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155"/>
  </p:notesMasterIdLst>
  <p:sldIdLst>
    <p:sldId id="261" r:id="rId5"/>
    <p:sldId id="1568" r:id="rId6"/>
    <p:sldId id="1569" r:id="rId7"/>
    <p:sldId id="1565" r:id="rId8"/>
    <p:sldId id="1566" r:id="rId9"/>
    <p:sldId id="1564" r:id="rId10"/>
    <p:sldId id="1543" r:id="rId11"/>
    <p:sldId id="1560" r:id="rId12"/>
    <p:sldId id="1563" r:id="rId13"/>
    <p:sldId id="1538" r:id="rId14"/>
    <p:sldId id="1555" r:id="rId15"/>
    <p:sldId id="1556" r:id="rId16"/>
    <p:sldId id="1529" r:id="rId17"/>
    <p:sldId id="1549" r:id="rId18"/>
    <p:sldId id="1536" r:id="rId19"/>
    <p:sldId id="1535" r:id="rId20"/>
    <p:sldId id="1557" r:id="rId21"/>
    <p:sldId id="1558" r:id="rId22"/>
    <p:sldId id="1559" r:id="rId23"/>
    <p:sldId id="1562" r:id="rId24"/>
    <p:sldId id="1561" r:id="rId25"/>
    <p:sldId id="1544" r:id="rId26"/>
    <p:sldId id="1537" r:id="rId27"/>
    <p:sldId id="353" r:id="rId28"/>
    <p:sldId id="1539" r:id="rId29"/>
    <p:sldId id="1542" r:id="rId30"/>
    <p:sldId id="1552" r:id="rId31"/>
    <p:sldId id="1551" r:id="rId32"/>
    <p:sldId id="1567" r:id="rId33"/>
    <p:sldId id="1553" r:id="rId34"/>
    <p:sldId id="1554" r:id="rId35"/>
    <p:sldId id="280" r:id="rId36"/>
    <p:sldId id="276" r:id="rId37"/>
    <p:sldId id="277" r:id="rId38"/>
    <p:sldId id="1545" r:id="rId39"/>
    <p:sldId id="1546" r:id="rId40"/>
    <p:sldId id="1547" r:id="rId41"/>
    <p:sldId id="308" r:id="rId42"/>
    <p:sldId id="1550" r:id="rId43"/>
    <p:sldId id="1531" r:id="rId44"/>
    <p:sldId id="354" r:id="rId45"/>
    <p:sldId id="1516" r:id="rId46"/>
    <p:sldId id="1517" r:id="rId47"/>
    <p:sldId id="1548" r:id="rId48"/>
    <p:sldId id="1518" r:id="rId49"/>
    <p:sldId id="1519" r:id="rId50"/>
    <p:sldId id="1514" r:id="rId51"/>
    <p:sldId id="1541" r:id="rId52"/>
    <p:sldId id="1527" r:id="rId53"/>
    <p:sldId id="1528" r:id="rId54"/>
    <p:sldId id="1509" r:id="rId55"/>
    <p:sldId id="1532" r:id="rId56"/>
    <p:sldId id="1533" r:id="rId57"/>
    <p:sldId id="1524" r:id="rId58"/>
    <p:sldId id="1534" r:id="rId59"/>
    <p:sldId id="1540" r:id="rId60"/>
    <p:sldId id="313" r:id="rId61"/>
    <p:sldId id="312" r:id="rId62"/>
    <p:sldId id="1522" r:id="rId63"/>
    <p:sldId id="1506" r:id="rId64"/>
    <p:sldId id="355" r:id="rId65"/>
    <p:sldId id="1504" r:id="rId66"/>
    <p:sldId id="356" r:id="rId67"/>
    <p:sldId id="1507" r:id="rId68"/>
    <p:sldId id="1511" r:id="rId69"/>
    <p:sldId id="1513" r:id="rId70"/>
    <p:sldId id="1520" r:id="rId71"/>
    <p:sldId id="1521" r:id="rId72"/>
    <p:sldId id="1515" r:id="rId73"/>
    <p:sldId id="1510" r:id="rId74"/>
    <p:sldId id="1512" r:id="rId75"/>
    <p:sldId id="1525" r:id="rId76"/>
    <p:sldId id="1526" r:id="rId77"/>
    <p:sldId id="1430" r:id="rId78"/>
    <p:sldId id="1486" r:id="rId79"/>
    <p:sldId id="1523" r:id="rId80"/>
    <p:sldId id="350" r:id="rId81"/>
    <p:sldId id="314" r:id="rId82"/>
    <p:sldId id="315" r:id="rId83"/>
    <p:sldId id="316" r:id="rId84"/>
    <p:sldId id="309" r:id="rId85"/>
    <p:sldId id="310" r:id="rId86"/>
    <p:sldId id="1508" r:id="rId87"/>
    <p:sldId id="1471" r:id="rId88"/>
    <p:sldId id="1500" r:id="rId89"/>
    <p:sldId id="1498" r:id="rId90"/>
    <p:sldId id="1499" r:id="rId91"/>
    <p:sldId id="1501" r:id="rId92"/>
    <p:sldId id="1502" r:id="rId93"/>
    <p:sldId id="1503" r:id="rId94"/>
    <p:sldId id="1505" r:id="rId95"/>
    <p:sldId id="344" r:id="rId96"/>
    <p:sldId id="345" r:id="rId97"/>
    <p:sldId id="346" r:id="rId98"/>
    <p:sldId id="347" r:id="rId99"/>
    <p:sldId id="348" r:id="rId100"/>
    <p:sldId id="330" r:id="rId101"/>
    <p:sldId id="328" r:id="rId102"/>
    <p:sldId id="297" r:id="rId103"/>
    <p:sldId id="294" r:id="rId104"/>
    <p:sldId id="325" r:id="rId105"/>
    <p:sldId id="333" r:id="rId106"/>
    <p:sldId id="334" r:id="rId107"/>
    <p:sldId id="335" r:id="rId108"/>
    <p:sldId id="337" r:id="rId109"/>
    <p:sldId id="338" r:id="rId110"/>
    <p:sldId id="339" r:id="rId111"/>
    <p:sldId id="340" r:id="rId112"/>
    <p:sldId id="341" r:id="rId113"/>
    <p:sldId id="336" r:id="rId114"/>
    <p:sldId id="342" r:id="rId115"/>
    <p:sldId id="343" r:id="rId116"/>
    <p:sldId id="331" r:id="rId117"/>
    <p:sldId id="332" r:id="rId118"/>
    <p:sldId id="307" r:id="rId119"/>
    <p:sldId id="319" r:id="rId120"/>
    <p:sldId id="320" r:id="rId121"/>
    <p:sldId id="321" r:id="rId122"/>
    <p:sldId id="322" r:id="rId123"/>
    <p:sldId id="326" r:id="rId124"/>
    <p:sldId id="323" r:id="rId125"/>
    <p:sldId id="318" r:id="rId126"/>
    <p:sldId id="317" r:id="rId127"/>
    <p:sldId id="311" r:id="rId128"/>
    <p:sldId id="324" r:id="rId129"/>
    <p:sldId id="329" r:id="rId130"/>
    <p:sldId id="270" r:id="rId131"/>
    <p:sldId id="269" r:id="rId132"/>
    <p:sldId id="304" r:id="rId133"/>
    <p:sldId id="306" r:id="rId134"/>
    <p:sldId id="305" r:id="rId135"/>
    <p:sldId id="295" r:id="rId136"/>
    <p:sldId id="281" r:id="rId137"/>
    <p:sldId id="264" r:id="rId138"/>
    <p:sldId id="282" r:id="rId139"/>
    <p:sldId id="284" r:id="rId140"/>
    <p:sldId id="285" r:id="rId141"/>
    <p:sldId id="298" r:id="rId142"/>
    <p:sldId id="300" r:id="rId143"/>
    <p:sldId id="296" r:id="rId144"/>
    <p:sldId id="286" r:id="rId145"/>
    <p:sldId id="288" r:id="rId146"/>
    <p:sldId id="293" r:id="rId147"/>
    <p:sldId id="301" r:id="rId148"/>
    <p:sldId id="299" r:id="rId149"/>
    <p:sldId id="287" r:id="rId150"/>
    <p:sldId id="290" r:id="rId151"/>
    <p:sldId id="291" r:id="rId152"/>
    <p:sldId id="292" r:id="rId153"/>
    <p:sldId id="302" r:id="rId154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FF74"/>
    <a:srgbClr val="4472C4"/>
    <a:srgbClr val="FB79E2"/>
    <a:srgbClr val="FFFF00"/>
    <a:srgbClr val="0CE5FC"/>
    <a:srgbClr val="FFD966"/>
    <a:srgbClr val="4CC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44" autoAdjust="0"/>
    <p:restoredTop sz="88469" autoAdjust="0"/>
  </p:normalViewPr>
  <p:slideViewPr>
    <p:cSldViewPr snapToGrid="0">
      <p:cViewPr varScale="1">
        <p:scale>
          <a:sx n="65" d="100"/>
          <a:sy n="65" d="100"/>
        </p:scale>
        <p:origin x="7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tableStyles" Target="tableStyle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53" Type="http://schemas.openxmlformats.org/officeDocument/2006/relationships/slide" Target="slides/slide1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slide" Target="slides/slide147.xml"/><Relationship Id="rId15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84F24-A60E-49CD-B45E-F1E7919E49FB}" type="datetimeFigureOut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8182D-03E7-4D24-95FB-2C5C4C25E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29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0571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3868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886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B6ADA-11EC-4840-AB00-F1857016E6F6}" type="slidenum">
              <a:rPr kumimoji="1" lang="ja-JP" altLang="en-US" smtClean="0"/>
              <a:t>132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665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6425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750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424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4183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2B3FB-7763-4354-A2EA-80D9AE947DF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16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965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1977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8629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6ADA-11EC-4840-AB00-F1857016E6F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329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B6ADA-11EC-4840-AB00-F1857016E6F6}" type="slidenum">
              <a:rPr kumimoji="1" lang="ja-JP" altLang="en-US" smtClean="0"/>
              <a:t>99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9516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020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278A26-A3C5-4972-8995-B19434132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ABB38E1-EC73-467D-89CC-7D4DB826E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25FE70-6880-4852-89CF-0A333BBA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A4E293-61D3-4D3A-8FD7-D1FFADE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F37FBD-06D6-4F5A-B504-DCB6DB42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10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B3A467-94BB-4B19-8774-1E992713D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66E35E0-E72D-43F7-B839-92EE83C9D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FCEE6B-40FB-4F6D-9C31-79524A0D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7D7457-D508-4832-B3D5-6241F4AC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6D17A6-ED4D-4FAF-B694-073CAE06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916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C619375-6A67-4A28-A8F4-CEEB96996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3D8BF1F-F959-4EDE-8FB3-F9BB3AD82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37B5A3-423B-46FE-8655-F43D535B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ECA5C0-C42F-4DE3-B5E0-256EC964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6A1BB7-B2CE-42DE-86F2-FC8DD385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10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278A26-A3C5-4972-8995-B19434132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ABB38E1-EC73-467D-89CC-7D4DB826E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25FE70-6880-4852-89CF-0A333BBA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8AFFA-D01B-4E14-BF98-E4FC53C3118A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A4E293-61D3-4D3A-8FD7-D1FFADE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F37FBD-06D6-4F5A-B504-DCB6DB42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1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652781-6DAB-4147-AA1A-7644D987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752AFB-ECDE-4FED-AF1C-F1765F401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2B45A5-95E9-4780-80AF-C0A34393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327A-3202-400F-8188-5BBD7B5BBE52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DAB60E-5C1C-4007-AA70-D9FAE269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E60BB5-13E4-4C21-989B-DC71DA97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70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6999DA-317B-47AF-A9DB-EA723E11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4C6FCB1-4C70-48F2-A392-258567E0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3672E8-6556-4D3A-B7FA-87C571A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BCB-D5A8-4405-9BE3-E18AA7294BC9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B94301-E0D5-4501-AB60-B79A5C43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39E3C4-EB65-4904-8161-1167E180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5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6A17CC-EA06-455C-9344-DFBAB694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B242A0-0CF6-41BA-895E-C783AA905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EDC938F-6AA0-4C43-9032-E03FC3B8E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4D8A37E-3C39-4E08-8277-C53FC5F4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6C7F-F751-4F5C-B3E0-6AAB1F8273C1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BE899D-DFB7-4C04-B3C3-2CE136C3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EEAA16C-AFAA-4B22-A33D-99D8AF75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24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8AB252-87C7-4AEA-94E6-49BE01324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28C8253-9BA8-49B5-8543-2B8AD7A34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A45D0A-3183-41AD-A83F-0B6D674E4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447C13F-CCC3-4684-827F-B49169858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56CAAD2-F3FA-43A9-B98D-8F0E6E2F99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5B5543D-7DB4-406A-8331-4C5F031C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0836-372A-41A3-841C-6DFB7042B3B9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793C9A9-3C66-44A9-9643-D71692FB5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8F852E2-1483-4CAE-B335-D85B63B7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26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2341AE-8563-4883-9016-103D3CFD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6691E20-397A-44BE-9A03-27E56988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070-4F19-46AC-867D-6B28A1C7D7F1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A9F538-B4C0-4A81-89BF-4612C204E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6DE2C9-7F01-4530-8275-AA9A9A14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6540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6EF2B72-1598-4DB4-ADFE-433D8934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34604-0F78-46D6-82B6-B7C686C06E8B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0A54188-D753-469D-AE92-631A966B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99C159-F742-4C7C-9A38-A6EB6801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4897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FA92CD-1BED-4344-AE16-EEE49FA8C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10129C-0EF9-4E7F-B97B-E97F36B6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A061B88-8E12-4F14-93A4-195FBDE20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953074-CFFD-4C5C-90CB-6421EA10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8CEB-A4BD-4D2B-B29A-EBD799A559ED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2446BCE-B1C4-4947-A34B-F1FD05F2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1E1E4F-A319-4145-96A8-9FB776E1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684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652781-6DAB-4147-AA1A-7644D987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752AFB-ECDE-4FED-AF1C-F1765F401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2B45A5-95E9-4780-80AF-C0A34393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DAB60E-5C1C-4007-AA70-D9FAE269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E60BB5-13E4-4C21-989B-DC71DA97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2847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6EE184-5ABB-4ACF-B42B-BAF3FE73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2A1A302-BD40-4C6A-A434-9587F5DBD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7AE8296-D198-4173-A8EC-9917CEE28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B26D67-B963-4F85-8E22-2D8563EE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E4FB-E03A-4F40-91B8-29596FD39899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DD97CD-9337-42FE-B0EF-3A8E83FE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1EE597-AF63-42A0-A09D-A34A4265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0710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B3A467-94BB-4B19-8774-1E992713D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66E35E0-E72D-43F7-B839-92EE83C9D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FCEE6B-40FB-4F6D-9C31-79524A0D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44FC-3C33-4DC0-8965-94645C918842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7D7457-D508-4832-B3D5-6241F4AC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6D17A6-ED4D-4FAF-B694-073CAE06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793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C619375-6A67-4A28-A8F4-CEEB96996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3D8BF1F-F959-4EDE-8FB3-F9BB3AD82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37B5A3-423B-46FE-8655-F43D535B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001-3A73-40A6-89E0-74157A8787D0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ECA5C0-C42F-4DE3-B5E0-256EC964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6A1BB7-B2CE-42DE-86F2-FC8DD385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367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228684-349C-4F30-B4B6-473B9CBD9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123A249-98E7-4147-8909-CA87E0AE8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C5B265-0996-41AF-9DFC-8D14C0F2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42C5A-C6CE-4489-AA1D-0DF83F114F95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09487E-9877-4308-A777-6F88834AE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1FDC64-3A91-4197-B338-37E1E2C1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452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5E7992-F9F7-4137-84AE-4F9378CD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7154B1-98FE-45A3-874E-D259B3033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0D4853-51FD-464A-AA3F-15A3E5C7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4F-B465-4E1F-8B3D-ABDCCBB27D18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BB0185-AA47-4998-A1D0-11B8D669B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584C51-1AE0-477A-8576-A1FE31C74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783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026A32-C08F-4C9E-8B7D-63496BE5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BA4037A-70A4-4087-A4A0-BD4A1C087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F31CE0-022D-4B0A-B3AD-BA4882D7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677C-99DD-48EB-8C4C-FD084A0B67CC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6CD25C5-24A1-4F75-8983-AF3DC5072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C5E40E0-1B03-4E1F-BCFD-22B26807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793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0C9B66-B26B-4913-914B-EC4C2AF4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FE8DE6-64F1-413A-A311-1A8BD68E5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DCB7AF2-7C0C-4E37-859B-7A71A1E7F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83EB712-1B27-4EA8-8A48-73BDE6BEC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04E5-1C70-4F00-B9FB-2198FA6B17A3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BD6988-AFFF-4864-88BF-87A60A157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972F254-FC06-45A3-A9C8-BC88535C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3105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58BB65-3704-41E6-A606-456651307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D113A67-A622-4D80-954F-78A2EE9B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857EC49-65A0-4122-9A86-5BDCCB875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EB233E4-4A36-4816-9943-7F7A812C7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CB01A2A-EB4A-4AFC-89B1-95A0FF7CA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07412A5-1B87-4098-A321-D2866FB01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F3EE-9C13-475E-90EA-5A971A0AB0FC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C3FF05C-E50B-4CCE-9B94-7B10B007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13A386C-515A-43D1-B32C-B618B7B1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281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4DDA55-646E-4DB6-8D80-FE76AFC45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BE1222C-9E98-47A3-B41B-6C288C477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9DA3-9833-4FF1-858E-7BC01128E7DB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BF7E536-9939-4423-BBC4-B6D625B9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A4DE7D4-71D2-463A-93DC-E967B18F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224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B3E14B3-FC94-4F96-AAB3-C2AB37DCA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6FAD-1AA6-442D-AF84-DFB52570F84E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0D7F173-8B80-4868-B87B-F4231EE3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062D9D-C103-4E9C-AAFE-7F01397A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961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6999DA-317B-47AF-A9DB-EA723E11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4C6FCB1-4C70-48F2-A392-258567E0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3672E8-6556-4D3A-B7FA-87C571A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B94301-E0D5-4501-AB60-B79A5C43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39E3C4-EB65-4904-8161-1167E180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961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85CDA6-96A5-4C9D-82D7-EB18F00A6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7F7773-69AA-4FC6-B243-18D28B9F9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2EB9AC4-3154-40BE-893A-5211CC971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4B7B08F-C327-4790-9ADA-57E84B806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FDF2-578B-4ADB-90BC-B543397FB1B4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7EC591E-B176-4628-AB7B-A87F74B1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8E17E58-5EC3-45FD-8C9B-36AC0139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7556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996840-9E70-4C62-87B0-EA9DA694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A668FAF-DC6F-41F2-96B2-C714D13A0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B0773F6-7442-4962-9EF1-CBB9BDA33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41A67B-9AA2-451C-8042-14046F111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4312-0AF6-40AC-92A0-7AF17CCFD01E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5494FD-0107-4F28-8692-0250B975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03E6DB2-CE8F-4FCE-926D-AC3FE168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8625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645B88-3C91-475C-903E-4A41951F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3BACCCF-7547-4338-9640-181B144C7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096EBB-52AB-4036-B099-E5EB475C1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C536-2ED8-40E6-A8B9-9C7CA824C7B8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B43F54-65D6-4403-8509-DCE150965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713CA8-FCFE-4141-A87C-3D27D6A8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1355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2BB67FC-EDAB-4F5E-B2A1-B9B27AC09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E0C02EA-30FB-4F4B-9E90-5928CB0F4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BEB7AB-A0A0-42CA-BCB2-E0072E82B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BBA0-D0C7-4FD1-A51E-B3F459CC8B3E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077BDB-664C-4E7A-9355-312685DF0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E88204-E99A-4A37-8F2A-A406B520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311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F5324F-398E-448C-83AA-C6D4D9A9E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3FFE97A-6735-496D-BDC3-E17186BBA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7CF616-7556-4741-92C1-218F3ACC9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DBFF-14FC-466B-B05E-616FFF7763EC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3D986D-3848-4315-974C-DED484E9C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8FFFC0-6823-44FB-90EE-A16DB323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096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175318-EFB1-485E-903B-BA2092F9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BDF668-B7B6-468D-A93D-47C708463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535985-EC2E-45E6-8583-D0207180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62F6-C5BE-468A-BD53-89EDA606CF01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9F7FBF-6CAB-4A72-ACF7-B422B0D9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67D90E-A991-4D20-8E93-4C593BA03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62437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4EA58E-2C15-477E-BF72-EC3797FD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579DFA4-955F-4A7C-8923-96A2529DB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1DB868-D6C2-406C-A7AD-A61206533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AB8A-69EC-4DAE-9212-EDCEE0E9256A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53DF9B-DCFD-422F-B086-5A8C625F2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3A942E-DD11-442A-B963-F7CAE898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534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39CC21-869C-4C6D-895E-71B41239F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433709-6F4E-40D6-A750-CCF84E2A99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6B6DADA-CBF4-4733-8681-6A5AE4FE1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5918B1B-E239-41A6-99B6-4B018D85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D0442-3D94-4C29-A34D-4C11D333B201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9C504CE-423B-44B5-B076-3DB4C74F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696756-680D-4D05-A708-690C8E89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4896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B52A60-3C18-47D4-91B5-E0C8CBD1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C4C519-D493-472B-8437-60D2CB41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7B9B213-3F4E-43E2-973C-AAC6C7F7F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CBDC44A-C7E1-4945-8C06-DE83C543A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35233CF-91FC-4263-AD8B-7129EF96A2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5B84974-F702-41C6-8BA1-CCB7F151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249-2BC2-41E0-BF45-692EAC4557E2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BB09CEB-6F62-4563-BDB4-2B65600C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658ACB-AFD5-47F1-B928-25D960B3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862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00F7E8-EBCA-462F-AC75-A7062A704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03E729A-AA3D-4E5A-8865-A307305B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192-9FE2-4F3B-8374-65DE8C792D0B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6AA1DFA-7FB5-4763-A6F0-BD9ADAC91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8E3FA74-6602-4024-8ED7-C917E35E5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31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6A17CC-EA06-455C-9344-DFBAB694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B242A0-0CF6-41BA-895E-C783AA905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EDC938F-6AA0-4C43-9032-E03FC3B8E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4D8A37E-3C39-4E08-8277-C53FC5F4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BE899D-DFB7-4C04-B3C3-2CE136C3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EEAA16C-AFAA-4B22-A33D-99D8AF75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1724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96303C7-BBC6-4D75-A2A3-03C8146A1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18D5-6B6A-412D-9619-7E3DC164E2C3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B394DAD-1AE7-4918-A52B-16F92F94B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47920-C332-4C6A-9C1F-64E3B1A4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463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A6519A-8874-4FA2-9116-04C2F091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78C064-233F-42F0-8755-4097FEFB5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5D94342-1066-4678-852C-9F7535801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CFDE9F8-7A0A-4DCA-83D2-0DFECB73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CD72-06A7-483A-8501-A3CC8A60D670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904F5A-F74C-4F5E-B00D-A0559B8D5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78B1E3-69DD-4E8F-8467-18B7230D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7897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39A72D-A905-465A-8879-B4DEA546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A9274FC-578F-4C8C-9C53-76D127BA1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CA1EAF0-353E-4B73-AC20-3EE8084A2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E66DC66-7F07-423B-9069-9E018479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B76CA-477D-4A38-B735-ED4C75D8DFD9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8C56EE9-269E-47C4-99D5-4C29F0BB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7769B41-6828-4EBC-A245-D6569E83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4332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7A0B86-234E-4B44-8FA6-480D4AB80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049FA9-8F64-4233-8590-B383CC2DC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F06DEA-F5EE-4392-875C-E3CEE45E7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4F6C-00F8-4DF1-9AF9-81DCB62E2EC3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D04F8C-2E6B-4C2F-A54F-5EC88D09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68F18A-C8FE-4439-8744-D3CCCC09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3040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0E0BB75-3CB9-4749-B843-BEED8AC195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4BB1EB-F91F-47DB-8CDF-F07C7F36D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57BBE7-2C3E-478C-938B-81111B7E0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2EBE-B0FE-43FC-8E5C-D9D83652A257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BE0004D-A442-4190-B4CF-290FCEE94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02242D-C09F-4DA6-9F9D-CF747B90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081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8AB252-87C7-4AEA-94E6-49BE01324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28C8253-9BA8-49B5-8543-2B8AD7A34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A45D0A-3183-41AD-A83F-0B6D674E4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447C13F-CCC3-4684-827F-B49169858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56CAAD2-F3FA-43A9-B98D-8F0E6E2F99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5B5543D-7DB4-406A-8331-4C5F031C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793C9A9-3C66-44A9-9643-D71692FB5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8F852E2-1483-4CAE-B335-D85B63B7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67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2341AE-8563-4883-9016-103D3CFD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6691E20-397A-44BE-9A03-27E56988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A9F538-B4C0-4A81-89BF-4612C204E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6DE2C9-7F01-4530-8275-AA9A9A14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99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6EF2B72-1598-4DB4-ADFE-433D8934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0A54188-D753-469D-AE92-631A966B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99C159-F742-4C7C-9A38-A6EB6801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88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FA92CD-1BED-4344-AE16-EEE49FA8C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10129C-0EF9-4E7F-B97B-E97F36B6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A061B88-8E12-4F14-93A4-195FBDE20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953074-CFFD-4C5C-90CB-6421EA10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2446BCE-B1C4-4947-A34B-F1FD05F2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1E1E4F-A319-4145-96A8-9FB776E1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6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6EE184-5ABB-4ACF-B42B-BAF3FE73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2A1A302-BD40-4C6A-A434-9587F5DBD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7AE8296-D198-4173-A8EC-9917CEE28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B26D67-B963-4F85-8E22-2D8563EE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DD97CD-9337-42FE-B0EF-3A8E83FE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1EE597-AF63-42A0-A09D-A34A4265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610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056BEB4-26A2-47E3-B982-3A9CF1EB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A58866F-7E11-4561-9C25-5DB673CC9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8C97DA-881D-45D2-904E-7C0CF42D2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3BB75-091D-4866-ABA3-36D28152E4CF}" type="datetimeFigureOut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163797-4A0D-47F5-B194-F9776F9B1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C0D8B9-AEBC-46BD-92BC-BB61D360E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16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056BEB4-26A2-47E3-B982-3A9CF1EB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A58866F-7E11-4561-9C25-5DB673CC9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8C97DA-881D-45D2-904E-7C0CF42D2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291CC-3DB4-452B-B3BF-E38016B2D257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163797-4A0D-47F5-B194-F9776F9B1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C0D8B9-AEBC-46BD-92BC-BB61D360E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76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9B5F236-17E7-4FBA-8936-012246CD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564D14-D061-4F57-9B4B-00ADC3B6B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B9F4D0-A9BC-42B6-A194-ED1DBE8A8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15967-FD40-433D-8563-B160252532CC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AA065A-5B94-4098-8DA9-0F38CFC10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9C1418-F93E-4CD8-97FC-73B6DB5D6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711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D00184-495E-4A5C-B2B5-0E25292C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BC73EDF-7934-448E-9720-E30929688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D67237-C34A-4D09-BCA0-2A35D2425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5D232-A009-486B-ABEE-4F67F603B966}" type="datetime1">
              <a:rPr kumimoji="1" lang="ja-JP" altLang="en-US" smtClean="0"/>
              <a:t>2020/11/12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C223A-C311-4A61-9298-AB08FE1E6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D0A411-4E65-44D3-B927-5BCEF8219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5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gi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gif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gif"/><Relationship Id="rId4" Type="http://schemas.openxmlformats.org/officeDocument/2006/relationships/image" Target="../media/image118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gi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998A36-2D00-4F57-8915-9018D8D66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899" y="264205"/>
            <a:ext cx="11251791" cy="2387600"/>
          </a:xfrm>
        </p:spPr>
        <p:txBody>
          <a:bodyPr/>
          <a:lstStyle/>
          <a:p>
            <a:r>
              <a:rPr lang="en-US" altLang="ja-JP" dirty="0"/>
              <a:t>MRPC Meeting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5F276CC-91D3-4FC5-9AFA-EAB08B801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00" y="2874962"/>
            <a:ext cx="9588500" cy="3132138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2020/10/28</a:t>
            </a:r>
          </a:p>
          <a:p>
            <a:r>
              <a:rPr lang="en-US" altLang="ja-JP" dirty="0"/>
              <a:t>H. Sako</a:t>
            </a:r>
          </a:p>
          <a:p>
            <a:endParaRPr lang="en-US" altLang="ja-JP" dirty="0"/>
          </a:p>
          <a:p>
            <a:r>
              <a:rPr lang="ja-JP" altLang="en-US" dirty="0"/>
              <a:t>スケジュール</a:t>
            </a:r>
            <a:endParaRPr lang="en-US" altLang="ja-JP" dirty="0"/>
          </a:p>
          <a:p>
            <a:r>
              <a:rPr lang="ja-JP" altLang="en-US" dirty="0"/>
              <a:t>各自報告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KK Study </a:t>
            </a:r>
            <a:r>
              <a:rPr lang="ja-JP" altLang="en-US" dirty="0"/>
              <a:t>の状況</a:t>
            </a:r>
            <a:endParaRPr lang="en-US" altLang="ja-JP" dirty="0"/>
          </a:p>
          <a:p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DDED0D7-9CCA-44C9-BB40-04052995C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8"/>
    </mc:Choice>
    <mc:Fallback xmlns="">
      <p:transition spd="slow" advTm="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295EB9-F9D6-4204-8E16-1B12EAF7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2A99E5-2C5E-47FC-A580-914C154BE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960E5D4-D0DD-47C3-B252-7477AA035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42" y="8917"/>
            <a:ext cx="9806429" cy="6922819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090B3FC-76BD-4489-96D7-5DD17344AB45}"/>
              </a:ext>
            </a:extLst>
          </p:cNvPr>
          <p:cNvCxnSpPr/>
          <p:nvPr/>
        </p:nvCxnSpPr>
        <p:spPr>
          <a:xfrm>
            <a:off x="2105891" y="1551710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594191F-F336-48D6-B430-FF656477EE00}"/>
              </a:ext>
            </a:extLst>
          </p:cNvPr>
          <p:cNvCxnSpPr/>
          <p:nvPr/>
        </p:nvCxnSpPr>
        <p:spPr>
          <a:xfrm>
            <a:off x="2105891" y="2092037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ED2518D-1B04-4216-9F67-D200992A8219}"/>
              </a:ext>
            </a:extLst>
          </p:cNvPr>
          <p:cNvCxnSpPr/>
          <p:nvPr/>
        </p:nvCxnSpPr>
        <p:spPr>
          <a:xfrm>
            <a:off x="2410691" y="2382982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9B0CBC4-47B9-467F-847A-F133450AA68A}"/>
              </a:ext>
            </a:extLst>
          </p:cNvPr>
          <p:cNvCxnSpPr/>
          <p:nvPr/>
        </p:nvCxnSpPr>
        <p:spPr>
          <a:xfrm>
            <a:off x="2410691" y="2646218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12A33EF-1B7E-4C19-99A1-C64048DCBD87}"/>
              </a:ext>
            </a:extLst>
          </p:cNvPr>
          <p:cNvCxnSpPr/>
          <p:nvPr/>
        </p:nvCxnSpPr>
        <p:spPr>
          <a:xfrm>
            <a:off x="2410691" y="3172689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1DDA46D7-14D4-4A37-80FA-85E812B57B54}"/>
              </a:ext>
            </a:extLst>
          </p:cNvPr>
          <p:cNvCxnSpPr/>
          <p:nvPr/>
        </p:nvCxnSpPr>
        <p:spPr>
          <a:xfrm>
            <a:off x="6594763" y="3657599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92D3040B-7E6A-4F86-8C92-059FC2A70713}"/>
              </a:ext>
            </a:extLst>
          </p:cNvPr>
          <p:cNvCxnSpPr/>
          <p:nvPr/>
        </p:nvCxnSpPr>
        <p:spPr>
          <a:xfrm>
            <a:off x="6594763" y="3906981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380DBC5-1B32-45F1-9D69-517EBF2FAF5D}"/>
              </a:ext>
            </a:extLst>
          </p:cNvPr>
          <p:cNvCxnSpPr/>
          <p:nvPr/>
        </p:nvCxnSpPr>
        <p:spPr>
          <a:xfrm>
            <a:off x="6594763" y="4184072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6B072AF-1DA1-4FA7-AFC3-7B81AF6BA48F}"/>
              </a:ext>
            </a:extLst>
          </p:cNvPr>
          <p:cNvCxnSpPr/>
          <p:nvPr/>
        </p:nvCxnSpPr>
        <p:spPr>
          <a:xfrm>
            <a:off x="6594763" y="4447308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44B38248-4DAC-4841-BABB-2EB06A24E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EB582F3-1F30-4654-BDBB-D4449FEA7859}"/>
              </a:ext>
            </a:extLst>
          </p:cNvPr>
          <p:cNvSpPr txBox="1"/>
          <p:nvPr/>
        </p:nvSpPr>
        <p:spPr>
          <a:xfrm>
            <a:off x="129568" y="3011268"/>
            <a:ext cx="1890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予備の</a:t>
            </a:r>
            <a:r>
              <a:rPr kumimoji="1" lang="en-US" altLang="ja-JP" dirty="0"/>
              <a:t>HV</a:t>
            </a:r>
            <a:r>
              <a:rPr kumimoji="1" lang="ja-JP" altLang="en-US" dirty="0"/>
              <a:t>電源と</a:t>
            </a:r>
            <a:endParaRPr kumimoji="1" lang="en-US" altLang="ja-JP" dirty="0"/>
          </a:p>
          <a:p>
            <a:r>
              <a:rPr lang="ja-JP" altLang="en-US" dirty="0"/>
              <a:t>ケーブルが用意</a:t>
            </a:r>
            <a:endParaRPr lang="en-US" altLang="ja-JP" dirty="0"/>
          </a:p>
          <a:p>
            <a:r>
              <a:rPr kumimoji="1" lang="ja-JP" altLang="en-US" dirty="0"/>
              <a:t>できないか？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20248833-8838-47A9-9E3C-F6E503DB9261}"/>
              </a:ext>
            </a:extLst>
          </p:cNvPr>
          <p:cNvCxnSpPr/>
          <p:nvPr/>
        </p:nvCxnSpPr>
        <p:spPr>
          <a:xfrm>
            <a:off x="2239241" y="3436793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1B09FE3-5EDB-43FA-BDD9-795515202760}"/>
              </a:ext>
            </a:extLst>
          </p:cNvPr>
          <p:cNvSpPr txBox="1"/>
          <p:nvPr/>
        </p:nvSpPr>
        <p:spPr>
          <a:xfrm>
            <a:off x="3718658" y="3314247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RPCHV</a:t>
            </a:r>
            <a:r>
              <a:rPr kumimoji="1" lang="ja-JP" altLang="en-US" b="1" dirty="0">
                <a:solidFill>
                  <a:srgbClr val="FF0000"/>
                </a:solidFill>
              </a:rPr>
              <a:t>電源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64207F9-89C8-418B-9B2A-30715D64F554}"/>
              </a:ext>
            </a:extLst>
          </p:cNvPr>
          <p:cNvSpPr txBox="1"/>
          <p:nvPr/>
        </p:nvSpPr>
        <p:spPr>
          <a:xfrm>
            <a:off x="4290289" y="1837121"/>
            <a:ext cx="180049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ソフトを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lang="ja-JP" altLang="en-US" b="1" dirty="0">
                <a:solidFill>
                  <a:srgbClr val="FF0000"/>
                </a:solidFill>
              </a:rPr>
              <a:t>稲葉さんに聞く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808C77B3-FB38-46AD-89C1-F70DA35520CF}"/>
              </a:ext>
            </a:extLst>
          </p:cNvPr>
          <p:cNvCxnSpPr>
            <a:cxnSpLocks/>
          </p:cNvCxnSpPr>
          <p:nvPr/>
        </p:nvCxnSpPr>
        <p:spPr>
          <a:xfrm>
            <a:off x="2236222" y="3704072"/>
            <a:ext cx="18404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88D3EA7F-0014-4870-A9BE-F3FA08392C35}"/>
              </a:ext>
            </a:extLst>
          </p:cNvPr>
          <p:cNvCxnSpPr>
            <a:cxnSpLocks/>
          </p:cNvCxnSpPr>
          <p:nvPr/>
        </p:nvCxnSpPr>
        <p:spPr>
          <a:xfrm>
            <a:off x="2348080" y="4447308"/>
            <a:ext cx="18404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D3CFE8E-9AA4-48CE-BCC6-88E644DBD8A7}"/>
              </a:ext>
            </a:extLst>
          </p:cNvPr>
          <p:cNvSpPr txBox="1"/>
          <p:nvPr/>
        </p:nvSpPr>
        <p:spPr>
          <a:xfrm>
            <a:off x="4309346" y="4153178"/>
            <a:ext cx="2131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MCX-BNC</a:t>
            </a:r>
          </a:p>
          <a:p>
            <a:r>
              <a:rPr lang="en-US" altLang="ja-JP" b="1" dirty="0"/>
              <a:t>BNC-</a:t>
            </a:r>
            <a:r>
              <a:rPr lang="en-US" altLang="ja-JP" b="1" dirty="0" err="1"/>
              <a:t>lemo</a:t>
            </a:r>
            <a:r>
              <a:rPr lang="en-US" altLang="ja-JP" b="1" dirty="0"/>
              <a:t> connector (4</a:t>
            </a:r>
            <a:r>
              <a:rPr lang="ja-JP" altLang="en-US" b="1" dirty="0"/>
              <a:t>本）</a:t>
            </a:r>
            <a:endParaRPr kumimoji="1" lang="ja-JP" altLang="en-US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70DC455-3EA0-41DE-8FA4-A356C65F7ED2}"/>
              </a:ext>
            </a:extLst>
          </p:cNvPr>
          <p:cNvSpPr txBox="1"/>
          <p:nvPr/>
        </p:nvSpPr>
        <p:spPr>
          <a:xfrm>
            <a:off x="4188558" y="5045811"/>
            <a:ext cx="1779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HRTDC, DRS4,</a:t>
            </a:r>
          </a:p>
          <a:p>
            <a:r>
              <a:rPr kumimoji="1" lang="en-US" altLang="ja-JP" sz="1600" b="1" dirty="0"/>
              <a:t>DRS4</a:t>
            </a:r>
            <a:r>
              <a:rPr kumimoji="1" lang="ja-JP" altLang="en-US" sz="1600" b="1" dirty="0"/>
              <a:t>用ケーブル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6D6396B-798A-4582-87B8-3C16322E0880}"/>
              </a:ext>
            </a:extLst>
          </p:cNvPr>
          <p:cNvSpPr txBox="1"/>
          <p:nvPr/>
        </p:nvSpPr>
        <p:spPr>
          <a:xfrm>
            <a:off x="1742584" y="5508852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LAN</a:t>
            </a:r>
            <a:r>
              <a:rPr kumimoji="1" lang="ja-JP" altLang="en-US" b="1" dirty="0"/>
              <a:t>ケーブル（</a:t>
            </a:r>
            <a:r>
              <a:rPr kumimoji="1" lang="en-US" altLang="ja-JP" b="1" dirty="0"/>
              <a:t>3</a:t>
            </a:r>
            <a:r>
              <a:rPr kumimoji="1" lang="ja-JP" altLang="en-US" b="1" dirty="0"/>
              <a:t>本）</a:t>
            </a:r>
            <a:endParaRPr kumimoji="1" lang="en-US" altLang="ja-JP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08B596C-BF9A-4C49-97BA-3A7BD250EBD2}"/>
              </a:ext>
            </a:extLst>
          </p:cNvPr>
          <p:cNvSpPr txBox="1"/>
          <p:nvPr/>
        </p:nvSpPr>
        <p:spPr>
          <a:xfrm>
            <a:off x="9560643" y="2513463"/>
            <a:ext cx="2415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10cmx2.5cmx2.5cm</a:t>
            </a:r>
          </a:p>
          <a:p>
            <a:r>
              <a:rPr kumimoji="1" lang="en-US" altLang="ja-JP" b="1" dirty="0"/>
              <a:t>25cmx8x1cm</a:t>
            </a:r>
          </a:p>
          <a:p>
            <a:r>
              <a:rPr kumimoji="1" lang="ja-JP" altLang="en-US" b="1" dirty="0"/>
              <a:t>白鳥さんに聞く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E70EC7D-ECDD-45C9-98B1-2BAD1EE6FECD}"/>
              </a:ext>
            </a:extLst>
          </p:cNvPr>
          <p:cNvSpPr txBox="1"/>
          <p:nvPr/>
        </p:nvSpPr>
        <p:spPr>
          <a:xfrm>
            <a:off x="9478110" y="3500129"/>
            <a:ext cx="2415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Discriminator</a:t>
            </a:r>
          </a:p>
          <a:p>
            <a:r>
              <a:rPr lang="en-US" altLang="ja-JP" b="1" dirty="0"/>
              <a:t>Coincidence</a:t>
            </a:r>
          </a:p>
          <a:p>
            <a:r>
              <a:rPr lang="en-US" altLang="ja-JP" b="1" dirty="0"/>
              <a:t>Delay module</a:t>
            </a:r>
          </a:p>
        </p:txBody>
      </p:sp>
    </p:spTree>
    <p:extLst>
      <p:ext uri="{BB962C8B-B14F-4D97-AF65-F5344CB8AC3E}">
        <p14:creationId xmlns:p14="http://schemas.microsoft.com/office/powerpoint/2010/main" val="29788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"/>
    </mc:Choice>
    <mc:Fallback xmlns="">
      <p:transition spd="slow" advTm="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642F6-9F48-403D-91E2-06497F6F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26</a:t>
            </a:r>
            <a:r>
              <a:rPr lang="en-US" altLang="ja-JP" dirty="0"/>
              <a:t> mm pitch </a:t>
            </a:r>
            <a:r>
              <a:rPr lang="ja-JP" altLang="en-US" dirty="0"/>
              <a:t>アンプ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27BF30-464B-4E15-B4E0-CD6E3DDB5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40118DD-902D-4CCF-A653-5F2F9BC9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18" y="2594005"/>
            <a:ext cx="10308891" cy="3288924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A9DA402-52E7-404C-8195-378D47233EBE}"/>
              </a:ext>
            </a:extLst>
          </p:cNvPr>
          <p:cNvSpPr txBox="1"/>
          <p:nvPr/>
        </p:nvSpPr>
        <p:spPr>
          <a:xfrm>
            <a:off x="1874520" y="5882929"/>
            <a:ext cx="687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Cu</a:t>
            </a:r>
            <a:r>
              <a:rPr lang="ja-JP" altLang="en-US" dirty="0"/>
              <a:t>スペーサ（上下、全</a:t>
            </a:r>
            <a:r>
              <a:rPr lang="en-US" altLang="ja-JP" dirty="0"/>
              <a:t>32</a:t>
            </a:r>
            <a:r>
              <a:rPr lang="ja-JP" altLang="en-US" dirty="0"/>
              <a:t>個）</a:t>
            </a:r>
            <a:endParaRPr lang="en-US" altLang="ja-JP" dirty="0"/>
          </a:p>
          <a:p>
            <a:r>
              <a:rPr kumimoji="1" lang="ja-JP" altLang="en-US" dirty="0"/>
              <a:t>一体だと取り付けやすいが、だめなのか？穴の精度が気になる？</a:t>
            </a: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83EAEB03-7F62-4496-B142-3D546694CAC9}"/>
              </a:ext>
            </a:extLst>
          </p:cNvPr>
          <p:cNvCxnSpPr>
            <a:cxnSpLocks/>
          </p:cNvCxnSpPr>
          <p:nvPr/>
        </p:nvCxnSpPr>
        <p:spPr>
          <a:xfrm flipH="1" flipV="1">
            <a:off x="2083151" y="5392616"/>
            <a:ext cx="181894" cy="490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B820B00-F515-4989-A2C4-57FB674E7557}"/>
              </a:ext>
            </a:extLst>
          </p:cNvPr>
          <p:cNvGrpSpPr/>
          <p:nvPr/>
        </p:nvGrpSpPr>
        <p:grpSpPr>
          <a:xfrm>
            <a:off x="1639703" y="5193173"/>
            <a:ext cx="1119030" cy="217759"/>
            <a:chOff x="1609996" y="5911534"/>
            <a:chExt cx="1119030" cy="21775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67312C8-BF88-4542-BC71-CF857CE1141C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40D263C3-1526-4E64-8A7F-C569E293730F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AAE8CCFC-B1D7-445C-AE18-99FCBA430621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C6FECDBA-E454-4ED8-BDB8-8006C59F2CAB}"/>
              </a:ext>
            </a:extLst>
          </p:cNvPr>
          <p:cNvGrpSpPr/>
          <p:nvPr/>
        </p:nvGrpSpPr>
        <p:grpSpPr>
          <a:xfrm>
            <a:off x="2782161" y="5193173"/>
            <a:ext cx="1119030" cy="217759"/>
            <a:chOff x="1609996" y="5911534"/>
            <a:chExt cx="1119030" cy="217759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5D44BEDD-D2D9-49CD-9046-53C09F372D07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F492A607-85A1-498C-8CD4-238A3D02CA9D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94157CF1-9F59-4D5B-890F-AC8FBC04B156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19BA3378-BF74-4770-8C6E-FB805B186848}"/>
              </a:ext>
            </a:extLst>
          </p:cNvPr>
          <p:cNvGrpSpPr/>
          <p:nvPr/>
        </p:nvGrpSpPr>
        <p:grpSpPr>
          <a:xfrm>
            <a:off x="3916706" y="5193173"/>
            <a:ext cx="1119030" cy="217759"/>
            <a:chOff x="1609996" y="5911534"/>
            <a:chExt cx="1119030" cy="217759"/>
          </a:xfrm>
        </p:grpSpPr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0ED67C3D-27DA-40CB-923F-9B7EDC31A024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F28AA11E-650F-423D-B558-8A7C46C1EB0A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D2475491-1625-490B-9D58-9A3429E51A4D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C691EC44-83E3-4C84-867D-BCFF2171990E}"/>
              </a:ext>
            </a:extLst>
          </p:cNvPr>
          <p:cNvGrpSpPr/>
          <p:nvPr/>
        </p:nvGrpSpPr>
        <p:grpSpPr>
          <a:xfrm>
            <a:off x="5051251" y="5183648"/>
            <a:ext cx="1119030" cy="217759"/>
            <a:chOff x="1609996" y="5911534"/>
            <a:chExt cx="1119030" cy="21775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9311B634-A7EB-4279-BB87-BA75F05295BF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2F26164C-B4BC-47DE-AE4F-9A066CB14362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E1AF1819-D40B-48EA-9EC7-12D5AF5D89DE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64CB7145-198D-404B-9C7A-092878DD8506}"/>
              </a:ext>
            </a:extLst>
          </p:cNvPr>
          <p:cNvGrpSpPr/>
          <p:nvPr/>
        </p:nvGrpSpPr>
        <p:grpSpPr>
          <a:xfrm>
            <a:off x="6193709" y="5184103"/>
            <a:ext cx="1119030" cy="217759"/>
            <a:chOff x="1609996" y="5911534"/>
            <a:chExt cx="1119030" cy="217759"/>
          </a:xfrm>
        </p:grpSpPr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4CC2A519-EB6D-4FB8-A98E-6917FF115F64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9BFE62B2-9892-430E-8CDE-C2BB20730277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A5834AA5-14E6-4AE8-A80A-8ACC0AE48708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6884A94A-004F-4E89-8EC6-83A6EBBBF22B}"/>
              </a:ext>
            </a:extLst>
          </p:cNvPr>
          <p:cNvGrpSpPr/>
          <p:nvPr/>
        </p:nvGrpSpPr>
        <p:grpSpPr>
          <a:xfrm>
            <a:off x="7327053" y="5174857"/>
            <a:ext cx="1119030" cy="217759"/>
            <a:chOff x="1609996" y="5911534"/>
            <a:chExt cx="1119030" cy="217759"/>
          </a:xfrm>
        </p:grpSpPr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4370F867-C31C-478E-99A2-6D27CA0B5E84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D63AB783-9766-4E88-9B03-2B685755A8A5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3F76820B-F77B-4E38-9BE1-07440DE67556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8544530D-C231-4C51-9BE2-9C94E635B35A}"/>
              </a:ext>
            </a:extLst>
          </p:cNvPr>
          <p:cNvGrpSpPr/>
          <p:nvPr/>
        </p:nvGrpSpPr>
        <p:grpSpPr>
          <a:xfrm>
            <a:off x="8465227" y="5181888"/>
            <a:ext cx="1119030" cy="217759"/>
            <a:chOff x="1609996" y="5911534"/>
            <a:chExt cx="1119030" cy="217759"/>
          </a:xfrm>
        </p:grpSpPr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FA74F6CB-E66B-4C93-B808-3A829F01682A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33092519-4B39-4652-A593-B4CC78E09306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楕円 59">
              <a:extLst>
                <a:ext uri="{FF2B5EF4-FFF2-40B4-BE49-F238E27FC236}">
                  <a16:creationId xmlns:a16="http://schemas.microsoft.com/office/drawing/2014/main" id="{6C71DA39-1962-43CE-8BA5-04C5DDEB7465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90262DC0-F19B-4E6C-BB7B-A8DD66CC4BB5}"/>
              </a:ext>
            </a:extLst>
          </p:cNvPr>
          <p:cNvGrpSpPr/>
          <p:nvPr/>
        </p:nvGrpSpPr>
        <p:grpSpPr>
          <a:xfrm>
            <a:off x="9604791" y="5174856"/>
            <a:ext cx="1119030" cy="217759"/>
            <a:chOff x="1609996" y="5911534"/>
            <a:chExt cx="1119030" cy="217759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09E631CC-D5DE-46F6-BA5B-AC89A984C42E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楕円 62">
              <a:extLst>
                <a:ext uri="{FF2B5EF4-FFF2-40B4-BE49-F238E27FC236}">
                  <a16:creationId xmlns:a16="http://schemas.microsoft.com/office/drawing/2014/main" id="{C969C737-875A-40D9-B52F-CB0372EF5BBC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楕円 63">
              <a:extLst>
                <a:ext uri="{FF2B5EF4-FFF2-40B4-BE49-F238E27FC236}">
                  <a16:creationId xmlns:a16="http://schemas.microsoft.com/office/drawing/2014/main" id="{252343E0-B07C-4E40-A334-F26B44B02442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9253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951DB3-450E-44D3-A951-8E7367DF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データ解析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1DEC41-7F6F-43DB-B348-A522D38E1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/>
          </a:p>
          <a:p>
            <a:r>
              <a:rPr kumimoji="1" lang="en-US" altLang="ja-JP" dirty="0"/>
              <a:t>ESC</a:t>
            </a:r>
            <a:r>
              <a:rPr kumimoji="1" lang="ja-JP" altLang="en-US" dirty="0"/>
              <a:t>解析</a:t>
            </a:r>
            <a:endParaRPr kumimoji="1" lang="en-US" altLang="ja-JP" dirty="0"/>
          </a:p>
          <a:p>
            <a:r>
              <a:rPr kumimoji="1" lang="en-US" altLang="ja-JP" dirty="0"/>
              <a:t>Clustering</a:t>
            </a:r>
            <a:r>
              <a:rPr kumimoji="1" lang="ja-JP" altLang="en-US" dirty="0"/>
              <a:t>の試み（</a:t>
            </a:r>
            <a:r>
              <a:rPr kumimoji="1" lang="en-US" altLang="ja-JP" dirty="0"/>
              <a:t>MRPC/TSC)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69093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CB116C-215A-466B-B830-570AA49A4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Slewing correction (ESC)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D8F5F1-0FBD-4FDF-9834-B49BFFD29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AAF50D54-448E-4620-BAD9-AA2250A6E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78" y="1046162"/>
            <a:ext cx="5892968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06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0DA43B-868D-421C-B1BD-F606458F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64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PMT</a:t>
            </a:r>
            <a:r>
              <a:rPr kumimoji="1" lang="ja-JP" altLang="en-US" dirty="0"/>
              <a:t>間時間差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31C7AA5-9EBE-4517-B7E5-C96BAD6E4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Ch9</a:t>
            </a:r>
            <a:r>
              <a:rPr lang="ja-JP" altLang="en-US" dirty="0"/>
              <a:t>を基準</a:t>
            </a:r>
            <a:endParaRPr lang="en-US" altLang="ja-JP" dirty="0"/>
          </a:p>
          <a:p>
            <a:r>
              <a:rPr lang="en-US" altLang="ja-JP" dirty="0" err="1"/>
              <a:t>Wcut</a:t>
            </a:r>
            <a:r>
              <a:rPr lang="en-US" altLang="ja-JP" dirty="0"/>
              <a:t>&gt;5ns</a:t>
            </a:r>
            <a:r>
              <a:rPr lang="ja-JP" altLang="en-US" dirty="0"/>
              <a:t>のみ</a:t>
            </a:r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D3024809-2B55-41DD-B0C5-24EE0BDB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51" y="681037"/>
            <a:ext cx="6159037" cy="59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9887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0DA43B-868D-421C-B1BD-F606458F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64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PMT</a:t>
            </a:r>
            <a:r>
              <a:rPr kumimoji="1" lang="ja-JP" altLang="en-US" dirty="0"/>
              <a:t>間時間差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31C7AA5-9EBE-4517-B7E5-C96BAD6E4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Ch9</a:t>
            </a:r>
            <a:r>
              <a:rPr lang="ja-JP" altLang="en-US" dirty="0"/>
              <a:t>を基準</a:t>
            </a:r>
            <a:endParaRPr lang="en-US" altLang="ja-JP" dirty="0"/>
          </a:p>
          <a:p>
            <a:r>
              <a:rPr lang="en-US" altLang="ja-JP" dirty="0" err="1"/>
              <a:t>Wcut</a:t>
            </a:r>
            <a:r>
              <a:rPr lang="en-US" altLang="ja-JP" dirty="0"/>
              <a:t>&gt;5ns</a:t>
            </a:r>
          </a:p>
          <a:p>
            <a:r>
              <a:rPr lang="en-US" altLang="ja-JP" dirty="0" err="1"/>
              <a:t>vz</a:t>
            </a:r>
            <a:r>
              <a:rPr lang="en-US" altLang="ja-JP" dirty="0"/>
              <a:t>, </a:t>
            </a:r>
            <a:r>
              <a:rPr lang="en-US" altLang="ja-JP" dirty="0" err="1"/>
              <a:t>vy</a:t>
            </a:r>
            <a:r>
              <a:rPr lang="en-US" altLang="ja-JP" dirty="0"/>
              <a:t> cut (RPC1-RPC2)</a:t>
            </a: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93B987F-A33E-44B8-B94F-0FE731CC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20" y="681037"/>
            <a:ext cx="6489904" cy="629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551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0DA43B-868D-421C-B1BD-F606458F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64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PMT</a:t>
            </a:r>
            <a:r>
              <a:rPr kumimoji="1" lang="ja-JP" altLang="en-US" dirty="0"/>
              <a:t>間時間差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31C7AA5-9EBE-4517-B7E5-C96BAD6E4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1416" y="2263464"/>
            <a:ext cx="2092691" cy="4199329"/>
          </a:xfrm>
        </p:spPr>
        <p:txBody>
          <a:bodyPr/>
          <a:lstStyle/>
          <a:p>
            <a:r>
              <a:rPr lang="en-US" altLang="ja-JP" dirty="0"/>
              <a:t>Ch9</a:t>
            </a:r>
            <a:r>
              <a:rPr lang="ja-JP" altLang="en-US" dirty="0"/>
              <a:t>を基準</a:t>
            </a:r>
            <a:endParaRPr lang="en-US" altLang="ja-JP" dirty="0"/>
          </a:p>
          <a:p>
            <a:r>
              <a:rPr lang="en-US" altLang="ja-JP" dirty="0" err="1"/>
              <a:t>Wcut</a:t>
            </a:r>
            <a:r>
              <a:rPr lang="en-US" altLang="ja-JP" dirty="0"/>
              <a:t>&gt;5ns</a:t>
            </a:r>
          </a:p>
          <a:p>
            <a:r>
              <a:rPr lang="en-US" altLang="ja-JP" dirty="0" err="1"/>
              <a:t>Nhit</a:t>
            </a:r>
            <a:r>
              <a:rPr lang="en-US" altLang="ja-JP" dirty="0"/>
              <a:t> PMT</a:t>
            </a:r>
          </a:p>
          <a:p>
            <a:pPr marL="0" indent="0">
              <a:buNone/>
            </a:pPr>
            <a:r>
              <a:rPr lang="en-US" altLang="ja-JP" dirty="0"/>
              <a:t>=0</a:t>
            </a:r>
          </a:p>
          <a:p>
            <a:pPr marL="0" indent="0">
              <a:buNone/>
            </a:pPr>
            <a:r>
              <a:rPr lang="en-US" altLang="ja-JP" dirty="0"/>
              <a:t>&gt;=6</a:t>
            </a:r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98AB9C2-742F-4CAE-AC3A-21639B7AE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617" y="1825624"/>
            <a:ext cx="5389097" cy="52270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36999ED-4C69-4E0C-AC5C-43396D6E7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88" y="1825624"/>
            <a:ext cx="5389097" cy="52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908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37DC82B-8F4F-4C4B-8016-F9750F57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97" y="2506662"/>
            <a:ext cx="4486263" cy="435133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3C35F2C-45E2-4F20-833D-7D496ECD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Comparison with cuts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5841A8-475A-4FA7-B363-954D1EDF5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PMT9-10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15D1995-E1AF-411E-8177-8CA6BDCCE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29" y="2285202"/>
            <a:ext cx="4486264" cy="43513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F464B71-484B-4B6F-8EC3-E1570062F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8" y="2285202"/>
            <a:ext cx="44862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83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37DC82B-8F4F-4C4B-8016-F9750F57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8" y="2303462"/>
            <a:ext cx="4486263" cy="435133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3C35F2C-45E2-4F20-833D-7D496ECD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Comparison with and w/o slewing </a:t>
            </a:r>
            <a:r>
              <a:rPr kumimoji="1" lang="en-US" altLang="ja-JP" dirty="0" err="1"/>
              <a:t>cor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5841A8-475A-4FA7-B363-954D1EDF5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PMT9-10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D48BF71-0D05-4C06-B5EF-1D6F5F0EF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90" y="2303461"/>
            <a:ext cx="448626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305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31AAC5-C794-473E-91E1-3A54A9127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Clustering</a:t>
            </a:r>
            <a:r>
              <a:rPr kumimoji="1" lang="ja-JP" altLang="en-US" dirty="0"/>
              <a:t>の試み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8952B5-7D5B-4365-8F34-64BEFA9F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25229" cy="4351338"/>
          </a:xfrm>
        </p:spPr>
        <p:txBody>
          <a:bodyPr/>
          <a:lstStyle/>
          <a:p>
            <a:r>
              <a:rPr kumimoji="1" lang="en-US" altLang="ja-JP" dirty="0"/>
              <a:t>2</a:t>
            </a:r>
            <a:r>
              <a:rPr lang="ja-JP" altLang="en-US" dirty="0"/>
              <a:t>ヒット</a:t>
            </a:r>
            <a:r>
              <a:rPr kumimoji="1" lang="ja-JP" altLang="en-US" dirty="0"/>
              <a:t>のみ、</a:t>
            </a:r>
            <a:r>
              <a:rPr kumimoji="1" lang="en-US" altLang="ja-JP" dirty="0"/>
              <a:t>strip</a:t>
            </a:r>
            <a:r>
              <a:rPr kumimoji="1" lang="ja-JP" altLang="en-US" dirty="0"/>
              <a:t>番号の差</a:t>
            </a:r>
            <a:r>
              <a:rPr kumimoji="1" lang="en-US" altLang="ja-JP" dirty="0"/>
              <a:t>&lt;=2</a:t>
            </a:r>
            <a:r>
              <a:rPr kumimoji="1" lang="ja-JP" altLang="en-US" dirty="0"/>
              <a:t>のヒットのみ</a:t>
            </a:r>
            <a:r>
              <a:rPr lang="en-US" altLang="ja-JP" dirty="0"/>
              <a:t>(</a:t>
            </a:r>
            <a:r>
              <a:rPr lang="en-US" altLang="ja-JP" dirty="0" err="1"/>
              <a:t>x,y,z</a:t>
            </a:r>
            <a:r>
              <a:rPr lang="ja-JP" altLang="en-US" dirty="0"/>
              <a:t>）の</a:t>
            </a:r>
            <a:r>
              <a:rPr kumimoji="1" lang="en-US" altLang="ja-JP" dirty="0"/>
              <a:t>weighted mean</a:t>
            </a:r>
            <a:r>
              <a:rPr kumimoji="1" lang="ja-JP" altLang="en-US" dirty="0"/>
              <a:t>で</a:t>
            </a:r>
            <a:r>
              <a:rPr kumimoji="1" lang="en-US" altLang="ja-JP" dirty="0"/>
              <a:t>”clustering”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52861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F9777A-93C1-4290-A404-B92079BFE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C4EAA10-A320-4BD9-9A81-A11AC192A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541021"/>
            <a:ext cx="5105400" cy="4951854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B033519-DD46-40D3-B4EE-7C82D85C0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2" y="1541021"/>
            <a:ext cx="5105398" cy="495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86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C2B183-F1DD-42E1-8B69-E913FDA4E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89583" cy="66907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AC Efficiency = 100%</a:t>
            </a:r>
            <a:endParaRPr kumimoji="1" lang="ja-JP" alt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2B086C5D-7FD4-4472-A441-79C2AB9D9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8" y="1825625"/>
            <a:ext cx="4914273" cy="4351338"/>
          </a:xfrm>
          <a:prstGeom prst="rect">
            <a:avLst/>
          </a:prstGeom>
        </p:spPr>
      </p:pic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5728DE3C-A513-4B46-BBA6-6042A7E99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3" name="コンテンツ プレースホルダー 9">
            <a:extLst>
              <a:ext uri="{FF2B5EF4-FFF2-40B4-BE49-F238E27FC236}">
                <a16:creationId xmlns:a16="http://schemas.microsoft.com/office/drawing/2014/main" id="{AA1204AF-C949-430F-89E4-5E2196EE2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19" y="1892228"/>
            <a:ext cx="4914273" cy="435133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36F5BC0-96E2-4327-9781-4D544C078E68}"/>
              </a:ext>
            </a:extLst>
          </p:cNvPr>
          <p:cNvSpPr txBox="1"/>
          <p:nvPr/>
        </p:nvSpPr>
        <p:spPr>
          <a:xfrm>
            <a:off x="1543023" y="1367522"/>
            <a:ext cx="3712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2 K trigger, AC veto (1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level)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94FD7A8-B258-48A3-946D-771AA1D0BB38}"/>
              </a:ext>
            </a:extLst>
          </p:cNvPr>
          <p:cNvSpPr txBox="1"/>
          <p:nvPr/>
        </p:nvSpPr>
        <p:spPr>
          <a:xfrm>
            <a:off x="7599686" y="1478511"/>
            <a:ext cx="4268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2 K trigger, AC veto (2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 level)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0AF0EA1-393E-45B5-97F0-0320F302EA32}"/>
              </a:ext>
            </a:extLst>
          </p:cNvPr>
          <p:cNvSpPr txBox="1"/>
          <p:nvPr/>
        </p:nvSpPr>
        <p:spPr>
          <a:xfrm>
            <a:off x="4344719" y="594256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 (GeV/c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D61F819-99F2-450A-9830-4691A02F1232}"/>
              </a:ext>
            </a:extLst>
          </p:cNvPr>
          <p:cNvSpPr txBox="1"/>
          <p:nvPr/>
        </p:nvSpPr>
        <p:spPr>
          <a:xfrm>
            <a:off x="9916976" y="6044196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 (GeV/c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A54C7BD-4E73-4960-A76D-F8C19CA4EFCA}"/>
              </a:ext>
            </a:extLst>
          </p:cNvPr>
          <p:cNvSpPr txBox="1"/>
          <p:nvPr/>
        </p:nvSpPr>
        <p:spPr>
          <a:xfrm rot="5400000">
            <a:off x="-174471" y="2653708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p/q (GeV/c)</a:t>
            </a:r>
            <a:endParaRPr kumimoji="1" lang="ja-JP" altLang="en-US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065BC99-E2D5-4F84-BD9C-C4F0E54FED10}"/>
              </a:ext>
            </a:extLst>
          </p:cNvPr>
          <p:cNvSpPr txBox="1"/>
          <p:nvPr/>
        </p:nvSpPr>
        <p:spPr>
          <a:xfrm rot="5400000">
            <a:off x="5774710" y="2775112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p/q (GeV/c)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40912244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643E3A-A9AA-496D-AE41-DA3DF8D76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121D72-3F1B-47AB-8E6E-DB1D3D319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E2B7EBA-3A57-4215-A449-97DD5C69A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797" y="1825625"/>
            <a:ext cx="5188417" cy="50323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ECE5C24-879C-4979-B074-3DF3F5409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5" y="1825625"/>
            <a:ext cx="5225630" cy="506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336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5A86F7-376E-4E0E-9B49-63FCA0B45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FE5612B-B6E6-42A9-B916-010C3888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4" y="1310501"/>
            <a:ext cx="4305385" cy="4175900"/>
          </a:xfrm>
          <a:prstGeom prst="rect">
            <a:avLst/>
          </a:prstGeom>
        </p:spPr>
      </p:pic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B781CC0F-BC69-4563-B07C-B01216CA1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68" y="1310501"/>
            <a:ext cx="4486263" cy="4351338"/>
          </a:xfr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D71F329-1F8B-4FF8-9715-5FB9A9EA3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69" y="1565662"/>
            <a:ext cx="3842231" cy="37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6699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860B40-87EF-4B8E-A19E-2FB4B86B3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1A7CD4-D6D0-402F-B444-452095299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64259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1F5F62-85E9-4CDC-A3AC-BC66BC07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E16φ</a:t>
            </a:r>
            <a:r>
              <a:rPr lang="ja-JP" altLang="en-US" dirty="0"/>
              <a:t>→</a:t>
            </a:r>
            <a:r>
              <a:rPr lang="en-US" altLang="ja-JP" dirty="0"/>
              <a:t>K+K- Proposal</a:t>
            </a:r>
            <a:r>
              <a:rPr lang="ja-JP" altLang="en-US" dirty="0"/>
              <a:t>に向けて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7D0EA6-A1ED-49D4-9ED1-7191C9B2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15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ja-JP" dirty="0"/>
              <a:t>E325</a:t>
            </a:r>
            <a:r>
              <a:rPr lang="ja-JP" altLang="en-US" dirty="0"/>
              <a:t>の結論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K+K-/φ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の分岐比の統計誤差を超える優位な増加は無い（</a:t>
            </a:r>
            <a:r>
              <a:rPr lang="en-US" altLang="ja-JP" dirty="0"/>
              <a:t>βγ&gt;1.25)</a:t>
            </a:r>
          </a:p>
          <a:p>
            <a:r>
              <a:rPr lang="ja-JP" altLang="en-US" dirty="0"/>
              <a:t>ただし、</a:t>
            </a:r>
            <a:r>
              <a:rPr lang="en-US" altLang="ja-JP" dirty="0"/>
              <a:t> βγ</a:t>
            </a:r>
            <a:r>
              <a:rPr lang="ja-JP" altLang="en-US" dirty="0"/>
              <a:t>～</a:t>
            </a:r>
            <a:r>
              <a:rPr lang="en-US" altLang="ja-JP" dirty="0"/>
              <a:t>1.2</a:t>
            </a:r>
            <a:r>
              <a:rPr lang="ja-JP" altLang="en-US" dirty="0"/>
              <a:t>では増加傾向が見える（</a:t>
            </a:r>
            <a:r>
              <a:rPr lang="en-US" altLang="ja-JP" dirty="0"/>
              <a:t>1σ</a:t>
            </a:r>
            <a:r>
              <a:rPr lang="ja-JP" altLang="en-US" dirty="0"/>
              <a:t>以内）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の</a:t>
            </a:r>
            <a:r>
              <a:rPr lang="en-US" altLang="ja-JP" dirty="0"/>
              <a:t>low mass tail</a:t>
            </a:r>
            <a:r>
              <a:rPr lang="ja-JP" altLang="en-US" dirty="0"/>
              <a:t>が観測された</a:t>
            </a:r>
            <a:r>
              <a:rPr lang="en-US" altLang="ja-JP" dirty="0"/>
              <a:t>βγ&lt;1.2</a:t>
            </a:r>
            <a:r>
              <a:rPr lang="ja-JP" altLang="en-US" dirty="0"/>
              <a:t>では統計量が少なすぎて</a:t>
            </a:r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</a:t>
            </a:r>
            <a:r>
              <a:rPr lang="ja-JP" altLang="en-US" dirty="0"/>
              <a:t>のデータが取れていない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E16</a:t>
            </a:r>
            <a:r>
              <a:rPr kumimoji="1" lang="ja-JP" altLang="en-US" dirty="0"/>
              <a:t>では</a:t>
            </a:r>
            <a:endParaRPr kumimoji="1" lang="en-US" altLang="ja-JP" dirty="0"/>
          </a:p>
          <a:p>
            <a:r>
              <a:rPr kumimoji="1" lang="ja-JP" altLang="en-US" dirty="0"/>
              <a:t>最低でも統計量</a:t>
            </a:r>
            <a:r>
              <a:rPr kumimoji="1" lang="en-US" altLang="ja-JP" dirty="0"/>
              <a:t>10</a:t>
            </a:r>
            <a:r>
              <a:rPr kumimoji="1" lang="ja-JP" altLang="en-US" dirty="0"/>
              <a:t>倍以上</a:t>
            </a:r>
            <a:endParaRPr kumimoji="1" lang="en-US" altLang="ja-JP" dirty="0"/>
          </a:p>
          <a:p>
            <a:r>
              <a:rPr lang="en-US" altLang="ja-JP" dirty="0"/>
              <a:t>β</a:t>
            </a:r>
            <a:r>
              <a:rPr kumimoji="1" lang="en-US" altLang="ja-JP" dirty="0"/>
              <a:t>γ&lt;1.2</a:t>
            </a:r>
            <a:r>
              <a:rPr kumimoji="1" lang="ja-JP" altLang="en-US" dirty="0"/>
              <a:t>以下のデータ点が必須</a:t>
            </a:r>
            <a:endParaRPr kumimoji="1" lang="en-US" altLang="ja-JP" dirty="0"/>
          </a:p>
          <a:p>
            <a:r>
              <a:rPr kumimoji="1" lang="en-US" altLang="ja-JP" dirty="0"/>
              <a:t>Pt&lt;0.3GeV/c</a:t>
            </a:r>
            <a:r>
              <a:rPr kumimoji="1" lang="ja-JP" altLang="en-US" dirty="0"/>
              <a:t>（</a:t>
            </a:r>
            <a:r>
              <a:rPr kumimoji="1" lang="en-US" altLang="ja-JP" dirty="0"/>
              <a:t>E325</a:t>
            </a:r>
            <a:r>
              <a:rPr kumimoji="1" lang="ja-JP" altLang="en-US" dirty="0"/>
              <a:t>ではアクセプタンス外）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en-US" altLang="ja-JP" dirty="0"/>
              <a:t> φ</a:t>
            </a:r>
            <a:r>
              <a:rPr lang="ja-JP" altLang="en-US" dirty="0"/>
              <a:t>→</a:t>
            </a:r>
            <a:r>
              <a:rPr lang="en-US" altLang="ja-JP" dirty="0"/>
              <a:t>K+K-</a:t>
            </a:r>
            <a:r>
              <a:rPr lang="ja-JP" altLang="en-US" dirty="0"/>
              <a:t>において、</a:t>
            </a:r>
            <a:r>
              <a:rPr lang="en-US" altLang="ja-JP" dirty="0"/>
              <a:t>φ</a:t>
            </a:r>
            <a:r>
              <a:rPr lang="ja-JP" altLang="en-US" dirty="0"/>
              <a:t>質量減少の有無を結論付ける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98548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1353DA-9BA9-4009-B1DA-FF1EEEE5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コメント（四日市さん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Gubler</a:t>
            </a:r>
            <a:r>
              <a:rPr kumimoji="1" lang="ja-JP" altLang="en-US" dirty="0"/>
              <a:t>さん）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6ED8EF-34F9-4682-93BB-2C4BD978F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ee</a:t>
            </a:r>
            <a:r>
              <a:rPr lang="ja-JP" altLang="en-US" dirty="0"/>
              <a:t>とのオーバーラップしている</a:t>
            </a:r>
            <a:r>
              <a:rPr kumimoji="1" lang="en-US" altLang="ja-JP" dirty="0"/>
              <a:t>Y-</a:t>
            </a:r>
            <a:r>
              <a:rPr kumimoji="1" lang="en-US" altLang="ja-JP" dirty="0" err="1"/>
              <a:t>pt</a:t>
            </a:r>
            <a:r>
              <a:rPr kumimoji="1" lang="ja-JP" altLang="en-US" dirty="0"/>
              <a:t>のアクセプタンスで</a:t>
            </a:r>
            <a:r>
              <a:rPr lang="ja-JP" altLang="en-US" dirty="0"/>
              <a:t>の測定が重要</a:t>
            </a:r>
            <a:endParaRPr lang="en-US" altLang="ja-JP" dirty="0"/>
          </a:p>
          <a:p>
            <a:r>
              <a:rPr kumimoji="1" lang="en-US" altLang="ja-JP" dirty="0"/>
              <a:t>βγ&lt;1.2</a:t>
            </a:r>
            <a:r>
              <a:rPr kumimoji="1" lang="ja-JP" altLang="en-US" dirty="0"/>
              <a:t>の測定は必ずしも重要ではないのではないか。</a:t>
            </a:r>
            <a:r>
              <a:rPr kumimoji="1" lang="en-US" altLang="ja-JP" dirty="0"/>
              <a:t>KK</a:t>
            </a:r>
            <a:r>
              <a:rPr kumimoji="1" lang="ja-JP" altLang="en-US" dirty="0"/>
              <a:t>閾値があるので、それ以下に</a:t>
            </a:r>
            <a:r>
              <a:rPr kumimoji="1" lang="en-US" altLang="ja-JP" dirty="0"/>
              <a:t>φ</a:t>
            </a:r>
            <a:r>
              <a:rPr kumimoji="1" lang="ja-JP" altLang="en-US" dirty="0"/>
              <a:t>質量が減少すれば</a:t>
            </a:r>
            <a:r>
              <a:rPr kumimoji="1" lang="en-US" altLang="ja-JP" dirty="0"/>
              <a:t>KK</a:t>
            </a:r>
            <a:r>
              <a:rPr kumimoji="1" lang="ja-JP" altLang="en-US" dirty="0"/>
              <a:t>崩壊しない。</a:t>
            </a:r>
            <a:endParaRPr kumimoji="1" lang="en-US" altLang="ja-JP" dirty="0"/>
          </a:p>
          <a:p>
            <a:r>
              <a:rPr lang="en-US" altLang="ja-JP" dirty="0"/>
              <a:t>K</a:t>
            </a:r>
            <a:r>
              <a:rPr lang="ja-JP" altLang="en-US" dirty="0"/>
              <a:t>の核内での</a:t>
            </a:r>
            <a:r>
              <a:rPr lang="en-US" altLang="ja-JP" dirty="0" err="1"/>
              <a:t>rescattering</a:t>
            </a:r>
            <a:r>
              <a:rPr lang="ja-JP" altLang="en-US" dirty="0"/>
              <a:t>によって</a:t>
            </a:r>
            <a:r>
              <a:rPr lang="en-US" altLang="ja-JP" dirty="0"/>
              <a:t>KK</a:t>
            </a:r>
            <a:r>
              <a:rPr lang="ja-JP" altLang="en-US" dirty="0"/>
              <a:t>不変質量はなまる</a:t>
            </a:r>
            <a:endParaRPr lang="en-US" altLang="ja-JP" dirty="0"/>
          </a:p>
          <a:p>
            <a:r>
              <a:rPr lang="el-GR" altLang="ja-JP" dirty="0"/>
              <a:t>Φ</a:t>
            </a:r>
            <a:r>
              <a:rPr lang="ja-JP" altLang="en-US" dirty="0"/>
              <a:t>質量が減少し、</a:t>
            </a:r>
            <a:r>
              <a:rPr lang="en-US" altLang="ja-JP" dirty="0"/>
              <a:t>KK</a:t>
            </a:r>
            <a:r>
              <a:rPr lang="ja-JP" altLang="en-US" dirty="0"/>
              <a:t>閾値が変わらなければ（</a:t>
            </a:r>
            <a:r>
              <a:rPr lang="en-US" altLang="ja-JP" dirty="0"/>
              <a:t>K</a:t>
            </a:r>
            <a:r>
              <a:rPr lang="ja-JP" altLang="en-US" dirty="0"/>
              <a:t>質量が変化しなければ）、ナイーブには</a:t>
            </a:r>
            <a:r>
              <a:rPr lang="en-US" altLang="ja-JP" dirty="0" err="1"/>
              <a:t>φKK</a:t>
            </a:r>
            <a:r>
              <a:rPr lang="ja-JP" altLang="en-US" dirty="0"/>
              <a:t>分岐比は減少するはず。</a:t>
            </a:r>
            <a:endParaRPr lang="en-US" altLang="ja-JP" dirty="0"/>
          </a:p>
          <a:p>
            <a:r>
              <a:rPr lang="en-US" altLang="ja-JP" dirty="0"/>
              <a:t>E325</a:t>
            </a:r>
            <a:r>
              <a:rPr lang="ja-JP" altLang="en-US" dirty="0"/>
              <a:t>で見えているように逆であれば面白い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Philipp </a:t>
            </a:r>
            <a:r>
              <a:rPr lang="en-US" altLang="ja-JP" dirty="0" err="1"/>
              <a:t>Gubler</a:t>
            </a:r>
            <a:r>
              <a:rPr lang="ja-JP" altLang="en-US" dirty="0"/>
              <a:t>さんと議論</a:t>
            </a:r>
            <a:endParaRPr lang="en-US" altLang="ja-JP" dirty="0"/>
          </a:p>
          <a:p>
            <a:r>
              <a:rPr lang="el-GR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KK</a:t>
            </a:r>
            <a:r>
              <a:rPr lang="ja-JP" altLang="en-US" dirty="0"/>
              <a:t>の</a:t>
            </a:r>
            <a:r>
              <a:rPr lang="en-US" altLang="ja-JP" dirty="0"/>
              <a:t>invariant mass</a:t>
            </a:r>
            <a:r>
              <a:rPr lang="ja-JP" altLang="en-US" dirty="0"/>
              <a:t>は</a:t>
            </a:r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ee</a:t>
            </a:r>
            <a:r>
              <a:rPr lang="ja-JP" altLang="en-US" dirty="0"/>
              <a:t>と同様に計算可能</a:t>
            </a:r>
            <a:endParaRPr lang="en-US" altLang="ja-JP" dirty="0"/>
          </a:p>
          <a:p>
            <a:r>
              <a:rPr lang="ja-JP" altLang="en-US" dirty="0"/>
              <a:t>分岐比はさらに</a:t>
            </a:r>
            <a:r>
              <a:rPr lang="en-US" altLang="ja-JP" dirty="0"/>
              <a:t>model dependence</a:t>
            </a:r>
            <a:r>
              <a:rPr lang="ja-JP" altLang="en-US" dirty="0"/>
              <a:t>なので難しい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163455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B942F2-41FC-491D-BA9B-FDCEB7F55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データ解析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7E3ADAB-9CB5-4C76-8D6A-D21EC1FCD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72" y="2271618"/>
            <a:ext cx="4357779" cy="4221257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EF0A0B88-29A2-4312-A4EB-93AA21AE1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78DD6B92-B76F-4981-A1BB-28C1A3ECC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24" y="2206577"/>
            <a:ext cx="44920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997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34728C-8191-49DD-B326-2A8B8E51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74CE4B8-637E-4B8D-81AF-D1568BB52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2" y="1438542"/>
            <a:ext cx="5291270" cy="5125504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2A519A03-3319-4CAE-9133-2C8969C15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5B0274B4-725F-4874-9A74-799C78DC7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70" y="1419998"/>
            <a:ext cx="5291269" cy="512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472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E427AA-7435-4FCE-8938-A8786767F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B9452A4-D772-4F17-AD20-716801B5A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95" y="2141536"/>
            <a:ext cx="4026637" cy="3900490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89E5A34-E1D9-4435-812B-78CD28689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42" y="2141537"/>
            <a:ext cx="4026637" cy="390048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85323AD-8039-4822-B9A9-E1A295EED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79" y="2141537"/>
            <a:ext cx="4026637" cy="390048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440F17C-DD80-4123-B61B-324BFC53C83E}"/>
              </a:ext>
            </a:extLst>
          </p:cNvPr>
          <p:cNvSpPr txBox="1"/>
          <p:nvPr/>
        </p:nvSpPr>
        <p:spPr>
          <a:xfrm>
            <a:off x="1349829" y="197394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RPC1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2FE71F2-C16B-4384-8DDA-4996820DEEF6}"/>
              </a:ext>
            </a:extLst>
          </p:cNvPr>
          <p:cNvSpPr txBox="1"/>
          <p:nvPr/>
        </p:nvSpPr>
        <p:spPr>
          <a:xfrm>
            <a:off x="5707912" y="197394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RPC2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E697E2A-8AD3-4B69-BC01-5431FAD83A32}"/>
              </a:ext>
            </a:extLst>
          </p:cNvPr>
          <p:cNvSpPr txBox="1"/>
          <p:nvPr/>
        </p:nvSpPr>
        <p:spPr>
          <a:xfrm>
            <a:off x="9636809" y="195687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TSC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BE5CDA4-555A-4EA7-8DA8-48324A351FC4}"/>
              </a:ext>
            </a:extLst>
          </p:cNvPr>
          <p:cNvSpPr txBox="1"/>
          <p:nvPr/>
        </p:nvSpPr>
        <p:spPr>
          <a:xfrm>
            <a:off x="2953657" y="584028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Strip #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D61CF2E-1F5B-4819-B3A8-4F1063456F56}"/>
              </a:ext>
            </a:extLst>
          </p:cNvPr>
          <p:cNvSpPr txBox="1"/>
          <p:nvPr/>
        </p:nvSpPr>
        <p:spPr>
          <a:xfrm>
            <a:off x="11115741" y="584028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Slat #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DF07AF9-B596-4CF3-A69F-BB6C4DF9DC89}"/>
              </a:ext>
            </a:extLst>
          </p:cNvPr>
          <p:cNvSpPr txBox="1"/>
          <p:nvPr/>
        </p:nvSpPr>
        <p:spPr>
          <a:xfrm>
            <a:off x="7121592" y="584028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Strip #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495296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A05129-9FDC-4821-A863-FC41B74AE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A0A8917-8511-40C5-A9E9-E4C531BCE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8" y="2141537"/>
            <a:ext cx="3802303" cy="3683184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F25BEC7-3503-43CD-ADA3-E425297E8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267" y="2141537"/>
            <a:ext cx="3802304" cy="368318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D63ED9B-47CD-4102-BCC7-11D368FB7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64" y="2141537"/>
            <a:ext cx="3802303" cy="368318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641A1D-57D5-4D92-8823-7A8DE1C51F73}"/>
              </a:ext>
            </a:extLst>
          </p:cNvPr>
          <p:cNvSpPr txBox="1"/>
          <p:nvPr/>
        </p:nvSpPr>
        <p:spPr>
          <a:xfrm>
            <a:off x="9661819" y="1690688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TSC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189CC85-C14F-467A-BECD-DE1B3D3FEC19}"/>
              </a:ext>
            </a:extLst>
          </p:cNvPr>
          <p:cNvSpPr txBox="1"/>
          <p:nvPr/>
        </p:nvSpPr>
        <p:spPr>
          <a:xfrm>
            <a:off x="1818981" y="1703880"/>
            <a:ext cx="86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RP</a:t>
            </a:r>
            <a:r>
              <a:rPr kumimoji="1" lang="en-US" altLang="ja-JP" dirty="0"/>
              <a:t>C1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BC47BB1-E72A-46DD-B7D2-7D0065D3C2E6}"/>
              </a:ext>
            </a:extLst>
          </p:cNvPr>
          <p:cNvSpPr txBox="1"/>
          <p:nvPr/>
        </p:nvSpPr>
        <p:spPr>
          <a:xfrm>
            <a:off x="5861208" y="1690688"/>
            <a:ext cx="1047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RP</a:t>
            </a:r>
            <a:r>
              <a:rPr kumimoji="1" lang="en-US" altLang="ja-JP"/>
              <a:t>C</a:t>
            </a:r>
            <a:r>
              <a:rPr kumimoji="1" lang="ja-JP" altLang="en-US" dirty="0"/>
              <a:t>２</a:t>
            </a:r>
          </a:p>
        </p:txBody>
      </p:sp>
    </p:spTree>
    <p:extLst>
      <p:ext uri="{BB962C8B-B14F-4D97-AF65-F5344CB8AC3E}">
        <p14:creationId xmlns:p14="http://schemas.microsoft.com/office/powerpoint/2010/main" val="1658856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704740-5525-45BA-8A5E-49584E4A0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32F9697-E722-4E03-847D-C3DE8B93F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0" y="1465941"/>
            <a:ext cx="5566444" cy="5392057"/>
          </a:xfrm>
          <a:prstGeom prst="rect">
            <a:avLst/>
          </a:prstGeo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A3DFF248-9943-46AD-9009-E8CF5B29F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0" name="コンテンツ プレースホルダー 4">
            <a:extLst>
              <a:ext uri="{FF2B5EF4-FFF2-40B4-BE49-F238E27FC236}">
                <a16:creationId xmlns:a16="http://schemas.microsoft.com/office/drawing/2014/main" id="{E2459B6F-8408-4A93-962C-C2A33F87E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44" y="1465942"/>
            <a:ext cx="5566443" cy="539205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FB09529-FDCE-47F2-9A77-EDA1EAB45C70}"/>
              </a:ext>
            </a:extLst>
          </p:cNvPr>
          <p:cNvSpPr txBox="1"/>
          <p:nvPr/>
        </p:nvSpPr>
        <p:spPr>
          <a:xfrm>
            <a:off x="4615543" y="6487886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Projected-y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284E44-5FDD-44B5-ABF7-2DD9A8841EDB}"/>
              </a:ext>
            </a:extLst>
          </p:cNvPr>
          <p:cNvSpPr txBox="1"/>
          <p:nvPr/>
        </p:nvSpPr>
        <p:spPr>
          <a:xfrm>
            <a:off x="127108" y="1360704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y-TSC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D4D8D5E-BA1B-4839-825C-49D9F03BEA80}"/>
              </a:ext>
            </a:extLst>
          </p:cNvPr>
          <p:cNvSpPr txBox="1"/>
          <p:nvPr/>
        </p:nvSpPr>
        <p:spPr>
          <a:xfrm>
            <a:off x="10408489" y="6578607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Projected-y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2769675-69B2-4020-B880-F1EED36B727B}"/>
              </a:ext>
            </a:extLst>
          </p:cNvPr>
          <p:cNvSpPr txBox="1"/>
          <p:nvPr/>
        </p:nvSpPr>
        <p:spPr>
          <a:xfrm>
            <a:off x="5920054" y="145142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y-TSC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A75699E-9366-4CAA-A723-90346B7EB2C2}"/>
              </a:ext>
            </a:extLst>
          </p:cNvPr>
          <p:cNvSpPr txBox="1"/>
          <p:nvPr/>
        </p:nvSpPr>
        <p:spPr>
          <a:xfrm>
            <a:off x="2097125" y="1366482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Before calibration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B9E335F-B0D9-48C1-8295-15E1CD7B258B}"/>
              </a:ext>
            </a:extLst>
          </p:cNvPr>
          <p:cNvSpPr txBox="1"/>
          <p:nvPr/>
        </p:nvSpPr>
        <p:spPr>
          <a:xfrm>
            <a:off x="8015462" y="1449035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After calibration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5957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013825-69D6-4886-AAAF-FA2E7AAF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213" y="19367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 Efficiency = 90%</a:t>
            </a:r>
            <a:endParaRPr kumimoji="1" lang="ja-JP" alt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0CFCA0D3-359C-475E-818C-BEF9C7940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82" y="1825625"/>
            <a:ext cx="4914273" cy="4351338"/>
          </a:xfrm>
          <a:prstGeom prst="rect">
            <a:avLst/>
          </a:prstGeom>
        </p:spPr>
      </p:pic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7DD3968A-9AC8-4AD4-AF07-656D08361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3" name="コンテンツ プレースホルダー 9">
            <a:extLst>
              <a:ext uri="{FF2B5EF4-FFF2-40B4-BE49-F238E27FC236}">
                <a16:creationId xmlns:a16="http://schemas.microsoft.com/office/drawing/2014/main" id="{DC0F8A5C-B2DB-481A-B3BA-801BE085D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13" y="1825625"/>
            <a:ext cx="4914273" cy="435133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B8FBA5B-1E1F-4E04-A7DD-D8FD0E66290B}"/>
              </a:ext>
            </a:extLst>
          </p:cNvPr>
          <p:cNvSpPr txBox="1"/>
          <p:nvPr/>
        </p:nvSpPr>
        <p:spPr>
          <a:xfrm>
            <a:off x="1543023" y="1367522"/>
            <a:ext cx="3712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2 K trigger, AC veto (1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level)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FF51967-BBEB-42ED-8E90-58F8732ABB14}"/>
              </a:ext>
            </a:extLst>
          </p:cNvPr>
          <p:cNvSpPr txBox="1"/>
          <p:nvPr/>
        </p:nvSpPr>
        <p:spPr>
          <a:xfrm>
            <a:off x="7599686" y="1478511"/>
            <a:ext cx="4268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2 K trigger, AC veto (2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 level)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A57381D-45DE-41E9-98CD-C0AAF4FDF999}"/>
              </a:ext>
            </a:extLst>
          </p:cNvPr>
          <p:cNvSpPr txBox="1"/>
          <p:nvPr/>
        </p:nvSpPr>
        <p:spPr>
          <a:xfrm>
            <a:off x="4344719" y="594256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 (GeV/c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00B201C-4F43-4305-91DC-B31458773712}"/>
              </a:ext>
            </a:extLst>
          </p:cNvPr>
          <p:cNvSpPr txBox="1"/>
          <p:nvPr/>
        </p:nvSpPr>
        <p:spPr>
          <a:xfrm>
            <a:off x="9916976" y="6044196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 (GeV/c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4D91B45-10DB-4AFE-9B52-77A94748CB19}"/>
              </a:ext>
            </a:extLst>
          </p:cNvPr>
          <p:cNvSpPr txBox="1"/>
          <p:nvPr/>
        </p:nvSpPr>
        <p:spPr>
          <a:xfrm rot="5400000">
            <a:off x="-174471" y="2653708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p/q (GeV/c)</a:t>
            </a:r>
            <a:endParaRPr kumimoji="1" lang="ja-JP" altLang="en-US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F4062E5-B285-4154-8545-936C75F04128}"/>
              </a:ext>
            </a:extLst>
          </p:cNvPr>
          <p:cNvSpPr txBox="1"/>
          <p:nvPr/>
        </p:nvSpPr>
        <p:spPr>
          <a:xfrm rot="5400000">
            <a:off x="5774710" y="2775112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p/q (GeV/c)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59619470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E557E3-CCD0-41A0-A9E1-9C03EFC0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96E71540-B970-4E7D-9313-C9D7BC4FC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71" y="949194"/>
            <a:ext cx="5884595" cy="570024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9B33FF-7813-48AD-8984-BC834B15D338}"/>
              </a:ext>
            </a:extLst>
          </p:cNvPr>
          <p:cNvSpPr txBox="1"/>
          <p:nvPr/>
        </p:nvSpPr>
        <p:spPr>
          <a:xfrm>
            <a:off x="2641600" y="196056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Chi2-y</a:t>
            </a:r>
            <a:endParaRPr kumimoji="1" lang="ja-JP" altLang="en-US" dirty="0"/>
          </a:p>
        </p:txBody>
      </p:sp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10DA9982-FE69-4AA8-A555-B17926239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14" y="4368799"/>
            <a:ext cx="10628086" cy="1808163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207527D1-DF4C-4ECF-B5BA-BBE3A98E1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86" y="1454752"/>
            <a:ext cx="5257800" cy="509308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3B477A2-A94B-42AC-B288-15A32F9BC41F}"/>
              </a:ext>
            </a:extLst>
          </p:cNvPr>
          <p:cNvSpPr txBox="1"/>
          <p:nvPr/>
        </p:nvSpPr>
        <p:spPr>
          <a:xfrm>
            <a:off x="8229601" y="1640959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w/calibration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E6697BD-5E71-4182-9440-0D3A96E7F508}"/>
              </a:ext>
            </a:extLst>
          </p:cNvPr>
          <p:cNvSpPr txBox="1"/>
          <p:nvPr/>
        </p:nvSpPr>
        <p:spPr>
          <a:xfrm>
            <a:off x="4418997" y="1865993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w/calibration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1393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9ECEBF-178F-42D7-94A5-6E7696A8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FA1DC86-FD0F-42FE-83BD-9C586C6C5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7" y="1376637"/>
            <a:ext cx="5419085" cy="5249314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99C1F2D4-2C17-422C-B9D7-CEF8436F5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92BE7F12-670E-4164-BA8C-B266221BE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16" y="1376637"/>
            <a:ext cx="5419084" cy="524931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B78498F-F1C3-4D10-9427-02428ECD5BCC}"/>
              </a:ext>
            </a:extLst>
          </p:cNvPr>
          <p:cNvSpPr txBox="1"/>
          <p:nvPr/>
        </p:nvSpPr>
        <p:spPr>
          <a:xfrm>
            <a:off x="9100458" y="2332868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After calibration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A8FAD6E-C74D-421C-BD09-E15515E4B071}"/>
              </a:ext>
            </a:extLst>
          </p:cNvPr>
          <p:cNvSpPr txBox="1"/>
          <p:nvPr/>
        </p:nvSpPr>
        <p:spPr>
          <a:xfrm>
            <a:off x="1629099" y="6301436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Projected z at X=0 plane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336AE05-64FD-4AA1-ADFE-33A44E2113F8}"/>
              </a:ext>
            </a:extLst>
          </p:cNvPr>
          <p:cNvSpPr txBox="1"/>
          <p:nvPr/>
        </p:nvSpPr>
        <p:spPr>
          <a:xfrm>
            <a:off x="7235859" y="6256619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Projected y at X=0 plane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86262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665DD3-4E7E-40A2-BED6-CFEE47C65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AB9909-DBAA-43D0-A5F8-2DDCF7AE1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57AD74-E4D7-4528-87E0-D02A2F13C2F7}"/>
              </a:ext>
            </a:extLst>
          </p:cNvPr>
          <p:cNvSpPr txBox="1"/>
          <p:nvPr/>
        </p:nvSpPr>
        <p:spPr>
          <a:xfrm>
            <a:off x="1016000" y="2139967"/>
            <a:ext cx="8128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ja-JP" dirty="0"/>
              <a:t>v(RPC1) (mm/ns)= {155.039,148.699,144.404,149.813,150.943,153.257,149.813,158.103};</a:t>
            </a:r>
          </a:p>
          <a:p>
            <a:r>
              <a:rPr lang="fr-FR" altLang="ja-JP" dirty="0"/>
              <a:t>V(RPC2) (mm/ns) = {153.257,162.602,145.985,149.813,144.928,147.601,143.885,153.846};</a:t>
            </a:r>
          </a:p>
          <a:p>
            <a:r>
              <a:rPr lang="fr-FR" altLang="ja-JP" dirty="0"/>
              <a:t>V(TSC) (mm/ns) = {89.8876,79.2079,76.1905,79.2079,76.1905,79.2079,73.3945,72.7273};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2139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DEF68D-C886-40BC-8650-D0CB80218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162F8C24-43C9-436F-AB19-A12139579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4" y="676784"/>
            <a:ext cx="3713045" cy="3287712"/>
          </a:xfrm>
          <a:prstGeom prst="rect">
            <a:avLst/>
          </a:prstGeom>
        </p:spPr>
      </p:pic>
      <p:pic>
        <p:nvPicPr>
          <p:cNvPr id="22" name="コンテンツ プレースホルダー 18">
            <a:extLst>
              <a:ext uri="{FF2B5EF4-FFF2-40B4-BE49-F238E27FC236}">
                <a16:creationId xmlns:a16="http://schemas.microsoft.com/office/drawing/2014/main" id="{E6B07493-FD74-4970-89A2-A51118C3F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73" y="843228"/>
            <a:ext cx="3713045" cy="3287712"/>
          </a:xfrm>
          <a:prstGeom prst="rect">
            <a:avLst/>
          </a:prstGeom>
        </p:spPr>
      </p:pic>
      <p:pic>
        <p:nvPicPr>
          <p:cNvPr id="27" name="コンテンツ プレースホルダー 23">
            <a:extLst>
              <a:ext uri="{FF2B5EF4-FFF2-40B4-BE49-F238E27FC236}">
                <a16:creationId xmlns:a16="http://schemas.microsoft.com/office/drawing/2014/main" id="{0069B7AD-3C44-4FD2-BAE7-84473C121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62" y="779065"/>
            <a:ext cx="3713046" cy="3287713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BC7ADB03-D914-45EB-8D59-DA5EE5E74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3" y="3678219"/>
            <a:ext cx="3713045" cy="3287712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10400DE4-E5E0-40F8-B663-A4246509E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30" y="3809188"/>
            <a:ext cx="3565133" cy="3156743"/>
          </a:xfrm>
          <a:prstGeom prst="rect">
            <a:avLst/>
          </a:prstGeom>
        </p:spPr>
      </p:pic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D9C51B25-3D5E-4423-87F8-7BB1F0AA6B4C}"/>
              </a:ext>
            </a:extLst>
          </p:cNvPr>
          <p:cNvGrpSpPr/>
          <p:nvPr/>
        </p:nvGrpSpPr>
        <p:grpSpPr>
          <a:xfrm>
            <a:off x="8650068" y="-327105"/>
            <a:ext cx="3539515" cy="1862564"/>
            <a:chOff x="6439847" y="1693503"/>
            <a:chExt cx="3539515" cy="1862564"/>
          </a:xfrm>
        </p:grpSpPr>
        <p:grpSp>
          <p:nvGrpSpPr>
            <p:cNvPr id="63" name="グループ化 6">
              <a:extLst>
                <a:ext uri="{FF2B5EF4-FFF2-40B4-BE49-F238E27FC236}">
                  <a16:creationId xmlns:a16="http://schemas.microsoft.com/office/drawing/2014/main" id="{79888D08-9C30-4FE6-830C-4ACB2BE1B559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70" name="グループ化 7">
                <a:extLst>
                  <a:ext uri="{FF2B5EF4-FFF2-40B4-BE49-F238E27FC236}">
                    <a16:creationId xmlns:a16="http://schemas.microsoft.com/office/drawing/2014/main" id="{4256502D-4C4E-4908-A695-A0231AE7B872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9CC5A56E-1C03-4833-B160-4C5FA4166D02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14222842-4C1A-4891-BDF1-770D4F8D63E7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4F096DDC-EF4F-4358-B9FE-68B71089A98A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83ED5FA2-9146-4F89-8499-522425AAA6ED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CE686354-46A7-4041-9CC2-039DD0A10635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615FF3AD-D4C4-4CA7-9692-0CF35DCD3CD1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8" name="正方形/長方形 77">
                  <a:extLst>
                    <a:ext uri="{FF2B5EF4-FFF2-40B4-BE49-F238E27FC236}">
                      <a16:creationId xmlns:a16="http://schemas.microsoft.com/office/drawing/2014/main" id="{B213026A-5307-4E0B-8197-45AB2BEE4C8D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9" name="円/楕円 24">
                  <a:extLst>
                    <a:ext uri="{FF2B5EF4-FFF2-40B4-BE49-F238E27FC236}">
                      <a16:creationId xmlns:a16="http://schemas.microsoft.com/office/drawing/2014/main" id="{F8D965C6-BD8D-4B8F-88F9-C396FDF56DC0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0" name="テキスト ボックス 79">
                  <a:extLst>
                    <a:ext uri="{FF2B5EF4-FFF2-40B4-BE49-F238E27FC236}">
                      <a16:creationId xmlns:a16="http://schemas.microsoft.com/office/drawing/2014/main" id="{C73507D5-B8D7-4024-AB6E-6912837DCD39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1" name="テキスト ボックス 80">
                  <a:extLst>
                    <a:ext uri="{FF2B5EF4-FFF2-40B4-BE49-F238E27FC236}">
                      <a16:creationId xmlns:a16="http://schemas.microsoft.com/office/drawing/2014/main" id="{CD9393CA-42E7-4D50-9776-844575BACFB7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2" name="テキスト ボックス 81">
                  <a:extLst>
                    <a:ext uri="{FF2B5EF4-FFF2-40B4-BE49-F238E27FC236}">
                      <a16:creationId xmlns:a16="http://schemas.microsoft.com/office/drawing/2014/main" id="{250243AA-7505-4240-B845-DE4362149A1D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3" name="テキスト ボックス 82">
                  <a:extLst>
                    <a:ext uri="{FF2B5EF4-FFF2-40B4-BE49-F238E27FC236}">
                      <a16:creationId xmlns:a16="http://schemas.microsoft.com/office/drawing/2014/main" id="{2066A870-25B6-47FC-B59D-1EE267AF2407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24A70B9D-0E54-4846-AF21-60DEEBE41AE1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176A6301-4CB6-4C01-9640-06AB759237B5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A98A0A80-A1A5-46BD-85E3-1B172A1AF1AF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98A8B099-E20E-4CC6-8FE2-D4BAB12202FB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4692F73F-BCA4-4928-90E5-85ABAB6885E3}"/>
                </a:ext>
              </a:extLst>
            </p:cNvPr>
            <p:cNvGrpSpPr/>
            <p:nvPr/>
          </p:nvGrpSpPr>
          <p:grpSpPr>
            <a:xfrm>
              <a:off x="7808338" y="2372097"/>
              <a:ext cx="328617" cy="292104"/>
              <a:chOff x="8732216" y="2794153"/>
              <a:chExt cx="328617" cy="292104"/>
            </a:xfrm>
          </p:grpSpPr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9D47461B-3E60-4857-A042-EF9D5EABEF3C}"/>
                  </a:ext>
                </a:extLst>
              </p:cNvPr>
              <p:cNvSpPr/>
              <p:nvPr/>
            </p:nvSpPr>
            <p:spPr>
              <a:xfrm>
                <a:off x="8732216" y="2794153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FB2436D7-01DA-4695-BE5E-830EF7C6D1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8420" y="2860834"/>
                <a:ext cx="164308" cy="14605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01119E50-A8FD-43A7-990A-CD4CCE4D2539}"/>
              </a:ext>
            </a:extLst>
          </p:cNvPr>
          <p:cNvGrpSpPr/>
          <p:nvPr/>
        </p:nvGrpSpPr>
        <p:grpSpPr>
          <a:xfrm>
            <a:off x="4724711" y="-309049"/>
            <a:ext cx="3539515" cy="1862564"/>
            <a:chOff x="6439847" y="1693503"/>
            <a:chExt cx="3539515" cy="1862564"/>
          </a:xfrm>
        </p:grpSpPr>
        <p:grpSp>
          <p:nvGrpSpPr>
            <p:cNvPr id="85" name="グループ化 6">
              <a:extLst>
                <a:ext uri="{FF2B5EF4-FFF2-40B4-BE49-F238E27FC236}">
                  <a16:creationId xmlns:a16="http://schemas.microsoft.com/office/drawing/2014/main" id="{5DF947C1-AB81-4EB4-ACA9-98EDE42E0E3C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92" name="グループ化 7">
                <a:extLst>
                  <a:ext uri="{FF2B5EF4-FFF2-40B4-BE49-F238E27FC236}">
                    <a16:creationId xmlns:a16="http://schemas.microsoft.com/office/drawing/2014/main" id="{160DBB1A-0700-4336-A6E1-22B292F7F973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94" name="テキスト ボックス 93">
                  <a:extLst>
                    <a:ext uri="{FF2B5EF4-FFF2-40B4-BE49-F238E27FC236}">
                      <a16:creationId xmlns:a16="http://schemas.microsoft.com/office/drawing/2014/main" id="{A45DDE7F-08C2-44F1-920B-3251B268ACEE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5" name="テキスト ボックス 94">
                  <a:extLst>
                    <a:ext uri="{FF2B5EF4-FFF2-40B4-BE49-F238E27FC236}">
                      <a16:creationId xmlns:a16="http://schemas.microsoft.com/office/drawing/2014/main" id="{476BD749-88C7-49E8-A815-77E0C41B87C2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6" name="テキスト ボックス 95">
                  <a:extLst>
                    <a:ext uri="{FF2B5EF4-FFF2-40B4-BE49-F238E27FC236}">
                      <a16:creationId xmlns:a16="http://schemas.microsoft.com/office/drawing/2014/main" id="{51C664F1-7127-4A1E-922E-9225D1CF86E0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7" name="正方形/長方形 96">
                  <a:extLst>
                    <a:ext uri="{FF2B5EF4-FFF2-40B4-BE49-F238E27FC236}">
                      <a16:creationId xmlns:a16="http://schemas.microsoft.com/office/drawing/2014/main" id="{9F732049-F453-45FB-829A-D49832144310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8" name="正方形/長方形 97">
                  <a:extLst>
                    <a:ext uri="{FF2B5EF4-FFF2-40B4-BE49-F238E27FC236}">
                      <a16:creationId xmlns:a16="http://schemas.microsoft.com/office/drawing/2014/main" id="{65538E7E-D86E-46F4-86D9-AE1FFAC1D972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9" name="正方形/長方形 98">
                  <a:extLst>
                    <a:ext uri="{FF2B5EF4-FFF2-40B4-BE49-F238E27FC236}">
                      <a16:creationId xmlns:a16="http://schemas.microsoft.com/office/drawing/2014/main" id="{163B1D45-5DC6-4C39-AFD9-4C27BE0F2782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0" name="正方形/長方形 99">
                  <a:extLst>
                    <a:ext uri="{FF2B5EF4-FFF2-40B4-BE49-F238E27FC236}">
                      <a16:creationId xmlns:a16="http://schemas.microsoft.com/office/drawing/2014/main" id="{D3D8A56A-8178-4174-9BC5-44C0BB4F6EBE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1" name="円/楕円 24">
                  <a:extLst>
                    <a:ext uri="{FF2B5EF4-FFF2-40B4-BE49-F238E27FC236}">
                      <a16:creationId xmlns:a16="http://schemas.microsoft.com/office/drawing/2014/main" id="{8C74175C-551B-4249-9282-5EB094CF761F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2" name="テキスト ボックス 101">
                  <a:extLst>
                    <a:ext uri="{FF2B5EF4-FFF2-40B4-BE49-F238E27FC236}">
                      <a16:creationId xmlns:a16="http://schemas.microsoft.com/office/drawing/2014/main" id="{CA81C3A6-B254-44FF-97DD-C2B045BFE47B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3" name="テキスト ボックス 102">
                  <a:extLst>
                    <a:ext uri="{FF2B5EF4-FFF2-40B4-BE49-F238E27FC236}">
                      <a16:creationId xmlns:a16="http://schemas.microsoft.com/office/drawing/2014/main" id="{FDDF3222-D5E5-4576-801A-638D9D5922A8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4" name="テキスト ボックス 103">
                  <a:extLst>
                    <a:ext uri="{FF2B5EF4-FFF2-40B4-BE49-F238E27FC236}">
                      <a16:creationId xmlns:a16="http://schemas.microsoft.com/office/drawing/2014/main" id="{05FEF10B-403A-42BB-8675-3EE8CB7A1CA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5" name="テキスト ボックス 104">
                  <a:extLst>
                    <a:ext uri="{FF2B5EF4-FFF2-40B4-BE49-F238E27FC236}">
                      <a16:creationId xmlns:a16="http://schemas.microsoft.com/office/drawing/2014/main" id="{43A2B4D5-2A7B-4D7C-A37B-F56AAA8DD3A3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9EA73045-3A88-43EB-8DF3-0CD4C94DFB4B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C21B204D-1149-4C6A-B6A9-3DDA8E8E2FA5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151BCE56-E2C7-4750-92E7-B899B3880866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6714D246-910A-4213-97D8-CCD4AE953E8D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25DA0917-C28B-4F80-AC94-E6E9A1DB82D3}"/>
                </a:ext>
              </a:extLst>
            </p:cNvPr>
            <p:cNvSpPr/>
            <p:nvPr/>
          </p:nvSpPr>
          <p:spPr>
            <a:xfrm>
              <a:off x="7808338" y="2372097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169340E4-535D-4490-B3C4-2C474CFBA3BB}"/>
              </a:ext>
            </a:extLst>
          </p:cNvPr>
          <p:cNvSpPr txBox="1"/>
          <p:nvPr/>
        </p:nvSpPr>
        <p:spPr>
          <a:xfrm>
            <a:off x="1751047" y="148451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Generated</a:t>
            </a:r>
            <a:endParaRPr kumimoji="1" lang="ja-JP" altLang="en-US" dirty="0"/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B08C5EF6-B0B4-43CC-977A-8B68393DF37C}"/>
              </a:ext>
            </a:extLst>
          </p:cNvPr>
          <p:cNvSpPr txBox="1"/>
          <p:nvPr/>
        </p:nvSpPr>
        <p:spPr>
          <a:xfrm>
            <a:off x="238582" y="4567388"/>
            <a:ext cx="105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w/AC</a:t>
            </a:r>
          </a:p>
          <a:p>
            <a:r>
              <a:rPr lang="en-US" altLang="ja-JP" dirty="0"/>
              <a:t>n=1.034</a:t>
            </a:r>
            <a:endParaRPr kumimoji="1" lang="ja-JP" altLang="en-US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5CE55534-AE68-4AAE-BF62-C277C6BCBF64}"/>
              </a:ext>
            </a:extLst>
          </p:cNvPr>
          <p:cNvSpPr txBox="1"/>
          <p:nvPr/>
        </p:nvSpPr>
        <p:spPr>
          <a:xfrm>
            <a:off x="54367" y="232064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AC</a:t>
            </a:r>
            <a:endParaRPr kumimoji="1" lang="ja-JP" altLang="en-US" dirty="0"/>
          </a:p>
        </p:txBody>
      </p:sp>
      <p:pic>
        <p:nvPicPr>
          <p:cNvPr id="114" name="図 113">
            <a:extLst>
              <a:ext uri="{FF2B5EF4-FFF2-40B4-BE49-F238E27FC236}">
                <a16:creationId xmlns:a16="http://schemas.microsoft.com/office/drawing/2014/main" id="{DA7F5E20-1B0F-4FF0-9D64-93A7BFA505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80" y="3701256"/>
            <a:ext cx="3565134" cy="3156744"/>
          </a:xfrm>
          <a:prstGeom prst="rect">
            <a:avLst/>
          </a:prstGeom>
        </p:spPr>
      </p:pic>
      <p:sp>
        <p:nvSpPr>
          <p:cNvPr id="116" name="コンテンツ プレースホルダー 115">
            <a:extLst>
              <a:ext uri="{FF2B5EF4-FFF2-40B4-BE49-F238E27FC236}">
                <a16:creationId xmlns:a16="http://schemas.microsoft.com/office/drawing/2014/main" id="{DBC51EAA-D7B3-4548-9E9D-37CA53430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92336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133888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9994E-2371-4C8B-9951-EE551638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 </a:t>
            </a:r>
            <a:r>
              <a:rPr kumimoji="1" lang="en-US" altLang="ja-JP" dirty="0" err="1">
                <a:latin typeface="Symbol" panose="05050102010706020507" pitchFamily="18" charset="2"/>
              </a:rPr>
              <a:t>bg</a:t>
            </a:r>
            <a:r>
              <a:rPr lang="ja-JP" altLang="en-US" dirty="0">
                <a:latin typeface="Symbol" panose="05050102010706020507" pitchFamily="18" charset="2"/>
              </a:rPr>
              <a:t> </a:t>
            </a:r>
            <a:r>
              <a:rPr lang="en-US" altLang="ja-JP" dirty="0"/>
              <a:t>with AC n=</a:t>
            </a:r>
            <a:r>
              <a:rPr kumimoji="1" lang="en-US" altLang="ja-JP" dirty="0"/>
              <a:t>1.034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7573148-B2AD-46CB-8022-5C3D60D05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220" y="1803841"/>
            <a:ext cx="4669944" cy="4134997"/>
          </a:xfrm>
          <a:prstGeom prst="rect">
            <a:avLst/>
          </a:prstGeom>
        </p:spPr>
      </p:pic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DEA11CC6-AA22-4D15-A8D5-21ABDC6F4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00" y="1948517"/>
            <a:ext cx="4669945" cy="4134998"/>
          </a:xfrm>
          <a:prstGeom prst="rect">
            <a:avLst/>
          </a:prstGeom>
        </p:spPr>
      </p:pic>
      <p:pic>
        <p:nvPicPr>
          <p:cNvPr id="21" name="コンテンツ プレースホルダー 17">
            <a:extLst>
              <a:ext uri="{FF2B5EF4-FFF2-40B4-BE49-F238E27FC236}">
                <a16:creationId xmlns:a16="http://schemas.microsoft.com/office/drawing/2014/main" id="{A00DF316-F480-402B-BFED-CFA6B0387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" y="1897138"/>
            <a:ext cx="4436785" cy="392854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7B9C6CA-A806-4638-A1F7-FD0EFC7413EE}"/>
              </a:ext>
            </a:extLst>
          </p:cNvPr>
          <p:cNvSpPr txBox="1"/>
          <p:nvPr/>
        </p:nvSpPr>
        <p:spPr>
          <a:xfrm>
            <a:off x="3429000" y="5662803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bg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31" name="コンテンツ プレースホルダー 30">
            <a:extLst>
              <a:ext uri="{FF2B5EF4-FFF2-40B4-BE49-F238E27FC236}">
                <a16:creationId xmlns:a16="http://schemas.microsoft.com/office/drawing/2014/main" id="{B6E7CEB9-8E7C-49E8-A490-D14F0A74E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550" y="1825625"/>
            <a:ext cx="9239250" cy="3630728"/>
          </a:xfrm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539D7A9E-23CF-46BC-9FCE-EE262D430395}"/>
              </a:ext>
            </a:extLst>
          </p:cNvPr>
          <p:cNvGrpSpPr/>
          <p:nvPr/>
        </p:nvGrpSpPr>
        <p:grpSpPr>
          <a:xfrm>
            <a:off x="8650068" y="326039"/>
            <a:ext cx="3539515" cy="1862564"/>
            <a:chOff x="6439847" y="1693503"/>
            <a:chExt cx="3539515" cy="1862564"/>
          </a:xfrm>
        </p:grpSpPr>
        <p:grpSp>
          <p:nvGrpSpPr>
            <p:cNvPr id="33" name="グループ化 6">
              <a:extLst>
                <a:ext uri="{FF2B5EF4-FFF2-40B4-BE49-F238E27FC236}">
                  <a16:creationId xmlns:a16="http://schemas.microsoft.com/office/drawing/2014/main" id="{3E2F89D2-BCA0-498C-8AAB-2D9E17DD626F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40" name="グループ化 7">
                <a:extLst>
                  <a:ext uri="{FF2B5EF4-FFF2-40B4-BE49-F238E27FC236}">
                    <a16:creationId xmlns:a16="http://schemas.microsoft.com/office/drawing/2014/main" id="{922C5110-DACB-4BB1-AF9C-EFFC2B624E5C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7CDAD083-4292-47F8-882A-1D34FDB204C6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87AD2D29-4145-4706-98DB-2997F36FCF6A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6DE9F338-D0DF-437D-8F0B-A325ABF656F0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C5CFAA5E-A238-4189-BF80-D08927554CB1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6" name="正方形/長方形 45">
                  <a:extLst>
                    <a:ext uri="{FF2B5EF4-FFF2-40B4-BE49-F238E27FC236}">
                      <a16:creationId xmlns:a16="http://schemas.microsoft.com/office/drawing/2014/main" id="{B0E8DC26-4EB0-438C-AE03-E185216495FA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7" name="正方形/長方形 46">
                  <a:extLst>
                    <a:ext uri="{FF2B5EF4-FFF2-40B4-BE49-F238E27FC236}">
                      <a16:creationId xmlns:a16="http://schemas.microsoft.com/office/drawing/2014/main" id="{E388B256-49A1-44F0-A380-09721422D9FF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C01B0D69-1DF6-4843-8A9E-22D64780A20E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円/楕円 24">
                  <a:extLst>
                    <a:ext uri="{FF2B5EF4-FFF2-40B4-BE49-F238E27FC236}">
                      <a16:creationId xmlns:a16="http://schemas.microsoft.com/office/drawing/2014/main" id="{5021C8BC-836C-4097-92EC-5D68E7AC109F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DEBF8FB5-E420-4F81-9502-94A6A7FE5C16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0967D5F-2E5D-4018-BE78-C5F3BA0AFD4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id="{850BE1B4-C47F-4873-B6AC-72A3A54F8E4C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3" name="テキスト ボックス 52">
                  <a:extLst>
                    <a:ext uri="{FF2B5EF4-FFF2-40B4-BE49-F238E27FC236}">
                      <a16:creationId xmlns:a16="http://schemas.microsoft.com/office/drawing/2014/main" id="{42228DA1-CC87-4023-AC09-F8E7B587DE49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02773540-4D22-4D92-9D03-D42288DF6D71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E5C54597-1811-4289-A200-0DC05971D2B0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3FED1099-5A54-4344-8F49-F6F35300F82B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52610EE6-5F80-4D5F-AD37-871D3988ABCF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63903C70-C95B-402A-844E-8716AC8ACE81}"/>
                </a:ext>
              </a:extLst>
            </p:cNvPr>
            <p:cNvGrpSpPr/>
            <p:nvPr/>
          </p:nvGrpSpPr>
          <p:grpSpPr>
            <a:xfrm>
              <a:off x="7808338" y="2372097"/>
              <a:ext cx="328617" cy="292104"/>
              <a:chOff x="8732216" y="2794153"/>
              <a:chExt cx="328617" cy="292104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E6817B90-BC61-40D9-87B2-0FCA4AAD39AE}"/>
                  </a:ext>
                </a:extLst>
              </p:cNvPr>
              <p:cNvSpPr/>
              <p:nvPr/>
            </p:nvSpPr>
            <p:spPr>
              <a:xfrm>
                <a:off x="8732216" y="2794153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F307463C-D074-4658-97EA-0544EE4DB2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8420" y="2860834"/>
                <a:ext cx="164308" cy="14605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0AD0CBAC-6B1D-4B22-8936-76572E2B7F72}"/>
              </a:ext>
            </a:extLst>
          </p:cNvPr>
          <p:cNvGrpSpPr/>
          <p:nvPr/>
        </p:nvGrpSpPr>
        <p:grpSpPr>
          <a:xfrm>
            <a:off x="4724711" y="344095"/>
            <a:ext cx="3539515" cy="1862564"/>
            <a:chOff x="6439847" y="1693503"/>
            <a:chExt cx="3539515" cy="1862564"/>
          </a:xfrm>
        </p:grpSpPr>
        <p:grpSp>
          <p:nvGrpSpPr>
            <p:cNvPr id="55" name="グループ化 6">
              <a:extLst>
                <a:ext uri="{FF2B5EF4-FFF2-40B4-BE49-F238E27FC236}">
                  <a16:creationId xmlns:a16="http://schemas.microsoft.com/office/drawing/2014/main" id="{EFC41F96-4AB3-488D-9E77-33C8794A58E1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60" name="グループ化 7">
                <a:extLst>
                  <a:ext uri="{FF2B5EF4-FFF2-40B4-BE49-F238E27FC236}">
                    <a16:creationId xmlns:a16="http://schemas.microsoft.com/office/drawing/2014/main" id="{01668A09-1C8F-457C-BD8C-D8EAB6B52466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62" name="テキスト ボックス 61">
                  <a:extLst>
                    <a:ext uri="{FF2B5EF4-FFF2-40B4-BE49-F238E27FC236}">
                      <a16:creationId xmlns:a16="http://schemas.microsoft.com/office/drawing/2014/main" id="{9C7874B1-7A8F-4B3C-809F-B0571B4E10F0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3" name="テキスト ボックス 62">
                  <a:extLst>
                    <a:ext uri="{FF2B5EF4-FFF2-40B4-BE49-F238E27FC236}">
                      <a16:creationId xmlns:a16="http://schemas.microsoft.com/office/drawing/2014/main" id="{D70BE552-DD69-4874-A30A-89FF7BFBB54E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BFD6E54C-2F16-419B-8630-B1FA7F76C24C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9F85650E-545A-41B3-88AD-AFA802315B27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B13F2D84-CB59-4BEC-951E-352A62E95B0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id="{FDBEA325-0A3F-4663-8775-6E6700E6138C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31C00F0E-8A44-45F9-A25F-C07489426C3F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9" name="円/楕円 24">
                  <a:extLst>
                    <a:ext uri="{FF2B5EF4-FFF2-40B4-BE49-F238E27FC236}">
                      <a16:creationId xmlns:a16="http://schemas.microsoft.com/office/drawing/2014/main" id="{F1DABAC5-FBF9-4E3E-9CFE-3021CA76704E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0" name="テキスト ボックス 69">
                  <a:extLst>
                    <a:ext uri="{FF2B5EF4-FFF2-40B4-BE49-F238E27FC236}">
                      <a16:creationId xmlns:a16="http://schemas.microsoft.com/office/drawing/2014/main" id="{B88992E1-5A99-40DB-9DAD-33AD79E8AA45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1" name="テキスト ボックス 70">
                  <a:extLst>
                    <a:ext uri="{FF2B5EF4-FFF2-40B4-BE49-F238E27FC236}">
                      <a16:creationId xmlns:a16="http://schemas.microsoft.com/office/drawing/2014/main" id="{6FFCFEC4-4365-4E5D-BD37-4C42D8551F03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7461DA40-9EEE-4E18-A6A3-3EBBD9BEBC6C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F30A69C4-D7BC-4A35-925B-9D23B22C474F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F625E271-0399-4F86-82B7-BA2C1A2E912D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1E8BA26A-D3D3-468D-A204-B0F0B2BA07B5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862AC14D-BE64-40C7-86BE-E699C05B05F3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8BC431FF-88F2-4753-84BC-89DD2BF9D4A2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FDA9FBFE-DF45-4A0B-B323-5DB0C59EDBBE}"/>
                </a:ext>
              </a:extLst>
            </p:cNvPr>
            <p:cNvSpPr/>
            <p:nvPr/>
          </p:nvSpPr>
          <p:spPr>
            <a:xfrm>
              <a:off x="7808338" y="2372097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E7E39460-9841-4272-BAA5-88FF0501C6C7}"/>
              </a:ext>
            </a:extLst>
          </p:cNvPr>
          <p:cNvSpPr txBox="1"/>
          <p:nvPr/>
        </p:nvSpPr>
        <p:spPr>
          <a:xfrm>
            <a:off x="1751047" y="801595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Generated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296261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456CA0-3254-4647-90E3-E72BA7E0B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4CE139F1-1E78-4900-A2AE-D587FEE51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5" y="1690688"/>
            <a:ext cx="4914273" cy="4351338"/>
          </a:xfrm>
          <a:prstGeom prst="rect">
            <a:avLst/>
          </a:prstGeom>
        </p:spPr>
      </p:pic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DDCA71D7-852C-4C6C-86BA-3B564DFCD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3" name="コンテンツ プレースホルダー 9">
            <a:extLst>
              <a:ext uri="{FF2B5EF4-FFF2-40B4-BE49-F238E27FC236}">
                <a16:creationId xmlns:a16="http://schemas.microsoft.com/office/drawing/2014/main" id="{3C992BE0-5E53-483F-95EF-21CF83FEA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7" y="1535339"/>
            <a:ext cx="4914273" cy="4351338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DCA5B0C-4215-450B-9393-6B8812BDCC65}"/>
              </a:ext>
            </a:extLst>
          </p:cNvPr>
          <p:cNvGrpSpPr/>
          <p:nvPr/>
        </p:nvGrpSpPr>
        <p:grpSpPr>
          <a:xfrm>
            <a:off x="4724711" y="344095"/>
            <a:ext cx="3539515" cy="1862564"/>
            <a:chOff x="6439847" y="1693503"/>
            <a:chExt cx="3539515" cy="1862564"/>
          </a:xfrm>
        </p:grpSpPr>
        <p:grpSp>
          <p:nvGrpSpPr>
            <p:cNvPr id="15" name="グループ化 6">
              <a:extLst>
                <a:ext uri="{FF2B5EF4-FFF2-40B4-BE49-F238E27FC236}">
                  <a16:creationId xmlns:a16="http://schemas.microsoft.com/office/drawing/2014/main" id="{6576197F-FDE1-461D-A346-BFE2D6E2C41D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20" name="グループ化 7">
                <a:extLst>
                  <a:ext uri="{FF2B5EF4-FFF2-40B4-BE49-F238E27FC236}">
                    <a16:creationId xmlns:a16="http://schemas.microsoft.com/office/drawing/2014/main" id="{9A7AB9C8-CC13-4848-B739-90B90F7DAF68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9DCF76F0-EEF8-42EB-8AEF-825021311AEF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F0CEF4B6-2757-46EF-8B9A-A04E7EE8CB4E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A3C6463-5F38-4111-AD8D-4F0E00A4F1DA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5" name="正方形/長方形 24">
                  <a:extLst>
                    <a:ext uri="{FF2B5EF4-FFF2-40B4-BE49-F238E27FC236}">
                      <a16:creationId xmlns:a16="http://schemas.microsoft.com/office/drawing/2014/main" id="{D47FF0E7-A507-4774-B0AB-E3A6AE96A0C7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1E7DCCCC-D2AB-4777-964A-5B02427E8C47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" name="正方形/長方形 27">
                  <a:extLst>
                    <a:ext uri="{FF2B5EF4-FFF2-40B4-BE49-F238E27FC236}">
                      <a16:creationId xmlns:a16="http://schemas.microsoft.com/office/drawing/2014/main" id="{A08E6BB3-31F5-4DEE-811B-C4915E3DE424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9" name="円/楕円 24">
                  <a:extLst>
                    <a:ext uri="{FF2B5EF4-FFF2-40B4-BE49-F238E27FC236}">
                      <a16:creationId xmlns:a16="http://schemas.microsoft.com/office/drawing/2014/main" id="{C8356475-2746-4FE9-ADC3-794A7EC8F7C5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E055F83A-65F8-4893-B64E-824E5255A133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416D95EB-778B-417C-8D37-F9A857A9377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7C64F026-9A7D-4E9D-9BD0-4F1AD679993C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03AA96AD-E82C-4791-A468-9AAD77B42870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94E377E-75A4-474C-9040-83529312A26B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67DE13B-C117-4BB7-8969-46ED6CEF7D15}"/>
                </a:ext>
              </a:extLst>
            </p:cNvPr>
            <p:cNvSpPr/>
            <p:nvPr/>
          </p:nvSpPr>
          <p:spPr>
            <a:xfrm>
              <a:off x="7808338" y="2372097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3292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303F31-B529-471D-A155-BA57E7C1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49AEE3-369E-4A75-BFE1-FF1B50EEE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938863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7C277B-F63F-4BED-AB15-AF754D1C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667" y="-72713"/>
            <a:ext cx="10515600" cy="1325563"/>
          </a:xfrm>
        </p:spPr>
        <p:txBody>
          <a:bodyPr/>
          <a:lstStyle/>
          <a:p>
            <a:r>
              <a:rPr lang="ja-JP" altLang="en-US" dirty="0"/>
              <a:t>ＲＰＣ断面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76980B-1A9D-4FCC-AAA9-DC27FBC19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974" y="3862138"/>
            <a:ext cx="9974860" cy="770975"/>
          </a:xfrm>
        </p:spPr>
        <p:txBody>
          <a:bodyPr/>
          <a:lstStyle/>
          <a:p>
            <a:r>
              <a:rPr lang="ja-JP" altLang="en-US" dirty="0"/>
              <a:t>糸の張り方</a:t>
            </a:r>
            <a:endParaRPr kumimoji="1" lang="ja-JP" altLang="en-US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5C1B738-57DD-4D29-9FBB-81E903384C88}"/>
              </a:ext>
            </a:extLst>
          </p:cNvPr>
          <p:cNvGrpSpPr>
            <a:grpSpLocks noChangeAspect="1"/>
          </p:cNvGrpSpPr>
          <p:nvPr/>
        </p:nvGrpSpPr>
        <p:grpSpPr>
          <a:xfrm>
            <a:off x="2317553" y="1835068"/>
            <a:ext cx="7729407" cy="961577"/>
            <a:chOff x="3975212" y="2467423"/>
            <a:chExt cx="4804581" cy="597714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37A4FC84-3CF3-46E1-AC84-5F66DC8F2AA2}"/>
                </a:ext>
              </a:extLst>
            </p:cNvPr>
            <p:cNvSpPr/>
            <p:nvPr/>
          </p:nvSpPr>
          <p:spPr>
            <a:xfrm>
              <a:off x="4273420" y="2620348"/>
              <a:ext cx="4217437" cy="290803"/>
            </a:xfrm>
            <a:prstGeom prst="rect">
              <a:avLst/>
            </a:prstGeom>
            <a:solidFill>
              <a:srgbClr val="0CE5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B7B5076B-DB9F-40F2-BA33-10D0F7A0C3F8}"/>
                </a:ext>
              </a:extLst>
            </p:cNvPr>
            <p:cNvSpPr/>
            <p:nvPr/>
          </p:nvSpPr>
          <p:spPr>
            <a:xfrm>
              <a:off x="4273420" y="2903842"/>
              <a:ext cx="4217437" cy="142246"/>
            </a:xfrm>
            <a:prstGeom prst="rect">
              <a:avLst/>
            </a:prstGeom>
            <a:solidFill>
              <a:srgbClr val="FB7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FEB35583-B984-446F-A378-7081AB8BB346}"/>
                </a:ext>
              </a:extLst>
            </p:cNvPr>
            <p:cNvCxnSpPr/>
            <p:nvPr/>
          </p:nvCxnSpPr>
          <p:spPr>
            <a:xfrm>
              <a:off x="4141857" y="2903842"/>
              <a:ext cx="448056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9CF40B5D-4A09-49FE-A30B-EBE4FC6616A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20" y="3046088"/>
              <a:ext cx="4217437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291DDB39-1DA5-46AD-86DB-FAB25333E50C}"/>
                </a:ext>
              </a:extLst>
            </p:cNvPr>
            <p:cNvSpPr/>
            <p:nvPr/>
          </p:nvSpPr>
          <p:spPr>
            <a:xfrm>
              <a:off x="4141857" y="2493297"/>
              <a:ext cx="4480560" cy="119743"/>
            </a:xfrm>
            <a:prstGeom prst="rect">
              <a:avLst/>
            </a:prstGeom>
            <a:solidFill>
              <a:srgbClr val="FB79E2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6C226EEB-416F-4FC0-B72A-FC2C925570D1}"/>
                </a:ext>
              </a:extLst>
            </p:cNvPr>
            <p:cNvGrpSpPr/>
            <p:nvPr/>
          </p:nvGrpSpPr>
          <p:grpSpPr>
            <a:xfrm rot="10800000">
              <a:off x="4149772" y="2620348"/>
              <a:ext cx="123647" cy="378940"/>
              <a:chOff x="4331970" y="2031950"/>
              <a:chExt cx="115729" cy="318521"/>
            </a:xfrm>
          </p:grpSpPr>
          <p:sp>
            <p:nvSpPr>
              <p:cNvPr id="12" name="四角形: 上の 2 つの角を切り取る 11">
                <a:extLst>
                  <a:ext uri="{FF2B5EF4-FFF2-40B4-BE49-F238E27FC236}">
                    <a16:creationId xmlns:a16="http://schemas.microsoft.com/office/drawing/2014/main" id="{8E8EC069-95DB-4354-AF12-34A993ADAF52}"/>
                  </a:ext>
                </a:extLst>
              </p:cNvPr>
              <p:cNvSpPr/>
              <p:nvPr/>
            </p:nvSpPr>
            <p:spPr>
              <a:xfrm>
                <a:off x="4331970" y="2031950"/>
                <a:ext cx="115729" cy="69863"/>
              </a:xfrm>
              <a:prstGeom prst="snip2Same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8A9E434B-87A2-4350-B166-F90F7567F310}"/>
                  </a:ext>
                </a:extLst>
              </p:cNvPr>
              <p:cNvSpPr/>
              <p:nvPr/>
            </p:nvSpPr>
            <p:spPr>
              <a:xfrm>
                <a:off x="4366260" y="2109121"/>
                <a:ext cx="48578" cy="2413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2A822B35-42F4-4D04-A2F2-4892E45A4567}"/>
                </a:ext>
              </a:extLst>
            </p:cNvPr>
            <p:cNvGrpSpPr/>
            <p:nvPr/>
          </p:nvGrpSpPr>
          <p:grpSpPr>
            <a:xfrm rot="10800000">
              <a:off x="8479951" y="2632786"/>
              <a:ext cx="123647" cy="378940"/>
              <a:chOff x="4331970" y="2031950"/>
              <a:chExt cx="115729" cy="318521"/>
            </a:xfrm>
          </p:grpSpPr>
          <p:sp>
            <p:nvSpPr>
              <p:cNvPr id="16" name="四角形: 上の 2 つの角を切り取る 15">
                <a:extLst>
                  <a:ext uri="{FF2B5EF4-FFF2-40B4-BE49-F238E27FC236}">
                    <a16:creationId xmlns:a16="http://schemas.microsoft.com/office/drawing/2014/main" id="{F7026B02-7887-4D28-B65C-313DD3516BE6}"/>
                  </a:ext>
                </a:extLst>
              </p:cNvPr>
              <p:cNvSpPr/>
              <p:nvPr/>
            </p:nvSpPr>
            <p:spPr>
              <a:xfrm>
                <a:off x="4331970" y="2031950"/>
                <a:ext cx="115729" cy="69863"/>
              </a:xfrm>
              <a:prstGeom prst="snip2Same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567BB23C-6FBF-4E68-B727-08583B4BDD5C}"/>
                  </a:ext>
                </a:extLst>
              </p:cNvPr>
              <p:cNvSpPr/>
              <p:nvPr/>
            </p:nvSpPr>
            <p:spPr>
              <a:xfrm>
                <a:off x="4366260" y="2109121"/>
                <a:ext cx="48578" cy="2413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81C27C63-1568-4804-B517-A882E26D9CC6}"/>
                </a:ext>
              </a:extLst>
            </p:cNvPr>
            <p:cNvSpPr/>
            <p:nvPr/>
          </p:nvSpPr>
          <p:spPr>
            <a:xfrm>
              <a:off x="3989501" y="2472591"/>
              <a:ext cx="130008" cy="5734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89BAE97-9719-4FBD-BF3C-81908D2DB59E}"/>
                </a:ext>
              </a:extLst>
            </p:cNvPr>
            <p:cNvSpPr/>
            <p:nvPr/>
          </p:nvSpPr>
          <p:spPr>
            <a:xfrm>
              <a:off x="8637094" y="2486472"/>
              <a:ext cx="123647" cy="5627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91DA70A7-586C-45F2-9F07-EE996C54ACED}"/>
                </a:ext>
              </a:extLst>
            </p:cNvPr>
            <p:cNvCxnSpPr>
              <a:cxnSpLocks/>
            </p:cNvCxnSpPr>
            <p:nvPr/>
          </p:nvCxnSpPr>
          <p:spPr>
            <a:xfrm>
              <a:off x="3975212" y="2467423"/>
              <a:ext cx="4795055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0A2006EF-C284-423D-ABDF-687D9BC38C20}"/>
                </a:ext>
              </a:extLst>
            </p:cNvPr>
            <p:cNvCxnSpPr>
              <a:cxnSpLocks/>
            </p:cNvCxnSpPr>
            <p:nvPr/>
          </p:nvCxnSpPr>
          <p:spPr>
            <a:xfrm>
              <a:off x="3984738" y="3065137"/>
              <a:ext cx="4795055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EF61CFE-5DD3-4F11-8EE7-B2FD301568A4}"/>
              </a:ext>
            </a:extLst>
          </p:cNvPr>
          <p:cNvSpPr txBox="1"/>
          <p:nvPr/>
        </p:nvSpPr>
        <p:spPr>
          <a:xfrm>
            <a:off x="1096376" y="1040132"/>
            <a:ext cx="380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Honeycomb (t=5, </a:t>
            </a:r>
            <a:r>
              <a:rPr kumimoji="1" lang="ja-JP" altLang="en-US" dirty="0"/>
              <a:t>両側</a:t>
            </a:r>
            <a:r>
              <a:rPr kumimoji="1" lang="en-US" altLang="ja-JP" dirty="0"/>
              <a:t>t=0.5 G-10)</a:t>
            </a:r>
            <a:endParaRPr kumimoji="1" lang="ja-JP" altLang="en-US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A904ABA6-146A-4720-A971-BCBD77B5F589}"/>
              </a:ext>
            </a:extLst>
          </p:cNvPr>
          <p:cNvCxnSpPr>
            <a:cxnSpLocks/>
          </p:cNvCxnSpPr>
          <p:nvPr/>
        </p:nvCxnSpPr>
        <p:spPr>
          <a:xfrm flipV="1">
            <a:off x="2598377" y="2643783"/>
            <a:ext cx="552666" cy="635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A9B0891-7697-46AD-A42C-A60B4150DC83}"/>
              </a:ext>
            </a:extLst>
          </p:cNvPr>
          <p:cNvCxnSpPr>
            <a:cxnSpLocks/>
          </p:cNvCxnSpPr>
          <p:nvPr/>
        </p:nvCxnSpPr>
        <p:spPr>
          <a:xfrm>
            <a:off x="2518437" y="1258365"/>
            <a:ext cx="718699" cy="735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FE6DCD5-BBE9-4F6E-BA63-A69522F75D91}"/>
              </a:ext>
            </a:extLst>
          </p:cNvPr>
          <p:cNvSpPr txBox="1"/>
          <p:nvPr/>
        </p:nvSpPr>
        <p:spPr>
          <a:xfrm>
            <a:off x="1096376" y="3135255"/>
            <a:ext cx="380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Honeycomb (t=5, </a:t>
            </a:r>
            <a:r>
              <a:rPr kumimoji="1" lang="ja-JP" altLang="en-US" dirty="0"/>
              <a:t>両側</a:t>
            </a:r>
            <a:r>
              <a:rPr kumimoji="1" lang="en-US" altLang="ja-JP" dirty="0"/>
              <a:t>t=0.5 G-10)</a:t>
            </a:r>
            <a:endParaRPr kumimoji="1" lang="ja-JP" altLang="en-US" dirty="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4762959E-1488-44A6-9CE2-20D4B6687E50}"/>
              </a:ext>
            </a:extLst>
          </p:cNvPr>
          <p:cNvCxnSpPr>
            <a:cxnSpLocks/>
          </p:cNvCxnSpPr>
          <p:nvPr/>
        </p:nvCxnSpPr>
        <p:spPr>
          <a:xfrm>
            <a:off x="2570526" y="2163512"/>
            <a:ext cx="720813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B0F3D73E-05C2-47AD-A4F7-4D700B32640A}"/>
              </a:ext>
            </a:extLst>
          </p:cNvPr>
          <p:cNvCxnSpPr>
            <a:cxnSpLocks/>
          </p:cNvCxnSpPr>
          <p:nvPr/>
        </p:nvCxnSpPr>
        <p:spPr>
          <a:xfrm>
            <a:off x="2797296" y="2895032"/>
            <a:ext cx="68237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CF14A41-2DA5-44F3-B6B8-83A69A052A16}"/>
              </a:ext>
            </a:extLst>
          </p:cNvPr>
          <p:cNvSpPr txBox="1"/>
          <p:nvPr/>
        </p:nvSpPr>
        <p:spPr>
          <a:xfrm>
            <a:off x="5673184" y="212860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245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D81A230-10D1-43E8-95DD-54AFAC0355BF}"/>
              </a:ext>
            </a:extLst>
          </p:cNvPr>
          <p:cNvSpPr txBox="1"/>
          <p:nvPr/>
        </p:nvSpPr>
        <p:spPr>
          <a:xfrm>
            <a:off x="5668075" y="288257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230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D080B3D-5F5D-4FF0-BE48-95CCAB7BBC4F}"/>
              </a:ext>
            </a:extLst>
          </p:cNvPr>
          <p:cNvSpPr txBox="1"/>
          <p:nvPr/>
        </p:nvSpPr>
        <p:spPr>
          <a:xfrm>
            <a:off x="9793780" y="2982565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M5x11?</a:t>
            </a:r>
          </a:p>
          <a:p>
            <a:r>
              <a:rPr kumimoji="1" lang="ja-JP" altLang="en-US" dirty="0"/>
              <a:t>樹脂製ねじ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69C26CAC-87D8-4DE8-B6FB-1D54A7E2F783}"/>
              </a:ext>
            </a:extLst>
          </p:cNvPr>
          <p:cNvCxnSpPr>
            <a:cxnSpLocks/>
          </p:cNvCxnSpPr>
          <p:nvPr/>
        </p:nvCxnSpPr>
        <p:spPr>
          <a:xfrm flipH="1" flipV="1">
            <a:off x="9637139" y="2724708"/>
            <a:ext cx="239192" cy="400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C4E7D45D-3E41-43D4-B76D-B1C437C7FA88}"/>
              </a:ext>
            </a:extLst>
          </p:cNvPr>
          <p:cNvCxnSpPr>
            <a:cxnSpLocks/>
          </p:cNvCxnSpPr>
          <p:nvPr/>
        </p:nvCxnSpPr>
        <p:spPr>
          <a:xfrm>
            <a:off x="10229407" y="2071295"/>
            <a:ext cx="0" cy="459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57CA70B-EC6B-4DB1-AD79-5F5089E95AC5}"/>
              </a:ext>
            </a:extLst>
          </p:cNvPr>
          <p:cNvSpPr txBox="1"/>
          <p:nvPr/>
        </p:nvSpPr>
        <p:spPr>
          <a:xfrm>
            <a:off x="10631630" y="2182118"/>
            <a:ext cx="1851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約</a:t>
            </a:r>
            <a:r>
              <a:rPr kumimoji="1" lang="en-US" altLang="ja-JP" dirty="0"/>
              <a:t>11(</a:t>
            </a:r>
            <a:r>
              <a:rPr kumimoji="1" lang="ja-JP" altLang="en-US" dirty="0"/>
              <a:t>ガラス</a:t>
            </a:r>
            <a:r>
              <a:rPr kumimoji="1" lang="en-US" altLang="ja-JP" dirty="0"/>
              <a:t>+</a:t>
            </a:r>
          </a:p>
          <a:p>
            <a:r>
              <a:rPr lang="en-US" altLang="ja-JP" dirty="0"/>
              <a:t>Anode/cathode</a:t>
            </a:r>
          </a:p>
          <a:p>
            <a:r>
              <a:rPr kumimoji="1" lang="en-US" altLang="ja-JP" dirty="0"/>
              <a:t>PCB</a:t>
            </a:r>
            <a:r>
              <a:rPr kumimoji="1" lang="ja-JP" altLang="en-US" dirty="0"/>
              <a:t>）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FBB8CCD-884F-43D8-BE23-D9BCEDF6CCF2}"/>
              </a:ext>
            </a:extLst>
          </p:cNvPr>
          <p:cNvSpPr txBox="1"/>
          <p:nvPr/>
        </p:nvSpPr>
        <p:spPr>
          <a:xfrm>
            <a:off x="2327947" y="14443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7</a:t>
            </a:r>
            <a:endParaRPr kumimoji="1" lang="ja-JP" altLang="en-US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85AB697-5787-449A-86DD-9ED1BC743599}"/>
              </a:ext>
            </a:extLst>
          </p:cNvPr>
          <p:cNvSpPr txBox="1"/>
          <p:nvPr/>
        </p:nvSpPr>
        <p:spPr>
          <a:xfrm>
            <a:off x="9790817" y="1389305"/>
            <a:ext cx="2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7</a:t>
            </a:r>
            <a:endParaRPr kumimoji="1" lang="ja-JP" altLang="en-US" dirty="0"/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68210733-8AA8-4CC2-8EBE-8D9AB9BBB744}"/>
              </a:ext>
            </a:extLst>
          </p:cNvPr>
          <p:cNvCxnSpPr>
            <a:cxnSpLocks/>
          </p:cNvCxnSpPr>
          <p:nvPr/>
        </p:nvCxnSpPr>
        <p:spPr>
          <a:xfrm flipV="1">
            <a:off x="2334505" y="1444367"/>
            <a:ext cx="7712455" cy="88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6518CEAE-A139-40DE-BC66-C6E1AA646E4F}"/>
              </a:ext>
            </a:extLst>
          </p:cNvPr>
          <p:cNvCxnSpPr/>
          <p:nvPr/>
        </p:nvCxnSpPr>
        <p:spPr>
          <a:xfrm>
            <a:off x="9756735" y="1750053"/>
            <a:ext cx="3117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42EE565A-9454-432B-9F3E-04B17A73C4A9}"/>
              </a:ext>
            </a:extLst>
          </p:cNvPr>
          <p:cNvCxnSpPr/>
          <p:nvPr/>
        </p:nvCxnSpPr>
        <p:spPr>
          <a:xfrm>
            <a:off x="2299678" y="1732160"/>
            <a:ext cx="3117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9B7D956-3477-4BBB-9187-B82CAAFD5EB1}"/>
              </a:ext>
            </a:extLst>
          </p:cNvPr>
          <p:cNvSpPr txBox="1"/>
          <p:nvPr/>
        </p:nvSpPr>
        <p:spPr>
          <a:xfrm>
            <a:off x="5668075" y="111749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260</a:t>
            </a:r>
            <a:endParaRPr kumimoji="1" lang="ja-JP" altLang="en-US" dirty="0"/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07F6AEC0-0690-4135-A8E7-745420A6901A}"/>
              </a:ext>
            </a:extLst>
          </p:cNvPr>
          <p:cNvCxnSpPr>
            <a:cxnSpLocks/>
          </p:cNvCxnSpPr>
          <p:nvPr/>
        </p:nvCxnSpPr>
        <p:spPr>
          <a:xfrm>
            <a:off x="10229407" y="1813700"/>
            <a:ext cx="0" cy="2869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1B3DC946-C61F-45FD-964E-CB7CBF146F07}"/>
              </a:ext>
            </a:extLst>
          </p:cNvPr>
          <p:cNvCxnSpPr>
            <a:cxnSpLocks/>
          </p:cNvCxnSpPr>
          <p:nvPr/>
        </p:nvCxnSpPr>
        <p:spPr>
          <a:xfrm>
            <a:off x="10229407" y="2532233"/>
            <a:ext cx="0" cy="2869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1D92FDC-1A15-4B6E-AF5A-C59FB51D44DB}"/>
              </a:ext>
            </a:extLst>
          </p:cNvPr>
          <p:cNvSpPr txBox="1"/>
          <p:nvPr/>
        </p:nvSpPr>
        <p:spPr>
          <a:xfrm rot="5400000">
            <a:off x="10267115" y="1818781"/>
            <a:ext cx="3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６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959058C-CBCB-4675-BDEA-C46F1D41FA38}"/>
              </a:ext>
            </a:extLst>
          </p:cNvPr>
          <p:cNvSpPr txBox="1"/>
          <p:nvPr/>
        </p:nvSpPr>
        <p:spPr>
          <a:xfrm rot="5400000">
            <a:off x="10388291" y="2331158"/>
            <a:ext cx="5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６</a:t>
            </a:r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76248592-6C54-4D35-BB6F-926F7642F3BB}"/>
              </a:ext>
            </a:extLst>
          </p:cNvPr>
          <p:cNvCxnSpPr/>
          <p:nvPr/>
        </p:nvCxnSpPr>
        <p:spPr>
          <a:xfrm flipH="1">
            <a:off x="10227213" y="2332058"/>
            <a:ext cx="4188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0F91A031-2C4F-46A2-AAC1-DEB0C631D3F7}"/>
              </a:ext>
            </a:extLst>
          </p:cNvPr>
          <p:cNvCxnSpPr>
            <a:cxnSpLocks/>
          </p:cNvCxnSpPr>
          <p:nvPr/>
        </p:nvCxnSpPr>
        <p:spPr>
          <a:xfrm>
            <a:off x="4095307" y="1841662"/>
            <a:ext cx="0" cy="9775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56BEFA89-22D0-489A-BAA6-8DD8ED1A41CA}"/>
              </a:ext>
            </a:extLst>
          </p:cNvPr>
          <p:cNvSpPr txBox="1"/>
          <p:nvPr/>
        </p:nvSpPr>
        <p:spPr>
          <a:xfrm rot="5400000">
            <a:off x="3897876" y="2205150"/>
            <a:ext cx="63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~23</a:t>
            </a:r>
          </a:p>
        </p:txBody>
      </p:sp>
      <p:pic>
        <p:nvPicPr>
          <p:cNvPr id="66" name="図 65">
            <a:extLst>
              <a:ext uri="{FF2B5EF4-FFF2-40B4-BE49-F238E27FC236}">
                <a16:creationId xmlns:a16="http://schemas.microsoft.com/office/drawing/2014/main" id="{3C794BDE-7AC6-4300-B6F6-903CFD1D8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553" y="4365936"/>
            <a:ext cx="6823774" cy="2585026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8B7F59-59FF-46BA-8BA7-61053630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127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1194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9890C7-DBC9-483E-BE25-A5D41BD9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02" y="-37376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Dimension of E16 PRC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54B7AB-35CC-42A7-AAA9-24B7A7CC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00" y="654848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Almost same structure as </a:t>
            </a:r>
            <a:r>
              <a:rPr kumimoji="1" lang="en-US" altLang="ja-JP" dirty="0" err="1"/>
              <a:t>BGOegg</a:t>
            </a:r>
            <a:r>
              <a:rPr kumimoji="1" lang="en-US" altLang="ja-JP" dirty="0"/>
              <a:t>-RPC but </a:t>
            </a:r>
            <a:r>
              <a:rPr lang="en-US" altLang="ja-JP" dirty="0"/>
              <a:t>slightly </a:t>
            </a:r>
            <a:r>
              <a:rPr kumimoji="1" lang="en-US" altLang="ja-JP" dirty="0"/>
              <a:t>shorter length</a:t>
            </a:r>
            <a:endParaRPr kumimoji="1" lang="ja-JP" altLang="en-US" dirty="0"/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F2E2775B-A615-411B-B8CD-AF491AAB0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2" y="1590302"/>
            <a:ext cx="4554513" cy="341588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5D29653-F869-418F-9E0D-9270500CA42C}"/>
              </a:ext>
            </a:extLst>
          </p:cNvPr>
          <p:cNvSpPr/>
          <p:nvPr/>
        </p:nvSpPr>
        <p:spPr>
          <a:xfrm>
            <a:off x="5880928" y="2364500"/>
            <a:ext cx="5681938" cy="1181201"/>
          </a:xfrm>
          <a:prstGeom prst="rect">
            <a:avLst/>
          </a:prstGeom>
          <a:solidFill>
            <a:srgbClr val="4CED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69D4EA7-4D6A-4286-B175-393E5981AEFF}"/>
              </a:ext>
            </a:extLst>
          </p:cNvPr>
          <p:cNvSpPr/>
          <p:nvPr/>
        </p:nvSpPr>
        <p:spPr>
          <a:xfrm>
            <a:off x="6103178" y="2364500"/>
            <a:ext cx="5257800" cy="11581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93A7543-FC69-4CBE-9A50-18009C664B33}"/>
              </a:ext>
            </a:extLst>
          </p:cNvPr>
          <p:cNvCxnSpPr/>
          <p:nvPr/>
        </p:nvCxnSpPr>
        <p:spPr>
          <a:xfrm>
            <a:off x="5870751" y="2190774"/>
            <a:ext cx="57023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A5CD84-912F-4694-AE7F-9A509915AFC9}"/>
              </a:ext>
            </a:extLst>
          </p:cNvPr>
          <p:cNvSpPr txBox="1"/>
          <p:nvPr/>
        </p:nvSpPr>
        <p:spPr>
          <a:xfrm>
            <a:off x="7724430" y="1874911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Total length=880</a:t>
            </a:r>
            <a:endParaRPr kumimoji="1" lang="ja-JP" altLang="en-US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38252D2-8584-419D-99F3-978DF6E1FE12}"/>
              </a:ext>
            </a:extLst>
          </p:cNvPr>
          <p:cNvCxnSpPr>
            <a:cxnSpLocks/>
          </p:cNvCxnSpPr>
          <p:nvPr/>
        </p:nvCxnSpPr>
        <p:spPr>
          <a:xfrm>
            <a:off x="5876377" y="2981693"/>
            <a:ext cx="23950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0711CE7-E7A6-4C25-B159-5ED8F821A748}"/>
              </a:ext>
            </a:extLst>
          </p:cNvPr>
          <p:cNvSpPr txBox="1"/>
          <p:nvPr/>
        </p:nvSpPr>
        <p:spPr>
          <a:xfrm>
            <a:off x="7970512" y="3879822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Space for amp =55 each</a:t>
            </a:r>
            <a:endParaRPr kumimoji="1" lang="ja-JP" altLang="en-US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5110E16-7612-4922-AF38-40D2B6563C54}"/>
              </a:ext>
            </a:extLst>
          </p:cNvPr>
          <p:cNvCxnSpPr>
            <a:cxnSpLocks/>
          </p:cNvCxnSpPr>
          <p:nvPr/>
        </p:nvCxnSpPr>
        <p:spPr>
          <a:xfrm flipH="1" flipV="1">
            <a:off x="5992053" y="3146728"/>
            <a:ext cx="2109812" cy="863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664240B-D1A2-4C6D-A31C-8A3543D6327E}"/>
              </a:ext>
            </a:extLst>
          </p:cNvPr>
          <p:cNvCxnSpPr>
            <a:cxnSpLocks/>
          </p:cNvCxnSpPr>
          <p:nvPr/>
        </p:nvCxnSpPr>
        <p:spPr>
          <a:xfrm>
            <a:off x="11360978" y="3141963"/>
            <a:ext cx="222250" cy="47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E643A551-903D-4FCB-A6C0-6ED2B1DEB8A4}"/>
              </a:ext>
            </a:extLst>
          </p:cNvPr>
          <p:cNvCxnSpPr>
            <a:cxnSpLocks/>
          </p:cNvCxnSpPr>
          <p:nvPr/>
        </p:nvCxnSpPr>
        <p:spPr>
          <a:xfrm flipV="1">
            <a:off x="10659328" y="3141963"/>
            <a:ext cx="812775" cy="764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61A107C-9622-4AA8-AB20-1B9D0C15D0E1}"/>
              </a:ext>
            </a:extLst>
          </p:cNvPr>
          <p:cNvSpPr txBox="1"/>
          <p:nvPr/>
        </p:nvSpPr>
        <p:spPr>
          <a:xfrm>
            <a:off x="7573022" y="4294916"/>
            <a:ext cx="383310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Cathode PCB (230x770)</a:t>
            </a:r>
            <a:r>
              <a:rPr lang="ja-JP" altLang="en-US" dirty="0"/>
              <a:t>：</a:t>
            </a:r>
            <a:r>
              <a:rPr lang="en-US" altLang="ja-JP" dirty="0"/>
              <a:t>2</a:t>
            </a:r>
          </a:p>
          <a:p>
            <a:r>
              <a:rPr lang="en-US" altLang="ja-JP" dirty="0"/>
              <a:t>Anode</a:t>
            </a:r>
            <a:r>
              <a:rPr lang="ja-JP" altLang="en-US" dirty="0"/>
              <a:t> </a:t>
            </a:r>
            <a:r>
              <a:rPr lang="en-US" altLang="ja-JP" dirty="0"/>
              <a:t>PCB</a:t>
            </a:r>
            <a:r>
              <a:rPr lang="ja-JP" altLang="en-US" dirty="0"/>
              <a:t> </a:t>
            </a:r>
            <a:r>
              <a:rPr lang="en-US" altLang="ja-JP" dirty="0"/>
              <a:t>(230x770)</a:t>
            </a:r>
            <a:r>
              <a:rPr lang="ja-JP" altLang="en-US" dirty="0"/>
              <a:t>：</a:t>
            </a:r>
            <a:r>
              <a:rPr lang="en-US" altLang="ja-JP" dirty="0"/>
              <a:t>1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G-10 with anode (230x750x0.8): 1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/>
              <a:t>Honeycomb </a:t>
            </a:r>
            <a:r>
              <a:rPr kumimoji="1" lang="en-US" altLang="ja-JP" dirty="0"/>
              <a:t>(</a:t>
            </a:r>
            <a:r>
              <a:rPr lang="en-US" altLang="ja-JP" dirty="0">
                <a:solidFill>
                  <a:srgbClr val="FF0000"/>
                </a:solidFill>
              </a:rPr>
              <a:t>5</a:t>
            </a:r>
            <a:r>
              <a:rPr kumimoji="1" lang="en-US" altLang="ja-JP" dirty="0"/>
              <a:t>x245x750):1</a:t>
            </a:r>
          </a:p>
          <a:p>
            <a:r>
              <a:rPr lang="en-US" altLang="ja-JP" dirty="0"/>
              <a:t>                    (</a:t>
            </a:r>
            <a:r>
              <a:rPr lang="en-US" altLang="ja-JP" dirty="0">
                <a:solidFill>
                  <a:srgbClr val="FF0000"/>
                </a:solidFill>
              </a:rPr>
              <a:t>5</a:t>
            </a:r>
            <a:r>
              <a:rPr lang="en-US" altLang="ja-JP" dirty="0"/>
              <a:t>x230x750):1</a:t>
            </a:r>
            <a:endParaRPr kumimoji="1" lang="en-US" altLang="ja-JP" dirty="0"/>
          </a:p>
          <a:p>
            <a:r>
              <a:rPr kumimoji="1" lang="en-US" altLang="ja-JP" dirty="0"/>
              <a:t>G-10</a:t>
            </a:r>
            <a:r>
              <a:rPr lang="ja-JP" altLang="en-US" dirty="0"/>
              <a:t> </a:t>
            </a:r>
            <a:r>
              <a:rPr lang="en-US" altLang="ja-JP" dirty="0"/>
              <a:t>plate</a:t>
            </a:r>
            <a:r>
              <a:rPr lang="ja-JP" altLang="en-US" dirty="0"/>
              <a:t> </a:t>
            </a:r>
            <a:r>
              <a:rPr kumimoji="1" lang="en-US" altLang="ja-JP" dirty="0"/>
              <a:t>(</a:t>
            </a:r>
            <a:r>
              <a:rPr kumimoji="1" lang="en-US" altLang="ja-JP" dirty="0">
                <a:solidFill>
                  <a:srgbClr val="FF0000"/>
                </a:solidFill>
              </a:rPr>
              <a:t>0.5</a:t>
            </a:r>
            <a:r>
              <a:rPr kumimoji="1" lang="en-US" altLang="ja-JP" dirty="0"/>
              <a:t>x245x</a:t>
            </a:r>
            <a:r>
              <a:rPr kumimoji="1" lang="en-US" altLang="ja-JP" dirty="0">
                <a:sym typeface="Wingdings" panose="05000000000000000000" pitchFamily="2" charset="2"/>
              </a:rPr>
              <a:t>750</a:t>
            </a:r>
            <a:r>
              <a:rPr kumimoji="1" lang="en-US" altLang="ja-JP" dirty="0"/>
              <a:t>):</a:t>
            </a:r>
            <a:r>
              <a:rPr lang="en-US" altLang="ja-JP" dirty="0"/>
              <a:t>3</a:t>
            </a:r>
          </a:p>
          <a:p>
            <a:r>
              <a:rPr lang="en-US" altLang="ja-JP" dirty="0"/>
              <a:t>                   (</a:t>
            </a:r>
            <a:r>
              <a:rPr lang="en-US" altLang="ja-JP" dirty="0">
                <a:solidFill>
                  <a:srgbClr val="FF0000"/>
                </a:solidFill>
              </a:rPr>
              <a:t>0.5</a:t>
            </a:r>
            <a:r>
              <a:rPr lang="en-US" altLang="ja-JP" dirty="0"/>
              <a:t>x230x750):1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Glass (0.4x230x750)</a:t>
            </a:r>
            <a:r>
              <a:rPr lang="ja-JP" altLang="en-US" dirty="0">
                <a:solidFill>
                  <a:srgbClr val="FF0000"/>
                </a:solidFill>
              </a:rPr>
              <a:t>：</a:t>
            </a:r>
            <a:r>
              <a:rPr lang="en-US" altLang="ja-JP" dirty="0">
                <a:solidFill>
                  <a:srgbClr val="FF0000"/>
                </a:solidFill>
              </a:rPr>
              <a:t>12</a:t>
            </a:r>
          </a:p>
          <a:p>
            <a:r>
              <a:rPr lang="en-US" altLang="ja-JP" dirty="0"/>
              <a:t>Carbon tape (230x734)</a:t>
            </a:r>
            <a:endParaRPr kumimoji="1" lang="ja-JP" altLang="en-US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5BE1693-0B28-4C74-811C-FD55DEEE8D7A}"/>
              </a:ext>
            </a:extLst>
          </p:cNvPr>
          <p:cNvCxnSpPr>
            <a:cxnSpLocks/>
          </p:cNvCxnSpPr>
          <p:nvPr/>
        </p:nvCxnSpPr>
        <p:spPr>
          <a:xfrm flipH="1" flipV="1">
            <a:off x="6541621" y="3497027"/>
            <a:ext cx="1022508" cy="874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EBA13AE-5262-44D6-81B4-3F8E6FA7EE74}"/>
              </a:ext>
            </a:extLst>
          </p:cNvPr>
          <p:cNvCxnSpPr>
            <a:cxnSpLocks/>
          </p:cNvCxnSpPr>
          <p:nvPr/>
        </p:nvCxnSpPr>
        <p:spPr>
          <a:xfrm flipV="1">
            <a:off x="11735886" y="2292858"/>
            <a:ext cx="0" cy="13338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35C626F-F4DB-46D6-8957-339BE6B48E58}"/>
              </a:ext>
            </a:extLst>
          </p:cNvPr>
          <p:cNvSpPr txBox="1"/>
          <p:nvPr/>
        </p:nvSpPr>
        <p:spPr>
          <a:xfrm rot="5400000">
            <a:off x="11697746" y="275892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260</a:t>
            </a:r>
            <a:endParaRPr kumimoji="1" lang="ja-JP" altLang="en-US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E787F9B-69CE-4C3F-B4EE-E7E0DC8EA045}"/>
              </a:ext>
            </a:extLst>
          </p:cNvPr>
          <p:cNvCxnSpPr/>
          <p:nvPr/>
        </p:nvCxnSpPr>
        <p:spPr>
          <a:xfrm flipV="1">
            <a:off x="5880928" y="3497027"/>
            <a:ext cx="111125" cy="752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22725EB-89A6-4FB5-813A-D17DB0B7C80A}"/>
              </a:ext>
            </a:extLst>
          </p:cNvPr>
          <p:cNvSpPr txBox="1"/>
          <p:nvPr/>
        </p:nvSpPr>
        <p:spPr>
          <a:xfrm>
            <a:off x="5410543" y="4304801"/>
            <a:ext cx="1726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Amp part lids can be opened (with O-rings)</a:t>
            </a:r>
            <a:endParaRPr kumimoji="1" lang="en-US" altLang="ja-JP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1860A11-29C0-4087-AE93-1177B0E3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3143"/>
            <a:ext cx="2743200" cy="365125"/>
          </a:xfrm>
        </p:spPr>
        <p:txBody>
          <a:bodyPr/>
          <a:lstStyle/>
          <a:p>
            <a:fld id="{17FE3326-C353-4C2A-B238-BC58BD05FD39}" type="slidenum">
              <a:rPr kumimoji="1" lang="ja-JP" altLang="en-US" smtClean="0"/>
              <a:t>128</a:t>
            </a:fld>
            <a:endParaRPr kumimoji="1" lang="ja-JP" altLang="en-US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DCE93329-8D60-47AD-BF94-D8ECB9B3A46A}"/>
              </a:ext>
            </a:extLst>
          </p:cNvPr>
          <p:cNvGrpSpPr/>
          <p:nvPr/>
        </p:nvGrpSpPr>
        <p:grpSpPr>
          <a:xfrm>
            <a:off x="10760058" y="2151179"/>
            <a:ext cx="207092" cy="213321"/>
            <a:chOff x="10496551" y="2248148"/>
            <a:chExt cx="207092" cy="213321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3C3164E-585D-42BC-A626-4C1C770F9DE2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893DD53-ED97-4B00-BD2F-4B798803993F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8D028BA7-FF3C-4866-8379-C4FBBFE15667}"/>
              </a:ext>
            </a:extLst>
          </p:cNvPr>
          <p:cNvGrpSpPr/>
          <p:nvPr/>
        </p:nvGrpSpPr>
        <p:grpSpPr>
          <a:xfrm rot="10800000">
            <a:off x="6532728" y="3581060"/>
            <a:ext cx="207092" cy="213321"/>
            <a:chOff x="10496551" y="2248148"/>
            <a:chExt cx="207092" cy="213321"/>
          </a:xfrm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92F0E67A-0617-40A4-9398-DF2D4AE8E2B6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8C991FC5-FD9F-4E81-BC5E-570AD65C7293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17D13701-00B8-42A0-8DC0-DAD4DBCEC8D5}"/>
              </a:ext>
            </a:extLst>
          </p:cNvPr>
          <p:cNvGrpSpPr/>
          <p:nvPr/>
        </p:nvGrpSpPr>
        <p:grpSpPr>
          <a:xfrm flipH="1">
            <a:off x="6541621" y="2110164"/>
            <a:ext cx="203373" cy="196502"/>
            <a:chOff x="10496551" y="2248148"/>
            <a:chExt cx="207092" cy="213321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54F2DDEE-CD82-4AF1-8491-4F0BA31C9948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6504778B-6BFB-4CE0-919B-92AEBB91D699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A6D3B2AE-07FE-4CC5-8D6B-1DE9D4A6D36D}"/>
              </a:ext>
            </a:extLst>
          </p:cNvPr>
          <p:cNvGrpSpPr/>
          <p:nvPr/>
        </p:nvGrpSpPr>
        <p:grpSpPr>
          <a:xfrm rot="10800000" flipH="1">
            <a:off x="10804407" y="3557290"/>
            <a:ext cx="203373" cy="196502"/>
            <a:chOff x="10496551" y="2248148"/>
            <a:chExt cx="207092" cy="21332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EE5DA28-CC4D-4010-8A38-E5596DEB7758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E5B449A-884A-4301-80F3-81CE23164961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2B9EFB-4761-4494-AB72-C5D6620512B6}"/>
              </a:ext>
            </a:extLst>
          </p:cNvPr>
          <p:cNvSpPr/>
          <p:nvPr/>
        </p:nvSpPr>
        <p:spPr>
          <a:xfrm>
            <a:off x="5870751" y="2299706"/>
            <a:ext cx="5702300" cy="5794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02DD515-43C7-4ED8-B0A5-E66E70EAD6AF}"/>
              </a:ext>
            </a:extLst>
          </p:cNvPr>
          <p:cNvSpPr/>
          <p:nvPr/>
        </p:nvSpPr>
        <p:spPr>
          <a:xfrm>
            <a:off x="5880928" y="3550467"/>
            <a:ext cx="5702300" cy="76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CA0F3AA4-2D9C-4D05-B61E-3A05FECB0703}"/>
              </a:ext>
            </a:extLst>
          </p:cNvPr>
          <p:cNvSpPr/>
          <p:nvPr/>
        </p:nvSpPr>
        <p:spPr>
          <a:xfrm>
            <a:off x="6503860" y="2527302"/>
            <a:ext cx="377685" cy="612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22E80E-1187-4D25-A2A6-871CE7FA94EE}"/>
              </a:ext>
            </a:extLst>
          </p:cNvPr>
          <p:cNvSpPr txBox="1"/>
          <p:nvPr/>
        </p:nvSpPr>
        <p:spPr>
          <a:xfrm>
            <a:off x="10538595" y="15613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ガスフロー</a:t>
            </a:r>
            <a:endParaRPr kumimoji="1" lang="ja-JP" altLang="en-US" dirty="0"/>
          </a:p>
        </p:txBody>
      </p:sp>
      <p:sp>
        <p:nvSpPr>
          <p:cNvPr id="44" name="矢印: 下 43">
            <a:extLst>
              <a:ext uri="{FF2B5EF4-FFF2-40B4-BE49-F238E27FC236}">
                <a16:creationId xmlns:a16="http://schemas.microsoft.com/office/drawing/2014/main" id="{355B18BF-874C-413F-A163-D04D98AD1614}"/>
              </a:ext>
            </a:extLst>
          </p:cNvPr>
          <p:cNvSpPr/>
          <p:nvPr/>
        </p:nvSpPr>
        <p:spPr>
          <a:xfrm>
            <a:off x="10615564" y="2591563"/>
            <a:ext cx="377685" cy="612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4B6BE83-32A5-4805-8990-8A42336C0908}"/>
              </a:ext>
            </a:extLst>
          </p:cNvPr>
          <p:cNvCxnSpPr/>
          <p:nvPr/>
        </p:nvCxnSpPr>
        <p:spPr>
          <a:xfrm>
            <a:off x="6312435" y="2021229"/>
            <a:ext cx="0" cy="278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4B434D6-223B-4AA7-B330-FBB2F7F7B691}"/>
              </a:ext>
            </a:extLst>
          </p:cNvPr>
          <p:cNvCxnSpPr>
            <a:cxnSpLocks/>
          </p:cNvCxnSpPr>
          <p:nvPr/>
        </p:nvCxnSpPr>
        <p:spPr>
          <a:xfrm flipV="1">
            <a:off x="6297195" y="3634372"/>
            <a:ext cx="0" cy="206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54F8A01F-C116-4FC0-B653-F122067BED0C}"/>
              </a:ext>
            </a:extLst>
          </p:cNvPr>
          <p:cNvCxnSpPr/>
          <p:nvPr/>
        </p:nvCxnSpPr>
        <p:spPr>
          <a:xfrm>
            <a:off x="5880928" y="2021229"/>
            <a:ext cx="4315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0C676E3-D770-4C78-9753-CE4449F58920}"/>
              </a:ext>
            </a:extLst>
          </p:cNvPr>
          <p:cNvSpPr txBox="1"/>
          <p:nvPr/>
        </p:nvSpPr>
        <p:spPr>
          <a:xfrm>
            <a:off x="6122321" y="1339082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HV</a:t>
            </a:r>
            <a:r>
              <a:rPr kumimoji="1" lang="ja-JP" altLang="en-US" dirty="0">
                <a:solidFill>
                  <a:srgbClr val="FF0000"/>
                </a:solidFill>
              </a:rPr>
              <a:t>ケーブル用穴</a:t>
            </a:r>
            <a:r>
              <a:rPr kumimoji="1" lang="el-GR" altLang="ja-JP" dirty="0">
                <a:solidFill>
                  <a:srgbClr val="FF0000"/>
                </a:solidFill>
              </a:rPr>
              <a:t>Φ</a:t>
            </a:r>
            <a:r>
              <a:rPr kumimoji="1" lang="en-US" altLang="ja-JP" dirty="0">
                <a:solidFill>
                  <a:srgbClr val="FF0000"/>
                </a:solidFill>
              </a:rPr>
              <a:t>3</a:t>
            </a:r>
          </a:p>
          <a:p>
            <a:r>
              <a:rPr kumimoji="1" lang="ja-JP" altLang="en-US" dirty="0">
                <a:solidFill>
                  <a:srgbClr val="FF0000"/>
                </a:solidFill>
              </a:rPr>
              <a:t>（全</a:t>
            </a:r>
            <a:r>
              <a:rPr kumimoji="1" lang="en-US" altLang="ja-JP" dirty="0">
                <a:solidFill>
                  <a:srgbClr val="FF0000"/>
                </a:solidFill>
              </a:rPr>
              <a:t>2</a:t>
            </a:r>
            <a:r>
              <a:rPr kumimoji="1" lang="ja-JP" altLang="en-US" dirty="0">
                <a:solidFill>
                  <a:srgbClr val="FF0000"/>
                </a:solidFill>
              </a:rPr>
              <a:t>か所）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A675DF7-9E2E-4F4C-A24F-619C1A37E343}"/>
              </a:ext>
            </a:extLst>
          </p:cNvPr>
          <p:cNvSpPr txBox="1"/>
          <p:nvPr/>
        </p:nvSpPr>
        <p:spPr>
          <a:xfrm>
            <a:off x="6035817" y="382772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φ3</a:t>
            </a:r>
            <a:endParaRPr kumimoji="1" lang="ja-JP" altLang="en-US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B565AF8-4EF7-4873-9060-EF381C6C497A}"/>
              </a:ext>
            </a:extLst>
          </p:cNvPr>
          <p:cNvSpPr txBox="1"/>
          <p:nvPr/>
        </p:nvSpPr>
        <p:spPr>
          <a:xfrm>
            <a:off x="5846671" y="17428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65</a:t>
            </a:r>
            <a:endParaRPr kumimoji="1" lang="ja-JP" altLang="en-US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7AC4178-2E6C-4895-9B68-AB05681F8D7E}"/>
              </a:ext>
            </a:extLst>
          </p:cNvPr>
          <p:cNvSpPr txBox="1"/>
          <p:nvPr/>
        </p:nvSpPr>
        <p:spPr>
          <a:xfrm>
            <a:off x="5860798" y="36810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65</a:t>
            </a:r>
            <a:endParaRPr kumimoji="1" lang="ja-JP" altLang="en-US" dirty="0"/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B5396F4D-3BA5-4052-8380-FC916D86700E}"/>
              </a:ext>
            </a:extLst>
          </p:cNvPr>
          <p:cNvCxnSpPr/>
          <p:nvPr/>
        </p:nvCxnSpPr>
        <p:spPr>
          <a:xfrm>
            <a:off x="5887424" y="3774995"/>
            <a:ext cx="4315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C45B4AD-8A03-4C4C-A4CD-7F1561D4728B}"/>
              </a:ext>
            </a:extLst>
          </p:cNvPr>
          <p:cNvCxnSpPr/>
          <p:nvPr/>
        </p:nvCxnSpPr>
        <p:spPr>
          <a:xfrm flipV="1">
            <a:off x="5873308" y="1817590"/>
            <a:ext cx="0" cy="2192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13934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8EAF6F-61A8-4723-8A16-3EA9BEBAE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8E8533-7FBB-4A55-B38C-B889B8CD7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AF7257F-6777-4028-9618-F80222683B30}"/>
              </a:ext>
            </a:extLst>
          </p:cNvPr>
          <p:cNvSpPr txBox="1"/>
          <p:nvPr/>
        </p:nvSpPr>
        <p:spPr>
          <a:xfrm>
            <a:off x="9812297" y="263113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750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80BED1B-A3C9-4B75-8FFB-5148F5D3C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83" y="966457"/>
            <a:ext cx="7927586" cy="5891539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AABF15E-FDEF-4200-87B6-26514C519EBA}"/>
              </a:ext>
            </a:extLst>
          </p:cNvPr>
          <p:cNvCxnSpPr/>
          <p:nvPr/>
        </p:nvCxnSpPr>
        <p:spPr>
          <a:xfrm flipH="1">
            <a:off x="7788181" y="3167275"/>
            <a:ext cx="26887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027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705EB7-BFEB-46AF-A227-42585203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FE44B9-1B44-4D1B-9D62-7AF35DB77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45D9E0-9B28-434F-BB22-6D16A0D39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13" y="365125"/>
            <a:ext cx="8341843" cy="622237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5A8E7A-FAD2-4954-9F29-7E3525173346}"/>
              </a:ext>
            </a:extLst>
          </p:cNvPr>
          <p:cNvSpPr txBox="1"/>
          <p:nvPr/>
        </p:nvSpPr>
        <p:spPr>
          <a:xfrm>
            <a:off x="112316" y="715828"/>
            <a:ext cx="1358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E325</a:t>
            </a:r>
            <a:endParaRPr kumimoji="1" lang="ja-JP" altLang="en-US" sz="4000" dirty="0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A6079860-F388-4BD0-8226-487F9339D0A3}"/>
              </a:ext>
            </a:extLst>
          </p:cNvPr>
          <p:cNvSpPr/>
          <p:nvPr/>
        </p:nvSpPr>
        <p:spPr>
          <a:xfrm>
            <a:off x="9224976" y="2962560"/>
            <a:ext cx="4025584" cy="2417493"/>
          </a:xfrm>
          <a:custGeom>
            <a:avLst/>
            <a:gdLst>
              <a:gd name="connsiteX0" fmla="*/ 0 w 3471620"/>
              <a:gd name="connsiteY0" fmla="*/ 2526223 h 2541722"/>
              <a:gd name="connsiteX1" fmla="*/ 929898 w 3471620"/>
              <a:gd name="connsiteY1" fmla="*/ 2541722 h 2541722"/>
              <a:gd name="connsiteX2" fmla="*/ 914400 w 3471620"/>
              <a:gd name="connsiteY2" fmla="*/ 0 h 2541722"/>
              <a:gd name="connsiteX3" fmla="*/ 3471620 w 3471620"/>
              <a:gd name="connsiteY3" fmla="*/ 15498 h 2541722"/>
              <a:gd name="connsiteX0" fmla="*/ 0 w 3471620"/>
              <a:gd name="connsiteY0" fmla="*/ 2510724 h 2526223"/>
              <a:gd name="connsiteX1" fmla="*/ 929898 w 3471620"/>
              <a:gd name="connsiteY1" fmla="*/ 2526223 h 2526223"/>
              <a:gd name="connsiteX2" fmla="*/ 1729699 w 3471620"/>
              <a:gd name="connsiteY2" fmla="*/ 597 h 2526223"/>
              <a:gd name="connsiteX3" fmla="*/ 3471620 w 3471620"/>
              <a:gd name="connsiteY3" fmla="*/ -1 h 2526223"/>
              <a:gd name="connsiteX0" fmla="*/ 0 w 3471620"/>
              <a:gd name="connsiteY0" fmla="*/ 2510725 h 2510726"/>
              <a:gd name="connsiteX1" fmla="*/ 1691736 w 3471620"/>
              <a:gd name="connsiteY1" fmla="*/ 2510128 h 2510726"/>
              <a:gd name="connsiteX2" fmla="*/ 1729699 w 3471620"/>
              <a:gd name="connsiteY2" fmla="*/ 598 h 2510726"/>
              <a:gd name="connsiteX3" fmla="*/ 3471620 w 3471620"/>
              <a:gd name="connsiteY3" fmla="*/ 0 h 2510726"/>
              <a:gd name="connsiteX0" fmla="*/ 0 w 3471620"/>
              <a:gd name="connsiteY0" fmla="*/ 2510725 h 2510725"/>
              <a:gd name="connsiteX1" fmla="*/ 1691736 w 3471620"/>
              <a:gd name="connsiteY1" fmla="*/ 2510128 h 2510725"/>
              <a:gd name="connsiteX2" fmla="*/ 1676237 w 3471620"/>
              <a:gd name="connsiteY2" fmla="*/ 598 h 2510725"/>
              <a:gd name="connsiteX3" fmla="*/ 3471620 w 3471620"/>
              <a:gd name="connsiteY3" fmla="*/ 0 h 251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1620" h="2510725">
                <a:moveTo>
                  <a:pt x="0" y="2510725"/>
                </a:moveTo>
                <a:lnTo>
                  <a:pt x="1691736" y="2510128"/>
                </a:lnTo>
                <a:cubicBezTo>
                  <a:pt x="1686570" y="1673618"/>
                  <a:pt x="1681403" y="837108"/>
                  <a:pt x="1676237" y="598"/>
                </a:cubicBezTo>
                <a:lnTo>
                  <a:pt x="34716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1064B4B-29C4-4C7A-BF4A-E9D7B27F847C}"/>
              </a:ext>
            </a:extLst>
          </p:cNvPr>
          <p:cNvCxnSpPr>
            <a:cxnSpLocks/>
          </p:cNvCxnSpPr>
          <p:nvPr/>
        </p:nvCxnSpPr>
        <p:spPr>
          <a:xfrm>
            <a:off x="9082858" y="5785990"/>
            <a:ext cx="28198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1F15BF72-DE15-433F-B85A-C28FA729575D}"/>
              </a:ext>
            </a:extLst>
          </p:cNvPr>
          <p:cNvCxnSpPr>
            <a:cxnSpLocks/>
          </p:cNvCxnSpPr>
          <p:nvPr/>
        </p:nvCxnSpPr>
        <p:spPr>
          <a:xfrm flipV="1">
            <a:off x="9082858" y="2627469"/>
            <a:ext cx="0" cy="3158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7C56816-7548-436A-9E67-8FF68C545B15}"/>
              </a:ext>
            </a:extLst>
          </p:cNvPr>
          <p:cNvSpPr txBox="1"/>
          <p:nvPr/>
        </p:nvSpPr>
        <p:spPr>
          <a:xfrm>
            <a:off x="8741043" y="2200759"/>
            <a:ext cx="1520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Efficiency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6370D2B-68FE-45AD-B087-7678F1F5AF72}"/>
              </a:ext>
            </a:extLst>
          </p:cNvPr>
          <p:cNvSpPr txBox="1"/>
          <p:nvPr/>
        </p:nvSpPr>
        <p:spPr>
          <a:xfrm>
            <a:off x="11708920" y="5796811"/>
            <a:ext cx="68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b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3EF6573-AB3A-4788-A5A0-3F021B7BE044}"/>
              </a:ext>
            </a:extLst>
          </p:cNvPr>
          <p:cNvSpPr txBox="1"/>
          <p:nvPr/>
        </p:nvSpPr>
        <p:spPr>
          <a:xfrm>
            <a:off x="10788317" y="5870211"/>
            <a:ext cx="89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0..967</a:t>
            </a:r>
            <a:endParaRPr kumimoji="1" lang="ja-JP" altLang="en-US" dirty="0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5134A86-E113-4ADF-B885-A42CBEE0F6CA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11186661" y="5379478"/>
            <a:ext cx="0" cy="49073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91F3646-1853-4DFE-91F3-23978E32B497}"/>
              </a:ext>
            </a:extLst>
          </p:cNvPr>
          <p:cNvSpPr txBox="1"/>
          <p:nvPr/>
        </p:nvSpPr>
        <p:spPr>
          <a:xfrm>
            <a:off x="8555507" y="521318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0.08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3EBE62-F967-47FF-9665-6FE4DA5B58EC}"/>
              </a:ext>
            </a:extLst>
          </p:cNvPr>
          <p:cNvSpPr txBox="1"/>
          <p:nvPr/>
        </p:nvSpPr>
        <p:spPr>
          <a:xfrm>
            <a:off x="8536420" y="282756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0.9</a:t>
            </a:r>
            <a:endParaRPr kumimoji="1" lang="ja-JP" altLang="en-US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6717BBB-6271-4A3D-822D-CBF6FE6B2AD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9068731" y="2963136"/>
            <a:ext cx="209995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58F1785-02B8-4DE4-9628-B7B6E7075CD3}"/>
              </a:ext>
            </a:extLst>
          </p:cNvPr>
          <p:cNvSpPr txBox="1"/>
          <p:nvPr/>
        </p:nvSpPr>
        <p:spPr>
          <a:xfrm>
            <a:off x="9458914" y="1729689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Simulation</a:t>
            </a:r>
            <a:endParaRPr kumimoji="1" lang="ja-JP" altLang="en-US" sz="2400" b="1" dirty="0"/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BC62341A-322A-4C6A-B8FA-54754D9800A2}"/>
              </a:ext>
            </a:extLst>
          </p:cNvPr>
          <p:cNvSpPr/>
          <p:nvPr/>
        </p:nvSpPr>
        <p:spPr>
          <a:xfrm>
            <a:off x="8296487" y="4171306"/>
            <a:ext cx="444556" cy="447427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75828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C4D83A-4278-4F53-B09E-16D57B45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D18525-1519-40C4-9244-E940DD654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DC4497-E302-4070-9082-7A1F07D0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504" y="0"/>
            <a:ext cx="8794992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D243EC-1397-4239-B8B9-6791E4A0A250}"/>
              </a:ext>
            </a:extLst>
          </p:cNvPr>
          <p:cNvSpPr txBox="1"/>
          <p:nvPr/>
        </p:nvSpPr>
        <p:spPr>
          <a:xfrm>
            <a:off x="9804210" y="4593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853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1CE27A0-42F9-4316-BC94-A0C599101F75}"/>
              </a:ext>
            </a:extLst>
          </p:cNvPr>
          <p:cNvSpPr txBox="1"/>
          <p:nvPr/>
        </p:nvSpPr>
        <p:spPr>
          <a:xfrm>
            <a:off x="9804210" y="-420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893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85CB544-21F1-4445-8D96-72C59D45D4BD}"/>
              </a:ext>
            </a:extLst>
          </p:cNvPr>
          <p:cNvGrpSpPr/>
          <p:nvPr/>
        </p:nvGrpSpPr>
        <p:grpSpPr>
          <a:xfrm>
            <a:off x="2133600" y="1364342"/>
            <a:ext cx="8359897" cy="4949372"/>
            <a:chOff x="2133600" y="1364342"/>
            <a:chExt cx="8359897" cy="4949372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3F3F4D10-3AA2-4D61-A63A-1A5F6F972521}"/>
                </a:ext>
              </a:extLst>
            </p:cNvPr>
            <p:cNvSpPr/>
            <p:nvPr/>
          </p:nvSpPr>
          <p:spPr>
            <a:xfrm>
              <a:off x="2162175" y="1364342"/>
              <a:ext cx="104775" cy="49493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B9F97858-2974-4233-BC14-186B1A0348A7}"/>
                </a:ext>
              </a:extLst>
            </p:cNvPr>
            <p:cNvSpPr/>
            <p:nvPr/>
          </p:nvSpPr>
          <p:spPr>
            <a:xfrm rot="5400000">
              <a:off x="6255491" y="-2757548"/>
              <a:ext cx="116116" cy="83598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38191D85-D595-4B95-8646-CE2ABB5A6817}"/>
                </a:ext>
              </a:extLst>
            </p:cNvPr>
            <p:cNvSpPr/>
            <p:nvPr/>
          </p:nvSpPr>
          <p:spPr>
            <a:xfrm rot="5400000">
              <a:off x="6255491" y="2026043"/>
              <a:ext cx="116116" cy="83598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58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1D79C7-0954-4329-BE6F-791B3E06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CDC6AC-775C-45F6-9D3C-DC25DB057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7DC77F4-FB4B-4B60-98CD-4F823BEC7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33" y="2708099"/>
            <a:ext cx="11841933" cy="21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4164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07B4E3C-AED8-4495-8836-8D8BF001E49E}"/>
              </a:ext>
            </a:extLst>
          </p:cNvPr>
          <p:cNvSpPr/>
          <p:nvPr/>
        </p:nvSpPr>
        <p:spPr>
          <a:xfrm>
            <a:off x="10325883" y="2168745"/>
            <a:ext cx="6144205" cy="3973504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B297E11-8816-4098-8E44-F6446DBF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46" y="-129687"/>
            <a:ext cx="10515600" cy="1325563"/>
          </a:xfrm>
        </p:spPr>
        <p:txBody>
          <a:bodyPr/>
          <a:lstStyle/>
          <a:p>
            <a:r>
              <a:rPr lang="en-US" altLang="ja-JP" dirty="0"/>
              <a:t>RPC</a:t>
            </a:r>
            <a:r>
              <a:rPr kumimoji="1" lang="en-US" altLang="ja-JP" dirty="0"/>
              <a:t> structure</a:t>
            </a:r>
            <a:r>
              <a:rPr lang="en-US" altLang="ja-JP" dirty="0"/>
              <a:t> </a:t>
            </a:r>
            <a:r>
              <a:rPr kumimoji="1" lang="en-US" altLang="ja-JP" dirty="0"/>
              <a:t>(26mm pitch Amp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1473DE7-39BD-454E-82A5-E9FD9D9F2A56}"/>
              </a:ext>
            </a:extLst>
          </p:cNvPr>
          <p:cNvSpPr/>
          <p:nvPr/>
        </p:nvSpPr>
        <p:spPr>
          <a:xfrm>
            <a:off x="10783678" y="2201350"/>
            <a:ext cx="5568244" cy="1617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D85E106-E29B-4474-B67B-BC4A55E9A0DC}"/>
              </a:ext>
            </a:extLst>
          </p:cNvPr>
          <p:cNvSpPr/>
          <p:nvPr/>
        </p:nvSpPr>
        <p:spPr>
          <a:xfrm>
            <a:off x="10765173" y="3869544"/>
            <a:ext cx="5586749" cy="1617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6C26BD3-1C2D-44A1-BAE4-38F595E52BA1}"/>
              </a:ext>
            </a:extLst>
          </p:cNvPr>
          <p:cNvSpPr txBox="1"/>
          <p:nvPr/>
        </p:nvSpPr>
        <p:spPr>
          <a:xfrm>
            <a:off x="10361664" y="1486209"/>
            <a:ext cx="1926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Anode PCB</a:t>
            </a:r>
          </a:p>
          <a:p>
            <a:r>
              <a:rPr kumimoji="1" lang="en-US" altLang="ja-JP" b="1" dirty="0"/>
              <a:t>(bottom side)</a:t>
            </a:r>
            <a:endParaRPr kumimoji="1" lang="ja-JP" altLang="en-US" b="1" dirty="0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153C73B-57AC-4231-A467-A300873375CE}"/>
              </a:ext>
            </a:extLst>
          </p:cNvPr>
          <p:cNvCxnSpPr>
            <a:cxnSpLocks/>
          </p:cNvCxnSpPr>
          <p:nvPr/>
        </p:nvCxnSpPr>
        <p:spPr>
          <a:xfrm flipH="1">
            <a:off x="9569933" y="1509438"/>
            <a:ext cx="179280" cy="6024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4348E89-D2E6-4713-A9AF-630F4D0B5C65}"/>
              </a:ext>
            </a:extLst>
          </p:cNvPr>
          <p:cNvSpPr/>
          <p:nvPr/>
        </p:nvSpPr>
        <p:spPr>
          <a:xfrm>
            <a:off x="10765173" y="5516739"/>
            <a:ext cx="5586749" cy="610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2D78980B-C5B5-48EF-A0AD-AC8DAC7016D6}"/>
              </a:ext>
            </a:extLst>
          </p:cNvPr>
          <p:cNvCxnSpPr>
            <a:cxnSpLocks/>
          </p:cNvCxnSpPr>
          <p:nvPr/>
        </p:nvCxnSpPr>
        <p:spPr>
          <a:xfrm>
            <a:off x="11819542" y="2205942"/>
            <a:ext cx="0" cy="16045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65E1A3FE-4195-449F-8873-88446AE59088}"/>
              </a:ext>
            </a:extLst>
          </p:cNvPr>
          <p:cNvCxnSpPr/>
          <p:nvPr/>
        </p:nvCxnSpPr>
        <p:spPr>
          <a:xfrm>
            <a:off x="11271893" y="3507440"/>
            <a:ext cx="0" cy="321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A8681292-F6E9-49D0-B03B-A857B34B00CB}"/>
              </a:ext>
            </a:extLst>
          </p:cNvPr>
          <p:cNvCxnSpPr>
            <a:cxnSpLocks/>
          </p:cNvCxnSpPr>
          <p:nvPr/>
        </p:nvCxnSpPr>
        <p:spPr>
          <a:xfrm flipV="1">
            <a:off x="11264637" y="3865665"/>
            <a:ext cx="0" cy="292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8A37E23-F3A4-4BED-899E-7DFF79BDD4EA}"/>
              </a:ext>
            </a:extLst>
          </p:cNvPr>
          <p:cNvSpPr txBox="1"/>
          <p:nvPr/>
        </p:nvSpPr>
        <p:spPr>
          <a:xfrm rot="16200000">
            <a:off x="11344689" y="282096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25.5</a:t>
            </a:r>
            <a:endParaRPr kumimoji="1" lang="ja-JP" altLang="en-US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BEB6283-1590-4649-A12F-90A6CD87A136}"/>
              </a:ext>
            </a:extLst>
          </p:cNvPr>
          <p:cNvSpPr txBox="1"/>
          <p:nvPr/>
        </p:nvSpPr>
        <p:spPr>
          <a:xfrm rot="16200000">
            <a:off x="11235815" y="3322774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0.5</a:t>
            </a:r>
            <a:endParaRPr kumimoji="1" lang="ja-JP" altLang="en-US" dirty="0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479FCE0-AEC9-47AE-AC73-38D003DF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0535" y="7459126"/>
            <a:ext cx="2743200" cy="365125"/>
          </a:xfrm>
        </p:spPr>
        <p:txBody>
          <a:bodyPr/>
          <a:lstStyle/>
          <a:p>
            <a:fld id="{17FE3326-C353-4C2A-B238-BC58BD05FD39}" type="slidenum">
              <a:rPr kumimoji="1" lang="ja-JP" altLang="en-US" smtClean="0"/>
              <a:t>132</a:t>
            </a:fld>
            <a:endParaRPr kumimoji="1"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EC244C8-41AB-484D-ADB4-385D07DCC393}"/>
              </a:ext>
            </a:extLst>
          </p:cNvPr>
          <p:cNvSpPr/>
          <p:nvPr/>
        </p:nvSpPr>
        <p:spPr>
          <a:xfrm>
            <a:off x="10361664" y="2938267"/>
            <a:ext cx="436869" cy="130862"/>
          </a:xfrm>
          <a:prstGeom prst="rect">
            <a:avLst/>
          </a:prstGeom>
          <a:solidFill>
            <a:srgbClr val="FFFF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51C6BF6B-051F-4426-B91E-A4F3D75FE94E}"/>
              </a:ext>
            </a:extLst>
          </p:cNvPr>
          <p:cNvSpPr/>
          <p:nvPr/>
        </p:nvSpPr>
        <p:spPr>
          <a:xfrm>
            <a:off x="10369577" y="4639913"/>
            <a:ext cx="395595" cy="100560"/>
          </a:xfrm>
          <a:prstGeom prst="rect">
            <a:avLst/>
          </a:prstGeom>
          <a:solidFill>
            <a:srgbClr val="FFFF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9D31E9B6-957E-442B-AFF3-B2541B671207}"/>
              </a:ext>
            </a:extLst>
          </p:cNvPr>
          <p:cNvSpPr/>
          <p:nvPr/>
        </p:nvSpPr>
        <p:spPr>
          <a:xfrm>
            <a:off x="10337485" y="2193730"/>
            <a:ext cx="395593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0EFD5D0F-8419-4394-8FE4-61F308E723CB}"/>
              </a:ext>
            </a:extLst>
          </p:cNvPr>
          <p:cNvSpPr/>
          <p:nvPr/>
        </p:nvSpPr>
        <p:spPr>
          <a:xfrm>
            <a:off x="10345756" y="3101102"/>
            <a:ext cx="395593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CB6136C8-C07E-4D55-AE09-FC2D90419CB8}"/>
              </a:ext>
            </a:extLst>
          </p:cNvPr>
          <p:cNvSpPr/>
          <p:nvPr/>
        </p:nvSpPr>
        <p:spPr>
          <a:xfrm>
            <a:off x="10325884" y="3878318"/>
            <a:ext cx="395594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33AF6206-DC64-42BE-BCC9-BCC75EB1BBAE}"/>
              </a:ext>
            </a:extLst>
          </p:cNvPr>
          <p:cNvSpPr/>
          <p:nvPr/>
        </p:nvSpPr>
        <p:spPr>
          <a:xfrm>
            <a:off x="10325882" y="5527620"/>
            <a:ext cx="407196" cy="621414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正方形/長方形 162">
            <a:extLst>
              <a:ext uri="{FF2B5EF4-FFF2-40B4-BE49-F238E27FC236}">
                <a16:creationId xmlns:a16="http://schemas.microsoft.com/office/drawing/2014/main" id="{54D46988-E5FC-478C-B825-1BD1AD8641FD}"/>
              </a:ext>
            </a:extLst>
          </p:cNvPr>
          <p:cNvSpPr/>
          <p:nvPr/>
        </p:nvSpPr>
        <p:spPr>
          <a:xfrm>
            <a:off x="10337485" y="4780764"/>
            <a:ext cx="395594" cy="706565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5B3CA2-DE51-428F-B657-158DB9F3ED6D}"/>
              </a:ext>
            </a:extLst>
          </p:cNvPr>
          <p:cNvSpPr txBox="1"/>
          <p:nvPr/>
        </p:nvSpPr>
        <p:spPr>
          <a:xfrm>
            <a:off x="10418317" y="55531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5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BE7AD97-5F1B-44B6-B12C-1C8825E7E164}"/>
              </a:ext>
            </a:extLst>
          </p:cNvPr>
          <p:cNvCxnSpPr>
            <a:cxnSpLocks/>
          </p:cNvCxnSpPr>
          <p:nvPr/>
        </p:nvCxnSpPr>
        <p:spPr>
          <a:xfrm flipV="1">
            <a:off x="10337485" y="5838327"/>
            <a:ext cx="439291" cy="843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62626158-8175-46BC-A869-18970EA726B2}"/>
              </a:ext>
            </a:extLst>
          </p:cNvPr>
          <p:cNvGrpSpPr/>
          <p:nvPr/>
        </p:nvGrpSpPr>
        <p:grpSpPr>
          <a:xfrm>
            <a:off x="73348" y="970174"/>
            <a:ext cx="8560202" cy="5887826"/>
            <a:chOff x="73348" y="970174"/>
            <a:chExt cx="8560202" cy="5887826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A6C8B45D-3A5C-4699-B7E3-075A592CD2EA}"/>
                </a:ext>
              </a:extLst>
            </p:cNvPr>
            <p:cNvGrpSpPr/>
            <p:nvPr/>
          </p:nvGrpSpPr>
          <p:grpSpPr>
            <a:xfrm>
              <a:off x="73348" y="970174"/>
              <a:ext cx="8560202" cy="5887826"/>
              <a:chOff x="-597767" y="1574821"/>
              <a:chExt cx="8560202" cy="5887826"/>
            </a:xfrm>
          </p:grpSpPr>
          <p:sp>
            <p:nvSpPr>
              <p:cNvPr id="168" name="正方形/長方形 167">
                <a:extLst>
                  <a:ext uri="{FF2B5EF4-FFF2-40B4-BE49-F238E27FC236}">
                    <a16:creationId xmlns:a16="http://schemas.microsoft.com/office/drawing/2014/main" id="{6E460EAF-E6F4-4696-91C7-42E468FF3D42}"/>
                  </a:ext>
                </a:extLst>
              </p:cNvPr>
              <p:cNvSpPr/>
              <p:nvPr/>
            </p:nvSpPr>
            <p:spPr>
              <a:xfrm>
                <a:off x="1387718" y="4498237"/>
                <a:ext cx="227668" cy="10180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正方形/長方形 169">
                <a:extLst>
                  <a:ext uri="{FF2B5EF4-FFF2-40B4-BE49-F238E27FC236}">
                    <a16:creationId xmlns:a16="http://schemas.microsoft.com/office/drawing/2014/main" id="{E72023F1-06A8-47B2-9418-6D9E2EA4F372}"/>
                  </a:ext>
                </a:extLst>
              </p:cNvPr>
              <p:cNvSpPr/>
              <p:nvPr/>
            </p:nvSpPr>
            <p:spPr>
              <a:xfrm>
                <a:off x="1391055" y="5508383"/>
                <a:ext cx="6570567" cy="463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A47CFFF4-9D0B-4CB2-BAF7-94DCBD003F7E}"/>
                  </a:ext>
                </a:extLst>
              </p:cNvPr>
              <p:cNvSpPr/>
              <p:nvPr/>
            </p:nvSpPr>
            <p:spPr>
              <a:xfrm>
                <a:off x="3943383" y="346824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D64EADF0-2F09-4530-9C14-C32641BE5625}"/>
                  </a:ext>
                </a:extLst>
              </p:cNvPr>
              <p:cNvSpPr/>
              <p:nvPr/>
            </p:nvSpPr>
            <p:spPr>
              <a:xfrm rot="5400000">
                <a:off x="5509411" y="1487327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E4716EBC-7247-4090-83DC-94F7E4CB3C1D}"/>
                  </a:ext>
                </a:extLst>
              </p:cNvPr>
              <p:cNvSpPr/>
              <p:nvPr/>
            </p:nvSpPr>
            <p:spPr>
              <a:xfrm rot="5400000">
                <a:off x="5803373" y="2391682"/>
                <a:ext cx="69121" cy="4224158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0F76D8C2-0768-45A0-BAFE-D92CD138DD4E}"/>
                  </a:ext>
                </a:extLst>
              </p:cNvPr>
              <p:cNvSpPr/>
              <p:nvPr/>
            </p:nvSpPr>
            <p:spPr>
              <a:xfrm rot="5400000">
                <a:off x="5509902" y="2655645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8C95B826-7A90-4C56-A5AB-D0381A9413C2}"/>
                  </a:ext>
                </a:extLst>
              </p:cNvPr>
              <p:cNvGrpSpPr/>
              <p:nvPr/>
            </p:nvGrpSpPr>
            <p:grpSpPr>
              <a:xfrm>
                <a:off x="3943886" y="4560619"/>
                <a:ext cx="4015509" cy="428430"/>
                <a:chOff x="1932451" y="3970523"/>
                <a:chExt cx="3972065" cy="428430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A5FC26C1-107D-4AAD-AE98-405B38A0FEA3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91EBEE4D-5E2E-4F95-93C1-4D431309A66A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0092E490-8AFC-4B1D-85AB-C4E0A43CD947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411BA8FD-3D15-41DE-9696-4A2E783A138C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12E8E619-D2D7-4B76-ACD5-02575F923B5C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id="{97BE42EA-3A50-47E7-8511-38989E8287B8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8C22EFDF-AA7F-4371-99BE-56D8D1B8B1DC}"/>
                  </a:ext>
                </a:extLst>
              </p:cNvPr>
              <p:cNvSpPr/>
              <p:nvPr/>
            </p:nvSpPr>
            <p:spPr>
              <a:xfrm rot="5400000">
                <a:off x="5537549" y="2020546"/>
                <a:ext cx="56916" cy="478769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9" name="グループ化 68">
                <a:extLst>
                  <a:ext uri="{FF2B5EF4-FFF2-40B4-BE49-F238E27FC236}">
                    <a16:creationId xmlns:a16="http://schemas.microsoft.com/office/drawing/2014/main" id="{95F2D37C-9FF5-498A-BCE1-2223444D06F9}"/>
                  </a:ext>
                </a:extLst>
              </p:cNvPr>
              <p:cNvGrpSpPr/>
              <p:nvPr/>
            </p:nvGrpSpPr>
            <p:grpSpPr>
              <a:xfrm>
                <a:off x="3931594" y="3934325"/>
                <a:ext cx="4008751" cy="428430"/>
                <a:chOff x="1932451" y="3970523"/>
                <a:chExt cx="3972065" cy="428430"/>
              </a:xfrm>
            </p:grpSpPr>
            <p:sp>
              <p:nvSpPr>
                <p:cNvPr id="70" name="正方形/長方形 69">
                  <a:extLst>
                    <a:ext uri="{FF2B5EF4-FFF2-40B4-BE49-F238E27FC236}">
                      <a16:creationId xmlns:a16="http://schemas.microsoft.com/office/drawing/2014/main" id="{2C728865-5138-4908-914E-0384FE989794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B8D0B854-37B3-4A21-9865-73102DBD8158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" name="正方形/長方形 71">
                  <a:extLst>
                    <a:ext uri="{FF2B5EF4-FFF2-40B4-BE49-F238E27FC236}">
                      <a16:creationId xmlns:a16="http://schemas.microsoft.com/office/drawing/2014/main" id="{0D3A7D1C-C454-4F80-85BA-ADD41FA215C6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42497D7A-EC2B-4BCC-9FFA-BEB788241648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7B03547-4B1D-414B-9649-349488719FFD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7095FDDA-AC6D-4003-8D61-440666381320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C340C287-72D0-4404-B210-ACEC677855CE}"/>
                  </a:ext>
                </a:extLst>
              </p:cNvPr>
              <p:cNvSpPr/>
              <p:nvPr/>
            </p:nvSpPr>
            <p:spPr>
              <a:xfrm rot="5400000">
                <a:off x="5544058" y="1439625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正方形/長方形 77">
                <a:extLst>
                  <a:ext uri="{FF2B5EF4-FFF2-40B4-BE49-F238E27FC236}">
                    <a16:creationId xmlns:a16="http://schemas.microsoft.com/office/drawing/2014/main" id="{2F945B8D-C69F-4FF1-A288-943B246DFA9B}"/>
                  </a:ext>
                </a:extLst>
              </p:cNvPr>
              <p:cNvSpPr/>
              <p:nvPr/>
            </p:nvSpPr>
            <p:spPr>
              <a:xfrm rot="5400000">
                <a:off x="5552432" y="2710069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id="{279B28D6-9A3B-481E-B80F-4CC72AE13978}"/>
                  </a:ext>
                </a:extLst>
              </p:cNvPr>
              <p:cNvSpPr/>
              <p:nvPr/>
            </p:nvSpPr>
            <p:spPr>
              <a:xfrm rot="5400000">
                <a:off x="5565801" y="2077688"/>
                <a:ext cx="14400" cy="4761988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正方形/長方形 79">
                <a:extLst>
                  <a:ext uri="{FF2B5EF4-FFF2-40B4-BE49-F238E27FC236}">
                    <a16:creationId xmlns:a16="http://schemas.microsoft.com/office/drawing/2014/main" id="{AB1E8CD8-00A5-4663-B2A3-DAB187F808BE}"/>
                  </a:ext>
                </a:extLst>
              </p:cNvPr>
              <p:cNvSpPr/>
              <p:nvPr/>
            </p:nvSpPr>
            <p:spPr>
              <a:xfrm rot="5400000">
                <a:off x="6203345" y="21992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正方形/長方形 80">
                <a:extLst>
                  <a:ext uri="{FF2B5EF4-FFF2-40B4-BE49-F238E27FC236}">
                    <a16:creationId xmlns:a16="http://schemas.microsoft.com/office/drawing/2014/main" id="{644919EE-B23C-4530-9FDD-8D6627391A1D}"/>
                  </a:ext>
                </a:extLst>
              </p:cNvPr>
              <p:cNvSpPr/>
              <p:nvPr/>
            </p:nvSpPr>
            <p:spPr>
              <a:xfrm rot="5400000">
                <a:off x="6216045" y="26437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5D55A71E-E108-4A63-AC82-BE17DAA3F45B}"/>
                  </a:ext>
                </a:extLst>
              </p:cNvPr>
              <p:cNvSpPr/>
              <p:nvPr/>
            </p:nvSpPr>
            <p:spPr>
              <a:xfrm rot="5400000">
                <a:off x="6222395" y="28215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39EC379A-B85F-4DEC-B309-F99A0B8BBA72}"/>
                  </a:ext>
                </a:extLst>
              </p:cNvPr>
              <p:cNvSpPr/>
              <p:nvPr/>
            </p:nvSpPr>
            <p:spPr>
              <a:xfrm rot="5400000">
                <a:off x="6222395" y="328509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B83881A4-1AE3-4C47-90B5-2C7632D35C09}"/>
                  </a:ext>
                </a:extLst>
              </p:cNvPr>
              <p:cNvCxnSpPr/>
              <p:nvPr/>
            </p:nvCxnSpPr>
            <p:spPr>
              <a:xfrm>
                <a:off x="3936627" y="3968343"/>
                <a:ext cx="0" cy="4638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矢印コネクタ 90">
                <a:extLst>
                  <a:ext uri="{FF2B5EF4-FFF2-40B4-BE49-F238E27FC236}">
                    <a16:creationId xmlns:a16="http://schemas.microsoft.com/office/drawing/2014/main" id="{946118E9-D9AF-4ABF-AAAA-5CE6B14A447F}"/>
                  </a:ext>
                </a:extLst>
              </p:cNvPr>
              <p:cNvCxnSpPr>
                <a:cxnSpLocks/>
                <a:endCxn id="168" idx="0"/>
              </p:cNvCxnSpPr>
              <p:nvPr/>
            </p:nvCxnSpPr>
            <p:spPr>
              <a:xfrm flipV="1">
                <a:off x="892942" y="4498237"/>
                <a:ext cx="608610" cy="5267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92344E9-5E06-4A6B-A539-E43261DE8BC2}"/>
                  </a:ext>
                </a:extLst>
              </p:cNvPr>
              <p:cNvSpPr txBox="1"/>
              <p:nvPr/>
            </p:nvSpPr>
            <p:spPr>
              <a:xfrm>
                <a:off x="1765188" y="4685450"/>
                <a:ext cx="11511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Amplifier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PCB</a:t>
                </a:r>
              </a:p>
            </p:txBody>
          </p: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A4923589-5FB2-4E05-B3C9-800F5FC29C1A}"/>
                  </a:ext>
                </a:extLst>
              </p:cNvPr>
              <p:cNvGrpSpPr/>
              <p:nvPr/>
            </p:nvGrpSpPr>
            <p:grpSpPr>
              <a:xfrm>
                <a:off x="801740" y="4275591"/>
                <a:ext cx="2705962" cy="279377"/>
                <a:chOff x="801740" y="4256541"/>
                <a:chExt cx="2705962" cy="279377"/>
              </a:xfrm>
            </p:grpSpPr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910DD093-082D-43F5-B37C-B2DF971DF6F1}"/>
                    </a:ext>
                  </a:extLst>
                </p:cNvPr>
                <p:cNvSpPr/>
                <p:nvPr/>
              </p:nvSpPr>
              <p:spPr>
                <a:xfrm rot="5400000">
                  <a:off x="2199748" y="3227963"/>
                  <a:ext cx="59728" cy="2556181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" name="正方形/長方形 8">
                  <a:extLst>
                    <a:ext uri="{FF2B5EF4-FFF2-40B4-BE49-F238E27FC236}">
                      <a16:creationId xmlns:a16="http://schemas.microsoft.com/office/drawing/2014/main" id="{E4D8922F-C089-4E77-8973-EE5E508EC9B8}"/>
                    </a:ext>
                  </a:extLst>
                </p:cNvPr>
                <p:cNvSpPr/>
                <p:nvPr/>
              </p:nvSpPr>
              <p:spPr>
                <a:xfrm>
                  <a:off x="956062" y="4256541"/>
                  <a:ext cx="314854" cy="210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正方形/長方形 97">
                  <a:extLst>
                    <a:ext uri="{FF2B5EF4-FFF2-40B4-BE49-F238E27FC236}">
                      <a16:creationId xmlns:a16="http://schemas.microsoft.com/office/drawing/2014/main" id="{B6FD7814-5F93-42DE-8043-B407539EFF95}"/>
                    </a:ext>
                  </a:extLst>
                </p:cNvPr>
                <p:cNvSpPr/>
                <p:nvPr/>
              </p:nvSpPr>
              <p:spPr>
                <a:xfrm>
                  <a:off x="801740" y="4306554"/>
                  <a:ext cx="152625" cy="12994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A3268DFB-2FB1-4038-A250-A17A834173D7}"/>
                  </a:ext>
                </a:extLst>
              </p:cNvPr>
              <p:cNvGrpSpPr/>
              <p:nvPr/>
            </p:nvGrpSpPr>
            <p:grpSpPr>
              <a:xfrm>
                <a:off x="3210260" y="1574821"/>
                <a:ext cx="2907322" cy="3634545"/>
                <a:chOff x="1951599" y="-294521"/>
                <a:chExt cx="2907322" cy="3634545"/>
              </a:xfrm>
            </p:grpSpPr>
            <p:sp>
              <p:nvSpPr>
                <p:cNvPr id="93" name="四角形: 角を丸くする 92">
                  <a:extLst>
                    <a:ext uri="{FF2B5EF4-FFF2-40B4-BE49-F238E27FC236}">
                      <a16:creationId xmlns:a16="http://schemas.microsoft.com/office/drawing/2014/main" id="{21014B51-6C4D-44F6-B05B-62476E32B30F}"/>
                    </a:ext>
                  </a:extLst>
                </p:cNvPr>
                <p:cNvSpPr/>
                <p:nvPr/>
              </p:nvSpPr>
              <p:spPr>
                <a:xfrm>
                  <a:off x="1951599" y="3225772"/>
                  <a:ext cx="234635" cy="114252"/>
                </a:xfrm>
                <a:prstGeom prst="roundRect">
                  <a:avLst/>
                </a:prstGeom>
                <a:solidFill>
                  <a:srgbClr val="01FF74">
                    <a:alpha val="50196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2" name="テキスト ボックス 131">
                  <a:extLst>
                    <a:ext uri="{FF2B5EF4-FFF2-40B4-BE49-F238E27FC236}">
                      <a16:creationId xmlns:a16="http://schemas.microsoft.com/office/drawing/2014/main" id="{CF7FA4B1-F202-4E31-BE64-5E762BC6D819}"/>
                    </a:ext>
                  </a:extLst>
                </p:cNvPr>
                <p:cNvSpPr txBox="1"/>
                <p:nvPr/>
              </p:nvSpPr>
              <p:spPr>
                <a:xfrm>
                  <a:off x="2459390" y="-294521"/>
                  <a:ext cx="2399531" cy="1200329"/>
                </a:xfrm>
                <a:prstGeom prst="rect">
                  <a:avLst/>
                </a:prstGeom>
                <a:solidFill>
                  <a:srgbClr val="FFFFBF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/>
                    <a:t>Cu angle for GND connection</a:t>
                  </a:r>
                </a:p>
                <a:p>
                  <a:r>
                    <a:rPr lang="en-US" altLang="ja-JP" dirty="0"/>
                    <a:t>between anode and cathode PCBs</a:t>
                  </a:r>
                  <a:endParaRPr kumimoji="1" lang="ja-JP" altLang="en-US" dirty="0"/>
                </a:p>
              </p:txBody>
            </p:sp>
          </p:grpSp>
          <p:cxnSp>
            <p:nvCxnSpPr>
              <p:cNvPr id="134" name="直線矢印コネクタ 133">
                <a:extLst>
                  <a:ext uri="{FF2B5EF4-FFF2-40B4-BE49-F238E27FC236}">
                    <a16:creationId xmlns:a16="http://schemas.microsoft.com/office/drawing/2014/main" id="{6DA11A34-8B39-46F4-BDE3-4E3CFB581D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63894" y="2753938"/>
                <a:ext cx="434735" cy="1418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21921DAE-9BA4-4C5B-81CF-E16ADA17A88B}"/>
                  </a:ext>
                </a:extLst>
              </p:cNvPr>
              <p:cNvSpPr txBox="1"/>
              <p:nvPr/>
            </p:nvSpPr>
            <p:spPr>
              <a:xfrm>
                <a:off x="2512847" y="5596470"/>
                <a:ext cx="3124573" cy="923330"/>
              </a:xfrm>
              <a:prstGeom prst="rect">
                <a:avLst/>
              </a:prstGeom>
              <a:solidFill>
                <a:srgbClr val="FFFFBF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Screws through</a:t>
                </a:r>
                <a:endParaRPr kumimoji="1" lang="en-US" altLang="ja-JP" dirty="0"/>
              </a:p>
              <a:p>
                <a:r>
                  <a:rPr kumimoji="1" lang="en-US" altLang="ja-JP" dirty="0"/>
                  <a:t> cathode PCBs, anode PCB,</a:t>
                </a:r>
              </a:p>
              <a:p>
                <a:r>
                  <a:rPr lang="en-US" altLang="ja-JP" dirty="0"/>
                  <a:t>Amp PCB and </a:t>
                </a:r>
                <a:r>
                  <a:rPr kumimoji="1" lang="en-US" altLang="ja-JP" dirty="0"/>
                  <a:t>Cu </a:t>
                </a:r>
                <a:r>
                  <a:rPr lang="en-US" altLang="ja-JP" dirty="0"/>
                  <a:t>spacer</a:t>
                </a:r>
                <a:endParaRPr kumimoji="1" lang="ja-JP" altLang="en-US" dirty="0"/>
              </a:p>
            </p:txBody>
          </p:sp>
          <p:cxnSp>
            <p:nvCxnSpPr>
              <p:cNvPr id="139" name="直線矢印コネクタ 138">
                <a:extLst>
                  <a:ext uri="{FF2B5EF4-FFF2-40B4-BE49-F238E27FC236}">
                    <a16:creationId xmlns:a16="http://schemas.microsoft.com/office/drawing/2014/main" id="{4B538804-F085-456D-9132-5538C5D5FE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71643" y="5021654"/>
                <a:ext cx="122994" cy="6547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ACFD790C-02EA-4843-946C-25965EB2CB7C}"/>
                  </a:ext>
                </a:extLst>
              </p:cNvPr>
              <p:cNvSpPr/>
              <p:nvPr/>
            </p:nvSpPr>
            <p:spPr>
              <a:xfrm rot="5400000">
                <a:off x="3282598" y="4384183"/>
                <a:ext cx="36000" cy="208753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2" name="テキスト ボックス 141">
                <a:extLst>
                  <a:ext uri="{FF2B5EF4-FFF2-40B4-BE49-F238E27FC236}">
                    <a16:creationId xmlns:a16="http://schemas.microsoft.com/office/drawing/2014/main" id="{70305BEC-992C-418D-9868-85D569DB55FE}"/>
                  </a:ext>
                </a:extLst>
              </p:cNvPr>
              <p:cNvSpPr txBox="1"/>
              <p:nvPr/>
            </p:nvSpPr>
            <p:spPr>
              <a:xfrm>
                <a:off x="2090928" y="6539317"/>
                <a:ext cx="3884397" cy="923330"/>
              </a:xfrm>
              <a:prstGeom prst="rect">
                <a:avLst/>
              </a:prstGeom>
              <a:solidFill>
                <a:srgbClr val="01FF74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Screw for electric contact between</a:t>
                </a:r>
              </a:p>
              <a:p>
                <a:r>
                  <a:rPr kumimoji="1" lang="en-US" altLang="ja-JP" dirty="0"/>
                  <a:t>Amp PCB ground and Cu angle</a:t>
                </a:r>
              </a:p>
              <a:p>
                <a:r>
                  <a:rPr kumimoji="1" lang="en-US" altLang="ja-JP" dirty="0"/>
                  <a:t>with 2.1mm</a:t>
                </a:r>
                <a:r>
                  <a:rPr kumimoji="1" lang="en-US" altLang="ja-JP" dirty="0">
                    <a:latin typeface="Symbol" panose="05050102010706020507" pitchFamily="18" charset="2"/>
                  </a:rPr>
                  <a:t>f</a:t>
                </a:r>
                <a:r>
                  <a:rPr kumimoji="1" lang="en-US" altLang="ja-JP" dirty="0"/>
                  <a:t> throu</a:t>
                </a:r>
                <a:r>
                  <a:rPr lang="en-US" altLang="ja-JP" dirty="0"/>
                  <a:t>gh holes</a:t>
                </a:r>
                <a:endParaRPr kumimoji="1" lang="ja-JP" altLang="en-US" dirty="0"/>
              </a:p>
            </p:txBody>
          </p:sp>
          <p:cxnSp>
            <p:nvCxnSpPr>
              <p:cNvPr id="143" name="直線矢印コネクタ 142">
                <a:extLst>
                  <a:ext uri="{FF2B5EF4-FFF2-40B4-BE49-F238E27FC236}">
                    <a16:creationId xmlns:a16="http://schemas.microsoft.com/office/drawing/2014/main" id="{ED46741B-1AB2-4F83-B4D8-35CF544FDA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20220" y="4681950"/>
                <a:ext cx="974963" cy="17208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正方形/長方形 170">
                <a:extLst>
                  <a:ext uri="{FF2B5EF4-FFF2-40B4-BE49-F238E27FC236}">
                    <a16:creationId xmlns:a16="http://schemas.microsoft.com/office/drawing/2014/main" id="{ED5CC044-F80A-4BBA-BFA9-B6011B4F59ED}"/>
                  </a:ext>
                </a:extLst>
              </p:cNvPr>
              <p:cNvSpPr/>
              <p:nvPr/>
            </p:nvSpPr>
            <p:spPr>
              <a:xfrm>
                <a:off x="3944193" y="514270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2" name="直線矢印コネクタ 171">
                <a:extLst>
                  <a:ext uri="{FF2B5EF4-FFF2-40B4-BE49-F238E27FC236}">
                    <a16:creationId xmlns:a16="http://schemas.microsoft.com/office/drawing/2014/main" id="{C3DF931C-447A-45B6-A2B8-F5104ACAF696}"/>
                  </a:ext>
                </a:extLst>
              </p:cNvPr>
              <p:cNvCxnSpPr>
                <a:cxnSpLocks/>
                <a:stCxn id="32" idx="2"/>
              </p:cNvCxnSpPr>
              <p:nvPr/>
            </p:nvCxnSpPr>
            <p:spPr>
              <a:xfrm>
                <a:off x="2581767" y="3228538"/>
                <a:ext cx="576525" cy="12351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2514DE5-8B3E-404A-93FB-3D68BFCCDC4B}"/>
                  </a:ext>
                </a:extLst>
              </p:cNvPr>
              <p:cNvSpPr txBox="1"/>
              <p:nvPr/>
            </p:nvSpPr>
            <p:spPr>
              <a:xfrm>
                <a:off x="1483948" y="1628100"/>
                <a:ext cx="2195637" cy="160043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1" dirty="0"/>
                  <a:t>Connection </a:t>
                </a:r>
                <a:r>
                  <a:rPr kumimoji="1" lang="en-US" altLang="ja-JP" sz="1400" b="1" dirty="0" err="1"/>
                  <a:t>betw</a:t>
                </a:r>
                <a:r>
                  <a:rPr kumimoji="1" lang="en-US" altLang="ja-JP" sz="1400" b="1" dirty="0"/>
                  <a:t>. signal line of Amp PCB and RPC strip using </a:t>
                </a:r>
                <a:r>
                  <a:rPr lang="en-US" altLang="ja-JP" sz="1400" b="1" dirty="0"/>
                  <a:t>contact p</a:t>
                </a:r>
                <a:r>
                  <a:rPr kumimoji="1" lang="en-US" altLang="ja-JP" sz="1400" b="1" dirty="0"/>
                  <a:t>ad(S70-22010)</a:t>
                </a:r>
              </a:p>
              <a:p>
                <a:r>
                  <a:rPr kumimoji="1" lang="ja-JP" altLang="en-US" sz="1400" b="1" dirty="0"/>
                  <a:t>（</a:t>
                </a:r>
                <a:r>
                  <a:rPr kumimoji="1" lang="en-US" altLang="ja-JP" sz="1400" b="1" dirty="0"/>
                  <a:t>soldered to anode PCB</a:t>
                </a:r>
                <a:r>
                  <a:rPr kumimoji="1" lang="ja-JP" altLang="en-US" sz="1400" b="1" dirty="0"/>
                  <a:t>）</a:t>
                </a:r>
              </a:p>
            </p:txBody>
          </p: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8731708E-528A-46E0-8ECF-E05DAB58D880}"/>
                  </a:ext>
                </a:extLst>
              </p:cNvPr>
              <p:cNvGrpSpPr/>
              <p:nvPr/>
            </p:nvGrpSpPr>
            <p:grpSpPr>
              <a:xfrm>
                <a:off x="3222948" y="3730707"/>
                <a:ext cx="180000" cy="1508819"/>
                <a:chOff x="2618019" y="3755170"/>
                <a:chExt cx="180000" cy="1450617"/>
              </a:xfrm>
            </p:grpSpPr>
            <p:sp>
              <p:nvSpPr>
                <p:cNvPr id="149" name="斜め縞 148">
                  <a:extLst>
                    <a:ext uri="{FF2B5EF4-FFF2-40B4-BE49-F238E27FC236}">
                      <a16:creationId xmlns:a16="http://schemas.microsoft.com/office/drawing/2014/main" id="{BFE9D25A-CAD3-4B0F-9853-15BD0F2A9C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643148">
                  <a:off x="2618019" y="3755170"/>
                  <a:ext cx="180000" cy="180000"/>
                </a:xfrm>
                <a:prstGeom prst="diagStripe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正方形/長方形 149">
                  <a:extLst>
                    <a:ext uri="{FF2B5EF4-FFF2-40B4-BE49-F238E27FC236}">
                      <a16:creationId xmlns:a16="http://schemas.microsoft.com/office/drawing/2014/main" id="{91A5E669-B3AE-4585-966C-194A8CBABFAB}"/>
                    </a:ext>
                  </a:extLst>
                </p:cNvPr>
                <p:cNvSpPr/>
                <p:nvPr/>
              </p:nvSpPr>
              <p:spPr>
                <a:xfrm>
                  <a:off x="2671144" y="3846107"/>
                  <a:ext cx="87883" cy="1359680"/>
                </a:xfrm>
                <a:prstGeom prst="rect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268EF26A-F46E-4C71-BA06-2E160237C14F}"/>
                  </a:ext>
                </a:extLst>
              </p:cNvPr>
              <p:cNvSpPr/>
              <p:nvPr/>
            </p:nvSpPr>
            <p:spPr>
              <a:xfrm>
                <a:off x="1389712" y="3405821"/>
                <a:ext cx="6571913" cy="664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C48FBD71-39B8-4CD9-AFD0-6B4AFC5192B0}"/>
                  </a:ext>
                </a:extLst>
              </p:cNvPr>
              <p:cNvSpPr txBox="1"/>
              <p:nvPr/>
            </p:nvSpPr>
            <p:spPr>
              <a:xfrm>
                <a:off x="-597767" y="5035365"/>
                <a:ext cx="1904265" cy="1477328"/>
              </a:xfrm>
              <a:prstGeom prst="rect">
                <a:avLst/>
              </a:prstGeom>
              <a:solidFill>
                <a:srgbClr val="76F1FE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Soldering or conductive glue</a:t>
                </a:r>
              </a:p>
              <a:p>
                <a:r>
                  <a:rPr lang="en-US" altLang="ja-JP" dirty="0"/>
                  <a:t>b</a:t>
                </a:r>
                <a:r>
                  <a:rPr kumimoji="1" lang="en-US" altLang="ja-JP" dirty="0"/>
                  <a:t>etween Amp PCB and  chassis</a:t>
                </a:r>
                <a:endParaRPr kumimoji="1" lang="ja-JP" altLang="en-US" dirty="0"/>
              </a:p>
            </p:txBody>
          </p:sp>
          <p:sp>
            <p:nvSpPr>
              <p:cNvPr id="103" name="正方形/長方形 102">
                <a:extLst>
                  <a:ext uri="{FF2B5EF4-FFF2-40B4-BE49-F238E27FC236}">
                    <a16:creationId xmlns:a16="http://schemas.microsoft.com/office/drawing/2014/main" id="{47E4B148-95CA-454D-B553-530A47D60B02}"/>
                  </a:ext>
                </a:extLst>
              </p:cNvPr>
              <p:cNvSpPr/>
              <p:nvPr/>
            </p:nvSpPr>
            <p:spPr>
              <a:xfrm>
                <a:off x="1388073" y="3465479"/>
                <a:ext cx="227668" cy="10180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7" name="直線矢印コネクタ 176">
                <a:extLst>
                  <a:ext uri="{FF2B5EF4-FFF2-40B4-BE49-F238E27FC236}">
                    <a16:creationId xmlns:a16="http://schemas.microsoft.com/office/drawing/2014/main" id="{33B85800-4715-4757-81EF-14F49B12F1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1966" y="4554791"/>
                <a:ext cx="37046" cy="2287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9" name="直線矢印コネクタ 178">
              <a:extLst>
                <a:ext uri="{FF2B5EF4-FFF2-40B4-BE49-F238E27FC236}">
                  <a16:creationId xmlns:a16="http://schemas.microsoft.com/office/drawing/2014/main" id="{C6D0D894-F73A-4CF6-8AF2-B11ECFEAE02B}"/>
                </a:ext>
              </a:extLst>
            </p:cNvPr>
            <p:cNvCxnSpPr>
              <a:cxnSpLocks/>
            </p:cNvCxnSpPr>
            <p:nvPr/>
          </p:nvCxnSpPr>
          <p:spPr>
            <a:xfrm>
              <a:off x="1534883" y="3191004"/>
              <a:ext cx="714739" cy="6785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5D1A1B8D-D3B8-42A5-9817-12F9F14100B1}"/>
                </a:ext>
              </a:extLst>
            </p:cNvPr>
            <p:cNvSpPr txBox="1"/>
            <p:nvPr/>
          </p:nvSpPr>
          <p:spPr>
            <a:xfrm>
              <a:off x="134638" y="2562570"/>
              <a:ext cx="1563780" cy="646331"/>
            </a:xfrm>
            <a:prstGeom prst="rect">
              <a:avLst/>
            </a:prstGeom>
            <a:solidFill>
              <a:srgbClr val="76F1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Glue for gas tightness</a:t>
              </a:r>
              <a:endParaRPr kumimoji="1" lang="ja-JP" altLang="en-US" dirty="0"/>
            </a:p>
          </p:txBody>
        </p:sp>
      </p:grp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DDC058C8-E0BB-42F2-8D26-61BDD1D7B162}"/>
              </a:ext>
            </a:extLst>
          </p:cNvPr>
          <p:cNvSpPr txBox="1"/>
          <p:nvPr/>
        </p:nvSpPr>
        <p:spPr>
          <a:xfrm>
            <a:off x="759384" y="1965627"/>
            <a:ext cx="1299449" cy="369332"/>
          </a:xfrm>
          <a:prstGeom prst="rect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Al chassis</a:t>
            </a:r>
            <a:endParaRPr kumimoji="1" lang="ja-JP" altLang="en-US" dirty="0"/>
          </a:p>
        </p:txBody>
      </p:sp>
      <p:cxnSp>
        <p:nvCxnSpPr>
          <p:cNvPr id="182" name="直線矢印コネクタ 181">
            <a:extLst>
              <a:ext uri="{FF2B5EF4-FFF2-40B4-BE49-F238E27FC236}">
                <a16:creationId xmlns:a16="http://schemas.microsoft.com/office/drawing/2014/main" id="{0315598D-8153-41E5-8C67-098A4C741C75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1673858" y="2289197"/>
            <a:ext cx="386969" cy="545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矢印コネクタ 182">
            <a:extLst>
              <a:ext uri="{FF2B5EF4-FFF2-40B4-BE49-F238E27FC236}">
                <a16:creationId xmlns:a16="http://schemas.microsoft.com/office/drawing/2014/main" id="{E24F8AEF-78D1-465A-86E1-9B3EB82ED461}"/>
              </a:ext>
            </a:extLst>
          </p:cNvPr>
          <p:cNvCxnSpPr>
            <a:cxnSpLocks/>
          </p:cNvCxnSpPr>
          <p:nvPr/>
        </p:nvCxnSpPr>
        <p:spPr>
          <a:xfrm flipH="1" flipV="1">
            <a:off x="4079311" y="3313595"/>
            <a:ext cx="370182" cy="1737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四角形: 角を丸くする 189">
            <a:extLst>
              <a:ext uri="{FF2B5EF4-FFF2-40B4-BE49-F238E27FC236}">
                <a16:creationId xmlns:a16="http://schemas.microsoft.com/office/drawing/2014/main" id="{B0881189-7D9B-4E15-AFC2-135C5AE0AEA3}"/>
              </a:ext>
            </a:extLst>
          </p:cNvPr>
          <p:cNvSpPr/>
          <p:nvPr/>
        </p:nvSpPr>
        <p:spPr>
          <a:xfrm>
            <a:off x="10445159" y="2955706"/>
            <a:ext cx="220353" cy="922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正方形/長方形 197">
            <a:extLst>
              <a:ext uri="{FF2B5EF4-FFF2-40B4-BE49-F238E27FC236}">
                <a16:creationId xmlns:a16="http://schemas.microsoft.com/office/drawing/2014/main" id="{FD047FC8-BA91-4C19-A6FC-53B6FD03220B}"/>
              </a:ext>
            </a:extLst>
          </p:cNvPr>
          <p:cNvSpPr/>
          <p:nvPr/>
        </p:nvSpPr>
        <p:spPr>
          <a:xfrm>
            <a:off x="5732138" y="2730577"/>
            <a:ext cx="3143825" cy="227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1B7A5183-64EF-4C7C-AE98-4BA1C1B07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65" b="9576"/>
          <a:stretch/>
        </p:blipFill>
        <p:spPr>
          <a:xfrm rot="16200000">
            <a:off x="5950808" y="1928850"/>
            <a:ext cx="4899043" cy="3164449"/>
          </a:xfrm>
          <a:prstGeom prst="rect">
            <a:avLst/>
          </a:prstGeom>
        </p:spPr>
      </p:pic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1957DF3-7D10-475F-A91E-326C4798F4CE}"/>
              </a:ext>
            </a:extLst>
          </p:cNvPr>
          <p:cNvSpPr txBox="1"/>
          <p:nvPr/>
        </p:nvSpPr>
        <p:spPr>
          <a:xfrm>
            <a:off x="9157205" y="153619"/>
            <a:ext cx="2284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Same pattern of signal/ground as  anode PCB</a:t>
            </a:r>
          </a:p>
          <a:p>
            <a:r>
              <a:rPr lang="en-US" altLang="ja-JP" b="1" dirty="0"/>
              <a:t>for impedance matching (50Ω)</a:t>
            </a:r>
            <a:endParaRPr kumimoji="1" lang="en-US" altLang="ja-JP" b="1" dirty="0"/>
          </a:p>
        </p:txBody>
      </p:sp>
      <p:cxnSp>
        <p:nvCxnSpPr>
          <p:cNvPr id="191" name="直線矢印コネクタ 190">
            <a:extLst>
              <a:ext uri="{FF2B5EF4-FFF2-40B4-BE49-F238E27FC236}">
                <a16:creationId xmlns:a16="http://schemas.microsoft.com/office/drawing/2014/main" id="{0C0FCB1C-1669-4517-B1ED-443064C659E3}"/>
              </a:ext>
            </a:extLst>
          </p:cNvPr>
          <p:cNvCxnSpPr>
            <a:cxnSpLocks/>
            <a:endCxn id="190" idx="1"/>
          </p:cNvCxnSpPr>
          <p:nvPr/>
        </p:nvCxnSpPr>
        <p:spPr>
          <a:xfrm>
            <a:off x="4435217" y="2403243"/>
            <a:ext cx="6009942" cy="598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四角形: 角を丸くする 187">
            <a:extLst>
              <a:ext uri="{FF2B5EF4-FFF2-40B4-BE49-F238E27FC236}">
                <a16:creationId xmlns:a16="http://schemas.microsoft.com/office/drawing/2014/main" id="{CE3B344E-FCDA-4330-851D-495EECB59E56}"/>
              </a:ext>
            </a:extLst>
          </p:cNvPr>
          <p:cNvSpPr/>
          <p:nvPr/>
        </p:nvSpPr>
        <p:spPr>
          <a:xfrm>
            <a:off x="9489745" y="2055464"/>
            <a:ext cx="1381349" cy="19372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3" name="直線矢印コネクタ 202">
            <a:extLst>
              <a:ext uri="{FF2B5EF4-FFF2-40B4-BE49-F238E27FC236}">
                <a16:creationId xmlns:a16="http://schemas.microsoft.com/office/drawing/2014/main" id="{0060CA79-65F1-4C62-A40B-A0AF62279BDF}"/>
              </a:ext>
            </a:extLst>
          </p:cNvPr>
          <p:cNvCxnSpPr>
            <a:cxnSpLocks/>
            <a:endCxn id="188" idx="0"/>
          </p:cNvCxnSpPr>
          <p:nvPr/>
        </p:nvCxnSpPr>
        <p:spPr>
          <a:xfrm>
            <a:off x="10129830" y="1630947"/>
            <a:ext cx="50590" cy="424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コネクタ 204">
            <a:extLst>
              <a:ext uri="{FF2B5EF4-FFF2-40B4-BE49-F238E27FC236}">
                <a16:creationId xmlns:a16="http://schemas.microsoft.com/office/drawing/2014/main" id="{FA23E14C-4608-4000-B9E3-03F5F01ED2DB}"/>
              </a:ext>
            </a:extLst>
          </p:cNvPr>
          <p:cNvCxnSpPr>
            <a:cxnSpLocks/>
          </p:cNvCxnSpPr>
          <p:nvPr/>
        </p:nvCxnSpPr>
        <p:spPr>
          <a:xfrm>
            <a:off x="9878774" y="2918324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線コネクタ 206">
            <a:extLst>
              <a:ext uri="{FF2B5EF4-FFF2-40B4-BE49-F238E27FC236}">
                <a16:creationId xmlns:a16="http://schemas.microsoft.com/office/drawing/2014/main" id="{6F1D7148-B92E-4645-90AA-48EAD6224C5F}"/>
              </a:ext>
            </a:extLst>
          </p:cNvPr>
          <p:cNvCxnSpPr>
            <a:cxnSpLocks/>
          </p:cNvCxnSpPr>
          <p:nvPr/>
        </p:nvCxnSpPr>
        <p:spPr>
          <a:xfrm>
            <a:off x="9878774" y="3072803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線コネクタ 207">
            <a:extLst>
              <a:ext uri="{FF2B5EF4-FFF2-40B4-BE49-F238E27FC236}">
                <a16:creationId xmlns:a16="http://schemas.microsoft.com/office/drawing/2014/main" id="{77306FA6-57CF-4CD9-A272-B120CE762210}"/>
              </a:ext>
            </a:extLst>
          </p:cNvPr>
          <p:cNvCxnSpPr>
            <a:cxnSpLocks/>
          </p:cNvCxnSpPr>
          <p:nvPr/>
        </p:nvCxnSpPr>
        <p:spPr>
          <a:xfrm>
            <a:off x="9878774" y="3833372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矢印: 左右 208">
            <a:extLst>
              <a:ext uri="{FF2B5EF4-FFF2-40B4-BE49-F238E27FC236}">
                <a16:creationId xmlns:a16="http://schemas.microsoft.com/office/drawing/2014/main" id="{BE0CFCEA-EF0E-4A8E-B01A-B816287A4397}"/>
              </a:ext>
            </a:extLst>
          </p:cNvPr>
          <p:cNvSpPr/>
          <p:nvPr/>
        </p:nvSpPr>
        <p:spPr>
          <a:xfrm>
            <a:off x="9982554" y="2265624"/>
            <a:ext cx="292729" cy="1599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1" name="直線コネクタ 210">
            <a:extLst>
              <a:ext uri="{FF2B5EF4-FFF2-40B4-BE49-F238E27FC236}">
                <a16:creationId xmlns:a16="http://schemas.microsoft.com/office/drawing/2014/main" id="{44F2823E-DADA-4F59-B8EA-741DE49A9032}"/>
              </a:ext>
            </a:extLst>
          </p:cNvPr>
          <p:cNvCxnSpPr>
            <a:cxnSpLocks/>
          </p:cNvCxnSpPr>
          <p:nvPr/>
        </p:nvCxnSpPr>
        <p:spPr>
          <a:xfrm>
            <a:off x="9871154" y="4594724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コネクタ 211">
            <a:extLst>
              <a:ext uri="{FF2B5EF4-FFF2-40B4-BE49-F238E27FC236}">
                <a16:creationId xmlns:a16="http://schemas.microsoft.com/office/drawing/2014/main" id="{8C93C4A5-7D6F-46E9-96F5-71C007DD8FDC}"/>
              </a:ext>
            </a:extLst>
          </p:cNvPr>
          <p:cNvCxnSpPr>
            <a:cxnSpLocks/>
          </p:cNvCxnSpPr>
          <p:nvPr/>
        </p:nvCxnSpPr>
        <p:spPr>
          <a:xfrm>
            <a:off x="9871154" y="4749203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四角形: 角を丸くする 215">
            <a:extLst>
              <a:ext uri="{FF2B5EF4-FFF2-40B4-BE49-F238E27FC236}">
                <a16:creationId xmlns:a16="http://schemas.microsoft.com/office/drawing/2014/main" id="{AF303450-1731-404C-A9D7-BD0F247CF620}"/>
              </a:ext>
            </a:extLst>
          </p:cNvPr>
          <p:cNvSpPr/>
          <p:nvPr/>
        </p:nvSpPr>
        <p:spPr>
          <a:xfrm>
            <a:off x="10432155" y="4634881"/>
            <a:ext cx="220353" cy="922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FCE25063-1D5B-4863-8CF7-F716695613B3}"/>
              </a:ext>
            </a:extLst>
          </p:cNvPr>
          <p:cNvSpPr txBox="1"/>
          <p:nvPr/>
        </p:nvSpPr>
        <p:spPr>
          <a:xfrm>
            <a:off x="3218108" y="2403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pSp>
        <p:nvGrpSpPr>
          <p:cNvPr id="229" name="グループ化 228">
            <a:extLst>
              <a:ext uri="{FF2B5EF4-FFF2-40B4-BE49-F238E27FC236}">
                <a16:creationId xmlns:a16="http://schemas.microsoft.com/office/drawing/2014/main" id="{44528EA9-8302-4108-B338-5C3BE519F9DF}"/>
              </a:ext>
            </a:extLst>
          </p:cNvPr>
          <p:cNvGrpSpPr/>
          <p:nvPr/>
        </p:nvGrpSpPr>
        <p:grpSpPr>
          <a:xfrm>
            <a:off x="10483259" y="2730577"/>
            <a:ext cx="148832" cy="140411"/>
            <a:chOff x="10483259" y="2730577"/>
            <a:chExt cx="148832" cy="140411"/>
          </a:xfrm>
        </p:grpSpPr>
        <p:sp>
          <p:nvSpPr>
            <p:cNvPr id="219" name="楕円 218">
              <a:extLst>
                <a:ext uri="{FF2B5EF4-FFF2-40B4-BE49-F238E27FC236}">
                  <a16:creationId xmlns:a16="http://schemas.microsoft.com/office/drawing/2014/main" id="{FDF2EA3F-58D7-41C4-8DB1-D7B0D51824F7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楕円 225">
              <a:extLst>
                <a:ext uri="{FF2B5EF4-FFF2-40B4-BE49-F238E27FC236}">
                  <a16:creationId xmlns:a16="http://schemas.microsoft.com/office/drawing/2014/main" id="{B8465B6B-B42D-459D-B336-C24916B5D80A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0" name="グループ化 229">
            <a:extLst>
              <a:ext uri="{FF2B5EF4-FFF2-40B4-BE49-F238E27FC236}">
                <a16:creationId xmlns:a16="http://schemas.microsoft.com/office/drawing/2014/main" id="{B59D90AD-AAC7-44B4-9A95-95B31A12D518}"/>
              </a:ext>
            </a:extLst>
          </p:cNvPr>
          <p:cNvGrpSpPr/>
          <p:nvPr/>
        </p:nvGrpSpPr>
        <p:grpSpPr>
          <a:xfrm>
            <a:off x="10483259" y="3130297"/>
            <a:ext cx="148832" cy="140411"/>
            <a:chOff x="10483259" y="2730577"/>
            <a:chExt cx="148832" cy="140411"/>
          </a:xfrm>
        </p:grpSpPr>
        <p:sp>
          <p:nvSpPr>
            <p:cNvPr id="231" name="楕円 230">
              <a:extLst>
                <a:ext uri="{FF2B5EF4-FFF2-40B4-BE49-F238E27FC236}">
                  <a16:creationId xmlns:a16="http://schemas.microsoft.com/office/drawing/2014/main" id="{15D59D31-5813-4D78-BEAE-933C3A81CD87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楕円 231">
              <a:extLst>
                <a:ext uri="{FF2B5EF4-FFF2-40B4-BE49-F238E27FC236}">
                  <a16:creationId xmlns:a16="http://schemas.microsoft.com/office/drawing/2014/main" id="{520BA43E-6E3E-432D-A934-E0691FB4A55A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3" name="グループ化 232">
            <a:extLst>
              <a:ext uri="{FF2B5EF4-FFF2-40B4-BE49-F238E27FC236}">
                <a16:creationId xmlns:a16="http://schemas.microsoft.com/office/drawing/2014/main" id="{1CB2FB95-A207-44A9-9AAE-04C3ECDB7767}"/>
              </a:ext>
            </a:extLst>
          </p:cNvPr>
          <p:cNvGrpSpPr/>
          <p:nvPr/>
        </p:nvGrpSpPr>
        <p:grpSpPr>
          <a:xfrm>
            <a:off x="10483249" y="4416507"/>
            <a:ext cx="148832" cy="140411"/>
            <a:chOff x="10483259" y="2730577"/>
            <a:chExt cx="148832" cy="140411"/>
          </a:xfrm>
        </p:grpSpPr>
        <p:sp>
          <p:nvSpPr>
            <p:cNvPr id="234" name="楕円 233">
              <a:extLst>
                <a:ext uri="{FF2B5EF4-FFF2-40B4-BE49-F238E27FC236}">
                  <a16:creationId xmlns:a16="http://schemas.microsoft.com/office/drawing/2014/main" id="{D127101C-B5FB-4858-90AB-98B37C55BC2B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楕円 234">
              <a:extLst>
                <a:ext uri="{FF2B5EF4-FFF2-40B4-BE49-F238E27FC236}">
                  <a16:creationId xmlns:a16="http://schemas.microsoft.com/office/drawing/2014/main" id="{247F9FE8-1B56-4773-AABC-9AC51029D81E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6" name="グループ化 235">
            <a:extLst>
              <a:ext uri="{FF2B5EF4-FFF2-40B4-BE49-F238E27FC236}">
                <a16:creationId xmlns:a16="http://schemas.microsoft.com/office/drawing/2014/main" id="{9D9F29A7-0570-47C3-9B38-D488914B1D02}"/>
              </a:ext>
            </a:extLst>
          </p:cNvPr>
          <p:cNvGrpSpPr/>
          <p:nvPr/>
        </p:nvGrpSpPr>
        <p:grpSpPr>
          <a:xfrm>
            <a:off x="10483249" y="4816227"/>
            <a:ext cx="148832" cy="140411"/>
            <a:chOff x="10483259" y="2730577"/>
            <a:chExt cx="148832" cy="140411"/>
          </a:xfrm>
        </p:grpSpPr>
        <p:sp>
          <p:nvSpPr>
            <p:cNvPr id="237" name="楕円 236">
              <a:extLst>
                <a:ext uri="{FF2B5EF4-FFF2-40B4-BE49-F238E27FC236}">
                  <a16:creationId xmlns:a16="http://schemas.microsoft.com/office/drawing/2014/main" id="{808D8EF0-772F-4693-BB9C-B9B3B1CDCCD9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楕円 237">
              <a:extLst>
                <a:ext uri="{FF2B5EF4-FFF2-40B4-BE49-F238E27FC236}">
                  <a16:creationId xmlns:a16="http://schemas.microsoft.com/office/drawing/2014/main" id="{680C7BEE-D934-4FEC-AD2A-84855FF99B38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E30053F-4F45-4738-AE16-966E59E28A5F}"/>
              </a:ext>
            </a:extLst>
          </p:cNvPr>
          <p:cNvSpPr/>
          <p:nvPr/>
        </p:nvSpPr>
        <p:spPr>
          <a:xfrm>
            <a:off x="3863122" y="3329678"/>
            <a:ext cx="250714" cy="459612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514E49A-734B-4ED0-A637-FBCD017B1E4B}"/>
              </a:ext>
            </a:extLst>
          </p:cNvPr>
          <p:cNvSpPr/>
          <p:nvPr/>
        </p:nvSpPr>
        <p:spPr>
          <a:xfrm>
            <a:off x="3872756" y="3958938"/>
            <a:ext cx="250714" cy="459612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21904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9670A8-6CD8-4B70-9EA4-EA69A90AD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673283-BC8E-4523-889F-98A682F93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A4F069-3D61-4E18-B0EE-8C7B0232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133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615B03-D5ED-4E23-8E57-7FF098F45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678" y="0"/>
            <a:ext cx="9966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464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07CDE0-9FB6-4290-B3EC-B402AB83D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MRPC </a:t>
            </a:r>
            <a:r>
              <a:rPr kumimoji="1" lang="ja-JP" altLang="en-US" dirty="0"/>
              <a:t>新</a:t>
            </a:r>
            <a:r>
              <a:rPr kumimoji="1" lang="en-US" altLang="ja-JP" dirty="0"/>
              <a:t>Amp</a:t>
            </a:r>
            <a:r>
              <a:rPr kumimoji="1" lang="ja-JP" altLang="en-US" dirty="0"/>
              <a:t>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449056-C458-4DCC-BB93-70C4200D9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/>
              <a:t>9</a:t>
            </a:r>
            <a:r>
              <a:rPr lang="ja-JP" altLang="en-US" dirty="0"/>
              <a:t>月末までに</a:t>
            </a:r>
            <a:r>
              <a:rPr lang="en-US" altLang="ja-JP" dirty="0"/>
              <a:t>26 mm pitch</a:t>
            </a:r>
            <a:r>
              <a:rPr lang="ja-JP" altLang="en-US" dirty="0"/>
              <a:t> </a:t>
            </a:r>
            <a:r>
              <a:rPr lang="en-US" altLang="ja-JP" dirty="0"/>
              <a:t>Amp</a:t>
            </a:r>
            <a:r>
              <a:rPr lang="ja-JP" altLang="en-US" dirty="0"/>
              <a:t>を</a:t>
            </a:r>
            <a:r>
              <a:rPr lang="en-US" altLang="ja-JP" dirty="0"/>
              <a:t>2</a:t>
            </a:r>
            <a:r>
              <a:rPr lang="ja-JP" altLang="en-US" dirty="0"/>
              <a:t>台分（</a:t>
            </a:r>
            <a:r>
              <a:rPr lang="en-US" altLang="ja-JP" dirty="0"/>
              <a:t>4</a:t>
            </a:r>
            <a:r>
              <a:rPr lang="ja-JP" altLang="en-US" dirty="0"/>
              <a:t>個）製作予定</a:t>
            </a:r>
            <a:r>
              <a:rPr lang="en-US" altLang="ja-JP" dirty="0"/>
              <a:t>(Academia </a:t>
            </a:r>
            <a:r>
              <a:rPr lang="en-US" altLang="ja-JP" dirty="0" err="1"/>
              <a:t>Sinica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Ming-Lee</a:t>
            </a:r>
            <a:r>
              <a:rPr lang="ja-JP" altLang="en-US" dirty="0"/>
              <a:t>と議論、我々のリクエストを設計に取り入れてもらい、ほぼ完成</a:t>
            </a:r>
            <a:endParaRPr lang="en-US" altLang="ja-JP" dirty="0"/>
          </a:p>
          <a:p>
            <a:pPr lvl="1"/>
            <a:r>
              <a:rPr lang="ja-JP" altLang="en-US" dirty="0"/>
              <a:t>他の実験（</a:t>
            </a:r>
            <a:r>
              <a:rPr lang="en-US" altLang="ja-JP" dirty="0"/>
              <a:t>EMPHATIC,E50,LEPS2)</a:t>
            </a:r>
            <a:r>
              <a:rPr lang="ja-JP" altLang="en-US" dirty="0"/>
              <a:t>が従来の設計または我々の設計を使用するかは</a:t>
            </a:r>
            <a:r>
              <a:rPr lang="en-US" altLang="ja-JP" dirty="0"/>
              <a:t>10</a:t>
            </a:r>
            <a:r>
              <a:rPr lang="ja-JP" altLang="en-US" dirty="0"/>
              <a:t>月のビーム試験後に判断</a:t>
            </a:r>
            <a:endParaRPr lang="en-US" altLang="ja-JP" dirty="0"/>
          </a:p>
          <a:p>
            <a:pPr lvl="1"/>
            <a:r>
              <a:rPr lang="ja-JP" altLang="en-US" dirty="0"/>
              <a:t>設計の最終決定期限：</a:t>
            </a:r>
            <a:r>
              <a:rPr lang="en-US" altLang="ja-JP" dirty="0"/>
              <a:t>1</a:t>
            </a:r>
            <a:r>
              <a:rPr lang="ja-JP" altLang="en-US" dirty="0"/>
              <a:t>週間（来週水曜日まで）。この設計がよいかどうか、修正が必要かをハヤシレピックと検討し、</a:t>
            </a:r>
            <a:r>
              <a:rPr lang="en-US" altLang="ja-JP" dirty="0"/>
              <a:t>1</a:t>
            </a:r>
            <a:r>
              <a:rPr lang="ja-JP" altLang="en-US" dirty="0"/>
              <a:t>週間以内に伝えること。</a:t>
            </a:r>
            <a:endParaRPr lang="en-US" altLang="ja-JP" dirty="0"/>
          </a:p>
          <a:p>
            <a:r>
              <a:rPr kumimoji="1" lang="en-US" altLang="ja-JP" dirty="0" err="1"/>
              <a:t>Gain,noise</a:t>
            </a:r>
            <a:r>
              <a:rPr kumimoji="1" lang="ja-JP" altLang="en-US" dirty="0"/>
              <a:t>が以前の</a:t>
            </a:r>
            <a:r>
              <a:rPr lang="en-US" altLang="ja-JP" dirty="0"/>
              <a:t>Amp</a:t>
            </a:r>
            <a:r>
              <a:rPr lang="ja-JP" altLang="en-US" dirty="0"/>
              <a:t>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倍となった</a:t>
            </a:r>
            <a:r>
              <a:rPr lang="ja-JP" altLang="en-US" dirty="0"/>
              <a:t>ので、</a:t>
            </a:r>
            <a:r>
              <a:rPr lang="en-US" altLang="ja-JP" dirty="0"/>
              <a:t>3dB</a:t>
            </a:r>
            <a:r>
              <a:rPr lang="ja-JP" altLang="en-US" dirty="0"/>
              <a:t>の</a:t>
            </a:r>
            <a:r>
              <a:rPr lang="en-US" altLang="ja-JP" dirty="0"/>
              <a:t>a</a:t>
            </a:r>
            <a:r>
              <a:rPr kumimoji="1" lang="en-US" altLang="ja-JP" dirty="0"/>
              <a:t>ttenuator</a:t>
            </a:r>
            <a:r>
              <a:rPr kumimoji="1" lang="ja-JP" altLang="en-US" dirty="0"/>
              <a:t>をつける。</a:t>
            </a:r>
            <a:endParaRPr kumimoji="1" lang="en-US" altLang="ja-JP" dirty="0"/>
          </a:p>
          <a:p>
            <a:r>
              <a:rPr lang="en-US" altLang="ja-JP" dirty="0"/>
              <a:t>25mm pitch amp</a:t>
            </a:r>
            <a:r>
              <a:rPr lang="ja-JP" altLang="en-US" dirty="0"/>
              <a:t>（もうすぐ発送）は冨田さんが</a:t>
            </a:r>
            <a:r>
              <a:rPr lang="en-US" altLang="ja-JP" dirty="0" err="1"/>
              <a:t>BGOegg</a:t>
            </a:r>
            <a:r>
              <a:rPr lang="en-US" altLang="ja-JP" dirty="0"/>
              <a:t> RPC</a:t>
            </a:r>
            <a:r>
              <a:rPr lang="ja-JP" altLang="en-US" dirty="0"/>
              <a:t>に取り付けて試験（宇宙線）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205660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77A79F-9A85-4017-A1F5-BD0C16A17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00" y="3122591"/>
            <a:ext cx="12217811" cy="285990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C42D143-BD93-44E8-B0C2-E31CCE2FC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865" y="-133042"/>
            <a:ext cx="10515600" cy="1325563"/>
          </a:xfrm>
        </p:spPr>
        <p:txBody>
          <a:bodyPr/>
          <a:lstStyle/>
          <a:p>
            <a:r>
              <a:rPr lang="en-US" altLang="ja-JP" dirty="0"/>
              <a:t>Request for 26mm pitch amplifier</a:t>
            </a:r>
            <a:endParaRPr kumimoji="1" lang="ja-JP" altLang="en-US" dirty="0"/>
          </a:p>
        </p:txBody>
      </p: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8BD79C85-FDCF-4E1D-8F6D-C59E74C114B5}"/>
              </a:ext>
            </a:extLst>
          </p:cNvPr>
          <p:cNvSpPr txBox="1">
            <a:spLocks/>
          </p:cNvSpPr>
          <p:nvPr/>
        </p:nvSpPr>
        <p:spPr>
          <a:xfrm>
            <a:off x="55836" y="999901"/>
            <a:ext cx="6964403" cy="944447"/>
          </a:xfrm>
          <a:prstGeom prst="rect">
            <a:avLst/>
          </a:prstGeom>
          <a:solidFill>
            <a:srgbClr val="76F1FE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/>
              <a:t>1. Make space w/o components and GND pattern in the bottom face between MCX and </a:t>
            </a:r>
            <a:r>
              <a:rPr lang="en-US" altLang="ja-JP" sz="1800" dirty="0" err="1"/>
              <a:t>Lemo</a:t>
            </a:r>
            <a:r>
              <a:rPr lang="en-US" altLang="ja-JP" sz="1800" dirty="0"/>
              <a:t> connector with 6mm width</a:t>
            </a:r>
          </a:p>
          <a:p>
            <a:pPr marL="0" indent="0">
              <a:buNone/>
            </a:pPr>
            <a:r>
              <a:rPr lang="en-US" altLang="ja-JP" sz="1800" dirty="0"/>
              <a:t>Make pace w/o components In the same position in the top face</a:t>
            </a:r>
          </a:p>
          <a:p>
            <a:pPr marL="0" indent="0">
              <a:buNone/>
            </a:pPr>
            <a:endParaRPr lang="ja-JP" altLang="en-US" sz="1800" dirty="0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AF2D57AC-9B55-4CBD-9CE1-792295F19694}"/>
              </a:ext>
            </a:extLst>
          </p:cNvPr>
          <p:cNvCxnSpPr>
            <a:cxnSpLocks/>
          </p:cNvCxnSpPr>
          <p:nvPr/>
        </p:nvCxnSpPr>
        <p:spPr>
          <a:xfrm>
            <a:off x="360855" y="2879792"/>
            <a:ext cx="332405" cy="10651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スライド番号プレースホルダー 42">
            <a:extLst>
              <a:ext uri="{FF2B5EF4-FFF2-40B4-BE49-F238E27FC236}">
                <a16:creationId xmlns:a16="http://schemas.microsoft.com/office/drawing/2014/main" id="{7D6A714E-7778-4058-AD5A-71AC88E9C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8343" y="6298346"/>
            <a:ext cx="2743200" cy="365125"/>
          </a:xfrm>
        </p:spPr>
        <p:txBody>
          <a:bodyPr/>
          <a:lstStyle/>
          <a:p>
            <a:fld id="{D8E7D9B7-69F4-481C-96CF-996D93B546C3}" type="slidenum">
              <a:rPr kumimoji="1" lang="ja-JP" altLang="en-US" smtClean="0"/>
              <a:t>135</a:t>
            </a:fld>
            <a:endParaRPr kumimoji="1" lang="ja-JP" altLang="en-US" dirty="0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B08BDD9-7F60-4FDC-A7D6-738DD0964E37}"/>
              </a:ext>
            </a:extLst>
          </p:cNvPr>
          <p:cNvSpPr/>
          <p:nvPr/>
        </p:nvSpPr>
        <p:spPr>
          <a:xfrm>
            <a:off x="699158" y="3944984"/>
            <a:ext cx="144000" cy="144000"/>
          </a:xfrm>
          <a:prstGeom prst="ellipse">
            <a:avLst/>
          </a:prstGeom>
          <a:solidFill>
            <a:srgbClr val="0CE5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E4EB224-4F22-42D0-98DB-29528DE1C9C4}"/>
              </a:ext>
            </a:extLst>
          </p:cNvPr>
          <p:cNvSpPr/>
          <p:nvPr/>
        </p:nvSpPr>
        <p:spPr>
          <a:xfrm>
            <a:off x="906576" y="3926947"/>
            <a:ext cx="10354967" cy="175655"/>
          </a:xfrm>
          <a:prstGeom prst="rect">
            <a:avLst/>
          </a:prstGeom>
          <a:solidFill>
            <a:srgbClr val="76F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7640BB7-40B3-40A7-B504-00A18E8502E7}"/>
              </a:ext>
            </a:extLst>
          </p:cNvPr>
          <p:cNvSpPr/>
          <p:nvPr/>
        </p:nvSpPr>
        <p:spPr>
          <a:xfrm>
            <a:off x="11339147" y="3946598"/>
            <a:ext cx="144000" cy="144000"/>
          </a:xfrm>
          <a:prstGeom prst="ellipse">
            <a:avLst/>
          </a:prstGeom>
          <a:solidFill>
            <a:srgbClr val="0CE5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7BD7E04C-FBAF-49A9-B752-16C4DC32BFC2}"/>
              </a:ext>
            </a:extLst>
          </p:cNvPr>
          <p:cNvSpPr/>
          <p:nvPr/>
        </p:nvSpPr>
        <p:spPr>
          <a:xfrm>
            <a:off x="679450" y="3599223"/>
            <a:ext cx="206133" cy="20052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9EE6A3E-F15F-4E68-A79A-31CB1BB0B1AF}"/>
              </a:ext>
            </a:extLst>
          </p:cNvPr>
          <p:cNvSpPr/>
          <p:nvPr/>
        </p:nvSpPr>
        <p:spPr>
          <a:xfrm>
            <a:off x="11280298" y="3594798"/>
            <a:ext cx="206133" cy="20052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D40FA87-13FF-47E8-AE2B-C08FA02899F4}"/>
              </a:ext>
            </a:extLst>
          </p:cNvPr>
          <p:cNvCxnSpPr>
            <a:cxnSpLocks/>
            <a:endCxn id="15" idx="6"/>
          </p:cNvCxnSpPr>
          <p:nvPr/>
        </p:nvCxnSpPr>
        <p:spPr>
          <a:xfrm flipH="1">
            <a:off x="885583" y="2939312"/>
            <a:ext cx="4493859" cy="7601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コンテンツ プレースホルダー 2">
            <a:extLst>
              <a:ext uri="{FF2B5EF4-FFF2-40B4-BE49-F238E27FC236}">
                <a16:creationId xmlns:a16="http://schemas.microsoft.com/office/drawing/2014/main" id="{47B5D1B3-03F1-41C9-A65A-913E170034DC}"/>
              </a:ext>
            </a:extLst>
          </p:cNvPr>
          <p:cNvSpPr txBox="1">
            <a:spLocks/>
          </p:cNvSpPr>
          <p:nvPr/>
        </p:nvSpPr>
        <p:spPr>
          <a:xfrm>
            <a:off x="5402221" y="2392981"/>
            <a:ext cx="5311003" cy="63454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/>
              <a:t>3. Move two 3.1mm</a:t>
            </a:r>
            <a:r>
              <a:rPr lang="en-US" altLang="ja-JP" sz="2000" dirty="0">
                <a:latin typeface="Symbol" panose="05050102010706020507" pitchFamily="18" charset="2"/>
              </a:rPr>
              <a:t>f</a:t>
            </a:r>
            <a:r>
              <a:rPr lang="en-US" altLang="ja-JP" sz="2000" dirty="0"/>
              <a:t> through holes to the edge (~5mm distance from the edge for example)</a:t>
            </a:r>
          </a:p>
          <a:p>
            <a:pPr marL="0" indent="0">
              <a:buNone/>
            </a:pPr>
            <a:endParaRPr lang="ja-JP" altLang="en-US" sz="2000" dirty="0"/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FEADB7AA-2172-4FB2-A2D7-7CE8126BF421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10579827" y="2995983"/>
            <a:ext cx="803538" cy="5988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矢印: 右 47">
            <a:extLst>
              <a:ext uri="{FF2B5EF4-FFF2-40B4-BE49-F238E27FC236}">
                <a16:creationId xmlns:a16="http://schemas.microsoft.com/office/drawing/2014/main" id="{05E998FA-413B-48E0-BCAC-8B590E2ECD6E}"/>
              </a:ext>
            </a:extLst>
          </p:cNvPr>
          <p:cNvSpPr/>
          <p:nvPr/>
        </p:nvSpPr>
        <p:spPr>
          <a:xfrm rot="16200000">
            <a:off x="11430117" y="3680452"/>
            <a:ext cx="368334" cy="20613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E9682F44-E7D9-4238-B296-64F97FF1ABEB}"/>
              </a:ext>
            </a:extLst>
          </p:cNvPr>
          <p:cNvSpPr txBox="1">
            <a:spLocks/>
          </p:cNvSpPr>
          <p:nvPr/>
        </p:nvSpPr>
        <p:spPr>
          <a:xfrm>
            <a:off x="-113570" y="2568042"/>
            <a:ext cx="7247361" cy="855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0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5DB1C23-17B6-4A46-9A54-5833863033EC}"/>
              </a:ext>
            </a:extLst>
          </p:cNvPr>
          <p:cNvSpPr txBox="1"/>
          <p:nvPr/>
        </p:nvSpPr>
        <p:spPr>
          <a:xfrm>
            <a:off x="166800" y="6171371"/>
            <a:ext cx="579713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4. Increase diameter of through holes φ1.5 </a:t>
            </a: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r>
              <a:rPr kumimoji="1" lang="en-US" altLang="ja-JP" dirty="0"/>
              <a:t>φ</a:t>
            </a:r>
            <a:r>
              <a:rPr kumimoji="1" lang="en-US" altLang="ja-JP" dirty="0">
                <a:sym typeface="Wingdings" panose="05000000000000000000" pitchFamily="2" charset="2"/>
              </a:rPr>
              <a:t>2.1 </a:t>
            </a:r>
            <a:r>
              <a:rPr lang="en-US" altLang="ja-JP" dirty="0">
                <a:sym typeface="Wingdings" panose="05000000000000000000" pitchFamily="2" charset="2"/>
              </a:rPr>
              <a:t>Increase the distance from the center to </a:t>
            </a:r>
            <a:r>
              <a:rPr lang="en-US" altLang="ja-JP" dirty="0"/>
              <a:t>4.5mm </a:t>
            </a:r>
            <a:endParaRPr kumimoji="1" lang="en-US" altLang="ja-JP" dirty="0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BC499BC2-780E-4B5A-8338-919F9FE4FA9A}"/>
              </a:ext>
            </a:extLst>
          </p:cNvPr>
          <p:cNvSpPr/>
          <p:nvPr/>
        </p:nvSpPr>
        <p:spPr>
          <a:xfrm>
            <a:off x="1094907" y="53834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61CAAA62-9427-42DF-B103-48456D12FCFD}"/>
              </a:ext>
            </a:extLst>
          </p:cNvPr>
          <p:cNvSpPr/>
          <p:nvPr/>
        </p:nvSpPr>
        <p:spPr>
          <a:xfrm>
            <a:off x="1472389" y="53952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41D77B3-E2C8-428F-8E31-F6A2D729AC3D}"/>
              </a:ext>
            </a:extLst>
          </p:cNvPr>
          <p:cNvCxnSpPr/>
          <p:nvPr/>
        </p:nvCxnSpPr>
        <p:spPr>
          <a:xfrm>
            <a:off x="1345777" y="5460094"/>
            <a:ext cx="0" cy="67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27349C9-8D16-48B1-9ED0-A23D05379D74}"/>
              </a:ext>
            </a:extLst>
          </p:cNvPr>
          <p:cNvCxnSpPr>
            <a:cxnSpLocks/>
          </p:cNvCxnSpPr>
          <p:nvPr/>
        </p:nvCxnSpPr>
        <p:spPr>
          <a:xfrm flipH="1" flipV="1">
            <a:off x="3447925" y="5148775"/>
            <a:ext cx="2883905" cy="969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8B4E36B-D979-47E9-BF89-26DA48F54063}"/>
              </a:ext>
            </a:extLst>
          </p:cNvPr>
          <p:cNvCxnSpPr>
            <a:cxnSpLocks/>
          </p:cNvCxnSpPr>
          <p:nvPr/>
        </p:nvCxnSpPr>
        <p:spPr>
          <a:xfrm flipV="1">
            <a:off x="6734928" y="5148775"/>
            <a:ext cx="2057378" cy="10225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5D50AD-E0CB-4E9A-A963-0D4DBE710E97}"/>
              </a:ext>
            </a:extLst>
          </p:cNvPr>
          <p:cNvSpPr txBox="1"/>
          <p:nvPr/>
        </p:nvSpPr>
        <p:spPr>
          <a:xfrm>
            <a:off x="6228040" y="6117901"/>
            <a:ext cx="4351787" cy="369332"/>
          </a:xfrm>
          <a:prstGeom prst="rect">
            <a:avLst/>
          </a:prstGeom>
          <a:solidFill>
            <a:srgbClr val="3DFD6B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We will not need these 4 t</a:t>
            </a:r>
            <a:r>
              <a:rPr lang="en-US" altLang="ja-JP" dirty="0"/>
              <a:t>hrough </a:t>
            </a:r>
            <a:r>
              <a:rPr kumimoji="1" lang="en-US" altLang="ja-JP" dirty="0"/>
              <a:t>holes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1BA55793-D681-4137-841D-8098A56244CB}"/>
              </a:ext>
            </a:extLst>
          </p:cNvPr>
          <p:cNvCxnSpPr>
            <a:cxnSpLocks/>
          </p:cNvCxnSpPr>
          <p:nvPr/>
        </p:nvCxnSpPr>
        <p:spPr>
          <a:xfrm flipH="1" flipV="1">
            <a:off x="3384737" y="3795325"/>
            <a:ext cx="3036417" cy="22897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E8904A41-F51F-4742-A5B5-22EDC9CD2C57}"/>
              </a:ext>
            </a:extLst>
          </p:cNvPr>
          <p:cNvCxnSpPr>
            <a:cxnSpLocks/>
          </p:cNvCxnSpPr>
          <p:nvPr/>
        </p:nvCxnSpPr>
        <p:spPr>
          <a:xfrm flipV="1">
            <a:off x="6686882" y="3695061"/>
            <a:ext cx="2105424" cy="24068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2F3A2419-8264-46B4-AD62-0FFD95B25419}"/>
              </a:ext>
            </a:extLst>
          </p:cNvPr>
          <p:cNvCxnSpPr>
            <a:cxnSpLocks/>
          </p:cNvCxnSpPr>
          <p:nvPr/>
        </p:nvCxnSpPr>
        <p:spPr>
          <a:xfrm flipV="1">
            <a:off x="804528" y="5467217"/>
            <a:ext cx="382814" cy="6713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AB3167AA-9DD5-4DB6-B265-C7B0032B55C7}"/>
              </a:ext>
            </a:extLst>
          </p:cNvPr>
          <p:cNvCxnSpPr/>
          <p:nvPr/>
        </p:nvCxnSpPr>
        <p:spPr>
          <a:xfrm>
            <a:off x="1559865" y="5455493"/>
            <a:ext cx="0" cy="67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4BA5544C-A407-410A-A789-2B3CD31FF17F}"/>
              </a:ext>
            </a:extLst>
          </p:cNvPr>
          <p:cNvCxnSpPr/>
          <p:nvPr/>
        </p:nvCxnSpPr>
        <p:spPr>
          <a:xfrm>
            <a:off x="1152839" y="5397561"/>
            <a:ext cx="0" cy="67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C10CE0F3-7D83-4E78-8EC4-DE5D36839D9F}"/>
              </a:ext>
            </a:extLst>
          </p:cNvPr>
          <p:cNvCxnSpPr/>
          <p:nvPr/>
        </p:nvCxnSpPr>
        <p:spPr>
          <a:xfrm>
            <a:off x="834854" y="5913145"/>
            <a:ext cx="3336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4B128564-E2C2-4401-A22B-B7096A2B27DF}"/>
              </a:ext>
            </a:extLst>
          </p:cNvPr>
          <p:cNvCxnSpPr>
            <a:cxnSpLocks/>
          </p:cNvCxnSpPr>
          <p:nvPr/>
        </p:nvCxnSpPr>
        <p:spPr>
          <a:xfrm flipH="1">
            <a:off x="1344807" y="5904907"/>
            <a:ext cx="434829" cy="8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3A54640-CE09-4588-AC4F-513AB9983BC5}"/>
              </a:ext>
            </a:extLst>
          </p:cNvPr>
          <p:cNvSpPr txBox="1"/>
          <p:nvPr/>
        </p:nvSpPr>
        <p:spPr>
          <a:xfrm>
            <a:off x="1023280" y="5701038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4.5</a:t>
            </a:r>
            <a:endParaRPr kumimoji="1"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FBA7773-B81A-4036-8FF0-4EDA9EF5A094}"/>
              </a:ext>
            </a:extLst>
          </p:cNvPr>
          <p:cNvSpPr txBox="1"/>
          <p:nvPr/>
        </p:nvSpPr>
        <p:spPr>
          <a:xfrm>
            <a:off x="264718" y="1971305"/>
            <a:ext cx="4610817" cy="923330"/>
          </a:xfrm>
          <a:prstGeom prst="rect">
            <a:avLst/>
          </a:prstGeom>
          <a:solidFill>
            <a:srgbClr val="76F1FE"/>
          </a:solidFill>
        </p:spPr>
        <p:txBody>
          <a:bodyPr wrap="square">
            <a:spAutoFit/>
          </a:bodyPr>
          <a:lstStyle/>
          <a:p>
            <a:r>
              <a:rPr lang="en-US" altLang="ja-JP" sz="1800" dirty="0"/>
              <a:t>2. New1.1mm</a:t>
            </a:r>
            <a:r>
              <a:rPr lang="en-US" altLang="ja-JP" sz="1800" dirty="0">
                <a:latin typeface="Symbol" panose="05050102010706020507" pitchFamily="18" charset="2"/>
              </a:rPr>
              <a:t>f</a:t>
            </a:r>
            <a:r>
              <a:rPr lang="en-US" altLang="ja-JP" sz="1800" dirty="0"/>
              <a:t> through holes for pin</a:t>
            </a:r>
            <a:r>
              <a:rPr lang="en-US" altLang="ja-JP" dirty="0"/>
              <a:t>s to determine the relative positions between the Al plates and the PCB. </a:t>
            </a:r>
          </a:p>
        </p:txBody>
      </p: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90DB5566-1317-4EDE-BA55-5CDF7DDC30A7}"/>
              </a:ext>
            </a:extLst>
          </p:cNvPr>
          <p:cNvCxnSpPr/>
          <p:nvPr/>
        </p:nvCxnSpPr>
        <p:spPr>
          <a:xfrm>
            <a:off x="242071" y="4013835"/>
            <a:ext cx="992791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9B7E56C1-73F9-4347-B4AE-BE782348F1E2}"/>
              </a:ext>
            </a:extLst>
          </p:cNvPr>
          <p:cNvCxnSpPr/>
          <p:nvPr/>
        </p:nvCxnSpPr>
        <p:spPr>
          <a:xfrm>
            <a:off x="10724560" y="4021747"/>
            <a:ext cx="992791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E914C527-2A86-4513-BF28-9C07E91228A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926377" y="2863204"/>
            <a:ext cx="9433858" cy="11044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8F6C1B8A-68B3-410C-80BE-1EC2DEF34049}"/>
              </a:ext>
            </a:extLst>
          </p:cNvPr>
          <p:cNvCxnSpPr>
            <a:cxnSpLocks/>
          </p:cNvCxnSpPr>
          <p:nvPr/>
        </p:nvCxnSpPr>
        <p:spPr>
          <a:xfrm>
            <a:off x="117252" y="1897496"/>
            <a:ext cx="1121655" cy="202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7176AC79-647D-4EA7-B6B8-86FC5E496359}"/>
              </a:ext>
            </a:extLst>
          </p:cNvPr>
          <p:cNvCxnSpPr/>
          <p:nvPr/>
        </p:nvCxnSpPr>
        <p:spPr>
          <a:xfrm>
            <a:off x="1023663" y="6085102"/>
            <a:ext cx="3336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8E8DD30B-6835-4F97-91A7-563059738DBC}"/>
              </a:ext>
            </a:extLst>
          </p:cNvPr>
          <p:cNvCxnSpPr>
            <a:cxnSpLocks/>
          </p:cNvCxnSpPr>
          <p:nvPr/>
        </p:nvCxnSpPr>
        <p:spPr>
          <a:xfrm flipH="1">
            <a:off x="1533616" y="6076864"/>
            <a:ext cx="434829" cy="8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07174272-B37A-417F-AA66-5538FEC3551C}"/>
              </a:ext>
            </a:extLst>
          </p:cNvPr>
          <p:cNvSpPr txBox="1"/>
          <p:nvPr/>
        </p:nvSpPr>
        <p:spPr>
          <a:xfrm>
            <a:off x="1216659" y="5937615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4.5</a:t>
            </a:r>
            <a:endParaRPr kumimoji="1" lang="ja-JP" altLang="en-US" dirty="0"/>
          </a:p>
        </p:txBody>
      </p:sp>
      <p:sp>
        <p:nvSpPr>
          <p:cNvPr id="85" name="楕円 84">
            <a:extLst>
              <a:ext uri="{FF2B5EF4-FFF2-40B4-BE49-F238E27FC236}">
                <a16:creationId xmlns:a16="http://schemas.microsoft.com/office/drawing/2014/main" id="{BD08AF3A-F903-420F-AB2A-E8FAD8D06105}"/>
              </a:ext>
            </a:extLst>
          </p:cNvPr>
          <p:cNvSpPr/>
          <p:nvPr/>
        </p:nvSpPr>
        <p:spPr>
          <a:xfrm>
            <a:off x="2460157" y="53834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7" name="楕円 86">
            <a:extLst>
              <a:ext uri="{FF2B5EF4-FFF2-40B4-BE49-F238E27FC236}">
                <a16:creationId xmlns:a16="http://schemas.microsoft.com/office/drawing/2014/main" id="{BEF402CC-CD0D-4AF0-8331-BACBB336C3AB}"/>
              </a:ext>
            </a:extLst>
          </p:cNvPr>
          <p:cNvSpPr/>
          <p:nvPr/>
        </p:nvSpPr>
        <p:spPr>
          <a:xfrm>
            <a:off x="2837639" y="53952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楕円 88">
            <a:extLst>
              <a:ext uri="{FF2B5EF4-FFF2-40B4-BE49-F238E27FC236}">
                <a16:creationId xmlns:a16="http://schemas.microsoft.com/office/drawing/2014/main" id="{59108444-21F8-41EF-BE8E-195C486E8FAB}"/>
              </a:ext>
            </a:extLst>
          </p:cNvPr>
          <p:cNvSpPr/>
          <p:nvPr/>
        </p:nvSpPr>
        <p:spPr>
          <a:xfrm>
            <a:off x="3806357" y="53961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1" name="楕円 90">
            <a:extLst>
              <a:ext uri="{FF2B5EF4-FFF2-40B4-BE49-F238E27FC236}">
                <a16:creationId xmlns:a16="http://schemas.microsoft.com/office/drawing/2014/main" id="{4838D458-9770-4E43-8596-0D4906233DDD}"/>
              </a:ext>
            </a:extLst>
          </p:cNvPr>
          <p:cNvSpPr/>
          <p:nvPr/>
        </p:nvSpPr>
        <p:spPr>
          <a:xfrm>
            <a:off x="4183839" y="54079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3" name="楕円 92">
            <a:extLst>
              <a:ext uri="{FF2B5EF4-FFF2-40B4-BE49-F238E27FC236}">
                <a16:creationId xmlns:a16="http://schemas.microsoft.com/office/drawing/2014/main" id="{8007EA61-F5AE-41FC-9BBD-1FC32021221D}"/>
              </a:ext>
            </a:extLst>
          </p:cNvPr>
          <p:cNvSpPr/>
          <p:nvPr/>
        </p:nvSpPr>
        <p:spPr>
          <a:xfrm>
            <a:off x="5165257" y="53961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5" name="楕円 94">
            <a:extLst>
              <a:ext uri="{FF2B5EF4-FFF2-40B4-BE49-F238E27FC236}">
                <a16:creationId xmlns:a16="http://schemas.microsoft.com/office/drawing/2014/main" id="{9BFFC6F1-2052-41E6-B5C3-0AED5E8E8225}"/>
              </a:ext>
            </a:extLst>
          </p:cNvPr>
          <p:cNvSpPr/>
          <p:nvPr/>
        </p:nvSpPr>
        <p:spPr>
          <a:xfrm>
            <a:off x="5542739" y="54079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7" name="楕円 96">
            <a:extLst>
              <a:ext uri="{FF2B5EF4-FFF2-40B4-BE49-F238E27FC236}">
                <a16:creationId xmlns:a16="http://schemas.microsoft.com/office/drawing/2014/main" id="{3E0DC22D-8A15-42EA-B4D9-BB4B9FCC0D29}"/>
              </a:ext>
            </a:extLst>
          </p:cNvPr>
          <p:cNvSpPr/>
          <p:nvPr/>
        </p:nvSpPr>
        <p:spPr>
          <a:xfrm>
            <a:off x="6498757" y="53961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9" name="楕円 98">
            <a:extLst>
              <a:ext uri="{FF2B5EF4-FFF2-40B4-BE49-F238E27FC236}">
                <a16:creationId xmlns:a16="http://schemas.microsoft.com/office/drawing/2014/main" id="{B9BD4571-E0CD-4998-A89C-57E0413A85CF}"/>
              </a:ext>
            </a:extLst>
          </p:cNvPr>
          <p:cNvSpPr/>
          <p:nvPr/>
        </p:nvSpPr>
        <p:spPr>
          <a:xfrm>
            <a:off x="6876239" y="54079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1" name="楕円 100">
            <a:extLst>
              <a:ext uri="{FF2B5EF4-FFF2-40B4-BE49-F238E27FC236}">
                <a16:creationId xmlns:a16="http://schemas.microsoft.com/office/drawing/2014/main" id="{80E5D2A9-15BD-4A2F-B52E-2000381F8484}"/>
              </a:ext>
            </a:extLst>
          </p:cNvPr>
          <p:cNvSpPr/>
          <p:nvPr/>
        </p:nvSpPr>
        <p:spPr>
          <a:xfrm>
            <a:off x="7860832" y="5386668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3" name="楕円 102">
            <a:extLst>
              <a:ext uri="{FF2B5EF4-FFF2-40B4-BE49-F238E27FC236}">
                <a16:creationId xmlns:a16="http://schemas.microsoft.com/office/drawing/2014/main" id="{24FB2082-BEDF-4ECF-AE12-3A0D0290EA60}"/>
              </a:ext>
            </a:extLst>
          </p:cNvPr>
          <p:cNvSpPr/>
          <p:nvPr/>
        </p:nvSpPr>
        <p:spPr>
          <a:xfrm>
            <a:off x="8238314" y="5398391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5" name="楕円 104">
            <a:extLst>
              <a:ext uri="{FF2B5EF4-FFF2-40B4-BE49-F238E27FC236}">
                <a16:creationId xmlns:a16="http://schemas.microsoft.com/office/drawing/2014/main" id="{EA0E35F2-FFFE-467E-866F-8F35E4110D24}"/>
              </a:ext>
            </a:extLst>
          </p:cNvPr>
          <p:cNvSpPr/>
          <p:nvPr/>
        </p:nvSpPr>
        <p:spPr>
          <a:xfrm>
            <a:off x="9219732" y="5386668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7" name="楕円 106">
            <a:extLst>
              <a:ext uri="{FF2B5EF4-FFF2-40B4-BE49-F238E27FC236}">
                <a16:creationId xmlns:a16="http://schemas.microsoft.com/office/drawing/2014/main" id="{BC44C066-1043-4622-9FAE-FF679667E20F}"/>
              </a:ext>
            </a:extLst>
          </p:cNvPr>
          <p:cNvSpPr/>
          <p:nvPr/>
        </p:nvSpPr>
        <p:spPr>
          <a:xfrm>
            <a:off x="9597214" y="5398391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9" name="楕円 108">
            <a:extLst>
              <a:ext uri="{FF2B5EF4-FFF2-40B4-BE49-F238E27FC236}">
                <a16:creationId xmlns:a16="http://schemas.microsoft.com/office/drawing/2014/main" id="{F244A923-4132-4A2C-B3FE-02FB59982DF4}"/>
              </a:ext>
            </a:extLst>
          </p:cNvPr>
          <p:cNvSpPr/>
          <p:nvPr/>
        </p:nvSpPr>
        <p:spPr>
          <a:xfrm>
            <a:off x="10553232" y="5373968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1" name="楕円 110">
            <a:extLst>
              <a:ext uri="{FF2B5EF4-FFF2-40B4-BE49-F238E27FC236}">
                <a16:creationId xmlns:a16="http://schemas.microsoft.com/office/drawing/2014/main" id="{2EF8C291-08A3-4CDB-A184-EB25FEE267C9}"/>
              </a:ext>
            </a:extLst>
          </p:cNvPr>
          <p:cNvSpPr/>
          <p:nvPr/>
        </p:nvSpPr>
        <p:spPr>
          <a:xfrm>
            <a:off x="10930714" y="5385691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610087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961A99-115E-416C-8D49-CB36751E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CBB3C9-0369-4091-A2A0-FC9EEB019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752FCB9-1ED9-498B-988D-87A8DE9FB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544" y="0"/>
            <a:ext cx="9752912" cy="68580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D3067EE-E221-4D8A-8F31-E12124E3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136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854838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642F6-9F48-403D-91E2-06497F6F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27BF30-464B-4E15-B4E0-CD6E3DDB5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D6C50AE-D876-4131-B77F-BCEAF296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9" y="162654"/>
            <a:ext cx="10102181" cy="31910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40118DD-902D-4CCF-A653-5F2F9BC91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09" y="3353660"/>
            <a:ext cx="10308891" cy="328892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F4D67E7-6040-4810-9F02-9BE73236823D}"/>
              </a:ext>
            </a:extLst>
          </p:cNvPr>
          <p:cNvSpPr txBox="1"/>
          <p:nvPr/>
        </p:nvSpPr>
        <p:spPr>
          <a:xfrm flipH="1">
            <a:off x="45719" y="1690688"/>
            <a:ext cx="65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Old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D256F1-E7DB-40F3-9814-76D99AF693CB}"/>
              </a:ext>
            </a:extLst>
          </p:cNvPr>
          <p:cNvSpPr txBox="1"/>
          <p:nvPr/>
        </p:nvSpPr>
        <p:spPr>
          <a:xfrm flipH="1">
            <a:off x="114297" y="4674956"/>
            <a:ext cx="72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New</a:t>
            </a:r>
            <a:endParaRPr kumimoji="1" lang="ja-JP" altLang="en-US" dirty="0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32D43157-1F20-4BE7-94DA-62C975C00CD2}"/>
              </a:ext>
            </a:extLst>
          </p:cNvPr>
          <p:cNvSpPr/>
          <p:nvPr/>
        </p:nvSpPr>
        <p:spPr>
          <a:xfrm>
            <a:off x="5820227" y="3149600"/>
            <a:ext cx="551543" cy="35474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85203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3F3163-EB69-4FB1-B38D-B7E7B1C9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0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前回からの変更点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E528B-C373-4E59-890F-39EBE4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337969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上側プレートと</a:t>
            </a:r>
            <a:r>
              <a:rPr kumimoji="1" lang="en-US" altLang="ja-JP" dirty="0"/>
              <a:t>Amp</a:t>
            </a:r>
            <a:r>
              <a:rPr kumimoji="1" lang="ja-JP" altLang="en-US" dirty="0"/>
              <a:t>基板間のガス封止は、</a:t>
            </a:r>
            <a:r>
              <a:rPr lang="ja-JP" altLang="en-US" dirty="0"/>
              <a:t>基板上に細かい凹凸があるので</a:t>
            </a:r>
            <a:r>
              <a:rPr kumimoji="1" lang="ja-JP" altLang="en-US" dirty="0"/>
              <a:t>ゴム板ではうまくできないのではないか？アラルダイトを使用したほうが良いかもしれない</a:t>
            </a:r>
            <a:endParaRPr kumimoji="1" lang="en-US" altLang="ja-JP" dirty="0"/>
          </a:p>
          <a:p>
            <a:r>
              <a:rPr lang="en-US" altLang="ja-JP" dirty="0"/>
              <a:t>Al</a:t>
            </a:r>
            <a:r>
              <a:rPr lang="ja-JP" altLang="en-US" dirty="0"/>
              <a:t>上側プレートと、</a:t>
            </a:r>
            <a:r>
              <a:rPr lang="en-US" altLang="ja-JP" dirty="0"/>
              <a:t>Amp</a:t>
            </a:r>
            <a:r>
              <a:rPr lang="ja-JP" altLang="en-US" dirty="0"/>
              <a:t>基板間の間隔は</a:t>
            </a:r>
            <a:r>
              <a:rPr lang="en-US" altLang="ja-JP" dirty="0"/>
              <a:t>0.6mm</a:t>
            </a:r>
            <a:r>
              <a:rPr lang="ja-JP" altLang="en-US" dirty="0"/>
              <a:t>以上必要。これより小さくなると、浮遊静電容量が発生し、反射が起こるかもしれない。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→</a:t>
            </a:r>
            <a:r>
              <a:rPr lang="en-US" altLang="ja-JP" dirty="0"/>
              <a:t>t=1</a:t>
            </a:r>
            <a:r>
              <a:rPr lang="ja-JP" altLang="en-US" dirty="0"/>
              <a:t>の絶縁体板をはさんで接着</a:t>
            </a:r>
            <a:endParaRPr lang="en-US" altLang="ja-JP" dirty="0"/>
          </a:p>
          <a:p>
            <a:r>
              <a:rPr kumimoji="1" lang="en-US" altLang="ja-JP" dirty="0"/>
              <a:t>Al</a:t>
            </a:r>
            <a:r>
              <a:rPr kumimoji="1" lang="ja-JP" altLang="en-US" dirty="0"/>
              <a:t>下側プレートと、</a:t>
            </a:r>
            <a:r>
              <a:rPr kumimoji="1" lang="en-US" altLang="ja-JP" dirty="0"/>
              <a:t>Amp</a:t>
            </a:r>
            <a:r>
              <a:rPr kumimoji="1" lang="ja-JP" altLang="en-US" dirty="0"/>
              <a:t>基板グラウンド間の電気的接続は導電性接着剤はよくない。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→ねじ止めで圧着（</a:t>
            </a:r>
            <a:r>
              <a:rPr kumimoji="1" lang="en-US" altLang="ja-JP" dirty="0"/>
              <a:t>Al</a:t>
            </a:r>
            <a:r>
              <a:rPr kumimoji="1" lang="ja-JP" altLang="en-US" dirty="0"/>
              <a:t>ブロック</a:t>
            </a:r>
            <a:r>
              <a:rPr kumimoji="1" lang="en-US" altLang="ja-JP" dirty="0"/>
              <a:t>A)</a:t>
            </a:r>
          </a:p>
          <a:p>
            <a:r>
              <a:rPr lang="en-US" altLang="ja-JP" dirty="0"/>
              <a:t>Amp</a:t>
            </a:r>
            <a:r>
              <a:rPr lang="ja-JP" altLang="en-US" dirty="0"/>
              <a:t>の入力インピーダンスは</a:t>
            </a:r>
            <a:r>
              <a:rPr lang="en-US" altLang="ja-JP" dirty="0"/>
              <a:t>50Ω</a:t>
            </a:r>
            <a:r>
              <a:rPr lang="ja-JP" altLang="en-US" dirty="0"/>
              <a:t>→マッチングをとるために、</a:t>
            </a:r>
            <a:r>
              <a:rPr lang="en-US" altLang="ja-JP" dirty="0"/>
              <a:t>Anode</a:t>
            </a:r>
            <a:r>
              <a:rPr lang="ja-JP" altLang="en-US" dirty="0"/>
              <a:t>基板のグラウンドパターンと信号パターン間に抵抗を実装することを検討中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9596837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26C6CB-9E5D-48EC-ABC2-B041CEA6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 Hayashi-REPIC (2020/8/19)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6EFA66-5C84-4481-8E9C-DCB55F363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920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DFFDBF-BFA4-448E-AB62-87ED3800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24" y="-2443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Rate Estimation (JAM </a:t>
            </a:r>
            <a:r>
              <a:rPr kumimoji="1" lang="en-US" altLang="ja-JP" dirty="0" err="1"/>
              <a:t>p+Cu</a:t>
            </a:r>
            <a:r>
              <a:rPr kumimoji="1" lang="en-US" altLang="ja-JP" dirty="0"/>
              <a:t>, preliminary)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05DB1C-C054-4EAB-92E1-25561FF23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3" y="97385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Kaon trigger, AC</a:t>
            </a:r>
            <a:r>
              <a:rPr kumimoji="1" lang="ja-JP" altLang="en-US" dirty="0"/>
              <a:t>による</a:t>
            </a:r>
            <a:r>
              <a:rPr kumimoji="1" lang="en-US" altLang="ja-JP" dirty="0"/>
              <a:t>veto</a:t>
            </a:r>
            <a:r>
              <a:rPr kumimoji="1" lang="ja-JP" altLang="en-US" dirty="0"/>
              <a:t>によって</a:t>
            </a:r>
            <a:endParaRPr kumimoji="1" lang="en-US" altLang="ja-JP" dirty="0"/>
          </a:p>
          <a:p>
            <a:pPr lvl="1"/>
            <a:r>
              <a:rPr lang="en-US" altLang="ja-JP" dirty="0"/>
              <a:t>Trigger </a:t>
            </a:r>
            <a:r>
              <a:rPr lang="en-US" altLang="ja-JP" dirty="0" err="1"/>
              <a:t>rate,</a:t>
            </a:r>
            <a:r>
              <a:rPr kumimoji="1" lang="en-US" altLang="ja-JP" dirty="0" err="1"/>
              <a:t>Φ</a:t>
            </a:r>
            <a:r>
              <a:rPr kumimoji="1" lang="en-US" altLang="ja-JP" dirty="0" err="1">
                <a:sym typeface="Wingdings" panose="05000000000000000000" pitchFamily="2" charset="2"/>
              </a:rPr>
              <a:t>KK</a:t>
            </a:r>
            <a:r>
              <a:rPr kumimoji="1" lang="ja-JP" altLang="en-US" dirty="0">
                <a:sym typeface="Wingdings" panose="05000000000000000000" pitchFamily="2" charset="2"/>
              </a:rPr>
              <a:t>収量がどうなるか？</a:t>
            </a:r>
            <a:endParaRPr lang="en-US" altLang="ja-JP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0A7FE244-DA4A-4C0F-B748-1CF7ACD31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575679"/>
              </p:ext>
            </p:extLst>
          </p:nvPr>
        </p:nvGraphicFramePr>
        <p:xfrm>
          <a:off x="1280315" y="3163752"/>
          <a:ext cx="10672391" cy="385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11">
                  <a:extLst>
                    <a:ext uri="{9D8B030D-6E8A-4147-A177-3AD203B41FA5}">
                      <a16:colId xmlns:a16="http://schemas.microsoft.com/office/drawing/2014/main" val="2702630733"/>
                    </a:ext>
                  </a:extLst>
                </a:gridCol>
                <a:gridCol w="1172618">
                  <a:extLst>
                    <a:ext uri="{9D8B030D-6E8A-4147-A177-3AD203B41FA5}">
                      <a16:colId xmlns:a16="http://schemas.microsoft.com/office/drawing/2014/main" val="1941993082"/>
                    </a:ext>
                  </a:extLst>
                </a:gridCol>
                <a:gridCol w="1800903">
                  <a:extLst>
                    <a:ext uri="{9D8B030D-6E8A-4147-A177-3AD203B41FA5}">
                      <a16:colId xmlns:a16="http://schemas.microsoft.com/office/drawing/2014/main" val="3727157279"/>
                    </a:ext>
                  </a:extLst>
                </a:gridCol>
                <a:gridCol w="1816042">
                  <a:extLst>
                    <a:ext uri="{9D8B030D-6E8A-4147-A177-3AD203B41FA5}">
                      <a16:colId xmlns:a16="http://schemas.microsoft.com/office/drawing/2014/main" val="3147680575"/>
                    </a:ext>
                  </a:extLst>
                </a:gridCol>
                <a:gridCol w="1754338">
                  <a:extLst>
                    <a:ext uri="{9D8B030D-6E8A-4147-A177-3AD203B41FA5}">
                      <a16:colId xmlns:a16="http://schemas.microsoft.com/office/drawing/2014/main" val="2697920153"/>
                    </a:ext>
                  </a:extLst>
                </a:gridCol>
                <a:gridCol w="1750379">
                  <a:extLst>
                    <a:ext uri="{9D8B030D-6E8A-4147-A177-3AD203B41FA5}">
                      <a16:colId xmlns:a16="http://schemas.microsoft.com/office/drawing/2014/main" val="3921098159"/>
                    </a:ext>
                  </a:extLst>
                </a:gridCol>
              </a:tblGrid>
              <a:tr h="56706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Event rate (/event)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0" dirty="0">
                          <a:latin typeface="+mj-lt"/>
                        </a:rPr>
                        <a:t>A</a:t>
                      </a:r>
                      <a:endParaRPr kumimoji="1" lang="ja-JP" altLang="en-US" sz="1800" baseline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Symbol" panose="05050102010706020507" pitchFamily="18" charset="2"/>
                        </a:rPr>
                        <a:t>B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/>
                        <a:t>C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+mj-lt"/>
                        </a:rPr>
                        <a:t>D</a:t>
                      </a:r>
                      <a:endParaRPr kumimoji="1" lang="ja-JP" altLang="en-US" baseline="30000" dirty="0">
                        <a:latin typeface="+mj-lt"/>
                      </a:endParaRPr>
                    </a:p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03940"/>
                  </a:ext>
                </a:extLst>
              </a:tr>
              <a:tr h="48605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</a:t>
                      </a:r>
                    </a:p>
                    <a:p>
                      <a:r>
                        <a:rPr kumimoji="1" lang="en-US" altLang="ja-JP" dirty="0"/>
                        <a:t>(1</a:t>
                      </a:r>
                      <a:r>
                        <a:rPr kumimoji="1" lang="en-US" altLang="ja-JP" baseline="30000" dirty="0"/>
                        <a:t>st</a:t>
                      </a:r>
                      <a:r>
                        <a:rPr kumimoji="1" lang="en-US" altLang="ja-JP" dirty="0"/>
                        <a:t> level)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(1.2±0.1)x10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(2.4±0.1)x10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(7.4±0.2)x10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  <a:p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(9.5±0.2)x10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573145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(1.2±0.7)x10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(5.0±1.4)x10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(6.5±0.5)x10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(7.7±0.6)x10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35748"/>
                  </a:ext>
                </a:extLst>
              </a:tr>
              <a:tr h="379574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 (2</a:t>
                      </a:r>
                      <a:r>
                        <a:rPr kumimoji="1" lang="en-US" altLang="ja-JP" baseline="30000" dirty="0"/>
                        <a:t>nd</a:t>
                      </a:r>
                      <a:r>
                        <a:rPr kumimoji="1" lang="en-US" altLang="ja-JP" dirty="0"/>
                        <a:t> level)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(3.0±0.4)x10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(4.9±0.0)x10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(2.9±0.1)x10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(3.5±0.1)x10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779458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(1.2±0.7)x10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(4.1±1.3)x10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(6.5±0.5)x10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(7.6±0.6)x10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267926"/>
                  </a:ext>
                </a:extLst>
              </a:tr>
              <a:tr h="56706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</a:t>
                      </a:r>
                    </a:p>
                    <a:p>
                      <a:r>
                        <a:rPr kumimoji="1" lang="en-US" altLang="ja-JP" dirty="0"/>
                        <a:t>(2</a:t>
                      </a:r>
                      <a:r>
                        <a:rPr kumimoji="1" lang="en-US" altLang="ja-JP" baseline="30000" dirty="0"/>
                        <a:t>nd</a:t>
                      </a:r>
                      <a:r>
                        <a:rPr kumimoji="1" lang="en-US" altLang="ja-JP" dirty="0"/>
                        <a:t> level)</a:t>
                      </a:r>
                    </a:p>
                    <a:p>
                      <a:r>
                        <a:rPr kumimoji="1" lang="en-US" altLang="ja-JP" dirty="0"/>
                        <a:t> except middle layer, 15</a:t>
                      </a:r>
                      <a:r>
                        <a:rPr kumimoji="1" lang="en-US" altLang="ja-JP" baseline="30000" dirty="0"/>
                        <a:t>o</a:t>
                      </a:r>
                      <a:r>
                        <a:rPr kumimoji="1" lang="en-US" altLang="ja-JP" dirty="0"/>
                        <a:t>-45</a:t>
                      </a:r>
                      <a:r>
                        <a:rPr kumimoji="1" lang="en-US" altLang="ja-JP" baseline="30000" dirty="0"/>
                        <a:t>o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(6.6±0.2)x10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(7.2±0.2)x10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(4.3±0.0)x10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(4.4±0.0)x10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02862"/>
                  </a:ext>
                </a:extLst>
              </a:tr>
              <a:tr h="5323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(1.7±0.8)x10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(4.6±1.3)x10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(6.8±0.5)x10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(8.0±0.6)x10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381265"/>
                  </a:ext>
                </a:extLst>
              </a:tr>
            </a:tbl>
          </a:graphicData>
        </a:graphic>
      </p:graphicFrame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45620080-AA21-42E5-AE45-1DFFEDF85560}"/>
              </a:ext>
            </a:extLst>
          </p:cNvPr>
          <p:cNvGrpSpPr/>
          <p:nvPr/>
        </p:nvGrpSpPr>
        <p:grpSpPr>
          <a:xfrm>
            <a:off x="10269050" y="1728871"/>
            <a:ext cx="1441852" cy="1126165"/>
            <a:chOff x="3701601" y="279795"/>
            <a:chExt cx="1689180" cy="1527810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52AC5D8-2165-4FD3-BB22-ED57CF2F50FA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38" name="グループ化 7">
                <a:extLst>
                  <a:ext uri="{FF2B5EF4-FFF2-40B4-BE49-F238E27FC236}">
                    <a16:creationId xmlns:a16="http://schemas.microsoft.com/office/drawing/2014/main" id="{9B712FBF-C54C-4E3C-9370-568EC8979DFB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86A3335D-BEEB-4202-9267-DD041FC2BD84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DF499290-9B5B-4B35-908C-7B09424E2DE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9312DC7D-8A8C-4EBE-BC4C-83C27BD782C7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7" name="円/楕円 24">
                  <a:extLst>
                    <a:ext uri="{FF2B5EF4-FFF2-40B4-BE49-F238E27FC236}">
                      <a16:creationId xmlns:a16="http://schemas.microsoft.com/office/drawing/2014/main" id="{FA2A2237-64DE-4B4E-9C1F-AD2A90387A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5BFB1391-DDC1-4CE5-A1A6-4A3BC362B579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EBD8B7D4-05AF-4D24-91FF-30DA83704736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2F329EB7-A27F-4D3C-96E0-CE3293131D9D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4FC1C8A-3916-425F-9B14-996AD755FB10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500DD38D-AA1A-48D3-96C2-83FB92940A1E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B1FFA802-1CA0-4648-B3A4-9413F529756D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8087DF6C-5DEC-4FEB-B136-D8E31B8AD7E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437A06E4-16D4-4F2C-89C1-FDDB36A306F5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63973B2A-1465-4390-8048-FF6D3ED436F5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61E4AD6-7D30-4708-B827-CF33AFCF61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7B1D9BC-B636-4B2C-8F4F-185D16780DDE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0F9BA2D-6A21-42E9-87A6-128A5F105E88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41A4D8D2-321B-4DA3-8A7A-9B82A205F8FD}"/>
              </a:ext>
            </a:extLst>
          </p:cNvPr>
          <p:cNvGrpSpPr/>
          <p:nvPr/>
        </p:nvGrpSpPr>
        <p:grpSpPr>
          <a:xfrm>
            <a:off x="338133" y="6026747"/>
            <a:ext cx="864733" cy="647248"/>
            <a:chOff x="4056980" y="643149"/>
            <a:chExt cx="1013065" cy="878088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557516D8-67F7-4E85-9672-E623D2DADA02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81" name="グループ化 7">
                <a:extLst>
                  <a:ext uri="{FF2B5EF4-FFF2-40B4-BE49-F238E27FC236}">
                    <a16:creationId xmlns:a16="http://schemas.microsoft.com/office/drawing/2014/main" id="{501CAE6D-6294-49DB-9772-33CF56866971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1378E78D-94A6-4FF5-A204-13D9EB4E9DD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9" name="正方形/長方形 88">
                  <a:extLst>
                    <a:ext uri="{FF2B5EF4-FFF2-40B4-BE49-F238E27FC236}">
                      <a16:creationId xmlns:a16="http://schemas.microsoft.com/office/drawing/2014/main" id="{B60385E8-A3BB-4ACF-AD95-2D6F04BDDC23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0" name="正方形/長方形 89">
                  <a:extLst>
                    <a:ext uri="{FF2B5EF4-FFF2-40B4-BE49-F238E27FC236}">
                      <a16:creationId xmlns:a16="http://schemas.microsoft.com/office/drawing/2014/main" id="{EF965778-1E08-442D-B2E0-ED07A88B06E2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1" name="円/楕円 24">
                  <a:extLst>
                    <a:ext uri="{FF2B5EF4-FFF2-40B4-BE49-F238E27FC236}">
                      <a16:creationId xmlns:a16="http://schemas.microsoft.com/office/drawing/2014/main" id="{CEE6A45C-9796-423F-A416-40E814FD3E70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23403EE8-6A38-465D-B112-54E88214876C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F211FEA0-1F18-4593-AFEB-4B7AD442F41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DF02171C-D73B-4482-A3F2-54A59A7E62A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2C5C119A-440E-435F-8BD9-421C96BDAB31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F13BAA00-93CE-49CB-B3D5-F3CA008B52D2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正方形/長方形 86">
                  <a:extLst>
                    <a:ext uri="{FF2B5EF4-FFF2-40B4-BE49-F238E27FC236}">
                      <a16:creationId xmlns:a16="http://schemas.microsoft.com/office/drawing/2014/main" id="{BA014740-EA56-472A-AA1E-AD60A8CD0D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B6EBF195-914E-4CB1-92C6-8C62A4EC47E7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73F0BC6-2A70-4AD9-9A77-F34680D960D2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3B1D514-A952-4E9D-B0AB-4DBF7C8E3DBA}"/>
              </a:ext>
            </a:extLst>
          </p:cNvPr>
          <p:cNvGrpSpPr/>
          <p:nvPr/>
        </p:nvGrpSpPr>
        <p:grpSpPr>
          <a:xfrm>
            <a:off x="331550" y="4777191"/>
            <a:ext cx="864733" cy="647248"/>
            <a:chOff x="4056980" y="643149"/>
            <a:chExt cx="1013065" cy="878088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DAB71CB5-8B55-48D1-8657-136ACE810220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96" name="グループ化 7">
                <a:extLst>
                  <a:ext uri="{FF2B5EF4-FFF2-40B4-BE49-F238E27FC236}">
                    <a16:creationId xmlns:a16="http://schemas.microsoft.com/office/drawing/2014/main" id="{5FEA5BB1-D00A-4AAE-99C6-1EBB86288866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13CEF948-6082-42FA-9FF7-3D08079E64C3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C84943AF-58B5-4FFE-BA0F-ECEA77D33429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FB63F934-8718-4C96-BD1D-F244E0456E2A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6" name="円/楕円 24">
                  <a:extLst>
                    <a:ext uri="{FF2B5EF4-FFF2-40B4-BE49-F238E27FC236}">
                      <a16:creationId xmlns:a16="http://schemas.microsoft.com/office/drawing/2014/main" id="{358C5F0E-7E91-42BC-91B6-1DC425876439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正方形/長方形 96">
                <a:extLst>
                  <a:ext uri="{FF2B5EF4-FFF2-40B4-BE49-F238E27FC236}">
                    <a16:creationId xmlns:a16="http://schemas.microsoft.com/office/drawing/2014/main" id="{CDE0DC7A-3558-491E-B9C0-EDE144D33C58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1754C1E8-E645-43D3-BB21-8CD90E1C79DF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D320859A-3D7E-45E6-BF13-08778C71880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B0A99B21-C3C5-42C9-B4D5-137006C0C2F8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89938B64-94BE-4423-97A1-EFD9828BD92A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DD23195D-CDE7-467F-B073-B68AAD8013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FA87A6E3-8A9A-45E7-84EC-83E11E44473D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45228105-33D4-4944-95A0-13467BB67E32}"/>
                </a:ext>
              </a:extLst>
            </p:cNvPr>
            <p:cNvSpPr/>
            <p:nvPr/>
          </p:nvSpPr>
          <p:spPr>
            <a:xfrm>
              <a:off x="4737546" y="931602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1A41E9FE-423B-4F8D-A565-D9E608AE3C86}"/>
              </a:ext>
            </a:extLst>
          </p:cNvPr>
          <p:cNvCxnSpPr>
            <a:cxnSpLocks/>
          </p:cNvCxnSpPr>
          <p:nvPr/>
        </p:nvCxnSpPr>
        <p:spPr>
          <a:xfrm>
            <a:off x="993567" y="5824009"/>
            <a:ext cx="5454" cy="280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744B47FA-95BC-4CBA-B9FE-FB59A52AF64B}"/>
              </a:ext>
            </a:extLst>
          </p:cNvPr>
          <p:cNvSpPr txBox="1"/>
          <p:nvPr/>
        </p:nvSpPr>
        <p:spPr>
          <a:xfrm>
            <a:off x="760624" y="554158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</a:t>
            </a:r>
            <a:endParaRPr kumimoji="1" lang="ja-JP" altLang="en-US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B39534E3-A716-42F4-9C09-6398B288FA54}"/>
              </a:ext>
            </a:extLst>
          </p:cNvPr>
          <p:cNvSpPr txBox="1"/>
          <p:nvPr/>
        </p:nvSpPr>
        <p:spPr>
          <a:xfrm>
            <a:off x="-134706" y="555705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AC</a:t>
            </a:r>
            <a:endParaRPr kumimoji="1" lang="ja-JP" altLang="en-US" dirty="0"/>
          </a:p>
        </p:txBody>
      </p:sp>
      <p:cxnSp>
        <p:nvCxnSpPr>
          <p:cNvPr id="112" name="直線矢印コネクタ 111">
            <a:extLst>
              <a:ext uri="{FF2B5EF4-FFF2-40B4-BE49-F238E27FC236}">
                <a16:creationId xmlns:a16="http://schemas.microsoft.com/office/drawing/2014/main" id="{3EAAB54A-B984-48CE-A320-30B9BD213F70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470862" y="5812743"/>
            <a:ext cx="12975" cy="430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F50903F9-8D74-40D6-A388-4358148D3D33}"/>
              </a:ext>
            </a:extLst>
          </p:cNvPr>
          <p:cNvGrpSpPr/>
          <p:nvPr/>
        </p:nvGrpSpPr>
        <p:grpSpPr>
          <a:xfrm>
            <a:off x="8578265" y="1685509"/>
            <a:ext cx="1441852" cy="1126165"/>
            <a:chOff x="3701601" y="279795"/>
            <a:chExt cx="1689180" cy="1527810"/>
          </a:xfrm>
        </p:grpSpPr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BE32E261-A0CF-4D26-87C1-26BADB47F466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15" name="グループ化 7">
                <a:extLst>
                  <a:ext uri="{FF2B5EF4-FFF2-40B4-BE49-F238E27FC236}">
                    <a16:creationId xmlns:a16="http://schemas.microsoft.com/office/drawing/2014/main" id="{4E2C03BE-C534-42E5-9238-B29ABF26055C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22" name="正方形/長方形 121">
                  <a:extLst>
                    <a:ext uri="{FF2B5EF4-FFF2-40B4-BE49-F238E27FC236}">
                      <a16:creationId xmlns:a16="http://schemas.microsoft.com/office/drawing/2014/main" id="{71CF9107-2E82-422F-842F-A9E9173EF3EA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正方形/長方形 122">
                  <a:extLst>
                    <a:ext uri="{FF2B5EF4-FFF2-40B4-BE49-F238E27FC236}">
                      <a16:creationId xmlns:a16="http://schemas.microsoft.com/office/drawing/2014/main" id="{11229E65-C980-4CE4-AF7E-4CA36FD72AA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円/楕円 24">
                  <a:extLst>
                    <a:ext uri="{FF2B5EF4-FFF2-40B4-BE49-F238E27FC236}">
                      <a16:creationId xmlns:a16="http://schemas.microsoft.com/office/drawing/2014/main" id="{528526DE-414D-4BBB-A7DD-72C40624D6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テキスト ボックス 125">
                  <a:extLst>
                    <a:ext uri="{FF2B5EF4-FFF2-40B4-BE49-F238E27FC236}">
                      <a16:creationId xmlns:a16="http://schemas.microsoft.com/office/drawing/2014/main" id="{2787022E-5895-470C-8602-D4E86E4C164F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7" name="テキスト ボックス 126">
                  <a:extLst>
                    <a:ext uri="{FF2B5EF4-FFF2-40B4-BE49-F238E27FC236}">
                      <a16:creationId xmlns:a16="http://schemas.microsoft.com/office/drawing/2014/main" id="{F5C48195-2CE8-4120-8B91-DD90A2F5C9E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0DA097A6-2E98-410F-B6AB-5DF17ADB27D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9" name="テキスト ボックス 128">
                  <a:extLst>
                    <a:ext uri="{FF2B5EF4-FFF2-40B4-BE49-F238E27FC236}">
                      <a16:creationId xmlns:a16="http://schemas.microsoft.com/office/drawing/2014/main" id="{46045797-58E8-41E7-BF5E-F7F84A82AEC3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119" name="グループ化 118">
                <a:extLst>
                  <a:ext uri="{FF2B5EF4-FFF2-40B4-BE49-F238E27FC236}">
                    <a16:creationId xmlns:a16="http://schemas.microsoft.com/office/drawing/2014/main" id="{AAA05C47-1E4E-4372-A22F-65E19570CADC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20" name="正方形/長方形 119">
                  <a:extLst>
                    <a:ext uri="{FF2B5EF4-FFF2-40B4-BE49-F238E27FC236}">
                      <a16:creationId xmlns:a16="http://schemas.microsoft.com/office/drawing/2014/main" id="{4EB0E79E-7104-4473-9AB0-6F1B2DB12183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正方形/長方形 120">
                  <a:extLst>
                    <a:ext uri="{FF2B5EF4-FFF2-40B4-BE49-F238E27FC236}">
                      <a16:creationId xmlns:a16="http://schemas.microsoft.com/office/drawing/2014/main" id="{30ABA182-9B67-42E6-9870-9B49BF983F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B6D5CBF4-C864-4498-8DF8-3D9EA40E1B3F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61D39435-0ADC-4531-BEC5-434F8CB2F6D6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FDFE61CA-CE66-4533-957D-A44CC6FE5919}"/>
              </a:ext>
            </a:extLst>
          </p:cNvPr>
          <p:cNvGrpSpPr/>
          <p:nvPr/>
        </p:nvGrpSpPr>
        <p:grpSpPr>
          <a:xfrm>
            <a:off x="6648302" y="1766443"/>
            <a:ext cx="1441852" cy="1126165"/>
            <a:chOff x="3701601" y="279795"/>
            <a:chExt cx="1689180" cy="1527810"/>
          </a:xfrm>
        </p:grpSpPr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2D4D8D92-E832-4FF3-B89A-F8B474E89375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34" name="グループ化 7">
                <a:extLst>
                  <a:ext uri="{FF2B5EF4-FFF2-40B4-BE49-F238E27FC236}">
                    <a16:creationId xmlns:a16="http://schemas.microsoft.com/office/drawing/2014/main" id="{35B5BB1D-427C-411B-92DB-54D513564049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41" name="正方形/長方形 140">
                  <a:extLst>
                    <a:ext uri="{FF2B5EF4-FFF2-40B4-BE49-F238E27FC236}">
                      <a16:creationId xmlns:a16="http://schemas.microsoft.com/office/drawing/2014/main" id="{3B4CC66F-3521-4F03-B80A-27706A7301B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2" name="正方形/長方形 141">
                  <a:extLst>
                    <a:ext uri="{FF2B5EF4-FFF2-40B4-BE49-F238E27FC236}">
                      <a16:creationId xmlns:a16="http://schemas.microsoft.com/office/drawing/2014/main" id="{564B4D04-4CFA-43C3-91CA-5ADD277E67D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3" name="正方形/長方形 142">
                  <a:extLst>
                    <a:ext uri="{FF2B5EF4-FFF2-40B4-BE49-F238E27FC236}">
                      <a16:creationId xmlns:a16="http://schemas.microsoft.com/office/drawing/2014/main" id="{BFF49A0A-4F38-4E46-994D-78EDD9665D7B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4" name="円/楕円 24">
                  <a:extLst>
                    <a:ext uri="{FF2B5EF4-FFF2-40B4-BE49-F238E27FC236}">
                      <a16:creationId xmlns:a16="http://schemas.microsoft.com/office/drawing/2014/main" id="{3DDEED11-8479-4192-8561-E28E19354A6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5" name="テキスト ボックス 144">
                  <a:extLst>
                    <a:ext uri="{FF2B5EF4-FFF2-40B4-BE49-F238E27FC236}">
                      <a16:creationId xmlns:a16="http://schemas.microsoft.com/office/drawing/2014/main" id="{D79B4E12-9C17-4ACD-A0D3-547F81EAF876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6" name="テキスト ボックス 145">
                  <a:extLst>
                    <a:ext uri="{FF2B5EF4-FFF2-40B4-BE49-F238E27FC236}">
                      <a16:creationId xmlns:a16="http://schemas.microsoft.com/office/drawing/2014/main" id="{69DB696B-E484-4F4E-B366-47D441526E0E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81A24536-6AC6-40EF-AE6B-F88BC8B1E6C3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7414DECF-39A7-48BA-9EF7-7DEF04F893A8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2E08CAE3-C3A2-4570-B206-542211C82B54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DAADEB1-1484-4E2D-9C09-CF00B079247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6DFF2792-59E4-41AA-B17C-D7C41989A16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32" name="正方形/長方形 131">
              <a:extLst>
                <a:ext uri="{FF2B5EF4-FFF2-40B4-BE49-F238E27FC236}">
                  <a16:creationId xmlns:a16="http://schemas.microsoft.com/office/drawing/2014/main" id="{2AB26942-E499-4BF8-B154-215F1830E5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BE9F498F-2F08-4241-890B-9A37649DD87F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292FACAD-0325-495F-939C-6EC02DFBF12D}"/>
              </a:ext>
            </a:extLst>
          </p:cNvPr>
          <p:cNvGrpSpPr/>
          <p:nvPr/>
        </p:nvGrpSpPr>
        <p:grpSpPr>
          <a:xfrm>
            <a:off x="4855861" y="1707987"/>
            <a:ext cx="1441852" cy="1126165"/>
            <a:chOff x="3701601" y="279795"/>
            <a:chExt cx="1689180" cy="1527810"/>
          </a:xfrm>
        </p:grpSpPr>
        <p:grpSp>
          <p:nvGrpSpPr>
            <p:cNvPr id="153" name="グループ化 7">
              <a:extLst>
                <a:ext uri="{FF2B5EF4-FFF2-40B4-BE49-F238E27FC236}">
                  <a16:creationId xmlns:a16="http://schemas.microsoft.com/office/drawing/2014/main" id="{413E0BFD-8981-4448-BD05-CA938616030F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3878253" y="-3222"/>
              <a:chExt cx="1689180" cy="1527811"/>
            </a:xfrm>
          </p:grpSpPr>
          <p:sp>
            <p:nvSpPr>
              <p:cNvPr id="157" name="正方形/長方形 156">
                <a:extLst>
                  <a:ext uri="{FF2B5EF4-FFF2-40B4-BE49-F238E27FC236}">
                    <a16:creationId xmlns:a16="http://schemas.microsoft.com/office/drawing/2014/main" id="{9E637CD0-EF7E-43C4-89E2-A2251A19EC08}"/>
                  </a:ext>
                </a:extLst>
              </p:cNvPr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8" name="正方形/長方形 157">
                <a:extLst>
                  <a:ext uri="{FF2B5EF4-FFF2-40B4-BE49-F238E27FC236}">
                    <a16:creationId xmlns:a16="http://schemas.microsoft.com/office/drawing/2014/main" id="{4A52788F-6AFB-49C7-B87E-E4B4F367B005}"/>
                  </a:ext>
                </a:extLst>
              </p:cNvPr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9" name="円/楕円 24">
                <a:extLst>
                  <a:ext uri="{FF2B5EF4-FFF2-40B4-BE49-F238E27FC236}">
                    <a16:creationId xmlns:a16="http://schemas.microsoft.com/office/drawing/2014/main" id="{62490AE9-FB70-49D8-BB5F-96D200B68296}"/>
                  </a:ext>
                </a:extLst>
              </p:cNvPr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CF8F01BE-9CB2-437A-98A6-8E7FDE6044C4}"/>
                  </a:ext>
                </a:extLst>
              </p:cNvPr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1" name="テキスト ボックス 160">
                <a:extLst>
                  <a:ext uri="{FF2B5EF4-FFF2-40B4-BE49-F238E27FC236}">
                    <a16:creationId xmlns:a16="http://schemas.microsoft.com/office/drawing/2014/main" id="{F7DCD2C1-60EE-4B9F-BEA4-B462E4A147F0}"/>
                  </a:ext>
                </a:extLst>
              </p:cNvPr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2" name="テキスト ボックス 161">
                <a:extLst>
                  <a:ext uri="{FF2B5EF4-FFF2-40B4-BE49-F238E27FC236}">
                    <a16:creationId xmlns:a16="http://schemas.microsoft.com/office/drawing/2014/main" id="{133FEBE9-0BFB-4E62-9360-F1D815A0B594}"/>
                  </a:ext>
                </a:extLst>
              </p:cNvPr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3" name="テキスト ボックス 162">
                <a:extLst>
                  <a:ext uri="{FF2B5EF4-FFF2-40B4-BE49-F238E27FC236}">
                    <a16:creationId xmlns:a16="http://schemas.microsoft.com/office/drawing/2014/main" id="{E6CAE670-C4F1-47D2-AF34-DC2C1015A988}"/>
                  </a:ext>
                </a:extLst>
              </p:cNvPr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51" name="正方形/長方形 150">
              <a:extLst>
                <a:ext uri="{FF2B5EF4-FFF2-40B4-BE49-F238E27FC236}">
                  <a16:creationId xmlns:a16="http://schemas.microsoft.com/office/drawing/2014/main" id="{5942CC9B-2157-4ED4-829E-8B83AD1661BB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2" name="正方形/長方形 151">
              <a:extLst>
                <a:ext uri="{FF2B5EF4-FFF2-40B4-BE49-F238E27FC236}">
                  <a16:creationId xmlns:a16="http://schemas.microsoft.com/office/drawing/2014/main" id="{6E903E60-0334-4F54-B02C-35CF99E76305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C46B3B1-8908-4037-88FE-9E4651BD7A1D}"/>
              </a:ext>
            </a:extLst>
          </p:cNvPr>
          <p:cNvSpPr txBox="1"/>
          <p:nvPr/>
        </p:nvSpPr>
        <p:spPr>
          <a:xfrm>
            <a:off x="4305300" y="2855036"/>
            <a:ext cx="514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Interaction rate = 2x10</a:t>
            </a:r>
            <a:r>
              <a:rPr kumimoji="1" lang="en-US" altLang="ja-JP" baseline="30000" dirty="0"/>
              <a:t>-3</a:t>
            </a:r>
            <a:r>
              <a:rPr kumimoji="1" lang="en-US" altLang="ja-JP" dirty="0"/>
              <a:t> x 10</a:t>
            </a:r>
            <a:r>
              <a:rPr kumimoji="1" lang="en-US" altLang="ja-JP" baseline="30000" dirty="0"/>
              <a:t>9</a:t>
            </a:r>
            <a:r>
              <a:rPr kumimoji="1" lang="en-US" altLang="ja-JP" dirty="0"/>
              <a:t> = 2x10</a:t>
            </a:r>
            <a:r>
              <a:rPr kumimoji="1" lang="en-US" altLang="ja-JP" baseline="30000" dirty="0"/>
              <a:t>6</a:t>
            </a:r>
            <a:r>
              <a:rPr kumimoji="1" lang="en-US" altLang="ja-JP" dirty="0"/>
              <a:t> / spill 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FD8A8B-EB75-407B-9E72-25C87275DA80}"/>
              </a:ext>
            </a:extLst>
          </p:cNvPr>
          <p:cNvSpPr txBox="1"/>
          <p:nvPr/>
        </p:nvSpPr>
        <p:spPr>
          <a:xfrm>
            <a:off x="682709" y="1837899"/>
            <a:ext cx="3555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Trigger by</a:t>
            </a:r>
            <a:r>
              <a:rPr kumimoji="1" lang="en-US" altLang="ja-JP" dirty="0">
                <a:solidFill>
                  <a:srgbClr val="FF0000"/>
                </a:solidFill>
              </a:rPr>
              <a:t> Sakuma (Simulation)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~ 3.6x10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E325 (Real data)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~ 29x10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CCC4FC9-D471-42DF-8478-8E9EC86EC23E}"/>
              </a:ext>
            </a:extLst>
          </p:cNvPr>
          <p:cNvCxnSpPr>
            <a:cxnSpLocks/>
          </p:cNvCxnSpPr>
          <p:nvPr/>
        </p:nvCxnSpPr>
        <p:spPr>
          <a:xfrm>
            <a:off x="1987269" y="2811674"/>
            <a:ext cx="2932433" cy="10668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A60467-E7F7-41D3-AF4B-503601726A35}"/>
              </a:ext>
            </a:extLst>
          </p:cNvPr>
          <p:cNvSpPr txBox="1"/>
          <p:nvPr/>
        </p:nvSpPr>
        <p:spPr>
          <a:xfrm>
            <a:off x="7535879" y="1081238"/>
            <a:ext cx="233108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 Efficiency=100%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145608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554D97-11C8-4275-BB16-24D0CC8F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アンプ基板の設計と</a:t>
            </a:r>
            <a:r>
              <a:rPr kumimoji="1" lang="en-US" altLang="ja-JP" dirty="0"/>
              <a:t>RPC</a:t>
            </a:r>
            <a:r>
              <a:rPr kumimoji="1" lang="ja-JP" altLang="en-US" dirty="0"/>
              <a:t>への接続</a:t>
            </a:r>
            <a:br>
              <a:rPr kumimoji="1" lang="en-US" altLang="ja-JP" dirty="0"/>
            </a:br>
            <a:r>
              <a:rPr kumimoji="1" lang="en-US" altLang="ja-JP" dirty="0"/>
              <a:t>(2020/8/19)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6D5DE7-16F3-4294-9CE3-1021956F1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現在のアンプ基板の設計で大丈夫かどうかの確認を</a:t>
            </a:r>
            <a:r>
              <a:rPr kumimoji="1" lang="en-US" altLang="ja-JP" dirty="0">
                <a:solidFill>
                  <a:srgbClr val="FF0000"/>
                </a:solidFill>
              </a:rPr>
              <a:t>8/25</a:t>
            </a:r>
            <a:r>
              <a:rPr kumimoji="1" lang="ja-JP" altLang="en-US" dirty="0">
                <a:solidFill>
                  <a:srgbClr val="FF0000"/>
                </a:solidFill>
              </a:rPr>
              <a:t>までにお願いします。</a:t>
            </a:r>
            <a:endParaRPr lang="en-US" altLang="ja-JP" dirty="0"/>
          </a:p>
          <a:p>
            <a:r>
              <a:rPr kumimoji="1" lang="ja-JP" altLang="en-US" dirty="0"/>
              <a:t>アンプ基板設計変更（スルーホール追加、銅パターン追加等）は</a:t>
            </a:r>
            <a:r>
              <a:rPr kumimoji="1" lang="en-US" altLang="ja-JP" dirty="0"/>
              <a:t>8/25</a:t>
            </a:r>
            <a:r>
              <a:rPr kumimoji="1" lang="ja-JP" altLang="en-US" dirty="0"/>
              <a:t>（火）が締め切り</a:t>
            </a:r>
            <a:endParaRPr kumimoji="1" lang="en-US" altLang="ja-JP" dirty="0"/>
          </a:p>
          <a:p>
            <a:r>
              <a:rPr lang="ja-JP" altLang="en-US" dirty="0"/>
              <a:t>アンプの筐体への取り付け、アンプの封止、グラウンドの接続等について具体的な設計検討をお願いします。</a:t>
            </a:r>
            <a:endParaRPr lang="en-US" altLang="ja-JP" dirty="0"/>
          </a:p>
          <a:p>
            <a:r>
              <a:rPr lang="ja-JP" altLang="en-US" dirty="0"/>
              <a:t>打ち合わせが必要でしたら来週以降設定します。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155339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4F514-3573-4026-88F6-65096533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279CAD39-9346-4C09-8514-D1697C93D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36547" r="7163" b="15605"/>
          <a:stretch/>
        </p:blipFill>
        <p:spPr>
          <a:xfrm>
            <a:off x="1209822" y="665956"/>
            <a:ext cx="10195739" cy="3079530"/>
          </a:xfrm>
          <a:prstGeom prst="rect">
            <a:avLst/>
          </a:prstGeom>
        </p:spPr>
      </p:pic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57C32962-4E9F-477F-B6F8-44503288B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45485"/>
            <a:ext cx="10267368" cy="2431477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19" name="コンテンツ プレースホルダー 15">
            <a:extLst>
              <a:ext uri="{FF2B5EF4-FFF2-40B4-BE49-F238E27FC236}">
                <a16:creationId xmlns:a16="http://schemas.microsoft.com/office/drawing/2014/main" id="{F5733F9B-F8FF-496C-840E-F214FE908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32616" r="6799" b="19536"/>
          <a:stretch/>
        </p:blipFill>
        <p:spPr>
          <a:xfrm>
            <a:off x="1084981" y="3643533"/>
            <a:ext cx="10362195" cy="3079530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1D37B25-D139-49AE-9A2A-ADC68783BC19}"/>
              </a:ext>
            </a:extLst>
          </p:cNvPr>
          <p:cNvSpPr txBox="1"/>
          <p:nvPr/>
        </p:nvSpPr>
        <p:spPr>
          <a:xfrm>
            <a:off x="0" y="49942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下面</a:t>
            </a:r>
            <a:endParaRPr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18C8DAE-1B79-4209-B321-B9C5C0E8F05C}"/>
              </a:ext>
            </a:extLst>
          </p:cNvPr>
          <p:cNvSpPr txBox="1"/>
          <p:nvPr/>
        </p:nvSpPr>
        <p:spPr>
          <a:xfrm>
            <a:off x="49388" y="20815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上</a:t>
            </a:r>
            <a:r>
              <a:rPr lang="ja-JP" altLang="en-US" dirty="0"/>
              <a:t>面</a:t>
            </a: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443FD5F1-B43C-40C6-A10E-A7DDDC8950C9}"/>
              </a:ext>
            </a:extLst>
          </p:cNvPr>
          <p:cNvSpPr/>
          <p:nvPr/>
        </p:nvSpPr>
        <p:spPr>
          <a:xfrm>
            <a:off x="1209822" y="3953022"/>
            <a:ext cx="422030" cy="2431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2C0D5B4F-3588-40E2-88DB-5A7E5F948301}"/>
              </a:ext>
            </a:extLst>
          </p:cNvPr>
          <p:cNvSpPr/>
          <p:nvPr/>
        </p:nvSpPr>
        <p:spPr>
          <a:xfrm>
            <a:off x="3503591" y="3847437"/>
            <a:ext cx="422030" cy="2431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E55FD9C4-7CA6-476B-B3DE-6B4D529C2CF8}"/>
              </a:ext>
            </a:extLst>
          </p:cNvPr>
          <p:cNvSpPr/>
          <p:nvPr/>
        </p:nvSpPr>
        <p:spPr>
          <a:xfrm>
            <a:off x="8514610" y="3847436"/>
            <a:ext cx="422030" cy="2431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4BB632BB-5511-4164-B4DF-9B2271E4716F}"/>
              </a:ext>
            </a:extLst>
          </p:cNvPr>
          <p:cNvSpPr/>
          <p:nvPr/>
        </p:nvSpPr>
        <p:spPr>
          <a:xfrm>
            <a:off x="10894553" y="3953021"/>
            <a:ext cx="422030" cy="2431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435119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4F514-3573-4026-88F6-65096533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279CAD39-9346-4C09-8514-D1697C93D5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36548" r="8662" b="20212"/>
          <a:stretch/>
        </p:blipFill>
        <p:spPr>
          <a:xfrm>
            <a:off x="1295706" y="665956"/>
            <a:ext cx="9938231" cy="2782965"/>
          </a:xfrm>
          <a:prstGeom prst="rect">
            <a:avLst/>
          </a:prstGeom>
        </p:spPr>
      </p:pic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57C32962-4E9F-477F-B6F8-44503288B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45485"/>
            <a:ext cx="10267368" cy="2431477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19" name="コンテンツ プレースホルダー 15">
            <a:extLst>
              <a:ext uri="{FF2B5EF4-FFF2-40B4-BE49-F238E27FC236}">
                <a16:creationId xmlns:a16="http://schemas.microsoft.com/office/drawing/2014/main" id="{F5733F9B-F8FF-496C-840E-F214FE9088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32616" r="6799" b="19536"/>
          <a:stretch/>
        </p:blipFill>
        <p:spPr>
          <a:xfrm>
            <a:off x="1084981" y="3643533"/>
            <a:ext cx="10362195" cy="307953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D59B8EA-1783-45E4-813A-7E343AA7D996}"/>
              </a:ext>
            </a:extLst>
          </p:cNvPr>
          <p:cNvSpPr/>
          <p:nvPr/>
        </p:nvSpPr>
        <p:spPr>
          <a:xfrm>
            <a:off x="856489" y="1310758"/>
            <a:ext cx="10720066" cy="272258"/>
          </a:xfrm>
          <a:prstGeom prst="rect">
            <a:avLst/>
          </a:prstGeom>
          <a:solidFill>
            <a:srgbClr val="0CE5FC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3D84C3-74E6-46AB-A0B9-73F79A9557B9}"/>
              </a:ext>
            </a:extLst>
          </p:cNvPr>
          <p:cNvSpPr txBox="1"/>
          <p:nvPr/>
        </p:nvSpPr>
        <p:spPr>
          <a:xfrm>
            <a:off x="5623834" y="4880730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下側</a:t>
            </a:r>
            <a:r>
              <a:rPr kumimoji="1" lang="en-US" altLang="ja-JP" dirty="0"/>
              <a:t>Al plate</a:t>
            </a:r>
            <a:endParaRPr kumimoji="1" lang="ja-JP" altLang="en-US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2170957-4E4D-4147-A8E8-EDC5334AAB7A}"/>
              </a:ext>
            </a:extLst>
          </p:cNvPr>
          <p:cNvCxnSpPr>
            <a:cxnSpLocks/>
          </p:cNvCxnSpPr>
          <p:nvPr/>
        </p:nvCxnSpPr>
        <p:spPr>
          <a:xfrm flipH="1" flipV="1">
            <a:off x="5890159" y="4563727"/>
            <a:ext cx="374662" cy="288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0245B26-584E-4BCF-AC46-1C32882F552F}"/>
              </a:ext>
            </a:extLst>
          </p:cNvPr>
          <p:cNvCxnSpPr>
            <a:cxnSpLocks/>
          </p:cNvCxnSpPr>
          <p:nvPr/>
        </p:nvCxnSpPr>
        <p:spPr>
          <a:xfrm flipH="1" flipV="1">
            <a:off x="1489761" y="5106723"/>
            <a:ext cx="422035" cy="168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ACBBECB3-5567-4CBF-A2AB-566D0000012D}"/>
              </a:ext>
            </a:extLst>
          </p:cNvPr>
          <p:cNvSpPr/>
          <p:nvPr/>
        </p:nvSpPr>
        <p:spPr>
          <a:xfrm>
            <a:off x="11576555" y="653198"/>
            <a:ext cx="165010" cy="2990336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321D2AD2-9924-400E-812D-086D35C88F0F}"/>
              </a:ext>
            </a:extLst>
          </p:cNvPr>
          <p:cNvSpPr/>
          <p:nvPr/>
        </p:nvSpPr>
        <p:spPr>
          <a:xfrm>
            <a:off x="699491" y="681038"/>
            <a:ext cx="156998" cy="2840657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C8DF2A0D-DBB7-4D21-AC80-9BA84BDF999A}"/>
              </a:ext>
            </a:extLst>
          </p:cNvPr>
          <p:cNvSpPr/>
          <p:nvPr/>
        </p:nvSpPr>
        <p:spPr>
          <a:xfrm>
            <a:off x="1372591" y="2909267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10F5951F-A19E-4448-980C-D78CC296BDB1}"/>
              </a:ext>
            </a:extLst>
          </p:cNvPr>
          <p:cNvSpPr/>
          <p:nvPr/>
        </p:nvSpPr>
        <p:spPr>
          <a:xfrm>
            <a:off x="10964416" y="2920990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7532DC40-0247-4F32-B531-A0E2803CC1EC}"/>
              </a:ext>
            </a:extLst>
          </p:cNvPr>
          <p:cNvSpPr txBox="1"/>
          <p:nvPr/>
        </p:nvSpPr>
        <p:spPr>
          <a:xfrm>
            <a:off x="6351758" y="5919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ねじ止め</a:t>
            </a:r>
            <a:endParaRPr lang="en-US" altLang="ja-JP" dirty="0"/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CF940E9D-3FBC-4229-A087-E9F270BA06C2}"/>
              </a:ext>
            </a:extLst>
          </p:cNvPr>
          <p:cNvCxnSpPr>
            <a:cxnSpLocks/>
            <a:endCxn id="90" idx="1"/>
          </p:cNvCxnSpPr>
          <p:nvPr/>
        </p:nvCxnSpPr>
        <p:spPr>
          <a:xfrm>
            <a:off x="7509898" y="406219"/>
            <a:ext cx="814693" cy="6627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2B538CB7-7045-493F-9CC4-AFBC277BFA1C}"/>
              </a:ext>
            </a:extLst>
          </p:cNvPr>
          <p:cNvSpPr/>
          <p:nvPr/>
        </p:nvSpPr>
        <p:spPr>
          <a:xfrm>
            <a:off x="3454400" y="869993"/>
            <a:ext cx="673100" cy="426478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205807E0-119C-4257-A4DD-C7DE0DEC9D59}"/>
              </a:ext>
            </a:extLst>
          </p:cNvPr>
          <p:cNvSpPr/>
          <p:nvPr/>
        </p:nvSpPr>
        <p:spPr>
          <a:xfrm>
            <a:off x="3454400" y="1598720"/>
            <a:ext cx="673100" cy="312507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3DEDB95E-76F2-4A83-8D79-8EE3189568B8}"/>
              </a:ext>
            </a:extLst>
          </p:cNvPr>
          <p:cNvSpPr/>
          <p:nvPr/>
        </p:nvSpPr>
        <p:spPr>
          <a:xfrm>
            <a:off x="8324591" y="855707"/>
            <a:ext cx="673100" cy="426478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B4E6A348-3FB7-4D41-9D0A-76E44EE1CCA6}"/>
              </a:ext>
            </a:extLst>
          </p:cNvPr>
          <p:cNvSpPr/>
          <p:nvPr/>
        </p:nvSpPr>
        <p:spPr>
          <a:xfrm>
            <a:off x="8324591" y="1584744"/>
            <a:ext cx="673100" cy="32648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楕円 96">
            <a:extLst>
              <a:ext uri="{FF2B5EF4-FFF2-40B4-BE49-F238E27FC236}">
                <a16:creationId xmlns:a16="http://schemas.microsoft.com/office/drawing/2014/main" id="{F49FAEAB-D09E-4155-A0EE-7961FAD03B12}"/>
              </a:ext>
            </a:extLst>
          </p:cNvPr>
          <p:cNvSpPr/>
          <p:nvPr/>
        </p:nvSpPr>
        <p:spPr>
          <a:xfrm>
            <a:off x="3734215" y="1003876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楕円 98">
            <a:extLst>
              <a:ext uri="{FF2B5EF4-FFF2-40B4-BE49-F238E27FC236}">
                <a16:creationId xmlns:a16="http://schemas.microsoft.com/office/drawing/2014/main" id="{45365EEB-A989-427C-8A25-2EF552123284}"/>
              </a:ext>
            </a:extLst>
          </p:cNvPr>
          <p:cNvSpPr/>
          <p:nvPr/>
        </p:nvSpPr>
        <p:spPr>
          <a:xfrm>
            <a:off x="8585615" y="1016576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815AC8C1-7D5B-4245-B8A0-D5B34CF6CB7E}"/>
              </a:ext>
            </a:extLst>
          </p:cNvPr>
          <p:cNvSpPr/>
          <p:nvPr/>
        </p:nvSpPr>
        <p:spPr>
          <a:xfrm>
            <a:off x="904788" y="4324867"/>
            <a:ext cx="10720066" cy="272258"/>
          </a:xfrm>
          <a:prstGeom prst="rect">
            <a:avLst/>
          </a:prstGeom>
          <a:solidFill>
            <a:srgbClr val="0CE5FC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C97C6809-56AF-45F6-97B2-2974A8742613}"/>
              </a:ext>
            </a:extLst>
          </p:cNvPr>
          <p:cNvSpPr/>
          <p:nvPr/>
        </p:nvSpPr>
        <p:spPr>
          <a:xfrm>
            <a:off x="11608079" y="3775491"/>
            <a:ext cx="165010" cy="2990336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D501C7E3-05ED-42C7-839C-C7F016BA21B3}"/>
              </a:ext>
            </a:extLst>
          </p:cNvPr>
          <p:cNvSpPr/>
          <p:nvPr/>
        </p:nvSpPr>
        <p:spPr>
          <a:xfrm>
            <a:off x="731015" y="3650931"/>
            <a:ext cx="156998" cy="2840657"/>
          </a:xfrm>
          <a:prstGeom prst="rect">
            <a:avLst/>
          </a:prstGeom>
          <a:solidFill>
            <a:srgbClr val="4472C4">
              <a:alpha val="50196"/>
            </a:srgb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7AAD1365-1CB9-4C4B-97FD-EACEF1723A78}"/>
              </a:ext>
            </a:extLst>
          </p:cNvPr>
          <p:cNvSpPr/>
          <p:nvPr/>
        </p:nvSpPr>
        <p:spPr>
          <a:xfrm>
            <a:off x="3454400" y="3931092"/>
            <a:ext cx="673100" cy="377475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E1DCDCBD-9B9A-43F0-BD18-B8F28785016F}"/>
              </a:ext>
            </a:extLst>
          </p:cNvPr>
          <p:cNvSpPr/>
          <p:nvPr/>
        </p:nvSpPr>
        <p:spPr>
          <a:xfrm>
            <a:off x="3480185" y="4588803"/>
            <a:ext cx="646965" cy="40536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7627773C-AE87-49F4-BD20-98A121A9D12E}"/>
              </a:ext>
            </a:extLst>
          </p:cNvPr>
          <p:cNvSpPr/>
          <p:nvPr/>
        </p:nvSpPr>
        <p:spPr>
          <a:xfrm>
            <a:off x="8389997" y="3941639"/>
            <a:ext cx="644964" cy="366149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F665F126-7BF6-4ED5-9365-200551DEFFEC}"/>
              </a:ext>
            </a:extLst>
          </p:cNvPr>
          <p:cNvSpPr/>
          <p:nvPr/>
        </p:nvSpPr>
        <p:spPr>
          <a:xfrm>
            <a:off x="8382424" y="4597030"/>
            <a:ext cx="638469" cy="415704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7E02D4C1-CB5E-441D-80AD-0D98F76D014A}"/>
              </a:ext>
            </a:extLst>
          </p:cNvPr>
          <p:cNvSpPr/>
          <p:nvPr/>
        </p:nvSpPr>
        <p:spPr>
          <a:xfrm>
            <a:off x="888013" y="4591009"/>
            <a:ext cx="646965" cy="165262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8D79B82C-7187-48E0-A2C8-223553B825DB}"/>
              </a:ext>
            </a:extLst>
          </p:cNvPr>
          <p:cNvSpPr/>
          <p:nvPr/>
        </p:nvSpPr>
        <p:spPr>
          <a:xfrm>
            <a:off x="10945677" y="4566976"/>
            <a:ext cx="646965" cy="162405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楕円 122">
            <a:extLst>
              <a:ext uri="{FF2B5EF4-FFF2-40B4-BE49-F238E27FC236}">
                <a16:creationId xmlns:a16="http://schemas.microsoft.com/office/drawing/2014/main" id="{7A516484-D547-49E7-9CE2-4B51F6C177D7}"/>
              </a:ext>
            </a:extLst>
          </p:cNvPr>
          <p:cNvSpPr/>
          <p:nvPr/>
        </p:nvSpPr>
        <p:spPr>
          <a:xfrm>
            <a:off x="3712446" y="1693304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楕円 124">
            <a:extLst>
              <a:ext uri="{FF2B5EF4-FFF2-40B4-BE49-F238E27FC236}">
                <a16:creationId xmlns:a16="http://schemas.microsoft.com/office/drawing/2014/main" id="{9C70F03D-80DF-4D75-80BB-DF6C9829E23F}"/>
              </a:ext>
            </a:extLst>
          </p:cNvPr>
          <p:cNvSpPr/>
          <p:nvPr/>
        </p:nvSpPr>
        <p:spPr>
          <a:xfrm>
            <a:off x="8611022" y="1715078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D92331E5-5176-4D8F-9263-FC7630D83D7A}"/>
              </a:ext>
            </a:extLst>
          </p:cNvPr>
          <p:cNvSpPr/>
          <p:nvPr/>
        </p:nvSpPr>
        <p:spPr>
          <a:xfrm>
            <a:off x="3747200" y="4774027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楕円 128">
            <a:extLst>
              <a:ext uri="{FF2B5EF4-FFF2-40B4-BE49-F238E27FC236}">
                <a16:creationId xmlns:a16="http://schemas.microsoft.com/office/drawing/2014/main" id="{C3DECAB1-44DF-4C78-8C8F-A21C33347194}"/>
              </a:ext>
            </a:extLst>
          </p:cNvPr>
          <p:cNvSpPr/>
          <p:nvPr/>
        </p:nvSpPr>
        <p:spPr>
          <a:xfrm>
            <a:off x="8632793" y="4755820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楕円 132">
            <a:extLst>
              <a:ext uri="{FF2B5EF4-FFF2-40B4-BE49-F238E27FC236}">
                <a16:creationId xmlns:a16="http://schemas.microsoft.com/office/drawing/2014/main" id="{BE32ACF2-7A80-4428-AB16-0E16FC90A8C8}"/>
              </a:ext>
            </a:extLst>
          </p:cNvPr>
          <p:cNvSpPr/>
          <p:nvPr/>
        </p:nvSpPr>
        <p:spPr>
          <a:xfrm>
            <a:off x="3739945" y="4055123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楕円 134">
            <a:extLst>
              <a:ext uri="{FF2B5EF4-FFF2-40B4-BE49-F238E27FC236}">
                <a16:creationId xmlns:a16="http://schemas.microsoft.com/office/drawing/2014/main" id="{22BAED02-9229-46C2-944D-58AB90905C6E}"/>
              </a:ext>
            </a:extLst>
          </p:cNvPr>
          <p:cNvSpPr/>
          <p:nvPr/>
        </p:nvSpPr>
        <p:spPr>
          <a:xfrm>
            <a:off x="8625538" y="4022848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楕円 136">
            <a:extLst>
              <a:ext uri="{FF2B5EF4-FFF2-40B4-BE49-F238E27FC236}">
                <a16:creationId xmlns:a16="http://schemas.microsoft.com/office/drawing/2014/main" id="{7A719697-39B8-4707-8591-28AD95538204}"/>
              </a:ext>
            </a:extLst>
          </p:cNvPr>
          <p:cNvSpPr/>
          <p:nvPr/>
        </p:nvSpPr>
        <p:spPr>
          <a:xfrm>
            <a:off x="1394365" y="5935492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楕円 138">
            <a:extLst>
              <a:ext uri="{FF2B5EF4-FFF2-40B4-BE49-F238E27FC236}">
                <a16:creationId xmlns:a16="http://schemas.microsoft.com/office/drawing/2014/main" id="{D3EBE5DB-0A2E-440F-B3C8-5033795F050C}"/>
              </a:ext>
            </a:extLst>
          </p:cNvPr>
          <p:cNvSpPr/>
          <p:nvPr/>
        </p:nvSpPr>
        <p:spPr>
          <a:xfrm>
            <a:off x="10986190" y="5947215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0CF63CF6-7E68-454F-A26B-85AEE1353BE7}"/>
              </a:ext>
            </a:extLst>
          </p:cNvPr>
          <p:cNvSpPr/>
          <p:nvPr/>
        </p:nvSpPr>
        <p:spPr>
          <a:xfrm>
            <a:off x="1139052" y="3953020"/>
            <a:ext cx="597384" cy="37747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D02B0BA3-283D-4B38-8E43-A14719721F28}"/>
              </a:ext>
            </a:extLst>
          </p:cNvPr>
          <p:cNvSpPr/>
          <p:nvPr/>
        </p:nvSpPr>
        <p:spPr>
          <a:xfrm>
            <a:off x="1395441" y="4062380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正方形/長方形 145">
            <a:extLst>
              <a:ext uri="{FF2B5EF4-FFF2-40B4-BE49-F238E27FC236}">
                <a16:creationId xmlns:a16="http://schemas.microsoft.com/office/drawing/2014/main" id="{90211C39-8D17-453C-810C-1270E127F63D}"/>
              </a:ext>
            </a:extLst>
          </p:cNvPr>
          <p:cNvSpPr/>
          <p:nvPr/>
        </p:nvSpPr>
        <p:spPr>
          <a:xfrm>
            <a:off x="10796559" y="3932433"/>
            <a:ext cx="608622" cy="37747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楕円 147">
            <a:extLst>
              <a:ext uri="{FF2B5EF4-FFF2-40B4-BE49-F238E27FC236}">
                <a16:creationId xmlns:a16="http://schemas.microsoft.com/office/drawing/2014/main" id="{BDAEBEF7-B30B-4FB8-B30C-672C6002FEBD}"/>
              </a:ext>
            </a:extLst>
          </p:cNvPr>
          <p:cNvSpPr/>
          <p:nvPr/>
        </p:nvSpPr>
        <p:spPr>
          <a:xfrm>
            <a:off x="11025680" y="4055126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CE2BFB3F-B16A-419B-8732-5320162DC28F}"/>
              </a:ext>
            </a:extLst>
          </p:cNvPr>
          <p:cNvSpPr/>
          <p:nvPr/>
        </p:nvSpPr>
        <p:spPr>
          <a:xfrm>
            <a:off x="856489" y="1583016"/>
            <a:ext cx="754358" cy="1556418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06F4DBC3-1D8D-499E-8F57-EC29AA8AEB79}"/>
              </a:ext>
            </a:extLst>
          </p:cNvPr>
          <p:cNvSpPr/>
          <p:nvPr/>
        </p:nvSpPr>
        <p:spPr>
          <a:xfrm>
            <a:off x="10926255" y="1583016"/>
            <a:ext cx="650300" cy="1556418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C82A893D-AC0F-463A-AC74-F2C918220F67}"/>
              </a:ext>
            </a:extLst>
          </p:cNvPr>
          <p:cNvSpPr/>
          <p:nvPr/>
        </p:nvSpPr>
        <p:spPr>
          <a:xfrm>
            <a:off x="1123554" y="869914"/>
            <a:ext cx="597384" cy="44084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楕円 151">
            <a:extLst>
              <a:ext uri="{FF2B5EF4-FFF2-40B4-BE49-F238E27FC236}">
                <a16:creationId xmlns:a16="http://schemas.microsoft.com/office/drawing/2014/main" id="{39D4514E-64BE-4FAA-B560-9F96216428A7}"/>
              </a:ext>
            </a:extLst>
          </p:cNvPr>
          <p:cNvSpPr/>
          <p:nvPr/>
        </p:nvSpPr>
        <p:spPr>
          <a:xfrm>
            <a:off x="1388182" y="1036150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45A44C9C-8D87-4999-BDCF-405117CCEA7F}"/>
              </a:ext>
            </a:extLst>
          </p:cNvPr>
          <p:cNvSpPr/>
          <p:nvPr/>
        </p:nvSpPr>
        <p:spPr>
          <a:xfrm>
            <a:off x="10803818" y="906203"/>
            <a:ext cx="559498" cy="37747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楕円 155">
            <a:extLst>
              <a:ext uri="{FF2B5EF4-FFF2-40B4-BE49-F238E27FC236}">
                <a16:creationId xmlns:a16="http://schemas.microsoft.com/office/drawing/2014/main" id="{2AA5682C-C42D-4076-98AF-6AEB2CB782FB}"/>
              </a:ext>
            </a:extLst>
          </p:cNvPr>
          <p:cNvSpPr/>
          <p:nvPr/>
        </p:nvSpPr>
        <p:spPr>
          <a:xfrm>
            <a:off x="11018421" y="1028896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ADC6358C-A7BB-4AAC-9B2C-AFFA94304AAB}"/>
              </a:ext>
            </a:extLst>
          </p:cNvPr>
          <p:cNvSpPr txBox="1"/>
          <p:nvPr/>
        </p:nvSpPr>
        <p:spPr>
          <a:xfrm>
            <a:off x="0" y="4994228"/>
            <a:ext cx="1643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下面</a:t>
            </a:r>
            <a:endParaRPr lang="ja-JP" altLang="en-US" dirty="0"/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7C0138B4-62A9-43C2-8B0B-6ABD536481CC}"/>
              </a:ext>
            </a:extLst>
          </p:cNvPr>
          <p:cNvSpPr txBox="1"/>
          <p:nvPr/>
        </p:nvSpPr>
        <p:spPr>
          <a:xfrm>
            <a:off x="49388" y="2081573"/>
            <a:ext cx="1081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上</a:t>
            </a:r>
            <a:r>
              <a:rPr lang="ja-JP" altLang="en-US" dirty="0"/>
              <a:t>面</a:t>
            </a: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C88C142A-B27F-4779-AB21-BB0F444699E9}"/>
              </a:ext>
            </a:extLst>
          </p:cNvPr>
          <p:cNvSpPr txBox="1"/>
          <p:nvPr/>
        </p:nvSpPr>
        <p:spPr>
          <a:xfrm>
            <a:off x="1788321" y="4876245"/>
            <a:ext cx="1606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 </a:t>
            </a:r>
            <a:r>
              <a:rPr kumimoji="1" lang="en-US" altLang="ja-JP" dirty="0"/>
              <a:t>block A</a:t>
            </a:r>
            <a:r>
              <a:rPr kumimoji="1" lang="ja-JP" altLang="en-US" dirty="0"/>
              <a:t>（上下</a:t>
            </a:r>
            <a:r>
              <a:rPr lang="en-US" altLang="ja-JP" dirty="0"/>
              <a:t>4</a:t>
            </a:r>
            <a:r>
              <a:rPr kumimoji="1" lang="ja-JP" altLang="en-US" dirty="0"/>
              <a:t>か所）</a:t>
            </a:r>
            <a:endParaRPr kumimoji="1" lang="en-US" altLang="ja-JP" dirty="0"/>
          </a:p>
          <a:p>
            <a:r>
              <a:rPr lang="ja-JP" altLang="en-US" dirty="0"/>
              <a:t>アンプ基板を</a:t>
            </a:r>
            <a:endParaRPr lang="en-US" altLang="ja-JP" dirty="0"/>
          </a:p>
          <a:p>
            <a:r>
              <a:rPr lang="ja-JP" altLang="en-US" dirty="0"/>
              <a:t>筐体に</a:t>
            </a:r>
            <a:r>
              <a:rPr kumimoji="1" lang="ja-JP" altLang="en-US" dirty="0"/>
              <a:t>接地、</a:t>
            </a:r>
            <a:endParaRPr kumimoji="1" lang="en-US" altLang="ja-JP" dirty="0"/>
          </a:p>
          <a:p>
            <a:r>
              <a:rPr kumimoji="1" lang="ja-JP" altLang="en-US" dirty="0"/>
              <a:t>筐体に固定</a:t>
            </a: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77497E91-7760-47C4-AF62-54CDDA163CA6}"/>
              </a:ext>
            </a:extLst>
          </p:cNvPr>
          <p:cNvSpPr txBox="1"/>
          <p:nvPr/>
        </p:nvSpPr>
        <p:spPr>
          <a:xfrm>
            <a:off x="2256078" y="22975"/>
            <a:ext cx="3394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上側・下側</a:t>
            </a:r>
            <a:r>
              <a:rPr kumimoji="1" lang="en-US" altLang="ja-JP" dirty="0"/>
              <a:t>Al</a:t>
            </a:r>
            <a:r>
              <a:rPr kumimoji="1" lang="ja-JP" altLang="en-US" dirty="0"/>
              <a:t>板を</a:t>
            </a:r>
            <a:endParaRPr kumimoji="1" lang="en-US" altLang="ja-JP" dirty="0"/>
          </a:p>
          <a:p>
            <a:r>
              <a:rPr lang="ja-JP" altLang="en-US" dirty="0"/>
              <a:t>挟むための</a:t>
            </a:r>
            <a:r>
              <a:rPr lang="en-US" altLang="ja-JP" dirty="0"/>
              <a:t>Al</a:t>
            </a:r>
            <a:r>
              <a:rPr lang="ja-JP" altLang="en-US" dirty="0"/>
              <a:t> </a:t>
            </a:r>
            <a:r>
              <a:rPr lang="en-US" altLang="ja-JP" dirty="0"/>
              <a:t>block</a:t>
            </a:r>
            <a:r>
              <a:rPr lang="ja-JP" altLang="en-US" dirty="0"/>
              <a:t> </a:t>
            </a:r>
            <a:r>
              <a:rPr lang="en-US" altLang="ja-JP" dirty="0"/>
              <a:t>B</a:t>
            </a:r>
            <a:r>
              <a:rPr lang="ja-JP" altLang="en-US" dirty="0"/>
              <a:t>（</a:t>
            </a:r>
            <a:r>
              <a:rPr lang="en-US" altLang="ja-JP" dirty="0"/>
              <a:t>12</a:t>
            </a:r>
            <a:r>
              <a:rPr lang="ja-JP" altLang="en-US" dirty="0"/>
              <a:t>か所）</a:t>
            </a:r>
            <a:endParaRPr kumimoji="1" lang="en-US" altLang="ja-JP" dirty="0"/>
          </a:p>
        </p:txBody>
      </p:sp>
      <p:cxnSp>
        <p:nvCxnSpPr>
          <p:cNvPr id="173" name="直線矢印コネクタ 172">
            <a:extLst>
              <a:ext uri="{FF2B5EF4-FFF2-40B4-BE49-F238E27FC236}">
                <a16:creationId xmlns:a16="http://schemas.microsoft.com/office/drawing/2014/main" id="{848B142C-0164-488C-ACCF-EAFAF04A3278}"/>
              </a:ext>
            </a:extLst>
          </p:cNvPr>
          <p:cNvCxnSpPr>
            <a:cxnSpLocks/>
            <a:endCxn id="86" idx="0"/>
          </p:cNvCxnSpPr>
          <p:nvPr/>
        </p:nvCxnSpPr>
        <p:spPr>
          <a:xfrm>
            <a:off x="3708165" y="403265"/>
            <a:ext cx="82785" cy="466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85215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CC6A43AF-896E-42DE-82DA-853FF42232AA}"/>
              </a:ext>
            </a:extLst>
          </p:cNvPr>
          <p:cNvSpPr/>
          <p:nvPr/>
        </p:nvSpPr>
        <p:spPr>
          <a:xfrm>
            <a:off x="739499" y="2347218"/>
            <a:ext cx="740300" cy="615746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BDC570D5-F2BC-4FCF-B105-062A9CDF523D}"/>
              </a:ext>
            </a:extLst>
          </p:cNvPr>
          <p:cNvSpPr/>
          <p:nvPr/>
        </p:nvSpPr>
        <p:spPr>
          <a:xfrm>
            <a:off x="740227" y="1504838"/>
            <a:ext cx="740300" cy="615746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2AA9E235-0385-45A6-A342-3E123B540CC1}"/>
              </a:ext>
            </a:extLst>
          </p:cNvPr>
          <p:cNvSpPr/>
          <p:nvPr/>
        </p:nvSpPr>
        <p:spPr>
          <a:xfrm>
            <a:off x="10680518" y="1528046"/>
            <a:ext cx="740300" cy="615746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7C5F8CE4-FB1A-4496-97D3-248DBD8D0D1B}"/>
              </a:ext>
            </a:extLst>
          </p:cNvPr>
          <p:cNvSpPr/>
          <p:nvPr/>
        </p:nvSpPr>
        <p:spPr>
          <a:xfrm>
            <a:off x="10684030" y="2372380"/>
            <a:ext cx="740300" cy="615746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B4A7E40E-0BB6-49BB-8BD2-E15EFA1DA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t="47058" r="10248" b="44386"/>
          <a:stretch/>
        </p:blipFill>
        <p:spPr>
          <a:xfrm>
            <a:off x="838200" y="1894476"/>
            <a:ext cx="10686144" cy="61526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1946C-C7F0-4F04-BAC8-B6589CAE8B4D}"/>
              </a:ext>
            </a:extLst>
          </p:cNvPr>
          <p:cNvSpPr/>
          <p:nvPr/>
        </p:nvSpPr>
        <p:spPr>
          <a:xfrm>
            <a:off x="740227" y="1516205"/>
            <a:ext cx="10686144" cy="61526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7AC91BF-1434-4D7E-AF3F-052CFF156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579727C8-4F59-42EB-8F51-3825896A1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05161"/>
            <a:ext cx="9974943" cy="1171802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AE5936A-5F32-4F7E-842A-DF77FCC5418B}"/>
              </a:ext>
            </a:extLst>
          </p:cNvPr>
          <p:cNvSpPr/>
          <p:nvPr/>
        </p:nvSpPr>
        <p:spPr>
          <a:xfrm>
            <a:off x="752928" y="2350092"/>
            <a:ext cx="10686144" cy="61526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FCBF99C-D021-4103-9F66-0B1FE9C9DC43}"/>
              </a:ext>
            </a:extLst>
          </p:cNvPr>
          <p:cNvSpPr/>
          <p:nvPr/>
        </p:nvSpPr>
        <p:spPr>
          <a:xfrm>
            <a:off x="653142" y="1441251"/>
            <a:ext cx="97973" cy="1556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280D3DB-69CD-49A5-8670-C405F12C12DB}"/>
              </a:ext>
            </a:extLst>
          </p:cNvPr>
          <p:cNvSpPr/>
          <p:nvPr/>
        </p:nvSpPr>
        <p:spPr>
          <a:xfrm>
            <a:off x="11415483" y="1441251"/>
            <a:ext cx="97973" cy="1556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65C7AD1-2862-4935-9C82-AE37FF07D0C0}"/>
              </a:ext>
            </a:extLst>
          </p:cNvPr>
          <p:cNvSpPr/>
          <p:nvPr/>
        </p:nvSpPr>
        <p:spPr>
          <a:xfrm>
            <a:off x="751115" y="2156868"/>
            <a:ext cx="10675256" cy="72570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213C55A-20CA-4174-BDD5-2D7A5BBC3FDF}"/>
              </a:ext>
            </a:extLst>
          </p:cNvPr>
          <p:cNvSpPr/>
          <p:nvPr/>
        </p:nvSpPr>
        <p:spPr>
          <a:xfrm>
            <a:off x="665841" y="2988126"/>
            <a:ext cx="1083491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E8C80C-1949-4F3A-A702-2DFE646EBE25}"/>
              </a:ext>
            </a:extLst>
          </p:cNvPr>
          <p:cNvSpPr/>
          <p:nvPr/>
        </p:nvSpPr>
        <p:spPr>
          <a:xfrm>
            <a:off x="678541" y="1459119"/>
            <a:ext cx="1083491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BA821681-4B6F-4A42-A8E5-7F9AC2C0CAD4}"/>
              </a:ext>
            </a:extLst>
          </p:cNvPr>
          <p:cNvCxnSpPr>
            <a:cxnSpLocks/>
          </p:cNvCxnSpPr>
          <p:nvPr/>
        </p:nvCxnSpPr>
        <p:spPr>
          <a:xfrm>
            <a:off x="1650398" y="1362997"/>
            <a:ext cx="457230" cy="801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AB73C9D-081F-4559-9E4E-E0F7D67751F5}"/>
              </a:ext>
            </a:extLst>
          </p:cNvPr>
          <p:cNvSpPr txBox="1"/>
          <p:nvPr/>
        </p:nvSpPr>
        <p:spPr>
          <a:xfrm>
            <a:off x="126609" y="1102666"/>
            <a:ext cx="594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絶縁体</a:t>
            </a:r>
            <a:r>
              <a:rPr lang="ja-JP" altLang="en-US" dirty="0"/>
              <a:t>板</a:t>
            </a:r>
            <a:r>
              <a:rPr lang="en-US" altLang="ja-JP" dirty="0"/>
              <a:t>(t=1), </a:t>
            </a:r>
            <a:r>
              <a:rPr lang="ja-JP" altLang="en-US" dirty="0"/>
              <a:t>アラルダイトでアンプ基板と接着・封止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2E261F0-F4FD-46A8-A303-6166F349090D}"/>
              </a:ext>
            </a:extLst>
          </p:cNvPr>
          <p:cNvSpPr txBox="1"/>
          <p:nvPr/>
        </p:nvSpPr>
        <p:spPr>
          <a:xfrm>
            <a:off x="6070865" y="970025"/>
            <a:ext cx="547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板（上）：アラルダイトで絶縁体板と接着・封止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F74DCCD-C867-4E35-9241-67FB17D03365}"/>
              </a:ext>
            </a:extLst>
          </p:cNvPr>
          <p:cNvSpPr txBox="1"/>
          <p:nvPr/>
        </p:nvSpPr>
        <p:spPr>
          <a:xfrm>
            <a:off x="4645149" y="3494767"/>
            <a:ext cx="5703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板（下）：アラルダイトで絶縁体板と接着・封止。</a:t>
            </a:r>
            <a:endParaRPr kumimoji="1" lang="en-US" altLang="ja-JP" dirty="0"/>
          </a:p>
          <a:p>
            <a:r>
              <a:rPr kumimoji="1" lang="ja-JP" altLang="en-US" dirty="0"/>
              <a:t>ねじで</a:t>
            </a:r>
            <a:r>
              <a:rPr lang="ja-JP" altLang="en-US" dirty="0"/>
              <a:t>アンプの</a:t>
            </a:r>
            <a:r>
              <a:rPr kumimoji="1" lang="ja-JP" altLang="en-US" dirty="0"/>
              <a:t>グラウンド</a:t>
            </a:r>
            <a:r>
              <a:rPr lang="ja-JP" altLang="en-US" dirty="0"/>
              <a:t>と電気的接続</a:t>
            </a:r>
            <a:endParaRPr kumimoji="1" lang="ja-JP" altLang="en-US" dirty="0"/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F126931F-562D-48CB-B821-2B29B3BC85B5}"/>
              </a:ext>
            </a:extLst>
          </p:cNvPr>
          <p:cNvGrpSpPr/>
          <p:nvPr/>
        </p:nvGrpSpPr>
        <p:grpSpPr>
          <a:xfrm>
            <a:off x="766448" y="1773842"/>
            <a:ext cx="597476" cy="1016380"/>
            <a:chOff x="811789" y="1761187"/>
            <a:chExt cx="597476" cy="1016380"/>
          </a:xfrm>
        </p:grpSpPr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00EAA473-767A-47D8-8229-8206D7556461}"/>
                </a:ext>
              </a:extLst>
            </p:cNvPr>
            <p:cNvGrpSpPr/>
            <p:nvPr/>
          </p:nvGrpSpPr>
          <p:grpSpPr>
            <a:xfrm>
              <a:off x="811789" y="1761187"/>
              <a:ext cx="597476" cy="1016380"/>
              <a:chOff x="3403612" y="3656896"/>
              <a:chExt cx="597476" cy="1016380"/>
            </a:xfrm>
          </p:grpSpPr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18238B1E-A146-45EB-BD1C-7D07C9CEFBB9}"/>
                  </a:ext>
                </a:extLst>
              </p:cNvPr>
              <p:cNvSpPr/>
              <p:nvPr/>
            </p:nvSpPr>
            <p:spPr>
              <a:xfrm>
                <a:off x="3403612" y="4246963"/>
                <a:ext cx="597476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71AF2683-B210-4AAB-81E4-0E74B142B034}"/>
                  </a:ext>
                </a:extLst>
              </p:cNvPr>
              <p:cNvSpPr/>
              <p:nvPr/>
            </p:nvSpPr>
            <p:spPr>
              <a:xfrm>
                <a:off x="3403612" y="3764995"/>
                <a:ext cx="594042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斜め縞 54">
                <a:extLst>
                  <a:ext uri="{FF2B5EF4-FFF2-40B4-BE49-F238E27FC236}">
                    <a16:creationId xmlns:a16="http://schemas.microsoft.com/office/drawing/2014/main" id="{FD7038AE-4FCF-4BDA-912C-80E689F532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3597972" y="3656896"/>
                <a:ext cx="200666" cy="208717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E3FCA70D-74D3-4C61-848D-B3B42A0BEBF9}"/>
                  </a:ext>
                </a:extLst>
              </p:cNvPr>
              <p:cNvSpPr/>
              <p:nvPr/>
            </p:nvSpPr>
            <p:spPr>
              <a:xfrm>
                <a:off x="3649318" y="3756839"/>
                <a:ext cx="97973" cy="916437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四角形: 角を丸くする 56">
                <a:extLst>
                  <a:ext uri="{FF2B5EF4-FFF2-40B4-BE49-F238E27FC236}">
                    <a16:creationId xmlns:a16="http://schemas.microsoft.com/office/drawing/2014/main" id="{C44A96B4-2A25-4A1F-8ABD-545222C5A5E8}"/>
                  </a:ext>
                </a:extLst>
              </p:cNvPr>
              <p:cNvSpPr/>
              <p:nvPr/>
            </p:nvSpPr>
            <p:spPr>
              <a:xfrm>
                <a:off x="3586100" y="4509517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8FCB1C83-7B23-42EC-B3C9-C825BD4E0BA2}"/>
                </a:ext>
              </a:extLst>
            </p:cNvPr>
            <p:cNvSpPr/>
            <p:nvPr/>
          </p:nvSpPr>
          <p:spPr>
            <a:xfrm>
              <a:off x="877145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楕円 59">
              <a:extLst>
                <a:ext uri="{FF2B5EF4-FFF2-40B4-BE49-F238E27FC236}">
                  <a16:creationId xmlns:a16="http://schemas.microsoft.com/office/drawing/2014/main" id="{30EC8607-DA69-4758-81E1-37441CE8DB61}"/>
                </a:ext>
              </a:extLst>
            </p:cNvPr>
            <p:cNvSpPr/>
            <p:nvPr/>
          </p:nvSpPr>
          <p:spPr>
            <a:xfrm>
              <a:off x="864971" y="2382455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楕円 61">
              <a:extLst>
                <a:ext uri="{FF2B5EF4-FFF2-40B4-BE49-F238E27FC236}">
                  <a16:creationId xmlns:a16="http://schemas.microsoft.com/office/drawing/2014/main" id="{F1C46372-5A77-49D1-ADD2-1365826C526F}"/>
                </a:ext>
              </a:extLst>
            </p:cNvPr>
            <p:cNvSpPr/>
            <p:nvPr/>
          </p:nvSpPr>
          <p:spPr>
            <a:xfrm>
              <a:off x="1207471" y="238960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楕円 63">
              <a:extLst>
                <a:ext uri="{FF2B5EF4-FFF2-40B4-BE49-F238E27FC236}">
                  <a16:creationId xmlns:a16="http://schemas.microsoft.com/office/drawing/2014/main" id="{40907131-7D7B-4C1B-B67A-0DEE6399A610}"/>
                </a:ext>
              </a:extLst>
            </p:cNvPr>
            <p:cNvSpPr/>
            <p:nvPr/>
          </p:nvSpPr>
          <p:spPr>
            <a:xfrm>
              <a:off x="1214427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8F5F7A33-412D-4828-A594-8288569AAF8F}"/>
              </a:ext>
            </a:extLst>
          </p:cNvPr>
          <p:cNvCxnSpPr>
            <a:cxnSpLocks/>
          </p:cNvCxnSpPr>
          <p:nvPr/>
        </p:nvCxnSpPr>
        <p:spPr>
          <a:xfrm flipH="1">
            <a:off x="6291891" y="1298307"/>
            <a:ext cx="133942" cy="607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F4A64066-E0E8-4185-AD5A-0B80BC753102}"/>
              </a:ext>
            </a:extLst>
          </p:cNvPr>
          <p:cNvCxnSpPr>
            <a:cxnSpLocks/>
          </p:cNvCxnSpPr>
          <p:nvPr/>
        </p:nvCxnSpPr>
        <p:spPr>
          <a:xfrm flipH="1" flipV="1">
            <a:off x="6070498" y="2856224"/>
            <a:ext cx="221393" cy="638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D9F9107B-7D17-4740-9869-5E07EC579277}"/>
              </a:ext>
            </a:extLst>
          </p:cNvPr>
          <p:cNvGrpSpPr/>
          <p:nvPr/>
        </p:nvGrpSpPr>
        <p:grpSpPr>
          <a:xfrm>
            <a:off x="10900647" y="1760621"/>
            <a:ext cx="597476" cy="1016380"/>
            <a:chOff x="811789" y="1761187"/>
            <a:chExt cx="597476" cy="1016380"/>
          </a:xfrm>
        </p:grpSpPr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DED0AD0A-CC05-4836-BA6C-B8C82AEFFB90}"/>
                </a:ext>
              </a:extLst>
            </p:cNvPr>
            <p:cNvGrpSpPr/>
            <p:nvPr/>
          </p:nvGrpSpPr>
          <p:grpSpPr>
            <a:xfrm>
              <a:off x="811789" y="1761187"/>
              <a:ext cx="597476" cy="1016380"/>
              <a:chOff x="3403612" y="3656896"/>
              <a:chExt cx="597476" cy="1016380"/>
            </a:xfrm>
          </p:grpSpPr>
          <p:sp>
            <p:nvSpPr>
              <p:cNvPr id="76" name="正方形/長方形 75">
                <a:extLst>
                  <a:ext uri="{FF2B5EF4-FFF2-40B4-BE49-F238E27FC236}">
                    <a16:creationId xmlns:a16="http://schemas.microsoft.com/office/drawing/2014/main" id="{593D2848-7B33-40F7-A0DE-FBA41516CE30}"/>
                  </a:ext>
                </a:extLst>
              </p:cNvPr>
              <p:cNvSpPr/>
              <p:nvPr/>
            </p:nvSpPr>
            <p:spPr>
              <a:xfrm>
                <a:off x="3403612" y="4246963"/>
                <a:ext cx="597476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874BB559-FE8B-42CC-907F-C4E24AD873DC}"/>
                  </a:ext>
                </a:extLst>
              </p:cNvPr>
              <p:cNvSpPr/>
              <p:nvPr/>
            </p:nvSpPr>
            <p:spPr>
              <a:xfrm>
                <a:off x="3403612" y="3764995"/>
                <a:ext cx="594042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斜め縞 77">
                <a:extLst>
                  <a:ext uri="{FF2B5EF4-FFF2-40B4-BE49-F238E27FC236}">
                    <a16:creationId xmlns:a16="http://schemas.microsoft.com/office/drawing/2014/main" id="{107A7010-1294-4731-BC92-CB684305B8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3597972" y="3656896"/>
                <a:ext cx="200666" cy="208717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id="{B5E0905F-A730-4663-8A51-724A11E5A7CD}"/>
                  </a:ext>
                </a:extLst>
              </p:cNvPr>
              <p:cNvSpPr/>
              <p:nvPr/>
            </p:nvSpPr>
            <p:spPr>
              <a:xfrm>
                <a:off x="3649318" y="3756839"/>
                <a:ext cx="97973" cy="916437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四角形: 角を丸くする 79">
                <a:extLst>
                  <a:ext uri="{FF2B5EF4-FFF2-40B4-BE49-F238E27FC236}">
                    <a16:creationId xmlns:a16="http://schemas.microsoft.com/office/drawing/2014/main" id="{E9453AEB-9329-4C5C-91D5-F7634174F1BA}"/>
                  </a:ext>
                </a:extLst>
              </p:cNvPr>
              <p:cNvSpPr/>
              <p:nvPr/>
            </p:nvSpPr>
            <p:spPr>
              <a:xfrm>
                <a:off x="3586100" y="4509517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楕円 71">
              <a:extLst>
                <a:ext uri="{FF2B5EF4-FFF2-40B4-BE49-F238E27FC236}">
                  <a16:creationId xmlns:a16="http://schemas.microsoft.com/office/drawing/2014/main" id="{F81ED2C2-A198-4F0C-BD8D-FC8ADABA2B4B}"/>
                </a:ext>
              </a:extLst>
            </p:cNvPr>
            <p:cNvSpPr/>
            <p:nvPr/>
          </p:nvSpPr>
          <p:spPr>
            <a:xfrm>
              <a:off x="877145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楕円 72">
              <a:extLst>
                <a:ext uri="{FF2B5EF4-FFF2-40B4-BE49-F238E27FC236}">
                  <a16:creationId xmlns:a16="http://schemas.microsoft.com/office/drawing/2014/main" id="{28F242AE-7685-49BB-A200-7B91777F2E3E}"/>
                </a:ext>
              </a:extLst>
            </p:cNvPr>
            <p:cNvSpPr/>
            <p:nvPr/>
          </p:nvSpPr>
          <p:spPr>
            <a:xfrm>
              <a:off x="864971" y="2382455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楕円 73">
              <a:extLst>
                <a:ext uri="{FF2B5EF4-FFF2-40B4-BE49-F238E27FC236}">
                  <a16:creationId xmlns:a16="http://schemas.microsoft.com/office/drawing/2014/main" id="{B76677B2-4D27-4ADF-9137-8D8F18617211}"/>
                </a:ext>
              </a:extLst>
            </p:cNvPr>
            <p:cNvSpPr/>
            <p:nvPr/>
          </p:nvSpPr>
          <p:spPr>
            <a:xfrm>
              <a:off x="1207471" y="238960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楕円 74">
              <a:extLst>
                <a:ext uri="{FF2B5EF4-FFF2-40B4-BE49-F238E27FC236}">
                  <a16:creationId xmlns:a16="http://schemas.microsoft.com/office/drawing/2014/main" id="{7FB90D70-E8BD-4CB9-93F9-78BAF798A724}"/>
                </a:ext>
              </a:extLst>
            </p:cNvPr>
            <p:cNvSpPr/>
            <p:nvPr/>
          </p:nvSpPr>
          <p:spPr>
            <a:xfrm>
              <a:off x="1214427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2D324EF9-3043-444E-AD0D-6C5183DFBE78}"/>
              </a:ext>
            </a:extLst>
          </p:cNvPr>
          <p:cNvGrpSpPr/>
          <p:nvPr/>
        </p:nvGrpSpPr>
        <p:grpSpPr>
          <a:xfrm>
            <a:off x="8475348" y="1786542"/>
            <a:ext cx="597476" cy="1016380"/>
            <a:chOff x="811789" y="1761187"/>
            <a:chExt cx="597476" cy="1016380"/>
          </a:xfrm>
        </p:grpSpPr>
        <p:grpSp>
          <p:nvGrpSpPr>
            <p:cNvPr id="82" name="グループ化 81">
              <a:extLst>
                <a:ext uri="{FF2B5EF4-FFF2-40B4-BE49-F238E27FC236}">
                  <a16:creationId xmlns:a16="http://schemas.microsoft.com/office/drawing/2014/main" id="{8F0A2DB6-52EB-48CA-B982-C24E63F70B25}"/>
                </a:ext>
              </a:extLst>
            </p:cNvPr>
            <p:cNvGrpSpPr/>
            <p:nvPr/>
          </p:nvGrpSpPr>
          <p:grpSpPr>
            <a:xfrm>
              <a:off x="811789" y="1761187"/>
              <a:ext cx="597476" cy="1016380"/>
              <a:chOff x="3403612" y="3656896"/>
              <a:chExt cx="597476" cy="1016380"/>
            </a:xfrm>
          </p:grpSpPr>
          <p:sp>
            <p:nvSpPr>
              <p:cNvPr id="87" name="正方形/長方形 86">
                <a:extLst>
                  <a:ext uri="{FF2B5EF4-FFF2-40B4-BE49-F238E27FC236}">
                    <a16:creationId xmlns:a16="http://schemas.microsoft.com/office/drawing/2014/main" id="{BCA8D586-4FC3-4931-A4EC-6B7517D61A30}"/>
                  </a:ext>
                </a:extLst>
              </p:cNvPr>
              <p:cNvSpPr/>
              <p:nvPr/>
            </p:nvSpPr>
            <p:spPr>
              <a:xfrm>
                <a:off x="3403612" y="4246963"/>
                <a:ext cx="597476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正方形/長方形 87">
                <a:extLst>
                  <a:ext uri="{FF2B5EF4-FFF2-40B4-BE49-F238E27FC236}">
                    <a16:creationId xmlns:a16="http://schemas.microsoft.com/office/drawing/2014/main" id="{382D172A-CAE7-4E4B-A0CD-7B27730FFD69}"/>
                  </a:ext>
                </a:extLst>
              </p:cNvPr>
              <p:cNvSpPr/>
              <p:nvPr/>
            </p:nvSpPr>
            <p:spPr>
              <a:xfrm>
                <a:off x="3403612" y="3764995"/>
                <a:ext cx="594042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斜め縞 88">
                <a:extLst>
                  <a:ext uri="{FF2B5EF4-FFF2-40B4-BE49-F238E27FC236}">
                    <a16:creationId xmlns:a16="http://schemas.microsoft.com/office/drawing/2014/main" id="{8B796626-4E8F-4F3B-9AAF-2FA53D4FDAC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3597972" y="3656896"/>
                <a:ext cx="200666" cy="208717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正方形/長方形 89">
                <a:extLst>
                  <a:ext uri="{FF2B5EF4-FFF2-40B4-BE49-F238E27FC236}">
                    <a16:creationId xmlns:a16="http://schemas.microsoft.com/office/drawing/2014/main" id="{3BE642A9-EE0B-437B-93DB-D8472D54910B}"/>
                  </a:ext>
                </a:extLst>
              </p:cNvPr>
              <p:cNvSpPr/>
              <p:nvPr/>
            </p:nvSpPr>
            <p:spPr>
              <a:xfrm>
                <a:off x="3649318" y="3756839"/>
                <a:ext cx="97973" cy="916437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四角形: 角を丸くする 90">
                <a:extLst>
                  <a:ext uri="{FF2B5EF4-FFF2-40B4-BE49-F238E27FC236}">
                    <a16:creationId xmlns:a16="http://schemas.microsoft.com/office/drawing/2014/main" id="{D6EE659B-9B8F-4295-B0DD-A8CC54B59006}"/>
                  </a:ext>
                </a:extLst>
              </p:cNvPr>
              <p:cNvSpPr/>
              <p:nvPr/>
            </p:nvSpPr>
            <p:spPr>
              <a:xfrm>
                <a:off x="3586100" y="4509517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3" name="楕円 82">
              <a:extLst>
                <a:ext uri="{FF2B5EF4-FFF2-40B4-BE49-F238E27FC236}">
                  <a16:creationId xmlns:a16="http://schemas.microsoft.com/office/drawing/2014/main" id="{4556B43B-B166-4C41-92D8-C27296474112}"/>
                </a:ext>
              </a:extLst>
            </p:cNvPr>
            <p:cNvSpPr/>
            <p:nvPr/>
          </p:nvSpPr>
          <p:spPr>
            <a:xfrm>
              <a:off x="877145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楕円 83">
              <a:extLst>
                <a:ext uri="{FF2B5EF4-FFF2-40B4-BE49-F238E27FC236}">
                  <a16:creationId xmlns:a16="http://schemas.microsoft.com/office/drawing/2014/main" id="{AA4CB2DC-ABD1-46E3-A0BC-835B24FAB4A6}"/>
                </a:ext>
              </a:extLst>
            </p:cNvPr>
            <p:cNvSpPr/>
            <p:nvPr/>
          </p:nvSpPr>
          <p:spPr>
            <a:xfrm>
              <a:off x="864971" y="2382455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楕円 84">
              <a:extLst>
                <a:ext uri="{FF2B5EF4-FFF2-40B4-BE49-F238E27FC236}">
                  <a16:creationId xmlns:a16="http://schemas.microsoft.com/office/drawing/2014/main" id="{7711D632-4233-497F-9A16-4FDB120DB918}"/>
                </a:ext>
              </a:extLst>
            </p:cNvPr>
            <p:cNvSpPr/>
            <p:nvPr/>
          </p:nvSpPr>
          <p:spPr>
            <a:xfrm>
              <a:off x="1207471" y="238960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楕円 85">
              <a:extLst>
                <a:ext uri="{FF2B5EF4-FFF2-40B4-BE49-F238E27FC236}">
                  <a16:creationId xmlns:a16="http://schemas.microsoft.com/office/drawing/2014/main" id="{BF21A5B3-78C6-4263-B818-80FBE62A2969}"/>
                </a:ext>
              </a:extLst>
            </p:cNvPr>
            <p:cNvSpPr/>
            <p:nvPr/>
          </p:nvSpPr>
          <p:spPr>
            <a:xfrm>
              <a:off x="1214427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CD41BE0-359C-4B7C-A437-3A9289CDE89F}"/>
              </a:ext>
            </a:extLst>
          </p:cNvPr>
          <p:cNvGrpSpPr/>
          <p:nvPr/>
        </p:nvGrpSpPr>
        <p:grpSpPr>
          <a:xfrm>
            <a:off x="3405215" y="1786021"/>
            <a:ext cx="597476" cy="1016380"/>
            <a:chOff x="811789" y="1761187"/>
            <a:chExt cx="597476" cy="1016380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6943500C-4363-4BB9-94B6-02C3430F2C91}"/>
                </a:ext>
              </a:extLst>
            </p:cNvPr>
            <p:cNvGrpSpPr/>
            <p:nvPr/>
          </p:nvGrpSpPr>
          <p:grpSpPr>
            <a:xfrm>
              <a:off x="811789" y="1761187"/>
              <a:ext cx="597476" cy="1016380"/>
              <a:chOff x="3403612" y="3656896"/>
              <a:chExt cx="597476" cy="1016380"/>
            </a:xfrm>
          </p:grpSpPr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FE1A1733-C865-469E-B177-69C433BC3F41}"/>
                  </a:ext>
                </a:extLst>
              </p:cNvPr>
              <p:cNvSpPr/>
              <p:nvPr/>
            </p:nvSpPr>
            <p:spPr>
              <a:xfrm>
                <a:off x="3403612" y="4246963"/>
                <a:ext cx="597476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401D620D-4229-41D6-B765-4B3FF698D14F}"/>
                  </a:ext>
                </a:extLst>
              </p:cNvPr>
              <p:cNvSpPr/>
              <p:nvPr/>
            </p:nvSpPr>
            <p:spPr>
              <a:xfrm>
                <a:off x="3403612" y="3764995"/>
                <a:ext cx="594042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" name="斜め縞 99">
                <a:extLst>
                  <a:ext uri="{FF2B5EF4-FFF2-40B4-BE49-F238E27FC236}">
                    <a16:creationId xmlns:a16="http://schemas.microsoft.com/office/drawing/2014/main" id="{19767BC2-3022-4C1D-8D21-AB0A5ED1524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3597972" y="3656896"/>
                <a:ext cx="200666" cy="208717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正方形/長方形 100">
                <a:extLst>
                  <a:ext uri="{FF2B5EF4-FFF2-40B4-BE49-F238E27FC236}">
                    <a16:creationId xmlns:a16="http://schemas.microsoft.com/office/drawing/2014/main" id="{F7777EE7-C3F9-4670-B7E8-D9D721DB6B15}"/>
                  </a:ext>
                </a:extLst>
              </p:cNvPr>
              <p:cNvSpPr/>
              <p:nvPr/>
            </p:nvSpPr>
            <p:spPr>
              <a:xfrm>
                <a:off x="3649318" y="3756839"/>
                <a:ext cx="97973" cy="916437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2" name="四角形: 角を丸くする 101">
                <a:extLst>
                  <a:ext uri="{FF2B5EF4-FFF2-40B4-BE49-F238E27FC236}">
                    <a16:creationId xmlns:a16="http://schemas.microsoft.com/office/drawing/2014/main" id="{ED305A30-7463-4FE4-AB89-03922AD76E0F}"/>
                  </a:ext>
                </a:extLst>
              </p:cNvPr>
              <p:cNvSpPr/>
              <p:nvPr/>
            </p:nvSpPr>
            <p:spPr>
              <a:xfrm>
                <a:off x="3586100" y="4509517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4" name="楕円 93">
              <a:extLst>
                <a:ext uri="{FF2B5EF4-FFF2-40B4-BE49-F238E27FC236}">
                  <a16:creationId xmlns:a16="http://schemas.microsoft.com/office/drawing/2014/main" id="{469BB552-6CEC-42EC-B4D2-9225F25C7B0C}"/>
                </a:ext>
              </a:extLst>
            </p:cNvPr>
            <p:cNvSpPr/>
            <p:nvPr/>
          </p:nvSpPr>
          <p:spPr>
            <a:xfrm>
              <a:off x="877145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楕円 94">
              <a:extLst>
                <a:ext uri="{FF2B5EF4-FFF2-40B4-BE49-F238E27FC236}">
                  <a16:creationId xmlns:a16="http://schemas.microsoft.com/office/drawing/2014/main" id="{1C49C64C-D7FB-45DB-8F25-3856F6EE855C}"/>
                </a:ext>
              </a:extLst>
            </p:cNvPr>
            <p:cNvSpPr/>
            <p:nvPr/>
          </p:nvSpPr>
          <p:spPr>
            <a:xfrm>
              <a:off x="864971" y="2382455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D106355B-7530-41A6-A629-71C4BB482588}"/>
                </a:ext>
              </a:extLst>
            </p:cNvPr>
            <p:cNvSpPr/>
            <p:nvPr/>
          </p:nvSpPr>
          <p:spPr>
            <a:xfrm>
              <a:off x="1207471" y="238960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楕円 96">
              <a:extLst>
                <a:ext uri="{FF2B5EF4-FFF2-40B4-BE49-F238E27FC236}">
                  <a16:creationId xmlns:a16="http://schemas.microsoft.com/office/drawing/2014/main" id="{B776B32A-3750-4206-BE74-8E1CEFD41A7C}"/>
                </a:ext>
              </a:extLst>
            </p:cNvPr>
            <p:cNvSpPr/>
            <p:nvPr/>
          </p:nvSpPr>
          <p:spPr>
            <a:xfrm>
              <a:off x="1214427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05" name="直線矢印コネクタ 104">
            <a:extLst>
              <a:ext uri="{FF2B5EF4-FFF2-40B4-BE49-F238E27FC236}">
                <a16:creationId xmlns:a16="http://schemas.microsoft.com/office/drawing/2014/main" id="{8F5F6892-1B2A-4419-B086-FC8814D0D23C}"/>
              </a:ext>
            </a:extLst>
          </p:cNvPr>
          <p:cNvCxnSpPr>
            <a:cxnSpLocks/>
          </p:cNvCxnSpPr>
          <p:nvPr/>
        </p:nvCxnSpPr>
        <p:spPr>
          <a:xfrm flipH="1" flipV="1">
            <a:off x="1492498" y="2802401"/>
            <a:ext cx="364438" cy="798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4E395E43-E08C-47ED-AE39-E53F3782C4C3}"/>
              </a:ext>
            </a:extLst>
          </p:cNvPr>
          <p:cNvSpPr txBox="1"/>
          <p:nvPr/>
        </p:nvSpPr>
        <p:spPr>
          <a:xfrm>
            <a:off x="1360490" y="3629465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 block A</a:t>
            </a:r>
            <a:endParaRPr kumimoji="1" lang="ja-JP" altLang="en-US" dirty="0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496574BC-A288-44AE-A8D1-35987F67F38D}"/>
              </a:ext>
            </a:extLst>
          </p:cNvPr>
          <p:cNvSpPr txBox="1"/>
          <p:nvPr/>
        </p:nvSpPr>
        <p:spPr>
          <a:xfrm>
            <a:off x="2984772" y="351369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 block B</a:t>
            </a:r>
            <a:endParaRPr kumimoji="1" lang="ja-JP" altLang="en-US" dirty="0"/>
          </a:p>
        </p:txBody>
      </p:sp>
      <p:cxnSp>
        <p:nvCxnSpPr>
          <p:cNvPr id="117" name="直線矢印コネクタ 116">
            <a:extLst>
              <a:ext uri="{FF2B5EF4-FFF2-40B4-BE49-F238E27FC236}">
                <a16:creationId xmlns:a16="http://schemas.microsoft.com/office/drawing/2014/main" id="{C871D942-F3B5-48A9-8ADC-97094D9D12D2}"/>
              </a:ext>
            </a:extLst>
          </p:cNvPr>
          <p:cNvCxnSpPr>
            <a:cxnSpLocks/>
          </p:cNvCxnSpPr>
          <p:nvPr/>
        </p:nvCxnSpPr>
        <p:spPr>
          <a:xfrm flipH="1" flipV="1">
            <a:off x="3498577" y="2638642"/>
            <a:ext cx="87195" cy="891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5640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9890C7-DBC9-483E-BE25-A5D41BD9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63" y="-12937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Dimension of E16 PRC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54B7AB-35CC-42A7-AAA9-24B7A7CC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322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Almost same structure as </a:t>
            </a:r>
            <a:r>
              <a:rPr kumimoji="1" lang="en-US" altLang="ja-JP" dirty="0" err="1"/>
              <a:t>BGOegg</a:t>
            </a:r>
            <a:r>
              <a:rPr kumimoji="1" lang="en-US" altLang="ja-JP" dirty="0"/>
              <a:t>-RPC but </a:t>
            </a:r>
            <a:r>
              <a:rPr lang="en-US" altLang="ja-JP" dirty="0"/>
              <a:t>slightly </a:t>
            </a:r>
            <a:r>
              <a:rPr kumimoji="1" lang="en-US" altLang="ja-JP" dirty="0"/>
              <a:t>shorter length</a:t>
            </a:r>
            <a:endParaRPr kumimoji="1" lang="ja-JP" altLang="en-US" dirty="0"/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F2E2775B-A615-411B-B8CD-AF491AAB0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7" y="2114153"/>
            <a:ext cx="4554513" cy="341588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5D29653-F869-418F-9E0D-9270500CA42C}"/>
              </a:ext>
            </a:extLst>
          </p:cNvPr>
          <p:cNvSpPr/>
          <p:nvPr/>
        </p:nvSpPr>
        <p:spPr>
          <a:xfrm>
            <a:off x="5824513" y="2888351"/>
            <a:ext cx="5681938" cy="1181201"/>
          </a:xfrm>
          <a:prstGeom prst="rect">
            <a:avLst/>
          </a:prstGeom>
          <a:solidFill>
            <a:srgbClr val="4CED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69D4EA7-4D6A-4286-B175-393E5981AEFF}"/>
              </a:ext>
            </a:extLst>
          </p:cNvPr>
          <p:cNvSpPr/>
          <p:nvPr/>
        </p:nvSpPr>
        <p:spPr>
          <a:xfrm>
            <a:off x="6046763" y="2888351"/>
            <a:ext cx="5257800" cy="11581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93A7543-FC69-4CBE-9A50-18009C664B33}"/>
              </a:ext>
            </a:extLst>
          </p:cNvPr>
          <p:cNvCxnSpPr/>
          <p:nvPr/>
        </p:nvCxnSpPr>
        <p:spPr>
          <a:xfrm>
            <a:off x="5814336" y="2714625"/>
            <a:ext cx="57023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A5CD84-912F-4694-AE7F-9A509915AFC9}"/>
              </a:ext>
            </a:extLst>
          </p:cNvPr>
          <p:cNvSpPr txBox="1"/>
          <p:nvPr/>
        </p:nvSpPr>
        <p:spPr>
          <a:xfrm>
            <a:off x="7668015" y="2398762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Total length=880</a:t>
            </a:r>
            <a:endParaRPr kumimoji="1" lang="ja-JP" altLang="en-US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38252D2-8584-419D-99F3-978DF6E1FE12}"/>
              </a:ext>
            </a:extLst>
          </p:cNvPr>
          <p:cNvCxnSpPr>
            <a:cxnSpLocks/>
          </p:cNvCxnSpPr>
          <p:nvPr/>
        </p:nvCxnSpPr>
        <p:spPr>
          <a:xfrm>
            <a:off x="5819962" y="3505544"/>
            <a:ext cx="23950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0711CE7-E7A6-4C25-B159-5ED8F821A748}"/>
              </a:ext>
            </a:extLst>
          </p:cNvPr>
          <p:cNvSpPr txBox="1"/>
          <p:nvPr/>
        </p:nvSpPr>
        <p:spPr>
          <a:xfrm>
            <a:off x="7914097" y="4403673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Space for amp =55 each</a:t>
            </a:r>
            <a:endParaRPr kumimoji="1" lang="ja-JP" altLang="en-US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5110E16-7612-4922-AF38-40D2B6563C54}"/>
              </a:ext>
            </a:extLst>
          </p:cNvPr>
          <p:cNvCxnSpPr>
            <a:cxnSpLocks/>
          </p:cNvCxnSpPr>
          <p:nvPr/>
        </p:nvCxnSpPr>
        <p:spPr>
          <a:xfrm flipH="1" flipV="1">
            <a:off x="5935638" y="3670579"/>
            <a:ext cx="2109812" cy="863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664240B-D1A2-4C6D-A31C-8A3543D6327E}"/>
              </a:ext>
            </a:extLst>
          </p:cNvPr>
          <p:cNvCxnSpPr>
            <a:cxnSpLocks/>
          </p:cNvCxnSpPr>
          <p:nvPr/>
        </p:nvCxnSpPr>
        <p:spPr>
          <a:xfrm>
            <a:off x="11304563" y="3665814"/>
            <a:ext cx="222250" cy="47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E643A551-903D-4FCB-A6C0-6ED2B1DEB8A4}"/>
              </a:ext>
            </a:extLst>
          </p:cNvPr>
          <p:cNvCxnSpPr>
            <a:cxnSpLocks/>
          </p:cNvCxnSpPr>
          <p:nvPr/>
        </p:nvCxnSpPr>
        <p:spPr>
          <a:xfrm flipV="1">
            <a:off x="10602913" y="3665814"/>
            <a:ext cx="812775" cy="764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61A107C-9622-4AA8-AB20-1B9D0C15D0E1}"/>
              </a:ext>
            </a:extLst>
          </p:cNvPr>
          <p:cNvSpPr txBox="1"/>
          <p:nvPr/>
        </p:nvSpPr>
        <p:spPr>
          <a:xfrm>
            <a:off x="7556951" y="4889607"/>
            <a:ext cx="30957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Cathode PCB (230x770)</a:t>
            </a:r>
            <a:r>
              <a:rPr lang="ja-JP" altLang="en-US" dirty="0"/>
              <a:t>：</a:t>
            </a:r>
            <a:r>
              <a:rPr lang="en-US" altLang="ja-JP" dirty="0"/>
              <a:t>2</a:t>
            </a:r>
          </a:p>
          <a:p>
            <a:r>
              <a:rPr lang="en-US" altLang="ja-JP" dirty="0"/>
              <a:t>Anode</a:t>
            </a:r>
            <a:r>
              <a:rPr lang="ja-JP" altLang="en-US" dirty="0"/>
              <a:t> </a:t>
            </a:r>
            <a:r>
              <a:rPr lang="en-US" altLang="ja-JP" dirty="0"/>
              <a:t>PCB</a:t>
            </a:r>
            <a:r>
              <a:rPr lang="ja-JP" altLang="en-US" dirty="0"/>
              <a:t> </a:t>
            </a:r>
            <a:r>
              <a:rPr lang="en-US" altLang="ja-JP" dirty="0"/>
              <a:t>(230x770)</a:t>
            </a:r>
            <a:r>
              <a:rPr lang="ja-JP" altLang="en-US" dirty="0"/>
              <a:t>：</a:t>
            </a:r>
            <a:r>
              <a:rPr lang="en-US" altLang="ja-JP" dirty="0"/>
              <a:t>1</a:t>
            </a:r>
            <a:r>
              <a:rPr lang="ja-JP" altLang="en-US" dirty="0"/>
              <a:t> </a:t>
            </a:r>
            <a:endParaRPr lang="en-US" altLang="ja-JP" dirty="0"/>
          </a:p>
          <a:p>
            <a:r>
              <a:rPr lang="en-US" altLang="ja-JP" dirty="0"/>
              <a:t>Honeycomb </a:t>
            </a:r>
            <a:r>
              <a:rPr kumimoji="1" lang="en-US" altLang="ja-JP" dirty="0"/>
              <a:t>(6x240x750):2</a:t>
            </a:r>
          </a:p>
          <a:p>
            <a:r>
              <a:rPr kumimoji="1" lang="en-US" altLang="ja-JP" dirty="0"/>
              <a:t>G-10</a:t>
            </a:r>
            <a:r>
              <a:rPr lang="ja-JP" altLang="en-US" dirty="0"/>
              <a:t> </a:t>
            </a:r>
            <a:r>
              <a:rPr lang="en-US" altLang="ja-JP" dirty="0"/>
              <a:t>plate</a:t>
            </a:r>
            <a:r>
              <a:rPr lang="ja-JP" altLang="en-US" dirty="0"/>
              <a:t> </a:t>
            </a:r>
            <a:r>
              <a:rPr kumimoji="1" lang="en-US" altLang="ja-JP" dirty="0"/>
              <a:t>(0.5x240x770):4</a:t>
            </a:r>
            <a:endParaRPr lang="en-US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Glass (0.4x230x750)</a:t>
            </a:r>
            <a:r>
              <a:rPr lang="ja-JP" altLang="en-US" dirty="0">
                <a:solidFill>
                  <a:srgbClr val="FF0000"/>
                </a:solidFill>
              </a:rPr>
              <a:t>：</a:t>
            </a:r>
            <a:r>
              <a:rPr lang="en-US" altLang="ja-JP" dirty="0">
                <a:solidFill>
                  <a:srgbClr val="FF0000"/>
                </a:solidFill>
              </a:rPr>
              <a:t>12</a:t>
            </a:r>
          </a:p>
          <a:p>
            <a:r>
              <a:rPr lang="en-US" altLang="ja-JP" dirty="0"/>
              <a:t>Carbon tape (230x734)</a:t>
            </a:r>
            <a:endParaRPr kumimoji="1" lang="ja-JP" altLang="en-US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5BE1693-0B28-4C74-811C-FD55DEEE8D7A}"/>
              </a:ext>
            </a:extLst>
          </p:cNvPr>
          <p:cNvCxnSpPr>
            <a:cxnSpLocks/>
          </p:cNvCxnSpPr>
          <p:nvPr/>
        </p:nvCxnSpPr>
        <p:spPr>
          <a:xfrm flipH="1" flipV="1">
            <a:off x="6485206" y="4020878"/>
            <a:ext cx="1022508" cy="874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EBA13AE-5262-44D6-81B4-3F8E6FA7EE74}"/>
              </a:ext>
            </a:extLst>
          </p:cNvPr>
          <p:cNvCxnSpPr>
            <a:cxnSpLocks/>
          </p:cNvCxnSpPr>
          <p:nvPr/>
        </p:nvCxnSpPr>
        <p:spPr>
          <a:xfrm flipV="1">
            <a:off x="11679471" y="2816709"/>
            <a:ext cx="0" cy="13338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35C626F-F4DB-46D6-8957-339BE6B48E58}"/>
              </a:ext>
            </a:extLst>
          </p:cNvPr>
          <p:cNvSpPr txBox="1"/>
          <p:nvPr/>
        </p:nvSpPr>
        <p:spPr>
          <a:xfrm rot="5400000">
            <a:off x="11641331" y="328277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260</a:t>
            </a:r>
            <a:endParaRPr kumimoji="1" lang="ja-JP" altLang="en-US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E787F9B-69CE-4C3F-B4EE-E7E0DC8EA045}"/>
              </a:ext>
            </a:extLst>
          </p:cNvPr>
          <p:cNvCxnSpPr/>
          <p:nvPr/>
        </p:nvCxnSpPr>
        <p:spPr>
          <a:xfrm flipV="1">
            <a:off x="5824513" y="4020878"/>
            <a:ext cx="111125" cy="752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22725EB-89A6-4FB5-813A-D17DB0B7C80A}"/>
              </a:ext>
            </a:extLst>
          </p:cNvPr>
          <p:cNvSpPr txBox="1"/>
          <p:nvPr/>
        </p:nvSpPr>
        <p:spPr>
          <a:xfrm>
            <a:off x="5354128" y="4828652"/>
            <a:ext cx="1726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Amp part lids can be opened (with O-rings)</a:t>
            </a:r>
            <a:endParaRPr kumimoji="1" lang="en-US" altLang="ja-JP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1860A11-29C0-4087-AE93-1177B0E3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326-C353-4C2A-B238-BC58BD05FD39}" type="slidenum">
              <a:rPr kumimoji="1" lang="ja-JP" altLang="en-US" smtClean="0"/>
              <a:t>144</a:t>
            </a:fld>
            <a:endParaRPr kumimoji="1" lang="ja-JP" altLang="en-US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DCE93329-8D60-47AD-BF94-D8ECB9B3A46A}"/>
              </a:ext>
            </a:extLst>
          </p:cNvPr>
          <p:cNvGrpSpPr/>
          <p:nvPr/>
        </p:nvGrpSpPr>
        <p:grpSpPr>
          <a:xfrm>
            <a:off x="10703643" y="2675030"/>
            <a:ext cx="207092" cy="213321"/>
            <a:chOff x="10496551" y="2248148"/>
            <a:chExt cx="207092" cy="213321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3C3164E-585D-42BC-A626-4C1C770F9DE2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893DD53-ED97-4B00-BD2F-4B798803993F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8D028BA7-FF3C-4866-8379-C4FBBFE15667}"/>
              </a:ext>
            </a:extLst>
          </p:cNvPr>
          <p:cNvGrpSpPr/>
          <p:nvPr/>
        </p:nvGrpSpPr>
        <p:grpSpPr>
          <a:xfrm rot="10800000">
            <a:off x="6476313" y="4104911"/>
            <a:ext cx="207092" cy="213321"/>
            <a:chOff x="10496551" y="2248148"/>
            <a:chExt cx="207092" cy="213321"/>
          </a:xfrm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92F0E67A-0617-40A4-9398-DF2D4AE8E2B6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8C991FC5-FD9F-4E81-BC5E-570AD65C7293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17D13701-00B8-42A0-8DC0-DAD4DBCEC8D5}"/>
              </a:ext>
            </a:extLst>
          </p:cNvPr>
          <p:cNvGrpSpPr/>
          <p:nvPr/>
        </p:nvGrpSpPr>
        <p:grpSpPr>
          <a:xfrm flipH="1">
            <a:off x="6485206" y="2634015"/>
            <a:ext cx="203373" cy="196502"/>
            <a:chOff x="10496551" y="2248148"/>
            <a:chExt cx="207092" cy="213321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54F2DDEE-CD82-4AF1-8491-4F0BA31C9948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6504778B-6BFB-4CE0-919B-92AEBB91D699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A6D3B2AE-07FE-4CC5-8D6B-1DE9D4A6D36D}"/>
              </a:ext>
            </a:extLst>
          </p:cNvPr>
          <p:cNvGrpSpPr/>
          <p:nvPr/>
        </p:nvGrpSpPr>
        <p:grpSpPr>
          <a:xfrm rot="10800000" flipH="1">
            <a:off x="10747992" y="4081141"/>
            <a:ext cx="203373" cy="196502"/>
            <a:chOff x="10496551" y="2248148"/>
            <a:chExt cx="207092" cy="21332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EE5DA28-CC4D-4010-8A38-E5596DEB7758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E5B449A-884A-4301-80F3-81CE23164961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2B9EFB-4761-4494-AB72-C5D6620512B6}"/>
              </a:ext>
            </a:extLst>
          </p:cNvPr>
          <p:cNvSpPr/>
          <p:nvPr/>
        </p:nvSpPr>
        <p:spPr>
          <a:xfrm>
            <a:off x="5814336" y="2823557"/>
            <a:ext cx="5702300" cy="5794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02DD515-43C7-4ED8-B0A5-E66E70EAD6AF}"/>
              </a:ext>
            </a:extLst>
          </p:cNvPr>
          <p:cNvSpPr/>
          <p:nvPr/>
        </p:nvSpPr>
        <p:spPr>
          <a:xfrm>
            <a:off x="5824513" y="4074318"/>
            <a:ext cx="5702300" cy="76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CA0F3AA4-2D9C-4D05-B61E-3A05FECB0703}"/>
              </a:ext>
            </a:extLst>
          </p:cNvPr>
          <p:cNvSpPr/>
          <p:nvPr/>
        </p:nvSpPr>
        <p:spPr>
          <a:xfrm>
            <a:off x="6447445" y="3051153"/>
            <a:ext cx="377685" cy="612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22E80E-1187-4D25-A2A6-871CE7FA94EE}"/>
              </a:ext>
            </a:extLst>
          </p:cNvPr>
          <p:cNvSpPr txBox="1"/>
          <p:nvPr/>
        </p:nvSpPr>
        <p:spPr>
          <a:xfrm>
            <a:off x="10482180" y="20851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ガスフロー</a:t>
            </a:r>
            <a:endParaRPr kumimoji="1" lang="ja-JP" altLang="en-US" dirty="0"/>
          </a:p>
        </p:txBody>
      </p:sp>
      <p:sp>
        <p:nvSpPr>
          <p:cNvPr id="44" name="矢印: 下 43">
            <a:extLst>
              <a:ext uri="{FF2B5EF4-FFF2-40B4-BE49-F238E27FC236}">
                <a16:creationId xmlns:a16="http://schemas.microsoft.com/office/drawing/2014/main" id="{355B18BF-874C-413F-A163-D04D98AD1614}"/>
              </a:ext>
            </a:extLst>
          </p:cNvPr>
          <p:cNvSpPr/>
          <p:nvPr/>
        </p:nvSpPr>
        <p:spPr>
          <a:xfrm>
            <a:off x="10559149" y="3115414"/>
            <a:ext cx="377685" cy="612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4B6BE83-32A5-4805-8990-8A42336C0908}"/>
              </a:ext>
            </a:extLst>
          </p:cNvPr>
          <p:cNvCxnSpPr/>
          <p:nvPr/>
        </p:nvCxnSpPr>
        <p:spPr>
          <a:xfrm>
            <a:off x="6256020" y="2545080"/>
            <a:ext cx="0" cy="278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4B434D6-223B-4AA7-B330-FBB2F7F7B691}"/>
              </a:ext>
            </a:extLst>
          </p:cNvPr>
          <p:cNvCxnSpPr>
            <a:cxnSpLocks/>
          </p:cNvCxnSpPr>
          <p:nvPr/>
        </p:nvCxnSpPr>
        <p:spPr>
          <a:xfrm flipV="1">
            <a:off x="6240780" y="4158223"/>
            <a:ext cx="0" cy="2067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54F8A01F-C116-4FC0-B653-F122067BED0C}"/>
              </a:ext>
            </a:extLst>
          </p:cNvPr>
          <p:cNvCxnSpPr/>
          <p:nvPr/>
        </p:nvCxnSpPr>
        <p:spPr>
          <a:xfrm>
            <a:off x="5824513" y="2545080"/>
            <a:ext cx="4315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0C676E3-D770-4C78-9753-CE4449F58920}"/>
              </a:ext>
            </a:extLst>
          </p:cNvPr>
          <p:cNvSpPr txBox="1"/>
          <p:nvPr/>
        </p:nvSpPr>
        <p:spPr>
          <a:xfrm>
            <a:off x="6065906" y="1862933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HV</a:t>
            </a:r>
            <a:r>
              <a:rPr kumimoji="1" lang="ja-JP" altLang="en-US" dirty="0">
                <a:solidFill>
                  <a:srgbClr val="FF0000"/>
                </a:solidFill>
              </a:rPr>
              <a:t>ケーブル用穴</a:t>
            </a:r>
            <a:r>
              <a:rPr kumimoji="1" lang="el-GR" altLang="ja-JP" dirty="0">
                <a:solidFill>
                  <a:srgbClr val="FF0000"/>
                </a:solidFill>
              </a:rPr>
              <a:t>Φ</a:t>
            </a:r>
            <a:r>
              <a:rPr kumimoji="1" lang="en-US" altLang="ja-JP" dirty="0">
                <a:solidFill>
                  <a:srgbClr val="FF0000"/>
                </a:solidFill>
              </a:rPr>
              <a:t>3</a:t>
            </a:r>
          </a:p>
          <a:p>
            <a:r>
              <a:rPr kumimoji="1" lang="ja-JP" altLang="en-US" dirty="0">
                <a:solidFill>
                  <a:srgbClr val="FF0000"/>
                </a:solidFill>
              </a:rPr>
              <a:t>（全</a:t>
            </a:r>
            <a:r>
              <a:rPr kumimoji="1" lang="en-US" altLang="ja-JP" dirty="0">
                <a:solidFill>
                  <a:srgbClr val="FF0000"/>
                </a:solidFill>
              </a:rPr>
              <a:t>2</a:t>
            </a:r>
            <a:r>
              <a:rPr kumimoji="1" lang="ja-JP" altLang="en-US" dirty="0">
                <a:solidFill>
                  <a:srgbClr val="FF0000"/>
                </a:solidFill>
              </a:rPr>
              <a:t>か所）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A675DF7-9E2E-4F4C-A24F-619C1A37E343}"/>
              </a:ext>
            </a:extLst>
          </p:cNvPr>
          <p:cNvSpPr txBox="1"/>
          <p:nvPr/>
        </p:nvSpPr>
        <p:spPr>
          <a:xfrm>
            <a:off x="6048852" y="439584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φ3</a:t>
            </a:r>
            <a:endParaRPr kumimoji="1" lang="ja-JP" altLang="en-US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B565AF8-4EF7-4873-9060-EF381C6C497A}"/>
              </a:ext>
            </a:extLst>
          </p:cNvPr>
          <p:cNvSpPr txBox="1"/>
          <p:nvPr/>
        </p:nvSpPr>
        <p:spPr>
          <a:xfrm>
            <a:off x="5790256" y="226666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65</a:t>
            </a:r>
            <a:endParaRPr kumimoji="1" lang="ja-JP" altLang="en-US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7AC4178-2E6C-4895-9B68-AB05681F8D7E}"/>
              </a:ext>
            </a:extLst>
          </p:cNvPr>
          <p:cNvSpPr txBox="1"/>
          <p:nvPr/>
        </p:nvSpPr>
        <p:spPr>
          <a:xfrm>
            <a:off x="5790256" y="424382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65</a:t>
            </a:r>
            <a:endParaRPr kumimoji="1" lang="ja-JP" altLang="en-US" dirty="0"/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B5396F4D-3BA5-4052-8380-FC916D86700E}"/>
              </a:ext>
            </a:extLst>
          </p:cNvPr>
          <p:cNvCxnSpPr/>
          <p:nvPr/>
        </p:nvCxnSpPr>
        <p:spPr>
          <a:xfrm>
            <a:off x="5831009" y="4298846"/>
            <a:ext cx="4315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C45B4AD-8A03-4C4C-A4CD-7F1561D4728B}"/>
              </a:ext>
            </a:extLst>
          </p:cNvPr>
          <p:cNvCxnSpPr/>
          <p:nvPr/>
        </p:nvCxnSpPr>
        <p:spPr>
          <a:xfrm flipV="1">
            <a:off x="5816893" y="2341441"/>
            <a:ext cx="0" cy="2192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9811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3F700F-4290-4219-986A-D8ECAEC2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651BF8-7471-4F19-BA09-865153DF5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651524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3F3163-EB69-4FB1-B38D-B7E7B1C9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0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その他</a:t>
            </a:r>
            <a:r>
              <a:rPr kumimoji="1" lang="en-US" altLang="ja-JP" dirty="0"/>
              <a:t>Ming-Lee</a:t>
            </a:r>
            <a:r>
              <a:rPr kumimoji="1" lang="ja-JP" altLang="en-US" dirty="0"/>
              <a:t>からのコメント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E528B-C373-4E59-890F-39EBE4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337969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上側プレートと</a:t>
            </a:r>
            <a:r>
              <a:rPr kumimoji="1" lang="en-US" altLang="ja-JP" dirty="0"/>
              <a:t>Amp</a:t>
            </a:r>
            <a:r>
              <a:rPr kumimoji="1" lang="ja-JP" altLang="en-US" dirty="0"/>
              <a:t>基板間のガス封止は、</a:t>
            </a:r>
            <a:r>
              <a:rPr lang="ja-JP" altLang="en-US" dirty="0"/>
              <a:t>基板上に細かい凹凸があるので</a:t>
            </a:r>
            <a:r>
              <a:rPr kumimoji="1" lang="ja-JP" altLang="en-US" dirty="0"/>
              <a:t>ゴム板ではうまくできないのではないか？接着材を使う方が確実。</a:t>
            </a:r>
            <a:endParaRPr kumimoji="1" lang="en-US" altLang="ja-JP" dirty="0"/>
          </a:p>
          <a:p>
            <a:r>
              <a:rPr lang="en-US" altLang="ja-JP" dirty="0"/>
              <a:t>Al</a:t>
            </a:r>
            <a:r>
              <a:rPr lang="ja-JP" altLang="en-US" dirty="0"/>
              <a:t>上側プレートと、</a:t>
            </a:r>
            <a:r>
              <a:rPr lang="en-US" altLang="ja-JP" dirty="0"/>
              <a:t>Amp</a:t>
            </a:r>
            <a:r>
              <a:rPr lang="ja-JP" altLang="en-US" dirty="0"/>
              <a:t>基板間の間隔は</a:t>
            </a:r>
            <a:r>
              <a:rPr lang="en-US" altLang="ja-JP" dirty="0"/>
              <a:t>0.6mm</a:t>
            </a:r>
            <a:r>
              <a:rPr lang="ja-JP" altLang="en-US" dirty="0"/>
              <a:t>以上必要。これより小さくなると、静電容量が発生し、反射が起こるかもしれない。</a:t>
            </a:r>
            <a:endParaRPr lang="en-US" altLang="ja-JP" dirty="0"/>
          </a:p>
          <a:p>
            <a:r>
              <a:rPr kumimoji="1" lang="en-US" altLang="ja-JP" dirty="0"/>
              <a:t>Al</a:t>
            </a:r>
            <a:r>
              <a:rPr kumimoji="1" lang="ja-JP" altLang="en-US" dirty="0"/>
              <a:t>下側プレートと、</a:t>
            </a:r>
            <a:r>
              <a:rPr kumimoji="1" lang="en-US" altLang="ja-JP" dirty="0"/>
              <a:t>Amp</a:t>
            </a:r>
            <a:r>
              <a:rPr kumimoji="1" lang="ja-JP" altLang="en-US" dirty="0"/>
              <a:t>基板グラウンド間の電気的接続は導電性接着剤はよくない。はんだ付けの方が確実</a:t>
            </a:r>
            <a:endParaRPr kumimoji="1" lang="en-US" altLang="ja-JP" dirty="0"/>
          </a:p>
          <a:p>
            <a:r>
              <a:rPr lang="en-US" altLang="ja-JP" dirty="0"/>
              <a:t>Amp</a:t>
            </a:r>
            <a:r>
              <a:rPr lang="ja-JP" altLang="en-US" dirty="0"/>
              <a:t>の入力インピーダンスは</a:t>
            </a:r>
            <a:r>
              <a:rPr lang="en-US" altLang="ja-JP" dirty="0"/>
              <a:t>50Ω</a:t>
            </a:r>
          </a:p>
          <a:p>
            <a:r>
              <a:rPr lang="en-US" altLang="ja-JP" dirty="0"/>
              <a:t>Amp-Cathode</a:t>
            </a:r>
            <a:r>
              <a:rPr lang="ja-JP" altLang="en-US" dirty="0"/>
              <a:t>基板間の</a:t>
            </a:r>
            <a:r>
              <a:rPr lang="en-US" altLang="ja-JP" dirty="0"/>
              <a:t>GND</a:t>
            </a:r>
            <a:r>
              <a:rPr lang="ja-JP" altLang="en-US" dirty="0"/>
              <a:t>接続用</a:t>
            </a:r>
            <a:r>
              <a:rPr kumimoji="1" lang="en-US" altLang="ja-JP" dirty="0"/>
              <a:t>C</a:t>
            </a:r>
            <a:r>
              <a:rPr kumimoji="1" lang="ja-JP" altLang="en-US" dirty="0"/>
              <a:t>型銅板について。ねじ止めが困難なら、導電性スペーサねじの方が良いかもしれない。</a:t>
            </a:r>
            <a:endParaRPr kumimoji="1" lang="en-US" altLang="ja-JP" dirty="0"/>
          </a:p>
          <a:p>
            <a:r>
              <a:rPr kumimoji="1" lang="ja-JP" altLang="en-US" dirty="0"/>
              <a:t>筐体から出ている部分の外部からノイズは大丈夫か？</a:t>
            </a:r>
            <a:endParaRPr kumimoji="1" lang="en-US" altLang="ja-JP" dirty="0"/>
          </a:p>
          <a:p>
            <a:pPr lvl="1"/>
            <a:r>
              <a:rPr lang="en-US" altLang="ja-JP" dirty="0"/>
              <a:t>Ming-Lee</a:t>
            </a:r>
            <a:r>
              <a:rPr lang="ja-JP" altLang="en-US" dirty="0"/>
              <a:t>の回答：</a:t>
            </a:r>
            <a:r>
              <a:rPr kumimoji="1" lang="ja-JP" altLang="en-US" dirty="0"/>
              <a:t>基板上でマッチングがとれており、グラウンドでシールドもしっかりされているので大丈夫</a:t>
            </a:r>
          </a:p>
        </p:txBody>
      </p:sp>
    </p:spTree>
    <p:extLst>
      <p:ext uri="{BB962C8B-B14F-4D97-AF65-F5344CB8AC3E}">
        <p14:creationId xmlns:p14="http://schemas.microsoft.com/office/powerpoint/2010/main" val="157704855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9934EF3-9708-4D5B-80F7-D40431BB8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" t="16347" b="-232"/>
          <a:stretch/>
        </p:blipFill>
        <p:spPr>
          <a:xfrm>
            <a:off x="2014779" y="1115878"/>
            <a:ext cx="8300135" cy="572627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34CCDE8-A1E2-4D84-BAC2-49B9F0778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148"/>
            <a:ext cx="10515600" cy="1325563"/>
          </a:xfrm>
        </p:spPr>
        <p:txBody>
          <a:bodyPr/>
          <a:lstStyle/>
          <a:p>
            <a:r>
              <a:rPr lang="en-US" altLang="ja-JP" dirty="0"/>
              <a:t>Amp PCB</a:t>
            </a:r>
            <a:r>
              <a:rPr lang="ja-JP" altLang="en-US" dirty="0"/>
              <a:t>と</a:t>
            </a:r>
            <a:r>
              <a:rPr lang="en-US" altLang="ja-JP" dirty="0"/>
              <a:t>Al</a:t>
            </a:r>
            <a:r>
              <a:rPr lang="ja-JP" altLang="en-US" dirty="0"/>
              <a:t>板の取り付け法の例（</a:t>
            </a:r>
            <a:r>
              <a:rPr lang="en-US" altLang="ja-JP" dirty="0"/>
              <a:t>Ming-Lee)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774F73-8B6B-4C92-B27D-8482868FE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047846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25FA1D-34D3-43DF-A6B1-8FE6FAD7B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28789E-D6AB-43E2-B944-7FFBDE4D9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EB20906-65D7-48BA-AF3F-A79DA7CEA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1" y="2397864"/>
            <a:ext cx="12013289" cy="3674519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B40D360B-9B1B-42B5-88A4-FC8947175548}"/>
              </a:ext>
            </a:extLst>
          </p:cNvPr>
          <p:cNvSpPr/>
          <p:nvPr/>
        </p:nvSpPr>
        <p:spPr>
          <a:xfrm>
            <a:off x="3111500" y="3657600"/>
            <a:ext cx="292100" cy="5715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0D65819-C0CA-4447-8C79-54D33EC8AB1D}"/>
              </a:ext>
            </a:extLst>
          </p:cNvPr>
          <p:cNvSpPr/>
          <p:nvPr/>
        </p:nvSpPr>
        <p:spPr>
          <a:xfrm>
            <a:off x="8966200" y="3657600"/>
            <a:ext cx="292100" cy="5715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442928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224703-DCD0-498E-8539-5A090725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9547F8-6197-454C-8A22-D1F75CAF0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405E41-2C0C-437F-A98D-2B25E742D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91" y="1790323"/>
            <a:ext cx="9451818" cy="327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12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439296-2C14-4773-A0AF-5ECCFB72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発注状況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95DD25-4669-4095-A6BF-EEA3BC226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4625"/>
            <a:ext cx="10515600" cy="5048250"/>
          </a:xfrm>
        </p:spPr>
        <p:txBody>
          <a:bodyPr>
            <a:normAutofit fontScale="70000" lnSpcReduction="20000"/>
          </a:bodyPr>
          <a:lstStyle/>
          <a:p>
            <a:r>
              <a:rPr lang="ja-JP" altLang="en-US" dirty="0"/>
              <a:t>ガラス：</a:t>
            </a:r>
            <a:r>
              <a:rPr lang="en-US" altLang="ja-JP" dirty="0"/>
              <a:t>9/23</a:t>
            </a:r>
            <a:r>
              <a:rPr lang="ja-JP" altLang="en-US" dirty="0"/>
              <a:t> 納品済</a:t>
            </a:r>
            <a:endParaRPr lang="en-US" altLang="ja-JP" dirty="0"/>
          </a:p>
          <a:p>
            <a:r>
              <a:rPr kumimoji="1" lang="ja-JP" altLang="en-US" dirty="0"/>
              <a:t>ハニカム：</a:t>
            </a:r>
            <a:r>
              <a:rPr lang="en-US" altLang="ja-JP" dirty="0"/>
              <a:t>9/14</a:t>
            </a:r>
            <a:r>
              <a:rPr lang="ja-JP" altLang="en-US" dirty="0"/>
              <a:t>納品済</a:t>
            </a:r>
            <a:endParaRPr kumimoji="1" lang="en-US" altLang="ja-JP" dirty="0"/>
          </a:p>
          <a:p>
            <a:r>
              <a:rPr lang="en-US" altLang="ja-JP" dirty="0"/>
              <a:t>G-10</a:t>
            </a:r>
            <a:r>
              <a:rPr lang="ja-JP" altLang="en-US" dirty="0"/>
              <a:t>：</a:t>
            </a:r>
            <a:r>
              <a:rPr lang="en-US" altLang="ja-JP" dirty="0"/>
              <a:t>9/8</a:t>
            </a:r>
            <a:r>
              <a:rPr lang="ja-JP" altLang="en-US" dirty="0"/>
              <a:t>納品済→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 筑波大</a:t>
            </a:r>
            <a:r>
              <a:rPr lang="en-US" altLang="ja-JP" dirty="0"/>
              <a:t> </a:t>
            </a:r>
            <a:r>
              <a:rPr lang="ja-JP" altLang="en-US" dirty="0"/>
              <a:t>工作室での穴開作業　</a:t>
            </a:r>
            <a:r>
              <a:rPr lang="en-US" altLang="ja-JP" dirty="0"/>
              <a:t>10/</a:t>
            </a:r>
            <a:r>
              <a:rPr lang="ja-JP" altLang="en-US" dirty="0"/>
              <a:t>８完成</a:t>
            </a:r>
            <a:endParaRPr lang="en-US" altLang="ja-JP" dirty="0"/>
          </a:p>
          <a:p>
            <a:r>
              <a:rPr lang="ja-JP" altLang="en-US" dirty="0"/>
              <a:t>筐体</a:t>
            </a:r>
            <a:r>
              <a:rPr lang="en-US" altLang="ja-JP" dirty="0"/>
              <a:t>1</a:t>
            </a:r>
            <a:r>
              <a:rPr lang="ja-JP" altLang="en-US" dirty="0"/>
              <a:t>台目、</a:t>
            </a:r>
            <a:r>
              <a:rPr lang="en-US" altLang="ja-JP" dirty="0"/>
              <a:t>MCX-</a:t>
            </a:r>
            <a:r>
              <a:rPr lang="en-US" altLang="ja-JP" dirty="0" err="1"/>
              <a:t>Lemo</a:t>
            </a:r>
            <a:r>
              <a:rPr lang="ja-JP" altLang="en-US" dirty="0"/>
              <a:t>ケーブル</a:t>
            </a:r>
            <a:r>
              <a:rPr lang="en-US" altLang="ja-JP" dirty="0"/>
              <a:t>16</a:t>
            </a:r>
            <a:r>
              <a:rPr lang="ja-JP" altLang="en-US" dirty="0"/>
              <a:t>本：</a:t>
            </a:r>
            <a:r>
              <a:rPr lang="en-US" altLang="ja-JP" dirty="0"/>
              <a:t>9/30</a:t>
            </a:r>
            <a:r>
              <a:rPr lang="ja-JP" altLang="en-US" dirty="0"/>
              <a:t>納入済</a:t>
            </a:r>
            <a:endParaRPr lang="en-US" altLang="ja-JP" dirty="0"/>
          </a:p>
          <a:p>
            <a:r>
              <a:rPr kumimoji="1" lang="ja-JP" altLang="en-US" dirty="0"/>
              <a:t>釣り糸、筐体用ねじ、チップ抵抗、</a:t>
            </a:r>
            <a:r>
              <a:rPr kumimoji="1" lang="en-US" altLang="ja-JP" dirty="0"/>
              <a:t>RTV</a:t>
            </a:r>
            <a:r>
              <a:rPr lang="en-US" altLang="ja-JP" dirty="0"/>
              <a:t>:9/25</a:t>
            </a:r>
            <a:r>
              <a:rPr lang="ja-JP" altLang="en-US" dirty="0"/>
              <a:t>納入済</a:t>
            </a:r>
            <a:endParaRPr lang="en-US" altLang="ja-JP" dirty="0"/>
          </a:p>
          <a:p>
            <a:r>
              <a:rPr kumimoji="1" lang="en-US" altLang="ja-JP" dirty="0"/>
              <a:t>HV</a:t>
            </a:r>
            <a:r>
              <a:rPr lang="ja-JP" altLang="en-US" dirty="0"/>
              <a:t>ワイヤ</a:t>
            </a:r>
            <a:r>
              <a:rPr kumimoji="1" lang="ja-JP" altLang="en-US" dirty="0"/>
              <a:t>、銅ブロック、シム</a:t>
            </a:r>
            <a:r>
              <a:rPr kumimoji="1" lang="en-US" altLang="ja-JP" dirty="0"/>
              <a:t>  9/30</a:t>
            </a:r>
            <a:r>
              <a:rPr kumimoji="1" lang="ja-JP" altLang="en-US" dirty="0"/>
              <a:t>納入済</a:t>
            </a:r>
            <a:endParaRPr kumimoji="1" lang="en-US" altLang="ja-JP" dirty="0"/>
          </a:p>
          <a:p>
            <a:r>
              <a:rPr kumimoji="1" lang="ja-JP" altLang="en-US" dirty="0"/>
              <a:t>アノード、カソード基板</a:t>
            </a:r>
            <a:r>
              <a:rPr kumimoji="1" lang="en-US" altLang="ja-JP" dirty="0"/>
              <a:t>:</a:t>
            </a:r>
            <a:r>
              <a:rPr kumimoji="1" lang="ja-JP" altLang="en-US" dirty="0"/>
              <a:t> </a:t>
            </a:r>
            <a:endParaRPr kumimoji="1" lang="en-US" altLang="ja-JP" dirty="0"/>
          </a:p>
          <a:p>
            <a:pPr lvl="1"/>
            <a:r>
              <a:rPr lang="ja-JP" altLang="en-US" dirty="0"/>
              <a:t>プリント電子研究所（ハヤシレピック経由）（</a:t>
            </a:r>
            <a:r>
              <a:rPr lang="en-US" altLang="ja-JP" dirty="0"/>
              <a:t>110</a:t>
            </a:r>
            <a:r>
              <a:rPr lang="ja-JP" altLang="en-US" dirty="0"/>
              <a:t>万）：納期</a:t>
            </a:r>
            <a:r>
              <a:rPr lang="en-US" altLang="ja-JP" dirty="0"/>
              <a:t>10/30</a:t>
            </a:r>
            <a:r>
              <a:rPr lang="ja-JP" altLang="en-US" dirty="0"/>
              <a:t>予定</a:t>
            </a:r>
            <a:endParaRPr lang="en-US" altLang="ja-JP" dirty="0"/>
          </a:p>
          <a:p>
            <a:r>
              <a:rPr lang="ja-JP" altLang="en-US" dirty="0"/>
              <a:t>パターン無し</a:t>
            </a:r>
            <a:r>
              <a:rPr lang="en-US" altLang="ja-JP" dirty="0"/>
              <a:t>G-10</a:t>
            </a:r>
            <a:r>
              <a:rPr lang="ja-JP" altLang="en-US" dirty="0"/>
              <a:t>板</a:t>
            </a:r>
            <a:endParaRPr lang="en-US" altLang="ja-JP" dirty="0"/>
          </a:p>
          <a:p>
            <a:pPr lvl="1"/>
            <a:r>
              <a:rPr lang="ja-JP" altLang="en-US" dirty="0"/>
              <a:t>ジーテック</a:t>
            </a:r>
            <a:r>
              <a:rPr lang="ja-JP" altLang="en-US" dirty="0">
                <a:solidFill>
                  <a:srgbClr val="FF0000"/>
                </a:solidFill>
              </a:rPr>
              <a:t>（</a:t>
            </a:r>
            <a:r>
              <a:rPr lang="en-US" altLang="ja-JP" dirty="0">
                <a:solidFill>
                  <a:srgbClr val="FF0000"/>
                </a:solidFill>
              </a:rPr>
              <a:t>10/29</a:t>
            </a:r>
            <a:r>
              <a:rPr lang="ja-JP" altLang="en-US" dirty="0">
                <a:solidFill>
                  <a:srgbClr val="FF0000"/>
                </a:solidFill>
              </a:rPr>
              <a:t>納品予定）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/>
              <a:t>筐体</a:t>
            </a:r>
            <a:r>
              <a:rPr lang="en-US" altLang="ja-JP" dirty="0"/>
              <a:t>2</a:t>
            </a:r>
            <a:r>
              <a:rPr lang="ja-JP" altLang="en-US" dirty="0"/>
              <a:t>台目→</a:t>
            </a:r>
            <a:r>
              <a:rPr lang="en-US" altLang="ja-JP" dirty="0"/>
              <a:t>11/10</a:t>
            </a:r>
            <a:r>
              <a:rPr lang="ja-JP" altLang="en-US" dirty="0"/>
              <a:t>午後納品予定</a:t>
            </a:r>
            <a:endParaRPr lang="en-US" altLang="ja-JP" dirty="0"/>
          </a:p>
          <a:p>
            <a:r>
              <a:rPr lang="ja-JP" altLang="en-US" dirty="0"/>
              <a:t>筐体</a:t>
            </a:r>
            <a:r>
              <a:rPr lang="en-US" altLang="ja-JP" dirty="0"/>
              <a:t>1</a:t>
            </a:r>
            <a:r>
              <a:rPr lang="ja-JP" altLang="en-US" dirty="0"/>
              <a:t>台目の修正→</a:t>
            </a:r>
            <a:r>
              <a:rPr lang="en-US" altLang="ja-JP" dirty="0"/>
              <a:t>10/21</a:t>
            </a:r>
            <a:r>
              <a:rPr lang="ja-JP" altLang="en-US" dirty="0"/>
              <a:t>ハヤシレピック引き取り。</a:t>
            </a:r>
            <a:r>
              <a:rPr lang="en-US" altLang="ja-JP" dirty="0">
                <a:solidFill>
                  <a:srgbClr val="FF0000"/>
                </a:solidFill>
              </a:rPr>
              <a:t>11/13</a:t>
            </a:r>
            <a:r>
              <a:rPr lang="ja-JP" altLang="en-US" dirty="0">
                <a:solidFill>
                  <a:srgbClr val="FF0000"/>
                </a:solidFill>
              </a:rPr>
              <a:t>までに間に合いそう。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/>
              <a:t>アンプ：</a:t>
            </a:r>
            <a:r>
              <a:rPr lang="en-US" altLang="ja-JP" dirty="0"/>
              <a:t>11</a:t>
            </a:r>
            <a:r>
              <a:rPr lang="ja-JP" altLang="en-US" dirty="0"/>
              <a:t>月第１週？</a:t>
            </a:r>
            <a:endParaRPr lang="en-US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New </a:t>
            </a:r>
            <a:r>
              <a:rPr lang="en-US" altLang="ja-JP" dirty="0" err="1">
                <a:solidFill>
                  <a:srgbClr val="FF0000"/>
                </a:solidFill>
              </a:rPr>
              <a:t>Discri</a:t>
            </a:r>
            <a:r>
              <a:rPr lang="en-US" altLang="ja-JP" dirty="0">
                <a:solidFill>
                  <a:srgbClr val="FF0000"/>
                </a:solidFill>
              </a:rPr>
              <a:t> (</a:t>
            </a:r>
            <a:r>
              <a:rPr lang="ja-JP" altLang="en-US" dirty="0">
                <a:solidFill>
                  <a:srgbClr val="FF0000"/>
                </a:solidFill>
              </a:rPr>
              <a:t>設計完了。</a:t>
            </a:r>
            <a:r>
              <a:rPr lang="en-US" altLang="ja-JP" dirty="0">
                <a:solidFill>
                  <a:srgbClr val="FF0000"/>
                </a:solidFill>
              </a:rPr>
              <a:t>12</a:t>
            </a:r>
            <a:r>
              <a:rPr lang="ja-JP" altLang="en-US" dirty="0">
                <a:solidFill>
                  <a:srgbClr val="FF0000"/>
                </a:solidFill>
              </a:rPr>
              <a:t>月初め納入？）</a:t>
            </a:r>
            <a:endParaRPr lang="en-US" altLang="ja-JP" dirty="0">
              <a:solidFill>
                <a:srgbClr val="FF0000"/>
              </a:solidFill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A8503FD-2CEF-4A7E-A5F6-BC733D586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9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"/>
    </mc:Choice>
    <mc:Fallback xmlns="">
      <p:transition spd="slow" advTm="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642F6-9F48-403D-91E2-06497F6F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Request </a:t>
            </a:r>
            <a:r>
              <a:rPr kumimoji="1" lang="en-US" altLang="ja-JP" dirty="0"/>
              <a:t>of additional through holes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27BF30-464B-4E15-B4E0-CD6E3DDB5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40118DD-902D-4CCF-A653-5F2F9BC91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1" y="2001946"/>
            <a:ext cx="12164658" cy="3880983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A9DA402-52E7-404C-8195-378D47233EBE}"/>
              </a:ext>
            </a:extLst>
          </p:cNvPr>
          <p:cNvSpPr txBox="1"/>
          <p:nvPr/>
        </p:nvSpPr>
        <p:spPr>
          <a:xfrm>
            <a:off x="2128520" y="6020737"/>
            <a:ext cx="692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We request two more 3.1mmφ through holes</a:t>
            </a:r>
            <a:endParaRPr kumimoji="1" lang="ja-JP" altLang="en-US" sz="2400" b="1" dirty="0"/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83EAEB03-7F62-4496-B142-3D546694CAC9}"/>
              </a:ext>
            </a:extLst>
          </p:cNvPr>
          <p:cNvCxnSpPr>
            <a:cxnSpLocks/>
            <a:endCxn id="4" idx="4"/>
          </p:cNvCxnSpPr>
          <p:nvPr/>
        </p:nvCxnSpPr>
        <p:spPr>
          <a:xfrm flipH="1" flipV="1">
            <a:off x="667385" y="3542030"/>
            <a:ext cx="1607186" cy="2340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楕円 3">
            <a:extLst>
              <a:ext uri="{FF2B5EF4-FFF2-40B4-BE49-F238E27FC236}">
                <a16:creationId xmlns:a16="http://schemas.microsoft.com/office/drawing/2014/main" id="{3824302E-8FB6-4C9C-BD74-17AAD4B7F4E1}"/>
              </a:ext>
            </a:extLst>
          </p:cNvPr>
          <p:cNvSpPr/>
          <p:nvPr/>
        </p:nvSpPr>
        <p:spPr>
          <a:xfrm>
            <a:off x="597535" y="3402330"/>
            <a:ext cx="139700" cy="1397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9C12221B-105C-4457-9567-D9EDF0E921EA}"/>
              </a:ext>
            </a:extLst>
          </p:cNvPr>
          <p:cNvSpPr/>
          <p:nvPr/>
        </p:nvSpPr>
        <p:spPr>
          <a:xfrm>
            <a:off x="11106150" y="3425825"/>
            <a:ext cx="139700" cy="1397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D69913C-E58E-417E-80FE-E6FABD6A2064}"/>
              </a:ext>
            </a:extLst>
          </p:cNvPr>
          <p:cNvCxnSpPr/>
          <p:nvPr/>
        </p:nvCxnSpPr>
        <p:spPr>
          <a:xfrm>
            <a:off x="671195" y="2712720"/>
            <a:ext cx="41226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7F18E657-ACEE-406A-9683-11FF9777A46C}"/>
              </a:ext>
            </a:extLst>
          </p:cNvPr>
          <p:cNvCxnSpPr/>
          <p:nvPr/>
        </p:nvCxnSpPr>
        <p:spPr>
          <a:xfrm>
            <a:off x="626502" y="3472180"/>
            <a:ext cx="41226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A942123-6777-44D5-AE7F-D63AC6DE7E20}"/>
              </a:ext>
            </a:extLst>
          </p:cNvPr>
          <p:cNvCxnSpPr/>
          <p:nvPr/>
        </p:nvCxnSpPr>
        <p:spPr>
          <a:xfrm>
            <a:off x="1038766" y="2712720"/>
            <a:ext cx="0" cy="75946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281D305-52F4-47C1-890B-43FEE8CCE0AB}"/>
              </a:ext>
            </a:extLst>
          </p:cNvPr>
          <p:cNvSpPr txBox="1"/>
          <p:nvPr/>
        </p:nvSpPr>
        <p:spPr>
          <a:xfrm rot="16200000">
            <a:off x="691803" y="292191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19</a:t>
            </a:r>
            <a:endParaRPr kumimoji="1" lang="ja-JP" altLang="en-US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1392296-BE63-4C6F-A28C-B5BB7E33FFC6}"/>
              </a:ext>
            </a:extLst>
          </p:cNvPr>
          <p:cNvCxnSpPr/>
          <p:nvPr/>
        </p:nvCxnSpPr>
        <p:spPr>
          <a:xfrm>
            <a:off x="671195" y="2147343"/>
            <a:ext cx="0" cy="2945357"/>
          </a:xfrm>
          <a:prstGeom prst="line">
            <a:avLst/>
          </a:prstGeom>
          <a:ln>
            <a:solidFill>
              <a:srgbClr val="FFFF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1F4982EB-DCC3-4E9D-A880-41F89191FBED}"/>
              </a:ext>
            </a:extLst>
          </p:cNvPr>
          <p:cNvCxnSpPr/>
          <p:nvPr/>
        </p:nvCxnSpPr>
        <p:spPr>
          <a:xfrm>
            <a:off x="11177270" y="2299743"/>
            <a:ext cx="0" cy="2945357"/>
          </a:xfrm>
          <a:prstGeom prst="line">
            <a:avLst/>
          </a:prstGeom>
          <a:ln>
            <a:solidFill>
              <a:srgbClr val="FFFF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DE6988ED-2586-47C5-ADCE-9ED5748809E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8521087" y="3545066"/>
            <a:ext cx="2605522" cy="2514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826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457875-42D7-4CCA-8A6D-1A69BE88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7316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スケジュール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438F34-14E0-4332-B4AE-56B141594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55" y="1148247"/>
            <a:ext cx="11730445" cy="5709752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11/2-11/13</a:t>
            </a:r>
            <a:r>
              <a:rPr lang="ja-JP" altLang="en-US" dirty="0">
                <a:solidFill>
                  <a:srgbClr val="FF0000"/>
                </a:solidFill>
              </a:rPr>
              <a:t>：</a:t>
            </a:r>
            <a:r>
              <a:rPr lang="en-US" altLang="ja-JP" dirty="0">
                <a:solidFill>
                  <a:srgbClr val="FF0000"/>
                </a:solidFill>
              </a:rPr>
              <a:t>MRPC</a:t>
            </a:r>
            <a:r>
              <a:rPr lang="ja-JP" altLang="en-US" dirty="0">
                <a:solidFill>
                  <a:srgbClr val="FF0000"/>
                </a:solidFill>
              </a:rPr>
              <a:t>マッチング試験（筑波大）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11/15-26 Spring-8</a:t>
            </a:r>
            <a:r>
              <a:rPr lang="ja-JP" altLang="en-US" dirty="0">
                <a:solidFill>
                  <a:srgbClr val="FF0000"/>
                </a:solidFill>
              </a:rPr>
              <a:t>出張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11/16-21</a:t>
            </a:r>
            <a:r>
              <a:rPr lang="ja-JP" altLang="en-US" dirty="0">
                <a:solidFill>
                  <a:srgbClr val="FF0000"/>
                </a:solidFill>
              </a:rPr>
              <a:t>：</a:t>
            </a:r>
            <a:r>
              <a:rPr lang="en-US" altLang="ja-JP" dirty="0">
                <a:solidFill>
                  <a:srgbClr val="FF0000"/>
                </a:solidFill>
              </a:rPr>
              <a:t>MRPC2</a:t>
            </a:r>
            <a:r>
              <a:rPr lang="ja-JP" altLang="en-US" dirty="0">
                <a:solidFill>
                  <a:srgbClr val="FF0000"/>
                </a:solidFill>
              </a:rPr>
              <a:t>台製作（</a:t>
            </a:r>
            <a:r>
              <a:rPr lang="en-US" altLang="ja-JP" dirty="0">
                <a:solidFill>
                  <a:srgbClr val="FF0000"/>
                </a:solidFill>
              </a:rPr>
              <a:t>Spring-8</a:t>
            </a:r>
            <a:r>
              <a:rPr lang="ja-JP" altLang="en-US" dirty="0">
                <a:solidFill>
                  <a:srgbClr val="FF0000"/>
                </a:solidFill>
              </a:rPr>
              <a:t>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11/22-23 :</a:t>
            </a:r>
            <a:r>
              <a:rPr lang="ja-JP" altLang="en-US" dirty="0">
                <a:solidFill>
                  <a:srgbClr val="FF0000"/>
                </a:solidFill>
              </a:rPr>
              <a:t>ビーム試験準備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11/24-25 LEPS</a:t>
            </a:r>
            <a:r>
              <a:rPr lang="ja-JP" altLang="en-US" dirty="0">
                <a:solidFill>
                  <a:srgbClr val="FF0000"/>
                </a:solidFill>
              </a:rPr>
              <a:t>における</a:t>
            </a:r>
            <a:r>
              <a:rPr lang="en-US" altLang="ja-JP" dirty="0">
                <a:solidFill>
                  <a:srgbClr val="FF0000"/>
                </a:solidFill>
              </a:rPr>
              <a:t>MRPC2</a:t>
            </a:r>
            <a:r>
              <a:rPr lang="ja-JP" altLang="en-US" dirty="0">
                <a:solidFill>
                  <a:srgbClr val="FF0000"/>
                </a:solidFill>
              </a:rPr>
              <a:t>台のビーム試験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/>
              <a:t>12/8 </a:t>
            </a:r>
            <a:r>
              <a:rPr lang="ja-JP" altLang="en-US" dirty="0"/>
              <a:t>クレーン作業終</a:t>
            </a:r>
            <a:endParaRPr lang="en-US" altLang="ja-JP" dirty="0"/>
          </a:p>
          <a:p>
            <a:r>
              <a:rPr lang="en-US" altLang="ja-JP" dirty="0"/>
              <a:t>12/9</a:t>
            </a:r>
            <a:r>
              <a:rPr lang="ja-JP" altLang="en-US" dirty="0"/>
              <a:t> </a:t>
            </a:r>
            <a:r>
              <a:rPr lang="en-US" altLang="ja-JP" dirty="0"/>
              <a:t>E16</a:t>
            </a:r>
            <a:r>
              <a:rPr lang="ja-JP" altLang="en-US" dirty="0"/>
              <a:t>天井シールド閉</a:t>
            </a:r>
            <a:endParaRPr lang="en-US" altLang="ja-JP" dirty="0"/>
          </a:p>
          <a:p>
            <a:r>
              <a:rPr lang="en-US" altLang="ja-JP" dirty="0"/>
              <a:t>12/10</a:t>
            </a:r>
            <a:r>
              <a:rPr lang="ja-JP" altLang="en-US" dirty="0"/>
              <a:t> </a:t>
            </a:r>
            <a:r>
              <a:rPr lang="en-US" altLang="ja-JP" dirty="0"/>
              <a:t>HD beam ready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12/14-18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ESC install</a:t>
            </a:r>
          </a:p>
          <a:p>
            <a:r>
              <a:rPr lang="ja-JP" altLang="en-US" dirty="0">
                <a:solidFill>
                  <a:srgbClr val="FF0000"/>
                </a:solidFill>
              </a:rPr>
              <a:t>～</a:t>
            </a:r>
            <a:r>
              <a:rPr lang="en-US" altLang="ja-JP" dirty="0">
                <a:solidFill>
                  <a:srgbClr val="FF0000"/>
                </a:solidFill>
              </a:rPr>
              <a:t>12/20: J-PARC PAC LOI</a:t>
            </a:r>
            <a:r>
              <a:rPr lang="ja-JP" altLang="en-US" dirty="0">
                <a:solidFill>
                  <a:srgbClr val="FF0000"/>
                </a:solidFill>
              </a:rPr>
              <a:t>締め切り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12/21-25 MRPC Install</a:t>
            </a:r>
          </a:p>
          <a:p>
            <a:pPr marL="0" indent="0">
              <a:buNone/>
            </a:pPr>
            <a:r>
              <a:rPr lang="en-US" altLang="ja-JP" dirty="0"/>
              <a:t>Run0b</a:t>
            </a:r>
          </a:p>
          <a:p>
            <a:r>
              <a:rPr lang="en-US" altLang="ja-JP" dirty="0"/>
              <a:t>12/17-12/20</a:t>
            </a:r>
            <a:r>
              <a:rPr lang="ja-JP" altLang="en-US" dirty="0"/>
              <a:t>（ビーム無し）</a:t>
            </a:r>
            <a:endParaRPr lang="en-US" altLang="ja-JP" dirty="0"/>
          </a:p>
          <a:p>
            <a:r>
              <a:rPr lang="en-US" altLang="ja-JP" dirty="0"/>
              <a:t>1/12-2/2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384FC3E-7E0D-481A-973B-BF54240AB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"/>
    </mc:Choice>
    <mc:Fallback xmlns="">
      <p:transition spd="slow" advTm="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764CB8-4902-4CC0-9172-EE54D27C5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マッチング試験 </a:t>
            </a:r>
            <a:r>
              <a:rPr lang="en-US" altLang="ja-JP" dirty="0"/>
              <a:t>(11/2-11/6?, </a:t>
            </a:r>
            <a:r>
              <a:rPr lang="ja-JP" altLang="en-US" dirty="0"/>
              <a:t>筑波大）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CFB427-6553-4604-BC22-FAFE2CEE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11/2</a:t>
            </a:r>
            <a:r>
              <a:rPr kumimoji="1" lang="ja-JP" altLang="en-US" dirty="0"/>
              <a:t>（月）に準備開始。</a:t>
            </a:r>
            <a:r>
              <a:rPr kumimoji="1" lang="en-US" altLang="ja-JP" dirty="0"/>
              <a:t>11/6</a:t>
            </a:r>
            <a:r>
              <a:rPr kumimoji="1" lang="ja-JP" altLang="en-US" dirty="0"/>
              <a:t>（金）までに完了したい。</a:t>
            </a:r>
            <a:endParaRPr kumimoji="1" lang="en-US" altLang="ja-JP" dirty="0"/>
          </a:p>
          <a:p>
            <a:r>
              <a:rPr lang="ja-JP" altLang="en-US" dirty="0"/>
              <a:t>その後、最もよい抵抗を</a:t>
            </a:r>
            <a:r>
              <a:rPr lang="en-US" altLang="ja-JP" dirty="0"/>
              <a:t>RPC</a:t>
            </a:r>
            <a:r>
              <a:rPr lang="ja-JP" altLang="en-US" dirty="0"/>
              <a:t>用にはんだ付け（</a:t>
            </a:r>
            <a:r>
              <a:rPr lang="en-US" altLang="ja-JP" dirty="0"/>
              <a:t>2</a:t>
            </a:r>
            <a:r>
              <a:rPr lang="ja-JP" altLang="en-US" dirty="0"/>
              <a:t>台分、２枚のアノード基板、それぞれ</a:t>
            </a:r>
            <a:r>
              <a:rPr lang="en-US" altLang="ja-JP" dirty="0"/>
              <a:t>8x2x2=32</a:t>
            </a:r>
            <a:r>
              <a:rPr lang="ja-JP" altLang="en-US" dirty="0"/>
              <a:t>個の抵抗）</a:t>
            </a:r>
            <a:endParaRPr lang="en-US" altLang="ja-JP" dirty="0"/>
          </a:p>
          <a:p>
            <a:r>
              <a:rPr kumimoji="1" lang="en-US" altLang="ja-JP" dirty="0"/>
              <a:t>JAEA</a:t>
            </a:r>
            <a:r>
              <a:rPr kumimoji="1" lang="ja-JP" altLang="en-US" dirty="0"/>
              <a:t>から筑波大へ持ってくるもの</a:t>
            </a:r>
            <a:endParaRPr kumimoji="1" lang="en-US" altLang="ja-JP" dirty="0"/>
          </a:p>
          <a:p>
            <a:pPr lvl="1"/>
            <a:r>
              <a:rPr lang="ja-JP" altLang="en-US" dirty="0"/>
              <a:t>オシロスコープ、ガラス板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2956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9B0664-D1F4-4EDF-8041-BA016F54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44" y="262581"/>
            <a:ext cx="10502020" cy="45629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A36172-CA4B-4A2C-B496-D5F6787B4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62" y="-256899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マッチング</a:t>
            </a:r>
            <a:r>
              <a:rPr kumimoji="1" lang="en-US" altLang="ja-JP" dirty="0"/>
              <a:t>Test</a:t>
            </a:r>
            <a:r>
              <a:rPr kumimoji="1" lang="ja-JP" altLang="en-US" dirty="0"/>
              <a:t>について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9244DA-7F30-45B2-95AE-06CA55886D1C}"/>
              </a:ext>
            </a:extLst>
          </p:cNvPr>
          <p:cNvSpPr txBox="1"/>
          <p:nvPr/>
        </p:nvSpPr>
        <p:spPr>
          <a:xfrm>
            <a:off x="8040024" y="3898458"/>
            <a:ext cx="4151976" cy="28931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手順</a:t>
            </a:r>
            <a:endParaRPr kumimoji="1" lang="en-US" altLang="ja-JP" sz="1400" dirty="0"/>
          </a:p>
          <a:p>
            <a:r>
              <a:rPr kumimoji="1" lang="ja-JP" altLang="en-US" sz="1400" dirty="0"/>
              <a:t>１）</a:t>
            </a:r>
            <a:r>
              <a:rPr kumimoji="1" lang="en-US" altLang="ja-JP" sz="1400" dirty="0"/>
              <a:t>K</a:t>
            </a:r>
            <a:r>
              <a:rPr kumimoji="1" lang="ja-JP" altLang="en-US" sz="1400" dirty="0"/>
              <a:t>は</a:t>
            </a:r>
            <a:r>
              <a:rPr kumimoji="1" lang="en-US" altLang="ja-JP" sz="1400" dirty="0"/>
              <a:t>open</a:t>
            </a:r>
            <a:r>
              <a:rPr kumimoji="1" lang="ja-JP" altLang="en-US" sz="1400" dirty="0"/>
              <a:t>にして、反射波</a:t>
            </a:r>
            <a:r>
              <a:rPr kumimoji="1" lang="en-US" altLang="ja-JP" sz="1400" dirty="0"/>
              <a:t>T3</a:t>
            </a:r>
            <a:r>
              <a:rPr kumimoji="1" lang="ja-JP" altLang="en-US" sz="1400" dirty="0"/>
              <a:t>の振幅を測定</a:t>
            </a:r>
            <a:endParaRPr lang="en-US" altLang="ja-JP" sz="1400" dirty="0"/>
          </a:p>
          <a:p>
            <a:r>
              <a:rPr lang="ja-JP" altLang="en-US" sz="1400" dirty="0"/>
              <a:t>２）次に</a:t>
            </a:r>
            <a:r>
              <a:rPr lang="en-US" altLang="ja-JP" sz="1400" dirty="0"/>
              <a:t>K</a:t>
            </a:r>
            <a:r>
              <a:rPr lang="ja-JP" altLang="en-US" sz="1400" dirty="0"/>
              <a:t>に抵抗（</a:t>
            </a:r>
            <a:r>
              <a:rPr lang="en-US" altLang="ja-JP" sz="1400" dirty="0"/>
              <a:t>Rm</a:t>
            </a:r>
            <a:r>
              <a:rPr lang="ja-JP" altLang="en-US" sz="1400" dirty="0"/>
              <a:t>）を入れ、</a:t>
            </a:r>
            <a:r>
              <a:rPr lang="en-US" altLang="ja-JP" sz="1400" dirty="0"/>
              <a:t>T3</a:t>
            </a:r>
            <a:r>
              <a:rPr lang="ja-JP" altLang="en-US" sz="1400" dirty="0"/>
              <a:t>振幅を再測定（</a:t>
            </a:r>
            <a:r>
              <a:rPr lang="en-US" altLang="ja-JP" sz="1400" dirty="0"/>
              <a:t>Rm</a:t>
            </a:r>
            <a:r>
              <a:rPr lang="ja-JP" altLang="en-US" sz="1400" dirty="0"/>
              <a:t>の初期値は</a:t>
            </a:r>
            <a:r>
              <a:rPr lang="en-US" altLang="ja-JP" sz="1400" dirty="0" err="1"/>
              <a:t>BGOegg</a:t>
            </a:r>
            <a:r>
              <a:rPr lang="ja-JP" altLang="en-US" sz="1400" dirty="0"/>
              <a:t>の</a:t>
            </a:r>
            <a:r>
              <a:rPr lang="en-US" altLang="ja-JP" sz="1400" dirty="0"/>
              <a:t>40Ω</a:t>
            </a:r>
            <a:r>
              <a:rPr lang="ja-JP" altLang="en-US" sz="1400" dirty="0"/>
              <a:t>）。</a:t>
            </a:r>
            <a:r>
              <a:rPr lang="en-US" altLang="ja-JP" sz="1400" dirty="0"/>
              <a:t>T3</a:t>
            </a:r>
            <a:r>
              <a:rPr lang="ja-JP" altLang="en-US" sz="1400" dirty="0"/>
              <a:t>振幅から</a:t>
            </a:r>
            <a:r>
              <a:rPr lang="en-US" altLang="ja-JP" sz="1400" dirty="0"/>
              <a:t>Rm</a:t>
            </a:r>
            <a:r>
              <a:rPr lang="ja-JP" altLang="en-US" sz="1400" dirty="0"/>
              <a:t>の理想値が計算できる</a:t>
            </a:r>
            <a:endParaRPr lang="en-US" altLang="ja-JP" sz="1400" dirty="0"/>
          </a:p>
          <a:p>
            <a:r>
              <a:rPr lang="ja-JP" altLang="en-US" sz="1400" dirty="0"/>
              <a:t>３）</a:t>
            </a:r>
            <a:r>
              <a:rPr lang="en-US" altLang="ja-JP" sz="1400" dirty="0"/>
              <a:t>Rm</a:t>
            </a:r>
            <a:r>
              <a:rPr lang="ja-JP" altLang="en-US" sz="1400" dirty="0"/>
              <a:t>を理想値に変更し、再測定→</a:t>
            </a:r>
            <a:r>
              <a:rPr lang="en-US" altLang="ja-JP" sz="1400" dirty="0"/>
              <a:t>T3</a:t>
            </a:r>
            <a:r>
              <a:rPr lang="ja-JP" altLang="en-US" sz="1400" dirty="0"/>
              <a:t>振幅が最小になるまで繰り返す</a:t>
            </a:r>
            <a:endParaRPr lang="en-US" altLang="ja-JP" sz="1400" dirty="0"/>
          </a:p>
          <a:p>
            <a:r>
              <a:rPr lang="ja-JP" altLang="en-US" sz="1400" dirty="0"/>
              <a:t>マッチングした場合</a:t>
            </a:r>
            <a:endParaRPr lang="en-US" altLang="ja-JP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Rm=</a:t>
            </a:r>
            <a:r>
              <a:rPr kumimoji="1" lang="en-US" altLang="ja-JP" sz="1400" dirty="0" err="1"/>
              <a:t>Rrpc</a:t>
            </a:r>
            <a:endParaRPr kumimoji="1" lang="en-US" altLang="ja-JP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 err="1"/>
              <a:t>BGOegg</a:t>
            </a:r>
            <a:r>
              <a:rPr kumimoji="1" lang="ja-JP" altLang="en-US" sz="1400" dirty="0"/>
              <a:t>では</a:t>
            </a:r>
            <a:r>
              <a:rPr kumimoji="1" lang="en-US" altLang="ja-JP" sz="1400" dirty="0"/>
              <a:t>39Ω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/>
              <a:t>最終の</a:t>
            </a:r>
            <a:r>
              <a:rPr lang="en-US" altLang="ja-JP" sz="1400" dirty="0"/>
              <a:t>RPC</a:t>
            </a:r>
            <a:r>
              <a:rPr lang="ja-JP" altLang="en-US" sz="1400" dirty="0"/>
              <a:t>につける抵抗値は</a:t>
            </a:r>
            <a:endParaRPr lang="en-US" altLang="ja-JP" sz="1400" dirty="0"/>
          </a:p>
          <a:p>
            <a:r>
              <a:rPr lang="en-US" altLang="ja-JP" sz="1400" dirty="0"/>
              <a:t>Rx//50 = Rm</a:t>
            </a:r>
            <a:r>
              <a:rPr lang="ja-JP" altLang="en-US" sz="1400" dirty="0"/>
              <a:t>で計算できる。</a:t>
            </a:r>
            <a:endParaRPr lang="en-US" altLang="ja-JP" sz="1400" dirty="0"/>
          </a:p>
          <a:p>
            <a:r>
              <a:rPr lang="en-US" altLang="ja-JP" sz="1400" dirty="0"/>
              <a:t>Rm=40Ω</a:t>
            </a:r>
            <a:r>
              <a:rPr lang="ja-JP" altLang="en-US" sz="1400" dirty="0"/>
              <a:t>の場合、</a:t>
            </a:r>
            <a:r>
              <a:rPr lang="en-US" altLang="ja-JP" sz="1400" dirty="0"/>
              <a:t>Rx=200Ω</a:t>
            </a:r>
            <a:endParaRPr kumimoji="1" lang="en-US" altLang="ja-JP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D3C1DC-A986-45C9-87E8-3291B2D1FEA7}"/>
              </a:ext>
            </a:extLst>
          </p:cNvPr>
          <p:cNvSpPr txBox="1"/>
          <p:nvPr/>
        </p:nvSpPr>
        <p:spPr>
          <a:xfrm flipH="1">
            <a:off x="4860833" y="1640959"/>
            <a:ext cx="78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Lemo</a:t>
            </a:r>
            <a:endParaRPr kumimoji="1" lang="ja-JP" altLang="en-US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E1D82E2-1860-4AE6-A50D-512AEBE241BE}"/>
              </a:ext>
            </a:extLst>
          </p:cNvPr>
          <p:cNvCxnSpPr>
            <a:cxnSpLocks/>
          </p:cNvCxnSpPr>
          <p:nvPr/>
        </p:nvCxnSpPr>
        <p:spPr>
          <a:xfrm flipH="1">
            <a:off x="4513944" y="1825625"/>
            <a:ext cx="609599" cy="598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2FAFF412-52B1-425B-B747-3FE8A5F08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711" y="5089214"/>
            <a:ext cx="6182532" cy="1769892"/>
          </a:xfrm>
        </p:spPr>
        <p:txBody>
          <a:bodyPr>
            <a:normAutofit/>
          </a:bodyPr>
          <a:lstStyle/>
          <a:p>
            <a:r>
              <a:rPr lang="ja-JP" altLang="en-US" dirty="0"/>
              <a:t>アノード基板</a:t>
            </a:r>
            <a:r>
              <a:rPr lang="en-US" altLang="ja-JP" dirty="0"/>
              <a:t>+G-10</a:t>
            </a:r>
            <a:r>
              <a:rPr lang="ja-JP" altLang="en-US" dirty="0"/>
              <a:t>のみ</a:t>
            </a:r>
            <a:endParaRPr lang="en-US" altLang="ja-JP" dirty="0"/>
          </a:p>
          <a:p>
            <a:r>
              <a:rPr lang="ja-JP" altLang="en-US" dirty="0"/>
              <a:t>基板＋</a:t>
            </a:r>
            <a:r>
              <a:rPr lang="en-US" altLang="ja-JP" dirty="0"/>
              <a:t>G-10+</a:t>
            </a:r>
            <a:r>
              <a:rPr lang="ja-JP" altLang="en-US" dirty="0"/>
              <a:t>ガラス</a:t>
            </a:r>
            <a:r>
              <a:rPr lang="en-US" altLang="ja-JP" dirty="0"/>
              <a:t>+</a:t>
            </a:r>
            <a:r>
              <a:rPr lang="ja-JP" altLang="en-US" dirty="0"/>
              <a:t>カソード基板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で比較してみる</a:t>
            </a:r>
          </a:p>
        </p:txBody>
      </p:sp>
    </p:spTree>
    <p:extLst>
      <p:ext uri="{BB962C8B-B14F-4D97-AF65-F5344CB8AC3E}">
        <p14:creationId xmlns:p14="http://schemas.microsoft.com/office/powerpoint/2010/main" val="1871642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5270BD-26D2-4188-8724-539326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Ming-Lee</a:t>
            </a:r>
            <a:r>
              <a:rPr kumimoji="1" lang="ja-JP" altLang="en-US" dirty="0"/>
              <a:t>の詳細説明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BF39354C-F302-4473-894C-0536CD974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A: Pulse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Generter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: output pulse width(PW) &lt;5ns(smaller is better), Period &gt;1us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B: Short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Lemo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 Cable (length does not mater if Pulse Generator output impedance is 50ohm)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C: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Lemo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 "T" adapter, with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lemo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-BNC in the center port for scope(No cable from T to Scope)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D: scope with input set to 1MOhm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E: Long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Lemo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 cable:&gt;3PW in length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F: 90 degree LEMO, directly soldered on one of the RPC edge.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G: Solder dot for two ground pins.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H: short wire for signal pin( as short as possible)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*** This is not very stable, some mechanical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support,e.g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. tape, may help to keep the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lemo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 on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pcb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.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J: RPC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K: SMD resistor soldered on the other edge of RPC.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230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9B0664-D1F4-4EDF-8041-BA016F54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85" y="1825625"/>
            <a:ext cx="10502020" cy="45629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A36172-CA4B-4A2C-B496-D5F6787B4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62" y="-256899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Impedance matching test (at U. Tsukuba)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D3C1DC-A986-45C9-87E8-3291B2D1FEA7}"/>
              </a:ext>
            </a:extLst>
          </p:cNvPr>
          <p:cNvSpPr txBox="1"/>
          <p:nvPr/>
        </p:nvSpPr>
        <p:spPr>
          <a:xfrm flipH="1">
            <a:off x="5403274" y="3204003"/>
            <a:ext cx="78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Lemo</a:t>
            </a:r>
            <a:endParaRPr kumimoji="1" lang="ja-JP" altLang="en-US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E1D82E2-1860-4AE6-A50D-512AEBE241BE}"/>
              </a:ext>
            </a:extLst>
          </p:cNvPr>
          <p:cNvCxnSpPr>
            <a:cxnSpLocks/>
          </p:cNvCxnSpPr>
          <p:nvPr/>
        </p:nvCxnSpPr>
        <p:spPr>
          <a:xfrm flipH="1">
            <a:off x="5056385" y="3388669"/>
            <a:ext cx="609599" cy="598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4633B978-E392-42F4-91C3-0159132DCC99}"/>
              </a:ext>
            </a:extLst>
          </p:cNvPr>
          <p:cNvSpPr txBox="1"/>
          <p:nvPr/>
        </p:nvSpPr>
        <p:spPr>
          <a:xfrm>
            <a:off x="1841003" y="196892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10ns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484EA0BA-F93A-4CE6-8E50-A54B2C1379CB}"/>
              </a:ext>
            </a:extLst>
          </p:cNvPr>
          <p:cNvSpPr txBox="1"/>
          <p:nvPr/>
        </p:nvSpPr>
        <p:spPr>
          <a:xfrm>
            <a:off x="3652146" y="248580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17ns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3FA1B9B-B555-4910-892C-DADB2A76BA88}"/>
              </a:ext>
            </a:extLst>
          </p:cNvPr>
          <p:cNvSpPr txBox="1"/>
          <p:nvPr/>
        </p:nvSpPr>
        <p:spPr>
          <a:xfrm>
            <a:off x="1981812" y="414080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34ns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514472FB-FA2A-49D9-A188-ACD03907A8A2}"/>
              </a:ext>
            </a:extLst>
          </p:cNvPr>
          <p:cNvSpPr txBox="1"/>
          <p:nvPr/>
        </p:nvSpPr>
        <p:spPr>
          <a:xfrm>
            <a:off x="4509527" y="4263514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7.5ns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58C76A99-2CA6-4F6A-9D3E-BE03E9BEDF6F}"/>
              </a:ext>
            </a:extLst>
          </p:cNvPr>
          <p:cNvCxnSpPr>
            <a:cxnSpLocks/>
          </p:cNvCxnSpPr>
          <p:nvPr/>
        </p:nvCxnSpPr>
        <p:spPr>
          <a:xfrm flipV="1">
            <a:off x="1689316" y="4570381"/>
            <a:ext cx="1301857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8F63FBB4-9778-4EC3-A358-A10A31CB3C87}"/>
              </a:ext>
            </a:extLst>
          </p:cNvPr>
          <p:cNvCxnSpPr>
            <a:cxnSpLocks/>
          </p:cNvCxnSpPr>
          <p:nvPr/>
        </p:nvCxnSpPr>
        <p:spPr>
          <a:xfrm flipV="1">
            <a:off x="3001217" y="4569888"/>
            <a:ext cx="3445143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コンテンツ プレースホルダー 72">
            <a:extLst>
              <a:ext uri="{FF2B5EF4-FFF2-40B4-BE49-F238E27FC236}">
                <a16:creationId xmlns:a16="http://schemas.microsoft.com/office/drawing/2014/main" id="{00216FA6-7E02-41E1-AE64-66E74CDF2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27686" cy="1009047"/>
          </a:xfrm>
        </p:spPr>
        <p:txBody>
          <a:bodyPr/>
          <a:lstStyle/>
          <a:p>
            <a:endParaRPr lang="ja-JP" altLang="en-US" dirty="0"/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079FD56C-FCA0-4025-9299-52B8B5F002D4}"/>
              </a:ext>
            </a:extLst>
          </p:cNvPr>
          <p:cNvCxnSpPr/>
          <p:nvPr/>
        </p:nvCxnSpPr>
        <p:spPr>
          <a:xfrm>
            <a:off x="4793673" y="3204003"/>
            <a:ext cx="591589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A304C10B-F08B-496E-81D1-2DF4538DAEC5}"/>
              </a:ext>
            </a:extLst>
          </p:cNvPr>
          <p:cNvSpPr txBox="1"/>
          <p:nvPr/>
        </p:nvSpPr>
        <p:spPr>
          <a:xfrm>
            <a:off x="7182955" y="2807728"/>
            <a:ext cx="1982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Strip length = 750mm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F1B89FE0-F9B6-4C32-92CA-E9FE5E22ACD5}"/>
              </a:ext>
            </a:extLst>
          </p:cNvPr>
          <p:cNvSpPr txBox="1"/>
          <p:nvPr/>
        </p:nvSpPr>
        <p:spPr>
          <a:xfrm>
            <a:off x="7322012" y="2024136"/>
            <a:ext cx="302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50" charset="-128"/>
              </a:rPr>
              <a:t>How much is the delay due to RPC? ~ 10ns?</a:t>
            </a:r>
            <a:endParaRPr kumimoji="1" lang="ja-JP" altLang="en-US" sz="1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93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B1875B-AF33-493E-9CC4-F23C6A8A5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E82624-CE76-4AC7-A931-88DB9C0D1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ECC03E-8F76-4CEB-A0A5-48227CDC4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844" y="154984"/>
            <a:ext cx="9044624" cy="676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33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15021A-58E7-4DF7-82B8-D91895331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3D00C2-96FB-401D-8B63-A11D7F887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952D9E3-92FB-47F5-A131-65CB3706C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814" y="138604"/>
            <a:ext cx="8787539" cy="65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88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65EC22-BB14-485F-B8FB-1CB609AE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8B97934-05A1-48BB-B456-6F87A4AB9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7" name="コンテンツ プレースホルダー 3">
            <a:extLst>
              <a:ext uri="{FF2B5EF4-FFF2-40B4-BE49-F238E27FC236}">
                <a16:creationId xmlns:a16="http://schemas.microsoft.com/office/drawing/2014/main" id="{8A5214AE-DF01-49EB-B05D-B94C23B24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309" y="52439"/>
            <a:ext cx="9102436" cy="68055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A4D250D-F266-41CD-8242-79C28F4BD644}"/>
              </a:ext>
            </a:extLst>
          </p:cNvPr>
          <p:cNvSpPr txBox="1"/>
          <p:nvPr/>
        </p:nvSpPr>
        <p:spPr>
          <a:xfrm flipH="1">
            <a:off x="3754582" y="2572791"/>
            <a:ext cx="405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en-US" altLang="ja-JP" dirty="0" err="1"/>
              <a:t>Lemo</a:t>
            </a:r>
            <a:r>
              <a:rPr kumimoji="1" lang="ja-JP" altLang="en-US" dirty="0"/>
              <a:t>入力と</a:t>
            </a:r>
            <a:r>
              <a:rPr kumimoji="1" lang="en-US" altLang="ja-JP" dirty="0"/>
              <a:t>MCX</a:t>
            </a:r>
            <a:r>
              <a:rPr kumimoji="1" lang="ja-JP" altLang="en-US" dirty="0"/>
              <a:t>入力の</a:t>
            </a:r>
            <a:r>
              <a:rPr kumimoji="1" lang="en-US" altLang="ja-JP" dirty="0" err="1"/>
              <a:t>discri</a:t>
            </a:r>
            <a:r>
              <a:rPr kumimoji="1" lang="ja-JP" altLang="en-US" dirty="0"/>
              <a:t>あり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D67B5C-BF32-43E4-9BD7-24339BDB5898}"/>
              </a:ext>
            </a:extLst>
          </p:cNvPr>
          <p:cNvSpPr txBox="1"/>
          <p:nvPr/>
        </p:nvSpPr>
        <p:spPr>
          <a:xfrm>
            <a:off x="7631363" y="2203459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(HUL:64ch, DRS4:16ch)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BBF7BEFB-06B3-47AE-AC70-435A98025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>
      <p:transition spd="slow" advTm="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CC6ED3-7875-4A92-99B5-99AD0E4F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10</a:t>
            </a:r>
            <a:r>
              <a:rPr kumimoji="1" lang="ja-JP" altLang="en-US" dirty="0"/>
              <a:t>月中にやっておくこと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55C726-6320-4DF1-93FD-93F8AF0FB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新</a:t>
            </a:r>
            <a:r>
              <a:rPr kumimoji="1" lang="en-US" altLang="ja-JP" dirty="0"/>
              <a:t>LV</a:t>
            </a:r>
            <a:r>
              <a:rPr kumimoji="1" lang="ja-JP" altLang="en-US" dirty="0"/>
              <a:t>電源のインストール、配線</a:t>
            </a:r>
            <a:r>
              <a:rPr lang="ja-JP" altLang="en-US" dirty="0"/>
              <a:t>（後回し）</a:t>
            </a:r>
            <a:r>
              <a:rPr kumimoji="1" lang="ja-JP" altLang="en-US" dirty="0"/>
              <a:t>、</a:t>
            </a:r>
            <a:r>
              <a:rPr kumimoji="1" lang="ja-JP" altLang="en-US" dirty="0">
                <a:solidFill>
                  <a:srgbClr val="FF0000"/>
                </a:solidFill>
              </a:rPr>
              <a:t>遠隔操作試験（稲葉）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新</a:t>
            </a:r>
            <a:r>
              <a:rPr lang="en-US" altLang="ja-JP" dirty="0">
                <a:solidFill>
                  <a:srgbClr val="FF0000"/>
                </a:solidFill>
              </a:rPr>
              <a:t>MRPC</a:t>
            </a:r>
            <a:r>
              <a:rPr lang="ja-JP" altLang="en-US" dirty="0">
                <a:solidFill>
                  <a:srgbClr val="FF0000"/>
                </a:solidFill>
              </a:rPr>
              <a:t>とフレームの接続機構の設計・部品発注（喜屋武）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en-US" altLang="ja-JP" dirty="0"/>
              <a:t>ESC</a:t>
            </a:r>
            <a:r>
              <a:rPr kumimoji="1" lang="ja-JP" altLang="en-US" dirty="0"/>
              <a:t>信号のリンギングチェック（別のアンプ、信号</a:t>
            </a:r>
            <a:r>
              <a:rPr kumimoji="1" lang="en-US" altLang="ja-JP" dirty="0"/>
              <a:t>splitter</a:t>
            </a:r>
            <a:r>
              <a:rPr kumimoji="1" lang="ja-JP" altLang="en-US" dirty="0"/>
              <a:t>を試す</a:t>
            </a:r>
            <a:r>
              <a:rPr kumimoji="1" lang="en-US" altLang="ja-JP" dirty="0"/>
              <a:t>?</a:t>
            </a:r>
            <a:r>
              <a:rPr kumimoji="1" lang="ja-JP" altLang="en-US" dirty="0"/>
              <a:t>）。</a:t>
            </a:r>
            <a:r>
              <a:rPr kumimoji="1" lang="en-US" altLang="ja-JP" dirty="0"/>
              <a:t>ESC</a:t>
            </a:r>
            <a:r>
              <a:rPr kumimoji="1" lang="ja-JP" altLang="en-US" dirty="0"/>
              <a:t>の光リークチェック（→後回し）</a:t>
            </a:r>
            <a:r>
              <a:rPr kumimoji="1" lang="en-US" altLang="ja-JP" dirty="0"/>
              <a:t>, PHENIX-BBC3</a:t>
            </a:r>
            <a:r>
              <a:rPr kumimoji="1" lang="ja-JP" altLang="en-US" dirty="0"/>
              <a:t>本</a:t>
            </a:r>
            <a:r>
              <a:rPr lang="ja-JP" altLang="en-US" dirty="0"/>
              <a:t>の設置方法の検討</a:t>
            </a:r>
            <a:r>
              <a:rPr kumimoji="1" lang="ja-JP" altLang="en-US" dirty="0"/>
              <a:t>。</a:t>
            </a:r>
            <a:endParaRPr kumimoji="1" lang="en-US" altLang="ja-JP" strike="dblStrike" dirty="0"/>
          </a:p>
          <a:p>
            <a:r>
              <a:rPr kumimoji="1" lang="en-US" altLang="ja-JP" dirty="0"/>
              <a:t>DRS4</a:t>
            </a:r>
            <a:r>
              <a:rPr kumimoji="1" lang="ja-JP" altLang="en-US" dirty="0"/>
              <a:t>モジュールを動かす（</a:t>
            </a:r>
            <a:r>
              <a:rPr kumimoji="1" lang="en-US" altLang="ja-JP" dirty="0"/>
              <a:t>DAQ-PC</a:t>
            </a:r>
            <a:r>
              <a:rPr kumimoji="1" lang="ja-JP" altLang="en-US" dirty="0"/>
              <a:t>が必要）</a:t>
            </a:r>
            <a:endParaRPr kumimoji="1" lang="en-US" altLang="ja-JP" dirty="0"/>
          </a:p>
          <a:p>
            <a:r>
              <a:rPr kumimoji="1" lang="ja-JP" altLang="en-US" strike="dblStrike" dirty="0"/>
              <a:t>エリアから</a:t>
            </a:r>
            <a:r>
              <a:rPr kumimoji="1" lang="en-US" altLang="ja-JP" strike="dblStrike" dirty="0"/>
              <a:t>LEPS</a:t>
            </a:r>
            <a:r>
              <a:rPr kumimoji="1" lang="ja-JP" altLang="en-US" strike="dblStrike" dirty="0"/>
              <a:t>試験に必要なものを回収 </a:t>
            </a:r>
            <a:r>
              <a:rPr kumimoji="1" lang="en-US" altLang="ja-JP" strike="dblStrike" dirty="0"/>
              <a:t>(10/30?)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G-10</a:t>
            </a:r>
            <a:r>
              <a:rPr lang="ja-JP" altLang="en-US" dirty="0">
                <a:solidFill>
                  <a:srgbClr val="FF0000"/>
                </a:solidFill>
              </a:rPr>
              <a:t>板に釣糸張り用のねじを接着</a:t>
            </a:r>
            <a:r>
              <a:rPr kumimoji="1" lang="ja-JP" altLang="en-US" dirty="0">
                <a:solidFill>
                  <a:srgbClr val="FF0000"/>
                </a:solidFill>
              </a:rPr>
              <a:t>（→渡辺君に聞く）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AE883D2-DDB8-4054-9EC4-4654327F0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"/>
    </mc:Choice>
    <mc:Fallback xmlns="">
      <p:transition spd="slow" advTm="2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EB9519-AEAE-42A1-912B-2E0F9937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Run0b</a:t>
            </a:r>
            <a:r>
              <a:rPr lang="ja-JP" altLang="en-US" dirty="0"/>
              <a:t>に向けた準備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8B2D3D-2CD7-4A98-8B56-0A0C6D0D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3148"/>
          </a:xfrm>
        </p:spPr>
        <p:txBody>
          <a:bodyPr/>
          <a:lstStyle/>
          <a:p>
            <a:r>
              <a:rPr lang="en-US" altLang="ja-JP" dirty="0"/>
              <a:t>Run0a</a:t>
            </a:r>
            <a:r>
              <a:rPr lang="ja-JP" altLang="en-US" dirty="0"/>
              <a:t>最終日の</a:t>
            </a:r>
            <a:r>
              <a:rPr lang="en-US" altLang="ja-JP" dirty="0"/>
              <a:t>E16 Main DAQ</a:t>
            </a:r>
            <a:r>
              <a:rPr lang="ja-JP" altLang="en-US" dirty="0"/>
              <a:t>データ解析（津久井）</a:t>
            </a:r>
            <a:endParaRPr lang="en-US" altLang="ja-JP" dirty="0"/>
          </a:p>
          <a:p>
            <a:r>
              <a:rPr kumimoji="1" lang="ja-JP" altLang="en-US" dirty="0"/>
              <a:t>高橋智則さんと</a:t>
            </a:r>
            <a:r>
              <a:rPr kumimoji="1" lang="en-US" altLang="ja-JP" dirty="0"/>
              <a:t>DAQ</a:t>
            </a:r>
            <a:r>
              <a:rPr kumimoji="1" lang="ja-JP" altLang="en-US" dirty="0"/>
              <a:t>の準備。新規</a:t>
            </a:r>
            <a:r>
              <a:rPr kumimoji="1" lang="en-US" altLang="ja-JP" dirty="0"/>
              <a:t>RPV260</a:t>
            </a:r>
            <a:r>
              <a:rPr kumimoji="1" lang="ja-JP" altLang="en-US" dirty="0"/>
              <a:t>導入（津久井）</a:t>
            </a:r>
            <a:endParaRPr kumimoji="1" lang="en-US" altLang="ja-JP" dirty="0"/>
          </a:p>
          <a:p>
            <a:r>
              <a:rPr kumimoji="1" lang="en-US" altLang="ja-JP" dirty="0"/>
              <a:t>LV</a:t>
            </a:r>
            <a:r>
              <a:rPr kumimoji="1" lang="ja-JP" altLang="en-US" dirty="0"/>
              <a:t>リモート制御（</a:t>
            </a:r>
            <a:r>
              <a:rPr lang="ja-JP" altLang="en-US" dirty="0"/>
              <a:t>稲葉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lang="en-US" altLang="ja-JP" dirty="0"/>
              <a:t>ESC</a:t>
            </a:r>
            <a:r>
              <a:rPr lang="ja-JP" altLang="en-US" dirty="0"/>
              <a:t>改良に向けて（</a:t>
            </a:r>
            <a:r>
              <a:rPr lang="ja-JP" altLang="en-US" strike="dblStrike" dirty="0"/>
              <a:t>フレーム改造して上流に移動？</a:t>
            </a:r>
            <a:r>
              <a:rPr lang="ja-JP" altLang="en-US" dirty="0"/>
              <a:t>、</a:t>
            </a:r>
            <a:r>
              <a:rPr lang="en-US" altLang="ja-JP" dirty="0"/>
              <a:t>PHENIX-BBC3</a:t>
            </a:r>
            <a:r>
              <a:rPr lang="ja-JP" altLang="en-US" dirty="0"/>
              <a:t>本の試験、標的からの粒子カウンターとの</a:t>
            </a:r>
            <a:r>
              <a:rPr lang="en-US" altLang="ja-JP" dirty="0"/>
              <a:t>coincidence?</a:t>
            </a:r>
            <a:r>
              <a:rPr lang="ja-JP" altLang="en-US" dirty="0"/>
              <a:t>）（佐甲）</a:t>
            </a:r>
            <a:endParaRPr lang="en-US" altLang="ja-JP" dirty="0"/>
          </a:p>
          <a:p>
            <a:pPr lvl="1"/>
            <a:r>
              <a:rPr lang="ja-JP" altLang="en-US" dirty="0"/>
              <a:t>少なくとも</a:t>
            </a:r>
            <a:r>
              <a:rPr lang="en-US" altLang="ja-JP" dirty="0"/>
              <a:t>Run0b</a:t>
            </a:r>
            <a:r>
              <a:rPr lang="ja-JP" altLang="en-US" dirty="0"/>
              <a:t>では</a:t>
            </a:r>
            <a:r>
              <a:rPr lang="en-US" altLang="ja-JP" dirty="0"/>
              <a:t>E16 interaction monitor</a:t>
            </a:r>
            <a:r>
              <a:rPr lang="ja-JP" altLang="en-US" dirty="0"/>
              <a:t>の相関が取れる</a:t>
            </a:r>
            <a:endParaRPr lang="en-US" altLang="ja-JP" dirty="0"/>
          </a:p>
          <a:p>
            <a:r>
              <a:rPr kumimoji="1" lang="en-US" altLang="ja-JP" dirty="0"/>
              <a:t>DRS4</a:t>
            </a:r>
            <a:r>
              <a:rPr lang="ja-JP" altLang="en-US" dirty="0"/>
              <a:t> </a:t>
            </a:r>
            <a:r>
              <a:rPr kumimoji="1" lang="en-US" altLang="ja-JP" dirty="0"/>
              <a:t>1</a:t>
            </a:r>
            <a:r>
              <a:rPr kumimoji="1" lang="ja-JP" altLang="en-US" dirty="0"/>
              <a:t>枚（</a:t>
            </a:r>
            <a:r>
              <a:rPr kumimoji="1" lang="en-US" altLang="ja-JP" dirty="0"/>
              <a:t>16ch</a:t>
            </a:r>
            <a:r>
              <a:rPr kumimoji="1" lang="ja-JP" altLang="en-US" dirty="0"/>
              <a:t>）の導入（喜屋武）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4B9A120-0369-4694-9D1F-9DC6B4B22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6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3"/>
    </mc:Choice>
    <mc:Fallback xmlns="">
      <p:transition spd="slow" advTm="6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098DFA-3105-45B4-80E3-2616AA80E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今後購入する必要があるもの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1800C0-65F3-4ABE-9B05-FCCB36BD3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37900" cy="466725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MRPC</a:t>
            </a:r>
            <a:r>
              <a:rPr lang="en-US" altLang="ja-JP" dirty="0"/>
              <a:t>-</a:t>
            </a:r>
            <a:r>
              <a:rPr kumimoji="1" lang="ja-JP" altLang="en-US" dirty="0"/>
              <a:t>フレーム接続部品（ミスミ）</a:t>
            </a:r>
            <a:r>
              <a:rPr lang="ja-JP" altLang="en-US" dirty="0">
                <a:sym typeface="Wingdings" panose="05000000000000000000" pitchFamily="2" charset="2"/>
              </a:rPr>
              <a:t>→設計中</a:t>
            </a:r>
            <a:endParaRPr kumimoji="1" lang="en-US" altLang="ja-JP" dirty="0"/>
          </a:p>
          <a:p>
            <a:r>
              <a:rPr kumimoji="1" lang="ja-JP" altLang="en-US" dirty="0"/>
              <a:t>銅ブロック高さ調整用シム（</a:t>
            </a:r>
            <a:r>
              <a:rPr kumimoji="1" lang="en-US" altLang="ja-JP" dirty="0"/>
              <a:t>2</a:t>
            </a:r>
            <a:r>
              <a:rPr lang="ja-JP" altLang="en-US" dirty="0"/>
              <a:t>台目</a:t>
            </a:r>
            <a:r>
              <a:rPr kumimoji="1" lang="ja-JP" altLang="en-US" dirty="0"/>
              <a:t>筐体用）→発注済</a:t>
            </a:r>
            <a:endParaRPr kumimoji="1" lang="en-US" altLang="ja-JP" dirty="0"/>
          </a:p>
          <a:p>
            <a:r>
              <a:rPr kumimoji="1" lang="ja-JP" altLang="en-US" strike="dblStrike" dirty="0"/>
              <a:t>新レギュレーター、流量計</a:t>
            </a:r>
            <a:r>
              <a:rPr kumimoji="1" lang="ja-JP" altLang="en-US" dirty="0"/>
              <a:t>（今年度購入できない）</a:t>
            </a:r>
            <a:endParaRPr kumimoji="1" lang="en-US" altLang="ja-JP" dirty="0"/>
          </a:p>
          <a:p>
            <a:r>
              <a:rPr lang="ja-JP" altLang="en-US" dirty="0"/>
              <a:t>ガス：</a:t>
            </a:r>
            <a:r>
              <a:rPr lang="en-US" altLang="ja-JP" dirty="0"/>
              <a:t>SF6</a:t>
            </a:r>
            <a:r>
              <a:rPr lang="ja-JP" altLang="en-US" dirty="0"/>
              <a:t>を筑波大→</a:t>
            </a:r>
            <a:r>
              <a:rPr lang="en-US" altLang="ja-JP" dirty="0"/>
              <a:t>J-PARC</a:t>
            </a:r>
            <a:r>
              <a:rPr lang="ja-JP" altLang="en-US" dirty="0"/>
              <a:t>に輸送する</a:t>
            </a:r>
            <a:endParaRPr lang="en-US" altLang="ja-JP" dirty="0"/>
          </a:p>
          <a:p>
            <a:r>
              <a:rPr lang="ja-JP" altLang="en-US" dirty="0">
                <a:sym typeface="Wingdings" panose="05000000000000000000" pitchFamily="2" charset="2"/>
              </a:rPr>
              <a:t>ネットワークハブとケーブル（</a:t>
            </a:r>
            <a:r>
              <a:rPr lang="en-US" altLang="ja-JP" dirty="0">
                <a:sym typeface="Wingdings" panose="05000000000000000000" pitchFamily="2" charset="2"/>
              </a:rPr>
              <a:t>LV</a:t>
            </a:r>
            <a:r>
              <a:rPr lang="ja-JP" altLang="en-US" dirty="0">
                <a:sym typeface="Wingdings" panose="05000000000000000000" pitchFamily="2" charset="2"/>
              </a:rPr>
              <a:t>用　</a:t>
            </a:r>
            <a:r>
              <a:rPr lang="en-US" altLang="ja-JP" dirty="0">
                <a:sym typeface="Wingdings" panose="05000000000000000000" pitchFamily="2" charset="2"/>
              </a:rPr>
              <a:t>6</a:t>
            </a:r>
            <a:r>
              <a:rPr lang="ja-JP" altLang="en-US" dirty="0">
                <a:sym typeface="Wingdings" panose="05000000000000000000" pitchFamily="2" charset="2"/>
              </a:rPr>
              <a:t>本）→発注済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50B5248-8DE5-43D8-B0A1-389F2962F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9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4B0CA9-09D5-4EA0-8AEE-FC38F66C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23" y="59892"/>
            <a:ext cx="10515600" cy="1325563"/>
          </a:xfrm>
        </p:spPr>
        <p:txBody>
          <a:bodyPr/>
          <a:lstStyle/>
          <a:p>
            <a:r>
              <a:rPr lang="ja-JP" altLang="en-US" dirty="0"/>
              <a:t>必要なケーブル</a:t>
            </a:r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A807091-53AA-40D7-89BD-33310662A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42" y="6349452"/>
            <a:ext cx="9421678" cy="357007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MCX-LEMO</a:t>
            </a:r>
            <a:r>
              <a:rPr lang="ja-JP" altLang="en-US" dirty="0"/>
              <a:t>ケーブル（</a:t>
            </a:r>
            <a:r>
              <a:rPr lang="en-US" altLang="ja-JP" dirty="0"/>
              <a:t>16</a:t>
            </a:r>
            <a:r>
              <a:rPr lang="ja-JP" altLang="en-US" dirty="0"/>
              <a:t>本、</a:t>
            </a:r>
            <a:r>
              <a:rPr lang="en-US" altLang="ja-JP" dirty="0"/>
              <a:t>DRS4)</a:t>
            </a:r>
            <a:endParaRPr lang="ja-JP" altLang="en-US" dirty="0"/>
          </a:p>
        </p:txBody>
      </p:sp>
      <p:graphicFrame>
        <p:nvGraphicFramePr>
          <p:cNvPr id="7" name="コンテンツ プレースホルダー 3">
            <a:extLst>
              <a:ext uri="{FF2B5EF4-FFF2-40B4-BE49-F238E27FC236}">
                <a16:creationId xmlns:a16="http://schemas.microsoft.com/office/drawing/2014/main" id="{7A90B4F4-7B16-4133-B96E-152FBE588963}"/>
              </a:ext>
            </a:extLst>
          </p:cNvPr>
          <p:cNvGraphicFramePr>
            <a:graphicFrameLocks/>
          </p:cNvGraphicFramePr>
          <p:nvPr/>
        </p:nvGraphicFramePr>
        <p:xfrm>
          <a:off x="228600" y="1149938"/>
          <a:ext cx="11734800" cy="47599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220">
                  <a:extLst>
                    <a:ext uri="{9D8B030D-6E8A-4147-A177-3AD203B41FA5}">
                      <a16:colId xmlns:a16="http://schemas.microsoft.com/office/drawing/2014/main" val="1847022113"/>
                    </a:ext>
                  </a:extLst>
                </a:gridCol>
                <a:gridCol w="2403672">
                  <a:extLst>
                    <a:ext uri="{9D8B030D-6E8A-4147-A177-3AD203B41FA5}">
                      <a16:colId xmlns:a16="http://schemas.microsoft.com/office/drawing/2014/main" val="86109770"/>
                    </a:ext>
                  </a:extLst>
                </a:gridCol>
                <a:gridCol w="896096">
                  <a:extLst>
                    <a:ext uri="{9D8B030D-6E8A-4147-A177-3AD203B41FA5}">
                      <a16:colId xmlns:a16="http://schemas.microsoft.com/office/drawing/2014/main" val="970564584"/>
                    </a:ext>
                  </a:extLst>
                </a:gridCol>
                <a:gridCol w="997540">
                  <a:extLst>
                    <a:ext uri="{9D8B030D-6E8A-4147-A177-3AD203B41FA5}">
                      <a16:colId xmlns:a16="http://schemas.microsoft.com/office/drawing/2014/main" val="3202427995"/>
                    </a:ext>
                  </a:extLst>
                </a:gridCol>
                <a:gridCol w="1098986">
                  <a:extLst>
                    <a:ext uri="{9D8B030D-6E8A-4147-A177-3AD203B41FA5}">
                      <a16:colId xmlns:a16="http://schemas.microsoft.com/office/drawing/2014/main" val="1832818565"/>
                    </a:ext>
                  </a:extLst>
                </a:gridCol>
                <a:gridCol w="1128951">
                  <a:extLst>
                    <a:ext uri="{9D8B030D-6E8A-4147-A177-3AD203B41FA5}">
                      <a16:colId xmlns:a16="http://schemas.microsoft.com/office/drawing/2014/main" val="3510883877"/>
                    </a:ext>
                  </a:extLst>
                </a:gridCol>
                <a:gridCol w="2161335">
                  <a:extLst>
                    <a:ext uri="{9D8B030D-6E8A-4147-A177-3AD203B41FA5}">
                      <a16:colId xmlns:a16="http://schemas.microsoft.com/office/drawing/2014/main" val="195804531"/>
                    </a:ext>
                  </a:extLst>
                </a:gridCol>
              </a:tblGrid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Cable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cost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7058512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TSC-</a:t>
                      </a:r>
                      <a:r>
                        <a:rPr lang="ja-JP" altLang="en-US" sz="1800" u="none" strike="noStrike">
                          <a:effectLst/>
                        </a:rPr>
                        <a:t>新</a:t>
                      </a:r>
                      <a:r>
                        <a:rPr lang="en-US" sz="1800" u="none" strike="noStrike">
                          <a:effectLst/>
                        </a:rPr>
                        <a:t>Comparator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Lemo-MCX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3m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16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購入済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2928165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MRPC-</a:t>
                      </a:r>
                      <a:r>
                        <a:rPr lang="ja-JP" altLang="en-US" sz="1800" u="none" strike="noStrike">
                          <a:effectLst/>
                        </a:rPr>
                        <a:t>新</a:t>
                      </a:r>
                      <a:r>
                        <a:rPr lang="en-US" sz="1800" u="none" strike="noStrike">
                          <a:effectLst/>
                        </a:rPr>
                        <a:t>Comparator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MCX-MCX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3m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32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3200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112640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16</a:t>
                      </a:r>
                      <a:r>
                        <a:rPr lang="ja-JP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本発注済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2933424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TSC </a:t>
                      </a:r>
                      <a:r>
                        <a:rPr lang="ja-JP" altLang="en-US" sz="1800" u="none" strike="noStrike">
                          <a:effectLst/>
                        </a:rPr>
                        <a:t>新</a:t>
                      </a:r>
                      <a:r>
                        <a:rPr lang="en-US" sz="1800" u="none" strike="noStrike">
                          <a:effectLst/>
                        </a:rPr>
                        <a:t>Comparator-NIM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MCX-Lemo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15cm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4300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9460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9703605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MRPC </a:t>
                      </a:r>
                      <a:r>
                        <a:rPr lang="ja-JP" altLang="en-US" sz="1800" u="none" strike="noStrike" dirty="0">
                          <a:effectLst/>
                        </a:rPr>
                        <a:t>新</a:t>
                      </a:r>
                      <a:r>
                        <a:rPr lang="en-US" sz="1800" u="none" strike="noStrike" dirty="0">
                          <a:effectLst/>
                        </a:rPr>
                        <a:t>Comparator-NIM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MCX-Lemo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15cm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4300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18920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9489720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u="none" strike="noStrike" dirty="0">
                          <a:effectLst/>
                        </a:rPr>
                        <a:t>その他</a:t>
                      </a:r>
                      <a:r>
                        <a:rPr lang="en-US" sz="1800" u="none" strike="noStrike" dirty="0">
                          <a:effectLst/>
                        </a:rPr>
                        <a:t>trigger</a:t>
                      </a:r>
                      <a:r>
                        <a:rPr lang="ja-JP" altLang="en-US" sz="1800" u="none" strike="noStrike" dirty="0">
                          <a:effectLst/>
                        </a:rPr>
                        <a:t>信号</a:t>
                      </a:r>
                      <a:r>
                        <a:rPr lang="en-US" altLang="ja-JP" sz="1800" u="none" strike="noStrike" dirty="0">
                          <a:effectLst/>
                        </a:rPr>
                        <a:t>-</a:t>
                      </a:r>
                      <a:r>
                        <a:rPr lang="ja-JP" altLang="en-US" sz="1800" u="none" strike="noStrike" dirty="0">
                          <a:effectLst/>
                        </a:rPr>
                        <a:t>新</a:t>
                      </a:r>
                      <a:r>
                        <a:rPr lang="en-US" sz="1800" u="none" strike="noStrike" dirty="0">
                          <a:effectLst/>
                        </a:rPr>
                        <a:t>Comparator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MCX-Lemo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15cm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12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4300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56760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9</a:t>
                      </a:r>
                      <a:r>
                        <a:rPr lang="ja-JP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本購入済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02697"/>
                  </a:ext>
                </a:extLst>
              </a:tr>
              <a:tr h="667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ESC </a:t>
                      </a:r>
                      <a:r>
                        <a:rPr lang="ja-JP" altLang="en-US" sz="1800" u="none" strike="noStrike" dirty="0">
                          <a:effectLst/>
                        </a:rPr>
                        <a:t>新</a:t>
                      </a:r>
                      <a:r>
                        <a:rPr lang="en-US" sz="1800" u="none" strike="noStrike" dirty="0">
                          <a:effectLst/>
                        </a:rPr>
                        <a:t>Comparator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MCX-</a:t>
                      </a:r>
                      <a:r>
                        <a:rPr lang="en-US" sz="1800" u="none" strike="noStrike" dirty="0" err="1">
                          <a:effectLst/>
                        </a:rPr>
                        <a:t>Lemo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15cm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3000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旧</a:t>
                      </a: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Comparator</a:t>
                      </a: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を</a:t>
                      </a:r>
                      <a:r>
                        <a:rPr lang="en-US" altLang="ja-JP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台</a:t>
                      </a: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keep</a:t>
                      </a: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できれば不要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0991694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Comparator</a:t>
                      </a:r>
                      <a:r>
                        <a:rPr lang="ja-JP" altLang="en-US" sz="1800" u="none" strike="noStrike" dirty="0">
                          <a:effectLst/>
                        </a:rPr>
                        <a:t>電源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MCX-P-BNC-F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15cm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500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6000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 dirty="0">
                          <a:solidFill>
                            <a:srgbClr val="4472C4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見積中</a:t>
                      </a:r>
                      <a:endParaRPr lang="en-US" altLang="ja-JP" sz="1800" b="0" i="0" u="none" strike="noStrike" dirty="0">
                        <a:solidFill>
                          <a:srgbClr val="4472C4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8206032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BNC-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lemo</a:t>
                      </a:r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コネクタ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12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2200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26,400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i="0" u="none" strike="noStrike" dirty="0">
                          <a:solidFill>
                            <a:srgbClr val="4472C4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見積中</a:t>
                      </a:r>
                      <a:endParaRPr lang="en-US" altLang="ja-JP" sz="1800" b="0" i="0" u="none" strike="noStrike" dirty="0">
                        <a:solidFill>
                          <a:srgbClr val="4472C4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8443234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1"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u="none" strike="noStrike" dirty="0">
                          <a:effectLst/>
                        </a:rPr>
                        <a:t>230,180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4190360"/>
                  </a:ext>
                </a:extLst>
              </a:tr>
            </a:tbl>
          </a:graphicData>
        </a:graphic>
      </p:graphicFrame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A56093E-F66A-4A5A-BC6E-7B896527E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58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"/>
    </mc:Choice>
    <mc:Fallback xmlns="">
      <p:transition spd="slow" advTm="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4C22D-6F2D-47C9-B4F9-192F0793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71" y="-162039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MRPC DAQ</a:t>
            </a:r>
            <a:r>
              <a:rPr kumimoji="1" lang="ja-JP" altLang="en-US" dirty="0"/>
              <a:t>等について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3D1923-669B-49D5-96E4-16B7573C8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20" y="666428"/>
            <a:ext cx="11056380" cy="6586779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/>
              <a:t>Local DAQ</a:t>
            </a:r>
            <a:r>
              <a:rPr lang="ja-JP" altLang="en-US" dirty="0"/>
              <a:t>と</a:t>
            </a:r>
            <a:r>
              <a:rPr lang="en-US" altLang="ja-JP" dirty="0"/>
              <a:t>E16 DAQ</a:t>
            </a:r>
          </a:p>
          <a:p>
            <a:pPr lvl="1"/>
            <a:r>
              <a:rPr lang="ja-JP" altLang="en-US" dirty="0"/>
              <a:t>両方動かせるように準備必要</a:t>
            </a:r>
            <a:endParaRPr lang="en-US" altLang="ja-JP" dirty="0"/>
          </a:p>
          <a:p>
            <a:pPr lvl="1"/>
            <a:r>
              <a:rPr kumimoji="1" lang="en-US" altLang="ja-JP" dirty="0"/>
              <a:t>Local DAQ</a:t>
            </a:r>
            <a:r>
              <a:rPr kumimoji="1" lang="ja-JP" altLang="en-US" dirty="0"/>
              <a:t>は非常に速い→恐らく</a:t>
            </a:r>
            <a:r>
              <a:rPr kumimoji="1" lang="en-US" altLang="ja-JP" dirty="0"/>
              <a:t>1MHz(HRTDC time window</a:t>
            </a:r>
            <a:r>
              <a:rPr lang="ja-JP" altLang="en-US" dirty="0"/>
              <a:t>＝</a:t>
            </a:r>
            <a:r>
              <a:rPr kumimoji="1" lang="en-US" altLang="ja-JP" dirty="0"/>
              <a:t>1us</a:t>
            </a:r>
            <a:r>
              <a:rPr kumimoji="1" lang="ja-JP" altLang="en-US" dirty="0"/>
              <a:t>）</a:t>
            </a:r>
            <a:endParaRPr lang="en-US" altLang="ja-JP" dirty="0"/>
          </a:p>
          <a:p>
            <a:pPr lvl="2"/>
            <a:r>
              <a:rPr kumimoji="1" lang="ja-JP" altLang="en-US" dirty="0"/>
              <a:t>前回は</a:t>
            </a:r>
            <a:r>
              <a:rPr kumimoji="1" lang="en-US" altLang="ja-JP" dirty="0"/>
              <a:t>10kHz(time window=16us)</a:t>
            </a:r>
            <a:r>
              <a:rPr kumimoji="1" lang="ja-JP" altLang="en-US" dirty="0"/>
              <a:t>で走ったが統計が各設定で</a:t>
            </a:r>
            <a:r>
              <a:rPr lang="en-US" altLang="ja-JP" dirty="0"/>
              <a:t>2</a:t>
            </a:r>
            <a:r>
              <a:rPr kumimoji="1" lang="ja-JP" altLang="en-US" dirty="0"/>
              <a:t>桁以上不足していた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E16 DAQ</a:t>
            </a:r>
            <a:r>
              <a:rPr kumimoji="1" lang="ja-JP" altLang="en-US" dirty="0"/>
              <a:t>の方が遅い？それとも変わらない？</a:t>
            </a:r>
            <a:endParaRPr kumimoji="1" lang="en-US" altLang="ja-JP" dirty="0"/>
          </a:p>
          <a:p>
            <a:pPr lvl="2"/>
            <a:r>
              <a:rPr lang="ja-JP" altLang="en-US" dirty="0"/>
              <a:t>各検出器の</a:t>
            </a:r>
            <a:r>
              <a:rPr lang="en-US" altLang="ja-JP" dirty="0"/>
              <a:t>DAQ</a:t>
            </a:r>
            <a:r>
              <a:rPr lang="ja-JP" altLang="en-US" dirty="0"/>
              <a:t>でタグ付けだけで走るなら変わらないような気がする</a:t>
            </a:r>
            <a:endParaRPr kumimoji="1" lang="en-US" altLang="ja-JP" dirty="0"/>
          </a:p>
          <a:p>
            <a:pPr lvl="1"/>
            <a:r>
              <a:rPr lang="en-US" altLang="ja-JP" dirty="0"/>
              <a:t>E16</a:t>
            </a:r>
            <a:r>
              <a:rPr lang="ja-JP" altLang="en-US" dirty="0"/>
              <a:t>と一緒に走らないといけないので自由に</a:t>
            </a:r>
            <a:r>
              <a:rPr lang="en-US" altLang="ja-JP" dirty="0"/>
              <a:t>parameter</a:t>
            </a:r>
            <a:r>
              <a:rPr lang="ja-JP" altLang="en-US" dirty="0"/>
              <a:t>変更ができない</a:t>
            </a:r>
            <a:endParaRPr lang="en-US" altLang="ja-JP" dirty="0"/>
          </a:p>
          <a:p>
            <a:pPr lvl="1"/>
            <a:r>
              <a:rPr kumimoji="1" lang="en-US" altLang="ja-JP" dirty="0"/>
              <a:t>E16 DAQ</a:t>
            </a:r>
            <a:r>
              <a:rPr kumimoji="1" lang="ja-JP" altLang="en-US" dirty="0"/>
              <a:t>用ソフトはコマンドベースのもの。</a:t>
            </a:r>
            <a:r>
              <a:rPr kumimoji="1" lang="en-US" altLang="ja-JP" dirty="0"/>
              <a:t>Data format</a:t>
            </a:r>
            <a:r>
              <a:rPr lang="ja-JP" altLang="en-US" dirty="0"/>
              <a:t>は</a:t>
            </a:r>
            <a:r>
              <a:rPr kumimoji="1" lang="en-US" altLang="ja-JP" dirty="0"/>
              <a:t>Local DAQ(GUI base)</a:t>
            </a:r>
            <a:r>
              <a:rPr kumimoji="1" lang="ja-JP" altLang="en-US" dirty="0"/>
              <a:t>のものと異なる</a:t>
            </a:r>
            <a:endParaRPr kumimoji="1" lang="en-US" altLang="ja-JP" dirty="0"/>
          </a:p>
          <a:p>
            <a:pPr lvl="2"/>
            <a:r>
              <a:rPr lang="ja-JP" altLang="en-US" dirty="0"/>
              <a:t>高橋（智則）さんは</a:t>
            </a:r>
            <a:r>
              <a:rPr lang="en-US" altLang="ja-JP" dirty="0"/>
              <a:t>GUI</a:t>
            </a:r>
            <a:r>
              <a:rPr lang="ja-JP" altLang="en-US" dirty="0"/>
              <a:t>ベース</a:t>
            </a:r>
            <a:r>
              <a:rPr lang="en-US" altLang="ja-JP" dirty="0"/>
              <a:t>(DAQ middle ware?)</a:t>
            </a:r>
            <a:r>
              <a:rPr lang="ja-JP" altLang="en-US" dirty="0"/>
              <a:t>を推奨していた。</a:t>
            </a:r>
            <a:endParaRPr lang="en-US" altLang="ja-JP" dirty="0"/>
          </a:p>
          <a:p>
            <a:pPr lvl="1"/>
            <a:r>
              <a:rPr lang="ja-JP" altLang="en-US" dirty="0"/>
              <a:t>高橋さんとどのような方針にするか議論の必要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10/20</a:t>
            </a:r>
            <a:r>
              <a:rPr lang="ja-JP" altLang="en-US" dirty="0">
                <a:solidFill>
                  <a:srgbClr val="FF0000"/>
                </a:solidFill>
              </a:rPr>
              <a:t>に高橋さんに聞いた。</a:t>
            </a:r>
            <a:r>
              <a:rPr lang="en-US" altLang="ja-JP" dirty="0">
                <a:solidFill>
                  <a:srgbClr val="FF0000"/>
                </a:solidFill>
              </a:rPr>
              <a:t>Run0b</a:t>
            </a:r>
            <a:r>
              <a:rPr lang="ja-JP" altLang="en-US" dirty="0">
                <a:solidFill>
                  <a:srgbClr val="FF0000"/>
                </a:solidFill>
              </a:rPr>
              <a:t>では</a:t>
            </a:r>
            <a:r>
              <a:rPr lang="en-US" altLang="ja-JP" dirty="0">
                <a:solidFill>
                  <a:srgbClr val="FF0000"/>
                </a:solidFill>
              </a:rPr>
              <a:t>integrated E16 DAQ</a:t>
            </a:r>
            <a:r>
              <a:rPr lang="ja-JP" altLang="en-US" dirty="0">
                <a:solidFill>
                  <a:srgbClr val="FF0000"/>
                </a:solidFill>
              </a:rPr>
              <a:t>を作ろうとしている</a:t>
            </a:r>
            <a:r>
              <a:rPr lang="en-US" altLang="ja-JP" dirty="0">
                <a:solidFill>
                  <a:srgbClr val="FF0000"/>
                </a:solidFill>
              </a:rPr>
              <a:t>(MRPC</a:t>
            </a:r>
            <a:r>
              <a:rPr lang="ja-JP" altLang="en-US" dirty="0">
                <a:solidFill>
                  <a:srgbClr val="FF0000"/>
                </a:solidFill>
              </a:rPr>
              <a:t>は本多コマンドベースを使用）。これについては我々が何かする必要はない。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ja-JP" altLang="en-US" dirty="0">
                <a:solidFill>
                  <a:srgbClr val="FF0000"/>
                </a:solidFill>
              </a:rPr>
              <a:t>これがうまく行けば、</a:t>
            </a:r>
            <a:r>
              <a:rPr lang="en-US" altLang="ja-JP" dirty="0">
                <a:solidFill>
                  <a:srgbClr val="FF0000"/>
                </a:solidFill>
              </a:rPr>
              <a:t>DAQ-middleware</a:t>
            </a:r>
            <a:r>
              <a:rPr lang="ja-JP" altLang="en-US" dirty="0">
                <a:solidFill>
                  <a:srgbClr val="FF0000"/>
                </a:solidFill>
              </a:rPr>
              <a:t>ベースの</a:t>
            </a:r>
            <a:r>
              <a:rPr lang="en-US" altLang="ja-JP" dirty="0">
                <a:solidFill>
                  <a:srgbClr val="FF0000"/>
                </a:solidFill>
              </a:rPr>
              <a:t>MRPC DAQ</a:t>
            </a:r>
            <a:r>
              <a:rPr lang="ja-JP" altLang="en-US" dirty="0">
                <a:solidFill>
                  <a:srgbClr val="FF0000"/>
                </a:solidFill>
              </a:rPr>
              <a:t>ソフトは必要ない？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ja-JP" altLang="en-US" dirty="0">
                <a:solidFill>
                  <a:srgbClr val="FF0000"/>
                </a:solidFill>
              </a:rPr>
              <a:t>最初はうまく行かない可能性があるが、本多コードでしのぐ？</a:t>
            </a:r>
            <a:endParaRPr lang="en-US" altLang="ja-JP" dirty="0"/>
          </a:p>
          <a:p>
            <a:r>
              <a:rPr lang="en-US" altLang="ja-JP" dirty="0"/>
              <a:t>Local DAQ</a:t>
            </a:r>
            <a:r>
              <a:rPr lang="ja-JP" altLang="en-US" dirty="0"/>
              <a:t>ではリモート制御の</a:t>
            </a:r>
            <a:r>
              <a:rPr lang="en-US" altLang="ja-JP" dirty="0"/>
              <a:t>HUL</a:t>
            </a:r>
            <a:r>
              <a:rPr lang="ja-JP" altLang="en-US" dirty="0"/>
              <a:t>での</a:t>
            </a:r>
            <a:r>
              <a:rPr lang="en-US" altLang="ja-JP" dirty="0" err="1"/>
              <a:t>prescaler</a:t>
            </a:r>
            <a:r>
              <a:rPr lang="ja-JP" altLang="en-US" dirty="0"/>
              <a:t>または</a:t>
            </a:r>
            <a:r>
              <a:rPr lang="en-US" altLang="ja-JP" dirty="0"/>
              <a:t>pulse generator</a:t>
            </a:r>
            <a:r>
              <a:rPr lang="ja-JP" altLang="en-US" dirty="0"/>
              <a:t>を作ると圧倒的に便利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FPGA</a:t>
            </a:r>
            <a:r>
              <a:rPr lang="ja-JP" altLang="en-US" dirty="0">
                <a:solidFill>
                  <a:srgbClr val="FF0000"/>
                </a:solidFill>
              </a:rPr>
              <a:t>開発→稲葉さんにお願いしてみる。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ja-JP" altLang="en-US" dirty="0"/>
              <a:t>ベストは、</a:t>
            </a:r>
            <a:r>
              <a:rPr lang="en-US" altLang="ja-JP" dirty="0" err="1"/>
              <a:t>prescaler</a:t>
            </a:r>
            <a:r>
              <a:rPr lang="en-US" altLang="ja-JP" dirty="0"/>
              <a:t>:</a:t>
            </a:r>
            <a:r>
              <a:rPr lang="ja-JP" altLang="en-US" dirty="0"/>
              <a:t>最大</a:t>
            </a:r>
            <a:r>
              <a:rPr lang="en-US" altLang="ja-JP" dirty="0"/>
              <a:t>10MHz</a:t>
            </a:r>
            <a:r>
              <a:rPr lang="ja-JP" altLang="en-US" dirty="0"/>
              <a:t>の信号</a:t>
            </a:r>
            <a:r>
              <a:rPr lang="en-US" altLang="ja-JP" dirty="0"/>
              <a:t>(</a:t>
            </a:r>
            <a:r>
              <a:rPr lang="ja-JP" altLang="en-US" dirty="0"/>
              <a:t>～</a:t>
            </a:r>
            <a:r>
              <a:rPr lang="en-US" altLang="ja-JP" dirty="0"/>
              <a:t>10ns</a:t>
            </a:r>
            <a:r>
              <a:rPr lang="ja-JP" altLang="en-US" dirty="0"/>
              <a:t>幅</a:t>
            </a:r>
            <a:r>
              <a:rPr lang="en-US" altLang="ja-JP" dirty="0"/>
              <a:t>)</a:t>
            </a:r>
            <a:r>
              <a:rPr lang="ja-JP" altLang="en-US" dirty="0"/>
              <a:t>をある周期で間引く。周期はネットワーク越しに可変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0000"/>
                </a:solidFill>
              </a:rPr>
              <a:t>あるいは可変周期の</a:t>
            </a:r>
            <a:r>
              <a:rPr lang="en-US" altLang="ja-JP" dirty="0">
                <a:solidFill>
                  <a:srgbClr val="FF0000"/>
                </a:solidFill>
              </a:rPr>
              <a:t>Pulse generator:</a:t>
            </a:r>
            <a:r>
              <a:rPr lang="ja-JP" altLang="en-US" dirty="0">
                <a:solidFill>
                  <a:srgbClr val="FF0000"/>
                </a:solidFill>
              </a:rPr>
              <a:t>信号レベル</a:t>
            </a:r>
            <a:r>
              <a:rPr lang="en-US" altLang="ja-JP" dirty="0">
                <a:solidFill>
                  <a:srgbClr val="FF0000"/>
                </a:solidFill>
              </a:rPr>
              <a:t>NIM, on/off</a:t>
            </a:r>
            <a:r>
              <a:rPr lang="ja-JP" altLang="en-US" dirty="0">
                <a:solidFill>
                  <a:srgbClr val="FF0000"/>
                </a:solidFill>
              </a:rPr>
              <a:t>と</a:t>
            </a:r>
            <a:r>
              <a:rPr lang="en-US" altLang="ja-JP" dirty="0">
                <a:solidFill>
                  <a:srgbClr val="FF0000"/>
                </a:solidFill>
              </a:rPr>
              <a:t>pulse</a:t>
            </a:r>
            <a:r>
              <a:rPr lang="ja-JP" altLang="en-US" dirty="0">
                <a:solidFill>
                  <a:srgbClr val="FF0000"/>
                </a:solidFill>
              </a:rPr>
              <a:t>幅</a:t>
            </a:r>
            <a:r>
              <a:rPr lang="en-US" altLang="ja-JP" dirty="0">
                <a:solidFill>
                  <a:srgbClr val="FF0000"/>
                </a:solidFill>
              </a:rPr>
              <a:t>(20-1000ns)</a:t>
            </a:r>
            <a:r>
              <a:rPr lang="ja-JP" altLang="en-US" dirty="0">
                <a:solidFill>
                  <a:srgbClr val="FF0000"/>
                </a:solidFill>
              </a:rPr>
              <a:t>と周期</a:t>
            </a:r>
            <a:r>
              <a:rPr lang="en-US" altLang="ja-JP" dirty="0">
                <a:solidFill>
                  <a:srgbClr val="FF0000"/>
                </a:solidFill>
              </a:rPr>
              <a:t>(1kHz-1MHz)</a:t>
            </a:r>
            <a:r>
              <a:rPr lang="ja-JP" altLang="en-US" dirty="0">
                <a:solidFill>
                  <a:srgbClr val="FF0000"/>
                </a:solidFill>
              </a:rPr>
              <a:t>をネットワークで可変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/>
              <a:t>DST</a:t>
            </a:r>
          </a:p>
          <a:p>
            <a:pPr lvl="1"/>
            <a:r>
              <a:rPr lang="en-US" altLang="ja-JP" dirty="0"/>
              <a:t>E16 DAQ</a:t>
            </a:r>
            <a:r>
              <a:rPr lang="ja-JP" altLang="en-US" dirty="0"/>
              <a:t>用の</a:t>
            </a:r>
            <a:r>
              <a:rPr lang="en-US" altLang="ja-JP" dirty="0"/>
              <a:t>MRPC data format</a:t>
            </a:r>
            <a:r>
              <a:rPr lang="ja-JP" altLang="en-US" dirty="0"/>
              <a:t>が決まったら</a:t>
            </a:r>
            <a:r>
              <a:rPr lang="en-US" altLang="ja-JP" dirty="0"/>
              <a:t>DST</a:t>
            </a:r>
            <a:r>
              <a:rPr lang="ja-JP" altLang="en-US" dirty="0"/>
              <a:t>担当者（</a:t>
            </a:r>
            <a:r>
              <a:rPr lang="en-US" altLang="ja-JP" dirty="0"/>
              <a:t>6</a:t>
            </a:r>
            <a:r>
              <a:rPr lang="ja-JP" altLang="en-US" dirty="0"/>
              <a:t>月は中井さん）へ情報を提供</a:t>
            </a:r>
            <a:endParaRPr lang="en-US" altLang="ja-JP" dirty="0"/>
          </a:p>
          <a:p>
            <a:r>
              <a:rPr lang="en-US" altLang="ja-JP" dirty="0"/>
              <a:t>E16</a:t>
            </a:r>
            <a:r>
              <a:rPr lang="ja-JP" altLang="en-US" dirty="0"/>
              <a:t>解析コード</a:t>
            </a:r>
            <a:endParaRPr lang="en-US" altLang="ja-JP" dirty="0"/>
          </a:p>
          <a:p>
            <a:pPr lvl="1"/>
            <a:r>
              <a:rPr lang="en-US" altLang="ja-JP" dirty="0"/>
              <a:t>E16 data analysis</a:t>
            </a:r>
            <a:r>
              <a:rPr lang="ja-JP" altLang="en-US" dirty="0"/>
              <a:t>コードを学ぶ（特に</a:t>
            </a:r>
            <a:r>
              <a:rPr lang="en-US" altLang="ja-JP" dirty="0"/>
              <a:t>SSD, GTR)</a:t>
            </a:r>
          </a:p>
          <a:p>
            <a:pPr lvl="1"/>
            <a:r>
              <a:rPr lang="ja-JP" altLang="en-US" dirty="0"/>
              <a:t>筑波大院生</a:t>
            </a:r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B74FB73-68E3-4431-9E3D-A10856A14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4"/>
    </mc:Choice>
    <mc:Fallback xmlns="">
      <p:transition spd="slow" advTm="13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9FCD78-D117-4C0E-859B-48546ECB7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Φ</a:t>
            </a:r>
            <a:r>
              <a:rPr kumimoji="1" lang="en-US" altLang="ja-JP" dirty="0">
                <a:sym typeface="Wingdings" panose="05000000000000000000" pitchFamily="2" charset="2"/>
              </a:rPr>
              <a:t>KK study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60C481-55E1-4C36-B847-0A89501B9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4440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C452A6-9BAB-4F30-8168-9A100694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3C3859-CD8F-460F-867D-FA54AB03F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203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402F1F-6962-447D-B185-6451666D1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1690688"/>
            <a:ext cx="9573103" cy="152062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コンテンツ プレースホルダー 8">
            <a:extLst>
              <a:ext uri="{FF2B5EF4-FFF2-40B4-BE49-F238E27FC236}">
                <a16:creationId xmlns:a16="http://schemas.microsoft.com/office/drawing/2014/main" id="{F818E1FB-CE06-4222-86DF-5D0291D746C7}"/>
              </a:ext>
            </a:extLst>
          </p:cNvPr>
          <p:cNvSpPr txBox="1">
            <a:spLocks/>
          </p:cNvSpPr>
          <p:nvPr/>
        </p:nvSpPr>
        <p:spPr>
          <a:xfrm>
            <a:off x="36555" y="1065890"/>
            <a:ext cx="1603290" cy="1749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Anode PCB + G-10 board with carbon tapes (grounded)</a:t>
            </a:r>
          </a:p>
          <a:p>
            <a:r>
              <a:rPr lang="en-US" altLang="ja-JP"/>
              <a:t>Al foil for shielding</a:t>
            </a:r>
            <a:endParaRPr lang="en-US" altLang="ja-JP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1A222D0-35DF-4C60-9991-8D5CF2CC2048}"/>
              </a:ext>
            </a:extLst>
          </p:cNvPr>
          <p:cNvGrpSpPr/>
          <p:nvPr/>
        </p:nvGrpSpPr>
        <p:grpSpPr>
          <a:xfrm>
            <a:off x="2005617" y="602441"/>
            <a:ext cx="9948302" cy="2311432"/>
            <a:chOff x="387108" y="3375135"/>
            <a:chExt cx="9948302" cy="2311432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02A984B4-875B-4411-B3AB-F464E91ED1AC}"/>
                </a:ext>
              </a:extLst>
            </p:cNvPr>
            <p:cNvSpPr/>
            <p:nvPr/>
          </p:nvSpPr>
          <p:spPr>
            <a:xfrm>
              <a:off x="3943383" y="3431002"/>
              <a:ext cx="4018242" cy="344543"/>
            </a:xfrm>
            <a:prstGeom prst="rect">
              <a:avLst/>
            </a:prstGeom>
            <a:solidFill>
              <a:srgbClr val="FB79E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2CF6558A-CB94-4470-B99C-6C55581847F1}"/>
                </a:ext>
              </a:extLst>
            </p:cNvPr>
            <p:cNvSpPr/>
            <p:nvPr/>
          </p:nvSpPr>
          <p:spPr>
            <a:xfrm rot="5400000">
              <a:off x="5509411" y="1487327"/>
              <a:ext cx="73612" cy="4792355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62655F90-EE77-4852-955B-C0CC75F59753}"/>
                </a:ext>
              </a:extLst>
            </p:cNvPr>
            <p:cNvSpPr/>
            <p:nvPr/>
          </p:nvSpPr>
          <p:spPr>
            <a:xfrm rot="5400000">
              <a:off x="5803373" y="2391682"/>
              <a:ext cx="69121" cy="4224158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FE6C1F4-1D12-4559-9F85-57559BB436F8}"/>
                </a:ext>
              </a:extLst>
            </p:cNvPr>
            <p:cNvSpPr/>
            <p:nvPr/>
          </p:nvSpPr>
          <p:spPr>
            <a:xfrm rot="5400000">
              <a:off x="5509902" y="2655645"/>
              <a:ext cx="73612" cy="4792355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24A25766-DC78-4E1B-A2CF-CC35EF71312C}"/>
                </a:ext>
              </a:extLst>
            </p:cNvPr>
            <p:cNvGrpSpPr/>
            <p:nvPr/>
          </p:nvGrpSpPr>
          <p:grpSpPr>
            <a:xfrm>
              <a:off x="3943886" y="4560619"/>
              <a:ext cx="4015509" cy="428430"/>
              <a:chOff x="1932451" y="3970523"/>
              <a:chExt cx="3972065" cy="428430"/>
            </a:xfrm>
          </p:grpSpPr>
          <p:sp>
            <p:nvSpPr>
              <p:cNvPr id="48" name="正方形/長方形 47">
                <a:extLst>
                  <a:ext uri="{FF2B5EF4-FFF2-40B4-BE49-F238E27FC236}">
                    <a16:creationId xmlns:a16="http://schemas.microsoft.com/office/drawing/2014/main" id="{3D9C11F8-96F9-4A16-BAD7-78677B21CF36}"/>
                  </a:ext>
                </a:extLst>
              </p:cNvPr>
              <p:cNvSpPr/>
              <p:nvPr/>
            </p:nvSpPr>
            <p:spPr>
              <a:xfrm rot="5400000">
                <a:off x="3895721" y="2008523"/>
                <a:ext cx="36000" cy="3960000"/>
              </a:xfrm>
              <a:prstGeom prst="rect">
                <a:avLst/>
              </a:prstGeom>
              <a:solidFill>
                <a:srgbClr val="C9F1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55F3E752-2D27-4F11-9559-F0C1C8E5CDD8}"/>
                  </a:ext>
                </a:extLst>
              </p:cNvPr>
              <p:cNvSpPr/>
              <p:nvPr/>
            </p:nvSpPr>
            <p:spPr>
              <a:xfrm rot="5400000">
                <a:off x="3894451" y="2094248"/>
                <a:ext cx="36000" cy="3960000"/>
              </a:xfrm>
              <a:prstGeom prst="rect">
                <a:avLst/>
              </a:prstGeom>
              <a:solidFill>
                <a:srgbClr val="C9F1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50" name="正方形/長方形 49">
                <a:extLst>
                  <a:ext uri="{FF2B5EF4-FFF2-40B4-BE49-F238E27FC236}">
                    <a16:creationId xmlns:a16="http://schemas.microsoft.com/office/drawing/2014/main" id="{BB8E3DC8-C9A8-4EDE-9A55-8378730C666A}"/>
                  </a:ext>
                </a:extLst>
              </p:cNvPr>
              <p:cNvSpPr/>
              <p:nvPr/>
            </p:nvSpPr>
            <p:spPr>
              <a:xfrm rot="5400000">
                <a:off x="3898896" y="2179973"/>
                <a:ext cx="36000" cy="3960000"/>
              </a:xfrm>
              <a:prstGeom prst="rect">
                <a:avLst/>
              </a:prstGeom>
              <a:solidFill>
                <a:srgbClr val="C9F1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8B9A2E09-B481-4F40-A334-C69B3B631ED4}"/>
                  </a:ext>
                </a:extLst>
              </p:cNvPr>
              <p:cNvSpPr/>
              <p:nvPr/>
            </p:nvSpPr>
            <p:spPr>
              <a:xfrm rot="5400000">
                <a:off x="3898896" y="2256173"/>
                <a:ext cx="36000" cy="3960000"/>
              </a:xfrm>
              <a:prstGeom prst="rect">
                <a:avLst/>
              </a:prstGeom>
              <a:solidFill>
                <a:srgbClr val="C9F1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932CF078-AA00-4197-B9A8-C5357FA0E8D5}"/>
                  </a:ext>
                </a:extLst>
              </p:cNvPr>
              <p:cNvSpPr/>
              <p:nvPr/>
            </p:nvSpPr>
            <p:spPr>
              <a:xfrm rot="5400000">
                <a:off x="3896039" y="2332373"/>
                <a:ext cx="36000" cy="3960000"/>
              </a:xfrm>
              <a:prstGeom prst="rect">
                <a:avLst/>
              </a:prstGeom>
              <a:solidFill>
                <a:srgbClr val="C9F1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16387DDD-6D61-4C76-A146-8371F49C0243}"/>
                  </a:ext>
                </a:extLst>
              </p:cNvPr>
              <p:cNvSpPr/>
              <p:nvPr/>
            </p:nvSpPr>
            <p:spPr>
              <a:xfrm rot="5400000">
                <a:off x="3906516" y="2400953"/>
                <a:ext cx="36000" cy="3960000"/>
              </a:xfrm>
              <a:prstGeom prst="rect">
                <a:avLst/>
              </a:prstGeom>
              <a:solidFill>
                <a:srgbClr val="C9F1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00EB80FE-7F80-4D2E-8B58-719F41EAA6BE}"/>
                </a:ext>
              </a:extLst>
            </p:cNvPr>
            <p:cNvSpPr/>
            <p:nvPr/>
          </p:nvSpPr>
          <p:spPr>
            <a:xfrm rot="5400000">
              <a:off x="5537549" y="2020546"/>
              <a:ext cx="56916" cy="4787695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D09E7987-FD32-4E47-939D-4422763A1608}"/>
                </a:ext>
              </a:extLst>
            </p:cNvPr>
            <p:cNvGrpSpPr/>
            <p:nvPr/>
          </p:nvGrpSpPr>
          <p:grpSpPr>
            <a:xfrm>
              <a:off x="3931594" y="3934325"/>
              <a:ext cx="4008751" cy="428430"/>
              <a:chOff x="1932451" y="3970523"/>
              <a:chExt cx="3972065" cy="428430"/>
            </a:xfrm>
          </p:grpSpPr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AEE9F04A-A674-4FE9-AE1F-110ADD34F955}"/>
                  </a:ext>
                </a:extLst>
              </p:cNvPr>
              <p:cNvSpPr/>
              <p:nvPr/>
            </p:nvSpPr>
            <p:spPr>
              <a:xfrm rot="5400000">
                <a:off x="3895721" y="2008523"/>
                <a:ext cx="36000" cy="3960000"/>
              </a:xfrm>
              <a:prstGeom prst="rect">
                <a:avLst/>
              </a:prstGeom>
              <a:solidFill>
                <a:srgbClr val="C9F1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FACF2333-6D5A-4561-BA7A-45C40C107D9C}"/>
                  </a:ext>
                </a:extLst>
              </p:cNvPr>
              <p:cNvSpPr/>
              <p:nvPr/>
            </p:nvSpPr>
            <p:spPr>
              <a:xfrm rot="5400000">
                <a:off x="3894451" y="2094248"/>
                <a:ext cx="36000" cy="3960000"/>
              </a:xfrm>
              <a:prstGeom prst="rect">
                <a:avLst/>
              </a:prstGeom>
              <a:solidFill>
                <a:srgbClr val="C9F1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06373202-ECAB-4551-B466-4F97B6AE602B}"/>
                  </a:ext>
                </a:extLst>
              </p:cNvPr>
              <p:cNvSpPr/>
              <p:nvPr/>
            </p:nvSpPr>
            <p:spPr>
              <a:xfrm rot="5400000">
                <a:off x="3898896" y="2179973"/>
                <a:ext cx="36000" cy="3960000"/>
              </a:xfrm>
              <a:prstGeom prst="rect">
                <a:avLst/>
              </a:prstGeom>
              <a:solidFill>
                <a:srgbClr val="C9F1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6ADDD63B-BA57-4DBA-A15A-28C19C9BCBC7}"/>
                  </a:ext>
                </a:extLst>
              </p:cNvPr>
              <p:cNvSpPr/>
              <p:nvPr/>
            </p:nvSpPr>
            <p:spPr>
              <a:xfrm rot="5400000">
                <a:off x="3898896" y="2256173"/>
                <a:ext cx="36000" cy="3960000"/>
              </a:xfrm>
              <a:prstGeom prst="rect">
                <a:avLst/>
              </a:prstGeom>
              <a:solidFill>
                <a:srgbClr val="C9F1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6" name="正方形/長方形 45">
                <a:extLst>
                  <a:ext uri="{FF2B5EF4-FFF2-40B4-BE49-F238E27FC236}">
                    <a16:creationId xmlns:a16="http://schemas.microsoft.com/office/drawing/2014/main" id="{F2D6C664-2169-432A-AE5C-7656510D6519}"/>
                  </a:ext>
                </a:extLst>
              </p:cNvPr>
              <p:cNvSpPr/>
              <p:nvPr/>
            </p:nvSpPr>
            <p:spPr>
              <a:xfrm rot="5400000">
                <a:off x="3896039" y="2332373"/>
                <a:ext cx="36000" cy="3960000"/>
              </a:xfrm>
              <a:prstGeom prst="rect">
                <a:avLst/>
              </a:prstGeom>
              <a:solidFill>
                <a:srgbClr val="C9F1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E2887883-AB26-4CBF-A230-27CE64A57AC2}"/>
                  </a:ext>
                </a:extLst>
              </p:cNvPr>
              <p:cNvSpPr/>
              <p:nvPr/>
            </p:nvSpPr>
            <p:spPr>
              <a:xfrm rot="5400000">
                <a:off x="3906516" y="2400953"/>
                <a:ext cx="36000" cy="3960000"/>
              </a:xfrm>
              <a:prstGeom prst="rect">
                <a:avLst/>
              </a:prstGeom>
              <a:solidFill>
                <a:srgbClr val="C9F1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AF117501-0E8E-470D-87F7-ABB338F1B0D3}"/>
                </a:ext>
              </a:extLst>
            </p:cNvPr>
            <p:cNvSpPr/>
            <p:nvPr/>
          </p:nvSpPr>
          <p:spPr>
            <a:xfrm rot="5400000">
              <a:off x="5544058" y="1439626"/>
              <a:ext cx="18000" cy="479235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B88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D1AB8AEC-70D4-4A11-B8C6-6A052E54724C}"/>
                </a:ext>
              </a:extLst>
            </p:cNvPr>
            <p:cNvSpPr/>
            <p:nvPr/>
          </p:nvSpPr>
          <p:spPr>
            <a:xfrm rot="5400000">
              <a:off x="5552432" y="2710069"/>
              <a:ext cx="18000" cy="4792355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B88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8A713E2C-22CE-4756-AA8D-7109DFE9F3C2}"/>
                </a:ext>
              </a:extLst>
            </p:cNvPr>
            <p:cNvSpPr/>
            <p:nvPr/>
          </p:nvSpPr>
          <p:spPr>
            <a:xfrm rot="5400000">
              <a:off x="5565801" y="2077688"/>
              <a:ext cx="14400" cy="476198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rgbClr val="B88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4E025A2C-C1E6-4454-9147-5637F9D7ED2B}"/>
                </a:ext>
              </a:extLst>
            </p:cNvPr>
            <p:cNvSpPr/>
            <p:nvPr/>
          </p:nvSpPr>
          <p:spPr>
            <a:xfrm rot="5400000">
              <a:off x="6203345" y="2199242"/>
              <a:ext cx="18000" cy="34560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755768A8-23FA-490A-9E4E-52FABC632298}"/>
                </a:ext>
              </a:extLst>
            </p:cNvPr>
            <p:cNvSpPr/>
            <p:nvPr/>
          </p:nvSpPr>
          <p:spPr>
            <a:xfrm rot="5400000">
              <a:off x="6216045" y="2643742"/>
              <a:ext cx="18000" cy="34560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EE857175-8689-4C5F-B2B7-0F25EFBA4E89}"/>
                </a:ext>
              </a:extLst>
            </p:cNvPr>
            <p:cNvSpPr/>
            <p:nvPr/>
          </p:nvSpPr>
          <p:spPr>
            <a:xfrm rot="5400000">
              <a:off x="6222395" y="2821542"/>
              <a:ext cx="18000" cy="34560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4B1DE159-481C-48DB-B7D8-F77D2F608E7D}"/>
                </a:ext>
              </a:extLst>
            </p:cNvPr>
            <p:cNvSpPr/>
            <p:nvPr/>
          </p:nvSpPr>
          <p:spPr>
            <a:xfrm rot="5400000">
              <a:off x="6222395" y="3285092"/>
              <a:ext cx="18000" cy="34560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F3F24B45-9F74-4D4F-B1FE-C1A1B95CD20B}"/>
                </a:ext>
              </a:extLst>
            </p:cNvPr>
            <p:cNvCxnSpPr/>
            <p:nvPr/>
          </p:nvCxnSpPr>
          <p:spPr>
            <a:xfrm>
              <a:off x="3930683" y="3429000"/>
              <a:ext cx="0" cy="4638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99A4B55C-1316-43C9-A781-7B5429292E14}"/>
                </a:ext>
              </a:extLst>
            </p:cNvPr>
            <p:cNvCxnSpPr/>
            <p:nvPr/>
          </p:nvCxnSpPr>
          <p:spPr>
            <a:xfrm>
              <a:off x="3936627" y="3968343"/>
              <a:ext cx="0" cy="4638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8AC498AF-7DBD-4D14-98C1-C142B8296BF3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 flipV="1">
              <a:off x="2128922" y="5037261"/>
              <a:ext cx="958678" cy="4646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C708831-8258-41DC-8EA7-F0A3232E2E3C}"/>
                </a:ext>
              </a:extLst>
            </p:cNvPr>
            <p:cNvSpPr txBox="1"/>
            <p:nvPr/>
          </p:nvSpPr>
          <p:spPr>
            <a:xfrm>
              <a:off x="387108" y="3975423"/>
              <a:ext cx="145424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Anode PCB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431BE3B3-A075-4939-AD32-3FA89415F149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>
              <a:off x="1841352" y="4160089"/>
              <a:ext cx="1246248" cy="2524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E5B21832-D788-4C1E-B530-2C657710A16F}"/>
                </a:ext>
              </a:extLst>
            </p:cNvPr>
            <p:cNvSpPr/>
            <p:nvPr/>
          </p:nvSpPr>
          <p:spPr>
            <a:xfrm>
              <a:off x="3953379" y="5190401"/>
              <a:ext cx="4018242" cy="344543"/>
            </a:xfrm>
            <a:prstGeom prst="rect">
              <a:avLst/>
            </a:prstGeom>
            <a:solidFill>
              <a:srgbClr val="FB79E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091B03F1-C96A-411B-BA39-19C6FB1BD9F4}"/>
                </a:ext>
              </a:extLst>
            </p:cNvPr>
            <p:cNvSpPr/>
            <p:nvPr/>
          </p:nvSpPr>
          <p:spPr>
            <a:xfrm>
              <a:off x="3936294" y="3784542"/>
              <a:ext cx="4018242" cy="45719"/>
            </a:xfrm>
            <a:prstGeom prst="rect">
              <a:avLst/>
            </a:prstGeom>
            <a:solidFill>
              <a:srgbClr val="3DFD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71B12B7C-6CDE-4D3E-BE82-400FD644B04A}"/>
                </a:ext>
              </a:extLst>
            </p:cNvPr>
            <p:cNvSpPr/>
            <p:nvPr/>
          </p:nvSpPr>
          <p:spPr>
            <a:xfrm>
              <a:off x="3945357" y="3375135"/>
              <a:ext cx="4018242" cy="45719"/>
            </a:xfrm>
            <a:prstGeom prst="rect">
              <a:avLst/>
            </a:prstGeom>
            <a:solidFill>
              <a:srgbClr val="3DFD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4DA3CA21-D30A-4156-A6C0-3E88AE05DAB3}"/>
                </a:ext>
              </a:extLst>
            </p:cNvPr>
            <p:cNvSpPr/>
            <p:nvPr/>
          </p:nvSpPr>
          <p:spPr>
            <a:xfrm>
              <a:off x="3966452" y="5137058"/>
              <a:ext cx="4018242" cy="45719"/>
            </a:xfrm>
            <a:prstGeom prst="rect">
              <a:avLst/>
            </a:prstGeom>
            <a:solidFill>
              <a:srgbClr val="3DFD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CF75171D-D537-421E-BE75-5B834CD04CDA}"/>
                </a:ext>
              </a:extLst>
            </p:cNvPr>
            <p:cNvSpPr/>
            <p:nvPr/>
          </p:nvSpPr>
          <p:spPr>
            <a:xfrm>
              <a:off x="3960102" y="5542385"/>
              <a:ext cx="4018242" cy="45719"/>
            </a:xfrm>
            <a:prstGeom prst="rect">
              <a:avLst/>
            </a:prstGeom>
            <a:solidFill>
              <a:srgbClr val="3DFD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6858A2D-643B-4D65-A56C-A2E2E3988BDF}"/>
                </a:ext>
              </a:extLst>
            </p:cNvPr>
            <p:cNvSpPr txBox="1"/>
            <p:nvPr/>
          </p:nvSpPr>
          <p:spPr>
            <a:xfrm>
              <a:off x="8503783" y="3415452"/>
              <a:ext cx="1444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Honeycomb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878D133F-8F37-4312-8452-F239B06C8709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7961627" y="3600118"/>
              <a:ext cx="542156" cy="582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7CB2FC14-3B26-4618-8675-E56D6C37CC59}"/>
                </a:ext>
              </a:extLst>
            </p:cNvPr>
            <p:cNvSpPr txBox="1"/>
            <p:nvPr/>
          </p:nvSpPr>
          <p:spPr>
            <a:xfrm>
              <a:off x="407568" y="4498708"/>
              <a:ext cx="154401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G-10 spacer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D1884B6C-A07D-4B3F-A3DB-BD3D890DBF59}"/>
                </a:ext>
              </a:extLst>
            </p:cNvPr>
            <p:cNvCxnSpPr>
              <a:cxnSpLocks/>
              <a:stCxn id="32" idx="3"/>
              <a:endCxn id="8" idx="2"/>
            </p:cNvCxnSpPr>
            <p:nvPr/>
          </p:nvCxnSpPr>
          <p:spPr>
            <a:xfrm flipV="1">
              <a:off x="1951580" y="4503762"/>
              <a:ext cx="1774275" cy="17961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56407EB2-2803-42A8-9CD7-02545EC12AE0}"/>
                </a:ext>
              </a:extLst>
            </p:cNvPr>
            <p:cNvSpPr txBox="1"/>
            <p:nvPr/>
          </p:nvSpPr>
          <p:spPr>
            <a:xfrm>
              <a:off x="519186" y="5317235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Cathode PCB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31AF9DE3-5C35-4D20-85F6-BCA72632D2F6}"/>
                </a:ext>
              </a:extLst>
            </p:cNvPr>
            <p:cNvSpPr txBox="1"/>
            <p:nvPr/>
          </p:nvSpPr>
          <p:spPr>
            <a:xfrm>
              <a:off x="395148" y="3500572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Cathode PCB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FBABD05F-D0D2-47F7-AC5D-577CD3FFD9EB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2002041" y="3732892"/>
              <a:ext cx="1147999" cy="1506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26A8991C-C8DD-414B-86E6-F5021E955D5E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 flipH="1">
              <a:off x="7953045" y="4275082"/>
              <a:ext cx="822324" cy="966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584CE5B2-F12F-4870-A5A1-3B2E08A21F9B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 flipV="1">
              <a:off x="7959395" y="4549542"/>
              <a:ext cx="833399" cy="3903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C1DDA0E5-5EDD-4D13-AC35-B9C7C8929ABA}"/>
                </a:ext>
              </a:extLst>
            </p:cNvPr>
            <p:cNvSpPr txBox="1"/>
            <p:nvPr/>
          </p:nvSpPr>
          <p:spPr>
            <a:xfrm>
              <a:off x="8775368" y="4229605"/>
              <a:ext cx="156004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Carbon tape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5F593EC4-9A86-4439-8467-7BA8B8652D94}"/>
                </a:ext>
              </a:extLst>
            </p:cNvPr>
            <p:cNvSpPr txBox="1"/>
            <p:nvPr/>
          </p:nvSpPr>
          <p:spPr>
            <a:xfrm>
              <a:off x="8468353" y="3769532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Glass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DCBD06F7-DCCE-4C41-B7D7-F466F1F16C46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 flipH="1">
              <a:off x="7890843" y="3954198"/>
              <a:ext cx="577510" cy="1823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コンテンツ プレースホルダー 56">
            <a:extLst>
              <a:ext uri="{FF2B5EF4-FFF2-40B4-BE49-F238E27FC236}">
                <a16:creationId xmlns:a16="http://schemas.microsoft.com/office/drawing/2014/main" id="{251A6DF7-BFCA-4C92-9D8D-8DEF3C0BB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0" y="3716592"/>
            <a:ext cx="3941393" cy="2956045"/>
          </a:xfrm>
          <a:prstGeom prst="rect">
            <a:avLst/>
          </a:prstGeom>
        </p:spPr>
      </p:pic>
      <p:pic>
        <p:nvPicPr>
          <p:cNvPr id="65" name="コンテンツ プレースホルダー 61">
            <a:extLst>
              <a:ext uri="{FF2B5EF4-FFF2-40B4-BE49-F238E27FC236}">
                <a16:creationId xmlns:a16="http://schemas.microsoft.com/office/drawing/2014/main" id="{2BA4E92C-E58E-48A1-B70B-83C408F98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985" y="3751770"/>
            <a:ext cx="3941393" cy="2956045"/>
          </a:xfrm>
          <a:prstGeom prst="rect">
            <a:avLst/>
          </a:prstGeom>
        </p:spPr>
      </p:pic>
      <p:sp>
        <p:nvSpPr>
          <p:cNvPr id="69" name="コンテンツ プレースホルダー 68">
            <a:extLst>
              <a:ext uri="{FF2B5EF4-FFF2-40B4-BE49-F238E27FC236}">
                <a16:creationId xmlns:a16="http://schemas.microsoft.com/office/drawing/2014/main" id="{0A9283FB-AFBC-4A62-A2E9-137180AAB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70" name="コンテンツ プレースホルダー 66">
            <a:extLst>
              <a:ext uri="{FF2B5EF4-FFF2-40B4-BE49-F238E27FC236}">
                <a16:creationId xmlns:a16="http://schemas.microsoft.com/office/drawing/2014/main" id="{35CE35EB-DF29-49A9-BC28-CF2A9CD82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95" y="3756491"/>
            <a:ext cx="3941394" cy="2956046"/>
          </a:xfrm>
          <a:prstGeom prst="rect">
            <a:avLst/>
          </a:prstGeom>
        </p:spPr>
      </p:pic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44EA9C22-0702-436E-BCBF-113E413B9E30}"/>
              </a:ext>
            </a:extLst>
          </p:cNvPr>
          <p:cNvSpPr txBox="1"/>
          <p:nvPr/>
        </p:nvSpPr>
        <p:spPr>
          <a:xfrm>
            <a:off x="4971872" y="5816248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SMA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b="1" dirty="0">
                <a:solidFill>
                  <a:srgbClr val="FFFF00"/>
                </a:solidFill>
                <a:latin typeface="游ゴシック" panose="020F0502020204030204"/>
                <a:ea typeface="游ゴシック" panose="020B0400000000000000" pitchFamily="50" charset="-128"/>
              </a:rPr>
              <a:t>connector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BD0BD93F-3023-48AF-8B56-318BAC683427}"/>
              </a:ext>
            </a:extLst>
          </p:cNvPr>
          <p:cNvCxnSpPr>
            <a:cxnSpLocks/>
          </p:cNvCxnSpPr>
          <p:nvPr/>
        </p:nvCxnSpPr>
        <p:spPr>
          <a:xfrm flipV="1">
            <a:off x="5344363" y="5397500"/>
            <a:ext cx="0" cy="46720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623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DFFDBF-BFA4-448E-AB62-87ED3800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24" y="-2443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Rate Estimation (JAM </a:t>
            </a:r>
            <a:r>
              <a:rPr kumimoji="1" lang="en-US" altLang="ja-JP" dirty="0" err="1"/>
              <a:t>p+Cu</a:t>
            </a:r>
            <a:r>
              <a:rPr kumimoji="1" lang="en-US" altLang="ja-JP" dirty="0"/>
              <a:t>, preliminary)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05DB1C-C054-4EAB-92E1-25561FF23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3" y="97385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Kaon trigger, AC</a:t>
            </a:r>
            <a:r>
              <a:rPr kumimoji="1" lang="ja-JP" altLang="en-US" dirty="0"/>
              <a:t>による</a:t>
            </a:r>
            <a:r>
              <a:rPr kumimoji="1" lang="en-US" altLang="ja-JP" dirty="0"/>
              <a:t>veto</a:t>
            </a:r>
            <a:r>
              <a:rPr kumimoji="1" lang="ja-JP" altLang="en-US" dirty="0"/>
              <a:t>によって</a:t>
            </a:r>
            <a:endParaRPr kumimoji="1" lang="en-US" altLang="ja-JP" dirty="0"/>
          </a:p>
          <a:p>
            <a:pPr lvl="1"/>
            <a:r>
              <a:rPr lang="en-US" altLang="ja-JP" dirty="0"/>
              <a:t>Trigger </a:t>
            </a:r>
            <a:r>
              <a:rPr lang="en-US" altLang="ja-JP" dirty="0" err="1"/>
              <a:t>rate,</a:t>
            </a:r>
            <a:r>
              <a:rPr kumimoji="1" lang="en-US" altLang="ja-JP" dirty="0" err="1"/>
              <a:t>Φ</a:t>
            </a:r>
            <a:r>
              <a:rPr kumimoji="1" lang="en-US" altLang="ja-JP" dirty="0" err="1">
                <a:sym typeface="Wingdings" panose="05000000000000000000" pitchFamily="2" charset="2"/>
              </a:rPr>
              <a:t>KK</a:t>
            </a:r>
            <a:r>
              <a:rPr kumimoji="1" lang="ja-JP" altLang="en-US" dirty="0">
                <a:sym typeface="Wingdings" panose="05000000000000000000" pitchFamily="2" charset="2"/>
              </a:rPr>
              <a:t>収量がどうなるか？</a:t>
            </a:r>
            <a:endParaRPr lang="en-US" altLang="ja-JP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0A7FE244-DA4A-4C0F-B748-1CF7ACD31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153783"/>
              </p:ext>
            </p:extLst>
          </p:nvPr>
        </p:nvGraphicFramePr>
        <p:xfrm>
          <a:off x="1280315" y="3163752"/>
          <a:ext cx="10672391" cy="385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11">
                  <a:extLst>
                    <a:ext uri="{9D8B030D-6E8A-4147-A177-3AD203B41FA5}">
                      <a16:colId xmlns:a16="http://schemas.microsoft.com/office/drawing/2014/main" val="2702630733"/>
                    </a:ext>
                  </a:extLst>
                </a:gridCol>
                <a:gridCol w="1172618">
                  <a:extLst>
                    <a:ext uri="{9D8B030D-6E8A-4147-A177-3AD203B41FA5}">
                      <a16:colId xmlns:a16="http://schemas.microsoft.com/office/drawing/2014/main" val="1941993082"/>
                    </a:ext>
                  </a:extLst>
                </a:gridCol>
                <a:gridCol w="1800903">
                  <a:extLst>
                    <a:ext uri="{9D8B030D-6E8A-4147-A177-3AD203B41FA5}">
                      <a16:colId xmlns:a16="http://schemas.microsoft.com/office/drawing/2014/main" val="3727157279"/>
                    </a:ext>
                  </a:extLst>
                </a:gridCol>
                <a:gridCol w="1816042">
                  <a:extLst>
                    <a:ext uri="{9D8B030D-6E8A-4147-A177-3AD203B41FA5}">
                      <a16:colId xmlns:a16="http://schemas.microsoft.com/office/drawing/2014/main" val="3147680575"/>
                    </a:ext>
                  </a:extLst>
                </a:gridCol>
                <a:gridCol w="1754338">
                  <a:extLst>
                    <a:ext uri="{9D8B030D-6E8A-4147-A177-3AD203B41FA5}">
                      <a16:colId xmlns:a16="http://schemas.microsoft.com/office/drawing/2014/main" val="2697920153"/>
                    </a:ext>
                  </a:extLst>
                </a:gridCol>
                <a:gridCol w="1750379">
                  <a:extLst>
                    <a:ext uri="{9D8B030D-6E8A-4147-A177-3AD203B41FA5}">
                      <a16:colId xmlns:a16="http://schemas.microsoft.com/office/drawing/2014/main" val="3921098159"/>
                    </a:ext>
                  </a:extLst>
                </a:gridCol>
              </a:tblGrid>
              <a:tr h="56706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Event rate (/event)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0" dirty="0">
                          <a:latin typeface="+mj-lt"/>
                        </a:rPr>
                        <a:t>A</a:t>
                      </a:r>
                      <a:endParaRPr kumimoji="1" lang="ja-JP" altLang="en-US" sz="1800" baseline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Symbol" panose="05050102010706020507" pitchFamily="18" charset="2"/>
                        </a:rPr>
                        <a:t>B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/>
                        <a:t>C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+mj-lt"/>
                        </a:rPr>
                        <a:t>D</a:t>
                      </a:r>
                      <a:endParaRPr kumimoji="1" lang="ja-JP" altLang="en-US" baseline="30000" dirty="0">
                        <a:latin typeface="+mj-lt"/>
                      </a:endParaRPr>
                    </a:p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03940"/>
                  </a:ext>
                </a:extLst>
              </a:tr>
              <a:tr h="48605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</a:t>
                      </a:r>
                    </a:p>
                    <a:p>
                      <a:r>
                        <a:rPr kumimoji="1" lang="en-US" altLang="ja-JP" dirty="0"/>
                        <a:t>(1</a:t>
                      </a:r>
                      <a:r>
                        <a:rPr kumimoji="1" lang="en-US" altLang="ja-JP" baseline="30000" dirty="0"/>
                        <a:t>st</a:t>
                      </a:r>
                      <a:r>
                        <a:rPr kumimoji="1" lang="en-US" altLang="ja-JP" dirty="0"/>
                        <a:t> level)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(4.5±0.1)x10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(9.6±0.2)x10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(3.2±0.0)x10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  <a:p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(4.2±0.0)x10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573145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(1.2±0.7)x10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(4.6±1.4)x10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(5.6±0.5)x10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(6.7±0.5)x10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35748"/>
                  </a:ext>
                </a:extLst>
              </a:tr>
              <a:tr h="379574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 (2</a:t>
                      </a:r>
                      <a:r>
                        <a:rPr kumimoji="1" lang="en-US" altLang="ja-JP" baseline="30000" dirty="0"/>
                        <a:t>nd</a:t>
                      </a:r>
                      <a:r>
                        <a:rPr kumimoji="1" lang="en-US" altLang="ja-JP" dirty="0"/>
                        <a:t> level)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(8.2±0.6)x10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(1.4±0.1)x10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(1.4±0.0)x10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779458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(1.2±0.7)x10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(3.7±1.2)x10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(5.5±0.5)x10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(6.5±0.5)x10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267926"/>
                  </a:ext>
                </a:extLst>
              </a:tr>
              <a:tr h="56706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</a:t>
                      </a:r>
                    </a:p>
                    <a:p>
                      <a:r>
                        <a:rPr kumimoji="1" lang="en-US" altLang="ja-JP" dirty="0"/>
                        <a:t>(2</a:t>
                      </a:r>
                      <a:r>
                        <a:rPr kumimoji="1" lang="en-US" altLang="ja-JP" baseline="30000" dirty="0"/>
                        <a:t>nd</a:t>
                      </a:r>
                      <a:r>
                        <a:rPr kumimoji="1" lang="en-US" altLang="ja-JP" dirty="0"/>
                        <a:t> level)</a:t>
                      </a:r>
                    </a:p>
                    <a:p>
                      <a:r>
                        <a:rPr kumimoji="1" lang="en-US" altLang="ja-JP" dirty="0"/>
                        <a:t> except middle layer, 15</a:t>
                      </a:r>
                      <a:r>
                        <a:rPr kumimoji="1" lang="en-US" altLang="ja-JP" baseline="30000" dirty="0"/>
                        <a:t>o</a:t>
                      </a:r>
                      <a:r>
                        <a:rPr kumimoji="1" lang="en-US" altLang="ja-JP" dirty="0"/>
                        <a:t>-45</a:t>
                      </a:r>
                      <a:r>
                        <a:rPr kumimoji="1" lang="en-US" altLang="ja-JP" baseline="30000" dirty="0"/>
                        <a:t>o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(7.2±0.2)x10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(8.5±0.2)x10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(5.3±0.0)x10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(5.7±0.0)x10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02862"/>
                  </a:ext>
                </a:extLst>
              </a:tr>
              <a:tr h="5323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(1.7±0.8)x10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(4.1±1.3)x10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(6.3±0.5)x10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(7.3±0.5)x10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381265"/>
                  </a:ext>
                </a:extLst>
              </a:tr>
            </a:tbl>
          </a:graphicData>
        </a:graphic>
      </p:graphicFrame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45620080-AA21-42E5-AE45-1DFFEDF85560}"/>
              </a:ext>
            </a:extLst>
          </p:cNvPr>
          <p:cNvGrpSpPr/>
          <p:nvPr/>
        </p:nvGrpSpPr>
        <p:grpSpPr>
          <a:xfrm>
            <a:off x="10269050" y="1728871"/>
            <a:ext cx="1441852" cy="1126165"/>
            <a:chOff x="3701601" y="279795"/>
            <a:chExt cx="1689180" cy="1527810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52AC5D8-2165-4FD3-BB22-ED57CF2F50FA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38" name="グループ化 7">
                <a:extLst>
                  <a:ext uri="{FF2B5EF4-FFF2-40B4-BE49-F238E27FC236}">
                    <a16:creationId xmlns:a16="http://schemas.microsoft.com/office/drawing/2014/main" id="{9B712FBF-C54C-4E3C-9370-568EC8979DFB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86A3335D-BEEB-4202-9267-DD041FC2BD84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DF499290-9B5B-4B35-908C-7B09424E2DE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9312DC7D-8A8C-4EBE-BC4C-83C27BD782C7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7" name="円/楕円 24">
                  <a:extLst>
                    <a:ext uri="{FF2B5EF4-FFF2-40B4-BE49-F238E27FC236}">
                      <a16:creationId xmlns:a16="http://schemas.microsoft.com/office/drawing/2014/main" id="{FA2A2237-64DE-4B4E-9C1F-AD2A90387A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5BFB1391-DDC1-4CE5-A1A6-4A3BC362B579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EBD8B7D4-05AF-4D24-91FF-30DA83704736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2F329EB7-A27F-4D3C-96E0-CE3293131D9D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4FC1C8A-3916-425F-9B14-996AD755FB10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500DD38D-AA1A-48D3-96C2-83FB92940A1E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B1FFA802-1CA0-4648-B3A4-9413F529756D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8087DF6C-5DEC-4FEB-B136-D8E31B8AD7E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437A06E4-16D4-4F2C-89C1-FDDB36A306F5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63973B2A-1465-4390-8048-FF6D3ED436F5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61E4AD6-7D30-4708-B827-CF33AFCF61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7B1D9BC-B636-4B2C-8F4F-185D16780DDE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0F9BA2D-6A21-42E9-87A6-128A5F105E88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41A4D8D2-321B-4DA3-8A7A-9B82A205F8FD}"/>
              </a:ext>
            </a:extLst>
          </p:cNvPr>
          <p:cNvGrpSpPr/>
          <p:nvPr/>
        </p:nvGrpSpPr>
        <p:grpSpPr>
          <a:xfrm>
            <a:off x="338133" y="6026747"/>
            <a:ext cx="864733" cy="647248"/>
            <a:chOff x="4056980" y="643149"/>
            <a:chExt cx="1013065" cy="878088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557516D8-67F7-4E85-9672-E623D2DADA02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81" name="グループ化 7">
                <a:extLst>
                  <a:ext uri="{FF2B5EF4-FFF2-40B4-BE49-F238E27FC236}">
                    <a16:creationId xmlns:a16="http://schemas.microsoft.com/office/drawing/2014/main" id="{501CAE6D-6294-49DB-9772-33CF56866971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1378E78D-94A6-4FF5-A204-13D9EB4E9DD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9" name="正方形/長方形 88">
                  <a:extLst>
                    <a:ext uri="{FF2B5EF4-FFF2-40B4-BE49-F238E27FC236}">
                      <a16:creationId xmlns:a16="http://schemas.microsoft.com/office/drawing/2014/main" id="{B60385E8-A3BB-4ACF-AD95-2D6F04BDDC23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0" name="正方形/長方形 89">
                  <a:extLst>
                    <a:ext uri="{FF2B5EF4-FFF2-40B4-BE49-F238E27FC236}">
                      <a16:creationId xmlns:a16="http://schemas.microsoft.com/office/drawing/2014/main" id="{EF965778-1E08-442D-B2E0-ED07A88B06E2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1" name="円/楕円 24">
                  <a:extLst>
                    <a:ext uri="{FF2B5EF4-FFF2-40B4-BE49-F238E27FC236}">
                      <a16:creationId xmlns:a16="http://schemas.microsoft.com/office/drawing/2014/main" id="{CEE6A45C-9796-423F-A416-40E814FD3E70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23403EE8-6A38-465D-B112-54E88214876C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F211FEA0-1F18-4593-AFEB-4B7AD442F41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DF02171C-D73B-4482-A3F2-54A59A7E62A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2C5C119A-440E-435F-8BD9-421C96BDAB31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F13BAA00-93CE-49CB-B3D5-F3CA008B52D2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正方形/長方形 86">
                  <a:extLst>
                    <a:ext uri="{FF2B5EF4-FFF2-40B4-BE49-F238E27FC236}">
                      <a16:creationId xmlns:a16="http://schemas.microsoft.com/office/drawing/2014/main" id="{BA014740-EA56-472A-AA1E-AD60A8CD0D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B6EBF195-914E-4CB1-92C6-8C62A4EC47E7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73F0BC6-2A70-4AD9-9A77-F34680D960D2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3B1D514-A952-4E9D-B0AB-4DBF7C8E3DBA}"/>
              </a:ext>
            </a:extLst>
          </p:cNvPr>
          <p:cNvGrpSpPr/>
          <p:nvPr/>
        </p:nvGrpSpPr>
        <p:grpSpPr>
          <a:xfrm>
            <a:off x="331550" y="4777191"/>
            <a:ext cx="864733" cy="647248"/>
            <a:chOff x="4056980" y="643149"/>
            <a:chExt cx="1013065" cy="878088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DAB71CB5-8B55-48D1-8657-136ACE810220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96" name="グループ化 7">
                <a:extLst>
                  <a:ext uri="{FF2B5EF4-FFF2-40B4-BE49-F238E27FC236}">
                    <a16:creationId xmlns:a16="http://schemas.microsoft.com/office/drawing/2014/main" id="{5FEA5BB1-D00A-4AAE-99C6-1EBB86288866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13CEF948-6082-42FA-9FF7-3D08079E64C3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C84943AF-58B5-4FFE-BA0F-ECEA77D33429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FB63F934-8718-4C96-BD1D-F244E0456E2A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6" name="円/楕円 24">
                  <a:extLst>
                    <a:ext uri="{FF2B5EF4-FFF2-40B4-BE49-F238E27FC236}">
                      <a16:creationId xmlns:a16="http://schemas.microsoft.com/office/drawing/2014/main" id="{358C5F0E-7E91-42BC-91B6-1DC425876439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正方形/長方形 96">
                <a:extLst>
                  <a:ext uri="{FF2B5EF4-FFF2-40B4-BE49-F238E27FC236}">
                    <a16:creationId xmlns:a16="http://schemas.microsoft.com/office/drawing/2014/main" id="{CDE0DC7A-3558-491E-B9C0-EDE144D33C58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1754C1E8-E645-43D3-BB21-8CD90E1C79DF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D320859A-3D7E-45E6-BF13-08778C71880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B0A99B21-C3C5-42C9-B4D5-137006C0C2F8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89938B64-94BE-4423-97A1-EFD9828BD92A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DD23195D-CDE7-467F-B073-B68AAD8013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FA87A6E3-8A9A-45E7-84EC-83E11E44473D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45228105-33D4-4944-95A0-13467BB67E32}"/>
                </a:ext>
              </a:extLst>
            </p:cNvPr>
            <p:cNvSpPr/>
            <p:nvPr/>
          </p:nvSpPr>
          <p:spPr>
            <a:xfrm>
              <a:off x="4737546" y="931602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1A41E9FE-423B-4F8D-A565-D9E608AE3C86}"/>
              </a:ext>
            </a:extLst>
          </p:cNvPr>
          <p:cNvCxnSpPr>
            <a:cxnSpLocks/>
          </p:cNvCxnSpPr>
          <p:nvPr/>
        </p:nvCxnSpPr>
        <p:spPr>
          <a:xfrm>
            <a:off x="993567" y="5824009"/>
            <a:ext cx="5454" cy="280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744B47FA-95BC-4CBA-B9FE-FB59A52AF64B}"/>
              </a:ext>
            </a:extLst>
          </p:cNvPr>
          <p:cNvSpPr txBox="1"/>
          <p:nvPr/>
        </p:nvSpPr>
        <p:spPr>
          <a:xfrm>
            <a:off x="760624" y="554158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</a:t>
            </a:r>
            <a:endParaRPr kumimoji="1" lang="ja-JP" altLang="en-US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B39534E3-A716-42F4-9C09-6398B288FA54}"/>
              </a:ext>
            </a:extLst>
          </p:cNvPr>
          <p:cNvSpPr txBox="1"/>
          <p:nvPr/>
        </p:nvSpPr>
        <p:spPr>
          <a:xfrm>
            <a:off x="-134706" y="555705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AC</a:t>
            </a:r>
            <a:endParaRPr kumimoji="1" lang="ja-JP" altLang="en-US" dirty="0"/>
          </a:p>
        </p:txBody>
      </p:sp>
      <p:cxnSp>
        <p:nvCxnSpPr>
          <p:cNvPr id="112" name="直線矢印コネクタ 111">
            <a:extLst>
              <a:ext uri="{FF2B5EF4-FFF2-40B4-BE49-F238E27FC236}">
                <a16:creationId xmlns:a16="http://schemas.microsoft.com/office/drawing/2014/main" id="{3EAAB54A-B984-48CE-A320-30B9BD213F70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470862" y="5812743"/>
            <a:ext cx="12975" cy="430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F50903F9-8D74-40D6-A388-4358148D3D33}"/>
              </a:ext>
            </a:extLst>
          </p:cNvPr>
          <p:cNvGrpSpPr/>
          <p:nvPr/>
        </p:nvGrpSpPr>
        <p:grpSpPr>
          <a:xfrm>
            <a:off x="8578265" y="1685509"/>
            <a:ext cx="1441852" cy="1126165"/>
            <a:chOff x="3701601" y="279795"/>
            <a:chExt cx="1689180" cy="1527810"/>
          </a:xfrm>
        </p:grpSpPr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BE32E261-A0CF-4D26-87C1-26BADB47F466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15" name="グループ化 7">
                <a:extLst>
                  <a:ext uri="{FF2B5EF4-FFF2-40B4-BE49-F238E27FC236}">
                    <a16:creationId xmlns:a16="http://schemas.microsoft.com/office/drawing/2014/main" id="{4E2C03BE-C534-42E5-9238-B29ABF26055C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22" name="正方形/長方形 121">
                  <a:extLst>
                    <a:ext uri="{FF2B5EF4-FFF2-40B4-BE49-F238E27FC236}">
                      <a16:creationId xmlns:a16="http://schemas.microsoft.com/office/drawing/2014/main" id="{71CF9107-2E82-422F-842F-A9E9173EF3EA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正方形/長方形 122">
                  <a:extLst>
                    <a:ext uri="{FF2B5EF4-FFF2-40B4-BE49-F238E27FC236}">
                      <a16:creationId xmlns:a16="http://schemas.microsoft.com/office/drawing/2014/main" id="{11229E65-C980-4CE4-AF7E-4CA36FD72AA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円/楕円 24">
                  <a:extLst>
                    <a:ext uri="{FF2B5EF4-FFF2-40B4-BE49-F238E27FC236}">
                      <a16:creationId xmlns:a16="http://schemas.microsoft.com/office/drawing/2014/main" id="{528526DE-414D-4BBB-A7DD-72C40624D6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テキスト ボックス 125">
                  <a:extLst>
                    <a:ext uri="{FF2B5EF4-FFF2-40B4-BE49-F238E27FC236}">
                      <a16:creationId xmlns:a16="http://schemas.microsoft.com/office/drawing/2014/main" id="{2787022E-5895-470C-8602-D4E86E4C164F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7" name="テキスト ボックス 126">
                  <a:extLst>
                    <a:ext uri="{FF2B5EF4-FFF2-40B4-BE49-F238E27FC236}">
                      <a16:creationId xmlns:a16="http://schemas.microsoft.com/office/drawing/2014/main" id="{F5C48195-2CE8-4120-8B91-DD90A2F5C9E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0DA097A6-2E98-410F-B6AB-5DF17ADB27D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9" name="テキスト ボックス 128">
                  <a:extLst>
                    <a:ext uri="{FF2B5EF4-FFF2-40B4-BE49-F238E27FC236}">
                      <a16:creationId xmlns:a16="http://schemas.microsoft.com/office/drawing/2014/main" id="{46045797-58E8-41E7-BF5E-F7F84A82AEC3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119" name="グループ化 118">
                <a:extLst>
                  <a:ext uri="{FF2B5EF4-FFF2-40B4-BE49-F238E27FC236}">
                    <a16:creationId xmlns:a16="http://schemas.microsoft.com/office/drawing/2014/main" id="{AAA05C47-1E4E-4372-A22F-65E19570CADC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20" name="正方形/長方形 119">
                  <a:extLst>
                    <a:ext uri="{FF2B5EF4-FFF2-40B4-BE49-F238E27FC236}">
                      <a16:creationId xmlns:a16="http://schemas.microsoft.com/office/drawing/2014/main" id="{4EB0E79E-7104-4473-9AB0-6F1B2DB12183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正方形/長方形 120">
                  <a:extLst>
                    <a:ext uri="{FF2B5EF4-FFF2-40B4-BE49-F238E27FC236}">
                      <a16:creationId xmlns:a16="http://schemas.microsoft.com/office/drawing/2014/main" id="{30ABA182-9B67-42E6-9870-9B49BF983F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B6D5CBF4-C864-4498-8DF8-3D9EA40E1B3F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61D39435-0ADC-4531-BEC5-434F8CB2F6D6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FDFE61CA-CE66-4533-957D-A44CC6FE5919}"/>
              </a:ext>
            </a:extLst>
          </p:cNvPr>
          <p:cNvGrpSpPr/>
          <p:nvPr/>
        </p:nvGrpSpPr>
        <p:grpSpPr>
          <a:xfrm>
            <a:off x="6648302" y="1766443"/>
            <a:ext cx="1441852" cy="1126165"/>
            <a:chOff x="3701601" y="279795"/>
            <a:chExt cx="1689180" cy="1527810"/>
          </a:xfrm>
        </p:grpSpPr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2D4D8D92-E832-4FF3-B89A-F8B474E89375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34" name="グループ化 7">
                <a:extLst>
                  <a:ext uri="{FF2B5EF4-FFF2-40B4-BE49-F238E27FC236}">
                    <a16:creationId xmlns:a16="http://schemas.microsoft.com/office/drawing/2014/main" id="{35B5BB1D-427C-411B-92DB-54D513564049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41" name="正方形/長方形 140">
                  <a:extLst>
                    <a:ext uri="{FF2B5EF4-FFF2-40B4-BE49-F238E27FC236}">
                      <a16:creationId xmlns:a16="http://schemas.microsoft.com/office/drawing/2014/main" id="{3B4CC66F-3521-4F03-B80A-27706A7301B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2" name="正方形/長方形 141">
                  <a:extLst>
                    <a:ext uri="{FF2B5EF4-FFF2-40B4-BE49-F238E27FC236}">
                      <a16:creationId xmlns:a16="http://schemas.microsoft.com/office/drawing/2014/main" id="{564B4D04-4CFA-43C3-91CA-5ADD277E67D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3" name="正方形/長方形 142">
                  <a:extLst>
                    <a:ext uri="{FF2B5EF4-FFF2-40B4-BE49-F238E27FC236}">
                      <a16:creationId xmlns:a16="http://schemas.microsoft.com/office/drawing/2014/main" id="{BFF49A0A-4F38-4E46-994D-78EDD9665D7B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4" name="円/楕円 24">
                  <a:extLst>
                    <a:ext uri="{FF2B5EF4-FFF2-40B4-BE49-F238E27FC236}">
                      <a16:creationId xmlns:a16="http://schemas.microsoft.com/office/drawing/2014/main" id="{3DDEED11-8479-4192-8561-E28E19354A6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5" name="テキスト ボックス 144">
                  <a:extLst>
                    <a:ext uri="{FF2B5EF4-FFF2-40B4-BE49-F238E27FC236}">
                      <a16:creationId xmlns:a16="http://schemas.microsoft.com/office/drawing/2014/main" id="{D79B4E12-9C17-4ACD-A0D3-547F81EAF876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6" name="テキスト ボックス 145">
                  <a:extLst>
                    <a:ext uri="{FF2B5EF4-FFF2-40B4-BE49-F238E27FC236}">
                      <a16:creationId xmlns:a16="http://schemas.microsoft.com/office/drawing/2014/main" id="{69DB696B-E484-4F4E-B366-47D441526E0E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81A24536-6AC6-40EF-AE6B-F88BC8B1E6C3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7414DECF-39A7-48BA-9EF7-7DEF04F893A8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2E08CAE3-C3A2-4570-B206-542211C82B54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DAADEB1-1484-4E2D-9C09-CF00B079247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6DFF2792-59E4-41AA-B17C-D7C41989A16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32" name="正方形/長方形 131">
              <a:extLst>
                <a:ext uri="{FF2B5EF4-FFF2-40B4-BE49-F238E27FC236}">
                  <a16:creationId xmlns:a16="http://schemas.microsoft.com/office/drawing/2014/main" id="{2AB26942-E499-4BF8-B154-215F1830E5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BE9F498F-2F08-4241-890B-9A37649DD87F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292FACAD-0325-495F-939C-6EC02DFBF12D}"/>
              </a:ext>
            </a:extLst>
          </p:cNvPr>
          <p:cNvGrpSpPr/>
          <p:nvPr/>
        </p:nvGrpSpPr>
        <p:grpSpPr>
          <a:xfrm>
            <a:off x="4855861" y="1707987"/>
            <a:ext cx="1441852" cy="1126165"/>
            <a:chOff x="3701601" y="279795"/>
            <a:chExt cx="1689180" cy="1527810"/>
          </a:xfrm>
        </p:grpSpPr>
        <p:grpSp>
          <p:nvGrpSpPr>
            <p:cNvPr id="153" name="グループ化 7">
              <a:extLst>
                <a:ext uri="{FF2B5EF4-FFF2-40B4-BE49-F238E27FC236}">
                  <a16:creationId xmlns:a16="http://schemas.microsoft.com/office/drawing/2014/main" id="{413E0BFD-8981-4448-BD05-CA938616030F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3878253" y="-3222"/>
              <a:chExt cx="1689180" cy="1527811"/>
            </a:xfrm>
          </p:grpSpPr>
          <p:sp>
            <p:nvSpPr>
              <p:cNvPr id="157" name="正方形/長方形 156">
                <a:extLst>
                  <a:ext uri="{FF2B5EF4-FFF2-40B4-BE49-F238E27FC236}">
                    <a16:creationId xmlns:a16="http://schemas.microsoft.com/office/drawing/2014/main" id="{9E637CD0-EF7E-43C4-89E2-A2251A19EC08}"/>
                  </a:ext>
                </a:extLst>
              </p:cNvPr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8" name="正方形/長方形 157">
                <a:extLst>
                  <a:ext uri="{FF2B5EF4-FFF2-40B4-BE49-F238E27FC236}">
                    <a16:creationId xmlns:a16="http://schemas.microsoft.com/office/drawing/2014/main" id="{4A52788F-6AFB-49C7-B87E-E4B4F367B005}"/>
                  </a:ext>
                </a:extLst>
              </p:cNvPr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9" name="円/楕円 24">
                <a:extLst>
                  <a:ext uri="{FF2B5EF4-FFF2-40B4-BE49-F238E27FC236}">
                    <a16:creationId xmlns:a16="http://schemas.microsoft.com/office/drawing/2014/main" id="{62490AE9-FB70-49D8-BB5F-96D200B68296}"/>
                  </a:ext>
                </a:extLst>
              </p:cNvPr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CF8F01BE-9CB2-437A-98A6-8E7FDE6044C4}"/>
                  </a:ext>
                </a:extLst>
              </p:cNvPr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1" name="テキスト ボックス 160">
                <a:extLst>
                  <a:ext uri="{FF2B5EF4-FFF2-40B4-BE49-F238E27FC236}">
                    <a16:creationId xmlns:a16="http://schemas.microsoft.com/office/drawing/2014/main" id="{F7DCD2C1-60EE-4B9F-BEA4-B462E4A147F0}"/>
                  </a:ext>
                </a:extLst>
              </p:cNvPr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2" name="テキスト ボックス 161">
                <a:extLst>
                  <a:ext uri="{FF2B5EF4-FFF2-40B4-BE49-F238E27FC236}">
                    <a16:creationId xmlns:a16="http://schemas.microsoft.com/office/drawing/2014/main" id="{133FEBE9-0BFB-4E62-9360-F1D815A0B594}"/>
                  </a:ext>
                </a:extLst>
              </p:cNvPr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3" name="テキスト ボックス 162">
                <a:extLst>
                  <a:ext uri="{FF2B5EF4-FFF2-40B4-BE49-F238E27FC236}">
                    <a16:creationId xmlns:a16="http://schemas.microsoft.com/office/drawing/2014/main" id="{E6CAE670-C4F1-47D2-AF34-DC2C1015A988}"/>
                  </a:ext>
                </a:extLst>
              </p:cNvPr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51" name="正方形/長方形 150">
              <a:extLst>
                <a:ext uri="{FF2B5EF4-FFF2-40B4-BE49-F238E27FC236}">
                  <a16:creationId xmlns:a16="http://schemas.microsoft.com/office/drawing/2014/main" id="{5942CC9B-2157-4ED4-829E-8B83AD1661BB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2" name="正方形/長方形 151">
              <a:extLst>
                <a:ext uri="{FF2B5EF4-FFF2-40B4-BE49-F238E27FC236}">
                  <a16:creationId xmlns:a16="http://schemas.microsoft.com/office/drawing/2014/main" id="{6E903E60-0334-4F54-B02C-35CF99E76305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C46B3B1-8908-4037-88FE-9E4651BD7A1D}"/>
              </a:ext>
            </a:extLst>
          </p:cNvPr>
          <p:cNvSpPr txBox="1"/>
          <p:nvPr/>
        </p:nvSpPr>
        <p:spPr>
          <a:xfrm>
            <a:off x="4305300" y="2855036"/>
            <a:ext cx="514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Interaction rate = 2x10</a:t>
            </a:r>
            <a:r>
              <a:rPr kumimoji="1" lang="en-US" altLang="ja-JP" baseline="30000" dirty="0"/>
              <a:t>-3</a:t>
            </a:r>
            <a:r>
              <a:rPr kumimoji="1" lang="en-US" altLang="ja-JP" dirty="0"/>
              <a:t> x 10</a:t>
            </a:r>
            <a:r>
              <a:rPr kumimoji="1" lang="en-US" altLang="ja-JP" baseline="30000" dirty="0"/>
              <a:t>9</a:t>
            </a:r>
            <a:r>
              <a:rPr kumimoji="1" lang="en-US" altLang="ja-JP" dirty="0"/>
              <a:t> = 2x10</a:t>
            </a:r>
            <a:r>
              <a:rPr kumimoji="1" lang="en-US" altLang="ja-JP" baseline="30000" dirty="0"/>
              <a:t>6</a:t>
            </a:r>
            <a:r>
              <a:rPr kumimoji="1" lang="en-US" altLang="ja-JP" dirty="0"/>
              <a:t> / spill 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FD8A8B-EB75-407B-9E72-25C87275DA80}"/>
              </a:ext>
            </a:extLst>
          </p:cNvPr>
          <p:cNvSpPr txBox="1"/>
          <p:nvPr/>
        </p:nvSpPr>
        <p:spPr>
          <a:xfrm>
            <a:off x="682709" y="1837899"/>
            <a:ext cx="3555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Trigger by</a:t>
            </a:r>
            <a:r>
              <a:rPr kumimoji="1" lang="en-US" altLang="ja-JP" dirty="0">
                <a:solidFill>
                  <a:srgbClr val="FF0000"/>
                </a:solidFill>
              </a:rPr>
              <a:t> Sakuma (Simulation)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~ 3.6x10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E325 (Real data)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~ 29x10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CCC4FC9-D471-42DF-8478-8E9EC86EC23E}"/>
              </a:ext>
            </a:extLst>
          </p:cNvPr>
          <p:cNvCxnSpPr>
            <a:cxnSpLocks/>
          </p:cNvCxnSpPr>
          <p:nvPr/>
        </p:nvCxnSpPr>
        <p:spPr>
          <a:xfrm>
            <a:off x="1987269" y="2811674"/>
            <a:ext cx="2932433" cy="10668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A60467-E7F7-41D3-AF4B-503601726A35}"/>
              </a:ext>
            </a:extLst>
          </p:cNvPr>
          <p:cNvSpPr txBox="1"/>
          <p:nvPr/>
        </p:nvSpPr>
        <p:spPr>
          <a:xfrm>
            <a:off x="7535879" y="1081238"/>
            <a:ext cx="319991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 Efficiency=90% (</a:t>
            </a:r>
            <a:r>
              <a:rPr kumimoji="1" lang="en-US" altLang="ja-JP" dirty="0">
                <a:latin typeface="Symbol" panose="05050102010706020507" pitchFamily="18" charset="2"/>
              </a:rPr>
              <a:t>b </a:t>
            </a:r>
            <a:r>
              <a:rPr kumimoji="1" lang="en-US" altLang="ja-JP" dirty="0"/>
              <a:t>&gt;</a:t>
            </a:r>
            <a:r>
              <a:rPr kumimoji="1" lang="en-US" altLang="ja-JP" dirty="0">
                <a:latin typeface="Symbol" panose="05050102010706020507" pitchFamily="18" charset="2"/>
              </a:rPr>
              <a:t> </a:t>
            </a:r>
            <a:r>
              <a:rPr kumimoji="1" lang="en-US" altLang="ja-JP" dirty="0" err="1">
                <a:latin typeface="Symbol" panose="05050102010706020507" pitchFamily="18" charset="2"/>
              </a:rPr>
              <a:t>b</a:t>
            </a:r>
            <a:r>
              <a:rPr kumimoji="1" lang="en-US" altLang="ja-JP" dirty="0" err="1"/>
              <a:t>th</a:t>
            </a:r>
            <a:r>
              <a:rPr kumimoji="1" lang="en-US" altLang="ja-JP" dirty="0"/>
              <a:t>)</a:t>
            </a:r>
          </a:p>
          <a:p>
            <a:r>
              <a:rPr lang="en-US" altLang="ja-JP" dirty="0"/>
              <a:t>                         8% (</a:t>
            </a:r>
            <a:r>
              <a:rPr kumimoji="1" lang="en-US" altLang="ja-JP" dirty="0">
                <a:latin typeface="Symbol" panose="05050102010706020507" pitchFamily="18" charset="2"/>
              </a:rPr>
              <a:t>b </a:t>
            </a:r>
            <a:r>
              <a:rPr lang="en-US" altLang="ja-JP" dirty="0"/>
              <a:t>&lt;</a:t>
            </a:r>
            <a:r>
              <a:rPr kumimoji="1" lang="en-US" altLang="ja-JP" dirty="0">
                <a:latin typeface="Symbol" panose="05050102010706020507" pitchFamily="18" charset="2"/>
              </a:rPr>
              <a:t> </a:t>
            </a:r>
            <a:r>
              <a:rPr kumimoji="1" lang="en-US" altLang="ja-JP" dirty="0" err="1">
                <a:latin typeface="Symbol" panose="05050102010706020507" pitchFamily="18" charset="2"/>
              </a:rPr>
              <a:t>b</a:t>
            </a:r>
            <a:r>
              <a:rPr lang="en-US" altLang="ja-JP" dirty="0" err="1"/>
              <a:t>th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0221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7BFCA5-82FC-49D9-BB7F-2AFAC10F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 DO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3832A2-F4B1-4652-A022-F38CD8F18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Strategy: Dedicated </a:t>
            </a:r>
            <a:r>
              <a:rPr lang="en-US" altLang="ja-JP"/>
              <a:t>phi</a:t>
            </a:r>
            <a:r>
              <a:rPr lang="en-US" altLang="ja-JP">
                <a:sym typeface="Wingdings" panose="05000000000000000000" pitchFamily="2" charset="2"/>
              </a:rPr>
              <a:t></a:t>
            </a:r>
            <a:r>
              <a:rPr lang="en-US" altLang="ja-JP"/>
              <a:t>KK</a:t>
            </a:r>
            <a:r>
              <a:rPr lang="en-US" altLang="ja-JP" dirty="0"/>
              <a:t> run</a:t>
            </a:r>
          </a:p>
          <a:p>
            <a:r>
              <a:rPr lang="en-US" altLang="ja-JP" dirty="0"/>
              <a:t>Beam intensity, DAQ Rate and running time</a:t>
            </a:r>
          </a:p>
          <a:p>
            <a:r>
              <a:rPr lang="en-US" altLang="ja-JP" dirty="0"/>
              <a:t>Fiber tracker, AC conceptual design</a:t>
            </a:r>
          </a:p>
          <a:p>
            <a:r>
              <a:rPr lang="en-US" altLang="ja-JP" dirty="0"/>
              <a:t>Start writing the draft of LOI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7557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365B7F-5F84-4E9C-8E6B-513F37CEE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Local DAQ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F2A58A-A5B9-41C5-A4FA-2CEF851E9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ja-JP" dirty="0"/>
              <a:t>Deadtime of HRTDC</a:t>
            </a:r>
          </a:p>
          <a:p>
            <a:pPr lvl="1"/>
            <a:r>
              <a:rPr lang="en-US" altLang="ja-JP" dirty="0"/>
              <a:t>Depends on signal search window (max. 16 us)</a:t>
            </a:r>
          </a:p>
          <a:p>
            <a:pPr lvl="2"/>
            <a:r>
              <a:rPr lang="en-US" altLang="ja-JP" dirty="0"/>
              <a:t>~6 us for HRTDC1 (w/ 2 </a:t>
            </a:r>
            <a:r>
              <a:rPr lang="en-US" altLang="ja-JP" dirty="0" err="1"/>
              <a:t>Mezzannine</a:t>
            </a:r>
            <a:r>
              <a:rPr lang="en-US" altLang="ja-JP" dirty="0"/>
              <a:t>), 3 us for HRTDC2 (w/ 1 Mezzanine) </a:t>
            </a:r>
          </a:p>
          <a:p>
            <a:pPr lvl="1"/>
            <a:r>
              <a:rPr lang="en-US" altLang="ja-JP" dirty="0"/>
              <a:t>We set it to 16us, but we could have reduced it to 1us or so… Noticed at the end of run</a:t>
            </a:r>
          </a:p>
          <a:p>
            <a:r>
              <a:rPr lang="en-US" altLang="ja-JP" dirty="0"/>
              <a:t>DAQ speed: ~6K / spill</a:t>
            </a:r>
          </a:p>
          <a:p>
            <a:r>
              <a:rPr lang="en-US" altLang="ja-JP" dirty="0"/>
              <a:t>Trigger rates (ESC or MRPC or TSC)</a:t>
            </a:r>
          </a:p>
          <a:p>
            <a:pPr lvl="1"/>
            <a:r>
              <a:rPr lang="en-US" altLang="ja-JP" dirty="0"/>
              <a:t>3.5x10^6 (ESC), 7.4x10^3 (MRPC), 1.1x10^5 (TSC) at Beam intensity 1.2x10^9 / spill</a:t>
            </a:r>
          </a:p>
          <a:p>
            <a:pPr marL="0" indent="0">
              <a:buNone/>
            </a:pPr>
            <a:r>
              <a:rPr kumimoji="1" lang="en-US" altLang="ja-JP" dirty="0"/>
              <a:t>How to reduce the stop signal</a:t>
            </a:r>
          </a:p>
          <a:p>
            <a:r>
              <a:rPr kumimoji="1" lang="en-US" altLang="ja-JP" dirty="0"/>
              <a:t>“</a:t>
            </a:r>
            <a:r>
              <a:rPr kumimoji="1" lang="en-US" altLang="ja-JP" dirty="0" err="1"/>
              <a:t>Prescale</a:t>
            </a:r>
            <a:r>
              <a:rPr kumimoji="1" lang="en-US" altLang="ja-JP" dirty="0"/>
              <a:t>” of triggers </a:t>
            </a:r>
          </a:p>
          <a:p>
            <a:pPr lvl="1"/>
            <a:r>
              <a:rPr kumimoji="1" lang="en-US" altLang="ja-JP" dirty="0"/>
              <a:t>Pulse generator (1kHz-50kHz)</a:t>
            </a:r>
          </a:p>
          <a:p>
            <a:pPr marL="457200" lvl="1" indent="0">
              <a:buNone/>
            </a:pPr>
            <a:r>
              <a:rPr kumimoji="1" lang="en-US" altLang="ja-JP" dirty="0"/>
              <a:t>We had to vary it whe</a:t>
            </a:r>
            <a:r>
              <a:rPr lang="en-US" altLang="ja-JP" dirty="0"/>
              <a:t>never the beam intensity changes</a:t>
            </a:r>
            <a:r>
              <a:rPr kumimoji="1" lang="en-US" altLang="ja-JP" dirty="0"/>
              <a:t> </a:t>
            </a:r>
          </a:p>
          <a:p>
            <a:pPr lvl="1"/>
            <a:r>
              <a:rPr lang="en-US" altLang="ja-JP" dirty="0"/>
              <a:t>Time window of each pulse = 1 us</a:t>
            </a:r>
          </a:p>
          <a:p>
            <a:pPr lvl="1"/>
            <a:r>
              <a:rPr kumimoji="1" lang="en-US" altLang="ja-JP" dirty="0"/>
              <a:t>Coincidence of L1 (20 ns) and pulse generator (1 us)</a:t>
            </a:r>
          </a:p>
          <a:p>
            <a:r>
              <a:rPr kumimoji="1" lang="en-US" altLang="ja-JP" dirty="0"/>
              <a:t>Veto of stop signal (L1) to HRTDCs</a:t>
            </a:r>
          </a:p>
          <a:p>
            <a:pPr lvl="2"/>
            <a:r>
              <a:rPr lang="en-US" altLang="ja-JP" dirty="0"/>
              <a:t>B</a:t>
            </a:r>
            <a:r>
              <a:rPr kumimoji="1" lang="en-US" altLang="ja-JP" dirty="0"/>
              <a:t>usy signals of HRTDCs</a:t>
            </a:r>
          </a:p>
          <a:p>
            <a:pPr lvl="2"/>
            <a:r>
              <a:rPr lang="en-US" altLang="ja-JP" dirty="0"/>
              <a:t>Self veto signal between L1 to busy gap (~200ns)</a:t>
            </a:r>
            <a:r>
              <a:rPr kumimoji="1" lang="en-US" altLang="ja-JP" dirty="0"/>
              <a:t> </a:t>
            </a:r>
          </a:p>
          <a:p>
            <a:endParaRPr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517A69-7344-4C33-8AEF-B97FA5174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87E0-4E5A-4AF1-8990-252F73708C01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687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2D1B1-7A76-4A89-8B5F-5302562B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0527" y="-1384983"/>
            <a:ext cx="10515600" cy="1325563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5C1A91-C3D9-4BF5-8DA6-C0A550673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16708"/>
            <a:ext cx="10744200" cy="681950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12464DB-2A55-4202-82E8-E255C3AAE6B1}"/>
              </a:ext>
            </a:extLst>
          </p:cNvPr>
          <p:cNvSpPr/>
          <p:nvPr/>
        </p:nvSpPr>
        <p:spPr>
          <a:xfrm>
            <a:off x="4690911" y="2808710"/>
            <a:ext cx="2882685" cy="1441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3C09310-67A9-4732-A5FB-4EE97D9AA5BE}"/>
              </a:ext>
            </a:extLst>
          </p:cNvPr>
          <p:cNvSpPr/>
          <p:nvPr/>
        </p:nvSpPr>
        <p:spPr>
          <a:xfrm>
            <a:off x="4690910" y="2808709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C68DB46-BD9A-48BA-B950-5B7C5906C16E}"/>
              </a:ext>
            </a:extLst>
          </p:cNvPr>
          <p:cNvSpPr/>
          <p:nvPr/>
        </p:nvSpPr>
        <p:spPr>
          <a:xfrm>
            <a:off x="5308260" y="2808708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93A292E-7E29-4B42-9B58-26B9F5102607}"/>
              </a:ext>
            </a:extLst>
          </p:cNvPr>
          <p:cNvSpPr/>
          <p:nvPr/>
        </p:nvSpPr>
        <p:spPr>
          <a:xfrm>
            <a:off x="5925609" y="2808707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FCD8AB8-75BC-4B50-A0F3-311F4B066152}"/>
              </a:ext>
            </a:extLst>
          </p:cNvPr>
          <p:cNvSpPr txBox="1"/>
          <p:nvPr/>
        </p:nvSpPr>
        <p:spPr>
          <a:xfrm rot="5400000">
            <a:off x="3997600" y="3408129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HUL-HRTDC1 (64ch)</a:t>
            </a:r>
            <a:endParaRPr kumimoji="1" lang="ja-JP" altLang="en-US" sz="11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FBEAF6C-5108-492D-A2DF-9D83A0E821CD}"/>
              </a:ext>
            </a:extLst>
          </p:cNvPr>
          <p:cNvSpPr txBox="1"/>
          <p:nvPr/>
        </p:nvSpPr>
        <p:spPr>
          <a:xfrm rot="5400000">
            <a:off x="4594283" y="3409931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HUL-HRTDC2 (32ch)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FB84C0-C0DC-4912-9EFE-65B50699FC35}"/>
              </a:ext>
            </a:extLst>
          </p:cNvPr>
          <p:cNvSpPr txBox="1"/>
          <p:nvPr/>
        </p:nvSpPr>
        <p:spPr>
          <a:xfrm rot="5400000">
            <a:off x="5628850" y="3398572"/>
            <a:ext cx="785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/>
              <a:t>HUL-RM</a:t>
            </a:r>
            <a:endParaRPr kumimoji="1" lang="ja-JP" altLang="en-US" sz="11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E89C9B-BE3F-4B69-95C2-F29B14D7F7E6}"/>
              </a:ext>
            </a:extLst>
          </p:cNvPr>
          <p:cNvSpPr txBox="1"/>
          <p:nvPr/>
        </p:nvSpPr>
        <p:spPr>
          <a:xfrm>
            <a:off x="5605104" y="2429985"/>
            <a:ext cx="232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MRPC VME</a:t>
            </a:r>
            <a:endParaRPr lang="en-US" altLang="ja-JP" dirty="0"/>
          </a:p>
        </p:txBody>
      </p:sp>
      <p:sp>
        <p:nvSpPr>
          <p:cNvPr id="19" name="フローチャート: 論理積ゲート 18">
            <a:extLst>
              <a:ext uri="{FF2B5EF4-FFF2-40B4-BE49-F238E27FC236}">
                <a16:creationId xmlns:a16="http://schemas.microsoft.com/office/drawing/2014/main" id="{1640958F-D28C-4A69-BDAC-1B0BD2625F77}"/>
              </a:ext>
            </a:extLst>
          </p:cNvPr>
          <p:cNvSpPr/>
          <p:nvPr/>
        </p:nvSpPr>
        <p:spPr>
          <a:xfrm rot="5400000">
            <a:off x="1678593" y="5223782"/>
            <a:ext cx="614453" cy="618126"/>
          </a:xfrm>
          <a:prstGeom prst="flowChartDela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コネクタ: カギ線 21">
            <a:extLst>
              <a:ext uri="{FF2B5EF4-FFF2-40B4-BE49-F238E27FC236}">
                <a16:creationId xmlns:a16="http://schemas.microsoft.com/office/drawing/2014/main" id="{74FEE2F8-68BE-4767-ADC3-1A72C0145445}"/>
              </a:ext>
            </a:extLst>
          </p:cNvPr>
          <p:cNvCxnSpPr>
            <a:cxnSpLocks/>
            <a:stCxn id="34" idx="1"/>
            <a:endCxn id="32" idx="1"/>
          </p:cNvCxnSpPr>
          <p:nvPr/>
        </p:nvCxnSpPr>
        <p:spPr>
          <a:xfrm rot="5400000">
            <a:off x="2387239" y="4076254"/>
            <a:ext cx="856997" cy="129139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コネクタ: カギ線 24">
            <a:extLst>
              <a:ext uri="{FF2B5EF4-FFF2-40B4-BE49-F238E27FC236}">
                <a16:creationId xmlns:a16="http://schemas.microsoft.com/office/drawing/2014/main" id="{49670A08-7DAF-4141-A17E-27EB6AA9A18C}"/>
              </a:ext>
            </a:extLst>
          </p:cNvPr>
          <p:cNvCxnSpPr>
            <a:cxnSpLocks/>
            <a:stCxn id="37" idx="1"/>
          </p:cNvCxnSpPr>
          <p:nvPr/>
        </p:nvCxnSpPr>
        <p:spPr>
          <a:xfrm rot="5400000">
            <a:off x="1127154" y="4057315"/>
            <a:ext cx="405298" cy="31933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2628DC7-02E6-4787-8434-3F19DFD1C42E}"/>
              </a:ext>
            </a:extLst>
          </p:cNvPr>
          <p:cNvSpPr/>
          <p:nvPr/>
        </p:nvSpPr>
        <p:spPr>
          <a:xfrm>
            <a:off x="471" y="947779"/>
            <a:ext cx="4009382" cy="58081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05A0810-2851-4C57-A1DD-BD2C9BC9F5AA}"/>
              </a:ext>
            </a:extLst>
          </p:cNvPr>
          <p:cNvSpPr txBox="1"/>
          <p:nvPr/>
        </p:nvSpPr>
        <p:spPr>
          <a:xfrm>
            <a:off x="631290" y="662270"/>
            <a:ext cx="326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MRPC Trigger</a:t>
            </a:r>
            <a:r>
              <a:rPr kumimoji="1" lang="ja-JP" altLang="en-US" dirty="0"/>
              <a:t>系</a:t>
            </a:r>
            <a:r>
              <a:rPr kumimoji="1" lang="en-US" altLang="ja-JP" dirty="0"/>
              <a:t>(NIM</a:t>
            </a:r>
            <a:r>
              <a:rPr lang="ja-JP" altLang="en-US" dirty="0"/>
              <a:t> </a:t>
            </a:r>
            <a:r>
              <a:rPr lang="en-US" altLang="ja-JP" dirty="0"/>
              <a:t>crate)</a:t>
            </a:r>
            <a:endParaRPr kumimoji="1" lang="ja-JP" altLang="en-US" dirty="0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8B6F10E2-FDED-4D7B-A731-A2AB3FF01ACB}"/>
              </a:ext>
            </a:extLst>
          </p:cNvPr>
          <p:cNvSpPr>
            <a:spLocks noChangeAspect="1"/>
          </p:cNvSpPr>
          <p:nvPr/>
        </p:nvSpPr>
        <p:spPr>
          <a:xfrm>
            <a:off x="2155152" y="5134930"/>
            <a:ext cx="101668" cy="1059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月 33">
            <a:extLst>
              <a:ext uri="{FF2B5EF4-FFF2-40B4-BE49-F238E27FC236}">
                <a16:creationId xmlns:a16="http://schemas.microsoft.com/office/drawing/2014/main" id="{63C276DE-D0AA-4C7E-8BA9-41D710FFFAB0}"/>
              </a:ext>
            </a:extLst>
          </p:cNvPr>
          <p:cNvSpPr/>
          <p:nvPr/>
        </p:nvSpPr>
        <p:spPr>
          <a:xfrm rot="16200000">
            <a:off x="3162755" y="3621944"/>
            <a:ext cx="597356" cy="745660"/>
          </a:xfrm>
          <a:prstGeom prst="moon">
            <a:avLst>
              <a:gd name="adj" fmla="val 826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月 36">
            <a:extLst>
              <a:ext uri="{FF2B5EF4-FFF2-40B4-BE49-F238E27FC236}">
                <a16:creationId xmlns:a16="http://schemas.microsoft.com/office/drawing/2014/main" id="{08658ABA-9CCF-4B60-90B8-3718FA3C9393}"/>
              </a:ext>
            </a:extLst>
          </p:cNvPr>
          <p:cNvSpPr/>
          <p:nvPr/>
        </p:nvSpPr>
        <p:spPr>
          <a:xfrm rot="16200000">
            <a:off x="1190791" y="3408428"/>
            <a:ext cx="597356" cy="614453"/>
          </a:xfrm>
          <a:prstGeom prst="moon">
            <a:avLst>
              <a:gd name="adj" fmla="val 826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7" name="コネクタ: カギ線 66">
            <a:extLst>
              <a:ext uri="{FF2B5EF4-FFF2-40B4-BE49-F238E27FC236}">
                <a16:creationId xmlns:a16="http://schemas.microsoft.com/office/drawing/2014/main" id="{5CF1A5F7-7B65-4EA2-A4F4-A583E318733E}"/>
              </a:ext>
            </a:extLst>
          </p:cNvPr>
          <p:cNvCxnSpPr>
            <a:cxnSpLocks/>
            <a:stCxn id="19" idx="3"/>
          </p:cNvCxnSpPr>
          <p:nvPr/>
        </p:nvCxnSpPr>
        <p:spPr>
          <a:xfrm rot="16200000" flipH="1">
            <a:off x="2340773" y="5485119"/>
            <a:ext cx="415714" cy="112562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コネクタ: カギ線 81">
            <a:extLst>
              <a:ext uri="{FF2B5EF4-FFF2-40B4-BE49-F238E27FC236}">
                <a16:creationId xmlns:a16="http://schemas.microsoft.com/office/drawing/2014/main" id="{A21A4C8C-53E5-4F45-814D-84C850CBD310}"/>
              </a:ext>
            </a:extLst>
          </p:cNvPr>
          <p:cNvCxnSpPr>
            <a:cxnSpLocks/>
            <a:stCxn id="9" idx="1"/>
          </p:cNvCxnSpPr>
          <p:nvPr/>
        </p:nvCxnSpPr>
        <p:spPr>
          <a:xfrm rot="16200000" flipH="1" flipV="1">
            <a:off x="3779231" y="2174337"/>
            <a:ext cx="1069610" cy="2181452"/>
          </a:xfrm>
          <a:prstGeom prst="bentConnector4">
            <a:avLst>
              <a:gd name="adj1" fmla="val -21372"/>
              <a:gd name="adj2" fmla="val 10001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BF4C459F-49DB-4C2E-A0D3-3DBFC654B32F}"/>
              </a:ext>
            </a:extLst>
          </p:cNvPr>
          <p:cNvSpPr txBox="1"/>
          <p:nvPr/>
        </p:nvSpPr>
        <p:spPr>
          <a:xfrm>
            <a:off x="4249716" y="2217036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TDC Busy</a:t>
            </a:r>
            <a:endParaRPr kumimoji="1" lang="ja-JP" altLang="en-US" dirty="0"/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EC444A09-6F78-4154-9112-E137B0A44093}"/>
              </a:ext>
            </a:extLst>
          </p:cNvPr>
          <p:cNvSpPr/>
          <p:nvPr/>
        </p:nvSpPr>
        <p:spPr>
          <a:xfrm>
            <a:off x="2824342" y="6019515"/>
            <a:ext cx="540486" cy="380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0" name="コネクタ: カギ線 89">
            <a:extLst>
              <a:ext uri="{FF2B5EF4-FFF2-40B4-BE49-F238E27FC236}">
                <a16:creationId xmlns:a16="http://schemas.microsoft.com/office/drawing/2014/main" id="{671321F7-F2EA-4809-B8C6-50F5BF29CBF5}"/>
              </a:ext>
            </a:extLst>
          </p:cNvPr>
          <p:cNvCxnSpPr>
            <a:cxnSpLocks/>
          </p:cNvCxnSpPr>
          <p:nvPr/>
        </p:nvCxnSpPr>
        <p:spPr>
          <a:xfrm flipV="1">
            <a:off x="3381024" y="4230719"/>
            <a:ext cx="1443251" cy="186016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コネクタ: カギ線 91">
            <a:extLst>
              <a:ext uri="{FF2B5EF4-FFF2-40B4-BE49-F238E27FC236}">
                <a16:creationId xmlns:a16="http://schemas.microsoft.com/office/drawing/2014/main" id="{913300EF-F5B6-455D-874A-3F2931D9A4D3}"/>
              </a:ext>
            </a:extLst>
          </p:cNvPr>
          <p:cNvCxnSpPr>
            <a:cxnSpLocks/>
            <a:stCxn id="88" idx="3"/>
            <a:endCxn id="9" idx="3"/>
          </p:cNvCxnSpPr>
          <p:nvPr/>
        </p:nvCxnSpPr>
        <p:spPr>
          <a:xfrm flipV="1">
            <a:off x="3364828" y="4351215"/>
            <a:ext cx="2039934" cy="1858363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173BA0EB-CFFF-40B7-8B20-404B63EA75EF}"/>
              </a:ext>
            </a:extLst>
          </p:cNvPr>
          <p:cNvSpPr txBox="1"/>
          <p:nvPr/>
        </p:nvSpPr>
        <p:spPr>
          <a:xfrm>
            <a:off x="4925061" y="4387605"/>
            <a:ext cx="48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L1</a:t>
            </a:r>
            <a:endParaRPr kumimoji="1" lang="ja-JP" altLang="en-US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60B1C363-19AE-47FF-8153-BBE040B5F5C1}"/>
              </a:ext>
            </a:extLst>
          </p:cNvPr>
          <p:cNvSpPr txBox="1"/>
          <p:nvPr/>
        </p:nvSpPr>
        <p:spPr>
          <a:xfrm>
            <a:off x="4364132" y="441116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L1</a:t>
            </a:r>
            <a:endParaRPr kumimoji="1" lang="ja-JP" altLang="en-US" dirty="0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C4ADC005-9BCA-411B-A277-C6DCDDA6A7D1}"/>
              </a:ext>
            </a:extLst>
          </p:cNvPr>
          <p:cNvSpPr/>
          <p:nvPr/>
        </p:nvSpPr>
        <p:spPr>
          <a:xfrm>
            <a:off x="2087250" y="6044851"/>
            <a:ext cx="540486" cy="380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B4220109-D7AA-45A7-9399-10B9FE547B8B}"/>
              </a:ext>
            </a:extLst>
          </p:cNvPr>
          <p:cNvSpPr txBox="1"/>
          <p:nvPr/>
        </p:nvSpPr>
        <p:spPr>
          <a:xfrm>
            <a:off x="1953092" y="6073984"/>
            <a:ext cx="1103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Delay (100ns)</a:t>
            </a:r>
            <a:endParaRPr kumimoji="1" lang="ja-JP" altLang="en-US" dirty="0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2C654E3F-3EC5-4FE9-8FD1-698BBE4E691D}"/>
              </a:ext>
            </a:extLst>
          </p:cNvPr>
          <p:cNvSpPr txBox="1"/>
          <p:nvPr/>
        </p:nvSpPr>
        <p:spPr>
          <a:xfrm>
            <a:off x="2859129" y="6059470"/>
            <a:ext cx="54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FO</a:t>
            </a:r>
            <a:endParaRPr kumimoji="1" lang="ja-JP" altLang="en-US" dirty="0"/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FE06D18A-401A-4468-9D39-CB3C5002FD1B}"/>
              </a:ext>
            </a:extLst>
          </p:cNvPr>
          <p:cNvSpPr/>
          <p:nvPr/>
        </p:nvSpPr>
        <p:spPr>
          <a:xfrm>
            <a:off x="7324686" y="947779"/>
            <a:ext cx="2882685" cy="1441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E3081825-E65B-47AA-967A-7DE1A6912EA8}"/>
              </a:ext>
            </a:extLst>
          </p:cNvPr>
          <p:cNvSpPr txBox="1"/>
          <p:nvPr/>
        </p:nvSpPr>
        <p:spPr>
          <a:xfrm rot="5400000">
            <a:off x="7796764" y="1530238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UT3</a:t>
            </a:r>
            <a:endParaRPr kumimoji="1" lang="ja-JP" altLang="en-US" sz="1100" b="1" dirty="0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D0038B4D-51C1-42B8-AD64-BB6E67593D47}"/>
              </a:ext>
            </a:extLst>
          </p:cNvPr>
          <p:cNvSpPr/>
          <p:nvPr/>
        </p:nvSpPr>
        <p:spPr>
          <a:xfrm>
            <a:off x="7919655" y="940373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5" name="コネクタ: カギ線 104">
            <a:extLst>
              <a:ext uri="{FF2B5EF4-FFF2-40B4-BE49-F238E27FC236}">
                <a16:creationId xmlns:a16="http://schemas.microsoft.com/office/drawing/2014/main" id="{901DDCFA-61BB-4B28-AC50-9A1A185BC575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949401" y="2349032"/>
            <a:ext cx="377809" cy="114206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051F2AE8-FC79-4CC1-9A6B-8A883FC8B57D}"/>
              </a:ext>
            </a:extLst>
          </p:cNvPr>
          <p:cNvSpPr txBox="1"/>
          <p:nvPr/>
        </p:nvSpPr>
        <p:spPr>
          <a:xfrm>
            <a:off x="-1432" y="2164366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MRPC</a:t>
            </a:r>
            <a:endParaRPr kumimoji="1" lang="ja-JP" altLang="en-US" dirty="0"/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AC48DE71-F5B0-4E24-A537-1D5258B5516C}"/>
              </a:ext>
            </a:extLst>
          </p:cNvPr>
          <p:cNvSpPr txBox="1"/>
          <p:nvPr/>
        </p:nvSpPr>
        <p:spPr>
          <a:xfrm>
            <a:off x="56971" y="1058478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ESC</a:t>
            </a:r>
            <a:endParaRPr kumimoji="1" lang="ja-JP" altLang="en-US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6A1D6F95-ACC2-4C7D-8C7E-CA664B131FC4}"/>
              </a:ext>
            </a:extLst>
          </p:cNvPr>
          <p:cNvSpPr txBox="1"/>
          <p:nvPr/>
        </p:nvSpPr>
        <p:spPr>
          <a:xfrm>
            <a:off x="-16532" y="1606375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TSC</a:t>
            </a:r>
            <a:endParaRPr kumimoji="1" lang="ja-JP" altLang="en-US" dirty="0"/>
          </a:p>
        </p:txBody>
      </p:sp>
      <p:cxnSp>
        <p:nvCxnSpPr>
          <p:cNvPr id="123" name="コネクタ: カギ線 122">
            <a:extLst>
              <a:ext uri="{FF2B5EF4-FFF2-40B4-BE49-F238E27FC236}">
                <a16:creationId xmlns:a16="http://schemas.microsoft.com/office/drawing/2014/main" id="{501DC161-AC50-401D-A3AA-61B748D76CFE}"/>
              </a:ext>
            </a:extLst>
          </p:cNvPr>
          <p:cNvCxnSpPr>
            <a:cxnSpLocks/>
            <a:stCxn id="113" idx="3"/>
            <a:endCxn id="37" idx="3"/>
          </p:cNvCxnSpPr>
          <p:nvPr/>
        </p:nvCxnSpPr>
        <p:spPr>
          <a:xfrm>
            <a:off x="934301" y="1791041"/>
            <a:ext cx="555169" cy="172970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コネクタ: カギ線 125">
            <a:extLst>
              <a:ext uri="{FF2B5EF4-FFF2-40B4-BE49-F238E27FC236}">
                <a16:creationId xmlns:a16="http://schemas.microsoft.com/office/drawing/2014/main" id="{11817F6B-B8E9-4D2F-96C4-3A85266C5877}"/>
              </a:ext>
            </a:extLst>
          </p:cNvPr>
          <p:cNvCxnSpPr>
            <a:cxnSpLocks/>
            <a:stCxn id="112" idx="3"/>
          </p:cNvCxnSpPr>
          <p:nvPr/>
        </p:nvCxnSpPr>
        <p:spPr>
          <a:xfrm>
            <a:off x="1007804" y="1243144"/>
            <a:ext cx="653673" cy="2268626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コネクタ: カギ線 135">
            <a:extLst>
              <a:ext uri="{FF2B5EF4-FFF2-40B4-BE49-F238E27FC236}">
                <a16:creationId xmlns:a16="http://schemas.microsoft.com/office/drawing/2014/main" id="{3C6AE64C-255C-4670-99B9-24DF810F019B}"/>
              </a:ext>
            </a:extLst>
          </p:cNvPr>
          <p:cNvCxnSpPr>
            <a:cxnSpLocks/>
          </p:cNvCxnSpPr>
          <p:nvPr/>
        </p:nvCxnSpPr>
        <p:spPr>
          <a:xfrm>
            <a:off x="1027276" y="1166908"/>
            <a:ext cx="6889760" cy="6655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コネクタ: カギ線 137">
            <a:extLst>
              <a:ext uri="{FF2B5EF4-FFF2-40B4-BE49-F238E27FC236}">
                <a16:creationId xmlns:a16="http://schemas.microsoft.com/office/drawing/2014/main" id="{44152E02-DE31-4615-AA8F-CE6F0995AF0E}"/>
              </a:ext>
            </a:extLst>
          </p:cNvPr>
          <p:cNvCxnSpPr>
            <a:cxnSpLocks/>
          </p:cNvCxnSpPr>
          <p:nvPr/>
        </p:nvCxnSpPr>
        <p:spPr>
          <a:xfrm flipV="1">
            <a:off x="959947" y="1439861"/>
            <a:ext cx="6957089" cy="1891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コネクタ: カギ線 140">
            <a:extLst>
              <a:ext uri="{FF2B5EF4-FFF2-40B4-BE49-F238E27FC236}">
                <a16:creationId xmlns:a16="http://schemas.microsoft.com/office/drawing/2014/main" id="{053B38F9-3507-48FD-8509-6D9B1CA4BE7A}"/>
              </a:ext>
            </a:extLst>
          </p:cNvPr>
          <p:cNvCxnSpPr>
            <a:cxnSpLocks/>
            <a:endCxn id="102" idx="1"/>
          </p:cNvCxnSpPr>
          <p:nvPr/>
        </p:nvCxnSpPr>
        <p:spPr>
          <a:xfrm flipV="1">
            <a:off x="942267" y="1661044"/>
            <a:ext cx="6977388" cy="5770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079FA5DF-3F62-439F-87C5-39C8476DA9FC}"/>
              </a:ext>
            </a:extLst>
          </p:cNvPr>
          <p:cNvSpPr txBox="1"/>
          <p:nvPr/>
        </p:nvSpPr>
        <p:spPr>
          <a:xfrm>
            <a:off x="2244175" y="4952291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VETO</a:t>
            </a:r>
            <a:endParaRPr kumimoji="1" lang="ja-JP" altLang="en-US" dirty="0"/>
          </a:p>
        </p:txBody>
      </p:sp>
      <p:sp>
        <p:nvSpPr>
          <p:cNvPr id="65" name="フローチャート: 論理積ゲート 64">
            <a:extLst>
              <a:ext uri="{FF2B5EF4-FFF2-40B4-BE49-F238E27FC236}">
                <a16:creationId xmlns:a16="http://schemas.microsoft.com/office/drawing/2014/main" id="{0E4C6D55-4709-419D-93E2-80EDBF8D865E}"/>
              </a:ext>
            </a:extLst>
          </p:cNvPr>
          <p:cNvSpPr/>
          <p:nvPr/>
        </p:nvSpPr>
        <p:spPr>
          <a:xfrm rot="5400000">
            <a:off x="716914" y="4367165"/>
            <a:ext cx="614453" cy="618129"/>
          </a:xfrm>
          <a:prstGeom prst="flowChartDela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6310B2A-BD71-4F5D-AF95-69C0B0435671}"/>
              </a:ext>
            </a:extLst>
          </p:cNvPr>
          <p:cNvSpPr/>
          <p:nvPr/>
        </p:nvSpPr>
        <p:spPr>
          <a:xfrm>
            <a:off x="188685" y="2728455"/>
            <a:ext cx="850427" cy="8482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Clock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1kHz-50kHz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05FF82E-F461-4FA6-85BA-BC690BB09C26}"/>
              </a:ext>
            </a:extLst>
          </p:cNvPr>
          <p:cNvSpPr txBox="1"/>
          <p:nvPr/>
        </p:nvSpPr>
        <p:spPr>
          <a:xfrm>
            <a:off x="53298" y="362051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1us width</a:t>
            </a:r>
            <a:endParaRPr kumimoji="1" lang="ja-JP" altLang="en-US" dirty="0"/>
          </a:p>
        </p:txBody>
      </p:sp>
      <p:cxnSp>
        <p:nvCxnSpPr>
          <p:cNvPr id="27" name="コネクタ: カギ線 26">
            <a:extLst>
              <a:ext uri="{FF2B5EF4-FFF2-40B4-BE49-F238E27FC236}">
                <a16:creationId xmlns:a16="http://schemas.microsoft.com/office/drawing/2014/main" id="{E305325F-07A6-44E9-B26B-EBF13CC826B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6712" y="3788715"/>
            <a:ext cx="795227" cy="365348"/>
          </a:xfrm>
          <a:prstGeom prst="bentConnector3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コネクタ: カギ線 38">
            <a:extLst>
              <a:ext uri="{FF2B5EF4-FFF2-40B4-BE49-F238E27FC236}">
                <a16:creationId xmlns:a16="http://schemas.microsoft.com/office/drawing/2014/main" id="{20197086-1898-4A27-B5BA-BA6A9CF26E3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06700" y="3841581"/>
            <a:ext cx="2251782" cy="1716172"/>
          </a:xfrm>
          <a:prstGeom prst="bentConnector3">
            <a:avLst>
              <a:gd name="adj1" fmla="val -4144"/>
            </a:avLst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コネクタ: カギ線 42">
            <a:extLst>
              <a:ext uri="{FF2B5EF4-FFF2-40B4-BE49-F238E27FC236}">
                <a16:creationId xmlns:a16="http://schemas.microsoft.com/office/drawing/2014/main" id="{2BE4AB3C-D073-4C8C-ADAF-B33608BC871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31542" y="3573778"/>
            <a:ext cx="259136" cy="207290"/>
          </a:xfrm>
          <a:prstGeom prst="bentConnector3">
            <a:avLst>
              <a:gd name="adj1" fmla="val 9778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コネクタ: カギ線 103">
            <a:extLst>
              <a:ext uri="{FF2B5EF4-FFF2-40B4-BE49-F238E27FC236}">
                <a16:creationId xmlns:a16="http://schemas.microsoft.com/office/drawing/2014/main" id="{445B0BCB-14DB-4C18-B787-8022BC0FFB76}"/>
              </a:ext>
            </a:extLst>
          </p:cNvPr>
          <p:cNvCxnSpPr>
            <a:cxnSpLocks/>
            <a:stCxn id="8" idx="1"/>
          </p:cNvCxnSpPr>
          <p:nvPr/>
        </p:nvCxnSpPr>
        <p:spPr>
          <a:xfrm rot="16200000" flipH="1" flipV="1">
            <a:off x="3583232" y="2566073"/>
            <a:ext cx="1062464" cy="1387230"/>
          </a:xfrm>
          <a:prstGeom prst="bentConnector4">
            <a:avLst>
              <a:gd name="adj1" fmla="val -9862"/>
              <a:gd name="adj2" fmla="val 9912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コネクタ: カギ線 115">
            <a:extLst>
              <a:ext uri="{FF2B5EF4-FFF2-40B4-BE49-F238E27FC236}">
                <a16:creationId xmlns:a16="http://schemas.microsoft.com/office/drawing/2014/main" id="{D14D4B70-07F3-457E-8483-AD13ABD7B443}"/>
              </a:ext>
            </a:extLst>
          </p:cNvPr>
          <p:cNvCxnSpPr>
            <a:cxnSpLocks/>
            <a:stCxn id="65" idx="3"/>
            <a:endCxn id="19" idx="1"/>
          </p:cNvCxnSpPr>
          <p:nvPr/>
        </p:nvCxnSpPr>
        <p:spPr>
          <a:xfrm rot="16200000" flipH="1">
            <a:off x="1383899" y="4623697"/>
            <a:ext cx="242163" cy="961680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コネクタ: カギ線 121">
            <a:extLst>
              <a:ext uri="{FF2B5EF4-FFF2-40B4-BE49-F238E27FC236}">
                <a16:creationId xmlns:a16="http://schemas.microsoft.com/office/drawing/2014/main" id="{3DF4F0C1-5982-4613-B12A-127AEBA90FA3}"/>
              </a:ext>
            </a:extLst>
          </p:cNvPr>
          <p:cNvCxnSpPr>
            <a:cxnSpLocks/>
          </p:cNvCxnSpPr>
          <p:nvPr/>
        </p:nvCxnSpPr>
        <p:spPr>
          <a:xfrm>
            <a:off x="6707617" y="4953652"/>
            <a:ext cx="1599298" cy="57919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コネクタ: カギ線 126">
            <a:extLst>
              <a:ext uri="{FF2B5EF4-FFF2-40B4-BE49-F238E27FC236}">
                <a16:creationId xmlns:a16="http://schemas.microsoft.com/office/drawing/2014/main" id="{43DD74F8-6634-4C86-9CC0-6773770319EF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06915" y="4956853"/>
            <a:ext cx="1392772" cy="57599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E6231A88-94D6-4408-96D2-8CDAB9258E1A}"/>
              </a:ext>
            </a:extLst>
          </p:cNvPr>
          <p:cNvSpPr txBox="1"/>
          <p:nvPr/>
        </p:nvSpPr>
        <p:spPr>
          <a:xfrm>
            <a:off x="7703456" y="2413795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Scaler</a:t>
            </a:r>
            <a:endParaRPr kumimoji="1" lang="ja-JP" altLang="en-US" dirty="0"/>
          </a:p>
        </p:txBody>
      </p:sp>
      <p:cxnSp>
        <p:nvCxnSpPr>
          <p:cNvPr id="150" name="コネクタ: カギ線 149">
            <a:extLst>
              <a:ext uri="{FF2B5EF4-FFF2-40B4-BE49-F238E27FC236}">
                <a16:creationId xmlns:a16="http://schemas.microsoft.com/office/drawing/2014/main" id="{0D337DC0-2A83-40C4-9B78-5B8EEB12A2EA}"/>
              </a:ext>
            </a:extLst>
          </p:cNvPr>
          <p:cNvCxnSpPr>
            <a:cxnSpLocks/>
          </p:cNvCxnSpPr>
          <p:nvPr/>
        </p:nvCxnSpPr>
        <p:spPr>
          <a:xfrm>
            <a:off x="6221991" y="4330455"/>
            <a:ext cx="1072106" cy="502590"/>
          </a:xfrm>
          <a:prstGeom prst="bentConnector3">
            <a:avLst>
              <a:gd name="adj1" fmla="val 7166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コネクタ: カギ線 151">
            <a:extLst>
              <a:ext uri="{FF2B5EF4-FFF2-40B4-BE49-F238E27FC236}">
                <a16:creationId xmlns:a16="http://schemas.microsoft.com/office/drawing/2014/main" id="{9763BB58-72AB-4B96-A3FD-71C55B60247C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24687" y="4352877"/>
            <a:ext cx="1964457" cy="461210"/>
          </a:xfrm>
          <a:prstGeom prst="bentConnector3">
            <a:avLst>
              <a:gd name="adj1" fmla="val 10245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コネクタ: カギ線 162">
            <a:extLst>
              <a:ext uri="{FF2B5EF4-FFF2-40B4-BE49-F238E27FC236}">
                <a16:creationId xmlns:a16="http://schemas.microsoft.com/office/drawing/2014/main" id="{4B98320C-C454-4342-88A9-98A172CE7CE9}"/>
              </a:ext>
            </a:extLst>
          </p:cNvPr>
          <p:cNvCxnSpPr>
            <a:cxnSpLocks/>
          </p:cNvCxnSpPr>
          <p:nvPr/>
        </p:nvCxnSpPr>
        <p:spPr>
          <a:xfrm>
            <a:off x="6611281" y="5676593"/>
            <a:ext cx="962315" cy="532984"/>
          </a:xfrm>
          <a:prstGeom prst="bentConnector3">
            <a:avLst>
              <a:gd name="adj1" fmla="val 771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コネクタ: カギ線 166">
            <a:extLst>
              <a:ext uri="{FF2B5EF4-FFF2-40B4-BE49-F238E27FC236}">
                <a16:creationId xmlns:a16="http://schemas.microsoft.com/office/drawing/2014/main" id="{5FCE706A-72AD-4D9A-80C8-5F118F183606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07267" y="5672409"/>
            <a:ext cx="2192423" cy="537167"/>
          </a:xfrm>
          <a:prstGeom prst="bentConnector3">
            <a:avLst>
              <a:gd name="adj1" fmla="val 9435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AEF79405-FFFD-45B7-85C5-67D242CC0736}"/>
              </a:ext>
            </a:extLst>
          </p:cNvPr>
          <p:cNvSpPr txBox="1"/>
          <p:nvPr/>
        </p:nvSpPr>
        <p:spPr>
          <a:xfrm>
            <a:off x="9906213" y="5104537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TDC busy</a:t>
            </a:r>
            <a:endParaRPr kumimoji="1" lang="ja-JP" altLang="en-US" dirty="0"/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FCC9F1F3-875C-437A-905B-2441B759A5AF}"/>
              </a:ext>
            </a:extLst>
          </p:cNvPr>
          <p:cNvSpPr txBox="1"/>
          <p:nvPr/>
        </p:nvSpPr>
        <p:spPr>
          <a:xfrm>
            <a:off x="9935073" y="4257758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L1 busy</a:t>
            </a:r>
            <a:endParaRPr kumimoji="1" lang="ja-JP" altLang="en-US" dirty="0"/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8F54B242-1762-4588-837A-8756A95A1639}"/>
              </a:ext>
            </a:extLst>
          </p:cNvPr>
          <p:cNvSpPr txBox="1"/>
          <p:nvPr/>
        </p:nvSpPr>
        <p:spPr>
          <a:xfrm>
            <a:off x="9830877" y="5666321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L1 self-busy</a:t>
            </a:r>
            <a:endParaRPr kumimoji="1" lang="ja-JP" altLang="en-US" dirty="0"/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924876E0-1D39-4CDC-A563-DAF77CE3D77C}"/>
              </a:ext>
            </a:extLst>
          </p:cNvPr>
          <p:cNvSpPr txBox="1"/>
          <p:nvPr/>
        </p:nvSpPr>
        <p:spPr>
          <a:xfrm>
            <a:off x="4710575" y="185895"/>
            <a:ext cx="2143536" cy="369332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MRPC Local DAQ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898376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2D1B1-7A76-4A89-8B5F-5302562B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749" y="-2737226"/>
            <a:ext cx="10515600" cy="1325563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5C1A91-C3D9-4BF5-8DA6-C0A550673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16708"/>
            <a:ext cx="10744200" cy="681950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12464DB-2A55-4202-82E8-E255C3AAE6B1}"/>
              </a:ext>
            </a:extLst>
          </p:cNvPr>
          <p:cNvSpPr/>
          <p:nvPr/>
        </p:nvSpPr>
        <p:spPr>
          <a:xfrm>
            <a:off x="5074372" y="3280656"/>
            <a:ext cx="2882685" cy="1441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3C09310-67A9-4732-A5FB-4EE97D9AA5BE}"/>
              </a:ext>
            </a:extLst>
          </p:cNvPr>
          <p:cNvSpPr/>
          <p:nvPr/>
        </p:nvSpPr>
        <p:spPr>
          <a:xfrm>
            <a:off x="5074371" y="3280655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C68DB46-BD9A-48BA-B950-5B7C5906C16E}"/>
              </a:ext>
            </a:extLst>
          </p:cNvPr>
          <p:cNvSpPr/>
          <p:nvPr/>
        </p:nvSpPr>
        <p:spPr>
          <a:xfrm>
            <a:off x="5691721" y="3280654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93A292E-7E29-4B42-9B58-26B9F5102607}"/>
              </a:ext>
            </a:extLst>
          </p:cNvPr>
          <p:cNvSpPr/>
          <p:nvPr/>
        </p:nvSpPr>
        <p:spPr>
          <a:xfrm>
            <a:off x="6309070" y="3280653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FCD8AB8-75BC-4B50-A0F3-311F4B066152}"/>
              </a:ext>
            </a:extLst>
          </p:cNvPr>
          <p:cNvSpPr txBox="1"/>
          <p:nvPr/>
        </p:nvSpPr>
        <p:spPr>
          <a:xfrm rot="5400000">
            <a:off x="4381061" y="3880075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HUL-HRTDC1 (64ch)</a:t>
            </a:r>
            <a:endParaRPr kumimoji="1" lang="ja-JP" altLang="en-US" sz="11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FBEAF6C-5108-492D-A2DF-9D83A0E821CD}"/>
              </a:ext>
            </a:extLst>
          </p:cNvPr>
          <p:cNvSpPr txBox="1"/>
          <p:nvPr/>
        </p:nvSpPr>
        <p:spPr>
          <a:xfrm rot="5400000">
            <a:off x="4977744" y="3881877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HUL-HRTDC2 (32ch)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FB84C0-C0DC-4912-9EFE-65B50699FC35}"/>
              </a:ext>
            </a:extLst>
          </p:cNvPr>
          <p:cNvSpPr txBox="1"/>
          <p:nvPr/>
        </p:nvSpPr>
        <p:spPr>
          <a:xfrm rot="5400000">
            <a:off x="6015517" y="3870518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RPV-260</a:t>
            </a:r>
            <a:endParaRPr kumimoji="1" lang="ja-JP" altLang="en-US" sz="11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E89C9B-BE3F-4B69-95C2-F29B14D7F7E6}"/>
              </a:ext>
            </a:extLst>
          </p:cNvPr>
          <p:cNvSpPr txBox="1"/>
          <p:nvPr/>
        </p:nvSpPr>
        <p:spPr>
          <a:xfrm>
            <a:off x="3653339" y="3801820"/>
            <a:ext cx="155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MRPC VME</a:t>
            </a:r>
            <a:endParaRPr lang="en-US" altLang="ja-JP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2628DC7-02E6-4787-8434-3F19DFD1C42E}"/>
              </a:ext>
            </a:extLst>
          </p:cNvPr>
          <p:cNvSpPr/>
          <p:nvPr/>
        </p:nvSpPr>
        <p:spPr>
          <a:xfrm>
            <a:off x="383932" y="1419725"/>
            <a:ext cx="1480058" cy="1679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05A0810-2851-4C57-A1DD-BD2C9BC9F5AA}"/>
              </a:ext>
            </a:extLst>
          </p:cNvPr>
          <p:cNvSpPr txBox="1"/>
          <p:nvPr/>
        </p:nvSpPr>
        <p:spPr>
          <a:xfrm>
            <a:off x="1014751" y="1134216"/>
            <a:ext cx="326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MRPC Trigger</a:t>
            </a:r>
            <a:r>
              <a:rPr kumimoji="1" lang="ja-JP" altLang="en-US" dirty="0"/>
              <a:t> </a:t>
            </a:r>
            <a:r>
              <a:rPr kumimoji="1" lang="en-US" altLang="ja-JP" dirty="0"/>
              <a:t>(NIM</a:t>
            </a:r>
            <a:r>
              <a:rPr lang="ja-JP" altLang="en-US" dirty="0"/>
              <a:t> </a:t>
            </a:r>
            <a:r>
              <a:rPr lang="en-US" altLang="ja-JP" dirty="0"/>
              <a:t>crate)</a:t>
            </a:r>
            <a:endParaRPr kumimoji="1" lang="ja-JP" altLang="en-US" dirty="0"/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FE06D18A-401A-4468-9D39-CB3C5002FD1B}"/>
              </a:ext>
            </a:extLst>
          </p:cNvPr>
          <p:cNvSpPr/>
          <p:nvPr/>
        </p:nvSpPr>
        <p:spPr>
          <a:xfrm>
            <a:off x="7708147" y="1419725"/>
            <a:ext cx="2882685" cy="1441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E3081825-E65B-47AA-967A-7DE1A6912EA8}"/>
              </a:ext>
            </a:extLst>
          </p:cNvPr>
          <p:cNvSpPr txBox="1"/>
          <p:nvPr/>
        </p:nvSpPr>
        <p:spPr>
          <a:xfrm rot="5400000">
            <a:off x="8422848" y="1988771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UT3</a:t>
            </a:r>
            <a:endParaRPr kumimoji="1" lang="ja-JP" altLang="en-US" sz="1100" b="1" dirty="0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D0038B4D-51C1-42B8-AD64-BB6E67593D47}"/>
              </a:ext>
            </a:extLst>
          </p:cNvPr>
          <p:cNvSpPr/>
          <p:nvPr/>
        </p:nvSpPr>
        <p:spPr>
          <a:xfrm>
            <a:off x="8495022" y="1425247"/>
            <a:ext cx="348954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051F2AE8-FC79-4CC1-9A6B-8A883FC8B57D}"/>
              </a:ext>
            </a:extLst>
          </p:cNvPr>
          <p:cNvSpPr txBox="1"/>
          <p:nvPr/>
        </p:nvSpPr>
        <p:spPr>
          <a:xfrm>
            <a:off x="434739" y="2636312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MRPC</a:t>
            </a:r>
            <a:endParaRPr kumimoji="1" lang="ja-JP" altLang="en-US" dirty="0"/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AC48DE71-F5B0-4E24-A537-1D5258B5516C}"/>
              </a:ext>
            </a:extLst>
          </p:cNvPr>
          <p:cNvSpPr txBox="1"/>
          <p:nvPr/>
        </p:nvSpPr>
        <p:spPr>
          <a:xfrm>
            <a:off x="440432" y="1530424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ESC</a:t>
            </a:r>
            <a:endParaRPr kumimoji="1" lang="ja-JP" altLang="en-US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6A1D6F95-ACC2-4C7D-8C7E-CA664B131FC4}"/>
              </a:ext>
            </a:extLst>
          </p:cNvPr>
          <p:cNvSpPr txBox="1"/>
          <p:nvPr/>
        </p:nvSpPr>
        <p:spPr>
          <a:xfrm>
            <a:off x="439499" y="2034779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TSC</a:t>
            </a:r>
            <a:endParaRPr kumimoji="1" lang="ja-JP" altLang="en-US" dirty="0"/>
          </a:p>
        </p:txBody>
      </p:sp>
      <p:cxnSp>
        <p:nvCxnSpPr>
          <p:cNvPr id="136" name="コネクタ: カギ線 135">
            <a:extLst>
              <a:ext uri="{FF2B5EF4-FFF2-40B4-BE49-F238E27FC236}">
                <a16:creationId xmlns:a16="http://schemas.microsoft.com/office/drawing/2014/main" id="{3C6AE64C-255C-4670-99B9-24DF810F019B}"/>
              </a:ext>
            </a:extLst>
          </p:cNvPr>
          <p:cNvCxnSpPr>
            <a:cxnSpLocks/>
          </p:cNvCxnSpPr>
          <p:nvPr/>
        </p:nvCxnSpPr>
        <p:spPr>
          <a:xfrm>
            <a:off x="1410737" y="1638854"/>
            <a:ext cx="7114703" cy="9231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コネクタ: カギ線 137">
            <a:extLst>
              <a:ext uri="{FF2B5EF4-FFF2-40B4-BE49-F238E27FC236}">
                <a16:creationId xmlns:a16="http://schemas.microsoft.com/office/drawing/2014/main" id="{44152E02-DE31-4615-AA8F-CE6F0995AF0E}"/>
              </a:ext>
            </a:extLst>
          </p:cNvPr>
          <p:cNvCxnSpPr>
            <a:cxnSpLocks/>
            <a:stCxn id="113" idx="3"/>
          </p:cNvCxnSpPr>
          <p:nvPr/>
        </p:nvCxnSpPr>
        <p:spPr>
          <a:xfrm flipV="1">
            <a:off x="1390332" y="1913559"/>
            <a:ext cx="7104690" cy="305886"/>
          </a:xfrm>
          <a:prstGeom prst="bentConnector3">
            <a:avLst>
              <a:gd name="adj1" fmla="val 4613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コネクタ: カギ線 140">
            <a:extLst>
              <a:ext uri="{FF2B5EF4-FFF2-40B4-BE49-F238E27FC236}">
                <a16:creationId xmlns:a16="http://schemas.microsoft.com/office/drawing/2014/main" id="{053B38F9-3507-48FD-8509-6D9B1CA4BE7A}"/>
              </a:ext>
            </a:extLst>
          </p:cNvPr>
          <p:cNvCxnSpPr>
            <a:cxnSpLocks/>
            <a:stCxn id="111" idx="3"/>
            <a:endCxn id="102" idx="1"/>
          </p:cNvCxnSpPr>
          <p:nvPr/>
        </p:nvCxnSpPr>
        <p:spPr>
          <a:xfrm flipV="1">
            <a:off x="1385572" y="2145918"/>
            <a:ext cx="7109450" cy="67506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FC0DFE4D-2644-47F5-A4F2-D95836244ED5}"/>
              </a:ext>
            </a:extLst>
          </p:cNvPr>
          <p:cNvSpPr txBox="1"/>
          <p:nvPr/>
        </p:nvSpPr>
        <p:spPr>
          <a:xfrm>
            <a:off x="8483958" y="4466878"/>
            <a:ext cx="59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L1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C04EA6A-0F81-4839-A1D9-B0D5A5AC57E8}"/>
              </a:ext>
            </a:extLst>
          </p:cNvPr>
          <p:cNvSpPr txBox="1"/>
          <p:nvPr/>
        </p:nvSpPr>
        <p:spPr>
          <a:xfrm>
            <a:off x="7318113" y="525837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RJ-45</a:t>
            </a:r>
            <a:endParaRPr kumimoji="1" lang="ja-JP" altLang="en-US" dirty="0"/>
          </a:p>
        </p:txBody>
      </p: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354CC0D6-6534-46F7-AD28-AB4E46FE8754}"/>
              </a:ext>
            </a:extLst>
          </p:cNvPr>
          <p:cNvCxnSpPr>
            <a:cxnSpLocks/>
          </p:cNvCxnSpPr>
          <p:nvPr/>
        </p:nvCxnSpPr>
        <p:spPr>
          <a:xfrm rot="5400000">
            <a:off x="6004268" y="4434999"/>
            <a:ext cx="101167" cy="644834"/>
          </a:xfrm>
          <a:prstGeom prst="bentConnector3">
            <a:avLst>
              <a:gd name="adj1" fmla="val 22596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コネクタ: カギ線 86">
            <a:extLst>
              <a:ext uri="{FF2B5EF4-FFF2-40B4-BE49-F238E27FC236}">
                <a16:creationId xmlns:a16="http://schemas.microsoft.com/office/drawing/2014/main" id="{0E44074F-39C8-4D17-BBF7-73B4BF35DDF4}"/>
              </a:ext>
            </a:extLst>
          </p:cNvPr>
          <p:cNvCxnSpPr>
            <a:cxnSpLocks/>
          </p:cNvCxnSpPr>
          <p:nvPr/>
        </p:nvCxnSpPr>
        <p:spPr>
          <a:xfrm rot="5400000">
            <a:off x="5730258" y="4150916"/>
            <a:ext cx="99365" cy="1241517"/>
          </a:xfrm>
          <a:prstGeom prst="bentConnector3">
            <a:avLst>
              <a:gd name="adj1" fmla="val 31313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86AFF1E7-6D73-4DED-9F6B-3DD19C4F5A8D}"/>
              </a:ext>
            </a:extLst>
          </p:cNvPr>
          <p:cNvSpPr txBox="1"/>
          <p:nvPr/>
        </p:nvSpPr>
        <p:spPr>
          <a:xfrm>
            <a:off x="8669499" y="4183203"/>
            <a:ext cx="59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L2</a:t>
            </a:r>
            <a:endParaRPr kumimoji="1" lang="ja-JP" altLang="en-US" dirty="0"/>
          </a:p>
        </p:txBody>
      </p:sp>
      <p:cxnSp>
        <p:nvCxnSpPr>
          <p:cNvPr id="94" name="コネクタ: カギ線 93">
            <a:extLst>
              <a:ext uri="{FF2B5EF4-FFF2-40B4-BE49-F238E27FC236}">
                <a16:creationId xmlns:a16="http://schemas.microsoft.com/office/drawing/2014/main" id="{B9146F47-CD54-4C0A-AC08-7E9ABC604F2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52107" y="2951870"/>
            <a:ext cx="2313354" cy="1770124"/>
          </a:xfrm>
          <a:prstGeom prst="bentConnector4">
            <a:avLst>
              <a:gd name="adj1" fmla="val 382"/>
              <a:gd name="adj2" fmla="val 125111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コネクタ: カギ線 50">
            <a:extLst>
              <a:ext uri="{FF2B5EF4-FFF2-40B4-BE49-F238E27FC236}">
                <a16:creationId xmlns:a16="http://schemas.microsoft.com/office/drawing/2014/main" id="{5521BBE9-F94A-4A67-A986-687128FB6181}"/>
              </a:ext>
            </a:extLst>
          </p:cNvPr>
          <p:cNvCxnSpPr>
            <a:cxnSpLocks/>
            <a:stCxn id="10" idx="2"/>
            <a:endCxn id="8" idx="0"/>
          </p:cNvCxnSpPr>
          <p:nvPr/>
        </p:nvCxnSpPr>
        <p:spPr>
          <a:xfrm rot="10800000" flipV="1">
            <a:off x="5322345" y="4001323"/>
            <a:ext cx="952058" cy="9557"/>
          </a:xfrm>
          <a:prstGeom prst="bentConnector3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コネクタ: カギ線 103">
            <a:extLst>
              <a:ext uri="{FF2B5EF4-FFF2-40B4-BE49-F238E27FC236}">
                <a16:creationId xmlns:a16="http://schemas.microsoft.com/office/drawing/2014/main" id="{8E2AF881-FC05-4221-A0D5-729640B0E86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19028" y="4169988"/>
            <a:ext cx="390044" cy="54976"/>
          </a:xfrm>
          <a:prstGeom prst="bentConnector3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1900E606-2FEE-48FE-9F26-456AC2473E85}"/>
              </a:ext>
            </a:extLst>
          </p:cNvPr>
          <p:cNvSpPr txBox="1"/>
          <p:nvPr/>
        </p:nvSpPr>
        <p:spPr>
          <a:xfrm>
            <a:off x="4636267" y="5149129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L1:</a:t>
            </a:r>
            <a:r>
              <a:rPr kumimoji="1" lang="en-US" altLang="ja-JP" dirty="0"/>
              <a:t>Lemo cable </a:t>
            </a:r>
          </a:p>
          <a:p>
            <a:r>
              <a:rPr kumimoji="1" lang="en-US" altLang="ja-JP" dirty="0"/>
              <a:t>(Front panel)</a:t>
            </a:r>
            <a:endParaRPr kumimoji="1" lang="ja-JP" altLang="en-US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F807C79A-7700-4AE7-9240-4B3627053264}"/>
              </a:ext>
            </a:extLst>
          </p:cNvPr>
          <p:cNvSpPr txBox="1"/>
          <p:nvPr/>
        </p:nvSpPr>
        <p:spPr>
          <a:xfrm rot="5400000">
            <a:off x="8114553" y="3903855"/>
            <a:ext cx="71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Busy</a:t>
            </a:r>
            <a:endParaRPr kumimoji="1" lang="ja-JP" altLang="en-US" dirty="0"/>
          </a:p>
        </p:txBody>
      </p:sp>
      <p:cxnSp>
        <p:nvCxnSpPr>
          <p:cNvPr id="114" name="コネクタ: カギ線 113">
            <a:extLst>
              <a:ext uri="{FF2B5EF4-FFF2-40B4-BE49-F238E27FC236}">
                <a16:creationId xmlns:a16="http://schemas.microsoft.com/office/drawing/2014/main" id="{5720C479-0007-42B1-80EF-F254158C0D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28036" y="2968078"/>
            <a:ext cx="2086658" cy="1778548"/>
          </a:xfrm>
          <a:prstGeom prst="bentConnector4">
            <a:avLst>
              <a:gd name="adj1" fmla="val 165"/>
              <a:gd name="adj2" fmla="val 112853"/>
            </a:avLst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コネクタ: カギ線 119">
            <a:extLst>
              <a:ext uri="{FF2B5EF4-FFF2-40B4-BE49-F238E27FC236}">
                <a16:creationId xmlns:a16="http://schemas.microsoft.com/office/drawing/2014/main" id="{D24B9EED-839D-45D6-A742-77A21CF8A9CA}"/>
              </a:ext>
            </a:extLst>
          </p:cNvPr>
          <p:cNvCxnSpPr>
            <a:cxnSpLocks/>
            <a:stCxn id="7" idx="0"/>
            <a:endCxn id="8" idx="1"/>
          </p:cNvCxnSpPr>
          <p:nvPr/>
        </p:nvCxnSpPr>
        <p:spPr>
          <a:xfrm rot="16200000" flipV="1">
            <a:off x="5772174" y="2619769"/>
            <a:ext cx="80251" cy="1241517"/>
          </a:xfrm>
          <a:prstGeom prst="bentConnector3">
            <a:avLst>
              <a:gd name="adj1" fmla="val 411459"/>
            </a:avLst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コネクタ: カギ線 123">
            <a:extLst>
              <a:ext uri="{FF2B5EF4-FFF2-40B4-BE49-F238E27FC236}">
                <a16:creationId xmlns:a16="http://schemas.microsoft.com/office/drawing/2014/main" id="{90B6DA8E-E5C1-4EEF-A633-18F8E6416FEC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20616" y="2919012"/>
            <a:ext cx="78449" cy="644834"/>
          </a:xfrm>
          <a:prstGeom prst="bentConnector3">
            <a:avLst>
              <a:gd name="adj1" fmla="val 291400"/>
            </a:avLst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7BAE0077-D0CA-4270-9C77-F375B511ACC5}"/>
              </a:ext>
            </a:extLst>
          </p:cNvPr>
          <p:cNvSpPr txBox="1"/>
          <p:nvPr/>
        </p:nvSpPr>
        <p:spPr>
          <a:xfrm>
            <a:off x="5143051" y="2290455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Busy:</a:t>
            </a:r>
            <a:r>
              <a:rPr kumimoji="1" lang="en-US" altLang="ja-JP" dirty="0" err="1"/>
              <a:t>Lemo</a:t>
            </a:r>
            <a:r>
              <a:rPr kumimoji="1" lang="en-US" altLang="ja-JP" dirty="0"/>
              <a:t> cable </a:t>
            </a:r>
          </a:p>
          <a:p>
            <a:r>
              <a:rPr kumimoji="1" lang="en-US" altLang="ja-JP" dirty="0"/>
              <a:t>(Front panel)</a:t>
            </a:r>
            <a:endParaRPr kumimoji="1" lang="ja-JP" altLang="en-US" dirty="0"/>
          </a:p>
        </p:txBody>
      </p: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4A899E31-67F0-4404-AF2D-1422BF8DA6C8}"/>
              </a:ext>
            </a:extLst>
          </p:cNvPr>
          <p:cNvSpPr/>
          <p:nvPr/>
        </p:nvSpPr>
        <p:spPr>
          <a:xfrm>
            <a:off x="1988160" y="3258568"/>
            <a:ext cx="1480058" cy="1679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0B6198EC-7F7A-48BA-A9C9-62C7BB4AE201}"/>
              </a:ext>
            </a:extLst>
          </p:cNvPr>
          <p:cNvSpPr txBox="1"/>
          <p:nvPr/>
        </p:nvSpPr>
        <p:spPr>
          <a:xfrm>
            <a:off x="2038967" y="4475155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MRPC</a:t>
            </a:r>
            <a:endParaRPr kumimoji="1" lang="ja-JP" altLang="en-US" dirty="0"/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3EF195DB-6036-4A1B-B245-44042B9BE022}"/>
              </a:ext>
            </a:extLst>
          </p:cNvPr>
          <p:cNvSpPr txBox="1"/>
          <p:nvPr/>
        </p:nvSpPr>
        <p:spPr>
          <a:xfrm>
            <a:off x="2044660" y="3369267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ESC</a:t>
            </a:r>
            <a:endParaRPr kumimoji="1" lang="ja-JP" altLang="en-US" dirty="0"/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05E085E6-2E43-466F-A9FE-05C912875891}"/>
              </a:ext>
            </a:extLst>
          </p:cNvPr>
          <p:cNvSpPr txBox="1"/>
          <p:nvPr/>
        </p:nvSpPr>
        <p:spPr>
          <a:xfrm>
            <a:off x="2043727" y="3902650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TSC</a:t>
            </a:r>
            <a:endParaRPr kumimoji="1" lang="ja-JP" altLang="en-US" dirty="0"/>
          </a:p>
        </p:txBody>
      </p: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54D6C288-D067-43BB-9201-9C7EF7021E32}"/>
              </a:ext>
            </a:extLst>
          </p:cNvPr>
          <p:cNvCxnSpPr>
            <a:cxnSpLocks/>
            <a:stCxn id="132" idx="3"/>
          </p:cNvCxnSpPr>
          <p:nvPr/>
        </p:nvCxnSpPr>
        <p:spPr>
          <a:xfrm>
            <a:off x="2995493" y="3553933"/>
            <a:ext cx="2825263" cy="176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6E025300-AF07-46C8-A40B-BEE537B0751A}"/>
              </a:ext>
            </a:extLst>
          </p:cNvPr>
          <p:cNvCxnSpPr/>
          <p:nvPr/>
        </p:nvCxnSpPr>
        <p:spPr>
          <a:xfrm>
            <a:off x="3032383" y="4122894"/>
            <a:ext cx="2165974" cy="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A188066A-F58F-487B-A474-17DE9926AD00}"/>
              </a:ext>
            </a:extLst>
          </p:cNvPr>
          <p:cNvCxnSpPr/>
          <p:nvPr/>
        </p:nvCxnSpPr>
        <p:spPr>
          <a:xfrm>
            <a:off x="2995493" y="4606648"/>
            <a:ext cx="2165974" cy="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C9C7EB6B-E489-4E43-A7F6-4BDD745DD512}"/>
              </a:ext>
            </a:extLst>
          </p:cNvPr>
          <p:cNvSpPr txBox="1"/>
          <p:nvPr/>
        </p:nvSpPr>
        <p:spPr>
          <a:xfrm>
            <a:off x="2182393" y="2904052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Signals (flat cables)</a:t>
            </a:r>
            <a:endParaRPr kumimoji="1" lang="ja-JP" altLang="en-US" dirty="0"/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CBF48B6C-DE24-43D9-8013-664F38270E10}"/>
              </a:ext>
            </a:extLst>
          </p:cNvPr>
          <p:cNvSpPr txBox="1"/>
          <p:nvPr/>
        </p:nvSpPr>
        <p:spPr>
          <a:xfrm>
            <a:off x="5842523" y="4260386"/>
            <a:ext cx="161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L2 (J0 BUS)</a:t>
            </a:r>
            <a:endParaRPr kumimoji="1" lang="ja-JP" altLang="en-US" dirty="0"/>
          </a:p>
        </p:txBody>
      </p:sp>
      <p:cxnSp>
        <p:nvCxnSpPr>
          <p:cNvPr id="78" name="コネクタ: カギ線 77">
            <a:extLst>
              <a:ext uri="{FF2B5EF4-FFF2-40B4-BE49-F238E27FC236}">
                <a16:creationId xmlns:a16="http://schemas.microsoft.com/office/drawing/2014/main" id="{65BEC2DB-5D60-4900-A513-4C3B51560F39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96558" y="2925610"/>
            <a:ext cx="2179621" cy="1790034"/>
          </a:xfrm>
          <a:prstGeom prst="bentConnector4">
            <a:avLst>
              <a:gd name="adj1" fmla="val 251"/>
              <a:gd name="adj2" fmla="val 118802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92E2BE97-1ED4-4673-9C56-981B08FE0F61}"/>
              </a:ext>
            </a:extLst>
          </p:cNvPr>
          <p:cNvSpPr txBox="1"/>
          <p:nvPr/>
        </p:nvSpPr>
        <p:spPr>
          <a:xfrm>
            <a:off x="4769670" y="293303"/>
            <a:ext cx="1925527" cy="369332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E16 DAQ (final)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706811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C6F511-B71E-4C73-9EEC-C8EF9C14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ja-JP" dirty="0"/>
              <a:t>Acceptance (Sakuma-san’s calculations)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B3A4B7-69EE-41BC-BF00-59321A588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7159935-FD82-4128-86ED-39FA78CD7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463" y="1063782"/>
            <a:ext cx="7749766" cy="5794218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B8C7512-5FC3-4A6C-A0EE-6235CD2E06E9}"/>
              </a:ext>
            </a:extLst>
          </p:cNvPr>
          <p:cNvGrpSpPr/>
          <p:nvPr/>
        </p:nvGrpSpPr>
        <p:grpSpPr>
          <a:xfrm>
            <a:off x="8121115" y="1142811"/>
            <a:ext cx="3539515" cy="1862564"/>
            <a:chOff x="3038026" y="279795"/>
            <a:chExt cx="3539515" cy="1862564"/>
          </a:xfrm>
        </p:grpSpPr>
        <p:grpSp>
          <p:nvGrpSpPr>
            <p:cNvPr id="6" name="グループ化 6">
              <a:extLst>
                <a:ext uri="{FF2B5EF4-FFF2-40B4-BE49-F238E27FC236}">
                  <a16:creationId xmlns:a16="http://schemas.microsoft.com/office/drawing/2014/main" id="{619F243D-F83A-46B8-9E15-0E970EAAF384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4572000" y="-3222"/>
              <a:chExt cx="3539515" cy="1862564"/>
            </a:xfrm>
          </p:grpSpPr>
          <p:grpSp>
            <p:nvGrpSpPr>
              <p:cNvPr id="9" name="グループ化 7">
                <a:extLst>
                  <a:ext uri="{FF2B5EF4-FFF2-40B4-BE49-F238E27FC236}">
                    <a16:creationId xmlns:a16="http://schemas.microsoft.com/office/drawing/2014/main" id="{BDAE6DD8-A32B-46F1-BBA4-5A523ACBBA14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653C672F-4BBE-4612-AEB6-51E101BF2108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05F5B885-7C82-431D-98ED-BB241A5B1B9A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32ACB864-F3CA-4CBB-802E-BA149F7581E1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" name="正方形/長方形 13">
                  <a:extLst>
                    <a:ext uri="{FF2B5EF4-FFF2-40B4-BE49-F238E27FC236}">
                      <a16:creationId xmlns:a16="http://schemas.microsoft.com/office/drawing/2014/main" id="{91AFC3EA-DA65-494F-AE6F-4AD4BAC4E9D5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E6D066D5-AEDC-4462-A822-80FB32F9148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A960D6E0-A013-4923-BBB1-312E40905AB3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" name="円/楕円 24">
                  <a:extLst>
                    <a:ext uri="{FF2B5EF4-FFF2-40B4-BE49-F238E27FC236}">
                      <a16:creationId xmlns:a16="http://schemas.microsoft.com/office/drawing/2014/main" id="{015E2E46-B154-4A97-B83B-4D373F75253D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FF3DB35F-B84A-4AB4-9FBE-894D5F072020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8E2DB3EF-08EA-4288-9134-286B98298889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6253FE51-64F7-4AE2-A5FB-60A2E6906CB1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B9517F88-9470-4588-95F4-0D853EA9F119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B661A78-C075-4022-AE84-F4E4CFF6C9AC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1EEB40DD-5475-4287-8A24-348499166F76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7DA87EDC-E1F1-4D65-832D-DA7FE1F5E0B5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303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4">
            <a:extLst>
              <a:ext uri="{FF2B5EF4-FFF2-40B4-BE49-F238E27FC236}">
                <a16:creationId xmlns:a16="http://schemas.microsoft.com/office/drawing/2014/main" id="{59F2D309-D6D0-4453-A3B8-91B37105F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0" y="2239080"/>
            <a:ext cx="4532960" cy="401370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85" y="-916043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endParaRPr kumimoji="1" lang="ja-JP" altLang="en-US" dirty="0"/>
          </a:p>
        </p:txBody>
      </p:sp>
      <p:pic>
        <p:nvPicPr>
          <p:cNvPr id="24" name="コンテンツ プレースホルダー 20">
            <a:extLst>
              <a:ext uri="{FF2B5EF4-FFF2-40B4-BE49-F238E27FC236}">
                <a16:creationId xmlns:a16="http://schemas.microsoft.com/office/drawing/2014/main" id="{27D066CC-3C25-47AC-96ED-9E16D13CB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70" y="2162856"/>
            <a:ext cx="4532960" cy="4013706"/>
          </a:xfrm>
          <a:prstGeom prst="rect">
            <a:avLst/>
          </a:prstGeom>
        </p:spPr>
      </p:pic>
      <p:pic>
        <p:nvPicPr>
          <p:cNvPr id="29" name="コンテンツ プレースホルダー 25">
            <a:extLst>
              <a:ext uri="{FF2B5EF4-FFF2-40B4-BE49-F238E27FC236}">
                <a16:creationId xmlns:a16="http://schemas.microsoft.com/office/drawing/2014/main" id="{D863CC9D-4860-4197-9F46-BFC0B9F49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86" y="2182900"/>
            <a:ext cx="4532960" cy="4013705"/>
          </a:xfrm>
          <a:prstGeom prst="rect">
            <a:avLst/>
          </a:prstGeom>
        </p:spPr>
      </p:pic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41916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0" name="正方形/長方形 69">
                    <a:extLst>
                      <a:ext uri="{FF2B5EF4-FFF2-40B4-BE49-F238E27FC236}">
                        <a16:creationId xmlns:a16="http://schemas.microsoft.com/office/drawing/2014/main" id="{65795019-C070-491D-8E57-80066C54C43C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6F59A128-035C-4B2C-846E-B44EC568DE2D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04C0A919-C458-415A-BFBE-151A81E86369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BC720244-CB88-4C1E-885A-59C8C6C67E3A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793211A8-B2D8-4E30-A618-95B177BBFB28}"/>
              </a:ext>
            </a:extLst>
          </p:cNvPr>
          <p:cNvGrpSpPr/>
          <p:nvPr/>
        </p:nvGrpSpPr>
        <p:grpSpPr>
          <a:xfrm>
            <a:off x="4399955" y="254713"/>
            <a:ext cx="3539515" cy="1862564"/>
            <a:chOff x="3038026" y="279795"/>
            <a:chExt cx="3539515" cy="1862564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0CE3D35D-C379-4825-8A6B-4CA195F3C4AF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81" name="グループ化 6">
                <a:extLst>
                  <a:ext uri="{FF2B5EF4-FFF2-40B4-BE49-F238E27FC236}">
                    <a16:creationId xmlns:a16="http://schemas.microsoft.com/office/drawing/2014/main" id="{4E92DF2A-668A-41C7-86D1-F3E1B9147D8D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88" name="グループ化 7">
                  <a:extLst>
                    <a:ext uri="{FF2B5EF4-FFF2-40B4-BE49-F238E27FC236}">
                      <a16:creationId xmlns:a16="http://schemas.microsoft.com/office/drawing/2014/main" id="{0C98D6CC-7B90-48F0-BD36-C5D9F75746F8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90" name="テキスト ボックス 89">
                    <a:extLst>
                      <a:ext uri="{FF2B5EF4-FFF2-40B4-BE49-F238E27FC236}">
                        <a16:creationId xmlns:a16="http://schemas.microsoft.com/office/drawing/2014/main" id="{56AC2B37-33C5-4978-AE5E-4C4B8B021A2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1" name="テキスト ボックス 90">
                    <a:extLst>
                      <a:ext uri="{FF2B5EF4-FFF2-40B4-BE49-F238E27FC236}">
                        <a16:creationId xmlns:a16="http://schemas.microsoft.com/office/drawing/2014/main" id="{75C30BE4-9FB9-45E0-AD48-C7E90FA5D757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2" name="テキスト ボックス 91">
                    <a:extLst>
                      <a:ext uri="{FF2B5EF4-FFF2-40B4-BE49-F238E27FC236}">
                        <a16:creationId xmlns:a16="http://schemas.microsoft.com/office/drawing/2014/main" id="{86E99FE3-C720-4186-A476-FD3C59FAB36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3" name="正方形/長方形 92">
                    <a:extLst>
                      <a:ext uri="{FF2B5EF4-FFF2-40B4-BE49-F238E27FC236}">
                        <a16:creationId xmlns:a16="http://schemas.microsoft.com/office/drawing/2014/main" id="{CA37070F-D17B-4C64-98A0-CD7963A66217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4" name="正方形/長方形 93">
                    <a:extLst>
                      <a:ext uri="{FF2B5EF4-FFF2-40B4-BE49-F238E27FC236}">
                        <a16:creationId xmlns:a16="http://schemas.microsoft.com/office/drawing/2014/main" id="{7A0A2165-772F-41AD-9444-077ACE0CFB59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5" name="正方形/長方形 94">
                    <a:extLst>
                      <a:ext uri="{FF2B5EF4-FFF2-40B4-BE49-F238E27FC236}">
                        <a16:creationId xmlns:a16="http://schemas.microsoft.com/office/drawing/2014/main" id="{15446011-C581-48B1-ACFE-F53746115F66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6" name="正方形/長方形 95">
                    <a:extLst>
                      <a:ext uri="{FF2B5EF4-FFF2-40B4-BE49-F238E27FC236}">
                        <a16:creationId xmlns:a16="http://schemas.microsoft.com/office/drawing/2014/main" id="{F3F876A2-D931-4B86-98A3-EDB507F5E49B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7" name="円/楕円 24">
                    <a:extLst>
                      <a:ext uri="{FF2B5EF4-FFF2-40B4-BE49-F238E27FC236}">
                        <a16:creationId xmlns:a16="http://schemas.microsoft.com/office/drawing/2014/main" id="{FCFC8BDE-2E65-49CC-A398-174C8325350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8" name="テキスト ボックス 97">
                    <a:extLst>
                      <a:ext uri="{FF2B5EF4-FFF2-40B4-BE49-F238E27FC236}">
                        <a16:creationId xmlns:a16="http://schemas.microsoft.com/office/drawing/2014/main" id="{BFD4DE34-1F43-4263-BE50-C0367F80D99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9" name="テキスト ボックス 98">
                    <a:extLst>
                      <a:ext uri="{FF2B5EF4-FFF2-40B4-BE49-F238E27FC236}">
                        <a16:creationId xmlns:a16="http://schemas.microsoft.com/office/drawing/2014/main" id="{F6CC6D78-9F8C-46A5-841B-0A41D65D9EBC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0" name="テキスト ボックス 99">
                    <a:extLst>
                      <a:ext uri="{FF2B5EF4-FFF2-40B4-BE49-F238E27FC236}">
                        <a16:creationId xmlns:a16="http://schemas.microsoft.com/office/drawing/2014/main" id="{E4C079DB-ACCA-48C9-BC02-72E64F46A625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1" name="テキスト ボックス 100">
                    <a:extLst>
                      <a:ext uri="{FF2B5EF4-FFF2-40B4-BE49-F238E27FC236}">
                        <a16:creationId xmlns:a16="http://schemas.microsoft.com/office/drawing/2014/main" id="{B7424EA8-C60F-4D51-97CF-379275F0FE71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89" name="テキスト ボックス 88">
                  <a:extLst>
                    <a:ext uri="{FF2B5EF4-FFF2-40B4-BE49-F238E27FC236}">
                      <a16:creationId xmlns:a16="http://schemas.microsoft.com/office/drawing/2014/main" id="{A19ADFD0-D239-4FD7-AD8D-14B3D05BD356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FDD1D4C2-6698-4761-BECF-EE5F165FCF5B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C45B42BD-9873-41DD-86D2-C86DC7EBD378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E2166F50-2BDD-47E2-82AB-4C2BE4DD251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D2942D3B-BA20-48B5-BDB9-8857C51EE6E3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C2963E5C-2223-47B0-A832-1A766127FF4E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692477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22183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18943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32124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37262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BB5C9416-E7B7-44CE-A7CB-AC07DC00BAB3}"/>
              </a:ext>
            </a:extLst>
          </p:cNvPr>
          <p:cNvSpPr txBox="1"/>
          <p:nvPr/>
        </p:nvSpPr>
        <p:spPr>
          <a:xfrm>
            <a:off x="4936124" y="6308209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First Phase</a:t>
            </a:r>
            <a:endParaRPr kumimoji="1" lang="ja-JP" altLang="en-US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1985CDB-80DA-4DA3-8216-C07313632010}"/>
              </a:ext>
            </a:extLst>
          </p:cNvPr>
          <p:cNvSpPr txBox="1"/>
          <p:nvPr/>
        </p:nvSpPr>
        <p:spPr>
          <a:xfrm>
            <a:off x="9082738" y="626100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2nd Phase</a:t>
            </a:r>
            <a:endParaRPr kumimoji="1" lang="ja-JP" altLang="en-US" dirty="0"/>
          </a:p>
        </p:txBody>
      </p:sp>
      <p:sp>
        <p:nvSpPr>
          <p:cNvPr id="121" name="矢印: 右 120">
            <a:extLst>
              <a:ext uri="{FF2B5EF4-FFF2-40B4-BE49-F238E27FC236}">
                <a16:creationId xmlns:a16="http://schemas.microsoft.com/office/drawing/2014/main" id="{F93DF903-A991-4662-A026-DDB116FDA38E}"/>
              </a:ext>
            </a:extLst>
          </p:cNvPr>
          <p:cNvSpPr/>
          <p:nvPr/>
        </p:nvSpPr>
        <p:spPr>
          <a:xfrm>
            <a:off x="7606400" y="6345839"/>
            <a:ext cx="581830" cy="302891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AF21EEFB-0B8F-462D-BFCB-FB0AA2B97F3D}"/>
              </a:ext>
            </a:extLst>
          </p:cNvPr>
          <p:cNvCxnSpPr>
            <a:stCxn id="97" idx="6"/>
          </p:cNvCxnSpPr>
          <p:nvPr/>
        </p:nvCxnSpPr>
        <p:spPr>
          <a:xfrm flipV="1">
            <a:off x="5949048" y="1068823"/>
            <a:ext cx="1129218" cy="12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>
            <a:extLst>
              <a:ext uri="{FF2B5EF4-FFF2-40B4-BE49-F238E27FC236}">
                <a16:creationId xmlns:a16="http://schemas.microsoft.com/office/drawing/2014/main" id="{17C4AEF2-1500-41F1-B580-260A61D6850F}"/>
              </a:ext>
            </a:extLst>
          </p:cNvPr>
          <p:cNvCxnSpPr>
            <a:cxnSpLocks/>
          </p:cNvCxnSpPr>
          <p:nvPr/>
        </p:nvCxnSpPr>
        <p:spPr>
          <a:xfrm flipV="1">
            <a:off x="5923865" y="120815"/>
            <a:ext cx="0" cy="925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4832D4AF-B11C-4505-A115-DAB616792C07}"/>
              </a:ext>
            </a:extLst>
          </p:cNvPr>
          <p:cNvSpPr txBox="1"/>
          <p:nvPr/>
        </p:nvSpPr>
        <p:spPr>
          <a:xfrm>
            <a:off x="5887263" y="-7522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</a:t>
            </a:r>
            <a:endParaRPr kumimoji="1" lang="ja-JP" altLang="en-US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2797129C-4EF5-4F20-A46B-45521C3F98AC}"/>
              </a:ext>
            </a:extLst>
          </p:cNvPr>
          <p:cNvSpPr txBox="1"/>
          <p:nvPr/>
        </p:nvSpPr>
        <p:spPr>
          <a:xfrm>
            <a:off x="7051904" y="930137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03A7AE2C-3F06-470A-8FF3-12A973153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5EA8DCD-6FB6-437F-8789-6BD5FE00865E}"/>
              </a:ext>
            </a:extLst>
          </p:cNvPr>
          <p:cNvSpPr txBox="1"/>
          <p:nvPr/>
        </p:nvSpPr>
        <p:spPr>
          <a:xfrm>
            <a:off x="350360" y="1808913"/>
            <a:ext cx="38523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r>
              <a:rPr kumimoji="1" lang="en-US" altLang="ja-JP" dirty="0">
                <a:sym typeface="Wingdings" panose="05000000000000000000" pitchFamily="2" charset="2"/>
              </a:rPr>
              <a:t>, Middle Layer, 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kumimoji="1" lang="en-US" altLang="ja-JP" dirty="0" err="1">
                <a:sym typeface="Wingdings" panose="05000000000000000000" pitchFamily="2" charset="2"/>
              </a:rPr>
              <a:t>zx</a:t>
            </a:r>
            <a:r>
              <a:rPr kumimoji="1" lang="en-US" altLang="ja-JP" dirty="0">
                <a:sym typeface="Wingdings" panose="05000000000000000000" pitchFamily="2" charset="2"/>
              </a:rPr>
              <a:t>=15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r>
              <a:rPr kumimoji="1" lang="en-US" altLang="ja-JP" dirty="0">
                <a:sym typeface="Wingdings" panose="05000000000000000000" pitchFamily="2" charset="2"/>
              </a:rPr>
              <a:t>-135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endParaRPr kumimoji="1" lang="ja-JP" altLang="en-US" baseline="30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23A9CA-7B06-4087-A7DA-16784CCF4C87}"/>
              </a:ext>
            </a:extLst>
          </p:cNvPr>
          <p:cNvSpPr txBox="1"/>
          <p:nvPr/>
        </p:nvSpPr>
        <p:spPr>
          <a:xfrm rot="5400000">
            <a:off x="-507501" y="2287693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868210-9F9A-4624-BD03-87F9758BB10B}"/>
              </a:ext>
            </a:extLst>
          </p:cNvPr>
          <p:cNvSpPr txBox="1"/>
          <p:nvPr/>
        </p:nvSpPr>
        <p:spPr>
          <a:xfrm>
            <a:off x="3435726" y="6007285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293381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4">
            <a:extLst>
              <a:ext uri="{FF2B5EF4-FFF2-40B4-BE49-F238E27FC236}">
                <a16:creationId xmlns:a16="http://schemas.microsoft.com/office/drawing/2014/main" id="{0F76DD33-2537-4F39-9122-3951C3B1E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0" y="2239080"/>
            <a:ext cx="4532960" cy="4013705"/>
          </a:xfrm>
          <a:prstGeom prst="rect">
            <a:avLst/>
          </a:prstGeom>
        </p:spPr>
      </p:pic>
      <p:pic>
        <p:nvPicPr>
          <p:cNvPr id="105" name="コンテンツ プレースホルダー 3">
            <a:extLst>
              <a:ext uri="{FF2B5EF4-FFF2-40B4-BE49-F238E27FC236}">
                <a16:creationId xmlns:a16="http://schemas.microsoft.com/office/drawing/2014/main" id="{12051041-11A3-4BFB-AF32-42F145666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21" y="2205957"/>
            <a:ext cx="4532960" cy="4013705"/>
          </a:xfrm>
          <a:prstGeom prst="rect">
            <a:avLst/>
          </a:prstGeom>
        </p:spPr>
      </p:pic>
      <p:pic>
        <p:nvPicPr>
          <p:cNvPr id="85" name="コンテンツ プレースホルダー 3">
            <a:extLst>
              <a:ext uri="{FF2B5EF4-FFF2-40B4-BE49-F238E27FC236}">
                <a16:creationId xmlns:a16="http://schemas.microsoft.com/office/drawing/2014/main" id="{12877029-59E5-4775-B2D3-7451F4F5C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24" y="2202539"/>
            <a:ext cx="4532961" cy="401370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75" y="-5760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endParaRPr kumimoji="1" lang="ja-JP" altLang="en-US" dirty="0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26676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677237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06943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03703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16884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22022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87F1F682-84A6-4793-9240-9B935064AF14}"/>
              </a:ext>
            </a:extLst>
          </p:cNvPr>
          <p:cNvGrpSpPr/>
          <p:nvPr/>
        </p:nvGrpSpPr>
        <p:grpSpPr>
          <a:xfrm>
            <a:off x="4036782" y="245517"/>
            <a:ext cx="3539515" cy="1862564"/>
            <a:chOff x="3038026" y="279795"/>
            <a:chExt cx="3539515" cy="1862564"/>
          </a:xfrm>
        </p:grpSpPr>
        <p:grpSp>
          <p:nvGrpSpPr>
            <p:cNvPr id="104" name="グループ化 6">
              <a:extLst>
                <a:ext uri="{FF2B5EF4-FFF2-40B4-BE49-F238E27FC236}">
                  <a16:creationId xmlns:a16="http://schemas.microsoft.com/office/drawing/2014/main" id="{7F38F157-AF2B-4923-A65E-4161F6D30BBA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4572000" y="-3222"/>
              <a:chExt cx="3539515" cy="1862564"/>
            </a:xfrm>
          </p:grpSpPr>
          <p:grpSp>
            <p:nvGrpSpPr>
              <p:cNvPr id="112" name="グループ化 7">
                <a:extLst>
                  <a:ext uri="{FF2B5EF4-FFF2-40B4-BE49-F238E27FC236}">
                    <a16:creationId xmlns:a16="http://schemas.microsoft.com/office/drawing/2014/main" id="{76872F50-8FA8-46A2-9651-B8F8C402BEBF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116" name="テキスト ボックス 115">
                  <a:extLst>
                    <a:ext uri="{FF2B5EF4-FFF2-40B4-BE49-F238E27FC236}">
                      <a16:creationId xmlns:a16="http://schemas.microsoft.com/office/drawing/2014/main" id="{9F910777-8915-40F4-8332-05CAF0757E0F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9" name="テキスト ボックス 118">
                  <a:extLst>
                    <a:ext uri="{FF2B5EF4-FFF2-40B4-BE49-F238E27FC236}">
                      <a16:creationId xmlns:a16="http://schemas.microsoft.com/office/drawing/2014/main" id="{C832EE02-73B1-4B49-9E2F-794F55673027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2" name="テキスト ボックス 121">
                  <a:extLst>
                    <a:ext uri="{FF2B5EF4-FFF2-40B4-BE49-F238E27FC236}">
                      <a16:creationId xmlns:a16="http://schemas.microsoft.com/office/drawing/2014/main" id="{AC7FDAEE-88B4-4956-BA9C-7CC70947C000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4" name="正方形/長方形 123">
                  <a:extLst>
                    <a:ext uri="{FF2B5EF4-FFF2-40B4-BE49-F238E27FC236}">
                      <a16:creationId xmlns:a16="http://schemas.microsoft.com/office/drawing/2014/main" id="{1FEC8BC8-5CAB-40FD-8E21-F2FF17E41A79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正方形/長方形 125">
                  <a:extLst>
                    <a:ext uri="{FF2B5EF4-FFF2-40B4-BE49-F238E27FC236}">
                      <a16:creationId xmlns:a16="http://schemas.microsoft.com/office/drawing/2014/main" id="{15970050-6654-4865-B91A-1068556F2AD7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正方形/長方形 129">
                  <a:extLst>
                    <a:ext uri="{FF2B5EF4-FFF2-40B4-BE49-F238E27FC236}">
                      <a16:creationId xmlns:a16="http://schemas.microsoft.com/office/drawing/2014/main" id="{BDD32454-DB7F-4F16-9EFB-5F243BDC7907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1" name="円/楕円 24">
                  <a:extLst>
                    <a:ext uri="{FF2B5EF4-FFF2-40B4-BE49-F238E27FC236}">
                      <a16:creationId xmlns:a16="http://schemas.microsoft.com/office/drawing/2014/main" id="{3F288C73-D184-4C64-824D-BF42374C7794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2" name="テキスト ボックス 131">
                  <a:extLst>
                    <a:ext uri="{FF2B5EF4-FFF2-40B4-BE49-F238E27FC236}">
                      <a16:creationId xmlns:a16="http://schemas.microsoft.com/office/drawing/2014/main" id="{F0AA273B-CF33-44A7-BAA1-10DD5AC7E7AB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3" name="テキスト ボックス 132">
                  <a:extLst>
                    <a:ext uri="{FF2B5EF4-FFF2-40B4-BE49-F238E27FC236}">
                      <a16:creationId xmlns:a16="http://schemas.microsoft.com/office/drawing/2014/main" id="{7BC6E1FB-963C-46A7-AF61-FDD23C76FEE9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4" name="テキスト ボックス 133">
                  <a:extLst>
                    <a:ext uri="{FF2B5EF4-FFF2-40B4-BE49-F238E27FC236}">
                      <a16:creationId xmlns:a16="http://schemas.microsoft.com/office/drawing/2014/main" id="{1E786D67-FEAE-47FF-8B77-38147C223F8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D6B1E1C2-8242-447C-9626-D9DB48CC676B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14" name="テキスト ボックス 113">
                <a:extLst>
                  <a:ext uri="{FF2B5EF4-FFF2-40B4-BE49-F238E27FC236}">
                    <a16:creationId xmlns:a16="http://schemas.microsoft.com/office/drawing/2014/main" id="{B92EEB09-C983-468D-88FD-48C5672568E7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92856426-B7E6-476D-916F-D340B2736E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ED6D87C2-F25B-4165-BCB5-6A24E34E749A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580B840-8A50-46ED-9EBA-D192E1989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443" y="6872464"/>
            <a:ext cx="8946274" cy="790399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1D9F96-D88E-43CE-9D85-12617EB2AE6B}"/>
              </a:ext>
            </a:extLst>
          </p:cNvPr>
          <p:cNvSpPr txBox="1"/>
          <p:nvPr/>
        </p:nvSpPr>
        <p:spPr>
          <a:xfrm>
            <a:off x="350360" y="1808913"/>
            <a:ext cx="38523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r>
              <a:rPr kumimoji="1" lang="en-US" altLang="ja-JP" dirty="0">
                <a:sym typeface="Wingdings" panose="05000000000000000000" pitchFamily="2" charset="2"/>
              </a:rPr>
              <a:t>, Middle Layer, 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kumimoji="1" lang="en-US" altLang="ja-JP" dirty="0" err="1">
                <a:sym typeface="Wingdings" panose="05000000000000000000" pitchFamily="2" charset="2"/>
              </a:rPr>
              <a:t>zx</a:t>
            </a:r>
            <a:r>
              <a:rPr kumimoji="1" lang="en-US" altLang="ja-JP" dirty="0">
                <a:sym typeface="Wingdings" panose="05000000000000000000" pitchFamily="2" charset="2"/>
              </a:rPr>
              <a:t>=15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r>
              <a:rPr kumimoji="1" lang="en-US" altLang="ja-JP" dirty="0">
                <a:sym typeface="Wingdings" panose="05000000000000000000" pitchFamily="2" charset="2"/>
              </a:rPr>
              <a:t>-135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endParaRPr kumimoji="1" lang="ja-JP" altLang="en-US" baseline="30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1CF0716-1051-4DB4-8570-4F41B305E6D3}"/>
              </a:ext>
            </a:extLst>
          </p:cNvPr>
          <p:cNvSpPr txBox="1"/>
          <p:nvPr/>
        </p:nvSpPr>
        <p:spPr>
          <a:xfrm rot="5400000">
            <a:off x="-507501" y="2287693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549C995-A7B3-46B8-B28B-C7089C443A83}"/>
              </a:ext>
            </a:extLst>
          </p:cNvPr>
          <p:cNvSpPr txBox="1"/>
          <p:nvPr/>
        </p:nvSpPr>
        <p:spPr>
          <a:xfrm>
            <a:off x="3435726" y="6007285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65389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1F5F62-85E9-4CDC-A3AC-BC66BC07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 Proposal</a:t>
            </a:r>
            <a:r>
              <a:rPr lang="ja-JP" altLang="en-US" dirty="0"/>
              <a:t>に向けて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7D0EA6-A1ED-49D4-9ED1-7191C9B2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48950" cy="46672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ja-JP" dirty="0"/>
              <a:t>E325</a:t>
            </a:r>
            <a:r>
              <a:rPr lang="ja-JP" altLang="en-US" dirty="0"/>
              <a:t>の結論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K+K-/φ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の分岐比の統計誤差を超える優位な増加は無い（</a:t>
            </a:r>
            <a:r>
              <a:rPr lang="en-US" altLang="ja-JP" dirty="0"/>
              <a:t>βγ&gt;1.25)</a:t>
            </a:r>
          </a:p>
          <a:p>
            <a:r>
              <a:rPr lang="ja-JP" altLang="en-US" dirty="0"/>
              <a:t>ただし、</a:t>
            </a:r>
            <a:r>
              <a:rPr lang="en-US" altLang="ja-JP" dirty="0"/>
              <a:t> βγ</a:t>
            </a:r>
            <a:r>
              <a:rPr lang="ja-JP" altLang="en-US" dirty="0"/>
              <a:t>～</a:t>
            </a:r>
            <a:r>
              <a:rPr lang="en-US" altLang="ja-JP" dirty="0"/>
              <a:t>1.2</a:t>
            </a:r>
            <a:r>
              <a:rPr lang="ja-JP" altLang="en-US" dirty="0"/>
              <a:t>では増加傾向が見える（</a:t>
            </a:r>
            <a:r>
              <a:rPr lang="en-US" altLang="ja-JP" dirty="0"/>
              <a:t>1σ</a:t>
            </a:r>
            <a:r>
              <a:rPr lang="ja-JP" altLang="en-US" dirty="0"/>
              <a:t>以内）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の</a:t>
            </a:r>
            <a:r>
              <a:rPr lang="en-US" altLang="ja-JP" dirty="0"/>
              <a:t>low mass tail</a:t>
            </a:r>
            <a:r>
              <a:rPr lang="ja-JP" altLang="en-US" dirty="0"/>
              <a:t>が観測された</a:t>
            </a:r>
            <a:r>
              <a:rPr lang="en-US" altLang="ja-JP" dirty="0"/>
              <a:t>βγ&lt;1.2</a:t>
            </a:r>
            <a:r>
              <a:rPr lang="ja-JP" altLang="en-US" dirty="0"/>
              <a:t>では、</a:t>
            </a:r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</a:t>
            </a:r>
            <a:r>
              <a:rPr lang="ja-JP" altLang="en-US" dirty="0"/>
              <a:t>は統計不足でデータ点が無い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E16</a:t>
            </a:r>
            <a:r>
              <a:rPr kumimoji="1" lang="ja-JP" altLang="en-US" dirty="0"/>
              <a:t>では</a:t>
            </a:r>
            <a:endParaRPr kumimoji="1" lang="en-US" altLang="ja-JP" dirty="0"/>
          </a:p>
          <a:p>
            <a:r>
              <a:rPr kumimoji="1" lang="ja-JP" altLang="en-US" dirty="0"/>
              <a:t>不変質量分布と収量の測定、</a:t>
            </a:r>
            <a:r>
              <a:rPr kumimoji="1"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との比較</a:t>
            </a:r>
            <a:endParaRPr kumimoji="1" lang="en-US" altLang="ja-JP" dirty="0"/>
          </a:p>
          <a:p>
            <a:r>
              <a:rPr kumimoji="1" lang="ja-JP" altLang="en-US" dirty="0"/>
              <a:t>最低でも統計量</a:t>
            </a:r>
            <a:r>
              <a:rPr kumimoji="1" lang="en-US" altLang="ja-JP" dirty="0"/>
              <a:t>10</a:t>
            </a:r>
            <a:r>
              <a:rPr kumimoji="1" lang="ja-JP" altLang="en-US" dirty="0"/>
              <a:t>倍以上ほしい</a:t>
            </a:r>
            <a:endParaRPr kumimoji="1" lang="en-US" altLang="ja-JP" dirty="0"/>
          </a:p>
          <a:p>
            <a:r>
              <a:rPr kumimoji="1" lang="en-US" altLang="ja-JP" dirty="0"/>
              <a:t>Y-</a:t>
            </a:r>
            <a:r>
              <a:rPr kumimoji="1" lang="en-US" altLang="ja-JP" dirty="0" err="1"/>
              <a:t>pt</a:t>
            </a:r>
            <a:r>
              <a:rPr kumimoji="1" lang="ja-JP" altLang="en-US" dirty="0"/>
              <a:t>アクセプタンスができるだけ</a:t>
            </a:r>
            <a:r>
              <a:rPr kumimoji="1" lang="en-US" altLang="ja-JP" dirty="0"/>
              <a:t>Φ</a:t>
            </a:r>
            <a:r>
              <a:rPr kumimoji="1" lang="ja-JP" altLang="en-US" dirty="0"/>
              <a:t>→</a:t>
            </a:r>
            <a:r>
              <a:rPr kumimoji="1" lang="en-US" altLang="ja-JP" dirty="0" err="1"/>
              <a:t>e+e</a:t>
            </a:r>
            <a:r>
              <a:rPr kumimoji="1" lang="en-US" altLang="ja-JP" dirty="0"/>
              <a:t>-</a:t>
            </a:r>
            <a:r>
              <a:rPr kumimoji="1" lang="ja-JP" altLang="en-US" dirty="0"/>
              <a:t>と</a:t>
            </a:r>
            <a:r>
              <a:rPr kumimoji="1" lang="en-US" altLang="ja-JP" dirty="0"/>
              <a:t>overlap</a:t>
            </a:r>
            <a:r>
              <a:rPr kumimoji="1" lang="ja-JP" altLang="en-US" dirty="0"/>
              <a:t>したい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（</a:t>
            </a:r>
            <a:r>
              <a:rPr lang="en-US" altLang="ja-JP" dirty="0"/>
              <a:t>E325</a:t>
            </a:r>
            <a:r>
              <a:rPr lang="ja-JP" altLang="en-US" dirty="0"/>
              <a:t>では</a:t>
            </a:r>
            <a:r>
              <a:rPr lang="en-US" altLang="ja-JP" dirty="0"/>
              <a:t>overlap</a:t>
            </a:r>
            <a:r>
              <a:rPr lang="ja-JP" altLang="en-US" dirty="0"/>
              <a:t>がよくなかった）</a:t>
            </a:r>
            <a:endParaRPr kumimoji="1" lang="en-US" altLang="ja-JP" dirty="0"/>
          </a:p>
          <a:p>
            <a:r>
              <a:rPr lang="en-US" altLang="ja-JP" dirty="0"/>
              <a:t>β</a:t>
            </a:r>
            <a:r>
              <a:rPr kumimoji="1" lang="en-US" altLang="ja-JP" dirty="0"/>
              <a:t>γ&lt;1.2</a:t>
            </a:r>
            <a:r>
              <a:rPr kumimoji="1" lang="ja-JP" altLang="en-US" dirty="0"/>
              <a:t>以下のデータ点が必須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en-US" altLang="ja-JP" dirty="0"/>
              <a:t> φ</a:t>
            </a:r>
            <a:r>
              <a:rPr lang="ja-JP" altLang="en-US" dirty="0"/>
              <a:t>→</a:t>
            </a:r>
            <a:r>
              <a:rPr lang="en-US" altLang="ja-JP" dirty="0"/>
              <a:t>K+K-</a:t>
            </a:r>
            <a:r>
              <a:rPr lang="ja-JP" altLang="en-US" dirty="0"/>
              <a:t>において、</a:t>
            </a:r>
            <a:r>
              <a:rPr lang="en-US" altLang="ja-JP" dirty="0"/>
              <a:t>φ</a:t>
            </a:r>
            <a:r>
              <a:rPr lang="ja-JP" altLang="en-US" dirty="0"/>
              <a:t>質量変化の証拠を探索</a:t>
            </a:r>
            <a:endParaRPr kumimoji="1" lang="ja-JP" altLang="en-US" dirty="0"/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3B2C07A4-4885-42AA-9A3E-AFF33241D818}"/>
              </a:ext>
            </a:extLst>
          </p:cNvPr>
          <p:cNvSpPr/>
          <p:nvPr/>
        </p:nvSpPr>
        <p:spPr>
          <a:xfrm>
            <a:off x="1291771" y="3429000"/>
            <a:ext cx="609600" cy="419100"/>
          </a:xfrm>
          <a:prstGeom prst="down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847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FC1383-A16F-45D3-A961-16B75446C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3675AF-E797-4B7C-A444-9BBA4C679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80" y="1942743"/>
            <a:ext cx="2788568" cy="4351338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level trigger</a:t>
            </a:r>
          </a:p>
          <a:p>
            <a:pPr lvl="1"/>
            <a:r>
              <a:rPr kumimoji="1" lang="en-US" altLang="ja-JP" dirty="0"/>
              <a:t>Two TOF hits w/ AC veto</a:t>
            </a:r>
          </a:p>
          <a:p>
            <a:pPr lvl="1"/>
            <a:r>
              <a:rPr lang="en-US" altLang="ja-JP" dirty="0"/>
              <a:t>TOF hit –HC hit association (cut p&lt;0.4 GeV/c tracks)</a:t>
            </a:r>
          </a:p>
          <a:p>
            <a:r>
              <a:rPr kumimoji="1" lang="en-US" altLang="ja-JP" dirty="0"/>
              <a:t>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 level</a:t>
            </a:r>
          </a:p>
          <a:p>
            <a:pPr lvl="1"/>
            <a:r>
              <a:rPr lang="en-US" altLang="ja-JP" dirty="0"/>
              <a:t>Unlike-sign pair</a:t>
            </a:r>
          </a:p>
          <a:p>
            <a:pPr lvl="1"/>
            <a:r>
              <a:rPr kumimoji="1" lang="en-US" altLang="ja-JP" dirty="0"/>
              <a:t>TOF window for Kaon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E50155-1A06-4C20-8F51-A63F89DF7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548" y="113070"/>
            <a:ext cx="8870112" cy="663186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E4A727-EEF1-41A4-8955-FF3F123D92F5}"/>
              </a:ext>
            </a:extLst>
          </p:cNvPr>
          <p:cNvSpPr txBox="1"/>
          <p:nvPr/>
        </p:nvSpPr>
        <p:spPr>
          <a:xfrm>
            <a:off x="2510444" y="226140"/>
            <a:ext cx="1358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E325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69557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D43433-AE9F-48B2-9949-7B81124B5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8BACB8A5-A95D-4F91-B4CF-ACC7F97B4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81569"/>
            <a:ext cx="4206875" cy="3155156"/>
          </a:xfrm>
          <a:prstGeom prst="rect">
            <a:avLst/>
          </a:prstGeom>
        </p:spPr>
      </p:pic>
      <p:pic>
        <p:nvPicPr>
          <p:cNvPr id="13" name="コンテンツ プレースホルダー 9">
            <a:extLst>
              <a:ext uri="{FF2B5EF4-FFF2-40B4-BE49-F238E27FC236}">
                <a16:creationId xmlns:a16="http://schemas.microsoft.com/office/drawing/2014/main" id="{3CB92734-4016-4AB8-85AD-D8BA3910F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6" y="3499857"/>
            <a:ext cx="4206876" cy="3155157"/>
          </a:xfrm>
          <a:prstGeom prst="rect">
            <a:avLst/>
          </a:prstGeom>
        </p:spPr>
      </p:pic>
      <p:pic>
        <p:nvPicPr>
          <p:cNvPr id="18" name="コンテンツ プレースホルダー 14">
            <a:extLst>
              <a:ext uri="{FF2B5EF4-FFF2-40B4-BE49-F238E27FC236}">
                <a16:creationId xmlns:a16="http://schemas.microsoft.com/office/drawing/2014/main" id="{B07944A6-C6F6-4C03-B286-AAE15188A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6" y="165864"/>
            <a:ext cx="4206875" cy="3155157"/>
          </a:xfrm>
          <a:prstGeom prst="rect">
            <a:avLst/>
          </a:prstGeom>
        </p:spPr>
      </p:pic>
      <p:sp>
        <p:nvSpPr>
          <p:cNvPr id="22" name="コンテンツ プレースホルダー 21">
            <a:extLst>
              <a:ext uri="{FF2B5EF4-FFF2-40B4-BE49-F238E27FC236}">
                <a16:creationId xmlns:a16="http://schemas.microsoft.com/office/drawing/2014/main" id="{303DB058-607D-437B-92EA-9CCA67C7F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200" y="2690445"/>
            <a:ext cx="2387600" cy="3486517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23" name="コンテンツ プレースホルダー 19">
            <a:extLst>
              <a:ext uri="{FF2B5EF4-FFF2-40B4-BE49-F238E27FC236}">
                <a16:creationId xmlns:a16="http://schemas.microsoft.com/office/drawing/2014/main" id="{E048D8AE-401A-48FC-A1D3-15CA1DE5F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3521272"/>
            <a:ext cx="4206875" cy="3155159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7D95430-B938-4F26-9A3C-7D990752C5F4}"/>
              </a:ext>
            </a:extLst>
          </p:cNvPr>
          <p:cNvSpPr txBox="1"/>
          <p:nvPr/>
        </p:nvSpPr>
        <p:spPr>
          <a:xfrm>
            <a:off x="1517357" y="36512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RK=10.6Ω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FA57B75-43B1-4D64-AF8A-C609AD4C62D5}"/>
              </a:ext>
            </a:extLst>
          </p:cNvPr>
          <p:cNvSpPr txBox="1"/>
          <p:nvPr/>
        </p:nvSpPr>
        <p:spPr>
          <a:xfrm>
            <a:off x="6174112" y="38157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RK=</a:t>
            </a:r>
            <a:r>
              <a:rPr lang="en-US" altLang="ja-JP" b="1" dirty="0">
                <a:solidFill>
                  <a:srgbClr val="FFFF00"/>
                </a:solidFill>
              </a:rPr>
              <a:t>18.9</a:t>
            </a:r>
            <a:r>
              <a:rPr kumimoji="1" lang="en-US" altLang="ja-JP" b="1" dirty="0">
                <a:solidFill>
                  <a:srgbClr val="FFFF00"/>
                </a:solidFill>
              </a:rPr>
              <a:t>Ω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BE9486A-7C64-4E92-B313-A8029E3EB7F4}"/>
              </a:ext>
            </a:extLst>
          </p:cNvPr>
          <p:cNvSpPr txBox="1"/>
          <p:nvPr/>
        </p:nvSpPr>
        <p:spPr>
          <a:xfrm>
            <a:off x="1498923" y="368231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RK=30.8Ω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8A6110B-D69B-4C2D-B16C-680A705E075B}"/>
              </a:ext>
            </a:extLst>
          </p:cNvPr>
          <p:cNvSpPr txBox="1"/>
          <p:nvPr/>
        </p:nvSpPr>
        <p:spPr>
          <a:xfrm>
            <a:off x="6096000" y="369801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RK=</a:t>
            </a:r>
            <a:r>
              <a:rPr lang="en-US" altLang="ja-JP" b="1" dirty="0">
                <a:solidFill>
                  <a:srgbClr val="FFFF00"/>
                </a:solidFill>
              </a:rPr>
              <a:t>48.0</a:t>
            </a:r>
            <a:r>
              <a:rPr kumimoji="1" lang="en-US" altLang="ja-JP" b="1" dirty="0">
                <a:solidFill>
                  <a:srgbClr val="FFFF00"/>
                </a:solidFill>
              </a:rPr>
              <a:t>Ω</a:t>
            </a:r>
          </a:p>
        </p:txBody>
      </p:sp>
    </p:spTree>
    <p:extLst>
      <p:ext uri="{BB962C8B-B14F-4D97-AF65-F5344CB8AC3E}">
        <p14:creationId xmlns:p14="http://schemas.microsoft.com/office/powerpoint/2010/main" val="2976625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5EFB61-5BBE-402C-828F-DDF75FAA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04C754-D927-41B3-B2CC-4B98D900F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88F2B2A-3BA6-49D0-9476-05666F809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12" y="0"/>
            <a:ext cx="91725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93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85792F-445E-4568-BC94-093811FA4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</a:t>
            </a:r>
            <a:r>
              <a:rPr kumimoji="1" lang="en-US" altLang="ja-JP" dirty="0"/>
              <a:t>RPC) vs</a:t>
            </a:r>
            <a:r>
              <a:rPr lang="en-US" altLang="ja-JP" dirty="0"/>
              <a:t> </a:t>
            </a:r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F658A68-5EB8-4634-AE07-57C3F8A7F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93" y="2180411"/>
            <a:ext cx="3965084" cy="3510880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52535EA-677F-4212-8AEA-819BB2D55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16" y="2180412"/>
            <a:ext cx="3965084" cy="351087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318103B-B744-4276-88EA-CA27F8F07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" y="2180413"/>
            <a:ext cx="3965083" cy="351087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34DAFE-BD8E-466B-B4D0-DB56AD320DAD}"/>
              </a:ext>
            </a:extLst>
          </p:cNvPr>
          <p:cNvSpPr txBox="1"/>
          <p:nvPr/>
        </p:nvSpPr>
        <p:spPr>
          <a:xfrm>
            <a:off x="2702720" y="5627019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(mm)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35F25BB-6CD9-4088-AB39-29C36E7D7119}"/>
              </a:ext>
            </a:extLst>
          </p:cNvPr>
          <p:cNvSpPr txBox="1"/>
          <p:nvPr/>
        </p:nvSpPr>
        <p:spPr>
          <a:xfrm>
            <a:off x="-40406" y="1908949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(mm)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BAC63E-FF65-4EC9-B6C6-8DF61F8E10ED}"/>
              </a:ext>
            </a:extLst>
          </p:cNvPr>
          <p:cNvSpPr txBox="1"/>
          <p:nvPr/>
        </p:nvSpPr>
        <p:spPr>
          <a:xfrm>
            <a:off x="1575582" y="1690688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</a:t>
            </a:r>
            <a:r>
              <a:rPr kumimoji="1" lang="en-US" altLang="ja-JP" dirty="0"/>
              <a:t>+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A71EBA-9080-47D0-A446-6B3971B1E764}"/>
              </a:ext>
            </a:extLst>
          </p:cNvPr>
          <p:cNvSpPr txBox="1"/>
          <p:nvPr/>
        </p:nvSpPr>
        <p:spPr>
          <a:xfrm>
            <a:off x="5958255" y="1750883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K+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5D7EB02-B16C-44B2-A2C8-90CC9421C54C}"/>
              </a:ext>
            </a:extLst>
          </p:cNvPr>
          <p:cNvSpPr txBox="1"/>
          <p:nvPr/>
        </p:nvSpPr>
        <p:spPr>
          <a:xfrm>
            <a:off x="9825310" y="168409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</a:t>
            </a:r>
            <a:endParaRPr kumimoji="1" lang="ja-JP" altLang="en-US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152AFF5-6029-4C26-B98C-A479C282A38B}"/>
              </a:ext>
            </a:extLst>
          </p:cNvPr>
          <p:cNvCxnSpPr>
            <a:cxnSpLocks/>
          </p:cNvCxnSpPr>
          <p:nvPr/>
        </p:nvCxnSpPr>
        <p:spPr>
          <a:xfrm>
            <a:off x="8534400" y="1314450"/>
            <a:ext cx="10858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48B658C-AAF6-4F5D-82FE-A4E733C023D8}"/>
              </a:ext>
            </a:extLst>
          </p:cNvPr>
          <p:cNvCxnSpPr>
            <a:cxnSpLocks/>
          </p:cNvCxnSpPr>
          <p:nvPr/>
        </p:nvCxnSpPr>
        <p:spPr>
          <a:xfrm flipV="1">
            <a:off x="8534400" y="174625"/>
            <a:ext cx="0" cy="1139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E15F1122-8124-4730-A18D-9AD32D10EA15}"/>
              </a:ext>
            </a:extLst>
          </p:cNvPr>
          <p:cNvCxnSpPr/>
          <p:nvPr/>
        </p:nvCxnSpPr>
        <p:spPr>
          <a:xfrm flipV="1">
            <a:off x="8534400" y="666750"/>
            <a:ext cx="571500" cy="64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弧 20">
            <a:extLst>
              <a:ext uri="{FF2B5EF4-FFF2-40B4-BE49-F238E27FC236}">
                <a16:creationId xmlns:a16="http://schemas.microsoft.com/office/drawing/2014/main" id="{CEB0F60B-FB0C-4F40-9B7E-9549C888238E}"/>
              </a:ext>
            </a:extLst>
          </p:cNvPr>
          <p:cNvSpPr/>
          <p:nvPr/>
        </p:nvSpPr>
        <p:spPr>
          <a:xfrm rot="19276980">
            <a:off x="8011736" y="941913"/>
            <a:ext cx="1249437" cy="1329145"/>
          </a:xfrm>
          <a:prstGeom prst="arc">
            <a:avLst>
              <a:gd name="adj1" fmla="val 18228728"/>
              <a:gd name="adj2" fmla="val 2023799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FB07C86-C8E6-41A3-8C76-FA6CC975A0BF}"/>
              </a:ext>
            </a:extLst>
          </p:cNvPr>
          <p:cNvSpPr txBox="1"/>
          <p:nvPr/>
        </p:nvSpPr>
        <p:spPr>
          <a:xfrm>
            <a:off x="8578857" y="378625"/>
            <a:ext cx="571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baseline="-25000" dirty="0" err="1"/>
              <a:t>zx</a:t>
            </a:r>
            <a:endParaRPr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C18A2BC-E366-44D4-9261-CEF7167F2246}"/>
              </a:ext>
            </a:extLst>
          </p:cNvPr>
          <p:cNvSpPr txBox="1"/>
          <p:nvPr/>
        </p:nvSpPr>
        <p:spPr>
          <a:xfrm>
            <a:off x="8838357" y="810943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R=(x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+z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)</a:t>
            </a:r>
            <a:r>
              <a:rPr kumimoji="1" lang="en-US" altLang="ja-JP" baseline="30000" dirty="0"/>
              <a:t>1/2</a:t>
            </a:r>
            <a:endParaRPr kumimoji="1" lang="ja-JP" altLang="en-US" baseline="30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B5F0E53-26F4-4ED3-9782-BB1056DC17CE}"/>
              </a:ext>
            </a:extLst>
          </p:cNvPr>
          <p:cNvSpPr txBox="1"/>
          <p:nvPr/>
        </p:nvSpPr>
        <p:spPr>
          <a:xfrm>
            <a:off x="9676872" y="113085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E5D5B9A-6519-4B56-ABDC-1012286723A6}"/>
              </a:ext>
            </a:extLst>
          </p:cNvPr>
          <p:cNvSpPr txBox="1"/>
          <p:nvPr/>
        </p:nvSpPr>
        <p:spPr>
          <a:xfrm>
            <a:off x="8193068" y="-736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</a:t>
            </a:r>
            <a:endParaRPr kumimoji="1" lang="ja-JP" altLang="en-US" dirty="0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46488D0-C441-4B29-9D5F-FBA5198B3FCA}"/>
              </a:ext>
            </a:extLst>
          </p:cNvPr>
          <p:cNvSpPr/>
          <p:nvPr/>
        </p:nvSpPr>
        <p:spPr>
          <a:xfrm>
            <a:off x="7733348" y="477681"/>
            <a:ext cx="1619238" cy="1581071"/>
          </a:xfrm>
          <a:prstGeom prst="ellipse">
            <a:avLst/>
          </a:prstGeom>
          <a:noFill/>
          <a:ln>
            <a:solidFill>
              <a:srgbClr val="FB79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B7C5D9C-68C5-4023-8004-4AEF6E3D20AD}"/>
              </a:ext>
            </a:extLst>
          </p:cNvPr>
          <p:cNvSpPr txBox="1"/>
          <p:nvPr/>
        </p:nvSpPr>
        <p:spPr>
          <a:xfrm>
            <a:off x="6065581" y="5624591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(mm)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EA4E882-DAF9-43CB-93BD-A4A1C90A47D3}"/>
              </a:ext>
            </a:extLst>
          </p:cNvPr>
          <p:cNvSpPr txBox="1"/>
          <p:nvPr/>
        </p:nvSpPr>
        <p:spPr>
          <a:xfrm>
            <a:off x="3322455" y="1906521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(mm)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65F5EFF-A420-4349-B833-8ED3FBCBBB07}"/>
              </a:ext>
            </a:extLst>
          </p:cNvPr>
          <p:cNvSpPr txBox="1"/>
          <p:nvPr/>
        </p:nvSpPr>
        <p:spPr>
          <a:xfrm>
            <a:off x="10209458" y="5624591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(mm)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C5DE09E-2382-4A42-95CF-35270C252820}"/>
              </a:ext>
            </a:extLst>
          </p:cNvPr>
          <p:cNvSpPr txBox="1"/>
          <p:nvPr/>
        </p:nvSpPr>
        <p:spPr>
          <a:xfrm>
            <a:off x="7673823" y="2137073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(mm)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6123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07A42244-5D6C-42FB-B993-934B54F44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97" y="1960562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5E769C4A-0DC8-497F-8498-4EF6ED8DA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4" name="コンテンツ プレースホルダー 9">
            <a:extLst>
              <a:ext uri="{FF2B5EF4-FFF2-40B4-BE49-F238E27FC236}">
                <a16:creationId xmlns:a16="http://schemas.microsoft.com/office/drawing/2014/main" id="{82F63755-6FAE-4A14-82A2-A0EE9EB77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72" y="1960562"/>
            <a:ext cx="4914273" cy="4351338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DC95D5D-7A02-49F1-8AB1-7AE26D664411}"/>
              </a:ext>
            </a:extLst>
          </p:cNvPr>
          <p:cNvCxnSpPr/>
          <p:nvPr/>
        </p:nvCxnSpPr>
        <p:spPr>
          <a:xfrm flipV="1">
            <a:off x="1983545" y="2264898"/>
            <a:ext cx="2335237" cy="35872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矢印: 下 16">
            <a:extLst>
              <a:ext uri="{FF2B5EF4-FFF2-40B4-BE49-F238E27FC236}">
                <a16:creationId xmlns:a16="http://schemas.microsoft.com/office/drawing/2014/main" id="{CFC13D72-4364-4261-B846-5CE42B838A3C}"/>
              </a:ext>
            </a:extLst>
          </p:cNvPr>
          <p:cNvSpPr/>
          <p:nvPr/>
        </p:nvSpPr>
        <p:spPr>
          <a:xfrm>
            <a:off x="3784209" y="3294063"/>
            <a:ext cx="295422" cy="749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A15C01D3-6B5E-488E-A1E1-58549E3A51B3}"/>
              </a:ext>
            </a:extLst>
          </p:cNvPr>
          <p:cNvSpPr/>
          <p:nvPr/>
        </p:nvSpPr>
        <p:spPr>
          <a:xfrm rot="10800000">
            <a:off x="2304757" y="4156039"/>
            <a:ext cx="295422" cy="749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E73E91BF-8D30-40DD-AD29-7B6190589686}"/>
              </a:ext>
            </a:extLst>
          </p:cNvPr>
          <p:cNvSpPr/>
          <p:nvPr/>
        </p:nvSpPr>
        <p:spPr>
          <a:xfrm>
            <a:off x="5824025" y="3868615"/>
            <a:ext cx="858129" cy="717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8F28DF2-3637-4E0A-85C5-09C24C89A871}"/>
              </a:ext>
            </a:extLst>
          </p:cNvPr>
          <p:cNvSpPr txBox="1"/>
          <p:nvPr/>
        </p:nvSpPr>
        <p:spPr>
          <a:xfrm>
            <a:off x="6778782" y="1454448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Slope</a:t>
            </a:r>
            <a:r>
              <a:rPr kumimoji="1" lang="ja-JP" altLang="en-US" dirty="0"/>
              <a:t>がフラットになるように</a:t>
            </a:r>
            <a:r>
              <a:rPr kumimoji="1" lang="en-US" altLang="ja-JP" dirty="0"/>
              <a:t>correction</a:t>
            </a:r>
          </a:p>
          <a:p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31E4101-6601-4EF1-8C94-4EFA3C98CFBC}"/>
              </a:ext>
            </a:extLst>
          </p:cNvPr>
          <p:cNvSpPr txBox="1"/>
          <p:nvPr/>
        </p:nvSpPr>
        <p:spPr>
          <a:xfrm>
            <a:off x="5429251" y="1722095"/>
            <a:ext cx="279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RPC</a:t>
            </a:r>
            <a:r>
              <a:rPr lang="en-US" altLang="ja-JP" dirty="0"/>
              <a:t>-SSD</a:t>
            </a:r>
          </a:p>
          <a:p>
            <a:r>
              <a:rPr kumimoji="1" lang="en-US" altLang="ja-JP" dirty="0"/>
              <a:t>= </a:t>
            </a:r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–a*</a:t>
            </a:r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8D2381E-7656-4D7C-9603-0015CFC33D0D}"/>
              </a:ext>
            </a:extLst>
          </p:cNvPr>
          <p:cNvSpPr txBox="1"/>
          <p:nvPr/>
        </p:nvSpPr>
        <p:spPr>
          <a:xfrm>
            <a:off x="3065355" y="1352857"/>
            <a:ext cx="412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フィット：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=</a:t>
            </a:r>
            <a:r>
              <a:rPr lang="en-US" altLang="ja-JP" dirty="0"/>
              <a:t> a*</a:t>
            </a:r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</a:t>
            </a:r>
            <a:r>
              <a:rPr kumimoji="1" lang="en-US" altLang="ja-JP" dirty="0"/>
              <a:t>+b</a:t>
            </a:r>
            <a:endParaRPr kumimoji="1" lang="ja-JP" altLang="en-US" dirty="0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C3805CD-7ACA-443A-8253-B58E1E4EC0BF}"/>
              </a:ext>
            </a:extLst>
          </p:cNvPr>
          <p:cNvCxnSpPr/>
          <p:nvPr/>
        </p:nvCxnSpPr>
        <p:spPr>
          <a:xfrm flipH="1">
            <a:off x="4318782" y="1825625"/>
            <a:ext cx="196068" cy="439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タイトル 1">
            <a:extLst>
              <a:ext uri="{FF2B5EF4-FFF2-40B4-BE49-F238E27FC236}">
                <a16:creationId xmlns:a16="http://schemas.microsoft.com/office/drawing/2014/main" id="{F27ED7DF-3488-4694-990C-FC04B069547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R</a:t>
            </a:r>
            <a:r>
              <a:rPr lang="en-US" altLang="ja-JP">
                <a:latin typeface="Symbol" panose="05050102010706020507" pitchFamily="18" charset="2"/>
              </a:rPr>
              <a:t>q</a:t>
            </a:r>
            <a:r>
              <a:rPr lang="en-US" altLang="ja-JP"/>
              <a:t>(RPC) vs R</a:t>
            </a:r>
            <a:r>
              <a:rPr lang="en-US" altLang="ja-JP">
                <a:latin typeface="Symbol" panose="05050102010706020507" pitchFamily="18" charset="2"/>
              </a:rPr>
              <a:t>q</a:t>
            </a:r>
            <a:r>
              <a:rPr lang="en-US" altLang="ja-JP"/>
              <a:t>(TSC)</a:t>
            </a:r>
            <a:endParaRPr lang="ja-JP" altLang="en-US" dirty="0"/>
          </a:p>
        </p:txBody>
      </p:sp>
      <p:sp>
        <p:nvSpPr>
          <p:cNvPr id="37" name="タイトル 36">
            <a:extLst>
              <a:ext uri="{FF2B5EF4-FFF2-40B4-BE49-F238E27FC236}">
                <a16:creationId xmlns:a16="http://schemas.microsoft.com/office/drawing/2014/main" id="{1EA773BB-BCC8-4F38-A4F3-A89D703A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225" y="-415777"/>
            <a:ext cx="10515600" cy="1325563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8DFA2BB-8B4D-4A9B-BF62-D3C6636AC5D6}"/>
              </a:ext>
            </a:extLst>
          </p:cNvPr>
          <p:cNvSpPr txBox="1"/>
          <p:nvPr/>
        </p:nvSpPr>
        <p:spPr>
          <a:xfrm>
            <a:off x="3454603" y="6111967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(mm)</a:t>
            </a:r>
            <a:endParaRPr kumimoji="1"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B82F623-8A82-41B6-86B7-13CE52E1E2AA}"/>
              </a:ext>
            </a:extLst>
          </p:cNvPr>
          <p:cNvSpPr txBox="1"/>
          <p:nvPr/>
        </p:nvSpPr>
        <p:spPr>
          <a:xfrm>
            <a:off x="66964" y="1960562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(mm)</a:t>
            </a:r>
            <a:endParaRPr kumimoji="1" lang="ja-JP" altLang="en-US" dirty="0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C64752BB-5F8D-4E02-B433-8973CFF13483}"/>
              </a:ext>
            </a:extLst>
          </p:cNvPr>
          <p:cNvCxnSpPr/>
          <p:nvPr/>
        </p:nvCxnSpPr>
        <p:spPr>
          <a:xfrm>
            <a:off x="7340600" y="3162300"/>
            <a:ext cx="3479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F55217A2-22EA-47E0-8098-348B3DC8A287}"/>
              </a:ext>
            </a:extLst>
          </p:cNvPr>
          <p:cNvCxnSpPr/>
          <p:nvPr/>
        </p:nvCxnSpPr>
        <p:spPr>
          <a:xfrm>
            <a:off x="7340600" y="5092700"/>
            <a:ext cx="3479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0E116083-63E4-467B-AB54-2EB3CE0293CF}"/>
              </a:ext>
            </a:extLst>
          </p:cNvPr>
          <p:cNvCxnSpPr/>
          <p:nvPr/>
        </p:nvCxnSpPr>
        <p:spPr>
          <a:xfrm flipV="1">
            <a:off x="7823200" y="4711700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D511F1A-75E4-40BD-96C8-A9082F89C7F0}"/>
              </a:ext>
            </a:extLst>
          </p:cNvPr>
          <p:cNvCxnSpPr>
            <a:cxnSpLocks/>
          </p:cNvCxnSpPr>
          <p:nvPr/>
        </p:nvCxnSpPr>
        <p:spPr>
          <a:xfrm>
            <a:off x="7823200" y="3162300"/>
            <a:ext cx="0" cy="342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574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D43F40-742C-4F31-923C-A48CF30F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TOF vs </a:t>
            </a:r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RPC</a:t>
            </a:r>
            <a:r>
              <a:rPr lang="en-US" altLang="ja-JP" dirty="0"/>
              <a:t>-TSC</a:t>
            </a:r>
            <a:endParaRPr kumimoji="1" lang="ja-JP" altLang="en-US" dirty="0"/>
          </a:p>
        </p:txBody>
      </p:sp>
      <p:pic>
        <p:nvPicPr>
          <p:cNvPr id="12" name="コンテンツ プレースホルダー 8">
            <a:extLst>
              <a:ext uri="{FF2B5EF4-FFF2-40B4-BE49-F238E27FC236}">
                <a16:creationId xmlns:a16="http://schemas.microsoft.com/office/drawing/2014/main" id="{9CC0E6C9-6CFB-4004-B6B2-6F6976428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914273" cy="4351338"/>
          </a:xfrm>
          <a:prstGeom prst="rect">
            <a:avLst/>
          </a:prstGeom>
        </p:spPr>
      </p:pic>
      <p:sp>
        <p:nvSpPr>
          <p:cNvPr id="16" name="コンテンツ プレースホルダー 15">
            <a:extLst>
              <a:ext uri="{FF2B5EF4-FFF2-40B4-BE49-F238E27FC236}">
                <a16:creationId xmlns:a16="http://schemas.microsoft.com/office/drawing/2014/main" id="{8888844F-140F-454A-9A3F-23A81AE67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7" name="コンテンツ プレースホルダー 13">
            <a:extLst>
              <a:ext uri="{FF2B5EF4-FFF2-40B4-BE49-F238E27FC236}">
                <a16:creationId xmlns:a16="http://schemas.microsoft.com/office/drawing/2014/main" id="{BB0999F9-EB83-46F7-842D-828F5C14D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9" y="1825625"/>
            <a:ext cx="4914273" cy="435133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945AD29-79CD-4E31-A1D3-D0C660D18FE3}"/>
              </a:ext>
            </a:extLst>
          </p:cNvPr>
          <p:cNvSpPr txBox="1"/>
          <p:nvPr/>
        </p:nvSpPr>
        <p:spPr>
          <a:xfrm>
            <a:off x="361092" y="1573491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RPC</a:t>
            </a:r>
            <a:r>
              <a:rPr lang="en-US" altLang="ja-JP" dirty="0"/>
              <a:t>-SSD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43F4CF9-26CE-4B58-B1EC-42A542466138}"/>
              </a:ext>
            </a:extLst>
          </p:cNvPr>
          <p:cNvSpPr txBox="1"/>
          <p:nvPr/>
        </p:nvSpPr>
        <p:spPr>
          <a:xfrm>
            <a:off x="4098824" y="5942568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TOF(RPC-TSC) (ns)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7F6795E-4FDC-4CF7-8520-F3CE2B18E7CA}"/>
              </a:ext>
            </a:extLst>
          </p:cNvPr>
          <p:cNvSpPr txBox="1"/>
          <p:nvPr/>
        </p:nvSpPr>
        <p:spPr>
          <a:xfrm>
            <a:off x="7734327" y="6226835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 Trigger</a:t>
            </a:r>
            <a:r>
              <a:rPr lang="ja-JP" altLang="en-US" dirty="0"/>
              <a:t>で</a:t>
            </a:r>
            <a:r>
              <a:rPr lang="en-US" altLang="ja-JP" dirty="0"/>
              <a:t>K</a:t>
            </a:r>
            <a:r>
              <a:rPr lang="ja-JP" altLang="en-US" dirty="0"/>
              <a:t>候補のみカット</a:t>
            </a:r>
            <a:endParaRPr kumimoji="1" lang="ja-JP" altLang="en-US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C690FCF1-9ECC-4C6E-96E5-09550BFE287A}"/>
              </a:ext>
            </a:extLst>
          </p:cNvPr>
          <p:cNvCxnSpPr/>
          <p:nvPr/>
        </p:nvCxnSpPr>
        <p:spPr>
          <a:xfrm flipH="1" flipV="1">
            <a:off x="8060788" y="5247249"/>
            <a:ext cx="295421" cy="1064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43780B1-3CF7-417D-A1F3-525294C00BC9}"/>
              </a:ext>
            </a:extLst>
          </p:cNvPr>
          <p:cNvSpPr txBox="1"/>
          <p:nvPr/>
        </p:nvSpPr>
        <p:spPr>
          <a:xfrm>
            <a:off x="1684940" y="2137787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p+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25E40D2-C710-4AA8-BDF6-954B9EF4FAED}"/>
              </a:ext>
            </a:extLst>
          </p:cNvPr>
          <p:cNvSpPr txBox="1"/>
          <p:nvPr/>
        </p:nvSpPr>
        <p:spPr>
          <a:xfrm>
            <a:off x="2288607" y="2167989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K+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AC19668-BB53-4D4E-BEB2-0A466B20E80E}"/>
              </a:ext>
            </a:extLst>
          </p:cNvPr>
          <p:cNvSpPr txBox="1"/>
          <p:nvPr/>
        </p:nvSpPr>
        <p:spPr>
          <a:xfrm>
            <a:off x="3029381" y="2420739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0362D9E-056D-49C3-A0BD-DEF4E41DAAC6}"/>
              </a:ext>
            </a:extLst>
          </p:cNvPr>
          <p:cNvSpPr txBox="1"/>
          <p:nvPr/>
        </p:nvSpPr>
        <p:spPr>
          <a:xfrm>
            <a:off x="1684940" y="5062583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p-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A107FBF-56DE-40A2-9687-2E67A87FFD06}"/>
              </a:ext>
            </a:extLst>
          </p:cNvPr>
          <p:cNvSpPr txBox="1"/>
          <p:nvPr/>
        </p:nvSpPr>
        <p:spPr>
          <a:xfrm>
            <a:off x="2288607" y="4558314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K-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69766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9B3DE9-52CC-4473-9102-1C514FFC5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E26B60-2B8B-4649-AD5E-153938E25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0654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DFFDBF-BFA4-448E-AB62-87ED3800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24" y="-2443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Rate Estimation (JAM </a:t>
            </a:r>
            <a:r>
              <a:rPr kumimoji="1" lang="en-US" altLang="ja-JP" dirty="0" err="1"/>
              <a:t>p+Cu</a:t>
            </a:r>
            <a:r>
              <a:rPr kumimoji="1" lang="en-US" altLang="ja-JP" dirty="0"/>
              <a:t>, preliminary)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05DB1C-C054-4EAB-92E1-25561FF23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3" y="97385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Kaon trigger, AC</a:t>
            </a:r>
            <a:r>
              <a:rPr kumimoji="1" lang="ja-JP" altLang="en-US" dirty="0"/>
              <a:t>による</a:t>
            </a:r>
            <a:r>
              <a:rPr kumimoji="1" lang="en-US" altLang="ja-JP" dirty="0"/>
              <a:t>veto</a:t>
            </a:r>
            <a:r>
              <a:rPr kumimoji="1" lang="ja-JP" altLang="en-US" dirty="0"/>
              <a:t>によって</a:t>
            </a:r>
            <a:endParaRPr kumimoji="1" lang="en-US" altLang="ja-JP" dirty="0"/>
          </a:p>
          <a:p>
            <a:pPr lvl="1"/>
            <a:r>
              <a:rPr lang="en-US" altLang="ja-JP" dirty="0"/>
              <a:t>Trigger </a:t>
            </a:r>
            <a:r>
              <a:rPr lang="en-US" altLang="ja-JP" dirty="0" err="1"/>
              <a:t>rate,</a:t>
            </a:r>
            <a:r>
              <a:rPr kumimoji="1" lang="en-US" altLang="ja-JP" dirty="0" err="1"/>
              <a:t>Φ</a:t>
            </a:r>
            <a:r>
              <a:rPr kumimoji="1" lang="en-US" altLang="ja-JP" dirty="0" err="1">
                <a:sym typeface="Wingdings" panose="05000000000000000000" pitchFamily="2" charset="2"/>
              </a:rPr>
              <a:t>KK</a:t>
            </a:r>
            <a:r>
              <a:rPr kumimoji="1" lang="ja-JP" altLang="en-US" dirty="0">
                <a:sym typeface="Wingdings" panose="05000000000000000000" pitchFamily="2" charset="2"/>
              </a:rPr>
              <a:t>収量がどうなるか？</a:t>
            </a:r>
            <a:endParaRPr lang="en-US" altLang="ja-JP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0A7FE244-DA4A-4C0F-B748-1CF7ACD31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382584"/>
              </p:ext>
            </p:extLst>
          </p:nvPr>
        </p:nvGraphicFramePr>
        <p:xfrm>
          <a:off x="1280315" y="3163752"/>
          <a:ext cx="10672391" cy="385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11">
                  <a:extLst>
                    <a:ext uri="{9D8B030D-6E8A-4147-A177-3AD203B41FA5}">
                      <a16:colId xmlns:a16="http://schemas.microsoft.com/office/drawing/2014/main" val="2702630733"/>
                    </a:ext>
                  </a:extLst>
                </a:gridCol>
                <a:gridCol w="1172618">
                  <a:extLst>
                    <a:ext uri="{9D8B030D-6E8A-4147-A177-3AD203B41FA5}">
                      <a16:colId xmlns:a16="http://schemas.microsoft.com/office/drawing/2014/main" val="1941993082"/>
                    </a:ext>
                  </a:extLst>
                </a:gridCol>
                <a:gridCol w="1800903">
                  <a:extLst>
                    <a:ext uri="{9D8B030D-6E8A-4147-A177-3AD203B41FA5}">
                      <a16:colId xmlns:a16="http://schemas.microsoft.com/office/drawing/2014/main" val="3727157279"/>
                    </a:ext>
                  </a:extLst>
                </a:gridCol>
                <a:gridCol w="1816042">
                  <a:extLst>
                    <a:ext uri="{9D8B030D-6E8A-4147-A177-3AD203B41FA5}">
                      <a16:colId xmlns:a16="http://schemas.microsoft.com/office/drawing/2014/main" val="3147680575"/>
                    </a:ext>
                  </a:extLst>
                </a:gridCol>
                <a:gridCol w="1754338">
                  <a:extLst>
                    <a:ext uri="{9D8B030D-6E8A-4147-A177-3AD203B41FA5}">
                      <a16:colId xmlns:a16="http://schemas.microsoft.com/office/drawing/2014/main" val="2697920153"/>
                    </a:ext>
                  </a:extLst>
                </a:gridCol>
                <a:gridCol w="1750379">
                  <a:extLst>
                    <a:ext uri="{9D8B030D-6E8A-4147-A177-3AD203B41FA5}">
                      <a16:colId xmlns:a16="http://schemas.microsoft.com/office/drawing/2014/main" val="3921098159"/>
                    </a:ext>
                  </a:extLst>
                </a:gridCol>
              </a:tblGrid>
              <a:tr h="56706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Event rate (/event)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0" dirty="0">
                          <a:latin typeface="+mj-lt"/>
                        </a:rPr>
                        <a:t>A</a:t>
                      </a:r>
                      <a:endParaRPr kumimoji="1" lang="ja-JP" altLang="en-US" sz="1800" baseline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Symbol" panose="05050102010706020507" pitchFamily="18" charset="2"/>
                        </a:rPr>
                        <a:t>B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/>
                        <a:t>C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+mj-lt"/>
                        </a:rPr>
                        <a:t>D</a:t>
                      </a:r>
                      <a:endParaRPr kumimoji="1" lang="ja-JP" altLang="en-US" baseline="30000" dirty="0">
                        <a:latin typeface="+mj-lt"/>
                      </a:endParaRPr>
                    </a:p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03940"/>
                  </a:ext>
                </a:extLst>
              </a:tr>
              <a:tr h="48605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opposite charge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(2.0±0.3)x10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(5.6±0.5)x10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(3.6±0.1)x10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  <a:p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(4.4±0.1)x10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573145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(2.5±1.0)x10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(1.1±0.2)x10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(9.9±0.6)x10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(1.1±0.1)x10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35748"/>
                  </a:ext>
                </a:extLst>
              </a:tr>
              <a:tr h="379574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opposite charge</a:t>
                      </a:r>
                    </a:p>
                    <a:p>
                      <a:r>
                        <a:rPr kumimoji="1" lang="en-US" altLang="ja-JP" dirty="0"/>
                        <a:t>AC veto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(1.4±0.2)x10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(4.3±0.4)x10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(1.3±0.2)x10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(1.8±0.1)x10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779458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(2.1±0.9)x10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(9.9±2.0)x10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(6.7±0.5)x10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(8.3±0.6)x10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267926"/>
                  </a:ext>
                </a:extLst>
              </a:tr>
              <a:tr h="56706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 opposite charge</a:t>
                      </a:r>
                    </a:p>
                    <a:p>
                      <a:r>
                        <a:rPr kumimoji="1" lang="en-US" altLang="ja-JP" dirty="0"/>
                        <a:t>AC veto except middle layer, 15</a:t>
                      </a:r>
                      <a:r>
                        <a:rPr kumimoji="1" lang="en-US" altLang="ja-JP" baseline="30000" dirty="0"/>
                        <a:t>o</a:t>
                      </a:r>
                      <a:r>
                        <a:rPr kumimoji="1" lang="en-US" altLang="ja-JP" dirty="0"/>
                        <a:t>-45</a:t>
                      </a:r>
                      <a:r>
                        <a:rPr kumimoji="1" lang="en-US" altLang="ja-JP" baseline="30000" dirty="0"/>
                        <a:t>o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(1.9±0.2)x10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(5.2±0.5)x10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(1.9±0.2)x10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(2.2±0.1)x10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02862"/>
                  </a:ext>
                </a:extLst>
              </a:tr>
              <a:tr h="5323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(2.5±1.0)x10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(1.0±0.2)x10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(7.1±0.5)x10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(8.6±0.6)x10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381265"/>
                  </a:ext>
                </a:extLst>
              </a:tr>
            </a:tbl>
          </a:graphicData>
        </a:graphic>
      </p:graphicFrame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45620080-AA21-42E5-AE45-1DFFEDF85560}"/>
              </a:ext>
            </a:extLst>
          </p:cNvPr>
          <p:cNvGrpSpPr/>
          <p:nvPr/>
        </p:nvGrpSpPr>
        <p:grpSpPr>
          <a:xfrm>
            <a:off x="10269050" y="1728871"/>
            <a:ext cx="1441852" cy="1126165"/>
            <a:chOff x="3701601" y="279795"/>
            <a:chExt cx="1689180" cy="1527810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52AC5D8-2165-4FD3-BB22-ED57CF2F50FA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38" name="グループ化 7">
                <a:extLst>
                  <a:ext uri="{FF2B5EF4-FFF2-40B4-BE49-F238E27FC236}">
                    <a16:creationId xmlns:a16="http://schemas.microsoft.com/office/drawing/2014/main" id="{9B712FBF-C54C-4E3C-9370-568EC8979DFB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86A3335D-BEEB-4202-9267-DD041FC2BD84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DF499290-9B5B-4B35-908C-7B09424E2DE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9312DC7D-8A8C-4EBE-BC4C-83C27BD782C7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7" name="円/楕円 24">
                  <a:extLst>
                    <a:ext uri="{FF2B5EF4-FFF2-40B4-BE49-F238E27FC236}">
                      <a16:creationId xmlns:a16="http://schemas.microsoft.com/office/drawing/2014/main" id="{FA2A2237-64DE-4B4E-9C1F-AD2A90387A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5BFB1391-DDC1-4CE5-A1A6-4A3BC362B579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EBD8B7D4-05AF-4D24-91FF-30DA83704736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2F329EB7-A27F-4D3C-96E0-CE3293131D9D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4FC1C8A-3916-425F-9B14-996AD755FB10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500DD38D-AA1A-48D3-96C2-83FB92940A1E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B1FFA802-1CA0-4648-B3A4-9413F529756D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8087DF6C-5DEC-4FEB-B136-D8E31B8AD7E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437A06E4-16D4-4F2C-89C1-FDDB36A306F5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63973B2A-1465-4390-8048-FF6D3ED436F5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61E4AD6-7D30-4708-B827-CF33AFCF61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7B1D9BC-B636-4B2C-8F4F-185D16780DDE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0F9BA2D-6A21-42E9-87A6-128A5F105E88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41A4D8D2-321B-4DA3-8A7A-9B82A205F8FD}"/>
              </a:ext>
            </a:extLst>
          </p:cNvPr>
          <p:cNvGrpSpPr/>
          <p:nvPr/>
        </p:nvGrpSpPr>
        <p:grpSpPr>
          <a:xfrm>
            <a:off x="338133" y="6026747"/>
            <a:ext cx="864733" cy="647248"/>
            <a:chOff x="4056980" y="643149"/>
            <a:chExt cx="1013065" cy="878088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557516D8-67F7-4E85-9672-E623D2DADA02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81" name="グループ化 7">
                <a:extLst>
                  <a:ext uri="{FF2B5EF4-FFF2-40B4-BE49-F238E27FC236}">
                    <a16:creationId xmlns:a16="http://schemas.microsoft.com/office/drawing/2014/main" id="{501CAE6D-6294-49DB-9772-33CF56866971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1378E78D-94A6-4FF5-A204-13D9EB4E9DD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9" name="正方形/長方形 88">
                  <a:extLst>
                    <a:ext uri="{FF2B5EF4-FFF2-40B4-BE49-F238E27FC236}">
                      <a16:creationId xmlns:a16="http://schemas.microsoft.com/office/drawing/2014/main" id="{B60385E8-A3BB-4ACF-AD95-2D6F04BDDC23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0" name="正方形/長方形 89">
                  <a:extLst>
                    <a:ext uri="{FF2B5EF4-FFF2-40B4-BE49-F238E27FC236}">
                      <a16:creationId xmlns:a16="http://schemas.microsoft.com/office/drawing/2014/main" id="{EF965778-1E08-442D-B2E0-ED07A88B06E2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1" name="円/楕円 24">
                  <a:extLst>
                    <a:ext uri="{FF2B5EF4-FFF2-40B4-BE49-F238E27FC236}">
                      <a16:creationId xmlns:a16="http://schemas.microsoft.com/office/drawing/2014/main" id="{CEE6A45C-9796-423F-A416-40E814FD3E70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23403EE8-6A38-465D-B112-54E88214876C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F211FEA0-1F18-4593-AFEB-4B7AD442F41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DF02171C-D73B-4482-A3F2-54A59A7E62A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2C5C119A-440E-435F-8BD9-421C96BDAB31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F13BAA00-93CE-49CB-B3D5-F3CA008B52D2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正方形/長方形 86">
                  <a:extLst>
                    <a:ext uri="{FF2B5EF4-FFF2-40B4-BE49-F238E27FC236}">
                      <a16:creationId xmlns:a16="http://schemas.microsoft.com/office/drawing/2014/main" id="{BA014740-EA56-472A-AA1E-AD60A8CD0D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B6EBF195-914E-4CB1-92C6-8C62A4EC47E7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73F0BC6-2A70-4AD9-9A77-F34680D960D2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3B1D514-A952-4E9D-B0AB-4DBF7C8E3DBA}"/>
              </a:ext>
            </a:extLst>
          </p:cNvPr>
          <p:cNvGrpSpPr/>
          <p:nvPr/>
        </p:nvGrpSpPr>
        <p:grpSpPr>
          <a:xfrm>
            <a:off x="331550" y="4777191"/>
            <a:ext cx="864733" cy="647248"/>
            <a:chOff x="4056980" y="643149"/>
            <a:chExt cx="1013065" cy="878088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DAB71CB5-8B55-48D1-8657-136ACE810220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96" name="グループ化 7">
                <a:extLst>
                  <a:ext uri="{FF2B5EF4-FFF2-40B4-BE49-F238E27FC236}">
                    <a16:creationId xmlns:a16="http://schemas.microsoft.com/office/drawing/2014/main" id="{5FEA5BB1-D00A-4AAE-99C6-1EBB86288866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13CEF948-6082-42FA-9FF7-3D08079E64C3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C84943AF-58B5-4FFE-BA0F-ECEA77D33429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FB63F934-8718-4C96-BD1D-F244E0456E2A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6" name="円/楕円 24">
                  <a:extLst>
                    <a:ext uri="{FF2B5EF4-FFF2-40B4-BE49-F238E27FC236}">
                      <a16:creationId xmlns:a16="http://schemas.microsoft.com/office/drawing/2014/main" id="{358C5F0E-7E91-42BC-91B6-1DC425876439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正方形/長方形 96">
                <a:extLst>
                  <a:ext uri="{FF2B5EF4-FFF2-40B4-BE49-F238E27FC236}">
                    <a16:creationId xmlns:a16="http://schemas.microsoft.com/office/drawing/2014/main" id="{CDE0DC7A-3558-491E-B9C0-EDE144D33C58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1754C1E8-E645-43D3-BB21-8CD90E1C79DF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D320859A-3D7E-45E6-BF13-08778C71880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B0A99B21-C3C5-42C9-B4D5-137006C0C2F8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89938B64-94BE-4423-97A1-EFD9828BD92A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DD23195D-CDE7-467F-B073-B68AAD8013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FA87A6E3-8A9A-45E7-84EC-83E11E44473D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45228105-33D4-4944-95A0-13467BB67E32}"/>
                </a:ext>
              </a:extLst>
            </p:cNvPr>
            <p:cNvSpPr/>
            <p:nvPr/>
          </p:nvSpPr>
          <p:spPr>
            <a:xfrm>
              <a:off x="4737546" y="931602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1A41E9FE-423B-4F8D-A565-D9E608AE3C86}"/>
              </a:ext>
            </a:extLst>
          </p:cNvPr>
          <p:cNvCxnSpPr>
            <a:cxnSpLocks/>
          </p:cNvCxnSpPr>
          <p:nvPr/>
        </p:nvCxnSpPr>
        <p:spPr>
          <a:xfrm>
            <a:off x="993567" y="5824009"/>
            <a:ext cx="5454" cy="280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744B47FA-95BC-4CBA-B9FE-FB59A52AF64B}"/>
              </a:ext>
            </a:extLst>
          </p:cNvPr>
          <p:cNvSpPr txBox="1"/>
          <p:nvPr/>
        </p:nvSpPr>
        <p:spPr>
          <a:xfrm>
            <a:off x="760624" y="554158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</a:t>
            </a:r>
            <a:endParaRPr kumimoji="1" lang="ja-JP" altLang="en-US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B39534E3-A716-42F4-9C09-6398B288FA54}"/>
              </a:ext>
            </a:extLst>
          </p:cNvPr>
          <p:cNvSpPr txBox="1"/>
          <p:nvPr/>
        </p:nvSpPr>
        <p:spPr>
          <a:xfrm>
            <a:off x="-134706" y="555705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AC</a:t>
            </a:r>
            <a:endParaRPr kumimoji="1" lang="ja-JP" altLang="en-US" dirty="0"/>
          </a:p>
        </p:txBody>
      </p:sp>
      <p:cxnSp>
        <p:nvCxnSpPr>
          <p:cNvPr id="112" name="直線矢印コネクタ 111">
            <a:extLst>
              <a:ext uri="{FF2B5EF4-FFF2-40B4-BE49-F238E27FC236}">
                <a16:creationId xmlns:a16="http://schemas.microsoft.com/office/drawing/2014/main" id="{3EAAB54A-B984-48CE-A320-30B9BD213F70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470862" y="5812743"/>
            <a:ext cx="12975" cy="430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F50903F9-8D74-40D6-A388-4358148D3D33}"/>
              </a:ext>
            </a:extLst>
          </p:cNvPr>
          <p:cNvGrpSpPr/>
          <p:nvPr/>
        </p:nvGrpSpPr>
        <p:grpSpPr>
          <a:xfrm>
            <a:off x="8578265" y="1685509"/>
            <a:ext cx="1441852" cy="1126165"/>
            <a:chOff x="3701601" y="279795"/>
            <a:chExt cx="1689180" cy="1527810"/>
          </a:xfrm>
        </p:grpSpPr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BE32E261-A0CF-4D26-87C1-26BADB47F466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15" name="グループ化 7">
                <a:extLst>
                  <a:ext uri="{FF2B5EF4-FFF2-40B4-BE49-F238E27FC236}">
                    <a16:creationId xmlns:a16="http://schemas.microsoft.com/office/drawing/2014/main" id="{4E2C03BE-C534-42E5-9238-B29ABF26055C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22" name="正方形/長方形 121">
                  <a:extLst>
                    <a:ext uri="{FF2B5EF4-FFF2-40B4-BE49-F238E27FC236}">
                      <a16:creationId xmlns:a16="http://schemas.microsoft.com/office/drawing/2014/main" id="{71CF9107-2E82-422F-842F-A9E9173EF3EA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正方形/長方形 122">
                  <a:extLst>
                    <a:ext uri="{FF2B5EF4-FFF2-40B4-BE49-F238E27FC236}">
                      <a16:creationId xmlns:a16="http://schemas.microsoft.com/office/drawing/2014/main" id="{11229E65-C980-4CE4-AF7E-4CA36FD72AA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円/楕円 24">
                  <a:extLst>
                    <a:ext uri="{FF2B5EF4-FFF2-40B4-BE49-F238E27FC236}">
                      <a16:creationId xmlns:a16="http://schemas.microsoft.com/office/drawing/2014/main" id="{528526DE-414D-4BBB-A7DD-72C40624D6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テキスト ボックス 125">
                  <a:extLst>
                    <a:ext uri="{FF2B5EF4-FFF2-40B4-BE49-F238E27FC236}">
                      <a16:creationId xmlns:a16="http://schemas.microsoft.com/office/drawing/2014/main" id="{2787022E-5895-470C-8602-D4E86E4C164F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7" name="テキスト ボックス 126">
                  <a:extLst>
                    <a:ext uri="{FF2B5EF4-FFF2-40B4-BE49-F238E27FC236}">
                      <a16:creationId xmlns:a16="http://schemas.microsoft.com/office/drawing/2014/main" id="{F5C48195-2CE8-4120-8B91-DD90A2F5C9E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0DA097A6-2E98-410F-B6AB-5DF17ADB27D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9" name="テキスト ボックス 128">
                  <a:extLst>
                    <a:ext uri="{FF2B5EF4-FFF2-40B4-BE49-F238E27FC236}">
                      <a16:creationId xmlns:a16="http://schemas.microsoft.com/office/drawing/2014/main" id="{46045797-58E8-41E7-BF5E-F7F84A82AEC3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119" name="グループ化 118">
                <a:extLst>
                  <a:ext uri="{FF2B5EF4-FFF2-40B4-BE49-F238E27FC236}">
                    <a16:creationId xmlns:a16="http://schemas.microsoft.com/office/drawing/2014/main" id="{AAA05C47-1E4E-4372-A22F-65E19570CADC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20" name="正方形/長方形 119">
                  <a:extLst>
                    <a:ext uri="{FF2B5EF4-FFF2-40B4-BE49-F238E27FC236}">
                      <a16:creationId xmlns:a16="http://schemas.microsoft.com/office/drawing/2014/main" id="{4EB0E79E-7104-4473-9AB0-6F1B2DB12183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正方形/長方形 120">
                  <a:extLst>
                    <a:ext uri="{FF2B5EF4-FFF2-40B4-BE49-F238E27FC236}">
                      <a16:creationId xmlns:a16="http://schemas.microsoft.com/office/drawing/2014/main" id="{30ABA182-9B67-42E6-9870-9B49BF983F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B6D5CBF4-C864-4498-8DF8-3D9EA40E1B3F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61D39435-0ADC-4531-BEC5-434F8CB2F6D6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FDFE61CA-CE66-4533-957D-A44CC6FE5919}"/>
              </a:ext>
            </a:extLst>
          </p:cNvPr>
          <p:cNvGrpSpPr/>
          <p:nvPr/>
        </p:nvGrpSpPr>
        <p:grpSpPr>
          <a:xfrm>
            <a:off x="6648302" y="1766443"/>
            <a:ext cx="1441852" cy="1126165"/>
            <a:chOff x="3701601" y="279795"/>
            <a:chExt cx="1689180" cy="1527810"/>
          </a:xfrm>
        </p:grpSpPr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2D4D8D92-E832-4FF3-B89A-F8B474E89375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34" name="グループ化 7">
                <a:extLst>
                  <a:ext uri="{FF2B5EF4-FFF2-40B4-BE49-F238E27FC236}">
                    <a16:creationId xmlns:a16="http://schemas.microsoft.com/office/drawing/2014/main" id="{35B5BB1D-427C-411B-92DB-54D513564049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41" name="正方形/長方形 140">
                  <a:extLst>
                    <a:ext uri="{FF2B5EF4-FFF2-40B4-BE49-F238E27FC236}">
                      <a16:creationId xmlns:a16="http://schemas.microsoft.com/office/drawing/2014/main" id="{3B4CC66F-3521-4F03-B80A-27706A7301B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2" name="正方形/長方形 141">
                  <a:extLst>
                    <a:ext uri="{FF2B5EF4-FFF2-40B4-BE49-F238E27FC236}">
                      <a16:creationId xmlns:a16="http://schemas.microsoft.com/office/drawing/2014/main" id="{564B4D04-4CFA-43C3-91CA-5ADD277E67D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3" name="正方形/長方形 142">
                  <a:extLst>
                    <a:ext uri="{FF2B5EF4-FFF2-40B4-BE49-F238E27FC236}">
                      <a16:creationId xmlns:a16="http://schemas.microsoft.com/office/drawing/2014/main" id="{BFF49A0A-4F38-4E46-994D-78EDD9665D7B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4" name="円/楕円 24">
                  <a:extLst>
                    <a:ext uri="{FF2B5EF4-FFF2-40B4-BE49-F238E27FC236}">
                      <a16:creationId xmlns:a16="http://schemas.microsoft.com/office/drawing/2014/main" id="{3DDEED11-8479-4192-8561-E28E19354A6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5" name="テキスト ボックス 144">
                  <a:extLst>
                    <a:ext uri="{FF2B5EF4-FFF2-40B4-BE49-F238E27FC236}">
                      <a16:creationId xmlns:a16="http://schemas.microsoft.com/office/drawing/2014/main" id="{D79B4E12-9C17-4ACD-A0D3-547F81EAF876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6" name="テキスト ボックス 145">
                  <a:extLst>
                    <a:ext uri="{FF2B5EF4-FFF2-40B4-BE49-F238E27FC236}">
                      <a16:creationId xmlns:a16="http://schemas.microsoft.com/office/drawing/2014/main" id="{69DB696B-E484-4F4E-B366-47D441526E0E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81A24536-6AC6-40EF-AE6B-F88BC8B1E6C3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7414DECF-39A7-48BA-9EF7-7DEF04F893A8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2E08CAE3-C3A2-4570-B206-542211C82B54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DAADEB1-1484-4E2D-9C09-CF00B079247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6DFF2792-59E4-41AA-B17C-D7C41989A16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32" name="正方形/長方形 131">
              <a:extLst>
                <a:ext uri="{FF2B5EF4-FFF2-40B4-BE49-F238E27FC236}">
                  <a16:creationId xmlns:a16="http://schemas.microsoft.com/office/drawing/2014/main" id="{2AB26942-E499-4BF8-B154-215F1830E5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BE9F498F-2F08-4241-890B-9A37649DD87F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292FACAD-0325-495F-939C-6EC02DFBF12D}"/>
              </a:ext>
            </a:extLst>
          </p:cNvPr>
          <p:cNvGrpSpPr/>
          <p:nvPr/>
        </p:nvGrpSpPr>
        <p:grpSpPr>
          <a:xfrm>
            <a:off x="4855861" y="1707987"/>
            <a:ext cx="1441852" cy="1126165"/>
            <a:chOff x="3701601" y="279795"/>
            <a:chExt cx="1689180" cy="1527810"/>
          </a:xfrm>
        </p:grpSpPr>
        <p:grpSp>
          <p:nvGrpSpPr>
            <p:cNvPr id="153" name="グループ化 7">
              <a:extLst>
                <a:ext uri="{FF2B5EF4-FFF2-40B4-BE49-F238E27FC236}">
                  <a16:creationId xmlns:a16="http://schemas.microsoft.com/office/drawing/2014/main" id="{413E0BFD-8981-4448-BD05-CA938616030F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3878253" y="-3222"/>
              <a:chExt cx="1689180" cy="1527811"/>
            </a:xfrm>
          </p:grpSpPr>
          <p:sp>
            <p:nvSpPr>
              <p:cNvPr id="157" name="正方形/長方形 156">
                <a:extLst>
                  <a:ext uri="{FF2B5EF4-FFF2-40B4-BE49-F238E27FC236}">
                    <a16:creationId xmlns:a16="http://schemas.microsoft.com/office/drawing/2014/main" id="{9E637CD0-EF7E-43C4-89E2-A2251A19EC08}"/>
                  </a:ext>
                </a:extLst>
              </p:cNvPr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8" name="正方形/長方形 157">
                <a:extLst>
                  <a:ext uri="{FF2B5EF4-FFF2-40B4-BE49-F238E27FC236}">
                    <a16:creationId xmlns:a16="http://schemas.microsoft.com/office/drawing/2014/main" id="{4A52788F-6AFB-49C7-B87E-E4B4F367B005}"/>
                  </a:ext>
                </a:extLst>
              </p:cNvPr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9" name="円/楕円 24">
                <a:extLst>
                  <a:ext uri="{FF2B5EF4-FFF2-40B4-BE49-F238E27FC236}">
                    <a16:creationId xmlns:a16="http://schemas.microsoft.com/office/drawing/2014/main" id="{62490AE9-FB70-49D8-BB5F-96D200B68296}"/>
                  </a:ext>
                </a:extLst>
              </p:cNvPr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CF8F01BE-9CB2-437A-98A6-8E7FDE6044C4}"/>
                  </a:ext>
                </a:extLst>
              </p:cNvPr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1" name="テキスト ボックス 160">
                <a:extLst>
                  <a:ext uri="{FF2B5EF4-FFF2-40B4-BE49-F238E27FC236}">
                    <a16:creationId xmlns:a16="http://schemas.microsoft.com/office/drawing/2014/main" id="{F7DCD2C1-60EE-4B9F-BEA4-B462E4A147F0}"/>
                  </a:ext>
                </a:extLst>
              </p:cNvPr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2" name="テキスト ボックス 161">
                <a:extLst>
                  <a:ext uri="{FF2B5EF4-FFF2-40B4-BE49-F238E27FC236}">
                    <a16:creationId xmlns:a16="http://schemas.microsoft.com/office/drawing/2014/main" id="{133FEBE9-0BFB-4E62-9360-F1D815A0B594}"/>
                  </a:ext>
                </a:extLst>
              </p:cNvPr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3" name="テキスト ボックス 162">
                <a:extLst>
                  <a:ext uri="{FF2B5EF4-FFF2-40B4-BE49-F238E27FC236}">
                    <a16:creationId xmlns:a16="http://schemas.microsoft.com/office/drawing/2014/main" id="{E6CAE670-C4F1-47D2-AF34-DC2C1015A988}"/>
                  </a:ext>
                </a:extLst>
              </p:cNvPr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51" name="正方形/長方形 150">
              <a:extLst>
                <a:ext uri="{FF2B5EF4-FFF2-40B4-BE49-F238E27FC236}">
                  <a16:creationId xmlns:a16="http://schemas.microsoft.com/office/drawing/2014/main" id="{5942CC9B-2157-4ED4-829E-8B83AD1661BB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2" name="正方形/長方形 151">
              <a:extLst>
                <a:ext uri="{FF2B5EF4-FFF2-40B4-BE49-F238E27FC236}">
                  <a16:creationId xmlns:a16="http://schemas.microsoft.com/office/drawing/2014/main" id="{6E903E60-0334-4F54-B02C-35CF99E76305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C46B3B1-8908-4037-88FE-9E4651BD7A1D}"/>
              </a:ext>
            </a:extLst>
          </p:cNvPr>
          <p:cNvSpPr txBox="1"/>
          <p:nvPr/>
        </p:nvSpPr>
        <p:spPr>
          <a:xfrm>
            <a:off x="4305300" y="2855036"/>
            <a:ext cx="514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Interaction rate = 2x10</a:t>
            </a:r>
            <a:r>
              <a:rPr kumimoji="1" lang="en-US" altLang="ja-JP" baseline="30000" dirty="0"/>
              <a:t>-3</a:t>
            </a:r>
            <a:r>
              <a:rPr kumimoji="1" lang="en-US" altLang="ja-JP" dirty="0"/>
              <a:t> x 10</a:t>
            </a:r>
            <a:r>
              <a:rPr kumimoji="1" lang="en-US" altLang="ja-JP" baseline="30000" dirty="0"/>
              <a:t>9</a:t>
            </a:r>
            <a:r>
              <a:rPr kumimoji="1" lang="en-US" altLang="ja-JP" dirty="0"/>
              <a:t> = 2x10</a:t>
            </a:r>
            <a:r>
              <a:rPr kumimoji="1" lang="en-US" altLang="ja-JP" baseline="30000" dirty="0"/>
              <a:t>6</a:t>
            </a:r>
            <a:r>
              <a:rPr kumimoji="1" lang="en-US" altLang="ja-JP" dirty="0"/>
              <a:t> / spill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23259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65686F-C33C-4D98-BA5F-56EE9CA1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363" y="-101462"/>
            <a:ext cx="10515600" cy="1325563"/>
          </a:xfrm>
        </p:spPr>
        <p:txBody>
          <a:bodyPr/>
          <a:lstStyle/>
          <a:p>
            <a:r>
              <a:rPr lang="en-US" altLang="ja-JP" dirty="0"/>
              <a:t>Geometry configuration for Φ</a:t>
            </a:r>
            <a:r>
              <a:rPr lang="ja-JP" altLang="en-US" dirty="0"/>
              <a:t>→</a:t>
            </a:r>
            <a:r>
              <a:rPr lang="en-US" altLang="ja-JP" dirty="0"/>
              <a:t>KK</a:t>
            </a:r>
            <a:endParaRPr kumimoji="1" lang="ja-JP" altLang="en-US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D8A197C-6C32-40C4-A4EC-BA072DBDF99E}"/>
              </a:ext>
            </a:extLst>
          </p:cNvPr>
          <p:cNvSpPr txBox="1"/>
          <p:nvPr/>
        </p:nvSpPr>
        <p:spPr>
          <a:xfrm>
            <a:off x="7884533" y="904884"/>
            <a:ext cx="2719517" cy="369332"/>
          </a:xfrm>
          <a:prstGeom prst="rect">
            <a:avLst/>
          </a:prstGeom>
          <a:solidFill>
            <a:srgbClr val="FB79E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Top and bottom</a:t>
            </a:r>
            <a:r>
              <a:rPr kumimoji="1" lang="en-US" altLang="ja-JP" dirty="0"/>
              <a:t> layers</a:t>
            </a:r>
            <a:endParaRPr kumimoji="1" lang="ja-JP" altLang="en-US" dirty="0"/>
          </a:p>
        </p:txBody>
      </p: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298A1FD-7A4D-4E35-ABE0-87645A58DC99}"/>
              </a:ext>
            </a:extLst>
          </p:cNvPr>
          <p:cNvGrpSpPr/>
          <p:nvPr/>
        </p:nvGrpSpPr>
        <p:grpSpPr>
          <a:xfrm>
            <a:off x="344300" y="961875"/>
            <a:ext cx="5493110" cy="5705058"/>
            <a:chOff x="1004322" y="983011"/>
            <a:chExt cx="5493110" cy="5705058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DEC4B192-C3A5-4ABE-B60B-511D3CBB3F14}"/>
                </a:ext>
              </a:extLst>
            </p:cNvPr>
            <p:cNvGrpSpPr/>
            <p:nvPr/>
          </p:nvGrpSpPr>
          <p:grpSpPr>
            <a:xfrm>
              <a:off x="1004322" y="1901507"/>
              <a:ext cx="5493110" cy="4786562"/>
              <a:chOff x="7453633" y="2839324"/>
              <a:chExt cx="4513127" cy="3775990"/>
            </a:xfrm>
          </p:grpSpPr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2DB7C6DF-E6A6-49E5-A392-C6708CC1022C}"/>
                  </a:ext>
                </a:extLst>
              </p:cNvPr>
              <p:cNvGrpSpPr/>
              <p:nvPr/>
            </p:nvGrpSpPr>
            <p:grpSpPr>
              <a:xfrm>
                <a:off x="7453633" y="2839324"/>
                <a:ext cx="4513127" cy="3775990"/>
                <a:chOff x="3911416" y="2796867"/>
                <a:chExt cx="4513127" cy="3775990"/>
              </a:xfrm>
            </p:grpSpPr>
            <p:grpSp>
              <p:nvGrpSpPr>
                <p:cNvPr id="29" name="グループ化 28">
                  <a:extLst>
                    <a:ext uri="{FF2B5EF4-FFF2-40B4-BE49-F238E27FC236}">
                      <a16:creationId xmlns:a16="http://schemas.microsoft.com/office/drawing/2014/main" id="{C5136C9D-BF7D-4ED6-8AB9-DFB7B2D5B081}"/>
                    </a:ext>
                  </a:extLst>
                </p:cNvPr>
                <p:cNvGrpSpPr/>
                <p:nvPr/>
              </p:nvGrpSpPr>
              <p:grpSpPr>
                <a:xfrm>
                  <a:off x="3911416" y="2853590"/>
                  <a:ext cx="4513127" cy="3719267"/>
                  <a:chOff x="3225809" y="1818877"/>
                  <a:chExt cx="6017502" cy="4959022"/>
                </a:xfrm>
              </p:grpSpPr>
              <p:grpSp>
                <p:nvGrpSpPr>
                  <p:cNvPr id="36" name="グループ化 35">
                    <a:extLst>
                      <a:ext uri="{FF2B5EF4-FFF2-40B4-BE49-F238E27FC236}">
                        <a16:creationId xmlns:a16="http://schemas.microsoft.com/office/drawing/2014/main" id="{B71F6C2C-CB8E-4C1C-A6AA-08145F929DD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225809" y="1818877"/>
                    <a:ext cx="6017502" cy="4959022"/>
                    <a:chOff x="6095999" y="3429000"/>
                    <a:chExt cx="4044863" cy="3333371"/>
                  </a:xfrm>
                </p:grpSpPr>
                <p:pic>
                  <p:nvPicPr>
                    <p:cNvPr id="40" name="図 39">
                      <a:extLst>
                        <a:ext uri="{FF2B5EF4-FFF2-40B4-BE49-F238E27FC236}">
                          <a16:creationId xmlns:a16="http://schemas.microsoft.com/office/drawing/2014/main" id="{B93E77FF-D979-4DC5-BACC-5A5EB6AD0C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5999" y="3429000"/>
                      <a:ext cx="4044863" cy="333337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1" name="正方形/長方形 40">
                      <a:extLst>
                        <a:ext uri="{FF2B5EF4-FFF2-40B4-BE49-F238E27FC236}">
                          <a16:creationId xmlns:a16="http://schemas.microsoft.com/office/drawing/2014/main" id="{AD3F255B-FB68-41BD-B01E-EB4AF9738157}"/>
                        </a:ext>
                      </a:extLst>
                    </p:cNvPr>
                    <p:cNvSpPr/>
                    <p:nvPr/>
                  </p:nvSpPr>
                  <p:spPr>
                    <a:xfrm rot="19854679" flipH="1">
                      <a:off x="7249130" y="5387869"/>
                      <a:ext cx="63500" cy="490855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/>
                      <a:endParaRPr lang="ja-JP" altLang="en-US" sz="1350">
                        <a:solidFill>
                          <a:prstClr val="white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</p:grpSp>
              <p:cxnSp>
                <p:nvCxnSpPr>
                  <p:cNvPr id="39" name="直線矢印コネクタ 38">
                    <a:extLst>
                      <a:ext uri="{FF2B5EF4-FFF2-40B4-BE49-F238E27FC236}">
                        <a16:creationId xmlns:a16="http://schemas.microsoft.com/office/drawing/2014/main" id="{3177E6BC-C53D-4C79-8EAA-489E3833859F}"/>
                      </a:ext>
                    </a:extLst>
                  </p:cNvPr>
                  <p:cNvCxnSpPr>
                    <a:cxnSpLocks/>
                    <a:stCxn id="35" idx="1"/>
                  </p:cNvCxnSpPr>
                  <p:nvPr/>
                </p:nvCxnSpPr>
                <p:spPr>
                  <a:xfrm flipH="1">
                    <a:off x="6927789" y="2889310"/>
                    <a:ext cx="892919" cy="3508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" name="正方形/長方形 29">
                  <a:extLst>
                    <a:ext uri="{FF2B5EF4-FFF2-40B4-BE49-F238E27FC236}">
                      <a16:creationId xmlns:a16="http://schemas.microsoft.com/office/drawing/2014/main" id="{8BB08574-07A2-441C-95DB-A13F4D78E0DC}"/>
                    </a:ext>
                  </a:extLst>
                </p:cNvPr>
                <p:cNvSpPr/>
                <p:nvPr/>
              </p:nvSpPr>
              <p:spPr>
                <a:xfrm rot="4890472">
                  <a:off x="5705450" y="2912785"/>
                  <a:ext cx="53923" cy="240879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/>
                  <a:endParaRPr lang="ja-JP" altLang="en-US" sz="135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50" charset="-128"/>
                  </a:endParaRPr>
                </a:p>
              </p:txBody>
            </p:sp>
            <p:cxnSp>
              <p:nvCxnSpPr>
                <p:cNvPr id="32" name="直線矢印コネクタ 31">
                  <a:extLst>
                    <a:ext uri="{FF2B5EF4-FFF2-40B4-BE49-F238E27FC236}">
                      <a16:creationId xmlns:a16="http://schemas.microsoft.com/office/drawing/2014/main" id="{2B196577-F314-4D3D-AC4A-D8E571551E79}"/>
                    </a:ext>
                  </a:extLst>
                </p:cNvPr>
                <p:cNvCxnSpPr>
                  <a:cxnSpLocks/>
                  <a:endCxn id="30" idx="2"/>
                </p:cNvCxnSpPr>
                <p:nvPr/>
              </p:nvCxnSpPr>
              <p:spPr>
                <a:xfrm>
                  <a:off x="4995301" y="2796867"/>
                  <a:ext cx="617991" cy="25343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51D03111-412E-407C-8A73-EEF21024F4CE}"/>
                    </a:ext>
                  </a:extLst>
                </p:cNvPr>
                <p:cNvSpPr txBox="1"/>
                <p:nvPr/>
              </p:nvSpPr>
              <p:spPr>
                <a:xfrm>
                  <a:off x="6555520" y="4771132"/>
                  <a:ext cx="669690" cy="291356"/>
                </a:xfrm>
                <a:prstGeom prst="rect">
                  <a:avLst/>
                </a:prstGeom>
                <a:solidFill>
                  <a:srgbClr val="33FF64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Osaka" pitchFamily="-107" charset="-128"/>
                      <a:cs typeface="Calibri" panose="020F0502020204030204" pitchFamily="34" charset="0"/>
                    </a:rPr>
                    <a:t>TSC</a:t>
                  </a:r>
                  <a:endParaRPr lang="ja-JP" altLang="en-US" dirty="0">
                    <a:solidFill>
                      <a:srgbClr val="FF0000"/>
                    </a:solidFill>
                    <a:latin typeface="Calibri" panose="020F0502020204030204" pitchFamily="34" charset="0"/>
                    <a:ea typeface="Osaka" pitchFamily="-107" charset="-128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4" name="直線矢印コネクタ 33">
                  <a:extLst>
                    <a:ext uri="{FF2B5EF4-FFF2-40B4-BE49-F238E27FC236}">
                      <a16:creationId xmlns:a16="http://schemas.microsoft.com/office/drawing/2014/main" id="{85EBE77D-BA57-4F07-BC11-3CF948653B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92198" y="4256506"/>
                  <a:ext cx="57144" cy="444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56EEE0B0-ADCA-408F-948D-9B4480564630}"/>
                    </a:ext>
                  </a:extLst>
                </p:cNvPr>
                <p:cNvSpPr txBox="1"/>
                <p:nvPr/>
              </p:nvSpPr>
              <p:spPr>
                <a:xfrm>
                  <a:off x="7357591" y="3511024"/>
                  <a:ext cx="748923" cy="369332"/>
                </a:xfrm>
                <a:prstGeom prst="rect">
                  <a:avLst/>
                </a:prstGeom>
                <a:solidFill>
                  <a:srgbClr val="66FFFF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Osaka" pitchFamily="-107" charset="-128"/>
                      <a:cs typeface="Calibri" panose="020F0502020204030204" pitchFamily="34" charset="0"/>
                    </a:rPr>
                    <a:t>MRPC</a:t>
                  </a:r>
                  <a:endParaRPr lang="ja-JP" altLang="en-US" dirty="0">
                    <a:solidFill>
                      <a:srgbClr val="FF0000"/>
                    </a:solidFill>
                    <a:latin typeface="Calibri" panose="020F0502020204030204" pitchFamily="34" charset="0"/>
                    <a:ea typeface="Osaka" pitchFamily="-107" charset="-128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5" name="直線矢印コネクタ 24">
                <a:extLst>
                  <a:ext uri="{FF2B5EF4-FFF2-40B4-BE49-F238E27FC236}">
                    <a16:creationId xmlns:a16="http://schemas.microsoft.com/office/drawing/2014/main" id="{1BFA2F63-DEA1-4FA3-9E01-DF61370B0C58}"/>
                  </a:ext>
                </a:extLst>
              </p:cNvPr>
              <p:cNvCxnSpPr>
                <a:cxnSpLocks/>
                <a:stCxn id="35" idx="1"/>
              </p:cNvCxnSpPr>
              <p:nvPr/>
            </p:nvCxnSpPr>
            <p:spPr>
              <a:xfrm flipH="1">
                <a:off x="9183122" y="3698873"/>
                <a:ext cx="1716686" cy="2732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D8CF316C-F2A8-46D7-A09C-554F263AC504}"/>
                  </a:ext>
                </a:extLst>
              </p:cNvPr>
              <p:cNvSpPr/>
              <p:nvPr/>
            </p:nvSpPr>
            <p:spPr>
              <a:xfrm rot="14505873">
                <a:off x="9543709" y="4699556"/>
                <a:ext cx="45719" cy="1062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/>
                <a:endParaRPr lang="ja-JP" altLang="en-US" sz="135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3570020C-9241-44FE-A665-16E9FC228491}"/>
                  </a:ext>
                </a:extLst>
              </p:cNvPr>
              <p:cNvSpPr/>
              <p:nvPr/>
            </p:nvSpPr>
            <p:spPr>
              <a:xfrm rot="18159510">
                <a:off x="9705446" y="4702195"/>
                <a:ext cx="45719" cy="1062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/>
                <a:endParaRPr lang="ja-JP" altLang="en-US" sz="135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  <p:cxnSp>
            <p:nvCxnSpPr>
              <p:cNvPr id="28" name="直線矢印コネクタ 27">
                <a:extLst>
                  <a:ext uri="{FF2B5EF4-FFF2-40B4-BE49-F238E27FC236}">
                    <a16:creationId xmlns:a16="http://schemas.microsoft.com/office/drawing/2014/main" id="{9A51250F-C4EF-4BDC-A960-19D6974D03B0}"/>
                  </a:ext>
                </a:extLst>
              </p:cNvPr>
              <p:cNvCxnSpPr>
                <a:cxnSpLocks/>
                <a:stCxn id="33" idx="1"/>
                <a:endCxn id="27" idx="2"/>
              </p:cNvCxnSpPr>
              <p:nvPr/>
            </p:nvCxnSpPr>
            <p:spPr>
              <a:xfrm flipH="1" flipV="1">
                <a:off x="9773013" y="4782811"/>
                <a:ext cx="324724" cy="17645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757F449B-EB86-4EBE-92B9-064AFEDA3CA2}"/>
                </a:ext>
              </a:extLst>
            </p:cNvPr>
            <p:cNvSpPr/>
            <p:nvPr/>
          </p:nvSpPr>
          <p:spPr>
            <a:xfrm rot="4937940" flipH="1">
              <a:off x="3184243" y="1926930"/>
              <a:ext cx="45719" cy="327830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FFDEC68A-C190-4005-9162-69F9A9052C25}"/>
                </a:ext>
              </a:extLst>
            </p:cNvPr>
            <p:cNvSpPr/>
            <p:nvPr/>
          </p:nvSpPr>
          <p:spPr>
            <a:xfrm rot="6346059">
              <a:off x="4076332" y="1956570"/>
              <a:ext cx="45719" cy="327830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A8B41182-8C9D-4C0C-A295-7FF8FF70A916}"/>
                </a:ext>
              </a:extLst>
            </p:cNvPr>
            <p:cNvSpPr txBox="1"/>
            <p:nvPr/>
          </p:nvSpPr>
          <p:spPr>
            <a:xfrm>
              <a:off x="1851066" y="1751153"/>
              <a:ext cx="94769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FW-AC</a:t>
              </a:r>
              <a:endParaRPr kumimoji="1" lang="ja-JP" altLang="en-US" dirty="0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C6C786B6-DC13-4B5E-A8A4-3D615DE48D20}"/>
                </a:ext>
              </a:extLst>
            </p:cNvPr>
            <p:cNvSpPr/>
            <p:nvPr/>
          </p:nvSpPr>
          <p:spPr>
            <a:xfrm rot="6374866">
              <a:off x="4044447" y="2065585"/>
              <a:ext cx="79594" cy="31135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C3044D9-0575-4189-ABD6-AD45EA37D60F}"/>
                </a:ext>
              </a:extLst>
            </p:cNvPr>
            <p:cNvSpPr txBox="1"/>
            <p:nvPr/>
          </p:nvSpPr>
          <p:spPr>
            <a:xfrm>
              <a:off x="2825433" y="983011"/>
              <a:ext cx="1904195" cy="369332"/>
            </a:xfrm>
            <a:prstGeom prst="rect">
              <a:avLst/>
            </a:prstGeom>
            <a:solidFill>
              <a:srgbClr val="FB79E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Middle layer</a:t>
              </a:r>
              <a:endParaRPr kumimoji="1" lang="ja-JP" altLang="en-US" dirty="0"/>
            </a:p>
          </p:txBody>
        </p: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18064801-1A3A-4A43-8786-F13B550364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8640" y="1437492"/>
              <a:ext cx="342869" cy="282946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円弧 62">
              <a:extLst>
                <a:ext uri="{FF2B5EF4-FFF2-40B4-BE49-F238E27FC236}">
                  <a16:creationId xmlns:a16="http://schemas.microsoft.com/office/drawing/2014/main" id="{DD33FA04-6D26-42D0-AEA1-4351603C943E}"/>
                </a:ext>
              </a:extLst>
            </p:cNvPr>
            <p:cNvSpPr/>
            <p:nvPr/>
          </p:nvSpPr>
          <p:spPr>
            <a:xfrm rot="19404737">
              <a:off x="3137853" y="1846195"/>
              <a:ext cx="995168" cy="954001"/>
            </a:xfrm>
            <a:prstGeom prst="arc">
              <a:avLst>
                <a:gd name="adj1" fmla="val 16200000"/>
                <a:gd name="adj2" fmla="val 20748019"/>
              </a:avLst>
            </a:prstGeom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AB5C3705-D75F-42C1-BC5D-ED8722A23DA7}"/>
                </a:ext>
              </a:extLst>
            </p:cNvPr>
            <p:cNvCxnSpPr>
              <a:cxnSpLocks/>
            </p:cNvCxnSpPr>
            <p:nvPr/>
          </p:nvCxnSpPr>
          <p:spPr>
            <a:xfrm>
              <a:off x="3317211" y="1548994"/>
              <a:ext cx="339428" cy="278794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1418CD72-6D74-4FDD-89A5-069211863C7B}"/>
                </a:ext>
              </a:extLst>
            </p:cNvPr>
            <p:cNvSpPr txBox="1"/>
            <p:nvPr/>
          </p:nvSpPr>
          <p:spPr>
            <a:xfrm>
              <a:off x="3237786" y="1433806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±7.5</a:t>
              </a:r>
              <a:r>
                <a:rPr kumimoji="1" lang="en-US" altLang="ja-JP" baseline="30000" dirty="0"/>
                <a:t>o</a:t>
              </a:r>
              <a:endParaRPr kumimoji="1" lang="ja-JP" altLang="en-US" baseline="30000" dirty="0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144EC49F-405A-4883-9197-4D415CC371C8}"/>
                </a:ext>
              </a:extLst>
            </p:cNvPr>
            <p:cNvSpPr/>
            <p:nvPr/>
          </p:nvSpPr>
          <p:spPr>
            <a:xfrm rot="7393288" flipH="1">
              <a:off x="4077813" y="3174551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D8BC3650-153C-443E-A45F-0060E81953F5}"/>
                </a:ext>
              </a:extLst>
            </p:cNvPr>
            <p:cNvSpPr/>
            <p:nvPr/>
          </p:nvSpPr>
          <p:spPr>
            <a:xfrm rot="7393288" flipH="1">
              <a:off x="4225508" y="3320145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E761699E-2D5E-4344-B20E-2101DA7EF491}"/>
                </a:ext>
              </a:extLst>
            </p:cNvPr>
            <p:cNvSpPr/>
            <p:nvPr/>
          </p:nvSpPr>
          <p:spPr>
            <a:xfrm rot="7393288" flipH="1">
              <a:off x="4427510" y="3390209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889C0DBF-F0F0-4925-942A-BAAE7F3A40A3}"/>
                </a:ext>
              </a:extLst>
            </p:cNvPr>
            <p:cNvSpPr/>
            <p:nvPr/>
          </p:nvSpPr>
          <p:spPr>
            <a:xfrm rot="3458643" flipH="1">
              <a:off x="3048868" y="3314043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4BCE0CB4-9FBB-4C08-825C-DB45E2D90DE1}"/>
                </a:ext>
              </a:extLst>
            </p:cNvPr>
            <p:cNvSpPr/>
            <p:nvPr/>
          </p:nvSpPr>
          <p:spPr>
            <a:xfrm rot="3458643" flipH="1">
              <a:off x="2838374" y="3383706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D3C73A47-5D02-4089-B051-94EA29405B7A}"/>
                </a:ext>
              </a:extLst>
            </p:cNvPr>
            <p:cNvSpPr/>
            <p:nvPr/>
          </p:nvSpPr>
          <p:spPr>
            <a:xfrm rot="3458643" flipH="1">
              <a:off x="3194947" y="3155921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125C4616-81CC-4871-91F6-DA8B208DDA9C}"/>
                </a:ext>
              </a:extLst>
            </p:cNvPr>
            <p:cNvSpPr txBox="1"/>
            <p:nvPr/>
          </p:nvSpPr>
          <p:spPr>
            <a:xfrm>
              <a:off x="4500493" y="1662315"/>
              <a:ext cx="1130438" cy="369332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Osaka" pitchFamily="-107" charset="-128"/>
                  <a:cs typeface="Calibri" panose="020F0502020204030204" pitchFamily="34" charset="0"/>
                </a:rPr>
                <a:t>FW-MRPC</a:t>
              </a:r>
              <a:endParaRPr lang="ja-JP" altLang="en-US" dirty="0">
                <a:solidFill>
                  <a:srgbClr val="FF0000"/>
                </a:solidFill>
                <a:latin typeface="Calibri" panose="020F0502020204030204" pitchFamily="34" charset="0"/>
                <a:ea typeface="Osaka" pitchFamily="-107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AABFD405-223C-4DC8-B76F-918F6D637E2D}"/>
              </a:ext>
            </a:extLst>
          </p:cNvPr>
          <p:cNvGrpSpPr/>
          <p:nvPr/>
        </p:nvGrpSpPr>
        <p:grpSpPr>
          <a:xfrm>
            <a:off x="6475696" y="1433806"/>
            <a:ext cx="5493110" cy="5254263"/>
            <a:chOff x="1004322" y="1433806"/>
            <a:chExt cx="5493110" cy="5254263"/>
          </a:xfrm>
        </p:grpSpPr>
        <p:grpSp>
          <p:nvGrpSpPr>
            <p:cNvPr id="94" name="グループ化 93">
              <a:extLst>
                <a:ext uri="{FF2B5EF4-FFF2-40B4-BE49-F238E27FC236}">
                  <a16:creationId xmlns:a16="http://schemas.microsoft.com/office/drawing/2014/main" id="{D9BEE706-63D0-4487-B217-630C9D114EC7}"/>
                </a:ext>
              </a:extLst>
            </p:cNvPr>
            <p:cNvGrpSpPr/>
            <p:nvPr/>
          </p:nvGrpSpPr>
          <p:grpSpPr>
            <a:xfrm>
              <a:off x="1004322" y="1901507"/>
              <a:ext cx="5493110" cy="4786562"/>
              <a:chOff x="7453633" y="2839324"/>
              <a:chExt cx="4513127" cy="3775990"/>
            </a:xfrm>
          </p:grpSpPr>
          <p:grpSp>
            <p:nvGrpSpPr>
              <p:cNvPr id="111" name="グループ化 110">
                <a:extLst>
                  <a:ext uri="{FF2B5EF4-FFF2-40B4-BE49-F238E27FC236}">
                    <a16:creationId xmlns:a16="http://schemas.microsoft.com/office/drawing/2014/main" id="{A7B43BC3-934F-4502-B802-B3168F91953F}"/>
                  </a:ext>
                </a:extLst>
              </p:cNvPr>
              <p:cNvGrpSpPr/>
              <p:nvPr/>
            </p:nvGrpSpPr>
            <p:grpSpPr>
              <a:xfrm>
                <a:off x="7453633" y="2839324"/>
                <a:ext cx="4513127" cy="3775990"/>
                <a:chOff x="3911416" y="2796867"/>
                <a:chExt cx="4513127" cy="3775990"/>
              </a:xfrm>
            </p:grpSpPr>
            <p:grpSp>
              <p:nvGrpSpPr>
                <p:cNvPr id="116" name="グループ化 115">
                  <a:extLst>
                    <a:ext uri="{FF2B5EF4-FFF2-40B4-BE49-F238E27FC236}">
                      <a16:creationId xmlns:a16="http://schemas.microsoft.com/office/drawing/2014/main" id="{00358468-5C53-46FA-91EF-9291DDD85CB6}"/>
                    </a:ext>
                  </a:extLst>
                </p:cNvPr>
                <p:cNvGrpSpPr/>
                <p:nvPr/>
              </p:nvGrpSpPr>
              <p:grpSpPr>
                <a:xfrm>
                  <a:off x="3911416" y="2853590"/>
                  <a:ext cx="4513127" cy="3719267"/>
                  <a:chOff x="3225809" y="1818877"/>
                  <a:chExt cx="6017502" cy="4959022"/>
                </a:xfrm>
              </p:grpSpPr>
              <p:grpSp>
                <p:nvGrpSpPr>
                  <p:cNvPr id="122" name="グループ化 121">
                    <a:extLst>
                      <a:ext uri="{FF2B5EF4-FFF2-40B4-BE49-F238E27FC236}">
                        <a16:creationId xmlns:a16="http://schemas.microsoft.com/office/drawing/2014/main" id="{379022C3-C1CA-45DD-9176-56D9A526002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225809" y="1818877"/>
                    <a:ext cx="6017502" cy="4959022"/>
                    <a:chOff x="6095999" y="3429000"/>
                    <a:chExt cx="4044863" cy="3333371"/>
                  </a:xfrm>
                </p:grpSpPr>
                <p:pic>
                  <p:nvPicPr>
                    <p:cNvPr id="124" name="図 123">
                      <a:extLst>
                        <a:ext uri="{FF2B5EF4-FFF2-40B4-BE49-F238E27FC236}">
                          <a16:creationId xmlns:a16="http://schemas.microsoft.com/office/drawing/2014/main" id="{F6882A3B-D84D-4BE9-98F5-80AC1BB7700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5999" y="3429000"/>
                      <a:ext cx="4044863" cy="333337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25" name="正方形/長方形 124">
                      <a:extLst>
                        <a:ext uri="{FF2B5EF4-FFF2-40B4-BE49-F238E27FC236}">
                          <a16:creationId xmlns:a16="http://schemas.microsoft.com/office/drawing/2014/main" id="{F8CCB5E4-EC02-456A-8D92-C8E7637280AA}"/>
                        </a:ext>
                      </a:extLst>
                    </p:cNvPr>
                    <p:cNvSpPr/>
                    <p:nvPr/>
                  </p:nvSpPr>
                  <p:spPr>
                    <a:xfrm rot="19854679" flipH="1">
                      <a:off x="7249130" y="5387869"/>
                      <a:ext cx="63500" cy="490855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/>
                      <a:endParaRPr lang="ja-JP" altLang="en-US" sz="1350">
                        <a:solidFill>
                          <a:prstClr val="white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</p:grpSp>
              <p:cxnSp>
                <p:nvCxnSpPr>
                  <p:cNvPr id="123" name="直線矢印コネクタ 122">
                    <a:extLst>
                      <a:ext uri="{FF2B5EF4-FFF2-40B4-BE49-F238E27FC236}">
                        <a16:creationId xmlns:a16="http://schemas.microsoft.com/office/drawing/2014/main" id="{0FCB9144-F7F1-4FEC-8938-F93A00C9AA8B}"/>
                      </a:ext>
                    </a:extLst>
                  </p:cNvPr>
                  <p:cNvCxnSpPr>
                    <a:cxnSpLocks/>
                    <a:stCxn id="121" idx="1"/>
                  </p:cNvCxnSpPr>
                  <p:nvPr/>
                </p:nvCxnSpPr>
                <p:spPr>
                  <a:xfrm flipH="1">
                    <a:off x="6927789" y="2889310"/>
                    <a:ext cx="892919" cy="3508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7" name="正方形/長方形 116">
                  <a:extLst>
                    <a:ext uri="{FF2B5EF4-FFF2-40B4-BE49-F238E27FC236}">
                      <a16:creationId xmlns:a16="http://schemas.microsoft.com/office/drawing/2014/main" id="{F1FA0126-9847-4BC7-9FBE-B7DE4A9A132C}"/>
                    </a:ext>
                  </a:extLst>
                </p:cNvPr>
                <p:cNvSpPr/>
                <p:nvPr/>
              </p:nvSpPr>
              <p:spPr>
                <a:xfrm rot="4890472">
                  <a:off x="5705450" y="2912785"/>
                  <a:ext cx="53923" cy="240879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/>
                  <a:endParaRPr lang="ja-JP" altLang="en-US" sz="135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50" charset="-128"/>
                  </a:endParaRPr>
                </a:p>
              </p:txBody>
            </p:sp>
            <p:cxnSp>
              <p:nvCxnSpPr>
                <p:cNvPr id="118" name="直線矢印コネクタ 117">
                  <a:extLst>
                    <a:ext uri="{FF2B5EF4-FFF2-40B4-BE49-F238E27FC236}">
                      <a16:creationId xmlns:a16="http://schemas.microsoft.com/office/drawing/2014/main" id="{C91A1EAD-60E7-4CB5-A23A-2A4E6DFE7D53}"/>
                    </a:ext>
                  </a:extLst>
                </p:cNvPr>
                <p:cNvCxnSpPr>
                  <a:cxnSpLocks/>
                  <a:endCxn id="117" idx="2"/>
                </p:cNvCxnSpPr>
                <p:nvPr/>
              </p:nvCxnSpPr>
              <p:spPr>
                <a:xfrm>
                  <a:off x="4995301" y="2796867"/>
                  <a:ext cx="617991" cy="25343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テキスト ボックス 118">
                  <a:extLst>
                    <a:ext uri="{FF2B5EF4-FFF2-40B4-BE49-F238E27FC236}">
                      <a16:creationId xmlns:a16="http://schemas.microsoft.com/office/drawing/2014/main" id="{98043E00-3C03-4CE8-8833-8474CC760012}"/>
                    </a:ext>
                  </a:extLst>
                </p:cNvPr>
                <p:cNvSpPr txBox="1"/>
                <p:nvPr/>
              </p:nvSpPr>
              <p:spPr>
                <a:xfrm>
                  <a:off x="6555520" y="4771132"/>
                  <a:ext cx="669690" cy="291356"/>
                </a:xfrm>
                <a:prstGeom prst="rect">
                  <a:avLst/>
                </a:prstGeom>
                <a:solidFill>
                  <a:srgbClr val="33FF64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Osaka" pitchFamily="-107" charset="-128"/>
                      <a:cs typeface="Calibri" panose="020F0502020204030204" pitchFamily="34" charset="0"/>
                    </a:rPr>
                    <a:t>TSC</a:t>
                  </a:r>
                  <a:endParaRPr lang="ja-JP" altLang="en-US" dirty="0">
                    <a:solidFill>
                      <a:srgbClr val="FF0000"/>
                    </a:solidFill>
                    <a:latin typeface="Calibri" panose="020F0502020204030204" pitchFamily="34" charset="0"/>
                    <a:ea typeface="Osaka" pitchFamily="-107" charset="-128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20" name="直線矢印コネクタ 119">
                  <a:extLst>
                    <a:ext uri="{FF2B5EF4-FFF2-40B4-BE49-F238E27FC236}">
                      <a16:creationId xmlns:a16="http://schemas.microsoft.com/office/drawing/2014/main" id="{770D1407-1D49-449A-BD12-9A5DB6A44F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92198" y="4256506"/>
                  <a:ext cx="57144" cy="444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テキスト ボックス 120">
                  <a:extLst>
                    <a:ext uri="{FF2B5EF4-FFF2-40B4-BE49-F238E27FC236}">
                      <a16:creationId xmlns:a16="http://schemas.microsoft.com/office/drawing/2014/main" id="{2945D6E7-8767-4839-A063-AD791403C55D}"/>
                    </a:ext>
                  </a:extLst>
                </p:cNvPr>
                <p:cNvSpPr txBox="1"/>
                <p:nvPr/>
              </p:nvSpPr>
              <p:spPr>
                <a:xfrm>
                  <a:off x="7357591" y="3511024"/>
                  <a:ext cx="748923" cy="369332"/>
                </a:xfrm>
                <a:prstGeom prst="rect">
                  <a:avLst/>
                </a:prstGeom>
                <a:solidFill>
                  <a:srgbClr val="66FFFF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Osaka" pitchFamily="-107" charset="-128"/>
                      <a:cs typeface="Calibri" panose="020F0502020204030204" pitchFamily="34" charset="0"/>
                    </a:rPr>
                    <a:t>MRPC</a:t>
                  </a:r>
                  <a:endParaRPr lang="ja-JP" altLang="en-US" dirty="0">
                    <a:solidFill>
                      <a:srgbClr val="FF0000"/>
                    </a:solidFill>
                    <a:latin typeface="Calibri" panose="020F0502020204030204" pitchFamily="34" charset="0"/>
                    <a:ea typeface="Osaka" pitchFamily="-107" charset="-128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12" name="直線矢印コネクタ 111">
                <a:extLst>
                  <a:ext uri="{FF2B5EF4-FFF2-40B4-BE49-F238E27FC236}">
                    <a16:creationId xmlns:a16="http://schemas.microsoft.com/office/drawing/2014/main" id="{9C4441D5-5214-4BED-B041-D44D59873637}"/>
                  </a:ext>
                </a:extLst>
              </p:cNvPr>
              <p:cNvCxnSpPr>
                <a:cxnSpLocks/>
                <a:stCxn id="121" idx="1"/>
              </p:cNvCxnSpPr>
              <p:nvPr/>
            </p:nvCxnSpPr>
            <p:spPr>
              <a:xfrm flipH="1">
                <a:off x="9183122" y="3698873"/>
                <a:ext cx="1716686" cy="2732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正方形/長方形 112">
                <a:extLst>
                  <a:ext uri="{FF2B5EF4-FFF2-40B4-BE49-F238E27FC236}">
                    <a16:creationId xmlns:a16="http://schemas.microsoft.com/office/drawing/2014/main" id="{6E7D1FDF-5D90-4F13-AAE7-FB901B4B57EA}"/>
                  </a:ext>
                </a:extLst>
              </p:cNvPr>
              <p:cNvSpPr/>
              <p:nvPr/>
            </p:nvSpPr>
            <p:spPr>
              <a:xfrm rot="14505873">
                <a:off x="9543709" y="4699556"/>
                <a:ext cx="45719" cy="1062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/>
                <a:endParaRPr lang="ja-JP" altLang="en-US" sz="135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114" name="正方形/長方形 113">
                <a:extLst>
                  <a:ext uri="{FF2B5EF4-FFF2-40B4-BE49-F238E27FC236}">
                    <a16:creationId xmlns:a16="http://schemas.microsoft.com/office/drawing/2014/main" id="{DD48C466-67E7-44EA-AAB9-DDF79C121253}"/>
                  </a:ext>
                </a:extLst>
              </p:cNvPr>
              <p:cNvSpPr/>
              <p:nvPr/>
            </p:nvSpPr>
            <p:spPr>
              <a:xfrm rot="18159510">
                <a:off x="9705446" y="4702195"/>
                <a:ext cx="45719" cy="1062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/>
                <a:endParaRPr lang="ja-JP" altLang="en-US" sz="135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  <p:cxnSp>
            <p:nvCxnSpPr>
              <p:cNvPr id="115" name="直線矢印コネクタ 114">
                <a:extLst>
                  <a:ext uri="{FF2B5EF4-FFF2-40B4-BE49-F238E27FC236}">
                    <a16:creationId xmlns:a16="http://schemas.microsoft.com/office/drawing/2014/main" id="{E5FFE836-4E91-4A0E-AA6B-DC5C5BE9D2ED}"/>
                  </a:ext>
                </a:extLst>
              </p:cNvPr>
              <p:cNvCxnSpPr>
                <a:cxnSpLocks/>
                <a:stCxn id="119" idx="1"/>
                <a:endCxn id="114" idx="2"/>
              </p:cNvCxnSpPr>
              <p:nvPr/>
            </p:nvCxnSpPr>
            <p:spPr>
              <a:xfrm flipH="1" flipV="1">
                <a:off x="9773013" y="4782811"/>
                <a:ext cx="324724" cy="17645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409BA14A-3446-44B5-9AAF-9B73C7938C2C}"/>
                </a:ext>
              </a:extLst>
            </p:cNvPr>
            <p:cNvSpPr/>
            <p:nvPr/>
          </p:nvSpPr>
          <p:spPr>
            <a:xfrm rot="4937940" flipH="1">
              <a:off x="3184243" y="1926930"/>
              <a:ext cx="45719" cy="327830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09252D4D-7A38-4B37-B277-A17C96602B3C}"/>
                </a:ext>
              </a:extLst>
            </p:cNvPr>
            <p:cNvSpPr/>
            <p:nvPr/>
          </p:nvSpPr>
          <p:spPr>
            <a:xfrm rot="6346059">
              <a:off x="4076332" y="1956570"/>
              <a:ext cx="45719" cy="327830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2397D93D-AE96-44B3-9841-BA232999EF82}"/>
                </a:ext>
              </a:extLst>
            </p:cNvPr>
            <p:cNvSpPr txBox="1"/>
            <p:nvPr/>
          </p:nvSpPr>
          <p:spPr>
            <a:xfrm>
              <a:off x="1851066" y="1751153"/>
              <a:ext cx="94769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FW-AC</a:t>
              </a:r>
              <a:endParaRPr kumimoji="1" lang="ja-JP" altLang="en-US" dirty="0"/>
            </a:p>
          </p:txBody>
        </p:sp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573CD64C-AA29-421A-9AFE-E02CFC70626A}"/>
                </a:ext>
              </a:extLst>
            </p:cNvPr>
            <p:cNvSpPr/>
            <p:nvPr/>
          </p:nvSpPr>
          <p:spPr>
            <a:xfrm rot="6374866">
              <a:off x="4044447" y="2065585"/>
              <a:ext cx="79594" cy="31135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F611951D-4360-4A3D-980C-5A2C4EC3B1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8640" y="1437492"/>
              <a:ext cx="342869" cy="282946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円弧 100">
              <a:extLst>
                <a:ext uri="{FF2B5EF4-FFF2-40B4-BE49-F238E27FC236}">
                  <a16:creationId xmlns:a16="http://schemas.microsoft.com/office/drawing/2014/main" id="{8C3F009B-1478-4C05-9556-2166C73228D0}"/>
                </a:ext>
              </a:extLst>
            </p:cNvPr>
            <p:cNvSpPr/>
            <p:nvPr/>
          </p:nvSpPr>
          <p:spPr>
            <a:xfrm rot="19404737">
              <a:off x="3137853" y="1846195"/>
              <a:ext cx="995168" cy="954001"/>
            </a:xfrm>
            <a:prstGeom prst="arc">
              <a:avLst>
                <a:gd name="adj1" fmla="val 16200000"/>
                <a:gd name="adj2" fmla="val 20748019"/>
              </a:avLst>
            </a:prstGeom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893DE068-9ACB-4067-B020-8B8E94E80B39}"/>
                </a:ext>
              </a:extLst>
            </p:cNvPr>
            <p:cNvCxnSpPr>
              <a:cxnSpLocks/>
            </p:cNvCxnSpPr>
            <p:nvPr/>
          </p:nvCxnSpPr>
          <p:spPr>
            <a:xfrm>
              <a:off x="3317211" y="1548994"/>
              <a:ext cx="339428" cy="278794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D9185038-091D-4544-9326-46148A5DE473}"/>
                </a:ext>
              </a:extLst>
            </p:cNvPr>
            <p:cNvSpPr txBox="1"/>
            <p:nvPr/>
          </p:nvSpPr>
          <p:spPr>
            <a:xfrm>
              <a:off x="3237786" y="1433806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±7.5</a:t>
              </a:r>
              <a:r>
                <a:rPr kumimoji="1" lang="en-US" altLang="ja-JP" baseline="30000" dirty="0"/>
                <a:t>o</a:t>
              </a:r>
              <a:endParaRPr kumimoji="1" lang="ja-JP" altLang="en-US" baseline="30000" dirty="0"/>
            </a:p>
          </p:txBody>
        </p: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DA67AC13-D4AD-48B0-99CF-80168776CE20}"/>
                </a:ext>
              </a:extLst>
            </p:cNvPr>
            <p:cNvSpPr/>
            <p:nvPr/>
          </p:nvSpPr>
          <p:spPr>
            <a:xfrm rot="7393288" flipH="1">
              <a:off x="4077813" y="3174551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BC45F0EA-D394-4AD8-927C-5C6FF25E5A51}"/>
                </a:ext>
              </a:extLst>
            </p:cNvPr>
            <p:cNvSpPr/>
            <p:nvPr/>
          </p:nvSpPr>
          <p:spPr>
            <a:xfrm rot="7393288" flipH="1">
              <a:off x="4225508" y="3320145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0998D04C-CAE5-41DC-9385-C5C288323134}"/>
                </a:ext>
              </a:extLst>
            </p:cNvPr>
            <p:cNvSpPr/>
            <p:nvPr/>
          </p:nvSpPr>
          <p:spPr>
            <a:xfrm rot="7393288" flipH="1">
              <a:off x="4427510" y="3390209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42E8C688-F456-41CC-8815-C5E88E62B0D8}"/>
                </a:ext>
              </a:extLst>
            </p:cNvPr>
            <p:cNvSpPr/>
            <p:nvPr/>
          </p:nvSpPr>
          <p:spPr>
            <a:xfrm rot="3458643" flipH="1">
              <a:off x="3048868" y="3314043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FF7B03DF-4FAD-449C-8CFB-0662C911A916}"/>
                </a:ext>
              </a:extLst>
            </p:cNvPr>
            <p:cNvSpPr/>
            <p:nvPr/>
          </p:nvSpPr>
          <p:spPr>
            <a:xfrm rot="3458643" flipH="1">
              <a:off x="2838374" y="3383706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9" name="正方形/長方形 108">
              <a:extLst>
                <a:ext uri="{FF2B5EF4-FFF2-40B4-BE49-F238E27FC236}">
                  <a16:creationId xmlns:a16="http://schemas.microsoft.com/office/drawing/2014/main" id="{4BB0EF28-8BCB-4439-B672-9CF9D0055CEC}"/>
                </a:ext>
              </a:extLst>
            </p:cNvPr>
            <p:cNvSpPr/>
            <p:nvPr/>
          </p:nvSpPr>
          <p:spPr>
            <a:xfrm rot="3458643" flipH="1">
              <a:off x="3194947" y="3155921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133F1EBE-206E-4F6C-93C3-7AB6D9CFE1B8}"/>
                </a:ext>
              </a:extLst>
            </p:cNvPr>
            <p:cNvSpPr txBox="1"/>
            <p:nvPr/>
          </p:nvSpPr>
          <p:spPr>
            <a:xfrm>
              <a:off x="4500493" y="1662315"/>
              <a:ext cx="1130438" cy="369332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Osaka" pitchFamily="-107" charset="-128"/>
                  <a:cs typeface="Calibri" panose="020F0502020204030204" pitchFamily="34" charset="0"/>
                </a:rPr>
                <a:t>FW-MRPC</a:t>
              </a:r>
              <a:endParaRPr lang="ja-JP" altLang="en-US" dirty="0">
                <a:solidFill>
                  <a:srgbClr val="FF0000"/>
                </a:solidFill>
                <a:latin typeface="Calibri" panose="020F0502020204030204" pitchFamily="34" charset="0"/>
                <a:ea typeface="Osaka" pitchFamily="-107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FCB27C8C-CFF6-4456-84B6-2B373BB7C076}"/>
              </a:ext>
            </a:extLst>
          </p:cNvPr>
          <p:cNvSpPr/>
          <p:nvPr/>
        </p:nvSpPr>
        <p:spPr>
          <a:xfrm rot="3576782">
            <a:off x="8568628" y="3257289"/>
            <a:ext cx="91586" cy="5350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29" name="正方形/長方形 128">
            <a:extLst>
              <a:ext uri="{FF2B5EF4-FFF2-40B4-BE49-F238E27FC236}">
                <a16:creationId xmlns:a16="http://schemas.microsoft.com/office/drawing/2014/main" id="{FE0CA57D-37EB-4A21-A48F-F594F257B795}"/>
              </a:ext>
            </a:extLst>
          </p:cNvPr>
          <p:cNvSpPr/>
          <p:nvPr/>
        </p:nvSpPr>
        <p:spPr>
          <a:xfrm rot="7414532">
            <a:off x="9648149" y="3273379"/>
            <a:ext cx="91586" cy="5350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30" name="台形 129">
            <a:extLst>
              <a:ext uri="{FF2B5EF4-FFF2-40B4-BE49-F238E27FC236}">
                <a16:creationId xmlns:a16="http://schemas.microsoft.com/office/drawing/2014/main" id="{2EC45636-F7D0-4E7E-87B3-A2C702D158CE}"/>
              </a:ext>
            </a:extLst>
          </p:cNvPr>
          <p:cNvSpPr/>
          <p:nvPr/>
        </p:nvSpPr>
        <p:spPr>
          <a:xfrm rot="8967255">
            <a:off x="7827293" y="2727285"/>
            <a:ext cx="1015477" cy="645835"/>
          </a:xfrm>
          <a:prstGeom prst="trapezoi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台形 131">
            <a:extLst>
              <a:ext uri="{FF2B5EF4-FFF2-40B4-BE49-F238E27FC236}">
                <a16:creationId xmlns:a16="http://schemas.microsoft.com/office/drawing/2014/main" id="{73EA8D23-B34A-4DBD-AA75-411AD5B0D313}"/>
              </a:ext>
            </a:extLst>
          </p:cNvPr>
          <p:cNvSpPr/>
          <p:nvPr/>
        </p:nvSpPr>
        <p:spPr>
          <a:xfrm rot="12644803">
            <a:off x="9420917" y="2758357"/>
            <a:ext cx="1015477" cy="645835"/>
          </a:xfrm>
          <a:prstGeom prst="trapezoi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3823F971-2713-4F64-BFB1-8C6EE9F9B0D3}"/>
              </a:ext>
            </a:extLst>
          </p:cNvPr>
          <p:cNvSpPr txBox="1"/>
          <p:nvPr/>
        </p:nvSpPr>
        <p:spPr>
          <a:xfrm>
            <a:off x="8246273" y="3701302"/>
            <a:ext cx="49084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</a:t>
            </a:r>
            <a:endParaRPr kumimoji="1" lang="ja-JP" altLang="en-US" dirty="0"/>
          </a:p>
        </p:txBody>
      </p:sp>
      <p:cxnSp>
        <p:nvCxnSpPr>
          <p:cNvPr id="135" name="直線矢印コネクタ 134">
            <a:extLst>
              <a:ext uri="{FF2B5EF4-FFF2-40B4-BE49-F238E27FC236}">
                <a16:creationId xmlns:a16="http://schemas.microsoft.com/office/drawing/2014/main" id="{E4B21675-04C6-456E-B20A-9E9CE04F0061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3596917" y="2009111"/>
            <a:ext cx="195757" cy="134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矢印コネクタ 137">
            <a:extLst>
              <a:ext uri="{FF2B5EF4-FFF2-40B4-BE49-F238E27FC236}">
                <a16:creationId xmlns:a16="http://schemas.microsoft.com/office/drawing/2014/main" id="{8C9D2353-0648-4BCD-BCBD-851F5584637C}"/>
              </a:ext>
            </a:extLst>
          </p:cNvPr>
          <p:cNvCxnSpPr>
            <a:cxnSpLocks/>
          </p:cNvCxnSpPr>
          <p:nvPr/>
        </p:nvCxnSpPr>
        <p:spPr>
          <a:xfrm flipH="1">
            <a:off x="9725304" y="2133405"/>
            <a:ext cx="306825" cy="1512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グループ化 168">
            <a:extLst>
              <a:ext uri="{FF2B5EF4-FFF2-40B4-BE49-F238E27FC236}">
                <a16:creationId xmlns:a16="http://schemas.microsoft.com/office/drawing/2014/main" id="{F0715CD1-C7DE-4875-B241-FA95BB093521}"/>
              </a:ext>
            </a:extLst>
          </p:cNvPr>
          <p:cNvGrpSpPr/>
          <p:nvPr/>
        </p:nvGrpSpPr>
        <p:grpSpPr>
          <a:xfrm>
            <a:off x="8714262" y="2820932"/>
            <a:ext cx="845694" cy="1198875"/>
            <a:chOff x="8714262" y="2820932"/>
            <a:chExt cx="845694" cy="1198875"/>
          </a:xfrm>
        </p:grpSpPr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04D61D5C-9B81-4151-81DA-330DCDFF3A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4262" y="2831088"/>
              <a:ext cx="234547" cy="5225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DB6C8752-79E5-4D1F-9FA2-4A99F1A338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9369" y="3399146"/>
              <a:ext cx="161550" cy="343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144">
              <a:extLst>
                <a:ext uri="{FF2B5EF4-FFF2-40B4-BE49-F238E27FC236}">
                  <a16:creationId xmlns:a16="http://schemas.microsoft.com/office/drawing/2014/main" id="{3007E197-AAB0-4176-9674-D03F51D23E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5236" y="3996183"/>
              <a:ext cx="75876" cy="197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3842D1CA-D636-44E0-9BB5-D4891089CE9F}"/>
                </a:ext>
              </a:extLst>
            </p:cNvPr>
            <p:cNvCxnSpPr>
              <a:cxnSpLocks/>
            </p:cNvCxnSpPr>
            <p:nvPr/>
          </p:nvCxnSpPr>
          <p:spPr>
            <a:xfrm>
              <a:off x="9303046" y="2820932"/>
              <a:ext cx="256910" cy="850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>
              <a:extLst>
                <a:ext uri="{FF2B5EF4-FFF2-40B4-BE49-F238E27FC236}">
                  <a16:creationId xmlns:a16="http://schemas.microsoft.com/office/drawing/2014/main" id="{3F7F20CA-A0D8-4D96-9CAB-052E94F1494A}"/>
                </a:ext>
              </a:extLst>
            </p:cNvPr>
            <p:cNvCxnSpPr>
              <a:cxnSpLocks/>
            </p:cNvCxnSpPr>
            <p:nvPr/>
          </p:nvCxnSpPr>
          <p:spPr>
            <a:xfrm>
              <a:off x="9242702" y="3385887"/>
              <a:ext cx="186337" cy="611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線コネクタ 154">
              <a:extLst>
                <a:ext uri="{FF2B5EF4-FFF2-40B4-BE49-F238E27FC236}">
                  <a16:creationId xmlns:a16="http://schemas.microsoft.com/office/drawing/2014/main" id="{7D4DEF37-B68E-4D0D-8C2B-F16658EE49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7997" y="3751791"/>
              <a:ext cx="97078" cy="326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>
              <a:extLst>
                <a:ext uri="{FF2B5EF4-FFF2-40B4-BE49-F238E27FC236}">
                  <a16:creationId xmlns:a16="http://schemas.microsoft.com/office/drawing/2014/main" id="{D05B4148-571D-4C3E-8741-FB47F2D722B6}"/>
                </a:ext>
              </a:extLst>
            </p:cNvPr>
            <p:cNvCxnSpPr>
              <a:cxnSpLocks/>
            </p:cNvCxnSpPr>
            <p:nvPr/>
          </p:nvCxnSpPr>
          <p:spPr>
            <a:xfrm>
              <a:off x="9195288" y="3751791"/>
              <a:ext cx="131909" cy="326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B6453A97-35E0-463A-81B5-8C33662C679D}"/>
                </a:ext>
              </a:extLst>
            </p:cNvPr>
            <p:cNvCxnSpPr>
              <a:cxnSpLocks/>
            </p:cNvCxnSpPr>
            <p:nvPr/>
          </p:nvCxnSpPr>
          <p:spPr>
            <a:xfrm>
              <a:off x="9175485" y="3992337"/>
              <a:ext cx="81470" cy="274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グループ化 178">
            <a:extLst>
              <a:ext uri="{FF2B5EF4-FFF2-40B4-BE49-F238E27FC236}">
                <a16:creationId xmlns:a16="http://schemas.microsoft.com/office/drawing/2014/main" id="{4FC3CB0A-224F-4C3F-B6A2-95DC00C6C27A}"/>
              </a:ext>
            </a:extLst>
          </p:cNvPr>
          <p:cNvGrpSpPr/>
          <p:nvPr/>
        </p:nvGrpSpPr>
        <p:grpSpPr>
          <a:xfrm>
            <a:off x="2574188" y="2815048"/>
            <a:ext cx="845694" cy="1198875"/>
            <a:chOff x="8714262" y="2820932"/>
            <a:chExt cx="845694" cy="1198875"/>
          </a:xfrm>
        </p:grpSpPr>
        <p:cxnSp>
          <p:nvCxnSpPr>
            <p:cNvPr id="180" name="直線コネクタ 179">
              <a:extLst>
                <a:ext uri="{FF2B5EF4-FFF2-40B4-BE49-F238E27FC236}">
                  <a16:creationId xmlns:a16="http://schemas.microsoft.com/office/drawing/2014/main" id="{D7DA0D89-2B47-44B7-BA56-AA3B5DBB4B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4262" y="2831088"/>
              <a:ext cx="234547" cy="5225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コネクタ 180">
              <a:extLst>
                <a:ext uri="{FF2B5EF4-FFF2-40B4-BE49-F238E27FC236}">
                  <a16:creationId xmlns:a16="http://schemas.microsoft.com/office/drawing/2014/main" id="{D1B4A28C-D655-4E4E-B67A-9C1D97D6A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9369" y="3399146"/>
              <a:ext cx="161550" cy="343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コネクタ 181">
              <a:extLst>
                <a:ext uri="{FF2B5EF4-FFF2-40B4-BE49-F238E27FC236}">
                  <a16:creationId xmlns:a16="http://schemas.microsoft.com/office/drawing/2014/main" id="{AB3260E8-7102-490C-BBC4-727DE619F1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5236" y="3996183"/>
              <a:ext cx="75876" cy="197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コネクタ 182">
              <a:extLst>
                <a:ext uri="{FF2B5EF4-FFF2-40B4-BE49-F238E27FC236}">
                  <a16:creationId xmlns:a16="http://schemas.microsoft.com/office/drawing/2014/main" id="{9F9D146D-04B3-4062-94C9-3B0E4BA0441B}"/>
                </a:ext>
              </a:extLst>
            </p:cNvPr>
            <p:cNvCxnSpPr>
              <a:cxnSpLocks/>
            </p:cNvCxnSpPr>
            <p:nvPr/>
          </p:nvCxnSpPr>
          <p:spPr>
            <a:xfrm>
              <a:off x="9303046" y="2820932"/>
              <a:ext cx="256910" cy="850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コネクタ 183">
              <a:extLst>
                <a:ext uri="{FF2B5EF4-FFF2-40B4-BE49-F238E27FC236}">
                  <a16:creationId xmlns:a16="http://schemas.microsoft.com/office/drawing/2014/main" id="{45E8DAD3-AB11-4C10-9F5C-5DA5D09457C7}"/>
                </a:ext>
              </a:extLst>
            </p:cNvPr>
            <p:cNvCxnSpPr>
              <a:cxnSpLocks/>
            </p:cNvCxnSpPr>
            <p:nvPr/>
          </p:nvCxnSpPr>
          <p:spPr>
            <a:xfrm>
              <a:off x="9242702" y="3385887"/>
              <a:ext cx="186337" cy="611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コネクタ 184">
              <a:extLst>
                <a:ext uri="{FF2B5EF4-FFF2-40B4-BE49-F238E27FC236}">
                  <a16:creationId xmlns:a16="http://schemas.microsoft.com/office/drawing/2014/main" id="{DD408DA1-BA64-4EC3-B22A-27B081FD1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7997" y="3751791"/>
              <a:ext cx="97078" cy="326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コネクタ 185">
              <a:extLst>
                <a:ext uri="{FF2B5EF4-FFF2-40B4-BE49-F238E27FC236}">
                  <a16:creationId xmlns:a16="http://schemas.microsoft.com/office/drawing/2014/main" id="{BCFE72A4-415C-4F1E-A5AB-C9C6ED5B2477}"/>
                </a:ext>
              </a:extLst>
            </p:cNvPr>
            <p:cNvCxnSpPr>
              <a:cxnSpLocks/>
            </p:cNvCxnSpPr>
            <p:nvPr/>
          </p:nvCxnSpPr>
          <p:spPr>
            <a:xfrm>
              <a:off x="9195288" y="3751791"/>
              <a:ext cx="131909" cy="326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線コネクタ 186">
              <a:extLst>
                <a:ext uri="{FF2B5EF4-FFF2-40B4-BE49-F238E27FC236}">
                  <a16:creationId xmlns:a16="http://schemas.microsoft.com/office/drawing/2014/main" id="{22F5A3E4-17C5-4782-BE49-B3BAD3835806}"/>
                </a:ext>
              </a:extLst>
            </p:cNvPr>
            <p:cNvCxnSpPr>
              <a:cxnSpLocks/>
            </p:cNvCxnSpPr>
            <p:nvPr/>
          </p:nvCxnSpPr>
          <p:spPr>
            <a:xfrm>
              <a:off x="9175485" y="3992337"/>
              <a:ext cx="81470" cy="274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B4D9FA20-945D-4935-AF58-92840942D5CB}"/>
              </a:ext>
            </a:extLst>
          </p:cNvPr>
          <p:cNvSpPr txBox="1"/>
          <p:nvPr/>
        </p:nvSpPr>
        <p:spPr>
          <a:xfrm>
            <a:off x="1025121" y="2170728"/>
            <a:ext cx="12402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Osaka" pitchFamily="-107" charset="-128"/>
                <a:cs typeface="Calibri" panose="020F0502020204030204" pitchFamily="34" charset="0"/>
              </a:rPr>
              <a:t>FW-Tracker</a:t>
            </a:r>
            <a:endParaRPr lang="ja-JP" altLang="en-US" dirty="0">
              <a:solidFill>
                <a:srgbClr val="FF0000"/>
              </a:solidFill>
              <a:latin typeface="Calibri" panose="020F0502020204030204" pitchFamily="34" charset="0"/>
              <a:ea typeface="Osaka" pitchFamily="-107" charset="-128"/>
              <a:cs typeface="Calibri" panose="020F0502020204030204" pitchFamily="34" charset="0"/>
            </a:endParaRPr>
          </a:p>
        </p:txBody>
      </p:sp>
      <p:cxnSp>
        <p:nvCxnSpPr>
          <p:cNvPr id="191" name="直線矢印コネクタ 190">
            <a:extLst>
              <a:ext uri="{FF2B5EF4-FFF2-40B4-BE49-F238E27FC236}">
                <a16:creationId xmlns:a16="http://schemas.microsoft.com/office/drawing/2014/main" id="{34031585-4BFC-4074-9B9A-7E0BDBC4882E}"/>
              </a:ext>
            </a:extLst>
          </p:cNvPr>
          <p:cNvCxnSpPr>
            <a:cxnSpLocks/>
          </p:cNvCxnSpPr>
          <p:nvPr/>
        </p:nvCxnSpPr>
        <p:spPr>
          <a:xfrm>
            <a:off x="2273084" y="2348895"/>
            <a:ext cx="437655" cy="4965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332FCFEA-EC9E-471F-B0DF-B13D7A33D26E}"/>
              </a:ext>
            </a:extLst>
          </p:cNvPr>
          <p:cNvSpPr txBox="1"/>
          <p:nvPr/>
        </p:nvSpPr>
        <p:spPr>
          <a:xfrm>
            <a:off x="7089196" y="2189542"/>
            <a:ext cx="12402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Osaka" pitchFamily="-107" charset="-128"/>
                <a:cs typeface="Calibri" panose="020F0502020204030204" pitchFamily="34" charset="0"/>
              </a:rPr>
              <a:t>FW-Tracker</a:t>
            </a:r>
            <a:endParaRPr lang="ja-JP" altLang="en-US" dirty="0">
              <a:solidFill>
                <a:srgbClr val="FF0000"/>
              </a:solidFill>
              <a:latin typeface="Calibri" panose="020F0502020204030204" pitchFamily="34" charset="0"/>
              <a:ea typeface="Osaka" pitchFamily="-107" charset="-128"/>
              <a:cs typeface="Calibri" panose="020F0502020204030204" pitchFamily="34" charset="0"/>
            </a:endParaRPr>
          </a:p>
        </p:txBody>
      </p:sp>
      <p:cxnSp>
        <p:nvCxnSpPr>
          <p:cNvPr id="230" name="直線矢印コネクタ 229">
            <a:extLst>
              <a:ext uri="{FF2B5EF4-FFF2-40B4-BE49-F238E27FC236}">
                <a16:creationId xmlns:a16="http://schemas.microsoft.com/office/drawing/2014/main" id="{524CF65D-A01B-427E-A41B-014C8957EFC4}"/>
              </a:ext>
            </a:extLst>
          </p:cNvPr>
          <p:cNvCxnSpPr>
            <a:cxnSpLocks/>
          </p:cNvCxnSpPr>
          <p:nvPr/>
        </p:nvCxnSpPr>
        <p:spPr>
          <a:xfrm>
            <a:off x="8337159" y="2367709"/>
            <a:ext cx="437655" cy="4965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B76292B-31E9-4A25-AA89-D2CEC862B50B}"/>
              </a:ext>
            </a:extLst>
          </p:cNvPr>
          <p:cNvSpPr/>
          <p:nvPr/>
        </p:nvSpPr>
        <p:spPr>
          <a:xfrm rot="5400000">
            <a:off x="9063881" y="3118318"/>
            <a:ext cx="91586" cy="5350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8338AAA-5336-4CA4-A95F-8FB453BD1524}"/>
              </a:ext>
            </a:extLst>
          </p:cNvPr>
          <p:cNvSpPr/>
          <p:nvPr/>
        </p:nvSpPr>
        <p:spPr>
          <a:xfrm rot="5400000" flipH="1">
            <a:off x="8902464" y="3080300"/>
            <a:ext cx="45719" cy="212478"/>
          </a:xfrm>
          <a:prstGeom prst="rect">
            <a:avLst/>
          </a:prstGeom>
          <a:solidFill>
            <a:srgbClr val="25E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F4C96FD-D67B-468C-9614-9E5A794709A7}"/>
              </a:ext>
            </a:extLst>
          </p:cNvPr>
          <p:cNvSpPr/>
          <p:nvPr/>
        </p:nvSpPr>
        <p:spPr>
          <a:xfrm rot="5400000" flipH="1">
            <a:off x="9313944" y="3087920"/>
            <a:ext cx="45719" cy="212478"/>
          </a:xfrm>
          <a:prstGeom prst="rect">
            <a:avLst/>
          </a:prstGeom>
          <a:solidFill>
            <a:srgbClr val="25E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E8DA76-5367-4843-A293-CD3CB8D030F0}"/>
              </a:ext>
            </a:extLst>
          </p:cNvPr>
          <p:cNvSpPr/>
          <p:nvPr/>
        </p:nvSpPr>
        <p:spPr>
          <a:xfrm rot="5400000" flipH="1">
            <a:off x="9108204" y="3133640"/>
            <a:ext cx="45719" cy="212478"/>
          </a:xfrm>
          <a:prstGeom prst="rect">
            <a:avLst/>
          </a:prstGeom>
          <a:solidFill>
            <a:srgbClr val="25E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1419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95" y="33536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br>
              <a:rPr kumimoji="1" lang="en-US" altLang="ja-JP" dirty="0"/>
            </a:br>
            <a:r>
              <a:rPr kumimoji="1" lang="en-US" altLang="ja-JP" sz="2800" dirty="0"/>
              <a:t>(GEANT4 simulation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DDF36546-59F6-4CA2-8E00-96D9ECD72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59" y="2163257"/>
            <a:ext cx="4532960" cy="40137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89CED1-CDC7-46EE-A151-BA0C3800A87B}"/>
              </a:ext>
            </a:extLst>
          </p:cNvPr>
          <p:cNvSpPr txBox="1"/>
          <p:nvPr/>
        </p:nvSpPr>
        <p:spPr>
          <a:xfrm>
            <a:off x="681346" y="1689597"/>
            <a:ext cx="38523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r>
              <a:rPr kumimoji="1" lang="en-US" altLang="ja-JP" dirty="0">
                <a:sym typeface="Wingdings" panose="05000000000000000000" pitchFamily="2" charset="2"/>
              </a:rPr>
              <a:t>, Middle Layer, 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kumimoji="1" lang="en-US" altLang="ja-JP" dirty="0" err="1">
                <a:sym typeface="Wingdings" panose="05000000000000000000" pitchFamily="2" charset="2"/>
              </a:rPr>
              <a:t>zx</a:t>
            </a:r>
            <a:r>
              <a:rPr kumimoji="1" lang="en-US" altLang="ja-JP" dirty="0">
                <a:sym typeface="Wingdings" panose="05000000000000000000" pitchFamily="2" charset="2"/>
              </a:rPr>
              <a:t>=15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r>
              <a:rPr kumimoji="1" lang="en-US" altLang="ja-JP" dirty="0">
                <a:sym typeface="Wingdings" panose="05000000000000000000" pitchFamily="2" charset="2"/>
              </a:rPr>
              <a:t>-135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endParaRPr kumimoji="1" lang="ja-JP" altLang="en-US" baseline="30000" dirty="0"/>
          </a:p>
        </p:txBody>
      </p:sp>
      <p:pic>
        <p:nvPicPr>
          <p:cNvPr id="24" name="コンテンツ プレースホルダー 20">
            <a:extLst>
              <a:ext uri="{FF2B5EF4-FFF2-40B4-BE49-F238E27FC236}">
                <a16:creationId xmlns:a16="http://schemas.microsoft.com/office/drawing/2014/main" id="{27D066CC-3C25-47AC-96ED-9E16D13CB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20" y="2162856"/>
            <a:ext cx="4532960" cy="4013706"/>
          </a:xfrm>
          <a:prstGeom prst="rect">
            <a:avLst/>
          </a:prstGeom>
        </p:spPr>
      </p:pic>
      <p:sp>
        <p:nvSpPr>
          <p:cNvPr id="28" name="コンテンツ プレースホルダー 27">
            <a:extLst>
              <a:ext uri="{FF2B5EF4-FFF2-40B4-BE49-F238E27FC236}">
                <a16:creationId xmlns:a16="http://schemas.microsoft.com/office/drawing/2014/main" id="{2BC31C38-CC4D-4F37-8017-4EFF0048C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69175"/>
            <a:ext cx="8172450" cy="707788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29" name="コンテンツ プレースホルダー 25">
            <a:extLst>
              <a:ext uri="{FF2B5EF4-FFF2-40B4-BE49-F238E27FC236}">
                <a16:creationId xmlns:a16="http://schemas.microsoft.com/office/drawing/2014/main" id="{D863CC9D-4860-4197-9F46-BFC0B9F49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36" y="2182900"/>
            <a:ext cx="4532960" cy="4013705"/>
          </a:xfrm>
          <a:prstGeom prst="rect">
            <a:avLst/>
          </a:prstGeom>
        </p:spPr>
      </p:pic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81921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0" name="正方形/長方形 69">
                    <a:extLst>
                      <a:ext uri="{FF2B5EF4-FFF2-40B4-BE49-F238E27FC236}">
                        <a16:creationId xmlns:a16="http://schemas.microsoft.com/office/drawing/2014/main" id="{65795019-C070-491D-8E57-80066C54C43C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6F59A128-035C-4B2C-846E-B44EC568DE2D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04C0A919-C458-415A-BFBE-151A81E86369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BC720244-CB88-4C1E-885A-59C8C6C67E3A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793211A8-B2D8-4E30-A618-95B177BBFB28}"/>
              </a:ext>
            </a:extLst>
          </p:cNvPr>
          <p:cNvGrpSpPr/>
          <p:nvPr/>
        </p:nvGrpSpPr>
        <p:grpSpPr>
          <a:xfrm>
            <a:off x="4800005" y="254713"/>
            <a:ext cx="3539515" cy="1862564"/>
            <a:chOff x="3038026" y="279795"/>
            <a:chExt cx="3539515" cy="1862564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0CE3D35D-C379-4825-8A6B-4CA195F3C4AF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81" name="グループ化 6">
                <a:extLst>
                  <a:ext uri="{FF2B5EF4-FFF2-40B4-BE49-F238E27FC236}">
                    <a16:creationId xmlns:a16="http://schemas.microsoft.com/office/drawing/2014/main" id="{4E92DF2A-668A-41C7-86D1-F3E1B9147D8D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88" name="グループ化 7">
                  <a:extLst>
                    <a:ext uri="{FF2B5EF4-FFF2-40B4-BE49-F238E27FC236}">
                      <a16:creationId xmlns:a16="http://schemas.microsoft.com/office/drawing/2014/main" id="{0C98D6CC-7B90-48F0-BD36-C5D9F75746F8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90" name="テキスト ボックス 89">
                    <a:extLst>
                      <a:ext uri="{FF2B5EF4-FFF2-40B4-BE49-F238E27FC236}">
                        <a16:creationId xmlns:a16="http://schemas.microsoft.com/office/drawing/2014/main" id="{56AC2B37-33C5-4978-AE5E-4C4B8B021A2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1" name="テキスト ボックス 90">
                    <a:extLst>
                      <a:ext uri="{FF2B5EF4-FFF2-40B4-BE49-F238E27FC236}">
                        <a16:creationId xmlns:a16="http://schemas.microsoft.com/office/drawing/2014/main" id="{75C30BE4-9FB9-45E0-AD48-C7E90FA5D757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2" name="テキスト ボックス 91">
                    <a:extLst>
                      <a:ext uri="{FF2B5EF4-FFF2-40B4-BE49-F238E27FC236}">
                        <a16:creationId xmlns:a16="http://schemas.microsoft.com/office/drawing/2014/main" id="{86E99FE3-C720-4186-A476-FD3C59FAB36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3" name="正方形/長方形 92">
                    <a:extLst>
                      <a:ext uri="{FF2B5EF4-FFF2-40B4-BE49-F238E27FC236}">
                        <a16:creationId xmlns:a16="http://schemas.microsoft.com/office/drawing/2014/main" id="{CA37070F-D17B-4C64-98A0-CD7963A66217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4" name="正方形/長方形 93">
                    <a:extLst>
                      <a:ext uri="{FF2B5EF4-FFF2-40B4-BE49-F238E27FC236}">
                        <a16:creationId xmlns:a16="http://schemas.microsoft.com/office/drawing/2014/main" id="{7A0A2165-772F-41AD-9444-077ACE0CFB59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5" name="正方形/長方形 94">
                    <a:extLst>
                      <a:ext uri="{FF2B5EF4-FFF2-40B4-BE49-F238E27FC236}">
                        <a16:creationId xmlns:a16="http://schemas.microsoft.com/office/drawing/2014/main" id="{15446011-C581-48B1-ACFE-F53746115F66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6" name="正方形/長方形 95">
                    <a:extLst>
                      <a:ext uri="{FF2B5EF4-FFF2-40B4-BE49-F238E27FC236}">
                        <a16:creationId xmlns:a16="http://schemas.microsoft.com/office/drawing/2014/main" id="{F3F876A2-D931-4B86-98A3-EDB507F5E49B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7" name="円/楕円 24">
                    <a:extLst>
                      <a:ext uri="{FF2B5EF4-FFF2-40B4-BE49-F238E27FC236}">
                        <a16:creationId xmlns:a16="http://schemas.microsoft.com/office/drawing/2014/main" id="{FCFC8BDE-2E65-49CC-A398-174C8325350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8" name="テキスト ボックス 97">
                    <a:extLst>
                      <a:ext uri="{FF2B5EF4-FFF2-40B4-BE49-F238E27FC236}">
                        <a16:creationId xmlns:a16="http://schemas.microsoft.com/office/drawing/2014/main" id="{BFD4DE34-1F43-4263-BE50-C0367F80D99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9" name="テキスト ボックス 98">
                    <a:extLst>
                      <a:ext uri="{FF2B5EF4-FFF2-40B4-BE49-F238E27FC236}">
                        <a16:creationId xmlns:a16="http://schemas.microsoft.com/office/drawing/2014/main" id="{F6CC6D78-9F8C-46A5-841B-0A41D65D9EBC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0" name="テキスト ボックス 99">
                    <a:extLst>
                      <a:ext uri="{FF2B5EF4-FFF2-40B4-BE49-F238E27FC236}">
                        <a16:creationId xmlns:a16="http://schemas.microsoft.com/office/drawing/2014/main" id="{E4C079DB-ACCA-48C9-BC02-72E64F46A625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1" name="テキスト ボックス 100">
                    <a:extLst>
                      <a:ext uri="{FF2B5EF4-FFF2-40B4-BE49-F238E27FC236}">
                        <a16:creationId xmlns:a16="http://schemas.microsoft.com/office/drawing/2014/main" id="{B7424EA8-C60F-4D51-97CF-379275F0FE71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89" name="テキスト ボックス 88">
                  <a:extLst>
                    <a:ext uri="{FF2B5EF4-FFF2-40B4-BE49-F238E27FC236}">
                      <a16:creationId xmlns:a16="http://schemas.microsoft.com/office/drawing/2014/main" id="{A19ADFD0-D239-4FD7-AD8D-14B3D05BD356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FDD1D4C2-6698-4761-BECF-EE5F165FCF5B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C45B42BD-9873-41DD-86D2-C86DC7EBD378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E2166F50-2BDD-47E2-82AB-4C2BE4DD251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D2942D3B-BA20-48B5-BDB9-8857C51EE6E3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C2963E5C-2223-47B0-A832-1A766127FF4E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732482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329032E8-1313-45FA-8036-07C617FDCAAA}"/>
              </a:ext>
            </a:extLst>
          </p:cNvPr>
          <p:cNvSpPr txBox="1"/>
          <p:nvPr/>
        </p:nvSpPr>
        <p:spPr>
          <a:xfrm rot="5400000">
            <a:off x="-507501" y="2287693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FD4406FA-5D66-499F-B6BE-6E9C1E8E4AD1}"/>
              </a:ext>
            </a:extLst>
          </p:cNvPr>
          <p:cNvSpPr txBox="1"/>
          <p:nvPr/>
        </p:nvSpPr>
        <p:spPr>
          <a:xfrm>
            <a:off x="3435726" y="6007285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62188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58948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72129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77267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BB5C9416-E7B7-44CE-A7CB-AC07DC00BAB3}"/>
              </a:ext>
            </a:extLst>
          </p:cNvPr>
          <p:cNvSpPr txBox="1"/>
          <p:nvPr/>
        </p:nvSpPr>
        <p:spPr>
          <a:xfrm>
            <a:off x="5336174" y="6308209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First Phase</a:t>
            </a:r>
            <a:endParaRPr kumimoji="1" lang="ja-JP" altLang="en-US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1985CDB-80DA-4DA3-8216-C07313632010}"/>
              </a:ext>
            </a:extLst>
          </p:cNvPr>
          <p:cNvSpPr txBox="1"/>
          <p:nvPr/>
        </p:nvSpPr>
        <p:spPr>
          <a:xfrm>
            <a:off x="9482788" y="626100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2nd Phase</a:t>
            </a:r>
            <a:endParaRPr kumimoji="1" lang="ja-JP" altLang="en-US" dirty="0"/>
          </a:p>
        </p:txBody>
      </p:sp>
      <p:sp>
        <p:nvSpPr>
          <p:cNvPr id="121" name="矢印: 右 120">
            <a:extLst>
              <a:ext uri="{FF2B5EF4-FFF2-40B4-BE49-F238E27FC236}">
                <a16:creationId xmlns:a16="http://schemas.microsoft.com/office/drawing/2014/main" id="{F93DF903-A991-4662-A026-DDB116FDA38E}"/>
              </a:ext>
            </a:extLst>
          </p:cNvPr>
          <p:cNvSpPr/>
          <p:nvPr/>
        </p:nvSpPr>
        <p:spPr>
          <a:xfrm>
            <a:off x="8006450" y="6345839"/>
            <a:ext cx="581830" cy="302891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AF21EEFB-0B8F-462D-BFCB-FB0AA2B97F3D}"/>
              </a:ext>
            </a:extLst>
          </p:cNvPr>
          <p:cNvCxnSpPr>
            <a:stCxn id="97" idx="6"/>
          </p:cNvCxnSpPr>
          <p:nvPr/>
        </p:nvCxnSpPr>
        <p:spPr>
          <a:xfrm flipV="1">
            <a:off x="6349098" y="1068823"/>
            <a:ext cx="1129218" cy="12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>
            <a:extLst>
              <a:ext uri="{FF2B5EF4-FFF2-40B4-BE49-F238E27FC236}">
                <a16:creationId xmlns:a16="http://schemas.microsoft.com/office/drawing/2014/main" id="{17C4AEF2-1500-41F1-B580-260A61D6850F}"/>
              </a:ext>
            </a:extLst>
          </p:cNvPr>
          <p:cNvCxnSpPr>
            <a:cxnSpLocks/>
          </p:cNvCxnSpPr>
          <p:nvPr/>
        </p:nvCxnSpPr>
        <p:spPr>
          <a:xfrm flipV="1">
            <a:off x="6323915" y="120815"/>
            <a:ext cx="0" cy="925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4832D4AF-B11C-4505-A115-DAB616792C07}"/>
              </a:ext>
            </a:extLst>
          </p:cNvPr>
          <p:cNvSpPr txBox="1"/>
          <p:nvPr/>
        </p:nvSpPr>
        <p:spPr>
          <a:xfrm>
            <a:off x="6287313" y="-7522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</a:t>
            </a:r>
            <a:endParaRPr kumimoji="1" lang="ja-JP" altLang="en-US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2797129C-4EF5-4F20-A46B-45521C3F98AC}"/>
              </a:ext>
            </a:extLst>
          </p:cNvPr>
          <p:cNvSpPr txBox="1"/>
          <p:nvPr/>
        </p:nvSpPr>
        <p:spPr>
          <a:xfrm>
            <a:off x="7451954" y="930137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07920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C6F511-B71E-4C73-9EEC-C8EF9C14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B3A4B7-69EE-41BC-BF00-59321A588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7159935-FD82-4128-86ED-39FA78CD7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17" y="531891"/>
            <a:ext cx="7749766" cy="57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785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85" y="-916043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endParaRPr kumimoji="1" lang="ja-JP" altLang="en-US" dirty="0"/>
          </a:p>
        </p:txBody>
      </p:sp>
      <p:pic>
        <p:nvPicPr>
          <p:cNvPr id="24" name="コンテンツ プレースホルダー 20">
            <a:extLst>
              <a:ext uri="{FF2B5EF4-FFF2-40B4-BE49-F238E27FC236}">
                <a16:creationId xmlns:a16="http://schemas.microsoft.com/office/drawing/2014/main" id="{27D066CC-3C25-47AC-96ED-9E16D13CB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70" y="2162856"/>
            <a:ext cx="4532960" cy="4013706"/>
          </a:xfrm>
          <a:prstGeom prst="rect">
            <a:avLst/>
          </a:prstGeom>
        </p:spPr>
      </p:pic>
      <p:pic>
        <p:nvPicPr>
          <p:cNvPr id="29" name="コンテンツ プレースホルダー 25">
            <a:extLst>
              <a:ext uri="{FF2B5EF4-FFF2-40B4-BE49-F238E27FC236}">
                <a16:creationId xmlns:a16="http://schemas.microsoft.com/office/drawing/2014/main" id="{D863CC9D-4860-4197-9F46-BFC0B9F49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86" y="2182900"/>
            <a:ext cx="4532960" cy="4013705"/>
          </a:xfrm>
          <a:prstGeom prst="rect">
            <a:avLst/>
          </a:prstGeom>
        </p:spPr>
      </p:pic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41916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0" name="正方形/長方形 69">
                    <a:extLst>
                      <a:ext uri="{FF2B5EF4-FFF2-40B4-BE49-F238E27FC236}">
                        <a16:creationId xmlns:a16="http://schemas.microsoft.com/office/drawing/2014/main" id="{65795019-C070-491D-8E57-80066C54C43C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6F59A128-035C-4B2C-846E-B44EC568DE2D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04C0A919-C458-415A-BFBE-151A81E86369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BC720244-CB88-4C1E-885A-59C8C6C67E3A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793211A8-B2D8-4E30-A618-95B177BBFB28}"/>
              </a:ext>
            </a:extLst>
          </p:cNvPr>
          <p:cNvGrpSpPr/>
          <p:nvPr/>
        </p:nvGrpSpPr>
        <p:grpSpPr>
          <a:xfrm>
            <a:off x="4399955" y="254713"/>
            <a:ext cx="3539515" cy="1862564"/>
            <a:chOff x="3038026" y="279795"/>
            <a:chExt cx="3539515" cy="1862564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0CE3D35D-C379-4825-8A6B-4CA195F3C4AF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81" name="グループ化 6">
                <a:extLst>
                  <a:ext uri="{FF2B5EF4-FFF2-40B4-BE49-F238E27FC236}">
                    <a16:creationId xmlns:a16="http://schemas.microsoft.com/office/drawing/2014/main" id="{4E92DF2A-668A-41C7-86D1-F3E1B9147D8D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88" name="グループ化 7">
                  <a:extLst>
                    <a:ext uri="{FF2B5EF4-FFF2-40B4-BE49-F238E27FC236}">
                      <a16:creationId xmlns:a16="http://schemas.microsoft.com/office/drawing/2014/main" id="{0C98D6CC-7B90-48F0-BD36-C5D9F75746F8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90" name="テキスト ボックス 89">
                    <a:extLst>
                      <a:ext uri="{FF2B5EF4-FFF2-40B4-BE49-F238E27FC236}">
                        <a16:creationId xmlns:a16="http://schemas.microsoft.com/office/drawing/2014/main" id="{56AC2B37-33C5-4978-AE5E-4C4B8B021A2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1" name="テキスト ボックス 90">
                    <a:extLst>
                      <a:ext uri="{FF2B5EF4-FFF2-40B4-BE49-F238E27FC236}">
                        <a16:creationId xmlns:a16="http://schemas.microsoft.com/office/drawing/2014/main" id="{75C30BE4-9FB9-45E0-AD48-C7E90FA5D757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2" name="テキスト ボックス 91">
                    <a:extLst>
                      <a:ext uri="{FF2B5EF4-FFF2-40B4-BE49-F238E27FC236}">
                        <a16:creationId xmlns:a16="http://schemas.microsoft.com/office/drawing/2014/main" id="{86E99FE3-C720-4186-A476-FD3C59FAB36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3" name="正方形/長方形 92">
                    <a:extLst>
                      <a:ext uri="{FF2B5EF4-FFF2-40B4-BE49-F238E27FC236}">
                        <a16:creationId xmlns:a16="http://schemas.microsoft.com/office/drawing/2014/main" id="{CA37070F-D17B-4C64-98A0-CD7963A66217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4" name="正方形/長方形 93">
                    <a:extLst>
                      <a:ext uri="{FF2B5EF4-FFF2-40B4-BE49-F238E27FC236}">
                        <a16:creationId xmlns:a16="http://schemas.microsoft.com/office/drawing/2014/main" id="{7A0A2165-772F-41AD-9444-077ACE0CFB59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5" name="正方形/長方形 94">
                    <a:extLst>
                      <a:ext uri="{FF2B5EF4-FFF2-40B4-BE49-F238E27FC236}">
                        <a16:creationId xmlns:a16="http://schemas.microsoft.com/office/drawing/2014/main" id="{15446011-C581-48B1-ACFE-F53746115F66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6" name="正方形/長方形 95">
                    <a:extLst>
                      <a:ext uri="{FF2B5EF4-FFF2-40B4-BE49-F238E27FC236}">
                        <a16:creationId xmlns:a16="http://schemas.microsoft.com/office/drawing/2014/main" id="{F3F876A2-D931-4B86-98A3-EDB507F5E49B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7" name="円/楕円 24">
                    <a:extLst>
                      <a:ext uri="{FF2B5EF4-FFF2-40B4-BE49-F238E27FC236}">
                        <a16:creationId xmlns:a16="http://schemas.microsoft.com/office/drawing/2014/main" id="{FCFC8BDE-2E65-49CC-A398-174C8325350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8" name="テキスト ボックス 97">
                    <a:extLst>
                      <a:ext uri="{FF2B5EF4-FFF2-40B4-BE49-F238E27FC236}">
                        <a16:creationId xmlns:a16="http://schemas.microsoft.com/office/drawing/2014/main" id="{BFD4DE34-1F43-4263-BE50-C0367F80D99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9" name="テキスト ボックス 98">
                    <a:extLst>
                      <a:ext uri="{FF2B5EF4-FFF2-40B4-BE49-F238E27FC236}">
                        <a16:creationId xmlns:a16="http://schemas.microsoft.com/office/drawing/2014/main" id="{F6CC6D78-9F8C-46A5-841B-0A41D65D9EBC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0" name="テキスト ボックス 99">
                    <a:extLst>
                      <a:ext uri="{FF2B5EF4-FFF2-40B4-BE49-F238E27FC236}">
                        <a16:creationId xmlns:a16="http://schemas.microsoft.com/office/drawing/2014/main" id="{E4C079DB-ACCA-48C9-BC02-72E64F46A625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1" name="テキスト ボックス 100">
                    <a:extLst>
                      <a:ext uri="{FF2B5EF4-FFF2-40B4-BE49-F238E27FC236}">
                        <a16:creationId xmlns:a16="http://schemas.microsoft.com/office/drawing/2014/main" id="{B7424EA8-C60F-4D51-97CF-379275F0FE71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89" name="テキスト ボックス 88">
                  <a:extLst>
                    <a:ext uri="{FF2B5EF4-FFF2-40B4-BE49-F238E27FC236}">
                      <a16:creationId xmlns:a16="http://schemas.microsoft.com/office/drawing/2014/main" id="{A19ADFD0-D239-4FD7-AD8D-14B3D05BD356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FDD1D4C2-6698-4761-BECF-EE5F165FCF5B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C45B42BD-9873-41DD-86D2-C86DC7EBD378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E2166F50-2BDD-47E2-82AB-4C2BE4DD251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D2942D3B-BA20-48B5-BDB9-8857C51EE6E3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C2963E5C-2223-47B0-A832-1A766127FF4E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692477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22183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18943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32124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37262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BB5C9416-E7B7-44CE-A7CB-AC07DC00BAB3}"/>
              </a:ext>
            </a:extLst>
          </p:cNvPr>
          <p:cNvSpPr txBox="1"/>
          <p:nvPr/>
        </p:nvSpPr>
        <p:spPr>
          <a:xfrm>
            <a:off x="4936124" y="6308209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First Phase</a:t>
            </a:r>
            <a:endParaRPr kumimoji="1" lang="ja-JP" altLang="en-US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1985CDB-80DA-4DA3-8216-C07313632010}"/>
              </a:ext>
            </a:extLst>
          </p:cNvPr>
          <p:cNvSpPr txBox="1"/>
          <p:nvPr/>
        </p:nvSpPr>
        <p:spPr>
          <a:xfrm>
            <a:off x="9082738" y="626100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2nd Phase</a:t>
            </a:r>
            <a:endParaRPr kumimoji="1" lang="ja-JP" altLang="en-US" dirty="0"/>
          </a:p>
        </p:txBody>
      </p:sp>
      <p:sp>
        <p:nvSpPr>
          <p:cNvPr id="121" name="矢印: 右 120">
            <a:extLst>
              <a:ext uri="{FF2B5EF4-FFF2-40B4-BE49-F238E27FC236}">
                <a16:creationId xmlns:a16="http://schemas.microsoft.com/office/drawing/2014/main" id="{F93DF903-A991-4662-A026-DDB116FDA38E}"/>
              </a:ext>
            </a:extLst>
          </p:cNvPr>
          <p:cNvSpPr/>
          <p:nvPr/>
        </p:nvSpPr>
        <p:spPr>
          <a:xfrm>
            <a:off x="7606400" y="6345839"/>
            <a:ext cx="581830" cy="302891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AF21EEFB-0B8F-462D-BFCB-FB0AA2B97F3D}"/>
              </a:ext>
            </a:extLst>
          </p:cNvPr>
          <p:cNvCxnSpPr>
            <a:stCxn id="97" idx="6"/>
          </p:cNvCxnSpPr>
          <p:nvPr/>
        </p:nvCxnSpPr>
        <p:spPr>
          <a:xfrm flipV="1">
            <a:off x="5949048" y="1068823"/>
            <a:ext cx="1129218" cy="12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>
            <a:extLst>
              <a:ext uri="{FF2B5EF4-FFF2-40B4-BE49-F238E27FC236}">
                <a16:creationId xmlns:a16="http://schemas.microsoft.com/office/drawing/2014/main" id="{17C4AEF2-1500-41F1-B580-260A61D6850F}"/>
              </a:ext>
            </a:extLst>
          </p:cNvPr>
          <p:cNvCxnSpPr>
            <a:cxnSpLocks/>
          </p:cNvCxnSpPr>
          <p:nvPr/>
        </p:nvCxnSpPr>
        <p:spPr>
          <a:xfrm flipV="1">
            <a:off x="5923865" y="120815"/>
            <a:ext cx="0" cy="925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4832D4AF-B11C-4505-A115-DAB616792C07}"/>
              </a:ext>
            </a:extLst>
          </p:cNvPr>
          <p:cNvSpPr txBox="1"/>
          <p:nvPr/>
        </p:nvSpPr>
        <p:spPr>
          <a:xfrm>
            <a:off x="5887263" y="-7522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</a:t>
            </a:r>
            <a:endParaRPr kumimoji="1" lang="ja-JP" altLang="en-US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2797129C-4EF5-4F20-A46B-45521C3F98AC}"/>
              </a:ext>
            </a:extLst>
          </p:cNvPr>
          <p:cNvSpPr txBox="1"/>
          <p:nvPr/>
        </p:nvSpPr>
        <p:spPr>
          <a:xfrm>
            <a:off x="7051904" y="930137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03A7AE2C-3F06-470A-8FF3-12A973153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648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B4B384-B7A5-4EF3-87ED-33A87FE9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6EA01E67-7211-4505-9EA6-0C25E468F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0" y="158261"/>
            <a:ext cx="4488799" cy="3366600"/>
          </a:xfrm>
          <a:prstGeom prst="rect">
            <a:avLst/>
          </a:prstGeom>
        </p:spPr>
      </p:pic>
      <p:pic>
        <p:nvPicPr>
          <p:cNvPr id="13" name="コンテンツ プレースホルダー 9">
            <a:extLst>
              <a:ext uri="{FF2B5EF4-FFF2-40B4-BE49-F238E27FC236}">
                <a16:creationId xmlns:a16="http://schemas.microsoft.com/office/drawing/2014/main" id="{8F37C69C-512A-4D06-9CD1-22EC41150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16" y="158260"/>
            <a:ext cx="4488799" cy="3366599"/>
          </a:xfrm>
          <a:prstGeom prst="rect">
            <a:avLst/>
          </a:prstGeom>
        </p:spPr>
      </p:pic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FF2A71BC-CF09-45A4-9677-7BD75F39E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8" name="コンテンツ プレースホルダー 14">
            <a:extLst>
              <a:ext uri="{FF2B5EF4-FFF2-40B4-BE49-F238E27FC236}">
                <a16:creationId xmlns:a16="http://schemas.microsoft.com/office/drawing/2014/main" id="{8CE3A369-4D88-4BBB-8458-BCF2FBEDB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0" y="3524859"/>
            <a:ext cx="4488799" cy="3366599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4955416-1D8B-49EE-AEB9-CB0C1709619F}"/>
              </a:ext>
            </a:extLst>
          </p:cNvPr>
          <p:cNvSpPr txBox="1"/>
          <p:nvPr/>
        </p:nvSpPr>
        <p:spPr>
          <a:xfrm>
            <a:off x="1517357" y="365125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Unconnected to PCB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AD8A5F-1AE6-45BA-97ED-2C58BACA1B08}"/>
              </a:ext>
            </a:extLst>
          </p:cNvPr>
          <p:cNvSpPr txBox="1"/>
          <p:nvPr/>
        </p:nvSpPr>
        <p:spPr>
          <a:xfrm>
            <a:off x="1517356" y="3659798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RK=</a:t>
            </a:r>
            <a:r>
              <a:rPr lang="en-US" altLang="ja-JP" b="1" dirty="0">
                <a:solidFill>
                  <a:srgbClr val="FFFF00"/>
                </a:solidFill>
              </a:rPr>
              <a:t>0</a:t>
            </a:r>
            <a:r>
              <a:rPr kumimoji="1" lang="en-US" altLang="ja-JP" b="1" dirty="0">
                <a:solidFill>
                  <a:srgbClr val="FFFF00"/>
                </a:solidFill>
              </a:rPr>
              <a:t>Ω (short)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89EE5CE-2DB0-470A-B95C-D0BA7CEC0A6C}"/>
              </a:ext>
            </a:extLst>
          </p:cNvPr>
          <p:cNvSpPr txBox="1"/>
          <p:nvPr/>
        </p:nvSpPr>
        <p:spPr>
          <a:xfrm>
            <a:off x="6540695" y="230188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RK=</a:t>
            </a:r>
            <a:r>
              <a:rPr kumimoji="1" lang="ja-JP" altLang="en-US" b="1" dirty="0">
                <a:solidFill>
                  <a:srgbClr val="FFFF00"/>
                </a:solidFill>
              </a:rPr>
              <a:t>∞</a:t>
            </a:r>
            <a:r>
              <a:rPr kumimoji="1" lang="en-US" altLang="ja-JP" b="1" dirty="0">
                <a:solidFill>
                  <a:srgbClr val="FFFF00"/>
                </a:solidFill>
              </a:rPr>
              <a:t>Ω (</a:t>
            </a:r>
            <a:r>
              <a:rPr lang="en-US" altLang="ja-JP" b="1" dirty="0">
                <a:solidFill>
                  <a:srgbClr val="FFFF00"/>
                </a:solidFill>
              </a:rPr>
              <a:t>open</a:t>
            </a:r>
            <a:r>
              <a:rPr kumimoji="1" lang="en-US" altLang="ja-JP" b="1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57036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コンテンツ プレースホルダー 3">
            <a:extLst>
              <a:ext uri="{FF2B5EF4-FFF2-40B4-BE49-F238E27FC236}">
                <a16:creationId xmlns:a16="http://schemas.microsoft.com/office/drawing/2014/main" id="{12051041-11A3-4BFB-AF32-42F145666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21" y="2205957"/>
            <a:ext cx="4532960" cy="4013705"/>
          </a:xfrm>
          <a:prstGeom prst="rect">
            <a:avLst/>
          </a:prstGeom>
        </p:spPr>
      </p:pic>
      <p:pic>
        <p:nvPicPr>
          <p:cNvPr id="85" name="コンテンツ プレースホルダー 3">
            <a:extLst>
              <a:ext uri="{FF2B5EF4-FFF2-40B4-BE49-F238E27FC236}">
                <a16:creationId xmlns:a16="http://schemas.microsoft.com/office/drawing/2014/main" id="{12877029-59E5-4775-B2D3-7451F4F5C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24" y="2202539"/>
            <a:ext cx="4532961" cy="401370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75" y="-5760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endParaRPr kumimoji="1" lang="ja-JP" altLang="en-US" dirty="0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26676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677237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06943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03703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16884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22022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87F1F682-84A6-4793-9240-9B935064AF14}"/>
              </a:ext>
            </a:extLst>
          </p:cNvPr>
          <p:cNvGrpSpPr/>
          <p:nvPr/>
        </p:nvGrpSpPr>
        <p:grpSpPr>
          <a:xfrm>
            <a:off x="4036782" y="245517"/>
            <a:ext cx="3539515" cy="1862564"/>
            <a:chOff x="3038026" y="279795"/>
            <a:chExt cx="3539515" cy="1862564"/>
          </a:xfrm>
        </p:grpSpPr>
        <p:grpSp>
          <p:nvGrpSpPr>
            <p:cNvPr id="104" name="グループ化 6">
              <a:extLst>
                <a:ext uri="{FF2B5EF4-FFF2-40B4-BE49-F238E27FC236}">
                  <a16:creationId xmlns:a16="http://schemas.microsoft.com/office/drawing/2014/main" id="{7F38F157-AF2B-4923-A65E-4161F6D30BBA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4572000" y="-3222"/>
              <a:chExt cx="3539515" cy="1862564"/>
            </a:xfrm>
          </p:grpSpPr>
          <p:grpSp>
            <p:nvGrpSpPr>
              <p:cNvPr id="112" name="グループ化 7">
                <a:extLst>
                  <a:ext uri="{FF2B5EF4-FFF2-40B4-BE49-F238E27FC236}">
                    <a16:creationId xmlns:a16="http://schemas.microsoft.com/office/drawing/2014/main" id="{76872F50-8FA8-46A2-9651-B8F8C402BEBF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116" name="テキスト ボックス 115">
                  <a:extLst>
                    <a:ext uri="{FF2B5EF4-FFF2-40B4-BE49-F238E27FC236}">
                      <a16:creationId xmlns:a16="http://schemas.microsoft.com/office/drawing/2014/main" id="{9F910777-8915-40F4-8332-05CAF0757E0F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9" name="テキスト ボックス 118">
                  <a:extLst>
                    <a:ext uri="{FF2B5EF4-FFF2-40B4-BE49-F238E27FC236}">
                      <a16:creationId xmlns:a16="http://schemas.microsoft.com/office/drawing/2014/main" id="{C832EE02-73B1-4B49-9E2F-794F55673027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2" name="テキスト ボックス 121">
                  <a:extLst>
                    <a:ext uri="{FF2B5EF4-FFF2-40B4-BE49-F238E27FC236}">
                      <a16:creationId xmlns:a16="http://schemas.microsoft.com/office/drawing/2014/main" id="{AC7FDAEE-88B4-4956-BA9C-7CC70947C000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4" name="正方形/長方形 123">
                  <a:extLst>
                    <a:ext uri="{FF2B5EF4-FFF2-40B4-BE49-F238E27FC236}">
                      <a16:creationId xmlns:a16="http://schemas.microsoft.com/office/drawing/2014/main" id="{1FEC8BC8-5CAB-40FD-8E21-F2FF17E41A79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正方形/長方形 125">
                  <a:extLst>
                    <a:ext uri="{FF2B5EF4-FFF2-40B4-BE49-F238E27FC236}">
                      <a16:creationId xmlns:a16="http://schemas.microsoft.com/office/drawing/2014/main" id="{15970050-6654-4865-B91A-1068556F2AD7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正方形/長方形 129">
                  <a:extLst>
                    <a:ext uri="{FF2B5EF4-FFF2-40B4-BE49-F238E27FC236}">
                      <a16:creationId xmlns:a16="http://schemas.microsoft.com/office/drawing/2014/main" id="{BDD32454-DB7F-4F16-9EFB-5F243BDC7907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1" name="円/楕円 24">
                  <a:extLst>
                    <a:ext uri="{FF2B5EF4-FFF2-40B4-BE49-F238E27FC236}">
                      <a16:creationId xmlns:a16="http://schemas.microsoft.com/office/drawing/2014/main" id="{3F288C73-D184-4C64-824D-BF42374C7794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2" name="テキスト ボックス 131">
                  <a:extLst>
                    <a:ext uri="{FF2B5EF4-FFF2-40B4-BE49-F238E27FC236}">
                      <a16:creationId xmlns:a16="http://schemas.microsoft.com/office/drawing/2014/main" id="{F0AA273B-CF33-44A7-BAA1-10DD5AC7E7AB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3" name="テキスト ボックス 132">
                  <a:extLst>
                    <a:ext uri="{FF2B5EF4-FFF2-40B4-BE49-F238E27FC236}">
                      <a16:creationId xmlns:a16="http://schemas.microsoft.com/office/drawing/2014/main" id="{7BC6E1FB-963C-46A7-AF61-FDD23C76FEE9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4" name="テキスト ボックス 133">
                  <a:extLst>
                    <a:ext uri="{FF2B5EF4-FFF2-40B4-BE49-F238E27FC236}">
                      <a16:creationId xmlns:a16="http://schemas.microsoft.com/office/drawing/2014/main" id="{1E786D67-FEAE-47FF-8B77-38147C223F8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D6B1E1C2-8242-447C-9626-D9DB48CC676B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14" name="テキスト ボックス 113">
                <a:extLst>
                  <a:ext uri="{FF2B5EF4-FFF2-40B4-BE49-F238E27FC236}">
                    <a16:creationId xmlns:a16="http://schemas.microsoft.com/office/drawing/2014/main" id="{B92EEB09-C983-468D-88FD-48C5672568E7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92856426-B7E6-476D-916F-D340B2736E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ED6D87C2-F25B-4165-BCB5-6A24E34E749A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580B840-8A50-46ED-9EBA-D192E1989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443" y="6872464"/>
            <a:ext cx="8946274" cy="790399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4929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EA9051-814E-49D5-933E-50755628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393" y="-13557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Invariant Mass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58BFD6-5403-4FEF-80BC-8CA76A161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3" y="775256"/>
            <a:ext cx="4423052" cy="39163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FAEFD6-8604-4AF0-9496-FC2BF0318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921" y="1416529"/>
            <a:ext cx="5432079" cy="516952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AFED41-2E13-4007-AA55-A3286504C4AF}"/>
              </a:ext>
            </a:extLst>
          </p:cNvPr>
          <p:cNvSpPr txBox="1"/>
          <p:nvPr/>
        </p:nvSpPr>
        <p:spPr>
          <a:xfrm>
            <a:off x="8927193" y="775256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E325</a:t>
            </a:r>
            <a:endParaRPr kumimoji="1" lang="ja-JP" altLang="en-US" sz="2400" b="1" dirty="0"/>
          </a:p>
        </p:txBody>
      </p:sp>
      <p:sp>
        <p:nvSpPr>
          <p:cNvPr id="14" name="コンテンツ プレースホルダー 13">
            <a:extLst>
              <a:ext uri="{FF2B5EF4-FFF2-40B4-BE49-F238E27FC236}">
                <a16:creationId xmlns:a16="http://schemas.microsoft.com/office/drawing/2014/main" id="{660BA793-963E-4FCA-84B8-18D29D17E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508" y="2044863"/>
            <a:ext cx="2761413" cy="2093510"/>
          </a:xfrm>
        </p:spPr>
        <p:txBody>
          <a:bodyPr>
            <a:normAutofit/>
          </a:bodyPr>
          <a:lstStyle/>
          <a:p>
            <a:r>
              <a:rPr lang="ja-JP" altLang="en-US" dirty="0"/>
              <a:t>運動量分解能、</a:t>
            </a:r>
            <a:r>
              <a:rPr lang="en-US" altLang="ja-JP" dirty="0"/>
              <a:t>SSD</a:t>
            </a:r>
            <a:r>
              <a:rPr lang="ja-JP" altLang="en-US" dirty="0"/>
              <a:t>による角度分解能を入れた</a:t>
            </a:r>
            <a:endParaRPr lang="en-US" altLang="ja-JP" dirty="0"/>
          </a:p>
          <a:p>
            <a:endParaRPr lang="ja-JP" altLang="en-US" dirty="0"/>
          </a:p>
        </p:txBody>
      </p:sp>
      <p:pic>
        <p:nvPicPr>
          <p:cNvPr id="15" name="コンテンツ プレースホルダー 11">
            <a:extLst>
              <a:ext uri="{FF2B5EF4-FFF2-40B4-BE49-F238E27FC236}">
                <a16:creationId xmlns:a16="http://schemas.microsoft.com/office/drawing/2014/main" id="{1624C027-EC12-4949-B4B0-952A516EE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7" y="4691643"/>
            <a:ext cx="3470829" cy="216635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909E2DB-21C2-4490-A92B-1C35BE28662C}"/>
              </a:ext>
            </a:extLst>
          </p:cNvPr>
          <p:cNvSpPr txBox="1"/>
          <p:nvPr/>
        </p:nvSpPr>
        <p:spPr>
          <a:xfrm>
            <a:off x="303913" y="476449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dp</a:t>
            </a:r>
            <a:r>
              <a:rPr kumimoji="1" lang="en-US" altLang="ja-JP" dirty="0"/>
              <a:t>/p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C2CD572-A767-402B-B336-0839BAF464E3}"/>
              </a:ext>
            </a:extLst>
          </p:cNvPr>
          <p:cNvSpPr txBox="1"/>
          <p:nvPr/>
        </p:nvSpPr>
        <p:spPr>
          <a:xfrm>
            <a:off x="4169295" y="6401392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 (GeV/c)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5FCC45C-9709-4E4F-99EA-9509C0547786}"/>
              </a:ext>
            </a:extLst>
          </p:cNvPr>
          <p:cNvSpPr txBox="1"/>
          <p:nvPr/>
        </p:nvSpPr>
        <p:spPr>
          <a:xfrm>
            <a:off x="3849962" y="4230342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Minv</a:t>
            </a:r>
            <a:r>
              <a:rPr kumimoji="1" lang="en-US" altLang="ja-JP" dirty="0"/>
              <a:t> (GeV/c2)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8756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573558-17A7-43DF-BA37-2428AC64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0B72DD-666C-459C-BCA1-E76E67679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6C6D39-8443-4665-A05F-26E55B8CB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17" y="531891"/>
            <a:ext cx="7749766" cy="57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94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F032CF-23C0-46F4-AAF2-E8106EDFE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D68D92-67BE-49C5-B4BF-9249DE285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7DA02D1-C640-4E6B-B142-22ACE19C9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17" y="531891"/>
            <a:ext cx="7749766" cy="57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32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050BDF-3663-40E9-9383-DBA5EBE0A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Issues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35A0E9-876E-403C-A12D-0D1BB2D1D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ja-JP" altLang="en-US" dirty="0"/>
              <a:t>次回</a:t>
            </a:r>
            <a:r>
              <a:rPr lang="en-US" altLang="ja-JP" dirty="0"/>
              <a:t>PAC</a:t>
            </a:r>
            <a:r>
              <a:rPr lang="ja-JP" altLang="en-US" dirty="0"/>
              <a:t>に</a:t>
            </a:r>
            <a:r>
              <a:rPr kumimoji="1" lang="en-US" altLang="ja-JP" dirty="0"/>
              <a:t>LOI</a:t>
            </a:r>
            <a:r>
              <a:rPr kumimoji="1" lang="ja-JP" altLang="en-US" dirty="0"/>
              <a:t>を出したい</a:t>
            </a:r>
            <a:r>
              <a:rPr lang="en-US" altLang="ja-JP" dirty="0"/>
              <a:t>(12/20</a:t>
            </a:r>
            <a:r>
              <a:rPr lang="ja-JP" altLang="en-US" dirty="0"/>
              <a:t>締め切り）</a:t>
            </a:r>
            <a:endParaRPr kumimoji="1" lang="en-US" altLang="ja-JP" dirty="0"/>
          </a:p>
          <a:p>
            <a:r>
              <a:rPr kumimoji="1" lang="en-US" altLang="ja-JP" dirty="0"/>
              <a:t>Geometry configuration</a:t>
            </a:r>
          </a:p>
          <a:p>
            <a:r>
              <a:rPr kumimoji="1" lang="en-US" altLang="ja-JP" dirty="0"/>
              <a:t>TSC</a:t>
            </a:r>
            <a:r>
              <a:rPr kumimoji="1" lang="ja-JP" altLang="en-US" dirty="0"/>
              <a:t>の設置位置（</a:t>
            </a:r>
            <a:r>
              <a:rPr kumimoji="1" lang="en-US" altLang="ja-JP" dirty="0"/>
              <a:t>SSD</a:t>
            </a:r>
            <a:r>
              <a:rPr kumimoji="1" lang="ja-JP" altLang="en-US" dirty="0"/>
              <a:t>の直後にする必要がある。</a:t>
            </a:r>
            <a:r>
              <a:rPr kumimoji="1" lang="en-US" altLang="ja-JP" dirty="0"/>
              <a:t>GTR</a:t>
            </a:r>
            <a:r>
              <a:rPr kumimoji="1" lang="ja-JP" altLang="en-US" dirty="0"/>
              <a:t>の後ろにすると</a:t>
            </a:r>
            <a:r>
              <a:rPr kumimoji="1" lang="en-US" altLang="ja-JP" dirty="0"/>
              <a:t>flight path</a:t>
            </a:r>
            <a:r>
              <a:rPr kumimoji="1" lang="ja-JP" altLang="en-US" dirty="0"/>
              <a:t>が短すぎて</a:t>
            </a:r>
            <a:r>
              <a:rPr kumimoji="1" lang="en-US" altLang="ja-JP" dirty="0"/>
              <a:t>PID</a:t>
            </a:r>
            <a:r>
              <a:rPr kumimoji="1" lang="ja-JP" altLang="en-US" dirty="0"/>
              <a:t>が厳しい）</a:t>
            </a:r>
            <a:endParaRPr kumimoji="1" lang="en-US" altLang="ja-JP" dirty="0"/>
          </a:p>
          <a:p>
            <a:r>
              <a:rPr lang="en-US" altLang="ja-JP" dirty="0"/>
              <a:t>Forward trackers</a:t>
            </a:r>
            <a:r>
              <a:rPr lang="ja-JP" altLang="en-US" dirty="0"/>
              <a:t>をどうするか </a:t>
            </a:r>
            <a:r>
              <a:rPr lang="en-US" altLang="ja-JP" dirty="0"/>
              <a:t>(SSD, GTR, Fiber tracker (E50),…)</a:t>
            </a:r>
          </a:p>
          <a:p>
            <a:pPr lvl="1"/>
            <a:r>
              <a:rPr lang="ja-JP" altLang="en-US" dirty="0"/>
              <a:t>下流に下げればヒットレートは下がる</a:t>
            </a:r>
            <a:endParaRPr lang="en-US" altLang="ja-JP" dirty="0"/>
          </a:p>
          <a:p>
            <a:r>
              <a:rPr kumimoji="1" lang="en-US" altLang="ja-JP" dirty="0"/>
              <a:t>MRPC, TSC</a:t>
            </a:r>
            <a:r>
              <a:rPr kumimoji="1" lang="ja-JP" altLang="en-US" dirty="0"/>
              <a:t>の</a:t>
            </a:r>
            <a:r>
              <a:rPr kumimoji="1" lang="en-US" altLang="ja-JP" dirty="0"/>
              <a:t>Rate</a:t>
            </a:r>
            <a:r>
              <a:rPr lang="ja-JP" altLang="en-US" dirty="0"/>
              <a:t>耐性（</a:t>
            </a:r>
            <a:r>
              <a:rPr lang="en-US" altLang="ja-JP" dirty="0"/>
              <a:t>Run0a</a:t>
            </a:r>
            <a:r>
              <a:rPr lang="ja-JP" altLang="en-US" dirty="0"/>
              <a:t>では</a:t>
            </a:r>
            <a:r>
              <a:rPr lang="en-US" altLang="ja-JP" dirty="0"/>
              <a:t> MRPC</a:t>
            </a:r>
            <a:r>
              <a:rPr lang="ja-JP" altLang="en-US" dirty="0"/>
              <a:t>は</a:t>
            </a:r>
            <a:r>
              <a:rPr lang="en-US" altLang="ja-JP" dirty="0"/>
              <a:t>5x10</a:t>
            </a:r>
            <a:r>
              <a:rPr lang="en-US" altLang="ja-JP" baseline="30000" dirty="0"/>
              <a:t>9</a:t>
            </a:r>
            <a:r>
              <a:rPr lang="ja-JP" altLang="en-US" dirty="0"/>
              <a:t> </a:t>
            </a:r>
            <a:r>
              <a:rPr lang="en-US" altLang="ja-JP" dirty="0"/>
              <a:t>(B=0)</a:t>
            </a:r>
            <a:r>
              <a:rPr lang="ja-JP" altLang="en-US" dirty="0"/>
              <a:t>で動いている。</a:t>
            </a:r>
            <a:r>
              <a:rPr lang="en-US" altLang="ja-JP" dirty="0"/>
              <a:t>Run0b</a:t>
            </a:r>
            <a:r>
              <a:rPr lang="ja-JP" altLang="en-US" dirty="0"/>
              <a:t>でも評価）</a:t>
            </a:r>
            <a:endParaRPr lang="en-US" altLang="ja-JP" dirty="0"/>
          </a:p>
          <a:p>
            <a:r>
              <a:rPr kumimoji="1" lang="en-US" altLang="ja-JP" dirty="0"/>
              <a:t>A</a:t>
            </a:r>
            <a:r>
              <a:rPr lang="en-US" altLang="ja-JP" dirty="0"/>
              <a:t>erogel Cherenkov Counter</a:t>
            </a:r>
            <a:r>
              <a:rPr lang="ja-JP" altLang="en-US" dirty="0"/>
              <a:t>の設計</a:t>
            </a:r>
            <a:endParaRPr lang="en-US" altLang="ja-JP" dirty="0"/>
          </a:p>
          <a:p>
            <a:pPr lvl="1"/>
            <a:r>
              <a:rPr kumimoji="1" lang="ja-JP" altLang="en-US" dirty="0"/>
              <a:t>佐久間さんのカウンターをベース？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ヨーク内では</a:t>
            </a:r>
            <a:r>
              <a:rPr kumimoji="1" lang="en-US" altLang="ja-JP" dirty="0"/>
              <a:t>PMT</a:t>
            </a:r>
            <a:r>
              <a:rPr kumimoji="1" lang="ja-JP" altLang="en-US" dirty="0"/>
              <a:t>は使えない？別の開発が必要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上段、下段の</a:t>
            </a:r>
            <a:r>
              <a:rPr kumimoji="1" lang="en-US" altLang="ja-JP" dirty="0"/>
              <a:t>AC</a:t>
            </a:r>
            <a:r>
              <a:rPr kumimoji="1" lang="ja-JP" altLang="en-US" dirty="0"/>
              <a:t>と</a:t>
            </a:r>
            <a:r>
              <a:rPr kumimoji="1" lang="en-US" altLang="ja-JP" dirty="0"/>
              <a:t>MRPC</a:t>
            </a:r>
            <a:r>
              <a:rPr kumimoji="1" lang="ja-JP" altLang="en-US" dirty="0"/>
              <a:t>はヨーク外に出してもよい？</a:t>
            </a:r>
            <a:endParaRPr kumimoji="1" lang="en-US" altLang="ja-JP" dirty="0"/>
          </a:p>
          <a:p>
            <a:r>
              <a:rPr kumimoji="1" lang="en-US" altLang="ja-JP" dirty="0"/>
              <a:t>Kaon trigger</a:t>
            </a:r>
            <a:r>
              <a:rPr kumimoji="1" lang="ja-JP" altLang="en-US" dirty="0"/>
              <a:t>の</a:t>
            </a:r>
            <a:r>
              <a:rPr kumimoji="1" lang="en-US" altLang="ja-JP" dirty="0"/>
              <a:t>Logic</a:t>
            </a:r>
          </a:p>
          <a:p>
            <a:r>
              <a:rPr kumimoji="1" lang="en-US" altLang="ja-JP" dirty="0"/>
              <a:t>AC</a:t>
            </a:r>
            <a:r>
              <a:rPr kumimoji="1" lang="ja-JP" altLang="en-US" dirty="0"/>
              <a:t>の</a:t>
            </a:r>
            <a:r>
              <a:rPr kumimoji="1" lang="en-US" altLang="ja-JP" dirty="0"/>
              <a:t>efficiency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31991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267AEE-BB36-4115-B38D-9C2A80E15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コメント（四日市、成木）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45BC14-0E22-429F-B89F-4254B71A0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" y="1475105"/>
            <a:ext cx="10702109" cy="4867638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Proposal</a:t>
            </a:r>
            <a:r>
              <a:rPr kumimoji="1" lang="ja-JP" altLang="en-US" dirty="0"/>
              <a:t>ではまず</a:t>
            </a:r>
            <a:r>
              <a:rPr kumimoji="1" lang="en-US" altLang="ja-JP" dirty="0"/>
              <a:t>Φ</a:t>
            </a:r>
            <a:r>
              <a:rPr kumimoji="1" lang="ja-JP" altLang="en-US" dirty="0"/>
              <a:t>→</a:t>
            </a:r>
            <a:r>
              <a:rPr kumimoji="1" lang="en-US" altLang="ja-JP" dirty="0" err="1"/>
              <a:t>ee</a:t>
            </a:r>
            <a:r>
              <a:rPr kumimoji="1" lang="ja-JP" altLang="en-US" dirty="0"/>
              <a:t>と同時に走るかどうかを決める必要がある</a:t>
            </a:r>
            <a:endParaRPr kumimoji="1" lang="en-US" altLang="ja-JP" dirty="0"/>
          </a:p>
          <a:p>
            <a:r>
              <a:rPr kumimoji="1" lang="en-US" altLang="ja-JP" dirty="0"/>
              <a:t>Φ</a:t>
            </a:r>
            <a:r>
              <a:rPr kumimoji="1" lang="ja-JP" altLang="en-US" dirty="0"/>
              <a:t>→</a:t>
            </a:r>
            <a:r>
              <a:rPr kumimoji="1" lang="en-US" altLang="ja-JP" dirty="0"/>
              <a:t>KK</a:t>
            </a:r>
            <a:r>
              <a:rPr kumimoji="1" lang="ja-JP" altLang="en-US" dirty="0"/>
              <a:t>と</a:t>
            </a:r>
            <a:r>
              <a:rPr kumimoji="1" lang="en-US" altLang="ja-JP" dirty="0"/>
              <a:t>Φ</a:t>
            </a:r>
            <a:r>
              <a:rPr kumimoji="1" lang="ja-JP" altLang="en-US" dirty="0"/>
              <a:t>→</a:t>
            </a:r>
            <a:r>
              <a:rPr kumimoji="1" lang="en-US" altLang="ja-JP" dirty="0" err="1"/>
              <a:t>ee</a:t>
            </a:r>
            <a:r>
              <a:rPr kumimoji="1" lang="ja-JP" altLang="en-US" dirty="0"/>
              <a:t>のセットアップは両立しないのではないか（佐久間さんの時もそのような議論だった）</a:t>
            </a:r>
            <a:endParaRPr kumimoji="1" lang="en-US" altLang="ja-JP" dirty="0"/>
          </a:p>
          <a:p>
            <a:pPr lvl="1"/>
            <a:r>
              <a:rPr lang="ja-JP" altLang="en-US" dirty="0"/>
              <a:t>例えば</a:t>
            </a:r>
            <a:r>
              <a:rPr lang="en-US" altLang="ja-JP" dirty="0"/>
              <a:t>TSC</a:t>
            </a:r>
            <a:endParaRPr kumimoji="1" lang="en-US" altLang="ja-JP" dirty="0"/>
          </a:p>
          <a:p>
            <a:r>
              <a:rPr lang="ja-JP" altLang="en-US" dirty="0"/>
              <a:t>そうすると</a:t>
            </a:r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KK</a:t>
            </a:r>
            <a:r>
              <a:rPr lang="ja-JP" altLang="en-US" dirty="0"/>
              <a:t>の独立したランと考えてもよい。ビームレートも</a:t>
            </a:r>
            <a:r>
              <a:rPr lang="en-US" altLang="ja-JP" dirty="0"/>
              <a:t>(10</a:t>
            </a:r>
            <a:r>
              <a:rPr lang="en-US" altLang="ja-JP" baseline="30000" dirty="0"/>
              <a:t>9</a:t>
            </a:r>
            <a:r>
              <a:rPr lang="en-US" altLang="ja-JP" dirty="0"/>
              <a:t>/spill</a:t>
            </a:r>
            <a:r>
              <a:rPr lang="ja-JP" altLang="en-US" dirty="0"/>
              <a:t>以下に）下げられる</a:t>
            </a:r>
            <a:endParaRPr lang="en-US" altLang="ja-JP" dirty="0"/>
          </a:p>
          <a:p>
            <a:r>
              <a:rPr lang="ja-JP" altLang="en-US" dirty="0"/>
              <a:t>佐久間さんのシミュレーションとの</a:t>
            </a:r>
            <a:r>
              <a:rPr lang="en-US" altLang="ja-JP" dirty="0"/>
              <a:t>consistency</a:t>
            </a:r>
          </a:p>
          <a:p>
            <a:r>
              <a:rPr lang="ja-JP" altLang="en-US" dirty="0"/>
              <a:t>現在ないアクセプタンスをどうするか？</a:t>
            </a:r>
            <a:endParaRPr lang="en-US" altLang="ja-JP" dirty="0"/>
          </a:p>
          <a:p>
            <a:pPr lvl="1"/>
            <a:r>
              <a:rPr lang="ja-JP" altLang="en-US" dirty="0"/>
              <a:t>１</a:t>
            </a:r>
            <a:r>
              <a:rPr lang="en-US" altLang="ja-JP" dirty="0"/>
              <a:t>Module(GTR)</a:t>
            </a:r>
            <a:r>
              <a:rPr lang="ja-JP" altLang="en-US" dirty="0"/>
              <a:t>を新規製作すると</a:t>
            </a:r>
            <a:r>
              <a:rPr lang="en-US" altLang="ja-JP" dirty="0"/>
              <a:t>1200</a:t>
            </a:r>
            <a:r>
              <a:rPr lang="ja-JP" altLang="en-US" dirty="0"/>
              <a:t>万</a:t>
            </a:r>
            <a:endParaRPr lang="en-US" altLang="ja-JP" dirty="0"/>
          </a:p>
          <a:p>
            <a:pPr lvl="1"/>
            <a:r>
              <a:rPr kumimoji="1" lang="ja-JP" altLang="en-US" dirty="0"/>
              <a:t>それとも</a:t>
            </a:r>
            <a:r>
              <a:rPr kumimoji="1" lang="en-US" altLang="ja-JP" dirty="0"/>
              <a:t>Backward</a:t>
            </a:r>
            <a:r>
              <a:rPr kumimoji="1" lang="ja-JP" altLang="en-US" dirty="0"/>
              <a:t>の</a:t>
            </a:r>
            <a:r>
              <a:rPr kumimoji="1" lang="en-US" altLang="ja-JP" dirty="0"/>
              <a:t>module</a:t>
            </a:r>
            <a:r>
              <a:rPr kumimoji="1" lang="ja-JP" altLang="en-US" dirty="0"/>
              <a:t>を前方に移動？</a:t>
            </a:r>
            <a:endParaRPr kumimoji="1" lang="en-US" altLang="ja-JP" dirty="0"/>
          </a:p>
          <a:p>
            <a:r>
              <a:rPr lang="ja-JP" altLang="en-US" dirty="0"/>
              <a:t>レートの見積もり（ビーム強度、実験期間）</a:t>
            </a:r>
            <a:endParaRPr lang="en-US" altLang="ja-JP" dirty="0"/>
          </a:p>
          <a:p>
            <a:r>
              <a:rPr lang="en-US" altLang="ja-JP" dirty="0"/>
              <a:t>LOI</a:t>
            </a:r>
            <a:r>
              <a:rPr lang="ja-JP" altLang="en-US" dirty="0"/>
              <a:t>として出すのは問題なさそう</a:t>
            </a:r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18365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D89565-F1DB-43F9-AC17-A094A512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A14FC5-0154-41E2-88CE-154EA59BF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0036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66A087-5321-4978-B949-AC1E171C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169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E325</a:t>
            </a:r>
            <a:r>
              <a:rPr kumimoji="1" lang="ja-JP" altLang="en-US" dirty="0"/>
              <a:t>の結果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E52EDB-D9B6-465F-B6D3-B92A8D55C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2E9F29D-6622-4799-BA0D-0380F7F85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76" y="1170397"/>
            <a:ext cx="6989275" cy="500656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CDD3275-756B-4E04-8AD2-6C783625D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556" y="4175282"/>
            <a:ext cx="4816444" cy="21366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0D3AC34-60C9-4F76-9640-EA5DC88EA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311" y="3651046"/>
            <a:ext cx="2426329" cy="38929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40AE9E-FCDA-4037-8883-2EBF0FDE2B57}"/>
              </a:ext>
            </a:extLst>
          </p:cNvPr>
          <p:cNvSpPr txBox="1"/>
          <p:nvPr/>
        </p:nvSpPr>
        <p:spPr>
          <a:xfrm>
            <a:off x="7610496" y="3673680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R=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703AF20-2580-4E26-8815-DF8A32834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129" y="2985144"/>
            <a:ext cx="1665838" cy="39835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ED798C-4EA4-4857-8FAA-5363D5EA826F}"/>
              </a:ext>
            </a:extLst>
          </p:cNvPr>
          <p:cNvSpPr txBox="1"/>
          <p:nvPr/>
        </p:nvSpPr>
        <p:spPr>
          <a:xfrm>
            <a:off x="8250311" y="64008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A1=Cu, A2=C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59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FC1AB3-2DDA-46E3-A184-3C3B02D8E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896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E325</a:t>
            </a:r>
            <a:r>
              <a:rPr lang="ja-JP" altLang="en-US" dirty="0"/>
              <a:t> </a:t>
            </a:r>
            <a:r>
              <a:rPr lang="en-US" altLang="ja-JP" dirty="0"/>
              <a:t>Acceptance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32AEDD-5DEB-4484-8EE9-F0785C3AD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FC14BBC-5C76-41F0-B582-C963A98C9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48" y="1027906"/>
            <a:ext cx="6916848" cy="52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382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7EC77-8BA7-4C03-8282-8B52C094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Φ</a:t>
            </a:r>
            <a:r>
              <a:rPr kumimoji="1" lang="ja-JP" altLang="en-US" dirty="0"/>
              <a:t>の</a:t>
            </a:r>
            <a:r>
              <a:rPr kumimoji="1" lang="en-US" altLang="ja-JP" dirty="0"/>
              <a:t>βγ</a:t>
            </a:r>
            <a:endParaRPr kumimoji="1" lang="ja-JP" altLang="en-US" dirty="0"/>
          </a:p>
        </p:txBody>
      </p:sp>
      <p:pic>
        <p:nvPicPr>
          <p:cNvPr id="13" name="コンテンツ プレースホルダー 4">
            <a:extLst>
              <a:ext uri="{FF2B5EF4-FFF2-40B4-BE49-F238E27FC236}">
                <a16:creationId xmlns:a16="http://schemas.microsoft.com/office/drawing/2014/main" id="{183E0E4C-5750-4E2B-A81A-A4E5A4E34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0562"/>
            <a:ext cx="4914273" cy="4351338"/>
          </a:xfrm>
          <a:prstGeom prst="rect">
            <a:avLst/>
          </a:prstGeom>
        </p:spPr>
      </p:pic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245BA806-0C50-4C93-B2BC-EDCDD46F2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8" name="コンテンツ プレースホルダー 14">
            <a:extLst>
              <a:ext uri="{FF2B5EF4-FFF2-40B4-BE49-F238E27FC236}">
                <a16:creationId xmlns:a16="http://schemas.microsoft.com/office/drawing/2014/main" id="{EF442B7A-3660-484B-B241-2172BFA6A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64" y="1960562"/>
            <a:ext cx="4914273" cy="4351338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22AE2F2-405F-4D7E-B56A-3FC7890FB8FD}"/>
              </a:ext>
            </a:extLst>
          </p:cNvPr>
          <p:cNvGrpSpPr/>
          <p:nvPr/>
        </p:nvGrpSpPr>
        <p:grpSpPr>
          <a:xfrm>
            <a:off x="6783378" y="0"/>
            <a:ext cx="3539515" cy="1862564"/>
            <a:chOff x="3038026" y="279795"/>
            <a:chExt cx="3539515" cy="1862564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731A5D26-FD9A-44E3-B529-49C2C15D2081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23" name="グループ化 6">
                <a:extLst>
                  <a:ext uri="{FF2B5EF4-FFF2-40B4-BE49-F238E27FC236}">
                    <a16:creationId xmlns:a16="http://schemas.microsoft.com/office/drawing/2014/main" id="{CAA06D73-AA16-477B-B181-7EBCAE1828BC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30" name="グループ化 7">
                  <a:extLst>
                    <a:ext uri="{FF2B5EF4-FFF2-40B4-BE49-F238E27FC236}">
                      <a16:creationId xmlns:a16="http://schemas.microsoft.com/office/drawing/2014/main" id="{6613B364-8E2E-493B-ADA3-5A780FB7DBAE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97520C2C-AAC5-40BC-A691-023059947EB6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A326015B-20AC-4E2D-A716-80BBC3B18A6C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4" name="テキスト ボックス 33">
                    <a:extLst>
                      <a:ext uri="{FF2B5EF4-FFF2-40B4-BE49-F238E27FC236}">
                        <a16:creationId xmlns:a16="http://schemas.microsoft.com/office/drawing/2014/main" id="{E0DA082A-CBDE-4E61-9F63-6E1EDED8F8F3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5" name="正方形/長方形 34">
                    <a:extLst>
                      <a:ext uri="{FF2B5EF4-FFF2-40B4-BE49-F238E27FC236}">
                        <a16:creationId xmlns:a16="http://schemas.microsoft.com/office/drawing/2014/main" id="{2220AB55-EFC8-4C68-831C-D14BBE191A0A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36" name="正方形/長方形 35">
                    <a:extLst>
                      <a:ext uri="{FF2B5EF4-FFF2-40B4-BE49-F238E27FC236}">
                        <a16:creationId xmlns:a16="http://schemas.microsoft.com/office/drawing/2014/main" id="{BF99B88A-D489-4A47-8B47-880D61B37C05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37" name="正方形/長方形 36">
                    <a:extLst>
                      <a:ext uri="{FF2B5EF4-FFF2-40B4-BE49-F238E27FC236}">
                        <a16:creationId xmlns:a16="http://schemas.microsoft.com/office/drawing/2014/main" id="{A2F8605B-94D8-4632-BA4B-8E794BF5885A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38" name="正方形/長方形 37">
                    <a:extLst>
                      <a:ext uri="{FF2B5EF4-FFF2-40B4-BE49-F238E27FC236}">
                        <a16:creationId xmlns:a16="http://schemas.microsoft.com/office/drawing/2014/main" id="{ACB497CB-2CC7-49CE-9FE1-D43DFCF9FFB5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39" name="円/楕円 24">
                    <a:extLst>
                      <a:ext uri="{FF2B5EF4-FFF2-40B4-BE49-F238E27FC236}">
                        <a16:creationId xmlns:a16="http://schemas.microsoft.com/office/drawing/2014/main" id="{C60AE5A2-6CF5-4815-ABEE-F232205C1FAB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40" name="テキスト ボックス 39">
                    <a:extLst>
                      <a:ext uri="{FF2B5EF4-FFF2-40B4-BE49-F238E27FC236}">
                        <a16:creationId xmlns:a16="http://schemas.microsoft.com/office/drawing/2014/main" id="{4A4CE4D6-C7A4-433C-BF5D-324AD131BF87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1" name="テキスト ボックス 40">
                    <a:extLst>
                      <a:ext uri="{FF2B5EF4-FFF2-40B4-BE49-F238E27FC236}">
                        <a16:creationId xmlns:a16="http://schemas.microsoft.com/office/drawing/2014/main" id="{23231388-155E-4094-879E-DF77967A8430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2" name="テキスト ボックス 41">
                    <a:extLst>
                      <a:ext uri="{FF2B5EF4-FFF2-40B4-BE49-F238E27FC236}">
                        <a16:creationId xmlns:a16="http://schemas.microsoft.com/office/drawing/2014/main" id="{9E8C722B-24D6-4FB0-8877-5B6AD1829009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3" name="テキスト ボックス 42">
                    <a:extLst>
                      <a:ext uri="{FF2B5EF4-FFF2-40B4-BE49-F238E27FC236}">
                        <a16:creationId xmlns:a16="http://schemas.microsoft.com/office/drawing/2014/main" id="{6C75EB2A-C6F7-4417-A165-C557DAEBA4CC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1A78C598-850C-4DC4-935D-E784C94F6465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91BCBAAE-0EE0-4302-B6D4-AB746E4F75E3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40FB0385-C6F0-4101-BC76-37DD213BF9F0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19EC32C4-D1BC-466A-AC97-DA25B812615D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9410204F-86EA-4B9E-9B16-C867239CCD16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28" name="正方形/長方形 27">
                  <a:extLst>
                    <a:ext uri="{FF2B5EF4-FFF2-40B4-BE49-F238E27FC236}">
                      <a16:creationId xmlns:a16="http://schemas.microsoft.com/office/drawing/2014/main" id="{36BC8ED1-CABE-4AE7-A5BA-B7269F6527DA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id="{7DEC9BE6-4C1E-4884-A540-BF3F604739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B7590214-3D37-4D60-ACAD-B45AB8E68D07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6F875A57-A2EF-4EDB-9E51-490AAB6926F3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4EAA138-8387-4064-BA4A-4B7406DE351C}"/>
              </a:ext>
            </a:extLst>
          </p:cNvPr>
          <p:cNvSpPr txBox="1"/>
          <p:nvPr/>
        </p:nvSpPr>
        <p:spPr>
          <a:xfrm>
            <a:off x="4738255" y="6176963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bg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17F3A9E-FE12-47FD-B368-424B2BE8FFF4}"/>
              </a:ext>
            </a:extLst>
          </p:cNvPr>
          <p:cNvSpPr txBox="1"/>
          <p:nvPr/>
        </p:nvSpPr>
        <p:spPr>
          <a:xfrm>
            <a:off x="9917013" y="631190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bg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1BCD5AA-EA0F-4A4A-8041-B6484A1212E3}"/>
              </a:ext>
            </a:extLst>
          </p:cNvPr>
          <p:cNvSpPr txBox="1"/>
          <p:nvPr/>
        </p:nvSpPr>
        <p:spPr>
          <a:xfrm>
            <a:off x="2084721" y="1523609"/>
            <a:ext cx="21146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r>
              <a:rPr kumimoji="1" lang="en-US" altLang="ja-JP" dirty="0">
                <a:sym typeface="Wingdings" panose="05000000000000000000" pitchFamily="2" charset="2"/>
              </a:rPr>
              <a:t>, </a:t>
            </a:r>
            <a:r>
              <a:rPr kumimoji="1"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kumimoji="1" lang="en-US" altLang="ja-JP" dirty="0">
                <a:sym typeface="Wingdings" panose="05000000000000000000" pitchFamily="2" charset="2"/>
              </a:rPr>
              <a:t>=15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r>
              <a:rPr kumimoji="1" lang="en-US" altLang="ja-JP" dirty="0">
                <a:sym typeface="Wingdings" panose="05000000000000000000" pitchFamily="2" charset="2"/>
              </a:rPr>
              <a:t>-135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endParaRPr kumimoji="1" lang="ja-JP" altLang="en-US" baseline="300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A89557B-4671-43AE-9AB9-D17A4B2EDA03}"/>
              </a:ext>
            </a:extLst>
          </p:cNvPr>
          <p:cNvSpPr txBox="1"/>
          <p:nvPr/>
        </p:nvSpPr>
        <p:spPr>
          <a:xfrm>
            <a:off x="7446953" y="1947511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039293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7B11C51-8A1D-4ED4-9BE9-D50F69871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22" y="842846"/>
            <a:ext cx="9006244" cy="541332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AC04D2-FEFF-45BC-B853-A60DA28C5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3" y="-26498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Final Result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F892E8-A64B-4AD8-8949-99D4820AD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1314" y="2065468"/>
            <a:ext cx="2680686" cy="4351338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Best matching RK~ 24Ohm</a:t>
            </a:r>
          </a:p>
          <a:p>
            <a:r>
              <a:rPr lang="en-US" altLang="ja-JP" dirty="0"/>
              <a:t>Then, the final R on PCB</a:t>
            </a:r>
          </a:p>
          <a:p>
            <a:r>
              <a:rPr lang="en-US" altLang="ja-JP" dirty="0"/>
              <a:t>24=50//Rx</a:t>
            </a:r>
          </a:p>
          <a:p>
            <a:r>
              <a:rPr lang="en-US" altLang="ja-JP" dirty="0"/>
              <a:t>Rx=46Ohm</a:t>
            </a:r>
          </a:p>
          <a:p>
            <a:pPr marL="0" indent="0">
              <a:buNone/>
            </a:pPr>
            <a:r>
              <a:rPr kumimoji="1" lang="ja-JP" altLang="en-US" dirty="0"/>
              <a:t>実際にはんだ付けする</a:t>
            </a:r>
            <a:r>
              <a:rPr kumimoji="1" lang="en-US" altLang="ja-JP" dirty="0"/>
              <a:t>R=2Rx</a:t>
            </a:r>
          </a:p>
          <a:p>
            <a:pPr marL="0" indent="0">
              <a:buNone/>
            </a:pPr>
            <a:r>
              <a:rPr kumimoji="1" lang="en-US" altLang="ja-JP" dirty="0"/>
              <a:t>=98Ohm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</a:rPr>
              <a:t>100Ohm</a:t>
            </a:r>
            <a:r>
              <a:rPr lang="ja-JP" altLang="en-US" dirty="0">
                <a:solidFill>
                  <a:srgbClr val="FF0000"/>
                </a:solidFill>
              </a:rPr>
              <a:t>をはんだ付け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B8C4DF0-3259-4BD6-AE67-DF7E062E186D}"/>
              </a:ext>
            </a:extLst>
          </p:cNvPr>
          <p:cNvSpPr txBox="1"/>
          <p:nvPr/>
        </p:nvSpPr>
        <p:spPr>
          <a:xfrm>
            <a:off x="8154237" y="6265043"/>
            <a:ext cx="119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/>
              <a:t>Rk</a:t>
            </a:r>
            <a:r>
              <a:rPr kumimoji="1" lang="en-US" altLang="ja-JP" b="1" dirty="0"/>
              <a:t>(Ohm)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1405AA-1BDA-46A2-AA3D-0D056BE4BC19}"/>
              </a:ext>
            </a:extLst>
          </p:cNvPr>
          <p:cNvSpPr txBox="1"/>
          <p:nvPr/>
        </p:nvSpPr>
        <p:spPr>
          <a:xfrm rot="16200000">
            <a:off x="-70721" y="2170435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VT3/VT1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5165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D5DFDC8A-8C7F-4EB3-AC56-1FE7AD9ED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81" y="2227288"/>
            <a:ext cx="4914273" cy="4351338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3AF737A-4D1D-423A-A979-3262D16C7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96" y="-382986"/>
            <a:ext cx="11197703" cy="1325563"/>
          </a:xfrm>
        </p:spPr>
        <p:txBody>
          <a:bodyPr/>
          <a:lstStyle/>
          <a:p>
            <a:r>
              <a:rPr lang="en-US" altLang="ja-JP" dirty="0"/>
              <a:t>Middle layer </a:t>
            </a:r>
            <a:r>
              <a:rPr lang="en-US" altLang="ja-JP" dirty="0">
                <a:latin typeface="Symbol" panose="05050102010706020507" pitchFamily="18" charset="2"/>
              </a:rPr>
              <a:t>q</a:t>
            </a:r>
            <a:r>
              <a:rPr lang="en-US" altLang="ja-JP" dirty="0"/>
              <a:t>±30o</a:t>
            </a:r>
            <a:r>
              <a:rPr lang="ja-JP" altLang="en-US" dirty="0"/>
              <a:t>を使用しない場合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35796C-1DC8-48A1-B869-59CBD73E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60</a:t>
            </a:fld>
            <a:endParaRPr kumimoji="1" lang="ja-JP" altLang="en-US"/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87E5891E-8C02-457A-B895-15143A4A7953}"/>
              </a:ext>
            </a:extLst>
          </p:cNvPr>
          <p:cNvGrpSpPr/>
          <p:nvPr/>
        </p:nvGrpSpPr>
        <p:grpSpPr>
          <a:xfrm>
            <a:off x="8652485" y="365125"/>
            <a:ext cx="3539515" cy="1862564"/>
            <a:chOff x="6439847" y="1693503"/>
            <a:chExt cx="3539515" cy="1862564"/>
          </a:xfrm>
        </p:grpSpPr>
        <p:grpSp>
          <p:nvGrpSpPr>
            <p:cNvPr id="38" name="グループ化 6">
              <a:extLst>
                <a:ext uri="{FF2B5EF4-FFF2-40B4-BE49-F238E27FC236}">
                  <a16:creationId xmlns:a16="http://schemas.microsoft.com/office/drawing/2014/main" id="{2331479E-7439-45B2-980A-BD677D773A4B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45" name="グループ化 7">
                <a:extLst>
                  <a:ext uri="{FF2B5EF4-FFF2-40B4-BE49-F238E27FC236}">
                    <a16:creationId xmlns:a16="http://schemas.microsoft.com/office/drawing/2014/main" id="{885CBCB7-0901-4B55-AEE1-93DF00A5B7A8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7482F09F-7CFC-4E9C-994F-6C8A7AEFFF22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77FC344E-8365-4ED0-AD9E-070C2B8673F1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3360E731-59CB-4A24-BF5E-3492847A26C8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正方形/長方形 49">
                  <a:extLst>
                    <a:ext uri="{FF2B5EF4-FFF2-40B4-BE49-F238E27FC236}">
                      <a16:creationId xmlns:a16="http://schemas.microsoft.com/office/drawing/2014/main" id="{5CF66FE4-581B-43CF-8CF3-03F2BE7118B1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1" name="正方形/長方形 50">
                  <a:extLst>
                    <a:ext uri="{FF2B5EF4-FFF2-40B4-BE49-F238E27FC236}">
                      <a16:creationId xmlns:a16="http://schemas.microsoft.com/office/drawing/2014/main" id="{21D7B63B-36FF-448F-B023-7F73DC6CB5B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D66D865F-4C41-4C22-9016-18F9179398BC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43A56A1C-A132-48E1-8766-6AD440E2D2B1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4" name="円/楕円 24">
                  <a:extLst>
                    <a:ext uri="{FF2B5EF4-FFF2-40B4-BE49-F238E27FC236}">
                      <a16:creationId xmlns:a16="http://schemas.microsoft.com/office/drawing/2014/main" id="{32482CDD-DB0F-407F-B8CC-74476CCFBCC5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F7BB93AF-7050-44E9-B2F3-28B53FA41F2D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C9FD5575-8315-4354-B7BE-4582BB965C7F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7" name="テキスト ボックス 56">
                  <a:extLst>
                    <a:ext uri="{FF2B5EF4-FFF2-40B4-BE49-F238E27FC236}">
                      <a16:creationId xmlns:a16="http://schemas.microsoft.com/office/drawing/2014/main" id="{31C78DF4-7C69-4C5E-A70A-EEDEA4E90156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7A5CEEA2-A14A-4079-9808-CE883C2DE0CE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EB8242DA-1093-4E28-B62B-E04029881746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D7A6C120-4996-45BD-9BE9-297C2E5EDF13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561FF09D-39AE-4135-8623-B917848C4FF2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2606ADF8-9C72-438A-8F1B-2B747DBD20D4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727E02FB-AE99-4590-BE7A-8FD7F706FE69}"/>
                </a:ext>
              </a:extLst>
            </p:cNvPr>
            <p:cNvGrpSpPr/>
            <p:nvPr/>
          </p:nvGrpSpPr>
          <p:grpSpPr>
            <a:xfrm>
              <a:off x="7808338" y="2372097"/>
              <a:ext cx="328617" cy="292104"/>
              <a:chOff x="8732216" y="2794153"/>
              <a:chExt cx="328617" cy="292104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184664A0-9555-4A2D-AC6E-592B1A4ECC04}"/>
                  </a:ext>
                </a:extLst>
              </p:cNvPr>
              <p:cNvSpPr/>
              <p:nvPr/>
            </p:nvSpPr>
            <p:spPr>
              <a:xfrm>
                <a:off x="8732216" y="2794153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5F23B794-9229-4924-A284-217F61B827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8420" y="2860834"/>
                <a:ext cx="164308" cy="14605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829D96B-D132-4ACF-AA0A-1306D1ADCD09}"/>
              </a:ext>
            </a:extLst>
          </p:cNvPr>
          <p:cNvGrpSpPr/>
          <p:nvPr/>
        </p:nvGrpSpPr>
        <p:grpSpPr>
          <a:xfrm>
            <a:off x="3038026" y="279795"/>
            <a:ext cx="3558683" cy="1862564"/>
            <a:chOff x="3038026" y="279795"/>
            <a:chExt cx="3558683" cy="1862564"/>
          </a:xfrm>
        </p:grpSpPr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8B5978CE-BDB5-4008-9CA1-E547A146ABEF}"/>
                </a:ext>
              </a:extLst>
            </p:cNvPr>
            <p:cNvGrpSpPr/>
            <p:nvPr/>
          </p:nvGrpSpPr>
          <p:grpSpPr>
            <a:xfrm>
              <a:off x="3038026" y="279795"/>
              <a:ext cx="3558683" cy="1862564"/>
              <a:chOff x="6439847" y="1693503"/>
              <a:chExt cx="3558683" cy="1862564"/>
            </a:xfrm>
          </p:grpSpPr>
          <p:grpSp>
            <p:nvGrpSpPr>
              <p:cNvPr id="60" name="グループ化 6">
                <a:extLst>
                  <a:ext uri="{FF2B5EF4-FFF2-40B4-BE49-F238E27FC236}">
                    <a16:creationId xmlns:a16="http://schemas.microsoft.com/office/drawing/2014/main" id="{E302179F-A932-464F-A320-5873B7412BF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58683" cy="1862564"/>
                <a:chOff x="4572000" y="-3222"/>
                <a:chExt cx="3558683" cy="1862564"/>
              </a:xfrm>
            </p:grpSpPr>
            <p:grpSp>
              <p:nvGrpSpPr>
                <p:cNvPr id="67" name="グループ化 7">
                  <a:extLst>
                    <a:ext uri="{FF2B5EF4-FFF2-40B4-BE49-F238E27FC236}">
                      <a16:creationId xmlns:a16="http://schemas.microsoft.com/office/drawing/2014/main" id="{EB79EB31-06D0-49F3-AE17-CE8C8E75CD24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58683" cy="1862163"/>
                  <a:chOff x="3214678" y="-3222"/>
                  <a:chExt cx="3558683" cy="1862163"/>
                </a:xfrm>
              </p:grpSpPr>
              <p:sp>
                <p:nvSpPr>
                  <p:cNvPr id="69" name="テキスト ボックス 68">
                    <a:extLst>
                      <a:ext uri="{FF2B5EF4-FFF2-40B4-BE49-F238E27FC236}">
                        <a16:creationId xmlns:a16="http://schemas.microsoft.com/office/drawing/2014/main" id="{CD428DDA-D004-4CFB-AF8C-583B6475ABAE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0" name="テキスト ボックス 69">
                    <a:extLst>
                      <a:ext uri="{FF2B5EF4-FFF2-40B4-BE49-F238E27FC236}">
                        <a16:creationId xmlns:a16="http://schemas.microsoft.com/office/drawing/2014/main" id="{8BE264A4-AC7A-4026-B2B3-23DF45512998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167630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1" name="テキスト ボックス 70">
                    <a:extLst>
                      <a:ext uri="{FF2B5EF4-FFF2-40B4-BE49-F238E27FC236}">
                        <a16:creationId xmlns:a16="http://schemas.microsoft.com/office/drawing/2014/main" id="{BA67ED87-DCEE-47E6-ACCE-C41D0FD5113A}"/>
                      </a:ext>
                    </a:extLst>
                  </p:cNvPr>
                  <p:cNvSpPr txBox="1"/>
                  <p:nvPr/>
                </p:nvSpPr>
                <p:spPr>
                  <a:xfrm>
                    <a:off x="6380305" y="496390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2" name="正方形/長方形 71">
                    <a:extLst>
                      <a:ext uri="{FF2B5EF4-FFF2-40B4-BE49-F238E27FC236}">
                        <a16:creationId xmlns:a16="http://schemas.microsoft.com/office/drawing/2014/main" id="{76EC92A4-DB2A-4B7A-89D9-4A81DE02B175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正方形/長方形 72">
                    <a:extLst>
                      <a:ext uri="{FF2B5EF4-FFF2-40B4-BE49-F238E27FC236}">
                        <a16:creationId xmlns:a16="http://schemas.microsoft.com/office/drawing/2014/main" id="{7D204022-55FB-4859-9446-81CC419D3348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4" name="正方形/長方形 73">
                    <a:extLst>
                      <a:ext uri="{FF2B5EF4-FFF2-40B4-BE49-F238E27FC236}">
                        <a16:creationId xmlns:a16="http://schemas.microsoft.com/office/drawing/2014/main" id="{1A2B2D8F-5BEA-45A1-B31E-500598B6AFBE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5" name="正方形/長方形 74">
                    <a:extLst>
                      <a:ext uri="{FF2B5EF4-FFF2-40B4-BE49-F238E27FC236}">
                        <a16:creationId xmlns:a16="http://schemas.microsoft.com/office/drawing/2014/main" id="{605DD621-5F18-40AA-AB57-B7FD4D4188E5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6" name="円/楕円 24">
                    <a:extLst>
                      <a:ext uri="{FF2B5EF4-FFF2-40B4-BE49-F238E27FC236}">
                        <a16:creationId xmlns:a16="http://schemas.microsoft.com/office/drawing/2014/main" id="{BC2DA2AA-6D6C-4D8A-A54D-EA6B20C494E2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7" name="テキスト ボックス 76">
                    <a:extLst>
                      <a:ext uri="{FF2B5EF4-FFF2-40B4-BE49-F238E27FC236}">
                        <a16:creationId xmlns:a16="http://schemas.microsoft.com/office/drawing/2014/main" id="{31822F0D-635F-4BA5-96DF-397DAF440144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8" name="テキスト ボックス 77">
                    <a:extLst>
                      <a:ext uri="{FF2B5EF4-FFF2-40B4-BE49-F238E27FC236}">
                        <a16:creationId xmlns:a16="http://schemas.microsoft.com/office/drawing/2014/main" id="{D9FF8960-02E0-433B-BE15-321F44856B17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9" name="テキスト ボックス 78">
                    <a:extLst>
                      <a:ext uri="{FF2B5EF4-FFF2-40B4-BE49-F238E27FC236}">
                        <a16:creationId xmlns:a16="http://schemas.microsoft.com/office/drawing/2014/main" id="{B1F1012C-3F82-43CB-83D4-3179DD4C113F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80" name="テキスト ボックス 79">
                    <a:extLst>
                      <a:ext uri="{FF2B5EF4-FFF2-40B4-BE49-F238E27FC236}">
                        <a16:creationId xmlns:a16="http://schemas.microsoft.com/office/drawing/2014/main" id="{073083B6-C7F6-48A1-8048-58D1A7EFF431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84742DB0-F956-453C-B4B3-1B3A11075BE2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F66B1BBE-D960-4C2C-8A49-FF021ADFDC45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2" name="正方形/長方形 61">
                <a:extLst>
                  <a:ext uri="{FF2B5EF4-FFF2-40B4-BE49-F238E27FC236}">
                    <a16:creationId xmlns:a16="http://schemas.microsoft.com/office/drawing/2014/main" id="{ECE7AB0D-7B8F-4D35-9896-95E9C92A40D4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F76EAB3C-F780-4E43-8163-5B4A48FF090A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823890AB-26A0-4934-B6C4-8D7217BF7384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C45970FC-319B-47A3-8D7F-3EB597904389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5ECE473A-4BAC-4C37-A5F7-EF4914DA17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2B593066-24E5-4304-AAE8-8C97A6496A88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3E3B8D32-DBFE-41A8-B605-C4FE604D5394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12" name="コンテンツ プレースホルダー 25">
            <a:extLst>
              <a:ext uri="{FF2B5EF4-FFF2-40B4-BE49-F238E27FC236}">
                <a16:creationId xmlns:a16="http://schemas.microsoft.com/office/drawing/2014/main" id="{9D66850D-D49A-4B4A-9A09-0BF84F2BD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1" y="2187574"/>
            <a:ext cx="49142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274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0DFE1B-FD45-4A38-B3D6-85394CDC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86" y="-30559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E325 setup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D14466-F5B7-4FC6-B9AD-415F1653C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B4AE42F-B562-4068-9212-EB699AB3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695" y="604319"/>
            <a:ext cx="8908610" cy="564936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D13C2A5-5224-493D-B1AE-D5567044C428}"/>
              </a:ext>
            </a:extLst>
          </p:cNvPr>
          <p:cNvSpPr/>
          <p:nvPr/>
        </p:nvSpPr>
        <p:spPr>
          <a:xfrm>
            <a:off x="7924800" y="604319"/>
            <a:ext cx="2017486" cy="3100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487D4F5-EC97-4B1C-BF61-36F6C861CA5A}"/>
              </a:ext>
            </a:extLst>
          </p:cNvPr>
          <p:cNvSpPr/>
          <p:nvPr/>
        </p:nvSpPr>
        <p:spPr>
          <a:xfrm>
            <a:off x="8305010" y="934259"/>
            <a:ext cx="2362990" cy="3100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02E45D-4EEF-4EC9-BD0F-56B3683F00D6}"/>
              </a:ext>
            </a:extLst>
          </p:cNvPr>
          <p:cNvSpPr/>
          <p:nvPr/>
        </p:nvSpPr>
        <p:spPr>
          <a:xfrm>
            <a:off x="8760791" y="1608655"/>
            <a:ext cx="1789514" cy="5455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23204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27DEAA-43AB-44AB-A71D-A7476957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Kaon trigger at E325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D03510-643C-4B0A-BAEF-464C272BA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/>
              <a:t>2 or more</a:t>
            </a:r>
            <a:r>
              <a:rPr kumimoji="1" lang="en-US" altLang="ja-JP" dirty="0"/>
              <a:t> FTOF hits w/o associated AC hits</a:t>
            </a:r>
          </a:p>
          <a:p>
            <a:r>
              <a:rPr lang="en-US" altLang="ja-JP" dirty="0"/>
              <a:t>p</a:t>
            </a:r>
            <a:r>
              <a:rPr kumimoji="1" lang="en-US" altLang="ja-JP" dirty="0"/>
              <a:t>&gt;0.4 GeV/c with HC-FTOF hit matrix</a:t>
            </a:r>
            <a:r>
              <a:rPr lang="ja-JP" altLang="en-US" dirty="0"/>
              <a:t> </a:t>
            </a:r>
            <a:endParaRPr lang="en-US" altLang="ja-JP" dirty="0"/>
          </a:p>
          <a:p>
            <a:pPr lvl="1"/>
            <a:r>
              <a:rPr lang="en-US" altLang="ja-JP" dirty="0"/>
              <a:t>pion</a:t>
            </a:r>
            <a:r>
              <a:rPr lang="ja-JP" altLang="en-US" dirty="0"/>
              <a:t> </a:t>
            </a:r>
            <a:r>
              <a:rPr lang="en-US" altLang="ja-JP" dirty="0"/>
              <a:t>AC</a:t>
            </a:r>
            <a:r>
              <a:rPr lang="ja-JP" altLang="en-US" dirty="0"/>
              <a:t> </a:t>
            </a:r>
            <a:r>
              <a:rPr lang="en-US" altLang="ja-JP" dirty="0"/>
              <a:t>cutoff p&lt;0.5GeV/c</a:t>
            </a:r>
            <a:endParaRPr kumimoji="1" lang="en-US" altLang="ja-JP" dirty="0"/>
          </a:p>
          <a:p>
            <a:r>
              <a:rPr kumimoji="1" lang="en-US" altLang="ja-JP" dirty="0"/>
              <a:t>TOF within Kaon window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E16</a:t>
            </a:r>
            <a:r>
              <a:rPr kumimoji="1" lang="ja-JP" altLang="en-US" dirty="0"/>
              <a:t>でも</a:t>
            </a:r>
            <a:r>
              <a:rPr lang="ja-JP" altLang="en-US" dirty="0"/>
              <a:t>同様に</a:t>
            </a:r>
            <a:endParaRPr kumimoji="1" lang="en-US" altLang="ja-JP" dirty="0"/>
          </a:p>
          <a:p>
            <a:r>
              <a:rPr kumimoji="1" lang="en-US" altLang="ja-JP" dirty="0"/>
              <a:t>AC veto</a:t>
            </a:r>
          </a:p>
          <a:p>
            <a:r>
              <a:rPr lang="en-US" altLang="ja-JP" dirty="0"/>
              <a:t>TSC slat</a:t>
            </a:r>
            <a:r>
              <a:rPr lang="ja-JP" altLang="en-US" dirty="0"/>
              <a:t>番号</a:t>
            </a:r>
            <a:r>
              <a:rPr lang="en-US" altLang="ja-JP" dirty="0"/>
              <a:t>–MRPC</a:t>
            </a:r>
            <a:r>
              <a:rPr lang="ja-JP" altLang="en-US" dirty="0"/>
              <a:t> </a:t>
            </a:r>
            <a:r>
              <a:rPr lang="en-US" altLang="ja-JP" dirty="0"/>
              <a:t>strip</a:t>
            </a:r>
            <a:r>
              <a:rPr lang="ja-JP" altLang="en-US" dirty="0"/>
              <a:t>番号</a:t>
            </a:r>
            <a:r>
              <a:rPr lang="en-US" altLang="ja-JP" dirty="0"/>
              <a:t>,TOF</a:t>
            </a:r>
            <a:r>
              <a:rPr lang="ja-JP" altLang="en-US" dirty="0"/>
              <a:t>を組み合わせた</a:t>
            </a:r>
            <a:r>
              <a:rPr lang="en-US" altLang="ja-JP" dirty="0"/>
              <a:t>trigger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でどの程度</a:t>
            </a:r>
            <a:r>
              <a:rPr kumimoji="1" lang="en-US" altLang="ja-JP" dirty="0"/>
              <a:t>p, </a:t>
            </a:r>
            <a:r>
              <a:rPr kumimoji="1" lang="en-US" altLang="ja-JP" dirty="0">
                <a:latin typeface="Symbol" panose="05050102010706020507" pitchFamily="18" charset="2"/>
              </a:rPr>
              <a:t>p</a:t>
            </a:r>
            <a:r>
              <a:rPr kumimoji="1" lang="ja-JP" altLang="en-US" dirty="0"/>
              <a:t>を</a:t>
            </a:r>
            <a:r>
              <a:rPr kumimoji="1" lang="en-US" altLang="ja-JP" dirty="0"/>
              <a:t>suppress</a:t>
            </a:r>
            <a:r>
              <a:rPr kumimoji="1" lang="ja-JP" altLang="en-US" dirty="0"/>
              <a:t>できるか？</a:t>
            </a:r>
          </a:p>
        </p:txBody>
      </p:sp>
    </p:spTree>
    <p:extLst>
      <p:ext uri="{BB962C8B-B14F-4D97-AF65-F5344CB8AC3E}">
        <p14:creationId xmlns:p14="http://schemas.microsoft.com/office/powerpoint/2010/main" val="15681131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0C37E9-5714-48FB-A044-D215D61D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1/</a:t>
            </a:r>
            <a:r>
              <a:rPr lang="en-US" altLang="ja-JP" dirty="0">
                <a:latin typeface="Symbol" panose="05050102010706020507" pitchFamily="18" charset="2"/>
              </a:rPr>
              <a:t>b</a:t>
            </a:r>
            <a:r>
              <a:rPr lang="en-US" altLang="ja-JP" dirty="0"/>
              <a:t> vs momentum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CE1C3F-F90C-46FF-A333-DAAD8A6F6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3350" y="1825625"/>
            <a:ext cx="4305300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AC veto (</a:t>
            </a:r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lang="ja-JP" altLang="en-US" dirty="0">
                <a:latin typeface="Symbol" panose="05050102010706020507" pitchFamily="18" charset="2"/>
              </a:rPr>
              <a:t>を抑制）</a:t>
            </a:r>
            <a:endParaRPr kumimoji="1" lang="en-US" altLang="ja-JP" dirty="0"/>
          </a:p>
          <a:p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kumimoji="1" lang="en-US" altLang="ja-JP" dirty="0"/>
              <a:t>: p&lt;0.5 GeV/c</a:t>
            </a:r>
          </a:p>
          <a:p>
            <a:r>
              <a:rPr lang="en-US" altLang="ja-JP" dirty="0"/>
              <a:t>K: p&lt;1.9 GeV/c</a:t>
            </a:r>
          </a:p>
          <a:p>
            <a:r>
              <a:rPr kumimoji="1" lang="en-US" altLang="ja-JP" dirty="0"/>
              <a:t>P: p&lt;</a:t>
            </a:r>
            <a:r>
              <a:rPr lang="en-US" altLang="ja-JP" dirty="0"/>
              <a:t>3.5 GeV/c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E124356-375F-481D-8AA3-C9F813178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43" y="1644407"/>
            <a:ext cx="6261315" cy="47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0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845378-9FBF-4302-86EF-E47D77F4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Rigidity</a:t>
            </a:r>
            <a:r>
              <a:rPr kumimoji="1" lang="en-US" altLang="ja-JP" dirty="0"/>
              <a:t> vs TOF (JAM </a:t>
            </a:r>
            <a:r>
              <a:rPr kumimoji="1" lang="en-US" altLang="ja-JP" dirty="0" err="1"/>
              <a:t>p+Cu</a:t>
            </a:r>
            <a:r>
              <a:rPr kumimoji="1" lang="en-US" altLang="ja-JP" dirty="0"/>
              <a:t> + GEANT4)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2A367A-A129-462B-B8C4-324DE67A9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64</a:t>
            </a:fld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97FE1B99-F88B-4592-95CE-C66BAB74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0562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AB3D515A-E389-42CF-BF46-02DA6C2A5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1059"/>
            <a:ext cx="10515600" cy="4351338"/>
          </a:xfrm>
        </p:spPr>
        <p:txBody>
          <a:bodyPr/>
          <a:lstStyle/>
          <a:p>
            <a:endParaRPr lang="ja-JP" altLang="en-US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001A30AC-4EC1-4889-A3AF-67CC113BD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7" y="1825625"/>
            <a:ext cx="4914273" cy="435133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2537CA7-163E-46E6-BC0A-DD876A5F2321}"/>
              </a:ext>
            </a:extLst>
          </p:cNvPr>
          <p:cNvSpPr txBox="1"/>
          <p:nvPr/>
        </p:nvSpPr>
        <p:spPr>
          <a:xfrm>
            <a:off x="8328074" y="141105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</a:t>
            </a:r>
            <a:r>
              <a:rPr lang="en-US" altLang="ja-JP" dirty="0"/>
              <a:t>/AC veto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4888D7-D386-4065-A998-4FD205F176D3}"/>
              </a:ext>
            </a:extLst>
          </p:cNvPr>
          <p:cNvSpPr txBox="1"/>
          <p:nvPr/>
        </p:nvSpPr>
        <p:spPr>
          <a:xfrm>
            <a:off x="2740855" y="1506022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</a:t>
            </a:r>
            <a:r>
              <a:rPr lang="en-US" altLang="ja-JP" dirty="0"/>
              <a:t>/o</a:t>
            </a:r>
            <a:r>
              <a:rPr lang="ja-JP" altLang="en-US" dirty="0"/>
              <a:t> </a:t>
            </a:r>
            <a:r>
              <a:rPr lang="en-US" altLang="ja-JP" dirty="0"/>
              <a:t>AC veto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D786E6-CDA6-4C16-B8AD-07444883A3F6}"/>
              </a:ext>
            </a:extLst>
          </p:cNvPr>
          <p:cNvSpPr txBox="1"/>
          <p:nvPr/>
        </p:nvSpPr>
        <p:spPr>
          <a:xfrm>
            <a:off x="0" y="2181727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TOF (ns)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B11821C-3B5D-42E3-A158-4C8A020C7CEF}"/>
              </a:ext>
            </a:extLst>
          </p:cNvPr>
          <p:cNvSpPr txBox="1"/>
          <p:nvPr/>
        </p:nvSpPr>
        <p:spPr>
          <a:xfrm>
            <a:off x="5112554" y="6091273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P/q (GeV/c)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937514-48F6-448F-845C-ED197A1A78E3}"/>
              </a:ext>
            </a:extLst>
          </p:cNvPr>
          <p:cNvSpPr txBox="1"/>
          <p:nvPr/>
        </p:nvSpPr>
        <p:spPr>
          <a:xfrm>
            <a:off x="3295336" y="5167312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p+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493744-A715-443B-8E5B-3290101DC31E}"/>
              </a:ext>
            </a:extLst>
          </p:cNvPr>
          <p:cNvSpPr txBox="1"/>
          <p:nvPr/>
        </p:nvSpPr>
        <p:spPr>
          <a:xfrm>
            <a:off x="3590834" y="3950732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K+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BDE1FD-3167-4CDF-9566-96A99807C196}"/>
              </a:ext>
            </a:extLst>
          </p:cNvPr>
          <p:cNvSpPr txBox="1"/>
          <p:nvPr/>
        </p:nvSpPr>
        <p:spPr>
          <a:xfrm>
            <a:off x="3257267" y="2918818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9ED3A3-EADC-42A2-891B-44CEC93189B5}"/>
              </a:ext>
            </a:extLst>
          </p:cNvPr>
          <p:cNvSpPr txBox="1"/>
          <p:nvPr/>
        </p:nvSpPr>
        <p:spPr>
          <a:xfrm>
            <a:off x="2294705" y="5185290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p-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11A3C5D5-EB08-444B-9189-BECF39B59220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2422116" y="4375091"/>
            <a:ext cx="314532" cy="264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A38D18D-3AA3-4E69-9F49-689083461E3D}"/>
              </a:ext>
            </a:extLst>
          </p:cNvPr>
          <p:cNvSpPr txBox="1"/>
          <p:nvPr/>
        </p:nvSpPr>
        <p:spPr>
          <a:xfrm>
            <a:off x="2088549" y="4005759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K-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1689995-65A9-46B3-863C-892E3AA38C55}"/>
              </a:ext>
            </a:extLst>
          </p:cNvPr>
          <p:cNvSpPr txBox="1"/>
          <p:nvPr/>
        </p:nvSpPr>
        <p:spPr>
          <a:xfrm>
            <a:off x="5616058" y="1963182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TOF (ns)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975BBFE-4138-428A-BC80-1373E0E25B60}"/>
              </a:ext>
            </a:extLst>
          </p:cNvPr>
          <p:cNvSpPr txBox="1"/>
          <p:nvPr/>
        </p:nvSpPr>
        <p:spPr>
          <a:xfrm>
            <a:off x="9724605" y="5990762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P/q (GeV/c)</a:t>
            </a:r>
            <a:endParaRPr kumimoji="1" lang="ja-JP" altLang="en-US" dirty="0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6ADBD7DB-0D99-466B-A4B3-903477332D7D}"/>
              </a:ext>
            </a:extLst>
          </p:cNvPr>
          <p:cNvCxnSpPr>
            <a:cxnSpLocks/>
          </p:cNvCxnSpPr>
          <p:nvPr/>
        </p:nvCxnSpPr>
        <p:spPr>
          <a:xfrm flipH="1">
            <a:off x="3295336" y="4320064"/>
            <a:ext cx="295498" cy="319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219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F8AEA309-E096-4986-8FC7-08995A0F2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079"/>
            <a:ext cx="4112683" cy="398899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Beam 1x10</a:t>
            </a:r>
            <a:r>
              <a:rPr lang="en-US" altLang="ja-JP" baseline="30000" dirty="0"/>
              <a:t>8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Run2140)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7513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w/ 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9" name="コンテンツ プレースホルダー 9">
            <a:extLst>
              <a:ext uri="{FF2B5EF4-FFF2-40B4-BE49-F238E27FC236}">
                <a16:creationId xmlns:a16="http://schemas.microsoft.com/office/drawing/2014/main" id="{56FDE267-6E89-4AA1-BBD2-80E68EB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6" y="2566291"/>
            <a:ext cx="4112684" cy="398899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コンテンツ プレースホルダー 23">
            <a:extLst>
              <a:ext uri="{FF2B5EF4-FFF2-40B4-BE49-F238E27FC236}">
                <a16:creationId xmlns:a16="http://schemas.microsoft.com/office/drawing/2014/main" id="{A20F191A-AFBF-48C8-B679-0916988E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47" y="6530180"/>
            <a:ext cx="8567057" cy="284163"/>
          </a:xfrm>
        </p:spPr>
        <p:txBody>
          <a:bodyPr>
            <a:normAutofit fontScale="55000" lnSpcReduction="20000"/>
          </a:bodyPr>
          <a:lstStyle/>
          <a:p>
            <a:endParaRPr lang="ja-JP" altLang="en-US"/>
          </a:p>
        </p:txBody>
      </p:sp>
      <p:pic>
        <p:nvPicPr>
          <p:cNvPr id="25" name="コンテンツ プレースホルダー 21">
            <a:extLst>
              <a:ext uri="{FF2B5EF4-FFF2-40B4-BE49-F238E27FC236}">
                <a16:creationId xmlns:a16="http://schemas.microsoft.com/office/drawing/2014/main" id="{50CADEBE-B1BA-4E3A-BF9D-3263D33DF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17" y="2537508"/>
            <a:ext cx="4112683" cy="398900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49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Beam 5x10</a:t>
            </a:r>
            <a:r>
              <a:rPr lang="en-US" altLang="ja-JP" baseline="30000" dirty="0"/>
              <a:t>9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Run2548)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6118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コンテンツ プレースホルダー 4">
            <a:extLst>
              <a:ext uri="{FF2B5EF4-FFF2-40B4-BE49-F238E27FC236}">
                <a16:creationId xmlns:a16="http://schemas.microsoft.com/office/drawing/2014/main" id="{5E818824-8F28-45A1-9D99-9C971BEC6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762378"/>
            <a:ext cx="4112682" cy="398868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C972A1F-354E-4661-86A9-23FA83687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97" y="2662848"/>
            <a:ext cx="4112682" cy="398868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FF2004D-D446-473B-87C4-B34C1CBB3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79" y="2733595"/>
            <a:ext cx="4112682" cy="398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643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1A155B-A04C-413A-9570-4B808333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E325 acceptance (Simulation, </a:t>
            </a:r>
            <a:r>
              <a:rPr kumimoji="1" lang="en-US" altLang="ja-JP" dirty="0" err="1"/>
              <a:t>p+C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46E816-F85D-4C6C-8B91-5EA657BB9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A663BD8-61FE-45E3-A351-D5B6EECF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56" y="1446415"/>
            <a:ext cx="5282091" cy="522372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C6D1517-413C-4A8D-A662-D3FFDBF60DA7}"/>
              </a:ext>
            </a:extLst>
          </p:cNvPr>
          <p:cNvSpPr txBox="1"/>
          <p:nvPr/>
        </p:nvSpPr>
        <p:spPr>
          <a:xfrm>
            <a:off x="9021276" y="1261749"/>
            <a:ext cx="233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6A96CC-26BD-4D5A-9087-54229D509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45" y="1799587"/>
            <a:ext cx="5146964" cy="48705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CDA9E6-B1A6-4544-AC93-5010297B1D0A}"/>
              </a:ext>
            </a:extLst>
          </p:cNvPr>
          <p:cNvSpPr txBox="1"/>
          <p:nvPr/>
        </p:nvSpPr>
        <p:spPr>
          <a:xfrm>
            <a:off x="3170725" y="1362787"/>
            <a:ext cx="233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2541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ED4A63-2CA8-45FA-B9E7-6B3E3DA26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09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E325 acceptance (Data, </a:t>
            </a:r>
            <a:r>
              <a:rPr kumimoji="1" lang="en-US" altLang="ja-JP" dirty="0" err="1"/>
              <a:t>p+C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199506-51E1-4F0F-8115-1CB2E7FE4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15B816-708B-43DB-9BFD-A77947B96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1386624"/>
            <a:ext cx="5502968" cy="52293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9B892E1-2CDC-4BB8-9F85-107227D1E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038" y="1263535"/>
            <a:ext cx="5281859" cy="522934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827278A-C8A1-4DA5-BADF-1F9B59F5BE5A}"/>
              </a:ext>
            </a:extLst>
          </p:cNvPr>
          <p:cNvSpPr txBox="1"/>
          <p:nvPr/>
        </p:nvSpPr>
        <p:spPr>
          <a:xfrm>
            <a:off x="8688767" y="1046054"/>
            <a:ext cx="233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9E92967-8435-4CFD-938E-E5A9113AD597}"/>
              </a:ext>
            </a:extLst>
          </p:cNvPr>
          <p:cNvSpPr txBox="1"/>
          <p:nvPr/>
        </p:nvSpPr>
        <p:spPr>
          <a:xfrm>
            <a:off x="2838216" y="1147092"/>
            <a:ext cx="233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7767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37BE28-EE12-40F5-A701-6036EA9A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Beam 5x10</a:t>
            </a:r>
            <a:r>
              <a:rPr lang="en-US" altLang="ja-JP" baseline="30000" dirty="0"/>
              <a:t>9</a:t>
            </a:r>
            <a:r>
              <a:rPr lang="en-US" altLang="ja-JP" dirty="0"/>
              <a:t>/spill, B=1.95T (</a:t>
            </a:r>
            <a:r>
              <a:rPr kumimoji="1" lang="en-US" altLang="ja-JP" dirty="0"/>
              <a:t>Run2517)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</a:t>
            </a:r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96AA21EF-F3E1-4719-AB2C-8C3C9FD55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97" y="1825624"/>
            <a:ext cx="4486612" cy="4351338"/>
          </a:xfrm>
          <a:prstGeom prst="rect">
            <a:avLst/>
          </a:prstGeom>
        </p:spPr>
      </p:pic>
      <p:sp>
        <p:nvSpPr>
          <p:cNvPr id="19" name="コンテンツ プレースホルダー 18">
            <a:extLst>
              <a:ext uri="{FF2B5EF4-FFF2-40B4-BE49-F238E27FC236}">
                <a16:creationId xmlns:a16="http://schemas.microsoft.com/office/drawing/2014/main" id="{EEC37B61-3D5B-49B6-A85B-9614C59B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92171"/>
            <a:ext cx="5759548" cy="1984791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20" name="コンテンツ プレースホルダー 16">
            <a:extLst>
              <a:ext uri="{FF2B5EF4-FFF2-40B4-BE49-F238E27FC236}">
                <a16:creationId xmlns:a16="http://schemas.microsoft.com/office/drawing/2014/main" id="{43F3B145-CFB7-437A-9B1C-DC0AD6C46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0" y="2016502"/>
            <a:ext cx="4486612" cy="4351338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5CC0091-0C23-4458-A8FC-2A21F3F63A11}"/>
              </a:ext>
            </a:extLst>
          </p:cNvPr>
          <p:cNvSpPr txBox="1"/>
          <p:nvPr/>
        </p:nvSpPr>
        <p:spPr>
          <a:xfrm flipH="1">
            <a:off x="1842868" y="1690688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Vertex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1C0A2F1-90A0-49BD-8082-CCD04D07B68E}"/>
              </a:ext>
            </a:extLst>
          </p:cNvPr>
          <p:cNvSpPr txBox="1"/>
          <p:nvPr/>
        </p:nvSpPr>
        <p:spPr>
          <a:xfrm>
            <a:off x="7302921" y="1672129"/>
            <a:ext cx="3433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1) Vertex cut (RPC1,RPC2) 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4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2779CB-7489-4D76-8373-0AE6B787C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E16 Beam test (Nov 24-25)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32F729-A291-400E-AD31-13A9FF1D7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82300" cy="466725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全ストリップの動作確認（信号チェック）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各ストリップの中心位置での時間分解能と検出効率（</a:t>
            </a:r>
            <a:r>
              <a:rPr lang="en-US" altLang="ja-JP" dirty="0"/>
              <a:t>2</a:t>
            </a:r>
            <a:r>
              <a:rPr lang="ja-JP" altLang="en-US" dirty="0"/>
              <a:t>台の</a:t>
            </a:r>
            <a:r>
              <a:rPr lang="en-US" altLang="ja-JP" dirty="0"/>
              <a:t>MRPC)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Discriminator threshold</a:t>
            </a:r>
            <a:r>
              <a:rPr lang="ja-JP" altLang="en-US" dirty="0"/>
              <a:t>スキャン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スルーイング補正</a:t>
            </a:r>
            <a:r>
              <a:rPr lang="en-US" altLang="ja-JP" dirty="0"/>
              <a:t>(HRTDC</a:t>
            </a:r>
            <a:r>
              <a:rPr lang="ja-JP" altLang="en-US" dirty="0"/>
              <a:t>と</a:t>
            </a:r>
            <a:r>
              <a:rPr lang="en-US" altLang="ja-JP" dirty="0"/>
              <a:t>DRS4)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ストリップの位置依存性（ある</a:t>
            </a:r>
            <a:r>
              <a:rPr lang="en-US" altLang="ja-JP" dirty="0"/>
              <a:t>1</a:t>
            </a:r>
            <a:r>
              <a:rPr lang="ja-JP" altLang="en-US" dirty="0"/>
              <a:t>つのストリップ）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MRPC1</a:t>
            </a:r>
            <a:r>
              <a:rPr kumimoji="1" lang="ja-JP" altLang="en-US" dirty="0"/>
              <a:t>台ずつ</a:t>
            </a:r>
            <a:r>
              <a:rPr kumimoji="1" lang="en-US" altLang="ja-JP" dirty="0"/>
              <a:t>(16ch)</a:t>
            </a:r>
            <a:r>
              <a:rPr kumimoji="1" lang="ja-JP" altLang="en-US" dirty="0"/>
              <a:t>を試験</a:t>
            </a:r>
            <a:endParaRPr kumimoji="1" lang="en-US" altLang="ja-JP" dirty="0"/>
          </a:p>
          <a:p>
            <a:r>
              <a:rPr kumimoji="1" lang="en-US" altLang="ja-JP" dirty="0"/>
              <a:t>11/24 E16-MRPC1</a:t>
            </a:r>
          </a:p>
          <a:p>
            <a:r>
              <a:rPr kumimoji="1" lang="en-US" altLang="ja-JP" dirty="0"/>
              <a:t>11/25 E16-MRPC2</a:t>
            </a:r>
          </a:p>
          <a:p>
            <a:pPr marL="0" indent="0">
              <a:buNone/>
            </a:pPr>
            <a:r>
              <a:rPr lang="en-US" altLang="ja-JP" dirty="0"/>
              <a:t>6.</a:t>
            </a:r>
            <a:r>
              <a:rPr lang="ja-JP" altLang="en-US" dirty="0"/>
              <a:t>　</a:t>
            </a:r>
            <a:r>
              <a:rPr lang="en-US" altLang="ja-JP" dirty="0"/>
              <a:t>HV dependence</a:t>
            </a:r>
          </a:p>
          <a:p>
            <a:pPr marL="0" indent="0">
              <a:buNone/>
            </a:pPr>
            <a:r>
              <a:rPr lang="en-US" altLang="ja-JP" dirty="0"/>
              <a:t>7. Gas R134a+SF6 and R134a+SF6+butane</a:t>
            </a:r>
          </a:p>
          <a:p>
            <a:pPr marL="0" indent="0">
              <a:buNone/>
            </a:pPr>
            <a:r>
              <a:rPr kumimoji="1" lang="en-US" altLang="ja-JP" dirty="0"/>
              <a:t>DRS4</a:t>
            </a:r>
            <a:r>
              <a:rPr lang="ja-JP" altLang="en-US" dirty="0"/>
              <a:t>と</a:t>
            </a:r>
            <a:r>
              <a:rPr lang="en-US" altLang="ja-JP" dirty="0"/>
              <a:t>HRTDC</a:t>
            </a:r>
            <a:r>
              <a:rPr lang="ja-JP" altLang="en-US" dirty="0"/>
              <a:t>を同じパラメータで</a:t>
            </a:r>
            <a:r>
              <a:rPr kumimoji="1" lang="ja-JP" altLang="en-US" dirty="0"/>
              <a:t>常にとる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</a:t>
            </a:r>
            <a:r>
              <a:rPr kumimoji="1" lang="en-US" altLang="ja-JP" dirty="0"/>
              <a:t>DRS4</a:t>
            </a:r>
            <a:r>
              <a:rPr kumimoji="1" lang="ja-JP" altLang="en-US" dirty="0"/>
              <a:t>のコードを白鳥さんに情報を聞いておく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47691A7B-4E78-4F2D-954D-E6ED1314E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4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"/>
    </mc:Choice>
    <mc:Fallback xmlns="">
      <p:transition spd="slow" advTm="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Beam 1x10</a:t>
            </a:r>
            <a:r>
              <a:rPr lang="en-US" altLang="ja-JP" baseline="30000" dirty="0"/>
              <a:t>8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Run2140)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83BB4B75-CA66-496C-A828-EB37F4951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1" y="1960562"/>
            <a:ext cx="448626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AEF066FE-F08D-4A89-95F7-A95D2EF3E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696434AA-D15B-4175-9CD0-DA1911CCB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68" y="1960562"/>
            <a:ext cx="448626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ADA5D3-AF77-43DF-8B05-1E0810DE2E48}"/>
              </a:ext>
            </a:extLst>
          </p:cNvPr>
          <p:cNvSpPr txBox="1"/>
          <p:nvPr/>
        </p:nvSpPr>
        <p:spPr>
          <a:xfrm>
            <a:off x="986527" y="1841273"/>
            <a:ext cx="3433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1) Vertex cut (RPC1,RPC2) 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6445760" y="1702773"/>
            <a:ext cx="31053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2) Vertex cut (RPC1,RPC2)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325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Beam 5x10</a:t>
            </a:r>
            <a:r>
              <a:rPr lang="en-US" altLang="ja-JP" baseline="30000" dirty="0"/>
              <a:t>9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Run2548)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ADA5D3-AF77-43DF-8B05-1E0810DE2E48}"/>
              </a:ext>
            </a:extLst>
          </p:cNvPr>
          <p:cNvSpPr txBox="1"/>
          <p:nvPr/>
        </p:nvSpPr>
        <p:spPr>
          <a:xfrm>
            <a:off x="986527" y="1841273"/>
            <a:ext cx="3433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1) Vertex cut (RPC1,RPC2) 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6445760" y="1702773"/>
            <a:ext cx="31053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2) Vertex cut (RPC1,RPC2)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8701F586-C72A-444B-BBED-29C9907C1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8" y="2235347"/>
            <a:ext cx="4486611" cy="4351337"/>
          </a:xfrm>
          <a:prstGeom prst="rect">
            <a:avLst/>
          </a:prstGeom>
        </p:spPr>
      </p:pic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78A1C261-C9EE-4D52-891E-CA679C444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265229" cy="1325564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19" name="コンテンツ プレースホルダー 9">
            <a:extLst>
              <a:ext uri="{FF2B5EF4-FFF2-40B4-BE49-F238E27FC236}">
                <a16:creationId xmlns:a16="http://schemas.microsoft.com/office/drawing/2014/main" id="{6345853F-7215-4CA5-8248-56FFB5F25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4" y="2333395"/>
            <a:ext cx="4486262" cy="43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749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F8AEA309-E096-4986-8FC7-08995A0F2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079"/>
            <a:ext cx="4112683" cy="398899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Beam 1x10</a:t>
            </a:r>
            <a:r>
              <a:rPr lang="en-US" altLang="ja-JP" baseline="30000" dirty="0"/>
              <a:t>8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Run2140)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7513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w/ 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9" name="コンテンツ プレースホルダー 9">
            <a:extLst>
              <a:ext uri="{FF2B5EF4-FFF2-40B4-BE49-F238E27FC236}">
                <a16:creationId xmlns:a16="http://schemas.microsoft.com/office/drawing/2014/main" id="{56FDE267-6E89-4AA1-BBD2-80E68EB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6" y="2566291"/>
            <a:ext cx="4112684" cy="398899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コンテンツ プレースホルダー 23">
            <a:extLst>
              <a:ext uri="{FF2B5EF4-FFF2-40B4-BE49-F238E27FC236}">
                <a16:creationId xmlns:a16="http://schemas.microsoft.com/office/drawing/2014/main" id="{A20F191A-AFBF-48C8-B679-0916988E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47" y="6530180"/>
            <a:ext cx="8567057" cy="284163"/>
          </a:xfrm>
        </p:spPr>
        <p:txBody>
          <a:bodyPr>
            <a:normAutofit fontScale="55000" lnSpcReduction="20000"/>
          </a:bodyPr>
          <a:lstStyle/>
          <a:p>
            <a:endParaRPr lang="ja-JP" altLang="en-US"/>
          </a:p>
        </p:txBody>
      </p:sp>
      <p:pic>
        <p:nvPicPr>
          <p:cNvPr id="25" name="コンテンツ プレースホルダー 21">
            <a:extLst>
              <a:ext uri="{FF2B5EF4-FFF2-40B4-BE49-F238E27FC236}">
                <a16:creationId xmlns:a16="http://schemas.microsoft.com/office/drawing/2014/main" id="{50CADEBE-B1BA-4E3A-BF9D-3263D33DF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17" y="2537508"/>
            <a:ext cx="4112683" cy="398900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4328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Beam 5x10</a:t>
            </a:r>
            <a:r>
              <a:rPr lang="en-US" altLang="ja-JP" baseline="30000" dirty="0"/>
              <a:t>9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Run2548)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6856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w/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コンテンツ プレースホルダー 4">
            <a:extLst>
              <a:ext uri="{FF2B5EF4-FFF2-40B4-BE49-F238E27FC236}">
                <a16:creationId xmlns:a16="http://schemas.microsoft.com/office/drawing/2014/main" id="{5E818824-8F28-45A1-9D99-9C971BEC6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762378"/>
            <a:ext cx="4112682" cy="398868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C972A1F-354E-4661-86A9-23FA83687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97" y="2662848"/>
            <a:ext cx="4112682" cy="398868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FF2004D-D446-473B-87C4-B34C1CBB3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79" y="2733595"/>
            <a:ext cx="4112682" cy="398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826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43A593-51C6-41F8-9AF6-4491ED3C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88" y="0"/>
            <a:ext cx="10515600" cy="1325563"/>
          </a:xfrm>
        </p:spPr>
        <p:txBody>
          <a:bodyPr/>
          <a:lstStyle/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Track Start Counter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6AC75070-679B-4FEE-804F-6AABACA84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25" y="1047861"/>
            <a:ext cx="5403635" cy="3029061"/>
          </a:xfrm>
        </p:spPr>
        <p:txBody>
          <a:bodyPr>
            <a:normAutofit fontScale="92500"/>
          </a:bodyPr>
          <a:lstStyle/>
          <a:p>
            <a:r>
              <a:rPr lang="ja-JP" altLang="en-US" dirty="0"/>
              <a:t>シンチレーションカウンタ</a:t>
            </a:r>
            <a:endParaRPr lang="en-US" altLang="ja-JP" dirty="0"/>
          </a:p>
          <a:p>
            <a:pPr lvl="1"/>
            <a:r>
              <a:rPr lang="en-US" altLang="ja-JP" dirty="0"/>
              <a:t>8</a:t>
            </a:r>
            <a:r>
              <a:rPr lang="ja-JP" altLang="en-US" dirty="0"/>
              <a:t>本の</a:t>
            </a:r>
            <a:r>
              <a:rPr lang="en-US" altLang="ja-JP" dirty="0"/>
              <a:t>4mmx4mmx100mm</a:t>
            </a:r>
            <a:r>
              <a:rPr lang="ja-JP" altLang="en-US" dirty="0"/>
              <a:t> プラスチックシンチレータで構成</a:t>
            </a:r>
            <a:r>
              <a:rPr lang="en-US" altLang="ja-JP" dirty="0"/>
              <a:t> (EJ-228)</a:t>
            </a:r>
          </a:p>
          <a:p>
            <a:pPr lvl="1"/>
            <a:r>
              <a:rPr lang="ja-JP" altLang="en-US" dirty="0"/>
              <a:t>両側に光センサーを接続</a:t>
            </a:r>
            <a:r>
              <a:rPr lang="en-US" altLang="ja-JP" dirty="0"/>
              <a:t>(MPPC</a:t>
            </a:r>
            <a:r>
              <a:rPr lang="ja-JP" altLang="en-US" dirty="0"/>
              <a:t> </a:t>
            </a:r>
            <a:r>
              <a:rPr lang="en-US" altLang="ja-JP" dirty="0"/>
              <a:t>S13360-3050, 3mm</a:t>
            </a:r>
            <a:r>
              <a:rPr lang="ja-JP" altLang="en-US" dirty="0"/>
              <a:t>角</a:t>
            </a:r>
            <a:r>
              <a:rPr lang="en-US" altLang="ja-JP" dirty="0"/>
              <a:t>,50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</a:t>
            </a:r>
            <a:r>
              <a:rPr lang="ja-JP" altLang="en-US" dirty="0"/>
              <a:t>ピクセル</a:t>
            </a:r>
            <a:r>
              <a:rPr lang="en-US" altLang="ja-JP" dirty="0"/>
              <a:t>) </a:t>
            </a:r>
          </a:p>
          <a:p>
            <a:r>
              <a:rPr lang="en-US" altLang="ja-JP" baseline="30000" dirty="0"/>
              <a:t>90</a:t>
            </a:r>
            <a:r>
              <a:rPr lang="en-US" altLang="ja-JP" dirty="0"/>
              <a:t>Sr</a:t>
            </a:r>
            <a:r>
              <a:rPr lang="ja-JP" altLang="en-US" dirty="0"/>
              <a:t>による試験の結果</a:t>
            </a:r>
            <a:endParaRPr lang="en-US" altLang="ja-JP" dirty="0"/>
          </a:p>
          <a:p>
            <a:pPr lvl="1"/>
            <a:r>
              <a:rPr lang="ja-JP" altLang="en-US" dirty="0"/>
              <a:t>時間分解能</a:t>
            </a:r>
            <a:r>
              <a:rPr kumimoji="1" lang="en-US" altLang="ja-JP" dirty="0"/>
              <a:t> 54.7±3.7 </a:t>
            </a:r>
            <a:r>
              <a:rPr kumimoji="1" lang="en-US" altLang="ja-JP" dirty="0" err="1"/>
              <a:t>ps</a:t>
            </a:r>
            <a:endParaRPr kumimoji="1" lang="ja-JP" altLang="en-US" dirty="0"/>
          </a:p>
          <a:p>
            <a:endParaRPr lang="en-US" altLang="ja-JP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57C37794-4E81-430D-9B9A-EA4724727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8" b="16949"/>
          <a:stretch/>
        </p:blipFill>
        <p:spPr>
          <a:xfrm>
            <a:off x="12976182" y="2290774"/>
            <a:ext cx="5801783" cy="232634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045FE1A-0B1A-4C94-AE62-BC7359424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C1FA8-6527-4602-B3D8-15A805C9F7C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AD22136-6646-4DC9-907F-546AB77B4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1" t="15142" r="40915" b="17582"/>
          <a:stretch/>
        </p:blipFill>
        <p:spPr>
          <a:xfrm rot="5400000">
            <a:off x="6214423" y="637962"/>
            <a:ext cx="3223530" cy="346037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39220DB-AE23-4249-AA7D-B15C9B3C07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9" b="47005"/>
          <a:stretch/>
        </p:blipFill>
        <p:spPr>
          <a:xfrm>
            <a:off x="915485" y="4182561"/>
            <a:ext cx="8601941" cy="243327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ACB6FA1-B814-4BF6-ACC8-60A74A9AF77B}"/>
              </a:ext>
            </a:extLst>
          </p:cNvPr>
          <p:cNvSpPr txBox="1"/>
          <p:nvPr/>
        </p:nvSpPr>
        <p:spPr>
          <a:xfrm>
            <a:off x="2674574" y="411610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MPPC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1AFA08FE-E450-4567-B247-EAC386AFB85F}"/>
              </a:ext>
            </a:extLst>
          </p:cNvPr>
          <p:cNvCxnSpPr>
            <a:cxnSpLocks/>
          </p:cNvCxnSpPr>
          <p:nvPr/>
        </p:nvCxnSpPr>
        <p:spPr>
          <a:xfrm>
            <a:off x="4917510" y="4429460"/>
            <a:ext cx="111745" cy="4167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9E088E2-6CE0-4C6F-A102-B1D17C79B653}"/>
              </a:ext>
            </a:extLst>
          </p:cNvPr>
          <p:cNvSpPr txBox="1"/>
          <p:nvPr/>
        </p:nvSpPr>
        <p:spPr>
          <a:xfrm>
            <a:off x="4433663" y="418290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シンチレーター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0C062C9-BEDC-403C-8447-472842A4454F}"/>
              </a:ext>
            </a:extLst>
          </p:cNvPr>
          <p:cNvCxnSpPr>
            <a:cxnSpLocks/>
          </p:cNvCxnSpPr>
          <p:nvPr/>
        </p:nvCxnSpPr>
        <p:spPr>
          <a:xfrm>
            <a:off x="3271968" y="4637840"/>
            <a:ext cx="353882" cy="4167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CAE3ACC-655E-4B82-B3E5-55F2D76714CA}"/>
              </a:ext>
            </a:extLst>
          </p:cNvPr>
          <p:cNvSpPr txBox="1"/>
          <p:nvPr/>
        </p:nvSpPr>
        <p:spPr>
          <a:xfrm>
            <a:off x="6998627" y="418421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アンプ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32F16671-B3ED-46A0-9F72-DDB1A550CEE2}"/>
              </a:ext>
            </a:extLst>
          </p:cNvPr>
          <p:cNvCxnSpPr>
            <a:cxnSpLocks/>
          </p:cNvCxnSpPr>
          <p:nvPr/>
        </p:nvCxnSpPr>
        <p:spPr>
          <a:xfrm>
            <a:off x="7313368" y="4429460"/>
            <a:ext cx="111745" cy="4167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9258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2159A2-69DE-4D82-857E-4C7CB8F1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7334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</a:t>
            </a:r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シミュレーションと要求性能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FF6774-8584-441E-98C8-0CE47398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0286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C1FA8-6527-4602-B3D8-15A805C9F7CB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8B699C27-0B39-4DB8-9DDC-D4E46845E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84" y="2336469"/>
            <a:ext cx="4914273" cy="435133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369BA9-155C-43C1-BA27-30836B87C81E}"/>
              </a:ext>
            </a:extLst>
          </p:cNvPr>
          <p:cNvSpPr txBox="1"/>
          <p:nvPr/>
        </p:nvSpPr>
        <p:spPr>
          <a:xfrm>
            <a:off x="6834515" y="935174"/>
            <a:ext cx="45704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p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/K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識別性能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) p&lt;=1.2 GeV/c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飛行距離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=1.2m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→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MRPC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と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TSC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の時間分解能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=60ps, 50ps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C66A7AF-7D3E-409C-97E1-6E80A2BAE719}"/>
              </a:ext>
            </a:extLst>
          </p:cNvPr>
          <p:cNvSpPr txBox="1"/>
          <p:nvPr/>
        </p:nvSpPr>
        <p:spPr>
          <a:xfrm>
            <a:off x="7588751" y="2021593"/>
            <a:ext cx="440857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TSC-MRPC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で測定した飛行時間を用いた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質量と運動量による粒子識別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q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x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=±15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-45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コンテンツ プレースホルダー 18">
            <a:extLst>
              <a:ext uri="{FF2B5EF4-FFF2-40B4-BE49-F238E27FC236}">
                <a16:creationId xmlns:a16="http://schemas.microsoft.com/office/drawing/2014/main" id="{E8BEB6CC-74D0-4C9E-AA25-04F2073CE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320" y="5751417"/>
            <a:ext cx="7650480" cy="425545"/>
          </a:xfrm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10A8A623-EA14-4ADB-9F31-E81F0ABB8016}"/>
              </a:ext>
            </a:extLst>
          </p:cNvPr>
          <p:cNvGrpSpPr>
            <a:grpSpLocks noChangeAspect="1"/>
          </p:cNvGrpSpPr>
          <p:nvPr/>
        </p:nvGrpSpPr>
        <p:grpSpPr>
          <a:xfrm>
            <a:off x="652685" y="1213245"/>
            <a:ext cx="5786842" cy="5644755"/>
            <a:chOff x="0" y="0"/>
            <a:chExt cx="6985416" cy="6813900"/>
          </a:xfrm>
        </p:grpSpPr>
        <p:pic>
          <p:nvPicPr>
            <p:cNvPr id="32" name="コンテンツ プレースホルダー 6">
              <a:extLst>
                <a:ext uri="{FF2B5EF4-FFF2-40B4-BE49-F238E27FC236}">
                  <a16:creationId xmlns:a16="http://schemas.microsoft.com/office/drawing/2014/main" id="{5F17847D-14EF-4056-BB5A-BDB599099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85416" cy="6813900"/>
            </a:xfrm>
            <a:prstGeom prst="rect">
              <a:avLst/>
            </a:prstGeom>
          </p:spPr>
        </p:pic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A9006E1B-E2F3-4670-8654-D33D547A9045}"/>
                </a:ext>
              </a:extLst>
            </p:cNvPr>
            <p:cNvSpPr txBox="1"/>
            <p:nvPr/>
          </p:nvSpPr>
          <p:spPr>
            <a:xfrm>
              <a:off x="1324951" y="5686094"/>
              <a:ext cx="1845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RPC (R=1300mm)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8F9D7A1D-597C-46C8-BA43-3DEEE337FB63}"/>
                </a:ext>
              </a:extLst>
            </p:cNvPr>
            <p:cNvCxnSpPr/>
            <p:nvPr/>
          </p:nvCxnSpPr>
          <p:spPr>
            <a:xfrm flipV="1">
              <a:off x="1775918" y="5361898"/>
              <a:ext cx="299803" cy="2998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696E2B6-21C9-497A-8C2D-62E62AE44562}"/>
                </a:ext>
              </a:extLst>
            </p:cNvPr>
            <p:cNvSpPr txBox="1"/>
            <p:nvPr/>
          </p:nvSpPr>
          <p:spPr>
            <a:xfrm>
              <a:off x="3842258" y="4386045"/>
              <a:ext cx="1337485" cy="445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粒子飛跡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C826F1B-273D-497A-A4C7-E9EAEE98EF81}"/>
                </a:ext>
              </a:extLst>
            </p:cNvPr>
            <p:cNvSpPr txBox="1"/>
            <p:nvPr/>
          </p:nvSpPr>
          <p:spPr>
            <a:xfrm>
              <a:off x="903815" y="2703009"/>
              <a:ext cx="1643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TSC(R=100mm)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3EA3D53A-2396-4FFA-8A25-11C16764335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536" y="3214501"/>
              <a:ext cx="878072" cy="3652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A5C98389-2F47-4A42-AA5B-18F47E873D8B}"/>
                </a:ext>
              </a:extLst>
            </p:cNvPr>
            <p:cNvSpPr/>
            <p:nvPr/>
          </p:nvSpPr>
          <p:spPr>
            <a:xfrm rot="1806298">
              <a:off x="3265940" y="3630882"/>
              <a:ext cx="216277" cy="458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2D378D7D-D909-4981-A561-23DC29B7CA2D}"/>
                </a:ext>
              </a:extLst>
            </p:cNvPr>
            <p:cNvSpPr txBox="1"/>
            <p:nvPr/>
          </p:nvSpPr>
          <p:spPr>
            <a:xfrm>
              <a:off x="651761" y="4573407"/>
              <a:ext cx="1414885" cy="780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120±15</a:t>
              </a: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 section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BB2CFBFA-2D5E-4AF7-9F67-7DD88E9C576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740" y="4850801"/>
              <a:ext cx="1042538" cy="73678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1CA297A-7778-4D50-B2C6-E36D627F16E5}"/>
              </a:ext>
            </a:extLst>
          </p:cNvPr>
          <p:cNvSpPr txBox="1"/>
          <p:nvPr/>
        </p:nvSpPr>
        <p:spPr>
          <a:xfrm>
            <a:off x="8013884" y="349663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p+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AB6EB13-5378-49FF-B331-4C5D195C8C96}"/>
              </a:ext>
            </a:extLst>
          </p:cNvPr>
          <p:cNvSpPr txBox="1"/>
          <p:nvPr/>
        </p:nvSpPr>
        <p:spPr>
          <a:xfrm>
            <a:off x="8013884" y="5039981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p-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8C728AB-6AAC-4FC3-8952-93E626750B5A}"/>
              </a:ext>
            </a:extLst>
          </p:cNvPr>
          <p:cNvSpPr txBox="1"/>
          <p:nvPr/>
        </p:nvSpPr>
        <p:spPr>
          <a:xfrm>
            <a:off x="8613959" y="3722480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K+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08F3B992-0359-42EC-B393-D0CBDC074D3F}"/>
              </a:ext>
            </a:extLst>
          </p:cNvPr>
          <p:cNvSpPr txBox="1"/>
          <p:nvPr/>
        </p:nvSpPr>
        <p:spPr>
          <a:xfrm>
            <a:off x="8556234" y="505590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K-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39D999B-371C-478B-838B-4BAB07A48590}"/>
              </a:ext>
            </a:extLst>
          </p:cNvPr>
          <p:cNvSpPr txBox="1"/>
          <p:nvPr/>
        </p:nvSpPr>
        <p:spPr>
          <a:xfrm>
            <a:off x="10157723" y="3506862"/>
            <a:ext cx="51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p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10F80FCD-0B50-4180-B80A-E50940152365}"/>
              </a:ext>
            </a:extLst>
          </p:cNvPr>
          <p:cNvCxnSpPr/>
          <p:nvPr/>
        </p:nvCxnSpPr>
        <p:spPr>
          <a:xfrm>
            <a:off x="1244640" y="4035622"/>
            <a:ext cx="2255217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91B8B4C-2901-4248-A4C0-28162B360075}"/>
              </a:ext>
            </a:extLst>
          </p:cNvPr>
          <p:cNvSpPr txBox="1"/>
          <p:nvPr/>
        </p:nvSpPr>
        <p:spPr>
          <a:xfrm flipH="1">
            <a:off x="1410158" y="4002532"/>
            <a:ext cx="889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Beam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036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694081-1162-423B-87EE-99DC66E59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06D588-B7A1-4009-8E57-77F54EF38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2785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439296-2C14-4773-A0AF-5ECCFB72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発注状況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95DD25-4669-4095-A6BF-EEA3BC226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dirty="0"/>
              <a:t>ガラス：</a:t>
            </a:r>
            <a:r>
              <a:rPr lang="en-US" altLang="ja-JP" dirty="0">
                <a:solidFill>
                  <a:srgbClr val="FF0000"/>
                </a:solidFill>
              </a:rPr>
              <a:t>9/23</a:t>
            </a:r>
            <a:r>
              <a:rPr lang="ja-JP" altLang="en-US" dirty="0">
                <a:solidFill>
                  <a:srgbClr val="FF0000"/>
                </a:solidFill>
              </a:rPr>
              <a:t> 納品済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/>
              <a:t>ハニカム：</a:t>
            </a:r>
            <a:r>
              <a:rPr lang="en-US" altLang="ja-JP" dirty="0"/>
              <a:t>9/14</a:t>
            </a:r>
            <a:r>
              <a:rPr lang="ja-JP" altLang="en-US" dirty="0"/>
              <a:t>納品済</a:t>
            </a:r>
            <a:endParaRPr kumimoji="1" lang="en-US" altLang="ja-JP" dirty="0"/>
          </a:p>
          <a:p>
            <a:r>
              <a:rPr lang="en-US" altLang="ja-JP" dirty="0"/>
              <a:t>G-10</a:t>
            </a:r>
            <a:r>
              <a:rPr lang="ja-JP" altLang="en-US" dirty="0"/>
              <a:t>：</a:t>
            </a:r>
            <a:r>
              <a:rPr lang="en-US" altLang="ja-JP" dirty="0"/>
              <a:t>9/8</a:t>
            </a:r>
            <a:r>
              <a:rPr lang="ja-JP" altLang="en-US" dirty="0"/>
              <a:t>納品済→筑波大へ送付済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ja-JP" altLang="en-US" dirty="0">
                <a:solidFill>
                  <a:srgbClr val="FF0000"/>
                </a:solidFill>
              </a:rPr>
              <a:t>筑波大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ja-JP" altLang="en-US" dirty="0">
                <a:solidFill>
                  <a:srgbClr val="FF0000"/>
                </a:solidFill>
              </a:rPr>
              <a:t>工作室での穴開作業　</a:t>
            </a:r>
            <a:r>
              <a:rPr lang="en-US" altLang="ja-JP" dirty="0">
                <a:solidFill>
                  <a:srgbClr val="FF0000"/>
                </a:solidFill>
              </a:rPr>
              <a:t>10/16</a:t>
            </a:r>
            <a:r>
              <a:rPr lang="ja-JP" altLang="en-US" dirty="0">
                <a:solidFill>
                  <a:srgbClr val="FF0000"/>
                </a:solidFill>
              </a:rPr>
              <a:t>完成予定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筐体</a:t>
            </a:r>
            <a:r>
              <a:rPr lang="en-US" altLang="ja-JP" dirty="0">
                <a:solidFill>
                  <a:srgbClr val="FF0000"/>
                </a:solidFill>
              </a:rPr>
              <a:t>1</a:t>
            </a:r>
            <a:r>
              <a:rPr lang="ja-JP" altLang="en-US" dirty="0">
                <a:solidFill>
                  <a:srgbClr val="FF0000"/>
                </a:solidFill>
              </a:rPr>
              <a:t>台目、</a:t>
            </a:r>
            <a:r>
              <a:rPr lang="en-US" altLang="ja-JP" dirty="0">
                <a:solidFill>
                  <a:srgbClr val="FF0000"/>
                </a:solidFill>
              </a:rPr>
              <a:t>MCX-</a:t>
            </a:r>
            <a:r>
              <a:rPr lang="en-US" altLang="ja-JP" dirty="0" err="1">
                <a:solidFill>
                  <a:srgbClr val="FF0000"/>
                </a:solidFill>
              </a:rPr>
              <a:t>Lemo</a:t>
            </a:r>
            <a:r>
              <a:rPr lang="ja-JP" altLang="en-US" dirty="0">
                <a:solidFill>
                  <a:srgbClr val="FF0000"/>
                </a:solidFill>
              </a:rPr>
              <a:t>ケーブル</a:t>
            </a:r>
            <a:r>
              <a:rPr lang="en-US" altLang="ja-JP" dirty="0">
                <a:solidFill>
                  <a:srgbClr val="FF0000"/>
                </a:solidFill>
              </a:rPr>
              <a:t>16</a:t>
            </a:r>
            <a:r>
              <a:rPr lang="ja-JP" altLang="en-US" dirty="0">
                <a:solidFill>
                  <a:srgbClr val="FF0000"/>
                </a:solidFill>
              </a:rPr>
              <a:t>本：</a:t>
            </a:r>
            <a:r>
              <a:rPr lang="en-US" altLang="ja-JP" dirty="0">
                <a:solidFill>
                  <a:srgbClr val="FF0000"/>
                </a:solidFill>
              </a:rPr>
              <a:t>9/30</a:t>
            </a:r>
            <a:r>
              <a:rPr lang="ja-JP" altLang="en-US" dirty="0">
                <a:solidFill>
                  <a:srgbClr val="FF0000"/>
                </a:solidFill>
              </a:rPr>
              <a:t>納入済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釣り糸</a:t>
            </a:r>
            <a:r>
              <a:rPr kumimoji="1" lang="ja-JP" altLang="en-US" dirty="0"/>
              <a:t>、</a:t>
            </a:r>
            <a:r>
              <a:rPr kumimoji="1" lang="ja-JP" altLang="en-US" dirty="0">
                <a:solidFill>
                  <a:srgbClr val="FF0000"/>
                </a:solidFill>
              </a:rPr>
              <a:t>筐体用ねじ、チップ抵抗</a:t>
            </a:r>
            <a:r>
              <a:rPr kumimoji="1" lang="ja-JP" altLang="en-US" dirty="0"/>
              <a:t>、</a:t>
            </a:r>
            <a:r>
              <a:rPr kumimoji="1" lang="en-US" altLang="ja-JP" dirty="0">
                <a:solidFill>
                  <a:srgbClr val="FF0000"/>
                </a:solidFill>
              </a:rPr>
              <a:t>RTV</a:t>
            </a:r>
            <a:r>
              <a:rPr lang="en-US" altLang="ja-JP" dirty="0">
                <a:solidFill>
                  <a:srgbClr val="FF0000"/>
                </a:solidFill>
              </a:rPr>
              <a:t>:9/25</a:t>
            </a:r>
            <a:r>
              <a:rPr lang="ja-JP" altLang="en-US" dirty="0">
                <a:solidFill>
                  <a:srgbClr val="FF0000"/>
                </a:solidFill>
              </a:rPr>
              <a:t>納入済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en-US" altLang="ja-JP" dirty="0">
                <a:solidFill>
                  <a:srgbClr val="FF0000"/>
                </a:solidFill>
              </a:rPr>
              <a:t>HV</a:t>
            </a:r>
            <a:r>
              <a:rPr lang="ja-JP" altLang="en-US" dirty="0">
                <a:solidFill>
                  <a:srgbClr val="FF0000"/>
                </a:solidFill>
              </a:rPr>
              <a:t>ワイヤ</a:t>
            </a:r>
            <a:r>
              <a:rPr kumimoji="1" lang="ja-JP" altLang="en-US" dirty="0">
                <a:solidFill>
                  <a:srgbClr val="FF0000"/>
                </a:solidFill>
              </a:rPr>
              <a:t>、銅ブロック、シム</a:t>
            </a:r>
            <a:r>
              <a:rPr kumimoji="1" lang="en-US" altLang="ja-JP" dirty="0">
                <a:solidFill>
                  <a:srgbClr val="FF0000"/>
                </a:solidFill>
              </a:rPr>
              <a:t>  9/30</a:t>
            </a:r>
            <a:r>
              <a:rPr kumimoji="1" lang="ja-JP" altLang="en-US" dirty="0">
                <a:solidFill>
                  <a:srgbClr val="FF0000"/>
                </a:solidFill>
              </a:rPr>
              <a:t>納入済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/>
              <a:t>アノード、カソード基板</a:t>
            </a:r>
            <a:r>
              <a:rPr kumimoji="1" lang="en-US" altLang="ja-JP" dirty="0"/>
              <a:t>:</a:t>
            </a:r>
            <a:r>
              <a:rPr kumimoji="1" lang="ja-JP" altLang="en-US" dirty="0"/>
              <a:t> </a:t>
            </a:r>
            <a:endParaRPr kumimoji="1" lang="en-US" altLang="ja-JP" dirty="0"/>
          </a:p>
          <a:p>
            <a:pPr lvl="1"/>
            <a:r>
              <a:rPr lang="ja-JP" altLang="en-US" dirty="0"/>
              <a:t>東和テック（</a:t>
            </a:r>
            <a:r>
              <a:rPr lang="en-US" altLang="ja-JP" dirty="0"/>
              <a:t>~110</a:t>
            </a:r>
            <a:r>
              <a:rPr lang="ja-JP" altLang="en-US" dirty="0"/>
              <a:t>万、１ヶ月）→パターン無しの基板は</a:t>
            </a:r>
            <a:r>
              <a:rPr lang="en-US" altLang="ja-JP" dirty="0"/>
              <a:t>G-10</a:t>
            </a:r>
            <a:r>
              <a:rPr lang="ja-JP" altLang="en-US" dirty="0"/>
              <a:t>板を購入（ジーテック）</a:t>
            </a:r>
            <a:endParaRPr lang="en-US" altLang="ja-JP" dirty="0"/>
          </a:p>
          <a:p>
            <a:pPr lvl="1"/>
            <a:r>
              <a:rPr lang="ja-JP" altLang="en-US" dirty="0"/>
              <a:t>プリント電子研究所（</a:t>
            </a:r>
            <a:r>
              <a:rPr lang="en-US" altLang="ja-JP" dirty="0"/>
              <a:t>320</a:t>
            </a:r>
            <a:r>
              <a:rPr lang="ja-JP" altLang="en-US" dirty="0"/>
              <a:t>万）</a:t>
            </a:r>
            <a:endParaRPr lang="en-US" altLang="ja-JP" dirty="0"/>
          </a:p>
          <a:p>
            <a:pPr lvl="1"/>
            <a:r>
              <a:rPr lang="ja-JP" altLang="en-US" dirty="0"/>
              <a:t>精華大学＋ジーテック（？、中国は長期休暇に入った）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69242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Drawing2 Model (1).png"/>
          <p:cNvPicPr>
            <a:picLocks noChangeAspect="1"/>
          </p:cNvPicPr>
          <p:nvPr/>
        </p:nvPicPr>
        <p:blipFill>
          <a:blip r:embed="rId2" cstate="print"/>
          <a:srcRect l="4688" t="14300" r="7281" b="20601"/>
          <a:stretch>
            <a:fillRect/>
          </a:stretch>
        </p:blipFill>
        <p:spPr>
          <a:xfrm>
            <a:off x="4110168" y="-1"/>
            <a:ext cx="6557832" cy="68580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3999" y="0"/>
            <a:ext cx="6120174" cy="114300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Design</a:t>
            </a:r>
            <a:r>
              <a:rPr kumimoji="1" lang="ja-JP" altLang="en-US" dirty="0"/>
              <a:t>　</a:t>
            </a:r>
            <a:r>
              <a:rPr kumimoji="1" lang="en-US" altLang="ja-JP" dirty="0"/>
              <a:t>(by Sakuma)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DA67-0287-4857-AA9B-539F7C49A5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/>
              <a:t>78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67809" y="1916832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GEM-in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24132" y="245689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GEM-out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19837" y="216886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GEM-mid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24718" y="2528901"/>
            <a:ext cx="81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HOD</a:t>
            </a:r>
          </a:p>
          <a:p>
            <a:pPr algn="ctr"/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(=RPC)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860197" y="2096852"/>
            <a:ext cx="44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AC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940316" y="2566646"/>
            <a:ext cx="963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TOF</a:t>
            </a:r>
          </a:p>
          <a:p>
            <a:pPr algn="ctr"/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(=</a:t>
            </a:r>
            <a:r>
              <a:rPr lang="en-US" altLang="ja-JP" b="1" dirty="0" err="1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Scinti</a:t>
            </a:r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)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03513" y="1484785"/>
            <a:ext cx="23417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HOD: RPC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AC:   index=1.034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TOF: </a:t>
            </a:r>
            <a:r>
              <a:rPr lang="en-US" altLang="ja-JP" sz="24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Scinti.+PMT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14" name="グループ化 6"/>
          <p:cNvGrpSpPr/>
          <p:nvPr/>
        </p:nvGrpSpPr>
        <p:grpSpPr>
          <a:xfrm>
            <a:off x="1667509" y="2970592"/>
            <a:ext cx="3539515" cy="1862564"/>
            <a:chOff x="4572000" y="-3222"/>
            <a:chExt cx="3539515" cy="1862564"/>
          </a:xfrm>
        </p:grpSpPr>
        <p:grpSp>
          <p:nvGrpSpPr>
            <p:cNvPr id="15" name="グループ化 7"/>
            <p:cNvGrpSpPr/>
            <p:nvPr/>
          </p:nvGrpSpPr>
          <p:grpSpPr>
            <a:xfrm>
              <a:off x="4572000" y="-3222"/>
              <a:ext cx="3539515" cy="1862163"/>
              <a:chOff x="3214678" y="-3222"/>
              <a:chExt cx="3539515" cy="1862163"/>
            </a:xfrm>
          </p:grpSpPr>
          <p:sp>
            <p:nvSpPr>
              <p:cNvPr id="17" name="テキスト ボックス 16"/>
              <p:cNvSpPr txBox="1"/>
              <p:nvPr/>
            </p:nvSpPr>
            <p:spPr>
              <a:xfrm>
                <a:off x="4765838" y="1520387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6361137" y="472334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6361137" y="8062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4237042" y="654012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>
              <a:xfrm>
                <a:off x="4894276" y="654012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3214678" y="357166"/>
                <a:ext cx="3000396" cy="88105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6" name="テキスト ボックス 15"/>
            <p:cNvSpPr txBox="1"/>
            <p:nvPr/>
          </p:nvSpPr>
          <p:spPr>
            <a:xfrm>
              <a:off x="6591212" y="1520788"/>
              <a:ext cx="393056" cy="3385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45</a:t>
              </a:r>
              <a:endParaRPr lang="ja-JP" altLang="en-US" sz="16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5735961" y="6084004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itchFamily="2" charset="2"/>
              </a:rPr>
              <a:t></a:t>
            </a:r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1400</a:t>
            </a:r>
            <a:r>
              <a:rPr lang="ja-JP" altLang="en-US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へ</a:t>
            </a:r>
          </a:p>
        </p:txBody>
      </p:sp>
    </p:spTree>
    <p:extLst>
      <p:ext uri="{BB962C8B-B14F-4D97-AF65-F5344CB8AC3E}">
        <p14:creationId xmlns:p14="http://schemas.microsoft.com/office/powerpoint/2010/main" val="38556042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-207404"/>
            <a:ext cx="8229600" cy="1143000"/>
          </a:xfrm>
        </p:spPr>
        <p:txBody>
          <a:bodyPr/>
          <a:lstStyle/>
          <a:p>
            <a:r>
              <a:rPr kumimoji="1" lang="en-US" altLang="ja-JP" dirty="0"/>
              <a:t>AC Prototype (Sakuma)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DA67-0287-4857-AA9B-539F7C49A5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/>
              <a:t>79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4" name="図 3" descr="文書名 _20110606192309822.png"/>
          <p:cNvPicPr>
            <a:picLocks noChangeAspect="1"/>
          </p:cNvPicPr>
          <p:nvPr/>
        </p:nvPicPr>
        <p:blipFill>
          <a:blip r:embed="rId2" cstate="print"/>
          <a:srcRect l="6294" t="3782" r="7869" b="17146"/>
          <a:stretch>
            <a:fillRect/>
          </a:stretch>
        </p:blipFill>
        <p:spPr>
          <a:xfrm>
            <a:off x="1524000" y="908720"/>
            <a:ext cx="9133402" cy="5949280"/>
          </a:xfrm>
          <a:prstGeom prst="rect">
            <a:avLst/>
          </a:prstGeom>
        </p:spPr>
      </p:pic>
      <p:pic>
        <p:nvPicPr>
          <p:cNvPr id="5" name="図 4" descr="0.6GeV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4185084"/>
            <a:ext cx="2755132" cy="2672916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051884" y="6150114"/>
            <a:ext cx="561662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パラボラミラー：樹脂を用いた光造形</a:t>
            </a:r>
            <a:r>
              <a:rPr lang="en-US" altLang="ja-JP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+Al</a:t>
            </a:r>
            <a:r>
              <a:rPr lang="ja-JP" altLang="en-US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マイラー</a:t>
            </a:r>
            <a:endParaRPr lang="en-US" altLang="ja-JP" sz="2000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Winston-Cone</a:t>
            </a:r>
            <a:r>
              <a:rPr lang="ja-JP" altLang="en-US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：樹脂削り出し</a:t>
            </a:r>
            <a:r>
              <a:rPr lang="en-US" altLang="ja-JP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+Al</a:t>
            </a:r>
            <a:r>
              <a:rPr lang="ja-JP" altLang="en-US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蒸着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15331" y="692696"/>
            <a:ext cx="536133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rgbClr val="00B0F0"/>
                </a:solidFill>
                <a:latin typeface="Calibri"/>
                <a:ea typeface="ＭＳ Ｐゴシック" panose="020B0600070205080204" pitchFamily="50" charset="-128"/>
              </a:rPr>
              <a:t>まずは一回り小さい</a:t>
            </a:r>
            <a:r>
              <a:rPr lang="en-US" altLang="ja-JP" sz="2800" b="1" dirty="0">
                <a:solidFill>
                  <a:srgbClr val="00B0F0"/>
                </a:solidFill>
                <a:latin typeface="Calibri"/>
                <a:ea typeface="ＭＳ Ｐゴシック" panose="020B0600070205080204" pitchFamily="50" charset="-128"/>
              </a:rPr>
              <a:t>AC</a:t>
            </a:r>
            <a:r>
              <a:rPr lang="ja-JP" altLang="en-US" sz="2800" b="1" dirty="0">
                <a:solidFill>
                  <a:srgbClr val="00B0F0"/>
                </a:solidFill>
                <a:latin typeface="Calibri"/>
                <a:ea typeface="ＭＳ Ｐゴシック" panose="020B0600070205080204" pitchFamily="50" charset="-128"/>
              </a:rPr>
              <a:t>で動作確認</a:t>
            </a:r>
          </a:p>
        </p:txBody>
      </p:sp>
    </p:spTree>
    <p:extLst>
      <p:ext uri="{BB962C8B-B14F-4D97-AF65-F5344CB8AC3E}">
        <p14:creationId xmlns:p14="http://schemas.microsoft.com/office/powerpoint/2010/main" val="21762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387043-048B-4E98-A8EE-43B5A7F88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ビーム試験の準備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54B7B9-61FC-4CF6-91C2-8AA558E2C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/>
              <a:t>MRPC</a:t>
            </a:r>
            <a:r>
              <a:rPr lang="ja-JP" altLang="en-US" dirty="0"/>
              <a:t>製作後のチェック</a:t>
            </a:r>
            <a:r>
              <a:rPr lang="en-US" altLang="ja-JP" dirty="0"/>
              <a:t>(11/22)</a:t>
            </a:r>
          </a:p>
          <a:p>
            <a:pPr lvl="1"/>
            <a:r>
              <a:rPr lang="ja-JP" altLang="en-US" dirty="0"/>
              <a:t>信号</a:t>
            </a:r>
            <a:r>
              <a:rPr kumimoji="1" lang="ja-JP" altLang="en-US" dirty="0"/>
              <a:t>確認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ガスリーク封止（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日）</a:t>
            </a:r>
            <a:endParaRPr kumimoji="1" lang="en-US" altLang="ja-JP" dirty="0"/>
          </a:p>
          <a:p>
            <a:pPr lvl="1"/>
            <a:r>
              <a:rPr lang="en-US" altLang="ja-JP" dirty="0"/>
              <a:t>HV</a:t>
            </a:r>
            <a:r>
              <a:rPr lang="ja-JP" altLang="en-US" dirty="0"/>
              <a:t>をかけ、放電が無いかチェック</a:t>
            </a:r>
            <a:endParaRPr kumimoji="1" lang="ja-JP" altLang="en-US" dirty="0"/>
          </a:p>
          <a:p>
            <a:r>
              <a:rPr lang="ja-JP" altLang="en-US" dirty="0"/>
              <a:t>実験のセットアップ</a:t>
            </a:r>
            <a:r>
              <a:rPr lang="en-US" altLang="ja-JP" dirty="0"/>
              <a:t>(11/23)</a:t>
            </a:r>
          </a:p>
          <a:p>
            <a:pPr lvl="1"/>
            <a:r>
              <a:rPr lang="en-US" altLang="ja-JP" dirty="0"/>
              <a:t>DAQ</a:t>
            </a:r>
            <a:r>
              <a:rPr lang="ja-JP" altLang="en-US" dirty="0"/>
              <a:t>系</a:t>
            </a:r>
            <a:endParaRPr lang="en-US" altLang="ja-JP" dirty="0"/>
          </a:p>
          <a:p>
            <a:pPr lvl="2"/>
            <a:r>
              <a:rPr lang="en-US" altLang="ja-JP" dirty="0"/>
              <a:t>11</a:t>
            </a:r>
            <a:r>
              <a:rPr lang="ja-JP" altLang="en-US" dirty="0"/>
              <a:t>月初めの試験のセットアップがほぼそのまま使用できるはず</a:t>
            </a:r>
            <a:endParaRPr lang="en-US" altLang="ja-JP" dirty="0"/>
          </a:p>
          <a:p>
            <a:pPr lvl="2"/>
            <a:r>
              <a:rPr lang="ja-JP" altLang="en-US" dirty="0"/>
              <a:t>白鳥さんは</a:t>
            </a:r>
            <a:r>
              <a:rPr lang="en-US" altLang="ja-JP" dirty="0">
                <a:solidFill>
                  <a:srgbClr val="FF0000"/>
                </a:solidFill>
              </a:rPr>
              <a:t>11/16</a:t>
            </a:r>
            <a:r>
              <a:rPr lang="ja-JP" altLang="en-US" dirty="0">
                <a:solidFill>
                  <a:srgbClr val="FF0000"/>
                </a:solidFill>
              </a:rPr>
              <a:t>に来て</a:t>
            </a:r>
            <a:r>
              <a:rPr lang="en-US" altLang="ja-JP" dirty="0"/>
              <a:t>DAQ</a:t>
            </a:r>
            <a:r>
              <a:rPr lang="ja-JP" altLang="en-US" dirty="0"/>
              <a:t>系のセットアップを手伝ってくれる</a:t>
            </a:r>
            <a:endParaRPr lang="en-US" altLang="ja-JP" dirty="0"/>
          </a:p>
          <a:p>
            <a:pPr lvl="1"/>
            <a:r>
              <a:rPr lang="ja-JP" altLang="en-US" dirty="0"/>
              <a:t>架台等</a:t>
            </a:r>
            <a:endParaRPr lang="en-US" altLang="ja-JP" dirty="0"/>
          </a:p>
          <a:p>
            <a:pPr lvl="2"/>
            <a:r>
              <a:rPr lang="ja-JP" altLang="en-US" dirty="0"/>
              <a:t>新たに組む必要がある</a:t>
            </a:r>
            <a:endParaRPr lang="en-US" altLang="ja-JP" dirty="0"/>
          </a:p>
          <a:p>
            <a:pPr lvl="1"/>
            <a:r>
              <a:rPr lang="ja-JP" altLang="en-US" dirty="0"/>
              <a:t>ガス系</a:t>
            </a:r>
            <a:endParaRPr lang="en-US" altLang="ja-JP" dirty="0"/>
          </a:p>
          <a:p>
            <a:pPr lvl="2"/>
            <a:r>
              <a:rPr lang="en-US" altLang="ja-JP" dirty="0"/>
              <a:t>LEPS</a:t>
            </a:r>
            <a:r>
              <a:rPr lang="ja-JP" altLang="en-US" dirty="0"/>
              <a:t>のものを使用</a:t>
            </a:r>
            <a:endParaRPr lang="en-US" altLang="ja-JP" dirty="0"/>
          </a:p>
          <a:p>
            <a:pPr marL="457200" lvl="1" indent="0">
              <a:buNone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472840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54CA519-0FA8-45F9-8273-F0EA39D1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87A2626-794C-4916-9E85-8C358142C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CBD5A4E-70AD-47C2-8720-6528D86D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DA67-0287-4857-AA9B-539F7C49A503}" type="slidenum">
              <a:rPr kumimoji="1" lang="ja-JP" altLang="en-US" smtClean="0"/>
              <a:pPr/>
              <a:t>80</a:t>
            </a:fld>
            <a:endParaRPr kumimoji="1" lang="ja-JP" altLang="en-US"/>
          </a:p>
        </p:txBody>
      </p:sp>
      <p:grpSp>
        <p:nvGrpSpPr>
          <p:cNvPr id="6" name="グループ化 6">
            <a:extLst>
              <a:ext uri="{FF2B5EF4-FFF2-40B4-BE49-F238E27FC236}">
                <a16:creationId xmlns:a16="http://schemas.microsoft.com/office/drawing/2014/main" id="{33EC3CD4-1375-40C7-B126-A95229F45BDD}"/>
              </a:ext>
            </a:extLst>
          </p:cNvPr>
          <p:cNvGrpSpPr/>
          <p:nvPr/>
        </p:nvGrpSpPr>
        <p:grpSpPr>
          <a:xfrm>
            <a:off x="999852" y="1751392"/>
            <a:ext cx="3539515" cy="1862564"/>
            <a:chOff x="4572000" y="-3222"/>
            <a:chExt cx="3539515" cy="1862564"/>
          </a:xfrm>
        </p:grpSpPr>
        <p:grpSp>
          <p:nvGrpSpPr>
            <p:cNvPr id="7" name="グループ化 7">
              <a:extLst>
                <a:ext uri="{FF2B5EF4-FFF2-40B4-BE49-F238E27FC236}">
                  <a16:creationId xmlns:a16="http://schemas.microsoft.com/office/drawing/2014/main" id="{786BAF9F-D8B9-4DA6-A329-6D34FF987573}"/>
                </a:ext>
              </a:extLst>
            </p:cNvPr>
            <p:cNvGrpSpPr/>
            <p:nvPr/>
          </p:nvGrpSpPr>
          <p:grpSpPr>
            <a:xfrm>
              <a:off x="4572000" y="-3222"/>
              <a:ext cx="3539515" cy="1862163"/>
              <a:chOff x="3214678" y="-3222"/>
              <a:chExt cx="3539515" cy="1862163"/>
            </a:xfrm>
          </p:grpSpPr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654BF6A-5801-441D-8D9E-5F8886162F74}"/>
                  </a:ext>
                </a:extLst>
              </p:cNvPr>
              <p:cNvSpPr txBox="1"/>
              <p:nvPr/>
            </p:nvSpPr>
            <p:spPr>
              <a:xfrm>
                <a:off x="4765838" y="1520387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6627E21-1758-4C0D-ADCE-57131BCECFDF}"/>
                  </a:ext>
                </a:extLst>
              </p:cNvPr>
              <p:cNvSpPr txBox="1"/>
              <p:nvPr/>
            </p:nvSpPr>
            <p:spPr>
              <a:xfrm>
                <a:off x="6361137" y="472334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312A0A7-C494-4C15-A19F-3ECE6F23F8EB}"/>
                  </a:ext>
                </a:extLst>
              </p:cNvPr>
              <p:cNvSpPr txBox="1"/>
              <p:nvPr/>
            </p:nvSpPr>
            <p:spPr>
              <a:xfrm>
                <a:off x="6361137" y="8062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7ECBF46A-AABF-46D7-B0F9-FD1D3267921E}"/>
                  </a:ext>
                </a:extLst>
              </p:cNvPr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290F91C7-A7FA-4310-8D93-A60C5F105618}"/>
                  </a:ext>
                </a:extLst>
              </p:cNvPr>
              <p:cNvSpPr/>
              <p:nvPr/>
            </p:nvSpPr>
            <p:spPr>
              <a:xfrm>
                <a:off x="4237042" y="654012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EFF294C4-E1BE-4A8D-B6F8-A4BA4EABFFA7}"/>
                  </a:ext>
                </a:extLst>
              </p:cNvPr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B66D6586-279B-4405-AFC1-0CF9D246E3A7}"/>
                  </a:ext>
                </a:extLst>
              </p:cNvPr>
              <p:cNvSpPr/>
              <p:nvPr/>
            </p:nvSpPr>
            <p:spPr>
              <a:xfrm>
                <a:off x="4894276" y="654012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5CB059D8-DC8E-4DCB-AE83-FB482852B229}"/>
                  </a:ext>
                </a:extLst>
              </p:cNvPr>
              <p:cNvSpPr/>
              <p:nvPr/>
            </p:nvSpPr>
            <p:spPr>
              <a:xfrm>
                <a:off x="3214678" y="357166"/>
                <a:ext cx="3000396" cy="88105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7" name="円/楕円 24">
                <a:extLst>
                  <a:ext uri="{FF2B5EF4-FFF2-40B4-BE49-F238E27FC236}">
                    <a16:creationId xmlns:a16="http://schemas.microsoft.com/office/drawing/2014/main" id="{938193E3-9430-4305-82B8-577E5C5FDB7B}"/>
                  </a:ext>
                </a:extLst>
              </p:cNvPr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78F6989-E6A3-4EE2-AC38-A165510772F0}"/>
                  </a:ext>
                </a:extLst>
              </p:cNvPr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B2422DA-F192-4338-B1FB-3820115174E5}"/>
                  </a:ext>
                </a:extLst>
              </p:cNvPr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C221DBBB-4E83-4E16-A997-24998D7BDBFD}"/>
                  </a:ext>
                </a:extLst>
              </p:cNvPr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4FFB63B2-34C6-4348-AECA-8E4FCB6DE3C9}"/>
                  </a:ext>
                </a:extLst>
              </p:cNvPr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A0E8125-5C6F-4AAE-B6B9-0CA79189574B}"/>
                </a:ext>
              </a:extLst>
            </p:cNvPr>
            <p:cNvSpPr txBox="1"/>
            <p:nvPr/>
          </p:nvSpPr>
          <p:spPr>
            <a:xfrm>
              <a:off x="6591212" y="1520788"/>
              <a:ext cx="393056" cy="3385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45</a:t>
              </a:r>
              <a:endParaRPr lang="ja-JP" altLang="en-US" sz="16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E1D0638F-5561-4013-8872-29D8A3415848}"/>
              </a:ext>
            </a:extLst>
          </p:cNvPr>
          <p:cNvGrpSpPr/>
          <p:nvPr/>
        </p:nvGrpSpPr>
        <p:grpSpPr>
          <a:xfrm>
            <a:off x="6439847" y="1693503"/>
            <a:ext cx="3539515" cy="1862564"/>
            <a:chOff x="6439847" y="1693503"/>
            <a:chExt cx="3539515" cy="1862564"/>
          </a:xfrm>
        </p:grpSpPr>
        <p:grpSp>
          <p:nvGrpSpPr>
            <p:cNvPr id="22" name="グループ化 6">
              <a:extLst>
                <a:ext uri="{FF2B5EF4-FFF2-40B4-BE49-F238E27FC236}">
                  <a16:creationId xmlns:a16="http://schemas.microsoft.com/office/drawing/2014/main" id="{6C52992A-0E4C-4FF8-A8FF-39CFFB380F9C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23" name="グループ化 7">
                <a:extLst>
                  <a:ext uri="{FF2B5EF4-FFF2-40B4-BE49-F238E27FC236}">
                    <a16:creationId xmlns:a16="http://schemas.microsoft.com/office/drawing/2014/main" id="{5CF3D44B-E61A-4E4B-A0A3-1B5E2C389D01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74CD51F4-58D5-4E5C-994D-F8C062B6D065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82BCBD7D-671A-43CE-ABD3-D063DE6174C1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ED56046A-23B1-4B15-BB22-DF29C7582358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" name="正方形/長方形 27">
                  <a:extLst>
                    <a:ext uri="{FF2B5EF4-FFF2-40B4-BE49-F238E27FC236}">
                      <a16:creationId xmlns:a16="http://schemas.microsoft.com/office/drawing/2014/main" id="{6E229C63-8327-440C-83BA-F0D216117A92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0" name="正方形/長方形 29">
                  <a:extLst>
                    <a:ext uri="{FF2B5EF4-FFF2-40B4-BE49-F238E27FC236}">
                      <a16:creationId xmlns:a16="http://schemas.microsoft.com/office/drawing/2014/main" id="{D7864133-883A-420B-8F45-CC1F771927E4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" name="正方形/長方形 30">
                  <a:extLst>
                    <a:ext uri="{FF2B5EF4-FFF2-40B4-BE49-F238E27FC236}">
                      <a16:creationId xmlns:a16="http://schemas.microsoft.com/office/drawing/2014/main" id="{9626293B-2F12-4399-89F0-0415AAC05965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2" name="正方形/長方形 31">
                  <a:extLst>
                    <a:ext uri="{FF2B5EF4-FFF2-40B4-BE49-F238E27FC236}">
                      <a16:creationId xmlns:a16="http://schemas.microsoft.com/office/drawing/2014/main" id="{72823295-47E8-4440-84E9-12F730B8A444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3" name="円/楕円 24">
                  <a:extLst>
                    <a:ext uri="{FF2B5EF4-FFF2-40B4-BE49-F238E27FC236}">
                      <a16:creationId xmlns:a16="http://schemas.microsoft.com/office/drawing/2014/main" id="{1EC71F6D-D802-41BB-8E84-11EB4C4D48F9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CA77DABD-76FD-4127-B4E7-5275745FD287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4523F536-A99D-4D62-86B4-3F45087352FD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CA9523E2-6D47-42AD-89A7-ACB67F0838DE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8956F6E5-E3E2-4C1F-B826-C60F277CB55E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489B06FD-B123-4977-B96B-1ADAACFAC9C1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0DC714B3-5543-46AE-AD11-D425068D81F6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FF2D18EE-CDE6-486E-8E68-76567029193B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09ABAE7F-5BB3-4922-BBCF-E44D30CC71E1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FC521509-1652-408E-A5C8-DEB2D0683D66}"/>
                </a:ext>
              </a:extLst>
            </p:cNvPr>
            <p:cNvGrpSpPr/>
            <p:nvPr/>
          </p:nvGrpSpPr>
          <p:grpSpPr>
            <a:xfrm>
              <a:off x="7808338" y="2372097"/>
              <a:ext cx="328617" cy="292104"/>
              <a:chOff x="8732216" y="2794153"/>
              <a:chExt cx="328617" cy="292104"/>
            </a:xfrm>
          </p:grpSpPr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DCD7B085-0BD8-41C1-AA93-6C16F5AFFBAF}"/>
                  </a:ext>
                </a:extLst>
              </p:cNvPr>
              <p:cNvSpPr/>
              <p:nvPr/>
            </p:nvSpPr>
            <p:spPr>
              <a:xfrm>
                <a:off x="8732216" y="2794153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1DE29599-6056-472C-B1E3-3F926E5DE3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8420" y="2860834"/>
                <a:ext cx="164308" cy="14605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49" name="矢印: 右 48">
            <a:extLst>
              <a:ext uri="{FF2B5EF4-FFF2-40B4-BE49-F238E27FC236}">
                <a16:creationId xmlns:a16="http://schemas.microsoft.com/office/drawing/2014/main" id="{DD98A824-7B12-4B97-AECE-77F5B22B3D4C}"/>
              </a:ext>
            </a:extLst>
          </p:cNvPr>
          <p:cNvSpPr/>
          <p:nvPr/>
        </p:nvSpPr>
        <p:spPr>
          <a:xfrm>
            <a:off x="5036457" y="2338336"/>
            <a:ext cx="752508" cy="596609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63984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A2B845-E579-4985-A0F9-833B5977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88CF20-6E27-4C47-B8C4-6E4E96F27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9F97A36-B84B-4891-8074-FD8E216A4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41" y="2054792"/>
            <a:ext cx="10526030" cy="3893004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2320CBC-AA3F-4669-9FF2-52809ED482D2}"/>
              </a:ext>
            </a:extLst>
          </p:cNvPr>
          <p:cNvCxnSpPr/>
          <p:nvPr/>
        </p:nvCxnSpPr>
        <p:spPr>
          <a:xfrm flipV="1">
            <a:off x="624114" y="3701143"/>
            <a:ext cx="2351315" cy="50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弧 6">
            <a:extLst>
              <a:ext uri="{FF2B5EF4-FFF2-40B4-BE49-F238E27FC236}">
                <a16:creationId xmlns:a16="http://schemas.microsoft.com/office/drawing/2014/main" id="{A4256CAE-0354-48CC-BB23-7086C5BF913C}"/>
              </a:ext>
            </a:extLst>
          </p:cNvPr>
          <p:cNvSpPr/>
          <p:nvPr/>
        </p:nvSpPr>
        <p:spPr>
          <a:xfrm rot="2516330">
            <a:off x="1944913" y="3860801"/>
            <a:ext cx="319315" cy="36933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4E9F1F-0B29-480E-9178-0713B144FCC6}"/>
              </a:ext>
            </a:extLst>
          </p:cNvPr>
          <p:cNvSpPr txBox="1"/>
          <p:nvPr/>
        </p:nvSpPr>
        <p:spPr>
          <a:xfrm>
            <a:off x="1799771" y="3505983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15o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546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A99183-1FB1-4574-8E84-6542C15DE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F3204B-58D8-493F-994A-34BF00AB8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1D49813-E8EE-4D54-8C14-6FD442AF9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657" y="541752"/>
            <a:ext cx="9332685" cy="64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772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B811E1-142B-4332-AA80-912B9B753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TOF vs DX</a:t>
            </a:r>
            <a:endParaRPr kumimoji="1" lang="ja-JP" altLang="en-US" dirty="0"/>
          </a:p>
        </p:txBody>
      </p:sp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404844A1-C1AB-4BFC-8AE1-A3ECADE17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45" y="2325599"/>
            <a:ext cx="3784961" cy="335139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15DA38A-5D50-4C10-B389-694A809E5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5" y="2325599"/>
            <a:ext cx="3784961" cy="3351390"/>
          </a:xfrm>
          <a:prstGeom prst="rect">
            <a:avLst/>
          </a:prstGeom>
        </p:spPr>
      </p:pic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5A923840-7C22-4134-99C5-1E96F469F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38182" cy="499974"/>
          </a:xfrm>
        </p:spPr>
        <p:txBody>
          <a:bodyPr/>
          <a:lstStyle/>
          <a:p>
            <a:endParaRPr lang="ja-JP" altLang="en-US"/>
          </a:p>
        </p:txBody>
      </p:sp>
      <p:pic>
        <p:nvPicPr>
          <p:cNvPr id="19" name="コンテンツ プレースホルダー 15">
            <a:extLst>
              <a:ext uri="{FF2B5EF4-FFF2-40B4-BE49-F238E27FC236}">
                <a16:creationId xmlns:a16="http://schemas.microsoft.com/office/drawing/2014/main" id="{1C6C25CD-023A-450D-93D9-F41DE4F3E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22" y="2325599"/>
            <a:ext cx="3784961" cy="335139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31FCB3D-42B9-41FB-9792-3E8CBC5C3EB2}"/>
              </a:ext>
            </a:extLst>
          </p:cNvPr>
          <p:cNvSpPr txBox="1"/>
          <p:nvPr/>
        </p:nvSpPr>
        <p:spPr>
          <a:xfrm>
            <a:off x="56043" y="214093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Xrpc-Xssd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7E6FB51-5675-4B2A-9084-24716CFC3419}"/>
              </a:ext>
            </a:extLst>
          </p:cNvPr>
          <p:cNvSpPr txBox="1"/>
          <p:nvPr/>
        </p:nvSpPr>
        <p:spPr>
          <a:xfrm>
            <a:off x="3045904" y="552488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TOF</a:t>
            </a:r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EBBC9D9-7E61-42E2-9BE0-FBB1E506962C}"/>
              </a:ext>
            </a:extLst>
          </p:cNvPr>
          <p:cNvSpPr/>
          <p:nvPr/>
        </p:nvSpPr>
        <p:spPr>
          <a:xfrm>
            <a:off x="5275385" y="3354537"/>
            <a:ext cx="295422" cy="10128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0785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3D2287-3679-4582-94E5-472814BE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64" y="-166774"/>
            <a:ext cx="12659178" cy="1325563"/>
          </a:xfrm>
        </p:spPr>
        <p:txBody>
          <a:bodyPr/>
          <a:lstStyle/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ESC PMT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間の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時間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差</a:t>
            </a: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2B94340F-362D-4D71-824E-ABDB1DAAF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64" y="6078366"/>
            <a:ext cx="10843986" cy="964152"/>
          </a:xfrm>
        </p:spPr>
        <p:txBody>
          <a:bodyPr>
            <a:normAutofit fontScale="92500"/>
          </a:bodyPr>
          <a:lstStyle/>
          <a:p>
            <a:r>
              <a:rPr lang="en-US" altLang="ja-JP" dirty="0"/>
              <a:t>RPC1-RPC2</a:t>
            </a:r>
            <a:r>
              <a:rPr lang="ja-JP" altLang="en-US" dirty="0"/>
              <a:t>による標的からのトラックを要求すると、幅が小さくなる。ビームハロー起因のバックグラウンドの影響ではないか？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30D411B-8012-47B1-AD17-B2525E9E9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22" y="1960562"/>
            <a:ext cx="4151087" cy="4025928"/>
          </a:xfrm>
          <a:prstGeom prst="rect">
            <a:avLst/>
          </a:prstGeom>
        </p:spPr>
      </p:pic>
      <p:pic>
        <p:nvPicPr>
          <p:cNvPr id="12" name="コンテンツ プレースホルダー 5">
            <a:extLst>
              <a:ext uri="{FF2B5EF4-FFF2-40B4-BE49-F238E27FC236}">
                <a16:creationId xmlns:a16="http://schemas.microsoft.com/office/drawing/2014/main" id="{312BC28C-FF76-42EB-AC36-71ABBAF08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36" y="1960562"/>
            <a:ext cx="4151086" cy="4025928"/>
          </a:xfrm>
          <a:prstGeom prst="rect">
            <a:avLst/>
          </a:prstGeom>
        </p:spPr>
      </p:pic>
      <p:sp>
        <p:nvSpPr>
          <p:cNvPr id="15" name="コンテンツ プレースホルダー 10">
            <a:extLst>
              <a:ext uri="{FF2B5EF4-FFF2-40B4-BE49-F238E27FC236}">
                <a16:creationId xmlns:a16="http://schemas.microsoft.com/office/drawing/2014/main" id="{30D9E2A9-54F6-4A4C-977A-18B1BB8759F3}"/>
              </a:ext>
            </a:extLst>
          </p:cNvPr>
          <p:cNvSpPr txBox="1">
            <a:spLocks/>
          </p:cNvSpPr>
          <p:nvPr/>
        </p:nvSpPr>
        <p:spPr>
          <a:xfrm>
            <a:off x="47266" y="1461802"/>
            <a:ext cx="3465956" cy="31422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Interaction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した粒子を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つの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PMT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で同時にとらえる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→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PMT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間の時間差分布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Vertex cut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(MRPC1-MRPC2)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スルーイング補正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PMT9, PMT10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のみ選択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7533B7B-F639-4944-B6F8-4313CAB2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70071652-0C4E-414E-9073-DF54E1EFDB29}"/>
              </a:ext>
            </a:extLst>
          </p:cNvPr>
          <p:cNvSpPr/>
          <p:nvPr/>
        </p:nvSpPr>
        <p:spPr>
          <a:xfrm>
            <a:off x="7511147" y="3660115"/>
            <a:ext cx="666750" cy="773652"/>
          </a:xfrm>
          <a:prstGeom prst="rightArrow">
            <a:avLst/>
          </a:prstGeom>
          <a:solidFill>
            <a:srgbClr val="33FF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5C8B2F-C2FB-4559-9D72-9C9EA3576499}"/>
              </a:ext>
            </a:extLst>
          </p:cNvPr>
          <p:cNvSpPr txBox="1"/>
          <p:nvPr/>
        </p:nvSpPr>
        <p:spPr>
          <a:xfrm>
            <a:off x="5257800" y="4296302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Preliminary</a:t>
            </a:r>
            <a:endParaRPr kumimoji="1" lang="ja-JP" altLang="en-US" sz="66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624FBA-4192-4F24-9D96-7E712653AEFD}"/>
              </a:ext>
            </a:extLst>
          </p:cNvPr>
          <p:cNvSpPr txBox="1"/>
          <p:nvPr/>
        </p:nvSpPr>
        <p:spPr>
          <a:xfrm>
            <a:off x="6096000" y="566309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T9-T10 (ns)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7E3058-101D-4114-AEA8-A37F206F52F5}"/>
              </a:ext>
            </a:extLst>
          </p:cNvPr>
          <p:cNvSpPr txBox="1"/>
          <p:nvPr/>
        </p:nvSpPr>
        <p:spPr>
          <a:xfrm>
            <a:off x="10420816" y="566309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T9-T10 (ns)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72C067-EC17-4B06-9F1F-EDB72FAD02F1}"/>
              </a:ext>
            </a:extLst>
          </p:cNvPr>
          <p:cNvSpPr txBox="1"/>
          <p:nvPr/>
        </p:nvSpPr>
        <p:spPr>
          <a:xfrm>
            <a:off x="4912842" y="1868686"/>
            <a:ext cx="21467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No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vertex cut       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E5A0372-C950-4FA8-8F97-149231373192}"/>
              </a:ext>
            </a:extLst>
          </p:cNvPr>
          <p:cNvSpPr txBox="1"/>
          <p:nvPr/>
        </p:nvSpPr>
        <p:spPr>
          <a:xfrm>
            <a:off x="8459204" y="1868686"/>
            <a:ext cx="21387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w/ vertex cut       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4104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7737C3-C297-4AA6-B67B-CEF08F3B1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252413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Simulation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70AD85-1D78-48B0-8FEF-A090C031C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85</a:t>
            </a:fld>
            <a:endParaRPr kumimoji="1"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77B49163-7AC0-4852-9742-7B86CB4C6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3" y="1253331"/>
            <a:ext cx="10515600" cy="4351338"/>
          </a:xfrm>
        </p:spPr>
        <p:txBody>
          <a:bodyPr/>
          <a:lstStyle/>
          <a:p>
            <a:r>
              <a:rPr lang="en-US" altLang="ja-JP" dirty="0"/>
              <a:t>Timing resolution of single counter</a:t>
            </a:r>
            <a:endParaRPr lang="ja-JP" altLang="en-US" dirty="0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0CE1B7F1-901D-45C1-AEB7-07537A36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44" y="1825625"/>
            <a:ext cx="45339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413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83BB4B75-CA66-496C-A828-EB37F4951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1" y="1960562"/>
            <a:ext cx="448626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AEF066FE-F08D-4A89-95F7-A95D2EF3E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696434AA-D15B-4175-9CD0-DA1911CCB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68" y="1960562"/>
            <a:ext cx="448626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ADA5D3-AF77-43DF-8B05-1E0810DE2E48}"/>
              </a:ext>
            </a:extLst>
          </p:cNvPr>
          <p:cNvSpPr txBox="1"/>
          <p:nvPr/>
        </p:nvSpPr>
        <p:spPr>
          <a:xfrm>
            <a:off x="986527" y="1841273"/>
            <a:ext cx="3433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1) Vertex cut (RPC1,RPC2) 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6445760" y="1702773"/>
            <a:ext cx="31053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2) Vertex cut (RPC1,RPC2)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3543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F8AEA309-E096-4986-8FC7-08995A0F2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079"/>
            <a:ext cx="4112683" cy="398899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6118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9" name="コンテンツ プレースホルダー 9">
            <a:extLst>
              <a:ext uri="{FF2B5EF4-FFF2-40B4-BE49-F238E27FC236}">
                <a16:creationId xmlns:a16="http://schemas.microsoft.com/office/drawing/2014/main" id="{56FDE267-6E89-4AA1-BBD2-80E68EB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6" y="2566291"/>
            <a:ext cx="4112684" cy="398899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コンテンツ プレースホルダー 23">
            <a:extLst>
              <a:ext uri="{FF2B5EF4-FFF2-40B4-BE49-F238E27FC236}">
                <a16:creationId xmlns:a16="http://schemas.microsoft.com/office/drawing/2014/main" id="{A20F191A-AFBF-48C8-B679-0916988E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47" y="6530180"/>
            <a:ext cx="8567057" cy="284163"/>
          </a:xfrm>
        </p:spPr>
        <p:txBody>
          <a:bodyPr>
            <a:normAutofit fontScale="55000" lnSpcReduction="20000"/>
          </a:bodyPr>
          <a:lstStyle/>
          <a:p>
            <a:endParaRPr lang="ja-JP" altLang="en-US"/>
          </a:p>
        </p:txBody>
      </p:sp>
      <p:pic>
        <p:nvPicPr>
          <p:cNvPr id="25" name="コンテンツ プレースホルダー 21">
            <a:extLst>
              <a:ext uri="{FF2B5EF4-FFF2-40B4-BE49-F238E27FC236}">
                <a16:creationId xmlns:a16="http://schemas.microsoft.com/office/drawing/2014/main" id="{50CADEBE-B1BA-4E3A-BF9D-3263D33DF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17" y="2537508"/>
            <a:ext cx="4112683" cy="398900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986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6D05D4-92DA-494F-871A-269EBE053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Simulation (RPC1-RPC2)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C2C54B-1C83-4F49-8ADE-DC7BCBD3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88</a:t>
            </a:fld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638915B6-14E4-455B-8A16-E786D4562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7" y="1825625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8F4C8369-0AB9-494F-BE56-6EA35B6CB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6688E4B4-1587-467B-8F95-C02DF62C2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3" y="2005012"/>
            <a:ext cx="491427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FBF675A-EE4D-4740-AF82-9D7E24B0196B}"/>
              </a:ext>
            </a:extLst>
          </p:cNvPr>
          <p:cNvSpPr txBox="1"/>
          <p:nvPr/>
        </p:nvSpPr>
        <p:spPr>
          <a:xfrm>
            <a:off x="7260102" y="1358047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TSC-RPC1-RPC2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491B981-873B-495B-A86D-D39B84C49883}"/>
              </a:ext>
            </a:extLst>
          </p:cNvPr>
          <p:cNvSpPr txBox="1"/>
          <p:nvPr/>
        </p:nvSpPr>
        <p:spPr>
          <a:xfrm>
            <a:off x="1383909" y="1425515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RPC1-RPC2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38322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FB5EEF-634D-4E8C-BC01-6BCA3F3D7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Simulation (TSC-RPC1)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533658-927F-4A41-84DD-5DE533B9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89</a:t>
            </a:fld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B83D45A4-A417-411A-ACE8-09024D071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42EEA211-3FE6-4C40-896D-9620FD17E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AE3DEE91-E18B-4B47-885C-EFA5D22A9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9" y="1825625"/>
            <a:ext cx="491427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B37BF5-0735-4892-B160-BFCB01C6334B}"/>
              </a:ext>
            </a:extLst>
          </p:cNvPr>
          <p:cNvSpPr txBox="1"/>
          <p:nvPr/>
        </p:nvSpPr>
        <p:spPr>
          <a:xfrm>
            <a:off x="7260102" y="1358047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TSC-RPC1-RPC2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35D00AA-387C-4704-B56F-14C4E4AA8A34}"/>
              </a:ext>
            </a:extLst>
          </p:cNvPr>
          <p:cNvSpPr txBox="1"/>
          <p:nvPr/>
        </p:nvSpPr>
        <p:spPr>
          <a:xfrm>
            <a:off x="1391530" y="1391781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TSC-RPC1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0845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D48A7E-AB7E-47A0-B2A2-8BEB6EB89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その他の情報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23AD20-3A49-443B-94E5-856800364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/>
              <a:t>ビームライン</a:t>
            </a:r>
            <a:endParaRPr lang="en-US" altLang="ja-JP" dirty="0"/>
          </a:p>
          <a:p>
            <a:pPr lvl="1"/>
            <a:r>
              <a:rPr lang="en-US" altLang="ja-JP" dirty="0"/>
              <a:t>LEPS</a:t>
            </a:r>
            <a:r>
              <a:rPr lang="ja-JP" altLang="en-US" dirty="0"/>
              <a:t>になりそう</a:t>
            </a:r>
            <a:endParaRPr lang="en-US" altLang="ja-JP" dirty="0"/>
          </a:p>
          <a:p>
            <a:pPr lvl="1"/>
            <a:r>
              <a:rPr lang="en-US" altLang="ja-JP" dirty="0"/>
              <a:t>DAQ</a:t>
            </a:r>
            <a:r>
              <a:rPr lang="ja-JP" altLang="en-US" dirty="0"/>
              <a:t>系を</a:t>
            </a:r>
            <a:r>
              <a:rPr lang="en-US" altLang="ja-JP" dirty="0"/>
              <a:t>LEPS2</a:t>
            </a:r>
            <a:r>
              <a:rPr lang="ja-JP" altLang="en-US" dirty="0"/>
              <a:t>から</a:t>
            </a:r>
            <a:r>
              <a:rPr lang="en-US" altLang="ja-JP" dirty="0"/>
              <a:t>LEPS</a:t>
            </a:r>
            <a:r>
              <a:rPr lang="ja-JP" altLang="en-US" dirty="0"/>
              <a:t>へ移動</a:t>
            </a:r>
            <a:endParaRPr lang="en-US" altLang="ja-JP" dirty="0"/>
          </a:p>
          <a:p>
            <a:pPr lvl="1"/>
            <a:r>
              <a:rPr lang="en-US" altLang="ja-JP" dirty="0"/>
              <a:t>MRPC</a:t>
            </a:r>
            <a:r>
              <a:rPr lang="ja-JP" altLang="en-US" dirty="0"/>
              <a:t>の設置架台は新たに組む必要がある</a:t>
            </a:r>
            <a:endParaRPr lang="en-US" altLang="ja-JP" dirty="0"/>
          </a:p>
          <a:p>
            <a:r>
              <a:rPr lang="ja-JP" altLang="en-US" dirty="0"/>
              <a:t>トリガー</a:t>
            </a:r>
            <a:endParaRPr lang="en-US" altLang="ja-JP" dirty="0"/>
          </a:p>
          <a:p>
            <a:pPr lvl="1"/>
            <a:r>
              <a:rPr kumimoji="1" lang="en-US" altLang="ja-JP" dirty="0"/>
              <a:t>Trigger counters</a:t>
            </a:r>
          </a:p>
          <a:p>
            <a:pPr marL="457200" lvl="1" indent="0">
              <a:buNone/>
            </a:pP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kumimoji="1" lang="en-US" altLang="ja-JP" dirty="0"/>
              <a:t>TDC Stop</a:t>
            </a:r>
          </a:p>
          <a:p>
            <a:pPr lvl="1"/>
            <a:r>
              <a:rPr lang="en-US" altLang="ja-JP" dirty="0"/>
              <a:t>RF</a:t>
            </a:r>
            <a:r>
              <a:rPr lang="ja-JP" altLang="en-US" dirty="0"/>
              <a:t>信号 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前回の試験の回路図を参考</a:t>
            </a:r>
            <a:endParaRPr kumimoji="1" lang="en-US" altLang="ja-JP" dirty="0"/>
          </a:p>
          <a:p>
            <a:r>
              <a:rPr lang="en-US" altLang="ja-JP" dirty="0"/>
              <a:t>DAQ-PC</a:t>
            </a:r>
          </a:p>
          <a:p>
            <a:pPr lvl="1"/>
            <a:r>
              <a:rPr kumimoji="1" lang="en-US" altLang="ja-JP" dirty="0"/>
              <a:t>RCNP</a:t>
            </a:r>
            <a:r>
              <a:rPr lang="ja-JP" altLang="en-US" dirty="0"/>
              <a:t>の</a:t>
            </a:r>
            <a:r>
              <a:rPr lang="en-US" altLang="ja-JP" dirty="0"/>
              <a:t>PC</a:t>
            </a:r>
            <a:r>
              <a:rPr lang="ja-JP" altLang="en-US" dirty="0"/>
              <a:t>を使用。バックアップのための</a:t>
            </a:r>
            <a:r>
              <a:rPr lang="en-US" altLang="ja-JP" dirty="0"/>
              <a:t>HDD</a:t>
            </a:r>
            <a:r>
              <a:rPr lang="ja-JP" altLang="en-US" dirty="0"/>
              <a:t>が必要</a:t>
            </a:r>
            <a:endParaRPr lang="en-US" altLang="ja-JP" dirty="0"/>
          </a:p>
          <a:p>
            <a:pPr lvl="1"/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64681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D70FBC-AC86-4B48-BD14-245539C9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Simulation (TSC-RPC2)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A16A4D-EF0D-48FD-8035-233EDD6C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90</a:t>
            </a:fld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06248A18-B8DC-4D54-B3F3-D1F037B88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67E7E163-68A6-4BB4-9AF8-F903F034A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5" name="コンテンツ プレースホルダー 10">
            <a:extLst>
              <a:ext uri="{FF2B5EF4-FFF2-40B4-BE49-F238E27FC236}">
                <a16:creationId xmlns:a16="http://schemas.microsoft.com/office/drawing/2014/main" id="{705D8FF0-1450-4102-BFC1-B24F48B2A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491427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DF2E063-D286-4039-A122-69AC7D96F2B5}"/>
              </a:ext>
            </a:extLst>
          </p:cNvPr>
          <p:cNvSpPr txBox="1"/>
          <p:nvPr/>
        </p:nvSpPr>
        <p:spPr>
          <a:xfrm>
            <a:off x="1645920" y="1321356"/>
            <a:ext cx="256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EFF7A97-4533-4B64-AD45-20E43FB4411E}"/>
              </a:ext>
            </a:extLst>
          </p:cNvPr>
          <p:cNvSpPr txBox="1"/>
          <p:nvPr/>
        </p:nvSpPr>
        <p:spPr>
          <a:xfrm>
            <a:off x="7260102" y="1358047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TSC-RPC1-RPC2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99881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3F58E3-EA22-4306-AE79-5AE2DB347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To Analyze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4B8D0D-9248-4A2D-9549-BA8817540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MRPC/TSC</a:t>
            </a:r>
          </a:p>
          <a:p>
            <a:r>
              <a:rPr lang="en-US" altLang="ja-JP" dirty="0"/>
              <a:t>High-rate</a:t>
            </a:r>
            <a:r>
              <a:rPr lang="ja-JP" altLang="en-US" dirty="0"/>
              <a:t>データ</a:t>
            </a:r>
            <a:endParaRPr lang="en-US" altLang="ja-JP" dirty="0"/>
          </a:p>
          <a:p>
            <a:r>
              <a:rPr lang="ja-JP" altLang="en-US" dirty="0"/>
              <a:t>磁場あり</a:t>
            </a:r>
            <a:r>
              <a:rPr kumimoji="1" lang="ja-JP" altLang="en-US" dirty="0"/>
              <a:t>データ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ESC</a:t>
            </a:r>
          </a:p>
          <a:p>
            <a:r>
              <a:rPr lang="en-US" altLang="ja-JP" dirty="0"/>
              <a:t>High-rate</a:t>
            </a:r>
            <a:r>
              <a:rPr lang="ja-JP" altLang="en-US" dirty="0"/>
              <a:t>データ</a:t>
            </a:r>
            <a:endParaRPr lang="en-US" altLang="ja-JP" dirty="0"/>
          </a:p>
          <a:p>
            <a:r>
              <a:rPr lang="ja-JP" altLang="en-US" dirty="0"/>
              <a:t>磁場あり</a:t>
            </a:r>
            <a:r>
              <a:rPr kumimoji="1" lang="ja-JP" altLang="en-US" dirty="0"/>
              <a:t>データ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E1D074-40F0-4839-96B7-A08AC72B4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91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9965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1F33E8-6135-404D-AD0B-BE8D9C1F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アンプ製作状況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6EC560-A76A-4A79-A0D2-9643A0492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デザイン完了。こちらでのレビュー終了</a:t>
            </a:r>
            <a:endParaRPr kumimoji="1" lang="en-US" altLang="ja-JP" dirty="0"/>
          </a:p>
          <a:p>
            <a:r>
              <a:rPr lang="en-US" altLang="ja-JP" dirty="0"/>
              <a:t>2.1mmφ</a:t>
            </a:r>
            <a:r>
              <a:rPr lang="ja-JP" altLang="en-US" dirty="0"/>
              <a:t>穴周りのランドを広げた</a:t>
            </a:r>
            <a:r>
              <a:rPr lang="en-US" altLang="ja-JP" dirty="0"/>
              <a:t>5mmx5mm</a:t>
            </a:r>
          </a:p>
          <a:p>
            <a:r>
              <a:rPr lang="ja-JP" altLang="en-US" dirty="0"/>
              <a:t>コンタクトパッド用のパターン追加</a:t>
            </a:r>
            <a:endParaRPr lang="en-US" altLang="ja-JP" dirty="0"/>
          </a:p>
          <a:p>
            <a:r>
              <a:rPr lang="en-US" altLang="ja-JP" dirty="0"/>
              <a:t>Contact pad</a:t>
            </a:r>
            <a:r>
              <a:rPr lang="ja-JP" altLang="en-US" dirty="0"/>
              <a:t>は</a:t>
            </a:r>
            <a:r>
              <a:rPr lang="en-US" altLang="ja-JP" dirty="0"/>
              <a:t>t0.1mm</a:t>
            </a:r>
            <a:r>
              <a:rPr lang="ja-JP" altLang="en-US" dirty="0"/>
              <a:t>→</a:t>
            </a:r>
            <a:r>
              <a:rPr lang="en-US" altLang="ja-JP" dirty="0"/>
              <a:t>0.2mm</a:t>
            </a:r>
            <a:r>
              <a:rPr lang="ja-JP" altLang="en-US" dirty="0"/>
              <a:t>に変更（ハヤシレピックが購入→台湾へ送る）</a:t>
            </a:r>
            <a:endParaRPr lang="en-US" altLang="ja-JP" dirty="0"/>
          </a:p>
          <a:p>
            <a:r>
              <a:rPr lang="ja-JP" altLang="en-US" dirty="0"/>
              <a:t>アノード・カソード基板のガーバファイルが</a:t>
            </a:r>
            <a:r>
              <a:rPr lang="en-US" altLang="ja-JP" dirty="0"/>
              <a:t>Ming-Lee</a:t>
            </a:r>
            <a:r>
              <a:rPr lang="ja-JP" altLang="en-US" dirty="0"/>
              <a:t>確認中。確認後製作開始</a:t>
            </a:r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493008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9B0664-D1F4-4EDF-8041-BA016F54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18" y="681035"/>
            <a:ext cx="10502020" cy="45629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A36172-CA4B-4A2C-B496-D5F6787B4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4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マッチング</a:t>
            </a:r>
            <a:r>
              <a:rPr kumimoji="1" lang="en-US" altLang="ja-JP" dirty="0"/>
              <a:t>Test</a:t>
            </a:r>
            <a:r>
              <a:rPr kumimoji="1" lang="ja-JP" altLang="en-US" dirty="0"/>
              <a:t>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857051-6453-4BB6-80FE-2D0222943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9244DA-7F30-45B2-95AE-06CA55886D1C}"/>
              </a:ext>
            </a:extLst>
          </p:cNvPr>
          <p:cNvSpPr txBox="1"/>
          <p:nvPr/>
        </p:nvSpPr>
        <p:spPr>
          <a:xfrm>
            <a:off x="7692569" y="3644823"/>
            <a:ext cx="3647651" cy="313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Matching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K</a:t>
            </a:r>
            <a:r>
              <a:rPr kumimoji="1" lang="ja-JP" altLang="en-US" dirty="0"/>
              <a:t>は</a:t>
            </a:r>
            <a:r>
              <a:rPr kumimoji="1" lang="en-US" altLang="ja-JP" dirty="0"/>
              <a:t>open</a:t>
            </a:r>
            <a:r>
              <a:rPr kumimoji="1" lang="ja-JP" altLang="en-US" dirty="0"/>
              <a:t>にする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反対側から</a:t>
            </a:r>
            <a:r>
              <a:rPr lang="en-US" altLang="ja-JP" dirty="0"/>
              <a:t>pulse generator</a:t>
            </a:r>
            <a:r>
              <a:rPr lang="ja-JP" altLang="en-US" dirty="0"/>
              <a:t>でパルスを入れる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反射波</a:t>
            </a:r>
            <a:r>
              <a:rPr lang="en-US" altLang="ja-JP" dirty="0"/>
              <a:t>T3</a:t>
            </a:r>
            <a:r>
              <a:rPr lang="ja-JP" altLang="en-US" dirty="0"/>
              <a:t>を最小にするように</a:t>
            </a:r>
            <a:r>
              <a:rPr lang="en-US" altLang="ja-JP" dirty="0"/>
              <a:t>K</a:t>
            </a:r>
            <a:r>
              <a:rPr lang="ja-JP" altLang="en-US" dirty="0"/>
              <a:t>に抵抗（</a:t>
            </a:r>
            <a:r>
              <a:rPr lang="en-US" altLang="ja-JP" dirty="0"/>
              <a:t>Rm</a:t>
            </a:r>
            <a:r>
              <a:rPr lang="ja-JP" altLang="en-US" dirty="0"/>
              <a:t>）を入れる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 dirty="0"/>
              <a:t>そのとき</a:t>
            </a:r>
            <a:r>
              <a:rPr kumimoji="1" lang="en-US" altLang="ja-JP" dirty="0"/>
              <a:t>Rm=</a:t>
            </a:r>
            <a:r>
              <a:rPr kumimoji="1" lang="en-US" altLang="ja-JP" dirty="0" err="1"/>
              <a:t>Rrpc</a:t>
            </a:r>
            <a:endParaRPr kumimoji="1"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 err="1"/>
              <a:t>BGOegg</a:t>
            </a:r>
            <a:r>
              <a:rPr kumimoji="1" lang="ja-JP" altLang="en-US" dirty="0"/>
              <a:t>では</a:t>
            </a:r>
            <a:r>
              <a:rPr kumimoji="1" lang="en-US" altLang="ja-JP" dirty="0"/>
              <a:t>39Ω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最終の抵抗値は</a:t>
            </a:r>
            <a:endParaRPr lang="en-US" altLang="ja-JP" dirty="0"/>
          </a:p>
          <a:p>
            <a:r>
              <a:rPr lang="en-US" altLang="ja-JP" dirty="0"/>
              <a:t>Rx//50 = Rm</a:t>
            </a:r>
            <a:r>
              <a:rPr lang="ja-JP" altLang="en-US" dirty="0"/>
              <a:t>で計算できる。</a:t>
            </a:r>
            <a:endParaRPr lang="en-US" altLang="ja-JP" dirty="0"/>
          </a:p>
          <a:p>
            <a:r>
              <a:rPr lang="en-US" altLang="ja-JP" dirty="0"/>
              <a:t>Rm=40Ω</a:t>
            </a:r>
            <a:r>
              <a:rPr lang="ja-JP" altLang="en-US" dirty="0"/>
              <a:t>の場合、</a:t>
            </a:r>
            <a:r>
              <a:rPr lang="en-US" altLang="ja-JP" dirty="0"/>
              <a:t>Rx=200Ω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D3C1DC-A986-45C9-87E8-3291B2D1FEA7}"/>
              </a:ext>
            </a:extLst>
          </p:cNvPr>
          <p:cNvSpPr txBox="1"/>
          <p:nvPr/>
        </p:nvSpPr>
        <p:spPr>
          <a:xfrm flipH="1">
            <a:off x="4860833" y="1640959"/>
            <a:ext cx="78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Lemo</a:t>
            </a:r>
            <a:endParaRPr kumimoji="1" lang="ja-JP" altLang="en-US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E1D82E2-1860-4AE6-A50D-512AEBE241BE}"/>
              </a:ext>
            </a:extLst>
          </p:cNvPr>
          <p:cNvCxnSpPr>
            <a:cxnSpLocks/>
          </p:cNvCxnSpPr>
          <p:nvPr/>
        </p:nvCxnSpPr>
        <p:spPr>
          <a:xfrm flipH="1">
            <a:off x="4513944" y="1825625"/>
            <a:ext cx="609599" cy="598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2703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D5D106-9E84-4546-A12E-7A81401C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171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実際のテスト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0DE0CF-DBBE-4E63-B74B-8EFC074E3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50" y="2006668"/>
            <a:ext cx="6492283" cy="4351338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dirty="0"/>
              <a:t>組上げなくてもテスト可能。カーボンテープのみアノード基板に張る必要あり→</a:t>
            </a:r>
            <a:r>
              <a:rPr kumimoji="1" lang="en-US" altLang="ja-JP" dirty="0"/>
              <a:t>Ming-Lee</a:t>
            </a:r>
          </a:p>
          <a:p>
            <a:r>
              <a:rPr lang="ja-JP" altLang="en-US" dirty="0"/>
              <a:t>実際に</a:t>
            </a:r>
            <a:r>
              <a:rPr lang="en-US" altLang="ja-JP" dirty="0"/>
              <a:t>RPC</a:t>
            </a:r>
            <a:r>
              <a:rPr lang="ja-JP" altLang="en-US" dirty="0"/>
              <a:t>を組んでからの方が良い→冨田さん</a:t>
            </a:r>
            <a:endParaRPr lang="en-US" altLang="ja-JP" dirty="0"/>
          </a:p>
          <a:p>
            <a:r>
              <a:rPr kumimoji="1" lang="ja-JP" altLang="en-US" dirty="0"/>
              <a:t>私の提案：筑波大での事前テスト</a:t>
            </a:r>
            <a:endParaRPr kumimoji="1" lang="en-US" altLang="ja-JP" dirty="0"/>
          </a:p>
          <a:p>
            <a:pPr marL="457200" lvl="1" indent="0">
              <a:buNone/>
            </a:pPr>
            <a:r>
              <a:rPr kumimoji="1" lang="en-US" altLang="ja-JP" dirty="0"/>
              <a:t>Configuration</a:t>
            </a:r>
          </a:p>
          <a:p>
            <a:pPr lvl="1"/>
            <a:r>
              <a:rPr lang="ja-JP" altLang="en-US" dirty="0"/>
              <a:t>アノード基板</a:t>
            </a:r>
            <a:r>
              <a:rPr lang="en-US" altLang="ja-JP" dirty="0"/>
              <a:t>+</a:t>
            </a:r>
            <a:r>
              <a:rPr lang="ja-JP" altLang="en-US" dirty="0"/>
              <a:t>カーボンテープ</a:t>
            </a:r>
            <a:endParaRPr lang="en-US" altLang="ja-JP" dirty="0"/>
          </a:p>
          <a:p>
            <a:pPr lvl="1"/>
            <a:r>
              <a:rPr kumimoji="1" lang="ja-JP" altLang="en-US" dirty="0"/>
              <a:t>上下に</a:t>
            </a:r>
            <a:r>
              <a:rPr kumimoji="1" lang="en-US" altLang="ja-JP" dirty="0"/>
              <a:t>6</a:t>
            </a:r>
            <a:r>
              <a:rPr kumimoji="1" lang="ja-JP" altLang="en-US" dirty="0"/>
              <a:t>枚ずつガラスを重ねる</a:t>
            </a:r>
            <a:endParaRPr kumimoji="1" lang="en-US" altLang="ja-JP" dirty="0"/>
          </a:p>
          <a:p>
            <a:pPr marL="457200" lvl="1" indent="0">
              <a:buNone/>
            </a:pPr>
            <a:r>
              <a:rPr kumimoji="1" lang="ja-JP" altLang="en-US" dirty="0"/>
              <a:t>→</a:t>
            </a:r>
            <a:r>
              <a:rPr kumimoji="1" lang="en-US" altLang="ja-JP" dirty="0"/>
              <a:t>RPC</a:t>
            </a:r>
            <a:r>
              <a:rPr kumimoji="1" lang="ja-JP" altLang="en-US" dirty="0"/>
              <a:t>の抵抗、実際に付ける抵抗</a:t>
            </a:r>
            <a:endParaRPr kumimoji="1" lang="en-US" altLang="ja-JP" dirty="0"/>
          </a:p>
          <a:p>
            <a:pPr marL="457200" lvl="1" indent="0">
              <a:buNone/>
            </a:pPr>
            <a:r>
              <a:rPr lang="ja-JP" altLang="en-US" dirty="0"/>
              <a:t>がほぼ決定できる</a:t>
            </a:r>
            <a:endParaRPr lang="en-US" altLang="ja-JP" dirty="0"/>
          </a:p>
          <a:p>
            <a:r>
              <a:rPr kumimoji="1" lang="ja-JP" altLang="en-US" dirty="0"/>
              <a:t>決定した抵抗を実装して</a:t>
            </a:r>
            <a:r>
              <a:rPr kumimoji="1" lang="en-US" altLang="ja-JP" dirty="0"/>
              <a:t>Spring-8</a:t>
            </a:r>
            <a:r>
              <a:rPr kumimoji="1" lang="ja-JP" altLang="en-US" dirty="0"/>
              <a:t>に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持っていく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不安であればその他２種類の抵抗値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をアノード基板に実装しておく</a:t>
            </a:r>
            <a:endParaRPr kumimoji="1" lang="en-US" altLang="ja-JP" dirty="0"/>
          </a:p>
        </p:txBody>
      </p: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C3874C7C-7C42-4529-B3B0-A27C3DDE1048}"/>
              </a:ext>
            </a:extLst>
          </p:cNvPr>
          <p:cNvGrpSpPr/>
          <p:nvPr/>
        </p:nvGrpSpPr>
        <p:grpSpPr>
          <a:xfrm>
            <a:off x="6681865" y="3715544"/>
            <a:ext cx="7285685" cy="2137391"/>
            <a:chOff x="4395865" y="3556078"/>
            <a:chExt cx="7285685" cy="2137391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471BE43C-8A1D-4391-824E-7D145BB6B0FA}"/>
                </a:ext>
              </a:extLst>
            </p:cNvPr>
            <p:cNvGrpSpPr/>
            <p:nvPr/>
          </p:nvGrpSpPr>
          <p:grpSpPr>
            <a:xfrm>
              <a:off x="4395865" y="3556078"/>
              <a:ext cx="7285685" cy="2137391"/>
              <a:chOff x="676750" y="3416711"/>
              <a:chExt cx="7285685" cy="2137391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0AB1D4A-8BC9-459B-A9A4-A713089AD995}"/>
                  </a:ext>
                </a:extLst>
              </p:cNvPr>
              <p:cNvSpPr/>
              <p:nvPr/>
            </p:nvSpPr>
            <p:spPr>
              <a:xfrm>
                <a:off x="1387718" y="4498237"/>
                <a:ext cx="227668" cy="10180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5F9BDFB7-B954-43C9-ACE5-D5F5D4E6BF03}"/>
                  </a:ext>
                </a:extLst>
              </p:cNvPr>
              <p:cNvSpPr/>
              <p:nvPr/>
            </p:nvSpPr>
            <p:spPr>
              <a:xfrm>
                <a:off x="676750" y="5508383"/>
                <a:ext cx="7275347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F316162C-37D7-4A7A-9BBC-B35BD38AF9D9}"/>
                  </a:ext>
                </a:extLst>
              </p:cNvPr>
              <p:cNvSpPr/>
              <p:nvPr/>
            </p:nvSpPr>
            <p:spPr>
              <a:xfrm>
                <a:off x="3943383" y="346824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DBC0825A-FAC6-4D41-A72D-56BE270F8434}"/>
                  </a:ext>
                </a:extLst>
              </p:cNvPr>
              <p:cNvSpPr/>
              <p:nvPr/>
            </p:nvSpPr>
            <p:spPr>
              <a:xfrm rot="5400000">
                <a:off x="5509411" y="1487327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AAB2BF96-B6D6-4488-9387-432D8B600C01}"/>
                  </a:ext>
                </a:extLst>
              </p:cNvPr>
              <p:cNvSpPr/>
              <p:nvPr/>
            </p:nvSpPr>
            <p:spPr>
              <a:xfrm rot="5400000">
                <a:off x="5803373" y="2391682"/>
                <a:ext cx="69121" cy="4224158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85192B28-C91C-4C8A-8BA6-A38E2F12DA11}"/>
                  </a:ext>
                </a:extLst>
              </p:cNvPr>
              <p:cNvSpPr/>
              <p:nvPr/>
            </p:nvSpPr>
            <p:spPr>
              <a:xfrm rot="5400000">
                <a:off x="5509902" y="2655645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F1E30FEC-2BDC-4F40-B53B-0F93F2C2A501}"/>
                  </a:ext>
                </a:extLst>
              </p:cNvPr>
              <p:cNvGrpSpPr/>
              <p:nvPr/>
            </p:nvGrpSpPr>
            <p:grpSpPr>
              <a:xfrm>
                <a:off x="3943886" y="4560619"/>
                <a:ext cx="4015509" cy="428430"/>
                <a:chOff x="1932451" y="3970523"/>
                <a:chExt cx="3972065" cy="428430"/>
              </a:xfrm>
            </p:grpSpPr>
            <p:sp>
              <p:nvSpPr>
                <p:cNvPr id="83" name="正方形/長方形 82">
                  <a:extLst>
                    <a:ext uri="{FF2B5EF4-FFF2-40B4-BE49-F238E27FC236}">
                      <a16:creationId xmlns:a16="http://schemas.microsoft.com/office/drawing/2014/main" id="{054F58A0-D4B4-4859-8326-A9F1BF907D90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正方形/長方形 83">
                  <a:extLst>
                    <a:ext uri="{FF2B5EF4-FFF2-40B4-BE49-F238E27FC236}">
                      <a16:creationId xmlns:a16="http://schemas.microsoft.com/office/drawing/2014/main" id="{F0C237B9-9EBB-46D5-B72A-FEDA40658070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" name="正方形/長方形 84">
                  <a:extLst>
                    <a:ext uri="{FF2B5EF4-FFF2-40B4-BE49-F238E27FC236}">
                      <a16:creationId xmlns:a16="http://schemas.microsoft.com/office/drawing/2014/main" id="{811E4EB4-162D-4E15-A360-D69B657E944B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E11412D6-6B12-4744-AC1F-2307F1103925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正方形/長方形 86">
                  <a:extLst>
                    <a:ext uri="{FF2B5EF4-FFF2-40B4-BE49-F238E27FC236}">
                      <a16:creationId xmlns:a16="http://schemas.microsoft.com/office/drawing/2014/main" id="{D33A0D76-8908-4ACA-B70B-14A8D33A761F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7A68A355-8EEB-4646-BA7D-FA177DE1C044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D493B051-2CE1-4D37-89DF-A42EB8EB9DD5}"/>
                  </a:ext>
                </a:extLst>
              </p:cNvPr>
              <p:cNvSpPr/>
              <p:nvPr/>
            </p:nvSpPr>
            <p:spPr>
              <a:xfrm rot="5400000">
                <a:off x="5537549" y="2020546"/>
                <a:ext cx="56916" cy="478769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6" name="グループ化 45">
                <a:extLst>
                  <a:ext uri="{FF2B5EF4-FFF2-40B4-BE49-F238E27FC236}">
                    <a16:creationId xmlns:a16="http://schemas.microsoft.com/office/drawing/2014/main" id="{EDACA89F-E935-42E6-A8EC-22229F08D8F3}"/>
                  </a:ext>
                </a:extLst>
              </p:cNvPr>
              <p:cNvGrpSpPr/>
              <p:nvPr/>
            </p:nvGrpSpPr>
            <p:grpSpPr>
              <a:xfrm>
                <a:off x="3931594" y="3934325"/>
                <a:ext cx="4008751" cy="428430"/>
                <a:chOff x="1932451" y="3970523"/>
                <a:chExt cx="3972065" cy="428430"/>
              </a:xfrm>
            </p:grpSpPr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514FE539-BBC8-4EFA-B745-9B31AE89940A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" name="正方形/長方形 77">
                  <a:extLst>
                    <a:ext uri="{FF2B5EF4-FFF2-40B4-BE49-F238E27FC236}">
                      <a16:creationId xmlns:a16="http://schemas.microsoft.com/office/drawing/2014/main" id="{D08DBB08-0A2A-4C38-8D4B-EF316E0FC09D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正方形/長方形 78">
                  <a:extLst>
                    <a:ext uri="{FF2B5EF4-FFF2-40B4-BE49-F238E27FC236}">
                      <a16:creationId xmlns:a16="http://schemas.microsoft.com/office/drawing/2014/main" id="{A427589F-4354-42BD-9DEE-236BA45CB693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0" name="正方形/長方形 79">
                  <a:extLst>
                    <a:ext uri="{FF2B5EF4-FFF2-40B4-BE49-F238E27FC236}">
                      <a16:creationId xmlns:a16="http://schemas.microsoft.com/office/drawing/2014/main" id="{32A9D5D5-C249-4CAF-855F-0DFE4F02D96A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1" name="正方形/長方形 80">
                  <a:extLst>
                    <a:ext uri="{FF2B5EF4-FFF2-40B4-BE49-F238E27FC236}">
                      <a16:creationId xmlns:a16="http://schemas.microsoft.com/office/drawing/2014/main" id="{BBAEFF8A-CC0E-4AA5-AD90-76CB5AFDF33A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" name="正方形/長方形 81">
                  <a:extLst>
                    <a:ext uri="{FF2B5EF4-FFF2-40B4-BE49-F238E27FC236}">
                      <a16:creationId xmlns:a16="http://schemas.microsoft.com/office/drawing/2014/main" id="{4AB29227-2D2F-4E10-B467-256B502829A3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06E28E22-F5DA-4C0A-B063-1DC67107CB77}"/>
                  </a:ext>
                </a:extLst>
              </p:cNvPr>
              <p:cNvSpPr/>
              <p:nvPr/>
            </p:nvSpPr>
            <p:spPr>
              <a:xfrm rot="5400000">
                <a:off x="5544058" y="1439625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正方形/長方形 47">
                <a:extLst>
                  <a:ext uri="{FF2B5EF4-FFF2-40B4-BE49-F238E27FC236}">
                    <a16:creationId xmlns:a16="http://schemas.microsoft.com/office/drawing/2014/main" id="{96B4C1FC-D66B-4E8E-92DE-1BDBC388734F}"/>
                  </a:ext>
                </a:extLst>
              </p:cNvPr>
              <p:cNvSpPr/>
              <p:nvPr/>
            </p:nvSpPr>
            <p:spPr>
              <a:xfrm rot="5400000">
                <a:off x="5552432" y="2710069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A9254D50-A7C4-4C8F-AA13-04B275C0944C}"/>
                  </a:ext>
                </a:extLst>
              </p:cNvPr>
              <p:cNvSpPr/>
              <p:nvPr/>
            </p:nvSpPr>
            <p:spPr>
              <a:xfrm rot="5400000">
                <a:off x="5565801" y="2077688"/>
                <a:ext cx="14400" cy="4761988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正方形/長方形 49">
                <a:extLst>
                  <a:ext uri="{FF2B5EF4-FFF2-40B4-BE49-F238E27FC236}">
                    <a16:creationId xmlns:a16="http://schemas.microsoft.com/office/drawing/2014/main" id="{24949A4E-19E6-4FBC-84AB-BB174D26AE9A}"/>
                  </a:ext>
                </a:extLst>
              </p:cNvPr>
              <p:cNvSpPr/>
              <p:nvPr/>
            </p:nvSpPr>
            <p:spPr>
              <a:xfrm rot="5400000">
                <a:off x="6203345" y="21992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417B9D25-8D24-4A71-BCB9-2D6B3961E410}"/>
                  </a:ext>
                </a:extLst>
              </p:cNvPr>
              <p:cNvSpPr/>
              <p:nvPr/>
            </p:nvSpPr>
            <p:spPr>
              <a:xfrm rot="5400000">
                <a:off x="6216045" y="26437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987F12F1-FF0B-4D9D-83E0-C2F80B1EDA6A}"/>
                  </a:ext>
                </a:extLst>
              </p:cNvPr>
              <p:cNvSpPr/>
              <p:nvPr/>
            </p:nvSpPr>
            <p:spPr>
              <a:xfrm rot="5400000">
                <a:off x="6222395" y="28215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2831CA10-6FD3-4038-BA65-5C1EE3D1FE27}"/>
                  </a:ext>
                </a:extLst>
              </p:cNvPr>
              <p:cNvSpPr/>
              <p:nvPr/>
            </p:nvSpPr>
            <p:spPr>
              <a:xfrm rot="5400000">
                <a:off x="6222395" y="328509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C3BA272A-D5D3-4A2E-A84E-D9C4DF66FA35}"/>
                  </a:ext>
                </a:extLst>
              </p:cNvPr>
              <p:cNvCxnSpPr/>
              <p:nvPr/>
            </p:nvCxnSpPr>
            <p:spPr>
              <a:xfrm>
                <a:off x="3936627" y="3968343"/>
                <a:ext cx="0" cy="4638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E004BD-81A1-4013-BAAE-31DE94467380}"/>
                  </a:ext>
                </a:extLst>
              </p:cNvPr>
              <p:cNvSpPr txBox="1"/>
              <p:nvPr/>
            </p:nvSpPr>
            <p:spPr>
              <a:xfrm>
                <a:off x="1722100" y="4060985"/>
                <a:ext cx="1425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/>
                  <a:t>アンプ基板</a:t>
                </a:r>
                <a:endParaRPr lang="en-US" altLang="ja-JP" dirty="0"/>
              </a:p>
            </p:txBody>
          </p:sp>
          <p:grpSp>
            <p:nvGrpSpPr>
              <p:cNvPr id="57" name="グループ化 56">
                <a:extLst>
                  <a:ext uri="{FF2B5EF4-FFF2-40B4-BE49-F238E27FC236}">
                    <a16:creationId xmlns:a16="http://schemas.microsoft.com/office/drawing/2014/main" id="{79A5A89E-7350-4C17-A88B-FA606F3B9684}"/>
                  </a:ext>
                </a:extLst>
              </p:cNvPr>
              <p:cNvGrpSpPr/>
              <p:nvPr/>
            </p:nvGrpSpPr>
            <p:grpSpPr>
              <a:xfrm>
                <a:off x="816308" y="4288291"/>
                <a:ext cx="2738640" cy="393659"/>
                <a:chOff x="816308" y="4269241"/>
                <a:chExt cx="2738640" cy="393659"/>
              </a:xfrm>
            </p:grpSpPr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4D0DB64-60CD-49F5-AA93-B184D75CD659}"/>
                    </a:ext>
                  </a:extLst>
                </p:cNvPr>
                <p:cNvSpPr/>
                <p:nvPr/>
              </p:nvSpPr>
              <p:spPr>
                <a:xfrm rot="5400000">
                  <a:off x="2159880" y="3267831"/>
                  <a:ext cx="186710" cy="260342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8DC435B2-8149-4873-A1A7-9AF53AADEEF8}"/>
                    </a:ext>
                  </a:extLst>
                </p:cNvPr>
                <p:cNvSpPr/>
                <p:nvPr/>
              </p:nvSpPr>
              <p:spPr>
                <a:xfrm>
                  <a:off x="956062" y="4269241"/>
                  <a:ext cx="314854" cy="210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22C4E6EB-2A83-4EA4-AEC5-D2D900FDD3CB}"/>
                    </a:ext>
                  </a:extLst>
                </p:cNvPr>
                <p:cNvSpPr/>
                <p:nvPr/>
              </p:nvSpPr>
              <p:spPr>
                <a:xfrm>
                  <a:off x="816308" y="4319255"/>
                  <a:ext cx="138057" cy="131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2" name="四角形: 角を丸くする 71">
                <a:extLst>
                  <a:ext uri="{FF2B5EF4-FFF2-40B4-BE49-F238E27FC236}">
                    <a16:creationId xmlns:a16="http://schemas.microsoft.com/office/drawing/2014/main" id="{30ADE019-5F86-442E-9AFA-AA22CD8A0BB6}"/>
                  </a:ext>
                </a:extLst>
              </p:cNvPr>
              <p:cNvSpPr/>
              <p:nvPr/>
            </p:nvSpPr>
            <p:spPr>
              <a:xfrm>
                <a:off x="3210260" y="5095114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正方形/長方形 59">
                <a:extLst>
                  <a:ext uri="{FF2B5EF4-FFF2-40B4-BE49-F238E27FC236}">
                    <a16:creationId xmlns:a16="http://schemas.microsoft.com/office/drawing/2014/main" id="{20E96D87-E4F8-4EB0-BC2F-3823162BE850}"/>
                  </a:ext>
                </a:extLst>
              </p:cNvPr>
              <p:cNvSpPr/>
              <p:nvPr/>
            </p:nvSpPr>
            <p:spPr>
              <a:xfrm rot="5400000">
                <a:off x="3282598" y="4384183"/>
                <a:ext cx="36000" cy="208753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01932686-C4BE-4FF4-BF17-FE43AB76ED47}"/>
                  </a:ext>
                </a:extLst>
              </p:cNvPr>
              <p:cNvSpPr/>
              <p:nvPr/>
            </p:nvSpPr>
            <p:spPr>
              <a:xfrm>
                <a:off x="3944193" y="514270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44A8CA71-0F58-470F-81AA-7E3BDC6032AB}"/>
                  </a:ext>
                </a:extLst>
              </p:cNvPr>
              <p:cNvGrpSpPr/>
              <p:nvPr/>
            </p:nvGrpSpPr>
            <p:grpSpPr>
              <a:xfrm>
                <a:off x="3222948" y="3730707"/>
                <a:ext cx="180000" cy="1508819"/>
                <a:chOff x="2618019" y="3755170"/>
                <a:chExt cx="180000" cy="1450617"/>
              </a:xfrm>
            </p:grpSpPr>
            <p:sp>
              <p:nvSpPr>
                <p:cNvPr id="70" name="斜め縞 69">
                  <a:extLst>
                    <a:ext uri="{FF2B5EF4-FFF2-40B4-BE49-F238E27FC236}">
                      <a16:creationId xmlns:a16="http://schemas.microsoft.com/office/drawing/2014/main" id="{30A5F8B0-67AF-4F93-AC6D-E4424C8A62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643148">
                  <a:off x="2618019" y="3755170"/>
                  <a:ext cx="180000" cy="180000"/>
                </a:xfrm>
                <a:prstGeom prst="diagStripe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DD4924D7-DA6E-4184-A169-22C34AFED68D}"/>
                    </a:ext>
                  </a:extLst>
                </p:cNvPr>
                <p:cNvSpPr/>
                <p:nvPr/>
              </p:nvSpPr>
              <p:spPr>
                <a:xfrm>
                  <a:off x="2671144" y="3846107"/>
                  <a:ext cx="87883" cy="1359680"/>
                </a:xfrm>
                <a:prstGeom prst="rect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7" name="正方形/長方形 66">
                <a:extLst>
                  <a:ext uri="{FF2B5EF4-FFF2-40B4-BE49-F238E27FC236}">
                    <a16:creationId xmlns:a16="http://schemas.microsoft.com/office/drawing/2014/main" id="{F5A4457B-6674-434A-8A35-C890D3F54EB0}"/>
                  </a:ext>
                </a:extLst>
              </p:cNvPr>
              <p:cNvSpPr/>
              <p:nvPr/>
            </p:nvSpPr>
            <p:spPr>
              <a:xfrm>
                <a:off x="687030" y="3416711"/>
                <a:ext cx="7249196" cy="6076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3458AB1C-D95D-4166-980B-585C05C5AEF4}"/>
                  </a:ext>
                </a:extLst>
              </p:cNvPr>
              <p:cNvSpPr/>
              <p:nvPr/>
            </p:nvSpPr>
            <p:spPr>
              <a:xfrm>
                <a:off x="1388979" y="3436224"/>
                <a:ext cx="223243" cy="9562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" name="直線矢印コネクタ 68">
                <a:extLst>
                  <a:ext uri="{FF2B5EF4-FFF2-40B4-BE49-F238E27FC236}">
                    <a16:creationId xmlns:a16="http://schemas.microsoft.com/office/drawing/2014/main" id="{077C6D1F-894C-4650-A8B4-F88F09C0D5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7355" y="4294176"/>
                <a:ext cx="34811" cy="1880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7A9654B8-56B8-4BEF-A770-D6F58DEAB858}"/>
                </a:ext>
              </a:extLst>
            </p:cNvPr>
            <p:cNvSpPr/>
            <p:nvPr/>
          </p:nvSpPr>
          <p:spPr>
            <a:xfrm>
              <a:off x="6869264" y="4057074"/>
              <a:ext cx="387542" cy="459612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83A90DD4-4EDE-4E3B-9D5B-F17EE4183F7B}"/>
                </a:ext>
              </a:extLst>
            </p:cNvPr>
            <p:cNvSpPr/>
            <p:nvPr/>
          </p:nvSpPr>
          <p:spPr>
            <a:xfrm>
              <a:off x="6838753" y="4822384"/>
              <a:ext cx="416261" cy="339115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17831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6DCB24-3685-4EA1-B119-B1D497A1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用意する抵抗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F34F00-CE5B-402E-B26B-B1F68BB62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kumimoji="1" lang="en-US" altLang="ja-JP" dirty="0"/>
          </a:p>
          <a:p>
            <a:r>
              <a:rPr kumimoji="1" lang="ja-JP" altLang="en-US" dirty="0"/>
              <a:t>通常抵抗（事前テスト用、各</a:t>
            </a:r>
            <a:r>
              <a:rPr lang="en-US" altLang="ja-JP" dirty="0"/>
              <a:t>1</a:t>
            </a:r>
            <a:r>
              <a:rPr kumimoji="1" lang="en-US" altLang="ja-JP"/>
              <a:t>0</a:t>
            </a:r>
            <a:r>
              <a:rPr kumimoji="1" lang="ja-JP" altLang="en-US" dirty="0"/>
              <a:t>個、基準＝</a:t>
            </a:r>
            <a:r>
              <a:rPr kumimoji="1" lang="en-US" altLang="ja-JP" dirty="0"/>
              <a:t>80Ω</a:t>
            </a:r>
            <a:r>
              <a:rPr kumimoji="1" lang="ja-JP" altLang="en-US" dirty="0"/>
              <a:t>）</a:t>
            </a:r>
          </a:p>
          <a:p>
            <a:r>
              <a:rPr kumimoji="1" lang="en-US" altLang="ja-JP" dirty="0"/>
              <a:t>10,20,30,40,50,60,70,80,90,100,110,120,130,140,150,160,170,180,190,200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通常抵抗（最終的にに取り付ける抵抗、各</a:t>
            </a:r>
            <a:r>
              <a:rPr kumimoji="1" lang="en-US" altLang="ja-JP" dirty="0"/>
              <a:t>40</a:t>
            </a:r>
            <a:r>
              <a:rPr kumimoji="1" lang="ja-JP" altLang="en-US" dirty="0"/>
              <a:t>個、基準＝</a:t>
            </a:r>
            <a:r>
              <a:rPr kumimoji="1" lang="en-US" altLang="ja-JP" dirty="0"/>
              <a:t>400Ω</a:t>
            </a:r>
            <a:r>
              <a:rPr kumimoji="1" lang="ja-JP" altLang="en-US" dirty="0"/>
              <a:t>）→事前テスト後に発注？</a:t>
            </a:r>
          </a:p>
          <a:p>
            <a:r>
              <a:rPr kumimoji="1" lang="en-US" altLang="ja-JP" dirty="0"/>
              <a:t>100,150,200,250,300,350,400,450,500,550,600,650,700,750,800 </a:t>
            </a:r>
          </a:p>
          <a:p>
            <a:endParaRPr lang="en-US" altLang="ja-JP" dirty="0"/>
          </a:p>
          <a:p>
            <a:r>
              <a:rPr kumimoji="1" lang="ja-JP" altLang="en-US" dirty="0"/>
              <a:t>高周波対応</a:t>
            </a:r>
            <a:endParaRPr kumimoji="1" lang="en-US" altLang="ja-JP" dirty="0"/>
          </a:p>
          <a:p>
            <a:r>
              <a:rPr lang="en-US" altLang="ja-JP" dirty="0"/>
              <a:t>50,100,250Ω</a:t>
            </a:r>
            <a:r>
              <a:rPr lang="ja-JP" altLang="en-US" dirty="0"/>
              <a:t>　各</a:t>
            </a:r>
            <a:r>
              <a:rPr lang="en-US" altLang="ja-JP" dirty="0"/>
              <a:t>5</a:t>
            </a:r>
            <a:r>
              <a:rPr lang="ja-JP" altLang="en-US" dirty="0"/>
              <a:t>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93766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3E1EF6-3287-461A-B9CD-F55D8A8A6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その他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58CFB7-AA51-4B27-87EE-AAA21560B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482724"/>
            <a:ext cx="10915650" cy="4937125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/>
              <a:t>ポリイミドテープ</a:t>
            </a:r>
            <a:endParaRPr lang="en-US" altLang="ja-JP" dirty="0"/>
          </a:p>
          <a:p>
            <a:pPr lvl="1"/>
            <a:r>
              <a:rPr kumimoji="1" lang="en-US" altLang="ja-JP" dirty="0"/>
              <a:t>6mm, 9</a:t>
            </a:r>
            <a:r>
              <a:rPr lang="en-US" altLang="ja-JP" dirty="0"/>
              <a:t>mm, 12mm</a:t>
            </a:r>
            <a:r>
              <a:rPr lang="ja-JP" altLang="en-US" dirty="0"/>
              <a:t>幅</a:t>
            </a:r>
            <a:endParaRPr lang="en-US" altLang="ja-JP" dirty="0"/>
          </a:p>
          <a:p>
            <a:pPr lvl="1"/>
            <a:r>
              <a:rPr lang="ja-JP" altLang="en-US" dirty="0"/>
              <a:t>各</a:t>
            </a:r>
            <a:r>
              <a:rPr lang="en-US" altLang="ja-JP" dirty="0"/>
              <a:t>2</a:t>
            </a:r>
            <a:r>
              <a:rPr lang="ja-JP" altLang="en-US" dirty="0"/>
              <a:t>巻→ハヤシレピックへ依頼する</a:t>
            </a:r>
            <a:endParaRPr lang="en-US" altLang="ja-JP" dirty="0"/>
          </a:p>
          <a:p>
            <a:r>
              <a:rPr lang="en-US" altLang="ja-JP" dirty="0"/>
              <a:t>RPV</a:t>
            </a:r>
          </a:p>
          <a:p>
            <a:pPr lvl="1"/>
            <a:r>
              <a:rPr lang="ja-JP" altLang="en-US" dirty="0"/>
              <a:t>これもハヤシレピック？</a:t>
            </a:r>
            <a:endParaRPr lang="en-US" altLang="ja-JP" dirty="0"/>
          </a:p>
          <a:p>
            <a:r>
              <a:rPr kumimoji="1" lang="ja-JP" altLang="en-US" dirty="0"/>
              <a:t>アラルダイト（速乾性）</a:t>
            </a:r>
            <a:r>
              <a:rPr kumimoji="1" lang="en-US" altLang="ja-JP" dirty="0"/>
              <a:t>20</a:t>
            </a:r>
            <a:r>
              <a:rPr kumimoji="1" lang="ja-JP" altLang="en-US" dirty="0"/>
              <a:t>本発注済</a:t>
            </a:r>
            <a:endParaRPr kumimoji="1" lang="en-US" altLang="ja-JP" dirty="0"/>
          </a:p>
          <a:p>
            <a:r>
              <a:rPr lang="en-US" altLang="ja-JP" dirty="0"/>
              <a:t>MCX-LEMO</a:t>
            </a:r>
            <a:r>
              <a:rPr lang="ja-JP" altLang="en-US" dirty="0"/>
              <a:t>ケーブル？</a:t>
            </a:r>
            <a:endParaRPr lang="en-US" altLang="ja-JP" dirty="0"/>
          </a:p>
          <a:p>
            <a:pPr lvl="1"/>
            <a:r>
              <a:rPr kumimoji="1" lang="ja-JP" altLang="en-US" dirty="0"/>
              <a:t>安いケーブルなら、市販の</a:t>
            </a:r>
            <a:r>
              <a:rPr kumimoji="1" lang="en-US" altLang="ja-JP" dirty="0"/>
              <a:t>MCX-BNC(10cm, 270</a:t>
            </a:r>
            <a:r>
              <a:rPr kumimoji="1" lang="ja-JP" altLang="en-US" dirty="0"/>
              <a:t>円）、</a:t>
            </a:r>
            <a:r>
              <a:rPr kumimoji="1" lang="en-US" altLang="ja-JP" dirty="0"/>
              <a:t>BNC-BNC</a:t>
            </a:r>
            <a:r>
              <a:rPr kumimoji="1" lang="ja-JP" altLang="en-US" dirty="0"/>
              <a:t>（</a:t>
            </a:r>
            <a:r>
              <a:rPr kumimoji="1" lang="en-US" altLang="ja-JP" dirty="0"/>
              <a:t>3m, 719</a:t>
            </a:r>
            <a:r>
              <a:rPr kumimoji="1" lang="ja-JP" altLang="en-US" dirty="0"/>
              <a:t>円）がある</a:t>
            </a:r>
            <a:endParaRPr kumimoji="1" lang="en-US" altLang="ja-JP" dirty="0"/>
          </a:p>
          <a:p>
            <a:r>
              <a:rPr lang="en-US" altLang="ja-JP" dirty="0"/>
              <a:t>MCX-MCX</a:t>
            </a:r>
          </a:p>
          <a:p>
            <a:pPr lvl="1"/>
            <a:r>
              <a:rPr kumimoji="1" lang="ja-JP" altLang="en-US" dirty="0"/>
              <a:t>３ｍ、</a:t>
            </a:r>
            <a:r>
              <a:rPr kumimoji="1" lang="en-US" altLang="ja-JP" dirty="0"/>
              <a:t>800</a:t>
            </a:r>
            <a:r>
              <a:rPr kumimoji="1" lang="ja-JP" altLang="en-US" dirty="0"/>
              <a:t>円（品質？）</a:t>
            </a:r>
            <a:endParaRPr kumimoji="1" lang="en-US" altLang="ja-JP" dirty="0"/>
          </a:p>
          <a:p>
            <a:r>
              <a:rPr kumimoji="1" lang="en-US" altLang="ja-JP" dirty="0"/>
              <a:t>RPC</a:t>
            </a:r>
            <a:r>
              <a:rPr kumimoji="1" lang="ja-JP" altLang="en-US" dirty="0"/>
              <a:t>本体と筐体間の</a:t>
            </a:r>
            <a:r>
              <a:rPr lang="ja-JP" altLang="en-US" dirty="0"/>
              <a:t>数</a:t>
            </a:r>
            <a:r>
              <a:rPr lang="en-US" altLang="ja-JP" dirty="0"/>
              <a:t>100um</a:t>
            </a:r>
            <a:r>
              <a:rPr lang="ja-JP" altLang="en-US" dirty="0"/>
              <a:t>程度の隙間→マイラーシートを用意（ハヤシレピック）し、シムにする</a:t>
            </a:r>
            <a:endParaRPr lang="en-US" altLang="ja-JP" dirty="0"/>
          </a:p>
          <a:p>
            <a:r>
              <a:rPr kumimoji="1" lang="ja-JP" altLang="en-US" dirty="0"/>
              <a:t>銅ブロック用シムは自作（ミスミ製品を加工）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031379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A47CFFF4-9D0B-4CB2-BAF7-94DCBD003F7E}"/>
              </a:ext>
            </a:extLst>
          </p:cNvPr>
          <p:cNvSpPr/>
          <p:nvPr/>
        </p:nvSpPr>
        <p:spPr>
          <a:xfrm>
            <a:off x="3943383" y="3431002"/>
            <a:ext cx="4018242" cy="344543"/>
          </a:xfrm>
          <a:prstGeom prst="rect">
            <a:avLst/>
          </a:prstGeom>
          <a:solidFill>
            <a:srgbClr val="FB79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B297E11-8816-4098-8E44-F6446DBF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46" y="-129687"/>
            <a:ext cx="10515600" cy="1325563"/>
          </a:xfrm>
        </p:spPr>
        <p:txBody>
          <a:bodyPr/>
          <a:lstStyle/>
          <a:p>
            <a:r>
              <a:rPr lang="en-US" altLang="ja-JP" dirty="0"/>
              <a:t>RPC</a:t>
            </a:r>
            <a:r>
              <a:rPr kumimoji="1" lang="en-US" altLang="ja-JP" dirty="0"/>
              <a:t> structure</a:t>
            </a:r>
            <a:r>
              <a:rPr lang="en-US" altLang="ja-JP" dirty="0"/>
              <a:t> </a:t>
            </a:r>
            <a:r>
              <a:rPr kumimoji="1" lang="en-US" altLang="ja-JP" dirty="0"/>
              <a:t>(26mm pitch Amp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64EADF0-2F09-4530-9C14-C32641BE5625}"/>
              </a:ext>
            </a:extLst>
          </p:cNvPr>
          <p:cNvSpPr/>
          <p:nvPr/>
        </p:nvSpPr>
        <p:spPr>
          <a:xfrm rot="5400000">
            <a:off x="5509411" y="1487327"/>
            <a:ext cx="73612" cy="47923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E4716EBC-7247-4090-83DC-94F7E4CB3C1D}"/>
              </a:ext>
            </a:extLst>
          </p:cNvPr>
          <p:cNvSpPr/>
          <p:nvPr/>
        </p:nvSpPr>
        <p:spPr>
          <a:xfrm rot="5400000">
            <a:off x="5803373" y="2391682"/>
            <a:ext cx="69121" cy="4224158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0F76D8C2-0768-45A0-BAFE-D92CD138DD4E}"/>
              </a:ext>
            </a:extLst>
          </p:cNvPr>
          <p:cNvSpPr/>
          <p:nvPr/>
        </p:nvSpPr>
        <p:spPr>
          <a:xfrm rot="5400000">
            <a:off x="5509902" y="2655645"/>
            <a:ext cx="73612" cy="47923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C95B826-7A90-4C56-A5AB-D0381A9413C2}"/>
              </a:ext>
            </a:extLst>
          </p:cNvPr>
          <p:cNvGrpSpPr/>
          <p:nvPr/>
        </p:nvGrpSpPr>
        <p:grpSpPr>
          <a:xfrm>
            <a:off x="3943886" y="4560619"/>
            <a:ext cx="4015509" cy="428430"/>
            <a:chOff x="1932451" y="3970523"/>
            <a:chExt cx="3972065" cy="428430"/>
          </a:xfrm>
        </p:grpSpPr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A5FC26C1-107D-4AAD-AE98-405B38A0FEA3}"/>
                </a:ext>
              </a:extLst>
            </p:cNvPr>
            <p:cNvSpPr/>
            <p:nvPr/>
          </p:nvSpPr>
          <p:spPr>
            <a:xfrm rot="5400000">
              <a:off x="3895721" y="200852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91EBEE4D-5E2E-4F95-93C1-4D431309A66A}"/>
                </a:ext>
              </a:extLst>
            </p:cNvPr>
            <p:cNvSpPr/>
            <p:nvPr/>
          </p:nvSpPr>
          <p:spPr>
            <a:xfrm rot="5400000">
              <a:off x="3894451" y="2094248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0092E490-8AFC-4B1D-85AB-C4E0A43CD947}"/>
                </a:ext>
              </a:extLst>
            </p:cNvPr>
            <p:cNvSpPr/>
            <p:nvPr/>
          </p:nvSpPr>
          <p:spPr>
            <a:xfrm rot="5400000">
              <a:off x="3898896" y="21799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411BA8FD-3D15-41DE-9696-4A2E783A138C}"/>
                </a:ext>
              </a:extLst>
            </p:cNvPr>
            <p:cNvSpPr/>
            <p:nvPr/>
          </p:nvSpPr>
          <p:spPr>
            <a:xfrm rot="5400000">
              <a:off x="3898896" y="22561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12E8E619-D2D7-4B76-ACD5-02575F923B5C}"/>
                </a:ext>
              </a:extLst>
            </p:cNvPr>
            <p:cNvSpPr/>
            <p:nvPr/>
          </p:nvSpPr>
          <p:spPr>
            <a:xfrm rot="5400000">
              <a:off x="3896039" y="23323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97BE42EA-3A50-47E7-8511-38989E8287B8}"/>
                </a:ext>
              </a:extLst>
            </p:cNvPr>
            <p:cNvSpPr/>
            <p:nvPr/>
          </p:nvSpPr>
          <p:spPr>
            <a:xfrm rot="5400000">
              <a:off x="3906516" y="240095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8C22EFDF-AA7F-4371-99BE-56D8D1B8B1DC}"/>
              </a:ext>
            </a:extLst>
          </p:cNvPr>
          <p:cNvSpPr/>
          <p:nvPr/>
        </p:nvSpPr>
        <p:spPr>
          <a:xfrm rot="5400000">
            <a:off x="5537549" y="2020546"/>
            <a:ext cx="56916" cy="478769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95F2D37C-9FF5-498A-BCE1-2223444D06F9}"/>
              </a:ext>
            </a:extLst>
          </p:cNvPr>
          <p:cNvGrpSpPr/>
          <p:nvPr/>
        </p:nvGrpSpPr>
        <p:grpSpPr>
          <a:xfrm>
            <a:off x="3931594" y="3934325"/>
            <a:ext cx="4008751" cy="428430"/>
            <a:chOff x="1932451" y="3970523"/>
            <a:chExt cx="3972065" cy="428430"/>
          </a:xfrm>
        </p:grpSpPr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2C728865-5138-4908-914E-0384FE989794}"/>
                </a:ext>
              </a:extLst>
            </p:cNvPr>
            <p:cNvSpPr/>
            <p:nvPr/>
          </p:nvSpPr>
          <p:spPr>
            <a:xfrm rot="5400000">
              <a:off x="3895721" y="200852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B8D0B854-37B3-4A21-9865-73102DBD8158}"/>
                </a:ext>
              </a:extLst>
            </p:cNvPr>
            <p:cNvSpPr/>
            <p:nvPr/>
          </p:nvSpPr>
          <p:spPr>
            <a:xfrm rot="5400000">
              <a:off x="3894451" y="2094248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0D3A7D1C-C454-4F80-85BA-ADD41FA215C6}"/>
                </a:ext>
              </a:extLst>
            </p:cNvPr>
            <p:cNvSpPr/>
            <p:nvPr/>
          </p:nvSpPr>
          <p:spPr>
            <a:xfrm rot="5400000">
              <a:off x="3898896" y="21799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42497D7A-EC2B-4BCC-9FFA-BEB788241648}"/>
                </a:ext>
              </a:extLst>
            </p:cNvPr>
            <p:cNvSpPr/>
            <p:nvPr/>
          </p:nvSpPr>
          <p:spPr>
            <a:xfrm rot="5400000">
              <a:off x="3898896" y="22561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97B03547-4B1D-414B-9649-349488719FFD}"/>
                </a:ext>
              </a:extLst>
            </p:cNvPr>
            <p:cNvSpPr/>
            <p:nvPr/>
          </p:nvSpPr>
          <p:spPr>
            <a:xfrm rot="5400000">
              <a:off x="3896039" y="23323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7095FDDA-AC6D-4003-8D61-440666381320}"/>
                </a:ext>
              </a:extLst>
            </p:cNvPr>
            <p:cNvSpPr/>
            <p:nvPr/>
          </p:nvSpPr>
          <p:spPr>
            <a:xfrm rot="5400000">
              <a:off x="3906516" y="240095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C340C287-72D0-4404-B210-ACEC677855CE}"/>
              </a:ext>
            </a:extLst>
          </p:cNvPr>
          <p:cNvSpPr/>
          <p:nvPr/>
        </p:nvSpPr>
        <p:spPr>
          <a:xfrm rot="5400000">
            <a:off x="5544058" y="1439626"/>
            <a:ext cx="18000" cy="4792355"/>
          </a:xfrm>
          <a:prstGeom prst="rect">
            <a:avLst/>
          </a:prstGeom>
          <a:solidFill>
            <a:srgbClr val="FFFF00"/>
          </a:solidFill>
          <a:ln w="3175"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2F945B8D-C69F-4FF1-A288-943B246DFA9B}"/>
              </a:ext>
            </a:extLst>
          </p:cNvPr>
          <p:cNvSpPr/>
          <p:nvPr/>
        </p:nvSpPr>
        <p:spPr>
          <a:xfrm rot="5400000">
            <a:off x="5552432" y="2710069"/>
            <a:ext cx="18000" cy="4792355"/>
          </a:xfrm>
          <a:prstGeom prst="rect">
            <a:avLst/>
          </a:prstGeom>
          <a:solidFill>
            <a:srgbClr val="FFFF00"/>
          </a:solidFill>
          <a:ln w="3175"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279B28D6-9A3B-481E-B80F-4CC72AE13978}"/>
              </a:ext>
            </a:extLst>
          </p:cNvPr>
          <p:cNvSpPr/>
          <p:nvPr/>
        </p:nvSpPr>
        <p:spPr>
          <a:xfrm rot="5400000">
            <a:off x="5565801" y="2077688"/>
            <a:ext cx="14400" cy="4761988"/>
          </a:xfrm>
          <a:prstGeom prst="rect">
            <a:avLst/>
          </a:prstGeom>
          <a:solidFill>
            <a:srgbClr val="FFFF00"/>
          </a:solidFill>
          <a:ln w="3175"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AB1E8CD8-00A5-4663-B2A3-DAB187F808BE}"/>
              </a:ext>
            </a:extLst>
          </p:cNvPr>
          <p:cNvSpPr/>
          <p:nvPr/>
        </p:nvSpPr>
        <p:spPr>
          <a:xfrm rot="5400000">
            <a:off x="6203345" y="2199242"/>
            <a:ext cx="18000" cy="3456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644919EE-B23C-4530-9FDD-8D6627391A1D}"/>
              </a:ext>
            </a:extLst>
          </p:cNvPr>
          <p:cNvSpPr/>
          <p:nvPr/>
        </p:nvSpPr>
        <p:spPr>
          <a:xfrm rot="5400000">
            <a:off x="6216045" y="2643742"/>
            <a:ext cx="18000" cy="3456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5D55A71E-E108-4A63-AC82-BE17DAA3F45B}"/>
              </a:ext>
            </a:extLst>
          </p:cNvPr>
          <p:cNvSpPr/>
          <p:nvPr/>
        </p:nvSpPr>
        <p:spPr>
          <a:xfrm rot="5400000">
            <a:off x="6222395" y="2821542"/>
            <a:ext cx="18000" cy="3456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39EC379A-B85F-4DEC-B309-F99A0B8BBA72}"/>
              </a:ext>
            </a:extLst>
          </p:cNvPr>
          <p:cNvSpPr/>
          <p:nvPr/>
        </p:nvSpPr>
        <p:spPr>
          <a:xfrm rot="5400000">
            <a:off x="6222395" y="3285092"/>
            <a:ext cx="18000" cy="3456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407FF24-8F35-401E-A0C0-0BC1A8E4E749}"/>
              </a:ext>
            </a:extLst>
          </p:cNvPr>
          <p:cNvCxnSpPr/>
          <p:nvPr/>
        </p:nvCxnSpPr>
        <p:spPr>
          <a:xfrm>
            <a:off x="3124639" y="3695700"/>
            <a:ext cx="80604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4EF208-907D-4FE8-BD18-1627AB52E23C}"/>
              </a:ext>
            </a:extLst>
          </p:cNvPr>
          <p:cNvSpPr txBox="1"/>
          <p:nvPr/>
        </p:nvSpPr>
        <p:spPr>
          <a:xfrm rot="5400000">
            <a:off x="8554159" y="3678001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0.8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11E3F432-712E-4A5B-AB97-6CA6C80B9B66}"/>
              </a:ext>
            </a:extLst>
          </p:cNvPr>
          <p:cNvCxnSpPr/>
          <p:nvPr/>
        </p:nvCxnSpPr>
        <p:spPr>
          <a:xfrm>
            <a:off x="3930683" y="3429000"/>
            <a:ext cx="0" cy="46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B83881A4-1AE3-4C47-90B5-2C7632D35C09}"/>
              </a:ext>
            </a:extLst>
          </p:cNvPr>
          <p:cNvCxnSpPr/>
          <p:nvPr/>
        </p:nvCxnSpPr>
        <p:spPr>
          <a:xfrm>
            <a:off x="3936627" y="3968343"/>
            <a:ext cx="0" cy="46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A3F59E30-67BC-4393-88B1-FCADE3052A8B}"/>
              </a:ext>
            </a:extLst>
          </p:cNvPr>
          <p:cNvCxnSpPr>
            <a:cxnSpLocks/>
          </p:cNvCxnSpPr>
          <p:nvPr/>
        </p:nvCxnSpPr>
        <p:spPr>
          <a:xfrm>
            <a:off x="3572694" y="4199974"/>
            <a:ext cx="0" cy="2737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>
            <a:extLst>
              <a:ext uri="{FF2B5EF4-FFF2-40B4-BE49-F238E27FC236}">
                <a16:creationId xmlns:a16="http://schemas.microsoft.com/office/drawing/2014/main" id="{3181CDC4-47F1-448F-93F4-51EE6C7A74CB}"/>
              </a:ext>
            </a:extLst>
          </p:cNvPr>
          <p:cNvCxnSpPr>
            <a:cxnSpLocks/>
          </p:cNvCxnSpPr>
          <p:nvPr/>
        </p:nvCxnSpPr>
        <p:spPr>
          <a:xfrm flipV="1">
            <a:off x="3150039" y="4242605"/>
            <a:ext cx="424563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880405CA-84B9-4F43-8B47-F72C5CCF2C61}"/>
              </a:ext>
            </a:extLst>
          </p:cNvPr>
          <p:cNvSpPr txBox="1"/>
          <p:nvPr/>
        </p:nvSpPr>
        <p:spPr>
          <a:xfrm>
            <a:off x="3232660" y="399140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0BD14DC7-81DE-4946-8685-AA3D2A55A918}"/>
              </a:ext>
            </a:extLst>
          </p:cNvPr>
          <p:cNvCxnSpPr>
            <a:cxnSpLocks/>
          </p:cNvCxnSpPr>
          <p:nvPr/>
        </p:nvCxnSpPr>
        <p:spPr>
          <a:xfrm>
            <a:off x="3460078" y="4333153"/>
            <a:ext cx="0" cy="4350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3E027F2B-63CD-4710-A953-B1390482E1C2}"/>
              </a:ext>
            </a:extLst>
          </p:cNvPr>
          <p:cNvSpPr txBox="1"/>
          <p:nvPr/>
        </p:nvSpPr>
        <p:spPr>
          <a:xfrm>
            <a:off x="3611545" y="39840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5F8801F8-9B62-4A7A-88A2-3390B5B03B86}"/>
              </a:ext>
            </a:extLst>
          </p:cNvPr>
          <p:cNvCxnSpPr>
            <a:cxnSpLocks/>
          </p:cNvCxnSpPr>
          <p:nvPr/>
        </p:nvCxnSpPr>
        <p:spPr>
          <a:xfrm flipV="1">
            <a:off x="3576683" y="4238345"/>
            <a:ext cx="358704" cy="665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946118E9-D9AF-4ABF-AAAA-5CE6B14A447F}"/>
              </a:ext>
            </a:extLst>
          </p:cNvPr>
          <p:cNvCxnSpPr>
            <a:cxnSpLocks/>
          </p:cNvCxnSpPr>
          <p:nvPr/>
        </p:nvCxnSpPr>
        <p:spPr>
          <a:xfrm>
            <a:off x="1325943" y="3430508"/>
            <a:ext cx="74309" cy="1043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92344E9-5E06-4A6B-A539-E43261DE8BC2}"/>
              </a:ext>
            </a:extLst>
          </p:cNvPr>
          <p:cNvSpPr txBox="1"/>
          <p:nvPr/>
        </p:nvSpPr>
        <p:spPr>
          <a:xfrm>
            <a:off x="582141" y="3132103"/>
            <a:ext cx="145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アンプ基板</a:t>
            </a:r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479FCE0-AEC9-47AE-AC73-38D003DF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0535" y="745912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E3326-C353-4C2A-B238-BC58BD05FD3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4923589-5FB2-4E05-B3C9-800F5FC29C1A}"/>
              </a:ext>
            </a:extLst>
          </p:cNvPr>
          <p:cNvGrpSpPr/>
          <p:nvPr/>
        </p:nvGrpSpPr>
        <p:grpSpPr>
          <a:xfrm>
            <a:off x="792995" y="4276157"/>
            <a:ext cx="2705962" cy="366099"/>
            <a:chOff x="801740" y="4256541"/>
            <a:chExt cx="2705962" cy="366099"/>
          </a:xfrm>
        </p:grpSpPr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910DD093-082D-43F5-B37C-B2DF971DF6F1}"/>
                </a:ext>
              </a:extLst>
            </p:cNvPr>
            <p:cNvSpPr/>
            <p:nvPr/>
          </p:nvSpPr>
          <p:spPr>
            <a:xfrm rot="5400000">
              <a:off x="2151624" y="3266561"/>
              <a:ext cx="155976" cy="2556181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E4D8922F-C089-4E77-8973-EE5E508EC9B8}"/>
                </a:ext>
              </a:extLst>
            </p:cNvPr>
            <p:cNvSpPr/>
            <p:nvPr/>
          </p:nvSpPr>
          <p:spPr>
            <a:xfrm>
              <a:off x="956062" y="4256541"/>
              <a:ext cx="314854" cy="21012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B6FD7814-5F93-42DE-8043-B407539EFF95}"/>
                </a:ext>
              </a:extLst>
            </p:cNvPr>
            <p:cNvSpPr/>
            <p:nvPr/>
          </p:nvSpPr>
          <p:spPr>
            <a:xfrm>
              <a:off x="801740" y="4306554"/>
              <a:ext cx="152625" cy="1299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352D09D6-19AD-4AFE-A204-6FD74D0DD152}"/>
              </a:ext>
            </a:extLst>
          </p:cNvPr>
          <p:cNvSpPr txBox="1"/>
          <p:nvPr/>
        </p:nvSpPr>
        <p:spPr>
          <a:xfrm>
            <a:off x="3342356" y="332966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10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19" name="直線矢印コネクタ 118">
            <a:extLst>
              <a:ext uri="{FF2B5EF4-FFF2-40B4-BE49-F238E27FC236}">
                <a16:creationId xmlns:a16="http://schemas.microsoft.com/office/drawing/2014/main" id="{18F815E2-5D94-4DD4-88FA-F0BCE02457E4}"/>
              </a:ext>
            </a:extLst>
          </p:cNvPr>
          <p:cNvCxnSpPr>
            <a:cxnSpLocks/>
          </p:cNvCxnSpPr>
          <p:nvPr/>
        </p:nvCxnSpPr>
        <p:spPr>
          <a:xfrm>
            <a:off x="8630496" y="4346108"/>
            <a:ext cx="0" cy="2427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3268DFB-2FB1-4038-A250-A17A834173D7}"/>
              </a:ext>
            </a:extLst>
          </p:cNvPr>
          <p:cNvGrpSpPr/>
          <p:nvPr/>
        </p:nvGrpSpPr>
        <p:grpSpPr>
          <a:xfrm>
            <a:off x="2008454" y="2776240"/>
            <a:ext cx="1851789" cy="2458451"/>
            <a:chOff x="749793" y="906898"/>
            <a:chExt cx="1851789" cy="2458451"/>
          </a:xfrm>
        </p:grpSpPr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C6AD9CB7-DB19-4B51-8540-97B5166BC12F}"/>
                </a:ext>
              </a:extLst>
            </p:cNvPr>
            <p:cNvSpPr/>
            <p:nvPr/>
          </p:nvSpPr>
          <p:spPr>
            <a:xfrm rot="10800000">
              <a:off x="1892351" y="2055516"/>
              <a:ext cx="428634" cy="462028"/>
            </a:xfrm>
            <a:custGeom>
              <a:avLst/>
              <a:gdLst>
                <a:gd name="connsiteX0" fmla="*/ 0 w 321469"/>
                <a:gd name="connsiteY0" fmla="*/ 0 h 552450"/>
                <a:gd name="connsiteX1" fmla="*/ 314325 w 321469"/>
                <a:gd name="connsiteY1" fmla="*/ 4763 h 552450"/>
                <a:gd name="connsiteX2" fmla="*/ 316707 w 321469"/>
                <a:gd name="connsiteY2" fmla="*/ 61913 h 552450"/>
                <a:gd name="connsiteX3" fmla="*/ 76200 w 321469"/>
                <a:gd name="connsiteY3" fmla="*/ 61913 h 552450"/>
                <a:gd name="connsiteX4" fmla="*/ 78582 w 321469"/>
                <a:gd name="connsiteY4" fmla="*/ 471488 h 552450"/>
                <a:gd name="connsiteX5" fmla="*/ 100013 w 321469"/>
                <a:gd name="connsiteY5" fmla="*/ 466725 h 552450"/>
                <a:gd name="connsiteX6" fmla="*/ 319088 w 321469"/>
                <a:gd name="connsiteY6" fmla="*/ 469106 h 552450"/>
                <a:gd name="connsiteX7" fmla="*/ 321469 w 321469"/>
                <a:gd name="connsiteY7" fmla="*/ 552450 h 552450"/>
                <a:gd name="connsiteX8" fmla="*/ 2382 w 321469"/>
                <a:gd name="connsiteY8" fmla="*/ 542925 h 552450"/>
                <a:gd name="connsiteX9" fmla="*/ 0 w 321469"/>
                <a:gd name="connsiteY9" fmla="*/ 0 h 552450"/>
                <a:gd name="connsiteX0" fmla="*/ 0 w 319193"/>
                <a:gd name="connsiteY0" fmla="*/ 0 h 545306"/>
                <a:gd name="connsiteX1" fmla="*/ 314325 w 319193"/>
                <a:gd name="connsiteY1" fmla="*/ 4763 h 545306"/>
                <a:gd name="connsiteX2" fmla="*/ 316707 w 319193"/>
                <a:gd name="connsiteY2" fmla="*/ 61913 h 545306"/>
                <a:gd name="connsiteX3" fmla="*/ 76200 w 319193"/>
                <a:gd name="connsiteY3" fmla="*/ 61913 h 545306"/>
                <a:gd name="connsiteX4" fmla="*/ 78582 w 319193"/>
                <a:gd name="connsiteY4" fmla="*/ 471488 h 545306"/>
                <a:gd name="connsiteX5" fmla="*/ 100013 w 319193"/>
                <a:gd name="connsiteY5" fmla="*/ 466725 h 545306"/>
                <a:gd name="connsiteX6" fmla="*/ 319088 w 319193"/>
                <a:gd name="connsiteY6" fmla="*/ 469106 h 545306"/>
                <a:gd name="connsiteX7" fmla="*/ 316706 w 319193"/>
                <a:gd name="connsiteY7" fmla="*/ 545306 h 545306"/>
                <a:gd name="connsiteX8" fmla="*/ 2382 w 319193"/>
                <a:gd name="connsiteY8" fmla="*/ 542925 h 545306"/>
                <a:gd name="connsiteX9" fmla="*/ 0 w 319193"/>
                <a:gd name="connsiteY9" fmla="*/ 0 h 545306"/>
                <a:gd name="connsiteX0" fmla="*/ 0 w 319139"/>
                <a:gd name="connsiteY0" fmla="*/ 0 h 545306"/>
                <a:gd name="connsiteX1" fmla="*/ 314325 w 319139"/>
                <a:gd name="connsiteY1" fmla="*/ 4763 h 545306"/>
                <a:gd name="connsiteX2" fmla="*/ 316707 w 319139"/>
                <a:gd name="connsiteY2" fmla="*/ 61913 h 545306"/>
                <a:gd name="connsiteX3" fmla="*/ 76200 w 319139"/>
                <a:gd name="connsiteY3" fmla="*/ 61913 h 545306"/>
                <a:gd name="connsiteX4" fmla="*/ 78582 w 319139"/>
                <a:gd name="connsiteY4" fmla="*/ 471488 h 545306"/>
                <a:gd name="connsiteX5" fmla="*/ 100013 w 319139"/>
                <a:gd name="connsiteY5" fmla="*/ 466725 h 545306"/>
                <a:gd name="connsiteX6" fmla="*/ 319088 w 319139"/>
                <a:gd name="connsiteY6" fmla="*/ 469106 h 545306"/>
                <a:gd name="connsiteX7" fmla="*/ 311944 w 319139"/>
                <a:gd name="connsiteY7" fmla="*/ 545306 h 545306"/>
                <a:gd name="connsiteX8" fmla="*/ 2382 w 319139"/>
                <a:gd name="connsiteY8" fmla="*/ 542925 h 545306"/>
                <a:gd name="connsiteX9" fmla="*/ 0 w 319139"/>
                <a:gd name="connsiteY9" fmla="*/ 0 h 545306"/>
                <a:gd name="connsiteX0" fmla="*/ 0 w 319193"/>
                <a:gd name="connsiteY0" fmla="*/ 0 h 550068"/>
                <a:gd name="connsiteX1" fmla="*/ 314325 w 319193"/>
                <a:gd name="connsiteY1" fmla="*/ 4763 h 550068"/>
                <a:gd name="connsiteX2" fmla="*/ 316707 w 319193"/>
                <a:gd name="connsiteY2" fmla="*/ 61913 h 550068"/>
                <a:gd name="connsiteX3" fmla="*/ 76200 w 319193"/>
                <a:gd name="connsiteY3" fmla="*/ 61913 h 550068"/>
                <a:gd name="connsiteX4" fmla="*/ 78582 w 319193"/>
                <a:gd name="connsiteY4" fmla="*/ 471488 h 550068"/>
                <a:gd name="connsiteX5" fmla="*/ 100013 w 319193"/>
                <a:gd name="connsiteY5" fmla="*/ 466725 h 550068"/>
                <a:gd name="connsiteX6" fmla="*/ 319088 w 319193"/>
                <a:gd name="connsiteY6" fmla="*/ 469106 h 550068"/>
                <a:gd name="connsiteX7" fmla="*/ 316707 w 319193"/>
                <a:gd name="connsiteY7" fmla="*/ 550068 h 550068"/>
                <a:gd name="connsiteX8" fmla="*/ 2382 w 319193"/>
                <a:gd name="connsiteY8" fmla="*/ 542925 h 550068"/>
                <a:gd name="connsiteX9" fmla="*/ 0 w 319193"/>
                <a:gd name="connsiteY9" fmla="*/ 0 h 55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9193" h="550068">
                  <a:moveTo>
                    <a:pt x="0" y="0"/>
                  </a:moveTo>
                  <a:lnTo>
                    <a:pt x="314325" y="4763"/>
                  </a:lnTo>
                  <a:lnTo>
                    <a:pt x="316707" y="61913"/>
                  </a:lnTo>
                  <a:lnTo>
                    <a:pt x="76200" y="61913"/>
                  </a:lnTo>
                  <a:lnTo>
                    <a:pt x="78582" y="471488"/>
                  </a:lnTo>
                  <a:lnTo>
                    <a:pt x="100013" y="466725"/>
                  </a:lnTo>
                  <a:lnTo>
                    <a:pt x="319088" y="469106"/>
                  </a:lnTo>
                  <a:cubicBezTo>
                    <a:pt x="319882" y="496887"/>
                    <a:pt x="315913" y="522287"/>
                    <a:pt x="316707" y="550068"/>
                  </a:cubicBezTo>
                  <a:lnTo>
                    <a:pt x="2382" y="542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7F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0" name="フリーフォーム: 図形 109">
              <a:extLst>
                <a:ext uri="{FF2B5EF4-FFF2-40B4-BE49-F238E27FC236}">
                  <a16:creationId xmlns:a16="http://schemas.microsoft.com/office/drawing/2014/main" id="{F986ADF5-4276-471E-952E-3C3B6AC0A8FD}"/>
                </a:ext>
              </a:extLst>
            </p:cNvPr>
            <p:cNvSpPr/>
            <p:nvPr/>
          </p:nvSpPr>
          <p:spPr>
            <a:xfrm rot="10800000">
              <a:off x="1875642" y="2765040"/>
              <a:ext cx="455370" cy="387271"/>
            </a:xfrm>
            <a:custGeom>
              <a:avLst/>
              <a:gdLst>
                <a:gd name="connsiteX0" fmla="*/ 0 w 321469"/>
                <a:gd name="connsiteY0" fmla="*/ 0 h 552450"/>
                <a:gd name="connsiteX1" fmla="*/ 314325 w 321469"/>
                <a:gd name="connsiteY1" fmla="*/ 4763 h 552450"/>
                <a:gd name="connsiteX2" fmla="*/ 316707 w 321469"/>
                <a:gd name="connsiteY2" fmla="*/ 61913 h 552450"/>
                <a:gd name="connsiteX3" fmla="*/ 76200 w 321469"/>
                <a:gd name="connsiteY3" fmla="*/ 61913 h 552450"/>
                <a:gd name="connsiteX4" fmla="*/ 78582 w 321469"/>
                <a:gd name="connsiteY4" fmla="*/ 471488 h 552450"/>
                <a:gd name="connsiteX5" fmla="*/ 100013 w 321469"/>
                <a:gd name="connsiteY5" fmla="*/ 466725 h 552450"/>
                <a:gd name="connsiteX6" fmla="*/ 319088 w 321469"/>
                <a:gd name="connsiteY6" fmla="*/ 469106 h 552450"/>
                <a:gd name="connsiteX7" fmla="*/ 321469 w 321469"/>
                <a:gd name="connsiteY7" fmla="*/ 552450 h 552450"/>
                <a:gd name="connsiteX8" fmla="*/ 2382 w 321469"/>
                <a:gd name="connsiteY8" fmla="*/ 542925 h 552450"/>
                <a:gd name="connsiteX9" fmla="*/ 0 w 321469"/>
                <a:gd name="connsiteY9" fmla="*/ 0 h 552450"/>
                <a:gd name="connsiteX0" fmla="*/ 0 w 319193"/>
                <a:gd name="connsiteY0" fmla="*/ 0 h 545306"/>
                <a:gd name="connsiteX1" fmla="*/ 314325 w 319193"/>
                <a:gd name="connsiteY1" fmla="*/ 4763 h 545306"/>
                <a:gd name="connsiteX2" fmla="*/ 316707 w 319193"/>
                <a:gd name="connsiteY2" fmla="*/ 61913 h 545306"/>
                <a:gd name="connsiteX3" fmla="*/ 76200 w 319193"/>
                <a:gd name="connsiteY3" fmla="*/ 61913 h 545306"/>
                <a:gd name="connsiteX4" fmla="*/ 78582 w 319193"/>
                <a:gd name="connsiteY4" fmla="*/ 471488 h 545306"/>
                <a:gd name="connsiteX5" fmla="*/ 100013 w 319193"/>
                <a:gd name="connsiteY5" fmla="*/ 466725 h 545306"/>
                <a:gd name="connsiteX6" fmla="*/ 319088 w 319193"/>
                <a:gd name="connsiteY6" fmla="*/ 469106 h 545306"/>
                <a:gd name="connsiteX7" fmla="*/ 316706 w 319193"/>
                <a:gd name="connsiteY7" fmla="*/ 545306 h 545306"/>
                <a:gd name="connsiteX8" fmla="*/ 2382 w 319193"/>
                <a:gd name="connsiteY8" fmla="*/ 542925 h 545306"/>
                <a:gd name="connsiteX9" fmla="*/ 0 w 319193"/>
                <a:gd name="connsiteY9" fmla="*/ 0 h 545306"/>
                <a:gd name="connsiteX0" fmla="*/ 0 w 319139"/>
                <a:gd name="connsiteY0" fmla="*/ 0 h 545306"/>
                <a:gd name="connsiteX1" fmla="*/ 314325 w 319139"/>
                <a:gd name="connsiteY1" fmla="*/ 4763 h 545306"/>
                <a:gd name="connsiteX2" fmla="*/ 316707 w 319139"/>
                <a:gd name="connsiteY2" fmla="*/ 61913 h 545306"/>
                <a:gd name="connsiteX3" fmla="*/ 76200 w 319139"/>
                <a:gd name="connsiteY3" fmla="*/ 61913 h 545306"/>
                <a:gd name="connsiteX4" fmla="*/ 78582 w 319139"/>
                <a:gd name="connsiteY4" fmla="*/ 471488 h 545306"/>
                <a:gd name="connsiteX5" fmla="*/ 100013 w 319139"/>
                <a:gd name="connsiteY5" fmla="*/ 466725 h 545306"/>
                <a:gd name="connsiteX6" fmla="*/ 319088 w 319139"/>
                <a:gd name="connsiteY6" fmla="*/ 469106 h 545306"/>
                <a:gd name="connsiteX7" fmla="*/ 311944 w 319139"/>
                <a:gd name="connsiteY7" fmla="*/ 545306 h 545306"/>
                <a:gd name="connsiteX8" fmla="*/ 2382 w 319139"/>
                <a:gd name="connsiteY8" fmla="*/ 542925 h 545306"/>
                <a:gd name="connsiteX9" fmla="*/ 0 w 319139"/>
                <a:gd name="connsiteY9" fmla="*/ 0 h 545306"/>
                <a:gd name="connsiteX0" fmla="*/ 0 w 319193"/>
                <a:gd name="connsiteY0" fmla="*/ 0 h 550068"/>
                <a:gd name="connsiteX1" fmla="*/ 314325 w 319193"/>
                <a:gd name="connsiteY1" fmla="*/ 4763 h 550068"/>
                <a:gd name="connsiteX2" fmla="*/ 316707 w 319193"/>
                <a:gd name="connsiteY2" fmla="*/ 61913 h 550068"/>
                <a:gd name="connsiteX3" fmla="*/ 76200 w 319193"/>
                <a:gd name="connsiteY3" fmla="*/ 61913 h 550068"/>
                <a:gd name="connsiteX4" fmla="*/ 78582 w 319193"/>
                <a:gd name="connsiteY4" fmla="*/ 471488 h 550068"/>
                <a:gd name="connsiteX5" fmla="*/ 100013 w 319193"/>
                <a:gd name="connsiteY5" fmla="*/ 466725 h 550068"/>
                <a:gd name="connsiteX6" fmla="*/ 319088 w 319193"/>
                <a:gd name="connsiteY6" fmla="*/ 469106 h 550068"/>
                <a:gd name="connsiteX7" fmla="*/ 316707 w 319193"/>
                <a:gd name="connsiteY7" fmla="*/ 550068 h 550068"/>
                <a:gd name="connsiteX8" fmla="*/ 2382 w 319193"/>
                <a:gd name="connsiteY8" fmla="*/ 542925 h 550068"/>
                <a:gd name="connsiteX9" fmla="*/ 0 w 319193"/>
                <a:gd name="connsiteY9" fmla="*/ 0 h 55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9193" h="550068">
                  <a:moveTo>
                    <a:pt x="0" y="0"/>
                  </a:moveTo>
                  <a:lnTo>
                    <a:pt x="314325" y="4763"/>
                  </a:lnTo>
                  <a:lnTo>
                    <a:pt x="316707" y="61913"/>
                  </a:lnTo>
                  <a:lnTo>
                    <a:pt x="76200" y="61913"/>
                  </a:lnTo>
                  <a:lnTo>
                    <a:pt x="78582" y="471488"/>
                  </a:lnTo>
                  <a:lnTo>
                    <a:pt x="100013" y="466725"/>
                  </a:lnTo>
                  <a:lnTo>
                    <a:pt x="319088" y="469106"/>
                  </a:lnTo>
                  <a:cubicBezTo>
                    <a:pt x="319882" y="496887"/>
                    <a:pt x="315913" y="522287"/>
                    <a:pt x="316707" y="550068"/>
                  </a:cubicBezTo>
                  <a:lnTo>
                    <a:pt x="2382" y="542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7F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95" name="グループ化 94">
              <a:extLst>
                <a:ext uri="{FF2B5EF4-FFF2-40B4-BE49-F238E27FC236}">
                  <a16:creationId xmlns:a16="http://schemas.microsoft.com/office/drawing/2014/main" id="{AA560788-ECA1-489C-AF88-495573719D4A}"/>
                </a:ext>
              </a:extLst>
            </p:cNvPr>
            <p:cNvGrpSpPr/>
            <p:nvPr/>
          </p:nvGrpSpPr>
          <p:grpSpPr>
            <a:xfrm>
              <a:off x="1913499" y="3001422"/>
              <a:ext cx="234635" cy="363927"/>
              <a:chOff x="1353098" y="5387456"/>
              <a:chExt cx="234635" cy="363927"/>
            </a:xfrm>
          </p:grpSpPr>
          <p:sp>
            <p:nvSpPr>
              <p:cNvPr id="76" name="斜め縞 75">
                <a:extLst>
                  <a:ext uri="{FF2B5EF4-FFF2-40B4-BE49-F238E27FC236}">
                    <a16:creationId xmlns:a16="http://schemas.microsoft.com/office/drawing/2014/main" id="{DBCD0CF5-6A9D-4F82-B136-58F959135A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1384590" y="5387456"/>
                <a:ext cx="180000" cy="180000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90" name="正方形/長方形 89">
                <a:extLst>
                  <a:ext uri="{FF2B5EF4-FFF2-40B4-BE49-F238E27FC236}">
                    <a16:creationId xmlns:a16="http://schemas.microsoft.com/office/drawing/2014/main" id="{55DD0D3F-D12E-4C45-B7EA-163973497DC0}"/>
                  </a:ext>
                </a:extLst>
              </p:cNvPr>
              <p:cNvSpPr/>
              <p:nvPr/>
            </p:nvSpPr>
            <p:spPr>
              <a:xfrm>
                <a:off x="1432213" y="5478358"/>
                <a:ext cx="72000" cy="273025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93" name="四角形: 角を丸くする 92">
                <a:extLst>
                  <a:ext uri="{FF2B5EF4-FFF2-40B4-BE49-F238E27FC236}">
                    <a16:creationId xmlns:a16="http://schemas.microsoft.com/office/drawing/2014/main" id="{21014B51-6C4D-44F6-B05B-62476E32B30F}"/>
                  </a:ext>
                </a:extLst>
              </p:cNvPr>
              <p:cNvSpPr/>
              <p:nvPr/>
            </p:nvSpPr>
            <p:spPr>
              <a:xfrm>
                <a:off x="1353098" y="5611806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20" name="グループ化 119">
              <a:extLst>
                <a:ext uri="{FF2B5EF4-FFF2-40B4-BE49-F238E27FC236}">
                  <a16:creationId xmlns:a16="http://schemas.microsoft.com/office/drawing/2014/main" id="{014B6738-5A22-4159-A0F8-0F49F21C0294}"/>
                </a:ext>
              </a:extLst>
            </p:cNvPr>
            <p:cNvGrpSpPr/>
            <p:nvPr/>
          </p:nvGrpSpPr>
          <p:grpSpPr>
            <a:xfrm rot="10800000">
              <a:off x="1935962" y="1850248"/>
              <a:ext cx="234635" cy="363927"/>
              <a:chOff x="1559473" y="5373167"/>
              <a:chExt cx="234635" cy="363927"/>
            </a:xfrm>
          </p:grpSpPr>
          <p:sp>
            <p:nvSpPr>
              <p:cNvPr id="121" name="斜め縞 120">
                <a:extLst>
                  <a:ext uri="{FF2B5EF4-FFF2-40B4-BE49-F238E27FC236}">
                    <a16:creationId xmlns:a16="http://schemas.microsoft.com/office/drawing/2014/main" id="{03EAC64B-1B50-431B-9B61-04996A86D5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1590965" y="5373167"/>
                <a:ext cx="180000" cy="180000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22" name="正方形/長方形 121">
                <a:extLst>
                  <a:ext uri="{FF2B5EF4-FFF2-40B4-BE49-F238E27FC236}">
                    <a16:creationId xmlns:a16="http://schemas.microsoft.com/office/drawing/2014/main" id="{4F3B9D54-C25D-4D67-BFF7-F39114099424}"/>
                  </a:ext>
                </a:extLst>
              </p:cNvPr>
              <p:cNvSpPr/>
              <p:nvPr/>
            </p:nvSpPr>
            <p:spPr>
              <a:xfrm>
                <a:off x="1638588" y="5464069"/>
                <a:ext cx="72000" cy="273025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23" name="四角形: 角を丸くする 122">
                <a:extLst>
                  <a:ext uri="{FF2B5EF4-FFF2-40B4-BE49-F238E27FC236}">
                    <a16:creationId xmlns:a16="http://schemas.microsoft.com/office/drawing/2014/main" id="{D2CDD3AF-F4A3-421C-B083-D6C572637FB6}"/>
                  </a:ext>
                </a:extLst>
              </p:cNvPr>
              <p:cNvSpPr/>
              <p:nvPr/>
            </p:nvSpPr>
            <p:spPr>
              <a:xfrm>
                <a:off x="1559473" y="5611806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CF7FA4B1-F202-4E31-BE64-5E762BC6D819}"/>
                </a:ext>
              </a:extLst>
            </p:cNvPr>
            <p:cNvSpPr txBox="1"/>
            <p:nvPr/>
          </p:nvSpPr>
          <p:spPr>
            <a:xfrm>
              <a:off x="749793" y="906898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GND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接続用銅板</a:t>
              </a:r>
            </a:p>
          </p:txBody>
        </p:sp>
      </p:grpSp>
      <p:cxnSp>
        <p:nvCxnSpPr>
          <p:cNvPr id="134" name="直線矢印コネクタ 133">
            <a:extLst>
              <a:ext uri="{FF2B5EF4-FFF2-40B4-BE49-F238E27FC236}">
                <a16:creationId xmlns:a16="http://schemas.microsoft.com/office/drawing/2014/main" id="{6DA11A34-8B39-46F4-BDE3-4E3CFB581D54}"/>
              </a:ext>
            </a:extLst>
          </p:cNvPr>
          <p:cNvCxnSpPr>
            <a:cxnSpLocks/>
          </p:cNvCxnSpPr>
          <p:nvPr/>
        </p:nvCxnSpPr>
        <p:spPr>
          <a:xfrm>
            <a:off x="3266514" y="3152057"/>
            <a:ext cx="259388" cy="839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21921DAE-9BA4-4C5B-81CF-E16ADA17A88B}"/>
              </a:ext>
            </a:extLst>
          </p:cNvPr>
          <p:cNvSpPr txBox="1"/>
          <p:nvPr/>
        </p:nvSpPr>
        <p:spPr>
          <a:xfrm>
            <a:off x="3415338" y="565561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カソード基板・銅板接続ねじ</a:t>
            </a:r>
          </a:p>
        </p:txBody>
      </p:sp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4B538804-F085-456D-9132-5538C5D5FE53}"/>
              </a:ext>
            </a:extLst>
          </p:cNvPr>
          <p:cNvCxnSpPr>
            <a:cxnSpLocks/>
            <a:endCxn id="93" idx="2"/>
          </p:cNvCxnSpPr>
          <p:nvPr/>
        </p:nvCxnSpPr>
        <p:spPr>
          <a:xfrm flipH="1" flipV="1">
            <a:off x="3289478" y="5209366"/>
            <a:ext cx="205158" cy="467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ACFD790C-02EA-4843-946C-25965EB2CB7C}"/>
              </a:ext>
            </a:extLst>
          </p:cNvPr>
          <p:cNvSpPr/>
          <p:nvPr/>
        </p:nvSpPr>
        <p:spPr>
          <a:xfrm rot="5400000">
            <a:off x="3291599" y="4375184"/>
            <a:ext cx="18000" cy="208753"/>
          </a:xfrm>
          <a:prstGeom prst="rect">
            <a:avLst/>
          </a:prstGeom>
          <a:solidFill>
            <a:srgbClr val="76F1FE"/>
          </a:solidFill>
          <a:ln w="3175"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70305BEC-992C-418D-9868-85D569DB55FE}"/>
              </a:ext>
            </a:extLst>
          </p:cNvPr>
          <p:cNvSpPr txBox="1"/>
          <p:nvPr/>
        </p:nvSpPr>
        <p:spPr>
          <a:xfrm>
            <a:off x="167438" y="608222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アンプ基板・アノード基板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接続ねじ</a:t>
            </a:r>
          </a:p>
        </p:txBody>
      </p:sp>
      <p:cxnSp>
        <p:nvCxnSpPr>
          <p:cNvPr id="143" name="直線矢印コネクタ 142">
            <a:extLst>
              <a:ext uri="{FF2B5EF4-FFF2-40B4-BE49-F238E27FC236}">
                <a16:creationId xmlns:a16="http://schemas.microsoft.com/office/drawing/2014/main" id="{ED46741B-1AB2-4F83-B4D8-35CF544FDA2C}"/>
              </a:ext>
            </a:extLst>
          </p:cNvPr>
          <p:cNvCxnSpPr>
            <a:cxnSpLocks/>
            <a:endCxn id="151" idx="1"/>
          </p:cNvCxnSpPr>
          <p:nvPr/>
        </p:nvCxnSpPr>
        <p:spPr>
          <a:xfrm flipV="1">
            <a:off x="2223114" y="4762402"/>
            <a:ext cx="972069" cy="1443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コネクタ 145">
            <a:extLst>
              <a:ext uri="{FF2B5EF4-FFF2-40B4-BE49-F238E27FC236}">
                <a16:creationId xmlns:a16="http://schemas.microsoft.com/office/drawing/2014/main" id="{71C00979-F32D-4D49-AD49-6D420F510E1E}"/>
              </a:ext>
            </a:extLst>
          </p:cNvPr>
          <p:cNvCxnSpPr>
            <a:cxnSpLocks/>
          </p:cNvCxnSpPr>
          <p:nvPr/>
        </p:nvCxnSpPr>
        <p:spPr>
          <a:xfrm>
            <a:off x="3143054" y="3539209"/>
            <a:ext cx="0" cy="512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コネクタ 165">
            <a:extLst>
              <a:ext uri="{FF2B5EF4-FFF2-40B4-BE49-F238E27FC236}">
                <a16:creationId xmlns:a16="http://schemas.microsoft.com/office/drawing/2014/main" id="{13C4C141-A500-424A-995C-12DC7D9404D9}"/>
              </a:ext>
            </a:extLst>
          </p:cNvPr>
          <p:cNvCxnSpPr>
            <a:cxnSpLocks/>
          </p:cNvCxnSpPr>
          <p:nvPr/>
        </p:nvCxnSpPr>
        <p:spPr>
          <a:xfrm>
            <a:off x="3141501" y="4784738"/>
            <a:ext cx="0" cy="4350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正方形/長方形 170">
            <a:extLst>
              <a:ext uri="{FF2B5EF4-FFF2-40B4-BE49-F238E27FC236}">
                <a16:creationId xmlns:a16="http://schemas.microsoft.com/office/drawing/2014/main" id="{ED5CC044-F80A-4BBA-BFA9-B6011B4F59ED}"/>
              </a:ext>
            </a:extLst>
          </p:cNvPr>
          <p:cNvSpPr/>
          <p:nvPr/>
        </p:nvSpPr>
        <p:spPr>
          <a:xfrm>
            <a:off x="3953379" y="5190401"/>
            <a:ext cx="4018242" cy="344543"/>
          </a:xfrm>
          <a:prstGeom prst="rect">
            <a:avLst/>
          </a:prstGeom>
          <a:solidFill>
            <a:srgbClr val="FB79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72" name="直線矢印コネクタ 171">
            <a:extLst>
              <a:ext uri="{FF2B5EF4-FFF2-40B4-BE49-F238E27FC236}">
                <a16:creationId xmlns:a16="http://schemas.microsoft.com/office/drawing/2014/main" id="{C3DF931C-447A-45B6-A2B8-F5104ACAF696}"/>
              </a:ext>
            </a:extLst>
          </p:cNvPr>
          <p:cNvCxnSpPr>
            <a:cxnSpLocks/>
          </p:cNvCxnSpPr>
          <p:nvPr/>
        </p:nvCxnSpPr>
        <p:spPr>
          <a:xfrm>
            <a:off x="2609838" y="4002232"/>
            <a:ext cx="573854" cy="4741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2514DE5-8B3E-404A-93FB-3D68BFCCDC4B}"/>
              </a:ext>
            </a:extLst>
          </p:cNvPr>
          <p:cNvSpPr txBox="1"/>
          <p:nvPr/>
        </p:nvSpPr>
        <p:spPr>
          <a:xfrm>
            <a:off x="1456018" y="3667842"/>
            <a:ext cx="17678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パッド</a:t>
            </a: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(S70-22010?)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（アノード基板に実装）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731708E-528A-46E0-8ECF-E05DAB58D880}"/>
              </a:ext>
            </a:extLst>
          </p:cNvPr>
          <p:cNvGrpSpPr/>
          <p:nvPr/>
        </p:nvGrpSpPr>
        <p:grpSpPr>
          <a:xfrm>
            <a:off x="3195183" y="4256036"/>
            <a:ext cx="234635" cy="576497"/>
            <a:chOff x="2590254" y="4257211"/>
            <a:chExt cx="234635" cy="469620"/>
          </a:xfrm>
        </p:grpSpPr>
        <p:sp>
          <p:nvSpPr>
            <p:cNvPr id="149" name="斜め縞 148">
              <a:extLst>
                <a:ext uri="{FF2B5EF4-FFF2-40B4-BE49-F238E27FC236}">
                  <a16:creationId xmlns:a16="http://schemas.microsoft.com/office/drawing/2014/main" id="{BFE9D25A-CAD3-4B0F-9853-15BD0F2A9C69}"/>
                </a:ext>
              </a:extLst>
            </p:cNvPr>
            <p:cNvSpPr>
              <a:spLocks noChangeAspect="1"/>
            </p:cNvSpPr>
            <p:nvPr/>
          </p:nvSpPr>
          <p:spPr>
            <a:xfrm rot="3107983">
              <a:off x="2634704" y="4220043"/>
              <a:ext cx="146630" cy="220965"/>
            </a:xfrm>
            <a:prstGeom prst="diagStrip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1" name="四角形: 角を丸くする 150">
              <a:extLst>
                <a:ext uri="{FF2B5EF4-FFF2-40B4-BE49-F238E27FC236}">
                  <a16:creationId xmlns:a16="http://schemas.microsoft.com/office/drawing/2014/main" id="{A1BC3302-9639-414D-B59B-E8F56643B4B8}"/>
                </a:ext>
              </a:extLst>
            </p:cNvPr>
            <p:cNvSpPr/>
            <p:nvPr/>
          </p:nvSpPr>
          <p:spPr>
            <a:xfrm>
              <a:off x="2590254" y="4612579"/>
              <a:ext cx="234635" cy="114252"/>
            </a:xfrm>
            <a:prstGeom prst="roundRect">
              <a:avLst/>
            </a:prstGeom>
            <a:solidFill>
              <a:srgbClr val="01FF74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0" name="正方形/長方形 149">
              <a:extLst>
                <a:ext uri="{FF2B5EF4-FFF2-40B4-BE49-F238E27FC236}">
                  <a16:creationId xmlns:a16="http://schemas.microsoft.com/office/drawing/2014/main" id="{91A5E669-B3AE-4585-966C-194A8CBABFAB}"/>
                </a:ext>
              </a:extLst>
            </p:cNvPr>
            <p:cNvSpPr/>
            <p:nvPr/>
          </p:nvSpPr>
          <p:spPr>
            <a:xfrm>
              <a:off x="2665642" y="4331426"/>
              <a:ext cx="69152" cy="389419"/>
            </a:xfrm>
            <a:prstGeom prst="rect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cxnSp>
        <p:nvCxnSpPr>
          <p:cNvPr id="136" name="直線矢印コネクタ 135">
            <a:extLst>
              <a:ext uri="{FF2B5EF4-FFF2-40B4-BE49-F238E27FC236}">
                <a16:creationId xmlns:a16="http://schemas.microsoft.com/office/drawing/2014/main" id="{8538AE3D-DF0D-4DDF-B409-CFA77B1A396C}"/>
              </a:ext>
            </a:extLst>
          </p:cNvPr>
          <p:cNvCxnSpPr>
            <a:cxnSpLocks/>
          </p:cNvCxnSpPr>
          <p:nvPr/>
        </p:nvCxnSpPr>
        <p:spPr>
          <a:xfrm>
            <a:off x="8015797" y="3933049"/>
            <a:ext cx="0" cy="45598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1F1D6EBB-BB66-4AEC-91D3-0B90C730EE22}"/>
              </a:ext>
            </a:extLst>
          </p:cNvPr>
          <p:cNvCxnSpPr>
            <a:cxnSpLocks/>
          </p:cNvCxnSpPr>
          <p:nvPr/>
        </p:nvCxnSpPr>
        <p:spPr>
          <a:xfrm>
            <a:off x="7941722" y="3831307"/>
            <a:ext cx="1548260" cy="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2EA4BC9A-910F-41E4-8CD9-B15A74333407}"/>
              </a:ext>
            </a:extLst>
          </p:cNvPr>
          <p:cNvSpPr/>
          <p:nvPr/>
        </p:nvSpPr>
        <p:spPr>
          <a:xfrm>
            <a:off x="3936294" y="3784542"/>
            <a:ext cx="4018242" cy="45719"/>
          </a:xfrm>
          <a:prstGeom prst="rect">
            <a:avLst/>
          </a:prstGeom>
          <a:solidFill>
            <a:srgbClr val="3DF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E1D8479-6AB7-461A-BC6A-7C71032682BA}"/>
              </a:ext>
            </a:extLst>
          </p:cNvPr>
          <p:cNvSpPr/>
          <p:nvPr/>
        </p:nvSpPr>
        <p:spPr>
          <a:xfrm>
            <a:off x="3945357" y="3375135"/>
            <a:ext cx="4018242" cy="45719"/>
          </a:xfrm>
          <a:prstGeom prst="rect">
            <a:avLst/>
          </a:prstGeom>
          <a:solidFill>
            <a:srgbClr val="3DF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87CFE11-94FE-49B2-9997-F7AB455D53F1}"/>
              </a:ext>
            </a:extLst>
          </p:cNvPr>
          <p:cNvSpPr/>
          <p:nvPr/>
        </p:nvSpPr>
        <p:spPr>
          <a:xfrm>
            <a:off x="3966452" y="5137058"/>
            <a:ext cx="4018242" cy="45719"/>
          </a:xfrm>
          <a:prstGeom prst="rect">
            <a:avLst/>
          </a:prstGeom>
          <a:solidFill>
            <a:srgbClr val="3DF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FD66CEC0-9CCB-45EE-BD42-0B34AD6C6807}"/>
              </a:ext>
            </a:extLst>
          </p:cNvPr>
          <p:cNvSpPr/>
          <p:nvPr/>
        </p:nvSpPr>
        <p:spPr>
          <a:xfrm>
            <a:off x="3960102" y="5542385"/>
            <a:ext cx="4018242" cy="45719"/>
          </a:xfrm>
          <a:prstGeom prst="rect">
            <a:avLst/>
          </a:prstGeom>
          <a:solidFill>
            <a:srgbClr val="3DF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77" name="直線コネクタ 176">
            <a:extLst>
              <a:ext uri="{FF2B5EF4-FFF2-40B4-BE49-F238E27FC236}">
                <a16:creationId xmlns:a16="http://schemas.microsoft.com/office/drawing/2014/main" id="{84FD08D2-3794-4B45-B3B3-37F969D1AEA7}"/>
              </a:ext>
            </a:extLst>
          </p:cNvPr>
          <p:cNvCxnSpPr>
            <a:cxnSpLocks/>
          </p:cNvCxnSpPr>
          <p:nvPr/>
        </p:nvCxnSpPr>
        <p:spPr>
          <a:xfrm flipV="1">
            <a:off x="7978112" y="3360822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矢印コネクタ 177">
            <a:extLst>
              <a:ext uri="{FF2B5EF4-FFF2-40B4-BE49-F238E27FC236}">
                <a16:creationId xmlns:a16="http://schemas.microsoft.com/office/drawing/2014/main" id="{641DBDD1-6D65-4F95-88A5-29EF71EC2AAF}"/>
              </a:ext>
            </a:extLst>
          </p:cNvPr>
          <p:cNvCxnSpPr>
            <a:cxnSpLocks/>
          </p:cNvCxnSpPr>
          <p:nvPr/>
        </p:nvCxnSpPr>
        <p:spPr>
          <a:xfrm>
            <a:off x="8128578" y="3359951"/>
            <a:ext cx="0" cy="4961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6E654F2E-D682-4400-A796-87F6B2C7CF52}"/>
              </a:ext>
            </a:extLst>
          </p:cNvPr>
          <p:cNvSpPr txBox="1"/>
          <p:nvPr/>
        </p:nvSpPr>
        <p:spPr>
          <a:xfrm rot="5400000">
            <a:off x="8113321" y="336549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６</a:t>
            </a: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896B6224-D352-49E5-BD64-B587D59B5D37}"/>
              </a:ext>
            </a:extLst>
          </p:cNvPr>
          <p:cNvSpPr txBox="1"/>
          <p:nvPr/>
        </p:nvSpPr>
        <p:spPr>
          <a:xfrm>
            <a:off x="5383066" y="275171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G-10(t=0.5)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694EB7E1-6AD7-4F24-A8DF-BA0DFFA024F8}"/>
              </a:ext>
            </a:extLst>
          </p:cNvPr>
          <p:cNvCxnSpPr>
            <a:endCxn id="40" idx="0"/>
          </p:cNvCxnSpPr>
          <p:nvPr/>
        </p:nvCxnSpPr>
        <p:spPr>
          <a:xfrm flipH="1">
            <a:off x="5954478" y="3159573"/>
            <a:ext cx="206133" cy="2155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矢印コネクタ 179">
            <a:extLst>
              <a:ext uri="{FF2B5EF4-FFF2-40B4-BE49-F238E27FC236}">
                <a16:creationId xmlns:a16="http://schemas.microsoft.com/office/drawing/2014/main" id="{1BC1C71F-71C8-4EDB-A70D-470FFE8B4132}"/>
              </a:ext>
            </a:extLst>
          </p:cNvPr>
          <p:cNvCxnSpPr>
            <a:cxnSpLocks/>
          </p:cNvCxnSpPr>
          <p:nvPr/>
        </p:nvCxnSpPr>
        <p:spPr>
          <a:xfrm flipH="1">
            <a:off x="6066336" y="3132634"/>
            <a:ext cx="123759" cy="679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A8475E90-614B-482C-A424-EBCB5EFE9A20}"/>
              </a:ext>
            </a:extLst>
          </p:cNvPr>
          <p:cNvSpPr txBox="1"/>
          <p:nvPr/>
        </p:nvSpPr>
        <p:spPr>
          <a:xfrm>
            <a:off x="6808736" y="2751563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ハニカム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(t=5)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82" name="直線矢印コネクタ 181">
            <a:extLst>
              <a:ext uri="{FF2B5EF4-FFF2-40B4-BE49-F238E27FC236}">
                <a16:creationId xmlns:a16="http://schemas.microsoft.com/office/drawing/2014/main" id="{6B580974-EE39-41A0-9FFB-87D9D3BD6AED}"/>
              </a:ext>
            </a:extLst>
          </p:cNvPr>
          <p:cNvCxnSpPr>
            <a:cxnSpLocks/>
          </p:cNvCxnSpPr>
          <p:nvPr/>
        </p:nvCxnSpPr>
        <p:spPr>
          <a:xfrm flipH="1">
            <a:off x="7171346" y="3009999"/>
            <a:ext cx="123759" cy="679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0969A557-FCEE-41E2-A87F-623D4A2DBC61}"/>
              </a:ext>
            </a:extLst>
          </p:cNvPr>
          <p:cNvCxnSpPr>
            <a:cxnSpLocks/>
          </p:cNvCxnSpPr>
          <p:nvPr/>
        </p:nvCxnSpPr>
        <p:spPr>
          <a:xfrm flipV="1">
            <a:off x="7979407" y="5599562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コネクタ 183">
            <a:extLst>
              <a:ext uri="{FF2B5EF4-FFF2-40B4-BE49-F238E27FC236}">
                <a16:creationId xmlns:a16="http://schemas.microsoft.com/office/drawing/2014/main" id="{E2894734-FA36-4500-92F0-03A632010F15}"/>
              </a:ext>
            </a:extLst>
          </p:cNvPr>
          <p:cNvCxnSpPr>
            <a:cxnSpLocks/>
          </p:cNvCxnSpPr>
          <p:nvPr/>
        </p:nvCxnSpPr>
        <p:spPr>
          <a:xfrm>
            <a:off x="8000557" y="5131169"/>
            <a:ext cx="1381759" cy="1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9EFCC1D0-ECC0-4817-824D-1A6F811133DC}"/>
              </a:ext>
            </a:extLst>
          </p:cNvPr>
          <p:cNvSpPr txBox="1"/>
          <p:nvPr/>
        </p:nvSpPr>
        <p:spPr>
          <a:xfrm rot="5400000">
            <a:off x="8151006" y="51347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６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6219A969-07AD-45A7-A935-648C30219265}"/>
              </a:ext>
            </a:extLst>
          </p:cNvPr>
          <p:cNvSpPr txBox="1"/>
          <p:nvPr/>
        </p:nvSpPr>
        <p:spPr>
          <a:xfrm rot="5400000">
            <a:off x="7801279" y="394214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~3.9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0442E664-2BD0-41A0-B69F-925697000C7E}"/>
              </a:ext>
            </a:extLst>
          </p:cNvPr>
          <p:cNvSpPr txBox="1"/>
          <p:nvPr/>
        </p:nvSpPr>
        <p:spPr>
          <a:xfrm rot="5400000">
            <a:off x="7804759" y="455670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~3.9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88" name="直線矢印コネクタ 187">
            <a:extLst>
              <a:ext uri="{FF2B5EF4-FFF2-40B4-BE49-F238E27FC236}">
                <a16:creationId xmlns:a16="http://schemas.microsoft.com/office/drawing/2014/main" id="{E0174C69-B17C-40DE-844B-FA8079B63A66}"/>
              </a:ext>
            </a:extLst>
          </p:cNvPr>
          <p:cNvCxnSpPr>
            <a:cxnSpLocks/>
          </p:cNvCxnSpPr>
          <p:nvPr/>
        </p:nvCxnSpPr>
        <p:spPr>
          <a:xfrm flipH="1">
            <a:off x="8015797" y="4556760"/>
            <a:ext cx="443" cy="47201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矢印コネクタ 188">
            <a:extLst>
              <a:ext uri="{FF2B5EF4-FFF2-40B4-BE49-F238E27FC236}">
                <a16:creationId xmlns:a16="http://schemas.microsoft.com/office/drawing/2014/main" id="{C3050F8F-EE94-4F8C-8CCD-958242C6BA69}"/>
              </a:ext>
            </a:extLst>
          </p:cNvPr>
          <p:cNvCxnSpPr>
            <a:cxnSpLocks/>
          </p:cNvCxnSpPr>
          <p:nvPr/>
        </p:nvCxnSpPr>
        <p:spPr>
          <a:xfrm>
            <a:off x="8125466" y="5115247"/>
            <a:ext cx="0" cy="4961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コネクタ 189">
            <a:extLst>
              <a:ext uri="{FF2B5EF4-FFF2-40B4-BE49-F238E27FC236}">
                <a16:creationId xmlns:a16="http://schemas.microsoft.com/office/drawing/2014/main" id="{794D5543-2D24-40FC-986F-003AF2AB5FED}"/>
              </a:ext>
            </a:extLst>
          </p:cNvPr>
          <p:cNvCxnSpPr>
            <a:cxnSpLocks/>
          </p:cNvCxnSpPr>
          <p:nvPr/>
        </p:nvCxnSpPr>
        <p:spPr>
          <a:xfrm flipV="1">
            <a:off x="7941722" y="3934914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コネクタ 190">
            <a:extLst>
              <a:ext uri="{FF2B5EF4-FFF2-40B4-BE49-F238E27FC236}">
                <a16:creationId xmlns:a16="http://schemas.microsoft.com/office/drawing/2014/main" id="{F83FBF5E-C920-45A2-AC8C-68F2F46E77FD}"/>
              </a:ext>
            </a:extLst>
          </p:cNvPr>
          <p:cNvCxnSpPr>
            <a:cxnSpLocks/>
          </p:cNvCxnSpPr>
          <p:nvPr/>
        </p:nvCxnSpPr>
        <p:spPr>
          <a:xfrm flipV="1">
            <a:off x="7924579" y="4372858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コネクタ 191">
            <a:extLst>
              <a:ext uri="{FF2B5EF4-FFF2-40B4-BE49-F238E27FC236}">
                <a16:creationId xmlns:a16="http://schemas.microsoft.com/office/drawing/2014/main" id="{B33DF3F0-E15F-46B1-8FF4-C5BFE9710C07}"/>
              </a:ext>
            </a:extLst>
          </p:cNvPr>
          <p:cNvCxnSpPr>
            <a:cxnSpLocks/>
          </p:cNvCxnSpPr>
          <p:nvPr/>
        </p:nvCxnSpPr>
        <p:spPr>
          <a:xfrm flipV="1">
            <a:off x="7933881" y="4556734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F42C75CF-E266-44EC-B8C5-1D8CBEF9F75D}"/>
              </a:ext>
            </a:extLst>
          </p:cNvPr>
          <p:cNvSpPr txBox="1"/>
          <p:nvPr/>
        </p:nvSpPr>
        <p:spPr>
          <a:xfrm rot="5400000">
            <a:off x="8647566" y="487910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0.8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94" name="直線コネクタ 193">
            <a:extLst>
              <a:ext uri="{FF2B5EF4-FFF2-40B4-BE49-F238E27FC236}">
                <a16:creationId xmlns:a16="http://schemas.microsoft.com/office/drawing/2014/main" id="{CD3EE69B-56C6-44B0-83AF-7DEEBF56526A}"/>
              </a:ext>
            </a:extLst>
          </p:cNvPr>
          <p:cNvCxnSpPr>
            <a:cxnSpLocks/>
          </p:cNvCxnSpPr>
          <p:nvPr/>
        </p:nvCxnSpPr>
        <p:spPr>
          <a:xfrm flipV="1">
            <a:off x="7923939" y="5020859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CDEB12E3-8863-4EF9-AF13-B2863A0E6E81}"/>
              </a:ext>
            </a:extLst>
          </p:cNvPr>
          <p:cNvSpPr txBox="1"/>
          <p:nvPr/>
        </p:nvSpPr>
        <p:spPr>
          <a:xfrm rot="5400000">
            <a:off x="8630371" y="431175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1.6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15" name="直線矢印コネクタ 114">
            <a:extLst>
              <a:ext uri="{FF2B5EF4-FFF2-40B4-BE49-F238E27FC236}">
                <a16:creationId xmlns:a16="http://schemas.microsoft.com/office/drawing/2014/main" id="{205E9AA8-7D95-4EF0-A19A-101936158E15}"/>
              </a:ext>
            </a:extLst>
          </p:cNvPr>
          <p:cNvCxnSpPr/>
          <p:nvPr/>
        </p:nvCxnSpPr>
        <p:spPr>
          <a:xfrm>
            <a:off x="8621204" y="4863322"/>
            <a:ext cx="0" cy="1699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矢印コネクタ 195">
            <a:extLst>
              <a:ext uri="{FF2B5EF4-FFF2-40B4-BE49-F238E27FC236}">
                <a16:creationId xmlns:a16="http://schemas.microsoft.com/office/drawing/2014/main" id="{D15E942C-6024-47E1-AEEB-411F55B1F86B}"/>
              </a:ext>
            </a:extLst>
          </p:cNvPr>
          <p:cNvCxnSpPr>
            <a:cxnSpLocks/>
          </p:cNvCxnSpPr>
          <p:nvPr/>
        </p:nvCxnSpPr>
        <p:spPr>
          <a:xfrm flipH="1" flipV="1">
            <a:off x="8621204" y="5115972"/>
            <a:ext cx="3239" cy="1413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矢印コネクタ 196">
            <a:extLst>
              <a:ext uri="{FF2B5EF4-FFF2-40B4-BE49-F238E27FC236}">
                <a16:creationId xmlns:a16="http://schemas.microsoft.com/office/drawing/2014/main" id="{A7A6D3F1-386E-4EF9-BCAA-28997FD98736}"/>
              </a:ext>
            </a:extLst>
          </p:cNvPr>
          <p:cNvCxnSpPr/>
          <p:nvPr/>
        </p:nvCxnSpPr>
        <p:spPr>
          <a:xfrm>
            <a:off x="8621204" y="3682222"/>
            <a:ext cx="0" cy="1699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線矢印コネクタ 197">
            <a:extLst>
              <a:ext uri="{FF2B5EF4-FFF2-40B4-BE49-F238E27FC236}">
                <a16:creationId xmlns:a16="http://schemas.microsoft.com/office/drawing/2014/main" id="{6993F33D-B099-4158-B576-89D6A50C0CA4}"/>
              </a:ext>
            </a:extLst>
          </p:cNvPr>
          <p:cNvCxnSpPr>
            <a:cxnSpLocks/>
          </p:cNvCxnSpPr>
          <p:nvPr/>
        </p:nvCxnSpPr>
        <p:spPr>
          <a:xfrm flipH="1" flipV="1">
            <a:off x="8621204" y="3934872"/>
            <a:ext cx="3239" cy="1413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089B3A73-DDC5-41BE-A79E-173BEAA90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55453"/>
            <a:ext cx="9130686" cy="421509"/>
          </a:xfrm>
        </p:spPr>
        <p:txBody>
          <a:bodyPr>
            <a:normAutofit fontScale="92500" lnSpcReduction="20000"/>
          </a:bodyPr>
          <a:lstStyle/>
          <a:p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884D3FA-15AE-4E98-9074-1527A871F183}"/>
              </a:ext>
            </a:extLst>
          </p:cNvPr>
          <p:cNvSpPr txBox="1"/>
          <p:nvPr/>
        </p:nvSpPr>
        <p:spPr>
          <a:xfrm rot="5400000">
            <a:off x="8467834" y="4547403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~11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（過去の測定）</a:t>
            </a:r>
          </a:p>
        </p:txBody>
      </p:sp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9E641B6C-BA39-4AC1-B67F-6F96A69DC8E0}"/>
              </a:ext>
            </a:extLst>
          </p:cNvPr>
          <p:cNvCxnSpPr>
            <a:cxnSpLocks/>
          </p:cNvCxnSpPr>
          <p:nvPr/>
        </p:nvCxnSpPr>
        <p:spPr>
          <a:xfrm>
            <a:off x="9295957" y="3815246"/>
            <a:ext cx="0" cy="132259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矢印コネクタ 174">
            <a:extLst>
              <a:ext uri="{FF2B5EF4-FFF2-40B4-BE49-F238E27FC236}">
                <a16:creationId xmlns:a16="http://schemas.microsoft.com/office/drawing/2014/main" id="{50C709BB-9388-4D40-A51A-5BC1E4058728}"/>
              </a:ext>
            </a:extLst>
          </p:cNvPr>
          <p:cNvCxnSpPr>
            <a:cxnSpLocks/>
          </p:cNvCxnSpPr>
          <p:nvPr/>
        </p:nvCxnSpPr>
        <p:spPr>
          <a:xfrm>
            <a:off x="1936923" y="4460656"/>
            <a:ext cx="0" cy="2427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DF6EE28-8DDA-4257-AAA6-15776E87B9C8}"/>
              </a:ext>
            </a:extLst>
          </p:cNvPr>
          <p:cNvSpPr txBox="1"/>
          <p:nvPr/>
        </p:nvSpPr>
        <p:spPr>
          <a:xfrm rot="5400000">
            <a:off x="1936798" y="4426298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1.6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9443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0C7EBC-FB60-4C37-AF08-B13954BB8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その他筐体設計に関して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99AEC8-19AC-4151-B98B-C647DAA7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14C835E-8B67-4F0B-B4C0-DE333C0B4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607" y="1690688"/>
            <a:ext cx="6593786" cy="464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759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07B4E3C-AED8-4495-8836-8D8BF001E49E}"/>
              </a:ext>
            </a:extLst>
          </p:cNvPr>
          <p:cNvSpPr/>
          <p:nvPr/>
        </p:nvSpPr>
        <p:spPr>
          <a:xfrm>
            <a:off x="10325883" y="2168745"/>
            <a:ext cx="6144205" cy="3973504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B297E11-8816-4098-8E44-F6446DBF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46" y="-129687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アンプ、</a:t>
            </a:r>
            <a:r>
              <a:rPr lang="en-US" altLang="ja-JP" dirty="0"/>
              <a:t>RPC</a:t>
            </a:r>
            <a:r>
              <a:rPr lang="ja-JP" altLang="en-US" dirty="0"/>
              <a:t>基板間の接続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1473DE7-39BD-454E-82A5-E9FD9D9F2A56}"/>
              </a:ext>
            </a:extLst>
          </p:cNvPr>
          <p:cNvSpPr/>
          <p:nvPr/>
        </p:nvSpPr>
        <p:spPr>
          <a:xfrm>
            <a:off x="10783678" y="2201350"/>
            <a:ext cx="5568244" cy="1617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D85E106-E29B-4474-B67B-BC4A55E9A0DC}"/>
              </a:ext>
            </a:extLst>
          </p:cNvPr>
          <p:cNvSpPr/>
          <p:nvPr/>
        </p:nvSpPr>
        <p:spPr>
          <a:xfrm>
            <a:off x="10765173" y="3869544"/>
            <a:ext cx="5586749" cy="1617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6C26BD3-1C2D-44A1-BAE4-38F595E52BA1}"/>
              </a:ext>
            </a:extLst>
          </p:cNvPr>
          <p:cNvSpPr txBox="1"/>
          <p:nvPr/>
        </p:nvSpPr>
        <p:spPr>
          <a:xfrm>
            <a:off x="10361664" y="1486209"/>
            <a:ext cx="1926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Anode PCB</a:t>
            </a:r>
          </a:p>
          <a:p>
            <a:r>
              <a:rPr kumimoji="1" lang="en-US" altLang="ja-JP" b="1" dirty="0"/>
              <a:t>(bottom side)</a:t>
            </a:r>
            <a:endParaRPr kumimoji="1" lang="ja-JP" altLang="en-US" b="1" dirty="0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153C73B-57AC-4231-A467-A300873375CE}"/>
              </a:ext>
            </a:extLst>
          </p:cNvPr>
          <p:cNvCxnSpPr>
            <a:cxnSpLocks/>
          </p:cNvCxnSpPr>
          <p:nvPr/>
        </p:nvCxnSpPr>
        <p:spPr>
          <a:xfrm flipH="1">
            <a:off x="9569933" y="1509438"/>
            <a:ext cx="179280" cy="6024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4348E89-D2E6-4713-A9AF-630F4D0B5C65}"/>
              </a:ext>
            </a:extLst>
          </p:cNvPr>
          <p:cNvSpPr/>
          <p:nvPr/>
        </p:nvSpPr>
        <p:spPr>
          <a:xfrm>
            <a:off x="10765173" y="5516739"/>
            <a:ext cx="5586749" cy="610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2D78980B-C5B5-48EF-A0AD-AC8DAC7016D6}"/>
              </a:ext>
            </a:extLst>
          </p:cNvPr>
          <p:cNvCxnSpPr>
            <a:cxnSpLocks/>
          </p:cNvCxnSpPr>
          <p:nvPr/>
        </p:nvCxnSpPr>
        <p:spPr>
          <a:xfrm>
            <a:off x="11819542" y="2205942"/>
            <a:ext cx="0" cy="16045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65E1A3FE-4195-449F-8873-88446AE59088}"/>
              </a:ext>
            </a:extLst>
          </p:cNvPr>
          <p:cNvCxnSpPr/>
          <p:nvPr/>
        </p:nvCxnSpPr>
        <p:spPr>
          <a:xfrm>
            <a:off x="11271893" y="3507440"/>
            <a:ext cx="0" cy="321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A8681292-F6E9-49D0-B03B-A857B34B00CB}"/>
              </a:ext>
            </a:extLst>
          </p:cNvPr>
          <p:cNvCxnSpPr>
            <a:cxnSpLocks/>
          </p:cNvCxnSpPr>
          <p:nvPr/>
        </p:nvCxnSpPr>
        <p:spPr>
          <a:xfrm flipV="1">
            <a:off x="11264637" y="3865665"/>
            <a:ext cx="0" cy="292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8A37E23-F3A4-4BED-899E-7DFF79BDD4EA}"/>
              </a:ext>
            </a:extLst>
          </p:cNvPr>
          <p:cNvSpPr txBox="1"/>
          <p:nvPr/>
        </p:nvSpPr>
        <p:spPr>
          <a:xfrm rot="16200000">
            <a:off x="11344689" y="282096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25.5</a:t>
            </a:r>
            <a:endParaRPr kumimoji="1" lang="ja-JP" altLang="en-US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BEB6283-1590-4649-A12F-90A6CD87A136}"/>
              </a:ext>
            </a:extLst>
          </p:cNvPr>
          <p:cNvSpPr txBox="1"/>
          <p:nvPr/>
        </p:nvSpPr>
        <p:spPr>
          <a:xfrm rot="16200000">
            <a:off x="11235815" y="3322774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0.5</a:t>
            </a:r>
            <a:endParaRPr kumimoji="1" lang="ja-JP" altLang="en-US" dirty="0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479FCE0-AEC9-47AE-AC73-38D003DF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0535" y="7459126"/>
            <a:ext cx="2743200" cy="365125"/>
          </a:xfrm>
        </p:spPr>
        <p:txBody>
          <a:bodyPr/>
          <a:lstStyle/>
          <a:p>
            <a:fld id="{17FE3326-C353-4C2A-B238-BC58BD05FD39}" type="slidenum">
              <a:rPr kumimoji="1" lang="ja-JP" altLang="en-US" smtClean="0"/>
              <a:t>99</a:t>
            </a:fld>
            <a:endParaRPr kumimoji="1"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EC244C8-41AB-484D-ADB4-385D07DCC393}"/>
              </a:ext>
            </a:extLst>
          </p:cNvPr>
          <p:cNvSpPr/>
          <p:nvPr/>
        </p:nvSpPr>
        <p:spPr>
          <a:xfrm>
            <a:off x="10361664" y="2938267"/>
            <a:ext cx="436869" cy="130862"/>
          </a:xfrm>
          <a:prstGeom prst="rect">
            <a:avLst/>
          </a:prstGeom>
          <a:solidFill>
            <a:srgbClr val="FFFF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51C6BF6B-051F-4426-B91E-A4F3D75FE94E}"/>
              </a:ext>
            </a:extLst>
          </p:cNvPr>
          <p:cNvSpPr/>
          <p:nvPr/>
        </p:nvSpPr>
        <p:spPr>
          <a:xfrm>
            <a:off x="10369577" y="4639913"/>
            <a:ext cx="395595" cy="100560"/>
          </a:xfrm>
          <a:prstGeom prst="rect">
            <a:avLst/>
          </a:prstGeom>
          <a:solidFill>
            <a:srgbClr val="FFFF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9D31E9B6-957E-442B-AFF3-B2541B671207}"/>
              </a:ext>
            </a:extLst>
          </p:cNvPr>
          <p:cNvSpPr/>
          <p:nvPr/>
        </p:nvSpPr>
        <p:spPr>
          <a:xfrm>
            <a:off x="10337485" y="2193730"/>
            <a:ext cx="395593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0EFD5D0F-8419-4394-8FE4-61F308E723CB}"/>
              </a:ext>
            </a:extLst>
          </p:cNvPr>
          <p:cNvSpPr/>
          <p:nvPr/>
        </p:nvSpPr>
        <p:spPr>
          <a:xfrm>
            <a:off x="10345756" y="3101102"/>
            <a:ext cx="395593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CB6136C8-C07E-4D55-AE09-FC2D90419CB8}"/>
              </a:ext>
            </a:extLst>
          </p:cNvPr>
          <p:cNvSpPr/>
          <p:nvPr/>
        </p:nvSpPr>
        <p:spPr>
          <a:xfrm>
            <a:off x="10325884" y="3878318"/>
            <a:ext cx="395594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33AF6206-DC64-42BE-BCC9-BCC75EB1BBAE}"/>
              </a:ext>
            </a:extLst>
          </p:cNvPr>
          <p:cNvSpPr/>
          <p:nvPr/>
        </p:nvSpPr>
        <p:spPr>
          <a:xfrm>
            <a:off x="10325882" y="5527620"/>
            <a:ext cx="407196" cy="621414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正方形/長方形 162">
            <a:extLst>
              <a:ext uri="{FF2B5EF4-FFF2-40B4-BE49-F238E27FC236}">
                <a16:creationId xmlns:a16="http://schemas.microsoft.com/office/drawing/2014/main" id="{54D46988-E5FC-478C-B825-1BD1AD8641FD}"/>
              </a:ext>
            </a:extLst>
          </p:cNvPr>
          <p:cNvSpPr/>
          <p:nvPr/>
        </p:nvSpPr>
        <p:spPr>
          <a:xfrm>
            <a:off x="10337485" y="4780764"/>
            <a:ext cx="395594" cy="706565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5B3CA2-DE51-428F-B657-158DB9F3ED6D}"/>
              </a:ext>
            </a:extLst>
          </p:cNvPr>
          <p:cNvSpPr txBox="1"/>
          <p:nvPr/>
        </p:nvSpPr>
        <p:spPr>
          <a:xfrm>
            <a:off x="10418317" y="55531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5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BE7AD97-5F1B-44B6-B12C-1C8825E7E164}"/>
              </a:ext>
            </a:extLst>
          </p:cNvPr>
          <p:cNvCxnSpPr>
            <a:cxnSpLocks/>
          </p:cNvCxnSpPr>
          <p:nvPr/>
        </p:nvCxnSpPr>
        <p:spPr>
          <a:xfrm flipV="1">
            <a:off x="10337485" y="5838327"/>
            <a:ext cx="439291" cy="843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62626158-8175-46BC-A869-18970EA726B2}"/>
              </a:ext>
            </a:extLst>
          </p:cNvPr>
          <p:cNvGrpSpPr/>
          <p:nvPr/>
        </p:nvGrpSpPr>
        <p:grpSpPr>
          <a:xfrm>
            <a:off x="134416" y="983788"/>
            <a:ext cx="8499134" cy="5130198"/>
            <a:chOff x="134416" y="983788"/>
            <a:chExt cx="8499134" cy="5130198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A6C8B45D-3A5C-4699-B7E3-075A592CD2EA}"/>
                </a:ext>
              </a:extLst>
            </p:cNvPr>
            <p:cNvGrpSpPr/>
            <p:nvPr/>
          </p:nvGrpSpPr>
          <p:grpSpPr>
            <a:xfrm>
              <a:off x="1347865" y="983788"/>
              <a:ext cx="7285685" cy="5130198"/>
              <a:chOff x="676750" y="1588435"/>
              <a:chExt cx="7285685" cy="5130198"/>
            </a:xfrm>
          </p:grpSpPr>
          <p:sp>
            <p:nvSpPr>
              <p:cNvPr id="168" name="正方形/長方形 167">
                <a:extLst>
                  <a:ext uri="{FF2B5EF4-FFF2-40B4-BE49-F238E27FC236}">
                    <a16:creationId xmlns:a16="http://schemas.microsoft.com/office/drawing/2014/main" id="{6E460EAF-E6F4-4696-91C7-42E468FF3D42}"/>
                  </a:ext>
                </a:extLst>
              </p:cNvPr>
              <p:cNvSpPr/>
              <p:nvPr/>
            </p:nvSpPr>
            <p:spPr>
              <a:xfrm>
                <a:off x="1387718" y="4498237"/>
                <a:ext cx="227668" cy="10180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正方形/長方形 169">
                <a:extLst>
                  <a:ext uri="{FF2B5EF4-FFF2-40B4-BE49-F238E27FC236}">
                    <a16:creationId xmlns:a16="http://schemas.microsoft.com/office/drawing/2014/main" id="{E72023F1-06A8-47B2-9418-6D9E2EA4F372}"/>
                  </a:ext>
                </a:extLst>
              </p:cNvPr>
              <p:cNvSpPr/>
              <p:nvPr/>
            </p:nvSpPr>
            <p:spPr>
              <a:xfrm>
                <a:off x="676750" y="5508383"/>
                <a:ext cx="7275347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A47CFFF4-9D0B-4CB2-BAF7-94DCBD003F7E}"/>
                  </a:ext>
                </a:extLst>
              </p:cNvPr>
              <p:cNvSpPr/>
              <p:nvPr/>
            </p:nvSpPr>
            <p:spPr>
              <a:xfrm>
                <a:off x="3943383" y="346824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D64EADF0-2F09-4530-9C14-C32641BE5625}"/>
                  </a:ext>
                </a:extLst>
              </p:cNvPr>
              <p:cNvSpPr/>
              <p:nvPr/>
            </p:nvSpPr>
            <p:spPr>
              <a:xfrm rot="5400000">
                <a:off x="5509411" y="1487327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E4716EBC-7247-4090-83DC-94F7E4CB3C1D}"/>
                  </a:ext>
                </a:extLst>
              </p:cNvPr>
              <p:cNvSpPr/>
              <p:nvPr/>
            </p:nvSpPr>
            <p:spPr>
              <a:xfrm rot="5400000">
                <a:off x="5803373" y="2391682"/>
                <a:ext cx="69121" cy="4224158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0F76D8C2-0768-45A0-BAFE-D92CD138DD4E}"/>
                  </a:ext>
                </a:extLst>
              </p:cNvPr>
              <p:cNvSpPr/>
              <p:nvPr/>
            </p:nvSpPr>
            <p:spPr>
              <a:xfrm rot="5400000">
                <a:off x="5509902" y="2655645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8C95B826-7A90-4C56-A5AB-D0381A9413C2}"/>
                  </a:ext>
                </a:extLst>
              </p:cNvPr>
              <p:cNvGrpSpPr/>
              <p:nvPr/>
            </p:nvGrpSpPr>
            <p:grpSpPr>
              <a:xfrm>
                <a:off x="3943886" y="4560619"/>
                <a:ext cx="4015509" cy="428430"/>
                <a:chOff x="1932451" y="3970523"/>
                <a:chExt cx="3972065" cy="428430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A5FC26C1-107D-4AAD-AE98-405B38A0FEA3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91EBEE4D-5E2E-4F95-93C1-4D431309A66A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0092E490-8AFC-4B1D-85AB-C4E0A43CD947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411BA8FD-3D15-41DE-9696-4A2E783A138C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12E8E619-D2D7-4B76-ACD5-02575F923B5C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id="{97BE42EA-3A50-47E7-8511-38989E8287B8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8C22EFDF-AA7F-4371-99BE-56D8D1B8B1DC}"/>
                  </a:ext>
                </a:extLst>
              </p:cNvPr>
              <p:cNvSpPr/>
              <p:nvPr/>
            </p:nvSpPr>
            <p:spPr>
              <a:xfrm rot="5400000">
                <a:off x="5537549" y="2020546"/>
                <a:ext cx="56916" cy="478769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9" name="グループ化 68">
                <a:extLst>
                  <a:ext uri="{FF2B5EF4-FFF2-40B4-BE49-F238E27FC236}">
                    <a16:creationId xmlns:a16="http://schemas.microsoft.com/office/drawing/2014/main" id="{95F2D37C-9FF5-498A-BCE1-2223444D06F9}"/>
                  </a:ext>
                </a:extLst>
              </p:cNvPr>
              <p:cNvGrpSpPr/>
              <p:nvPr/>
            </p:nvGrpSpPr>
            <p:grpSpPr>
              <a:xfrm>
                <a:off x="3931594" y="3934325"/>
                <a:ext cx="4008751" cy="428430"/>
                <a:chOff x="1932451" y="3970523"/>
                <a:chExt cx="3972065" cy="428430"/>
              </a:xfrm>
            </p:grpSpPr>
            <p:sp>
              <p:nvSpPr>
                <p:cNvPr id="70" name="正方形/長方形 69">
                  <a:extLst>
                    <a:ext uri="{FF2B5EF4-FFF2-40B4-BE49-F238E27FC236}">
                      <a16:creationId xmlns:a16="http://schemas.microsoft.com/office/drawing/2014/main" id="{2C728865-5138-4908-914E-0384FE989794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B8D0B854-37B3-4A21-9865-73102DBD8158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" name="正方形/長方形 71">
                  <a:extLst>
                    <a:ext uri="{FF2B5EF4-FFF2-40B4-BE49-F238E27FC236}">
                      <a16:creationId xmlns:a16="http://schemas.microsoft.com/office/drawing/2014/main" id="{0D3A7D1C-C454-4F80-85BA-ADD41FA215C6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42497D7A-EC2B-4BCC-9FFA-BEB788241648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7B03547-4B1D-414B-9649-349488719FFD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7095FDDA-AC6D-4003-8D61-440666381320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C340C287-72D0-4404-B210-ACEC677855CE}"/>
                  </a:ext>
                </a:extLst>
              </p:cNvPr>
              <p:cNvSpPr/>
              <p:nvPr/>
            </p:nvSpPr>
            <p:spPr>
              <a:xfrm rot="5400000">
                <a:off x="5544058" y="1439625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正方形/長方形 77">
                <a:extLst>
                  <a:ext uri="{FF2B5EF4-FFF2-40B4-BE49-F238E27FC236}">
                    <a16:creationId xmlns:a16="http://schemas.microsoft.com/office/drawing/2014/main" id="{2F945B8D-C69F-4FF1-A288-943B246DFA9B}"/>
                  </a:ext>
                </a:extLst>
              </p:cNvPr>
              <p:cNvSpPr/>
              <p:nvPr/>
            </p:nvSpPr>
            <p:spPr>
              <a:xfrm rot="5400000">
                <a:off x="5552432" y="2710069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id="{279B28D6-9A3B-481E-B80F-4CC72AE13978}"/>
                  </a:ext>
                </a:extLst>
              </p:cNvPr>
              <p:cNvSpPr/>
              <p:nvPr/>
            </p:nvSpPr>
            <p:spPr>
              <a:xfrm rot="5400000">
                <a:off x="5565801" y="2077688"/>
                <a:ext cx="14400" cy="4761988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正方形/長方形 79">
                <a:extLst>
                  <a:ext uri="{FF2B5EF4-FFF2-40B4-BE49-F238E27FC236}">
                    <a16:creationId xmlns:a16="http://schemas.microsoft.com/office/drawing/2014/main" id="{AB1E8CD8-00A5-4663-B2A3-DAB187F808BE}"/>
                  </a:ext>
                </a:extLst>
              </p:cNvPr>
              <p:cNvSpPr/>
              <p:nvPr/>
            </p:nvSpPr>
            <p:spPr>
              <a:xfrm rot="5400000">
                <a:off x="6203345" y="21992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正方形/長方形 80">
                <a:extLst>
                  <a:ext uri="{FF2B5EF4-FFF2-40B4-BE49-F238E27FC236}">
                    <a16:creationId xmlns:a16="http://schemas.microsoft.com/office/drawing/2014/main" id="{644919EE-B23C-4530-9FDD-8D6627391A1D}"/>
                  </a:ext>
                </a:extLst>
              </p:cNvPr>
              <p:cNvSpPr/>
              <p:nvPr/>
            </p:nvSpPr>
            <p:spPr>
              <a:xfrm rot="5400000">
                <a:off x="6216045" y="26437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5D55A71E-E108-4A63-AC82-BE17DAA3F45B}"/>
                  </a:ext>
                </a:extLst>
              </p:cNvPr>
              <p:cNvSpPr/>
              <p:nvPr/>
            </p:nvSpPr>
            <p:spPr>
              <a:xfrm rot="5400000">
                <a:off x="6222395" y="28215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39EC379A-B85F-4DEC-B309-F99A0B8BBA72}"/>
                  </a:ext>
                </a:extLst>
              </p:cNvPr>
              <p:cNvSpPr/>
              <p:nvPr/>
            </p:nvSpPr>
            <p:spPr>
              <a:xfrm rot="5400000">
                <a:off x="6222395" y="328509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B83881A4-1AE3-4C47-90B5-2C7632D35C09}"/>
                  </a:ext>
                </a:extLst>
              </p:cNvPr>
              <p:cNvCxnSpPr/>
              <p:nvPr/>
            </p:nvCxnSpPr>
            <p:spPr>
              <a:xfrm>
                <a:off x="3936627" y="3968343"/>
                <a:ext cx="0" cy="4638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矢印コネクタ 90">
                <a:extLst>
                  <a:ext uri="{FF2B5EF4-FFF2-40B4-BE49-F238E27FC236}">
                    <a16:creationId xmlns:a16="http://schemas.microsoft.com/office/drawing/2014/main" id="{946118E9-D9AF-4ABF-AAAA-5CE6B14A44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48098" y="5160729"/>
                <a:ext cx="78282" cy="8966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92344E9-5E06-4A6B-A539-E43261DE8BC2}"/>
                  </a:ext>
                </a:extLst>
              </p:cNvPr>
              <p:cNvSpPr txBox="1"/>
              <p:nvPr/>
            </p:nvSpPr>
            <p:spPr>
              <a:xfrm>
                <a:off x="1722100" y="4060985"/>
                <a:ext cx="1425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/>
                  <a:t>アンプ基板</a:t>
                </a:r>
                <a:endParaRPr lang="en-US" altLang="ja-JP" dirty="0"/>
              </a:p>
            </p:txBody>
          </p: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A4923589-5FB2-4E05-B3C9-800F5FC29C1A}"/>
                  </a:ext>
                </a:extLst>
              </p:cNvPr>
              <p:cNvGrpSpPr/>
              <p:nvPr/>
            </p:nvGrpSpPr>
            <p:grpSpPr>
              <a:xfrm>
                <a:off x="816308" y="4288291"/>
                <a:ext cx="2738640" cy="393659"/>
                <a:chOff x="816308" y="4269241"/>
                <a:chExt cx="2738640" cy="393659"/>
              </a:xfrm>
            </p:grpSpPr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910DD093-082D-43F5-B37C-B2DF971DF6F1}"/>
                    </a:ext>
                  </a:extLst>
                </p:cNvPr>
                <p:cNvSpPr/>
                <p:nvPr/>
              </p:nvSpPr>
              <p:spPr>
                <a:xfrm rot="5400000">
                  <a:off x="2159880" y="3267831"/>
                  <a:ext cx="186710" cy="260342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" name="正方形/長方形 8">
                  <a:extLst>
                    <a:ext uri="{FF2B5EF4-FFF2-40B4-BE49-F238E27FC236}">
                      <a16:creationId xmlns:a16="http://schemas.microsoft.com/office/drawing/2014/main" id="{E4D8922F-C089-4E77-8973-EE5E508EC9B8}"/>
                    </a:ext>
                  </a:extLst>
                </p:cNvPr>
                <p:cNvSpPr/>
                <p:nvPr/>
              </p:nvSpPr>
              <p:spPr>
                <a:xfrm>
                  <a:off x="956062" y="4269241"/>
                  <a:ext cx="314854" cy="210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正方形/長方形 97">
                  <a:extLst>
                    <a:ext uri="{FF2B5EF4-FFF2-40B4-BE49-F238E27FC236}">
                      <a16:creationId xmlns:a16="http://schemas.microsoft.com/office/drawing/2014/main" id="{B6FD7814-5F93-42DE-8043-B407539EFF95}"/>
                    </a:ext>
                  </a:extLst>
                </p:cNvPr>
                <p:cNvSpPr/>
                <p:nvPr/>
              </p:nvSpPr>
              <p:spPr>
                <a:xfrm>
                  <a:off x="816308" y="4319255"/>
                  <a:ext cx="138057" cy="131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A3268DFB-2FB1-4038-A250-A17A834173D7}"/>
                  </a:ext>
                </a:extLst>
              </p:cNvPr>
              <p:cNvGrpSpPr/>
              <p:nvPr/>
            </p:nvGrpSpPr>
            <p:grpSpPr>
              <a:xfrm>
                <a:off x="3210260" y="2403470"/>
                <a:ext cx="2333452" cy="2805896"/>
                <a:chOff x="1951599" y="534128"/>
                <a:chExt cx="2333452" cy="2805896"/>
              </a:xfrm>
            </p:grpSpPr>
            <p:sp>
              <p:nvSpPr>
                <p:cNvPr id="93" name="四角形: 角を丸くする 92">
                  <a:extLst>
                    <a:ext uri="{FF2B5EF4-FFF2-40B4-BE49-F238E27FC236}">
                      <a16:creationId xmlns:a16="http://schemas.microsoft.com/office/drawing/2014/main" id="{21014B51-6C4D-44F6-B05B-62476E32B30F}"/>
                    </a:ext>
                  </a:extLst>
                </p:cNvPr>
                <p:cNvSpPr/>
                <p:nvPr/>
              </p:nvSpPr>
              <p:spPr>
                <a:xfrm>
                  <a:off x="1951599" y="3225772"/>
                  <a:ext cx="234635" cy="114252"/>
                </a:xfrm>
                <a:prstGeom prst="roundRect">
                  <a:avLst/>
                </a:prstGeom>
                <a:solidFill>
                  <a:srgbClr val="01FF74">
                    <a:alpha val="50196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2" name="テキスト ボックス 131">
                  <a:extLst>
                    <a:ext uri="{FF2B5EF4-FFF2-40B4-BE49-F238E27FC236}">
                      <a16:creationId xmlns:a16="http://schemas.microsoft.com/office/drawing/2014/main" id="{CF7FA4B1-F202-4E31-BE64-5E762BC6D819}"/>
                    </a:ext>
                  </a:extLst>
                </p:cNvPr>
                <p:cNvSpPr txBox="1"/>
                <p:nvPr/>
              </p:nvSpPr>
              <p:spPr>
                <a:xfrm>
                  <a:off x="2590918" y="534128"/>
                  <a:ext cx="1694133" cy="369332"/>
                </a:xfrm>
                <a:prstGeom prst="rect">
                  <a:avLst/>
                </a:prstGeom>
                <a:solidFill>
                  <a:srgbClr val="FFFFBF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dirty="0"/>
                    <a:t>銅ブロック</a:t>
                  </a:r>
                  <a:endParaRPr kumimoji="1" lang="ja-JP" altLang="en-US" dirty="0"/>
                </a:p>
              </p:txBody>
            </p:sp>
          </p:grpSp>
          <p:cxnSp>
            <p:nvCxnSpPr>
              <p:cNvPr id="134" name="直線矢印コネクタ 133">
                <a:extLst>
                  <a:ext uri="{FF2B5EF4-FFF2-40B4-BE49-F238E27FC236}">
                    <a16:creationId xmlns:a16="http://schemas.microsoft.com/office/drawing/2014/main" id="{6DA11A34-8B39-46F4-BDE3-4E3CFB581D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63894" y="2753938"/>
                <a:ext cx="434735" cy="1418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ACFD790C-02EA-4843-946C-25965EB2CB7C}"/>
                  </a:ext>
                </a:extLst>
              </p:cNvPr>
              <p:cNvSpPr/>
              <p:nvPr/>
            </p:nvSpPr>
            <p:spPr>
              <a:xfrm rot="5400000">
                <a:off x="3282598" y="4384183"/>
                <a:ext cx="36000" cy="208753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2" name="テキスト ボックス 141">
                <a:extLst>
                  <a:ext uri="{FF2B5EF4-FFF2-40B4-BE49-F238E27FC236}">
                    <a16:creationId xmlns:a16="http://schemas.microsoft.com/office/drawing/2014/main" id="{70305BEC-992C-418D-9868-85D569DB55FE}"/>
                  </a:ext>
                </a:extLst>
              </p:cNvPr>
              <p:cNvSpPr txBox="1"/>
              <p:nvPr/>
            </p:nvSpPr>
            <p:spPr>
              <a:xfrm>
                <a:off x="2600105" y="6349301"/>
                <a:ext cx="1439818" cy="369332"/>
              </a:xfrm>
              <a:prstGeom prst="rect">
                <a:avLst/>
              </a:prstGeom>
              <a:solidFill>
                <a:srgbClr val="01FF74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/>
                  <a:t>ねじ </a:t>
                </a:r>
                <a:r>
                  <a:rPr kumimoji="1" lang="en-US" altLang="ja-JP" dirty="0"/>
                  <a:t>2φx14</a:t>
                </a:r>
                <a:endParaRPr kumimoji="1" lang="ja-JP" altLang="en-US" dirty="0"/>
              </a:p>
            </p:txBody>
          </p:sp>
          <p:cxnSp>
            <p:nvCxnSpPr>
              <p:cNvPr id="143" name="直線矢印コネクタ 142">
                <a:extLst>
                  <a:ext uri="{FF2B5EF4-FFF2-40B4-BE49-F238E27FC236}">
                    <a16:creationId xmlns:a16="http://schemas.microsoft.com/office/drawing/2014/main" id="{ED46741B-1AB2-4F83-B4D8-35CF544FDA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45068" y="4681950"/>
                <a:ext cx="350115" cy="16673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正方形/長方形 170">
                <a:extLst>
                  <a:ext uri="{FF2B5EF4-FFF2-40B4-BE49-F238E27FC236}">
                    <a16:creationId xmlns:a16="http://schemas.microsoft.com/office/drawing/2014/main" id="{ED5CC044-F80A-4BBA-BFA9-B6011B4F59ED}"/>
                  </a:ext>
                </a:extLst>
              </p:cNvPr>
              <p:cNvSpPr/>
              <p:nvPr/>
            </p:nvSpPr>
            <p:spPr>
              <a:xfrm>
                <a:off x="3944193" y="514270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2" name="直線矢印コネクタ 171">
                <a:extLst>
                  <a:ext uri="{FF2B5EF4-FFF2-40B4-BE49-F238E27FC236}">
                    <a16:creationId xmlns:a16="http://schemas.microsoft.com/office/drawing/2014/main" id="{C3DF931C-447A-45B6-A2B8-F5104ACAF696}"/>
                  </a:ext>
                </a:extLst>
              </p:cNvPr>
              <p:cNvCxnSpPr>
                <a:cxnSpLocks/>
                <a:stCxn id="32" idx="2"/>
              </p:cNvCxnSpPr>
              <p:nvPr/>
            </p:nvCxnSpPr>
            <p:spPr>
              <a:xfrm>
                <a:off x="2746576" y="2542542"/>
                <a:ext cx="411202" cy="18814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2514DE5-8B3E-404A-93FB-3D68BFCCDC4B}"/>
                  </a:ext>
                </a:extLst>
              </p:cNvPr>
              <p:cNvSpPr txBox="1"/>
              <p:nvPr/>
            </p:nvSpPr>
            <p:spPr>
              <a:xfrm>
                <a:off x="1483434" y="1588435"/>
                <a:ext cx="2526283" cy="954107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b="1" dirty="0"/>
                  <a:t>アンプ・アノード基板間の信号パターンの接触に使用する</a:t>
                </a:r>
                <a:r>
                  <a:rPr lang="en-US" altLang="ja-JP" sz="1400" b="1" dirty="0"/>
                  <a:t>contact p</a:t>
                </a:r>
                <a:r>
                  <a:rPr kumimoji="1" lang="en-US" altLang="ja-JP" sz="1400" b="1" dirty="0"/>
                  <a:t>ad(S70-22010)</a:t>
                </a:r>
              </a:p>
              <a:p>
                <a:r>
                  <a:rPr kumimoji="1" lang="ja-JP" altLang="en-US" sz="1400" b="1" dirty="0"/>
                  <a:t>（アンプ基板にはんだ付け）</a:t>
                </a:r>
              </a:p>
            </p:txBody>
          </p: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8731708E-528A-46E0-8ECF-E05DAB58D880}"/>
                  </a:ext>
                </a:extLst>
              </p:cNvPr>
              <p:cNvGrpSpPr/>
              <p:nvPr/>
            </p:nvGrpSpPr>
            <p:grpSpPr>
              <a:xfrm>
                <a:off x="3222948" y="3730707"/>
                <a:ext cx="180000" cy="1508819"/>
                <a:chOff x="2618019" y="3755170"/>
                <a:chExt cx="180000" cy="1450617"/>
              </a:xfrm>
            </p:grpSpPr>
            <p:sp>
              <p:nvSpPr>
                <p:cNvPr id="149" name="斜め縞 148">
                  <a:extLst>
                    <a:ext uri="{FF2B5EF4-FFF2-40B4-BE49-F238E27FC236}">
                      <a16:creationId xmlns:a16="http://schemas.microsoft.com/office/drawing/2014/main" id="{BFE9D25A-CAD3-4B0F-9853-15BD0F2A9C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643148">
                  <a:off x="2618019" y="3755170"/>
                  <a:ext cx="180000" cy="180000"/>
                </a:xfrm>
                <a:prstGeom prst="diagStripe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正方形/長方形 149">
                  <a:extLst>
                    <a:ext uri="{FF2B5EF4-FFF2-40B4-BE49-F238E27FC236}">
                      <a16:creationId xmlns:a16="http://schemas.microsoft.com/office/drawing/2014/main" id="{91A5E669-B3AE-4585-966C-194A8CBABFAB}"/>
                    </a:ext>
                  </a:extLst>
                </p:cNvPr>
                <p:cNvSpPr/>
                <p:nvPr/>
              </p:nvSpPr>
              <p:spPr>
                <a:xfrm>
                  <a:off x="2671144" y="3846107"/>
                  <a:ext cx="87883" cy="1359680"/>
                </a:xfrm>
                <a:prstGeom prst="rect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268EF26A-F46E-4C71-BA06-2E160237C14F}"/>
                  </a:ext>
                </a:extLst>
              </p:cNvPr>
              <p:cNvSpPr/>
              <p:nvPr/>
            </p:nvSpPr>
            <p:spPr>
              <a:xfrm>
                <a:off x="687030" y="3416711"/>
                <a:ext cx="7249196" cy="6076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正方形/長方形 102">
                <a:extLst>
                  <a:ext uri="{FF2B5EF4-FFF2-40B4-BE49-F238E27FC236}">
                    <a16:creationId xmlns:a16="http://schemas.microsoft.com/office/drawing/2014/main" id="{47E4B148-95CA-454D-B553-530A47D60B02}"/>
                  </a:ext>
                </a:extLst>
              </p:cNvPr>
              <p:cNvSpPr/>
              <p:nvPr/>
            </p:nvSpPr>
            <p:spPr>
              <a:xfrm>
                <a:off x="1388979" y="3436224"/>
                <a:ext cx="223243" cy="9562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7" name="直線矢印コネクタ 176">
                <a:extLst>
                  <a:ext uri="{FF2B5EF4-FFF2-40B4-BE49-F238E27FC236}">
                    <a16:creationId xmlns:a16="http://schemas.microsoft.com/office/drawing/2014/main" id="{33B85800-4715-4757-81EF-14F49B12F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7355" y="4294176"/>
                <a:ext cx="34811" cy="1880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9" name="直線矢印コネクタ 178">
              <a:extLst>
                <a:ext uri="{FF2B5EF4-FFF2-40B4-BE49-F238E27FC236}">
                  <a16:creationId xmlns:a16="http://schemas.microsoft.com/office/drawing/2014/main" id="{C6D0D894-F73A-4CF6-8AF2-B11ECFEAE02B}"/>
                </a:ext>
              </a:extLst>
            </p:cNvPr>
            <p:cNvCxnSpPr>
              <a:cxnSpLocks/>
            </p:cNvCxnSpPr>
            <p:nvPr/>
          </p:nvCxnSpPr>
          <p:spPr>
            <a:xfrm>
              <a:off x="1331683" y="3140204"/>
              <a:ext cx="714739" cy="6785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5D1A1B8D-D3B8-42A5-9817-12F9F14100B1}"/>
                </a:ext>
              </a:extLst>
            </p:cNvPr>
            <p:cNvSpPr txBox="1"/>
            <p:nvPr/>
          </p:nvSpPr>
          <p:spPr>
            <a:xfrm>
              <a:off x="134416" y="2930997"/>
              <a:ext cx="1154938" cy="2308324"/>
            </a:xfrm>
            <a:prstGeom prst="rect">
              <a:avLst/>
            </a:prstGeom>
            <a:solidFill>
              <a:srgbClr val="76F1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絶縁体</a:t>
              </a:r>
              <a:r>
                <a:rPr kumimoji="1" lang="en-US" altLang="ja-JP" dirty="0"/>
                <a:t>t=1mm</a:t>
              </a:r>
            </a:p>
            <a:p>
              <a:r>
                <a:rPr lang="ja-JP" altLang="en-US" dirty="0"/>
                <a:t>アンプ基板との間の浮遊静電容量を避けるため</a:t>
              </a:r>
              <a:endParaRPr kumimoji="1" lang="ja-JP" altLang="en-US" dirty="0"/>
            </a:p>
          </p:txBody>
        </p:sp>
      </p:grp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DDC058C8-E0BB-42F2-8D26-61BDD1D7B162}"/>
              </a:ext>
            </a:extLst>
          </p:cNvPr>
          <p:cNvSpPr txBox="1"/>
          <p:nvPr/>
        </p:nvSpPr>
        <p:spPr>
          <a:xfrm>
            <a:off x="480346" y="1813859"/>
            <a:ext cx="1475763" cy="369332"/>
          </a:xfrm>
          <a:prstGeom prst="rect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Al</a:t>
            </a:r>
            <a:r>
              <a:rPr lang="ja-JP" altLang="en-US" dirty="0"/>
              <a:t>板（上）</a:t>
            </a:r>
            <a:endParaRPr kumimoji="1" lang="ja-JP" altLang="en-US" dirty="0"/>
          </a:p>
        </p:txBody>
      </p:sp>
      <p:cxnSp>
        <p:nvCxnSpPr>
          <p:cNvPr id="182" name="直線矢印コネクタ 181">
            <a:extLst>
              <a:ext uri="{FF2B5EF4-FFF2-40B4-BE49-F238E27FC236}">
                <a16:creationId xmlns:a16="http://schemas.microsoft.com/office/drawing/2014/main" id="{0315598D-8153-41E5-8C67-098A4C741C75}"/>
              </a:ext>
            </a:extLst>
          </p:cNvPr>
          <p:cNvCxnSpPr>
            <a:cxnSpLocks/>
          </p:cNvCxnSpPr>
          <p:nvPr/>
        </p:nvCxnSpPr>
        <p:spPr>
          <a:xfrm flipH="1" flipV="1">
            <a:off x="1697793" y="2149291"/>
            <a:ext cx="443404" cy="1061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四角形: 角を丸くする 189">
            <a:extLst>
              <a:ext uri="{FF2B5EF4-FFF2-40B4-BE49-F238E27FC236}">
                <a16:creationId xmlns:a16="http://schemas.microsoft.com/office/drawing/2014/main" id="{B0881189-7D9B-4E15-AFC2-135C5AE0AEA3}"/>
              </a:ext>
            </a:extLst>
          </p:cNvPr>
          <p:cNvSpPr/>
          <p:nvPr/>
        </p:nvSpPr>
        <p:spPr>
          <a:xfrm>
            <a:off x="10445159" y="2955706"/>
            <a:ext cx="220353" cy="922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正方形/長方形 197">
            <a:extLst>
              <a:ext uri="{FF2B5EF4-FFF2-40B4-BE49-F238E27FC236}">
                <a16:creationId xmlns:a16="http://schemas.microsoft.com/office/drawing/2014/main" id="{FD047FC8-BA91-4C19-A6FC-53B6FD03220B}"/>
              </a:ext>
            </a:extLst>
          </p:cNvPr>
          <p:cNvSpPr/>
          <p:nvPr/>
        </p:nvSpPr>
        <p:spPr>
          <a:xfrm>
            <a:off x="5732138" y="2730577"/>
            <a:ext cx="3143825" cy="227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1B7A5183-64EF-4C7C-AE98-4BA1C1B07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65" b="9576"/>
          <a:stretch/>
        </p:blipFill>
        <p:spPr>
          <a:xfrm rot="16200000">
            <a:off x="5950808" y="1928850"/>
            <a:ext cx="4899043" cy="3164449"/>
          </a:xfrm>
          <a:prstGeom prst="rect">
            <a:avLst/>
          </a:prstGeom>
        </p:spPr>
      </p:pic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1957DF3-7D10-475F-A91E-326C4798F4CE}"/>
              </a:ext>
            </a:extLst>
          </p:cNvPr>
          <p:cNvSpPr txBox="1"/>
          <p:nvPr/>
        </p:nvSpPr>
        <p:spPr>
          <a:xfrm>
            <a:off x="9157205" y="153619"/>
            <a:ext cx="29247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アンプ基板</a:t>
            </a:r>
            <a:r>
              <a:rPr kumimoji="1" lang="ja-JP" altLang="en-US" b="1" dirty="0"/>
              <a:t>入力インピーダンスは</a:t>
            </a:r>
            <a:r>
              <a:rPr lang="en-US" altLang="ja-JP" b="1" dirty="0"/>
              <a:t>50Ω</a:t>
            </a:r>
          </a:p>
          <a:p>
            <a:r>
              <a:rPr lang="ja-JP" altLang="en-US" b="1" dirty="0"/>
              <a:t>アノード基板にマッチングのための表面実装抵抗をつける可能性あり</a:t>
            </a:r>
            <a:endParaRPr kumimoji="1" lang="en-US" altLang="ja-JP" b="1" dirty="0"/>
          </a:p>
        </p:txBody>
      </p:sp>
      <p:cxnSp>
        <p:nvCxnSpPr>
          <p:cNvPr id="191" name="直線矢印コネクタ 190">
            <a:extLst>
              <a:ext uri="{FF2B5EF4-FFF2-40B4-BE49-F238E27FC236}">
                <a16:creationId xmlns:a16="http://schemas.microsoft.com/office/drawing/2014/main" id="{0C0FCB1C-1669-4517-B1ED-443064C659E3}"/>
              </a:ext>
            </a:extLst>
          </p:cNvPr>
          <p:cNvCxnSpPr>
            <a:cxnSpLocks/>
            <a:endCxn id="190" idx="1"/>
          </p:cNvCxnSpPr>
          <p:nvPr/>
        </p:nvCxnSpPr>
        <p:spPr>
          <a:xfrm>
            <a:off x="4435217" y="2403243"/>
            <a:ext cx="6009942" cy="598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四角形: 角を丸くする 187">
            <a:extLst>
              <a:ext uri="{FF2B5EF4-FFF2-40B4-BE49-F238E27FC236}">
                <a16:creationId xmlns:a16="http://schemas.microsoft.com/office/drawing/2014/main" id="{CE3B344E-FCDA-4330-851D-495EECB59E56}"/>
              </a:ext>
            </a:extLst>
          </p:cNvPr>
          <p:cNvSpPr/>
          <p:nvPr/>
        </p:nvSpPr>
        <p:spPr>
          <a:xfrm>
            <a:off x="9489745" y="2055464"/>
            <a:ext cx="1381349" cy="19372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3" name="直線矢印コネクタ 202">
            <a:extLst>
              <a:ext uri="{FF2B5EF4-FFF2-40B4-BE49-F238E27FC236}">
                <a16:creationId xmlns:a16="http://schemas.microsoft.com/office/drawing/2014/main" id="{0060CA79-65F1-4C62-A40B-A0AF62279BDF}"/>
              </a:ext>
            </a:extLst>
          </p:cNvPr>
          <p:cNvCxnSpPr>
            <a:cxnSpLocks/>
            <a:endCxn id="188" idx="0"/>
          </p:cNvCxnSpPr>
          <p:nvPr/>
        </p:nvCxnSpPr>
        <p:spPr>
          <a:xfrm>
            <a:off x="10129830" y="1630947"/>
            <a:ext cx="50590" cy="424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コネクタ 204">
            <a:extLst>
              <a:ext uri="{FF2B5EF4-FFF2-40B4-BE49-F238E27FC236}">
                <a16:creationId xmlns:a16="http://schemas.microsoft.com/office/drawing/2014/main" id="{FA23E14C-4608-4000-B9E3-03F5F01ED2DB}"/>
              </a:ext>
            </a:extLst>
          </p:cNvPr>
          <p:cNvCxnSpPr>
            <a:cxnSpLocks/>
          </p:cNvCxnSpPr>
          <p:nvPr/>
        </p:nvCxnSpPr>
        <p:spPr>
          <a:xfrm>
            <a:off x="9878774" y="2918324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線コネクタ 206">
            <a:extLst>
              <a:ext uri="{FF2B5EF4-FFF2-40B4-BE49-F238E27FC236}">
                <a16:creationId xmlns:a16="http://schemas.microsoft.com/office/drawing/2014/main" id="{6F1D7148-B92E-4645-90AA-48EAD6224C5F}"/>
              </a:ext>
            </a:extLst>
          </p:cNvPr>
          <p:cNvCxnSpPr>
            <a:cxnSpLocks/>
          </p:cNvCxnSpPr>
          <p:nvPr/>
        </p:nvCxnSpPr>
        <p:spPr>
          <a:xfrm>
            <a:off x="9878774" y="3072803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線コネクタ 207">
            <a:extLst>
              <a:ext uri="{FF2B5EF4-FFF2-40B4-BE49-F238E27FC236}">
                <a16:creationId xmlns:a16="http://schemas.microsoft.com/office/drawing/2014/main" id="{77306FA6-57CF-4CD9-A272-B120CE762210}"/>
              </a:ext>
            </a:extLst>
          </p:cNvPr>
          <p:cNvCxnSpPr>
            <a:cxnSpLocks/>
          </p:cNvCxnSpPr>
          <p:nvPr/>
        </p:nvCxnSpPr>
        <p:spPr>
          <a:xfrm>
            <a:off x="9878774" y="3833372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矢印: 左右 208">
            <a:extLst>
              <a:ext uri="{FF2B5EF4-FFF2-40B4-BE49-F238E27FC236}">
                <a16:creationId xmlns:a16="http://schemas.microsoft.com/office/drawing/2014/main" id="{BE0CFCEA-EF0E-4A8E-B01A-B816287A4397}"/>
              </a:ext>
            </a:extLst>
          </p:cNvPr>
          <p:cNvSpPr/>
          <p:nvPr/>
        </p:nvSpPr>
        <p:spPr>
          <a:xfrm>
            <a:off x="9982554" y="2265624"/>
            <a:ext cx="292729" cy="1599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1" name="直線コネクタ 210">
            <a:extLst>
              <a:ext uri="{FF2B5EF4-FFF2-40B4-BE49-F238E27FC236}">
                <a16:creationId xmlns:a16="http://schemas.microsoft.com/office/drawing/2014/main" id="{44F2823E-DADA-4F59-B8EA-741DE49A9032}"/>
              </a:ext>
            </a:extLst>
          </p:cNvPr>
          <p:cNvCxnSpPr>
            <a:cxnSpLocks/>
          </p:cNvCxnSpPr>
          <p:nvPr/>
        </p:nvCxnSpPr>
        <p:spPr>
          <a:xfrm>
            <a:off x="9871154" y="4594724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コネクタ 211">
            <a:extLst>
              <a:ext uri="{FF2B5EF4-FFF2-40B4-BE49-F238E27FC236}">
                <a16:creationId xmlns:a16="http://schemas.microsoft.com/office/drawing/2014/main" id="{8C93C4A5-7D6F-46E9-96F5-71C007DD8FDC}"/>
              </a:ext>
            </a:extLst>
          </p:cNvPr>
          <p:cNvCxnSpPr>
            <a:cxnSpLocks/>
          </p:cNvCxnSpPr>
          <p:nvPr/>
        </p:nvCxnSpPr>
        <p:spPr>
          <a:xfrm>
            <a:off x="9871154" y="4749203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四角形: 角を丸くする 215">
            <a:extLst>
              <a:ext uri="{FF2B5EF4-FFF2-40B4-BE49-F238E27FC236}">
                <a16:creationId xmlns:a16="http://schemas.microsoft.com/office/drawing/2014/main" id="{AF303450-1731-404C-A9D7-BD0F247CF620}"/>
              </a:ext>
            </a:extLst>
          </p:cNvPr>
          <p:cNvSpPr/>
          <p:nvPr/>
        </p:nvSpPr>
        <p:spPr>
          <a:xfrm>
            <a:off x="10432155" y="4634881"/>
            <a:ext cx="220353" cy="922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FCE25063-1D5B-4863-8CF7-F716695613B3}"/>
              </a:ext>
            </a:extLst>
          </p:cNvPr>
          <p:cNvSpPr txBox="1"/>
          <p:nvPr/>
        </p:nvSpPr>
        <p:spPr>
          <a:xfrm>
            <a:off x="3218108" y="2403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pSp>
        <p:nvGrpSpPr>
          <p:cNvPr id="229" name="グループ化 228">
            <a:extLst>
              <a:ext uri="{FF2B5EF4-FFF2-40B4-BE49-F238E27FC236}">
                <a16:creationId xmlns:a16="http://schemas.microsoft.com/office/drawing/2014/main" id="{44528EA9-8302-4108-B338-5C3BE519F9DF}"/>
              </a:ext>
            </a:extLst>
          </p:cNvPr>
          <p:cNvGrpSpPr/>
          <p:nvPr/>
        </p:nvGrpSpPr>
        <p:grpSpPr>
          <a:xfrm>
            <a:off x="10483259" y="2730577"/>
            <a:ext cx="148832" cy="140411"/>
            <a:chOff x="10483259" y="2730577"/>
            <a:chExt cx="148832" cy="140411"/>
          </a:xfrm>
        </p:grpSpPr>
        <p:sp>
          <p:nvSpPr>
            <p:cNvPr id="219" name="楕円 218">
              <a:extLst>
                <a:ext uri="{FF2B5EF4-FFF2-40B4-BE49-F238E27FC236}">
                  <a16:creationId xmlns:a16="http://schemas.microsoft.com/office/drawing/2014/main" id="{FDF2EA3F-58D7-41C4-8DB1-D7B0D51824F7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楕円 225">
              <a:extLst>
                <a:ext uri="{FF2B5EF4-FFF2-40B4-BE49-F238E27FC236}">
                  <a16:creationId xmlns:a16="http://schemas.microsoft.com/office/drawing/2014/main" id="{B8465B6B-B42D-459D-B336-C24916B5D80A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0" name="グループ化 229">
            <a:extLst>
              <a:ext uri="{FF2B5EF4-FFF2-40B4-BE49-F238E27FC236}">
                <a16:creationId xmlns:a16="http://schemas.microsoft.com/office/drawing/2014/main" id="{B59D90AD-AAC7-44B4-9A95-95B31A12D518}"/>
              </a:ext>
            </a:extLst>
          </p:cNvPr>
          <p:cNvGrpSpPr/>
          <p:nvPr/>
        </p:nvGrpSpPr>
        <p:grpSpPr>
          <a:xfrm>
            <a:off x="10483259" y="3130297"/>
            <a:ext cx="148832" cy="140411"/>
            <a:chOff x="10483259" y="2730577"/>
            <a:chExt cx="148832" cy="140411"/>
          </a:xfrm>
        </p:grpSpPr>
        <p:sp>
          <p:nvSpPr>
            <p:cNvPr id="231" name="楕円 230">
              <a:extLst>
                <a:ext uri="{FF2B5EF4-FFF2-40B4-BE49-F238E27FC236}">
                  <a16:creationId xmlns:a16="http://schemas.microsoft.com/office/drawing/2014/main" id="{15D59D31-5813-4D78-BEAE-933C3A81CD87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楕円 231">
              <a:extLst>
                <a:ext uri="{FF2B5EF4-FFF2-40B4-BE49-F238E27FC236}">
                  <a16:creationId xmlns:a16="http://schemas.microsoft.com/office/drawing/2014/main" id="{520BA43E-6E3E-432D-A934-E0691FB4A55A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3" name="グループ化 232">
            <a:extLst>
              <a:ext uri="{FF2B5EF4-FFF2-40B4-BE49-F238E27FC236}">
                <a16:creationId xmlns:a16="http://schemas.microsoft.com/office/drawing/2014/main" id="{1CB2FB95-A207-44A9-9AAE-04C3ECDB7767}"/>
              </a:ext>
            </a:extLst>
          </p:cNvPr>
          <p:cNvGrpSpPr/>
          <p:nvPr/>
        </p:nvGrpSpPr>
        <p:grpSpPr>
          <a:xfrm>
            <a:off x="10483249" y="4416507"/>
            <a:ext cx="148832" cy="140411"/>
            <a:chOff x="10483259" y="2730577"/>
            <a:chExt cx="148832" cy="140411"/>
          </a:xfrm>
        </p:grpSpPr>
        <p:sp>
          <p:nvSpPr>
            <p:cNvPr id="234" name="楕円 233">
              <a:extLst>
                <a:ext uri="{FF2B5EF4-FFF2-40B4-BE49-F238E27FC236}">
                  <a16:creationId xmlns:a16="http://schemas.microsoft.com/office/drawing/2014/main" id="{D127101C-B5FB-4858-90AB-98B37C55BC2B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楕円 234">
              <a:extLst>
                <a:ext uri="{FF2B5EF4-FFF2-40B4-BE49-F238E27FC236}">
                  <a16:creationId xmlns:a16="http://schemas.microsoft.com/office/drawing/2014/main" id="{247F9FE8-1B56-4773-AABC-9AC51029D81E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6" name="グループ化 235">
            <a:extLst>
              <a:ext uri="{FF2B5EF4-FFF2-40B4-BE49-F238E27FC236}">
                <a16:creationId xmlns:a16="http://schemas.microsoft.com/office/drawing/2014/main" id="{9D9F29A7-0570-47C3-9B38-D488914B1D02}"/>
              </a:ext>
            </a:extLst>
          </p:cNvPr>
          <p:cNvGrpSpPr/>
          <p:nvPr/>
        </p:nvGrpSpPr>
        <p:grpSpPr>
          <a:xfrm>
            <a:off x="10483249" y="4816227"/>
            <a:ext cx="148832" cy="140411"/>
            <a:chOff x="10483259" y="2730577"/>
            <a:chExt cx="148832" cy="140411"/>
          </a:xfrm>
        </p:grpSpPr>
        <p:sp>
          <p:nvSpPr>
            <p:cNvPr id="237" name="楕円 236">
              <a:extLst>
                <a:ext uri="{FF2B5EF4-FFF2-40B4-BE49-F238E27FC236}">
                  <a16:creationId xmlns:a16="http://schemas.microsoft.com/office/drawing/2014/main" id="{808D8EF0-772F-4693-BB9C-B9B3B1CDCCD9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楕円 237">
              <a:extLst>
                <a:ext uri="{FF2B5EF4-FFF2-40B4-BE49-F238E27FC236}">
                  <a16:creationId xmlns:a16="http://schemas.microsoft.com/office/drawing/2014/main" id="{680C7BEE-D934-4FEC-AD2A-84855FF99B38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8F29929-A857-404E-BEBB-E1E36258B12C}"/>
              </a:ext>
            </a:extLst>
          </p:cNvPr>
          <p:cNvSpPr/>
          <p:nvPr/>
        </p:nvSpPr>
        <p:spPr>
          <a:xfrm>
            <a:off x="10632081" y="2425610"/>
            <a:ext cx="219163" cy="140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ED2592A-9355-4567-83D4-EA3A94ED669C}"/>
              </a:ext>
            </a:extLst>
          </p:cNvPr>
          <p:cNvSpPr/>
          <p:nvPr/>
        </p:nvSpPr>
        <p:spPr>
          <a:xfrm>
            <a:off x="10639666" y="3521368"/>
            <a:ext cx="219163" cy="140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3D76E46-8547-4385-ACBA-21ECB00ABE97}"/>
              </a:ext>
            </a:extLst>
          </p:cNvPr>
          <p:cNvGrpSpPr/>
          <p:nvPr/>
        </p:nvGrpSpPr>
        <p:grpSpPr>
          <a:xfrm>
            <a:off x="89840" y="2777212"/>
            <a:ext cx="5057315" cy="3813475"/>
            <a:chOff x="89840" y="2777212"/>
            <a:chExt cx="5057315" cy="3813475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E30053F-4F45-4738-AE16-966E59E28A5F}"/>
                </a:ext>
              </a:extLst>
            </p:cNvPr>
            <p:cNvSpPr/>
            <p:nvPr/>
          </p:nvSpPr>
          <p:spPr>
            <a:xfrm>
              <a:off x="3840314" y="3314124"/>
              <a:ext cx="387542" cy="459612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1514E49A-734B-4ED0-A637-FBCD017B1E4B}"/>
                </a:ext>
              </a:extLst>
            </p:cNvPr>
            <p:cNvSpPr/>
            <p:nvPr/>
          </p:nvSpPr>
          <p:spPr>
            <a:xfrm>
              <a:off x="3809803" y="4079434"/>
              <a:ext cx="416261" cy="339115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4357A0D4-FC83-4DCD-9076-C873E7AEFB43}"/>
                </a:ext>
              </a:extLst>
            </p:cNvPr>
            <p:cNvSpPr txBox="1"/>
            <p:nvPr/>
          </p:nvSpPr>
          <p:spPr>
            <a:xfrm>
              <a:off x="1678523" y="5289192"/>
              <a:ext cx="1522959" cy="369332"/>
            </a:xfrm>
            <a:prstGeom prst="rect">
              <a:avLst/>
            </a:prstGeom>
            <a:solidFill>
              <a:srgbClr val="4472C4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Al</a:t>
              </a:r>
              <a:r>
                <a:rPr lang="ja-JP" altLang="en-US" dirty="0"/>
                <a:t>板（下）</a:t>
              </a:r>
              <a:endParaRPr kumimoji="1" lang="ja-JP" altLang="en-US" dirty="0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95BBD4D0-73CF-4175-8AB7-67B326B0945B}"/>
                </a:ext>
              </a:extLst>
            </p:cNvPr>
            <p:cNvSpPr/>
            <p:nvPr/>
          </p:nvSpPr>
          <p:spPr>
            <a:xfrm>
              <a:off x="2061271" y="3769563"/>
              <a:ext cx="254365" cy="1068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5" name="直線矢印コネクタ 224">
              <a:extLst>
                <a:ext uri="{FF2B5EF4-FFF2-40B4-BE49-F238E27FC236}">
                  <a16:creationId xmlns:a16="http://schemas.microsoft.com/office/drawing/2014/main" id="{1AFF9FE3-A203-4700-B601-CE7C37C17236}"/>
                </a:ext>
              </a:extLst>
            </p:cNvPr>
            <p:cNvCxnSpPr>
              <a:cxnSpLocks/>
            </p:cNvCxnSpPr>
            <p:nvPr/>
          </p:nvCxnSpPr>
          <p:spPr>
            <a:xfrm>
              <a:off x="1612655" y="4049829"/>
              <a:ext cx="261340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テキスト ボックス 227">
              <a:extLst>
                <a:ext uri="{FF2B5EF4-FFF2-40B4-BE49-F238E27FC236}">
                  <a16:creationId xmlns:a16="http://schemas.microsoft.com/office/drawing/2014/main" id="{9B382F3B-E32D-4134-ADFF-892C5D1B55DA}"/>
                </a:ext>
              </a:extLst>
            </p:cNvPr>
            <p:cNvSpPr txBox="1"/>
            <p:nvPr/>
          </p:nvSpPr>
          <p:spPr>
            <a:xfrm>
              <a:off x="2678278" y="4628993"/>
              <a:ext cx="704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43.5</a:t>
              </a:r>
              <a:endParaRPr kumimoji="1" lang="ja-JP" altLang="en-US" dirty="0"/>
            </a:p>
          </p:txBody>
        </p:sp>
        <p:cxnSp>
          <p:nvCxnSpPr>
            <p:cNvPr id="133" name="直線矢印コネクタ 132">
              <a:extLst>
                <a:ext uri="{FF2B5EF4-FFF2-40B4-BE49-F238E27FC236}">
                  <a16:creationId xmlns:a16="http://schemas.microsoft.com/office/drawing/2014/main" id="{D0743D0C-89A0-4C35-8926-DFCDA79814E1}"/>
                </a:ext>
              </a:extLst>
            </p:cNvPr>
            <p:cNvCxnSpPr>
              <a:cxnSpLocks/>
            </p:cNvCxnSpPr>
            <p:nvPr/>
          </p:nvCxnSpPr>
          <p:spPr>
            <a:xfrm>
              <a:off x="1339954" y="4041697"/>
              <a:ext cx="312182" cy="106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テキスト ボックス 243">
              <a:extLst>
                <a:ext uri="{FF2B5EF4-FFF2-40B4-BE49-F238E27FC236}">
                  <a16:creationId xmlns:a16="http://schemas.microsoft.com/office/drawing/2014/main" id="{1F4E4669-78A7-4769-8492-F876A6D02B90}"/>
                </a:ext>
              </a:extLst>
            </p:cNvPr>
            <p:cNvSpPr txBox="1"/>
            <p:nvPr/>
          </p:nvSpPr>
          <p:spPr>
            <a:xfrm>
              <a:off x="1367293" y="4129107"/>
              <a:ext cx="439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5</a:t>
              </a:r>
              <a:endParaRPr kumimoji="1" lang="ja-JP" altLang="en-US" dirty="0"/>
            </a:p>
          </p:txBody>
        </p:sp>
        <p:cxnSp>
          <p:nvCxnSpPr>
            <p:cNvPr id="246" name="直線コネクタ 245">
              <a:extLst>
                <a:ext uri="{FF2B5EF4-FFF2-40B4-BE49-F238E27FC236}">
                  <a16:creationId xmlns:a16="http://schemas.microsoft.com/office/drawing/2014/main" id="{AC602CFC-25FD-4DCE-BC27-49A1DA835E69}"/>
                </a:ext>
              </a:extLst>
            </p:cNvPr>
            <p:cNvCxnSpPr>
              <a:cxnSpLocks/>
            </p:cNvCxnSpPr>
            <p:nvPr/>
          </p:nvCxnSpPr>
          <p:spPr>
            <a:xfrm>
              <a:off x="1347866" y="2845795"/>
              <a:ext cx="3735" cy="20895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矢印コネクタ 147">
              <a:extLst>
                <a:ext uri="{FF2B5EF4-FFF2-40B4-BE49-F238E27FC236}">
                  <a16:creationId xmlns:a16="http://schemas.microsoft.com/office/drawing/2014/main" id="{7F0C1C23-1C1B-4DA5-8DD1-1FAF6EC5327D}"/>
                </a:ext>
              </a:extLst>
            </p:cNvPr>
            <p:cNvCxnSpPr/>
            <p:nvPr/>
          </p:nvCxnSpPr>
          <p:spPr>
            <a:xfrm>
              <a:off x="3791389" y="3143250"/>
              <a:ext cx="80604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>
              <a:extLst>
                <a:ext uri="{FF2B5EF4-FFF2-40B4-BE49-F238E27FC236}">
                  <a16:creationId xmlns:a16="http://schemas.microsoft.com/office/drawing/2014/main" id="{E95D8B07-A22E-4DE6-9A2E-1EB439318E42}"/>
                </a:ext>
              </a:extLst>
            </p:cNvPr>
            <p:cNvCxnSpPr/>
            <p:nvPr/>
          </p:nvCxnSpPr>
          <p:spPr>
            <a:xfrm>
              <a:off x="4597433" y="2876550"/>
              <a:ext cx="0" cy="4638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>
              <a:extLst>
                <a:ext uri="{FF2B5EF4-FFF2-40B4-BE49-F238E27FC236}">
                  <a16:creationId xmlns:a16="http://schemas.microsoft.com/office/drawing/2014/main" id="{616A8B56-2A9D-42FD-BC17-EE804F1CE11B}"/>
                </a:ext>
              </a:extLst>
            </p:cNvPr>
            <p:cNvCxnSpPr/>
            <p:nvPr/>
          </p:nvCxnSpPr>
          <p:spPr>
            <a:xfrm>
              <a:off x="5147155" y="2901908"/>
              <a:ext cx="0" cy="4638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テキスト ボックス 157">
              <a:extLst>
                <a:ext uri="{FF2B5EF4-FFF2-40B4-BE49-F238E27FC236}">
                  <a16:creationId xmlns:a16="http://schemas.microsoft.com/office/drawing/2014/main" id="{A64D67FF-C6DA-45FA-BB8D-ED1942C90185}"/>
                </a:ext>
              </a:extLst>
            </p:cNvPr>
            <p:cNvSpPr txBox="1"/>
            <p:nvPr/>
          </p:nvSpPr>
          <p:spPr>
            <a:xfrm>
              <a:off x="4731130" y="278995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8</a:t>
              </a:r>
              <a:endParaRPr kumimoji="1" lang="ja-JP" altLang="en-US" dirty="0"/>
            </a:p>
          </p:txBody>
        </p:sp>
        <p:cxnSp>
          <p:nvCxnSpPr>
            <p:cNvPr id="159" name="直線矢印コネクタ 158">
              <a:extLst>
                <a:ext uri="{FF2B5EF4-FFF2-40B4-BE49-F238E27FC236}">
                  <a16:creationId xmlns:a16="http://schemas.microsoft.com/office/drawing/2014/main" id="{AEEC67A4-AAE1-4827-ADF1-DB68DC97E01F}"/>
                </a:ext>
              </a:extLst>
            </p:cNvPr>
            <p:cNvCxnSpPr>
              <a:cxnSpLocks/>
            </p:cNvCxnSpPr>
            <p:nvPr/>
          </p:nvCxnSpPr>
          <p:spPr>
            <a:xfrm>
              <a:off x="4610520" y="3143250"/>
              <a:ext cx="53663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テキスト ボックス 159">
              <a:extLst>
                <a:ext uri="{FF2B5EF4-FFF2-40B4-BE49-F238E27FC236}">
                  <a16:creationId xmlns:a16="http://schemas.microsoft.com/office/drawing/2014/main" id="{F0492D49-D061-467D-95A4-0A399DF9C6D2}"/>
                </a:ext>
              </a:extLst>
            </p:cNvPr>
            <p:cNvSpPr txBox="1"/>
            <p:nvPr/>
          </p:nvSpPr>
          <p:spPr>
            <a:xfrm>
              <a:off x="4009106" y="277721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10</a:t>
              </a:r>
              <a:endParaRPr kumimoji="1" lang="ja-JP" altLang="en-US" dirty="0"/>
            </a:p>
          </p:txBody>
        </p: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928F5C7A-1D3B-40F1-905A-9E740E887194}"/>
                </a:ext>
              </a:extLst>
            </p:cNvPr>
            <p:cNvCxnSpPr>
              <a:cxnSpLocks/>
            </p:cNvCxnSpPr>
            <p:nvPr/>
          </p:nvCxnSpPr>
          <p:spPr>
            <a:xfrm>
              <a:off x="3809804" y="2986759"/>
              <a:ext cx="0" cy="23885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矢印コネクタ 161">
              <a:extLst>
                <a:ext uri="{FF2B5EF4-FFF2-40B4-BE49-F238E27FC236}">
                  <a16:creationId xmlns:a16="http://schemas.microsoft.com/office/drawing/2014/main" id="{769EC298-D9BB-4730-BC10-FBFCCC0CE255}"/>
                </a:ext>
              </a:extLst>
            </p:cNvPr>
            <p:cNvCxnSpPr>
              <a:cxnSpLocks/>
            </p:cNvCxnSpPr>
            <p:nvPr/>
          </p:nvCxnSpPr>
          <p:spPr>
            <a:xfrm>
              <a:off x="2190933" y="4610883"/>
              <a:ext cx="2054349" cy="32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矢印コネクタ 163">
              <a:extLst>
                <a:ext uri="{FF2B5EF4-FFF2-40B4-BE49-F238E27FC236}">
                  <a16:creationId xmlns:a16="http://schemas.microsoft.com/office/drawing/2014/main" id="{749297F5-5317-4068-AD59-C61D4276363E}"/>
                </a:ext>
              </a:extLst>
            </p:cNvPr>
            <p:cNvCxnSpPr>
              <a:cxnSpLocks/>
            </p:cNvCxnSpPr>
            <p:nvPr/>
          </p:nvCxnSpPr>
          <p:spPr>
            <a:xfrm>
              <a:off x="3831987" y="4654436"/>
              <a:ext cx="39757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テキスト ボックス 164">
              <a:extLst>
                <a:ext uri="{FF2B5EF4-FFF2-40B4-BE49-F238E27FC236}">
                  <a16:creationId xmlns:a16="http://schemas.microsoft.com/office/drawing/2014/main" id="{0A839E3C-3BED-41C2-9194-D287F39BF58A}"/>
                </a:ext>
              </a:extLst>
            </p:cNvPr>
            <p:cNvSpPr txBox="1"/>
            <p:nvPr/>
          </p:nvSpPr>
          <p:spPr>
            <a:xfrm>
              <a:off x="3846015" y="460533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5</a:t>
              </a:r>
              <a:endParaRPr kumimoji="1" lang="ja-JP" altLang="en-US" dirty="0"/>
            </a:p>
          </p:txBody>
        </p:sp>
        <p:cxnSp>
          <p:nvCxnSpPr>
            <p:cNvPr id="166" name="直線コネクタ 165">
              <a:extLst>
                <a:ext uri="{FF2B5EF4-FFF2-40B4-BE49-F238E27FC236}">
                  <a16:creationId xmlns:a16="http://schemas.microsoft.com/office/drawing/2014/main" id="{1D3D7F7B-3B18-47AB-AA78-1CDC27DAFAEC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>
              <a:off x="4226064" y="3983948"/>
              <a:ext cx="3502" cy="8322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1A078068-63B0-4853-A64F-E8D2863DE2E8}"/>
                </a:ext>
              </a:extLst>
            </p:cNvPr>
            <p:cNvCxnSpPr/>
            <p:nvPr/>
          </p:nvCxnSpPr>
          <p:spPr>
            <a:xfrm>
              <a:off x="2171715" y="3535406"/>
              <a:ext cx="0" cy="1625992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AB18BA72-8C91-4457-8FD6-57B30FAA50D0}"/>
                </a:ext>
              </a:extLst>
            </p:cNvPr>
            <p:cNvSpPr txBox="1"/>
            <p:nvPr/>
          </p:nvSpPr>
          <p:spPr>
            <a:xfrm>
              <a:off x="89840" y="5944356"/>
              <a:ext cx="32415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/>
                <a:t>筐体の端はアンプ基板保護</a:t>
              </a:r>
              <a:endParaRPr lang="en-US" altLang="ja-JP" dirty="0"/>
            </a:p>
            <a:p>
              <a:r>
                <a:rPr lang="ja-JP" altLang="en-US" dirty="0"/>
                <a:t>のため</a:t>
              </a:r>
              <a:r>
                <a:rPr kumimoji="1" lang="en-US" altLang="ja-JP" dirty="0"/>
                <a:t>MCX</a:t>
              </a:r>
              <a:r>
                <a:rPr kumimoji="1" lang="ja-JP" altLang="en-US" dirty="0"/>
                <a:t>コネクタより外に</a:t>
              </a:r>
            </a:p>
          </p:txBody>
        </p:sp>
        <p:cxnSp>
          <p:nvCxnSpPr>
            <p:cNvPr id="84" name="直線矢印コネクタ 83">
              <a:extLst>
                <a:ext uri="{FF2B5EF4-FFF2-40B4-BE49-F238E27FC236}">
                  <a16:creationId xmlns:a16="http://schemas.microsoft.com/office/drawing/2014/main" id="{EC7F5260-46F6-4808-9974-C4A5F80E342D}"/>
                </a:ext>
              </a:extLst>
            </p:cNvPr>
            <p:cNvCxnSpPr>
              <a:cxnSpLocks/>
              <a:endCxn id="170" idx="1"/>
            </p:cNvCxnSpPr>
            <p:nvPr/>
          </p:nvCxnSpPr>
          <p:spPr>
            <a:xfrm flipV="1">
              <a:off x="1339954" y="4926596"/>
              <a:ext cx="7911" cy="11236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8B8CAA16-4D85-4D56-9C49-2C5239085074}"/>
                </a:ext>
              </a:extLst>
            </p:cNvPr>
            <p:cNvSpPr txBox="1"/>
            <p:nvPr/>
          </p:nvSpPr>
          <p:spPr>
            <a:xfrm>
              <a:off x="2695718" y="3990621"/>
              <a:ext cx="704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55</a:t>
              </a:r>
              <a:endParaRPr kumimoji="1" lang="ja-JP" altLang="en-US" dirty="0"/>
            </a:p>
          </p:txBody>
        </p:sp>
        <p:cxnSp>
          <p:nvCxnSpPr>
            <p:cNvPr id="189" name="直線矢印コネクタ 188">
              <a:extLst>
                <a:ext uri="{FF2B5EF4-FFF2-40B4-BE49-F238E27FC236}">
                  <a16:creationId xmlns:a16="http://schemas.microsoft.com/office/drawing/2014/main" id="{7EFC5E00-3A97-4574-B4B6-78EB822F49A6}"/>
                </a:ext>
              </a:extLst>
            </p:cNvPr>
            <p:cNvCxnSpPr>
              <a:cxnSpLocks/>
            </p:cNvCxnSpPr>
            <p:nvPr/>
          </p:nvCxnSpPr>
          <p:spPr>
            <a:xfrm>
              <a:off x="1367293" y="5239321"/>
              <a:ext cx="245134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1A03A1B2-73AB-4097-9B9F-68224A24A828}"/>
                </a:ext>
              </a:extLst>
            </p:cNvPr>
            <p:cNvSpPr txBox="1"/>
            <p:nvPr/>
          </p:nvSpPr>
          <p:spPr>
            <a:xfrm>
              <a:off x="2467263" y="4960118"/>
              <a:ext cx="704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55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3563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17915</TotalTime>
  <Words>7179</Words>
  <Application>Microsoft Office PowerPoint</Application>
  <PresentationFormat>ワイド画面</PresentationFormat>
  <Paragraphs>1445</Paragraphs>
  <Slides>150</Slides>
  <Notes>15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150</vt:i4>
      </vt:variant>
    </vt:vector>
  </HeadingPairs>
  <TitlesOfParts>
    <vt:vector size="163" baseType="lpstr">
      <vt:lpstr>ＭＳ Ｐゴシック</vt:lpstr>
      <vt:lpstr>游ゴシック</vt:lpstr>
      <vt:lpstr>游ゴシック</vt:lpstr>
      <vt:lpstr>游ゴシック Light</vt:lpstr>
      <vt:lpstr>Arial</vt:lpstr>
      <vt:lpstr>Calibri</vt:lpstr>
      <vt:lpstr>Symbol</vt:lpstr>
      <vt:lpstr>Times New Roman</vt:lpstr>
      <vt:lpstr>Wingdings</vt:lpstr>
      <vt:lpstr>Office テーマ</vt:lpstr>
      <vt:lpstr>2_Office テーマ</vt:lpstr>
      <vt:lpstr>3_Office テーマ</vt:lpstr>
      <vt:lpstr>4_Office テーマ</vt:lpstr>
      <vt:lpstr>MRPC Meeting</vt:lpstr>
      <vt:lpstr>Impedance matching test (at U. Tsukuba)</vt:lpstr>
      <vt:lpstr>PowerPoint プレゼンテーション</vt:lpstr>
      <vt:lpstr>PowerPoint プレゼンテーション</vt:lpstr>
      <vt:lpstr>PowerPoint プレゼンテーション</vt:lpstr>
      <vt:lpstr>Final Result</vt:lpstr>
      <vt:lpstr>E16 Beam test (Nov 24-25)</vt:lpstr>
      <vt:lpstr>ビーム試験の準備</vt:lpstr>
      <vt:lpstr>その他の情報</vt:lpstr>
      <vt:lpstr>PowerPoint プレゼンテーション</vt:lpstr>
      <vt:lpstr>AC Efficiency = 100%</vt:lpstr>
      <vt:lpstr>AC Efficiency = 90%</vt:lpstr>
      <vt:lpstr>PowerPoint プレゼンテーション</vt:lpstr>
      <vt:lpstr>Rate Estimation (JAM p+Cu, preliminary)</vt:lpstr>
      <vt:lpstr>発注状況</vt:lpstr>
      <vt:lpstr>スケジュール</vt:lpstr>
      <vt:lpstr>マッチング試験 (11/2-11/6?, 筑波大）</vt:lpstr>
      <vt:lpstr>マッチングTestについて</vt:lpstr>
      <vt:lpstr>Ming-Leeの詳細説明</vt:lpstr>
      <vt:lpstr>PowerPoint プレゼンテーション</vt:lpstr>
      <vt:lpstr>PowerPoint プレゼンテーション</vt:lpstr>
      <vt:lpstr>PowerPoint プレゼンテーション</vt:lpstr>
      <vt:lpstr>10月中にやっておくこと</vt:lpstr>
      <vt:lpstr>Run0bに向けた準備</vt:lpstr>
      <vt:lpstr>今後購入する必要があるもの</vt:lpstr>
      <vt:lpstr>必要なケーブル</vt:lpstr>
      <vt:lpstr>MRPC DAQ等について</vt:lpstr>
      <vt:lpstr>ΦKK study</vt:lpstr>
      <vt:lpstr>PowerPoint プレゼンテーション</vt:lpstr>
      <vt:lpstr>Rate Estimation (JAM p+Cu, preliminary)</vt:lpstr>
      <vt:lpstr>TO DO</vt:lpstr>
      <vt:lpstr>Local DAQ</vt:lpstr>
      <vt:lpstr>PowerPoint プレゼンテーション</vt:lpstr>
      <vt:lpstr>PowerPoint プレゼンテーション</vt:lpstr>
      <vt:lpstr>Acceptance (Sakuma-san’s calculations)</vt:lpstr>
      <vt:lpstr>Acceptance</vt:lpstr>
      <vt:lpstr>Acceptance</vt:lpstr>
      <vt:lpstr>φ→K+K- Proposalに向けて</vt:lpstr>
      <vt:lpstr>PowerPoint プレゼンテーション</vt:lpstr>
      <vt:lpstr>PowerPoint プレゼンテーション</vt:lpstr>
      <vt:lpstr>Rq(RPC) vs Rq(TSC)</vt:lpstr>
      <vt:lpstr>PowerPoint プレゼンテーション</vt:lpstr>
      <vt:lpstr>TOF vs DRPC-TSC</vt:lpstr>
      <vt:lpstr>PowerPoint プレゼンテーション</vt:lpstr>
      <vt:lpstr>Rate Estimation (JAM p+Cu, preliminary)</vt:lpstr>
      <vt:lpstr>Geometry configuration for Φ→KK</vt:lpstr>
      <vt:lpstr>Acceptance (GEANT4 simulation)</vt:lpstr>
      <vt:lpstr>PowerPoint プレゼンテーション</vt:lpstr>
      <vt:lpstr>Acceptance</vt:lpstr>
      <vt:lpstr>Acceptance</vt:lpstr>
      <vt:lpstr>Invariant Mass</vt:lpstr>
      <vt:lpstr>PowerPoint プレゼンテーション</vt:lpstr>
      <vt:lpstr>PowerPoint プレゼンテーション</vt:lpstr>
      <vt:lpstr>Issues</vt:lpstr>
      <vt:lpstr>コメント（四日市、成木）</vt:lpstr>
      <vt:lpstr>PowerPoint プレゼンテーション</vt:lpstr>
      <vt:lpstr>E325の結果</vt:lpstr>
      <vt:lpstr>E325 Acceptance</vt:lpstr>
      <vt:lpstr>Φのβγ</vt:lpstr>
      <vt:lpstr>Middle layer q±30oを使用しない場合</vt:lpstr>
      <vt:lpstr>E325 setup</vt:lpstr>
      <vt:lpstr>Kaon trigger at E325</vt:lpstr>
      <vt:lpstr>1/b vs momentum</vt:lpstr>
      <vt:lpstr>Rigidity vs TOF (JAM p+Cu + GEANT4)</vt:lpstr>
      <vt:lpstr>Beam 1x108/spill, B=0 (Run2140)  MRPC1-MRPC2飛行時間 MRPC1 Strip3 – MRPC2 Strip3  </vt:lpstr>
      <vt:lpstr>Beam 5x109/spill, B=0 (Run2548)  MRPC1-MRPC2飛行時間 MRPC1 Strip3 – MRPC2 Strip3  </vt:lpstr>
      <vt:lpstr>E325 acceptance (Simulation, p+C)</vt:lpstr>
      <vt:lpstr>E325 acceptance (Data, p+C)</vt:lpstr>
      <vt:lpstr>Beam 5x109/spill, B=1.95T (Run2517)  MRPC1-MRPC2飛行時間とカット</vt:lpstr>
      <vt:lpstr>Beam 1x108/spill, B=0 (Run2140) MRPC1-MRPC2飛行時間とカット（I) MRPC1 Strip3 – MRPC2 Strip3  </vt:lpstr>
      <vt:lpstr>Beam 5x109/spill, B=0 (Run2548)  MRPC1-MRPC2飛行時間とカット（I) MRPC1 Strip3 – MRPC2 Strip3  </vt:lpstr>
      <vt:lpstr>Beam 1x108/spill, B=0 (Run2140)  MRPC1-MRPC2飛行時間とカット（II) MRPC1 Strip3 – MRPC2 Strip3  </vt:lpstr>
      <vt:lpstr>Beam 5x109/spill, B=0 (Run2548)  MRPC1-MRPC2飛行時間とカット（II) MRPC1 Strip3 – MRPC2 Strip3  </vt:lpstr>
      <vt:lpstr>Track Start Counter</vt:lpstr>
      <vt:lpstr>TSCシミュレーションと要求性能</vt:lpstr>
      <vt:lpstr>PowerPoint プレゼンテーション</vt:lpstr>
      <vt:lpstr>発注状況</vt:lpstr>
      <vt:lpstr>Design　(by Sakuma)</vt:lpstr>
      <vt:lpstr>AC Prototype (Sakuma)</vt:lpstr>
      <vt:lpstr>PowerPoint プレゼンテーション</vt:lpstr>
      <vt:lpstr>PowerPoint プレゼンテーション</vt:lpstr>
      <vt:lpstr>PowerPoint プレゼンテーション</vt:lpstr>
      <vt:lpstr>TOF vs DX</vt:lpstr>
      <vt:lpstr>ESC PMT間の時間差</vt:lpstr>
      <vt:lpstr>Simulation </vt:lpstr>
      <vt:lpstr>MRPC1-MRPC2飛行時間とカット（I) MRPC1 Strip3 – MRPC2 Strip3  </vt:lpstr>
      <vt:lpstr>MRPC1-MRPC2飛行時間とカット（II) MRPC1 Strip3 – MRPC2 Strip3  </vt:lpstr>
      <vt:lpstr>Simulation (RPC1-RPC2)</vt:lpstr>
      <vt:lpstr>Simulation (TSC-RPC1)</vt:lpstr>
      <vt:lpstr>Simulation (TSC-RPC2)</vt:lpstr>
      <vt:lpstr>To Analyze</vt:lpstr>
      <vt:lpstr>アンプ製作状況</vt:lpstr>
      <vt:lpstr>マッチングTestについて</vt:lpstr>
      <vt:lpstr>実際のテスト</vt:lpstr>
      <vt:lpstr>用意する抵抗</vt:lpstr>
      <vt:lpstr>その他</vt:lpstr>
      <vt:lpstr>RPC structure (26mm pitch Amp)</vt:lpstr>
      <vt:lpstr>その他筐体設計に関して</vt:lpstr>
      <vt:lpstr>アンプ、RPC基板間の接続</vt:lpstr>
      <vt:lpstr>26 mm pitch アンプ</vt:lpstr>
      <vt:lpstr>データ解析</vt:lpstr>
      <vt:lpstr>Slewing correction (ESC)</vt:lpstr>
      <vt:lpstr>PMT間時間差</vt:lpstr>
      <vt:lpstr>PMT間時間差</vt:lpstr>
      <vt:lpstr>PMT間時間差</vt:lpstr>
      <vt:lpstr>Comparison with cuts</vt:lpstr>
      <vt:lpstr>Comparison with and w/o slewing cor</vt:lpstr>
      <vt:lpstr>Clusteringの試み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E16φ→K+K- Proposalに向けて</vt:lpstr>
      <vt:lpstr>コメント（四日市さん/Gublerさん）</vt:lpstr>
      <vt:lpstr>データ解析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bg with AC n=1.034</vt:lpstr>
      <vt:lpstr>PowerPoint プレゼンテーション</vt:lpstr>
      <vt:lpstr>PowerPoint プレゼンテーション</vt:lpstr>
      <vt:lpstr>ＲＰＣ断面</vt:lpstr>
      <vt:lpstr>Dimension of E16 PRC</vt:lpstr>
      <vt:lpstr>PowerPoint プレゼンテーション</vt:lpstr>
      <vt:lpstr>PowerPoint プレゼンテーション</vt:lpstr>
      <vt:lpstr>PowerPoint プレゼンテーション</vt:lpstr>
      <vt:lpstr>RPC structure (26mm pitch Amp)</vt:lpstr>
      <vt:lpstr>PowerPoint プレゼンテーション</vt:lpstr>
      <vt:lpstr>MRPC 新Ampについて</vt:lpstr>
      <vt:lpstr>Request for 26mm pitch amplifier</vt:lpstr>
      <vt:lpstr>PowerPoint プレゼンテーション</vt:lpstr>
      <vt:lpstr>PowerPoint プレゼンテーション</vt:lpstr>
      <vt:lpstr>前回からの変更点</vt:lpstr>
      <vt:lpstr>For Hayashi-REPIC (2020/8/19)</vt:lpstr>
      <vt:lpstr>アンプ基板の設計とRPCへの接続 (2020/8/19)</vt:lpstr>
      <vt:lpstr>PowerPoint プレゼンテーション</vt:lpstr>
      <vt:lpstr>PowerPoint プレゼンテーション</vt:lpstr>
      <vt:lpstr>PowerPoint プレゼンテーション</vt:lpstr>
      <vt:lpstr>Dimension of E16 PRC</vt:lpstr>
      <vt:lpstr>PowerPoint プレゼンテーション</vt:lpstr>
      <vt:lpstr>その他Ming-Leeからのコメント</vt:lpstr>
      <vt:lpstr>Amp PCBとAl板の取り付け法の例（Ming-Lee)</vt:lpstr>
      <vt:lpstr>PowerPoint プレゼンテーション</vt:lpstr>
      <vt:lpstr>PowerPoint プレゼンテーション</vt:lpstr>
      <vt:lpstr>Request of additional through holes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RPC structure (under design)</dc:title>
  <dc:creator>Sako Hiroyuki</dc:creator>
  <cp:lastModifiedBy>Sako Hiroyuki</cp:lastModifiedBy>
  <cp:revision>479</cp:revision>
  <cp:lastPrinted>2020-11-11T09:09:07Z</cp:lastPrinted>
  <dcterms:created xsi:type="dcterms:W3CDTF">2020-07-28T14:56:43Z</dcterms:created>
  <dcterms:modified xsi:type="dcterms:W3CDTF">2020-11-12T09:25:24Z</dcterms:modified>
</cp:coreProperties>
</file>