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40" r:id="rId2"/>
    <p:sldId id="558" r:id="rId3"/>
    <p:sldId id="580" r:id="rId4"/>
    <p:sldId id="576" r:id="rId5"/>
    <p:sldId id="581" r:id="rId6"/>
    <p:sldId id="567" r:id="rId7"/>
    <p:sldId id="568" r:id="rId8"/>
    <p:sldId id="572" r:id="rId9"/>
    <p:sldId id="573" r:id="rId10"/>
    <p:sldId id="575" r:id="rId11"/>
    <p:sldId id="517" r:id="rId12"/>
    <p:sldId id="519" r:id="rId13"/>
    <p:sldId id="569" r:id="rId14"/>
    <p:sldId id="570" r:id="rId15"/>
    <p:sldId id="577" r:id="rId16"/>
    <p:sldId id="578" r:id="rId17"/>
    <p:sldId id="579" r:id="rId18"/>
    <p:sldId id="571" r:id="rId19"/>
    <p:sldId id="582" r:id="rId20"/>
    <p:sldId id="518" r:id="rId21"/>
  </p:sldIdLst>
  <p:sldSz cx="9144000" cy="6858000" type="screen4x3"/>
  <p:notesSz cx="6807200" cy="9939338"/>
  <p:embeddedFontLst>
    <p:embeddedFont>
      <p:font typeface="ＤＦ特太ゴシック体" panose="02010609000101010101" pitchFamily="1" charset="-128"/>
      <p:regular r:id="rId24"/>
    </p:embeddedFont>
    <p:embeddedFont>
      <p:font typeface="ＤＨＰ平成ゴシックW5" panose="02010601000101010101" pitchFamily="2" charset="-128"/>
      <p:regular r:id="rId25"/>
    </p:embeddedFont>
    <p:embeddedFont>
      <p:font typeface="ＤＦ平成ゴシック体W5" panose="02010609000101010101" pitchFamily="1" charset="-128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A-OTF 見出ゴMB31 Pro MB31" panose="020B0600000000000000" pitchFamily="34" charset="-128"/>
      <p:bold r:id="rId31"/>
    </p:embeddedFont>
    <p:embeddedFont>
      <p:font typeface="Arial Black" panose="020B0A04020102020204" pitchFamily="34" charset="0"/>
      <p:bold r:id="rId32"/>
    </p:embeddedFont>
    <p:embeddedFont>
      <p:font typeface="Cambria Math" panose="02040503050406030204" pitchFamily="18" charset="0"/>
      <p:regular r:id="rId33"/>
    </p:embeddedFont>
    <p:embeddedFont>
      <p:font typeface="Impact" panose="020B0806030902050204" pitchFamily="34" charset="0"/>
      <p:regular r:id="rId34"/>
    </p:embeddedFont>
    <p:embeddedFont>
      <p:font typeface="游ゴシック" panose="020B0400000000000000" pitchFamily="50" charset="-128"/>
      <p:regular r:id="rId35"/>
      <p:bold r:id="rId36"/>
    </p:embeddedFont>
    <p:embeddedFont>
      <p:font typeface="cmti9" panose="020B0500000000000000" pitchFamily="34" charset="0"/>
      <p:regular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9FF"/>
    <a:srgbClr val="00FFFF"/>
    <a:srgbClr val="FF62FF"/>
    <a:srgbClr val="00FF00"/>
    <a:srgbClr val="FF00FF"/>
    <a:srgbClr val="FFF4FF"/>
    <a:srgbClr val="9F4219"/>
    <a:srgbClr val="599959"/>
    <a:srgbClr val="D8E7D8"/>
    <a:srgbClr val="A5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78958" autoAdjust="0"/>
  </p:normalViewPr>
  <p:slideViewPr>
    <p:cSldViewPr snapToGrid="0">
      <p:cViewPr varScale="1">
        <p:scale>
          <a:sx n="91" d="100"/>
          <a:sy n="91" d="100"/>
        </p:scale>
        <p:origin x="209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17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D4401-0A01-401B-B1D6-C9EB4626F4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14302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D807A-AED0-454E-AA34-CD8B5CF4BE4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12948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0825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185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8115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8257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4719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3533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5691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3336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2880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3304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5979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3626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3464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906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1166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0121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9136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5224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250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 userDrawn="1"/>
        </p:nvSpPr>
        <p:spPr>
          <a:xfrm>
            <a:off x="0" y="10594"/>
            <a:ext cx="9144000" cy="725120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800" dirty="0">
              <a:latin typeface="A-OTF 見出ゴMB31 Pro MB31" panose="020B0600000000000000" pitchFamily="34" charset="-128"/>
              <a:ea typeface="ＤＦ平成ゴシック体W5" panose="02010609000101010101" pitchFamily="1" charset="-128"/>
              <a:cs typeface="A-OTF 見出ゴMB31 Pro MB31" panose="020B0600000000000000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719" y="0"/>
            <a:ext cx="7886700" cy="603575"/>
          </a:xfrm>
          <a:prstGeom prst="rect">
            <a:avLst/>
          </a:prstGeom>
        </p:spPr>
        <p:txBody>
          <a:bodyPr/>
          <a:lstStyle>
            <a:lvl1pPr>
              <a:defRPr>
                <a:latin typeface="A-OTF 見出ゴMB31 Pro MB31" panose="020B0600000000000000" pitchFamily="34" charset="-128"/>
                <a:ea typeface="ＤＦ平成ゴシック体W5" panose="02010609000101010101" pitchFamily="1" charset="-128"/>
                <a:cs typeface="A-OTF 見出ゴMB31 Pro MB31" panose="020B0600000000000000" pitchFamily="34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15" y="798052"/>
            <a:ext cx="8876370" cy="5378911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anose="020B0604020202020204" pitchFamily="34" charset="0"/>
                <a:ea typeface="ＤＨＰ平成ゴシックW5" panose="02010601000101010101" pitchFamily="2" charset="-128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ea typeface="ＤＨＰ平成ゴシックW5" panose="02010601000101010101" pitchFamily="2" charset="-128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ea typeface="ＤＨＰ平成ゴシックW5" panose="02010601000101010101" pitchFamily="2" charset="-128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ea typeface="ＤＨＰ平成ゴシックW5" panose="02010601000101010101" pitchFamily="2" charset="-128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ea typeface="ＤＨＰ平成ゴシックW5" panose="02010601000101010101" pitchFamily="2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2D45-F9DD-42C6-8814-FF7158BA9BDB}" type="datetime1">
              <a:rPr kumimoji="1" lang="ja-JP" altLang="en-US" smtClean="0"/>
              <a:t>2021/3/8</a:t>
            </a:fld>
            <a:endParaRPr kumimoji="1"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7002967" y="6489739"/>
            <a:ext cx="1512383" cy="221810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 smtClean="0"/>
              <a:t>Mar. 10, 2021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515350" y="6489739"/>
            <a:ext cx="628650" cy="365125"/>
          </a:xfrm>
          <a:prstGeom prst="rect">
            <a:avLst/>
          </a:prstGeom>
        </p:spPr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4"/>
            <a:ext cx="840719" cy="7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75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 userDrawn="1"/>
        </p:nvSpPr>
        <p:spPr>
          <a:xfrm>
            <a:off x="0" y="10594"/>
            <a:ext cx="9144000" cy="725120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800" dirty="0">
              <a:latin typeface="A-OTF 見出ゴMB31 Pro MB31" panose="020B0600000000000000" pitchFamily="34" charset="-128"/>
              <a:ea typeface="ＤＦ平成ゴシック体W5" panose="02010609000101010101" pitchFamily="1" charset="-128"/>
              <a:cs typeface="A-OTF 見出ゴMB31 Pro MB31" panose="020B0600000000000000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0B809-1C97-454E-BC85-F5B48A766964}" type="datetime1">
              <a:rPr kumimoji="1" lang="ja-JP" altLang="en-US" smtClean="0"/>
              <a:t>2021/3/8</a:t>
            </a:fld>
            <a:endParaRPr kumimoji="1" lang="ja-JP" altLang="en-US" dirty="0"/>
          </a:p>
        </p:txBody>
      </p:sp>
      <p:sp>
        <p:nvSpPr>
          <p:cNvPr id="10" name="タイトル 1"/>
          <p:cNvSpPr txBox="1">
            <a:spLocks/>
          </p:cNvSpPr>
          <p:nvPr userDrawn="1"/>
        </p:nvSpPr>
        <p:spPr>
          <a:xfrm>
            <a:off x="0" y="10594"/>
            <a:ext cx="9144000" cy="725120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800" dirty="0">
              <a:latin typeface="A-OTF 見出ゴMB31 Pro MB31" panose="020B0600000000000000" pitchFamily="34" charset="-128"/>
              <a:ea typeface="ＤＦ平成ゴシック体W5" panose="02010609000101010101" pitchFamily="1" charset="-128"/>
              <a:cs typeface="A-OTF 見出ゴMB31 Pro MB31" panose="020B0600000000000000" pitchFamily="34" charset="-128"/>
            </a:endParaRPr>
          </a:p>
        </p:txBody>
      </p: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133815" y="798052"/>
            <a:ext cx="8876370" cy="53789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A-OTF 太ゴB101 Pro Bold" panose="020B0500000000000000" pitchFamily="34" charset="-128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A-OTF 太ゴB101 Pro Bold" panose="020B0500000000000000" pitchFamily="34" charset="-128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A-OTF 太ゴB101 Pro Bold" panose="020B0500000000000000" pitchFamily="34" charset="-128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A-OTF 太ゴB101 Pro Bold" panose="020B0500000000000000" pitchFamily="34" charset="-128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A-OTF 太ゴB101 Pro Bold" panose="020B0500000000000000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ea typeface="ＤＨＰ平成ゴシックW5" panose="02010601000101010101" pitchFamily="2" charset="-128"/>
            </a:endParaRPr>
          </a:p>
        </p:txBody>
      </p:sp>
      <p:sp>
        <p:nvSpPr>
          <p:cNvPr id="12" name="フッター プレースホルダー 6"/>
          <p:cNvSpPr>
            <a:spLocks noGrp="1"/>
          </p:cNvSpPr>
          <p:nvPr>
            <p:ph type="ftr" sz="quarter" idx="3"/>
          </p:nvPr>
        </p:nvSpPr>
        <p:spPr>
          <a:xfrm>
            <a:off x="7002967" y="6489739"/>
            <a:ext cx="1512383" cy="2218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Impact" panose="020B0806030902050204" pitchFamily="34" charset="0"/>
              </a:defRPr>
            </a:lvl1pPr>
          </a:lstStyle>
          <a:p>
            <a:r>
              <a:rPr kumimoji="1" lang="en-US" altLang="ja-JP" dirty="0" smtClean="0"/>
              <a:t>Mar. 10, 2021</a:t>
            </a:r>
            <a:endParaRPr kumimoji="1" lang="ja-JP" altLang="en-US" dirty="0"/>
          </a:p>
        </p:txBody>
      </p:sp>
      <p:sp>
        <p:nvSpPr>
          <p:cNvPr id="13" name="スライド番号プレースホルダー 7"/>
          <p:cNvSpPr>
            <a:spLocks noGrp="1"/>
          </p:cNvSpPr>
          <p:nvPr>
            <p:ph type="sldNum" sz="quarter" idx="4"/>
          </p:nvPr>
        </p:nvSpPr>
        <p:spPr>
          <a:xfrm>
            <a:off x="8529750" y="6489739"/>
            <a:ext cx="6286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Impact" panose="020B0806030902050204" pitchFamily="34" charset="0"/>
              </a:defRPr>
            </a:lvl1pPr>
          </a:lstStyle>
          <a:p>
            <a:fld id="{C075BCCA-4C42-44A4-A55B-AF41469C7B5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840719" y="0"/>
            <a:ext cx="7886700" cy="603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A-OTF 見出ゴMB31 Pro MB31" panose="020B0600000000000000" pitchFamily="34" charset="-128"/>
                <a:ea typeface="A-OTF 見出ゴMB31 Pro MB31" panose="020B0600000000000000" pitchFamily="34" charset="-128"/>
                <a:cs typeface="A-OTF 見出ゴMB31 Pro MB31" panose="020B0600000000000000" pitchFamily="34" charset="-128"/>
              </a:defRPr>
            </a:lvl1pPr>
          </a:lstStyle>
          <a:p>
            <a:r>
              <a:rPr lang="ja-JP" altLang="en-US" dirty="0" smtClean="0">
                <a:ea typeface="ＤＦ平成ゴシック体W5" panose="02010609000101010101" pitchFamily="1" charset="-128"/>
              </a:rPr>
              <a:t>マスター タイトルの書式設定</a:t>
            </a:r>
            <a:endParaRPr lang="en-US" dirty="0">
              <a:ea typeface="ＤＦ平成ゴシック体W5" panose="02010609000101010101" pitchFamily="1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4"/>
            <a:ext cx="840719" cy="7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4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6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17.png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12648"/>
          <a:stretch/>
        </p:blipFill>
        <p:spPr>
          <a:xfrm>
            <a:off x="0" y="731514"/>
            <a:ext cx="9144000" cy="5292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719" y="0"/>
            <a:ext cx="7886700" cy="603575"/>
          </a:xfrm>
        </p:spPr>
        <p:txBody>
          <a:bodyPr/>
          <a:lstStyle/>
          <a:p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Mar. 10,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531628" y="5561045"/>
            <a:ext cx="8644730" cy="924939"/>
          </a:xfrm>
          <a:prstGeom prst="rect">
            <a:avLst/>
          </a:prstGeom>
          <a:solidFill>
            <a:srgbClr val="9F4219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lt1"/>
                </a:solidFill>
                <a:latin typeface="Arial" panose="020B0604020202020204" pitchFamily="34" charset="0"/>
                <a:ea typeface="A-OTF 太ゴB101 Pro Bold" panose="020B0500000000000000" pitchFamily="34" charset="-128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lt1"/>
                </a:solidFill>
                <a:latin typeface="Arial" panose="020B0604020202020204" pitchFamily="34" charset="0"/>
                <a:ea typeface="A-OTF 太ゴB101 Pro Bold" panose="020B0500000000000000" pitchFamily="34" charset="-128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lt1"/>
                </a:solidFill>
                <a:latin typeface="Arial" panose="020B0604020202020204" pitchFamily="34" charset="0"/>
                <a:ea typeface="A-OTF 太ゴB101 Pro Bold" panose="020B0500000000000000" pitchFamily="34" charset="-128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lt1"/>
                </a:solidFill>
                <a:latin typeface="Arial" panose="020B0604020202020204" pitchFamily="34" charset="0"/>
                <a:ea typeface="A-OTF 太ゴB101 Pro Bold" panose="020B0500000000000000" pitchFamily="34" charset="-128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lt1"/>
                </a:solidFill>
                <a:latin typeface="Arial" panose="020B0604020202020204" pitchFamily="34" charset="0"/>
                <a:ea typeface="A-OTF 太ゴB101 Pro Bold" panose="020B0500000000000000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6400" dirty="0" smtClean="0">
                <a:latin typeface="Arial Black" panose="020B0A04020102020204" pitchFamily="34" charset="0"/>
                <a:ea typeface="ＤＨＰ平成ゴシックW5" panose="02010601000101010101" pitchFamily="2" charset="-128"/>
              </a:rPr>
              <a:t>Takatsugu Ishikawa (ishikawa@lns.tohoku.ac.jp)</a:t>
            </a:r>
          </a:p>
          <a:p>
            <a:r>
              <a:rPr lang="en-US" altLang="ja-JP" sz="6400" dirty="0" smtClean="0">
                <a:latin typeface="Arial Black" panose="020B0A04020102020204" pitchFamily="34" charset="0"/>
                <a:ea typeface="ＤＨＰ平成ゴシックW5" panose="02010601000101010101" pitchFamily="2" charset="-128"/>
              </a:rPr>
              <a:t>Research Center for Electron Photon Science (ELPH), </a:t>
            </a:r>
            <a:br>
              <a:rPr lang="en-US" altLang="ja-JP" sz="6400" dirty="0" smtClean="0">
                <a:latin typeface="Arial Black" panose="020B0A04020102020204" pitchFamily="34" charset="0"/>
                <a:ea typeface="ＤＨＰ平成ゴシックW5" panose="02010601000101010101" pitchFamily="2" charset="-128"/>
              </a:rPr>
            </a:br>
            <a:r>
              <a:rPr lang="en-US" altLang="ja-JP" sz="6400" dirty="0" smtClean="0">
                <a:latin typeface="Arial Black" panose="020B0A04020102020204" pitchFamily="34" charset="0"/>
                <a:ea typeface="ＤＨＰ平成ゴシックW5" panose="02010601000101010101" pitchFamily="2" charset="-128"/>
              </a:rPr>
              <a:t>Tohoku University, Japan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サブタイトル 2"/>
              <p:cNvSpPr txBox="1">
                <a:spLocks/>
              </p:cNvSpPr>
              <p:nvPr/>
            </p:nvSpPr>
            <p:spPr>
              <a:xfrm>
                <a:off x="762477" y="1"/>
                <a:ext cx="8381523" cy="1352791"/>
              </a:xfrm>
              <a:prstGeom prst="rect">
                <a:avLst/>
              </a:prstGeom>
              <a:solidFill>
                <a:srgbClr val="9F4219">
                  <a:alpha val="7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3600" kern="1200">
                    <a:solidFill>
                      <a:schemeClr val="lt1"/>
                    </a:solidFill>
                    <a:latin typeface="Arial" panose="020B0604020202020204" pitchFamily="34" charset="0"/>
                    <a:ea typeface="A-OTF 太ゴB101 Pro Bold" panose="020B0500000000000000" pitchFamily="34" charset="-128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lt1"/>
                    </a:solidFill>
                    <a:latin typeface="Arial" panose="020B0604020202020204" pitchFamily="34" charset="0"/>
                    <a:ea typeface="A-OTF 太ゴB101 Pro Bold" panose="020B0500000000000000" pitchFamily="34" charset="-128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lt1"/>
                    </a:solidFill>
                    <a:latin typeface="Arial" panose="020B0604020202020204" pitchFamily="34" charset="0"/>
                    <a:ea typeface="A-OTF 太ゴB101 Pro Bold" panose="020B0500000000000000" pitchFamily="34" charset="-128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lt1"/>
                    </a:solidFill>
                    <a:latin typeface="Arial" panose="020B0604020202020204" pitchFamily="34" charset="0"/>
                    <a:ea typeface="A-OTF 太ゴB101 Pro Bold" panose="020B0500000000000000" pitchFamily="34" charset="-128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lt1"/>
                    </a:solidFill>
                    <a:latin typeface="Arial" panose="020B0604020202020204" pitchFamily="34" charset="0"/>
                    <a:ea typeface="A-OTF 太ゴB101 Pro Bold" panose="020B0500000000000000" pitchFamily="34" charset="-128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ja-JP" sz="4000" b="1" i="1" smtClean="0">
                        <a:ln>
                          <a:solidFill>
                            <a:srgbClr val="FF0000"/>
                          </a:solidFill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ＤＨＰ平成ゴシックW5" panose="02010601000101010101" pitchFamily="2" charset="-128"/>
                      </a:rPr>
                      <m:t>𝜼</m:t>
                    </m:r>
                    <m:r>
                      <a:rPr lang="en-US" altLang="ja-JP" sz="4000" b="1" i="1" smtClean="0">
                        <a:ln>
                          <a:solidFill>
                            <a:srgbClr val="FF0000"/>
                          </a:solidFill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ＤＨＰ平成ゴシックW5" panose="02010601000101010101" pitchFamily="2" charset="-128"/>
                      </a:rPr>
                      <m:t>𝒅</m:t>
                    </m:r>
                  </m:oMath>
                </a14:m>
                <a:r>
                  <a:rPr lang="en-US" altLang="ja-JP" sz="4000" dirty="0" smtClean="0">
                    <a:ln>
                      <a:solidFill>
                        <a:srgbClr val="FF0000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  <a:ea typeface="ＤＨＰ平成ゴシックW5" panose="02010601000101010101" pitchFamily="2" charset="-128"/>
                  </a:rPr>
                  <a:t> threshold structure from the </a:t>
                </a:r>
                <a14:m>
                  <m:oMath xmlns:m="http://schemas.openxmlformats.org/officeDocument/2006/math">
                    <m:r>
                      <a:rPr lang="en-US" altLang="ja-JP" sz="4000" b="1" i="1" smtClean="0">
                        <a:ln>
                          <a:solidFill>
                            <a:srgbClr val="FF0000"/>
                          </a:solidFill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ＤＨＰ平成ゴシックW5" panose="02010601000101010101" pitchFamily="2" charset="-128"/>
                      </a:rPr>
                      <m:t>𝜸</m:t>
                    </m:r>
                    <m:r>
                      <a:rPr lang="en-US" altLang="ja-JP" sz="4000" b="1" i="1" smtClean="0">
                        <a:ln>
                          <a:solidFill>
                            <a:srgbClr val="FF0000"/>
                          </a:solidFill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ＤＨＰ平成ゴシックW5" panose="02010601000101010101" pitchFamily="2" charset="-128"/>
                      </a:rPr>
                      <m:t>𝒅</m:t>
                    </m:r>
                    <m:r>
                      <a:rPr lang="en-US" altLang="ja-JP" sz="4000" b="1" i="1" smtClean="0">
                        <a:ln>
                          <a:solidFill>
                            <a:srgbClr val="FF0000"/>
                          </a:solidFill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ＤＨＰ平成ゴシックW5" panose="02010601000101010101" pitchFamily="2" charset="-128"/>
                      </a:rPr>
                      <m:t>→</m:t>
                    </m:r>
                    <m:sSup>
                      <m:sSupPr>
                        <m:ctrlPr>
                          <a:rPr lang="en-US" altLang="ja-JP" sz="4000" b="1" i="1" smtClean="0">
                            <a:ln>
                              <a:solidFill>
                                <a:srgbClr val="FF0000"/>
                              </a:solidFill>
                            </a:ln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ＤＨＰ平成ゴシックW5" panose="02010601000101010101" pitchFamily="2" charset="-128"/>
                          </a:rPr>
                        </m:ctrlPr>
                      </m:sSupPr>
                      <m:e>
                        <m:r>
                          <a:rPr lang="en-US" altLang="ja-JP" sz="4000" b="1" i="1" smtClean="0">
                            <a:ln>
                              <a:solidFill>
                                <a:srgbClr val="FF0000"/>
                              </a:solidFill>
                            </a:ln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ＤＨＰ平成ゴシックW5" panose="02010601000101010101" pitchFamily="2" charset="-128"/>
                          </a:rPr>
                          <m:t>𝝅</m:t>
                        </m:r>
                      </m:e>
                      <m:sup>
                        <m:r>
                          <a:rPr lang="en-US" altLang="ja-JP" sz="4000" b="1" i="1" smtClean="0">
                            <a:ln>
                              <a:solidFill>
                                <a:srgbClr val="FF0000"/>
                              </a:solidFill>
                            </a:ln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ＤＨＰ平成ゴシックW5" panose="02010601000101010101" pitchFamily="2" charset="-128"/>
                          </a:rPr>
                          <m:t>𝟎</m:t>
                        </m:r>
                      </m:sup>
                    </m:sSup>
                    <m:r>
                      <a:rPr lang="en-US" altLang="ja-JP" sz="4000" b="1" i="1" smtClean="0">
                        <a:ln>
                          <a:solidFill>
                            <a:srgbClr val="FF0000"/>
                          </a:solidFill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ＤＨＰ平成ゴシックW5" panose="02010601000101010101" pitchFamily="2" charset="-128"/>
                      </a:rPr>
                      <m:t>𝜼</m:t>
                    </m:r>
                    <m:r>
                      <a:rPr lang="en-US" altLang="ja-JP" sz="4000" b="1" i="1" smtClean="0">
                        <a:ln>
                          <a:solidFill>
                            <a:srgbClr val="FF0000"/>
                          </a:solidFill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ＤＨＰ平成ゴシックW5" panose="02010601000101010101" pitchFamily="2" charset="-128"/>
                      </a:rPr>
                      <m:t>𝒅</m:t>
                    </m:r>
                  </m:oMath>
                </a14:m>
                <a:r>
                  <a:rPr lang="en-US" altLang="ja-JP" sz="4000" dirty="0" smtClean="0">
                    <a:ln>
                      <a:solidFill>
                        <a:srgbClr val="FF0000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Arial Black" panose="020B0A04020102020204" pitchFamily="34" charset="0"/>
                    <a:ea typeface="ＤＨＰ平成ゴシックW5" panose="02010601000101010101" pitchFamily="2" charset="-128"/>
                  </a:rPr>
                  <a:t> reaction</a:t>
                </a:r>
                <a:endParaRPr lang="en-US" altLang="ja-JP" sz="4000" b="1" dirty="0" smtClean="0">
                  <a:ln>
                    <a:solidFill>
                      <a:srgbClr val="FF0000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cmti9" panose="020B0500000000000000" pitchFamily="34" charset="0"/>
                  <a:ea typeface="ＤＨＰ平成ゴシックW5" panose="02010601000101010101" pitchFamily="2" charset="-128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9" name="サブタイトル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77" y="1"/>
                <a:ext cx="8381523" cy="13527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0" y="2503504"/>
            <a:ext cx="9144000" cy="2308324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3600" b="1" dirty="0" smtClean="0">
                <a:ln>
                  <a:solidFill>
                    <a:srgbClr val="3939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Hadron in Nucleus 2020</a:t>
            </a:r>
            <a:r>
              <a:rPr lang="en-US" altLang="ja-JP" sz="3600" b="1" dirty="0">
                <a:ln>
                  <a:solidFill>
                    <a:srgbClr val="3939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ja-JP" sz="3600" b="1" dirty="0">
                <a:ln>
                  <a:solidFill>
                    <a:srgbClr val="3939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3600" b="1" dirty="0" smtClean="0">
                <a:ln>
                  <a:solidFill>
                    <a:srgbClr val="3939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8~10 </a:t>
            </a:r>
            <a:r>
              <a:rPr lang="en-US" altLang="ja-JP" sz="3600" b="1" dirty="0">
                <a:ln>
                  <a:solidFill>
                    <a:srgbClr val="3939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March 2021, Panasonic hall in Yukawa Institute for Theoretical Physics, Kyoto University</a:t>
            </a:r>
            <a:endParaRPr lang="ja-JP" altLang="en-US" sz="3600" b="1" dirty="0">
              <a:ln>
                <a:solidFill>
                  <a:srgbClr val="3939FF"/>
                </a:solidFill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ＤＦ特太ゴシック体" panose="02010609000101010101" pitchFamily="1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3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-2" y="713434"/>
                <a:ext cx="9010187" cy="5463530"/>
              </a:xfrm>
            </p:spPr>
            <p:txBody>
              <a:bodyPr/>
              <a:lstStyle/>
              <a:p>
                <a:pPr marL="0" indent="0">
                  <a:lnSpc>
                    <a:spcPct val="85000"/>
                  </a:lnSpc>
                  <a:buNone/>
                </a:pPr>
                <a:r>
                  <a:rPr lang="en-US" altLang="ja-JP" sz="3200" b="1" u="sng" dirty="0" smtClean="0"/>
                  <a:t>Further event selection</a:t>
                </a:r>
                <a:br>
                  <a:rPr lang="en-US" altLang="ja-JP" sz="3200" b="1" u="sng" dirty="0" smtClean="0"/>
                </a:br>
                <a:r>
                  <a:rPr lang="en-US" altLang="ja-JP" sz="2800" b="1" dirty="0" smtClean="0"/>
                  <a:t>a </a:t>
                </a:r>
                <a:r>
                  <a:rPr lang="en-US" altLang="ja-JP" sz="2800" b="1" dirty="0"/>
                  <a:t>kinematic fit </a:t>
                </a:r>
                <a:r>
                  <a:rPr lang="en-US" altLang="ja-JP" sz="2800" b="1" dirty="0" smtClean="0"/>
                  <a:t>(KF) with </a:t>
                </a:r>
                <a:r>
                  <a:rPr lang="en-US" altLang="ja-JP" sz="2800" b="1" dirty="0"/>
                  <a:t>6 constraints is </a:t>
                </a:r>
                <a:r>
                  <a:rPr lang="en-US" altLang="ja-JP" sz="2800" b="1" dirty="0" smtClean="0"/>
                  <a:t>applied</a:t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/>
                  <a:t>	energy </a:t>
                </a:r>
                <a:r>
                  <a:rPr lang="en-US" altLang="ja-JP" sz="2800" b="1" dirty="0"/>
                  <a:t>and momentum conservation (4</a:t>
                </a:r>
                <a:r>
                  <a:rPr lang="en-US" altLang="ja-JP" sz="2800" b="1" dirty="0" smtClean="0"/>
                  <a:t>)</a:t>
                </a:r>
                <a:br>
                  <a:rPr lang="en-US" altLang="ja-JP" sz="2800" b="1" dirty="0" smtClean="0"/>
                </a:br>
                <a:r>
                  <a:rPr lang="en-US" altLang="ja-JP" sz="2800" b="1" dirty="0"/>
                  <a:t>	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𝜸𝜸</m:t>
                    </m:r>
                  </m:oMath>
                </a14:m>
                <a:r>
                  <a:rPr lang="en-US" altLang="ja-JP" sz="2800" b="1" dirty="0"/>
                  <a:t> invariant </a:t>
                </a:r>
                <a:r>
                  <a:rPr lang="en-US" altLang="ja-JP" sz="2800" b="1" dirty="0" smtClean="0"/>
                  <a:t>masses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sSup>
                          <m:sSupPr>
                            <m:ctrlPr>
                              <a:rPr lang="en-US" altLang="ja-JP" sz="28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 dirty="0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ja-JP" sz="2800" b="1" i="1" dirty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ja-JP" sz="2800" b="1" dirty="0"/>
                  <a:t> </a:t>
                </a:r>
                <a:r>
                  <a:rPr lang="en-US" altLang="ja-JP" sz="2800" b="1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𝜼</m:t>
                        </m:r>
                      </m:sub>
                    </m:sSub>
                  </m:oMath>
                </a14:m>
                <a:r>
                  <a:rPr lang="en-US" altLang="ja-JP" sz="2800" b="1" dirty="0"/>
                  <a:t> </a:t>
                </a:r>
                <a:r>
                  <a:rPr lang="en-US" altLang="ja-JP" sz="2800" b="1" dirty="0" smtClean="0"/>
                  <a:t>(2)</a:t>
                </a:r>
                <a:br>
                  <a:rPr lang="en-US" altLang="ja-JP" sz="2800" b="1" dirty="0" smtClean="0"/>
                </a:br>
                <a:r>
                  <a:rPr lang="en-US" altLang="ja-JP" sz="2800" b="1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ja-JP" sz="2800" b="1" dirty="0" smtClean="0"/>
                  <a:t> probability </a:t>
                </a:r>
                <a:r>
                  <a:rPr lang="en-US" altLang="ja-JP" sz="2800" b="1" dirty="0"/>
                  <a:t>is higher than </a:t>
                </a: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0.2</a:t>
                </a:r>
                <a:br>
                  <a:rPr lang="en-US" altLang="ja-JP" sz="2800" b="1" dirty="0" smtClean="0">
                    <a:solidFill>
                      <a:srgbClr val="FF0000"/>
                    </a:solidFill>
                  </a:rPr>
                </a:br>
                <a:r>
                  <a:rPr lang="en-US" altLang="ja-JP" sz="2800" b="1" dirty="0" smtClean="0">
                    <a:solidFill>
                      <a:schemeClr val="tx1"/>
                    </a:solidFill>
                  </a:rPr>
                  <a:t>QF 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sSup>
                      <m:sSupPr>
                        <m:ctrlPr>
                          <a:rPr lang="en-US" altLang="ja-JP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altLang="ja-JP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ja-JP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800" b="1" dirty="0" smtClean="0">
                    <a:solidFill>
                      <a:schemeClr val="tx1"/>
                    </a:solidFill>
                  </a:rPr>
                  <a:t>is rejected using another KF </a:t>
                </a:r>
                <a:br>
                  <a:rPr lang="en-US" altLang="ja-JP" sz="2800" b="1" dirty="0" smtClean="0">
                    <a:solidFill>
                      <a:schemeClr val="tx1"/>
                    </a:solidFill>
                  </a:rPr>
                </a:br>
                <a:endParaRPr lang="en-US" altLang="ja-JP" sz="28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altLang="ja-JP" sz="2800" b="1" dirty="0" smtClean="0">
                    <a:solidFill>
                      <a:srgbClr val="FF0000"/>
                    </a:solidFill>
                  </a:rPr>
                </a:b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altLang="ja-JP" sz="2800" b="1" dirty="0" smtClean="0">
                    <a:solidFill>
                      <a:srgbClr val="FF0000"/>
                    </a:solidFill>
                  </a:rPr>
                </a:b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altLang="ja-JP" sz="2800" b="1" dirty="0" smtClean="0">
                    <a:solidFill>
                      <a:srgbClr val="FF0000"/>
                    </a:solidFill>
                  </a:rPr>
                </a:b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altLang="ja-JP" sz="2800" b="1" dirty="0" smtClean="0">
                    <a:solidFill>
                      <a:srgbClr val="FF0000"/>
                    </a:solidFill>
                  </a:rPr>
                </a:b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altLang="ja-JP" sz="2800" b="1" dirty="0" smtClean="0">
                    <a:solidFill>
                      <a:srgbClr val="FF0000"/>
                    </a:solidFill>
                  </a:rPr>
                </a:b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altLang="ja-JP" sz="2800" b="1" dirty="0" smtClean="0">
                    <a:solidFill>
                      <a:srgbClr val="FF0000"/>
                    </a:solidFill>
                  </a:rPr>
                </a:b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altLang="ja-JP" sz="2800" b="1" dirty="0" smtClean="0">
                    <a:solidFill>
                      <a:srgbClr val="FF0000"/>
                    </a:solidFill>
                  </a:rPr>
                </a:b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      </a:t>
                </a:r>
                <a:r>
                  <a:rPr lang="en-US" altLang="ja-JP" sz="2300" b="1" dirty="0" smtClean="0"/>
                  <a:t>missing </a:t>
                </a:r>
                <a:r>
                  <a:rPr lang="en-US" altLang="ja-JP" sz="2300" b="1" dirty="0"/>
                  <a:t>momentum is given for the </a:t>
                </a:r>
                <a:r>
                  <a:rPr lang="en-US" altLang="ja-JP" sz="2300" b="1" dirty="0" smtClean="0"/>
                  <a:t>deuteron in </a:t>
                </a:r>
                <a:r>
                  <a:rPr lang="en-US" altLang="ja-JP" sz="2300" b="1" dirty="0"/>
                  <a:t>these plots</a:t>
                </a:r>
                <a:endParaRPr lang="en-US" altLang="ja-JP" sz="23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altLang="ja-JP" sz="28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" y="713434"/>
                <a:ext cx="9010187" cy="5463530"/>
              </a:xfrm>
              <a:blipFill>
                <a:blip r:embed="rId3"/>
                <a:stretch>
                  <a:fillRect l="-1691" t="-2790" r="-474" b="-108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Mar. 10,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/>
              <p:cNvSpPr txBox="1">
                <a:spLocks/>
              </p:cNvSpPr>
              <p:nvPr/>
            </p:nvSpPr>
            <p:spPr>
              <a:xfrm>
                <a:off x="802618" y="0"/>
                <a:ext cx="8341381" cy="603576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A-OTF 見出ゴMB31 Pro MB31" panose="020B0600000000000000" pitchFamily="34" charset="-128"/>
                    <a:ea typeface="A-OTF 見出ゴMB31 Pro MB31" panose="020B0600000000000000" pitchFamily="34" charset="-128"/>
                    <a:cs typeface="A-OTF 見出ゴMB31 Pro MB31" panose="020B0600000000000000" pitchFamily="34" charset="-128"/>
                  </a:defRPr>
                </a:lvl1pPr>
              </a:lstStyle>
              <a:p>
                <a:r>
                  <a:rPr lang="en-US" altLang="ja-JP" sz="4200" dirty="0" smtClean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Event selection (</a:t>
                </a:r>
                <a14:m>
                  <m:oMath xmlns:m="http://schemas.openxmlformats.org/officeDocument/2006/math">
                    <m:r>
                      <a:rPr lang="en-US" altLang="ja-JP" sz="4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4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4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4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4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4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4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4200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)</a:t>
                </a:r>
                <a:endParaRPr lang="ja-JP" altLang="en-US" sz="4200" dirty="0">
                  <a:latin typeface="Arial Black" panose="020B0A04020102020204" pitchFamily="34" charset="0"/>
                  <a:ea typeface="ＤＨＰ平成ゴシックW5" panose="02010601000101010101" pitchFamily="2" charset="-128"/>
                </a:endParaRPr>
              </a:p>
            </p:txBody>
          </p:sp>
        </mc:Choice>
        <mc:Fallback xmlns="">
          <p:sp>
            <p:nvSpPr>
              <p:cNvPr id="7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18" y="0"/>
                <a:ext cx="8341381" cy="603576"/>
              </a:xfrm>
              <a:prstGeom prst="rect">
                <a:avLst/>
              </a:prstGeom>
              <a:blipFill>
                <a:blip r:embed="rId4"/>
                <a:stretch>
                  <a:fillRect l="-2851" t="-28283" b="-595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9" y="3055590"/>
            <a:ext cx="8587784" cy="3270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879887" y="3317711"/>
                <a:ext cx="1726627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b="1" dirty="0" smtClean="0">
                    <a:solidFill>
                      <a:schemeClr val="bg1"/>
                    </a:solidFill>
                  </a:rPr>
                  <a:t>QF 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sSup>
                      <m:sSupPr>
                        <m:ctrlPr>
                          <a:rPr lang="en-US" altLang="ja-JP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altLang="ja-JP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887" y="3317711"/>
                <a:ext cx="1726627" cy="375552"/>
              </a:xfrm>
              <a:prstGeom prst="rect">
                <a:avLst/>
              </a:prstGeom>
              <a:blipFill>
                <a:blip r:embed="rId7"/>
                <a:stretch>
                  <a:fillRect l="-2817" t="-6452" b="-241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6646241" y="3307663"/>
                <a:ext cx="139967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altLang="ja-JP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altLang="ja-JP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ja-JP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ja-JP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altLang="ja-JP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altLang="ja-JP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241" y="3307663"/>
                <a:ext cx="1399678" cy="37555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Mar. 10,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02618" y="0"/>
            <a:ext cx="8341381" cy="603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A-OTF 見出ゴMB31 Pro MB31" panose="020B0600000000000000" pitchFamily="34" charset="-128"/>
                <a:ea typeface="A-OTF 見出ゴMB31 Pro MB31" panose="020B0600000000000000" pitchFamily="34" charset="-128"/>
                <a:cs typeface="A-OTF 見出ゴMB31 Pro MB31" panose="020B0600000000000000" pitchFamily="34" charset="-128"/>
              </a:defRPr>
            </a:lvl1pPr>
          </a:lstStyle>
          <a:p>
            <a:r>
              <a:rPr lang="en-US" altLang="ja-JP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Total cross section</a:t>
            </a:r>
            <a:endParaRPr lang="ja-JP" altLang="en-US" b="1" dirty="0">
              <a:latin typeface="Arial Black" panose="020B0A04020102020204" pitchFamily="34" charset="0"/>
              <a:ea typeface="ＤＨＰ平成ゴシックW5" panose="02010601000101010101" pitchFamily="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33814" y="798052"/>
                <a:ext cx="9010185" cy="430312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ja-JP" sz="3200" b="1" u="sng" dirty="0" smtClean="0">
                    <a:solidFill>
                      <a:schemeClr val="tx1"/>
                    </a:solidFill>
                  </a:rPr>
                  <a:t>excitation function</a:t>
                </a:r>
              </a:p>
              <a:p>
                <a:pPr marL="0" indent="0">
                  <a:buNone/>
                </a:pPr>
                <a:r>
                  <a:rPr lang="en-US" altLang="ja-JP" sz="2400" b="1" dirty="0" smtClean="0"/>
                  <a:t>dashed curves</a:t>
                </a:r>
                <a:br>
                  <a:rPr lang="en-US" altLang="ja-JP" sz="2400" b="1" dirty="0" smtClean="0"/>
                </a:br>
                <a:r>
                  <a:rPr lang="en-US" altLang="ja-JP" sz="2400" b="1" dirty="0" smtClean="0"/>
                  <a:t>    impulse</a:t>
                </a:r>
                <a:br>
                  <a:rPr lang="en-US" altLang="ja-JP" sz="2400" b="1" dirty="0" smtClean="0"/>
                </a:br>
                <a:r>
                  <a:rPr lang="en-US" altLang="ja-JP" sz="2400" b="1" dirty="0" smtClean="0"/>
                  <a:t>solid curves</a:t>
                </a:r>
                <a:r>
                  <a:rPr lang="en-US" altLang="ja-JP" sz="2400" b="1" dirty="0"/>
                  <a:t/>
                </a:r>
                <a:br>
                  <a:rPr lang="en-US" altLang="ja-JP" sz="2400" b="1" dirty="0"/>
                </a:br>
                <a:r>
                  <a:rPr lang="en-US" altLang="ja-JP" sz="2400" b="1" dirty="0" smtClean="0"/>
                  <a:t>    </a:t>
                </a:r>
                <a:r>
                  <a:rPr lang="en-US" altLang="ja-JP" sz="2400" b="1" dirty="0" smtClean="0">
                    <a:solidFill>
                      <a:schemeClr val="tx1"/>
                    </a:solidFill>
                  </a:rPr>
                  <a:t>including </a:t>
                </a:r>
                <a14:m>
                  <m:oMath xmlns:m="http://schemas.openxmlformats.org/officeDocument/2006/math">
                    <m:r>
                      <a:rPr lang="en-US" altLang="ja-JP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400" b="1" dirty="0" smtClean="0">
                    <a:solidFill>
                      <a:schemeClr val="tx1"/>
                    </a:solidFill>
                  </a:rPr>
                  <a:t> final-</a:t>
                </a:r>
                <a:br>
                  <a:rPr lang="en-US" altLang="ja-JP" sz="2400" b="1" dirty="0" smtClean="0">
                    <a:solidFill>
                      <a:schemeClr val="tx1"/>
                    </a:solidFill>
                  </a:rPr>
                </a:br>
                <a:r>
                  <a:rPr lang="en-US" altLang="ja-JP" sz="2400" b="1" dirty="0" smtClean="0">
                    <a:solidFill>
                      <a:schemeClr val="tx1"/>
                    </a:solidFill>
                  </a:rPr>
                  <a:t>    state interaction </a:t>
                </a:r>
              </a:p>
              <a:p>
                <a:pPr marL="0" indent="0">
                  <a:buNone/>
                </a:pPr>
                <a:r>
                  <a:rPr lang="en-US" altLang="ja-JP" sz="2000" b="1" dirty="0" smtClean="0"/>
                  <a:t>two models </a:t>
                </a:r>
                <a:br>
                  <a:rPr lang="en-US" altLang="ja-JP" sz="2000" b="1" dirty="0" smtClean="0"/>
                </a:br>
                <a:r>
                  <a:rPr lang="en-US" altLang="ja-JP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M. </a:t>
                </a:r>
                <a:r>
                  <a:rPr lang="en-US" altLang="ja-JP" sz="20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Egorov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, </a:t>
                </a:r>
                <a:r>
                  <a:rPr lang="en-US" altLang="ja-JP" sz="2000" b="1" u="sng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A. Fix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,</a:t>
                </a:r>
                <a:br>
                  <a:rPr lang="en-US" altLang="ja-JP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</a:br>
                <a:r>
                  <a:rPr lang="en-US" altLang="ja-JP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PRC88, 054611 (2013). </a:t>
                </a:r>
                <a:r>
                  <a:rPr lang="en-US" altLang="ja-JP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/>
                </a:r>
                <a:br>
                  <a:rPr lang="en-US" altLang="ja-JP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</a:br>
                <a:r>
                  <a:rPr lang="en-US" altLang="ja-JP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/>
                </a:r>
                <a:br>
                  <a:rPr lang="en-US" altLang="ja-JP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</a:br>
                <a:r>
                  <a:rPr lang="en-US" altLang="ja-JP" sz="20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M. </a:t>
                </a:r>
                <a:r>
                  <a:rPr lang="en-US" altLang="ja-JP" sz="2000" b="1" u="sng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Egorov</a:t>
                </a:r>
                <a:r>
                  <a:rPr lang="en-US" altLang="ja-JP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, PRC101, </a:t>
                </a:r>
                <a:br>
                  <a:rPr lang="en-US" altLang="ja-JP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</a:br>
                <a:r>
                  <a:rPr lang="en-US" altLang="ja-JP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065205 (2020).</a:t>
                </a:r>
                <a:br>
                  <a:rPr lang="en-US" altLang="ja-JP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</a:br>
                <a:r>
                  <a:rPr lang="en-US" altLang="ja-JP" sz="2000" b="1" dirty="0" smtClean="0"/>
                  <a:t>unified microscopic approach</a:t>
                </a:r>
              </a:p>
              <a:p>
                <a:pPr marL="0" indent="0">
                  <a:buNone/>
                </a:pPr>
                <a:endParaRPr lang="en-US" altLang="ja-JP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ja-JP" sz="2400" b="1" dirty="0" smtClean="0">
                    <a:solidFill>
                      <a:schemeClr val="tx1"/>
                    </a:solidFill>
                  </a:rPr>
                  <a:t>Both models are based </a:t>
                </a:r>
                <a:r>
                  <a:rPr lang="en-US" altLang="ja-JP" sz="2400" b="1" dirty="0">
                    <a:solidFill>
                      <a:schemeClr val="tx1"/>
                    </a:solidFill>
                  </a:rPr>
                  <a:t>on </a:t>
                </a:r>
                <a:r>
                  <a:rPr lang="en-US" altLang="ja-JP" sz="2400" b="1" dirty="0" smtClean="0">
                    <a:solidFill>
                      <a:schemeClr val="tx1"/>
                    </a:solidFill>
                  </a:rPr>
                  <a:t>QF</a:t>
                </a:r>
                <a14:m>
                  <m:oMath xmlns:m="http://schemas.openxmlformats.org/officeDocument/2006/math">
                    <m:r>
                      <a:rPr lang="en-US" altLang="ja-JP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altLang="ja-JP" sz="2400" b="1" dirty="0">
                    <a:solidFill>
                      <a:schemeClr val="tx1"/>
                    </a:solidFill>
                  </a:rPr>
                  <a:t> production with deuteron </a:t>
                </a:r>
                <a:r>
                  <a:rPr lang="en-US" altLang="ja-JP" sz="2400" b="1" dirty="0" smtClean="0">
                    <a:solidFill>
                      <a:schemeClr val="tx1"/>
                    </a:solidFill>
                  </a:rPr>
                  <a:t>coalescence but different approaches are adopted to incorporate the</a:t>
                </a:r>
                <a:r>
                  <a:rPr lang="en-US" altLang="ja-JP" sz="2400" b="1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400" b="1" dirty="0"/>
                  <a:t> </a:t>
                </a:r>
                <a:r>
                  <a:rPr lang="en-US" altLang="ja-JP" sz="2400" b="1" dirty="0" smtClean="0">
                    <a:solidFill>
                      <a:schemeClr val="tx1"/>
                    </a:solidFill>
                  </a:rPr>
                  <a:t> final-state interaction</a:t>
                </a:r>
                <a:endParaRPr lang="en-US" altLang="ja-JP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  <a:p>
                <a:pPr marL="0" indent="0">
                  <a:buNone/>
                </a:pPr>
                <a:endParaRPr lang="ja-JP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6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814" y="798052"/>
                <a:ext cx="9010185" cy="4303129"/>
              </a:xfrm>
              <a:blipFill>
                <a:blip r:embed="rId3"/>
                <a:stretch>
                  <a:fillRect l="-1759" t="-2975" r="-203" b="-38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889" y="1072782"/>
            <a:ext cx="9113251" cy="451250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6634549" y="1792475"/>
            <a:ext cx="992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3939FF"/>
                </a:solidFill>
              </a:rPr>
              <a:t>ELPH</a:t>
            </a:r>
            <a:endParaRPr lang="ja-JP" altLang="en-US" sz="2400" dirty="0">
              <a:solidFill>
                <a:srgbClr val="3939FF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820946" y="1240957"/>
            <a:ext cx="968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FF00FF"/>
                </a:solidFill>
              </a:rPr>
              <a:t>Mainz</a:t>
            </a:r>
            <a:endParaRPr lang="ja-JP" altLang="en-US" sz="2400" dirty="0">
              <a:solidFill>
                <a:srgbClr val="FF00FF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126869" y="798052"/>
            <a:ext cx="58732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A. </a:t>
            </a:r>
            <a:r>
              <a:rPr lang="en-US" altLang="ja-JP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Käser</a:t>
            </a:r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et al.</a:t>
            </a:r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, PLB748, 244(2015).</a:t>
            </a:r>
            <a:endParaRPr lang="ja-JP" alt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86" y="1699490"/>
            <a:ext cx="7606341" cy="4972811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Mar. 10,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02618" y="0"/>
            <a:ext cx="8341381" cy="603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A-OTF 見出ゴMB31 Pro MB31" panose="020B0600000000000000" pitchFamily="34" charset="-128"/>
                <a:ea typeface="A-OTF 見出ゴMB31 Pro MB31" panose="020B0600000000000000" pitchFamily="34" charset="-128"/>
                <a:cs typeface="A-OTF 見出ゴMB31 Pro MB31" panose="020B0600000000000000" pitchFamily="34" charset="-128"/>
              </a:defRPr>
            </a:lvl1pPr>
          </a:lstStyle>
          <a:p>
            <a:r>
              <a:rPr lang="en-US" altLang="ja-JP" dirty="0">
                <a:solidFill>
                  <a:srgbClr val="C00000"/>
                </a:solidFill>
                <a:latin typeface="Arial Black" panose="020B0A04020102020204" pitchFamily="34" charset="0"/>
              </a:rPr>
              <a:t>Differential cross sections</a:t>
            </a:r>
            <a:endParaRPr lang="ja-JP" altLang="en-US" b="1" dirty="0">
              <a:latin typeface="Arial Black" panose="020B0A04020102020204" pitchFamily="34" charset="0"/>
              <a:ea typeface="ＤＨＰ平成ゴシックW5" panose="02010601000101010101" pitchFamily="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33814" y="798052"/>
                <a:ext cx="9010185" cy="430312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ja-JP" sz="3200" b="1" u="sng" dirty="0" smtClean="0">
                    <a:solidFill>
                      <a:schemeClr val="tx1"/>
                    </a:solidFill>
                  </a:rPr>
                  <a:t>mass distributions </a:t>
                </a:r>
                <a14:m>
                  <m:oMath xmlns:m="http://schemas.openxmlformats.org/officeDocument/2006/math">
                    <m:r>
                      <a:rPr lang="en-US" altLang="ja-JP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ja-JP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3200" b="1" i="1" u="sng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sSub>
                      <m:sSubPr>
                        <m:ctrlPr>
                          <a:rPr lang="en-US" altLang="ja-JP" sz="32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1" i="1" u="sng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ja-JP" sz="32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  <m:r>
                          <a:rPr lang="en-US" altLang="ja-JP" sz="32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ja-JP" sz="3200" b="1" u="sng" dirty="0"/>
                  <a:t> </a:t>
                </a:r>
                <a:r>
                  <a:rPr lang="en-US" altLang="ja-JP" sz="3200" b="1" u="sng" dirty="0" smtClean="0"/>
                  <a:t>and</a:t>
                </a:r>
                <a:r>
                  <a:rPr lang="en-US" altLang="ja-JP" sz="3200" b="1" u="sng" dirty="0"/>
                  <a:t> </a:t>
                </a:r>
                <a14:m>
                  <m:oMath xmlns:m="http://schemas.openxmlformats.org/officeDocument/2006/math">
                    <m:r>
                      <a:rPr lang="en-US" altLang="ja-JP" sz="3200" b="1" i="1" u="sng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3200" b="1" i="1" u="sng" dirty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ja-JP" sz="3200" b="1" i="1" u="sng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3200" b="1" i="1" u="sng" dirty="0" err="1">
                        <a:latin typeface="Cambria Math" panose="02040503050406030204" pitchFamily="18" charset="0"/>
                      </a:rPr>
                      <m:t>𝒅</m:t>
                    </m:r>
                    <m:sSub>
                      <m:sSubPr>
                        <m:ctrlPr>
                          <a:rPr lang="en-US" altLang="ja-JP" sz="3200" b="1" i="1" u="sng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1" i="1" u="sng" dirty="0" err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ja-JP" sz="3200" b="1" i="1" u="sng" dirty="0" smtClean="0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altLang="ja-JP" sz="3200" b="1" i="1" u="sng" dirty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ja-JP" sz="1800" b="1" u="sng" dirty="0"/>
                  <a:t> </a:t>
                </a:r>
                <a:endParaRPr lang="ja-JP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6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814" y="798052"/>
                <a:ext cx="9010185" cy="4303129"/>
              </a:xfrm>
              <a:blipFill>
                <a:blip r:embed="rId4"/>
                <a:stretch>
                  <a:fillRect l="-1759" t="-29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/>
          <p:cNvSpPr/>
          <p:nvPr/>
        </p:nvSpPr>
        <p:spPr>
          <a:xfrm>
            <a:off x="6141353" y="1165305"/>
            <a:ext cx="2980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</a:rPr>
              <a:t>for the first time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975645" y="2148381"/>
            <a:ext cx="1997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00FF00"/>
                </a:solidFill>
              </a:rPr>
              <a:t>phase space</a:t>
            </a:r>
            <a:endParaRPr lang="ja-JP" altLang="en-US" sz="28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Observes states</a:t>
            </a:r>
            <a:endParaRPr lang="ja-JP" altLang="en-US" sz="4000" b="1" dirty="0">
              <a:latin typeface="Arial Black" panose="020B0A04020102020204" pitchFamily="34" charset="0"/>
              <a:ea typeface="ＤＨＰ平成ゴシックW5" panose="02010601000101010101" pitchFamily="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" y="727714"/>
                <a:ext cx="9143999" cy="537891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1" i="1" u="sng" dirty="0" smtClean="0"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altLang="ja-JP" b="1" i="1" u="sng" dirty="0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altLang="ja-JP" b="1" i="1" u="sng" dirty="0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ja-JP" b="1" i="1" u="sng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1" i="1" u="sng" dirty="0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ja-JP" b="1" i="1" u="sng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altLang="ja-JP" b="1" i="1" u="sng" dirty="0" smtClean="0"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altLang="ja-JP" b="1" i="1" u="sng" dirty="0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altLang="ja-JP" b="1" u="sng" dirty="0" smtClean="0"/>
              </a:p>
              <a:p>
                <a:pPr marL="0" indent="0">
                  <a:buNone/>
                </a:pPr>
                <a:r>
                  <a:rPr lang="en-US" altLang="ja-JP" sz="2800" b="1" dirty="0" smtClean="0"/>
                  <a:t>two sequential processes:</a:t>
                </a:r>
                <a:br>
                  <a:rPr lang="en-US" altLang="ja-JP" sz="2800" b="1" dirty="0" smtClean="0"/>
                </a:br>
                <a:r>
                  <a:rPr lang="en-US" altLang="ja-JP" sz="4800" b="1" dirty="0"/>
                  <a:t> </a:t>
                </a:r>
                <a:r>
                  <a:rPr lang="en-US" altLang="ja-JP" sz="4800" b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4800" b="1" i="1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48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4800" b="1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48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4800" b="1">
                            <a:latin typeface="Cambria Math" panose="02040503050406030204" pitchFamily="18" charset="0"/>
                          </a:rPr>
                          <m:t>𝐈</m:t>
                        </m:r>
                        <m:r>
                          <a:rPr lang="en-US" altLang="ja-JP" sz="4800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sub>
                    </m:sSub>
                    <m:r>
                      <a:rPr lang="en-US" altLang="ja-JP" sz="4800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8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b>
                      <m:sSubPr>
                        <m:ctrlPr>
                          <a:rPr lang="en-US" altLang="ja-JP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48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4800" b="1" i="1" smtClean="0">
                            <a:latin typeface="Cambria Math" panose="02040503050406030204" pitchFamily="18" charset="0"/>
                          </a:rPr>
                          <m:t>𝜼</m:t>
                        </m:r>
                        <m:r>
                          <a:rPr lang="en-US" altLang="ja-JP" sz="48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altLang="ja-JP" sz="4800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4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8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48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4800" b="1" i="1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4800" b="1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4800" b="1" dirty="0"/>
                  <a:t/>
                </a:r>
                <a:br>
                  <a:rPr lang="en-US" altLang="ja-JP" sz="4800" b="1" dirty="0"/>
                </a:br>
                <a:r>
                  <a:rPr lang="en-US" altLang="ja-JP" sz="4800" b="1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ja-JP" sz="4800" b="1" i="1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48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4800" b="1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48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4800" b="1">
                            <a:latin typeface="Cambria Math" panose="02040503050406030204" pitchFamily="18" charset="0"/>
                          </a:rPr>
                          <m:t>𝐈</m:t>
                        </m:r>
                        <m:r>
                          <a:rPr lang="en-US" altLang="ja-JP" sz="4800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sub>
                    </m:sSub>
                    <m:r>
                      <a:rPr lang="en-US" altLang="ja-JP" sz="4800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4800" b="1" i="1" smtClean="0">
                        <a:latin typeface="Cambria Math" panose="02040503050406030204" pitchFamily="18" charset="0"/>
                      </a:rPr>
                      <m:t>𝜼</m:t>
                    </m:r>
                    <m:sSub>
                      <m:sSubPr>
                        <m:ctrlPr>
                          <a:rPr lang="en-US" altLang="ja-JP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48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4800" b="1" i="0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altLang="ja-JP" sz="4800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4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8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48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4800" b="1" i="1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4800" b="1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4800" b="1" dirty="0"/>
                  <a:t/>
                </a:r>
                <a:br>
                  <a:rPr lang="en-US" altLang="ja-JP" sz="4800" b="1" dirty="0"/>
                </a:br>
                <a:endParaRPr lang="en-US" altLang="ja-JP" sz="2800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𝜼</m:t>
                        </m:r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ja-JP" sz="2800" b="1" dirty="0"/>
                  <a:t>: </a:t>
                </a:r>
                <a:r>
                  <a:rPr lang="en-US" altLang="ja-JP" sz="2800" b="1" i="1" dirty="0" smtClean="0"/>
                  <a:t>S</a:t>
                </a:r>
                <a:r>
                  <a:rPr lang="en-US" altLang="ja-JP" sz="2800" b="1" dirty="0" smtClean="0"/>
                  <a:t>-wave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800" b="1" dirty="0"/>
                  <a:t> </a:t>
                </a:r>
                <a:r>
                  <a:rPr lang="en-US" altLang="ja-JP" sz="2800" b="1" dirty="0" smtClean="0"/>
                  <a:t>system with 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ja-JP" sz="2800" b="1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 err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sup>
                    </m:sSup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sz="2800" b="1" dirty="0" smtClean="0"/>
                  <a:t/>
                </a:r>
                <a:br>
                  <a:rPr lang="en-US" altLang="ja-JP" sz="2800" b="1" dirty="0" smtClean="0"/>
                </a:br>
                <a:r>
                  <a:rPr lang="en-US" altLang="ja-JP" sz="2800" b="1" dirty="0">
                    <a:solidFill>
                      <a:srgbClr val="FF0000"/>
                    </a:solidFill>
                  </a:rPr>
                  <a:t>	</a:t>
                </a: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mass and width: free parameters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800" b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altLang="ja-JP" sz="2800" b="1" dirty="0" smtClean="0"/>
                  <a:t>: well-known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800" b="1" dirty="0" smtClean="0"/>
                  <a:t> resonance with 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ja-JP" sz="2800" b="1" i="1" dirty="0" err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 err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𝝅</m:t>
                        </m:r>
                      </m:sup>
                    </m:sSup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ja-JP" sz="2800" b="1" dirty="0" smtClean="0"/>
                  <a:t/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/>
                  <a:t>	mass 2.14 GeV</a:t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/>
                  <a:t>	width 0.09 GeV</a:t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simultaneous fit of four distributions </a:t>
                </a:r>
                <a:endParaRPr lang="en-US" altLang="ja-JP" b="1" u="sng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r>
                  <a:rPr lang="en-US" altLang="ja-JP" sz="2800" b="1" dirty="0"/>
                  <a:t/>
                </a:r>
                <a:br>
                  <a:rPr lang="en-US" altLang="ja-JP" sz="2800" b="1" dirty="0"/>
                </a:br>
                <a:r>
                  <a:rPr lang="en-US" altLang="ja-JP" sz="2800" b="1" dirty="0" smtClean="0"/>
                  <a:t/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/>
                  <a:t/>
                </a:r>
                <a:br>
                  <a:rPr lang="en-US" altLang="ja-JP" sz="2800" b="1" dirty="0" smtClean="0"/>
                </a:br>
                <a:endParaRPr lang="en-US" altLang="ja-JP" b="1" u="sng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b="1" u="sng" dirty="0" smtClean="0"/>
              </a:p>
              <a:p>
                <a:pPr marL="0" indent="0">
                  <a:buNone/>
                </a:pPr>
                <a:endParaRPr lang="en-US" altLang="ja-JP" b="1" u="sng" dirty="0"/>
              </a:p>
              <a:p>
                <a:pPr marL="0" indent="0">
                  <a:buNone/>
                </a:pPr>
                <a:endParaRPr lang="en-US" altLang="ja-JP" b="1" u="sng" dirty="0" smtClean="0"/>
              </a:p>
              <a:p>
                <a:pPr marL="0" indent="0">
                  <a:buNone/>
                </a:pPr>
                <a:endParaRPr lang="en-US" altLang="ja-JP" b="1" u="sng" dirty="0" smtClean="0"/>
              </a:p>
              <a:p>
                <a:pPr marL="0" indent="0">
                  <a:buNone/>
                </a:pPr>
                <a:endParaRPr lang="en-US" altLang="ja-JP" b="1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727714"/>
                <a:ext cx="9143999" cy="5378911"/>
              </a:xfrm>
              <a:blipFill>
                <a:blip r:embed="rId3"/>
                <a:stretch>
                  <a:fillRect l="-1333" b="-54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Mar. 10,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94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86" y="1397246"/>
            <a:ext cx="7108005" cy="4647013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Mar. 10,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02618" y="0"/>
            <a:ext cx="8341381" cy="603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A-OTF 見出ゴMB31 Pro MB31" panose="020B0600000000000000" pitchFamily="34" charset="-128"/>
                <a:ea typeface="A-OTF 見出ゴMB31 Pro MB31" panose="020B0600000000000000" pitchFamily="34" charset="-128"/>
                <a:cs typeface="A-OTF 見出ゴMB31 Pro MB31" panose="020B0600000000000000" pitchFamily="34" charset="-128"/>
              </a:defRPr>
            </a:lvl1pPr>
          </a:lstStyle>
          <a:p>
            <a:r>
              <a:rPr lang="en-US" altLang="ja-JP" dirty="0">
                <a:solidFill>
                  <a:srgbClr val="C00000"/>
                </a:solidFill>
                <a:latin typeface="Arial Black" panose="020B0A04020102020204" pitchFamily="34" charset="0"/>
              </a:rPr>
              <a:t>Observes </a:t>
            </a:r>
            <a:r>
              <a:rPr lang="en-US" altLang="ja-JP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states</a:t>
            </a:r>
            <a:endParaRPr lang="ja-JP" altLang="en-US" b="1" dirty="0">
              <a:latin typeface="Arial Black" panose="020B0A04020102020204" pitchFamily="34" charset="0"/>
              <a:ea typeface="ＤＨＰ平成ゴシックW5" panose="02010601000101010101" pitchFamily="2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885210" y="1877076"/>
            <a:ext cx="1997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00FF00"/>
                </a:solidFill>
              </a:rPr>
              <a:t>phase space</a:t>
            </a:r>
            <a:endParaRPr lang="ja-JP" altLang="en-US" sz="2800" dirty="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917985" y="5894851"/>
                <a:ext cx="7634141" cy="992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b="1" i="0" dirty="0" smtClean="0">
                    <a:solidFill>
                      <a:srgbClr val="FF62FF"/>
                    </a:solidFill>
                    <a:latin typeface="Cambria Math" panose="02040503050406030204" pitchFamily="18" charset="0"/>
                  </a:rPr>
                  <a:t>dashed: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dirty="0">
                            <a:solidFill>
                              <a:srgbClr val="FF6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 dirty="0">
                            <a:solidFill>
                              <a:srgbClr val="FF62FF"/>
                            </a:solidFill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800" b="1" i="1" dirty="0" smtClean="0">
                            <a:solidFill>
                              <a:srgbClr val="FF62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  <m:r>
                          <a:rPr lang="en-US" altLang="ja-JP" sz="2800" b="1" i="1" dirty="0" smtClean="0">
                            <a:solidFill>
                              <a:srgbClr val="FF62FF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ja-JP" sz="2800" b="1" dirty="0" smtClean="0">
                    <a:solidFill>
                      <a:srgbClr val="FF62FF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solidFill>
                          <a:srgbClr val="FF62FF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altLang="ja-JP" sz="2800" b="1" i="1" dirty="0" smtClean="0">
                        <a:solidFill>
                          <a:srgbClr val="FF62FF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ja-JP" sz="2800" b="1" i="1" dirty="0" smtClean="0">
                        <a:solidFill>
                          <a:srgbClr val="FF62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2800" b="1" i="1" dirty="0" smtClean="0">
                        <a:solidFill>
                          <a:srgbClr val="FF62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800" b="1" i="1" dirty="0" smtClean="0">
                        <a:solidFill>
                          <a:srgbClr val="FF62FF"/>
                        </a:solidFill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altLang="ja-JP" sz="2800" b="1" i="1" dirty="0" smtClean="0">
                        <a:solidFill>
                          <a:srgbClr val="FF62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b="1" i="0" dirty="0" smtClean="0">
                        <a:solidFill>
                          <a:srgbClr val="FF62FF"/>
                        </a:solidFill>
                        <a:latin typeface="Cambria Math" panose="02040503050406030204" pitchFamily="18" charset="0"/>
                      </a:rPr>
                      <m:t>𝐆𝐞𝐕</m:t>
                    </m:r>
                    <m:r>
                      <a:rPr lang="en-US" altLang="ja-JP" sz="2800" b="1" i="1" dirty="0" smtClean="0">
                        <a:solidFill>
                          <a:srgbClr val="FF62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800" b="1" i="0" dirty="0" smtClean="0">
                        <a:solidFill>
                          <a:srgbClr val="FF62FF"/>
                        </a:solidFill>
                        <a:latin typeface="Cambria Math" panose="02040503050406030204" pitchFamily="18" charset="0"/>
                      </a:rPr>
                      <m:t>𝚪</m:t>
                    </m:r>
                    <m:r>
                      <a:rPr lang="en-US" altLang="ja-JP" sz="2800" b="1" i="1" dirty="0" smtClean="0">
                        <a:solidFill>
                          <a:srgbClr val="FF6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 dirty="0" smtClean="0">
                        <a:solidFill>
                          <a:srgbClr val="FF62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800" b="1" i="1" dirty="0" smtClean="0">
                        <a:solidFill>
                          <a:srgbClr val="FF62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800" b="1" i="1" dirty="0" smtClean="0">
                        <a:solidFill>
                          <a:srgbClr val="FF62FF"/>
                        </a:solidFill>
                        <a:latin typeface="Cambria Math" panose="02040503050406030204" pitchFamily="18" charset="0"/>
                      </a:rPr>
                      <m:t>𝟎𝟐</m:t>
                    </m:r>
                    <m:r>
                      <a:rPr lang="en-US" altLang="ja-JP" sz="2800" b="1" i="1" dirty="0" smtClean="0">
                        <a:solidFill>
                          <a:srgbClr val="FF62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b="1" i="0" dirty="0" smtClean="0">
                        <a:solidFill>
                          <a:srgbClr val="FF62FF"/>
                        </a:solidFill>
                        <a:latin typeface="Cambria Math" panose="02040503050406030204" pitchFamily="18" charset="0"/>
                      </a:rPr>
                      <m:t>𝐆𝐞𝐕</m:t>
                    </m:r>
                  </m:oMath>
                </a14:m>
                <a:r>
                  <a:rPr lang="en-US" altLang="ja-JP" sz="2800" b="1" dirty="0" smtClean="0">
                    <a:solidFill>
                      <a:srgbClr val="FF62FF"/>
                    </a:solidFill>
                  </a:rPr>
                  <a:t>) &amp; </a:t>
                </a:r>
              </a:p>
              <a:p>
                <a:r>
                  <a:rPr lang="en-US" altLang="ja-JP" sz="2800" b="1" dirty="0" smtClean="0">
                    <a:solidFill>
                      <a:srgbClr val="FF62FF"/>
                    </a:solidFill>
                    <a:latin typeface="Cambria Math" panose="02040503050406030204" pitchFamily="18" charset="0"/>
                  </a:rPr>
                  <a:t>dotted: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dirty="0">
                            <a:solidFill>
                              <a:srgbClr val="FF6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 dirty="0">
                            <a:solidFill>
                              <a:srgbClr val="FF62FF"/>
                            </a:solidFill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800" b="1" i="0" dirty="0" smtClean="0">
                            <a:solidFill>
                              <a:srgbClr val="FF62FF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endParaRPr lang="ja-JP" altLang="en-US" dirty="0">
                  <a:solidFill>
                    <a:srgbClr val="FF62FF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985" y="5894851"/>
                <a:ext cx="7634141" cy="992964"/>
              </a:xfrm>
              <a:prstGeom prst="rect">
                <a:avLst/>
              </a:prstGeom>
              <a:blipFill>
                <a:blip r:embed="rId4"/>
                <a:stretch>
                  <a:fillRect l="-1677" t="-6748" b="-147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33814" y="798052"/>
                <a:ext cx="9010185" cy="430312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ja-JP" sz="3200" b="1" u="sng" dirty="0" smtClean="0">
                    <a:solidFill>
                      <a:schemeClr val="tx1"/>
                    </a:solidFill>
                  </a:rPr>
                  <a:t>mass distributions </a:t>
                </a:r>
                <a14:m>
                  <m:oMath xmlns:m="http://schemas.openxmlformats.org/officeDocument/2006/math">
                    <m:r>
                      <a:rPr lang="en-US" altLang="ja-JP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ja-JP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3200" b="1" i="1" u="sng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sSub>
                      <m:sSubPr>
                        <m:ctrlPr>
                          <a:rPr lang="en-US" altLang="ja-JP" sz="32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1" i="1" u="sng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ja-JP" sz="32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  <m:r>
                          <a:rPr lang="en-US" altLang="ja-JP" sz="32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ja-JP" sz="3200" b="1" u="sng" dirty="0"/>
                  <a:t> </a:t>
                </a:r>
                <a:r>
                  <a:rPr lang="en-US" altLang="ja-JP" sz="3200" b="1" u="sng" dirty="0" smtClean="0"/>
                  <a:t>and</a:t>
                </a:r>
                <a:r>
                  <a:rPr lang="en-US" altLang="ja-JP" sz="3200" b="1" u="sng" dirty="0"/>
                  <a:t> </a:t>
                </a:r>
                <a14:m>
                  <m:oMath xmlns:m="http://schemas.openxmlformats.org/officeDocument/2006/math">
                    <m:r>
                      <a:rPr lang="en-US" altLang="ja-JP" sz="3200" b="1" i="1" u="sng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3200" b="1" i="1" u="sng" dirty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ja-JP" sz="3200" b="1" i="1" u="sng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3200" b="1" i="1" u="sng" dirty="0" err="1">
                        <a:latin typeface="Cambria Math" panose="02040503050406030204" pitchFamily="18" charset="0"/>
                      </a:rPr>
                      <m:t>𝒅</m:t>
                    </m:r>
                    <m:sSub>
                      <m:sSubPr>
                        <m:ctrlPr>
                          <a:rPr lang="en-US" altLang="ja-JP" sz="3200" b="1" i="1" u="sng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1" i="1" u="sng" dirty="0" err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ja-JP" sz="3200" b="1" i="1" u="sng" dirty="0" smtClean="0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altLang="ja-JP" sz="3200" b="1" i="1" u="sng" dirty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ja-JP" sz="1800" b="1" u="sng" dirty="0"/>
                  <a:t> </a:t>
                </a:r>
                <a:endParaRPr lang="ja-JP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11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814" y="798052"/>
                <a:ext cx="9010185" cy="4303129"/>
              </a:xfrm>
              <a:blipFill>
                <a:blip r:embed="rId5"/>
                <a:stretch>
                  <a:fillRect l="-1759" t="-29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3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Mar. 10,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/>
              <p:cNvSpPr txBox="1">
                <a:spLocks/>
              </p:cNvSpPr>
              <p:nvPr/>
            </p:nvSpPr>
            <p:spPr>
              <a:xfrm>
                <a:off x="802618" y="0"/>
                <a:ext cx="8341381" cy="603576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A-OTF 見出ゴMB31 Pro MB31" panose="020B0600000000000000" pitchFamily="34" charset="-128"/>
                    <a:ea typeface="A-OTF 見出ゴMB31 Pro MB31" panose="020B0600000000000000" pitchFamily="34" charset="-128"/>
                    <a:cs typeface="A-OTF 見出ゴMB31 Pro MB31" panose="020B0600000000000000" pitchFamily="34" charset="-128"/>
                  </a:defRPr>
                </a:lvl1pPr>
              </a:lstStyle>
              <a:p>
                <a:r>
                  <a:rPr lang="en-US" altLang="ja-JP" dirty="0" smtClean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Coherent</a:t>
                </a:r>
                <a:r>
                  <a:rPr lang="en-US" altLang="ja-JP" b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ja-JP" altLang="en-US" b="1" dirty="0">
                  <a:latin typeface="Arial Black" panose="020B0A04020102020204" pitchFamily="34" charset="0"/>
                  <a:ea typeface="ＤＨＰ平成ゴシックW5" panose="02010601000101010101" pitchFamily="2" charset="-128"/>
                </a:endParaRPr>
              </a:p>
            </p:txBody>
          </p:sp>
        </mc:Choice>
        <mc:Fallback xmlns="">
          <p:sp>
            <p:nvSpPr>
              <p:cNvPr id="7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18" y="0"/>
                <a:ext cx="8341381" cy="603576"/>
              </a:xfrm>
              <a:prstGeom prst="rect">
                <a:avLst/>
              </a:prstGeom>
              <a:blipFill>
                <a:blip r:embed="rId3"/>
                <a:stretch>
                  <a:fillRect l="-2997" t="-28283" b="-6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3814" y="798052"/>
            <a:ext cx="9010185" cy="4303129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3200" b="1" u="sng" dirty="0" smtClean="0">
                <a:solidFill>
                  <a:schemeClr val="tx1"/>
                </a:solidFill>
              </a:rPr>
              <a:t>angular distribution </a:t>
            </a:r>
            <a:r>
              <a:rPr lang="en-US" altLang="ja-JP" sz="3200" b="1" u="sng" dirty="0" smtClean="0"/>
              <a:t>&amp; </a:t>
            </a:r>
            <a:r>
              <a:rPr lang="en-US" altLang="ja-JP" sz="3200" b="1" u="sng" dirty="0" smtClean="0">
                <a:solidFill>
                  <a:schemeClr val="tx1"/>
                </a:solidFill>
              </a:rPr>
              <a:t>correlation</a:t>
            </a:r>
          </a:p>
          <a:p>
            <a:pPr marL="0" indent="0">
              <a:buNone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06" y="1291997"/>
            <a:ext cx="6325553" cy="4682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626143" y="5910104"/>
                <a:ext cx="38321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𝜸</m:t>
                    </m:r>
                    <m:r>
                      <m:rPr>
                        <m:nor/>
                      </m:rPr>
                      <a:rPr lang="en-US" altLang="ja-JP" sz="2800" dirty="0"/>
                      <m:t>−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ja-JP" altLang="en-US" sz="2800" dirty="0" smtClean="0"/>
                  <a:t> </a:t>
                </a:r>
                <a:r>
                  <a:rPr lang="en-US" altLang="ja-JP" sz="2800" dirty="0" smtClean="0"/>
                  <a:t>in the 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800" dirty="0" smtClean="0"/>
                  <a:t>-CM frame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43" y="5910104"/>
                <a:ext cx="3832139" cy="523220"/>
              </a:xfrm>
              <a:prstGeom prst="rect">
                <a:avLst/>
              </a:prstGeom>
              <a:blipFill>
                <a:blip r:embed="rId5"/>
                <a:stretch>
                  <a:fillRect t="-11765" r="-2229" b="-34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4857087" y="5900757"/>
                <a:ext cx="3791294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𝝅</m:t>
                    </m:r>
                    <m:r>
                      <m:rPr>
                        <m:nor/>
                      </m:rPr>
                      <a:rPr lang="en-US" altLang="ja-JP" sz="2800" b="0" i="0" dirty="0" smtClean="0"/>
                      <m:t>−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ja-JP" altLang="en-US" sz="2800" dirty="0" smtClean="0"/>
                  <a:t> </a:t>
                </a:r>
                <a:r>
                  <a:rPr lang="en-US" altLang="ja-JP" sz="2800" dirty="0" smtClean="0"/>
                  <a:t>in the 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800" dirty="0" smtClean="0"/>
                  <a:t> rest frame</a:t>
                </a:r>
              </a:p>
              <a:p>
                <a:r>
                  <a:rPr lang="en-US" altLang="ja-JP" sz="2800" dirty="0" smtClean="0"/>
                  <a:t>(opposite sign)</a:t>
                </a: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087" y="5900757"/>
                <a:ext cx="3791294" cy="954107"/>
              </a:xfrm>
              <a:prstGeom prst="rect">
                <a:avLst/>
              </a:prstGeom>
              <a:blipFill>
                <a:blip r:embed="rId6"/>
                <a:stretch>
                  <a:fillRect l="-3376" t="-6410" r="-2251" b="-17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6752734" y="908145"/>
                <a:ext cx="2577308" cy="495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ja-JP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𝜼</m:t>
                          </m:r>
                          <m:r>
                            <a:rPr lang="en-US" altLang="ja-JP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𝟒𝟕</m:t>
                      </m:r>
                      <m:r>
                        <a:rPr lang="en-US" altLang="ja-JP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𝐆𝐞𝐕</m:t>
                      </m:r>
                      <m:r>
                        <a:rPr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ja-JP" altLang="en-US" sz="24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734" y="908145"/>
                <a:ext cx="2577308" cy="495007"/>
              </a:xfrm>
              <a:prstGeom prst="rect">
                <a:avLst/>
              </a:prstGeom>
              <a:blipFill>
                <a:blip r:embed="rId7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0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Mar. 10,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/>
              <p:cNvSpPr txBox="1">
                <a:spLocks/>
              </p:cNvSpPr>
              <p:nvPr/>
            </p:nvSpPr>
            <p:spPr>
              <a:xfrm>
                <a:off x="802618" y="0"/>
                <a:ext cx="8341381" cy="603576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A-OTF 見出ゴMB31 Pro MB31" panose="020B0600000000000000" pitchFamily="34" charset="-128"/>
                    <a:ea typeface="A-OTF 見出ゴMB31 Pro MB31" panose="020B0600000000000000" pitchFamily="34" charset="-128"/>
                    <a:cs typeface="A-OTF 見出ゴMB31 Pro MB31" panose="020B0600000000000000" pitchFamily="34" charset="-128"/>
                  </a:defRPr>
                </a:lvl1pPr>
              </a:lstStyle>
              <a:p>
                <a:r>
                  <a:rPr lang="en-US" altLang="ja-JP" dirty="0" smtClean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Coherent</a:t>
                </a:r>
                <a:r>
                  <a:rPr lang="en-US" altLang="ja-JP" b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ja-JP" altLang="en-US" b="1" dirty="0">
                  <a:latin typeface="Arial Black" panose="020B0A04020102020204" pitchFamily="34" charset="0"/>
                  <a:ea typeface="ＤＨＰ平成ゴシックW5" panose="02010601000101010101" pitchFamily="2" charset="-128"/>
                </a:endParaRPr>
              </a:p>
            </p:txBody>
          </p:sp>
        </mc:Choice>
        <mc:Fallback xmlns="">
          <p:sp>
            <p:nvSpPr>
              <p:cNvPr id="7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18" y="0"/>
                <a:ext cx="8341381" cy="603576"/>
              </a:xfrm>
              <a:prstGeom prst="rect">
                <a:avLst/>
              </a:prstGeom>
              <a:blipFill>
                <a:blip r:embed="rId3"/>
                <a:stretch>
                  <a:fillRect l="-2997" t="-28283" b="-6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3814" y="798052"/>
            <a:ext cx="9010185" cy="1070941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3200" b="1" u="sng" dirty="0" smtClean="0">
                <a:solidFill>
                  <a:schemeClr val="tx1"/>
                </a:solidFill>
              </a:rPr>
              <a:t>fit of angular distributions</a:t>
            </a:r>
          </a:p>
          <a:p>
            <a:pPr marL="0" indent="0">
              <a:buNone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5285675" y="918193"/>
                <a:ext cx="2577308" cy="495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ja-JP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𝜼</m:t>
                          </m:r>
                          <m:r>
                            <a:rPr lang="en-US" altLang="ja-JP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𝟒𝟕</m:t>
                      </m:r>
                      <m:r>
                        <a:rPr lang="en-US" altLang="ja-JP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𝐆𝐞𝐕</m:t>
                      </m:r>
                      <m:r>
                        <a:rPr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ja-JP" altLang="en-US" sz="24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675" y="918193"/>
                <a:ext cx="2577308" cy="495007"/>
              </a:xfrm>
              <a:prstGeom prst="rect">
                <a:avLst/>
              </a:prstGeom>
              <a:blipFill>
                <a:blip r:embed="rId4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953862" y="1600471"/>
                <a:ext cx="7420621" cy="1870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ja-JP" sz="2800" b="1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 dirty="0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800" b="1" dirty="0">
                            <a:latin typeface="Cambria Math" panose="02040503050406030204" pitchFamily="18" charset="0"/>
                          </a:rPr>
                          <m:t>𝐈𝐕</m:t>
                        </m:r>
                      </m:sub>
                    </m:sSub>
                    <m:d>
                      <m:d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ja-JP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ja-JP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ja-JP" sz="2800" b="1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e>
                    </m:d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  <m:r>
                          <a:rPr lang="en-US" altLang="ja-JP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d>
                      <m:dPr>
                        <m:ctrlP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ja-JP" sz="2800" b="1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endParaRPr lang="en-US" altLang="ja-JP" sz="2800" b="1" dirty="0" smtClean="0"/>
              </a:p>
              <a:p>
                <a:endParaRPr lang="en-US" altLang="ja-JP" sz="2800" b="1" i="1" dirty="0" smtClean="0">
                  <a:latin typeface="Cambria Math" panose="02040503050406030204" pitchFamily="18" charset="0"/>
                </a:endParaRPr>
              </a:p>
              <a:p>
                <a:r>
                  <a:rPr lang="en-US" altLang="ja-JP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 dirty="0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800" b="1">
                            <a:latin typeface="Cambria Math" panose="02040503050406030204" pitchFamily="18" charset="0"/>
                          </a:rPr>
                          <m:t>𝐈𝐕</m:t>
                        </m:r>
                      </m:sub>
                    </m:sSub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 dirty="0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800" b="1" dirty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800" b="1" i="1" dirty="0" smtClean="0">
                  <a:latin typeface="Cambria Math" panose="02040503050406030204" pitchFamily="18" charset="0"/>
                </a:endParaRPr>
              </a:p>
              <a:p>
                <a:endParaRPr lang="en-US" altLang="ja-JP" sz="2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62" y="1600471"/>
                <a:ext cx="7420621" cy="1870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5443051" y="2238248"/>
                <a:ext cx="10128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dirty="0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altLang="ja-JP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051" y="2238248"/>
                <a:ext cx="101284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3573950" y="2238247"/>
                <a:ext cx="10128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dirty="0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altLang="ja-JP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950" y="2238247"/>
                <a:ext cx="101284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6481728" y="1333522"/>
                <a:ext cx="10128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dirty="0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altLang="ja-JP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728" y="1333522"/>
                <a:ext cx="101284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4426670" y="1306290"/>
                <a:ext cx="1609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dirty="0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altLang="ja-JP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2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ja-JP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670" y="1306290"/>
                <a:ext cx="1609158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1768574" y="2238247"/>
                <a:ext cx="10128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dirty="0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altLang="ja-JP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574" y="2238247"/>
                <a:ext cx="101284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1579206" y="1298777"/>
                <a:ext cx="13110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dirty="0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altLang="ja-JP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ja-JP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206" y="1298777"/>
                <a:ext cx="131100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図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42" y="3155182"/>
            <a:ext cx="4505095" cy="3334557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3051140" y="1179578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</a:rPr>
              <a:t>2/3</a:t>
            </a:r>
            <a:endParaRPr lang="ja-JP" altLang="en-US" sz="3200" dirty="0"/>
          </a:p>
        </p:txBody>
      </p:sp>
      <p:sp>
        <p:nvSpPr>
          <p:cNvPr id="21" name="正方形/長方形 20"/>
          <p:cNvSpPr/>
          <p:nvPr/>
        </p:nvSpPr>
        <p:spPr>
          <a:xfrm>
            <a:off x="288723" y="2427148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</a:rPr>
              <a:t>1/3</a:t>
            </a:r>
            <a:endParaRPr lang="ja-JP" altLang="en-US" sz="3200" dirty="0"/>
          </a:p>
        </p:txBody>
      </p:sp>
      <p:sp>
        <p:nvSpPr>
          <p:cNvPr id="22" name="正方形/長方形 21"/>
          <p:cNvSpPr/>
          <p:nvPr/>
        </p:nvSpPr>
        <p:spPr>
          <a:xfrm>
            <a:off x="251788" y="1600471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</a:rPr>
              <a:t>2/3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235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Mar. 10,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/>
              <p:cNvSpPr txBox="1">
                <a:spLocks/>
              </p:cNvSpPr>
              <p:nvPr/>
            </p:nvSpPr>
            <p:spPr>
              <a:xfrm>
                <a:off x="802618" y="0"/>
                <a:ext cx="8341381" cy="603576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A-OTF 見出ゴMB31 Pro MB31" panose="020B0600000000000000" pitchFamily="34" charset="-128"/>
                    <a:ea typeface="A-OTF 見出ゴMB31 Pro MB31" panose="020B0600000000000000" pitchFamily="34" charset="-128"/>
                    <a:cs typeface="A-OTF 見出ゴMB31 Pro MB31" panose="020B0600000000000000" pitchFamily="34" charset="-128"/>
                  </a:defRPr>
                </a:lvl1pPr>
              </a:lstStyle>
              <a:p>
                <a:r>
                  <a:rPr lang="en-US" altLang="ja-JP" dirty="0" smtClean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Coherent</a:t>
                </a:r>
                <a:r>
                  <a:rPr lang="en-US" altLang="ja-JP" b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ja-JP" altLang="en-US" b="1" dirty="0">
                  <a:latin typeface="Arial Black" panose="020B0A04020102020204" pitchFamily="34" charset="0"/>
                  <a:ea typeface="ＤＨＰ平成ゴシックW5" panose="02010601000101010101" pitchFamily="2" charset="-128"/>
                </a:endParaRPr>
              </a:p>
            </p:txBody>
          </p:sp>
        </mc:Choice>
        <mc:Fallback xmlns="">
          <p:sp>
            <p:nvSpPr>
              <p:cNvPr id="7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18" y="0"/>
                <a:ext cx="8341381" cy="603576"/>
              </a:xfrm>
              <a:prstGeom prst="rect">
                <a:avLst/>
              </a:prstGeom>
              <a:blipFill>
                <a:blip r:embed="rId3"/>
                <a:stretch>
                  <a:fillRect l="-2997" t="-28283" b="-6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0" y="723482"/>
                <a:ext cx="9143999" cy="43777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ja-JP" sz="3200" b="1" u="sng" dirty="0" smtClean="0">
                    <a:solidFill>
                      <a:schemeClr val="tx1"/>
                    </a:solidFill>
                  </a:rPr>
                  <a:t>total cross section</a:t>
                </a:r>
              </a:p>
              <a:p>
                <a:pPr marL="0" indent="0">
                  <a:buNone/>
                </a:pPr>
                <a:r>
                  <a:rPr lang="en-US" altLang="ja-JP" sz="2000" b="1" dirty="0" smtClean="0"/>
                  <a:t>two models </a:t>
                </a:r>
                <a:br>
                  <a:rPr lang="en-US" altLang="ja-JP" sz="2000" b="1" dirty="0" smtClean="0"/>
                </a:br>
                <a:r>
                  <a:rPr lang="en-US" altLang="ja-JP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M. </a:t>
                </a:r>
                <a:r>
                  <a:rPr lang="en-US" altLang="ja-JP" sz="20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Egorov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, </a:t>
                </a:r>
                <a:r>
                  <a:rPr lang="en-US" altLang="ja-JP" sz="2000" b="1" u="sng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A. Fix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,</a:t>
                </a:r>
                <a:br>
                  <a:rPr lang="en-US" altLang="ja-JP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</a:br>
                <a:r>
                  <a:rPr lang="en-US" altLang="ja-JP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PRC88, 054611 (2013). </a:t>
                </a:r>
                <a:r>
                  <a:rPr lang="en-US" altLang="ja-JP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/>
                </a:r>
                <a:br>
                  <a:rPr lang="en-US" altLang="ja-JP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</a:br>
                <a:r>
                  <a:rPr lang="en-US" altLang="ja-JP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/>
                </a:r>
                <a:br>
                  <a:rPr lang="en-US" altLang="ja-JP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</a:br>
                <a:r>
                  <a:rPr lang="en-US" altLang="ja-JP" sz="20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M. </a:t>
                </a:r>
                <a:r>
                  <a:rPr lang="en-US" altLang="ja-JP" sz="2000" b="1" u="sng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Egorov</a:t>
                </a:r>
                <a:r>
                  <a:rPr lang="en-US" altLang="ja-JP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, PRC101, </a:t>
                </a:r>
                <a:br>
                  <a:rPr lang="en-US" altLang="ja-JP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</a:br>
                <a:r>
                  <a:rPr lang="en-US" altLang="ja-JP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065205 (2020).</a:t>
                </a:r>
                <a:br>
                  <a:rPr lang="en-US" altLang="ja-JP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</a:br>
                <a:r>
                  <a:rPr lang="en-US" altLang="ja-JP" sz="2000" b="1" dirty="0" smtClean="0"/>
                  <a:t>unified microscopic approach</a:t>
                </a:r>
              </a:p>
              <a:p>
                <a:pPr marL="0" indent="0">
                  <a:buNone/>
                </a:pPr>
                <a:endParaRPr lang="en-US" altLang="ja-JP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  <a:p>
                <a:pPr marL="0" indent="0">
                  <a:buNone/>
                </a:pPr>
                <a:endParaRPr lang="en-US" altLang="ja-JP" sz="24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altLang="ja-JP" sz="2400" b="1" dirty="0"/>
              </a:p>
              <a:p>
                <a:pPr marL="0" indent="0">
                  <a:buNone/>
                </a:pPr>
                <a:r>
                  <a:rPr lang="en-US" altLang="ja-JP" sz="2400" b="1" dirty="0" smtClean="0">
                    <a:solidFill>
                      <a:schemeClr val="tx1"/>
                    </a:solidFill>
                  </a:rPr>
                  <a:t>The events with</a:t>
                </a:r>
                <a:r>
                  <a:rPr lang="en-US" altLang="ja-JP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dirty="0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ja-JP" sz="2400" b="1" i="1" dirty="0" smtClean="0">
                            <a:latin typeface="Cambria Math" panose="02040503050406030204" pitchFamily="18" charset="0"/>
                          </a:rPr>
                          <m:t>𝜼</m:t>
                        </m:r>
                        <m:r>
                          <a:rPr lang="en-US" altLang="ja-JP" sz="2400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𝟒𝟕</m:t>
                    </m:r>
                    <m:r>
                      <a:rPr lang="en-US" altLang="ja-JP" sz="2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1" i="0" dirty="0" smtClean="0">
                        <a:latin typeface="Cambria Math" panose="02040503050406030204" pitchFamily="18" charset="0"/>
                      </a:rPr>
                      <m:t>𝐆𝐞𝐕</m:t>
                    </m:r>
                  </m:oMath>
                </a14:m>
                <a:r>
                  <a:rPr lang="en-US" altLang="ja-JP" sz="2400" b="1" dirty="0" smtClean="0"/>
                  <a:t> </a:t>
                </a:r>
                <a:br>
                  <a:rPr lang="en-US" altLang="ja-JP" sz="2400" b="1" dirty="0" smtClean="0"/>
                </a:br>
                <a:r>
                  <a:rPr lang="en-US" altLang="ja-JP" sz="2400" b="1" dirty="0" smtClean="0"/>
                  <a:t>form a bump around 1 GeV</a:t>
                </a:r>
                <a:br>
                  <a:rPr lang="en-US" altLang="ja-JP" sz="2400" b="1" dirty="0" smtClean="0"/>
                </a:br>
                <a:r>
                  <a:rPr lang="en-US" altLang="ja-JP" sz="2400" b="1" dirty="0"/>
                  <a:t>	 </a:t>
                </a:r>
                <a14:m>
                  <m:oMath xmlns:m="http://schemas.openxmlformats.org/officeDocument/2006/math"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altLang="ja-JP" sz="2400" b="1" dirty="0">
                        <a:latin typeface="Cambria Math" panose="02040503050406030204" pitchFamily="18" charset="0"/>
                      </a:rPr>
                      <m:t>𝚫</m:t>
                    </m:r>
                    <m:d>
                      <m:dPr>
                        <m:ctrlPr>
                          <a:rPr lang="en-US" altLang="ja-JP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𝟏𝟔𝟐𝟎</m:t>
                        </m:r>
                      </m:e>
                    </m:d>
                    <m:sSub>
                      <m:sSubPr>
                        <m:ctrlPr>
                          <a:rPr lang="en-US" altLang="ja-JP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ja-JP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sub>
                    </m:sSub>
                  </m:oMath>
                </a14:m>
                <a:r>
                  <a:rPr lang="en-US" altLang="ja-JP" sz="2400" b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𝑵𝑵</m:t>
                    </m:r>
                    <m:d>
                      <m:dPr>
                        <m:ctrlP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𝟏𝟔𝟓𝟎</m:t>
                        </m:r>
                      </m:e>
                    </m:d>
                    <m:sSub>
                      <m:sSubPr>
                        <m:ctrlP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</m:oMath>
                </a14:m>
                <a:r>
                  <a:rPr lang="en-US" altLang="ja-JP" sz="2400" b="1" dirty="0"/>
                  <a:t>, </a:t>
                </a:r>
                <a14:m>
                  <m:oMath xmlns:m="http://schemas.openxmlformats.org/officeDocument/2006/math"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altLang="ja-JP" sz="2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 dirty="0" smtClean="0">
                            <a:latin typeface="Cambria Math" panose="02040503050406030204" pitchFamily="18" charset="0"/>
                          </a:rPr>
                          <m:t>𝟏𝟕𝟎𝟎</m:t>
                        </m:r>
                      </m:e>
                    </m:d>
                    <m:sSub>
                      <m:sSubPr>
                        <m:ctrlPr>
                          <a:rPr lang="en-US" altLang="ja-JP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ja-JP" sz="2400" b="1" i="1" dirty="0" smtClean="0">
                            <a:latin typeface="Cambria Math" panose="02040503050406030204" pitchFamily="18" charset="0"/>
                          </a:rPr>
                          <m:t>𝟏𝟑</m:t>
                        </m:r>
                      </m:sub>
                    </m:sSub>
                  </m:oMath>
                </a14:m>
                <a:r>
                  <a:rPr lang="en-US" altLang="ja-JP" sz="2400" b="1" dirty="0" smtClean="0"/>
                  <a:t> </a:t>
                </a:r>
                <a:br>
                  <a:rPr lang="en-US" altLang="ja-JP" sz="2400" b="1" dirty="0" smtClean="0"/>
                </a:br>
                <a:r>
                  <a:rPr lang="en-US" altLang="ja-JP" sz="2400" b="1" dirty="0" smtClean="0"/>
                  <a:t>		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4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𝟎𝟏</m:t>
                        </m:r>
                      </m:sub>
                    </m:sSub>
                    <m:d>
                      <m:dPr>
                        <m:ctrlP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2400" b="1" dirty="0" smtClean="0">
                    <a:solidFill>
                      <a:srgbClr val="FF0000"/>
                    </a:solidFill>
                  </a:rPr>
                  <a:t>~</a:t>
                </a:r>
                <a14:m>
                  <m:oMath xmlns:m="http://schemas.openxmlformats.org/officeDocument/2006/math">
                    <m:r>
                      <a:rPr lang="en-US" altLang="ja-JP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𝑵𝑵</m:t>
                    </m:r>
                    <m:d>
                      <m:dPr>
                        <m:ctrlP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𝟓𝟑𝟓</m:t>
                        </m:r>
                      </m:e>
                    </m:d>
                    <m:sSub>
                      <m:sSubPr>
                        <m:ctrlP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</m:oMath>
                </a14:m>
                <a:r>
                  <a:rPr lang="en-US" altLang="ja-JP" sz="2400" b="1" dirty="0">
                    <a:solidFill>
                      <a:srgbClr val="FF0000"/>
                    </a:solidFill>
                  </a:rPr>
                  <a:t/>
                </a:r>
                <a:br>
                  <a:rPr lang="en-US" altLang="ja-JP" sz="2400" b="1" dirty="0">
                    <a:solidFill>
                      <a:srgbClr val="FF0000"/>
                    </a:solidFill>
                  </a:rPr>
                </a:br>
                <a:r>
                  <a:rPr lang="en-US" altLang="ja-JP" sz="2400" b="1" dirty="0"/>
                  <a:t>	 </a:t>
                </a:r>
                <a14:m>
                  <m:oMath xmlns:m="http://schemas.openxmlformats.org/officeDocument/2006/math">
                    <m:r>
                      <a:rPr lang="en-US" altLang="ja-JP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𝑵𝑵</m:t>
                    </m:r>
                    <m:d>
                      <m:dPr>
                        <m:ctrlP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e>
                    </m:d>
                    <m:sSub>
                      <m:sSubPr>
                        <m:ctrlP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ja-JP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sub>
                    </m:sSub>
                  </m:oMath>
                </a14:m>
                <a:r>
                  <a:rPr lang="en-US" altLang="ja-JP" sz="2400" b="1" dirty="0"/>
                  <a:t>, </a:t>
                </a:r>
                <a14:m>
                  <m:oMath xmlns:m="http://schemas.openxmlformats.org/officeDocument/2006/math"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altLang="ja-JP" sz="2400" b="1" i="0" dirty="0" smtClean="0">
                        <a:latin typeface="Cambria Math" panose="02040503050406030204" pitchFamily="18" charset="0"/>
                      </a:rPr>
                      <m:t>𝚫</m:t>
                    </m:r>
                    <m:d>
                      <m:dPr>
                        <m:ctrlPr>
                          <a:rPr lang="en-US" altLang="ja-JP" sz="2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altLang="ja-JP" sz="2400" b="1" i="1" dirty="0" smtClean="0">
                            <a:latin typeface="Cambria Math" panose="02040503050406030204" pitchFamily="18" charset="0"/>
                          </a:rPr>
                          <m:t>𝟎𝟎</m:t>
                        </m:r>
                      </m:e>
                    </m:d>
                    <m:sSub>
                      <m:sSubPr>
                        <m:ctrlPr>
                          <a:rPr lang="en-US" altLang="ja-JP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dirty="0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ja-JP" sz="2400" b="1" i="1" dirty="0" smtClean="0">
                            <a:latin typeface="Cambria Math" panose="02040503050406030204" pitchFamily="18" charset="0"/>
                          </a:rPr>
                          <m:t>𝟑𝟑</m:t>
                        </m:r>
                      </m:sub>
                    </m:sSub>
                  </m:oMath>
                </a14:m>
                <a:r>
                  <a:rPr lang="en-US" altLang="ja-JP" sz="2400" b="1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 dirty="0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400" b="1" i="0" dirty="0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d>
                      <m:dPr>
                        <m:ctrlPr>
                          <a:rPr lang="en-US" altLang="ja-JP" sz="2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ja-JP" sz="2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2400" b="1" dirty="0" smtClean="0">
                    <a:solidFill>
                      <a:schemeClr val="tx1"/>
                    </a:solidFill>
                  </a:rPr>
                  <a:t>~</a:t>
                </a:r>
                <a14:m>
                  <m:oMath xmlns:m="http://schemas.openxmlformats.org/officeDocument/2006/math">
                    <m:r>
                      <a:rPr lang="en-US" altLang="ja-JP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altLang="ja-JP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d>
                      <m:dPr>
                        <m:ctrlPr>
                          <a:rPr lang="en-US" altLang="ja-JP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𝟏𝟐𝟑𝟐</m:t>
                        </m:r>
                      </m:e>
                    </m:d>
                    <m:sSub>
                      <m:sSubPr>
                        <m:ctrlPr>
                          <a:rPr lang="en-US" altLang="ja-JP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ja-JP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sub>
                    </m:sSub>
                  </m:oMath>
                </a14:m>
                <a:r>
                  <a:rPr lang="en-US" altLang="ja-JP" sz="2400" b="1" dirty="0"/>
                  <a:t/>
                </a:r>
                <a:br>
                  <a:rPr lang="en-US" altLang="ja-JP" sz="2400" b="1" dirty="0"/>
                </a:br>
                <a:r>
                  <a:rPr lang="en-US" altLang="ja-JP" sz="2400" b="1" dirty="0"/>
                  <a:t/>
                </a:r>
                <a:br>
                  <a:rPr lang="en-US" altLang="ja-JP" sz="2400" b="1" dirty="0"/>
                </a:br>
                <a:r>
                  <a:rPr lang="en-US" altLang="ja-JP" sz="2400" b="1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ja-JP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	</a:t>
                </a:r>
                <a:endParaRPr lang="ja-JP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6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23482"/>
                <a:ext cx="9143999" cy="4377700"/>
              </a:xfrm>
              <a:blipFill>
                <a:blip r:embed="rId4"/>
                <a:stretch>
                  <a:fillRect l="-1667" t="-2925" b="-321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641" y="1136606"/>
            <a:ext cx="8006672" cy="3964576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6634549" y="1792475"/>
            <a:ext cx="992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3939FF"/>
                </a:solidFill>
              </a:rPr>
              <a:t>ELPH</a:t>
            </a:r>
            <a:endParaRPr lang="ja-JP" altLang="en-US" sz="2400" dirty="0">
              <a:solidFill>
                <a:srgbClr val="3939FF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820946" y="1240957"/>
            <a:ext cx="968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FF00FF"/>
                </a:solidFill>
              </a:rPr>
              <a:t>Mainz</a:t>
            </a:r>
            <a:endParaRPr lang="ja-JP" altLang="en-US" sz="2400" dirty="0">
              <a:solidFill>
                <a:srgbClr val="FF00FF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126869" y="798052"/>
            <a:ext cx="58732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A. </a:t>
            </a:r>
            <a:r>
              <a:rPr lang="en-US" altLang="ja-JP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Käser</a:t>
            </a:r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et al.</a:t>
            </a:r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, PLB748, 244(2015).</a:t>
            </a:r>
            <a:endParaRPr lang="ja-JP" alt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6532292" y="3642697"/>
                <a:ext cx="2577308" cy="495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ja-JP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𝜼</m:t>
                          </m:r>
                          <m:r>
                            <a:rPr lang="en-US" altLang="ja-JP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𝟒𝟕</m:t>
                      </m:r>
                      <m:r>
                        <a:rPr lang="en-US" altLang="ja-JP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𝐆𝐞𝐕</m:t>
                      </m:r>
                      <m:r>
                        <a:rPr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ja-JP" altLang="en-US" sz="24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292" y="3642697"/>
                <a:ext cx="2577308" cy="495007"/>
              </a:xfrm>
              <a:prstGeom prst="rect">
                <a:avLst/>
              </a:prstGeom>
              <a:blipFill>
                <a:blip r:embed="rId6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496925" y="5232716"/>
                <a:ext cx="6254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acc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25" y="5232716"/>
                <a:ext cx="62549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1922315" y="6257171"/>
                <a:ext cx="32752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acc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%~</m:t>
                      </m:r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altLang="ja-JP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𝐝𝐞𝐜𝐚𝐲</m:t>
                      </m:r>
                    </m:oMath>
                  </m:oMathPara>
                </a14:m>
                <a:endParaRPr lang="ja-JP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315" y="6257171"/>
                <a:ext cx="3275256" cy="461665"/>
              </a:xfrm>
              <a:prstGeom prst="rect">
                <a:avLst/>
              </a:prstGeom>
              <a:blipFill>
                <a:blip r:embed="rId8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1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Mar. 10,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02618" y="0"/>
            <a:ext cx="8341381" cy="603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A-OTF 見出ゴMB31 Pro MB31" panose="020B0600000000000000" pitchFamily="34" charset="-128"/>
                <a:ea typeface="A-OTF 見出ゴMB31 Pro MB31" panose="020B0600000000000000" pitchFamily="34" charset="-128"/>
                <a:cs typeface="A-OTF 見出ゴMB31 Pro MB31" panose="020B0600000000000000" pitchFamily="34" charset="-128"/>
              </a:defRPr>
            </a:lvl1pPr>
          </a:lstStyle>
          <a:p>
            <a:r>
              <a:rPr lang="en-US" altLang="ja-JP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Summary</a:t>
            </a:r>
            <a:endParaRPr lang="ja-JP" altLang="en-US" b="1" dirty="0">
              <a:latin typeface="Arial Black" panose="020B0A04020102020204" pitchFamily="34" charset="0"/>
              <a:ea typeface="ＤＨＰ平成ゴシックW5" panose="02010601000101010101" pitchFamily="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0" y="733530"/>
                <a:ext cx="9143999" cy="4367651"/>
              </a:xfrm>
            </p:spPr>
            <p:txBody>
              <a:bodyPr/>
              <a:lstStyle/>
              <a:p>
                <a:pPr marL="514350" indent="-514350">
                  <a:lnSpc>
                    <a:spcPct val="88000"/>
                  </a:lnSpc>
                  <a:buAutoNum type="arabicPeriod"/>
                </a:pPr>
                <a:r>
                  <a:rPr lang="en-US" altLang="ja-JP" sz="2800" b="1" dirty="0" smtClean="0">
                    <a:solidFill>
                      <a:schemeClr val="tx1"/>
                    </a:solidFill>
                  </a:rPr>
                  <a:t>Cross sections are measured 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𝜸</m:t>
                        </m:r>
                      </m:sub>
                    </m:sSub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b="1" i="0" dirty="0" smtClean="0">
                        <a:latin typeface="Cambria Math" panose="02040503050406030204" pitchFamily="18" charset="0"/>
                      </a:rPr>
                      <m:t>𝐆𝐞𝐕</m:t>
                    </m:r>
                  </m:oMath>
                </a14:m>
                <a:r>
                  <a:rPr lang="en-US" altLang="ja-JP" sz="2800" b="1" dirty="0" smtClean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altLang="ja-JP" sz="2800" b="1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lnSpc>
                    <a:spcPct val="88000"/>
                  </a:lnSpc>
                  <a:buAutoNum type="arabicPeriod"/>
                </a:pPr>
                <a:r>
                  <a:rPr lang="en-US" altLang="ja-JP" sz="2800" b="1" dirty="0" smtClean="0"/>
                  <a:t>excitation function of 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altLang="ja-JP" sz="2800" b="1" dirty="0"/>
                  <a:t> </a:t>
                </a:r>
                <a:r>
                  <a:rPr lang="en-US" altLang="ja-JP" sz="2800" b="1" dirty="0" smtClean="0"/>
                  <a:t>is well-reproduced by the existing theoretical calculations with 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800" b="1" dirty="0" smtClean="0"/>
                  <a:t>FSI</a:t>
                </a:r>
                <a:endParaRPr lang="en-US" altLang="ja-JP" sz="2800" b="1" dirty="0"/>
              </a:p>
              <a:p>
                <a:pPr marL="514350" indent="-514350">
                  <a:lnSpc>
                    <a:spcPct val="88000"/>
                  </a:lnSpc>
                  <a:buAutoNum type="arabicPeriod"/>
                </a:pPr>
                <a:r>
                  <a:rPr lang="en-US" altLang="ja-JP" sz="2800" b="1" dirty="0" smtClean="0"/>
                  <a:t>mass distributions are decomposed to the two sequential processes</a:t>
                </a:r>
                <a:br>
                  <a:rPr lang="en-US" altLang="ja-JP" sz="2800" b="1" dirty="0" smtClean="0"/>
                </a:br>
                <a:r>
                  <a:rPr lang="ja-JP" altLang="en-US" sz="2800" b="1" dirty="0" smtClean="0"/>
                  <a:t>　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800" b="1">
                            <a:latin typeface="Cambria Math" panose="02040503050406030204" pitchFamily="18" charset="0"/>
                          </a:rPr>
                          <m:t>𝐈𝐕</m:t>
                        </m:r>
                      </m:sub>
                    </m:sSub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b>
                      <m:sSub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𝜼</m:t>
                        </m:r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800" b="1" dirty="0" smtClean="0"/>
                  <a:t> </a:t>
                </a:r>
                <a:br>
                  <a:rPr lang="en-US" altLang="ja-JP" sz="2800" b="1" dirty="0" smtClean="0"/>
                </a:br>
                <a:r>
                  <a:rPr lang="ja-JP" altLang="en-US" sz="2800" b="1" dirty="0" smtClean="0"/>
                  <a:t>　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800" b="1">
                            <a:latin typeface="Cambria Math" panose="02040503050406030204" pitchFamily="18" charset="0"/>
                          </a:rPr>
                          <m:t>𝐈𝐕</m:t>
                        </m:r>
                      </m:sub>
                    </m:sSub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𝜼</m:t>
                    </m:r>
                    <m:sSub>
                      <m:sSub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800" b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800" b="1" dirty="0" smtClean="0"/>
                  <a:t> </a:t>
                </a:r>
                <a:br>
                  <a:rPr lang="en-US" altLang="ja-JP" sz="2800" b="1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6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600" b="1" i="1" smtClean="0">
                            <a:latin typeface="Cambria Math" panose="02040503050406030204" pitchFamily="18" charset="0"/>
                          </a:rPr>
                          <m:t>𝜼</m:t>
                        </m:r>
                        <m:r>
                          <a:rPr lang="en-US" altLang="ja-JP" sz="26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ja-JP" sz="2600" b="1" dirty="0"/>
                  <a:t>: </a:t>
                </a:r>
                <a14:m>
                  <m:oMath xmlns:m="http://schemas.openxmlformats.org/officeDocument/2006/math">
                    <m:r>
                      <a:rPr lang="en-US" altLang="ja-JP" sz="2600" b="1" i="1" dirty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altLang="ja-JP" sz="26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6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600" b="1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ja-JP" sz="2600" b="1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600" b="1" i="1" dirty="0" err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ja-JP" sz="26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sup>
                    </m:sSup>
                    <m:r>
                      <a:rPr lang="en-US" altLang="ja-JP" sz="26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6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6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ja-JP" sz="26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ja-JP" sz="2600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600" b="1" i="1" dirty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altLang="ja-JP" sz="26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6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2600" b="1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600" b="1" i="1" dirty="0" smtClean="0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altLang="ja-JP" sz="2600" b="1" i="1" dirty="0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ja-JP" sz="26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600" b="1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600" b="1" i="1" dirty="0" smtClean="0">
                        <a:latin typeface="Cambria Math" panose="02040503050406030204" pitchFamily="18" charset="0"/>
                      </a:rPr>
                      <m:t>𝟎𝟏</m:t>
                    </m:r>
                    <m:r>
                      <a:rPr lang="en-US" altLang="ja-JP" sz="26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600" b="1" dirty="0">
                        <a:latin typeface="Cambria Math" panose="02040503050406030204" pitchFamily="18" charset="0"/>
                      </a:rPr>
                      <m:t>𝐆𝐞𝐕</m:t>
                    </m:r>
                    <m:r>
                      <a:rPr lang="en-US" altLang="ja-JP" sz="2600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600" b="1" dirty="0">
                        <a:latin typeface="Cambria Math" panose="02040503050406030204" pitchFamily="18" charset="0"/>
                      </a:rPr>
                      <m:t>𝚪</m:t>
                    </m:r>
                    <m:r>
                      <a:rPr lang="en-US" altLang="ja-JP" sz="2600" b="1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sz="2600" b="1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600" b="1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600" b="1" i="1" dirty="0">
                        <a:latin typeface="Cambria Math" panose="02040503050406030204" pitchFamily="18" charset="0"/>
                      </a:rPr>
                      <m:t>𝟎𝟑</m:t>
                    </m:r>
                    <m:r>
                      <a:rPr lang="en-US" altLang="ja-JP" sz="26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600" b="1" dirty="0">
                        <a:latin typeface="Cambria Math" panose="02040503050406030204" pitchFamily="18" charset="0"/>
                      </a:rPr>
                      <m:t>𝐆𝐞𝐕</m:t>
                    </m:r>
                  </m:oMath>
                </a14:m>
                <a:r>
                  <a:rPr lang="en-US" altLang="ja-JP" sz="2600" b="1" dirty="0" smtClean="0"/>
                  <a:t> </a:t>
                </a:r>
                <a:r>
                  <a:rPr lang="en-US" altLang="ja-JP" sz="2800" b="1" dirty="0" smtClean="0"/>
                  <a:t/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/>
                  <a:t>below the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800" b="1" dirty="0" smtClean="0"/>
                  <a:t> threshold</a:t>
                </a:r>
                <a:br>
                  <a:rPr lang="en-US" altLang="ja-JP" sz="2800" b="1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altLang="ja-JP" sz="2800" b="1" dirty="0"/>
                  <a:t>: 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ja-JP" sz="2800" b="1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 err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sup>
                    </m:sSup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b="1" dirty="0">
                        <a:latin typeface="Cambria Math" panose="02040503050406030204" pitchFamily="18" charset="0"/>
                      </a:rPr>
                      <m:t>𝐆𝐞𝐕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800" b="1" dirty="0">
                        <a:latin typeface="Cambria Math" panose="02040503050406030204" pitchFamily="18" charset="0"/>
                      </a:rPr>
                      <m:t>𝚪</m:t>
                    </m:r>
                    <m:r>
                      <a:rPr lang="en-US" altLang="ja-JP" sz="2800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0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800" b="1" i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800" b="1" i="0" dirty="0" smtClean="0">
                        <a:latin typeface="Cambria Math" panose="02040503050406030204" pitchFamily="18" charset="0"/>
                      </a:rPr>
                      <m:t>𝟎𝟗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b="1" dirty="0">
                        <a:latin typeface="Cambria Math" panose="02040503050406030204" pitchFamily="18" charset="0"/>
                      </a:rPr>
                      <m:t>𝐆𝐞𝐕</m:t>
                    </m:r>
                  </m:oMath>
                </a14:m>
                <a:r>
                  <a:rPr lang="en-US" altLang="ja-JP" sz="2800" b="1" dirty="0"/>
                  <a:t> </a:t>
                </a:r>
                <a:endParaRPr lang="en-US" altLang="ja-JP" sz="2800" b="1" dirty="0" smtClean="0"/>
              </a:p>
              <a:p>
                <a:pPr marL="514350" indent="-514350">
                  <a:lnSpc>
                    <a:spcPct val="88000"/>
                  </a:lnSpc>
                  <a:buAutoNum type="arabicPeriod"/>
                </a:pPr>
                <a:r>
                  <a:rPr lang="en-US" altLang="ja-JP" sz="2800" b="1" dirty="0" smtClean="0"/>
                  <a:t>doorway states for the first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800" b="1">
                            <a:latin typeface="Cambria Math" panose="02040503050406030204" pitchFamily="18" charset="0"/>
                          </a:rPr>
                          <m:t>𝐈𝐕</m:t>
                        </m:r>
                      </m:sub>
                    </m:sSub>
                  </m:oMath>
                </a14:m>
                <a:r>
                  <a:rPr lang="en-US" altLang="ja-JP" sz="2800" b="1" dirty="0" smtClean="0"/>
                  <a:t> state would be </a:t>
                </a:r>
                <a:br>
                  <a:rPr lang="en-US" altLang="ja-JP" sz="2800" b="1" dirty="0" smtClean="0"/>
                </a:b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𝑵𝑵</m:t>
                    </m:r>
                    <m:d>
                      <m:dPr>
                        <m:ctrlP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𝟏𝟔𝟓𝟎</m:t>
                        </m:r>
                      </m:e>
                    </m:d>
                    <m:sSub>
                      <m:sSubPr>
                        <m:ctrlP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</m:oMath>
                </a14:m>
                <a:r>
                  <a:rPr lang="en-US" altLang="ja-JP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800" b="1" dirty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b>
                      <m:sSub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𝜼</m:t>
                        </m:r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ja-JP" sz="2800" b="1" dirty="0" smtClean="0">
                    <a:solidFill>
                      <a:schemeClr val="tx1"/>
                    </a:solidFill>
                  </a:rPr>
                  <a:t> and</a:t>
                </a:r>
                <a:br>
                  <a:rPr lang="en-US" altLang="ja-JP" sz="2800" b="1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altLang="ja-JP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𝑵𝑵</m:t>
                    </m:r>
                    <m:d>
                      <m:dPr>
                        <m:ctrlP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𝟏𝟕𝟐𝟎</m:t>
                        </m:r>
                      </m:e>
                    </m:d>
                    <m:sSub>
                      <m:sSubPr>
                        <m:ctrlP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sub>
                    </m:sSub>
                  </m:oMath>
                </a14:m>
                <a:r>
                  <a:rPr lang="en-US" altLang="ja-JP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800" b="1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sSub>
                      <m:sSubPr>
                        <m:ctrlP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endParaRPr lang="en-US" altLang="ja-JP" sz="2800" b="1" dirty="0"/>
              </a:p>
              <a:p>
                <a:pPr marL="0" indent="0">
                  <a:lnSpc>
                    <a:spcPct val="88000"/>
                  </a:lnSpc>
                  <a:buNone/>
                </a:pPr>
                <a:endParaRPr lang="en-US" altLang="ja-JP" sz="28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33530"/>
                <a:ext cx="9143999" cy="4367651"/>
              </a:xfrm>
              <a:blipFill>
                <a:blip r:embed="rId3"/>
                <a:stretch>
                  <a:fillRect l="-1200" t="-2510" r="-933" b="-384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8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8423" y="80008"/>
            <a:ext cx="7886700" cy="603575"/>
          </a:xfrm>
        </p:spPr>
        <p:txBody>
          <a:bodyPr/>
          <a:lstStyle/>
          <a:p>
            <a:r>
              <a:rPr kumimoji="1" lang="en-US" altLang="ja-JP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Backup</a:t>
            </a:r>
            <a:endParaRPr kumimoji="1" lang="ja-JP" altLang="en-US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2610680"/>
            <a:ext cx="9143999" cy="1915600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ja-JP" sz="10000" dirty="0" smtClean="0">
                <a:latin typeface="Arial Black" panose="020B0A04020102020204" pitchFamily="34" charset="0"/>
              </a:rPr>
              <a:t>Backup</a:t>
            </a:r>
            <a:endParaRPr kumimoji="1" lang="ja-JP" altLang="en-US" sz="10000" dirty="0">
              <a:latin typeface="Arial Black" panose="020B0A04020102020204" pitchFamily="34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Mar. 10,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722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Mar. 10,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02618" y="0"/>
            <a:ext cx="8341381" cy="603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A-OTF 見出ゴMB31 Pro MB31" panose="020B0600000000000000" pitchFamily="34" charset="-128"/>
                <a:ea typeface="A-OTF 見出ゴMB31 Pro MB31" panose="020B0600000000000000" pitchFamily="34" charset="-128"/>
                <a:cs typeface="A-OTF 見出ゴMB31 Pro MB31" panose="020B0600000000000000" pitchFamily="34" charset="-128"/>
              </a:defRPr>
            </a:lvl1pPr>
          </a:lstStyle>
          <a:p>
            <a:r>
              <a:rPr lang="en-US" altLang="ja-JP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Introduction</a:t>
            </a:r>
            <a:endParaRPr lang="ja-JP" altLang="en-US" b="1" dirty="0">
              <a:latin typeface="Arial Black" panose="020B0A04020102020204" pitchFamily="34" charset="0"/>
              <a:ea typeface="ＤＨＰ平成ゴシックW5" panose="02010601000101010101" pitchFamily="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33814" y="798052"/>
                <a:ext cx="9010185" cy="4303129"/>
              </a:xfrm>
            </p:spPr>
            <p:txBody>
              <a:bodyPr/>
              <a:lstStyle/>
              <a:p>
                <a:pPr marL="514350" indent="-514350">
                  <a:buAutoNum type="arabicPeriod"/>
                </a:pPr>
                <a:r>
                  <a:rPr lang="en-US" altLang="ja-JP" b="1" dirty="0" smtClean="0"/>
                  <a:t>introduction</a:t>
                </a:r>
                <a:br>
                  <a:rPr lang="en-US" altLang="ja-JP" b="1" dirty="0" smtClean="0"/>
                </a:b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altLang="ja-JP" sz="2800" b="1" dirty="0" smtClean="0"/>
                  <a:t>-mesic nucleus</a:t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>
                    <a:solidFill>
                      <a:schemeClr val="tx1"/>
                    </a:solidFill>
                  </a:rPr>
                  <a:t>S-wave 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800" b="1" dirty="0" smtClean="0"/>
                  <a:t> system</a:t>
                </a:r>
                <a:br>
                  <a:rPr lang="en-US" altLang="ja-JP" sz="2800" b="1" dirty="0" smtClean="0"/>
                </a:b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800" b="1" dirty="0"/>
                  <a:t> </a:t>
                </a:r>
                <a:r>
                  <a:rPr lang="en-US" altLang="ja-JP" sz="2800" b="1" dirty="0" smtClean="0"/>
                  <a:t>reaction</a:t>
                </a:r>
              </a:p>
              <a:p>
                <a:pPr marL="514350" indent="-514350">
                  <a:buAutoNum type="arabicPeriod"/>
                </a:pPr>
                <a:r>
                  <a:rPr lang="en-US" altLang="ja-JP" b="1" dirty="0" smtClean="0"/>
                  <a:t>experiment</a:t>
                </a:r>
                <a:endParaRPr lang="en-US" altLang="ja-JP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US" altLang="ja-JP" b="1" dirty="0" smtClean="0"/>
                  <a:t>event selection</a:t>
                </a:r>
              </a:p>
              <a:p>
                <a:pPr marL="514350" indent="-514350">
                  <a:buAutoNum type="arabicPeriod"/>
                </a:pPr>
                <a:r>
                  <a:rPr lang="en-US" altLang="ja-JP" b="1" dirty="0" smtClean="0"/>
                  <a:t>results</a:t>
                </a:r>
                <a:br>
                  <a:rPr lang="en-US" altLang="ja-JP" b="1" dirty="0" smtClean="0"/>
                </a:br>
                <a:r>
                  <a:rPr lang="en-US" altLang="ja-JP" sz="2800" b="1" dirty="0" smtClean="0">
                    <a:solidFill>
                      <a:schemeClr val="tx1"/>
                    </a:solidFill>
                  </a:rPr>
                  <a:t>total cross section</a:t>
                </a:r>
                <a:br>
                  <a:rPr lang="en-US" altLang="ja-JP" sz="2800" b="1" dirty="0" smtClean="0">
                    <a:solidFill>
                      <a:schemeClr val="tx1"/>
                    </a:solidFill>
                  </a:rPr>
                </a:br>
                <a:r>
                  <a:rPr lang="en-US" altLang="ja-JP" sz="2800" b="1" dirty="0" smtClean="0">
                    <a:solidFill>
                      <a:schemeClr val="tx1"/>
                    </a:solidFill>
                  </a:rPr>
                  <a:t>differential cross sections</a:t>
                </a:r>
                <a:br>
                  <a:rPr lang="en-US" altLang="ja-JP" sz="2800" b="1" dirty="0" smtClean="0">
                    <a:solidFill>
                      <a:schemeClr val="tx1"/>
                    </a:solidFill>
                  </a:rPr>
                </a:br>
                <a:r>
                  <a:rPr lang="en-US" altLang="ja-JP" sz="2800" b="1" dirty="0" smtClean="0">
                    <a:solidFill>
                      <a:schemeClr val="tx1"/>
                    </a:solidFill>
                  </a:rPr>
                  <a:t>angular correlations</a:t>
                </a:r>
              </a:p>
              <a:p>
                <a:pPr marL="514350" indent="-514350">
                  <a:buAutoNum type="arabicPeriod"/>
                </a:pPr>
                <a:r>
                  <a:rPr lang="en-US" altLang="ja-JP" b="1" dirty="0" smtClean="0"/>
                  <a:t>summary</a:t>
                </a:r>
                <a:endParaRPr lang="en-US" altLang="ja-JP" b="1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rabicPeriod"/>
                </a:pPr>
                <a:endParaRPr lang="en-US" altLang="ja-JP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814" y="798052"/>
                <a:ext cx="9010185" cy="4303129"/>
              </a:xfrm>
              <a:blipFill>
                <a:blip r:embed="rId3"/>
                <a:stretch>
                  <a:fillRect l="-1894" t="-3541" b="-304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6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Mar. 10,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02618" y="0"/>
            <a:ext cx="8341381" cy="603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A-OTF 見出ゴMB31 Pro MB31" panose="020B0600000000000000" pitchFamily="34" charset="-128"/>
                <a:ea typeface="A-OTF 見出ゴMB31 Pro MB31" panose="020B0600000000000000" pitchFamily="34" charset="-128"/>
                <a:cs typeface="A-OTF 見出ゴMB31 Pro MB31" panose="020B0600000000000000" pitchFamily="34" charset="-128"/>
              </a:defRPr>
            </a:lvl1pPr>
          </a:lstStyle>
          <a:p>
            <a:r>
              <a:rPr lang="en-US" altLang="ja-JP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Differential cross sections</a:t>
            </a:r>
            <a:endParaRPr lang="ja-JP" altLang="en-US" b="1" dirty="0">
              <a:latin typeface="Arial Black" panose="020B0A04020102020204" pitchFamily="34" charset="0"/>
              <a:ea typeface="ＤＨＰ平成ゴシックW5" panose="02010601000101010101" pitchFamily="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0" y="721061"/>
                <a:ext cx="9010185" cy="430312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ja-JP" sz="3200" b="1" u="sng" dirty="0" smtClean="0">
                    <a:solidFill>
                      <a:schemeClr val="tx1"/>
                    </a:solidFill>
                  </a:rPr>
                  <a:t>angular distributions </a:t>
                </a:r>
                <a14:m>
                  <m:oMath xmlns:m="http://schemas.openxmlformats.org/officeDocument/2006/math">
                    <m:r>
                      <a:rPr lang="en-US" altLang="ja-JP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ja-JP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sSub>
                      <m:sSubPr>
                        <m:ctrlPr>
                          <a:rPr lang="en-US" altLang="ja-JP" sz="32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1" i="0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ja-JP" sz="32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endParaRPr lang="en-US" altLang="ja-JP" sz="3200" b="1" u="sng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ja-JP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6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21061"/>
                <a:ext cx="9010185" cy="4303129"/>
              </a:xfrm>
              <a:blipFill>
                <a:blip r:embed="rId3"/>
                <a:stretch>
                  <a:fillRect l="-1691" t="-29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19"/>
          <p:cNvSpPr/>
          <p:nvPr/>
        </p:nvSpPr>
        <p:spPr>
          <a:xfrm>
            <a:off x="5574313" y="944693"/>
            <a:ext cx="2980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</a:rPr>
              <a:t>for the first time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9" y="1254164"/>
            <a:ext cx="3834713" cy="560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3999952" y="1416818"/>
                <a:ext cx="5277861" cy="2859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ja-JP" sz="2800" b="1" dirty="0" smtClean="0"/>
                  <a:t>angular distribution of deuteron emission in the 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800" b="1" dirty="0" smtClean="0"/>
                  <a:t> CM frame</a:t>
                </a:r>
              </a:p>
              <a:p>
                <a:pPr>
                  <a:lnSpc>
                    <a:spcPct val="90000"/>
                  </a:lnSpc>
                </a:pPr>
                <a:endParaRPr lang="en-US" altLang="ja-JP" sz="2800" b="1" dirty="0" smtClean="0"/>
              </a:p>
              <a:p>
                <a:pPr>
                  <a:lnSpc>
                    <a:spcPct val="90000"/>
                  </a:lnSpc>
                </a:pPr>
                <a:r>
                  <a:rPr lang="en-US" altLang="ja-JP" sz="2800" b="1" dirty="0" smtClean="0"/>
                  <a:t>does not show a strongly</a:t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/>
                  <a:t>backward-peaking behavior but shows a rather flat distribution,</a:t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/>
                  <a:t>suggesting a sequential process 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952" y="1416818"/>
                <a:ext cx="5277861" cy="2859269"/>
              </a:xfrm>
              <a:prstGeom prst="rect">
                <a:avLst/>
              </a:prstGeom>
              <a:blipFill>
                <a:blip r:embed="rId5"/>
                <a:stretch>
                  <a:fillRect l="-2309" t="-3412" b="-34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/>
          <p:cNvSpPr/>
          <p:nvPr/>
        </p:nvSpPr>
        <p:spPr>
          <a:xfrm>
            <a:off x="2002289" y="2033060"/>
            <a:ext cx="1997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00FF00"/>
                </a:solidFill>
              </a:rPr>
              <a:t>phase space</a:t>
            </a:r>
            <a:endParaRPr lang="ja-JP" altLang="en-US" sz="2800" dirty="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3950673" y="6018407"/>
                <a:ext cx="2306978" cy="394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 dirty="0" smtClean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altLang="ja-JP" b="1" i="1" dirty="0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altLang="ja-JP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 dirty="0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ja-JP" b="1" i="1" dirty="0" smtClean="0">
                              <a:latin typeface="Cambria Math" panose="02040503050406030204" pitchFamily="18" charset="0"/>
                            </a:rPr>
                            <m:t>𝜼</m:t>
                          </m:r>
                          <m:r>
                            <a:rPr lang="en-US" altLang="ja-JP" b="1" i="1" dirty="0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altLang="ja-JP" b="1" i="1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ja-JP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b="1" i="1" dirty="0" smtClean="0">
                          <a:latin typeface="Cambria Math" panose="02040503050406030204" pitchFamily="18" charset="0"/>
                        </a:rPr>
                        <m:t>𝟒𝟕</m:t>
                      </m:r>
                      <m:r>
                        <a:rPr lang="en-US" altLang="ja-JP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1" i="0" dirty="0" smtClean="0">
                          <a:latin typeface="Cambria Math" panose="02040503050406030204" pitchFamily="18" charset="0"/>
                        </a:rPr>
                        <m:t>𝐆𝐞𝐕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673" y="6018407"/>
                <a:ext cx="2306978" cy="394403"/>
              </a:xfrm>
              <a:prstGeom prst="rect">
                <a:avLst/>
              </a:prstGeom>
              <a:blipFill>
                <a:blip r:embed="rId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7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Mar. 10,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02618" y="0"/>
            <a:ext cx="8341381" cy="603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A-OTF 見出ゴMB31 Pro MB31" panose="020B0600000000000000" pitchFamily="34" charset="-128"/>
                <a:ea typeface="A-OTF 見出ゴMB31 Pro MB31" panose="020B0600000000000000" pitchFamily="34" charset="-128"/>
                <a:cs typeface="A-OTF 見出ゴMB31 Pro MB31" panose="020B0600000000000000" pitchFamily="34" charset="-128"/>
              </a:defRPr>
            </a:lvl1pPr>
          </a:lstStyle>
          <a:p>
            <a:r>
              <a:rPr lang="en-US" altLang="ja-JP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Introduction</a:t>
            </a:r>
            <a:endParaRPr lang="ja-JP" altLang="en-US" b="1" dirty="0">
              <a:latin typeface="Arial Black" panose="020B0A04020102020204" pitchFamily="34" charset="0"/>
              <a:ea typeface="ＤＨＰ平成ゴシックW5" panose="02010601000101010101" pitchFamily="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33814" y="798052"/>
                <a:ext cx="9010185" cy="430312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altLang="ja-JP" b="1" u="sng" dirty="0" smtClean="0"/>
                  <a:t>-mesic nucleus</a:t>
                </a:r>
                <a:r>
                  <a:rPr lang="en-US" altLang="ja-JP" sz="3200" b="1" dirty="0" smtClean="0"/>
                  <a:t/>
                </a:r>
                <a:br>
                  <a:rPr lang="en-US" altLang="ja-JP" sz="3200" b="1" dirty="0" smtClean="0"/>
                </a:br>
                <a:r>
                  <a:rPr lang="en-US" altLang="ja-JP" sz="2800" b="1" dirty="0" smtClean="0"/>
                  <a:t>bound by the strong force alone</a:t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/>
                  <a:t>	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altLang="ja-JP" sz="2800" b="1" dirty="0" smtClean="0"/>
                  <a:t> interaction</a:t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/>
                  <a:t>	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altLang="ja-JP" sz="2800" b="1" dirty="0"/>
                  <a:t>-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ja-JP" sz="2800" b="1" dirty="0" smtClean="0"/>
                  <a:t> mixing</a:t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/>
                  <a:t>	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𝟏𝟓𝟑𝟓</m:t>
                        </m:r>
                      </m:e>
                    </m:d>
                    <m:sSub>
                      <m:sSub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</m:oMath>
                </a14:m>
                <a:r>
                  <a:rPr lang="en-US" altLang="ja-JP" sz="2800" b="1" dirty="0" smtClean="0"/>
                  <a:t> in the nuclear medium</a:t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/>
                  <a:t/>
                </a:r>
                <a:br>
                  <a:rPr lang="en-US" altLang="ja-JP" sz="2800" b="1" dirty="0" smtClean="0"/>
                </a:br>
                <a:r>
                  <a:rPr lang="en-US" altLang="ja-JP" b="1" u="sng" dirty="0" smtClean="0"/>
                  <a:t>experimental hints</a:t>
                </a:r>
                <a:r>
                  <a:rPr lang="en-US" altLang="ja-JP" sz="3200" b="1" u="sng" dirty="0" smtClean="0"/>
                  <a:t/>
                </a:r>
                <a:br>
                  <a:rPr lang="en-US" altLang="ja-JP" sz="3200" b="1" u="sng" dirty="0" smtClean="0"/>
                </a:br>
                <a:r>
                  <a:rPr lang="en-US" altLang="ja-JP" sz="2800" b="1" dirty="0" smtClean="0"/>
                  <a:t>steep increase from the threshold</a:t>
                </a:r>
                <a:br>
                  <a:rPr lang="en-US" altLang="ja-JP" sz="2800" b="1" dirty="0" smtClean="0"/>
                </a:br>
                <a:r>
                  <a:rPr lang="en-US" altLang="ja-JP" sz="2800" b="1" dirty="0"/>
                  <a:t>	in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𝒑𝒅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𝜼</m:t>
                        </m:r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ja-JP" sz="2800" b="1">
                        <a:latin typeface="Cambria Math" panose="02040503050406030204" pitchFamily="18" charset="0"/>
                      </a:rPr>
                      <m:t>𝐇𝐞</m:t>
                    </m:r>
                  </m:oMath>
                </a14:m>
                <a:r>
                  <a:rPr lang="en-US" altLang="ja-JP" sz="2800" b="1" dirty="0" smtClean="0"/>
                  <a:t/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/>
                  <a:t/>
                </a:r>
                <a:br>
                  <a:rPr lang="en-US" altLang="ja-JP" sz="2800" b="1" dirty="0" smtClean="0"/>
                </a:br>
                <a:r>
                  <a:rPr lang="en-US" altLang="ja-JP" sz="2800" b="1" dirty="0"/>
                  <a:t>	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p>
                        <m:r>
                          <a:rPr lang="en-US" altLang="ja-JP" sz="2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8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ja-JP" sz="2800" b="1">
                        <a:latin typeface="Cambria Math" panose="02040503050406030204" pitchFamily="18" charset="0"/>
                      </a:rPr>
                      <m:t>𝐇𝐞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p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ja-JP" sz="2800" b="1">
                        <a:latin typeface="Cambria Math" panose="02040503050406030204" pitchFamily="18" charset="0"/>
                      </a:rPr>
                      <m:t>𝐇𝐞</m:t>
                    </m:r>
                  </m:oMath>
                </a14:m>
                <a:r>
                  <a:rPr lang="en-US" altLang="ja-JP" sz="28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altLang="ja-JP" sz="28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sz="28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altLang="ja-JP" sz="28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r>
                  <a:rPr lang="en-US" altLang="ja-JP" sz="2800" b="1" dirty="0" smtClean="0"/>
                  <a:t>rather flat angular distribution of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ja-JP" altLang="en-US" sz="2800" b="1" dirty="0"/>
                  <a:t> </a:t>
                </a:r>
                <a:r>
                  <a:rPr lang="en-US" altLang="ja-JP" sz="2800" b="1" dirty="0" smtClean="0"/>
                  <a:t>emission</a:t>
                </a:r>
                <a:br>
                  <a:rPr lang="en-US" altLang="ja-JP" sz="2800" b="1" dirty="0" smtClean="0"/>
                </a:br>
                <a:r>
                  <a:rPr lang="en-US" altLang="ja-JP" sz="1600" b="1" dirty="0" smtClean="0"/>
                  <a:t/>
                </a:r>
                <a:br>
                  <a:rPr lang="en-US" altLang="ja-JP" sz="1600" b="1" dirty="0" smtClean="0"/>
                </a:br>
                <a:r>
                  <a:rPr lang="en-US" altLang="ja-JP" sz="2800" b="1" dirty="0" smtClean="0">
                    <a:ln w="6350">
                      <a:solidFill>
                        <a:schemeClr val="bg1"/>
                      </a:solidFill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 convincing evidence</a:t>
                </a:r>
                <a:endParaRPr lang="en-US" altLang="ja-JP" sz="2800" b="1" dirty="0">
                  <a:ln w="6350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814" y="798052"/>
                <a:ext cx="9010185" cy="4303129"/>
              </a:xfrm>
              <a:blipFill>
                <a:blip r:embed="rId3"/>
                <a:stretch>
                  <a:fillRect l="-2097" t="-3541" b="-373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/>
          <p:cNvSpPr/>
          <p:nvPr/>
        </p:nvSpPr>
        <p:spPr>
          <a:xfrm>
            <a:off x="3054071" y="2200568"/>
            <a:ext cx="58732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S.D. Bass, P. </a:t>
            </a:r>
            <a:r>
              <a:rPr lang="en-US" altLang="ja-JP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Moskal</a:t>
            </a:r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, RMP91, 015003 (2019).</a:t>
            </a:r>
            <a:endParaRPr lang="ja-JP" alt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179926" y="2806328"/>
            <a:ext cx="58732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D. </a:t>
            </a:r>
            <a:r>
              <a:rPr lang="en-US" altLang="ja-JP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Jido</a:t>
            </a:r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et al.</a:t>
            </a:r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, NPA811, 158 (2008).</a:t>
            </a:r>
            <a:endParaRPr lang="ja-JP" alt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553769" y="1802190"/>
            <a:ext cx="58732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A. Fix, O. </a:t>
            </a:r>
            <a:r>
              <a:rPr lang="en-US" altLang="ja-JP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Kolesnikov</a:t>
            </a:r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, PRC97, 044001 (2018).</a:t>
            </a:r>
            <a:endParaRPr lang="ja-JP" alt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29706" y="6035919"/>
            <a:ext cx="58732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J.-J. </a:t>
            </a:r>
            <a:r>
              <a:rPr lang="en-US" altLang="ja-JP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Xie</a:t>
            </a:r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. </a:t>
            </a:r>
            <a:r>
              <a:rPr lang="en-US" altLang="ja-JP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Jido</a:t>
            </a:r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et al.</a:t>
            </a:r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, NPA811, 158 (2008).</a:t>
            </a:r>
            <a:endParaRPr lang="ja-JP" alt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432350" y="4140954"/>
            <a:ext cx="5571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</a:t>
            </a:r>
            <a:r>
              <a:rPr lang="en-US" altLang="ja-JP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. Mayer et al., </a:t>
            </a:r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PRC53</a:t>
            </a:r>
            <a:r>
              <a:rPr lang="en-US" altLang="ja-JP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, 2068 </a:t>
            </a:r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(1996</a:t>
            </a:r>
            <a:r>
              <a:rPr lang="en-US" altLang="ja-JP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</a:t>
            </a:r>
            <a:r>
              <a:rPr lang="en-US" altLang="ja-JP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  <a:r>
              <a:rPr lang="en-US" altLang="ja-JP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Smyrski</a:t>
            </a:r>
            <a:r>
              <a:rPr lang="en-US" altLang="ja-JP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et al., </a:t>
            </a:r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PLB </a:t>
            </a:r>
            <a:r>
              <a:rPr lang="en-US" altLang="ja-JP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649, 258 (2007).</a:t>
            </a:r>
          </a:p>
          <a:p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  <a:r>
              <a:rPr lang="en-US" altLang="ja-JP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Mersmann</a:t>
            </a:r>
            <a:r>
              <a:rPr lang="en-US" altLang="ja-JP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et al., </a:t>
            </a:r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PRL98</a:t>
            </a:r>
            <a:r>
              <a:rPr lang="en-US" altLang="ja-JP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, 242301 (2007).</a:t>
            </a:r>
            <a:endParaRPr lang="ja-JP" alt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432350" y="5229996"/>
            <a:ext cx="5571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</a:t>
            </a:r>
            <a:r>
              <a:rPr lang="en-US" altLang="ja-JP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  <a:r>
              <a:rPr lang="en-US" altLang="ja-JP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Krusche</a:t>
            </a:r>
            <a:r>
              <a:rPr lang="en-US" altLang="ja-JP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, and C. Wilkin, PPNP80, 43 (2014).</a:t>
            </a:r>
            <a:endParaRPr lang="ja-JP" alt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Mar. 10,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02618" y="0"/>
            <a:ext cx="8341381" cy="603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A-OTF 見出ゴMB31 Pro MB31" panose="020B0600000000000000" pitchFamily="34" charset="-128"/>
                <a:ea typeface="A-OTF 見出ゴMB31 Pro MB31" panose="020B0600000000000000" pitchFamily="34" charset="-128"/>
                <a:cs typeface="A-OTF 見出ゴMB31 Pro MB31" panose="020B0600000000000000" pitchFamily="34" charset="-128"/>
              </a:defRPr>
            </a:lvl1pPr>
          </a:lstStyle>
          <a:p>
            <a:r>
              <a:rPr lang="en-US" altLang="ja-JP" dirty="0">
                <a:solidFill>
                  <a:srgbClr val="C00000"/>
                </a:solidFill>
                <a:latin typeface="Arial Black" panose="020B0A04020102020204" pitchFamily="34" charset="0"/>
              </a:rPr>
              <a:t>Introduction</a:t>
            </a:r>
            <a:endParaRPr lang="ja-JP" altLang="en-US" b="1" dirty="0">
              <a:latin typeface="Arial Black" panose="020B0A04020102020204" pitchFamily="34" charset="0"/>
              <a:ea typeface="ＤＨＰ平成ゴシックW5" panose="02010601000101010101" pitchFamily="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0" y="746892"/>
                <a:ext cx="9143999" cy="43542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ja-JP" sz="3200" b="1" i="1" u="sng" dirty="0" smtClean="0"/>
                  <a:t>S</a:t>
                </a:r>
                <a:r>
                  <a:rPr lang="en-US" altLang="ja-JP" sz="3200" b="1" u="sng" dirty="0" smtClean="0"/>
                  <a:t>-wave</a:t>
                </a:r>
                <a:r>
                  <a:rPr lang="en-US" altLang="ja-JP" sz="3200" b="1" u="sng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b="1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3200" b="1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3200" b="1" u="sng" dirty="0" smtClean="0"/>
                  <a:t> system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3200" b="1" i="1" dirty="0" smtClean="0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3200" b="1" i="1" dirty="0" smtClean="0">
                            <a:latin typeface="Cambria Math" panose="02040503050406030204" pitchFamily="18" charset="0"/>
                          </a:rPr>
                          <m:t>𝜼</m:t>
                        </m:r>
                        <m:r>
                          <a:rPr lang="en-US" altLang="ja-JP" sz="3200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ja-JP" sz="3200" b="1" u="sng" dirty="0" smtClean="0"/>
                  <a:t> with</a:t>
                </a:r>
                <a:r>
                  <a:rPr lang="en-US" altLang="ja-JP" sz="3200" b="1" u="sng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b="1" i="1" dirty="0" smtClean="0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altLang="ja-JP" sz="3200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32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ja-JP" sz="3200" b="1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ja-JP" sz="32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200" b="1" i="1" dirty="0" smtClean="0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p>
                            <m:r>
                              <a:rPr lang="en-US" altLang="ja-JP" sz="3200" b="1" i="1" dirty="0" smtClean="0">
                                <a:latin typeface="Cambria Math" panose="02040503050406030204" pitchFamily="18" charset="0"/>
                              </a:rPr>
                              <m:t>𝝅</m:t>
                            </m:r>
                          </m:sup>
                        </m:sSup>
                        <m:r>
                          <a:rPr lang="en-US" altLang="ja-JP" sz="3200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32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ja-JP" sz="3200" b="1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sz="3200" b="1" u="sng" dirty="0" smtClean="0"/>
                  <a:t> </a:t>
                </a:r>
                <a:br>
                  <a:rPr lang="en-US" altLang="ja-JP" sz="3200" b="1" u="sng" dirty="0" smtClean="0"/>
                </a:br>
                <a:r>
                  <a:rPr lang="en-US" altLang="ja-JP" sz="3200" b="1" dirty="0" smtClean="0"/>
                  <a:t>the lightest </a:t>
                </a:r>
                <a14:m>
                  <m:oMath xmlns:m="http://schemas.openxmlformats.org/officeDocument/2006/math">
                    <m:r>
                      <a:rPr lang="en-US" altLang="ja-JP" sz="3200" b="1" i="1" dirty="0"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altLang="ja-JP" sz="3200" b="1" dirty="0" smtClean="0"/>
                  <a:t>-mesic nucleus if bound</a:t>
                </a:r>
                <a:br>
                  <a:rPr lang="en-US" altLang="ja-JP" sz="3200" b="1" dirty="0" smtClean="0"/>
                </a:br>
                <a:endParaRPr lang="en-US" altLang="ja-JP" sz="3200" b="1" dirty="0" smtClean="0"/>
              </a:p>
              <a:p>
                <a:pPr marL="0" indent="0">
                  <a:buNone/>
                </a:pPr>
                <a:r>
                  <a:rPr lang="en-US" altLang="ja-JP" sz="3200" b="1" dirty="0" smtClean="0"/>
                  <a:t>Bag model in </a:t>
                </a:r>
                <a:r>
                  <a:rPr lang="en-US" altLang="ja-JP" sz="3200" b="1" dirty="0"/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b="1" i="1" dirty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altLang="ja-JP" sz="32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en-US" altLang="ja-JP" sz="3200" b="1" dirty="0"/>
                      <m:t>−</m:t>
                    </m:r>
                    <m:sSup>
                      <m:sSupPr>
                        <m:ctrlPr>
                          <a:rPr lang="en-US" altLang="ja-JP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b="1" i="1" dirty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altLang="ja-JP" sz="3200" b="1" i="1" dirty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altLang="ja-JP" sz="3200" b="1" dirty="0"/>
                  <a:t> configuration </a:t>
                </a:r>
                <a:r>
                  <a:rPr lang="en-US" altLang="ja-JP" sz="3200" b="1" dirty="0" smtClean="0"/>
                  <a:t/>
                </a:r>
                <a:br>
                  <a:rPr lang="en-US" altLang="ja-JP" sz="3200" b="1" dirty="0" smtClean="0"/>
                </a:br>
                <a:r>
                  <a:rPr lang="en-US" altLang="ja-JP" sz="3200" b="1" dirty="0" smtClean="0"/>
                  <a:t>	</a:t>
                </a:r>
                <a14:m>
                  <m:oMath xmlns:m="http://schemas.openxmlformats.org/officeDocument/2006/math">
                    <m:r>
                      <a:rPr lang="en-US" altLang="ja-JP" sz="3200" b="1" i="1" dirty="0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altLang="ja-JP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2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3200" b="1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3200" b="1" i="1" dirty="0" smtClean="0">
                        <a:latin typeface="Cambria Math" panose="02040503050406030204" pitchFamily="18" charset="0"/>
                      </a:rPr>
                      <m:t>𝟒𝟏</m:t>
                    </m:r>
                    <m:r>
                      <a:rPr lang="en-US" altLang="ja-JP" sz="32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 b="1" i="0" dirty="0" smtClean="0">
                        <a:latin typeface="Cambria Math" panose="02040503050406030204" pitchFamily="18" charset="0"/>
                      </a:rPr>
                      <m:t>𝐆𝐞𝐕</m:t>
                    </m:r>
                  </m:oMath>
                </a14:m>
                <a:r>
                  <a:rPr lang="en-US" altLang="ja-JP" sz="3200" b="1" dirty="0" smtClean="0"/>
                  <a:t/>
                </a:r>
                <a:br>
                  <a:rPr lang="en-US" altLang="ja-JP" sz="3200" b="1" dirty="0" smtClean="0"/>
                </a:br>
                <a:r>
                  <a:rPr lang="en-US" altLang="ja-JP" sz="3200" b="1" dirty="0" smtClean="0"/>
                  <a:t/>
                </a:r>
                <a:br>
                  <a:rPr lang="en-US" altLang="ja-JP" sz="3200" b="1" dirty="0" smtClean="0"/>
                </a:br>
                <a:r>
                  <a:rPr lang="en-US" altLang="ja-JP" sz="3200" b="1" dirty="0" smtClean="0"/>
                  <a:t>	</a:t>
                </a:r>
                <a14:m>
                  <m:oMath xmlns:m="http://schemas.openxmlformats.org/officeDocument/2006/math">
                    <m:r>
                      <a:rPr lang="en-US" altLang="ja-JP" sz="3200" b="1" i="1" dirty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32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3200" b="1" dirty="0" smtClean="0"/>
                  <a:t> bound state</a:t>
                </a:r>
                <a:br>
                  <a:rPr lang="en-US" altLang="ja-JP" sz="3200" b="1" dirty="0" smtClean="0"/>
                </a:br>
                <a:r>
                  <a:rPr lang="en-US" altLang="ja-JP" sz="3200" b="1" dirty="0" smtClean="0"/>
                  <a:t> </a:t>
                </a:r>
                <a:br>
                  <a:rPr lang="en-US" altLang="ja-JP" sz="3200" b="1" dirty="0" smtClean="0"/>
                </a:br>
                <a:r>
                  <a:rPr lang="en-US" altLang="ja-JP" sz="3200" b="1" dirty="0" smtClean="0"/>
                  <a:t>three-body calculation for the </a:t>
                </a:r>
                <a14:m>
                  <m:oMath xmlns:m="http://schemas.openxmlformats.org/officeDocument/2006/math">
                    <m:r>
                      <a:rPr lang="en-US" altLang="ja-JP" sz="3200" b="1" i="1" dirty="0" smtClean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3200" b="1" i="1" dirty="0" smtClean="0">
                        <a:latin typeface="Cambria Math" panose="02040503050406030204" pitchFamily="18" charset="0"/>
                      </a:rPr>
                      <m:t>𝑵𝑵</m:t>
                    </m:r>
                    <m:r>
                      <m:rPr>
                        <m:nor/>
                      </m:rPr>
                      <a:rPr lang="en-US" altLang="ja-JP" sz="3200" b="1" dirty="0"/>
                      <m:t>−</m:t>
                    </m:r>
                    <m:r>
                      <a:rPr lang="en-US" altLang="ja-JP" sz="3200" b="1" i="1" dirty="0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ja-JP" sz="3200" b="1" i="1" dirty="0" smtClean="0">
                        <a:latin typeface="Cambria Math" panose="02040503050406030204" pitchFamily="18" charset="0"/>
                      </a:rPr>
                      <m:t>𝑵𝑵</m:t>
                    </m:r>
                  </m:oMath>
                </a14:m>
                <a:r>
                  <a:rPr lang="en-US" altLang="ja-JP" sz="3200" b="1" dirty="0" smtClean="0"/>
                  <a:t> coupled channels</a:t>
                </a:r>
                <a:br>
                  <a:rPr lang="en-US" altLang="ja-JP" sz="3200" b="1" dirty="0" smtClean="0"/>
                </a:br>
                <a:r>
                  <a:rPr lang="en-US" altLang="ja-JP" sz="3200" b="1" dirty="0" smtClean="0"/>
                  <a:t>	</a:t>
                </a:r>
                <a14:m>
                  <m:oMath xmlns:m="http://schemas.openxmlformats.org/officeDocument/2006/math">
                    <m:r>
                      <a:rPr lang="en-US" altLang="ja-JP" sz="3200" b="1" i="1" dirty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altLang="ja-JP" sz="3200" b="1" i="1" dirty="0" smtClean="0"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en-US" altLang="ja-JP" sz="32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1" i="1" dirty="0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ja-JP" sz="3200" b="1" i="1" dirty="0" smtClean="0">
                            <a:latin typeface="Cambria Math" panose="02040503050406030204" pitchFamily="18" charset="0"/>
                          </a:rPr>
                          <m:t>𝜼</m:t>
                        </m:r>
                      </m:sub>
                    </m:sSub>
                    <m:r>
                      <a:rPr lang="en-US" altLang="ja-JP" sz="3200" b="1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32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1" i="1" dirty="0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ja-JP" sz="3200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altLang="ja-JP" sz="32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3200" b="1" i="0" dirty="0" smtClean="0">
                        <a:latin typeface="Cambria Math" panose="02040503050406030204" pitchFamily="18" charset="0"/>
                      </a:rPr>
                      <m:t>𝚪</m:t>
                    </m:r>
                    <m:r>
                      <a:rPr lang="en-US" altLang="ja-JP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2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3200" b="1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3200" b="1" i="1" dirty="0" smtClean="0">
                        <a:latin typeface="Cambria Math" panose="02040503050406030204" pitchFamily="18" charset="0"/>
                      </a:rPr>
                      <m:t>𝟎𝟏</m:t>
                    </m:r>
                    <m:r>
                      <a:rPr lang="en-US" altLang="ja-JP" sz="3200" b="1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ja-JP" sz="32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3200" b="1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3200" b="1" i="1" dirty="0" smtClean="0">
                        <a:latin typeface="Cambria Math" panose="02040503050406030204" pitchFamily="18" charset="0"/>
                      </a:rPr>
                      <m:t>𝟎𝟐</m:t>
                    </m:r>
                    <m:r>
                      <a:rPr lang="en-US" altLang="ja-JP" sz="3200" b="1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sz="3200" b="1" dirty="0">
                        <a:latin typeface="Cambria Math" panose="02040503050406030204" pitchFamily="18" charset="0"/>
                      </a:rPr>
                      <m:t>𝐆𝐞𝐕</m:t>
                    </m:r>
                  </m:oMath>
                </a14:m>
                <a:r>
                  <a:rPr lang="en-US" altLang="ja-JP" sz="3200" b="1" dirty="0" smtClean="0"/>
                  <a:t/>
                </a:r>
                <a:br>
                  <a:rPr lang="en-US" altLang="ja-JP" sz="3200" b="1" dirty="0" smtClean="0"/>
                </a:br>
                <a:r>
                  <a:rPr lang="en-US" altLang="ja-JP" sz="3200" b="1" dirty="0"/>
                  <a:t>	</a:t>
                </a:r>
                <a14:m>
                  <m:oMath xmlns:m="http://schemas.openxmlformats.org/officeDocument/2006/math">
                    <m:r>
                      <a:rPr lang="en-US" altLang="ja-JP" sz="3200" b="1" i="1" dirty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3200" b="1" i="1" dirty="0" smtClean="0">
                        <a:latin typeface="Cambria Math" panose="02040503050406030204" pitchFamily="18" charset="0"/>
                      </a:rPr>
                      <m:t>𝑵𝑵</m:t>
                    </m:r>
                  </m:oMath>
                </a14:m>
                <a:r>
                  <a:rPr lang="en-US" altLang="ja-JP" sz="3200" b="1" dirty="0"/>
                  <a:t> bound state</a:t>
                </a:r>
                <a:br>
                  <a:rPr lang="en-US" altLang="ja-JP" sz="3200" b="1" dirty="0"/>
                </a:br>
                <a:r>
                  <a:rPr lang="en-US" altLang="ja-JP" sz="3200" b="1" dirty="0"/>
                  <a:t>	</a:t>
                </a:r>
                <a14:m>
                  <m:oMath xmlns:m="http://schemas.openxmlformats.org/officeDocument/2006/math">
                    <m:r>
                      <a:rPr lang="en-US" altLang="ja-JP" sz="3200" b="1" i="1" dirty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3200" b="1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3200" b="1" dirty="0"/>
                  <a:t> bound </a:t>
                </a:r>
                <a:r>
                  <a:rPr lang="en-US" altLang="ja-JP" sz="3200" b="1" dirty="0" smtClean="0"/>
                  <a:t>state ?</a:t>
                </a:r>
                <a:r>
                  <a:rPr lang="en-US" altLang="ja-JP" sz="3200" b="1" dirty="0"/>
                  <a:t/>
                </a:r>
                <a:br>
                  <a:rPr lang="en-US" altLang="ja-JP" sz="3200" b="1" dirty="0"/>
                </a:br>
                <a:endParaRPr lang="en-US" altLang="ja-JP" sz="3200" b="1" dirty="0"/>
              </a:p>
            </p:txBody>
          </p:sp>
        </mc:Choice>
        <mc:Fallback xmlns="">
          <p:sp>
            <p:nvSpPr>
              <p:cNvPr id="6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46892"/>
                <a:ext cx="9143999" cy="4354290"/>
              </a:xfrm>
              <a:blipFill>
                <a:blip r:embed="rId3"/>
                <a:stretch>
                  <a:fillRect l="-1667" t="-2941" b="-427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3572188" y="3131159"/>
            <a:ext cx="5571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P.J.G</a:t>
            </a:r>
            <a:r>
              <a:rPr lang="en-US" altLang="ja-JP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. Mulders, </a:t>
            </a:r>
            <a:r>
              <a:rPr lang="en-US" altLang="ja-JP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A.Th.M</a:t>
            </a:r>
            <a:r>
              <a:rPr lang="en-US" altLang="ja-JP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  <a:r>
              <a:rPr lang="en-US" altLang="ja-JP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Aerts</a:t>
            </a:r>
            <a:r>
              <a:rPr lang="en-US" altLang="ja-JP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, and J.J. de Swart, </a:t>
            </a:r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PRL40</a:t>
            </a:r>
            <a:r>
              <a:rPr lang="en-US" altLang="ja-JP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, 1543 (1978</a:t>
            </a:r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).</a:t>
            </a:r>
            <a:b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ja-JP" alt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923503" y="5761649"/>
            <a:ext cx="5571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T. Ueda, PRL66, 297 (1991).</a:t>
            </a:r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ja-JP" alt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Mar. 10,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02618" y="0"/>
            <a:ext cx="8341381" cy="603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A-OTF 見出ゴMB31 Pro MB31" panose="020B0600000000000000" pitchFamily="34" charset="-128"/>
                <a:ea typeface="A-OTF 見出ゴMB31 Pro MB31" panose="020B0600000000000000" pitchFamily="34" charset="-128"/>
                <a:cs typeface="A-OTF 見出ゴMB31 Pro MB31" panose="020B0600000000000000" pitchFamily="34" charset="-128"/>
              </a:defRPr>
            </a:lvl1pPr>
          </a:lstStyle>
          <a:p>
            <a:r>
              <a:rPr lang="en-US" altLang="ja-JP" dirty="0">
                <a:solidFill>
                  <a:srgbClr val="C00000"/>
                </a:solidFill>
                <a:latin typeface="Arial Black" panose="020B0A04020102020204" pitchFamily="34" charset="0"/>
              </a:rPr>
              <a:t>Introduction</a:t>
            </a:r>
            <a:endParaRPr lang="ja-JP" altLang="en-US" b="1" dirty="0">
              <a:latin typeface="Arial Black" panose="020B0A04020102020204" pitchFamily="34" charset="0"/>
              <a:ea typeface="ＤＨＰ平成ゴシックW5" panose="02010601000101010101" pitchFamily="2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0" y="746892"/>
                <a:ext cx="9143999" cy="43542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ja-JP" b="1" u="sng" dirty="0" smtClean="0"/>
                  <a:t>coherent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  <m:r>
                          <a:rPr lang="en-US" altLang="ja-JP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ja-JP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b="1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b="1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b="1" u="sng" dirty="0" smtClean="0"/>
                  <a:t> reaction</a:t>
                </a:r>
                <a:br>
                  <a:rPr lang="en-US" altLang="ja-JP" b="1" u="sng" dirty="0" smtClean="0"/>
                </a:br>
                <a:r>
                  <a:rPr lang="en-US" altLang="ja-JP" sz="2800" b="1" dirty="0" smtClean="0"/>
                  <a:t>provide a low relative-momentum condition between 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altLang="ja-JP" sz="2800" b="1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800" b="1" dirty="0" smtClean="0"/>
                  <a:t> </a:t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/>
                  <a:t>produce a possible 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800" b="1" dirty="0" smtClean="0"/>
                  <a:t> bound state</a:t>
                </a:r>
              </a:p>
              <a:p>
                <a:pPr marL="0" indent="0">
                  <a:buNone/>
                </a:pPr>
                <a:r>
                  <a:rPr lang="en-US" altLang="ja-JP" b="1" u="sng" dirty="0" smtClean="0"/>
                  <a:t>similar </a:t>
                </a:r>
                <a:r>
                  <a:rPr lang="en-US" altLang="ja-JP" b="1" u="sng" dirty="0"/>
                  <a:t>coherent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u="sng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u="sng" dirty="0">
                            <a:latin typeface="Cambria Math" panose="02040503050406030204" pitchFamily="18" charset="0"/>
                          </a:rPr>
                          <m:t>𝜸</m:t>
                        </m:r>
                        <m:r>
                          <a:rPr lang="en-US" altLang="ja-JP" b="1" i="1" u="sng" dirty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ja-JP" b="1" i="1" u="sng" dirty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b="1" i="1" u="sng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b="1" i="1" u="sng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ja-JP" b="1" i="1" u="sng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u="sng" dirty="0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b="1" i="1" u="sng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b="1" i="1" u="sng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b="1" u="sng" dirty="0"/>
                  <a:t> </a:t>
                </a:r>
                <a:r>
                  <a:rPr lang="en-US" altLang="ja-JP" b="1" u="sng" dirty="0" smtClean="0"/>
                  <a:t>reaction</a:t>
                </a:r>
                <a:br>
                  <a:rPr lang="en-US" altLang="ja-JP" b="1" u="sng" dirty="0" smtClean="0"/>
                </a:br>
                <a:r>
                  <a:rPr lang="en-US" altLang="ja-JP" sz="2800" b="1" dirty="0" smtClean="0"/>
                  <a:t>dominant is a sequential process:</a:t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𝜸</m:t>
                        </m:r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ja-JP" sz="28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800" b="1" i="1" dirty="0">
                                <a:latin typeface="Cambria Math" panose="02040503050406030204" pitchFamily="18" charset="0"/>
                              </a:rPr>
                              <m:t>𝓓</m:t>
                            </m:r>
                          </m:e>
                          <m:sub>
                            <m:r>
                              <a:rPr lang="en-US" altLang="ja-JP" sz="2800" b="1" i="0" dirty="0" smtClean="0">
                                <a:latin typeface="Cambria Math" panose="02040503050406030204" pitchFamily="18" charset="0"/>
                              </a:rPr>
                              <m:t>𝐈𝐒</m:t>
                            </m:r>
                          </m:sub>
                        </m:sSub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b>
                      <m:sSub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 dirty="0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800" b="1" dirty="0" smtClean="0"/>
                  <a:t> </a:t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/>
                  <a:t>with a 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800" b="1" dirty="0" smtClean="0"/>
                  <a:t> resonance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 dirty="0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altLang="ja-JP" sz="2800" b="1" dirty="0" smtClean="0"/>
                  <a:t> with</a:t>
                </a:r>
                <a:br>
                  <a:rPr lang="en-US" altLang="ja-JP" sz="2800" b="1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0" dirty="0" smtClean="0"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en-US" altLang="ja-JP" sz="2800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0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2800" b="1" i="0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800" b="1" i="0" dirty="0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altLang="ja-JP" sz="28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b="1" i="0" dirty="0" smtClean="0">
                          <a:latin typeface="Cambria Math" panose="02040503050406030204" pitchFamily="18" charset="0"/>
                        </a:rPr>
                        <m:t>𝐆𝐞𝐕</m:t>
                      </m:r>
                      <m:r>
                        <a:rPr lang="en-US" altLang="ja-JP" sz="2800" b="1" i="0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ja-JP" sz="2800" b="1" i="0" dirty="0" smtClean="0">
                          <a:latin typeface="Cambria Math" panose="02040503050406030204" pitchFamily="18" charset="0"/>
                        </a:rPr>
                        <m:t>𝚪</m:t>
                      </m:r>
                      <m:r>
                        <a:rPr lang="en-US" altLang="ja-JP" sz="2800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0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2800" b="1" i="0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800" b="1" i="0" dirty="0" smtClean="0">
                          <a:latin typeface="Cambria Math" panose="02040503050406030204" pitchFamily="18" charset="0"/>
                        </a:rPr>
                        <m:t>𝟎𝟗</m:t>
                      </m:r>
                      <m:r>
                        <a:rPr lang="en-US" altLang="ja-JP" sz="28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b="1" i="0" dirty="0" smtClean="0">
                          <a:latin typeface="Cambria Math" panose="02040503050406030204" pitchFamily="18" charset="0"/>
                        </a:rPr>
                        <m:t>𝐆𝐞𝐕</m:t>
                      </m:r>
                      <m:r>
                        <a:rPr lang="en-US" altLang="ja-JP" sz="2800" b="1" i="0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ja-JP" sz="2800" b="1" i="1" dirty="0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altLang="ja-JP" sz="2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2800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 dirty="0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p>
                          <m:r>
                            <a:rPr lang="en-US" altLang="ja-JP" sz="2800" b="1" i="1" dirty="0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sup>
                      </m:sSup>
                      <m:r>
                        <a:rPr lang="en-US" altLang="ja-JP" sz="2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altLang="ja-JP" sz="28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r>
                  <a:rPr lang="en-US" altLang="ja-JP" b="1" u="sng" dirty="0" smtClean="0"/>
                  <a:t>sequential processes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u="sng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u="sng" dirty="0">
                            <a:latin typeface="Cambria Math" panose="02040503050406030204" pitchFamily="18" charset="0"/>
                          </a:rPr>
                          <m:t>𝜸</m:t>
                        </m:r>
                        <m:r>
                          <a:rPr lang="en-US" altLang="ja-JP" b="1" i="1" u="sng" dirty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ja-JP" b="1" i="1" u="sng" dirty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b="1" i="1" u="sng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b="1" i="1" u="sng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b="1" i="1" u="sng" dirty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b="1" i="1" u="sng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b="1" u="sng" dirty="0" smtClean="0"/>
                  <a:t/>
                </a:r>
                <a:br>
                  <a:rPr lang="en-US" altLang="ja-JP" b="1" u="sng" dirty="0" smtClean="0"/>
                </a:br>
                <a:r>
                  <a:rPr lang="en-US" altLang="ja-JP" sz="2800" b="1" dirty="0"/>
                  <a:t>	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 dirty="0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800" b="1" dirty="0">
                            <a:latin typeface="Cambria Math" panose="02040503050406030204" pitchFamily="18" charset="0"/>
                          </a:rPr>
                          <m:t>𝐈𝐕</m:t>
                        </m:r>
                      </m:sub>
                    </m:sSub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b>
                      <m:sSubPr>
                        <m:ctrlPr>
                          <a:rPr lang="en-US" altLang="ja-JP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  <m:r>
                          <a:rPr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800" b="1" i="1" dirty="0">
                    <a:latin typeface="Cambria Math" panose="02040503050406030204" pitchFamily="18" charset="0"/>
                  </a:rPr>
                  <a:t/>
                </a:r>
                <a:br>
                  <a:rPr lang="en-US" altLang="ja-JP" sz="2800" b="1" i="1" dirty="0">
                    <a:latin typeface="Cambria Math" panose="02040503050406030204" pitchFamily="18" charset="0"/>
                  </a:rPr>
                </a:br>
                <a:r>
                  <a:rPr lang="en-US" altLang="ja-JP" sz="2800" b="1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 dirty="0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800" b="1">
                            <a:latin typeface="Cambria Math" panose="02040503050406030204" pitchFamily="18" charset="0"/>
                          </a:rPr>
                          <m:t>𝐈𝐕</m:t>
                        </m:r>
                      </m:sub>
                    </m:sSub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𝜼</m:t>
                    </m:r>
                    <m:sSub>
                      <m:sSub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 dirty="0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800" b="1" dirty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altLang="ja-JP" sz="28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sz="3200" b="1" u="sng" dirty="0" smtClean="0"/>
                  <a:t/>
                </a:r>
                <a:br>
                  <a:rPr lang="en-US" altLang="ja-JP" sz="3200" b="1" u="sng" dirty="0" smtClean="0"/>
                </a:br>
                <a:endParaRPr lang="en-US" altLang="ja-JP" sz="3200" b="1" dirty="0" smtClean="0"/>
              </a:p>
            </p:txBody>
          </p:sp>
        </mc:Choice>
        <mc:Fallback>
          <p:sp>
            <p:nvSpPr>
              <p:cNvPr id="6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46892"/>
                <a:ext cx="9143999" cy="4354290"/>
              </a:xfrm>
              <a:blipFill>
                <a:blip r:embed="rId3"/>
                <a:stretch>
                  <a:fillRect l="-2000" t="-3221" r="-1533" b="-343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/>
          <p:cNvSpPr/>
          <p:nvPr/>
        </p:nvSpPr>
        <p:spPr>
          <a:xfrm>
            <a:off x="4571999" y="4571709"/>
            <a:ext cx="5571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T. Ishikawa et al., PLB789, 413 (2019).</a:t>
            </a:r>
            <a:endParaRPr lang="ja-JP" alt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718" y="0"/>
            <a:ext cx="8303281" cy="603575"/>
          </a:xfrm>
        </p:spPr>
        <p:txBody>
          <a:bodyPr/>
          <a:lstStyle/>
          <a:p>
            <a:r>
              <a:rPr lang="en-US" altLang="ja-JP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Accelerator</a:t>
            </a:r>
            <a:endParaRPr kumimoji="1" lang="ja-JP" altLang="en-US" baseline="-25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011845" y="6489739"/>
            <a:ext cx="1512383" cy="221810"/>
          </a:xfrm>
        </p:spPr>
        <p:txBody>
          <a:bodyPr/>
          <a:lstStyle/>
          <a:p>
            <a:r>
              <a:rPr kumimoji="1" lang="en-US" altLang="ja-JP" dirty="0" smtClean="0"/>
              <a:t>Mar. 10,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524228" y="6489739"/>
            <a:ext cx="628650" cy="365125"/>
          </a:xfrm>
        </p:spPr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pic>
        <p:nvPicPr>
          <p:cNvPr id="14" name="コンテンツ プレースホルダー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470295"/>
            <a:ext cx="8891621" cy="6293658"/>
          </a:xfrm>
        </p:spPr>
      </p:pic>
    </p:spTree>
    <p:extLst>
      <p:ext uri="{BB962C8B-B14F-4D97-AF65-F5344CB8AC3E}">
        <p14:creationId xmlns:p14="http://schemas.microsoft.com/office/powerpoint/2010/main" val="139263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718" y="0"/>
            <a:ext cx="8303281" cy="603575"/>
          </a:xfrm>
        </p:spPr>
        <p:txBody>
          <a:bodyPr/>
          <a:lstStyle/>
          <a:p>
            <a:r>
              <a:rPr lang="en-US" altLang="ja-JP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EM calorimeter</a:t>
            </a:r>
            <a:endParaRPr kumimoji="1" lang="ja-JP" altLang="en-US" baseline="-25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011845" y="6489739"/>
            <a:ext cx="1512383" cy="221810"/>
          </a:xfrm>
        </p:spPr>
        <p:txBody>
          <a:bodyPr/>
          <a:lstStyle/>
          <a:p>
            <a:r>
              <a:rPr kumimoji="1" lang="en-US" altLang="ja-JP" dirty="0" smtClean="0"/>
              <a:t>Mar. 10,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524228" y="6489739"/>
            <a:ext cx="628650" cy="365125"/>
          </a:xfrm>
        </p:spPr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242005"/>
            <a:ext cx="8812404" cy="6609304"/>
          </a:xfrm>
        </p:spPr>
      </p:pic>
    </p:spTree>
    <p:extLst>
      <p:ext uri="{BB962C8B-B14F-4D97-AF65-F5344CB8AC3E}">
        <p14:creationId xmlns:p14="http://schemas.microsoft.com/office/powerpoint/2010/main" val="3053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145" y="3300644"/>
            <a:ext cx="6265304" cy="44347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rabicPeriod"/>
                </a:pPr>
                <a:r>
                  <a:rPr lang="en-US" altLang="ja-JP" sz="2600" b="1" dirty="0" smtClean="0"/>
                  <a:t>4 </a:t>
                </a:r>
                <a:r>
                  <a:rPr lang="en-US" altLang="ja-JP" sz="2600" b="1" dirty="0"/>
                  <a:t>neutral particles and 1 charged </a:t>
                </a:r>
                <a:r>
                  <a:rPr lang="en-US" altLang="ja-JP" sz="2600" b="1" dirty="0" smtClean="0"/>
                  <a:t>particle</a:t>
                </a:r>
              </a:p>
              <a:p>
                <a:pPr marL="514350" indent="-514350">
                  <a:buAutoNum type="arabicPeriod"/>
                </a:pPr>
                <a:r>
                  <a:rPr lang="en-US" altLang="ja-JP" sz="26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600" b="1" i="1" dirty="0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6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ja-JP" sz="2600" b="1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ja-JP" sz="2600" b="1" i="1" dirty="0" smtClean="0"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altLang="ja-JP" sz="2600" b="1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ja-JP" sz="2600" b="1" i="1" dirty="0">
                        <a:latin typeface="Cambria Math" panose="02040503050406030204" pitchFamily="18" charset="0"/>
                      </a:rPr>
                      <m:t>𝜸𝜸</m:t>
                    </m:r>
                    <m:r>
                      <a:rPr lang="en-US" altLang="ja-JP" sz="26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600" b="1" dirty="0" smtClean="0"/>
                  <a:t>decay</a:t>
                </a:r>
                <a:br>
                  <a:rPr lang="en-US" altLang="ja-JP" sz="2600" b="1" dirty="0" smtClean="0"/>
                </a:br>
                <a:r>
                  <a:rPr lang="en-US" altLang="ja-JP" sz="2600" b="1" dirty="0"/>
                  <a:t>	time difference is less than </a:t>
                </a:r>
                <a14:m>
                  <m:oMath xmlns:m="http://schemas.openxmlformats.org/officeDocument/2006/math">
                    <m:r>
                      <a:rPr lang="en-US" altLang="ja-JP" sz="2600" b="1" i="1" dirty="0" smtClean="0">
                        <a:latin typeface="Cambria Math" panose="02040503050406030204" pitchFamily="18" charset="0"/>
                      </a:rPr>
                      <m:t>𝟑</m:t>
                    </m:r>
                    <m:sSub>
                      <m:sSubPr>
                        <m:ctrlPr>
                          <a:rPr lang="en-US" altLang="ja-JP" sz="26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600" b="1" i="1" dirty="0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ja-JP" sz="2600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ja-JP" sz="2600" b="1" dirty="0" smtClean="0"/>
                  <a:t/>
                </a:r>
                <a:br>
                  <a:rPr lang="en-US" altLang="ja-JP" sz="2600" b="1" dirty="0" smtClean="0"/>
                </a:br>
                <a:r>
                  <a:rPr lang="en-US" altLang="ja-JP" sz="2600" b="1" dirty="0"/>
                  <a:t>	between every 2 neutral clusters out of  </a:t>
                </a:r>
                <a:r>
                  <a:rPr lang="en-US" altLang="ja-JP" sz="2600" b="1" dirty="0" smtClean="0"/>
                  <a:t>4</a:t>
                </a:r>
              </a:p>
              <a:p>
                <a:pPr marL="514350" indent="-514350">
                  <a:buAutoNum type="arabicPeriod"/>
                </a:pPr>
                <a:r>
                  <a:rPr lang="en-US" altLang="ja-JP" sz="2600" b="1" dirty="0"/>
                  <a:t> </a:t>
                </a:r>
                <a14:m>
                  <m:oMath xmlns:m="http://schemas.openxmlformats.org/officeDocument/2006/math">
                    <m:r>
                      <a:rPr lang="en-US" altLang="ja-JP" sz="26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600" b="1" dirty="0" smtClean="0"/>
                  <a:t> </a:t>
                </a:r>
                <a:r>
                  <a:rPr lang="en-US" altLang="ja-JP" sz="2600" b="1" dirty="0"/>
                  <a:t>is detected with </a:t>
                </a:r>
                <a:r>
                  <a:rPr lang="en-US" altLang="ja-JP" sz="2600" b="1" dirty="0" smtClean="0"/>
                  <a:t>SPIDER</a:t>
                </a:r>
                <a:br>
                  <a:rPr lang="en-US" altLang="ja-JP" sz="2600" b="1" dirty="0" smtClean="0"/>
                </a:br>
                <a:r>
                  <a:rPr lang="en-US" altLang="ja-JP" sz="2600" b="1" dirty="0" smtClean="0"/>
                  <a:t>(</a:t>
                </a:r>
                <a:r>
                  <a:rPr lang="en-US" altLang="ja-JP" sz="2600" b="1" dirty="0"/>
                  <a:t>response of SCISSORS III is not required</a:t>
                </a:r>
                <a:r>
                  <a:rPr lang="en-US" altLang="ja-JP" sz="2600" b="1" dirty="0" smtClean="0"/>
                  <a:t>)</a:t>
                </a:r>
                <a:br>
                  <a:rPr lang="en-US" altLang="ja-JP" sz="2600" b="1" dirty="0" smtClean="0"/>
                </a:br>
                <a:r>
                  <a:rPr lang="en-US" altLang="ja-JP" sz="2600" b="1" dirty="0" smtClean="0"/>
                  <a:t>time </a:t>
                </a:r>
                <a:r>
                  <a:rPr lang="en-US" altLang="ja-JP" sz="2600" b="1" dirty="0"/>
                  <a:t>delay is larger than 1 ns </a:t>
                </a:r>
                <a:r>
                  <a:rPr lang="en-US" altLang="ja-JP" sz="2600" b="1" dirty="0" err="1"/>
                  <a:t>wrt</a:t>
                </a:r>
                <a:r>
                  <a:rPr lang="en-US" altLang="ja-JP" sz="2600" b="1" dirty="0"/>
                  <a:t> </a:t>
                </a:r>
                <a:r>
                  <a:rPr lang="en-US" altLang="ja-JP" sz="2600" b="1" dirty="0" smtClean="0"/>
                  <a:t>average </a:t>
                </a:r>
                <a14:m>
                  <m:oMath xmlns:m="http://schemas.openxmlformats.org/officeDocument/2006/math">
                    <m:r>
                      <a:rPr lang="en-US" altLang="ja-JP" sz="2600" b="1" i="1" dirty="0">
                        <a:latin typeface="Cambria Math" panose="02040503050406030204" pitchFamily="18" charset="0"/>
                      </a:rPr>
                      <m:t>𝜸𝜸𝜸𝜸</m:t>
                    </m:r>
                  </m:oMath>
                </a14:m>
                <a:r>
                  <a:rPr lang="en-US" altLang="ja-JP" sz="2600" b="1" dirty="0" smtClean="0"/>
                  <a:t> time</a:t>
                </a:r>
                <a:br>
                  <a:rPr lang="en-US" altLang="ja-JP" sz="2600" b="1" dirty="0" smtClean="0"/>
                </a:br>
                <a:r>
                  <a:rPr lang="en-US" altLang="ja-JP" sz="2600" b="1" dirty="0" smtClean="0"/>
                  <a:t>energy </a:t>
                </a:r>
                <a:r>
                  <a:rPr lang="en-US" altLang="ja-JP" sz="2600" b="1" dirty="0"/>
                  <a:t>deposit is higher than </a:t>
                </a:r>
                <a14:m>
                  <m:oMath xmlns:m="http://schemas.openxmlformats.org/officeDocument/2006/math">
                    <m:r>
                      <a:rPr lang="en-US" altLang="ja-JP" sz="2600" b="1" i="1" dirty="0" smtClean="0"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altLang="ja-JP" sz="26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600" b="1" i="1" dirty="0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ja-JP" sz="2600" b="1" i="0" dirty="0" smtClean="0">
                            <a:latin typeface="Cambria Math" panose="02040503050406030204" pitchFamily="18" charset="0"/>
                          </a:rPr>
                          <m:t>𝐦𝐢𝐩</m:t>
                        </m:r>
                      </m:sub>
                    </m:sSub>
                  </m:oMath>
                </a14:m>
                <a:r>
                  <a:rPr lang="en-US" altLang="ja-JP" sz="2600" b="1" dirty="0" smtClean="0"/>
                  <a:t> </a:t>
                </a:r>
              </a:p>
              <a:p>
                <a:pPr marL="514350" indent="-514350">
                  <a:buAutoNum type="arabicPeriod"/>
                </a:pPr>
                <a:r>
                  <a:rPr lang="en-US" altLang="ja-JP" sz="2600" b="1" dirty="0" smtClean="0"/>
                  <a:t>sideband </a:t>
                </a:r>
                <a:r>
                  <a:rPr lang="en-US" altLang="ja-JP" sz="2600" b="1" dirty="0"/>
                  <a:t>background </a:t>
                </a:r>
                <a:r>
                  <a:rPr lang="en-US" altLang="ja-JP" sz="2600" b="1" dirty="0" smtClean="0"/>
                  <a:t>subtraction</a:t>
                </a:r>
                <a:br>
                  <a:rPr lang="en-US" altLang="ja-JP" sz="2600" b="1" dirty="0" smtClean="0"/>
                </a:br>
                <a:r>
                  <a:rPr lang="en-US" altLang="ja-JP" sz="2600" b="1" dirty="0" smtClean="0"/>
                  <a:t>to </a:t>
                </a:r>
                <a:r>
                  <a:rPr lang="en-US" altLang="ja-JP" sz="2600" b="1" dirty="0"/>
                  <a:t>remove accidental </a:t>
                </a:r>
                <a:r>
                  <a:rPr lang="en-US" altLang="ja-JP" sz="2600" b="1" dirty="0" smtClean="0"/>
                  <a:t>coincidence</a:t>
                </a:r>
                <a:br>
                  <a:rPr lang="en-US" altLang="ja-JP" sz="2600" b="1" dirty="0" smtClean="0"/>
                </a:br>
                <a:r>
                  <a:rPr lang="en-US" altLang="ja-JP" sz="2600" b="1" dirty="0" smtClean="0"/>
                  <a:t>between </a:t>
                </a:r>
                <a:r>
                  <a:rPr lang="en-US" altLang="ja-JP" sz="2600" b="1" dirty="0"/>
                  <a:t>STB-Tagger II and FOREST </a:t>
                </a:r>
                <a:endParaRPr lang="en-US" altLang="ja-JP" sz="2600" b="1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99" t="-1814" r="-5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Mar. 10,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/>
              <p:cNvSpPr txBox="1">
                <a:spLocks/>
              </p:cNvSpPr>
              <p:nvPr/>
            </p:nvSpPr>
            <p:spPr>
              <a:xfrm>
                <a:off x="802618" y="0"/>
                <a:ext cx="8341381" cy="603576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A-OTF 見出ゴMB31 Pro MB31" panose="020B0600000000000000" pitchFamily="34" charset="-128"/>
                    <a:ea typeface="A-OTF 見出ゴMB31 Pro MB31" panose="020B0600000000000000" pitchFamily="34" charset="-128"/>
                    <a:cs typeface="A-OTF 見出ゴMB31 Pro MB31" panose="020B0600000000000000" pitchFamily="34" charset="-128"/>
                  </a:defRPr>
                </a:lvl1pPr>
              </a:lstStyle>
              <a:p>
                <a:r>
                  <a:rPr lang="en-US" altLang="ja-JP" sz="4200" dirty="0" smtClean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Event selection (</a:t>
                </a:r>
                <a14:m>
                  <m:oMath xmlns:m="http://schemas.openxmlformats.org/officeDocument/2006/math">
                    <m:r>
                      <a:rPr lang="en-US" altLang="ja-JP" sz="4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4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4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4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4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4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4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4200" dirty="0" smtClean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)</a:t>
                </a:r>
                <a:endParaRPr lang="ja-JP" altLang="en-US" sz="4200" dirty="0">
                  <a:latin typeface="Arial Black" panose="020B0A04020102020204" pitchFamily="34" charset="0"/>
                  <a:ea typeface="ＤＨＰ平成ゴシックW5" panose="02010601000101010101" pitchFamily="2" charset="-128"/>
                </a:endParaRPr>
              </a:p>
            </p:txBody>
          </p:sp>
        </mc:Choice>
        <mc:Fallback xmlns="">
          <p:sp>
            <p:nvSpPr>
              <p:cNvPr id="7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18" y="0"/>
                <a:ext cx="8341381" cy="603576"/>
              </a:xfrm>
              <a:prstGeom prst="rect">
                <a:avLst/>
              </a:prstGeom>
              <a:blipFill>
                <a:blip r:embed="rId5"/>
                <a:stretch>
                  <a:fillRect l="-2851" t="-28283" b="-595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8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-2" y="713434"/>
                <a:ext cx="9010187" cy="546353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ja-JP" sz="3200" b="1" u="sng" dirty="0" smtClean="0"/>
                  <a:t>Further event selection</a:t>
                </a:r>
                <a:br>
                  <a:rPr lang="en-US" altLang="ja-JP" sz="3200" b="1" u="sng" dirty="0" smtClean="0"/>
                </a:br>
                <a:r>
                  <a:rPr lang="en-US" altLang="ja-JP" sz="2800" b="1" dirty="0" smtClean="0"/>
                  <a:t>a </a:t>
                </a:r>
                <a:r>
                  <a:rPr lang="en-US" altLang="ja-JP" sz="2800" b="1" dirty="0"/>
                  <a:t>kinematic fit </a:t>
                </a:r>
                <a:r>
                  <a:rPr lang="en-US" altLang="ja-JP" sz="2800" b="1" dirty="0" smtClean="0"/>
                  <a:t>(KF) with </a:t>
                </a:r>
                <a:r>
                  <a:rPr lang="en-US" altLang="ja-JP" sz="2800" b="1" dirty="0"/>
                  <a:t>6 constraints is </a:t>
                </a:r>
                <a:r>
                  <a:rPr lang="en-US" altLang="ja-JP" sz="2800" b="1" dirty="0" smtClean="0"/>
                  <a:t>applied</a:t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/>
                  <a:t>	energy </a:t>
                </a:r>
                <a:r>
                  <a:rPr lang="en-US" altLang="ja-JP" sz="2800" b="1" dirty="0"/>
                  <a:t>and momentum conservation (4</a:t>
                </a:r>
                <a:r>
                  <a:rPr lang="en-US" altLang="ja-JP" sz="2800" b="1" dirty="0" smtClean="0"/>
                  <a:t>)</a:t>
                </a:r>
                <a:br>
                  <a:rPr lang="en-US" altLang="ja-JP" sz="2800" b="1" dirty="0" smtClean="0"/>
                </a:br>
                <a:r>
                  <a:rPr lang="en-US" altLang="ja-JP" sz="2800" b="1" dirty="0"/>
                  <a:t>	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𝜸𝜸</m:t>
                    </m:r>
                  </m:oMath>
                </a14:m>
                <a:r>
                  <a:rPr lang="en-US" altLang="ja-JP" sz="2800" b="1" dirty="0"/>
                  <a:t> invariant </a:t>
                </a:r>
                <a:r>
                  <a:rPr lang="en-US" altLang="ja-JP" sz="2800" b="1" dirty="0" smtClean="0"/>
                  <a:t>masses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sSup>
                          <m:sSupPr>
                            <m:ctrlPr>
                              <a:rPr lang="en-US" altLang="ja-JP" sz="28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 dirty="0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ja-JP" sz="2800" b="1" i="1" dirty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ja-JP" sz="2800" b="1" dirty="0"/>
                  <a:t> </a:t>
                </a:r>
                <a:r>
                  <a:rPr lang="en-US" altLang="ja-JP" sz="2800" b="1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𝜼</m:t>
                        </m:r>
                      </m:sub>
                    </m:sSub>
                  </m:oMath>
                </a14:m>
                <a:r>
                  <a:rPr lang="en-US" altLang="ja-JP" sz="2800" b="1" dirty="0"/>
                  <a:t> </a:t>
                </a:r>
                <a:r>
                  <a:rPr lang="en-US" altLang="ja-JP" sz="2800" b="1" dirty="0" smtClean="0"/>
                  <a:t>(2)</a:t>
                </a:r>
                <a:br>
                  <a:rPr lang="en-US" altLang="ja-JP" sz="2800" b="1" dirty="0" smtClean="0"/>
                </a:br>
                <a:r>
                  <a:rPr lang="en-US" altLang="ja-JP" sz="2800" b="1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ja-JP" sz="2800" b="1" dirty="0" smtClean="0"/>
                  <a:t> probability </a:t>
                </a:r>
                <a:r>
                  <a:rPr lang="en-US" altLang="ja-JP" sz="2800" b="1" dirty="0"/>
                  <a:t>is higher than </a:t>
                </a: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0.2</a:t>
                </a:r>
                <a:br>
                  <a:rPr lang="en-US" altLang="ja-JP" sz="2800" b="1" dirty="0" smtClean="0">
                    <a:solidFill>
                      <a:srgbClr val="FF0000"/>
                    </a:solidFill>
                  </a:rPr>
                </a:br>
                <a:r>
                  <a:rPr lang="en-US" altLang="ja-JP" sz="2800" b="1" dirty="0" smtClean="0">
                    <a:solidFill>
                      <a:schemeClr val="tx1"/>
                    </a:solidFill>
                  </a:rPr>
                  <a:t>QF 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sSup>
                      <m:sSupPr>
                        <m:ctrlPr>
                          <a:rPr lang="en-US" altLang="ja-JP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altLang="ja-JP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ja-JP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800" b="1" dirty="0" smtClean="0">
                    <a:solidFill>
                      <a:schemeClr val="tx1"/>
                    </a:solidFill>
                  </a:rPr>
                  <a:t>is rejected using another KF 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" y="713434"/>
                <a:ext cx="9010187" cy="5463530"/>
              </a:xfrm>
              <a:blipFill>
                <a:blip r:embed="rId3"/>
                <a:stretch>
                  <a:fillRect l="-1691" t="-23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Mar. 10,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/>
              <p:cNvSpPr txBox="1">
                <a:spLocks/>
              </p:cNvSpPr>
              <p:nvPr/>
            </p:nvSpPr>
            <p:spPr>
              <a:xfrm>
                <a:off x="802618" y="0"/>
                <a:ext cx="8341381" cy="603576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A-OTF 見出ゴMB31 Pro MB31" panose="020B0600000000000000" pitchFamily="34" charset="-128"/>
                    <a:ea typeface="A-OTF 見出ゴMB31 Pro MB31" panose="020B0600000000000000" pitchFamily="34" charset="-128"/>
                    <a:cs typeface="A-OTF 見出ゴMB31 Pro MB31" panose="020B0600000000000000" pitchFamily="34" charset="-128"/>
                  </a:defRPr>
                </a:lvl1pPr>
              </a:lstStyle>
              <a:p>
                <a:r>
                  <a:rPr lang="en-US" altLang="ja-JP" sz="4200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Event selection (</a:t>
                </a:r>
                <a14:m>
                  <m:oMath xmlns:m="http://schemas.openxmlformats.org/officeDocument/2006/math">
                    <m:r>
                      <a:rPr lang="en-US" altLang="ja-JP" sz="4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4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4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4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4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4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4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4200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)</a:t>
                </a:r>
                <a:endParaRPr lang="ja-JP" altLang="en-US" sz="4200" dirty="0">
                  <a:latin typeface="Arial Black" panose="020B0A04020102020204" pitchFamily="34" charset="0"/>
                  <a:ea typeface="ＤＨＰ平成ゴシックW5" panose="02010601000101010101" pitchFamily="2" charset="-128"/>
                </a:endParaRPr>
              </a:p>
            </p:txBody>
          </p:sp>
        </mc:Choice>
        <mc:Fallback xmlns="">
          <p:sp>
            <p:nvSpPr>
              <p:cNvPr id="7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18" y="0"/>
                <a:ext cx="8341381" cy="603576"/>
              </a:xfrm>
              <a:prstGeom prst="rect">
                <a:avLst/>
              </a:prstGeom>
              <a:blipFill>
                <a:blip r:embed="rId4"/>
                <a:stretch>
                  <a:fillRect l="-2851" t="-28283" b="-595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34" y="3034185"/>
            <a:ext cx="4981156" cy="367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光沢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32635</TotalTime>
  <Words>2019</Words>
  <Application>Microsoft Office PowerPoint</Application>
  <PresentationFormat>画面に合わせる (4:3)</PresentationFormat>
  <Paragraphs>176</Paragraphs>
  <Slides>20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3" baseType="lpstr">
      <vt:lpstr>ＤＦ特太ゴシック体</vt:lpstr>
      <vt:lpstr>ＤＨＰ平成ゴシックW5</vt:lpstr>
      <vt:lpstr>ＤＦ平成ゴシック体W5</vt:lpstr>
      <vt:lpstr>Calibri</vt:lpstr>
      <vt:lpstr>Arial</vt:lpstr>
      <vt:lpstr>A-OTF 見出ゴMB31 Pro MB31</vt:lpstr>
      <vt:lpstr>Arial Black</vt:lpstr>
      <vt:lpstr>Cambria Math</vt:lpstr>
      <vt:lpstr>Impact</vt:lpstr>
      <vt:lpstr>游ゴシック</vt:lpstr>
      <vt:lpstr>cmti9</vt:lpstr>
      <vt:lpstr>Courier New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Accelerator</vt:lpstr>
      <vt:lpstr>EM calorimeter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Observes states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Backup</vt:lpstr>
      <vt:lpstr>PowerPoint プレゼンテーション</vt:lpstr>
    </vt:vector>
  </TitlesOfParts>
  <Company>UNITCOM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 N scattering length from coherent pi0eta photoproduction on the deuteron</dc:title>
  <dc:creator>ishikawa</dc:creator>
  <cp:lastModifiedBy>Takatsugu Ishikawa</cp:lastModifiedBy>
  <cp:revision>552</cp:revision>
  <cp:lastPrinted>2021-02-21T08:00:08Z</cp:lastPrinted>
  <dcterms:created xsi:type="dcterms:W3CDTF">2019-11-04T22:40:22Z</dcterms:created>
  <dcterms:modified xsi:type="dcterms:W3CDTF">2021-03-07T23:36:35Z</dcterms:modified>
</cp:coreProperties>
</file>