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60" r:id="rId4"/>
    <p:sldId id="286" r:id="rId5"/>
    <p:sldId id="283" r:id="rId6"/>
    <p:sldId id="284" r:id="rId7"/>
    <p:sldId id="285" r:id="rId8"/>
    <p:sldId id="274" r:id="rId9"/>
    <p:sldId id="268" r:id="rId10"/>
    <p:sldId id="265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96" autoAdjust="0"/>
    <p:restoredTop sz="93830" autoAdjust="0"/>
  </p:normalViewPr>
  <p:slideViewPr>
    <p:cSldViewPr snapToGrid="0">
      <p:cViewPr>
        <p:scale>
          <a:sx n="128" d="100"/>
          <a:sy n="128" d="100"/>
        </p:scale>
        <p:origin x="392" y="280"/>
      </p:cViewPr>
      <p:guideLst>
        <p:guide orient="horz" pos="138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C431C196-A63F-3D4F-A31F-CF31C17C8A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0E85789-C986-BF47-A73A-5BBA04E0F5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E5BED-5D2A-D241-ABA1-022268CB4D63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FD63D94-6615-6142-B2D9-319A08B52B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118AB86-BE87-2740-A8A3-C7F6A1A8D6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41B93-1A11-554C-A883-6542657C7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9399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3C6E8-8DB7-4864-B268-0CDC88021838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44518-BBA0-4853-87F4-13B3670BB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2869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44518-BBA0-4853-87F4-13B3670BBEC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539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80827468-308D-744A-AA28-3F92D2F74B54}" type="datetime1">
              <a:rPr kumimoji="1" lang="ja-JP" altLang="en-US" smtClean="0"/>
              <a:t>2020/12/1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endParaRPr kumimoji="1" lang="ja-JP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57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17800"/>
          </a:xfrm>
        </p:spPr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58D99FFD-AB35-414E-A5A8-8F9042900848}" type="datetime1">
              <a:rPr kumimoji="1" lang="ja-JP" altLang="en-US" smtClean="0"/>
              <a:t>2020/12/1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975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249F-4B8B-2048-8806-84CCF1F46647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26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81780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270660"/>
            <a:ext cx="3703320" cy="459843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270660"/>
            <a:ext cx="3703320" cy="459843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8A37-5059-D444-AC2D-78CD981BB63C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00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82967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3883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196935"/>
            <a:ext cx="3703320" cy="36721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3883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196935"/>
            <a:ext cx="3703320" cy="36721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F755-E33B-EA42-A3CF-93853D4ED969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675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35D9-D95A-874D-B7ED-B9D8E59CFBCD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0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05C4-7D21-EF45-A0FA-655A9F4566A1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00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59C3B71-D1A6-4987-A321-2295A22F3B24}"/>
              </a:ext>
            </a:extLst>
          </p:cNvPr>
          <p:cNvSpPr/>
          <p:nvPr userDrawn="1"/>
        </p:nvSpPr>
        <p:spPr>
          <a:xfrm>
            <a:off x="744583" y="1619797"/>
            <a:ext cx="7749540" cy="235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423857"/>
            <a:ext cx="7543800" cy="4432174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380B377D-0418-432A-B37B-C2E27E7D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16"/>
            <a:ext cx="7543800" cy="817790"/>
          </a:xfr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515547AB-393E-4BE0-BD01-4868C5E86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05FF6D8C-F4F7-AA45-8C37-3DF2474BA6C0}" type="datetime1">
              <a:rPr kumimoji="1" lang="ja-JP" altLang="en-US" smtClean="0"/>
              <a:t>2020/12/1</a:t>
            </a:fld>
            <a:endParaRPr kumimoji="1" lang="ja-JP" altLang="en-US" dirty="0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E1BAF7AA-8C28-4CE7-9B56-26809CC0F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D275A7CF-FC9E-4D94-9B00-F5BBD85FC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1F4E2EEC-03A7-417D-88EB-53262C4A2DF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381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17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269064"/>
            <a:ext cx="7543801" cy="460002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fld id="{A47E085B-A8BE-0843-9AE4-D50D19C622DE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22959" y="110440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33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787" r:id="rId8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ADE00A-E6CF-4328-991F-B0D8848439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" altLang="ja-JP" sz="3600" dirty="0"/>
            </a:br>
            <a:r>
              <a:rPr lang="en" altLang="ja-JP" sz="6000" dirty="0"/>
              <a:t>Progress report</a:t>
            </a:r>
            <a:endParaRPr lang="ja-JP" altLang="en-US" sz="28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E866DA-8BFC-4E21-86C5-6F61412ED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98A8-EF2F-C641-8F4D-86BFC962B4EA}" type="datetime1">
              <a:rPr kumimoji="1" lang="ja-JP" altLang="en-US" smtClean="0"/>
              <a:t>2020/12/1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7CCEBA-D569-43CF-B1ED-578AD4E69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157097-3F3E-44DE-A60D-BE49A82F3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fld id="{1F4E2EEC-03A7-417D-88EB-53262C4A2DFA}" type="slidenum">
              <a:rPr kumimoji="1" lang="ja-JP" altLang="en-US"/>
              <a:t>1</a:t>
            </a:fld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5A101E8-D8B5-4E4E-8060-E01FDBAB9856}"/>
              </a:ext>
            </a:extLst>
          </p:cNvPr>
          <p:cNvSpPr txBox="1"/>
          <p:nvPr/>
        </p:nvSpPr>
        <p:spPr>
          <a:xfrm>
            <a:off x="822960" y="4445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Kosuke </a:t>
            </a:r>
            <a:r>
              <a:rPr kumimoji="1" lang="en-US" altLang="ja-JP" sz="2400" dirty="0" err="1"/>
              <a:t>Tsukui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3492960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5C7607-D135-D24C-BC22-026E1AD57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HR-TDC using FPGA</a:t>
            </a:r>
            <a:endParaRPr kumimoji="1" lang="ja-JP" altLang="en-US"/>
          </a:p>
        </p:txBody>
      </p:sp>
      <p:cxnSp>
        <p:nvCxnSpPr>
          <p:cNvPr id="28" name="カギ線コネクタ 27">
            <a:extLst>
              <a:ext uri="{FF2B5EF4-FFF2-40B4-BE49-F238E27FC236}">
                <a16:creationId xmlns:a16="http://schemas.microsoft.com/office/drawing/2014/main" id="{774DD10B-787B-F845-9E85-F8006731FAF3}"/>
              </a:ext>
            </a:extLst>
          </p:cNvPr>
          <p:cNvCxnSpPr>
            <a:cxnSpLocks/>
          </p:cNvCxnSpPr>
          <p:nvPr/>
        </p:nvCxnSpPr>
        <p:spPr>
          <a:xfrm rot="16200000" flipH="1">
            <a:off x="1806703" y="3005405"/>
            <a:ext cx="1541145" cy="718426"/>
          </a:xfrm>
          <a:prstGeom prst="bentConnector3">
            <a:avLst>
              <a:gd name="adj1" fmla="val -16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A65179-115F-3C49-B95C-5DEDD5B85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B12E-80C7-A14A-8BFB-B213F8854DCD}" type="datetime1">
              <a:rPr kumimoji="1" lang="ja-JP" altLang="en-US" smtClean="0"/>
              <a:t>2020/12/1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CF2358-CFBC-CA45-9483-274D07A98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BB46005-46BF-284C-9270-76D12730600D}"/>
              </a:ext>
            </a:extLst>
          </p:cNvPr>
          <p:cNvGrpSpPr/>
          <p:nvPr/>
        </p:nvGrpSpPr>
        <p:grpSpPr>
          <a:xfrm>
            <a:off x="1282062" y="2349000"/>
            <a:ext cx="936000" cy="1080000"/>
            <a:chOff x="1597164" y="1989000"/>
            <a:chExt cx="936000" cy="1080000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EA40D9FA-D94B-AF4D-B297-5AA769753B83}"/>
                </a:ext>
              </a:extLst>
            </p:cNvPr>
            <p:cNvSpPr/>
            <p:nvPr/>
          </p:nvSpPr>
          <p:spPr>
            <a:xfrm>
              <a:off x="1597164" y="1989000"/>
              <a:ext cx="936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三角形 8">
              <a:extLst>
                <a:ext uri="{FF2B5EF4-FFF2-40B4-BE49-F238E27FC236}">
                  <a16:creationId xmlns:a16="http://schemas.microsoft.com/office/drawing/2014/main" id="{C58D757D-65C8-8E4B-BB32-5DC711963009}"/>
                </a:ext>
              </a:extLst>
            </p:cNvPr>
            <p:cNvSpPr/>
            <p:nvPr/>
          </p:nvSpPr>
          <p:spPr>
            <a:xfrm rot="5400000">
              <a:off x="1571964" y="2603050"/>
              <a:ext cx="360000" cy="30960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32BE5A4-F812-D947-AD2C-2929EE610EFD}"/>
              </a:ext>
            </a:extLst>
          </p:cNvPr>
          <p:cNvSpPr/>
          <p:nvPr/>
        </p:nvSpPr>
        <p:spPr>
          <a:xfrm>
            <a:off x="960712" y="1575382"/>
            <a:ext cx="1261899" cy="3651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3DC809F-8D9B-E949-BD6A-A32574988054}"/>
              </a:ext>
            </a:extLst>
          </p:cNvPr>
          <p:cNvCxnSpPr>
            <a:cxnSpLocks/>
          </p:cNvCxnSpPr>
          <p:nvPr/>
        </p:nvCxnSpPr>
        <p:spPr>
          <a:xfrm flipH="1" flipV="1">
            <a:off x="292100" y="1757944"/>
            <a:ext cx="668612" cy="1501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AE39C4A-F9BC-654A-BA5B-8D361ADFC6E9}"/>
              </a:ext>
            </a:extLst>
          </p:cNvPr>
          <p:cNvCxnSpPr>
            <a:cxnSpLocks/>
          </p:cNvCxnSpPr>
          <p:nvPr/>
        </p:nvCxnSpPr>
        <p:spPr>
          <a:xfrm flipH="1">
            <a:off x="292100" y="3782095"/>
            <a:ext cx="8305800" cy="1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カギ線コネクタ 19">
            <a:extLst>
              <a:ext uri="{FF2B5EF4-FFF2-40B4-BE49-F238E27FC236}">
                <a16:creationId xmlns:a16="http://schemas.microsoft.com/office/drawing/2014/main" id="{1E7FC236-CFCF-0B4F-8676-54A8C7B54662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6183" y="1848167"/>
            <a:ext cx="836102" cy="655656"/>
          </a:xfrm>
          <a:prstGeom prst="bentConnector3">
            <a:avLst>
              <a:gd name="adj1" fmla="val 99792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カギ線コネクタ 23">
            <a:extLst>
              <a:ext uri="{FF2B5EF4-FFF2-40B4-BE49-F238E27FC236}">
                <a16:creationId xmlns:a16="http://schemas.microsoft.com/office/drawing/2014/main" id="{9FEE9804-0CF4-3849-B822-4BA0D9648D14}"/>
              </a:ext>
            </a:extLst>
          </p:cNvPr>
          <p:cNvCxnSpPr>
            <a:cxnSpLocks/>
            <a:endCxn id="9" idx="3"/>
          </p:cNvCxnSpPr>
          <p:nvPr/>
        </p:nvCxnSpPr>
        <p:spPr>
          <a:xfrm rot="5400000" flipH="1" flipV="1">
            <a:off x="789266" y="3289299"/>
            <a:ext cx="664245" cy="321348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カギ線コネクタ 33">
            <a:extLst>
              <a:ext uri="{FF2B5EF4-FFF2-40B4-BE49-F238E27FC236}">
                <a16:creationId xmlns:a16="http://schemas.microsoft.com/office/drawing/2014/main" id="{64F390AF-4FBE-3941-9762-60297375D74E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36485" y="3011685"/>
            <a:ext cx="1541145" cy="718426"/>
          </a:xfrm>
          <a:prstGeom prst="bentConnector3">
            <a:avLst>
              <a:gd name="adj1" fmla="val -16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6D7811D5-0DD6-4C42-96A5-A56CB88501D1}"/>
              </a:ext>
            </a:extLst>
          </p:cNvPr>
          <p:cNvGrpSpPr/>
          <p:nvPr/>
        </p:nvGrpSpPr>
        <p:grpSpPr>
          <a:xfrm>
            <a:off x="3811844" y="2355280"/>
            <a:ext cx="936000" cy="1080000"/>
            <a:chOff x="1597164" y="1989000"/>
            <a:chExt cx="936000" cy="1080000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094EBCC2-EE70-BE46-A1F2-9097BD40E355}"/>
                </a:ext>
              </a:extLst>
            </p:cNvPr>
            <p:cNvSpPr/>
            <p:nvPr/>
          </p:nvSpPr>
          <p:spPr>
            <a:xfrm>
              <a:off x="1597164" y="1989000"/>
              <a:ext cx="936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三角形 36">
              <a:extLst>
                <a:ext uri="{FF2B5EF4-FFF2-40B4-BE49-F238E27FC236}">
                  <a16:creationId xmlns:a16="http://schemas.microsoft.com/office/drawing/2014/main" id="{DACBFBBE-A9B2-F64E-BE11-8A468D2EF6D7}"/>
                </a:ext>
              </a:extLst>
            </p:cNvPr>
            <p:cNvSpPr/>
            <p:nvPr/>
          </p:nvSpPr>
          <p:spPr>
            <a:xfrm rot="5400000">
              <a:off x="1571964" y="2603050"/>
              <a:ext cx="360000" cy="30960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A4CFED4-5834-8E42-A595-66BC93B693AB}"/>
              </a:ext>
            </a:extLst>
          </p:cNvPr>
          <p:cNvSpPr/>
          <p:nvPr/>
        </p:nvSpPr>
        <p:spPr>
          <a:xfrm>
            <a:off x="3490494" y="1581662"/>
            <a:ext cx="1261899" cy="3651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54685D4-F349-0B46-B92A-15E9E9BF7746}"/>
              </a:ext>
            </a:extLst>
          </p:cNvPr>
          <p:cNvCxnSpPr>
            <a:cxnSpLocks/>
            <a:stCxn id="38" idx="1"/>
            <a:endCxn id="11" idx="3"/>
          </p:cNvCxnSpPr>
          <p:nvPr/>
        </p:nvCxnSpPr>
        <p:spPr>
          <a:xfrm flipH="1" flipV="1">
            <a:off x="2222611" y="1757945"/>
            <a:ext cx="1267883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カギ線コネクタ 39">
            <a:extLst>
              <a:ext uri="{FF2B5EF4-FFF2-40B4-BE49-F238E27FC236}">
                <a16:creationId xmlns:a16="http://schemas.microsoft.com/office/drawing/2014/main" id="{6F563D6E-2EB6-D148-A9F0-375773DA6AA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065965" y="1854447"/>
            <a:ext cx="836102" cy="655656"/>
          </a:xfrm>
          <a:prstGeom prst="bentConnector3">
            <a:avLst>
              <a:gd name="adj1" fmla="val 99792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カギ線コネクタ 40">
            <a:extLst>
              <a:ext uri="{FF2B5EF4-FFF2-40B4-BE49-F238E27FC236}">
                <a16:creationId xmlns:a16="http://schemas.microsoft.com/office/drawing/2014/main" id="{BED5A644-5F4C-974A-A0EF-92E25B6D21C8}"/>
              </a:ext>
            </a:extLst>
          </p:cNvPr>
          <p:cNvCxnSpPr>
            <a:cxnSpLocks/>
            <a:endCxn id="37" idx="3"/>
          </p:cNvCxnSpPr>
          <p:nvPr/>
        </p:nvCxnSpPr>
        <p:spPr>
          <a:xfrm rot="5400000" flipH="1" flipV="1">
            <a:off x="3319048" y="3295579"/>
            <a:ext cx="664245" cy="321348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カギ線コネクタ 41">
            <a:extLst>
              <a:ext uri="{FF2B5EF4-FFF2-40B4-BE49-F238E27FC236}">
                <a16:creationId xmlns:a16="http://schemas.microsoft.com/office/drawing/2014/main" id="{28641B30-52BC-F549-8623-86D7F650AA69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92075" y="2999125"/>
            <a:ext cx="1541145" cy="718426"/>
          </a:xfrm>
          <a:prstGeom prst="bentConnector3">
            <a:avLst>
              <a:gd name="adj1" fmla="val -16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C5C1F017-F239-A94F-9B6C-76D0F9704AA4}"/>
              </a:ext>
            </a:extLst>
          </p:cNvPr>
          <p:cNvGrpSpPr/>
          <p:nvPr/>
        </p:nvGrpSpPr>
        <p:grpSpPr>
          <a:xfrm>
            <a:off x="6367434" y="2342720"/>
            <a:ext cx="936000" cy="1080000"/>
            <a:chOff x="1597164" y="1989000"/>
            <a:chExt cx="936000" cy="1080000"/>
          </a:xfrm>
        </p:grpSpPr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228470EC-A95C-1944-B6CD-B3BE73B4FA4F}"/>
                </a:ext>
              </a:extLst>
            </p:cNvPr>
            <p:cNvSpPr/>
            <p:nvPr/>
          </p:nvSpPr>
          <p:spPr>
            <a:xfrm>
              <a:off x="1597164" y="1989000"/>
              <a:ext cx="936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三角形 44">
              <a:extLst>
                <a:ext uri="{FF2B5EF4-FFF2-40B4-BE49-F238E27FC236}">
                  <a16:creationId xmlns:a16="http://schemas.microsoft.com/office/drawing/2014/main" id="{BD5D5196-38D5-8D42-AE05-98000A394841}"/>
                </a:ext>
              </a:extLst>
            </p:cNvPr>
            <p:cNvSpPr/>
            <p:nvPr/>
          </p:nvSpPr>
          <p:spPr>
            <a:xfrm rot="5400000">
              <a:off x="1571964" y="2603050"/>
              <a:ext cx="360000" cy="30960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5EE89512-D8CA-5743-8873-433E42C4ADC8}"/>
              </a:ext>
            </a:extLst>
          </p:cNvPr>
          <p:cNvSpPr/>
          <p:nvPr/>
        </p:nvSpPr>
        <p:spPr>
          <a:xfrm>
            <a:off x="6046084" y="1569102"/>
            <a:ext cx="1261899" cy="3651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309E1FBD-1619-1544-BC1D-1F9974BBF3FA}"/>
              </a:ext>
            </a:extLst>
          </p:cNvPr>
          <p:cNvCxnSpPr>
            <a:cxnSpLocks/>
            <a:stCxn id="46" idx="1"/>
            <a:endCxn id="38" idx="3"/>
          </p:cNvCxnSpPr>
          <p:nvPr/>
        </p:nvCxnSpPr>
        <p:spPr>
          <a:xfrm flipH="1">
            <a:off x="4752393" y="1751665"/>
            <a:ext cx="1293691" cy="1256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カギ線コネクタ 47">
            <a:extLst>
              <a:ext uri="{FF2B5EF4-FFF2-40B4-BE49-F238E27FC236}">
                <a16:creationId xmlns:a16="http://schemas.microsoft.com/office/drawing/2014/main" id="{E567668B-317C-6E4D-9D0C-B9ACFD350E15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21555" y="1841887"/>
            <a:ext cx="836102" cy="655656"/>
          </a:xfrm>
          <a:prstGeom prst="bentConnector3">
            <a:avLst>
              <a:gd name="adj1" fmla="val 99792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カギ線コネクタ 48">
            <a:extLst>
              <a:ext uri="{FF2B5EF4-FFF2-40B4-BE49-F238E27FC236}">
                <a16:creationId xmlns:a16="http://schemas.microsoft.com/office/drawing/2014/main" id="{20C32050-B591-3442-B037-EE15E6E8C9A0}"/>
              </a:ext>
            </a:extLst>
          </p:cNvPr>
          <p:cNvCxnSpPr>
            <a:cxnSpLocks/>
            <a:endCxn id="45" idx="3"/>
          </p:cNvCxnSpPr>
          <p:nvPr/>
        </p:nvCxnSpPr>
        <p:spPr>
          <a:xfrm rot="5400000" flipH="1" flipV="1">
            <a:off x="5874638" y="3283019"/>
            <a:ext cx="664245" cy="321348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145B6DC-D0DE-0745-B9CE-E59BEE93F46F}"/>
              </a:ext>
            </a:extLst>
          </p:cNvPr>
          <p:cNvSpPr txBox="1"/>
          <p:nvPr/>
        </p:nvSpPr>
        <p:spPr>
          <a:xfrm>
            <a:off x="3781270" y="1219318"/>
            <a:ext cx="706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Delay</a:t>
            </a:r>
            <a:endParaRPr kumimoji="1" lang="ja-JP" altLang="en-US"/>
          </a:p>
        </p:txBody>
      </p: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8F80D1D3-5ABC-A441-8162-EBB5F13537F2}"/>
              </a:ext>
            </a:extLst>
          </p:cNvPr>
          <p:cNvCxnSpPr>
            <a:cxnSpLocks/>
          </p:cNvCxnSpPr>
          <p:nvPr/>
        </p:nvCxnSpPr>
        <p:spPr>
          <a:xfrm flipH="1">
            <a:off x="7342819" y="1745384"/>
            <a:ext cx="1293691" cy="1256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カギ線コネクタ 63">
            <a:extLst>
              <a:ext uri="{FF2B5EF4-FFF2-40B4-BE49-F238E27FC236}">
                <a16:creationId xmlns:a16="http://schemas.microsoft.com/office/drawing/2014/main" id="{B28E5A55-8CFD-1D42-B536-754029B46C06}"/>
              </a:ext>
            </a:extLst>
          </p:cNvPr>
          <p:cNvCxnSpPr>
            <a:cxnSpLocks/>
          </p:cNvCxnSpPr>
          <p:nvPr/>
        </p:nvCxnSpPr>
        <p:spPr>
          <a:xfrm rot="16200000" flipH="1">
            <a:off x="8211981" y="1835606"/>
            <a:ext cx="836102" cy="655656"/>
          </a:xfrm>
          <a:prstGeom prst="bentConnector3">
            <a:avLst>
              <a:gd name="adj1" fmla="val 99792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9D6A493-B0A7-B844-95E6-79D7BFFAB9BC}"/>
              </a:ext>
            </a:extLst>
          </p:cNvPr>
          <p:cNvSpPr txBox="1"/>
          <p:nvPr/>
        </p:nvSpPr>
        <p:spPr>
          <a:xfrm>
            <a:off x="1884072" y="2000112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D-FF</a:t>
            </a:r>
            <a:endParaRPr kumimoji="1" lang="ja-JP" altLang="en-US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72EECE7-12FB-BE42-A024-24B64D09C6CD}"/>
              </a:ext>
            </a:extLst>
          </p:cNvPr>
          <p:cNvSpPr txBox="1"/>
          <p:nvPr/>
        </p:nvSpPr>
        <p:spPr>
          <a:xfrm>
            <a:off x="66983" y="377743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Clock</a:t>
            </a:r>
            <a:endParaRPr kumimoji="1" lang="ja-JP" altLang="en-US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434EF65-BEFB-8340-ACDE-76D277389B6F}"/>
              </a:ext>
            </a:extLst>
          </p:cNvPr>
          <p:cNvSpPr txBox="1"/>
          <p:nvPr/>
        </p:nvSpPr>
        <p:spPr>
          <a:xfrm>
            <a:off x="66983" y="1376051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Hit</a:t>
            </a:r>
            <a:endParaRPr kumimoji="1" lang="ja-JP" altLang="en-US"/>
          </a:p>
        </p:txBody>
      </p:sp>
      <p:sp>
        <p:nvSpPr>
          <p:cNvPr id="70" name="コンテンツ プレースホルダー 2">
            <a:extLst>
              <a:ext uri="{FF2B5EF4-FFF2-40B4-BE49-F238E27FC236}">
                <a16:creationId xmlns:a16="http://schemas.microsoft.com/office/drawing/2014/main" id="{9D8EA450-7442-CD40-8A89-D90FEAEDF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4386873"/>
            <a:ext cx="7543801" cy="159771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ja-JP" sz="2400" dirty="0"/>
              <a:t> Delay time is 5 – 30 </a:t>
            </a:r>
            <a:r>
              <a:rPr lang="en-US" altLang="ja-JP" sz="2400" dirty="0" err="1"/>
              <a:t>ps</a:t>
            </a:r>
            <a:endParaRPr lang="en" altLang="ja-JP" sz="2400" dirty="0"/>
          </a:p>
          <a:p>
            <a:pPr>
              <a:buFont typeface="Wingdings" pitchFamily="2" charset="2"/>
              <a:buChar char="p"/>
            </a:pPr>
            <a:r>
              <a:rPr lang="en" altLang="ja-JP" sz="2400" dirty="0"/>
              <a:t> Clock frequency</a:t>
            </a:r>
            <a:r>
              <a:rPr lang="en-US" altLang="ja-JP" sz="2400" dirty="0"/>
              <a:t> is 520 MHz</a:t>
            </a:r>
          </a:p>
          <a:p>
            <a:pPr>
              <a:buFont typeface="Wingdings" pitchFamily="2" charset="2"/>
              <a:buChar char="p"/>
            </a:pPr>
            <a:endParaRPr kumimoji="1" lang="ja-JP" altLang="en-US" sz="2400"/>
          </a:p>
        </p:txBody>
      </p:sp>
      <p:sp>
        <p:nvSpPr>
          <p:cNvPr id="50" name="スライド番号プレースホルダー 5">
            <a:extLst>
              <a:ext uri="{FF2B5EF4-FFF2-40B4-BE49-F238E27FC236}">
                <a16:creationId xmlns:a16="http://schemas.microsoft.com/office/drawing/2014/main" id="{2FF807D9-78F5-B049-9B97-0D0492D35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fld id="{2EC1EAD6-366C-C54B-86EC-A35C8C96F74A}" type="slidenum">
              <a:rPr kumimoji="1" lang="en-US" altLang="ja-JP" dirty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750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5D103A-2549-E544-B5D2-943985B68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HR-TDC using FPGA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F5E6C5-DCFE-9740-9B8B-E1ADB98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9DDD-C8C2-7742-B220-AB81BAF86ABE}" type="datetime1">
              <a:rPr kumimoji="1" lang="ja-JP" altLang="en-US" smtClean="0"/>
              <a:t>2020/12/1</a:t>
            </a:fld>
            <a:endParaRPr kumimoji="1" lang="ja-JP" altLang="en-US" dirty="0"/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64EF8C9C-F169-EC4E-A17C-BD6821BE4E3E}"/>
              </a:ext>
            </a:extLst>
          </p:cNvPr>
          <p:cNvCxnSpPr>
            <a:cxnSpLocks/>
          </p:cNvCxnSpPr>
          <p:nvPr/>
        </p:nvCxnSpPr>
        <p:spPr>
          <a:xfrm>
            <a:off x="580400" y="3886800"/>
            <a:ext cx="4269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103DFC-C54C-1845-921F-2B843B51B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7A2C78C2-2F6D-C941-86D4-2994A50F996D}"/>
              </a:ext>
            </a:extLst>
          </p:cNvPr>
          <p:cNvGrpSpPr/>
          <p:nvPr/>
        </p:nvGrpSpPr>
        <p:grpSpPr>
          <a:xfrm>
            <a:off x="224800" y="1260000"/>
            <a:ext cx="4311200" cy="5040000"/>
            <a:chOff x="224800" y="1260000"/>
            <a:chExt cx="4311200" cy="5040000"/>
          </a:xfrm>
        </p:grpSpPr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5843A5D7-7211-3144-89BF-DF15F168480B}"/>
                </a:ext>
              </a:extLst>
            </p:cNvPr>
            <p:cNvCxnSpPr/>
            <p:nvPr/>
          </p:nvCxnSpPr>
          <p:spPr>
            <a:xfrm>
              <a:off x="224800" y="1452700"/>
              <a:ext cx="711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3DD4B69-37BD-B343-BF43-234CD8216B1D}"/>
                </a:ext>
              </a:extLst>
            </p:cNvPr>
            <p:cNvSpPr/>
            <p:nvPr/>
          </p:nvSpPr>
          <p:spPr>
            <a:xfrm>
              <a:off x="936000" y="1260000"/>
              <a:ext cx="3600000" cy="36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>
                  <a:solidFill>
                    <a:schemeClr val="tx1"/>
                  </a:solidFill>
                </a:rPr>
                <a:t>Tapped delay line</a:t>
              </a:r>
              <a:endParaRPr kumimoji="1" lang="ja-JP" altLang="en-US" sz="2000">
                <a:solidFill>
                  <a:schemeClr val="tx1"/>
                </a:solidFill>
              </a:endParaRPr>
            </a:p>
          </p:txBody>
        </p: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5AE89772-7539-D342-94B6-611CB57CACDB}"/>
                </a:ext>
              </a:extLst>
            </p:cNvPr>
            <p:cNvCxnSpPr>
              <a:cxnSpLocks/>
            </p:cNvCxnSpPr>
            <p:nvPr/>
          </p:nvCxnSpPr>
          <p:spPr>
            <a:xfrm>
              <a:off x="1008000" y="1620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1D5FDD7C-17D2-4949-BE20-12E514FCDB9A}"/>
                </a:ext>
              </a:extLst>
            </p:cNvPr>
            <p:cNvSpPr/>
            <p:nvPr/>
          </p:nvSpPr>
          <p:spPr>
            <a:xfrm>
              <a:off x="936000" y="1872000"/>
              <a:ext cx="3600000" cy="36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>
                  <a:solidFill>
                    <a:schemeClr val="tx1"/>
                  </a:solidFill>
                </a:rPr>
                <a:t>Remapping (192 -&gt; 64 taps)</a:t>
              </a:r>
              <a:endParaRPr kumimoji="1" lang="ja-JP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C41CC2A6-0864-5544-B59C-3609F8D11EBB}"/>
                </a:ext>
              </a:extLst>
            </p:cNvPr>
            <p:cNvSpPr/>
            <p:nvPr/>
          </p:nvSpPr>
          <p:spPr>
            <a:xfrm>
              <a:off x="936000" y="2484000"/>
              <a:ext cx="3600000" cy="36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>
                  <a:solidFill>
                    <a:schemeClr val="tx1"/>
                  </a:solidFill>
                </a:rPr>
                <a:t>Leading edge finder</a:t>
              </a:r>
              <a:endParaRPr kumimoji="1" lang="ja-JP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4155538A-E398-C042-BCF8-B565E63E4280}"/>
                </a:ext>
              </a:extLst>
            </p:cNvPr>
            <p:cNvSpPr/>
            <p:nvPr/>
          </p:nvSpPr>
          <p:spPr>
            <a:xfrm>
              <a:off x="936000" y="3096000"/>
              <a:ext cx="3600000" cy="36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>
                  <a:solidFill>
                    <a:schemeClr val="tx1"/>
                  </a:solidFill>
                </a:rPr>
                <a:t>Binary encoder</a:t>
              </a:r>
              <a:endParaRPr kumimoji="1" lang="ja-JP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D8E6D908-042A-C444-BC14-D751828EFE2F}"/>
                </a:ext>
              </a:extLst>
            </p:cNvPr>
            <p:cNvSpPr/>
            <p:nvPr/>
          </p:nvSpPr>
          <p:spPr>
            <a:xfrm>
              <a:off x="1296000" y="3708000"/>
              <a:ext cx="2880000" cy="36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>
                  <a:solidFill>
                    <a:schemeClr val="tx1"/>
                  </a:solidFill>
                </a:rPr>
                <a:t>Clock domain crossing</a:t>
              </a:r>
              <a:endParaRPr kumimoji="1" lang="ja-JP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2D21B1AD-77B7-9147-B98C-8BC89A619A11}"/>
                </a:ext>
              </a:extLst>
            </p:cNvPr>
            <p:cNvSpPr/>
            <p:nvPr/>
          </p:nvSpPr>
          <p:spPr>
            <a:xfrm>
              <a:off x="936000" y="4320000"/>
              <a:ext cx="3600000" cy="36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>
                  <a:solidFill>
                    <a:schemeClr val="tx1"/>
                  </a:solidFill>
                </a:rPr>
                <a:t>Calibration table</a:t>
              </a:r>
              <a:endParaRPr kumimoji="1" lang="ja-JP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2BE36A57-138B-6D44-A670-BC4B0CFA3B7B}"/>
                </a:ext>
              </a:extLst>
            </p:cNvPr>
            <p:cNvSpPr/>
            <p:nvPr/>
          </p:nvSpPr>
          <p:spPr>
            <a:xfrm>
              <a:off x="936000" y="5940000"/>
              <a:ext cx="3600000" cy="36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>
                  <a:solidFill>
                    <a:schemeClr val="tx1"/>
                  </a:solidFill>
                </a:rPr>
                <a:t>Event build process</a:t>
              </a:r>
              <a:endParaRPr kumimoji="1" lang="ja-JP" altLang="en-US" sz="2000">
                <a:solidFill>
                  <a:schemeClr val="tx1"/>
                </a:solidFill>
              </a:endParaRPr>
            </a:p>
          </p:txBody>
        </p: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DDED8B57-6D43-3249-A3EB-5301CAF4F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8000" y="2232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C1832948-212C-6C4E-A80C-EB84C40C84E9}"/>
                </a:ext>
              </a:extLst>
            </p:cNvPr>
            <p:cNvCxnSpPr>
              <a:cxnSpLocks/>
            </p:cNvCxnSpPr>
            <p:nvPr/>
          </p:nvCxnSpPr>
          <p:spPr>
            <a:xfrm>
              <a:off x="2736000" y="3456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95C05666-67BA-7744-9CFA-CAFD7C3B5440}"/>
                </a:ext>
              </a:extLst>
            </p:cNvPr>
            <p:cNvCxnSpPr>
              <a:cxnSpLocks/>
            </p:cNvCxnSpPr>
            <p:nvPr/>
          </p:nvCxnSpPr>
          <p:spPr>
            <a:xfrm>
              <a:off x="2736000" y="4068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F4598540-5FB1-394C-AF8F-6037E4A1B5A0}"/>
                </a:ext>
              </a:extLst>
            </p:cNvPr>
            <p:cNvCxnSpPr>
              <a:cxnSpLocks/>
            </p:cNvCxnSpPr>
            <p:nvPr/>
          </p:nvCxnSpPr>
          <p:spPr>
            <a:xfrm>
              <a:off x="1224000" y="1620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2CE0699B-35CD-D44B-822D-A8F137162A33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1620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98072829-DA22-8846-A544-972701871952}"/>
                </a:ext>
              </a:extLst>
            </p:cNvPr>
            <p:cNvCxnSpPr>
              <a:cxnSpLocks/>
            </p:cNvCxnSpPr>
            <p:nvPr/>
          </p:nvCxnSpPr>
          <p:spPr>
            <a:xfrm>
              <a:off x="1656000" y="1620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5A9DD6ED-E84A-EA4E-ADED-F5A9912DC3C0}"/>
                </a:ext>
              </a:extLst>
            </p:cNvPr>
            <p:cNvCxnSpPr>
              <a:cxnSpLocks/>
            </p:cNvCxnSpPr>
            <p:nvPr/>
          </p:nvCxnSpPr>
          <p:spPr>
            <a:xfrm>
              <a:off x="2520000" y="1620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373F7048-5144-6948-8412-B74AD4CB8300}"/>
                </a:ext>
              </a:extLst>
            </p:cNvPr>
            <p:cNvCxnSpPr>
              <a:cxnSpLocks/>
            </p:cNvCxnSpPr>
            <p:nvPr/>
          </p:nvCxnSpPr>
          <p:spPr>
            <a:xfrm>
              <a:off x="1872000" y="1620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F338A603-43B3-6247-B4B2-25BC3970C487}"/>
                </a:ext>
              </a:extLst>
            </p:cNvPr>
            <p:cNvCxnSpPr>
              <a:cxnSpLocks/>
            </p:cNvCxnSpPr>
            <p:nvPr/>
          </p:nvCxnSpPr>
          <p:spPr>
            <a:xfrm>
              <a:off x="2304000" y="1620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>
              <a:extLst>
                <a:ext uri="{FF2B5EF4-FFF2-40B4-BE49-F238E27FC236}">
                  <a16:creationId xmlns:a16="http://schemas.microsoft.com/office/drawing/2014/main" id="{A290A9F7-D1FC-4B4C-A224-586600922B42}"/>
                </a:ext>
              </a:extLst>
            </p:cNvPr>
            <p:cNvCxnSpPr>
              <a:cxnSpLocks/>
            </p:cNvCxnSpPr>
            <p:nvPr/>
          </p:nvCxnSpPr>
          <p:spPr>
            <a:xfrm>
              <a:off x="2088000" y="1620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357BB132-5220-6C48-AD4B-27E4CB8463C9}"/>
                </a:ext>
              </a:extLst>
            </p:cNvPr>
            <p:cNvCxnSpPr>
              <a:cxnSpLocks/>
            </p:cNvCxnSpPr>
            <p:nvPr/>
          </p:nvCxnSpPr>
          <p:spPr>
            <a:xfrm>
              <a:off x="3168000" y="1620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728A0472-6CFF-504A-A3D7-88BCAD5CED8B}"/>
                </a:ext>
              </a:extLst>
            </p:cNvPr>
            <p:cNvCxnSpPr>
              <a:cxnSpLocks/>
            </p:cNvCxnSpPr>
            <p:nvPr/>
          </p:nvCxnSpPr>
          <p:spPr>
            <a:xfrm>
              <a:off x="2736000" y="1620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E4D09C10-68F1-CE40-980E-B86A709A44DA}"/>
                </a:ext>
              </a:extLst>
            </p:cNvPr>
            <p:cNvCxnSpPr>
              <a:cxnSpLocks/>
            </p:cNvCxnSpPr>
            <p:nvPr/>
          </p:nvCxnSpPr>
          <p:spPr>
            <a:xfrm>
              <a:off x="2952000" y="1620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>
              <a:extLst>
                <a:ext uri="{FF2B5EF4-FFF2-40B4-BE49-F238E27FC236}">
                  <a16:creationId xmlns:a16="http://schemas.microsoft.com/office/drawing/2014/main" id="{990DC750-F3B6-304E-8CF0-D2FA68A9BB16}"/>
                </a:ext>
              </a:extLst>
            </p:cNvPr>
            <p:cNvCxnSpPr>
              <a:cxnSpLocks/>
            </p:cNvCxnSpPr>
            <p:nvPr/>
          </p:nvCxnSpPr>
          <p:spPr>
            <a:xfrm>
              <a:off x="4032000" y="1620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3F74D402-9869-9C4E-81A8-61D8C2300AA1}"/>
                </a:ext>
              </a:extLst>
            </p:cNvPr>
            <p:cNvCxnSpPr>
              <a:cxnSpLocks/>
            </p:cNvCxnSpPr>
            <p:nvPr/>
          </p:nvCxnSpPr>
          <p:spPr>
            <a:xfrm>
              <a:off x="3816000" y="1620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>
              <a:extLst>
                <a:ext uri="{FF2B5EF4-FFF2-40B4-BE49-F238E27FC236}">
                  <a16:creationId xmlns:a16="http://schemas.microsoft.com/office/drawing/2014/main" id="{5EEBE4B6-F846-444D-BAB8-54490A62BC93}"/>
                </a:ext>
              </a:extLst>
            </p:cNvPr>
            <p:cNvCxnSpPr>
              <a:cxnSpLocks/>
            </p:cNvCxnSpPr>
            <p:nvPr/>
          </p:nvCxnSpPr>
          <p:spPr>
            <a:xfrm>
              <a:off x="1872000" y="2232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83DAAEBE-2C07-A14E-B1A1-8DCF0490C327}"/>
                </a:ext>
              </a:extLst>
            </p:cNvPr>
            <p:cNvCxnSpPr>
              <a:cxnSpLocks/>
            </p:cNvCxnSpPr>
            <p:nvPr/>
          </p:nvCxnSpPr>
          <p:spPr>
            <a:xfrm>
              <a:off x="3384000" y="1620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A797140A-3C7E-1E45-AD1D-93641B67127F}"/>
                </a:ext>
              </a:extLst>
            </p:cNvPr>
            <p:cNvCxnSpPr>
              <a:cxnSpLocks/>
            </p:cNvCxnSpPr>
            <p:nvPr/>
          </p:nvCxnSpPr>
          <p:spPr>
            <a:xfrm>
              <a:off x="3600000" y="1620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>
              <a:extLst>
                <a:ext uri="{FF2B5EF4-FFF2-40B4-BE49-F238E27FC236}">
                  <a16:creationId xmlns:a16="http://schemas.microsoft.com/office/drawing/2014/main" id="{78414670-9DB6-9C4A-BC6C-12478803BFC7}"/>
                </a:ext>
              </a:extLst>
            </p:cNvPr>
            <p:cNvCxnSpPr>
              <a:cxnSpLocks/>
            </p:cNvCxnSpPr>
            <p:nvPr/>
          </p:nvCxnSpPr>
          <p:spPr>
            <a:xfrm>
              <a:off x="4248000" y="1620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>
              <a:extLst>
                <a:ext uri="{FF2B5EF4-FFF2-40B4-BE49-F238E27FC236}">
                  <a16:creationId xmlns:a16="http://schemas.microsoft.com/office/drawing/2014/main" id="{4CCFA282-0F45-374E-B327-13814C99813D}"/>
                </a:ext>
              </a:extLst>
            </p:cNvPr>
            <p:cNvCxnSpPr>
              <a:cxnSpLocks/>
            </p:cNvCxnSpPr>
            <p:nvPr/>
          </p:nvCxnSpPr>
          <p:spPr>
            <a:xfrm>
              <a:off x="4464000" y="1620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11F2EE04-CF42-EB40-9478-B1F8168334E6}"/>
                </a:ext>
              </a:extLst>
            </p:cNvPr>
            <p:cNvCxnSpPr>
              <a:cxnSpLocks/>
            </p:cNvCxnSpPr>
            <p:nvPr/>
          </p:nvCxnSpPr>
          <p:spPr>
            <a:xfrm>
              <a:off x="2736000" y="4680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BB346C29-FB9B-7E4B-8846-46E29629B866}"/>
                </a:ext>
              </a:extLst>
            </p:cNvPr>
            <p:cNvCxnSpPr>
              <a:cxnSpLocks/>
            </p:cNvCxnSpPr>
            <p:nvPr/>
          </p:nvCxnSpPr>
          <p:spPr>
            <a:xfrm>
              <a:off x="2736000" y="5652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4EFAA239-0C41-DA4A-958C-CC74621BF20D}"/>
                </a:ext>
              </a:extLst>
            </p:cNvPr>
            <p:cNvCxnSpPr>
              <a:cxnSpLocks/>
            </p:cNvCxnSpPr>
            <p:nvPr/>
          </p:nvCxnSpPr>
          <p:spPr>
            <a:xfrm>
              <a:off x="2736000" y="2232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1D0DBFED-6E64-D648-B088-81109B860908}"/>
                </a:ext>
              </a:extLst>
            </p:cNvPr>
            <p:cNvCxnSpPr>
              <a:cxnSpLocks/>
            </p:cNvCxnSpPr>
            <p:nvPr/>
          </p:nvCxnSpPr>
          <p:spPr>
            <a:xfrm>
              <a:off x="4464000" y="2232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C2A2F8C1-5004-8142-94AF-474350CD1B7E}"/>
                </a:ext>
              </a:extLst>
            </p:cNvPr>
            <p:cNvCxnSpPr>
              <a:cxnSpLocks/>
            </p:cNvCxnSpPr>
            <p:nvPr/>
          </p:nvCxnSpPr>
          <p:spPr>
            <a:xfrm>
              <a:off x="3600000" y="2232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91B15DD9-AB9F-484D-8FDC-A632401B029C}"/>
                </a:ext>
              </a:extLst>
            </p:cNvPr>
            <p:cNvCxnSpPr>
              <a:cxnSpLocks/>
            </p:cNvCxnSpPr>
            <p:nvPr/>
          </p:nvCxnSpPr>
          <p:spPr>
            <a:xfrm>
              <a:off x="1008000" y="2844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>
              <a:extLst>
                <a:ext uri="{FF2B5EF4-FFF2-40B4-BE49-F238E27FC236}">
                  <a16:creationId xmlns:a16="http://schemas.microsoft.com/office/drawing/2014/main" id="{39963CD8-3D81-7C44-9362-92E0A7010030}"/>
                </a:ext>
              </a:extLst>
            </p:cNvPr>
            <p:cNvCxnSpPr>
              <a:cxnSpLocks/>
            </p:cNvCxnSpPr>
            <p:nvPr/>
          </p:nvCxnSpPr>
          <p:spPr>
            <a:xfrm>
              <a:off x="1872000" y="2844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D711755E-CCCE-9144-AA0F-197BF5CA11E7}"/>
                </a:ext>
              </a:extLst>
            </p:cNvPr>
            <p:cNvCxnSpPr>
              <a:cxnSpLocks/>
            </p:cNvCxnSpPr>
            <p:nvPr/>
          </p:nvCxnSpPr>
          <p:spPr>
            <a:xfrm>
              <a:off x="2736000" y="2844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>
              <a:extLst>
                <a:ext uri="{FF2B5EF4-FFF2-40B4-BE49-F238E27FC236}">
                  <a16:creationId xmlns:a16="http://schemas.microsoft.com/office/drawing/2014/main" id="{F6D2DBA3-82AD-1746-886D-B1D49511A863}"/>
                </a:ext>
              </a:extLst>
            </p:cNvPr>
            <p:cNvCxnSpPr>
              <a:cxnSpLocks/>
            </p:cNvCxnSpPr>
            <p:nvPr/>
          </p:nvCxnSpPr>
          <p:spPr>
            <a:xfrm>
              <a:off x="4464000" y="2844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1E88ACE2-27D8-5A40-9DCC-57DAF5D820A1}"/>
                </a:ext>
              </a:extLst>
            </p:cNvPr>
            <p:cNvCxnSpPr>
              <a:cxnSpLocks/>
            </p:cNvCxnSpPr>
            <p:nvPr/>
          </p:nvCxnSpPr>
          <p:spPr>
            <a:xfrm>
              <a:off x="3600000" y="2844000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ドーナツ 57">
              <a:extLst>
                <a:ext uri="{FF2B5EF4-FFF2-40B4-BE49-F238E27FC236}">
                  <a16:creationId xmlns:a16="http://schemas.microsoft.com/office/drawing/2014/main" id="{74E38976-41CE-F64B-B294-55BA341F25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6000" y="4945526"/>
              <a:ext cx="720000" cy="720000"/>
            </a:xfrm>
            <a:prstGeom prst="donut">
              <a:avLst>
                <a:gd name="adj" fmla="val 1767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A391439F-FF56-AB49-B81E-F0A876516D59}"/>
              </a:ext>
            </a:extLst>
          </p:cNvPr>
          <p:cNvSpPr txBox="1"/>
          <p:nvPr/>
        </p:nvSpPr>
        <p:spPr>
          <a:xfrm>
            <a:off x="65284" y="349946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520 MHz</a:t>
            </a:r>
            <a:endParaRPr kumimoji="1"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9E82C02F-136B-9B46-B8A6-818C57DDC8FA}"/>
              </a:ext>
            </a:extLst>
          </p:cNvPr>
          <p:cNvSpPr txBox="1"/>
          <p:nvPr/>
        </p:nvSpPr>
        <p:spPr>
          <a:xfrm>
            <a:off x="65284" y="3905247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130 MHz</a:t>
            </a:r>
            <a:endParaRPr kumimoji="1" lang="ja-JP" altLang="en-US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1BCD4833-668B-5D46-885A-7F6159DF66FA}"/>
              </a:ext>
            </a:extLst>
          </p:cNvPr>
          <p:cNvSpPr txBox="1"/>
          <p:nvPr/>
        </p:nvSpPr>
        <p:spPr>
          <a:xfrm>
            <a:off x="5040000" y="1268034"/>
            <a:ext cx="34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11111111111111</a:t>
            </a:r>
            <a:r>
              <a:rPr kumimoji="1" lang="en-US" altLang="ja-JP" dirty="0"/>
              <a:t>00000000000000</a:t>
            </a:r>
            <a:endParaRPr kumimoji="1" lang="ja-JP" altLang="en-US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05B771A-4375-9A45-934C-F4DC2A195CAA}"/>
              </a:ext>
            </a:extLst>
          </p:cNvPr>
          <p:cNvSpPr txBox="1"/>
          <p:nvPr/>
        </p:nvSpPr>
        <p:spPr>
          <a:xfrm>
            <a:off x="5040000" y="1915536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11111</a:t>
            </a:r>
            <a:r>
              <a:rPr kumimoji="1" lang="en-US" altLang="ja-JP" dirty="0"/>
              <a:t>00000</a:t>
            </a:r>
            <a:endParaRPr kumimoji="1" lang="ja-JP" altLang="en-US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249C29AA-98D9-FB48-92AF-151E1F31B6F6}"/>
              </a:ext>
            </a:extLst>
          </p:cNvPr>
          <p:cNvSpPr txBox="1"/>
          <p:nvPr/>
        </p:nvSpPr>
        <p:spPr>
          <a:xfrm>
            <a:off x="5040000" y="2479334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0000</a:t>
            </a:r>
            <a:r>
              <a:rPr kumimoji="1" lang="en-US" altLang="ja-JP" dirty="0">
                <a:solidFill>
                  <a:srgbClr val="FF0000"/>
                </a:solidFill>
              </a:rPr>
              <a:t>1</a:t>
            </a:r>
            <a:r>
              <a:rPr kumimoji="1" lang="en-US" altLang="ja-JP" dirty="0"/>
              <a:t>00000</a:t>
            </a:r>
            <a:endParaRPr kumimoji="1" lang="ja-JP" altLang="en-US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7D08DD10-C72F-FA4C-BB4E-AE252F671C20}"/>
              </a:ext>
            </a:extLst>
          </p:cNvPr>
          <p:cNvSpPr txBox="1"/>
          <p:nvPr/>
        </p:nvSpPr>
        <p:spPr>
          <a:xfrm>
            <a:off x="5040000" y="3130136"/>
            <a:ext cx="161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5   </a:t>
            </a:r>
            <a:r>
              <a:rPr kumimoji="1" lang="en-US" altLang="ja-JP" dirty="0"/>
              <a:t>: Fine count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60" name="スライド番号プレースホルダー 5">
            <a:extLst>
              <a:ext uri="{FF2B5EF4-FFF2-40B4-BE49-F238E27FC236}">
                <a16:creationId xmlns:a16="http://schemas.microsoft.com/office/drawing/2014/main" id="{9508EC43-A4A0-644D-8FB2-7A2D7878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fld id="{2EC1EAD6-366C-C54B-86EC-A35C8C96F74A}" type="slidenum">
              <a:rPr kumimoji="1" lang="en-US" altLang="ja-JP" dirty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046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EC25B0-31B2-4145-973D-9F1FC9CD3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MRPC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443184-050D-4145-AC06-9B3A2CCAD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2200"/>
              </a:lnSpc>
              <a:buFont typeface="Wingdings" pitchFamily="2" charset="2"/>
              <a:buChar char="p"/>
            </a:pPr>
            <a:r>
              <a:rPr lang="en-US" altLang="ja-JP" sz="2400" dirty="0"/>
              <a:t> </a:t>
            </a:r>
            <a:r>
              <a:rPr kumimoji="1" lang="en-US" altLang="ja-JP" sz="2400" dirty="0"/>
              <a:t>260 μm×5 gaps×2 stacks</a:t>
            </a:r>
            <a:endParaRPr lang="en-US" altLang="ja-JP" sz="2400" dirty="0"/>
          </a:p>
          <a:p>
            <a:pPr>
              <a:lnSpc>
                <a:spcPts val="2200"/>
              </a:lnSpc>
              <a:buFont typeface="Wingdings" pitchFamily="2" charset="2"/>
              <a:buChar char="p"/>
            </a:pPr>
            <a:r>
              <a:rPr kumimoji="1" lang="en-US" altLang="ja-JP" sz="2400" dirty="0"/>
              <a:t> 8</a:t>
            </a:r>
            <a:r>
              <a:rPr lang="en-US" altLang="ja-JP" sz="2400" dirty="0"/>
              <a:t> strips / module</a:t>
            </a:r>
          </a:p>
          <a:p>
            <a:pPr>
              <a:lnSpc>
                <a:spcPts val="2200"/>
              </a:lnSpc>
              <a:buFont typeface="Wingdings" pitchFamily="2" charset="2"/>
              <a:buChar char="p"/>
            </a:pPr>
            <a:r>
              <a:rPr kumimoji="1" lang="en-US" altLang="ja-JP" sz="2400" dirty="0"/>
              <a:t> G</a:t>
            </a:r>
            <a:r>
              <a:rPr lang="en-US" altLang="ja-JP" sz="2400" dirty="0"/>
              <a:t>as : R134a (Freon)</a:t>
            </a:r>
            <a:r>
              <a:rPr lang="ja-JP" altLang="en-US" sz="2400"/>
              <a:t> </a:t>
            </a:r>
            <a:r>
              <a:rPr lang="en-US" altLang="ja-JP" sz="2400" dirty="0"/>
              <a:t>90%,  SF6 10% (quench gas)</a:t>
            </a:r>
            <a:endParaRPr kumimoji="1" lang="ja-JP" altLang="en-US" sz="240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30685C-681D-2144-AFB4-FE12CED78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470F-DC62-E34B-BBA2-02E68AA7EB36}" type="datetime1">
              <a:rPr kumimoji="1" lang="ja-JP" altLang="en-US" smtClean="0"/>
              <a:t>2020/12/1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2986D7-3987-6B4A-88B8-E3E1C11F2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09631D-BBD5-E44E-90F0-5C4AD8A3D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EAD6-366C-C54B-86EC-A35C8C96F74A}" type="slidenum">
              <a:rPr kumimoji="1" lang="en-US" altLang="ja-JP" dirty="0"/>
              <a:t>2</a:t>
            </a:fld>
            <a:endParaRPr kumimoji="1" lang="ja-JP" altLang="en-US" dirty="0"/>
          </a:p>
        </p:txBody>
      </p:sp>
      <p:pic>
        <p:nvPicPr>
          <p:cNvPr id="10" name="図 9" descr="屋内, テーブル, コンピュータ, ノートパソコン が含まれている画像&#10;&#10;自動的に生成された説明">
            <a:extLst>
              <a:ext uri="{FF2B5EF4-FFF2-40B4-BE49-F238E27FC236}">
                <a16:creationId xmlns:a16="http://schemas.microsoft.com/office/drawing/2014/main" id="{2DC4C64F-3E96-9B47-8E85-0F203A550C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" t="34307" r="3104" b="21202"/>
          <a:stretch/>
        </p:blipFill>
        <p:spPr>
          <a:xfrm>
            <a:off x="3773295" y="4327600"/>
            <a:ext cx="5216894" cy="1862374"/>
          </a:xfrm>
          <a:prstGeom prst="rect">
            <a:avLst/>
          </a:prstGeom>
        </p:spPr>
      </p:pic>
      <p:pic>
        <p:nvPicPr>
          <p:cNvPr id="16" name="図 15" descr="テーブル, ベンチ, 窓, 木製 が含まれている画像&#10;&#10;自動的に生成された説明">
            <a:extLst>
              <a:ext uri="{FF2B5EF4-FFF2-40B4-BE49-F238E27FC236}">
                <a16:creationId xmlns:a16="http://schemas.microsoft.com/office/drawing/2014/main" id="{DAB8881B-209E-BA4A-B175-74AD7194E8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" t="42386" b="13123"/>
          <a:stretch/>
        </p:blipFill>
        <p:spPr>
          <a:xfrm>
            <a:off x="4793574" y="2637336"/>
            <a:ext cx="4196615" cy="1525605"/>
          </a:xfrm>
          <a:prstGeom prst="rect">
            <a:avLst/>
          </a:prstGeom>
        </p:spPr>
      </p:pic>
      <p:pic>
        <p:nvPicPr>
          <p:cNvPr id="19" name="図 18" descr="電子機器, 回路 が含まれている画像&#10;&#10;自動的に生成された説明">
            <a:extLst>
              <a:ext uri="{FF2B5EF4-FFF2-40B4-BE49-F238E27FC236}">
                <a16:creationId xmlns:a16="http://schemas.microsoft.com/office/drawing/2014/main" id="{F3BA0E48-D497-1040-A550-439EFAA6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2" b="15493"/>
          <a:stretch/>
        </p:blipFill>
        <p:spPr>
          <a:xfrm>
            <a:off x="199530" y="4327600"/>
            <a:ext cx="3407912" cy="186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3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757B4A-6CE3-F949-B69A-9116CB1F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Set up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F3FD43-CCA0-9F41-AF5A-5335CA6C5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1EE9-3FDA-FB43-B3DD-69E570A4B28F}" type="datetime1">
              <a:rPr kumimoji="1" lang="ja-JP" altLang="en-US" smtClean="0"/>
              <a:t>2020/12/1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A8B570-F093-9143-A27C-78971690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3102F0E0-3B02-8C4B-BD46-E65C85DBAC0A}"/>
              </a:ext>
            </a:extLst>
          </p:cNvPr>
          <p:cNvGrpSpPr/>
          <p:nvPr/>
        </p:nvGrpSpPr>
        <p:grpSpPr>
          <a:xfrm>
            <a:off x="1349304" y="4378757"/>
            <a:ext cx="6971737" cy="2065624"/>
            <a:chOff x="574778" y="1849316"/>
            <a:chExt cx="8067281" cy="2390218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663C7A55-2807-7C47-8C04-C7F149D8B3B4}"/>
                </a:ext>
              </a:extLst>
            </p:cNvPr>
            <p:cNvGrpSpPr/>
            <p:nvPr/>
          </p:nvGrpSpPr>
          <p:grpSpPr>
            <a:xfrm>
              <a:off x="642151" y="1849316"/>
              <a:ext cx="7999908" cy="2390218"/>
              <a:chOff x="799671" y="2329155"/>
              <a:chExt cx="7999908" cy="2390218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B94A55B-206B-6749-8CA4-E51AA14D9A2E}"/>
                  </a:ext>
                </a:extLst>
              </p:cNvPr>
              <p:cNvSpPr/>
              <p:nvPr/>
            </p:nvSpPr>
            <p:spPr>
              <a:xfrm>
                <a:off x="2333237" y="2821967"/>
                <a:ext cx="140211" cy="76199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D4F5031A-13D6-6E47-9362-66C67703BD94}"/>
                  </a:ext>
                </a:extLst>
              </p:cNvPr>
              <p:cNvSpPr/>
              <p:nvPr/>
            </p:nvSpPr>
            <p:spPr>
              <a:xfrm>
                <a:off x="2697479" y="2821967"/>
                <a:ext cx="1139952" cy="76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E91B2E94-8A68-3E4D-9DC6-37F0F758659E}"/>
                  </a:ext>
                </a:extLst>
              </p:cNvPr>
              <p:cNvSpPr/>
              <p:nvPr/>
            </p:nvSpPr>
            <p:spPr>
              <a:xfrm>
                <a:off x="7719490" y="3583965"/>
                <a:ext cx="126485" cy="71981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61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A9D706C7-B1CA-3C40-81DA-6016D0537647}"/>
                  </a:ext>
                </a:extLst>
              </p:cNvPr>
              <p:cNvSpPr/>
              <p:nvPr/>
            </p:nvSpPr>
            <p:spPr>
              <a:xfrm>
                <a:off x="2109209" y="2821967"/>
                <a:ext cx="140211" cy="76199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72342641-119C-3945-BE77-53023118AAE1}"/>
                  </a:ext>
                </a:extLst>
              </p:cNvPr>
              <p:cNvSpPr/>
              <p:nvPr/>
            </p:nvSpPr>
            <p:spPr>
              <a:xfrm flipH="1">
                <a:off x="7541175" y="3681500"/>
                <a:ext cx="45719" cy="52473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4" name="直線矢印コネクタ 13">
                <a:extLst>
                  <a:ext uri="{FF2B5EF4-FFF2-40B4-BE49-F238E27FC236}">
                    <a16:creationId xmlns:a16="http://schemas.microsoft.com/office/drawing/2014/main" id="{288133E2-A124-7844-AD0A-64AA784B8A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7552" y="3206496"/>
                <a:ext cx="7671816" cy="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 w="lg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B139C317-5B84-0748-9E67-6476C2355537}"/>
                  </a:ext>
                </a:extLst>
              </p:cNvPr>
              <p:cNvSpPr/>
              <p:nvPr/>
            </p:nvSpPr>
            <p:spPr>
              <a:xfrm flipH="1">
                <a:off x="7978571" y="3681499"/>
                <a:ext cx="45719" cy="52473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テキスト ボックス 15">
                    <a:extLst>
                      <a:ext uri="{FF2B5EF4-FFF2-40B4-BE49-F238E27FC236}">
                        <a16:creationId xmlns:a16="http://schemas.microsoft.com/office/drawing/2014/main" id="{D53078DB-530D-2547-A01A-529E328C1F4D}"/>
                      </a:ext>
                    </a:extLst>
                  </p:cNvPr>
                  <p:cNvSpPr txBox="1"/>
                  <p:nvPr/>
                </p:nvSpPr>
                <p:spPr>
                  <a:xfrm>
                    <a:off x="799671" y="2829026"/>
                    <a:ext cx="97539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kumimoji="1" lang="ja-JP" altLang="en-US" sz="200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a14:m>
                    <a:r>
                      <a:rPr kumimoji="1" lang="en-US" altLang="ja-JP" sz="2000" dirty="0"/>
                      <a:t> beam</a:t>
                    </a:r>
                    <a:endParaRPr kumimoji="1" lang="ja-JP" altLang="en-US" sz="2000"/>
                  </a:p>
                </p:txBody>
              </p:sp>
            </mc:Choice>
            <mc:Fallback xmlns="">
              <p:sp>
                <p:nvSpPr>
                  <p:cNvPr id="20" name="テキスト ボックス 19">
                    <a:extLst>
                      <a:ext uri="{FF2B5EF4-FFF2-40B4-BE49-F238E27FC236}">
                        <a16:creationId xmlns:a16="http://schemas.microsoft.com/office/drawing/2014/main" id="{9502C377-EA82-1C4A-962C-0EACE57BCC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9671" y="2829026"/>
                    <a:ext cx="975395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6250" r="-5195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DCB6BB87-0E47-C448-B4C0-F08B7DD3FA22}"/>
                  </a:ext>
                </a:extLst>
              </p:cNvPr>
              <p:cNvSpPr txBox="1"/>
              <p:nvPr/>
            </p:nvSpPr>
            <p:spPr>
              <a:xfrm>
                <a:off x="7486016" y="4256389"/>
                <a:ext cx="940805" cy="4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MRPC</a:t>
                </a:r>
                <a:endParaRPr kumimoji="1" lang="ja-JP" altLang="en-US" sz="2000"/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1B1057C-911E-354F-8C76-F1EBD4A02DEE}"/>
                  </a:ext>
                </a:extLst>
              </p:cNvPr>
              <p:cNvSpPr txBox="1"/>
              <p:nvPr/>
            </p:nvSpPr>
            <p:spPr>
              <a:xfrm>
                <a:off x="2411163" y="2414067"/>
                <a:ext cx="17125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Dipole magnet</a:t>
                </a:r>
                <a:endParaRPr kumimoji="1" lang="ja-JP" altLang="en-US" sz="2000"/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279002C6-ED1F-A342-835C-02FE76A32339}"/>
                  </a:ext>
                </a:extLst>
              </p:cNvPr>
              <p:cNvSpPr txBox="1"/>
              <p:nvPr/>
            </p:nvSpPr>
            <p:spPr>
              <a:xfrm>
                <a:off x="1413417" y="3833006"/>
                <a:ext cx="167065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Target: Lead</a:t>
                </a:r>
              </a:p>
              <a:p>
                <a:r>
                  <a:rPr kumimoji="1" lang="en-US" altLang="ja-JP" sz="2000" dirty="0"/>
                  <a:t>0.55 mm thick</a:t>
                </a:r>
                <a:endParaRPr kumimoji="1" lang="ja-JP" altLang="en-US" sz="2000"/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0BFD1AE8-6848-8A43-B03C-945FB781EF4B}"/>
                  </a:ext>
                </a:extLst>
              </p:cNvPr>
              <p:cNvSpPr txBox="1"/>
              <p:nvPr/>
            </p:nvSpPr>
            <p:spPr>
              <a:xfrm>
                <a:off x="1212558" y="2329155"/>
                <a:ext cx="9413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/>
                  <a:t>UPveto</a:t>
                </a:r>
                <a:endParaRPr kumimoji="1" lang="ja-JP" altLang="en-US" sz="2000"/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D53CD63-A9FC-1A46-8394-BF1FB1322FC4}"/>
                  </a:ext>
                </a:extLst>
              </p:cNvPr>
              <p:cNvSpPr txBox="1"/>
              <p:nvPr/>
            </p:nvSpPr>
            <p:spPr>
              <a:xfrm>
                <a:off x="7985702" y="3183045"/>
                <a:ext cx="813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/>
                  <a:t>Scinti</a:t>
                </a:r>
                <a:r>
                  <a:rPr kumimoji="1" lang="en-US" altLang="ja-JP" sz="2000" dirty="0"/>
                  <a:t>.</a:t>
                </a:r>
                <a:endParaRPr kumimoji="1" lang="ja-JP" altLang="en-US" sz="2000"/>
              </a:p>
            </p:txBody>
          </p:sp>
          <p:cxnSp>
            <p:nvCxnSpPr>
              <p:cNvPr id="23" name="直線矢印コネクタ 22">
                <a:extLst>
                  <a:ext uri="{FF2B5EF4-FFF2-40B4-BE49-F238E27FC236}">
                    <a16:creationId xmlns:a16="http://schemas.microsoft.com/office/drawing/2014/main" id="{818D2CFA-67A1-584B-AB5E-2B1B76928D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3448" y="3254160"/>
                <a:ext cx="5893312" cy="772297"/>
              </a:xfrm>
              <a:prstGeom prst="straightConnector1">
                <a:avLst/>
              </a:prstGeom>
              <a:ln w="31750">
                <a:solidFill>
                  <a:srgbClr val="0070C0"/>
                </a:solidFill>
                <a:tailEnd type="triangle" w="lg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直線矢印コネクタ 23">
                <a:extLst>
                  <a:ext uri="{FF2B5EF4-FFF2-40B4-BE49-F238E27FC236}">
                    <a16:creationId xmlns:a16="http://schemas.microsoft.com/office/drawing/2014/main" id="{8F5C3E6A-F15A-B24E-B673-F41ED67B56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73448" y="2380872"/>
                <a:ext cx="5893312" cy="772297"/>
              </a:xfrm>
              <a:prstGeom prst="straightConnector1">
                <a:avLst/>
              </a:prstGeom>
              <a:ln w="31750">
                <a:solidFill>
                  <a:srgbClr val="0070C0"/>
                </a:solidFill>
                <a:tailEnd type="triangle" w="lg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BE91031A-CF6F-D947-9411-BB5BF7CCFDFC}"/>
                  </a:ext>
                </a:extLst>
              </p:cNvPr>
              <p:cNvSpPr txBox="1"/>
              <p:nvPr/>
            </p:nvSpPr>
            <p:spPr>
              <a:xfrm>
                <a:off x="4469247" y="3634659"/>
                <a:ext cx="10477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Electron</a:t>
                </a:r>
                <a:endParaRPr kumimoji="1" lang="ja-JP" altLang="en-US" sz="2000"/>
              </a:p>
            </p:txBody>
          </p:sp>
          <p:cxnSp>
            <p:nvCxnSpPr>
              <p:cNvPr id="26" name="直線矢印コネクタ 25">
                <a:extLst>
                  <a:ext uri="{FF2B5EF4-FFF2-40B4-BE49-F238E27FC236}">
                    <a16:creationId xmlns:a16="http://schemas.microsoft.com/office/drawing/2014/main" id="{7E416887-D4C8-F641-A932-E1551303D35B}"/>
                  </a:ext>
                </a:extLst>
              </p:cNvPr>
              <p:cNvCxnSpPr>
                <a:cxnSpLocks/>
                <a:endCxn id="13" idx="0"/>
              </p:cNvCxnSpPr>
              <p:nvPr/>
            </p:nvCxnSpPr>
            <p:spPr>
              <a:xfrm flipH="1">
                <a:off x="7564034" y="3531579"/>
                <a:ext cx="400031" cy="14992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矢印コネクタ 26">
                <a:extLst>
                  <a:ext uri="{FF2B5EF4-FFF2-40B4-BE49-F238E27FC236}">
                    <a16:creationId xmlns:a16="http://schemas.microsoft.com/office/drawing/2014/main" id="{A5DC9B38-2D17-BE40-A997-3BB573AEB03E}"/>
                  </a:ext>
                </a:extLst>
              </p:cNvPr>
              <p:cNvCxnSpPr>
                <a:cxnSpLocks/>
                <a:stCxn id="22" idx="2"/>
              </p:cNvCxnSpPr>
              <p:nvPr/>
            </p:nvCxnSpPr>
            <p:spPr>
              <a:xfrm flipH="1">
                <a:off x="8109978" y="3583156"/>
                <a:ext cx="282662" cy="24985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矢印コネクタ 27">
                <a:extLst>
                  <a:ext uri="{FF2B5EF4-FFF2-40B4-BE49-F238E27FC236}">
                    <a16:creationId xmlns:a16="http://schemas.microsoft.com/office/drawing/2014/main" id="{BC220587-18ED-E343-97DB-94D4DFAA6814}"/>
                  </a:ext>
                </a:extLst>
              </p:cNvPr>
              <p:cNvCxnSpPr/>
              <p:nvPr/>
            </p:nvCxnSpPr>
            <p:spPr>
              <a:xfrm>
                <a:off x="7375793" y="3202966"/>
                <a:ext cx="0" cy="663414"/>
              </a:xfrm>
              <a:prstGeom prst="straightConnector1">
                <a:avLst/>
              </a:prstGeom>
              <a:ln w="31750">
                <a:solidFill>
                  <a:srgbClr val="00206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C7B87446-CB87-B842-BDFA-0A286A783EAC}"/>
                  </a:ext>
                </a:extLst>
              </p:cNvPr>
              <p:cNvSpPr txBox="1"/>
              <p:nvPr/>
            </p:nvSpPr>
            <p:spPr>
              <a:xfrm>
                <a:off x="6603035" y="3337643"/>
                <a:ext cx="8162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30 cm</a:t>
                </a:r>
                <a:endParaRPr kumimoji="1" lang="ja-JP" altLang="en-US" sz="2000"/>
              </a:p>
            </p:txBody>
          </p:sp>
        </p:grp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541F6B1C-9ECF-6844-A3FF-719270ED3AB3}"/>
                </a:ext>
              </a:extLst>
            </p:cNvPr>
            <p:cNvSpPr txBox="1"/>
            <p:nvPr/>
          </p:nvSpPr>
          <p:spPr>
            <a:xfrm>
              <a:off x="574778" y="2773505"/>
              <a:ext cx="1152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〜2.4 GeV</a:t>
              </a:r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テキスト ボックス 44">
                  <a:extLst>
                    <a:ext uri="{FF2B5EF4-FFF2-40B4-BE49-F238E27FC236}">
                      <a16:creationId xmlns:a16="http://schemas.microsoft.com/office/drawing/2014/main" id="{925D36B7-2B4F-7B4B-B32F-32598337312C}"/>
                    </a:ext>
                  </a:extLst>
                </p:cNvPr>
                <p:cNvSpPr txBox="1"/>
                <p:nvPr/>
              </p:nvSpPr>
              <p:spPr>
                <a:xfrm>
                  <a:off x="4889037" y="3438055"/>
                  <a:ext cx="8643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" altLang="ja-JP" dirty="0"/>
                    <a:t>1GeV</a:t>
                  </a:r>
                </a:p>
              </p:txBody>
            </p:sp>
          </mc:Choice>
          <mc:Fallback xmlns="">
            <p:sp>
              <p:nvSpPr>
                <p:cNvPr id="45" name="テキスト ボックス 44">
                  <a:extLst>
                    <a:ext uri="{FF2B5EF4-FFF2-40B4-BE49-F238E27FC236}">
                      <a16:creationId xmlns:a16="http://schemas.microsoft.com/office/drawing/2014/main" id="{925D36B7-2B4F-7B4B-B32F-325983373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9037" y="3438055"/>
                  <a:ext cx="864339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3846" r="-20000" b="-461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スライド番号プレースホルダー 5">
            <a:extLst>
              <a:ext uri="{FF2B5EF4-FFF2-40B4-BE49-F238E27FC236}">
                <a16:creationId xmlns:a16="http://schemas.microsoft.com/office/drawing/2014/main" id="{25788C67-6880-B140-A77F-4D11EDE7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fld id="{2EC1EAD6-366C-C54B-86EC-A35C8C96F74A}" type="slidenum">
              <a:rPr kumimoji="1" lang="en-US" altLang="ja-JP" dirty="0"/>
              <a:t>3</a:t>
            </a:fld>
            <a:endParaRPr kumimoji="1" lang="ja-JP" altLang="en-US" dirty="0"/>
          </a:p>
        </p:txBody>
      </p:sp>
      <p:pic>
        <p:nvPicPr>
          <p:cNvPr id="51" name="図 50" descr="テーブル, 病室, 部屋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BEAF1284-8103-BD4B-B1B2-CD0A90869D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7" b="21995"/>
          <a:stretch/>
        </p:blipFill>
        <p:spPr>
          <a:xfrm>
            <a:off x="4379129" y="2124046"/>
            <a:ext cx="4331736" cy="21376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2" name="コンテンツ プレースホルダー 2">
                <a:extLst>
                  <a:ext uri="{FF2B5EF4-FFF2-40B4-BE49-F238E27FC236}">
                    <a16:creationId xmlns:a16="http://schemas.microsoft.com/office/drawing/2014/main" id="{66FFE41A-CD3B-F54C-B997-FAD0FD75B1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269064"/>
                <a:ext cx="7543801" cy="460002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ts val="2200"/>
                  </a:lnSpc>
                  <a:buFont typeface="Wingdings" pitchFamily="2" charset="2"/>
                  <a:buChar char="p"/>
                </a:pPr>
                <a:r>
                  <a:rPr lang="en-US" altLang="ja-JP" sz="2400" dirty="0"/>
                  <a:t> trigger size : 2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ja-JP" sz="2400" dirty="0"/>
                  <a:t> 1 cm </a:t>
                </a:r>
              </a:p>
              <a:p>
                <a:pPr lvl="1">
                  <a:lnSpc>
                    <a:spcPts val="220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sz="2200" dirty="0"/>
                  <a:t> trigger </a:t>
                </a:r>
                <a:r>
                  <a:rPr lang="en-US" altLang="ja-JP" sz="2200" dirty="0" err="1"/>
                  <a:t>scinti</a:t>
                </a:r>
                <a:r>
                  <a:rPr lang="en-US" altLang="ja-JP" sz="2200" dirty="0"/>
                  <a:t> : 10 </a:t>
                </a:r>
                <a14:m>
                  <m:oMath xmlns:m="http://schemas.openxmlformats.org/officeDocument/2006/math"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ja-JP" sz="2200" dirty="0"/>
                  <a:t> 1 cm </a:t>
                </a:r>
                <a:r>
                  <a:rPr lang="ja-JP" altLang="en-US" sz="2200"/>
                  <a:t>・　</a:t>
                </a:r>
                <a:r>
                  <a:rPr lang="en-US" altLang="ja-JP" sz="2200" dirty="0"/>
                  <a:t> 7 </a:t>
                </a:r>
                <a14:m>
                  <m:oMath xmlns:m="http://schemas.openxmlformats.org/officeDocument/2006/math"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ja-JP" sz="2200" dirty="0"/>
                  <a:t> 2 cm </a:t>
                </a:r>
              </a:p>
            </p:txBody>
          </p:sp>
        </mc:Choice>
        <mc:Fallback>
          <p:sp>
            <p:nvSpPr>
              <p:cNvPr id="52" name="コンテンツ プレースホルダー 2">
                <a:extLst>
                  <a:ext uri="{FF2B5EF4-FFF2-40B4-BE49-F238E27FC236}">
                    <a16:creationId xmlns:a16="http://schemas.microsoft.com/office/drawing/2014/main" id="{66FFE41A-CD3B-F54C-B997-FAD0FD75B1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269064"/>
                <a:ext cx="7543801" cy="4600029"/>
              </a:xfrm>
              <a:blipFill>
                <a:blip r:embed="rId6"/>
                <a:stretch>
                  <a:fillRect l="-2349" t="-21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25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1A5AFF-35A9-4D46-95A4-535DDBA47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CE1DFB-507B-5D41-9449-B8C3E49F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9FFD-AB35-414E-A5A8-8F9042900848}" type="datetime1">
              <a:rPr kumimoji="1" lang="ja-JP" altLang="en-US" smtClean="0"/>
              <a:t>2020/12/1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D502B3-6C7B-A043-8692-8407EAA9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A9516C-3365-2849-B077-80310D6B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EFF1C3D0-DFDA-AB4B-A10B-57A5D6111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ja-JP" sz="2400" dirty="0"/>
              <a:t> </a:t>
            </a:r>
            <a:r>
              <a:rPr lang="en" altLang="ja-JP" sz="2400" dirty="0"/>
              <a:t>Dark current</a:t>
            </a:r>
            <a:r>
              <a:rPr lang="ja-JP" altLang="en-US" sz="2400"/>
              <a:t> </a:t>
            </a:r>
            <a:r>
              <a:rPr lang="en-US" altLang="ja-JP" sz="2400" dirty="0"/>
              <a:t>of</a:t>
            </a:r>
            <a:r>
              <a:rPr lang="ja-JP" altLang="en-US" sz="2400"/>
              <a:t> </a:t>
            </a:r>
            <a:r>
              <a:rPr lang="en-US" altLang="ja-JP" sz="2400" dirty="0"/>
              <a:t>RPC</a:t>
            </a:r>
          </a:p>
          <a:p>
            <a:pPr>
              <a:buFont typeface="Wingdings" pitchFamily="2" charset="2"/>
              <a:buChar char="p"/>
            </a:pPr>
            <a:r>
              <a:rPr lang="en-US" altLang="ja-JP" sz="2400" dirty="0"/>
              <a:t> 200 mV/div, 4.00 ns/div</a:t>
            </a:r>
            <a:endParaRPr lang="ja-JP" altLang="en-US" sz="2400"/>
          </a:p>
        </p:txBody>
      </p:sp>
      <p:pic>
        <p:nvPicPr>
          <p:cNvPr id="12" name="図 11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65409B0D-F9C4-E443-A95E-32C32A0758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0"/>
          <a:stretch/>
        </p:blipFill>
        <p:spPr>
          <a:xfrm>
            <a:off x="2764640" y="2249633"/>
            <a:ext cx="5644724" cy="399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3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54840A-B326-624B-B282-067FD7F0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Result (RPC1)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B55A23-91C1-9F4C-B683-DE8576B18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9FFD-AB35-414E-A5A8-8F9042900848}" type="datetime1">
              <a:rPr kumimoji="1" lang="ja-JP" altLang="en-US" smtClean="0"/>
              <a:t>2020/12/1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AD37F0-C649-EC44-861E-75D6C7CC3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1242E2-8EDD-E248-BE2D-0D61C185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9E9C65A-ED37-1448-B337-5D2804671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42" y="1193835"/>
            <a:ext cx="3801926" cy="258826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C1BE1C6-FAC5-0241-B2D7-4AAFAA64A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42" y="3692665"/>
            <a:ext cx="3801926" cy="25882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コンテンツ プレースホルダー 2">
                <a:extLst>
                  <a:ext uri="{FF2B5EF4-FFF2-40B4-BE49-F238E27FC236}">
                    <a16:creationId xmlns:a16="http://schemas.microsoft.com/office/drawing/2014/main" id="{D6061087-0FAE-964E-B881-6993E70A4F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269064"/>
                <a:ext cx="7543801" cy="4600029"/>
              </a:xfrm>
            </p:spPr>
            <p:txBody>
              <a:bodyPr/>
              <a:lstStyle/>
              <a:p>
                <a:pPr>
                  <a:lnSpc>
                    <a:spcPts val="2200"/>
                  </a:lnSpc>
                  <a:buFont typeface="Wingdings" pitchFamily="2" charset="2"/>
                  <a:buChar char="p"/>
                </a:pPr>
                <a:r>
                  <a:rPr lang="en-US" altLang="ja-JP" sz="2400" dirty="0"/>
                  <a:t> RPC1 Strip4</a:t>
                </a:r>
              </a:p>
              <a:p>
                <a:pPr>
                  <a:lnSpc>
                    <a:spcPts val="2200"/>
                  </a:lnSpc>
                  <a:buFont typeface="Wingdings" pitchFamily="2" charset="2"/>
                  <a:buChar char="p"/>
                </a:pPr>
                <a:r>
                  <a:rPr lang="en-US" altLang="ja-JP" sz="2400" dirty="0"/>
                  <a:t> Hit position : center</a:t>
                </a:r>
              </a:p>
              <a:p>
                <a:pPr>
                  <a:lnSpc>
                    <a:spcPts val="2200"/>
                  </a:lnSpc>
                  <a:buFont typeface="Wingdings" pitchFamily="2" charset="2"/>
                  <a:buChar char="p"/>
                </a:pPr>
                <a:r>
                  <a:rPr lang="en-US" altLang="ja-JP" sz="2400" dirty="0"/>
                  <a:t> Time resolution : 72.4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0.5</a:t>
                </a:r>
                <a:r>
                  <a:rPr lang="ja-JP" altLang="en-US" sz="2400"/>
                  <a:t> </a:t>
                </a:r>
                <a:r>
                  <a:rPr lang="en-US" altLang="ja-JP" sz="2400" dirty="0" err="1"/>
                  <a:t>ps</a:t>
                </a:r>
                <a:endParaRPr lang="en-US" altLang="ja-JP" sz="2400" dirty="0"/>
              </a:p>
              <a:p>
                <a:pPr>
                  <a:lnSpc>
                    <a:spcPts val="2200"/>
                  </a:lnSpc>
                  <a:buFont typeface="Wingdings" pitchFamily="2" charset="2"/>
                  <a:buChar char="p"/>
                </a:pPr>
                <a:r>
                  <a:rPr lang="en-US" altLang="ja-JP" sz="2400" dirty="0"/>
                  <a:t> Efficiency : 96.9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0.9 %</a:t>
                </a:r>
              </a:p>
              <a:p>
                <a:pPr>
                  <a:lnSpc>
                    <a:spcPts val="2200"/>
                  </a:lnSpc>
                  <a:buFont typeface="Wingdings" pitchFamily="2" charset="2"/>
                  <a:buChar char="p"/>
                </a:pPr>
                <a:endParaRPr lang="en-US" altLang="ja-JP" sz="2400" dirty="0"/>
              </a:p>
            </p:txBody>
          </p:sp>
        </mc:Choice>
        <mc:Fallback>
          <p:sp>
            <p:nvSpPr>
              <p:cNvPr id="13" name="コンテンツ プレースホルダー 2">
                <a:extLst>
                  <a:ext uri="{FF2B5EF4-FFF2-40B4-BE49-F238E27FC236}">
                    <a16:creationId xmlns:a16="http://schemas.microsoft.com/office/drawing/2014/main" id="{D6061087-0FAE-964E-B881-6993E70A4F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269064"/>
                <a:ext cx="7543801" cy="4600029"/>
              </a:xfrm>
              <a:blipFill>
                <a:blip r:embed="rId4"/>
                <a:stretch>
                  <a:fillRect l="-2349" t="-21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>
            <a:extLst>
              <a:ext uri="{FF2B5EF4-FFF2-40B4-BE49-F238E27FC236}">
                <a16:creationId xmlns:a16="http://schemas.microsoft.com/office/drawing/2014/main" id="{77A85F14-1428-664E-A3D0-6A56C42D2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2" y="3078817"/>
            <a:ext cx="4664384" cy="317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85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A88E7E-4097-584A-9A8F-0C7EF2CDF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 (RPC2)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FB818A-8007-8B47-B83C-67DC2B90A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9FFD-AB35-414E-A5A8-8F9042900848}" type="datetime1">
              <a:rPr kumimoji="1" lang="ja-JP" altLang="en-US" smtClean="0"/>
              <a:t>2020/12/1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5A151A-D6BE-B74E-9099-AD6E6118D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295137-FE09-3249-9197-130E1DA9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E04E646A-BF19-6349-8E26-687DE6C561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ts val="2200"/>
                  </a:lnSpc>
                  <a:buFont typeface="Wingdings" pitchFamily="2" charset="2"/>
                  <a:buChar char="p"/>
                </a:pPr>
                <a:r>
                  <a:rPr lang="en-US" altLang="ja-JP" sz="2400" dirty="0"/>
                  <a:t> RPC2 Strip3</a:t>
                </a:r>
              </a:p>
              <a:p>
                <a:pPr>
                  <a:lnSpc>
                    <a:spcPts val="2200"/>
                  </a:lnSpc>
                  <a:buFont typeface="Wingdings" pitchFamily="2" charset="2"/>
                  <a:buChar char="p"/>
                </a:pPr>
                <a:r>
                  <a:rPr lang="en-US" altLang="ja-JP" sz="2400" dirty="0"/>
                  <a:t> Hit position : center</a:t>
                </a:r>
              </a:p>
              <a:p>
                <a:pPr>
                  <a:lnSpc>
                    <a:spcPts val="2200"/>
                  </a:lnSpc>
                  <a:buFont typeface="Wingdings" pitchFamily="2" charset="2"/>
                  <a:buChar char="p"/>
                </a:pPr>
                <a:r>
                  <a:rPr lang="en-US" altLang="ja-JP" sz="2400" dirty="0"/>
                  <a:t> Time resolution : 81.5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0.7</a:t>
                </a:r>
                <a:r>
                  <a:rPr lang="ja-JP" altLang="en-US" sz="2400"/>
                  <a:t> </a:t>
                </a:r>
                <a:r>
                  <a:rPr lang="en-US" altLang="ja-JP" sz="2400" dirty="0" err="1"/>
                  <a:t>ps</a:t>
                </a:r>
                <a:endParaRPr lang="en-US" altLang="ja-JP" sz="2400" dirty="0"/>
              </a:p>
              <a:p>
                <a:pPr>
                  <a:lnSpc>
                    <a:spcPts val="2200"/>
                  </a:lnSpc>
                  <a:buFont typeface="Wingdings" pitchFamily="2" charset="2"/>
                  <a:buChar char="p"/>
                </a:pPr>
                <a:r>
                  <a:rPr lang="en-US" altLang="ja-JP" sz="2400" dirty="0"/>
                  <a:t> Efficiency : 64.2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0.7 %</a:t>
                </a:r>
              </a:p>
              <a:p>
                <a:pPr>
                  <a:lnSpc>
                    <a:spcPts val="2200"/>
                  </a:lnSpc>
                  <a:buFont typeface="Wingdings" pitchFamily="2" charset="2"/>
                  <a:buChar char="p"/>
                </a:pPr>
                <a:endParaRPr lang="en-US" altLang="ja-JP" sz="2400" dirty="0"/>
              </a:p>
            </p:txBody>
          </p:sp>
        </mc:Choice>
        <mc:Fallback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E04E646A-BF19-6349-8E26-687DE6C561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49" t="-21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F2A584C8-B35F-6047-B05B-A76309041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2" y="3078817"/>
            <a:ext cx="4664384" cy="317540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2C9FC9A-B673-924C-8CFB-5B3A502DB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16" y="3657836"/>
            <a:ext cx="3904246" cy="265791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56BA0EB-8D86-A34A-9C72-4932B97A5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472" y="1167440"/>
            <a:ext cx="3904246" cy="2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3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1CE88E-FCCF-ED43-850E-170CAE8C8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</a:t>
            </a:r>
            <a:r>
              <a:rPr kumimoji="1" lang="en-US" altLang="ja-JP" dirty="0"/>
              <a:t>lewing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500062-9A91-6348-A572-1FD93D0FF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9FFD-AB35-414E-A5A8-8F9042900848}" type="datetime1">
              <a:rPr kumimoji="1" lang="ja-JP" altLang="en-US" smtClean="0"/>
              <a:t>2020/12/1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44DF98-A458-8647-8B89-4E832818A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C0A0A0-F07B-9848-A8B1-89BDA47F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8" name="図 7" descr="グラフ&#10;&#10;自動的に生成された説明">
            <a:extLst>
              <a:ext uri="{FF2B5EF4-FFF2-40B4-BE49-F238E27FC236}">
                <a16:creationId xmlns:a16="http://schemas.microsoft.com/office/drawing/2014/main" id="{A7C7A285-F480-A146-A702-2E013B450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714" y="668390"/>
            <a:ext cx="5823284" cy="2348888"/>
          </a:xfrm>
          <a:prstGeom prst="rect">
            <a:avLst/>
          </a:prstGeom>
        </p:spPr>
      </p:pic>
      <p:pic>
        <p:nvPicPr>
          <p:cNvPr id="10" name="図 9" descr="グラフ, ダイアグラム, ヒストグラム&#10;&#10;自動的に生成された説明">
            <a:extLst>
              <a:ext uri="{FF2B5EF4-FFF2-40B4-BE49-F238E27FC236}">
                <a16:creationId xmlns:a16="http://schemas.microsoft.com/office/drawing/2014/main" id="{5FD93927-B06A-C548-9E2A-9740E4119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1" y="3017278"/>
            <a:ext cx="6100946" cy="3287830"/>
          </a:xfrm>
          <a:prstGeom prst="rect">
            <a:avLst/>
          </a:prstGeom>
        </p:spPr>
      </p:pic>
      <p:sp>
        <p:nvSpPr>
          <p:cNvPr id="15" name="曲折矢印 14">
            <a:extLst>
              <a:ext uri="{FF2B5EF4-FFF2-40B4-BE49-F238E27FC236}">
                <a16:creationId xmlns:a16="http://schemas.microsoft.com/office/drawing/2014/main" id="{89C57FCF-AA49-6E4A-A403-A0ADBB471F03}"/>
              </a:ext>
            </a:extLst>
          </p:cNvPr>
          <p:cNvSpPr/>
          <p:nvPr/>
        </p:nvSpPr>
        <p:spPr>
          <a:xfrm rot="10800000">
            <a:off x="6506679" y="3382378"/>
            <a:ext cx="1099686" cy="107802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6E5EBD3-A1BA-084C-8C58-72FAF6B7638E}"/>
              </a:ext>
            </a:extLst>
          </p:cNvPr>
          <p:cNvSpPr txBox="1"/>
          <p:nvPr/>
        </p:nvSpPr>
        <p:spPr>
          <a:xfrm>
            <a:off x="6766560" y="4841507"/>
            <a:ext cx="1921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Slewing correction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CCA86C33-E033-1344-8143-BBF12FDAF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/>
              <a:t>Back up</a:t>
            </a:r>
            <a:endParaRPr kumimoji="1" lang="ja-JP" altLang="en-US" sz="540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53D13C99-50C7-5642-A793-89B67544E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534890-1FE1-D641-8D67-8BE9084D8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1388-0F58-E04A-A095-798F08EF69A4}" type="datetime1">
              <a:rPr kumimoji="1" lang="ja-JP" altLang="en-US" smtClean="0"/>
              <a:t>2020/12/1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CE1196-8DE3-744D-B44C-5CDCCD581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43B6F74E-1DC1-B147-8C34-6990E8E63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fld id="{2EC1EAD6-366C-C54B-86EC-A35C8C96F74A}" type="slidenum">
              <a:rPr kumimoji="1" lang="en-US" altLang="ja-JP" dirty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9822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B2618F-916B-0743-8446-27A75126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17800"/>
          </a:xfrm>
        </p:spPr>
        <p:txBody>
          <a:bodyPr/>
          <a:lstStyle/>
          <a:p>
            <a:r>
              <a:rPr kumimoji="1" lang="en-US" altLang="ja-JP" dirty="0"/>
              <a:t>Time Over Threshold</a:t>
            </a:r>
            <a:r>
              <a:rPr kumimoji="1" lang="ja-JP" altLang="en-US"/>
              <a:t> </a:t>
            </a:r>
            <a:r>
              <a:rPr kumimoji="1" lang="en-US" altLang="ja-JP" dirty="0"/>
              <a:t>method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139FAC-C26B-774D-A396-2DC0F833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614A-C911-3C45-9AB1-F6E396AEB793}" type="datetime1">
              <a:rPr kumimoji="1" lang="ja-JP" altLang="en-US" smtClean="0"/>
              <a:t>2020/12/1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590173-3438-544F-AD60-A7C1BC9A6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E69988A1-E610-5741-B369-5AB0E3206CD1}"/>
              </a:ext>
            </a:extLst>
          </p:cNvPr>
          <p:cNvSpPr/>
          <p:nvPr/>
        </p:nvSpPr>
        <p:spPr>
          <a:xfrm>
            <a:off x="5212625" y="3169254"/>
            <a:ext cx="2524966" cy="2593270"/>
          </a:xfrm>
          <a:custGeom>
            <a:avLst/>
            <a:gdLst>
              <a:gd name="connsiteX0" fmla="*/ 0 w 1663700"/>
              <a:gd name="connsiteY0" fmla="*/ 209788 h 1708706"/>
              <a:gd name="connsiteX1" fmla="*/ 508000 w 1663700"/>
              <a:gd name="connsiteY1" fmla="*/ 209788 h 1708706"/>
              <a:gd name="connsiteX2" fmla="*/ 596900 w 1663700"/>
              <a:gd name="connsiteY2" fmla="*/ 222488 h 1708706"/>
              <a:gd name="connsiteX3" fmla="*/ 838200 w 1663700"/>
              <a:gd name="connsiteY3" fmla="*/ 1708388 h 1708706"/>
              <a:gd name="connsiteX4" fmla="*/ 1079500 w 1663700"/>
              <a:gd name="connsiteY4" fmla="*/ 82788 h 1708706"/>
              <a:gd name="connsiteX5" fmla="*/ 1181100 w 1663700"/>
              <a:gd name="connsiteY5" fmla="*/ 235188 h 1708706"/>
              <a:gd name="connsiteX6" fmla="*/ 1257300 w 1663700"/>
              <a:gd name="connsiteY6" fmla="*/ 209788 h 1708706"/>
              <a:gd name="connsiteX7" fmla="*/ 1663700 w 1663700"/>
              <a:gd name="connsiteY7" fmla="*/ 209788 h 1708706"/>
              <a:gd name="connsiteX8" fmla="*/ 1663700 w 1663700"/>
              <a:gd name="connsiteY8" fmla="*/ 209788 h 170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700" h="1708706">
                <a:moveTo>
                  <a:pt x="0" y="209788"/>
                </a:moveTo>
                <a:lnTo>
                  <a:pt x="508000" y="209788"/>
                </a:lnTo>
                <a:cubicBezTo>
                  <a:pt x="607483" y="211905"/>
                  <a:pt x="541867" y="-27279"/>
                  <a:pt x="596900" y="222488"/>
                </a:cubicBezTo>
                <a:cubicBezTo>
                  <a:pt x="651933" y="472255"/>
                  <a:pt x="757767" y="1731671"/>
                  <a:pt x="838200" y="1708388"/>
                </a:cubicBezTo>
                <a:cubicBezTo>
                  <a:pt x="918633" y="1685105"/>
                  <a:pt x="1022350" y="328321"/>
                  <a:pt x="1079500" y="82788"/>
                </a:cubicBezTo>
                <a:cubicBezTo>
                  <a:pt x="1136650" y="-162745"/>
                  <a:pt x="1151467" y="214021"/>
                  <a:pt x="1181100" y="235188"/>
                </a:cubicBezTo>
                <a:cubicBezTo>
                  <a:pt x="1210733" y="256355"/>
                  <a:pt x="1176867" y="214021"/>
                  <a:pt x="1257300" y="209788"/>
                </a:cubicBezTo>
                <a:cubicBezTo>
                  <a:pt x="1337733" y="205555"/>
                  <a:pt x="1663700" y="209788"/>
                  <a:pt x="1663700" y="209788"/>
                </a:cubicBezTo>
                <a:lnTo>
                  <a:pt x="1663700" y="20978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10DF1C8-0880-0645-A41B-BB6A51B66633}"/>
              </a:ext>
            </a:extLst>
          </p:cNvPr>
          <p:cNvCxnSpPr>
            <a:cxnSpLocks/>
          </p:cNvCxnSpPr>
          <p:nvPr/>
        </p:nvCxnSpPr>
        <p:spPr>
          <a:xfrm>
            <a:off x="5212624" y="3716122"/>
            <a:ext cx="2524966" cy="1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FF6B44B-11FC-894F-BED0-11F0A1E7EFDA}"/>
              </a:ext>
            </a:extLst>
          </p:cNvPr>
          <p:cNvSpPr txBox="1"/>
          <p:nvPr/>
        </p:nvSpPr>
        <p:spPr>
          <a:xfrm>
            <a:off x="7606674" y="3687595"/>
            <a:ext cx="123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threshold</a:t>
            </a:r>
            <a:endParaRPr kumimoji="1" lang="ja-JP" altLang="en-US"/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8B8503B3-5FE1-2E47-B961-0D11FD545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09800"/>
            <a:ext cx="7884392" cy="460002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p"/>
            </a:pPr>
            <a:r>
              <a:rPr kumimoji="1" lang="en-US" altLang="ja-JP" sz="2400" dirty="0"/>
              <a:t> Measure pulse width </a:t>
            </a:r>
            <a:r>
              <a:rPr lang="en" altLang="ja-JP" sz="2400" dirty="0"/>
              <a:t>that exceeds the threshold</a:t>
            </a:r>
            <a:r>
              <a:rPr kumimoji="1" lang="en-US" altLang="ja-JP" sz="2400" dirty="0"/>
              <a:t>.</a:t>
            </a:r>
          </a:p>
          <a:p>
            <a:pPr>
              <a:buFont typeface="Wingdings" pitchFamily="2" charset="2"/>
              <a:buChar char="p"/>
            </a:pPr>
            <a:r>
              <a:rPr lang="en-US" altLang="ja-JP" sz="2400" dirty="0"/>
              <a:t> Slewing correction </a:t>
            </a:r>
            <a:r>
              <a:rPr lang="en" altLang="ja-JP" sz="2400" dirty="0"/>
              <a:t>using the signal width</a:t>
            </a:r>
            <a:r>
              <a:rPr lang="en-US" altLang="ja-JP" sz="2400" dirty="0"/>
              <a:t> </a:t>
            </a:r>
            <a:r>
              <a:rPr lang="en" altLang="ja-JP" sz="2400" dirty="0"/>
              <a:t>instead of the signal charge.</a:t>
            </a: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38E47D38-C3B9-7841-A6BB-7E6394E43974}"/>
              </a:ext>
            </a:extLst>
          </p:cNvPr>
          <p:cNvSpPr/>
          <p:nvPr/>
        </p:nvSpPr>
        <p:spPr>
          <a:xfrm>
            <a:off x="2493912" y="3447739"/>
            <a:ext cx="707263" cy="2301503"/>
          </a:xfrm>
          <a:custGeom>
            <a:avLst/>
            <a:gdLst>
              <a:gd name="connsiteX0" fmla="*/ 0 w 495808"/>
              <a:gd name="connsiteY0" fmla="*/ 0 h 1613408"/>
              <a:gd name="connsiteX1" fmla="*/ 495808 w 495808"/>
              <a:gd name="connsiteY1" fmla="*/ 0 h 1613408"/>
              <a:gd name="connsiteX2" fmla="*/ 321056 w 495808"/>
              <a:gd name="connsiteY2" fmla="*/ 1471168 h 1613408"/>
              <a:gd name="connsiteX3" fmla="*/ 268224 w 495808"/>
              <a:gd name="connsiteY3" fmla="*/ 1613408 h 1613408"/>
              <a:gd name="connsiteX4" fmla="*/ 268224 w 495808"/>
              <a:gd name="connsiteY4" fmla="*/ 1613408 h 1613408"/>
              <a:gd name="connsiteX5" fmla="*/ 227584 w 495808"/>
              <a:gd name="connsiteY5" fmla="*/ 1576832 h 1613408"/>
              <a:gd name="connsiteX6" fmla="*/ 121920 w 495808"/>
              <a:gd name="connsiteY6" fmla="*/ 890016 h 1613408"/>
              <a:gd name="connsiteX7" fmla="*/ 0 w 495808"/>
              <a:gd name="connsiteY7" fmla="*/ 0 h 161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808" h="1613408">
                <a:moveTo>
                  <a:pt x="0" y="0"/>
                </a:moveTo>
                <a:lnTo>
                  <a:pt x="495808" y="0"/>
                </a:lnTo>
                <a:lnTo>
                  <a:pt x="321056" y="1471168"/>
                </a:lnTo>
                <a:lnTo>
                  <a:pt x="268224" y="1613408"/>
                </a:lnTo>
                <a:lnTo>
                  <a:pt x="268224" y="1613408"/>
                </a:lnTo>
                <a:lnTo>
                  <a:pt x="227584" y="1576832"/>
                </a:lnTo>
                <a:lnTo>
                  <a:pt x="121920" y="890016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31B21DDB-754B-EF4D-9D9A-17868D7F4F61}"/>
              </a:ext>
            </a:extLst>
          </p:cNvPr>
          <p:cNvSpPr/>
          <p:nvPr/>
        </p:nvSpPr>
        <p:spPr>
          <a:xfrm>
            <a:off x="1591509" y="3195012"/>
            <a:ext cx="2524967" cy="2593271"/>
          </a:xfrm>
          <a:custGeom>
            <a:avLst/>
            <a:gdLst>
              <a:gd name="connsiteX0" fmla="*/ 0 w 1663700"/>
              <a:gd name="connsiteY0" fmla="*/ 209788 h 1708706"/>
              <a:gd name="connsiteX1" fmla="*/ 508000 w 1663700"/>
              <a:gd name="connsiteY1" fmla="*/ 209788 h 1708706"/>
              <a:gd name="connsiteX2" fmla="*/ 596900 w 1663700"/>
              <a:gd name="connsiteY2" fmla="*/ 222488 h 1708706"/>
              <a:gd name="connsiteX3" fmla="*/ 838200 w 1663700"/>
              <a:gd name="connsiteY3" fmla="*/ 1708388 h 1708706"/>
              <a:gd name="connsiteX4" fmla="*/ 1079500 w 1663700"/>
              <a:gd name="connsiteY4" fmla="*/ 82788 h 1708706"/>
              <a:gd name="connsiteX5" fmla="*/ 1181100 w 1663700"/>
              <a:gd name="connsiteY5" fmla="*/ 235188 h 1708706"/>
              <a:gd name="connsiteX6" fmla="*/ 1257300 w 1663700"/>
              <a:gd name="connsiteY6" fmla="*/ 209788 h 1708706"/>
              <a:gd name="connsiteX7" fmla="*/ 1663700 w 1663700"/>
              <a:gd name="connsiteY7" fmla="*/ 209788 h 1708706"/>
              <a:gd name="connsiteX8" fmla="*/ 1663700 w 1663700"/>
              <a:gd name="connsiteY8" fmla="*/ 209788 h 170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700" h="1708706">
                <a:moveTo>
                  <a:pt x="0" y="209788"/>
                </a:moveTo>
                <a:lnTo>
                  <a:pt x="508000" y="209788"/>
                </a:lnTo>
                <a:cubicBezTo>
                  <a:pt x="607483" y="211905"/>
                  <a:pt x="541867" y="-27279"/>
                  <a:pt x="596900" y="222488"/>
                </a:cubicBezTo>
                <a:cubicBezTo>
                  <a:pt x="651933" y="472255"/>
                  <a:pt x="757767" y="1731671"/>
                  <a:pt x="838200" y="1708388"/>
                </a:cubicBezTo>
                <a:cubicBezTo>
                  <a:pt x="918633" y="1685105"/>
                  <a:pt x="1022350" y="328321"/>
                  <a:pt x="1079500" y="82788"/>
                </a:cubicBezTo>
                <a:cubicBezTo>
                  <a:pt x="1136650" y="-162745"/>
                  <a:pt x="1151467" y="214021"/>
                  <a:pt x="1181100" y="235188"/>
                </a:cubicBezTo>
                <a:cubicBezTo>
                  <a:pt x="1210733" y="256355"/>
                  <a:pt x="1176867" y="214021"/>
                  <a:pt x="1257300" y="209788"/>
                </a:cubicBezTo>
                <a:cubicBezTo>
                  <a:pt x="1337733" y="205555"/>
                  <a:pt x="1663700" y="209788"/>
                  <a:pt x="1663700" y="209788"/>
                </a:cubicBezTo>
                <a:lnTo>
                  <a:pt x="1663700" y="20978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27547756-396C-C64B-9F39-9DF4086DB0A8}"/>
              </a:ext>
            </a:extLst>
          </p:cNvPr>
          <p:cNvCxnSpPr>
            <a:cxnSpLocks/>
          </p:cNvCxnSpPr>
          <p:nvPr/>
        </p:nvCxnSpPr>
        <p:spPr>
          <a:xfrm>
            <a:off x="6159578" y="3716122"/>
            <a:ext cx="639045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C4DB778-AC72-B345-A9B4-21EBBBC02671}"/>
              </a:ext>
            </a:extLst>
          </p:cNvPr>
          <p:cNvSpPr txBox="1"/>
          <p:nvPr/>
        </p:nvSpPr>
        <p:spPr>
          <a:xfrm>
            <a:off x="2171080" y="5856344"/>
            <a:ext cx="136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Pulse charge</a:t>
            </a:r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CB0B7FC-D466-EE45-A8E4-1E61CF2FC347}"/>
              </a:ext>
            </a:extLst>
          </p:cNvPr>
          <p:cNvSpPr txBox="1"/>
          <p:nvPr/>
        </p:nvSpPr>
        <p:spPr>
          <a:xfrm>
            <a:off x="5837753" y="585634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Pulse width</a:t>
            </a:r>
            <a:endParaRPr kumimoji="1" lang="ja-JP" altLang="en-US"/>
          </a:p>
        </p:txBody>
      </p:sp>
      <p:sp>
        <p:nvSpPr>
          <p:cNvPr id="19" name="スライド番号プレースホルダー 5">
            <a:extLst>
              <a:ext uri="{FF2B5EF4-FFF2-40B4-BE49-F238E27FC236}">
                <a16:creationId xmlns:a16="http://schemas.microsoft.com/office/drawing/2014/main" id="{DC94D0BE-AF02-F24A-B930-904F242E0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fld id="{2EC1EAD6-366C-C54B-86EC-A35C8C96F74A}" type="slidenum">
              <a:rPr kumimoji="1" lang="en-US" altLang="ja-JP" dirty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3799850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17526</TotalTime>
  <Words>264</Words>
  <Application>Microsoft Macintosh PowerPoint</Application>
  <PresentationFormat>画面に合わせる (4:3)</PresentationFormat>
  <Paragraphs>82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游ゴシック</vt:lpstr>
      <vt:lpstr>Arial</vt:lpstr>
      <vt:lpstr>Calibri</vt:lpstr>
      <vt:lpstr>Calibri Light</vt:lpstr>
      <vt:lpstr>Cambria Math</vt:lpstr>
      <vt:lpstr>Wingdings</vt:lpstr>
      <vt:lpstr>レトロスペクト</vt:lpstr>
      <vt:lpstr> Progress report</vt:lpstr>
      <vt:lpstr>MRPC</vt:lpstr>
      <vt:lpstr>Set up</vt:lpstr>
      <vt:lpstr>Result</vt:lpstr>
      <vt:lpstr>Result (RPC1)</vt:lpstr>
      <vt:lpstr>Result (RPC2)</vt:lpstr>
      <vt:lpstr>Slewing</vt:lpstr>
      <vt:lpstr>Back up</vt:lpstr>
      <vt:lpstr>Time Over Threshold method</vt:lpstr>
      <vt:lpstr>HR-TDC using FPGA</vt:lpstr>
      <vt:lpstr>HR-TDC using FPGA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飛行時間測定器 Multi-gap Resistive Plate Chamber(MRPC); 信号誘起パッド形状の変更による 時間分解能及び信号反射特性の評価</dc:title>
  <dc:creator>津久井 宏祐</dc:creator>
  <cp:lastModifiedBy>津久井宏祐</cp:lastModifiedBy>
  <cp:revision>439</cp:revision>
  <dcterms:created xsi:type="dcterms:W3CDTF">2019-01-19T04:10:16Z</dcterms:created>
  <dcterms:modified xsi:type="dcterms:W3CDTF">2020-12-01T08:50:24Z</dcterms:modified>
</cp:coreProperties>
</file>