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1536" r:id="rId2"/>
    <p:sldId id="1535" r:id="rId3"/>
    <p:sldId id="1541" r:id="rId4"/>
    <p:sldId id="1538" r:id="rId5"/>
    <p:sldId id="1537" r:id="rId6"/>
    <p:sldId id="256" r:id="rId7"/>
    <p:sldId id="257" r:id="rId8"/>
    <p:sldId id="258" r:id="rId9"/>
    <p:sldId id="1539" r:id="rId10"/>
    <p:sldId id="261" r:id="rId11"/>
    <p:sldId id="262" r:id="rId12"/>
    <p:sldId id="263" r:id="rId13"/>
    <p:sldId id="264" r:id="rId14"/>
    <p:sldId id="266" r:id="rId15"/>
    <p:sldId id="265" r:id="rId16"/>
    <p:sldId id="267" r:id="rId17"/>
    <p:sldId id="271" r:id="rId18"/>
    <p:sldId id="268" r:id="rId19"/>
    <p:sldId id="269" r:id="rId20"/>
    <p:sldId id="259" r:id="rId21"/>
    <p:sldId id="272" r:id="rId22"/>
    <p:sldId id="273" r:id="rId23"/>
    <p:sldId id="260" r:id="rId24"/>
    <p:sldId id="274" r:id="rId25"/>
    <p:sldId id="334" r:id="rId26"/>
    <p:sldId id="270" r:id="rId27"/>
    <p:sldId id="1540" r:id="rId28"/>
    <p:sldId id="275" r:id="rId2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5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3" autoAdjust="0"/>
    <p:restoredTop sz="94660"/>
  </p:normalViewPr>
  <p:slideViewPr>
    <p:cSldViewPr snapToGrid="0">
      <p:cViewPr varScale="1">
        <p:scale>
          <a:sx n="65" d="100"/>
          <a:sy n="65" d="100"/>
        </p:scale>
        <p:origin x="79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356DF-C2FF-4C97-850D-FD0DFEE66788}" type="datetimeFigureOut">
              <a:rPr kumimoji="1" lang="ja-JP" altLang="en-US" smtClean="0"/>
              <a:t>2020/12/1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C4C645-FBEF-4637-9B59-890D1636D042}" type="slidenum">
              <a:rPr kumimoji="1" lang="ja-JP" altLang="en-US" smtClean="0"/>
              <a:t>‹#›</a:t>
            </a:fld>
            <a:endParaRPr kumimoji="1" lang="ja-JP" altLang="en-US"/>
          </a:p>
        </p:txBody>
      </p:sp>
    </p:spTree>
    <p:extLst>
      <p:ext uri="{BB962C8B-B14F-4D97-AF65-F5344CB8AC3E}">
        <p14:creationId xmlns:p14="http://schemas.microsoft.com/office/powerpoint/2010/main" val="330381381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4FFD93-6507-4D28-808E-7F16095A6D5F}" type="slidenum">
              <a:rPr kumimoji="1" lang="ja-JP" altLang="en-US" smtClean="0"/>
              <a:t>25</a:t>
            </a:fld>
            <a:endParaRPr kumimoji="1" lang="ja-JP" altLang="en-US"/>
          </a:p>
        </p:txBody>
      </p:sp>
    </p:spTree>
    <p:extLst>
      <p:ext uri="{BB962C8B-B14F-4D97-AF65-F5344CB8AC3E}">
        <p14:creationId xmlns:p14="http://schemas.microsoft.com/office/powerpoint/2010/main" val="3057801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09BE2A-62C4-464D-AA0A-D46C27A8E93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3CAAAC5-47E0-49FE-9A37-29B86B5767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72F52D4-7ED1-4535-9EE3-4E97AC7CF618}"/>
              </a:ext>
            </a:extLst>
          </p:cNvPr>
          <p:cNvSpPr>
            <a:spLocks noGrp="1"/>
          </p:cNvSpPr>
          <p:nvPr>
            <p:ph type="dt" sz="half" idx="10"/>
          </p:nvPr>
        </p:nvSpPr>
        <p:spPr/>
        <p:txBody>
          <a:bodyPr/>
          <a:lstStyle/>
          <a:p>
            <a:fld id="{CB35A1C9-B717-4149-8484-016A0B19DBD9}" type="datetimeFigureOut">
              <a:rPr kumimoji="1" lang="ja-JP" altLang="en-US" smtClean="0"/>
              <a:t>2020/12/1</a:t>
            </a:fld>
            <a:endParaRPr kumimoji="1" lang="ja-JP" altLang="en-US"/>
          </a:p>
        </p:txBody>
      </p:sp>
      <p:sp>
        <p:nvSpPr>
          <p:cNvPr id="5" name="フッター プレースホルダー 4">
            <a:extLst>
              <a:ext uri="{FF2B5EF4-FFF2-40B4-BE49-F238E27FC236}">
                <a16:creationId xmlns:a16="http://schemas.microsoft.com/office/drawing/2014/main" id="{24C2133E-C1B0-4B28-8128-82D67D2868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77F4EA9-1FF7-4258-AC17-1EEE943B54F5}"/>
              </a:ext>
            </a:extLst>
          </p:cNvPr>
          <p:cNvSpPr>
            <a:spLocks noGrp="1"/>
          </p:cNvSpPr>
          <p:nvPr>
            <p:ph type="sldNum" sz="quarter" idx="12"/>
          </p:nvPr>
        </p:nvSpPr>
        <p:spPr/>
        <p:txBody>
          <a:bodyPr/>
          <a:lstStyle/>
          <a:p>
            <a:fld id="{53282A7B-3CCA-4810-A538-CC0C6F94D665}" type="slidenum">
              <a:rPr kumimoji="1" lang="ja-JP" altLang="en-US" smtClean="0"/>
              <a:t>‹#›</a:t>
            </a:fld>
            <a:endParaRPr kumimoji="1" lang="ja-JP" altLang="en-US"/>
          </a:p>
        </p:txBody>
      </p:sp>
    </p:spTree>
    <p:extLst>
      <p:ext uri="{BB962C8B-B14F-4D97-AF65-F5344CB8AC3E}">
        <p14:creationId xmlns:p14="http://schemas.microsoft.com/office/powerpoint/2010/main" val="108854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392A7-A2AD-4C49-A5FB-44BEE78C062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B78099F-B59A-45E3-9814-DE480988008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690C353-4D2A-452B-A44E-DBE1D60C6D43}"/>
              </a:ext>
            </a:extLst>
          </p:cNvPr>
          <p:cNvSpPr>
            <a:spLocks noGrp="1"/>
          </p:cNvSpPr>
          <p:nvPr>
            <p:ph type="dt" sz="half" idx="10"/>
          </p:nvPr>
        </p:nvSpPr>
        <p:spPr/>
        <p:txBody>
          <a:bodyPr/>
          <a:lstStyle/>
          <a:p>
            <a:fld id="{CB35A1C9-B717-4149-8484-016A0B19DBD9}" type="datetimeFigureOut">
              <a:rPr kumimoji="1" lang="ja-JP" altLang="en-US" smtClean="0"/>
              <a:t>2020/12/1</a:t>
            </a:fld>
            <a:endParaRPr kumimoji="1" lang="ja-JP" altLang="en-US"/>
          </a:p>
        </p:txBody>
      </p:sp>
      <p:sp>
        <p:nvSpPr>
          <p:cNvPr id="5" name="フッター プレースホルダー 4">
            <a:extLst>
              <a:ext uri="{FF2B5EF4-FFF2-40B4-BE49-F238E27FC236}">
                <a16:creationId xmlns:a16="http://schemas.microsoft.com/office/drawing/2014/main" id="{78A54778-2079-4383-9113-9F54BA7AA70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33BC06-4294-4DF9-83DB-00D36EED0077}"/>
              </a:ext>
            </a:extLst>
          </p:cNvPr>
          <p:cNvSpPr>
            <a:spLocks noGrp="1"/>
          </p:cNvSpPr>
          <p:nvPr>
            <p:ph type="sldNum" sz="quarter" idx="12"/>
          </p:nvPr>
        </p:nvSpPr>
        <p:spPr/>
        <p:txBody>
          <a:bodyPr/>
          <a:lstStyle/>
          <a:p>
            <a:fld id="{53282A7B-3CCA-4810-A538-CC0C6F94D665}" type="slidenum">
              <a:rPr kumimoji="1" lang="ja-JP" altLang="en-US" smtClean="0"/>
              <a:t>‹#›</a:t>
            </a:fld>
            <a:endParaRPr kumimoji="1" lang="ja-JP" altLang="en-US"/>
          </a:p>
        </p:txBody>
      </p:sp>
    </p:spTree>
    <p:extLst>
      <p:ext uri="{BB962C8B-B14F-4D97-AF65-F5344CB8AC3E}">
        <p14:creationId xmlns:p14="http://schemas.microsoft.com/office/powerpoint/2010/main" val="1191954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43824FB-A12A-49E1-B03E-1C89D1FEF2E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71DE44D-BD23-46BE-AA25-DCEDE0FF116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1542110-C869-4222-8FF8-1AA6FCC717B0}"/>
              </a:ext>
            </a:extLst>
          </p:cNvPr>
          <p:cNvSpPr>
            <a:spLocks noGrp="1"/>
          </p:cNvSpPr>
          <p:nvPr>
            <p:ph type="dt" sz="half" idx="10"/>
          </p:nvPr>
        </p:nvSpPr>
        <p:spPr/>
        <p:txBody>
          <a:bodyPr/>
          <a:lstStyle/>
          <a:p>
            <a:fld id="{CB35A1C9-B717-4149-8484-016A0B19DBD9}" type="datetimeFigureOut">
              <a:rPr kumimoji="1" lang="ja-JP" altLang="en-US" smtClean="0"/>
              <a:t>2020/12/1</a:t>
            </a:fld>
            <a:endParaRPr kumimoji="1" lang="ja-JP" altLang="en-US"/>
          </a:p>
        </p:txBody>
      </p:sp>
      <p:sp>
        <p:nvSpPr>
          <p:cNvPr id="5" name="フッター プレースホルダー 4">
            <a:extLst>
              <a:ext uri="{FF2B5EF4-FFF2-40B4-BE49-F238E27FC236}">
                <a16:creationId xmlns:a16="http://schemas.microsoft.com/office/drawing/2014/main" id="{0275890D-7607-4298-84ED-46015EA87FE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56EEC23-A99F-4EA6-B40F-6E4F5849B50D}"/>
              </a:ext>
            </a:extLst>
          </p:cNvPr>
          <p:cNvSpPr>
            <a:spLocks noGrp="1"/>
          </p:cNvSpPr>
          <p:nvPr>
            <p:ph type="sldNum" sz="quarter" idx="12"/>
          </p:nvPr>
        </p:nvSpPr>
        <p:spPr/>
        <p:txBody>
          <a:bodyPr/>
          <a:lstStyle/>
          <a:p>
            <a:fld id="{53282A7B-3CCA-4810-A538-CC0C6F94D665}" type="slidenum">
              <a:rPr kumimoji="1" lang="ja-JP" altLang="en-US" smtClean="0"/>
              <a:t>‹#›</a:t>
            </a:fld>
            <a:endParaRPr kumimoji="1" lang="ja-JP" altLang="en-US"/>
          </a:p>
        </p:txBody>
      </p:sp>
    </p:spTree>
    <p:extLst>
      <p:ext uri="{BB962C8B-B14F-4D97-AF65-F5344CB8AC3E}">
        <p14:creationId xmlns:p14="http://schemas.microsoft.com/office/powerpoint/2010/main" val="3430574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A194C3-0C65-44CB-BC57-78E737A68E3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7751DF3-91EE-4325-8630-81B7ED9D731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A7D6BFE-55CF-4AEF-B728-7DEE983EED80}"/>
              </a:ext>
            </a:extLst>
          </p:cNvPr>
          <p:cNvSpPr>
            <a:spLocks noGrp="1"/>
          </p:cNvSpPr>
          <p:nvPr>
            <p:ph type="dt" sz="half" idx="10"/>
          </p:nvPr>
        </p:nvSpPr>
        <p:spPr/>
        <p:txBody>
          <a:bodyPr/>
          <a:lstStyle/>
          <a:p>
            <a:fld id="{CB35A1C9-B717-4149-8484-016A0B19DBD9}" type="datetimeFigureOut">
              <a:rPr kumimoji="1" lang="ja-JP" altLang="en-US" smtClean="0"/>
              <a:t>2020/12/1</a:t>
            </a:fld>
            <a:endParaRPr kumimoji="1" lang="ja-JP" altLang="en-US"/>
          </a:p>
        </p:txBody>
      </p:sp>
      <p:sp>
        <p:nvSpPr>
          <p:cNvPr id="5" name="フッター プレースホルダー 4">
            <a:extLst>
              <a:ext uri="{FF2B5EF4-FFF2-40B4-BE49-F238E27FC236}">
                <a16:creationId xmlns:a16="http://schemas.microsoft.com/office/drawing/2014/main" id="{974F010D-E2B6-4853-9F49-5B6425E13CF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675E34E-6F54-4A2C-8BB8-194634FA4E11}"/>
              </a:ext>
            </a:extLst>
          </p:cNvPr>
          <p:cNvSpPr>
            <a:spLocks noGrp="1"/>
          </p:cNvSpPr>
          <p:nvPr>
            <p:ph type="sldNum" sz="quarter" idx="12"/>
          </p:nvPr>
        </p:nvSpPr>
        <p:spPr/>
        <p:txBody>
          <a:bodyPr/>
          <a:lstStyle/>
          <a:p>
            <a:fld id="{53282A7B-3CCA-4810-A538-CC0C6F94D665}" type="slidenum">
              <a:rPr kumimoji="1" lang="ja-JP" altLang="en-US" smtClean="0"/>
              <a:t>‹#›</a:t>
            </a:fld>
            <a:endParaRPr kumimoji="1" lang="ja-JP" altLang="en-US"/>
          </a:p>
        </p:txBody>
      </p:sp>
    </p:spTree>
    <p:extLst>
      <p:ext uri="{BB962C8B-B14F-4D97-AF65-F5344CB8AC3E}">
        <p14:creationId xmlns:p14="http://schemas.microsoft.com/office/powerpoint/2010/main" val="1429068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F94B10-EB9D-4198-B899-2556AC333C0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C12246A-F230-4D2A-B244-8A76E48B50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9ABE376-42E0-4D9C-8169-890C47A8DA2D}"/>
              </a:ext>
            </a:extLst>
          </p:cNvPr>
          <p:cNvSpPr>
            <a:spLocks noGrp="1"/>
          </p:cNvSpPr>
          <p:nvPr>
            <p:ph type="dt" sz="half" idx="10"/>
          </p:nvPr>
        </p:nvSpPr>
        <p:spPr/>
        <p:txBody>
          <a:bodyPr/>
          <a:lstStyle/>
          <a:p>
            <a:fld id="{CB35A1C9-B717-4149-8484-016A0B19DBD9}" type="datetimeFigureOut">
              <a:rPr kumimoji="1" lang="ja-JP" altLang="en-US" smtClean="0"/>
              <a:t>2020/12/1</a:t>
            </a:fld>
            <a:endParaRPr kumimoji="1" lang="ja-JP" altLang="en-US"/>
          </a:p>
        </p:txBody>
      </p:sp>
      <p:sp>
        <p:nvSpPr>
          <p:cNvPr id="5" name="フッター プレースホルダー 4">
            <a:extLst>
              <a:ext uri="{FF2B5EF4-FFF2-40B4-BE49-F238E27FC236}">
                <a16:creationId xmlns:a16="http://schemas.microsoft.com/office/drawing/2014/main" id="{8E884143-A68E-41C4-9F82-31E47D65127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F77C40C-BC69-4A4B-A42C-135478C2F875}"/>
              </a:ext>
            </a:extLst>
          </p:cNvPr>
          <p:cNvSpPr>
            <a:spLocks noGrp="1"/>
          </p:cNvSpPr>
          <p:nvPr>
            <p:ph type="sldNum" sz="quarter" idx="12"/>
          </p:nvPr>
        </p:nvSpPr>
        <p:spPr/>
        <p:txBody>
          <a:bodyPr/>
          <a:lstStyle/>
          <a:p>
            <a:fld id="{53282A7B-3CCA-4810-A538-CC0C6F94D665}" type="slidenum">
              <a:rPr kumimoji="1" lang="ja-JP" altLang="en-US" smtClean="0"/>
              <a:t>‹#›</a:t>
            </a:fld>
            <a:endParaRPr kumimoji="1" lang="ja-JP" altLang="en-US"/>
          </a:p>
        </p:txBody>
      </p:sp>
    </p:spTree>
    <p:extLst>
      <p:ext uri="{BB962C8B-B14F-4D97-AF65-F5344CB8AC3E}">
        <p14:creationId xmlns:p14="http://schemas.microsoft.com/office/powerpoint/2010/main" val="3321357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E203D8-5E18-4D3E-8279-E7D735BF2C9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C6C67C3-362F-41E4-B5A2-6D0C24009D5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D2D0D0A-425D-4B31-B764-47560A15178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D0F54F9-41EC-40FA-B6F7-E37D6EDBF925}"/>
              </a:ext>
            </a:extLst>
          </p:cNvPr>
          <p:cNvSpPr>
            <a:spLocks noGrp="1"/>
          </p:cNvSpPr>
          <p:nvPr>
            <p:ph type="dt" sz="half" idx="10"/>
          </p:nvPr>
        </p:nvSpPr>
        <p:spPr/>
        <p:txBody>
          <a:bodyPr/>
          <a:lstStyle/>
          <a:p>
            <a:fld id="{CB35A1C9-B717-4149-8484-016A0B19DBD9}" type="datetimeFigureOut">
              <a:rPr kumimoji="1" lang="ja-JP" altLang="en-US" smtClean="0"/>
              <a:t>2020/12/1</a:t>
            </a:fld>
            <a:endParaRPr kumimoji="1" lang="ja-JP" altLang="en-US"/>
          </a:p>
        </p:txBody>
      </p:sp>
      <p:sp>
        <p:nvSpPr>
          <p:cNvPr id="6" name="フッター プレースホルダー 5">
            <a:extLst>
              <a:ext uri="{FF2B5EF4-FFF2-40B4-BE49-F238E27FC236}">
                <a16:creationId xmlns:a16="http://schemas.microsoft.com/office/drawing/2014/main" id="{64677F23-28E0-4926-A916-626D09B1763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C4D229D-EA00-46C3-8882-F708F649B421}"/>
              </a:ext>
            </a:extLst>
          </p:cNvPr>
          <p:cNvSpPr>
            <a:spLocks noGrp="1"/>
          </p:cNvSpPr>
          <p:nvPr>
            <p:ph type="sldNum" sz="quarter" idx="12"/>
          </p:nvPr>
        </p:nvSpPr>
        <p:spPr/>
        <p:txBody>
          <a:bodyPr/>
          <a:lstStyle/>
          <a:p>
            <a:fld id="{53282A7B-3CCA-4810-A538-CC0C6F94D665}" type="slidenum">
              <a:rPr kumimoji="1" lang="ja-JP" altLang="en-US" smtClean="0"/>
              <a:t>‹#›</a:t>
            </a:fld>
            <a:endParaRPr kumimoji="1" lang="ja-JP" altLang="en-US"/>
          </a:p>
        </p:txBody>
      </p:sp>
    </p:spTree>
    <p:extLst>
      <p:ext uri="{BB962C8B-B14F-4D97-AF65-F5344CB8AC3E}">
        <p14:creationId xmlns:p14="http://schemas.microsoft.com/office/powerpoint/2010/main" val="2623920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874FB0-A47F-4559-8579-9EF0AAD02C3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BBB3CE2-FF1C-4573-8B59-2A2B248153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00E7D20-7BD6-49C6-946D-8786C103780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2E0AF82-1E30-44B4-8EE2-F338806910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65117D3-0DF9-42DA-BD3C-C9BC90DF9A7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7BEEEC2-5C8B-40A8-94F3-DB124399E3C6}"/>
              </a:ext>
            </a:extLst>
          </p:cNvPr>
          <p:cNvSpPr>
            <a:spLocks noGrp="1"/>
          </p:cNvSpPr>
          <p:nvPr>
            <p:ph type="dt" sz="half" idx="10"/>
          </p:nvPr>
        </p:nvSpPr>
        <p:spPr/>
        <p:txBody>
          <a:bodyPr/>
          <a:lstStyle/>
          <a:p>
            <a:fld id="{CB35A1C9-B717-4149-8484-016A0B19DBD9}" type="datetimeFigureOut">
              <a:rPr kumimoji="1" lang="ja-JP" altLang="en-US" smtClean="0"/>
              <a:t>2020/12/1</a:t>
            </a:fld>
            <a:endParaRPr kumimoji="1" lang="ja-JP" altLang="en-US"/>
          </a:p>
        </p:txBody>
      </p:sp>
      <p:sp>
        <p:nvSpPr>
          <p:cNvPr id="8" name="フッター プレースホルダー 7">
            <a:extLst>
              <a:ext uri="{FF2B5EF4-FFF2-40B4-BE49-F238E27FC236}">
                <a16:creationId xmlns:a16="http://schemas.microsoft.com/office/drawing/2014/main" id="{E3616831-6F18-4FA8-B33F-13910F5F9D7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1C87D9C-1602-4577-8576-439890ED9828}"/>
              </a:ext>
            </a:extLst>
          </p:cNvPr>
          <p:cNvSpPr>
            <a:spLocks noGrp="1"/>
          </p:cNvSpPr>
          <p:nvPr>
            <p:ph type="sldNum" sz="quarter" idx="12"/>
          </p:nvPr>
        </p:nvSpPr>
        <p:spPr/>
        <p:txBody>
          <a:bodyPr/>
          <a:lstStyle/>
          <a:p>
            <a:fld id="{53282A7B-3CCA-4810-A538-CC0C6F94D665}" type="slidenum">
              <a:rPr kumimoji="1" lang="ja-JP" altLang="en-US" smtClean="0"/>
              <a:t>‹#›</a:t>
            </a:fld>
            <a:endParaRPr kumimoji="1" lang="ja-JP" altLang="en-US"/>
          </a:p>
        </p:txBody>
      </p:sp>
    </p:spTree>
    <p:extLst>
      <p:ext uri="{BB962C8B-B14F-4D97-AF65-F5344CB8AC3E}">
        <p14:creationId xmlns:p14="http://schemas.microsoft.com/office/powerpoint/2010/main" val="448181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F5369F-5D2C-47AE-818C-117A5CDBF52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F681FB7-60A3-4551-A9F4-ECC7D930148A}"/>
              </a:ext>
            </a:extLst>
          </p:cNvPr>
          <p:cNvSpPr>
            <a:spLocks noGrp="1"/>
          </p:cNvSpPr>
          <p:nvPr>
            <p:ph type="dt" sz="half" idx="10"/>
          </p:nvPr>
        </p:nvSpPr>
        <p:spPr/>
        <p:txBody>
          <a:bodyPr/>
          <a:lstStyle/>
          <a:p>
            <a:fld id="{CB35A1C9-B717-4149-8484-016A0B19DBD9}" type="datetimeFigureOut">
              <a:rPr kumimoji="1" lang="ja-JP" altLang="en-US" smtClean="0"/>
              <a:t>2020/12/1</a:t>
            </a:fld>
            <a:endParaRPr kumimoji="1" lang="ja-JP" altLang="en-US"/>
          </a:p>
        </p:txBody>
      </p:sp>
      <p:sp>
        <p:nvSpPr>
          <p:cNvPr id="4" name="フッター プレースホルダー 3">
            <a:extLst>
              <a:ext uri="{FF2B5EF4-FFF2-40B4-BE49-F238E27FC236}">
                <a16:creationId xmlns:a16="http://schemas.microsoft.com/office/drawing/2014/main" id="{87D522A7-40D0-44C5-8105-57902F22260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AB556F2-A666-4144-9218-F1D59E438287}"/>
              </a:ext>
            </a:extLst>
          </p:cNvPr>
          <p:cNvSpPr>
            <a:spLocks noGrp="1"/>
          </p:cNvSpPr>
          <p:nvPr>
            <p:ph type="sldNum" sz="quarter" idx="12"/>
          </p:nvPr>
        </p:nvSpPr>
        <p:spPr/>
        <p:txBody>
          <a:bodyPr/>
          <a:lstStyle/>
          <a:p>
            <a:fld id="{53282A7B-3CCA-4810-A538-CC0C6F94D665}" type="slidenum">
              <a:rPr kumimoji="1" lang="ja-JP" altLang="en-US" smtClean="0"/>
              <a:t>‹#›</a:t>
            </a:fld>
            <a:endParaRPr kumimoji="1" lang="ja-JP" altLang="en-US"/>
          </a:p>
        </p:txBody>
      </p:sp>
    </p:spTree>
    <p:extLst>
      <p:ext uri="{BB962C8B-B14F-4D97-AF65-F5344CB8AC3E}">
        <p14:creationId xmlns:p14="http://schemas.microsoft.com/office/powerpoint/2010/main" val="4090874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F0CE1B6-C966-4AA4-893E-9F9848A79424}"/>
              </a:ext>
            </a:extLst>
          </p:cNvPr>
          <p:cNvSpPr>
            <a:spLocks noGrp="1"/>
          </p:cNvSpPr>
          <p:nvPr>
            <p:ph type="dt" sz="half" idx="10"/>
          </p:nvPr>
        </p:nvSpPr>
        <p:spPr/>
        <p:txBody>
          <a:bodyPr/>
          <a:lstStyle/>
          <a:p>
            <a:fld id="{CB35A1C9-B717-4149-8484-016A0B19DBD9}" type="datetimeFigureOut">
              <a:rPr kumimoji="1" lang="ja-JP" altLang="en-US" smtClean="0"/>
              <a:t>2020/12/1</a:t>
            </a:fld>
            <a:endParaRPr kumimoji="1" lang="ja-JP" altLang="en-US"/>
          </a:p>
        </p:txBody>
      </p:sp>
      <p:sp>
        <p:nvSpPr>
          <p:cNvPr id="3" name="フッター プレースホルダー 2">
            <a:extLst>
              <a:ext uri="{FF2B5EF4-FFF2-40B4-BE49-F238E27FC236}">
                <a16:creationId xmlns:a16="http://schemas.microsoft.com/office/drawing/2014/main" id="{05F86BB2-D355-4577-8C23-4078D2C0273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9C86036-CA5F-4DA6-ACC8-A2408BC2B96F}"/>
              </a:ext>
            </a:extLst>
          </p:cNvPr>
          <p:cNvSpPr>
            <a:spLocks noGrp="1"/>
          </p:cNvSpPr>
          <p:nvPr>
            <p:ph type="sldNum" sz="quarter" idx="12"/>
          </p:nvPr>
        </p:nvSpPr>
        <p:spPr/>
        <p:txBody>
          <a:bodyPr/>
          <a:lstStyle/>
          <a:p>
            <a:fld id="{53282A7B-3CCA-4810-A538-CC0C6F94D665}" type="slidenum">
              <a:rPr kumimoji="1" lang="ja-JP" altLang="en-US" smtClean="0"/>
              <a:t>‹#›</a:t>
            </a:fld>
            <a:endParaRPr kumimoji="1" lang="ja-JP" altLang="en-US"/>
          </a:p>
        </p:txBody>
      </p:sp>
    </p:spTree>
    <p:extLst>
      <p:ext uri="{BB962C8B-B14F-4D97-AF65-F5344CB8AC3E}">
        <p14:creationId xmlns:p14="http://schemas.microsoft.com/office/powerpoint/2010/main" val="4126480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F70CCF-F2D0-48FD-89ED-86F9BC3E6C0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D4247E2-E9FD-4FB6-A613-63C980C3E2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7C29278-5188-48D5-B2C8-0A148A6BC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530D70A-3B8C-40CD-9DAF-9C1DCAF39A51}"/>
              </a:ext>
            </a:extLst>
          </p:cNvPr>
          <p:cNvSpPr>
            <a:spLocks noGrp="1"/>
          </p:cNvSpPr>
          <p:nvPr>
            <p:ph type="dt" sz="half" idx="10"/>
          </p:nvPr>
        </p:nvSpPr>
        <p:spPr/>
        <p:txBody>
          <a:bodyPr/>
          <a:lstStyle/>
          <a:p>
            <a:fld id="{CB35A1C9-B717-4149-8484-016A0B19DBD9}" type="datetimeFigureOut">
              <a:rPr kumimoji="1" lang="ja-JP" altLang="en-US" smtClean="0"/>
              <a:t>2020/12/1</a:t>
            </a:fld>
            <a:endParaRPr kumimoji="1" lang="ja-JP" altLang="en-US"/>
          </a:p>
        </p:txBody>
      </p:sp>
      <p:sp>
        <p:nvSpPr>
          <p:cNvPr id="6" name="フッター プレースホルダー 5">
            <a:extLst>
              <a:ext uri="{FF2B5EF4-FFF2-40B4-BE49-F238E27FC236}">
                <a16:creationId xmlns:a16="http://schemas.microsoft.com/office/drawing/2014/main" id="{337DA785-DAFD-4CAA-98F6-ADA4ACB37B2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1DA229D-ED06-47FD-B2FB-5664432EE51E}"/>
              </a:ext>
            </a:extLst>
          </p:cNvPr>
          <p:cNvSpPr>
            <a:spLocks noGrp="1"/>
          </p:cNvSpPr>
          <p:nvPr>
            <p:ph type="sldNum" sz="quarter" idx="12"/>
          </p:nvPr>
        </p:nvSpPr>
        <p:spPr/>
        <p:txBody>
          <a:bodyPr/>
          <a:lstStyle/>
          <a:p>
            <a:fld id="{53282A7B-3CCA-4810-A538-CC0C6F94D665}" type="slidenum">
              <a:rPr kumimoji="1" lang="ja-JP" altLang="en-US" smtClean="0"/>
              <a:t>‹#›</a:t>
            </a:fld>
            <a:endParaRPr kumimoji="1" lang="ja-JP" altLang="en-US"/>
          </a:p>
        </p:txBody>
      </p:sp>
    </p:spTree>
    <p:extLst>
      <p:ext uri="{BB962C8B-B14F-4D97-AF65-F5344CB8AC3E}">
        <p14:creationId xmlns:p14="http://schemas.microsoft.com/office/powerpoint/2010/main" val="2768542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98EEEF-12CD-4DC8-891F-B5898333E9B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E4B0F76-4779-4685-8448-402B946786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0E7ABFC-DED8-45C0-AFE8-3805185667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254E44F-19EA-4556-A502-9553E5FEF5F8}"/>
              </a:ext>
            </a:extLst>
          </p:cNvPr>
          <p:cNvSpPr>
            <a:spLocks noGrp="1"/>
          </p:cNvSpPr>
          <p:nvPr>
            <p:ph type="dt" sz="half" idx="10"/>
          </p:nvPr>
        </p:nvSpPr>
        <p:spPr/>
        <p:txBody>
          <a:bodyPr/>
          <a:lstStyle/>
          <a:p>
            <a:fld id="{CB35A1C9-B717-4149-8484-016A0B19DBD9}" type="datetimeFigureOut">
              <a:rPr kumimoji="1" lang="ja-JP" altLang="en-US" smtClean="0"/>
              <a:t>2020/12/1</a:t>
            </a:fld>
            <a:endParaRPr kumimoji="1" lang="ja-JP" altLang="en-US"/>
          </a:p>
        </p:txBody>
      </p:sp>
      <p:sp>
        <p:nvSpPr>
          <p:cNvPr id="6" name="フッター プレースホルダー 5">
            <a:extLst>
              <a:ext uri="{FF2B5EF4-FFF2-40B4-BE49-F238E27FC236}">
                <a16:creationId xmlns:a16="http://schemas.microsoft.com/office/drawing/2014/main" id="{CDFFC8B9-34DD-4A2B-9B65-8D7BFC89920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9D051B4-053C-4058-8F51-E12CB49DB8AB}"/>
              </a:ext>
            </a:extLst>
          </p:cNvPr>
          <p:cNvSpPr>
            <a:spLocks noGrp="1"/>
          </p:cNvSpPr>
          <p:nvPr>
            <p:ph type="sldNum" sz="quarter" idx="12"/>
          </p:nvPr>
        </p:nvSpPr>
        <p:spPr/>
        <p:txBody>
          <a:bodyPr/>
          <a:lstStyle/>
          <a:p>
            <a:fld id="{53282A7B-3CCA-4810-A538-CC0C6F94D665}" type="slidenum">
              <a:rPr kumimoji="1" lang="ja-JP" altLang="en-US" smtClean="0"/>
              <a:t>‹#›</a:t>
            </a:fld>
            <a:endParaRPr kumimoji="1" lang="ja-JP" altLang="en-US"/>
          </a:p>
        </p:txBody>
      </p:sp>
    </p:spTree>
    <p:extLst>
      <p:ext uri="{BB962C8B-B14F-4D97-AF65-F5344CB8AC3E}">
        <p14:creationId xmlns:p14="http://schemas.microsoft.com/office/powerpoint/2010/main" val="3417803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1C62F5C-052D-4439-9B85-8338D96B46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F0EE2BF-625B-49B4-8799-6843A7606A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6E8E911-1CD4-42DC-95A2-9A2E1D9BBC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5A1C9-B717-4149-8484-016A0B19DBD9}" type="datetimeFigureOut">
              <a:rPr kumimoji="1" lang="ja-JP" altLang="en-US" smtClean="0"/>
              <a:t>2020/12/1</a:t>
            </a:fld>
            <a:endParaRPr kumimoji="1" lang="ja-JP" altLang="en-US"/>
          </a:p>
        </p:txBody>
      </p:sp>
      <p:sp>
        <p:nvSpPr>
          <p:cNvPr id="5" name="フッター プレースホルダー 4">
            <a:extLst>
              <a:ext uri="{FF2B5EF4-FFF2-40B4-BE49-F238E27FC236}">
                <a16:creationId xmlns:a16="http://schemas.microsoft.com/office/drawing/2014/main" id="{443DC861-94DE-4475-9E8A-DECDFD6A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7E58DCE-640A-4F22-A263-C8619C561E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82A7B-3CCA-4810-A538-CC0C6F94D665}" type="slidenum">
              <a:rPr kumimoji="1" lang="ja-JP" altLang="en-US" smtClean="0"/>
              <a:t>‹#›</a:t>
            </a:fld>
            <a:endParaRPr kumimoji="1" lang="ja-JP" altLang="en-US"/>
          </a:p>
        </p:txBody>
      </p:sp>
    </p:spTree>
    <p:extLst>
      <p:ext uri="{BB962C8B-B14F-4D97-AF65-F5344CB8AC3E}">
        <p14:creationId xmlns:p14="http://schemas.microsoft.com/office/powerpoint/2010/main" val="1505458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1B40A6-A3F3-47F2-A607-E2A6C4594BCB}"/>
              </a:ext>
            </a:extLst>
          </p:cNvPr>
          <p:cNvSpPr>
            <a:spLocks noGrp="1"/>
          </p:cNvSpPr>
          <p:nvPr>
            <p:ph type="ctrTitle"/>
          </p:nvPr>
        </p:nvSpPr>
        <p:spPr>
          <a:xfrm>
            <a:off x="1651000" y="-66368"/>
            <a:ext cx="9144000" cy="2387600"/>
          </a:xfrm>
        </p:spPr>
        <p:txBody>
          <a:bodyPr/>
          <a:lstStyle/>
          <a:p>
            <a:r>
              <a:rPr kumimoji="1" lang="en-US" altLang="ja-JP" dirty="0"/>
              <a:t>MRPC meeting</a:t>
            </a:r>
            <a:endParaRPr kumimoji="1" lang="ja-JP" altLang="en-US" dirty="0"/>
          </a:p>
        </p:txBody>
      </p:sp>
      <p:sp>
        <p:nvSpPr>
          <p:cNvPr id="3" name="字幕 2">
            <a:extLst>
              <a:ext uri="{FF2B5EF4-FFF2-40B4-BE49-F238E27FC236}">
                <a16:creationId xmlns:a16="http://schemas.microsoft.com/office/drawing/2014/main" id="{8060E892-56DD-4925-BAC7-5A59C89CAE4E}"/>
              </a:ext>
            </a:extLst>
          </p:cNvPr>
          <p:cNvSpPr>
            <a:spLocks noGrp="1"/>
          </p:cNvSpPr>
          <p:nvPr>
            <p:ph type="subTitle" idx="1"/>
          </p:nvPr>
        </p:nvSpPr>
        <p:spPr>
          <a:xfrm>
            <a:off x="1524000" y="2894115"/>
            <a:ext cx="9271000" cy="2836862"/>
          </a:xfrm>
        </p:spPr>
        <p:txBody>
          <a:bodyPr>
            <a:normAutofit fontScale="92500" lnSpcReduction="10000"/>
          </a:bodyPr>
          <a:lstStyle/>
          <a:p>
            <a:r>
              <a:rPr kumimoji="1" lang="en-US" altLang="ja-JP" dirty="0"/>
              <a:t>2020/12/1</a:t>
            </a:r>
          </a:p>
          <a:p>
            <a:r>
              <a:rPr lang="en-US" altLang="ja-JP" dirty="0"/>
              <a:t>H. Sako</a:t>
            </a:r>
          </a:p>
          <a:p>
            <a:endParaRPr kumimoji="1" lang="en-US" altLang="ja-JP" dirty="0"/>
          </a:p>
          <a:p>
            <a:r>
              <a:rPr kumimoji="1" lang="ja-JP" altLang="en-US" dirty="0"/>
              <a:t>スケジュール</a:t>
            </a:r>
            <a:endParaRPr kumimoji="1" lang="en-US" altLang="ja-JP" dirty="0"/>
          </a:p>
          <a:p>
            <a:r>
              <a:rPr lang="ja-JP" altLang="en-US" dirty="0"/>
              <a:t>物理学会の発表申し込み</a:t>
            </a:r>
            <a:endParaRPr kumimoji="1" lang="en-US" altLang="ja-JP" dirty="0"/>
          </a:p>
          <a:p>
            <a:r>
              <a:rPr lang="ja-JP" altLang="en-US" dirty="0"/>
              <a:t>各自報告</a:t>
            </a:r>
            <a:endParaRPr lang="en-US" altLang="ja-JP" dirty="0"/>
          </a:p>
          <a:p>
            <a:r>
              <a:rPr kumimoji="1" lang="en-US" altLang="ja-JP" dirty="0"/>
              <a:t>SPring-8</a:t>
            </a:r>
            <a:r>
              <a:rPr kumimoji="1" lang="ja-JP" altLang="en-US" dirty="0"/>
              <a:t>報告</a:t>
            </a:r>
            <a:endParaRPr kumimoji="1" lang="en-US" altLang="ja-JP" dirty="0"/>
          </a:p>
          <a:p>
            <a:endParaRPr kumimoji="1" lang="ja-JP" altLang="en-US" dirty="0"/>
          </a:p>
        </p:txBody>
      </p:sp>
    </p:spTree>
    <p:extLst>
      <p:ext uri="{BB962C8B-B14F-4D97-AF65-F5344CB8AC3E}">
        <p14:creationId xmlns:p14="http://schemas.microsoft.com/office/powerpoint/2010/main" val="3769713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4B6DFE-2AB0-4781-B713-0CF68E448383}"/>
              </a:ext>
            </a:extLst>
          </p:cNvPr>
          <p:cNvSpPr>
            <a:spLocks noGrp="1"/>
          </p:cNvSpPr>
          <p:nvPr>
            <p:ph type="title"/>
          </p:nvPr>
        </p:nvSpPr>
        <p:spPr/>
        <p:txBody>
          <a:bodyPr/>
          <a:lstStyle/>
          <a:p>
            <a:r>
              <a:rPr lang="en-US" altLang="ja-JP" dirty="0"/>
              <a:t>MRPC production procedure</a:t>
            </a:r>
            <a:endParaRPr kumimoji="1" lang="ja-JP" altLang="en-US" dirty="0"/>
          </a:p>
        </p:txBody>
      </p:sp>
      <p:pic>
        <p:nvPicPr>
          <p:cNvPr id="4" name="図 3">
            <a:extLst>
              <a:ext uri="{FF2B5EF4-FFF2-40B4-BE49-F238E27FC236}">
                <a16:creationId xmlns:a16="http://schemas.microsoft.com/office/drawing/2014/main" id="{8F0A8E02-CC67-4222-AA56-C8712D6B2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9659" y="2757181"/>
            <a:ext cx="3908323" cy="2931242"/>
          </a:xfrm>
          <a:prstGeom prst="rect">
            <a:avLst/>
          </a:prstGeom>
        </p:spPr>
      </p:pic>
      <p:sp>
        <p:nvSpPr>
          <p:cNvPr id="5" name="テキスト ボックス 4">
            <a:extLst>
              <a:ext uri="{FF2B5EF4-FFF2-40B4-BE49-F238E27FC236}">
                <a16:creationId xmlns:a16="http://schemas.microsoft.com/office/drawing/2014/main" id="{9D3A4261-E38F-4DB5-924F-9BF13F3488FE}"/>
              </a:ext>
            </a:extLst>
          </p:cNvPr>
          <p:cNvSpPr txBox="1"/>
          <p:nvPr/>
        </p:nvSpPr>
        <p:spPr>
          <a:xfrm>
            <a:off x="838199" y="1554840"/>
            <a:ext cx="3075563" cy="646331"/>
          </a:xfrm>
          <a:prstGeom prst="rect">
            <a:avLst/>
          </a:prstGeom>
          <a:noFill/>
        </p:spPr>
        <p:txBody>
          <a:bodyPr wrap="square" rtlCol="0">
            <a:spAutoFit/>
          </a:bodyPr>
          <a:lstStyle/>
          <a:p>
            <a:r>
              <a:rPr kumimoji="1" lang="en-US" altLang="ja-JP" dirty="0"/>
              <a:t>1. </a:t>
            </a:r>
            <a:r>
              <a:rPr lang="en-US" altLang="ja-JP" dirty="0"/>
              <a:t>Put the</a:t>
            </a:r>
            <a:r>
              <a:rPr kumimoji="1" lang="en-US" altLang="ja-JP" dirty="0"/>
              <a:t> carbon tape on bottom cathode PCB</a:t>
            </a:r>
            <a:endParaRPr kumimoji="1" lang="ja-JP" altLang="en-US" dirty="0"/>
          </a:p>
        </p:txBody>
      </p:sp>
      <p:pic>
        <p:nvPicPr>
          <p:cNvPr id="18" name="コンテンツ プレースホルダー 17">
            <a:extLst>
              <a:ext uri="{FF2B5EF4-FFF2-40B4-BE49-F238E27FC236}">
                <a16:creationId xmlns:a16="http://schemas.microsoft.com/office/drawing/2014/main" id="{9CFA184E-EFE0-4EA3-9679-B498EEDB04E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714219" y="2824732"/>
            <a:ext cx="3909910" cy="2932432"/>
          </a:xfrm>
        </p:spPr>
      </p:pic>
      <p:pic>
        <p:nvPicPr>
          <p:cNvPr id="15" name="コンテンツ プレースホルダー 11">
            <a:extLst>
              <a:ext uri="{FF2B5EF4-FFF2-40B4-BE49-F238E27FC236}">
                <a16:creationId xmlns:a16="http://schemas.microsoft.com/office/drawing/2014/main" id="{7A14D768-A5C5-4ECD-9D92-52D8F4F1E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442015" y="2824732"/>
            <a:ext cx="3909910" cy="2932432"/>
          </a:xfrm>
          <a:prstGeom prst="rect">
            <a:avLst/>
          </a:prstGeom>
        </p:spPr>
      </p:pic>
      <p:sp>
        <p:nvSpPr>
          <p:cNvPr id="16" name="テキスト ボックス 15">
            <a:extLst>
              <a:ext uri="{FF2B5EF4-FFF2-40B4-BE49-F238E27FC236}">
                <a16:creationId xmlns:a16="http://schemas.microsoft.com/office/drawing/2014/main" id="{64DB7A5D-97CF-46E7-9520-BAF17B6E6FAF}"/>
              </a:ext>
            </a:extLst>
          </p:cNvPr>
          <p:cNvSpPr txBox="1"/>
          <p:nvPr/>
        </p:nvSpPr>
        <p:spPr>
          <a:xfrm>
            <a:off x="4392088" y="1569813"/>
            <a:ext cx="3075563" cy="646331"/>
          </a:xfrm>
          <a:prstGeom prst="rect">
            <a:avLst/>
          </a:prstGeom>
          <a:noFill/>
        </p:spPr>
        <p:txBody>
          <a:bodyPr wrap="square" rtlCol="0">
            <a:spAutoFit/>
          </a:bodyPr>
          <a:lstStyle/>
          <a:p>
            <a:r>
              <a:rPr kumimoji="1" lang="en-US" altLang="ja-JP" dirty="0"/>
              <a:t>2. </a:t>
            </a:r>
            <a:r>
              <a:rPr lang="en-US" altLang="ja-JP" dirty="0"/>
              <a:t>Connect HV wire at the edge of the carbon tape</a:t>
            </a:r>
            <a:endParaRPr kumimoji="1" lang="ja-JP" altLang="en-US" dirty="0"/>
          </a:p>
        </p:txBody>
      </p:sp>
      <p:sp>
        <p:nvSpPr>
          <p:cNvPr id="19" name="テキスト ボックス 18">
            <a:extLst>
              <a:ext uri="{FF2B5EF4-FFF2-40B4-BE49-F238E27FC236}">
                <a16:creationId xmlns:a16="http://schemas.microsoft.com/office/drawing/2014/main" id="{3E99F881-5670-43AE-AB81-94774674D22D}"/>
              </a:ext>
            </a:extLst>
          </p:cNvPr>
          <p:cNvSpPr txBox="1"/>
          <p:nvPr/>
        </p:nvSpPr>
        <p:spPr>
          <a:xfrm>
            <a:off x="7945977" y="1558188"/>
            <a:ext cx="3075563" cy="646331"/>
          </a:xfrm>
          <a:prstGeom prst="rect">
            <a:avLst/>
          </a:prstGeom>
          <a:noFill/>
        </p:spPr>
        <p:txBody>
          <a:bodyPr wrap="square" rtlCol="0">
            <a:spAutoFit/>
          </a:bodyPr>
          <a:lstStyle/>
          <a:p>
            <a:r>
              <a:rPr kumimoji="1" lang="en-US" altLang="ja-JP" dirty="0"/>
              <a:t>3. </a:t>
            </a:r>
            <a:r>
              <a:rPr lang="en-US" altLang="ja-JP" dirty="0"/>
              <a:t>Place the</a:t>
            </a:r>
            <a:r>
              <a:rPr kumimoji="1" lang="en-US" altLang="ja-JP" dirty="0"/>
              <a:t> glass on the carbon tape</a:t>
            </a:r>
            <a:endParaRPr kumimoji="1" lang="ja-JP" altLang="en-US" dirty="0"/>
          </a:p>
        </p:txBody>
      </p:sp>
    </p:spTree>
    <p:extLst>
      <p:ext uri="{BB962C8B-B14F-4D97-AF65-F5344CB8AC3E}">
        <p14:creationId xmlns:p14="http://schemas.microsoft.com/office/powerpoint/2010/main" val="4024834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FE730F-12D4-4C18-BC32-A08832C161B4}"/>
              </a:ext>
            </a:extLst>
          </p:cNvPr>
          <p:cNvSpPr>
            <a:spLocks noGrp="1"/>
          </p:cNvSpPr>
          <p:nvPr>
            <p:ph type="title"/>
          </p:nvPr>
        </p:nvSpPr>
        <p:spPr/>
        <p:txBody>
          <a:bodyPr/>
          <a:lstStyle/>
          <a:p>
            <a:endParaRPr kumimoji="1" lang="ja-JP" altLang="en-US"/>
          </a:p>
        </p:txBody>
      </p:sp>
      <p:sp>
        <p:nvSpPr>
          <p:cNvPr id="5" name="テキスト ボックス 4">
            <a:extLst>
              <a:ext uri="{FF2B5EF4-FFF2-40B4-BE49-F238E27FC236}">
                <a16:creationId xmlns:a16="http://schemas.microsoft.com/office/drawing/2014/main" id="{9FEEC204-09EA-4065-970D-52DEB0381096}"/>
              </a:ext>
            </a:extLst>
          </p:cNvPr>
          <p:cNvSpPr txBox="1"/>
          <p:nvPr/>
        </p:nvSpPr>
        <p:spPr>
          <a:xfrm>
            <a:off x="1146072" y="767358"/>
            <a:ext cx="3075563" cy="923330"/>
          </a:xfrm>
          <a:prstGeom prst="rect">
            <a:avLst/>
          </a:prstGeom>
          <a:noFill/>
        </p:spPr>
        <p:txBody>
          <a:bodyPr wrap="square" rtlCol="0">
            <a:spAutoFit/>
          </a:bodyPr>
          <a:lstStyle/>
          <a:p>
            <a:r>
              <a:rPr kumimoji="1" lang="en-US" altLang="ja-JP" dirty="0"/>
              <a:t>4. Place the cathode </a:t>
            </a:r>
            <a:r>
              <a:rPr kumimoji="1" lang="en-US" altLang="ja-JP" dirty="0" err="1"/>
              <a:t>PCB+glass</a:t>
            </a:r>
            <a:r>
              <a:rPr kumimoji="1" lang="en-US" altLang="ja-JP" dirty="0"/>
              <a:t> on the bottom Honeycomb board</a:t>
            </a:r>
            <a:endParaRPr kumimoji="1" lang="ja-JP" altLang="en-US" dirty="0"/>
          </a:p>
        </p:txBody>
      </p:sp>
      <p:sp>
        <p:nvSpPr>
          <p:cNvPr id="16" name="テキスト ボックス 15">
            <a:extLst>
              <a:ext uri="{FF2B5EF4-FFF2-40B4-BE49-F238E27FC236}">
                <a16:creationId xmlns:a16="http://schemas.microsoft.com/office/drawing/2014/main" id="{FF3C96D8-8DA9-4F23-8394-BAC0F7852FB4}"/>
              </a:ext>
            </a:extLst>
          </p:cNvPr>
          <p:cNvSpPr txBox="1"/>
          <p:nvPr/>
        </p:nvSpPr>
        <p:spPr>
          <a:xfrm>
            <a:off x="4712154" y="961033"/>
            <a:ext cx="3075563" cy="923330"/>
          </a:xfrm>
          <a:prstGeom prst="rect">
            <a:avLst/>
          </a:prstGeom>
          <a:noFill/>
        </p:spPr>
        <p:txBody>
          <a:bodyPr wrap="square" rtlCol="0">
            <a:spAutoFit/>
          </a:bodyPr>
          <a:lstStyle/>
          <a:p>
            <a:r>
              <a:rPr lang="en-US" altLang="ja-JP" dirty="0"/>
              <a:t>5</a:t>
            </a:r>
            <a:r>
              <a:rPr kumimoji="1" lang="en-US" altLang="ja-JP" dirty="0"/>
              <a:t>. Stretch fishing string on the glass with plastic screws</a:t>
            </a:r>
            <a:endParaRPr kumimoji="1" lang="ja-JP" altLang="en-US" dirty="0"/>
          </a:p>
        </p:txBody>
      </p:sp>
      <p:pic>
        <p:nvPicPr>
          <p:cNvPr id="30" name="コンテンツ プレースホルダー 29">
            <a:extLst>
              <a:ext uri="{FF2B5EF4-FFF2-40B4-BE49-F238E27FC236}">
                <a16:creationId xmlns:a16="http://schemas.microsoft.com/office/drawing/2014/main" id="{ACA7897A-DA60-4A19-97B6-9FB9F92167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275122" y="2588806"/>
            <a:ext cx="4100752" cy="3075563"/>
          </a:xfrm>
        </p:spPr>
      </p:pic>
      <p:pic>
        <p:nvPicPr>
          <p:cNvPr id="31" name="コンテンツ プレースホルダー 6">
            <a:extLst>
              <a:ext uri="{FF2B5EF4-FFF2-40B4-BE49-F238E27FC236}">
                <a16:creationId xmlns:a16="http://schemas.microsoft.com/office/drawing/2014/main" id="{55F1B2CF-9B53-40E1-8CBB-A4DABAA14A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578298" y="3135563"/>
            <a:ext cx="4116388" cy="3087290"/>
          </a:xfrm>
          <a:prstGeom prst="rect">
            <a:avLst/>
          </a:prstGeom>
        </p:spPr>
      </p:pic>
      <p:pic>
        <p:nvPicPr>
          <p:cNvPr id="32" name="コンテンツ プレースホルダー 11">
            <a:extLst>
              <a:ext uri="{FF2B5EF4-FFF2-40B4-BE49-F238E27FC236}">
                <a16:creationId xmlns:a16="http://schemas.microsoft.com/office/drawing/2014/main" id="{A7565DE8-3386-4C12-A60F-C56539B6A9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791285" y="2575322"/>
            <a:ext cx="4117975" cy="3088481"/>
          </a:xfrm>
          <a:prstGeom prst="rect">
            <a:avLst/>
          </a:prstGeom>
        </p:spPr>
      </p:pic>
      <p:pic>
        <p:nvPicPr>
          <p:cNvPr id="33" name="図 32">
            <a:extLst>
              <a:ext uri="{FF2B5EF4-FFF2-40B4-BE49-F238E27FC236}">
                <a16:creationId xmlns:a16="http://schemas.microsoft.com/office/drawing/2014/main" id="{7349903C-2800-4291-8D57-0D2E8BCB72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7422" y="2576513"/>
            <a:ext cx="4114800" cy="3086100"/>
          </a:xfrm>
          <a:prstGeom prst="rect">
            <a:avLst/>
          </a:prstGeom>
        </p:spPr>
      </p:pic>
      <p:sp>
        <p:nvSpPr>
          <p:cNvPr id="34" name="テキスト ボックス 33">
            <a:extLst>
              <a:ext uri="{FF2B5EF4-FFF2-40B4-BE49-F238E27FC236}">
                <a16:creationId xmlns:a16="http://schemas.microsoft.com/office/drawing/2014/main" id="{F84FEA12-8009-4750-9471-AE5B3C844B02}"/>
              </a:ext>
            </a:extLst>
          </p:cNvPr>
          <p:cNvSpPr txBox="1"/>
          <p:nvPr/>
        </p:nvSpPr>
        <p:spPr>
          <a:xfrm>
            <a:off x="8115908" y="864196"/>
            <a:ext cx="3075563" cy="1200329"/>
          </a:xfrm>
          <a:prstGeom prst="rect">
            <a:avLst/>
          </a:prstGeom>
          <a:noFill/>
        </p:spPr>
        <p:txBody>
          <a:bodyPr wrap="square" rtlCol="0">
            <a:spAutoFit/>
          </a:bodyPr>
          <a:lstStyle/>
          <a:p>
            <a:r>
              <a:rPr kumimoji="1" lang="en-US" altLang="ja-JP" dirty="0"/>
              <a:t>6. Repeat 4 and 5 so that 6 layer of glass was set between the cathode PCB and the anode PCB</a:t>
            </a:r>
            <a:endParaRPr kumimoji="1" lang="ja-JP" altLang="en-US" dirty="0"/>
          </a:p>
        </p:txBody>
      </p:sp>
    </p:spTree>
    <p:extLst>
      <p:ext uri="{BB962C8B-B14F-4D97-AF65-F5344CB8AC3E}">
        <p14:creationId xmlns:p14="http://schemas.microsoft.com/office/powerpoint/2010/main" val="1152178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08797A-0F50-400B-A77B-86731A69801A}"/>
              </a:ext>
            </a:extLst>
          </p:cNvPr>
          <p:cNvSpPr>
            <a:spLocks noGrp="1"/>
          </p:cNvSpPr>
          <p:nvPr>
            <p:ph type="title"/>
          </p:nvPr>
        </p:nvSpPr>
        <p:spPr/>
        <p:txBody>
          <a:bodyPr/>
          <a:lstStyle/>
          <a:p>
            <a:endParaRPr kumimoji="1" lang="ja-JP" altLang="en-US" dirty="0"/>
          </a:p>
        </p:txBody>
      </p:sp>
      <p:pic>
        <p:nvPicPr>
          <p:cNvPr id="11" name="コンテンツ プレースホルダー 10">
            <a:extLst>
              <a:ext uri="{FF2B5EF4-FFF2-40B4-BE49-F238E27FC236}">
                <a16:creationId xmlns:a16="http://schemas.microsoft.com/office/drawing/2014/main" id="{2BC3E0D0-BDB8-4722-A49B-88354F9378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7" y="2498556"/>
            <a:ext cx="4352925" cy="3264693"/>
          </a:xfrm>
        </p:spPr>
      </p:pic>
      <p:pic>
        <p:nvPicPr>
          <p:cNvPr id="8" name="コンテンツ プレースホルダー 4">
            <a:extLst>
              <a:ext uri="{FF2B5EF4-FFF2-40B4-BE49-F238E27FC236}">
                <a16:creationId xmlns:a16="http://schemas.microsoft.com/office/drawing/2014/main" id="{0E9EB64E-DC6D-4D99-9C81-E26C75621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7081" y="2485855"/>
            <a:ext cx="4352925" cy="3264693"/>
          </a:xfrm>
          <a:prstGeom prst="rect">
            <a:avLst/>
          </a:prstGeom>
        </p:spPr>
      </p:pic>
      <p:sp>
        <p:nvSpPr>
          <p:cNvPr id="9" name="テキスト ボックス 8">
            <a:extLst>
              <a:ext uri="{FF2B5EF4-FFF2-40B4-BE49-F238E27FC236}">
                <a16:creationId xmlns:a16="http://schemas.microsoft.com/office/drawing/2014/main" id="{70F2FE98-CB3F-4E1F-A995-30C3B4C5F88A}"/>
              </a:ext>
            </a:extLst>
          </p:cNvPr>
          <p:cNvSpPr txBox="1"/>
          <p:nvPr/>
        </p:nvSpPr>
        <p:spPr>
          <a:xfrm>
            <a:off x="1045761" y="892883"/>
            <a:ext cx="3075563" cy="923330"/>
          </a:xfrm>
          <a:prstGeom prst="rect">
            <a:avLst/>
          </a:prstGeom>
          <a:noFill/>
        </p:spPr>
        <p:txBody>
          <a:bodyPr wrap="square" rtlCol="0">
            <a:spAutoFit/>
          </a:bodyPr>
          <a:lstStyle/>
          <a:p>
            <a:r>
              <a:rPr lang="en-US" altLang="ja-JP" dirty="0"/>
              <a:t>7. Place G-10 </a:t>
            </a:r>
            <a:r>
              <a:rPr lang="en-US" altLang="ja-JP" dirty="0" err="1"/>
              <a:t>spacer+C</a:t>
            </a:r>
            <a:r>
              <a:rPr lang="en-US" altLang="ja-JP" dirty="0"/>
              <a:t> tape and glass on anode PCB</a:t>
            </a:r>
            <a:endParaRPr kumimoji="1" lang="ja-JP" altLang="en-US" dirty="0"/>
          </a:p>
        </p:txBody>
      </p:sp>
      <p:sp>
        <p:nvSpPr>
          <p:cNvPr id="12" name="テキスト ボックス 11">
            <a:extLst>
              <a:ext uri="{FF2B5EF4-FFF2-40B4-BE49-F238E27FC236}">
                <a16:creationId xmlns:a16="http://schemas.microsoft.com/office/drawing/2014/main" id="{C39806E3-EB77-417D-BA31-C4084F5BDC35}"/>
              </a:ext>
            </a:extLst>
          </p:cNvPr>
          <p:cNvSpPr txBox="1"/>
          <p:nvPr/>
        </p:nvSpPr>
        <p:spPr>
          <a:xfrm>
            <a:off x="4753650" y="972257"/>
            <a:ext cx="3075563" cy="923330"/>
          </a:xfrm>
          <a:prstGeom prst="rect">
            <a:avLst/>
          </a:prstGeom>
          <a:noFill/>
        </p:spPr>
        <p:txBody>
          <a:bodyPr wrap="square" rtlCol="0">
            <a:spAutoFit/>
          </a:bodyPr>
          <a:lstStyle/>
          <a:p>
            <a:r>
              <a:rPr lang="en-US" altLang="ja-JP" dirty="0"/>
              <a:t>8. Stack 6 glass sheets between the anode PCB and the cathode PCB (top).</a:t>
            </a:r>
            <a:endParaRPr kumimoji="1" lang="ja-JP" altLang="en-US" dirty="0"/>
          </a:p>
        </p:txBody>
      </p:sp>
      <p:pic>
        <p:nvPicPr>
          <p:cNvPr id="15" name="図 14">
            <a:extLst>
              <a:ext uri="{FF2B5EF4-FFF2-40B4-BE49-F238E27FC236}">
                <a16:creationId xmlns:a16="http://schemas.microsoft.com/office/drawing/2014/main" id="{E82BC797-07A5-4009-9268-5135630F6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431995" y="2498556"/>
            <a:ext cx="4352924" cy="3264693"/>
          </a:xfrm>
          <a:prstGeom prst="rect">
            <a:avLst/>
          </a:prstGeom>
        </p:spPr>
      </p:pic>
      <p:sp>
        <p:nvSpPr>
          <p:cNvPr id="17" name="テキスト ボックス 16">
            <a:extLst>
              <a:ext uri="{FF2B5EF4-FFF2-40B4-BE49-F238E27FC236}">
                <a16:creationId xmlns:a16="http://schemas.microsoft.com/office/drawing/2014/main" id="{18F4C34F-4503-4732-B53E-FB2722EB6DE3}"/>
              </a:ext>
            </a:extLst>
          </p:cNvPr>
          <p:cNvSpPr txBox="1"/>
          <p:nvPr/>
        </p:nvSpPr>
        <p:spPr>
          <a:xfrm>
            <a:off x="8194929" y="1007439"/>
            <a:ext cx="3075563" cy="646331"/>
          </a:xfrm>
          <a:prstGeom prst="rect">
            <a:avLst/>
          </a:prstGeom>
          <a:noFill/>
        </p:spPr>
        <p:txBody>
          <a:bodyPr wrap="square" rtlCol="0">
            <a:spAutoFit/>
          </a:bodyPr>
          <a:lstStyle/>
          <a:p>
            <a:r>
              <a:rPr lang="en-US" altLang="ja-JP" dirty="0"/>
              <a:t>9. Tape Honeycomb board on the cathode PCB (top).</a:t>
            </a:r>
            <a:endParaRPr kumimoji="1" lang="ja-JP" altLang="en-US" dirty="0"/>
          </a:p>
        </p:txBody>
      </p:sp>
    </p:spTree>
    <p:extLst>
      <p:ext uri="{BB962C8B-B14F-4D97-AF65-F5344CB8AC3E}">
        <p14:creationId xmlns:p14="http://schemas.microsoft.com/office/powerpoint/2010/main" val="199087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2282D2-4A43-4950-80AF-12D1E303CEB1}"/>
              </a:ext>
            </a:extLst>
          </p:cNvPr>
          <p:cNvSpPr>
            <a:spLocks noGrp="1"/>
          </p:cNvSpPr>
          <p:nvPr>
            <p:ph type="title"/>
          </p:nvPr>
        </p:nvSpPr>
        <p:spPr/>
        <p:txBody>
          <a:bodyPr/>
          <a:lstStyle/>
          <a:p>
            <a:endParaRPr kumimoji="1" lang="ja-JP" altLang="en-US" dirty="0"/>
          </a:p>
        </p:txBody>
      </p:sp>
      <p:sp>
        <p:nvSpPr>
          <p:cNvPr id="4" name="テキスト ボックス 3">
            <a:extLst>
              <a:ext uri="{FF2B5EF4-FFF2-40B4-BE49-F238E27FC236}">
                <a16:creationId xmlns:a16="http://schemas.microsoft.com/office/drawing/2014/main" id="{67FA9F82-0301-4596-89B2-E900B44C8347}"/>
              </a:ext>
            </a:extLst>
          </p:cNvPr>
          <p:cNvSpPr txBox="1"/>
          <p:nvPr/>
        </p:nvSpPr>
        <p:spPr>
          <a:xfrm>
            <a:off x="4684137" y="767710"/>
            <a:ext cx="3075563" cy="646331"/>
          </a:xfrm>
          <a:prstGeom prst="rect">
            <a:avLst/>
          </a:prstGeom>
          <a:noFill/>
        </p:spPr>
        <p:txBody>
          <a:bodyPr wrap="square" rtlCol="0">
            <a:spAutoFit/>
          </a:bodyPr>
          <a:lstStyle/>
          <a:p>
            <a:r>
              <a:rPr lang="en-US" altLang="ja-JP" dirty="0"/>
              <a:t>11. Assemble chassis with amplifier</a:t>
            </a:r>
            <a:endParaRPr kumimoji="1" lang="ja-JP" altLang="en-US" dirty="0"/>
          </a:p>
        </p:txBody>
      </p:sp>
      <p:pic>
        <p:nvPicPr>
          <p:cNvPr id="9" name="コンテンツ プレースホルダー 5">
            <a:extLst>
              <a:ext uri="{FF2B5EF4-FFF2-40B4-BE49-F238E27FC236}">
                <a16:creationId xmlns:a16="http://schemas.microsoft.com/office/drawing/2014/main" id="{6293DC80-E09A-4E12-8C71-B9E46B5AB4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852506" y="2246377"/>
            <a:ext cx="4352925" cy="3264693"/>
          </a:xfrm>
          <a:prstGeom prst="rect">
            <a:avLst/>
          </a:prstGeom>
        </p:spPr>
      </p:pic>
      <p:pic>
        <p:nvPicPr>
          <p:cNvPr id="10" name="コンテンツ プレースホルダー 4">
            <a:extLst>
              <a:ext uri="{FF2B5EF4-FFF2-40B4-BE49-F238E27FC236}">
                <a16:creationId xmlns:a16="http://schemas.microsoft.com/office/drawing/2014/main" id="{B4FB235C-AD62-4BF5-95C7-32212A753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108" y="2440385"/>
            <a:ext cx="3802592" cy="2851944"/>
          </a:xfrm>
          <a:prstGeom prst="rect">
            <a:avLst/>
          </a:prstGeom>
        </p:spPr>
      </p:pic>
      <p:sp>
        <p:nvSpPr>
          <p:cNvPr id="14" name="コンテンツ プレースホルダー 13">
            <a:extLst>
              <a:ext uri="{FF2B5EF4-FFF2-40B4-BE49-F238E27FC236}">
                <a16:creationId xmlns:a16="http://schemas.microsoft.com/office/drawing/2014/main" id="{14B7CBE9-3887-45F2-96B3-80059A1BF5ED}"/>
              </a:ext>
            </a:extLst>
          </p:cNvPr>
          <p:cNvSpPr>
            <a:spLocks noGrp="1"/>
          </p:cNvSpPr>
          <p:nvPr>
            <p:ph idx="1"/>
          </p:nvPr>
        </p:nvSpPr>
        <p:spPr/>
        <p:txBody>
          <a:bodyPr/>
          <a:lstStyle/>
          <a:p>
            <a:endParaRPr lang="ja-JP" altLang="en-US"/>
          </a:p>
        </p:txBody>
      </p:sp>
      <p:pic>
        <p:nvPicPr>
          <p:cNvPr id="15" name="コンテンツ プレースホルダー 11">
            <a:extLst>
              <a:ext uri="{FF2B5EF4-FFF2-40B4-BE49-F238E27FC236}">
                <a16:creationId xmlns:a16="http://schemas.microsoft.com/office/drawing/2014/main" id="{9B53ED38-5DF7-4E9E-B0A7-59D9D58B37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70162" y="2491518"/>
            <a:ext cx="4352925" cy="3264693"/>
          </a:xfrm>
          <a:prstGeom prst="rect">
            <a:avLst/>
          </a:prstGeom>
        </p:spPr>
      </p:pic>
      <p:sp>
        <p:nvSpPr>
          <p:cNvPr id="16" name="テキスト ボックス 15">
            <a:extLst>
              <a:ext uri="{FF2B5EF4-FFF2-40B4-BE49-F238E27FC236}">
                <a16:creationId xmlns:a16="http://schemas.microsoft.com/office/drawing/2014/main" id="{54259E03-8F3C-4B7D-A004-E441A4CDECC1}"/>
              </a:ext>
            </a:extLst>
          </p:cNvPr>
          <p:cNvSpPr txBox="1"/>
          <p:nvPr/>
        </p:nvSpPr>
        <p:spPr>
          <a:xfrm>
            <a:off x="620919" y="832004"/>
            <a:ext cx="3075563" cy="1200329"/>
          </a:xfrm>
          <a:prstGeom prst="rect">
            <a:avLst/>
          </a:prstGeom>
          <a:noFill/>
        </p:spPr>
        <p:txBody>
          <a:bodyPr wrap="square" rtlCol="0">
            <a:spAutoFit/>
          </a:bodyPr>
          <a:lstStyle/>
          <a:p>
            <a:r>
              <a:rPr lang="en-US" altLang="ja-JP" dirty="0"/>
              <a:t>10. Connect amplifier and with its Al bars to anode and cathode plates through Cu blocks</a:t>
            </a:r>
            <a:endParaRPr kumimoji="1" lang="ja-JP" altLang="en-US" dirty="0"/>
          </a:p>
        </p:txBody>
      </p:sp>
      <p:sp>
        <p:nvSpPr>
          <p:cNvPr id="18" name="テキスト ボックス 17">
            <a:extLst>
              <a:ext uri="{FF2B5EF4-FFF2-40B4-BE49-F238E27FC236}">
                <a16:creationId xmlns:a16="http://schemas.microsoft.com/office/drawing/2014/main" id="{DBF60474-275F-4371-AE0B-F20434EAD769}"/>
              </a:ext>
            </a:extLst>
          </p:cNvPr>
          <p:cNvSpPr txBox="1"/>
          <p:nvPr/>
        </p:nvSpPr>
        <p:spPr>
          <a:xfrm>
            <a:off x="8495517" y="708211"/>
            <a:ext cx="3075563" cy="369332"/>
          </a:xfrm>
          <a:prstGeom prst="rect">
            <a:avLst/>
          </a:prstGeom>
          <a:noFill/>
        </p:spPr>
        <p:txBody>
          <a:bodyPr wrap="square" rtlCol="0">
            <a:spAutoFit/>
          </a:bodyPr>
          <a:lstStyle/>
          <a:p>
            <a:r>
              <a:rPr lang="en-US" altLang="ja-JP" dirty="0"/>
              <a:t>12. Complete</a:t>
            </a:r>
            <a:endParaRPr kumimoji="1" lang="ja-JP" altLang="en-US" dirty="0"/>
          </a:p>
        </p:txBody>
      </p:sp>
    </p:spTree>
    <p:extLst>
      <p:ext uri="{BB962C8B-B14F-4D97-AF65-F5344CB8AC3E}">
        <p14:creationId xmlns:p14="http://schemas.microsoft.com/office/powerpoint/2010/main" val="307673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6FC4E8-DCC7-4AA7-A79F-4A8702108C40}"/>
              </a:ext>
            </a:extLst>
          </p:cNvPr>
          <p:cNvSpPr>
            <a:spLocks noGrp="1"/>
          </p:cNvSpPr>
          <p:nvPr>
            <p:ph type="title"/>
          </p:nvPr>
        </p:nvSpPr>
        <p:spPr/>
        <p:txBody>
          <a:bodyPr/>
          <a:lstStyle/>
          <a:p>
            <a:r>
              <a:rPr kumimoji="1" lang="en-US" altLang="ja-JP" dirty="0"/>
              <a:t>MRPC2 assemble problem</a:t>
            </a:r>
            <a:endParaRPr kumimoji="1" lang="ja-JP" altLang="en-US" dirty="0"/>
          </a:p>
        </p:txBody>
      </p:sp>
      <p:sp>
        <p:nvSpPr>
          <p:cNvPr id="7" name="コンテンツ プレースホルダー 6">
            <a:extLst>
              <a:ext uri="{FF2B5EF4-FFF2-40B4-BE49-F238E27FC236}">
                <a16:creationId xmlns:a16="http://schemas.microsoft.com/office/drawing/2014/main" id="{6F36837D-15BB-4AAE-91CF-2715192B6462}"/>
              </a:ext>
            </a:extLst>
          </p:cNvPr>
          <p:cNvSpPr>
            <a:spLocks noGrp="1"/>
          </p:cNvSpPr>
          <p:nvPr>
            <p:ph idx="1"/>
          </p:nvPr>
        </p:nvSpPr>
        <p:spPr>
          <a:xfrm>
            <a:off x="7079226" y="1825625"/>
            <a:ext cx="4274574" cy="4351338"/>
          </a:xfrm>
        </p:spPr>
        <p:txBody>
          <a:bodyPr>
            <a:normAutofit fontScale="55000" lnSpcReduction="20000"/>
          </a:bodyPr>
          <a:lstStyle/>
          <a:p>
            <a:r>
              <a:rPr lang="en-US" altLang="ja-JP" dirty="0"/>
              <a:t>Since we stretch the string with too strong tension, part of plastic screws bent inside too much. Then, they interfere with the glass plate and it was very hard to insert it. We broke many glass plates. </a:t>
            </a:r>
          </a:p>
          <a:p>
            <a:r>
              <a:rPr lang="en-US" altLang="ja-JP" dirty="0"/>
              <a:t>In particular, we broke the topmost glass plate already taped on the top cathode plate. It was impossible to remove the broken glass from the cathode PCB.</a:t>
            </a:r>
          </a:p>
          <a:p>
            <a:r>
              <a:rPr lang="en-US" altLang="ja-JP" dirty="0"/>
              <a:t>Since we didn’t have spare cathode PCB, we decided to use spare anode PCB instead (after soldering between signal and GND patterns).</a:t>
            </a:r>
          </a:p>
          <a:p>
            <a:r>
              <a:rPr lang="en-US" altLang="ja-JP" dirty="0"/>
              <a:t>We cut the end of some screws to make it easier to insert glass plates.</a:t>
            </a:r>
          </a:p>
          <a:p>
            <a:r>
              <a:rPr lang="en-US" altLang="ja-JP" dirty="0"/>
              <a:t>Still we the top glass plate on the cathode PCB was not possible to insert inside the screws completely. The last air gap is larger than others.</a:t>
            </a:r>
          </a:p>
          <a:p>
            <a:pPr marL="0" indent="0">
              <a:buNone/>
            </a:pPr>
            <a:endParaRPr lang="ja-JP" altLang="en-US" dirty="0"/>
          </a:p>
        </p:txBody>
      </p:sp>
      <p:pic>
        <p:nvPicPr>
          <p:cNvPr id="8" name="コンテンツ プレースホルダー 4">
            <a:extLst>
              <a:ext uri="{FF2B5EF4-FFF2-40B4-BE49-F238E27FC236}">
                <a16:creationId xmlns:a16="http://schemas.microsoft.com/office/drawing/2014/main" id="{159EC844-D24F-4E07-8D8A-238D6B4F83DD}"/>
              </a:ext>
            </a:extLst>
          </p:cNvPr>
          <p:cNvPicPr>
            <a:picLocks noChangeAspect="1"/>
          </p:cNvPicPr>
          <p:nvPr/>
        </p:nvPicPr>
        <p:blipFill rotWithShape="1">
          <a:blip r:embed="rId2">
            <a:extLst>
              <a:ext uri="{28A0092B-C50C-407E-A947-70E740481C1C}">
                <a14:useLocalDpi xmlns:a14="http://schemas.microsoft.com/office/drawing/2010/main" val="0"/>
              </a:ext>
            </a:extLst>
          </a:blip>
          <a:srcRect r="10161" b="23750"/>
          <a:stretch/>
        </p:blipFill>
        <p:spPr>
          <a:xfrm>
            <a:off x="121707" y="1825625"/>
            <a:ext cx="6987963" cy="4448175"/>
          </a:xfrm>
          <a:prstGeom prst="rect">
            <a:avLst/>
          </a:prstGeom>
        </p:spPr>
      </p:pic>
    </p:spTree>
    <p:extLst>
      <p:ext uri="{BB962C8B-B14F-4D97-AF65-F5344CB8AC3E}">
        <p14:creationId xmlns:p14="http://schemas.microsoft.com/office/powerpoint/2010/main" val="2057463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50E461-8BBB-48C4-8FE5-45283C3EB083}"/>
              </a:ext>
            </a:extLst>
          </p:cNvPr>
          <p:cNvSpPr>
            <a:spLocks noGrp="1"/>
          </p:cNvSpPr>
          <p:nvPr>
            <p:ph type="title"/>
          </p:nvPr>
        </p:nvSpPr>
        <p:spPr>
          <a:xfrm>
            <a:off x="709747" y="-246782"/>
            <a:ext cx="10515600" cy="1325563"/>
          </a:xfrm>
        </p:spPr>
        <p:txBody>
          <a:bodyPr/>
          <a:lstStyle/>
          <a:p>
            <a:r>
              <a:rPr kumimoji="1" lang="en-US" altLang="ja-JP" dirty="0"/>
              <a:t>Fighting with noise</a:t>
            </a:r>
            <a:endParaRPr kumimoji="1" lang="ja-JP" altLang="en-US" dirty="0"/>
          </a:p>
        </p:txBody>
      </p:sp>
      <p:pic>
        <p:nvPicPr>
          <p:cNvPr id="8" name="コンテンツ プレースホルダー 4">
            <a:extLst>
              <a:ext uri="{FF2B5EF4-FFF2-40B4-BE49-F238E27FC236}">
                <a16:creationId xmlns:a16="http://schemas.microsoft.com/office/drawing/2014/main" id="{129CAE98-6495-43D4-9CFA-9025F9A75C96}"/>
              </a:ext>
            </a:extLst>
          </p:cNvPr>
          <p:cNvPicPr>
            <a:picLocks noChangeAspect="1"/>
          </p:cNvPicPr>
          <p:nvPr/>
        </p:nvPicPr>
        <p:blipFill rotWithShape="1">
          <a:blip r:embed="rId2">
            <a:extLst>
              <a:ext uri="{28A0092B-C50C-407E-A947-70E740481C1C}">
                <a14:useLocalDpi xmlns:a14="http://schemas.microsoft.com/office/drawing/2010/main" val="0"/>
              </a:ext>
            </a:extLst>
          </a:blip>
          <a:srcRect t="30590" b="16454"/>
          <a:stretch/>
        </p:blipFill>
        <p:spPr>
          <a:xfrm>
            <a:off x="5423563" y="837387"/>
            <a:ext cx="5801784" cy="2304276"/>
          </a:xfrm>
          <a:prstGeom prst="rect">
            <a:avLst/>
          </a:prstGeom>
        </p:spPr>
      </p:pic>
      <p:sp>
        <p:nvSpPr>
          <p:cNvPr id="17" name="コンテンツ プレースホルダー 16">
            <a:extLst>
              <a:ext uri="{FF2B5EF4-FFF2-40B4-BE49-F238E27FC236}">
                <a16:creationId xmlns:a16="http://schemas.microsoft.com/office/drawing/2014/main" id="{60D30D7B-1666-494F-A9CB-2733A4E67E79}"/>
              </a:ext>
            </a:extLst>
          </p:cNvPr>
          <p:cNvSpPr>
            <a:spLocks noGrp="1"/>
          </p:cNvSpPr>
          <p:nvPr>
            <p:ph idx="1"/>
          </p:nvPr>
        </p:nvSpPr>
        <p:spPr>
          <a:xfrm>
            <a:off x="838200" y="1825625"/>
            <a:ext cx="4009571" cy="2615746"/>
          </a:xfrm>
        </p:spPr>
        <p:txBody>
          <a:bodyPr/>
          <a:lstStyle/>
          <a:p>
            <a:endParaRPr lang="ja-JP" altLang="en-US"/>
          </a:p>
        </p:txBody>
      </p:sp>
      <p:pic>
        <p:nvPicPr>
          <p:cNvPr id="19" name="コンテンツ プレースホルダー 6">
            <a:extLst>
              <a:ext uri="{FF2B5EF4-FFF2-40B4-BE49-F238E27FC236}">
                <a16:creationId xmlns:a16="http://schemas.microsoft.com/office/drawing/2014/main" id="{D1C92533-CF52-4002-8780-DC367DD5B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6212" y="1984753"/>
            <a:ext cx="4352925" cy="3264693"/>
          </a:xfrm>
          <a:prstGeom prst="rect">
            <a:avLst/>
          </a:prstGeom>
        </p:spPr>
      </p:pic>
      <p:cxnSp>
        <p:nvCxnSpPr>
          <p:cNvPr id="24" name="直線矢印コネクタ 23">
            <a:extLst>
              <a:ext uri="{FF2B5EF4-FFF2-40B4-BE49-F238E27FC236}">
                <a16:creationId xmlns:a16="http://schemas.microsoft.com/office/drawing/2014/main" id="{C9FA3C9A-603A-4675-8118-883024039449}"/>
              </a:ext>
            </a:extLst>
          </p:cNvPr>
          <p:cNvCxnSpPr/>
          <p:nvPr/>
        </p:nvCxnSpPr>
        <p:spPr>
          <a:xfrm flipV="1">
            <a:off x="8853714" y="5793562"/>
            <a:ext cx="0" cy="38952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5C106EB8-1A37-411C-8C43-00D0A4596C90}"/>
              </a:ext>
            </a:extLst>
          </p:cNvPr>
          <p:cNvSpPr txBox="1"/>
          <p:nvPr/>
        </p:nvSpPr>
        <p:spPr>
          <a:xfrm>
            <a:off x="104332" y="5776984"/>
            <a:ext cx="5695790" cy="1200329"/>
          </a:xfrm>
          <a:prstGeom prst="rect">
            <a:avLst/>
          </a:prstGeom>
          <a:noFill/>
        </p:spPr>
        <p:txBody>
          <a:bodyPr wrap="none" rtlCol="0">
            <a:spAutoFit/>
          </a:bodyPr>
          <a:lstStyle/>
          <a:p>
            <a:r>
              <a:rPr kumimoji="1" lang="en-US" altLang="ja-JP" dirty="0"/>
              <a:t>1. Inserted brass spacer plate for height adjustment</a:t>
            </a:r>
          </a:p>
          <a:p>
            <a:r>
              <a:rPr lang="en-US" altLang="ja-JP" dirty="0"/>
              <a:t>Between cathode PCB and Cu blocks</a:t>
            </a:r>
          </a:p>
          <a:p>
            <a:r>
              <a:rPr kumimoji="1" lang="en-US" altLang="ja-JP" dirty="0"/>
              <a:t>Contact improved and noise reduced</a:t>
            </a:r>
          </a:p>
          <a:p>
            <a:r>
              <a:rPr lang="en-US" altLang="ja-JP" dirty="0">
                <a:solidFill>
                  <a:srgbClr val="FF0000"/>
                </a:solidFill>
              </a:rPr>
              <a:t>Noise level : 980mV</a:t>
            </a:r>
            <a:r>
              <a:rPr lang="en-US" altLang="ja-JP" dirty="0">
                <a:solidFill>
                  <a:srgbClr val="FF0000"/>
                </a:solidFill>
                <a:sym typeface="Wingdings" panose="05000000000000000000" pitchFamily="2" charset="2"/>
              </a:rPr>
              <a:t>860mV (single amp powered)</a:t>
            </a:r>
            <a:endParaRPr kumimoji="1" lang="ja-JP" altLang="en-US" dirty="0">
              <a:solidFill>
                <a:srgbClr val="FF0000"/>
              </a:solidFill>
            </a:endParaRPr>
          </a:p>
        </p:txBody>
      </p:sp>
      <p:cxnSp>
        <p:nvCxnSpPr>
          <p:cNvPr id="32" name="直線矢印コネクタ 31">
            <a:extLst>
              <a:ext uri="{FF2B5EF4-FFF2-40B4-BE49-F238E27FC236}">
                <a16:creationId xmlns:a16="http://schemas.microsoft.com/office/drawing/2014/main" id="{4B4AF0AE-F649-4ED9-A880-3033AEDB081E}"/>
              </a:ext>
            </a:extLst>
          </p:cNvPr>
          <p:cNvCxnSpPr/>
          <p:nvPr/>
        </p:nvCxnSpPr>
        <p:spPr>
          <a:xfrm flipV="1">
            <a:off x="1905000" y="4826359"/>
            <a:ext cx="0" cy="11619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8826694F-264B-441D-A3FA-2D2528D85611}"/>
              </a:ext>
            </a:extLst>
          </p:cNvPr>
          <p:cNvSpPr txBox="1"/>
          <p:nvPr/>
        </p:nvSpPr>
        <p:spPr>
          <a:xfrm>
            <a:off x="5543989" y="2578707"/>
            <a:ext cx="5086649" cy="1200329"/>
          </a:xfrm>
          <a:prstGeom prst="rect">
            <a:avLst/>
          </a:prstGeom>
          <a:noFill/>
        </p:spPr>
        <p:txBody>
          <a:bodyPr wrap="none" rtlCol="0">
            <a:spAutoFit/>
          </a:bodyPr>
          <a:lstStyle/>
          <a:p>
            <a:r>
              <a:rPr kumimoji="1" lang="en-US" altLang="ja-JP" b="1" dirty="0">
                <a:solidFill>
                  <a:srgbClr val="FFFF00"/>
                </a:solidFill>
              </a:rPr>
              <a:t>2. Cu tape to connect among</a:t>
            </a:r>
          </a:p>
          <a:p>
            <a:r>
              <a:rPr lang="en-US" altLang="ja-JP" b="1" dirty="0">
                <a:solidFill>
                  <a:srgbClr val="FFFF00"/>
                </a:solidFill>
              </a:rPr>
              <a:t>Cathode PCB GND, </a:t>
            </a:r>
            <a:r>
              <a:rPr kumimoji="1" lang="en-US" altLang="ja-JP" b="1" dirty="0">
                <a:solidFill>
                  <a:srgbClr val="FFFF00"/>
                </a:solidFill>
              </a:rPr>
              <a:t>Cu block, </a:t>
            </a:r>
            <a:r>
              <a:rPr lang="en-US" altLang="ja-JP" b="1" dirty="0">
                <a:solidFill>
                  <a:srgbClr val="FFFF00"/>
                </a:solidFill>
              </a:rPr>
              <a:t>and amp GND</a:t>
            </a:r>
          </a:p>
          <a:p>
            <a:r>
              <a:rPr lang="en-US" altLang="ja-JP" dirty="0">
                <a:solidFill>
                  <a:srgbClr val="FF0000"/>
                </a:solidFill>
              </a:rPr>
              <a:t>Noise level : </a:t>
            </a:r>
            <a:r>
              <a:rPr lang="en-US" altLang="ja-JP" dirty="0">
                <a:solidFill>
                  <a:srgbClr val="FF0000"/>
                </a:solidFill>
                <a:sym typeface="Wingdings" panose="05000000000000000000" pitchFamily="2" charset="2"/>
              </a:rPr>
              <a:t>700mV (single amp powered)</a:t>
            </a:r>
            <a:endParaRPr kumimoji="1" lang="ja-JP" altLang="en-US" dirty="0">
              <a:solidFill>
                <a:srgbClr val="FF0000"/>
              </a:solidFill>
            </a:endParaRPr>
          </a:p>
          <a:p>
            <a:endParaRPr kumimoji="1" lang="ja-JP" altLang="en-US" b="1" dirty="0">
              <a:solidFill>
                <a:srgbClr val="FFFF00"/>
              </a:solidFill>
            </a:endParaRPr>
          </a:p>
        </p:txBody>
      </p:sp>
      <p:pic>
        <p:nvPicPr>
          <p:cNvPr id="35" name="図 34">
            <a:extLst>
              <a:ext uri="{FF2B5EF4-FFF2-40B4-BE49-F238E27FC236}">
                <a16:creationId xmlns:a16="http://schemas.microsoft.com/office/drawing/2014/main" id="{BC12C217-DABF-4899-9850-049C912AC0F0}"/>
              </a:ext>
            </a:extLst>
          </p:cNvPr>
          <p:cNvPicPr>
            <a:picLocks noChangeAspect="1"/>
          </p:cNvPicPr>
          <p:nvPr/>
        </p:nvPicPr>
        <p:blipFill rotWithShape="1">
          <a:blip r:embed="rId4">
            <a:extLst>
              <a:ext uri="{28A0092B-C50C-407E-A947-70E740481C1C}">
                <a14:useLocalDpi xmlns:a14="http://schemas.microsoft.com/office/drawing/2010/main" val="0"/>
              </a:ext>
            </a:extLst>
          </a:blip>
          <a:srcRect t="20606" r="4242" b="17572"/>
          <a:stretch/>
        </p:blipFill>
        <p:spPr>
          <a:xfrm>
            <a:off x="6096000" y="3953225"/>
            <a:ext cx="4758813" cy="2304277"/>
          </a:xfrm>
          <a:prstGeom prst="rect">
            <a:avLst/>
          </a:prstGeom>
        </p:spPr>
      </p:pic>
      <p:sp>
        <p:nvSpPr>
          <p:cNvPr id="36" name="テキスト ボックス 35">
            <a:extLst>
              <a:ext uri="{FF2B5EF4-FFF2-40B4-BE49-F238E27FC236}">
                <a16:creationId xmlns:a16="http://schemas.microsoft.com/office/drawing/2014/main" id="{93FA64B3-F86E-4BF2-B4E5-B0D4ECCD9B7F}"/>
              </a:ext>
            </a:extLst>
          </p:cNvPr>
          <p:cNvSpPr txBox="1"/>
          <p:nvPr/>
        </p:nvSpPr>
        <p:spPr>
          <a:xfrm>
            <a:off x="6071914" y="6267465"/>
            <a:ext cx="4669868" cy="646331"/>
          </a:xfrm>
          <a:prstGeom prst="rect">
            <a:avLst/>
          </a:prstGeom>
          <a:noFill/>
        </p:spPr>
        <p:txBody>
          <a:bodyPr wrap="none" rtlCol="0">
            <a:spAutoFit/>
          </a:bodyPr>
          <a:lstStyle/>
          <a:p>
            <a:r>
              <a:rPr lang="en-US" altLang="ja-JP" dirty="0"/>
              <a:t>3. P</a:t>
            </a:r>
            <a:r>
              <a:rPr kumimoji="1" lang="en-US" altLang="ja-JP" dirty="0"/>
              <a:t>ut Cu tape to cathode PCB a</a:t>
            </a:r>
            <a:r>
              <a:rPr lang="en-US" altLang="ja-JP" dirty="0"/>
              <a:t>nd spacer</a:t>
            </a:r>
          </a:p>
          <a:p>
            <a:r>
              <a:rPr lang="en-US" altLang="ja-JP" dirty="0">
                <a:solidFill>
                  <a:srgbClr val="FF0000"/>
                </a:solidFill>
              </a:rPr>
              <a:t>Noise level : </a:t>
            </a:r>
            <a:r>
              <a:rPr lang="en-US" altLang="ja-JP" dirty="0">
                <a:solidFill>
                  <a:srgbClr val="FF0000"/>
                </a:solidFill>
                <a:sym typeface="Wingdings" panose="05000000000000000000" pitchFamily="2" charset="2"/>
              </a:rPr>
              <a:t>104mV (single amp)</a:t>
            </a:r>
            <a:endParaRPr kumimoji="1" lang="ja-JP" altLang="en-US" dirty="0">
              <a:solidFill>
                <a:srgbClr val="FF0000"/>
              </a:solidFill>
            </a:endParaRPr>
          </a:p>
        </p:txBody>
      </p:sp>
    </p:spTree>
    <p:extLst>
      <p:ext uri="{BB962C8B-B14F-4D97-AF65-F5344CB8AC3E}">
        <p14:creationId xmlns:p14="http://schemas.microsoft.com/office/powerpoint/2010/main" val="92055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53ABEE-ECB4-435F-A864-AA5B33978E5C}"/>
              </a:ext>
            </a:extLst>
          </p:cNvPr>
          <p:cNvSpPr>
            <a:spLocks noGrp="1"/>
          </p:cNvSpPr>
          <p:nvPr>
            <p:ph type="title"/>
          </p:nvPr>
        </p:nvSpPr>
        <p:spPr/>
        <p:txBody>
          <a:bodyPr/>
          <a:lstStyle/>
          <a:p>
            <a:endParaRPr kumimoji="1" lang="ja-JP" altLang="en-US"/>
          </a:p>
        </p:txBody>
      </p:sp>
      <p:sp>
        <p:nvSpPr>
          <p:cNvPr id="15" name="コンテンツ プレースホルダー 14">
            <a:extLst>
              <a:ext uri="{FF2B5EF4-FFF2-40B4-BE49-F238E27FC236}">
                <a16:creationId xmlns:a16="http://schemas.microsoft.com/office/drawing/2014/main" id="{DF165B50-E3F8-41D0-8CB5-1CB30588F28B}"/>
              </a:ext>
            </a:extLst>
          </p:cNvPr>
          <p:cNvSpPr>
            <a:spLocks noGrp="1"/>
          </p:cNvSpPr>
          <p:nvPr>
            <p:ph idx="1"/>
          </p:nvPr>
        </p:nvSpPr>
        <p:spPr/>
        <p:txBody>
          <a:bodyPr/>
          <a:lstStyle/>
          <a:p>
            <a:endParaRPr lang="ja-JP" altLang="en-US" dirty="0"/>
          </a:p>
        </p:txBody>
      </p:sp>
      <p:pic>
        <p:nvPicPr>
          <p:cNvPr id="17" name="コンテンツ プレースホルダー 4">
            <a:extLst>
              <a:ext uri="{FF2B5EF4-FFF2-40B4-BE49-F238E27FC236}">
                <a16:creationId xmlns:a16="http://schemas.microsoft.com/office/drawing/2014/main" id="{FA55D793-B6F2-430A-841D-08B4FC9FE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0809" y="1908497"/>
            <a:ext cx="4969652" cy="3727238"/>
          </a:xfrm>
          <a:prstGeom prst="rect">
            <a:avLst/>
          </a:prstGeom>
        </p:spPr>
      </p:pic>
      <p:sp>
        <p:nvSpPr>
          <p:cNvPr id="19" name="テキスト ボックス 18">
            <a:extLst>
              <a:ext uri="{FF2B5EF4-FFF2-40B4-BE49-F238E27FC236}">
                <a16:creationId xmlns:a16="http://schemas.microsoft.com/office/drawing/2014/main" id="{F62CA75C-28FE-4DAD-9A97-0C8C1561A62A}"/>
              </a:ext>
            </a:extLst>
          </p:cNvPr>
          <p:cNvSpPr txBox="1"/>
          <p:nvPr/>
        </p:nvSpPr>
        <p:spPr>
          <a:xfrm>
            <a:off x="6821309" y="5693163"/>
            <a:ext cx="5150769" cy="1477328"/>
          </a:xfrm>
          <a:prstGeom prst="rect">
            <a:avLst/>
          </a:prstGeom>
          <a:noFill/>
        </p:spPr>
        <p:txBody>
          <a:bodyPr wrap="none" rtlCol="0">
            <a:spAutoFit/>
          </a:bodyPr>
          <a:lstStyle/>
          <a:p>
            <a:r>
              <a:rPr kumimoji="1" lang="en-US" altLang="ja-JP" dirty="0"/>
              <a:t>5. Cut spacer and put Cu tape to cathode PCB,</a:t>
            </a:r>
          </a:p>
          <a:p>
            <a:r>
              <a:rPr lang="en-US" altLang="ja-JP" dirty="0"/>
              <a:t>Cu block, and amp GND</a:t>
            </a:r>
          </a:p>
          <a:p>
            <a:r>
              <a:rPr lang="en-US" altLang="ja-JP" dirty="0">
                <a:solidFill>
                  <a:srgbClr val="FF0000"/>
                </a:solidFill>
              </a:rPr>
              <a:t>Noise level : </a:t>
            </a:r>
            <a:r>
              <a:rPr lang="en-US" altLang="ja-JP" dirty="0">
                <a:solidFill>
                  <a:srgbClr val="FF0000"/>
                </a:solidFill>
                <a:sym typeface="Wingdings" panose="05000000000000000000" pitchFamily="2" charset="2"/>
              </a:rPr>
              <a:t>21mV (single amp)</a:t>
            </a:r>
          </a:p>
          <a:p>
            <a:r>
              <a:rPr lang="en-US" altLang="ja-JP" dirty="0">
                <a:solidFill>
                  <a:srgbClr val="FF0000"/>
                </a:solidFill>
                <a:sym typeface="Wingdings" panose="05000000000000000000" pitchFamily="2" charset="2"/>
              </a:rPr>
              <a:t>                        90-200mV (double amp)</a:t>
            </a:r>
            <a:endParaRPr lang="en-US" altLang="ja-JP" dirty="0"/>
          </a:p>
          <a:p>
            <a:endParaRPr kumimoji="1" lang="ja-JP" altLang="en-US" dirty="0"/>
          </a:p>
        </p:txBody>
      </p:sp>
      <p:cxnSp>
        <p:nvCxnSpPr>
          <p:cNvPr id="21" name="直線矢印コネクタ 20">
            <a:extLst>
              <a:ext uri="{FF2B5EF4-FFF2-40B4-BE49-F238E27FC236}">
                <a16:creationId xmlns:a16="http://schemas.microsoft.com/office/drawing/2014/main" id="{AC76CE55-AD4C-4896-8305-EEE3E08774D1}"/>
              </a:ext>
            </a:extLst>
          </p:cNvPr>
          <p:cNvCxnSpPr/>
          <p:nvPr/>
        </p:nvCxnSpPr>
        <p:spPr>
          <a:xfrm>
            <a:off x="8001000" y="1638137"/>
            <a:ext cx="127000" cy="13971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6066636F-9EDD-47BD-8F0E-1A5876EC88B8}"/>
              </a:ext>
            </a:extLst>
          </p:cNvPr>
          <p:cNvGrpSpPr/>
          <p:nvPr/>
        </p:nvGrpSpPr>
        <p:grpSpPr>
          <a:xfrm>
            <a:off x="460732" y="2121754"/>
            <a:ext cx="6186309" cy="3741145"/>
            <a:chOff x="5370286" y="3586750"/>
            <a:chExt cx="6186309" cy="3741145"/>
          </a:xfrm>
        </p:grpSpPr>
        <p:pic>
          <p:nvPicPr>
            <p:cNvPr id="24" name="コンテンツ プレースホルダー 9">
              <a:extLst>
                <a:ext uri="{FF2B5EF4-FFF2-40B4-BE49-F238E27FC236}">
                  <a16:creationId xmlns:a16="http://schemas.microsoft.com/office/drawing/2014/main" id="{A15860F0-247D-4400-92E0-690DB206CBA5}"/>
                </a:ext>
              </a:extLst>
            </p:cNvPr>
            <p:cNvPicPr>
              <a:picLocks noChangeAspect="1"/>
            </p:cNvPicPr>
            <p:nvPr/>
          </p:nvPicPr>
          <p:blipFill rotWithShape="1">
            <a:blip r:embed="rId3">
              <a:extLst>
                <a:ext uri="{28A0092B-C50C-407E-A947-70E740481C1C}">
                  <a14:useLocalDpi xmlns:a14="http://schemas.microsoft.com/office/drawing/2010/main" val="0"/>
                </a:ext>
              </a:extLst>
            </a:blip>
            <a:srcRect b="30245"/>
            <a:stretch/>
          </p:blipFill>
          <p:spPr>
            <a:xfrm>
              <a:off x="5423563" y="3586750"/>
              <a:ext cx="5801784" cy="3035300"/>
            </a:xfrm>
            <a:prstGeom prst="rect">
              <a:avLst/>
            </a:prstGeom>
          </p:spPr>
        </p:pic>
        <p:sp>
          <p:nvSpPr>
            <p:cNvPr id="25" name="テキスト ボックス 24">
              <a:extLst>
                <a:ext uri="{FF2B5EF4-FFF2-40B4-BE49-F238E27FC236}">
                  <a16:creationId xmlns:a16="http://schemas.microsoft.com/office/drawing/2014/main" id="{C46F5C83-67D0-4254-B31C-30CA09A8D52B}"/>
                </a:ext>
              </a:extLst>
            </p:cNvPr>
            <p:cNvSpPr txBox="1"/>
            <p:nvPr/>
          </p:nvSpPr>
          <p:spPr>
            <a:xfrm>
              <a:off x="5370286" y="6681564"/>
              <a:ext cx="6186309" cy="646331"/>
            </a:xfrm>
            <a:prstGeom prst="rect">
              <a:avLst/>
            </a:prstGeom>
            <a:noFill/>
          </p:spPr>
          <p:txBody>
            <a:bodyPr wrap="none" rtlCol="0">
              <a:spAutoFit/>
            </a:bodyPr>
            <a:lstStyle/>
            <a:p>
              <a:r>
                <a:rPr lang="en-US" altLang="ja-JP" b="1" dirty="0"/>
                <a:t>4. Removed rubber plate and inserted washer instead</a:t>
              </a:r>
            </a:p>
            <a:p>
              <a:r>
                <a:rPr lang="en-US" altLang="ja-JP" dirty="0">
                  <a:solidFill>
                    <a:srgbClr val="FF0000"/>
                  </a:solidFill>
                </a:rPr>
                <a:t>Noise level : </a:t>
              </a:r>
              <a:r>
                <a:rPr lang="en-US" altLang="ja-JP" dirty="0">
                  <a:solidFill>
                    <a:srgbClr val="FF0000"/>
                  </a:solidFill>
                  <a:sym typeface="Wingdings" panose="05000000000000000000" pitchFamily="2" charset="2"/>
                </a:rPr>
                <a:t>70mV (single amp)</a:t>
              </a:r>
              <a:endParaRPr kumimoji="1" lang="ja-JP" altLang="en-US" dirty="0">
                <a:solidFill>
                  <a:srgbClr val="FF0000"/>
                </a:solidFill>
              </a:endParaRPr>
            </a:p>
          </p:txBody>
        </p:sp>
        <p:cxnSp>
          <p:nvCxnSpPr>
            <p:cNvPr id="26" name="直線矢印コネクタ 25">
              <a:extLst>
                <a:ext uri="{FF2B5EF4-FFF2-40B4-BE49-F238E27FC236}">
                  <a16:creationId xmlns:a16="http://schemas.microsoft.com/office/drawing/2014/main" id="{9C4A5944-0CB1-4D34-96F9-66098D01510F}"/>
                </a:ext>
              </a:extLst>
            </p:cNvPr>
            <p:cNvCxnSpPr/>
            <p:nvPr/>
          </p:nvCxnSpPr>
          <p:spPr>
            <a:xfrm flipV="1">
              <a:off x="5573486" y="5210629"/>
              <a:ext cx="711200" cy="58293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390B554D-9901-4EA0-B0DF-8EB2C94C6592}"/>
                </a:ext>
              </a:extLst>
            </p:cNvPr>
            <p:cNvCxnSpPr>
              <a:cxnSpLocks/>
            </p:cNvCxnSpPr>
            <p:nvPr/>
          </p:nvCxnSpPr>
          <p:spPr>
            <a:xfrm flipV="1">
              <a:off x="5725886" y="5725886"/>
              <a:ext cx="708723" cy="22007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F56D4130-BF00-4D7F-8722-079152285871}"/>
                </a:ext>
              </a:extLst>
            </p:cNvPr>
            <p:cNvSpPr txBox="1"/>
            <p:nvPr/>
          </p:nvSpPr>
          <p:spPr>
            <a:xfrm>
              <a:off x="5370286" y="5920955"/>
              <a:ext cx="2068195" cy="369332"/>
            </a:xfrm>
            <a:prstGeom prst="rect">
              <a:avLst/>
            </a:prstGeom>
            <a:noFill/>
          </p:spPr>
          <p:txBody>
            <a:bodyPr wrap="none" rtlCol="0">
              <a:spAutoFit/>
            </a:bodyPr>
            <a:lstStyle/>
            <a:p>
              <a:r>
                <a:rPr kumimoji="1" lang="en-US" altLang="ja-JP" dirty="0">
                  <a:solidFill>
                    <a:srgbClr val="FFFF00"/>
                  </a:solidFill>
                </a:rPr>
                <a:t>Amp frame plates</a:t>
              </a:r>
              <a:endParaRPr kumimoji="1" lang="ja-JP" altLang="en-US" dirty="0">
                <a:solidFill>
                  <a:srgbClr val="FFFF00"/>
                </a:solidFill>
              </a:endParaRPr>
            </a:p>
          </p:txBody>
        </p:sp>
      </p:grpSp>
    </p:spTree>
    <p:extLst>
      <p:ext uri="{BB962C8B-B14F-4D97-AF65-F5344CB8AC3E}">
        <p14:creationId xmlns:p14="http://schemas.microsoft.com/office/powerpoint/2010/main" val="3898844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9FA51C-CD0A-45B2-9661-371C06784F3A}"/>
              </a:ext>
            </a:extLst>
          </p:cNvPr>
          <p:cNvSpPr>
            <a:spLocks noGrp="1"/>
          </p:cNvSpPr>
          <p:nvPr>
            <p:ph type="title"/>
          </p:nvPr>
        </p:nvSpPr>
        <p:spPr/>
        <p:txBody>
          <a:bodyPr/>
          <a:lstStyle/>
          <a:p>
            <a:endParaRPr kumimoji="1" lang="ja-JP" altLang="en-US"/>
          </a:p>
        </p:txBody>
      </p:sp>
      <p:pic>
        <p:nvPicPr>
          <p:cNvPr id="8" name="コンテンツ プレースホルダー 4">
            <a:extLst>
              <a:ext uri="{FF2B5EF4-FFF2-40B4-BE49-F238E27FC236}">
                <a16:creationId xmlns:a16="http://schemas.microsoft.com/office/drawing/2014/main" id="{ECA6914E-79F9-4771-A038-A1D3B807D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268" y="1923380"/>
            <a:ext cx="4297580" cy="3223185"/>
          </a:xfrm>
          <a:prstGeom prst="rect">
            <a:avLst/>
          </a:prstGeom>
        </p:spPr>
      </p:pic>
      <p:sp>
        <p:nvSpPr>
          <p:cNvPr id="9" name="テキスト ボックス 8">
            <a:extLst>
              <a:ext uri="{FF2B5EF4-FFF2-40B4-BE49-F238E27FC236}">
                <a16:creationId xmlns:a16="http://schemas.microsoft.com/office/drawing/2014/main" id="{D115E324-D935-429C-9F62-17AB2B69FA5B}"/>
              </a:ext>
            </a:extLst>
          </p:cNvPr>
          <p:cNvSpPr txBox="1"/>
          <p:nvPr/>
        </p:nvSpPr>
        <p:spPr>
          <a:xfrm>
            <a:off x="2330245" y="1489587"/>
            <a:ext cx="1144865" cy="369332"/>
          </a:xfrm>
          <a:prstGeom prst="rect">
            <a:avLst/>
          </a:prstGeom>
          <a:noFill/>
        </p:spPr>
        <p:txBody>
          <a:bodyPr wrap="none" rtlCol="0">
            <a:spAutoFit/>
          </a:bodyPr>
          <a:lstStyle/>
          <a:p>
            <a:r>
              <a:rPr kumimoji="1" lang="en-US" altLang="ja-JP" dirty="0"/>
              <a:t>Before 1.</a:t>
            </a:r>
            <a:endParaRPr kumimoji="1" lang="ja-JP" altLang="en-US" dirty="0"/>
          </a:p>
        </p:txBody>
      </p:sp>
      <p:pic>
        <p:nvPicPr>
          <p:cNvPr id="14" name="コンテンツ プレースホルダー 10">
            <a:extLst>
              <a:ext uri="{FF2B5EF4-FFF2-40B4-BE49-F238E27FC236}">
                <a16:creationId xmlns:a16="http://schemas.microsoft.com/office/drawing/2014/main" id="{8D5B95A5-1F0F-45F0-8C13-66ED153EB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603" y="1923380"/>
            <a:ext cx="4297580" cy="3223185"/>
          </a:xfrm>
          <a:prstGeom prst="rect">
            <a:avLst/>
          </a:prstGeom>
        </p:spPr>
      </p:pic>
      <p:sp>
        <p:nvSpPr>
          <p:cNvPr id="15" name="テキスト ボックス 14">
            <a:extLst>
              <a:ext uri="{FF2B5EF4-FFF2-40B4-BE49-F238E27FC236}">
                <a16:creationId xmlns:a16="http://schemas.microsoft.com/office/drawing/2014/main" id="{EAA2504F-D24C-4DED-B5A5-FE9265E9857E}"/>
              </a:ext>
            </a:extLst>
          </p:cNvPr>
          <p:cNvSpPr txBox="1"/>
          <p:nvPr/>
        </p:nvSpPr>
        <p:spPr>
          <a:xfrm>
            <a:off x="7286874" y="1304921"/>
            <a:ext cx="3087705" cy="369332"/>
          </a:xfrm>
          <a:prstGeom prst="rect">
            <a:avLst/>
          </a:prstGeom>
          <a:noFill/>
        </p:spPr>
        <p:txBody>
          <a:bodyPr wrap="none" rtlCol="0">
            <a:spAutoFit/>
          </a:bodyPr>
          <a:lstStyle/>
          <a:p>
            <a:r>
              <a:rPr kumimoji="1" lang="en-US" altLang="ja-JP" dirty="0"/>
              <a:t>After </a:t>
            </a:r>
            <a:r>
              <a:rPr lang="en-US" altLang="ja-JP" dirty="0"/>
              <a:t>4</a:t>
            </a:r>
            <a:r>
              <a:rPr kumimoji="1" lang="en-US" altLang="ja-JP" dirty="0"/>
              <a:t>. </a:t>
            </a:r>
            <a:r>
              <a:rPr lang="en-US" altLang="ja-JP" dirty="0"/>
              <a:t>(inserting washers)</a:t>
            </a:r>
            <a:endParaRPr kumimoji="1" lang="ja-JP" altLang="en-US" dirty="0"/>
          </a:p>
        </p:txBody>
      </p:sp>
      <p:sp>
        <p:nvSpPr>
          <p:cNvPr id="19" name="コンテンツ プレースホルダー 18">
            <a:extLst>
              <a:ext uri="{FF2B5EF4-FFF2-40B4-BE49-F238E27FC236}">
                <a16:creationId xmlns:a16="http://schemas.microsoft.com/office/drawing/2014/main" id="{9327EF63-6E07-453B-BBAA-92A4FEE9FBA6}"/>
              </a:ext>
            </a:extLst>
          </p:cNvPr>
          <p:cNvSpPr>
            <a:spLocks noGrp="1"/>
          </p:cNvSpPr>
          <p:nvPr>
            <p:ph idx="1"/>
          </p:nvPr>
        </p:nvSpPr>
        <p:spPr/>
        <p:txBody>
          <a:bodyPr/>
          <a:lstStyle/>
          <a:p>
            <a:endParaRPr lang="ja-JP" altLang="en-US"/>
          </a:p>
        </p:txBody>
      </p:sp>
    </p:spTree>
    <p:extLst>
      <p:ext uri="{BB962C8B-B14F-4D97-AF65-F5344CB8AC3E}">
        <p14:creationId xmlns:p14="http://schemas.microsoft.com/office/powerpoint/2010/main" val="3235759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A339BE-B1E4-42C5-AAA4-915720AD4776}"/>
              </a:ext>
            </a:extLst>
          </p:cNvPr>
          <p:cNvSpPr>
            <a:spLocks noGrp="1"/>
          </p:cNvSpPr>
          <p:nvPr>
            <p:ph type="title"/>
          </p:nvPr>
        </p:nvSpPr>
        <p:spPr/>
        <p:txBody>
          <a:bodyPr/>
          <a:lstStyle/>
          <a:p>
            <a:r>
              <a:rPr kumimoji="1" lang="en-US" altLang="ja-JP" dirty="0"/>
              <a:t>Final fix</a:t>
            </a:r>
            <a:endParaRPr kumimoji="1" lang="ja-JP" altLang="en-US" dirty="0"/>
          </a:p>
        </p:txBody>
      </p:sp>
      <p:sp>
        <p:nvSpPr>
          <p:cNvPr id="11" name="コンテンツ プレースホルダー 10">
            <a:extLst>
              <a:ext uri="{FF2B5EF4-FFF2-40B4-BE49-F238E27FC236}">
                <a16:creationId xmlns:a16="http://schemas.microsoft.com/office/drawing/2014/main" id="{641BA29F-744F-4459-A413-A88B2A83985E}"/>
              </a:ext>
            </a:extLst>
          </p:cNvPr>
          <p:cNvSpPr>
            <a:spLocks noGrp="1"/>
          </p:cNvSpPr>
          <p:nvPr>
            <p:ph idx="1"/>
          </p:nvPr>
        </p:nvSpPr>
        <p:spPr/>
        <p:txBody>
          <a:bodyPr/>
          <a:lstStyle/>
          <a:p>
            <a:r>
              <a:rPr lang="en-US" altLang="ja-JP" dirty="0"/>
              <a:t>C</a:t>
            </a:r>
            <a:endParaRPr lang="ja-JP" altLang="en-US" dirty="0"/>
          </a:p>
        </p:txBody>
      </p:sp>
      <p:pic>
        <p:nvPicPr>
          <p:cNvPr id="12" name="コンテンツ プレースホルダー 8">
            <a:extLst>
              <a:ext uri="{FF2B5EF4-FFF2-40B4-BE49-F238E27FC236}">
                <a16:creationId xmlns:a16="http://schemas.microsoft.com/office/drawing/2014/main" id="{4BEFC928-A812-4211-9139-06789D14F0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423" y="1825625"/>
            <a:ext cx="5801784" cy="4351338"/>
          </a:xfrm>
          <a:prstGeom prst="rect">
            <a:avLst/>
          </a:prstGeom>
        </p:spPr>
      </p:pic>
      <p:sp>
        <p:nvSpPr>
          <p:cNvPr id="13" name="正方形/長方形 12">
            <a:extLst>
              <a:ext uri="{FF2B5EF4-FFF2-40B4-BE49-F238E27FC236}">
                <a16:creationId xmlns:a16="http://schemas.microsoft.com/office/drawing/2014/main" id="{05419FB0-B96F-48C1-8D8E-2C95A3CEF9BA}"/>
              </a:ext>
            </a:extLst>
          </p:cNvPr>
          <p:cNvSpPr/>
          <p:nvPr/>
        </p:nvSpPr>
        <p:spPr>
          <a:xfrm>
            <a:off x="7788124" y="4900175"/>
            <a:ext cx="3207657" cy="14514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C3F4B74-AB9A-462E-A8FD-0D36CE1D0A2E}"/>
              </a:ext>
            </a:extLst>
          </p:cNvPr>
          <p:cNvSpPr/>
          <p:nvPr/>
        </p:nvSpPr>
        <p:spPr>
          <a:xfrm>
            <a:off x="9284675" y="4646420"/>
            <a:ext cx="219075" cy="13604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台形 16">
            <a:extLst>
              <a:ext uri="{FF2B5EF4-FFF2-40B4-BE49-F238E27FC236}">
                <a16:creationId xmlns:a16="http://schemas.microsoft.com/office/drawing/2014/main" id="{75BD7695-6236-475D-BB98-D3A13E51ABDC}"/>
              </a:ext>
            </a:extLst>
          </p:cNvPr>
          <p:cNvSpPr/>
          <p:nvPr/>
        </p:nvSpPr>
        <p:spPr>
          <a:xfrm>
            <a:off x="9269411" y="4798577"/>
            <a:ext cx="245611" cy="68025"/>
          </a:xfrm>
          <a:prstGeom prst="trapezoi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グループ化 23">
            <a:extLst>
              <a:ext uri="{FF2B5EF4-FFF2-40B4-BE49-F238E27FC236}">
                <a16:creationId xmlns:a16="http://schemas.microsoft.com/office/drawing/2014/main" id="{A3610B8E-9699-4632-9CEA-DB56B5AEE3B4}"/>
              </a:ext>
            </a:extLst>
          </p:cNvPr>
          <p:cNvGrpSpPr/>
          <p:nvPr/>
        </p:nvGrpSpPr>
        <p:grpSpPr>
          <a:xfrm>
            <a:off x="8401050" y="4720669"/>
            <a:ext cx="352425" cy="156607"/>
            <a:chOff x="8401050" y="4720669"/>
            <a:chExt cx="352425" cy="156607"/>
          </a:xfrm>
        </p:grpSpPr>
        <p:sp>
          <p:nvSpPr>
            <p:cNvPr id="15" name="正方形/長方形 14">
              <a:extLst>
                <a:ext uri="{FF2B5EF4-FFF2-40B4-BE49-F238E27FC236}">
                  <a16:creationId xmlns:a16="http://schemas.microsoft.com/office/drawing/2014/main" id="{C1148A5F-0E73-47E6-88C1-D6322BDD6EDF}"/>
                </a:ext>
              </a:extLst>
            </p:cNvPr>
            <p:cNvSpPr/>
            <p:nvPr/>
          </p:nvSpPr>
          <p:spPr>
            <a:xfrm>
              <a:off x="8401050" y="4794488"/>
              <a:ext cx="352425" cy="68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53749227-0D46-4BC4-A8DD-FE62C12E87E7}"/>
                </a:ext>
              </a:extLst>
            </p:cNvPr>
            <p:cNvSpPr/>
            <p:nvPr/>
          </p:nvSpPr>
          <p:spPr>
            <a:xfrm>
              <a:off x="8401050" y="4720669"/>
              <a:ext cx="352425" cy="68024"/>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コネクタ 18">
              <a:extLst>
                <a:ext uri="{FF2B5EF4-FFF2-40B4-BE49-F238E27FC236}">
                  <a16:creationId xmlns:a16="http://schemas.microsoft.com/office/drawing/2014/main" id="{3F882008-B787-42BF-9A75-F9C72DBE165E}"/>
                </a:ext>
              </a:extLst>
            </p:cNvPr>
            <p:cNvCxnSpPr>
              <a:cxnSpLocks/>
            </p:cNvCxnSpPr>
            <p:nvPr/>
          </p:nvCxnSpPr>
          <p:spPr>
            <a:xfrm>
              <a:off x="8437562" y="4877276"/>
              <a:ext cx="27463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20" name="直線コネクタ 19">
            <a:extLst>
              <a:ext uri="{FF2B5EF4-FFF2-40B4-BE49-F238E27FC236}">
                <a16:creationId xmlns:a16="http://schemas.microsoft.com/office/drawing/2014/main" id="{DAF88E1B-D5FD-4E37-B4BD-2117441236CD}"/>
              </a:ext>
            </a:extLst>
          </p:cNvPr>
          <p:cNvCxnSpPr>
            <a:cxnSpLocks/>
          </p:cNvCxnSpPr>
          <p:nvPr/>
        </p:nvCxnSpPr>
        <p:spPr>
          <a:xfrm>
            <a:off x="9238797" y="4883388"/>
            <a:ext cx="3048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5" name="グループ化 24">
            <a:extLst>
              <a:ext uri="{FF2B5EF4-FFF2-40B4-BE49-F238E27FC236}">
                <a16:creationId xmlns:a16="http://schemas.microsoft.com/office/drawing/2014/main" id="{FB812A4C-06F0-4ACC-859D-EF03EDFE7C8A}"/>
              </a:ext>
            </a:extLst>
          </p:cNvPr>
          <p:cNvGrpSpPr/>
          <p:nvPr/>
        </p:nvGrpSpPr>
        <p:grpSpPr>
          <a:xfrm>
            <a:off x="10086113" y="4720669"/>
            <a:ext cx="352425" cy="156607"/>
            <a:chOff x="8401050" y="4720669"/>
            <a:chExt cx="352425" cy="156607"/>
          </a:xfrm>
        </p:grpSpPr>
        <p:sp>
          <p:nvSpPr>
            <p:cNvPr id="26" name="正方形/長方形 25">
              <a:extLst>
                <a:ext uri="{FF2B5EF4-FFF2-40B4-BE49-F238E27FC236}">
                  <a16:creationId xmlns:a16="http://schemas.microsoft.com/office/drawing/2014/main" id="{E93C68E0-151A-4B33-BDF5-40340839A72E}"/>
                </a:ext>
              </a:extLst>
            </p:cNvPr>
            <p:cNvSpPr/>
            <p:nvPr/>
          </p:nvSpPr>
          <p:spPr>
            <a:xfrm>
              <a:off x="8401050" y="4794488"/>
              <a:ext cx="352425" cy="68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095C2C23-70F3-4485-B042-7F0DF3CA7F44}"/>
                </a:ext>
              </a:extLst>
            </p:cNvPr>
            <p:cNvSpPr/>
            <p:nvPr/>
          </p:nvSpPr>
          <p:spPr>
            <a:xfrm>
              <a:off x="8401050" y="4720669"/>
              <a:ext cx="352425" cy="68024"/>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F8E9A0B5-2351-4AAD-955E-8CB02CCAB34C}"/>
                </a:ext>
              </a:extLst>
            </p:cNvPr>
            <p:cNvCxnSpPr>
              <a:cxnSpLocks/>
            </p:cNvCxnSpPr>
            <p:nvPr/>
          </p:nvCxnSpPr>
          <p:spPr>
            <a:xfrm>
              <a:off x="8437562" y="4877276"/>
              <a:ext cx="27463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2" name="グループ化 41">
            <a:extLst>
              <a:ext uri="{FF2B5EF4-FFF2-40B4-BE49-F238E27FC236}">
                <a16:creationId xmlns:a16="http://schemas.microsoft.com/office/drawing/2014/main" id="{323D887F-7E48-496C-B9EA-3E7EE05E8C3B}"/>
              </a:ext>
            </a:extLst>
          </p:cNvPr>
          <p:cNvGrpSpPr/>
          <p:nvPr/>
        </p:nvGrpSpPr>
        <p:grpSpPr>
          <a:xfrm>
            <a:off x="7790687" y="2878797"/>
            <a:ext cx="3212237" cy="1449073"/>
            <a:chOff x="7790687" y="3720625"/>
            <a:chExt cx="3212237" cy="1449073"/>
          </a:xfrm>
        </p:grpSpPr>
        <p:sp>
          <p:nvSpPr>
            <p:cNvPr id="29" name="正方形/長方形 28">
              <a:extLst>
                <a:ext uri="{FF2B5EF4-FFF2-40B4-BE49-F238E27FC236}">
                  <a16:creationId xmlns:a16="http://schemas.microsoft.com/office/drawing/2014/main" id="{43BF3ABB-E029-44F0-BD5F-C502628C40E2}"/>
                </a:ext>
              </a:extLst>
            </p:cNvPr>
            <p:cNvSpPr/>
            <p:nvPr/>
          </p:nvSpPr>
          <p:spPr>
            <a:xfrm>
              <a:off x="7795267" y="4076031"/>
              <a:ext cx="3207657" cy="14514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コネクタ 29">
              <a:extLst>
                <a:ext uri="{FF2B5EF4-FFF2-40B4-BE49-F238E27FC236}">
                  <a16:creationId xmlns:a16="http://schemas.microsoft.com/office/drawing/2014/main" id="{C58325D5-F561-439D-81B2-3AE683FD5B1B}"/>
                </a:ext>
              </a:extLst>
            </p:cNvPr>
            <p:cNvCxnSpPr>
              <a:cxnSpLocks/>
            </p:cNvCxnSpPr>
            <p:nvPr/>
          </p:nvCxnSpPr>
          <p:spPr>
            <a:xfrm>
              <a:off x="9241360" y="4230699"/>
              <a:ext cx="3048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AB7443B9-9DBF-4BB1-84D5-C3ED04679A1B}"/>
                </a:ext>
              </a:extLst>
            </p:cNvPr>
            <p:cNvCxnSpPr>
              <a:cxnSpLocks/>
            </p:cNvCxnSpPr>
            <p:nvPr/>
          </p:nvCxnSpPr>
          <p:spPr>
            <a:xfrm>
              <a:off x="7790687" y="4230699"/>
              <a:ext cx="126062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1CC2EDB7-727B-48C5-98E6-C337482D1C55}"/>
                </a:ext>
              </a:extLst>
            </p:cNvPr>
            <p:cNvCxnSpPr>
              <a:cxnSpLocks/>
            </p:cNvCxnSpPr>
            <p:nvPr/>
          </p:nvCxnSpPr>
          <p:spPr>
            <a:xfrm>
              <a:off x="9737718" y="4230699"/>
              <a:ext cx="126062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矢印: 右 33">
              <a:extLst>
                <a:ext uri="{FF2B5EF4-FFF2-40B4-BE49-F238E27FC236}">
                  <a16:creationId xmlns:a16="http://schemas.microsoft.com/office/drawing/2014/main" id="{8DB8CF0E-1B6E-4C8B-9F0B-7A828F57A6D0}"/>
                </a:ext>
              </a:extLst>
            </p:cNvPr>
            <p:cNvSpPr/>
            <p:nvPr/>
          </p:nvSpPr>
          <p:spPr>
            <a:xfrm rot="5400000">
              <a:off x="8983909" y="4435738"/>
              <a:ext cx="830371" cy="637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E310AA61-289A-4211-B7D7-AB1F760C9CAF}"/>
                </a:ext>
              </a:extLst>
            </p:cNvPr>
            <p:cNvSpPr txBox="1"/>
            <p:nvPr/>
          </p:nvSpPr>
          <p:spPr>
            <a:xfrm>
              <a:off x="8687582" y="3720625"/>
              <a:ext cx="1454244" cy="369332"/>
            </a:xfrm>
            <a:prstGeom prst="rect">
              <a:avLst/>
            </a:prstGeom>
            <a:noFill/>
          </p:spPr>
          <p:txBody>
            <a:bodyPr wrap="none" rtlCol="0">
              <a:spAutoFit/>
            </a:bodyPr>
            <a:lstStyle/>
            <a:p>
              <a:r>
                <a:rPr kumimoji="1" lang="en-US" altLang="ja-JP" b="1" dirty="0"/>
                <a:t>Anode PCB</a:t>
              </a:r>
              <a:endParaRPr kumimoji="1" lang="ja-JP" altLang="en-US" b="1" dirty="0"/>
            </a:p>
          </p:txBody>
        </p:sp>
      </p:grpSp>
      <p:sp>
        <p:nvSpPr>
          <p:cNvPr id="36" name="テキスト ボックス 35">
            <a:extLst>
              <a:ext uri="{FF2B5EF4-FFF2-40B4-BE49-F238E27FC236}">
                <a16:creationId xmlns:a16="http://schemas.microsoft.com/office/drawing/2014/main" id="{2CA51DAC-C115-463F-8DC1-E59D2587C785}"/>
              </a:ext>
            </a:extLst>
          </p:cNvPr>
          <p:cNvSpPr txBox="1"/>
          <p:nvPr/>
        </p:nvSpPr>
        <p:spPr>
          <a:xfrm>
            <a:off x="8816475" y="5297753"/>
            <a:ext cx="1249060" cy="369332"/>
          </a:xfrm>
          <a:prstGeom prst="rect">
            <a:avLst/>
          </a:prstGeom>
          <a:noFill/>
        </p:spPr>
        <p:txBody>
          <a:bodyPr wrap="none" rtlCol="0">
            <a:spAutoFit/>
          </a:bodyPr>
          <a:lstStyle/>
          <a:p>
            <a:r>
              <a:rPr kumimoji="1" lang="en-US" altLang="ja-JP" b="1" dirty="0"/>
              <a:t>Amp PCB</a:t>
            </a:r>
            <a:endParaRPr kumimoji="1" lang="ja-JP" altLang="en-US" b="1" dirty="0"/>
          </a:p>
        </p:txBody>
      </p:sp>
      <p:sp>
        <p:nvSpPr>
          <p:cNvPr id="37" name="テキスト ボックス 36">
            <a:extLst>
              <a:ext uri="{FF2B5EF4-FFF2-40B4-BE49-F238E27FC236}">
                <a16:creationId xmlns:a16="http://schemas.microsoft.com/office/drawing/2014/main" id="{FDE531F3-A639-43C9-A21E-0E538814372C}"/>
              </a:ext>
            </a:extLst>
          </p:cNvPr>
          <p:cNvSpPr txBox="1"/>
          <p:nvPr/>
        </p:nvSpPr>
        <p:spPr>
          <a:xfrm>
            <a:off x="10655194" y="4395906"/>
            <a:ext cx="1718740" cy="369332"/>
          </a:xfrm>
          <a:prstGeom prst="rect">
            <a:avLst/>
          </a:prstGeom>
          <a:noFill/>
        </p:spPr>
        <p:txBody>
          <a:bodyPr wrap="none" rtlCol="0">
            <a:spAutoFit/>
          </a:bodyPr>
          <a:lstStyle/>
          <a:p>
            <a:r>
              <a:rPr kumimoji="1" lang="en-US" altLang="ja-JP" dirty="0"/>
              <a:t>Cu tape 0.1tx2</a:t>
            </a:r>
            <a:endParaRPr kumimoji="1" lang="ja-JP" altLang="en-US" dirty="0"/>
          </a:p>
        </p:txBody>
      </p:sp>
      <p:cxnSp>
        <p:nvCxnSpPr>
          <p:cNvPr id="39" name="直線矢印コネクタ 38">
            <a:extLst>
              <a:ext uri="{FF2B5EF4-FFF2-40B4-BE49-F238E27FC236}">
                <a16:creationId xmlns:a16="http://schemas.microsoft.com/office/drawing/2014/main" id="{D42829B4-0FBE-420A-BF75-6A7E5A127D22}"/>
              </a:ext>
            </a:extLst>
          </p:cNvPr>
          <p:cNvCxnSpPr/>
          <p:nvPr/>
        </p:nvCxnSpPr>
        <p:spPr>
          <a:xfrm flipH="1">
            <a:off x="10438538" y="4611856"/>
            <a:ext cx="347074" cy="170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A1AA7425-D35E-4834-AB61-C3863455120A}"/>
              </a:ext>
            </a:extLst>
          </p:cNvPr>
          <p:cNvCxnSpPr>
            <a:cxnSpLocks/>
          </p:cNvCxnSpPr>
          <p:nvPr/>
        </p:nvCxnSpPr>
        <p:spPr>
          <a:xfrm>
            <a:off x="8934926" y="4473040"/>
            <a:ext cx="303871" cy="292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A6CBF4EE-BC7E-4156-BC0E-318F5F124B7B}"/>
              </a:ext>
            </a:extLst>
          </p:cNvPr>
          <p:cNvSpPr txBox="1"/>
          <p:nvPr/>
        </p:nvSpPr>
        <p:spPr>
          <a:xfrm>
            <a:off x="6858790" y="4118907"/>
            <a:ext cx="2297424" cy="646331"/>
          </a:xfrm>
          <a:prstGeom prst="rect">
            <a:avLst/>
          </a:prstGeom>
          <a:noFill/>
        </p:spPr>
        <p:txBody>
          <a:bodyPr wrap="none" rtlCol="0">
            <a:spAutoFit/>
          </a:bodyPr>
          <a:lstStyle/>
          <a:p>
            <a:r>
              <a:rPr kumimoji="1" lang="en-US" altLang="ja-JP" dirty="0"/>
              <a:t>Contact </a:t>
            </a:r>
            <a:r>
              <a:rPr kumimoji="1" lang="en-US" altLang="ja-JP" dirty="0" err="1"/>
              <a:t>pad+solder</a:t>
            </a:r>
            <a:endParaRPr kumimoji="1" lang="en-US" altLang="ja-JP" dirty="0"/>
          </a:p>
          <a:p>
            <a:r>
              <a:rPr lang="en-US" altLang="ja-JP" dirty="0"/>
              <a:t>t=0.2</a:t>
            </a:r>
            <a:endParaRPr kumimoji="1" lang="ja-JP" altLang="en-US" dirty="0"/>
          </a:p>
        </p:txBody>
      </p:sp>
      <p:sp>
        <p:nvSpPr>
          <p:cNvPr id="45" name="テキスト ボックス 44">
            <a:extLst>
              <a:ext uri="{FF2B5EF4-FFF2-40B4-BE49-F238E27FC236}">
                <a16:creationId xmlns:a16="http://schemas.microsoft.com/office/drawing/2014/main" id="{4D02D357-CCCF-496E-8A10-F9AC72E90FE0}"/>
              </a:ext>
            </a:extLst>
          </p:cNvPr>
          <p:cNvSpPr txBox="1"/>
          <p:nvPr/>
        </p:nvSpPr>
        <p:spPr>
          <a:xfrm>
            <a:off x="8084457" y="5994400"/>
            <a:ext cx="2985113" cy="646331"/>
          </a:xfrm>
          <a:prstGeom prst="rect">
            <a:avLst/>
          </a:prstGeom>
          <a:noFill/>
        </p:spPr>
        <p:txBody>
          <a:bodyPr wrap="none" rtlCol="0">
            <a:spAutoFit/>
          </a:bodyPr>
          <a:lstStyle/>
          <a:p>
            <a:r>
              <a:rPr kumimoji="1" lang="en-US" altLang="ja-JP" dirty="0"/>
              <a:t>Contact of GND was weak</a:t>
            </a:r>
          </a:p>
          <a:p>
            <a:r>
              <a:rPr lang="en-US" altLang="ja-JP" dirty="0"/>
              <a:t>Before inserting Cu tapes</a:t>
            </a:r>
            <a:endParaRPr kumimoji="1" lang="ja-JP" altLang="en-US" dirty="0"/>
          </a:p>
        </p:txBody>
      </p:sp>
      <p:cxnSp>
        <p:nvCxnSpPr>
          <p:cNvPr id="47" name="直線矢印コネクタ 46">
            <a:extLst>
              <a:ext uri="{FF2B5EF4-FFF2-40B4-BE49-F238E27FC236}">
                <a16:creationId xmlns:a16="http://schemas.microsoft.com/office/drawing/2014/main" id="{0263EF46-62F4-4D32-8629-EF289A82F2D6}"/>
              </a:ext>
            </a:extLst>
          </p:cNvPr>
          <p:cNvCxnSpPr>
            <a:cxnSpLocks/>
          </p:cNvCxnSpPr>
          <p:nvPr/>
        </p:nvCxnSpPr>
        <p:spPr>
          <a:xfrm flipH="1" flipV="1">
            <a:off x="10426155" y="4366639"/>
            <a:ext cx="419417" cy="1464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矢印: 上下 48">
            <a:extLst>
              <a:ext uri="{FF2B5EF4-FFF2-40B4-BE49-F238E27FC236}">
                <a16:creationId xmlns:a16="http://schemas.microsoft.com/office/drawing/2014/main" id="{A9F6A44A-03F4-46D8-8E63-A77BA88F4133}"/>
              </a:ext>
            </a:extLst>
          </p:cNvPr>
          <p:cNvSpPr/>
          <p:nvPr/>
        </p:nvSpPr>
        <p:spPr>
          <a:xfrm>
            <a:off x="10173584" y="3411770"/>
            <a:ext cx="219075" cy="1234649"/>
          </a:xfrm>
          <a:prstGeom prst="upDownArrow">
            <a:avLst/>
          </a:prstGeom>
          <a:solidFill>
            <a:srgbClr val="FB5B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0ADD4CE2-60F9-4693-BB6A-973F5DD069FC}"/>
              </a:ext>
            </a:extLst>
          </p:cNvPr>
          <p:cNvSpPr txBox="1"/>
          <p:nvPr/>
        </p:nvSpPr>
        <p:spPr>
          <a:xfrm>
            <a:off x="3781623" y="445244"/>
            <a:ext cx="5283819" cy="1477328"/>
          </a:xfrm>
          <a:prstGeom prst="rect">
            <a:avLst/>
          </a:prstGeom>
          <a:noFill/>
        </p:spPr>
        <p:txBody>
          <a:bodyPr wrap="none" rtlCol="0">
            <a:spAutoFit/>
          </a:bodyPr>
          <a:lstStyle/>
          <a:p>
            <a:r>
              <a:rPr kumimoji="1" lang="en-US" altLang="ja-JP" dirty="0"/>
              <a:t>6. Put two Cu tapes around the amp GND round</a:t>
            </a:r>
          </a:p>
          <a:p>
            <a:r>
              <a:rPr lang="en-US" altLang="ja-JP" dirty="0"/>
              <a:t>Besides the signal pattern.</a:t>
            </a:r>
          </a:p>
          <a:p>
            <a:r>
              <a:rPr lang="en-US" altLang="ja-JP" dirty="0">
                <a:solidFill>
                  <a:srgbClr val="FF0000"/>
                </a:solidFill>
              </a:rPr>
              <a:t>Noise level : </a:t>
            </a:r>
            <a:r>
              <a:rPr lang="en-US" altLang="ja-JP" dirty="0">
                <a:solidFill>
                  <a:srgbClr val="FF0000"/>
                </a:solidFill>
                <a:sym typeface="Wingdings" panose="05000000000000000000" pitchFamily="2" charset="2"/>
              </a:rPr>
              <a:t>23-26mV (single amp)</a:t>
            </a:r>
          </a:p>
          <a:p>
            <a:r>
              <a:rPr lang="en-US" altLang="ja-JP" dirty="0">
                <a:solidFill>
                  <a:srgbClr val="FF0000"/>
                </a:solidFill>
                <a:sym typeface="Wingdings" panose="05000000000000000000" pitchFamily="2" charset="2"/>
              </a:rPr>
              <a:t>                        21-30mV (double amp)</a:t>
            </a:r>
            <a:endParaRPr lang="en-US" altLang="ja-JP" dirty="0"/>
          </a:p>
          <a:p>
            <a:endParaRPr kumimoji="1" lang="ja-JP" altLang="en-US" dirty="0"/>
          </a:p>
        </p:txBody>
      </p:sp>
    </p:spTree>
    <p:extLst>
      <p:ext uri="{BB962C8B-B14F-4D97-AF65-F5344CB8AC3E}">
        <p14:creationId xmlns:p14="http://schemas.microsoft.com/office/powerpoint/2010/main" val="3284403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09D087-555A-4BC9-9773-1CE45067E1D5}"/>
              </a:ext>
            </a:extLst>
          </p:cNvPr>
          <p:cNvSpPr>
            <a:spLocks noGrp="1"/>
          </p:cNvSpPr>
          <p:nvPr>
            <p:ph type="title"/>
          </p:nvPr>
        </p:nvSpPr>
        <p:spPr>
          <a:xfrm>
            <a:off x="605972" y="-128361"/>
            <a:ext cx="10515600" cy="1325563"/>
          </a:xfrm>
        </p:spPr>
        <p:txBody>
          <a:bodyPr/>
          <a:lstStyle/>
          <a:p>
            <a:r>
              <a:rPr kumimoji="1" lang="en-US" altLang="ja-JP" dirty="0"/>
              <a:t>Noise at the experimental area</a:t>
            </a:r>
            <a:endParaRPr kumimoji="1" lang="ja-JP" altLang="en-US" dirty="0"/>
          </a:p>
        </p:txBody>
      </p:sp>
      <p:sp>
        <p:nvSpPr>
          <p:cNvPr id="3" name="コンテンツ プレースホルダー 2">
            <a:extLst>
              <a:ext uri="{FF2B5EF4-FFF2-40B4-BE49-F238E27FC236}">
                <a16:creationId xmlns:a16="http://schemas.microsoft.com/office/drawing/2014/main" id="{F22208C3-FA00-47B6-BE1D-3A6F53F842FA}"/>
              </a:ext>
            </a:extLst>
          </p:cNvPr>
          <p:cNvSpPr>
            <a:spLocks noGrp="1"/>
          </p:cNvSpPr>
          <p:nvPr>
            <p:ph idx="1"/>
          </p:nvPr>
        </p:nvSpPr>
        <p:spPr>
          <a:xfrm>
            <a:off x="335793" y="1197202"/>
            <a:ext cx="10515600" cy="4351338"/>
          </a:xfrm>
        </p:spPr>
        <p:txBody>
          <a:bodyPr/>
          <a:lstStyle/>
          <a:p>
            <a:r>
              <a:rPr kumimoji="1" lang="en-US" altLang="ja-JP" dirty="0"/>
              <a:t>We found noise increases with LV voltage</a:t>
            </a:r>
          </a:p>
          <a:p>
            <a:pPr lvl="1"/>
            <a:r>
              <a:rPr lang="en-US" altLang="ja-JP" dirty="0"/>
              <a:t>V=5.5V is the best (~20mV peak to peak), the noise level increase by ~ 2 times at 7.0V.</a:t>
            </a:r>
          </a:p>
          <a:p>
            <a:r>
              <a:rPr kumimoji="1" lang="en-US" altLang="ja-JP" dirty="0"/>
              <a:t>We found </a:t>
            </a:r>
            <a:r>
              <a:rPr lang="en-US" altLang="ja-JP" dirty="0"/>
              <a:t>by applying HV, </a:t>
            </a:r>
            <a:r>
              <a:rPr kumimoji="1" lang="en-US" altLang="ja-JP" dirty="0"/>
              <a:t>the noise level </a:t>
            </a:r>
            <a:r>
              <a:rPr lang="en-US" altLang="ja-JP" dirty="0"/>
              <a:t>reduces and stable (no oscillation) dramatically.</a:t>
            </a:r>
            <a:endParaRPr kumimoji="1" lang="ja-JP" altLang="en-US" dirty="0"/>
          </a:p>
        </p:txBody>
      </p:sp>
      <p:pic>
        <p:nvPicPr>
          <p:cNvPr id="4" name="コンテンツ プレースホルダー 16">
            <a:extLst>
              <a:ext uri="{FF2B5EF4-FFF2-40B4-BE49-F238E27FC236}">
                <a16:creationId xmlns:a16="http://schemas.microsoft.com/office/drawing/2014/main" id="{D8C9005E-7462-46E4-AA00-D9CB49B89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800" y="3744684"/>
            <a:ext cx="4151086" cy="3113315"/>
          </a:xfrm>
          <a:prstGeom prst="rect">
            <a:avLst/>
          </a:prstGeom>
        </p:spPr>
      </p:pic>
      <p:sp>
        <p:nvSpPr>
          <p:cNvPr id="5" name="テキスト ボックス 4">
            <a:extLst>
              <a:ext uri="{FF2B5EF4-FFF2-40B4-BE49-F238E27FC236}">
                <a16:creationId xmlns:a16="http://schemas.microsoft.com/office/drawing/2014/main" id="{BD6FE9DC-7D90-47AE-BA0C-384BA2F6C34B}"/>
              </a:ext>
            </a:extLst>
          </p:cNvPr>
          <p:cNvSpPr txBox="1"/>
          <p:nvPr/>
        </p:nvSpPr>
        <p:spPr>
          <a:xfrm>
            <a:off x="2598057" y="3429000"/>
            <a:ext cx="3360215" cy="369332"/>
          </a:xfrm>
          <a:prstGeom prst="rect">
            <a:avLst/>
          </a:prstGeom>
          <a:noFill/>
        </p:spPr>
        <p:txBody>
          <a:bodyPr wrap="none" rtlCol="0">
            <a:spAutoFit/>
          </a:bodyPr>
          <a:lstStyle/>
          <a:p>
            <a:r>
              <a:rPr kumimoji="1" lang="en-US" altLang="ja-JP" dirty="0"/>
              <a:t>Typical noise level at the area</a:t>
            </a:r>
            <a:endParaRPr kumimoji="1" lang="ja-JP" altLang="en-US" dirty="0"/>
          </a:p>
        </p:txBody>
      </p:sp>
      <p:pic>
        <p:nvPicPr>
          <p:cNvPr id="6" name="コンテンツ プレースホルダー 4">
            <a:extLst>
              <a:ext uri="{FF2B5EF4-FFF2-40B4-BE49-F238E27FC236}">
                <a16:creationId xmlns:a16="http://schemas.microsoft.com/office/drawing/2014/main" id="{8BB713F9-224F-4551-8CDC-A2C41293F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5895" y="3744683"/>
            <a:ext cx="4172559" cy="3129419"/>
          </a:xfrm>
          <a:prstGeom prst="rect">
            <a:avLst/>
          </a:prstGeom>
        </p:spPr>
      </p:pic>
      <p:sp>
        <p:nvSpPr>
          <p:cNvPr id="7" name="テキスト ボックス 6">
            <a:extLst>
              <a:ext uri="{FF2B5EF4-FFF2-40B4-BE49-F238E27FC236}">
                <a16:creationId xmlns:a16="http://schemas.microsoft.com/office/drawing/2014/main" id="{E761D609-51ED-4FE3-9705-2AFA4EB9EFA6}"/>
              </a:ext>
            </a:extLst>
          </p:cNvPr>
          <p:cNvSpPr txBox="1"/>
          <p:nvPr/>
        </p:nvSpPr>
        <p:spPr>
          <a:xfrm>
            <a:off x="9173795" y="3244334"/>
            <a:ext cx="840295" cy="369332"/>
          </a:xfrm>
          <a:prstGeom prst="rect">
            <a:avLst/>
          </a:prstGeom>
          <a:noFill/>
        </p:spPr>
        <p:txBody>
          <a:bodyPr wrap="none" rtlCol="0">
            <a:spAutoFit/>
          </a:bodyPr>
          <a:lstStyle/>
          <a:p>
            <a:r>
              <a:rPr kumimoji="1" lang="en-US" altLang="ja-JP" dirty="0"/>
              <a:t>Signal</a:t>
            </a:r>
            <a:endParaRPr kumimoji="1" lang="ja-JP" altLang="en-US" dirty="0"/>
          </a:p>
        </p:txBody>
      </p:sp>
    </p:spTree>
    <p:extLst>
      <p:ext uri="{BB962C8B-B14F-4D97-AF65-F5344CB8AC3E}">
        <p14:creationId xmlns:p14="http://schemas.microsoft.com/office/powerpoint/2010/main" val="467716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457875-42D7-4CCA-8A6D-1A69BE88F5DD}"/>
              </a:ext>
            </a:extLst>
          </p:cNvPr>
          <p:cNvSpPr>
            <a:spLocks noGrp="1"/>
          </p:cNvSpPr>
          <p:nvPr>
            <p:ph type="title"/>
          </p:nvPr>
        </p:nvSpPr>
        <p:spPr>
          <a:xfrm>
            <a:off x="838200" y="-177316"/>
            <a:ext cx="10515600" cy="1325563"/>
          </a:xfrm>
        </p:spPr>
        <p:txBody>
          <a:bodyPr/>
          <a:lstStyle/>
          <a:p>
            <a:r>
              <a:rPr kumimoji="1" lang="ja-JP" altLang="en-US" dirty="0"/>
              <a:t>スケジュール</a:t>
            </a:r>
          </a:p>
        </p:txBody>
      </p:sp>
      <p:sp>
        <p:nvSpPr>
          <p:cNvPr id="3" name="コンテンツ プレースホルダー 2">
            <a:extLst>
              <a:ext uri="{FF2B5EF4-FFF2-40B4-BE49-F238E27FC236}">
                <a16:creationId xmlns:a16="http://schemas.microsoft.com/office/drawing/2014/main" id="{F2438F34-14E0-4332-B4AE-56B141594B06}"/>
              </a:ext>
            </a:extLst>
          </p:cNvPr>
          <p:cNvSpPr>
            <a:spLocks noGrp="1"/>
          </p:cNvSpPr>
          <p:nvPr>
            <p:ph idx="1"/>
          </p:nvPr>
        </p:nvSpPr>
        <p:spPr>
          <a:xfrm>
            <a:off x="245655" y="1148247"/>
            <a:ext cx="11730445" cy="5709752"/>
          </a:xfrm>
        </p:spPr>
        <p:txBody>
          <a:bodyPr>
            <a:normAutofit fontScale="92500" lnSpcReduction="10000"/>
          </a:bodyPr>
          <a:lstStyle/>
          <a:p>
            <a:r>
              <a:rPr lang="en-US" altLang="ja-JP" dirty="0"/>
              <a:t>12/8 </a:t>
            </a:r>
            <a:r>
              <a:rPr lang="ja-JP" altLang="en-US" dirty="0"/>
              <a:t>クレーン作業終</a:t>
            </a:r>
            <a:endParaRPr lang="en-US" altLang="ja-JP" dirty="0"/>
          </a:p>
          <a:p>
            <a:r>
              <a:rPr lang="en-US" altLang="ja-JP" dirty="0"/>
              <a:t>12/9</a:t>
            </a:r>
            <a:r>
              <a:rPr lang="ja-JP" altLang="en-US" dirty="0"/>
              <a:t> </a:t>
            </a:r>
            <a:r>
              <a:rPr lang="en-US" altLang="ja-JP" dirty="0"/>
              <a:t>E16</a:t>
            </a:r>
            <a:r>
              <a:rPr lang="ja-JP" altLang="en-US" dirty="0"/>
              <a:t>天井シールド閉</a:t>
            </a:r>
            <a:endParaRPr lang="en-US" altLang="ja-JP" dirty="0"/>
          </a:p>
          <a:p>
            <a:r>
              <a:rPr lang="en-US" altLang="ja-JP" dirty="0"/>
              <a:t>12/10</a:t>
            </a:r>
            <a:r>
              <a:rPr lang="ja-JP" altLang="en-US" dirty="0"/>
              <a:t> </a:t>
            </a:r>
            <a:r>
              <a:rPr lang="en-US" altLang="ja-JP" dirty="0"/>
              <a:t>HD beam ready</a:t>
            </a:r>
          </a:p>
          <a:p>
            <a:r>
              <a:rPr lang="en-US" altLang="ja-JP" dirty="0">
                <a:solidFill>
                  <a:srgbClr val="FF0000"/>
                </a:solidFill>
              </a:rPr>
              <a:t>12/14-16</a:t>
            </a:r>
            <a:r>
              <a:rPr lang="ja-JP" altLang="en-US" dirty="0">
                <a:solidFill>
                  <a:srgbClr val="FF0000"/>
                </a:solidFill>
              </a:rPr>
              <a:t> </a:t>
            </a:r>
            <a:r>
              <a:rPr lang="en-US" altLang="ja-JP" dirty="0">
                <a:solidFill>
                  <a:srgbClr val="FF0000"/>
                </a:solidFill>
              </a:rPr>
              <a:t>ESC install</a:t>
            </a:r>
            <a:r>
              <a:rPr lang="ja-JP" altLang="en-US" dirty="0">
                <a:solidFill>
                  <a:srgbClr val="FF0000"/>
                </a:solidFill>
              </a:rPr>
              <a:t>（佐甲、佐藤）</a:t>
            </a:r>
            <a:endParaRPr lang="en-US" altLang="ja-JP" dirty="0">
              <a:solidFill>
                <a:srgbClr val="FF0000"/>
              </a:solidFill>
            </a:endParaRPr>
          </a:p>
          <a:p>
            <a:r>
              <a:rPr lang="en-US" altLang="ja-JP" dirty="0">
                <a:solidFill>
                  <a:srgbClr val="FF0000"/>
                </a:solidFill>
              </a:rPr>
              <a:t>12/21</a:t>
            </a:r>
            <a:r>
              <a:rPr lang="ja-JP" altLang="en-US" dirty="0">
                <a:solidFill>
                  <a:srgbClr val="FF0000"/>
                </a:solidFill>
              </a:rPr>
              <a:t>正午</a:t>
            </a:r>
            <a:r>
              <a:rPr lang="en-US" altLang="ja-JP" dirty="0">
                <a:solidFill>
                  <a:srgbClr val="FF0000"/>
                </a:solidFill>
              </a:rPr>
              <a:t>: J-PARC PAC LOI</a:t>
            </a:r>
            <a:r>
              <a:rPr lang="ja-JP" altLang="en-US" dirty="0">
                <a:solidFill>
                  <a:srgbClr val="FF0000"/>
                </a:solidFill>
              </a:rPr>
              <a:t>締め切り</a:t>
            </a:r>
            <a:endParaRPr lang="en-US" altLang="ja-JP" dirty="0">
              <a:solidFill>
                <a:srgbClr val="FF0000"/>
              </a:solidFill>
            </a:endParaRPr>
          </a:p>
          <a:p>
            <a:r>
              <a:rPr lang="en-US" altLang="ja-JP" dirty="0">
                <a:solidFill>
                  <a:srgbClr val="FF0000"/>
                </a:solidFill>
              </a:rPr>
              <a:t>12/16</a:t>
            </a:r>
            <a:r>
              <a:rPr lang="ja-JP" altLang="en-US" dirty="0">
                <a:solidFill>
                  <a:srgbClr val="FF0000"/>
                </a:solidFill>
              </a:rPr>
              <a:t>　浅水さんの入構、教育手続き</a:t>
            </a:r>
            <a:endParaRPr lang="en-US" altLang="ja-JP" dirty="0">
              <a:solidFill>
                <a:srgbClr val="FF0000"/>
              </a:solidFill>
            </a:endParaRPr>
          </a:p>
          <a:p>
            <a:r>
              <a:rPr lang="en-US" altLang="ja-JP" dirty="0">
                <a:solidFill>
                  <a:srgbClr val="FF0000"/>
                </a:solidFill>
              </a:rPr>
              <a:t>12/17-18 MRPC</a:t>
            </a:r>
            <a:r>
              <a:rPr lang="ja-JP" altLang="en-US" dirty="0">
                <a:solidFill>
                  <a:srgbClr val="FF0000"/>
                </a:solidFill>
              </a:rPr>
              <a:t>本体の</a:t>
            </a:r>
            <a:r>
              <a:rPr lang="en-US" altLang="ja-JP" dirty="0">
                <a:solidFill>
                  <a:srgbClr val="FF0000"/>
                </a:solidFill>
              </a:rPr>
              <a:t>install</a:t>
            </a:r>
          </a:p>
          <a:p>
            <a:r>
              <a:rPr lang="en-US" altLang="ja-JP" dirty="0">
                <a:solidFill>
                  <a:srgbClr val="FF0000"/>
                </a:solidFill>
              </a:rPr>
              <a:t>12/21-25 MRPC cabling, test</a:t>
            </a:r>
            <a:r>
              <a:rPr lang="ja-JP" altLang="en-US" dirty="0">
                <a:solidFill>
                  <a:srgbClr val="FF0000"/>
                </a:solidFill>
              </a:rPr>
              <a:t>（佐甲、佐藤、津久井、喜屋武、浅水）</a:t>
            </a:r>
            <a:endParaRPr lang="en-US" altLang="ja-JP" dirty="0">
              <a:solidFill>
                <a:srgbClr val="FF0000"/>
              </a:solidFill>
            </a:endParaRPr>
          </a:p>
          <a:p>
            <a:pPr marL="0" indent="0">
              <a:buNone/>
            </a:pPr>
            <a:endParaRPr lang="en-US" altLang="ja-JP" dirty="0">
              <a:solidFill>
                <a:srgbClr val="FF0000"/>
              </a:solidFill>
            </a:endParaRPr>
          </a:p>
          <a:p>
            <a:pPr marL="0" indent="0">
              <a:buNone/>
            </a:pPr>
            <a:r>
              <a:rPr lang="en-US" altLang="ja-JP" dirty="0"/>
              <a:t>Run0b</a:t>
            </a:r>
          </a:p>
          <a:p>
            <a:r>
              <a:rPr lang="en-US" altLang="ja-JP" dirty="0"/>
              <a:t>12/17-12/20</a:t>
            </a:r>
            <a:r>
              <a:rPr lang="ja-JP" altLang="en-US" dirty="0"/>
              <a:t>（ビーム無し）</a:t>
            </a:r>
            <a:endParaRPr lang="en-US" altLang="ja-JP" dirty="0"/>
          </a:p>
          <a:p>
            <a:r>
              <a:rPr lang="en-US" altLang="ja-JP" dirty="0"/>
              <a:t>1/12-2/2</a:t>
            </a:r>
          </a:p>
        </p:txBody>
      </p:sp>
      <p:pic>
        <p:nvPicPr>
          <p:cNvPr id="4" name="オーディオ 3">
            <a:hlinkClick r:id="" action="ppaction://media"/>
            <a:extLst>
              <a:ext uri="{FF2B5EF4-FFF2-40B4-BE49-F238E27FC236}">
                <a16:creationId xmlns:a16="http://schemas.microsoft.com/office/drawing/2014/main" id="{E384FC3E-7E0D-481A-973B-BF54240AB0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3851882"/>
      </p:ext>
    </p:extLst>
  </p:cSld>
  <p:clrMapOvr>
    <a:masterClrMapping/>
  </p:clrMapOvr>
  <mc:AlternateContent xmlns:mc="http://schemas.openxmlformats.org/markup-compatibility/2006" xmlns:p14="http://schemas.microsoft.com/office/powerpoint/2010/main">
    <mc:Choice Requires="p14">
      <p:transition spd="slow" p14:dur="2000" advTm="2266"/>
    </mc:Choice>
    <mc:Fallback xmlns="">
      <p:transition spd="slow" advTm="2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AF9FFA-3AEE-4B85-B6C1-0B54728EA69A}"/>
              </a:ext>
            </a:extLst>
          </p:cNvPr>
          <p:cNvSpPr>
            <a:spLocks noGrp="1"/>
          </p:cNvSpPr>
          <p:nvPr>
            <p:ph type="title"/>
          </p:nvPr>
        </p:nvSpPr>
        <p:spPr/>
        <p:txBody>
          <a:bodyPr/>
          <a:lstStyle/>
          <a:p>
            <a:r>
              <a:rPr kumimoji="1" lang="en-US" altLang="ja-JP" dirty="0"/>
              <a:t>Problems</a:t>
            </a:r>
            <a:r>
              <a:rPr lang="en-US" altLang="ja-JP" dirty="0"/>
              <a:t> and fix for noise reduction</a:t>
            </a:r>
            <a:endParaRPr kumimoji="1" lang="ja-JP" altLang="en-US" dirty="0"/>
          </a:p>
        </p:txBody>
      </p:sp>
      <p:sp>
        <p:nvSpPr>
          <p:cNvPr id="3" name="コンテンツ プレースホルダー 2">
            <a:extLst>
              <a:ext uri="{FF2B5EF4-FFF2-40B4-BE49-F238E27FC236}">
                <a16:creationId xmlns:a16="http://schemas.microsoft.com/office/drawing/2014/main" id="{0E96D09B-FEC5-4613-8C69-0290C2C0B58A}"/>
              </a:ext>
            </a:extLst>
          </p:cNvPr>
          <p:cNvSpPr>
            <a:spLocks noGrp="1"/>
          </p:cNvSpPr>
          <p:nvPr>
            <p:ph idx="1"/>
          </p:nvPr>
        </p:nvSpPr>
        <p:spPr/>
        <p:txBody>
          <a:bodyPr>
            <a:normAutofit fontScale="70000" lnSpcReduction="20000"/>
          </a:bodyPr>
          <a:lstStyle/>
          <a:p>
            <a:pPr marL="514350" indent="-514350">
              <a:buFont typeface="+mj-lt"/>
              <a:buAutoNum type="arabicPeriod"/>
            </a:pPr>
            <a:r>
              <a:rPr kumimoji="1" lang="en-US" altLang="ja-JP" dirty="0"/>
              <a:t>Noise was huge (order of 1 V) and oscillating, when we assembled a MRPC.</a:t>
            </a:r>
          </a:p>
          <a:p>
            <a:pPr marL="514350" indent="-514350">
              <a:buFont typeface="+mj-lt"/>
              <a:buAutoNum type="arabicPeriod"/>
            </a:pPr>
            <a:r>
              <a:rPr kumimoji="1" lang="en-US" altLang="ja-JP" dirty="0"/>
              <a:t>The connection between Cu blocks and PCB boards were weak. We inserted the sim </a:t>
            </a:r>
            <a:r>
              <a:rPr lang="en-US" altLang="ja-JP" dirty="0"/>
              <a:t>plates </a:t>
            </a:r>
            <a:r>
              <a:rPr kumimoji="1" lang="en-US" altLang="ja-JP" dirty="0"/>
              <a:t>made of brass and the noise level reduced slightly (contact improved).</a:t>
            </a:r>
          </a:p>
          <a:p>
            <a:pPr marL="514350" indent="-514350">
              <a:buFont typeface="+mj-lt"/>
              <a:buAutoNum type="arabicPeriod"/>
            </a:pPr>
            <a:r>
              <a:rPr lang="en-US" altLang="ja-JP" dirty="0"/>
              <a:t>Connection between Al plates which sandwich the amplifier was weak. We inserted washers instead of rubber plate and noise level reduced.</a:t>
            </a:r>
            <a:endParaRPr kumimoji="1" lang="en-US" altLang="ja-JP" dirty="0"/>
          </a:p>
          <a:p>
            <a:pPr marL="514350" indent="-514350">
              <a:buFont typeface="+mj-lt"/>
              <a:buAutoNum type="arabicPeriod"/>
            </a:pPr>
            <a:r>
              <a:rPr lang="en-US" altLang="ja-JP" dirty="0"/>
              <a:t>Still ground connections between cathode PCBs and amplifier PCBs were weak. We put Cu tapes to connect from both sides to reduce noise level (~70mV). Also noise level changes with tightness of screws.</a:t>
            </a:r>
          </a:p>
          <a:p>
            <a:pPr marL="514350" indent="-514350">
              <a:buFont typeface="+mj-lt"/>
              <a:buAutoNum type="arabicPeriod"/>
            </a:pPr>
            <a:r>
              <a:rPr kumimoji="1" lang="en-US" altLang="ja-JP" dirty="0"/>
              <a:t>We noticed anod</a:t>
            </a:r>
            <a:r>
              <a:rPr lang="en-US" altLang="ja-JP" dirty="0"/>
              <a:t>e PCB ground connection  to amplifier PCB were weak. It is because the contact pad height is higher than the ground pattern by 0.3mm. We put two layer of Cut tapes on the ground pattern by 0.2mm thick. Then, the noise level reduced to 30mV level.</a:t>
            </a:r>
          </a:p>
          <a:p>
            <a:pPr marL="0" indent="0">
              <a:buNone/>
            </a:pPr>
            <a:r>
              <a:rPr kumimoji="1" lang="en-US" altLang="ja-JP" dirty="0">
                <a:solidFill>
                  <a:srgbClr val="FF0000"/>
                </a:solidFill>
              </a:rPr>
              <a:t>CONCLUSIONS: Mechanical contact is difficult. We should improve it by minimum modifications of the current design. It may be better to go back soldering</a:t>
            </a:r>
            <a:r>
              <a:rPr lang="en-US" altLang="ja-JP" dirty="0">
                <a:solidFill>
                  <a:srgbClr val="FF0000"/>
                </a:solidFill>
              </a:rPr>
              <a:t>?</a:t>
            </a:r>
          </a:p>
          <a:p>
            <a:pPr marL="0" indent="0">
              <a:buNone/>
            </a:pPr>
            <a:r>
              <a:rPr kumimoji="1" lang="en-US" altLang="ja-JP" dirty="0">
                <a:solidFill>
                  <a:srgbClr val="FF0000"/>
                </a:solidFill>
              </a:rPr>
              <a:t>Idea of direct contact between anode and amp PCBs are good? The final timing resolution is good.</a:t>
            </a:r>
            <a:endParaRPr kumimoji="1" lang="ja-JP" altLang="en-US" dirty="0">
              <a:solidFill>
                <a:srgbClr val="FF0000"/>
              </a:solidFill>
            </a:endParaRPr>
          </a:p>
        </p:txBody>
      </p:sp>
    </p:spTree>
    <p:extLst>
      <p:ext uri="{BB962C8B-B14F-4D97-AF65-F5344CB8AC3E}">
        <p14:creationId xmlns:p14="http://schemas.microsoft.com/office/powerpoint/2010/main" val="1927167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9C5575-BC3C-4D80-9013-EF9D124C150E}"/>
              </a:ext>
            </a:extLst>
          </p:cNvPr>
          <p:cNvSpPr>
            <a:spLocks noGrp="1"/>
          </p:cNvSpPr>
          <p:nvPr>
            <p:ph type="title"/>
          </p:nvPr>
        </p:nvSpPr>
        <p:spPr>
          <a:xfrm>
            <a:off x="838200" y="18255"/>
            <a:ext cx="10515600" cy="1325563"/>
          </a:xfrm>
        </p:spPr>
        <p:txBody>
          <a:bodyPr/>
          <a:lstStyle/>
          <a:p>
            <a:r>
              <a:rPr lang="en-US" altLang="ja-JP" dirty="0"/>
              <a:t>HV test</a:t>
            </a:r>
            <a:endParaRPr kumimoji="1" lang="ja-JP" altLang="en-US" dirty="0"/>
          </a:p>
        </p:txBody>
      </p:sp>
      <p:sp>
        <p:nvSpPr>
          <p:cNvPr id="4" name="コンテンツ プレースホルダー 3">
            <a:extLst>
              <a:ext uri="{FF2B5EF4-FFF2-40B4-BE49-F238E27FC236}">
                <a16:creationId xmlns:a16="http://schemas.microsoft.com/office/drawing/2014/main" id="{69C70A4D-DE06-4FC4-A2BC-A92FCB2DDF05}"/>
              </a:ext>
            </a:extLst>
          </p:cNvPr>
          <p:cNvSpPr>
            <a:spLocks noGrp="1"/>
          </p:cNvSpPr>
          <p:nvPr>
            <p:ph idx="1"/>
          </p:nvPr>
        </p:nvSpPr>
        <p:spPr>
          <a:xfrm>
            <a:off x="705465" y="1253331"/>
            <a:ext cx="10515600" cy="4351338"/>
          </a:xfrm>
        </p:spPr>
        <p:txBody>
          <a:bodyPr/>
          <a:lstStyle/>
          <a:p>
            <a:r>
              <a:rPr lang="en-US" altLang="ja-JP" dirty="0"/>
              <a:t>No spark up to 13.0kV in MRPC1 and MRPC2.</a:t>
            </a:r>
          </a:p>
          <a:p>
            <a:r>
              <a:rPr lang="en-US" altLang="ja-JP" dirty="0"/>
              <a:t>At 13.5kV there is discharge. (</a:t>
            </a:r>
            <a:r>
              <a:rPr lang="en-US" altLang="ja-JP" dirty="0" err="1"/>
              <a:t>BGOegg</a:t>
            </a:r>
            <a:r>
              <a:rPr lang="en-US" altLang="ja-JP" dirty="0"/>
              <a:t> RPC can keep 15kV?)</a:t>
            </a:r>
          </a:p>
          <a:p>
            <a:r>
              <a:rPr lang="en-US" altLang="ja-JP" dirty="0"/>
              <a:t>There is some weak point in the structure? Cu blocks to glass ?</a:t>
            </a:r>
          </a:p>
          <a:p>
            <a:r>
              <a:rPr lang="en-US" altLang="ja-JP" dirty="0"/>
              <a:t>But 13kV may be ok for operation (at </a:t>
            </a:r>
            <a:r>
              <a:rPr lang="en-US" altLang="ja-JP" dirty="0" err="1"/>
              <a:t>BGOegg</a:t>
            </a:r>
            <a:r>
              <a:rPr lang="en-US" altLang="ja-JP" dirty="0"/>
              <a:t> RPC best performance was at ~13kV?)</a:t>
            </a:r>
          </a:p>
        </p:txBody>
      </p:sp>
      <p:pic>
        <p:nvPicPr>
          <p:cNvPr id="6" name="コンテンツ プレースホルダー 10">
            <a:extLst>
              <a:ext uri="{FF2B5EF4-FFF2-40B4-BE49-F238E27FC236}">
                <a16:creationId xmlns:a16="http://schemas.microsoft.com/office/drawing/2014/main" id="{A8343489-F910-46FF-BEF6-AA7F3B2F6BE3}"/>
              </a:ext>
            </a:extLst>
          </p:cNvPr>
          <p:cNvPicPr>
            <a:picLocks noChangeAspect="1"/>
          </p:cNvPicPr>
          <p:nvPr/>
        </p:nvPicPr>
        <p:blipFill rotWithShape="1">
          <a:blip r:embed="rId2">
            <a:extLst>
              <a:ext uri="{28A0092B-C50C-407E-A947-70E740481C1C}">
                <a14:useLocalDpi xmlns:a14="http://schemas.microsoft.com/office/drawing/2010/main" val="0"/>
              </a:ext>
            </a:extLst>
          </a:blip>
          <a:srcRect t="910" r="40206"/>
          <a:stretch/>
        </p:blipFill>
        <p:spPr>
          <a:xfrm rot="5400000">
            <a:off x="6346997" y="3296270"/>
            <a:ext cx="3159744" cy="3927209"/>
          </a:xfrm>
          <a:prstGeom prst="rect">
            <a:avLst/>
          </a:prstGeom>
        </p:spPr>
      </p:pic>
    </p:spTree>
    <p:extLst>
      <p:ext uri="{BB962C8B-B14F-4D97-AF65-F5344CB8AC3E}">
        <p14:creationId xmlns:p14="http://schemas.microsoft.com/office/powerpoint/2010/main" val="1476574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79F093-B413-4909-89CF-0BAF64BB08B2}"/>
              </a:ext>
            </a:extLst>
          </p:cNvPr>
          <p:cNvSpPr>
            <a:spLocks noGrp="1"/>
          </p:cNvSpPr>
          <p:nvPr>
            <p:ph type="title"/>
          </p:nvPr>
        </p:nvSpPr>
        <p:spPr/>
        <p:txBody>
          <a:bodyPr/>
          <a:lstStyle/>
          <a:p>
            <a:r>
              <a:rPr kumimoji="1" lang="en-US" altLang="ja-JP" dirty="0"/>
              <a:t>Fighting with gas leak</a:t>
            </a:r>
            <a:endParaRPr kumimoji="1" lang="ja-JP" altLang="en-US" dirty="0"/>
          </a:p>
        </p:txBody>
      </p:sp>
      <p:sp>
        <p:nvSpPr>
          <p:cNvPr id="7" name="コンテンツ プレースホルダー 6">
            <a:extLst>
              <a:ext uri="{FF2B5EF4-FFF2-40B4-BE49-F238E27FC236}">
                <a16:creationId xmlns:a16="http://schemas.microsoft.com/office/drawing/2014/main" id="{E026980B-F10C-4264-91E9-7F9B68049186}"/>
              </a:ext>
            </a:extLst>
          </p:cNvPr>
          <p:cNvSpPr>
            <a:spLocks noGrp="1"/>
          </p:cNvSpPr>
          <p:nvPr>
            <p:ph idx="1"/>
          </p:nvPr>
        </p:nvSpPr>
        <p:spPr>
          <a:xfrm>
            <a:off x="266700" y="1800225"/>
            <a:ext cx="5105400" cy="4351338"/>
          </a:xfrm>
        </p:spPr>
        <p:txBody>
          <a:bodyPr/>
          <a:lstStyle/>
          <a:p>
            <a:r>
              <a:rPr lang="en-US" altLang="ja-JP" dirty="0"/>
              <a:t>First we used liquid gasket to seal side part of chassis, between window plate to amp frames, between amp frames</a:t>
            </a:r>
          </a:p>
          <a:p>
            <a:r>
              <a:rPr lang="en-US" altLang="ja-JP" dirty="0"/>
              <a:t>We found large leak points around</a:t>
            </a:r>
          </a:p>
          <a:p>
            <a:pPr lvl="1"/>
            <a:r>
              <a:rPr lang="en-US" altLang="ja-JP" dirty="0"/>
              <a:t>Gas connectors</a:t>
            </a:r>
          </a:p>
          <a:p>
            <a:pPr lvl="1"/>
            <a:r>
              <a:rPr lang="en-US" altLang="ja-JP" dirty="0"/>
              <a:t>Amplifiers</a:t>
            </a:r>
          </a:p>
          <a:p>
            <a:pPr lvl="1"/>
            <a:r>
              <a:rPr lang="en-US" altLang="ja-JP" dirty="0"/>
              <a:t>Amp frame</a:t>
            </a:r>
            <a:endParaRPr lang="ja-JP" altLang="en-US" dirty="0"/>
          </a:p>
        </p:txBody>
      </p:sp>
      <p:pic>
        <p:nvPicPr>
          <p:cNvPr id="8" name="コンテンツ プレースホルダー 4">
            <a:extLst>
              <a:ext uri="{FF2B5EF4-FFF2-40B4-BE49-F238E27FC236}">
                <a16:creationId xmlns:a16="http://schemas.microsoft.com/office/drawing/2014/main" id="{40A4F254-CDF9-410D-96D8-0692275C3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2016" y="1690688"/>
            <a:ext cx="5801784" cy="4351338"/>
          </a:xfrm>
          <a:prstGeom prst="rect">
            <a:avLst/>
          </a:prstGeom>
        </p:spPr>
      </p:pic>
    </p:spTree>
    <p:extLst>
      <p:ext uri="{BB962C8B-B14F-4D97-AF65-F5344CB8AC3E}">
        <p14:creationId xmlns:p14="http://schemas.microsoft.com/office/powerpoint/2010/main" val="1056721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AEFB78-F3DF-4644-9333-348D34BFAFAC}"/>
              </a:ext>
            </a:extLst>
          </p:cNvPr>
          <p:cNvSpPr>
            <a:spLocks noGrp="1"/>
          </p:cNvSpPr>
          <p:nvPr>
            <p:ph type="title"/>
          </p:nvPr>
        </p:nvSpPr>
        <p:spPr/>
        <p:txBody>
          <a:bodyPr/>
          <a:lstStyle/>
          <a:p>
            <a:r>
              <a:rPr kumimoji="1" lang="en-US" altLang="ja-JP" dirty="0"/>
              <a:t>Problem and fix of gas leak</a:t>
            </a:r>
            <a:endParaRPr kumimoji="1" lang="ja-JP" altLang="en-US" dirty="0"/>
          </a:p>
        </p:txBody>
      </p:sp>
      <p:sp>
        <p:nvSpPr>
          <p:cNvPr id="3" name="コンテンツ プレースホルダー 2">
            <a:extLst>
              <a:ext uri="{FF2B5EF4-FFF2-40B4-BE49-F238E27FC236}">
                <a16:creationId xmlns:a16="http://schemas.microsoft.com/office/drawing/2014/main" id="{8969744C-2630-4B8D-991B-02B5BDB7B032}"/>
              </a:ext>
            </a:extLst>
          </p:cNvPr>
          <p:cNvSpPr>
            <a:spLocks noGrp="1"/>
          </p:cNvSpPr>
          <p:nvPr>
            <p:ph idx="1"/>
          </p:nvPr>
        </p:nvSpPr>
        <p:spPr/>
        <p:txBody>
          <a:bodyPr>
            <a:normAutofit fontScale="92500" lnSpcReduction="10000"/>
          </a:bodyPr>
          <a:lstStyle/>
          <a:p>
            <a:r>
              <a:rPr kumimoji="1" lang="en-US" altLang="ja-JP" dirty="0"/>
              <a:t>Large leak around the gas connectors!</a:t>
            </a:r>
          </a:p>
          <a:p>
            <a:pPr lvl="1"/>
            <a:r>
              <a:rPr lang="en-US" altLang="ja-JP" dirty="0"/>
              <a:t>With cover entire connector with Araldite, the gas leak stopped</a:t>
            </a:r>
          </a:p>
          <a:p>
            <a:pPr lvl="1"/>
            <a:r>
              <a:rPr kumimoji="1" lang="en-US" altLang="ja-JP" dirty="0"/>
              <a:t>We should </a:t>
            </a:r>
            <a:r>
              <a:rPr lang="en-US" altLang="ja-JP" dirty="0"/>
              <a:t>change the connectors from next production]</a:t>
            </a:r>
          </a:p>
          <a:p>
            <a:r>
              <a:rPr kumimoji="1" lang="en-US" altLang="ja-JP" dirty="0"/>
              <a:t>Large leak around </a:t>
            </a:r>
            <a:r>
              <a:rPr lang="en-US" altLang="ja-JP" dirty="0"/>
              <a:t>the </a:t>
            </a:r>
            <a:r>
              <a:rPr kumimoji="1" lang="en-US" altLang="ja-JP" dirty="0"/>
              <a:t>amplifier PCBs at both ends.</a:t>
            </a:r>
          </a:p>
          <a:p>
            <a:pPr lvl="1"/>
            <a:r>
              <a:rPr lang="en-US" altLang="ja-JP" dirty="0"/>
              <a:t>We cover most of surface of PCB boards and end Al plates with Araldite. I don’t know how to improve it by design.</a:t>
            </a:r>
            <a:endParaRPr kumimoji="1" lang="en-US" altLang="ja-JP" dirty="0"/>
          </a:p>
          <a:p>
            <a:r>
              <a:rPr kumimoji="1" lang="en-US" altLang="ja-JP" dirty="0"/>
              <a:t>Liquid gasket cannot </a:t>
            </a:r>
            <a:r>
              <a:rPr lang="en-US" altLang="ja-JP" dirty="0"/>
              <a:t>gas leak well. Araldite is much better.</a:t>
            </a:r>
          </a:p>
          <a:p>
            <a:r>
              <a:rPr lang="en-US" altLang="ja-JP" dirty="0"/>
              <a:t>We should remove all rubber plates, and reduce screws. They are only obstacles to stop gas leak. (But still electrical contact among chassis parts needed). And we should use Kapton tapes with small amount of Araldite (As used in LEPS2-RPC).</a:t>
            </a:r>
          </a:p>
          <a:p>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205891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0F6DCC-E694-42A4-B7BD-236D1835600D}"/>
              </a:ext>
            </a:extLst>
          </p:cNvPr>
          <p:cNvSpPr>
            <a:spLocks noGrp="1"/>
          </p:cNvSpPr>
          <p:nvPr>
            <p:ph type="title"/>
          </p:nvPr>
        </p:nvSpPr>
        <p:spPr/>
        <p:txBody>
          <a:bodyPr/>
          <a:lstStyle/>
          <a:p>
            <a:endParaRPr kumimoji="1" lang="ja-JP" altLang="en-US"/>
          </a:p>
        </p:txBody>
      </p:sp>
      <p:pic>
        <p:nvPicPr>
          <p:cNvPr id="10" name="コンテンツ プレースホルダー 9">
            <a:extLst>
              <a:ext uri="{FF2B5EF4-FFF2-40B4-BE49-F238E27FC236}">
                <a16:creationId xmlns:a16="http://schemas.microsoft.com/office/drawing/2014/main" id="{089CE624-D710-48C4-935A-6537DDEAD3D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310" r="51309"/>
          <a:stretch/>
        </p:blipFill>
        <p:spPr>
          <a:xfrm rot="5400000">
            <a:off x="6162408" y="2944952"/>
            <a:ext cx="3038196" cy="4787901"/>
          </a:xfrm>
        </p:spPr>
      </p:pic>
      <p:pic>
        <p:nvPicPr>
          <p:cNvPr id="8" name="コンテンツ プレースホルダー 4">
            <a:extLst>
              <a:ext uri="{FF2B5EF4-FFF2-40B4-BE49-F238E27FC236}">
                <a16:creationId xmlns:a16="http://schemas.microsoft.com/office/drawing/2014/main" id="{BA252AFE-7B26-46F9-A7F7-635BF818E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67" y="530551"/>
            <a:ext cx="3909733" cy="2932300"/>
          </a:xfrm>
          <a:prstGeom prst="rect">
            <a:avLst/>
          </a:prstGeom>
        </p:spPr>
      </p:pic>
      <p:pic>
        <p:nvPicPr>
          <p:cNvPr id="12" name="図 11">
            <a:extLst>
              <a:ext uri="{FF2B5EF4-FFF2-40B4-BE49-F238E27FC236}">
                <a16:creationId xmlns:a16="http://schemas.microsoft.com/office/drawing/2014/main" id="{30FD6F35-A245-4CB7-985F-D15E3AF1B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2603533" y="2910092"/>
            <a:ext cx="3028629" cy="2271472"/>
          </a:xfrm>
          <a:prstGeom prst="rect">
            <a:avLst/>
          </a:prstGeom>
        </p:spPr>
      </p:pic>
      <p:pic>
        <p:nvPicPr>
          <p:cNvPr id="14" name="図 13">
            <a:extLst>
              <a:ext uri="{FF2B5EF4-FFF2-40B4-BE49-F238E27FC236}">
                <a16:creationId xmlns:a16="http://schemas.microsoft.com/office/drawing/2014/main" id="{14F78598-19D5-4CCE-95BF-11732EEA70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287556" y="564403"/>
            <a:ext cx="3864597" cy="2898448"/>
          </a:xfrm>
          <a:prstGeom prst="rect">
            <a:avLst/>
          </a:prstGeom>
        </p:spPr>
      </p:pic>
      <p:pic>
        <p:nvPicPr>
          <p:cNvPr id="17" name="図 16">
            <a:extLst>
              <a:ext uri="{FF2B5EF4-FFF2-40B4-BE49-F238E27FC236}">
                <a16:creationId xmlns:a16="http://schemas.microsoft.com/office/drawing/2014/main" id="{D774CE44-B2AE-409E-88C9-F6F4225044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167" y="3819804"/>
            <a:ext cx="3802686" cy="2852015"/>
          </a:xfrm>
          <a:prstGeom prst="rect">
            <a:avLst/>
          </a:prstGeom>
        </p:spPr>
      </p:pic>
      <p:sp>
        <p:nvSpPr>
          <p:cNvPr id="18" name="矢印: 右 17">
            <a:extLst>
              <a:ext uri="{FF2B5EF4-FFF2-40B4-BE49-F238E27FC236}">
                <a16:creationId xmlns:a16="http://schemas.microsoft.com/office/drawing/2014/main" id="{5A54EB21-438F-4AC0-9D23-6847EB4A7BE4}"/>
              </a:ext>
            </a:extLst>
          </p:cNvPr>
          <p:cNvSpPr/>
          <p:nvPr/>
        </p:nvSpPr>
        <p:spPr>
          <a:xfrm>
            <a:off x="4395019" y="1889965"/>
            <a:ext cx="707923" cy="469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38078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B3380B-CCE7-45D4-8E9E-B87728C7A8A2}"/>
              </a:ext>
            </a:extLst>
          </p:cNvPr>
          <p:cNvSpPr>
            <a:spLocks noGrp="1"/>
          </p:cNvSpPr>
          <p:nvPr>
            <p:ph type="title"/>
          </p:nvPr>
        </p:nvSpPr>
        <p:spPr>
          <a:xfrm>
            <a:off x="499943" y="-303998"/>
            <a:ext cx="10515600" cy="1325563"/>
          </a:xfrm>
        </p:spPr>
        <p:txBody>
          <a:bodyPr/>
          <a:lstStyle/>
          <a:p>
            <a:r>
              <a:rPr kumimoji="1" lang="en-US" altLang="ja-JP" dirty="0"/>
              <a:t>Experimental setup</a:t>
            </a:r>
            <a:endParaRPr kumimoji="1" lang="ja-JP" altLang="en-US" dirty="0"/>
          </a:p>
        </p:txBody>
      </p:sp>
      <p:sp>
        <p:nvSpPr>
          <p:cNvPr id="3" name="コンテンツ プレースホルダー 2">
            <a:extLst>
              <a:ext uri="{FF2B5EF4-FFF2-40B4-BE49-F238E27FC236}">
                <a16:creationId xmlns:a16="http://schemas.microsoft.com/office/drawing/2014/main" id="{C4DD5E42-DB41-43E7-821A-5230B2A821A7}"/>
              </a:ext>
            </a:extLst>
          </p:cNvPr>
          <p:cNvSpPr>
            <a:spLocks noGrp="1"/>
          </p:cNvSpPr>
          <p:nvPr>
            <p:ph idx="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2134A028-9D4D-8948-956F-48B83D01CD63}"/>
              </a:ext>
            </a:extLst>
          </p:cNvPr>
          <p:cNvSpPr>
            <a:spLocks noGrp="1"/>
          </p:cNvSpPr>
          <p:nvPr>
            <p:ph type="sldNum" sz="quarter" idx="12"/>
          </p:nvPr>
        </p:nvSpPr>
        <p:spPr/>
        <p:txBody>
          <a:bodyPr/>
          <a:lstStyle/>
          <a:p>
            <a:fld id="{1F4E2EEC-03A7-417D-88EB-53262C4A2DFA}" type="slidenum">
              <a:rPr lang="ja-JP" altLang="en-US">
                <a:latin typeface="Calibri" panose="020F0502020204030204"/>
                <a:ea typeface="ＭＳ Ｐゴシック" panose="020B0600070205080204" pitchFamily="50" charset="-128"/>
              </a:rPr>
              <a:pPr/>
              <a:t>25</a:t>
            </a:fld>
            <a:endParaRPr lang="ja-JP" altLang="en-US" dirty="0">
              <a:latin typeface="Calibri" panose="020F0502020204030204"/>
              <a:ea typeface="ＭＳ Ｐゴシック" panose="020B0600070205080204" pitchFamily="50" charset="-128"/>
            </a:endParaRPr>
          </a:p>
        </p:txBody>
      </p:sp>
      <p:sp>
        <p:nvSpPr>
          <p:cNvPr id="42" name="テキスト ボックス 41">
            <a:extLst>
              <a:ext uri="{FF2B5EF4-FFF2-40B4-BE49-F238E27FC236}">
                <a16:creationId xmlns:a16="http://schemas.microsoft.com/office/drawing/2014/main" id="{24C64103-A793-4205-83C8-A51C78510616}"/>
              </a:ext>
            </a:extLst>
          </p:cNvPr>
          <p:cNvSpPr txBox="1"/>
          <p:nvPr/>
        </p:nvSpPr>
        <p:spPr>
          <a:xfrm>
            <a:off x="62817" y="714402"/>
            <a:ext cx="6595075" cy="646331"/>
          </a:xfrm>
          <a:prstGeom prst="rect">
            <a:avLst/>
          </a:prstGeom>
          <a:noFill/>
        </p:spPr>
        <p:txBody>
          <a:bodyPr wrap="none" rtlCol="0">
            <a:spAutoFit/>
          </a:bodyPr>
          <a:lstStyle/>
          <a:p>
            <a:r>
              <a:rPr lang="en-US" altLang="ja-JP" dirty="0"/>
              <a:t>Trigger=</a:t>
            </a:r>
            <a:r>
              <a:rPr lang="en-US" altLang="ja-JP" dirty="0" err="1"/>
              <a:t>trigU</a:t>
            </a:r>
            <a:r>
              <a:rPr lang="en-US" altLang="ja-JP" dirty="0"/>
              <a:t>(t) x </a:t>
            </a:r>
            <a:r>
              <a:rPr lang="en-US" altLang="ja-JP" dirty="0" err="1"/>
              <a:t>trigU</a:t>
            </a:r>
            <a:r>
              <a:rPr lang="en-US" altLang="ja-JP" dirty="0"/>
              <a:t>(b) x </a:t>
            </a:r>
            <a:r>
              <a:rPr lang="en-US" altLang="ja-JP" dirty="0" err="1"/>
              <a:t>trigD</a:t>
            </a:r>
            <a:r>
              <a:rPr lang="en-US" altLang="ja-JP" dirty="0"/>
              <a:t>(t) x </a:t>
            </a:r>
            <a:r>
              <a:rPr lang="en-US" altLang="ja-JP" dirty="0" err="1"/>
              <a:t>trigU</a:t>
            </a:r>
            <a:r>
              <a:rPr lang="en-US" altLang="ja-JP" dirty="0"/>
              <a:t>(b) x </a:t>
            </a:r>
            <a:r>
              <a:rPr lang="en-US" altLang="ja-JP" dirty="0" err="1"/>
              <a:t>Upveto</a:t>
            </a:r>
            <a:endParaRPr kumimoji="1" lang="en-US" altLang="ja-JP" dirty="0">
              <a:solidFill>
                <a:srgbClr val="FF0000"/>
              </a:solidFill>
            </a:endParaRPr>
          </a:p>
          <a:p>
            <a:r>
              <a:rPr kumimoji="1" lang="en-US" altLang="ja-JP" dirty="0">
                <a:solidFill>
                  <a:srgbClr val="FF0000"/>
                </a:solidFill>
              </a:rPr>
              <a:t>Select </a:t>
            </a:r>
            <a:r>
              <a:rPr lang="en-US" altLang="ja-JP" dirty="0">
                <a:solidFill>
                  <a:srgbClr val="FF0000"/>
                </a:solidFill>
              </a:rPr>
              <a:t>Strip 2 </a:t>
            </a:r>
            <a:r>
              <a:rPr kumimoji="1" lang="en-US" altLang="ja-JP" dirty="0">
                <a:solidFill>
                  <a:srgbClr val="FF0000"/>
                </a:solidFill>
              </a:rPr>
              <a:t>hit events with ADC3&gt;ADC1 and ADC3&gt;ADC2</a:t>
            </a:r>
            <a:endParaRPr kumimoji="1" lang="ja-JP" altLang="en-US" dirty="0">
              <a:solidFill>
                <a:srgbClr val="FF0000"/>
              </a:solidFill>
            </a:endParaRPr>
          </a:p>
        </p:txBody>
      </p:sp>
      <p:sp>
        <p:nvSpPr>
          <p:cNvPr id="60" name="テキスト ボックス 59">
            <a:extLst>
              <a:ext uri="{FF2B5EF4-FFF2-40B4-BE49-F238E27FC236}">
                <a16:creationId xmlns:a16="http://schemas.microsoft.com/office/drawing/2014/main" id="{3038F41E-69E7-4AAF-A90A-27857BD8C5ED}"/>
              </a:ext>
            </a:extLst>
          </p:cNvPr>
          <p:cNvSpPr txBox="1"/>
          <p:nvPr/>
        </p:nvSpPr>
        <p:spPr>
          <a:xfrm>
            <a:off x="3869339" y="3061932"/>
            <a:ext cx="906017" cy="369332"/>
          </a:xfrm>
          <a:prstGeom prst="rect">
            <a:avLst/>
          </a:prstGeom>
          <a:noFill/>
        </p:spPr>
        <p:txBody>
          <a:bodyPr wrap="none" rtlCol="0">
            <a:spAutoFit/>
          </a:bodyPr>
          <a:lstStyle/>
          <a:p>
            <a:r>
              <a:rPr kumimoji="1" lang="en-US" altLang="ja-JP" dirty="0"/>
              <a:t>B-field</a:t>
            </a:r>
            <a:endParaRPr kumimoji="1" lang="ja-JP" altLang="en-US" dirty="0"/>
          </a:p>
        </p:txBody>
      </p:sp>
      <p:grpSp>
        <p:nvGrpSpPr>
          <p:cNvPr id="95" name="グループ化 94">
            <a:extLst>
              <a:ext uri="{FF2B5EF4-FFF2-40B4-BE49-F238E27FC236}">
                <a16:creationId xmlns:a16="http://schemas.microsoft.com/office/drawing/2014/main" id="{97FCEB56-EEBF-4647-ABF1-C7097CE192B7}"/>
              </a:ext>
            </a:extLst>
          </p:cNvPr>
          <p:cNvGrpSpPr/>
          <p:nvPr/>
        </p:nvGrpSpPr>
        <p:grpSpPr>
          <a:xfrm>
            <a:off x="212159" y="4747515"/>
            <a:ext cx="9233769" cy="1849613"/>
            <a:chOff x="212159" y="4747515"/>
            <a:chExt cx="9233769" cy="1849613"/>
          </a:xfrm>
        </p:grpSpPr>
        <p:grpSp>
          <p:nvGrpSpPr>
            <p:cNvPr id="38" name="グループ化 37">
              <a:extLst>
                <a:ext uri="{FF2B5EF4-FFF2-40B4-BE49-F238E27FC236}">
                  <a16:creationId xmlns:a16="http://schemas.microsoft.com/office/drawing/2014/main" id="{C44EC74C-6167-4C09-BF22-3C914E3ABC83}"/>
                </a:ext>
              </a:extLst>
            </p:cNvPr>
            <p:cNvGrpSpPr/>
            <p:nvPr/>
          </p:nvGrpSpPr>
          <p:grpSpPr>
            <a:xfrm>
              <a:off x="212159" y="4747515"/>
              <a:ext cx="9233769" cy="1849613"/>
              <a:chOff x="212159" y="4747515"/>
              <a:chExt cx="9233769" cy="1849613"/>
            </a:xfrm>
          </p:grpSpPr>
          <p:pic>
            <p:nvPicPr>
              <p:cNvPr id="63" name="図 62" descr="DC">
                <a:extLst>
                  <a:ext uri="{FF2B5EF4-FFF2-40B4-BE49-F238E27FC236}">
                    <a16:creationId xmlns:a16="http://schemas.microsoft.com/office/drawing/2014/main" id="{02ADDDEF-E98B-B74D-9852-DCDB8251AF0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663954" y="4966327"/>
                <a:ext cx="4673768" cy="1337149"/>
              </a:xfrm>
              <a:prstGeom prst="rect">
                <a:avLst/>
              </a:prstGeom>
            </p:spPr>
          </p:pic>
          <p:grpSp>
            <p:nvGrpSpPr>
              <p:cNvPr id="66" name="グループ化 65">
                <a:extLst>
                  <a:ext uri="{FF2B5EF4-FFF2-40B4-BE49-F238E27FC236}">
                    <a16:creationId xmlns:a16="http://schemas.microsoft.com/office/drawing/2014/main" id="{3C2C91BD-A9EB-BC4F-9B1E-49CAE4BF5791}"/>
                  </a:ext>
                </a:extLst>
              </p:cNvPr>
              <p:cNvGrpSpPr/>
              <p:nvPr/>
            </p:nvGrpSpPr>
            <p:grpSpPr>
              <a:xfrm>
                <a:off x="3846855" y="5670984"/>
                <a:ext cx="319889" cy="319889"/>
                <a:chOff x="3531902" y="2520000"/>
                <a:chExt cx="719998" cy="720000"/>
              </a:xfrm>
            </p:grpSpPr>
            <p:sp>
              <p:nvSpPr>
                <p:cNvPr id="67" name="円/楕円 66">
                  <a:extLst>
                    <a:ext uri="{FF2B5EF4-FFF2-40B4-BE49-F238E27FC236}">
                      <a16:creationId xmlns:a16="http://schemas.microsoft.com/office/drawing/2014/main" id="{B291B010-99E0-E541-84E8-4CB539E09B10}"/>
                    </a:ext>
                  </a:extLst>
                </p:cNvPr>
                <p:cNvSpPr/>
                <p:nvPr/>
              </p:nvSpPr>
              <p:spPr>
                <a:xfrm>
                  <a:off x="3531902" y="2520000"/>
                  <a:ext cx="719998" cy="720000"/>
                </a:xfrm>
                <a:prstGeom prst="ellipse">
                  <a:avLst/>
                </a:prstGeom>
                <a:solidFill>
                  <a:schemeClr val="accent1">
                    <a:alpha val="0"/>
                  </a:schemeClr>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panose="020F0502020204030204"/>
                    <a:ea typeface="ＭＳ Ｐゴシック" panose="020B0600070205080204" pitchFamily="50" charset="-128"/>
                  </a:endParaRPr>
                </a:p>
              </p:txBody>
            </p:sp>
            <p:cxnSp>
              <p:nvCxnSpPr>
                <p:cNvPr id="68" name="直線コネクタ 67">
                  <a:extLst>
                    <a:ext uri="{FF2B5EF4-FFF2-40B4-BE49-F238E27FC236}">
                      <a16:creationId xmlns:a16="http://schemas.microsoft.com/office/drawing/2014/main" id="{A9B9C8E5-D8D8-FC49-827E-6E4F271FB497}"/>
                    </a:ext>
                  </a:extLst>
                </p:cNvPr>
                <p:cNvCxnSpPr>
                  <a:cxnSpLocks/>
                </p:cNvCxnSpPr>
                <p:nvPr/>
              </p:nvCxnSpPr>
              <p:spPr>
                <a:xfrm>
                  <a:off x="3637353" y="2608510"/>
                  <a:ext cx="509114" cy="50911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B6613115-6CDE-E14E-876D-0D40B52F5E90}"/>
                    </a:ext>
                  </a:extLst>
                </p:cNvPr>
                <p:cNvCxnSpPr>
                  <a:cxnSpLocks/>
                </p:cNvCxnSpPr>
                <p:nvPr/>
              </p:nvCxnSpPr>
              <p:spPr>
                <a:xfrm flipH="1">
                  <a:off x="3637344" y="2608510"/>
                  <a:ext cx="509114" cy="50911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 name="テキスト ボックス 69">
                <a:extLst>
                  <a:ext uri="{FF2B5EF4-FFF2-40B4-BE49-F238E27FC236}">
                    <a16:creationId xmlns:a16="http://schemas.microsoft.com/office/drawing/2014/main" id="{AAEF22D0-1C08-3E44-92EA-84ED788E207B}"/>
                  </a:ext>
                </a:extLst>
              </p:cNvPr>
              <p:cNvSpPr txBox="1"/>
              <p:nvPr/>
            </p:nvSpPr>
            <p:spPr>
              <a:xfrm>
                <a:off x="2295584" y="5416765"/>
                <a:ext cx="1012906" cy="646331"/>
              </a:xfrm>
              <a:prstGeom prst="rect">
                <a:avLst/>
              </a:prstGeom>
              <a:noFill/>
            </p:spPr>
            <p:txBody>
              <a:bodyPr wrap="none" rtlCol="0">
                <a:spAutoFit/>
              </a:bodyPr>
              <a:lstStyle/>
              <a:p>
                <a:r>
                  <a:rPr lang="en-US" altLang="ja-JP" dirty="0">
                    <a:solidFill>
                      <a:srgbClr val="000000"/>
                    </a:solidFill>
                    <a:latin typeface="Calibri" panose="020F0502020204030204"/>
                    <a:ea typeface="ＭＳ Ｐゴシック" panose="020B0600070205080204" pitchFamily="50" charset="-128"/>
                  </a:rPr>
                  <a:t>Electron </a:t>
                </a:r>
              </a:p>
              <a:p>
                <a:r>
                  <a:rPr lang="en-US" altLang="ja-JP" dirty="0">
                    <a:solidFill>
                      <a:srgbClr val="000000"/>
                    </a:solidFill>
                    <a:latin typeface="Calibri" panose="020F0502020204030204"/>
                    <a:ea typeface="ＭＳ Ｐゴシック" panose="020B0600070205080204" pitchFamily="50" charset="-128"/>
                  </a:rPr>
                  <a:t>center</a:t>
                </a:r>
                <a:endParaRPr lang="ja-JP" altLang="en-US" dirty="0">
                  <a:solidFill>
                    <a:srgbClr val="000000"/>
                  </a:solidFill>
                  <a:latin typeface="Calibri" panose="020F0502020204030204"/>
                  <a:ea typeface="ＭＳ Ｐゴシック" panose="020B0600070205080204" pitchFamily="50" charset="-128"/>
                </a:endParaRPr>
              </a:p>
            </p:txBody>
          </p:sp>
          <p:cxnSp>
            <p:nvCxnSpPr>
              <p:cNvPr id="72" name="直線コネクタ 71">
                <a:extLst>
                  <a:ext uri="{FF2B5EF4-FFF2-40B4-BE49-F238E27FC236}">
                    <a16:creationId xmlns:a16="http://schemas.microsoft.com/office/drawing/2014/main" id="{1C7573A6-1981-794A-AA37-E6F78080908B}"/>
                  </a:ext>
                </a:extLst>
              </p:cNvPr>
              <p:cNvCxnSpPr/>
              <p:nvPr/>
            </p:nvCxnSpPr>
            <p:spPr>
              <a:xfrm>
                <a:off x="6314664" y="5992851"/>
                <a:ext cx="659077"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911F1A86-4F57-5442-B149-32A6AA8C1D15}"/>
                  </a:ext>
                </a:extLst>
              </p:cNvPr>
              <p:cNvCxnSpPr/>
              <p:nvPr/>
            </p:nvCxnSpPr>
            <p:spPr>
              <a:xfrm>
                <a:off x="6294832" y="5693513"/>
                <a:ext cx="659077"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34EFA50A-373C-8745-8B39-0F146BDA52BD}"/>
                  </a:ext>
                </a:extLst>
              </p:cNvPr>
              <p:cNvCxnSpPr/>
              <p:nvPr/>
            </p:nvCxnSpPr>
            <p:spPr>
              <a:xfrm>
                <a:off x="6309121" y="5842593"/>
                <a:ext cx="659077"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04FA9827-A809-014A-9743-2C6929C633B6}"/>
                  </a:ext>
                </a:extLst>
              </p:cNvPr>
              <p:cNvCxnSpPr/>
              <p:nvPr/>
            </p:nvCxnSpPr>
            <p:spPr>
              <a:xfrm>
                <a:off x="1026631" y="5868688"/>
                <a:ext cx="659077"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テキスト ボックス 76">
                <a:extLst>
                  <a:ext uri="{FF2B5EF4-FFF2-40B4-BE49-F238E27FC236}">
                    <a16:creationId xmlns:a16="http://schemas.microsoft.com/office/drawing/2014/main" id="{387B26D5-1DC4-FF49-9144-C0F48E16E0CF}"/>
                  </a:ext>
                </a:extLst>
              </p:cNvPr>
              <p:cNvSpPr txBox="1"/>
              <p:nvPr/>
            </p:nvSpPr>
            <p:spPr>
              <a:xfrm>
                <a:off x="244233" y="5639592"/>
                <a:ext cx="843501" cy="369332"/>
              </a:xfrm>
              <a:prstGeom prst="rect">
                <a:avLst/>
              </a:prstGeom>
              <a:noFill/>
            </p:spPr>
            <p:txBody>
              <a:bodyPr wrap="none" rtlCol="0">
                <a:spAutoFit/>
              </a:bodyPr>
              <a:lstStyle/>
              <a:p>
                <a:r>
                  <a:rPr lang="en-US" altLang="ja-JP" dirty="0">
                    <a:solidFill>
                      <a:srgbClr val="000000"/>
                    </a:solidFill>
                    <a:latin typeface="Calibri" panose="020F0502020204030204"/>
                    <a:ea typeface="ＭＳ Ｐゴシック" panose="020B0600070205080204" pitchFamily="50" charset="-128"/>
                  </a:rPr>
                  <a:t>RPC (L)</a:t>
                </a:r>
                <a:endParaRPr lang="ja-JP" altLang="en-US" dirty="0">
                  <a:solidFill>
                    <a:srgbClr val="000000"/>
                  </a:solidFill>
                  <a:latin typeface="Calibri" panose="020F0502020204030204"/>
                  <a:ea typeface="ＭＳ Ｐゴシック" panose="020B0600070205080204" pitchFamily="50" charset="-128"/>
                </a:endParaRPr>
              </a:p>
            </p:txBody>
          </p:sp>
          <p:sp>
            <p:nvSpPr>
              <p:cNvPr id="78" name="テキスト ボックス 77">
                <a:extLst>
                  <a:ext uri="{FF2B5EF4-FFF2-40B4-BE49-F238E27FC236}">
                    <a16:creationId xmlns:a16="http://schemas.microsoft.com/office/drawing/2014/main" id="{B2C8E5D3-6B93-F043-8FA6-409CCC3CDDC0}"/>
                  </a:ext>
                </a:extLst>
              </p:cNvPr>
              <p:cNvSpPr txBox="1"/>
              <p:nvPr/>
            </p:nvSpPr>
            <p:spPr>
              <a:xfrm>
                <a:off x="6909021" y="5404073"/>
                <a:ext cx="934871" cy="369332"/>
              </a:xfrm>
              <a:prstGeom prst="rect">
                <a:avLst/>
              </a:prstGeom>
              <a:noFill/>
            </p:spPr>
            <p:txBody>
              <a:bodyPr wrap="none" rtlCol="0">
                <a:spAutoFit/>
              </a:bodyPr>
              <a:lstStyle/>
              <a:p>
                <a:r>
                  <a:rPr lang="en-US" altLang="ja-JP" dirty="0">
                    <a:solidFill>
                      <a:srgbClr val="000000"/>
                    </a:solidFill>
                    <a:latin typeface="Calibri" panose="020F0502020204030204"/>
                    <a:ea typeface="ＭＳ Ｐゴシック" panose="020B0600070205080204" pitchFamily="50" charset="-128"/>
                  </a:rPr>
                  <a:t>RPC1(R)</a:t>
                </a:r>
                <a:endParaRPr lang="ja-JP" altLang="en-US" dirty="0">
                  <a:solidFill>
                    <a:srgbClr val="000000"/>
                  </a:solidFill>
                  <a:latin typeface="Calibri" panose="020F0502020204030204"/>
                  <a:ea typeface="ＭＳ Ｐゴシック" panose="020B0600070205080204" pitchFamily="50" charset="-128"/>
                </a:endParaRPr>
              </a:p>
            </p:txBody>
          </p:sp>
          <p:sp>
            <p:nvSpPr>
              <p:cNvPr id="81" name="テキスト ボックス 80">
                <a:extLst>
                  <a:ext uri="{FF2B5EF4-FFF2-40B4-BE49-F238E27FC236}">
                    <a16:creationId xmlns:a16="http://schemas.microsoft.com/office/drawing/2014/main" id="{A0158226-AAC2-564A-A46A-BD54192DD998}"/>
                  </a:ext>
                </a:extLst>
              </p:cNvPr>
              <p:cNvSpPr txBox="1"/>
              <p:nvPr/>
            </p:nvSpPr>
            <p:spPr>
              <a:xfrm>
                <a:off x="6909021" y="5646263"/>
                <a:ext cx="934871" cy="369332"/>
              </a:xfrm>
              <a:prstGeom prst="rect">
                <a:avLst/>
              </a:prstGeom>
              <a:noFill/>
            </p:spPr>
            <p:txBody>
              <a:bodyPr wrap="none" rtlCol="0">
                <a:spAutoFit/>
              </a:bodyPr>
              <a:lstStyle/>
              <a:p>
                <a:r>
                  <a:rPr lang="en-US" altLang="ja-JP" dirty="0">
                    <a:solidFill>
                      <a:srgbClr val="000000"/>
                    </a:solidFill>
                    <a:latin typeface="Calibri" panose="020F0502020204030204"/>
                    <a:ea typeface="ＭＳ Ｐゴシック" panose="020B0600070205080204" pitchFamily="50" charset="-128"/>
                  </a:rPr>
                  <a:t>RPC2(R)</a:t>
                </a:r>
                <a:endParaRPr lang="ja-JP" altLang="en-US" dirty="0">
                  <a:solidFill>
                    <a:srgbClr val="000000"/>
                  </a:solidFill>
                  <a:latin typeface="Calibri" panose="020F0502020204030204"/>
                  <a:ea typeface="ＭＳ Ｐゴシック" panose="020B0600070205080204" pitchFamily="50" charset="-128"/>
                </a:endParaRPr>
              </a:p>
            </p:txBody>
          </p:sp>
          <p:sp>
            <p:nvSpPr>
              <p:cNvPr id="82" name="テキスト ボックス 81">
                <a:extLst>
                  <a:ext uri="{FF2B5EF4-FFF2-40B4-BE49-F238E27FC236}">
                    <a16:creationId xmlns:a16="http://schemas.microsoft.com/office/drawing/2014/main" id="{55B29803-01C7-9546-BADD-F0077E0ECC05}"/>
                  </a:ext>
                </a:extLst>
              </p:cNvPr>
              <p:cNvSpPr txBox="1"/>
              <p:nvPr/>
            </p:nvSpPr>
            <p:spPr>
              <a:xfrm>
                <a:off x="6909021" y="5868688"/>
                <a:ext cx="934871" cy="369332"/>
              </a:xfrm>
              <a:prstGeom prst="rect">
                <a:avLst/>
              </a:prstGeom>
              <a:noFill/>
            </p:spPr>
            <p:txBody>
              <a:bodyPr wrap="none" rtlCol="0">
                <a:spAutoFit/>
              </a:bodyPr>
              <a:lstStyle/>
              <a:p>
                <a:r>
                  <a:rPr lang="en-US" altLang="ja-JP" dirty="0">
                    <a:solidFill>
                      <a:srgbClr val="000000"/>
                    </a:solidFill>
                    <a:latin typeface="Calibri" panose="020F0502020204030204"/>
                    <a:ea typeface="ＭＳ Ｐゴシック" panose="020B0600070205080204" pitchFamily="50" charset="-128"/>
                  </a:rPr>
                  <a:t>RPC3(R)</a:t>
                </a:r>
                <a:endParaRPr lang="ja-JP" altLang="en-US">
                  <a:solidFill>
                    <a:srgbClr val="000000"/>
                  </a:solidFill>
                  <a:latin typeface="Calibri" panose="020F0502020204030204"/>
                  <a:ea typeface="ＭＳ Ｐゴシック" panose="020B0600070205080204" pitchFamily="50" charset="-128"/>
                </a:endParaRPr>
              </a:p>
            </p:txBody>
          </p:sp>
          <p:sp>
            <p:nvSpPr>
              <p:cNvPr id="40" name="テキスト ボックス 39">
                <a:extLst>
                  <a:ext uri="{FF2B5EF4-FFF2-40B4-BE49-F238E27FC236}">
                    <a16:creationId xmlns:a16="http://schemas.microsoft.com/office/drawing/2014/main" id="{53A01647-7E2B-4A50-88DE-5A2C39078EA3}"/>
                  </a:ext>
                </a:extLst>
              </p:cNvPr>
              <p:cNvSpPr txBox="1"/>
              <p:nvPr/>
            </p:nvSpPr>
            <p:spPr>
              <a:xfrm>
                <a:off x="212159" y="6227796"/>
                <a:ext cx="2340705" cy="369332"/>
              </a:xfrm>
              <a:prstGeom prst="rect">
                <a:avLst/>
              </a:prstGeom>
              <a:noFill/>
            </p:spPr>
            <p:txBody>
              <a:bodyPr wrap="none" rtlCol="0">
                <a:spAutoFit/>
              </a:bodyPr>
              <a:lstStyle/>
              <a:p>
                <a:r>
                  <a:rPr kumimoji="1" lang="ja-JP" altLang="en-US" dirty="0"/>
                  <a:t>→</a:t>
                </a:r>
                <a:r>
                  <a:rPr kumimoji="1" lang="en-US" altLang="ja-JP" dirty="0"/>
                  <a:t>HRTDC and DRS4</a:t>
                </a:r>
                <a:endParaRPr kumimoji="1" lang="ja-JP" altLang="en-US" dirty="0"/>
              </a:p>
            </p:txBody>
          </p:sp>
          <p:sp>
            <p:nvSpPr>
              <p:cNvPr id="71" name="テキスト ボックス 70">
                <a:extLst>
                  <a:ext uri="{FF2B5EF4-FFF2-40B4-BE49-F238E27FC236}">
                    <a16:creationId xmlns:a16="http://schemas.microsoft.com/office/drawing/2014/main" id="{5700AD92-9438-48B2-8B05-0E528C5BFB9D}"/>
                  </a:ext>
                </a:extLst>
              </p:cNvPr>
              <p:cNvSpPr txBox="1"/>
              <p:nvPr/>
            </p:nvSpPr>
            <p:spPr>
              <a:xfrm>
                <a:off x="7777619" y="5646262"/>
                <a:ext cx="1668309" cy="369332"/>
              </a:xfrm>
              <a:prstGeom prst="rect">
                <a:avLst/>
              </a:prstGeom>
              <a:noFill/>
            </p:spPr>
            <p:txBody>
              <a:bodyPr wrap="square" rtlCol="0">
                <a:spAutoFit/>
              </a:bodyPr>
              <a:lstStyle/>
              <a:p>
                <a:r>
                  <a:rPr kumimoji="1" lang="ja-JP" altLang="en-US" dirty="0"/>
                  <a:t>→</a:t>
                </a:r>
                <a:r>
                  <a:rPr kumimoji="1" lang="en-US" altLang="ja-JP" dirty="0"/>
                  <a:t>TDC, ADC</a:t>
                </a:r>
                <a:endParaRPr kumimoji="1" lang="ja-JP" altLang="en-US" dirty="0"/>
              </a:p>
            </p:txBody>
          </p:sp>
          <p:sp>
            <p:nvSpPr>
              <p:cNvPr id="73" name="テキスト ボックス 72">
                <a:extLst>
                  <a:ext uri="{FF2B5EF4-FFF2-40B4-BE49-F238E27FC236}">
                    <a16:creationId xmlns:a16="http://schemas.microsoft.com/office/drawing/2014/main" id="{479670BA-AB67-4108-B5E6-D30C0BB7C740}"/>
                  </a:ext>
                </a:extLst>
              </p:cNvPr>
              <p:cNvSpPr txBox="1"/>
              <p:nvPr/>
            </p:nvSpPr>
            <p:spPr>
              <a:xfrm>
                <a:off x="7669201" y="5369914"/>
                <a:ext cx="1073073" cy="369332"/>
              </a:xfrm>
              <a:prstGeom prst="rect">
                <a:avLst/>
              </a:prstGeom>
              <a:noFill/>
            </p:spPr>
            <p:txBody>
              <a:bodyPr wrap="square" rtlCol="0">
                <a:spAutoFit/>
              </a:bodyPr>
              <a:lstStyle/>
              <a:p>
                <a:r>
                  <a:rPr kumimoji="1" lang="en-US" altLang="ja-JP" dirty="0"/>
                  <a:t> </a:t>
                </a:r>
                <a:r>
                  <a:rPr lang="ja-JP" altLang="en-US" dirty="0"/>
                  <a:t>→ </a:t>
                </a:r>
                <a:r>
                  <a:rPr kumimoji="1" lang="en-US" altLang="ja-JP" dirty="0"/>
                  <a:t>ADC</a:t>
                </a:r>
                <a:endParaRPr kumimoji="1" lang="ja-JP" altLang="en-US" dirty="0"/>
              </a:p>
            </p:txBody>
          </p:sp>
          <p:sp>
            <p:nvSpPr>
              <p:cNvPr id="79" name="テキスト ボックス 78">
                <a:extLst>
                  <a:ext uri="{FF2B5EF4-FFF2-40B4-BE49-F238E27FC236}">
                    <a16:creationId xmlns:a16="http://schemas.microsoft.com/office/drawing/2014/main" id="{1A289B54-A320-4314-B520-1FEE7CEDD406}"/>
                  </a:ext>
                </a:extLst>
              </p:cNvPr>
              <p:cNvSpPr txBox="1"/>
              <p:nvPr/>
            </p:nvSpPr>
            <p:spPr>
              <a:xfrm>
                <a:off x="7777619" y="5922610"/>
                <a:ext cx="1073074" cy="369332"/>
              </a:xfrm>
              <a:prstGeom prst="rect">
                <a:avLst/>
              </a:prstGeom>
              <a:noFill/>
            </p:spPr>
            <p:txBody>
              <a:bodyPr wrap="square" rtlCol="0">
                <a:spAutoFit/>
              </a:bodyPr>
              <a:lstStyle/>
              <a:p>
                <a:r>
                  <a:rPr kumimoji="1" lang="ja-JP" altLang="en-US" dirty="0"/>
                  <a:t>→</a:t>
                </a:r>
                <a:r>
                  <a:rPr kumimoji="1" lang="en-US" altLang="ja-JP" dirty="0"/>
                  <a:t>ADC</a:t>
                </a:r>
                <a:endParaRPr kumimoji="1" lang="ja-JP" altLang="en-US" dirty="0"/>
              </a:p>
            </p:txBody>
          </p:sp>
          <p:sp>
            <p:nvSpPr>
              <p:cNvPr id="17" name="テキスト ボックス 16">
                <a:extLst>
                  <a:ext uri="{FF2B5EF4-FFF2-40B4-BE49-F238E27FC236}">
                    <a16:creationId xmlns:a16="http://schemas.microsoft.com/office/drawing/2014/main" id="{2F059350-1DFA-45EE-ADA6-CCED382FD2BA}"/>
                  </a:ext>
                </a:extLst>
              </p:cNvPr>
              <p:cNvSpPr txBox="1"/>
              <p:nvPr/>
            </p:nvSpPr>
            <p:spPr>
              <a:xfrm>
                <a:off x="6434479" y="4952589"/>
                <a:ext cx="1079142" cy="369332"/>
              </a:xfrm>
              <a:prstGeom prst="rect">
                <a:avLst/>
              </a:prstGeom>
              <a:noFill/>
            </p:spPr>
            <p:txBody>
              <a:bodyPr wrap="none" rtlCol="0">
                <a:spAutoFit/>
              </a:bodyPr>
              <a:lstStyle/>
              <a:p>
                <a:r>
                  <a:rPr kumimoji="1" lang="en-US" altLang="ja-JP" dirty="0"/>
                  <a:t>Amp out</a:t>
                </a:r>
                <a:endParaRPr kumimoji="1" lang="ja-JP" altLang="en-US" dirty="0"/>
              </a:p>
            </p:txBody>
          </p:sp>
          <p:cxnSp>
            <p:nvCxnSpPr>
              <p:cNvPr id="29" name="直線矢印コネクタ 28">
                <a:extLst>
                  <a:ext uri="{FF2B5EF4-FFF2-40B4-BE49-F238E27FC236}">
                    <a16:creationId xmlns:a16="http://schemas.microsoft.com/office/drawing/2014/main" id="{B695CEC7-B9A5-4939-A7A8-E3031111C4A6}"/>
                  </a:ext>
                </a:extLst>
              </p:cNvPr>
              <p:cNvCxnSpPr/>
              <p:nvPr/>
            </p:nvCxnSpPr>
            <p:spPr>
              <a:xfrm flipH="1">
                <a:off x="6721591" y="5219407"/>
                <a:ext cx="17087" cy="462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FD2DB7E1-A6BA-4992-9A7A-6F36F9FCAE9F}"/>
                  </a:ext>
                </a:extLst>
              </p:cNvPr>
              <p:cNvSpPr txBox="1"/>
              <p:nvPr/>
            </p:nvSpPr>
            <p:spPr>
              <a:xfrm>
                <a:off x="381984" y="4747515"/>
                <a:ext cx="1079142" cy="369332"/>
              </a:xfrm>
              <a:prstGeom prst="rect">
                <a:avLst/>
              </a:prstGeom>
              <a:noFill/>
            </p:spPr>
            <p:txBody>
              <a:bodyPr wrap="none" rtlCol="0">
                <a:spAutoFit/>
              </a:bodyPr>
              <a:lstStyle/>
              <a:p>
                <a:r>
                  <a:rPr kumimoji="1" lang="en-US" altLang="ja-JP" dirty="0"/>
                  <a:t>Amp out</a:t>
                </a:r>
                <a:endParaRPr kumimoji="1" lang="ja-JP" altLang="en-US" dirty="0"/>
              </a:p>
            </p:txBody>
          </p:sp>
          <p:cxnSp>
            <p:nvCxnSpPr>
              <p:cNvPr id="88" name="直線矢印コネクタ 87">
                <a:extLst>
                  <a:ext uri="{FF2B5EF4-FFF2-40B4-BE49-F238E27FC236}">
                    <a16:creationId xmlns:a16="http://schemas.microsoft.com/office/drawing/2014/main" id="{A7296C13-20F7-42E5-B163-DA522C678D4F}"/>
                  </a:ext>
                </a:extLst>
              </p:cNvPr>
              <p:cNvCxnSpPr>
                <a:cxnSpLocks/>
              </p:cNvCxnSpPr>
              <p:nvPr/>
            </p:nvCxnSpPr>
            <p:spPr>
              <a:xfrm>
                <a:off x="1367272" y="5303094"/>
                <a:ext cx="36189" cy="470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89" name="直線矢印コネクタ 88">
              <a:extLst>
                <a:ext uri="{FF2B5EF4-FFF2-40B4-BE49-F238E27FC236}">
                  <a16:creationId xmlns:a16="http://schemas.microsoft.com/office/drawing/2014/main" id="{2B0F7127-F48F-4AA4-811A-4F8F640FDD6B}"/>
                </a:ext>
              </a:extLst>
            </p:cNvPr>
            <p:cNvCxnSpPr>
              <a:cxnSpLocks/>
            </p:cNvCxnSpPr>
            <p:nvPr/>
          </p:nvCxnSpPr>
          <p:spPr>
            <a:xfrm flipV="1">
              <a:off x="3985711" y="5213840"/>
              <a:ext cx="0" cy="6326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0" name="テキスト ボックス 89">
              <a:extLst>
                <a:ext uri="{FF2B5EF4-FFF2-40B4-BE49-F238E27FC236}">
                  <a16:creationId xmlns:a16="http://schemas.microsoft.com/office/drawing/2014/main" id="{581DA859-9441-4848-8455-BBC4C4F0F14B}"/>
                </a:ext>
              </a:extLst>
            </p:cNvPr>
            <p:cNvSpPr txBox="1"/>
            <p:nvPr/>
          </p:nvSpPr>
          <p:spPr>
            <a:xfrm>
              <a:off x="3659202" y="4977022"/>
              <a:ext cx="1353256" cy="369332"/>
            </a:xfrm>
            <a:prstGeom prst="rect">
              <a:avLst/>
            </a:prstGeom>
            <a:noFill/>
          </p:spPr>
          <p:txBody>
            <a:bodyPr wrap="square" rtlCol="0">
              <a:spAutoFit/>
            </a:bodyPr>
            <a:lstStyle/>
            <a:p>
              <a:r>
                <a:rPr lang="en-US" altLang="ja-JP" dirty="0"/>
                <a:t>Y (v</a:t>
              </a:r>
              <a:r>
                <a:rPr kumimoji="1" lang="en-US" altLang="ja-JP" dirty="0"/>
                <a:t>ertical)</a:t>
              </a:r>
              <a:endParaRPr kumimoji="1" lang="ja-JP" altLang="en-US" dirty="0"/>
            </a:p>
          </p:txBody>
        </p:sp>
        <p:cxnSp>
          <p:nvCxnSpPr>
            <p:cNvPr id="91" name="直線矢印コネクタ 90">
              <a:extLst>
                <a:ext uri="{FF2B5EF4-FFF2-40B4-BE49-F238E27FC236}">
                  <a16:creationId xmlns:a16="http://schemas.microsoft.com/office/drawing/2014/main" id="{F92240C1-E97D-4E47-A1E7-BA46F22AA6C6}"/>
                </a:ext>
              </a:extLst>
            </p:cNvPr>
            <p:cNvCxnSpPr>
              <a:cxnSpLocks/>
            </p:cNvCxnSpPr>
            <p:nvPr/>
          </p:nvCxnSpPr>
          <p:spPr>
            <a:xfrm flipV="1">
              <a:off x="3992348" y="5845171"/>
              <a:ext cx="56941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2" name="テキスト ボックス 91">
              <a:extLst>
                <a:ext uri="{FF2B5EF4-FFF2-40B4-BE49-F238E27FC236}">
                  <a16:creationId xmlns:a16="http://schemas.microsoft.com/office/drawing/2014/main" id="{184B3D1A-F6A3-4A69-9CEE-EC1A1FE0D811}"/>
                </a:ext>
              </a:extLst>
            </p:cNvPr>
            <p:cNvSpPr txBox="1"/>
            <p:nvPr/>
          </p:nvSpPr>
          <p:spPr>
            <a:xfrm>
              <a:off x="4653719" y="5693513"/>
              <a:ext cx="1615825" cy="369332"/>
            </a:xfrm>
            <a:prstGeom prst="rect">
              <a:avLst/>
            </a:prstGeom>
            <a:noFill/>
          </p:spPr>
          <p:txBody>
            <a:bodyPr wrap="square" rtlCol="0">
              <a:spAutoFit/>
            </a:bodyPr>
            <a:lstStyle/>
            <a:p>
              <a:r>
                <a:rPr lang="en-US" altLang="ja-JP" dirty="0"/>
                <a:t>X (horizontal</a:t>
              </a:r>
              <a:r>
                <a:rPr kumimoji="1" lang="en-US" altLang="ja-JP" dirty="0"/>
                <a:t>)</a:t>
              </a:r>
              <a:endParaRPr kumimoji="1" lang="ja-JP" altLang="en-US" dirty="0"/>
            </a:p>
          </p:txBody>
        </p:sp>
      </p:grpSp>
      <p:sp>
        <p:nvSpPr>
          <p:cNvPr id="7" name="正方形/長方形 6">
            <a:extLst>
              <a:ext uri="{FF2B5EF4-FFF2-40B4-BE49-F238E27FC236}">
                <a16:creationId xmlns:a16="http://schemas.microsoft.com/office/drawing/2014/main" id="{99DBB0E7-23FA-7D4F-B25D-D740BEF3DCF3}"/>
              </a:ext>
            </a:extLst>
          </p:cNvPr>
          <p:cNvSpPr/>
          <p:nvPr/>
        </p:nvSpPr>
        <p:spPr>
          <a:xfrm>
            <a:off x="3344810" y="2140545"/>
            <a:ext cx="140211" cy="761998"/>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panose="020F0502020204030204"/>
              <a:ea typeface="ＭＳ Ｐゴシック" panose="020B0600070205080204" pitchFamily="50" charset="-128"/>
            </a:endParaRPr>
          </a:p>
        </p:txBody>
      </p:sp>
      <p:sp>
        <p:nvSpPr>
          <p:cNvPr id="13" name="正方形/長方形 12">
            <a:extLst>
              <a:ext uri="{FF2B5EF4-FFF2-40B4-BE49-F238E27FC236}">
                <a16:creationId xmlns:a16="http://schemas.microsoft.com/office/drawing/2014/main" id="{29337A61-EA07-4648-A842-884948BAD520}"/>
              </a:ext>
            </a:extLst>
          </p:cNvPr>
          <p:cNvSpPr/>
          <p:nvPr/>
        </p:nvSpPr>
        <p:spPr>
          <a:xfrm>
            <a:off x="3709049" y="2139141"/>
            <a:ext cx="1139952" cy="762000"/>
          </a:xfrm>
          <a:prstGeom prst="rect">
            <a:avLst/>
          </a:prstGeom>
          <a:solidFill>
            <a:srgbClr val="25E2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panose="020F0502020204030204"/>
              <a:ea typeface="ＭＳ Ｐゴシック" panose="020B0600070205080204" pitchFamily="50" charset="-128"/>
            </a:endParaRPr>
          </a:p>
        </p:txBody>
      </p:sp>
      <p:sp>
        <p:nvSpPr>
          <p:cNvPr id="15" name="正方形/長方形 14">
            <a:extLst>
              <a:ext uri="{FF2B5EF4-FFF2-40B4-BE49-F238E27FC236}">
                <a16:creationId xmlns:a16="http://schemas.microsoft.com/office/drawing/2014/main" id="{D9797123-90C7-454E-B79F-26C4E104F126}"/>
              </a:ext>
            </a:extLst>
          </p:cNvPr>
          <p:cNvSpPr/>
          <p:nvPr/>
        </p:nvSpPr>
        <p:spPr>
          <a:xfrm>
            <a:off x="8731063" y="2902543"/>
            <a:ext cx="126485" cy="719810"/>
          </a:xfrm>
          <a:prstGeom prst="rect">
            <a:avLst/>
          </a:prstGeom>
          <a:solidFill>
            <a:srgbClr val="00B050"/>
          </a:solidFill>
          <a:ln>
            <a:solidFill>
              <a:srgbClr val="0061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panose="020F0502020204030204"/>
              <a:ea typeface="ＭＳ Ｐゴシック" panose="020B0600070205080204" pitchFamily="50" charset="-128"/>
            </a:endParaRPr>
          </a:p>
        </p:txBody>
      </p:sp>
      <p:sp>
        <p:nvSpPr>
          <p:cNvPr id="16" name="正方形/長方形 15">
            <a:extLst>
              <a:ext uri="{FF2B5EF4-FFF2-40B4-BE49-F238E27FC236}">
                <a16:creationId xmlns:a16="http://schemas.microsoft.com/office/drawing/2014/main" id="{B15C9181-FC62-3042-81BD-0A889C94F131}"/>
              </a:ext>
            </a:extLst>
          </p:cNvPr>
          <p:cNvSpPr/>
          <p:nvPr/>
        </p:nvSpPr>
        <p:spPr>
          <a:xfrm>
            <a:off x="3120782" y="2140545"/>
            <a:ext cx="140211" cy="761998"/>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panose="020F0502020204030204"/>
              <a:ea typeface="ＭＳ Ｐゴシック" panose="020B0600070205080204" pitchFamily="50" charset="-128"/>
            </a:endParaRPr>
          </a:p>
        </p:txBody>
      </p:sp>
      <p:sp>
        <p:nvSpPr>
          <p:cNvPr id="18" name="正方形/長方形 17">
            <a:extLst>
              <a:ext uri="{FF2B5EF4-FFF2-40B4-BE49-F238E27FC236}">
                <a16:creationId xmlns:a16="http://schemas.microsoft.com/office/drawing/2014/main" id="{8571F6A0-0169-5F4D-9F7A-BC4BF47B6A52}"/>
              </a:ext>
            </a:extLst>
          </p:cNvPr>
          <p:cNvSpPr/>
          <p:nvPr/>
        </p:nvSpPr>
        <p:spPr>
          <a:xfrm flipH="1">
            <a:off x="8616247" y="3167235"/>
            <a:ext cx="45719" cy="179782"/>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panose="020F0502020204030204"/>
              <a:ea typeface="ＭＳ Ｐゴシック" panose="020B0600070205080204" pitchFamily="50" charset="-128"/>
            </a:endParaRPr>
          </a:p>
        </p:txBody>
      </p:sp>
      <p:cxnSp>
        <p:nvCxnSpPr>
          <p:cNvPr id="12" name="直線矢印コネクタ 11">
            <a:extLst>
              <a:ext uri="{FF2B5EF4-FFF2-40B4-BE49-F238E27FC236}">
                <a16:creationId xmlns:a16="http://schemas.microsoft.com/office/drawing/2014/main" id="{96469D53-F7A6-A445-8A39-B8242A0A5973}"/>
              </a:ext>
            </a:extLst>
          </p:cNvPr>
          <p:cNvCxnSpPr>
            <a:cxnSpLocks/>
          </p:cNvCxnSpPr>
          <p:nvPr/>
        </p:nvCxnSpPr>
        <p:spPr>
          <a:xfrm>
            <a:off x="1999125" y="2525074"/>
            <a:ext cx="7671816" cy="0"/>
          </a:xfrm>
          <a:prstGeom prst="straightConnector1">
            <a:avLst/>
          </a:prstGeom>
          <a:ln w="31750">
            <a:solidFill>
              <a:srgbClr val="FF0000"/>
            </a:solidFill>
            <a:tailEnd type="triangle" w="lg" len="med"/>
          </a:ln>
        </p:spPr>
        <p:style>
          <a:lnRef idx="2">
            <a:schemeClr val="accent2"/>
          </a:lnRef>
          <a:fillRef idx="0">
            <a:schemeClr val="accent2"/>
          </a:fillRef>
          <a:effectRef idx="1">
            <a:schemeClr val="accent2"/>
          </a:effectRef>
          <a:fontRef idx="minor">
            <a:schemeClr val="tx1"/>
          </a:fontRef>
        </p:style>
      </p:cxnSp>
      <mc:AlternateContent xmlns:mc="http://schemas.openxmlformats.org/markup-compatibility/2006">
        <mc:Choice xmlns:a14="http://schemas.microsoft.com/office/drawing/2010/main" Requires="a14">
          <p:sp>
            <p:nvSpPr>
              <p:cNvPr id="20" name="テキスト ボックス 19">
                <a:extLst>
                  <a:ext uri="{FF2B5EF4-FFF2-40B4-BE49-F238E27FC236}">
                    <a16:creationId xmlns:a16="http://schemas.microsoft.com/office/drawing/2014/main" id="{9502C377-EA82-1C4A-962C-0EACE57BCC75}"/>
                  </a:ext>
                </a:extLst>
              </p:cNvPr>
              <p:cNvSpPr txBox="1"/>
              <p:nvPr/>
            </p:nvSpPr>
            <p:spPr>
              <a:xfrm>
                <a:off x="1811244" y="2147604"/>
                <a:ext cx="975395" cy="400110"/>
              </a:xfrm>
              <a:prstGeom prst="rect">
                <a:avLst/>
              </a:prstGeom>
              <a:noFill/>
            </p:spPr>
            <p:txBody>
              <a:bodyPr wrap="none" rtlCol="0">
                <a:spAutoFit/>
              </a:bodyPr>
              <a:lstStyle/>
              <a:p>
                <a14:m>
                  <m:oMath xmlns:m="http://schemas.openxmlformats.org/officeDocument/2006/math">
                    <m:r>
                      <a:rPr lang="ja-JP" altLang="en-US" sz="2000" i="1">
                        <a:solidFill>
                          <a:srgbClr val="000000"/>
                        </a:solidFill>
                        <a:latin typeface="Cambria Math" panose="02040503050406030204" pitchFamily="18" charset="0"/>
                      </a:rPr>
                      <m:t>𝛾</m:t>
                    </m:r>
                  </m:oMath>
                </a14:m>
                <a:r>
                  <a:rPr lang="en-US" altLang="ja-JP" sz="2000" dirty="0">
                    <a:solidFill>
                      <a:srgbClr val="000000"/>
                    </a:solidFill>
                    <a:latin typeface="Calibri" panose="020F0502020204030204"/>
                    <a:ea typeface="ＭＳ Ｐゴシック" panose="020B0600070205080204" pitchFamily="50" charset="-128"/>
                  </a:rPr>
                  <a:t> beam</a:t>
                </a:r>
                <a:endParaRPr lang="ja-JP" altLang="en-US" sz="2000">
                  <a:solidFill>
                    <a:srgbClr val="000000"/>
                  </a:solidFill>
                  <a:latin typeface="Calibri" panose="020F0502020204030204"/>
                  <a:ea typeface="ＭＳ Ｐゴシック" panose="020B0600070205080204" pitchFamily="50" charset="-128"/>
                </a:endParaRPr>
              </a:p>
            </p:txBody>
          </p:sp>
        </mc:Choice>
        <mc:Fallback>
          <p:sp>
            <p:nvSpPr>
              <p:cNvPr id="20" name="テキスト ボックス 19">
                <a:extLst>
                  <a:ext uri="{FF2B5EF4-FFF2-40B4-BE49-F238E27FC236}">
                    <a16:creationId xmlns:a16="http://schemas.microsoft.com/office/drawing/2014/main" id="{9502C377-EA82-1C4A-962C-0EACE57BCC75}"/>
                  </a:ext>
                </a:extLst>
              </p:cNvPr>
              <p:cNvSpPr txBox="1">
                <a:spLocks noRot="1" noChangeAspect="1" noMove="1" noResize="1" noEditPoints="1" noAdjustHandles="1" noChangeArrowheads="1" noChangeShapeType="1" noTextEdit="1"/>
              </p:cNvSpPr>
              <p:nvPr/>
            </p:nvSpPr>
            <p:spPr>
              <a:xfrm>
                <a:off x="1811244" y="2147604"/>
                <a:ext cx="975395" cy="400110"/>
              </a:xfrm>
              <a:prstGeom prst="rect">
                <a:avLst/>
              </a:prstGeom>
              <a:blipFill>
                <a:blip r:embed="rId4"/>
                <a:stretch>
                  <a:fillRect t="-7576" r="-6250" b="-25758"/>
                </a:stretch>
              </a:blipFill>
            </p:spPr>
            <p:txBody>
              <a:bodyPr/>
              <a:lstStyle/>
              <a:p>
                <a:r>
                  <a:rPr lang="ja-JP" altLang="en-US">
                    <a:noFill/>
                  </a:rPr>
                  <a:t> </a:t>
                </a:r>
              </a:p>
            </p:txBody>
          </p:sp>
        </mc:Fallback>
      </mc:AlternateContent>
      <p:sp>
        <p:nvSpPr>
          <p:cNvPr id="22" name="テキスト ボックス 21">
            <a:extLst>
              <a:ext uri="{FF2B5EF4-FFF2-40B4-BE49-F238E27FC236}">
                <a16:creationId xmlns:a16="http://schemas.microsoft.com/office/drawing/2014/main" id="{9DB839FA-908D-6B42-AEAB-FBF14E5703B0}"/>
              </a:ext>
            </a:extLst>
          </p:cNvPr>
          <p:cNvSpPr txBox="1"/>
          <p:nvPr/>
        </p:nvSpPr>
        <p:spPr>
          <a:xfrm>
            <a:off x="8497589" y="2572738"/>
            <a:ext cx="593432" cy="400110"/>
          </a:xfrm>
          <a:prstGeom prst="rect">
            <a:avLst/>
          </a:prstGeom>
          <a:noFill/>
        </p:spPr>
        <p:txBody>
          <a:bodyPr wrap="none" rtlCol="0">
            <a:spAutoFit/>
          </a:bodyPr>
          <a:lstStyle/>
          <a:p>
            <a:r>
              <a:rPr lang="en-US" altLang="ja-JP" sz="2000" dirty="0">
                <a:solidFill>
                  <a:srgbClr val="000000"/>
                </a:solidFill>
                <a:latin typeface="Calibri" panose="020F0502020204030204"/>
                <a:ea typeface="ＭＳ Ｐゴシック" panose="020B0600070205080204" pitchFamily="50" charset="-128"/>
              </a:rPr>
              <a:t>RPC</a:t>
            </a:r>
            <a:endParaRPr lang="ja-JP" altLang="en-US" sz="2000" dirty="0">
              <a:solidFill>
                <a:srgbClr val="000000"/>
              </a:solidFill>
              <a:latin typeface="Calibri" panose="020F0502020204030204"/>
              <a:ea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6B7CC1C3-7779-7846-AD8F-9B5F792E8460}"/>
              </a:ext>
            </a:extLst>
          </p:cNvPr>
          <p:cNvSpPr txBox="1"/>
          <p:nvPr/>
        </p:nvSpPr>
        <p:spPr>
          <a:xfrm>
            <a:off x="3422736" y="1732645"/>
            <a:ext cx="1712585" cy="400110"/>
          </a:xfrm>
          <a:prstGeom prst="rect">
            <a:avLst/>
          </a:prstGeom>
          <a:noFill/>
        </p:spPr>
        <p:txBody>
          <a:bodyPr wrap="none" rtlCol="0">
            <a:spAutoFit/>
          </a:bodyPr>
          <a:lstStyle/>
          <a:p>
            <a:r>
              <a:rPr lang="en-US" altLang="ja-JP" sz="2000" dirty="0">
                <a:solidFill>
                  <a:srgbClr val="000000"/>
                </a:solidFill>
                <a:latin typeface="Calibri" panose="020F0502020204030204"/>
                <a:ea typeface="ＭＳ Ｐゴシック" panose="020B0600070205080204" pitchFamily="50" charset="-128"/>
              </a:rPr>
              <a:t>Dipole magnet</a:t>
            </a:r>
            <a:endParaRPr lang="ja-JP" altLang="en-US" sz="2000">
              <a:solidFill>
                <a:srgbClr val="000000"/>
              </a:solidFill>
              <a:latin typeface="Calibri" panose="020F0502020204030204"/>
              <a:ea typeface="ＭＳ Ｐゴシック" panose="020B0600070205080204" pitchFamily="50" charset="-128"/>
            </a:endParaRPr>
          </a:p>
        </p:txBody>
      </p:sp>
      <p:sp>
        <p:nvSpPr>
          <p:cNvPr id="24" name="テキスト ボックス 23">
            <a:extLst>
              <a:ext uri="{FF2B5EF4-FFF2-40B4-BE49-F238E27FC236}">
                <a16:creationId xmlns:a16="http://schemas.microsoft.com/office/drawing/2014/main" id="{9EEBB04A-9738-5145-A19C-165538606B70}"/>
              </a:ext>
            </a:extLst>
          </p:cNvPr>
          <p:cNvSpPr txBox="1"/>
          <p:nvPr/>
        </p:nvSpPr>
        <p:spPr>
          <a:xfrm>
            <a:off x="2393829" y="2911611"/>
            <a:ext cx="1503938" cy="707886"/>
          </a:xfrm>
          <a:prstGeom prst="rect">
            <a:avLst/>
          </a:prstGeom>
          <a:noFill/>
        </p:spPr>
        <p:txBody>
          <a:bodyPr wrap="none" rtlCol="0">
            <a:spAutoFit/>
          </a:bodyPr>
          <a:lstStyle/>
          <a:p>
            <a:r>
              <a:rPr lang="en-US" altLang="ja-JP" sz="2000" dirty="0">
                <a:solidFill>
                  <a:srgbClr val="000000"/>
                </a:solidFill>
                <a:latin typeface="Calibri" panose="020F0502020204030204"/>
                <a:ea typeface="ＭＳ Ｐゴシック" panose="020B0600070205080204" pitchFamily="50" charset="-128"/>
              </a:rPr>
              <a:t>Target: Lead</a:t>
            </a:r>
          </a:p>
          <a:p>
            <a:r>
              <a:rPr lang="en-US" altLang="ja-JP" sz="2000" dirty="0">
                <a:solidFill>
                  <a:srgbClr val="000000"/>
                </a:solidFill>
                <a:latin typeface="Calibri" panose="020F0502020204030204"/>
                <a:ea typeface="ＭＳ Ｐゴシック" panose="020B0600070205080204" pitchFamily="50" charset="-128"/>
              </a:rPr>
              <a:t>t=0.55 mm</a:t>
            </a:r>
            <a:endParaRPr lang="ja-JP" altLang="en-US" sz="2000" dirty="0">
              <a:solidFill>
                <a:srgbClr val="000000"/>
              </a:solidFill>
              <a:latin typeface="Calibri" panose="020F0502020204030204"/>
              <a:ea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85371957-C5E6-3B41-8684-DF517843B434}"/>
              </a:ext>
            </a:extLst>
          </p:cNvPr>
          <p:cNvSpPr txBox="1"/>
          <p:nvPr/>
        </p:nvSpPr>
        <p:spPr>
          <a:xfrm>
            <a:off x="2331070" y="1736174"/>
            <a:ext cx="941348" cy="400110"/>
          </a:xfrm>
          <a:prstGeom prst="rect">
            <a:avLst/>
          </a:prstGeom>
          <a:noFill/>
        </p:spPr>
        <p:txBody>
          <a:bodyPr wrap="none" rtlCol="0">
            <a:spAutoFit/>
          </a:bodyPr>
          <a:lstStyle/>
          <a:p>
            <a:r>
              <a:rPr lang="en-US" altLang="ja-JP" sz="2000" dirty="0" err="1">
                <a:solidFill>
                  <a:srgbClr val="000000"/>
                </a:solidFill>
                <a:latin typeface="Calibri" panose="020F0502020204030204"/>
                <a:ea typeface="ＭＳ Ｐゴシック" panose="020B0600070205080204" pitchFamily="50" charset="-128"/>
              </a:rPr>
              <a:t>UPveto</a:t>
            </a:r>
            <a:endParaRPr lang="ja-JP" altLang="en-US" sz="2000" dirty="0">
              <a:solidFill>
                <a:srgbClr val="000000"/>
              </a:solidFill>
              <a:latin typeface="Calibri" panose="020F0502020204030204"/>
              <a:ea typeface="ＭＳ Ｐゴシック" panose="020B0600070205080204" pitchFamily="50" charset="-128"/>
            </a:endParaRPr>
          </a:p>
        </p:txBody>
      </p:sp>
      <p:sp>
        <p:nvSpPr>
          <p:cNvPr id="26" name="テキスト ボックス 25">
            <a:extLst>
              <a:ext uri="{FF2B5EF4-FFF2-40B4-BE49-F238E27FC236}">
                <a16:creationId xmlns:a16="http://schemas.microsoft.com/office/drawing/2014/main" id="{2A29393C-1C69-634D-B32E-8FF968201EB6}"/>
              </a:ext>
            </a:extLst>
          </p:cNvPr>
          <p:cNvSpPr txBox="1"/>
          <p:nvPr/>
        </p:nvSpPr>
        <p:spPr>
          <a:xfrm>
            <a:off x="4949180" y="1321039"/>
            <a:ext cx="2231958" cy="400110"/>
          </a:xfrm>
          <a:prstGeom prst="rect">
            <a:avLst/>
          </a:prstGeom>
          <a:noFill/>
        </p:spPr>
        <p:txBody>
          <a:bodyPr wrap="none" rtlCol="0">
            <a:spAutoFit/>
          </a:bodyPr>
          <a:lstStyle/>
          <a:p>
            <a:r>
              <a:rPr lang="en-US" altLang="ja-JP" sz="2000" dirty="0">
                <a:solidFill>
                  <a:srgbClr val="000000"/>
                </a:solidFill>
                <a:latin typeface="Calibri" panose="020F0502020204030204"/>
                <a:ea typeface="ＭＳ Ｐゴシック" panose="020B0600070205080204" pitchFamily="50" charset="-128"/>
              </a:rPr>
              <a:t>LEPS dipole magnet</a:t>
            </a:r>
            <a:endParaRPr lang="ja-JP" altLang="en-US" sz="2000">
              <a:solidFill>
                <a:srgbClr val="000000"/>
              </a:solidFill>
              <a:latin typeface="Calibri" panose="020F0502020204030204"/>
              <a:ea typeface="ＭＳ Ｐゴシック" panose="020B0600070205080204" pitchFamily="50" charset="-128"/>
            </a:endParaRPr>
          </a:p>
        </p:txBody>
      </p:sp>
      <p:sp>
        <p:nvSpPr>
          <p:cNvPr id="27" name="テキスト ボックス 26">
            <a:extLst>
              <a:ext uri="{FF2B5EF4-FFF2-40B4-BE49-F238E27FC236}">
                <a16:creationId xmlns:a16="http://schemas.microsoft.com/office/drawing/2014/main" id="{08A1EEF2-C0B4-0A44-A956-5F0E4BCF8F12}"/>
              </a:ext>
            </a:extLst>
          </p:cNvPr>
          <p:cNvSpPr txBox="1"/>
          <p:nvPr/>
        </p:nvSpPr>
        <p:spPr>
          <a:xfrm>
            <a:off x="7980428" y="4148961"/>
            <a:ext cx="2369238" cy="400110"/>
          </a:xfrm>
          <a:prstGeom prst="rect">
            <a:avLst/>
          </a:prstGeom>
          <a:noFill/>
        </p:spPr>
        <p:txBody>
          <a:bodyPr wrap="none" rtlCol="0">
            <a:spAutoFit/>
          </a:bodyPr>
          <a:lstStyle/>
          <a:p>
            <a:r>
              <a:rPr lang="en-US" altLang="ja-JP" sz="2000" dirty="0">
                <a:solidFill>
                  <a:srgbClr val="000000"/>
                </a:solidFill>
                <a:latin typeface="Calibri" panose="020F0502020204030204"/>
                <a:ea typeface="ＭＳ Ｐゴシック" panose="020B0600070205080204" pitchFamily="50" charset="-128"/>
              </a:rPr>
              <a:t>Scintillation counters</a:t>
            </a:r>
            <a:endParaRPr lang="ja-JP" altLang="en-US" sz="2000" dirty="0">
              <a:solidFill>
                <a:srgbClr val="000000"/>
              </a:solidFill>
              <a:latin typeface="Calibri" panose="020F0502020204030204"/>
              <a:ea typeface="ＭＳ Ｐゴシック" panose="020B0600070205080204" pitchFamily="50" charset="-128"/>
            </a:endParaRPr>
          </a:p>
        </p:txBody>
      </p:sp>
      <p:cxnSp>
        <p:nvCxnSpPr>
          <p:cNvPr id="28" name="直線矢印コネクタ 27">
            <a:extLst>
              <a:ext uri="{FF2B5EF4-FFF2-40B4-BE49-F238E27FC236}">
                <a16:creationId xmlns:a16="http://schemas.microsoft.com/office/drawing/2014/main" id="{9E70A57C-E5E6-1243-9157-1C2CD82BE04B}"/>
              </a:ext>
            </a:extLst>
          </p:cNvPr>
          <p:cNvCxnSpPr>
            <a:cxnSpLocks/>
          </p:cNvCxnSpPr>
          <p:nvPr/>
        </p:nvCxnSpPr>
        <p:spPr>
          <a:xfrm>
            <a:off x="3485021" y="2572738"/>
            <a:ext cx="5893312" cy="772297"/>
          </a:xfrm>
          <a:prstGeom prst="straightConnector1">
            <a:avLst/>
          </a:prstGeom>
          <a:ln w="31750">
            <a:solidFill>
              <a:srgbClr val="0070C0"/>
            </a:solidFill>
            <a:tailEnd type="triangle" w="lg" len="med"/>
          </a:ln>
        </p:spPr>
        <p:style>
          <a:lnRef idx="2">
            <a:schemeClr val="accent2"/>
          </a:lnRef>
          <a:fillRef idx="0">
            <a:schemeClr val="accent2"/>
          </a:fillRef>
          <a:effectRef idx="1">
            <a:schemeClr val="accent2"/>
          </a:effectRef>
          <a:fontRef idx="minor">
            <a:schemeClr val="tx1"/>
          </a:fontRef>
        </p:style>
      </p:cxnSp>
      <p:cxnSp>
        <p:nvCxnSpPr>
          <p:cNvPr id="31" name="直線矢印コネクタ 30">
            <a:extLst>
              <a:ext uri="{FF2B5EF4-FFF2-40B4-BE49-F238E27FC236}">
                <a16:creationId xmlns:a16="http://schemas.microsoft.com/office/drawing/2014/main" id="{EC0B4587-2B7B-414D-9E58-F6E92BE0AAB6}"/>
              </a:ext>
            </a:extLst>
          </p:cNvPr>
          <p:cNvCxnSpPr>
            <a:cxnSpLocks/>
          </p:cNvCxnSpPr>
          <p:nvPr/>
        </p:nvCxnSpPr>
        <p:spPr>
          <a:xfrm flipV="1">
            <a:off x="3485021" y="1699450"/>
            <a:ext cx="5893312" cy="772297"/>
          </a:xfrm>
          <a:prstGeom prst="straightConnector1">
            <a:avLst/>
          </a:prstGeom>
          <a:ln w="31750">
            <a:solidFill>
              <a:srgbClr val="0070C0"/>
            </a:solidFill>
            <a:tailEnd type="triangle" w="lg" len="med"/>
          </a:ln>
        </p:spPr>
        <p:style>
          <a:lnRef idx="2">
            <a:schemeClr val="accent2"/>
          </a:lnRef>
          <a:fillRef idx="0">
            <a:schemeClr val="accent2"/>
          </a:fillRef>
          <a:effectRef idx="1">
            <a:schemeClr val="accent2"/>
          </a:effectRef>
          <a:fontRef idx="minor">
            <a:schemeClr val="tx1"/>
          </a:fontRef>
        </p:style>
      </p:cxnSp>
      <p:sp>
        <p:nvSpPr>
          <p:cNvPr id="32" name="テキスト ボックス 31">
            <a:extLst>
              <a:ext uri="{FF2B5EF4-FFF2-40B4-BE49-F238E27FC236}">
                <a16:creationId xmlns:a16="http://schemas.microsoft.com/office/drawing/2014/main" id="{05AD5ACE-BCE6-FE4C-BE6F-5D3AC6D85F21}"/>
              </a:ext>
            </a:extLst>
          </p:cNvPr>
          <p:cNvSpPr txBox="1"/>
          <p:nvPr/>
        </p:nvSpPr>
        <p:spPr>
          <a:xfrm>
            <a:off x="5465551" y="2861264"/>
            <a:ext cx="441146" cy="400110"/>
          </a:xfrm>
          <a:prstGeom prst="rect">
            <a:avLst/>
          </a:prstGeom>
          <a:noFill/>
        </p:spPr>
        <p:txBody>
          <a:bodyPr wrap="none" rtlCol="0">
            <a:spAutoFit/>
          </a:bodyPr>
          <a:lstStyle/>
          <a:p>
            <a:r>
              <a:rPr lang="en-US" altLang="ja-JP" sz="2000" dirty="0">
                <a:solidFill>
                  <a:srgbClr val="000000"/>
                </a:solidFill>
                <a:latin typeface="Calibri" panose="020F0502020204030204"/>
                <a:ea typeface="ＭＳ Ｐゴシック" panose="020B0600070205080204" pitchFamily="50" charset="-128"/>
              </a:rPr>
              <a:t>e+</a:t>
            </a:r>
            <a:endParaRPr lang="ja-JP" altLang="en-US" sz="2000" dirty="0">
              <a:solidFill>
                <a:srgbClr val="000000"/>
              </a:solidFill>
              <a:latin typeface="Calibri" panose="020F0502020204030204"/>
              <a:ea typeface="ＭＳ Ｐゴシック" panose="020B0600070205080204" pitchFamily="50" charset="-128"/>
            </a:endParaRPr>
          </a:p>
        </p:txBody>
      </p:sp>
      <p:cxnSp>
        <p:nvCxnSpPr>
          <p:cNvPr id="34" name="直線矢印コネクタ 33">
            <a:extLst>
              <a:ext uri="{FF2B5EF4-FFF2-40B4-BE49-F238E27FC236}">
                <a16:creationId xmlns:a16="http://schemas.microsoft.com/office/drawing/2014/main" id="{65914AE5-9E04-2443-87FE-E68E5B651D44}"/>
              </a:ext>
            </a:extLst>
          </p:cNvPr>
          <p:cNvCxnSpPr>
            <a:cxnSpLocks/>
            <a:stCxn id="27" idx="0"/>
          </p:cNvCxnSpPr>
          <p:nvPr/>
        </p:nvCxnSpPr>
        <p:spPr>
          <a:xfrm flipH="1" flipV="1">
            <a:off x="8572973" y="3622353"/>
            <a:ext cx="592074" cy="526608"/>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0806CA5C-C049-3F40-9C04-E5EC4F44B4D2}"/>
              </a:ext>
            </a:extLst>
          </p:cNvPr>
          <p:cNvCxnSpPr>
            <a:cxnSpLocks/>
            <a:stCxn id="27" idx="0"/>
          </p:cNvCxnSpPr>
          <p:nvPr/>
        </p:nvCxnSpPr>
        <p:spPr>
          <a:xfrm flipH="1" flipV="1">
            <a:off x="8990145" y="3601447"/>
            <a:ext cx="174902" cy="547514"/>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D6C1ECFD-F6DA-424F-A8FC-2FE108BDB87D}"/>
              </a:ext>
            </a:extLst>
          </p:cNvPr>
          <p:cNvCxnSpPr/>
          <p:nvPr/>
        </p:nvCxnSpPr>
        <p:spPr>
          <a:xfrm>
            <a:off x="8387366" y="2521544"/>
            <a:ext cx="0" cy="663414"/>
          </a:xfrm>
          <a:prstGeom prst="straightConnector1">
            <a:avLst/>
          </a:prstGeom>
          <a:ln w="317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3E62CFC2-DF25-7246-A850-8E701BA7D0F5}"/>
              </a:ext>
            </a:extLst>
          </p:cNvPr>
          <p:cNvSpPr txBox="1"/>
          <p:nvPr/>
        </p:nvSpPr>
        <p:spPr>
          <a:xfrm>
            <a:off x="7614608" y="2656221"/>
            <a:ext cx="816249" cy="400110"/>
          </a:xfrm>
          <a:prstGeom prst="rect">
            <a:avLst/>
          </a:prstGeom>
          <a:noFill/>
        </p:spPr>
        <p:txBody>
          <a:bodyPr wrap="none" rtlCol="0">
            <a:spAutoFit/>
          </a:bodyPr>
          <a:lstStyle/>
          <a:p>
            <a:r>
              <a:rPr lang="en-US" altLang="ja-JP" sz="2000" dirty="0">
                <a:solidFill>
                  <a:srgbClr val="000000"/>
                </a:solidFill>
                <a:latin typeface="Calibri" panose="020F0502020204030204"/>
                <a:ea typeface="ＭＳ Ｐゴシック" panose="020B0600070205080204" pitchFamily="50" charset="-128"/>
              </a:rPr>
              <a:t>30 cm</a:t>
            </a:r>
            <a:endParaRPr lang="ja-JP" altLang="en-US" sz="2000">
              <a:solidFill>
                <a:srgbClr val="000000"/>
              </a:solidFill>
              <a:latin typeface="Calibri" panose="020F0502020204030204"/>
              <a:ea typeface="ＭＳ Ｐゴシック" panose="020B0600070205080204" pitchFamily="50" charset="-128"/>
            </a:endParaRPr>
          </a:p>
        </p:txBody>
      </p:sp>
      <p:sp>
        <p:nvSpPr>
          <p:cNvPr id="86" name="テキスト ボックス 85">
            <a:extLst>
              <a:ext uri="{FF2B5EF4-FFF2-40B4-BE49-F238E27FC236}">
                <a16:creationId xmlns:a16="http://schemas.microsoft.com/office/drawing/2014/main" id="{F35E62C9-593A-4175-AEDD-0680979C32D5}"/>
              </a:ext>
            </a:extLst>
          </p:cNvPr>
          <p:cNvSpPr txBox="1"/>
          <p:nvPr/>
        </p:nvSpPr>
        <p:spPr>
          <a:xfrm>
            <a:off x="5472535" y="1757954"/>
            <a:ext cx="391454" cy="400110"/>
          </a:xfrm>
          <a:prstGeom prst="rect">
            <a:avLst/>
          </a:prstGeom>
          <a:noFill/>
        </p:spPr>
        <p:txBody>
          <a:bodyPr wrap="none" rtlCol="0">
            <a:spAutoFit/>
          </a:bodyPr>
          <a:lstStyle/>
          <a:p>
            <a:r>
              <a:rPr lang="en-US" altLang="ja-JP" sz="2000" dirty="0">
                <a:solidFill>
                  <a:srgbClr val="000000"/>
                </a:solidFill>
                <a:latin typeface="Calibri" panose="020F0502020204030204"/>
                <a:ea typeface="ＭＳ Ｐゴシック" panose="020B0600070205080204" pitchFamily="50" charset="-128"/>
              </a:rPr>
              <a:t>e-</a:t>
            </a:r>
            <a:endParaRPr lang="ja-JP" altLang="en-US" sz="2000" dirty="0">
              <a:solidFill>
                <a:srgbClr val="000000"/>
              </a:solidFill>
              <a:latin typeface="Calibri" panose="020F0502020204030204"/>
              <a:ea typeface="ＭＳ Ｐゴシック" panose="020B0600070205080204" pitchFamily="50" charset="-128"/>
            </a:endParaRPr>
          </a:p>
        </p:txBody>
      </p:sp>
      <p:cxnSp>
        <p:nvCxnSpPr>
          <p:cNvPr id="57" name="直線矢印コネクタ 56">
            <a:extLst>
              <a:ext uri="{FF2B5EF4-FFF2-40B4-BE49-F238E27FC236}">
                <a16:creationId xmlns:a16="http://schemas.microsoft.com/office/drawing/2014/main" id="{075F2F4C-D0AA-4015-9E73-C69E4B781EDA}"/>
              </a:ext>
            </a:extLst>
          </p:cNvPr>
          <p:cNvCxnSpPr>
            <a:cxnSpLocks/>
          </p:cNvCxnSpPr>
          <p:nvPr/>
        </p:nvCxnSpPr>
        <p:spPr>
          <a:xfrm flipV="1">
            <a:off x="9874962" y="2027353"/>
            <a:ext cx="0" cy="5234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9" name="テキスト ボックス 58">
            <a:extLst>
              <a:ext uri="{FF2B5EF4-FFF2-40B4-BE49-F238E27FC236}">
                <a16:creationId xmlns:a16="http://schemas.microsoft.com/office/drawing/2014/main" id="{8C0D4FC1-3ACA-4903-A3A8-33B56BB18B87}"/>
              </a:ext>
            </a:extLst>
          </p:cNvPr>
          <p:cNvSpPr txBox="1"/>
          <p:nvPr/>
        </p:nvSpPr>
        <p:spPr>
          <a:xfrm>
            <a:off x="9443920" y="1578465"/>
            <a:ext cx="1353256" cy="369332"/>
          </a:xfrm>
          <a:prstGeom prst="rect">
            <a:avLst/>
          </a:prstGeom>
          <a:noFill/>
        </p:spPr>
        <p:txBody>
          <a:bodyPr wrap="none" rtlCol="0">
            <a:spAutoFit/>
          </a:bodyPr>
          <a:lstStyle/>
          <a:p>
            <a:r>
              <a:rPr lang="en-US" altLang="ja-JP" dirty="0"/>
              <a:t>Y (v</a:t>
            </a:r>
            <a:r>
              <a:rPr kumimoji="1" lang="en-US" altLang="ja-JP" dirty="0"/>
              <a:t>ertical)</a:t>
            </a:r>
            <a:endParaRPr kumimoji="1" lang="ja-JP" altLang="en-US" dirty="0"/>
          </a:p>
        </p:txBody>
      </p:sp>
      <p:cxnSp>
        <p:nvCxnSpPr>
          <p:cNvPr id="93" name="直線矢印コネクタ 92">
            <a:extLst>
              <a:ext uri="{FF2B5EF4-FFF2-40B4-BE49-F238E27FC236}">
                <a16:creationId xmlns:a16="http://schemas.microsoft.com/office/drawing/2014/main" id="{31DFFBD5-9120-4717-96B6-BB62F7007EC8}"/>
              </a:ext>
            </a:extLst>
          </p:cNvPr>
          <p:cNvCxnSpPr>
            <a:cxnSpLocks/>
          </p:cNvCxnSpPr>
          <p:nvPr/>
        </p:nvCxnSpPr>
        <p:spPr>
          <a:xfrm flipV="1">
            <a:off x="9874962" y="2551685"/>
            <a:ext cx="56941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4" name="テキスト ボックス 93">
            <a:extLst>
              <a:ext uri="{FF2B5EF4-FFF2-40B4-BE49-F238E27FC236}">
                <a16:creationId xmlns:a16="http://schemas.microsoft.com/office/drawing/2014/main" id="{874FB2FC-9D3C-41F8-8DAA-F853ACB304EE}"/>
              </a:ext>
            </a:extLst>
          </p:cNvPr>
          <p:cNvSpPr txBox="1"/>
          <p:nvPr/>
        </p:nvSpPr>
        <p:spPr>
          <a:xfrm>
            <a:off x="10480749" y="2336878"/>
            <a:ext cx="1615825" cy="369332"/>
          </a:xfrm>
          <a:prstGeom prst="rect">
            <a:avLst/>
          </a:prstGeom>
          <a:noFill/>
        </p:spPr>
        <p:txBody>
          <a:bodyPr wrap="square" rtlCol="0">
            <a:spAutoFit/>
          </a:bodyPr>
          <a:lstStyle/>
          <a:p>
            <a:r>
              <a:rPr lang="en-US" altLang="ja-JP" dirty="0"/>
              <a:t>Z(beam</a:t>
            </a:r>
            <a:r>
              <a:rPr kumimoji="1" lang="en-US" altLang="ja-JP" dirty="0"/>
              <a:t>)</a:t>
            </a:r>
            <a:endParaRPr kumimoji="1" lang="ja-JP" altLang="en-US" dirty="0"/>
          </a:p>
        </p:txBody>
      </p:sp>
      <p:cxnSp>
        <p:nvCxnSpPr>
          <p:cNvPr id="8" name="直線コネクタ 7">
            <a:extLst>
              <a:ext uri="{FF2B5EF4-FFF2-40B4-BE49-F238E27FC236}">
                <a16:creationId xmlns:a16="http://schemas.microsoft.com/office/drawing/2014/main" id="{1579D1B5-B9CF-4F48-911C-089F012436BE}"/>
              </a:ext>
            </a:extLst>
          </p:cNvPr>
          <p:cNvCxnSpPr/>
          <p:nvPr/>
        </p:nvCxnSpPr>
        <p:spPr>
          <a:xfrm flipV="1">
            <a:off x="3992642" y="5878911"/>
            <a:ext cx="0" cy="718217"/>
          </a:xfrm>
          <a:prstGeom prst="line">
            <a:avLst/>
          </a:prstGeom>
        </p:spPr>
        <p:style>
          <a:lnRef idx="1">
            <a:schemeClr val="dk1"/>
          </a:lnRef>
          <a:fillRef idx="0">
            <a:schemeClr val="dk1"/>
          </a:fillRef>
          <a:effectRef idx="0">
            <a:schemeClr val="dk1"/>
          </a:effectRef>
          <a:fontRef idx="minor">
            <a:schemeClr val="tx1"/>
          </a:fontRef>
        </p:style>
      </p:cxnSp>
      <p:sp>
        <p:nvSpPr>
          <p:cNvPr id="101" name="正方形/長方形 100">
            <a:extLst>
              <a:ext uri="{FF2B5EF4-FFF2-40B4-BE49-F238E27FC236}">
                <a16:creationId xmlns:a16="http://schemas.microsoft.com/office/drawing/2014/main" id="{1C010A04-DF49-42DC-9674-4F2BF3FFC391}"/>
              </a:ext>
            </a:extLst>
          </p:cNvPr>
          <p:cNvSpPr/>
          <p:nvPr/>
        </p:nvSpPr>
        <p:spPr>
          <a:xfrm flipH="1">
            <a:off x="8534880" y="3165908"/>
            <a:ext cx="45719" cy="179782"/>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panose="020F0502020204030204"/>
              <a:ea typeface="ＭＳ Ｐゴシック" panose="020B0600070205080204" pitchFamily="50" charset="-128"/>
            </a:endParaRPr>
          </a:p>
        </p:txBody>
      </p:sp>
      <p:sp>
        <p:nvSpPr>
          <p:cNvPr id="102" name="正方形/長方形 101">
            <a:extLst>
              <a:ext uri="{FF2B5EF4-FFF2-40B4-BE49-F238E27FC236}">
                <a16:creationId xmlns:a16="http://schemas.microsoft.com/office/drawing/2014/main" id="{DE46087C-A82D-4547-823A-CFB3C77A4736}"/>
              </a:ext>
            </a:extLst>
          </p:cNvPr>
          <p:cNvSpPr/>
          <p:nvPr/>
        </p:nvSpPr>
        <p:spPr>
          <a:xfrm flipH="1">
            <a:off x="8933747" y="3192635"/>
            <a:ext cx="45719" cy="179782"/>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panose="020F0502020204030204"/>
              <a:ea typeface="ＭＳ Ｐゴシック" panose="020B0600070205080204" pitchFamily="50" charset="-128"/>
            </a:endParaRPr>
          </a:p>
        </p:txBody>
      </p:sp>
      <p:grpSp>
        <p:nvGrpSpPr>
          <p:cNvPr id="80" name="グループ化 79">
            <a:extLst>
              <a:ext uri="{FF2B5EF4-FFF2-40B4-BE49-F238E27FC236}">
                <a16:creationId xmlns:a16="http://schemas.microsoft.com/office/drawing/2014/main" id="{5D1647A5-4B8C-459F-ABC8-4B1D2D86BF27}"/>
              </a:ext>
            </a:extLst>
          </p:cNvPr>
          <p:cNvGrpSpPr/>
          <p:nvPr/>
        </p:nvGrpSpPr>
        <p:grpSpPr>
          <a:xfrm>
            <a:off x="4459391" y="2371405"/>
            <a:ext cx="319889" cy="319889"/>
            <a:chOff x="2520000" y="2520000"/>
            <a:chExt cx="720000" cy="720000"/>
          </a:xfrm>
        </p:grpSpPr>
        <p:sp>
          <p:nvSpPr>
            <p:cNvPr id="83" name="円/楕円 66">
              <a:extLst>
                <a:ext uri="{FF2B5EF4-FFF2-40B4-BE49-F238E27FC236}">
                  <a16:creationId xmlns:a16="http://schemas.microsoft.com/office/drawing/2014/main" id="{34A4AE84-F60F-45CE-9CE0-33668A1FA4EF}"/>
                </a:ext>
              </a:extLst>
            </p:cNvPr>
            <p:cNvSpPr/>
            <p:nvPr/>
          </p:nvSpPr>
          <p:spPr>
            <a:xfrm>
              <a:off x="2520000" y="2520000"/>
              <a:ext cx="720000" cy="720000"/>
            </a:xfrm>
            <a:prstGeom prst="ellipse">
              <a:avLst/>
            </a:prstGeom>
            <a:solidFill>
              <a:schemeClr val="accent1">
                <a:alpha val="0"/>
              </a:schemeClr>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panose="020F0502020204030204"/>
                <a:ea typeface="ＭＳ Ｐゴシック" panose="020B0600070205080204" pitchFamily="50" charset="-128"/>
              </a:endParaRPr>
            </a:p>
          </p:txBody>
        </p:sp>
        <p:cxnSp>
          <p:nvCxnSpPr>
            <p:cNvPr id="84" name="直線コネクタ 83">
              <a:extLst>
                <a:ext uri="{FF2B5EF4-FFF2-40B4-BE49-F238E27FC236}">
                  <a16:creationId xmlns:a16="http://schemas.microsoft.com/office/drawing/2014/main" id="{EDDE89FB-EE5D-4BF9-B711-413F37C62303}"/>
                </a:ext>
              </a:extLst>
            </p:cNvPr>
            <p:cNvCxnSpPr>
              <a:cxnSpLocks/>
              <a:stCxn id="83" idx="1"/>
              <a:endCxn id="83" idx="5"/>
            </p:cNvCxnSpPr>
            <p:nvPr/>
          </p:nvCxnSpPr>
          <p:spPr>
            <a:xfrm>
              <a:off x="2625442" y="2625442"/>
              <a:ext cx="509116" cy="50911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67F804E8-EE2D-4EAC-8365-1A8D9357287A}"/>
                </a:ext>
              </a:extLst>
            </p:cNvPr>
            <p:cNvCxnSpPr>
              <a:cxnSpLocks/>
              <a:stCxn id="83" idx="7"/>
              <a:endCxn id="83" idx="3"/>
            </p:cNvCxnSpPr>
            <p:nvPr/>
          </p:nvCxnSpPr>
          <p:spPr>
            <a:xfrm flipH="1">
              <a:off x="2625442" y="2625442"/>
              <a:ext cx="509116" cy="50911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3" name="直線コネクタ 102">
            <a:extLst>
              <a:ext uri="{FF2B5EF4-FFF2-40B4-BE49-F238E27FC236}">
                <a16:creationId xmlns:a16="http://schemas.microsoft.com/office/drawing/2014/main" id="{D67DDA79-D49D-4DF9-9FC1-8599D3AD63BE}"/>
              </a:ext>
            </a:extLst>
          </p:cNvPr>
          <p:cNvCxnSpPr/>
          <p:nvPr/>
        </p:nvCxnSpPr>
        <p:spPr>
          <a:xfrm>
            <a:off x="1003580" y="5710308"/>
            <a:ext cx="659077"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46ED6D14-335F-42F2-A269-B467706701CD}"/>
              </a:ext>
            </a:extLst>
          </p:cNvPr>
          <p:cNvCxnSpPr/>
          <p:nvPr/>
        </p:nvCxnSpPr>
        <p:spPr>
          <a:xfrm>
            <a:off x="972049" y="6015594"/>
            <a:ext cx="659077"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307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428BD5-93C1-4D4A-8948-17D497B26680}"/>
              </a:ext>
            </a:extLst>
          </p:cNvPr>
          <p:cNvSpPr>
            <a:spLocks noGrp="1"/>
          </p:cNvSpPr>
          <p:nvPr>
            <p:ph type="title"/>
          </p:nvPr>
        </p:nvSpPr>
        <p:spPr/>
        <p:txBody>
          <a:bodyPr/>
          <a:lstStyle/>
          <a:p>
            <a:r>
              <a:rPr lang="en-US" altLang="ja-JP" dirty="0"/>
              <a:t>Experimental setup</a:t>
            </a:r>
            <a:endParaRPr kumimoji="1" lang="ja-JP" altLang="en-US" dirty="0"/>
          </a:p>
        </p:txBody>
      </p:sp>
      <p:pic>
        <p:nvPicPr>
          <p:cNvPr id="8" name="コンテンツ プレースホルダー 4">
            <a:extLst>
              <a:ext uri="{FF2B5EF4-FFF2-40B4-BE49-F238E27FC236}">
                <a16:creationId xmlns:a16="http://schemas.microsoft.com/office/drawing/2014/main" id="{8363884D-8903-4539-8230-0F7771283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35787" y="2308821"/>
            <a:ext cx="4945062" cy="3708796"/>
          </a:xfrm>
          <a:prstGeom prst="rect">
            <a:avLst/>
          </a:prstGeom>
        </p:spPr>
      </p:pic>
      <p:sp>
        <p:nvSpPr>
          <p:cNvPr id="14" name="コンテンツ プレースホルダー 13">
            <a:extLst>
              <a:ext uri="{FF2B5EF4-FFF2-40B4-BE49-F238E27FC236}">
                <a16:creationId xmlns:a16="http://schemas.microsoft.com/office/drawing/2014/main" id="{A3F54440-AC39-4B93-B040-F435953F1EDC}"/>
              </a:ext>
            </a:extLst>
          </p:cNvPr>
          <p:cNvSpPr>
            <a:spLocks noGrp="1"/>
          </p:cNvSpPr>
          <p:nvPr>
            <p:ph idx="1"/>
          </p:nvPr>
        </p:nvSpPr>
        <p:spPr/>
        <p:txBody>
          <a:bodyPr/>
          <a:lstStyle/>
          <a:p>
            <a:endParaRPr lang="ja-JP" altLang="en-US"/>
          </a:p>
        </p:txBody>
      </p:sp>
      <p:pic>
        <p:nvPicPr>
          <p:cNvPr id="15" name="コンテンツ プレースホルダー 11">
            <a:extLst>
              <a:ext uri="{FF2B5EF4-FFF2-40B4-BE49-F238E27FC236}">
                <a16:creationId xmlns:a16="http://schemas.microsoft.com/office/drawing/2014/main" id="{681C5948-6FC4-438C-8444-CBD150032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87550"/>
            <a:ext cx="5801784" cy="4351338"/>
          </a:xfrm>
          <a:prstGeom prst="rect">
            <a:avLst/>
          </a:prstGeom>
        </p:spPr>
      </p:pic>
    </p:spTree>
    <p:extLst>
      <p:ext uri="{BB962C8B-B14F-4D97-AF65-F5344CB8AC3E}">
        <p14:creationId xmlns:p14="http://schemas.microsoft.com/office/powerpoint/2010/main" val="3543944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CC393F-CB97-4DB9-8A15-A1DC8875E8FD}"/>
              </a:ext>
            </a:extLst>
          </p:cNvPr>
          <p:cNvSpPr>
            <a:spLocks noGrp="1"/>
          </p:cNvSpPr>
          <p:nvPr>
            <p:ph type="title"/>
          </p:nvPr>
        </p:nvSpPr>
        <p:spPr/>
        <p:txBody>
          <a:bodyPr/>
          <a:lstStyle/>
          <a:p>
            <a:r>
              <a:rPr kumimoji="1" lang="en-US" altLang="ja-JP" dirty="0"/>
              <a:t>Conditions</a:t>
            </a:r>
            <a:endParaRPr kumimoji="1" lang="ja-JP" altLang="en-US" dirty="0"/>
          </a:p>
        </p:txBody>
      </p:sp>
      <p:sp>
        <p:nvSpPr>
          <p:cNvPr id="3" name="コンテンツ プレースホルダー 2">
            <a:extLst>
              <a:ext uri="{FF2B5EF4-FFF2-40B4-BE49-F238E27FC236}">
                <a16:creationId xmlns:a16="http://schemas.microsoft.com/office/drawing/2014/main" id="{8F5A75E8-19EF-4A09-A4BC-8129BDF1FE57}"/>
              </a:ext>
            </a:extLst>
          </p:cNvPr>
          <p:cNvSpPr>
            <a:spLocks noGrp="1"/>
          </p:cNvSpPr>
          <p:nvPr>
            <p:ph idx="1"/>
          </p:nvPr>
        </p:nvSpPr>
        <p:spPr/>
        <p:txBody>
          <a:bodyPr/>
          <a:lstStyle/>
          <a:p>
            <a:r>
              <a:rPr kumimoji="1" lang="en-US" altLang="ja-JP" dirty="0"/>
              <a:t>MRPC1, MRPC2</a:t>
            </a:r>
          </a:p>
          <a:p>
            <a:r>
              <a:rPr lang="en-US" altLang="ja-JP" dirty="0"/>
              <a:t>Vth, HV scan</a:t>
            </a:r>
          </a:p>
          <a:p>
            <a:r>
              <a:rPr lang="en-US" altLang="ja-JP" dirty="0"/>
              <a:t>Strip 1-8</a:t>
            </a:r>
          </a:p>
          <a:p>
            <a:r>
              <a:rPr kumimoji="1" lang="en-US" altLang="ja-JP" dirty="0"/>
              <a:t>Position scan with a strop</a:t>
            </a:r>
            <a:endParaRPr kumimoji="1" lang="ja-JP" altLang="en-US" dirty="0"/>
          </a:p>
        </p:txBody>
      </p:sp>
    </p:spTree>
    <p:extLst>
      <p:ext uri="{BB962C8B-B14F-4D97-AF65-F5344CB8AC3E}">
        <p14:creationId xmlns:p14="http://schemas.microsoft.com/office/powerpoint/2010/main" val="83258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FAD3CA-ACEC-4378-8367-C4AAE56E0043}"/>
              </a:ext>
            </a:extLst>
          </p:cNvPr>
          <p:cNvSpPr>
            <a:spLocks noGrp="1"/>
          </p:cNvSpPr>
          <p:nvPr>
            <p:ph type="title"/>
          </p:nvPr>
        </p:nvSpPr>
        <p:spPr/>
        <p:txBody>
          <a:bodyPr/>
          <a:lstStyle/>
          <a:p>
            <a:r>
              <a:rPr kumimoji="1" lang="en-US" altLang="ja-JP" dirty="0"/>
              <a:t>Results</a:t>
            </a:r>
            <a:endParaRPr kumimoji="1" lang="ja-JP" altLang="en-US" dirty="0"/>
          </a:p>
        </p:txBody>
      </p:sp>
      <p:sp>
        <p:nvSpPr>
          <p:cNvPr id="3" name="コンテンツ プレースホルダー 2">
            <a:extLst>
              <a:ext uri="{FF2B5EF4-FFF2-40B4-BE49-F238E27FC236}">
                <a16:creationId xmlns:a16="http://schemas.microsoft.com/office/drawing/2014/main" id="{B01C4A20-38FF-4107-A616-91A838B88689}"/>
              </a:ext>
            </a:extLst>
          </p:cNvPr>
          <p:cNvSpPr>
            <a:spLocks noGrp="1"/>
          </p:cNvSpPr>
          <p:nvPr>
            <p:ph idx="1"/>
          </p:nvPr>
        </p:nvSpPr>
        <p:spPr/>
        <p:txBody>
          <a:bodyPr/>
          <a:lstStyle/>
          <a:p>
            <a:r>
              <a:rPr kumimoji="1" lang="en-US" altLang="ja-JP" dirty="0"/>
              <a:t>MRPC1</a:t>
            </a:r>
          </a:p>
          <a:p>
            <a:pPr lvl="1"/>
            <a:r>
              <a:rPr lang="en-US" altLang="ja-JP" dirty="0"/>
              <a:t>Single end: w/o Slewing correction</a:t>
            </a:r>
          </a:p>
          <a:p>
            <a:pPr lvl="1"/>
            <a:r>
              <a:rPr kumimoji="1" lang="en-US" altLang="ja-JP" dirty="0"/>
              <a:t>101.4+-0.7ps</a:t>
            </a:r>
          </a:p>
          <a:p>
            <a:r>
              <a:rPr kumimoji="1" lang="en-US" altLang="ja-JP" dirty="0"/>
              <a:t>MRPC2</a:t>
            </a:r>
          </a:p>
          <a:p>
            <a:pPr lvl="1"/>
            <a:r>
              <a:rPr lang="en-US" altLang="ja-JP" dirty="0"/>
              <a:t>Average of both ends: </a:t>
            </a:r>
            <a:r>
              <a:rPr kumimoji="1" lang="en-US" altLang="ja-JP" dirty="0"/>
              <a:t>w/o Slewing correction</a:t>
            </a:r>
          </a:p>
          <a:p>
            <a:pPr lvl="1"/>
            <a:r>
              <a:rPr kumimoji="1" lang="en-US" altLang="ja-JP" dirty="0"/>
              <a:t>85.5+</a:t>
            </a:r>
            <a:r>
              <a:rPr lang="en-US" altLang="ja-JP" dirty="0"/>
              <a:t>-1.7ps</a:t>
            </a:r>
            <a:endParaRPr kumimoji="1" lang="ja-JP" altLang="en-US" dirty="0"/>
          </a:p>
        </p:txBody>
      </p:sp>
    </p:spTree>
    <p:extLst>
      <p:ext uri="{BB962C8B-B14F-4D97-AF65-F5344CB8AC3E}">
        <p14:creationId xmlns:p14="http://schemas.microsoft.com/office/powerpoint/2010/main" val="3651019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3666CC-3464-41CA-9743-E64471D890F5}"/>
              </a:ext>
            </a:extLst>
          </p:cNvPr>
          <p:cNvSpPr>
            <a:spLocks noGrp="1"/>
          </p:cNvSpPr>
          <p:nvPr>
            <p:ph type="title"/>
          </p:nvPr>
        </p:nvSpPr>
        <p:spPr/>
        <p:txBody>
          <a:bodyPr/>
          <a:lstStyle/>
          <a:p>
            <a:r>
              <a:rPr lang="ja-JP" altLang="en-US" dirty="0"/>
              <a:t>購入すべきもの</a:t>
            </a:r>
            <a:endParaRPr kumimoji="1" lang="ja-JP" altLang="en-US" dirty="0"/>
          </a:p>
        </p:txBody>
      </p:sp>
      <p:sp>
        <p:nvSpPr>
          <p:cNvPr id="3" name="コンテンツ プレースホルダー 2">
            <a:extLst>
              <a:ext uri="{FF2B5EF4-FFF2-40B4-BE49-F238E27FC236}">
                <a16:creationId xmlns:a16="http://schemas.microsoft.com/office/drawing/2014/main" id="{4338B6D2-110A-44A7-BC36-F808B1CC8B02}"/>
              </a:ext>
            </a:extLst>
          </p:cNvPr>
          <p:cNvSpPr>
            <a:spLocks noGrp="1"/>
          </p:cNvSpPr>
          <p:nvPr>
            <p:ph idx="1"/>
          </p:nvPr>
        </p:nvSpPr>
        <p:spPr/>
        <p:txBody>
          <a:bodyPr/>
          <a:lstStyle/>
          <a:p>
            <a:r>
              <a:rPr kumimoji="1" lang="ja-JP" altLang="en-US" dirty="0"/>
              <a:t>電源監視用</a:t>
            </a:r>
            <a:r>
              <a:rPr kumimoji="1" lang="en-US" altLang="ja-JP" dirty="0"/>
              <a:t>web</a:t>
            </a:r>
            <a:r>
              <a:rPr kumimoji="1" lang="ja-JP" altLang="en-US" dirty="0"/>
              <a:t>カメラ（佐甲）</a:t>
            </a:r>
            <a:endParaRPr kumimoji="1" lang="en-US" altLang="ja-JP" dirty="0"/>
          </a:p>
          <a:p>
            <a:pPr lvl="1"/>
            <a:r>
              <a:rPr lang="ja-JP" altLang="en-US" dirty="0"/>
              <a:t>有線</a:t>
            </a:r>
            <a:r>
              <a:rPr lang="en-US" altLang="ja-JP" dirty="0"/>
              <a:t>LAN</a:t>
            </a:r>
            <a:r>
              <a:rPr lang="ja-JP" altLang="en-US" dirty="0"/>
              <a:t>に接続して、</a:t>
            </a:r>
            <a:r>
              <a:rPr lang="en-US" altLang="ja-JP" dirty="0"/>
              <a:t>Web</a:t>
            </a:r>
            <a:r>
              <a:rPr lang="ja-JP" altLang="en-US" dirty="0"/>
              <a:t>アクセスで操作が可能</a:t>
            </a:r>
            <a:endParaRPr lang="en-US" altLang="ja-JP" dirty="0"/>
          </a:p>
          <a:p>
            <a:pPr lvl="1"/>
            <a:r>
              <a:rPr kumimoji="1" lang="ja-JP" altLang="en-US" dirty="0"/>
              <a:t>暗視機能</a:t>
            </a:r>
            <a:endParaRPr kumimoji="1" lang="en-US" altLang="ja-JP" dirty="0"/>
          </a:p>
          <a:p>
            <a:pPr lvl="1"/>
            <a:r>
              <a:rPr kumimoji="1" lang="ja-JP" altLang="en-US" dirty="0"/>
              <a:t>カメラの角度を上下・左右に振れる</a:t>
            </a:r>
            <a:endParaRPr kumimoji="1" lang="en-US" altLang="ja-JP" dirty="0"/>
          </a:p>
          <a:p>
            <a:r>
              <a:rPr kumimoji="1" lang="ja-JP" altLang="en-US" dirty="0"/>
              <a:t>スケールシール（佐藤）</a:t>
            </a:r>
            <a:endParaRPr kumimoji="1" lang="en-US" altLang="ja-JP" dirty="0"/>
          </a:p>
          <a:p>
            <a:r>
              <a:rPr kumimoji="1" lang="ja-JP" altLang="en-US" dirty="0"/>
              <a:t>架台フレーム（喜屋武）</a:t>
            </a:r>
            <a:endParaRPr kumimoji="1" lang="en-US" altLang="ja-JP" dirty="0"/>
          </a:p>
          <a:p>
            <a:pPr lvl="1"/>
            <a:r>
              <a:rPr kumimoji="1" lang="ja-JP" altLang="en-US" dirty="0"/>
              <a:t>発注済。今週納品</a:t>
            </a:r>
            <a:endParaRPr kumimoji="1" lang="en-US" altLang="ja-JP" dirty="0"/>
          </a:p>
          <a:p>
            <a:pPr marL="0" indent="0">
              <a:buNone/>
            </a:pPr>
            <a:r>
              <a:rPr kumimoji="1" lang="ja-JP" altLang="en-US" dirty="0"/>
              <a:t>足りないものがあれば今週中に知らせて下さい</a:t>
            </a:r>
          </a:p>
        </p:txBody>
      </p:sp>
    </p:spTree>
    <p:extLst>
      <p:ext uri="{BB962C8B-B14F-4D97-AF65-F5344CB8AC3E}">
        <p14:creationId xmlns:p14="http://schemas.microsoft.com/office/powerpoint/2010/main" val="3740141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594AB5-D682-42E4-BB28-5984E7CB77CB}"/>
              </a:ext>
            </a:extLst>
          </p:cNvPr>
          <p:cNvSpPr>
            <a:spLocks noGrp="1"/>
          </p:cNvSpPr>
          <p:nvPr>
            <p:ph type="title"/>
          </p:nvPr>
        </p:nvSpPr>
        <p:spPr/>
        <p:txBody>
          <a:bodyPr/>
          <a:lstStyle/>
          <a:p>
            <a:r>
              <a:rPr kumimoji="1" lang="ja-JP" altLang="en-US" dirty="0"/>
              <a:t>筑波大での</a:t>
            </a:r>
            <a:r>
              <a:rPr kumimoji="1" lang="en-US" altLang="ja-JP" dirty="0"/>
              <a:t>MRPC</a:t>
            </a:r>
            <a:r>
              <a:rPr kumimoji="1" lang="ja-JP" altLang="en-US" dirty="0"/>
              <a:t>のテスト</a:t>
            </a:r>
            <a:r>
              <a:rPr kumimoji="1" lang="en-US" altLang="ja-JP" dirty="0"/>
              <a:t>(12/1-12/18)</a:t>
            </a:r>
            <a:endParaRPr kumimoji="1" lang="ja-JP" altLang="en-US" dirty="0"/>
          </a:p>
        </p:txBody>
      </p:sp>
      <p:sp>
        <p:nvSpPr>
          <p:cNvPr id="3" name="コンテンツ プレースホルダー 2">
            <a:extLst>
              <a:ext uri="{FF2B5EF4-FFF2-40B4-BE49-F238E27FC236}">
                <a16:creationId xmlns:a16="http://schemas.microsoft.com/office/drawing/2014/main" id="{EAF8CF84-0DC6-425F-802A-297D4B8DD23F}"/>
              </a:ext>
            </a:extLst>
          </p:cNvPr>
          <p:cNvSpPr>
            <a:spLocks noGrp="1"/>
          </p:cNvSpPr>
          <p:nvPr>
            <p:ph idx="1"/>
          </p:nvPr>
        </p:nvSpPr>
        <p:spPr/>
        <p:txBody>
          <a:bodyPr/>
          <a:lstStyle/>
          <a:p>
            <a:r>
              <a:rPr kumimoji="1" lang="ja-JP" altLang="en-US" dirty="0"/>
              <a:t>ガスリーク封止の続き</a:t>
            </a:r>
            <a:endParaRPr kumimoji="1" lang="en-US" altLang="ja-JP" dirty="0"/>
          </a:p>
          <a:p>
            <a:r>
              <a:rPr kumimoji="1" lang="ja-JP" altLang="en-US" dirty="0"/>
              <a:t>宇宙線測定試験</a:t>
            </a:r>
            <a:endParaRPr kumimoji="1" lang="en-US" altLang="ja-JP" dirty="0"/>
          </a:p>
          <a:p>
            <a:r>
              <a:rPr lang="ja-JP" altLang="en-US" dirty="0"/>
              <a:t>フレーム組み立て（納期？）</a:t>
            </a:r>
            <a:endParaRPr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841971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90BE17-3CBA-460C-BDA0-61FDE03E4A99}"/>
              </a:ext>
            </a:extLst>
          </p:cNvPr>
          <p:cNvSpPr>
            <a:spLocks noGrp="1"/>
          </p:cNvSpPr>
          <p:nvPr>
            <p:ph type="title"/>
          </p:nvPr>
        </p:nvSpPr>
        <p:spPr/>
        <p:txBody>
          <a:bodyPr/>
          <a:lstStyle/>
          <a:p>
            <a:r>
              <a:rPr kumimoji="1" lang="en-US" altLang="ja-JP" dirty="0"/>
              <a:t>12/21-25 MRPC</a:t>
            </a:r>
            <a:r>
              <a:rPr kumimoji="1" lang="ja-JP" altLang="en-US" dirty="0"/>
              <a:t>インストール作業</a:t>
            </a:r>
          </a:p>
        </p:txBody>
      </p:sp>
      <p:sp>
        <p:nvSpPr>
          <p:cNvPr id="3" name="コンテンツ プレースホルダー 2">
            <a:extLst>
              <a:ext uri="{FF2B5EF4-FFF2-40B4-BE49-F238E27FC236}">
                <a16:creationId xmlns:a16="http://schemas.microsoft.com/office/drawing/2014/main" id="{C4D548DF-2602-4813-BB2D-240884209D7A}"/>
              </a:ext>
            </a:extLst>
          </p:cNvPr>
          <p:cNvSpPr>
            <a:spLocks noGrp="1"/>
          </p:cNvSpPr>
          <p:nvPr>
            <p:ph idx="1"/>
          </p:nvPr>
        </p:nvSpPr>
        <p:spPr/>
        <p:txBody>
          <a:bodyPr/>
          <a:lstStyle/>
          <a:p>
            <a:r>
              <a:rPr kumimoji="1" lang="en-US" altLang="ja-JP" dirty="0"/>
              <a:t>J-PARC</a:t>
            </a:r>
            <a:r>
              <a:rPr kumimoji="1" lang="ja-JP" altLang="en-US" dirty="0"/>
              <a:t>入構手続き</a:t>
            </a:r>
            <a:endParaRPr kumimoji="1" lang="en-US" altLang="ja-JP" dirty="0"/>
          </a:p>
          <a:p>
            <a:r>
              <a:rPr lang="ja-JP" altLang="en-US" dirty="0"/>
              <a:t>パーソナルキーの講習</a:t>
            </a:r>
            <a:r>
              <a:rPr lang="en-US" altLang="ja-JP" dirty="0"/>
              <a:t>(</a:t>
            </a:r>
            <a:r>
              <a:rPr lang="ja-JP" altLang="en-US" dirty="0"/>
              <a:t>浅水、</a:t>
            </a:r>
            <a:r>
              <a:rPr lang="en-US" altLang="ja-JP" dirty="0"/>
              <a:t>12/21</a:t>
            </a:r>
            <a:r>
              <a:rPr lang="ja-JP" altLang="en-US" dirty="0"/>
              <a:t>午後？→青木さんに予約）</a:t>
            </a:r>
            <a:endParaRPr kumimoji="1" lang="en-US" altLang="ja-JP" dirty="0"/>
          </a:p>
          <a:p>
            <a:r>
              <a:rPr kumimoji="1" lang="en-US" altLang="ja-JP" dirty="0"/>
              <a:t>MRPC</a:t>
            </a:r>
            <a:r>
              <a:rPr kumimoji="1" lang="ja-JP" altLang="en-US" dirty="0"/>
              <a:t>等の輸送</a:t>
            </a:r>
            <a:endParaRPr kumimoji="1" lang="en-US" altLang="ja-JP" dirty="0"/>
          </a:p>
          <a:p>
            <a:r>
              <a:rPr lang="en-US" altLang="ja-JP" dirty="0"/>
              <a:t>SF6</a:t>
            </a:r>
            <a:r>
              <a:rPr lang="ja-JP" altLang="en-US" dirty="0"/>
              <a:t>の輸送（後で）</a:t>
            </a:r>
            <a:endParaRPr kumimoji="1" lang="en-US" altLang="ja-JP" dirty="0"/>
          </a:p>
          <a:p>
            <a:endParaRPr kumimoji="1" lang="ja-JP" altLang="en-US" dirty="0"/>
          </a:p>
        </p:txBody>
      </p:sp>
    </p:spTree>
    <p:extLst>
      <p:ext uri="{BB962C8B-B14F-4D97-AF65-F5344CB8AC3E}">
        <p14:creationId xmlns:p14="http://schemas.microsoft.com/office/powerpoint/2010/main" val="2108814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4305D5-1028-4867-96AF-69020E3C1C32}"/>
              </a:ext>
            </a:extLst>
          </p:cNvPr>
          <p:cNvSpPr>
            <a:spLocks noGrp="1"/>
          </p:cNvSpPr>
          <p:nvPr>
            <p:ph type="ctrTitle"/>
          </p:nvPr>
        </p:nvSpPr>
        <p:spPr/>
        <p:txBody>
          <a:bodyPr/>
          <a:lstStyle/>
          <a:p>
            <a:r>
              <a:rPr kumimoji="1" lang="en-US" altLang="ja-JP" dirty="0"/>
              <a:t>E16-MRPC production and beam test at Spring-8 </a:t>
            </a:r>
            <a:endParaRPr kumimoji="1" lang="ja-JP" altLang="en-US" dirty="0"/>
          </a:p>
        </p:txBody>
      </p:sp>
      <p:sp>
        <p:nvSpPr>
          <p:cNvPr id="3" name="字幕 2">
            <a:extLst>
              <a:ext uri="{FF2B5EF4-FFF2-40B4-BE49-F238E27FC236}">
                <a16:creationId xmlns:a16="http://schemas.microsoft.com/office/drawing/2014/main" id="{B66E314B-9F1F-4474-8A9F-7EA093D4B296}"/>
              </a:ext>
            </a:extLst>
          </p:cNvPr>
          <p:cNvSpPr>
            <a:spLocks noGrp="1"/>
          </p:cNvSpPr>
          <p:nvPr>
            <p:ph type="subTitle" idx="1"/>
          </p:nvPr>
        </p:nvSpPr>
        <p:spPr/>
        <p:txBody>
          <a:bodyPr/>
          <a:lstStyle/>
          <a:p>
            <a:r>
              <a:rPr kumimoji="1" lang="en-US" altLang="ja-JP" dirty="0"/>
              <a:t>H. Sako, K. </a:t>
            </a:r>
            <a:r>
              <a:rPr kumimoji="1" lang="en-US" altLang="ja-JP" dirty="0" err="1"/>
              <a:t>Tsukui</a:t>
            </a:r>
            <a:r>
              <a:rPr kumimoji="1" lang="en-US" altLang="ja-JP" dirty="0"/>
              <a:t>, S. Kyan, S. </a:t>
            </a:r>
            <a:r>
              <a:rPr kumimoji="1" lang="en-US" altLang="ja-JP" dirty="0" err="1"/>
              <a:t>Asamizu</a:t>
            </a:r>
            <a:endParaRPr kumimoji="1" lang="en-US" altLang="ja-JP" dirty="0"/>
          </a:p>
          <a:p>
            <a:r>
              <a:rPr lang="en-US" altLang="ja-JP" dirty="0"/>
              <a:t>2020/12/01</a:t>
            </a:r>
            <a:endParaRPr kumimoji="1" lang="ja-JP" altLang="en-US" dirty="0"/>
          </a:p>
        </p:txBody>
      </p:sp>
    </p:spTree>
    <p:extLst>
      <p:ext uri="{BB962C8B-B14F-4D97-AF65-F5344CB8AC3E}">
        <p14:creationId xmlns:p14="http://schemas.microsoft.com/office/powerpoint/2010/main" val="3596454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6FF394-E67B-44A2-8098-2B3951F6B199}"/>
              </a:ext>
            </a:extLst>
          </p:cNvPr>
          <p:cNvSpPr>
            <a:spLocks noGrp="1"/>
          </p:cNvSpPr>
          <p:nvPr>
            <p:ph type="title"/>
          </p:nvPr>
        </p:nvSpPr>
        <p:spPr>
          <a:xfrm>
            <a:off x="734961" y="-313301"/>
            <a:ext cx="10515600" cy="1325563"/>
          </a:xfrm>
        </p:spPr>
        <p:txBody>
          <a:bodyPr/>
          <a:lstStyle/>
          <a:p>
            <a:r>
              <a:rPr kumimoji="1" lang="en-US" altLang="ja-JP" dirty="0"/>
              <a:t>Milestones</a:t>
            </a:r>
            <a:endParaRPr kumimoji="1" lang="ja-JP" altLang="en-US" dirty="0"/>
          </a:p>
        </p:txBody>
      </p:sp>
      <p:sp>
        <p:nvSpPr>
          <p:cNvPr id="3" name="コンテンツ プレースホルダー 2">
            <a:extLst>
              <a:ext uri="{FF2B5EF4-FFF2-40B4-BE49-F238E27FC236}">
                <a16:creationId xmlns:a16="http://schemas.microsoft.com/office/drawing/2014/main" id="{8B5DB92F-E639-4B21-8B33-3966E41747A5}"/>
              </a:ext>
            </a:extLst>
          </p:cNvPr>
          <p:cNvSpPr>
            <a:spLocks noGrp="1"/>
          </p:cNvSpPr>
          <p:nvPr>
            <p:ph idx="1"/>
          </p:nvPr>
        </p:nvSpPr>
        <p:spPr>
          <a:xfrm>
            <a:off x="410497" y="689998"/>
            <a:ext cx="11609438" cy="6035267"/>
          </a:xfrm>
        </p:spPr>
        <p:txBody>
          <a:bodyPr>
            <a:normAutofit fontScale="47500" lnSpcReduction="20000"/>
          </a:bodyPr>
          <a:lstStyle/>
          <a:p>
            <a:r>
              <a:rPr kumimoji="1" lang="en-US" altLang="ja-JP" dirty="0"/>
              <a:t>2020/11/16</a:t>
            </a:r>
          </a:p>
          <a:p>
            <a:pPr lvl="1"/>
            <a:r>
              <a:rPr lang="en-US" altLang="ja-JP" dirty="0"/>
              <a:t>Start Production of two MRPCs</a:t>
            </a:r>
          </a:p>
          <a:p>
            <a:r>
              <a:rPr kumimoji="1" lang="en-US" altLang="ja-JP" dirty="0"/>
              <a:t>2020/11/19</a:t>
            </a:r>
          </a:p>
          <a:p>
            <a:pPr lvl="1"/>
            <a:r>
              <a:rPr lang="en-US" altLang="ja-JP" dirty="0"/>
              <a:t>MRPC1 completed</a:t>
            </a:r>
          </a:p>
          <a:p>
            <a:pPr lvl="1"/>
            <a:r>
              <a:rPr kumimoji="1" lang="en-US" altLang="ja-JP" dirty="0"/>
              <a:t>MRPC1 noise test started</a:t>
            </a:r>
          </a:p>
          <a:p>
            <a:pPr lvl="1"/>
            <a:r>
              <a:rPr lang="en-US" altLang="ja-JP" dirty="0">
                <a:solidFill>
                  <a:srgbClr val="FF0000"/>
                </a:solidFill>
              </a:rPr>
              <a:t>MRPC2 problem to assemble top glass plates and the top cathode PCB</a:t>
            </a:r>
            <a:endParaRPr kumimoji="1" lang="en-US" altLang="ja-JP" dirty="0">
              <a:solidFill>
                <a:srgbClr val="FF0000"/>
              </a:solidFill>
            </a:endParaRPr>
          </a:p>
          <a:p>
            <a:r>
              <a:rPr lang="en-US" altLang="ja-JP" dirty="0"/>
              <a:t>2020/11/20</a:t>
            </a:r>
          </a:p>
          <a:p>
            <a:pPr lvl="1"/>
            <a:r>
              <a:rPr kumimoji="1" lang="en-US" altLang="ja-JP" dirty="0"/>
              <a:t>MRPC2 completed</a:t>
            </a:r>
          </a:p>
          <a:p>
            <a:pPr lvl="1"/>
            <a:r>
              <a:rPr lang="en-US" altLang="ja-JP" dirty="0"/>
              <a:t>MRPC1 noise reduction</a:t>
            </a:r>
          </a:p>
          <a:p>
            <a:r>
              <a:rPr kumimoji="1" lang="en-US" altLang="ja-JP" dirty="0"/>
              <a:t>2020/11/21</a:t>
            </a:r>
          </a:p>
          <a:p>
            <a:pPr lvl="1"/>
            <a:r>
              <a:rPr lang="en-US" altLang="ja-JP" dirty="0"/>
              <a:t>MRPC1 noise reduction</a:t>
            </a:r>
          </a:p>
          <a:p>
            <a:r>
              <a:rPr kumimoji="1" lang="en-US" altLang="ja-JP" dirty="0"/>
              <a:t>2020/11/22</a:t>
            </a:r>
          </a:p>
          <a:p>
            <a:pPr lvl="1"/>
            <a:r>
              <a:rPr lang="en-US" altLang="ja-JP" dirty="0">
                <a:solidFill>
                  <a:srgbClr val="00B0F0"/>
                </a:solidFill>
              </a:rPr>
              <a:t>MRPC1 noise reduction managed</a:t>
            </a:r>
          </a:p>
          <a:p>
            <a:pPr lvl="1"/>
            <a:r>
              <a:rPr lang="en-US" altLang="ja-JP" dirty="0"/>
              <a:t>MRPC1 gas sealing work started</a:t>
            </a:r>
          </a:p>
          <a:p>
            <a:pPr lvl="1"/>
            <a:r>
              <a:rPr kumimoji="1" lang="en-US" altLang="ja-JP" dirty="0"/>
              <a:t>MRPC2 noise test started</a:t>
            </a:r>
          </a:p>
          <a:p>
            <a:r>
              <a:rPr lang="en-US" altLang="ja-JP" dirty="0"/>
              <a:t>2020/11/23</a:t>
            </a:r>
          </a:p>
          <a:p>
            <a:pPr lvl="1"/>
            <a:r>
              <a:rPr kumimoji="1" lang="en-US" altLang="ja-JP" dirty="0">
                <a:solidFill>
                  <a:srgbClr val="00B0F0"/>
                </a:solidFill>
              </a:rPr>
              <a:t>MRPC1 </a:t>
            </a:r>
            <a:r>
              <a:rPr lang="en-US" altLang="ja-JP" dirty="0">
                <a:solidFill>
                  <a:srgbClr val="00B0F0"/>
                </a:solidFill>
              </a:rPr>
              <a:t>gas sealing managed</a:t>
            </a:r>
          </a:p>
          <a:p>
            <a:pPr lvl="1"/>
            <a:r>
              <a:rPr lang="en-US" altLang="ja-JP" dirty="0">
                <a:solidFill>
                  <a:srgbClr val="00B0F0"/>
                </a:solidFill>
              </a:rPr>
              <a:t>MRPC2 noise reduction completed</a:t>
            </a:r>
          </a:p>
          <a:p>
            <a:pPr lvl="1"/>
            <a:r>
              <a:rPr kumimoji="1" lang="en-US" altLang="ja-JP" dirty="0">
                <a:solidFill>
                  <a:srgbClr val="00B0F0"/>
                </a:solidFill>
              </a:rPr>
              <a:t>MRPC2 gas </a:t>
            </a:r>
            <a:r>
              <a:rPr lang="en-US" altLang="ja-JP" dirty="0">
                <a:solidFill>
                  <a:srgbClr val="00B0F0"/>
                </a:solidFill>
              </a:rPr>
              <a:t>sealing</a:t>
            </a:r>
            <a:r>
              <a:rPr kumimoji="1" lang="en-US" altLang="ja-JP" dirty="0">
                <a:solidFill>
                  <a:srgbClr val="00B0F0"/>
                </a:solidFill>
              </a:rPr>
              <a:t> managed somehow</a:t>
            </a:r>
          </a:p>
          <a:p>
            <a:r>
              <a:rPr lang="en-US" altLang="ja-JP" dirty="0"/>
              <a:t>2020/11/24</a:t>
            </a:r>
          </a:p>
          <a:p>
            <a:pPr lvl="1"/>
            <a:r>
              <a:rPr kumimoji="1" lang="en-US" altLang="ja-JP" dirty="0"/>
              <a:t>Setup of </a:t>
            </a:r>
            <a:r>
              <a:rPr lang="en-US" altLang="ja-JP" dirty="0"/>
              <a:t>beam test</a:t>
            </a:r>
          </a:p>
          <a:p>
            <a:pPr lvl="1"/>
            <a:r>
              <a:rPr kumimoji="1" lang="en-US" altLang="ja-JP" dirty="0"/>
              <a:t>Start beam test of MRPC1</a:t>
            </a:r>
          </a:p>
          <a:p>
            <a:r>
              <a:rPr kumimoji="1" lang="en-US" altLang="ja-JP" dirty="0"/>
              <a:t>2020/11/25</a:t>
            </a:r>
          </a:p>
          <a:p>
            <a:pPr lvl="1"/>
            <a:r>
              <a:rPr lang="en-US" altLang="ja-JP" dirty="0">
                <a:solidFill>
                  <a:srgbClr val="00B0F0"/>
                </a:solidFill>
              </a:rPr>
              <a:t>Completed MRPC1 test</a:t>
            </a:r>
          </a:p>
          <a:p>
            <a:pPr lvl="1"/>
            <a:r>
              <a:rPr lang="en-US" altLang="ja-JP" dirty="0">
                <a:solidFill>
                  <a:srgbClr val="00B0F0"/>
                </a:solidFill>
              </a:rPr>
              <a:t>Completed MRPC2 test</a:t>
            </a:r>
          </a:p>
          <a:p>
            <a:r>
              <a:rPr kumimoji="1" lang="en-US" altLang="ja-JP" dirty="0"/>
              <a:t>2020/11/26</a:t>
            </a:r>
          </a:p>
          <a:p>
            <a:pPr lvl="1"/>
            <a:r>
              <a:rPr kumimoji="1" lang="en-US" altLang="ja-JP" dirty="0">
                <a:solidFill>
                  <a:srgbClr val="00B0F0"/>
                </a:solidFill>
              </a:rPr>
              <a:t>Completed MRPC2 test with butane</a:t>
            </a:r>
            <a:endParaRPr kumimoji="1" lang="ja-JP" altLang="en-US" dirty="0">
              <a:solidFill>
                <a:srgbClr val="00B0F0"/>
              </a:solidFill>
            </a:endParaRPr>
          </a:p>
        </p:txBody>
      </p:sp>
    </p:spTree>
    <p:extLst>
      <p:ext uri="{BB962C8B-B14F-4D97-AF65-F5344CB8AC3E}">
        <p14:creationId xmlns:p14="http://schemas.microsoft.com/office/powerpoint/2010/main" val="2650445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AFB72A-BE96-4CA8-9705-292314A103C3}"/>
              </a:ext>
            </a:extLst>
          </p:cNvPr>
          <p:cNvSpPr>
            <a:spLocks noGrp="1"/>
          </p:cNvSpPr>
          <p:nvPr>
            <p:ph type="title"/>
          </p:nvPr>
        </p:nvSpPr>
        <p:spPr/>
        <p:txBody>
          <a:bodyPr/>
          <a:lstStyle/>
          <a:p>
            <a:r>
              <a:rPr kumimoji="1" lang="en-US" altLang="ja-JP" dirty="0"/>
              <a:t>Problems in MRPC production</a:t>
            </a:r>
            <a:endParaRPr kumimoji="1" lang="ja-JP" altLang="en-US" dirty="0"/>
          </a:p>
        </p:txBody>
      </p:sp>
      <p:sp>
        <p:nvSpPr>
          <p:cNvPr id="3" name="コンテンツ プレースホルダー 2">
            <a:extLst>
              <a:ext uri="{FF2B5EF4-FFF2-40B4-BE49-F238E27FC236}">
                <a16:creationId xmlns:a16="http://schemas.microsoft.com/office/drawing/2014/main" id="{44486CB3-C4FF-4D31-AEFA-5F8D76B975CC}"/>
              </a:ext>
            </a:extLst>
          </p:cNvPr>
          <p:cNvSpPr>
            <a:spLocks noGrp="1"/>
          </p:cNvSpPr>
          <p:nvPr>
            <p:ph idx="1"/>
          </p:nvPr>
        </p:nvSpPr>
        <p:spPr>
          <a:xfrm>
            <a:off x="838199" y="1825625"/>
            <a:ext cx="10709787" cy="4667250"/>
          </a:xfrm>
        </p:spPr>
        <p:txBody>
          <a:bodyPr>
            <a:normAutofit fontScale="85000" lnSpcReduction="10000"/>
          </a:bodyPr>
          <a:lstStyle/>
          <a:p>
            <a:pPr marL="514350" indent="-514350">
              <a:buFont typeface="+mj-lt"/>
              <a:buAutoNum type="arabicPeriod"/>
            </a:pPr>
            <a:r>
              <a:rPr lang="en-US" altLang="ja-JP" dirty="0"/>
              <a:t>We didn’t design how to connect between the top honeycomb and the top cathode PCB</a:t>
            </a:r>
          </a:p>
          <a:p>
            <a:pPr lvl="1"/>
            <a:r>
              <a:rPr kumimoji="1" lang="en-US" altLang="ja-JP" dirty="0"/>
              <a:t>We </a:t>
            </a:r>
            <a:r>
              <a:rPr lang="en-US" altLang="ja-JP" dirty="0"/>
              <a:t>managed it by using double-sided tapes</a:t>
            </a:r>
          </a:p>
          <a:p>
            <a:pPr marL="514350" indent="-514350">
              <a:buFont typeface="+mj-lt"/>
              <a:buAutoNum type="arabicPeriod"/>
            </a:pPr>
            <a:r>
              <a:rPr kumimoji="1" lang="en-US" altLang="ja-JP" dirty="0"/>
              <a:t>It was difficult to place the carbon tape in the right position on G-10 boards or </a:t>
            </a:r>
            <a:r>
              <a:rPr lang="en-US" altLang="ja-JP" dirty="0"/>
              <a:t>PCBs</a:t>
            </a:r>
            <a:r>
              <a:rPr kumimoji="1" lang="en-US" altLang="ja-JP" dirty="0"/>
              <a:t>. We repeated this procedure many times. Discarded much carbon tape.</a:t>
            </a:r>
          </a:p>
          <a:p>
            <a:pPr marL="514350" indent="-514350">
              <a:buFont typeface="+mj-lt"/>
              <a:buAutoNum type="arabicPeriod"/>
            </a:pPr>
            <a:r>
              <a:rPr kumimoji="1" lang="en-US" altLang="ja-JP" dirty="0"/>
              <a:t>At MRPC2, we stretched fishing string too strong. As a result, several plastic screws bent inward so that it was very hard to insert glas</a:t>
            </a:r>
            <a:r>
              <a:rPr lang="en-US" altLang="ja-JP" dirty="0"/>
              <a:t>s plates at the top layers. In this procedure, we broke many glass plates. </a:t>
            </a:r>
            <a:r>
              <a:rPr lang="en-US" altLang="ja-JP" dirty="0">
                <a:solidFill>
                  <a:srgbClr val="FF0000"/>
                </a:solidFill>
              </a:rPr>
              <a:t>WE SHOULD NOT STRETCH FISHING STRING TOO STRONG.</a:t>
            </a:r>
          </a:p>
          <a:p>
            <a:pPr marL="514350" indent="-514350">
              <a:buFont typeface="+mj-lt"/>
              <a:buAutoNum type="arabicPeriod"/>
            </a:pPr>
            <a:r>
              <a:rPr lang="en-US" altLang="ja-JP" dirty="0"/>
              <a:t>In particular, we broke the glass on the top cathode PCB. It was impossible to remove glasses from the PCB and we were not able to reuse the PCB. Since we didn’t have a spare cathode PCB, we use the spare anode PCB instead. </a:t>
            </a:r>
            <a:endParaRPr kumimoji="1" lang="ja-JP" altLang="en-US" dirty="0"/>
          </a:p>
        </p:txBody>
      </p:sp>
    </p:spTree>
    <p:extLst>
      <p:ext uri="{BB962C8B-B14F-4D97-AF65-F5344CB8AC3E}">
        <p14:creationId xmlns:p14="http://schemas.microsoft.com/office/powerpoint/2010/main" val="1730321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5DDCC2-32B9-406A-A1B3-030749FDA223}"/>
              </a:ext>
            </a:extLst>
          </p:cNvPr>
          <p:cNvSpPr>
            <a:spLocks noGrp="1"/>
          </p:cNvSpPr>
          <p:nvPr>
            <p:ph type="title"/>
          </p:nvPr>
        </p:nvSpPr>
        <p:spPr/>
        <p:txBody>
          <a:bodyPr/>
          <a:lstStyle/>
          <a:p>
            <a:r>
              <a:rPr lang="en-US" altLang="ja-JP" dirty="0"/>
              <a:t>MRPC Structure</a:t>
            </a:r>
            <a:endParaRPr kumimoji="1" lang="ja-JP" altLang="en-US" dirty="0"/>
          </a:p>
        </p:txBody>
      </p:sp>
      <p:sp>
        <p:nvSpPr>
          <p:cNvPr id="3" name="コンテンツ プレースホルダー 2">
            <a:extLst>
              <a:ext uri="{FF2B5EF4-FFF2-40B4-BE49-F238E27FC236}">
                <a16:creationId xmlns:a16="http://schemas.microsoft.com/office/drawing/2014/main" id="{BDB74DE8-3E66-4C94-9CB5-A9ECEC483BAA}"/>
              </a:ext>
            </a:extLst>
          </p:cNvPr>
          <p:cNvSpPr>
            <a:spLocks noGrp="1"/>
          </p:cNvSpPr>
          <p:nvPr>
            <p:ph idx="1"/>
          </p:nvPr>
        </p:nvSpPr>
        <p:spPr/>
        <p:txBody>
          <a:bodyPr/>
          <a:lstStyle/>
          <a:p>
            <a:endParaRPr kumimoji="1" lang="ja-JP" altLang="en-US"/>
          </a:p>
        </p:txBody>
      </p:sp>
      <p:grpSp>
        <p:nvGrpSpPr>
          <p:cNvPr id="4" name="グループ化 3">
            <a:extLst>
              <a:ext uri="{FF2B5EF4-FFF2-40B4-BE49-F238E27FC236}">
                <a16:creationId xmlns:a16="http://schemas.microsoft.com/office/drawing/2014/main" id="{FD4BF048-1096-47A6-BA14-50FBC6CAF0F5}"/>
              </a:ext>
            </a:extLst>
          </p:cNvPr>
          <p:cNvGrpSpPr/>
          <p:nvPr/>
        </p:nvGrpSpPr>
        <p:grpSpPr>
          <a:xfrm>
            <a:off x="838200" y="2845578"/>
            <a:ext cx="9948302" cy="2311432"/>
            <a:chOff x="387108" y="3375135"/>
            <a:chExt cx="9948302" cy="2311432"/>
          </a:xfrm>
        </p:grpSpPr>
        <p:sp>
          <p:nvSpPr>
            <p:cNvPr id="5" name="正方形/長方形 4">
              <a:extLst>
                <a:ext uri="{FF2B5EF4-FFF2-40B4-BE49-F238E27FC236}">
                  <a16:creationId xmlns:a16="http://schemas.microsoft.com/office/drawing/2014/main" id="{F364F9D8-26E0-4EF2-8CF5-530C1EDC1A50}"/>
                </a:ext>
              </a:extLst>
            </p:cNvPr>
            <p:cNvSpPr/>
            <p:nvPr/>
          </p:nvSpPr>
          <p:spPr>
            <a:xfrm>
              <a:off x="3943383" y="3431002"/>
              <a:ext cx="4018242" cy="344543"/>
            </a:xfrm>
            <a:prstGeom prst="rect">
              <a:avLst/>
            </a:prstGeom>
            <a:solidFill>
              <a:srgbClr val="FB79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38ED153E-407F-4E93-8DBB-B7867E21F9C7}"/>
                </a:ext>
              </a:extLst>
            </p:cNvPr>
            <p:cNvSpPr/>
            <p:nvPr/>
          </p:nvSpPr>
          <p:spPr>
            <a:xfrm rot="5400000">
              <a:off x="5509411" y="1487327"/>
              <a:ext cx="73612" cy="4792355"/>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FDF602DC-D489-4485-9064-81FF142CC21B}"/>
                </a:ext>
              </a:extLst>
            </p:cNvPr>
            <p:cNvSpPr/>
            <p:nvPr/>
          </p:nvSpPr>
          <p:spPr>
            <a:xfrm rot="5400000">
              <a:off x="5803373" y="2391682"/>
              <a:ext cx="69121" cy="4224158"/>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24974163-E5A7-4130-B67F-0882B7D71C78}"/>
                </a:ext>
              </a:extLst>
            </p:cNvPr>
            <p:cNvSpPr/>
            <p:nvPr/>
          </p:nvSpPr>
          <p:spPr>
            <a:xfrm rot="5400000">
              <a:off x="5509902" y="2655645"/>
              <a:ext cx="73612" cy="4792355"/>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9" name="グループ化 8">
              <a:extLst>
                <a:ext uri="{FF2B5EF4-FFF2-40B4-BE49-F238E27FC236}">
                  <a16:creationId xmlns:a16="http://schemas.microsoft.com/office/drawing/2014/main" id="{8D1410B6-46A5-448F-ADE3-5F5E50C98A3B}"/>
                </a:ext>
              </a:extLst>
            </p:cNvPr>
            <p:cNvGrpSpPr/>
            <p:nvPr/>
          </p:nvGrpSpPr>
          <p:grpSpPr>
            <a:xfrm>
              <a:off x="3943886" y="4560619"/>
              <a:ext cx="4015509" cy="428430"/>
              <a:chOff x="1932451" y="3970523"/>
              <a:chExt cx="3972065" cy="428430"/>
            </a:xfrm>
          </p:grpSpPr>
          <p:sp>
            <p:nvSpPr>
              <p:cNvPr id="47" name="正方形/長方形 46">
                <a:extLst>
                  <a:ext uri="{FF2B5EF4-FFF2-40B4-BE49-F238E27FC236}">
                    <a16:creationId xmlns:a16="http://schemas.microsoft.com/office/drawing/2014/main" id="{8F391445-CE56-4B4A-849F-2489D741C129}"/>
                  </a:ext>
                </a:extLst>
              </p:cNvPr>
              <p:cNvSpPr/>
              <p:nvPr/>
            </p:nvSpPr>
            <p:spPr>
              <a:xfrm rot="5400000">
                <a:off x="3895721" y="2008523"/>
                <a:ext cx="36000" cy="3960000"/>
              </a:xfrm>
              <a:prstGeom prst="rect">
                <a:avLst/>
              </a:prstGeom>
              <a:solidFill>
                <a:srgbClr val="C9F1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8" name="正方形/長方形 47">
                <a:extLst>
                  <a:ext uri="{FF2B5EF4-FFF2-40B4-BE49-F238E27FC236}">
                    <a16:creationId xmlns:a16="http://schemas.microsoft.com/office/drawing/2014/main" id="{829021DA-C39F-496F-A4E4-C491147AC6AA}"/>
                  </a:ext>
                </a:extLst>
              </p:cNvPr>
              <p:cNvSpPr/>
              <p:nvPr/>
            </p:nvSpPr>
            <p:spPr>
              <a:xfrm rot="5400000">
                <a:off x="3894451" y="2094248"/>
                <a:ext cx="36000" cy="3960000"/>
              </a:xfrm>
              <a:prstGeom prst="rect">
                <a:avLst/>
              </a:prstGeom>
              <a:solidFill>
                <a:srgbClr val="C9F1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9" name="正方形/長方形 48">
                <a:extLst>
                  <a:ext uri="{FF2B5EF4-FFF2-40B4-BE49-F238E27FC236}">
                    <a16:creationId xmlns:a16="http://schemas.microsoft.com/office/drawing/2014/main" id="{48E40498-2B71-4966-8A99-F3107417A972}"/>
                  </a:ext>
                </a:extLst>
              </p:cNvPr>
              <p:cNvSpPr/>
              <p:nvPr/>
            </p:nvSpPr>
            <p:spPr>
              <a:xfrm rot="5400000">
                <a:off x="3898896" y="2179973"/>
                <a:ext cx="36000" cy="3960000"/>
              </a:xfrm>
              <a:prstGeom prst="rect">
                <a:avLst/>
              </a:prstGeom>
              <a:solidFill>
                <a:srgbClr val="C9F1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0" name="正方形/長方形 49">
                <a:extLst>
                  <a:ext uri="{FF2B5EF4-FFF2-40B4-BE49-F238E27FC236}">
                    <a16:creationId xmlns:a16="http://schemas.microsoft.com/office/drawing/2014/main" id="{99964488-DBEA-493A-ABB1-6577A92CD47D}"/>
                  </a:ext>
                </a:extLst>
              </p:cNvPr>
              <p:cNvSpPr/>
              <p:nvPr/>
            </p:nvSpPr>
            <p:spPr>
              <a:xfrm rot="5400000">
                <a:off x="3898896" y="2256173"/>
                <a:ext cx="36000" cy="3960000"/>
              </a:xfrm>
              <a:prstGeom prst="rect">
                <a:avLst/>
              </a:prstGeom>
              <a:solidFill>
                <a:srgbClr val="C9F1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1" name="正方形/長方形 50">
                <a:extLst>
                  <a:ext uri="{FF2B5EF4-FFF2-40B4-BE49-F238E27FC236}">
                    <a16:creationId xmlns:a16="http://schemas.microsoft.com/office/drawing/2014/main" id="{4535EB14-3A9D-4DDB-A9B2-4352C25275E2}"/>
                  </a:ext>
                </a:extLst>
              </p:cNvPr>
              <p:cNvSpPr/>
              <p:nvPr/>
            </p:nvSpPr>
            <p:spPr>
              <a:xfrm rot="5400000">
                <a:off x="3896039" y="2332373"/>
                <a:ext cx="36000" cy="3960000"/>
              </a:xfrm>
              <a:prstGeom prst="rect">
                <a:avLst/>
              </a:prstGeom>
              <a:solidFill>
                <a:srgbClr val="C9F1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 name="正方形/長方形 51">
                <a:extLst>
                  <a:ext uri="{FF2B5EF4-FFF2-40B4-BE49-F238E27FC236}">
                    <a16:creationId xmlns:a16="http://schemas.microsoft.com/office/drawing/2014/main" id="{945B7D52-F230-4679-BB20-3DFE67CA36DD}"/>
                  </a:ext>
                </a:extLst>
              </p:cNvPr>
              <p:cNvSpPr/>
              <p:nvPr/>
            </p:nvSpPr>
            <p:spPr>
              <a:xfrm rot="5400000">
                <a:off x="3906516" y="2400953"/>
                <a:ext cx="36000" cy="3960000"/>
              </a:xfrm>
              <a:prstGeom prst="rect">
                <a:avLst/>
              </a:prstGeom>
              <a:solidFill>
                <a:srgbClr val="C9F1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0" name="正方形/長方形 9">
              <a:extLst>
                <a:ext uri="{FF2B5EF4-FFF2-40B4-BE49-F238E27FC236}">
                  <a16:creationId xmlns:a16="http://schemas.microsoft.com/office/drawing/2014/main" id="{B833E3E7-8F1B-40DF-BEC1-EC2C0A7575FE}"/>
                </a:ext>
              </a:extLst>
            </p:cNvPr>
            <p:cNvSpPr/>
            <p:nvPr/>
          </p:nvSpPr>
          <p:spPr>
            <a:xfrm rot="5400000">
              <a:off x="5537549" y="2020546"/>
              <a:ext cx="56916" cy="4787695"/>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11" name="グループ化 10">
              <a:extLst>
                <a:ext uri="{FF2B5EF4-FFF2-40B4-BE49-F238E27FC236}">
                  <a16:creationId xmlns:a16="http://schemas.microsoft.com/office/drawing/2014/main" id="{2DAA17CA-AAD1-4A41-98BC-E90C4AA6F277}"/>
                </a:ext>
              </a:extLst>
            </p:cNvPr>
            <p:cNvGrpSpPr/>
            <p:nvPr/>
          </p:nvGrpSpPr>
          <p:grpSpPr>
            <a:xfrm>
              <a:off x="3931594" y="3934325"/>
              <a:ext cx="4008751" cy="428430"/>
              <a:chOff x="1932451" y="3970523"/>
              <a:chExt cx="3972065" cy="428430"/>
            </a:xfrm>
          </p:grpSpPr>
          <p:sp>
            <p:nvSpPr>
              <p:cNvPr id="41" name="正方形/長方形 40">
                <a:extLst>
                  <a:ext uri="{FF2B5EF4-FFF2-40B4-BE49-F238E27FC236}">
                    <a16:creationId xmlns:a16="http://schemas.microsoft.com/office/drawing/2014/main" id="{FDE64038-489D-482E-B222-33E92934434E}"/>
                  </a:ext>
                </a:extLst>
              </p:cNvPr>
              <p:cNvSpPr/>
              <p:nvPr/>
            </p:nvSpPr>
            <p:spPr>
              <a:xfrm rot="5400000">
                <a:off x="3895721" y="2008523"/>
                <a:ext cx="36000" cy="3960000"/>
              </a:xfrm>
              <a:prstGeom prst="rect">
                <a:avLst/>
              </a:prstGeom>
              <a:solidFill>
                <a:srgbClr val="C9F1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 name="正方形/長方形 41">
                <a:extLst>
                  <a:ext uri="{FF2B5EF4-FFF2-40B4-BE49-F238E27FC236}">
                    <a16:creationId xmlns:a16="http://schemas.microsoft.com/office/drawing/2014/main" id="{115FE260-EC70-400F-8F8B-605537E57BD5}"/>
                  </a:ext>
                </a:extLst>
              </p:cNvPr>
              <p:cNvSpPr/>
              <p:nvPr/>
            </p:nvSpPr>
            <p:spPr>
              <a:xfrm rot="5400000">
                <a:off x="3894451" y="2094248"/>
                <a:ext cx="36000" cy="3960000"/>
              </a:xfrm>
              <a:prstGeom prst="rect">
                <a:avLst/>
              </a:prstGeom>
              <a:solidFill>
                <a:srgbClr val="C9F1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 name="正方形/長方形 42">
                <a:extLst>
                  <a:ext uri="{FF2B5EF4-FFF2-40B4-BE49-F238E27FC236}">
                    <a16:creationId xmlns:a16="http://schemas.microsoft.com/office/drawing/2014/main" id="{26AA4402-3720-4674-9820-EB131D298BB8}"/>
                  </a:ext>
                </a:extLst>
              </p:cNvPr>
              <p:cNvSpPr/>
              <p:nvPr/>
            </p:nvSpPr>
            <p:spPr>
              <a:xfrm rot="5400000">
                <a:off x="3898896" y="2179973"/>
                <a:ext cx="36000" cy="3960000"/>
              </a:xfrm>
              <a:prstGeom prst="rect">
                <a:avLst/>
              </a:prstGeom>
              <a:solidFill>
                <a:srgbClr val="C9F1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4" name="正方形/長方形 43">
                <a:extLst>
                  <a:ext uri="{FF2B5EF4-FFF2-40B4-BE49-F238E27FC236}">
                    <a16:creationId xmlns:a16="http://schemas.microsoft.com/office/drawing/2014/main" id="{221D4525-DEDA-4C65-8C02-B8FD47ABE088}"/>
                  </a:ext>
                </a:extLst>
              </p:cNvPr>
              <p:cNvSpPr/>
              <p:nvPr/>
            </p:nvSpPr>
            <p:spPr>
              <a:xfrm rot="5400000">
                <a:off x="3898896" y="2256173"/>
                <a:ext cx="36000" cy="3960000"/>
              </a:xfrm>
              <a:prstGeom prst="rect">
                <a:avLst/>
              </a:prstGeom>
              <a:solidFill>
                <a:srgbClr val="C9F1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5" name="正方形/長方形 44">
                <a:extLst>
                  <a:ext uri="{FF2B5EF4-FFF2-40B4-BE49-F238E27FC236}">
                    <a16:creationId xmlns:a16="http://schemas.microsoft.com/office/drawing/2014/main" id="{DB333D3E-C696-479B-8CC8-26F2640BBA72}"/>
                  </a:ext>
                </a:extLst>
              </p:cNvPr>
              <p:cNvSpPr/>
              <p:nvPr/>
            </p:nvSpPr>
            <p:spPr>
              <a:xfrm rot="5400000">
                <a:off x="3896039" y="2332373"/>
                <a:ext cx="36000" cy="3960000"/>
              </a:xfrm>
              <a:prstGeom prst="rect">
                <a:avLst/>
              </a:prstGeom>
              <a:solidFill>
                <a:srgbClr val="C9F1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 name="正方形/長方形 45">
                <a:extLst>
                  <a:ext uri="{FF2B5EF4-FFF2-40B4-BE49-F238E27FC236}">
                    <a16:creationId xmlns:a16="http://schemas.microsoft.com/office/drawing/2014/main" id="{F4324B71-68D4-400B-ADD0-9C821C496FB2}"/>
                  </a:ext>
                </a:extLst>
              </p:cNvPr>
              <p:cNvSpPr/>
              <p:nvPr/>
            </p:nvSpPr>
            <p:spPr>
              <a:xfrm rot="5400000">
                <a:off x="3906516" y="2400953"/>
                <a:ext cx="36000" cy="3960000"/>
              </a:xfrm>
              <a:prstGeom prst="rect">
                <a:avLst/>
              </a:prstGeom>
              <a:solidFill>
                <a:srgbClr val="C9F1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2" name="正方形/長方形 11">
              <a:extLst>
                <a:ext uri="{FF2B5EF4-FFF2-40B4-BE49-F238E27FC236}">
                  <a16:creationId xmlns:a16="http://schemas.microsoft.com/office/drawing/2014/main" id="{8A491CB4-C20F-4C76-B29A-6008C10E8CF7}"/>
                </a:ext>
              </a:extLst>
            </p:cNvPr>
            <p:cNvSpPr/>
            <p:nvPr/>
          </p:nvSpPr>
          <p:spPr>
            <a:xfrm rot="5400000">
              <a:off x="5544058" y="1439626"/>
              <a:ext cx="18000" cy="4792355"/>
            </a:xfrm>
            <a:prstGeom prst="rect">
              <a:avLst/>
            </a:prstGeom>
            <a:solidFill>
              <a:srgbClr val="FFFF00"/>
            </a:solidFill>
            <a:ln w="3175">
              <a:solidFill>
                <a:srgbClr val="B8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2F3E1272-6B6F-4281-9B4F-5AC251616100}"/>
                </a:ext>
              </a:extLst>
            </p:cNvPr>
            <p:cNvSpPr/>
            <p:nvPr/>
          </p:nvSpPr>
          <p:spPr>
            <a:xfrm rot="5400000">
              <a:off x="5552432" y="2710069"/>
              <a:ext cx="18000" cy="4792355"/>
            </a:xfrm>
            <a:prstGeom prst="rect">
              <a:avLst/>
            </a:prstGeom>
            <a:solidFill>
              <a:srgbClr val="FFFF00"/>
            </a:solidFill>
            <a:ln w="3175">
              <a:solidFill>
                <a:srgbClr val="B8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16C4F12C-3B18-490E-878C-2C56B63B8561}"/>
                </a:ext>
              </a:extLst>
            </p:cNvPr>
            <p:cNvSpPr/>
            <p:nvPr/>
          </p:nvSpPr>
          <p:spPr>
            <a:xfrm rot="5400000">
              <a:off x="5565801" y="2077688"/>
              <a:ext cx="14400" cy="4761988"/>
            </a:xfrm>
            <a:prstGeom prst="rect">
              <a:avLst/>
            </a:prstGeom>
            <a:solidFill>
              <a:srgbClr val="FFFF00"/>
            </a:solidFill>
            <a:ln w="3175">
              <a:solidFill>
                <a:srgbClr val="B8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B7563CF0-B1BF-4C49-8D2E-6EA9D400FF8F}"/>
                </a:ext>
              </a:extLst>
            </p:cNvPr>
            <p:cNvSpPr/>
            <p:nvPr/>
          </p:nvSpPr>
          <p:spPr>
            <a:xfrm rot="5400000">
              <a:off x="6203345" y="2199242"/>
              <a:ext cx="18000" cy="3456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05BD0C85-3024-4C62-AA99-8E4ED8B38009}"/>
                </a:ext>
              </a:extLst>
            </p:cNvPr>
            <p:cNvSpPr/>
            <p:nvPr/>
          </p:nvSpPr>
          <p:spPr>
            <a:xfrm rot="5400000">
              <a:off x="6216045" y="2643742"/>
              <a:ext cx="18000" cy="3456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64219825-E40A-4AC2-9837-C74977231B74}"/>
                </a:ext>
              </a:extLst>
            </p:cNvPr>
            <p:cNvSpPr/>
            <p:nvPr/>
          </p:nvSpPr>
          <p:spPr>
            <a:xfrm rot="5400000">
              <a:off x="6222395" y="2821542"/>
              <a:ext cx="18000" cy="3456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A0203C7B-5328-476E-AFCD-8A8AAEA00FCB}"/>
                </a:ext>
              </a:extLst>
            </p:cNvPr>
            <p:cNvSpPr/>
            <p:nvPr/>
          </p:nvSpPr>
          <p:spPr>
            <a:xfrm rot="5400000">
              <a:off x="6222395" y="3285092"/>
              <a:ext cx="18000" cy="3456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9" name="直線コネクタ 18">
              <a:extLst>
                <a:ext uri="{FF2B5EF4-FFF2-40B4-BE49-F238E27FC236}">
                  <a16:creationId xmlns:a16="http://schemas.microsoft.com/office/drawing/2014/main" id="{44BA5162-108B-4F21-B039-6EFFF58882F0}"/>
                </a:ext>
              </a:extLst>
            </p:cNvPr>
            <p:cNvCxnSpPr/>
            <p:nvPr/>
          </p:nvCxnSpPr>
          <p:spPr>
            <a:xfrm>
              <a:off x="3930683" y="3429000"/>
              <a:ext cx="0" cy="4638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A18BD11-5BD5-4A84-977B-4530B2700925}"/>
                </a:ext>
              </a:extLst>
            </p:cNvPr>
            <p:cNvCxnSpPr/>
            <p:nvPr/>
          </p:nvCxnSpPr>
          <p:spPr>
            <a:xfrm>
              <a:off x="3936627" y="3968343"/>
              <a:ext cx="0" cy="4638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C0129FD3-3B8A-40FE-B25C-2F1F81EA2626}"/>
                </a:ext>
              </a:extLst>
            </p:cNvPr>
            <p:cNvCxnSpPr>
              <a:cxnSpLocks/>
              <a:stCxn id="33" idx="3"/>
            </p:cNvCxnSpPr>
            <p:nvPr/>
          </p:nvCxnSpPr>
          <p:spPr>
            <a:xfrm flipV="1">
              <a:off x="2128922" y="5037261"/>
              <a:ext cx="958678" cy="464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A665B74-DE23-42B9-8492-E4EC13871CCF}"/>
                </a:ext>
              </a:extLst>
            </p:cNvPr>
            <p:cNvSpPr txBox="1"/>
            <p:nvPr/>
          </p:nvSpPr>
          <p:spPr>
            <a:xfrm>
              <a:off x="387108" y="3975423"/>
              <a:ext cx="1454244" cy="369332"/>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Anode PCB</a:t>
              </a:r>
              <a:endPar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cxnSp>
          <p:nvCxnSpPr>
            <p:cNvPr id="23" name="直線矢印コネクタ 22">
              <a:extLst>
                <a:ext uri="{FF2B5EF4-FFF2-40B4-BE49-F238E27FC236}">
                  <a16:creationId xmlns:a16="http://schemas.microsoft.com/office/drawing/2014/main" id="{CB0930B7-FB37-4D7B-8EAF-CD70730502F8}"/>
                </a:ext>
              </a:extLst>
            </p:cNvPr>
            <p:cNvCxnSpPr>
              <a:cxnSpLocks/>
              <a:stCxn id="22" idx="3"/>
            </p:cNvCxnSpPr>
            <p:nvPr/>
          </p:nvCxnSpPr>
          <p:spPr>
            <a:xfrm>
              <a:off x="1841352" y="4160089"/>
              <a:ext cx="1246248" cy="2524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862D9D54-0A2C-4DF2-83E6-24405E9F4E37}"/>
                </a:ext>
              </a:extLst>
            </p:cNvPr>
            <p:cNvSpPr/>
            <p:nvPr/>
          </p:nvSpPr>
          <p:spPr>
            <a:xfrm>
              <a:off x="3953379" y="5190401"/>
              <a:ext cx="4018242" cy="344543"/>
            </a:xfrm>
            <a:prstGeom prst="rect">
              <a:avLst/>
            </a:prstGeom>
            <a:solidFill>
              <a:srgbClr val="FB79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690C9171-2330-48DE-8CB9-F411A403E12F}"/>
                </a:ext>
              </a:extLst>
            </p:cNvPr>
            <p:cNvSpPr/>
            <p:nvPr/>
          </p:nvSpPr>
          <p:spPr>
            <a:xfrm>
              <a:off x="3936294" y="3784542"/>
              <a:ext cx="4018242" cy="45719"/>
            </a:xfrm>
            <a:prstGeom prst="rect">
              <a:avLst/>
            </a:prstGeom>
            <a:solidFill>
              <a:srgbClr val="3DFD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DE51E0B5-61EB-4E29-B4E2-BEA31BA934B4}"/>
                </a:ext>
              </a:extLst>
            </p:cNvPr>
            <p:cNvSpPr/>
            <p:nvPr/>
          </p:nvSpPr>
          <p:spPr>
            <a:xfrm>
              <a:off x="3945357" y="3375135"/>
              <a:ext cx="4018242" cy="45719"/>
            </a:xfrm>
            <a:prstGeom prst="rect">
              <a:avLst/>
            </a:prstGeom>
            <a:solidFill>
              <a:srgbClr val="3DFD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正方形/長方形 26">
              <a:extLst>
                <a:ext uri="{FF2B5EF4-FFF2-40B4-BE49-F238E27FC236}">
                  <a16:creationId xmlns:a16="http://schemas.microsoft.com/office/drawing/2014/main" id="{73D03B85-DED1-41DE-BB89-1E10C4A2847D}"/>
                </a:ext>
              </a:extLst>
            </p:cNvPr>
            <p:cNvSpPr/>
            <p:nvPr/>
          </p:nvSpPr>
          <p:spPr>
            <a:xfrm>
              <a:off x="3966452" y="5137058"/>
              <a:ext cx="4018242" cy="45719"/>
            </a:xfrm>
            <a:prstGeom prst="rect">
              <a:avLst/>
            </a:prstGeom>
            <a:solidFill>
              <a:srgbClr val="3DFD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正方形/長方形 27">
              <a:extLst>
                <a:ext uri="{FF2B5EF4-FFF2-40B4-BE49-F238E27FC236}">
                  <a16:creationId xmlns:a16="http://schemas.microsoft.com/office/drawing/2014/main" id="{6252A534-D6A8-4704-8620-CEC7FD9208FC}"/>
                </a:ext>
              </a:extLst>
            </p:cNvPr>
            <p:cNvSpPr/>
            <p:nvPr/>
          </p:nvSpPr>
          <p:spPr>
            <a:xfrm>
              <a:off x="3960102" y="5542385"/>
              <a:ext cx="4018242" cy="45719"/>
            </a:xfrm>
            <a:prstGeom prst="rect">
              <a:avLst/>
            </a:prstGeom>
            <a:solidFill>
              <a:srgbClr val="3DFD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F413B9D2-76A8-4746-8951-22171E5F316B}"/>
                </a:ext>
              </a:extLst>
            </p:cNvPr>
            <p:cNvSpPr txBox="1"/>
            <p:nvPr/>
          </p:nvSpPr>
          <p:spPr>
            <a:xfrm>
              <a:off x="8503783" y="3415452"/>
              <a:ext cx="14446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Honeycomb</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30" name="直線矢印コネクタ 29">
              <a:extLst>
                <a:ext uri="{FF2B5EF4-FFF2-40B4-BE49-F238E27FC236}">
                  <a16:creationId xmlns:a16="http://schemas.microsoft.com/office/drawing/2014/main" id="{52A9721B-A1D8-4EF8-BDD1-9C0FDE8187DE}"/>
                </a:ext>
              </a:extLst>
            </p:cNvPr>
            <p:cNvCxnSpPr>
              <a:cxnSpLocks/>
              <a:stCxn id="29" idx="1"/>
            </p:cNvCxnSpPr>
            <p:nvPr/>
          </p:nvCxnSpPr>
          <p:spPr>
            <a:xfrm flipH="1">
              <a:off x="7961627" y="3600118"/>
              <a:ext cx="542156" cy="582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3B8A24CD-8C93-4408-BF54-D96CADACE22A}"/>
                </a:ext>
              </a:extLst>
            </p:cNvPr>
            <p:cNvSpPr txBox="1"/>
            <p:nvPr/>
          </p:nvSpPr>
          <p:spPr>
            <a:xfrm>
              <a:off x="407568" y="4498708"/>
              <a:ext cx="1544012" cy="369332"/>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G-10 spacer</a:t>
              </a:r>
              <a:endPar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cxnSp>
          <p:nvCxnSpPr>
            <p:cNvPr id="32" name="直線矢印コネクタ 31">
              <a:extLst>
                <a:ext uri="{FF2B5EF4-FFF2-40B4-BE49-F238E27FC236}">
                  <a16:creationId xmlns:a16="http://schemas.microsoft.com/office/drawing/2014/main" id="{7F5C8961-F6BD-49BC-9427-29BB955B07D8}"/>
                </a:ext>
              </a:extLst>
            </p:cNvPr>
            <p:cNvCxnSpPr>
              <a:cxnSpLocks/>
              <a:stCxn id="31" idx="3"/>
              <a:endCxn id="7" idx="2"/>
            </p:cNvCxnSpPr>
            <p:nvPr/>
          </p:nvCxnSpPr>
          <p:spPr>
            <a:xfrm flipV="1">
              <a:off x="1951580" y="4503762"/>
              <a:ext cx="1774275" cy="1796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624389CC-AB17-4321-9F42-BF12C33A8524}"/>
                </a:ext>
              </a:extLst>
            </p:cNvPr>
            <p:cNvSpPr txBox="1"/>
            <p:nvPr/>
          </p:nvSpPr>
          <p:spPr>
            <a:xfrm>
              <a:off x="519186" y="5317235"/>
              <a:ext cx="16097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Cathode PCB</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8D73B7ED-70E8-4651-8184-EAAC16FA8162}"/>
                </a:ext>
              </a:extLst>
            </p:cNvPr>
            <p:cNvSpPr txBox="1"/>
            <p:nvPr/>
          </p:nvSpPr>
          <p:spPr>
            <a:xfrm>
              <a:off x="395148" y="3500572"/>
              <a:ext cx="16097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Cathode PCB</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35" name="直線矢印コネクタ 34">
              <a:extLst>
                <a:ext uri="{FF2B5EF4-FFF2-40B4-BE49-F238E27FC236}">
                  <a16:creationId xmlns:a16="http://schemas.microsoft.com/office/drawing/2014/main" id="{8FB6E3F7-593D-4D06-8ED8-6C4C1D360370}"/>
                </a:ext>
              </a:extLst>
            </p:cNvPr>
            <p:cNvCxnSpPr>
              <a:cxnSpLocks/>
              <a:endCxn id="6" idx="2"/>
            </p:cNvCxnSpPr>
            <p:nvPr/>
          </p:nvCxnSpPr>
          <p:spPr>
            <a:xfrm>
              <a:off x="2002041" y="3732892"/>
              <a:ext cx="1147999" cy="1506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38D4B422-394E-4ECB-B5E2-CA19A2A51064}"/>
                </a:ext>
              </a:extLst>
            </p:cNvPr>
            <p:cNvCxnSpPr>
              <a:cxnSpLocks/>
              <a:endCxn id="16" idx="0"/>
            </p:cNvCxnSpPr>
            <p:nvPr/>
          </p:nvCxnSpPr>
          <p:spPr>
            <a:xfrm flipH="1">
              <a:off x="7953045" y="4275082"/>
              <a:ext cx="822324" cy="966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08FEA6DB-34CE-4DE1-89D1-D3DD3FA4CD4B}"/>
                </a:ext>
              </a:extLst>
            </p:cNvPr>
            <p:cNvCxnSpPr>
              <a:cxnSpLocks/>
              <a:endCxn id="17" idx="0"/>
            </p:cNvCxnSpPr>
            <p:nvPr/>
          </p:nvCxnSpPr>
          <p:spPr>
            <a:xfrm flipH="1" flipV="1">
              <a:off x="7959395" y="4549542"/>
              <a:ext cx="833399" cy="390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85AA840A-3DE6-4FD8-A80A-3A302A94FDF7}"/>
                </a:ext>
              </a:extLst>
            </p:cNvPr>
            <p:cNvSpPr txBox="1"/>
            <p:nvPr/>
          </p:nvSpPr>
          <p:spPr>
            <a:xfrm>
              <a:off x="8775368" y="4229605"/>
              <a:ext cx="1560042" cy="369332"/>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Carbon tape</a:t>
              </a:r>
              <a:endPar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39" name="テキスト ボックス 38">
              <a:extLst>
                <a:ext uri="{FF2B5EF4-FFF2-40B4-BE49-F238E27FC236}">
                  <a16:creationId xmlns:a16="http://schemas.microsoft.com/office/drawing/2014/main" id="{7BE4D9F7-4134-4630-8897-2D57482B28C2}"/>
                </a:ext>
              </a:extLst>
            </p:cNvPr>
            <p:cNvSpPr txBox="1"/>
            <p:nvPr/>
          </p:nvSpPr>
          <p:spPr>
            <a:xfrm>
              <a:off x="8468353" y="3769532"/>
              <a:ext cx="7761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游ゴシック" panose="020F0502020204030204"/>
                  <a:ea typeface="游ゴシック" panose="020B0400000000000000" pitchFamily="50" charset="-128"/>
                </a:rPr>
                <a:t>Glass</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40" name="直線矢印コネクタ 39">
              <a:extLst>
                <a:ext uri="{FF2B5EF4-FFF2-40B4-BE49-F238E27FC236}">
                  <a16:creationId xmlns:a16="http://schemas.microsoft.com/office/drawing/2014/main" id="{FDA1B3F2-0DBF-42FE-9728-E08449D96F8B}"/>
                </a:ext>
              </a:extLst>
            </p:cNvPr>
            <p:cNvCxnSpPr>
              <a:cxnSpLocks/>
              <a:stCxn id="39" idx="1"/>
            </p:cNvCxnSpPr>
            <p:nvPr/>
          </p:nvCxnSpPr>
          <p:spPr>
            <a:xfrm flipH="1">
              <a:off x="7890843" y="3954198"/>
              <a:ext cx="577510" cy="182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483894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2100</TotalTime>
  <Words>1624</Words>
  <Application>Microsoft Office PowerPoint</Application>
  <PresentationFormat>ワイド画面</PresentationFormat>
  <Paragraphs>215</Paragraphs>
  <Slides>28</Slides>
  <Notes>1</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28</vt:i4>
      </vt:variant>
    </vt:vector>
  </HeadingPairs>
  <TitlesOfParts>
    <vt:vector size="34" baseType="lpstr">
      <vt:lpstr>游ゴシック</vt:lpstr>
      <vt:lpstr>游ゴシック Light</vt:lpstr>
      <vt:lpstr>Arial</vt:lpstr>
      <vt:lpstr>Calibri</vt:lpstr>
      <vt:lpstr>Cambria Math</vt:lpstr>
      <vt:lpstr>Office テーマ</vt:lpstr>
      <vt:lpstr>MRPC meeting</vt:lpstr>
      <vt:lpstr>スケジュール</vt:lpstr>
      <vt:lpstr>購入すべきもの</vt:lpstr>
      <vt:lpstr>筑波大でのMRPCのテスト(12/1-12/18)</vt:lpstr>
      <vt:lpstr>12/21-25 MRPCインストール作業</vt:lpstr>
      <vt:lpstr>E16-MRPC production and beam test at Spring-8 </vt:lpstr>
      <vt:lpstr>Milestones</vt:lpstr>
      <vt:lpstr>Problems in MRPC production</vt:lpstr>
      <vt:lpstr>MRPC Structure</vt:lpstr>
      <vt:lpstr>MRPC production procedure</vt:lpstr>
      <vt:lpstr>PowerPoint プレゼンテーション</vt:lpstr>
      <vt:lpstr>PowerPoint プレゼンテーション</vt:lpstr>
      <vt:lpstr>PowerPoint プレゼンテーション</vt:lpstr>
      <vt:lpstr>MRPC2 assemble problem</vt:lpstr>
      <vt:lpstr>Fighting with noise</vt:lpstr>
      <vt:lpstr>PowerPoint プレゼンテーション</vt:lpstr>
      <vt:lpstr>PowerPoint プレゼンテーション</vt:lpstr>
      <vt:lpstr>Final fix</vt:lpstr>
      <vt:lpstr>Noise at the experimental area</vt:lpstr>
      <vt:lpstr>Problems and fix for noise reduction</vt:lpstr>
      <vt:lpstr>HV test</vt:lpstr>
      <vt:lpstr>Fighting with gas leak</vt:lpstr>
      <vt:lpstr>Problem and fix of gas leak</vt:lpstr>
      <vt:lpstr>PowerPoint プレゼンテーション</vt:lpstr>
      <vt:lpstr>Experimental setup</vt:lpstr>
      <vt:lpstr>Experimental setup</vt:lpstr>
      <vt:lpstr>Conditions</vt:lpstr>
      <vt:lpstr>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E16-MRPC production and beam test at Spring-8 </dc:title>
  <dc:creator>Sako Hiroyuki</dc:creator>
  <cp:lastModifiedBy>Sako Hiroyuki</cp:lastModifiedBy>
  <cp:revision>86</cp:revision>
  <dcterms:created xsi:type="dcterms:W3CDTF">2020-11-29T13:57:54Z</dcterms:created>
  <dcterms:modified xsi:type="dcterms:W3CDTF">2020-12-01T11:22:44Z</dcterms:modified>
</cp:coreProperties>
</file>