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/>
    <p:restoredTop sz="94672"/>
  </p:normalViewPr>
  <p:slideViewPr>
    <p:cSldViewPr snapToGrid="0" snapToObjects="1">
      <p:cViewPr>
        <p:scale>
          <a:sx n="110" d="100"/>
          <a:sy n="110" d="100"/>
        </p:scale>
        <p:origin x="10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86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2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59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64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7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2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90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7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7907-0068-E641-AF33-5C19D1492AB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10A4-C62C-5C42-9911-49C8E067CE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1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C47D39A-8DAE-DF47-8AF9-294030F5A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034" y="1158105"/>
            <a:ext cx="4174435" cy="31308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B90A27-97B1-CA4B-AD3A-5618DF2B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6" y="1199834"/>
            <a:ext cx="4174435" cy="31308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B70E571-0E72-834A-908F-3A71F7CB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405808" y="4435817"/>
            <a:ext cx="3166488" cy="237486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CD8A6E-6779-3E46-BD44-8CDBD78C27B6}"/>
              </a:ext>
            </a:extLst>
          </p:cNvPr>
          <p:cNvSpPr txBox="1"/>
          <p:nvPr/>
        </p:nvSpPr>
        <p:spPr>
          <a:xfrm>
            <a:off x="265253" y="163095"/>
            <a:ext cx="93754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On 2021 Jan 13, we </a:t>
            </a:r>
            <a:r>
              <a:rPr kumimoji="1" lang="en-US" altLang="ja-JP" dirty="0">
                <a:solidFill>
                  <a:srgbClr val="FF0000"/>
                </a:solidFill>
              </a:rPr>
              <a:t>accidentally burned one of the parts called “D4”</a:t>
            </a:r>
            <a:r>
              <a:rPr kumimoji="1" lang="en-US" altLang="ja-JP" dirty="0"/>
              <a:t> on the comparator </a:t>
            </a:r>
            <a:r>
              <a:rPr kumimoji="1" lang="en-US" altLang="ja-JP" dirty="0">
                <a:solidFill>
                  <a:srgbClr val="FF0000"/>
                </a:solidFill>
              </a:rPr>
              <a:t>“No.2/10”</a:t>
            </a:r>
            <a:r>
              <a:rPr kumimoji="1" lang="en-US" altLang="ja-JP" dirty="0"/>
              <a:t>, </a:t>
            </a:r>
          </a:p>
          <a:p>
            <a:pPr algn="ctr"/>
            <a:r>
              <a:rPr kumimoji="1" lang="en-US" altLang="ja-JP" dirty="0"/>
              <a:t>by  accidentally make a metal connector touching around the “D4” parts.</a:t>
            </a:r>
          </a:p>
          <a:p>
            <a:pPr algn="ctr"/>
            <a:r>
              <a:rPr kumimoji="1" lang="en-US" altLang="ja-JP" sz="1200" dirty="0"/>
              <a:t>Zoomed photo of 2 (good and burned) comparators,  out of total 10 comparators </a:t>
            </a:r>
            <a:endParaRPr kumimoji="1" lang="ja-JP" altLang="en-US" sz="12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F944A0-DC3F-B547-8CDD-E2044719B08F}"/>
              </a:ext>
            </a:extLst>
          </p:cNvPr>
          <p:cNvSpPr txBox="1"/>
          <p:nvPr/>
        </p:nvSpPr>
        <p:spPr>
          <a:xfrm>
            <a:off x="1576236" y="1140978"/>
            <a:ext cx="6960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Good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521ED2-89B3-454D-B6E7-AA1AC423D531}"/>
              </a:ext>
            </a:extLst>
          </p:cNvPr>
          <p:cNvSpPr txBox="1"/>
          <p:nvPr/>
        </p:nvSpPr>
        <p:spPr>
          <a:xfrm>
            <a:off x="6138588" y="1199834"/>
            <a:ext cx="8707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Burned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7EC5A0-2DA0-EE4D-9CF3-4A224AE1A2F4}"/>
              </a:ext>
            </a:extLst>
          </p:cNvPr>
          <p:cNvSpPr txBox="1"/>
          <p:nvPr/>
        </p:nvSpPr>
        <p:spPr>
          <a:xfrm>
            <a:off x="231494" y="4519275"/>
            <a:ext cx="3040191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</a:t>
            </a:r>
            <a:r>
              <a:rPr kumimoji="1" lang="en-US" altLang="ja-JP" dirty="0">
                <a:solidFill>
                  <a:srgbClr val="FF0000"/>
                </a:solidFill>
              </a:rPr>
              <a:t>named</a:t>
            </a:r>
            <a:r>
              <a:rPr kumimoji="1" lang="en-US" altLang="ja-JP" dirty="0"/>
              <a:t> 10 comparators </a:t>
            </a:r>
            <a:r>
              <a:rPr kumimoji="1" lang="en-US" altLang="ja-JP" dirty="0">
                <a:solidFill>
                  <a:srgbClr val="FF0000"/>
                </a:solidFill>
              </a:rPr>
              <a:t>as:</a:t>
            </a:r>
          </a:p>
          <a:p>
            <a:r>
              <a:rPr kumimoji="1" lang="en-US" altLang="ja-JP" dirty="0"/>
              <a:t>“No.1/10”,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“No.</a:t>
            </a:r>
            <a:r>
              <a:rPr kumimoji="1" lang="en-US" altLang="ja-JP" dirty="0"/>
              <a:t>2/10</a:t>
            </a:r>
            <a:r>
              <a:rPr kumimoji="1" lang="en-US" altLang="ja-JP" dirty="0">
                <a:solidFill>
                  <a:srgbClr val="FF0000"/>
                </a:solidFill>
              </a:rPr>
              <a:t>”,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“No.</a:t>
            </a:r>
            <a:r>
              <a:rPr kumimoji="1" lang="en-US" altLang="ja-JP" dirty="0"/>
              <a:t>3/10</a:t>
            </a:r>
            <a:r>
              <a:rPr kumimoji="1" lang="en-US" altLang="ja-JP" dirty="0">
                <a:solidFill>
                  <a:srgbClr val="FF0000"/>
                </a:solidFill>
              </a:rPr>
              <a:t>”,</a:t>
            </a:r>
          </a:p>
          <a:p>
            <a:r>
              <a:rPr kumimoji="1" lang="en-US" altLang="ja-JP" dirty="0"/>
              <a:t> … … </a:t>
            </a:r>
            <a:r>
              <a:rPr kumimoji="1" lang="en-US" altLang="ja-JP" sz="1200" dirty="0"/>
              <a:t>and so on </a:t>
            </a:r>
          </a:p>
          <a:p>
            <a:r>
              <a:rPr kumimoji="1" lang="en-US" altLang="ja-JP" dirty="0"/>
              <a:t>“No.10/10”. </a:t>
            </a:r>
          </a:p>
          <a:p>
            <a:r>
              <a:rPr kumimoji="1" lang="en-US" altLang="ja-JP" sz="1200" dirty="0"/>
              <a:t>And </a:t>
            </a:r>
            <a:r>
              <a:rPr kumimoji="1" lang="en-US" altLang="ja-JP" sz="1200" dirty="0">
                <a:solidFill>
                  <a:srgbClr val="FF0000"/>
                </a:solidFill>
              </a:rPr>
              <a:t>wrote (hand-writing) it 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on the board.</a:t>
            </a:r>
            <a:r>
              <a:rPr kumimoji="1" lang="en-US" altLang="ja-JP" sz="1200" dirty="0"/>
              <a:t> </a:t>
            </a:r>
            <a:endParaRPr kumimoji="1" lang="ja-JP" altLang="en-US" sz="1200"/>
          </a:p>
        </p:txBody>
      </p:sp>
      <p:sp>
        <p:nvSpPr>
          <p:cNvPr id="15" name="上矢印吹き出し 14">
            <a:extLst>
              <a:ext uri="{FF2B5EF4-FFF2-40B4-BE49-F238E27FC236}">
                <a16:creationId xmlns:a16="http://schemas.microsoft.com/office/drawing/2014/main" id="{B3B3B897-0255-E744-808F-32B35D00D20D}"/>
              </a:ext>
            </a:extLst>
          </p:cNvPr>
          <p:cNvSpPr/>
          <p:nvPr/>
        </p:nvSpPr>
        <p:spPr>
          <a:xfrm>
            <a:off x="3692324" y="4231056"/>
            <a:ext cx="1040757" cy="88495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0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上矢印吹き出し 15">
            <a:extLst>
              <a:ext uri="{FF2B5EF4-FFF2-40B4-BE49-F238E27FC236}">
                <a16:creationId xmlns:a16="http://schemas.microsoft.com/office/drawing/2014/main" id="{90004952-923D-6F4D-AE63-B10AC7B1095F}"/>
              </a:ext>
            </a:extLst>
          </p:cNvPr>
          <p:cNvSpPr/>
          <p:nvPr/>
        </p:nvSpPr>
        <p:spPr>
          <a:xfrm>
            <a:off x="4921169" y="4209834"/>
            <a:ext cx="1040757" cy="88495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0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2BC7C7-E338-4049-BF3E-6CD40CC0C2B0}"/>
              </a:ext>
            </a:extLst>
          </p:cNvPr>
          <p:cNvSpPr txBox="1"/>
          <p:nvPr/>
        </p:nvSpPr>
        <p:spPr>
          <a:xfrm>
            <a:off x="3291984" y="4337253"/>
            <a:ext cx="748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Zoom-up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C2E477C-B174-DD49-8484-B11D64E5642E}"/>
              </a:ext>
            </a:extLst>
          </p:cNvPr>
          <p:cNvSpPr txBox="1"/>
          <p:nvPr/>
        </p:nvSpPr>
        <p:spPr>
          <a:xfrm>
            <a:off x="5620421" y="4281307"/>
            <a:ext cx="748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Zoom-up</a:t>
            </a:r>
            <a:endParaRPr kumimoji="1" lang="ja-JP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2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6941443-156B-B64C-9CA3-EFF7429B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4" y="934602"/>
            <a:ext cx="7824485" cy="5868364"/>
          </a:xfrm>
          <a:prstGeom prst="rect">
            <a:avLst/>
          </a:prstGeom>
        </p:spPr>
      </p:pic>
      <p:sp>
        <p:nvSpPr>
          <p:cNvPr id="7" name="円柱 6">
            <a:extLst>
              <a:ext uri="{FF2B5EF4-FFF2-40B4-BE49-F238E27FC236}">
                <a16:creationId xmlns:a16="http://schemas.microsoft.com/office/drawing/2014/main" id="{84857374-2060-B744-9F44-064F8F6ECAFB}"/>
              </a:ext>
            </a:extLst>
          </p:cNvPr>
          <p:cNvSpPr/>
          <p:nvPr/>
        </p:nvSpPr>
        <p:spPr>
          <a:xfrm rot="15476885">
            <a:off x="4803493" y="2502001"/>
            <a:ext cx="820838" cy="1597306"/>
          </a:xfrm>
          <a:prstGeom prst="ca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88CF40E-260A-1042-BDE9-54A067290C7C}"/>
              </a:ext>
            </a:extLst>
          </p:cNvPr>
          <p:cNvSpPr/>
          <p:nvPr/>
        </p:nvSpPr>
        <p:spPr>
          <a:xfrm>
            <a:off x="6007261" y="1880742"/>
            <a:ext cx="3389453" cy="1209700"/>
          </a:xfrm>
          <a:custGeom>
            <a:avLst/>
            <a:gdLst>
              <a:gd name="connsiteX0" fmla="*/ 0 w 2627453"/>
              <a:gd name="connsiteY0" fmla="*/ 1099595 h 1099595"/>
              <a:gd name="connsiteX1" fmla="*/ 92597 w 2627453"/>
              <a:gd name="connsiteY1" fmla="*/ 1030147 h 1099595"/>
              <a:gd name="connsiteX2" fmla="*/ 127321 w 2627453"/>
              <a:gd name="connsiteY2" fmla="*/ 1006997 h 1099595"/>
              <a:gd name="connsiteX3" fmla="*/ 150471 w 2627453"/>
              <a:gd name="connsiteY3" fmla="*/ 983848 h 1099595"/>
              <a:gd name="connsiteX4" fmla="*/ 219919 w 2627453"/>
              <a:gd name="connsiteY4" fmla="*/ 937549 h 1099595"/>
              <a:gd name="connsiteX5" fmla="*/ 254643 w 2627453"/>
              <a:gd name="connsiteY5" fmla="*/ 914400 h 1099595"/>
              <a:gd name="connsiteX6" fmla="*/ 300942 w 2627453"/>
              <a:gd name="connsiteY6" fmla="*/ 902825 h 1099595"/>
              <a:gd name="connsiteX7" fmla="*/ 370390 w 2627453"/>
              <a:gd name="connsiteY7" fmla="*/ 856527 h 1099595"/>
              <a:gd name="connsiteX8" fmla="*/ 451412 w 2627453"/>
              <a:gd name="connsiteY8" fmla="*/ 833377 h 1099595"/>
              <a:gd name="connsiteX9" fmla="*/ 567159 w 2627453"/>
              <a:gd name="connsiteY9" fmla="*/ 798653 h 1099595"/>
              <a:gd name="connsiteX10" fmla="*/ 740780 w 2627453"/>
              <a:gd name="connsiteY10" fmla="*/ 810228 h 1099595"/>
              <a:gd name="connsiteX11" fmla="*/ 891250 w 2627453"/>
              <a:gd name="connsiteY11" fmla="*/ 844952 h 1099595"/>
              <a:gd name="connsiteX12" fmla="*/ 1006997 w 2627453"/>
              <a:gd name="connsiteY12" fmla="*/ 868101 h 1099595"/>
              <a:gd name="connsiteX13" fmla="*/ 1041721 w 2627453"/>
              <a:gd name="connsiteY13" fmla="*/ 879676 h 1099595"/>
              <a:gd name="connsiteX14" fmla="*/ 1145893 w 2627453"/>
              <a:gd name="connsiteY14" fmla="*/ 902825 h 1099595"/>
              <a:gd name="connsiteX15" fmla="*/ 1446835 w 2627453"/>
              <a:gd name="connsiteY15" fmla="*/ 891251 h 1099595"/>
              <a:gd name="connsiteX16" fmla="*/ 1527858 w 2627453"/>
              <a:gd name="connsiteY16" fmla="*/ 868101 h 1099595"/>
              <a:gd name="connsiteX17" fmla="*/ 1562582 w 2627453"/>
              <a:gd name="connsiteY17" fmla="*/ 844952 h 1099595"/>
              <a:gd name="connsiteX18" fmla="*/ 1597306 w 2627453"/>
              <a:gd name="connsiteY18" fmla="*/ 833377 h 1099595"/>
              <a:gd name="connsiteX19" fmla="*/ 1666754 w 2627453"/>
              <a:gd name="connsiteY19" fmla="*/ 798653 h 1099595"/>
              <a:gd name="connsiteX20" fmla="*/ 1724628 w 2627453"/>
              <a:gd name="connsiteY20" fmla="*/ 763929 h 1099595"/>
              <a:gd name="connsiteX21" fmla="*/ 1794076 w 2627453"/>
              <a:gd name="connsiteY21" fmla="*/ 694481 h 1099595"/>
              <a:gd name="connsiteX22" fmla="*/ 1840374 w 2627453"/>
              <a:gd name="connsiteY22" fmla="*/ 671332 h 1099595"/>
              <a:gd name="connsiteX23" fmla="*/ 1863524 w 2627453"/>
              <a:gd name="connsiteY23" fmla="*/ 648182 h 1099595"/>
              <a:gd name="connsiteX24" fmla="*/ 1909823 w 2627453"/>
              <a:gd name="connsiteY24" fmla="*/ 613458 h 1099595"/>
              <a:gd name="connsiteX25" fmla="*/ 2025569 w 2627453"/>
              <a:gd name="connsiteY25" fmla="*/ 544010 h 1099595"/>
              <a:gd name="connsiteX26" fmla="*/ 2048719 w 2627453"/>
              <a:gd name="connsiteY26" fmla="*/ 520861 h 1099595"/>
              <a:gd name="connsiteX27" fmla="*/ 2118167 w 2627453"/>
              <a:gd name="connsiteY27" fmla="*/ 474562 h 1099595"/>
              <a:gd name="connsiteX28" fmla="*/ 2152891 w 2627453"/>
              <a:gd name="connsiteY28" fmla="*/ 439838 h 1099595"/>
              <a:gd name="connsiteX29" fmla="*/ 2210764 w 2627453"/>
              <a:gd name="connsiteY29" fmla="*/ 393539 h 1099595"/>
              <a:gd name="connsiteX30" fmla="*/ 2268638 w 2627453"/>
              <a:gd name="connsiteY30" fmla="*/ 324091 h 1099595"/>
              <a:gd name="connsiteX31" fmla="*/ 2303362 w 2627453"/>
              <a:gd name="connsiteY31" fmla="*/ 300942 h 1099595"/>
              <a:gd name="connsiteX32" fmla="*/ 2326511 w 2627453"/>
              <a:gd name="connsiteY32" fmla="*/ 277792 h 1099595"/>
              <a:gd name="connsiteX33" fmla="*/ 2395959 w 2627453"/>
              <a:gd name="connsiteY33" fmla="*/ 231494 h 1099595"/>
              <a:gd name="connsiteX34" fmla="*/ 2453833 w 2627453"/>
              <a:gd name="connsiteY34" fmla="*/ 185195 h 1099595"/>
              <a:gd name="connsiteX35" fmla="*/ 2488557 w 2627453"/>
              <a:gd name="connsiteY35" fmla="*/ 173620 h 1099595"/>
              <a:gd name="connsiteX36" fmla="*/ 2511706 w 2627453"/>
              <a:gd name="connsiteY36" fmla="*/ 138896 h 1099595"/>
              <a:gd name="connsiteX37" fmla="*/ 2546430 w 2627453"/>
              <a:gd name="connsiteY37" fmla="*/ 115747 h 1099595"/>
              <a:gd name="connsiteX38" fmla="*/ 2592729 w 2627453"/>
              <a:gd name="connsiteY38" fmla="*/ 57873 h 1099595"/>
              <a:gd name="connsiteX39" fmla="*/ 2627453 w 2627453"/>
              <a:gd name="connsiteY39" fmla="*/ 0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27453" h="1099595">
                <a:moveTo>
                  <a:pt x="0" y="1099595"/>
                </a:moveTo>
                <a:cubicBezTo>
                  <a:pt x="30866" y="1076446"/>
                  <a:pt x="61394" y="1052840"/>
                  <a:pt x="92597" y="1030147"/>
                </a:cubicBezTo>
                <a:cubicBezTo>
                  <a:pt x="103847" y="1021965"/>
                  <a:pt x="116458" y="1015687"/>
                  <a:pt x="127321" y="1006997"/>
                </a:cubicBezTo>
                <a:cubicBezTo>
                  <a:pt x="135842" y="1000180"/>
                  <a:pt x="141741" y="990396"/>
                  <a:pt x="150471" y="983848"/>
                </a:cubicBezTo>
                <a:cubicBezTo>
                  <a:pt x="172729" y="967155"/>
                  <a:pt x="196770" y="952982"/>
                  <a:pt x="219919" y="937549"/>
                </a:cubicBezTo>
                <a:cubicBezTo>
                  <a:pt x="231494" y="929833"/>
                  <a:pt x="241147" y="917774"/>
                  <a:pt x="254643" y="914400"/>
                </a:cubicBezTo>
                <a:lnTo>
                  <a:pt x="300942" y="902825"/>
                </a:lnTo>
                <a:cubicBezTo>
                  <a:pt x="324091" y="887392"/>
                  <a:pt x="343399" y="863275"/>
                  <a:pt x="370390" y="856527"/>
                </a:cubicBezTo>
                <a:cubicBezTo>
                  <a:pt x="385225" y="852818"/>
                  <a:pt x="434806" y="841680"/>
                  <a:pt x="451412" y="833377"/>
                </a:cubicBezTo>
                <a:cubicBezTo>
                  <a:pt x="535633" y="791267"/>
                  <a:pt x="419812" y="819703"/>
                  <a:pt x="567159" y="798653"/>
                </a:cubicBezTo>
                <a:cubicBezTo>
                  <a:pt x="625033" y="802511"/>
                  <a:pt x="683191" y="803317"/>
                  <a:pt x="740780" y="810228"/>
                </a:cubicBezTo>
                <a:cubicBezTo>
                  <a:pt x="991422" y="840305"/>
                  <a:pt x="781079" y="819528"/>
                  <a:pt x="891250" y="844952"/>
                </a:cubicBezTo>
                <a:cubicBezTo>
                  <a:pt x="929589" y="853799"/>
                  <a:pt x="969670" y="855658"/>
                  <a:pt x="1006997" y="868101"/>
                </a:cubicBezTo>
                <a:cubicBezTo>
                  <a:pt x="1018572" y="871959"/>
                  <a:pt x="1029990" y="876324"/>
                  <a:pt x="1041721" y="879676"/>
                </a:cubicBezTo>
                <a:cubicBezTo>
                  <a:pt x="1079866" y="890575"/>
                  <a:pt x="1106107" y="894868"/>
                  <a:pt x="1145893" y="902825"/>
                </a:cubicBezTo>
                <a:cubicBezTo>
                  <a:pt x="1246207" y="898967"/>
                  <a:pt x="1346669" y="897929"/>
                  <a:pt x="1446835" y="891251"/>
                </a:cubicBezTo>
                <a:cubicBezTo>
                  <a:pt x="1455394" y="890680"/>
                  <a:pt x="1516066" y="873997"/>
                  <a:pt x="1527858" y="868101"/>
                </a:cubicBezTo>
                <a:cubicBezTo>
                  <a:pt x="1540300" y="861880"/>
                  <a:pt x="1550140" y="851173"/>
                  <a:pt x="1562582" y="844952"/>
                </a:cubicBezTo>
                <a:cubicBezTo>
                  <a:pt x="1573495" y="839496"/>
                  <a:pt x="1586393" y="838833"/>
                  <a:pt x="1597306" y="833377"/>
                </a:cubicBezTo>
                <a:cubicBezTo>
                  <a:pt x="1687057" y="788501"/>
                  <a:pt x="1579474" y="827747"/>
                  <a:pt x="1666754" y="798653"/>
                </a:cubicBezTo>
                <a:cubicBezTo>
                  <a:pt x="1779183" y="686229"/>
                  <a:pt x="1589380" y="869122"/>
                  <a:pt x="1724628" y="763929"/>
                </a:cubicBezTo>
                <a:cubicBezTo>
                  <a:pt x="1750470" y="743830"/>
                  <a:pt x="1764794" y="709122"/>
                  <a:pt x="1794076" y="694481"/>
                </a:cubicBezTo>
                <a:cubicBezTo>
                  <a:pt x="1809509" y="686765"/>
                  <a:pt x="1826018" y="680903"/>
                  <a:pt x="1840374" y="671332"/>
                </a:cubicBezTo>
                <a:cubicBezTo>
                  <a:pt x="1849454" y="665279"/>
                  <a:pt x="1855140" y="655168"/>
                  <a:pt x="1863524" y="648182"/>
                </a:cubicBezTo>
                <a:cubicBezTo>
                  <a:pt x="1878344" y="635832"/>
                  <a:pt x="1893464" y="623682"/>
                  <a:pt x="1909823" y="613458"/>
                </a:cubicBezTo>
                <a:cubicBezTo>
                  <a:pt x="1958540" y="583010"/>
                  <a:pt x="1977991" y="591586"/>
                  <a:pt x="2025569" y="544010"/>
                </a:cubicBezTo>
                <a:cubicBezTo>
                  <a:pt x="2033286" y="536294"/>
                  <a:pt x="2039989" y="527409"/>
                  <a:pt x="2048719" y="520861"/>
                </a:cubicBezTo>
                <a:cubicBezTo>
                  <a:pt x="2070977" y="504168"/>
                  <a:pt x="2098494" y="494235"/>
                  <a:pt x="2118167" y="474562"/>
                </a:cubicBezTo>
                <a:cubicBezTo>
                  <a:pt x="2129742" y="462987"/>
                  <a:pt x="2140316" y="450317"/>
                  <a:pt x="2152891" y="439838"/>
                </a:cubicBezTo>
                <a:cubicBezTo>
                  <a:pt x="2188993" y="409754"/>
                  <a:pt x="2183821" y="427218"/>
                  <a:pt x="2210764" y="393539"/>
                </a:cubicBezTo>
                <a:cubicBezTo>
                  <a:pt x="2247180" y="348019"/>
                  <a:pt x="2219152" y="365329"/>
                  <a:pt x="2268638" y="324091"/>
                </a:cubicBezTo>
                <a:cubicBezTo>
                  <a:pt x="2279325" y="315185"/>
                  <a:pt x="2292499" y="309632"/>
                  <a:pt x="2303362" y="300942"/>
                </a:cubicBezTo>
                <a:cubicBezTo>
                  <a:pt x="2311883" y="294125"/>
                  <a:pt x="2317781" y="284340"/>
                  <a:pt x="2326511" y="277792"/>
                </a:cubicBezTo>
                <a:cubicBezTo>
                  <a:pt x="2348769" y="261099"/>
                  <a:pt x="2376286" y="251167"/>
                  <a:pt x="2395959" y="231494"/>
                </a:cubicBezTo>
                <a:cubicBezTo>
                  <a:pt x="2417492" y="209961"/>
                  <a:pt x="2424629" y="199797"/>
                  <a:pt x="2453833" y="185195"/>
                </a:cubicBezTo>
                <a:cubicBezTo>
                  <a:pt x="2464746" y="179739"/>
                  <a:pt x="2476982" y="177478"/>
                  <a:pt x="2488557" y="173620"/>
                </a:cubicBezTo>
                <a:cubicBezTo>
                  <a:pt x="2496273" y="162045"/>
                  <a:pt x="2501869" y="148733"/>
                  <a:pt x="2511706" y="138896"/>
                </a:cubicBezTo>
                <a:cubicBezTo>
                  <a:pt x="2521543" y="129059"/>
                  <a:pt x="2537740" y="126610"/>
                  <a:pt x="2546430" y="115747"/>
                </a:cubicBezTo>
                <a:cubicBezTo>
                  <a:pt x="2610328" y="35876"/>
                  <a:pt x="2493212" y="124220"/>
                  <a:pt x="2592729" y="57873"/>
                </a:cubicBezTo>
                <a:cubicBezTo>
                  <a:pt x="2620663" y="15971"/>
                  <a:pt x="2609657" y="35591"/>
                  <a:pt x="262745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339C14E-F10F-584D-BF3E-50F4BF1F509A}"/>
              </a:ext>
            </a:extLst>
          </p:cNvPr>
          <p:cNvSpPr/>
          <p:nvPr/>
        </p:nvSpPr>
        <p:spPr>
          <a:xfrm rot="640734">
            <a:off x="597871" y="3057026"/>
            <a:ext cx="3862431" cy="1317082"/>
          </a:xfrm>
          <a:custGeom>
            <a:avLst/>
            <a:gdLst>
              <a:gd name="connsiteX0" fmla="*/ 0 w 2627453"/>
              <a:gd name="connsiteY0" fmla="*/ 1099595 h 1099595"/>
              <a:gd name="connsiteX1" fmla="*/ 92597 w 2627453"/>
              <a:gd name="connsiteY1" fmla="*/ 1030147 h 1099595"/>
              <a:gd name="connsiteX2" fmla="*/ 127321 w 2627453"/>
              <a:gd name="connsiteY2" fmla="*/ 1006997 h 1099595"/>
              <a:gd name="connsiteX3" fmla="*/ 150471 w 2627453"/>
              <a:gd name="connsiteY3" fmla="*/ 983848 h 1099595"/>
              <a:gd name="connsiteX4" fmla="*/ 219919 w 2627453"/>
              <a:gd name="connsiteY4" fmla="*/ 937549 h 1099595"/>
              <a:gd name="connsiteX5" fmla="*/ 254643 w 2627453"/>
              <a:gd name="connsiteY5" fmla="*/ 914400 h 1099595"/>
              <a:gd name="connsiteX6" fmla="*/ 300942 w 2627453"/>
              <a:gd name="connsiteY6" fmla="*/ 902825 h 1099595"/>
              <a:gd name="connsiteX7" fmla="*/ 370390 w 2627453"/>
              <a:gd name="connsiteY7" fmla="*/ 856527 h 1099595"/>
              <a:gd name="connsiteX8" fmla="*/ 451412 w 2627453"/>
              <a:gd name="connsiteY8" fmla="*/ 833377 h 1099595"/>
              <a:gd name="connsiteX9" fmla="*/ 567159 w 2627453"/>
              <a:gd name="connsiteY9" fmla="*/ 798653 h 1099595"/>
              <a:gd name="connsiteX10" fmla="*/ 740780 w 2627453"/>
              <a:gd name="connsiteY10" fmla="*/ 810228 h 1099595"/>
              <a:gd name="connsiteX11" fmla="*/ 891250 w 2627453"/>
              <a:gd name="connsiteY11" fmla="*/ 844952 h 1099595"/>
              <a:gd name="connsiteX12" fmla="*/ 1006997 w 2627453"/>
              <a:gd name="connsiteY12" fmla="*/ 868101 h 1099595"/>
              <a:gd name="connsiteX13" fmla="*/ 1041721 w 2627453"/>
              <a:gd name="connsiteY13" fmla="*/ 879676 h 1099595"/>
              <a:gd name="connsiteX14" fmla="*/ 1145893 w 2627453"/>
              <a:gd name="connsiteY14" fmla="*/ 902825 h 1099595"/>
              <a:gd name="connsiteX15" fmla="*/ 1446835 w 2627453"/>
              <a:gd name="connsiteY15" fmla="*/ 891251 h 1099595"/>
              <a:gd name="connsiteX16" fmla="*/ 1527858 w 2627453"/>
              <a:gd name="connsiteY16" fmla="*/ 868101 h 1099595"/>
              <a:gd name="connsiteX17" fmla="*/ 1562582 w 2627453"/>
              <a:gd name="connsiteY17" fmla="*/ 844952 h 1099595"/>
              <a:gd name="connsiteX18" fmla="*/ 1597306 w 2627453"/>
              <a:gd name="connsiteY18" fmla="*/ 833377 h 1099595"/>
              <a:gd name="connsiteX19" fmla="*/ 1666754 w 2627453"/>
              <a:gd name="connsiteY19" fmla="*/ 798653 h 1099595"/>
              <a:gd name="connsiteX20" fmla="*/ 1724628 w 2627453"/>
              <a:gd name="connsiteY20" fmla="*/ 763929 h 1099595"/>
              <a:gd name="connsiteX21" fmla="*/ 1794076 w 2627453"/>
              <a:gd name="connsiteY21" fmla="*/ 694481 h 1099595"/>
              <a:gd name="connsiteX22" fmla="*/ 1840374 w 2627453"/>
              <a:gd name="connsiteY22" fmla="*/ 671332 h 1099595"/>
              <a:gd name="connsiteX23" fmla="*/ 1863524 w 2627453"/>
              <a:gd name="connsiteY23" fmla="*/ 648182 h 1099595"/>
              <a:gd name="connsiteX24" fmla="*/ 1909823 w 2627453"/>
              <a:gd name="connsiteY24" fmla="*/ 613458 h 1099595"/>
              <a:gd name="connsiteX25" fmla="*/ 2025569 w 2627453"/>
              <a:gd name="connsiteY25" fmla="*/ 544010 h 1099595"/>
              <a:gd name="connsiteX26" fmla="*/ 2048719 w 2627453"/>
              <a:gd name="connsiteY26" fmla="*/ 520861 h 1099595"/>
              <a:gd name="connsiteX27" fmla="*/ 2118167 w 2627453"/>
              <a:gd name="connsiteY27" fmla="*/ 474562 h 1099595"/>
              <a:gd name="connsiteX28" fmla="*/ 2152891 w 2627453"/>
              <a:gd name="connsiteY28" fmla="*/ 439838 h 1099595"/>
              <a:gd name="connsiteX29" fmla="*/ 2210764 w 2627453"/>
              <a:gd name="connsiteY29" fmla="*/ 393539 h 1099595"/>
              <a:gd name="connsiteX30" fmla="*/ 2268638 w 2627453"/>
              <a:gd name="connsiteY30" fmla="*/ 324091 h 1099595"/>
              <a:gd name="connsiteX31" fmla="*/ 2303362 w 2627453"/>
              <a:gd name="connsiteY31" fmla="*/ 300942 h 1099595"/>
              <a:gd name="connsiteX32" fmla="*/ 2326511 w 2627453"/>
              <a:gd name="connsiteY32" fmla="*/ 277792 h 1099595"/>
              <a:gd name="connsiteX33" fmla="*/ 2395959 w 2627453"/>
              <a:gd name="connsiteY33" fmla="*/ 231494 h 1099595"/>
              <a:gd name="connsiteX34" fmla="*/ 2453833 w 2627453"/>
              <a:gd name="connsiteY34" fmla="*/ 185195 h 1099595"/>
              <a:gd name="connsiteX35" fmla="*/ 2488557 w 2627453"/>
              <a:gd name="connsiteY35" fmla="*/ 173620 h 1099595"/>
              <a:gd name="connsiteX36" fmla="*/ 2511706 w 2627453"/>
              <a:gd name="connsiteY36" fmla="*/ 138896 h 1099595"/>
              <a:gd name="connsiteX37" fmla="*/ 2546430 w 2627453"/>
              <a:gd name="connsiteY37" fmla="*/ 115747 h 1099595"/>
              <a:gd name="connsiteX38" fmla="*/ 2592729 w 2627453"/>
              <a:gd name="connsiteY38" fmla="*/ 57873 h 1099595"/>
              <a:gd name="connsiteX39" fmla="*/ 2627453 w 2627453"/>
              <a:gd name="connsiteY39" fmla="*/ 0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27453" h="1099595">
                <a:moveTo>
                  <a:pt x="0" y="1099595"/>
                </a:moveTo>
                <a:cubicBezTo>
                  <a:pt x="30866" y="1076446"/>
                  <a:pt x="61394" y="1052840"/>
                  <a:pt x="92597" y="1030147"/>
                </a:cubicBezTo>
                <a:cubicBezTo>
                  <a:pt x="103847" y="1021965"/>
                  <a:pt x="116458" y="1015687"/>
                  <a:pt x="127321" y="1006997"/>
                </a:cubicBezTo>
                <a:cubicBezTo>
                  <a:pt x="135842" y="1000180"/>
                  <a:pt x="141741" y="990396"/>
                  <a:pt x="150471" y="983848"/>
                </a:cubicBezTo>
                <a:cubicBezTo>
                  <a:pt x="172729" y="967155"/>
                  <a:pt x="196770" y="952982"/>
                  <a:pt x="219919" y="937549"/>
                </a:cubicBezTo>
                <a:cubicBezTo>
                  <a:pt x="231494" y="929833"/>
                  <a:pt x="241147" y="917774"/>
                  <a:pt x="254643" y="914400"/>
                </a:cubicBezTo>
                <a:lnTo>
                  <a:pt x="300942" y="902825"/>
                </a:lnTo>
                <a:cubicBezTo>
                  <a:pt x="324091" y="887392"/>
                  <a:pt x="343399" y="863275"/>
                  <a:pt x="370390" y="856527"/>
                </a:cubicBezTo>
                <a:cubicBezTo>
                  <a:pt x="385225" y="852818"/>
                  <a:pt x="434806" y="841680"/>
                  <a:pt x="451412" y="833377"/>
                </a:cubicBezTo>
                <a:cubicBezTo>
                  <a:pt x="535633" y="791267"/>
                  <a:pt x="419812" y="819703"/>
                  <a:pt x="567159" y="798653"/>
                </a:cubicBezTo>
                <a:cubicBezTo>
                  <a:pt x="625033" y="802511"/>
                  <a:pt x="683191" y="803317"/>
                  <a:pt x="740780" y="810228"/>
                </a:cubicBezTo>
                <a:cubicBezTo>
                  <a:pt x="991422" y="840305"/>
                  <a:pt x="781079" y="819528"/>
                  <a:pt x="891250" y="844952"/>
                </a:cubicBezTo>
                <a:cubicBezTo>
                  <a:pt x="929589" y="853799"/>
                  <a:pt x="969670" y="855658"/>
                  <a:pt x="1006997" y="868101"/>
                </a:cubicBezTo>
                <a:cubicBezTo>
                  <a:pt x="1018572" y="871959"/>
                  <a:pt x="1029990" y="876324"/>
                  <a:pt x="1041721" y="879676"/>
                </a:cubicBezTo>
                <a:cubicBezTo>
                  <a:pt x="1079866" y="890575"/>
                  <a:pt x="1106107" y="894868"/>
                  <a:pt x="1145893" y="902825"/>
                </a:cubicBezTo>
                <a:cubicBezTo>
                  <a:pt x="1246207" y="898967"/>
                  <a:pt x="1346669" y="897929"/>
                  <a:pt x="1446835" y="891251"/>
                </a:cubicBezTo>
                <a:cubicBezTo>
                  <a:pt x="1455394" y="890680"/>
                  <a:pt x="1516066" y="873997"/>
                  <a:pt x="1527858" y="868101"/>
                </a:cubicBezTo>
                <a:cubicBezTo>
                  <a:pt x="1540300" y="861880"/>
                  <a:pt x="1550140" y="851173"/>
                  <a:pt x="1562582" y="844952"/>
                </a:cubicBezTo>
                <a:cubicBezTo>
                  <a:pt x="1573495" y="839496"/>
                  <a:pt x="1586393" y="838833"/>
                  <a:pt x="1597306" y="833377"/>
                </a:cubicBezTo>
                <a:cubicBezTo>
                  <a:pt x="1687057" y="788501"/>
                  <a:pt x="1579474" y="827747"/>
                  <a:pt x="1666754" y="798653"/>
                </a:cubicBezTo>
                <a:cubicBezTo>
                  <a:pt x="1779183" y="686229"/>
                  <a:pt x="1589380" y="869122"/>
                  <a:pt x="1724628" y="763929"/>
                </a:cubicBezTo>
                <a:cubicBezTo>
                  <a:pt x="1750470" y="743830"/>
                  <a:pt x="1764794" y="709122"/>
                  <a:pt x="1794076" y="694481"/>
                </a:cubicBezTo>
                <a:cubicBezTo>
                  <a:pt x="1809509" y="686765"/>
                  <a:pt x="1826018" y="680903"/>
                  <a:pt x="1840374" y="671332"/>
                </a:cubicBezTo>
                <a:cubicBezTo>
                  <a:pt x="1849454" y="665279"/>
                  <a:pt x="1855140" y="655168"/>
                  <a:pt x="1863524" y="648182"/>
                </a:cubicBezTo>
                <a:cubicBezTo>
                  <a:pt x="1878344" y="635832"/>
                  <a:pt x="1893464" y="623682"/>
                  <a:pt x="1909823" y="613458"/>
                </a:cubicBezTo>
                <a:cubicBezTo>
                  <a:pt x="1958540" y="583010"/>
                  <a:pt x="1977991" y="591586"/>
                  <a:pt x="2025569" y="544010"/>
                </a:cubicBezTo>
                <a:cubicBezTo>
                  <a:pt x="2033286" y="536294"/>
                  <a:pt x="2039989" y="527409"/>
                  <a:pt x="2048719" y="520861"/>
                </a:cubicBezTo>
                <a:cubicBezTo>
                  <a:pt x="2070977" y="504168"/>
                  <a:pt x="2098494" y="494235"/>
                  <a:pt x="2118167" y="474562"/>
                </a:cubicBezTo>
                <a:cubicBezTo>
                  <a:pt x="2129742" y="462987"/>
                  <a:pt x="2140316" y="450317"/>
                  <a:pt x="2152891" y="439838"/>
                </a:cubicBezTo>
                <a:cubicBezTo>
                  <a:pt x="2188993" y="409754"/>
                  <a:pt x="2183821" y="427218"/>
                  <a:pt x="2210764" y="393539"/>
                </a:cubicBezTo>
                <a:cubicBezTo>
                  <a:pt x="2247180" y="348019"/>
                  <a:pt x="2219152" y="365329"/>
                  <a:pt x="2268638" y="324091"/>
                </a:cubicBezTo>
                <a:cubicBezTo>
                  <a:pt x="2279325" y="315185"/>
                  <a:pt x="2292499" y="309632"/>
                  <a:pt x="2303362" y="300942"/>
                </a:cubicBezTo>
                <a:cubicBezTo>
                  <a:pt x="2311883" y="294125"/>
                  <a:pt x="2317781" y="284340"/>
                  <a:pt x="2326511" y="277792"/>
                </a:cubicBezTo>
                <a:cubicBezTo>
                  <a:pt x="2348769" y="261099"/>
                  <a:pt x="2376286" y="251167"/>
                  <a:pt x="2395959" y="231494"/>
                </a:cubicBezTo>
                <a:cubicBezTo>
                  <a:pt x="2417492" y="209961"/>
                  <a:pt x="2424629" y="199797"/>
                  <a:pt x="2453833" y="185195"/>
                </a:cubicBezTo>
                <a:cubicBezTo>
                  <a:pt x="2464746" y="179739"/>
                  <a:pt x="2476982" y="177478"/>
                  <a:pt x="2488557" y="173620"/>
                </a:cubicBezTo>
                <a:cubicBezTo>
                  <a:pt x="2496273" y="162045"/>
                  <a:pt x="2501869" y="148733"/>
                  <a:pt x="2511706" y="138896"/>
                </a:cubicBezTo>
                <a:cubicBezTo>
                  <a:pt x="2521543" y="129059"/>
                  <a:pt x="2537740" y="126610"/>
                  <a:pt x="2546430" y="115747"/>
                </a:cubicBezTo>
                <a:cubicBezTo>
                  <a:pt x="2610328" y="35876"/>
                  <a:pt x="2493212" y="124220"/>
                  <a:pt x="2592729" y="57873"/>
                </a:cubicBezTo>
                <a:cubicBezTo>
                  <a:pt x="2620663" y="15971"/>
                  <a:pt x="2609657" y="35591"/>
                  <a:pt x="262745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4D3606-A6CA-174A-A58A-C7D09F9110CE}"/>
              </a:ext>
            </a:extLst>
          </p:cNvPr>
          <p:cNvSpPr txBox="1"/>
          <p:nvPr/>
        </p:nvSpPr>
        <p:spPr>
          <a:xfrm rot="20747666">
            <a:off x="3178958" y="1556261"/>
            <a:ext cx="37195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By touching </a:t>
            </a:r>
          </a:p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One of “hanging” metal </a:t>
            </a:r>
          </a:p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signal connectors 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7222BE-E113-E348-B16A-EE52DDF9AE00}"/>
              </a:ext>
            </a:extLst>
          </p:cNvPr>
          <p:cNvSpPr txBox="1"/>
          <p:nvPr/>
        </p:nvSpPr>
        <p:spPr>
          <a:xfrm>
            <a:off x="265253" y="579784"/>
            <a:ext cx="93754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On 2021 Jan 13, we </a:t>
            </a:r>
            <a:r>
              <a:rPr kumimoji="1" lang="en-US" altLang="ja-JP" dirty="0">
                <a:solidFill>
                  <a:srgbClr val="FF0000"/>
                </a:solidFill>
              </a:rPr>
              <a:t>accidentally burned one of the parts called “D4”</a:t>
            </a:r>
            <a:r>
              <a:rPr kumimoji="1" lang="en-US" altLang="ja-JP" dirty="0"/>
              <a:t> on the comparator </a:t>
            </a:r>
            <a:r>
              <a:rPr kumimoji="1" lang="en-US" altLang="ja-JP" dirty="0">
                <a:solidFill>
                  <a:srgbClr val="FF0000"/>
                </a:solidFill>
              </a:rPr>
              <a:t>“No.2/10”</a:t>
            </a:r>
            <a:r>
              <a:rPr kumimoji="1" lang="en-US" altLang="ja-JP" dirty="0"/>
              <a:t>, </a:t>
            </a:r>
          </a:p>
          <a:p>
            <a:pPr algn="ctr"/>
            <a:r>
              <a:rPr kumimoji="1" lang="en-US" altLang="ja-JP" dirty="0"/>
              <a:t>by  accidentally make a metal connector touching around the “D4” parts.</a:t>
            </a:r>
          </a:p>
          <a:p>
            <a:pPr algn="ctr"/>
            <a:r>
              <a:rPr kumimoji="1" lang="en-US" altLang="ja-JP" sz="1200" dirty="0"/>
              <a:t>Zoomed photo of 2 (good and burned) comparators,  out of total 10 comparators </a:t>
            </a:r>
            <a:endParaRPr kumimoji="1" lang="ja-JP" altLang="en-US" sz="12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219BA4-3856-E941-80A1-5FE7FED76AEF}"/>
              </a:ext>
            </a:extLst>
          </p:cNvPr>
          <p:cNvSpPr txBox="1"/>
          <p:nvPr/>
        </p:nvSpPr>
        <p:spPr>
          <a:xfrm rot="21243575">
            <a:off x="562" y="102542"/>
            <a:ext cx="2430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u="sng" dirty="0">
                <a:solidFill>
                  <a:srgbClr val="FF0000"/>
                </a:solidFill>
              </a:rPr>
              <a:t>Schematical Drawing</a:t>
            </a:r>
            <a:endParaRPr kumimoji="1" lang="ja-JP" altLang="en-US" sz="2000" b="1" i="1" u="sng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AEA84C-9C77-504D-98B2-8365CA735F68}"/>
              </a:ext>
            </a:extLst>
          </p:cNvPr>
          <p:cNvSpPr txBox="1"/>
          <p:nvPr/>
        </p:nvSpPr>
        <p:spPr>
          <a:xfrm>
            <a:off x="7689447" y="3454203"/>
            <a:ext cx="2153154" cy="32316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Resulting in </a:t>
            </a:r>
          </a:p>
          <a:p>
            <a:r>
              <a:rPr kumimoji="1" lang="en-US" altLang="ja-JP" sz="1200" dirty="0"/>
              <a:t>for burned one (i.e. “No. 2/10”)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R (of D4) ~ 30ohm</a:t>
            </a:r>
          </a:p>
          <a:p>
            <a:r>
              <a:rPr kumimoji="1" lang="en-US" altLang="ja-JP" sz="1200" dirty="0"/>
              <a:t>       [F7 side </a:t>
            </a:r>
            <a:r>
              <a:rPr kumimoji="1" lang="en-US" altLang="ja-JP" sz="1200" dirty="0" err="1"/>
              <a:t>w.r.t.</a:t>
            </a:r>
            <a:r>
              <a:rPr kumimoji="1" lang="en-US" altLang="ja-JP" sz="1200" dirty="0"/>
              <a:t> C18 side]</a:t>
            </a:r>
          </a:p>
          <a:p>
            <a:endParaRPr kumimoji="1" lang="en-US" altLang="ja-JP" sz="1200" dirty="0"/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R (of D4) ~ 100ohm</a:t>
            </a:r>
          </a:p>
          <a:p>
            <a:r>
              <a:rPr kumimoji="1" lang="en-US" altLang="ja-JP" sz="1200" dirty="0"/>
              <a:t>       [C18 side </a:t>
            </a:r>
            <a:r>
              <a:rPr kumimoji="1" lang="en-US" altLang="ja-JP" sz="1200" dirty="0" err="1"/>
              <a:t>w.r.t.</a:t>
            </a:r>
            <a:r>
              <a:rPr kumimoji="1" lang="en-US" altLang="ja-JP" sz="1200" dirty="0"/>
              <a:t> F7 side]</a:t>
            </a:r>
          </a:p>
          <a:p>
            <a:endParaRPr kumimoji="1" lang="en-US" altLang="ja-JP" sz="1200" dirty="0"/>
          </a:p>
          <a:p>
            <a:endParaRPr kumimoji="1" lang="en-US" altLang="ja-JP" sz="1200" dirty="0">
              <a:solidFill>
                <a:srgbClr val="00B050"/>
              </a:solidFill>
            </a:endParaRP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While 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for good one</a:t>
            </a:r>
            <a:r>
              <a:rPr kumimoji="1" lang="en-US" altLang="ja-JP" sz="1200" dirty="0"/>
              <a:t> </a:t>
            </a:r>
            <a:r>
              <a:rPr kumimoji="1" lang="en-US" altLang="ja-JP" sz="1200" dirty="0">
                <a:solidFill>
                  <a:srgbClr val="00B050"/>
                </a:solidFill>
              </a:rPr>
              <a:t>(i.e. “No. 3/10”)</a:t>
            </a:r>
          </a:p>
          <a:p>
            <a:endParaRPr kumimoji="1" lang="en-US" altLang="ja-JP" sz="1200" dirty="0">
              <a:solidFill>
                <a:srgbClr val="00B050"/>
              </a:solidFill>
            </a:endParaRP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R (of D4) ~  infinite ohm.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  for both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      [F7 side </a:t>
            </a:r>
            <a:r>
              <a:rPr kumimoji="1" lang="en-US" altLang="ja-JP" sz="1200" dirty="0" err="1">
                <a:solidFill>
                  <a:srgbClr val="00B050"/>
                </a:solidFill>
              </a:rPr>
              <a:t>w.r.t.</a:t>
            </a:r>
            <a:r>
              <a:rPr kumimoji="1" lang="en-US" altLang="ja-JP" sz="1200" dirty="0">
                <a:solidFill>
                  <a:srgbClr val="00B050"/>
                </a:solidFill>
              </a:rPr>
              <a:t> C18 side]</a:t>
            </a: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      [C18 side </a:t>
            </a:r>
            <a:r>
              <a:rPr kumimoji="1" lang="en-US" altLang="ja-JP" sz="1200" dirty="0" err="1">
                <a:solidFill>
                  <a:srgbClr val="00B050"/>
                </a:solidFill>
              </a:rPr>
              <a:t>w.r.t.</a:t>
            </a:r>
            <a:r>
              <a:rPr kumimoji="1" lang="en-US" altLang="ja-JP" sz="1200" dirty="0">
                <a:solidFill>
                  <a:srgbClr val="00B050"/>
                </a:solidFill>
              </a:rPr>
              <a:t> F7 side].</a:t>
            </a:r>
          </a:p>
        </p:txBody>
      </p:sp>
    </p:spTree>
    <p:extLst>
      <p:ext uri="{BB962C8B-B14F-4D97-AF65-F5344CB8AC3E}">
        <p14:creationId xmlns:p14="http://schemas.microsoft.com/office/powerpoint/2010/main" val="402562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273</Words>
  <Application>Microsoft Macintosh PowerPoint</Application>
  <PresentationFormat>A4 210 x 297 mm</PresentationFormat>
  <Paragraphs>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6</cp:revision>
  <dcterms:created xsi:type="dcterms:W3CDTF">2021-01-13T07:54:44Z</dcterms:created>
  <dcterms:modified xsi:type="dcterms:W3CDTF">2021-01-13T08:24:03Z</dcterms:modified>
</cp:coreProperties>
</file>