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48" r:id="rId1"/>
    <p:sldMasterId id="2147483841" r:id="rId2"/>
  </p:sldMasterIdLst>
  <p:notesMasterIdLst>
    <p:notesMasterId r:id="rId34"/>
  </p:notesMasterIdLst>
  <p:handoutMasterIdLst>
    <p:handoutMasterId r:id="rId35"/>
  </p:handoutMasterIdLst>
  <p:sldIdLst>
    <p:sldId id="256" r:id="rId3"/>
    <p:sldId id="340" r:id="rId4"/>
    <p:sldId id="341" r:id="rId5"/>
    <p:sldId id="356" r:id="rId6"/>
    <p:sldId id="357" r:id="rId7"/>
    <p:sldId id="374" r:id="rId8"/>
    <p:sldId id="375" r:id="rId9"/>
    <p:sldId id="376" r:id="rId10"/>
    <p:sldId id="364" r:id="rId11"/>
    <p:sldId id="370" r:id="rId12"/>
    <p:sldId id="369" r:id="rId13"/>
    <p:sldId id="378" r:id="rId14"/>
    <p:sldId id="396" r:id="rId15"/>
    <p:sldId id="371" r:id="rId16"/>
    <p:sldId id="380" r:id="rId17"/>
    <p:sldId id="381" r:id="rId18"/>
    <p:sldId id="382" r:id="rId19"/>
    <p:sldId id="383" r:id="rId20"/>
    <p:sldId id="384" r:id="rId21"/>
    <p:sldId id="391" r:id="rId22"/>
    <p:sldId id="367" r:id="rId23"/>
    <p:sldId id="397" r:id="rId24"/>
    <p:sldId id="368" r:id="rId25"/>
    <p:sldId id="389" r:id="rId26"/>
    <p:sldId id="387" r:id="rId27"/>
    <p:sldId id="388" r:id="rId28"/>
    <p:sldId id="350" r:id="rId29"/>
    <p:sldId id="392" r:id="rId30"/>
    <p:sldId id="385" r:id="rId31"/>
    <p:sldId id="386" r:id="rId32"/>
    <p:sldId id="393" r:id="rId33"/>
  </p:sldIdLst>
  <p:sldSz cx="9144000" cy="6858000" type="screen4x3"/>
  <p:notesSz cx="6858000" cy="9144000"/>
  <p:embeddedFontLst>
    <p:embeddedFont>
      <p:font typeface="Trebuchet MS" pitchFamily="34" charset="0"/>
      <p:regular r:id="rId36"/>
      <p:bold r:id="rId37"/>
      <p:italic r:id="rId38"/>
      <p:boldItalic r:id="rId39"/>
    </p:embeddedFont>
    <p:embeddedFont>
      <p:font typeface="HG丸ｺﾞｼｯｸM-PRO" pitchFamily="50" charset="-128"/>
      <p:regular r:id="rId40"/>
    </p:embeddedFont>
    <p:embeddedFont>
      <p:font typeface="Monotype Corsiva" pitchFamily="66" charset="0"/>
      <p:italic r:id="rId41"/>
    </p:embeddedFon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Aharoni" pitchFamily="2" charset="-79"/>
      <p:bold r:id="rId46"/>
    </p:embeddedFont>
    <p:embeddedFont>
      <p:font typeface="Georgia" pitchFamily="18" charset="0"/>
      <p:regular r:id="rId47"/>
      <p:bold r:id="rId48"/>
      <p:italic r:id="rId49"/>
      <p:boldItalic r:id="rId50"/>
    </p:embeddedFont>
    <p:embeddedFont>
      <p:font typeface="Arial Unicode MS" pitchFamily="50" charset="-128"/>
      <p:regular r:id="rId51"/>
    </p:embeddedFont>
    <p:embeddedFont>
      <p:font typeface="Wingdings 2" pitchFamily="18" charset="2"/>
      <p:regular r:id="rId5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E7A647"/>
    <a:srgbClr val="0000FF"/>
    <a:srgbClr val="FF0000"/>
    <a:srgbClr val="996633"/>
    <a:srgbClr val="CC9900"/>
    <a:srgbClr val="CCECFF"/>
    <a:srgbClr val="EAEAEA"/>
    <a:srgbClr val="6699FF"/>
    <a:srgbClr val="99CCFF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76" autoAdjust="0"/>
  </p:normalViewPr>
  <p:slideViewPr>
    <p:cSldViewPr>
      <p:cViewPr varScale="1">
        <p:scale>
          <a:sx n="83" d="100"/>
          <a:sy n="83" d="100"/>
        </p:scale>
        <p:origin x="-7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7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6.fntdata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iizuka\ARICH\&#12391;&#12540;&#12383;\QE113_120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hiizuka\AppData\Local\Microsoft\Windows\Temporary%20Internet%20Files\Low\Content.IE5\H5X5O7KB\QE+%25e5%25b9%25b3%25e5%259d%2587+_SH..%5b1%5d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hiizuka\ARICH\&#12391;&#12540;&#12383;\&#24357;&#29983;10&#26376;\&#24357;&#29983;&#12426;&#12540;&#12367;&#12363;&#12428;&#12435;&#12392;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ozy\Desktop\ARICH\&#20013;&#24615;&#23376;&#32784;&#24615;\yayoi\201006\&#12414;&#12392;&#12417;%20_0705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zy\Desktop\ARICH\&#20013;&#24615;&#23376;&#32784;&#24615;\20110201&#27996;&#26494;&#20250;&#35696;\To_Harasan\10%5e12n_HAPD\current\KA0003_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>
        <c:manualLayout>
          <c:layoutTarget val="inner"/>
          <c:xMode val="edge"/>
          <c:yMode val="edge"/>
          <c:x val="0.18333162783375315"/>
          <c:y val="9.2786660490968037E-2"/>
          <c:w val="0.75974456863980544"/>
          <c:h val="0.71988735525706349"/>
        </c:manualLayout>
      </c:layout>
      <c:scatterChart>
        <c:scatterStyle val="lineMarker"/>
        <c:ser>
          <c:idx val="1"/>
          <c:order val="0"/>
          <c:tx>
            <c:v>Super Bialkali</c:v>
          </c:tx>
          <c:spPr>
            <a:ln w="63500"/>
          </c:spPr>
          <c:marker>
            <c:symbol val="square"/>
            <c:size val="11"/>
          </c:marker>
          <c:errBars>
            <c:errDir val="x"/>
            <c:errBarType val="both"/>
            <c:errValType val="fixedVal"/>
            <c:val val="1"/>
          </c:errBars>
          <c:xVal>
            <c:numRef>
              <c:f>Sheet2!$B$52:$B$64</c:f>
              <c:numCache>
                <c:formatCode>General</c:formatCode>
                <c:ptCount val="13"/>
                <c:pt idx="0">
                  <c:v>360</c:v>
                </c:pt>
                <c:pt idx="1">
                  <c:v>380</c:v>
                </c:pt>
                <c:pt idx="2">
                  <c:v>400</c:v>
                </c:pt>
                <c:pt idx="3">
                  <c:v>420</c:v>
                </c:pt>
                <c:pt idx="4">
                  <c:v>440</c:v>
                </c:pt>
                <c:pt idx="5">
                  <c:v>460</c:v>
                </c:pt>
                <c:pt idx="6">
                  <c:v>480</c:v>
                </c:pt>
                <c:pt idx="7">
                  <c:v>500</c:v>
                </c:pt>
                <c:pt idx="8">
                  <c:v>520</c:v>
                </c:pt>
                <c:pt idx="9">
                  <c:v>540</c:v>
                </c:pt>
                <c:pt idx="10">
                  <c:v>560</c:v>
                </c:pt>
                <c:pt idx="11">
                  <c:v>580</c:v>
                </c:pt>
                <c:pt idx="12">
                  <c:v>600</c:v>
                </c:pt>
              </c:numCache>
            </c:numRef>
          </c:xVal>
          <c:yVal>
            <c:numRef>
              <c:f>Sheet2!$C$52:$C$64</c:f>
              <c:numCache>
                <c:formatCode>General</c:formatCode>
                <c:ptCount val="13"/>
                <c:pt idx="0">
                  <c:v>33.1434</c:v>
                </c:pt>
                <c:pt idx="1">
                  <c:v>32.9559</c:v>
                </c:pt>
                <c:pt idx="2">
                  <c:v>31.7898</c:v>
                </c:pt>
                <c:pt idx="3">
                  <c:v>28.620899999999999</c:v>
                </c:pt>
                <c:pt idx="4">
                  <c:v>26.28229999999979</c:v>
                </c:pt>
                <c:pt idx="5">
                  <c:v>22.254200000000001</c:v>
                </c:pt>
                <c:pt idx="6">
                  <c:v>18.961999999999989</c:v>
                </c:pt>
                <c:pt idx="7">
                  <c:v>16.833600000000001</c:v>
                </c:pt>
                <c:pt idx="8">
                  <c:v>10.4808</c:v>
                </c:pt>
                <c:pt idx="9">
                  <c:v>6.8457299999999996</c:v>
                </c:pt>
                <c:pt idx="10">
                  <c:v>5.0468299999999999</c:v>
                </c:pt>
                <c:pt idx="11">
                  <c:v>3.61416</c:v>
                </c:pt>
                <c:pt idx="12">
                  <c:v>2.2877800000000197</c:v>
                </c:pt>
              </c:numCache>
            </c:numRef>
          </c:yVal>
        </c:ser>
        <c:ser>
          <c:idx val="2"/>
          <c:order val="1"/>
          <c:tx>
            <c:v>Conventional bialkali</c:v>
          </c:tx>
          <c:spPr>
            <a:ln w="63500"/>
          </c:spPr>
          <c:marker>
            <c:symbol val="square"/>
            <c:size val="11"/>
          </c:marker>
          <c:errBars>
            <c:errDir val="x"/>
            <c:errBarType val="both"/>
            <c:errValType val="fixedVal"/>
            <c:val val="1"/>
          </c:errBars>
          <c:xVal>
            <c:numRef>
              <c:f>Sheet1!$B$17:$B$29</c:f>
              <c:numCache>
                <c:formatCode>General</c:formatCode>
                <c:ptCount val="13"/>
                <c:pt idx="0">
                  <c:v>360</c:v>
                </c:pt>
                <c:pt idx="1">
                  <c:v>380</c:v>
                </c:pt>
                <c:pt idx="2">
                  <c:v>400</c:v>
                </c:pt>
                <c:pt idx="3">
                  <c:v>420</c:v>
                </c:pt>
                <c:pt idx="4">
                  <c:v>440</c:v>
                </c:pt>
                <c:pt idx="5">
                  <c:v>460</c:v>
                </c:pt>
                <c:pt idx="6">
                  <c:v>480</c:v>
                </c:pt>
                <c:pt idx="7">
                  <c:v>500</c:v>
                </c:pt>
                <c:pt idx="8">
                  <c:v>520</c:v>
                </c:pt>
                <c:pt idx="9">
                  <c:v>540</c:v>
                </c:pt>
                <c:pt idx="10">
                  <c:v>560</c:v>
                </c:pt>
                <c:pt idx="11">
                  <c:v>580</c:v>
                </c:pt>
                <c:pt idx="12">
                  <c:v>600</c:v>
                </c:pt>
              </c:numCache>
            </c:numRef>
          </c:xVal>
          <c:yVal>
            <c:numRef>
              <c:f>Sheet1!$C$17:$C$29</c:f>
              <c:numCache>
                <c:formatCode>General</c:formatCode>
                <c:ptCount val="13"/>
                <c:pt idx="0">
                  <c:v>25.350899999999999</c:v>
                </c:pt>
                <c:pt idx="1">
                  <c:v>24.600300000000001</c:v>
                </c:pt>
                <c:pt idx="2">
                  <c:v>23.2302</c:v>
                </c:pt>
                <c:pt idx="3">
                  <c:v>20.153600000000001</c:v>
                </c:pt>
                <c:pt idx="4">
                  <c:v>17.128900000000005</c:v>
                </c:pt>
                <c:pt idx="5">
                  <c:v>13.6334</c:v>
                </c:pt>
                <c:pt idx="6">
                  <c:v>10.6105</c:v>
                </c:pt>
                <c:pt idx="7">
                  <c:v>8.4242199999999983</c:v>
                </c:pt>
                <c:pt idx="8">
                  <c:v>4.5578399999999855</c:v>
                </c:pt>
                <c:pt idx="9">
                  <c:v>2.1562799999999855</c:v>
                </c:pt>
                <c:pt idx="10">
                  <c:v>1.09897</c:v>
                </c:pt>
                <c:pt idx="11">
                  <c:v>0.44118400000000146</c:v>
                </c:pt>
                <c:pt idx="12">
                  <c:v>0.12778999999999999</c:v>
                </c:pt>
              </c:numCache>
            </c:numRef>
          </c:yVal>
        </c:ser>
        <c:axId val="322425984"/>
        <c:axId val="322531328"/>
      </c:scatterChart>
      <c:valAx>
        <c:axId val="322425984"/>
        <c:scaling>
          <c:orientation val="minMax"/>
          <c:max val="650"/>
          <c:min val="300"/>
        </c:scaling>
        <c:axPos val="b"/>
        <c:title>
          <c:tx>
            <c:rich>
              <a:bodyPr/>
              <a:lstStyle/>
              <a:p>
                <a:pPr>
                  <a:defRPr sz="2400">
                    <a:latin typeface="+mn-lt"/>
                  </a:defRPr>
                </a:pPr>
                <a:r>
                  <a:rPr lang="en-US" sz="2400" b="0" dirty="0">
                    <a:latin typeface="+mn-lt"/>
                  </a:rPr>
                  <a:t>wavelength (nm)</a:t>
                </a:r>
                <a:endParaRPr lang="ja-JP" sz="2400" b="0" dirty="0">
                  <a:latin typeface="+mn-lt"/>
                </a:endParaRPr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322531328"/>
        <c:crosses val="autoZero"/>
        <c:crossBetween val="midCat"/>
      </c:valAx>
      <c:valAx>
        <c:axId val="322531328"/>
        <c:scaling>
          <c:orientation val="minMax"/>
          <c:max val="40"/>
        </c:scaling>
        <c:axPos val="l"/>
        <c:majorGridlines/>
        <c:title>
          <c:tx>
            <c:rich>
              <a:bodyPr/>
              <a:lstStyle/>
              <a:p>
                <a:pPr>
                  <a:defRPr sz="2400" b="0">
                    <a:latin typeface="+mj-lt"/>
                  </a:defRPr>
                </a:pPr>
                <a:r>
                  <a:rPr lang="en-US" sz="2400" b="0" dirty="0">
                    <a:latin typeface="+mj-lt"/>
                  </a:rPr>
                  <a:t>QE (%)</a:t>
                </a:r>
                <a:endParaRPr lang="ja-JP" sz="24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2.3715403373691987E-2"/>
              <c:y val="0.3691469507488038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3224259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3184567852645281"/>
          <c:y val="0.21433083217539162"/>
          <c:w val="0.40950448677582091"/>
          <c:h val="0.24706623436776476"/>
        </c:manualLayout>
      </c:layout>
      <c:overlay val="1"/>
      <c:spPr>
        <a:noFill/>
      </c:spPr>
      <c:txPr>
        <a:bodyPr/>
        <a:lstStyle/>
        <a:p>
          <a:pPr>
            <a:defRPr sz="1800">
              <a:latin typeface="+mj-lt"/>
            </a:defRPr>
          </a:pPr>
          <a:endParaRPr lang="ja-JP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altLang="en-US" sz="2400" dirty="0" smtClean="0"/>
              <a:t>Quantum efficiency</a:t>
            </a:r>
            <a:endParaRPr lang="en-US" altLang="en-US" sz="2400" dirty="0"/>
          </a:p>
        </c:rich>
      </c:tx>
      <c:layout>
        <c:manualLayout>
          <c:xMode val="edge"/>
          <c:yMode val="edge"/>
          <c:x val="0.25019479101476194"/>
          <c:y val="8.4963784780408994E-4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9642849766781825"/>
          <c:y val="0.10262362204724639"/>
          <c:w val="0.75204545131191236"/>
          <c:h val="0.71906354515050153"/>
        </c:manualLayout>
      </c:layout>
      <c:scatterChart>
        <c:scatterStyle val="lineMarker"/>
        <c:ser>
          <c:idx val="0"/>
          <c:order val="0"/>
          <c:tx>
            <c:v>before</c:v>
          </c:tx>
          <c:spPr>
            <a:ln w="25400">
              <a:noFill/>
            </a:ln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Sheet1!$C$3:$C$15</c:f>
              <c:numCache>
                <c:formatCode>General</c:formatCode>
                <c:ptCount val="13"/>
                <c:pt idx="0">
                  <c:v>360</c:v>
                </c:pt>
                <c:pt idx="1">
                  <c:v>380</c:v>
                </c:pt>
                <c:pt idx="2">
                  <c:v>400</c:v>
                </c:pt>
                <c:pt idx="3">
                  <c:v>420</c:v>
                </c:pt>
                <c:pt idx="4">
                  <c:v>440</c:v>
                </c:pt>
                <c:pt idx="5">
                  <c:v>460</c:v>
                </c:pt>
                <c:pt idx="6">
                  <c:v>480</c:v>
                </c:pt>
                <c:pt idx="7">
                  <c:v>500</c:v>
                </c:pt>
                <c:pt idx="8">
                  <c:v>520</c:v>
                </c:pt>
                <c:pt idx="9">
                  <c:v>540</c:v>
                </c:pt>
                <c:pt idx="10">
                  <c:v>560</c:v>
                </c:pt>
                <c:pt idx="11">
                  <c:v>580</c:v>
                </c:pt>
                <c:pt idx="12">
                  <c:v>600</c:v>
                </c:pt>
              </c:numCache>
            </c:numRef>
          </c:xVal>
          <c:yVal>
            <c:numRef>
              <c:f>Sheet1!$D$3:$D$15</c:f>
              <c:numCache>
                <c:formatCode>General</c:formatCode>
                <c:ptCount val="13"/>
                <c:pt idx="0">
                  <c:v>18.029699999999789</c:v>
                </c:pt>
                <c:pt idx="1">
                  <c:v>16.9498</c:v>
                </c:pt>
                <c:pt idx="2">
                  <c:v>16.932699999999624</c:v>
                </c:pt>
                <c:pt idx="3">
                  <c:v>15.3123</c:v>
                </c:pt>
                <c:pt idx="4">
                  <c:v>13.423</c:v>
                </c:pt>
                <c:pt idx="5">
                  <c:v>11.7455</c:v>
                </c:pt>
                <c:pt idx="6">
                  <c:v>9.8359200000000016</c:v>
                </c:pt>
                <c:pt idx="7">
                  <c:v>8.1919399999999989</c:v>
                </c:pt>
                <c:pt idx="8">
                  <c:v>4.74078</c:v>
                </c:pt>
                <c:pt idx="9">
                  <c:v>2.8668399999999967</c:v>
                </c:pt>
                <c:pt idx="10">
                  <c:v>1.9200500000000202</c:v>
                </c:pt>
                <c:pt idx="11">
                  <c:v>1.1615800000000001</c:v>
                </c:pt>
                <c:pt idx="12">
                  <c:v>0.57352300000000001</c:v>
                </c:pt>
              </c:numCache>
            </c:numRef>
          </c:yVal>
        </c:ser>
        <c:ser>
          <c:idx val="1"/>
          <c:order val="1"/>
          <c:tx>
            <c:v>after</c:v>
          </c:tx>
          <c:spPr>
            <a:ln w="28575">
              <a:noFill/>
            </a:ln>
          </c:spPr>
          <c:marker>
            <c:symbol val="diamond"/>
            <c:size val="11"/>
            <c:spPr>
              <a:solidFill>
                <a:schemeClr val="accent1"/>
              </a:solidFill>
              <a:ln>
                <a:solidFill>
                  <a:srgbClr val="000080"/>
                </a:solidFill>
              </a:ln>
            </c:spPr>
          </c:marker>
          <c:xVal>
            <c:numRef>
              <c:f>Sheet1!$C$20:$C$32</c:f>
              <c:numCache>
                <c:formatCode>General</c:formatCode>
                <c:ptCount val="13"/>
                <c:pt idx="0">
                  <c:v>360</c:v>
                </c:pt>
                <c:pt idx="1">
                  <c:v>380</c:v>
                </c:pt>
                <c:pt idx="2">
                  <c:v>400</c:v>
                </c:pt>
                <c:pt idx="3">
                  <c:v>420</c:v>
                </c:pt>
                <c:pt idx="4">
                  <c:v>440</c:v>
                </c:pt>
                <c:pt idx="5">
                  <c:v>460</c:v>
                </c:pt>
                <c:pt idx="6">
                  <c:v>480</c:v>
                </c:pt>
                <c:pt idx="7">
                  <c:v>500</c:v>
                </c:pt>
                <c:pt idx="8">
                  <c:v>520</c:v>
                </c:pt>
                <c:pt idx="9">
                  <c:v>540</c:v>
                </c:pt>
                <c:pt idx="10">
                  <c:v>560</c:v>
                </c:pt>
                <c:pt idx="11">
                  <c:v>580</c:v>
                </c:pt>
                <c:pt idx="12">
                  <c:v>600</c:v>
                </c:pt>
              </c:numCache>
            </c:numRef>
          </c:xVal>
          <c:yVal>
            <c:numRef>
              <c:f>Sheet1!$D$20:$D$32</c:f>
              <c:numCache>
                <c:formatCode>General</c:formatCode>
                <c:ptCount val="13"/>
                <c:pt idx="0">
                  <c:v>19.921199999999889</c:v>
                </c:pt>
                <c:pt idx="1">
                  <c:v>18.8736</c:v>
                </c:pt>
                <c:pt idx="2">
                  <c:v>17.94029999999962</c:v>
                </c:pt>
                <c:pt idx="3">
                  <c:v>16.682699999999624</c:v>
                </c:pt>
                <c:pt idx="4">
                  <c:v>15.0337</c:v>
                </c:pt>
                <c:pt idx="5">
                  <c:v>12.797999999999998</c:v>
                </c:pt>
                <c:pt idx="6">
                  <c:v>10.658000000000001</c:v>
                </c:pt>
                <c:pt idx="7">
                  <c:v>8.8881100000000011</c:v>
                </c:pt>
                <c:pt idx="8">
                  <c:v>5.1395600000000004</c:v>
                </c:pt>
                <c:pt idx="9">
                  <c:v>3.1916099999999967</c:v>
                </c:pt>
                <c:pt idx="10">
                  <c:v>1.9379799999999974</c:v>
                </c:pt>
                <c:pt idx="11">
                  <c:v>1.1838</c:v>
                </c:pt>
                <c:pt idx="12">
                  <c:v>0.60863599999999995</c:v>
                </c:pt>
              </c:numCache>
            </c:numRef>
          </c:yVal>
        </c:ser>
        <c:axId val="123479552"/>
        <c:axId val="135993984"/>
      </c:scatterChart>
      <c:valAx>
        <c:axId val="123479552"/>
        <c:scaling>
          <c:orientation val="minMax"/>
          <c:max val="600"/>
          <c:min val="350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altLang="ja-JP" sz="2000"/>
                  <a:t>Wavelength(nm)</a:t>
                </a:r>
                <a:endParaRPr lang="ja-JP" altLang="en-US" sz="2000"/>
              </a:p>
            </c:rich>
          </c:tx>
          <c:layout>
            <c:manualLayout>
              <c:xMode val="edge"/>
              <c:yMode val="edge"/>
              <c:x val="0.40404125241920513"/>
              <c:y val="0.9100029163021289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+mj-ea"/>
                <a:ea typeface="+mj-ea"/>
                <a:cs typeface="ＭＳ Ｐゴシック"/>
              </a:defRPr>
            </a:pPr>
            <a:endParaRPr lang="ja-JP"/>
          </a:p>
        </c:txPr>
        <c:crossAx val="135993984"/>
        <c:crosses val="autoZero"/>
        <c:crossBetween val="midCat"/>
        <c:majorUnit val="50"/>
      </c:valAx>
      <c:valAx>
        <c:axId val="135993984"/>
        <c:scaling>
          <c:orientation val="minMax"/>
          <c:max val="35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24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en-US" altLang="ja-JP" sz="2400" b="1" i="0" u="none" strike="noStrike" baseline="0">
                    <a:solidFill>
                      <a:srgbClr val="000000"/>
                    </a:solidFill>
                    <a:latin typeface="Calibri"/>
                  </a:rPr>
                  <a:t>QE(%)</a:t>
                </a:r>
              </a:p>
            </c:rich>
          </c:tx>
          <c:layout>
            <c:manualLayout>
              <c:xMode val="edge"/>
              <c:yMode val="edge"/>
              <c:x val="1.0101010101010105E-2"/>
              <c:y val="0.3478258967629133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123479552"/>
        <c:crosses val="autoZero"/>
        <c:crossBetween val="midCat"/>
      </c:valAx>
      <c:spPr>
        <a:ln>
          <a:solidFill>
            <a:prstClr val="black"/>
          </a:solidFill>
        </a:ln>
      </c:spPr>
    </c:plotArea>
    <c:legend>
      <c:legendPos val="r"/>
      <c:layout>
        <c:manualLayout>
          <c:xMode val="edge"/>
          <c:yMode val="edge"/>
          <c:x val="0.29506269106904709"/>
          <c:y val="0.12463854771170248"/>
          <c:w val="0.296254513640345"/>
          <c:h val="0.1515614938828091"/>
        </c:manualLayout>
      </c:layout>
      <c:txPr>
        <a:bodyPr/>
        <a:lstStyle/>
        <a:p>
          <a:pPr>
            <a:defRPr sz="1800"/>
          </a:pPr>
          <a:endParaRPr lang="ja-JP"/>
        </a:p>
      </c:txPr>
    </c:legend>
    <c:plotVisOnly val="1"/>
    <c:dispBlanksAs val="gap"/>
  </c:chart>
  <c:spPr>
    <a:solidFill>
      <a:schemeClr val="bg1"/>
    </a:solidFill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51495292927351"/>
          <c:y val="0.11059968971224086"/>
          <c:w val="0.7554508103693891"/>
          <c:h val="0.72090728678419769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12"/>
          </c:marker>
          <c:errBars>
            <c:errDir val="y"/>
            <c:errBarType val="both"/>
            <c:errValType val="cust"/>
            <c:plus>
              <c:numRef>
                <c:f>Sheet3!$K$173:$K$176</c:f>
                <c:numCache>
                  <c:formatCode>General</c:formatCode>
                  <c:ptCount val="4"/>
                </c:numCache>
              </c:numRef>
            </c:plus>
            <c:minus>
              <c:numRef>
                <c:f>Sheet3!$K$173:$K$176</c:f>
                <c:numCache>
                  <c:formatCode>General</c:formatCode>
                  <c:ptCount val="4"/>
                </c:numCache>
              </c:numRef>
            </c:minus>
          </c:errBars>
          <c:xVal>
            <c:numRef>
              <c:f>Sheet3!$I$173:$I$176</c:f>
              <c:numCache>
                <c:formatCode>0.00E+00</c:formatCode>
                <c:ptCount val="4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</c:numCache>
            </c:numRef>
          </c:xVal>
          <c:yVal>
            <c:numRef>
              <c:f>Sheet3!$J$173:$J$176</c:f>
              <c:numCache>
                <c:formatCode>General</c:formatCode>
                <c:ptCount val="4"/>
                <c:pt idx="0">
                  <c:v>1.2</c:v>
                </c:pt>
                <c:pt idx="1">
                  <c:v>1.9000000000000001</c:v>
                </c:pt>
                <c:pt idx="2">
                  <c:v>5.0999999999999996</c:v>
                </c:pt>
                <c:pt idx="3">
                  <c:v>13</c:v>
                </c:pt>
              </c:numCache>
            </c:numRef>
          </c:yVal>
        </c:ser>
        <c:axId val="171959424"/>
        <c:axId val="173111936"/>
      </c:scatterChart>
      <c:valAx>
        <c:axId val="17195942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ja-JP" sz="1800" dirty="0" smtClean="0"/>
                  <a:t>Irradiation</a:t>
                </a:r>
                <a:r>
                  <a:rPr lang="en-US" altLang="ja-JP" sz="1800" baseline="0" dirty="0" smtClean="0"/>
                  <a:t> level</a:t>
                </a:r>
                <a:r>
                  <a:rPr lang="ja-JP" altLang="en-US" sz="1800" dirty="0"/>
                  <a:t>　</a:t>
                </a:r>
                <a:r>
                  <a:rPr lang="en-US" altLang="ja-JP" sz="1800" dirty="0"/>
                  <a:t>(</a:t>
                </a:r>
                <a:r>
                  <a:rPr lang="en-US" altLang="ja-JP" sz="1800" dirty="0" smtClean="0"/>
                  <a:t>x10</a:t>
                </a:r>
                <a:r>
                  <a:rPr lang="en-US" altLang="ja-JP" sz="1800" baseline="30000" dirty="0" smtClean="0"/>
                  <a:t>11</a:t>
                </a:r>
                <a:r>
                  <a:rPr lang="en-US" altLang="ja-JP" sz="1800" dirty="0" smtClean="0"/>
                  <a:t> neutron/cm</a:t>
                </a:r>
                <a:r>
                  <a:rPr lang="en-US" altLang="ja-JP" sz="1800" baseline="30000" dirty="0" smtClean="0"/>
                  <a:t>2</a:t>
                </a:r>
                <a:r>
                  <a:rPr lang="en-US" altLang="ja-JP" sz="1800" dirty="0" smtClean="0"/>
                  <a:t> </a:t>
                </a:r>
                <a:r>
                  <a:rPr lang="en-US" altLang="ja-JP" sz="1800" dirty="0"/>
                  <a:t>)</a:t>
                </a:r>
                <a:endParaRPr lang="ja-JP" altLang="en-US" sz="1800" dirty="0"/>
              </a:p>
            </c:rich>
          </c:tx>
          <c:layout>
            <c:manualLayout>
              <c:xMode val="edge"/>
              <c:yMode val="edge"/>
              <c:x val="0.20160019364961887"/>
              <c:y val="0.90390264142846866"/>
            </c:manualLayout>
          </c:layout>
        </c:title>
        <c:numFmt formatCode="General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173111936"/>
        <c:crosses val="autoZero"/>
        <c:crossBetween val="midCat"/>
        <c:majorUnit val="1"/>
      </c:valAx>
      <c:valAx>
        <c:axId val="1731119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ja-JP" sz="1800" baseline="0" dirty="0" smtClean="0"/>
                  <a:t>Increase of leak current</a:t>
                </a:r>
                <a:r>
                  <a:rPr lang="en-US" altLang="ja-JP" sz="1800" dirty="0" smtClean="0"/>
                  <a:t> </a:t>
                </a:r>
                <a:r>
                  <a:rPr lang="ja-JP" altLang="en-US" sz="1800" dirty="0" smtClean="0"/>
                  <a:t>（</a:t>
                </a:r>
                <a:r>
                  <a:rPr lang="en-US" altLang="ja-JP" sz="1800" dirty="0" smtClean="0"/>
                  <a:t>μ A</a:t>
                </a:r>
                <a:r>
                  <a:rPr lang="ja-JP" altLang="en-US" sz="1800" dirty="0"/>
                  <a:t>）</a:t>
                </a:r>
              </a:p>
            </c:rich>
          </c:tx>
          <c:layout>
            <c:manualLayout>
              <c:xMode val="edge"/>
              <c:yMode val="edge"/>
              <c:x val="4.376067904858455E-2"/>
              <c:y val="5.1676342359171956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171959424"/>
        <c:crosses val="autoZero"/>
        <c:crossBetween val="midCat"/>
      </c:valAx>
    </c:plotArea>
    <c:plotVisOnly val="1"/>
  </c:chart>
  <c:spPr>
    <a:solidFill>
      <a:prstClr val="white"/>
    </a:solidFill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08167890510338"/>
          <c:y val="0.12353565179352667"/>
          <c:w val="0.7043987350808586"/>
          <c:h val="0.7492381160688335"/>
        </c:manualLayout>
      </c:layout>
      <c:scatterChart>
        <c:scatterStyle val="lineMarker"/>
        <c:ser>
          <c:idx val="2"/>
          <c:order val="5"/>
          <c:tx>
            <c:v>5280</c:v>
          </c:tx>
          <c:spPr>
            <a:ln w="28575">
              <a:noFill/>
            </a:ln>
          </c:spPr>
          <c:xVal>
            <c:numRef>
              <c:f>'[1]5280'!$H$4:$H$50</c:f>
              <c:numCache>
                <c:formatCode>General</c:formatCode>
                <c:ptCount val="47"/>
                <c:pt idx="0">
                  <c:v>1</c:v>
                </c:pt>
                <c:pt idx="1">
                  <c:v>1.0047798667734422</c:v>
                </c:pt>
                <c:pt idx="2">
                  <c:v>1.0045705627548049</c:v>
                </c:pt>
                <c:pt idx="3">
                  <c:v>1.004795792079199</c:v>
                </c:pt>
                <c:pt idx="4">
                  <c:v>1.0066158270238801</c:v>
                </c:pt>
                <c:pt idx="5">
                  <c:v>1.0080946054164164</c:v>
                </c:pt>
                <c:pt idx="6">
                  <c:v>1.0096871359930186</c:v>
                </c:pt>
                <c:pt idx="7">
                  <c:v>1.0097098864298117</c:v>
                </c:pt>
                <c:pt idx="8">
                  <c:v>1.015329244321481</c:v>
                </c:pt>
                <c:pt idx="9">
                  <c:v>1.0225183823529398</c:v>
                </c:pt>
                <c:pt idx="10">
                  <c:v>1.0360548922539312</c:v>
                </c:pt>
                <c:pt idx="11">
                  <c:v>1.0543007425742572</c:v>
                </c:pt>
                <c:pt idx="12">
                  <c:v>1.0841493156668609</c:v>
                </c:pt>
                <c:pt idx="13">
                  <c:v>1.1234165695981437</c:v>
                </c:pt>
                <c:pt idx="14">
                  <c:v>1.1758108255678521</c:v>
                </c:pt>
                <c:pt idx="15">
                  <c:v>1.2444716438555619</c:v>
                </c:pt>
                <c:pt idx="16">
                  <c:v>1.3285572582993592</c:v>
                </c:pt>
                <c:pt idx="17">
                  <c:v>1.4234265797903318</c:v>
                </c:pt>
                <c:pt idx="18">
                  <c:v>1.53105889633081</c:v>
                </c:pt>
                <c:pt idx="19">
                  <c:v>1.6530239880605706</c:v>
                </c:pt>
                <c:pt idx="20">
                  <c:v>1.7914831464764125</c:v>
                </c:pt>
                <c:pt idx="21">
                  <c:v>1.9493256770529894</c:v>
                </c:pt>
                <c:pt idx="22">
                  <c:v>2.1295546374490391</c:v>
                </c:pt>
                <c:pt idx="23">
                  <c:v>2.3338308095515434</c:v>
                </c:pt>
                <c:pt idx="24">
                  <c:v>2.5677963016890097</c:v>
                </c:pt>
                <c:pt idx="25">
                  <c:v>2.8360922029702973</c:v>
                </c:pt>
                <c:pt idx="26">
                  <c:v>3.1427680911473512</c:v>
                </c:pt>
                <c:pt idx="27">
                  <c:v>3.4952861094932732</c:v>
                </c:pt>
                <c:pt idx="28">
                  <c:v>3.9022914239953397</c:v>
                </c:pt>
                <c:pt idx="29">
                  <c:v>4.3760920209668024</c:v>
                </c:pt>
                <c:pt idx="30">
                  <c:v>4.9212834886430192</c:v>
                </c:pt>
                <c:pt idx="31">
                  <c:v>5.5587734784507861</c:v>
                </c:pt>
                <c:pt idx="32">
                  <c:v>6.3154757571345366</c:v>
                </c:pt>
                <c:pt idx="33">
                  <c:v>7.2067696199767033</c:v>
                </c:pt>
                <c:pt idx="34">
                  <c:v>8.28661910308678</c:v>
                </c:pt>
                <c:pt idx="35">
                  <c:v>9.5940867064647648</c:v>
                </c:pt>
                <c:pt idx="36">
                  <c:v>11.204590128130461</c:v>
                </c:pt>
                <c:pt idx="37">
                  <c:v>13.213681202679092</c:v>
                </c:pt>
                <c:pt idx="38">
                  <c:v>15.760592603378004</c:v>
                </c:pt>
                <c:pt idx="39">
                  <c:v>19.035062973209083</c:v>
                </c:pt>
                <c:pt idx="40">
                  <c:v>23.35446090564939</c:v>
                </c:pt>
                <c:pt idx="41">
                  <c:v>29.191995486313335</c:v>
                </c:pt>
                <c:pt idx="42">
                  <c:v>37.408770748398368</c:v>
                </c:pt>
                <c:pt idx="43">
                  <c:v>49.573201805474646</c:v>
                </c:pt>
                <c:pt idx="44">
                  <c:v>69.098309187536358</c:v>
                </c:pt>
                <c:pt idx="45">
                  <c:v>104.73482090856143</c:v>
                </c:pt>
                <c:pt idx="46">
                  <c:v>188.35860148514851</c:v>
                </c:pt>
              </c:numCache>
            </c:numRef>
          </c:xVal>
          <c:yVal>
            <c:numRef>
              <c:f>'[1]5280'!$G$4:$G$50</c:f>
              <c:numCache>
                <c:formatCode>General</c:formatCode>
                <c:ptCount val="47"/>
                <c:pt idx="0">
                  <c:v>-2.8899507556461613E-6</c:v>
                </c:pt>
                <c:pt idx="1">
                  <c:v>2.100127271183601E-4</c:v>
                </c:pt>
                <c:pt idx="2">
                  <c:v>3.0457803022584831E-4</c:v>
                </c:pt>
                <c:pt idx="3">
                  <c:v>3.8593100509424783E-4</c:v>
                </c:pt>
                <c:pt idx="4">
                  <c:v>4.7150984462557321E-4</c:v>
                </c:pt>
                <c:pt idx="5">
                  <c:v>5.5338415299711939E-4</c:v>
                </c:pt>
                <c:pt idx="6">
                  <c:v>6.0487412005434422E-4</c:v>
                </c:pt>
                <c:pt idx="7">
                  <c:v>6.8270789777551361E-4</c:v>
                </c:pt>
                <c:pt idx="8">
                  <c:v>7.6009759891322831E-4</c:v>
                </c:pt>
                <c:pt idx="9">
                  <c:v>8.3617077941925647E-4</c:v>
                </c:pt>
                <c:pt idx="10">
                  <c:v>9.2330546102903724E-4</c:v>
                </c:pt>
                <c:pt idx="11">
                  <c:v>1.0310347267787495E-3</c:v>
                </c:pt>
                <c:pt idx="12">
                  <c:v>1.1296481745627595E-3</c:v>
                </c:pt>
                <c:pt idx="13">
                  <c:v>1.2588852589573781E-3</c:v>
                </c:pt>
                <c:pt idx="14">
                  <c:v>1.3797421344880474E-3</c:v>
                </c:pt>
                <c:pt idx="15">
                  <c:v>1.5606951740533342E-3</c:v>
                </c:pt>
                <c:pt idx="16">
                  <c:v>1.7622754814060294E-3</c:v>
                </c:pt>
                <c:pt idx="17">
                  <c:v>1.993467408728153E-3</c:v>
                </c:pt>
                <c:pt idx="18">
                  <c:v>2.2145824027848542E-3</c:v>
                </c:pt>
                <c:pt idx="19">
                  <c:v>2.4457573391068093E-3</c:v>
                </c:pt>
                <c:pt idx="20">
                  <c:v>2.6784246306673716E-3</c:v>
                </c:pt>
                <c:pt idx="21">
                  <c:v>2.9243655798947212E-3</c:v>
                </c:pt>
                <c:pt idx="22">
                  <c:v>3.1937547529292307E-3</c:v>
                </c:pt>
                <c:pt idx="23">
                  <c:v>3.4555837680421502E-3</c:v>
                </c:pt>
                <c:pt idx="24">
                  <c:v>3.7515710901681212E-3</c:v>
                </c:pt>
                <c:pt idx="25">
                  <c:v>4.0642377806079126E-3</c:v>
                </c:pt>
                <c:pt idx="26">
                  <c:v>4.4026304822550972E-3</c:v>
                </c:pt>
                <c:pt idx="27">
                  <c:v>4.7712988673799034E-3</c:v>
                </c:pt>
                <c:pt idx="28">
                  <c:v>5.1857247291560516E-3</c:v>
                </c:pt>
                <c:pt idx="29">
                  <c:v>5.6322282645610514E-3</c:v>
                </c:pt>
                <c:pt idx="30">
                  <c:v>6.1409407930039499E-3</c:v>
                </c:pt>
                <c:pt idx="31">
                  <c:v>6.6954150280183408E-3</c:v>
                </c:pt>
                <c:pt idx="32">
                  <c:v>7.3439647648157599E-3</c:v>
                </c:pt>
                <c:pt idx="33">
                  <c:v>8.0759593649176748E-3</c:v>
                </c:pt>
                <c:pt idx="34">
                  <c:v>8.9400055697063194E-3</c:v>
                </c:pt>
                <c:pt idx="35">
                  <c:v>9.9609834606894567E-3</c:v>
                </c:pt>
                <c:pt idx="36">
                  <c:v>1.1204915282730541E-2</c:v>
                </c:pt>
                <c:pt idx="37">
                  <c:v>1.2729929020207201E-2</c:v>
                </c:pt>
                <c:pt idx="38">
                  <c:v>1.4649533146544399E-2</c:v>
                </c:pt>
                <c:pt idx="39">
                  <c:v>1.7078632280523004E-2</c:v>
                </c:pt>
                <c:pt idx="40">
                  <c:v>2.0260780234335168E-2</c:v>
                </c:pt>
                <c:pt idx="41">
                  <c:v>2.4527084988962469E-2</c:v>
                </c:pt>
                <c:pt idx="42">
                  <c:v>3.0489584411614892E-2</c:v>
                </c:pt>
                <c:pt idx="43">
                  <c:v>3.92700647817966E-2</c:v>
                </c:pt>
                <c:pt idx="44">
                  <c:v>5.3166561198845524E-2</c:v>
                </c:pt>
                <c:pt idx="45">
                  <c:v>7.860804990660554E-2</c:v>
                </c:pt>
                <c:pt idx="46">
                  <c:v>0.13809694107658346</c:v>
                </c:pt>
              </c:numCache>
            </c:numRef>
          </c:yVal>
        </c:ser>
        <c:ser>
          <c:idx val="5"/>
          <c:order val="6"/>
          <c:tx>
            <c:v>5266</c:v>
          </c:tx>
          <c:spPr>
            <a:ln w="28575">
              <a:noFill/>
            </a:ln>
          </c:spPr>
          <c:xVal>
            <c:numRef>
              <c:f>'[1]5266'!$H$4:$H$58</c:f>
              <c:numCache>
                <c:formatCode>General</c:formatCode>
                <c:ptCount val="55"/>
                <c:pt idx="0">
                  <c:v>1</c:v>
                </c:pt>
                <c:pt idx="1">
                  <c:v>0.99706684952210356</c:v>
                </c:pt>
                <c:pt idx="2">
                  <c:v>0.99734113267748425</c:v>
                </c:pt>
                <c:pt idx="3">
                  <c:v>1.0016876810478739</c:v>
                </c:pt>
                <c:pt idx="4">
                  <c:v>1.0003442533480738</c:v>
                </c:pt>
                <c:pt idx="5">
                  <c:v>0.99928630403448138</c:v>
                </c:pt>
                <c:pt idx="6">
                  <c:v>0.99925271834198637</c:v>
                </c:pt>
                <c:pt idx="7">
                  <c:v>1.0058495081095438</c:v>
                </c:pt>
                <c:pt idx="8">
                  <c:v>1.0060678151107629</c:v>
                </c:pt>
                <c:pt idx="9">
                  <c:v>1.0096950699002225</c:v>
                </c:pt>
                <c:pt idx="10">
                  <c:v>1.020238178535944</c:v>
                </c:pt>
                <c:pt idx="11">
                  <c:v>1.0348955345023021</c:v>
                </c:pt>
                <c:pt idx="12">
                  <c:v>1.0539190304930099</c:v>
                </c:pt>
                <c:pt idx="13">
                  <c:v>1.0777872626261213</c:v>
                </c:pt>
                <c:pt idx="14">
                  <c:v>1.1136343917491034</c:v>
                </c:pt>
                <c:pt idx="15">
                  <c:v>1.161242110860782</c:v>
                </c:pt>
                <c:pt idx="16">
                  <c:v>1.2200534572272215</c:v>
                </c:pt>
                <c:pt idx="17">
                  <c:v>1.2956660462642842</c:v>
                </c:pt>
                <c:pt idx="18">
                  <c:v>1.392731496382541</c:v>
                </c:pt>
                <c:pt idx="19">
                  <c:v>1.5156747225681775</c:v>
                </c:pt>
                <c:pt idx="20">
                  <c:v>1.6591108187911949</c:v>
                </c:pt>
                <c:pt idx="21">
                  <c:v>1.8224380413943659</c:v>
                </c:pt>
                <c:pt idx="22">
                  <c:v>2.0001175499237402</c:v>
                </c:pt>
                <c:pt idx="23">
                  <c:v>2.1929777914608382</c:v>
                </c:pt>
                <c:pt idx="24">
                  <c:v>2.4051833918750609</c:v>
                </c:pt>
                <c:pt idx="25">
                  <c:v>2.6372885150925711</c:v>
                </c:pt>
                <c:pt idx="26">
                  <c:v>2.8975776319287978</c:v>
                </c:pt>
                <c:pt idx="27">
                  <c:v>3.1840076127569858</c:v>
                </c:pt>
                <c:pt idx="28">
                  <c:v>3.5044990833904759</c:v>
                </c:pt>
                <c:pt idx="29">
                  <c:v>3.8615429826893743</c:v>
                </c:pt>
                <c:pt idx="30">
                  <c:v>4.2594494745239047</c:v>
                </c:pt>
                <c:pt idx="31">
                  <c:v>4.7049636854699894</c:v>
                </c:pt>
                <c:pt idx="32">
                  <c:v>5.2053065394142095</c:v>
                </c:pt>
                <c:pt idx="33">
                  <c:v>5.7692103164051955</c:v>
                </c:pt>
                <c:pt idx="34">
                  <c:v>6.4016568941631435</c:v>
                </c:pt>
                <c:pt idx="35">
                  <c:v>7.1138694915965814</c:v>
                </c:pt>
                <c:pt idx="36">
                  <c:v>7.9232007164947733</c:v>
                </c:pt>
                <c:pt idx="37">
                  <c:v>8.8381029681355479</c:v>
                </c:pt>
                <c:pt idx="38">
                  <c:v>9.8809946962594228</c:v>
                </c:pt>
                <c:pt idx="39">
                  <c:v>11.070935781357143</c:v>
                </c:pt>
                <c:pt idx="40">
                  <c:v>12.432359814719005</c:v>
                </c:pt>
                <c:pt idx="41">
                  <c:v>14.003974306945254</c:v>
                </c:pt>
                <c:pt idx="42">
                  <c:v>15.820988259001737</c:v>
                </c:pt>
                <c:pt idx="43">
                  <c:v>17.942708406218927</c:v>
                </c:pt>
                <c:pt idx="44">
                  <c:v>20.458724583327182</c:v>
                </c:pt>
                <c:pt idx="45">
                  <c:v>23.487510320603423</c:v>
                </c:pt>
                <c:pt idx="46">
                  <c:v>27.193075749730635</c:v>
                </c:pt>
                <c:pt idx="47">
                  <c:v>31.771197469877837</c:v>
                </c:pt>
                <c:pt idx="48">
                  <c:v>37.562518367176096</c:v>
                </c:pt>
                <c:pt idx="49">
                  <c:v>45.026098881876322</c:v>
                </c:pt>
                <c:pt idx="50">
                  <c:v>54.973621237352894</c:v>
                </c:pt>
                <c:pt idx="51">
                  <c:v>68.704291971620094</c:v>
                </c:pt>
                <c:pt idx="52">
                  <c:v>88.81456499531312</c:v>
                </c:pt>
                <c:pt idx="53">
                  <c:v>120.55892189927091</c:v>
                </c:pt>
                <c:pt idx="54">
                  <c:v>177.89389719979278</c:v>
                </c:pt>
              </c:numCache>
            </c:numRef>
          </c:xVal>
          <c:yVal>
            <c:numRef>
              <c:f>'[1]5266'!$G$4:$G$58</c:f>
              <c:numCache>
                <c:formatCode>General</c:formatCode>
                <c:ptCount val="55"/>
                <c:pt idx="0">
                  <c:v>-1.3799999787415122E-6</c:v>
                </c:pt>
                <c:pt idx="1">
                  <c:v>2.2533146003401682E-4</c:v>
                </c:pt>
                <c:pt idx="2">
                  <c:v>3.2487025659014117E-4</c:v>
                </c:pt>
                <c:pt idx="3">
                  <c:v>4.0948047300170068E-4</c:v>
                </c:pt>
                <c:pt idx="4">
                  <c:v>4.9654007121598934E-4</c:v>
                </c:pt>
                <c:pt idx="5">
                  <c:v>5.7804227827381953E-4</c:v>
                </c:pt>
                <c:pt idx="6">
                  <c:v>6.3995247448979593E-4</c:v>
                </c:pt>
                <c:pt idx="7">
                  <c:v>7.3281487882653534E-4</c:v>
                </c:pt>
                <c:pt idx="8">
                  <c:v>7.9792007227892398E-4</c:v>
                </c:pt>
                <c:pt idx="9">
                  <c:v>8.6615641900510208E-4</c:v>
                </c:pt>
                <c:pt idx="10">
                  <c:v>9.5419835990647166E-4</c:v>
                </c:pt>
                <c:pt idx="11">
                  <c:v>1.0315002264030641E-3</c:v>
                </c:pt>
                <c:pt idx="12">
                  <c:v>1.1217597677189641E-3</c:v>
                </c:pt>
                <c:pt idx="13">
                  <c:v>1.2052786968537441E-3</c:v>
                </c:pt>
                <c:pt idx="14">
                  <c:v>1.311532554209184E-3</c:v>
                </c:pt>
                <c:pt idx="15">
                  <c:v>1.424477563881824E-3</c:v>
                </c:pt>
                <c:pt idx="16">
                  <c:v>1.5454376503613945E-3</c:v>
                </c:pt>
                <c:pt idx="17">
                  <c:v>1.6949682879464321E-3</c:v>
                </c:pt>
                <c:pt idx="18">
                  <c:v>1.8541842340561367E-3</c:v>
                </c:pt>
                <c:pt idx="19">
                  <c:v>2.0354258265306117E-3</c:v>
                </c:pt>
                <c:pt idx="20">
                  <c:v>2.2638907158801344E-3</c:v>
                </c:pt>
                <c:pt idx="21">
                  <c:v>2.5529232791241499E-3</c:v>
                </c:pt>
                <c:pt idx="22">
                  <c:v>2.8588928521471211E-3</c:v>
                </c:pt>
                <c:pt idx="23">
                  <c:v>3.1486469376062992E-3</c:v>
                </c:pt>
                <c:pt idx="24">
                  <c:v>3.4466088446003492E-3</c:v>
                </c:pt>
                <c:pt idx="25">
                  <c:v>3.7493064885204476E-3</c:v>
                </c:pt>
                <c:pt idx="26">
                  <c:v>4.0561564753401414E-3</c:v>
                </c:pt>
                <c:pt idx="27">
                  <c:v>4.3767784517432535E-3</c:v>
                </c:pt>
                <c:pt idx="28">
                  <c:v>4.7187171456207514E-3</c:v>
                </c:pt>
                <c:pt idx="29">
                  <c:v>5.0777172183248424E-3</c:v>
                </c:pt>
                <c:pt idx="30">
                  <c:v>5.4579955187074765E-3</c:v>
                </c:pt>
                <c:pt idx="31">
                  <c:v>5.8642545950255108E-3</c:v>
                </c:pt>
                <c:pt idx="32">
                  <c:v>6.3071977752976191E-3</c:v>
                </c:pt>
                <c:pt idx="33">
                  <c:v>6.7866160161564734E-3</c:v>
                </c:pt>
                <c:pt idx="34">
                  <c:v>7.3064591539116321E-3</c:v>
                </c:pt>
                <c:pt idx="35">
                  <c:v>7.8783110639881124E-3</c:v>
                </c:pt>
                <c:pt idx="36">
                  <c:v>8.5114041315901365E-3</c:v>
                </c:pt>
                <c:pt idx="37">
                  <c:v>9.2033504985119061E-3</c:v>
                </c:pt>
                <c:pt idx="38">
                  <c:v>9.9793528826530708E-3</c:v>
                </c:pt>
                <c:pt idx="39">
                  <c:v>1.0851407493622461E-2</c:v>
                </c:pt>
                <c:pt idx="40">
                  <c:v>1.1831126333971103E-2</c:v>
                </c:pt>
                <c:pt idx="41">
                  <c:v>1.294024002657313E-2</c:v>
                </c:pt>
                <c:pt idx="42">
                  <c:v>1.4209961376488099E-2</c:v>
                </c:pt>
                <c:pt idx="43">
                  <c:v>1.5666100988520407E-2</c:v>
                </c:pt>
                <c:pt idx="44">
                  <c:v>1.7367005952380953E-2</c:v>
                </c:pt>
                <c:pt idx="45">
                  <c:v>1.9389801682610751E-2</c:v>
                </c:pt>
                <c:pt idx="46">
                  <c:v>2.1835427954931982E-2</c:v>
                </c:pt>
                <c:pt idx="47">
                  <c:v>2.4842142803996606E-2</c:v>
                </c:pt>
                <c:pt idx="48">
                  <c:v>2.8631870928996852E-2</c:v>
                </c:pt>
                <c:pt idx="49">
                  <c:v>3.3471018856292611E-2</c:v>
                </c:pt>
                <c:pt idx="50">
                  <c:v>3.9930563254676865E-2</c:v>
                </c:pt>
                <c:pt idx="51">
                  <c:v>4.8831586872874144E-2</c:v>
                </c:pt>
                <c:pt idx="52">
                  <c:v>6.1819181845238748E-2</c:v>
                </c:pt>
                <c:pt idx="53">
                  <c:v>8.2425647534013727E-2</c:v>
                </c:pt>
                <c:pt idx="54">
                  <c:v>0.11964640440051109</c:v>
                </c:pt>
              </c:numCache>
            </c:numRef>
          </c:yVal>
        </c:ser>
        <c:ser>
          <c:idx val="7"/>
          <c:order val="7"/>
          <c:tx>
            <c:v>5252</c:v>
          </c:tx>
          <c:spPr>
            <a:ln w="28575">
              <a:noFill/>
            </a:ln>
          </c:spPr>
          <c:xVal>
            <c:numRef>
              <c:f>'[1]5252'!$H$4:$H$35</c:f>
              <c:numCache>
                <c:formatCode>General</c:formatCode>
                <c:ptCount val="32"/>
                <c:pt idx="0">
                  <c:v>1</c:v>
                </c:pt>
                <c:pt idx="1">
                  <c:v>0.99919789920237922</c:v>
                </c:pt>
                <c:pt idx="2">
                  <c:v>0.99893943492817783</c:v>
                </c:pt>
                <c:pt idx="3">
                  <c:v>0.9988627571934916</c:v>
                </c:pt>
                <c:pt idx="4">
                  <c:v>0.99849315328137644</c:v>
                </c:pt>
                <c:pt idx="5">
                  <c:v>1.0003601268887392</c:v>
                </c:pt>
                <c:pt idx="6">
                  <c:v>1.0027724601146548</c:v>
                </c:pt>
                <c:pt idx="7">
                  <c:v>1.0055216584446116</c:v>
                </c:pt>
                <c:pt idx="8">
                  <c:v>1.0123804387344899</c:v>
                </c:pt>
                <c:pt idx="9">
                  <c:v>1.0216756755825356</c:v>
                </c:pt>
                <c:pt idx="10">
                  <c:v>1.03691559073733</c:v>
                </c:pt>
                <c:pt idx="11">
                  <c:v>1.0570482346028525</c:v>
                </c:pt>
                <c:pt idx="12">
                  <c:v>1.0833150972428756</c:v>
                </c:pt>
                <c:pt idx="13">
                  <c:v>1.1206321691528156</c:v>
                </c:pt>
                <c:pt idx="14">
                  <c:v>1.1668714278083441</c:v>
                </c:pt>
                <c:pt idx="15">
                  <c:v>1.2291785488437181</c:v>
                </c:pt>
                <c:pt idx="16">
                  <c:v>1.3105517178397215</c:v>
                </c:pt>
                <c:pt idx="17">
                  <c:v>1.4173146940385992</c:v>
                </c:pt>
                <c:pt idx="18">
                  <c:v>1.5603057460054346</c:v>
                </c:pt>
                <c:pt idx="19">
                  <c:v>1.7474597269583407</c:v>
                </c:pt>
                <c:pt idx="20">
                  <c:v>1.9979546860434458</c:v>
                </c:pt>
                <c:pt idx="21">
                  <c:v>2.3353108722135398</c:v>
                </c:pt>
                <c:pt idx="22">
                  <c:v>2.7972037611721401</c:v>
                </c:pt>
                <c:pt idx="23">
                  <c:v>3.4408745741801083</c:v>
                </c:pt>
                <c:pt idx="24">
                  <c:v>4.3608867736938475</c:v>
                </c:pt>
                <c:pt idx="25">
                  <c:v>5.7143780229550742</c:v>
                </c:pt>
                <c:pt idx="26">
                  <c:v>7.780420814300312</c:v>
                </c:pt>
                <c:pt idx="27">
                  <c:v>11.102100280692204</c:v>
                </c:pt>
                <c:pt idx="28">
                  <c:v>16.85204298777791</c:v>
                </c:pt>
                <c:pt idx="29">
                  <c:v>28.007274907771329</c:v>
                </c:pt>
                <c:pt idx="30">
                  <c:v>55.449891531159594</c:v>
                </c:pt>
                <c:pt idx="31">
                  <c:v>186.90912913047461</c:v>
                </c:pt>
              </c:numCache>
            </c:numRef>
          </c:xVal>
          <c:yVal>
            <c:numRef>
              <c:f>'[1]5252'!$G$4:$G$35</c:f>
              <c:numCache>
                <c:formatCode>General</c:formatCode>
                <c:ptCount val="32"/>
                <c:pt idx="0">
                  <c:v>6.6544150619799634E-6</c:v>
                </c:pt>
                <c:pt idx="1">
                  <c:v>7.7102022924096887E-5</c:v>
                </c:pt>
                <c:pt idx="2">
                  <c:v>1.1595709933774841E-4</c:v>
                </c:pt>
                <c:pt idx="3">
                  <c:v>1.5203804516896043E-4</c:v>
                </c:pt>
                <c:pt idx="4">
                  <c:v>1.8676958077941925E-4</c:v>
                </c:pt>
                <c:pt idx="5">
                  <c:v>2.2441229244354166E-4</c:v>
                </c:pt>
                <c:pt idx="6">
                  <c:v>2.5622299201901849E-4</c:v>
                </c:pt>
                <c:pt idx="7">
                  <c:v>2.9199698327390049E-4</c:v>
                </c:pt>
                <c:pt idx="8">
                  <c:v>3.3212038291730354E-4</c:v>
                </c:pt>
                <c:pt idx="9">
                  <c:v>3.6742141450161661E-4</c:v>
                </c:pt>
                <c:pt idx="10">
                  <c:v>4.1036141280353212E-4</c:v>
                </c:pt>
                <c:pt idx="11">
                  <c:v>4.5981682458822083E-4</c:v>
                </c:pt>
                <c:pt idx="12">
                  <c:v>5.1103297334013085E-4</c:v>
                </c:pt>
                <c:pt idx="13">
                  <c:v>5.4441889879436778E-4</c:v>
                </c:pt>
                <c:pt idx="14">
                  <c:v>6.1377189380200381E-4</c:v>
                </c:pt>
                <c:pt idx="15">
                  <c:v>6.5647453761249802E-4</c:v>
                </c:pt>
                <c:pt idx="16">
                  <c:v>7.4730806775344133E-4</c:v>
                </c:pt>
                <c:pt idx="17">
                  <c:v>8.4768598149093446E-4</c:v>
                </c:pt>
                <c:pt idx="18">
                  <c:v>9.6259496366107313E-4</c:v>
                </c:pt>
                <c:pt idx="19">
                  <c:v>1.1256946754966879E-3</c:v>
                </c:pt>
                <c:pt idx="20">
                  <c:v>1.292367758532858E-3</c:v>
                </c:pt>
                <c:pt idx="21">
                  <c:v>1.5667626048565281E-3</c:v>
                </c:pt>
                <c:pt idx="22">
                  <c:v>1.9274600877908059E-3</c:v>
                </c:pt>
                <c:pt idx="23">
                  <c:v>2.4074081762608247E-3</c:v>
                </c:pt>
                <c:pt idx="24">
                  <c:v>3.0737183511631992E-3</c:v>
                </c:pt>
                <c:pt idx="25">
                  <c:v>4.0584676974019414E-3</c:v>
                </c:pt>
                <c:pt idx="26">
                  <c:v>5.5581173102394283E-3</c:v>
                </c:pt>
                <c:pt idx="27">
                  <c:v>7.9193815758193831E-3</c:v>
                </c:pt>
                <c:pt idx="28">
                  <c:v>1.2002254610290381E-2</c:v>
                </c:pt>
                <c:pt idx="29">
                  <c:v>1.9866583630497748E-2</c:v>
                </c:pt>
                <c:pt idx="30">
                  <c:v>3.9453237629479124E-2</c:v>
                </c:pt>
                <c:pt idx="31">
                  <c:v>0.13832938461538474</c:v>
                </c:pt>
              </c:numCache>
            </c:numRef>
          </c:yVal>
        </c:ser>
        <c:ser>
          <c:idx val="8"/>
          <c:order val="8"/>
          <c:tx>
            <c:v>5256</c:v>
          </c:tx>
          <c:spPr>
            <a:ln w="28575">
              <a:noFill/>
            </a:ln>
          </c:spPr>
          <c:xVal>
            <c:numRef>
              <c:f>'[1]5256'!$H$4:$H$42</c:f>
              <c:numCache>
                <c:formatCode>General</c:formatCode>
                <c:ptCount val="39"/>
                <c:pt idx="0">
                  <c:v>1</c:v>
                </c:pt>
                <c:pt idx="1">
                  <c:v>1.0087545838339089</c:v>
                </c:pt>
                <c:pt idx="2">
                  <c:v>1.0118110557354472</c:v>
                </c:pt>
                <c:pt idx="3">
                  <c:v>1.0222028271491146</c:v>
                </c:pt>
                <c:pt idx="4">
                  <c:v>1.0415099880094827</c:v>
                </c:pt>
                <c:pt idx="5">
                  <c:v>1.0695286181554065</c:v>
                </c:pt>
                <c:pt idx="6">
                  <c:v>1.1057483345549122</c:v>
                </c:pt>
                <c:pt idx="7">
                  <c:v>1.1493872490471104</c:v>
                </c:pt>
                <c:pt idx="8">
                  <c:v>1.2023365754696858</c:v>
                </c:pt>
                <c:pt idx="9">
                  <c:v>1.2649691964030816</c:v>
                </c:pt>
                <c:pt idx="10">
                  <c:v>1.3375764263632661</c:v>
                </c:pt>
                <c:pt idx="11">
                  <c:v>1.4216614482526222</c:v>
                </c:pt>
                <c:pt idx="12">
                  <c:v>1.51864587690913</c:v>
                </c:pt>
                <c:pt idx="13">
                  <c:v>1.6292638249129843</c:v>
                </c:pt>
                <c:pt idx="14">
                  <c:v>1.7556127567791726</c:v>
                </c:pt>
                <c:pt idx="15">
                  <c:v>1.9015380241185211</c:v>
                </c:pt>
                <c:pt idx="16">
                  <c:v>2.0682864530593266</c:v>
                </c:pt>
                <c:pt idx="17">
                  <c:v>2.2625349723076695</c:v>
                </c:pt>
                <c:pt idx="18">
                  <c:v>2.4840039199281168</c:v>
                </c:pt>
                <c:pt idx="19">
                  <c:v>2.7417473510771253</c:v>
                </c:pt>
                <c:pt idx="20">
                  <c:v>3.0424188892993187</c:v>
                </c:pt>
                <c:pt idx="21">
                  <c:v>3.3950143268478947</c:v>
                </c:pt>
                <c:pt idx="22">
                  <c:v>3.8047773250102837</c:v>
                </c:pt>
                <c:pt idx="23">
                  <c:v>4.2451166947688073</c:v>
                </c:pt>
                <c:pt idx="24">
                  <c:v>4.8103251186524005</c:v>
                </c:pt>
                <c:pt idx="25">
                  <c:v>5.4980837331139574</c:v>
                </c:pt>
                <c:pt idx="26">
                  <c:v>6.3490250868408582</c:v>
                </c:pt>
                <c:pt idx="27">
                  <c:v>7.4129406569025775</c:v>
                </c:pt>
                <c:pt idx="28">
                  <c:v>8.7626241145495296</c:v>
                </c:pt>
                <c:pt idx="29">
                  <c:v>10.505034497465081</c:v>
                </c:pt>
                <c:pt idx="30">
                  <c:v>12.80397213168815</c:v>
                </c:pt>
                <c:pt idx="31">
                  <c:v>15.920571349333848</c:v>
                </c:pt>
                <c:pt idx="32">
                  <c:v>20.281316601780983</c:v>
                </c:pt>
                <c:pt idx="33">
                  <c:v>26.656676520865688</c:v>
                </c:pt>
                <c:pt idx="34">
                  <c:v>36.53620048964104</c:v>
                </c:pt>
                <c:pt idx="35">
                  <c:v>53.38058843201685</c:v>
                </c:pt>
                <c:pt idx="36">
                  <c:v>86.650220991191816</c:v>
                </c:pt>
                <c:pt idx="37">
                  <c:v>176.33850280652447</c:v>
                </c:pt>
                <c:pt idx="38">
                  <c:v>957.79551818443247</c:v>
                </c:pt>
              </c:numCache>
            </c:numRef>
          </c:xVal>
          <c:yVal>
            <c:numRef>
              <c:f>'[1]5256'!$G$4:$G$42</c:f>
              <c:numCache>
                <c:formatCode>General</c:formatCode>
                <c:ptCount val="39"/>
                <c:pt idx="0">
                  <c:v>-9.9671429784345182E-6</c:v>
                </c:pt>
                <c:pt idx="1">
                  <c:v>1.1727757853625507E-4</c:v>
                </c:pt>
                <c:pt idx="2">
                  <c:v>2.0460155714043337E-4</c:v>
                </c:pt>
                <c:pt idx="3">
                  <c:v>3.1964554185770082E-4</c:v>
                </c:pt>
                <c:pt idx="4">
                  <c:v>4.2671465104431998E-4</c:v>
                </c:pt>
                <c:pt idx="5">
                  <c:v>6.1221774936322183E-4</c:v>
                </c:pt>
                <c:pt idx="6">
                  <c:v>7.5996050263203035E-4</c:v>
                </c:pt>
                <c:pt idx="7">
                  <c:v>9.1311633554084007E-4</c:v>
                </c:pt>
                <c:pt idx="8">
                  <c:v>1.083833696722704E-3</c:v>
                </c:pt>
                <c:pt idx="9">
                  <c:v>1.2430668160978095E-3</c:v>
                </c:pt>
                <c:pt idx="10">
                  <c:v>1.4451297181185259E-3</c:v>
                </c:pt>
                <c:pt idx="11">
                  <c:v>1.6420539021905446E-3</c:v>
                </c:pt>
                <c:pt idx="12">
                  <c:v>1.8746359381898608E-3</c:v>
                </c:pt>
                <c:pt idx="13">
                  <c:v>2.1070095092545452E-3</c:v>
                </c:pt>
                <c:pt idx="14">
                  <c:v>2.3882751129224145E-3</c:v>
                </c:pt>
                <c:pt idx="15">
                  <c:v>2.7084610239429745E-3</c:v>
                </c:pt>
                <c:pt idx="16">
                  <c:v>3.0569752368823423E-3</c:v>
                </c:pt>
                <c:pt idx="17">
                  <c:v>3.4672360723382815E-3</c:v>
                </c:pt>
                <c:pt idx="18">
                  <c:v>3.9364120224146719E-3</c:v>
                </c:pt>
                <c:pt idx="19">
                  <c:v>4.4835239548310958E-3</c:v>
                </c:pt>
                <c:pt idx="20">
                  <c:v>5.1247857106469655E-3</c:v>
                </c:pt>
                <c:pt idx="21">
                  <c:v>5.8781000696213424E-3</c:v>
                </c:pt>
                <c:pt idx="22">
                  <c:v>6.7574965698760396E-3</c:v>
                </c:pt>
                <c:pt idx="23">
                  <c:v>7.7592843776532524E-3</c:v>
                </c:pt>
                <c:pt idx="24">
                  <c:v>8.9003304975377867E-3</c:v>
                </c:pt>
                <c:pt idx="25">
                  <c:v>1.0259093479368315E-2</c:v>
                </c:pt>
                <c:pt idx="26">
                  <c:v>1.1921892698251115E-2</c:v>
                </c:pt>
                <c:pt idx="27">
                  <c:v>1.4011275496688761E-2</c:v>
                </c:pt>
                <c:pt idx="28">
                  <c:v>1.6652533859738503E-2</c:v>
                </c:pt>
                <c:pt idx="29">
                  <c:v>2.0102259687553092E-2</c:v>
                </c:pt>
                <c:pt idx="30">
                  <c:v>2.4675084700288674E-2</c:v>
                </c:pt>
                <c:pt idx="31">
                  <c:v>3.0867127542876779E-2</c:v>
                </c:pt>
                <c:pt idx="32">
                  <c:v>3.9582827780607982E-2</c:v>
                </c:pt>
                <c:pt idx="33">
                  <c:v>5.2253815367634467E-2</c:v>
                </c:pt>
                <c:pt idx="34">
                  <c:v>7.2245505688571757E-2</c:v>
                </c:pt>
                <c:pt idx="35">
                  <c:v>0.10633514586517315</c:v>
                </c:pt>
                <c:pt idx="36">
                  <c:v>0.17446390202071671</c:v>
                </c:pt>
                <c:pt idx="37">
                  <c:v>0.36407089777551704</c:v>
                </c:pt>
                <c:pt idx="38">
                  <c:v>0.50604745287824771</c:v>
                </c:pt>
              </c:numCache>
            </c:numRef>
          </c:yVal>
        </c:ser>
        <c:ser>
          <c:idx val="9"/>
          <c:order val="9"/>
          <c:tx>
            <c:v>5278</c:v>
          </c:tx>
          <c:spPr>
            <a:ln w="28575">
              <a:noFill/>
            </a:ln>
          </c:spPr>
          <c:xVal>
            <c:numRef>
              <c:f>'[1]5278'!$N$3:$N$26</c:f>
              <c:numCache>
                <c:formatCode>General</c:formatCode>
                <c:ptCount val="24"/>
                <c:pt idx="0">
                  <c:v>1</c:v>
                </c:pt>
                <c:pt idx="1">
                  <c:v>0.99919798350137501</c:v>
                </c:pt>
                <c:pt idx="2">
                  <c:v>0.99747937671860676</c:v>
                </c:pt>
                <c:pt idx="3">
                  <c:v>1.0139780018331808</c:v>
                </c:pt>
                <c:pt idx="4">
                  <c:v>1.0422777268561068</c:v>
                </c:pt>
                <c:pt idx="5">
                  <c:v>1.0976168652612301</c:v>
                </c:pt>
                <c:pt idx="6">
                  <c:v>1.1975252062328139</c:v>
                </c:pt>
                <c:pt idx="7">
                  <c:v>1.3628551787351137</c:v>
                </c:pt>
                <c:pt idx="8">
                  <c:v>1.6389780018331805</c:v>
                </c:pt>
                <c:pt idx="9">
                  <c:v>2.1076993583868213</c:v>
                </c:pt>
                <c:pt idx="10">
                  <c:v>2.9345783684692948</c:v>
                </c:pt>
                <c:pt idx="11">
                  <c:v>3.4451191567369412</c:v>
                </c:pt>
                <c:pt idx="12">
                  <c:v>4.1203024747937684</c:v>
                </c:pt>
                <c:pt idx="13">
                  <c:v>5.0507561869844189</c:v>
                </c:pt>
                <c:pt idx="14">
                  <c:v>6.3603345554536945</c:v>
                </c:pt>
                <c:pt idx="15">
                  <c:v>8.3177131072410635</c:v>
                </c:pt>
                <c:pt idx="16">
                  <c:v>9.6802245646196177</c:v>
                </c:pt>
                <c:pt idx="17">
                  <c:v>11.441567369385885</c:v>
                </c:pt>
                <c:pt idx="18">
                  <c:v>13.791246562786437</c:v>
                </c:pt>
                <c:pt idx="19">
                  <c:v>17.066567369385883</c:v>
                </c:pt>
                <c:pt idx="20">
                  <c:v>21.885426214481985</c:v>
                </c:pt>
                <c:pt idx="21">
                  <c:v>29.649747937671684</c:v>
                </c:pt>
                <c:pt idx="22">
                  <c:v>43.967919340055374</c:v>
                </c:pt>
                <c:pt idx="23">
                  <c:v>79.28047662694776</c:v>
                </c:pt>
              </c:numCache>
            </c:numRef>
          </c:xVal>
          <c:yVal>
            <c:numRef>
              <c:f>'[1]5278'!$M$3:$M$26</c:f>
              <c:numCache>
                <c:formatCode>General</c:formatCode>
                <c:ptCount val="24"/>
                <c:pt idx="0">
                  <c:v>-2.5481013333333456E-4</c:v>
                </c:pt>
                <c:pt idx="1">
                  <c:v>-1.7598722000000005E-4</c:v>
                </c:pt>
                <c:pt idx="2">
                  <c:v>-1.4877817333333341E-4</c:v>
                </c:pt>
                <c:pt idx="3">
                  <c:v>-6.8894226666667133E-5</c:v>
                </c:pt>
                <c:pt idx="4">
                  <c:v>4.7066326666667023E-5</c:v>
                </c:pt>
                <c:pt idx="5">
                  <c:v>-8.1020866666668112E-5</c:v>
                </c:pt>
                <c:pt idx="6">
                  <c:v>-4.2215682000000441E-5</c:v>
                </c:pt>
                <c:pt idx="7">
                  <c:v>2.1896090000000012E-4</c:v>
                </c:pt>
                <c:pt idx="8">
                  <c:v>1.8402110000000169E-4</c:v>
                </c:pt>
                <c:pt idx="9">
                  <c:v>4.2609826666666664E-4</c:v>
                </c:pt>
                <c:pt idx="10">
                  <c:v>9.4549553333334198E-4</c:v>
                </c:pt>
                <c:pt idx="11">
                  <c:v>1.1846926666666804E-3</c:v>
                </c:pt>
                <c:pt idx="12">
                  <c:v>1.3999397333333361E-3</c:v>
                </c:pt>
                <c:pt idx="13">
                  <c:v>1.7563858666666877E-3</c:v>
                </c:pt>
                <c:pt idx="14">
                  <c:v>2.4982306666666812E-3</c:v>
                </c:pt>
                <c:pt idx="15">
                  <c:v>3.0966019999999999E-3</c:v>
                </c:pt>
                <c:pt idx="16">
                  <c:v>3.9233326666667009E-3</c:v>
                </c:pt>
                <c:pt idx="17">
                  <c:v>4.374518E-3</c:v>
                </c:pt>
                <c:pt idx="18">
                  <c:v>5.6529639999999999E-3</c:v>
                </c:pt>
                <c:pt idx="19">
                  <c:v>6.8180273333333843E-3</c:v>
                </c:pt>
                <c:pt idx="20">
                  <c:v>8.7422146666666662E-3</c:v>
                </c:pt>
                <c:pt idx="21">
                  <c:v>1.205376066666668E-2</c:v>
                </c:pt>
                <c:pt idx="22">
                  <c:v>1.8102658000000001E-2</c:v>
                </c:pt>
                <c:pt idx="23">
                  <c:v>3.3063160000000001E-2</c:v>
                </c:pt>
              </c:numCache>
            </c:numRef>
          </c:yVal>
        </c:ser>
        <c:ser>
          <c:idx val="1"/>
          <c:order val="1"/>
          <c:tx>
            <c:v>5741</c:v>
          </c:tx>
          <c:spPr>
            <a:ln w="28575">
              <a:noFill/>
            </a:ln>
          </c:spPr>
          <c:xVal>
            <c:numRef>
              <c:f>'[2]5741'!$B$2:$B$25</c:f>
              <c:numCache>
                <c:formatCode>General</c:formatCode>
                <c:ptCount val="24"/>
                <c:pt idx="0">
                  <c:v>1</c:v>
                </c:pt>
                <c:pt idx="1">
                  <c:v>0.99706120559990752</c:v>
                </c:pt>
                <c:pt idx="2">
                  <c:v>0.99541825754946189</c:v>
                </c:pt>
                <c:pt idx="3">
                  <c:v>1.0057734582899343</c:v>
                </c:pt>
                <c:pt idx="4">
                  <c:v>1.0359944463727795</c:v>
                </c:pt>
                <c:pt idx="5">
                  <c:v>1.0917042693509198</c:v>
                </c:pt>
                <c:pt idx="6">
                  <c:v>1.1909406456091636</c:v>
                </c:pt>
                <c:pt idx="7">
                  <c:v>1.3579544139766284</c:v>
                </c:pt>
                <c:pt idx="8">
                  <c:v>1.6369200509082495</c:v>
                </c:pt>
                <c:pt idx="9">
                  <c:v>2.1069304639592734</c:v>
                </c:pt>
                <c:pt idx="10">
                  <c:v>2.9295962050214217</c:v>
                </c:pt>
                <c:pt idx="11">
                  <c:v>3.4333449033900267</c:v>
                </c:pt>
                <c:pt idx="12">
                  <c:v>4.1007751937984498</c:v>
                </c:pt>
                <c:pt idx="13">
                  <c:v>5.0022330209418024</c:v>
                </c:pt>
                <c:pt idx="14">
                  <c:v>6.2734235797755415</c:v>
                </c:pt>
                <c:pt idx="15">
                  <c:v>8.1557792433183067</c:v>
                </c:pt>
                <c:pt idx="16">
                  <c:v>9.4592155501561948</c:v>
                </c:pt>
                <c:pt idx="17">
                  <c:v>11.133969686451398</c:v>
                </c:pt>
                <c:pt idx="18">
                  <c:v>13.352643757954485</c:v>
                </c:pt>
                <c:pt idx="19">
                  <c:v>16.410829573064763</c:v>
                </c:pt>
                <c:pt idx="20">
                  <c:v>20.855918083998631</c:v>
                </c:pt>
                <c:pt idx="21">
                  <c:v>27.864537776235089</c:v>
                </c:pt>
                <c:pt idx="22">
                  <c:v>40.392548883489532</c:v>
                </c:pt>
                <c:pt idx="23">
                  <c:v>69.012055999074406</c:v>
                </c:pt>
              </c:numCache>
            </c:numRef>
          </c:xVal>
          <c:yVal>
            <c:numRef>
              <c:f>'[2]5741'!$C$2:$C$25</c:f>
              <c:numCache>
                <c:formatCode>General</c:formatCode>
                <c:ptCount val="24"/>
                <c:pt idx="0">
                  <c:v>2.000000000000024E-6</c:v>
                </c:pt>
                <c:pt idx="1">
                  <c:v>5.3390000000000653E-5</c:v>
                </c:pt>
                <c:pt idx="2">
                  <c:v>8.4870000000000765E-5</c:v>
                </c:pt>
                <c:pt idx="3">
                  <c:v>1.1852000000000112E-4</c:v>
                </c:pt>
                <c:pt idx="4">
                  <c:v>1.5512000000000105E-4</c:v>
                </c:pt>
                <c:pt idx="5">
                  <c:v>1.864100000000019E-4</c:v>
                </c:pt>
                <c:pt idx="6">
                  <c:v>2.2947000000000269E-4</c:v>
                </c:pt>
                <c:pt idx="7">
                  <c:v>2.8938999999999999E-4</c:v>
                </c:pt>
                <c:pt idx="8">
                  <c:v>3.822900000000022E-4</c:v>
                </c:pt>
                <c:pt idx="9">
                  <c:v>5.3341000000000011E-4</c:v>
                </c:pt>
                <c:pt idx="10">
                  <c:v>7.9504000000000618E-4</c:v>
                </c:pt>
                <c:pt idx="11">
                  <c:v>9.5074000000000861E-4</c:v>
                </c:pt>
                <c:pt idx="12">
                  <c:v>1.1558499999999999E-3</c:v>
                </c:pt>
                <c:pt idx="13">
                  <c:v>1.4311700000000001E-3</c:v>
                </c:pt>
                <c:pt idx="14">
                  <c:v>1.8187900000000061E-3</c:v>
                </c:pt>
                <c:pt idx="15">
                  <c:v>2.3799099999999998E-3</c:v>
                </c:pt>
                <c:pt idx="16">
                  <c:v>2.7607400000000232E-3</c:v>
                </c:pt>
                <c:pt idx="17">
                  <c:v>3.2534300000000281E-3</c:v>
                </c:pt>
                <c:pt idx="18">
                  <c:v>3.8918199999999998E-3</c:v>
                </c:pt>
                <c:pt idx="19">
                  <c:v>4.7727500000000114E-3</c:v>
                </c:pt>
                <c:pt idx="20">
                  <c:v>6.0350100000000004E-3</c:v>
                </c:pt>
                <c:pt idx="21">
                  <c:v>7.9880800000000033E-3</c:v>
                </c:pt>
                <c:pt idx="22">
                  <c:v>1.1395100000000003E-2</c:v>
                </c:pt>
                <c:pt idx="23">
                  <c:v>1.866043000000012E-2</c:v>
                </c:pt>
              </c:numCache>
            </c:numRef>
          </c:yVal>
        </c:ser>
        <c:ser>
          <c:idx val="3"/>
          <c:order val="2"/>
          <c:tx>
            <c:v>5289</c:v>
          </c:tx>
          <c:spPr>
            <a:ln w="28575">
              <a:noFill/>
            </a:ln>
          </c:spPr>
          <c:xVal>
            <c:numRef>
              <c:f>'[2]5289'!$B$2:$B$33</c:f>
              <c:numCache>
                <c:formatCode>General</c:formatCode>
                <c:ptCount val="32"/>
                <c:pt idx="0">
                  <c:v>1</c:v>
                </c:pt>
                <c:pt idx="1">
                  <c:v>1.0077604353180598</c:v>
                </c:pt>
                <c:pt idx="2">
                  <c:v>1.0006026674585775</c:v>
                </c:pt>
                <c:pt idx="3">
                  <c:v>1.0010874217187544</c:v>
                </c:pt>
                <c:pt idx="4">
                  <c:v>1.0001877876863683</c:v>
                </c:pt>
                <c:pt idx="5">
                  <c:v>0.99898681992471017</c:v>
                </c:pt>
                <c:pt idx="6">
                  <c:v>0.99892567974775259</c:v>
                </c:pt>
                <c:pt idx="7">
                  <c:v>1.00540653850521</c:v>
                </c:pt>
                <c:pt idx="8">
                  <c:v>1.0122367697024219</c:v>
                </c:pt>
                <c:pt idx="9">
                  <c:v>1.0226174983186449</c:v>
                </c:pt>
                <c:pt idx="10">
                  <c:v>1.0344000838493854</c:v>
                </c:pt>
                <c:pt idx="11">
                  <c:v>1.0553231258352185</c:v>
                </c:pt>
                <c:pt idx="12">
                  <c:v>1.0818928998785931</c:v>
                </c:pt>
                <c:pt idx="13">
                  <c:v>1.1154588570280632</c:v>
                </c:pt>
                <c:pt idx="14">
                  <c:v>1.1611567721480289</c:v>
                </c:pt>
                <c:pt idx="15">
                  <c:v>1.2195194382091084</c:v>
                </c:pt>
                <c:pt idx="16">
                  <c:v>1.299180721628785</c:v>
                </c:pt>
                <c:pt idx="17">
                  <c:v>1.4068354717838083</c:v>
                </c:pt>
                <c:pt idx="18">
                  <c:v>1.5427413508485384</c:v>
                </c:pt>
                <c:pt idx="19">
                  <c:v>1.720659265793818</c:v>
                </c:pt>
                <c:pt idx="20">
                  <c:v>1.9675345660357657</c:v>
                </c:pt>
                <c:pt idx="21">
                  <c:v>2.2926256212278577</c:v>
                </c:pt>
                <c:pt idx="22">
                  <c:v>2.7472465084591802</c:v>
                </c:pt>
                <c:pt idx="23">
                  <c:v>3.3726668471757577</c:v>
                </c:pt>
                <c:pt idx="24">
                  <c:v>4.2780218532461074</c:v>
                </c:pt>
                <c:pt idx="25">
                  <c:v>5.6025801154675845</c:v>
                </c:pt>
                <c:pt idx="26">
                  <c:v>7.6324776619996326</c:v>
                </c:pt>
                <c:pt idx="27">
                  <c:v>10.915792507708138</c:v>
                </c:pt>
                <c:pt idx="28">
                  <c:v>16.569774043374586</c:v>
                </c:pt>
                <c:pt idx="29">
                  <c:v>27.530548252700989</c:v>
                </c:pt>
                <c:pt idx="30">
                  <c:v>54.311255906577813</c:v>
                </c:pt>
                <c:pt idx="31">
                  <c:v>178.78217501812367</c:v>
                </c:pt>
              </c:numCache>
            </c:numRef>
          </c:xVal>
          <c:yVal>
            <c:numRef>
              <c:f>'[2]5289'!$C$2:$C$33</c:f>
              <c:numCache>
                <c:formatCode>General</c:formatCode>
                <c:ptCount val="32"/>
                <c:pt idx="0">
                  <c:v>3.0644925690021677E-7</c:v>
                </c:pt>
                <c:pt idx="1">
                  <c:v>9.4666414097665722E-5</c:v>
                </c:pt>
                <c:pt idx="2">
                  <c:v>1.4844342845010621E-4</c:v>
                </c:pt>
                <c:pt idx="3">
                  <c:v>1.9664645316348411E-4</c:v>
                </c:pt>
                <c:pt idx="4">
                  <c:v>2.4104872747346092E-4</c:v>
                </c:pt>
                <c:pt idx="5">
                  <c:v>2.8821847813163923E-4</c:v>
                </c:pt>
                <c:pt idx="6">
                  <c:v>3.3555855082802611E-4</c:v>
                </c:pt>
                <c:pt idx="7">
                  <c:v>3.8386084229299395E-4</c:v>
                </c:pt>
                <c:pt idx="8">
                  <c:v>4.3319096917197994E-4</c:v>
                </c:pt>
                <c:pt idx="9">
                  <c:v>4.8549234819533489E-4</c:v>
                </c:pt>
                <c:pt idx="10">
                  <c:v>5.4119667515924196E-4</c:v>
                </c:pt>
                <c:pt idx="11">
                  <c:v>6.0210310347346774E-4</c:v>
                </c:pt>
                <c:pt idx="12">
                  <c:v>6.6559990262420412E-4</c:v>
                </c:pt>
                <c:pt idx="13">
                  <c:v>7.2836618038217636E-4</c:v>
                </c:pt>
                <c:pt idx="14">
                  <c:v>7.9770468076433834E-4</c:v>
                </c:pt>
                <c:pt idx="15">
                  <c:v>8.7849777664543481E-4</c:v>
                </c:pt>
                <c:pt idx="16">
                  <c:v>9.7733369188960913E-4</c:v>
                </c:pt>
                <c:pt idx="17">
                  <c:v>1.1000081802123181E-3</c:v>
                </c:pt>
                <c:pt idx="18">
                  <c:v>1.2531326114649682E-3</c:v>
                </c:pt>
                <c:pt idx="19">
                  <c:v>1.4518847694267615E-3</c:v>
                </c:pt>
                <c:pt idx="20">
                  <c:v>1.7069821316348357E-3</c:v>
                </c:pt>
                <c:pt idx="21">
                  <c:v>2.0456468229299411E-3</c:v>
                </c:pt>
                <c:pt idx="22">
                  <c:v>2.5038250326964166E-3</c:v>
                </c:pt>
                <c:pt idx="23">
                  <c:v>3.1319628314225236E-3</c:v>
                </c:pt>
                <c:pt idx="24">
                  <c:v>4.0166638420382544E-3</c:v>
                </c:pt>
                <c:pt idx="25">
                  <c:v>5.3024903796178354E-3</c:v>
                </c:pt>
                <c:pt idx="26">
                  <c:v>7.2397980789809533E-3</c:v>
                </c:pt>
                <c:pt idx="27">
                  <c:v>1.030886337154989E-2</c:v>
                </c:pt>
                <c:pt idx="28">
                  <c:v>1.5533344458598726E-2</c:v>
                </c:pt>
                <c:pt idx="29">
                  <c:v>2.5503539566879205E-2</c:v>
                </c:pt>
                <c:pt idx="30">
                  <c:v>4.9428885350318474E-2</c:v>
                </c:pt>
                <c:pt idx="31">
                  <c:v>0.15373174760084926</c:v>
                </c:pt>
              </c:numCache>
            </c:numRef>
          </c:yVal>
        </c:ser>
        <c:ser>
          <c:idx val="4"/>
          <c:order val="3"/>
          <c:tx>
            <c:v>5288</c:v>
          </c:tx>
          <c:spPr>
            <a:ln w="28575">
              <a:noFill/>
            </a:ln>
          </c:spPr>
          <c:xVal>
            <c:numRef>
              <c:f>'[2]5288'!$B$2:$B$31</c:f>
              <c:numCache>
                <c:formatCode>General</c:formatCode>
                <c:ptCount val="30"/>
                <c:pt idx="0">
                  <c:v>1</c:v>
                </c:pt>
                <c:pt idx="1">
                  <c:v>1.0030598699555353</c:v>
                </c:pt>
                <c:pt idx="2">
                  <c:v>1.0011062029863718</c:v>
                </c:pt>
                <c:pt idx="3">
                  <c:v>1.0053435229002781</c:v>
                </c:pt>
                <c:pt idx="4">
                  <c:v>1.0061122402297902</c:v>
                </c:pt>
                <c:pt idx="5">
                  <c:v>1.007282190506904</c:v>
                </c:pt>
                <c:pt idx="6">
                  <c:v>1.0079909103863078</c:v>
                </c:pt>
                <c:pt idx="7">
                  <c:v>1.0104095575938024</c:v>
                </c:pt>
                <c:pt idx="8">
                  <c:v>1.020245389570944</c:v>
                </c:pt>
                <c:pt idx="9">
                  <c:v>1.0253601721926744</c:v>
                </c:pt>
                <c:pt idx="10">
                  <c:v>1.041671978940895</c:v>
                </c:pt>
                <c:pt idx="11">
                  <c:v>1.0626785861600883</c:v>
                </c:pt>
                <c:pt idx="12">
                  <c:v>1.0896474399838123</c:v>
                </c:pt>
                <c:pt idx="13">
                  <c:v>1.1243634645527665</c:v>
                </c:pt>
                <c:pt idx="14">
                  <c:v>1.1697177869940529</c:v>
                </c:pt>
                <c:pt idx="15">
                  <c:v>1.231271420964609</c:v>
                </c:pt>
                <c:pt idx="16">
                  <c:v>1.3119792408822541</c:v>
                </c:pt>
                <c:pt idx="17">
                  <c:v>1.4189771934692776</c:v>
                </c:pt>
                <c:pt idx="18">
                  <c:v>1.5618461215398347</c:v>
                </c:pt>
                <c:pt idx="19">
                  <c:v>1.744163373056645</c:v>
                </c:pt>
                <c:pt idx="20">
                  <c:v>1.9948027208843702</c:v>
                </c:pt>
                <c:pt idx="21">
                  <c:v>2.3290635148006187</c:v>
                </c:pt>
                <c:pt idx="22">
                  <c:v>2.7896939380076402</c:v>
                </c:pt>
                <c:pt idx="23">
                  <c:v>3.4342915426094596</c:v>
                </c:pt>
                <c:pt idx="24">
                  <c:v>4.3525900149243704</c:v>
                </c:pt>
                <c:pt idx="25">
                  <c:v>5.7148696180412335</c:v>
                </c:pt>
                <c:pt idx="26">
                  <c:v>7.7905938997592603</c:v>
                </c:pt>
                <c:pt idx="27">
                  <c:v>11.133651819797659</c:v>
                </c:pt>
                <c:pt idx="28">
                  <c:v>16.929442998672489</c:v>
                </c:pt>
                <c:pt idx="29">
                  <c:v>28.198426566870889</c:v>
                </c:pt>
              </c:numCache>
            </c:numRef>
          </c:xVal>
          <c:yVal>
            <c:numRef>
              <c:f>'[2]5288'!$C$2:$C$31</c:f>
              <c:numCache>
                <c:formatCode>General</c:formatCode>
                <c:ptCount val="30"/>
                <c:pt idx="0">
                  <c:v>-4.3794819532909193E-7</c:v>
                </c:pt>
                <c:pt idx="1">
                  <c:v>9.7967842208069282E-5</c:v>
                </c:pt>
                <c:pt idx="2">
                  <c:v>1.5293008118895981E-4</c:v>
                </c:pt>
                <c:pt idx="3">
                  <c:v>2.0246646658174408E-4</c:v>
                </c:pt>
                <c:pt idx="4">
                  <c:v>2.4971538530785601E-4</c:v>
                </c:pt>
                <c:pt idx="5">
                  <c:v>2.9650723566879302E-4</c:v>
                </c:pt>
                <c:pt idx="6">
                  <c:v>3.4523413333333345E-4</c:v>
                </c:pt>
                <c:pt idx="7">
                  <c:v>3.9430050904458642E-4</c:v>
                </c:pt>
                <c:pt idx="8">
                  <c:v>4.4371910046709599E-4</c:v>
                </c:pt>
                <c:pt idx="9">
                  <c:v>4.9737019566879022E-4</c:v>
                </c:pt>
                <c:pt idx="10">
                  <c:v>5.5557792747346741E-4</c:v>
                </c:pt>
                <c:pt idx="11">
                  <c:v>6.1764128752442033E-4</c:v>
                </c:pt>
                <c:pt idx="12">
                  <c:v>6.8317247022336351E-4</c:v>
                </c:pt>
                <c:pt idx="13">
                  <c:v>7.4844725707006875E-4</c:v>
                </c:pt>
                <c:pt idx="14">
                  <c:v>8.2139685893843043E-4</c:v>
                </c:pt>
                <c:pt idx="15">
                  <c:v>9.0385897426751584E-4</c:v>
                </c:pt>
                <c:pt idx="16">
                  <c:v>1.005206160679406E-3</c:v>
                </c:pt>
                <c:pt idx="17">
                  <c:v>1.1292746264118941E-3</c:v>
                </c:pt>
                <c:pt idx="18">
                  <c:v>1.2873524589384372E-3</c:v>
                </c:pt>
                <c:pt idx="19">
                  <c:v>1.4903172738853613E-3</c:v>
                </c:pt>
                <c:pt idx="20">
                  <c:v>1.7520347668789906E-3</c:v>
                </c:pt>
                <c:pt idx="21">
                  <c:v>2.0994641121019212E-3</c:v>
                </c:pt>
                <c:pt idx="22">
                  <c:v>2.567023556687946E-3</c:v>
                </c:pt>
                <c:pt idx="23">
                  <c:v>3.2090635957537192E-3</c:v>
                </c:pt>
                <c:pt idx="24">
                  <c:v>4.1159777121019085E-3</c:v>
                </c:pt>
                <c:pt idx="25">
                  <c:v>5.4274351303609343E-3</c:v>
                </c:pt>
                <c:pt idx="26">
                  <c:v>7.4075526063694334E-3</c:v>
                </c:pt>
                <c:pt idx="27">
                  <c:v>1.0542072424628453E-2</c:v>
                </c:pt>
                <c:pt idx="28">
                  <c:v>1.5871051414012891E-2</c:v>
                </c:pt>
                <c:pt idx="29">
                  <c:v>2.6049926861995802E-2</c:v>
                </c:pt>
              </c:numCache>
            </c:numRef>
          </c:yVal>
        </c:ser>
        <c:ser>
          <c:idx val="6"/>
          <c:order val="4"/>
          <c:tx>
            <c:v>5258</c:v>
          </c:tx>
          <c:spPr>
            <a:ln w="28575">
              <a:noFill/>
            </a:ln>
          </c:spPr>
          <c:xVal>
            <c:numRef>
              <c:f>'[2]5258'!$B$2:$B$39</c:f>
              <c:numCache>
                <c:formatCode>General</c:formatCode>
                <c:ptCount val="38"/>
                <c:pt idx="0">
                  <c:v>1</c:v>
                </c:pt>
                <c:pt idx="1">
                  <c:v>1.0003850306574864</c:v>
                </c:pt>
                <c:pt idx="2">
                  <c:v>1.004028905132853</c:v>
                </c:pt>
                <c:pt idx="3">
                  <c:v>1.0167615906405076</c:v>
                </c:pt>
                <c:pt idx="4">
                  <c:v>1.0354657305318875</c:v>
                </c:pt>
                <c:pt idx="5">
                  <c:v>1.0671263839938578</c:v>
                </c:pt>
                <c:pt idx="6">
                  <c:v>1.1054670874170358</c:v>
                </c:pt>
                <c:pt idx="7">
                  <c:v>1.1501863107684491</c:v>
                </c:pt>
                <c:pt idx="8">
                  <c:v>1.2067347892594855</c:v>
                </c:pt>
                <c:pt idx="9">
                  <c:v>1.2719348602350298</c:v>
                </c:pt>
                <c:pt idx="10">
                  <c:v>1.3475029254211861</c:v>
                </c:pt>
                <c:pt idx="11">
                  <c:v>1.4356192789025162</c:v>
                </c:pt>
                <c:pt idx="12">
                  <c:v>1.5369101753629089</c:v>
                </c:pt>
                <c:pt idx="13">
                  <c:v>1.6531616003822474</c:v>
                </c:pt>
                <c:pt idx="14">
                  <c:v>1.7861595395404481</c:v>
                </c:pt>
                <c:pt idx="15">
                  <c:v>1.9392904070539474</c:v>
                </c:pt>
                <c:pt idx="16">
                  <c:v>2.1153723490001379</c:v>
                </c:pt>
                <c:pt idx="17">
                  <c:v>2.3181860881001182</c:v>
                </c:pt>
                <c:pt idx="18">
                  <c:v>2.5545276474047012</c:v>
                </c:pt>
                <c:pt idx="19">
                  <c:v>2.8263221802013061</c:v>
                </c:pt>
                <c:pt idx="20">
                  <c:v>3.1423836412998742</c:v>
                </c:pt>
                <c:pt idx="21">
                  <c:v>3.5126625217884269</c:v>
                </c:pt>
                <c:pt idx="22">
                  <c:v>3.9469121585027409</c:v>
                </c:pt>
                <c:pt idx="23">
                  <c:v>4.4356227580952119</c:v>
                </c:pt>
                <c:pt idx="24">
                  <c:v>5.0255430729853448</c:v>
                </c:pt>
                <c:pt idx="25">
                  <c:v>5.7569041679568675</c:v>
                </c:pt>
                <c:pt idx="26">
                  <c:v>6.6617262130495254</c:v>
                </c:pt>
                <c:pt idx="27">
                  <c:v>7.7913041057952919</c:v>
                </c:pt>
                <c:pt idx="28">
                  <c:v>9.2272829012755189</c:v>
                </c:pt>
                <c:pt idx="29">
                  <c:v>11.090158639589276</c:v>
                </c:pt>
                <c:pt idx="30">
                  <c:v>13.558181959458128</c:v>
                </c:pt>
                <c:pt idx="31">
                  <c:v>16.925460616118627</c:v>
                </c:pt>
                <c:pt idx="32">
                  <c:v>21.683836482582585</c:v>
                </c:pt>
                <c:pt idx="33">
                  <c:v>28.722823156114856</c:v>
                </c:pt>
                <c:pt idx="34">
                  <c:v>39.853224457795939</c:v>
                </c:pt>
                <c:pt idx="35">
                  <c:v>59.423683328520461</c:v>
                </c:pt>
                <c:pt idx="36">
                  <c:v>100.49648079659595</c:v>
                </c:pt>
                <c:pt idx="37">
                  <c:v>230.01406753576902</c:v>
                </c:pt>
              </c:numCache>
            </c:numRef>
          </c:xVal>
          <c:yVal>
            <c:numRef>
              <c:f>'[2]5258'!$C$2:$C$39</c:f>
              <c:numCache>
                <c:formatCode>General</c:formatCode>
                <c:ptCount val="38"/>
                <c:pt idx="0">
                  <c:v>1.3333474309978973E-6</c:v>
                </c:pt>
                <c:pt idx="1">
                  <c:v>1.7418445333333381E-4</c:v>
                </c:pt>
                <c:pt idx="2">
                  <c:v>2.9286424458598725E-4</c:v>
                </c:pt>
                <c:pt idx="3">
                  <c:v>4.2995427261147129E-4</c:v>
                </c:pt>
                <c:pt idx="4">
                  <c:v>6.1865012212314232E-4</c:v>
                </c:pt>
                <c:pt idx="5">
                  <c:v>8.4693260467092314E-4</c:v>
                </c:pt>
                <c:pt idx="6">
                  <c:v>1.0779560580891719E-3</c:v>
                </c:pt>
                <c:pt idx="7">
                  <c:v>1.2982750063694321E-3</c:v>
                </c:pt>
                <c:pt idx="8">
                  <c:v>1.5342962819532941E-3</c:v>
                </c:pt>
                <c:pt idx="9">
                  <c:v>1.7785543796178455E-3</c:v>
                </c:pt>
                <c:pt idx="10">
                  <c:v>2.0458480849256827E-3</c:v>
                </c:pt>
                <c:pt idx="11">
                  <c:v>2.3500070624204055E-3</c:v>
                </c:pt>
                <c:pt idx="12">
                  <c:v>2.6693278216560878E-3</c:v>
                </c:pt>
                <c:pt idx="13">
                  <c:v>3.0324558029724002E-3</c:v>
                </c:pt>
                <c:pt idx="14">
                  <c:v>3.4298416475584052E-3</c:v>
                </c:pt>
                <c:pt idx="15">
                  <c:v>3.8814817749469603E-3</c:v>
                </c:pt>
                <c:pt idx="16">
                  <c:v>4.4013874547771158E-3</c:v>
                </c:pt>
                <c:pt idx="17">
                  <c:v>4.9994176237792114E-3</c:v>
                </c:pt>
                <c:pt idx="18">
                  <c:v>5.69532848237796E-3</c:v>
                </c:pt>
                <c:pt idx="19">
                  <c:v>6.4996258513800873E-3</c:v>
                </c:pt>
                <c:pt idx="20">
                  <c:v>7.4457986411889934E-3</c:v>
                </c:pt>
                <c:pt idx="21">
                  <c:v>8.5569604076433207E-3</c:v>
                </c:pt>
                <c:pt idx="22">
                  <c:v>9.8579648237793072E-3</c:v>
                </c:pt>
                <c:pt idx="23">
                  <c:v>1.1380892721868454E-2</c:v>
                </c:pt>
                <c:pt idx="24">
                  <c:v>1.307216334607228E-2</c:v>
                </c:pt>
                <c:pt idx="25">
                  <c:v>1.508553650955414E-2</c:v>
                </c:pt>
                <c:pt idx="26">
                  <c:v>1.755937138004246E-2</c:v>
                </c:pt>
                <c:pt idx="27">
                  <c:v>2.0644929936305741E-2</c:v>
                </c:pt>
                <c:pt idx="28">
                  <c:v>2.4572411719745231E-2</c:v>
                </c:pt>
                <c:pt idx="29">
                  <c:v>2.9659844925690092E-2</c:v>
                </c:pt>
                <c:pt idx="30">
                  <c:v>3.6413379464968518E-2</c:v>
                </c:pt>
                <c:pt idx="31">
                  <c:v>4.5570505358811061E-2</c:v>
                </c:pt>
                <c:pt idx="32">
                  <c:v>5.8353758760084765E-2</c:v>
                </c:pt>
                <c:pt idx="33">
                  <c:v>7.7212748365180481E-2</c:v>
                </c:pt>
                <c:pt idx="34">
                  <c:v>0.10666399881104049</c:v>
                </c:pt>
                <c:pt idx="35">
                  <c:v>0.1569578377919342</c:v>
                </c:pt>
                <c:pt idx="36">
                  <c:v>0.25758236042463051</c:v>
                </c:pt>
                <c:pt idx="37">
                  <c:v>0.53675195753715665</c:v>
                </c:pt>
              </c:numCache>
            </c:numRef>
          </c:yVal>
        </c:ser>
        <c:ser>
          <c:idx val="0"/>
          <c:order val="0"/>
          <c:tx>
            <c:v>5257</c:v>
          </c:tx>
          <c:spPr>
            <a:ln w="28575">
              <a:noFill/>
            </a:ln>
          </c:spPr>
          <c:xVal>
            <c:numRef>
              <c:f>'[2]5257'!$B$2:$B$39</c:f>
              <c:numCache>
                <c:formatCode>General</c:formatCode>
                <c:ptCount val="38"/>
                <c:pt idx="0">
                  <c:v>1</c:v>
                </c:pt>
                <c:pt idx="1">
                  <c:v>0.99510218239629622</c:v>
                </c:pt>
                <c:pt idx="2">
                  <c:v>0.99859170400346853</c:v>
                </c:pt>
                <c:pt idx="3">
                  <c:v>1.0087469287469364</c:v>
                </c:pt>
                <c:pt idx="4">
                  <c:v>1.0288053186876716</c:v>
                </c:pt>
                <c:pt idx="5">
                  <c:v>1.0577829166064461</c:v>
                </c:pt>
                <c:pt idx="6">
                  <c:v>1.0943315508021392</c:v>
                </c:pt>
                <c:pt idx="7">
                  <c:v>1.1402919497037241</c:v>
                </c:pt>
                <c:pt idx="8">
                  <c:v>1.1933747651394635</c:v>
                </c:pt>
                <c:pt idx="9">
                  <c:v>1.2560659054776702</c:v>
                </c:pt>
                <c:pt idx="10">
                  <c:v>1.3293597340656165</c:v>
                </c:pt>
                <c:pt idx="11">
                  <c:v>1.4147477959242658</c:v>
                </c:pt>
                <c:pt idx="12">
                  <c:v>1.511825408295987</c:v>
                </c:pt>
                <c:pt idx="13">
                  <c:v>1.6235640988582158</c:v>
                </c:pt>
                <c:pt idx="14">
                  <c:v>1.7524497759791799</c:v>
                </c:pt>
                <c:pt idx="15">
                  <c:v>1.8989333718745482</c:v>
                </c:pt>
                <c:pt idx="16">
                  <c:v>2.0678595172712817</c:v>
                </c:pt>
                <c:pt idx="17">
                  <c:v>2.2648243965891042</c:v>
                </c:pt>
                <c:pt idx="18">
                  <c:v>2.4902442549501371</c:v>
                </c:pt>
                <c:pt idx="19">
                  <c:v>2.7515999421881792</c:v>
                </c:pt>
                <c:pt idx="20">
                  <c:v>3.0566844919785967</c:v>
                </c:pt>
                <c:pt idx="21">
                  <c:v>3.4143546755311465</c:v>
                </c:pt>
                <c:pt idx="22">
                  <c:v>3.8321260297730704</c:v>
                </c:pt>
                <c:pt idx="23">
                  <c:v>4.2860413354531577</c:v>
                </c:pt>
                <c:pt idx="24">
                  <c:v>4.8625292672351001</c:v>
                </c:pt>
                <c:pt idx="25">
                  <c:v>5.5699841017488065</c:v>
                </c:pt>
                <c:pt idx="26">
                  <c:v>6.4439138603844475</c:v>
                </c:pt>
                <c:pt idx="27">
                  <c:v>7.5372163607457665</c:v>
                </c:pt>
                <c:pt idx="28">
                  <c:v>8.9285734932793659</c:v>
                </c:pt>
                <c:pt idx="29">
                  <c:v>10.731146119381414</c:v>
                </c:pt>
                <c:pt idx="30">
                  <c:v>13.11611504552681</c:v>
                </c:pt>
                <c:pt idx="31">
                  <c:v>16.365948836536884</c:v>
                </c:pt>
                <c:pt idx="32">
                  <c:v>20.943488943488926</c:v>
                </c:pt>
                <c:pt idx="33">
                  <c:v>27.693597340656165</c:v>
                </c:pt>
                <c:pt idx="34">
                  <c:v>38.286920075155365</c:v>
                </c:pt>
                <c:pt idx="35">
                  <c:v>56.718716577540107</c:v>
                </c:pt>
                <c:pt idx="36">
                  <c:v>94.588235294117666</c:v>
                </c:pt>
                <c:pt idx="37">
                  <c:v>206.80907645613527</c:v>
                </c:pt>
              </c:numCache>
            </c:numRef>
          </c:xVal>
          <c:yVal>
            <c:numRef>
              <c:f>'[2]5257'!$C$2:$C$39</c:f>
              <c:numCache>
                <c:formatCode>General</c:formatCode>
                <c:ptCount val="38"/>
                <c:pt idx="0">
                  <c:v>-2.832747346072216E-7</c:v>
                </c:pt>
                <c:pt idx="1">
                  <c:v>1.5890822029724041E-4</c:v>
                </c:pt>
                <c:pt idx="2">
                  <c:v>2.6671791082802875E-4</c:v>
                </c:pt>
                <c:pt idx="3">
                  <c:v>3.9473942794055703E-4</c:v>
                </c:pt>
                <c:pt idx="4">
                  <c:v>5.6564476964755838E-4</c:v>
                </c:pt>
                <c:pt idx="5">
                  <c:v>7.8409485333333991E-4</c:v>
                </c:pt>
                <c:pt idx="6">
                  <c:v>1.0130710615711281E-3</c:v>
                </c:pt>
                <c:pt idx="7">
                  <c:v>1.2175152854352442E-3</c:v>
                </c:pt>
                <c:pt idx="8">
                  <c:v>1.4466390782165621E-3</c:v>
                </c:pt>
                <c:pt idx="9">
                  <c:v>1.6849716991932163E-3</c:v>
                </c:pt>
                <c:pt idx="10">
                  <c:v>1.9205118505307998E-3</c:v>
                </c:pt>
                <c:pt idx="11">
                  <c:v>2.1939030335456481E-3</c:v>
                </c:pt>
                <c:pt idx="12">
                  <c:v>2.4852156670912991E-3</c:v>
                </c:pt>
                <c:pt idx="13">
                  <c:v>2.8179093876857801E-3</c:v>
                </c:pt>
                <c:pt idx="14">
                  <c:v>3.1923429808917193E-3</c:v>
                </c:pt>
                <c:pt idx="15">
                  <c:v>3.6214391847133802E-3</c:v>
                </c:pt>
                <c:pt idx="16">
                  <c:v>4.1082106360934185E-3</c:v>
                </c:pt>
                <c:pt idx="17">
                  <c:v>4.6722780297239934E-3</c:v>
                </c:pt>
                <c:pt idx="18">
                  <c:v>5.3330377970276441E-3</c:v>
                </c:pt>
                <c:pt idx="19">
                  <c:v>6.0957296441614094E-3</c:v>
                </c:pt>
                <c:pt idx="20">
                  <c:v>6.9828095932059847E-3</c:v>
                </c:pt>
                <c:pt idx="21">
                  <c:v>8.0291188755838641E-3</c:v>
                </c:pt>
                <c:pt idx="22">
                  <c:v>9.2565372823780346E-3</c:v>
                </c:pt>
                <c:pt idx="23">
                  <c:v>1.0674809138004247E-2</c:v>
                </c:pt>
                <c:pt idx="24">
                  <c:v>1.2264138343949045E-2</c:v>
                </c:pt>
                <c:pt idx="25">
                  <c:v>1.4163529613588308E-2</c:v>
                </c:pt>
                <c:pt idx="26">
                  <c:v>1.6505605757961821E-2</c:v>
                </c:pt>
                <c:pt idx="27">
                  <c:v>1.9419473171974521E-2</c:v>
                </c:pt>
                <c:pt idx="28">
                  <c:v>2.3136679898089169E-2</c:v>
                </c:pt>
                <c:pt idx="29">
                  <c:v>2.794453095541401E-2</c:v>
                </c:pt>
                <c:pt idx="30">
                  <c:v>3.43156201104034E-2</c:v>
                </c:pt>
                <c:pt idx="31">
                  <c:v>4.2948459040339712E-2</c:v>
                </c:pt>
                <c:pt idx="32">
                  <c:v>5.4976347753715502E-2</c:v>
                </c:pt>
                <c:pt idx="33">
                  <c:v>7.2646233392781423E-2</c:v>
                </c:pt>
                <c:pt idx="34">
                  <c:v>0.10009954529087049</c:v>
                </c:pt>
                <c:pt idx="35">
                  <c:v>0.14660113868365177</c:v>
                </c:pt>
                <c:pt idx="36">
                  <c:v>0.2381364555414032</c:v>
                </c:pt>
                <c:pt idx="37">
                  <c:v>0.48320104186836521</c:v>
                </c:pt>
              </c:numCache>
            </c:numRef>
          </c:yVal>
        </c:ser>
        <c:axId val="347001216"/>
        <c:axId val="347003136"/>
      </c:scatterChart>
      <c:valAx>
        <c:axId val="347001216"/>
        <c:scaling>
          <c:orientation val="minMax"/>
          <c:max val="80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en-US" sz="1800"/>
                  <a:t>Gain</a:t>
                </a:r>
              </a:p>
            </c:rich>
          </c:tx>
          <c:layout>
            <c:manualLayout>
              <c:xMode val="edge"/>
              <c:yMode val="edge"/>
              <c:x val="0.46965146803634622"/>
              <c:y val="0.9185549373581334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347003136"/>
        <c:crosses val="autoZero"/>
        <c:crossBetween val="midCat"/>
      </c:valAx>
      <c:valAx>
        <c:axId val="347003136"/>
        <c:scaling>
          <c:orientation val="minMax"/>
          <c:max val="0.2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altLang="ja-JP" sz="1800" dirty="0" err="1" smtClean="0"/>
                  <a:t>ΔI</a:t>
                </a:r>
                <a:r>
                  <a:rPr lang="en-US" altLang="ja-JP" sz="1800" baseline="-25000" dirty="0" err="1" smtClean="0"/>
                  <a:t>leak</a:t>
                </a:r>
                <a:r>
                  <a:rPr lang="en-US" altLang="ja-JP" sz="1800" dirty="0" smtClean="0"/>
                  <a:t>[</a:t>
                </a:r>
                <a:r>
                  <a:rPr lang="el-GR" altLang="en-US" sz="1800" dirty="0"/>
                  <a:t>μ</a:t>
                </a:r>
                <a:r>
                  <a:rPr lang="en-US" altLang="en-US" sz="1800" dirty="0" smtClean="0"/>
                  <a:t>A/mm</a:t>
                </a:r>
                <a:r>
                  <a:rPr lang="en-US" altLang="en-US" sz="1800" baseline="30000" dirty="0" smtClean="0"/>
                  <a:t>2</a:t>
                </a:r>
                <a:r>
                  <a:rPr lang="en-US" altLang="en-US" sz="1800" dirty="0"/>
                  <a:t>]</a:t>
                </a:r>
                <a:endParaRPr lang="el-GR" altLang="en-US" sz="1800" dirty="0"/>
              </a:p>
            </c:rich>
          </c:tx>
          <c:layout>
            <c:manualLayout>
              <c:xMode val="edge"/>
              <c:yMode val="edge"/>
              <c:x val="3.0460420041996997E-3"/>
              <c:y val="0.1937089211864125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3470012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5856835793589988"/>
          <c:y val="7.5839850527158678E-2"/>
          <c:w val="0.16856631514566744"/>
          <c:h val="0.60427759241959966"/>
        </c:manualLayout>
      </c:layout>
    </c:legend>
    <c:plotVisOnly val="1"/>
  </c:chart>
  <c:spPr>
    <a:solidFill>
      <a:prstClr val="white"/>
    </a:solidFill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autoTitleDeleted val="1"/>
    <c:plotArea>
      <c:layout>
        <c:manualLayout>
          <c:layoutTarget val="inner"/>
          <c:xMode val="edge"/>
          <c:yMode val="edge"/>
          <c:x val="0.16613210534830966"/>
          <c:y val="7.4433143773694962E-2"/>
          <c:w val="0.77258439098161924"/>
          <c:h val="0.79587214323856492"/>
        </c:manualLayout>
      </c:layout>
      <c:scatterChart>
        <c:scatterStyle val="lineMarker"/>
        <c:ser>
          <c:idx val="1"/>
          <c:order val="1"/>
          <c:tx>
            <c:v>KA03B</c:v>
          </c:tx>
          <c:spPr>
            <a:ln w="28575">
              <a:noFill/>
            </a:ln>
          </c:spPr>
          <c:xVal>
            <c:numRef>
              <c:f>'after(cor)'!$G$2:$G$135</c:f>
              <c:numCache>
                <c:formatCode>General</c:formatCode>
                <c:ptCount val="134"/>
                <c:pt idx="0">
                  <c:v>1.1076192064515513</c:v>
                </c:pt>
                <c:pt idx="1">
                  <c:v>1.1076192470307238</c:v>
                </c:pt>
                <c:pt idx="2">
                  <c:v>1.1076192335042692</c:v>
                </c:pt>
                <c:pt idx="3">
                  <c:v>0.98185067971531526</c:v>
                </c:pt>
                <c:pt idx="4">
                  <c:v>0.98185075110206443</c:v>
                </c:pt>
                <c:pt idx="5">
                  <c:v>0.98185060832865789</c:v>
                </c:pt>
                <c:pt idx="6">
                  <c:v>0.94866457238900936</c:v>
                </c:pt>
                <c:pt idx="7">
                  <c:v>0.94866457023587913</c:v>
                </c:pt>
                <c:pt idx="8">
                  <c:v>0.94866457238900936</c:v>
                </c:pt>
                <c:pt idx="9">
                  <c:v>0.96512722005661533</c:v>
                </c:pt>
                <c:pt idx="10">
                  <c:v>0.96512722005661533</c:v>
                </c:pt>
                <c:pt idx="11">
                  <c:v>0.96512760717908463</c:v>
                </c:pt>
                <c:pt idx="12">
                  <c:v>0.99964570814953058</c:v>
                </c:pt>
                <c:pt idx="13">
                  <c:v>0.99964570814953058</c:v>
                </c:pt>
                <c:pt idx="14">
                  <c:v>0.99964524287348544</c:v>
                </c:pt>
                <c:pt idx="15">
                  <c:v>1.0318505915952849</c:v>
                </c:pt>
                <c:pt idx="16">
                  <c:v>1.0318525686185971</c:v>
                </c:pt>
                <c:pt idx="17">
                  <c:v>1.0318519186456943</c:v>
                </c:pt>
                <c:pt idx="18">
                  <c:v>1.0523461030679249</c:v>
                </c:pt>
                <c:pt idx="19">
                  <c:v>1.0523469555064706</c:v>
                </c:pt>
                <c:pt idx="20">
                  <c:v>1.0523464524334831</c:v>
                </c:pt>
                <c:pt idx="21">
                  <c:v>1.0612995129596672</c:v>
                </c:pt>
                <c:pt idx="22">
                  <c:v>1.0612997084232851</c:v>
                </c:pt>
                <c:pt idx="23">
                  <c:v>1.0612993861695361</c:v>
                </c:pt>
                <c:pt idx="24">
                  <c:v>1.0667120040923164</c:v>
                </c:pt>
                <c:pt idx="25">
                  <c:v>1.0667117209049672</c:v>
                </c:pt>
                <c:pt idx="26">
                  <c:v>1.0667123895623745</c:v>
                </c:pt>
                <c:pt idx="27">
                  <c:v>1.082269193844362</c:v>
                </c:pt>
                <c:pt idx="28">
                  <c:v>1.082272380335404</c:v>
                </c:pt>
                <c:pt idx="29">
                  <c:v>1.082269193844362</c:v>
                </c:pt>
                <c:pt idx="30">
                  <c:v>1.1248024023669618</c:v>
                </c:pt>
                <c:pt idx="31">
                  <c:v>1.1248036417707603</c:v>
                </c:pt>
                <c:pt idx="32">
                  <c:v>1.1248011629810581</c:v>
                </c:pt>
                <c:pt idx="33">
                  <c:v>1.2121118842715684</c:v>
                </c:pt>
                <c:pt idx="34">
                  <c:v>1.2121038178671715</c:v>
                </c:pt>
                <c:pt idx="35">
                  <c:v>1.2121130366395982</c:v>
                </c:pt>
                <c:pt idx="36">
                  <c:v>1.3603326879942028</c:v>
                </c:pt>
                <c:pt idx="37">
                  <c:v>1.3603124579097925</c:v>
                </c:pt>
                <c:pt idx="38">
                  <c:v>1.3603198141980528</c:v>
                </c:pt>
                <c:pt idx="39">
                  <c:v>1.5840807726135127</c:v>
                </c:pt>
                <c:pt idx="40">
                  <c:v>1.5840807726135127</c:v>
                </c:pt>
                <c:pt idx="41">
                  <c:v>1.5840940741741385</c:v>
                </c:pt>
                <c:pt idx="42">
                  <c:v>1.896175597745944</c:v>
                </c:pt>
                <c:pt idx="43">
                  <c:v>1.8961611686969408</c:v>
                </c:pt>
                <c:pt idx="44">
                  <c:v>1.8961611686969408</c:v>
                </c:pt>
                <c:pt idx="45">
                  <c:v>2.310762015462541</c:v>
                </c:pt>
                <c:pt idx="46">
                  <c:v>2.3107761248500047</c:v>
                </c:pt>
                <c:pt idx="47">
                  <c:v>2.310762015462541</c:v>
                </c:pt>
                <c:pt idx="48">
                  <c:v>2.8441336192941602</c:v>
                </c:pt>
                <c:pt idx="49">
                  <c:v>2.8441336192941602</c:v>
                </c:pt>
                <c:pt idx="50">
                  <c:v>2.8441336192941602</c:v>
                </c:pt>
                <c:pt idx="51">
                  <c:v>3.5234522047442951</c:v>
                </c:pt>
                <c:pt idx="52">
                  <c:v>3.5233757746830889</c:v>
                </c:pt>
                <c:pt idx="53">
                  <c:v>3.5234904204679092</c:v>
                </c:pt>
                <c:pt idx="54">
                  <c:v>4.3887752704690817</c:v>
                </c:pt>
                <c:pt idx="55">
                  <c:v>4.3889217415500532</c:v>
                </c:pt>
                <c:pt idx="56">
                  <c:v>4.3888436229604748</c:v>
                </c:pt>
                <c:pt idx="57">
                  <c:v>5.5004090667076193</c:v>
                </c:pt>
                <c:pt idx="58">
                  <c:v>5.5004090667076193</c:v>
                </c:pt>
                <c:pt idx="59">
                  <c:v>5.5003336736502275</c:v>
                </c:pt>
                <c:pt idx="60">
                  <c:v>6.9315418417531935</c:v>
                </c:pt>
                <c:pt idx="61">
                  <c:v>6.9314607471205507</c:v>
                </c:pt>
                <c:pt idx="62">
                  <c:v>6.931314779387681</c:v>
                </c:pt>
                <c:pt idx="63">
                  <c:v>7.7957577531287683</c:v>
                </c:pt>
                <c:pt idx="64">
                  <c:v>7.7958498306537134</c:v>
                </c:pt>
                <c:pt idx="65">
                  <c:v>7.7960339891990973</c:v>
                </c:pt>
                <c:pt idx="66">
                  <c:v>8.7772274400257082</c:v>
                </c:pt>
                <c:pt idx="67">
                  <c:v>8.777290094329512</c:v>
                </c:pt>
                <c:pt idx="68">
                  <c:v>8.7773945192135852</c:v>
                </c:pt>
                <c:pt idx="69">
                  <c:v>9.8888142139459916</c:v>
                </c:pt>
                <c:pt idx="70">
                  <c:v>9.8889087927764088</c:v>
                </c:pt>
                <c:pt idx="71">
                  <c:v>9.8888142139459916</c:v>
                </c:pt>
                <c:pt idx="72">
                  <c:v>11.146333443614679</c:v>
                </c:pt>
                <c:pt idx="73">
                  <c:v>11.146333443614679</c:v>
                </c:pt>
                <c:pt idx="74">
                  <c:v>11.14649380152342</c:v>
                </c:pt>
                <c:pt idx="75">
                  <c:v>12.572712087931983</c:v>
                </c:pt>
                <c:pt idx="76">
                  <c:v>12.572832857856906</c:v>
                </c:pt>
                <c:pt idx="77">
                  <c:v>12.572712087931983</c:v>
                </c:pt>
                <c:pt idx="78">
                  <c:v>14.177060041772354</c:v>
                </c:pt>
                <c:pt idx="79">
                  <c:v>14.177196445181046</c:v>
                </c:pt>
                <c:pt idx="80">
                  <c:v>14.176957740093638</c:v>
                </c:pt>
                <c:pt idx="81">
                  <c:v>15.990262082840776</c:v>
                </c:pt>
                <c:pt idx="82">
                  <c:v>15.990455122371833</c:v>
                </c:pt>
                <c:pt idx="83">
                  <c:v>15.990146260293603</c:v>
                </c:pt>
                <c:pt idx="84">
                  <c:v>18.048890965558233</c:v>
                </c:pt>
                <c:pt idx="85">
                  <c:v>18.04880305575325</c:v>
                </c:pt>
                <c:pt idx="86">
                  <c:v>18.048847010596894</c:v>
                </c:pt>
                <c:pt idx="87">
                  <c:v>20.403459370918821</c:v>
                </c:pt>
                <c:pt idx="88">
                  <c:v>20.403459370918821</c:v>
                </c:pt>
                <c:pt idx="89">
                  <c:v>20.403610942558753</c:v>
                </c:pt>
                <c:pt idx="90">
                  <c:v>23.128165892366127</c:v>
                </c:pt>
                <c:pt idx="91">
                  <c:v>23.127812488014236</c:v>
                </c:pt>
                <c:pt idx="92">
                  <c:v>23.127517989642126</c:v>
                </c:pt>
                <c:pt idx="93">
                  <c:v>26.333924935364919</c:v>
                </c:pt>
                <c:pt idx="94">
                  <c:v>26.333575082110656</c:v>
                </c:pt>
                <c:pt idx="95">
                  <c:v>26.33343514260331</c:v>
                </c:pt>
                <c:pt idx="96">
                  <c:v>30.202774181231224</c:v>
                </c:pt>
                <c:pt idx="97">
                  <c:v>30.202689083028876</c:v>
                </c:pt>
                <c:pt idx="98">
                  <c:v>30.202689083028876</c:v>
                </c:pt>
                <c:pt idx="99">
                  <c:v>34.944490786528419</c:v>
                </c:pt>
                <c:pt idx="100">
                  <c:v>34.943854746650068</c:v>
                </c:pt>
                <c:pt idx="101">
                  <c:v>34.944172764369902</c:v>
                </c:pt>
                <c:pt idx="102">
                  <c:v>36.028579640438792</c:v>
                </c:pt>
                <c:pt idx="103">
                  <c:v>36.028801854025524</c:v>
                </c:pt>
                <c:pt idx="104">
                  <c:v>36.029024069724066</c:v>
                </c:pt>
                <c:pt idx="105">
                  <c:v>37.165836506114296</c:v>
                </c:pt>
                <c:pt idx="106">
                  <c:v>37.164554307015059</c:v>
                </c:pt>
                <c:pt idx="107">
                  <c:v>37.164670867743247</c:v>
                </c:pt>
                <c:pt idx="108">
                  <c:v>38.358346053131335</c:v>
                </c:pt>
                <c:pt idx="109">
                  <c:v>38.358590870526541</c:v>
                </c:pt>
                <c:pt idx="110">
                  <c:v>38.359325337242907</c:v>
                </c:pt>
                <c:pt idx="111">
                  <c:v>39.613661275545191</c:v>
                </c:pt>
                <c:pt idx="112">
                  <c:v>39.612889227454431</c:v>
                </c:pt>
                <c:pt idx="113">
                  <c:v>39.613403923587626</c:v>
                </c:pt>
                <c:pt idx="114">
                  <c:v>40.933612170462666</c:v>
                </c:pt>
                <c:pt idx="115">
                  <c:v>40.933612170462666</c:v>
                </c:pt>
                <c:pt idx="116">
                  <c:v>40.933476780167204</c:v>
                </c:pt>
                <c:pt idx="117">
                  <c:v>42.321217527122954</c:v>
                </c:pt>
                <c:pt idx="118">
                  <c:v>42.321217527122954</c:v>
                </c:pt>
                <c:pt idx="119">
                  <c:v>42.320504665792349</c:v>
                </c:pt>
                <c:pt idx="120">
                  <c:v>43.782041100443188</c:v>
                </c:pt>
                <c:pt idx="121">
                  <c:v>43.782642164118442</c:v>
                </c:pt>
                <c:pt idx="122">
                  <c:v>43.783393511654396</c:v>
                </c:pt>
                <c:pt idx="123">
                  <c:v>45.325645173332347</c:v>
                </c:pt>
                <c:pt idx="124">
                  <c:v>45.324535550540531</c:v>
                </c:pt>
                <c:pt idx="125">
                  <c:v>45.324852581352616</c:v>
                </c:pt>
                <c:pt idx="126">
                  <c:v>46.95188831245391</c:v>
                </c:pt>
                <c:pt idx="127">
                  <c:v>46.95372922432059</c:v>
                </c:pt>
                <c:pt idx="128">
                  <c:v>46.952390368344076</c:v>
                </c:pt>
                <c:pt idx="129">
                  <c:v>48.673991014702032</c:v>
                </c:pt>
                <c:pt idx="130">
                  <c:v>48.672576367734308</c:v>
                </c:pt>
                <c:pt idx="131">
                  <c:v>48.673991014702032</c:v>
                </c:pt>
                <c:pt idx="132">
                  <c:v>50.490449705093752</c:v>
                </c:pt>
                <c:pt idx="133">
                  <c:v>50.491197605516781</c:v>
                </c:pt>
              </c:numCache>
            </c:numRef>
          </c:xVal>
          <c:yVal>
            <c:numRef>
              <c:f>'after(cor)'!$D$2:$D$135</c:f>
              <c:numCache>
                <c:formatCode>General</c:formatCode>
                <c:ptCount val="134"/>
                <c:pt idx="0">
                  <c:v>1.275566E-10</c:v>
                </c:pt>
                <c:pt idx="1">
                  <c:v>5.2409600000000031E-11</c:v>
                </c:pt>
                <c:pt idx="2">
                  <c:v>1.294894E-10</c:v>
                </c:pt>
                <c:pt idx="3">
                  <c:v>1.1225608000000001E-7</c:v>
                </c:pt>
                <c:pt idx="4">
                  <c:v>1.1189292760000002E-7</c:v>
                </c:pt>
                <c:pt idx="5">
                  <c:v>1.116304917E-7</c:v>
                </c:pt>
                <c:pt idx="6">
                  <c:v>1.7066077000000001E-7</c:v>
                </c:pt>
                <c:pt idx="7">
                  <c:v>1.70184399E-7</c:v>
                </c:pt>
                <c:pt idx="8">
                  <c:v>1.6973811700000001E-7</c:v>
                </c:pt>
                <c:pt idx="9">
                  <c:v>2.2597328800000002E-7</c:v>
                </c:pt>
                <c:pt idx="10">
                  <c:v>2.2562755400000001E-7</c:v>
                </c:pt>
                <c:pt idx="11">
                  <c:v>2.2484112200000001E-7</c:v>
                </c:pt>
                <c:pt idx="12">
                  <c:v>2.8146869000000006E-7</c:v>
                </c:pt>
                <c:pt idx="13">
                  <c:v>2.7775050200000003E-7</c:v>
                </c:pt>
                <c:pt idx="14">
                  <c:v>2.7813360599999997E-7</c:v>
                </c:pt>
                <c:pt idx="15">
                  <c:v>3.3636874699999999E-7</c:v>
                </c:pt>
                <c:pt idx="16">
                  <c:v>3.36309176E-7</c:v>
                </c:pt>
                <c:pt idx="17">
                  <c:v>3.3644942800000001E-7</c:v>
                </c:pt>
                <c:pt idx="18">
                  <c:v>3.9232820200000001E-7</c:v>
                </c:pt>
                <c:pt idx="19">
                  <c:v>3.9216221100000001E-7</c:v>
                </c:pt>
                <c:pt idx="20">
                  <c:v>3.9185450100000003E-7</c:v>
                </c:pt>
                <c:pt idx="21">
                  <c:v>4.4774481700000001E-7</c:v>
                </c:pt>
                <c:pt idx="22">
                  <c:v>4.47517994E-7</c:v>
                </c:pt>
                <c:pt idx="23">
                  <c:v>4.4710851900000001E-7</c:v>
                </c:pt>
                <c:pt idx="24">
                  <c:v>5.0805017800000017E-7</c:v>
                </c:pt>
                <c:pt idx="25">
                  <c:v>5.0668287300000008E-7</c:v>
                </c:pt>
                <c:pt idx="26">
                  <c:v>5.0659561200000001E-7</c:v>
                </c:pt>
                <c:pt idx="27">
                  <c:v>5.7364585700000001E-7</c:v>
                </c:pt>
                <c:pt idx="28">
                  <c:v>5.7257680999999998E-7</c:v>
                </c:pt>
                <c:pt idx="29">
                  <c:v>5.72237039E-7</c:v>
                </c:pt>
                <c:pt idx="30">
                  <c:v>6.4798656699999996E-7</c:v>
                </c:pt>
                <c:pt idx="31">
                  <c:v>6.4678694900000009E-7</c:v>
                </c:pt>
                <c:pt idx="32">
                  <c:v>6.4571046100000006E-7</c:v>
                </c:pt>
                <c:pt idx="33">
                  <c:v>7.34569725E-7</c:v>
                </c:pt>
                <c:pt idx="34">
                  <c:v>7.3311761699999997E-7</c:v>
                </c:pt>
                <c:pt idx="35">
                  <c:v>7.3272664100000007E-7</c:v>
                </c:pt>
                <c:pt idx="36">
                  <c:v>8.3487848700000004E-7</c:v>
                </c:pt>
                <c:pt idx="37">
                  <c:v>8.339480500000001E-7</c:v>
                </c:pt>
                <c:pt idx="38">
                  <c:v>8.3395647200000005E-7</c:v>
                </c:pt>
                <c:pt idx="39">
                  <c:v>9.5937999500000004E-7</c:v>
                </c:pt>
                <c:pt idx="40">
                  <c:v>9.5799328700000008E-7</c:v>
                </c:pt>
                <c:pt idx="41">
                  <c:v>9.578645169999999E-7</c:v>
                </c:pt>
                <c:pt idx="42">
                  <c:v>1.112235017E-6</c:v>
                </c:pt>
                <c:pt idx="43">
                  <c:v>1.1107110600000001E-6</c:v>
                </c:pt>
                <c:pt idx="44">
                  <c:v>1.1099317919999999E-6</c:v>
                </c:pt>
                <c:pt idx="45">
                  <c:v>1.3080300420000001E-6</c:v>
                </c:pt>
                <c:pt idx="46">
                  <c:v>1.307241178E-6</c:v>
                </c:pt>
                <c:pt idx="47">
                  <c:v>1.307219779E-6</c:v>
                </c:pt>
                <c:pt idx="48">
                  <c:v>1.5617301750000001E-6</c:v>
                </c:pt>
                <c:pt idx="49">
                  <c:v>1.56081322E-6</c:v>
                </c:pt>
                <c:pt idx="50">
                  <c:v>1.5593652760000001E-6</c:v>
                </c:pt>
                <c:pt idx="51">
                  <c:v>1.8906106409999999E-6</c:v>
                </c:pt>
                <c:pt idx="52">
                  <c:v>1.888148572E-6</c:v>
                </c:pt>
                <c:pt idx="53">
                  <c:v>1.8872932310000002E-6</c:v>
                </c:pt>
                <c:pt idx="54">
                  <c:v>2.3099310550000002E-6</c:v>
                </c:pt>
                <c:pt idx="55">
                  <c:v>2.3091737790000001E-6</c:v>
                </c:pt>
                <c:pt idx="56">
                  <c:v>2.3068566820000005E-6</c:v>
                </c:pt>
                <c:pt idx="57">
                  <c:v>2.827414984E-6</c:v>
                </c:pt>
                <c:pt idx="58">
                  <c:v>2.826190806E-6</c:v>
                </c:pt>
                <c:pt idx="59">
                  <c:v>2.8233705639999999E-6</c:v>
                </c:pt>
                <c:pt idx="60">
                  <c:v>3.4446667039999997E-6</c:v>
                </c:pt>
                <c:pt idx="61">
                  <c:v>3.4420367999999999E-6</c:v>
                </c:pt>
                <c:pt idx="62">
                  <c:v>3.4396146530000002E-6</c:v>
                </c:pt>
                <c:pt idx="63">
                  <c:v>3.79483104E-6</c:v>
                </c:pt>
                <c:pt idx="64">
                  <c:v>3.7922364000000002E-6</c:v>
                </c:pt>
                <c:pt idx="65">
                  <c:v>3.7899216079999999E-6</c:v>
                </c:pt>
                <c:pt idx="66">
                  <c:v>4.1815178600000005E-6</c:v>
                </c:pt>
                <c:pt idx="67">
                  <c:v>4.1785520399999998E-6</c:v>
                </c:pt>
                <c:pt idx="68">
                  <c:v>4.1765317499999999E-6</c:v>
                </c:pt>
                <c:pt idx="69">
                  <c:v>4.60927867E-6</c:v>
                </c:pt>
                <c:pt idx="70">
                  <c:v>4.6051320899999995E-6</c:v>
                </c:pt>
                <c:pt idx="71">
                  <c:v>4.60330939E-6</c:v>
                </c:pt>
                <c:pt idx="72">
                  <c:v>5.0823374999999997E-6</c:v>
                </c:pt>
                <c:pt idx="73">
                  <c:v>5.0782995700000001E-6</c:v>
                </c:pt>
                <c:pt idx="74">
                  <c:v>5.0766757400000005E-6</c:v>
                </c:pt>
                <c:pt idx="75">
                  <c:v>5.61068433E-6</c:v>
                </c:pt>
                <c:pt idx="76">
                  <c:v>5.6074285100000002E-6</c:v>
                </c:pt>
                <c:pt idx="77">
                  <c:v>5.6050417800000001E-6</c:v>
                </c:pt>
                <c:pt idx="78">
                  <c:v>6.19655058E-6</c:v>
                </c:pt>
                <c:pt idx="79">
                  <c:v>6.1935314500000004E-6</c:v>
                </c:pt>
                <c:pt idx="80">
                  <c:v>6.1905632E-6</c:v>
                </c:pt>
                <c:pt idx="81">
                  <c:v>6.8494697E-6</c:v>
                </c:pt>
                <c:pt idx="82">
                  <c:v>6.8460034500000006E-6</c:v>
                </c:pt>
                <c:pt idx="83">
                  <c:v>6.8429851399999994E-6</c:v>
                </c:pt>
                <c:pt idx="84">
                  <c:v>7.5780337600000006E-6</c:v>
                </c:pt>
                <c:pt idx="85">
                  <c:v>7.5739592E-6</c:v>
                </c:pt>
                <c:pt idx="86">
                  <c:v>7.5711264400000013E-6</c:v>
                </c:pt>
                <c:pt idx="87">
                  <c:v>8.3910058499999988E-6</c:v>
                </c:pt>
                <c:pt idx="88">
                  <c:v>8.3873120600000003E-6</c:v>
                </c:pt>
                <c:pt idx="89">
                  <c:v>8.3832922300000007E-6</c:v>
                </c:pt>
                <c:pt idx="90">
                  <c:v>9.2970510299999999E-6</c:v>
                </c:pt>
                <c:pt idx="91">
                  <c:v>9.2922440099999991E-6</c:v>
                </c:pt>
                <c:pt idx="92">
                  <c:v>9.2910197399999988E-6</c:v>
                </c:pt>
                <c:pt idx="93">
                  <c:v>1.0308922300000001E-5</c:v>
                </c:pt>
                <c:pt idx="94">
                  <c:v>1.0305159270000001E-5</c:v>
                </c:pt>
                <c:pt idx="95">
                  <c:v>1.0302311980000001E-5</c:v>
                </c:pt>
                <c:pt idx="96">
                  <c:v>1.1428371390000001E-5</c:v>
                </c:pt>
                <c:pt idx="97">
                  <c:v>1.1427085150000001E-5</c:v>
                </c:pt>
                <c:pt idx="98">
                  <c:v>1.142521817E-5</c:v>
                </c:pt>
                <c:pt idx="99">
                  <c:v>1.268027258E-5</c:v>
                </c:pt>
                <c:pt idx="100">
                  <c:v>1.2676350300000001E-5</c:v>
                </c:pt>
                <c:pt idx="101">
                  <c:v>1.267350047E-5</c:v>
                </c:pt>
                <c:pt idx="102">
                  <c:v>1.293714636E-5</c:v>
                </c:pt>
                <c:pt idx="103">
                  <c:v>1.2933112200000001E-5</c:v>
                </c:pt>
                <c:pt idx="104">
                  <c:v>1.2930405410000001E-5</c:v>
                </c:pt>
                <c:pt idx="105">
                  <c:v>1.319951579E-5</c:v>
                </c:pt>
                <c:pt idx="106">
                  <c:v>1.319669286E-5</c:v>
                </c:pt>
                <c:pt idx="107">
                  <c:v>1.3193704310000001E-5</c:v>
                </c:pt>
                <c:pt idx="108">
                  <c:v>1.3468498409999999E-5</c:v>
                </c:pt>
                <c:pt idx="109">
                  <c:v>1.3465163159999999E-5</c:v>
                </c:pt>
                <c:pt idx="110">
                  <c:v>1.346213528E-5</c:v>
                </c:pt>
                <c:pt idx="111">
                  <c:v>1.37422117E-5</c:v>
                </c:pt>
                <c:pt idx="112">
                  <c:v>1.3739446690000002E-5</c:v>
                </c:pt>
                <c:pt idx="113">
                  <c:v>1.3736095550000001E-5</c:v>
                </c:pt>
                <c:pt idx="114">
                  <c:v>1.4021104180000002E-5</c:v>
                </c:pt>
                <c:pt idx="115">
                  <c:v>1.401785008E-5</c:v>
                </c:pt>
                <c:pt idx="116">
                  <c:v>1.401574308E-5</c:v>
                </c:pt>
                <c:pt idx="117">
                  <c:v>1.430646045E-5</c:v>
                </c:pt>
                <c:pt idx="118">
                  <c:v>1.430346879E-5</c:v>
                </c:pt>
                <c:pt idx="119">
                  <c:v>1.4300061289999999E-5</c:v>
                </c:pt>
                <c:pt idx="120">
                  <c:v>1.4596704430000001E-5</c:v>
                </c:pt>
                <c:pt idx="121">
                  <c:v>1.4595207889999999E-5</c:v>
                </c:pt>
                <c:pt idx="122">
                  <c:v>1.459219693E-5</c:v>
                </c:pt>
                <c:pt idx="123">
                  <c:v>1.4894327110000001E-5</c:v>
                </c:pt>
                <c:pt idx="124">
                  <c:v>1.489110921E-5</c:v>
                </c:pt>
                <c:pt idx="125">
                  <c:v>1.4887927389999999E-5</c:v>
                </c:pt>
                <c:pt idx="126">
                  <c:v>1.5195943660000001E-5</c:v>
                </c:pt>
                <c:pt idx="127">
                  <c:v>1.5193327930000002E-5</c:v>
                </c:pt>
                <c:pt idx="128">
                  <c:v>1.5190453540000002E-5</c:v>
                </c:pt>
                <c:pt idx="129">
                  <c:v>1.5504933409999998E-5</c:v>
                </c:pt>
                <c:pt idx="130">
                  <c:v>1.550248702E-5</c:v>
                </c:pt>
                <c:pt idx="131">
                  <c:v>1.5499868109999998E-5</c:v>
                </c:pt>
                <c:pt idx="132">
                  <c:v>1.581915285E-5</c:v>
                </c:pt>
                <c:pt idx="133">
                  <c:v>1.5816592100000003E-5</c:v>
                </c:pt>
              </c:numCache>
            </c:numRef>
          </c:yVal>
        </c:ser>
        <c:ser>
          <c:idx val="2"/>
          <c:order val="2"/>
          <c:tx>
            <c:v>KA03D</c:v>
          </c:tx>
          <c:spPr>
            <a:ln w="28575">
              <a:noFill/>
            </a:ln>
          </c:spPr>
          <c:xVal>
            <c:numRef>
              <c:f>[2]Sheet3!$F$2:$F$172</c:f>
              <c:numCache>
                <c:formatCode>General</c:formatCode>
                <c:ptCount val="171"/>
                <c:pt idx="0">
                  <c:v>0.97881016756035821</c:v>
                </c:pt>
                <c:pt idx="1">
                  <c:v>0.97881015514849912</c:v>
                </c:pt>
                <c:pt idx="2">
                  <c:v>0.97881016312756242</c:v>
                </c:pt>
                <c:pt idx="3">
                  <c:v>1.0036915368631609</c:v>
                </c:pt>
                <c:pt idx="4">
                  <c:v>1.0036915368631609</c:v>
                </c:pt>
                <c:pt idx="5">
                  <c:v>1.0036915368631609</c:v>
                </c:pt>
                <c:pt idx="6">
                  <c:v>1.0097890494359218</c:v>
                </c:pt>
                <c:pt idx="7">
                  <c:v>1.0097890469416957</c:v>
                </c:pt>
                <c:pt idx="8">
                  <c:v>1.0097890489370978</c:v>
                </c:pt>
                <c:pt idx="9">
                  <c:v>1.0052631405416239</c:v>
                </c:pt>
                <c:pt idx="10">
                  <c:v>1.0052635881739083</c:v>
                </c:pt>
                <c:pt idx="11">
                  <c:v>1.0052633166607128</c:v>
                </c:pt>
                <c:pt idx="12">
                  <c:v>0.9973246354737626</c:v>
                </c:pt>
                <c:pt idx="13">
                  <c:v>0.99732509299549599</c:v>
                </c:pt>
                <c:pt idx="14">
                  <c:v>0.99732481548107721</c:v>
                </c:pt>
                <c:pt idx="15">
                  <c:v>0.99208072976871498</c:v>
                </c:pt>
                <c:pt idx="16">
                  <c:v>0.9920805970862191</c:v>
                </c:pt>
                <c:pt idx="17">
                  <c:v>0.9920803578948616</c:v>
                </c:pt>
                <c:pt idx="18">
                  <c:v>0.99441575132320992</c:v>
                </c:pt>
                <c:pt idx="19">
                  <c:v>0.99441666430525277</c:v>
                </c:pt>
                <c:pt idx="20">
                  <c:v>0.99441639488291944</c:v>
                </c:pt>
                <c:pt idx="21">
                  <c:v>1.0082238704551885</c:v>
                </c:pt>
                <c:pt idx="22">
                  <c:v>1.008224117804595</c:v>
                </c:pt>
                <c:pt idx="23">
                  <c:v>1.0082236231078923</c:v>
                </c:pt>
                <c:pt idx="24">
                  <c:v>1.0366656112962132</c:v>
                </c:pt>
                <c:pt idx="25">
                  <c:v>1.0366669738470897</c:v>
                </c:pt>
                <c:pt idx="26">
                  <c:v>1.0366642855945205</c:v>
                </c:pt>
                <c:pt idx="27">
                  <c:v>1.0830447894301551</c:v>
                </c:pt>
                <c:pt idx="28">
                  <c:v>1.0830454701263328</c:v>
                </c:pt>
                <c:pt idx="29">
                  <c:v>1.0830420099540345</c:v>
                </c:pt>
                <c:pt idx="30">
                  <c:v>1.1518798320894668</c:v>
                </c:pt>
                <c:pt idx="31">
                  <c:v>1.1518855867688795</c:v>
                </c:pt>
                <c:pt idx="32">
                  <c:v>1.1518822983630468</c:v>
                </c:pt>
                <c:pt idx="33">
                  <c:v>1.2505852730421751</c:v>
                </c:pt>
                <c:pt idx="34">
                  <c:v>1.2505852730421751</c:v>
                </c:pt>
                <c:pt idx="35">
                  <c:v>1.2505794277282734</c:v>
                </c:pt>
                <c:pt idx="36">
                  <c:v>1.3904671806041193</c:v>
                </c:pt>
                <c:pt idx="37">
                  <c:v>1.3904588738388806</c:v>
                </c:pt>
                <c:pt idx="38">
                  <c:v>1.3904522285326846</c:v>
                </c:pt>
                <c:pt idx="39">
                  <c:v>1.5898741762578426</c:v>
                </c:pt>
                <c:pt idx="40">
                  <c:v>1.5898528174568112</c:v>
                </c:pt>
                <c:pt idx="41">
                  <c:v>1.5898480711501699</c:v>
                </c:pt>
                <c:pt idx="42">
                  <c:v>1.8750089064068307</c:v>
                </c:pt>
                <c:pt idx="43">
                  <c:v>1.8749987268394652</c:v>
                </c:pt>
                <c:pt idx="44">
                  <c:v>1.8749953336744822</c:v>
                </c:pt>
                <c:pt idx="45">
                  <c:v>2.2824341654832985</c:v>
                </c:pt>
                <c:pt idx="46">
                  <c:v>2.2824582697420128</c:v>
                </c:pt>
                <c:pt idx="47">
                  <c:v>2.2824534488570656</c:v>
                </c:pt>
                <c:pt idx="48">
                  <c:v>2.5453631304895308</c:v>
                </c:pt>
                <c:pt idx="49">
                  <c:v>2.5453517000010359</c:v>
                </c:pt>
                <c:pt idx="50">
                  <c:v>2.545374561054822</c:v>
                </c:pt>
                <c:pt idx="51">
                  <c:v>2.8562477522581711</c:v>
                </c:pt>
                <c:pt idx="52">
                  <c:v>2.856220776145415</c:v>
                </c:pt>
                <c:pt idx="53">
                  <c:v>2.8561735687944623</c:v>
                </c:pt>
                <c:pt idx="54">
                  <c:v>3.2219673826828803</c:v>
                </c:pt>
                <c:pt idx="55">
                  <c:v>3.2219119738753639</c:v>
                </c:pt>
                <c:pt idx="56">
                  <c:v>3.2219040584311207</c:v>
                </c:pt>
                <c:pt idx="57">
                  <c:v>3.6502298799824553</c:v>
                </c:pt>
                <c:pt idx="58">
                  <c:v>3.6502668321007699</c:v>
                </c:pt>
                <c:pt idx="59">
                  <c:v>3.65034997600391</c:v>
                </c:pt>
                <c:pt idx="60">
                  <c:v>4.1483978040307479</c:v>
                </c:pt>
                <c:pt idx="61">
                  <c:v>4.1483978040307479</c:v>
                </c:pt>
                <c:pt idx="62">
                  <c:v>4.1483978040307479</c:v>
                </c:pt>
                <c:pt idx="63">
                  <c:v>4.7243107415520571</c:v>
                </c:pt>
                <c:pt idx="64">
                  <c:v>4.7242489838129558</c:v>
                </c:pt>
                <c:pt idx="65">
                  <c:v>4.7242736868055655</c:v>
                </c:pt>
                <c:pt idx="66">
                  <c:v>5.3887909286449016</c:v>
                </c:pt>
                <c:pt idx="67">
                  <c:v>5.3886493526295665</c:v>
                </c:pt>
                <c:pt idx="68">
                  <c:v>5.3887626131406101</c:v>
                </c:pt>
                <c:pt idx="69">
                  <c:v>6.1446110208485623</c:v>
                </c:pt>
                <c:pt idx="70">
                  <c:v>6.1446110208485623</c:v>
                </c:pt>
                <c:pt idx="71">
                  <c:v>6.1446432692347948</c:v>
                </c:pt>
                <c:pt idx="72">
                  <c:v>7.0034261550507608</c:v>
                </c:pt>
                <c:pt idx="73">
                  <c:v>7.003572307630102</c:v>
                </c:pt>
                <c:pt idx="74">
                  <c:v>7.0035540384009192</c:v>
                </c:pt>
                <c:pt idx="75">
                  <c:v>7.9746061552636176</c:v>
                </c:pt>
                <c:pt idx="76">
                  <c:v>7.9746473774695819</c:v>
                </c:pt>
                <c:pt idx="77">
                  <c:v>7.9746473774695819</c:v>
                </c:pt>
                <c:pt idx="78">
                  <c:v>9.0684066189031238</c:v>
                </c:pt>
                <c:pt idx="79">
                  <c:v>9.0684529879134672</c:v>
                </c:pt>
                <c:pt idx="80">
                  <c:v>9.0682906973244783</c:v>
                </c:pt>
                <c:pt idx="81">
                  <c:v>10.298226291087804</c:v>
                </c:pt>
                <c:pt idx="82">
                  <c:v>10.298174191535692</c:v>
                </c:pt>
                <c:pt idx="83">
                  <c:v>10.298382591202701</c:v>
                </c:pt>
                <c:pt idx="84">
                  <c:v>11.107850277142912</c:v>
                </c:pt>
                <c:pt idx="85">
                  <c:v>11.108073854122763</c:v>
                </c:pt>
                <c:pt idx="86">
                  <c:v>11.108045906769807</c:v>
                </c:pt>
                <c:pt idx="87">
                  <c:v>11.976830938228584</c:v>
                </c:pt>
                <c:pt idx="88">
                  <c:v>11.976620853994863</c:v>
                </c:pt>
                <c:pt idx="89">
                  <c:v>11.976620853994863</c:v>
                </c:pt>
                <c:pt idx="90">
                  <c:v>12.910899295138218</c:v>
                </c:pt>
                <c:pt idx="91">
                  <c:v>12.910673304658303</c:v>
                </c:pt>
                <c:pt idx="92">
                  <c:v>12.910899295138218</c:v>
                </c:pt>
                <c:pt idx="93">
                  <c:v>13.922904390453935</c:v>
                </c:pt>
                <c:pt idx="94">
                  <c:v>13.923008874254682</c:v>
                </c:pt>
                <c:pt idx="95">
                  <c:v>13.923008874254682</c:v>
                </c:pt>
                <c:pt idx="96">
                  <c:v>15.009693902777077</c:v>
                </c:pt>
                <c:pt idx="97">
                  <c:v>15.009279496346485</c:v>
                </c:pt>
                <c:pt idx="98">
                  <c:v>15.009618555244888</c:v>
                </c:pt>
                <c:pt idx="99">
                  <c:v>16.183475979560438</c:v>
                </c:pt>
                <c:pt idx="100">
                  <c:v>16.183475979560438</c:v>
                </c:pt>
                <c:pt idx="101">
                  <c:v>16.183639587796588</c:v>
                </c:pt>
                <c:pt idx="102">
                  <c:v>17.4639851297235</c:v>
                </c:pt>
                <c:pt idx="103">
                  <c:v>17.463762012068933</c:v>
                </c:pt>
                <c:pt idx="104">
                  <c:v>17.464074377719886</c:v>
                </c:pt>
                <c:pt idx="105">
                  <c:v>17.916874572163508</c:v>
                </c:pt>
                <c:pt idx="106">
                  <c:v>17.916874572163508</c:v>
                </c:pt>
                <c:pt idx="107">
                  <c:v>17.917196524761206</c:v>
                </c:pt>
                <c:pt idx="108">
                  <c:v>18.38342329895908</c:v>
                </c:pt>
                <c:pt idx="109">
                  <c:v>18.383897627493859</c:v>
                </c:pt>
                <c:pt idx="110">
                  <c:v>18.383897627493859</c:v>
                </c:pt>
                <c:pt idx="111">
                  <c:v>18.864631040677189</c:v>
                </c:pt>
                <c:pt idx="112">
                  <c:v>18.864484197521939</c:v>
                </c:pt>
                <c:pt idx="113">
                  <c:v>18.864435250115118</c:v>
                </c:pt>
                <c:pt idx="114">
                  <c:v>19.362091233326954</c:v>
                </c:pt>
                <c:pt idx="115">
                  <c:v>19.362293428134297</c:v>
                </c:pt>
                <c:pt idx="116">
                  <c:v>19.361939588947095</c:v>
                </c:pt>
                <c:pt idx="117">
                  <c:v>19.875576507730717</c:v>
                </c:pt>
                <c:pt idx="118">
                  <c:v>19.875158626480768</c:v>
                </c:pt>
                <c:pt idx="119">
                  <c:v>19.875315330648348</c:v>
                </c:pt>
                <c:pt idx="120">
                  <c:v>20.406932205870035</c:v>
                </c:pt>
                <c:pt idx="121">
                  <c:v>20.407202306983876</c:v>
                </c:pt>
                <c:pt idx="122">
                  <c:v>20.406824166707572</c:v>
                </c:pt>
                <c:pt idx="123">
                  <c:v>20.95585172313843</c:v>
                </c:pt>
                <c:pt idx="124">
                  <c:v>20.955404509437635</c:v>
                </c:pt>
                <c:pt idx="125">
                  <c:v>20.956075334639561</c:v>
                </c:pt>
                <c:pt idx="126">
                  <c:v>21.523476057053742</c:v>
                </c:pt>
                <c:pt idx="127">
                  <c:v>21.523939194178986</c:v>
                </c:pt>
                <c:pt idx="128">
                  <c:v>21.523649731938271</c:v>
                </c:pt>
                <c:pt idx="129">
                  <c:v>22.112655568201934</c:v>
                </c:pt>
                <c:pt idx="130">
                  <c:v>22.113075573192241</c:v>
                </c:pt>
                <c:pt idx="131">
                  <c:v>22.112655568201934</c:v>
                </c:pt>
                <c:pt idx="132">
                  <c:v>22.724151237799017</c:v>
                </c:pt>
                <c:pt idx="133">
                  <c:v>22.724275708399649</c:v>
                </c:pt>
                <c:pt idx="134">
                  <c:v>22.724213472984399</c:v>
                </c:pt>
                <c:pt idx="135">
                  <c:v>23.357767522662204</c:v>
                </c:pt>
                <c:pt idx="136">
                  <c:v>23.357444526684951</c:v>
                </c:pt>
                <c:pt idx="137">
                  <c:v>23.357767522662204</c:v>
                </c:pt>
                <c:pt idx="138">
                  <c:v>24.015782093828111</c:v>
                </c:pt>
                <c:pt idx="139">
                  <c:v>24.015245249836813</c:v>
                </c:pt>
                <c:pt idx="140">
                  <c:v>24.015513669766637</c:v>
                </c:pt>
                <c:pt idx="141">
                  <c:v>24.699387877773042</c:v>
                </c:pt>
                <c:pt idx="142">
                  <c:v>24.699387877773042</c:v>
                </c:pt>
                <c:pt idx="143">
                  <c:v>24.69966693530262</c:v>
                </c:pt>
                <c:pt idx="144">
                  <c:v>25.411139273305</c:v>
                </c:pt>
                <c:pt idx="145">
                  <c:v>25.411284445570409</c:v>
                </c:pt>
                <c:pt idx="146">
                  <c:v>25.410848932261196</c:v>
                </c:pt>
                <c:pt idx="147">
                  <c:v>26.151819643072962</c:v>
                </c:pt>
                <c:pt idx="148">
                  <c:v>26.151366168975333</c:v>
                </c:pt>
                <c:pt idx="149">
                  <c:v>26.152046384285399</c:v>
                </c:pt>
                <c:pt idx="150">
                  <c:v>26.923351750650124</c:v>
                </c:pt>
                <c:pt idx="151">
                  <c:v>26.922879207599607</c:v>
                </c:pt>
                <c:pt idx="152">
                  <c:v>26.923115477651468</c:v>
                </c:pt>
                <c:pt idx="153">
                  <c:v>27.726487100390109</c:v>
                </c:pt>
                <c:pt idx="154">
                  <c:v>27.725665840080474</c:v>
                </c:pt>
                <c:pt idx="155">
                  <c:v>27.725173100581245</c:v>
                </c:pt>
                <c:pt idx="156">
                  <c:v>28.564044418400716</c:v>
                </c:pt>
                <c:pt idx="157">
                  <c:v>28.563873009573172</c:v>
                </c:pt>
                <c:pt idx="158">
                  <c:v>28.564130123368287</c:v>
                </c:pt>
                <c:pt idx="159">
                  <c:v>29.440107762768161</c:v>
                </c:pt>
                <c:pt idx="160">
                  <c:v>29.4395707029412</c:v>
                </c:pt>
                <c:pt idx="161">
                  <c:v>29.439391686136105</c:v>
                </c:pt>
                <c:pt idx="162">
                  <c:v>30.355883633942117</c:v>
                </c:pt>
                <c:pt idx="163">
                  <c:v>30.355602965696217</c:v>
                </c:pt>
                <c:pt idx="164">
                  <c:v>30.355041640453212</c:v>
                </c:pt>
                <c:pt idx="165">
                  <c:v>31.310849937690321</c:v>
                </c:pt>
                <c:pt idx="166">
                  <c:v>31.311534851669535</c:v>
                </c:pt>
                <c:pt idx="167">
                  <c:v>31.311241314451419</c:v>
                </c:pt>
                <c:pt idx="168">
                  <c:v>32.31176365276999</c:v>
                </c:pt>
                <c:pt idx="169">
                  <c:v>32.311354034429307</c:v>
                </c:pt>
                <c:pt idx="170">
                  <c:v>32.310432420670281</c:v>
                </c:pt>
              </c:numCache>
            </c:numRef>
          </c:xVal>
          <c:yVal>
            <c:numRef>
              <c:f>[2]Sheet3!$E$2:$E$172</c:f>
              <c:numCache>
                <c:formatCode>General</c:formatCode>
                <c:ptCount val="171"/>
                <c:pt idx="0">
                  <c:v>8.1513499999999989E-11</c:v>
                </c:pt>
                <c:pt idx="1">
                  <c:v>1.9247180000000001E-10</c:v>
                </c:pt>
                <c:pt idx="2">
                  <c:v>1.2414600000000007E-10</c:v>
                </c:pt>
                <c:pt idx="3">
                  <c:v>1.072269884E-7</c:v>
                </c:pt>
                <c:pt idx="4">
                  <c:v>1.0686927790000001E-7</c:v>
                </c:pt>
                <c:pt idx="5">
                  <c:v>1.066122668E-7</c:v>
                </c:pt>
                <c:pt idx="6">
                  <c:v>1.6292213200000001E-7</c:v>
                </c:pt>
                <c:pt idx="7">
                  <c:v>1.626119416E-7</c:v>
                </c:pt>
                <c:pt idx="8">
                  <c:v>1.622507953E-7</c:v>
                </c:pt>
                <c:pt idx="9">
                  <c:v>2.1555148849999999E-7</c:v>
                </c:pt>
                <c:pt idx="10">
                  <c:v>2.1501096000000001E-7</c:v>
                </c:pt>
                <c:pt idx="11">
                  <c:v>2.1453915700000003E-7</c:v>
                </c:pt>
                <c:pt idx="12">
                  <c:v>2.6883937999999999E-7</c:v>
                </c:pt>
                <c:pt idx="13">
                  <c:v>2.6872247E-7</c:v>
                </c:pt>
                <c:pt idx="14">
                  <c:v>2.6810975099999998E-7</c:v>
                </c:pt>
                <c:pt idx="15">
                  <c:v>3.1524063199999997E-7</c:v>
                </c:pt>
                <c:pt idx="16">
                  <c:v>3.1512328700000004E-7</c:v>
                </c:pt>
                <c:pt idx="17">
                  <c:v>3.1408681E-7</c:v>
                </c:pt>
                <c:pt idx="18">
                  <c:v>3.6305877199999996E-7</c:v>
                </c:pt>
                <c:pt idx="19">
                  <c:v>3.6306975399999999E-7</c:v>
                </c:pt>
                <c:pt idx="20">
                  <c:v>3.6260173999999999E-7</c:v>
                </c:pt>
                <c:pt idx="21">
                  <c:v>4.1301919000000005E-7</c:v>
                </c:pt>
                <c:pt idx="22">
                  <c:v>4.13215915E-7</c:v>
                </c:pt>
                <c:pt idx="23">
                  <c:v>4.1270926100000001E-7</c:v>
                </c:pt>
                <c:pt idx="24">
                  <c:v>4.6801235900000005E-7</c:v>
                </c:pt>
                <c:pt idx="25">
                  <c:v>4.6726641600000005E-7</c:v>
                </c:pt>
                <c:pt idx="26">
                  <c:v>4.6637228099999998E-7</c:v>
                </c:pt>
                <c:pt idx="27">
                  <c:v>5.26374737E-7</c:v>
                </c:pt>
                <c:pt idx="28">
                  <c:v>5.2604589499999996E-7</c:v>
                </c:pt>
                <c:pt idx="29">
                  <c:v>5.2584814699999996E-7</c:v>
                </c:pt>
                <c:pt idx="30">
                  <c:v>5.8797831300000002E-7</c:v>
                </c:pt>
                <c:pt idx="31">
                  <c:v>5.9855944599999993E-7</c:v>
                </c:pt>
                <c:pt idx="32">
                  <c:v>5.9926741100000008E-7</c:v>
                </c:pt>
                <c:pt idx="33">
                  <c:v>6.8018245100000015E-7</c:v>
                </c:pt>
                <c:pt idx="34">
                  <c:v>6.8335992299999998E-7</c:v>
                </c:pt>
                <c:pt idx="35">
                  <c:v>6.8026648699999995E-7</c:v>
                </c:pt>
                <c:pt idx="36">
                  <c:v>7.7876896999999995E-7</c:v>
                </c:pt>
                <c:pt idx="37">
                  <c:v>7.7962679E-7</c:v>
                </c:pt>
                <c:pt idx="38">
                  <c:v>7.8157772000000003E-7</c:v>
                </c:pt>
                <c:pt idx="39">
                  <c:v>8.9958907000000009E-7</c:v>
                </c:pt>
                <c:pt idx="40">
                  <c:v>9.0057476999999996E-7</c:v>
                </c:pt>
                <c:pt idx="41">
                  <c:v>9.0014821000000004E-7</c:v>
                </c:pt>
                <c:pt idx="42">
                  <c:v>1.0535625199999999E-6</c:v>
                </c:pt>
                <c:pt idx="43">
                  <c:v>1.0515372199999999E-6</c:v>
                </c:pt>
                <c:pt idx="44">
                  <c:v>1.0523733400000001E-6</c:v>
                </c:pt>
                <c:pt idx="45">
                  <c:v>1.2472818000000002E-6</c:v>
                </c:pt>
                <c:pt idx="46">
                  <c:v>1.2460679100000001E-6</c:v>
                </c:pt>
                <c:pt idx="47">
                  <c:v>1.2453124299999999E-6</c:v>
                </c:pt>
                <c:pt idx="48">
                  <c:v>1.35856421E-6</c:v>
                </c:pt>
                <c:pt idx="49">
                  <c:v>1.3631903699999999E-6</c:v>
                </c:pt>
                <c:pt idx="50">
                  <c:v>1.3540893699999999E-6</c:v>
                </c:pt>
                <c:pt idx="51">
                  <c:v>1.4974291500000003E-6</c:v>
                </c:pt>
                <c:pt idx="52">
                  <c:v>1.4967882400000001E-6</c:v>
                </c:pt>
                <c:pt idx="53">
                  <c:v>1.4966767800000003E-6</c:v>
                </c:pt>
                <c:pt idx="54">
                  <c:v>1.64887362E-6</c:v>
                </c:pt>
                <c:pt idx="55">
                  <c:v>1.6478935000000003E-6</c:v>
                </c:pt>
                <c:pt idx="56">
                  <c:v>1.6561922800000001E-6</c:v>
                </c:pt>
                <c:pt idx="57">
                  <c:v>1.8271627600000001E-6</c:v>
                </c:pt>
                <c:pt idx="58">
                  <c:v>1.82927314E-6</c:v>
                </c:pt>
                <c:pt idx="59">
                  <c:v>1.8254353700000001E-6</c:v>
                </c:pt>
                <c:pt idx="60">
                  <c:v>2.0307953E-6</c:v>
                </c:pt>
                <c:pt idx="61">
                  <c:v>2.0257479E-6</c:v>
                </c:pt>
                <c:pt idx="62">
                  <c:v>2.0267063E-6</c:v>
                </c:pt>
                <c:pt idx="63">
                  <c:v>2.2571120999999998E-6</c:v>
                </c:pt>
                <c:pt idx="64">
                  <c:v>2.2550824000000003E-6</c:v>
                </c:pt>
                <c:pt idx="65">
                  <c:v>2.2486385000000003E-6</c:v>
                </c:pt>
                <c:pt idx="66">
                  <c:v>2.5258719999999999E-6</c:v>
                </c:pt>
                <c:pt idx="67">
                  <c:v>2.5222643000000001E-6</c:v>
                </c:pt>
                <c:pt idx="68">
                  <c:v>2.5193407999999999E-6</c:v>
                </c:pt>
                <c:pt idx="69">
                  <c:v>2.8116515999999999E-6</c:v>
                </c:pt>
                <c:pt idx="70">
                  <c:v>2.8090292000000002E-6</c:v>
                </c:pt>
                <c:pt idx="71">
                  <c:v>2.8091914999999998E-6</c:v>
                </c:pt>
                <c:pt idx="72">
                  <c:v>3.1265394000000002E-6</c:v>
                </c:pt>
                <c:pt idx="73">
                  <c:v>3.1256219000000004E-6</c:v>
                </c:pt>
                <c:pt idx="74">
                  <c:v>3.1278044000000002E-6</c:v>
                </c:pt>
                <c:pt idx="75">
                  <c:v>3.4771569000000003E-6</c:v>
                </c:pt>
                <c:pt idx="76">
                  <c:v>3.4742469999999999E-6</c:v>
                </c:pt>
                <c:pt idx="77">
                  <c:v>3.4724586000000004E-6</c:v>
                </c:pt>
                <c:pt idx="78">
                  <c:v>3.8555356000000002E-6</c:v>
                </c:pt>
                <c:pt idx="79">
                  <c:v>3.8530180000000003E-6</c:v>
                </c:pt>
                <c:pt idx="80">
                  <c:v>3.8541787000000005E-6</c:v>
                </c:pt>
                <c:pt idx="81">
                  <c:v>4.2645359000000015E-6</c:v>
                </c:pt>
                <c:pt idx="82">
                  <c:v>4.2703046000000002E-6</c:v>
                </c:pt>
                <c:pt idx="83">
                  <c:v>4.2661403000000006E-6</c:v>
                </c:pt>
                <c:pt idx="84">
                  <c:v>4.5307057999999995E-6</c:v>
                </c:pt>
                <c:pt idx="85">
                  <c:v>4.5178064000000014E-6</c:v>
                </c:pt>
                <c:pt idx="86">
                  <c:v>4.5244429000000004E-6</c:v>
                </c:pt>
                <c:pt idx="87">
                  <c:v>4.8121318000000002E-6</c:v>
                </c:pt>
                <c:pt idx="88">
                  <c:v>4.7958720000000002E-6</c:v>
                </c:pt>
                <c:pt idx="89">
                  <c:v>4.8028654000000001E-6</c:v>
                </c:pt>
                <c:pt idx="90">
                  <c:v>5.1026597000000002E-6</c:v>
                </c:pt>
                <c:pt idx="91">
                  <c:v>5.1053865E-6</c:v>
                </c:pt>
                <c:pt idx="92">
                  <c:v>5.1042399999999996E-6</c:v>
                </c:pt>
                <c:pt idx="93">
                  <c:v>5.4160483999999997E-6</c:v>
                </c:pt>
                <c:pt idx="94">
                  <c:v>5.4101146999999996E-6</c:v>
                </c:pt>
                <c:pt idx="95">
                  <c:v>5.4088438000000011E-6</c:v>
                </c:pt>
                <c:pt idx="96">
                  <c:v>5.7441889999999999E-6</c:v>
                </c:pt>
                <c:pt idx="97">
                  <c:v>5.7480330000000001E-6</c:v>
                </c:pt>
                <c:pt idx="98">
                  <c:v>5.7575229999999999E-6</c:v>
                </c:pt>
                <c:pt idx="99">
                  <c:v>6.1055500000000004E-6</c:v>
                </c:pt>
                <c:pt idx="100">
                  <c:v>6.1047900000000005E-6</c:v>
                </c:pt>
                <c:pt idx="101">
                  <c:v>6.1049230000000002E-6</c:v>
                </c:pt>
                <c:pt idx="102">
                  <c:v>6.4733180000000004E-6</c:v>
                </c:pt>
                <c:pt idx="103">
                  <c:v>6.4634929999999992E-6</c:v>
                </c:pt>
                <c:pt idx="104">
                  <c:v>6.4652849999999995E-6</c:v>
                </c:pt>
                <c:pt idx="105">
                  <c:v>6.6034880000000009E-6</c:v>
                </c:pt>
                <c:pt idx="106">
                  <c:v>6.6006510000000003E-6</c:v>
                </c:pt>
                <c:pt idx="107">
                  <c:v>6.5993159999999992E-6</c:v>
                </c:pt>
                <c:pt idx="108">
                  <c:v>6.7272280000000022E-6</c:v>
                </c:pt>
                <c:pt idx="109">
                  <c:v>6.7304400000000002E-6</c:v>
                </c:pt>
                <c:pt idx="110">
                  <c:v>6.7267930000000006E-6</c:v>
                </c:pt>
                <c:pt idx="111">
                  <c:v>6.8615460000000003E-6</c:v>
                </c:pt>
                <c:pt idx="112">
                  <c:v>6.8559330000000001E-6</c:v>
                </c:pt>
                <c:pt idx="113">
                  <c:v>6.8513120000000003E-6</c:v>
                </c:pt>
                <c:pt idx="114">
                  <c:v>6.9967920000000003E-6</c:v>
                </c:pt>
                <c:pt idx="115">
                  <c:v>6.9955619999999989E-6</c:v>
                </c:pt>
                <c:pt idx="116">
                  <c:v>6.9842059999999997E-6</c:v>
                </c:pt>
                <c:pt idx="117">
                  <c:v>7.1391759999999995E-6</c:v>
                </c:pt>
                <c:pt idx="118">
                  <c:v>7.1398260000000001E-6</c:v>
                </c:pt>
                <c:pt idx="119">
                  <c:v>7.132865E-6</c:v>
                </c:pt>
                <c:pt idx="120">
                  <c:v>7.2716450000000006E-6</c:v>
                </c:pt>
                <c:pt idx="121">
                  <c:v>7.2773640000000007E-6</c:v>
                </c:pt>
                <c:pt idx="122">
                  <c:v>7.2778589999999997E-6</c:v>
                </c:pt>
                <c:pt idx="123">
                  <c:v>7.4216440000000006E-6</c:v>
                </c:pt>
                <c:pt idx="124">
                  <c:v>7.4271939999999992E-6</c:v>
                </c:pt>
                <c:pt idx="125">
                  <c:v>7.422703E-6</c:v>
                </c:pt>
                <c:pt idx="126">
                  <c:v>7.5719979999999992E-6</c:v>
                </c:pt>
                <c:pt idx="127">
                  <c:v>7.5748560000000006E-6</c:v>
                </c:pt>
                <c:pt idx="128">
                  <c:v>7.566573E-6</c:v>
                </c:pt>
                <c:pt idx="129">
                  <c:v>7.7253169999999985E-6</c:v>
                </c:pt>
                <c:pt idx="130">
                  <c:v>7.7359310000000014E-6</c:v>
                </c:pt>
                <c:pt idx="131">
                  <c:v>7.7334630000000002E-6</c:v>
                </c:pt>
                <c:pt idx="132">
                  <c:v>7.8798440000000024E-6</c:v>
                </c:pt>
                <c:pt idx="133">
                  <c:v>7.8667170000000003E-6</c:v>
                </c:pt>
                <c:pt idx="134">
                  <c:v>7.8737399999999999E-6</c:v>
                </c:pt>
                <c:pt idx="135">
                  <c:v>8.0218100000000007E-6</c:v>
                </c:pt>
                <c:pt idx="136">
                  <c:v>8.0391450000000004E-6</c:v>
                </c:pt>
                <c:pt idx="137">
                  <c:v>8.0295699999999998E-6</c:v>
                </c:pt>
                <c:pt idx="138">
                  <c:v>8.199228000000001E-6</c:v>
                </c:pt>
                <c:pt idx="139">
                  <c:v>8.1924930000000008E-6</c:v>
                </c:pt>
                <c:pt idx="140">
                  <c:v>8.2067620000000001E-6</c:v>
                </c:pt>
                <c:pt idx="141">
                  <c:v>8.3542849999999996E-6</c:v>
                </c:pt>
                <c:pt idx="142">
                  <c:v>8.3516920000000015E-6</c:v>
                </c:pt>
                <c:pt idx="143">
                  <c:v>8.3597159999999994E-6</c:v>
                </c:pt>
                <c:pt idx="144">
                  <c:v>8.523321000000001E-6</c:v>
                </c:pt>
                <c:pt idx="145">
                  <c:v>8.5273680000000015E-6</c:v>
                </c:pt>
                <c:pt idx="146">
                  <c:v>8.5163539999999995E-6</c:v>
                </c:pt>
                <c:pt idx="147">
                  <c:v>8.6895360000000006E-6</c:v>
                </c:pt>
                <c:pt idx="148">
                  <c:v>8.6777729999999996E-6</c:v>
                </c:pt>
                <c:pt idx="149">
                  <c:v>8.6894429999999995E-6</c:v>
                </c:pt>
                <c:pt idx="150">
                  <c:v>8.8468780000000015E-6</c:v>
                </c:pt>
                <c:pt idx="151">
                  <c:v>8.8435650000000004E-6</c:v>
                </c:pt>
                <c:pt idx="152">
                  <c:v>8.8365780000000009E-6</c:v>
                </c:pt>
                <c:pt idx="153">
                  <c:v>9.0040120000000017E-6</c:v>
                </c:pt>
                <c:pt idx="154">
                  <c:v>9.008322E-6</c:v>
                </c:pt>
                <c:pt idx="155">
                  <c:v>9.0128550000000016E-6</c:v>
                </c:pt>
                <c:pt idx="156">
                  <c:v>9.2008649999999995E-6</c:v>
                </c:pt>
                <c:pt idx="157">
                  <c:v>9.1970209999999993E-6</c:v>
                </c:pt>
                <c:pt idx="158">
                  <c:v>9.1970830000000006E-6</c:v>
                </c:pt>
                <c:pt idx="159">
                  <c:v>9.3592399999999995E-6</c:v>
                </c:pt>
                <c:pt idx="160">
                  <c:v>9.3577920000000002E-6</c:v>
                </c:pt>
                <c:pt idx="161">
                  <c:v>9.3540069999999997E-6</c:v>
                </c:pt>
                <c:pt idx="162">
                  <c:v>9.5504310000000007E-6</c:v>
                </c:pt>
                <c:pt idx="163">
                  <c:v>9.5586780000000003E-6</c:v>
                </c:pt>
                <c:pt idx="164">
                  <c:v>9.5484849999999991E-6</c:v>
                </c:pt>
                <c:pt idx="165">
                  <c:v>9.7274469999999996E-6</c:v>
                </c:pt>
                <c:pt idx="166">
                  <c:v>9.7277539999999994E-6</c:v>
                </c:pt>
                <c:pt idx="167">
                  <c:v>9.6927169999999994E-6</c:v>
                </c:pt>
                <c:pt idx="168">
                  <c:v>9.8986840000000002E-6</c:v>
                </c:pt>
                <c:pt idx="169">
                  <c:v>9.9030960000000008E-6</c:v>
                </c:pt>
                <c:pt idx="170">
                  <c:v>9.8952529999999997E-6</c:v>
                </c:pt>
              </c:numCache>
            </c:numRef>
          </c:yVal>
        </c:ser>
        <c:ser>
          <c:idx val="3"/>
          <c:order val="3"/>
          <c:tx>
            <c:v>KA06A</c:v>
          </c:tx>
          <c:spPr>
            <a:ln w="28575">
              <a:noFill/>
            </a:ln>
          </c:spPr>
          <c:xVal>
            <c:numRef>
              <c:f>[3]A!$E$2:$E$157</c:f>
              <c:numCache>
                <c:formatCode>General</c:formatCode>
                <c:ptCount val="156"/>
                <c:pt idx="0">
                  <c:v>0.95043027995345464</c:v>
                </c:pt>
                <c:pt idx="1">
                  <c:v>0.95043027366233401</c:v>
                </c:pt>
                <c:pt idx="2">
                  <c:v>0.95043028781728911</c:v>
                </c:pt>
                <c:pt idx="3">
                  <c:v>1.0037853274013071</c:v>
                </c:pt>
                <c:pt idx="4">
                  <c:v>1.0037852859570764</c:v>
                </c:pt>
                <c:pt idx="5">
                  <c:v>1.0037853274013071</c:v>
                </c:pt>
                <c:pt idx="6">
                  <c:v>1.0347447668435925</c:v>
                </c:pt>
                <c:pt idx="7">
                  <c:v>1.0347448304142424</c:v>
                </c:pt>
                <c:pt idx="8">
                  <c:v>1.0347448727945852</c:v>
                </c:pt>
                <c:pt idx="9">
                  <c:v>1.0475935719069251</c:v>
                </c:pt>
                <c:pt idx="10">
                  <c:v>1.0475935719069251</c:v>
                </c:pt>
                <c:pt idx="11">
                  <c:v>1.0475931924876174</c:v>
                </c:pt>
                <c:pt idx="12">
                  <c:v>1.0465620657538126</c:v>
                </c:pt>
                <c:pt idx="13">
                  <c:v>1.0465625441048116</c:v>
                </c:pt>
                <c:pt idx="14">
                  <c:v>1.0465630289561798</c:v>
                </c:pt>
                <c:pt idx="15">
                  <c:v>1.0358883806173629</c:v>
                </c:pt>
                <c:pt idx="16">
                  <c:v>1.0358859669070537</c:v>
                </c:pt>
                <c:pt idx="17">
                  <c:v>1.0358882112394452</c:v>
                </c:pt>
                <c:pt idx="18">
                  <c:v>1.019691404683025</c:v>
                </c:pt>
                <c:pt idx="19">
                  <c:v>1.0196911931652233</c:v>
                </c:pt>
                <c:pt idx="20">
                  <c:v>1.0196892542417419</c:v>
                </c:pt>
                <c:pt idx="21">
                  <c:v>1.0019116590180914</c:v>
                </c:pt>
                <c:pt idx="22">
                  <c:v>1.0019127103774792</c:v>
                </c:pt>
                <c:pt idx="23">
                  <c:v>1.0019118658422173</c:v>
                </c:pt>
                <c:pt idx="24">
                  <c:v>0.98643575451136178</c:v>
                </c:pt>
                <c:pt idx="25">
                  <c:v>0.98643591202265291</c:v>
                </c:pt>
                <c:pt idx="26">
                  <c:v>0.98643687023465376</c:v>
                </c:pt>
                <c:pt idx="27">
                  <c:v>0.97684250398486205</c:v>
                </c:pt>
                <c:pt idx="28">
                  <c:v>0.97684250398486205</c:v>
                </c:pt>
                <c:pt idx="29">
                  <c:v>0.97684250398486205</c:v>
                </c:pt>
                <c:pt idx="30">
                  <c:v>0.97652445193188453</c:v>
                </c:pt>
                <c:pt idx="31">
                  <c:v>0.97652466812192729</c:v>
                </c:pt>
                <c:pt idx="32">
                  <c:v>0.97652439788749901</c:v>
                </c:pt>
                <c:pt idx="33">
                  <c:v>0.98870901473388539</c:v>
                </c:pt>
                <c:pt idx="34">
                  <c:v>0.98870532188524685</c:v>
                </c:pt>
                <c:pt idx="35">
                  <c:v>0.98870668234331816</c:v>
                </c:pt>
                <c:pt idx="36">
                  <c:v>1.0163359633504472</c:v>
                </c:pt>
                <c:pt idx="37">
                  <c:v>1.0163366903761724</c:v>
                </c:pt>
                <c:pt idx="38">
                  <c:v>1.0163363268623926</c:v>
                </c:pt>
                <c:pt idx="39">
                  <c:v>1.0622729853844182</c:v>
                </c:pt>
                <c:pt idx="40">
                  <c:v>1.0622769090814277</c:v>
                </c:pt>
                <c:pt idx="41">
                  <c:v>1.0622774696180046</c:v>
                </c:pt>
                <c:pt idx="42">
                  <c:v>1.1292638461168738</c:v>
                </c:pt>
                <c:pt idx="43">
                  <c:v>1.1292638461168738</c:v>
                </c:pt>
                <c:pt idx="44">
                  <c:v>1.1292669854474893</c:v>
                </c:pt>
                <c:pt idx="45">
                  <c:v>1.220254997030908</c:v>
                </c:pt>
                <c:pt idx="46">
                  <c:v>1.2202653715574845</c:v>
                </c:pt>
                <c:pt idx="47">
                  <c:v>1.22026018426086</c:v>
                </c:pt>
                <c:pt idx="48">
                  <c:v>1.3378112310558592</c:v>
                </c:pt>
                <c:pt idx="49">
                  <c:v>1.3378349787667334</c:v>
                </c:pt>
                <c:pt idx="50">
                  <c:v>1.337829701414301</c:v>
                </c:pt>
                <c:pt idx="51">
                  <c:v>1.4852040264123048</c:v>
                </c:pt>
                <c:pt idx="52">
                  <c:v>1.4852040264123048</c:v>
                </c:pt>
                <c:pt idx="53">
                  <c:v>1.4851991239487643</c:v>
                </c:pt>
                <c:pt idx="54">
                  <c:v>1.6658851865306534</c:v>
                </c:pt>
                <c:pt idx="55">
                  <c:v>1.6658990954597868</c:v>
                </c:pt>
                <c:pt idx="56">
                  <c:v>1.6658951214613316</c:v>
                </c:pt>
                <c:pt idx="57">
                  <c:v>1.8843987108201121</c:v>
                </c:pt>
                <c:pt idx="58">
                  <c:v>1.8843867834172698</c:v>
                </c:pt>
                <c:pt idx="59">
                  <c:v>1.8844010963133817</c:v>
                </c:pt>
                <c:pt idx="60">
                  <c:v>2.1450025451082353</c:v>
                </c:pt>
                <c:pt idx="61">
                  <c:v>2.1450110574026033</c:v>
                </c:pt>
                <c:pt idx="62">
                  <c:v>2.1450280821216086</c:v>
                </c:pt>
                <c:pt idx="63">
                  <c:v>2.4539543441719065</c:v>
                </c:pt>
                <c:pt idx="64">
                  <c:v>2.4539845323030796</c:v>
                </c:pt>
                <c:pt idx="65">
                  <c:v>2.4539811780441516</c:v>
                </c:pt>
                <c:pt idx="66">
                  <c:v>2.8182958922549974</c:v>
                </c:pt>
                <c:pt idx="67">
                  <c:v>2.8182879958586415</c:v>
                </c:pt>
                <c:pt idx="68">
                  <c:v>2.8183156333573955</c:v>
                </c:pt>
                <c:pt idx="69">
                  <c:v>3.2472281775036986</c:v>
                </c:pt>
                <c:pt idx="70">
                  <c:v>3.2471957374425875</c:v>
                </c:pt>
                <c:pt idx="71">
                  <c:v>3.2472142745762427</c:v>
                </c:pt>
                <c:pt idx="72">
                  <c:v>3.7488596377468824</c:v>
                </c:pt>
                <c:pt idx="73">
                  <c:v>3.7488921828198132</c:v>
                </c:pt>
                <c:pt idx="74">
                  <c:v>3.7488596377468824</c:v>
                </c:pt>
                <c:pt idx="75">
                  <c:v>4.3352400544897929</c:v>
                </c:pt>
                <c:pt idx="76">
                  <c:v>4.3353287218201988</c:v>
                </c:pt>
                <c:pt idx="77">
                  <c:v>4.3352970546972891</c:v>
                </c:pt>
                <c:pt idx="78">
                  <c:v>5.0205658809515281</c:v>
                </c:pt>
                <c:pt idx="79">
                  <c:v>5.0204773482728449</c:v>
                </c:pt>
                <c:pt idx="80">
                  <c:v>5.0204847259348009</c:v>
                </c:pt>
                <c:pt idx="81">
                  <c:v>5.815426559541808</c:v>
                </c:pt>
                <c:pt idx="82">
                  <c:v>5.8154608195913031</c:v>
                </c:pt>
                <c:pt idx="83">
                  <c:v>5.8154608195913031</c:v>
                </c:pt>
                <c:pt idx="84">
                  <c:v>6.7371010078203133</c:v>
                </c:pt>
                <c:pt idx="85">
                  <c:v>6.737130736586364</c:v>
                </c:pt>
                <c:pt idx="86">
                  <c:v>6.7370316411992235</c:v>
                </c:pt>
                <c:pt idx="87">
                  <c:v>7.8015181619852783</c:v>
                </c:pt>
                <c:pt idx="88">
                  <c:v>7.8013582518856497</c:v>
                </c:pt>
                <c:pt idx="89">
                  <c:v>7.8014610508749813</c:v>
                </c:pt>
                <c:pt idx="90">
                  <c:v>9.0280200628139244</c:v>
                </c:pt>
                <c:pt idx="91">
                  <c:v>9.0280069436290642</c:v>
                </c:pt>
                <c:pt idx="92">
                  <c:v>9.0280463012374206</c:v>
                </c:pt>
                <c:pt idx="93">
                  <c:v>10.43323890677525</c:v>
                </c:pt>
                <c:pt idx="94">
                  <c:v>10.433298977858435</c:v>
                </c:pt>
                <c:pt idx="95">
                  <c:v>10.433133783153535</c:v>
                </c:pt>
                <c:pt idx="96">
                  <c:v>12.039588352627295</c:v>
                </c:pt>
                <c:pt idx="97">
                  <c:v>12.039639819259641</c:v>
                </c:pt>
                <c:pt idx="98">
                  <c:v>12.03960550814864</c:v>
                </c:pt>
                <c:pt idx="99">
                  <c:v>13.874221984092607</c:v>
                </c:pt>
                <c:pt idx="100">
                  <c:v>13.874496384575899</c:v>
                </c:pt>
                <c:pt idx="101">
                  <c:v>13.874280783761906</c:v>
                </c:pt>
                <c:pt idx="102">
                  <c:v>15.976517389363618</c:v>
                </c:pt>
                <c:pt idx="103">
                  <c:v>15.976629761303935</c:v>
                </c:pt>
                <c:pt idx="104">
                  <c:v>15.976584812433529</c:v>
                </c:pt>
                <c:pt idx="105">
                  <c:v>18.392995748494403</c:v>
                </c:pt>
                <c:pt idx="106">
                  <c:v>18.392891849297776</c:v>
                </c:pt>
                <c:pt idx="107">
                  <c:v>18.392684052782297</c:v>
                </c:pt>
                <c:pt idx="108">
                  <c:v>19.189824078789989</c:v>
                </c:pt>
                <c:pt idx="109">
                  <c:v>19.189742502138301</c:v>
                </c:pt>
                <c:pt idx="110">
                  <c:v>19.18985127109152</c:v>
                </c:pt>
                <c:pt idx="111">
                  <c:v>20.025091730942322</c:v>
                </c:pt>
                <c:pt idx="112">
                  <c:v>20.025148746381181</c:v>
                </c:pt>
                <c:pt idx="113">
                  <c:v>20.025120238638934</c:v>
                </c:pt>
                <c:pt idx="114">
                  <c:v>20.901450856261118</c:v>
                </c:pt>
                <c:pt idx="115">
                  <c:v>20.901331120409431</c:v>
                </c:pt>
                <c:pt idx="116">
                  <c:v>20.901301186570404</c:v>
                </c:pt>
                <c:pt idx="117">
                  <c:v>21.822555735299296</c:v>
                </c:pt>
                <c:pt idx="118">
                  <c:v>21.822555735299296</c:v>
                </c:pt>
                <c:pt idx="119">
                  <c:v>21.822020459412339</c:v>
                </c:pt>
                <c:pt idx="120">
                  <c:v>22.792085630782069</c:v>
                </c:pt>
                <c:pt idx="121">
                  <c:v>22.79228473894042</c:v>
                </c:pt>
                <c:pt idx="122">
                  <c:v>22.792583405174724</c:v>
                </c:pt>
                <c:pt idx="123">
                  <c:v>23.814941335398938</c:v>
                </c:pt>
                <c:pt idx="124">
                  <c:v>23.814731057422549</c:v>
                </c:pt>
                <c:pt idx="125">
                  <c:v>23.814801149821065</c:v>
                </c:pt>
                <c:pt idx="126">
                  <c:v>24.896625868667535</c:v>
                </c:pt>
                <c:pt idx="127">
                  <c:v>24.896922645054033</c:v>
                </c:pt>
                <c:pt idx="128">
                  <c:v>24.896774256286779</c:v>
                </c:pt>
                <c:pt idx="129">
                  <c:v>26.050360899962836</c:v>
                </c:pt>
                <c:pt idx="130">
                  <c:v>26.050242772711599</c:v>
                </c:pt>
                <c:pt idx="131">
                  <c:v>26.050085270821615</c:v>
                </c:pt>
                <c:pt idx="132">
                  <c:v>27.267913080096729</c:v>
                </c:pt>
                <c:pt idx="133">
                  <c:v>27.268290035076937</c:v>
                </c:pt>
                <c:pt idx="134">
                  <c:v>27.267996847253755</c:v>
                </c:pt>
                <c:pt idx="135">
                  <c:v>28.56497580655174</c:v>
                </c:pt>
                <c:pt idx="136">
                  <c:v>28.564931138457045</c:v>
                </c:pt>
                <c:pt idx="137">
                  <c:v>28.565288485955207</c:v>
                </c:pt>
                <c:pt idx="138">
                  <c:v>29.949916022295941</c:v>
                </c:pt>
                <c:pt idx="139">
                  <c:v>29.949916022295941</c:v>
                </c:pt>
                <c:pt idx="140">
                  <c:v>29.95010708758468</c:v>
                </c:pt>
                <c:pt idx="141">
                  <c:v>31.432146333113405</c:v>
                </c:pt>
                <c:pt idx="142">
                  <c:v>31.431890246108235</c:v>
                </c:pt>
                <c:pt idx="143">
                  <c:v>31.432197550879277</c:v>
                </c:pt>
                <c:pt idx="144">
                  <c:v>33.025256310818399</c:v>
                </c:pt>
                <c:pt idx="145">
                  <c:v>33.025146160870285</c:v>
                </c:pt>
                <c:pt idx="146">
                  <c:v>33.025641839917135</c:v>
                </c:pt>
                <c:pt idx="147">
                  <c:v>34.738802230948409</c:v>
                </c:pt>
                <c:pt idx="148">
                  <c:v>34.738683465802751</c:v>
                </c:pt>
                <c:pt idx="149">
                  <c:v>34.738624083457886</c:v>
                </c:pt>
                <c:pt idx="150">
                  <c:v>36.590227097335621</c:v>
                </c:pt>
                <c:pt idx="151">
                  <c:v>36.590483924094798</c:v>
                </c:pt>
                <c:pt idx="152">
                  <c:v>36.590291303770194</c:v>
                </c:pt>
                <c:pt idx="153">
                  <c:v>38.596032336485784</c:v>
                </c:pt>
                <c:pt idx="154">
                  <c:v>38.596101948475507</c:v>
                </c:pt>
                <c:pt idx="155">
                  <c:v>38.595127397965136</c:v>
                </c:pt>
              </c:numCache>
            </c:numRef>
          </c:xVal>
          <c:yVal>
            <c:numRef>
              <c:f>[3]A!$D$2:$D$157</c:f>
              <c:numCache>
                <c:formatCode>General</c:formatCode>
                <c:ptCount val="156"/>
                <c:pt idx="0">
                  <c:v>1.7280400000000041E-11</c:v>
                </c:pt>
                <c:pt idx="1">
                  <c:v>-5.1613799999999961E-11</c:v>
                </c:pt>
                <c:pt idx="2">
                  <c:v>5.2637100000000018E-11</c:v>
                </c:pt>
                <c:pt idx="3">
                  <c:v>1.54787665E-7</c:v>
                </c:pt>
                <c:pt idx="4">
                  <c:v>1.5421600299999999E-7</c:v>
                </c:pt>
                <c:pt idx="5">
                  <c:v>1.5392280999999999E-7</c:v>
                </c:pt>
                <c:pt idx="6">
                  <c:v>2.2662160000000001E-7</c:v>
                </c:pt>
                <c:pt idx="7">
                  <c:v>2.2616311799999999E-7</c:v>
                </c:pt>
                <c:pt idx="8">
                  <c:v>2.25805109E-7</c:v>
                </c:pt>
                <c:pt idx="9">
                  <c:v>2.8945898100000001E-7</c:v>
                </c:pt>
                <c:pt idx="10">
                  <c:v>2.8860835099999999E-7</c:v>
                </c:pt>
                <c:pt idx="11">
                  <c:v>2.8848703999999997E-7</c:v>
                </c:pt>
                <c:pt idx="12">
                  <c:v>3.4984673499999999E-7</c:v>
                </c:pt>
                <c:pt idx="13">
                  <c:v>3.4865478600000004E-7</c:v>
                </c:pt>
                <c:pt idx="14">
                  <c:v>3.4864520999999998E-7</c:v>
                </c:pt>
                <c:pt idx="15">
                  <c:v>4.0965051799999999E-7</c:v>
                </c:pt>
                <c:pt idx="16">
                  <c:v>4.09595924E-7</c:v>
                </c:pt>
                <c:pt idx="17">
                  <c:v>4.0863897100000001E-7</c:v>
                </c:pt>
                <c:pt idx="18">
                  <c:v>4.6347718499999997E-7</c:v>
                </c:pt>
                <c:pt idx="19">
                  <c:v>4.6336310599999998E-7</c:v>
                </c:pt>
                <c:pt idx="20">
                  <c:v>4.6240327899999999E-7</c:v>
                </c:pt>
                <c:pt idx="21">
                  <c:v>5.1561720500000003E-7</c:v>
                </c:pt>
                <c:pt idx="22">
                  <c:v>5.1440432300000001E-7</c:v>
                </c:pt>
                <c:pt idx="23">
                  <c:v>5.1449872600000005E-7</c:v>
                </c:pt>
                <c:pt idx="24">
                  <c:v>5.6884584699999993E-7</c:v>
                </c:pt>
                <c:pt idx="25">
                  <c:v>5.6800768600000004E-7</c:v>
                </c:pt>
                <c:pt idx="26">
                  <c:v>5.6736308399999998E-7</c:v>
                </c:pt>
                <c:pt idx="27">
                  <c:v>6.2391747600000005E-7</c:v>
                </c:pt>
                <c:pt idx="28">
                  <c:v>6.2259663799999996E-7</c:v>
                </c:pt>
                <c:pt idx="29">
                  <c:v>6.2286582700000002E-7</c:v>
                </c:pt>
                <c:pt idx="30">
                  <c:v>6.8199860899999992E-7</c:v>
                </c:pt>
                <c:pt idx="31">
                  <c:v>6.8093397200000001E-7</c:v>
                </c:pt>
                <c:pt idx="32">
                  <c:v>6.80353685E-7</c:v>
                </c:pt>
                <c:pt idx="33">
                  <c:v>7.4304881600000007E-7</c:v>
                </c:pt>
                <c:pt idx="34">
                  <c:v>7.4156017499999998E-7</c:v>
                </c:pt>
                <c:pt idx="35">
                  <c:v>7.4160383700000007E-7</c:v>
                </c:pt>
                <c:pt idx="36">
                  <c:v>8.0823311000000009E-7</c:v>
                </c:pt>
                <c:pt idx="37">
                  <c:v>8.0708113700000005E-7</c:v>
                </c:pt>
                <c:pt idx="38">
                  <c:v>8.06703461E-7</c:v>
                </c:pt>
                <c:pt idx="39">
                  <c:v>8.7780543700000001E-7</c:v>
                </c:pt>
                <c:pt idx="40">
                  <c:v>8.7770702500000005E-7</c:v>
                </c:pt>
                <c:pt idx="41">
                  <c:v>8.7725040599999993E-7</c:v>
                </c:pt>
                <c:pt idx="42">
                  <c:v>9.5524193600000006E-7</c:v>
                </c:pt>
                <c:pt idx="43">
                  <c:v>9.5485529100000009E-7</c:v>
                </c:pt>
                <c:pt idx="44">
                  <c:v>9.5459618200000006E-7</c:v>
                </c:pt>
                <c:pt idx="45">
                  <c:v>1.042818647E-6</c:v>
                </c:pt>
                <c:pt idx="46">
                  <c:v>1.042358763E-6</c:v>
                </c:pt>
                <c:pt idx="47">
                  <c:v>1.0423953239999999E-6</c:v>
                </c:pt>
                <c:pt idx="48">
                  <c:v>1.1452503279999999E-6</c:v>
                </c:pt>
                <c:pt idx="49">
                  <c:v>1.144522801E-6</c:v>
                </c:pt>
                <c:pt idx="50">
                  <c:v>1.1449565349999998E-6</c:v>
                </c:pt>
                <c:pt idx="51">
                  <c:v>1.2630888080000001E-6</c:v>
                </c:pt>
                <c:pt idx="52">
                  <c:v>1.2623885499999999E-6</c:v>
                </c:pt>
                <c:pt idx="53">
                  <c:v>1.2619314949999999E-6</c:v>
                </c:pt>
                <c:pt idx="54">
                  <c:v>1.4003785059999999E-6</c:v>
                </c:pt>
                <c:pt idx="55">
                  <c:v>1.400982264E-6</c:v>
                </c:pt>
                <c:pt idx="56">
                  <c:v>1.399533232E-6</c:v>
                </c:pt>
                <c:pt idx="57">
                  <c:v>1.566769176E-6</c:v>
                </c:pt>
                <c:pt idx="58">
                  <c:v>1.5659584879999999E-6</c:v>
                </c:pt>
                <c:pt idx="59">
                  <c:v>1.566072364E-6</c:v>
                </c:pt>
                <c:pt idx="60">
                  <c:v>1.765392423E-6</c:v>
                </c:pt>
                <c:pt idx="61">
                  <c:v>1.7651151999999999E-6</c:v>
                </c:pt>
                <c:pt idx="62">
                  <c:v>1.764171669E-6</c:v>
                </c:pt>
                <c:pt idx="63">
                  <c:v>2.0057538229999998E-6</c:v>
                </c:pt>
                <c:pt idx="64">
                  <c:v>2.0048109309999998E-6</c:v>
                </c:pt>
                <c:pt idx="65">
                  <c:v>2.0047085389999998E-6</c:v>
                </c:pt>
                <c:pt idx="66">
                  <c:v>2.2985286289999997E-6</c:v>
                </c:pt>
                <c:pt idx="67">
                  <c:v>2.296991822E-6</c:v>
                </c:pt>
                <c:pt idx="68">
                  <c:v>2.2966082039999999E-6</c:v>
                </c:pt>
                <c:pt idx="69">
                  <c:v>2.6592569339999999E-6</c:v>
                </c:pt>
                <c:pt idx="70">
                  <c:v>2.658259944E-6</c:v>
                </c:pt>
                <c:pt idx="71">
                  <c:v>2.6574620950000002E-6</c:v>
                </c:pt>
                <c:pt idx="72">
                  <c:v>3.0804904789999999E-6</c:v>
                </c:pt>
                <c:pt idx="73">
                  <c:v>3.079841263E-6</c:v>
                </c:pt>
                <c:pt idx="74">
                  <c:v>3.0785307629999997E-6</c:v>
                </c:pt>
                <c:pt idx="75">
                  <c:v>3.5300916799999998E-6</c:v>
                </c:pt>
                <c:pt idx="76">
                  <c:v>3.5302016099999998E-6</c:v>
                </c:pt>
                <c:pt idx="77">
                  <c:v>3.5291047300000002E-6</c:v>
                </c:pt>
                <c:pt idx="78">
                  <c:v>4.01536639E-6</c:v>
                </c:pt>
                <c:pt idx="79">
                  <c:v>4.0142611099999996E-6</c:v>
                </c:pt>
                <c:pt idx="80">
                  <c:v>4.0132695000000001E-6</c:v>
                </c:pt>
                <c:pt idx="81">
                  <c:v>4.5403263000000005E-6</c:v>
                </c:pt>
                <c:pt idx="82">
                  <c:v>4.5386700499999998E-6</c:v>
                </c:pt>
                <c:pt idx="83">
                  <c:v>4.5381734299999996E-6</c:v>
                </c:pt>
                <c:pt idx="84">
                  <c:v>5.1168600799999993E-6</c:v>
                </c:pt>
                <c:pt idx="85">
                  <c:v>5.1158643799999995E-6</c:v>
                </c:pt>
                <c:pt idx="86">
                  <c:v>5.1153192500000001E-6</c:v>
                </c:pt>
                <c:pt idx="87">
                  <c:v>5.75423407E-6</c:v>
                </c:pt>
                <c:pt idx="88">
                  <c:v>5.7533083000000005E-6</c:v>
                </c:pt>
                <c:pt idx="89">
                  <c:v>5.7522751200000003E-6</c:v>
                </c:pt>
                <c:pt idx="90">
                  <c:v>6.4637144899999995E-6</c:v>
                </c:pt>
                <c:pt idx="91">
                  <c:v>6.46259574E-6</c:v>
                </c:pt>
                <c:pt idx="92">
                  <c:v>6.4618899599999999E-6</c:v>
                </c:pt>
                <c:pt idx="93">
                  <c:v>7.2539862500000002E-6</c:v>
                </c:pt>
                <c:pt idx="94">
                  <c:v>7.2533261800000002E-6</c:v>
                </c:pt>
                <c:pt idx="95">
                  <c:v>7.2517522900000001E-6</c:v>
                </c:pt>
                <c:pt idx="96">
                  <c:v>8.1386498100000004E-6</c:v>
                </c:pt>
                <c:pt idx="97">
                  <c:v>8.1374456599999994E-6</c:v>
                </c:pt>
                <c:pt idx="98">
                  <c:v>8.1362867700000004E-6</c:v>
                </c:pt>
                <c:pt idx="99">
                  <c:v>9.1327618600000002E-6</c:v>
                </c:pt>
                <c:pt idx="100">
                  <c:v>9.1307658099999993E-6</c:v>
                </c:pt>
                <c:pt idx="101">
                  <c:v>9.1290984500000005E-6</c:v>
                </c:pt>
                <c:pt idx="102">
                  <c:v>1.025021914E-5</c:v>
                </c:pt>
                <c:pt idx="103">
                  <c:v>1.02489832E-5</c:v>
                </c:pt>
                <c:pt idx="104">
                  <c:v>1.0248058919999999E-5</c:v>
                </c:pt>
                <c:pt idx="105">
                  <c:v>1.1504554970000001E-5</c:v>
                </c:pt>
                <c:pt idx="106">
                  <c:v>1.150234181E-5</c:v>
                </c:pt>
                <c:pt idx="107">
                  <c:v>1.1501337279999999E-5</c:v>
                </c:pt>
                <c:pt idx="108">
                  <c:v>1.1908784240000001E-5</c:v>
                </c:pt>
                <c:pt idx="109">
                  <c:v>1.190784333E-5</c:v>
                </c:pt>
                <c:pt idx="110">
                  <c:v>1.190591865E-5</c:v>
                </c:pt>
                <c:pt idx="111">
                  <c:v>1.2328764590000001E-5</c:v>
                </c:pt>
                <c:pt idx="112">
                  <c:v>1.232740385E-5</c:v>
                </c:pt>
                <c:pt idx="113">
                  <c:v>1.2326514879999999E-5</c:v>
                </c:pt>
                <c:pt idx="114">
                  <c:v>1.276528906E-5</c:v>
                </c:pt>
                <c:pt idx="115">
                  <c:v>1.2763351409999999E-5</c:v>
                </c:pt>
                <c:pt idx="116">
                  <c:v>1.276147452E-5</c:v>
                </c:pt>
                <c:pt idx="117">
                  <c:v>1.3215160170000001E-5</c:v>
                </c:pt>
                <c:pt idx="118">
                  <c:v>1.3214239999999999E-5</c:v>
                </c:pt>
                <c:pt idx="119">
                  <c:v>1.3213672859999999E-5</c:v>
                </c:pt>
                <c:pt idx="120">
                  <c:v>1.3684886809999999E-5</c:v>
                </c:pt>
                <c:pt idx="121">
                  <c:v>1.36825021E-5</c:v>
                </c:pt>
                <c:pt idx="122">
                  <c:v>1.3682020360000001E-5</c:v>
                </c:pt>
                <c:pt idx="123">
                  <c:v>1.4171441899999999E-5</c:v>
                </c:pt>
                <c:pt idx="124">
                  <c:v>1.41697653E-5</c:v>
                </c:pt>
                <c:pt idx="125">
                  <c:v>1.4168672E-5</c:v>
                </c:pt>
                <c:pt idx="126">
                  <c:v>1.46739696E-5</c:v>
                </c:pt>
                <c:pt idx="127">
                  <c:v>1.46737049E-5</c:v>
                </c:pt>
                <c:pt idx="128">
                  <c:v>1.46721555E-5</c:v>
                </c:pt>
                <c:pt idx="129">
                  <c:v>1.5199522400000001E-5</c:v>
                </c:pt>
                <c:pt idx="130">
                  <c:v>1.5199349199999999E-5</c:v>
                </c:pt>
                <c:pt idx="131">
                  <c:v>1.5197493799999998E-5</c:v>
                </c:pt>
                <c:pt idx="132">
                  <c:v>1.57413858E-5</c:v>
                </c:pt>
                <c:pt idx="133">
                  <c:v>1.5739276000000001E-5</c:v>
                </c:pt>
                <c:pt idx="134">
                  <c:v>1.5738074500000001E-5</c:v>
                </c:pt>
                <c:pt idx="135">
                  <c:v>1.63006748E-5</c:v>
                </c:pt>
                <c:pt idx="136">
                  <c:v>1.6299669099999999E-5</c:v>
                </c:pt>
                <c:pt idx="137">
                  <c:v>1.6300556699999995E-5</c:v>
                </c:pt>
                <c:pt idx="138">
                  <c:v>1.68811622E-5</c:v>
                </c:pt>
                <c:pt idx="139">
                  <c:v>1.6881864799999999E-5</c:v>
                </c:pt>
                <c:pt idx="140">
                  <c:v>1.6878934600000001E-5</c:v>
                </c:pt>
                <c:pt idx="141">
                  <c:v>1.7481641499999999E-5</c:v>
                </c:pt>
                <c:pt idx="142">
                  <c:v>1.7480294200000003E-5</c:v>
                </c:pt>
                <c:pt idx="143">
                  <c:v>1.7479256E-5</c:v>
                </c:pt>
                <c:pt idx="144">
                  <c:v>1.8105275099999997E-5</c:v>
                </c:pt>
                <c:pt idx="145">
                  <c:v>1.8103783099999999E-5</c:v>
                </c:pt>
                <c:pt idx="146">
                  <c:v>1.8102802199999998E-5</c:v>
                </c:pt>
                <c:pt idx="147">
                  <c:v>1.8749501500000001E-5</c:v>
                </c:pt>
                <c:pt idx="148">
                  <c:v>1.87473648E-5</c:v>
                </c:pt>
                <c:pt idx="149">
                  <c:v>1.87453671E-5</c:v>
                </c:pt>
                <c:pt idx="150">
                  <c:v>1.9415614600000002E-5</c:v>
                </c:pt>
                <c:pt idx="151">
                  <c:v>1.9413951899999998E-5</c:v>
                </c:pt>
                <c:pt idx="152">
                  <c:v>1.9412051499999997E-5</c:v>
                </c:pt>
                <c:pt idx="153">
                  <c:v>2.01029946E-5</c:v>
                </c:pt>
                <c:pt idx="154">
                  <c:v>2.0102724399999999E-5</c:v>
                </c:pt>
                <c:pt idx="155">
                  <c:v>2.0100562699999999E-5</c:v>
                </c:pt>
              </c:numCache>
            </c:numRef>
          </c:yVal>
        </c:ser>
        <c:ser>
          <c:idx val="4"/>
          <c:order val="4"/>
          <c:tx>
            <c:v>KA06c</c:v>
          </c:tx>
          <c:spPr>
            <a:ln w="28575">
              <a:noFill/>
            </a:ln>
          </c:spPr>
          <c:xVal>
            <c:numRef>
              <c:f>[4]C!$E$2:$E$158</c:f>
              <c:numCache>
                <c:formatCode>General</c:formatCode>
                <c:ptCount val="157"/>
                <c:pt idx="0">
                  <c:v>0.97747909290063117</c:v>
                </c:pt>
                <c:pt idx="1">
                  <c:v>0.97747909141025946</c:v>
                </c:pt>
                <c:pt idx="2">
                  <c:v>0.97747909439102365</c:v>
                </c:pt>
                <c:pt idx="3">
                  <c:v>0.99546676207289975</c:v>
                </c:pt>
                <c:pt idx="4">
                  <c:v>0.99546674686318615</c:v>
                </c:pt>
                <c:pt idx="5">
                  <c:v>0.99546679249231085</c:v>
                </c:pt>
                <c:pt idx="6">
                  <c:v>1.0080616076879751</c:v>
                </c:pt>
                <c:pt idx="7">
                  <c:v>1.0080616177578774</c:v>
                </c:pt>
                <c:pt idx="8">
                  <c:v>1.0080616177578774</c:v>
                </c:pt>
                <c:pt idx="9">
                  <c:v>1.0158068838423859</c:v>
                </c:pt>
                <c:pt idx="10">
                  <c:v>1.0158062771520566</c:v>
                </c:pt>
                <c:pt idx="11">
                  <c:v>1.0158061392607782</c:v>
                </c:pt>
                <c:pt idx="12">
                  <c:v>1.0193425671509657</c:v>
                </c:pt>
                <c:pt idx="13">
                  <c:v>1.0193425671509657</c:v>
                </c:pt>
                <c:pt idx="14">
                  <c:v>1.0193426091628739</c:v>
                </c:pt>
                <c:pt idx="15">
                  <c:v>1.0194689971513204</c:v>
                </c:pt>
                <c:pt idx="16">
                  <c:v>1.0194690426846271</c:v>
                </c:pt>
                <c:pt idx="17">
                  <c:v>1.0194690591264328</c:v>
                </c:pt>
                <c:pt idx="18">
                  <c:v>1.0171744191797847</c:v>
                </c:pt>
                <c:pt idx="19">
                  <c:v>1.0171741159395946</c:v>
                </c:pt>
                <c:pt idx="20">
                  <c:v>1.0171743441523728</c:v>
                </c:pt>
                <c:pt idx="21">
                  <c:v>1.0136523391515335</c:v>
                </c:pt>
                <c:pt idx="22">
                  <c:v>1.0136521157677321</c:v>
                </c:pt>
                <c:pt idx="23">
                  <c:v>1.0136519802730399</c:v>
                </c:pt>
                <c:pt idx="24">
                  <c:v>1.0103833679492578</c:v>
                </c:pt>
                <c:pt idx="25">
                  <c:v>1.0103831793231324</c:v>
                </c:pt>
                <c:pt idx="26">
                  <c:v>1.0103833679492578</c:v>
                </c:pt>
                <c:pt idx="27">
                  <c:v>1.0091347354713354</c:v>
                </c:pt>
                <c:pt idx="28">
                  <c:v>1.0091347297523516</c:v>
                </c:pt>
                <c:pt idx="29">
                  <c:v>1.0091347944614888</c:v>
                </c:pt>
                <c:pt idx="30">
                  <c:v>1.0120412267143191</c:v>
                </c:pt>
                <c:pt idx="31">
                  <c:v>1.0120404146669146</c:v>
                </c:pt>
                <c:pt idx="32">
                  <c:v>1.0120412267143191</c:v>
                </c:pt>
                <c:pt idx="33">
                  <c:v>1.0216776985136631</c:v>
                </c:pt>
                <c:pt idx="34">
                  <c:v>1.0216786757834329</c:v>
                </c:pt>
                <c:pt idx="35">
                  <c:v>1.0216790946279051</c:v>
                </c:pt>
                <c:pt idx="36">
                  <c:v>1.0410422227145826</c:v>
                </c:pt>
                <c:pt idx="37">
                  <c:v>1.0410412065753711</c:v>
                </c:pt>
                <c:pt idx="38">
                  <c:v>1.0410422227145826</c:v>
                </c:pt>
                <c:pt idx="39">
                  <c:v>1.0737330356485428</c:v>
                </c:pt>
                <c:pt idx="40">
                  <c:v>1.0737305917891615</c:v>
                </c:pt>
                <c:pt idx="41">
                  <c:v>1.0737318137109781</c:v>
                </c:pt>
                <c:pt idx="42">
                  <c:v>1.1239515692417597</c:v>
                </c:pt>
                <c:pt idx="43">
                  <c:v>1.1239576300449354</c:v>
                </c:pt>
                <c:pt idx="44">
                  <c:v>1.1239558117804505</c:v>
                </c:pt>
                <c:pt idx="45">
                  <c:v>1.1968014060156884</c:v>
                </c:pt>
                <c:pt idx="46">
                  <c:v>1.1968005475533856</c:v>
                </c:pt>
                <c:pt idx="47">
                  <c:v>1.1968014060156884</c:v>
                </c:pt>
                <c:pt idx="48">
                  <c:v>1.2977674205135334</c:v>
                </c:pt>
                <c:pt idx="49">
                  <c:v>1.2977674205135334</c:v>
                </c:pt>
                <c:pt idx="50">
                  <c:v>1.2977674205135334</c:v>
                </c:pt>
                <c:pt idx="51">
                  <c:v>1.4336014737614771</c:v>
                </c:pt>
                <c:pt idx="52">
                  <c:v>1.4336014737614771</c:v>
                </c:pt>
                <c:pt idx="53">
                  <c:v>1.4335968022373469</c:v>
                </c:pt>
                <c:pt idx="54">
                  <c:v>1.611914367756881</c:v>
                </c:pt>
                <c:pt idx="55">
                  <c:v>1.6118941263000413</c:v>
                </c:pt>
                <c:pt idx="56">
                  <c:v>1.6118840057636015</c:v>
                </c:pt>
                <c:pt idx="57">
                  <c:v>1.8418917968572326</c:v>
                </c:pt>
                <c:pt idx="58">
                  <c:v>1.8418892108162819</c:v>
                </c:pt>
                <c:pt idx="59">
                  <c:v>1.841863350743647</c:v>
                </c:pt>
                <c:pt idx="60">
                  <c:v>2.1328766260563183</c:v>
                </c:pt>
                <c:pt idx="61">
                  <c:v>2.1328798802999342</c:v>
                </c:pt>
                <c:pt idx="62">
                  <c:v>2.1328798802999342</c:v>
                </c:pt>
                <c:pt idx="63">
                  <c:v>2.4967031896101215</c:v>
                </c:pt>
                <c:pt idx="64">
                  <c:v>2.4966587052046494</c:v>
                </c:pt>
                <c:pt idx="65">
                  <c:v>2.4967193660142657</c:v>
                </c:pt>
                <c:pt idx="66">
                  <c:v>2.9460930290216698</c:v>
                </c:pt>
                <c:pt idx="67">
                  <c:v>2.9461029701216446</c:v>
                </c:pt>
                <c:pt idx="68">
                  <c:v>2.9461079406866397</c:v>
                </c:pt>
                <c:pt idx="69">
                  <c:v>3.4966476957059829</c:v>
                </c:pt>
                <c:pt idx="70">
                  <c:v>3.4966840082566302</c:v>
                </c:pt>
                <c:pt idx="71">
                  <c:v>3.4967263734279204</c:v>
                </c:pt>
                <c:pt idx="72">
                  <c:v>4.1623996556129752</c:v>
                </c:pt>
                <c:pt idx="73">
                  <c:v>4.1623777508898891</c:v>
                </c:pt>
                <c:pt idx="74">
                  <c:v>4.1623923540252008</c:v>
                </c:pt>
                <c:pt idx="75">
                  <c:v>4.9622592745205063</c:v>
                </c:pt>
                <c:pt idx="76">
                  <c:v>4.9621194485940947</c:v>
                </c:pt>
                <c:pt idx="77">
                  <c:v>4.9621806219520979</c:v>
                </c:pt>
                <c:pt idx="78">
                  <c:v>5.9177976599642701</c:v>
                </c:pt>
                <c:pt idx="79">
                  <c:v>5.9178392103975126</c:v>
                </c:pt>
                <c:pt idx="80">
                  <c:v>5.9178392103975126</c:v>
                </c:pt>
                <c:pt idx="81">
                  <c:v>7.0470544010547425</c:v>
                </c:pt>
                <c:pt idx="82">
                  <c:v>7.0470298763668051</c:v>
                </c:pt>
                <c:pt idx="83">
                  <c:v>7.0471647631406764</c:v>
                </c:pt>
                <c:pt idx="84">
                  <c:v>8.3767049453189149</c:v>
                </c:pt>
                <c:pt idx="85">
                  <c:v>8.376719340866428</c:v>
                </c:pt>
                <c:pt idx="86">
                  <c:v>8.3767049453189149</c:v>
                </c:pt>
                <c:pt idx="87">
                  <c:v>9.9338128293851078</c:v>
                </c:pt>
                <c:pt idx="88">
                  <c:v>9.9339137775157766</c:v>
                </c:pt>
                <c:pt idx="89">
                  <c:v>9.9337960047875296</c:v>
                </c:pt>
                <c:pt idx="90">
                  <c:v>11.754154657796276</c:v>
                </c:pt>
                <c:pt idx="91">
                  <c:v>11.754135045489255</c:v>
                </c:pt>
                <c:pt idx="92">
                  <c:v>11.753997760176995</c:v>
                </c:pt>
                <c:pt idx="93">
                  <c:v>13.872708297814041</c:v>
                </c:pt>
                <c:pt idx="94">
                  <c:v>13.872708297814041</c:v>
                </c:pt>
                <c:pt idx="95">
                  <c:v>13.872776823826333</c:v>
                </c:pt>
                <c:pt idx="96">
                  <c:v>16.342045013328082</c:v>
                </c:pt>
                <c:pt idx="97">
                  <c:v>16.342204976773026</c:v>
                </c:pt>
                <c:pt idx="98">
                  <c:v>16.342204976773026</c:v>
                </c:pt>
                <c:pt idx="99">
                  <c:v>19.231710213563595</c:v>
                </c:pt>
                <c:pt idx="100">
                  <c:v>19.23189800892828</c:v>
                </c:pt>
                <c:pt idx="101">
                  <c:v>19.23174151266214</c:v>
                </c:pt>
                <c:pt idx="102">
                  <c:v>22.646288030704923</c:v>
                </c:pt>
                <c:pt idx="103">
                  <c:v>22.646139498379252</c:v>
                </c:pt>
                <c:pt idx="104">
                  <c:v>22.646139498379252</c:v>
                </c:pt>
                <c:pt idx="105">
                  <c:v>26.720986219872827</c:v>
                </c:pt>
                <c:pt idx="106">
                  <c:v>26.720986219872827</c:v>
                </c:pt>
                <c:pt idx="107">
                  <c:v>26.72147808458071</c:v>
                </c:pt>
                <c:pt idx="108">
                  <c:v>28.102560543020363</c:v>
                </c:pt>
                <c:pt idx="109">
                  <c:v>28.102702893717069</c:v>
                </c:pt>
                <c:pt idx="110">
                  <c:v>28.102418193182331</c:v>
                </c:pt>
                <c:pt idx="111">
                  <c:v>29.570402236974942</c:v>
                </c:pt>
                <c:pt idx="112">
                  <c:v>29.569948197606312</c:v>
                </c:pt>
                <c:pt idx="113">
                  <c:v>29.570099543120108</c:v>
                </c:pt>
                <c:pt idx="114">
                  <c:v>31.132908181382522</c:v>
                </c:pt>
                <c:pt idx="115">
                  <c:v>31.132639452818786</c:v>
                </c:pt>
                <c:pt idx="116">
                  <c:v>31.132263237668852</c:v>
                </c:pt>
                <c:pt idx="117">
                  <c:v>32.799092212377595</c:v>
                </c:pt>
                <c:pt idx="118">
                  <c:v>32.798288941631235</c:v>
                </c:pt>
                <c:pt idx="119">
                  <c:v>32.798461068980231</c:v>
                </c:pt>
                <c:pt idx="120">
                  <c:v>34.578988176314112</c:v>
                </c:pt>
                <c:pt idx="121">
                  <c:v>34.579356487109003</c:v>
                </c:pt>
                <c:pt idx="122">
                  <c:v>34.579356487109003</c:v>
                </c:pt>
                <c:pt idx="123">
                  <c:v>36.485584701354249</c:v>
                </c:pt>
                <c:pt idx="124">
                  <c:v>36.485255612594912</c:v>
                </c:pt>
                <c:pt idx="125">
                  <c:v>36.485453065384071</c:v>
                </c:pt>
                <c:pt idx="126">
                  <c:v>38.532987536894595</c:v>
                </c:pt>
                <c:pt idx="127">
                  <c:v>38.532350948086474</c:v>
                </c:pt>
                <c:pt idx="128">
                  <c:v>38.532987536894595</c:v>
                </c:pt>
                <c:pt idx="129">
                  <c:v>40.749064189263237</c:v>
                </c:pt>
                <c:pt idx="130">
                  <c:v>40.749369074688623</c:v>
                </c:pt>
                <c:pt idx="131">
                  <c:v>40.749521518551148</c:v>
                </c:pt>
                <c:pt idx="132">
                  <c:v>43.12431352489611</c:v>
                </c:pt>
                <c:pt idx="133">
                  <c:v>43.12398439171978</c:v>
                </c:pt>
                <c:pt idx="134">
                  <c:v>43.12431352489611</c:v>
                </c:pt>
                <c:pt idx="135">
                  <c:v>45.692048431769329</c:v>
                </c:pt>
                <c:pt idx="136">
                  <c:v>45.691158138513416</c:v>
                </c:pt>
                <c:pt idx="137">
                  <c:v>45.691247166771625</c:v>
                </c:pt>
                <c:pt idx="138">
                  <c:v>48.470746397900598</c:v>
                </c:pt>
                <c:pt idx="139">
                  <c:v>48.470360254360102</c:v>
                </c:pt>
                <c:pt idx="140">
                  <c:v>48.470842934446232</c:v>
                </c:pt>
                <c:pt idx="141">
                  <c:v>51.488373701843614</c:v>
                </c:pt>
                <c:pt idx="142">
                  <c:v>51.487639379388213</c:v>
                </c:pt>
                <c:pt idx="143">
                  <c:v>51.487114872184364</c:v>
                </c:pt>
                <c:pt idx="144">
                  <c:v>54.771391123401557</c:v>
                </c:pt>
                <c:pt idx="145">
                  <c:v>54.771619594895526</c:v>
                </c:pt>
                <c:pt idx="146">
                  <c:v>54.770591483519929</c:v>
                </c:pt>
                <c:pt idx="147">
                  <c:v>58.347573578068378</c:v>
                </c:pt>
                <c:pt idx="148">
                  <c:v>58.346576495350099</c:v>
                </c:pt>
                <c:pt idx="149">
                  <c:v>58.347573578068378</c:v>
                </c:pt>
                <c:pt idx="150">
                  <c:v>62.256545440529834</c:v>
                </c:pt>
                <c:pt idx="151">
                  <c:v>62.25572793741614</c:v>
                </c:pt>
                <c:pt idx="152">
                  <c:v>62.255455439649346</c:v>
                </c:pt>
                <c:pt idx="153">
                  <c:v>66.533384414292996</c:v>
                </c:pt>
                <c:pt idx="154">
                  <c:v>66.533533626903662</c:v>
                </c:pt>
                <c:pt idx="155">
                  <c:v>66.533384414292996</c:v>
                </c:pt>
                <c:pt idx="156">
                  <c:v>71.219712173583602</c:v>
                </c:pt>
              </c:numCache>
            </c:numRef>
          </c:xVal>
          <c:yVal>
            <c:numRef>
              <c:f>[4]C!$D$2:$D$158</c:f>
              <c:numCache>
                <c:formatCode>General</c:formatCode>
                <c:ptCount val="157"/>
                <c:pt idx="0">
                  <c:v>4.6361490000000003E-10</c:v>
                </c:pt>
                <c:pt idx="1">
                  <c:v>3.7346130000000007E-10</c:v>
                </c:pt>
                <c:pt idx="2">
                  <c:v>4.1598010000000003E-10</c:v>
                </c:pt>
                <c:pt idx="3">
                  <c:v>1.78405543E-7</c:v>
                </c:pt>
                <c:pt idx="4">
                  <c:v>1.77880298E-7</c:v>
                </c:pt>
                <c:pt idx="5">
                  <c:v>1.77482554E-7</c:v>
                </c:pt>
                <c:pt idx="6">
                  <c:v>2.6116732200000003E-7</c:v>
                </c:pt>
                <c:pt idx="7">
                  <c:v>2.6058362399999999E-7</c:v>
                </c:pt>
                <c:pt idx="8">
                  <c:v>2.60124341E-7</c:v>
                </c:pt>
                <c:pt idx="9">
                  <c:v>3.32437963E-7</c:v>
                </c:pt>
                <c:pt idx="10">
                  <c:v>3.3176823299999996E-7</c:v>
                </c:pt>
                <c:pt idx="11">
                  <c:v>3.3183273399999999E-7</c:v>
                </c:pt>
                <c:pt idx="12">
                  <c:v>4.01116473E-7</c:v>
                </c:pt>
                <c:pt idx="13">
                  <c:v>4.0106764699999997E-7</c:v>
                </c:pt>
                <c:pt idx="14">
                  <c:v>4.0018814500000003E-7</c:v>
                </c:pt>
                <c:pt idx="15">
                  <c:v>4.6970902500000005E-7</c:v>
                </c:pt>
                <c:pt idx="16">
                  <c:v>4.6926854499999998E-7</c:v>
                </c:pt>
                <c:pt idx="17">
                  <c:v>4.6807220099999997E-7</c:v>
                </c:pt>
                <c:pt idx="18">
                  <c:v>5.3928631000000007E-7</c:v>
                </c:pt>
                <c:pt idx="19">
                  <c:v>5.392083E-7</c:v>
                </c:pt>
                <c:pt idx="20">
                  <c:v>5.3897162700000004E-7</c:v>
                </c:pt>
                <c:pt idx="21">
                  <c:v>6.01024271E-7</c:v>
                </c:pt>
                <c:pt idx="22">
                  <c:v>6.0115492400000003E-7</c:v>
                </c:pt>
                <c:pt idx="23">
                  <c:v>6.0046831899999997E-7</c:v>
                </c:pt>
                <c:pt idx="24">
                  <c:v>6.6347841800000004E-7</c:v>
                </c:pt>
                <c:pt idx="25">
                  <c:v>6.6317303399999997E-7</c:v>
                </c:pt>
                <c:pt idx="26">
                  <c:v>6.6269479599999999E-7</c:v>
                </c:pt>
                <c:pt idx="27">
                  <c:v>7.2844172699999994E-7</c:v>
                </c:pt>
                <c:pt idx="28">
                  <c:v>7.27973949E-7</c:v>
                </c:pt>
                <c:pt idx="29">
                  <c:v>7.2709250899999992E-7</c:v>
                </c:pt>
                <c:pt idx="30">
                  <c:v>7.9660624500000002E-7</c:v>
                </c:pt>
                <c:pt idx="31">
                  <c:v>7.9616122600000006E-7</c:v>
                </c:pt>
                <c:pt idx="32">
                  <c:v>7.9541797200000001E-7</c:v>
                </c:pt>
                <c:pt idx="33">
                  <c:v>8.6887957999999999E-7</c:v>
                </c:pt>
                <c:pt idx="34">
                  <c:v>8.6828495099999995E-7</c:v>
                </c:pt>
                <c:pt idx="35">
                  <c:v>8.6757697499999998E-7</c:v>
                </c:pt>
                <c:pt idx="36">
                  <c:v>9.4591086699999995E-7</c:v>
                </c:pt>
                <c:pt idx="37">
                  <c:v>9.4557666199999994E-7</c:v>
                </c:pt>
                <c:pt idx="38">
                  <c:v>9.4416977100000003E-7</c:v>
                </c:pt>
                <c:pt idx="39">
                  <c:v>1.0290850050000002E-6</c:v>
                </c:pt>
                <c:pt idx="40">
                  <c:v>1.0278560779999998E-6</c:v>
                </c:pt>
                <c:pt idx="41">
                  <c:v>1.0275862280000001E-6</c:v>
                </c:pt>
                <c:pt idx="42">
                  <c:v>1.1176116369999999E-6</c:v>
                </c:pt>
                <c:pt idx="43">
                  <c:v>1.118002045E-6</c:v>
                </c:pt>
                <c:pt idx="44">
                  <c:v>1.116815236E-6</c:v>
                </c:pt>
                <c:pt idx="45">
                  <c:v>1.219977306E-6</c:v>
                </c:pt>
                <c:pt idx="46">
                  <c:v>1.2189908459999999E-6</c:v>
                </c:pt>
                <c:pt idx="47">
                  <c:v>1.2192077059999999E-6</c:v>
                </c:pt>
                <c:pt idx="48">
                  <c:v>1.336810529E-6</c:v>
                </c:pt>
                <c:pt idx="49">
                  <c:v>1.336336126E-6</c:v>
                </c:pt>
                <c:pt idx="50">
                  <c:v>1.33596387E-6</c:v>
                </c:pt>
                <c:pt idx="51">
                  <c:v>1.4725024149999999E-6</c:v>
                </c:pt>
                <c:pt idx="52">
                  <c:v>1.471392621E-6</c:v>
                </c:pt>
                <c:pt idx="53">
                  <c:v>1.4714676199999999E-6</c:v>
                </c:pt>
                <c:pt idx="54">
                  <c:v>1.631911585E-6</c:v>
                </c:pt>
                <c:pt idx="55">
                  <c:v>1.6314920339999999E-6</c:v>
                </c:pt>
                <c:pt idx="56">
                  <c:v>1.6298640420000001E-6</c:v>
                </c:pt>
                <c:pt idx="57">
                  <c:v>1.8218603600000001E-6</c:v>
                </c:pt>
                <c:pt idx="58">
                  <c:v>1.8206978620000001E-6</c:v>
                </c:pt>
                <c:pt idx="59">
                  <c:v>1.819418072E-6</c:v>
                </c:pt>
                <c:pt idx="60">
                  <c:v>2.0499128310000001E-6</c:v>
                </c:pt>
                <c:pt idx="61">
                  <c:v>2.0491130109999999E-6</c:v>
                </c:pt>
                <c:pt idx="62">
                  <c:v>2.0482809200000002E-6</c:v>
                </c:pt>
                <c:pt idx="63">
                  <c:v>2.3275894480000002E-6</c:v>
                </c:pt>
                <c:pt idx="64">
                  <c:v>2.32666315E-6</c:v>
                </c:pt>
                <c:pt idx="65">
                  <c:v>2.3265100550000002E-6</c:v>
                </c:pt>
                <c:pt idx="66">
                  <c:v>2.6675714900000002E-6</c:v>
                </c:pt>
                <c:pt idx="67">
                  <c:v>2.6670708609999999E-6</c:v>
                </c:pt>
                <c:pt idx="68">
                  <c:v>2.6664102399999999E-6</c:v>
                </c:pt>
                <c:pt idx="69">
                  <c:v>3.0882131900000001E-6</c:v>
                </c:pt>
                <c:pt idx="70">
                  <c:v>3.0874648200000004E-6</c:v>
                </c:pt>
                <c:pt idx="71">
                  <c:v>3.0863198899999999E-6</c:v>
                </c:pt>
                <c:pt idx="72">
                  <c:v>3.6048035899999999E-6</c:v>
                </c:pt>
                <c:pt idx="73">
                  <c:v>3.6038009600000002E-6</c:v>
                </c:pt>
                <c:pt idx="74">
                  <c:v>3.6023834499999999E-6</c:v>
                </c:pt>
                <c:pt idx="75">
                  <c:v>4.22936687E-6</c:v>
                </c:pt>
                <c:pt idx="76">
                  <c:v>4.2272827699999993E-6</c:v>
                </c:pt>
                <c:pt idx="77">
                  <c:v>4.2261519099999997E-6</c:v>
                </c:pt>
                <c:pt idx="78">
                  <c:v>4.93758402E-6</c:v>
                </c:pt>
                <c:pt idx="79">
                  <c:v>4.9358712900000011E-6</c:v>
                </c:pt>
                <c:pt idx="80">
                  <c:v>4.9342664700000001E-6</c:v>
                </c:pt>
                <c:pt idx="81">
                  <c:v>5.7118724900000003E-6</c:v>
                </c:pt>
                <c:pt idx="82">
                  <c:v>5.7099202100000004E-6</c:v>
                </c:pt>
                <c:pt idx="83">
                  <c:v>5.7093380600000001E-6</c:v>
                </c:pt>
                <c:pt idx="84">
                  <c:v>6.5679766600000001E-6</c:v>
                </c:pt>
                <c:pt idx="85">
                  <c:v>6.5662758200000001E-6</c:v>
                </c:pt>
                <c:pt idx="86">
                  <c:v>6.5647991400000001E-6</c:v>
                </c:pt>
                <c:pt idx="87">
                  <c:v>7.5223940500000004E-6</c:v>
                </c:pt>
                <c:pt idx="88">
                  <c:v>7.5209524600000004E-6</c:v>
                </c:pt>
                <c:pt idx="89">
                  <c:v>7.5184793E-6</c:v>
                </c:pt>
                <c:pt idx="90">
                  <c:v>8.5945184600000001E-6</c:v>
                </c:pt>
                <c:pt idx="91">
                  <c:v>8.5920849799999996E-6</c:v>
                </c:pt>
                <c:pt idx="92">
                  <c:v>8.5900744500000004E-6</c:v>
                </c:pt>
                <c:pt idx="93">
                  <c:v>9.7979082399999992E-6</c:v>
                </c:pt>
                <c:pt idx="94">
                  <c:v>9.7965900000000014E-6</c:v>
                </c:pt>
                <c:pt idx="95">
                  <c:v>9.7940620399999986E-6</c:v>
                </c:pt>
                <c:pt idx="96">
                  <c:v>1.115009905E-5</c:v>
                </c:pt>
                <c:pt idx="97">
                  <c:v>1.1147727639999999E-5</c:v>
                </c:pt>
                <c:pt idx="98">
                  <c:v>1.1146965090000001E-5</c:v>
                </c:pt>
                <c:pt idx="99">
                  <c:v>1.2681246160000001E-5</c:v>
                </c:pt>
                <c:pt idx="100">
                  <c:v>1.267943791E-5</c:v>
                </c:pt>
                <c:pt idx="101">
                  <c:v>1.2676661839999999E-5</c:v>
                </c:pt>
                <c:pt idx="102">
                  <c:v>1.4408432160000001E-5</c:v>
                </c:pt>
                <c:pt idx="103">
                  <c:v>1.4405269589999999E-5</c:v>
                </c:pt>
                <c:pt idx="104">
                  <c:v>1.440282056E-5</c:v>
                </c:pt>
                <c:pt idx="105">
                  <c:v>1.6348748369999996E-5</c:v>
                </c:pt>
                <c:pt idx="106">
                  <c:v>1.6346014789999997E-5</c:v>
                </c:pt>
                <c:pt idx="107">
                  <c:v>1.6343493289999999E-5</c:v>
                </c:pt>
                <c:pt idx="108">
                  <c:v>1.6970215799999999E-5</c:v>
                </c:pt>
                <c:pt idx="109">
                  <c:v>1.6968448330000001E-5</c:v>
                </c:pt>
                <c:pt idx="110">
                  <c:v>1.6965704309999998E-5</c:v>
                </c:pt>
                <c:pt idx="111">
                  <c:v>1.7614364459999999E-5</c:v>
                </c:pt>
                <c:pt idx="112">
                  <c:v>1.761189206E-5</c:v>
                </c:pt>
                <c:pt idx="113">
                  <c:v>1.7608811429999999E-5</c:v>
                </c:pt>
                <c:pt idx="114">
                  <c:v>1.828090269E-5</c:v>
                </c:pt>
                <c:pt idx="115">
                  <c:v>1.8277470910000001E-5</c:v>
                </c:pt>
                <c:pt idx="116">
                  <c:v>1.827463838E-5</c:v>
                </c:pt>
                <c:pt idx="117">
                  <c:v>1.8968759540000002E-5</c:v>
                </c:pt>
                <c:pt idx="118">
                  <c:v>1.8966115079999998E-5</c:v>
                </c:pt>
                <c:pt idx="119">
                  <c:v>1.8964202209999999E-5</c:v>
                </c:pt>
                <c:pt idx="120">
                  <c:v>1.96800016E-5</c:v>
                </c:pt>
                <c:pt idx="121">
                  <c:v>1.9677100150000002E-5</c:v>
                </c:pt>
                <c:pt idx="122">
                  <c:v>1.9675519239999999E-5</c:v>
                </c:pt>
                <c:pt idx="123">
                  <c:v>2.0413904399999999E-5</c:v>
                </c:pt>
                <c:pt idx="124">
                  <c:v>2.0411807999999998E-5</c:v>
                </c:pt>
                <c:pt idx="125">
                  <c:v>2.04094949E-5</c:v>
                </c:pt>
                <c:pt idx="126">
                  <c:v>2.1172119399999998E-5</c:v>
                </c:pt>
                <c:pt idx="127">
                  <c:v>2.1169654199999999E-5</c:v>
                </c:pt>
                <c:pt idx="128">
                  <c:v>2.1167278399999999E-5</c:v>
                </c:pt>
                <c:pt idx="129">
                  <c:v>2.1957020799999994E-5</c:v>
                </c:pt>
                <c:pt idx="130">
                  <c:v>2.1954722399999998E-5</c:v>
                </c:pt>
                <c:pt idx="131">
                  <c:v>2.1955314600000001E-5</c:v>
                </c:pt>
                <c:pt idx="132">
                  <c:v>2.2765586599999999E-5</c:v>
                </c:pt>
                <c:pt idx="133">
                  <c:v>2.2762902500000002E-5</c:v>
                </c:pt>
                <c:pt idx="134">
                  <c:v>2.27603212E-5</c:v>
                </c:pt>
                <c:pt idx="135">
                  <c:v>2.3594873300000001E-5</c:v>
                </c:pt>
                <c:pt idx="136">
                  <c:v>2.3591852599999999E-5</c:v>
                </c:pt>
                <c:pt idx="137">
                  <c:v>2.3590770799999999E-5</c:v>
                </c:pt>
                <c:pt idx="138">
                  <c:v>2.4447650999999999E-5</c:v>
                </c:pt>
                <c:pt idx="139">
                  <c:v>2.4444968299999998E-5</c:v>
                </c:pt>
                <c:pt idx="140">
                  <c:v>2.4443778299999999E-5</c:v>
                </c:pt>
                <c:pt idx="141">
                  <c:v>2.5323961499999998E-5</c:v>
                </c:pt>
                <c:pt idx="142">
                  <c:v>2.5320789499999998E-5</c:v>
                </c:pt>
                <c:pt idx="143">
                  <c:v>2.5319060500000002E-5</c:v>
                </c:pt>
                <c:pt idx="144">
                  <c:v>2.62253107E-5</c:v>
                </c:pt>
                <c:pt idx="145">
                  <c:v>2.6221718700000001E-5</c:v>
                </c:pt>
                <c:pt idx="146">
                  <c:v>2.6219502000000001E-5</c:v>
                </c:pt>
                <c:pt idx="147">
                  <c:v>2.7148079499999999E-5</c:v>
                </c:pt>
                <c:pt idx="148">
                  <c:v>2.7145887200000001E-5</c:v>
                </c:pt>
                <c:pt idx="149">
                  <c:v>2.7143713899999999E-5</c:v>
                </c:pt>
                <c:pt idx="150">
                  <c:v>2.8092899700000002E-5</c:v>
                </c:pt>
                <c:pt idx="151">
                  <c:v>2.8090265599999998E-5</c:v>
                </c:pt>
                <c:pt idx="152">
                  <c:v>2.8089197299999995E-5</c:v>
                </c:pt>
                <c:pt idx="153">
                  <c:v>2.9056705300000001E-5</c:v>
                </c:pt>
                <c:pt idx="154">
                  <c:v>2.90528259E-5</c:v>
                </c:pt>
                <c:pt idx="155">
                  <c:v>2.9052216700000001E-5</c:v>
                </c:pt>
                <c:pt idx="156">
                  <c:v>2.9504381E-5</c:v>
                </c:pt>
              </c:numCache>
            </c:numRef>
          </c:yVal>
        </c:ser>
        <c:ser>
          <c:idx val="0"/>
          <c:order val="0"/>
          <c:tx>
            <c:v>KA06D</c:v>
          </c:tx>
          <c:spPr>
            <a:ln w="28575">
              <a:noFill/>
            </a:ln>
          </c:spPr>
          <c:xVal>
            <c:numRef>
              <c:f>[5]D!$E$2:$E$152</c:f>
              <c:numCache>
                <c:formatCode>General</c:formatCode>
                <c:ptCount val="151"/>
                <c:pt idx="0">
                  <c:v>0.95592324504949244</c:v>
                </c:pt>
                <c:pt idx="1">
                  <c:v>0.95592324371769499</c:v>
                </c:pt>
                <c:pt idx="2">
                  <c:v>0.95592323972230264</c:v>
                </c:pt>
                <c:pt idx="3">
                  <c:v>1.0009976683792183</c:v>
                </c:pt>
                <c:pt idx="4">
                  <c:v>1.0009976333999528</c:v>
                </c:pt>
                <c:pt idx="5">
                  <c:v>1.0009976683792183</c:v>
                </c:pt>
                <c:pt idx="6">
                  <c:v>1.0272478925214465</c:v>
                </c:pt>
                <c:pt idx="7">
                  <c:v>1.0272478925214465</c:v>
                </c:pt>
                <c:pt idx="8">
                  <c:v>1.0272478925214465</c:v>
                </c:pt>
                <c:pt idx="9">
                  <c:v>1.038675274415467</c:v>
                </c:pt>
                <c:pt idx="10">
                  <c:v>1.0386763667784351</c:v>
                </c:pt>
                <c:pt idx="11">
                  <c:v>1.0386754010904582</c:v>
                </c:pt>
                <c:pt idx="12">
                  <c:v>1.0390366273338782</c:v>
                </c:pt>
                <c:pt idx="13">
                  <c:v>1.0390367739559769</c:v>
                </c:pt>
                <c:pt idx="14">
                  <c:v>1.0390367739559769</c:v>
                </c:pt>
                <c:pt idx="15">
                  <c:v>1.0319035503755578</c:v>
                </c:pt>
                <c:pt idx="16">
                  <c:v>1.0319045063234598</c:v>
                </c:pt>
                <c:pt idx="17">
                  <c:v>1.0319034333179689</c:v>
                </c:pt>
                <c:pt idx="18">
                  <c:v>1.0205973720666277</c:v>
                </c:pt>
                <c:pt idx="19">
                  <c:v>1.0205978291608906</c:v>
                </c:pt>
                <c:pt idx="20">
                  <c:v>1.0205954077798487</c:v>
                </c:pt>
                <c:pt idx="21">
                  <c:v>1.0081688657084451</c:v>
                </c:pt>
                <c:pt idx="22">
                  <c:v>1.0081676913848208</c:v>
                </c:pt>
                <c:pt idx="23">
                  <c:v>1.0081688657084451</c:v>
                </c:pt>
                <c:pt idx="24">
                  <c:v>0.99753845120950668</c:v>
                </c:pt>
                <c:pt idx="25">
                  <c:v>0.99753855725559248</c:v>
                </c:pt>
                <c:pt idx="26">
                  <c:v>0.99753770006820841</c:v>
                </c:pt>
                <c:pt idx="27">
                  <c:v>0.99137882356199902</c:v>
                </c:pt>
                <c:pt idx="28">
                  <c:v>0.99137867360618448</c:v>
                </c:pt>
                <c:pt idx="29">
                  <c:v>0.99137874705180939</c:v>
                </c:pt>
                <c:pt idx="30">
                  <c:v>0.99227810071001488</c:v>
                </c:pt>
                <c:pt idx="31">
                  <c:v>0.99227788913921144</c:v>
                </c:pt>
                <c:pt idx="32">
                  <c:v>0.99227820650120591</c:v>
                </c:pt>
                <c:pt idx="33">
                  <c:v>1.0028508960027995</c:v>
                </c:pt>
                <c:pt idx="34">
                  <c:v>1.002851384523046</c:v>
                </c:pt>
                <c:pt idx="35">
                  <c:v>1.0028528501504659</c:v>
                </c:pt>
                <c:pt idx="36">
                  <c:v>1.0257565413604048</c:v>
                </c:pt>
                <c:pt idx="37">
                  <c:v>1.0257577441600128</c:v>
                </c:pt>
                <c:pt idx="38">
                  <c:v>1.0257607512662266</c:v>
                </c:pt>
                <c:pt idx="39">
                  <c:v>1.063998626566145</c:v>
                </c:pt>
                <c:pt idx="40">
                  <c:v>1.0639981561936303</c:v>
                </c:pt>
                <c:pt idx="41">
                  <c:v>1.0640014488405858</c:v>
                </c:pt>
                <c:pt idx="42">
                  <c:v>1.1210038772115221</c:v>
                </c:pt>
                <c:pt idx="43">
                  <c:v>1.1210120068948475</c:v>
                </c:pt>
                <c:pt idx="44">
                  <c:v>1.1210099744431783</c:v>
                </c:pt>
                <c:pt idx="45">
                  <c:v>1.2010952014555887</c:v>
                </c:pt>
                <c:pt idx="46">
                  <c:v>1.2010914793228415</c:v>
                </c:pt>
                <c:pt idx="47">
                  <c:v>1.2010914793228415</c:v>
                </c:pt>
                <c:pt idx="48">
                  <c:v>1.3090422029554216</c:v>
                </c:pt>
                <c:pt idx="49">
                  <c:v>1.3090434421452888</c:v>
                </c:pt>
                <c:pt idx="50">
                  <c:v>1.3090347678877918</c:v>
                </c:pt>
                <c:pt idx="51">
                  <c:v>1.4512138038352118</c:v>
                </c:pt>
                <c:pt idx="52">
                  <c:v>1.4512138038352118</c:v>
                </c:pt>
                <c:pt idx="53">
                  <c:v>1.4512235056294287</c:v>
                </c:pt>
                <c:pt idx="54">
                  <c:v>1.6352447416563742</c:v>
                </c:pt>
                <c:pt idx="55">
                  <c:v>1.6352301859820702</c:v>
                </c:pt>
                <c:pt idx="56">
                  <c:v>1.6352156305579801</c:v>
                </c:pt>
                <c:pt idx="57">
                  <c:v>1.8708272072989769</c:v>
                </c:pt>
                <c:pt idx="58">
                  <c:v>1.8708245619717738</c:v>
                </c:pt>
                <c:pt idx="59">
                  <c:v>1.8708563063095176</c:v>
                </c:pt>
                <c:pt idx="60">
                  <c:v>2.1685894583791989</c:v>
                </c:pt>
                <c:pt idx="61">
                  <c:v>2.1685861252222303</c:v>
                </c:pt>
                <c:pt idx="62">
                  <c:v>2.1685727926699845</c:v>
                </c:pt>
                <c:pt idx="63">
                  <c:v>2.5421401582195475</c:v>
                </c:pt>
                <c:pt idx="64">
                  <c:v>2.5421359933978445</c:v>
                </c:pt>
                <c:pt idx="65">
                  <c:v>2.5421776420248143</c:v>
                </c:pt>
                <c:pt idx="66">
                  <c:v>3.0068715341459167</c:v>
                </c:pt>
                <c:pt idx="67">
                  <c:v>3.0069076675716171</c:v>
                </c:pt>
                <c:pt idx="68">
                  <c:v>3.0068560485551372</c:v>
                </c:pt>
                <c:pt idx="69">
                  <c:v>3.5816424996362994</c:v>
                </c:pt>
                <c:pt idx="70">
                  <c:v>3.5816171070997318</c:v>
                </c:pt>
                <c:pt idx="71">
                  <c:v>3.5815472786841642</c:v>
                </c:pt>
                <c:pt idx="72">
                  <c:v>4.2836842983579384</c:v>
                </c:pt>
                <c:pt idx="73">
                  <c:v>4.283653343667126</c:v>
                </c:pt>
                <c:pt idx="74">
                  <c:v>4.2836842983579384</c:v>
                </c:pt>
                <c:pt idx="75">
                  <c:v>5.1357029870619808</c:v>
                </c:pt>
                <c:pt idx="76">
                  <c:v>5.1357684675146045</c:v>
                </c:pt>
                <c:pt idx="77">
                  <c:v>5.135693632781015</c:v>
                </c:pt>
                <c:pt idx="78">
                  <c:v>6.1633559829286098</c:v>
                </c:pt>
                <c:pt idx="79">
                  <c:v>6.1633671990129617</c:v>
                </c:pt>
                <c:pt idx="80">
                  <c:v>6.163288686839647</c:v>
                </c:pt>
                <c:pt idx="81">
                  <c:v>7.3872788519735604</c:v>
                </c:pt>
                <c:pt idx="82">
                  <c:v>7.3872255183629587</c:v>
                </c:pt>
                <c:pt idx="83">
                  <c:v>7.3873588530662984</c:v>
                </c:pt>
                <c:pt idx="84">
                  <c:v>8.8368591028665886</c:v>
                </c:pt>
                <c:pt idx="85">
                  <c:v>8.8369377660501218</c:v>
                </c:pt>
                <c:pt idx="86">
                  <c:v>8.8369534987633855</c:v>
                </c:pt>
                <c:pt idx="87">
                  <c:v>10.541885336367352</c:v>
                </c:pt>
                <c:pt idx="88">
                  <c:v>10.541885336367352</c:v>
                </c:pt>
                <c:pt idx="89">
                  <c:v>10.541977572465022</c:v>
                </c:pt>
                <c:pt idx="90">
                  <c:v>12.539832249012651</c:v>
                </c:pt>
                <c:pt idx="91">
                  <c:v>12.539961491230949</c:v>
                </c:pt>
                <c:pt idx="92">
                  <c:v>12.539832249012651</c:v>
                </c:pt>
                <c:pt idx="93">
                  <c:v>14.867462497624082</c:v>
                </c:pt>
                <c:pt idx="94">
                  <c:v>14.867763777340553</c:v>
                </c:pt>
                <c:pt idx="95">
                  <c:v>14.867613136788345</c:v>
                </c:pt>
                <c:pt idx="96">
                  <c:v>17.583113640316732</c:v>
                </c:pt>
                <c:pt idx="97">
                  <c:v>17.582937678194966</c:v>
                </c:pt>
                <c:pt idx="98">
                  <c:v>17.583054986090819</c:v>
                </c:pt>
                <c:pt idx="99">
                  <c:v>20.764323580653471</c:v>
                </c:pt>
                <c:pt idx="100">
                  <c:v>20.764013111942116</c:v>
                </c:pt>
                <c:pt idx="101">
                  <c:v>20.76394411953158</c:v>
                </c:pt>
                <c:pt idx="102">
                  <c:v>24.534222947870006</c:v>
                </c:pt>
                <c:pt idx="103">
                  <c:v>24.534757311822286</c:v>
                </c:pt>
                <c:pt idx="104">
                  <c:v>24.534757311822286</c:v>
                </c:pt>
                <c:pt idx="105">
                  <c:v>29.062344828935078</c:v>
                </c:pt>
                <c:pt idx="106">
                  <c:v>29.062344828935078</c:v>
                </c:pt>
                <c:pt idx="107">
                  <c:v>29.062294944417342</c:v>
                </c:pt>
                <c:pt idx="108">
                  <c:v>30.60558717940382</c:v>
                </c:pt>
                <c:pt idx="109">
                  <c:v>30.605321688515293</c:v>
                </c:pt>
                <c:pt idx="110">
                  <c:v>30.60558717940382</c:v>
                </c:pt>
                <c:pt idx="111">
                  <c:v>32.250719738344365</c:v>
                </c:pt>
                <c:pt idx="112">
                  <c:v>32.251002975574039</c:v>
                </c:pt>
                <c:pt idx="113">
                  <c:v>32.251059623393004</c:v>
                </c:pt>
                <c:pt idx="114">
                  <c:v>34.00797098673749</c:v>
                </c:pt>
                <c:pt idx="115">
                  <c:v>34.008516156030623</c:v>
                </c:pt>
                <c:pt idx="116">
                  <c:v>34.008152708595745</c:v>
                </c:pt>
                <c:pt idx="117">
                  <c:v>35.890006087303462</c:v>
                </c:pt>
                <c:pt idx="118">
                  <c:v>35.889551587343959</c:v>
                </c:pt>
                <c:pt idx="119">
                  <c:v>35.889421731588271</c:v>
                </c:pt>
                <c:pt idx="120">
                  <c:v>37.908725627538956</c:v>
                </c:pt>
                <c:pt idx="121">
                  <c:v>37.909074451759523</c:v>
                </c:pt>
                <c:pt idx="122">
                  <c:v>37.908865156717454</c:v>
                </c:pt>
                <c:pt idx="123">
                  <c:v>40.080995320656612</c:v>
                </c:pt>
                <c:pt idx="124">
                  <c:v>40.080619598362247</c:v>
                </c:pt>
                <c:pt idx="125">
                  <c:v>40.08069474244283</c:v>
                </c:pt>
                <c:pt idx="126">
                  <c:v>42.424105089576962</c:v>
                </c:pt>
                <c:pt idx="127">
                  <c:v>42.423618256397802</c:v>
                </c:pt>
                <c:pt idx="128">
                  <c:v>42.424105089576962</c:v>
                </c:pt>
                <c:pt idx="129">
                  <c:v>44.971555083277309</c:v>
                </c:pt>
                <c:pt idx="130">
                  <c:v>44.972521583324436</c:v>
                </c:pt>
                <c:pt idx="131">
                  <c:v>44.972521583324436</c:v>
                </c:pt>
                <c:pt idx="132">
                  <c:v>47.716836066484476</c:v>
                </c:pt>
                <c:pt idx="133">
                  <c:v>47.717503338674348</c:v>
                </c:pt>
                <c:pt idx="134">
                  <c:v>47.716550096629263</c:v>
                </c:pt>
                <c:pt idx="135">
                  <c:v>50.698197850258147</c:v>
                </c:pt>
                <c:pt idx="136">
                  <c:v>50.697783239067128</c:v>
                </c:pt>
                <c:pt idx="137">
                  <c:v>50.697990544075893</c:v>
                </c:pt>
                <c:pt idx="138">
                  <c:v>53.942008972968296</c:v>
                </c:pt>
                <c:pt idx="139">
                  <c:v>53.942912604211891</c:v>
                </c:pt>
                <c:pt idx="140">
                  <c:v>53.943477384390476</c:v>
                </c:pt>
                <c:pt idx="141">
                  <c:v>57.480462815249631</c:v>
                </c:pt>
                <c:pt idx="142">
                  <c:v>57.480462815249631</c:v>
                </c:pt>
                <c:pt idx="143">
                  <c:v>57.481819585963336</c:v>
                </c:pt>
                <c:pt idx="144">
                  <c:v>61.351304285462447</c:v>
                </c:pt>
                <c:pt idx="145">
                  <c:v>61.350899420164225</c:v>
                </c:pt>
                <c:pt idx="146">
                  <c:v>61.352383944256808</c:v>
                </c:pt>
                <c:pt idx="147">
                  <c:v>65.586900579008017</c:v>
                </c:pt>
                <c:pt idx="148">
                  <c:v>65.584977655926352</c:v>
                </c:pt>
                <c:pt idx="149">
                  <c:v>65.584977655926352</c:v>
                </c:pt>
                <c:pt idx="150">
                  <c:v>70.235302398139211</c:v>
                </c:pt>
              </c:numCache>
            </c:numRef>
          </c:xVal>
          <c:yVal>
            <c:numRef>
              <c:f>[5]D!$D$2:$D$152</c:f>
              <c:numCache>
                <c:formatCode>General</c:formatCode>
                <c:ptCount val="151"/>
                <c:pt idx="0">
                  <c:v>4.9624309999999999E-10</c:v>
                </c:pt>
                <c:pt idx="1">
                  <c:v>4.8316899999999999E-10</c:v>
                </c:pt>
                <c:pt idx="2">
                  <c:v>4.592948E-10</c:v>
                </c:pt>
                <c:pt idx="3">
                  <c:v>1.83774273E-7</c:v>
                </c:pt>
                <c:pt idx="4">
                  <c:v>1.8313952600000001E-7</c:v>
                </c:pt>
                <c:pt idx="5">
                  <c:v>1.8262367399999996E-7</c:v>
                </c:pt>
                <c:pt idx="6">
                  <c:v>2.6932384900000002E-7</c:v>
                </c:pt>
                <c:pt idx="7">
                  <c:v>2.68620809E-7</c:v>
                </c:pt>
                <c:pt idx="8">
                  <c:v>2.6813713700000001E-7</c:v>
                </c:pt>
                <c:pt idx="9">
                  <c:v>3.4350344699999998E-7</c:v>
                </c:pt>
                <c:pt idx="10">
                  <c:v>3.4317961400000001E-7</c:v>
                </c:pt>
                <c:pt idx="11">
                  <c:v>3.4249581300000001E-7</c:v>
                </c:pt>
                <c:pt idx="12">
                  <c:v>4.1490399399999997E-7</c:v>
                </c:pt>
                <c:pt idx="13">
                  <c:v>4.13655575E-7</c:v>
                </c:pt>
                <c:pt idx="14">
                  <c:v>4.1302528399999998E-7</c:v>
                </c:pt>
                <c:pt idx="15">
                  <c:v>4.8526030499999993E-7</c:v>
                </c:pt>
                <c:pt idx="16">
                  <c:v>4.8390057800000002E-7</c:v>
                </c:pt>
                <c:pt idx="17">
                  <c:v>4.8324844399999996E-7</c:v>
                </c:pt>
                <c:pt idx="18">
                  <c:v>5.5614978700000004E-7</c:v>
                </c:pt>
                <c:pt idx="19">
                  <c:v>5.5531977499999995E-7</c:v>
                </c:pt>
                <c:pt idx="20">
                  <c:v>5.5454695699999992E-7</c:v>
                </c:pt>
                <c:pt idx="21">
                  <c:v>6.1944907399999998E-7</c:v>
                </c:pt>
                <c:pt idx="22">
                  <c:v>6.1777214800000002E-7</c:v>
                </c:pt>
                <c:pt idx="23">
                  <c:v>6.1735152999999994E-7</c:v>
                </c:pt>
                <c:pt idx="24">
                  <c:v>6.82840966E-7</c:v>
                </c:pt>
                <c:pt idx="25">
                  <c:v>6.8268650099999999E-7</c:v>
                </c:pt>
                <c:pt idx="26">
                  <c:v>6.8146566400000002E-7</c:v>
                </c:pt>
                <c:pt idx="27">
                  <c:v>7.5075346800000006E-7</c:v>
                </c:pt>
                <c:pt idx="28">
                  <c:v>7.4973824600000003E-7</c:v>
                </c:pt>
                <c:pt idx="29">
                  <c:v>7.4920786500000001E-7</c:v>
                </c:pt>
                <c:pt idx="30">
                  <c:v>8.1891456800000002E-7</c:v>
                </c:pt>
                <c:pt idx="31">
                  <c:v>8.19766823E-7</c:v>
                </c:pt>
                <c:pt idx="32">
                  <c:v>8.1898448600000007E-7</c:v>
                </c:pt>
                <c:pt idx="33">
                  <c:v>8.9482886400000009E-7</c:v>
                </c:pt>
                <c:pt idx="34">
                  <c:v>8.9420251799999998E-7</c:v>
                </c:pt>
                <c:pt idx="35">
                  <c:v>8.9445583499999996E-7</c:v>
                </c:pt>
                <c:pt idx="36">
                  <c:v>9.7390337099999995E-7</c:v>
                </c:pt>
                <c:pt idx="37">
                  <c:v>9.7298822299999999E-7</c:v>
                </c:pt>
                <c:pt idx="38">
                  <c:v>9.7264303099999994E-7</c:v>
                </c:pt>
                <c:pt idx="39">
                  <c:v>1.056908725E-6</c:v>
                </c:pt>
                <c:pt idx="40">
                  <c:v>1.060803157E-6</c:v>
                </c:pt>
                <c:pt idx="41">
                  <c:v>1.0669432610000002E-6</c:v>
                </c:pt>
                <c:pt idx="42">
                  <c:v>1.1587704700000001E-6</c:v>
                </c:pt>
                <c:pt idx="43">
                  <c:v>1.1452949440000002E-6</c:v>
                </c:pt>
                <c:pt idx="44">
                  <c:v>1.155397018E-6</c:v>
                </c:pt>
                <c:pt idx="45">
                  <c:v>1.2575644889999999E-6</c:v>
                </c:pt>
                <c:pt idx="46">
                  <c:v>1.259548002E-6</c:v>
                </c:pt>
                <c:pt idx="47">
                  <c:v>1.261846399E-6</c:v>
                </c:pt>
                <c:pt idx="48">
                  <c:v>1.3820300410000001E-6</c:v>
                </c:pt>
                <c:pt idx="49">
                  <c:v>1.388217387E-6</c:v>
                </c:pt>
                <c:pt idx="50">
                  <c:v>1.38354805E-6</c:v>
                </c:pt>
                <c:pt idx="51">
                  <c:v>1.52460741E-6</c:v>
                </c:pt>
                <c:pt idx="52">
                  <c:v>1.53363624E-6</c:v>
                </c:pt>
                <c:pt idx="53">
                  <c:v>1.5291036699999999E-6</c:v>
                </c:pt>
                <c:pt idx="54">
                  <c:v>1.69604981E-6</c:v>
                </c:pt>
                <c:pt idx="55">
                  <c:v>1.6924609400000001E-6</c:v>
                </c:pt>
                <c:pt idx="56">
                  <c:v>1.68990254E-6</c:v>
                </c:pt>
                <c:pt idx="57">
                  <c:v>1.8883529E-6</c:v>
                </c:pt>
                <c:pt idx="58">
                  <c:v>1.8900632E-6</c:v>
                </c:pt>
                <c:pt idx="59">
                  <c:v>1.8897902299999998E-6</c:v>
                </c:pt>
                <c:pt idx="60">
                  <c:v>2.12984177E-6</c:v>
                </c:pt>
                <c:pt idx="61">
                  <c:v>2.1335857E-6</c:v>
                </c:pt>
                <c:pt idx="62">
                  <c:v>2.1257479299999998E-6</c:v>
                </c:pt>
                <c:pt idx="63">
                  <c:v>2.4155208399999998E-6</c:v>
                </c:pt>
                <c:pt idx="64">
                  <c:v>2.4221799800000001E-6</c:v>
                </c:pt>
                <c:pt idx="65">
                  <c:v>2.4230812700000002E-6</c:v>
                </c:pt>
                <c:pt idx="66">
                  <c:v>2.7788941100000002E-6</c:v>
                </c:pt>
                <c:pt idx="67">
                  <c:v>2.7781356899999998E-6</c:v>
                </c:pt>
                <c:pt idx="68">
                  <c:v>2.77575869E-6</c:v>
                </c:pt>
                <c:pt idx="69">
                  <c:v>3.22301112E-6</c:v>
                </c:pt>
                <c:pt idx="70">
                  <c:v>3.2220242599999997E-6</c:v>
                </c:pt>
                <c:pt idx="71">
                  <c:v>3.2159172700000002E-6</c:v>
                </c:pt>
                <c:pt idx="72">
                  <c:v>3.7629310399999999E-6</c:v>
                </c:pt>
                <c:pt idx="73">
                  <c:v>3.7615021499999999E-6</c:v>
                </c:pt>
                <c:pt idx="74">
                  <c:v>3.7532716800000003E-6</c:v>
                </c:pt>
                <c:pt idx="75">
                  <c:v>4.4181781700000005E-6</c:v>
                </c:pt>
                <c:pt idx="76">
                  <c:v>4.4167632599999999E-6</c:v>
                </c:pt>
                <c:pt idx="77">
                  <c:v>4.4090172500000002E-6</c:v>
                </c:pt>
                <c:pt idx="78">
                  <c:v>5.1692209299999999E-6</c:v>
                </c:pt>
                <c:pt idx="79">
                  <c:v>5.1730433299999997E-6</c:v>
                </c:pt>
                <c:pt idx="80">
                  <c:v>5.1658650899999993E-6</c:v>
                </c:pt>
                <c:pt idx="81">
                  <c:v>5.9910333099999998E-6</c:v>
                </c:pt>
                <c:pt idx="82">
                  <c:v>5.9803801300000001E-6</c:v>
                </c:pt>
                <c:pt idx="83">
                  <c:v>5.98470379E-6</c:v>
                </c:pt>
                <c:pt idx="84">
                  <c:v>6.9045182899999998E-6</c:v>
                </c:pt>
                <c:pt idx="85">
                  <c:v>6.89369839E-6</c:v>
                </c:pt>
                <c:pt idx="86">
                  <c:v>6.8980132600000001E-6</c:v>
                </c:pt>
                <c:pt idx="87">
                  <c:v>7.9217991999999998E-6</c:v>
                </c:pt>
                <c:pt idx="88">
                  <c:v>7.9304764400000015E-6</c:v>
                </c:pt>
                <c:pt idx="89">
                  <c:v>7.9183417299999996E-6</c:v>
                </c:pt>
                <c:pt idx="90">
                  <c:v>9.0619567999999998E-6</c:v>
                </c:pt>
                <c:pt idx="91">
                  <c:v>9.0613874199999999E-6</c:v>
                </c:pt>
                <c:pt idx="92">
                  <c:v>9.0663503099999997E-6</c:v>
                </c:pt>
                <c:pt idx="93">
                  <c:v>1.0351580079999998E-5</c:v>
                </c:pt>
                <c:pt idx="94">
                  <c:v>1.034071386E-5</c:v>
                </c:pt>
                <c:pt idx="95">
                  <c:v>1.0336959380000001E-5</c:v>
                </c:pt>
                <c:pt idx="96">
                  <c:v>1.177529896E-5</c:v>
                </c:pt>
                <c:pt idx="97">
                  <c:v>1.1773211109999999E-5</c:v>
                </c:pt>
                <c:pt idx="98">
                  <c:v>1.1782905870000001E-5</c:v>
                </c:pt>
                <c:pt idx="99">
                  <c:v>1.339763533E-5</c:v>
                </c:pt>
                <c:pt idx="100">
                  <c:v>1.338008681E-5</c:v>
                </c:pt>
                <c:pt idx="101">
                  <c:v>1.3495794359999999E-5</c:v>
                </c:pt>
                <c:pt idx="102">
                  <c:v>1.5346155380000003E-5</c:v>
                </c:pt>
                <c:pt idx="103">
                  <c:v>1.5384913110000003E-5</c:v>
                </c:pt>
                <c:pt idx="104">
                  <c:v>1.538483625E-5</c:v>
                </c:pt>
                <c:pt idx="105">
                  <c:v>1.7444081769999999E-5</c:v>
                </c:pt>
                <c:pt idx="106">
                  <c:v>1.7441886389999998E-5</c:v>
                </c:pt>
                <c:pt idx="107">
                  <c:v>1.7440163600000001E-5</c:v>
                </c:pt>
                <c:pt idx="108">
                  <c:v>1.8095007560000002E-5</c:v>
                </c:pt>
                <c:pt idx="109">
                  <c:v>1.8087280510000002E-5</c:v>
                </c:pt>
                <c:pt idx="110">
                  <c:v>1.8073464259999999E-5</c:v>
                </c:pt>
                <c:pt idx="111">
                  <c:v>1.875014551E-5</c:v>
                </c:pt>
                <c:pt idx="112">
                  <c:v>1.8758157369999999E-5</c:v>
                </c:pt>
                <c:pt idx="113">
                  <c:v>1.8769968009999997E-5</c:v>
                </c:pt>
                <c:pt idx="114">
                  <c:v>1.9457103150000003E-5</c:v>
                </c:pt>
                <c:pt idx="115">
                  <c:v>1.9467887149999999E-5</c:v>
                </c:pt>
                <c:pt idx="116">
                  <c:v>1.9467600080000002E-5</c:v>
                </c:pt>
                <c:pt idx="117">
                  <c:v>2.01884692E-5</c:v>
                </c:pt>
                <c:pt idx="118">
                  <c:v>2.0190003100000001E-5</c:v>
                </c:pt>
                <c:pt idx="119">
                  <c:v>2.0184838299999999E-5</c:v>
                </c:pt>
                <c:pt idx="120">
                  <c:v>2.0944387E-5</c:v>
                </c:pt>
                <c:pt idx="121">
                  <c:v>2.0945480799999999E-5</c:v>
                </c:pt>
                <c:pt idx="122">
                  <c:v>2.09376014E-5</c:v>
                </c:pt>
                <c:pt idx="123">
                  <c:v>2.1710673199999998E-5</c:v>
                </c:pt>
                <c:pt idx="124">
                  <c:v>2.1709598099999999E-5</c:v>
                </c:pt>
                <c:pt idx="125">
                  <c:v>2.1715589099999997E-5</c:v>
                </c:pt>
                <c:pt idx="126">
                  <c:v>2.2516858E-5</c:v>
                </c:pt>
                <c:pt idx="127">
                  <c:v>2.25124914E-5</c:v>
                </c:pt>
                <c:pt idx="128">
                  <c:v>2.2505850200000001E-5</c:v>
                </c:pt>
                <c:pt idx="129">
                  <c:v>2.3304650500000002E-5</c:v>
                </c:pt>
                <c:pt idx="130">
                  <c:v>2.33450875E-5</c:v>
                </c:pt>
                <c:pt idx="131">
                  <c:v>2.3343548600000002E-5</c:v>
                </c:pt>
                <c:pt idx="132">
                  <c:v>2.4193832899999997E-5</c:v>
                </c:pt>
                <c:pt idx="133">
                  <c:v>2.4191776099999997E-5</c:v>
                </c:pt>
                <c:pt idx="134">
                  <c:v>2.4185735499999998E-5</c:v>
                </c:pt>
                <c:pt idx="135">
                  <c:v>2.5060952800000001E-5</c:v>
                </c:pt>
                <c:pt idx="136">
                  <c:v>2.50631487E-5</c:v>
                </c:pt>
                <c:pt idx="137">
                  <c:v>2.5060478000000002E-5</c:v>
                </c:pt>
                <c:pt idx="138">
                  <c:v>2.5953663700000002E-5</c:v>
                </c:pt>
                <c:pt idx="139">
                  <c:v>2.5950302E-5</c:v>
                </c:pt>
                <c:pt idx="140">
                  <c:v>2.5949771999999997E-5</c:v>
                </c:pt>
                <c:pt idx="141">
                  <c:v>2.6858607299999998E-5</c:v>
                </c:pt>
                <c:pt idx="142">
                  <c:v>2.6865844700000001E-5</c:v>
                </c:pt>
                <c:pt idx="143">
                  <c:v>2.6875677299999999E-5</c:v>
                </c:pt>
                <c:pt idx="144">
                  <c:v>2.78180081E-5</c:v>
                </c:pt>
                <c:pt idx="145">
                  <c:v>2.7816685E-5</c:v>
                </c:pt>
                <c:pt idx="146">
                  <c:v>2.7807277399999997E-5</c:v>
                </c:pt>
                <c:pt idx="147">
                  <c:v>2.8772177100000001E-5</c:v>
                </c:pt>
                <c:pt idx="148">
                  <c:v>2.8761812399999999E-5</c:v>
                </c:pt>
                <c:pt idx="149">
                  <c:v>2.8755026599999999E-5</c:v>
                </c:pt>
                <c:pt idx="150">
                  <c:v>2.96576559E-5</c:v>
                </c:pt>
              </c:numCache>
            </c:numRef>
          </c:yVal>
        </c:ser>
        <c:axId val="319072128"/>
        <c:axId val="319077376"/>
      </c:scatterChart>
      <c:valAx>
        <c:axId val="3190721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ja-JP" sz="1800"/>
                  <a:t>Gain</a:t>
                </a:r>
                <a:endParaRPr lang="ja-JP" altLang="en-US" sz="1800"/>
              </a:p>
            </c:rich>
          </c:tx>
          <c:layout>
            <c:manualLayout>
              <c:xMode val="edge"/>
              <c:yMode val="edge"/>
              <c:x val="0.49712099607853244"/>
              <c:y val="0.92974623190015926"/>
            </c:manualLayout>
          </c:layout>
        </c:title>
        <c:numFmt formatCode="General" sourceLinked="1"/>
        <c:minorTickMark val="in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319077376"/>
        <c:crosses val="autoZero"/>
        <c:crossBetween val="midCat"/>
        <c:minorUnit val="10"/>
      </c:valAx>
      <c:valAx>
        <c:axId val="319077376"/>
        <c:scaling>
          <c:orientation val="minMax"/>
          <c:max val="3.0000000000000224E-5"/>
          <c:min val="0"/>
        </c:scaling>
        <c:axPos val="l"/>
        <c:min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altLang="ja-JP" sz="1600" dirty="0" err="1" smtClean="0"/>
                  <a:t>ΔI</a:t>
                </a:r>
                <a:r>
                  <a:rPr lang="en-US" altLang="ja-JP" sz="1600" baseline="-25000" dirty="0" err="1" smtClean="0"/>
                  <a:t>leak</a:t>
                </a:r>
                <a:r>
                  <a:rPr lang="ja-JP" altLang="en-US" sz="1600" dirty="0" smtClean="0"/>
                  <a:t> </a:t>
                </a:r>
                <a:r>
                  <a:rPr lang="en-US" altLang="ja-JP" sz="1600" dirty="0" smtClean="0"/>
                  <a:t>[A/chip]</a:t>
                </a:r>
                <a:endParaRPr lang="ja-JP" altLang="en-US" sz="1600" dirty="0"/>
              </a:p>
            </c:rich>
          </c:tx>
          <c:layout>
            <c:manualLayout>
              <c:xMode val="edge"/>
              <c:yMode val="edge"/>
              <c:x val="4.9985140715701215E-4"/>
              <c:y val="0.29159752859001331"/>
            </c:manualLayout>
          </c:layout>
        </c:title>
        <c:numFmt formatCode="0.0E+00" sourceLinked="0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319072128"/>
        <c:crosses val="autoZero"/>
        <c:crossBetween val="midCat"/>
        <c:minorUnit val="1.0000000000000076E-6"/>
      </c:valAx>
    </c:plotArea>
    <c:legend>
      <c:legendPos val="r"/>
      <c:layout>
        <c:manualLayout>
          <c:xMode val="edge"/>
          <c:yMode val="edge"/>
          <c:x val="0.8681091660642507"/>
          <c:y val="0.34697348442765663"/>
          <c:w val="9.6551346386145792E-2"/>
          <c:h val="0.30134961856090081"/>
        </c:manualLayout>
      </c:layout>
      <c:txPr>
        <a:bodyPr/>
        <a:lstStyle/>
        <a:p>
          <a:pPr>
            <a:defRPr sz="1200"/>
          </a:pPr>
          <a:endParaRPr lang="ja-JP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B83C0D-6551-4E5C-87F3-BD3DA11CD00F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AA253-BAF2-4E0D-AC39-E091A68D563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talk about single photon response. This graph shows pulse height distribution of HAPD. We can confirm good separation between pedestal and 1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photoeletorn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signal. Using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this formula, 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S/N ratio is evaluated to be 16. </a:t>
            </a:r>
            <a:endParaRPr kumimoji="1" lang="ja-JP" altLang="ja-JP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waveform of HAPD. We can confirm multi photoelectron signal clearly. We use 1 micro second peaking time. HAPD has excellent single photon detection performance.</a:t>
            </a:r>
            <a:endParaRPr kumimoji="1" lang="ja-JP" altLang="ja-JP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16FA5-03DD-45D4-8428-1454264E154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 I talk about photo cathode development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We are developing the HAPD with super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bialkli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photo cathode to detect more photons. Previously, We used conventional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bialakili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photo cathode with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peak quantum efficiency about 25%. Super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bialkali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more than 30% peak quantum efficiency. We measured wavelength dependence and photo cathode uniformity for super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bialkali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We confirm Peak quantum efficiency reaches 32% for the best sample. In addition, super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bialakali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better than conventional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bialkali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every wave length. This graph shows photo cathode uniformity. Super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bialkali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good uniformity, and archive more than 30% on all surface at 380nm.</a:t>
            </a:r>
            <a:endParaRPr kumimoji="1" lang="ja-JP" altLang="ja-JP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change of quantum efficiency for recent HAPDs. You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see improvement in quantum efficiency for recent samples.</a:t>
            </a:r>
            <a:endParaRPr kumimoji="1" lang="ja-JP" altLang="ja-JP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16FA5-03DD-45D4-8428-1454264E154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confirmed these performances of a new 144ch multi-pixel HAPD. HAPD has very good performance for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Aerogel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RICH. The remaining issue is neutron radiation tolerance. </a:t>
            </a:r>
            <a:endParaRPr kumimoji="1" lang="ja-JP" altLang="ja-JP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16FA5-03DD-45D4-8428-1454264E154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AA253-BAF2-4E0D-AC39-E091A68D5631}" type="slidenum">
              <a:rPr lang="en-US" altLang="ja-JP" smtClean="0"/>
              <a:pPr/>
              <a:t>17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8" name="Picture 8" descr="e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66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66"/>
                </a:solidFill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fld id="{50F6B819-F415-4245-82D2-AC80F788DC0A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43597-EF43-4600-B91C-0526E57D5E21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60577" y="274639"/>
            <a:ext cx="1726223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781908" y="274639"/>
            <a:ext cx="5037992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43597-EF43-4600-B91C-0526E57D5E21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 dirty="0"/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357158" y="4143380"/>
            <a:ext cx="6358014" cy="71438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6429420" cy="1512888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300030" y="4314828"/>
            <a:ext cx="6400800" cy="118587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9" name="日付プレースホルダ 2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059832" y="6492875"/>
            <a:ext cx="2895600" cy="365125"/>
          </a:xfrm>
        </p:spPr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>
          <a:xfrm>
            <a:off x="7740352" y="6492875"/>
            <a:ext cx="2133600" cy="365125"/>
          </a:xfrm>
        </p:spPr>
        <p:txBody>
          <a:bodyPr/>
          <a:lstStyle/>
          <a:p>
            <a:fld id="{50F6B819-F415-4245-82D2-AC80F788DC0A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1D5-1B8E-4D44-852C-F965CFDF88B3}" type="slidenum">
              <a:rPr lang="en-US" altLang="ja-JP" smtClean="0"/>
              <a:pPr/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-5597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772400" cy="78581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2692412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3597-EF43-4600-B91C-0526E57D5E21}" type="slidenum">
              <a:rPr lang="en-US" altLang="ja-JP" smtClean="0"/>
              <a:pPr/>
              <a:t>&lt;#&gt;</a:t>
            </a:fld>
            <a:endParaRPr lang="en-US" altLang="ja-JP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714348" y="4643446"/>
            <a:ext cx="7786742" cy="71438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3597-EF43-4600-B91C-0526E57D5E21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3597-EF43-4600-B91C-0526E57D5E21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86700" cy="785818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215F-EC72-46A0-82E3-C4040437F3FB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BC9A-D87B-441F-AA4F-FFCC770D6C3B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3597-EF43-4600-B91C-0526E57D5E21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711D5-1B8E-4D44-852C-F965CFDF88B3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78172" y="4857760"/>
            <a:ext cx="3065464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57356" y="714356"/>
            <a:ext cx="5486400" cy="4114800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3d extrusionH="57150">
              <a:bevelT w="38100" h="38100" prst="angle"/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086128" y="5429264"/>
            <a:ext cx="3057508" cy="633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3597-EF43-4600-B91C-0526E57D5E21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3597-EF43-4600-B91C-0526E57D5E21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29454" y="274639"/>
            <a:ext cx="1757346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400816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3597-EF43-4600-B91C-0526E57D5E21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43597-EF43-4600-B91C-0526E57D5E21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781908" y="1600201"/>
            <a:ext cx="338210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04692" y="1600201"/>
            <a:ext cx="338210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43597-EF43-4600-B91C-0526E57D5E21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43597-EF43-4600-B91C-0526E57D5E21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D215F-EC72-46A0-82E3-C4040437F3FB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4BC9A-D87B-441F-AA4F-FFCC770D6C3B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43597-EF43-4600-B91C-0526E57D5E21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43597-EF43-4600-B91C-0526E57D5E21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3" name="Picture 7" descr="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1908" y="274638"/>
            <a:ext cx="69048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1908" y="1600201"/>
            <a:ext cx="690489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81908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74123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4974" y="6245225"/>
            <a:ext cx="172182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643597-EF43-4600-B91C-0526E57D5E21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pitchFamily="34" charset="0"/>
        <a:buChar char="◆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pitchFamily="34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pitchFamily="34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pitchFamily="34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pitchFamily="34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pitchFamily="34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-32" y="0"/>
            <a:ext cx="9072594" cy="6858000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タイトル プレースホルダ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643597-EF43-4600-B91C-0526E57D5E21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1" sz="4400" baseline="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u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tint val="75000"/>
          </a:schemeClr>
        </a:buClr>
        <a:buSzPct val="55000"/>
        <a:buFont typeface="Wingdings"/>
        <a:buChar char="u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SzPct val="55000"/>
        <a:buFont typeface="Wingdings"/>
        <a:buChar char="u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50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>
            <a:shade val="75000"/>
          </a:schemeClr>
        </a:buClr>
        <a:buSzPct val="45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6185" y="-12700"/>
            <a:ext cx="8693073" cy="227759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Belle II Aerogel RICH </a:t>
            </a:r>
            <a:endParaRPr lang="ja-JP" altLang="en-US" b="1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0164" y="5367412"/>
            <a:ext cx="122698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C:\Users\cozy\Desktop\ARICH\ieee2010\N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251" y="5384428"/>
            <a:ext cx="1303188" cy="1080000"/>
          </a:xfrm>
          <a:prstGeom prst="rect">
            <a:avLst/>
          </a:prstGeom>
          <a:noFill/>
        </p:spPr>
      </p:pic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>
          <a:xfrm>
            <a:off x="1595666" y="4205084"/>
            <a:ext cx="6400800" cy="1185874"/>
          </a:xfrm>
        </p:spPr>
        <p:txBody>
          <a:bodyPr/>
          <a:lstStyle/>
          <a:p>
            <a:pPr lvl="0"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Koji Hara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(Nagoya University)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Belle II Aerogel RICH group</a:t>
            </a:r>
          </a:p>
          <a:p>
            <a:endParaRPr kumimoji="1" lang="ja-JP" alt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536" y="4149080"/>
            <a:ext cx="8242146" cy="1778868"/>
          </a:xfrm>
          <a:prstGeom prst="rect">
            <a:avLst/>
          </a:prstGeom>
          <a:noFill/>
          <a:ln w="38100">
            <a:noFill/>
            <a:prstDash val="soli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tabLst/>
              <a:defRPr/>
            </a:pPr>
            <a:endParaRPr kumimoji="1" lang="en-US" altLang="ja-JP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Aerogel RICH Beam Test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1D5-1B8E-4D44-852C-F965CFDF88B3}" type="slidenum">
              <a:rPr lang="en-US" altLang="ja-JP" smtClean="0"/>
              <a:pPr/>
              <a:t>10</a:t>
            </a:fld>
            <a:endParaRPr lang="en-US" altLang="ja-JP"/>
          </a:p>
        </p:txBody>
      </p:sp>
      <p:sp>
        <p:nvSpPr>
          <p:cNvPr id="6" name="コンテンツ プレースホルダ 4"/>
          <p:cNvSpPr txBox="1">
            <a:spLocks/>
          </p:cNvSpPr>
          <p:nvPr/>
        </p:nvSpPr>
        <p:spPr>
          <a:xfrm>
            <a:off x="179513" y="4941167"/>
            <a:ext cx="8784976" cy="158417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altLang="ja-JP" sz="2000" noProof="0" dirty="0" smtClean="0">
                <a:latin typeface="+mn-lt"/>
                <a:ea typeface="+mn-ea"/>
              </a:rPr>
              <a:t>Performed 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Fuji test beam line in KEK November 2009.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altLang="ja-JP" sz="2000" dirty="0" smtClean="0">
                <a:latin typeface="+mn-lt"/>
                <a:ea typeface="+mn-ea"/>
              </a:rPr>
              <a:t>Track parameters are measured by two MWPCs.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HAPDs from recent batches (max QE 30%</a:t>
            </a:r>
            <a:r>
              <a:rPr lang="en-US" altLang="ja-JP" sz="2000" dirty="0" smtClean="0">
                <a:latin typeface="+mn-lt"/>
                <a:ea typeface="+mn-ea"/>
              </a:rPr>
              <a:t>,  avg. QE 24% @400nm).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Aerogel with improved transmittance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used.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7826" name="Picture 2" descr="C:\Users\cozy\Desktop\ARICH\Beamtest0911\photo-nishida6-beamtest2009\CIMG0879.JPG"/>
          <p:cNvPicPr>
            <a:picLocks noChangeAspect="1" noChangeArrowheads="1"/>
          </p:cNvPicPr>
          <p:nvPr/>
        </p:nvPicPr>
        <p:blipFill>
          <a:blip r:embed="rId2" cstate="print"/>
          <a:srcRect l="24003" t="18002" r="12990"/>
          <a:stretch>
            <a:fillRect/>
          </a:stretch>
        </p:blipFill>
        <p:spPr bwMode="auto">
          <a:xfrm>
            <a:off x="5796136" y="764704"/>
            <a:ext cx="3024336" cy="2951928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3830996" cy="287341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 r="30947" b="10632"/>
          <a:stretch>
            <a:fillRect/>
          </a:stretch>
        </p:blipFill>
        <p:spPr bwMode="auto">
          <a:xfrm>
            <a:off x="3995936" y="2564904"/>
            <a:ext cx="2448207" cy="23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4716016" y="42930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Readout  by ASICs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12768" y="837075"/>
            <a:ext cx="268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KEK Fuji test beam line</a:t>
            </a: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6900501" y="1400744"/>
            <a:ext cx="1080120" cy="165618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560423" y="1736721"/>
            <a:ext cx="108012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2 GeV/c electron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>
            <a:spLocks/>
          </p:cNvSpPr>
          <p:nvPr/>
        </p:nvSpPr>
        <p:spPr bwMode="auto">
          <a:xfrm>
            <a:off x="369866" y="3223139"/>
            <a:ext cx="791883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r>
              <a:rPr lang="en-US" altLang="ja-JP" sz="1700" dirty="0">
                <a:latin typeface="Georgia" pitchFamily="18" charset="0"/>
                <a:sym typeface="Georgia" pitchFamily="18" charset="0"/>
              </a:rPr>
              <a:t>n=1.054</a:t>
            </a:r>
          </a:p>
        </p:txBody>
      </p:sp>
      <p:sp>
        <p:nvSpPr>
          <p:cNvPr id="15" name="Rectangle 6"/>
          <p:cNvSpPr>
            <a:spLocks/>
          </p:cNvSpPr>
          <p:nvPr/>
        </p:nvSpPr>
        <p:spPr bwMode="auto">
          <a:xfrm>
            <a:off x="1294571" y="3211106"/>
            <a:ext cx="791883" cy="261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r>
              <a:rPr lang="en-US" altLang="ja-JP" sz="1700" dirty="0">
                <a:latin typeface="Georgia" pitchFamily="18" charset="0"/>
                <a:sym typeface="Georgia" pitchFamily="18" charset="0"/>
              </a:rPr>
              <a:t>n=1.065</a:t>
            </a:r>
          </a:p>
        </p:txBody>
      </p:sp>
      <p:sp>
        <p:nvSpPr>
          <p:cNvPr id="16" name="Rectangle 18"/>
          <p:cNvSpPr>
            <a:spLocks/>
          </p:cNvSpPr>
          <p:nvPr/>
        </p:nvSpPr>
        <p:spPr bwMode="auto">
          <a:xfrm>
            <a:off x="792769" y="3543582"/>
            <a:ext cx="1366242" cy="25896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/>
            <a:r>
              <a:rPr lang="en-US" altLang="ja-JP" sz="1300" dirty="0">
                <a:latin typeface="Georgia" pitchFamily="18" charset="0"/>
                <a:sym typeface="Georgia" pitchFamily="18" charset="0"/>
              </a:rPr>
              <a:t>20 mm thick each</a:t>
            </a:r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683568" y="2924944"/>
            <a:ext cx="288032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 flipV="1">
            <a:off x="1187624" y="2852936"/>
            <a:ext cx="432048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243408"/>
            <a:ext cx="8229600" cy="1143000"/>
          </a:xfrm>
          <a:ln/>
        </p:spPr>
        <p:txBody>
          <a:bodyPr lIns="64291" tIns="32146" rIns="64291" bIns="32146"/>
          <a:lstStyle/>
          <a:p>
            <a:r>
              <a:rPr lang="en-US" altLang="ja-JP" dirty="0">
                <a:ea typeface="ＭＳ Ｐゴシック" pitchFamily="50" charset="-128"/>
              </a:rPr>
              <a:t>Beam Test </a:t>
            </a:r>
            <a:r>
              <a:rPr lang="en-US" altLang="ja-JP" dirty="0" smtClean="0">
                <a:ea typeface="ＭＳ Ｐゴシック" pitchFamily="50" charset="-128"/>
              </a:rPr>
              <a:t>Result</a:t>
            </a:r>
            <a:endParaRPr lang="en-US" altLang="ja-JP" dirty="0">
              <a:ea typeface="ＭＳ Ｐゴシック" pitchFamily="50" charset="-128"/>
            </a:endParaRPr>
          </a:p>
        </p:txBody>
      </p:sp>
      <p:sp>
        <p:nvSpPr>
          <p:cNvPr id="45" name="コンテンツ プレースホルダ 44"/>
          <p:cNvSpPr>
            <a:spLocks noGrp="1"/>
          </p:cNvSpPr>
          <p:nvPr>
            <p:ph idx="1"/>
          </p:nvPr>
        </p:nvSpPr>
        <p:spPr>
          <a:xfrm>
            <a:off x="276727" y="3872172"/>
            <a:ext cx="8229600" cy="1874912"/>
          </a:xfrm>
        </p:spPr>
        <p:txBody>
          <a:bodyPr/>
          <a:lstStyle/>
          <a:p>
            <a:pPr>
              <a:buNone/>
            </a:pPr>
            <a:r>
              <a:rPr lang="en-US" altLang="ja-JP" sz="2000" b="1" u="sng" dirty="0" smtClean="0">
                <a:solidFill>
                  <a:srgbClr val="FF0000"/>
                </a:solidFill>
                <a:sym typeface="Georgia" pitchFamily="18" charset="0"/>
              </a:rPr>
              <a:t>Clear ring image observed</a:t>
            </a:r>
          </a:p>
          <a:p>
            <a:pPr>
              <a:buNone/>
            </a:pPr>
            <a:r>
              <a:rPr lang="en-US" altLang="ja-JP" sz="2000" dirty="0" smtClean="0">
                <a:sym typeface="Georgia" pitchFamily="18" charset="0"/>
              </a:rPr>
              <a:t>Cherenkov angle resolution: σ = 13.5 </a:t>
            </a:r>
            <a:r>
              <a:rPr lang="en-US" altLang="ja-JP" sz="2000" dirty="0" err="1" smtClean="0">
                <a:sym typeface="Georgia" pitchFamily="18" charset="0"/>
              </a:rPr>
              <a:t>mrad</a:t>
            </a:r>
            <a:endParaRPr lang="en-US" altLang="ja-JP" sz="2000" dirty="0" smtClean="0">
              <a:sym typeface="Georgia" pitchFamily="18" charset="0"/>
            </a:endParaRPr>
          </a:p>
          <a:p>
            <a:pPr>
              <a:buNone/>
            </a:pPr>
            <a:r>
              <a:rPr lang="en-US" altLang="ja-JP" sz="2000" dirty="0" smtClean="0">
                <a:sym typeface="Georgia" pitchFamily="18" charset="0"/>
              </a:rPr>
              <a:t># of photoelectrons: 15.3</a:t>
            </a:r>
          </a:p>
          <a:p>
            <a:pPr>
              <a:buNone/>
            </a:pPr>
            <a:endParaRPr lang="en-US" altLang="ja-JP" sz="2000" dirty="0" smtClean="0">
              <a:sym typeface="Georgia" pitchFamily="18" charset="0"/>
            </a:endParaRPr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20" name="スライド番号プレースホルダ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64291" tIns="32146" rIns="64291" bIns="32146"/>
          <a:lstStyle/>
          <a:p>
            <a:fld id="{68DEA273-8DF5-497B-BD0F-44B6901BB790}" type="slidenum">
              <a:rPr lang="en-US" altLang="ja-JP"/>
              <a:pPr/>
              <a:t>11</a:t>
            </a:fld>
            <a:endParaRPr lang="en-US" altLang="ja-JP" dirty="0"/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5928" y="566836"/>
            <a:ext cx="3127646" cy="609584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3803" name="Rectangle 11"/>
          <p:cNvSpPr>
            <a:spLocks/>
          </p:cNvSpPr>
          <p:nvPr/>
        </p:nvSpPr>
        <p:spPr bwMode="auto">
          <a:xfrm>
            <a:off x="6943701" y="6465032"/>
            <a:ext cx="1603003" cy="20005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1300" dirty="0">
                <a:latin typeface="Georgia" pitchFamily="18" charset="0"/>
                <a:sym typeface="Georgia" pitchFamily="18" charset="0"/>
              </a:rPr>
              <a:t>Cherenkov angle(</a:t>
            </a:r>
            <a:r>
              <a:rPr lang="en-US" altLang="ja-JP" sz="1300" dirty="0" err="1">
                <a:latin typeface="Georgia" pitchFamily="18" charset="0"/>
                <a:sym typeface="Georgia" pitchFamily="18" charset="0"/>
              </a:rPr>
              <a:t>rad</a:t>
            </a:r>
            <a:r>
              <a:rPr lang="en-US" altLang="ja-JP" sz="1300" dirty="0">
                <a:latin typeface="Georgia" pitchFamily="18" charset="0"/>
                <a:sym typeface="Georgia" pitchFamily="18" charset="0"/>
              </a:rPr>
              <a:t>)</a:t>
            </a:r>
          </a:p>
        </p:txBody>
      </p:sp>
      <p:sp>
        <p:nvSpPr>
          <p:cNvPr id="33804" name="Rectangle 12"/>
          <p:cNvSpPr>
            <a:spLocks/>
          </p:cNvSpPr>
          <p:nvPr/>
        </p:nvSpPr>
        <p:spPr bwMode="auto">
          <a:xfrm>
            <a:off x="331411" y="4584474"/>
            <a:ext cx="65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endParaRPr lang="en-US" altLang="ja-JP" sz="2000" dirty="0">
              <a:solidFill>
                <a:srgbClr val="66008D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33806" name="Rectangle 14"/>
          <p:cNvSpPr>
            <a:spLocks/>
          </p:cNvSpPr>
          <p:nvPr/>
        </p:nvSpPr>
        <p:spPr bwMode="auto">
          <a:xfrm>
            <a:off x="2303083" y="5209973"/>
            <a:ext cx="2082301" cy="24622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altLang="ja-JP" sz="1600" dirty="0">
                <a:latin typeface="+mn-lt"/>
                <a:sym typeface="Georgia" pitchFamily="18" charset="0"/>
              </a:rPr>
              <a:t>From naive calculation</a:t>
            </a:r>
          </a:p>
        </p:txBody>
      </p:sp>
      <p:pic>
        <p:nvPicPr>
          <p:cNvPr id="42" name="Picture 2" descr="C:\Users\cozy\Desktop\ARICH\Beamtest0911\plots_20091118\r48e26.gif"/>
          <p:cNvPicPr>
            <a:picLocks noChangeAspect="1" noChangeArrowheads="1"/>
          </p:cNvPicPr>
          <p:nvPr/>
        </p:nvPicPr>
        <p:blipFill>
          <a:blip r:embed="rId3" cstate="print"/>
          <a:srcRect l="40098" t="21000" r="17903" b="52273"/>
          <a:stretch>
            <a:fillRect/>
          </a:stretch>
        </p:blipFill>
        <p:spPr bwMode="auto">
          <a:xfrm>
            <a:off x="946448" y="1187999"/>
            <a:ext cx="3180384" cy="2619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3" name="テキスト ボックス 42"/>
          <p:cNvSpPr txBox="1"/>
          <p:nvPr/>
        </p:nvSpPr>
        <p:spPr>
          <a:xfrm>
            <a:off x="431631" y="932239"/>
            <a:ext cx="156597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n-lt"/>
              </a:rPr>
              <a:t>Event Display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67544" y="5661248"/>
            <a:ext cx="36004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800" b="1" u="sng" dirty="0" smtClean="0">
                <a:solidFill>
                  <a:srgbClr val="D90B00"/>
                </a:solidFill>
                <a:sym typeface="Georgia" pitchFamily="18" charset="0"/>
              </a:rPr>
              <a:t>6.6 σ </a:t>
            </a:r>
            <a:r>
              <a:rPr lang="en-US" altLang="ja-JP" sz="2800" dirty="0" smtClean="0">
                <a:solidFill>
                  <a:srgbClr val="D90B00"/>
                </a:solidFill>
                <a:sym typeface="Georgia" pitchFamily="18" charset="0"/>
              </a:rPr>
              <a:t>K/π separation at 4 GeV/c achieved</a:t>
            </a:r>
            <a:endParaRPr kumimoji="1" lang="ja-JP" altLang="en-US" sz="2000" dirty="0"/>
          </a:p>
        </p:txBody>
      </p:sp>
      <p:sp>
        <p:nvSpPr>
          <p:cNvPr id="47" name="右矢印 46"/>
          <p:cNvSpPr/>
          <p:nvPr/>
        </p:nvSpPr>
        <p:spPr>
          <a:xfrm rot="5400000">
            <a:off x="1727684" y="5113693"/>
            <a:ext cx="576064" cy="5040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7180" y="31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Performance </a:t>
            </a:r>
            <a:r>
              <a:rPr kumimoji="1" lang="en-US" altLang="ja-JP" dirty="0" smtClean="0"/>
              <a:t>of </a:t>
            </a:r>
            <a:r>
              <a:rPr lang="en-US" altLang="ja-JP" dirty="0" smtClean="0"/>
              <a:t>Aerogel RICH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51530" y="1072116"/>
            <a:ext cx="8215370" cy="3357586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b="1" u="sng" dirty="0" smtClean="0">
                <a:solidFill>
                  <a:schemeClr val="tx1"/>
                </a:solidFill>
              </a:rPr>
              <a:t>Silica Aerogel by PD method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</a:rPr>
              <a:t>Highly Transparent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b="1" u="sng" dirty="0" smtClean="0">
                <a:solidFill>
                  <a:schemeClr val="tx1"/>
                </a:solidFill>
              </a:rPr>
              <a:t>New 144ch HAPD</a:t>
            </a:r>
          </a:p>
          <a:p>
            <a:pPr lvl="1"/>
            <a:r>
              <a:rPr lang="en-US" altLang="ja-JP" dirty="0" smtClean="0"/>
              <a:t>Large </a:t>
            </a:r>
            <a:r>
              <a:rPr lang="en-US" altLang="ja-JP" dirty="0" smtClean="0"/>
              <a:t>effective </a:t>
            </a:r>
            <a:r>
              <a:rPr lang="en-US" altLang="ja-JP" dirty="0" smtClean="0"/>
              <a:t>area.</a:t>
            </a:r>
            <a:endParaRPr lang="en-US" altLang="ja-JP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</a:rPr>
              <a:t>High </a:t>
            </a:r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</a:rPr>
              <a:t>sensitivity to single </a:t>
            </a:r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</a:rPr>
              <a:t>photon</a:t>
            </a:r>
          </a:p>
          <a:p>
            <a:pPr lvl="1"/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altLang="ja-JP" dirty="0" smtClean="0"/>
              <a:t>osition </a:t>
            </a:r>
            <a:r>
              <a:rPr lang="en-US" altLang="ja-JP" dirty="0" smtClean="0"/>
              <a:t>resolution(5×5mm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) 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Immunity to 1.5 T magnetic field</a:t>
            </a:r>
          </a:p>
          <a:p>
            <a:r>
              <a:rPr lang="en-US" altLang="ja-JP" b="1" u="sng" dirty="0" smtClean="0"/>
              <a:t>Readout ASICs</a:t>
            </a:r>
          </a:p>
          <a:p>
            <a:pPr marL="742950" indent="-742950">
              <a:buNone/>
              <a:defRPr/>
            </a:pPr>
            <a:endParaRPr lang="en-US" altLang="ja-JP" dirty="0" smtClean="0">
              <a:solidFill>
                <a:schemeClr val="tx2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564341"/>
            <a:ext cx="2133600" cy="365125"/>
          </a:xfrm>
        </p:spPr>
        <p:txBody>
          <a:bodyPr/>
          <a:lstStyle/>
          <a:p>
            <a:fld id="{FF52D1B2-AB8A-4FA1-9E51-7C178F2484FF}" type="slidenum">
              <a:rPr kumimoji="1" lang="ja-JP" altLang="en-US" sz="1400" smtClean="0">
                <a:solidFill>
                  <a:schemeClr val="tx1"/>
                </a:solidFill>
              </a:rPr>
              <a:pPr/>
              <a:t>12</a:t>
            </a:fld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564341"/>
            <a:ext cx="2895600" cy="365125"/>
          </a:xfrm>
        </p:spPr>
        <p:txBody>
          <a:bodyPr/>
          <a:lstStyle/>
          <a:p>
            <a:r>
              <a:rPr kumimoji="1" lang="en-US" altLang="ja-JP" sz="1400" smtClean="0">
                <a:solidFill>
                  <a:schemeClr val="tx1"/>
                </a:solidFill>
              </a:rPr>
              <a:t>New Hadron Workshop 2010</a:t>
            </a:r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19672" y="5661248"/>
            <a:ext cx="6408712" cy="892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ea typeface="+mn-ea"/>
              </a:rPr>
              <a:t>Remaining concern</a:t>
            </a:r>
            <a:r>
              <a:rPr kumimoji="1" lang="ja-JP" altLang="en-US" sz="2400" dirty="0" smtClean="0">
                <a:ea typeface="+mn-ea"/>
              </a:rPr>
              <a:t>：</a:t>
            </a:r>
            <a:endParaRPr kumimoji="1" lang="en-US" altLang="ja-JP" sz="2400" dirty="0" smtClean="0">
              <a:ea typeface="+mn-ea"/>
            </a:endParaRPr>
          </a:p>
          <a:p>
            <a:r>
              <a:rPr lang="en-US" altLang="ja-JP" sz="2800" u="sng" dirty="0" smtClean="0">
                <a:solidFill>
                  <a:srgbClr val="0000FF"/>
                </a:solidFill>
              </a:rPr>
              <a:t>Radiation tolerance of HAPD in Belle II</a:t>
            </a:r>
            <a:endParaRPr kumimoji="1" lang="en-US" altLang="ja-JP" sz="2800" u="sng" dirty="0" smtClean="0">
              <a:solidFill>
                <a:srgbClr val="0000FF"/>
              </a:solidFill>
              <a:ea typeface="+mn-ea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1058426" y="4363978"/>
            <a:ext cx="115212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43150" y="4270236"/>
            <a:ext cx="6413316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latin typeface="+mn-lt"/>
              </a:rPr>
              <a:t>The prototype RICH achieved enough performance for Belle II. </a:t>
            </a:r>
            <a:endParaRPr kumimoji="1" lang="ja-JP" altLang="en-US" sz="2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9905" y="7286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Expected Radiation </a:t>
            </a:r>
            <a:r>
              <a:rPr kumimoji="1" lang="en-US" altLang="ja-JP" dirty="0" smtClean="0"/>
              <a:t>Dose in Belle II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674" y="1497330"/>
            <a:ext cx="5292080" cy="3816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000" b="1" dirty="0" smtClean="0"/>
              <a:t>Extrapolated from the measured radiation dose around 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Belle ACC</a:t>
            </a:r>
          </a:p>
          <a:p>
            <a:r>
              <a:rPr lang="en-US" altLang="ja-JP" sz="2000" b="1" u="sng" dirty="0" smtClean="0">
                <a:solidFill>
                  <a:srgbClr val="FF0000"/>
                </a:solidFill>
              </a:rPr>
              <a:t>Neutron dose</a:t>
            </a:r>
          </a:p>
          <a:p>
            <a:pPr lvl="1">
              <a:buNone/>
            </a:pPr>
            <a:r>
              <a:rPr lang="en-US" altLang="ja-JP" sz="1800" dirty="0" smtClean="0"/>
              <a:t> </a:t>
            </a:r>
            <a:r>
              <a:rPr lang="en-US" altLang="ja-JP" sz="1800" u="sng" dirty="0" smtClean="0"/>
              <a:t>10</a:t>
            </a:r>
            <a:r>
              <a:rPr lang="en-US" altLang="ja-JP" sz="1800" u="sng" baseline="30000" dirty="0" smtClean="0"/>
              <a:t>10</a:t>
            </a:r>
            <a:r>
              <a:rPr lang="en-US" altLang="ja-JP" sz="1800" u="sng" dirty="0" smtClean="0"/>
              <a:t> n/cm</a:t>
            </a:r>
            <a:r>
              <a:rPr lang="en-US" altLang="ja-JP" sz="1800" u="sng" baseline="30000" dirty="0" smtClean="0"/>
              <a:t>2</a:t>
            </a:r>
            <a:r>
              <a:rPr lang="en-US" altLang="ja-JP" sz="1800" u="sng" dirty="0" smtClean="0"/>
              <a:t>/1 Belle year</a:t>
            </a:r>
            <a:r>
              <a:rPr lang="en-US" altLang="ja-JP" sz="1800" dirty="0" smtClean="0"/>
              <a:t> at ECL</a:t>
            </a:r>
            <a:endParaRPr lang="en-US" altLang="ja-JP" sz="2000" b="1" u="sng" dirty="0" smtClean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altLang="ja-JP" sz="2000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n-US" altLang="ja-JP" sz="2000" b="1" u="sng" dirty="0" smtClean="0">
                <a:solidFill>
                  <a:srgbClr val="FF0000"/>
                </a:solidFill>
                <a:sym typeface="Wingdings" pitchFamily="2" charset="2"/>
              </a:rPr>
              <a:t> 10</a:t>
            </a:r>
            <a:r>
              <a:rPr lang="en-US" altLang="ja-JP" sz="2000" b="1" u="sng" baseline="30000" dirty="0" smtClean="0">
                <a:solidFill>
                  <a:srgbClr val="FF0000"/>
                </a:solidFill>
                <a:sym typeface="Wingdings" pitchFamily="2" charset="2"/>
              </a:rPr>
              <a:t>11</a:t>
            </a:r>
            <a:r>
              <a:rPr lang="en-US" altLang="ja-JP" sz="2000" b="1" u="sng" dirty="0" smtClean="0">
                <a:solidFill>
                  <a:srgbClr val="FF0000"/>
                </a:solidFill>
                <a:sym typeface="Wingdings" pitchFamily="2" charset="2"/>
              </a:rPr>
              <a:t> n/cm</a:t>
            </a:r>
            <a:r>
              <a:rPr lang="en-US" altLang="ja-JP" sz="2000" b="1" u="sng" baseline="30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ja-JP" sz="2000" b="1" u="sng" dirty="0" smtClean="0">
                <a:solidFill>
                  <a:srgbClr val="FF0000"/>
                </a:solidFill>
                <a:sym typeface="Wingdings" pitchFamily="2" charset="2"/>
              </a:rPr>
              <a:t> for 1 Belle II year</a:t>
            </a:r>
            <a:endParaRPr lang="en-US" altLang="ja-JP" sz="2000" b="1" u="sng" dirty="0" smtClean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endParaRPr lang="en-US" altLang="ja-JP" sz="2000" b="1" u="sng" dirty="0" smtClean="0">
              <a:solidFill>
                <a:srgbClr val="FF0000"/>
              </a:solidFill>
            </a:endParaRPr>
          </a:p>
          <a:p>
            <a:r>
              <a:rPr lang="en-US" altLang="ja-JP" sz="2000" b="1" u="sng" dirty="0" smtClean="0">
                <a:solidFill>
                  <a:srgbClr val="7030A0"/>
                </a:solidFill>
              </a:rPr>
              <a:t>Ionization dose</a:t>
            </a:r>
          </a:p>
          <a:p>
            <a:pPr lvl="1">
              <a:buNone/>
            </a:pPr>
            <a:r>
              <a:rPr lang="en-US" altLang="ja-JP" sz="1600" b="1" u="sng" dirty="0" smtClean="0"/>
              <a:t>1</a:t>
            </a:r>
            <a:r>
              <a:rPr lang="en-US" altLang="ja-JP" sz="1600" b="1" u="sng" dirty="0" smtClean="0"/>
              <a:t>krad/1 Belle year</a:t>
            </a:r>
            <a:r>
              <a:rPr lang="en-US" altLang="ja-JP" sz="1600" dirty="0" smtClean="0"/>
              <a:t> @ SVD repeater dock </a:t>
            </a:r>
          </a:p>
          <a:p>
            <a:pPr>
              <a:buNone/>
            </a:pPr>
            <a:r>
              <a:rPr lang="en-US" altLang="ja-JP" sz="2000" dirty="0" smtClean="0">
                <a:solidFill>
                  <a:schemeClr val="accent1"/>
                </a:solidFill>
                <a:sym typeface="Wingdings" pitchFamily="2" charset="2"/>
              </a:rPr>
              <a:t>	</a:t>
            </a:r>
            <a:r>
              <a:rPr lang="en-US" altLang="ja-JP" sz="2000" b="1" u="sng" dirty="0" smtClean="0">
                <a:solidFill>
                  <a:srgbClr val="7030A0"/>
                </a:solidFill>
                <a:sym typeface="Wingdings" pitchFamily="2" charset="2"/>
              </a:rPr>
              <a:t>  10 </a:t>
            </a:r>
            <a:r>
              <a:rPr lang="en-US" altLang="ja-JP" sz="2000" b="1" u="sng" dirty="0" err="1" smtClean="0">
                <a:solidFill>
                  <a:srgbClr val="7030A0"/>
                </a:solidFill>
                <a:sym typeface="Wingdings" pitchFamily="2" charset="2"/>
              </a:rPr>
              <a:t>krad</a:t>
            </a:r>
            <a:r>
              <a:rPr lang="en-US" altLang="ja-JP" sz="2000" b="1" u="sng" dirty="0" smtClean="0">
                <a:solidFill>
                  <a:srgbClr val="7030A0"/>
                </a:solidFill>
                <a:sym typeface="Wingdings" pitchFamily="2" charset="2"/>
              </a:rPr>
              <a:t> for 1 Belle II year</a:t>
            </a:r>
            <a:endParaRPr lang="en-US" altLang="ja-JP" sz="2000" b="1" u="sng" dirty="0" smtClean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739" r="20876"/>
          <a:stretch>
            <a:fillRect/>
          </a:stretch>
        </p:blipFill>
        <p:spPr bwMode="auto">
          <a:xfrm>
            <a:off x="323528" y="1556792"/>
            <a:ext cx="3600400" cy="400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676712" y="4014276"/>
            <a:ext cx="792088" cy="3736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Belle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2263225"/>
            <a:ext cx="93610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Belle II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1835696" y="3861048"/>
            <a:ext cx="244827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1907704" y="2636912"/>
            <a:ext cx="2376264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779912" y="4797152"/>
            <a:ext cx="507828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Need to work </a:t>
            </a:r>
            <a:r>
              <a:rPr lang="en-US" altLang="ja-JP" sz="2000" dirty="0" smtClean="0"/>
              <a:t>for </a:t>
            </a:r>
            <a:r>
              <a:rPr lang="en-US" altLang="ja-JP" sz="2000" dirty="0" smtClean="0">
                <a:solidFill>
                  <a:srgbClr val="FF0000"/>
                </a:solidFill>
              </a:rPr>
              <a:t>10 years in Belle II</a:t>
            </a:r>
            <a:endParaRPr lang="en-US" altLang="ja-JP" sz="2000" dirty="0" smtClean="0"/>
          </a:p>
          <a:p>
            <a:r>
              <a:rPr lang="en-US" altLang="ja-JP" sz="2000" dirty="0" smtClean="0"/>
              <a:t> 	</a:t>
            </a:r>
            <a:r>
              <a:rPr lang="en-US" altLang="ja-JP" sz="2000" dirty="0" smtClean="0">
                <a:solidFill>
                  <a:srgbClr val="FF0000"/>
                </a:solidFill>
              </a:rPr>
              <a:t>neutron 	10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12</a:t>
            </a:r>
            <a:r>
              <a:rPr lang="en-US" altLang="ja-JP" sz="2000" dirty="0" smtClean="0">
                <a:solidFill>
                  <a:srgbClr val="FF0000"/>
                </a:solidFill>
              </a:rPr>
              <a:t> n/cm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2 </a:t>
            </a:r>
          </a:p>
          <a:p>
            <a:r>
              <a:rPr kumimoji="1" lang="en-US" altLang="ja-JP" sz="2000" dirty="0" smtClean="0"/>
              <a:t>	</a:t>
            </a:r>
            <a:r>
              <a:rPr kumimoji="1" lang="en-US" altLang="ja-JP" sz="2000" dirty="0" smtClean="0">
                <a:solidFill>
                  <a:srgbClr val="7030A0"/>
                </a:solidFill>
              </a:rPr>
              <a:t>ionization dose 	100krad</a:t>
            </a:r>
            <a:endParaRPr kumimoji="1" lang="ja-JP" altLang="en-US" sz="2000" dirty="0">
              <a:solidFill>
                <a:srgbClr val="7030A0"/>
              </a:solidFill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4211960" y="5301208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9836" y="6168732"/>
            <a:ext cx="809118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Neutron damage to HAPD has been studied in 2009~2010.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 rot="16200000">
            <a:off x="1343571" y="4269743"/>
            <a:ext cx="868682" cy="261610"/>
          </a:xfrm>
          <a:prstGeom prst="rect">
            <a:avLst/>
          </a:prstGeom>
          <a:solidFill>
            <a:srgbClr val="E7A647">
              <a:alpha val="40000"/>
            </a:srgb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/>
              <a:t>ACC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Neutron </a:t>
            </a:r>
            <a:r>
              <a:rPr kumimoji="1" lang="en-US" altLang="ja-JP" dirty="0" smtClean="0"/>
              <a:t>Irradiation Test </a:t>
            </a:r>
            <a:r>
              <a:rPr kumimoji="1" lang="en-US" altLang="ja-JP" dirty="0" smtClean="0"/>
              <a:t>of </a:t>
            </a:r>
            <a:r>
              <a:rPr kumimoji="1" lang="en-US" altLang="ja-JP" dirty="0" smtClean="0"/>
              <a:t>HAPDs</a:t>
            </a:r>
            <a:endParaRPr kumimoji="1" lang="ja-JP" altLang="en-US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91440" y="1310394"/>
            <a:ext cx="9041130" cy="5115272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In </a:t>
            </a:r>
            <a:r>
              <a:rPr lang="en-US" altLang="ja-JP" sz="2400" dirty="0" smtClean="0"/>
              <a:t>Belle II 1 year, 10</a:t>
            </a:r>
            <a:r>
              <a:rPr lang="en-US" altLang="ja-JP" sz="2400" baseline="30000" dirty="0" smtClean="0"/>
              <a:t>11 </a:t>
            </a:r>
            <a:r>
              <a:rPr lang="en-US" altLang="ja-JP" sz="2400" dirty="0" smtClean="0"/>
              <a:t>n / cm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 is expected </a:t>
            </a:r>
          </a:p>
          <a:p>
            <a:pPr>
              <a:buNone/>
            </a:pPr>
            <a:r>
              <a:rPr lang="en-US" altLang="ja-JP" sz="2400" dirty="0" smtClean="0">
                <a:sym typeface="Wingdings" pitchFamily="2" charset="2"/>
              </a:rPr>
              <a:t>	 target: </a:t>
            </a:r>
            <a:r>
              <a:rPr lang="en-US" altLang="ja-JP" sz="2400" dirty="0" smtClean="0">
                <a:solidFill>
                  <a:srgbClr val="FF0000"/>
                </a:solidFill>
                <a:sym typeface="Wingdings" pitchFamily="2" charset="2"/>
              </a:rPr>
              <a:t>Belle II 10 years, 10</a:t>
            </a:r>
            <a:r>
              <a:rPr lang="en-US" altLang="ja-JP" sz="2400" baseline="30000" dirty="0" smtClean="0">
                <a:solidFill>
                  <a:srgbClr val="FF0000"/>
                </a:solidFill>
                <a:sym typeface="Wingdings" pitchFamily="2" charset="2"/>
              </a:rPr>
              <a:t>12</a:t>
            </a:r>
            <a:r>
              <a:rPr lang="en-US" altLang="ja-JP" sz="2400" dirty="0" smtClean="0">
                <a:solidFill>
                  <a:srgbClr val="FF0000"/>
                </a:solidFill>
                <a:sym typeface="Wingdings" pitchFamily="2" charset="2"/>
              </a:rPr>
              <a:t> n /cm</a:t>
            </a:r>
            <a:r>
              <a:rPr lang="en-US" altLang="ja-JP" sz="2400" baseline="30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endParaRPr lang="en-US" altLang="ja-JP" sz="2400" baseline="30000" dirty="0" smtClean="0">
              <a:solidFill>
                <a:srgbClr val="FF0000"/>
              </a:solidFill>
            </a:endParaRPr>
          </a:p>
          <a:p>
            <a:r>
              <a:rPr lang="en-US" altLang="ja-JP" sz="2400" dirty="0" smtClean="0"/>
              <a:t>Neutron irradiation tests are performed using reactor “Yayoi”.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1D5-1B8E-4D44-852C-F965CFDF88B3}" type="slidenum">
              <a:rPr lang="en-US" altLang="ja-JP" smtClean="0"/>
              <a:pPr/>
              <a:t>14</a:t>
            </a:fld>
            <a:endParaRPr lang="en-US" altLang="ja-JP"/>
          </a:p>
        </p:txBody>
      </p:sp>
      <p:grpSp>
        <p:nvGrpSpPr>
          <p:cNvPr id="5" name="グループ化 4"/>
          <p:cNvGrpSpPr/>
          <p:nvPr/>
        </p:nvGrpSpPr>
        <p:grpSpPr>
          <a:xfrm>
            <a:off x="600071" y="3284984"/>
            <a:ext cx="4092425" cy="2426834"/>
            <a:chOff x="6820785" y="2491336"/>
            <a:chExt cx="2727625" cy="192896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53704" y="2777227"/>
              <a:ext cx="2206382" cy="1643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6820785" y="2491336"/>
              <a:ext cx="2727625" cy="318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/>
                <a:t>R</a:t>
              </a:r>
              <a:r>
                <a:rPr kumimoji="1" lang="en-US" altLang="ja-JP" sz="2000" b="1" dirty="0" smtClean="0"/>
                <a:t>eactor  “Yayoi” </a:t>
              </a:r>
              <a:r>
                <a:rPr lang="en-US" altLang="ja-JP" sz="2000" b="1" dirty="0" smtClean="0"/>
                <a:t>of Tokyo Univ.</a:t>
              </a:r>
              <a:endParaRPr kumimoji="1" lang="ja-JP" altLang="en-US" sz="2000" b="1" dirty="0"/>
            </a:p>
          </p:txBody>
        </p:sp>
      </p:grpSp>
      <p:sp>
        <p:nvSpPr>
          <p:cNvPr id="10" name="Rectangle 8"/>
          <p:cNvSpPr>
            <a:spLocks/>
          </p:cNvSpPr>
          <p:nvPr/>
        </p:nvSpPr>
        <p:spPr bwMode="auto">
          <a:xfrm>
            <a:off x="5903331" y="3140968"/>
            <a:ext cx="2359025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400" dirty="0">
                <a:solidFill>
                  <a:schemeClr val="tx1"/>
                </a:solidFill>
                <a:latin typeface="Georgia" pitchFamily="18" charset="0"/>
                <a:ea typeface="ＭＳ Ｐゴシック" pitchFamily="50" charset="-128"/>
                <a:sym typeface="Georgia" pitchFamily="18" charset="0"/>
              </a:rPr>
              <a:t>energy spectrum</a:t>
            </a:r>
          </a:p>
        </p:txBody>
      </p:sp>
      <p:sp>
        <p:nvSpPr>
          <p:cNvPr id="11" name="Rectangle 9"/>
          <p:cNvSpPr>
            <a:spLocks/>
          </p:cNvSpPr>
          <p:nvPr/>
        </p:nvSpPr>
        <p:spPr bwMode="auto">
          <a:xfrm>
            <a:off x="285129" y="5335798"/>
            <a:ext cx="5207000" cy="1320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287338" indent="-287338" algn="l">
              <a:buSzPct val="125000"/>
            </a:pPr>
            <a:r>
              <a:rPr lang="en-US" altLang="ja-JP" sz="2000" dirty="0">
                <a:solidFill>
                  <a:schemeClr val="tx1"/>
                </a:solidFill>
                <a:latin typeface="Georgia" pitchFamily="18" charset="0"/>
                <a:ea typeface="ＭＳ Ｐゴシック" pitchFamily="50" charset="-128"/>
                <a:sym typeface="Georgia" pitchFamily="18" charset="0"/>
              </a:rPr>
              <a:t>Flux: 2×10</a:t>
            </a:r>
            <a:r>
              <a:rPr lang="en-US" altLang="ja-JP" sz="2000" baseline="32000" dirty="0">
                <a:solidFill>
                  <a:schemeClr val="tx1"/>
                </a:solidFill>
                <a:latin typeface="Georgia" pitchFamily="18" charset="0"/>
                <a:ea typeface="ＭＳ Ｐゴシック" pitchFamily="50" charset="-128"/>
                <a:sym typeface="Georgia" pitchFamily="18" charset="0"/>
              </a:rPr>
              <a:t>8</a:t>
            </a:r>
            <a:r>
              <a:rPr lang="en-US" altLang="ja-JP" sz="2000" dirty="0">
                <a:solidFill>
                  <a:schemeClr val="tx1"/>
                </a:solidFill>
                <a:latin typeface="Georgia" pitchFamily="18" charset="0"/>
                <a:ea typeface="ＭＳ Ｐゴシック" pitchFamily="50" charset="-128"/>
                <a:sym typeface="Georgia" pitchFamily="18" charset="0"/>
              </a:rPr>
              <a:t> neutrons/cm</a:t>
            </a:r>
            <a:r>
              <a:rPr lang="en-US" altLang="ja-JP" sz="2000" baseline="32000" dirty="0">
                <a:solidFill>
                  <a:schemeClr val="tx1"/>
                </a:solidFill>
                <a:latin typeface="Georgia" pitchFamily="18" charset="0"/>
                <a:ea typeface="ＭＳ Ｐゴシック" pitchFamily="50" charset="-128"/>
                <a:sym typeface="Georgia" pitchFamily="18" charset="0"/>
              </a:rPr>
              <a:t>2</a:t>
            </a:r>
            <a:r>
              <a:rPr lang="en-US" altLang="ja-JP" sz="2000" dirty="0">
                <a:solidFill>
                  <a:schemeClr val="tx1"/>
                </a:solidFill>
                <a:latin typeface="Georgia" pitchFamily="18" charset="0"/>
                <a:ea typeface="ＭＳ Ｐゴシック" pitchFamily="50" charset="-128"/>
                <a:sym typeface="Georgia" pitchFamily="18" charset="0"/>
              </a:rPr>
              <a:t>/sec at W=500W</a:t>
            </a:r>
          </a:p>
          <a:p>
            <a:pPr marL="287338" indent="-287338" algn="l">
              <a:buSzPct val="125000"/>
            </a:pPr>
            <a:r>
              <a:rPr lang="en-US" altLang="ja-JP" sz="2000" dirty="0">
                <a:solidFill>
                  <a:schemeClr val="tx1"/>
                </a:solidFill>
                <a:latin typeface="Georgia" pitchFamily="18" charset="0"/>
                <a:ea typeface="ＭＳ Ｐゴシック" pitchFamily="50" charset="-128"/>
                <a:sym typeface="Georgia" pitchFamily="18" charset="0"/>
              </a:rPr>
              <a:t>Average energy: 370keV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92080" y="3429000"/>
            <a:ext cx="3576168" cy="286327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フッター プレースホル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24916" y="-15534"/>
            <a:ext cx="8686800" cy="86409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Influence of Neutron Irradiation</a:t>
            </a:r>
            <a:endParaRPr kumimoji="1" lang="ja-JP" altLang="en-US" dirty="0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1D5-1B8E-4D44-852C-F965CFDF88B3}" type="slidenum">
              <a:rPr lang="en-US" altLang="ja-JP" smtClean="0"/>
              <a:pPr/>
              <a:t>15</a:t>
            </a:fld>
            <a:endParaRPr lang="en-US" altLang="ja-JP"/>
          </a:p>
        </p:txBody>
      </p:sp>
      <p:graphicFrame>
        <p:nvGraphicFramePr>
          <p:cNvPr id="17" name="グラフ 16"/>
          <p:cNvGraphicFramePr>
            <a:graphicFrameLocks/>
          </p:cNvGraphicFramePr>
          <p:nvPr/>
        </p:nvGraphicFramePr>
        <p:xfrm>
          <a:off x="37070" y="993642"/>
          <a:ext cx="4643438" cy="4009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2329089" y="178278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5x10</a:t>
            </a:r>
            <a:r>
              <a:rPr kumimoji="1" lang="en-US" altLang="ja-JP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neutron/cm</a:t>
            </a:r>
            <a:r>
              <a:rPr kumimoji="1" lang="en-US" altLang="ja-JP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1" name="グラフ 20"/>
          <p:cNvGraphicFramePr/>
          <p:nvPr/>
        </p:nvGraphicFramePr>
        <p:xfrm>
          <a:off x="4500563" y="995615"/>
          <a:ext cx="4643438" cy="4017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テキスト ボックス 21"/>
          <p:cNvSpPr txBox="1"/>
          <p:nvPr/>
        </p:nvSpPr>
        <p:spPr>
          <a:xfrm>
            <a:off x="4683212" y="936138"/>
            <a:ext cx="447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Increase of leak current / APD</a:t>
            </a:r>
            <a:r>
              <a:rPr kumimoji="1" lang="en-US" altLang="ja-JP" sz="20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chip 	</a:t>
            </a:r>
            <a:endParaRPr kumimoji="1" lang="ja-JP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コンテンツ プレースホルダ 1"/>
          <p:cNvSpPr txBox="1">
            <a:spLocks/>
          </p:cNvSpPr>
          <p:nvPr/>
        </p:nvSpPr>
        <p:spPr>
          <a:xfrm>
            <a:off x="2340919" y="5184627"/>
            <a:ext cx="5111441" cy="11018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tabLst/>
              <a:defRPr/>
            </a:pPr>
            <a:r>
              <a:rPr lang="en-US" altLang="ja-JP" sz="2400" kern="0" dirty="0" smtClean="0">
                <a:solidFill>
                  <a:srgbClr val="0000FF"/>
                </a:solidFill>
              </a:rPr>
              <a:t>N</a:t>
            </a: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degradation in QE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tabLst/>
              <a:defRPr/>
            </a:pPr>
            <a:r>
              <a:rPr lang="en-US" altLang="ja-JP" sz="2400" u="sng" kern="0" dirty="0" smtClean="0">
                <a:solidFill>
                  <a:srgbClr val="FF0000"/>
                </a:solidFill>
              </a:rPr>
              <a:t>I</a:t>
            </a:r>
            <a:r>
              <a:rPr kumimoji="1" lang="en-US" altLang="ja-JP" sz="24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ncrease</a:t>
            </a:r>
            <a:r>
              <a:rPr kumimoji="1" lang="en-US" altLang="ja-JP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leakage current in APD</a:t>
            </a:r>
            <a:endParaRPr kumimoji="1" lang="en-US" altLang="ja-JP" sz="2400" b="0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図形グループ 35"/>
          <p:cNvGrpSpPr>
            <a:grpSpLocks noChangeAspect="1"/>
          </p:cNvGrpSpPr>
          <p:nvPr/>
        </p:nvGrpSpPr>
        <p:grpSpPr bwMode="auto">
          <a:xfrm>
            <a:off x="4789806" y="1657608"/>
            <a:ext cx="3744416" cy="2450561"/>
            <a:chOff x="165100" y="2601913"/>
            <a:chExt cx="8877300" cy="5808662"/>
          </a:xfrm>
          <a:solidFill>
            <a:schemeClr val="bg1"/>
          </a:solidFill>
        </p:grpSpPr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100" y="2601913"/>
              <a:ext cx="8877300" cy="5808662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</p:pic>
        <p:sp>
          <p:nvSpPr>
            <p:cNvPr id="15" name="Line 2"/>
            <p:cNvSpPr>
              <a:spLocks noChangeShapeType="1"/>
            </p:cNvSpPr>
            <p:nvPr/>
          </p:nvSpPr>
          <p:spPr bwMode="auto">
            <a:xfrm flipH="1">
              <a:off x="3165475" y="3457575"/>
              <a:ext cx="0" cy="4095750"/>
            </a:xfrm>
            <a:prstGeom prst="line">
              <a:avLst/>
            </a:prstGeom>
            <a:grp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6" name="Line 3"/>
            <p:cNvSpPr>
              <a:spLocks noChangeShapeType="1"/>
            </p:cNvSpPr>
            <p:nvPr/>
          </p:nvSpPr>
          <p:spPr bwMode="auto">
            <a:xfrm flipH="1">
              <a:off x="4749800" y="5380038"/>
              <a:ext cx="0" cy="2173287"/>
            </a:xfrm>
            <a:prstGeom prst="line">
              <a:avLst/>
            </a:prstGeom>
            <a:grp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 flipH="1">
              <a:off x="6410325" y="6753225"/>
              <a:ext cx="0" cy="714375"/>
            </a:xfrm>
            <a:prstGeom prst="line">
              <a:avLst/>
            </a:prstGeom>
            <a:grp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9" name="Line 5"/>
            <p:cNvSpPr>
              <a:spLocks noChangeShapeType="1"/>
            </p:cNvSpPr>
            <p:nvPr/>
          </p:nvSpPr>
          <p:spPr bwMode="auto">
            <a:xfrm rot="10800000" flipH="1">
              <a:off x="3165475" y="5659438"/>
              <a:ext cx="1557338" cy="0"/>
            </a:xfrm>
            <a:prstGeom prst="line">
              <a:avLst/>
            </a:prstGeom>
            <a:grpFill/>
            <a:ln w="50800">
              <a:solidFill>
                <a:srgbClr val="0000FF"/>
              </a:solidFill>
              <a:round/>
              <a:headEnd type="stealth" w="med" len="med"/>
              <a:tailEnd type="stealth" w="med" len="med"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 rot="10800000" flipH="1">
              <a:off x="4792663" y="7005638"/>
              <a:ext cx="1555750" cy="0"/>
            </a:xfrm>
            <a:prstGeom prst="line">
              <a:avLst/>
            </a:prstGeom>
            <a:grpFill/>
            <a:ln w="50800">
              <a:solidFill>
                <a:srgbClr val="0000FF"/>
              </a:solidFill>
              <a:round/>
              <a:headEnd type="stealth" w="med" len="med"/>
              <a:tailEnd type="stealth" w="med" len="med"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21" name="Rectangle 7"/>
            <p:cNvSpPr>
              <a:spLocks/>
            </p:cNvSpPr>
            <p:nvPr/>
          </p:nvSpPr>
          <p:spPr bwMode="auto">
            <a:xfrm>
              <a:off x="4991543" y="6971397"/>
              <a:ext cx="1377559" cy="4841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57799" bIns="0"/>
            <a:lstStyle/>
            <a:p>
              <a:pPr marL="57150"/>
              <a:r>
                <a:rPr lang="en-US" altLang="ja-JP" sz="1600" b="1" dirty="0">
                  <a:latin typeface="Calibri" charset="0"/>
                  <a:cs typeface="Arial" charset="0"/>
                </a:rPr>
                <a:t>2p.e</a:t>
              </a:r>
            </a:p>
          </p:txBody>
        </p:sp>
        <p:sp>
          <p:nvSpPr>
            <p:cNvPr id="22" name="Rectangle 8"/>
            <p:cNvSpPr>
              <a:spLocks/>
            </p:cNvSpPr>
            <p:nvPr/>
          </p:nvSpPr>
          <p:spPr bwMode="auto">
            <a:xfrm>
              <a:off x="3303389" y="5605930"/>
              <a:ext cx="1403695" cy="5279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57799" bIns="0"/>
            <a:lstStyle/>
            <a:p>
              <a:pPr marL="57150"/>
              <a:r>
                <a:rPr lang="en-US" altLang="ja-JP" sz="1600" b="1" dirty="0">
                  <a:latin typeface="Calibri" charset="0"/>
                  <a:cs typeface="Arial" charset="0"/>
                </a:rPr>
                <a:t>1p.e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2930" y="3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Single Photon Signal </a:t>
            </a:r>
            <a:br>
              <a:rPr lang="en-US" altLang="ja-JP" dirty="0" smtClean="0"/>
            </a:br>
            <a:r>
              <a:rPr lang="en-US" altLang="ja-JP" dirty="0" smtClean="0"/>
              <a:t>after Neutron Irradiation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40492" y="4533131"/>
            <a:ext cx="4892028" cy="14561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altLang="ja-JP" sz="2400" dirty="0" smtClean="0"/>
              <a:t>Single photon S/N became worse due to the increased noise </a:t>
            </a: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>
                <a:sym typeface="Wingdings" pitchFamily="2" charset="2"/>
              </a:rPr>
              <a:t> </a:t>
            </a:r>
            <a:r>
              <a:rPr lang="en-US" altLang="ja-JP" sz="2400" b="1" u="sng" dirty="0" smtClean="0">
                <a:solidFill>
                  <a:srgbClr val="FF0000"/>
                </a:solidFill>
              </a:rPr>
              <a:t>Need to reduce the noise</a:t>
            </a:r>
            <a:endParaRPr lang="en-US" altLang="ja-JP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1D5-1B8E-4D44-852C-F965CFDF88B3}" type="slidenum">
              <a:rPr lang="en-US" altLang="ja-JP" smtClean="0"/>
              <a:pPr/>
              <a:t>16</a:t>
            </a:fld>
            <a:endParaRPr lang="en-US" altLang="ja-JP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r="16467"/>
          <a:stretch>
            <a:fillRect/>
          </a:stretch>
        </p:blipFill>
        <p:spPr bwMode="auto">
          <a:xfrm>
            <a:off x="528172" y="1639127"/>
            <a:ext cx="2995010" cy="256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469786" y="1145356"/>
            <a:ext cx="317640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b="1" u="sng" dirty="0" smtClean="0">
                <a:solidFill>
                  <a:srgbClr val="FF0000"/>
                </a:solidFill>
              </a:rPr>
              <a:t>5x10</a:t>
            </a:r>
            <a:r>
              <a:rPr kumimoji="1" lang="en-US" altLang="ja-JP" b="1" u="sng" baseline="30000" dirty="0" smtClean="0">
                <a:solidFill>
                  <a:srgbClr val="FF0000"/>
                </a:solidFill>
              </a:rPr>
              <a:t>11 </a:t>
            </a:r>
            <a:r>
              <a:rPr kumimoji="1" lang="en-US" altLang="ja-JP" b="1" u="sng" dirty="0" smtClean="0">
                <a:solidFill>
                  <a:srgbClr val="FF0000"/>
                </a:solidFill>
              </a:rPr>
              <a:t>n/cm</a:t>
            </a:r>
            <a:r>
              <a:rPr kumimoji="1" lang="en-US" altLang="ja-JP" b="1" u="sng" baseline="30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altLang="ja-JP" dirty="0" smtClean="0"/>
              <a:t>HV: -7kV</a:t>
            </a:r>
            <a:r>
              <a:rPr lang="ja-JP" altLang="en-US" dirty="0" smtClean="0"/>
              <a:t>　</a:t>
            </a:r>
            <a:r>
              <a:rPr kumimoji="1" lang="en-US" altLang="ja-JP" dirty="0" smtClean="0"/>
              <a:t>Peaking time: 1</a:t>
            </a:r>
            <a:r>
              <a:rPr kumimoji="1" lang="en-US" altLang="ja-JP" dirty="0" smtClean="0">
                <a:latin typeface="Symbol" pitchFamily="18" charset="2"/>
              </a:rPr>
              <a:t>m</a:t>
            </a:r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4" cstate="print"/>
          <a:srcRect t="21277"/>
          <a:stretch>
            <a:fillRect/>
          </a:stretch>
        </p:blipFill>
        <p:spPr bwMode="auto">
          <a:xfrm>
            <a:off x="5686" y="4089678"/>
            <a:ext cx="3821497" cy="267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5052060" y="1312198"/>
            <a:ext cx="202311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Before irradiation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734256" y="2128409"/>
            <a:ext cx="10060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S/N&gt;10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コンテンツ プレースホルダ 1"/>
          <p:cNvSpPr txBox="1">
            <a:spLocks/>
          </p:cNvSpPr>
          <p:nvPr/>
        </p:nvSpPr>
        <p:spPr>
          <a:xfrm>
            <a:off x="1117735" y="764704"/>
            <a:ext cx="7214737" cy="5317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tabLst/>
              <a:defRPr/>
            </a:pPr>
            <a:r>
              <a:rPr lang="en-US" altLang="ja-JP" sz="2400" kern="0" dirty="0" smtClean="0">
                <a:solidFill>
                  <a:schemeClr val="tx2"/>
                </a:solidFill>
                <a:latin typeface="+mn-lt"/>
                <a:ea typeface="+mn-ea"/>
              </a:rPr>
              <a:t>	</a:t>
            </a:r>
            <a:r>
              <a:rPr lang="en-US" altLang="ja-JP" sz="2400" kern="0" dirty="0" smtClean="0">
                <a:solidFill>
                  <a:schemeClr val="tx2"/>
                </a:solidFill>
              </a:rPr>
              <a:t>Shot noise by leakage current</a:t>
            </a:r>
            <a:endParaRPr kumimoji="1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17612" y="-243408"/>
            <a:ext cx="8926388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Single </a:t>
            </a:r>
            <a:r>
              <a:rPr kumimoji="1" lang="en-US" altLang="ja-JP" dirty="0" smtClean="0"/>
              <a:t>Photon </a:t>
            </a:r>
            <a:r>
              <a:rPr kumimoji="1" lang="en-US" altLang="ja-JP" dirty="0" smtClean="0"/>
              <a:t>Response Improvement</a:t>
            </a:r>
            <a:endParaRPr kumimoji="1" lang="ja-JP" altLang="en-US" dirty="0"/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687231"/>
            <a:ext cx="3808542" cy="27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709" y="2659857"/>
            <a:ext cx="3851910" cy="283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テキスト ボックス 25"/>
          <p:cNvSpPr txBox="1"/>
          <p:nvPr/>
        </p:nvSpPr>
        <p:spPr>
          <a:xfrm>
            <a:off x="1173972" y="2666087"/>
            <a:ext cx="230425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HV=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-8.5kV</a:t>
            </a:r>
            <a:r>
              <a:rPr kumimoji="1" lang="en-US" altLang="ja-JP" sz="2000" b="1" dirty="0" smtClean="0">
                <a:solidFill>
                  <a:schemeClr val="tx1"/>
                </a:solidFill>
              </a:rPr>
              <a:t>, 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250ns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124406" y="3428492"/>
            <a:ext cx="107157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S/N=7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5" name="コンテンツ プレースホルダ 44"/>
          <p:cNvSpPr>
            <a:spLocks noGrp="1"/>
          </p:cNvSpPr>
          <p:nvPr>
            <p:ph idx="1"/>
          </p:nvPr>
        </p:nvSpPr>
        <p:spPr>
          <a:xfrm>
            <a:off x="539554" y="6858000"/>
            <a:ext cx="8304088" cy="1152128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We </a:t>
            </a:r>
            <a:r>
              <a:rPr lang="en-US" altLang="ja-JP" sz="2400" b="1" u="sng" dirty="0" smtClean="0">
                <a:solidFill>
                  <a:srgbClr val="FF0000"/>
                </a:solidFill>
              </a:rPr>
              <a:t>achieved S/N = 7</a:t>
            </a:r>
            <a:r>
              <a:rPr lang="en-US" altLang="ja-JP" sz="2400" dirty="0" smtClean="0">
                <a:solidFill>
                  <a:schemeClr val="tx1"/>
                </a:solidFill>
              </a:rPr>
              <a:t> after 5x10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11 </a:t>
            </a:r>
            <a:r>
              <a:rPr lang="en-US" altLang="ja-JP" sz="2400" dirty="0" smtClean="0">
                <a:solidFill>
                  <a:schemeClr val="tx1"/>
                </a:solidFill>
              </a:rPr>
              <a:t>n/cm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2</a:t>
            </a:r>
            <a:r>
              <a:rPr lang="en-US" altLang="ja-JP" sz="2400" dirty="0" smtClean="0">
                <a:solidFill>
                  <a:schemeClr val="tx1"/>
                </a:solidFill>
              </a:rPr>
              <a:t>.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9" name="スライド番号プレースホルダ 48"/>
          <p:cNvSpPr>
            <a:spLocks noGrp="1"/>
          </p:cNvSpPr>
          <p:nvPr>
            <p:ph type="sldNum" sz="quarter" idx="11"/>
          </p:nvPr>
        </p:nvSpPr>
        <p:spPr>
          <a:xfrm>
            <a:off x="5652120" y="6492879"/>
            <a:ext cx="3320008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17</a:t>
            </a:fld>
            <a:endParaRPr lang="en-US" dirty="0"/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/>
        </p:nvGraphicFramePr>
        <p:xfrm>
          <a:off x="6012162" y="764706"/>
          <a:ext cx="2032000" cy="568325"/>
        </p:xfrm>
        <a:graphic>
          <a:graphicData uri="http://schemas.openxmlformats.org/presentationml/2006/ole">
            <p:oleObj spid="_x0000_s108546" name="数式" r:id="rId6" imgW="799920" imgH="279360" progId="Equation.3">
              <p:embed/>
            </p:oleObj>
          </a:graphicData>
        </a:graphic>
      </p:graphicFrame>
      <p:sp>
        <p:nvSpPr>
          <p:cNvPr id="21" name="正方形/長方形 20"/>
          <p:cNvSpPr/>
          <p:nvPr/>
        </p:nvSpPr>
        <p:spPr>
          <a:xfrm>
            <a:off x="2812948" y="1391844"/>
            <a:ext cx="4392486" cy="11387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defRPr/>
            </a:pPr>
            <a:r>
              <a:rPr lang="en-US" altLang="ja-JP" sz="2000" b="1" u="sng" kern="0" dirty="0" smtClean="0">
                <a:solidFill>
                  <a:srgbClr val="0000FF"/>
                </a:solidFill>
                <a:latin typeface="+mn-ea"/>
                <a:sym typeface="Wingdings" pitchFamily="2" charset="2"/>
              </a:rPr>
              <a:t>Improvement</a:t>
            </a:r>
            <a:endParaRPr lang="en-US" altLang="ja-JP" sz="2000" b="1" u="sng" kern="0" dirty="0" smtClean="0">
              <a:solidFill>
                <a:srgbClr val="0000FF"/>
              </a:solidFill>
              <a:latin typeface="+mn-ea"/>
              <a:ea typeface="+mn-ea"/>
              <a:sym typeface="Wingdings" pitchFamily="2" charset="2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defRPr/>
            </a:pPr>
            <a:r>
              <a:rPr lang="en-US" altLang="ja-JP" sz="2000" b="1" kern="0" dirty="0" smtClean="0">
                <a:solidFill>
                  <a:schemeClr val="tx1"/>
                </a:solidFill>
                <a:latin typeface="+mn-ea"/>
                <a:ea typeface="+mn-ea"/>
                <a:sym typeface="Wingdings" pitchFamily="2" charset="2"/>
              </a:rPr>
              <a:t>  Shorter peaking time 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defRPr/>
            </a:pPr>
            <a:r>
              <a:rPr lang="en-US" altLang="ja-JP" sz="2000" b="1" kern="0" dirty="0" smtClean="0">
                <a:solidFill>
                  <a:schemeClr val="tx1"/>
                </a:solidFill>
                <a:latin typeface="+mn-ea"/>
                <a:ea typeface="+mn-ea"/>
                <a:sym typeface="Wingdings" pitchFamily="2" charset="2"/>
              </a:rPr>
              <a:t>  Increase HV</a:t>
            </a:r>
            <a:r>
              <a:rPr lang="ja-JP" altLang="en-US" sz="2000" b="1" kern="0" dirty="0" smtClean="0">
                <a:solidFill>
                  <a:schemeClr val="tx1"/>
                </a:solidFill>
                <a:latin typeface="+mn-ea"/>
                <a:ea typeface="+mn-ea"/>
                <a:sym typeface="Wingdings" pitchFamily="2" charset="2"/>
              </a:rPr>
              <a:t> </a:t>
            </a:r>
            <a:r>
              <a:rPr lang="en-US" altLang="ja-JP" sz="2000" b="1" kern="0" dirty="0" smtClean="0">
                <a:solidFill>
                  <a:schemeClr val="tx1"/>
                </a:solidFill>
                <a:latin typeface="+mn-ea"/>
                <a:ea typeface="+mn-ea"/>
                <a:sym typeface="Wingdings" pitchFamily="2" charset="2"/>
              </a:rPr>
              <a:t>(bombarding gain)</a:t>
            </a:r>
            <a:endParaRPr lang="en-US" altLang="ja-JP" sz="2000" b="1" kern="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7236296" y="1261021"/>
            <a:ext cx="64807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251520" y="5158937"/>
            <a:ext cx="46176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1/4 </a:t>
            </a:r>
            <a:r>
              <a:rPr kumimoji="1" lang="en-US" altLang="ja-JP" dirty="0" smtClean="0">
                <a:latin typeface="Symbol" pitchFamily="18" charset="2"/>
              </a:rPr>
              <a:t>t</a:t>
            </a:r>
            <a:r>
              <a:rPr kumimoji="1" lang="en-US" altLang="ja-JP" dirty="0" smtClean="0">
                <a:sym typeface="Wingdings" pitchFamily="2" charset="2"/>
              </a:rPr>
              <a:t> </a:t>
            </a:r>
            <a:r>
              <a:rPr kumimoji="1" lang="en-US" altLang="ja-JP" b="1" u="sng" dirty="0" smtClean="0">
                <a:sym typeface="Wingdings" pitchFamily="2" charset="2"/>
              </a:rPr>
              <a:t>0.5 x noise</a:t>
            </a:r>
          </a:p>
          <a:p>
            <a:r>
              <a:rPr kumimoji="1" lang="en-US" altLang="ja-JP" dirty="0" smtClean="0">
                <a:sym typeface="Wingdings" pitchFamily="2" charset="2"/>
              </a:rPr>
              <a:t>Bombarding gain</a:t>
            </a:r>
            <a:r>
              <a:rPr kumimoji="1" lang="ja-JP" altLang="en-US" dirty="0" smtClean="0">
                <a:sym typeface="Wingdings" pitchFamily="2" charset="2"/>
              </a:rPr>
              <a:t> </a:t>
            </a:r>
            <a:r>
              <a:rPr kumimoji="1" lang="en-US" altLang="ja-JP" dirty="0" smtClean="0">
                <a:sym typeface="Wingdings" pitchFamily="2" charset="2"/>
              </a:rPr>
              <a:t>1300  1700,</a:t>
            </a:r>
            <a:r>
              <a:rPr kumimoji="1" lang="en-US" altLang="ja-JP" b="1" u="sng" dirty="0" smtClean="0">
                <a:sym typeface="Wingdings" pitchFamily="2" charset="2"/>
              </a:rPr>
              <a:t>1.3 x signal</a:t>
            </a:r>
            <a:r>
              <a:rPr kumimoji="1" lang="en-US" altLang="ja-JP" u="sng" dirty="0" smtClean="0"/>
              <a:t> </a:t>
            </a:r>
            <a:endParaRPr kumimoji="1" lang="ja-JP" altLang="en-US" u="sng" dirty="0"/>
          </a:p>
        </p:txBody>
      </p:sp>
      <p:sp>
        <p:nvSpPr>
          <p:cNvPr id="15" name="フッター プレースホルダ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95536" y="6081870"/>
            <a:ext cx="828549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Achieved enough S/N=7 after 5x10</a:t>
            </a:r>
            <a:r>
              <a:rPr kumimoji="1" lang="en-US" altLang="ja-JP" sz="2400" baseline="30000" dirty="0" smtClean="0">
                <a:solidFill>
                  <a:srgbClr val="FF0000"/>
                </a:solidFill>
              </a:rPr>
              <a:t>11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n/cm</a:t>
            </a:r>
            <a:r>
              <a:rPr kumimoji="1" lang="en-US" altLang="ja-JP" sz="2400" baseline="30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(Belle II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5 years)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タイトル 1"/>
          <p:cNvSpPr>
            <a:spLocks noGrp="1"/>
          </p:cNvSpPr>
          <p:nvPr>
            <p:ph type="title"/>
          </p:nvPr>
        </p:nvSpPr>
        <p:spPr>
          <a:xfrm>
            <a:off x="539552" y="-18288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More Improvement for Belle II 10 years</a:t>
            </a:r>
            <a:endParaRPr lang="ja-JP" altLang="en-US" sz="3200" dirty="0" smtClean="0"/>
          </a:p>
        </p:txBody>
      </p:sp>
      <p:sp>
        <p:nvSpPr>
          <p:cNvPr id="1029" name="テキスト ボックス 8"/>
          <p:cNvSpPr txBox="1">
            <a:spLocks noChangeArrowheads="1"/>
          </p:cNvSpPr>
          <p:nvPr/>
        </p:nvSpPr>
        <p:spPr bwMode="auto">
          <a:xfrm>
            <a:off x="1187624" y="764704"/>
            <a:ext cx="7019106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Calibri" pitchFamily="34" charset="0"/>
              </a:rPr>
              <a:t>5x10</a:t>
            </a:r>
            <a:r>
              <a:rPr lang="en-US" altLang="ja-JP" sz="2000" baseline="30000" dirty="0" smtClean="0">
                <a:latin typeface="Calibri" pitchFamily="34" charset="0"/>
              </a:rPr>
              <a:t>11</a:t>
            </a:r>
            <a:r>
              <a:rPr lang="ja-JP" altLang="en-US" sz="2000" dirty="0" smtClean="0">
                <a:latin typeface="Calibri" pitchFamily="34" charset="0"/>
              </a:rPr>
              <a:t>  </a:t>
            </a:r>
            <a:r>
              <a:rPr lang="en-US" altLang="ja-JP" sz="2000" dirty="0" smtClean="0">
                <a:latin typeface="Calibri" pitchFamily="34" charset="0"/>
              </a:rPr>
              <a:t>n/cm</a:t>
            </a:r>
            <a:r>
              <a:rPr lang="en-US" altLang="ja-JP" sz="2000" baseline="30000" dirty="0" smtClean="0">
                <a:latin typeface="Calibri" pitchFamily="34" charset="0"/>
              </a:rPr>
              <a:t>2</a:t>
            </a:r>
            <a:r>
              <a:rPr lang="ja-JP" altLang="en-US" sz="2000" dirty="0">
                <a:latin typeface="Calibri" pitchFamily="34" charset="0"/>
              </a:rPr>
              <a:t>　</a:t>
            </a:r>
            <a:r>
              <a:rPr lang="en-US" altLang="ja-JP" sz="2000" dirty="0" smtClean="0">
                <a:solidFill>
                  <a:srgbClr val="FF0000"/>
                </a:solidFill>
                <a:latin typeface="Calibri" pitchFamily="34" charset="0"/>
              </a:rPr>
              <a:t>S/N=7 has been achieved</a:t>
            </a:r>
            <a:endParaRPr lang="en-US" altLang="ja-JP" sz="2000" dirty="0" smtClean="0">
              <a:latin typeface="Calibri" pitchFamily="34" charset="0"/>
            </a:endParaRPr>
          </a:p>
          <a:p>
            <a:r>
              <a:rPr lang="en-US" altLang="ja-JP" sz="2000" dirty="0" smtClean="0">
                <a:latin typeface="Calibri" pitchFamily="34" charset="0"/>
              </a:rPr>
              <a:t>1x10</a:t>
            </a:r>
            <a:r>
              <a:rPr lang="en-US" altLang="ja-JP" sz="2000" baseline="30000" dirty="0" smtClean="0">
                <a:latin typeface="Calibri" pitchFamily="34" charset="0"/>
              </a:rPr>
              <a:t>12</a:t>
            </a:r>
            <a:r>
              <a:rPr lang="en-US" altLang="ja-JP" sz="2000" dirty="0" smtClean="0">
                <a:latin typeface="Calibri" pitchFamily="34" charset="0"/>
              </a:rPr>
              <a:t>  n/cm</a:t>
            </a:r>
            <a:r>
              <a:rPr lang="en-US" altLang="ja-JP" sz="2000" baseline="30000" dirty="0" smtClean="0">
                <a:latin typeface="Calibri" pitchFamily="34" charset="0"/>
              </a:rPr>
              <a:t>2</a:t>
            </a:r>
            <a:r>
              <a:rPr lang="ja-JP" altLang="en-US" sz="2000" dirty="0">
                <a:latin typeface="Calibri" pitchFamily="34" charset="0"/>
              </a:rPr>
              <a:t>　</a:t>
            </a:r>
            <a:r>
              <a:rPr lang="en-US" altLang="ja-JP" sz="2000" dirty="0" smtClean="0">
                <a:solidFill>
                  <a:srgbClr val="00B050"/>
                </a:solidFill>
                <a:latin typeface="Calibri" pitchFamily="34" charset="0"/>
              </a:rPr>
              <a:t>expect</a:t>
            </a:r>
            <a:r>
              <a:rPr lang="en-US" altLang="ja-JP" sz="2000" dirty="0" smtClean="0">
                <a:latin typeface="Calibri" pitchFamily="34" charset="0"/>
              </a:rPr>
              <a:t> </a:t>
            </a:r>
            <a:r>
              <a:rPr lang="en-US" altLang="ja-JP" sz="2000" dirty="0" smtClean="0">
                <a:solidFill>
                  <a:srgbClr val="00B050"/>
                </a:solidFill>
                <a:latin typeface="Calibri" pitchFamily="34" charset="0"/>
              </a:rPr>
              <a:t>S/N</a:t>
            </a:r>
            <a:r>
              <a:rPr lang="ja-JP" altLang="en-US" sz="2000" dirty="0" smtClean="0">
                <a:solidFill>
                  <a:srgbClr val="00B050"/>
                </a:solidFill>
                <a:latin typeface="Calibri" pitchFamily="34" charset="0"/>
              </a:rPr>
              <a:t>～</a:t>
            </a:r>
            <a:r>
              <a:rPr lang="en-US" altLang="ja-JP" sz="2000" dirty="0" smtClean="0">
                <a:solidFill>
                  <a:srgbClr val="00B050"/>
                </a:solidFill>
                <a:latin typeface="Calibri" pitchFamily="34" charset="0"/>
              </a:rPr>
              <a:t>5</a:t>
            </a:r>
            <a:r>
              <a:rPr lang="en-US" altLang="ja-JP" sz="2000" dirty="0" smtClean="0">
                <a:latin typeface="Calibri" pitchFamily="34" charset="0"/>
              </a:rPr>
              <a:t> </a:t>
            </a:r>
            <a:r>
              <a:rPr lang="en-US" altLang="ja-JP" sz="20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altLang="ja-JP" sz="2000" b="1" u="sng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need more improvement</a:t>
            </a:r>
            <a:endParaRPr lang="en-US" altLang="ja-JP" sz="20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34" name="テキスト ボックス 59"/>
          <p:cNvSpPr txBox="1">
            <a:spLocks noChangeArrowheads="1"/>
          </p:cNvSpPr>
          <p:nvPr/>
        </p:nvSpPr>
        <p:spPr bwMode="auto">
          <a:xfrm>
            <a:off x="3654182" y="3425572"/>
            <a:ext cx="5364088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r>
              <a:rPr lang="en-US" altLang="ja-JP" sz="2400" b="1" u="sng" dirty="0" smtClean="0">
                <a:solidFill>
                  <a:srgbClr val="0000FF"/>
                </a:solidFill>
              </a:rPr>
              <a:t>Reduction of </a:t>
            </a:r>
            <a:r>
              <a:rPr lang="en-US" altLang="ja-JP" sz="2400" b="1" u="sng" dirty="0" err="1" smtClean="0">
                <a:solidFill>
                  <a:srgbClr val="0000FF"/>
                </a:solidFill>
              </a:rPr>
              <a:t>I</a:t>
            </a:r>
            <a:r>
              <a:rPr lang="en-US" altLang="ja-JP" sz="2400" b="1" u="sng" baseline="-25000" dirty="0" err="1" smtClean="0">
                <a:solidFill>
                  <a:srgbClr val="0000FF"/>
                </a:solidFill>
              </a:rPr>
              <a:t>leak</a:t>
            </a:r>
            <a:endParaRPr lang="en-US" altLang="ja-JP" sz="2400" b="1" u="sng" dirty="0" smtClean="0">
              <a:solidFill>
                <a:srgbClr val="0000FF"/>
              </a:solidFill>
            </a:endParaRPr>
          </a:p>
          <a:p>
            <a:pPr marL="177800" indent="-177800">
              <a:buFont typeface="Arial" charset="0"/>
              <a:buChar char="•"/>
            </a:pPr>
            <a:r>
              <a:rPr lang="en-US" altLang="ja-JP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altLang="ja-JP" sz="2200" dirty="0" smtClean="0">
                <a:solidFill>
                  <a:schemeClr val="tx1"/>
                </a:solidFill>
              </a:rPr>
              <a:t>Make </a:t>
            </a:r>
            <a:r>
              <a:rPr lang="en-US" altLang="ja-JP" sz="2200" u="sng" dirty="0" smtClean="0">
                <a:solidFill>
                  <a:srgbClr val="FF0000"/>
                </a:solidFill>
              </a:rPr>
              <a:t>thinner APD</a:t>
            </a:r>
            <a:r>
              <a:rPr lang="en-US" altLang="ja-JP" sz="2200" dirty="0" smtClean="0">
                <a:solidFill>
                  <a:srgbClr val="FF0000"/>
                </a:solidFill>
              </a:rPr>
              <a:t>  </a:t>
            </a:r>
            <a:r>
              <a:rPr lang="en-US" altLang="ja-JP" sz="2200" dirty="0" smtClean="0"/>
              <a:t>to reduce neutron induced lattice </a:t>
            </a:r>
            <a:r>
              <a:rPr lang="en-US" altLang="ja-JP" sz="2200" dirty="0" smtClean="0"/>
              <a:t>deficits</a:t>
            </a:r>
            <a:endParaRPr lang="en-US" altLang="ja-JP" sz="2200" dirty="0">
              <a:latin typeface="Calibri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altLang="ja-JP" sz="2200" dirty="0" smtClean="0"/>
              <a:t>Contribution of N-layer (hole) is about 1/100 of that of P-layer (e).</a:t>
            </a:r>
          </a:p>
          <a:p>
            <a:pPr marL="177800" indent="-177800"/>
            <a:r>
              <a:rPr lang="en-US" altLang="ja-JP" sz="2400" dirty="0" smtClean="0">
                <a:sym typeface="Wingdings" pitchFamily="2" charset="2"/>
              </a:rPr>
              <a:t>   </a:t>
            </a:r>
            <a:r>
              <a:rPr lang="en-US" altLang="ja-JP" sz="2400" u="sng" dirty="0" smtClean="0">
                <a:solidFill>
                  <a:srgbClr val="FF0000"/>
                </a:solidFill>
              </a:rPr>
              <a:t>Thinner P </a:t>
            </a:r>
            <a:r>
              <a:rPr lang="en-US" altLang="ja-JP" sz="2400" u="sng" dirty="0" smtClean="0">
                <a:solidFill>
                  <a:srgbClr val="FF0000"/>
                </a:solidFill>
              </a:rPr>
              <a:t>layer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47" name="スライド番号プレースホルダ 46"/>
          <p:cNvSpPr>
            <a:spLocks noGrp="1"/>
          </p:cNvSpPr>
          <p:nvPr>
            <p:ph type="sldNum" sz="quarter" idx="11"/>
          </p:nvPr>
        </p:nvSpPr>
        <p:spPr>
          <a:xfrm>
            <a:off x="5823994" y="6381332"/>
            <a:ext cx="3320008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18</a:t>
            </a:fld>
            <a:endParaRPr lang="en-US" dirty="0"/>
          </a:p>
        </p:txBody>
      </p:sp>
      <p:grpSp>
        <p:nvGrpSpPr>
          <p:cNvPr id="2" name="グループ化 47"/>
          <p:cNvGrpSpPr>
            <a:grpSpLocks/>
          </p:cNvGrpSpPr>
          <p:nvPr/>
        </p:nvGrpSpPr>
        <p:grpSpPr bwMode="auto">
          <a:xfrm>
            <a:off x="2" y="1772816"/>
            <a:ext cx="3656584" cy="4072508"/>
            <a:chOff x="-71470" y="1643236"/>
            <a:chExt cx="3656592" cy="4071780"/>
          </a:xfrm>
        </p:grpSpPr>
        <p:grpSp>
          <p:nvGrpSpPr>
            <p:cNvPr id="3" name="グループ化 16"/>
            <p:cNvGrpSpPr>
              <a:grpSpLocks/>
            </p:cNvGrpSpPr>
            <p:nvPr/>
          </p:nvGrpSpPr>
          <p:grpSpPr bwMode="auto">
            <a:xfrm>
              <a:off x="428596" y="1643236"/>
              <a:ext cx="3156526" cy="3918534"/>
              <a:chOff x="1643041" y="1653606"/>
              <a:chExt cx="3156526" cy="3918534"/>
            </a:xfrm>
          </p:grpSpPr>
          <p:grpSp>
            <p:nvGrpSpPr>
              <p:cNvPr id="4" name="グループ化 59"/>
              <p:cNvGrpSpPr>
                <a:grpSpLocks/>
              </p:cNvGrpSpPr>
              <p:nvPr/>
            </p:nvGrpSpPr>
            <p:grpSpPr bwMode="auto">
              <a:xfrm>
                <a:off x="1643041" y="1653606"/>
                <a:ext cx="3156526" cy="3632120"/>
                <a:chOff x="-1571672" y="1067736"/>
                <a:chExt cx="5436057" cy="5543158"/>
              </a:xfrm>
            </p:grpSpPr>
            <p:sp>
              <p:nvSpPr>
                <p:cNvPr id="111" name="正方形/長方形 110"/>
                <p:cNvSpPr/>
                <p:nvPr/>
              </p:nvSpPr>
              <p:spPr>
                <a:xfrm>
                  <a:off x="-713215" y="2144121"/>
                  <a:ext cx="4428984" cy="213165"/>
                </a:xfrm>
                <a:prstGeom prst="rect">
                  <a:avLst/>
                </a:prstGeom>
                <a:solidFill>
                  <a:srgbClr val="F79646">
                    <a:lumMod val="75000"/>
                  </a:srgbClr>
                </a:solidFill>
                <a:ln w="25400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rebuchet MS"/>
                    <a:ea typeface="HG丸ｺﾞｼｯｸM-PRO"/>
                    <a:cs typeface="+mn-cs"/>
                  </a:endParaRPr>
                </a:p>
              </p:txBody>
            </p:sp>
            <p:sp>
              <p:nvSpPr>
                <p:cNvPr id="112" name="正方形/長方形 111"/>
                <p:cNvSpPr/>
                <p:nvPr/>
              </p:nvSpPr>
              <p:spPr>
                <a:xfrm>
                  <a:off x="-713215" y="2357286"/>
                  <a:ext cx="4428984" cy="857504"/>
                </a:xfrm>
                <a:prstGeom prst="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rebuchet MS"/>
                    <a:ea typeface="HG丸ｺﾞｼｯｸM-PRO"/>
                    <a:cs typeface="+mn-cs"/>
                  </a:endParaRPr>
                </a:p>
              </p:txBody>
            </p:sp>
            <p:sp>
              <p:nvSpPr>
                <p:cNvPr id="113" name="正方形/長方形 112"/>
                <p:cNvSpPr/>
                <p:nvPr/>
              </p:nvSpPr>
              <p:spPr>
                <a:xfrm>
                  <a:off x="-713215" y="4072294"/>
                  <a:ext cx="4428984" cy="1928173"/>
                </a:xfrm>
                <a:prstGeom prst="rect">
                  <a:avLst/>
                </a:prstGeom>
                <a:solidFill>
                  <a:srgbClr val="F79646">
                    <a:lumMod val="60000"/>
                    <a:lumOff val="40000"/>
                  </a:srgbClr>
                </a:solidFill>
                <a:ln w="25400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rebuchet MS"/>
                    <a:ea typeface="HG丸ｺﾞｼｯｸM-PRO"/>
                    <a:cs typeface="+mn-cs"/>
                  </a:endParaRPr>
                </a:p>
              </p:txBody>
            </p:sp>
            <p:sp>
              <p:nvSpPr>
                <p:cNvPr id="114" name="正方形/長方形 113"/>
                <p:cNvSpPr/>
                <p:nvPr/>
              </p:nvSpPr>
              <p:spPr>
                <a:xfrm>
                  <a:off x="-713215" y="6000467"/>
                  <a:ext cx="4428984" cy="285835"/>
                </a:xfrm>
                <a:prstGeom prst="rect">
                  <a:avLst/>
                </a:prstGeom>
                <a:solidFill>
                  <a:srgbClr val="FF99CC"/>
                </a:solidFill>
                <a:ln w="25400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rebuchet MS"/>
                    <a:ea typeface="HG丸ｺﾞｼｯｸM-PRO"/>
                    <a:cs typeface="+mn-cs"/>
                  </a:endParaRPr>
                </a:p>
              </p:txBody>
            </p:sp>
            <p:sp>
              <p:nvSpPr>
                <p:cNvPr id="115" name="テキスト ボックス 25"/>
                <p:cNvSpPr txBox="1">
                  <a:spLocks noChangeArrowheads="1"/>
                </p:cNvSpPr>
                <p:nvPr/>
              </p:nvSpPr>
              <p:spPr bwMode="auto">
                <a:xfrm>
                  <a:off x="-714411" y="2192963"/>
                  <a:ext cx="571473" cy="704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2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</a:rPr>
                    <a:t>P</a:t>
                  </a:r>
                  <a:endParaRPr kumimoji="0" lang="ja-JP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116" name="テキスト ボックス 15"/>
                <p:cNvSpPr txBox="1">
                  <a:spLocks noChangeArrowheads="1"/>
                </p:cNvSpPr>
                <p:nvPr/>
              </p:nvSpPr>
              <p:spPr bwMode="auto">
                <a:xfrm>
                  <a:off x="-710473" y="5194569"/>
                  <a:ext cx="1234220" cy="8924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2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</a:rPr>
                    <a:t>N</a:t>
                  </a:r>
                  <a:r>
                    <a:rPr kumimoji="0" lang="en-US" altLang="ja-JP" sz="3200" b="0" i="0" u="none" strike="noStrike" kern="0" cap="none" spc="0" normalizeH="0" baseline="3000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</a:rPr>
                    <a:t>-</a:t>
                  </a:r>
                  <a:endParaRPr kumimoji="0" lang="ja-JP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117" name="フリーフォーム 116"/>
                <p:cNvSpPr/>
                <p:nvPr/>
              </p:nvSpPr>
              <p:spPr>
                <a:xfrm>
                  <a:off x="-710480" y="1814684"/>
                  <a:ext cx="426495" cy="399683"/>
                </a:xfrm>
                <a:custGeom>
                  <a:avLst/>
                  <a:gdLst>
                    <a:gd name="connsiteX0" fmla="*/ 0 w 696035"/>
                    <a:gd name="connsiteY0" fmla="*/ 0 h 464024"/>
                    <a:gd name="connsiteX1" fmla="*/ 0 w 696035"/>
                    <a:gd name="connsiteY1" fmla="*/ 0 h 464024"/>
                    <a:gd name="connsiteX2" fmla="*/ 341194 w 696035"/>
                    <a:gd name="connsiteY2" fmla="*/ 0 h 464024"/>
                    <a:gd name="connsiteX3" fmla="*/ 696035 w 696035"/>
                    <a:gd name="connsiteY3" fmla="*/ 464024 h 464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035" h="4640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41194" y="0"/>
                      </a:lnTo>
                      <a:lnTo>
                        <a:pt x="696035" y="464024"/>
                      </a:lnTo>
                    </a:path>
                  </a:pathLst>
                </a:custGeom>
                <a:noFill/>
                <a:ln w="28575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rebuchet MS"/>
                    <a:ea typeface="HG丸ｺﾞｼｯｸM-PRO"/>
                    <a:cs typeface="+mn-cs"/>
                  </a:endParaRPr>
                </a:p>
              </p:txBody>
            </p:sp>
            <p:sp>
              <p:nvSpPr>
                <p:cNvPr id="118" name="正方形/長方形 117"/>
                <p:cNvSpPr/>
                <p:nvPr/>
              </p:nvSpPr>
              <p:spPr>
                <a:xfrm>
                  <a:off x="-713215" y="3214790"/>
                  <a:ext cx="4428984" cy="857504"/>
                </a:xfrm>
                <a:prstGeom prst="rect">
                  <a:avLst/>
                </a:prstGeom>
                <a:solidFill>
                  <a:srgbClr val="C0504D">
                    <a:lumMod val="60000"/>
                    <a:lumOff val="40000"/>
                  </a:srgbClr>
                </a:solidFill>
                <a:ln w="25400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rebuchet MS"/>
                    <a:ea typeface="HG丸ｺﾞｼｯｸM-PRO"/>
                    <a:cs typeface="+mn-cs"/>
                  </a:endParaRPr>
                </a:p>
              </p:txBody>
            </p:sp>
            <p:sp>
              <p:nvSpPr>
                <p:cNvPr id="119" name="テキスト ボックス 29"/>
                <p:cNvSpPr txBox="1">
                  <a:spLocks noChangeArrowheads="1"/>
                </p:cNvSpPr>
                <p:nvPr/>
              </p:nvSpPr>
              <p:spPr bwMode="auto">
                <a:xfrm>
                  <a:off x="-714411" y="3487167"/>
                  <a:ext cx="571473" cy="704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2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</a:rPr>
                    <a:t>N</a:t>
                  </a:r>
                  <a:endParaRPr kumimoji="0" lang="ja-JP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120" name="フリーフォーム 119"/>
                <p:cNvSpPr/>
                <p:nvPr/>
              </p:nvSpPr>
              <p:spPr>
                <a:xfrm>
                  <a:off x="-587454" y="6138539"/>
                  <a:ext cx="544055" cy="472355"/>
                </a:xfrm>
                <a:custGeom>
                  <a:avLst/>
                  <a:gdLst>
                    <a:gd name="connsiteX0" fmla="*/ 0 w 790575"/>
                    <a:gd name="connsiteY0" fmla="*/ 581025 h 581025"/>
                    <a:gd name="connsiteX1" fmla="*/ 304800 w 790575"/>
                    <a:gd name="connsiteY1" fmla="*/ 581025 h 581025"/>
                    <a:gd name="connsiteX2" fmla="*/ 790575 w 790575"/>
                    <a:gd name="connsiteY2" fmla="*/ 0 h 58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90575" h="581025">
                      <a:moveTo>
                        <a:pt x="0" y="581025"/>
                      </a:moveTo>
                      <a:lnTo>
                        <a:pt x="304800" y="581025"/>
                      </a:lnTo>
                      <a:lnTo>
                        <a:pt x="790575" y="0"/>
                      </a:lnTo>
                    </a:path>
                  </a:pathLst>
                </a:custGeom>
                <a:noFill/>
                <a:ln w="28575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rebuchet MS"/>
                    <a:ea typeface="HG丸ｺﾞｼｯｸM-PRO"/>
                    <a:cs typeface="+mn-cs"/>
                  </a:endParaRPr>
                </a:p>
              </p:txBody>
            </p:sp>
            <p:sp>
              <p:nvSpPr>
                <p:cNvPr id="121" name="円/楕円 120"/>
                <p:cNvSpPr/>
                <p:nvPr/>
              </p:nvSpPr>
              <p:spPr>
                <a:xfrm>
                  <a:off x="500655" y="4857128"/>
                  <a:ext cx="142165" cy="142917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25400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rebuchet MS"/>
                    <a:ea typeface="HG丸ｺﾞｼｯｸM-PRO"/>
                    <a:cs typeface="+mn-cs"/>
                  </a:endParaRPr>
                </a:p>
              </p:txBody>
            </p:sp>
            <p:sp>
              <p:nvSpPr>
                <p:cNvPr id="122" name="円/楕円 121"/>
                <p:cNvSpPr/>
                <p:nvPr/>
              </p:nvSpPr>
              <p:spPr>
                <a:xfrm>
                  <a:off x="713902" y="4857128"/>
                  <a:ext cx="172239" cy="171985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9050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rebuchet MS"/>
                    <a:ea typeface="HG丸ｺﾞｼｯｸM-PRO"/>
                    <a:cs typeface="+mn-cs"/>
                  </a:endParaRPr>
                </a:p>
              </p:txBody>
            </p:sp>
            <p:sp>
              <p:nvSpPr>
                <p:cNvPr id="123" name="円/楕円 122"/>
                <p:cNvSpPr/>
                <p:nvPr/>
              </p:nvSpPr>
              <p:spPr>
                <a:xfrm>
                  <a:off x="287407" y="4784458"/>
                  <a:ext cx="784642" cy="285835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prstDash val="dash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rebuchet MS"/>
                    <a:ea typeface="HG丸ｺﾞｼｯｸM-PRO"/>
                    <a:cs typeface="+mn-cs"/>
                  </a:endParaRPr>
                </a:p>
              </p:txBody>
            </p:sp>
            <p:cxnSp>
              <p:nvCxnSpPr>
                <p:cNvPr id="124" name="直線矢印コネクタ 123"/>
                <p:cNvCxnSpPr/>
                <p:nvPr/>
              </p:nvCxnSpPr>
              <p:spPr>
                <a:xfrm rot="5400000">
                  <a:off x="428819" y="5142963"/>
                  <a:ext cx="285835" cy="0"/>
                </a:xfrm>
                <a:prstGeom prst="straightConnector1">
                  <a:avLst/>
                </a:prstGeom>
                <a:noFill/>
                <a:ln w="28575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125" name="上矢印 124"/>
                <p:cNvSpPr/>
                <p:nvPr/>
              </p:nvSpPr>
              <p:spPr>
                <a:xfrm>
                  <a:off x="681095" y="4534958"/>
                  <a:ext cx="213247" cy="285835"/>
                </a:xfrm>
                <a:prstGeom prst="upArrow">
                  <a:avLst/>
                </a:prstGeom>
                <a:solidFill>
                  <a:srgbClr val="FFFF00"/>
                </a:solidFill>
                <a:ln w="19050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rebuchet MS"/>
                    <a:ea typeface="HG丸ｺﾞｼｯｸM-PRO"/>
                    <a:cs typeface="+mn-cs"/>
                  </a:endParaRPr>
                </a:p>
              </p:txBody>
            </p:sp>
            <p:sp>
              <p:nvSpPr>
                <p:cNvPr id="126" name="テキスト ボックス 41"/>
                <p:cNvSpPr txBox="1">
                  <a:spLocks noChangeArrowheads="1"/>
                </p:cNvSpPr>
                <p:nvPr/>
              </p:nvSpPr>
              <p:spPr bwMode="auto">
                <a:xfrm>
                  <a:off x="-15553" y="1067736"/>
                  <a:ext cx="3879938" cy="892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</a:rPr>
                    <a:t>Avalanche</a:t>
                  </a:r>
                  <a:r>
                    <a:rPr kumimoji="0" lang="ja-JP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</a:rPr>
                    <a:t>  </a:t>
                  </a:r>
                  <a:r>
                    <a:rPr kumimoji="0" lang="en-US" altLang="ja-JP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</a:rPr>
                    <a:t>Amplification region</a:t>
                  </a:r>
                  <a:endParaRPr kumimoji="0" lang="ja-JP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cxnSp>
              <p:nvCxnSpPr>
                <p:cNvPr id="127" name="直線矢印コネクタ 126"/>
                <p:cNvCxnSpPr/>
                <p:nvPr/>
              </p:nvCxnSpPr>
              <p:spPr>
                <a:xfrm>
                  <a:off x="2216625" y="1617113"/>
                  <a:ext cx="248020" cy="1318504"/>
                </a:xfrm>
                <a:prstGeom prst="straightConnector1">
                  <a:avLst/>
                </a:prstGeom>
                <a:noFill/>
                <a:ln w="28575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128" name="左中かっこ 127"/>
                <p:cNvSpPr/>
                <p:nvPr/>
              </p:nvSpPr>
              <p:spPr>
                <a:xfrm>
                  <a:off x="-1571672" y="2144121"/>
                  <a:ext cx="784642" cy="1855503"/>
                </a:xfrm>
                <a:prstGeom prst="leftBrace">
                  <a:avLst>
                    <a:gd name="adj1" fmla="val 54730"/>
                    <a:gd name="adj2" fmla="val 50000"/>
                  </a:avLst>
                </a:prstGeom>
                <a:noFill/>
                <a:ln w="38100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rebuchet MS"/>
                    <a:ea typeface="HG丸ｺﾞｼｯｸM-PRO"/>
                    <a:cs typeface="+mn-cs"/>
                  </a:endParaRPr>
                </a:p>
              </p:txBody>
            </p:sp>
            <p:sp>
              <p:nvSpPr>
                <p:cNvPr id="129" name="左中かっこ 128"/>
                <p:cNvSpPr/>
                <p:nvPr/>
              </p:nvSpPr>
              <p:spPr>
                <a:xfrm>
                  <a:off x="-1213525" y="2284616"/>
                  <a:ext cx="355412" cy="3929016"/>
                </a:xfrm>
                <a:prstGeom prst="leftBrace">
                  <a:avLst>
                    <a:gd name="adj1" fmla="val 82044"/>
                    <a:gd name="adj2" fmla="val 78136"/>
                  </a:avLst>
                </a:prstGeom>
                <a:noFill/>
                <a:ln w="38100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rebuchet MS"/>
                    <a:ea typeface="HG丸ｺﾞｼｯｸM-PRO"/>
                    <a:cs typeface="+mn-cs"/>
                  </a:endParaRPr>
                </a:p>
              </p:txBody>
            </p:sp>
          </p:grpSp>
          <p:sp>
            <p:nvSpPr>
              <p:cNvPr id="108" name="正方形/長方形 107"/>
              <p:cNvSpPr/>
              <p:nvPr/>
            </p:nvSpPr>
            <p:spPr>
              <a:xfrm>
                <a:off x="2143103" y="2714437"/>
                <a:ext cx="2571756" cy="642822"/>
              </a:xfrm>
              <a:prstGeom prst="rect">
                <a:avLst/>
              </a:prstGeom>
              <a:solidFill>
                <a:srgbClr val="FF0000">
                  <a:alpha val="36000"/>
                </a:srgbClr>
              </a:solidFill>
              <a:ln w="25400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HG丸ｺﾞｼｯｸM-PRO"/>
                  <a:cs typeface="+mn-cs"/>
                </a:endParaRPr>
              </a:p>
            </p:txBody>
          </p:sp>
          <p:sp>
            <p:nvSpPr>
              <p:cNvPr id="109" name="テキスト ボックス 15"/>
              <p:cNvSpPr txBox="1">
                <a:spLocks noChangeArrowheads="1"/>
              </p:cNvSpPr>
              <p:nvPr/>
            </p:nvSpPr>
            <p:spPr bwMode="auto">
              <a:xfrm>
                <a:off x="1855068" y="1785926"/>
                <a:ext cx="1145296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P</a:t>
                </a:r>
                <a:r>
                  <a:rPr kumimoji="0" lang="en-US" altLang="ja-JP" sz="3200" b="0" i="0" u="none" strike="noStrike" kern="0" cap="none" spc="0" normalizeH="0" baseline="3000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+</a:t>
                </a:r>
                <a:endParaRPr kumimoji="0" lang="ja-JP" alt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10" name="テキスト ボックス 15"/>
              <p:cNvSpPr txBox="1">
                <a:spLocks noChangeArrowheads="1"/>
              </p:cNvSpPr>
              <p:nvPr/>
            </p:nvSpPr>
            <p:spPr bwMode="auto">
              <a:xfrm>
                <a:off x="1785918" y="4987365"/>
                <a:ext cx="71666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N</a:t>
                </a:r>
                <a:r>
                  <a:rPr kumimoji="0" lang="en-US" altLang="ja-JP" sz="3200" b="0" i="0" u="none" strike="noStrike" kern="0" cap="none" spc="0" normalizeH="0" baseline="3000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+</a:t>
                </a:r>
                <a:endParaRPr kumimoji="0" lang="ja-JP" alt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  <p:sp>
          <p:nvSpPr>
            <p:cNvPr id="95" name="テキスト ボックス 45"/>
            <p:cNvSpPr txBox="1">
              <a:spLocks noChangeArrowheads="1"/>
            </p:cNvSpPr>
            <p:nvPr/>
          </p:nvSpPr>
          <p:spPr bwMode="auto">
            <a:xfrm>
              <a:off x="-71470" y="2042315"/>
              <a:ext cx="857224" cy="9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　</a:t>
              </a: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about</a:t>
              </a:r>
              <a:endPara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10μm</a:t>
              </a: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96" name="テキスト ボックス 46"/>
            <p:cNvSpPr txBox="1">
              <a:spLocks noChangeArrowheads="1"/>
            </p:cNvSpPr>
            <p:nvPr/>
          </p:nvSpPr>
          <p:spPr bwMode="auto">
            <a:xfrm>
              <a:off x="0" y="4192306"/>
              <a:ext cx="8572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40μm</a:t>
              </a: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grpSp>
          <p:nvGrpSpPr>
            <p:cNvPr id="5" name="グループ化 53"/>
            <p:cNvGrpSpPr>
              <a:grpSpLocks/>
            </p:cNvGrpSpPr>
            <p:nvPr/>
          </p:nvGrpSpPr>
          <p:grpSpPr bwMode="auto">
            <a:xfrm>
              <a:off x="1714472" y="2559630"/>
              <a:ext cx="455614" cy="493625"/>
              <a:chOff x="1714472" y="2212810"/>
              <a:chExt cx="455614" cy="493625"/>
            </a:xfrm>
          </p:grpSpPr>
          <p:sp>
            <p:nvSpPr>
              <p:cNvPr id="102" name="円/楕円 101"/>
              <p:cNvSpPr/>
              <p:nvPr/>
            </p:nvSpPr>
            <p:spPr>
              <a:xfrm>
                <a:off x="1838297" y="2400102"/>
                <a:ext cx="82550" cy="93646"/>
              </a:xfrm>
              <a:prstGeom prst="ellipse">
                <a:avLst/>
              </a:prstGeom>
              <a:solidFill>
                <a:sysClr val="windowText" lastClr="000000"/>
              </a:solidFill>
              <a:ln w="25400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HG丸ｺﾞｼｯｸM-PRO"/>
                  <a:cs typeface="+mn-cs"/>
                </a:endParaRPr>
              </a:p>
            </p:txBody>
          </p:sp>
          <p:sp>
            <p:nvSpPr>
              <p:cNvPr id="103" name="円/楕円 102"/>
              <p:cNvSpPr/>
              <p:nvPr/>
            </p:nvSpPr>
            <p:spPr>
              <a:xfrm>
                <a:off x="1963711" y="2400102"/>
                <a:ext cx="98425" cy="112693"/>
              </a:xfrm>
              <a:prstGeom prst="ellipse">
                <a:avLst/>
              </a:prstGeom>
              <a:solidFill>
                <a:sysClr val="window" lastClr="FFFFFF"/>
              </a:solidFill>
              <a:ln w="19050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HG丸ｺﾞｼｯｸM-PRO"/>
                  <a:cs typeface="+mn-cs"/>
                </a:endParaRPr>
              </a:p>
            </p:txBody>
          </p:sp>
          <p:sp>
            <p:nvSpPr>
              <p:cNvPr id="104" name="円/楕円 103"/>
              <p:cNvSpPr/>
              <p:nvPr/>
            </p:nvSpPr>
            <p:spPr>
              <a:xfrm>
                <a:off x="1714472" y="2352485"/>
                <a:ext cx="455614" cy="187292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HG丸ｺﾞｼｯｸM-PRO"/>
                  <a:cs typeface="+mn-cs"/>
                </a:endParaRPr>
              </a:p>
            </p:txBody>
          </p:sp>
          <p:cxnSp>
            <p:nvCxnSpPr>
              <p:cNvPr id="105" name="直線矢印コネクタ 104"/>
              <p:cNvCxnSpPr/>
              <p:nvPr/>
            </p:nvCxnSpPr>
            <p:spPr>
              <a:xfrm rot="5400000" flipH="1" flipV="1">
                <a:off x="1911339" y="2306456"/>
                <a:ext cx="187292" cy="0"/>
              </a:xfrm>
              <a:prstGeom prst="straightConnector1">
                <a:avLst/>
              </a:prstGeom>
              <a:noFill/>
              <a:ln w="28575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106" name="下矢印 105"/>
              <p:cNvSpPr/>
              <p:nvPr/>
            </p:nvSpPr>
            <p:spPr>
              <a:xfrm>
                <a:off x="1819247" y="2519143"/>
                <a:ext cx="123825" cy="187292"/>
              </a:xfrm>
              <a:prstGeom prst="downArrow">
                <a:avLst/>
              </a:prstGeom>
              <a:solidFill>
                <a:srgbClr val="FFFF00"/>
              </a:solidFill>
              <a:ln w="19050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HG丸ｺﾞｼｯｸM-PRO"/>
                  <a:cs typeface="+mn-cs"/>
                </a:endParaRPr>
              </a:p>
            </p:txBody>
          </p:sp>
        </p:grpSp>
        <p:sp>
          <p:nvSpPr>
            <p:cNvPr id="98" name="テキスト ボックス 54"/>
            <p:cNvSpPr txBox="1">
              <a:spLocks noChangeArrowheads="1"/>
            </p:cNvSpPr>
            <p:nvPr/>
          </p:nvSpPr>
          <p:spPr bwMode="auto">
            <a:xfrm>
              <a:off x="1857355" y="5061704"/>
              <a:ext cx="1214435" cy="369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：</a:t>
              </a: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electron</a:t>
              </a:r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1735110" y="5172188"/>
              <a:ext cx="122237" cy="133326"/>
            </a:xfrm>
            <a:prstGeom prst="ellipse">
              <a:avLst/>
            </a:prstGeom>
            <a:solidFill>
              <a:sysClr val="windowText" lastClr="000000"/>
            </a:solidFill>
            <a:ln w="19050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HG丸ｺﾞｼｯｸM-PRO"/>
                <a:cs typeface="+mn-cs"/>
              </a:endParaRPr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1735110" y="5437254"/>
              <a:ext cx="122237" cy="133326"/>
            </a:xfrm>
            <a:prstGeom prst="ellipse">
              <a:avLst/>
            </a:prstGeom>
            <a:solidFill>
              <a:sysClr val="window" lastClr="FFFFFF"/>
            </a:solidFill>
            <a:ln w="19050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HG丸ｺﾞｼｯｸM-PRO"/>
                <a:cs typeface="+mn-cs"/>
              </a:endParaRPr>
            </a:p>
          </p:txBody>
        </p:sp>
        <p:sp>
          <p:nvSpPr>
            <p:cNvPr id="101" name="テキスト ボックス 57"/>
            <p:cNvSpPr txBox="1">
              <a:spLocks noChangeArrowheads="1"/>
            </p:cNvSpPr>
            <p:nvPr/>
          </p:nvSpPr>
          <p:spPr bwMode="auto">
            <a:xfrm>
              <a:off x="1857356" y="5339727"/>
              <a:ext cx="809992" cy="375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：</a:t>
              </a:r>
              <a:r>
                <a:rPr kumimoji="0" lang="en-US" altLang="ja-JP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hole</a:t>
              </a:r>
            </a:p>
          </p:txBody>
        </p:sp>
      </p:grpSp>
      <p:sp>
        <p:nvSpPr>
          <p:cNvPr id="130" name="テキスト ボックス 129"/>
          <p:cNvSpPr txBox="1"/>
          <p:nvPr/>
        </p:nvSpPr>
        <p:spPr>
          <a:xfrm>
            <a:off x="1793404" y="466457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“</a:t>
            </a:r>
            <a:r>
              <a:rPr kumimoji="1" lang="en-US" altLang="ja-JP" sz="1400" dirty="0" smtClean="0"/>
              <a:t>reverse” type APD</a:t>
            </a:r>
            <a:endParaRPr kumimoji="1" lang="ja-JP" altLang="en-US" sz="1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707904" y="1628800"/>
            <a:ext cx="316835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Shorter peaking time </a:t>
            </a:r>
          </a:p>
          <a:p>
            <a:r>
              <a:rPr lang="en-US" altLang="ja-JP" dirty="0" smtClean="0">
                <a:latin typeface="+mn-lt"/>
                <a:sym typeface="Wingdings" pitchFamily="2" charset="2"/>
              </a:rPr>
              <a:t> new readout ASIC with </a:t>
            </a:r>
            <a:r>
              <a:rPr lang="en-US" altLang="ja-JP" dirty="0" err="1" smtClean="0">
                <a:latin typeface="Symbol" pitchFamily="18" charset="2"/>
                <a:sym typeface="Wingdings" pitchFamily="2" charset="2"/>
              </a:rPr>
              <a:t>t</a:t>
            </a:r>
            <a:r>
              <a:rPr lang="en-US" altLang="ja-JP" baseline="-25000" dirty="0" err="1" smtClean="0">
                <a:latin typeface="+mn-lt"/>
                <a:sym typeface="Wingdings" pitchFamily="2" charset="2"/>
              </a:rPr>
              <a:t>peak</a:t>
            </a:r>
            <a:r>
              <a:rPr lang="en-US" altLang="ja-JP" dirty="0" smtClean="0">
                <a:latin typeface="+mn-lt"/>
                <a:sym typeface="Wingdings" pitchFamily="2" charset="2"/>
              </a:rPr>
              <a:t>=100ns (current:250ns)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717371" y="2634745"/>
            <a:ext cx="317579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sym typeface="Wingdings" pitchFamily="2" charset="2"/>
              </a:rPr>
              <a:t>More bombarding gain</a:t>
            </a:r>
          </a:p>
          <a:p>
            <a:r>
              <a:rPr lang="en-US" altLang="ja-JP" dirty="0" smtClean="0">
                <a:latin typeface="+mn-lt"/>
                <a:sym typeface="Wingdings" pitchFamily="2" charset="2"/>
              </a:rPr>
              <a:t> APD with thinner P</a:t>
            </a:r>
            <a:r>
              <a:rPr lang="en-US" altLang="ja-JP" baseline="30000" dirty="0" smtClean="0">
                <a:latin typeface="+mn-lt"/>
                <a:sym typeface="Wingdings" pitchFamily="2" charset="2"/>
              </a:rPr>
              <a:t>+</a:t>
            </a:r>
            <a:r>
              <a:rPr lang="en-US" altLang="ja-JP" dirty="0" smtClean="0">
                <a:latin typeface="+mn-lt"/>
                <a:sym typeface="Wingdings" pitchFamily="2" charset="2"/>
              </a:rPr>
              <a:t> layer 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006026" y="2348880"/>
            <a:ext cx="22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>
                <a:solidFill>
                  <a:srgbClr val="7030A0"/>
                </a:solidFill>
              </a:rPr>
              <a:t>under development</a:t>
            </a:r>
            <a:endParaRPr kumimoji="1" lang="ja-JP" altLang="en-US" u="sng" dirty="0">
              <a:solidFill>
                <a:srgbClr val="7030A0"/>
              </a:solidFill>
            </a:endParaRPr>
          </a:p>
        </p:txBody>
      </p:sp>
      <p:pic>
        <p:nvPicPr>
          <p:cNvPr id="109570" name="Picture 2" descr="C:\Users\cozy\Desktop\図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340768"/>
            <a:ext cx="950913" cy="1872208"/>
          </a:xfrm>
          <a:prstGeom prst="rect">
            <a:avLst/>
          </a:prstGeom>
          <a:noFill/>
        </p:spPr>
      </p:pic>
      <p:sp>
        <p:nvSpPr>
          <p:cNvPr id="51" name="フッター プレースホルダ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1032" name="テキスト ボックス 64"/>
          <p:cNvSpPr txBox="1">
            <a:spLocks noChangeArrowheads="1"/>
          </p:cNvSpPr>
          <p:nvPr/>
        </p:nvSpPr>
        <p:spPr bwMode="auto">
          <a:xfrm>
            <a:off x="800100" y="5854416"/>
            <a:ext cx="798957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</a:rPr>
              <a:t>APD samples with various thickness of P and N layers are irradiated in 2010 Jan and June 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</a:rPr>
              <a:t>at Yayoi</a:t>
            </a:r>
            <a:endParaRPr lang="en-US" altLang="ja-JP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8868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APD Neutron Irradiation Test Results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44010" y="1804814"/>
            <a:ext cx="4351402" cy="26642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2400" dirty="0" smtClean="0"/>
              <a:t>Increase of </a:t>
            </a:r>
            <a:r>
              <a:rPr lang="en-US" altLang="ja-JP" sz="2400" dirty="0" err="1" smtClean="0"/>
              <a:t>I</a:t>
            </a:r>
            <a:r>
              <a:rPr lang="en-US" altLang="ja-JP" sz="2400" baseline="-25000" dirty="0" err="1" smtClean="0"/>
              <a:t>leak</a:t>
            </a:r>
            <a:r>
              <a:rPr lang="en-US" altLang="ja-JP" sz="2400" dirty="0" smtClean="0"/>
              <a:t> depends on thickness of P layer</a:t>
            </a:r>
          </a:p>
          <a:p>
            <a:r>
              <a:rPr lang="en-US" altLang="ja-JP" sz="2400" dirty="0" smtClean="0"/>
              <a:t>No dependence on N layer</a:t>
            </a:r>
            <a:endParaRPr kumimoji="1" lang="en-US" altLang="ja-JP" sz="2400" dirty="0" smtClean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endParaRPr kumimoji="1" lang="en-US" altLang="ja-JP" sz="2400" dirty="0" smtClean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r>
              <a:rPr kumimoji="1" lang="en-US" altLang="ja-JP" sz="2400" dirty="0" smtClean="0">
                <a:solidFill>
                  <a:srgbClr val="FF0000"/>
                </a:solidFill>
                <a:sym typeface="Wingdings" pitchFamily="2" charset="2"/>
              </a:rPr>
              <a:t>Confirmed  </a:t>
            </a:r>
            <a:r>
              <a:rPr kumimoji="1" lang="en-US" altLang="ja-JP" sz="2400" dirty="0" err="1" smtClean="0">
                <a:solidFill>
                  <a:srgbClr val="FF0000"/>
                </a:solidFill>
                <a:sym typeface="Wingdings" pitchFamily="2" charset="2"/>
              </a:rPr>
              <a:t>I</a:t>
            </a:r>
            <a:r>
              <a:rPr kumimoji="1" lang="en-US" altLang="ja-JP" sz="2400" baseline="-25000" dirty="0" err="1" smtClean="0">
                <a:solidFill>
                  <a:srgbClr val="FF0000"/>
                </a:solidFill>
                <a:sym typeface="Wingdings" pitchFamily="2" charset="2"/>
              </a:rPr>
              <a:t>leak</a:t>
            </a:r>
            <a:r>
              <a:rPr kumimoji="1" lang="en-US" altLang="ja-JP" sz="2400" dirty="0" smtClean="0">
                <a:solidFill>
                  <a:srgbClr val="FF0000"/>
                </a:solidFill>
                <a:sym typeface="Wingdings" pitchFamily="2" charset="2"/>
              </a:rPr>
              <a:t> reduction by thinner P layer</a:t>
            </a:r>
          </a:p>
          <a:p>
            <a:pPr>
              <a:buNone/>
            </a:pP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1D5-1B8E-4D44-852C-F965CFDF88B3}" type="slidenum">
              <a:rPr lang="en-US" altLang="ja-JP" smtClean="0"/>
              <a:pPr/>
              <a:t>19</a:t>
            </a:fld>
            <a:endParaRPr lang="en-US" altLang="ja-JP" dirty="0"/>
          </a:p>
        </p:txBody>
      </p:sp>
      <p:graphicFrame>
        <p:nvGraphicFramePr>
          <p:cNvPr id="7" name="グラフ 6"/>
          <p:cNvGraphicFramePr/>
          <p:nvPr/>
        </p:nvGraphicFramePr>
        <p:xfrm>
          <a:off x="251522" y="1436772"/>
          <a:ext cx="4169345" cy="3949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785550" y="2486597"/>
            <a:ext cx="988864" cy="369332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Thick P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35896" y="3286120"/>
            <a:ext cx="887140" cy="738664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Current, thick N,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thin N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57930" y="4552574"/>
            <a:ext cx="806276" cy="369332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thin P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1197" y="1262461"/>
            <a:ext cx="3504376" cy="3693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/>
                <a:cs typeface="+mn-cs"/>
              </a:rPr>
              <a:t>APD 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  <a:ea typeface="ＭＳ Ｐゴシック"/>
                <a:cs typeface="+mn-cs"/>
              </a:rPr>
              <a:t>D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leakage current (10</a:t>
            </a:r>
            <a:r>
              <a:rPr kumimoji="1" lang="en-US" altLang="ja-JP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12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n/cm</a:t>
            </a:r>
            <a:r>
              <a:rPr kumimoji="1" lang="en-US" altLang="ja-JP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</a:t>
            </a:r>
            <a:r>
              <a:rPr kumimoji="1" lang="en-US" altLang="ja-JP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)</a:t>
            </a:r>
            <a:endParaRPr kumimoji="1" lang="ja-JP" altLang="en-US" sz="1800" b="0" i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11560" y="5602956"/>
            <a:ext cx="842493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altLang="ja-JP" sz="2800" dirty="0" smtClean="0">
                <a:solidFill>
                  <a:srgbClr val="0000FF"/>
                </a:solidFill>
              </a:rPr>
              <a:t>New HAPD sample with thinner P APD is prepared </a:t>
            </a:r>
          </a:p>
          <a:p>
            <a:r>
              <a:rPr lang="en-US" altLang="ja-JP" sz="2800" dirty="0" smtClean="0">
                <a:solidFill>
                  <a:srgbClr val="0000FF"/>
                </a:solidFill>
              </a:rPr>
              <a:t>and irradiated in 2010 Nov.</a:t>
            </a:r>
            <a:endParaRPr lang="ja-JP" alt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65" y="4515694"/>
            <a:ext cx="5819172" cy="22256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0927" y="-243408"/>
            <a:ext cx="8229600" cy="12192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Belle II Aerogel RICH Counter</a:t>
            </a:r>
            <a:endParaRPr kumimoji="1" lang="ja-JP" altLang="en-US" dirty="0"/>
          </a:p>
        </p:txBody>
      </p:sp>
      <p:sp>
        <p:nvSpPr>
          <p:cNvPr id="42" name="コンテンツ プレースホルダ 41"/>
          <p:cNvSpPr>
            <a:spLocks noGrp="1"/>
          </p:cNvSpPr>
          <p:nvPr>
            <p:ph idx="1"/>
          </p:nvPr>
        </p:nvSpPr>
        <p:spPr>
          <a:xfrm>
            <a:off x="182880" y="774988"/>
            <a:ext cx="9285664" cy="4788024"/>
          </a:xfrm>
        </p:spPr>
        <p:txBody>
          <a:bodyPr/>
          <a:lstStyle/>
          <a:p>
            <a:r>
              <a:rPr lang="en-US" altLang="ja-JP" sz="2400" dirty="0" smtClean="0">
                <a:sym typeface="Wingdings" pitchFamily="2" charset="2"/>
              </a:rPr>
              <a:t>Upgrade of Belle endcap </a:t>
            </a:r>
            <a:r>
              <a:rPr lang="en-US" altLang="ja-JP" sz="2400" dirty="0" smtClean="0">
                <a:sym typeface="Wingdings" pitchFamily="2" charset="2"/>
              </a:rPr>
              <a:t>Particle ID device</a:t>
            </a:r>
          </a:p>
          <a:p>
            <a:r>
              <a:rPr lang="en-US" altLang="ja-JP" sz="2400" dirty="0" smtClean="0">
                <a:sym typeface="Wingdings" pitchFamily="2" charset="2"/>
              </a:rPr>
              <a:t>Current: </a:t>
            </a:r>
            <a:r>
              <a:rPr lang="en-US" altLang="ja-JP" sz="2400" b="1" u="sng" dirty="0" smtClean="0">
                <a:solidFill>
                  <a:schemeClr val="tx1"/>
                </a:solidFill>
                <a:sym typeface="Wingdings" pitchFamily="2" charset="2"/>
              </a:rPr>
              <a:t>threshold type</a:t>
            </a:r>
            <a:r>
              <a:rPr lang="en-US" altLang="ja-JP" sz="24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  <a:sym typeface="Wingdings" pitchFamily="2" charset="2"/>
              </a:rPr>
              <a:t>aerogel Cherenkov counter 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chemeClr val="tx1"/>
                </a:solidFill>
                <a:sym typeface="Wingdings" pitchFamily="2" charset="2"/>
              </a:rPr>
              <a:t>    K/</a:t>
            </a:r>
            <a:r>
              <a:rPr lang="en-US" altLang="ja-JP" sz="2400" dirty="0" smtClean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  <a:sym typeface="Wingdings" pitchFamily="2" charset="2"/>
              </a:rPr>
              <a:t>ID </a:t>
            </a:r>
            <a:r>
              <a:rPr lang="en-US" altLang="ja-JP" sz="2400" dirty="0" smtClean="0">
                <a:solidFill>
                  <a:schemeClr val="tx1"/>
                </a:solidFill>
                <a:sym typeface="Wingdings" pitchFamily="2" charset="2"/>
              </a:rPr>
              <a:t> for 0.5 &lt; p &lt; 2GeV/c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chemeClr val="tx1"/>
                </a:solidFill>
                <a:sym typeface="Wingdings" pitchFamily="2" charset="2"/>
              </a:rPr>
              <a:t>	</a:t>
            </a:r>
            <a:r>
              <a:rPr lang="en-US" altLang="ja-JP" sz="2400" u="sng" dirty="0" smtClean="0">
                <a:solidFill>
                  <a:srgbClr val="FF0000"/>
                </a:solidFill>
                <a:sym typeface="Wingdings" pitchFamily="2" charset="2"/>
              </a:rPr>
              <a:t>Ring Imaging Cherenkov Counter</a:t>
            </a:r>
            <a:endParaRPr lang="en-US" altLang="ja-JP" sz="2400" u="sng" dirty="0" smtClean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altLang="ja-JP" sz="2400" dirty="0" smtClean="0">
                <a:solidFill>
                  <a:schemeClr val="tx1"/>
                </a:solidFill>
                <a:sym typeface="Wingdings" pitchFamily="2" charset="2"/>
              </a:rPr>
              <a:t>    K/</a:t>
            </a:r>
            <a:r>
              <a:rPr lang="en-US" altLang="ja-JP" sz="2400" dirty="0" smtClean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2400" dirty="0" smtClean="0">
                <a:solidFill>
                  <a:schemeClr val="tx1"/>
                </a:solidFill>
                <a:sym typeface="Wingdings" pitchFamily="2" charset="2"/>
              </a:rPr>
              <a:t> ID  for 0.5 &lt; p &lt; </a:t>
            </a:r>
            <a:r>
              <a:rPr lang="en-US" altLang="ja-JP" sz="2400" b="1" dirty="0" smtClean="0">
                <a:solidFill>
                  <a:schemeClr val="tx1"/>
                </a:solidFill>
                <a:sym typeface="Wingdings" pitchFamily="2" charset="2"/>
              </a:rPr>
              <a:t>4GeV/c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	</a:t>
            </a:r>
            <a:r>
              <a:rPr lang="en-US" altLang="ja-JP" sz="2400" dirty="0" smtClean="0">
                <a:solidFill>
                  <a:schemeClr val="tx1"/>
                </a:solidFill>
                <a:sym typeface="Wingdings" pitchFamily="2" charset="2"/>
              </a:rPr>
              <a:t>Covers full momentum range of two body B decays.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chemeClr val="tx1"/>
                </a:solidFill>
                <a:sym typeface="Wingdings" pitchFamily="2" charset="2"/>
              </a:rPr>
              <a:t>	</a:t>
            </a:r>
            <a:r>
              <a:rPr lang="en-US" altLang="ja-JP" sz="2400" dirty="0" smtClean="0">
                <a:solidFill>
                  <a:schemeClr val="tx1"/>
                </a:solidFill>
                <a:sym typeface="Wingdings" pitchFamily="2" charset="2"/>
              </a:rPr>
              <a:t> study of New Physics (</a:t>
            </a:r>
            <a:r>
              <a:rPr lang="en-US" altLang="ja-JP" sz="2400" dirty="0" err="1" smtClean="0">
                <a:solidFill>
                  <a:schemeClr val="tx1"/>
                </a:solidFill>
                <a:sym typeface="Wingdings" pitchFamily="2" charset="2"/>
              </a:rPr>
              <a:t>B</a:t>
            </a:r>
            <a:r>
              <a:rPr lang="en-US" altLang="ja-JP" sz="2400" dirty="0" err="1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altLang="ja-JP" sz="2400" dirty="0" err="1" smtClean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pp</a:t>
            </a:r>
            <a:r>
              <a:rPr lang="en-US" altLang="ja-JP" sz="2400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altLang="ja-JP" sz="2400" dirty="0" err="1" smtClean="0">
                <a:solidFill>
                  <a:schemeClr val="tx1"/>
                </a:solidFill>
                <a:sym typeface="Wingdings" pitchFamily="2" charset="2"/>
              </a:rPr>
              <a:t>B</a:t>
            </a:r>
            <a:r>
              <a:rPr lang="en-US" altLang="ja-JP" sz="2400" dirty="0" err="1" smtClean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rg</a:t>
            </a:r>
            <a:r>
              <a:rPr lang="en-US" altLang="ja-JP" sz="2400" dirty="0" smtClean="0">
                <a:solidFill>
                  <a:schemeClr val="tx1"/>
                </a:solidFill>
                <a:sym typeface="Wingdings" pitchFamily="2" charset="2"/>
              </a:rPr>
              <a:t> etc.), 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  <a:sym typeface="Wingdings" pitchFamily="2" charset="2"/>
              </a:rPr>
              <a:t>      </a:t>
            </a:r>
            <a:r>
              <a:rPr lang="en-US" altLang="ja-JP" sz="2400" dirty="0" smtClean="0">
                <a:solidFill>
                  <a:schemeClr val="tx1"/>
                </a:solidFill>
                <a:sym typeface="Wingdings" pitchFamily="2" charset="2"/>
              </a:rPr>
              <a:t>improved </a:t>
            </a:r>
            <a:r>
              <a:rPr lang="en-US" altLang="ja-JP" sz="2400" dirty="0" smtClean="0">
                <a:solidFill>
                  <a:schemeClr val="tx1"/>
                </a:solidFill>
                <a:sym typeface="Wingdings" pitchFamily="2" charset="2"/>
              </a:rPr>
              <a:t>efficiencies full recon. B and charmed particles.</a:t>
            </a:r>
            <a:endParaRPr lang="en-US" altLang="ja-JP" sz="2400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55" name="スライド番号プレースホルダ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1D5-1B8E-4D44-852C-F965CFDF88B3}" type="slidenum">
              <a:rPr lang="en-US" altLang="ja-JP" smtClean="0"/>
              <a:pPr/>
              <a:t>2</a:t>
            </a:fld>
            <a:endParaRPr lang="en-US" altLang="ja-JP"/>
          </a:p>
        </p:txBody>
      </p:sp>
      <p:cxnSp>
        <p:nvCxnSpPr>
          <p:cNvPr id="19" name="直線コネクタ 18"/>
          <p:cNvCxnSpPr/>
          <p:nvPr/>
        </p:nvCxnSpPr>
        <p:spPr>
          <a:xfrm flipH="1">
            <a:off x="4904347" y="4364172"/>
            <a:ext cx="1462314" cy="953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4970814" y="6164372"/>
            <a:ext cx="1395847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9337" y="4333658"/>
            <a:ext cx="19046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Belle II Detector</a:t>
            </a:r>
            <a:endParaRPr kumimoji="1" lang="ja-JP" alt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6661" y="4364172"/>
            <a:ext cx="2028051" cy="234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右矢印 44"/>
          <p:cNvSpPr/>
          <p:nvPr/>
        </p:nvSpPr>
        <p:spPr>
          <a:xfrm>
            <a:off x="96195" y="2148840"/>
            <a:ext cx="429585" cy="370344"/>
          </a:xfrm>
          <a:prstGeom prst="rightArrow">
            <a:avLst>
              <a:gd name="adj1" fmla="val 50000"/>
              <a:gd name="adj2" fmla="val 4467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68572" y="6286460"/>
            <a:ext cx="666368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28cm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4716016" y="6237312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右矢印 17"/>
          <p:cNvSpPr/>
          <p:nvPr/>
        </p:nvSpPr>
        <p:spPr>
          <a:xfrm>
            <a:off x="1907704" y="5661249"/>
            <a:ext cx="1152128" cy="216023"/>
          </a:xfrm>
          <a:prstGeom prst="rightArrow">
            <a:avLst/>
          </a:prstGeom>
          <a:solidFill>
            <a:srgbClr val="FEFAC9">
              <a:lumMod val="75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B=1.5T</a:t>
            </a:r>
            <a:endParaRPr kumimoji="1" lang="ja-JP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ＭＳ Ｐゴシック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709160" y="5292090"/>
            <a:ext cx="366896" cy="8732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10894" y="-2657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Single photon signals of New HAPD 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067472" y="6212334"/>
            <a:ext cx="2895600" cy="365125"/>
          </a:xfrm>
        </p:spPr>
        <p:txBody>
          <a:bodyPr/>
          <a:lstStyle/>
          <a:p>
            <a:r>
              <a:rPr lang="en-US" altLang="ja-JP" smtClean="0"/>
              <a:t>New Hadron Workshop 2010</a:t>
            </a:r>
            <a:endParaRPr lang="en-US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626840" y="980728"/>
          <a:ext cx="3898111" cy="5157191"/>
        </p:xfrm>
        <a:graphic>
          <a:graphicData uri="http://schemas.openxmlformats.org/presentationml/2006/ole">
            <p:oleObj spid="_x0000_s110594" name="Acrobat Document" r:id="rId3" imgW="5305408" imgH="7019857" progId="AcroExch.Document.7">
              <p:embed/>
            </p:oleObj>
          </a:graphicData>
        </a:graphic>
      </p:graphicFrame>
      <p:pic>
        <p:nvPicPr>
          <p:cNvPr id="13" name="図 12" descr="KA03D_8.5k_100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5272" y="980728"/>
            <a:ext cx="3955377" cy="5112568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547664" y="1124744"/>
            <a:ext cx="115212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Chip B Ch22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08104" y="1124744"/>
            <a:ext cx="120069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Chip D Ch22</a:t>
            </a:r>
            <a:endParaRPr kumimoji="1"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036603" y="2707251"/>
            <a:ext cx="1368152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HV 8.5kV</a:t>
            </a:r>
          </a:p>
          <a:p>
            <a:r>
              <a:rPr kumimoji="1" lang="en-US" altLang="ja-JP" sz="1400" dirty="0" smtClean="0"/>
              <a:t>Bias270V</a:t>
            </a:r>
          </a:p>
          <a:p>
            <a:r>
              <a:rPr kumimoji="1" lang="en-US" altLang="ja-JP" sz="1400" dirty="0" smtClean="0"/>
              <a:t>(</a:t>
            </a:r>
            <a:r>
              <a:rPr lang="en-US" altLang="ja-JP" sz="1400" dirty="0" smtClean="0"/>
              <a:t>APD Gain=</a:t>
            </a:r>
            <a:r>
              <a:rPr kumimoji="1" lang="en-US" altLang="ja-JP" sz="1400" dirty="0" smtClean="0"/>
              <a:t>40</a:t>
            </a:r>
            <a:r>
              <a:rPr kumimoji="1" lang="en-US" altLang="ja-JP" sz="1400" dirty="0" smtClean="0"/>
              <a:t>)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003104" y="5589240"/>
            <a:ext cx="93610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HV 8.5kV</a:t>
            </a:r>
          </a:p>
          <a:p>
            <a:r>
              <a:rPr kumimoji="1" lang="en-US" altLang="ja-JP" sz="1400" dirty="0" smtClean="0"/>
              <a:t>Bias270V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11616" y="5589240"/>
            <a:ext cx="93610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HV 8.5kV</a:t>
            </a:r>
          </a:p>
          <a:p>
            <a:r>
              <a:rPr kumimoji="1" lang="en-US" altLang="ja-JP" sz="1400" dirty="0" smtClean="0"/>
              <a:t>Bias253V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482662" y="2754143"/>
            <a:ext cx="1381871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HV 8.5kV</a:t>
            </a:r>
          </a:p>
          <a:p>
            <a:r>
              <a:rPr kumimoji="1" lang="en-US" altLang="ja-JP" sz="1400" dirty="0" smtClean="0"/>
              <a:t>Bias253V</a:t>
            </a:r>
          </a:p>
          <a:p>
            <a:r>
              <a:rPr kumimoji="1" lang="en-US" altLang="ja-JP" sz="1400" dirty="0" smtClean="0"/>
              <a:t>(APD Gain=32</a:t>
            </a:r>
            <a:r>
              <a:rPr kumimoji="1" lang="en-US" altLang="ja-JP" sz="1400" dirty="0" smtClean="0"/>
              <a:t>)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251466" y="1367553"/>
            <a:ext cx="157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S/N=12.2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02232" y="3891172"/>
            <a:ext cx="1073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S/N=7.1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796136" y="1412776"/>
            <a:ext cx="11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S/N=10.8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16878" y="3907941"/>
            <a:ext cx="1073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S/N=6.3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0" y="764704"/>
            <a:ext cx="216024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Before irradiation 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1196" y="3408965"/>
            <a:ext cx="18865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After 10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12</a:t>
            </a:r>
            <a:r>
              <a:rPr lang="en-US" altLang="ja-JP" dirty="0" smtClean="0">
                <a:solidFill>
                  <a:srgbClr val="FF0000"/>
                </a:solidFill>
              </a:rPr>
              <a:t> n/cm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2</a:t>
            </a:r>
            <a:endParaRPr kumimoji="1" lang="ja-JP" altLang="en-US" baseline="30000" dirty="0">
              <a:solidFill>
                <a:srgbClr val="FF0000"/>
              </a:solidFill>
            </a:endParaRPr>
          </a:p>
        </p:txBody>
      </p:sp>
      <p:sp>
        <p:nvSpPr>
          <p:cNvPr id="33" name="スライド番号プレースホルダ 32"/>
          <p:cNvSpPr>
            <a:spLocks noGrp="1"/>
          </p:cNvSpPr>
          <p:nvPr>
            <p:ph type="sldNum" sz="quarter" idx="12"/>
          </p:nvPr>
        </p:nvSpPr>
        <p:spPr>
          <a:xfrm>
            <a:off x="6496472" y="6212334"/>
            <a:ext cx="2133600" cy="365125"/>
          </a:xfrm>
        </p:spPr>
        <p:txBody>
          <a:bodyPr/>
          <a:lstStyle/>
          <a:p>
            <a:fld id="{650D215F-EC72-46A0-82E3-C4040437F3FB}" type="slidenum">
              <a:rPr lang="en-US" altLang="ja-JP" smtClean="0"/>
              <a:pPr/>
              <a:t>20</a:t>
            </a:fld>
            <a:endParaRPr lang="en-US" altLang="ja-JP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69722" y="6160803"/>
            <a:ext cx="766271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New HAPD sample with thinner P layer keeps S/N 6</a:t>
            </a:r>
            <a:r>
              <a:rPr lang="ja-JP" altLang="en-US" dirty="0" smtClean="0">
                <a:solidFill>
                  <a:srgbClr val="FF0000"/>
                </a:solidFill>
              </a:rPr>
              <a:t>～</a:t>
            </a:r>
            <a:r>
              <a:rPr lang="en-US" altLang="ja-JP" dirty="0" smtClean="0">
                <a:solidFill>
                  <a:srgbClr val="FF0000"/>
                </a:solidFill>
              </a:rPr>
              <a:t>7 after 10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12</a:t>
            </a:r>
            <a:r>
              <a:rPr lang="en-US" altLang="ja-JP" dirty="0" smtClean="0">
                <a:solidFill>
                  <a:srgbClr val="FF0000"/>
                </a:solidFill>
              </a:rPr>
              <a:t> n/cm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2</a:t>
            </a:r>
          </a:p>
          <a:p>
            <a:r>
              <a:rPr kumimoji="1" lang="en-US" altLang="ja-JP" dirty="0" smtClean="0"/>
              <a:t>Detailed studies using ASIC readouts are on going.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91490" y="-274002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Summary and Plan</a:t>
            </a:r>
            <a:endParaRPr kumimoji="1" lang="ja-JP" altLang="en-US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-11430" y="603538"/>
            <a:ext cx="9201150" cy="577779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Aerogel RICH is being developed for Belle II endcap PID upgrade.</a:t>
            </a:r>
          </a:p>
          <a:p>
            <a:pPr lvl="1"/>
            <a:r>
              <a:rPr lang="en-US" altLang="ja-JP" sz="2000" dirty="0" smtClean="0">
                <a:solidFill>
                  <a:schemeClr val="tx1"/>
                </a:solidFill>
              </a:rPr>
              <a:t>Provide </a:t>
            </a:r>
            <a:r>
              <a:rPr lang="en-US" altLang="ja-JP" sz="2000" dirty="0" smtClean="0">
                <a:solidFill>
                  <a:srgbClr val="FF0000"/>
                </a:solidFill>
              </a:rPr>
              <a:t>improved PID </a:t>
            </a:r>
            <a:r>
              <a:rPr lang="en-US" altLang="ja-JP" sz="2000" dirty="0" smtClean="0">
                <a:solidFill>
                  <a:srgbClr val="FF0000"/>
                </a:solidFill>
              </a:rPr>
              <a:t>up to 4 GeV/c</a:t>
            </a:r>
            <a:r>
              <a:rPr lang="en-US" altLang="ja-JP" sz="2000" dirty="0" smtClean="0">
                <a:solidFill>
                  <a:schemeClr val="tx1"/>
                </a:solidFill>
              </a:rPr>
              <a:t> 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r>
              <a:rPr kumimoji="1" lang="en-US" altLang="ja-JP" sz="2400" dirty="0" smtClean="0">
                <a:sym typeface="Wingdings" pitchFamily="2" charset="2"/>
              </a:rPr>
              <a:t>Key </a:t>
            </a:r>
            <a:r>
              <a:rPr kumimoji="1" lang="en-US" altLang="ja-JP" sz="2400" dirty="0" smtClean="0">
                <a:sym typeface="Wingdings" pitchFamily="2" charset="2"/>
              </a:rPr>
              <a:t>components </a:t>
            </a:r>
            <a:r>
              <a:rPr kumimoji="1" lang="en-US" altLang="ja-JP" sz="2400" dirty="0" smtClean="0">
                <a:sym typeface="Wingdings" pitchFamily="2" charset="2"/>
              </a:rPr>
              <a:t>that </a:t>
            </a:r>
            <a:r>
              <a:rPr kumimoji="1" lang="en-US" altLang="ja-JP" sz="2400" dirty="0" smtClean="0">
                <a:solidFill>
                  <a:srgbClr val="FF0000"/>
                </a:solidFill>
                <a:sym typeface="Wingdings" pitchFamily="2" charset="2"/>
              </a:rPr>
              <a:t>satisfy the required performance</a:t>
            </a:r>
            <a:r>
              <a:rPr kumimoji="1" lang="en-US" altLang="ja-JP" sz="2400" dirty="0" smtClean="0">
                <a:sym typeface="Wingdings" pitchFamily="2" charset="2"/>
              </a:rPr>
              <a:t> have </a:t>
            </a:r>
            <a:r>
              <a:rPr kumimoji="1" lang="en-US" altLang="ja-JP" sz="2400" dirty="0" smtClean="0">
                <a:sym typeface="Wingdings" pitchFamily="2" charset="2"/>
              </a:rPr>
              <a:t>been developed.</a:t>
            </a:r>
          </a:p>
          <a:p>
            <a:pPr>
              <a:buNone/>
            </a:pPr>
            <a:r>
              <a:rPr lang="en-US" altLang="ja-JP" sz="2400" dirty="0" smtClean="0">
                <a:ea typeface="ＭＳ Ｐゴシック" pitchFamily="50" charset="-128"/>
                <a:sym typeface="Wingdings" pitchFamily="2" charset="2"/>
              </a:rPr>
              <a:t> 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itchFamily="50" charset="-128"/>
              </a:rPr>
              <a:t>More 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itchFamily="50" charset="-128"/>
              </a:rPr>
              <a:t>than 5σ K/π separation </a:t>
            </a:r>
            <a:r>
              <a:rPr lang="en-US" altLang="ja-JP" sz="2400" dirty="0" smtClean="0">
                <a:ea typeface="ＭＳ Ｐゴシック" pitchFamily="50" charset="-128"/>
              </a:rPr>
              <a:t>demonstrated from test beam experiment using a prototype.</a:t>
            </a:r>
          </a:p>
          <a:p>
            <a:r>
              <a:rPr lang="en-US" altLang="ja-JP" sz="2400" dirty="0" smtClean="0">
                <a:ea typeface="ＭＳ Ｐゴシック" pitchFamily="50" charset="-128"/>
                <a:sym typeface="Wingdings" pitchFamily="2" charset="2"/>
              </a:rPr>
              <a:t>Remaining concern: 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itchFamily="50" charset="-128"/>
                <a:sym typeface="Wingdings" pitchFamily="2" charset="2"/>
              </a:rPr>
              <a:t>Radiation tolerance of HAPD</a:t>
            </a:r>
          </a:p>
          <a:p>
            <a:pPr lvl="1"/>
            <a:r>
              <a:rPr lang="en-US" altLang="ja-JP" sz="2000" dirty="0" smtClean="0">
                <a:solidFill>
                  <a:schemeClr val="tx1"/>
                </a:solidFill>
                <a:ea typeface="ＭＳ Ｐゴシック" pitchFamily="50" charset="-128"/>
                <a:sym typeface="Wingdings" pitchFamily="2" charset="2"/>
              </a:rPr>
              <a:t>Neutron damage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  <a:sym typeface="Wingdings" pitchFamily="2" charset="2"/>
              </a:rPr>
              <a:t>manageable up to 5×10</a:t>
            </a:r>
            <a:r>
              <a:rPr lang="en-US" altLang="ja-JP" sz="2000" baseline="30000" dirty="0" smtClean="0">
                <a:solidFill>
                  <a:srgbClr val="FF0000"/>
                </a:solidFill>
                <a:ea typeface="ＭＳ Ｐゴシック" pitchFamily="50" charset="-128"/>
                <a:sym typeface="Wingdings" pitchFamily="2" charset="2"/>
              </a:rPr>
              <a:t>11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  <a:sym typeface="Wingdings" pitchFamily="2" charset="2"/>
              </a:rPr>
              <a:t> n/cm</a:t>
            </a:r>
            <a:r>
              <a:rPr lang="en-US" altLang="ja-JP" sz="2000" baseline="30000" dirty="0" smtClean="0">
                <a:solidFill>
                  <a:srgbClr val="FF0000"/>
                </a:solidFill>
                <a:ea typeface="ＭＳ Ｐゴシック" pitchFamily="50" charset="-128"/>
                <a:sym typeface="Wingdings" pitchFamily="2" charset="2"/>
              </a:rPr>
              <a:t>2</a:t>
            </a:r>
          </a:p>
          <a:p>
            <a:pPr lvl="1"/>
            <a:r>
              <a:rPr lang="en-US" altLang="ja-JP" sz="2000" dirty="0" smtClean="0">
                <a:solidFill>
                  <a:schemeClr val="tx1"/>
                </a:solidFill>
                <a:ea typeface="ＭＳ Ｐゴシック" pitchFamily="50" charset="-128"/>
                <a:sym typeface="Wingdings" pitchFamily="2" charset="2"/>
              </a:rPr>
              <a:t>It is confirmed that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  <a:sym typeface="Wingdings" pitchFamily="2" charset="2"/>
              </a:rPr>
              <a:t>thinner P APD reduces neutron induced damage.</a:t>
            </a:r>
          </a:p>
          <a:p>
            <a:pPr lvl="1">
              <a:buNone/>
            </a:pPr>
            <a:r>
              <a:rPr kumimoji="1" lang="en-US" altLang="ja-JP" sz="2000" dirty="0" smtClean="0">
                <a:solidFill>
                  <a:schemeClr val="tx1"/>
                </a:solidFill>
                <a:ea typeface="ＭＳ Ｐゴシック" pitchFamily="50" charset="-128"/>
                <a:sym typeface="Wingdings" pitchFamily="2" charset="2"/>
              </a:rPr>
              <a:t>	</a:t>
            </a:r>
            <a:r>
              <a:rPr kumimoji="1" lang="en-US" altLang="ja-JP" sz="2000" dirty="0" smtClean="0">
                <a:solidFill>
                  <a:srgbClr val="0000FF"/>
                </a:solidFill>
                <a:ea typeface="ＭＳ Ｐゴシック" pitchFamily="50" charset="-128"/>
                <a:sym typeface="Wingdings" pitchFamily="2" charset="2"/>
              </a:rPr>
              <a:t> More study using improved readout ASIC will be performed in 2011 to establish clear 1 </a:t>
            </a:r>
            <a:r>
              <a:rPr kumimoji="1" lang="en-US" altLang="ja-JP" sz="2000" dirty="0" err="1" smtClean="0">
                <a:solidFill>
                  <a:srgbClr val="0000FF"/>
                </a:solidFill>
                <a:ea typeface="ＭＳ Ｐゴシック" pitchFamily="50" charset="-128"/>
                <a:sym typeface="Wingdings" pitchFamily="2" charset="2"/>
              </a:rPr>
              <a:t>p.e</a:t>
            </a:r>
            <a:r>
              <a:rPr kumimoji="1" lang="en-US" altLang="ja-JP" sz="2000" dirty="0" smtClean="0">
                <a:solidFill>
                  <a:srgbClr val="0000FF"/>
                </a:solidFill>
                <a:ea typeface="ＭＳ Ｐゴシック" pitchFamily="50" charset="-128"/>
                <a:sym typeface="Wingdings" pitchFamily="2" charset="2"/>
              </a:rPr>
              <a:t>. detection up to 10</a:t>
            </a:r>
            <a:r>
              <a:rPr kumimoji="1" lang="en-US" altLang="ja-JP" sz="2000" baseline="30000" dirty="0" smtClean="0">
                <a:solidFill>
                  <a:srgbClr val="0000FF"/>
                </a:solidFill>
                <a:ea typeface="ＭＳ Ｐゴシック" pitchFamily="50" charset="-128"/>
                <a:sym typeface="Wingdings" pitchFamily="2" charset="2"/>
              </a:rPr>
              <a:t>12</a:t>
            </a:r>
            <a:r>
              <a:rPr kumimoji="1" lang="en-US" altLang="ja-JP" sz="2000" dirty="0" smtClean="0">
                <a:solidFill>
                  <a:srgbClr val="0000FF"/>
                </a:solidFill>
                <a:ea typeface="ＭＳ Ｐゴシック" pitchFamily="50" charset="-128"/>
                <a:sym typeface="Wingdings" pitchFamily="2" charset="2"/>
              </a:rPr>
              <a:t> n /cm</a:t>
            </a:r>
            <a:r>
              <a:rPr kumimoji="1" lang="en-US" altLang="ja-JP" sz="2000" baseline="30000" dirty="0" smtClean="0">
                <a:solidFill>
                  <a:srgbClr val="0000FF"/>
                </a:solidFill>
                <a:ea typeface="ＭＳ Ｐゴシック" pitchFamily="50" charset="-128"/>
                <a:sym typeface="Wingdings" pitchFamily="2" charset="2"/>
              </a:rPr>
              <a:t>2</a:t>
            </a:r>
            <a:r>
              <a:rPr kumimoji="1" lang="en-US" altLang="ja-JP" sz="2000" dirty="0" smtClean="0">
                <a:solidFill>
                  <a:srgbClr val="0000FF"/>
                </a:solidFill>
                <a:ea typeface="ＭＳ Ｐゴシック" pitchFamily="50" charset="-128"/>
                <a:sym typeface="Wingdings" pitchFamily="2" charset="2"/>
              </a:rPr>
              <a:t>.</a:t>
            </a:r>
          </a:p>
          <a:p>
            <a:pPr lvl="1"/>
            <a:r>
              <a:rPr kumimoji="1" lang="en-US" altLang="ja-JP" sz="2000" dirty="0" smtClean="0">
                <a:solidFill>
                  <a:schemeClr val="tx1"/>
                </a:solidFill>
              </a:rPr>
              <a:t>Need to </a:t>
            </a:r>
            <a:r>
              <a:rPr lang="en-US" altLang="ja-JP" sz="2000" dirty="0" smtClean="0">
                <a:solidFill>
                  <a:schemeClr val="tx1"/>
                </a:solidFill>
              </a:rPr>
              <a:t>check tolerance to 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ionization damage up to 100krad.</a:t>
            </a:r>
          </a:p>
          <a:p>
            <a:pPr lvl="1">
              <a:buNone/>
            </a:pPr>
            <a:r>
              <a:rPr lang="en-US" altLang="ja-JP" sz="2000" dirty="0" smtClean="0">
                <a:solidFill>
                  <a:schemeClr val="tx1"/>
                </a:solidFill>
              </a:rPr>
              <a:t>	</a:t>
            </a:r>
            <a:r>
              <a:rPr lang="en-US" altLang="ja-JP" sz="2000" dirty="0" smtClean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altLang="ja-JP" sz="2000" dirty="0" smtClean="0">
                <a:solidFill>
                  <a:srgbClr val="0000FF"/>
                </a:solidFill>
              </a:rPr>
              <a:t>Studies using </a:t>
            </a:r>
            <a:r>
              <a:rPr lang="en-US" altLang="ja-JP" sz="2000" baseline="30000" dirty="0" smtClean="0">
                <a:solidFill>
                  <a:srgbClr val="0000FF"/>
                </a:solidFill>
              </a:rPr>
              <a:t>60</a:t>
            </a:r>
            <a:r>
              <a:rPr lang="en-US" altLang="ja-JP" sz="2000" dirty="0" smtClean="0">
                <a:solidFill>
                  <a:srgbClr val="0000FF"/>
                </a:solidFill>
              </a:rPr>
              <a:t>Co irradiation facility in Nagoya has </a:t>
            </a:r>
            <a:r>
              <a:rPr lang="en-US" altLang="ja-JP" sz="2000" dirty="0" smtClean="0">
                <a:solidFill>
                  <a:srgbClr val="0000FF"/>
                </a:solidFill>
              </a:rPr>
              <a:t>started.</a:t>
            </a:r>
          </a:p>
          <a:p>
            <a:pPr lvl="1">
              <a:buNone/>
            </a:pPr>
            <a:r>
              <a:rPr lang="en-US" altLang="ja-JP" sz="2000" dirty="0" smtClean="0">
                <a:solidFill>
                  <a:srgbClr val="0000FF"/>
                </a:solidFill>
                <a:sym typeface="Wingdings" pitchFamily="2" charset="2"/>
              </a:rPr>
              <a:t> Decide final design of HAPD to start mass production in 2012</a:t>
            </a:r>
            <a:endParaRPr lang="en-US" altLang="ja-JP" sz="2000" dirty="0" smtClean="0">
              <a:solidFill>
                <a:srgbClr val="0000FF"/>
              </a:solidFill>
            </a:endParaRPr>
          </a:p>
          <a:p>
            <a:pPr lvl="1">
              <a:buNone/>
            </a:pP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1D5-1B8E-4D44-852C-F965CFDF88B3}" type="slidenum">
              <a:rPr lang="en-US" altLang="ja-JP" smtClean="0"/>
              <a:pPr/>
              <a:t>21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1D5-1B8E-4D44-852C-F965CFDF88B3}" type="slidenum">
              <a:rPr lang="en-US" altLang="ja-JP" smtClean="0"/>
              <a:pPr/>
              <a:t>22</a:t>
            </a:fld>
            <a:endParaRPr lang="en-US" altLang="ja-JP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" y="228600"/>
            <a:ext cx="9135564" cy="637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1D5-1B8E-4D44-852C-F965CFDF88B3}" type="slidenum">
              <a:rPr lang="en-US" altLang="ja-JP" smtClean="0"/>
              <a:pPr/>
              <a:t>23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ja-JP" dirty="0" err="1" smtClean="0"/>
              <a:t>I</a:t>
            </a:r>
            <a:r>
              <a:rPr lang="en-US" altLang="ja-JP" baseline="-25000" dirty="0" err="1" smtClean="0"/>
              <a:t>leak</a:t>
            </a:r>
            <a:r>
              <a:rPr lang="en-US" altLang="ja-JP" dirty="0" smtClean="0"/>
              <a:t> of </a:t>
            </a:r>
            <a:r>
              <a:rPr kumimoji="1" lang="en-US" altLang="ja-JP" dirty="0" smtClean="0"/>
              <a:t>HAPD with thinner P APD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48640" y="5503530"/>
            <a:ext cx="8229600" cy="1517017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1D5-1B8E-4D44-852C-F965CFDF88B3}" type="slidenum">
              <a:rPr lang="en-US" altLang="ja-JP" smtClean="0"/>
              <a:pPr/>
              <a:t>24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graphicFrame>
        <p:nvGraphicFramePr>
          <p:cNvPr id="6" name="グラフ 5"/>
          <p:cNvGraphicFramePr/>
          <p:nvPr/>
        </p:nvGraphicFramePr>
        <p:xfrm>
          <a:off x="971600" y="1124744"/>
          <a:ext cx="697207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6804248" y="1628800"/>
            <a:ext cx="129614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Normal P (thick N)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48124" y="3689608"/>
            <a:ext cx="11841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Thin P 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86568" y="1090454"/>
            <a:ext cx="19373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After 10</a:t>
            </a:r>
            <a:r>
              <a:rPr kumimoji="1" lang="en-US" altLang="ja-JP" baseline="30000" dirty="0" smtClean="0"/>
              <a:t>12 </a:t>
            </a:r>
            <a:r>
              <a:rPr kumimoji="1" lang="en-US" altLang="ja-JP" dirty="0" smtClean="0"/>
              <a:t>n/cm</a:t>
            </a:r>
            <a:r>
              <a:rPr kumimoji="1" lang="en-US" altLang="ja-JP" baseline="30000" dirty="0" smtClean="0"/>
              <a:t>2</a:t>
            </a:r>
            <a:endParaRPr kumimoji="1" lang="ja-JP" altLang="en-US" baseline="30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Test in m</a:t>
            </a:r>
            <a:r>
              <a:rPr kumimoji="1" lang="en-US" altLang="ja-JP" dirty="0" smtClean="0"/>
              <a:t>agnetic field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5786" y="1299977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We measured HAPD </a:t>
            </a:r>
            <a:r>
              <a:rPr lang="en-US" altLang="ja-JP" sz="2400" dirty="0" smtClean="0"/>
              <a:t>in the</a:t>
            </a:r>
            <a:r>
              <a:rPr kumimoji="1" lang="en-US" altLang="ja-JP" sz="2400" dirty="0" smtClean="0"/>
              <a:t> 1.5T magnetic field</a:t>
            </a:r>
            <a:endParaRPr lang="en-US" altLang="ja-JP" sz="2400" dirty="0" smtClean="0"/>
          </a:p>
          <a:p>
            <a:r>
              <a:rPr lang="en-US" altLang="ja-JP" sz="2400" dirty="0" smtClean="0"/>
              <a:t>using</a:t>
            </a:r>
            <a:r>
              <a:rPr kumimoji="1" lang="en-US" altLang="ja-JP" sz="2400" dirty="0" smtClean="0"/>
              <a:t> a special equipment to scan the HAPD surface</a:t>
            </a:r>
          </a:p>
          <a:p>
            <a:r>
              <a:rPr lang="en-US" altLang="ja-JP" sz="2400" dirty="0" smtClean="0"/>
              <a:t>with pulse laser(controlled by a 2D stage outside the magnet).</a:t>
            </a:r>
            <a:endParaRPr kumimoji="1" lang="en-US" altLang="ja-JP" sz="24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4282" y="3243203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err="1" smtClean="0">
                <a:latin typeface="Times New Roman" pitchFamily="18" charset="0"/>
                <a:cs typeface="Times New Roman" pitchFamily="18" charset="0"/>
              </a:rPr>
              <a:t>Ushiwaka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</a:rPr>
              <a:t> magnet (KEK)</a:t>
            </a:r>
            <a:endParaRPr kumimoji="1" lang="ja-JP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グループ化 64"/>
          <p:cNvGrpSpPr>
            <a:grpSpLocks noGrp="1"/>
          </p:cNvGrpSpPr>
          <p:nvPr>
            <p:ph idx="1"/>
          </p:nvPr>
        </p:nvGrpSpPr>
        <p:grpSpPr bwMode="auto">
          <a:xfrm>
            <a:off x="3143272" y="3000372"/>
            <a:ext cx="6000760" cy="3786214"/>
            <a:chOff x="-11231" y="794288"/>
            <a:chExt cx="8630756" cy="4093263"/>
          </a:xfrm>
        </p:grpSpPr>
        <p:grpSp>
          <p:nvGrpSpPr>
            <p:cNvPr id="5" name="グループ化 30"/>
            <p:cNvGrpSpPr>
              <a:grpSpLocks/>
            </p:cNvGrpSpPr>
            <p:nvPr/>
          </p:nvGrpSpPr>
          <p:grpSpPr bwMode="auto">
            <a:xfrm>
              <a:off x="1143391" y="1501001"/>
              <a:ext cx="6571968" cy="2428293"/>
              <a:chOff x="1143444" y="1501125"/>
              <a:chExt cx="7856202" cy="2856825"/>
            </a:xfrm>
          </p:grpSpPr>
          <p:sp>
            <p:nvSpPr>
              <p:cNvPr id="43" name="円/楕円 42"/>
              <p:cNvSpPr/>
              <p:nvPr/>
            </p:nvSpPr>
            <p:spPr>
              <a:xfrm>
                <a:off x="2142933" y="2684605"/>
                <a:ext cx="141864" cy="14348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000"/>
              </a:p>
            </p:txBody>
          </p:sp>
          <p:sp>
            <p:nvSpPr>
              <p:cNvPr id="44" name="正方形/長方形 43"/>
              <p:cNvSpPr/>
              <p:nvPr/>
            </p:nvSpPr>
            <p:spPr>
              <a:xfrm>
                <a:off x="1143444" y="1501125"/>
                <a:ext cx="7428464" cy="2856825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000"/>
              </a:p>
            </p:txBody>
          </p:sp>
          <p:sp>
            <p:nvSpPr>
              <p:cNvPr id="45" name="正方形/長方形 2"/>
              <p:cNvSpPr/>
              <p:nvPr/>
            </p:nvSpPr>
            <p:spPr>
              <a:xfrm>
                <a:off x="1644263" y="3000209"/>
                <a:ext cx="1427228" cy="4304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000"/>
              </a:p>
            </p:txBody>
          </p:sp>
          <p:sp>
            <p:nvSpPr>
              <p:cNvPr id="46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1678413" y="3012979"/>
                <a:ext cx="1691864" cy="471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/>
                  <a:t>HAPD</a:t>
                </a:r>
                <a:endParaRPr lang="ja-JP" altLang="en-US" sz="2000" dirty="0"/>
              </a:p>
            </p:txBody>
          </p:sp>
          <p:sp>
            <p:nvSpPr>
              <p:cNvPr id="47" name="正方形/長方形 46"/>
              <p:cNvSpPr/>
              <p:nvPr/>
            </p:nvSpPr>
            <p:spPr>
              <a:xfrm>
                <a:off x="1740988" y="3430659"/>
                <a:ext cx="116070" cy="4989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000"/>
              </a:p>
            </p:txBody>
          </p:sp>
          <p:sp>
            <p:nvSpPr>
              <p:cNvPr id="48" name="正方形/長方形 47"/>
              <p:cNvSpPr/>
              <p:nvPr/>
            </p:nvSpPr>
            <p:spPr>
              <a:xfrm>
                <a:off x="2082749" y="3430659"/>
                <a:ext cx="133265" cy="4989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000"/>
              </a:p>
            </p:txBody>
          </p:sp>
          <p:sp>
            <p:nvSpPr>
              <p:cNvPr id="49" name="正方形/長方形 48"/>
              <p:cNvSpPr/>
              <p:nvPr/>
            </p:nvSpPr>
            <p:spPr>
              <a:xfrm>
                <a:off x="2424510" y="3430659"/>
                <a:ext cx="148311" cy="4989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000"/>
              </a:p>
            </p:txBody>
          </p:sp>
          <p:sp>
            <p:nvSpPr>
              <p:cNvPr id="50" name="正方形/長方形 49"/>
              <p:cNvSpPr/>
              <p:nvPr/>
            </p:nvSpPr>
            <p:spPr>
              <a:xfrm>
                <a:off x="2766270" y="3430659"/>
                <a:ext cx="163357" cy="4989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000"/>
              </a:p>
            </p:txBody>
          </p:sp>
          <p:sp>
            <p:nvSpPr>
              <p:cNvPr id="51" name="正方形/長方形 50"/>
              <p:cNvSpPr/>
              <p:nvPr/>
            </p:nvSpPr>
            <p:spPr>
              <a:xfrm>
                <a:off x="1715196" y="2399779"/>
                <a:ext cx="6277264" cy="3576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000"/>
              </a:p>
            </p:txBody>
          </p:sp>
          <p:sp>
            <p:nvSpPr>
              <p:cNvPr id="52" name="正方形/長方形 9"/>
              <p:cNvSpPr/>
              <p:nvPr/>
            </p:nvSpPr>
            <p:spPr>
              <a:xfrm>
                <a:off x="7205764" y="2757417"/>
                <a:ext cx="786696" cy="57179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000"/>
              </a:p>
            </p:txBody>
          </p:sp>
          <p:sp>
            <p:nvSpPr>
              <p:cNvPr id="53" name="テキスト ボックス 11"/>
              <p:cNvSpPr txBox="1">
                <a:spLocks noChangeArrowheads="1"/>
              </p:cNvSpPr>
              <p:nvPr/>
            </p:nvSpPr>
            <p:spPr bwMode="auto">
              <a:xfrm>
                <a:off x="6612343" y="3269352"/>
                <a:ext cx="2239896" cy="508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 smtClean="0"/>
                  <a:t>2D </a:t>
                </a:r>
                <a:r>
                  <a:rPr lang="en-US" altLang="ja-JP" sz="2000" dirty="0"/>
                  <a:t>stage</a:t>
                </a:r>
                <a:endParaRPr lang="ja-JP" altLang="en-US" sz="2000" dirty="0"/>
              </a:p>
            </p:txBody>
          </p:sp>
          <p:sp>
            <p:nvSpPr>
              <p:cNvPr id="54" name="テキスト ボックス 10"/>
              <p:cNvSpPr txBox="1">
                <a:spLocks noChangeArrowheads="1"/>
              </p:cNvSpPr>
              <p:nvPr/>
            </p:nvSpPr>
            <p:spPr bwMode="auto">
              <a:xfrm>
                <a:off x="3500430" y="2320559"/>
                <a:ext cx="2071700" cy="470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2000" dirty="0"/>
                  <a:t>G-10 bar</a:t>
                </a:r>
              </a:p>
            </p:txBody>
          </p:sp>
          <p:sp>
            <p:nvSpPr>
              <p:cNvPr id="55" name="フリーフォーム 54"/>
              <p:cNvSpPr/>
              <p:nvPr/>
            </p:nvSpPr>
            <p:spPr>
              <a:xfrm>
                <a:off x="2173025" y="1837347"/>
                <a:ext cx="6826621" cy="558702"/>
              </a:xfrm>
              <a:custGeom>
                <a:avLst/>
                <a:gdLst>
                  <a:gd name="connsiteX0" fmla="*/ 0 w 5224007"/>
                  <a:gd name="connsiteY0" fmla="*/ 318052 h 333954"/>
                  <a:gd name="connsiteX1" fmla="*/ 0 w 5224007"/>
                  <a:gd name="connsiteY1" fmla="*/ 0 h 333954"/>
                  <a:gd name="connsiteX2" fmla="*/ 5224007 w 5224007"/>
                  <a:gd name="connsiteY2" fmla="*/ 0 h 333954"/>
                  <a:gd name="connsiteX3" fmla="*/ 5224007 w 5224007"/>
                  <a:gd name="connsiteY3" fmla="*/ 39756 h 333954"/>
                  <a:gd name="connsiteX4" fmla="*/ 55659 w 5224007"/>
                  <a:gd name="connsiteY4" fmla="*/ 39756 h 333954"/>
                  <a:gd name="connsiteX5" fmla="*/ 55659 w 5224007"/>
                  <a:gd name="connsiteY5" fmla="*/ 333954 h 333954"/>
                  <a:gd name="connsiteX6" fmla="*/ 55659 w 5224007"/>
                  <a:gd name="connsiteY6" fmla="*/ 333954 h 333954"/>
                  <a:gd name="connsiteX7" fmla="*/ 55659 w 5224007"/>
                  <a:gd name="connsiteY7" fmla="*/ 333954 h 33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24007" h="333954">
                    <a:moveTo>
                      <a:pt x="0" y="318052"/>
                    </a:moveTo>
                    <a:lnTo>
                      <a:pt x="0" y="0"/>
                    </a:lnTo>
                    <a:lnTo>
                      <a:pt x="5224007" y="0"/>
                    </a:lnTo>
                    <a:lnTo>
                      <a:pt x="5224007" y="39756"/>
                    </a:lnTo>
                    <a:lnTo>
                      <a:pt x="55659" y="39756"/>
                    </a:lnTo>
                    <a:lnTo>
                      <a:pt x="55659" y="333954"/>
                    </a:lnTo>
                    <a:lnTo>
                      <a:pt x="55659" y="333954"/>
                    </a:lnTo>
                    <a:lnTo>
                      <a:pt x="55659" y="333954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000"/>
              </a:p>
            </p:txBody>
          </p:sp>
        </p:grpSp>
        <p:sp>
          <p:nvSpPr>
            <p:cNvPr id="16" name="正方形/長方形 15"/>
            <p:cNvSpPr/>
            <p:nvPr/>
          </p:nvSpPr>
          <p:spPr>
            <a:xfrm>
              <a:off x="7715369" y="1571991"/>
              <a:ext cx="866674" cy="624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/>
            </a:p>
          </p:txBody>
        </p:sp>
        <p:sp>
          <p:nvSpPr>
            <p:cNvPr id="17" name="テキスト ボックス 32"/>
            <p:cNvSpPr txBox="1">
              <a:spLocks noChangeArrowheads="1"/>
            </p:cNvSpPr>
            <p:nvPr/>
          </p:nvSpPr>
          <p:spPr bwMode="auto">
            <a:xfrm>
              <a:off x="7772837" y="1701068"/>
              <a:ext cx="846688" cy="646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800" dirty="0"/>
                <a:t>PLP</a:t>
              </a:r>
            </a:p>
            <a:p>
              <a:endParaRPr lang="en-US" altLang="ja-JP" sz="1800" dirty="0"/>
            </a:p>
          </p:txBody>
        </p:sp>
        <p:sp>
          <p:nvSpPr>
            <p:cNvPr id="18" name="テキスト ボックス 33"/>
            <p:cNvSpPr txBox="1">
              <a:spLocks noChangeArrowheads="1"/>
            </p:cNvSpPr>
            <p:nvPr/>
          </p:nvSpPr>
          <p:spPr bwMode="auto">
            <a:xfrm>
              <a:off x="3079822" y="1459153"/>
              <a:ext cx="2540827" cy="400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000" dirty="0"/>
                <a:t>optical fiber</a:t>
              </a:r>
              <a:endParaRPr lang="ja-JP" altLang="en-US" sz="2000" dirty="0"/>
            </a:p>
          </p:txBody>
        </p:sp>
        <p:sp>
          <p:nvSpPr>
            <p:cNvPr id="19" name="テキスト ボックス 35"/>
            <p:cNvSpPr txBox="1">
              <a:spLocks noChangeArrowheads="1"/>
            </p:cNvSpPr>
            <p:nvPr/>
          </p:nvSpPr>
          <p:spPr bwMode="auto">
            <a:xfrm>
              <a:off x="2786064" y="2615100"/>
              <a:ext cx="2883044" cy="708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000" dirty="0" smtClean="0"/>
                <a:t>Lens</a:t>
              </a:r>
              <a:r>
                <a:rPr lang="ja-JP" altLang="en-US" sz="2000" dirty="0" smtClean="0"/>
                <a:t>：</a:t>
              </a:r>
              <a:r>
                <a:rPr lang="en-US" altLang="ja-JP" sz="2000" dirty="0" smtClean="0"/>
                <a:t>spot size</a:t>
              </a:r>
            </a:p>
            <a:p>
              <a:r>
                <a:rPr lang="en-US" altLang="ja-JP" sz="2000" dirty="0" smtClean="0"/>
                <a:t> </a:t>
              </a:r>
              <a:r>
                <a:rPr lang="ja-JP" altLang="en-US" sz="2000" dirty="0" smtClean="0"/>
                <a:t>　　　～</a:t>
              </a:r>
              <a:r>
                <a:rPr lang="en-US" altLang="ja-JP" sz="2000" dirty="0"/>
                <a:t>100μm</a:t>
              </a:r>
              <a:endParaRPr lang="ja-JP" altLang="en-US" sz="2000" dirty="0"/>
            </a:p>
          </p:txBody>
        </p:sp>
        <p:cxnSp>
          <p:nvCxnSpPr>
            <p:cNvPr id="20" name="直線矢印コネクタ 19"/>
            <p:cNvCxnSpPr/>
            <p:nvPr/>
          </p:nvCxnSpPr>
          <p:spPr>
            <a:xfrm rot="10800000">
              <a:off x="2143123" y="2647118"/>
              <a:ext cx="713837" cy="1419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1"/>
            <p:cNvSpPr txBox="1">
              <a:spLocks noChangeArrowheads="1"/>
            </p:cNvSpPr>
            <p:nvPr/>
          </p:nvSpPr>
          <p:spPr bwMode="auto">
            <a:xfrm>
              <a:off x="4098629" y="1107799"/>
              <a:ext cx="2058563" cy="45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000" dirty="0"/>
                <a:t>Black box</a:t>
              </a:r>
              <a:endParaRPr lang="ja-JP" altLang="en-US" sz="2000" dirty="0"/>
            </a:p>
          </p:txBody>
        </p:sp>
        <p:grpSp>
          <p:nvGrpSpPr>
            <p:cNvPr id="6" name="グループ化 32"/>
            <p:cNvGrpSpPr>
              <a:grpSpLocks/>
            </p:cNvGrpSpPr>
            <p:nvPr/>
          </p:nvGrpSpPr>
          <p:grpSpPr bwMode="auto">
            <a:xfrm>
              <a:off x="5878943" y="3276945"/>
              <a:ext cx="1071097" cy="606598"/>
              <a:chOff x="4235869" y="5003599"/>
              <a:chExt cx="1071097" cy="606598"/>
            </a:xfrm>
          </p:grpSpPr>
          <p:cxnSp>
            <p:nvCxnSpPr>
              <p:cNvPr id="39" name="直線矢印コネクタ 38"/>
              <p:cNvCxnSpPr/>
              <p:nvPr/>
            </p:nvCxnSpPr>
            <p:spPr>
              <a:xfrm rot="10800000">
                <a:off x="4521206" y="5218395"/>
                <a:ext cx="78576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矢印コネクタ 39"/>
              <p:cNvCxnSpPr/>
              <p:nvPr/>
            </p:nvCxnSpPr>
            <p:spPr>
              <a:xfrm rot="5400000">
                <a:off x="4628742" y="5038111"/>
                <a:ext cx="498765" cy="42974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テキスト ボックス 29"/>
              <p:cNvSpPr txBox="1">
                <a:spLocks noChangeArrowheads="1"/>
              </p:cNvSpPr>
              <p:nvPr/>
            </p:nvSpPr>
            <p:spPr bwMode="auto">
              <a:xfrm>
                <a:off x="4235869" y="5004083"/>
                <a:ext cx="357190" cy="4000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2000" dirty="0"/>
                  <a:t>x</a:t>
                </a:r>
                <a:endParaRPr lang="ja-JP" altLang="en-US" sz="2000" dirty="0"/>
              </a:p>
            </p:txBody>
          </p:sp>
          <p:sp>
            <p:nvSpPr>
              <p:cNvPr id="42" name="テキスト ボックス 30"/>
              <p:cNvSpPr txBox="1">
                <a:spLocks noChangeArrowheads="1"/>
              </p:cNvSpPr>
              <p:nvPr/>
            </p:nvSpPr>
            <p:spPr bwMode="auto">
              <a:xfrm>
                <a:off x="4786009" y="5210107"/>
                <a:ext cx="285751" cy="4000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2000" dirty="0"/>
                  <a:t>y</a:t>
                </a:r>
                <a:endParaRPr lang="ja-JP" altLang="en-US" sz="2000" dirty="0"/>
              </a:p>
            </p:txBody>
          </p:sp>
        </p:grpSp>
        <p:cxnSp>
          <p:nvCxnSpPr>
            <p:cNvPr id="23" name="直線コネクタ 22"/>
            <p:cNvCxnSpPr/>
            <p:nvPr/>
          </p:nvCxnSpPr>
          <p:spPr>
            <a:xfrm rot="5400000">
              <a:off x="1619914" y="3642604"/>
              <a:ext cx="141984" cy="17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rot="16200000" flipH="1">
              <a:off x="1919294" y="3643503"/>
              <a:ext cx="1419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rot="16200000" flipH="1">
              <a:off x="2215977" y="3643503"/>
              <a:ext cx="1419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rot="16200000" flipH="1">
              <a:off x="2500074" y="3643503"/>
              <a:ext cx="1419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1690008" y="3714495"/>
              <a:ext cx="2524503" cy="18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rot="5400000">
              <a:off x="3991516" y="3930210"/>
              <a:ext cx="440510" cy="90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フリーフォーム 28"/>
            <p:cNvSpPr/>
            <p:nvPr/>
          </p:nvSpPr>
          <p:spPr>
            <a:xfrm>
              <a:off x="3844106" y="4127700"/>
              <a:ext cx="728221" cy="109218"/>
            </a:xfrm>
            <a:custGeom>
              <a:avLst/>
              <a:gdLst>
                <a:gd name="connsiteX0" fmla="*/ 0 w 728663"/>
                <a:gd name="connsiteY0" fmla="*/ 3175 h 107950"/>
                <a:gd name="connsiteX1" fmla="*/ 219075 w 728663"/>
                <a:gd name="connsiteY1" fmla="*/ 107950 h 107950"/>
                <a:gd name="connsiteX2" fmla="*/ 419100 w 728663"/>
                <a:gd name="connsiteY2" fmla="*/ 3175 h 107950"/>
                <a:gd name="connsiteX3" fmla="*/ 685800 w 728663"/>
                <a:gd name="connsiteY3" fmla="*/ 88900 h 107950"/>
                <a:gd name="connsiteX4" fmla="*/ 676275 w 728663"/>
                <a:gd name="connsiteY4" fmla="*/ 79375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663" h="107950">
                  <a:moveTo>
                    <a:pt x="0" y="3175"/>
                  </a:moveTo>
                  <a:cubicBezTo>
                    <a:pt x="74612" y="55562"/>
                    <a:pt x="149225" y="107950"/>
                    <a:pt x="219075" y="107950"/>
                  </a:cubicBezTo>
                  <a:cubicBezTo>
                    <a:pt x="288925" y="107950"/>
                    <a:pt x="341313" y="6350"/>
                    <a:pt x="419100" y="3175"/>
                  </a:cubicBezTo>
                  <a:cubicBezTo>
                    <a:pt x="496887" y="0"/>
                    <a:pt x="642938" y="76200"/>
                    <a:pt x="685800" y="88900"/>
                  </a:cubicBezTo>
                  <a:cubicBezTo>
                    <a:pt x="728663" y="101600"/>
                    <a:pt x="702469" y="90487"/>
                    <a:pt x="676275" y="79375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/>
            </a:p>
          </p:txBody>
        </p:sp>
        <p:sp>
          <p:nvSpPr>
            <p:cNvPr id="30" name="フリーフォーム 29"/>
            <p:cNvSpPr/>
            <p:nvPr/>
          </p:nvSpPr>
          <p:spPr>
            <a:xfrm>
              <a:off x="3844106" y="4236919"/>
              <a:ext cx="728221" cy="107398"/>
            </a:xfrm>
            <a:custGeom>
              <a:avLst/>
              <a:gdLst>
                <a:gd name="connsiteX0" fmla="*/ 0 w 728663"/>
                <a:gd name="connsiteY0" fmla="*/ 3175 h 107950"/>
                <a:gd name="connsiteX1" fmla="*/ 219075 w 728663"/>
                <a:gd name="connsiteY1" fmla="*/ 107950 h 107950"/>
                <a:gd name="connsiteX2" fmla="*/ 419100 w 728663"/>
                <a:gd name="connsiteY2" fmla="*/ 3175 h 107950"/>
                <a:gd name="connsiteX3" fmla="*/ 685800 w 728663"/>
                <a:gd name="connsiteY3" fmla="*/ 88900 h 107950"/>
                <a:gd name="connsiteX4" fmla="*/ 676275 w 728663"/>
                <a:gd name="connsiteY4" fmla="*/ 79375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663" h="107950">
                  <a:moveTo>
                    <a:pt x="0" y="3175"/>
                  </a:moveTo>
                  <a:cubicBezTo>
                    <a:pt x="74612" y="55562"/>
                    <a:pt x="149225" y="107950"/>
                    <a:pt x="219075" y="107950"/>
                  </a:cubicBezTo>
                  <a:cubicBezTo>
                    <a:pt x="288925" y="107950"/>
                    <a:pt x="341313" y="6350"/>
                    <a:pt x="419100" y="3175"/>
                  </a:cubicBezTo>
                  <a:cubicBezTo>
                    <a:pt x="496887" y="0"/>
                    <a:pt x="642938" y="76200"/>
                    <a:pt x="685800" y="88900"/>
                  </a:cubicBezTo>
                  <a:cubicBezTo>
                    <a:pt x="728663" y="101600"/>
                    <a:pt x="702469" y="90487"/>
                    <a:pt x="676275" y="79375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1715181" y="3213909"/>
              <a:ext cx="855885" cy="2147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/>
            </a:p>
          </p:txBody>
        </p:sp>
        <p:sp>
          <p:nvSpPr>
            <p:cNvPr id="32" name="テキスト ボックス 56"/>
            <p:cNvSpPr txBox="1">
              <a:spLocks noChangeArrowheads="1"/>
            </p:cNvSpPr>
            <p:nvPr/>
          </p:nvSpPr>
          <p:spPr bwMode="auto">
            <a:xfrm>
              <a:off x="1731460" y="3111229"/>
              <a:ext cx="928701" cy="36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800" dirty="0"/>
                <a:t>ASIC</a:t>
              </a:r>
              <a:endParaRPr lang="ja-JP" altLang="en-US" sz="1800" dirty="0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785573" y="794288"/>
              <a:ext cx="2679635" cy="60369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814343" y="4003143"/>
              <a:ext cx="2501128" cy="65271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/>
            </a:p>
          </p:txBody>
        </p:sp>
        <p:sp>
          <p:nvSpPr>
            <p:cNvPr id="35" name="テキスト ボックス 60"/>
            <p:cNvSpPr txBox="1">
              <a:spLocks noChangeArrowheads="1"/>
            </p:cNvSpPr>
            <p:nvPr/>
          </p:nvSpPr>
          <p:spPr bwMode="auto">
            <a:xfrm>
              <a:off x="976071" y="871519"/>
              <a:ext cx="2508370" cy="898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 dirty="0" smtClean="0"/>
                <a:t>Magnet</a:t>
              </a:r>
              <a:endParaRPr lang="ja-JP" altLang="en-US" sz="2400" dirty="0"/>
            </a:p>
            <a:p>
              <a:endParaRPr lang="ja-JP" altLang="en-US" sz="2400" dirty="0"/>
            </a:p>
          </p:txBody>
        </p:sp>
        <p:sp>
          <p:nvSpPr>
            <p:cNvPr id="36" name="テキスト ボックス 61"/>
            <p:cNvSpPr txBox="1">
              <a:spLocks noChangeArrowheads="1"/>
            </p:cNvSpPr>
            <p:nvPr/>
          </p:nvSpPr>
          <p:spPr bwMode="auto">
            <a:xfrm>
              <a:off x="895155" y="3989163"/>
              <a:ext cx="2589266" cy="898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 dirty="0" smtClean="0"/>
                <a:t>Magnet</a:t>
              </a:r>
              <a:endParaRPr lang="ja-JP" altLang="en-US" sz="2400" dirty="0"/>
            </a:p>
            <a:p>
              <a:endParaRPr lang="ja-JP" altLang="en-US" sz="2400" dirty="0"/>
            </a:p>
          </p:txBody>
        </p:sp>
        <p:sp>
          <p:nvSpPr>
            <p:cNvPr id="37" name="下矢印 36"/>
            <p:cNvSpPr/>
            <p:nvPr/>
          </p:nvSpPr>
          <p:spPr>
            <a:xfrm>
              <a:off x="707956" y="2285552"/>
              <a:ext cx="308243" cy="786373"/>
            </a:xfrm>
            <a:prstGeom prst="downArrow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/>
            </a:p>
          </p:txBody>
        </p:sp>
        <p:sp>
          <p:nvSpPr>
            <p:cNvPr id="38" name="テキスト ボックス 63"/>
            <p:cNvSpPr txBox="1">
              <a:spLocks noChangeArrowheads="1"/>
            </p:cNvSpPr>
            <p:nvPr/>
          </p:nvSpPr>
          <p:spPr bwMode="auto">
            <a:xfrm>
              <a:off x="-11231" y="2261684"/>
              <a:ext cx="1541215" cy="765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2000" dirty="0" smtClean="0"/>
                <a:t>　</a:t>
              </a:r>
              <a:r>
                <a:rPr lang="en-US" altLang="ja-JP" sz="2000" b="1" dirty="0" smtClean="0"/>
                <a:t>B</a:t>
              </a:r>
              <a:endParaRPr lang="en-US" altLang="ja-JP" sz="2000" b="1" dirty="0"/>
            </a:p>
            <a:p>
              <a:r>
                <a:rPr lang="en-US" altLang="ja-JP" sz="2000" dirty="0"/>
                <a:t>1.5T</a:t>
              </a:r>
              <a:endParaRPr lang="ja-JP" altLang="en-US" sz="2000" dirty="0"/>
            </a:p>
          </p:txBody>
        </p:sp>
      </p:grpSp>
      <p:sp>
        <p:nvSpPr>
          <p:cNvPr id="58" name="スライド番号プレースホルダ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D1B2-AB8A-4FA1-9E51-7C178F2484FF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59" name="フッター プレースホルダ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New Hadron Workshop 2010</a:t>
            </a:r>
            <a:endParaRPr kumimoji="1" lang="ja-JP" altLang="en-US" dirty="0"/>
          </a:p>
        </p:txBody>
      </p:sp>
      <p:cxnSp>
        <p:nvCxnSpPr>
          <p:cNvPr id="61" name="直線矢印コネクタ 60"/>
          <p:cNvCxnSpPr/>
          <p:nvPr/>
        </p:nvCxnSpPr>
        <p:spPr>
          <a:xfrm>
            <a:off x="4286248" y="4214817"/>
            <a:ext cx="35719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6215074" y="4000503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1.8 </a:t>
            </a:r>
            <a:r>
              <a:rPr kumimoji="1" lang="en-US" altLang="ja-JP" sz="2000" dirty="0" smtClean="0"/>
              <a:t>m</a:t>
            </a:r>
            <a:endParaRPr kumimoji="1" lang="ja-JP" altLang="en-US" sz="2000" dirty="0"/>
          </a:p>
        </p:txBody>
      </p:sp>
      <p:pic>
        <p:nvPicPr>
          <p:cNvPr id="52226" name="Picture 2" descr="C:\Users\shiizuka\ARICH\しゃしん\磁場測定\SANY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4" y="3571875"/>
            <a:ext cx="2857488" cy="2143116"/>
          </a:xfrm>
          <a:prstGeom prst="rect">
            <a:avLst/>
          </a:prstGeom>
          <a:noFill/>
        </p:spPr>
      </p:pic>
      <p:grpSp>
        <p:nvGrpSpPr>
          <p:cNvPr id="7" name="グループ化 63"/>
          <p:cNvGrpSpPr/>
          <p:nvPr/>
        </p:nvGrpSpPr>
        <p:grpSpPr>
          <a:xfrm>
            <a:off x="0" y="3214686"/>
            <a:ext cx="3214678" cy="2786082"/>
            <a:chOff x="0" y="3214686"/>
            <a:chExt cx="3214678" cy="2786082"/>
          </a:xfrm>
        </p:grpSpPr>
        <p:sp>
          <p:nvSpPr>
            <p:cNvPr id="65" name="正方形/長方形 64"/>
            <p:cNvSpPr/>
            <p:nvPr/>
          </p:nvSpPr>
          <p:spPr>
            <a:xfrm>
              <a:off x="0" y="3214686"/>
              <a:ext cx="3214678" cy="27146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6" name="Picture 1" descr="C:\Users\shiizuka\ARICH\しゃしん\磁場測定\SANY01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589759"/>
              <a:ext cx="3214678" cy="2411009"/>
            </a:xfrm>
            <a:prstGeom prst="rect">
              <a:avLst/>
            </a:prstGeom>
            <a:noFill/>
          </p:spPr>
        </p:pic>
      </p:grpSp>
      <p:sp>
        <p:nvSpPr>
          <p:cNvPr id="67" name="円/楕円 66"/>
          <p:cNvSpPr/>
          <p:nvPr/>
        </p:nvSpPr>
        <p:spPr>
          <a:xfrm>
            <a:off x="3786182" y="3786190"/>
            <a:ext cx="1785950" cy="20002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9" name="直線コネクタ 68"/>
          <p:cNvCxnSpPr>
            <a:stCxn id="67" idx="0"/>
          </p:cNvCxnSpPr>
          <p:nvPr/>
        </p:nvCxnSpPr>
        <p:spPr>
          <a:xfrm rot="16200000" flipV="1">
            <a:off x="3839761" y="2946793"/>
            <a:ext cx="214314" cy="14644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>
            <a:stCxn id="67" idx="4"/>
          </p:cNvCxnSpPr>
          <p:nvPr/>
        </p:nvCxnSpPr>
        <p:spPr>
          <a:xfrm rot="5400000">
            <a:off x="3875479" y="5125654"/>
            <a:ext cx="142878" cy="14644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Event Display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1D5-1B8E-4D44-852C-F965CFDF88B3}" type="slidenum">
              <a:rPr lang="en-US" altLang="ja-JP" smtClean="0"/>
              <a:pPr/>
              <a:t>26</a:t>
            </a:fld>
            <a:endParaRPr lang="en-US" altLang="ja-JP"/>
          </a:p>
        </p:txBody>
      </p:sp>
      <p:pic>
        <p:nvPicPr>
          <p:cNvPr id="38913" name="Picture 1" descr="C:\Users\cozy\Desktop\ARICH\Beamtest0911\plots_20091118\r4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9265" y="1036673"/>
            <a:ext cx="5846113" cy="8196021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6508750" y="5180815"/>
            <a:ext cx="2586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注　点線はゲルの屈折率による計算値</a:t>
            </a:r>
            <a:endParaRPr kumimoji="1" lang="ja-JP" altLang="en-US" dirty="0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K-</a:t>
            </a:r>
            <a:r>
              <a:rPr kumimoji="1" lang="en-US" altLang="ja-JP" dirty="0" smtClean="0">
                <a:latin typeface="Symbol" pitchFamily="18" charset="2"/>
              </a:rPr>
              <a:t>p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Identification image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215F-EC72-46A0-82E3-C4040437F3FB}" type="slidenum">
              <a:rPr lang="en-US" altLang="ja-JP" smtClean="0"/>
              <a:pPr/>
              <a:t>27</a:t>
            </a:fld>
            <a:endParaRPr lang="en-US" altLang="ja-JP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 l="42324" t="26487" r="16228" b="49464"/>
          <a:stretch>
            <a:fillRect/>
          </a:stretch>
        </p:blipFill>
        <p:spPr bwMode="auto">
          <a:xfrm>
            <a:off x="323514" y="1871011"/>
            <a:ext cx="4154394" cy="369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3" cstate="print"/>
          <a:srcRect l="40790" t="26487" r="15789" b="49350"/>
          <a:stretch>
            <a:fillRect/>
          </a:stretch>
        </p:blipFill>
        <p:spPr bwMode="auto">
          <a:xfrm>
            <a:off x="4572000" y="1857364"/>
            <a:ext cx="435222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479646" y="5838895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/>
              <a:t>pion</a:t>
            </a:r>
            <a:r>
              <a:rPr lang="en-US" altLang="ja-JP" sz="2400" dirty="0" smtClean="0"/>
              <a:t> hypothesis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0879" y="5868464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/>
              <a:t>kaon</a:t>
            </a:r>
            <a:r>
              <a:rPr lang="en-US" altLang="ja-JP" sz="2400" dirty="0" smtClean="0"/>
              <a:t> hypothesis</a:t>
            </a:r>
            <a:endParaRPr kumimoji="1" lang="ja-JP" altLang="en-US" sz="2400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正方形/長方形 45"/>
          <p:cNvSpPr/>
          <p:nvPr/>
        </p:nvSpPr>
        <p:spPr>
          <a:xfrm>
            <a:off x="132459" y="3411940"/>
            <a:ext cx="454394" cy="446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59"/>
          <p:cNvGrpSpPr>
            <a:grpSpLocks/>
          </p:cNvGrpSpPr>
          <p:nvPr/>
        </p:nvGrpSpPr>
        <p:grpSpPr bwMode="auto">
          <a:xfrm>
            <a:off x="430721" y="3722647"/>
            <a:ext cx="2572443" cy="1491301"/>
            <a:chOff x="-714411" y="1814684"/>
            <a:chExt cx="4430180" cy="2275542"/>
          </a:xfrm>
        </p:grpSpPr>
        <p:sp>
          <p:nvSpPr>
            <p:cNvPr id="22" name="正方形/長方形 21"/>
            <p:cNvSpPr/>
            <p:nvPr/>
          </p:nvSpPr>
          <p:spPr>
            <a:xfrm>
              <a:off x="-713215" y="2144121"/>
              <a:ext cx="4428984" cy="2131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-713215" y="2357286"/>
              <a:ext cx="4428984" cy="85750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" name="テキスト ボックス 25"/>
            <p:cNvSpPr txBox="1">
              <a:spLocks noChangeArrowheads="1"/>
            </p:cNvSpPr>
            <p:nvPr/>
          </p:nvSpPr>
          <p:spPr bwMode="auto">
            <a:xfrm>
              <a:off x="-714411" y="2192963"/>
              <a:ext cx="571472" cy="603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 dirty="0">
                  <a:latin typeface="Calibri" pitchFamily="34" charset="0"/>
                </a:rPr>
                <a:t>P</a:t>
              </a:r>
              <a:endParaRPr lang="ja-JP" altLang="en-US" sz="2400" dirty="0">
                <a:latin typeface="Calibri" pitchFamily="34" charset="0"/>
              </a:endParaRPr>
            </a:p>
          </p:txBody>
        </p:sp>
        <p:sp>
          <p:nvSpPr>
            <p:cNvPr id="28" name="フリーフォーム 27"/>
            <p:cNvSpPr/>
            <p:nvPr/>
          </p:nvSpPr>
          <p:spPr>
            <a:xfrm>
              <a:off x="-710480" y="1814684"/>
              <a:ext cx="426495" cy="399683"/>
            </a:xfrm>
            <a:custGeom>
              <a:avLst/>
              <a:gdLst>
                <a:gd name="connsiteX0" fmla="*/ 0 w 696035"/>
                <a:gd name="connsiteY0" fmla="*/ 0 h 464024"/>
                <a:gd name="connsiteX1" fmla="*/ 0 w 696035"/>
                <a:gd name="connsiteY1" fmla="*/ 0 h 464024"/>
                <a:gd name="connsiteX2" fmla="*/ 341194 w 696035"/>
                <a:gd name="connsiteY2" fmla="*/ 0 h 464024"/>
                <a:gd name="connsiteX3" fmla="*/ 696035 w 696035"/>
                <a:gd name="connsiteY3" fmla="*/ 464024 h 46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6035" h="464024">
                  <a:moveTo>
                    <a:pt x="0" y="0"/>
                  </a:moveTo>
                  <a:lnTo>
                    <a:pt x="0" y="0"/>
                  </a:lnTo>
                  <a:lnTo>
                    <a:pt x="341194" y="0"/>
                  </a:lnTo>
                  <a:lnTo>
                    <a:pt x="696035" y="464024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-713215" y="3214790"/>
              <a:ext cx="4428984" cy="85750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" name="テキスト ボックス 29"/>
            <p:cNvSpPr txBox="1">
              <a:spLocks noChangeArrowheads="1"/>
            </p:cNvSpPr>
            <p:nvPr/>
          </p:nvSpPr>
          <p:spPr bwMode="auto">
            <a:xfrm>
              <a:off x="-714411" y="3487167"/>
              <a:ext cx="571473" cy="603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>
                  <a:latin typeface="Calibri" pitchFamily="34" charset="0"/>
                </a:rPr>
                <a:t>N</a:t>
              </a:r>
              <a:endParaRPr lang="ja-JP" altLang="en-US" sz="2400">
                <a:latin typeface="Calibri" pitchFamily="34" charset="0"/>
              </a:endParaRPr>
            </a:p>
          </p:txBody>
        </p:sp>
      </p:grp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13656" y="1081647"/>
            <a:ext cx="6223379" cy="5157156"/>
          </a:xfrm>
        </p:spPr>
        <p:txBody>
          <a:bodyPr>
            <a:normAutofit/>
          </a:bodyPr>
          <a:lstStyle/>
          <a:p>
            <a:pPr marL="342900" lvl="1" indent="-342900">
              <a:buFontTx/>
              <a:buChar char="•"/>
            </a:pPr>
            <a:r>
              <a:rPr lang="en-US" altLang="ja-JP" sz="2000" b="1" u="sng" dirty="0" smtClean="0">
                <a:solidFill>
                  <a:schemeClr val="tx1"/>
                </a:solidFill>
              </a:rPr>
              <a:t>Increase of bombarding gain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ja-JP" sz="2000" dirty="0" smtClean="0">
                <a:solidFill>
                  <a:schemeClr val="tx1"/>
                </a:solidFill>
              </a:rPr>
              <a:t>	Increasing maximum HV </a:t>
            </a:r>
            <a:r>
              <a:rPr lang="en-US" altLang="ja-JP" sz="2000" dirty="0" smtClean="0">
                <a:solidFill>
                  <a:schemeClr val="tx1"/>
                </a:solidFill>
                <a:sym typeface="Wingdings" pitchFamily="2" charset="2"/>
              </a:rPr>
              <a:t> difficult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ja-JP" sz="2000" dirty="0" smtClean="0">
                <a:solidFill>
                  <a:srgbClr val="FF0000"/>
                </a:solidFill>
              </a:rPr>
              <a:t>	</a:t>
            </a:r>
            <a:r>
              <a:rPr lang="en-US" altLang="ja-JP" sz="200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ja-JP" sz="2000" dirty="0" smtClean="0">
                <a:solidFill>
                  <a:srgbClr val="FF0000"/>
                </a:solidFill>
              </a:rPr>
              <a:t>Thinner P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2000" dirty="0" smtClean="0">
                <a:solidFill>
                  <a:srgbClr val="FF0000"/>
                </a:solidFill>
              </a:rPr>
              <a:t> layer</a:t>
            </a:r>
          </a:p>
          <a:p>
            <a:pPr lvl="1">
              <a:buNone/>
            </a:pPr>
            <a:r>
              <a:rPr lang="ja-JP" altLang="en-US" sz="1800" dirty="0" smtClean="0">
                <a:solidFill>
                  <a:schemeClr val="tx1"/>
                </a:solidFill>
              </a:rPr>
              <a:t>・ </a:t>
            </a:r>
            <a:r>
              <a:rPr lang="en-US" altLang="ja-JP" sz="1800" dirty="0" smtClean="0">
                <a:solidFill>
                  <a:schemeClr val="tx1"/>
                </a:solidFill>
              </a:rPr>
              <a:t>Can be applied to thin P APD. </a:t>
            </a:r>
            <a:endParaRPr lang="en-US" altLang="ja-JP" sz="9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ja-JP" sz="1800" dirty="0" smtClean="0">
                <a:solidFill>
                  <a:schemeClr val="tx1"/>
                </a:solidFill>
              </a:rPr>
              <a:t>		No need to remake APD.</a:t>
            </a:r>
          </a:p>
          <a:p>
            <a:pPr>
              <a:buNone/>
            </a:pPr>
            <a:r>
              <a:rPr lang="en-US" altLang="ja-JP" sz="1800" dirty="0" smtClean="0">
                <a:solidFill>
                  <a:schemeClr val="tx1"/>
                </a:solidFill>
              </a:rPr>
              <a:t>	Worry : weaker against surface damage by </a:t>
            </a:r>
            <a:r>
              <a:rPr lang="en-US" altLang="ja-JP" sz="1800" dirty="0" smtClean="0">
                <a:solidFill>
                  <a:schemeClr val="tx1"/>
                </a:solidFill>
                <a:latin typeface="Symbol" pitchFamily="18" charset="2"/>
              </a:rPr>
              <a:t>g </a:t>
            </a:r>
            <a:r>
              <a:rPr lang="en-US" altLang="ja-JP" sz="1800" dirty="0" smtClean="0">
                <a:solidFill>
                  <a:schemeClr val="tx1"/>
                </a:solidFill>
              </a:rPr>
              <a:t>rays?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8568" y="-80204"/>
            <a:ext cx="8784976" cy="1143000"/>
          </a:xfrm>
        </p:spPr>
        <p:txBody>
          <a:bodyPr>
            <a:normAutofit/>
          </a:bodyPr>
          <a:lstStyle/>
          <a:p>
            <a:endParaRPr kumimoji="1" lang="ja-JP" altLang="en-US" dirty="0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4466" y="3382134"/>
            <a:ext cx="4674612" cy="286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直線矢印コネクタ 46"/>
          <p:cNvCxnSpPr/>
          <p:nvPr/>
        </p:nvCxnSpPr>
        <p:spPr>
          <a:xfrm flipH="1" flipV="1">
            <a:off x="4344546" y="5398358"/>
            <a:ext cx="420742" cy="4682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4748781" y="5200897"/>
            <a:ext cx="0" cy="576064"/>
          </a:xfrm>
          <a:prstGeom prst="line">
            <a:avLst/>
          </a:prstGeom>
          <a:ln w="28575">
            <a:solidFill>
              <a:srgbClr val="99663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4344546" y="4318238"/>
            <a:ext cx="984980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Make HV threshold  smaller</a:t>
            </a:r>
            <a:endParaRPr kumimoji="1" lang="ja-JP" altLang="en-US" sz="1400" dirty="0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433002" y="4294147"/>
            <a:ext cx="2571750" cy="642937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" name="テキスト ボックス 15"/>
          <p:cNvSpPr txBox="1">
            <a:spLocks noChangeArrowheads="1"/>
          </p:cNvSpPr>
          <p:nvPr/>
        </p:nvSpPr>
        <p:spPr bwMode="auto">
          <a:xfrm>
            <a:off x="137060" y="3319879"/>
            <a:ext cx="1145293" cy="58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>
                <a:latin typeface="Calibri" pitchFamily="34" charset="0"/>
              </a:rPr>
              <a:t>P</a:t>
            </a:r>
            <a:r>
              <a:rPr lang="en-US" altLang="ja-JP" sz="3200" baseline="30000" dirty="0">
                <a:latin typeface="Calibri" pitchFamily="34" charset="0"/>
              </a:rPr>
              <a:t>+</a:t>
            </a:r>
            <a:endParaRPr lang="ja-JP" altLang="en-US" sz="3200" dirty="0">
              <a:latin typeface="Calibri" pitchFamily="34" charset="0"/>
            </a:endParaRPr>
          </a:p>
        </p:txBody>
      </p:sp>
      <p:grpSp>
        <p:nvGrpSpPr>
          <p:cNvPr id="5" name="グループ化 53"/>
          <p:cNvGrpSpPr>
            <a:grpSpLocks/>
          </p:cNvGrpSpPr>
          <p:nvPr/>
        </p:nvGrpSpPr>
        <p:grpSpPr bwMode="auto">
          <a:xfrm>
            <a:off x="950225" y="4162235"/>
            <a:ext cx="455613" cy="493713"/>
            <a:chOff x="1714472" y="2212810"/>
            <a:chExt cx="455614" cy="493625"/>
          </a:xfrm>
        </p:grpSpPr>
        <p:sp>
          <p:nvSpPr>
            <p:cNvPr id="13" name="円/楕円 12"/>
            <p:cNvSpPr/>
            <p:nvPr/>
          </p:nvSpPr>
          <p:spPr>
            <a:xfrm>
              <a:off x="1838297" y="2400102"/>
              <a:ext cx="82550" cy="936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1963711" y="2400102"/>
              <a:ext cx="98425" cy="11269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1714472" y="2352485"/>
              <a:ext cx="455614" cy="18729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 rot="5400000" flipH="1" flipV="1">
              <a:off x="1911339" y="2306456"/>
              <a:ext cx="18729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下矢印 16"/>
            <p:cNvSpPr/>
            <p:nvPr/>
          </p:nvSpPr>
          <p:spPr>
            <a:xfrm>
              <a:off x="1819247" y="2519143"/>
              <a:ext cx="123825" cy="187292"/>
            </a:xfrm>
            <a:prstGeom prst="downArrow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cxnSp>
        <p:nvCxnSpPr>
          <p:cNvPr id="51" name="直線矢印コネクタ 50"/>
          <p:cNvCxnSpPr/>
          <p:nvPr/>
        </p:nvCxnSpPr>
        <p:spPr>
          <a:xfrm flipH="1">
            <a:off x="1143432" y="2634018"/>
            <a:ext cx="2980" cy="16068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620527" y="202835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Photo electron</a:t>
            </a:r>
            <a:endParaRPr kumimoji="1" lang="ja-JP" altLang="en-US" dirty="0"/>
          </a:p>
        </p:txBody>
      </p:sp>
      <p:cxnSp>
        <p:nvCxnSpPr>
          <p:cNvPr id="66" name="直線矢印コネクタ 65"/>
          <p:cNvCxnSpPr/>
          <p:nvPr/>
        </p:nvCxnSpPr>
        <p:spPr>
          <a:xfrm>
            <a:off x="323528" y="3861048"/>
            <a:ext cx="0" cy="288032"/>
          </a:xfrm>
          <a:prstGeom prst="straightConnector1">
            <a:avLst/>
          </a:prstGeom>
          <a:ln w="19050">
            <a:solidFill>
              <a:srgbClr val="996633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1D5-1B8E-4D44-852C-F965CFDF88B3}" type="slidenum">
              <a:rPr lang="en-US" altLang="ja-JP" smtClean="0"/>
              <a:pPr/>
              <a:t>28</a:t>
            </a:fld>
            <a:endParaRPr lang="en-US" altLang="ja-JP" dirty="0"/>
          </a:p>
        </p:txBody>
      </p:sp>
      <p:sp>
        <p:nvSpPr>
          <p:cNvPr id="32" name="フッター プレースホルダ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3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866775"/>
          </a:xfrm>
        </p:spPr>
        <p:txBody>
          <a:bodyPr/>
          <a:lstStyle/>
          <a:p>
            <a:r>
              <a:rPr lang="en-US" altLang="ja-JP" smtClean="0"/>
              <a:t>ASIC for readout of 144ch HAPD</a:t>
            </a:r>
            <a:endParaRPr lang="ja-JP" altLang="en-US" smtClean="0"/>
          </a:p>
        </p:txBody>
      </p:sp>
      <p:sp>
        <p:nvSpPr>
          <p:cNvPr id="13315" name="テキスト ボックス 17"/>
          <p:cNvSpPr txBox="1">
            <a:spLocks noChangeArrowheads="1"/>
          </p:cNvSpPr>
          <p:nvPr/>
        </p:nvSpPr>
        <p:spPr bwMode="auto">
          <a:xfrm>
            <a:off x="0" y="785794"/>
            <a:ext cx="8686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latin typeface="Calibri" charset="0"/>
              </a:rPr>
              <a:t>We need high density front-end electronics including high-gain and low-noise amplifier for A-RICH.</a:t>
            </a:r>
          </a:p>
          <a:p>
            <a:r>
              <a:rPr lang="en-US" altLang="ja-JP" sz="2000">
                <a:latin typeface="Calibri" charset="0"/>
              </a:rPr>
              <a:t>→</a:t>
            </a:r>
            <a:r>
              <a:rPr lang="ja-JP" altLang="en-US" sz="2000">
                <a:latin typeface="Calibri" charset="0"/>
              </a:rPr>
              <a:t>　</a:t>
            </a:r>
            <a:r>
              <a:rPr lang="en-US" altLang="ja-JP" sz="2000">
                <a:latin typeface="Calibri" charset="0"/>
              </a:rPr>
              <a:t>We have been developing ASICs for front-end electronics.    </a:t>
            </a:r>
          </a:p>
          <a:p>
            <a:r>
              <a:rPr lang="en-US" altLang="ja-JP" sz="2000">
                <a:latin typeface="Calibri" charset="0"/>
              </a:rPr>
              <a:t>       We planed to readout output of ASIC with FPGA.      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25413" y="2111375"/>
            <a:ext cx="2717800" cy="46196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</p:spPr>
        <p:txBody>
          <a:bodyPr wrap="none">
            <a:spAutoFit/>
          </a:bodyPr>
          <a:lstStyle/>
          <a:p>
            <a:r>
              <a:rPr lang="en-US" altLang="ja-JP" sz="2400">
                <a:latin typeface="Calibri" charset="0"/>
              </a:rPr>
              <a:t>Circuit configuration</a:t>
            </a:r>
            <a:endParaRPr lang="ja-JP" altLang="en-US" sz="2400">
              <a:latin typeface="Calibri" charset="0"/>
            </a:endParaRPr>
          </a:p>
        </p:txBody>
      </p:sp>
      <p:grpSp>
        <p:nvGrpSpPr>
          <p:cNvPr id="2" name="図形グループ 119"/>
          <p:cNvGrpSpPr>
            <a:grpSpLocks/>
          </p:cNvGrpSpPr>
          <p:nvPr/>
        </p:nvGrpSpPr>
        <p:grpSpPr bwMode="auto">
          <a:xfrm>
            <a:off x="131763" y="2543175"/>
            <a:ext cx="5154616" cy="1862138"/>
            <a:chOff x="115532" y="2419092"/>
            <a:chExt cx="5155356" cy="1862937"/>
          </a:xfrm>
        </p:grpSpPr>
        <p:grpSp>
          <p:nvGrpSpPr>
            <p:cNvPr id="3" name="Group 248"/>
            <p:cNvGrpSpPr>
              <a:grpSpLocks/>
            </p:cNvGrpSpPr>
            <p:nvPr/>
          </p:nvGrpSpPr>
          <p:grpSpPr bwMode="auto">
            <a:xfrm>
              <a:off x="368713" y="2497867"/>
              <a:ext cx="4200525" cy="1177925"/>
              <a:chOff x="0" y="0"/>
              <a:chExt cx="2646" cy="742"/>
            </a:xfrm>
          </p:grpSpPr>
          <p:sp>
            <p:nvSpPr>
              <p:cNvPr id="13371" name="Line 249"/>
              <p:cNvSpPr>
                <a:spLocks noChangeShapeType="1"/>
              </p:cNvSpPr>
              <p:nvPr/>
            </p:nvSpPr>
            <p:spPr bwMode="auto">
              <a:xfrm>
                <a:off x="92" y="237"/>
                <a:ext cx="2445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3372" name="AutoShape 250"/>
              <p:cNvSpPr>
                <a:spLocks/>
              </p:cNvSpPr>
              <p:nvPr/>
            </p:nvSpPr>
            <p:spPr bwMode="auto">
              <a:xfrm rot="5400000">
                <a:off x="259" y="58"/>
                <a:ext cx="410" cy="355"/>
              </a:xfrm>
              <a:prstGeom prst="triangle">
                <a:avLst>
                  <a:gd name="adj" fmla="val 50000"/>
                </a:avLst>
              </a:prstGeom>
              <a:solidFill>
                <a:srgbClr val="FF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ja-JP" altLang="en-US">
                  <a:latin typeface="Calibri" charset="0"/>
                </a:endParaRPr>
              </a:p>
            </p:txBody>
          </p:sp>
          <p:sp>
            <p:nvSpPr>
              <p:cNvPr id="13373" name="AutoShape 251"/>
              <p:cNvSpPr>
                <a:spLocks/>
              </p:cNvSpPr>
              <p:nvPr/>
            </p:nvSpPr>
            <p:spPr bwMode="auto">
              <a:xfrm rot="5400000">
                <a:off x="944" y="58"/>
                <a:ext cx="410" cy="355"/>
              </a:xfrm>
              <a:prstGeom prst="triangle">
                <a:avLst>
                  <a:gd name="adj" fmla="val 50000"/>
                </a:avLst>
              </a:prstGeom>
              <a:solidFill>
                <a:srgbClr val="95B3D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ja-JP" altLang="en-US">
                  <a:latin typeface="Calibri" charset="0"/>
                </a:endParaRPr>
              </a:p>
            </p:txBody>
          </p:sp>
          <p:sp>
            <p:nvSpPr>
              <p:cNvPr id="13374" name="Rectangle 252"/>
              <p:cNvSpPr>
                <a:spLocks/>
              </p:cNvSpPr>
              <p:nvPr/>
            </p:nvSpPr>
            <p:spPr bwMode="auto">
              <a:xfrm>
                <a:off x="1657" y="32"/>
                <a:ext cx="635" cy="3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ja-JP" altLang="en-US">
                  <a:latin typeface="Calibri" charset="0"/>
                </a:endParaRPr>
              </a:p>
            </p:txBody>
          </p:sp>
          <p:sp>
            <p:nvSpPr>
              <p:cNvPr id="13375" name="Rectangle 253"/>
              <p:cNvSpPr>
                <a:spLocks/>
              </p:cNvSpPr>
              <p:nvPr/>
            </p:nvSpPr>
            <p:spPr bwMode="auto">
              <a:xfrm>
                <a:off x="0" y="497"/>
                <a:ext cx="840" cy="2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2568" bIns="0"/>
              <a:lstStyle/>
              <a:p>
                <a:pPr marL="41275">
                  <a:tabLst>
                    <a:tab pos="825500" algn="l"/>
                    <a:tab pos="4584700" algn="l"/>
                  </a:tabLst>
                </a:pPr>
                <a:r>
                  <a:rPr lang="en-US" altLang="ja-JP" sz="2000" b="1" dirty="0">
                    <a:solidFill>
                      <a:srgbClr val="FF3399"/>
                    </a:solidFill>
                    <a:cs typeface="Arial" charset="0"/>
                    <a:sym typeface="Arial" charset="0"/>
                  </a:rPr>
                  <a:t>Preamp</a:t>
                </a:r>
              </a:p>
            </p:txBody>
          </p:sp>
          <p:sp>
            <p:nvSpPr>
              <p:cNvPr id="13376" name="Rectangle 254"/>
              <p:cNvSpPr>
                <a:spLocks/>
              </p:cNvSpPr>
              <p:nvPr/>
            </p:nvSpPr>
            <p:spPr bwMode="auto">
              <a:xfrm>
                <a:off x="776" y="502"/>
                <a:ext cx="776" cy="2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2565" bIns="0"/>
              <a:lstStyle/>
              <a:p>
                <a:pPr marL="41275">
                  <a:lnSpc>
                    <a:spcPct val="90000"/>
                  </a:lnSpc>
                  <a:tabLst>
                    <a:tab pos="825500" algn="l"/>
                    <a:tab pos="4584700" algn="l"/>
                  </a:tabLst>
                </a:pPr>
                <a:r>
                  <a:rPr lang="en-US" altLang="ja-JP" sz="2000" b="1">
                    <a:solidFill>
                      <a:srgbClr val="0000FF"/>
                    </a:solidFill>
                    <a:cs typeface="Arial" charset="0"/>
                    <a:sym typeface="Arial" charset="0"/>
                  </a:rPr>
                  <a:t>Shaper</a:t>
                </a:r>
              </a:p>
            </p:txBody>
          </p:sp>
          <p:sp>
            <p:nvSpPr>
              <p:cNvPr id="13377" name="Rectangle 255"/>
              <p:cNvSpPr>
                <a:spLocks/>
              </p:cNvSpPr>
              <p:nvPr/>
            </p:nvSpPr>
            <p:spPr bwMode="auto">
              <a:xfrm>
                <a:off x="1558" y="472"/>
                <a:ext cx="1088" cy="2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2568" bIns="0"/>
              <a:lstStyle/>
              <a:p>
                <a:pPr marL="41275">
                  <a:tabLst>
                    <a:tab pos="825500" algn="l"/>
                    <a:tab pos="1612900" algn="l"/>
                    <a:tab pos="4584700" algn="l"/>
                  </a:tabLst>
                </a:pPr>
                <a:r>
                  <a:rPr lang="en-US" altLang="ja-JP" sz="2000" b="1">
                    <a:solidFill>
                      <a:srgbClr val="008000"/>
                    </a:solidFill>
                    <a:cs typeface="Arial" charset="0"/>
                    <a:sym typeface="Arial" charset="0"/>
                  </a:rPr>
                  <a:t>Comparator</a:t>
                </a:r>
              </a:p>
            </p:txBody>
          </p:sp>
        </p:grpSp>
        <p:sp>
          <p:nvSpPr>
            <p:cNvPr id="13365" name="Rectangle 32"/>
            <p:cNvSpPr>
              <a:spLocks/>
            </p:cNvSpPr>
            <p:nvPr/>
          </p:nvSpPr>
          <p:spPr bwMode="auto">
            <a:xfrm>
              <a:off x="115532" y="2445367"/>
              <a:ext cx="5085807" cy="183666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13366" name="Freeform 33"/>
            <p:cNvSpPr>
              <a:spLocks/>
            </p:cNvSpPr>
            <p:nvPr/>
          </p:nvSpPr>
          <p:spPr bwMode="auto">
            <a:xfrm flipH="1">
              <a:off x="4529130" y="2487336"/>
              <a:ext cx="215900" cy="1763713"/>
            </a:xfrm>
            <a:custGeom>
              <a:avLst/>
              <a:gdLst>
                <a:gd name="T0" fmla="*/ 2158000 w 21600"/>
                <a:gd name="T1" fmla="*/ 0 h 21600"/>
                <a:gd name="T2" fmla="*/ 1079000 w 21600"/>
                <a:gd name="T3" fmla="*/ 21561963 h 21600"/>
                <a:gd name="T4" fmla="*/ 1079000 w 21600"/>
                <a:gd name="T5" fmla="*/ 50444560 h 21600"/>
                <a:gd name="T6" fmla="*/ 0 w 21600"/>
                <a:gd name="T7" fmla="*/ 72006604 h 21600"/>
                <a:gd name="T8" fmla="*/ 1079000 w 21600"/>
                <a:gd name="T9" fmla="*/ 93568567 h 21600"/>
                <a:gd name="T10" fmla="*/ 1079000 w 21600"/>
                <a:gd name="T11" fmla="*/ 122451164 h 21600"/>
                <a:gd name="T12" fmla="*/ 2158000 w 21600"/>
                <a:gd name="T13" fmla="*/ 144013127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1448"/>
                    <a:pt x="10800" y="3234"/>
                  </a:cubicBezTo>
                  <a:lnTo>
                    <a:pt x="10800" y="7566"/>
                  </a:lnTo>
                  <a:cubicBezTo>
                    <a:pt x="10800" y="9352"/>
                    <a:pt x="5965" y="10800"/>
                    <a:pt x="0" y="10800"/>
                  </a:cubicBezTo>
                  <a:cubicBezTo>
                    <a:pt x="5965" y="10800"/>
                    <a:pt x="10800" y="12248"/>
                    <a:pt x="10800" y="14034"/>
                  </a:cubicBezTo>
                  <a:lnTo>
                    <a:pt x="10800" y="18366"/>
                  </a:lnTo>
                  <a:cubicBezTo>
                    <a:pt x="10800" y="20152"/>
                    <a:pt x="15635" y="21600"/>
                    <a:pt x="21600" y="216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13367" name="Rectangle 19"/>
            <p:cNvSpPr>
              <a:spLocks/>
            </p:cNvSpPr>
            <p:nvPr/>
          </p:nvSpPr>
          <p:spPr bwMode="auto">
            <a:xfrm>
              <a:off x="115532" y="2419092"/>
              <a:ext cx="1028700" cy="355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57799" bIns="0"/>
            <a:lstStyle/>
            <a:p>
              <a:pPr marL="57150"/>
              <a:r>
                <a:rPr lang="en-US" altLang="ja-JP" b="1">
                  <a:solidFill>
                    <a:srgbClr val="0000FF"/>
                  </a:solidFill>
                  <a:latin typeface="Calibri" charset="0"/>
                  <a:cs typeface="Arial" charset="0"/>
                </a:rPr>
                <a:t>input</a:t>
              </a:r>
            </a:p>
          </p:txBody>
        </p:sp>
        <p:sp>
          <p:nvSpPr>
            <p:cNvPr id="13368" name="Line 18"/>
            <p:cNvSpPr>
              <a:spLocks noChangeShapeType="1"/>
            </p:cNvSpPr>
            <p:nvPr/>
          </p:nvSpPr>
          <p:spPr bwMode="auto">
            <a:xfrm>
              <a:off x="260763" y="2774692"/>
              <a:ext cx="508000" cy="3175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 type="arrow" w="med" len="med"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3369" name="Rectangle 21"/>
            <p:cNvSpPr>
              <a:spLocks/>
            </p:cNvSpPr>
            <p:nvPr/>
          </p:nvSpPr>
          <p:spPr bwMode="auto">
            <a:xfrm>
              <a:off x="4013588" y="2491837"/>
              <a:ext cx="1257300" cy="355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57799" bIns="0"/>
            <a:lstStyle/>
            <a:p>
              <a:pPr marL="57150"/>
              <a:r>
                <a:rPr lang="en-US" altLang="ja-JP" b="1" dirty="0">
                  <a:solidFill>
                    <a:srgbClr val="FF0000"/>
                  </a:solidFill>
                  <a:latin typeface="Calibri" charset="0"/>
                  <a:cs typeface="Arial" charset="0"/>
                </a:rPr>
                <a:t>DOUT</a:t>
              </a:r>
            </a:p>
          </p:txBody>
        </p:sp>
        <p:sp>
          <p:nvSpPr>
            <p:cNvPr id="13370" name="Line 20"/>
            <p:cNvSpPr>
              <a:spLocks noChangeShapeType="1"/>
            </p:cNvSpPr>
            <p:nvPr/>
          </p:nvSpPr>
          <p:spPr bwMode="auto">
            <a:xfrm>
              <a:off x="4146761" y="2803667"/>
              <a:ext cx="406400" cy="3175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 type="arrow" w="med" len="med"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</p:grpSp>
      <p:sp>
        <p:nvSpPr>
          <p:cNvPr id="13318" name="テキスト ボックス 72"/>
          <p:cNvSpPr txBox="1">
            <a:spLocks noChangeArrowheads="1"/>
          </p:cNvSpPr>
          <p:nvPr/>
        </p:nvSpPr>
        <p:spPr bwMode="auto">
          <a:xfrm>
            <a:off x="530225" y="4598988"/>
            <a:ext cx="53276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ja-JP" sz="2000" dirty="0">
                <a:solidFill>
                  <a:srgbClr val="FF00D8"/>
                </a:solidFill>
                <a:latin typeface="Calibri" charset="0"/>
              </a:rPr>
              <a:t>4 step variable gain preamplifier.</a:t>
            </a:r>
          </a:p>
          <a:p>
            <a:pPr>
              <a:buFont typeface="Arial" charset="0"/>
              <a:buChar char="•"/>
            </a:pPr>
            <a:r>
              <a:rPr lang="en-US" altLang="ja-JP" sz="2000" dirty="0">
                <a:solidFill>
                  <a:srgbClr val="005CFF"/>
                </a:solidFill>
                <a:latin typeface="Calibri" charset="0"/>
              </a:rPr>
              <a:t>4 step variable shaping time shaper.</a:t>
            </a:r>
          </a:p>
          <a:p>
            <a:pPr>
              <a:buFont typeface="Arial" charset="0"/>
              <a:buChar char="•"/>
            </a:pPr>
            <a:r>
              <a:rPr lang="en-US" altLang="ja-JP" sz="2000" dirty="0">
                <a:solidFill>
                  <a:srgbClr val="008000"/>
                </a:solidFill>
                <a:latin typeface="Calibri" charset="0"/>
              </a:rPr>
              <a:t>Comparator for the digitization of analog-signals.</a:t>
            </a:r>
          </a:p>
          <a:p>
            <a:r>
              <a:rPr lang="en-US" altLang="ja-JP" sz="2000" dirty="0">
                <a:latin typeface="Calibri" charset="0"/>
              </a:rPr>
              <a:t>  (We need </a:t>
            </a:r>
            <a:r>
              <a:rPr lang="en-US" altLang="ja-JP" sz="2000" b="1" dirty="0">
                <a:solidFill>
                  <a:srgbClr val="FF0000"/>
                </a:solidFill>
                <a:latin typeface="Calibri" charset="0"/>
              </a:rPr>
              <a:t>only on/off hit information</a:t>
            </a:r>
            <a:r>
              <a:rPr lang="en-US" altLang="ja-JP" sz="2000" dirty="0">
                <a:latin typeface="Calibri" charset="0"/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en-US" altLang="ja-JP" sz="2000" dirty="0">
                <a:latin typeface="Calibri" charset="0"/>
              </a:rPr>
              <a:t>We have </a:t>
            </a:r>
            <a:r>
              <a:rPr lang="en-US" altLang="ja-JP" sz="2000" dirty="0" smtClean="0">
                <a:latin typeface="Calibri" charset="0"/>
              </a:rPr>
              <a:t>developed new ASIC SA01 and SA02.</a:t>
            </a:r>
            <a:endParaRPr lang="en-US" altLang="ja-JP" sz="2000" dirty="0">
              <a:latin typeface="Calibri" charset="0"/>
            </a:endParaRPr>
          </a:p>
        </p:txBody>
      </p:sp>
      <p:pic>
        <p:nvPicPr>
          <p:cNvPr id="13319" name="Picture 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184246"/>
            <a:ext cx="1543032" cy="1162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93" name="表 92"/>
          <p:cNvGraphicFramePr>
            <a:graphicFrameLocks noGrp="1"/>
          </p:cNvGraphicFramePr>
          <p:nvPr/>
        </p:nvGraphicFramePr>
        <p:xfrm>
          <a:off x="6143625" y="3186113"/>
          <a:ext cx="1666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8594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40" name="テキスト ボックス 93"/>
          <p:cNvSpPr txBox="1">
            <a:spLocks noChangeArrowheads="1"/>
          </p:cNvSpPr>
          <p:nvPr/>
        </p:nvSpPr>
        <p:spPr bwMode="auto">
          <a:xfrm>
            <a:off x="7929586" y="3683000"/>
            <a:ext cx="1287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Calibri" charset="0"/>
              </a:rPr>
              <a:t>to back-end</a:t>
            </a:r>
            <a:endParaRPr lang="ja-JP" altLang="en-US">
              <a:latin typeface="Calibri" charset="0"/>
            </a:endParaRPr>
          </a:p>
        </p:txBody>
      </p:sp>
      <p:grpSp>
        <p:nvGrpSpPr>
          <p:cNvPr id="4" name="図形グループ 120"/>
          <p:cNvGrpSpPr>
            <a:grpSpLocks/>
          </p:cNvGrpSpPr>
          <p:nvPr/>
        </p:nvGrpSpPr>
        <p:grpSpPr bwMode="auto">
          <a:xfrm>
            <a:off x="5200650" y="2822575"/>
            <a:ext cx="3879850" cy="1392238"/>
            <a:chOff x="5185262" y="2698092"/>
            <a:chExt cx="3880116" cy="1393079"/>
          </a:xfrm>
        </p:grpSpPr>
        <p:sp>
          <p:nvSpPr>
            <p:cNvPr id="13354" name="Rectangle 48"/>
            <p:cNvSpPr>
              <a:spLocks/>
            </p:cNvSpPr>
            <p:nvPr/>
          </p:nvSpPr>
          <p:spPr bwMode="auto">
            <a:xfrm>
              <a:off x="6043317" y="2764833"/>
              <a:ext cx="1935459" cy="13263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13355" name="Rectangle 83"/>
            <p:cNvSpPr>
              <a:spLocks/>
            </p:cNvSpPr>
            <p:nvPr/>
          </p:nvSpPr>
          <p:spPr bwMode="auto">
            <a:xfrm>
              <a:off x="6079022" y="2731827"/>
              <a:ext cx="1476567" cy="2774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57799" bIns="0">
              <a:spAutoFit/>
            </a:bodyPr>
            <a:lstStyle/>
            <a:p>
              <a:pPr marL="57150"/>
              <a:r>
                <a:rPr lang="en-US" altLang="ja-JP">
                  <a:latin typeface="Calibri" charset="0"/>
                  <a:cs typeface="Arial" charset="0"/>
                </a:rPr>
                <a:t>Shift register </a:t>
              </a:r>
            </a:p>
          </p:txBody>
        </p:sp>
        <p:sp>
          <p:nvSpPr>
            <p:cNvPr id="13356" name="AutoShape 84"/>
            <p:cNvSpPr>
              <a:spLocks/>
            </p:cNvSpPr>
            <p:nvPr/>
          </p:nvSpPr>
          <p:spPr bwMode="auto">
            <a:xfrm>
              <a:off x="5223398" y="3047092"/>
              <a:ext cx="810384" cy="495085"/>
            </a:xfrm>
            <a:prstGeom prst="rightArrow">
              <a:avLst>
                <a:gd name="adj1" fmla="val 32000"/>
                <a:gd name="adj2" fmla="val 73340"/>
              </a:avLst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13357" name="Rectangle 85"/>
            <p:cNvSpPr>
              <a:spLocks/>
            </p:cNvSpPr>
            <p:nvPr/>
          </p:nvSpPr>
          <p:spPr bwMode="auto">
            <a:xfrm>
              <a:off x="5185262" y="2698092"/>
              <a:ext cx="1217614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57799" bIns="0">
              <a:spAutoFit/>
            </a:bodyPr>
            <a:lstStyle/>
            <a:p>
              <a:pPr marL="57150"/>
              <a:r>
                <a:rPr lang="en-US" altLang="ja-JP">
                  <a:latin typeface="Calibri" charset="0"/>
                </a:rPr>
                <a:t>hit info.</a:t>
              </a:r>
              <a:endParaRPr lang="ja-JP" altLang="en-US">
                <a:latin typeface="Calibri" charset="0"/>
              </a:endParaRPr>
            </a:p>
          </p:txBody>
        </p:sp>
        <p:sp>
          <p:nvSpPr>
            <p:cNvPr id="13358" name="Rectangle 86"/>
            <p:cNvSpPr>
              <a:spLocks/>
            </p:cNvSpPr>
            <p:nvPr/>
          </p:nvSpPr>
          <p:spPr bwMode="auto">
            <a:xfrm>
              <a:off x="6945424" y="3007241"/>
              <a:ext cx="865274" cy="9689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13359" name="Rectangle 87"/>
            <p:cNvSpPr>
              <a:spLocks/>
            </p:cNvSpPr>
            <p:nvPr/>
          </p:nvSpPr>
          <p:spPr bwMode="auto">
            <a:xfrm>
              <a:off x="7251924" y="3480530"/>
              <a:ext cx="153385" cy="4466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57799" bIns="0"/>
            <a:lstStyle/>
            <a:p>
              <a:pPr marL="57150">
                <a:lnSpc>
                  <a:spcPct val="50000"/>
                </a:lnSpc>
              </a:pPr>
              <a:r>
                <a:rPr lang="ja-JP" altLang="en-US">
                  <a:latin typeface="Calibri" charset="0"/>
                </a:rPr>
                <a:t>・・・</a:t>
              </a:r>
            </a:p>
          </p:txBody>
        </p:sp>
        <p:sp>
          <p:nvSpPr>
            <p:cNvPr id="13360" name="AutoShape 88"/>
            <p:cNvSpPr>
              <a:spLocks/>
            </p:cNvSpPr>
            <p:nvPr/>
          </p:nvSpPr>
          <p:spPr bwMode="auto">
            <a:xfrm>
              <a:off x="8070021" y="3126081"/>
              <a:ext cx="810384" cy="495085"/>
            </a:xfrm>
            <a:prstGeom prst="rightArrow">
              <a:avLst>
                <a:gd name="adj1" fmla="val 32000"/>
                <a:gd name="adj2" fmla="val 73340"/>
              </a:avLst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13361" name="Line 90"/>
            <p:cNvSpPr>
              <a:spLocks noChangeShapeType="1"/>
            </p:cNvSpPr>
            <p:nvPr/>
          </p:nvSpPr>
          <p:spPr bwMode="auto">
            <a:xfrm rot="10800000" flipH="1">
              <a:off x="8015454" y="3032751"/>
              <a:ext cx="10499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3362" name="Rectangle 91"/>
            <p:cNvSpPr>
              <a:spLocks/>
            </p:cNvSpPr>
            <p:nvPr/>
          </p:nvSpPr>
          <p:spPr bwMode="auto">
            <a:xfrm>
              <a:off x="8236487" y="2705789"/>
              <a:ext cx="777015" cy="2774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57799" bIns="0">
              <a:spAutoFit/>
            </a:bodyPr>
            <a:lstStyle/>
            <a:p>
              <a:pPr marL="57150"/>
              <a:r>
                <a:rPr lang="en-US" altLang="ja-JP">
                  <a:latin typeface="Calibri" charset="0"/>
                  <a:cs typeface="Arial" charset="0"/>
                </a:rPr>
                <a:t>trigger</a:t>
              </a:r>
            </a:p>
          </p:txBody>
        </p:sp>
        <p:sp>
          <p:nvSpPr>
            <p:cNvPr id="13363" name="Line 92"/>
            <p:cNvSpPr>
              <a:spLocks noChangeShapeType="1"/>
            </p:cNvSpPr>
            <p:nvPr/>
          </p:nvSpPr>
          <p:spPr bwMode="auto">
            <a:xfrm>
              <a:off x="5249076" y="3850480"/>
              <a:ext cx="78470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</p:grpSp>
      <p:grpSp>
        <p:nvGrpSpPr>
          <p:cNvPr id="5" name="図形グループ 107"/>
          <p:cNvGrpSpPr>
            <a:grpSpLocks/>
          </p:cNvGrpSpPr>
          <p:nvPr/>
        </p:nvGrpSpPr>
        <p:grpSpPr bwMode="auto">
          <a:xfrm>
            <a:off x="6170613" y="4217988"/>
            <a:ext cx="2525712" cy="2620962"/>
            <a:chOff x="6185876" y="4569420"/>
            <a:chExt cx="2459752" cy="2302175"/>
          </a:xfrm>
        </p:grpSpPr>
        <p:pic>
          <p:nvPicPr>
            <p:cNvPr id="13347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400000">
              <a:off x="6531407" y="4757375"/>
              <a:ext cx="2133207" cy="2095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8" name="Rectangle 31"/>
            <p:cNvSpPr>
              <a:spLocks/>
            </p:cNvSpPr>
            <p:nvPr/>
          </p:nvSpPr>
          <p:spPr bwMode="auto">
            <a:xfrm>
              <a:off x="7735148" y="4970702"/>
              <a:ext cx="645764" cy="1075600"/>
            </a:xfrm>
            <a:prstGeom prst="rect">
              <a:avLst/>
            </a:prstGeom>
            <a:noFill/>
            <a:ln w="28575">
              <a:solidFill>
                <a:srgbClr val="FFFF33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13350" name="Rectangle 33"/>
            <p:cNvSpPr>
              <a:spLocks/>
            </p:cNvSpPr>
            <p:nvPr/>
          </p:nvSpPr>
          <p:spPr bwMode="auto">
            <a:xfrm>
              <a:off x="7120866" y="5125644"/>
              <a:ext cx="577788" cy="571787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13351" name="Line 34"/>
            <p:cNvSpPr>
              <a:spLocks noChangeShapeType="1"/>
            </p:cNvSpPr>
            <p:nvPr/>
          </p:nvSpPr>
          <p:spPr bwMode="auto">
            <a:xfrm rot="10800000" flipH="1">
              <a:off x="7144580" y="4789769"/>
              <a:ext cx="846691" cy="342873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3352" name="テキスト ボックス 105"/>
            <p:cNvSpPr txBox="1">
              <a:spLocks noChangeArrowheads="1"/>
            </p:cNvSpPr>
            <p:nvPr/>
          </p:nvSpPr>
          <p:spPr bwMode="auto">
            <a:xfrm>
              <a:off x="7926727" y="4569420"/>
              <a:ext cx="689161" cy="324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latin typeface="Calibri" charset="0"/>
                </a:rPr>
                <a:t>FPGA</a:t>
              </a:r>
              <a:endParaRPr lang="ja-JP" altLang="en-US">
                <a:latin typeface="Calibri" charset="0"/>
              </a:endParaRPr>
            </a:p>
          </p:txBody>
        </p:sp>
        <p:sp>
          <p:nvSpPr>
            <p:cNvPr id="13353" name="テキスト ボックス 106"/>
            <p:cNvSpPr txBox="1">
              <a:spLocks noChangeArrowheads="1"/>
            </p:cNvSpPr>
            <p:nvPr/>
          </p:nvSpPr>
          <p:spPr bwMode="auto">
            <a:xfrm>
              <a:off x="6185876" y="5751824"/>
              <a:ext cx="669451" cy="3244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latin typeface="Calibri" charset="0"/>
                </a:rPr>
                <a:t>ASIC</a:t>
              </a:r>
              <a:endParaRPr lang="ja-JP" altLang="en-US" dirty="0">
                <a:latin typeface="Calibri" charset="0"/>
              </a:endParaRPr>
            </a:p>
          </p:txBody>
        </p:sp>
        <p:sp>
          <p:nvSpPr>
            <p:cNvPr id="13349" name="Line 32"/>
            <p:cNvSpPr>
              <a:spLocks noChangeShapeType="1"/>
            </p:cNvSpPr>
            <p:nvPr/>
          </p:nvSpPr>
          <p:spPr bwMode="auto">
            <a:xfrm>
              <a:off x="6716178" y="5910787"/>
              <a:ext cx="100389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</p:grpSp>
      <p:sp>
        <p:nvSpPr>
          <p:cNvPr id="13343" name="テキスト ボックス 108"/>
          <p:cNvSpPr txBox="1">
            <a:spLocks noChangeArrowheads="1"/>
          </p:cNvSpPr>
          <p:nvPr/>
        </p:nvSpPr>
        <p:spPr bwMode="auto">
          <a:xfrm>
            <a:off x="4651375" y="2892425"/>
            <a:ext cx="6381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Calibri" charset="0"/>
              </a:rPr>
              <a:t>12ch</a:t>
            </a:r>
          </a:p>
          <a:p>
            <a:r>
              <a:rPr lang="en-US" altLang="ja-JP">
                <a:latin typeface="Calibri" charset="0"/>
              </a:rPr>
              <a:t>or</a:t>
            </a:r>
          </a:p>
          <a:p>
            <a:r>
              <a:rPr lang="en-US" altLang="ja-JP">
                <a:latin typeface="Calibri" charset="0"/>
              </a:rPr>
              <a:t>36ch</a:t>
            </a:r>
            <a:endParaRPr lang="ja-JP" altLang="en-US">
              <a:latin typeface="Calibri" charset="0"/>
            </a:endParaRPr>
          </a:p>
        </p:txBody>
      </p:sp>
      <p:sp>
        <p:nvSpPr>
          <p:cNvPr id="13344" name="Rectangle 87"/>
          <p:cNvSpPr>
            <a:spLocks/>
          </p:cNvSpPr>
          <p:nvPr/>
        </p:nvSpPr>
        <p:spPr bwMode="auto">
          <a:xfrm>
            <a:off x="2163763" y="3876675"/>
            <a:ext cx="153987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99" bIns="0"/>
          <a:lstStyle/>
          <a:p>
            <a:pPr marL="57150">
              <a:lnSpc>
                <a:spcPct val="50000"/>
              </a:lnSpc>
            </a:pPr>
            <a:r>
              <a:rPr lang="ja-JP" altLang="en-US">
                <a:latin typeface="Calibri" charset="0"/>
              </a:rPr>
              <a:t>・・・</a:t>
            </a:r>
          </a:p>
        </p:txBody>
      </p:sp>
      <p:sp>
        <p:nvSpPr>
          <p:cNvPr id="13345" name="テキスト ボックス 111"/>
          <p:cNvSpPr txBox="1">
            <a:spLocks noChangeArrowheads="1"/>
          </p:cNvSpPr>
          <p:nvPr/>
        </p:nvSpPr>
        <p:spPr bwMode="auto">
          <a:xfrm>
            <a:off x="125413" y="3943350"/>
            <a:ext cx="771525" cy="4619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Calibri" charset="0"/>
              </a:rPr>
              <a:t>ASIC</a:t>
            </a:r>
            <a:endParaRPr lang="ja-JP" altLang="en-US" sz="2400">
              <a:latin typeface="Calibri" charset="0"/>
            </a:endParaRPr>
          </a:p>
        </p:txBody>
      </p:sp>
      <p:sp>
        <p:nvSpPr>
          <p:cNvPr id="13346" name="テキスト ボックス 111"/>
          <p:cNvSpPr txBox="1">
            <a:spLocks noChangeArrowheads="1"/>
          </p:cNvSpPr>
          <p:nvPr/>
        </p:nvSpPr>
        <p:spPr bwMode="auto">
          <a:xfrm>
            <a:off x="6059488" y="3817938"/>
            <a:ext cx="847725" cy="400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>
                <a:latin typeface="Calibri" charset="0"/>
              </a:rPr>
              <a:t>FPGA</a:t>
            </a:r>
            <a:endParaRPr lang="ja-JP" altLang="en-US" sz="2000" b="1">
              <a:latin typeface="Calibri" charset="0"/>
            </a:endParaRPr>
          </a:p>
        </p:txBody>
      </p:sp>
      <p:sp>
        <p:nvSpPr>
          <p:cNvPr id="47" name="スライド番号プレースホルダ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215F-EC72-46A0-82E3-C4040437F3FB}" type="slidenum">
              <a:rPr lang="en-US" altLang="ja-JP" smtClean="0"/>
              <a:pPr/>
              <a:t>29</a:t>
            </a:fld>
            <a:endParaRPr lang="en-US" altLang="ja-JP"/>
          </a:p>
        </p:txBody>
      </p:sp>
      <p:sp>
        <p:nvSpPr>
          <p:cNvPr id="49" name="フッター プレースホルダ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118" y="-5715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Concept of Belle II Aerogel RICH</a:t>
            </a:r>
            <a:endParaRPr kumimoji="1" lang="ja-JP" altLang="en-US" dirty="0"/>
          </a:p>
        </p:txBody>
      </p:sp>
      <p:sp>
        <p:nvSpPr>
          <p:cNvPr id="22" name="コンテンツ プレースホルダ 21"/>
          <p:cNvSpPr>
            <a:spLocks noGrp="1"/>
          </p:cNvSpPr>
          <p:nvPr>
            <p:ph idx="1"/>
          </p:nvPr>
        </p:nvSpPr>
        <p:spPr>
          <a:xfrm>
            <a:off x="137160" y="715556"/>
            <a:ext cx="8826011" cy="4572000"/>
          </a:xfrm>
        </p:spPr>
        <p:txBody>
          <a:bodyPr/>
          <a:lstStyle/>
          <a:p>
            <a:r>
              <a:rPr kumimoji="1" lang="en-US" altLang="ja-JP" sz="2800" dirty="0" smtClean="0"/>
              <a:t>Proximity focusing RICH based on silica aerogel radiator</a:t>
            </a:r>
          </a:p>
          <a:p>
            <a:pPr>
              <a:buNone/>
            </a:pPr>
            <a:r>
              <a:rPr lang="en-US" altLang="ja-JP" sz="3600" dirty="0" smtClean="0">
                <a:solidFill>
                  <a:srgbClr val="FF0000"/>
                </a:solidFill>
              </a:rPr>
              <a:t>	</a:t>
            </a:r>
            <a:r>
              <a:rPr lang="en-US" altLang="ja-JP" sz="2800" dirty="0" smtClean="0">
                <a:solidFill>
                  <a:srgbClr val="FF0000"/>
                </a:solidFill>
              </a:rPr>
              <a:t>Target: 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more than 4σ K/π separation at 4 GeV/c </a:t>
            </a:r>
            <a:endParaRPr kumimoji="1" lang="en-US" altLang="ja-JP" sz="3600" u="sng" dirty="0" smtClean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1D5-1B8E-4D44-852C-F965CFDF88B3}" type="slidenum">
              <a:rPr lang="en-US" altLang="ja-JP" smtClean="0"/>
              <a:pPr/>
              <a:t>3</a:t>
            </a:fld>
            <a:endParaRPr lang="en-US" altLang="ja-JP" dirty="0"/>
          </a:p>
        </p:txBody>
      </p:sp>
      <p:pic>
        <p:nvPicPr>
          <p:cNvPr id="8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4229854" cy="2740026"/>
          </a:xfrm>
          <a:prstGeom prst="rect">
            <a:avLst/>
          </a:prstGeom>
          <a:ln w="571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Line 39"/>
          <p:cNvSpPr>
            <a:spLocks noChangeShapeType="1"/>
          </p:cNvSpPr>
          <p:nvPr/>
        </p:nvSpPr>
        <p:spPr bwMode="auto">
          <a:xfrm flipV="1">
            <a:off x="1259632" y="3068960"/>
            <a:ext cx="1219379" cy="554224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827584" y="2996952"/>
            <a:ext cx="8172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>
                <a:latin typeface="+mn-lt"/>
              </a:rPr>
              <a:t>20cm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419872" y="3068960"/>
            <a:ext cx="980727" cy="369332"/>
          </a:xfrm>
          <a:prstGeom prst="rect">
            <a:avLst/>
          </a:prstGeom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~60mm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616256" y="2708738"/>
            <a:ext cx="447059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b="1" u="sng" dirty="0" smtClean="0"/>
              <a:t>Silica Aerogel</a:t>
            </a:r>
          </a:p>
          <a:p>
            <a:r>
              <a:rPr lang="en-US" altLang="ja-JP" dirty="0" smtClean="0"/>
              <a:t>   Refractive index ~1.05</a:t>
            </a:r>
          </a:p>
          <a:p>
            <a:r>
              <a:rPr lang="en-US" altLang="ja-JP" dirty="0" smtClean="0"/>
              <a:t>   Highly Transparent</a:t>
            </a:r>
            <a:endParaRPr kumimoji="1" lang="en-US" altLang="ja-JP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355976" y="2348880"/>
            <a:ext cx="24316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Essential components 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3131840" y="3356992"/>
            <a:ext cx="332345" cy="57606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4638469" y="5517232"/>
            <a:ext cx="443695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b="1" u="sng" dirty="0" smtClean="0">
                <a:solidFill>
                  <a:schemeClr val="tx1"/>
                </a:solidFill>
                <a:latin typeface="+mn-lt"/>
              </a:rPr>
              <a:t>Readout electronics</a:t>
            </a:r>
          </a:p>
          <a:p>
            <a:r>
              <a:rPr lang="en-US" altLang="ja-JP" dirty="0" smtClean="0">
                <a:latin typeface="+mn-lt"/>
              </a:rPr>
              <a:t>    Readout 10</a:t>
            </a:r>
            <a:r>
              <a:rPr lang="en-US" altLang="ja-JP" baseline="30000" dirty="0" smtClean="0">
                <a:latin typeface="+mn-lt"/>
              </a:rPr>
              <a:t>5</a:t>
            </a:r>
            <a:r>
              <a:rPr lang="en-US" altLang="ja-JP" dirty="0" smtClean="0">
                <a:latin typeface="+mn-lt"/>
              </a:rPr>
              <a:t> channels at </a:t>
            </a:r>
            <a:r>
              <a:rPr lang="en-US" altLang="ja-JP" dirty="0" smtClean="0">
                <a:latin typeface="+mn-lt"/>
              </a:rPr>
              <a:t>once</a:t>
            </a:r>
            <a:endParaRPr lang="en-US" altLang="ja-JP" dirty="0" smtClean="0">
              <a:latin typeface="+mn-lt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16256" y="3680756"/>
            <a:ext cx="4470594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b="1" u="sng" dirty="0" smtClean="0"/>
              <a:t>Photodetector : 144ch HAPD</a:t>
            </a:r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Large sensitive area</a:t>
            </a:r>
          </a:p>
          <a:p>
            <a:r>
              <a:rPr lang="en-US" altLang="ja-JP" dirty="0" smtClean="0"/>
              <a:t>    High sensitivity to single photon</a:t>
            </a:r>
          </a:p>
          <a:p>
            <a:r>
              <a:rPr lang="en-US" altLang="ja-JP" dirty="0" smtClean="0"/>
              <a:t>    Position resolution of 5x5 mm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 	</a:t>
            </a:r>
          </a:p>
          <a:p>
            <a:r>
              <a:rPr lang="en-US" altLang="ja-JP" dirty="0" smtClean="0"/>
              <a:t>    Large sensitive area</a:t>
            </a:r>
          </a:p>
          <a:p>
            <a:r>
              <a:rPr lang="en-US" altLang="ja-JP" dirty="0" smtClean="0"/>
              <a:t>    Immunity to high magnetic field (1.5T)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6667" y="5636927"/>
            <a:ext cx="432048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ja-JP" dirty="0" err="1" smtClean="0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en-US" altLang="ja-JP" baseline="-25000" dirty="0" err="1" smtClean="0">
                <a:solidFill>
                  <a:schemeClr val="tx1"/>
                </a:solidFill>
                <a:latin typeface="+mn-lt"/>
              </a:rPr>
              <a:t>c</a:t>
            </a:r>
            <a:r>
              <a:rPr lang="en-US" altLang="ja-JP" baseline="30000" dirty="0" err="1" smtClean="0">
                <a:solidFill>
                  <a:schemeClr val="tx1"/>
                </a:solidFill>
                <a:latin typeface="+mn-lt"/>
              </a:rPr>
              <a:t>π</a:t>
            </a:r>
            <a:r>
              <a:rPr lang="en-US" altLang="ja-JP" baseline="30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+mn-lt"/>
              </a:rPr>
              <a:t>– </a:t>
            </a:r>
            <a:r>
              <a:rPr lang="en-US" altLang="ja-JP" dirty="0" err="1" smtClean="0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en-US" altLang="ja-JP" baseline="-25000" dirty="0" err="1" smtClean="0">
                <a:solidFill>
                  <a:schemeClr val="tx1"/>
                </a:solidFill>
                <a:latin typeface="+mn-lt"/>
              </a:rPr>
              <a:t>c</a:t>
            </a:r>
            <a:r>
              <a:rPr lang="en-US" altLang="ja-JP" baseline="30000" dirty="0" err="1" smtClean="0">
                <a:solidFill>
                  <a:schemeClr val="tx1"/>
                </a:solidFill>
                <a:latin typeface="+mn-lt"/>
              </a:rPr>
              <a:t>K</a:t>
            </a:r>
            <a:r>
              <a:rPr lang="ja-JP" altLang="en-US" dirty="0" smtClean="0">
                <a:solidFill>
                  <a:schemeClr val="tx1"/>
                </a:solidFill>
                <a:latin typeface="+mn-lt"/>
              </a:rPr>
              <a:t>～</a:t>
            </a:r>
            <a:r>
              <a:rPr lang="en-US" altLang="ja-JP" u="sng" dirty="0" smtClean="0">
                <a:solidFill>
                  <a:schemeClr val="tx1"/>
                </a:solidFill>
                <a:latin typeface="+mn-lt"/>
              </a:rPr>
              <a:t>23mrad</a:t>
            </a:r>
            <a:r>
              <a:rPr lang="ja-JP" alt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+mn-lt"/>
              </a:rPr>
              <a:t>(n=1.05)@4GeV/c</a:t>
            </a:r>
          </a:p>
          <a:p>
            <a:pPr>
              <a:buFont typeface="Wingdings" pitchFamily="2" charset="2"/>
              <a:buChar char="à"/>
            </a:pPr>
            <a:r>
              <a:rPr lang="en-US" altLang="ja-JP" dirty="0" smtClean="0">
                <a:solidFill>
                  <a:schemeClr val="tx1"/>
                </a:solidFill>
                <a:sym typeface="Wingdings" pitchFamily="2" charset="2"/>
              </a:rPr>
              <a:t> angle resolution:</a:t>
            </a:r>
            <a:r>
              <a:rPr lang="en-US" altLang="ja-JP" dirty="0" smtClean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 </a:t>
            </a:r>
            <a:r>
              <a:rPr lang="en-US" altLang="ja-JP" b="1" u="sng" dirty="0" smtClean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en-US" altLang="ja-JP" b="1" u="sng" baseline="-25000" dirty="0" smtClean="0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en-US" altLang="ja-JP" b="1" u="sng" dirty="0" smtClean="0">
                <a:solidFill>
                  <a:schemeClr val="tx1"/>
                </a:solidFill>
                <a:latin typeface="+mn-lt"/>
              </a:rPr>
              <a:t>/</a:t>
            </a:r>
            <a:r>
              <a:rPr lang="ja-JP" altLang="en-US" b="1" u="sng" dirty="0" smtClean="0">
                <a:solidFill>
                  <a:schemeClr val="tx1"/>
                </a:solidFill>
                <a:latin typeface="+mn-lt"/>
              </a:rPr>
              <a:t>√</a:t>
            </a:r>
            <a:r>
              <a:rPr lang="en-US" altLang="ja-JP" b="1" u="sng" dirty="0" err="1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altLang="ja-JP" b="1" u="sng" baseline="-25000" dirty="0" err="1" smtClean="0">
                <a:solidFill>
                  <a:schemeClr val="tx1"/>
                </a:solidFill>
                <a:latin typeface="+mn-lt"/>
              </a:rPr>
              <a:t>p.e</a:t>
            </a:r>
            <a:r>
              <a:rPr lang="en-US" altLang="ja-JP" b="1" u="sng" baseline="-2500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ja-JP" altLang="en-US" b="1" u="sng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＜</a:t>
            </a:r>
            <a:r>
              <a:rPr lang="en-US" altLang="ja-JP" b="1" u="sng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6mrad</a:t>
            </a:r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866775"/>
          </a:xfrm>
        </p:spPr>
        <p:txBody>
          <a:bodyPr/>
          <a:lstStyle/>
          <a:p>
            <a:r>
              <a:rPr lang="en-US" altLang="ja-JP" smtClean="0"/>
              <a:t>Readout test of HAPD with ASIC</a:t>
            </a:r>
            <a:endParaRPr lang="ja-JP" altLang="en-US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563" y="915988"/>
            <a:ext cx="2055812" cy="4619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</p:spPr>
        <p:txBody>
          <a:bodyPr wrap="none">
            <a:spAutoFit/>
          </a:bodyPr>
          <a:lstStyle/>
          <a:p>
            <a:r>
              <a:rPr lang="en-US" altLang="ja-JP" sz="2400">
                <a:latin typeface="Calibri" charset="0"/>
              </a:rPr>
              <a:t>Threshold scan</a:t>
            </a:r>
            <a:endParaRPr lang="ja-JP" altLang="en-US" sz="2400">
              <a:latin typeface="Calibri" charset="0"/>
            </a:endParaRPr>
          </a:p>
        </p:txBody>
      </p:sp>
      <p:grpSp>
        <p:nvGrpSpPr>
          <p:cNvPr id="2" name="図形グループ 35"/>
          <p:cNvGrpSpPr>
            <a:grpSpLocks noChangeAspect="1"/>
          </p:cNvGrpSpPr>
          <p:nvPr/>
        </p:nvGrpSpPr>
        <p:grpSpPr bwMode="auto">
          <a:xfrm>
            <a:off x="150813" y="2068513"/>
            <a:ext cx="5894387" cy="3857625"/>
            <a:chOff x="165100" y="2601913"/>
            <a:chExt cx="8877300" cy="5808662"/>
          </a:xfrm>
        </p:grpSpPr>
        <p:pic>
          <p:nvPicPr>
            <p:cNvPr id="14358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100" y="2601913"/>
              <a:ext cx="8877300" cy="5808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4359" name="Line 2"/>
            <p:cNvSpPr>
              <a:spLocks noChangeShapeType="1"/>
            </p:cNvSpPr>
            <p:nvPr/>
          </p:nvSpPr>
          <p:spPr bwMode="auto">
            <a:xfrm flipH="1">
              <a:off x="3165475" y="3457575"/>
              <a:ext cx="0" cy="409575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4360" name="Line 3"/>
            <p:cNvSpPr>
              <a:spLocks noChangeShapeType="1"/>
            </p:cNvSpPr>
            <p:nvPr/>
          </p:nvSpPr>
          <p:spPr bwMode="auto">
            <a:xfrm flipH="1">
              <a:off x="4749800" y="5380038"/>
              <a:ext cx="0" cy="2173287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4361" name="Line 4"/>
            <p:cNvSpPr>
              <a:spLocks noChangeShapeType="1"/>
            </p:cNvSpPr>
            <p:nvPr/>
          </p:nvSpPr>
          <p:spPr bwMode="auto">
            <a:xfrm flipH="1">
              <a:off x="6410325" y="6753225"/>
              <a:ext cx="0" cy="714375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4362" name="Line 5"/>
            <p:cNvSpPr>
              <a:spLocks noChangeShapeType="1"/>
            </p:cNvSpPr>
            <p:nvPr/>
          </p:nvSpPr>
          <p:spPr bwMode="auto">
            <a:xfrm rot="10800000" flipH="1">
              <a:off x="3165475" y="5659438"/>
              <a:ext cx="1557338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stealth" w="med" len="med"/>
              <a:tailEnd type="stealth" w="med" len="med"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4363" name="Line 6"/>
            <p:cNvSpPr>
              <a:spLocks noChangeShapeType="1"/>
            </p:cNvSpPr>
            <p:nvPr/>
          </p:nvSpPr>
          <p:spPr bwMode="auto">
            <a:xfrm rot="10800000" flipH="1">
              <a:off x="4792663" y="7005638"/>
              <a:ext cx="1555750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stealth" w="med" len="med"/>
              <a:tailEnd type="stealth" w="med" len="med"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4364" name="Rectangle 7"/>
            <p:cNvSpPr>
              <a:spLocks/>
            </p:cNvSpPr>
            <p:nvPr/>
          </p:nvSpPr>
          <p:spPr bwMode="auto">
            <a:xfrm>
              <a:off x="5143500" y="6965528"/>
              <a:ext cx="1266826" cy="4619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57799" bIns="0"/>
            <a:lstStyle/>
            <a:p>
              <a:pPr marL="57150"/>
              <a:r>
                <a:rPr lang="en-US" altLang="ja-JP" b="1">
                  <a:latin typeface="Calibri" charset="0"/>
                  <a:cs typeface="Arial" charset="0"/>
                </a:rPr>
                <a:t>2p.e</a:t>
              </a:r>
            </a:p>
          </p:txBody>
        </p:sp>
        <p:sp>
          <p:nvSpPr>
            <p:cNvPr id="14365" name="Rectangle 8"/>
            <p:cNvSpPr>
              <a:spLocks/>
            </p:cNvSpPr>
            <p:nvPr/>
          </p:nvSpPr>
          <p:spPr bwMode="auto">
            <a:xfrm>
              <a:off x="3434194" y="5716589"/>
              <a:ext cx="1612899" cy="490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57799" bIns="0"/>
            <a:lstStyle/>
            <a:p>
              <a:pPr marL="57150"/>
              <a:r>
                <a:rPr lang="en-US" altLang="ja-JP" b="1">
                  <a:latin typeface="Calibri" charset="0"/>
                  <a:cs typeface="Arial" charset="0"/>
                </a:rPr>
                <a:t>1p.e</a:t>
              </a:r>
            </a:p>
          </p:txBody>
        </p:sp>
      </p:grpSp>
      <p:sp>
        <p:nvSpPr>
          <p:cNvPr id="14341" name="テキスト ボックス 38"/>
          <p:cNvSpPr txBox="1">
            <a:spLocks noChangeArrowheads="1"/>
          </p:cNvSpPr>
          <p:nvPr/>
        </p:nvSpPr>
        <p:spPr bwMode="auto">
          <a:xfrm>
            <a:off x="109538" y="1315890"/>
            <a:ext cx="61452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ja-JP" sz="2400" dirty="0">
                <a:latin typeface="Calibri" charset="0"/>
              </a:rPr>
              <a:t>Distribution of output ASIC for 100 LED light irradiations at each threshold voltage.</a:t>
            </a:r>
            <a:endParaRPr lang="ja-JP" altLang="en-US" sz="2400" dirty="0">
              <a:latin typeface="Calibri" charset="0"/>
            </a:endParaRPr>
          </a:p>
        </p:txBody>
      </p:sp>
      <p:sp>
        <p:nvSpPr>
          <p:cNvPr id="14342" name="テキスト ボックス 41"/>
          <p:cNvSpPr txBox="1">
            <a:spLocks noChangeArrowheads="1"/>
          </p:cNvSpPr>
          <p:nvPr/>
        </p:nvSpPr>
        <p:spPr bwMode="auto">
          <a:xfrm>
            <a:off x="782058" y="5713703"/>
            <a:ext cx="5040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ja-JP" sz="2200" b="1" dirty="0">
                <a:solidFill>
                  <a:srgbClr val="FF0000"/>
                </a:solidFill>
                <a:latin typeface="Calibri" charset="0"/>
              </a:rPr>
              <a:t>Clear separation between 1p.e and 2p.e!</a:t>
            </a:r>
          </a:p>
          <a:p>
            <a:pPr>
              <a:buFont typeface="Arial" charset="0"/>
              <a:buChar char="•"/>
            </a:pPr>
            <a:r>
              <a:rPr lang="en-US" altLang="ja-JP" sz="2200" b="1" dirty="0">
                <a:solidFill>
                  <a:srgbClr val="FF0000"/>
                </a:solidFill>
                <a:latin typeface="Calibri" charset="0"/>
              </a:rPr>
              <a:t>Very high S/N ratio (target &gt; 7)! </a:t>
            </a:r>
            <a:endParaRPr lang="ja-JP" altLang="en-US" sz="2200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4343" name="テキスト ボックス 47"/>
          <p:cNvSpPr txBox="1">
            <a:spLocks noChangeArrowheads="1"/>
          </p:cNvSpPr>
          <p:nvPr/>
        </p:nvSpPr>
        <p:spPr bwMode="auto">
          <a:xfrm>
            <a:off x="55563" y="6315075"/>
            <a:ext cx="9088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solidFill>
                  <a:srgbClr val="008000"/>
                </a:solidFill>
                <a:latin typeface="Calibri" charset="0"/>
              </a:rPr>
              <a:t>Good performance of readout system with ASIC + FPGA is confirmed!</a:t>
            </a:r>
            <a:endParaRPr lang="ja-JP" altLang="en-US" sz="2400">
              <a:solidFill>
                <a:srgbClr val="008000"/>
              </a:solidFill>
              <a:latin typeface="Calibri" charset="0"/>
            </a:endParaRPr>
          </a:p>
        </p:txBody>
      </p:sp>
      <p:sp>
        <p:nvSpPr>
          <p:cNvPr id="14344" name="Rectangle 9"/>
          <p:cNvSpPr>
            <a:spLocks/>
          </p:cNvSpPr>
          <p:nvPr/>
        </p:nvSpPr>
        <p:spPr bwMode="auto">
          <a:xfrm>
            <a:off x="2701925" y="2755900"/>
            <a:ext cx="4294188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99" bIns="0"/>
          <a:lstStyle/>
          <a:p>
            <a:pPr marL="57150"/>
            <a:r>
              <a:rPr lang="en-US" altLang="ja-JP" b="1">
                <a:cs typeface="Arial" charset="0"/>
              </a:rPr>
              <a:t>HAPD(HV:8kV, Bias:290V)</a:t>
            </a:r>
          </a:p>
        </p:txBody>
      </p:sp>
      <p:sp>
        <p:nvSpPr>
          <p:cNvPr id="14345" name="Line 11"/>
          <p:cNvSpPr>
            <a:spLocks noChangeShapeType="1"/>
          </p:cNvSpPr>
          <p:nvPr/>
        </p:nvSpPr>
        <p:spPr bwMode="auto">
          <a:xfrm rot="10800000" flipH="1">
            <a:off x="4244975" y="3035300"/>
            <a:ext cx="133350" cy="528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4346" name="Rectangle 10"/>
          <p:cNvSpPr>
            <a:spLocks/>
          </p:cNvSpPr>
          <p:nvPr/>
        </p:nvSpPr>
        <p:spPr bwMode="auto">
          <a:xfrm>
            <a:off x="3416300" y="3563938"/>
            <a:ext cx="2403475" cy="34925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rgbClr val="FFFF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lIns="0" tIns="0" rIns="57799" bIns="0"/>
          <a:lstStyle/>
          <a:p>
            <a:pPr marL="57150"/>
            <a:r>
              <a:rPr lang="en-US" altLang="ja-JP" b="1">
                <a:solidFill>
                  <a:srgbClr val="FF0000"/>
                </a:solidFill>
                <a:ea typeface="ヒラギノ角ゴ ProN W6" charset="-128"/>
              </a:rPr>
              <a:t>Total gain : ~32,000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045200" y="901700"/>
            <a:ext cx="3022600" cy="2039938"/>
            <a:chOff x="-147" y="0"/>
            <a:chExt cx="2269" cy="1592"/>
          </a:xfrm>
        </p:grpSpPr>
        <p:pic>
          <p:nvPicPr>
            <p:cNvPr id="14354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122" cy="1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4355" name="Rectangle 28"/>
            <p:cNvSpPr>
              <a:spLocks/>
            </p:cNvSpPr>
            <p:nvPr/>
          </p:nvSpPr>
          <p:spPr bwMode="auto">
            <a:xfrm>
              <a:off x="10" y="549"/>
              <a:ext cx="44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altLang="ja-JP" sz="1600" b="1">
                  <a:solidFill>
                    <a:srgbClr val="FFFF00"/>
                  </a:solidFill>
                  <a:latin typeface="Gill Sans" charset="0"/>
                  <a:sym typeface="Gill Sans" charset="0"/>
                </a:rPr>
                <a:t>Ch21</a:t>
              </a:r>
            </a:p>
          </p:txBody>
        </p:sp>
        <p:sp>
          <p:nvSpPr>
            <p:cNvPr id="14356" name="Rectangle 29"/>
            <p:cNvSpPr>
              <a:spLocks/>
            </p:cNvSpPr>
            <p:nvPr/>
          </p:nvSpPr>
          <p:spPr bwMode="auto">
            <a:xfrm>
              <a:off x="-147" y="262"/>
              <a:ext cx="107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altLang="ja-JP" sz="1600" b="1">
                  <a:solidFill>
                    <a:srgbClr val="00FFFF"/>
                  </a:solidFill>
                  <a:latin typeface="Gill Sans" charset="0"/>
                  <a:sym typeface="Gill Sans" charset="0"/>
                </a:rPr>
                <a:t>Ch5(ASIC)</a:t>
              </a:r>
            </a:p>
          </p:txBody>
        </p:sp>
        <p:sp>
          <p:nvSpPr>
            <p:cNvPr id="14357" name="Rectangle 30"/>
            <p:cNvSpPr>
              <a:spLocks/>
            </p:cNvSpPr>
            <p:nvPr/>
          </p:nvSpPr>
          <p:spPr bwMode="auto">
            <a:xfrm>
              <a:off x="43" y="991"/>
              <a:ext cx="44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altLang="ja-JP" sz="1600" b="1">
                  <a:solidFill>
                    <a:srgbClr val="00FF00"/>
                  </a:solidFill>
                  <a:latin typeface="Gill Sans" charset="0"/>
                  <a:sym typeface="Gill Sans" charset="0"/>
                </a:rPr>
                <a:t>Ch24</a:t>
              </a:r>
            </a:p>
          </p:txBody>
        </p:sp>
      </p:grpSp>
      <p:grpSp>
        <p:nvGrpSpPr>
          <p:cNvPr id="4" name="図形グループ 55"/>
          <p:cNvGrpSpPr>
            <a:grpSpLocks/>
          </p:cNvGrpSpPr>
          <p:nvPr/>
        </p:nvGrpSpPr>
        <p:grpSpPr bwMode="auto">
          <a:xfrm>
            <a:off x="5983288" y="3494088"/>
            <a:ext cx="3227387" cy="2311400"/>
            <a:chOff x="5983493" y="3493322"/>
            <a:chExt cx="3226647" cy="2311651"/>
          </a:xfrm>
        </p:grpSpPr>
        <p:sp>
          <p:nvSpPr>
            <p:cNvPr id="55" name="正方形/長方形 54"/>
            <p:cNvSpPr>
              <a:spLocks noChangeArrowheads="1"/>
            </p:cNvSpPr>
            <p:nvPr/>
          </p:nvSpPr>
          <p:spPr bwMode="auto">
            <a:xfrm>
              <a:off x="6023177" y="3696247"/>
              <a:ext cx="2919092" cy="210872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5" name="図形グループ 37"/>
            <p:cNvGrpSpPr>
              <a:grpSpLocks/>
            </p:cNvGrpSpPr>
            <p:nvPr/>
          </p:nvGrpSpPr>
          <p:grpSpPr bwMode="auto">
            <a:xfrm>
              <a:off x="5983493" y="3493322"/>
              <a:ext cx="3226647" cy="2246769"/>
              <a:chOff x="5983493" y="4303652"/>
              <a:chExt cx="3226647" cy="2246769"/>
            </a:xfrm>
          </p:grpSpPr>
          <p:sp>
            <p:nvSpPr>
              <p:cNvPr id="14352" name="Rectangle 23"/>
              <p:cNvSpPr>
                <a:spLocks/>
              </p:cNvSpPr>
              <p:nvPr/>
            </p:nvSpPr>
            <p:spPr bwMode="auto">
              <a:xfrm>
                <a:off x="5992380" y="4344796"/>
                <a:ext cx="950039" cy="317241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4353" name="テキスト ボックス 25"/>
              <p:cNvSpPr txBox="1">
                <a:spLocks noChangeArrowheads="1"/>
              </p:cNvSpPr>
              <p:nvPr/>
            </p:nvSpPr>
            <p:spPr bwMode="auto">
              <a:xfrm>
                <a:off x="5983493" y="4303652"/>
                <a:ext cx="3226647" cy="2246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2000" b="1" dirty="0"/>
                  <a:t>Result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altLang="ja-JP" sz="2000" dirty="0">
                    <a:solidFill>
                      <a:srgbClr val="FF0000"/>
                    </a:solidFill>
                  </a:rPr>
                  <a:t>Noise :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~2,000e</a:t>
                </a:r>
                <a:r>
                  <a:rPr lang="en-US" altLang="ja-JP" sz="2000" baseline="30000" dirty="0" smtClean="0">
                    <a:solidFill>
                      <a:srgbClr val="FF0000"/>
                    </a:solidFill>
                  </a:rPr>
                  <a:t>-</a:t>
                </a:r>
                <a:endParaRPr lang="en-US" altLang="ja-JP" sz="2000" dirty="0">
                  <a:solidFill>
                    <a:srgbClr val="FF0000"/>
                  </a:solidFill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altLang="ja-JP" sz="2000" dirty="0"/>
                  <a:t>Pulse height</a:t>
                </a:r>
              </a:p>
              <a:p>
                <a:r>
                  <a:rPr lang="en-US" altLang="ja-JP" sz="2000" dirty="0"/>
                  <a:t>    </a:t>
                </a:r>
                <a:r>
                  <a:rPr lang="en-US" altLang="ja-JP" sz="2000" dirty="0">
                    <a:solidFill>
                      <a:srgbClr val="0000FF"/>
                    </a:solidFill>
                  </a:rPr>
                  <a:t>1p.e signal : 32,700e</a:t>
                </a:r>
                <a:r>
                  <a:rPr lang="en-US" altLang="ja-JP" sz="2000" baseline="30000" dirty="0">
                    <a:solidFill>
                      <a:srgbClr val="0000FF"/>
                    </a:solidFill>
                  </a:rPr>
                  <a:t>-</a:t>
                </a:r>
                <a:endParaRPr lang="en-US" altLang="ja-JP" sz="2000" dirty="0">
                  <a:solidFill>
                    <a:srgbClr val="0000FF"/>
                  </a:solidFill>
                </a:endParaRPr>
              </a:p>
              <a:p>
                <a:r>
                  <a:rPr lang="en-US" altLang="ja-JP" sz="2000" dirty="0"/>
                  <a:t>    2p.e signal : 66,200e</a:t>
                </a:r>
                <a:r>
                  <a:rPr lang="en-US" altLang="ja-JP" sz="2000" baseline="30000" dirty="0"/>
                  <a:t>-</a:t>
                </a:r>
              </a:p>
              <a:p>
                <a:r>
                  <a:rPr lang="en-US" altLang="ja-JP" sz="2000" dirty="0">
                    <a:solidFill>
                      <a:srgbClr val="660066"/>
                    </a:solidFill>
                  </a:rPr>
                  <a:t>  </a:t>
                </a:r>
              </a:p>
              <a:p>
                <a:r>
                  <a:rPr lang="en-US" altLang="ja-JP" sz="2000" dirty="0">
                    <a:solidFill>
                      <a:srgbClr val="660066"/>
                    </a:solidFill>
                  </a:rPr>
                  <a:t>           S/N : ~17</a:t>
                </a:r>
              </a:p>
            </p:txBody>
          </p:sp>
        </p:grpSp>
        <p:sp>
          <p:nvSpPr>
            <p:cNvPr id="14351" name="AutoShape 25"/>
            <p:cNvSpPr>
              <a:spLocks/>
            </p:cNvSpPr>
            <p:nvPr/>
          </p:nvSpPr>
          <p:spPr bwMode="auto">
            <a:xfrm rot="5400000">
              <a:off x="7335144" y="5034790"/>
              <a:ext cx="311790" cy="423796"/>
            </a:xfrm>
            <a:prstGeom prst="rightArrow">
              <a:avLst>
                <a:gd name="adj1" fmla="val 32435"/>
                <a:gd name="adj2" fmla="val 50003"/>
              </a:avLst>
            </a:prstGeom>
            <a:solidFill>
              <a:srgbClr val="66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</p:grpSp>
      <p:sp>
        <p:nvSpPr>
          <p:cNvPr id="30" name="スライド番号プレースホル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215F-EC72-46A0-82E3-C4040437F3FB}" type="slidenum">
              <a:rPr lang="en-US" altLang="ja-JP" smtClean="0"/>
              <a:pPr/>
              <a:t>30</a:t>
            </a:fld>
            <a:endParaRPr lang="en-US" altLang="ja-JP"/>
          </a:p>
        </p:txBody>
      </p:sp>
      <p:sp>
        <p:nvSpPr>
          <p:cNvPr id="31" name="フッター プレースホルダ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Belle II PID</a:t>
            </a:r>
            <a:r>
              <a:rPr kumimoji="1" lang="ja-JP" altLang="en-US" dirty="0" smtClean="0"/>
              <a:t>の威力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5085184"/>
            <a:ext cx="8208912" cy="118114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dirty="0" smtClean="0"/>
              <a:t>S/N</a:t>
            </a:r>
            <a:r>
              <a:rPr lang="ja-JP" altLang="en-US" dirty="0" smtClean="0"/>
              <a:t>の大幅な向上</a:t>
            </a:r>
            <a:endParaRPr lang="en-US" altLang="ja-JP" dirty="0" smtClean="0"/>
          </a:p>
          <a:p>
            <a:r>
              <a:rPr kumimoji="1" lang="ja-JP" altLang="en-US" dirty="0" smtClean="0"/>
              <a:t>ルミノシティーを</a:t>
            </a:r>
            <a:r>
              <a:rPr kumimoji="1" lang="en-US" altLang="ja-JP" dirty="0" smtClean="0"/>
              <a:t>1.8</a:t>
            </a:r>
            <a:r>
              <a:rPr kumimoji="1" lang="ja-JP" altLang="en-US" dirty="0" smtClean="0"/>
              <a:t>倍にすることに相当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9645F-24C3-4C3A-8BCB-9776583A26C6}" type="slidenum">
              <a:rPr lang="en-US" altLang="ja-JP" smtClean="0"/>
              <a:pPr/>
              <a:t>31</a:t>
            </a:fld>
            <a:endParaRPr lang="en-US" altLang="ja-JP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30" y="1844824"/>
            <a:ext cx="389012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6324" y="1831379"/>
            <a:ext cx="3508027" cy="261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0" y="1340772"/>
            <a:ext cx="543609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dirty="0" smtClean="0"/>
              <a:t>B</a:t>
            </a:r>
            <a:r>
              <a:rPr lang="en-US" altLang="ja-JP" baseline="30000" dirty="0" smtClean="0"/>
              <a:t>0</a:t>
            </a:r>
            <a:r>
              <a:rPr lang="en-US" altLang="ja-JP" dirty="0" smtClean="0">
                <a:sym typeface="Wingdings" pitchFamily="2" charset="2"/>
              </a:rPr>
              <a:t></a:t>
            </a:r>
            <a:r>
              <a:rPr lang="en-US" altLang="ja-JP" dirty="0" smtClean="0">
                <a:latin typeface="Symbol" pitchFamily="18" charset="2"/>
                <a:sym typeface="Wingdings" pitchFamily="2" charset="2"/>
              </a:rPr>
              <a:t>r</a:t>
            </a:r>
            <a:r>
              <a:rPr lang="en-US" altLang="ja-JP" baseline="30000" dirty="0" smtClean="0">
                <a:latin typeface="Symbol" pitchFamily="18" charset="2"/>
                <a:sym typeface="Wingdings" pitchFamily="2" charset="2"/>
              </a:rPr>
              <a:t>0</a:t>
            </a:r>
            <a:r>
              <a:rPr lang="en-US" altLang="ja-JP" dirty="0" smtClean="0">
                <a:latin typeface="Symbol" pitchFamily="18" charset="2"/>
                <a:sym typeface="Wingdings" pitchFamily="2" charset="2"/>
              </a:rPr>
              <a:t>g  </a:t>
            </a:r>
            <a:r>
              <a:rPr lang="ja-JP" altLang="en-US" dirty="0" smtClean="0">
                <a:latin typeface="Symbol" pitchFamily="18" charset="2"/>
                <a:sym typeface="Wingdings" pitchFamily="2" charset="2"/>
              </a:rPr>
              <a:t>シミュレーション </a:t>
            </a:r>
            <a:r>
              <a:rPr lang="en-US" altLang="ja-JP" dirty="0" smtClean="0">
                <a:latin typeface="+mn-lt"/>
                <a:sym typeface="Wingdings" pitchFamily="2" charset="2"/>
              </a:rPr>
              <a:t>7.5ab</a:t>
            </a:r>
            <a:r>
              <a:rPr lang="en-US" altLang="ja-JP" baseline="30000" dirty="0" smtClean="0">
                <a:latin typeface="+mn-lt"/>
                <a:sym typeface="Wingdings" pitchFamily="2" charset="2"/>
              </a:rPr>
              <a:t>-1</a:t>
            </a:r>
            <a:r>
              <a:rPr lang="ja-JP" altLang="en-US" dirty="0" smtClean="0">
                <a:latin typeface="+mn-lt"/>
                <a:sym typeface="Wingdings" pitchFamily="2" charset="2"/>
              </a:rPr>
              <a:t>相当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56184" y="453211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現行</a:t>
            </a:r>
            <a:r>
              <a:rPr kumimoji="1" lang="en-US" altLang="ja-JP" dirty="0" smtClean="0"/>
              <a:t>Belle PID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56176" y="4509125"/>
            <a:ext cx="172819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Belle II PID</a:t>
            </a:r>
            <a:endParaRPr kumimoji="1" lang="ja-JP" altLang="en-US" dirty="0"/>
          </a:p>
        </p:txBody>
      </p:sp>
      <p:sp>
        <p:nvSpPr>
          <p:cNvPr id="13" name="右矢印 12"/>
          <p:cNvSpPr/>
          <p:nvPr/>
        </p:nvSpPr>
        <p:spPr>
          <a:xfrm>
            <a:off x="4373326" y="2742329"/>
            <a:ext cx="57606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219200"/>
          </a:xfrm>
        </p:spPr>
        <p:txBody>
          <a:bodyPr/>
          <a:lstStyle/>
          <a:p>
            <a:r>
              <a:rPr kumimoji="1" lang="en-US" altLang="ja-JP" dirty="0" smtClean="0"/>
              <a:t>Aerogel Radiator</a:t>
            </a:r>
            <a:endParaRPr kumimoji="1" lang="ja-JP" altLang="en-US" dirty="0"/>
          </a:p>
        </p:txBody>
      </p:sp>
      <p:sp>
        <p:nvSpPr>
          <p:cNvPr id="97" name="コンテンツ プレースホルダ 96"/>
          <p:cNvSpPr>
            <a:spLocks noGrp="1"/>
          </p:cNvSpPr>
          <p:nvPr>
            <p:ph idx="1"/>
          </p:nvPr>
        </p:nvSpPr>
        <p:spPr>
          <a:xfrm>
            <a:off x="2627784" y="908720"/>
            <a:ext cx="6381017" cy="5088089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Cherenkov angle resolution of proximity </a:t>
            </a:r>
            <a:r>
              <a:rPr kumimoji="1" lang="en-US" altLang="ja-JP" sz="2800" dirty="0" smtClean="0"/>
              <a:t>focusing RICH</a:t>
            </a:r>
            <a:r>
              <a:rPr kumimoji="1" lang="en-US" altLang="ja-JP" sz="2800" dirty="0" smtClean="0"/>
              <a:t>: </a:t>
            </a:r>
          </a:p>
          <a:p>
            <a:pPr>
              <a:buNone/>
            </a:pPr>
            <a:r>
              <a:rPr lang="en-US" altLang="ja-JP" sz="2800" dirty="0" smtClean="0">
                <a:sym typeface="Wingdings" pitchFamily="2" charset="2"/>
              </a:rPr>
              <a:t>	     </a:t>
            </a:r>
            <a:r>
              <a:rPr lang="en-US" altLang="ja-JP" sz="2800" i="1" dirty="0" err="1" smtClean="0"/>
              <a:t>σ</a:t>
            </a:r>
            <a:r>
              <a:rPr lang="en-US" altLang="ja-JP" sz="2800" i="1" baseline="-25000" dirty="0" err="1" smtClean="0"/>
              <a:t>gel</a:t>
            </a:r>
            <a:r>
              <a:rPr lang="en-US" altLang="ja-JP" sz="2800" i="1" dirty="0" smtClean="0"/>
              <a:t>/</a:t>
            </a:r>
            <a:r>
              <a:rPr lang="ja-JP" altLang="en-US" sz="2800" i="1" dirty="0" smtClean="0"/>
              <a:t>√</a:t>
            </a:r>
            <a:r>
              <a:rPr lang="en-US" altLang="ja-JP" sz="2800" i="1" dirty="0" err="1" smtClean="0"/>
              <a:t>N</a:t>
            </a:r>
            <a:r>
              <a:rPr lang="en-US" altLang="ja-JP" sz="2800" i="1" baseline="-25000" dirty="0" err="1" smtClean="0"/>
              <a:t>p.e</a:t>
            </a:r>
            <a:r>
              <a:rPr lang="en-US" altLang="ja-JP" sz="2800" i="1" baseline="-25000" dirty="0" smtClean="0"/>
              <a:t>.</a:t>
            </a:r>
            <a:r>
              <a:rPr lang="en-US" altLang="ja-JP" sz="2800" i="1" dirty="0" smtClean="0">
                <a:sym typeface="Symbol"/>
              </a:rPr>
              <a:t> </a:t>
            </a:r>
            <a:r>
              <a:rPr lang="ja-JP" altLang="en-US" sz="2800" i="1" dirty="0" smtClean="0">
                <a:sym typeface="Symbol"/>
              </a:rPr>
              <a:t>√</a:t>
            </a:r>
            <a:r>
              <a:rPr lang="en-US" altLang="ja-JP" sz="2800" i="1" dirty="0" smtClean="0">
                <a:sym typeface="Symbol"/>
              </a:rPr>
              <a:t>d</a:t>
            </a:r>
            <a:r>
              <a:rPr lang="en-US" altLang="ja-JP" sz="2800" dirty="0" smtClean="0">
                <a:sym typeface="Wingdings" pitchFamily="2" charset="2"/>
              </a:rPr>
              <a:t>	</a:t>
            </a:r>
          </a:p>
          <a:p>
            <a:pPr>
              <a:buNone/>
            </a:pPr>
            <a:r>
              <a:rPr lang="en-US" altLang="ja-JP" sz="2800" dirty="0" smtClean="0">
                <a:sym typeface="Wingdings" pitchFamily="2" charset="2"/>
              </a:rPr>
              <a:t>	        </a:t>
            </a:r>
            <a:r>
              <a:rPr lang="en-US" altLang="ja-JP" sz="2000" dirty="0" smtClean="0">
                <a:sym typeface="Wingdings" pitchFamily="2" charset="2"/>
              </a:rPr>
              <a:t>Limited by radiator thickness. </a:t>
            </a:r>
            <a:endParaRPr lang="en-US" altLang="ja-JP" sz="2800" dirty="0" smtClean="0"/>
          </a:p>
          <a:p>
            <a:pPr lvl="1"/>
            <a:r>
              <a:rPr kumimoji="1" lang="en-US" altLang="ja-JP" sz="2400" dirty="0" smtClean="0">
                <a:solidFill>
                  <a:schemeClr val="tx1"/>
                </a:solidFill>
              </a:rPr>
              <a:t>Increase effective thickness without degrading</a:t>
            </a:r>
            <a:r>
              <a:rPr lang="en-US" altLang="ja-JP" sz="2400" dirty="0" smtClean="0">
                <a:solidFill>
                  <a:schemeClr val="tx1"/>
                </a:solidFill>
              </a:rPr>
              <a:t> the angle resolution</a:t>
            </a:r>
          </a:p>
          <a:p>
            <a:pPr lvl="1">
              <a:buNone/>
            </a:pPr>
            <a:r>
              <a:rPr lang="en-US" altLang="ja-JP" sz="2400" dirty="0" smtClean="0">
                <a:sym typeface="Wingdings" pitchFamily="2" charset="2"/>
              </a:rPr>
              <a:t>	</a:t>
            </a:r>
            <a:r>
              <a:rPr kumimoji="1" lang="en-US" altLang="ja-JP" sz="2400" dirty="0" smtClean="0">
                <a:sym typeface="Wingdings" pitchFamily="2" charset="2"/>
              </a:rPr>
              <a:t> </a:t>
            </a:r>
            <a:r>
              <a:rPr kumimoji="1" lang="en-US" altLang="ja-JP" sz="2400" b="1" u="sng" dirty="0" smtClean="0">
                <a:solidFill>
                  <a:srgbClr val="FF0000"/>
                </a:solidFill>
                <a:sym typeface="Wingdings" pitchFamily="2" charset="2"/>
              </a:rPr>
              <a:t>Focusing scheme</a:t>
            </a:r>
          </a:p>
          <a:p>
            <a:pPr lvl="1">
              <a:buNone/>
            </a:pPr>
            <a:r>
              <a:rPr lang="en-US" altLang="ja-JP" sz="1600" dirty="0" smtClean="0">
                <a:solidFill>
                  <a:schemeClr val="tx1"/>
                </a:solidFill>
                <a:sym typeface="Wingdings" pitchFamily="2" charset="2"/>
              </a:rPr>
              <a:t>		[T. </a:t>
            </a:r>
            <a:r>
              <a:rPr lang="en-US" altLang="ja-JP" sz="1600" dirty="0" err="1" smtClean="0">
                <a:solidFill>
                  <a:schemeClr val="tx1"/>
                </a:solidFill>
                <a:sym typeface="Wingdings" pitchFamily="2" charset="2"/>
              </a:rPr>
              <a:t>Iijima</a:t>
            </a:r>
            <a:r>
              <a:rPr lang="en-US" altLang="ja-JP" sz="1600" dirty="0" smtClean="0">
                <a:solidFill>
                  <a:schemeClr val="tx1"/>
                </a:solidFill>
                <a:sym typeface="Wingdings" pitchFamily="2" charset="2"/>
              </a:rPr>
              <a:t>, et al. NIMA 548,383 (2005</a:t>
            </a:r>
            <a:r>
              <a:rPr lang="en-US" altLang="ja-JP" sz="1600" dirty="0" smtClean="0">
                <a:solidFill>
                  <a:schemeClr val="tx1"/>
                </a:solidFill>
                <a:sym typeface="Wingdings" pitchFamily="2" charset="2"/>
              </a:rPr>
              <a:t>)]</a:t>
            </a:r>
          </a:p>
          <a:p>
            <a:pPr lvl="1">
              <a:buNone/>
            </a:pPr>
            <a:endParaRPr lang="en-US" altLang="ja-JP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r>
              <a:rPr lang="en-US" altLang="ja-JP" sz="2400" dirty="0" smtClean="0">
                <a:solidFill>
                  <a:schemeClr val="tx1"/>
                </a:solidFill>
              </a:rPr>
              <a:t>Transmittance </a:t>
            </a:r>
            <a:r>
              <a:rPr lang="en-US" altLang="ja-JP" sz="2400" dirty="0" smtClean="0">
                <a:solidFill>
                  <a:schemeClr val="tx1"/>
                </a:solidFill>
              </a:rPr>
              <a:t>of </a:t>
            </a:r>
            <a:r>
              <a:rPr lang="en-US" altLang="ja-JP" sz="2400" b="1" u="sng" dirty="0" smtClean="0">
                <a:solidFill>
                  <a:srgbClr val="FF0000"/>
                </a:solidFill>
              </a:rPr>
              <a:t>larger n (&gt;1.05)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is very important.</a:t>
            </a:r>
            <a:endParaRPr kumimoji="1" lang="ja-JP" altLang="en-US" sz="24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1D5-1B8E-4D44-852C-F965CFDF88B3}" type="slidenum">
              <a:rPr lang="en-US" altLang="ja-JP" smtClean="0"/>
              <a:pPr/>
              <a:t>4</a:t>
            </a:fld>
            <a:endParaRPr lang="en-US" altLang="ja-JP"/>
          </a:p>
        </p:txBody>
      </p:sp>
      <p:grpSp>
        <p:nvGrpSpPr>
          <p:cNvPr id="119" name="グループ化 118"/>
          <p:cNvGrpSpPr/>
          <p:nvPr/>
        </p:nvGrpSpPr>
        <p:grpSpPr>
          <a:xfrm>
            <a:off x="467544" y="2799979"/>
            <a:ext cx="1879683" cy="3188374"/>
            <a:chOff x="506506" y="2799978"/>
            <a:chExt cx="2036323" cy="3188374"/>
          </a:xfrm>
        </p:grpSpPr>
        <p:grpSp>
          <p:nvGrpSpPr>
            <p:cNvPr id="94" name="グループ化 93"/>
            <p:cNvGrpSpPr/>
            <p:nvPr/>
          </p:nvGrpSpPr>
          <p:grpSpPr>
            <a:xfrm>
              <a:off x="1021135" y="2799978"/>
              <a:ext cx="1521694" cy="2382509"/>
              <a:chOff x="1059805" y="1733550"/>
              <a:chExt cx="1521694" cy="2382509"/>
            </a:xfrm>
          </p:grpSpPr>
          <p:sp>
            <p:nvSpPr>
              <p:cNvPr id="51" name="正方形/長方形 50"/>
              <p:cNvSpPr/>
              <p:nvPr/>
            </p:nvSpPr>
            <p:spPr>
              <a:xfrm>
                <a:off x="1064568" y="1970190"/>
                <a:ext cx="395588" cy="1902709"/>
              </a:xfrm>
              <a:prstGeom prst="rect">
                <a:avLst/>
              </a:prstGeom>
              <a:solidFill>
                <a:srgbClr val="66FFFF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87" name="グループ化 86"/>
              <p:cNvGrpSpPr/>
              <p:nvPr/>
            </p:nvGrpSpPr>
            <p:grpSpPr>
              <a:xfrm>
                <a:off x="1059805" y="1733550"/>
                <a:ext cx="1516931" cy="1191115"/>
                <a:chOff x="1059805" y="1733550"/>
                <a:chExt cx="1516931" cy="1191115"/>
              </a:xfrm>
            </p:grpSpPr>
            <p:cxnSp>
              <p:nvCxnSpPr>
                <p:cNvPr id="56" name="直線コネクタ 55"/>
                <p:cNvCxnSpPr/>
                <p:nvPr/>
              </p:nvCxnSpPr>
              <p:spPr>
                <a:xfrm flipV="1">
                  <a:off x="1059805" y="1733550"/>
                  <a:ext cx="1516707" cy="1170338"/>
                </a:xfrm>
                <a:prstGeom prst="line">
                  <a:avLst/>
                </a:prstGeom>
                <a:ln w="28575">
                  <a:solidFill>
                    <a:srgbClr val="66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線コネクタ 77"/>
                <p:cNvCxnSpPr/>
                <p:nvPr/>
              </p:nvCxnSpPr>
              <p:spPr>
                <a:xfrm flipV="1">
                  <a:off x="1401019" y="2017445"/>
                  <a:ext cx="1175717" cy="907220"/>
                </a:xfrm>
                <a:prstGeom prst="line">
                  <a:avLst/>
                </a:prstGeom>
                <a:ln w="28575">
                  <a:solidFill>
                    <a:srgbClr val="66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グループ化 87"/>
              <p:cNvGrpSpPr/>
              <p:nvPr/>
            </p:nvGrpSpPr>
            <p:grpSpPr>
              <a:xfrm flipV="1">
                <a:off x="1064568" y="2924944"/>
                <a:ext cx="1516931" cy="1191115"/>
                <a:chOff x="1059805" y="1733550"/>
                <a:chExt cx="1516931" cy="1191115"/>
              </a:xfrm>
            </p:grpSpPr>
            <p:cxnSp>
              <p:nvCxnSpPr>
                <p:cNvPr id="89" name="直線コネクタ 88"/>
                <p:cNvCxnSpPr/>
                <p:nvPr/>
              </p:nvCxnSpPr>
              <p:spPr>
                <a:xfrm flipV="1">
                  <a:off x="1059805" y="1733550"/>
                  <a:ext cx="1516707" cy="1170338"/>
                </a:xfrm>
                <a:prstGeom prst="line">
                  <a:avLst/>
                </a:prstGeom>
                <a:ln w="28575">
                  <a:solidFill>
                    <a:srgbClr val="66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線コネクタ 89"/>
                <p:cNvCxnSpPr/>
                <p:nvPr/>
              </p:nvCxnSpPr>
              <p:spPr>
                <a:xfrm flipV="1">
                  <a:off x="1401019" y="2017445"/>
                  <a:ext cx="1175717" cy="907220"/>
                </a:xfrm>
                <a:prstGeom prst="line">
                  <a:avLst/>
                </a:prstGeom>
                <a:ln w="28575">
                  <a:solidFill>
                    <a:srgbClr val="669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2" name="テキスト ボックス 21"/>
            <p:cNvSpPr txBox="1"/>
            <p:nvPr/>
          </p:nvSpPr>
          <p:spPr>
            <a:xfrm>
              <a:off x="506506" y="5342021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+mn-lt"/>
                </a:rPr>
                <a:t>Refractive indices</a:t>
              </a:r>
            </a:p>
            <a:p>
              <a:r>
                <a:rPr kumimoji="1" lang="en-US" altLang="ja-JP" sz="2000" dirty="0" smtClean="0">
                  <a:latin typeface="+mn-lt"/>
                </a:rPr>
                <a:t>  n</a:t>
              </a:r>
              <a:r>
                <a:rPr kumimoji="1" lang="en-US" altLang="ja-JP" sz="2000" baseline="-25000" dirty="0" smtClean="0">
                  <a:latin typeface="+mn-lt"/>
                </a:rPr>
                <a:t>1</a:t>
              </a:r>
              <a:r>
                <a:rPr kumimoji="1" lang="en-US" altLang="ja-JP" sz="2000" dirty="0" smtClean="0">
                  <a:latin typeface="+mn-lt"/>
                </a:rPr>
                <a:t> &lt; n</a:t>
              </a:r>
              <a:r>
                <a:rPr kumimoji="1" lang="en-US" altLang="ja-JP" sz="2000" baseline="-25000" dirty="0" smtClean="0">
                  <a:latin typeface="+mn-lt"/>
                </a:rPr>
                <a:t>2</a:t>
              </a:r>
              <a:endParaRPr kumimoji="1" lang="ja-JP" altLang="en-US" sz="2000" baseline="-25000" dirty="0">
                <a:latin typeface="+mn-lt"/>
              </a:endParaRPr>
            </a:p>
          </p:txBody>
        </p:sp>
      </p:grpSp>
      <p:cxnSp>
        <p:nvCxnSpPr>
          <p:cNvPr id="79" name="直線コネクタ 78"/>
          <p:cNvCxnSpPr/>
          <p:nvPr/>
        </p:nvCxnSpPr>
        <p:spPr>
          <a:xfrm flipV="1">
            <a:off x="949024" y="3032678"/>
            <a:ext cx="1394329" cy="955054"/>
          </a:xfrm>
          <a:prstGeom prst="line">
            <a:avLst/>
          </a:prstGeom>
          <a:ln w="285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グループ化 67"/>
          <p:cNvGrpSpPr/>
          <p:nvPr/>
        </p:nvGrpSpPr>
        <p:grpSpPr>
          <a:xfrm>
            <a:off x="583865" y="2780929"/>
            <a:ext cx="1763678" cy="2424113"/>
            <a:chOff x="3728864" y="1929425"/>
            <a:chExt cx="1910651" cy="2424113"/>
          </a:xfrm>
        </p:grpSpPr>
        <p:sp>
          <p:nvSpPr>
            <p:cNvPr id="19" name="正方形/長方形 18"/>
            <p:cNvSpPr/>
            <p:nvPr/>
          </p:nvSpPr>
          <p:spPr>
            <a:xfrm>
              <a:off x="3728865" y="2186215"/>
              <a:ext cx="395588" cy="1900028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/>
            <p:cNvCxnSpPr/>
            <p:nvPr/>
          </p:nvCxnSpPr>
          <p:spPr>
            <a:xfrm flipV="1">
              <a:off x="3734515" y="1929425"/>
              <a:ext cx="1895475" cy="1208013"/>
            </a:xfrm>
            <a:prstGeom prst="line">
              <a:avLst/>
            </a:prstGeom>
            <a:ln w="28575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グループ化 43"/>
            <p:cNvGrpSpPr/>
            <p:nvPr/>
          </p:nvGrpSpPr>
          <p:grpSpPr>
            <a:xfrm flipV="1">
              <a:off x="3728864" y="3140968"/>
              <a:ext cx="1910651" cy="1212570"/>
              <a:chOff x="506234" y="1217223"/>
              <a:chExt cx="1910651" cy="1212570"/>
            </a:xfrm>
          </p:grpSpPr>
          <p:cxnSp>
            <p:nvCxnSpPr>
              <p:cNvPr id="45" name="直線コネクタ 44"/>
              <p:cNvCxnSpPr/>
              <p:nvPr/>
            </p:nvCxnSpPr>
            <p:spPr>
              <a:xfrm flipV="1">
                <a:off x="506234" y="1217223"/>
                <a:ext cx="1910651" cy="1211842"/>
              </a:xfrm>
              <a:prstGeom prst="line">
                <a:avLst/>
              </a:prstGeom>
              <a:ln w="28575">
                <a:solidFill>
                  <a:schemeClr val="tx2">
                    <a:lumMod val="25000"/>
                    <a:lumOff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 flipV="1">
                <a:off x="902820" y="1469636"/>
                <a:ext cx="1514065" cy="960157"/>
              </a:xfrm>
              <a:prstGeom prst="line">
                <a:avLst/>
              </a:prstGeom>
              <a:ln w="28575">
                <a:solidFill>
                  <a:schemeClr val="tx2">
                    <a:lumMod val="25000"/>
                    <a:lumOff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" name="直線コネクタ 9"/>
          <p:cNvCxnSpPr/>
          <p:nvPr/>
        </p:nvCxnSpPr>
        <p:spPr>
          <a:xfrm>
            <a:off x="2352149" y="2204864"/>
            <a:ext cx="0" cy="3528392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84923" y="3993951"/>
            <a:ext cx="2835539" cy="1588"/>
          </a:xfrm>
          <a:prstGeom prst="straightConnector1">
            <a:avLst/>
          </a:prstGeom>
          <a:ln w="28575">
            <a:solidFill>
              <a:schemeClr val="tx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/>
          <p:cNvCxnSpPr/>
          <p:nvPr/>
        </p:nvCxnSpPr>
        <p:spPr>
          <a:xfrm>
            <a:off x="583864" y="2708920"/>
            <a:ext cx="39881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/>
          <p:cNvSpPr txBox="1"/>
          <p:nvPr/>
        </p:nvSpPr>
        <p:spPr>
          <a:xfrm>
            <a:off x="627281" y="2250556"/>
            <a:ext cx="59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Monotype Corsiva" pitchFamily="66" charset="0"/>
              </a:rPr>
              <a:t>d</a:t>
            </a:r>
            <a:endParaRPr kumimoji="1" lang="ja-JP" altLang="en-US" sz="2000" dirty="0">
              <a:latin typeface="Monotype Corsiva" pitchFamily="66" charset="0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3923928" y="5661248"/>
            <a:ext cx="490762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+mn-lt"/>
              </a:rPr>
              <a:t>New </a:t>
            </a:r>
            <a:r>
              <a:rPr kumimoji="1" lang="en-US" altLang="ja-JP" sz="2400" dirty="0" err="1" smtClean="0">
                <a:solidFill>
                  <a:srgbClr val="FF0000"/>
                </a:solidFill>
                <a:latin typeface="+mn-lt"/>
              </a:rPr>
              <a:t>aerogels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+mn-lt"/>
              </a:rPr>
              <a:t> have been produced by a new production technique</a:t>
            </a:r>
            <a:endParaRPr kumimoji="1" lang="ja-JP" alt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フッター プレースホルダ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95536" y="-259491"/>
            <a:ext cx="8307804" cy="12192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Improved </a:t>
            </a:r>
            <a:r>
              <a:rPr kumimoji="1" lang="en-US" altLang="ja-JP" dirty="0" smtClean="0"/>
              <a:t>Silica </a:t>
            </a:r>
            <a:r>
              <a:rPr kumimoji="1" lang="en-US" altLang="ja-JP" dirty="0" smtClean="0"/>
              <a:t>Aerogel </a:t>
            </a:r>
            <a:r>
              <a:rPr kumimoji="1" lang="en-US" altLang="ja-JP" dirty="0" smtClean="0"/>
              <a:t>Samples</a:t>
            </a:r>
            <a:endParaRPr kumimoji="1" lang="ja-JP" altLang="en-US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232178" y="3318995"/>
            <a:ext cx="5035200" cy="3099048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It was difficult to produce transparent silica </a:t>
            </a:r>
            <a:r>
              <a:rPr lang="en-US" altLang="ja-JP" sz="2000" dirty="0" err="1" smtClean="0"/>
              <a:t>aerogels</a:t>
            </a:r>
            <a:r>
              <a:rPr lang="en-US" altLang="ja-JP" sz="2000" dirty="0" smtClean="0"/>
              <a:t> with large n.</a:t>
            </a:r>
          </a:p>
          <a:p>
            <a:r>
              <a:rPr lang="en-US" altLang="ja-JP" sz="2000" dirty="0" smtClean="0"/>
              <a:t>New silica </a:t>
            </a:r>
            <a:r>
              <a:rPr lang="en-US" altLang="ja-JP" sz="2000" dirty="0" err="1" smtClean="0"/>
              <a:t>aerogels</a:t>
            </a:r>
            <a:r>
              <a:rPr lang="en-US" altLang="ja-JP" sz="2000" dirty="0" smtClean="0"/>
              <a:t>  are produced by </a:t>
            </a:r>
            <a:r>
              <a:rPr lang="en-US" altLang="ja-JP" sz="2000" b="1" u="sng" dirty="0" smtClean="0">
                <a:solidFill>
                  <a:srgbClr val="FF0000"/>
                </a:solidFill>
              </a:rPr>
              <a:t>Pin-hole drying method.</a:t>
            </a:r>
          </a:p>
          <a:p>
            <a:pPr>
              <a:buNone/>
            </a:pPr>
            <a:r>
              <a:rPr lang="en-US" altLang="ja-JP" sz="1600" dirty="0" smtClean="0">
                <a:solidFill>
                  <a:srgbClr val="FFC000"/>
                </a:solidFill>
              </a:rPr>
              <a:t>	</a:t>
            </a:r>
            <a:r>
              <a:rPr lang="en-US" altLang="ja-JP" sz="1600" dirty="0" smtClean="0"/>
              <a:t>[M. </a:t>
            </a:r>
            <a:r>
              <a:rPr lang="en-US" altLang="ja-JP" sz="1600" dirty="0" err="1" smtClean="0"/>
              <a:t>Tabata</a:t>
            </a:r>
            <a:r>
              <a:rPr lang="en-US" altLang="ja-JP" sz="1600" dirty="0" smtClean="0"/>
              <a:t> et al. Conf. Rec. IEEE  NSS 2005, 816</a:t>
            </a:r>
            <a:r>
              <a:rPr lang="en-US" altLang="ja-JP" sz="2000" dirty="0" smtClean="0"/>
              <a:t>]</a:t>
            </a:r>
            <a:endParaRPr lang="en-US" altLang="ja-JP" sz="2400" b="1" u="sng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altLang="ja-JP" sz="2000" dirty="0" smtClean="0"/>
              <a:t>	    n~1.05  </a:t>
            </a:r>
            <a:r>
              <a:rPr lang="en-US" altLang="ja-JP" sz="2000" dirty="0" smtClean="0">
                <a:sym typeface="Wingdings" pitchFamily="2" charset="2"/>
              </a:rPr>
              <a:t> shrink  n </a:t>
            </a:r>
            <a:r>
              <a:rPr lang="en-US" altLang="ja-JP" sz="2000" dirty="0" smtClean="0">
                <a:sym typeface="Symbol"/>
              </a:rPr>
              <a:t> 1.06 </a:t>
            </a:r>
            <a:endParaRPr lang="en-US" altLang="ja-JP" sz="2000" dirty="0" smtClean="0"/>
          </a:p>
          <a:p>
            <a:pPr>
              <a:buNone/>
            </a:pPr>
            <a:endParaRPr lang="en-US" altLang="ja-JP" sz="1800" dirty="0" smtClean="0"/>
          </a:p>
          <a:p>
            <a:pPr>
              <a:buNone/>
            </a:pPr>
            <a:r>
              <a:rPr lang="en-US" altLang="ja-JP" sz="2000" dirty="0" smtClean="0"/>
              <a:t> 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1D5-1B8E-4D44-852C-F965CFDF88B3}" type="slidenum">
              <a:rPr lang="en-US" altLang="ja-JP" smtClean="0"/>
              <a:pPr/>
              <a:t>5</a:t>
            </a:fld>
            <a:endParaRPr lang="en-US" altLang="ja-JP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3404" b="3404"/>
          <a:stretch>
            <a:fillRect/>
          </a:stretch>
        </p:blipFill>
        <p:spPr bwMode="auto">
          <a:xfrm>
            <a:off x="663708" y="1075317"/>
            <a:ext cx="2799851" cy="214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53" y="3311831"/>
            <a:ext cx="4154397" cy="345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右矢印 7"/>
          <p:cNvSpPr/>
          <p:nvPr/>
        </p:nvSpPr>
        <p:spPr>
          <a:xfrm rot="16200000">
            <a:off x="1587964" y="4544908"/>
            <a:ext cx="410500" cy="291697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 rot="20589521">
            <a:off x="1430469" y="4712591"/>
            <a:ext cx="229370" cy="636901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381492" y="3818239"/>
            <a:ext cx="332345" cy="717728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2594" y="980728"/>
            <a:ext cx="4099083" cy="228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グループ化 16"/>
          <p:cNvGrpSpPr/>
          <p:nvPr/>
        </p:nvGrpSpPr>
        <p:grpSpPr>
          <a:xfrm>
            <a:off x="467544" y="3212976"/>
            <a:ext cx="3323445" cy="3501008"/>
            <a:chOff x="344488" y="3212976"/>
            <a:chExt cx="3600399" cy="3501008"/>
          </a:xfrm>
        </p:grpSpPr>
        <p:pic>
          <p:nvPicPr>
            <p:cNvPr id="7680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4488" y="3212976"/>
              <a:ext cx="3600399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直線矢印コネクタ 13"/>
            <p:cNvCxnSpPr/>
            <p:nvPr/>
          </p:nvCxnSpPr>
          <p:spPr>
            <a:xfrm flipV="1">
              <a:off x="2072680" y="4221088"/>
              <a:ext cx="0" cy="5040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2274215" y="4480579"/>
              <a:ext cx="7285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u="sng" dirty="0" smtClean="0"/>
                <a:t>x1.4</a:t>
              </a:r>
              <a:endParaRPr kumimoji="1" lang="ja-JP" altLang="en-US" u="sng" dirty="0"/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4644008" y="5733256"/>
            <a:ext cx="416852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ja-JP" sz="2000" dirty="0" smtClean="0">
                <a:solidFill>
                  <a:srgbClr val="FF0000"/>
                </a:solidFill>
                <a:latin typeface="+mn-lt"/>
                <a:ea typeface="+mj-ea"/>
              </a:rPr>
              <a:t>Big improvement in transmittance </a:t>
            </a:r>
          </a:p>
        </p:txBody>
      </p:sp>
      <p:sp>
        <p:nvSpPr>
          <p:cNvPr id="18" name="フッター プレースホル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57668" y="-57150"/>
            <a:ext cx="9448800" cy="86409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144ch Hybrid Avalanche Photo Detector</a:t>
            </a:r>
            <a:endParaRPr kumimoji="1" lang="ja-JP" altLang="en-US" dirty="0"/>
          </a:p>
        </p:txBody>
      </p:sp>
      <p:sp>
        <p:nvSpPr>
          <p:cNvPr id="248" name="コンテンツ プレースホルダ 247"/>
          <p:cNvSpPr txBox="1">
            <a:spLocks noGrp="1"/>
          </p:cNvSpPr>
          <p:nvPr>
            <p:ph idx="1"/>
          </p:nvPr>
        </p:nvSpPr>
        <p:spPr>
          <a:xfrm>
            <a:off x="-59201" y="653540"/>
            <a:ext cx="934329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We have been developing a new 144ch Hybrid Avalanche Photo Detector (HAPD) with Hamamatsu Photonics since 2002</a:t>
            </a:r>
            <a:r>
              <a:rPr lang="en-US" altLang="ja-JP" sz="2400" dirty="0" smtClean="0">
                <a:solidFill>
                  <a:schemeClr val="tx1"/>
                </a:solidFill>
              </a:rPr>
              <a:t>.</a:t>
            </a:r>
          </a:p>
          <a:p>
            <a:endParaRPr lang="ja-JP" altLang="en-US" sz="2400" dirty="0" smtClean="0"/>
          </a:p>
        </p:txBody>
      </p:sp>
      <p:sp>
        <p:nvSpPr>
          <p:cNvPr id="137" name="フッター プレースホルダ 1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 l="7710" r="8048"/>
          <a:stretch>
            <a:fillRect/>
          </a:stretch>
        </p:blipFill>
        <p:spPr bwMode="auto">
          <a:xfrm>
            <a:off x="4029400" y="1395048"/>
            <a:ext cx="2190811" cy="207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グループ化 183"/>
          <p:cNvGrpSpPr/>
          <p:nvPr/>
        </p:nvGrpSpPr>
        <p:grpSpPr>
          <a:xfrm>
            <a:off x="-14776" y="1544494"/>
            <a:ext cx="4286279" cy="2919828"/>
            <a:chOff x="-71470" y="2009370"/>
            <a:chExt cx="4286279" cy="2919828"/>
          </a:xfrm>
        </p:grpSpPr>
        <p:grpSp>
          <p:nvGrpSpPr>
            <p:cNvPr id="4" name="グループ化 3"/>
            <p:cNvGrpSpPr>
              <a:grpSpLocks/>
            </p:cNvGrpSpPr>
            <p:nvPr/>
          </p:nvGrpSpPr>
          <p:grpSpPr bwMode="auto">
            <a:xfrm>
              <a:off x="-71470" y="2009370"/>
              <a:ext cx="4286282" cy="2919828"/>
              <a:chOff x="-80632" y="1214440"/>
              <a:chExt cx="4470191" cy="4002185"/>
            </a:xfrm>
          </p:grpSpPr>
          <p:sp>
            <p:nvSpPr>
              <p:cNvPr id="188" name="正方形/長方形 187"/>
              <p:cNvSpPr/>
              <p:nvPr/>
            </p:nvSpPr>
            <p:spPr>
              <a:xfrm>
                <a:off x="357750" y="2143063"/>
                <a:ext cx="71194" cy="1784453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600"/>
              </a:p>
            </p:txBody>
          </p:sp>
          <p:sp>
            <p:nvSpPr>
              <p:cNvPr id="189" name="正方形/長方形 188"/>
              <p:cNvSpPr/>
              <p:nvPr/>
            </p:nvSpPr>
            <p:spPr>
              <a:xfrm>
                <a:off x="2786101" y="2143063"/>
                <a:ext cx="71194" cy="1784453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600"/>
              </a:p>
            </p:txBody>
          </p:sp>
          <p:sp>
            <p:nvSpPr>
              <p:cNvPr id="190" name="正方形/長方形 189"/>
              <p:cNvSpPr/>
              <p:nvPr/>
            </p:nvSpPr>
            <p:spPr>
              <a:xfrm>
                <a:off x="428944" y="2143063"/>
                <a:ext cx="2357157" cy="142046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600"/>
              </a:p>
            </p:txBody>
          </p:sp>
          <p:sp>
            <p:nvSpPr>
              <p:cNvPr id="191" name="正方形/長方形 190"/>
              <p:cNvSpPr/>
              <p:nvPr/>
            </p:nvSpPr>
            <p:spPr>
              <a:xfrm>
                <a:off x="428944" y="2285109"/>
                <a:ext cx="2357157" cy="71023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600"/>
              </a:p>
            </p:txBody>
          </p:sp>
          <p:sp>
            <p:nvSpPr>
              <p:cNvPr id="192" name="正方形/長方形 191"/>
              <p:cNvSpPr/>
              <p:nvPr/>
            </p:nvSpPr>
            <p:spPr>
              <a:xfrm>
                <a:off x="500138" y="3787246"/>
                <a:ext cx="1071788" cy="7102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600"/>
              </a:p>
            </p:txBody>
          </p:sp>
          <p:sp>
            <p:nvSpPr>
              <p:cNvPr id="193" name="正方形/長方形 192"/>
              <p:cNvSpPr/>
              <p:nvPr/>
            </p:nvSpPr>
            <p:spPr>
              <a:xfrm>
                <a:off x="1643120" y="3787246"/>
                <a:ext cx="1070493" cy="7102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600"/>
              </a:p>
            </p:txBody>
          </p:sp>
          <p:sp>
            <p:nvSpPr>
              <p:cNvPr id="194" name="正方形/長方形 193"/>
              <p:cNvSpPr/>
              <p:nvPr/>
            </p:nvSpPr>
            <p:spPr>
              <a:xfrm>
                <a:off x="357750" y="3858269"/>
                <a:ext cx="2499545" cy="69248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600"/>
              </a:p>
            </p:txBody>
          </p:sp>
          <p:grpSp>
            <p:nvGrpSpPr>
              <p:cNvPr id="5" name="グループ化 45"/>
              <p:cNvGrpSpPr>
                <a:grpSpLocks/>
              </p:cNvGrpSpPr>
              <p:nvPr/>
            </p:nvGrpSpPr>
            <p:grpSpPr bwMode="auto">
              <a:xfrm>
                <a:off x="1357051" y="1356487"/>
                <a:ext cx="343025" cy="715557"/>
                <a:chOff x="4350784" y="2685553"/>
                <a:chExt cx="706174" cy="1459348"/>
              </a:xfrm>
            </p:grpSpPr>
            <p:sp>
              <p:nvSpPr>
                <p:cNvPr id="290" name="フリーフォーム 289"/>
                <p:cNvSpPr/>
                <p:nvPr/>
              </p:nvSpPr>
              <p:spPr>
                <a:xfrm>
                  <a:off x="4350784" y="2899204"/>
                  <a:ext cx="706174" cy="1032048"/>
                </a:xfrm>
                <a:custGeom>
                  <a:avLst/>
                  <a:gdLst>
                    <a:gd name="connsiteX0" fmla="*/ 323088 w 705917"/>
                    <a:gd name="connsiteY0" fmla="*/ 0 h 1031443"/>
                    <a:gd name="connsiteX1" fmla="*/ 652272 w 705917"/>
                    <a:gd name="connsiteY1" fmla="*/ 182880 h 1031443"/>
                    <a:gd name="connsiteX2" fmla="*/ 1219 w 705917"/>
                    <a:gd name="connsiteY2" fmla="*/ 263347 h 1031443"/>
                    <a:gd name="connsiteX3" fmla="*/ 659587 w 705917"/>
                    <a:gd name="connsiteY3" fmla="*/ 438912 h 1031443"/>
                    <a:gd name="connsiteX4" fmla="*/ 1219 w 705917"/>
                    <a:gd name="connsiteY4" fmla="*/ 555955 h 1031443"/>
                    <a:gd name="connsiteX5" fmla="*/ 659587 w 705917"/>
                    <a:gd name="connsiteY5" fmla="*/ 709574 h 1031443"/>
                    <a:gd name="connsiteX6" fmla="*/ 1219 w 705917"/>
                    <a:gd name="connsiteY6" fmla="*/ 819302 h 1031443"/>
                    <a:gd name="connsiteX7" fmla="*/ 652272 w 705917"/>
                    <a:gd name="connsiteY7" fmla="*/ 972921 h 1031443"/>
                    <a:gd name="connsiteX8" fmla="*/ 301142 w 705917"/>
                    <a:gd name="connsiteY8" fmla="*/ 1031443 h 1031443"/>
                    <a:gd name="connsiteX9" fmla="*/ 301142 w 705917"/>
                    <a:gd name="connsiteY9" fmla="*/ 1031443 h 1031443"/>
                    <a:gd name="connsiteX10" fmla="*/ 301142 w 705917"/>
                    <a:gd name="connsiteY10" fmla="*/ 1031443 h 103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5917" h="1031443">
                      <a:moveTo>
                        <a:pt x="323088" y="0"/>
                      </a:moveTo>
                      <a:cubicBezTo>
                        <a:pt x="514502" y="69494"/>
                        <a:pt x="705917" y="138989"/>
                        <a:pt x="652272" y="182880"/>
                      </a:cubicBezTo>
                      <a:cubicBezTo>
                        <a:pt x="598627" y="226771"/>
                        <a:pt x="0" y="220675"/>
                        <a:pt x="1219" y="263347"/>
                      </a:cubicBezTo>
                      <a:cubicBezTo>
                        <a:pt x="2438" y="306019"/>
                        <a:pt x="659587" y="390144"/>
                        <a:pt x="659587" y="438912"/>
                      </a:cubicBezTo>
                      <a:cubicBezTo>
                        <a:pt x="659587" y="487680"/>
                        <a:pt x="1219" y="510845"/>
                        <a:pt x="1219" y="555955"/>
                      </a:cubicBezTo>
                      <a:cubicBezTo>
                        <a:pt x="1219" y="601065"/>
                        <a:pt x="659587" y="665683"/>
                        <a:pt x="659587" y="709574"/>
                      </a:cubicBezTo>
                      <a:cubicBezTo>
                        <a:pt x="659587" y="753465"/>
                        <a:pt x="2438" y="775411"/>
                        <a:pt x="1219" y="819302"/>
                      </a:cubicBezTo>
                      <a:cubicBezTo>
                        <a:pt x="0" y="863193"/>
                        <a:pt x="602285" y="937564"/>
                        <a:pt x="652272" y="972921"/>
                      </a:cubicBezTo>
                      <a:cubicBezTo>
                        <a:pt x="702259" y="1008278"/>
                        <a:pt x="301142" y="1031443"/>
                        <a:pt x="301142" y="1031443"/>
                      </a:cubicBezTo>
                      <a:lnTo>
                        <a:pt x="301142" y="1031443"/>
                      </a:lnTo>
                      <a:lnTo>
                        <a:pt x="301142" y="1031443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600"/>
                </a:p>
              </p:txBody>
            </p:sp>
            <p:cxnSp>
              <p:nvCxnSpPr>
                <p:cNvPr id="291" name="直線コネクタ 290"/>
                <p:cNvCxnSpPr/>
                <p:nvPr/>
              </p:nvCxnSpPr>
              <p:spPr>
                <a:xfrm rot="5400000">
                  <a:off x="4558406" y="2792379"/>
                  <a:ext cx="21365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直線矢印コネクタ 291"/>
                <p:cNvCxnSpPr/>
                <p:nvPr/>
              </p:nvCxnSpPr>
              <p:spPr>
                <a:xfrm rot="5400000">
                  <a:off x="4537089" y="4035411"/>
                  <a:ext cx="213651" cy="533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6" name="テキスト ボックス 46"/>
              <p:cNvSpPr txBox="1">
                <a:spLocks noChangeArrowheads="1"/>
              </p:cNvSpPr>
              <p:nvPr/>
            </p:nvSpPr>
            <p:spPr bwMode="auto">
              <a:xfrm>
                <a:off x="1643073" y="1454152"/>
                <a:ext cx="928688" cy="506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dirty="0">
                    <a:latin typeface="Calibri" pitchFamily="34" charset="0"/>
                  </a:rPr>
                  <a:t>Photon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cxnSp>
            <p:nvCxnSpPr>
              <p:cNvPr id="247" name="直線コネクタ 246"/>
              <p:cNvCxnSpPr/>
              <p:nvPr/>
            </p:nvCxnSpPr>
            <p:spPr>
              <a:xfrm rot="16200000" flipV="1">
                <a:off x="358107" y="1785987"/>
                <a:ext cx="498936" cy="3572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0" name="テキスト ボックス 49"/>
              <p:cNvSpPr txBox="1">
                <a:spLocks noChangeArrowheads="1"/>
              </p:cNvSpPr>
              <p:nvPr/>
            </p:nvSpPr>
            <p:spPr bwMode="auto">
              <a:xfrm>
                <a:off x="-80632" y="1367027"/>
                <a:ext cx="922516" cy="506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dirty="0" smtClean="0">
                    <a:latin typeface="Calibri" pitchFamily="34" charset="0"/>
                  </a:rPr>
                  <a:t>quartz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cxnSp>
            <p:nvCxnSpPr>
              <p:cNvPr id="251" name="直線コネクタ 250"/>
              <p:cNvCxnSpPr/>
              <p:nvPr/>
            </p:nvCxnSpPr>
            <p:spPr>
              <a:xfrm rot="5400000" flipH="1" flipV="1">
                <a:off x="2000910" y="1785816"/>
                <a:ext cx="640982" cy="4996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テキスト ボックス 52"/>
              <p:cNvSpPr txBox="1">
                <a:spLocks noChangeArrowheads="1"/>
              </p:cNvSpPr>
              <p:nvPr/>
            </p:nvSpPr>
            <p:spPr bwMode="auto">
              <a:xfrm>
                <a:off x="2589368" y="1214440"/>
                <a:ext cx="1800191" cy="8859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dirty="0" err="1" smtClean="0">
                    <a:latin typeface="Calibri" pitchFamily="34" charset="0"/>
                  </a:rPr>
                  <a:t>Bialkali</a:t>
                </a:r>
                <a:endParaRPr lang="en-US" altLang="ja-JP" dirty="0">
                  <a:latin typeface="Calibri" pitchFamily="34" charset="0"/>
                </a:endParaRPr>
              </a:p>
              <a:p>
                <a:r>
                  <a:rPr lang="en-US" altLang="ja-JP" dirty="0">
                    <a:latin typeface="Calibri" pitchFamily="34" charset="0"/>
                  </a:rPr>
                  <a:t>photo cathode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263" name="円/楕円 262"/>
              <p:cNvSpPr/>
              <p:nvPr/>
            </p:nvSpPr>
            <p:spPr>
              <a:xfrm>
                <a:off x="1036916" y="2586344"/>
                <a:ext cx="149005" cy="195838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600"/>
              </a:p>
            </p:txBody>
          </p:sp>
          <p:sp>
            <p:nvSpPr>
              <p:cNvPr id="264" name="テキスト ボックス 55"/>
              <p:cNvSpPr txBox="1">
                <a:spLocks noChangeArrowheads="1"/>
              </p:cNvSpPr>
              <p:nvPr/>
            </p:nvSpPr>
            <p:spPr bwMode="auto">
              <a:xfrm>
                <a:off x="1285877" y="2286003"/>
                <a:ext cx="285750" cy="464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ja-JP" altLang="en-US" sz="1600">
                  <a:latin typeface="Calibri" pitchFamily="34" charset="0"/>
                </a:endParaRPr>
              </a:p>
            </p:txBody>
          </p:sp>
          <p:cxnSp>
            <p:nvCxnSpPr>
              <p:cNvPr id="268" name="直線コネクタ 267"/>
              <p:cNvCxnSpPr/>
              <p:nvPr/>
            </p:nvCxnSpPr>
            <p:spPr>
              <a:xfrm>
                <a:off x="428944" y="4573826"/>
                <a:ext cx="28606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直線コネクタ 268"/>
              <p:cNvCxnSpPr/>
              <p:nvPr/>
            </p:nvCxnSpPr>
            <p:spPr>
              <a:xfrm>
                <a:off x="500138" y="4286183"/>
                <a:ext cx="142387" cy="17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直線コネクタ 269"/>
              <p:cNvCxnSpPr/>
              <p:nvPr/>
            </p:nvCxnSpPr>
            <p:spPr>
              <a:xfrm rot="5400000">
                <a:off x="429030" y="4573741"/>
                <a:ext cx="71023" cy="711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線コネクタ 270"/>
              <p:cNvCxnSpPr/>
              <p:nvPr/>
            </p:nvCxnSpPr>
            <p:spPr>
              <a:xfrm rot="5400000">
                <a:off x="500224" y="4573740"/>
                <a:ext cx="71023" cy="711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直線コネクタ 271"/>
              <p:cNvCxnSpPr/>
              <p:nvPr/>
            </p:nvCxnSpPr>
            <p:spPr>
              <a:xfrm rot="5400000">
                <a:off x="581125" y="4573093"/>
                <a:ext cx="71023" cy="724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直線コネクタ 272"/>
              <p:cNvCxnSpPr/>
              <p:nvPr/>
            </p:nvCxnSpPr>
            <p:spPr>
              <a:xfrm>
                <a:off x="428944" y="4358981"/>
                <a:ext cx="286069" cy="17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直線コネクタ 273"/>
              <p:cNvCxnSpPr/>
              <p:nvPr/>
            </p:nvCxnSpPr>
            <p:spPr>
              <a:xfrm rot="5400000">
                <a:off x="464150" y="4466644"/>
                <a:ext cx="213069" cy="12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5" name="テキスト ボックス 80"/>
              <p:cNvSpPr txBox="1">
                <a:spLocks noChangeArrowheads="1"/>
              </p:cNvSpPr>
              <p:nvPr/>
            </p:nvSpPr>
            <p:spPr bwMode="auto">
              <a:xfrm>
                <a:off x="696813" y="4090991"/>
                <a:ext cx="1308645" cy="506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dirty="0">
                    <a:latin typeface="Calibri" pitchFamily="34" charset="0"/>
                  </a:rPr>
                  <a:t>6~8kV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276" name="フリーフォーム 275"/>
              <p:cNvSpPr/>
              <p:nvPr/>
            </p:nvSpPr>
            <p:spPr>
              <a:xfrm>
                <a:off x="256785" y="2356132"/>
                <a:ext cx="336552" cy="1924723"/>
              </a:xfrm>
              <a:custGeom>
                <a:avLst/>
                <a:gdLst>
                  <a:gd name="connsiteX0" fmla="*/ 336499 w 336499"/>
                  <a:gd name="connsiteY0" fmla="*/ 0 h 1411834"/>
                  <a:gd name="connsiteX1" fmla="*/ 336499 w 336499"/>
                  <a:gd name="connsiteY1" fmla="*/ 153619 h 1411834"/>
                  <a:gd name="connsiteX2" fmla="*/ 0 w 336499"/>
                  <a:gd name="connsiteY2" fmla="*/ 153619 h 1411834"/>
                  <a:gd name="connsiteX3" fmla="*/ 0 w 336499"/>
                  <a:gd name="connsiteY3" fmla="*/ 1287475 h 1411834"/>
                  <a:gd name="connsiteX4" fmla="*/ 307238 w 336499"/>
                  <a:gd name="connsiteY4" fmla="*/ 1287475 h 1411834"/>
                  <a:gd name="connsiteX5" fmla="*/ 307238 w 336499"/>
                  <a:gd name="connsiteY5" fmla="*/ 1404518 h 1411834"/>
                  <a:gd name="connsiteX6" fmla="*/ 299923 w 336499"/>
                  <a:gd name="connsiteY6" fmla="*/ 1411834 h 141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499" h="1411834">
                    <a:moveTo>
                      <a:pt x="336499" y="0"/>
                    </a:moveTo>
                    <a:lnTo>
                      <a:pt x="336499" y="153619"/>
                    </a:lnTo>
                    <a:lnTo>
                      <a:pt x="0" y="153619"/>
                    </a:lnTo>
                    <a:lnTo>
                      <a:pt x="0" y="1287475"/>
                    </a:lnTo>
                    <a:lnTo>
                      <a:pt x="307238" y="1287475"/>
                    </a:lnTo>
                    <a:lnTo>
                      <a:pt x="307238" y="1404518"/>
                    </a:lnTo>
                    <a:lnTo>
                      <a:pt x="299923" y="1411834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600"/>
              </a:p>
            </p:txBody>
          </p:sp>
          <p:cxnSp>
            <p:nvCxnSpPr>
              <p:cNvPr id="277" name="直線コネクタ 276"/>
              <p:cNvCxnSpPr/>
              <p:nvPr/>
            </p:nvCxnSpPr>
            <p:spPr>
              <a:xfrm rot="5400000" flipH="1" flipV="1">
                <a:off x="1214780" y="3286417"/>
                <a:ext cx="500712" cy="50094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直線コネクタ 277"/>
              <p:cNvCxnSpPr/>
              <p:nvPr/>
            </p:nvCxnSpPr>
            <p:spPr>
              <a:xfrm rot="16200000" flipV="1">
                <a:off x="1572042" y="3430099"/>
                <a:ext cx="500712" cy="21358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9" name="テキスト ボックス 94"/>
              <p:cNvSpPr txBox="1">
                <a:spLocks noChangeArrowheads="1"/>
              </p:cNvSpPr>
              <p:nvPr/>
            </p:nvSpPr>
            <p:spPr bwMode="auto">
              <a:xfrm>
                <a:off x="1275067" y="2837149"/>
                <a:ext cx="1698932" cy="506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dirty="0" smtClean="0">
                    <a:latin typeface="Calibri" pitchFamily="34" charset="0"/>
                  </a:rPr>
                  <a:t>Pixel APD</a:t>
                </a:r>
                <a:endParaRPr lang="en-US" altLang="ja-JP" dirty="0">
                  <a:latin typeface="Calibri" pitchFamily="34" charset="0"/>
                </a:endParaRPr>
              </a:p>
            </p:txBody>
          </p:sp>
          <p:cxnSp>
            <p:nvCxnSpPr>
              <p:cNvPr id="280" name="直線コネクタ 279"/>
              <p:cNvCxnSpPr/>
              <p:nvPr/>
            </p:nvCxnSpPr>
            <p:spPr>
              <a:xfrm>
                <a:off x="2285157" y="4355430"/>
                <a:ext cx="286069" cy="17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直線コネクタ 280"/>
              <p:cNvCxnSpPr/>
              <p:nvPr/>
            </p:nvCxnSpPr>
            <p:spPr>
              <a:xfrm>
                <a:off x="2356351" y="4286183"/>
                <a:ext cx="143682" cy="17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直線コネクタ 281"/>
              <p:cNvCxnSpPr/>
              <p:nvPr/>
            </p:nvCxnSpPr>
            <p:spPr>
              <a:xfrm rot="5400000">
                <a:off x="2322064" y="4463981"/>
                <a:ext cx="214844" cy="12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3" name="テキスト ボックス 104"/>
              <p:cNvSpPr txBox="1">
                <a:spLocks noChangeArrowheads="1"/>
              </p:cNvSpPr>
              <p:nvPr/>
            </p:nvSpPr>
            <p:spPr bwMode="auto">
              <a:xfrm>
                <a:off x="2574817" y="4143379"/>
                <a:ext cx="846201" cy="506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dirty="0">
                    <a:latin typeface="Calibri" pitchFamily="34" charset="0"/>
                  </a:rPr>
                  <a:t>300V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284" name="フリーフォーム 283"/>
              <p:cNvSpPr/>
              <p:nvPr/>
            </p:nvSpPr>
            <p:spPr>
              <a:xfrm>
                <a:off x="2434016" y="3657629"/>
                <a:ext cx="532011" cy="628554"/>
              </a:xfrm>
              <a:custGeom>
                <a:avLst/>
                <a:gdLst>
                  <a:gd name="connsiteX0" fmla="*/ 0 w 533400"/>
                  <a:gd name="connsiteY0" fmla="*/ 628650 h 628650"/>
                  <a:gd name="connsiteX1" fmla="*/ 0 w 533400"/>
                  <a:gd name="connsiteY1" fmla="*/ 447675 h 628650"/>
                  <a:gd name="connsiteX2" fmla="*/ 533400 w 533400"/>
                  <a:gd name="connsiteY2" fmla="*/ 447675 h 628650"/>
                  <a:gd name="connsiteX3" fmla="*/ 533400 w 533400"/>
                  <a:gd name="connsiteY3" fmla="*/ 0 h 628650"/>
                  <a:gd name="connsiteX4" fmla="*/ 133350 w 533400"/>
                  <a:gd name="connsiteY4" fmla="*/ 0 h 628650"/>
                  <a:gd name="connsiteX5" fmla="*/ 133350 w 533400"/>
                  <a:gd name="connsiteY5" fmla="*/ 152400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400" h="628650">
                    <a:moveTo>
                      <a:pt x="0" y="628650"/>
                    </a:moveTo>
                    <a:lnTo>
                      <a:pt x="0" y="447675"/>
                    </a:lnTo>
                    <a:lnTo>
                      <a:pt x="533400" y="447675"/>
                    </a:lnTo>
                    <a:lnTo>
                      <a:pt x="533400" y="0"/>
                    </a:lnTo>
                    <a:lnTo>
                      <a:pt x="133350" y="0"/>
                    </a:lnTo>
                    <a:lnTo>
                      <a:pt x="133350" y="1524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600"/>
              </a:p>
            </p:txBody>
          </p:sp>
          <p:sp>
            <p:nvSpPr>
              <p:cNvPr id="285" name="テキスト ボックス 107"/>
              <p:cNvSpPr txBox="1">
                <a:spLocks noChangeArrowheads="1"/>
              </p:cNvSpPr>
              <p:nvPr/>
            </p:nvSpPr>
            <p:spPr bwMode="auto">
              <a:xfrm>
                <a:off x="667131" y="4330704"/>
                <a:ext cx="1859849" cy="8859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dirty="0">
                    <a:latin typeface="Calibri" pitchFamily="34" charset="0"/>
                  </a:rPr>
                  <a:t>photo cathode</a:t>
                </a:r>
                <a:endParaRPr lang="ja-JP" altLang="en-US" dirty="0">
                  <a:latin typeface="Calibri" pitchFamily="34" charset="0"/>
                </a:endParaRPr>
              </a:p>
              <a:p>
                <a:r>
                  <a:rPr lang="en-US" altLang="ja-JP" dirty="0">
                    <a:latin typeface="Calibri" pitchFamily="34" charset="0"/>
                  </a:rPr>
                  <a:t>voltage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286" name="テキスト ボックス 108"/>
              <p:cNvSpPr txBox="1">
                <a:spLocks noChangeArrowheads="1"/>
              </p:cNvSpPr>
              <p:nvPr/>
            </p:nvSpPr>
            <p:spPr bwMode="auto">
              <a:xfrm>
                <a:off x="2526980" y="4361256"/>
                <a:ext cx="1591224" cy="506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dirty="0">
                    <a:latin typeface="Calibri" pitchFamily="34" charset="0"/>
                  </a:rPr>
                  <a:t>bias voltage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287" name="右中かっこ 286"/>
              <p:cNvSpPr/>
              <p:nvPr/>
            </p:nvSpPr>
            <p:spPr>
              <a:xfrm>
                <a:off x="2997094" y="2166146"/>
                <a:ext cx="146270" cy="1621099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600"/>
              </a:p>
            </p:txBody>
          </p:sp>
          <p:sp>
            <p:nvSpPr>
              <p:cNvPr id="288" name="テキスト ボックス 181"/>
              <p:cNvSpPr txBox="1">
                <a:spLocks noChangeArrowheads="1"/>
              </p:cNvSpPr>
              <p:nvPr/>
            </p:nvSpPr>
            <p:spPr bwMode="auto">
              <a:xfrm>
                <a:off x="3094725" y="2652717"/>
                <a:ext cx="1071325" cy="8859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dirty="0">
                    <a:latin typeface="Calibri" pitchFamily="34" charset="0"/>
                  </a:rPr>
                  <a:t>Vacuum </a:t>
                </a:r>
              </a:p>
              <a:p>
                <a:r>
                  <a:rPr lang="en-US" altLang="ja-JP" dirty="0">
                    <a:latin typeface="Calibri" pitchFamily="34" charset="0"/>
                  </a:rPr>
                  <a:t>tube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cxnSp>
            <p:nvCxnSpPr>
              <p:cNvPr id="289" name="直線矢印コネクタ 288"/>
              <p:cNvCxnSpPr/>
              <p:nvPr/>
            </p:nvCxnSpPr>
            <p:spPr>
              <a:xfrm rot="5400000">
                <a:off x="871498" y="3123616"/>
                <a:ext cx="488284" cy="388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6" name="二等辺三角形 185"/>
            <p:cNvSpPr/>
            <p:nvPr/>
          </p:nvSpPr>
          <p:spPr>
            <a:xfrm rot="10800000">
              <a:off x="2214547" y="4429132"/>
              <a:ext cx="214314" cy="142876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テキスト ボックス 186"/>
            <p:cNvSpPr txBox="1"/>
            <p:nvPr/>
          </p:nvSpPr>
          <p:spPr>
            <a:xfrm>
              <a:off x="1111544" y="2658485"/>
              <a:ext cx="9286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e</a:t>
              </a:r>
              <a:r>
                <a:rPr lang="en-US" altLang="ja-JP" sz="3200" baseline="30000" dirty="0" smtClean="0"/>
                <a:t>-</a:t>
              </a:r>
              <a:endParaRPr kumimoji="1" lang="ja-JP" altLang="en-US" sz="3200" dirty="0"/>
            </a:p>
          </p:txBody>
        </p:sp>
      </p:grpSp>
      <p:grpSp>
        <p:nvGrpSpPr>
          <p:cNvPr id="6" name="グループ化 123"/>
          <p:cNvGrpSpPr>
            <a:grpSpLocks/>
          </p:cNvGrpSpPr>
          <p:nvPr/>
        </p:nvGrpSpPr>
        <p:grpSpPr bwMode="auto">
          <a:xfrm>
            <a:off x="6328617" y="1521792"/>
            <a:ext cx="2624551" cy="2000275"/>
            <a:chOff x="4500563" y="3786190"/>
            <a:chExt cx="3774975" cy="3037477"/>
          </a:xfrm>
        </p:grpSpPr>
        <p:grpSp>
          <p:nvGrpSpPr>
            <p:cNvPr id="7" name="グループ化 69"/>
            <p:cNvGrpSpPr>
              <a:grpSpLocks/>
            </p:cNvGrpSpPr>
            <p:nvPr/>
          </p:nvGrpSpPr>
          <p:grpSpPr bwMode="auto">
            <a:xfrm>
              <a:off x="4500563" y="3786190"/>
              <a:ext cx="2856476" cy="2928958"/>
              <a:chOff x="4786314" y="1500174"/>
              <a:chExt cx="2856499" cy="2928970"/>
            </a:xfrm>
          </p:grpSpPr>
          <p:grpSp>
            <p:nvGrpSpPr>
              <p:cNvPr id="8" name="グループ化 13"/>
              <p:cNvGrpSpPr>
                <a:grpSpLocks/>
              </p:cNvGrpSpPr>
              <p:nvPr/>
            </p:nvGrpSpPr>
            <p:grpSpPr bwMode="auto">
              <a:xfrm>
                <a:off x="4786314" y="1500174"/>
                <a:ext cx="2856499" cy="2928970"/>
                <a:chOff x="500063" y="1428750"/>
                <a:chExt cx="3713419" cy="3286149"/>
              </a:xfrm>
            </p:grpSpPr>
            <p:sp>
              <p:nvSpPr>
                <p:cNvPr id="438" name="正方形/長方形 437"/>
                <p:cNvSpPr/>
                <p:nvPr/>
              </p:nvSpPr>
              <p:spPr>
                <a:xfrm>
                  <a:off x="500063" y="1428750"/>
                  <a:ext cx="3713419" cy="3286149"/>
                </a:xfrm>
                <a:prstGeom prst="rect">
                  <a:avLst/>
                </a:prstGeom>
                <a:solidFill>
                  <a:sysClr val="window" lastClr="FFFFFF"/>
                </a:solidFill>
                <a:ln w="762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439" name="正方形/長方形 438"/>
                <p:cNvSpPr/>
                <p:nvPr/>
              </p:nvSpPr>
              <p:spPr>
                <a:xfrm>
                  <a:off x="642544" y="1572096"/>
                  <a:ext cx="1641504" cy="1428055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cxnSp>
              <p:nvCxnSpPr>
                <p:cNvPr id="440" name="直線コネクタ 439"/>
                <p:cNvCxnSpPr/>
                <p:nvPr/>
              </p:nvCxnSpPr>
              <p:spPr>
                <a:xfrm>
                  <a:off x="642544" y="1801992"/>
                  <a:ext cx="164150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41" name="直線コネクタ 440"/>
                <p:cNvCxnSpPr/>
                <p:nvPr/>
              </p:nvCxnSpPr>
              <p:spPr>
                <a:xfrm>
                  <a:off x="642544" y="2499791"/>
                  <a:ext cx="1641504" cy="270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42" name="直線コネクタ 441"/>
                <p:cNvCxnSpPr/>
                <p:nvPr/>
              </p:nvCxnSpPr>
              <p:spPr>
                <a:xfrm>
                  <a:off x="642544" y="2756732"/>
                  <a:ext cx="164150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43" name="直線コネクタ 442"/>
                <p:cNvCxnSpPr/>
                <p:nvPr/>
              </p:nvCxnSpPr>
              <p:spPr>
                <a:xfrm>
                  <a:off x="642544" y="2286123"/>
                  <a:ext cx="164150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44" name="直線コネクタ 443"/>
                <p:cNvCxnSpPr/>
                <p:nvPr/>
              </p:nvCxnSpPr>
              <p:spPr>
                <a:xfrm>
                  <a:off x="642544" y="2053523"/>
                  <a:ext cx="1641504" cy="270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45" name="直線コネクタ 444"/>
                <p:cNvCxnSpPr/>
                <p:nvPr/>
              </p:nvCxnSpPr>
              <p:spPr>
                <a:xfrm rot="5400000">
                  <a:off x="142239" y="2286123"/>
                  <a:ext cx="142805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46" name="直線コネクタ 445"/>
                <p:cNvCxnSpPr/>
                <p:nvPr/>
              </p:nvCxnSpPr>
              <p:spPr>
                <a:xfrm rot="5400000">
                  <a:off x="396035" y="2284639"/>
                  <a:ext cx="1428055" cy="296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47" name="直線コネクタ 446"/>
                <p:cNvCxnSpPr/>
                <p:nvPr/>
              </p:nvCxnSpPr>
              <p:spPr>
                <a:xfrm rot="5400000">
                  <a:off x="642408" y="2284639"/>
                  <a:ext cx="1428055" cy="296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48" name="直線コネクタ 447"/>
                <p:cNvCxnSpPr/>
                <p:nvPr/>
              </p:nvCxnSpPr>
              <p:spPr>
                <a:xfrm rot="5400000">
                  <a:off x="857614" y="2286123"/>
                  <a:ext cx="142805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49" name="直線コネクタ 448"/>
                <p:cNvCxnSpPr/>
                <p:nvPr/>
              </p:nvCxnSpPr>
              <p:spPr>
                <a:xfrm rot="5400000">
                  <a:off x="1096568" y="2284639"/>
                  <a:ext cx="1428055" cy="296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50" name="直線コネクタ 449"/>
                <p:cNvCxnSpPr/>
                <p:nvPr/>
              </p:nvCxnSpPr>
              <p:spPr>
                <a:xfrm rot="5400000">
                  <a:off x="1329582" y="2286123"/>
                  <a:ext cx="142805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451" name="正方形/長方形 450"/>
                <p:cNvSpPr/>
                <p:nvPr/>
              </p:nvSpPr>
              <p:spPr>
                <a:xfrm>
                  <a:off x="2429497" y="3143498"/>
                  <a:ext cx="1641504" cy="1428055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cxnSp>
              <p:nvCxnSpPr>
                <p:cNvPr id="452" name="直線コネクタ 451"/>
                <p:cNvCxnSpPr/>
                <p:nvPr/>
              </p:nvCxnSpPr>
              <p:spPr>
                <a:xfrm>
                  <a:off x="2429497" y="3373392"/>
                  <a:ext cx="1641504" cy="270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53" name="直線コネクタ 452"/>
                <p:cNvCxnSpPr/>
                <p:nvPr/>
              </p:nvCxnSpPr>
              <p:spPr>
                <a:xfrm>
                  <a:off x="2429497" y="4071192"/>
                  <a:ext cx="1641504" cy="270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54" name="直線コネクタ 453"/>
                <p:cNvCxnSpPr/>
                <p:nvPr/>
              </p:nvCxnSpPr>
              <p:spPr>
                <a:xfrm>
                  <a:off x="2429497" y="4328135"/>
                  <a:ext cx="164150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55" name="直線コネクタ 454"/>
                <p:cNvCxnSpPr/>
                <p:nvPr/>
              </p:nvCxnSpPr>
              <p:spPr>
                <a:xfrm>
                  <a:off x="2429497" y="3857526"/>
                  <a:ext cx="1641504" cy="270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56" name="直線コネクタ 455"/>
                <p:cNvCxnSpPr/>
                <p:nvPr/>
              </p:nvCxnSpPr>
              <p:spPr>
                <a:xfrm>
                  <a:off x="2429497" y="3627630"/>
                  <a:ext cx="164150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57" name="直線コネクタ 456"/>
                <p:cNvCxnSpPr/>
                <p:nvPr/>
              </p:nvCxnSpPr>
              <p:spPr>
                <a:xfrm rot="5400000">
                  <a:off x="1924871" y="3858878"/>
                  <a:ext cx="143075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58" name="直線コネクタ 457"/>
                <p:cNvCxnSpPr/>
                <p:nvPr/>
              </p:nvCxnSpPr>
              <p:spPr>
                <a:xfrm rot="5400000">
                  <a:off x="2181502" y="3857526"/>
                  <a:ext cx="142805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59" name="直線コネクタ 458"/>
                <p:cNvCxnSpPr/>
                <p:nvPr/>
              </p:nvCxnSpPr>
              <p:spPr>
                <a:xfrm rot="5400000">
                  <a:off x="2429360" y="3856041"/>
                  <a:ext cx="1428055" cy="296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60" name="直線コネクタ 459"/>
                <p:cNvCxnSpPr/>
                <p:nvPr/>
              </p:nvCxnSpPr>
              <p:spPr>
                <a:xfrm rot="5400000">
                  <a:off x="2641597" y="3857526"/>
                  <a:ext cx="142805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61" name="直線コネクタ 460"/>
                <p:cNvCxnSpPr/>
                <p:nvPr/>
              </p:nvCxnSpPr>
              <p:spPr>
                <a:xfrm rot="5400000">
                  <a:off x="2883520" y="3856041"/>
                  <a:ext cx="1428055" cy="296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62" name="直線コネクタ 461"/>
                <p:cNvCxnSpPr/>
                <p:nvPr/>
              </p:nvCxnSpPr>
              <p:spPr>
                <a:xfrm rot="5400000">
                  <a:off x="3115052" y="3856041"/>
                  <a:ext cx="1428055" cy="296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463" name="正方形/長方形 462"/>
                <p:cNvSpPr/>
                <p:nvPr/>
              </p:nvSpPr>
              <p:spPr>
                <a:xfrm>
                  <a:off x="642544" y="3143498"/>
                  <a:ext cx="1641504" cy="1428055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cxnSp>
              <p:nvCxnSpPr>
                <p:cNvPr id="464" name="直線コネクタ 463"/>
                <p:cNvCxnSpPr/>
                <p:nvPr/>
              </p:nvCxnSpPr>
              <p:spPr>
                <a:xfrm>
                  <a:off x="642544" y="3373392"/>
                  <a:ext cx="1641504" cy="270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65" name="直線コネクタ 464"/>
                <p:cNvCxnSpPr/>
                <p:nvPr/>
              </p:nvCxnSpPr>
              <p:spPr>
                <a:xfrm>
                  <a:off x="642544" y="4071192"/>
                  <a:ext cx="1641504" cy="270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66" name="直線コネクタ 465"/>
                <p:cNvCxnSpPr/>
                <p:nvPr/>
              </p:nvCxnSpPr>
              <p:spPr>
                <a:xfrm>
                  <a:off x="642544" y="4328135"/>
                  <a:ext cx="164150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67" name="直線コネクタ 466"/>
                <p:cNvCxnSpPr/>
                <p:nvPr/>
              </p:nvCxnSpPr>
              <p:spPr>
                <a:xfrm>
                  <a:off x="642544" y="3857526"/>
                  <a:ext cx="1641504" cy="270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68" name="直線コネクタ 467"/>
                <p:cNvCxnSpPr/>
                <p:nvPr/>
              </p:nvCxnSpPr>
              <p:spPr>
                <a:xfrm>
                  <a:off x="642544" y="3627630"/>
                  <a:ext cx="164150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69" name="直線コネクタ 468"/>
                <p:cNvCxnSpPr/>
                <p:nvPr/>
              </p:nvCxnSpPr>
              <p:spPr>
                <a:xfrm rot="5400000">
                  <a:off x="396035" y="3856041"/>
                  <a:ext cx="1428055" cy="296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70" name="直線コネクタ 469"/>
                <p:cNvCxnSpPr/>
                <p:nvPr/>
              </p:nvCxnSpPr>
              <p:spPr>
                <a:xfrm rot="5400000">
                  <a:off x="642408" y="3856041"/>
                  <a:ext cx="1428055" cy="296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71" name="直線コネクタ 470"/>
                <p:cNvCxnSpPr/>
                <p:nvPr/>
              </p:nvCxnSpPr>
              <p:spPr>
                <a:xfrm rot="5400000">
                  <a:off x="857614" y="3857526"/>
                  <a:ext cx="142805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72" name="直線コネクタ 471"/>
                <p:cNvCxnSpPr/>
                <p:nvPr/>
              </p:nvCxnSpPr>
              <p:spPr>
                <a:xfrm rot="5400000">
                  <a:off x="1096568" y="3856041"/>
                  <a:ext cx="1428055" cy="296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73" name="直線コネクタ 472"/>
                <p:cNvCxnSpPr/>
                <p:nvPr/>
              </p:nvCxnSpPr>
              <p:spPr>
                <a:xfrm rot="5400000">
                  <a:off x="1329582" y="3857526"/>
                  <a:ext cx="142805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474" name="正方形/長方形 473"/>
                <p:cNvSpPr/>
                <p:nvPr/>
              </p:nvSpPr>
              <p:spPr>
                <a:xfrm>
                  <a:off x="2429497" y="1572096"/>
                  <a:ext cx="1641504" cy="1428055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cxnSp>
              <p:nvCxnSpPr>
                <p:cNvPr id="475" name="直線コネクタ 474"/>
                <p:cNvCxnSpPr/>
                <p:nvPr/>
              </p:nvCxnSpPr>
              <p:spPr>
                <a:xfrm>
                  <a:off x="2429497" y="1801992"/>
                  <a:ext cx="164150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76" name="直線コネクタ 475"/>
                <p:cNvCxnSpPr/>
                <p:nvPr/>
              </p:nvCxnSpPr>
              <p:spPr>
                <a:xfrm>
                  <a:off x="2429497" y="2499791"/>
                  <a:ext cx="1641504" cy="270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77" name="直線コネクタ 476"/>
                <p:cNvCxnSpPr/>
                <p:nvPr/>
              </p:nvCxnSpPr>
              <p:spPr>
                <a:xfrm>
                  <a:off x="2429497" y="2756732"/>
                  <a:ext cx="164150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78" name="直線コネクタ 477"/>
                <p:cNvCxnSpPr/>
                <p:nvPr/>
              </p:nvCxnSpPr>
              <p:spPr>
                <a:xfrm>
                  <a:off x="2429497" y="2286123"/>
                  <a:ext cx="164150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79" name="直線コネクタ 478"/>
                <p:cNvCxnSpPr/>
                <p:nvPr/>
              </p:nvCxnSpPr>
              <p:spPr>
                <a:xfrm>
                  <a:off x="2429497" y="2053523"/>
                  <a:ext cx="1641504" cy="270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80" name="直線コネクタ 479"/>
                <p:cNvCxnSpPr/>
                <p:nvPr/>
              </p:nvCxnSpPr>
              <p:spPr>
                <a:xfrm rot="5400000">
                  <a:off x="1926224" y="2286123"/>
                  <a:ext cx="142805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81" name="直線コネクタ 480"/>
                <p:cNvCxnSpPr/>
                <p:nvPr/>
              </p:nvCxnSpPr>
              <p:spPr>
                <a:xfrm rot="5400000">
                  <a:off x="2181502" y="2286123"/>
                  <a:ext cx="142805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82" name="直線コネクタ 481"/>
                <p:cNvCxnSpPr/>
                <p:nvPr/>
              </p:nvCxnSpPr>
              <p:spPr>
                <a:xfrm rot="5400000">
                  <a:off x="2429360" y="2284639"/>
                  <a:ext cx="1428055" cy="296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83" name="直線コネクタ 482"/>
                <p:cNvCxnSpPr/>
                <p:nvPr/>
              </p:nvCxnSpPr>
              <p:spPr>
                <a:xfrm rot="5400000">
                  <a:off x="2641597" y="2286123"/>
                  <a:ext cx="142805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84" name="直線コネクタ 483"/>
                <p:cNvCxnSpPr/>
                <p:nvPr/>
              </p:nvCxnSpPr>
              <p:spPr>
                <a:xfrm rot="5400000">
                  <a:off x="2883520" y="2284639"/>
                  <a:ext cx="1428055" cy="296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85" name="直線コネクタ 484"/>
                <p:cNvCxnSpPr/>
                <p:nvPr/>
              </p:nvCxnSpPr>
              <p:spPr>
                <a:xfrm rot="5400000">
                  <a:off x="3115052" y="2284639"/>
                  <a:ext cx="1428055" cy="296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86" name="直線コネクタ 485"/>
                <p:cNvCxnSpPr/>
                <p:nvPr/>
              </p:nvCxnSpPr>
              <p:spPr>
                <a:xfrm rot="5400000">
                  <a:off x="140886" y="3858878"/>
                  <a:ext cx="143075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87" name="直線コネクタ 486"/>
                <p:cNvCxnSpPr/>
                <p:nvPr/>
              </p:nvCxnSpPr>
              <p:spPr>
                <a:xfrm>
                  <a:off x="2640251" y="4320020"/>
                  <a:ext cx="28793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434" name="テキスト ボックス 65"/>
              <p:cNvSpPr txBox="1">
                <a:spLocks noChangeArrowheads="1"/>
              </p:cNvSpPr>
              <p:nvPr/>
            </p:nvSpPr>
            <p:spPr bwMode="auto">
              <a:xfrm>
                <a:off x="5000627" y="1714488"/>
                <a:ext cx="1071570" cy="1074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haroni" pitchFamily="2" charset="-79"/>
                    <a:cs typeface="Aharoni" pitchFamily="2" charset="-79"/>
                  </a:rPr>
                  <a:t>Chip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haroni" pitchFamily="2" charset="-79"/>
                    <a:cs typeface="Aharoni" pitchFamily="2" charset="-79"/>
                  </a:rPr>
                  <a:t>   A</a:t>
                </a:r>
                <a:endParaRPr kumimoji="0" lang="ja-JP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haroni" pitchFamily="2" charset="-79"/>
                  <a:cs typeface="Aharoni" pitchFamily="2" charset="-79"/>
                </a:endParaRPr>
              </a:p>
            </p:txBody>
          </p:sp>
          <p:sp>
            <p:nvSpPr>
              <p:cNvPr id="435" name="テキスト ボックス 66"/>
              <p:cNvSpPr txBox="1">
                <a:spLocks noChangeArrowheads="1"/>
              </p:cNvSpPr>
              <p:nvPr/>
            </p:nvSpPr>
            <p:spPr bwMode="auto">
              <a:xfrm>
                <a:off x="6357950" y="1714488"/>
                <a:ext cx="1071570" cy="1074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haroni" pitchFamily="2" charset="-79"/>
                    <a:cs typeface="Aharoni" pitchFamily="2" charset="-79"/>
                  </a:rPr>
                  <a:t>Chip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haroni" pitchFamily="2" charset="-79"/>
                    <a:cs typeface="Aharoni" pitchFamily="2" charset="-79"/>
                  </a:rPr>
                  <a:t>   B</a:t>
                </a:r>
                <a:endParaRPr kumimoji="0" lang="ja-JP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haroni" pitchFamily="2" charset="-79"/>
                  <a:cs typeface="Aharoni" pitchFamily="2" charset="-79"/>
                </a:endParaRPr>
              </a:p>
            </p:txBody>
          </p:sp>
          <p:sp>
            <p:nvSpPr>
              <p:cNvPr id="436" name="テキスト ボックス 67"/>
              <p:cNvSpPr txBox="1">
                <a:spLocks noChangeArrowheads="1"/>
              </p:cNvSpPr>
              <p:nvPr/>
            </p:nvSpPr>
            <p:spPr bwMode="auto">
              <a:xfrm>
                <a:off x="5000627" y="3137599"/>
                <a:ext cx="1071570" cy="1074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haroni" pitchFamily="2" charset="-79"/>
                    <a:cs typeface="Aharoni" pitchFamily="2" charset="-79"/>
                  </a:rPr>
                  <a:t>Chip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haroni" pitchFamily="2" charset="-79"/>
                    <a:cs typeface="Aharoni" pitchFamily="2" charset="-79"/>
                  </a:rPr>
                  <a:t>   D</a:t>
                </a:r>
                <a:endParaRPr kumimoji="0" lang="ja-JP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haroni" pitchFamily="2" charset="-79"/>
                  <a:cs typeface="Aharoni" pitchFamily="2" charset="-79"/>
                </a:endParaRPr>
              </a:p>
            </p:txBody>
          </p:sp>
          <p:sp>
            <p:nvSpPr>
              <p:cNvPr id="437" name="テキスト ボックス 68"/>
              <p:cNvSpPr txBox="1">
                <a:spLocks noChangeArrowheads="1"/>
              </p:cNvSpPr>
              <p:nvPr/>
            </p:nvSpPr>
            <p:spPr bwMode="auto">
              <a:xfrm>
                <a:off x="6357950" y="3143248"/>
                <a:ext cx="1071570" cy="1074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haroni" pitchFamily="2" charset="-79"/>
                    <a:cs typeface="Aharoni" pitchFamily="2" charset="-79"/>
                  </a:rPr>
                  <a:t>Chip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haroni" pitchFamily="2" charset="-79"/>
                    <a:cs typeface="Aharoni" pitchFamily="2" charset="-79"/>
                  </a:rPr>
                  <a:t>   C</a:t>
                </a:r>
                <a:endParaRPr kumimoji="0" lang="ja-JP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haroni" pitchFamily="2" charset="-79"/>
                  <a:cs typeface="Aharoni" pitchFamily="2" charset="-79"/>
                </a:endParaRPr>
              </a:p>
            </p:txBody>
          </p:sp>
        </p:grpSp>
        <p:sp>
          <p:nvSpPr>
            <p:cNvPr id="425" name="右中かっこ 424"/>
            <p:cNvSpPr/>
            <p:nvPr/>
          </p:nvSpPr>
          <p:spPr>
            <a:xfrm>
              <a:off x="7427823" y="3786190"/>
              <a:ext cx="287703" cy="2928958"/>
            </a:xfrm>
            <a:prstGeom prst="rightBrace">
              <a:avLst>
                <a:gd name="adj1" fmla="val 8333"/>
                <a:gd name="adj2" fmla="val 64617"/>
              </a:avLst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26" name="テキスト ボックス 104"/>
            <p:cNvSpPr txBox="1">
              <a:spLocks noChangeArrowheads="1"/>
            </p:cNvSpPr>
            <p:nvPr/>
          </p:nvSpPr>
          <p:spPr bwMode="auto">
            <a:xfrm rot="5400000">
              <a:off x="7452273" y="6027206"/>
              <a:ext cx="1105968" cy="486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73mm </a:t>
              </a: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27" name="正方形/長方形 426"/>
            <p:cNvSpPr/>
            <p:nvPr/>
          </p:nvSpPr>
          <p:spPr>
            <a:xfrm>
              <a:off x="7864532" y="5521898"/>
              <a:ext cx="207784" cy="20011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428" name="直線コネクタ 427"/>
            <p:cNvCxnSpPr/>
            <p:nvPr/>
          </p:nvCxnSpPr>
          <p:spPr>
            <a:xfrm>
              <a:off x="7215471" y="4118862"/>
              <a:ext cx="570838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29" name="直線コネクタ 428"/>
            <p:cNvCxnSpPr/>
            <p:nvPr/>
          </p:nvCxnSpPr>
          <p:spPr>
            <a:xfrm>
              <a:off x="7215471" y="4345464"/>
              <a:ext cx="570838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30" name="直線コネクタ 429"/>
            <p:cNvCxnSpPr/>
            <p:nvPr/>
          </p:nvCxnSpPr>
          <p:spPr>
            <a:xfrm rot="5400000">
              <a:off x="7216517" y="4572067"/>
              <a:ext cx="998016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431" name="テキスト ボックス 120"/>
            <p:cNvSpPr txBox="1">
              <a:spLocks noChangeArrowheads="1"/>
            </p:cNvSpPr>
            <p:nvPr/>
          </p:nvSpPr>
          <p:spPr bwMode="auto">
            <a:xfrm rot="5400000">
              <a:off x="7412918" y="4659278"/>
              <a:ext cx="1238288" cy="486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4.9mm</a:t>
              </a: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32" name="正方形/長方形 431"/>
            <p:cNvSpPr/>
            <p:nvPr/>
          </p:nvSpPr>
          <p:spPr>
            <a:xfrm>
              <a:off x="7862251" y="4111649"/>
              <a:ext cx="207784" cy="243457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117" name="スライド番号プレースホルダ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1D5-1B8E-4D44-852C-F965CFDF88B3}" type="slidenum">
              <a:rPr lang="en-US" altLang="ja-JP" smtClean="0"/>
              <a:pPr/>
              <a:t>6</a:t>
            </a:fld>
            <a:endParaRPr lang="en-US" altLang="ja-JP"/>
          </a:p>
        </p:txBody>
      </p:sp>
      <p:graphicFrame>
        <p:nvGraphicFramePr>
          <p:cNvPr id="488" name="表 487"/>
          <p:cNvGraphicFramePr>
            <a:graphicFrameLocks noGrp="1"/>
          </p:cNvGraphicFramePr>
          <p:nvPr/>
        </p:nvGraphicFramePr>
        <p:xfrm>
          <a:off x="3868048" y="3889246"/>
          <a:ext cx="5143524" cy="2791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0778"/>
                <a:gridCol w="2142746"/>
              </a:tblGrid>
              <a:tr h="414336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Peak </a:t>
                      </a:r>
                      <a:r>
                        <a:rPr lang="en-US" sz="1600" dirty="0" smtClean="0"/>
                        <a:t>quantum efficiency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32%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kumimoji="1" lang="en-US" altLang="ja-JP" sz="1800" u="none" dirty="0" smtClean="0"/>
                        <a:t>Effective area</a:t>
                      </a:r>
                      <a:r>
                        <a:rPr kumimoji="1" lang="ja-JP" altLang="en-US" sz="1800" u="none" baseline="0" dirty="0" smtClean="0"/>
                        <a:t> </a:t>
                      </a:r>
                      <a:r>
                        <a:rPr kumimoji="1" lang="en-US" altLang="ja-JP" sz="1800" u="none" dirty="0" smtClean="0"/>
                        <a:t>ratio</a:t>
                      </a:r>
                      <a:endParaRPr kumimoji="1" lang="ja-JP" altLang="en-US" sz="1800" u="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64%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altLang="ja-JP" sz="1600" dirty="0" smtClean="0"/>
                        <a:t>Capacitance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80pF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Bombarding gain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aseline="0" dirty="0" smtClean="0"/>
                        <a:t>1300 ~ 1800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Avalanche gain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aseline="0" dirty="0" smtClean="0"/>
                        <a:t>~</a:t>
                      </a:r>
                      <a:r>
                        <a:rPr kumimoji="1" lang="en-US" altLang="ja-JP" sz="1600" dirty="0" smtClean="0"/>
                        <a:t>50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4336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Total</a:t>
                      </a:r>
                      <a:r>
                        <a:rPr kumimoji="1" lang="en-US" altLang="ja-JP" sz="1800" baseline="0" dirty="0" smtClean="0"/>
                        <a:t> gain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kumimoji="1" lang="en-US" altLang="ja-JP" sz="2400" b="1" baseline="30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kumimoji="1" lang="ja-JP" altLang="en-US" sz="2400" b="1" baseline="30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ja-JP" alt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2400" b="1" baseline="0" dirty="0" smtClean="0">
                          <a:solidFill>
                            <a:srgbClr val="FF0000"/>
                          </a:solidFill>
                        </a:rPr>
                        <a:t>~ </a:t>
                      </a:r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kumimoji="1" lang="en-US" altLang="ja-JP" sz="2400" b="1" baseline="300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4336">
                <a:tc>
                  <a:txBody>
                    <a:bodyPr/>
                    <a:lstStyle/>
                    <a:p>
                      <a:r>
                        <a:rPr lang="en-US" altLang="ja-JP" sz="1600" dirty="0" smtClean="0"/>
                        <a:t>Required numbers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aseline="0" dirty="0" smtClean="0"/>
                        <a:t>456 </a:t>
                      </a:r>
                      <a:r>
                        <a:rPr kumimoji="1" lang="en-US" altLang="ja-JP" sz="1600" baseline="0" dirty="0" smtClean="0"/>
                        <a:t>HAPDs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-16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Single photon </a:t>
            </a:r>
            <a:r>
              <a:rPr lang="en-US" altLang="ja-JP" dirty="0" smtClean="0"/>
              <a:t>Response</a:t>
            </a:r>
            <a:endParaRPr kumimoji="1" lang="ja-JP" altLang="en-US" dirty="0"/>
          </a:p>
        </p:txBody>
      </p:sp>
      <p:grpSp>
        <p:nvGrpSpPr>
          <p:cNvPr id="3" name="グループ化 65"/>
          <p:cNvGrpSpPr/>
          <p:nvPr/>
        </p:nvGrpSpPr>
        <p:grpSpPr>
          <a:xfrm>
            <a:off x="14827" y="1707998"/>
            <a:ext cx="4842929" cy="3364365"/>
            <a:chOff x="4548218" y="1714488"/>
            <a:chExt cx="4452938" cy="278008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5937" t="50625" r="42812" b="13750"/>
            <a:stretch>
              <a:fillRect/>
            </a:stretch>
          </p:blipFill>
          <p:spPr bwMode="auto">
            <a:xfrm>
              <a:off x="4714876" y="1714488"/>
              <a:ext cx="4286280" cy="2637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テキスト ボックス 27"/>
            <p:cNvSpPr txBox="1">
              <a:spLocks noChangeArrowheads="1"/>
            </p:cNvSpPr>
            <p:nvPr/>
          </p:nvSpPr>
          <p:spPr bwMode="auto">
            <a:xfrm>
              <a:off x="6000759" y="2692595"/>
              <a:ext cx="831771" cy="305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b="1" dirty="0" smtClean="0">
                  <a:latin typeface="Palatino"/>
                  <a:cs typeface="Palatino"/>
                </a:rPr>
                <a:t>1p.e.</a:t>
              </a:r>
              <a:endParaRPr lang="en-US" altLang="ja-JP" b="1" dirty="0">
                <a:latin typeface="Palatino"/>
                <a:cs typeface="Palatino"/>
              </a:endParaRPr>
            </a:p>
          </p:txBody>
        </p:sp>
        <p:sp>
          <p:nvSpPr>
            <p:cNvPr id="10" name="テキスト ボックス 27"/>
            <p:cNvSpPr txBox="1">
              <a:spLocks noChangeArrowheads="1"/>
            </p:cNvSpPr>
            <p:nvPr/>
          </p:nvSpPr>
          <p:spPr bwMode="auto">
            <a:xfrm>
              <a:off x="6572264" y="3406975"/>
              <a:ext cx="714380" cy="305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b="1" dirty="0" smtClean="0">
                  <a:latin typeface="Palatino"/>
                  <a:cs typeface="Palatino"/>
                </a:rPr>
                <a:t>2p.e.</a:t>
              </a:r>
              <a:endParaRPr lang="en-US" altLang="ja-JP" b="1" dirty="0">
                <a:latin typeface="Palatino"/>
                <a:cs typeface="Palatino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7643834" y="4214818"/>
              <a:ext cx="1143008" cy="279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Electron[e]</a:t>
              </a:r>
              <a:endParaRPr kumimoji="1" lang="ja-JP" altLang="en-US" sz="16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 rot="16200000">
              <a:off x="4336405" y="2069176"/>
              <a:ext cx="734917" cy="311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/>
                <a:t>Events</a:t>
              </a:r>
              <a:endParaRPr kumimoji="1" lang="ja-JP" altLang="en-US" sz="1600" dirty="0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690424" y="1044734"/>
            <a:ext cx="3643338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Georgia"/>
                <a:cs typeface="Georgia"/>
              </a:rPr>
              <a:t>Pulse height distribution for Single photon irradiation </a:t>
            </a:r>
            <a:endParaRPr kumimoji="1" lang="ja-JP" altLang="en-US" sz="2000" dirty="0">
              <a:latin typeface="Georgia"/>
              <a:cs typeface="Georgia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 rot="5400000">
            <a:off x="1214417" y="4714885"/>
            <a:ext cx="7143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rot="5400000">
            <a:off x="2071670" y="4714884"/>
            <a:ext cx="7143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1643042" y="4857760"/>
            <a:ext cx="71438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1643042" y="482472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Gain</a:t>
            </a:r>
            <a:endParaRPr kumimoji="1" lang="ja-JP" altLang="en-US" sz="2400" dirty="0"/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/>
        </p:nvGraphicFramePr>
        <p:xfrm>
          <a:off x="5307013" y="4071938"/>
          <a:ext cx="2446337" cy="1143000"/>
        </p:xfrm>
        <a:graphic>
          <a:graphicData uri="http://schemas.openxmlformats.org/presentationml/2006/ole">
            <p:oleObj spid="_x0000_s107522" name="数式" r:id="rId5" imgW="952200" imgH="444240" progId="Equation.3">
              <p:embed/>
            </p:oleObj>
          </a:graphicData>
        </a:graphic>
      </p:graphicFrame>
      <p:sp>
        <p:nvSpPr>
          <p:cNvPr id="37" name="テキスト ボックス 36"/>
          <p:cNvSpPr txBox="1"/>
          <p:nvPr/>
        </p:nvSpPr>
        <p:spPr>
          <a:xfrm>
            <a:off x="7786710" y="4272989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10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grpSp>
        <p:nvGrpSpPr>
          <p:cNvPr id="4" name="グループ化 44"/>
          <p:cNvGrpSpPr/>
          <p:nvPr/>
        </p:nvGrpSpPr>
        <p:grpSpPr>
          <a:xfrm>
            <a:off x="539554" y="5373216"/>
            <a:ext cx="8786842" cy="1071570"/>
            <a:chOff x="357158" y="5286388"/>
            <a:chExt cx="8786842" cy="1071570"/>
          </a:xfrm>
        </p:grpSpPr>
        <p:sp>
          <p:nvSpPr>
            <p:cNvPr id="43" name="角丸四角形 42"/>
            <p:cNvSpPr/>
            <p:nvPr/>
          </p:nvSpPr>
          <p:spPr>
            <a:xfrm>
              <a:off x="357158" y="5357826"/>
              <a:ext cx="7786742" cy="1000132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3200" dirty="0" smtClean="0">
                  <a:solidFill>
                    <a:srgbClr val="FF0000"/>
                  </a:solidFill>
                </a:rPr>
                <a:t>144ch HAPD has excellent single photon detection performance</a:t>
              </a:r>
              <a:endParaRPr kumimoji="1" lang="ja-JP" altLang="en-US" sz="3200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00034" y="5286388"/>
              <a:ext cx="86439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sz="3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4" name="Picture 10" descr="chipD_multi.bmp                                                001B25A2Macintosh HD                   BE96937D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3480" y="1505172"/>
            <a:ext cx="2731792" cy="2048845"/>
          </a:xfrm>
          <a:prstGeom prst="rect">
            <a:avLst/>
          </a:prstGeom>
          <a:noFill/>
        </p:spPr>
      </p:pic>
      <p:cxnSp>
        <p:nvCxnSpPr>
          <p:cNvPr id="30" name="直線コネクタ 29"/>
          <p:cNvCxnSpPr/>
          <p:nvPr/>
        </p:nvCxnSpPr>
        <p:spPr>
          <a:xfrm rot="5400000">
            <a:off x="5429256" y="3286124"/>
            <a:ext cx="8572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rot="5400000">
            <a:off x="5715008" y="3286124"/>
            <a:ext cx="8572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5429256" y="3643314"/>
            <a:ext cx="35719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rot="10800000">
            <a:off x="6215074" y="3643314"/>
            <a:ext cx="35719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5429256" y="3643314"/>
            <a:ext cx="238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 </a:t>
            </a:r>
            <a:r>
              <a:rPr kumimoji="1" lang="en-US" altLang="ja-JP" dirty="0" err="1" smtClean="0"/>
              <a:t>μs</a:t>
            </a:r>
            <a:r>
              <a:rPr kumimoji="1" lang="en-US" altLang="ja-JP" dirty="0" smtClean="0"/>
              <a:t> peaking time</a:t>
            </a:r>
          </a:p>
        </p:txBody>
      </p:sp>
      <p:sp>
        <p:nvSpPr>
          <p:cNvPr id="39" name="スライド番号プレースホルダ 38"/>
          <p:cNvSpPr>
            <a:spLocks noGrp="1"/>
          </p:cNvSpPr>
          <p:nvPr>
            <p:ph type="sldNum" sz="quarter" idx="12"/>
          </p:nvPr>
        </p:nvSpPr>
        <p:spPr>
          <a:xfrm>
            <a:off x="6553200" y="6572276"/>
            <a:ext cx="2133600" cy="365125"/>
          </a:xfrm>
        </p:spPr>
        <p:txBody>
          <a:bodyPr/>
          <a:lstStyle/>
          <a:p>
            <a:fld id="{FF52D1B2-AB8A-4FA1-9E51-7C178F2484FF}" type="slidenum">
              <a:rPr kumimoji="1" lang="ja-JP" altLang="en-US" sz="1400" smtClean="0">
                <a:solidFill>
                  <a:schemeClr val="tx1"/>
                </a:solidFill>
              </a:rPr>
              <a:pPr/>
              <a:t>7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2" name="フッター プレースホルダ 41"/>
          <p:cNvSpPr>
            <a:spLocks noGrp="1"/>
          </p:cNvSpPr>
          <p:nvPr>
            <p:ph type="ftr" sz="quarter" idx="11"/>
          </p:nvPr>
        </p:nvSpPr>
        <p:spPr>
          <a:xfrm>
            <a:off x="3124200" y="6572276"/>
            <a:ext cx="2895600" cy="365125"/>
          </a:xfrm>
        </p:spPr>
        <p:txBody>
          <a:bodyPr/>
          <a:lstStyle/>
          <a:p>
            <a:r>
              <a:rPr kumimoji="1" lang="en-US" altLang="ja-JP" sz="1400" smtClean="0">
                <a:solidFill>
                  <a:schemeClr val="tx1"/>
                </a:solidFill>
              </a:rPr>
              <a:t>New Hadron Workshop 2010</a:t>
            </a:r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715272" y="1428736"/>
            <a:ext cx="1428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Preamp.:</a:t>
            </a:r>
            <a:endParaRPr lang="en-US" altLang="ja-JP" sz="1400" dirty="0" smtClean="0"/>
          </a:p>
          <a:p>
            <a:r>
              <a:rPr lang="en-US" altLang="ja-JP" sz="1400" dirty="0" smtClean="0"/>
              <a:t>Clear Pulse 580K</a:t>
            </a:r>
            <a:endParaRPr lang="en-US" altLang="ja-JP" sz="1400" dirty="0" smtClean="0"/>
          </a:p>
          <a:p>
            <a:endParaRPr kumimoji="1" lang="en-US" altLang="ja-JP" sz="1400" dirty="0" smtClean="0"/>
          </a:p>
          <a:p>
            <a:r>
              <a:rPr lang="en-US" altLang="ja-JP" sz="1400" dirty="0" smtClean="0"/>
              <a:t>Shaping amp.:</a:t>
            </a:r>
            <a:endParaRPr lang="en-US" altLang="ja-JP" sz="1400" dirty="0" smtClean="0"/>
          </a:p>
          <a:p>
            <a:r>
              <a:rPr kumimoji="1" lang="en-US" altLang="ja-JP" sz="1400" dirty="0" smtClean="0"/>
              <a:t>Clear Pulse</a:t>
            </a:r>
          </a:p>
          <a:p>
            <a:r>
              <a:rPr kumimoji="1" lang="en-US" altLang="ja-JP" sz="1400" dirty="0" smtClean="0"/>
              <a:t>417 </a:t>
            </a:r>
            <a:endParaRPr kumimoji="1" lang="en-US" altLang="ja-JP" sz="1400" dirty="0" smtClean="0"/>
          </a:p>
          <a:p>
            <a:endParaRPr kumimoji="1" lang="ja-JP" altLang="en-US" sz="1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504786" y="2420888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bg1"/>
                </a:solidFill>
              </a:rPr>
              <a:t>1 </a:t>
            </a:r>
            <a:r>
              <a:rPr kumimoji="1" lang="en-US" altLang="ja-JP" sz="1100" dirty="0" err="1" smtClean="0">
                <a:solidFill>
                  <a:schemeClr val="bg1"/>
                </a:solidFill>
              </a:rPr>
              <a:t>p.e</a:t>
            </a:r>
            <a:r>
              <a:rPr kumimoji="1" lang="en-US" altLang="ja-JP" sz="1100" dirty="0" smtClean="0">
                <a:solidFill>
                  <a:schemeClr val="bg1"/>
                </a:solidFill>
              </a:rPr>
              <a:t>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500594" y="2003698"/>
            <a:ext cx="620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bg1"/>
                </a:solidFill>
              </a:rPr>
              <a:t>2 </a:t>
            </a:r>
            <a:r>
              <a:rPr kumimoji="1" lang="en-US" altLang="ja-JP" sz="1100" dirty="0" err="1" smtClean="0">
                <a:solidFill>
                  <a:schemeClr val="bg1"/>
                </a:solidFill>
              </a:rPr>
              <a:t>p.e</a:t>
            </a:r>
            <a:r>
              <a:rPr kumimoji="1" lang="en-US" altLang="ja-JP" sz="1100" dirty="0" smtClean="0">
                <a:solidFill>
                  <a:schemeClr val="bg1"/>
                </a:solidFill>
              </a:rPr>
              <a:t>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504788" y="1598072"/>
            <a:ext cx="620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chemeClr val="bg1"/>
                </a:solidFill>
              </a:rPr>
              <a:t>3</a:t>
            </a:r>
            <a:r>
              <a:rPr kumimoji="1" lang="en-US" altLang="ja-JP" sz="11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1100" dirty="0" err="1" smtClean="0">
                <a:solidFill>
                  <a:schemeClr val="bg1"/>
                </a:solidFill>
              </a:rPr>
              <a:t>p.e</a:t>
            </a:r>
            <a:r>
              <a:rPr kumimoji="1" lang="en-US" altLang="ja-JP" sz="1100" dirty="0" smtClean="0">
                <a:solidFill>
                  <a:schemeClr val="bg1"/>
                </a:solidFill>
              </a:rPr>
              <a:t>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グラフ 22"/>
          <p:cNvGraphicFramePr>
            <a:graphicFrameLocks/>
          </p:cNvGraphicFramePr>
          <p:nvPr/>
        </p:nvGraphicFramePr>
        <p:xfrm>
          <a:off x="214284" y="1428740"/>
          <a:ext cx="5081600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1433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Quantum Efficiency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85382" y="5649822"/>
            <a:ext cx="6621358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</a:rPr>
              <a:t>Peak QE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~32% has been achieved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bialkali</a:t>
            </a:r>
            <a:r>
              <a:rPr lang="en-US" altLang="ja-JP" sz="2400" dirty="0" smtClean="0"/>
              <a:t> average : 25%)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6388" y="1803070"/>
            <a:ext cx="3571900" cy="2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500167" y="1351582"/>
            <a:ext cx="272893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Wavelength dependence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32246" y="1454452"/>
            <a:ext cx="131729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Uniformity</a:t>
            </a:r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1643042" y="2714620"/>
            <a:ext cx="357190" cy="35719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85852" y="3000372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25%  360nm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8730" y="1743006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32%</a:t>
            </a:r>
            <a:r>
              <a:rPr kumimoji="1" lang="ja-JP" altLang="en-US" sz="2000" dirty="0" smtClean="0"/>
              <a:t>　</a:t>
            </a:r>
            <a:r>
              <a:rPr kumimoji="1" lang="en-US" altLang="ja-JP" sz="2000" dirty="0" smtClean="0"/>
              <a:t>360nm</a:t>
            </a:r>
            <a:endParaRPr kumimoji="1" lang="ja-JP" altLang="en-US" sz="2000" dirty="0"/>
          </a:p>
        </p:txBody>
      </p:sp>
      <p:sp>
        <p:nvSpPr>
          <p:cNvPr id="16" name="円/楕円 15"/>
          <p:cNvSpPr/>
          <p:nvPr/>
        </p:nvSpPr>
        <p:spPr>
          <a:xfrm>
            <a:off x="1643042" y="2143116"/>
            <a:ext cx="357190" cy="35719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>
          <a:xfrm>
            <a:off x="6553200" y="6564341"/>
            <a:ext cx="2133600" cy="365125"/>
          </a:xfrm>
        </p:spPr>
        <p:txBody>
          <a:bodyPr/>
          <a:lstStyle/>
          <a:p>
            <a:fld id="{FF52D1B2-AB8A-4FA1-9E51-7C178F2484FF}" type="slidenum">
              <a:rPr kumimoji="1" lang="ja-JP" altLang="en-US" sz="1400" smtClean="0">
                <a:solidFill>
                  <a:schemeClr val="tx1"/>
                </a:solidFill>
              </a:rPr>
              <a:pPr/>
              <a:t>8</a:t>
            </a:fld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>
          <a:xfrm>
            <a:off x="3124200" y="6564341"/>
            <a:ext cx="2895600" cy="365125"/>
          </a:xfrm>
        </p:spPr>
        <p:txBody>
          <a:bodyPr/>
          <a:lstStyle/>
          <a:p>
            <a:r>
              <a:rPr kumimoji="1" lang="en-US" altLang="ja-JP" sz="1400" smtClean="0">
                <a:solidFill>
                  <a:schemeClr val="tx1"/>
                </a:solidFill>
              </a:rPr>
              <a:t>New Hadron Workshop 2010</a:t>
            </a:r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21" name="上矢印 20"/>
          <p:cNvSpPr/>
          <p:nvPr/>
        </p:nvSpPr>
        <p:spPr>
          <a:xfrm>
            <a:off x="1214414" y="2214554"/>
            <a:ext cx="428628" cy="642942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066484" y="4969204"/>
            <a:ext cx="2677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+mn-lt"/>
              </a:rPr>
              <a:t>Good </a:t>
            </a:r>
            <a:r>
              <a:rPr kumimoji="1" lang="en-US" altLang="ja-JP" sz="2400" dirty="0" smtClean="0">
                <a:latin typeface="+mn-lt"/>
              </a:rPr>
              <a:t>uniformity</a:t>
            </a:r>
            <a:endParaRPr kumimoji="1" lang="ja-JP" alt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タイトル 77"/>
          <p:cNvSpPr>
            <a:spLocks noGrp="1"/>
          </p:cNvSpPr>
          <p:nvPr>
            <p:ph type="title"/>
          </p:nvPr>
        </p:nvSpPr>
        <p:spPr>
          <a:xfrm>
            <a:off x="421105" y="-171400"/>
            <a:ext cx="8229600" cy="86409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HAPD Performance in B=1.5 T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11D5-1B8E-4D44-852C-F965CFDF88B3}" type="slidenum">
              <a:rPr lang="en-US" altLang="ja-JP" smtClean="0"/>
              <a:pPr/>
              <a:t>9</a:t>
            </a:fld>
            <a:endParaRPr lang="en-US" altLang="ja-JP"/>
          </a:p>
        </p:txBody>
      </p:sp>
      <p:grpSp>
        <p:nvGrpSpPr>
          <p:cNvPr id="18" name="グループ化 13"/>
          <p:cNvGrpSpPr>
            <a:grpSpLocks/>
          </p:cNvGrpSpPr>
          <p:nvPr/>
        </p:nvGrpSpPr>
        <p:grpSpPr bwMode="auto">
          <a:xfrm>
            <a:off x="759792" y="1070318"/>
            <a:ext cx="1466557" cy="1543050"/>
            <a:chOff x="500063" y="1428750"/>
            <a:chExt cx="3713419" cy="3286149"/>
          </a:xfrm>
        </p:grpSpPr>
        <p:sp>
          <p:nvSpPr>
            <p:cNvPr id="23" name="正方形/長方形 22"/>
            <p:cNvSpPr/>
            <p:nvPr/>
          </p:nvSpPr>
          <p:spPr>
            <a:xfrm>
              <a:off x="500063" y="1428750"/>
              <a:ext cx="3713419" cy="3286149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642544" y="1572096"/>
              <a:ext cx="1641504" cy="14280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25" name="直線コネクタ 24"/>
            <p:cNvCxnSpPr/>
            <p:nvPr/>
          </p:nvCxnSpPr>
          <p:spPr>
            <a:xfrm>
              <a:off x="642544" y="1801992"/>
              <a:ext cx="16415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642544" y="2499791"/>
              <a:ext cx="1641504" cy="27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642544" y="2756732"/>
              <a:ext cx="16415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642544" y="2286123"/>
              <a:ext cx="16415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642544" y="2053523"/>
              <a:ext cx="1641504" cy="2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rot="5400000">
              <a:off x="142239" y="2286123"/>
              <a:ext cx="14280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rot="5400000">
              <a:off x="396035" y="2284639"/>
              <a:ext cx="1428055" cy="29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rot="5400000">
              <a:off x="642408" y="2284639"/>
              <a:ext cx="1428055" cy="29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rot="5400000">
              <a:off x="857614" y="2286123"/>
              <a:ext cx="14280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rot="5400000">
              <a:off x="1096568" y="2284639"/>
              <a:ext cx="1428055" cy="29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rot="5400000">
              <a:off x="1329582" y="2286123"/>
              <a:ext cx="14280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正方形/長方形 35"/>
            <p:cNvSpPr/>
            <p:nvPr/>
          </p:nvSpPr>
          <p:spPr>
            <a:xfrm>
              <a:off x="2429497" y="3143498"/>
              <a:ext cx="1641504" cy="14280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37" name="直線コネクタ 36"/>
            <p:cNvCxnSpPr/>
            <p:nvPr/>
          </p:nvCxnSpPr>
          <p:spPr>
            <a:xfrm>
              <a:off x="2429497" y="3373392"/>
              <a:ext cx="1641504" cy="2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2429497" y="4071192"/>
              <a:ext cx="1641504" cy="2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2429497" y="4328135"/>
              <a:ext cx="16415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2429497" y="3857526"/>
              <a:ext cx="1641504" cy="27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2429497" y="3627630"/>
              <a:ext cx="16415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rot="5400000">
              <a:off x="1924871" y="3858878"/>
              <a:ext cx="1430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rot="5400000">
              <a:off x="2181502" y="3857526"/>
              <a:ext cx="14280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rot="5400000">
              <a:off x="2429360" y="3856041"/>
              <a:ext cx="1428055" cy="29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rot="5400000">
              <a:off x="2641597" y="3857526"/>
              <a:ext cx="14280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rot="5400000">
              <a:off x="2883520" y="3856041"/>
              <a:ext cx="1428055" cy="29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rot="5400000">
              <a:off x="3115052" y="3856041"/>
              <a:ext cx="1428055" cy="29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正方形/長方形 47"/>
            <p:cNvSpPr/>
            <p:nvPr/>
          </p:nvSpPr>
          <p:spPr>
            <a:xfrm>
              <a:off x="642544" y="3143498"/>
              <a:ext cx="1641504" cy="14280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49" name="直線コネクタ 48"/>
            <p:cNvCxnSpPr/>
            <p:nvPr/>
          </p:nvCxnSpPr>
          <p:spPr>
            <a:xfrm>
              <a:off x="642544" y="3373392"/>
              <a:ext cx="1641504" cy="2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642544" y="4071192"/>
              <a:ext cx="1641504" cy="2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642544" y="4328135"/>
              <a:ext cx="16415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642544" y="3857526"/>
              <a:ext cx="1641504" cy="27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>
              <a:off x="642544" y="3627630"/>
              <a:ext cx="16415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rot="5400000">
              <a:off x="396035" y="3856041"/>
              <a:ext cx="1428055" cy="29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rot="5400000">
              <a:off x="642408" y="3856041"/>
              <a:ext cx="1428055" cy="29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rot="5400000">
              <a:off x="857614" y="3857526"/>
              <a:ext cx="14280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rot="5400000">
              <a:off x="1096568" y="3856041"/>
              <a:ext cx="1428055" cy="29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rot="5400000">
              <a:off x="1329582" y="3857526"/>
              <a:ext cx="14280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正方形/長方形 58"/>
            <p:cNvSpPr/>
            <p:nvPr/>
          </p:nvSpPr>
          <p:spPr>
            <a:xfrm>
              <a:off x="2429497" y="1572096"/>
              <a:ext cx="1641504" cy="14280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60" name="直線コネクタ 59"/>
            <p:cNvCxnSpPr/>
            <p:nvPr/>
          </p:nvCxnSpPr>
          <p:spPr>
            <a:xfrm>
              <a:off x="2429497" y="1801992"/>
              <a:ext cx="16415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>
              <a:off x="2429497" y="2499791"/>
              <a:ext cx="1641504" cy="27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2429497" y="2756732"/>
              <a:ext cx="16415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2429497" y="2286123"/>
              <a:ext cx="16415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2429497" y="2053523"/>
              <a:ext cx="1641504" cy="2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rot="5400000">
              <a:off x="1926224" y="2286123"/>
              <a:ext cx="14280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rot="5400000">
              <a:off x="2181502" y="2286123"/>
              <a:ext cx="14280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rot="5400000">
              <a:off x="2429360" y="2284639"/>
              <a:ext cx="1428055" cy="29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rot="5400000">
              <a:off x="2641597" y="2286123"/>
              <a:ext cx="14280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rot="5400000">
              <a:off x="2883520" y="2284639"/>
              <a:ext cx="1428055" cy="29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rot="5400000">
              <a:off x="3115052" y="2284639"/>
              <a:ext cx="1428055" cy="29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 rot="5400000">
              <a:off x="140886" y="3858878"/>
              <a:ext cx="14307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2640251" y="4320020"/>
              <a:ext cx="2879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正方形/長方形 79"/>
          <p:cNvSpPr/>
          <p:nvPr/>
        </p:nvSpPr>
        <p:spPr>
          <a:xfrm>
            <a:off x="1480416" y="1069956"/>
            <a:ext cx="141867" cy="157447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4" name="直線矢印コネクタ 83"/>
          <p:cNvCxnSpPr/>
          <p:nvPr/>
        </p:nvCxnSpPr>
        <p:spPr>
          <a:xfrm flipV="1">
            <a:off x="1552424" y="1141964"/>
            <a:ext cx="0" cy="1312624"/>
          </a:xfrm>
          <a:prstGeom prst="straightConnector1">
            <a:avLst/>
          </a:prstGeom>
          <a:ln w="381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>
            <a:stCxn id="80" idx="0"/>
          </p:cNvCxnSpPr>
          <p:nvPr/>
        </p:nvCxnSpPr>
        <p:spPr>
          <a:xfrm flipV="1">
            <a:off x="1551350" y="620688"/>
            <a:ext cx="1148442" cy="449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>
            <a:off x="1547664" y="2708920"/>
            <a:ext cx="1152128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/>
          <p:cNvSpPr/>
          <p:nvPr/>
        </p:nvSpPr>
        <p:spPr>
          <a:xfrm>
            <a:off x="2555776" y="620688"/>
            <a:ext cx="3888432" cy="2808312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0281" y="836712"/>
            <a:ext cx="3323654" cy="234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テキスト ボックス 80"/>
          <p:cNvSpPr txBox="1"/>
          <p:nvPr/>
        </p:nvSpPr>
        <p:spPr>
          <a:xfrm>
            <a:off x="5578401" y="692696"/>
            <a:ext cx="63293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1.5T</a:t>
            </a:r>
            <a:endParaRPr kumimoji="1" lang="ja-JP" altLang="en-US" sz="1600" dirty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3843007" y="3089967"/>
            <a:ext cx="2866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l</a:t>
            </a:r>
            <a:r>
              <a:rPr kumimoji="1" lang="en-US" altLang="ja-JP" sz="1600" dirty="0" smtClean="0"/>
              <a:t>aser incident point (mm)</a:t>
            </a:r>
            <a:endParaRPr kumimoji="1" lang="ja-JP" altLang="en-US" sz="1600" dirty="0"/>
          </a:p>
        </p:txBody>
      </p:sp>
      <p:sp>
        <p:nvSpPr>
          <p:cNvPr id="95" name="テキスト ボックス 94"/>
          <p:cNvSpPr txBox="1"/>
          <p:nvPr/>
        </p:nvSpPr>
        <p:spPr>
          <a:xfrm rot="16200000">
            <a:off x="2233888" y="952046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Count</a:t>
            </a:r>
            <a:endParaRPr kumimoji="1" lang="ja-JP" altLang="en-US" sz="1600" dirty="0"/>
          </a:p>
        </p:txBody>
      </p:sp>
      <p:cxnSp>
        <p:nvCxnSpPr>
          <p:cNvPr id="97" name="直線矢印コネクタ 96"/>
          <p:cNvCxnSpPr/>
          <p:nvPr/>
        </p:nvCxnSpPr>
        <p:spPr>
          <a:xfrm>
            <a:off x="3347864" y="980728"/>
            <a:ext cx="228110" cy="0"/>
          </a:xfrm>
          <a:prstGeom prst="straightConnector1">
            <a:avLst/>
          </a:prstGeom>
          <a:ln>
            <a:headEnd type="arrow" w="med" len="sm"/>
            <a:tailEnd type="arrow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テキスト ボックス 97"/>
          <p:cNvSpPr txBox="1"/>
          <p:nvPr/>
        </p:nvSpPr>
        <p:spPr>
          <a:xfrm>
            <a:off x="3217792" y="609258"/>
            <a:ext cx="836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5mm</a:t>
            </a:r>
            <a:endParaRPr kumimoji="1" lang="ja-JP" altLang="en-US" dirty="0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353960" y="742435"/>
            <a:ext cx="17281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one row scan</a:t>
            </a:r>
          </a:p>
          <a:p>
            <a:endParaRPr kumimoji="1" lang="ja-JP" altLang="en-US" dirty="0"/>
          </a:p>
        </p:txBody>
      </p:sp>
      <p:grpSp>
        <p:nvGrpSpPr>
          <p:cNvPr id="114" name="グループ化 11"/>
          <p:cNvGrpSpPr/>
          <p:nvPr/>
        </p:nvGrpSpPr>
        <p:grpSpPr>
          <a:xfrm>
            <a:off x="2051281" y="3669738"/>
            <a:ext cx="3312368" cy="2849540"/>
            <a:chOff x="-428625" y="1304925"/>
            <a:chExt cx="5092700" cy="4624388"/>
          </a:xfrm>
        </p:grpSpPr>
        <p:pic>
          <p:nvPicPr>
            <p:cNvPr id="1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3" y="1304925"/>
              <a:ext cx="4449762" cy="369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" name="円弧 115"/>
            <p:cNvSpPr/>
            <p:nvPr/>
          </p:nvSpPr>
          <p:spPr>
            <a:xfrm>
              <a:off x="-428625" y="1928813"/>
              <a:ext cx="4000500" cy="4000500"/>
            </a:xfrm>
            <a:prstGeom prst="arc">
              <a:avLst>
                <a:gd name="adj1" fmla="val 14965800"/>
                <a:gd name="adj2" fmla="val 118123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17" name="直線矢印コネクタ 116"/>
            <p:cNvCxnSpPr/>
            <p:nvPr/>
          </p:nvCxnSpPr>
          <p:spPr>
            <a:xfrm>
              <a:off x="1714500" y="4000500"/>
              <a:ext cx="1785938" cy="1588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グループ化 7"/>
          <p:cNvGrpSpPr/>
          <p:nvPr/>
        </p:nvGrpSpPr>
        <p:grpSpPr>
          <a:xfrm>
            <a:off x="6407138" y="3778816"/>
            <a:ext cx="2380523" cy="2164112"/>
            <a:chOff x="5481935" y="2867972"/>
            <a:chExt cx="2713537" cy="2651019"/>
          </a:xfrm>
        </p:grpSpPr>
        <p:pic>
          <p:nvPicPr>
            <p:cNvPr id="1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81935" y="2867972"/>
              <a:ext cx="2713537" cy="2651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" name="円/楕円 119"/>
            <p:cNvSpPr/>
            <p:nvPr/>
          </p:nvSpPr>
          <p:spPr>
            <a:xfrm>
              <a:off x="5961876" y="3990985"/>
              <a:ext cx="1079603" cy="1121743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145" name="グループ化 144"/>
          <p:cNvGrpSpPr/>
          <p:nvPr/>
        </p:nvGrpSpPr>
        <p:grpSpPr>
          <a:xfrm>
            <a:off x="323528" y="3645024"/>
            <a:ext cx="2016224" cy="2053107"/>
            <a:chOff x="251520" y="764704"/>
            <a:chExt cx="2880320" cy="2933010"/>
          </a:xfrm>
        </p:grpSpPr>
        <p:grpSp>
          <p:nvGrpSpPr>
            <p:cNvPr id="146" name="グループ化 40"/>
            <p:cNvGrpSpPr/>
            <p:nvPr/>
          </p:nvGrpSpPr>
          <p:grpSpPr>
            <a:xfrm>
              <a:off x="251520" y="764704"/>
              <a:ext cx="2880320" cy="2933010"/>
              <a:chOff x="5798526" y="4149080"/>
              <a:chExt cx="2880320" cy="2933010"/>
            </a:xfrm>
          </p:grpSpPr>
          <p:grpSp>
            <p:nvGrpSpPr>
              <p:cNvPr id="152" name="グループ化 39"/>
              <p:cNvGrpSpPr/>
              <p:nvPr/>
            </p:nvGrpSpPr>
            <p:grpSpPr>
              <a:xfrm>
                <a:off x="5798526" y="4149080"/>
                <a:ext cx="2880320" cy="1571818"/>
                <a:chOff x="5798526" y="4149080"/>
                <a:chExt cx="2880320" cy="1571818"/>
              </a:xfrm>
            </p:grpSpPr>
            <p:sp>
              <p:nvSpPr>
                <p:cNvPr id="154" name="正方形/長方形 153"/>
                <p:cNvSpPr/>
                <p:nvPr/>
              </p:nvSpPr>
              <p:spPr>
                <a:xfrm>
                  <a:off x="5798526" y="4208731"/>
                  <a:ext cx="2880320" cy="15121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5" name="正方形/長方形 154"/>
                <p:cNvSpPr/>
                <p:nvPr/>
              </p:nvSpPr>
              <p:spPr bwMode="auto">
                <a:xfrm>
                  <a:off x="6135985" y="4970153"/>
                  <a:ext cx="2303937" cy="5540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solidFill>
                    <a:srgbClr val="996633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dirty="0"/>
                </a:p>
              </p:txBody>
            </p:sp>
            <p:sp>
              <p:nvSpPr>
                <p:cNvPr id="156" name="テキスト ボックス 73"/>
                <p:cNvSpPr txBox="1">
                  <a:spLocks noChangeArrowheads="1"/>
                </p:cNvSpPr>
                <p:nvPr/>
              </p:nvSpPr>
              <p:spPr bwMode="auto">
                <a:xfrm>
                  <a:off x="6938909" y="5051328"/>
                  <a:ext cx="1057583" cy="4836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1600" dirty="0"/>
                    <a:t>APD</a:t>
                  </a:r>
                  <a:endParaRPr lang="ja-JP" altLang="en-US" sz="1200" dirty="0"/>
                </a:p>
              </p:txBody>
            </p:sp>
            <p:sp>
              <p:nvSpPr>
                <p:cNvPr id="157" name="テキスト ボックス 96"/>
                <p:cNvSpPr txBox="1">
                  <a:spLocks noChangeArrowheads="1"/>
                </p:cNvSpPr>
                <p:nvPr/>
              </p:nvSpPr>
              <p:spPr bwMode="auto">
                <a:xfrm>
                  <a:off x="6300192" y="4149080"/>
                  <a:ext cx="642869" cy="5715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dirty="0" smtClean="0"/>
                    <a:t>e</a:t>
                  </a:r>
                  <a:endParaRPr lang="ja-JP" altLang="en-US" sz="2000" dirty="0"/>
                </a:p>
              </p:txBody>
            </p:sp>
            <p:cxnSp>
              <p:nvCxnSpPr>
                <p:cNvPr id="158" name="直線矢印コネクタ 157"/>
                <p:cNvCxnSpPr>
                  <a:stCxn id="157" idx="1"/>
                </p:cNvCxnSpPr>
                <p:nvPr/>
              </p:nvCxnSpPr>
              <p:spPr bwMode="auto">
                <a:xfrm flipH="1">
                  <a:off x="6299863" y="4434873"/>
                  <a:ext cx="329" cy="54086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3" name="円弧 152"/>
              <p:cNvSpPr/>
              <p:nvPr/>
            </p:nvSpPr>
            <p:spPr bwMode="auto">
              <a:xfrm rot="19041660">
                <a:off x="5856995" y="4623053"/>
                <a:ext cx="2571750" cy="2459037"/>
              </a:xfrm>
              <a:prstGeom prst="arc">
                <a:avLst/>
              </a:prstGeom>
              <a:ln w="28575">
                <a:solidFill>
                  <a:schemeClr val="tx1"/>
                </a:solidFill>
                <a:prstDash val="lgDashDot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grpSp>
          <p:nvGrpSpPr>
            <p:cNvPr id="147" name="グループ化 57"/>
            <p:cNvGrpSpPr/>
            <p:nvPr/>
          </p:nvGrpSpPr>
          <p:grpSpPr>
            <a:xfrm>
              <a:off x="659505" y="1585611"/>
              <a:ext cx="1929482" cy="79102"/>
              <a:chOff x="659505" y="1585611"/>
              <a:chExt cx="1929482" cy="79102"/>
            </a:xfrm>
          </p:grpSpPr>
          <p:sp>
            <p:nvSpPr>
              <p:cNvPr id="148" name="正方形/長方形 147"/>
              <p:cNvSpPr/>
              <p:nvPr/>
            </p:nvSpPr>
            <p:spPr>
              <a:xfrm>
                <a:off x="659505" y="1592705"/>
                <a:ext cx="43204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正方形/長方形 148"/>
              <p:cNvSpPr/>
              <p:nvPr/>
            </p:nvSpPr>
            <p:spPr>
              <a:xfrm>
                <a:off x="1157806" y="1586777"/>
                <a:ext cx="43204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正方形/長方形 149"/>
              <p:cNvSpPr/>
              <p:nvPr/>
            </p:nvSpPr>
            <p:spPr>
              <a:xfrm>
                <a:off x="1656876" y="1585611"/>
                <a:ext cx="43204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" name="正方形/長方形 150"/>
              <p:cNvSpPr/>
              <p:nvPr/>
            </p:nvSpPr>
            <p:spPr>
              <a:xfrm>
                <a:off x="2156939" y="1586182"/>
                <a:ext cx="43204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59" name="テキスト ボックス 158"/>
          <p:cNvSpPr txBox="1"/>
          <p:nvPr/>
        </p:nvSpPr>
        <p:spPr>
          <a:xfrm>
            <a:off x="7315140" y="4103042"/>
            <a:ext cx="1539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15mm</a:t>
            </a:r>
            <a:endParaRPr kumimoji="1" lang="en-US" altLang="ja-JP" sz="1400" dirty="0" smtClean="0">
              <a:solidFill>
                <a:schemeClr val="bg1"/>
              </a:solidFill>
            </a:endParaRPr>
          </a:p>
          <a:p>
            <a:r>
              <a:rPr kumimoji="1" lang="en-US" altLang="ja-JP" sz="1400" dirty="0" smtClean="0">
                <a:solidFill>
                  <a:schemeClr val="bg1"/>
                </a:solidFill>
              </a:rPr>
              <a:t>(light  reflection)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3635896" y="482613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40mm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63" name="直線矢印コネクタ 162"/>
          <p:cNvCxnSpPr/>
          <p:nvPr/>
        </p:nvCxnSpPr>
        <p:spPr>
          <a:xfrm>
            <a:off x="7308304" y="5229200"/>
            <a:ext cx="576064" cy="0"/>
          </a:xfrm>
          <a:prstGeom prst="straightConnector1">
            <a:avLst/>
          </a:prstGeom>
          <a:ln w="317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テキスト ボックス 164"/>
          <p:cNvSpPr txBox="1"/>
          <p:nvPr/>
        </p:nvSpPr>
        <p:spPr>
          <a:xfrm>
            <a:off x="549776" y="2756214"/>
            <a:ext cx="184974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+mn-lt"/>
              </a:rPr>
              <a:t>confirmed </a:t>
            </a:r>
            <a:r>
              <a:rPr kumimoji="1" lang="en-US" altLang="ja-JP" dirty="0" smtClean="0">
                <a:latin typeface="+mn-lt"/>
              </a:rPr>
              <a:t>5mm resolution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166" name="テキスト ボックス 165"/>
          <p:cNvSpPr txBox="1"/>
          <p:nvPr/>
        </p:nvSpPr>
        <p:spPr>
          <a:xfrm>
            <a:off x="4278009" y="3779474"/>
            <a:ext cx="44227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0T</a:t>
            </a:r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8065453" y="3789040"/>
            <a:ext cx="62134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1.5T</a:t>
            </a:r>
            <a:endParaRPr kumimoji="1" lang="ja-JP" altLang="en-US" sz="16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68" name="右矢印 167"/>
          <p:cNvSpPr/>
          <p:nvPr/>
        </p:nvSpPr>
        <p:spPr>
          <a:xfrm>
            <a:off x="5580112" y="4365104"/>
            <a:ext cx="576064" cy="7920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467544" y="4869160"/>
            <a:ext cx="172819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n-lt"/>
              </a:rPr>
              <a:t>Reduction of backscattering  effect</a:t>
            </a:r>
            <a:endParaRPr kumimoji="1" lang="ja-JP" altLang="en-US" dirty="0">
              <a:latin typeface="+mn-lt"/>
            </a:endParaRPr>
          </a:p>
        </p:txBody>
      </p:sp>
      <p:pic>
        <p:nvPicPr>
          <p:cNvPr id="170" name="Picture 2" descr="C:\Users\shiizuka\ARICH\しゃしん\磁場測定\SANY00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478436"/>
            <a:ext cx="2298417" cy="1723813"/>
          </a:xfrm>
          <a:prstGeom prst="rect">
            <a:avLst/>
          </a:prstGeom>
          <a:noFill/>
        </p:spPr>
      </p:pic>
      <p:sp>
        <p:nvSpPr>
          <p:cNvPr id="177" name="テキスト ボックス 176"/>
          <p:cNvSpPr txBox="1"/>
          <p:nvPr/>
        </p:nvSpPr>
        <p:spPr>
          <a:xfrm>
            <a:off x="6515100" y="665850"/>
            <a:ext cx="2583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Measured with “</a:t>
            </a:r>
            <a:r>
              <a:rPr kumimoji="1" lang="en-US" altLang="ja-JP" dirty="0" err="1" smtClean="0"/>
              <a:t>Ushiwaka</a:t>
            </a:r>
            <a:r>
              <a:rPr lang="en-US" altLang="ja-JP" dirty="0" smtClean="0"/>
              <a:t>” magnet in KEK</a:t>
            </a:r>
            <a:endParaRPr kumimoji="1" lang="ja-JP" altLang="en-US" dirty="0"/>
          </a:p>
        </p:txBody>
      </p:sp>
      <p:sp>
        <p:nvSpPr>
          <p:cNvPr id="178" name="テキスト ボックス 177"/>
          <p:cNvSpPr txBox="1"/>
          <p:nvPr/>
        </p:nvSpPr>
        <p:spPr>
          <a:xfrm>
            <a:off x="24714" y="1260667"/>
            <a:ext cx="79083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B=1.5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</a:t>
            </a:r>
            <a:endParaRPr kumimoji="1" lang="ja-JP" altLang="en-US" sz="1400" dirty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80" name="円/楕円 179"/>
          <p:cNvSpPr/>
          <p:nvPr/>
        </p:nvSpPr>
        <p:spPr>
          <a:xfrm>
            <a:off x="212467" y="1562850"/>
            <a:ext cx="303144" cy="287287"/>
          </a:xfrm>
          <a:prstGeom prst="ellipse">
            <a:avLst/>
          </a:prstGeom>
          <a:solidFill>
            <a:srgbClr val="E7A647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216135" y="1556792"/>
            <a:ext cx="323417" cy="30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X</a:t>
            </a:r>
            <a:endParaRPr kumimoji="1" lang="ja-JP" altLang="en-US" sz="1400" dirty="0"/>
          </a:p>
        </p:txBody>
      </p:sp>
      <p:sp>
        <p:nvSpPr>
          <p:cNvPr id="105" name="フッター プレースホルダ 1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New Hadron Workshop 2010</a:t>
            </a:r>
            <a:endParaRPr lang="en-US" altLang="ja-JP"/>
          </a:p>
        </p:txBody>
      </p:sp>
      <p:sp>
        <p:nvSpPr>
          <p:cNvPr id="100" name="コンテンツ プレースホルダ 78"/>
          <p:cNvSpPr txBox="1">
            <a:spLocks/>
          </p:cNvSpPr>
          <p:nvPr/>
        </p:nvSpPr>
        <p:spPr>
          <a:xfrm>
            <a:off x="467544" y="6034774"/>
            <a:ext cx="8111335" cy="8232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1" lang="en-US" altLang="ja-JP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have confirmed HAPD achieves 5mm position resolution and has improved performance in 1.5T.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1" lang="ja-JP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和風織り目模様のデザイン テンプレート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テーマ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キュート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和風織り目模様のデザイン テンプレート</Template>
  <TotalTime>15621</TotalTime>
  <Words>1758</Words>
  <Application>Microsoft Office PowerPoint</Application>
  <PresentationFormat>画面に合わせる (4:3)</PresentationFormat>
  <Paragraphs>464</Paragraphs>
  <Slides>31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31</vt:i4>
      </vt:variant>
    </vt:vector>
  </HeadingPairs>
  <TitlesOfParts>
    <vt:vector size="53" baseType="lpstr">
      <vt:lpstr>Arial</vt:lpstr>
      <vt:lpstr>ＭＳ Ｐゴシック</vt:lpstr>
      <vt:lpstr>Trebuchet MS</vt:lpstr>
      <vt:lpstr>HG丸ｺﾞｼｯｸM-PRO</vt:lpstr>
      <vt:lpstr>Wingdings</vt:lpstr>
      <vt:lpstr>Symbol</vt:lpstr>
      <vt:lpstr>Monotype Corsiva</vt:lpstr>
      <vt:lpstr>Calibri</vt:lpstr>
      <vt:lpstr>Aharoni</vt:lpstr>
      <vt:lpstr>Palatino</vt:lpstr>
      <vt:lpstr>Georgia</vt:lpstr>
      <vt:lpstr>Arial Unicode MS</vt:lpstr>
      <vt:lpstr>Wingdings 2</vt:lpstr>
      <vt:lpstr>Times New Roman</vt:lpstr>
      <vt:lpstr>ヒラギノ角ゴ ProN W6</vt:lpstr>
      <vt:lpstr>Gill Sans</vt:lpstr>
      <vt:lpstr>ＭＳ Ｐ明朝</vt:lpstr>
      <vt:lpstr>和風織り目模様のデザイン テンプレート</vt:lpstr>
      <vt:lpstr>雪藤</vt:lpstr>
      <vt:lpstr>Microsoft 数式 3.0</vt:lpstr>
      <vt:lpstr>数式</vt:lpstr>
      <vt:lpstr>Acrobat Document</vt:lpstr>
      <vt:lpstr>Belle II Aerogel RICH </vt:lpstr>
      <vt:lpstr>Belle II Aerogel RICH Counter</vt:lpstr>
      <vt:lpstr>Concept of Belle II Aerogel RICH</vt:lpstr>
      <vt:lpstr>Aerogel Radiator</vt:lpstr>
      <vt:lpstr>Improved Silica Aerogel Samples</vt:lpstr>
      <vt:lpstr>144ch Hybrid Avalanche Photo Detector</vt:lpstr>
      <vt:lpstr>Single photon Response</vt:lpstr>
      <vt:lpstr>Quantum Efficiency</vt:lpstr>
      <vt:lpstr>HAPD Performance in B=1.5 T</vt:lpstr>
      <vt:lpstr>Aerogel RICH Beam Test</vt:lpstr>
      <vt:lpstr>Beam Test Result</vt:lpstr>
      <vt:lpstr>Performance of Aerogel RICH</vt:lpstr>
      <vt:lpstr>Expected Radiation Dose in Belle II</vt:lpstr>
      <vt:lpstr>Neutron Irradiation Test of HAPDs</vt:lpstr>
      <vt:lpstr>Influence of Neutron Irradiation</vt:lpstr>
      <vt:lpstr>Single Photon Signal  after Neutron Irradiation </vt:lpstr>
      <vt:lpstr>Single Photon Response Improvement</vt:lpstr>
      <vt:lpstr>More Improvement for Belle II 10 years</vt:lpstr>
      <vt:lpstr>APD Neutron Irradiation Test Results</vt:lpstr>
      <vt:lpstr>Single photon signals of New HAPD </vt:lpstr>
      <vt:lpstr>Summary and Plan</vt:lpstr>
      <vt:lpstr>スライド 22</vt:lpstr>
      <vt:lpstr>backup</vt:lpstr>
      <vt:lpstr>Ileak of HAPD with thinner P APD</vt:lpstr>
      <vt:lpstr>Test in magnetic field </vt:lpstr>
      <vt:lpstr>Event Display</vt:lpstr>
      <vt:lpstr>K-p Identification image</vt:lpstr>
      <vt:lpstr>スライド 28</vt:lpstr>
      <vt:lpstr>ASIC for readout of 144ch HAPD</vt:lpstr>
      <vt:lpstr>Readout test of HAPD with ASIC</vt:lpstr>
      <vt:lpstr>Belle II PIDの威力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Beamtest2008 解析</dc:title>
  <dc:creator>cozy</dc:creator>
  <cp:lastModifiedBy>cozy</cp:lastModifiedBy>
  <cp:revision>648</cp:revision>
  <dcterms:created xsi:type="dcterms:W3CDTF">2008-04-10T12:58:41Z</dcterms:created>
  <dcterms:modified xsi:type="dcterms:W3CDTF">2011-03-01T08:40:15Z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TC010978091041</vt:lpwstr>
  </property>
</Properties>
</file>