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62" r:id="rId4"/>
    <p:sldId id="263" r:id="rId5"/>
    <p:sldId id="258" r:id="rId6"/>
    <p:sldId id="265" r:id="rId7"/>
    <p:sldId id="259" r:id="rId8"/>
    <p:sldId id="260" r:id="rId9"/>
    <p:sldId id="261" r:id="rId10"/>
    <p:sldId id="274" r:id="rId11"/>
    <p:sldId id="275" r:id="rId12"/>
    <p:sldId id="284" r:id="rId13"/>
    <p:sldId id="268" r:id="rId14"/>
    <p:sldId id="271" r:id="rId15"/>
    <p:sldId id="292" r:id="rId16"/>
    <p:sldId id="285" r:id="rId17"/>
    <p:sldId id="287" r:id="rId18"/>
    <p:sldId id="295" r:id="rId19"/>
    <p:sldId id="296" r:id="rId20"/>
    <p:sldId id="266" r:id="rId21"/>
    <p:sldId id="289" r:id="rId22"/>
    <p:sldId id="278" r:id="rId23"/>
    <p:sldId id="280" r:id="rId24"/>
    <p:sldId id="291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00"/>
    <a:srgbClr val="008000"/>
    <a:srgbClr val="00CC00"/>
    <a:srgbClr val="33CC33"/>
    <a:srgbClr val="33CCFF"/>
    <a:srgbClr val="FF66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1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1F914-232F-4E84-92A5-B2FA6E4FB9BC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16805-3387-4D7F-A720-20B892199CA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5122" y="8684518"/>
            <a:ext cx="2971261" cy="4580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D31B3C4-987E-4F8B-BEDB-70B2F45D868C}" type="slidenum">
              <a:rPr lang="ja-JP" altLang="en-US">
                <a:solidFill>
                  <a:srgbClr val="000000"/>
                </a:solidFill>
              </a:rPr>
              <a:pPr/>
              <a:t>2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ノート プレースホルダ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5122" y="8684518"/>
            <a:ext cx="2971261" cy="4580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4F86116-3D86-46FA-A740-AB5A788290B4}" type="slidenum">
              <a:rPr lang="ja-JP" altLang="en-US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5122" y="8684518"/>
            <a:ext cx="2971261" cy="45800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42B559A-A1BE-462E-9711-984D7BDC7199}" type="slidenum">
              <a:rPr lang="en-US" altLang="ja-JP">
                <a:solidFill>
                  <a:srgbClr val="000000"/>
                </a:solidFill>
              </a:rPr>
              <a:pPr/>
              <a:t>12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6805-3387-4D7F-A720-20B892199CAE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>
            <a:spLocks/>
          </p:cNvSpPr>
          <p:nvPr/>
        </p:nvSpPr>
        <p:spPr bwMode="auto">
          <a:xfrm>
            <a:off x="0" y="4039613"/>
            <a:ext cx="9134856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6" name="フリーフォーム 35"/>
          <p:cNvSpPr>
            <a:spLocks/>
          </p:cNvSpPr>
          <p:nvPr/>
        </p:nvSpPr>
        <p:spPr bwMode="auto">
          <a:xfrm>
            <a:off x="0" y="3071810"/>
            <a:ext cx="9144000" cy="1115989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8" name="フリーフォーム 37"/>
          <p:cNvSpPr>
            <a:spLocks/>
          </p:cNvSpPr>
          <p:nvPr/>
        </p:nvSpPr>
        <p:spPr bwMode="auto">
          <a:xfrm>
            <a:off x="0" y="3952661"/>
            <a:ext cx="9144000" cy="36911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>
            <a:off x="0" y="3809785"/>
            <a:ext cx="9144000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0" name="フリーフォーム 39"/>
          <p:cNvSpPr>
            <a:spLocks/>
          </p:cNvSpPr>
          <p:nvPr/>
        </p:nvSpPr>
        <p:spPr bwMode="auto">
          <a:xfrm>
            <a:off x="0" y="4090553"/>
            <a:ext cx="91440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1" name="フリーフォーム 40"/>
          <p:cNvSpPr>
            <a:spLocks/>
          </p:cNvSpPr>
          <p:nvPr/>
        </p:nvSpPr>
        <p:spPr bwMode="auto">
          <a:xfrm>
            <a:off x="0" y="4325364"/>
            <a:ext cx="9144000" cy="553056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143256" y="407194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152400" y="4019116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143256" y="371475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52400" y="3881224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-16016" y="0"/>
            <a:ext cx="9144000" cy="6858024"/>
            <a:chOff x="-129" y="-42"/>
            <a:chExt cx="6177" cy="4355"/>
          </a:xfrm>
        </p:grpSpPr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6" name="フリーフォーム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7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8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フリーフォーム 36"/>
          <p:cNvSpPr>
            <a:spLocks/>
          </p:cNvSpPr>
          <p:nvPr/>
        </p:nvSpPr>
        <p:spPr bwMode="auto">
          <a:xfrm>
            <a:off x="5841868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 rot="5400000">
            <a:off x="7322976" y="5055119"/>
            <a:ext cx="1894702" cy="1678386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フリーフォーム 45"/>
          <p:cNvSpPr>
            <a:spLocks/>
          </p:cNvSpPr>
          <p:nvPr/>
        </p:nvSpPr>
        <p:spPr bwMode="auto">
          <a:xfrm>
            <a:off x="5857884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32" name="フッター プレースホルダ 31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2198578" y="1"/>
            <a:ext cx="4500594" cy="36134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4"/>
          </p:nvPr>
        </p:nvSpPr>
        <p:spPr>
          <a:xfrm>
            <a:off x="7715272" y="0"/>
            <a:ext cx="1428728" cy="36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-27819" y="-13"/>
            <a:ext cx="9171027" cy="6856554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 userDrawn="1"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 userDrawn="1"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 userDrawn="1"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 userDrawn="1"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 userDrawn="1"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 userDrawn="1"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 userDrawn="1"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タイトル プレースホルダ 1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1170"/>
            <a:ext cx="8229600" cy="46853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4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338856"/>
            <a:ext cx="7772400" cy="1022208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Report on NPC Activities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17008" y="4896135"/>
            <a:ext cx="6400800" cy="1204414"/>
          </a:xfrm>
        </p:spPr>
        <p:txBody>
          <a:bodyPr/>
          <a:lstStyle/>
          <a:p>
            <a:r>
              <a:rPr kumimoji="1" lang="en-US" altLang="ja-JP" sz="2800" dirty="0" err="1" smtClean="0"/>
              <a:t>Norihito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Muramatsu</a:t>
            </a:r>
            <a:endParaRPr kumimoji="1" lang="en-US" altLang="ja-JP" sz="2800" dirty="0" smtClean="0"/>
          </a:p>
          <a:p>
            <a:r>
              <a:rPr lang="en-US" altLang="ja-JP" sz="2400" dirty="0" smtClean="0"/>
              <a:t>New </a:t>
            </a:r>
            <a:r>
              <a:rPr lang="en-US" altLang="ja-JP" sz="2400" dirty="0" err="1" smtClean="0"/>
              <a:t>Hadron</a:t>
            </a:r>
            <a:r>
              <a:rPr lang="en-US" altLang="ja-JP" sz="2400" dirty="0" smtClean="0"/>
              <a:t> Workshop,  28 Feb, </a:t>
            </a:r>
            <a:r>
              <a:rPr kumimoji="1" lang="en-US" altLang="ja-JP" sz="2400" dirty="0" smtClean="0"/>
              <a:t>2011 @ RIKEN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56097" y="2784143"/>
            <a:ext cx="5764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Introduction of NPC and Physics 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ubjects</a:t>
            </a:r>
          </a:p>
          <a:p>
            <a:pPr>
              <a:buFontTx/>
              <a:buChar char="-"/>
            </a:pPr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Individual Analysis Status &amp; Takizawa-san’s Comment</a:t>
            </a:r>
          </a:p>
          <a:p>
            <a:pPr>
              <a:buFontTx/>
              <a:buChar char="-"/>
            </a:pPr>
            <a:r>
              <a:rPr lang="en-US" altLang="ja-JP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Contributions other than Analyses</a:t>
            </a:r>
            <a:endParaRPr kumimoji="1" lang="ja-JP" alt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72" y="1746913"/>
            <a:ext cx="4217158" cy="382137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38908" y="5825447"/>
            <a:ext cx="56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Fitting function : </a:t>
            </a:r>
            <a:r>
              <a:rPr kumimoji="1" lang="en-US" altLang="ja-JP" sz="2000" dirty="0" err="1" smtClean="0"/>
              <a:t>Breit</a:t>
            </a:r>
            <a:r>
              <a:rPr kumimoji="1" lang="en-US" altLang="ja-JP" sz="2000" dirty="0" smtClean="0"/>
              <a:t>-Wigner + </a:t>
            </a:r>
            <a:r>
              <a:rPr kumimoji="1" lang="en-US" altLang="ja-JP" sz="2000" dirty="0" err="1" smtClean="0"/>
              <a:t>Chevyshev</a:t>
            </a:r>
            <a:r>
              <a:rPr kumimoji="1" lang="en-US" altLang="ja-JP" sz="2000" dirty="0" smtClean="0"/>
              <a:t> 3</a:t>
            </a:r>
            <a:r>
              <a:rPr kumimoji="1" lang="en-US" altLang="ja-JP" sz="2000" baseline="30000" dirty="0" smtClean="0"/>
              <a:t>rd</a:t>
            </a:r>
            <a:r>
              <a:rPr kumimoji="1" lang="en-US" altLang="ja-JP" sz="2000" dirty="0" smtClean="0"/>
              <a:t> pol.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17262" y="1619599"/>
            <a:ext cx="261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Symbol"/>
                <a:sym typeface="Symbol"/>
              </a:rPr>
              <a:t></a:t>
            </a:r>
            <a:r>
              <a:rPr lang="en-US" altLang="ja-JP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lang="en-US" altLang="ja-JP" dirty="0" smtClean="0">
                <a:solidFill>
                  <a:srgbClr val="FF0000"/>
                </a:solidFill>
                <a:sym typeface="Symbol"/>
              </a:rPr>
              <a:t>  </a:t>
            </a:r>
            <a:r>
              <a:rPr lang="ja-JP" altLang="en-US" dirty="0" smtClean="0">
                <a:solidFill>
                  <a:srgbClr val="FF0000"/>
                </a:solidFill>
                <a:sym typeface="Symbol"/>
              </a:rPr>
              <a:t></a:t>
            </a:r>
            <a:r>
              <a:rPr kumimoji="1" lang="en-US" altLang="ja-JP" dirty="0" smtClean="0">
                <a:solidFill>
                  <a:srgbClr val="FF0000"/>
                </a:solidFill>
                <a:sym typeface="Wingdings"/>
              </a:rPr>
              <a:t>K</a:t>
            </a:r>
            <a:r>
              <a:rPr kumimoji="1" lang="en-US" altLang="ja-JP" baseline="30000" dirty="0" smtClean="0">
                <a:solidFill>
                  <a:srgbClr val="FF0000"/>
                </a:solidFill>
                <a:sym typeface="Wingdings"/>
              </a:rPr>
              <a:t>-</a:t>
            </a:r>
            <a:r>
              <a:rPr kumimoji="1" lang="en-US" altLang="ja-JP" dirty="0" smtClean="0">
                <a:solidFill>
                  <a:srgbClr val="FF0000"/>
                </a:solidFill>
                <a:sym typeface="Wingdings"/>
              </a:rPr>
              <a:t> : </a:t>
            </a:r>
            <a:r>
              <a:rPr lang="en-US" altLang="ja-JP" dirty="0" smtClean="0">
                <a:solidFill>
                  <a:srgbClr val="FF0000"/>
                </a:solidFill>
              </a:rPr>
              <a:t>3000 events</a:t>
            </a:r>
            <a:endParaRPr kumimoji="1" lang="ja-JP" altLang="en-US" dirty="0">
              <a:solidFill>
                <a:srgbClr val="FF0000"/>
              </a:solidFill>
              <a:latin typeface="Symbol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473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070C0"/>
                </a:solidFill>
              </a:rPr>
              <a:t>Invariant mass distributions</a:t>
            </a:r>
            <a:br>
              <a:rPr lang="en-US" altLang="ja-JP" sz="3600" dirty="0" smtClean="0">
                <a:solidFill>
                  <a:srgbClr val="0070C0"/>
                </a:solidFill>
              </a:rPr>
            </a:br>
            <a:r>
              <a:rPr lang="en-US" altLang="ja-JP" sz="2400" dirty="0" smtClean="0">
                <a:solidFill>
                  <a:srgbClr val="0070C0"/>
                </a:solidFill>
              </a:rPr>
              <a:t>(36 fb</a:t>
            </a:r>
            <a:r>
              <a:rPr lang="en-US" altLang="ja-JP" sz="2400" baseline="30000" dirty="0" smtClean="0">
                <a:solidFill>
                  <a:srgbClr val="0070C0"/>
                </a:solidFill>
              </a:rPr>
              <a:t>-1</a:t>
            </a:r>
            <a:r>
              <a:rPr lang="en-US" altLang="ja-JP" sz="2400" dirty="0" smtClean="0">
                <a:solidFill>
                  <a:srgbClr val="0070C0"/>
                </a:solidFill>
              </a:rPr>
              <a:t> / 1000 fb</a:t>
            </a:r>
            <a:r>
              <a:rPr lang="en-US" altLang="ja-JP" sz="2400" baseline="30000" dirty="0" smtClean="0">
                <a:solidFill>
                  <a:srgbClr val="0070C0"/>
                </a:solidFill>
              </a:rPr>
              <a:t>-1</a:t>
            </a:r>
            <a:r>
              <a:rPr lang="en-US" altLang="ja-JP" sz="2400" dirty="0" smtClean="0">
                <a:solidFill>
                  <a:srgbClr val="0070C0"/>
                </a:solidFill>
              </a:rPr>
              <a:t>)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828" y="1733266"/>
            <a:ext cx="4217159" cy="399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322626" y="1592303"/>
            <a:ext cx="289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sym typeface="Symbol"/>
              </a:rPr>
              <a:t>  </a:t>
            </a:r>
            <a:r>
              <a:rPr kumimoji="1" lang="en-US" altLang="ja-JP" baseline="30000" dirty="0" smtClean="0">
                <a:solidFill>
                  <a:srgbClr val="FF0000"/>
                </a:solidFill>
                <a:sym typeface="Symbol"/>
              </a:rPr>
              <a:t>+</a:t>
            </a:r>
            <a:r>
              <a:rPr kumimoji="1" lang="en-US" altLang="ja-JP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kumimoji="1" lang="en-US" altLang="ja-JP" baseline="30000" dirty="0" smtClean="0">
                <a:solidFill>
                  <a:srgbClr val="FF0000"/>
                </a:solidFill>
                <a:sym typeface="Symbol"/>
              </a:rPr>
              <a:t>-</a:t>
            </a:r>
            <a:r>
              <a:rPr kumimoji="1" lang="en-US" altLang="ja-JP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altLang="ja-JP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sym typeface="Symbol"/>
              </a:rPr>
              <a:t> : </a:t>
            </a:r>
            <a:r>
              <a:rPr lang="en-US" altLang="ja-JP" dirty="0" smtClean="0">
                <a:solidFill>
                  <a:srgbClr val="FF0000"/>
                </a:solidFill>
              </a:rPr>
              <a:t>2.3x10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6</a:t>
            </a:r>
            <a:r>
              <a:rPr lang="en-US" altLang="ja-JP" dirty="0" smtClean="0">
                <a:solidFill>
                  <a:srgbClr val="FF0000"/>
                </a:solidFill>
              </a:rPr>
              <a:t> events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List of Hadrons under considerations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68439"/>
            <a:ext cx="38964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1800" dirty="0" smtClean="0"/>
              <a:t>Mesons        </a:t>
            </a:r>
            <a:r>
              <a:rPr lang="en-US" altLang="ja-JP" sz="1800" dirty="0" smtClean="0"/>
              <a:t>D</a:t>
            </a:r>
            <a:r>
              <a:rPr kumimoji="1" lang="en-US" altLang="ja-JP" sz="1800" dirty="0" smtClean="0"/>
              <a:t>ecay           Status</a:t>
            </a:r>
          </a:p>
          <a:p>
            <a:pPr>
              <a:buNone/>
            </a:pPr>
            <a:r>
              <a:rPr lang="en-US" altLang="ja-JP" sz="1800" dirty="0" smtClean="0">
                <a:sym typeface="Symbol"/>
              </a:rPr>
              <a:t>      </a:t>
            </a:r>
            <a:r>
              <a:rPr lang="en-US" altLang="ja-JP" sz="1800" b="1" dirty="0" smtClean="0">
                <a:solidFill>
                  <a:srgbClr val="008000"/>
                </a:solidFill>
                <a:sym typeface="Symbol"/>
              </a:rPr>
              <a:t></a:t>
            </a:r>
            <a:r>
              <a:rPr lang="en-US" altLang="ja-JP" sz="1800" dirty="0" smtClean="0">
                <a:sym typeface="Symbol"/>
              </a:rPr>
              <a:t>                                Cuts optimized</a:t>
            </a:r>
          </a:p>
          <a:p>
            <a:pPr>
              <a:buNone/>
            </a:pPr>
            <a:r>
              <a:rPr lang="en-US" altLang="ja-JP" sz="1800" dirty="0" smtClean="0">
                <a:sym typeface="Symbol"/>
              </a:rPr>
              <a:t>      </a:t>
            </a:r>
            <a:r>
              <a:rPr lang="en-US" altLang="ja-JP" sz="1800" b="1" dirty="0" smtClean="0">
                <a:solidFill>
                  <a:srgbClr val="008000"/>
                </a:solidFill>
                <a:sym typeface="Symbol"/>
              </a:rPr>
              <a:t></a:t>
            </a:r>
            <a:r>
              <a:rPr lang="en-US" altLang="ja-JP" sz="1800" dirty="0" smtClean="0">
                <a:sym typeface="Symbol"/>
              </a:rPr>
              <a:t>                            Cuts optimized</a:t>
            </a:r>
          </a:p>
          <a:p>
            <a:pPr>
              <a:buNone/>
            </a:pPr>
            <a:r>
              <a:rPr lang="en-US" altLang="ja-JP" sz="1800" dirty="0" smtClean="0">
                <a:sym typeface="Symbol"/>
              </a:rPr>
              <a:t>      </a:t>
            </a:r>
            <a:r>
              <a:rPr lang="en-US" altLang="ja-JP" sz="1800" b="1" dirty="0" smtClean="0">
                <a:solidFill>
                  <a:srgbClr val="008000"/>
                </a:solidFill>
                <a:sym typeface="Symbol"/>
              </a:rPr>
              <a:t>’</a:t>
            </a:r>
            <a:r>
              <a:rPr lang="en-US" altLang="ja-JP" sz="1800" dirty="0" smtClean="0">
                <a:sym typeface="Symbol"/>
              </a:rPr>
              <a:t>             </a:t>
            </a:r>
            <a:r>
              <a:rPr lang="en-US" altLang="ja-JP" sz="1800" baseline="30000" dirty="0" smtClean="0">
                <a:sym typeface="Symbol"/>
              </a:rPr>
              <a:t>+</a:t>
            </a:r>
            <a:r>
              <a:rPr lang="en-US" altLang="ja-JP" sz="1800" dirty="0" smtClean="0">
                <a:sym typeface="Symbol"/>
              </a:rPr>
              <a:t></a:t>
            </a:r>
            <a:r>
              <a:rPr lang="en-US" altLang="ja-JP" sz="1800" baseline="30000" dirty="0" smtClean="0">
                <a:sym typeface="Symbol"/>
              </a:rPr>
              <a:t>-</a:t>
            </a:r>
            <a:r>
              <a:rPr lang="en-US" altLang="ja-JP" sz="1800" dirty="0" smtClean="0">
                <a:sym typeface="Symbol"/>
              </a:rPr>
              <a:t>        Cuts optimized</a:t>
            </a:r>
          </a:p>
          <a:p>
            <a:pPr>
              <a:buNone/>
            </a:pPr>
            <a:r>
              <a:rPr lang="en-US" altLang="ja-JP" sz="1800" dirty="0" smtClean="0">
                <a:sym typeface="Symbol"/>
              </a:rPr>
              <a:t>      </a:t>
            </a:r>
            <a:r>
              <a:rPr lang="en-US" altLang="ja-JP" sz="1800" b="1" dirty="0" smtClean="0">
                <a:solidFill>
                  <a:srgbClr val="008000"/>
                </a:solidFill>
                <a:sym typeface="Symbol"/>
              </a:rPr>
              <a:t>K</a:t>
            </a:r>
            <a:r>
              <a:rPr lang="en-US" altLang="ja-JP" sz="1800" dirty="0" smtClean="0">
                <a:sym typeface="Symbol"/>
              </a:rPr>
              <a:t>                                Cuts optimized</a:t>
            </a:r>
          </a:p>
          <a:p>
            <a:pPr>
              <a:buNone/>
            </a:pPr>
            <a:r>
              <a:rPr lang="en-US" altLang="ja-JP" sz="1800" dirty="0" smtClean="0">
                <a:sym typeface="Symbol"/>
              </a:rPr>
              <a:t>  </a:t>
            </a:r>
            <a:r>
              <a:rPr lang="en-US" altLang="ja-JP" sz="1800" b="1" dirty="0" smtClean="0">
                <a:solidFill>
                  <a:srgbClr val="008000"/>
                </a:solidFill>
                <a:sym typeface="Symbol"/>
              </a:rPr>
              <a:t>K</a:t>
            </a:r>
            <a:r>
              <a:rPr lang="en-US" altLang="ja-JP" sz="1800" b="1" baseline="30000" dirty="0" smtClean="0">
                <a:solidFill>
                  <a:srgbClr val="008000"/>
                </a:solidFill>
                <a:sym typeface="Symbol"/>
              </a:rPr>
              <a:t>*</a:t>
            </a:r>
            <a:r>
              <a:rPr lang="en-US" altLang="ja-JP" sz="1800" b="1" dirty="0" smtClean="0">
                <a:solidFill>
                  <a:srgbClr val="008000"/>
                </a:solidFill>
                <a:sym typeface="Symbol"/>
              </a:rPr>
              <a:t>(892)          </a:t>
            </a:r>
            <a:r>
              <a:rPr lang="en-US" altLang="ja-JP" sz="1800" dirty="0" smtClean="0">
                <a:sym typeface="Symbol"/>
              </a:rPr>
              <a:t>K          Cuts optimized</a:t>
            </a:r>
          </a:p>
          <a:p>
            <a:pPr>
              <a:buNone/>
            </a:pPr>
            <a:r>
              <a:rPr lang="en-US" altLang="ja-JP" sz="1800" dirty="0" smtClean="0">
                <a:sym typeface="Symbol"/>
              </a:rPr>
              <a:t>      </a:t>
            </a:r>
            <a:r>
              <a:rPr lang="en-US" altLang="ja-JP" sz="1800" b="1" dirty="0" smtClean="0">
                <a:solidFill>
                  <a:srgbClr val="008000"/>
                </a:solidFill>
                <a:sym typeface="Symbol"/>
              </a:rPr>
              <a:t></a:t>
            </a:r>
            <a:r>
              <a:rPr lang="en-US" altLang="ja-JP" sz="1800" dirty="0" smtClean="0">
                <a:sym typeface="Symbol"/>
              </a:rPr>
              <a:t>                           Cuts optimized</a:t>
            </a:r>
          </a:p>
          <a:p>
            <a:pPr>
              <a:buNone/>
            </a:pPr>
            <a:r>
              <a:rPr lang="en-US" altLang="ja-JP" sz="1800" dirty="0" smtClean="0">
                <a:sym typeface="Symbol"/>
              </a:rPr>
              <a:t>      </a:t>
            </a:r>
            <a:r>
              <a:rPr lang="en-US" altLang="ja-JP" sz="1800" b="1" dirty="0" smtClean="0">
                <a:solidFill>
                  <a:srgbClr val="008000"/>
                </a:solidFill>
                <a:sym typeface="Symbol"/>
              </a:rPr>
              <a:t></a:t>
            </a:r>
            <a:r>
              <a:rPr lang="en-US" altLang="ja-JP" sz="1800" dirty="0" smtClean="0">
                <a:sym typeface="Symbol"/>
              </a:rPr>
              <a:t>              </a:t>
            </a:r>
            <a:r>
              <a:rPr lang="en-US" altLang="ja-JP" sz="1800" baseline="30000" dirty="0" smtClean="0">
                <a:sym typeface="Symbol"/>
              </a:rPr>
              <a:t>+</a:t>
            </a:r>
            <a:r>
              <a:rPr lang="en-US" altLang="ja-JP" sz="1800" dirty="0" smtClean="0">
                <a:sym typeface="Symbol"/>
              </a:rPr>
              <a:t></a:t>
            </a:r>
            <a:r>
              <a:rPr lang="en-US" altLang="ja-JP" sz="1800" baseline="30000" dirty="0" smtClean="0">
                <a:sym typeface="Symbol"/>
              </a:rPr>
              <a:t>-</a:t>
            </a:r>
            <a:r>
              <a:rPr lang="en-US" altLang="ja-JP" sz="1800" dirty="0" smtClean="0">
                <a:sym typeface="Symbol"/>
              </a:rPr>
              <a:t></a:t>
            </a:r>
            <a:r>
              <a:rPr lang="en-US" altLang="ja-JP" sz="1800" baseline="30000" dirty="0" smtClean="0">
                <a:sym typeface="Symbol"/>
              </a:rPr>
              <a:t>0</a:t>
            </a:r>
            <a:r>
              <a:rPr lang="en-US" altLang="ja-JP" sz="1800" dirty="0" smtClean="0">
                <a:sym typeface="Symbol"/>
              </a:rPr>
              <a:t>      Cuts optimized</a:t>
            </a:r>
          </a:p>
          <a:p>
            <a:pPr>
              <a:buNone/>
            </a:pPr>
            <a:r>
              <a:rPr lang="en-US" altLang="ja-JP" sz="1800" dirty="0" smtClean="0">
                <a:sym typeface="Symbol"/>
              </a:rPr>
              <a:t>      </a:t>
            </a:r>
            <a:r>
              <a:rPr lang="en-US" altLang="ja-JP" sz="1800" b="1" dirty="0" smtClean="0">
                <a:solidFill>
                  <a:srgbClr val="008000"/>
                </a:solidFill>
                <a:sym typeface="Symbol"/>
              </a:rPr>
              <a:t></a:t>
            </a:r>
            <a:r>
              <a:rPr lang="en-US" altLang="ja-JP" sz="1800" dirty="0" smtClean="0">
                <a:sym typeface="Symbol"/>
              </a:rPr>
              <a:t>                K</a:t>
            </a:r>
            <a:r>
              <a:rPr lang="en-US" altLang="ja-JP" sz="1800" baseline="30000" dirty="0" smtClean="0">
                <a:sym typeface="Symbol"/>
              </a:rPr>
              <a:t>+</a:t>
            </a:r>
            <a:r>
              <a:rPr lang="en-US" altLang="ja-JP" sz="1800" dirty="0" smtClean="0">
                <a:sym typeface="Symbol"/>
              </a:rPr>
              <a:t>K</a:t>
            </a:r>
            <a:r>
              <a:rPr lang="en-US" altLang="ja-JP" sz="1800" baseline="30000" dirty="0" smtClean="0">
                <a:sym typeface="Symbol"/>
              </a:rPr>
              <a:t>-</a:t>
            </a:r>
            <a:r>
              <a:rPr lang="en-US" altLang="ja-JP" sz="1800" dirty="0" smtClean="0">
                <a:sym typeface="Symbol"/>
              </a:rPr>
              <a:t>         Cuts optimized</a:t>
            </a:r>
          </a:p>
          <a:p>
            <a:pPr>
              <a:buNone/>
            </a:pPr>
            <a:r>
              <a:rPr lang="en-US" altLang="ja-JP" sz="1800" dirty="0" smtClean="0">
                <a:sym typeface="Symbol"/>
              </a:rPr>
              <a:t>      </a:t>
            </a:r>
            <a:r>
              <a:rPr lang="en-US" altLang="ja-JP" sz="18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kumimoji="1" lang="en-US" altLang="ja-JP" sz="1800" b="1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kumimoji="1" lang="en-US" altLang="ja-JP" sz="1800" dirty="0" smtClean="0">
                <a:sym typeface="Symbol"/>
              </a:rPr>
              <a:t>               </a:t>
            </a:r>
            <a:r>
              <a:rPr lang="en-US" altLang="ja-JP" sz="1800" dirty="0" smtClean="0">
                <a:sym typeface="Symbol"/>
              </a:rPr>
              <a:t></a:t>
            </a:r>
            <a:r>
              <a:rPr lang="en-US" altLang="ja-JP" sz="1800" baseline="30000" dirty="0" smtClean="0">
                <a:sym typeface="Symbol"/>
              </a:rPr>
              <a:t>0</a:t>
            </a:r>
            <a:r>
              <a:rPr lang="en-US" altLang="ja-JP" sz="1800" dirty="0" smtClean="0">
                <a:sym typeface="Symbol"/>
              </a:rPr>
              <a:t></a:t>
            </a:r>
            <a:r>
              <a:rPr kumimoji="1" lang="en-US" altLang="ja-JP" sz="1800" dirty="0" smtClean="0">
                <a:sym typeface="Symbol"/>
              </a:rPr>
              <a:t>            Future plan</a:t>
            </a:r>
          </a:p>
          <a:p>
            <a:pPr>
              <a:buNone/>
            </a:pPr>
            <a:r>
              <a:rPr lang="en-US" altLang="ja-JP" sz="1800" dirty="0" smtClean="0">
                <a:sym typeface="Symbol"/>
              </a:rPr>
              <a:t>      </a:t>
            </a:r>
            <a:r>
              <a:rPr lang="en-US" altLang="ja-JP" sz="1800" b="1" dirty="0" smtClean="0">
                <a:solidFill>
                  <a:srgbClr val="FF0000"/>
                </a:solidFill>
                <a:sym typeface="Symbol"/>
              </a:rPr>
              <a:t>f</a:t>
            </a:r>
            <a:r>
              <a:rPr lang="en-US" altLang="ja-JP" sz="1800" b="1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altLang="ja-JP" sz="1800" dirty="0" smtClean="0">
                <a:sym typeface="Symbol"/>
              </a:rPr>
              <a:t>                             Future plan</a:t>
            </a:r>
            <a:endParaRPr kumimoji="1" lang="ja-JP" altLang="en-US" sz="1800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840406" y="1588827"/>
            <a:ext cx="38964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dirty="0" smtClean="0"/>
              <a:t>Baryons     Decay            Status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ja-JP" dirty="0" smtClean="0"/>
              <a:t>      </a:t>
            </a:r>
            <a:r>
              <a:rPr lang="en-US" altLang="ja-JP" b="1" dirty="0" smtClean="0">
                <a:solidFill>
                  <a:srgbClr val="008000"/>
                </a:solidFill>
              </a:rPr>
              <a:t>P</a:t>
            </a:r>
            <a:r>
              <a:rPr lang="en-US" altLang="ja-JP" dirty="0" smtClean="0"/>
              <a:t>                          </a:t>
            </a:r>
            <a:r>
              <a:rPr lang="en-US" altLang="ja-JP" dirty="0" smtClean="0">
                <a:sym typeface="Symbol"/>
              </a:rPr>
              <a:t>Cuts optimized</a:t>
            </a:r>
            <a:endParaRPr lang="en-US" altLang="ja-JP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ja-JP" dirty="0" smtClean="0"/>
              <a:t>      </a:t>
            </a:r>
            <a:r>
              <a:rPr lang="en-US" altLang="ja-JP" b="1" dirty="0" smtClean="0">
                <a:solidFill>
                  <a:srgbClr val="008000"/>
                </a:solidFill>
                <a:sym typeface="Symbol"/>
              </a:rPr>
              <a:t></a:t>
            </a:r>
            <a:r>
              <a:rPr lang="en-US" altLang="ja-JP" dirty="0" smtClean="0">
                <a:sym typeface="Symbol"/>
              </a:rPr>
              <a:t>             N           In progress</a:t>
            </a:r>
            <a:endParaRPr lang="en-US" altLang="ja-JP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altLang="ja-JP" dirty="0" smtClean="0">
                <a:sym typeface="Symbol"/>
              </a:rPr>
              <a:t>      </a:t>
            </a:r>
            <a:r>
              <a:rPr lang="en-US" altLang="ja-JP" b="1" dirty="0" smtClean="0">
                <a:solidFill>
                  <a:srgbClr val="008000"/>
                </a:solidFill>
                <a:sym typeface="Symbol"/>
              </a:rPr>
              <a:t></a:t>
            </a:r>
            <a:r>
              <a:rPr lang="en-US" altLang="ja-JP" dirty="0" smtClean="0">
                <a:sym typeface="Symbol"/>
              </a:rPr>
              <a:t>             p        Cuts optimized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dirty="0" smtClean="0">
                <a:sym typeface="Symbol"/>
              </a:rPr>
              <a:t>      </a:t>
            </a:r>
            <a:r>
              <a:rPr lang="en-US" altLang="ja-JP" b="1" dirty="0" smtClean="0">
                <a:solidFill>
                  <a:srgbClr val="008000"/>
                </a:solidFill>
                <a:sym typeface="Symbol"/>
              </a:rPr>
              <a:t></a:t>
            </a:r>
            <a:r>
              <a:rPr lang="en-US" altLang="ja-JP" dirty="0" smtClean="0">
                <a:sym typeface="Symbol"/>
              </a:rPr>
              <a:t>                     Cuts optimized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b="1" dirty="0" smtClean="0">
                <a:solidFill>
                  <a:srgbClr val="008000"/>
                </a:solidFill>
                <a:sym typeface="Symbol"/>
              </a:rPr>
              <a:t>(1385)</a:t>
            </a:r>
            <a:r>
              <a:rPr lang="en-US" altLang="ja-JP" dirty="0" smtClean="0">
                <a:sym typeface="Symbol"/>
              </a:rPr>
              <a:t>                  In progress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b="1" dirty="0" smtClean="0">
                <a:solidFill>
                  <a:srgbClr val="FF0000"/>
                </a:solidFill>
                <a:sym typeface="Symbol"/>
              </a:rPr>
              <a:t>(1405)</a:t>
            </a:r>
            <a:r>
              <a:rPr lang="en-US" altLang="ja-JP" dirty="0" smtClean="0">
                <a:solidFill>
                  <a:srgbClr val="FF0000"/>
                </a:solidFill>
                <a:sym typeface="Symbol"/>
              </a:rPr>
              <a:t>       </a:t>
            </a:r>
            <a:r>
              <a:rPr lang="en-US" altLang="ja-JP" dirty="0" smtClean="0">
                <a:sym typeface="Symbol"/>
              </a:rPr>
              <a:t>           In progress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ja-JP" b="1" dirty="0" smtClean="0">
                <a:solidFill>
                  <a:srgbClr val="008000"/>
                </a:solidFill>
                <a:sym typeface="Symbol"/>
              </a:rPr>
              <a:t>(1520)</a:t>
            </a:r>
            <a:r>
              <a:rPr lang="en-US" altLang="ja-JP" dirty="0" smtClean="0">
                <a:sym typeface="Symbol"/>
              </a:rPr>
              <a:t>       </a:t>
            </a:r>
            <a:r>
              <a:rPr lang="en-US" altLang="ja-JP" dirty="0" err="1" smtClean="0">
                <a:sym typeface="Symbol"/>
              </a:rPr>
              <a:t>pK</a:t>
            </a:r>
            <a:r>
              <a:rPr lang="en-US" altLang="ja-JP" baseline="30000" dirty="0" smtClean="0">
                <a:sym typeface="Symbol"/>
              </a:rPr>
              <a:t>-</a:t>
            </a:r>
            <a:r>
              <a:rPr lang="en-US" altLang="ja-JP" dirty="0" smtClean="0">
                <a:sym typeface="Symbol"/>
              </a:rPr>
              <a:t>       Cuts optimized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ja-JP" dirty="0" smtClean="0">
                <a:sym typeface="Symbol"/>
              </a:rPr>
              <a:t>      </a:t>
            </a:r>
            <a:r>
              <a:rPr lang="en-US" altLang="ja-JP" b="1" dirty="0" smtClean="0">
                <a:solidFill>
                  <a:srgbClr val="008000"/>
                </a:solidFill>
                <a:sym typeface="Symbol"/>
              </a:rPr>
              <a:t></a:t>
            </a:r>
            <a:r>
              <a:rPr lang="en-US" altLang="ja-JP" dirty="0" smtClean="0">
                <a:sym typeface="Symbol"/>
              </a:rPr>
              <a:t>                    Cuts optimized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ja-JP" dirty="0" smtClean="0">
                <a:sym typeface="Symbol"/>
              </a:rPr>
              <a:t>      </a:t>
            </a:r>
            <a:r>
              <a:rPr lang="en-US" altLang="ja-JP" b="1" dirty="0" smtClean="0">
                <a:solidFill>
                  <a:srgbClr val="008000"/>
                </a:solidFill>
                <a:sym typeface="Symbol"/>
              </a:rPr>
              <a:t></a:t>
            </a:r>
            <a:r>
              <a:rPr lang="en-US" altLang="ja-JP" dirty="0" smtClean="0">
                <a:sym typeface="Symbol"/>
              </a:rPr>
              <a:t>            K</a:t>
            </a:r>
            <a:r>
              <a:rPr lang="en-US" altLang="ja-JP" baseline="30000" dirty="0" smtClean="0">
                <a:sym typeface="Symbol"/>
              </a:rPr>
              <a:t>-</a:t>
            </a:r>
            <a:r>
              <a:rPr lang="en-US" altLang="ja-JP" dirty="0" smtClean="0">
                <a:sym typeface="Symbol"/>
              </a:rPr>
              <a:t>       Cuts optimized</a:t>
            </a:r>
          </a:p>
          <a:p>
            <a:pPr marL="342900" lvl="0" indent="-342900">
              <a:spcBef>
                <a:spcPct val="20000"/>
              </a:spcBef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N(1535)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     p</a:t>
            </a:r>
            <a:r>
              <a:rPr lang="en-US" altLang="ja-JP" dirty="0" smtClean="0">
                <a:sym typeface="Symbol"/>
              </a:rPr>
              <a:t>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          Future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660" y="218365"/>
            <a:ext cx="8652680" cy="51861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70C0"/>
                </a:solidFill>
              </a:rPr>
              <a:t>Measurements of Scattering Lengths (M. </a:t>
            </a:r>
            <a:r>
              <a:rPr lang="en-US" altLang="ja-JP" sz="3200" dirty="0" err="1" smtClean="0">
                <a:solidFill>
                  <a:srgbClr val="0070C0"/>
                </a:solidFill>
              </a:rPr>
              <a:t>Niiyama</a:t>
            </a:r>
            <a:r>
              <a:rPr lang="en-US" altLang="ja-JP" sz="3200" dirty="0" smtClean="0">
                <a:solidFill>
                  <a:srgbClr val="0070C0"/>
                </a:solidFill>
              </a:rPr>
              <a:t>)</a:t>
            </a:r>
            <a:endParaRPr lang="ja-JP" alt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13315" name="テキスト ボックス 6"/>
          <p:cNvSpPr txBox="1">
            <a:spLocks noChangeArrowheads="1"/>
          </p:cNvSpPr>
          <p:nvPr/>
        </p:nvSpPr>
        <p:spPr bwMode="auto">
          <a:xfrm>
            <a:off x="723331" y="764275"/>
            <a:ext cx="8024884" cy="325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>
                <a:latin typeface="Symbol" pitchFamily="18" charset="2"/>
              </a:rPr>
              <a:t> </a:t>
            </a:r>
            <a:r>
              <a:rPr lang="en-US" altLang="ja-JP" sz="2200" dirty="0" smtClean="0"/>
              <a:t>Meson-meson scattering length is an important fundamental</a:t>
            </a:r>
          </a:p>
          <a:p>
            <a:r>
              <a:rPr lang="en-US" altLang="ja-JP" sz="2200" dirty="0" smtClean="0"/>
              <a:t>   variable in </a:t>
            </a:r>
            <a:r>
              <a:rPr lang="en-US" altLang="ja-JP" sz="2200" dirty="0" err="1" smtClean="0"/>
              <a:t>hadron</a:t>
            </a:r>
            <a:r>
              <a:rPr lang="en-US" altLang="ja-JP" sz="2200" dirty="0" smtClean="0"/>
              <a:t> physics. While </a:t>
            </a:r>
            <a:r>
              <a:rPr lang="en-US" altLang="ja-JP" sz="2200" b="1" dirty="0" smtClean="0">
                <a:solidFill>
                  <a:srgbClr val="008000"/>
                </a:solidFill>
                <a:sym typeface="Symbol"/>
              </a:rPr>
              <a:t></a:t>
            </a:r>
            <a:r>
              <a:rPr lang="en-US" altLang="ja-JP" sz="2200" b="1" dirty="0" smtClean="0">
                <a:solidFill>
                  <a:srgbClr val="008000"/>
                </a:solidFill>
              </a:rPr>
              <a:t> channel </a:t>
            </a:r>
            <a:r>
              <a:rPr lang="en-US" altLang="ja-JP" sz="2200" dirty="0" smtClean="0"/>
              <a:t>has been studied </a:t>
            </a:r>
          </a:p>
          <a:p>
            <a:r>
              <a:rPr lang="en-US" altLang="ja-JP" sz="2200" dirty="0" smtClean="0"/>
              <a:t>   in detail, </a:t>
            </a:r>
            <a:r>
              <a:rPr lang="en-US" altLang="ja-JP" sz="2200" b="1" dirty="0" smtClean="0">
                <a:solidFill>
                  <a:srgbClr val="008000"/>
                </a:solidFill>
              </a:rPr>
              <a:t>KK &amp; K</a:t>
            </a:r>
            <a:r>
              <a:rPr lang="en-US" altLang="ja-JP" sz="2200" b="1" dirty="0" smtClean="0">
                <a:solidFill>
                  <a:srgbClr val="008000"/>
                </a:solidFill>
                <a:sym typeface="Symbol"/>
              </a:rPr>
              <a:t></a:t>
            </a:r>
            <a:r>
              <a:rPr lang="en-US" altLang="ja-JP" sz="2200" b="1" dirty="0" smtClean="0">
                <a:solidFill>
                  <a:srgbClr val="008000"/>
                </a:solidFill>
              </a:rPr>
              <a:t> channels </a:t>
            </a:r>
            <a:r>
              <a:rPr lang="en-US" altLang="ja-JP" sz="2200" dirty="0" smtClean="0"/>
              <a:t>are not studied well.</a:t>
            </a:r>
            <a:endParaRPr lang="en-US" altLang="ja-JP" sz="2200" dirty="0" smtClean="0"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200" dirty="0" smtClean="0">
                <a:cs typeface="Times New Roman" pitchFamily="18" charset="0"/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  <a:cs typeface="Times New Roman" pitchFamily="18" charset="0"/>
              </a:rPr>
              <a:t>Analysis strategy : Using</a:t>
            </a:r>
            <a:r>
              <a:rPr lang="en-US" altLang="ja-JP" sz="2200" dirty="0" smtClean="0">
                <a:solidFill>
                  <a:srgbClr val="FF0000"/>
                </a:solidFill>
              </a:rPr>
              <a:t> continuum data, the meson-meson </a:t>
            </a:r>
          </a:p>
          <a:p>
            <a:r>
              <a:rPr lang="en-US" altLang="ja-JP" sz="2200" dirty="0" smtClean="0">
                <a:solidFill>
                  <a:srgbClr val="FF0000"/>
                </a:solidFill>
              </a:rPr>
              <a:t>   invariant mass</a:t>
            </a:r>
            <a:r>
              <a:rPr lang="ja-JP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</a:rPr>
              <a:t>distributions will be compared with phase space </a:t>
            </a:r>
          </a:p>
          <a:p>
            <a:r>
              <a:rPr lang="en-US" altLang="ja-JP" sz="2200" dirty="0" smtClean="0">
                <a:solidFill>
                  <a:srgbClr val="FF0000"/>
                </a:solidFill>
              </a:rPr>
              <a:t>   in the kinematical region of relative momentum </a:t>
            </a:r>
            <a:r>
              <a:rPr lang="en-US" altLang="ja-JP" sz="2200" dirty="0" smtClean="0">
                <a:solidFill>
                  <a:srgbClr val="FF0000"/>
                </a:solidFill>
                <a:sym typeface="Symbol"/>
              </a:rPr>
              <a:t></a:t>
            </a:r>
            <a:r>
              <a:rPr lang="en-US" altLang="ja-JP" sz="2200" dirty="0" smtClean="0">
                <a:solidFill>
                  <a:srgbClr val="FF0000"/>
                </a:solidFill>
              </a:rPr>
              <a:t> 0.</a:t>
            </a:r>
            <a:endParaRPr lang="en-US" altLang="ja-JP" sz="22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200" dirty="0" smtClean="0">
                <a:cs typeface="Times New Roman" pitchFamily="18" charset="0"/>
              </a:rPr>
              <a:t> Belle data is suitable for this analysis because of (1) </a:t>
            </a:r>
            <a:r>
              <a:rPr lang="en-US" altLang="ja-JP" sz="2200" dirty="0" smtClean="0">
                <a:solidFill>
                  <a:srgbClr val="FF00FF"/>
                </a:solidFill>
                <a:cs typeface="Times New Roman" pitchFamily="18" charset="0"/>
              </a:rPr>
              <a:t>high statistics</a:t>
            </a:r>
            <a:r>
              <a:rPr lang="en-US" altLang="ja-JP" sz="2200" dirty="0" smtClean="0">
                <a:cs typeface="Times New Roman" pitchFamily="18" charset="0"/>
              </a:rPr>
              <a:t>, </a:t>
            </a:r>
          </a:p>
          <a:p>
            <a:r>
              <a:rPr lang="en-US" altLang="ja-JP" sz="2200" dirty="0" smtClean="0">
                <a:cs typeface="Times New Roman" pitchFamily="18" charset="0"/>
              </a:rPr>
              <a:t>   (2) </a:t>
            </a:r>
            <a:r>
              <a:rPr lang="en-US" altLang="ja-JP" sz="2200" dirty="0" smtClean="0">
                <a:solidFill>
                  <a:srgbClr val="FF00FF"/>
                </a:solidFill>
                <a:cs typeface="Times New Roman" pitchFamily="18" charset="0"/>
              </a:rPr>
              <a:t>variations of meson pairs</a:t>
            </a:r>
            <a:r>
              <a:rPr lang="en-US" altLang="ja-JP" sz="2200" dirty="0" smtClean="0">
                <a:cs typeface="Times New Roman" pitchFamily="18" charset="0"/>
              </a:rPr>
              <a:t>, and (3) </a:t>
            </a:r>
            <a:r>
              <a:rPr lang="en-US" altLang="ja-JP" sz="2200" dirty="0" smtClean="0">
                <a:solidFill>
                  <a:srgbClr val="FF00FF"/>
                </a:solidFill>
                <a:cs typeface="Times New Roman" pitchFamily="18" charset="0"/>
              </a:rPr>
              <a:t>good momentum resolutions</a:t>
            </a:r>
          </a:p>
          <a:p>
            <a:r>
              <a:rPr lang="en-US" altLang="ja-JP" sz="2200" dirty="0" smtClean="0">
                <a:cs typeface="Times New Roman" pitchFamily="18" charset="0"/>
              </a:rPr>
              <a:t>   [no target material, w/ vertex detector].</a:t>
            </a:r>
            <a:endParaRPr lang="en-US" altLang="ja-JP" sz="2200" dirty="0" smtClean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431" y="3998794"/>
            <a:ext cx="3558797" cy="266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グループ化 4"/>
          <p:cNvGrpSpPr/>
          <p:nvPr/>
        </p:nvGrpSpPr>
        <p:grpSpPr>
          <a:xfrm>
            <a:off x="777710" y="4062128"/>
            <a:ext cx="2643187" cy="1071562"/>
            <a:chOff x="1214438" y="5072063"/>
            <a:chExt cx="2643187" cy="1071562"/>
          </a:xfrm>
        </p:grpSpPr>
        <p:cxnSp>
          <p:nvCxnSpPr>
            <p:cNvPr id="6" name="直線コネクタ 6"/>
            <p:cNvCxnSpPr>
              <a:cxnSpLocks noChangeShapeType="1"/>
            </p:cNvCxnSpPr>
            <p:nvPr/>
          </p:nvCxnSpPr>
          <p:spPr bwMode="auto">
            <a:xfrm>
              <a:off x="1571625" y="5429250"/>
              <a:ext cx="92868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7" name="直線コネクタ 7"/>
            <p:cNvCxnSpPr>
              <a:cxnSpLocks noChangeShapeType="1"/>
            </p:cNvCxnSpPr>
            <p:nvPr/>
          </p:nvCxnSpPr>
          <p:spPr bwMode="auto">
            <a:xfrm flipV="1">
              <a:off x="2571750" y="5286375"/>
              <a:ext cx="857250" cy="1428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直線コネクタ 8"/>
            <p:cNvCxnSpPr>
              <a:cxnSpLocks noChangeShapeType="1"/>
            </p:cNvCxnSpPr>
            <p:nvPr/>
          </p:nvCxnSpPr>
          <p:spPr bwMode="auto">
            <a:xfrm rot="5400000">
              <a:off x="2331244" y="5669756"/>
              <a:ext cx="490538" cy="95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直線コネクタ 11"/>
            <p:cNvCxnSpPr>
              <a:cxnSpLocks noChangeShapeType="1"/>
            </p:cNvCxnSpPr>
            <p:nvPr/>
          </p:nvCxnSpPr>
          <p:spPr bwMode="auto">
            <a:xfrm>
              <a:off x="2571750" y="5429250"/>
              <a:ext cx="857250" cy="2857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0" name="直線コネクタ 14"/>
            <p:cNvCxnSpPr>
              <a:cxnSpLocks noChangeShapeType="1"/>
            </p:cNvCxnSpPr>
            <p:nvPr/>
          </p:nvCxnSpPr>
          <p:spPr bwMode="auto">
            <a:xfrm>
              <a:off x="1571625" y="5929313"/>
              <a:ext cx="990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直線コネクタ 21"/>
            <p:cNvCxnSpPr>
              <a:cxnSpLocks noChangeShapeType="1"/>
            </p:cNvCxnSpPr>
            <p:nvPr/>
          </p:nvCxnSpPr>
          <p:spPr bwMode="auto">
            <a:xfrm>
              <a:off x="2571750" y="5929313"/>
              <a:ext cx="990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テキスト ボックス 22"/>
            <p:cNvSpPr txBox="1">
              <a:spLocks noChangeArrowheads="1"/>
            </p:cNvSpPr>
            <p:nvPr/>
          </p:nvSpPr>
          <p:spPr bwMode="auto">
            <a:xfrm>
              <a:off x="1214438" y="57737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/>
                <a:t>N</a:t>
              </a:r>
              <a:endParaRPr lang="ja-JP" altLang="en-US"/>
            </a:p>
          </p:txBody>
        </p:sp>
        <p:sp>
          <p:nvSpPr>
            <p:cNvPr id="13" name="テキスト ボックス 23"/>
            <p:cNvSpPr txBox="1">
              <a:spLocks noChangeArrowheads="1"/>
            </p:cNvSpPr>
            <p:nvPr/>
          </p:nvSpPr>
          <p:spPr bwMode="auto">
            <a:xfrm>
              <a:off x="1285875" y="52149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p</a:t>
              </a:r>
              <a:endParaRPr lang="ja-JP" altLang="en-US">
                <a:latin typeface="Symbol" pitchFamily="18" charset="2"/>
              </a:endParaRPr>
            </a:p>
          </p:txBody>
        </p:sp>
        <p:sp>
          <p:nvSpPr>
            <p:cNvPr id="14" name="テキスト ボックス 24"/>
            <p:cNvSpPr txBox="1">
              <a:spLocks noChangeArrowheads="1"/>
            </p:cNvSpPr>
            <p:nvPr/>
          </p:nvSpPr>
          <p:spPr bwMode="auto">
            <a:xfrm>
              <a:off x="3429000" y="5072063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p</a:t>
              </a:r>
              <a:endParaRPr lang="ja-JP" altLang="en-US">
                <a:latin typeface="Symbol" pitchFamily="18" charset="2"/>
              </a:endParaRPr>
            </a:p>
          </p:txBody>
        </p:sp>
        <p:sp>
          <p:nvSpPr>
            <p:cNvPr id="15" name="テキスト ボックス 25"/>
            <p:cNvSpPr txBox="1">
              <a:spLocks noChangeArrowheads="1"/>
            </p:cNvSpPr>
            <p:nvPr/>
          </p:nvSpPr>
          <p:spPr bwMode="auto">
            <a:xfrm>
              <a:off x="3429000" y="5559425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p</a:t>
              </a:r>
              <a:endParaRPr lang="ja-JP" altLang="en-US">
                <a:latin typeface="Symbol" pitchFamily="18" charset="2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839764" y="5055311"/>
            <a:ext cx="2795588" cy="1584325"/>
            <a:chOff x="4429125" y="4786313"/>
            <a:chExt cx="2795588" cy="1584325"/>
          </a:xfrm>
        </p:grpSpPr>
        <p:cxnSp>
          <p:nvCxnSpPr>
            <p:cNvPr id="17" name="直線コネクタ 26"/>
            <p:cNvCxnSpPr>
              <a:cxnSpLocks noChangeShapeType="1"/>
            </p:cNvCxnSpPr>
            <p:nvPr/>
          </p:nvCxnSpPr>
          <p:spPr bwMode="auto">
            <a:xfrm>
              <a:off x="4724400" y="5643563"/>
              <a:ext cx="9906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直線コネクタ 27"/>
            <p:cNvCxnSpPr>
              <a:cxnSpLocks noChangeShapeType="1"/>
            </p:cNvCxnSpPr>
            <p:nvPr/>
          </p:nvCxnSpPr>
          <p:spPr bwMode="auto">
            <a:xfrm flipV="1">
              <a:off x="5715000" y="5072063"/>
              <a:ext cx="857250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19" name="直線コネクタ 29"/>
            <p:cNvCxnSpPr>
              <a:cxnSpLocks noChangeShapeType="1"/>
            </p:cNvCxnSpPr>
            <p:nvPr/>
          </p:nvCxnSpPr>
          <p:spPr bwMode="auto">
            <a:xfrm>
              <a:off x="5715000" y="5643563"/>
              <a:ext cx="785813" cy="50006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20" name="直線コネクタ 30"/>
            <p:cNvCxnSpPr>
              <a:cxnSpLocks noChangeShapeType="1"/>
            </p:cNvCxnSpPr>
            <p:nvPr/>
          </p:nvCxnSpPr>
          <p:spPr bwMode="auto">
            <a:xfrm>
              <a:off x="5786438" y="5643563"/>
              <a:ext cx="928687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21" name="テキスト ボックス 33"/>
            <p:cNvSpPr txBox="1">
              <a:spLocks noChangeArrowheads="1"/>
            </p:cNvSpPr>
            <p:nvPr/>
          </p:nvSpPr>
          <p:spPr bwMode="auto">
            <a:xfrm>
              <a:off x="6643688" y="4786313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p</a:t>
              </a:r>
              <a:endParaRPr lang="ja-JP" altLang="en-US">
                <a:latin typeface="Symbol" pitchFamily="18" charset="2"/>
              </a:endParaRPr>
            </a:p>
          </p:txBody>
        </p:sp>
        <p:sp>
          <p:nvSpPr>
            <p:cNvPr id="22" name="テキスト ボックス 34"/>
            <p:cNvSpPr txBox="1">
              <a:spLocks noChangeArrowheads="1"/>
            </p:cNvSpPr>
            <p:nvPr/>
          </p:nvSpPr>
          <p:spPr bwMode="auto">
            <a:xfrm>
              <a:off x="6796088" y="5429250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p</a:t>
              </a:r>
              <a:endParaRPr lang="ja-JP" altLang="en-US">
                <a:latin typeface="Symbol" pitchFamily="18" charset="2"/>
              </a:endParaRPr>
            </a:p>
          </p:txBody>
        </p:sp>
        <p:sp>
          <p:nvSpPr>
            <p:cNvPr id="23" name="テキスト ボックス 35"/>
            <p:cNvSpPr txBox="1">
              <a:spLocks noChangeArrowheads="1"/>
            </p:cNvSpPr>
            <p:nvPr/>
          </p:nvSpPr>
          <p:spPr bwMode="auto">
            <a:xfrm>
              <a:off x="6500813" y="6000750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p</a:t>
              </a:r>
              <a:endParaRPr lang="ja-JP" altLang="en-US">
                <a:latin typeface="Symbol" pitchFamily="18" charset="2"/>
              </a:endParaRPr>
            </a:p>
          </p:txBody>
        </p:sp>
        <p:sp>
          <p:nvSpPr>
            <p:cNvPr id="24" name="テキスト ボックス 36"/>
            <p:cNvSpPr txBox="1">
              <a:spLocks noChangeArrowheads="1"/>
            </p:cNvSpPr>
            <p:nvPr/>
          </p:nvSpPr>
          <p:spPr bwMode="auto">
            <a:xfrm>
              <a:off x="4429125" y="550068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/>
                <a:t>K</a:t>
              </a:r>
              <a:endParaRPr lang="ja-JP" altLang="en-US"/>
            </a:p>
          </p:txBody>
        </p:sp>
      </p:grpSp>
      <p:sp>
        <p:nvSpPr>
          <p:cNvPr id="25" name="円/楕円 24"/>
          <p:cNvSpPr>
            <a:spLocks noChangeArrowheads="1"/>
          </p:cNvSpPr>
          <p:nvPr/>
        </p:nvSpPr>
        <p:spPr bwMode="auto">
          <a:xfrm>
            <a:off x="2825087" y="5131558"/>
            <a:ext cx="750628" cy="935725"/>
          </a:xfrm>
          <a:prstGeom prst="ellipse">
            <a:avLst/>
          </a:prstGeom>
          <a:noFill/>
          <a:ln w="9525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 sz="1800"/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3225991" y="4661351"/>
            <a:ext cx="171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dirty="0" smtClean="0">
                <a:solidFill>
                  <a:srgbClr val="7030A0"/>
                </a:solidFill>
              </a:rPr>
              <a:t>small invariant mass region</a:t>
            </a:r>
            <a:endParaRPr lang="ja-JP" altLang="en-US" dirty="0">
              <a:solidFill>
                <a:srgbClr val="7030A0"/>
              </a:solidFill>
            </a:endParaRPr>
          </a:p>
        </p:txBody>
      </p:sp>
      <p:sp>
        <p:nvSpPr>
          <p:cNvPr id="27" name="円/楕円 26"/>
          <p:cNvSpPr>
            <a:spLocks noChangeArrowheads="1"/>
          </p:cNvSpPr>
          <p:nvPr/>
        </p:nvSpPr>
        <p:spPr bwMode="auto">
          <a:xfrm>
            <a:off x="2906973" y="4135272"/>
            <a:ext cx="491320" cy="750627"/>
          </a:xfrm>
          <a:prstGeom prst="ellipse">
            <a:avLst/>
          </a:prstGeom>
          <a:noFill/>
          <a:ln w="9525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kumimoji="0" lang="ja-JP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602587" y="242626"/>
            <a:ext cx="7772400" cy="685421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solidFill>
                  <a:srgbClr val="0070C0"/>
                </a:solidFill>
                <a:sym typeface="Symbol"/>
              </a:rPr>
              <a:t></a:t>
            </a:r>
            <a:r>
              <a:rPr lang="en-US" altLang="ja-JP" sz="3200" baseline="30000" dirty="0" smtClean="0">
                <a:solidFill>
                  <a:srgbClr val="0070C0"/>
                </a:solidFill>
              </a:rPr>
              <a:t>+</a:t>
            </a:r>
            <a:r>
              <a:rPr lang="en-US" altLang="ja-JP" sz="3200" dirty="0" smtClean="0">
                <a:solidFill>
                  <a:srgbClr val="0070C0"/>
                </a:solidFill>
                <a:sym typeface="Symbol"/>
              </a:rPr>
              <a:t></a:t>
            </a:r>
            <a:r>
              <a:rPr lang="en-US" altLang="ja-JP" sz="3200" baseline="30000" dirty="0" smtClean="0">
                <a:solidFill>
                  <a:srgbClr val="0070C0"/>
                </a:solidFill>
              </a:rPr>
              <a:t>-</a:t>
            </a:r>
            <a:r>
              <a:rPr lang="en-US" altLang="ja-JP" sz="3200" dirty="0" smtClean="0">
                <a:solidFill>
                  <a:srgbClr val="0070C0"/>
                </a:solidFill>
                <a:cs typeface="Times New Roman" pitchFamily="18" charset="0"/>
              </a:rPr>
              <a:t> and </a:t>
            </a:r>
            <a:r>
              <a:rPr lang="en-US" altLang="ja-JP" sz="3200" dirty="0" smtClean="0">
                <a:solidFill>
                  <a:srgbClr val="0070C0"/>
                </a:solidFill>
              </a:rPr>
              <a:t>K</a:t>
            </a:r>
            <a:r>
              <a:rPr lang="en-US" altLang="ja-JP" sz="3200" baseline="30000" dirty="0" smtClean="0">
                <a:solidFill>
                  <a:srgbClr val="0070C0"/>
                </a:solidFill>
              </a:rPr>
              <a:t>+</a:t>
            </a:r>
            <a:r>
              <a:rPr lang="en-US" altLang="ja-JP" sz="3200" dirty="0" smtClean="0">
                <a:solidFill>
                  <a:srgbClr val="0070C0"/>
                </a:solidFill>
              </a:rPr>
              <a:t>K</a:t>
            </a:r>
            <a:r>
              <a:rPr lang="en-US" altLang="ja-JP" sz="3200" baseline="30000" dirty="0" smtClean="0">
                <a:solidFill>
                  <a:srgbClr val="0070C0"/>
                </a:solidFill>
              </a:rPr>
              <a:t>-</a:t>
            </a:r>
            <a:r>
              <a:rPr lang="en-US" altLang="ja-JP" sz="3200" dirty="0" smtClean="0">
                <a:solidFill>
                  <a:srgbClr val="0070C0"/>
                </a:solidFill>
                <a:cs typeface="Times New Roman" pitchFamily="18" charset="0"/>
              </a:rPr>
              <a:t> invariant mass spectrum</a:t>
            </a:r>
            <a:endParaRPr lang="ja-JP" altLang="en-US" sz="3200" baseline="30000" dirty="0" smtClean="0">
              <a:solidFill>
                <a:srgbClr val="0070C0"/>
              </a:solidFill>
            </a:endParaRPr>
          </a:p>
        </p:txBody>
      </p:sp>
      <p:pic>
        <p:nvPicPr>
          <p:cNvPr id="15364" name="図 4" descr="k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0613"/>
            <a:ext cx="4635500" cy="377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4" descr="phi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0556" y="861891"/>
            <a:ext cx="4640240" cy="380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436728" y="4653887"/>
            <a:ext cx="8366077" cy="20198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>
                <a:solidFill>
                  <a:srgbClr val="008000"/>
                </a:solidFill>
              </a:rPr>
              <a:t>To do:  </a:t>
            </a:r>
            <a:r>
              <a:rPr lang="en-US" altLang="ja-JP" sz="2400" dirty="0" smtClean="0">
                <a:solidFill>
                  <a:srgbClr val="008000"/>
                </a:solidFill>
                <a:sym typeface="Symbol"/>
              </a:rPr>
              <a:t> </a:t>
            </a:r>
            <a:r>
              <a:rPr lang="en-US" altLang="ja-JP" sz="2400" dirty="0" smtClean="0">
                <a:solidFill>
                  <a:srgbClr val="008000"/>
                </a:solidFill>
              </a:rPr>
              <a:t>Acceptance corrections.</a:t>
            </a:r>
          </a:p>
          <a:p>
            <a:pPr eaLnBrk="1" hangingPunct="1">
              <a:buNone/>
            </a:pPr>
            <a:r>
              <a:rPr lang="en-US" altLang="ja-JP" sz="2400" dirty="0" smtClean="0">
                <a:solidFill>
                  <a:srgbClr val="008000"/>
                </a:solidFill>
              </a:rPr>
              <a:t>             </a:t>
            </a:r>
            <a:r>
              <a:rPr lang="en-US" altLang="ja-JP" sz="2400" dirty="0" smtClean="0">
                <a:solidFill>
                  <a:srgbClr val="008000"/>
                </a:solidFill>
                <a:sym typeface="Symbol"/>
              </a:rPr>
              <a:t> </a:t>
            </a:r>
            <a:r>
              <a:rPr lang="en-US" altLang="ja-JP" sz="2400" dirty="0" smtClean="0">
                <a:solidFill>
                  <a:srgbClr val="008000"/>
                </a:solidFill>
              </a:rPr>
              <a:t>Understand compositions of invariant mass distributions.</a:t>
            </a:r>
          </a:p>
          <a:p>
            <a:pPr eaLnBrk="1" hangingPunct="1">
              <a:buNone/>
            </a:pPr>
            <a:r>
              <a:rPr lang="en-US" altLang="ja-JP" sz="2400" dirty="0" smtClean="0">
                <a:solidFill>
                  <a:srgbClr val="008000"/>
                </a:solidFill>
              </a:rPr>
              <a:t>             </a:t>
            </a:r>
            <a:r>
              <a:rPr lang="en-US" altLang="ja-JP" sz="2400" dirty="0" smtClean="0">
                <a:solidFill>
                  <a:srgbClr val="008000"/>
                </a:solidFill>
                <a:sym typeface="Symbol"/>
              </a:rPr>
              <a:t> </a:t>
            </a:r>
            <a:r>
              <a:rPr lang="en-US" altLang="ja-JP" sz="2400" dirty="0" smtClean="0">
                <a:solidFill>
                  <a:srgbClr val="008000"/>
                </a:solidFill>
              </a:rPr>
              <a:t>How to extract scattering lengths is under discussions.</a:t>
            </a:r>
          </a:p>
          <a:p>
            <a:pPr eaLnBrk="1" hangingPunct="1">
              <a:buNone/>
            </a:pPr>
            <a:r>
              <a:rPr lang="en-US" altLang="ja-JP" sz="2400" dirty="0" smtClean="0">
                <a:solidFill>
                  <a:srgbClr val="008000"/>
                </a:solidFill>
              </a:rPr>
              <a:t>             </a:t>
            </a:r>
            <a:r>
              <a:rPr lang="en-US" altLang="ja-JP" sz="2400" dirty="0" smtClean="0">
                <a:solidFill>
                  <a:srgbClr val="008000"/>
                </a:solidFill>
                <a:sym typeface="Symbol"/>
              </a:rPr>
              <a:t> </a:t>
            </a:r>
            <a:r>
              <a:rPr lang="en-US" altLang="ja-JP" sz="2400" dirty="0" smtClean="0">
                <a:solidFill>
                  <a:srgbClr val="008000"/>
                </a:solidFill>
              </a:rPr>
              <a:t>Systematic study for various meson-meson interactions.</a:t>
            </a:r>
          </a:p>
        </p:txBody>
      </p:sp>
      <p:sp>
        <p:nvSpPr>
          <p:cNvPr id="6" name="円/楕円 5"/>
          <p:cNvSpPr/>
          <p:nvPr/>
        </p:nvSpPr>
        <p:spPr>
          <a:xfrm>
            <a:off x="1310185" y="3057099"/>
            <a:ext cx="354842" cy="1091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270310" y="3807725"/>
            <a:ext cx="311624" cy="382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8471" y="143301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7030A0"/>
                </a:solidFill>
                <a:sym typeface="Symbol"/>
              </a:rPr>
              <a:t>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36041" y="1503528"/>
            <a:ext cx="45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  <a:sym typeface="Symbol"/>
              </a:rPr>
              <a:t>K</a:t>
            </a:r>
            <a:r>
              <a:rPr lang="en-US" altLang="ja-JP" baseline="-25000" dirty="0" smtClean="0">
                <a:solidFill>
                  <a:srgbClr val="7030A0"/>
                </a:solidFill>
                <a:sym typeface="Symbol"/>
              </a:rPr>
              <a:t>S</a:t>
            </a:r>
            <a:r>
              <a:rPr lang="en-US" altLang="ja-JP" baseline="30000" dirty="0" smtClean="0">
                <a:solidFill>
                  <a:srgbClr val="7030A0"/>
                </a:solidFill>
                <a:sym typeface="Symbol"/>
              </a:rPr>
              <a:t>0</a:t>
            </a:r>
            <a:endParaRPr kumimoji="1" lang="ja-JP" altLang="en-US" baseline="30000" dirty="0">
              <a:solidFill>
                <a:srgbClr val="7030A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3964" y="236333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7030A0"/>
                </a:solidFill>
                <a:sym typeface="Symbol"/>
              </a:rPr>
              <a:t>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7421"/>
            <a:ext cx="8229600" cy="641445"/>
          </a:xfrm>
        </p:spPr>
        <p:txBody>
          <a:bodyPr>
            <a:normAutofit/>
          </a:bodyPr>
          <a:lstStyle/>
          <a:p>
            <a:r>
              <a:rPr lang="en-US" altLang="ja-JP" sz="3000" dirty="0" smtClean="0">
                <a:solidFill>
                  <a:srgbClr val="0070C0"/>
                </a:solidFill>
              </a:rPr>
              <a:t>Interference Fragmentation Function (N. Kobayashi)</a:t>
            </a:r>
            <a:endParaRPr kumimoji="1" lang="ja-JP" altLang="en-US" sz="3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59557" y="818866"/>
            <a:ext cx="8134067" cy="5307297"/>
          </a:xfrm>
        </p:spPr>
        <p:txBody>
          <a:bodyPr>
            <a:normAutofit/>
          </a:bodyPr>
          <a:lstStyle/>
          <a:p>
            <a:r>
              <a:rPr kumimoji="1" lang="en-US" altLang="ja-JP" sz="2200" dirty="0" smtClean="0"/>
              <a:t>Fragmentation Function for light quark hadrons </a:t>
            </a:r>
          </a:p>
          <a:p>
            <a:pPr>
              <a:buNone/>
            </a:pPr>
            <a:r>
              <a:rPr lang="en-US" altLang="ja-JP" sz="2200" dirty="0" smtClean="0">
                <a:solidFill>
                  <a:srgbClr val="008000"/>
                </a:solidFill>
                <a:sym typeface="Symbol"/>
              </a:rPr>
              <a:t>     </a:t>
            </a:r>
            <a:r>
              <a:rPr kumimoji="1" lang="en-US" altLang="ja-JP" sz="2200" dirty="0" smtClean="0">
                <a:solidFill>
                  <a:srgbClr val="008000"/>
                </a:solidFill>
                <a:sym typeface="Symbol"/>
              </a:rPr>
              <a:t></a:t>
            </a:r>
            <a:r>
              <a:rPr kumimoji="1" lang="en-US" altLang="ja-JP" sz="2200" dirty="0" smtClean="0">
                <a:solidFill>
                  <a:srgbClr val="008000"/>
                </a:solidFill>
              </a:rPr>
              <a:t> hard scattering process + </a:t>
            </a:r>
            <a:r>
              <a:rPr kumimoji="1" lang="en-US" altLang="ja-JP" sz="22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</a:t>
            </a:r>
            <a:r>
              <a:rPr kumimoji="1" lang="en-US" altLang="ja-JP" sz="220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perturbative</a:t>
            </a:r>
            <a:r>
              <a:rPr kumimoji="1" lang="en-US" altLang="ja-JP" sz="22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20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hadronization</a:t>
            </a:r>
            <a:endParaRPr kumimoji="1" lang="en-US" altLang="ja-JP" sz="2200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ja-JP" sz="2200" dirty="0" smtClean="0"/>
              <a:t>     </a:t>
            </a:r>
            <a:r>
              <a:rPr kumimoji="1" lang="en-US" altLang="ja-JP" sz="2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kumimoji="1" lang="en-US" altLang="ja-JP" sz="2200" b="1" i="1" baseline="-25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kumimoji="1" lang="en-US" altLang="ja-JP" sz="2200" b="1" i="1" baseline="30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kumimoji="1" lang="en-US" altLang="ja-JP" sz="2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(z)</a:t>
            </a:r>
            <a:r>
              <a:rPr kumimoji="1" lang="en-US" altLang="ja-JP" sz="2200" dirty="0" smtClean="0"/>
              <a:t> : </a:t>
            </a:r>
            <a:r>
              <a:rPr lang="en-US" altLang="ja-JP" sz="2200" dirty="0" smtClean="0"/>
              <a:t>Probabilities</a:t>
            </a:r>
            <a:r>
              <a:rPr kumimoji="1" lang="en-US" altLang="ja-JP" sz="2200" dirty="0" smtClean="0"/>
              <a:t> for a </a:t>
            </a:r>
            <a:r>
              <a:rPr lang="en-US" altLang="ja-JP" sz="2200" dirty="0" smtClean="0"/>
              <a:t>quark</a:t>
            </a:r>
            <a:r>
              <a:rPr kumimoji="1" lang="en-US" altLang="ja-JP" sz="2200" dirty="0" smtClean="0"/>
              <a:t> (q) to fragment into </a:t>
            </a:r>
            <a:r>
              <a:rPr kumimoji="1" lang="en-US" altLang="ja-JP" sz="2200" dirty="0" err="1" smtClean="0"/>
              <a:t>hadron</a:t>
            </a:r>
            <a:r>
              <a:rPr kumimoji="1" lang="en-US" altLang="ja-JP" sz="2200" dirty="0" smtClean="0"/>
              <a:t> (h) depending on fractional momentum (z=P</a:t>
            </a:r>
            <a:r>
              <a:rPr kumimoji="1" lang="en-US" altLang="ja-JP" sz="2200" baseline="-25000" dirty="0" smtClean="0"/>
              <a:t>h</a:t>
            </a:r>
            <a:r>
              <a:rPr kumimoji="1" lang="en-US" altLang="ja-JP" sz="2200" dirty="0" smtClean="0"/>
              <a:t>/|</a:t>
            </a:r>
            <a:r>
              <a:rPr kumimoji="1" lang="en-US" altLang="ja-JP" sz="2200" dirty="0" err="1" smtClean="0"/>
              <a:t>P</a:t>
            </a:r>
            <a:r>
              <a:rPr kumimoji="1" lang="en-US" altLang="ja-JP" sz="2200" baseline="-25000" dirty="0" err="1" smtClean="0"/>
              <a:t>q</a:t>
            </a:r>
            <a:r>
              <a:rPr kumimoji="1" lang="en-US" altLang="ja-JP" sz="2200" dirty="0" smtClean="0"/>
              <a:t>|).</a:t>
            </a:r>
          </a:p>
          <a:p>
            <a:pPr>
              <a:buNone/>
            </a:pPr>
            <a:r>
              <a:rPr lang="en-US" altLang="ja-JP" sz="2200" dirty="0" smtClean="0"/>
              <a:t>        </a:t>
            </a:r>
            <a:r>
              <a:rPr lang="en-US" altLang="ja-JP" sz="2200" dirty="0" smtClean="0">
                <a:sym typeface="Symbol"/>
              </a:rPr>
              <a:t> </a:t>
            </a:r>
            <a:r>
              <a:rPr lang="en-US" altLang="ja-JP" sz="2200" dirty="0" smtClean="0"/>
              <a:t>Momentum conservation : </a:t>
            </a:r>
            <a:r>
              <a:rPr lang="en-US" altLang="ja-JP" sz="2200" dirty="0" smtClean="0">
                <a:solidFill>
                  <a:srgbClr val="7030A0"/>
                </a:solidFill>
                <a:sym typeface="Symbol"/>
              </a:rPr>
              <a:t> </a:t>
            </a:r>
            <a:r>
              <a:rPr lang="en-US" altLang="ja-JP" sz="2200" baseline="-25000" dirty="0" smtClean="0">
                <a:solidFill>
                  <a:srgbClr val="7030A0"/>
                </a:solidFill>
                <a:sym typeface="Symbol"/>
              </a:rPr>
              <a:t>0</a:t>
            </a:r>
            <a:r>
              <a:rPr lang="en-US" altLang="ja-JP" sz="2200" dirty="0" smtClean="0">
                <a:solidFill>
                  <a:srgbClr val="7030A0"/>
                </a:solidFill>
                <a:sym typeface="Symbol"/>
              </a:rPr>
              <a:t>dz </a:t>
            </a:r>
            <a:r>
              <a:rPr lang="en-US" altLang="ja-JP" sz="2200" dirty="0" err="1" smtClean="0">
                <a:solidFill>
                  <a:srgbClr val="7030A0"/>
                </a:solidFill>
                <a:sym typeface="Symbol"/>
              </a:rPr>
              <a:t>zD</a:t>
            </a:r>
            <a:r>
              <a:rPr lang="en-US" altLang="ja-JP" sz="2200" baseline="-25000" dirty="0" err="1" smtClean="0">
                <a:solidFill>
                  <a:srgbClr val="7030A0"/>
                </a:solidFill>
                <a:sym typeface="Symbol"/>
              </a:rPr>
              <a:t>q</a:t>
            </a:r>
            <a:r>
              <a:rPr lang="en-US" altLang="ja-JP" sz="2200" baseline="30000" dirty="0" err="1" smtClean="0">
                <a:solidFill>
                  <a:srgbClr val="7030A0"/>
                </a:solidFill>
                <a:sym typeface="Symbol"/>
              </a:rPr>
              <a:t>h</a:t>
            </a:r>
            <a:r>
              <a:rPr lang="en-US" altLang="ja-JP" sz="2200" dirty="0" smtClean="0">
                <a:solidFill>
                  <a:srgbClr val="7030A0"/>
                </a:solidFill>
                <a:sym typeface="Symbol"/>
              </a:rPr>
              <a:t>(z)=1</a:t>
            </a:r>
            <a:endParaRPr lang="en-US" altLang="ja-JP" sz="2200" dirty="0" smtClean="0">
              <a:solidFill>
                <a:srgbClr val="7030A0"/>
              </a:solidFill>
            </a:endParaRPr>
          </a:p>
          <a:p>
            <a:r>
              <a:rPr kumimoji="1" lang="en-US" altLang="ja-JP" sz="2200" dirty="0" smtClean="0"/>
              <a:t>IFF </a:t>
            </a:r>
            <a:r>
              <a:rPr kumimoji="1" lang="en-US" altLang="ja-JP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kumimoji="1" lang="en-US" altLang="ja-JP" sz="2200" b="1" i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kumimoji="1" lang="en-US" altLang="ja-JP" sz="2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kumimoji="1" lang="en-US" altLang="ja-JP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(z,M</a:t>
            </a:r>
            <a:r>
              <a:rPr kumimoji="1" lang="en-US" altLang="ja-JP" sz="22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kumimoji="1" lang="en-US" altLang="ja-JP" sz="2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en-US" altLang="ja-JP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kumimoji="1" lang="en-US" altLang="ja-JP" sz="2200" dirty="0" smtClean="0"/>
              <a:t>: Fragmentation of a quark (q) with transverse spin into a pair of </a:t>
            </a:r>
            <a:r>
              <a:rPr kumimoji="1" lang="en-US" altLang="ja-JP" sz="2200" dirty="0" err="1" smtClean="0"/>
              <a:t>unpolarized</a:t>
            </a:r>
            <a:r>
              <a:rPr kumimoji="1" lang="en-US" altLang="ja-JP" sz="2200" dirty="0" smtClean="0"/>
              <a:t> hadrons.</a:t>
            </a:r>
          </a:p>
          <a:p>
            <a:r>
              <a:rPr lang="en-US" altLang="ja-JP" sz="2200" dirty="0" smtClean="0"/>
              <a:t>Model predictions by Jaffe et al. [PRL 80] &amp; </a:t>
            </a:r>
            <a:r>
              <a:rPr lang="en-US" altLang="ja-JP" sz="2200" dirty="0" err="1" smtClean="0"/>
              <a:t>Radici</a:t>
            </a:r>
            <a:r>
              <a:rPr lang="en-US" altLang="ja-JP" sz="2200" dirty="0" smtClean="0"/>
              <a:t> et al. [PRD 65] for </a:t>
            </a:r>
            <a:r>
              <a:rPr lang="en-US" altLang="ja-JP" sz="2200" b="1" dirty="0" smtClean="0">
                <a:solidFill>
                  <a:srgbClr val="7030A0"/>
                </a:solidFill>
                <a:sym typeface="Symbol"/>
              </a:rPr>
              <a:t></a:t>
            </a:r>
            <a:r>
              <a:rPr lang="en-US" altLang="ja-JP" sz="2200" dirty="0" smtClean="0">
                <a:sym typeface="Symbol"/>
              </a:rPr>
              <a:t> (will be published), </a:t>
            </a:r>
            <a:r>
              <a:rPr lang="en-US" altLang="ja-JP" sz="2200" b="1" dirty="0" smtClean="0">
                <a:solidFill>
                  <a:srgbClr val="FF0000"/>
                </a:solidFill>
                <a:sym typeface="Symbol"/>
              </a:rPr>
              <a:t>KK, &amp; K </a:t>
            </a:r>
            <a:r>
              <a:rPr lang="en-US" altLang="ja-JP" sz="2200" dirty="0" smtClean="0">
                <a:sym typeface="Symbol"/>
              </a:rPr>
              <a:t>(will be analyzed by N.K.)</a:t>
            </a:r>
            <a:endParaRPr lang="en-US" altLang="ja-JP" sz="2200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461" y="5107889"/>
            <a:ext cx="5063214" cy="175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16" y="4496939"/>
            <a:ext cx="2908272" cy="216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501144" y="4346812"/>
            <a:ext cx="3321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8000"/>
                </a:solidFill>
              </a:rPr>
              <a:t>Transverse spins of back-to-back </a:t>
            </a:r>
          </a:p>
          <a:p>
            <a:pPr algn="ctr"/>
            <a:r>
              <a:rPr kumimoji="1" lang="en-US" altLang="ja-JP" b="1" dirty="0" err="1" smtClean="0">
                <a:solidFill>
                  <a:srgbClr val="008000"/>
                </a:solidFill>
              </a:rPr>
              <a:t>partons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 must be correlated.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rot="10800000" flipV="1">
            <a:off x="4312695" y="4974609"/>
            <a:ext cx="750624" cy="491319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691116" y="4988258"/>
            <a:ext cx="1296538" cy="573206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4453239" y="2426747"/>
            <a:ext cx="2840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aseline="-25000" dirty="0" smtClean="0">
                <a:solidFill>
                  <a:srgbClr val="7030A0"/>
                </a:solidFill>
                <a:sym typeface="Symbol"/>
              </a:rPr>
              <a:t>h</a:t>
            </a:r>
            <a:endParaRPr lang="ja-JP" altLang="en-US" sz="2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729698" y="2259279"/>
            <a:ext cx="2792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baseline="30000" dirty="0" smtClean="0">
                <a:solidFill>
                  <a:srgbClr val="7030A0"/>
                </a:solidFill>
                <a:sym typeface="Symbol"/>
              </a:rPr>
              <a:t>1</a:t>
            </a:r>
            <a:endParaRPr lang="ja-JP" altLang="en-US" sz="2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1598505" y="2798668"/>
            <a:ext cx="2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422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>
                <a:solidFill>
                  <a:srgbClr val="0070C0"/>
                </a:solidFill>
              </a:rPr>
              <a:t>IFF Physics framework 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pic>
        <p:nvPicPr>
          <p:cNvPr id="10" name="Picture 2" descr="belle_iffanglesphi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522" y="1920601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447914" y="1872852"/>
            <a:ext cx="9906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>
                <a:latin typeface="Symbol" pitchFamily="18" charset="2"/>
                <a:ea typeface="ＭＳ Ｐゴシック" pitchFamily="50" charset="-128"/>
              </a:rPr>
              <a:t>j</a:t>
            </a:r>
            <a:r>
              <a:rPr lang="en-US" altLang="ja-JP" baseline="-25000">
                <a:latin typeface="Arial" pitchFamily="34" charset="0"/>
                <a:ea typeface="ＭＳ Ｐゴシック" pitchFamily="50" charset="-128"/>
              </a:rPr>
              <a:t>R2</a:t>
            </a:r>
            <a:endParaRPr lang="en-US" altLang="ja-JP">
              <a:latin typeface="Symbol" pitchFamily="18" charset="2"/>
              <a:ea typeface="ＭＳ Ｐゴシック" pitchFamily="50" charset="-128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419714" y="3930252"/>
            <a:ext cx="9144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>
                <a:latin typeface="Symbol" pitchFamily="18" charset="2"/>
                <a:ea typeface="ＭＳ Ｐゴシック" pitchFamily="50" charset="-128"/>
              </a:rPr>
              <a:t>p-j</a:t>
            </a:r>
            <a:r>
              <a:rPr lang="en-US" altLang="ja-JP" baseline="-25000">
                <a:latin typeface="Arial" pitchFamily="34" charset="0"/>
                <a:ea typeface="ＭＳ Ｐゴシック" pitchFamily="50" charset="-128"/>
              </a:rPr>
              <a:t>R1</a:t>
            </a:r>
            <a:endParaRPr lang="en-US" altLang="ja-JP">
              <a:latin typeface="Symbol" pitchFamily="18" charset="2"/>
              <a:ea typeface="ＭＳ Ｐゴシック" pitchFamily="50" charset="-128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7530839" y="2711052"/>
          <a:ext cx="346075" cy="431800"/>
        </p:xfrm>
        <a:graphic>
          <a:graphicData uri="http://schemas.openxmlformats.org/presentationml/2006/ole">
            <p:oleObj spid="_x0000_s30722" name="Equation" r:id="rId4" imgW="203040" imgH="253800" progId="Equation.3">
              <p:embed/>
            </p:oleObj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7106977" y="3269852"/>
          <a:ext cx="388937" cy="431800"/>
        </p:xfrm>
        <a:graphic>
          <a:graphicData uri="http://schemas.openxmlformats.org/presentationml/2006/ole">
            <p:oleObj spid="_x0000_s30723" name="Equation" r:id="rId5" imgW="228600" imgH="253800" progId="Equation.3">
              <p:embed/>
            </p:oleObj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037002" y="2431652"/>
          <a:ext cx="368300" cy="431800"/>
        </p:xfrm>
        <a:graphic>
          <a:graphicData uri="http://schemas.openxmlformats.org/presentationml/2006/ole">
            <p:oleObj spid="_x0000_s30724" name="Equation" r:id="rId6" imgW="215640" imgH="253800" progId="Equation.3">
              <p:embed/>
            </p:oleObj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5570277" y="2863452"/>
          <a:ext cx="388937" cy="431800"/>
        </p:xfrm>
        <a:graphic>
          <a:graphicData uri="http://schemas.openxmlformats.org/presentationml/2006/ole">
            <p:oleObj spid="_x0000_s30725" name="Equation" r:id="rId7" imgW="228600" imgH="253800" progId="Equation.3">
              <p:embed/>
            </p:oleObj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8029314" y="2939652"/>
          <a:ext cx="950913" cy="431800"/>
        </p:xfrm>
        <a:graphic>
          <a:graphicData uri="http://schemas.openxmlformats.org/presentationml/2006/ole">
            <p:oleObj spid="_x0000_s30726" name="Equation" r:id="rId8" imgW="558720" imgH="253800" progId="Equation.3">
              <p:embed/>
            </p:oleObj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4705089" y="2507852"/>
          <a:ext cx="973138" cy="431800"/>
        </p:xfrm>
        <a:graphic>
          <a:graphicData uri="http://schemas.openxmlformats.org/presentationml/2006/ole">
            <p:oleObj spid="_x0000_s30727" name="Equation" r:id="rId9" imgW="571320" imgH="253800" progId="Equation.3">
              <p:embed/>
            </p:oleObj>
          </a:graphicData>
        </a:graphic>
      </p:graphicFrame>
      <p:graphicFrame>
        <p:nvGraphicFramePr>
          <p:cNvPr id="173063" name="Object 5"/>
          <p:cNvGraphicFramePr>
            <a:graphicFrameLocks noChangeAspect="1"/>
          </p:cNvGraphicFramePr>
          <p:nvPr/>
        </p:nvGraphicFramePr>
        <p:xfrm>
          <a:off x="704140" y="5269130"/>
          <a:ext cx="4864148" cy="572113"/>
        </p:xfrm>
        <a:graphic>
          <a:graphicData uri="http://schemas.openxmlformats.org/presentationml/2006/ole">
            <p:oleObj spid="_x0000_s30728" name="数式" r:id="rId10" imgW="1841400" imgH="215640" progId="Equation.3">
              <p:embed/>
            </p:oleObj>
          </a:graphicData>
        </a:graphic>
      </p:graphicFrame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19758" y="1542197"/>
            <a:ext cx="4320480" cy="41216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 smtClean="0">
                <a:ea typeface="ＭＳ Ｐゴシック" pitchFamily="50" charset="-128"/>
              </a:rPr>
              <a:t>Measure the relative angle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400" dirty="0" smtClean="0">
                <a:ea typeface="ＭＳ Ｐゴシック" pitchFamily="50" charset="-128"/>
              </a:rPr>
              <a:t>     (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j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1R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+j</a:t>
            </a:r>
            <a:r>
              <a:rPr lang="en-US" altLang="ja-JP" sz="2400" b="1" i="1" baseline="-25000" dirty="0" smtClean="0">
                <a:solidFill>
                  <a:srgbClr val="FF0000"/>
                </a:solidFill>
                <a:ea typeface="ＭＳ Ｐゴシック" pitchFamily="50" charset="-128"/>
              </a:rPr>
              <a:t>2R</a:t>
            </a:r>
            <a:r>
              <a:rPr lang="en-US" altLang="ja-JP" sz="2400" dirty="0" smtClean="0">
                <a:ea typeface="ＭＳ Ｐゴシック" pitchFamily="50" charset="-128"/>
              </a:rPr>
              <a:t>) of two planes which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400" dirty="0" smtClean="0">
                <a:ea typeface="ＭＳ Ｐゴシック" pitchFamily="50" charset="-128"/>
              </a:rPr>
              <a:t>     individually include a </a:t>
            </a:r>
            <a:r>
              <a:rPr lang="en-US" altLang="ja-JP" sz="2400" dirty="0" err="1" smtClean="0">
                <a:ea typeface="ＭＳ Ｐゴシック" pitchFamily="50" charset="-128"/>
              </a:rPr>
              <a:t>hadron</a:t>
            </a:r>
            <a:endParaRPr lang="en-US" altLang="ja-JP" sz="2400" dirty="0" smtClean="0">
              <a:ea typeface="ＭＳ Ｐゴシック" pitchFamily="50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ja-JP" sz="2400" dirty="0" smtClean="0">
                <a:ea typeface="ＭＳ Ｐゴシック" pitchFamily="50" charset="-128"/>
              </a:rPr>
              <a:t>     pair from either jet.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ea typeface="ＭＳ Ｐゴシック" pitchFamily="50" charset="-128"/>
              </a:rPr>
              <a:t>Obtain an asymmetric </a:t>
            </a:r>
            <a:r>
              <a:rPr lang="en-US" altLang="ja-JP" sz="2400" dirty="0" err="1" smtClean="0">
                <a:ea typeface="ＭＳ Ｐゴシック" pitchFamily="50" charset="-128"/>
              </a:rPr>
              <a:t>distri</a:t>
            </a:r>
            <a:r>
              <a:rPr lang="en-US" altLang="ja-JP" sz="2400" dirty="0" smtClean="0">
                <a:ea typeface="ＭＳ Ｐゴシック" pitchFamily="50" charset="-128"/>
              </a:rPr>
              <a:t>-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400" dirty="0" smtClean="0">
                <a:ea typeface="ＭＳ Ｐゴシック" pitchFamily="50" charset="-128"/>
              </a:rPr>
              <a:t>     </a:t>
            </a:r>
            <a:r>
              <a:rPr lang="en-US" altLang="ja-JP" sz="2400" dirty="0" err="1" smtClean="0">
                <a:ea typeface="ＭＳ Ｐゴシック" pitchFamily="50" charset="-128"/>
              </a:rPr>
              <a:t>bution</a:t>
            </a:r>
            <a:r>
              <a:rPr lang="en-US" altLang="ja-JP" sz="2400" dirty="0" smtClean="0">
                <a:ea typeface="ＭＳ Ｐゴシック" pitchFamily="50" charset="-128"/>
              </a:rPr>
              <a:t> in terms of </a:t>
            </a:r>
            <a:r>
              <a:rPr lang="en-US" altLang="ja-JP" sz="2400" b="1" i="1" dirty="0" smtClean="0">
                <a:latin typeface="Symbol" pitchFamily="18" charset="2"/>
                <a:ea typeface="ＭＳ Ｐゴシック" pitchFamily="50" charset="-128"/>
              </a:rPr>
              <a:t>j</a:t>
            </a:r>
            <a:r>
              <a:rPr lang="en-US" altLang="ja-JP" sz="2400" b="1" i="1" baseline="-25000" dirty="0" smtClean="0">
                <a:ea typeface="ＭＳ Ｐゴシック" pitchFamily="50" charset="-128"/>
              </a:rPr>
              <a:t>1R</a:t>
            </a:r>
            <a:r>
              <a:rPr lang="en-US" altLang="ja-JP" sz="2400" b="1" i="1" dirty="0" smtClean="0">
                <a:latin typeface="Symbol" pitchFamily="18" charset="2"/>
                <a:ea typeface="ＭＳ Ｐゴシック" pitchFamily="50" charset="-128"/>
              </a:rPr>
              <a:t>+j</a:t>
            </a:r>
            <a:r>
              <a:rPr lang="en-US" altLang="ja-JP" sz="2400" b="1" i="1" baseline="-25000" dirty="0" smtClean="0">
                <a:ea typeface="ＭＳ Ｐゴシック" pitchFamily="50" charset="-128"/>
              </a:rPr>
              <a:t>2R</a:t>
            </a:r>
            <a:r>
              <a:rPr lang="en-US" altLang="ja-JP" sz="2400" dirty="0" smtClean="0">
                <a:ea typeface="ＭＳ Ｐゴシック" pitchFamily="50" charset="-128"/>
              </a:rPr>
              <a:t> to 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400" dirty="0" smtClean="0">
                <a:ea typeface="ＭＳ Ｐゴシック" pitchFamily="50" charset="-128"/>
              </a:rPr>
              <a:t>     </a:t>
            </a:r>
            <a:r>
              <a:rPr lang="en-US" altLang="ja-JP" sz="2400" b="1" i="1" dirty="0" smtClean="0">
                <a:solidFill>
                  <a:srgbClr val="FF0000"/>
                </a:solidFill>
                <a:ea typeface="ＭＳ Ｐゴシック" pitchFamily="50" charset="-128"/>
              </a:rPr>
              <a:t>extract modulation amplitude 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400" dirty="0" smtClean="0">
                <a:ea typeface="ＭＳ Ｐゴシック" pitchFamily="50" charset="-128"/>
              </a:rPr>
              <a:t>     due to transverse spins of 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400" dirty="0" smtClean="0">
                <a:ea typeface="ＭＳ Ｐゴシック" pitchFamily="50" charset="-128"/>
              </a:rPr>
              <a:t>     quark and anti-quark.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446571" y="1552214"/>
            <a:ext cx="253742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</a:rPr>
              <a:t>e</a:t>
            </a:r>
            <a:r>
              <a:rPr lang="en-US" altLang="ja-JP" b="1" i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</a:rPr>
              <a:t>+</a:t>
            </a:r>
            <a:r>
              <a:rPr lang="en-US" altLang="ja-JP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</a:rPr>
              <a:t>e</a:t>
            </a:r>
            <a:r>
              <a:rPr lang="en-US" altLang="ja-JP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</a:rPr>
              <a:t>-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Symbol"/>
              </a:rPr>
              <a:t>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(h</a:t>
            </a:r>
            <a:r>
              <a:rPr lang="en-US" altLang="ja-JP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1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h</a:t>
            </a:r>
            <a:r>
              <a:rPr lang="en-US" altLang="ja-JP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2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)</a:t>
            </a:r>
            <a:r>
              <a:rPr lang="en-US" altLang="ja-JP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jet1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(h</a:t>
            </a:r>
            <a:r>
              <a:rPr lang="en-US" altLang="ja-JP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3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h</a:t>
            </a:r>
            <a:r>
              <a:rPr lang="en-US" altLang="ja-JP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4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)</a:t>
            </a:r>
            <a:r>
              <a:rPr lang="en-US" altLang="ja-JP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jet2</a:t>
            </a:r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  <a:sym typeface="Wingdings" pitchFamily="2" charset="2"/>
              </a:rPr>
              <a:t>X</a:t>
            </a:r>
            <a:endParaRPr lang="en-US" altLang="ja-JP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46458" y="238835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e</a:t>
            </a:r>
            <a:r>
              <a:rPr kumimoji="1" lang="en-US" altLang="ja-JP" b="1" baseline="30000" dirty="0" smtClean="0">
                <a:solidFill>
                  <a:srgbClr val="0070C0"/>
                </a:solidFill>
              </a:rPr>
              <a:t>+</a:t>
            </a:r>
            <a:endParaRPr kumimoji="1" lang="ja-JP" altLang="en-US" b="1" baseline="30000" dirty="0">
              <a:solidFill>
                <a:srgbClr val="0070C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02571" y="439685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e</a:t>
            </a:r>
            <a:r>
              <a:rPr kumimoji="1" lang="en-US" altLang="ja-JP" b="1" baseline="30000" dirty="0" smtClean="0">
                <a:solidFill>
                  <a:srgbClr val="0070C0"/>
                </a:solidFill>
              </a:rPr>
              <a:t>-</a:t>
            </a:r>
            <a:endParaRPr kumimoji="1" lang="ja-JP" altLang="en-US" b="1" baseline="30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 descr="C:\Documents and Settings\nkobayashi\デスクトップ\thrust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124" y="354841"/>
            <a:ext cx="4121625" cy="2715905"/>
          </a:xfrm>
          <a:prstGeom prst="rect">
            <a:avLst/>
          </a:prstGeom>
          <a:noFill/>
        </p:spPr>
      </p:pic>
      <p:pic>
        <p:nvPicPr>
          <p:cNvPr id="10" name="Picture 3" descr="C:\Documents and Settings\nkobayashi\デスクトップ\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826" y="3588069"/>
            <a:ext cx="4129821" cy="2730845"/>
          </a:xfrm>
          <a:prstGeom prst="rect">
            <a:avLst/>
          </a:prstGeom>
          <a:noFill/>
        </p:spPr>
      </p:pic>
      <p:pic>
        <p:nvPicPr>
          <p:cNvPr id="12" name="Picture 2" descr="C:\Documents and Settings\nkobayashi\デスクトップ\thrus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4830" y="3575714"/>
            <a:ext cx="4135272" cy="2729551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1505292" y="6290149"/>
            <a:ext cx="183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Fractional energy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85848" y="6299711"/>
            <a:ext cx="79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Thrust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85937" y="2996952"/>
            <a:ext cx="279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Z-component of Thrust axis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970816" y="2879677"/>
          <a:ext cx="3082570" cy="596947"/>
        </p:xfrm>
        <a:graphic>
          <a:graphicData uri="http://schemas.openxmlformats.org/presentationml/2006/ole">
            <p:oleObj spid="_x0000_s43010" name="Equation" r:id="rId6" imgW="1726451" imgH="393529" progId="Equation.3">
              <p:embed/>
            </p:oleObj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4081" y="1746913"/>
            <a:ext cx="2534713" cy="7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00251" y="532263"/>
            <a:ext cx="4150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Now checking consistencies of </a:t>
            </a:r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a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nalysis</a:t>
            </a:r>
            <a:r>
              <a:rPr lang="en-US" altLang="ja-JP" sz="2400" dirty="0" smtClean="0">
                <a:solidFill>
                  <a:srgbClr val="0070C0"/>
                </a:solidFill>
              </a:rPr>
              <a:t> procedures and results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</a:t>
            </a:r>
          </a:p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using </a:t>
            </a:r>
            <a:r>
              <a:rPr kumimoji="1" lang="en-US" altLang="ja-JP" sz="2400" dirty="0" smtClean="0">
                <a:solidFill>
                  <a:srgbClr val="0070C0"/>
                </a:solidFill>
                <a:sym typeface="Symbol"/>
              </a:rPr>
              <a:t> mode.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2837" y="1938661"/>
            <a:ext cx="96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Thrust : 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8820" y="2525515"/>
            <a:ext cx="200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Fractional energy : </a:t>
            </a:r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7560860" y="873456"/>
            <a:ext cx="1009934" cy="1583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32561" y="1815151"/>
            <a:ext cx="129689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geometrical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acceptance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16973" y="4096601"/>
            <a:ext cx="207024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Select 2-jet events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w/ high thrust value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08495" y="4219431"/>
            <a:ext cx="240598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f</a:t>
            </a:r>
            <a:r>
              <a:rPr kumimoji="1" lang="en-US" altLang="ja-JP" dirty="0" smtClean="0">
                <a:solidFill>
                  <a:srgbClr val="FF0000"/>
                </a:solidFill>
              </a:rPr>
              <a:t>ractional energy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= fractional momentum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(input of IFF)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/>
          <p:cNvCxnSpPr/>
          <p:nvPr/>
        </p:nvCxnSpPr>
        <p:spPr>
          <a:xfrm flipV="1">
            <a:off x="1505051" y="3008797"/>
            <a:ext cx="14312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7"/>
          <p:cNvGrpSpPr/>
          <p:nvPr/>
        </p:nvGrpSpPr>
        <p:grpSpPr>
          <a:xfrm>
            <a:off x="354841" y="4307655"/>
            <a:ext cx="8379726" cy="3376035"/>
            <a:chOff x="259307" y="3789040"/>
            <a:chExt cx="8379726" cy="33760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307" y="3789040"/>
              <a:ext cx="8379726" cy="3376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正方形/長方形 5"/>
            <p:cNvSpPr/>
            <p:nvPr/>
          </p:nvSpPr>
          <p:spPr>
            <a:xfrm>
              <a:off x="395785" y="6291618"/>
              <a:ext cx="8093122" cy="798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1009934" y="218364"/>
            <a:ext cx="73759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smtClean="0">
                <a:solidFill>
                  <a:srgbClr val="0070C0"/>
                </a:solidFill>
                <a:sym typeface="Symbol"/>
              </a:rPr>
              <a:t>X(3872)J/</a:t>
            </a:r>
            <a:r>
              <a:rPr lang="en-US" altLang="ja-JP" sz="3000" baseline="30000" dirty="0" smtClean="0">
                <a:solidFill>
                  <a:srgbClr val="0070C0"/>
                </a:solidFill>
                <a:sym typeface="Symbol"/>
              </a:rPr>
              <a:t>0</a:t>
            </a:r>
            <a:r>
              <a:rPr lang="en-US" altLang="ja-JP" sz="3000" dirty="0" smtClean="0">
                <a:solidFill>
                  <a:srgbClr val="0070C0"/>
                </a:solidFill>
                <a:sym typeface="Symbol"/>
              </a:rPr>
              <a:t></a:t>
            </a:r>
            <a:r>
              <a:rPr lang="en-US" altLang="ja-JP" sz="3000" baseline="30000" dirty="0" smtClean="0">
                <a:solidFill>
                  <a:srgbClr val="0070C0"/>
                </a:solidFill>
                <a:sym typeface="Symbol"/>
              </a:rPr>
              <a:t>0</a:t>
            </a:r>
            <a:r>
              <a:rPr lang="en-US" altLang="ja-JP" sz="3000" dirty="0" smtClean="0">
                <a:solidFill>
                  <a:srgbClr val="0070C0"/>
                </a:solidFill>
                <a:sym typeface="Symbol"/>
              </a:rPr>
              <a:t> in B decays (N. </a:t>
            </a:r>
            <a:r>
              <a:rPr lang="en-US" altLang="ja-JP" sz="3000" dirty="0" err="1" smtClean="0">
                <a:solidFill>
                  <a:srgbClr val="0070C0"/>
                </a:solidFill>
                <a:sym typeface="Symbol"/>
              </a:rPr>
              <a:t>Muramatsu</a:t>
            </a:r>
            <a:r>
              <a:rPr lang="en-US" altLang="ja-JP" sz="3000" dirty="0" smtClean="0">
                <a:solidFill>
                  <a:srgbClr val="0070C0"/>
                </a:solidFill>
                <a:sym typeface="Symbol"/>
              </a:rPr>
              <a:t>)</a:t>
            </a:r>
            <a:endParaRPr kumimoji="1" lang="ja-JP" altLang="en-US" sz="3000" dirty="0">
              <a:solidFill>
                <a:srgbClr val="0070C0"/>
              </a:solidFill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43552" y="832515"/>
            <a:ext cx="8229600" cy="3835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400" dirty="0" smtClean="0">
                <a:solidFill>
                  <a:srgbClr val="7030A0"/>
                </a:solidFill>
                <a:sym typeface="Symbol"/>
              </a:rPr>
              <a:t>Discussion </a:t>
            </a:r>
            <a:r>
              <a:rPr lang="en-US" altLang="ja-JP" sz="2400" dirty="0" smtClean="0">
                <a:solidFill>
                  <a:srgbClr val="7030A0"/>
                </a:solidFill>
                <a:sym typeface="Symbol"/>
              </a:rPr>
              <a:t>of C-parity</a:t>
            </a:r>
          </a:p>
          <a:p>
            <a:pPr>
              <a:buNone/>
            </a:pPr>
            <a:r>
              <a:rPr lang="en-US" altLang="ja-JP" sz="2000" dirty="0" smtClean="0">
                <a:sym typeface="Symbol"/>
              </a:rPr>
              <a:t>     C=1 : (X(3872)J/</a:t>
            </a:r>
            <a:r>
              <a:rPr lang="en-US" altLang="ja-JP" sz="2000" baseline="30000" dirty="0" smtClean="0">
                <a:sym typeface="Symbol"/>
              </a:rPr>
              <a:t>0</a:t>
            </a:r>
            <a:r>
              <a:rPr lang="en-US" altLang="ja-JP" sz="2000" dirty="0" smtClean="0">
                <a:sym typeface="Symbol"/>
              </a:rPr>
              <a:t></a:t>
            </a:r>
            <a:r>
              <a:rPr lang="en-US" altLang="ja-JP" sz="2000" baseline="30000" dirty="0" smtClean="0">
                <a:sym typeface="Symbol"/>
              </a:rPr>
              <a:t>0</a:t>
            </a:r>
            <a:r>
              <a:rPr lang="en-US" altLang="ja-JP" sz="2000" dirty="0" smtClean="0">
                <a:sym typeface="Symbol"/>
              </a:rPr>
              <a:t>)/(X(3872)J/</a:t>
            </a:r>
            <a:r>
              <a:rPr lang="en-US" altLang="ja-JP" sz="2000" baseline="30000" dirty="0" smtClean="0">
                <a:sym typeface="Symbol"/>
              </a:rPr>
              <a:t>+</a:t>
            </a:r>
            <a:r>
              <a:rPr lang="en-US" altLang="ja-JP" sz="2000" dirty="0" smtClean="0">
                <a:sym typeface="Symbol"/>
              </a:rPr>
              <a:t></a:t>
            </a:r>
            <a:r>
              <a:rPr lang="en-US" altLang="ja-JP" sz="2000" baseline="30000" dirty="0" smtClean="0">
                <a:sym typeface="Symbol"/>
              </a:rPr>
              <a:t>+</a:t>
            </a:r>
            <a:r>
              <a:rPr lang="en-US" altLang="ja-JP" sz="2000" dirty="0" smtClean="0">
                <a:sym typeface="Symbol"/>
              </a:rPr>
              <a:t>)=0     [I=1 through J/]</a:t>
            </a:r>
            <a:endParaRPr kumimoji="1" lang="en-US" altLang="ja-JP" sz="2000" dirty="0" smtClean="0">
              <a:sym typeface="Symbol"/>
            </a:endParaRPr>
          </a:p>
          <a:p>
            <a:pPr>
              <a:buNone/>
            </a:pPr>
            <a:r>
              <a:rPr kumimoji="1" lang="en-US" altLang="ja-JP" sz="2000" dirty="0" smtClean="0">
                <a:sym typeface="Symbol"/>
              </a:rPr>
              <a:t>     C=1 :                                                                                </a:t>
            </a:r>
            <a:r>
              <a:rPr lang="en-US" altLang="ja-JP" sz="2000" dirty="0" smtClean="0">
                <a:sym typeface="Symbol"/>
              </a:rPr>
              <a:t>1/2  [I=0, ex. ’]</a:t>
            </a:r>
            <a:endParaRPr kumimoji="1" lang="en-US" altLang="ja-JP" sz="2000" dirty="0" smtClean="0">
              <a:sym typeface="Symbol"/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rgbClr val="006600"/>
                </a:solidFill>
                <a:sym typeface="Symbol"/>
              </a:rPr>
              <a:t>If X(3872) is 1</a:t>
            </a:r>
            <a:r>
              <a:rPr lang="en-US" altLang="ja-JP" sz="2400" baseline="30000" dirty="0" smtClean="0">
                <a:solidFill>
                  <a:srgbClr val="006600"/>
                </a:solidFill>
                <a:sym typeface="Symbol"/>
              </a:rPr>
              <a:t>++</a:t>
            </a:r>
            <a:r>
              <a:rPr lang="en-US" altLang="ja-JP" sz="2400" dirty="0" smtClean="0">
                <a:solidFill>
                  <a:srgbClr val="006600"/>
                </a:solidFill>
                <a:sym typeface="Symbol"/>
              </a:rPr>
              <a:t> DD</a:t>
            </a:r>
            <a:r>
              <a:rPr lang="en-US" altLang="ja-JP" sz="2400" baseline="30000" dirty="0" smtClean="0">
                <a:solidFill>
                  <a:srgbClr val="006600"/>
                </a:solidFill>
                <a:sym typeface="Symbol"/>
              </a:rPr>
              <a:t>*</a:t>
            </a:r>
            <a:r>
              <a:rPr lang="en-US" altLang="ja-JP" sz="2400" dirty="0" smtClean="0">
                <a:solidFill>
                  <a:srgbClr val="006600"/>
                </a:solidFill>
                <a:sym typeface="Symbol"/>
              </a:rPr>
              <a:t> molecule, this decay mode cannot be seen.</a:t>
            </a:r>
          </a:p>
          <a:p>
            <a:pPr>
              <a:buNone/>
            </a:pPr>
            <a:endParaRPr lang="en-US" altLang="ja-JP" sz="1000" dirty="0" smtClean="0">
              <a:sym typeface="Symbol"/>
            </a:endParaRPr>
          </a:p>
          <a:p>
            <a:pPr>
              <a:buNone/>
            </a:pPr>
            <a:r>
              <a:rPr kumimoji="1" lang="en-US" altLang="ja-JP" sz="1800" dirty="0" smtClean="0">
                <a:sym typeface="Symbol"/>
              </a:rPr>
              <a:t>(4S)B</a:t>
            </a:r>
            <a:r>
              <a:rPr kumimoji="1" lang="en-US" altLang="ja-JP" sz="1800" baseline="30000" dirty="0" smtClean="0">
                <a:sym typeface="Symbol"/>
              </a:rPr>
              <a:t>+</a:t>
            </a:r>
            <a:r>
              <a:rPr kumimoji="1" lang="en-US" altLang="ja-JP" sz="1800" dirty="0" smtClean="0">
                <a:sym typeface="Symbol"/>
              </a:rPr>
              <a:t>B</a:t>
            </a:r>
            <a:r>
              <a:rPr kumimoji="1" lang="en-US" altLang="ja-JP" sz="1800" baseline="30000" dirty="0" smtClean="0">
                <a:sym typeface="Symbol"/>
              </a:rPr>
              <a:t>-</a:t>
            </a:r>
            <a:r>
              <a:rPr kumimoji="1" lang="en-US" altLang="ja-JP" sz="1800" dirty="0" smtClean="0">
                <a:sym typeface="Symbol"/>
              </a:rPr>
              <a:t> [51.6%] ; 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B</a:t>
            </a:r>
            <a:r>
              <a:rPr kumimoji="1" lang="en-US" altLang="ja-JP" sz="1800" baseline="30000" dirty="0" smtClean="0">
                <a:solidFill>
                  <a:srgbClr val="FF0000"/>
                </a:solidFill>
              </a:rPr>
              <a:t>+-</a:t>
            </a:r>
            <a:r>
              <a:rPr kumimoji="1" lang="en-US" altLang="ja-JP" sz="1800" dirty="0" smtClean="0">
                <a:solidFill>
                  <a:srgbClr val="FF0000"/>
                </a:solidFill>
                <a:sym typeface="Symbol"/>
              </a:rPr>
              <a:t>K</a:t>
            </a:r>
            <a:r>
              <a:rPr kumimoji="1" lang="en-US" altLang="ja-JP" sz="1800" baseline="30000" dirty="0" smtClean="0">
                <a:solidFill>
                  <a:srgbClr val="FF0000"/>
                </a:solidFill>
                <a:sym typeface="Symbol"/>
              </a:rPr>
              <a:t>+-</a:t>
            </a:r>
            <a:r>
              <a:rPr kumimoji="1" lang="en-US" altLang="ja-JP" sz="1800" dirty="0" smtClean="0">
                <a:solidFill>
                  <a:srgbClr val="FF0000"/>
                </a:solidFill>
                <a:sym typeface="Symbol"/>
              </a:rPr>
              <a:t>X(3872)</a:t>
            </a:r>
            <a:r>
              <a:rPr kumimoji="1" lang="en-US" altLang="ja-JP" sz="1800" dirty="0" smtClean="0">
                <a:sym typeface="Symbol"/>
              </a:rPr>
              <a:t> ; </a:t>
            </a:r>
            <a:r>
              <a:rPr kumimoji="1" lang="en-US" altLang="ja-JP" sz="1800" dirty="0" smtClean="0">
                <a:solidFill>
                  <a:srgbClr val="FF0000"/>
                </a:solidFill>
                <a:sym typeface="Symbol"/>
              </a:rPr>
              <a:t>X(3872)J/</a:t>
            </a:r>
            <a:r>
              <a:rPr kumimoji="1" lang="en-US" altLang="ja-JP" sz="1800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kumimoji="1" lang="en-US" altLang="ja-JP" sz="1800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kumimoji="1" lang="en-US" altLang="ja-JP" sz="1800" baseline="30000" dirty="0" smtClean="0">
                <a:solidFill>
                  <a:srgbClr val="FF0000"/>
                </a:solidFill>
                <a:sym typeface="Symbol"/>
              </a:rPr>
              <a:t>0</a:t>
            </a:r>
          </a:p>
          <a:p>
            <a:pPr>
              <a:buNone/>
            </a:pPr>
            <a:r>
              <a:rPr lang="en-US" altLang="ja-JP" sz="1800" dirty="0" smtClean="0">
                <a:sym typeface="Symbol"/>
              </a:rPr>
              <a:t>(4S)B</a:t>
            </a:r>
            <a:r>
              <a:rPr lang="en-US" altLang="ja-JP" sz="1800" baseline="30000" dirty="0" smtClean="0">
                <a:sym typeface="Symbol"/>
              </a:rPr>
              <a:t>0</a:t>
            </a:r>
            <a:r>
              <a:rPr lang="en-US" altLang="ja-JP" sz="1800" dirty="0" smtClean="0">
                <a:sym typeface="Symbol"/>
              </a:rPr>
              <a:t>B</a:t>
            </a:r>
            <a:r>
              <a:rPr lang="en-US" altLang="ja-JP" sz="1800" baseline="30000" dirty="0" smtClean="0">
                <a:sym typeface="Symbol"/>
              </a:rPr>
              <a:t>0</a:t>
            </a:r>
            <a:r>
              <a:rPr lang="en-US" altLang="ja-JP" sz="1800" dirty="0" smtClean="0">
                <a:sym typeface="Symbol"/>
              </a:rPr>
              <a:t> [48.4%] ; </a:t>
            </a:r>
            <a:r>
              <a:rPr lang="en-US" altLang="ja-JP" sz="1800" dirty="0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US" altLang="ja-JP" sz="1800" baseline="30000" dirty="0" smtClean="0">
                <a:solidFill>
                  <a:srgbClr val="FF0000"/>
                </a:solidFill>
                <a:sym typeface="Symbol"/>
              </a:rPr>
              <a:t>0 </a:t>
            </a:r>
            <a:r>
              <a:rPr lang="en-US" altLang="ja-JP" sz="1800" dirty="0" smtClean="0">
                <a:solidFill>
                  <a:srgbClr val="FF0000"/>
                </a:solidFill>
                <a:sym typeface="Symbol"/>
              </a:rPr>
              <a:t>K</a:t>
            </a:r>
            <a:r>
              <a:rPr lang="en-US" altLang="ja-JP" sz="1800" baseline="30000" dirty="0" smtClean="0">
                <a:solidFill>
                  <a:srgbClr val="FF0000"/>
                </a:solidFill>
                <a:sym typeface="Symbol"/>
              </a:rPr>
              <a:t>0 </a:t>
            </a:r>
            <a:r>
              <a:rPr lang="en-US" altLang="ja-JP" sz="1800" dirty="0" smtClean="0">
                <a:solidFill>
                  <a:srgbClr val="FF0000"/>
                </a:solidFill>
                <a:sym typeface="Symbol"/>
              </a:rPr>
              <a:t>X(3872) </a:t>
            </a:r>
            <a:r>
              <a:rPr lang="en-US" altLang="ja-JP" sz="1800" dirty="0" smtClean="0">
                <a:sym typeface="Symbol"/>
              </a:rPr>
              <a:t>; K</a:t>
            </a:r>
            <a:r>
              <a:rPr lang="en-US" altLang="ja-JP" sz="1800" baseline="-25000" dirty="0" smtClean="0">
                <a:sym typeface="Symbol"/>
              </a:rPr>
              <a:t>S</a:t>
            </a:r>
            <a:r>
              <a:rPr lang="en-US" altLang="ja-JP" sz="1800" dirty="0" smtClean="0">
                <a:sym typeface="Symbol"/>
              </a:rPr>
              <a:t></a:t>
            </a:r>
            <a:r>
              <a:rPr lang="en-US" altLang="ja-JP" sz="1800" baseline="30000" dirty="0" smtClean="0">
                <a:sym typeface="Symbol"/>
              </a:rPr>
              <a:t>+</a:t>
            </a:r>
            <a:r>
              <a:rPr lang="en-US" altLang="ja-JP" sz="1800" dirty="0" smtClean="0">
                <a:sym typeface="Symbol"/>
              </a:rPr>
              <a:t></a:t>
            </a:r>
            <a:r>
              <a:rPr lang="en-US" altLang="ja-JP" sz="1800" baseline="30000" dirty="0" smtClean="0">
                <a:sym typeface="Symbol"/>
              </a:rPr>
              <a:t>-</a:t>
            </a:r>
            <a:r>
              <a:rPr lang="en-US" altLang="ja-JP" sz="1800" dirty="0" smtClean="0">
                <a:sym typeface="Symbol"/>
              </a:rPr>
              <a:t> [50% x 69.20%] ; </a:t>
            </a:r>
            <a:r>
              <a:rPr lang="en-US" altLang="ja-JP" sz="1800" dirty="0" smtClean="0">
                <a:solidFill>
                  <a:srgbClr val="FF0000"/>
                </a:solidFill>
                <a:sym typeface="Symbol"/>
              </a:rPr>
              <a:t>X(3872)J/</a:t>
            </a:r>
            <a:r>
              <a:rPr lang="en-US" altLang="ja-JP" sz="1800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altLang="ja-JP" sz="1800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altLang="ja-JP" sz="1800" baseline="30000" dirty="0" smtClean="0">
                <a:solidFill>
                  <a:srgbClr val="FF0000"/>
                </a:solidFill>
                <a:sym typeface="Symbol"/>
              </a:rPr>
              <a:t>0</a:t>
            </a:r>
            <a:endParaRPr lang="en-US" altLang="ja-JP" sz="1800" dirty="0" smtClean="0">
              <a:sym typeface="Symbol"/>
            </a:endParaRPr>
          </a:p>
          <a:p>
            <a:pPr>
              <a:buNone/>
            </a:pPr>
            <a:endParaRPr kumimoji="1" lang="en-US" altLang="ja-JP" sz="800" dirty="0" smtClean="0">
              <a:sym typeface="Symbol"/>
            </a:endParaRPr>
          </a:p>
          <a:p>
            <a:pPr>
              <a:buNone/>
            </a:pPr>
            <a:r>
              <a:rPr kumimoji="1" lang="en-US" altLang="ja-JP" sz="2400" dirty="0" smtClean="0">
                <a:sym typeface="Symbol"/>
              </a:rPr>
              <a:t>Previous measurement at Belle : hep-ex0408116 using 253 fb</a:t>
            </a:r>
            <a:r>
              <a:rPr kumimoji="1" lang="en-US" altLang="ja-JP" sz="2400" baseline="30000" dirty="0" smtClean="0">
                <a:sym typeface="Symbol"/>
              </a:rPr>
              <a:t>-1</a:t>
            </a:r>
          </a:p>
          <a:p>
            <a:pPr>
              <a:buNone/>
            </a:pPr>
            <a:endParaRPr kumimoji="1" lang="en-US" altLang="ja-JP" sz="1200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654" y="3861178"/>
            <a:ext cx="3857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7219666" y="3835021"/>
            <a:ext cx="1315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rgbClr val="7030A0"/>
                </a:solidFill>
              </a:rPr>
              <a:t>v</a:t>
            </a:r>
            <a:r>
              <a:rPr kumimoji="1" lang="en-US" altLang="ja-JP" sz="1600" b="1" dirty="0" smtClean="0">
                <a:solidFill>
                  <a:srgbClr val="7030A0"/>
                </a:solidFill>
              </a:rPr>
              <a:t>s. Currently</a:t>
            </a:r>
          </a:p>
          <a:p>
            <a:pPr algn="ctr"/>
            <a:r>
              <a:rPr lang="en-US" altLang="ja-JP" sz="1600" b="1" dirty="0" smtClean="0">
                <a:solidFill>
                  <a:srgbClr val="7030A0"/>
                </a:solidFill>
              </a:rPr>
              <a:t>i</a:t>
            </a:r>
            <a:r>
              <a:rPr kumimoji="1" lang="en-US" altLang="ja-JP" sz="1600" b="1" dirty="0" smtClean="0">
                <a:solidFill>
                  <a:srgbClr val="7030A0"/>
                </a:solidFill>
              </a:rPr>
              <a:t>ncreased up </a:t>
            </a:r>
          </a:p>
          <a:p>
            <a:pPr algn="ctr"/>
            <a:r>
              <a:rPr kumimoji="1" lang="en-US" altLang="ja-JP" sz="1600" b="1" dirty="0" smtClean="0">
                <a:solidFill>
                  <a:srgbClr val="7030A0"/>
                </a:solidFill>
              </a:rPr>
              <a:t>to 711 fb</a:t>
            </a:r>
            <a:r>
              <a:rPr kumimoji="1" lang="en-US" altLang="ja-JP" sz="1600" b="1" baseline="30000" dirty="0" smtClean="0">
                <a:solidFill>
                  <a:srgbClr val="7030A0"/>
                </a:solidFill>
              </a:rPr>
              <a:t>-1</a:t>
            </a:r>
            <a:endParaRPr kumimoji="1" lang="ja-JP" altLang="en-US" sz="1600" b="1" baseline="30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8364" y="928049"/>
            <a:ext cx="3684896" cy="5280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Before examining X(3872),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FF0000"/>
                </a:solidFill>
                <a:sym typeface="Symbol"/>
              </a:rPr>
              <a:t>   ’J/</a:t>
            </a:r>
            <a:r>
              <a:rPr lang="en-US" altLang="ja-JP" sz="2400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altLang="ja-JP" sz="2400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altLang="ja-JP" sz="2400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altLang="ja-JP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altLang="ja-JP" sz="2400" dirty="0" smtClean="0">
                <a:sym typeface="Symbol"/>
              </a:rPr>
              <a:t>[16.84%] </a:t>
            </a:r>
          </a:p>
          <a:p>
            <a:pPr>
              <a:buNone/>
            </a:pPr>
            <a:r>
              <a:rPr lang="en-US" altLang="ja-JP" sz="2400" dirty="0" smtClean="0">
                <a:sym typeface="Symbol"/>
              </a:rPr>
              <a:t>   must be checked as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FF0000"/>
                </a:solidFill>
                <a:sym typeface="Symbol"/>
              </a:rPr>
              <a:t>   a control sample</a:t>
            </a:r>
            <a:r>
              <a:rPr lang="en-US" altLang="ja-JP" sz="2400" dirty="0" smtClean="0">
                <a:sym typeface="Symbol"/>
              </a:rPr>
              <a:t>. </a:t>
            </a:r>
          </a:p>
          <a:p>
            <a:pPr>
              <a:buFont typeface="Symbol" pitchFamily="18" charset="2"/>
              <a:buChar char="Þ"/>
            </a:pPr>
            <a:r>
              <a:rPr lang="en-US" altLang="ja-JP" sz="2400" dirty="0" smtClean="0">
                <a:sym typeface="Symbol"/>
              </a:rPr>
              <a:t> Now optimizing </a:t>
            </a:r>
          </a:p>
          <a:p>
            <a:pPr>
              <a:buNone/>
            </a:pPr>
            <a:r>
              <a:rPr lang="en-US" altLang="ja-JP" sz="2400" dirty="0" smtClean="0">
                <a:sym typeface="Symbol"/>
              </a:rPr>
              <a:t>              selection criteria.</a:t>
            </a:r>
          </a:p>
          <a:p>
            <a:pPr>
              <a:buNone/>
            </a:pPr>
            <a:endParaRPr lang="en-US" altLang="ja-JP" sz="2400" dirty="0" smtClean="0">
              <a:sym typeface="Symbol"/>
            </a:endParaRPr>
          </a:p>
          <a:p>
            <a:pPr>
              <a:buNone/>
            </a:pPr>
            <a:r>
              <a:rPr lang="en-US" altLang="ja-JP" sz="2400" dirty="0" smtClean="0">
                <a:sym typeface="Symbol"/>
              </a:rPr>
              <a:t>Here are some snap shots </a:t>
            </a:r>
          </a:p>
          <a:p>
            <a:pPr>
              <a:buNone/>
            </a:pPr>
            <a:r>
              <a:rPr lang="en-US" altLang="ja-JP" sz="2400" dirty="0" smtClean="0">
                <a:sym typeface="Symbol"/>
              </a:rPr>
              <a:t>   of </a:t>
            </a:r>
            <a:r>
              <a:rPr lang="en-US" altLang="ja-JP" sz="2400" dirty="0" smtClean="0">
                <a:solidFill>
                  <a:srgbClr val="008000"/>
                </a:solidFill>
                <a:sym typeface="Symbol"/>
              </a:rPr>
              <a:t>event reconstruction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8000"/>
                </a:solidFill>
                <a:sym typeface="Symbol"/>
              </a:rPr>
              <a:t>   w/ ’-signal MC</a:t>
            </a:r>
            <a:r>
              <a:rPr lang="en-US" altLang="ja-JP" sz="2400" dirty="0" smtClean="0">
                <a:sym typeface="Symbol"/>
              </a:rPr>
              <a:t> (only </a:t>
            </a:r>
          </a:p>
          <a:p>
            <a:pPr>
              <a:buNone/>
            </a:pPr>
            <a:r>
              <a:rPr lang="en-US" altLang="ja-JP" sz="2400" dirty="0" smtClean="0">
                <a:sym typeface="Symbol"/>
              </a:rPr>
              <a:t>   B</a:t>
            </a:r>
            <a:r>
              <a:rPr lang="en-US" altLang="ja-JP" sz="2400" baseline="30000" dirty="0" smtClean="0">
                <a:sym typeface="Symbol"/>
              </a:rPr>
              <a:t>+</a:t>
            </a:r>
            <a:r>
              <a:rPr lang="en-US" altLang="ja-JP" sz="2400" dirty="0" smtClean="0">
                <a:sym typeface="Symbol"/>
              </a:rPr>
              <a:t>K</a:t>
            </a:r>
            <a:r>
              <a:rPr lang="en-US" altLang="ja-JP" sz="2400" baseline="30000" dirty="0" smtClean="0">
                <a:sym typeface="Symbol"/>
              </a:rPr>
              <a:t>+</a:t>
            </a:r>
            <a:r>
              <a:rPr lang="en-US" altLang="ja-JP" sz="2400" dirty="0" smtClean="0">
                <a:sym typeface="Symbol"/>
              </a:rPr>
              <a:t>’) as an example.</a:t>
            </a:r>
          </a:p>
        </p:txBody>
      </p:sp>
      <p:pic>
        <p:nvPicPr>
          <p:cNvPr id="4" name="図 3" descr="check_qual_kp_for_plot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0304" y="313899"/>
            <a:ext cx="5796142" cy="627797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68036" y="996286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J/</a:t>
            </a:r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</a:t>
            </a:r>
            <a:r>
              <a:rPr kumimoji="1"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</a:t>
            </a:r>
            <a:r>
              <a:rPr kumimoji="1" lang="en-US" altLang="ja-JP" sz="1600" b="1" baseline="30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+</a:t>
            </a:r>
            <a:r>
              <a:rPr kumimoji="1" lang="en-US" altLang="ja-JP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</a:t>
            </a:r>
            <a:r>
              <a:rPr kumimoji="1" lang="en-US" altLang="ja-JP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</a:t>
            </a:r>
            <a:endParaRPr kumimoji="1" lang="ja-JP" altLang="en-US" sz="16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36090" y="971266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J/</a:t>
            </a:r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</a:t>
            </a:r>
            <a:r>
              <a:rPr kumimoji="1" lang="en-US" altLang="ja-JP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+</a:t>
            </a:r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</a:t>
            </a:r>
            <a:r>
              <a:rPr kumimoji="1" lang="en-US" altLang="ja-JP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</a:t>
            </a:r>
            <a:endParaRPr kumimoji="1" lang="ja-JP" altLang="en-US" sz="16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47732" y="2922895"/>
            <a:ext cx="737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</a:t>
            </a:r>
            <a:r>
              <a:rPr lang="en-US" altLang="ja-JP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</a:t>
            </a:r>
            <a:endParaRPr kumimoji="1" lang="ja-JP" altLang="en-US" sz="16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26908" y="2881952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’</a:t>
            </a:r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J/</a:t>
            </a:r>
            <a:r>
              <a:rPr kumimoji="1"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</a:t>
            </a:r>
            <a:r>
              <a:rPr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</a:t>
            </a:r>
            <a:r>
              <a:rPr lang="en-US" altLang="ja-JP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r>
              <a:rPr lang="en-US" altLang="ja-JP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</a:t>
            </a:r>
            <a:r>
              <a:rPr lang="en-US" altLang="ja-JP" sz="16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0</a:t>
            </a:r>
            <a:endParaRPr kumimoji="1" lang="ja-JP" altLang="en-US" sz="1600" b="1" baseline="30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22483" y="4763069"/>
            <a:ext cx="13840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Beam </a:t>
            </a:r>
          </a:p>
          <a:p>
            <a:r>
              <a:rPr lang="en-US" altLang="ja-JP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Constrained </a:t>
            </a:r>
          </a:p>
          <a:p>
            <a:r>
              <a:rPr lang="en-US" altLang="ja-JP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Mass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052036" y="4895713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E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90113" y="450376"/>
            <a:ext cx="3138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70C0"/>
                </a:solidFill>
              </a:rPr>
              <a:t>Before a correction for </a:t>
            </a:r>
            <a:r>
              <a:rPr kumimoji="1" lang="en-US" altLang="ja-JP" sz="1600" b="1" dirty="0" smtClean="0">
                <a:solidFill>
                  <a:srgbClr val="0070C0"/>
                </a:solidFill>
                <a:sym typeface="Symbol"/>
              </a:rPr>
              <a:t> radiations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rot="16200000" flipH="1">
            <a:off x="4763069" y="941695"/>
            <a:ext cx="641445" cy="25930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3774"/>
            <a:ext cx="8229600" cy="982640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Comments from M. Takizawa</a:t>
            </a:r>
            <a:r>
              <a:rPr lang="en-US" altLang="ja-JP" sz="3200" dirty="0" smtClean="0">
                <a:solidFill>
                  <a:srgbClr val="0070C0"/>
                </a:solidFill>
              </a:rPr>
              <a:t/>
            </a:r>
            <a:br>
              <a:rPr lang="en-US" altLang="ja-JP" sz="3200" dirty="0" smtClean="0">
                <a:solidFill>
                  <a:srgbClr val="0070C0"/>
                </a:solidFill>
              </a:rPr>
            </a:br>
            <a:r>
              <a:rPr lang="en-US" altLang="ja-JP" sz="3200" dirty="0" smtClean="0">
                <a:solidFill>
                  <a:srgbClr val="0070C0"/>
                </a:solidFill>
              </a:rPr>
              <a:t>Why so many exotic charm hadrons?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19116"/>
            <a:ext cx="8229600" cy="5738884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Bound state of hadrons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: Kinetic energy vs. Potential energy</a:t>
            </a:r>
          </a:p>
          <a:p>
            <a:pPr>
              <a:buNone/>
            </a:pPr>
            <a:r>
              <a:rPr lang="en-US" altLang="ja-JP" sz="2400" dirty="0" smtClean="0"/>
              <a:t>              </a:t>
            </a:r>
            <a:r>
              <a:rPr lang="en-US" altLang="ja-JP" sz="2400" dirty="0" smtClean="0">
                <a:solidFill>
                  <a:srgbClr val="FF0000"/>
                </a:solidFill>
              </a:rPr>
              <a:t>Heavier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Hadron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sym typeface="Symbol"/>
              </a:rPr>
              <a:t></a:t>
            </a:r>
            <a:r>
              <a:rPr lang="en-US" altLang="ja-JP" sz="2400" dirty="0" smtClean="0">
                <a:solidFill>
                  <a:srgbClr val="FF0000"/>
                </a:solidFill>
              </a:rPr>
              <a:t> Smaller kinetic term</a:t>
            </a:r>
          </a:p>
          <a:p>
            <a:r>
              <a:rPr lang="en-US" altLang="ja-JP" sz="2400" dirty="0" smtClean="0">
                <a:solidFill>
                  <a:srgbClr val="7030A0"/>
                </a:solidFill>
              </a:rPr>
              <a:t>Deuteron (proton, neutron)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Strength of the interaction between hadrons is just making the bound state of  the hadrons of </a:t>
            </a:r>
            <a:r>
              <a:rPr lang="en-US" altLang="ja-JP" sz="2400" dirty="0" smtClean="0">
                <a:solidFill>
                  <a:srgbClr val="FF0000"/>
                </a:solidFill>
              </a:rPr>
              <a:t>1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GeV</a:t>
            </a:r>
            <a:r>
              <a:rPr lang="en-US" altLang="ja-JP" sz="2400" dirty="0" smtClean="0">
                <a:solidFill>
                  <a:srgbClr val="FF0000"/>
                </a:solidFill>
              </a:rPr>
              <a:t> and/or above</a:t>
            </a:r>
            <a:r>
              <a:rPr lang="en-US" altLang="ja-JP" sz="2400" dirty="0" smtClean="0"/>
              <a:t>. </a:t>
            </a:r>
          </a:p>
          <a:p>
            <a:r>
              <a:rPr lang="en-US" altLang="ja-JP" sz="2400" dirty="0" smtClean="0">
                <a:solidFill>
                  <a:srgbClr val="7030A0"/>
                </a:solidFill>
              </a:rPr>
              <a:t>Charm quark hadrons </a:t>
            </a:r>
            <a:r>
              <a:rPr lang="en-US" altLang="ja-JP" sz="2400" dirty="0" smtClean="0"/>
              <a:t>: Mass is bigger than 1 </a:t>
            </a:r>
            <a:r>
              <a:rPr lang="en-US" altLang="ja-JP" sz="2400" dirty="0" err="1" smtClean="0"/>
              <a:t>GeV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     </a:t>
            </a:r>
            <a:r>
              <a:rPr lang="en-US" altLang="ja-JP" sz="2400" dirty="0" smtClean="0">
                <a:sym typeface="Symbol"/>
              </a:rPr>
              <a:t> </a:t>
            </a:r>
            <a:r>
              <a:rPr lang="en-US" altLang="ja-JP" sz="2400" dirty="0" smtClean="0"/>
              <a:t>High possibility of forming the bound states</a:t>
            </a:r>
          </a:p>
          <a:p>
            <a:pPr>
              <a:buNone/>
            </a:pPr>
            <a:r>
              <a:rPr lang="en-US" altLang="ja-JP" sz="2400" dirty="0" smtClean="0"/>
              <a:t>     ex.</a:t>
            </a:r>
            <a:r>
              <a:rPr lang="en-US" altLang="ja-JP" sz="2400" dirty="0" smtClean="0">
                <a:sym typeface="Symbol"/>
              </a:rPr>
              <a:t> M</a:t>
            </a:r>
            <a:r>
              <a:rPr lang="en-US" altLang="ja-JP" sz="2400" dirty="0" smtClean="0"/>
              <a:t>any </a:t>
            </a:r>
            <a:r>
              <a:rPr lang="en-US" altLang="ja-JP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 Y, Z states</a:t>
            </a:r>
            <a:r>
              <a:rPr lang="en-US" altLang="ja-JP" sz="2400" b="1" i="1" dirty="0" smtClean="0">
                <a:solidFill>
                  <a:srgbClr val="008000"/>
                </a:solidFill>
              </a:rPr>
              <a:t> </a:t>
            </a:r>
            <a:r>
              <a:rPr lang="en-US" altLang="ja-JP" sz="2400" dirty="0" smtClean="0"/>
              <a:t>have been found.</a:t>
            </a:r>
          </a:p>
          <a:p>
            <a:pPr>
              <a:buNone/>
            </a:pPr>
            <a:r>
              <a:rPr lang="en-US" altLang="ja-JP" sz="2400" dirty="0" smtClean="0"/>
              <a:t>            </a:t>
            </a:r>
            <a:r>
              <a:rPr lang="en-US" altLang="ja-JP" sz="24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ja-JP" sz="2400" b="1" i="1" baseline="-25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altLang="ja-JP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dibaryon</a:t>
            </a:r>
            <a:r>
              <a:rPr lang="en-US" altLang="ja-JP" sz="2400" b="1" dirty="0" smtClean="0">
                <a:solidFill>
                  <a:srgbClr val="008000"/>
                </a:solidFill>
              </a:rPr>
              <a:t> </a:t>
            </a:r>
            <a:r>
              <a:rPr lang="en-US" altLang="ja-JP" sz="2400" dirty="0" smtClean="0"/>
              <a:t>: Flavor singlet state w/</a:t>
            </a:r>
            <a:r>
              <a:rPr lang="en-US" altLang="ja-JP" sz="2400" dirty="0" err="1" smtClean="0"/>
              <a:t>uuddsc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                                     Repulsive interaction becomes </a:t>
            </a:r>
            <a:r>
              <a:rPr lang="en-US" altLang="ja-JP" sz="2400" dirty="0" smtClean="0">
                <a:sym typeface="Symbol"/>
              </a:rPr>
              <a:t></a:t>
            </a:r>
            <a:r>
              <a:rPr lang="en-US" altLang="ja-JP" sz="2400" dirty="0" smtClean="0"/>
              <a:t>1/2.</a:t>
            </a:r>
          </a:p>
          <a:p>
            <a:pPr>
              <a:buNone/>
            </a:pPr>
            <a:r>
              <a:rPr lang="en-US" altLang="ja-JP" sz="2400" dirty="0" smtClean="0"/>
              <a:t>            </a:t>
            </a:r>
            <a:r>
              <a:rPr lang="en-US" altLang="ja-JP" sz="24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sz="2400" b="1" i="1" baseline="-25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</a:t>
            </a:r>
            <a:r>
              <a:rPr lang="en-US" altLang="ja-JP" sz="2400" dirty="0" smtClean="0"/>
              <a:t> : </a:t>
            </a:r>
            <a:r>
              <a:rPr lang="en-US" altLang="ja-JP" sz="2400" dirty="0" err="1" smtClean="0"/>
              <a:t>udcc</a:t>
            </a:r>
            <a:r>
              <a:rPr lang="en-US" altLang="ja-JP" sz="2400" dirty="0" smtClean="0"/>
              <a:t> exotic </a:t>
            </a:r>
            <a:r>
              <a:rPr lang="en-US" altLang="ja-JP" sz="2400" dirty="0" err="1" smtClean="0"/>
              <a:t>hadron</a:t>
            </a:r>
            <a:r>
              <a:rPr lang="en-US" altLang="ja-JP" sz="2400" dirty="0" smtClean="0"/>
              <a:t> w/ 0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 or 1</a:t>
            </a:r>
            <a:r>
              <a:rPr lang="en-US" altLang="ja-JP" sz="2400" baseline="30000" dirty="0" smtClean="0"/>
              <a:t>+</a:t>
            </a:r>
          </a:p>
          <a:p>
            <a:r>
              <a:rPr lang="en-US" altLang="ja-JP" sz="2400" dirty="0" smtClean="0"/>
              <a:t>Bottom quark hadrons </a:t>
            </a:r>
            <a:r>
              <a:rPr lang="en-US" altLang="ja-JP" sz="2400" dirty="0" smtClean="0">
                <a:sym typeface="Symbol"/>
              </a:rPr>
              <a:t></a:t>
            </a:r>
            <a:r>
              <a:rPr lang="en-US" altLang="ja-JP" sz="2400" dirty="0" smtClean="0"/>
              <a:t> More probable</a:t>
            </a:r>
          </a:p>
          <a:p>
            <a:pPr>
              <a:buNone/>
            </a:pPr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 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exotic hadrons with charm and bottom flavors.</a:t>
            </a:r>
            <a:endParaRPr lang="ja-JP" alt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2348254" y="5512399"/>
            <a:ext cx="96740" cy="1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206501" y="5511106"/>
            <a:ext cx="96740" cy="1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70C0"/>
                </a:solidFill>
              </a:rPr>
              <a:t>NPC = Nuclear Physics Consortium</a:t>
            </a:r>
            <a:endParaRPr lang="ja-JP" alt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76064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altLang="ja-JP" sz="2400" dirty="0" smtClean="0">
                <a:solidFill>
                  <a:srgbClr val="FF0000"/>
                </a:solidFill>
              </a:rPr>
              <a:t>18 people from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hadron</a:t>
            </a:r>
            <a:r>
              <a:rPr lang="en-US" altLang="ja-JP" sz="2400" dirty="0" smtClean="0">
                <a:solidFill>
                  <a:srgbClr val="FF0000"/>
                </a:solidFill>
              </a:rPr>
              <a:t> physics community have made the </a:t>
            </a:r>
            <a:r>
              <a:rPr lang="en-US" altLang="ja-JP" sz="2400" dirty="0" smtClean="0">
                <a:solidFill>
                  <a:srgbClr val="FF0000"/>
                </a:solidFill>
                <a:sym typeface="Symbol"/>
              </a:rPr>
              <a:t>consortium with interests to analyze Belle data from Mar 2009. </a:t>
            </a:r>
          </a:p>
          <a:p>
            <a:pPr>
              <a:buNone/>
              <a:defRPr/>
            </a:pPr>
            <a:endParaRPr lang="en-US" altLang="ja-JP" sz="1100" dirty="0" smtClean="0"/>
          </a:p>
          <a:p>
            <a:pPr>
              <a:defRPr/>
            </a:pPr>
            <a:r>
              <a:rPr lang="en-US" altLang="ja-JP" sz="2000" dirty="0" smtClean="0"/>
              <a:t>RCNP, Osaka Univ.                     : 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T. Nakano,  S. </a:t>
            </a:r>
            <a:r>
              <a:rPr lang="en-US" altLang="ja-JP" sz="2000" b="1" i="1" dirty="0" err="1" smtClean="0">
                <a:solidFill>
                  <a:srgbClr val="7030A0"/>
                </a:solidFill>
              </a:rPr>
              <a:t>Ajimura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, T. </a:t>
            </a:r>
            <a:r>
              <a:rPr lang="en-US" altLang="ja-JP" sz="2000" b="1" i="1" dirty="0" err="1" smtClean="0">
                <a:solidFill>
                  <a:srgbClr val="7030A0"/>
                </a:solidFill>
              </a:rPr>
              <a:t>Hotta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, </a:t>
            </a:r>
          </a:p>
          <a:p>
            <a:pPr>
              <a:buNone/>
              <a:defRPr/>
            </a:pPr>
            <a:r>
              <a:rPr lang="en-US" altLang="ja-JP" sz="2000" b="1" i="1" dirty="0" smtClean="0">
                <a:solidFill>
                  <a:srgbClr val="7030A0"/>
                </a:solidFill>
              </a:rPr>
              <a:t>                                                             Y. </a:t>
            </a:r>
            <a:r>
              <a:rPr lang="en-US" altLang="ja-JP" sz="2000" b="1" i="1" dirty="0" err="1" smtClean="0">
                <a:solidFill>
                  <a:srgbClr val="7030A0"/>
                </a:solidFill>
              </a:rPr>
              <a:t>Morino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, N. </a:t>
            </a:r>
            <a:r>
              <a:rPr lang="en-US" altLang="ja-JP" sz="2000" b="1" i="1" dirty="0" err="1" smtClean="0">
                <a:solidFill>
                  <a:srgbClr val="7030A0"/>
                </a:solidFill>
              </a:rPr>
              <a:t>Muramatsu</a:t>
            </a:r>
            <a:endParaRPr lang="ja-JP" altLang="en-US" sz="2000" b="1" i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altLang="ja-JP" sz="2000" dirty="0" smtClean="0"/>
              <a:t>Tokyo Institute of Technology : 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M. Uchida, T. Shibata, N. Kobayashi</a:t>
            </a:r>
            <a:endParaRPr lang="en-US" altLang="ja-JP" sz="2000" i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altLang="ja-JP" sz="2000" dirty="0" smtClean="0"/>
              <a:t>Kyoto Univ.                                 : 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M. </a:t>
            </a:r>
            <a:r>
              <a:rPr lang="en-US" altLang="ja-JP" sz="2000" b="1" i="1" dirty="0" err="1" smtClean="0">
                <a:solidFill>
                  <a:srgbClr val="7030A0"/>
                </a:solidFill>
              </a:rPr>
              <a:t>Niiyama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, </a:t>
            </a:r>
            <a:r>
              <a:rPr lang="en-US" altLang="ja-JP" sz="2000" i="1" dirty="0" smtClean="0">
                <a:solidFill>
                  <a:srgbClr val="7030A0"/>
                </a:solidFill>
              </a:rPr>
              <a:t>H. Fujioka</a:t>
            </a:r>
          </a:p>
          <a:p>
            <a:pPr>
              <a:defRPr/>
            </a:pPr>
            <a:r>
              <a:rPr lang="en-US" altLang="ja-JP" sz="2000" dirty="0" smtClean="0"/>
              <a:t>Tohoku Univ.                              : 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H. Kanda, </a:t>
            </a:r>
            <a:r>
              <a:rPr lang="en-US" altLang="ja-JP" sz="2000" i="1" dirty="0" smtClean="0">
                <a:solidFill>
                  <a:srgbClr val="7030A0"/>
                </a:solidFill>
              </a:rPr>
              <a:t>K. Miwa</a:t>
            </a:r>
          </a:p>
          <a:p>
            <a:pPr>
              <a:defRPr/>
            </a:pPr>
            <a:r>
              <a:rPr lang="en-US" altLang="ja-JP" sz="2000" dirty="0" smtClean="0"/>
              <a:t>Univ. of Miyazaki                       : 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T. Matsuda, T. </a:t>
            </a:r>
            <a:r>
              <a:rPr lang="en-US" altLang="ja-JP" sz="2000" b="1" i="1" dirty="0" err="1" smtClean="0">
                <a:solidFill>
                  <a:srgbClr val="7030A0"/>
                </a:solidFill>
              </a:rPr>
              <a:t>Motoda</a:t>
            </a:r>
            <a:endParaRPr lang="en-US" altLang="ja-JP" sz="2000" i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altLang="ja-JP" sz="2000" dirty="0" smtClean="0"/>
              <a:t>Gifu Univ.                                    : 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K. </a:t>
            </a:r>
            <a:r>
              <a:rPr lang="en-US" altLang="ja-JP" sz="2000" b="1" i="1" dirty="0" err="1" smtClean="0">
                <a:solidFill>
                  <a:srgbClr val="7030A0"/>
                </a:solidFill>
              </a:rPr>
              <a:t>Nakazawa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, M. </a:t>
            </a:r>
            <a:r>
              <a:rPr lang="en-US" altLang="ja-JP" sz="2000" b="1" i="1" dirty="0" err="1" smtClean="0">
                <a:solidFill>
                  <a:srgbClr val="7030A0"/>
                </a:solidFill>
              </a:rPr>
              <a:t>Sumihama</a:t>
            </a:r>
            <a:endParaRPr lang="en-US" altLang="ja-JP" sz="2000" i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altLang="ja-JP" sz="2000" dirty="0" smtClean="0"/>
              <a:t>Yamagata Univ.                          : 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Y. </a:t>
            </a:r>
            <a:r>
              <a:rPr lang="en-US" altLang="ja-JP" sz="2000" b="1" i="1" dirty="0" err="1" smtClean="0">
                <a:solidFill>
                  <a:srgbClr val="7030A0"/>
                </a:solidFill>
              </a:rPr>
              <a:t>Miyachi</a:t>
            </a:r>
            <a:endParaRPr lang="en-US" altLang="ja-JP" sz="2000" i="1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altLang="ja-JP" sz="2000" dirty="0" smtClean="0"/>
              <a:t>Showa Pharmaceutical Univ.   : </a:t>
            </a:r>
            <a:r>
              <a:rPr lang="en-US" altLang="ja-JP" sz="2000" b="1" i="1" dirty="0" smtClean="0">
                <a:solidFill>
                  <a:srgbClr val="7030A0"/>
                </a:solidFill>
              </a:rPr>
              <a:t>M. Takizawa</a:t>
            </a:r>
          </a:p>
          <a:p>
            <a:pPr>
              <a:buNone/>
              <a:defRPr/>
            </a:pPr>
            <a:endParaRPr lang="en-US" altLang="ja-JP" sz="1100" dirty="0" smtClean="0"/>
          </a:p>
          <a:p>
            <a:pPr>
              <a:buFont typeface="Symbol" pitchFamily="18" charset="2"/>
              <a:buChar char="§"/>
              <a:defRPr/>
            </a:pPr>
            <a:r>
              <a:rPr lang="en-US" altLang="ja-JP" sz="2400" dirty="0" smtClean="0">
                <a:solidFill>
                  <a:srgbClr val="008000"/>
                </a:solidFill>
                <a:sym typeface="Symbol"/>
              </a:rPr>
              <a:t>Participating from LEPS, JPARC, COMPASS, HERMES, … , and also from a theory side.</a:t>
            </a:r>
          </a:p>
          <a:p>
            <a:pPr>
              <a:buFont typeface="Symbol" pitchFamily="18" charset="2"/>
              <a:buChar char="§"/>
              <a:defRPr/>
            </a:pPr>
            <a:r>
              <a:rPr lang="en-US" altLang="ja-JP" sz="2400" dirty="0" smtClean="0">
                <a:solidFill>
                  <a:srgbClr val="008000"/>
                </a:solidFill>
              </a:rPr>
              <a:t>Most of persons belong to NPC-II for the Belle-II experiment.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8096" y="4386913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Bold = NPC &amp; NPC-II</a:t>
            </a:r>
            <a:endParaRPr kumimoji="1" lang="ja-JP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Contributions other than analyses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36728" y="1600200"/>
            <a:ext cx="8284192" cy="4525963"/>
          </a:xfrm>
        </p:spPr>
        <p:txBody>
          <a:bodyPr>
            <a:norm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shifts in 2009</a:t>
            </a:r>
            <a:r>
              <a:rPr lang="en-US" altLang="ja-JP" sz="2400" dirty="0" smtClean="0"/>
              <a:t> &amp; </a:t>
            </a:r>
            <a:r>
              <a:rPr lang="en-US" altLang="ja-JP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shifts in 2010</a:t>
            </a:r>
            <a:endParaRPr kumimoji="1" lang="en-US" altLang="ja-JP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4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Efficiency, </a:t>
            </a:r>
            <a:r>
              <a:rPr lang="en-US" altLang="ja-JP" sz="24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kumimoji="1" lang="en-US" altLang="ja-JP" sz="24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ake </a:t>
            </a:r>
            <a:r>
              <a:rPr lang="en-US" altLang="ja-JP" sz="24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kumimoji="1" lang="en-US" altLang="ja-JP" sz="24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 &amp; systematic </a:t>
            </a:r>
            <a:r>
              <a:rPr lang="en-US" altLang="ja-JP" sz="24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kumimoji="1" lang="en-US" altLang="ja-JP" sz="24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rro</a:t>
            </a:r>
            <a:r>
              <a:rPr lang="en-US" altLang="ja-JP" sz="24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tables for Belle-PID</a:t>
            </a:r>
          </a:p>
          <a:p>
            <a:pPr>
              <a:buNone/>
            </a:pPr>
            <a:r>
              <a:rPr lang="en-US" altLang="ja-JP" sz="2400" dirty="0" smtClean="0"/>
              <a:t>      with great helps of Nishida-san</a:t>
            </a:r>
          </a:p>
          <a:p>
            <a:pPr>
              <a:buNone/>
            </a:pPr>
            <a:r>
              <a:rPr kumimoji="1" lang="en-US" altLang="ja-JP" sz="2400" dirty="0" smtClean="0"/>
              <a:t>      (KID: </a:t>
            </a:r>
            <a:r>
              <a:rPr kumimoji="1" lang="en-US" altLang="ja-JP" sz="2400" dirty="0" err="1" smtClean="0"/>
              <a:t>Niiyama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eid</a:t>
            </a:r>
            <a:r>
              <a:rPr kumimoji="1" lang="en-US" altLang="ja-JP" sz="2400" dirty="0" smtClean="0"/>
              <a:t>/</a:t>
            </a:r>
            <a:r>
              <a:rPr kumimoji="1" lang="en-US" altLang="ja-JP" sz="2400" dirty="0" err="1" smtClean="0"/>
              <a:t>muid</a:t>
            </a:r>
            <a:r>
              <a:rPr kumimoji="1" lang="en-US" altLang="ja-JP" sz="2400" dirty="0" smtClean="0"/>
              <a:t> : Uchida, </a:t>
            </a:r>
            <a:r>
              <a:rPr kumimoji="1" lang="en-US" altLang="ja-JP" sz="2400" dirty="0" err="1" smtClean="0"/>
              <a:t>Sumihama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Muramatsu</a:t>
            </a:r>
            <a:r>
              <a:rPr kumimoji="1" lang="en-US" altLang="ja-JP" sz="2400" dirty="0" smtClean="0"/>
              <a:t>)</a:t>
            </a:r>
          </a:p>
          <a:p>
            <a:r>
              <a:rPr kumimoji="1" lang="en-US" altLang="ja-JP" sz="24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referees of Belle papers 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Muramatsu</a:t>
            </a:r>
            <a:r>
              <a:rPr kumimoji="1" lang="en-US" altLang="ja-JP" sz="2400" dirty="0" smtClean="0"/>
              <a:t>, Matsuda, </a:t>
            </a:r>
          </a:p>
          <a:p>
            <a:pPr>
              <a:buNone/>
            </a:pPr>
            <a:r>
              <a:rPr lang="en-US" altLang="ja-JP" sz="2400" dirty="0" smtClean="0"/>
              <a:t>     </a:t>
            </a:r>
            <a:r>
              <a:rPr kumimoji="1" lang="en-US" altLang="ja-JP" sz="2400" dirty="0" err="1" smtClean="0"/>
              <a:t>Niiyama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Miyachi</a:t>
            </a:r>
            <a:r>
              <a:rPr kumimoji="1" lang="en-US" altLang="ja-JP" sz="2400" dirty="0" smtClean="0"/>
              <a:t>, Uchida)  </a:t>
            </a:r>
            <a:r>
              <a:rPr kumimoji="1" lang="en-US" altLang="ja-JP" sz="2400" dirty="0" smtClean="0">
                <a:solidFill>
                  <a:srgbClr val="00CC00"/>
                </a:solidFill>
                <a:sym typeface="Symbol"/>
              </a:rPr>
              <a:t>  </a:t>
            </a:r>
            <a:r>
              <a:rPr kumimoji="1" lang="en-US" altLang="ja-JP" sz="2400" dirty="0" smtClean="0">
                <a:solidFill>
                  <a:srgbClr val="00CC00"/>
                </a:solidFill>
              </a:rPr>
              <a:t>Having physics discussions &amp; 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CC00"/>
                </a:solidFill>
              </a:rPr>
              <a:t>     </a:t>
            </a:r>
            <a:r>
              <a:rPr kumimoji="1" lang="en-US" altLang="ja-JP" sz="2400" dirty="0" smtClean="0">
                <a:solidFill>
                  <a:srgbClr val="00CC00"/>
                </a:solidFill>
              </a:rPr>
              <a:t>Learning Belle analysis procedures.</a:t>
            </a:r>
          </a:p>
          <a:p>
            <a:r>
              <a:rPr lang="en-US" altLang="ja-JP" sz="2400" dirty="0" smtClean="0"/>
              <a:t>NPC-II service task : </a:t>
            </a:r>
            <a:r>
              <a:rPr lang="en-US" altLang="ja-JP" sz="24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CDC-related works </a:t>
            </a:r>
            <a:r>
              <a:rPr lang="en-US" altLang="ja-JP" sz="2400" dirty="0" smtClean="0"/>
              <a:t>(Uchida et al.)</a:t>
            </a:r>
          </a:p>
          <a:p>
            <a:r>
              <a:rPr kumimoji="1" lang="en-US" altLang="ja-JP" sz="2400" dirty="0" smtClean="0"/>
              <a:t>Preparation of </a:t>
            </a:r>
            <a:r>
              <a:rPr kumimoji="1" lang="en-US" altLang="ja-JP" sz="2400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environment at RCNP </a:t>
            </a:r>
            <a:r>
              <a:rPr kumimoji="1" lang="en-US" altLang="ja-JP" sz="2400" dirty="0" smtClean="0"/>
              <a:t>(Kanda)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19" y="2209041"/>
            <a:ext cx="85629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5104263" y="2033517"/>
            <a:ext cx="37258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5203" y="272954"/>
            <a:ext cx="849219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0070C0"/>
                </a:solidFill>
              </a:rPr>
              <a:t>NPC-II  </a:t>
            </a:r>
            <a:r>
              <a:rPr lang="en-US" altLang="ja-JP" sz="3600" dirty="0" smtClean="0">
                <a:solidFill>
                  <a:srgbClr val="0070C0"/>
                </a:solidFill>
              </a:rPr>
              <a:t>C</a:t>
            </a:r>
            <a:r>
              <a:rPr kumimoji="1" lang="en-US" altLang="ja-JP" sz="3600" dirty="0" smtClean="0">
                <a:solidFill>
                  <a:srgbClr val="0070C0"/>
                </a:solidFill>
              </a:rPr>
              <a:t>ontribution</a:t>
            </a:r>
          </a:p>
          <a:p>
            <a:endParaRPr lang="en-US" altLang="ja-JP" sz="11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</a:t>
            </a:r>
            <a:r>
              <a:rPr kumimoji="1"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 of Belle-CDC cables </a:t>
            </a:r>
            <a:r>
              <a:rPr kumimoji="1" lang="en-US" altLang="ja-JP" sz="2400" dirty="0" smtClean="0"/>
              <a:t>on 27 &amp; 28 Dec, 2010 (Uchida, </a:t>
            </a:r>
          </a:p>
          <a:p>
            <a:r>
              <a:rPr lang="en-US" altLang="ja-JP" sz="2400" dirty="0" smtClean="0"/>
              <a:t>   </a:t>
            </a:r>
            <a:r>
              <a:rPr kumimoji="1" lang="en-US" altLang="ja-JP" sz="2400" dirty="0" err="1" smtClean="0"/>
              <a:t>Sumihama</a:t>
            </a:r>
            <a:r>
              <a:rPr kumimoji="1" lang="en-US" altLang="ja-JP" sz="2400" dirty="0" smtClean="0"/>
              <a:t>, Matsuda, </a:t>
            </a:r>
            <a:r>
              <a:rPr kumimoji="1" lang="en-US" altLang="ja-JP" sz="2400" dirty="0" err="1" smtClean="0"/>
              <a:t>Motoda</a:t>
            </a:r>
            <a:r>
              <a:rPr kumimoji="1" lang="en-US" altLang="ja-JP" sz="2400" dirty="0" smtClean="0"/>
              <a:t>, Kobayashi)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400" dirty="0" smtClean="0"/>
              <a:t> </a:t>
            </a:r>
            <a:r>
              <a:rPr kumimoji="1" lang="en-US" altLang="ja-JP" sz="24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Qualification assurance for sense/potential wire </a:t>
            </a:r>
            <a:r>
              <a:rPr kumimoji="1" lang="en-US" altLang="ja-JP" sz="2400" dirty="0" smtClean="0"/>
              <a:t>(this summer)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Contribution for </a:t>
            </a:r>
            <a:r>
              <a:rPr lang="en-US" altLang="ja-JP" sz="24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 part of Belle II simulator </a:t>
            </a:r>
          </a:p>
          <a:p>
            <a:r>
              <a:rPr kumimoji="1" lang="en-US" altLang="ja-JP" sz="2400" dirty="0" smtClean="0"/>
              <a:t>             (Fine tuning of CDC geometry,  response function,  etc) </a:t>
            </a:r>
          </a:p>
          <a:p>
            <a:r>
              <a:rPr lang="en-US" altLang="ja-JP" sz="2400" dirty="0" smtClean="0"/>
              <a:t>   + Event generation for hadron physics.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0138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solidFill>
                  <a:srgbClr val="0070C0"/>
                </a:solidFill>
              </a:rPr>
              <a:t>Preparations of analysis environment </a:t>
            </a:r>
            <a:br>
              <a:rPr lang="en-US" altLang="ja-JP" sz="3200" dirty="0" smtClean="0">
                <a:solidFill>
                  <a:srgbClr val="0070C0"/>
                </a:solidFill>
              </a:rPr>
            </a:br>
            <a:r>
              <a:rPr lang="en-US" altLang="ja-JP" sz="3200" dirty="0" smtClean="0">
                <a:solidFill>
                  <a:srgbClr val="0070C0"/>
                </a:solidFill>
              </a:rPr>
              <a:t>at RCNP computers (Kanda)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7506" y="1467134"/>
            <a:ext cx="8692738" cy="52189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2000" dirty="0" smtClean="0"/>
              <a:t>☆</a:t>
            </a:r>
            <a:r>
              <a:rPr lang="en-US" altLang="ja-JP" sz="2000" dirty="0" smtClean="0">
                <a:solidFill>
                  <a:srgbClr val="FF0000"/>
                </a:solidFill>
              </a:rPr>
              <a:t>Motivation : To increase </a:t>
            </a:r>
            <a:r>
              <a:rPr lang="en-US" altLang="ja-JP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speed and performance </a:t>
            </a:r>
            <a:r>
              <a:rPr lang="en-US" altLang="ja-JP" sz="2000" dirty="0" smtClean="0">
                <a:solidFill>
                  <a:srgbClr val="FF0000"/>
                </a:solidFill>
              </a:rPr>
              <a:t>of NPC members, </a:t>
            </a:r>
          </a:p>
          <a:p>
            <a:pPr>
              <a:buNone/>
            </a:pPr>
            <a:r>
              <a:rPr lang="en-US" altLang="ja-JP" sz="2000" dirty="0" smtClean="0">
                <a:solidFill>
                  <a:srgbClr val="FF0000"/>
                </a:solidFill>
              </a:rPr>
              <a:t>                           and to dig up </a:t>
            </a:r>
            <a:r>
              <a:rPr lang="en-US" altLang="ja-JP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man powers </a:t>
            </a:r>
            <a:r>
              <a:rPr lang="en-US" altLang="ja-JP" sz="2000" dirty="0" smtClean="0">
                <a:solidFill>
                  <a:srgbClr val="FF0000"/>
                </a:solidFill>
              </a:rPr>
              <a:t>inside NPC.</a:t>
            </a:r>
            <a:endParaRPr lang="ja-JP" alt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000" dirty="0" smtClean="0"/>
              <a:t>☆</a:t>
            </a:r>
            <a:r>
              <a:rPr lang="en-US" altLang="ja-JP" sz="2000" dirty="0" smtClean="0"/>
              <a:t>Comparisons of computing powers</a:t>
            </a:r>
            <a:endParaRPr lang="ja-JP" altLang="en-US" sz="2000" dirty="0" smtClean="0"/>
          </a:p>
          <a:p>
            <a:pPr>
              <a:buNone/>
            </a:pPr>
            <a:r>
              <a:rPr lang="ja-JP" altLang="en-US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</a:t>
            </a: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ja-JP" altLang="en-US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</a:t>
            </a:r>
            <a:r>
              <a:rPr lang="ja-JP" altLang="en-US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RCNP</a:t>
            </a:r>
            <a:r>
              <a:rPr lang="ja-JP" altLang="en-US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computers</a:t>
            </a:r>
            <a:endParaRPr lang="ja-JP" altLang="en-US" sz="1600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CPU</a:t>
            </a:r>
            <a:r>
              <a:rPr lang="ja-JP" altLang="en-US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clock</a:t>
            </a:r>
            <a:r>
              <a:rPr lang="ja-JP" altLang="en-US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 Xeon X5460  (3.16 GHz)       Intel Xeon X5680 (3.33 GHz)</a:t>
            </a:r>
          </a:p>
          <a:p>
            <a:pPr>
              <a:buNone/>
            </a:pP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#CPU</a:t>
            </a:r>
            <a:r>
              <a:rPr lang="ja-JP" altLang="en-US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x 480 node                                   2 x 76 node</a:t>
            </a:r>
          </a:p>
          <a:p>
            <a:pPr>
              <a:buNone/>
            </a:pP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Throughput/CPU                         48                                                   128</a:t>
            </a:r>
          </a:p>
          <a:p>
            <a:pPr>
              <a:buNone/>
            </a:pP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Total throughput</a:t>
            </a:r>
            <a:r>
              <a:rPr lang="ja-JP" altLang="en-US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en-US" altLang="ja-JP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2.37                                                   1</a:t>
            </a:r>
          </a:p>
          <a:p>
            <a:pPr>
              <a:buNone/>
            </a:pP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Data storage</a:t>
            </a:r>
            <a:r>
              <a:rPr lang="ja-JP" altLang="en-US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 PB Tape + 1.5 PB HDD                            3.5 PB</a:t>
            </a:r>
          </a:p>
          <a:p>
            <a:pPr>
              <a:buNone/>
            </a:pP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#User</a:t>
            </a:r>
            <a:r>
              <a:rPr lang="ja-JP" altLang="en-US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en-US" altLang="ja-JP" sz="16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600(FY2008)                        ~10 (current active user)</a:t>
            </a:r>
            <a:endParaRPr lang="ja-JP" altLang="en-US" sz="1600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ja-JP" altLang="en-US" sz="2000" dirty="0" smtClean="0"/>
              <a:t>☆ </a:t>
            </a:r>
            <a:r>
              <a:rPr lang="en-US" altLang="ja-JP" sz="2000" dirty="0" smtClean="0"/>
              <a:t>Working Status</a:t>
            </a:r>
            <a:endParaRPr lang="ja-JP" altLang="en-US" sz="2000" dirty="0" smtClean="0"/>
          </a:p>
          <a:p>
            <a:pPr>
              <a:buNone/>
            </a:pPr>
            <a:r>
              <a:rPr lang="en-US" altLang="ja-JP" sz="2000" dirty="0" smtClean="0"/>
              <a:t>    1. </a:t>
            </a:r>
            <a:r>
              <a:rPr lang="en-US" altLang="ja-JP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Transferring </a:t>
            </a:r>
            <a:r>
              <a:rPr lang="en-US" altLang="ja-JP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</a:t>
            </a:r>
            <a:r>
              <a:rPr lang="en-US" altLang="ja-JP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skim data and generic MC data </a:t>
            </a:r>
            <a:r>
              <a:rPr lang="en-US" altLang="ja-JP" sz="2000" dirty="0" smtClean="0"/>
              <a:t>w/ </a:t>
            </a:r>
            <a:r>
              <a:rPr lang="en-US" altLang="ja-JP" sz="2000" dirty="0" smtClean="0">
                <a:sym typeface="Symbol"/>
              </a:rPr>
              <a:t>1.1 TB/day.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        22% of the </a:t>
            </a:r>
            <a:r>
              <a:rPr lang="en-US" altLang="ja-JP" sz="2000" dirty="0" err="1" smtClean="0"/>
              <a:t>hadron</a:t>
            </a:r>
            <a:r>
              <a:rPr lang="en-US" altLang="ja-JP" sz="2000" dirty="0" smtClean="0"/>
              <a:t> skim data (78.5 TB) has been transferred. </a:t>
            </a:r>
          </a:p>
          <a:p>
            <a:pPr>
              <a:buNone/>
            </a:pPr>
            <a:r>
              <a:rPr lang="en-US" altLang="ja-JP" sz="2000" dirty="0" smtClean="0"/>
              <a:t>        Two more months will be necessary.</a:t>
            </a:r>
            <a:endParaRPr lang="ja-JP" altLang="en-US" sz="2000" dirty="0" smtClean="0"/>
          </a:p>
          <a:p>
            <a:pPr>
              <a:buNone/>
            </a:pPr>
            <a:r>
              <a:rPr lang="en-US" altLang="ja-JP" sz="2000" dirty="0" smtClean="0"/>
              <a:t>    2. </a:t>
            </a:r>
            <a:r>
              <a:rPr lang="en-US" altLang="ja-JP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of BASF (Belle </a:t>
            </a:r>
            <a:r>
              <a:rPr lang="en-US" altLang="ja-JP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en-US" altLang="ja-JP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Framework)</a:t>
            </a:r>
            <a:r>
              <a:rPr lang="ja-JP" altLang="en-US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</a:t>
            </a:r>
            <a:r>
              <a:rPr lang="en-US" altLang="ja-JP" sz="2000" dirty="0" smtClean="0"/>
              <a:t>will start soon.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001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070C0"/>
                </a:solidFill>
              </a:rPr>
              <a:t>Final Remarks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45659" y="1119115"/>
            <a:ext cx="8625385" cy="5459105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NPC has interests to understand </a:t>
            </a:r>
            <a:r>
              <a:rPr lang="en-US" altLang="ja-JP" sz="24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</a:t>
            </a:r>
            <a:r>
              <a:rPr lang="en-US" altLang="ja-JP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structures and </a:t>
            </a:r>
          </a:p>
          <a:p>
            <a:pPr>
              <a:buNone/>
            </a:pPr>
            <a:r>
              <a:rPr lang="en-US" altLang="ja-JP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interactions</a:t>
            </a:r>
            <a:r>
              <a:rPr lang="en-US" altLang="ja-JP" sz="2400" dirty="0" smtClean="0"/>
              <a:t> from various aspects. Belle data is new and exciting </a:t>
            </a:r>
          </a:p>
          <a:p>
            <a:pPr>
              <a:buNone/>
            </a:pPr>
            <a:r>
              <a:rPr lang="en-US" altLang="ja-JP" sz="2400" dirty="0" smtClean="0"/>
              <a:t>     for us with many benefits. We can explore quark (and gluon) </a:t>
            </a:r>
          </a:p>
          <a:p>
            <a:pPr>
              <a:buNone/>
            </a:pPr>
            <a:r>
              <a:rPr lang="en-US" altLang="ja-JP" sz="2400" dirty="0" smtClean="0"/>
              <a:t>     configurations </a:t>
            </a:r>
            <a:r>
              <a:rPr lang="en-US" altLang="ja-JP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dynamical to static ranges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We have entered an 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‘active phase’ </a:t>
            </a:r>
            <a:r>
              <a:rPr lang="en-US" altLang="ja-JP" sz="2400" dirty="0" smtClean="0"/>
              <a:t>in Belle data analysis </a:t>
            </a:r>
          </a:p>
          <a:p>
            <a:pPr>
              <a:buNone/>
            </a:pPr>
            <a:r>
              <a:rPr lang="en-US" altLang="ja-JP" sz="2400" dirty="0" smtClean="0"/>
              <a:t>     with great helps of A01 people. </a:t>
            </a:r>
            <a:r>
              <a:rPr lang="en-US" altLang="ja-JP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really thank to Belle-A01</a:t>
            </a:r>
          </a:p>
          <a:p>
            <a:pPr>
              <a:buNone/>
            </a:pPr>
            <a:r>
              <a:rPr lang="en-US" altLang="ja-JP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for a good collaboration.</a:t>
            </a:r>
          </a:p>
          <a:p>
            <a:r>
              <a:rPr lang="en-US" altLang="ja-JP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helps &amp; feedbacks from theorists.</a:t>
            </a:r>
            <a:r>
              <a:rPr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dirty="0" smtClean="0"/>
              <a:t>Any comments &amp; </a:t>
            </a:r>
          </a:p>
          <a:p>
            <a:pPr>
              <a:buNone/>
            </a:pPr>
            <a:r>
              <a:rPr lang="en-US" altLang="ja-JP" sz="2400" dirty="0" smtClean="0"/>
              <a:t>     requests are very welcome.</a:t>
            </a:r>
          </a:p>
          <a:p>
            <a:r>
              <a:rPr kumimoji="1" lang="en-US" altLang="ja-JP" sz="2400" dirty="0" smtClean="0"/>
              <a:t>Hopefully we will increase man powers and raise up analysis </a:t>
            </a:r>
          </a:p>
          <a:p>
            <a:pPr>
              <a:buNone/>
            </a:pPr>
            <a:r>
              <a:rPr lang="en-US" altLang="ja-JP" sz="2400" dirty="0" smtClean="0"/>
              <a:t>     activitie</a:t>
            </a:r>
            <a:r>
              <a:rPr kumimoji="1" lang="en-US" altLang="ja-JP" sz="2400" dirty="0" smtClean="0"/>
              <a:t>s with </a:t>
            </a:r>
            <a:r>
              <a:rPr kumimoji="1" lang="en-US" altLang="ja-JP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computing environment</a:t>
            </a:r>
            <a:r>
              <a:rPr kumimoji="1" lang="en-US" altLang="ja-JP" sz="2400" dirty="0" smtClean="0"/>
              <a:t>. In addition,</a:t>
            </a:r>
            <a:r>
              <a:rPr lang="en-US" altLang="ja-JP" sz="2400" dirty="0" smtClean="0"/>
              <a:t> </a:t>
            </a:r>
          </a:p>
          <a:p>
            <a:pPr>
              <a:buNone/>
            </a:pPr>
            <a:r>
              <a:rPr lang="en-US" altLang="ja-JP" sz="2400" dirty="0" smtClean="0"/>
              <a:t>     w</a:t>
            </a:r>
            <a:r>
              <a:rPr kumimoji="1" lang="en-US" altLang="ja-JP" sz="2400" dirty="0" smtClean="0"/>
              <a:t>e have started to contribute to Belle-II (</a:t>
            </a:r>
            <a:r>
              <a:rPr kumimoji="1" lang="en-US" altLang="ja-JP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NPC-II</a:t>
            </a:r>
            <a:r>
              <a:rPr kumimoji="1" lang="en-US" altLang="ja-JP" sz="2400" dirty="0" smtClean="0"/>
              <a:t>).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What’s NPC ?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0824" y="912490"/>
            <a:ext cx="8496944" cy="288032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Now </a:t>
            </a:r>
            <a:r>
              <a:rPr lang="en-US" altLang="ja-JP" sz="2400" dirty="0" smtClean="0"/>
              <a:t>NPC is </a:t>
            </a:r>
            <a:r>
              <a:rPr kumimoji="1" lang="en-US" altLang="ja-JP" sz="2400" dirty="0" smtClean="0"/>
              <a:t>one of the groups in the Belle Collaboration.</a:t>
            </a:r>
          </a:p>
          <a:p>
            <a:r>
              <a:rPr lang="en-US" altLang="ja-JP" sz="2400" dirty="0" smtClean="0"/>
              <a:t>Actually the members belong to B01, D01, E01, or not.</a:t>
            </a:r>
          </a:p>
          <a:p>
            <a:r>
              <a:rPr kumimoji="1" lang="en-US" altLang="ja-JP" sz="2400" dirty="0" smtClean="0"/>
              <a:t>However, our interests are widely overlapped with A01.</a:t>
            </a:r>
          </a:p>
          <a:p>
            <a:pPr>
              <a:buNone/>
            </a:pPr>
            <a:r>
              <a:rPr lang="en-US" altLang="ja-JP" sz="2400" dirty="0" smtClean="0">
                <a:sym typeface="Symbol"/>
              </a:rPr>
              <a:t>      Closely correlated works : </a:t>
            </a:r>
          </a:p>
          <a:p>
            <a:pPr>
              <a:buNone/>
            </a:pPr>
            <a:r>
              <a:rPr lang="en-US" altLang="ja-JP" sz="2400" dirty="0" smtClean="0">
                <a:sym typeface="Symbol"/>
              </a:rPr>
              <a:t>                      New </a:t>
            </a:r>
            <a:r>
              <a:rPr lang="en-US" altLang="ja-JP" sz="2400" dirty="0" err="1" smtClean="0">
                <a:sym typeface="Symbol"/>
              </a:rPr>
              <a:t>hadron</a:t>
            </a:r>
            <a:r>
              <a:rPr lang="en-US" altLang="ja-JP" sz="2400" dirty="0" smtClean="0">
                <a:sym typeface="Symbol"/>
              </a:rPr>
              <a:t> meeting by Belle-A01 + NPC</a:t>
            </a:r>
            <a:endParaRPr kumimoji="1" lang="en-US" altLang="ja-JP" sz="2400" dirty="0" smtClean="0">
              <a:sym typeface="Symbol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2054430" y="4880758"/>
            <a:ext cx="2725812" cy="1788601"/>
          </a:xfrm>
          <a:prstGeom prst="ellipse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710614" y="4880758"/>
            <a:ext cx="2725812" cy="1788601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5373216"/>
            <a:ext cx="3102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NPC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- Relatively low energy 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  experiments w/ a fixed target</a:t>
            </a:r>
          </a:p>
          <a:p>
            <a:r>
              <a:rPr kumimoji="1" lang="en-US" altLang="ja-JP" b="1" dirty="0" smtClean="0">
                <a:solidFill>
                  <a:srgbClr val="7030A0"/>
                </a:solidFill>
              </a:rPr>
              <a:t>- Hadrons w/ </a:t>
            </a:r>
            <a:r>
              <a:rPr kumimoji="1" lang="en-US" altLang="ja-JP" b="1" dirty="0" err="1" smtClean="0">
                <a:solidFill>
                  <a:srgbClr val="7030A0"/>
                </a:solidFill>
              </a:rPr>
              <a:t>u,d,s</a:t>
            </a:r>
            <a:r>
              <a:rPr kumimoji="1" lang="en-US" altLang="ja-JP" b="1" dirty="0" smtClean="0">
                <a:solidFill>
                  <a:srgbClr val="7030A0"/>
                </a:solidFill>
              </a:rPr>
              <a:t>-quarks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072" y="5373216"/>
            <a:ext cx="3670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Belle</a:t>
            </a:r>
            <a:endParaRPr kumimoji="1" lang="en-US" altLang="ja-JP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- High energy collider experiment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- B-meson factory + huge production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  o</a:t>
            </a:r>
            <a:r>
              <a:rPr kumimoji="1" lang="en-US" altLang="ja-JP" b="1" dirty="0" smtClean="0">
                <a:solidFill>
                  <a:srgbClr val="7030A0"/>
                </a:solidFill>
              </a:rPr>
              <a:t>f charmed meson &amp; </a:t>
            </a:r>
            <a:r>
              <a:rPr kumimoji="1" lang="en-US" altLang="ja-JP" b="1" dirty="0" err="1" smtClean="0">
                <a:solidFill>
                  <a:srgbClr val="7030A0"/>
                </a:solidFill>
              </a:rPr>
              <a:t>charmonium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5656" y="3212976"/>
            <a:ext cx="59187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interests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- Exotic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hadron</a:t>
            </a:r>
            <a:r>
              <a:rPr lang="en-US" altLang="ja-JP" b="1" dirty="0" smtClean="0">
                <a:solidFill>
                  <a:srgbClr val="FF0000"/>
                </a:solidFill>
              </a:rPr>
              <a:t> structure (</a:t>
            </a:r>
            <a:r>
              <a:rPr lang="en-US" altLang="ja-JP" b="1" dirty="0" err="1" smtClean="0">
                <a:solidFill>
                  <a:srgbClr val="FF0000"/>
                </a:solidFill>
              </a:rPr>
              <a:t>penta</a:t>
            </a:r>
            <a:r>
              <a:rPr lang="en-US" altLang="ja-JP" b="1" dirty="0" smtClean="0">
                <a:solidFill>
                  <a:srgbClr val="FF0000"/>
                </a:solidFill>
              </a:rPr>
              <a:t>- &amp; tetra-quark, molecule, …)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- Nature of scalar &amp; axial vector mesons (</a:t>
            </a:r>
            <a:r>
              <a:rPr lang="en-US" altLang="ja-JP" b="1" dirty="0" err="1" smtClean="0">
                <a:solidFill>
                  <a:srgbClr val="FF0000"/>
                </a:solidFill>
              </a:rPr>
              <a:t>glueball</a:t>
            </a:r>
            <a:r>
              <a:rPr lang="en-US" altLang="ja-JP" b="1" dirty="0" smtClean="0">
                <a:solidFill>
                  <a:srgbClr val="FF0000"/>
                </a:solidFill>
              </a:rPr>
              <a:t>, mixing, …)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-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Hadron-hadron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correlation (bound-state, confinement, …)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-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Hadron</a:t>
            </a:r>
            <a:r>
              <a:rPr lang="en-US" altLang="ja-JP" b="1" dirty="0" smtClean="0">
                <a:solidFill>
                  <a:srgbClr val="FF0000"/>
                </a:solidFill>
              </a:rPr>
              <a:t> fragmentation (color string, gluon exchange, …)</a:t>
            </a:r>
            <a:endParaRPr kumimoji="1"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3546333" y="5048507"/>
            <a:ext cx="707078" cy="1482922"/>
          </a:xfrm>
          <a:custGeom>
            <a:avLst/>
            <a:gdLst>
              <a:gd name="connsiteX0" fmla="*/ 865031 w 877910"/>
              <a:gd name="connsiteY0" fmla="*/ 0 h 1764406"/>
              <a:gd name="connsiteX1" fmla="*/ 568817 w 877910"/>
              <a:gd name="connsiteY1" fmla="*/ 128789 h 1764406"/>
              <a:gd name="connsiteX2" fmla="*/ 272603 w 877910"/>
              <a:gd name="connsiteY2" fmla="*/ 334851 h 1764406"/>
              <a:gd name="connsiteX3" fmla="*/ 79419 w 877910"/>
              <a:gd name="connsiteY3" fmla="*/ 618186 h 1764406"/>
              <a:gd name="connsiteX4" fmla="*/ 2146 w 877910"/>
              <a:gd name="connsiteY4" fmla="*/ 875763 h 1764406"/>
              <a:gd name="connsiteX5" fmla="*/ 66541 w 877910"/>
              <a:gd name="connsiteY5" fmla="*/ 1171977 h 1764406"/>
              <a:gd name="connsiteX6" fmla="*/ 259724 w 877910"/>
              <a:gd name="connsiteY6" fmla="*/ 1429555 h 1764406"/>
              <a:gd name="connsiteX7" fmla="*/ 478664 w 877910"/>
              <a:gd name="connsiteY7" fmla="*/ 1584101 h 1764406"/>
              <a:gd name="connsiteX8" fmla="*/ 710484 w 877910"/>
              <a:gd name="connsiteY8" fmla="*/ 1700011 h 1764406"/>
              <a:gd name="connsiteX9" fmla="*/ 877910 w 877910"/>
              <a:gd name="connsiteY9" fmla="*/ 1764406 h 176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7910" h="1764406">
                <a:moveTo>
                  <a:pt x="865031" y="0"/>
                </a:moveTo>
                <a:cubicBezTo>
                  <a:pt x="766293" y="36490"/>
                  <a:pt x="667555" y="72980"/>
                  <a:pt x="568817" y="128789"/>
                </a:cubicBezTo>
                <a:cubicBezTo>
                  <a:pt x="470079" y="184598"/>
                  <a:pt x="354169" y="253285"/>
                  <a:pt x="272603" y="334851"/>
                </a:cubicBezTo>
                <a:cubicBezTo>
                  <a:pt x="191037" y="416417"/>
                  <a:pt x="124495" y="528034"/>
                  <a:pt x="79419" y="618186"/>
                </a:cubicBezTo>
                <a:cubicBezTo>
                  <a:pt x="34343" y="708338"/>
                  <a:pt x="4292" y="783465"/>
                  <a:pt x="2146" y="875763"/>
                </a:cubicBezTo>
                <a:cubicBezTo>
                  <a:pt x="0" y="968061"/>
                  <a:pt x="23611" y="1079678"/>
                  <a:pt x="66541" y="1171977"/>
                </a:cubicBezTo>
                <a:cubicBezTo>
                  <a:pt x="109471" y="1264276"/>
                  <a:pt x="191037" y="1360868"/>
                  <a:pt x="259724" y="1429555"/>
                </a:cubicBezTo>
                <a:cubicBezTo>
                  <a:pt x="328411" y="1498242"/>
                  <a:pt x="403537" y="1539025"/>
                  <a:pt x="478664" y="1584101"/>
                </a:cubicBezTo>
                <a:cubicBezTo>
                  <a:pt x="553791" y="1629177"/>
                  <a:pt x="643943" y="1669960"/>
                  <a:pt x="710484" y="1700011"/>
                </a:cubicBezTo>
                <a:cubicBezTo>
                  <a:pt x="777025" y="1730062"/>
                  <a:pt x="827467" y="1747234"/>
                  <a:pt x="877910" y="1764406"/>
                </a:cubicBezTo>
              </a:path>
            </a:pathLst>
          </a:custGeom>
          <a:solidFill>
            <a:srgbClr val="FF66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4218905" y="5047014"/>
            <a:ext cx="710535" cy="1487136"/>
          </a:xfrm>
          <a:custGeom>
            <a:avLst/>
            <a:gdLst>
              <a:gd name="connsiteX0" fmla="*/ 25757 w 882202"/>
              <a:gd name="connsiteY0" fmla="*/ 0 h 1764406"/>
              <a:gd name="connsiteX1" fmla="*/ 257577 w 882202"/>
              <a:gd name="connsiteY1" fmla="*/ 115910 h 1764406"/>
              <a:gd name="connsiteX2" fmla="*/ 476518 w 882202"/>
              <a:gd name="connsiteY2" fmla="*/ 244699 h 1764406"/>
              <a:gd name="connsiteX3" fmla="*/ 656822 w 882202"/>
              <a:gd name="connsiteY3" fmla="*/ 399245 h 1764406"/>
              <a:gd name="connsiteX4" fmla="*/ 759853 w 882202"/>
              <a:gd name="connsiteY4" fmla="*/ 528034 h 1764406"/>
              <a:gd name="connsiteX5" fmla="*/ 862884 w 882202"/>
              <a:gd name="connsiteY5" fmla="*/ 721217 h 1764406"/>
              <a:gd name="connsiteX6" fmla="*/ 875763 w 882202"/>
              <a:gd name="connsiteY6" fmla="*/ 850006 h 1764406"/>
              <a:gd name="connsiteX7" fmla="*/ 837126 w 882202"/>
              <a:gd name="connsiteY7" fmla="*/ 1120462 h 1764406"/>
              <a:gd name="connsiteX8" fmla="*/ 682580 w 882202"/>
              <a:gd name="connsiteY8" fmla="*/ 1390918 h 1764406"/>
              <a:gd name="connsiteX9" fmla="*/ 463639 w 882202"/>
              <a:gd name="connsiteY9" fmla="*/ 1571223 h 1764406"/>
              <a:gd name="connsiteX10" fmla="*/ 296214 w 882202"/>
              <a:gd name="connsiteY10" fmla="*/ 1661375 h 1764406"/>
              <a:gd name="connsiteX11" fmla="*/ 154546 w 882202"/>
              <a:gd name="connsiteY11" fmla="*/ 1712890 h 1764406"/>
              <a:gd name="connsiteX12" fmla="*/ 0 w 882202"/>
              <a:gd name="connsiteY12" fmla="*/ 1764406 h 1764406"/>
              <a:gd name="connsiteX13" fmla="*/ 0 w 882202"/>
              <a:gd name="connsiteY13" fmla="*/ 1764406 h 176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202" h="1764406">
                <a:moveTo>
                  <a:pt x="25757" y="0"/>
                </a:moveTo>
                <a:cubicBezTo>
                  <a:pt x="104103" y="37563"/>
                  <a:pt x="182450" y="75127"/>
                  <a:pt x="257577" y="115910"/>
                </a:cubicBezTo>
                <a:cubicBezTo>
                  <a:pt x="332704" y="156693"/>
                  <a:pt x="409977" y="197477"/>
                  <a:pt x="476518" y="244699"/>
                </a:cubicBezTo>
                <a:cubicBezTo>
                  <a:pt x="543059" y="291921"/>
                  <a:pt x="609600" y="352023"/>
                  <a:pt x="656822" y="399245"/>
                </a:cubicBezTo>
                <a:cubicBezTo>
                  <a:pt x="704044" y="446467"/>
                  <a:pt x="725509" y="474372"/>
                  <a:pt x="759853" y="528034"/>
                </a:cubicBezTo>
                <a:cubicBezTo>
                  <a:pt x="794197" y="581696"/>
                  <a:pt x="843566" y="667555"/>
                  <a:pt x="862884" y="721217"/>
                </a:cubicBezTo>
                <a:cubicBezTo>
                  <a:pt x="882202" y="774879"/>
                  <a:pt x="880056" y="783465"/>
                  <a:pt x="875763" y="850006"/>
                </a:cubicBezTo>
                <a:cubicBezTo>
                  <a:pt x="871470" y="916547"/>
                  <a:pt x="869323" y="1030310"/>
                  <a:pt x="837126" y="1120462"/>
                </a:cubicBezTo>
                <a:cubicBezTo>
                  <a:pt x="804929" y="1210614"/>
                  <a:pt x="744828" y="1315791"/>
                  <a:pt x="682580" y="1390918"/>
                </a:cubicBezTo>
                <a:cubicBezTo>
                  <a:pt x="620332" y="1466045"/>
                  <a:pt x="528033" y="1526147"/>
                  <a:pt x="463639" y="1571223"/>
                </a:cubicBezTo>
                <a:cubicBezTo>
                  <a:pt x="399245" y="1616299"/>
                  <a:pt x="347729" y="1637764"/>
                  <a:pt x="296214" y="1661375"/>
                </a:cubicBezTo>
                <a:cubicBezTo>
                  <a:pt x="244699" y="1684986"/>
                  <a:pt x="203915" y="1695718"/>
                  <a:pt x="154546" y="1712890"/>
                </a:cubicBezTo>
                <a:cubicBezTo>
                  <a:pt x="105177" y="1730062"/>
                  <a:pt x="0" y="1764406"/>
                  <a:pt x="0" y="1764406"/>
                </a:cubicBezTo>
                <a:lnTo>
                  <a:pt x="0" y="1764406"/>
                </a:lnTo>
              </a:path>
            </a:pathLst>
          </a:custGeom>
          <a:solidFill>
            <a:srgbClr val="FF66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吹き出し 19"/>
          <p:cNvSpPr/>
          <p:nvPr/>
        </p:nvSpPr>
        <p:spPr>
          <a:xfrm>
            <a:off x="1381125" y="3248025"/>
            <a:ext cx="6125144" cy="1474100"/>
          </a:xfrm>
          <a:prstGeom prst="wedgeRoundRectCallout">
            <a:avLst>
              <a:gd name="adj1" fmla="val -4062"/>
              <a:gd name="adj2" fmla="val 111149"/>
              <a:gd name="adj3" fmla="val 16667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399"/>
            <a:ext cx="8229600" cy="598819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solidFill>
                  <a:srgbClr val="0070C0"/>
                </a:solidFill>
              </a:rPr>
              <a:t>Why Belle data is interesting for us?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996" y="1656140"/>
            <a:ext cx="4539230" cy="332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318915" y="4481226"/>
            <a:ext cx="115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(Takizawa)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82638"/>
            <a:ext cx="8229600" cy="5875361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High statistics </a:t>
            </a:r>
            <a:r>
              <a:rPr kumimoji="1" lang="en-US" altLang="ja-JP" sz="2400" dirty="0" smtClean="0"/>
              <a:t>(Exotic &amp; low production rate particles, high precision measurements of </a:t>
            </a:r>
            <a:r>
              <a:rPr kumimoji="1" lang="en-US" altLang="ja-JP" sz="2400" dirty="0" err="1" smtClean="0"/>
              <a:t>hadron</a:t>
            </a:r>
            <a:r>
              <a:rPr kumimoji="1" lang="en-US" altLang="ja-JP" sz="2400" dirty="0" smtClean="0"/>
              <a:t> properties)</a:t>
            </a:r>
            <a:endParaRPr lang="en-US" altLang="ja-JP" sz="2400" dirty="0" smtClean="0"/>
          </a:p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Large acceptance detector                                                             </a:t>
            </a:r>
            <a:r>
              <a:rPr kumimoji="1" lang="en-US" altLang="ja-JP" sz="2400" dirty="0" smtClean="0"/>
              <a:t>w/ </a:t>
            </a:r>
            <a:r>
              <a:rPr lang="en-US" altLang="ja-JP" sz="2400" dirty="0" smtClean="0"/>
              <a:t>excellent momentum                                                  resolution and PID ability</a:t>
            </a:r>
          </a:p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High energy</a:t>
            </a:r>
          </a:p>
          <a:p>
            <a:pPr>
              <a:buNone/>
            </a:pPr>
            <a:r>
              <a:rPr lang="en-US" altLang="ja-JP" sz="2000" dirty="0" smtClean="0"/>
              <a:t>    (1)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heavy quark hadrons</a:t>
            </a:r>
          </a:p>
          <a:p>
            <a:pPr>
              <a:buNone/>
            </a:pPr>
            <a:r>
              <a:rPr lang="en-US" altLang="ja-JP" sz="2000" dirty="0" smtClean="0"/>
              <a:t>          Produced by </a:t>
            </a:r>
            <a:r>
              <a:rPr lang="el-GR" altLang="ja-JP" sz="2000" dirty="0" smtClean="0">
                <a:latin typeface="Times New Roman"/>
                <a:cs typeface="Times New Roman"/>
                <a:sym typeface="Symbol"/>
              </a:rPr>
              <a:t></a:t>
            </a:r>
            <a:r>
              <a:rPr lang="en-US" altLang="ja-JP" sz="20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altLang="ja-JP" sz="2000" dirty="0" smtClean="0">
                <a:cs typeface="Times New Roman"/>
                <a:sym typeface="Symbol"/>
              </a:rPr>
              <a:t>productions,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                          </a:t>
            </a:r>
            <a:r>
              <a:rPr lang="en-US" altLang="ja-JP" sz="2000" dirty="0" err="1" smtClean="0"/>
              <a:t>b</a:t>
            </a:r>
            <a:r>
              <a:rPr lang="en-US" altLang="ja-JP" sz="2000" dirty="0" err="1" smtClean="0">
                <a:sym typeface="Symbol"/>
              </a:rPr>
              <a:t>c</a:t>
            </a:r>
            <a:r>
              <a:rPr lang="en-US" altLang="ja-JP" sz="2000" dirty="0" smtClean="0">
                <a:sym typeface="Symbol"/>
              </a:rPr>
              <a:t> decays, and </a:t>
            </a:r>
          </a:p>
          <a:p>
            <a:pPr>
              <a:buNone/>
            </a:pPr>
            <a:r>
              <a:rPr lang="en-US" altLang="ja-JP" sz="2000" dirty="0" smtClean="0">
                <a:sym typeface="Symbol"/>
              </a:rPr>
              <a:t>                          hard gluon exchanges.</a:t>
            </a:r>
          </a:p>
          <a:p>
            <a:pPr>
              <a:buNone/>
            </a:pPr>
            <a:r>
              <a:rPr lang="en-US" altLang="ja-JP" sz="2000" dirty="0" smtClean="0">
                <a:sym typeface="Symbol"/>
              </a:rPr>
              <a:t>          Kinetic energy term is small.</a:t>
            </a:r>
          </a:p>
          <a:p>
            <a:pPr>
              <a:buNone/>
            </a:pPr>
            <a:r>
              <a:rPr kumimoji="1" lang="en-US" altLang="ja-JP" sz="2000" dirty="0" smtClean="0">
                <a:sym typeface="Symbol"/>
              </a:rPr>
              <a:t>    (2)</a:t>
            </a:r>
            <a:r>
              <a:rPr lang="en-US" altLang="ja-JP" sz="2000" dirty="0" smtClean="0">
                <a:sym typeface="Symbol"/>
              </a:rPr>
              <a:t> Also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rich production of light quark hadrons </a:t>
            </a:r>
          </a:p>
          <a:p>
            <a:pPr>
              <a:buNone/>
            </a:pPr>
            <a:r>
              <a:rPr lang="en-US" altLang="ja-JP" sz="2000" dirty="0" smtClean="0"/>
              <a:t>          Produced by heavy </a:t>
            </a:r>
            <a:r>
              <a:rPr lang="en-US" altLang="ja-JP" sz="2000" dirty="0" err="1" smtClean="0"/>
              <a:t>hadron</a:t>
            </a:r>
            <a:r>
              <a:rPr lang="en-US" altLang="ja-JP" sz="2000" dirty="0" smtClean="0"/>
              <a:t> decays [</a:t>
            </a:r>
            <a:r>
              <a:rPr lang="en-US" altLang="ja-JP" sz="2000" dirty="0" smtClean="0">
                <a:sym typeface="Symbol"/>
              </a:rPr>
              <a:t>M in </a:t>
            </a:r>
            <a:r>
              <a:rPr lang="en-US" altLang="ja-JP" sz="2000" dirty="0" err="1" smtClean="0"/>
              <a:t>b</a:t>
            </a:r>
            <a:r>
              <a:rPr lang="en-US" altLang="ja-JP" sz="2000" dirty="0" err="1" smtClean="0">
                <a:sym typeface="Symbol"/>
              </a:rPr>
              <a:t></a:t>
            </a:r>
            <a:r>
              <a:rPr lang="en-US" altLang="ja-JP" sz="2000" dirty="0" err="1" smtClean="0"/>
              <a:t>c</a:t>
            </a:r>
            <a:r>
              <a:rPr lang="en-US" altLang="ja-JP" sz="2000" dirty="0" smtClean="0"/>
              <a:t> decays </a:t>
            </a:r>
            <a:r>
              <a:rPr lang="en-US" altLang="ja-JP" sz="1600" dirty="0" smtClean="0"/>
              <a:t>(Matsuda) </a:t>
            </a:r>
            <a:r>
              <a:rPr lang="en-US" altLang="ja-JP" sz="2000" dirty="0" smtClean="0"/>
              <a:t>] </a:t>
            </a:r>
          </a:p>
          <a:p>
            <a:pPr>
              <a:buNone/>
            </a:pPr>
            <a:r>
              <a:rPr lang="en-US" altLang="ja-JP" sz="2000" dirty="0" smtClean="0"/>
              <a:t>                                  and color string breaking in </a:t>
            </a:r>
            <a:r>
              <a:rPr lang="en-US" altLang="ja-JP" sz="2000" dirty="0" err="1" smtClean="0"/>
              <a:t>hadronization</a:t>
            </a:r>
            <a:r>
              <a:rPr lang="en-US" altLang="ja-JP" sz="2000" dirty="0" smtClean="0"/>
              <a:t>.</a:t>
            </a:r>
            <a:endParaRPr kumimoji="1" lang="en-US" altLang="ja-JP" sz="2000" dirty="0" smtClean="0"/>
          </a:p>
          <a:p>
            <a:pPr>
              <a:buNone/>
            </a:pPr>
            <a:r>
              <a:rPr kumimoji="1" lang="en-US" altLang="ja-JP" sz="2000" dirty="0" smtClean="0"/>
              <a:t>          Dynamical structure inside </a:t>
            </a:r>
            <a:r>
              <a:rPr kumimoji="1" lang="en-US" altLang="ja-JP" sz="2000" dirty="0" err="1" smtClean="0"/>
              <a:t>hadron</a:t>
            </a:r>
            <a:r>
              <a:rPr kumimoji="1" lang="en-US" altLang="ja-JP" sz="2000" dirty="0" smtClean="0"/>
              <a:t> becomes more important.</a:t>
            </a:r>
          </a:p>
          <a:p>
            <a:pPr>
              <a:buNone/>
            </a:pPr>
            <a:r>
              <a:rPr lang="en-US" altLang="ja-JP" sz="2000" dirty="0" smtClean="0"/>
              <a:t>          Close to interests of lower energy experiments.</a:t>
            </a:r>
            <a:endParaRPr kumimoji="1"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534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70C0"/>
                </a:solidFill>
              </a:rPr>
              <a:t>Physics Subjects</a:t>
            </a:r>
            <a:endParaRPr lang="ja-JP" alt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7171" name="コンテンツ プレースホルダ 2"/>
          <p:cNvSpPr>
            <a:spLocks noGrp="1"/>
          </p:cNvSpPr>
          <p:nvPr>
            <p:ph idx="1"/>
          </p:nvPr>
        </p:nvSpPr>
        <p:spPr>
          <a:xfrm>
            <a:off x="436727" y="1037230"/>
            <a:ext cx="8284191" cy="5486399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altLang="ja-JP" sz="2400" dirty="0" smtClean="0">
                <a:solidFill>
                  <a:srgbClr val="008000"/>
                </a:solidFill>
                <a:cs typeface="Times New Roman" pitchFamily="18" charset="0"/>
              </a:rPr>
              <a:t>Understanding  </a:t>
            </a:r>
            <a:r>
              <a:rPr lang="en-US" altLang="ja-JP" sz="2400" dirty="0" err="1" smtClean="0">
                <a:solidFill>
                  <a:srgbClr val="008000"/>
                </a:solidFill>
                <a:cs typeface="Times New Roman" pitchFamily="18" charset="0"/>
              </a:rPr>
              <a:t>hadron</a:t>
            </a:r>
            <a:r>
              <a:rPr lang="en-US" altLang="ja-JP" sz="2400" dirty="0" smtClean="0">
                <a:solidFill>
                  <a:srgbClr val="008000"/>
                </a:solidFill>
                <a:cs typeface="Times New Roman" pitchFamily="18" charset="0"/>
              </a:rPr>
              <a:t> structures by investigating </a:t>
            </a:r>
          </a:p>
          <a:p>
            <a:pPr eaLnBrk="1" hangingPunct="1">
              <a:buNone/>
            </a:pPr>
            <a:r>
              <a:rPr lang="en-US" altLang="ja-JP" sz="2400" dirty="0" smtClean="0">
                <a:solidFill>
                  <a:srgbClr val="008000"/>
                </a:solidFill>
                <a:cs typeface="Times New Roman" pitchFamily="18" charset="0"/>
              </a:rPr>
              <a:t>         exotic hadrons, controversial hadrons, </a:t>
            </a:r>
            <a:r>
              <a:rPr lang="en-US" altLang="ja-JP" sz="2400" dirty="0" err="1" smtClean="0">
                <a:solidFill>
                  <a:srgbClr val="008000"/>
                </a:solidFill>
                <a:cs typeface="Times New Roman" pitchFamily="18" charset="0"/>
              </a:rPr>
              <a:t>hadron</a:t>
            </a:r>
            <a:r>
              <a:rPr lang="en-US" altLang="ja-JP" sz="2400" dirty="0" smtClean="0">
                <a:solidFill>
                  <a:srgbClr val="008000"/>
                </a:solidFill>
                <a:cs typeface="Times New Roman" pitchFamily="18" charset="0"/>
              </a:rPr>
              <a:t>-</a:t>
            </a:r>
            <a:r>
              <a:rPr lang="en-US" altLang="ja-JP" sz="2400" dirty="0" err="1" smtClean="0">
                <a:solidFill>
                  <a:srgbClr val="008000"/>
                </a:solidFill>
                <a:cs typeface="Times New Roman" pitchFamily="18" charset="0"/>
              </a:rPr>
              <a:t>hadron</a:t>
            </a:r>
            <a:r>
              <a:rPr lang="en-US" altLang="ja-JP" sz="2400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buNone/>
            </a:pPr>
            <a:r>
              <a:rPr lang="en-US" altLang="ja-JP" sz="2400" dirty="0" smtClean="0">
                <a:solidFill>
                  <a:srgbClr val="008000"/>
                </a:solidFill>
                <a:cs typeface="Times New Roman" pitchFamily="18" charset="0"/>
              </a:rPr>
              <a:t>         interactions, fragmentations, …</a:t>
            </a:r>
          </a:p>
          <a:p>
            <a:pPr eaLnBrk="1" hangingPunct="1"/>
            <a:r>
              <a:rPr lang="en-US" altLang="ja-JP" sz="2400" dirty="0" smtClean="0">
                <a:cs typeface="Times New Roman" pitchFamily="18" charset="0"/>
              </a:rPr>
              <a:t>Light quark hadrons</a:t>
            </a:r>
          </a:p>
          <a:p>
            <a:pPr eaLnBrk="1" hangingPunct="1">
              <a:buNone/>
            </a:pPr>
            <a:r>
              <a:rPr lang="en-US" altLang="ja-JP" sz="2400" dirty="0" smtClean="0">
                <a:cs typeface="Times New Roman" pitchFamily="18" charset="0"/>
              </a:rPr>
              <a:t>         </a:t>
            </a:r>
            <a:r>
              <a:rPr lang="en-US" altLang="ja-JP" sz="2400" dirty="0" smtClean="0">
                <a:solidFill>
                  <a:srgbClr val="7030A0"/>
                </a:solidFill>
                <a:cs typeface="Times New Roman" pitchFamily="18" charset="0"/>
              </a:rPr>
              <a:t>scalar &amp; axial vector mesons : Matsuda, </a:t>
            </a:r>
            <a:r>
              <a:rPr lang="en-US" altLang="ja-JP" sz="2400" dirty="0" err="1" smtClean="0">
                <a:solidFill>
                  <a:srgbClr val="7030A0"/>
                </a:solidFill>
                <a:cs typeface="Times New Roman" pitchFamily="18" charset="0"/>
              </a:rPr>
              <a:t>Motoda</a:t>
            </a:r>
            <a:endParaRPr lang="en-US" altLang="ja-JP" sz="24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ja-JP" sz="2400" dirty="0" smtClean="0">
                <a:cs typeface="Times New Roman" pitchFamily="18" charset="0"/>
              </a:rPr>
              <a:t>         </a:t>
            </a:r>
            <a:r>
              <a:rPr lang="en-US" altLang="ja-JP" sz="2400" dirty="0" smtClean="0">
                <a:solidFill>
                  <a:srgbClr val="7030A0"/>
                </a:solidFill>
                <a:cs typeface="Times New Roman" pitchFamily="18" charset="0"/>
              </a:rPr>
              <a:t>statistical treatment of production rates </a:t>
            </a:r>
            <a:r>
              <a:rPr lang="en-US" altLang="ja-JP" sz="2400" dirty="0" smtClean="0">
                <a:cs typeface="Times New Roman" pitchFamily="18" charset="0"/>
              </a:rPr>
              <a:t>(also </a:t>
            </a:r>
          </a:p>
          <a:p>
            <a:pPr eaLnBrk="1" hangingPunct="1">
              <a:buNone/>
            </a:pPr>
            <a:r>
              <a:rPr lang="en-US" altLang="ja-JP" sz="2400" dirty="0" smtClean="0">
                <a:cs typeface="Times New Roman" pitchFamily="18" charset="0"/>
              </a:rPr>
              <a:t>                 related to exotic </a:t>
            </a:r>
            <a:r>
              <a:rPr lang="en-US" altLang="ja-JP" sz="2400" dirty="0" err="1" smtClean="0">
                <a:cs typeface="Times New Roman" pitchFamily="18" charset="0"/>
              </a:rPr>
              <a:t>hadron</a:t>
            </a:r>
            <a:r>
              <a:rPr lang="en-US" altLang="ja-JP" sz="2400" dirty="0" smtClean="0">
                <a:cs typeface="Times New Roman" pitchFamily="18" charset="0"/>
              </a:rPr>
              <a:t> production rate) </a:t>
            </a:r>
            <a:r>
              <a:rPr lang="en-US" altLang="ja-JP" sz="2400" dirty="0" smtClean="0">
                <a:solidFill>
                  <a:srgbClr val="7030A0"/>
                </a:solidFill>
                <a:cs typeface="Times New Roman" pitchFamily="18" charset="0"/>
              </a:rPr>
              <a:t>: Uchida</a:t>
            </a:r>
          </a:p>
          <a:p>
            <a:pPr>
              <a:buNone/>
            </a:pPr>
            <a:r>
              <a:rPr lang="en-US" altLang="ja-JP" sz="2400" dirty="0" smtClean="0">
                <a:cs typeface="Times New Roman" pitchFamily="18" charset="0"/>
              </a:rPr>
              <a:t>         </a:t>
            </a:r>
            <a:r>
              <a:rPr lang="en-US" altLang="ja-JP" sz="2400" dirty="0" smtClean="0">
                <a:solidFill>
                  <a:srgbClr val="7030A0"/>
                </a:solidFill>
                <a:cs typeface="Times New Roman" pitchFamily="18" charset="0"/>
              </a:rPr>
              <a:t>meson-meson interaction : </a:t>
            </a:r>
            <a:r>
              <a:rPr lang="en-US" altLang="ja-JP" sz="2400" dirty="0" err="1" smtClean="0">
                <a:solidFill>
                  <a:srgbClr val="7030A0"/>
                </a:solidFill>
                <a:cs typeface="Times New Roman" pitchFamily="18" charset="0"/>
              </a:rPr>
              <a:t>Niiyama</a:t>
            </a:r>
            <a:endParaRPr lang="en-US" altLang="ja-JP" sz="24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r>
              <a:rPr lang="en-US" altLang="ja-JP" sz="2400" dirty="0" smtClean="0">
                <a:cs typeface="Times New Roman" pitchFamily="18" charset="0"/>
              </a:rPr>
              <a:t>Fragmentation functions for light quark hadrons</a:t>
            </a:r>
          </a:p>
          <a:p>
            <a:pPr>
              <a:buNone/>
            </a:pPr>
            <a:r>
              <a:rPr lang="en-US" altLang="ja-JP" sz="2400" dirty="0" smtClean="0">
                <a:cs typeface="Times New Roman" pitchFamily="18" charset="0"/>
              </a:rPr>
              <a:t>         </a:t>
            </a:r>
            <a:r>
              <a:rPr lang="en-US" altLang="ja-JP" sz="2400" dirty="0" smtClean="0">
                <a:solidFill>
                  <a:srgbClr val="7030A0"/>
                </a:solidFill>
                <a:cs typeface="Times New Roman" pitchFamily="18" charset="0"/>
              </a:rPr>
              <a:t>Interference FF : Kobayashi</a:t>
            </a:r>
            <a:endParaRPr lang="en-US" altLang="ja-JP" sz="2400" dirty="0" smtClean="0">
              <a:cs typeface="Times New Roman" pitchFamily="18" charset="0"/>
            </a:endParaRPr>
          </a:p>
          <a:p>
            <a:pPr eaLnBrk="1" hangingPunct="1"/>
            <a:r>
              <a:rPr lang="en-US" altLang="ja-JP" sz="2400" dirty="0" smtClean="0">
                <a:cs typeface="Times New Roman" pitchFamily="18" charset="0"/>
              </a:rPr>
              <a:t>Heavy quark hadrons</a:t>
            </a:r>
          </a:p>
          <a:p>
            <a:pPr eaLnBrk="1" hangingPunct="1">
              <a:buNone/>
            </a:pPr>
            <a:r>
              <a:rPr lang="en-US" altLang="ja-JP" sz="2400" dirty="0" smtClean="0">
                <a:cs typeface="Times New Roman" pitchFamily="18" charset="0"/>
              </a:rPr>
              <a:t>         </a:t>
            </a:r>
            <a:r>
              <a:rPr lang="en-US" altLang="ja-JP" sz="2400" dirty="0" smtClean="0">
                <a:solidFill>
                  <a:srgbClr val="7030A0"/>
                </a:solidFill>
                <a:cs typeface="Times New Roman" pitchFamily="18" charset="0"/>
              </a:rPr>
              <a:t>X(3872) : </a:t>
            </a:r>
            <a:r>
              <a:rPr lang="en-US" altLang="ja-JP" sz="2400" dirty="0" err="1" smtClean="0">
                <a:solidFill>
                  <a:srgbClr val="7030A0"/>
                </a:solidFill>
                <a:cs typeface="Times New Roman" pitchFamily="18" charset="0"/>
              </a:rPr>
              <a:t>Muramatsu</a:t>
            </a:r>
            <a:endParaRPr lang="en-US" altLang="ja-JP" sz="24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>
              <a:buNone/>
            </a:pPr>
            <a:endParaRPr lang="en-US" altLang="ja-JP" sz="11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ja-JP" sz="2400" dirty="0" smtClean="0">
                <a:solidFill>
                  <a:srgbClr val="FF0000"/>
                </a:solidFill>
                <a:cs typeface="Times New Roman" pitchFamily="18" charset="0"/>
              </a:rPr>
              <a:t>All analyses are under way &amp; individual status is shown from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16305"/>
          </a:xfrm>
        </p:spPr>
        <p:txBody>
          <a:bodyPr>
            <a:normAutofit/>
          </a:bodyPr>
          <a:lstStyle/>
          <a:p>
            <a:r>
              <a:rPr lang="en-US" altLang="ja-JP" sz="3000" dirty="0" smtClean="0">
                <a:solidFill>
                  <a:srgbClr val="0070C0"/>
                </a:solidFill>
              </a:rPr>
              <a:t>Study of Light quark mesons from B </a:t>
            </a:r>
            <a:r>
              <a:rPr lang="en-US" altLang="ja-JP" sz="3000" dirty="0" smtClean="0">
                <a:solidFill>
                  <a:srgbClr val="0070C0"/>
                </a:solidFill>
              </a:rPr>
              <a:t>decays</a:t>
            </a:r>
            <a:endParaRPr lang="ja-JP" altLang="en-US" sz="3000" dirty="0" smtClean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0825" y="1173707"/>
            <a:ext cx="8713788" cy="542394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>
                <a:solidFill>
                  <a:srgbClr val="FF0000"/>
                </a:solidFill>
              </a:rPr>
              <a:t> Motivation:</a:t>
            </a:r>
          </a:p>
          <a:p>
            <a:pPr>
              <a:defRPr/>
            </a:pPr>
            <a:r>
              <a:rPr lang="en-US" altLang="ja-JP" sz="2400" dirty="0" smtClean="0"/>
              <a:t>Nature of scalar and axial vector mesons are still discussed.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ja-JP" sz="2400" dirty="0" smtClean="0"/>
              <a:t>                          </a:t>
            </a:r>
            <a:r>
              <a:rPr lang="en-US" altLang="ja-JP" sz="2400" b="1" dirty="0" smtClean="0">
                <a:solidFill>
                  <a:srgbClr val="7030A0"/>
                </a:solidFill>
                <a:latin typeface="Symbol" pitchFamily="18" charset="2"/>
              </a:rPr>
              <a:t>s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, </a:t>
            </a:r>
            <a:r>
              <a:rPr lang="en-US" altLang="ja-JP" sz="2400" b="1" dirty="0" smtClean="0">
                <a:solidFill>
                  <a:srgbClr val="7030A0"/>
                </a:solidFill>
                <a:latin typeface="Symbol" pitchFamily="18" charset="2"/>
              </a:rPr>
              <a:t>k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, f</a:t>
            </a:r>
            <a:r>
              <a:rPr lang="en-US" altLang="ja-JP" sz="2400" b="1" baseline="-25000" dirty="0" smtClean="0">
                <a:solidFill>
                  <a:srgbClr val="7030A0"/>
                </a:solidFill>
              </a:rPr>
              <a:t>0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(980), a</a:t>
            </a:r>
            <a:r>
              <a:rPr lang="en-US" altLang="ja-JP" sz="2400" b="1" baseline="-25000" dirty="0" smtClean="0">
                <a:solidFill>
                  <a:srgbClr val="7030A0"/>
                </a:solidFill>
              </a:rPr>
              <a:t>0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(980), a</a:t>
            </a:r>
            <a:r>
              <a:rPr lang="en-US" altLang="ja-JP" sz="2400" b="1" baseline="-25000" dirty="0" smtClean="0">
                <a:solidFill>
                  <a:srgbClr val="7030A0"/>
                </a:solidFill>
              </a:rPr>
              <a:t>1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, K</a:t>
            </a:r>
            <a:r>
              <a:rPr lang="en-US" altLang="ja-JP" sz="2400" b="1" baseline="-25000" dirty="0" smtClean="0">
                <a:solidFill>
                  <a:srgbClr val="7030A0"/>
                </a:solidFill>
              </a:rPr>
              <a:t>1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, ..…</a:t>
            </a:r>
            <a:endParaRPr lang="en-US" altLang="ja-JP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/>
              <a:t>     </a:t>
            </a:r>
            <a:r>
              <a:rPr lang="en-US" altLang="ja-JP" sz="2400" dirty="0" smtClean="0">
                <a:sym typeface="Symbol"/>
              </a:rPr>
              <a:t>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r>
              <a:rPr lang="en-US" altLang="ja-JP" sz="2400" dirty="0" smtClean="0">
                <a:solidFill>
                  <a:srgbClr val="006600"/>
                </a:solidFill>
              </a:rPr>
              <a:t>molecule states, </a:t>
            </a:r>
            <a:r>
              <a:rPr lang="en-US" altLang="ja-JP" sz="2400" dirty="0" err="1" smtClean="0">
                <a:solidFill>
                  <a:srgbClr val="006600"/>
                </a:solidFill>
              </a:rPr>
              <a:t>tetraquarks</a:t>
            </a:r>
            <a:r>
              <a:rPr lang="en-US" altLang="ja-JP" sz="2400" dirty="0" smtClean="0">
                <a:solidFill>
                  <a:srgbClr val="006600"/>
                </a:solidFill>
              </a:rPr>
              <a:t>, </a:t>
            </a:r>
            <a:r>
              <a:rPr lang="en-US" altLang="ja-JP" sz="2400" dirty="0" err="1" smtClean="0">
                <a:solidFill>
                  <a:srgbClr val="006600"/>
                </a:solidFill>
              </a:rPr>
              <a:t>glueballs</a:t>
            </a:r>
            <a:r>
              <a:rPr lang="en-US" altLang="ja-JP" sz="2400" dirty="0" smtClean="0">
                <a:solidFill>
                  <a:srgbClr val="006600"/>
                </a:solidFill>
              </a:rPr>
              <a:t> </a:t>
            </a:r>
            <a:r>
              <a:rPr lang="en-US" altLang="ja-JP" sz="2400" dirty="0" smtClean="0"/>
              <a:t>or others?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/>
              <a:t>     </a:t>
            </a:r>
            <a:r>
              <a:rPr lang="en-US" altLang="ja-JP" sz="2400" dirty="0" smtClean="0">
                <a:sym typeface="Symbol"/>
              </a:rPr>
              <a:t></a:t>
            </a:r>
            <a:r>
              <a:rPr lang="en-US" altLang="ja-JP" sz="2400" dirty="0" smtClean="0">
                <a:sym typeface="Wingdings" pitchFamily="2" charset="2"/>
              </a:rPr>
              <a:t> related to </a:t>
            </a:r>
            <a:r>
              <a:rPr lang="en-US" altLang="ja-JP" sz="2400" dirty="0" err="1" smtClean="0">
                <a:solidFill>
                  <a:srgbClr val="006600"/>
                </a:solidFill>
                <a:sym typeface="Wingdings" pitchFamily="2" charset="2"/>
              </a:rPr>
              <a:t>chiral</a:t>
            </a:r>
            <a:r>
              <a:rPr lang="en-US" altLang="ja-JP" sz="2400" dirty="0" smtClean="0">
                <a:solidFill>
                  <a:srgbClr val="006600"/>
                </a:solidFill>
                <a:sym typeface="Wingdings" pitchFamily="2" charset="2"/>
              </a:rPr>
              <a:t> symmetric structures </a:t>
            </a:r>
            <a:r>
              <a:rPr lang="en-US" altLang="ja-JP" sz="2400" dirty="0" smtClean="0">
                <a:sym typeface="Wingdings" pitchFamily="2" charset="2"/>
              </a:rPr>
              <a:t>of light quarks?</a:t>
            </a:r>
            <a:endParaRPr lang="en-US" altLang="ja-JP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>
                <a:solidFill>
                  <a:srgbClr val="FF0000"/>
                </a:solidFill>
              </a:rPr>
              <a:t>Strategy and Method:</a:t>
            </a:r>
            <a:endParaRPr lang="en-US" altLang="ja-JP" sz="24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400" dirty="0" smtClean="0"/>
              <a:t>Construct and carry out 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Partial Wave Analyses</a:t>
            </a:r>
            <a:r>
              <a:rPr lang="en-US" altLang="ja-JP" sz="2400" dirty="0" smtClean="0"/>
              <a:t>.</a:t>
            </a:r>
          </a:p>
          <a:p>
            <a:pPr>
              <a:defRPr/>
            </a:pPr>
            <a:r>
              <a:rPr lang="en-US" altLang="ja-JP" sz="2400" dirty="0" smtClean="0"/>
              <a:t>Study properties of axial vector, scalar mesons: </a:t>
            </a:r>
            <a:r>
              <a:rPr lang="en-US" altLang="ja-JP" sz="2400" dirty="0" smtClean="0">
                <a:solidFill>
                  <a:srgbClr val="006600"/>
                </a:solidFill>
              </a:rPr>
              <a:t>mass, width, mass line shape, branching ratio, mixing angles, and even existence</a:t>
            </a:r>
            <a:r>
              <a:rPr lang="en-US" altLang="ja-JP" sz="24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400" dirty="0" smtClean="0"/>
              <a:t>Currently two reactions are being analyzed.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>
                <a:solidFill>
                  <a:srgbClr val="FF0000"/>
                </a:solidFill>
              </a:rPr>
              <a:t>                 1. B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0</a:t>
            </a:r>
            <a:r>
              <a:rPr lang="ja-JP" altLang="en-US" sz="2400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altLang="ja-JP" sz="2400" dirty="0" smtClean="0">
                <a:solidFill>
                  <a:srgbClr val="FF0000"/>
                </a:solidFill>
              </a:rPr>
              <a:t>D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*+/-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ja-JP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-/+</a:t>
            </a:r>
            <a:endParaRPr lang="en-US" altLang="ja-JP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>
                <a:solidFill>
                  <a:srgbClr val="FF0000"/>
                </a:solidFill>
              </a:rPr>
              <a:t>                 2. B</a:t>
            </a:r>
            <a:r>
              <a:rPr lang="en-US" altLang="ja-JP" sz="2400" baseline="30000" dirty="0" smtClean="0">
                <a:solidFill>
                  <a:srgbClr val="FF0000"/>
                </a:solidFill>
              </a:rPr>
              <a:t>+</a:t>
            </a:r>
            <a:r>
              <a:rPr lang="ja-JP" altLang="en-US" sz="2400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altLang="ja-JP" sz="2400" dirty="0" smtClean="0">
                <a:solidFill>
                  <a:srgbClr val="FF0000"/>
                </a:solidFill>
              </a:rPr>
              <a:t>J/</a:t>
            </a:r>
            <a:r>
              <a:rPr lang="en-US" altLang="ja-JP" sz="2400" dirty="0" smtClean="0">
                <a:solidFill>
                  <a:srgbClr val="FF0000"/>
                </a:solidFill>
                <a:latin typeface="Symbol" pitchFamily="18" charset="2"/>
              </a:rPr>
              <a:t>y </a:t>
            </a:r>
            <a:r>
              <a:rPr lang="en-US" altLang="ja-JP" sz="2400" dirty="0" smtClean="0">
                <a:solidFill>
                  <a:srgbClr val="FF0000"/>
                </a:solidFill>
              </a:rPr>
              <a:t>K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</a:rPr>
              <a:t>(1270); 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(1270)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</a:t>
            </a:r>
            <a:r>
              <a:rPr lang="en-US" altLang="ja-JP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ωK</a:t>
            </a:r>
            <a:endParaRPr lang="en-US" altLang="ja-JP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テキスト ボックス 3"/>
          <p:cNvSpPr txBox="1">
            <a:spLocks noChangeArrowheads="1"/>
          </p:cNvSpPr>
          <p:nvPr/>
        </p:nvSpPr>
        <p:spPr bwMode="auto">
          <a:xfrm>
            <a:off x="791570" y="705798"/>
            <a:ext cx="7861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70C0"/>
                </a:solidFill>
                <a:latin typeface="Calibri" pitchFamily="34" charset="0"/>
              </a:rPr>
              <a:t>T</a:t>
            </a:r>
            <a:r>
              <a:rPr lang="en-US" altLang="ja-JP" sz="2000" dirty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en-US" altLang="ja-JP" sz="2000" dirty="0" err="1">
                <a:solidFill>
                  <a:srgbClr val="0070C0"/>
                </a:solidFill>
                <a:latin typeface="Calibri" pitchFamily="34" charset="0"/>
              </a:rPr>
              <a:t>Matsuda,T</a:t>
            </a:r>
            <a:r>
              <a:rPr lang="en-US" altLang="ja-JP" sz="2000" dirty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en-US" altLang="ja-JP" sz="2000" dirty="0" err="1">
                <a:solidFill>
                  <a:srgbClr val="0070C0"/>
                </a:solidFill>
                <a:latin typeface="Calibri" pitchFamily="34" charset="0"/>
              </a:rPr>
              <a:t>Motoda</a:t>
            </a:r>
            <a:r>
              <a:rPr lang="en-US" altLang="ja-JP" sz="2000" dirty="0">
                <a:solidFill>
                  <a:srgbClr val="0070C0"/>
                </a:solidFill>
                <a:latin typeface="Calibri" pitchFamily="34" charset="0"/>
              </a:rPr>
              <a:t> (</a:t>
            </a:r>
            <a:r>
              <a:rPr lang="en-US" altLang="ja-JP" sz="2000" dirty="0" smtClean="0">
                <a:solidFill>
                  <a:srgbClr val="0070C0"/>
                </a:solidFill>
                <a:latin typeface="Calibri" pitchFamily="34" charset="0"/>
              </a:rPr>
              <a:t>Univ. of Miyazaki</a:t>
            </a:r>
            <a:r>
              <a:rPr lang="en-US" altLang="ja-JP" sz="2000" dirty="0">
                <a:solidFill>
                  <a:srgbClr val="0070C0"/>
                </a:solidFill>
                <a:latin typeface="Calibri" pitchFamily="34" charset="0"/>
              </a:rPr>
              <a:t>) </a:t>
            </a:r>
            <a:r>
              <a:rPr lang="en-US" altLang="ja-JP" sz="2000" dirty="0" smtClean="0">
                <a:solidFill>
                  <a:srgbClr val="0070C0"/>
                </a:solidFill>
                <a:latin typeface="Calibri" pitchFamily="34" charset="0"/>
              </a:rPr>
              <a:t>with </a:t>
            </a:r>
            <a:r>
              <a:rPr lang="en-US" altLang="ja-JP" sz="2000" dirty="0">
                <a:solidFill>
                  <a:srgbClr val="0070C0"/>
                </a:solidFill>
                <a:latin typeface="Calibri" pitchFamily="34" charset="0"/>
              </a:rPr>
              <a:t>Prof. J. </a:t>
            </a:r>
            <a:r>
              <a:rPr lang="en-US" altLang="ja-JP" sz="2000" dirty="0" err="1" smtClean="0">
                <a:solidFill>
                  <a:srgbClr val="0070C0"/>
                </a:solidFill>
                <a:latin typeface="Calibri" pitchFamily="34" charset="0"/>
              </a:rPr>
              <a:t>MacNaughton</a:t>
            </a:r>
            <a:endParaRPr lang="ja-JP" altLang="en-US" sz="20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コンテンツ プレースホルダ 2"/>
          <p:cNvSpPr>
            <a:spLocks noGrp="1"/>
          </p:cNvSpPr>
          <p:nvPr>
            <p:ph idx="1"/>
          </p:nvPr>
        </p:nvSpPr>
        <p:spPr>
          <a:xfrm>
            <a:off x="320721" y="3452886"/>
            <a:ext cx="7390263" cy="2167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200" b="1" i="1" dirty="0" smtClean="0">
                <a:solidFill>
                  <a:srgbClr val="7030A0"/>
                </a:solidFill>
              </a:rPr>
              <a:t>Construction of the PWA formalism</a:t>
            </a:r>
            <a:endParaRPr lang="en-US" altLang="ja-JP" sz="2200" dirty="0" smtClean="0">
              <a:solidFill>
                <a:srgbClr val="7030A0"/>
              </a:solidFill>
            </a:endParaRPr>
          </a:p>
          <a:p>
            <a:pPr eaLnBrk="1" hangingPunct="1">
              <a:buNone/>
            </a:pPr>
            <a:r>
              <a:rPr lang="en-US" altLang="ja-JP" sz="2200" dirty="0" smtClean="0">
                <a:solidFill>
                  <a:srgbClr val="7030A0"/>
                </a:solidFill>
              </a:rPr>
              <a:t>       B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0</a:t>
            </a:r>
            <a:r>
              <a:rPr lang="ja-JP" altLang="ja-JP" sz="2200" dirty="0" smtClean="0">
                <a:solidFill>
                  <a:srgbClr val="7030A0"/>
                </a:solidFill>
              </a:rPr>
              <a:t>→</a:t>
            </a:r>
            <a:r>
              <a:rPr lang="en-US" altLang="ja-JP" sz="2200" dirty="0" smtClean="0">
                <a:solidFill>
                  <a:srgbClr val="7030A0"/>
                </a:solidFill>
              </a:rPr>
              <a:t>D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*+/-</a:t>
            </a:r>
            <a:r>
              <a:rPr lang="en-US" altLang="ja-JP" sz="2200" dirty="0" smtClean="0">
                <a:solidFill>
                  <a:srgbClr val="7030A0"/>
                </a:solidFill>
              </a:rPr>
              <a:t>+a</a:t>
            </a:r>
            <a:r>
              <a:rPr lang="en-US" altLang="ja-JP" sz="2200" baseline="-25000" dirty="0" smtClean="0">
                <a:solidFill>
                  <a:srgbClr val="7030A0"/>
                </a:solidFill>
              </a:rPr>
              <a:t>1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-/+</a:t>
            </a:r>
            <a:r>
              <a:rPr lang="en-US" altLang="ja-JP" sz="2200" dirty="0" smtClean="0">
                <a:solidFill>
                  <a:srgbClr val="7030A0"/>
                </a:solidFill>
              </a:rPr>
              <a:t>     (0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</a:t>
            </a:r>
            <a:r>
              <a:rPr lang="ja-JP" altLang="ja-JP" sz="2200" dirty="0" smtClean="0">
                <a:solidFill>
                  <a:srgbClr val="7030A0"/>
                </a:solidFill>
              </a:rPr>
              <a:t> →</a:t>
            </a:r>
            <a:r>
              <a:rPr lang="en-US" altLang="ja-JP" sz="2200" dirty="0" smtClean="0">
                <a:solidFill>
                  <a:srgbClr val="7030A0"/>
                </a:solidFill>
              </a:rPr>
              <a:t>1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</a:t>
            </a:r>
            <a:r>
              <a:rPr lang="en-US" altLang="ja-JP" sz="2200" dirty="0" smtClean="0">
                <a:solidFill>
                  <a:srgbClr val="7030A0"/>
                </a:solidFill>
              </a:rPr>
              <a:t>+1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+</a:t>
            </a:r>
            <a:r>
              <a:rPr lang="en-US" altLang="ja-JP" sz="2200" dirty="0" smtClean="0">
                <a:solidFill>
                  <a:srgbClr val="7030A0"/>
                </a:solidFill>
              </a:rPr>
              <a:t>)</a:t>
            </a:r>
          </a:p>
          <a:p>
            <a:pPr eaLnBrk="1" hangingPunct="1">
              <a:buNone/>
            </a:pPr>
            <a:r>
              <a:rPr lang="en-US" altLang="ja-JP" sz="2200" dirty="0" smtClean="0">
                <a:solidFill>
                  <a:srgbClr val="7030A0"/>
                </a:solidFill>
              </a:rPr>
              <a:t>       a</a:t>
            </a:r>
            <a:r>
              <a:rPr lang="en-US" altLang="ja-JP" sz="2200" baseline="-25000" dirty="0" smtClean="0">
                <a:solidFill>
                  <a:srgbClr val="7030A0"/>
                </a:solidFill>
              </a:rPr>
              <a:t>1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-/+</a:t>
            </a:r>
            <a:r>
              <a:rPr lang="ja-JP" altLang="ja-JP" sz="2200" dirty="0" smtClean="0">
                <a:solidFill>
                  <a:srgbClr val="7030A0"/>
                </a:solidFill>
              </a:rPr>
              <a:t>→</a:t>
            </a:r>
            <a:r>
              <a:rPr lang="en-US" altLang="ja-JP" sz="2200" dirty="0" smtClean="0">
                <a:solidFill>
                  <a:srgbClr val="7030A0"/>
                </a:solidFill>
                <a:latin typeface="Symbol" pitchFamily="18" charset="2"/>
              </a:rPr>
              <a:t>r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0</a:t>
            </a:r>
            <a:r>
              <a:rPr lang="en-US" altLang="ja-JP" sz="2200" dirty="0" smtClean="0">
                <a:solidFill>
                  <a:srgbClr val="7030A0"/>
                </a:solidFill>
              </a:rPr>
              <a:t>+</a:t>
            </a:r>
            <a:r>
              <a:rPr lang="en-US" altLang="ja-JP" sz="2200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-/+          </a:t>
            </a:r>
            <a:r>
              <a:rPr lang="en-US" altLang="ja-JP" sz="2200" dirty="0" smtClean="0">
                <a:solidFill>
                  <a:srgbClr val="7030A0"/>
                </a:solidFill>
              </a:rPr>
              <a:t>(1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+</a:t>
            </a:r>
            <a:r>
              <a:rPr lang="ja-JP" altLang="ja-JP" sz="2200" dirty="0" smtClean="0">
                <a:solidFill>
                  <a:srgbClr val="7030A0"/>
                </a:solidFill>
              </a:rPr>
              <a:t> →</a:t>
            </a:r>
            <a:r>
              <a:rPr lang="en-US" altLang="ja-JP" sz="2200" dirty="0" smtClean="0">
                <a:solidFill>
                  <a:srgbClr val="7030A0"/>
                </a:solidFill>
              </a:rPr>
              <a:t>1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</a:t>
            </a:r>
            <a:r>
              <a:rPr lang="en-US" altLang="ja-JP" sz="2200" dirty="0" smtClean="0">
                <a:solidFill>
                  <a:srgbClr val="7030A0"/>
                </a:solidFill>
              </a:rPr>
              <a:t>+0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</a:t>
            </a:r>
            <a:r>
              <a:rPr lang="en-US" altLang="ja-JP" sz="2200" dirty="0" smtClean="0">
                <a:solidFill>
                  <a:srgbClr val="7030A0"/>
                </a:solidFill>
              </a:rPr>
              <a:t>)</a:t>
            </a:r>
          </a:p>
          <a:p>
            <a:pPr eaLnBrk="1" hangingPunct="1">
              <a:buNone/>
            </a:pPr>
            <a:r>
              <a:rPr lang="en-US" altLang="ja-JP" sz="2200" dirty="0" smtClean="0">
                <a:solidFill>
                  <a:srgbClr val="7030A0"/>
                </a:solidFill>
              </a:rPr>
              <a:t>       D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*+/-</a:t>
            </a:r>
            <a:r>
              <a:rPr lang="ja-JP" altLang="ja-JP" sz="2200" dirty="0" smtClean="0">
                <a:solidFill>
                  <a:srgbClr val="7030A0"/>
                </a:solidFill>
              </a:rPr>
              <a:t>→</a:t>
            </a:r>
            <a:r>
              <a:rPr lang="en-US" altLang="ja-JP" sz="2200" dirty="0" smtClean="0">
                <a:solidFill>
                  <a:srgbClr val="7030A0"/>
                </a:solidFill>
              </a:rPr>
              <a:t>D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0</a:t>
            </a:r>
            <a:r>
              <a:rPr lang="en-US" altLang="ja-JP" sz="2200" dirty="0" smtClean="0">
                <a:solidFill>
                  <a:srgbClr val="7030A0"/>
                </a:solidFill>
              </a:rPr>
              <a:t>+</a:t>
            </a:r>
            <a:r>
              <a:rPr lang="en-US" altLang="ja-JP" sz="2200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+/-</a:t>
            </a:r>
            <a:r>
              <a:rPr lang="en-US" altLang="ja-JP" sz="2200" dirty="0" smtClean="0">
                <a:solidFill>
                  <a:srgbClr val="7030A0"/>
                </a:solidFill>
              </a:rPr>
              <a:t>      (1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</a:t>
            </a:r>
            <a:r>
              <a:rPr lang="ja-JP" altLang="ja-JP" sz="2200" dirty="0" smtClean="0">
                <a:solidFill>
                  <a:srgbClr val="7030A0"/>
                </a:solidFill>
              </a:rPr>
              <a:t> →</a:t>
            </a:r>
            <a:r>
              <a:rPr lang="en-US" altLang="ja-JP" sz="2200" dirty="0" smtClean="0">
                <a:solidFill>
                  <a:srgbClr val="7030A0"/>
                </a:solidFill>
              </a:rPr>
              <a:t>0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</a:t>
            </a:r>
            <a:r>
              <a:rPr lang="en-US" altLang="ja-JP" sz="2200" dirty="0" smtClean="0">
                <a:solidFill>
                  <a:srgbClr val="7030A0"/>
                </a:solidFill>
              </a:rPr>
              <a:t>+0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</a:t>
            </a:r>
            <a:r>
              <a:rPr lang="en-US" altLang="ja-JP" sz="2200" dirty="0" smtClean="0">
                <a:solidFill>
                  <a:srgbClr val="7030A0"/>
                </a:solidFill>
              </a:rPr>
              <a:t>) </a:t>
            </a:r>
          </a:p>
          <a:p>
            <a:pPr eaLnBrk="1" hangingPunct="1">
              <a:buNone/>
            </a:pPr>
            <a:r>
              <a:rPr lang="en-US" altLang="ja-JP" sz="2200" dirty="0" smtClean="0">
                <a:solidFill>
                  <a:srgbClr val="7030A0"/>
                </a:solidFill>
              </a:rPr>
              <a:t>       </a:t>
            </a:r>
            <a:r>
              <a:rPr lang="en-US" altLang="ja-JP" sz="2200" dirty="0" smtClean="0">
                <a:solidFill>
                  <a:srgbClr val="7030A0"/>
                </a:solidFill>
                <a:latin typeface="Symbol" pitchFamily="18" charset="2"/>
              </a:rPr>
              <a:t>r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0</a:t>
            </a:r>
            <a:r>
              <a:rPr lang="ja-JP" altLang="ja-JP" sz="2200" dirty="0" smtClean="0">
                <a:solidFill>
                  <a:srgbClr val="7030A0"/>
                </a:solidFill>
              </a:rPr>
              <a:t> →</a:t>
            </a:r>
            <a:r>
              <a:rPr lang="en-US" altLang="ja-JP" sz="2200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+</a:t>
            </a:r>
            <a:r>
              <a:rPr lang="en-US" altLang="ja-JP" sz="2200" dirty="0" smtClean="0">
                <a:solidFill>
                  <a:srgbClr val="7030A0"/>
                </a:solidFill>
              </a:rPr>
              <a:t>+</a:t>
            </a:r>
            <a:r>
              <a:rPr lang="en-US" altLang="ja-JP" sz="2200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</a:t>
            </a:r>
            <a:r>
              <a:rPr lang="ja-JP" altLang="ja-JP" sz="2200" dirty="0" smtClean="0">
                <a:solidFill>
                  <a:srgbClr val="7030A0"/>
                </a:solidFill>
              </a:rPr>
              <a:t> </a:t>
            </a:r>
            <a:r>
              <a:rPr lang="en-US" altLang="ja-JP" sz="2200" dirty="0" smtClean="0">
                <a:solidFill>
                  <a:srgbClr val="7030A0"/>
                </a:solidFill>
              </a:rPr>
              <a:t>           (1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</a:t>
            </a:r>
            <a:r>
              <a:rPr lang="ja-JP" altLang="ja-JP" sz="2200" dirty="0" smtClean="0">
                <a:solidFill>
                  <a:srgbClr val="7030A0"/>
                </a:solidFill>
              </a:rPr>
              <a:t> →</a:t>
            </a:r>
            <a:r>
              <a:rPr lang="en-US" altLang="ja-JP" sz="2200" dirty="0" smtClean="0">
                <a:solidFill>
                  <a:srgbClr val="7030A0"/>
                </a:solidFill>
              </a:rPr>
              <a:t>0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</a:t>
            </a:r>
            <a:r>
              <a:rPr lang="en-US" altLang="ja-JP" sz="2200" dirty="0" smtClean="0">
                <a:solidFill>
                  <a:srgbClr val="7030A0"/>
                </a:solidFill>
              </a:rPr>
              <a:t>+0</a:t>
            </a:r>
            <a:r>
              <a:rPr lang="en-US" altLang="ja-JP" sz="2200" baseline="30000" dirty="0" smtClean="0">
                <a:solidFill>
                  <a:srgbClr val="7030A0"/>
                </a:solidFill>
              </a:rPr>
              <a:t>-</a:t>
            </a:r>
            <a:r>
              <a:rPr lang="en-US" altLang="ja-JP" sz="2200" dirty="0" smtClean="0">
                <a:solidFill>
                  <a:srgbClr val="7030A0"/>
                </a:solidFill>
              </a:rPr>
              <a:t>) </a:t>
            </a:r>
            <a:endParaRPr lang="ja-JP" altLang="en-US" sz="2200" dirty="0" smtClean="0">
              <a:solidFill>
                <a:srgbClr val="7030A0"/>
              </a:solidFill>
            </a:endParaRP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1033" name="図 7" descr="B-Dstar_a1_20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027" y="3057097"/>
            <a:ext cx="3361685" cy="27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0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040" name="正方形/長方形 16"/>
          <p:cNvSpPr>
            <a:spLocks noChangeArrowheads="1"/>
          </p:cNvSpPr>
          <p:nvPr/>
        </p:nvSpPr>
        <p:spPr bwMode="auto">
          <a:xfrm>
            <a:off x="596805" y="315203"/>
            <a:ext cx="7878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rgbClr val="0070C0"/>
                </a:solidFill>
                <a:latin typeface="Calibri" pitchFamily="34" charset="0"/>
              </a:rPr>
              <a:t>1. </a:t>
            </a:r>
            <a:r>
              <a:rPr lang="en-US" altLang="ja-JP" sz="3600" dirty="0" smtClean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en-US" altLang="ja-JP" sz="3600" baseline="30000" dirty="0" smtClean="0">
                <a:solidFill>
                  <a:srgbClr val="0070C0"/>
                </a:solidFill>
                <a:latin typeface="Calibri" pitchFamily="34" charset="0"/>
              </a:rPr>
              <a:t>0</a:t>
            </a:r>
            <a:r>
              <a:rPr lang="ja-JP" altLang="en-US" sz="36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</a:t>
            </a:r>
            <a:r>
              <a:rPr lang="en-US" altLang="ja-JP" sz="3600" dirty="0" smtClean="0">
                <a:solidFill>
                  <a:srgbClr val="0070C0"/>
                </a:solidFill>
                <a:latin typeface="Calibri" pitchFamily="34" charset="0"/>
              </a:rPr>
              <a:t>D</a:t>
            </a:r>
            <a:r>
              <a:rPr lang="en-US" altLang="ja-JP" sz="3600" baseline="30000" dirty="0" smtClean="0">
                <a:solidFill>
                  <a:srgbClr val="0070C0"/>
                </a:solidFill>
                <a:latin typeface="Calibri" pitchFamily="34" charset="0"/>
              </a:rPr>
              <a:t>*+/-</a:t>
            </a:r>
            <a:r>
              <a:rPr lang="en-US" altLang="ja-JP" sz="3600" dirty="0" smtClean="0">
                <a:solidFill>
                  <a:srgbClr val="0070C0"/>
                </a:solidFill>
                <a:latin typeface="Calibri" pitchFamily="34" charset="0"/>
              </a:rPr>
              <a:t> a</a:t>
            </a:r>
            <a:r>
              <a:rPr lang="en-US" altLang="ja-JP" sz="3600" baseline="-25000" dirty="0" smtClean="0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altLang="ja-JP" sz="3600" baseline="30000" dirty="0" smtClean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en-US" altLang="ja-JP" sz="3600" baseline="30000" dirty="0">
                <a:solidFill>
                  <a:srgbClr val="0070C0"/>
                </a:solidFill>
                <a:latin typeface="Calibri" pitchFamily="34" charset="0"/>
              </a:rPr>
              <a:t>/+</a:t>
            </a:r>
            <a:r>
              <a:rPr lang="en-US" altLang="ja-JP" sz="36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ja-JP" altLang="en-US" sz="36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41" name="テキスト ボックス 18"/>
          <p:cNvSpPr txBox="1">
            <a:spLocks noChangeArrowheads="1"/>
          </p:cNvSpPr>
          <p:nvPr/>
        </p:nvSpPr>
        <p:spPr bwMode="auto">
          <a:xfrm>
            <a:off x="637654" y="5568690"/>
            <a:ext cx="71688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200" dirty="0">
                <a:solidFill>
                  <a:srgbClr val="FF0000"/>
                </a:solidFill>
              </a:rPr>
              <a:t>The skim code of this reaction is </a:t>
            </a:r>
            <a:r>
              <a:rPr lang="en-US" altLang="ja-JP" sz="2200" dirty="0" smtClean="0">
                <a:solidFill>
                  <a:srgbClr val="FF0000"/>
                </a:solidFill>
              </a:rPr>
              <a:t>almost</a:t>
            </a:r>
            <a:r>
              <a:rPr lang="ja-JP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</a:rPr>
              <a:t>completed </a:t>
            </a:r>
            <a:r>
              <a:rPr lang="en-US" altLang="ja-JP" sz="2200" dirty="0">
                <a:solidFill>
                  <a:srgbClr val="FF0000"/>
                </a:solidFill>
              </a:rPr>
              <a:t>by </a:t>
            </a:r>
            <a:endParaRPr lang="en-US" altLang="ja-JP" sz="2200" dirty="0" smtClean="0">
              <a:solidFill>
                <a:srgbClr val="FF0000"/>
              </a:solidFill>
            </a:endParaRPr>
          </a:p>
          <a:p>
            <a:r>
              <a:rPr lang="en-US" altLang="ja-JP" sz="2200" dirty="0" smtClean="0">
                <a:solidFill>
                  <a:srgbClr val="FF0000"/>
                </a:solidFill>
              </a:rPr>
              <a:t>Prof</a:t>
            </a:r>
            <a:r>
              <a:rPr lang="en-US" altLang="ja-JP" sz="2200" dirty="0">
                <a:solidFill>
                  <a:srgbClr val="FF0000"/>
                </a:solidFill>
              </a:rPr>
              <a:t>. J. </a:t>
            </a:r>
            <a:r>
              <a:rPr lang="en-US" altLang="ja-JP" sz="2200" dirty="0" err="1">
                <a:solidFill>
                  <a:srgbClr val="FF0000"/>
                </a:solidFill>
              </a:rPr>
              <a:t>MacNaughton</a:t>
            </a:r>
            <a:r>
              <a:rPr lang="en-US" altLang="ja-JP" sz="2200" dirty="0" smtClean="0">
                <a:solidFill>
                  <a:srgbClr val="FF0000"/>
                </a:solidFill>
              </a:rPr>
              <a:t>.</a:t>
            </a:r>
            <a:r>
              <a:rPr lang="ja-JP" altLang="en-US" sz="2200" dirty="0" smtClean="0">
                <a:solidFill>
                  <a:srgbClr val="FF0000"/>
                </a:solidFill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</a:rPr>
              <a:t>PWA programs are being produced.</a:t>
            </a:r>
            <a:endParaRPr lang="en-US" altLang="ja-JP" sz="2200" dirty="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45660" y="1105471"/>
            <a:ext cx="86526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200" dirty="0" smtClean="0"/>
              <a:t> </a:t>
            </a:r>
            <a:r>
              <a:rPr lang="en-US" altLang="ja-JP" sz="2200" b="1" dirty="0" smtClean="0">
                <a:solidFill>
                  <a:srgbClr val="008000"/>
                </a:solidFill>
              </a:rPr>
              <a:t>Mass &amp; width of</a:t>
            </a:r>
            <a:r>
              <a:rPr lang="ja-JP" altLang="en-US" sz="2200" b="1" dirty="0" smtClean="0">
                <a:solidFill>
                  <a:srgbClr val="008000"/>
                </a:solidFill>
              </a:rPr>
              <a:t> </a:t>
            </a:r>
            <a:r>
              <a:rPr lang="en-US" altLang="ja-JP" sz="2200" b="1" dirty="0" smtClean="0">
                <a:solidFill>
                  <a:srgbClr val="008000"/>
                </a:solidFill>
              </a:rPr>
              <a:t>a</a:t>
            </a:r>
            <a:r>
              <a:rPr lang="en-US" altLang="ja-JP" sz="2200" b="1" baseline="-25000" dirty="0" smtClean="0">
                <a:solidFill>
                  <a:srgbClr val="008000"/>
                </a:solidFill>
              </a:rPr>
              <a:t>1</a:t>
            </a:r>
            <a:r>
              <a:rPr lang="en-US" altLang="ja-JP" sz="2200" b="1" dirty="0" smtClean="0">
                <a:solidFill>
                  <a:srgbClr val="008000"/>
                </a:solidFill>
              </a:rPr>
              <a:t> </a:t>
            </a:r>
            <a:r>
              <a:rPr lang="en-US" altLang="ja-JP" sz="2200" dirty="0" smtClean="0"/>
              <a:t>are not defined well. </a:t>
            </a:r>
            <a:r>
              <a:rPr lang="en-US" altLang="ja-JP" sz="1600" dirty="0" smtClean="0"/>
              <a:t>(PDG: M=1230</a:t>
            </a:r>
            <a:r>
              <a:rPr lang="en-US" altLang="ja-JP" sz="1600" dirty="0" smtClean="0">
                <a:sym typeface="Symbol"/>
              </a:rPr>
              <a:t>40 </a:t>
            </a:r>
            <a:r>
              <a:rPr lang="en-US" altLang="ja-JP" sz="1600" dirty="0" err="1" smtClean="0">
                <a:sym typeface="Symbol"/>
              </a:rPr>
              <a:t>MeV</a:t>
            </a:r>
            <a:r>
              <a:rPr lang="en-US" altLang="ja-JP" sz="1600" dirty="0" smtClean="0">
                <a:sym typeface="Symbol"/>
              </a:rPr>
              <a:t>, =250600 </a:t>
            </a:r>
            <a:r>
              <a:rPr lang="en-US" altLang="ja-JP" sz="1600" dirty="0" err="1" smtClean="0">
                <a:sym typeface="Symbol"/>
              </a:rPr>
              <a:t>MeV</a:t>
            </a:r>
            <a:r>
              <a:rPr lang="en-US" altLang="ja-JP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200" dirty="0" smtClean="0"/>
              <a:t> S. </a:t>
            </a:r>
            <a:r>
              <a:rPr lang="en-US" altLang="ja-JP" sz="2200" dirty="0" err="1" smtClean="0"/>
              <a:t>Leupold</a:t>
            </a:r>
            <a:r>
              <a:rPr lang="en-US" altLang="ja-JP" sz="2200" dirty="0" smtClean="0"/>
              <a:t>, POS (CD09) 051 suggests </a:t>
            </a:r>
            <a:r>
              <a:rPr lang="en-US" altLang="ja-JP" sz="2200" b="1" dirty="0" smtClean="0">
                <a:solidFill>
                  <a:srgbClr val="008000"/>
                </a:solidFill>
              </a:rPr>
              <a:t>a possibility of </a:t>
            </a:r>
            <a:r>
              <a:rPr lang="en-US" altLang="ja-JP" sz="2200" b="1" dirty="0" smtClean="0">
                <a:solidFill>
                  <a:srgbClr val="008000"/>
                </a:solidFill>
                <a:latin typeface="Symbol" pitchFamily="18" charset="2"/>
              </a:rPr>
              <a:t>r</a:t>
            </a:r>
            <a:r>
              <a:rPr lang="en-US" altLang="ja-JP" sz="2200" b="1" dirty="0" smtClean="0">
                <a:solidFill>
                  <a:srgbClr val="008000"/>
                </a:solidFill>
              </a:rPr>
              <a:t>-</a:t>
            </a:r>
            <a:r>
              <a:rPr lang="en-US" altLang="ja-JP" sz="2200" b="1" dirty="0" smtClean="0">
                <a:solidFill>
                  <a:srgbClr val="008000"/>
                </a:solidFill>
                <a:latin typeface="Symbol" pitchFamily="18" charset="2"/>
              </a:rPr>
              <a:t>p</a:t>
            </a:r>
            <a:r>
              <a:rPr lang="en-US" altLang="ja-JP" sz="2200" b="1" dirty="0" smtClean="0">
                <a:solidFill>
                  <a:srgbClr val="008000"/>
                </a:solidFill>
              </a:rPr>
              <a:t> molecule state</a:t>
            </a:r>
            <a:r>
              <a:rPr lang="en-US" altLang="ja-JP" sz="2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200" dirty="0" smtClean="0"/>
              <a:t> Old scattering experiments :  Various states are overlapped each other.</a:t>
            </a:r>
          </a:p>
          <a:p>
            <a:r>
              <a:rPr lang="en-US" altLang="ja-JP" sz="2200" dirty="0" smtClean="0"/>
              <a:t>   </a:t>
            </a:r>
            <a:r>
              <a:rPr lang="en-US" altLang="ja-JP" sz="2200" dirty="0" smtClean="0">
                <a:sym typeface="Symbol"/>
              </a:rPr>
              <a:t> </a:t>
            </a:r>
            <a:r>
              <a:rPr lang="en-US" altLang="ja-JP" sz="2200" b="1" dirty="0" smtClean="0">
                <a:solidFill>
                  <a:srgbClr val="008000"/>
                </a:solidFill>
                <a:sym typeface="Symbol"/>
              </a:rPr>
              <a:t>Decay reaction: I</a:t>
            </a:r>
            <a:r>
              <a:rPr lang="en-US" altLang="ja-JP" sz="2200" b="1" dirty="0" smtClean="0">
                <a:solidFill>
                  <a:srgbClr val="008000"/>
                </a:solidFill>
              </a:rPr>
              <a:t>nitial quantum numbers are well defined</a:t>
            </a:r>
            <a:r>
              <a:rPr lang="en-US" altLang="ja-JP" sz="2200" dirty="0" smtClean="0"/>
              <a:t>.</a:t>
            </a:r>
          </a:p>
          <a:p>
            <a:r>
              <a:rPr lang="en-US" altLang="ja-JP" sz="2200" dirty="0" smtClean="0"/>
              <a:t>         So far a</a:t>
            </a:r>
            <a:r>
              <a:rPr lang="en-US" altLang="ja-JP" sz="2200" baseline="-25000" dirty="0" smtClean="0"/>
              <a:t>1</a:t>
            </a:r>
            <a:r>
              <a:rPr lang="en-US" altLang="ja-JP" sz="2200" dirty="0" smtClean="0"/>
              <a:t> has been studied by </a:t>
            </a:r>
            <a:r>
              <a:rPr lang="en-US" altLang="ja-JP" sz="2200" dirty="0" smtClean="0">
                <a:latin typeface="Symbol" pitchFamily="18" charset="2"/>
              </a:rPr>
              <a:t>t</a:t>
            </a:r>
            <a:r>
              <a:rPr lang="en-US" altLang="ja-JP" sz="2200" dirty="0" smtClean="0"/>
              <a:t> decays, but </a:t>
            </a:r>
            <a:r>
              <a:rPr lang="en-US" altLang="ja-JP" sz="2200" b="1" dirty="0" smtClean="0">
                <a:solidFill>
                  <a:srgbClr val="008000"/>
                </a:solidFill>
              </a:rPr>
              <a:t>a</a:t>
            </a:r>
            <a:r>
              <a:rPr lang="en-US" altLang="ja-JP" sz="2200" b="1" baseline="-25000" dirty="0" smtClean="0">
                <a:solidFill>
                  <a:srgbClr val="008000"/>
                </a:solidFill>
              </a:rPr>
              <a:t>1</a:t>
            </a:r>
            <a:r>
              <a:rPr lang="en-US" altLang="ja-JP" sz="2200" b="1" dirty="0" smtClean="0">
                <a:solidFill>
                  <a:srgbClr val="008000"/>
                </a:solidFill>
              </a:rPr>
              <a:t> width cannot be </a:t>
            </a:r>
          </a:p>
          <a:p>
            <a:r>
              <a:rPr lang="en-US" altLang="ja-JP" sz="2200" b="1" dirty="0" smtClean="0">
                <a:solidFill>
                  <a:srgbClr val="008000"/>
                </a:solidFill>
              </a:rPr>
              <a:t>         extracted correctly</a:t>
            </a:r>
            <a:r>
              <a:rPr lang="en-US" altLang="ja-JP" sz="2200" dirty="0" smtClean="0"/>
              <a:t>. (M</a:t>
            </a:r>
            <a:r>
              <a:rPr lang="en-US" altLang="ja-JP" sz="2200" baseline="-25000" dirty="0" smtClean="0">
                <a:sym typeface="Symbol"/>
              </a:rPr>
              <a:t></a:t>
            </a:r>
            <a:r>
              <a:rPr lang="en-US" altLang="ja-JP" sz="2200" dirty="0" smtClean="0">
                <a:sym typeface="Symbol"/>
              </a:rPr>
              <a:t>=1.777 </a:t>
            </a:r>
            <a:r>
              <a:rPr lang="en-US" altLang="ja-JP" sz="2200" dirty="0" err="1" smtClean="0">
                <a:sym typeface="Symbol"/>
              </a:rPr>
              <a:t>GeV</a:t>
            </a:r>
            <a:r>
              <a:rPr lang="en-US" altLang="ja-JP" sz="2200" dirty="0" smtClean="0">
                <a:sym typeface="Symbol"/>
              </a:rPr>
              <a:t>/c</a:t>
            </a:r>
            <a:r>
              <a:rPr lang="en-US" altLang="ja-JP" sz="2200" baseline="30000" dirty="0" smtClean="0">
                <a:sym typeface="Symbol"/>
              </a:rPr>
              <a:t>2</a:t>
            </a:r>
            <a:r>
              <a:rPr lang="en-US" altLang="ja-JP" sz="2200" dirty="0" smtClean="0"/>
              <a:t>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08477" y="4012441"/>
            <a:ext cx="3882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r>
              <a:rPr kumimoji="1" lang="en-US" altLang="ja-JP" baseline="30000" dirty="0" smtClean="0"/>
              <a:t>0</a:t>
            </a:r>
            <a:endParaRPr kumimoji="1" lang="ja-JP" altLang="en-US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61629" y="3741761"/>
            <a:ext cx="587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</a:t>
            </a:r>
            <a:r>
              <a:rPr kumimoji="1" lang="en-US" altLang="ja-JP" baseline="30000" dirty="0" smtClean="0"/>
              <a:t>*+/-</a:t>
            </a:r>
            <a:endParaRPr kumimoji="1" lang="ja-JP" altLang="en-US" baseline="30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71061" y="4287672"/>
            <a:ext cx="5565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lang="en-US" altLang="ja-JP" baseline="-25000" dirty="0" smtClean="0"/>
              <a:t>1</a:t>
            </a:r>
            <a:r>
              <a:rPr kumimoji="1" lang="en-US" altLang="ja-JP" baseline="30000" dirty="0" smtClean="0"/>
              <a:t>-/+</a:t>
            </a:r>
            <a:endParaRPr kumimoji="1" lang="ja-JP" altLang="en-US" baseline="30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98859" y="4383206"/>
            <a:ext cx="389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Symbol"/>
              </a:rPr>
              <a:t></a:t>
            </a:r>
            <a:r>
              <a:rPr kumimoji="1" lang="en-US" altLang="ja-JP" baseline="30000" dirty="0" smtClean="0"/>
              <a:t>0</a:t>
            </a:r>
            <a:endParaRPr kumimoji="1" lang="ja-JP" altLang="en-US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94143" y="3414214"/>
            <a:ext cx="4058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</a:t>
            </a:r>
            <a:r>
              <a:rPr kumimoji="1" lang="en-US" altLang="ja-JP" baseline="30000" dirty="0" smtClean="0"/>
              <a:t>0</a:t>
            </a:r>
            <a:endParaRPr kumimoji="1" lang="ja-JP" altLang="en-US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08794" y="3004781"/>
            <a:ext cx="4876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+/-</a:t>
            </a:r>
            <a:endParaRPr kumimoji="1" lang="ja-JP" altLang="en-US" baseline="30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81498" y="3496101"/>
            <a:ext cx="4940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Symbol"/>
              </a:rPr>
              <a:t></a:t>
            </a:r>
            <a:r>
              <a:rPr kumimoji="1" lang="en-US" altLang="ja-JP" baseline="30000" dirty="0" smtClean="0"/>
              <a:t>-/+</a:t>
            </a:r>
            <a:endParaRPr kumimoji="1" lang="ja-JP" altLang="en-US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742829" y="4849503"/>
            <a:ext cx="4940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Symbol"/>
              </a:rPr>
              <a:t></a:t>
            </a:r>
            <a:r>
              <a:rPr kumimoji="1" lang="en-US" altLang="ja-JP" baseline="30000" dirty="0" smtClean="0"/>
              <a:t>-/+</a:t>
            </a:r>
            <a:endParaRPr kumimoji="1" lang="ja-JP" altLang="en-US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88238" y="5518245"/>
            <a:ext cx="4940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Symbol"/>
              </a:rPr>
              <a:t></a:t>
            </a:r>
            <a:r>
              <a:rPr kumimoji="1" lang="en-US" altLang="ja-JP" baseline="30000" dirty="0" smtClean="0"/>
              <a:t>-/+</a:t>
            </a:r>
            <a:endParaRPr kumimoji="1" lang="ja-JP" altLang="en-US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42830" y="3907809"/>
            <a:ext cx="4940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Symbol"/>
              </a:rPr>
              <a:t></a:t>
            </a:r>
            <a:r>
              <a:rPr kumimoji="1" lang="en-US" altLang="ja-JP" baseline="30000" dirty="0" smtClean="0"/>
              <a:t>+/-</a:t>
            </a:r>
            <a:endParaRPr kumimoji="1" lang="ja-JP" altLang="en-US" baseline="30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58752" y="4374108"/>
            <a:ext cx="4940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Symbol"/>
              </a:rPr>
              <a:t></a:t>
            </a:r>
            <a:r>
              <a:rPr kumimoji="1" lang="en-US" altLang="ja-JP" baseline="30000" dirty="0" smtClean="0"/>
              <a:t>+/-</a:t>
            </a:r>
            <a:endParaRPr kumimoji="1" lang="ja-JP" alt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3" y="5117909"/>
            <a:ext cx="3643952" cy="174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9307" y="1187355"/>
            <a:ext cx="8598090" cy="255213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ja-JP" sz="2000" dirty="0" smtClean="0">
                <a:ea typeface="HGPｺﾞｼｯｸE" pitchFamily="50" charset="-128"/>
              </a:rPr>
              <a:t>Recently Belle renewed the mass and width of K</a:t>
            </a:r>
            <a:r>
              <a:rPr lang="en-US" altLang="ja-JP" sz="2000" baseline="-25000" dirty="0" smtClean="0">
                <a:ea typeface="HGPｺﾞｼｯｸE" pitchFamily="50" charset="-128"/>
              </a:rPr>
              <a:t>1</a:t>
            </a:r>
            <a:r>
              <a:rPr lang="en-US" altLang="ja-JP" sz="2000" dirty="0" smtClean="0">
                <a:ea typeface="HGPｺﾞｼｯｸE" pitchFamily="50" charset="-128"/>
              </a:rPr>
              <a:t>(1270) in </a:t>
            </a:r>
            <a:r>
              <a:rPr lang="en-US" altLang="ja-JP" sz="2000" b="1" dirty="0" smtClean="0">
                <a:solidFill>
                  <a:srgbClr val="7030A0"/>
                </a:solidFill>
                <a:ea typeface="HGPｺﾞｼｯｸE" pitchFamily="50" charset="-128"/>
              </a:rPr>
              <a:t>B</a:t>
            </a:r>
            <a:r>
              <a:rPr lang="en-US" altLang="ja-JP" sz="2000" b="1" dirty="0" smtClean="0">
                <a:solidFill>
                  <a:srgbClr val="7030A0"/>
                </a:solidFill>
                <a:ea typeface="HGPｺﾞｼｯｸE" pitchFamily="50" charset="-128"/>
                <a:sym typeface="Symbol"/>
              </a:rPr>
              <a:t>J/K </a:t>
            </a:r>
          </a:p>
          <a:p>
            <a:pPr>
              <a:buNone/>
              <a:defRPr/>
            </a:pPr>
            <a:r>
              <a:rPr lang="en-US" altLang="ja-JP" sz="2000" b="1" dirty="0" smtClean="0">
                <a:solidFill>
                  <a:srgbClr val="7030A0"/>
                </a:solidFill>
                <a:ea typeface="HGPｺﾞｼｯｸE" pitchFamily="50" charset="-128"/>
                <a:sym typeface="Symbol"/>
              </a:rPr>
              <a:t>      channel</a:t>
            </a:r>
            <a:r>
              <a:rPr lang="en-US" altLang="ja-JP" sz="2000" dirty="0" smtClean="0">
                <a:ea typeface="HGPｺﾞｼｯｸE" pitchFamily="50" charset="-128"/>
                <a:sym typeface="Symbol"/>
              </a:rPr>
              <a:t>. This must be also checked by K mode.</a:t>
            </a:r>
            <a:endParaRPr lang="en-US" altLang="ja-JP" sz="2000" dirty="0" smtClean="0">
              <a:ea typeface="HGPｺﾞｼｯｸE" pitchFamily="50" charset="-128"/>
            </a:endParaRPr>
          </a:p>
          <a:p>
            <a:pPr>
              <a:defRPr/>
            </a:pPr>
            <a:r>
              <a:rPr lang="en-US" altLang="ja-JP" sz="2000" dirty="0" smtClean="0">
                <a:solidFill>
                  <a:srgbClr val="008000"/>
                </a:solidFill>
                <a:ea typeface="HGPｺﾞｼｯｸE" pitchFamily="50" charset="-128"/>
              </a:rPr>
              <a:t>BR(K</a:t>
            </a:r>
            <a:r>
              <a:rPr lang="en-US" altLang="ja-JP" sz="2000" baseline="-25000" dirty="0" smtClean="0">
                <a:solidFill>
                  <a:srgbClr val="008000"/>
                </a:solidFill>
                <a:ea typeface="HGPｺﾞｼｯｸE" pitchFamily="50" charset="-128"/>
              </a:rPr>
              <a:t>1</a:t>
            </a:r>
            <a:r>
              <a:rPr lang="en-US" altLang="ja-JP" sz="2000" dirty="0" smtClean="0">
                <a:solidFill>
                  <a:srgbClr val="008000"/>
                </a:solidFill>
                <a:ea typeface="HGPｺﾞｼｯｸE" pitchFamily="50" charset="-128"/>
                <a:sym typeface="Symbol"/>
              </a:rPr>
              <a:t></a:t>
            </a:r>
            <a:r>
              <a:rPr lang="en-US" altLang="ja-JP" sz="2000" dirty="0" smtClean="0">
                <a:solidFill>
                  <a:srgbClr val="008000"/>
                </a:solidFill>
                <a:ea typeface="HGPｺﾞｼｯｸE" pitchFamily="50" charset="-128"/>
              </a:rPr>
              <a:t>K</a:t>
            </a:r>
            <a:r>
              <a:rPr lang="en-US" altLang="ja-JP" sz="2000" dirty="0" smtClean="0">
                <a:solidFill>
                  <a:srgbClr val="008000"/>
                </a:solidFill>
                <a:ea typeface="HGPｺﾞｼｯｸE" pitchFamily="50" charset="-128"/>
                <a:sym typeface="Symbol"/>
              </a:rPr>
              <a:t>) may be larger than PDG (11%) because of strong  interference.</a:t>
            </a:r>
            <a:endParaRPr lang="en-US" altLang="ja-JP" sz="2000" dirty="0" smtClean="0">
              <a:solidFill>
                <a:srgbClr val="008000"/>
              </a:solidFill>
              <a:ea typeface="HGPｺﾞｼｯｸE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sz="2000" dirty="0" smtClean="0">
                <a:ea typeface="HGPｺﾞｼｯｸE" pitchFamily="50" charset="-128"/>
              </a:rPr>
              <a:t>Skim programs for B</a:t>
            </a:r>
            <a:r>
              <a:rPr lang="en-US" altLang="ja-JP" sz="2000" baseline="30000" dirty="0">
                <a:ea typeface="HGPｺﾞｼｯｸE" pitchFamily="50" charset="-128"/>
              </a:rPr>
              <a:t>+</a:t>
            </a:r>
            <a:r>
              <a:rPr lang="en-US" altLang="ja-JP" sz="2000" dirty="0">
                <a:ea typeface="HGPｺﾞｼｯｸE" pitchFamily="50" charset="-128"/>
              </a:rPr>
              <a:t> </a:t>
            </a:r>
            <a:r>
              <a:rPr lang="en-US" altLang="ja-JP" sz="2000" dirty="0" smtClean="0">
                <a:ea typeface="HGPｺﾞｼｯｸE" pitchFamily="50" charset="-128"/>
                <a:sym typeface="Symbol"/>
              </a:rPr>
              <a:t> </a:t>
            </a:r>
            <a:r>
              <a:rPr lang="en-US" altLang="ja-JP" sz="2000" dirty="0" smtClean="0">
                <a:ea typeface="HGPｺﾞｼｯｸE" pitchFamily="50" charset="-128"/>
              </a:rPr>
              <a:t>J/</a:t>
            </a:r>
            <a:r>
              <a:rPr lang="en-US" altLang="ja-JP" sz="2000" dirty="0" smtClean="0">
                <a:ea typeface="HGPｺﾞｼｯｸE" pitchFamily="50" charset="-128"/>
                <a:sym typeface="Symbol"/>
              </a:rPr>
              <a:t></a:t>
            </a:r>
            <a:r>
              <a:rPr lang="en-US" altLang="ja-JP" sz="2000" dirty="0" smtClean="0">
                <a:ea typeface="HGPｺﾞｼｯｸE" pitchFamily="50" charset="-128"/>
              </a:rPr>
              <a:t>K</a:t>
            </a:r>
            <a:r>
              <a:rPr lang="en-US" altLang="ja-JP" sz="2000" baseline="30000" dirty="0" smtClean="0">
                <a:ea typeface="HGPｺﾞｼｯｸE" pitchFamily="50" charset="-128"/>
              </a:rPr>
              <a:t>+</a:t>
            </a:r>
            <a:r>
              <a:rPr lang="en-US" altLang="ja-JP" sz="2000" dirty="0" smtClean="0">
                <a:ea typeface="HGPｺﾞｼｯｸE" pitchFamily="50" charset="-128"/>
                <a:sym typeface="Symbol"/>
              </a:rPr>
              <a:t> are under construction</a:t>
            </a:r>
            <a:r>
              <a:rPr lang="en-US" altLang="ja-JP" sz="2000" dirty="0" smtClean="0">
                <a:ea typeface="HGPｺﾞｼｯｸE" pitchFamily="50" charset="-128"/>
              </a:rPr>
              <a:t>,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altLang="ja-JP" sz="2000" dirty="0" smtClean="0">
                <a:ea typeface="HGPｺﾞｼｯｸE" pitchFamily="50" charset="-128"/>
              </a:rPr>
              <a:t>      and very preliminary skim data is being obtained.</a:t>
            </a:r>
          </a:p>
        </p:txBody>
      </p:sp>
      <p:sp>
        <p:nvSpPr>
          <p:cNvPr id="4099" name="正方形/長方形 16"/>
          <p:cNvSpPr>
            <a:spLocks noChangeArrowheads="1"/>
          </p:cNvSpPr>
          <p:nvPr/>
        </p:nvSpPr>
        <p:spPr bwMode="auto">
          <a:xfrm>
            <a:off x="605667" y="393629"/>
            <a:ext cx="78150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rgbClr val="0070C0"/>
                </a:solidFill>
                <a:latin typeface="Calibri" pitchFamily="34" charset="0"/>
              </a:rPr>
              <a:t> 2. B</a:t>
            </a:r>
            <a:r>
              <a:rPr lang="en-US" altLang="ja-JP" sz="3200" baseline="30000" dirty="0" smtClean="0">
                <a:solidFill>
                  <a:srgbClr val="0070C0"/>
                </a:solidFill>
                <a:latin typeface="Calibri" pitchFamily="34" charset="0"/>
              </a:rPr>
              <a:t>+</a:t>
            </a:r>
            <a:r>
              <a:rPr lang="ja-JP" altLang="en-US" sz="32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</a:t>
            </a:r>
            <a:r>
              <a:rPr lang="en-US" altLang="ja-JP" sz="3200" dirty="0" smtClean="0">
                <a:solidFill>
                  <a:srgbClr val="0070C0"/>
                </a:solidFill>
                <a:latin typeface="Calibri" pitchFamily="34" charset="0"/>
              </a:rPr>
              <a:t>J/</a:t>
            </a:r>
            <a:r>
              <a:rPr lang="en-US" altLang="ja-JP" sz="32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</a:t>
            </a:r>
            <a:r>
              <a:rPr lang="en-US" altLang="ja-JP" sz="3200" dirty="0" smtClean="0">
                <a:solidFill>
                  <a:srgbClr val="0070C0"/>
                </a:solidFill>
                <a:latin typeface="Symbol" pitchFamily="18" charset="2"/>
              </a:rPr>
              <a:t> </a:t>
            </a:r>
            <a:r>
              <a:rPr lang="en-US" altLang="ja-JP" sz="3200" dirty="0" smtClean="0">
                <a:solidFill>
                  <a:srgbClr val="0070C0"/>
                </a:solidFill>
                <a:latin typeface="Calibri" pitchFamily="34" charset="0"/>
              </a:rPr>
              <a:t>K</a:t>
            </a:r>
            <a:r>
              <a:rPr lang="en-US" altLang="ja-JP" sz="3200" baseline="-25000" dirty="0" smtClean="0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altLang="ja-JP" sz="3200" dirty="0" smtClean="0">
                <a:solidFill>
                  <a:srgbClr val="0070C0"/>
                </a:solidFill>
                <a:latin typeface="Calibri" pitchFamily="34" charset="0"/>
              </a:rPr>
              <a:t>(1270); K</a:t>
            </a:r>
            <a:r>
              <a:rPr lang="en-US" altLang="ja-JP" sz="3200" baseline="-25000" dirty="0" smtClean="0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altLang="ja-JP" sz="3200" dirty="0" smtClean="0">
                <a:solidFill>
                  <a:srgbClr val="0070C0"/>
                </a:solidFill>
                <a:latin typeface="Calibri" pitchFamily="34" charset="0"/>
              </a:rPr>
              <a:t>(1270)</a:t>
            </a:r>
            <a:r>
              <a:rPr lang="en-US" altLang="ja-JP" sz="32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</a:t>
            </a:r>
            <a:r>
              <a:rPr lang="en-US" altLang="ja-JP" sz="3200" dirty="0" smtClean="0">
                <a:solidFill>
                  <a:srgbClr val="0070C0"/>
                </a:solidFill>
                <a:latin typeface="Calibri" pitchFamily="34" charset="0"/>
              </a:rPr>
              <a:t>K</a:t>
            </a:r>
            <a:r>
              <a:rPr lang="en-US" altLang="ja-JP" sz="32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</a:t>
            </a:r>
            <a:r>
              <a:rPr lang="en-US" altLang="ja-JP" sz="3200" dirty="0" smtClean="0">
                <a:solidFill>
                  <a:srgbClr val="0070C0"/>
                </a:solidFill>
                <a:latin typeface="Calibri" pitchFamily="34" charset="0"/>
                <a:sym typeface="Wingdings" pitchFamily="2" charset="2"/>
              </a:rPr>
              <a:t>K</a:t>
            </a:r>
            <a:r>
              <a:rPr lang="en-US" altLang="ja-JP" sz="3200" dirty="0" smtClean="0">
                <a:solidFill>
                  <a:srgbClr val="0070C0"/>
                </a:solidFill>
                <a:latin typeface="Calibri" pitchFamily="34" charset="0"/>
                <a:sym typeface="Symbol"/>
              </a:rPr>
              <a:t></a:t>
            </a:r>
            <a:endParaRPr lang="ja-JP" alt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761" y="3371210"/>
            <a:ext cx="4107976" cy="326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線矢印コネクタ 16"/>
          <p:cNvCxnSpPr/>
          <p:nvPr/>
        </p:nvCxnSpPr>
        <p:spPr>
          <a:xfrm rot="16200000" flipH="1">
            <a:off x="5781618" y="3717226"/>
            <a:ext cx="453642" cy="68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テキスト ボックス 7"/>
          <p:cNvSpPr txBox="1">
            <a:spLocks noChangeArrowheads="1"/>
          </p:cNvSpPr>
          <p:nvPr/>
        </p:nvSpPr>
        <p:spPr bwMode="auto">
          <a:xfrm>
            <a:off x="5785513" y="3117565"/>
            <a:ext cx="1681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en-US" altLang="ja-JP" baseline="-250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altLang="ja-JP" dirty="0">
                <a:solidFill>
                  <a:srgbClr val="FF0000"/>
                </a:solidFill>
                <a:latin typeface="Calibri" pitchFamily="34" charset="0"/>
              </a:rPr>
              <a:t>(1270)</a:t>
            </a:r>
            <a:r>
              <a:rPr lang="ja-JP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Calibri" pitchFamily="34" charset="0"/>
              </a:rPr>
              <a:t>band ?</a:t>
            </a:r>
            <a:endParaRPr lang="ja-JP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10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490" y="3232363"/>
            <a:ext cx="38671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2585090" y="3812274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  <a:latin typeface="+mn-lt"/>
              </a:rPr>
              <a:t>PRD83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, 032005(2011).</a:t>
            </a:r>
            <a:endParaRPr lang="ja-JP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6" name="テキスト ボックス 7"/>
          <p:cNvSpPr txBox="1">
            <a:spLocks noChangeArrowheads="1"/>
          </p:cNvSpPr>
          <p:nvPr/>
        </p:nvSpPr>
        <p:spPr bwMode="auto">
          <a:xfrm>
            <a:off x="2160587" y="3388151"/>
            <a:ext cx="99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Calibri" pitchFamily="34" charset="0"/>
              </a:rPr>
              <a:t>K</a:t>
            </a:r>
            <a:r>
              <a:rPr lang="en-US" altLang="ja-JP" baseline="-250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altLang="ja-JP" dirty="0">
                <a:solidFill>
                  <a:srgbClr val="FF0000"/>
                </a:solidFill>
                <a:latin typeface="Calibri" pitchFamily="34" charset="0"/>
              </a:rPr>
              <a:t>(1270)</a:t>
            </a:r>
            <a:endParaRPr lang="ja-JP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rot="10800000" flipV="1">
            <a:off x="1841168" y="3572300"/>
            <a:ext cx="360363" cy="104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531057" y="5944216"/>
            <a:ext cx="461294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PRL94</a:t>
            </a:r>
            <a:r>
              <a:rPr lang="en-US" altLang="ja-JP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182002(2005</a:t>
            </a:r>
            <a:r>
              <a:rPr lang="en-US" altLang="ja-JP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>
              <a:defRPr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Y(3940) production in B</a:t>
            </a:r>
            <a:r>
              <a:rPr lang="en-US" altLang="ja-JP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ja-JP" altLang="ja-JP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J/</a:t>
            </a:r>
            <a:r>
              <a:rPr lang="en-US" altLang="ja-JP" dirty="0" err="1" smtClean="0">
                <a:latin typeface="Symbol" pitchFamily="18" charset="2"/>
                <a:cs typeface="Arial" pitchFamily="34" charset="0"/>
              </a:rPr>
              <a:t>y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en-US" altLang="ja-JP" baseline="30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+</a:t>
            </a:r>
            <a:r>
              <a:rPr lang="en-US" altLang="ja-JP" dirty="0" err="1" smtClean="0">
                <a:latin typeface="Symbol" pitchFamily="18" charset="2"/>
                <a:cs typeface="Arial" pitchFamily="34" charset="0"/>
                <a:sym typeface="Wingdings" pitchFamily="2" charset="2"/>
              </a:rPr>
              <a:t>w</a:t>
            </a:r>
            <a:r>
              <a:rPr lang="en-US" altLang="ja-JP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reaction</a:t>
            </a:r>
            <a:endParaRPr lang="en-US" altLang="ja-JP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rot="10800000" flipV="1">
            <a:off x="2675957" y="5513696"/>
            <a:ext cx="326550" cy="1855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7"/>
          <p:cNvSpPr txBox="1">
            <a:spLocks noChangeArrowheads="1"/>
          </p:cNvSpPr>
          <p:nvPr/>
        </p:nvSpPr>
        <p:spPr bwMode="auto">
          <a:xfrm>
            <a:off x="3009023" y="5273817"/>
            <a:ext cx="808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 </a:t>
            </a:r>
            <a:r>
              <a:rPr lang="en-US" altLang="ja-JP" dirty="0" smtClean="0">
                <a:solidFill>
                  <a:srgbClr val="FF0000"/>
                </a:solidFill>
                <a:latin typeface="Calibri" pitchFamily="34" charset="0"/>
              </a:rPr>
              <a:t>pole</a:t>
            </a:r>
            <a:endParaRPr lang="ja-JP" alt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890023" y="5564454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Calibri" pitchFamily="34" charset="0"/>
                <a:sym typeface="Symbol"/>
              </a:rPr>
              <a:t>(:1.5%)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599" y="476250"/>
            <a:ext cx="8038530" cy="669607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 rot="16200000">
            <a:off x="3154906" y="2759122"/>
            <a:ext cx="26106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Mean rate per event / (2J+1)</a:t>
            </a:r>
            <a:endParaRPr kumimoji="1" lang="ja-JP" altLang="en-US" sz="16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5737622" y="6424179"/>
            <a:ext cx="2387502" cy="396359"/>
          </a:xfrm>
        </p:spPr>
        <p:txBody>
          <a:bodyPr/>
          <a:lstStyle/>
          <a:p>
            <a:fld id="{D40EDF75-6B69-B845-83F7-471B54BCD41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468470" y="464024"/>
            <a:ext cx="1786808" cy="1873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136866" y="504419"/>
            <a:ext cx="7303671" cy="64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836555" y="6158659"/>
            <a:ext cx="7571285" cy="987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8596223" y="4532995"/>
            <a:ext cx="1095554" cy="50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051125" y="4430533"/>
            <a:ext cx="977399" cy="50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26578" y="4565979"/>
            <a:ext cx="1017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ym typeface="Symbol"/>
              </a:rPr>
              <a:t></a:t>
            </a:r>
            <a:r>
              <a:rPr kumimoji="1" lang="en-US" altLang="ja-JP" sz="1400" baseline="-25000" dirty="0" smtClean="0"/>
              <a:t>5</a:t>
            </a:r>
            <a:r>
              <a:rPr lang="en-US" altLang="ja-JP" sz="1400" baseline="30000" dirty="0" smtClean="0">
                <a:sym typeface="Symbol"/>
              </a:rPr>
              <a:t>--</a:t>
            </a:r>
            <a:r>
              <a:rPr kumimoji="1" lang="en-US" altLang="ja-JP" sz="1400" dirty="0" smtClean="0"/>
              <a:t>(1862)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98581" y="4427597"/>
            <a:ext cx="1013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ym typeface="Symbol"/>
              </a:rPr>
              <a:t></a:t>
            </a:r>
            <a:r>
              <a:rPr lang="en-US" altLang="ja-JP" sz="1400" baseline="-25000" dirty="0" smtClean="0">
                <a:sym typeface="Symbol"/>
              </a:rPr>
              <a:t>S</a:t>
            </a:r>
            <a:r>
              <a:rPr kumimoji="1" lang="en-US" altLang="ja-JP" sz="1400" baseline="30000" dirty="0" smtClean="0">
                <a:sym typeface="Symbol"/>
              </a:rPr>
              <a:t>+</a:t>
            </a:r>
            <a:r>
              <a:rPr kumimoji="1" lang="en-US" altLang="ja-JP" sz="1400" dirty="0" smtClean="0"/>
              <a:t>(1540)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66419" y="1907393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</a:t>
            </a:r>
            <a:endParaRPr kumimoji="1" lang="ja-JP" alt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43955" y="305608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BaBar</a:t>
            </a:r>
            <a:endParaRPr kumimoji="1" lang="ja-JP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9887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solidFill>
                  <a:srgbClr val="0070C0"/>
                </a:solidFill>
              </a:rPr>
              <a:t>Production Rate of Light Hadrons (M. Uchida)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1925" y="1182414"/>
            <a:ext cx="4314541" cy="542310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Production rate of light hadrons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     (</a:t>
            </a:r>
            <a:r>
              <a:rPr lang="en-US" altLang="ja-JP" dirty="0" err="1" smtClean="0">
                <a:solidFill>
                  <a:srgbClr val="00B050"/>
                </a:solidFill>
              </a:rPr>
              <a:t>qq</a:t>
            </a:r>
            <a:r>
              <a:rPr lang="en-US" altLang="ja-JP" dirty="0" smtClean="0">
                <a:solidFill>
                  <a:srgbClr val="00B050"/>
                </a:solidFill>
              </a:rPr>
              <a:t>/</a:t>
            </a:r>
            <a:r>
              <a:rPr lang="en-US" altLang="ja-JP" dirty="0" err="1" smtClean="0">
                <a:solidFill>
                  <a:srgbClr val="00B050"/>
                </a:solidFill>
              </a:rPr>
              <a:t>qqq</a:t>
            </a:r>
            <a:r>
              <a:rPr lang="en-US" altLang="ja-JP" dirty="0" smtClean="0">
                <a:solidFill>
                  <a:srgbClr val="00B050"/>
                </a:solidFill>
              </a:rPr>
              <a:t>) tend to be proportional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     to their masses. (LEP, </a:t>
            </a:r>
            <a:r>
              <a:rPr lang="en-US" altLang="ja-JP" dirty="0" err="1" smtClean="0">
                <a:solidFill>
                  <a:srgbClr val="00B050"/>
                </a:solidFill>
              </a:rPr>
              <a:t>BaBar</a:t>
            </a:r>
            <a:r>
              <a:rPr lang="en-US" altLang="ja-JP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altLang="ja-JP" dirty="0" smtClean="0"/>
              <a:t>Statistical formalism</a:t>
            </a:r>
          </a:p>
          <a:p>
            <a:pPr>
              <a:buNone/>
            </a:pPr>
            <a:r>
              <a:rPr lang="en-US" altLang="ja-JP" dirty="0" smtClean="0"/>
              <a:t>            [Y.-J. Pei, </a:t>
            </a:r>
            <a:r>
              <a:rPr lang="en-US" altLang="ja-JP" dirty="0" err="1" smtClean="0"/>
              <a:t>hep</a:t>
            </a:r>
            <a:r>
              <a:rPr lang="en-US" altLang="ja-JP" dirty="0" smtClean="0"/>
              <a:t>-ph/9610329]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Discrepancy from the global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 trend indicates the different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 production mechanism and/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 or internal structure from the 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 </a:t>
            </a:r>
            <a:r>
              <a:rPr lang="en-US" altLang="ja-JP" dirty="0" smtClean="0">
                <a:solidFill>
                  <a:srgbClr val="FF0000"/>
                </a:solidFill>
              </a:rPr>
              <a:t>2 or 3 </a:t>
            </a:r>
            <a:r>
              <a:rPr lang="en-US" altLang="ja-JP" dirty="0" smtClean="0">
                <a:solidFill>
                  <a:srgbClr val="FF0000"/>
                </a:solidFill>
              </a:rPr>
              <a:t>constituent quarks.</a:t>
            </a:r>
          </a:p>
          <a:p>
            <a:pPr>
              <a:buNone/>
            </a:pPr>
            <a:r>
              <a:rPr lang="ja-JP" altLang="en-US" dirty="0" smtClean="0">
                <a:sym typeface="Wingdings"/>
              </a:rPr>
              <a:t>      </a:t>
            </a:r>
            <a:r>
              <a:rPr lang="ja-JP" altLang="en-US" dirty="0" smtClean="0">
                <a:sym typeface="Symbol"/>
              </a:rPr>
              <a:t>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/>
              </a:rPr>
              <a:t>L</a:t>
            </a:r>
            <a:r>
              <a:rPr lang="en-US" altLang="ja-JP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(1405) and some exotic</a:t>
            </a:r>
          </a:p>
          <a:p>
            <a:pPr>
              <a:buNone/>
            </a:pPr>
            <a:r>
              <a:rPr lang="en-US" altLang="ja-JP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candidate hadrons </a:t>
            </a:r>
            <a:r>
              <a:rPr lang="en-US" altLang="ja-JP" dirty="0" smtClean="0"/>
              <a:t>will be </a:t>
            </a:r>
          </a:p>
          <a:p>
            <a:pPr>
              <a:buNone/>
            </a:pPr>
            <a:r>
              <a:rPr lang="en-US" altLang="ja-JP" dirty="0" smtClean="0"/>
              <a:t>           examined.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793630" y="1578633"/>
            <a:ext cx="163902" cy="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32" y="2967487"/>
            <a:ext cx="3588589" cy="7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正方形/長方形 18"/>
          <p:cNvSpPr/>
          <p:nvPr/>
        </p:nvSpPr>
        <p:spPr>
          <a:xfrm>
            <a:off x="7060757" y="1860605"/>
            <a:ext cx="1296063" cy="532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52450" y="1832241"/>
            <a:ext cx="1295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>
                <a:solidFill>
                  <a:srgbClr val="FF00FF"/>
                </a:solidFill>
              </a:rPr>
              <a:t>Pseudoscalar</a:t>
            </a:r>
            <a:r>
              <a:rPr kumimoji="1" lang="en-US" altLang="ja-JP" sz="1000" dirty="0" smtClean="0">
                <a:solidFill>
                  <a:srgbClr val="FF00FF"/>
                </a:solidFill>
              </a:rPr>
              <a:t> mesons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53287" y="1957959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solidFill>
                  <a:srgbClr val="FF00FF"/>
                </a:solidFill>
              </a:rPr>
              <a:t>Vector mesons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57441" y="2068553"/>
            <a:ext cx="970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FF00FF"/>
                </a:solidFill>
              </a:rPr>
              <a:t>Tensor mesons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053595" y="2197147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solidFill>
                  <a:srgbClr val="FF00FF"/>
                </a:solidFill>
              </a:rPr>
              <a:t>Baryons</a:t>
            </a:r>
            <a:endParaRPr kumimoji="1" lang="ja-JP" altLang="en-US" sz="1000" dirty="0">
              <a:solidFill>
                <a:srgbClr val="FF00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24440" y="1295869"/>
            <a:ext cx="3770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Hadron</a:t>
            </a:r>
            <a:r>
              <a:rPr lang="en-US" altLang="ja-JP" dirty="0" smtClean="0"/>
              <a:t> Production in </a:t>
            </a:r>
            <a:r>
              <a:rPr lang="en-US" altLang="ja-JP" dirty="0" err="1" smtClean="0"/>
              <a:t>e</a:t>
            </a:r>
            <a:r>
              <a:rPr lang="en-US" altLang="ja-JP" baseline="30000" dirty="0" err="1" smtClean="0"/>
              <a:t>+</a:t>
            </a:r>
            <a:r>
              <a:rPr lang="en-US" altLang="ja-JP" dirty="0" err="1" smtClean="0"/>
              <a:t>e</a:t>
            </a:r>
            <a:r>
              <a:rPr lang="en-US" altLang="ja-JP" baseline="30000" dirty="0" smtClean="0"/>
              <a:t>-</a:t>
            </a:r>
            <a:r>
              <a:rPr lang="en-US" altLang="ja-JP" dirty="0" smtClean="0">
                <a:sym typeface="Symbol"/>
              </a:rPr>
              <a:t> annihilation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320810" y="2457099"/>
            <a:ext cx="108234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solidFill>
                  <a:srgbClr val="0070C0"/>
                </a:solidFill>
                <a:sym typeface="Symbol"/>
              </a:rPr>
              <a:t></a:t>
            </a:r>
            <a:r>
              <a:rPr lang="en-US" altLang="ja-JP" sz="1000" dirty="0" smtClean="0">
                <a:solidFill>
                  <a:srgbClr val="0070C0"/>
                </a:solidFill>
              </a:rPr>
              <a:t>s=92 </a:t>
            </a:r>
            <a:r>
              <a:rPr lang="en-US" altLang="ja-JP" sz="1000" dirty="0" err="1" smtClean="0">
                <a:solidFill>
                  <a:srgbClr val="0070C0"/>
                </a:solidFill>
              </a:rPr>
              <a:t>GeV</a:t>
            </a:r>
            <a:r>
              <a:rPr lang="en-US" altLang="ja-JP" sz="1000" dirty="0" smtClean="0">
                <a:solidFill>
                  <a:srgbClr val="0070C0"/>
                </a:solidFill>
              </a:rPr>
              <a:t> (Blue)</a:t>
            </a:r>
          </a:p>
          <a:p>
            <a:r>
              <a:rPr lang="en-US" altLang="ja-JP" sz="1000" dirty="0" smtClean="0">
                <a:solidFill>
                  <a:srgbClr val="FF0000"/>
                </a:solidFill>
                <a:sym typeface="Symbol"/>
              </a:rPr>
              <a:t></a:t>
            </a:r>
            <a:r>
              <a:rPr lang="en-US" altLang="ja-JP" sz="1000" dirty="0" smtClean="0">
                <a:solidFill>
                  <a:srgbClr val="FF0000"/>
                </a:solidFill>
              </a:rPr>
              <a:t>s=10 </a:t>
            </a:r>
            <a:r>
              <a:rPr lang="en-US" altLang="ja-JP" sz="1000" dirty="0" err="1" smtClean="0">
                <a:solidFill>
                  <a:srgbClr val="FF0000"/>
                </a:solidFill>
              </a:rPr>
              <a:t>GeV</a:t>
            </a:r>
            <a:r>
              <a:rPr lang="en-US" altLang="ja-JP" sz="1000" dirty="0" smtClean="0">
                <a:solidFill>
                  <a:srgbClr val="FF0000"/>
                </a:solidFill>
              </a:rPr>
              <a:t> (Red)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55379" y="5021720"/>
            <a:ext cx="248978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sym typeface="Symbol"/>
              </a:rPr>
              <a:t>For total </a:t>
            </a:r>
            <a:r>
              <a:rPr lang="en-US" altLang="ja-JP" sz="1000" dirty="0" err="1" smtClean="0">
                <a:sym typeface="Symbol"/>
              </a:rPr>
              <a:t>particle+antiparticle</a:t>
            </a:r>
            <a:r>
              <a:rPr lang="en-US" altLang="ja-JP" sz="1000" dirty="0" smtClean="0">
                <a:sym typeface="Symbol"/>
              </a:rPr>
              <a:t> rate :</a:t>
            </a:r>
          </a:p>
          <a:p>
            <a:r>
              <a:rPr lang="en-US" altLang="ja-JP" sz="1000" dirty="0" smtClean="0">
                <a:solidFill>
                  <a:srgbClr val="0070C0"/>
                </a:solidFill>
              </a:rPr>
              <a:t>x(2J+1)  where J=total angular momentum</a:t>
            </a:r>
          </a:p>
          <a:p>
            <a:r>
              <a:rPr lang="en-US" altLang="ja-JP" sz="1000" dirty="0" smtClean="0">
                <a:solidFill>
                  <a:srgbClr val="0070C0"/>
                </a:solidFill>
              </a:rPr>
              <a:t>x2           if particle/antiparticle states distinct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37779" y="5950423"/>
            <a:ext cx="138832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Mass (</a:t>
            </a:r>
            <a:r>
              <a:rPr kumimoji="1" lang="en-US" altLang="ja-JP" sz="1600" b="1" dirty="0" err="1" smtClean="0"/>
              <a:t>GeV</a:t>
            </a:r>
            <a:r>
              <a:rPr kumimoji="1" lang="en-US" altLang="ja-JP" sz="1600" b="1" dirty="0" smtClean="0"/>
              <a:t>/c</a:t>
            </a:r>
            <a:r>
              <a:rPr kumimoji="1" lang="en-US" altLang="ja-JP" sz="1600" b="1" baseline="30000" dirty="0" smtClean="0"/>
              <a:t>2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Grace</Template>
  <TotalTime>3343</TotalTime>
  <Words>2493</Words>
  <Application>Microsoft Office PowerPoint</Application>
  <PresentationFormat>画面に合わせる (4:3)</PresentationFormat>
  <Paragraphs>348</Paragraphs>
  <Slides>23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Office テーマ</vt:lpstr>
      <vt:lpstr>みやび</vt:lpstr>
      <vt:lpstr>Equation</vt:lpstr>
      <vt:lpstr>数式</vt:lpstr>
      <vt:lpstr>Report on NPC Activities</vt:lpstr>
      <vt:lpstr>NPC = Nuclear Physics Consortium</vt:lpstr>
      <vt:lpstr>What’s NPC ?</vt:lpstr>
      <vt:lpstr>Why Belle data is interesting for us?</vt:lpstr>
      <vt:lpstr>Physics Subjects</vt:lpstr>
      <vt:lpstr>Study of Light quark mesons from B decays</vt:lpstr>
      <vt:lpstr>スライド 7</vt:lpstr>
      <vt:lpstr>スライド 8</vt:lpstr>
      <vt:lpstr>Production Rate of Light Hadrons (M. Uchida)</vt:lpstr>
      <vt:lpstr>Invariant mass distributions (36 fb-1 / 1000 fb-1)</vt:lpstr>
      <vt:lpstr>List of Hadrons under considerations</vt:lpstr>
      <vt:lpstr>Measurements of Scattering Lengths (M. Niiyama)</vt:lpstr>
      <vt:lpstr>+- and K+K- invariant mass spectrum</vt:lpstr>
      <vt:lpstr>Interference Fragmentation Function (N. Kobayashi)</vt:lpstr>
      <vt:lpstr>IFF Physics framework </vt:lpstr>
      <vt:lpstr>スライド 16</vt:lpstr>
      <vt:lpstr>スライド 17</vt:lpstr>
      <vt:lpstr>スライド 18</vt:lpstr>
      <vt:lpstr>Comments from M. Takizawa Why so many exotic charm hadrons?</vt:lpstr>
      <vt:lpstr>Contributions other than analyses</vt:lpstr>
      <vt:lpstr>スライド 21</vt:lpstr>
      <vt:lpstr>Preparations of analysis environment  at RCNP computers (Kanda)</vt:lpstr>
      <vt:lpstr>Final Remarks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NPC Activities</dc:title>
  <dc:creator>mura</dc:creator>
  <cp:lastModifiedBy>mura</cp:lastModifiedBy>
  <cp:revision>144</cp:revision>
  <dcterms:created xsi:type="dcterms:W3CDTF">2011-02-18T06:13:03Z</dcterms:created>
  <dcterms:modified xsi:type="dcterms:W3CDTF">2011-02-28T00:07:22Z</dcterms:modified>
</cp:coreProperties>
</file>