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5" r:id="rId4"/>
    <p:sldId id="258" r:id="rId5"/>
    <p:sldId id="260" r:id="rId6"/>
    <p:sldId id="276" r:id="rId7"/>
    <p:sldId id="272" r:id="rId8"/>
    <p:sldId id="271" r:id="rId9"/>
    <p:sldId id="264" r:id="rId10"/>
    <p:sldId id="263" r:id="rId11"/>
    <p:sldId id="261" r:id="rId12"/>
    <p:sldId id="262" r:id="rId13"/>
    <p:sldId id="270" r:id="rId14"/>
    <p:sldId id="268" r:id="rId15"/>
    <p:sldId id="265" r:id="rId16"/>
    <p:sldId id="269" r:id="rId17"/>
    <p:sldId id="273" r:id="rId18"/>
    <p:sldId id="274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2B0FF"/>
    <a:srgbClr val="005DC3"/>
    <a:srgbClr val="FFB464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92" autoAdjust="0"/>
    <p:restoredTop sz="94647" autoAdjust="0"/>
  </p:normalViewPr>
  <p:slideViewPr>
    <p:cSldViewPr snapToGrid="0" snapToObjects="1">
      <p:cViewPr varScale="1">
        <p:scale>
          <a:sx n="78" d="100"/>
          <a:sy n="78" d="100"/>
        </p:scale>
        <p:origin x="-112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achiko:phys:phys_sync:2011-02-riken:masses%20(&#12496;&#12540;&#12472;&#12519;&#12531;%20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achiko:phys:phys_sync:2011-02-riken:masses%20(&#12496;&#12540;&#12472;&#12519;&#12531;%20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achiko:phys:phys_sync:2011-02-riken:masses%20(&#12496;&#12540;&#12472;&#12519;&#12531;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8"/>
  <c:chart>
    <c:plotArea>
      <c:layout/>
      <c:lineChart>
        <c:grouping val="standard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Sheet5!$A$25:$D$25</c:f>
              <c:numCache>
                <c:formatCode>General</c:formatCode>
                <c:ptCount val="4"/>
                <c:pt idx="2" formatCode="0.0">
                  <c:v>4951.1</c:v>
                </c:pt>
                <c:pt idx="3" formatCode="0.0">
                  <c:v>4951.1</c:v>
                </c:pt>
              </c:numCache>
            </c:numRef>
          </c:val>
        </c:ser>
        <c:ser>
          <c:idx val="1"/>
          <c:order val="1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Sheet5!$A$26:$D$26</c:f>
              <c:numCache>
                <c:formatCode>General</c:formatCode>
                <c:ptCount val="4"/>
                <c:pt idx="2" formatCode="0.0">
                  <c:v>4560.6</c:v>
                </c:pt>
                <c:pt idx="3" formatCode="0.0">
                  <c:v>4560.6</c:v>
                </c:pt>
              </c:numCache>
            </c:numRef>
          </c:val>
        </c:ser>
        <c:ser>
          <c:idx val="2"/>
          <c:order val="2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Sheet5!$A$27:$D$27</c:f>
              <c:numCache>
                <c:formatCode>General</c:formatCode>
                <c:ptCount val="4"/>
                <c:pt idx="2" formatCode="0.0">
                  <c:v>4158.9</c:v>
                </c:pt>
                <c:pt idx="3" formatCode="0.0">
                  <c:v>4158.9</c:v>
                </c:pt>
              </c:numCache>
            </c:numRef>
          </c:val>
        </c:ser>
        <c:ser>
          <c:idx val="3"/>
          <c:order val="3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Sheet5!$A$28:$D$28</c:f>
              <c:numCache>
                <c:formatCode>General</c:formatCode>
                <c:ptCount val="4"/>
                <c:pt idx="2" formatCode="0.0">
                  <c:v>3696.4</c:v>
                </c:pt>
                <c:pt idx="3" formatCode="0.0">
                  <c:v>3696.4</c:v>
                </c:pt>
              </c:numCache>
            </c:numRef>
          </c:val>
        </c:ser>
        <c:ser>
          <c:idx val="4"/>
          <c:order val="4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Sheet5!$A$29:$D$29</c:f>
              <c:numCache>
                <c:formatCode>General</c:formatCode>
                <c:ptCount val="4"/>
                <c:pt idx="2" formatCode="0.0">
                  <c:v>3096.9</c:v>
                </c:pt>
                <c:pt idx="3" formatCode="0.0">
                  <c:v>3096.9</c:v>
                </c:pt>
              </c:numCache>
            </c:numRef>
          </c:val>
        </c:ser>
        <c:ser>
          <c:idx val="5"/>
          <c:order val="5"/>
          <c:spPr>
            <a:ln>
              <a:solidFill>
                <a:srgbClr val="FF6600"/>
              </a:solidFill>
            </a:ln>
          </c:spPr>
          <c:marker>
            <c:symbol val="none"/>
          </c:marker>
          <c:val>
            <c:numRef>
              <c:f>Sheet5!$A$30:$D$30</c:f>
              <c:numCache>
                <c:formatCode>General</c:formatCode>
                <c:ptCount val="4"/>
                <c:pt idx="2" formatCode="0.0">
                  <c:v>4903.7</c:v>
                </c:pt>
                <c:pt idx="3" formatCode="0.0">
                  <c:v>4903.7</c:v>
                </c:pt>
              </c:numCache>
            </c:numRef>
          </c:val>
        </c:ser>
        <c:ser>
          <c:idx val="6"/>
          <c:order val="6"/>
          <c:spPr>
            <a:ln>
              <a:solidFill>
                <a:srgbClr val="FF6600"/>
              </a:solidFill>
            </a:ln>
          </c:spPr>
          <c:marker>
            <c:symbol val="none"/>
          </c:marker>
          <c:val>
            <c:numRef>
              <c:f>Sheet5!$A$31:$D$31</c:f>
              <c:numCache>
                <c:formatCode>General</c:formatCode>
                <c:ptCount val="4"/>
                <c:pt idx="2" formatCode="0.0">
                  <c:v>4509.0</c:v>
                </c:pt>
                <c:pt idx="3" formatCode="0.0">
                  <c:v>4509.0</c:v>
                </c:pt>
              </c:numCache>
            </c:numRef>
          </c:val>
        </c:ser>
        <c:ser>
          <c:idx val="7"/>
          <c:order val="7"/>
          <c:spPr>
            <a:ln>
              <a:solidFill>
                <a:srgbClr val="FF6600"/>
              </a:solidFill>
            </a:ln>
          </c:spPr>
          <c:marker>
            <c:symbol val="none"/>
          </c:marker>
          <c:val>
            <c:numRef>
              <c:f>Sheet5!$A$32:$D$32</c:f>
              <c:numCache>
                <c:formatCode>General</c:formatCode>
                <c:ptCount val="4"/>
                <c:pt idx="2" formatCode="0.0">
                  <c:v>4097.9</c:v>
                </c:pt>
                <c:pt idx="3" formatCode="0.0">
                  <c:v>4097.9</c:v>
                </c:pt>
              </c:numCache>
            </c:numRef>
          </c:val>
        </c:ser>
        <c:ser>
          <c:idx val="8"/>
          <c:order val="8"/>
          <c:spPr>
            <a:ln>
              <a:solidFill>
                <a:srgbClr val="FF6600"/>
              </a:solidFill>
            </a:ln>
          </c:spPr>
          <c:marker>
            <c:symbol val="none"/>
          </c:marker>
          <c:val>
            <c:numRef>
              <c:f>Sheet5!$A$33:$D$33</c:f>
              <c:numCache>
                <c:formatCode>General</c:formatCode>
                <c:ptCount val="4"/>
                <c:pt idx="2" formatCode="0.0">
                  <c:v>3614.8</c:v>
                </c:pt>
                <c:pt idx="3" formatCode="0.0">
                  <c:v>3614.8</c:v>
                </c:pt>
              </c:numCache>
            </c:numRef>
          </c:val>
        </c:ser>
        <c:ser>
          <c:idx val="9"/>
          <c:order val="9"/>
          <c:spPr>
            <a:ln>
              <a:solidFill>
                <a:srgbClr val="FF6600"/>
              </a:solidFill>
            </a:ln>
          </c:spPr>
          <c:marker>
            <c:symbol val="none"/>
          </c:marker>
          <c:val>
            <c:numRef>
              <c:f>Sheet5!$A$34:$D$34</c:f>
              <c:numCache>
                <c:formatCode>General</c:formatCode>
                <c:ptCount val="4"/>
                <c:pt idx="2" formatCode="0.0">
                  <c:v>2940.8</c:v>
                </c:pt>
                <c:pt idx="3" formatCode="0.0">
                  <c:v>2940.8</c:v>
                </c:pt>
              </c:numCache>
            </c:numRef>
          </c:val>
        </c:ser>
        <c:ser>
          <c:idx val="10"/>
          <c:order val="10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Sheet5!$A$35:$D$35</c:f>
              <c:numCache>
                <c:formatCode>0.0</c:formatCode>
                <c:ptCount val="4"/>
                <c:pt idx="0">
                  <c:v>4401.9</c:v>
                </c:pt>
                <c:pt idx="1">
                  <c:v>4401.9</c:v>
                </c:pt>
              </c:numCache>
            </c:numRef>
          </c:val>
        </c:ser>
        <c:ser>
          <c:idx val="11"/>
          <c:order val="11"/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Sheet5!$A$36:$D$36</c:f>
              <c:numCache>
                <c:formatCode>0.0</c:formatCode>
                <c:ptCount val="4"/>
                <c:pt idx="0">
                  <c:v>3902.8</c:v>
                </c:pt>
                <c:pt idx="1">
                  <c:v>3902.8</c:v>
                </c:pt>
              </c:numCache>
            </c:numRef>
          </c:val>
        </c:ser>
        <c:ser>
          <c:idx val="12"/>
          <c:order val="12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Sheet5!$A$37:$D$37</c:f>
              <c:numCache>
                <c:formatCode>0.0</c:formatCode>
                <c:ptCount val="4"/>
                <c:pt idx="0">
                  <c:v>3373.3</c:v>
                </c:pt>
                <c:pt idx="1">
                  <c:v>3373.3</c:v>
                </c:pt>
              </c:numCache>
            </c:numRef>
          </c:val>
        </c:ser>
        <c:ser>
          <c:idx val="13"/>
          <c:order val="13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Sheet5!$A$38:$D$38</c:f>
              <c:numCache>
                <c:formatCode>0.0</c:formatCode>
                <c:ptCount val="4"/>
                <c:pt idx="0">
                  <c:v>2769.2</c:v>
                </c:pt>
                <c:pt idx="1">
                  <c:v>2769.2</c:v>
                </c:pt>
              </c:numCache>
            </c:numRef>
          </c:val>
        </c:ser>
        <c:ser>
          <c:idx val="14"/>
          <c:order val="14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Sheet5!$A$39:$D$39</c:f>
              <c:numCache>
                <c:formatCode>0.0</c:formatCode>
                <c:ptCount val="4"/>
                <c:pt idx="0">
                  <c:v>2006.7</c:v>
                </c:pt>
                <c:pt idx="1">
                  <c:v>2006.7</c:v>
                </c:pt>
              </c:numCache>
            </c:numRef>
          </c:val>
        </c:ser>
        <c:ser>
          <c:idx val="15"/>
          <c:order val="15"/>
          <c:spPr>
            <a:ln>
              <a:solidFill>
                <a:srgbClr val="3366FF"/>
              </a:solidFill>
            </a:ln>
          </c:spPr>
          <c:marker>
            <c:symbol val="none"/>
          </c:marker>
          <c:val>
            <c:numRef>
              <c:f>Sheet5!$A$40:$D$40</c:f>
              <c:numCache>
                <c:formatCode>0.0</c:formatCode>
                <c:ptCount val="4"/>
                <c:pt idx="0">
                  <c:v>4351.4</c:v>
                </c:pt>
                <c:pt idx="1">
                  <c:v>4351.4</c:v>
                </c:pt>
              </c:numCache>
            </c:numRef>
          </c:val>
        </c:ser>
        <c:ser>
          <c:idx val="16"/>
          <c:order val="16"/>
          <c:spPr>
            <a:ln>
              <a:solidFill>
                <a:srgbClr val="3366FF"/>
              </a:solidFill>
            </a:ln>
          </c:spPr>
          <c:marker>
            <c:symbol val="none"/>
          </c:marker>
          <c:val>
            <c:numRef>
              <c:f>Sheet5!$A$41:$D$41</c:f>
              <c:numCache>
                <c:formatCode>0.0</c:formatCode>
                <c:ptCount val="4"/>
                <c:pt idx="0">
                  <c:v>3846.1</c:v>
                </c:pt>
                <c:pt idx="1">
                  <c:v>3846.1</c:v>
                </c:pt>
              </c:numCache>
            </c:numRef>
          </c:val>
        </c:ser>
        <c:ser>
          <c:idx val="17"/>
          <c:order val="17"/>
          <c:spPr>
            <a:ln>
              <a:solidFill>
                <a:srgbClr val="3366FF"/>
              </a:solidFill>
            </a:ln>
          </c:spPr>
          <c:marker>
            <c:symbol val="none"/>
          </c:marker>
          <c:val>
            <c:numRef>
              <c:f>Sheet5!$A$42:$D$42</c:f>
              <c:numCache>
                <c:formatCode>0.0</c:formatCode>
                <c:ptCount val="4"/>
                <c:pt idx="0">
                  <c:v>3308.1</c:v>
                </c:pt>
                <c:pt idx="1">
                  <c:v>3308.1</c:v>
                </c:pt>
              </c:numCache>
            </c:numRef>
          </c:val>
        </c:ser>
        <c:ser>
          <c:idx val="18"/>
          <c:order val="18"/>
          <c:spPr>
            <a:ln>
              <a:solidFill>
                <a:srgbClr val="3366FF"/>
              </a:solidFill>
            </a:ln>
          </c:spPr>
          <c:marker>
            <c:symbol val="none"/>
          </c:marker>
          <c:val>
            <c:numRef>
              <c:f>Sheet5!$A$43:$D$43</c:f>
              <c:numCache>
                <c:formatCode>0.0</c:formatCode>
                <c:ptCount val="4"/>
                <c:pt idx="0">
                  <c:v>2685.8</c:v>
                </c:pt>
                <c:pt idx="1">
                  <c:v>2685.8</c:v>
                </c:pt>
              </c:numCache>
            </c:numRef>
          </c:val>
        </c:ser>
        <c:ser>
          <c:idx val="19"/>
          <c:order val="19"/>
          <c:spPr>
            <a:ln>
              <a:solidFill>
                <a:srgbClr val="3366FF"/>
              </a:solidFill>
            </a:ln>
          </c:spPr>
          <c:marker>
            <c:symbol val="none"/>
          </c:marker>
          <c:val>
            <c:numRef>
              <c:f>Sheet5!$A$44:$D$44</c:f>
              <c:numCache>
                <c:formatCode>0.0</c:formatCode>
                <c:ptCount val="4"/>
                <c:pt idx="0">
                  <c:v>1864.5</c:v>
                </c:pt>
                <c:pt idx="1">
                  <c:v>1864.5</c:v>
                </c:pt>
              </c:numCache>
            </c:numRef>
          </c:val>
        </c:ser>
        <c:marker val="1"/>
        <c:axId val="720004536"/>
        <c:axId val="617875944"/>
      </c:lineChart>
      <c:catAx>
        <c:axId val="720004536"/>
        <c:scaling>
          <c:orientation val="minMax"/>
        </c:scaling>
        <c:axPos val="b"/>
        <c:majorTickMark val="none"/>
        <c:tickLblPos val="none"/>
        <c:crossAx val="617875944"/>
        <c:crosses val="autoZero"/>
        <c:lblAlgn val="ctr"/>
        <c:lblOffset val="100"/>
      </c:catAx>
      <c:valAx>
        <c:axId val="617875944"/>
        <c:scaling>
          <c:orientation val="minMax"/>
          <c:max val="5500.0"/>
          <c:min val="1500.0"/>
        </c:scaling>
        <c:axPos val="l"/>
        <c:numFmt formatCode="General" sourceLinked="0"/>
        <c:majorTickMark val="none"/>
        <c:tickLblPos val="nextTo"/>
        <c:crossAx val="720004536"/>
        <c:crosses val="autoZero"/>
        <c:crossBetween val="between"/>
        <c:majorUnit val="500.0"/>
      </c:valAx>
    </c:plotArea>
    <c:plotVisOnly val="1"/>
    <c:dispBlanksAs val="gap"/>
  </c:chart>
  <c:txPr>
    <a:bodyPr/>
    <a:lstStyle/>
    <a:p>
      <a:pPr>
        <a:defRPr i="1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/>
      <c:lineChart>
        <c:grouping val="standard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Sheet5!$H$25:$K$25</c:f>
              <c:numCache>
                <c:formatCode>General</c:formatCode>
                <c:ptCount val="4"/>
                <c:pt idx="2" formatCode="0.0">
                  <c:v>4114.8</c:v>
                </c:pt>
                <c:pt idx="3" formatCode="0.0">
                  <c:v>4114.8</c:v>
                </c:pt>
              </c:numCache>
            </c:numRef>
          </c:val>
        </c:ser>
        <c:ser>
          <c:idx val="1"/>
          <c:order val="1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Sheet5!$H$26:$K$26</c:f>
              <c:numCache>
                <c:formatCode>General</c:formatCode>
                <c:ptCount val="4"/>
                <c:pt idx="2" formatCode="0.0">
                  <c:v>3874.7</c:v>
                </c:pt>
                <c:pt idx="3" formatCode="0.0">
                  <c:v>3874.7</c:v>
                </c:pt>
              </c:numCache>
            </c:numRef>
          </c:val>
        </c:ser>
        <c:ser>
          <c:idx val="2"/>
          <c:order val="2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Sheet5!$H$27:$K$27</c:f>
              <c:numCache>
                <c:formatCode>General</c:formatCode>
                <c:ptCount val="4"/>
                <c:pt idx="2" formatCode="0.0">
                  <c:v>3624.5</c:v>
                </c:pt>
                <c:pt idx="3" formatCode="0.0">
                  <c:v>3624.5</c:v>
                </c:pt>
              </c:numCache>
            </c:numRef>
          </c:val>
        </c:ser>
        <c:ser>
          <c:idx val="3"/>
          <c:order val="3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Sheet5!$H$28:$K$28</c:f>
              <c:numCache>
                <c:formatCode>General</c:formatCode>
                <c:ptCount val="4"/>
                <c:pt idx="2" formatCode="0.0">
                  <c:v>3335.9</c:v>
                </c:pt>
                <c:pt idx="3" formatCode="0.0">
                  <c:v>3335.9</c:v>
                </c:pt>
              </c:numCache>
            </c:numRef>
          </c:val>
        </c:ser>
        <c:ser>
          <c:idx val="4"/>
          <c:order val="4"/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Sheet5!$H$29:$K$29</c:f>
              <c:numCache>
                <c:formatCode>General</c:formatCode>
                <c:ptCount val="4"/>
                <c:pt idx="2" formatCode="0.0">
                  <c:v>2957.1</c:v>
                </c:pt>
                <c:pt idx="3" formatCode="0.0">
                  <c:v>2957.1</c:v>
                </c:pt>
              </c:numCache>
            </c:numRef>
          </c:val>
        </c:ser>
        <c:ser>
          <c:idx val="5"/>
          <c:order val="5"/>
          <c:marker>
            <c:symbol val="none"/>
          </c:marker>
          <c:val>
            <c:numRef>
              <c:f>Sheet5!$H$30:$K$30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marker>
            <c:symbol val="none"/>
          </c:marker>
          <c:val>
            <c:numRef>
              <c:f>Sheet5!$H$31:$K$31</c:f>
              <c:numCache>
                <c:formatCode>General</c:formatCode>
                <c:ptCount val="4"/>
              </c:numCache>
            </c:numRef>
          </c:val>
        </c:ser>
        <c:ser>
          <c:idx val="7"/>
          <c:order val="7"/>
          <c:marker>
            <c:symbol val="none"/>
          </c:marker>
          <c:val>
            <c:numRef>
              <c:f>Sheet5!$H$32:$K$32</c:f>
              <c:numCache>
                <c:formatCode>General</c:formatCode>
                <c:ptCount val="4"/>
              </c:numCache>
            </c:numRef>
          </c:val>
        </c:ser>
        <c:ser>
          <c:idx val="8"/>
          <c:order val="8"/>
          <c:marker>
            <c:symbol val="none"/>
          </c:marker>
          <c:val>
            <c:numRef>
              <c:f>Sheet5!$H$33:$K$33</c:f>
              <c:numCache>
                <c:formatCode>General</c:formatCode>
                <c:ptCount val="4"/>
              </c:numCache>
            </c:numRef>
          </c:val>
        </c:ser>
        <c:ser>
          <c:idx val="9"/>
          <c:order val="9"/>
          <c:marker>
            <c:symbol val="none"/>
          </c:marker>
          <c:val>
            <c:numRef>
              <c:f>Sheet5!$H$34:$K$34</c:f>
              <c:numCache>
                <c:formatCode>General</c:formatCode>
                <c:ptCount val="4"/>
              </c:numCache>
            </c:numRef>
          </c:val>
        </c:ser>
        <c:ser>
          <c:idx val="10"/>
          <c:order val="10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Sheet5!$H$35:$K$35</c:f>
              <c:numCache>
                <c:formatCode>0.0</c:formatCode>
                <c:ptCount val="4"/>
                <c:pt idx="0">
                  <c:v>5546.4</c:v>
                </c:pt>
                <c:pt idx="1">
                  <c:v>5546.4</c:v>
                </c:pt>
              </c:numCache>
            </c:numRef>
          </c:val>
        </c:ser>
        <c:ser>
          <c:idx val="11"/>
          <c:order val="11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Sheet5!$H$36:$K$36</c:f>
              <c:numCache>
                <c:formatCode>0.0</c:formatCode>
                <c:ptCount val="4"/>
                <c:pt idx="0">
                  <c:v>5056.1</c:v>
                </c:pt>
                <c:pt idx="1">
                  <c:v>5056.1</c:v>
                </c:pt>
              </c:numCache>
            </c:numRef>
          </c:val>
        </c:ser>
        <c:ser>
          <c:idx val="12"/>
          <c:order val="12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Sheet5!$H$37:$K$37</c:f>
              <c:numCache>
                <c:formatCode>0.0</c:formatCode>
                <c:ptCount val="4"/>
                <c:pt idx="0">
                  <c:v>4544.6</c:v>
                </c:pt>
                <c:pt idx="1">
                  <c:v>4544.6</c:v>
                </c:pt>
              </c:numCache>
            </c:numRef>
          </c:val>
        </c:ser>
        <c:ser>
          <c:idx val="13"/>
          <c:order val="13"/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Sheet5!$H$38:$K$38</c:f>
              <c:numCache>
                <c:formatCode>0.0</c:formatCode>
                <c:ptCount val="4"/>
                <c:pt idx="0">
                  <c:v>3960.2</c:v>
                </c:pt>
                <c:pt idx="1">
                  <c:v>3960.2</c:v>
                </c:pt>
              </c:numCache>
            </c:numRef>
          </c:val>
        </c:ser>
        <c:ser>
          <c:idx val="14"/>
          <c:order val="14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Sheet5!$H$39:$K$39</c:f>
              <c:numCache>
                <c:formatCode>0.0</c:formatCode>
                <c:ptCount val="4"/>
                <c:pt idx="0">
                  <c:v>3222.2</c:v>
                </c:pt>
                <c:pt idx="1">
                  <c:v>3222.2</c:v>
                </c:pt>
              </c:numCache>
            </c:numRef>
          </c:val>
        </c:ser>
        <c:ser>
          <c:idx val="15"/>
          <c:order val="15"/>
          <c:marker>
            <c:symbol val="none"/>
          </c:marker>
          <c:val>
            <c:numRef>
              <c:f>Sheet5!$H$40:$K$40</c:f>
              <c:numCache>
                <c:formatCode>General</c:formatCode>
                <c:ptCount val="4"/>
              </c:numCache>
            </c:numRef>
          </c:val>
        </c:ser>
        <c:ser>
          <c:idx val="16"/>
          <c:order val="16"/>
          <c:marker>
            <c:symbol val="none"/>
          </c:marker>
          <c:val>
            <c:numRef>
              <c:f>Sheet5!$H$41:$K$41</c:f>
              <c:numCache>
                <c:formatCode>General</c:formatCode>
                <c:ptCount val="4"/>
              </c:numCache>
            </c:numRef>
          </c:val>
        </c:ser>
        <c:ser>
          <c:idx val="17"/>
          <c:order val="17"/>
          <c:marker>
            <c:symbol val="none"/>
          </c:marker>
          <c:val>
            <c:numRef>
              <c:f>Sheet5!$H$42:$K$42</c:f>
              <c:numCache>
                <c:formatCode>General</c:formatCode>
                <c:ptCount val="4"/>
              </c:numCache>
            </c:numRef>
          </c:val>
        </c:ser>
        <c:ser>
          <c:idx val="18"/>
          <c:order val="18"/>
          <c:marker>
            <c:symbol val="none"/>
          </c:marker>
          <c:val>
            <c:numRef>
              <c:f>Sheet5!$H$43:$K$43</c:f>
              <c:numCache>
                <c:formatCode>General</c:formatCode>
                <c:ptCount val="4"/>
              </c:numCache>
            </c:numRef>
          </c:val>
        </c:ser>
        <c:ser>
          <c:idx val="19"/>
          <c:order val="19"/>
          <c:marker>
            <c:symbol val="none"/>
          </c:marker>
          <c:val>
            <c:numRef>
              <c:f>Sheet5!$H$44:$K$44</c:f>
              <c:numCache>
                <c:formatCode>General</c:formatCode>
                <c:ptCount val="4"/>
              </c:numCache>
            </c:numRef>
          </c:val>
        </c:ser>
        <c:marker val="1"/>
        <c:axId val="576546184"/>
        <c:axId val="643355896"/>
      </c:lineChart>
      <c:catAx>
        <c:axId val="576546184"/>
        <c:scaling>
          <c:orientation val="minMax"/>
        </c:scaling>
        <c:axPos val="b"/>
        <c:majorTickMark val="none"/>
        <c:tickLblPos val="none"/>
        <c:crossAx val="643355896"/>
        <c:crosses val="autoZero"/>
        <c:auto val="1"/>
        <c:lblAlgn val="ctr"/>
        <c:lblOffset val="100"/>
      </c:catAx>
      <c:valAx>
        <c:axId val="643355896"/>
        <c:scaling>
          <c:orientation val="minMax"/>
          <c:max val="6500.0"/>
          <c:min val="2500.0"/>
        </c:scaling>
        <c:axPos val="l"/>
        <c:numFmt formatCode="General" sourceLinked="0"/>
        <c:majorTickMark val="none"/>
        <c:tickLblPos val="nextTo"/>
        <c:crossAx val="576546184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8"/>
  <c:chart>
    <c:plotArea>
      <c:layout/>
      <c:lineChart>
        <c:grouping val="standard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Sheet5!$M$25:$P$25</c:f>
              <c:numCache>
                <c:formatCode>0.00E+00</c:formatCode>
                <c:ptCount val="4"/>
                <c:pt idx="0">
                  <c:v>3678.8875</c:v>
                </c:pt>
                <c:pt idx="1">
                  <c:v>3678.8875</c:v>
                </c:pt>
              </c:numCache>
            </c:numRef>
          </c:val>
        </c:ser>
        <c:ser>
          <c:idx val="1"/>
          <c:order val="1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Sheet5!$M$26:$P$26</c:f>
              <c:numCache>
                <c:formatCode>0.00E+00</c:formatCode>
                <c:ptCount val="4"/>
                <c:pt idx="0">
                  <c:v>4283.137</c:v>
                </c:pt>
                <c:pt idx="1">
                  <c:v>4283.137</c:v>
                </c:pt>
              </c:numCache>
            </c:numRef>
          </c:val>
        </c:ser>
        <c:ser>
          <c:idx val="2"/>
          <c:order val="2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Sheet5!$M$27:$P$27</c:f>
              <c:numCache>
                <c:formatCode>0.00E+00</c:formatCode>
                <c:ptCount val="4"/>
                <c:pt idx="0">
                  <c:v>4795.2299</c:v>
                </c:pt>
                <c:pt idx="1">
                  <c:v>4795.2299</c:v>
                </c:pt>
              </c:numCache>
            </c:numRef>
          </c:val>
        </c:ser>
        <c:ser>
          <c:idx val="3"/>
          <c:order val="3"/>
          <c:spPr>
            <a:ln>
              <a:solidFill>
                <a:schemeClr val="accent5"/>
              </a:solidFill>
            </a:ln>
          </c:spPr>
          <c:marker>
            <c:symbol val="none"/>
          </c:marker>
          <c:val>
            <c:numRef>
              <c:f>Sheet5!$M$28:$P$28</c:f>
              <c:numCache>
                <c:formatCode>0.00E+00</c:formatCode>
                <c:ptCount val="4"/>
                <c:pt idx="0">
                  <c:v>4951.7119</c:v>
                </c:pt>
                <c:pt idx="1">
                  <c:v>4951.7119</c:v>
                </c:pt>
              </c:numCache>
            </c:numRef>
          </c:val>
        </c:ser>
        <c:ser>
          <c:idx val="4"/>
          <c:order val="4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Sheet5!$M$29:$P$29</c:f>
              <c:numCache>
                <c:formatCode>0.00E+00</c:formatCode>
                <c:ptCount val="4"/>
                <c:pt idx="0">
                  <c:v>5249.7685</c:v>
                </c:pt>
                <c:pt idx="1">
                  <c:v>5249.7685</c:v>
                </c:pt>
              </c:numCache>
            </c:numRef>
          </c:val>
        </c:ser>
        <c:ser>
          <c:idx val="5"/>
          <c:order val="5"/>
          <c:spPr>
            <a:ln>
              <a:solidFill>
                <a:srgbClr val="4BACC6"/>
              </a:solidFill>
            </a:ln>
          </c:spPr>
          <c:marker>
            <c:symbol val="none"/>
          </c:marker>
          <c:val>
            <c:numRef>
              <c:f>Sheet5!$M$30:$P$30</c:f>
              <c:numCache>
                <c:formatCode>0.00E+00</c:formatCode>
                <c:ptCount val="4"/>
                <c:pt idx="0">
                  <c:v>5371.474699999999</c:v>
                </c:pt>
                <c:pt idx="1">
                  <c:v>5371.474699999999</c:v>
                </c:pt>
              </c:numCache>
            </c:numRef>
          </c:val>
        </c:ser>
        <c:ser>
          <c:idx val="6"/>
          <c:order val="6"/>
          <c:spPr>
            <a:ln>
              <a:solidFill>
                <a:schemeClr val="accent4"/>
              </a:solidFill>
            </a:ln>
          </c:spPr>
          <c:marker>
            <c:symbol val="none"/>
          </c:marker>
          <c:val>
            <c:numRef>
              <c:f>Sheet5!$M$31:$P$31</c:f>
              <c:numCache>
                <c:formatCode>0.00E+00</c:formatCode>
                <c:ptCount val="4"/>
                <c:pt idx="0">
                  <c:v>5416.5177</c:v>
                </c:pt>
                <c:pt idx="1">
                  <c:v>5416.5177</c:v>
                </c:pt>
              </c:numCache>
            </c:numRef>
          </c:val>
        </c:ser>
        <c:ser>
          <c:idx val="7"/>
          <c:order val="7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Sheet5!$M$32:$P$32</c:f>
              <c:numCache>
                <c:formatCode>0.00E+00</c:formatCode>
                <c:ptCount val="4"/>
                <c:pt idx="0">
                  <c:v>5678.2709</c:v>
                </c:pt>
                <c:pt idx="1">
                  <c:v>5678.2709</c:v>
                </c:pt>
              </c:numCache>
            </c:numRef>
          </c:val>
        </c:ser>
        <c:ser>
          <c:idx val="8"/>
          <c:order val="8"/>
          <c:spPr>
            <a:ln>
              <a:solidFill>
                <a:srgbClr val="4BACC6"/>
              </a:solidFill>
            </a:ln>
          </c:spPr>
          <c:marker>
            <c:symbol val="none"/>
          </c:marker>
          <c:val>
            <c:numRef>
              <c:f>Sheet5!$M$33:$P$33</c:f>
              <c:numCache>
                <c:formatCode>0.00E+00</c:formatCode>
                <c:ptCount val="4"/>
                <c:pt idx="0">
                  <c:v>5782.8576</c:v>
                </c:pt>
                <c:pt idx="1">
                  <c:v>5782.8576</c:v>
                </c:pt>
              </c:numCache>
            </c:numRef>
          </c:val>
        </c:ser>
        <c:ser>
          <c:idx val="9"/>
          <c:order val="9"/>
          <c:spPr>
            <a:ln>
              <a:solidFill>
                <a:srgbClr val="8064A2"/>
              </a:solidFill>
            </a:ln>
          </c:spPr>
          <c:marker>
            <c:symbol val="none"/>
          </c:marker>
          <c:val>
            <c:numRef>
              <c:f>Sheet5!$M$34:$P$34</c:f>
              <c:numCache>
                <c:formatCode>0.00E+00</c:formatCode>
                <c:ptCount val="4"/>
                <c:pt idx="0">
                  <c:v>5852.274399999998</c:v>
                </c:pt>
                <c:pt idx="1">
                  <c:v>5852.274399999998</c:v>
                </c:pt>
              </c:numCache>
            </c:numRef>
          </c:val>
        </c:ser>
        <c:ser>
          <c:idx val="10"/>
          <c:order val="10"/>
          <c:spPr>
            <a:ln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Sheet5!$M$35:$P$35</c:f>
              <c:numCache>
                <c:formatCode>0.00E+00</c:formatCode>
                <c:ptCount val="4"/>
                <c:pt idx="0">
                  <c:v>6005.488399999998</c:v>
                </c:pt>
                <c:pt idx="1">
                  <c:v>6005.488399999998</c:v>
                </c:pt>
              </c:numCache>
            </c:numRef>
          </c:val>
        </c:ser>
        <c:marker val="1"/>
        <c:axId val="716720696"/>
        <c:axId val="618474744"/>
      </c:lineChart>
      <c:catAx>
        <c:axId val="716720696"/>
        <c:scaling>
          <c:orientation val="minMax"/>
        </c:scaling>
        <c:axPos val="b"/>
        <c:tickLblPos val="none"/>
        <c:crossAx val="618474744"/>
        <c:crosses val="autoZero"/>
        <c:auto val="1"/>
        <c:lblAlgn val="ctr"/>
        <c:lblOffset val="100"/>
      </c:catAx>
      <c:valAx>
        <c:axId val="618474744"/>
        <c:scaling>
          <c:orientation val="minMax"/>
          <c:max val="7500.0"/>
          <c:min val="3500.0"/>
        </c:scaling>
        <c:axPos val="l"/>
        <c:majorGridlines>
          <c:spPr>
            <a:ln>
              <a:noFill/>
            </a:ln>
          </c:spPr>
        </c:majorGridlines>
        <c:numFmt formatCode="General" sourceLinked="0"/>
        <c:tickLblPos val="nextTo"/>
        <c:crossAx val="716720696"/>
        <c:crosses val="autoZero"/>
        <c:crossBetween val="between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6C0B2-4998-D24B-AC5F-85D6CB8A701B}" type="datetimeFigureOut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F601A-2EBF-8347-8F57-33CB08B7E4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86742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0E9FC-E03D-2F45-90BE-6DD22B12D864}" type="datetimeFigureOut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77E68-1CAE-B240-9A60-FA0D3916D3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74172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8B57-1106-E648-884D-A02BDDEFF84F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899E-1FC2-A545-9C29-4D10544E5CBD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C095-521E-654F-931E-1415ACF9552D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-164662" y="356126"/>
            <a:ext cx="2573253" cy="8316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-630621" y="356123"/>
            <a:ext cx="9774621" cy="8312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80A2-AAC1-6441-841F-52EDD1960788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5A20-32B0-654F-81B2-77B11DB24D1F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5D63-F063-A24A-8A38-E15DF60F5FAD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199-B80B-094E-BD96-406803083E36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12A6-EA1B-D14D-8544-81B913F8BB46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1846-B547-1E48-860E-D19F731A3DCE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A1FE-CB3A-454E-A52C-A5B3EB475180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52B4-8B01-1B4F-B821-57E0F8BF5EC5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37160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726966" y="533400"/>
            <a:ext cx="7959833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29A889-EEA6-A346-8025-D75BF0F1B493}" type="datetime1">
              <a:rPr kumimoji="1" lang="ja-JP" altLang="en-US" smtClean="0"/>
              <a:pPr/>
              <a:t>11.2.28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1890037" y="18288"/>
            <a:ext cx="565376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</a:lstStyle>
          <a:p>
            <a:r>
              <a:rPr lang="en-US" altLang="ja-JP" smtClean="0"/>
              <a:t>28 Feb 2011 "NEW HADRON' WORKSHOP 2010 @RIKEN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4CEC8F3-11DC-8D41-876B-CDC1BE645C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ヒラギノ丸ゴ Pro W4"/>
          <a:ea typeface="ヒラギノ丸ゴ Pro W4"/>
          <a:cs typeface="ヒラギノ丸ゴ Pro W4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3200" kern="1200">
          <a:solidFill>
            <a:schemeClr val="tx1"/>
          </a:solidFill>
          <a:latin typeface="ヒラギノ丸ゴ Pro W4"/>
          <a:ea typeface="ヒラギノ丸ゴ Pro W4"/>
          <a:cs typeface="ヒラギノ丸ゴ Pro W4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800" kern="1200">
          <a:solidFill>
            <a:schemeClr val="accent5">
              <a:lumMod val="75000"/>
            </a:schemeClr>
          </a:solidFill>
          <a:latin typeface="ヒラギノ丸ゴ Pro W4"/>
          <a:ea typeface="ヒラギノ丸ゴ Pro W4"/>
          <a:cs typeface="ヒラギノ丸ゴ Pro W4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2800" kern="1200">
          <a:solidFill>
            <a:schemeClr val="tx1">
              <a:lumMod val="65000"/>
              <a:lumOff val="35000"/>
            </a:schemeClr>
          </a:solidFill>
          <a:latin typeface="ヒラギノ丸ゴ Pro W4"/>
          <a:ea typeface="ヒラギノ丸ゴ Pro W4"/>
          <a:cs typeface="ヒラギノ丸ゴ Pro W4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800" kern="1200">
          <a:solidFill>
            <a:schemeClr val="tx1"/>
          </a:solidFill>
          <a:latin typeface="ヒラギノ丸ゴ Pro W4"/>
          <a:ea typeface="ヒラギノ丸ゴ Pro W4"/>
          <a:cs typeface="ヒラギノ丸ゴ Pro W4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2800" kern="1200" baseline="0">
          <a:solidFill>
            <a:schemeClr val="tx1"/>
          </a:solidFill>
          <a:latin typeface="ヒラギノ丸ゴ Pro W4"/>
          <a:ea typeface="ヒラギノ丸ゴ Pro W4"/>
          <a:cs typeface="ヒラギノ丸ゴ Pro W4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3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Relationship Id="rId5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3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cap="none" dirty="0"/>
              <a:t>Physics around doubly charmed </a:t>
            </a:r>
            <a:r>
              <a:rPr lang="en-US" altLang="ja-JP" cap="none" dirty="0" err="1"/>
              <a:t>tetraquarks</a:t>
            </a:r>
            <a:endParaRPr kumimoji="1" lang="ja-JP" altLang="en-US" cap="non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" y="3505200"/>
            <a:ext cx="8534400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sz="2400" dirty="0"/>
              <a:t>Sachiko Takeuchi (Japan College of Social Work)</a:t>
            </a:r>
          </a:p>
          <a:p>
            <a:pPr algn="r"/>
            <a:r>
              <a:rPr lang="en-US" altLang="ja-JP" sz="2400" dirty="0"/>
              <a:t>with people in the </a:t>
            </a:r>
            <a:r>
              <a:rPr lang="en-US" altLang="ja-JP" sz="2400" dirty="0" err="1"/>
              <a:t>multiquark</a:t>
            </a:r>
            <a:r>
              <a:rPr lang="en-US" altLang="ja-JP" sz="2400" dirty="0"/>
              <a:t> team in E01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9646" y="4882934"/>
            <a:ext cx="9144000" cy="1878526"/>
          </a:xfrm>
          <a:prstGeom prst="rect">
            <a:avLst/>
          </a:prstGeom>
        </p:spPr>
      </p:pic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28 Feb 2011 "NEW HADRON' WORKSHOP 2010 @RIKEN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99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左右矢印 4"/>
          <p:cNvSpPr/>
          <p:nvPr/>
        </p:nvSpPr>
        <p:spPr>
          <a:xfrm rot="1084517">
            <a:off x="1925929" y="4233881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右矢印 5"/>
          <p:cNvSpPr/>
          <p:nvPr/>
        </p:nvSpPr>
        <p:spPr>
          <a:xfrm rot="1084517">
            <a:off x="3829477" y="5063614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右矢印 6"/>
          <p:cNvSpPr/>
          <p:nvPr/>
        </p:nvSpPr>
        <p:spPr>
          <a:xfrm rot="1084517">
            <a:off x="5682220" y="5816207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右矢印 7"/>
          <p:cNvSpPr/>
          <p:nvPr/>
        </p:nvSpPr>
        <p:spPr>
          <a:xfrm rot="1084517">
            <a:off x="3829477" y="3520800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右矢印 8"/>
          <p:cNvSpPr/>
          <p:nvPr/>
        </p:nvSpPr>
        <p:spPr>
          <a:xfrm rot="1084517">
            <a:off x="5682220" y="4233882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右矢印 9"/>
          <p:cNvSpPr/>
          <p:nvPr/>
        </p:nvSpPr>
        <p:spPr>
          <a:xfrm rot="1084517">
            <a:off x="5682220" y="2881096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右矢印 11"/>
          <p:cNvSpPr/>
          <p:nvPr/>
        </p:nvSpPr>
        <p:spPr>
          <a:xfrm>
            <a:off x="5702416" y="5345274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Qq</a:t>
            </a:r>
            <a:r>
              <a:rPr kumimoji="1" lang="en-US" altLang="ja-JP" dirty="0" smtClean="0"/>
              <a:t> diagram</a:t>
            </a:r>
            <a:endParaRPr kumimoji="1" lang="ja-JP" altLang="en-US" dirty="0"/>
          </a:p>
        </p:txBody>
      </p:sp>
      <p:grpSp>
        <p:nvGrpSpPr>
          <p:cNvPr id="58" name="図形グループ 57"/>
          <p:cNvGrpSpPr/>
          <p:nvPr/>
        </p:nvGrpSpPr>
        <p:grpSpPr>
          <a:xfrm>
            <a:off x="1023271" y="3648532"/>
            <a:ext cx="2297000" cy="1460076"/>
            <a:chOff x="1023271" y="3648532"/>
            <a:chExt cx="2297000" cy="1460076"/>
          </a:xfrm>
        </p:grpSpPr>
        <p:sp>
          <p:nvSpPr>
            <p:cNvPr id="46" name="左カーブ矢印 45"/>
            <p:cNvSpPr/>
            <p:nvPr/>
          </p:nvSpPr>
          <p:spPr>
            <a:xfrm rot="6363079" flipV="1">
              <a:off x="1791808" y="3869441"/>
              <a:ext cx="489185" cy="1989149"/>
            </a:xfrm>
            <a:prstGeom prst="curvedLeftArrow">
              <a:avLst/>
            </a:prstGeom>
            <a:gradFill flip="none" rotWithShape="1">
              <a:gsLst>
                <a:gs pos="0">
                  <a:srgbClr val="3366FF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メモ 46"/>
            <p:cNvSpPr/>
            <p:nvPr/>
          </p:nvSpPr>
          <p:spPr>
            <a:xfrm flipV="1">
              <a:off x="1023271" y="3648532"/>
              <a:ext cx="369574" cy="607741"/>
            </a:xfrm>
            <a:prstGeom prst="foldedCorner">
              <a:avLst/>
            </a:prstGeom>
            <a:gradFill flip="none" rotWithShape="1">
              <a:gsLst>
                <a:gs pos="0">
                  <a:srgbClr val="3366FF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rgbClr val="3366FF"/>
              </a:solidFill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メモ 47"/>
            <p:cNvSpPr/>
            <p:nvPr/>
          </p:nvSpPr>
          <p:spPr>
            <a:xfrm flipV="1">
              <a:off x="2771051" y="4303705"/>
              <a:ext cx="549220" cy="560310"/>
            </a:xfrm>
            <a:prstGeom prst="foldedCorner">
              <a:avLst/>
            </a:prstGeom>
            <a:gradFill flip="none" rotWithShape="1">
              <a:gsLst>
                <a:gs pos="0">
                  <a:srgbClr val="3366FF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rgbClr val="3366FF"/>
              </a:solidFill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" name="図形グループ 58"/>
          <p:cNvGrpSpPr/>
          <p:nvPr/>
        </p:nvGrpSpPr>
        <p:grpSpPr>
          <a:xfrm>
            <a:off x="2713206" y="4456105"/>
            <a:ext cx="2297000" cy="1460076"/>
            <a:chOff x="1023271" y="3648532"/>
            <a:chExt cx="2297000" cy="1460076"/>
          </a:xfrm>
        </p:grpSpPr>
        <p:sp>
          <p:nvSpPr>
            <p:cNvPr id="60" name="左カーブ矢印 59"/>
            <p:cNvSpPr/>
            <p:nvPr/>
          </p:nvSpPr>
          <p:spPr>
            <a:xfrm rot="6363079" flipV="1">
              <a:off x="1791808" y="3869441"/>
              <a:ext cx="489185" cy="1989149"/>
            </a:xfrm>
            <a:prstGeom prst="curvedLeftArrow">
              <a:avLst/>
            </a:prstGeom>
            <a:gradFill flip="none" rotWithShape="1">
              <a:gsLst>
                <a:gs pos="0">
                  <a:srgbClr val="3366FF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メモ 60"/>
            <p:cNvSpPr/>
            <p:nvPr/>
          </p:nvSpPr>
          <p:spPr>
            <a:xfrm flipV="1">
              <a:off x="1023271" y="3648532"/>
              <a:ext cx="369574" cy="607741"/>
            </a:xfrm>
            <a:prstGeom prst="foldedCorner">
              <a:avLst/>
            </a:prstGeom>
            <a:gradFill flip="none" rotWithShape="1">
              <a:gsLst>
                <a:gs pos="0">
                  <a:srgbClr val="3366FF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rgbClr val="3366FF"/>
              </a:solidFill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メモ 61"/>
            <p:cNvSpPr/>
            <p:nvPr/>
          </p:nvSpPr>
          <p:spPr>
            <a:xfrm flipV="1">
              <a:off x="2771051" y="4303705"/>
              <a:ext cx="549220" cy="560310"/>
            </a:xfrm>
            <a:prstGeom prst="foldedCorner">
              <a:avLst/>
            </a:prstGeom>
            <a:gradFill flip="none" rotWithShape="1">
              <a:gsLst>
                <a:gs pos="0">
                  <a:srgbClr val="3366FF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rgbClr val="3366FF"/>
              </a:solidFill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図形グループ 62"/>
          <p:cNvGrpSpPr/>
          <p:nvPr/>
        </p:nvGrpSpPr>
        <p:grpSpPr>
          <a:xfrm>
            <a:off x="2678826" y="3046284"/>
            <a:ext cx="2297000" cy="1460076"/>
            <a:chOff x="1023271" y="3648532"/>
            <a:chExt cx="2297000" cy="1460076"/>
          </a:xfrm>
        </p:grpSpPr>
        <p:sp>
          <p:nvSpPr>
            <p:cNvPr id="64" name="左カーブ矢印 63"/>
            <p:cNvSpPr/>
            <p:nvPr/>
          </p:nvSpPr>
          <p:spPr>
            <a:xfrm rot="6363079" flipV="1">
              <a:off x="1791808" y="3869441"/>
              <a:ext cx="489185" cy="1989149"/>
            </a:xfrm>
            <a:prstGeom prst="curvedLeftArrow">
              <a:avLst/>
            </a:prstGeom>
            <a:gradFill flip="none" rotWithShape="1">
              <a:gsLst>
                <a:gs pos="0">
                  <a:srgbClr val="3366FF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メモ 64"/>
            <p:cNvSpPr/>
            <p:nvPr/>
          </p:nvSpPr>
          <p:spPr>
            <a:xfrm flipV="1">
              <a:off x="1023271" y="3648532"/>
              <a:ext cx="369574" cy="607741"/>
            </a:xfrm>
            <a:prstGeom prst="foldedCorner">
              <a:avLst/>
            </a:prstGeom>
            <a:gradFill flip="none" rotWithShape="1">
              <a:gsLst>
                <a:gs pos="0">
                  <a:srgbClr val="3366FF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rgbClr val="3366FF"/>
              </a:solidFill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メモ 65"/>
            <p:cNvSpPr/>
            <p:nvPr/>
          </p:nvSpPr>
          <p:spPr>
            <a:xfrm flipV="1">
              <a:off x="2771051" y="4303705"/>
              <a:ext cx="549220" cy="560310"/>
            </a:xfrm>
            <a:prstGeom prst="foldedCorner">
              <a:avLst/>
            </a:prstGeom>
            <a:gradFill flip="none" rotWithShape="1">
              <a:gsLst>
                <a:gs pos="0">
                  <a:srgbClr val="3366FF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rgbClr val="3366FF"/>
              </a:solidFill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8" name="左カーブ矢印 67"/>
          <p:cNvSpPr/>
          <p:nvPr/>
        </p:nvSpPr>
        <p:spPr>
          <a:xfrm rot="6363079" flipV="1">
            <a:off x="5660772" y="5160041"/>
            <a:ext cx="489185" cy="2184550"/>
          </a:xfrm>
          <a:prstGeom prst="curvedLef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左カーブ矢印 70"/>
          <p:cNvSpPr/>
          <p:nvPr/>
        </p:nvSpPr>
        <p:spPr>
          <a:xfrm rot="6363079" flipV="1">
            <a:off x="5480682" y="3649326"/>
            <a:ext cx="489185" cy="2184550"/>
          </a:xfrm>
          <a:prstGeom prst="curvedLef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2" name="左カーブ矢印 71"/>
          <p:cNvSpPr/>
          <p:nvPr/>
        </p:nvSpPr>
        <p:spPr>
          <a:xfrm rot="6363079" flipV="1">
            <a:off x="5299335" y="2265930"/>
            <a:ext cx="489185" cy="2184550"/>
          </a:xfrm>
          <a:prstGeom prst="curvedLef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3" name="左カーブ矢印 72"/>
          <p:cNvSpPr/>
          <p:nvPr/>
        </p:nvSpPr>
        <p:spPr>
          <a:xfrm rot="5400000" flipV="1">
            <a:off x="6036915" y="4806417"/>
            <a:ext cx="489185" cy="2184550"/>
          </a:xfrm>
          <a:prstGeom prst="curvedLef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4" name="コンテンツ プレースホルダー 3" descr="qQ-diagram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-10119" r="-10119"/>
          <a:stretch>
            <a:fillRect/>
          </a:stretch>
        </p:blipFill>
        <p:spPr/>
      </p:pic>
      <p:sp>
        <p:nvSpPr>
          <p:cNvPr id="75" name="フッター プレースホルダー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76" name="スライド番号プレースホルダー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59926" y="6477000"/>
            <a:ext cx="297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kumimoji="1" lang="ja-JP" altLang="en-US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837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68" grpId="0" animBg="1"/>
      <p:bldP spid="68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789113" algn="l"/>
              </a:tabLst>
            </a:pPr>
            <a:r>
              <a:rPr kumimoji="1" lang="en-US" altLang="ja-JP" dirty="0" err="1" smtClean="0"/>
              <a:t>Q</a:t>
            </a:r>
            <a:r>
              <a:rPr kumimoji="1" lang="en-US" altLang="ja-JP" baseline="30000" dirty="0" err="1" smtClean="0"/>
              <a:t>bar</a:t>
            </a:r>
            <a:r>
              <a:rPr lang="en-US" altLang="ja-JP" dirty="0"/>
              <a:t>	</a:t>
            </a:r>
            <a:r>
              <a:rPr kumimoji="1" lang="en-US" altLang="ja-JP" dirty="0" smtClean="0"/>
              <a:t>QQ</a:t>
            </a:r>
          </a:p>
          <a:p>
            <a:pPr lvl="1">
              <a:tabLst>
                <a:tab pos="1789113" algn="l"/>
              </a:tabLst>
            </a:pPr>
            <a:r>
              <a:rPr lang="en-US" altLang="ja-JP" dirty="0" smtClean="0"/>
              <a:t>color-</a:t>
            </a:r>
            <a:r>
              <a:rPr lang="en-US" altLang="ja-JP" dirty="0" err="1" smtClean="0"/>
              <a:t>Coul.omb</a:t>
            </a:r>
            <a:r>
              <a:rPr lang="en-US" altLang="ja-JP" dirty="0" smtClean="0"/>
              <a:t> and color-electric part of the </a:t>
            </a:r>
            <a:r>
              <a:rPr lang="en-US" altLang="ja-JP" dirty="0" err="1" smtClean="0"/>
              <a:t>Qbar</a:t>
            </a:r>
            <a:r>
              <a:rPr lang="en-US" altLang="ja-JP" dirty="0" smtClean="0"/>
              <a:t>-q potential and QQ-q potential is the same.</a:t>
            </a:r>
            <a:endParaRPr kumimoji="1" lang="en-US" altLang="ja-JP" dirty="0" smtClean="0"/>
          </a:p>
          <a:p>
            <a:pPr>
              <a:tabLst>
                <a:tab pos="1789113" algn="l"/>
              </a:tabLst>
            </a:pPr>
            <a:endParaRPr lang="en-US" altLang="ja-JP" dirty="0"/>
          </a:p>
          <a:p>
            <a:pPr>
              <a:tabLst>
                <a:tab pos="1789113" algn="l"/>
              </a:tabLst>
            </a:pPr>
            <a:endParaRPr kumimoji="1" lang="en-US" altLang="ja-JP" dirty="0" smtClean="0"/>
          </a:p>
          <a:p>
            <a:pPr>
              <a:tabLst>
                <a:tab pos="1789113" algn="l"/>
              </a:tabLst>
            </a:pPr>
            <a:endParaRPr lang="en-US" altLang="ja-JP" dirty="0"/>
          </a:p>
          <a:p>
            <a:pPr>
              <a:tabLst>
                <a:tab pos="1789113" algn="l"/>
              </a:tabLst>
            </a:pPr>
            <a:endParaRPr kumimoji="1" lang="en-US" altLang="ja-JP" dirty="0" smtClean="0"/>
          </a:p>
        </p:txBody>
      </p:sp>
      <p:sp>
        <p:nvSpPr>
          <p:cNvPr id="4" name="左右矢印 3"/>
          <p:cNvSpPr/>
          <p:nvPr/>
        </p:nvSpPr>
        <p:spPr>
          <a:xfrm>
            <a:off x="1593923" y="1775240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図形グループ 14"/>
          <p:cNvGrpSpPr/>
          <p:nvPr/>
        </p:nvGrpSpPr>
        <p:grpSpPr>
          <a:xfrm>
            <a:off x="1885979" y="3711447"/>
            <a:ext cx="1800000" cy="1800000"/>
            <a:chOff x="1593923" y="2959252"/>
            <a:chExt cx="1800000" cy="1800000"/>
          </a:xfrm>
        </p:grpSpPr>
        <p:sp>
          <p:nvSpPr>
            <p:cNvPr id="11" name="円/楕円 10"/>
            <p:cNvSpPr/>
            <p:nvPr/>
          </p:nvSpPr>
          <p:spPr>
            <a:xfrm>
              <a:off x="1593923" y="2959252"/>
              <a:ext cx="1800000" cy="1800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2241923" y="3607252"/>
              <a:ext cx="504000" cy="5040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38100" cap="flat" cmpd="sng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図形グループ 13"/>
          <p:cNvGrpSpPr/>
          <p:nvPr/>
        </p:nvGrpSpPr>
        <p:grpSpPr>
          <a:xfrm>
            <a:off x="4863036" y="3711447"/>
            <a:ext cx="1800000" cy="1800000"/>
            <a:chOff x="5199444" y="2926363"/>
            <a:chExt cx="1800000" cy="1800000"/>
          </a:xfrm>
        </p:grpSpPr>
        <p:sp>
          <p:nvSpPr>
            <p:cNvPr id="12" name="円/楕円 11"/>
            <p:cNvSpPr/>
            <p:nvPr/>
          </p:nvSpPr>
          <p:spPr>
            <a:xfrm>
              <a:off x="5199444" y="2926363"/>
              <a:ext cx="1800000" cy="1800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" name="図形グループ 12"/>
            <p:cNvGrpSpPr/>
            <p:nvPr/>
          </p:nvGrpSpPr>
          <p:grpSpPr>
            <a:xfrm>
              <a:off x="5721444" y="3574363"/>
              <a:ext cx="756000" cy="504000"/>
              <a:chOff x="4947444" y="3469919"/>
              <a:chExt cx="756000" cy="504000"/>
            </a:xfrm>
          </p:grpSpPr>
          <p:sp>
            <p:nvSpPr>
              <p:cNvPr id="6" name="円/楕円 5"/>
              <p:cNvSpPr/>
              <p:nvPr/>
            </p:nvSpPr>
            <p:spPr>
              <a:xfrm>
                <a:off x="4947444" y="3469919"/>
                <a:ext cx="504000" cy="50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5199444" y="3469919"/>
                <a:ext cx="504000" cy="50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464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" name="図形グループ 9"/>
          <p:cNvGrpSpPr/>
          <p:nvPr/>
        </p:nvGrpSpPr>
        <p:grpSpPr>
          <a:xfrm>
            <a:off x="2130829" y="5703581"/>
            <a:ext cx="4365798" cy="646331"/>
            <a:chOff x="1722789" y="4131048"/>
            <a:chExt cx="4365798" cy="64633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722789" y="4131048"/>
              <a:ext cx="43657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 algn="ctr"/>
              <a:r>
                <a:rPr lang="en-US" altLang="ja-JP" sz="3600" dirty="0" err="1" smtClean="0"/>
                <a:t>Q</a:t>
              </a:r>
              <a:r>
                <a:rPr lang="en-US" altLang="ja-JP" sz="3600" baseline="30000" dirty="0" err="1" smtClean="0"/>
                <a:t>bar</a:t>
              </a:r>
              <a:r>
                <a:rPr lang="en-US" altLang="ja-JP" sz="3600" dirty="0"/>
                <a:t>-</a:t>
              </a:r>
              <a:r>
                <a:rPr lang="en-US" altLang="ja-JP" sz="3600" dirty="0" smtClean="0"/>
                <a:t>q</a:t>
              </a:r>
              <a:r>
                <a:rPr lang="en-US" altLang="ja-JP" sz="3600" dirty="0"/>
                <a:t>	</a:t>
              </a:r>
              <a:r>
                <a:rPr lang="en-US" altLang="ja-JP" sz="3600" dirty="0" smtClean="0"/>
                <a:t>             QQ-q</a:t>
              </a:r>
              <a:endParaRPr kumimoji="1" lang="ja-JP" altLang="en-US" sz="3600" dirty="0"/>
            </a:p>
          </p:txBody>
        </p:sp>
        <p:sp>
          <p:nvSpPr>
            <p:cNvPr id="9" name="左右矢印 8"/>
            <p:cNvSpPr/>
            <p:nvPr/>
          </p:nvSpPr>
          <p:spPr>
            <a:xfrm>
              <a:off x="3553192" y="4389318"/>
              <a:ext cx="647936" cy="233244"/>
            </a:xfrm>
            <a:prstGeom prst="left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Q</a:t>
            </a:r>
            <a:r>
              <a:rPr lang="en-US" altLang="ja-JP" baseline="30000" dirty="0" err="1" smtClean="0"/>
              <a:t>bar</a:t>
            </a:r>
            <a:r>
              <a:rPr lang="en-US" altLang="ja-JP" dirty="0" smtClean="0"/>
              <a:t>-QQ similarity </a:t>
            </a:r>
            <a:endParaRPr kumimoji="1" lang="ja-JP" altLang="en-US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1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Q</a:t>
            </a:r>
            <a:r>
              <a:rPr lang="en-US" altLang="ja-JP" baseline="30000" dirty="0" err="1"/>
              <a:t>bar</a:t>
            </a:r>
            <a:r>
              <a:rPr lang="en-US" altLang="ja-JP" dirty="0"/>
              <a:t>-QQ similarity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mass spectra</a:t>
            </a:r>
            <a:endParaRPr kumimoji="1" lang="ja-JP" altLang="en-US" dirty="0"/>
          </a:p>
        </p:txBody>
      </p:sp>
      <p:grpSp>
        <p:nvGrpSpPr>
          <p:cNvPr id="23" name="図形グループ 22"/>
          <p:cNvGrpSpPr/>
          <p:nvPr/>
        </p:nvGrpSpPr>
        <p:grpSpPr>
          <a:xfrm>
            <a:off x="457200" y="4179598"/>
            <a:ext cx="1800000" cy="1800000"/>
            <a:chOff x="457200" y="3711447"/>
            <a:chExt cx="1800000" cy="1800000"/>
          </a:xfrm>
        </p:grpSpPr>
        <p:sp>
          <p:nvSpPr>
            <p:cNvPr id="5" name="円/楕円 4"/>
            <p:cNvSpPr/>
            <p:nvPr/>
          </p:nvSpPr>
          <p:spPr>
            <a:xfrm>
              <a:off x="457200" y="3711447"/>
              <a:ext cx="1800000" cy="1800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033200" y="4287447"/>
              <a:ext cx="648000" cy="6480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38100" cap="flat" cmpd="sng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図形グループ 6"/>
          <p:cNvGrpSpPr/>
          <p:nvPr/>
        </p:nvGrpSpPr>
        <p:grpSpPr>
          <a:xfrm>
            <a:off x="6886799" y="4179598"/>
            <a:ext cx="1800000" cy="1800000"/>
            <a:chOff x="5199444" y="2926363"/>
            <a:chExt cx="1800000" cy="1800000"/>
          </a:xfrm>
        </p:grpSpPr>
        <p:sp>
          <p:nvSpPr>
            <p:cNvPr id="8" name="円/楕円 7"/>
            <p:cNvSpPr/>
            <p:nvPr/>
          </p:nvSpPr>
          <p:spPr>
            <a:xfrm>
              <a:off x="5199444" y="2926363"/>
              <a:ext cx="1800000" cy="1800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図形グループ 8"/>
            <p:cNvGrpSpPr/>
            <p:nvPr/>
          </p:nvGrpSpPr>
          <p:grpSpPr>
            <a:xfrm>
              <a:off x="5721444" y="3574363"/>
              <a:ext cx="756000" cy="504000"/>
              <a:chOff x="4947444" y="3469919"/>
              <a:chExt cx="756000" cy="504000"/>
            </a:xfrm>
          </p:grpSpPr>
          <p:sp>
            <p:nvSpPr>
              <p:cNvPr id="10" name="円/楕円 9"/>
              <p:cNvSpPr/>
              <p:nvPr/>
            </p:nvSpPr>
            <p:spPr>
              <a:xfrm>
                <a:off x="4947444" y="3469919"/>
                <a:ext cx="504000" cy="50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/>
              <p:cNvSpPr/>
              <p:nvPr/>
            </p:nvSpPr>
            <p:spPr>
              <a:xfrm>
                <a:off x="5199444" y="3469919"/>
                <a:ext cx="504000" cy="50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464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" name="テキスト ボックス 12"/>
          <p:cNvSpPr txBox="1"/>
          <p:nvPr/>
        </p:nvSpPr>
        <p:spPr>
          <a:xfrm>
            <a:off x="7009712" y="6000180"/>
            <a:ext cx="903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altLang="ja-JP" sz="3600" dirty="0" err="1" smtClean="0"/>
              <a:t>ccu</a:t>
            </a:r>
            <a:endParaRPr kumimoji="1" lang="ja-JP" altLang="en-US" sz="3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726966" y="5547749"/>
            <a:ext cx="124535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3600" dirty="0" err="1" smtClean="0"/>
              <a:t>Q</a:t>
            </a:r>
            <a:r>
              <a:rPr lang="en-US" altLang="ja-JP" sz="3600" baseline="30000" dirty="0" err="1" smtClean="0"/>
              <a:t>bar</a:t>
            </a:r>
            <a:r>
              <a:rPr lang="en-US" altLang="ja-JP" sz="3600" dirty="0" err="1" smtClean="0"/>
              <a:t>u</a:t>
            </a:r>
            <a:endParaRPr lang="en-US" altLang="ja-JP" sz="36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3374344" y="5668346"/>
            <a:ext cx="109116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3600" dirty="0" err="1" smtClean="0"/>
              <a:t>c</a:t>
            </a:r>
            <a:r>
              <a:rPr lang="en-US" altLang="ja-JP" sz="3600" baseline="30000" dirty="0" err="1" smtClean="0"/>
              <a:t>bar</a:t>
            </a:r>
            <a:r>
              <a:rPr lang="en-US" altLang="ja-JP" sz="3600" dirty="0" err="1" smtClean="0"/>
              <a:t>c</a:t>
            </a:r>
            <a:endParaRPr lang="en-US" altLang="ja-JP" sz="3600" dirty="0" smtClean="0"/>
          </a:p>
        </p:txBody>
      </p:sp>
      <p:grpSp>
        <p:nvGrpSpPr>
          <p:cNvPr id="20" name="図形グループ 19"/>
          <p:cNvGrpSpPr/>
          <p:nvPr/>
        </p:nvGrpSpPr>
        <p:grpSpPr>
          <a:xfrm>
            <a:off x="3896344" y="4827598"/>
            <a:ext cx="756000" cy="504000"/>
            <a:chOff x="4947444" y="3469919"/>
            <a:chExt cx="756000" cy="504000"/>
          </a:xfrm>
        </p:grpSpPr>
        <p:sp>
          <p:nvSpPr>
            <p:cNvPr id="21" name="円/楕円 20"/>
            <p:cNvSpPr/>
            <p:nvPr/>
          </p:nvSpPr>
          <p:spPr>
            <a:xfrm>
              <a:off x="4947444" y="3469919"/>
              <a:ext cx="504000" cy="50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199444" y="3469919"/>
              <a:ext cx="504000" cy="50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46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27444"/>
              </p:ext>
            </p:extLst>
          </p:nvPr>
        </p:nvGraphicFramePr>
        <p:xfrm>
          <a:off x="1278386" y="1975555"/>
          <a:ext cx="3025422" cy="316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2151979" y="2323628"/>
            <a:ext cx="461665" cy="4985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327309" y="2041404"/>
            <a:ext cx="461665" cy="4985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・・・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507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Q</a:t>
            </a:r>
            <a:r>
              <a:rPr lang="en-US" altLang="ja-JP" baseline="30000" dirty="0" err="1"/>
              <a:t>bar</a:t>
            </a:r>
            <a:r>
              <a:rPr lang="en-US" altLang="ja-JP" dirty="0"/>
              <a:t>-QQ similarity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mass spectra</a:t>
            </a:r>
            <a:endParaRPr kumimoji="1" lang="ja-JP" altLang="en-US" dirty="0"/>
          </a:p>
        </p:txBody>
      </p:sp>
      <p:grpSp>
        <p:nvGrpSpPr>
          <p:cNvPr id="23" name="図形グループ 22"/>
          <p:cNvGrpSpPr/>
          <p:nvPr/>
        </p:nvGrpSpPr>
        <p:grpSpPr>
          <a:xfrm>
            <a:off x="457200" y="4179598"/>
            <a:ext cx="1800000" cy="1800000"/>
            <a:chOff x="457200" y="3711447"/>
            <a:chExt cx="1800000" cy="1800000"/>
          </a:xfrm>
        </p:grpSpPr>
        <p:sp>
          <p:nvSpPr>
            <p:cNvPr id="5" name="円/楕円 4"/>
            <p:cNvSpPr/>
            <p:nvPr/>
          </p:nvSpPr>
          <p:spPr>
            <a:xfrm>
              <a:off x="457200" y="3711447"/>
              <a:ext cx="1800000" cy="1800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033200" y="4287447"/>
              <a:ext cx="648000" cy="6480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38100" cap="flat" cmpd="sng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図形グループ 6"/>
          <p:cNvGrpSpPr/>
          <p:nvPr/>
        </p:nvGrpSpPr>
        <p:grpSpPr>
          <a:xfrm>
            <a:off x="6886799" y="4179598"/>
            <a:ext cx="1800000" cy="1800000"/>
            <a:chOff x="5199444" y="2926363"/>
            <a:chExt cx="1800000" cy="1800000"/>
          </a:xfrm>
        </p:grpSpPr>
        <p:sp>
          <p:nvSpPr>
            <p:cNvPr id="8" name="円/楕円 7"/>
            <p:cNvSpPr/>
            <p:nvPr/>
          </p:nvSpPr>
          <p:spPr>
            <a:xfrm>
              <a:off x="5199444" y="2926363"/>
              <a:ext cx="1800000" cy="1800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図形グループ 8"/>
            <p:cNvGrpSpPr/>
            <p:nvPr/>
          </p:nvGrpSpPr>
          <p:grpSpPr>
            <a:xfrm>
              <a:off x="5721444" y="3574363"/>
              <a:ext cx="756000" cy="504000"/>
              <a:chOff x="4947444" y="3469919"/>
              <a:chExt cx="756000" cy="504000"/>
            </a:xfrm>
          </p:grpSpPr>
          <p:sp>
            <p:nvSpPr>
              <p:cNvPr id="10" name="円/楕円 9"/>
              <p:cNvSpPr/>
              <p:nvPr/>
            </p:nvSpPr>
            <p:spPr>
              <a:xfrm>
                <a:off x="4947444" y="3469919"/>
                <a:ext cx="504000" cy="50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/>
              <p:cNvSpPr/>
              <p:nvPr/>
            </p:nvSpPr>
            <p:spPr>
              <a:xfrm>
                <a:off x="5199444" y="3469919"/>
                <a:ext cx="504000" cy="50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464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" name="テキスト ボックス 12"/>
          <p:cNvSpPr txBox="1"/>
          <p:nvPr/>
        </p:nvSpPr>
        <p:spPr>
          <a:xfrm>
            <a:off x="6535468" y="5979598"/>
            <a:ext cx="2250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altLang="ja-JP" sz="3600" dirty="0" err="1" smtClean="0"/>
              <a:t>ccu</a:t>
            </a:r>
            <a:r>
              <a:rPr lang="en-US" altLang="ja-JP" sz="3600" dirty="0" smtClean="0"/>
              <a:t> S=3/2</a:t>
            </a:r>
            <a:endParaRPr kumimoji="1" lang="ja-JP" altLang="en-US" sz="3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726966" y="5547749"/>
            <a:ext cx="2207906" cy="109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3600" dirty="0" err="1" smtClean="0"/>
              <a:t>Q</a:t>
            </a:r>
            <a:r>
              <a:rPr lang="en-US" altLang="ja-JP" sz="3600" baseline="30000" dirty="0" err="1" smtClean="0"/>
              <a:t>bar</a:t>
            </a:r>
            <a:r>
              <a:rPr lang="en-US" altLang="ja-JP" sz="3600" dirty="0" err="1" smtClean="0"/>
              <a:t>u</a:t>
            </a:r>
            <a:r>
              <a:rPr lang="en-US" altLang="ja-JP" sz="3600" smtClean="0"/>
              <a:t> S=1</a:t>
            </a:r>
          </a:p>
          <a:p>
            <a:pPr>
              <a:lnSpc>
                <a:spcPct val="90000"/>
              </a:lnSpc>
            </a:pP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m</a:t>
            </a:r>
            <a:r>
              <a:rPr lang="en-US" altLang="ja-JP" sz="3600" baseline="-25000" dirty="0" err="1" smtClean="0"/>
              <a:t>Q</a:t>
            </a:r>
            <a:r>
              <a:rPr lang="en-US" altLang="ja-JP" sz="3600" dirty="0" smtClean="0"/>
              <a:t>=2m</a:t>
            </a:r>
            <a:r>
              <a:rPr lang="en-US" altLang="ja-JP" sz="3600" baseline="-25000" dirty="0" smtClean="0"/>
              <a:t>c</a:t>
            </a:r>
            <a:r>
              <a:rPr lang="en-US" altLang="ja-JP" sz="3600" dirty="0" smtClean="0"/>
              <a:t>)</a:t>
            </a:r>
            <a:endParaRPr lang="ja-JP" altLang="en-US" sz="3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374344" y="5668346"/>
            <a:ext cx="2053717" cy="109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3600" dirty="0" err="1" smtClean="0"/>
              <a:t>c</a:t>
            </a:r>
            <a:r>
              <a:rPr lang="en-US" altLang="ja-JP" sz="3600" baseline="30000" dirty="0" err="1" smtClean="0"/>
              <a:t>bar</a:t>
            </a:r>
            <a:r>
              <a:rPr lang="en-US" altLang="ja-JP" sz="3600" dirty="0" err="1" smtClean="0"/>
              <a:t>c</a:t>
            </a:r>
            <a:r>
              <a:rPr lang="en-US" altLang="ja-JP" sz="3600" dirty="0" smtClean="0"/>
              <a:t> S=1</a:t>
            </a:r>
          </a:p>
          <a:p>
            <a:pPr>
              <a:lnSpc>
                <a:spcPct val="90000"/>
              </a:lnSpc>
            </a:pPr>
            <a:r>
              <a:rPr lang="en-US" altLang="ja-JP" sz="3600" dirty="0" smtClean="0"/>
              <a:t>(</a:t>
            </a:r>
            <a:r>
              <a:rPr lang="en-US" altLang="ja-JP" sz="3600" dirty="0"/>
              <a:t>λ</a:t>
            </a:r>
            <a:r>
              <a:rPr lang="en-US" altLang="ja-JP" sz="3600" dirty="0" smtClean="0"/>
              <a:t>.λx1/2)</a:t>
            </a:r>
            <a:endParaRPr lang="ja-JP" altLang="en-US" sz="3600" dirty="0"/>
          </a:p>
        </p:txBody>
      </p:sp>
      <p:grpSp>
        <p:nvGrpSpPr>
          <p:cNvPr id="20" name="図形グループ 19"/>
          <p:cNvGrpSpPr/>
          <p:nvPr/>
        </p:nvGrpSpPr>
        <p:grpSpPr>
          <a:xfrm>
            <a:off x="3896344" y="4827598"/>
            <a:ext cx="756000" cy="504000"/>
            <a:chOff x="4947444" y="3469919"/>
            <a:chExt cx="756000" cy="504000"/>
          </a:xfrm>
        </p:grpSpPr>
        <p:sp>
          <p:nvSpPr>
            <p:cNvPr id="21" name="円/楕円 20"/>
            <p:cNvSpPr/>
            <p:nvPr/>
          </p:nvSpPr>
          <p:spPr>
            <a:xfrm>
              <a:off x="4947444" y="3469919"/>
              <a:ext cx="504000" cy="50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199444" y="3469919"/>
              <a:ext cx="504000" cy="50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46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618450"/>
              </p:ext>
            </p:extLst>
          </p:nvPr>
        </p:nvGraphicFramePr>
        <p:xfrm>
          <a:off x="1354667" y="2295407"/>
          <a:ext cx="3015467" cy="291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94332962"/>
              </p:ext>
            </p:extLst>
          </p:nvPr>
        </p:nvGraphicFramePr>
        <p:xfrm>
          <a:off x="5595302" y="1841703"/>
          <a:ext cx="3305300" cy="291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180202" y="2436520"/>
            <a:ext cx="461665" cy="4985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48047" y="2348880"/>
            <a:ext cx="461665" cy="4985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374344" y="3443113"/>
            <a:ext cx="461665" cy="4985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・・・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6348458" y="3122563"/>
            <a:ext cx="1916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Not complete yet</a:t>
            </a:r>
            <a:endParaRPr kumimoji="1" lang="ja-JP" altLang="en-US" dirty="0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59926" y="6477000"/>
            <a:ext cx="297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kumimoji="1" lang="ja-JP" altLang="en-US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821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P spid="24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図形グループ 24"/>
          <p:cNvGrpSpPr/>
          <p:nvPr/>
        </p:nvGrpSpPr>
        <p:grpSpPr>
          <a:xfrm>
            <a:off x="1403648" y="2798936"/>
            <a:ext cx="2405632" cy="1381821"/>
            <a:chOff x="1403648" y="2798936"/>
            <a:chExt cx="2405632" cy="1381821"/>
          </a:xfrm>
        </p:grpSpPr>
        <p:sp>
          <p:nvSpPr>
            <p:cNvPr id="22" name="左カーブ矢印 21"/>
            <p:cNvSpPr/>
            <p:nvPr/>
          </p:nvSpPr>
          <p:spPr>
            <a:xfrm rot="15236921">
              <a:off x="2171683" y="2048954"/>
              <a:ext cx="489185" cy="1989149"/>
            </a:xfrm>
            <a:prstGeom prst="curvedLeftArrow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6600">
                    <a:alpha val="45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メモ 22"/>
            <p:cNvSpPr/>
            <p:nvPr/>
          </p:nvSpPr>
          <p:spPr>
            <a:xfrm>
              <a:off x="1403648" y="3573016"/>
              <a:ext cx="432192" cy="607741"/>
            </a:xfrm>
            <a:prstGeom prst="foldedCorner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メモ 23"/>
            <p:cNvSpPr/>
            <p:nvPr/>
          </p:nvSpPr>
          <p:spPr>
            <a:xfrm>
              <a:off x="3059831" y="3068959"/>
              <a:ext cx="749449" cy="432049"/>
            </a:xfrm>
            <a:prstGeom prst="foldedCorner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左右矢印 12"/>
          <p:cNvSpPr/>
          <p:nvPr/>
        </p:nvSpPr>
        <p:spPr>
          <a:xfrm rot="20520000">
            <a:off x="1925916" y="3426038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右矢印 13"/>
          <p:cNvSpPr/>
          <p:nvPr/>
        </p:nvSpPr>
        <p:spPr>
          <a:xfrm rot="20520000">
            <a:off x="3829490" y="2778809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右矢印 14"/>
          <p:cNvSpPr/>
          <p:nvPr/>
        </p:nvSpPr>
        <p:spPr>
          <a:xfrm rot="20520000">
            <a:off x="5682233" y="2016809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左右矢印 15"/>
          <p:cNvSpPr/>
          <p:nvPr/>
        </p:nvSpPr>
        <p:spPr>
          <a:xfrm rot="20520000">
            <a:off x="3829490" y="4233522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左右矢印 16"/>
          <p:cNvSpPr/>
          <p:nvPr/>
        </p:nvSpPr>
        <p:spPr>
          <a:xfrm rot="20520000">
            <a:off x="5682233" y="4852230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左右矢印 17"/>
          <p:cNvSpPr/>
          <p:nvPr/>
        </p:nvSpPr>
        <p:spPr>
          <a:xfrm rot="20520000">
            <a:off x="5682233" y="3520441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右矢印 19"/>
          <p:cNvSpPr/>
          <p:nvPr/>
        </p:nvSpPr>
        <p:spPr>
          <a:xfrm>
            <a:off x="5702416" y="2473270"/>
            <a:ext cx="562917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Qq</a:t>
            </a:r>
            <a:r>
              <a:rPr kumimoji="1" lang="en-US" altLang="ja-JP" dirty="0" smtClean="0"/>
              <a:t> diagram</a:t>
            </a:r>
            <a:endParaRPr kumimoji="1" lang="ja-JP" altLang="en-US" dirty="0"/>
          </a:p>
        </p:txBody>
      </p:sp>
      <p:grpSp>
        <p:nvGrpSpPr>
          <p:cNvPr id="26" name="図形グループ 25"/>
          <p:cNvGrpSpPr/>
          <p:nvPr/>
        </p:nvGrpSpPr>
        <p:grpSpPr>
          <a:xfrm>
            <a:off x="3354023" y="2086158"/>
            <a:ext cx="2405632" cy="1381821"/>
            <a:chOff x="1403648" y="2798936"/>
            <a:chExt cx="2405632" cy="1381821"/>
          </a:xfrm>
        </p:grpSpPr>
        <p:sp>
          <p:nvSpPr>
            <p:cNvPr id="27" name="左カーブ矢印 26"/>
            <p:cNvSpPr/>
            <p:nvPr/>
          </p:nvSpPr>
          <p:spPr>
            <a:xfrm rot="15236921">
              <a:off x="2171683" y="2048954"/>
              <a:ext cx="489185" cy="1989149"/>
            </a:xfrm>
            <a:prstGeom prst="curvedLeftArrow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6600">
                    <a:alpha val="45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メモ 27"/>
            <p:cNvSpPr/>
            <p:nvPr/>
          </p:nvSpPr>
          <p:spPr>
            <a:xfrm>
              <a:off x="1403648" y="3573016"/>
              <a:ext cx="432192" cy="607741"/>
            </a:xfrm>
            <a:prstGeom prst="foldedCorner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メモ 28"/>
            <p:cNvSpPr/>
            <p:nvPr/>
          </p:nvSpPr>
          <p:spPr>
            <a:xfrm>
              <a:off x="3059831" y="3068959"/>
              <a:ext cx="749449" cy="432049"/>
            </a:xfrm>
            <a:prstGeom prst="foldedCorner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図形グループ 29"/>
          <p:cNvGrpSpPr/>
          <p:nvPr/>
        </p:nvGrpSpPr>
        <p:grpSpPr>
          <a:xfrm>
            <a:off x="3319643" y="3482194"/>
            <a:ext cx="2405632" cy="1381821"/>
            <a:chOff x="1403648" y="2798936"/>
            <a:chExt cx="2405632" cy="1381821"/>
          </a:xfrm>
        </p:grpSpPr>
        <p:sp>
          <p:nvSpPr>
            <p:cNvPr id="31" name="左カーブ矢印 30"/>
            <p:cNvSpPr/>
            <p:nvPr/>
          </p:nvSpPr>
          <p:spPr>
            <a:xfrm rot="15236921">
              <a:off x="2171683" y="2048954"/>
              <a:ext cx="489185" cy="1989149"/>
            </a:xfrm>
            <a:prstGeom prst="curvedLeftArrow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6600">
                    <a:alpha val="45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メモ 31"/>
            <p:cNvSpPr/>
            <p:nvPr/>
          </p:nvSpPr>
          <p:spPr>
            <a:xfrm>
              <a:off x="1403648" y="3573016"/>
              <a:ext cx="432192" cy="607741"/>
            </a:xfrm>
            <a:prstGeom prst="foldedCorner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メモ 32"/>
            <p:cNvSpPr/>
            <p:nvPr/>
          </p:nvSpPr>
          <p:spPr>
            <a:xfrm>
              <a:off x="3059831" y="3068959"/>
              <a:ext cx="749449" cy="432049"/>
            </a:xfrm>
            <a:prstGeom prst="foldedCorner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stA="50000" endPos="75000" dist="127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左カーブ矢印 34"/>
          <p:cNvSpPr/>
          <p:nvPr/>
        </p:nvSpPr>
        <p:spPr>
          <a:xfrm rot="15236921">
            <a:off x="5887366" y="677121"/>
            <a:ext cx="489185" cy="1989149"/>
          </a:xfrm>
          <a:prstGeom prst="curved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6600">
                  <a:alpha val="4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左カーブ矢印 41"/>
          <p:cNvSpPr/>
          <p:nvPr/>
        </p:nvSpPr>
        <p:spPr>
          <a:xfrm rot="15236921">
            <a:off x="6256137" y="2088143"/>
            <a:ext cx="489185" cy="1989149"/>
          </a:xfrm>
          <a:prstGeom prst="curved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6600">
                  <a:alpha val="4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左カーブ矢印 42"/>
          <p:cNvSpPr/>
          <p:nvPr/>
        </p:nvSpPr>
        <p:spPr>
          <a:xfrm rot="15236921">
            <a:off x="6105759" y="3567313"/>
            <a:ext cx="489185" cy="1989149"/>
          </a:xfrm>
          <a:prstGeom prst="curved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6600">
                  <a:alpha val="4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" name="左カーブ矢印 43"/>
          <p:cNvSpPr/>
          <p:nvPr/>
        </p:nvSpPr>
        <p:spPr>
          <a:xfrm rot="16200000">
            <a:off x="6284993" y="1070713"/>
            <a:ext cx="489185" cy="1989149"/>
          </a:xfrm>
          <a:prstGeom prst="curved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6600">
                  <a:alpha val="4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4" name="コンテンツ プレースホルダー 3" descr="qQ-diagram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-10119" r="-10119"/>
          <a:stretch>
            <a:fillRect/>
          </a:stretch>
        </p:blipFill>
        <p:spPr/>
      </p:pic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9926" y="6477000"/>
            <a:ext cx="297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kumimoji="1" lang="ja-JP" altLang="en-US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552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35" grpId="0" animBg="1"/>
      <p:bldP spid="35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対角する 2 つの角を丸めた四角形 2"/>
          <p:cNvSpPr/>
          <p:nvPr/>
        </p:nvSpPr>
        <p:spPr>
          <a:xfrm>
            <a:off x="4318000" y="3631259"/>
            <a:ext cx="1422914" cy="71496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対角する 2 つの角を丸めた四角形 56"/>
          <p:cNvSpPr/>
          <p:nvPr/>
        </p:nvSpPr>
        <p:spPr>
          <a:xfrm>
            <a:off x="810919" y="3624604"/>
            <a:ext cx="1422914" cy="714964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対角する 2 つの角を丸めた四角形 66"/>
          <p:cNvSpPr/>
          <p:nvPr/>
        </p:nvSpPr>
        <p:spPr>
          <a:xfrm>
            <a:off x="2557675" y="2916295"/>
            <a:ext cx="1422914" cy="71496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対角する 2 つの角を丸めた四角形 68"/>
          <p:cNvSpPr/>
          <p:nvPr/>
        </p:nvSpPr>
        <p:spPr>
          <a:xfrm>
            <a:off x="2557675" y="4253888"/>
            <a:ext cx="1422914" cy="714964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右矢印 4"/>
          <p:cNvSpPr/>
          <p:nvPr/>
        </p:nvSpPr>
        <p:spPr>
          <a:xfrm rot="1084517">
            <a:off x="1925929" y="4233881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右矢印 5"/>
          <p:cNvSpPr/>
          <p:nvPr/>
        </p:nvSpPr>
        <p:spPr>
          <a:xfrm rot="1084517">
            <a:off x="3829477" y="5063614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右矢印 6"/>
          <p:cNvSpPr/>
          <p:nvPr/>
        </p:nvSpPr>
        <p:spPr>
          <a:xfrm rot="1084517">
            <a:off x="5682220" y="5816207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右矢印 7"/>
          <p:cNvSpPr/>
          <p:nvPr/>
        </p:nvSpPr>
        <p:spPr>
          <a:xfrm rot="1084517">
            <a:off x="3829477" y="3520800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右矢印 8"/>
          <p:cNvSpPr/>
          <p:nvPr/>
        </p:nvSpPr>
        <p:spPr>
          <a:xfrm rot="1084517">
            <a:off x="5682220" y="4233882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右矢印 9"/>
          <p:cNvSpPr/>
          <p:nvPr/>
        </p:nvSpPr>
        <p:spPr>
          <a:xfrm rot="1084517">
            <a:off x="5682220" y="2881096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右矢印 11"/>
          <p:cNvSpPr/>
          <p:nvPr/>
        </p:nvSpPr>
        <p:spPr>
          <a:xfrm>
            <a:off x="5702416" y="5345274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左右矢印 12"/>
          <p:cNvSpPr/>
          <p:nvPr/>
        </p:nvSpPr>
        <p:spPr>
          <a:xfrm rot="20520000">
            <a:off x="1925916" y="3426038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右矢印 13"/>
          <p:cNvSpPr/>
          <p:nvPr/>
        </p:nvSpPr>
        <p:spPr>
          <a:xfrm rot="20520000">
            <a:off x="3829490" y="2778809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右矢印 14"/>
          <p:cNvSpPr/>
          <p:nvPr/>
        </p:nvSpPr>
        <p:spPr>
          <a:xfrm rot="20520000">
            <a:off x="5682233" y="2016809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左右矢印 15"/>
          <p:cNvSpPr/>
          <p:nvPr/>
        </p:nvSpPr>
        <p:spPr>
          <a:xfrm rot="20520000">
            <a:off x="3829490" y="4233522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左右矢印 16"/>
          <p:cNvSpPr/>
          <p:nvPr/>
        </p:nvSpPr>
        <p:spPr>
          <a:xfrm rot="20520000">
            <a:off x="5682233" y="4852230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左右矢印 17"/>
          <p:cNvSpPr/>
          <p:nvPr/>
        </p:nvSpPr>
        <p:spPr>
          <a:xfrm rot="20520000">
            <a:off x="5682233" y="3520441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右矢印 19"/>
          <p:cNvSpPr/>
          <p:nvPr/>
        </p:nvSpPr>
        <p:spPr>
          <a:xfrm>
            <a:off x="5702416" y="2473270"/>
            <a:ext cx="562917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Qq</a:t>
            </a:r>
            <a:r>
              <a:rPr kumimoji="1" lang="en-US" altLang="ja-JP" dirty="0" smtClean="0"/>
              <a:t> diagram</a:t>
            </a:r>
            <a:endParaRPr kumimoji="1" lang="ja-JP" altLang="en-US" dirty="0"/>
          </a:p>
        </p:txBody>
      </p:sp>
      <p:sp>
        <p:nvSpPr>
          <p:cNvPr id="53" name="左カーブ矢印 52"/>
          <p:cNvSpPr/>
          <p:nvPr/>
        </p:nvSpPr>
        <p:spPr>
          <a:xfrm rot="15236921">
            <a:off x="2144615" y="2119974"/>
            <a:ext cx="489185" cy="1989149"/>
          </a:xfrm>
          <a:prstGeom prst="curved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6600">
                  <a:alpha val="4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" name="左カーブ矢印 53"/>
          <p:cNvSpPr/>
          <p:nvPr/>
        </p:nvSpPr>
        <p:spPr>
          <a:xfrm rot="3942301" flipV="1">
            <a:off x="4215611" y="3728431"/>
            <a:ext cx="489185" cy="1989149"/>
          </a:xfrm>
          <a:prstGeom prst="curved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6600">
                  <a:alpha val="4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" name="左カーブ矢印 54"/>
          <p:cNvSpPr/>
          <p:nvPr/>
        </p:nvSpPr>
        <p:spPr>
          <a:xfrm rot="6363079" flipV="1">
            <a:off x="1907218" y="3715930"/>
            <a:ext cx="489185" cy="2184550"/>
          </a:xfrm>
          <a:prstGeom prst="curvedLef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" name="左カーブ矢印 55"/>
          <p:cNvSpPr/>
          <p:nvPr/>
        </p:nvSpPr>
        <p:spPr>
          <a:xfrm rot="6505188" flipH="1" flipV="1">
            <a:off x="3696391" y="2146341"/>
            <a:ext cx="489185" cy="2184550"/>
          </a:xfrm>
          <a:prstGeom prst="curvedLeftArrow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4" name="コンテンツ プレースホルダー 3" descr="qQ-diagram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-10119" r="-10119"/>
          <a:stretch>
            <a:fillRect/>
          </a:stretch>
        </p:blipFill>
        <p:spPr/>
      </p:pic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59926" y="6477000"/>
            <a:ext cx="297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kumimoji="1" lang="ja-JP" altLang="en-US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80589" y="5836907"/>
            <a:ext cx="2357436" cy="830997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4">
                    <a:lumMod val="50000"/>
                  </a:schemeClr>
                </a:solidFill>
              </a:rPr>
              <a:t>→ 2 Meson </a:t>
            </a:r>
          </a:p>
          <a:p>
            <a:r>
              <a:rPr lang="en-US" altLang="ja-JP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sz="24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kumimoji="1" lang="en-US" altLang="ja-JP" sz="2400" dirty="0" smtClean="0">
                <a:solidFill>
                  <a:schemeClr val="accent4">
                    <a:lumMod val="50000"/>
                  </a:schemeClr>
                </a:solidFill>
              </a:rPr>
              <a:t>configurations</a:t>
            </a:r>
            <a:endParaRPr kumimoji="1" lang="ja-JP" alt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695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7" grpId="0" animBg="1"/>
      <p:bldP spid="67" grpId="0" animBg="1"/>
      <p:bldP spid="69" grpId="0" animBg="1"/>
      <p:bldP spid="53" grpId="0" animBg="1"/>
      <p:bldP spid="54" grpId="0" animBg="1"/>
      <p:bldP spid="55" grpId="0" animBg="1"/>
      <p:bldP spid="56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qQ-diagram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-10119" r="-10119"/>
          <a:stretch>
            <a:fillRect/>
          </a:stretch>
        </p:blipFill>
        <p:spPr/>
      </p:pic>
      <p:sp>
        <p:nvSpPr>
          <p:cNvPr id="3" name="対角する 2 つの角を丸めた四角形 2"/>
          <p:cNvSpPr/>
          <p:nvPr/>
        </p:nvSpPr>
        <p:spPr>
          <a:xfrm>
            <a:off x="4318000" y="3631259"/>
            <a:ext cx="1422914" cy="71496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err="1" smtClean="0"/>
              <a:t>Tcc</a:t>
            </a:r>
            <a:endParaRPr kumimoji="1" lang="ja-JP" altLang="en-US" sz="3600" dirty="0"/>
          </a:p>
        </p:txBody>
      </p:sp>
      <p:sp>
        <p:nvSpPr>
          <p:cNvPr id="7" name="左右矢印 6"/>
          <p:cNvSpPr/>
          <p:nvPr/>
        </p:nvSpPr>
        <p:spPr>
          <a:xfrm rot="1084517">
            <a:off x="5682220" y="5816207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右矢印 8"/>
          <p:cNvSpPr/>
          <p:nvPr/>
        </p:nvSpPr>
        <p:spPr>
          <a:xfrm rot="1084517">
            <a:off x="5682220" y="4233882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右矢印 9"/>
          <p:cNvSpPr/>
          <p:nvPr/>
        </p:nvSpPr>
        <p:spPr>
          <a:xfrm rot="1084517">
            <a:off x="5682220" y="2881096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右矢印 11"/>
          <p:cNvSpPr/>
          <p:nvPr/>
        </p:nvSpPr>
        <p:spPr>
          <a:xfrm>
            <a:off x="5702416" y="5345274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右矢印 14"/>
          <p:cNvSpPr/>
          <p:nvPr/>
        </p:nvSpPr>
        <p:spPr>
          <a:xfrm rot="20520000">
            <a:off x="5682233" y="2016809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左右矢印 16"/>
          <p:cNvSpPr/>
          <p:nvPr/>
        </p:nvSpPr>
        <p:spPr>
          <a:xfrm rot="20520000">
            <a:off x="5682233" y="4852230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左右矢印 17"/>
          <p:cNvSpPr/>
          <p:nvPr/>
        </p:nvSpPr>
        <p:spPr>
          <a:xfrm rot="20520000">
            <a:off x="5682233" y="3520441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右矢印 19"/>
          <p:cNvSpPr/>
          <p:nvPr/>
        </p:nvSpPr>
        <p:spPr>
          <a:xfrm>
            <a:off x="5702416" y="2473270"/>
            <a:ext cx="562917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Qq</a:t>
            </a:r>
            <a:r>
              <a:rPr kumimoji="1" lang="en-US" altLang="ja-JP" dirty="0" smtClean="0"/>
              <a:t> diagram</a:t>
            </a:r>
            <a:endParaRPr kumimoji="1" lang="ja-JP" altLang="en-US" dirty="0"/>
          </a:p>
        </p:txBody>
      </p:sp>
      <p:sp>
        <p:nvSpPr>
          <p:cNvPr id="57" name="対角する 2 つの角を丸めた四角形 56"/>
          <p:cNvSpPr/>
          <p:nvPr/>
        </p:nvSpPr>
        <p:spPr>
          <a:xfrm>
            <a:off x="810919" y="3624604"/>
            <a:ext cx="1422914" cy="714964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67" name="対角する 2 つの角を丸めた四角形 66"/>
          <p:cNvSpPr/>
          <p:nvPr/>
        </p:nvSpPr>
        <p:spPr>
          <a:xfrm>
            <a:off x="2557675" y="2916295"/>
            <a:ext cx="1422914" cy="71496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err="1" smtClean="0"/>
              <a:t>Ξcc</a:t>
            </a:r>
            <a:endParaRPr kumimoji="1" lang="ja-JP" altLang="en-US" sz="3600" dirty="0"/>
          </a:p>
        </p:txBody>
      </p:sp>
      <p:sp>
        <p:nvSpPr>
          <p:cNvPr id="69" name="対角する 2 つの角を丸めた四角形 68"/>
          <p:cNvSpPr/>
          <p:nvPr/>
        </p:nvSpPr>
        <p:spPr>
          <a:xfrm>
            <a:off x="2557675" y="4253888"/>
            <a:ext cx="1422914" cy="714964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err="1" smtClean="0"/>
              <a:t>Λc</a:t>
            </a:r>
            <a:endParaRPr kumimoji="1" lang="ja-JP" altLang="en-US" sz="3600" dirty="0"/>
          </a:p>
        </p:txBody>
      </p:sp>
      <p:sp>
        <p:nvSpPr>
          <p:cNvPr id="5" name="左右矢印 4"/>
          <p:cNvSpPr/>
          <p:nvPr/>
        </p:nvSpPr>
        <p:spPr>
          <a:xfrm rot="1084517">
            <a:off x="1925929" y="4233881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右矢印 5"/>
          <p:cNvSpPr/>
          <p:nvPr/>
        </p:nvSpPr>
        <p:spPr>
          <a:xfrm rot="1084517">
            <a:off x="3829477" y="5063614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右矢印 7"/>
          <p:cNvSpPr/>
          <p:nvPr/>
        </p:nvSpPr>
        <p:spPr>
          <a:xfrm rot="1084517">
            <a:off x="3829477" y="3520800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左右矢印 12"/>
          <p:cNvSpPr/>
          <p:nvPr/>
        </p:nvSpPr>
        <p:spPr>
          <a:xfrm rot="20520000">
            <a:off x="1925916" y="3426038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右矢印 13"/>
          <p:cNvSpPr/>
          <p:nvPr/>
        </p:nvSpPr>
        <p:spPr>
          <a:xfrm rot="20520000">
            <a:off x="3829490" y="2778809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左右矢印 15"/>
          <p:cNvSpPr/>
          <p:nvPr/>
        </p:nvSpPr>
        <p:spPr>
          <a:xfrm rot="20520000">
            <a:off x="3829490" y="4233522"/>
            <a:ext cx="647936" cy="23324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80589" y="5836907"/>
            <a:ext cx="2357436" cy="830997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4">
                    <a:lumMod val="50000"/>
                  </a:schemeClr>
                </a:solidFill>
              </a:rPr>
              <a:t>→ 2 Meson </a:t>
            </a:r>
          </a:p>
          <a:p>
            <a:r>
              <a:rPr lang="en-US" altLang="ja-JP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sz="24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kumimoji="1" lang="en-US" altLang="ja-JP" sz="2400" dirty="0" smtClean="0">
                <a:solidFill>
                  <a:schemeClr val="accent4">
                    <a:lumMod val="50000"/>
                  </a:schemeClr>
                </a:solidFill>
              </a:rPr>
              <a:t>configurations</a:t>
            </a:r>
            <a:endParaRPr kumimoji="1" lang="ja-JP" alt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67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 and Outlook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production rate of the doubly charmed </a:t>
            </a:r>
            <a:r>
              <a:rPr kumimoji="1" lang="en-US" altLang="ja-JP" dirty="0" err="1" smtClean="0"/>
              <a:t>tetraquark</a:t>
            </a:r>
            <a:r>
              <a:rPr lang="en-US" altLang="ja-JP" dirty="0" err="1" smtClean="0"/>
              <a:t>s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Tcc</a:t>
            </a:r>
            <a:r>
              <a:rPr lang="en-US" altLang="ja-JP" dirty="0" smtClean="0"/>
              <a:t>) may</a:t>
            </a:r>
            <a:r>
              <a:rPr kumimoji="1" lang="en-US" altLang="ja-JP" dirty="0" smtClean="0"/>
              <a:t> be similar to that of </a:t>
            </a:r>
            <a:r>
              <a:rPr kumimoji="1" lang="en-US" altLang="ja-JP" dirty="0" err="1" smtClean="0"/>
              <a:t>Ξcc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The mass or short-ranged feature of </a:t>
            </a:r>
            <a:r>
              <a:rPr lang="en-US" altLang="ja-JP" dirty="0" err="1" smtClean="0"/>
              <a:t>Tcc</a:t>
            </a:r>
            <a:r>
              <a:rPr lang="en-US" altLang="ja-JP" dirty="0" smtClean="0"/>
              <a:t> can be estimated from D or </a:t>
            </a:r>
            <a:r>
              <a:rPr lang="en-US" altLang="ja-JP" dirty="0" err="1" smtClean="0"/>
              <a:t>Λc</a:t>
            </a:r>
            <a:r>
              <a:rPr lang="en-US" altLang="ja-JP" dirty="0" smtClean="0"/>
              <a:t> by using </a:t>
            </a:r>
            <a:r>
              <a:rPr lang="en-US" altLang="ja-JP" dirty="0" err="1" smtClean="0"/>
              <a:t>Q</a:t>
            </a:r>
            <a:r>
              <a:rPr lang="en-US" altLang="ja-JP" baseline="30000" dirty="0" err="1" smtClean="0"/>
              <a:t>bar</a:t>
            </a:r>
            <a:r>
              <a:rPr lang="en-US" altLang="ja-JP" dirty="0" smtClean="0"/>
              <a:t>-QQ or </a:t>
            </a:r>
            <a:r>
              <a:rPr lang="en-US" altLang="ja-JP" dirty="0" err="1" smtClean="0"/>
              <a:t>q</a:t>
            </a:r>
            <a:r>
              <a:rPr lang="en-US" altLang="ja-JP" baseline="30000" dirty="0" err="1" smtClean="0"/>
              <a:t>bar</a:t>
            </a:r>
            <a:r>
              <a:rPr lang="en-US" altLang="ja-JP" dirty="0" err="1" smtClean="0"/>
              <a:t>-qq</a:t>
            </a:r>
            <a:r>
              <a:rPr lang="en-US" altLang="ja-JP" dirty="0" smtClean="0"/>
              <a:t> substitution.</a:t>
            </a:r>
          </a:p>
          <a:p>
            <a:r>
              <a:rPr lang="en-US" altLang="ja-JP" dirty="0" smtClean="0"/>
              <a:t>The technique to solve X(3872) can be applied to </a:t>
            </a:r>
            <a:r>
              <a:rPr lang="en-US" altLang="ja-JP" dirty="0" err="1" smtClean="0"/>
              <a:t>Tcc</a:t>
            </a:r>
            <a:r>
              <a:rPr lang="en-US" altLang="ja-JP" dirty="0" smtClean="0"/>
              <a:t> -- we are now working on.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62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24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ja-JP" dirty="0"/>
              <a:t>On the production rate of the </a:t>
            </a:r>
            <a:r>
              <a:rPr lang="fr-FR" altLang="ja-JP" dirty="0" err="1"/>
              <a:t>doubly</a:t>
            </a:r>
            <a:r>
              <a:rPr lang="fr-FR" altLang="ja-JP" dirty="0"/>
              <a:t> </a:t>
            </a:r>
            <a:r>
              <a:rPr lang="fr-FR" altLang="ja-JP" dirty="0" err="1"/>
              <a:t>charmed</a:t>
            </a:r>
            <a:r>
              <a:rPr lang="fr-FR" altLang="ja-JP" dirty="0"/>
              <a:t> </a:t>
            </a:r>
            <a:r>
              <a:rPr lang="fr-FR" altLang="ja-JP" dirty="0" err="1"/>
              <a:t>tetraquarks</a:t>
            </a:r>
            <a:endParaRPr lang="fr-FR" altLang="ja-JP" dirty="0"/>
          </a:p>
          <a:p>
            <a:r>
              <a:rPr lang="fr-FR" altLang="ja-JP" dirty="0" smtClean="0"/>
              <a:t>Classification </a:t>
            </a:r>
            <a:r>
              <a:rPr lang="fr-FR" altLang="ja-JP" dirty="0"/>
              <a:t>of </a:t>
            </a:r>
            <a:r>
              <a:rPr lang="fr-FR" altLang="ja-JP" dirty="0" err="1"/>
              <a:t>heavy</a:t>
            </a:r>
            <a:r>
              <a:rPr lang="fr-FR" altLang="ja-JP" dirty="0"/>
              <a:t>-light quark </a:t>
            </a:r>
            <a:r>
              <a:rPr lang="fr-FR" altLang="ja-JP" dirty="0" err="1" smtClean="0"/>
              <a:t>systems</a:t>
            </a:r>
            <a:endParaRPr lang="fr-FR" altLang="ja-JP" dirty="0" smtClean="0"/>
          </a:p>
          <a:p>
            <a:pPr lvl="1"/>
            <a:r>
              <a:rPr lang="fr-FR" altLang="ja-JP" dirty="0" err="1"/>
              <a:t>q</a:t>
            </a:r>
            <a:r>
              <a:rPr lang="fr-FR" altLang="ja-JP" baseline="30000" dirty="0" err="1"/>
              <a:t>bar</a:t>
            </a:r>
            <a:r>
              <a:rPr lang="fr-FR" altLang="ja-JP" dirty="0" err="1"/>
              <a:t>-qq</a:t>
            </a:r>
            <a:r>
              <a:rPr lang="fr-FR" altLang="ja-JP" dirty="0"/>
              <a:t> </a:t>
            </a:r>
            <a:r>
              <a:rPr lang="fr-FR" altLang="ja-JP" dirty="0" err="1"/>
              <a:t>similarity</a:t>
            </a:r>
            <a:r>
              <a:rPr lang="fr-FR" altLang="ja-JP" dirty="0"/>
              <a:t>:‘</a:t>
            </a:r>
            <a:r>
              <a:rPr lang="fr-FR" altLang="ja-JP" dirty="0" err="1"/>
              <a:t>diquarks</a:t>
            </a:r>
            <a:r>
              <a:rPr lang="fr-FR" altLang="ja-JP" dirty="0"/>
              <a:t>’</a:t>
            </a:r>
          </a:p>
          <a:p>
            <a:pPr lvl="1"/>
            <a:r>
              <a:rPr lang="fr-FR" altLang="ja-JP" dirty="0" err="1" smtClean="0"/>
              <a:t>Q</a:t>
            </a:r>
            <a:r>
              <a:rPr lang="fr-FR" altLang="ja-JP" baseline="30000" dirty="0" err="1" smtClean="0"/>
              <a:t>bar</a:t>
            </a:r>
            <a:r>
              <a:rPr lang="fr-FR" altLang="ja-JP" dirty="0" smtClean="0"/>
              <a:t>-QQ </a:t>
            </a:r>
            <a:r>
              <a:rPr lang="fr-FR" altLang="ja-JP" dirty="0" err="1" smtClean="0"/>
              <a:t>similarity</a:t>
            </a:r>
            <a:endParaRPr lang="fr-FR" altLang="ja-JP" dirty="0"/>
          </a:p>
          <a:p>
            <a:r>
              <a:rPr lang="fr-FR" altLang="ja-JP" dirty="0"/>
              <a:t>On the mass </a:t>
            </a:r>
            <a:r>
              <a:rPr lang="fr-FR" altLang="ja-JP" dirty="0" err="1"/>
              <a:t>spectrum</a:t>
            </a:r>
            <a:r>
              <a:rPr lang="fr-FR" altLang="ja-JP" dirty="0"/>
              <a:t> of </a:t>
            </a:r>
            <a:r>
              <a:rPr lang="fr-FR" altLang="ja-JP" dirty="0" smtClean="0"/>
              <a:t>the </a:t>
            </a:r>
            <a:r>
              <a:rPr lang="fr-FR" altLang="ja-JP" dirty="0" err="1" smtClean="0"/>
              <a:t>doubly</a:t>
            </a:r>
            <a:r>
              <a:rPr lang="fr-FR" altLang="ja-JP" dirty="0" smtClean="0"/>
              <a:t> </a:t>
            </a:r>
            <a:r>
              <a:rPr lang="fr-FR" altLang="ja-JP" dirty="0" err="1"/>
              <a:t>charmed</a:t>
            </a:r>
            <a:r>
              <a:rPr lang="fr-FR" altLang="ja-JP" dirty="0"/>
              <a:t> hadrons</a:t>
            </a:r>
          </a:p>
          <a:p>
            <a:r>
              <a:rPr lang="fr-FR" altLang="ja-JP" dirty="0" err="1" smtClean="0"/>
              <a:t>Summary</a:t>
            </a:r>
            <a:r>
              <a:rPr lang="fr-FR" altLang="ja-JP" dirty="0" smtClean="0"/>
              <a:t> and </a:t>
            </a:r>
            <a:r>
              <a:rPr lang="fr-FR" altLang="ja-JP" dirty="0" err="1" smtClean="0"/>
              <a:t>outlook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00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E01 </a:t>
            </a:r>
            <a:r>
              <a:rPr kumimoji="1" lang="en-US" altLang="ja-JP" dirty="0" err="1" smtClean="0"/>
              <a:t>multiquark</a:t>
            </a:r>
            <a:r>
              <a:rPr kumimoji="1" lang="en-US" altLang="ja-JP" dirty="0" smtClean="0"/>
              <a:t> team </a:t>
            </a:r>
            <a:r>
              <a:rPr kumimoji="1" lang="en-US" altLang="ja-JP" dirty="0" err="1" smtClean="0"/>
              <a:t>activiteis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New Hadron Summer School</a:t>
            </a:r>
            <a:endParaRPr lang="ja-JP" altLang="en-US" dirty="0"/>
          </a:p>
          <a:p>
            <a:pPr lvl="1"/>
            <a:r>
              <a:rPr lang="en-US" altLang="ja-JP" dirty="0" smtClean="0"/>
              <a:t>18 – 20 Aug 2010 @ Osaka </a:t>
            </a:r>
            <a:r>
              <a:rPr lang="en-US" altLang="ja-JP" dirty="0" err="1" smtClean="0"/>
              <a:t>Univ</a:t>
            </a:r>
            <a:r>
              <a:rPr lang="en-US" altLang="ja-JP" dirty="0" smtClean="0"/>
              <a:t> / JICA</a:t>
            </a:r>
            <a:endParaRPr lang="ja-JP" altLang="en-US" dirty="0"/>
          </a:p>
          <a:p>
            <a:pPr lvl="1"/>
            <a:r>
              <a:rPr lang="en-US" altLang="ja-JP" dirty="0" smtClean="0"/>
              <a:t>Theme: </a:t>
            </a:r>
            <a:r>
              <a:rPr lang="en-US" altLang="ja-JP" dirty="0" err="1" smtClean="0"/>
              <a:t>Multiquark</a:t>
            </a:r>
            <a:r>
              <a:rPr lang="en-US" altLang="ja-JP" dirty="0" smtClean="0"/>
              <a:t> hadrons by a quark model</a:t>
            </a:r>
          </a:p>
          <a:p>
            <a:pPr lvl="2"/>
            <a:r>
              <a:rPr lang="en-US" altLang="ja-JP" dirty="0" smtClean="0"/>
              <a:t>S Takeuchi, M Takizawa and S </a:t>
            </a:r>
            <a:r>
              <a:rPr lang="en-US" altLang="ja-JP" dirty="0" err="1" smtClean="0"/>
              <a:t>Yasui</a:t>
            </a:r>
            <a:endParaRPr lang="en-US" altLang="ja-JP" dirty="0" smtClean="0"/>
          </a:p>
          <a:p>
            <a:r>
              <a:rPr lang="en-US" altLang="ja-JP" dirty="0" smtClean="0"/>
              <a:t>The 1</a:t>
            </a:r>
            <a:r>
              <a:rPr lang="en-US" altLang="ja-JP" baseline="30000" dirty="0" smtClean="0"/>
              <a:t>st </a:t>
            </a:r>
            <a:r>
              <a:rPr lang="en-US" altLang="ja-JP" dirty="0" smtClean="0"/>
              <a:t>– 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“Exotic hadron by quark model” meetings</a:t>
            </a:r>
          </a:p>
          <a:p>
            <a:pPr lvl="1"/>
            <a:r>
              <a:rPr lang="en-US" altLang="ja-JP" dirty="0" smtClean="0"/>
              <a:t>02 Oct, 06Nov, 27Dec2010, 29Jan2011</a:t>
            </a:r>
          </a:p>
          <a:p>
            <a:pPr lvl="1"/>
            <a:r>
              <a:rPr lang="en-US" altLang="ja-JP" dirty="0" smtClean="0"/>
              <a:t>@JCSW and @Sophia </a:t>
            </a:r>
            <a:r>
              <a:rPr lang="en-US" altLang="ja-JP" dirty="0" err="1" smtClean="0"/>
              <a:t>Univ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Hosaka</a:t>
            </a:r>
            <a:r>
              <a:rPr lang="en-US" altLang="ja-JP" dirty="0" smtClean="0"/>
              <a:t>, Takizawa, </a:t>
            </a:r>
            <a:r>
              <a:rPr lang="en-US" altLang="ja-JP" dirty="0" err="1" smtClean="0"/>
              <a:t>Yasui</a:t>
            </a:r>
            <a:r>
              <a:rPr lang="en-US" altLang="ja-JP" dirty="0" smtClean="0"/>
              <a:t>, Ishii, Takeuchi</a:t>
            </a:r>
          </a:p>
          <a:p>
            <a:pPr lvl="1"/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64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On the production </a:t>
            </a:r>
            <a:r>
              <a:rPr lang="en-US" altLang="ja-JP" dirty="0"/>
              <a:t>rate of </a:t>
            </a:r>
            <a:r>
              <a:rPr lang="en-US" altLang="ja-JP" dirty="0" err="1"/>
              <a:t>Xcc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Production (</a:t>
            </a:r>
            <a:r>
              <a:rPr lang="en-US" altLang="ja-JP" dirty="0" err="1"/>
              <a:t>e</a:t>
            </a:r>
            <a:r>
              <a:rPr lang="en-US" altLang="ja-JP" baseline="30000" dirty="0" err="1"/>
              <a:t>+</a:t>
            </a:r>
            <a:r>
              <a:rPr lang="en-US" altLang="ja-JP" dirty="0" err="1"/>
              <a:t>e</a:t>
            </a:r>
            <a:r>
              <a:rPr lang="en-US" altLang="ja-JP" baseline="30000" dirty="0"/>
              <a:t>-</a:t>
            </a:r>
            <a:r>
              <a:rPr lang="en-US" altLang="ja-JP" dirty="0"/>
              <a:t> → </a:t>
            </a:r>
            <a:r>
              <a:rPr lang="en-US" altLang="ja-JP" dirty="0" err="1"/>
              <a:t>Xcc</a:t>
            </a:r>
            <a:r>
              <a:rPr lang="en-US" altLang="ja-JP" dirty="0"/>
              <a:t> + anything)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1205161" y="2513844"/>
            <a:ext cx="7023629" cy="17818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145439" y="4695135"/>
            <a:ext cx="7023629" cy="17818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prod_Gcc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571154" y="2416109"/>
            <a:ext cx="3086100" cy="1879600"/>
          </a:xfrm>
          <a:prstGeom prst="rect">
            <a:avLst/>
          </a:prstGeom>
        </p:spPr>
      </p:pic>
      <p:pic>
        <p:nvPicPr>
          <p:cNvPr id="4" name="図 3" descr="prod_Tcc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895711" y="4567827"/>
            <a:ext cx="3187700" cy="1879600"/>
          </a:xfrm>
          <a:prstGeom prst="rect">
            <a:avLst/>
          </a:prstGeom>
        </p:spPr>
      </p:pic>
      <p:pic>
        <p:nvPicPr>
          <p:cNvPr id="5" name="図 4" descr="prod_Tcc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571154" y="4567827"/>
            <a:ext cx="3187700" cy="1879600"/>
          </a:xfrm>
          <a:prstGeom prst="rect">
            <a:avLst/>
          </a:prstGeom>
        </p:spPr>
      </p:pic>
      <p:pic>
        <p:nvPicPr>
          <p:cNvPr id="7" name="図 6" descr="prod_Gcc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895711" y="2416109"/>
            <a:ext cx="3086100" cy="1879600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On the production rate of </a:t>
            </a:r>
            <a:r>
              <a:rPr lang="en-US" altLang="ja-JP" dirty="0" err="1"/>
              <a:t>Xcc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Production (</a:t>
            </a:r>
            <a:r>
              <a:rPr lang="en-US" altLang="ja-JP" dirty="0" err="1"/>
              <a:t>e</a:t>
            </a:r>
            <a:r>
              <a:rPr lang="en-US" altLang="ja-JP" baseline="30000" dirty="0" err="1"/>
              <a:t>+</a:t>
            </a:r>
            <a:r>
              <a:rPr lang="en-US" altLang="ja-JP" dirty="0" err="1"/>
              <a:t>e</a:t>
            </a:r>
            <a:r>
              <a:rPr lang="en-US" altLang="ja-JP" baseline="30000" dirty="0"/>
              <a:t>-</a:t>
            </a:r>
            <a:r>
              <a:rPr lang="en-US" altLang="ja-JP" dirty="0"/>
              <a:t> → </a:t>
            </a:r>
            <a:r>
              <a:rPr lang="en-US" altLang="ja-JP" dirty="0" err="1"/>
              <a:t>Xcc</a:t>
            </a:r>
            <a:r>
              <a:rPr lang="en-US" altLang="ja-JP" dirty="0"/>
              <a:t> + anything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5287160" y="2416109"/>
            <a:ext cx="3498855" cy="187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287160" y="4448109"/>
            <a:ext cx="3498855" cy="187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 descr="prod_Tcc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499100" y="4295709"/>
            <a:ext cx="3187700" cy="1879600"/>
          </a:xfrm>
          <a:prstGeom prst="rect">
            <a:avLst/>
          </a:prstGeom>
        </p:spPr>
      </p:pic>
      <p:pic>
        <p:nvPicPr>
          <p:cNvPr id="7" name="図 6" descr="prod_Gcc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499100" y="2416109"/>
            <a:ext cx="3086100" cy="1879600"/>
          </a:xfrm>
          <a:prstGeom prst="rect">
            <a:avLst/>
          </a:prstGeom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10984" y="1697492"/>
            <a:ext cx="5464937" cy="47795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2800" kern="1200" baseline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en-US" altLang="ja-JP" dirty="0" smtClean="0"/>
              <a:t>Suppose q and </a:t>
            </a:r>
            <a:r>
              <a:rPr lang="en-US" altLang="ja-JP" dirty="0" err="1" smtClean="0"/>
              <a:t>q</a:t>
            </a:r>
            <a:r>
              <a:rPr lang="en-US" altLang="ja-JP" baseline="30000" dirty="0" err="1" smtClean="0"/>
              <a:t>bar</a:t>
            </a:r>
            <a:r>
              <a:rPr lang="en-US" altLang="ja-JP" dirty="0" err="1" smtClean="0"/>
              <a:t>q</a:t>
            </a:r>
            <a:r>
              <a:rPr lang="en-US" altLang="ja-JP" baseline="30000" dirty="0" err="1" smtClean="0"/>
              <a:t>bar</a:t>
            </a:r>
            <a:r>
              <a:rPr lang="en-US" altLang="ja-JP" dirty="0" smtClean="0"/>
              <a:t> (both color 3) behave similarly, the production rate of </a:t>
            </a:r>
            <a:r>
              <a:rPr lang="en-US" altLang="ja-JP" dirty="0" err="1" smtClean="0"/>
              <a:t>Tcc</a:t>
            </a:r>
            <a:r>
              <a:rPr lang="en-US" altLang="ja-JP" dirty="0" smtClean="0"/>
              <a:t> can be comparable to that of </a:t>
            </a:r>
            <a:r>
              <a:rPr lang="en-US" altLang="ja-JP" dirty="0" err="1" smtClean="0"/>
              <a:t>Ξcc</a:t>
            </a:r>
            <a:r>
              <a:rPr lang="en-US" altLang="ja-JP" dirty="0" smtClean="0"/>
              <a:t>. </a:t>
            </a:r>
          </a:p>
          <a:p>
            <a:pPr lvl="2">
              <a:lnSpc>
                <a:spcPct val="90000"/>
              </a:lnSpc>
            </a:pPr>
            <a:r>
              <a:rPr lang="el-GR" altLang="ja-JP" sz="2400" dirty="0" smtClean="0">
                <a:solidFill>
                  <a:schemeClr val="accent5">
                    <a:lumMod val="75000"/>
                  </a:schemeClr>
                </a:solidFill>
              </a:rPr>
              <a:t>cc in Ξcc :</a:t>
            </a:r>
          </a:p>
          <a:p>
            <a:pPr marL="822960" lvl="3" indent="0">
              <a:lnSpc>
                <a:spcPct val="90000"/>
              </a:lnSpc>
              <a:buNone/>
            </a:pP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 color 3</a:t>
            </a:r>
            <a:r>
              <a:rPr lang="en-US" altLang="ja-JP" sz="2400" baseline="30000" dirty="0" smtClean="0">
                <a:solidFill>
                  <a:schemeClr val="accent5">
                    <a:lumMod val="75000"/>
                  </a:schemeClr>
                </a:solidFill>
              </a:rPr>
              <a:t>bar</a:t>
            </a: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, spin 1</a:t>
            </a:r>
          </a:p>
          <a:p>
            <a:pPr lvl="2">
              <a:lnSpc>
                <a:spcPct val="90000"/>
              </a:lnSpc>
            </a:pP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cc in </a:t>
            </a:r>
            <a:r>
              <a:rPr lang="en-US" altLang="ja-JP" sz="2400" dirty="0" err="1" smtClean="0">
                <a:solidFill>
                  <a:schemeClr val="accent5">
                    <a:lumMod val="75000"/>
                  </a:schemeClr>
                </a:solidFill>
              </a:rPr>
              <a:t>Tcc</a:t>
            </a: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 :</a:t>
            </a:r>
          </a:p>
          <a:p>
            <a:pPr marL="548640" lvl="2" indent="0">
              <a:lnSpc>
                <a:spcPct val="90000"/>
              </a:lnSpc>
              <a:buNone/>
            </a:pP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	color 3</a:t>
            </a:r>
            <a:r>
              <a:rPr lang="en-US" altLang="ja-JP" sz="2400" baseline="30000" dirty="0" smtClean="0">
                <a:solidFill>
                  <a:schemeClr val="accent5">
                    <a:lumMod val="75000"/>
                  </a:schemeClr>
                </a:solidFill>
              </a:rPr>
              <a:t>bar</a:t>
            </a: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</a:rPr>
              <a:t>, spin 1 </a:t>
            </a:r>
          </a:p>
          <a:p>
            <a:pPr marL="548640" lvl="2" indent="0">
              <a:lnSpc>
                <a:spcPct val="90000"/>
              </a:lnSpc>
              <a:buNone/>
            </a:pPr>
            <a:r>
              <a:rPr lang="ro-RO" altLang="ja-JP" sz="2400" dirty="0" smtClean="0">
                <a:solidFill>
                  <a:schemeClr val="accent5">
                    <a:lumMod val="75000"/>
                  </a:schemeClr>
                </a:solidFill>
              </a:rPr>
              <a:t>	+ color 6, spin 0</a:t>
            </a:r>
            <a:endParaRPr lang="ja-JP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082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Refs.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Structures and production rate</a:t>
            </a:r>
          </a:p>
          <a:p>
            <a:pPr lvl="1"/>
            <a:r>
              <a:rPr lang="en-US" altLang="ja-JP" dirty="0" smtClean="0"/>
              <a:t>A</a:t>
            </a:r>
            <a:r>
              <a:rPr lang="en-US" altLang="ja-JP" dirty="0"/>
              <a:t>.V. </a:t>
            </a:r>
            <a:r>
              <a:rPr lang="en-US" altLang="ja-JP" dirty="0" err="1"/>
              <a:t>Manohar</a:t>
            </a:r>
            <a:r>
              <a:rPr lang="en-US" altLang="ja-JP" dirty="0"/>
              <a:t> and M.B. Wise, Nucl.Phys.B399:17,1993</a:t>
            </a:r>
          </a:p>
          <a:p>
            <a:pPr lvl="1"/>
            <a:r>
              <a:rPr lang="en-US" altLang="ja-JP" dirty="0" smtClean="0"/>
              <a:t>〜10</a:t>
            </a:r>
            <a:r>
              <a:rPr lang="en-US" altLang="ja-JP" baseline="30000" dirty="0" smtClean="0"/>
              <a:t>4</a:t>
            </a:r>
            <a:r>
              <a:rPr lang="en-US" altLang="ja-JP" dirty="0" smtClean="0"/>
              <a:t>Ξcc/year</a:t>
            </a:r>
          </a:p>
          <a:p>
            <a:pPr lvl="2"/>
            <a:r>
              <a:rPr lang="en-US" altLang="ja-JP" dirty="0" smtClean="0"/>
              <a:t>A</a:t>
            </a:r>
            <a:r>
              <a:rPr lang="en-US" altLang="ja-JP" dirty="0"/>
              <a:t>.V. </a:t>
            </a:r>
            <a:r>
              <a:rPr lang="en-US" altLang="ja-JP" dirty="0" err="1"/>
              <a:t>Berezhnoy</a:t>
            </a:r>
            <a:r>
              <a:rPr lang="en-US" altLang="ja-JP" dirty="0"/>
              <a:t> and A.K. </a:t>
            </a:r>
            <a:r>
              <a:rPr lang="en-US" altLang="ja-JP" dirty="0" err="1"/>
              <a:t>Likhoded</a:t>
            </a:r>
            <a:r>
              <a:rPr lang="en-US" altLang="ja-JP" dirty="0"/>
              <a:t>, Phys.Atom.Nucl.67:757,2004</a:t>
            </a:r>
          </a:p>
          <a:p>
            <a:pPr lvl="1"/>
            <a:r>
              <a:rPr lang="en-US" altLang="ja-JP" dirty="0"/>
              <a:t>〜</a:t>
            </a:r>
            <a:r>
              <a:rPr lang="en-US" altLang="ja-JP" dirty="0" smtClean="0"/>
              <a:t>10</a:t>
            </a:r>
            <a:r>
              <a:rPr lang="en-US" altLang="ja-JP" baseline="30000" dirty="0" smtClean="0"/>
              <a:t>3</a:t>
            </a:r>
            <a:r>
              <a:rPr lang="en-US" altLang="ja-JP" dirty="0"/>
              <a:t> </a:t>
            </a:r>
            <a:r>
              <a:rPr lang="en-US" altLang="ja-JP" dirty="0" err="1" smtClean="0"/>
              <a:t>Tcc</a:t>
            </a:r>
            <a:r>
              <a:rPr lang="en-US" altLang="ja-JP" dirty="0"/>
              <a:t>/year</a:t>
            </a:r>
          </a:p>
          <a:p>
            <a:pPr lvl="2"/>
            <a:r>
              <a:rPr lang="en-US" altLang="ja-JP" dirty="0" smtClean="0"/>
              <a:t>A</a:t>
            </a:r>
            <a:r>
              <a:rPr lang="en-US" altLang="ja-JP" dirty="0"/>
              <a:t>. Del </a:t>
            </a:r>
            <a:r>
              <a:rPr lang="en-US" altLang="ja-JP" dirty="0" err="1"/>
              <a:t>Fabbro</a:t>
            </a:r>
            <a:r>
              <a:rPr lang="en-US" altLang="ja-JP" dirty="0"/>
              <a:t>, Phys.Rev.D71:</a:t>
            </a:r>
            <a:r>
              <a:rPr lang="en-US" altLang="ja-JP" dirty="0" smtClean="0"/>
              <a:t>014008,2005</a:t>
            </a:r>
          </a:p>
          <a:p>
            <a:pPr lvl="1"/>
            <a:r>
              <a:rPr lang="en-US" altLang="ja-JP" dirty="0" smtClean="0"/>
              <a:t>Heavy ion coll. and so on.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8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726966" y="2906889"/>
            <a:ext cx="5246738" cy="11006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/>
              <a:t>Classification of </a:t>
            </a:r>
            <a:r>
              <a:rPr lang="en-US" altLang="ja-JP" dirty="0" err="1" smtClean="0"/>
              <a:t>qQ</a:t>
            </a:r>
            <a:r>
              <a:rPr lang="en-US" altLang="ja-JP" dirty="0" smtClean="0"/>
              <a:t> </a:t>
            </a:r>
            <a:r>
              <a:rPr lang="fr-FR" altLang="ja-JP" dirty="0" smtClean="0"/>
              <a:t>quark </a:t>
            </a:r>
            <a:r>
              <a:rPr lang="fr-FR" altLang="ja-JP" dirty="0" err="1"/>
              <a:t>systems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kumimoji="1" lang="en-US" altLang="ja-JP" dirty="0" smtClean="0"/>
              <a:t>color singlet </a:t>
            </a:r>
            <a:r>
              <a:rPr kumimoji="1" lang="en-US" altLang="ja-JP" dirty="0" smtClean="0">
                <a:solidFill>
                  <a:srgbClr val="0000FF"/>
                </a:solidFill>
              </a:rPr>
              <a:t>q</a:t>
            </a:r>
            <a:r>
              <a:rPr kumimoji="1" lang="en-US" altLang="ja-JP" dirty="0" smtClean="0"/>
              <a:t> and/or </a:t>
            </a:r>
            <a:r>
              <a:rPr kumimoji="1" lang="en-US" altLang="ja-JP" dirty="0" smtClean="0">
                <a:solidFill>
                  <a:srgbClr val="0000FF"/>
                </a:solidFill>
              </a:rPr>
              <a:t>Q</a:t>
            </a:r>
            <a:r>
              <a:rPr kumimoji="1" lang="en-US" altLang="ja-JP" dirty="0" smtClean="0"/>
              <a:t> systems can be derived from</a:t>
            </a:r>
          </a:p>
          <a:p>
            <a:pPr lvl="1">
              <a:lnSpc>
                <a:spcPct val="130000"/>
              </a:lnSpc>
            </a:pPr>
            <a:r>
              <a:rPr lang="en-US" altLang="ja-JP" dirty="0" err="1" smtClean="0">
                <a:solidFill>
                  <a:srgbClr val="0000FF"/>
                </a:solidFill>
              </a:rPr>
              <a:t>qq</a:t>
            </a:r>
            <a:r>
              <a:rPr lang="en-US" altLang="ja-JP" baseline="30000" dirty="0" err="1" smtClean="0">
                <a:solidFill>
                  <a:srgbClr val="0000FF"/>
                </a:solidFill>
              </a:rPr>
              <a:t>bar</a:t>
            </a:r>
            <a:r>
              <a:rPr lang="en-US" altLang="ja-JP" dirty="0" smtClean="0"/>
              <a:t>,  </a:t>
            </a:r>
            <a:r>
              <a:rPr lang="en-US" altLang="ja-JP" dirty="0" err="1" smtClean="0">
                <a:solidFill>
                  <a:srgbClr val="0000FF"/>
                </a:solidFill>
              </a:rPr>
              <a:t>qQ</a:t>
            </a:r>
            <a:r>
              <a:rPr lang="en-US" altLang="ja-JP" baseline="30000" dirty="0" err="1" smtClean="0">
                <a:solidFill>
                  <a:srgbClr val="0000FF"/>
                </a:solidFill>
              </a:rPr>
              <a:t>bar</a:t>
            </a:r>
            <a:r>
              <a:rPr lang="en-US" altLang="ja-JP" dirty="0" smtClean="0"/>
              <a:t>,  </a:t>
            </a:r>
            <a:r>
              <a:rPr lang="en-US" altLang="ja-JP" dirty="0" err="1" smtClean="0">
                <a:solidFill>
                  <a:srgbClr val="0000FF"/>
                </a:solidFill>
              </a:rPr>
              <a:t>Qq</a:t>
            </a:r>
            <a:r>
              <a:rPr lang="en-US" altLang="ja-JP" baseline="30000" dirty="0" err="1" smtClean="0">
                <a:solidFill>
                  <a:srgbClr val="0000FF"/>
                </a:solidFill>
              </a:rPr>
              <a:t>bar</a:t>
            </a:r>
            <a:r>
              <a:rPr lang="en-US" altLang="ja-JP" dirty="0" smtClean="0"/>
              <a:t>,  </a:t>
            </a:r>
            <a:r>
              <a:rPr lang="en-US" altLang="ja-JP" dirty="0" err="1" smtClean="0">
                <a:solidFill>
                  <a:srgbClr val="0000FF"/>
                </a:solidFill>
              </a:rPr>
              <a:t>QQ</a:t>
            </a:r>
            <a:r>
              <a:rPr lang="en-US" altLang="ja-JP" baseline="30000" dirty="0" err="1" smtClean="0">
                <a:solidFill>
                  <a:srgbClr val="0000FF"/>
                </a:solidFill>
              </a:rPr>
              <a:t>bar</a:t>
            </a:r>
            <a:r>
              <a:rPr lang="en-US" altLang="ja-JP" dirty="0" smtClean="0"/>
              <a:t>,  </a:t>
            </a:r>
          </a:p>
          <a:p>
            <a:pPr lvl="1">
              <a:lnSpc>
                <a:spcPct val="130000"/>
              </a:lnSpc>
            </a:pPr>
            <a:r>
              <a:rPr kumimoji="1" lang="en-US" altLang="ja-JP" dirty="0" err="1" smtClean="0">
                <a:solidFill>
                  <a:srgbClr val="0000FF"/>
                </a:solidFill>
              </a:rPr>
              <a:t>qq</a:t>
            </a:r>
            <a:r>
              <a:rPr lang="en-US" altLang="ja-JP" baseline="30000" dirty="0" err="1" smtClean="0">
                <a:solidFill>
                  <a:srgbClr val="0000FF"/>
                </a:solidFill>
              </a:rPr>
              <a:t>bar</a:t>
            </a:r>
            <a:r>
              <a:rPr kumimoji="1" lang="en-US" altLang="ja-JP" dirty="0" err="1" smtClean="0">
                <a:solidFill>
                  <a:srgbClr val="0000FF"/>
                </a:solidFill>
              </a:rPr>
              <a:t>QQ</a:t>
            </a:r>
            <a:r>
              <a:rPr lang="en-US" altLang="ja-JP" baseline="30000" dirty="0" err="1" smtClean="0">
                <a:solidFill>
                  <a:srgbClr val="0000FF"/>
                </a:solidFill>
              </a:rPr>
              <a:t>bar</a:t>
            </a:r>
            <a:endParaRPr lang="en-US" altLang="ja-JP" baseline="30000" dirty="0">
              <a:solidFill>
                <a:srgbClr val="0000FF"/>
              </a:solidFill>
            </a:endParaRPr>
          </a:p>
          <a:p>
            <a:pPr marL="179388" indent="0">
              <a:lnSpc>
                <a:spcPct val="110000"/>
              </a:lnSpc>
              <a:buNone/>
            </a:pPr>
            <a:r>
              <a:rPr lang="en-US" altLang="ja-JP" dirty="0" smtClean="0"/>
              <a:t>by </a:t>
            </a:r>
            <a:r>
              <a:rPr lang="en-US" altLang="ja-JP" dirty="0" err="1" smtClean="0">
                <a:solidFill>
                  <a:srgbClr val="0000FF"/>
                </a:solidFill>
              </a:rPr>
              <a:t>q</a:t>
            </a:r>
            <a:r>
              <a:rPr lang="en-US" altLang="ja-JP" baseline="30000" dirty="0" err="1" smtClean="0">
                <a:solidFill>
                  <a:srgbClr val="0000FF"/>
                </a:solidFill>
              </a:rPr>
              <a:t>bar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→</a:t>
            </a:r>
            <a:r>
              <a:rPr lang="en-US" altLang="ja-JP" dirty="0" smtClean="0"/>
              <a:t> </a:t>
            </a:r>
            <a:r>
              <a:rPr lang="en-US" altLang="ja-JP" dirty="0" err="1" smtClean="0">
                <a:solidFill>
                  <a:srgbClr val="0000FF"/>
                </a:solidFill>
              </a:rPr>
              <a:t>qq</a:t>
            </a:r>
            <a:r>
              <a:rPr lang="en-US" altLang="ja-JP" dirty="0"/>
              <a:t> </a:t>
            </a:r>
            <a:r>
              <a:rPr lang="en-US" altLang="ja-JP" dirty="0" smtClean="0"/>
              <a:t>and </a:t>
            </a:r>
            <a:r>
              <a:rPr lang="en-US" altLang="ja-JP" dirty="0" err="1" smtClean="0">
                <a:solidFill>
                  <a:srgbClr val="0000FF"/>
                </a:solidFill>
              </a:rPr>
              <a:t>Q</a:t>
            </a:r>
            <a:r>
              <a:rPr lang="en-US" altLang="ja-JP" baseline="30000" dirty="0" err="1" smtClean="0">
                <a:solidFill>
                  <a:srgbClr val="0000FF"/>
                </a:solidFill>
              </a:rPr>
              <a:t>bar</a:t>
            </a:r>
            <a:r>
              <a:rPr lang="en-US" altLang="ja-JP" baseline="30000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→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QQ</a:t>
            </a:r>
            <a:r>
              <a:rPr lang="en-US" altLang="ja-JP" dirty="0" smtClean="0"/>
              <a:t> substitution.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088444" y="2803407"/>
            <a:ext cx="1006593" cy="630297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9926" y="6477000"/>
            <a:ext cx="297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kumimoji="1" lang="ja-JP" altLang="en-US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457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qQ-diagram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-10119" r="-10119"/>
          <a:stretch>
            <a:fillRect/>
          </a:stretch>
        </p:blipFill>
        <p:spPr/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ja-JP" sz="3200" dirty="0"/>
              <a:t>Classification of </a:t>
            </a:r>
            <a:r>
              <a:rPr lang="en-US" altLang="ja-JP" sz="3200" dirty="0" err="1" smtClean="0"/>
              <a:t>qQ</a:t>
            </a:r>
            <a:r>
              <a:rPr lang="en-US" altLang="ja-JP" sz="3200" dirty="0" smtClean="0"/>
              <a:t> </a:t>
            </a:r>
            <a:r>
              <a:rPr lang="fr-FR" altLang="ja-JP" sz="3200" dirty="0" smtClean="0"/>
              <a:t>quark </a:t>
            </a:r>
            <a:r>
              <a:rPr lang="fr-FR" altLang="ja-JP" sz="3200" dirty="0" err="1"/>
              <a:t>systems</a:t>
            </a:r>
            <a:endParaRPr kumimoji="1" lang="ja-JP" altLang="en-US" sz="30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9926" y="6477000"/>
            <a:ext cx="297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kumimoji="1" lang="ja-JP" altLang="en-US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41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</a:t>
            </a:r>
            <a:r>
              <a:rPr kumimoji="1" lang="en-US" altLang="ja-JP" baseline="30000" dirty="0" err="1" smtClean="0"/>
              <a:t>bar</a:t>
            </a:r>
            <a:r>
              <a:rPr lang="en-US" altLang="ja-JP" dirty="0" err="1" smtClean="0"/>
              <a:t>-qq</a:t>
            </a:r>
            <a:r>
              <a:rPr lang="en-US" altLang="ja-JP" dirty="0" smtClean="0"/>
              <a:t> similarity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q</a:t>
            </a:r>
            <a:r>
              <a:rPr lang="en-US" altLang="ja-JP" baseline="30000" dirty="0" err="1" smtClean="0"/>
              <a:t>bar</a:t>
            </a:r>
            <a:r>
              <a:rPr lang="en-US" altLang="ja-JP" baseline="30000" dirty="0" smtClean="0"/>
              <a:t>	</a:t>
            </a:r>
            <a:r>
              <a:rPr lang="en-US" altLang="ja-JP" dirty="0" smtClean="0"/>
              <a:t>	</a:t>
            </a:r>
            <a:r>
              <a:rPr lang="en-US" altLang="ja-JP" dirty="0" err="1" smtClean="0"/>
              <a:t>qq</a:t>
            </a:r>
            <a:r>
              <a:rPr lang="en-US" altLang="ja-JP" dirty="0" smtClean="0"/>
              <a:t> (color 3</a:t>
            </a:r>
            <a:r>
              <a:rPr lang="en-US" altLang="ja-JP" baseline="30000" dirty="0" smtClean="0"/>
              <a:t>bar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Especially </a:t>
            </a:r>
            <a:r>
              <a:rPr lang="en-US" altLang="ja-JP" dirty="0" err="1" smtClean="0"/>
              <a:t>ud</a:t>
            </a:r>
            <a:r>
              <a:rPr lang="en-US" altLang="ja-JP" dirty="0" smtClean="0"/>
              <a:t> flavor 3</a:t>
            </a:r>
            <a:r>
              <a:rPr lang="en-US" altLang="ja-JP" baseline="30000" dirty="0" smtClean="0"/>
              <a:t>bar</a:t>
            </a:r>
            <a:r>
              <a:rPr lang="en-US" altLang="ja-JP" dirty="0" smtClean="0"/>
              <a:t> pair: TS=00, where the color spin interaction, or the flavor </a:t>
            </a:r>
            <a:r>
              <a:rPr lang="en-US" altLang="ja-JP" dirty="0" err="1" smtClean="0"/>
              <a:t>f.f</a:t>
            </a:r>
            <a:r>
              <a:rPr lang="en-US" altLang="ja-JP" dirty="0" smtClean="0"/>
              <a:t>-type interaction is attractive. </a:t>
            </a:r>
            <a:endParaRPr kumimoji="1" lang="ja-JP" altLang="en-US" baseline="-25000" dirty="0"/>
          </a:p>
        </p:txBody>
      </p:sp>
      <p:sp>
        <p:nvSpPr>
          <p:cNvPr id="4" name="左右矢印 3"/>
          <p:cNvSpPr/>
          <p:nvPr/>
        </p:nvSpPr>
        <p:spPr>
          <a:xfrm>
            <a:off x="1593923" y="1853804"/>
            <a:ext cx="647936" cy="2332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885979" y="3711447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62B0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533979" y="4359447"/>
            <a:ext cx="504000" cy="504000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863036" y="3711447"/>
            <a:ext cx="1800000" cy="1800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511036" y="4359447"/>
            <a:ext cx="504000" cy="504000"/>
          </a:xfrm>
          <a:prstGeom prst="ellipse">
            <a:avLst/>
          </a:prstGeom>
          <a:solidFill>
            <a:srgbClr val="FF0000"/>
          </a:solidFill>
          <a:ln>
            <a:solidFill>
              <a:srgbClr val="0046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図形グループ 12"/>
          <p:cNvGrpSpPr/>
          <p:nvPr/>
        </p:nvGrpSpPr>
        <p:grpSpPr>
          <a:xfrm>
            <a:off x="2181999" y="5703581"/>
            <a:ext cx="4263457" cy="646331"/>
            <a:chOff x="1773959" y="4131048"/>
            <a:chExt cx="4263457" cy="646331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773959" y="4131048"/>
              <a:ext cx="42634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 algn="ctr"/>
              <a:r>
                <a:rPr lang="en-US" altLang="ja-JP" sz="3600" dirty="0" smtClean="0"/>
                <a:t>Q-</a:t>
              </a:r>
              <a:r>
                <a:rPr lang="en-US" altLang="ja-JP" sz="3600" dirty="0" err="1" smtClean="0"/>
                <a:t>q</a:t>
              </a:r>
              <a:r>
                <a:rPr lang="en-US" altLang="ja-JP" sz="3600" baseline="30000" dirty="0" err="1"/>
                <a:t>bar</a:t>
              </a:r>
              <a:r>
                <a:rPr lang="en-US" altLang="ja-JP" sz="3600" dirty="0"/>
                <a:t>	</a:t>
              </a:r>
              <a:r>
                <a:rPr lang="en-US" altLang="ja-JP" sz="3600" dirty="0" smtClean="0"/>
                <a:t>             Q-</a:t>
              </a:r>
              <a:r>
                <a:rPr lang="en-US" altLang="ja-JP" sz="3600" dirty="0" err="1" smtClean="0"/>
                <a:t>qq</a:t>
              </a:r>
              <a:endParaRPr kumimoji="1" lang="ja-JP" altLang="en-US" sz="3600" dirty="0"/>
            </a:p>
          </p:txBody>
        </p:sp>
        <p:sp>
          <p:nvSpPr>
            <p:cNvPr id="15" name="左右矢印 14"/>
            <p:cNvSpPr/>
            <p:nvPr/>
          </p:nvSpPr>
          <p:spPr>
            <a:xfrm>
              <a:off x="3553192" y="4389318"/>
              <a:ext cx="647936" cy="233244"/>
            </a:xfrm>
            <a:prstGeom prst="leftRightArrow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円/楕円 17"/>
          <p:cNvSpPr/>
          <p:nvPr/>
        </p:nvSpPr>
        <p:spPr>
          <a:xfrm>
            <a:off x="6149431" y="4316227"/>
            <a:ext cx="288000" cy="288000"/>
          </a:xfrm>
          <a:prstGeom prst="ellipse">
            <a:avLst/>
          </a:prstGeom>
          <a:solidFill>
            <a:srgbClr val="005DC3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149431" y="4604227"/>
            <a:ext cx="288000" cy="288000"/>
          </a:xfrm>
          <a:prstGeom prst="ellipse">
            <a:avLst/>
          </a:prstGeom>
          <a:solidFill>
            <a:srgbClr val="005DC3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427560" y="4460227"/>
            <a:ext cx="288000" cy="288000"/>
          </a:xfrm>
          <a:prstGeom prst="ellipse">
            <a:avLst/>
          </a:prstGeom>
          <a:solidFill>
            <a:srgbClr val="005DC3">
              <a:alpha val="45000"/>
            </a:srgbClr>
          </a:solidFill>
          <a:ln w="28575" cmpd="sng">
            <a:solidFill>
              <a:srgbClr val="005DC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28 Feb 2011 "NEW HADRON' WORKSHOP 2010 @RIKEN</a:t>
            </a:r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C8F3-11DC-8D41-876B-CDC1BE645C4D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24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フェニックス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クラリティ.thmx</Template>
  <TotalTime>1616</TotalTime>
  <Words>797</Words>
  <Application>Microsoft Macintosh PowerPoint</Application>
  <PresentationFormat>画面に合わせる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クラリティ</vt:lpstr>
      <vt:lpstr>Physics around doubly charmed tetraquarks</vt:lpstr>
      <vt:lpstr>Contents</vt:lpstr>
      <vt:lpstr>E01 multiquark team activiteis </vt:lpstr>
      <vt:lpstr>On the production rate of Xcc</vt:lpstr>
      <vt:lpstr>On the production rate of Xcc</vt:lpstr>
      <vt:lpstr>Refs.</vt:lpstr>
      <vt:lpstr>Classification of qQ quark systems</vt:lpstr>
      <vt:lpstr>Classification of qQ quark systems</vt:lpstr>
      <vt:lpstr>qbar-qq similarity</vt:lpstr>
      <vt:lpstr>Qq diagram</vt:lpstr>
      <vt:lpstr>Qbar-QQ similarity </vt:lpstr>
      <vt:lpstr>Qbar-QQ similarity</vt:lpstr>
      <vt:lpstr>Qbar-QQ similarity</vt:lpstr>
      <vt:lpstr>Qq diagram</vt:lpstr>
      <vt:lpstr>Qq diagram</vt:lpstr>
      <vt:lpstr>Qq diagram</vt:lpstr>
      <vt:lpstr>Summary and Outlook</vt:lpstr>
      <vt:lpstr>スライド 18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</dc:creator>
  <cp:lastModifiedBy>竹内 幸子</cp:lastModifiedBy>
  <cp:revision>89</cp:revision>
  <dcterms:created xsi:type="dcterms:W3CDTF">2011-02-28T08:32:12Z</dcterms:created>
  <dcterms:modified xsi:type="dcterms:W3CDTF">2011-02-28T08:33:48Z</dcterms:modified>
</cp:coreProperties>
</file>