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handoutMasterIdLst>
    <p:handoutMasterId r:id="rId34"/>
  </p:handoutMasterIdLst>
  <p:sldIdLst>
    <p:sldId id="256" r:id="rId2"/>
    <p:sldId id="260" r:id="rId3"/>
    <p:sldId id="283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90" r:id="rId17"/>
    <p:sldId id="282" r:id="rId18"/>
    <p:sldId id="292" r:id="rId19"/>
    <p:sldId id="284" r:id="rId20"/>
    <p:sldId id="279" r:id="rId21"/>
    <p:sldId id="291" r:id="rId22"/>
    <p:sldId id="277" r:id="rId23"/>
    <p:sldId id="278" r:id="rId24"/>
    <p:sldId id="288" r:id="rId25"/>
    <p:sldId id="281" r:id="rId26"/>
    <p:sldId id="285" r:id="rId27"/>
    <p:sldId id="280" r:id="rId28"/>
    <p:sldId id="286" r:id="rId29"/>
    <p:sldId id="287" r:id="rId30"/>
    <p:sldId id="289" r:id="rId31"/>
    <p:sldId id="293" r:id="rId32"/>
    <p:sldId id="294" r:id="rId33"/>
  </p:sldIdLst>
  <p:sldSz cx="9144000" cy="6858000" type="screen4x3"/>
  <p:notesSz cx="9144000" cy="6858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3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6FAD3-5A84-4FAD-A20B-A2E9B437126C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B3CAD-969A-44B9-BA8E-61622B5EA0BA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タイトル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フリーフォーム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フリーフォーム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付プレースホル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19" name="フッター プレースホル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山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山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8" name="フリーフォーム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フリーフォーム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コネクタ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山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山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フリーフォーム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コネクタ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タイトル プレースホル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0" name="テキスト プレースホル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0" name="日付プレースホル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98E509F-699A-441B-853D-095CC12D52F7}" type="datetimeFigureOut">
              <a:rPr kumimoji="1" lang="ja-JP" altLang="en-US" smtClean="0"/>
              <a:pPr/>
              <a:t>2011/2/28</a:t>
            </a:fld>
            <a:endParaRPr kumimoji="1" lang="ja-JP" altLang="en-US"/>
          </a:p>
        </p:txBody>
      </p:sp>
      <p:sp>
        <p:nvSpPr>
          <p:cNvPr id="22" name="フッター プレースホル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1" lang="ja-JP" altLang="en-US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810ED24-3137-470E-AD5B-14E2A4D8551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1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1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ja-JP" sz="2800" dirty="0" err="1" smtClean="0"/>
              <a:t>Pionic</a:t>
            </a:r>
            <a:r>
              <a:rPr lang="en-US" altLang="ja-JP" sz="2800" dirty="0" smtClean="0"/>
              <a:t> BEC-BCS crossover at finite </a:t>
            </a:r>
            <a:r>
              <a:rPr lang="en-US" altLang="ja-JP" sz="2800" dirty="0" err="1" smtClean="0"/>
              <a:t>isospin</a:t>
            </a:r>
            <a:r>
              <a:rPr lang="en-US" altLang="ja-JP" sz="2800" dirty="0" smtClean="0"/>
              <a:t> chemical potential</a:t>
            </a:r>
            <a:endParaRPr kumimoji="1" lang="ja-JP" altLang="en-US" sz="2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Masayuki  </a:t>
            </a:r>
            <a:r>
              <a:rPr kumimoji="1" lang="en-US" altLang="ja-JP" dirty="0" err="1" smtClean="0"/>
              <a:t>Matsuzaki</a:t>
            </a:r>
            <a:endParaRPr kumimoji="1" lang="en-US" altLang="ja-JP" dirty="0" smtClean="0"/>
          </a:p>
          <a:p>
            <a:r>
              <a:rPr lang="en-US" altLang="ja-JP" dirty="0" smtClean="0"/>
              <a:t>Fukuoka Univ. of Education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483768" y="5805264"/>
            <a:ext cx="56220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Phys. Rev. D 82 016005 (2010)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794"/>
            <a:ext cx="9109276" cy="500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214810" y="5857892"/>
            <a:ext cx="3549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k-</a:t>
            </a:r>
            <a:r>
              <a:rPr kumimoji="1" lang="en-US" altLang="ja-JP" dirty="0" err="1" smtClean="0">
                <a:solidFill>
                  <a:schemeClr val="bg2">
                    <a:lumMod val="50000"/>
                  </a:schemeClr>
                </a:solidFill>
              </a:rPr>
              <a:t>indep</a:t>
            </a:r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. meson condensation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85984" y="6211669"/>
            <a:ext cx="6050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k-dep. “gap” for the quark --- function of all A(k’) –D(k’)</a:t>
            </a:r>
          </a:p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線コネクタ 8"/>
          <p:cNvCxnSpPr/>
          <p:nvPr/>
        </p:nvCxnSpPr>
        <p:spPr>
          <a:xfrm rot="5400000">
            <a:off x="2285984" y="6000768"/>
            <a:ext cx="428628" cy="0"/>
          </a:xfrm>
          <a:prstGeom prst="line">
            <a:avLst/>
          </a:prstGeom>
          <a:ln w="254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4429124" y="5857892"/>
            <a:ext cx="142876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円/楕円 13"/>
          <p:cNvSpPr/>
          <p:nvPr/>
        </p:nvSpPr>
        <p:spPr>
          <a:xfrm>
            <a:off x="5643570" y="1142984"/>
            <a:ext cx="28575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5357826"/>
            <a:ext cx="454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/>
          <p:nvPr/>
        </p:nvSpPr>
        <p:spPr>
          <a:xfrm>
            <a:off x="4286248" y="5357826"/>
            <a:ext cx="357190" cy="357190"/>
          </a:xfrm>
          <a:prstGeom prst="ellipse">
            <a:avLst/>
          </a:prstGeom>
          <a:noFill/>
          <a:ln w="254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/楕円 6"/>
          <p:cNvSpPr/>
          <p:nvPr/>
        </p:nvSpPr>
        <p:spPr>
          <a:xfrm>
            <a:off x="2143108" y="5357826"/>
            <a:ext cx="571504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 descr="matri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9144000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428596" y="1714488"/>
            <a:ext cx="20088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Parameters</a:t>
            </a:r>
            <a:endParaRPr kumimoji="1" lang="ja-JP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00306"/>
            <a:ext cx="6609377" cy="14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4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4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直線コネクタ 2"/>
          <p:cNvCxnSpPr/>
          <p:nvPr/>
        </p:nvCxnSpPr>
        <p:spPr>
          <a:xfrm rot="10800000" flipV="1">
            <a:off x="2214546" y="1071546"/>
            <a:ext cx="5214974" cy="12858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 rot="10800000">
            <a:off x="2214546" y="2357430"/>
            <a:ext cx="5214974" cy="12144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rot="10800000">
            <a:off x="2214546" y="3786190"/>
            <a:ext cx="5214974" cy="12858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10800000" flipV="1">
            <a:off x="2214546" y="2500306"/>
            <a:ext cx="5214974" cy="1285884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5400000">
            <a:off x="1643042" y="3071810"/>
            <a:ext cx="1285884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500958" y="71435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u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00958" y="2214554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d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57422" y="2714620"/>
            <a:ext cx="5084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err="1" smtClean="0">
                <a:solidFill>
                  <a:schemeClr val="accent1"/>
                </a:solidFill>
              </a:rPr>
              <a:t>μ</a:t>
            </a:r>
            <a:r>
              <a:rPr kumimoji="1" lang="en-US" altLang="ja-JP" sz="1400" dirty="0" err="1" smtClean="0">
                <a:solidFill>
                  <a:schemeClr val="accent1"/>
                </a:solidFill>
              </a:rPr>
              <a:t>I</a:t>
            </a:r>
            <a:endParaRPr kumimoji="1" lang="ja-JP" alt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24"/>
            <a:ext cx="9143999" cy="645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6143636" y="207167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d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857620" y="2214554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u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 flipV="1">
            <a:off x="4000496" y="2285992"/>
            <a:ext cx="142876" cy="66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4571998" cy="32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9509"/>
            <a:ext cx="4572000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29509"/>
            <a:ext cx="4572000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左矢印 8"/>
          <p:cNvSpPr/>
          <p:nvPr/>
        </p:nvSpPr>
        <p:spPr>
          <a:xfrm>
            <a:off x="3857620" y="1071546"/>
            <a:ext cx="357190" cy="214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2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0"/>
            <a:ext cx="5500726" cy="388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/>
          <p:nvPr/>
        </p:nvCxnSpPr>
        <p:spPr>
          <a:xfrm>
            <a:off x="5429256" y="4714884"/>
            <a:ext cx="571504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5400000">
            <a:off x="5536413" y="4964917"/>
            <a:ext cx="357190" cy="0"/>
          </a:xfrm>
          <a:prstGeom prst="line">
            <a:avLst/>
          </a:prstGeom>
          <a:ln w="31750"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429256" y="5000636"/>
            <a:ext cx="15616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bg2">
                    <a:lumMod val="50000"/>
                  </a:schemeClr>
                </a:solidFill>
              </a:rPr>
              <a:t>pairing</a:t>
            </a:r>
            <a:endParaRPr kumimoji="1" lang="ja-JP" altLang="en-U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4071934" y="4714884"/>
            <a:ext cx="1000132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4179091" y="5179231"/>
            <a:ext cx="785818" cy="0"/>
          </a:xfrm>
          <a:prstGeom prst="line">
            <a:avLst/>
          </a:prstGeom>
          <a:ln w="317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143372" y="5429264"/>
            <a:ext cx="1263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00B050"/>
                </a:solidFill>
              </a:rPr>
              <a:t>boson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857620" y="6143644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k-dep. with</a:t>
            </a:r>
            <a:r>
              <a:rPr kumimoji="1" lang="ja-JP" altLang="en-US" dirty="0" smtClean="0"/>
              <a:t> </a:t>
            </a:r>
            <a:endParaRPr kumimoji="1" lang="ja-JP" altLang="en-US" dirty="0"/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/>
        </p:nvGraphicFramePr>
        <p:xfrm>
          <a:off x="5286380" y="6000768"/>
          <a:ext cx="1857388" cy="726804"/>
        </p:xfrm>
        <a:graphic>
          <a:graphicData uri="http://schemas.openxmlformats.org/presentationml/2006/ole">
            <p:oleObj spid="_x0000_s20484" name="数式" r:id="rId4" imgW="1168200" imgH="457200" progId="Equation.3">
              <p:embed/>
            </p:oleObj>
          </a:graphicData>
        </a:graphic>
      </p:graphicFrame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4214818"/>
            <a:ext cx="45434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52447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4357686" y="1000108"/>
            <a:ext cx="43476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２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peaks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：</a:t>
            </a:r>
            <a:endParaRPr kumimoji="1" lang="en-US" altLang="ja-JP" sz="3200" dirty="0" smtClean="0">
              <a:solidFill>
                <a:srgbClr val="FF0000"/>
              </a:solidFill>
            </a:endParaRPr>
          </a:p>
          <a:p>
            <a:r>
              <a:rPr lang="ja-JP" altLang="en-US" sz="3200" dirty="0" smtClean="0">
                <a:solidFill>
                  <a:srgbClr val="FF0000"/>
                </a:solidFill>
              </a:rPr>
              <a:t>　</a:t>
            </a:r>
            <a:r>
              <a:rPr lang="en-US" altLang="ja-JP" sz="3200" dirty="0" smtClean="0">
                <a:solidFill>
                  <a:srgbClr val="FF0000"/>
                </a:solidFill>
              </a:rPr>
              <a:t>boson --- k</a:t>
            </a:r>
            <a:r>
              <a:rPr lang="ja-JP" altLang="en-US" sz="3200" dirty="0" smtClean="0">
                <a:solidFill>
                  <a:srgbClr val="FF0000"/>
                </a:solidFill>
              </a:rPr>
              <a:t>～</a:t>
            </a:r>
            <a:r>
              <a:rPr lang="en-US" altLang="ja-JP" sz="3200" dirty="0" smtClean="0">
                <a:solidFill>
                  <a:srgbClr val="FF0000"/>
                </a:solidFill>
              </a:rPr>
              <a:t>0 ,</a:t>
            </a:r>
          </a:p>
          <a:p>
            <a:r>
              <a:rPr kumimoji="1" lang="ja-JP" altLang="en-US" sz="3200" dirty="0" smtClean="0">
                <a:solidFill>
                  <a:srgbClr val="FF0000"/>
                </a:solidFill>
              </a:rPr>
              <a:t>　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Cooper pair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--- k</a:t>
            </a:r>
            <a:r>
              <a:rPr kumimoji="1" lang="ja-JP" altLang="en-US" sz="3200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3200" dirty="0" err="1" smtClean="0">
                <a:solidFill>
                  <a:srgbClr val="FF0000"/>
                </a:solidFill>
              </a:rPr>
              <a:t>k</a:t>
            </a:r>
            <a:r>
              <a:rPr kumimoji="1" lang="en-US" altLang="ja-JP" sz="1600" dirty="0" err="1" smtClean="0">
                <a:solidFill>
                  <a:srgbClr val="FF0000"/>
                </a:solidFill>
              </a:rPr>
              <a:t>F</a:t>
            </a:r>
            <a:endParaRPr kumimoji="1" lang="ja-JP" altLang="en-US" sz="1600" dirty="0">
              <a:solidFill>
                <a:srgbClr val="FF000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52841"/>
            <a:ext cx="4538958" cy="320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4408408" y="3643314"/>
            <a:ext cx="3243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accent1"/>
                </a:solidFill>
              </a:rPr>
              <a:t>forms Fermi surface</a:t>
            </a:r>
          </a:p>
          <a:p>
            <a:r>
              <a:rPr kumimoji="1" lang="en-US" altLang="ja-JP" sz="2400" dirty="0" smtClean="0">
                <a:solidFill>
                  <a:schemeClr val="accent1"/>
                </a:solidFill>
              </a:rPr>
              <a:t> </a:t>
            </a:r>
            <a:r>
              <a:rPr kumimoji="1" lang="en-US" altLang="ja-JP" sz="2400" dirty="0" err="1" smtClean="0">
                <a:solidFill>
                  <a:schemeClr val="accent1"/>
                </a:solidFill>
              </a:rPr>
              <a:t>at|μ</a:t>
            </a:r>
            <a:r>
              <a:rPr kumimoji="1" lang="en-US" altLang="ja-JP" sz="1200" dirty="0" err="1" smtClean="0">
                <a:solidFill>
                  <a:schemeClr val="accent1"/>
                </a:solidFill>
              </a:rPr>
              <a:t>I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|&gt; 0.24 </a:t>
            </a:r>
            <a:r>
              <a:rPr kumimoji="1" lang="en-US" altLang="ja-JP" sz="2400" dirty="0" err="1" smtClean="0">
                <a:solidFill>
                  <a:schemeClr val="accent1"/>
                </a:solidFill>
              </a:rPr>
              <a:t>GeV</a:t>
            </a:r>
            <a:r>
              <a:rPr kumimoji="1" lang="en-US" altLang="ja-JP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while q-q bound state</a:t>
            </a:r>
          </a:p>
          <a:p>
            <a:r>
              <a:rPr lang="en-US" altLang="ja-JP" sz="2400" dirty="0" smtClean="0">
                <a:solidFill>
                  <a:srgbClr val="FF0000"/>
                </a:solidFill>
              </a:rPr>
              <a:t>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at|μ</a:t>
            </a:r>
            <a:r>
              <a:rPr lang="en-US" altLang="ja-JP" sz="1200" dirty="0" err="1" smtClean="0">
                <a:solidFill>
                  <a:srgbClr val="FF0000"/>
                </a:solidFill>
              </a:rPr>
              <a:t>I</a:t>
            </a:r>
            <a:r>
              <a:rPr lang="en-US" altLang="ja-JP" sz="2400" dirty="0" smtClean="0">
                <a:solidFill>
                  <a:srgbClr val="FF0000"/>
                </a:solidFill>
              </a:rPr>
              <a:t>|&lt; 0.24 </a:t>
            </a:r>
            <a:r>
              <a:rPr lang="en-US" altLang="ja-JP" sz="2400" dirty="0" err="1" smtClean="0">
                <a:solidFill>
                  <a:srgbClr val="FF0000"/>
                </a:solidFill>
              </a:rPr>
              <a:t>GeV</a:t>
            </a:r>
            <a:endParaRPr lang="en-US" altLang="ja-JP" sz="2400" dirty="0" smtClean="0">
              <a:solidFill>
                <a:srgbClr val="FF0000"/>
              </a:solidFill>
            </a:endParaRPr>
          </a:p>
        </p:txBody>
      </p:sp>
      <p:grpSp>
        <p:nvGrpSpPr>
          <p:cNvPr id="2" name="グループ化 10"/>
          <p:cNvGrpSpPr/>
          <p:nvPr/>
        </p:nvGrpSpPr>
        <p:grpSpPr>
          <a:xfrm>
            <a:off x="1285852" y="3786190"/>
            <a:ext cx="2643206" cy="2428892"/>
            <a:chOff x="1357290" y="3786190"/>
            <a:chExt cx="2643206" cy="2428892"/>
          </a:xfrm>
        </p:grpSpPr>
        <p:cxnSp>
          <p:nvCxnSpPr>
            <p:cNvPr id="12" name="直線矢印コネクタ 11"/>
            <p:cNvCxnSpPr/>
            <p:nvPr/>
          </p:nvCxnSpPr>
          <p:spPr>
            <a:xfrm>
              <a:off x="1857356" y="3857628"/>
              <a:ext cx="2143140" cy="1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10800000">
              <a:off x="1357290" y="3857628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 rot="5400000">
              <a:off x="642910" y="5000636"/>
              <a:ext cx="242889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線コネクタ 14"/>
          <p:cNvCxnSpPr/>
          <p:nvPr/>
        </p:nvCxnSpPr>
        <p:spPr>
          <a:xfrm>
            <a:off x="5786446" y="4429132"/>
            <a:ext cx="1428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360" y="1700808"/>
            <a:ext cx="5760640" cy="406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852936"/>
            <a:ext cx="3747293" cy="163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323528" y="548680"/>
            <a:ext cx="7067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+mj-lt"/>
              </a:rPr>
              <a:t>Coherence length --- spatial size of the pair</a:t>
            </a:r>
            <a:endParaRPr kumimoji="1" lang="ja-JP" altLang="en-US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Pion</a:t>
            </a:r>
            <a:r>
              <a:rPr kumimoji="1" lang="en-US" altLang="ja-JP" dirty="0" smtClean="0"/>
              <a:t> condensation </a:t>
            </a:r>
            <a:r>
              <a:rPr kumimoji="1" lang="en-US" altLang="ja-JP" dirty="0" err="1" smtClean="0"/>
              <a:t>at|μ</a:t>
            </a:r>
            <a:r>
              <a:rPr kumimoji="1" lang="en-US" altLang="ja-JP" sz="1600" dirty="0" err="1" smtClean="0"/>
              <a:t>I</a:t>
            </a:r>
            <a:r>
              <a:rPr kumimoji="1" lang="en-US" altLang="ja-JP" dirty="0" smtClean="0"/>
              <a:t>|&gt;</a:t>
            </a:r>
            <a:r>
              <a:rPr kumimoji="1" lang="en-US" altLang="ja-JP" dirty="0" err="1" smtClean="0"/>
              <a:t>m</a:t>
            </a:r>
            <a:r>
              <a:rPr kumimoji="1" lang="en-US" altLang="ja-JP" sz="1800" dirty="0" err="1" smtClean="0"/>
              <a:t>π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μ</a:t>
            </a:r>
            <a:r>
              <a:rPr kumimoji="1" lang="en-US" altLang="ja-JP" sz="1400" dirty="0" err="1" smtClean="0"/>
              <a:t>B</a:t>
            </a:r>
            <a:r>
              <a:rPr kumimoji="1" lang="en-US" altLang="ja-JP" dirty="0" smtClean="0"/>
              <a:t>=0)</a:t>
            </a:r>
          </a:p>
          <a:p>
            <a:r>
              <a:rPr lang="en-US" altLang="ja-JP" dirty="0" smtClean="0"/>
              <a:t>Linear sigma model (in </a:t>
            </a:r>
            <a:r>
              <a:rPr lang="en-US" altLang="ja-JP" dirty="0" err="1" smtClean="0"/>
              <a:t>isospin</a:t>
            </a:r>
            <a:r>
              <a:rPr lang="en-US" altLang="ja-JP" dirty="0" smtClean="0"/>
              <a:t> rotating </a:t>
            </a:r>
            <a:r>
              <a:rPr lang="ja-JP" altLang="en-US" dirty="0" err="1" smtClean="0"/>
              <a:t>ｆ</a:t>
            </a:r>
            <a:r>
              <a:rPr lang="en-US" altLang="ja-JP" dirty="0" err="1" smtClean="0"/>
              <a:t>rame</a:t>
            </a:r>
            <a:r>
              <a:rPr lang="en-US" altLang="ja-JP" dirty="0" smtClean="0"/>
              <a:t>) as the q-q interaction</a:t>
            </a:r>
          </a:p>
          <a:p>
            <a:r>
              <a:rPr kumimoji="1" lang="en-US" altLang="ja-JP" dirty="0" err="1" smtClean="0"/>
              <a:t>Gor’kov</a:t>
            </a:r>
            <a:r>
              <a:rPr kumimoji="1" lang="en-US" altLang="ja-JP" dirty="0" smtClean="0"/>
              <a:t> equation for quark propagator</a:t>
            </a:r>
          </a:p>
          <a:p>
            <a:r>
              <a:rPr lang="en-US" altLang="ja-JP" dirty="0" smtClean="0"/>
              <a:t>boson at k</a:t>
            </a:r>
            <a:r>
              <a:rPr lang="ja-JP" altLang="en-US" dirty="0" smtClean="0"/>
              <a:t>～</a:t>
            </a:r>
            <a:r>
              <a:rPr lang="en-US" altLang="ja-JP" dirty="0" smtClean="0"/>
              <a:t>0 and Cooper pair at k</a:t>
            </a:r>
            <a:r>
              <a:rPr lang="ja-JP" altLang="en-US" dirty="0" smtClean="0"/>
              <a:t>～</a:t>
            </a:r>
            <a:r>
              <a:rPr lang="en-US" altLang="ja-JP" dirty="0" err="1" smtClean="0"/>
              <a:t>k</a:t>
            </a:r>
            <a:r>
              <a:rPr lang="en-US" altLang="ja-JP" sz="1600" dirty="0" err="1" smtClean="0"/>
              <a:t>F</a:t>
            </a:r>
            <a:r>
              <a:rPr lang="en-US" altLang="ja-JP" dirty="0" smtClean="0"/>
              <a:t>          coexist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2428860" y="2428868"/>
            <a:ext cx="21431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Finite </a:t>
            </a:r>
            <a:r>
              <a:rPr kumimoji="1" lang="en-US" altLang="ja-JP" dirty="0" err="1" smtClean="0"/>
              <a:t>μ</a:t>
            </a:r>
            <a:r>
              <a:rPr kumimoji="1" lang="en-US" altLang="ja-JP" sz="1400" dirty="0" err="1" smtClean="0"/>
              <a:t>I</a:t>
            </a:r>
            <a:r>
              <a:rPr kumimoji="1" lang="en-US" altLang="ja-JP" dirty="0" smtClean="0"/>
              <a:t>=</a:t>
            </a:r>
            <a:r>
              <a:rPr kumimoji="1" lang="en-US" altLang="ja-JP" dirty="0" err="1" smtClean="0"/>
              <a:t>μ</a:t>
            </a:r>
            <a:r>
              <a:rPr kumimoji="1" lang="en-US" altLang="ja-JP" sz="1600" dirty="0" err="1" smtClean="0"/>
              <a:t>u</a:t>
            </a:r>
            <a:r>
              <a:rPr kumimoji="1" lang="en-US" altLang="ja-JP" dirty="0" err="1" smtClean="0"/>
              <a:t>-μ</a:t>
            </a:r>
            <a:r>
              <a:rPr kumimoji="1" lang="en-US" altLang="ja-JP" sz="1600" dirty="0" err="1" smtClean="0"/>
              <a:t>d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with </a:t>
            </a:r>
            <a:r>
              <a:rPr lang="en-US" altLang="ja-JP" dirty="0" err="1" smtClean="0"/>
              <a:t>μ</a:t>
            </a:r>
            <a:r>
              <a:rPr lang="en-US" altLang="ja-JP" sz="1400" dirty="0" err="1" smtClean="0"/>
              <a:t>B</a:t>
            </a:r>
            <a:r>
              <a:rPr lang="ja-JP" altLang="en-US" dirty="0" smtClean="0"/>
              <a:t>∝</a:t>
            </a:r>
            <a:r>
              <a:rPr lang="en-US" altLang="ja-JP" dirty="0" err="1" smtClean="0"/>
              <a:t>μ</a:t>
            </a:r>
            <a:r>
              <a:rPr lang="en-US" altLang="ja-JP" sz="1600" dirty="0" err="1" smtClean="0"/>
              <a:t>u</a:t>
            </a:r>
            <a:r>
              <a:rPr lang="en-US" altLang="ja-JP" dirty="0" err="1" smtClean="0"/>
              <a:t>+μ</a:t>
            </a:r>
            <a:r>
              <a:rPr lang="en-US" altLang="ja-JP" sz="1600" dirty="0" err="1" smtClean="0"/>
              <a:t>d</a:t>
            </a:r>
            <a:r>
              <a:rPr lang="en-US" altLang="ja-JP" dirty="0" smtClean="0"/>
              <a:t>=0 :          artificial but suitable for lattice QCD and expected to give some insight into finite </a:t>
            </a:r>
            <a:r>
              <a:rPr lang="en-US" altLang="ja-JP" dirty="0" err="1" smtClean="0"/>
              <a:t>μ</a:t>
            </a:r>
            <a:r>
              <a:rPr lang="en-US" altLang="ja-JP" sz="1400" dirty="0" err="1" smtClean="0"/>
              <a:t>B</a:t>
            </a:r>
            <a:r>
              <a:rPr lang="en-US" altLang="ja-JP" dirty="0" smtClean="0"/>
              <a:t> ,                                  </a:t>
            </a:r>
            <a:r>
              <a:rPr lang="en-US" altLang="ja-JP" dirty="0" smtClean="0">
                <a:solidFill>
                  <a:srgbClr val="FF0000"/>
                </a:solidFill>
              </a:rPr>
              <a:t>accommodate </a:t>
            </a:r>
            <a:r>
              <a:rPr lang="en-US" altLang="ja-JP" dirty="0" err="1" smtClean="0">
                <a:solidFill>
                  <a:srgbClr val="FF0000"/>
                </a:solidFill>
              </a:rPr>
              <a:t>pion</a:t>
            </a:r>
            <a:r>
              <a:rPr lang="en-US" altLang="ja-JP" dirty="0" smtClean="0">
                <a:solidFill>
                  <a:srgbClr val="FF0000"/>
                </a:solidFill>
              </a:rPr>
              <a:t> condensation</a:t>
            </a:r>
          </a:p>
          <a:p>
            <a:pPr>
              <a:buNone/>
            </a:pP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　　　</a:t>
            </a:r>
            <a:r>
              <a:rPr lang="ja-JP" altLang="en-US" sz="2400" dirty="0" smtClean="0">
                <a:solidFill>
                  <a:srgbClr val="00B050"/>
                </a:solidFill>
                <a:sym typeface="Wingdings" pitchFamily="2" charset="2"/>
              </a:rPr>
              <a:t>（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Campbell et al., PRD, 1975</a:t>
            </a:r>
            <a:r>
              <a:rPr lang="ja-JP" altLang="en-US" sz="2400" dirty="0" smtClean="0">
                <a:solidFill>
                  <a:srgbClr val="00B050"/>
                </a:solidFill>
                <a:sym typeface="Wingdings" pitchFamily="2" charset="2"/>
              </a:rPr>
              <a:t>）</a:t>
            </a:r>
            <a:endParaRPr lang="en-US" altLang="ja-JP" sz="2400" dirty="0" smtClean="0">
              <a:solidFill>
                <a:srgbClr val="00B050"/>
              </a:solidFill>
              <a:sym typeface="Wingdings" pitchFamily="2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428992" y="2000240"/>
            <a:ext cx="21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Back up</a:t>
            </a:r>
            <a:endParaRPr kumimoji="1" lang="ja-JP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ap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443"/>
            <a:ext cx="9144000" cy="6801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72000" cy="322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9507"/>
            <a:ext cx="4572001" cy="32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0419"/>
            <a:ext cx="4572000" cy="328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/>
          <p:nvPr/>
        </p:nvSpPr>
        <p:spPr>
          <a:xfrm>
            <a:off x="2071670" y="0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Present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04"/>
            <a:ext cx="4572000" cy="32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786446" y="0"/>
            <a:ext cx="2464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 superconductor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4572000" cy="32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1" y="428604"/>
            <a:ext cx="4571999" cy="325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240" y="332656"/>
            <a:ext cx="4673728" cy="330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552449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4890" y="3643314"/>
            <a:ext cx="4669110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04"/>
            <a:ext cx="4572000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45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5643570" y="2000240"/>
            <a:ext cx="1410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FF0000"/>
                </a:solidFill>
              </a:rPr>
              <a:t>gapless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rot="5400000">
            <a:off x="6144430" y="2713826"/>
            <a:ext cx="285752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569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4" name="右大かっこ 3"/>
          <p:cNvSpPr/>
          <p:nvPr/>
        </p:nvSpPr>
        <p:spPr>
          <a:xfrm>
            <a:off x="6786578" y="3286124"/>
            <a:ext cx="142876" cy="642942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00892" y="3786190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d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  <p:sp>
        <p:nvSpPr>
          <p:cNvPr id="6" name="右大かっこ 5"/>
          <p:cNvSpPr/>
          <p:nvPr/>
        </p:nvSpPr>
        <p:spPr>
          <a:xfrm>
            <a:off x="3143240" y="1928802"/>
            <a:ext cx="142876" cy="642942"/>
          </a:xfrm>
          <a:prstGeom prst="rightBracket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00364" y="1285860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u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72000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5860"/>
            <a:ext cx="4572000" cy="32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円/楕円 3"/>
          <p:cNvSpPr/>
          <p:nvPr/>
        </p:nvSpPr>
        <p:spPr>
          <a:xfrm>
            <a:off x="1857356" y="3500438"/>
            <a:ext cx="214314" cy="42862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rot="5400000" flipH="1" flipV="1">
            <a:off x="1464447" y="4607727"/>
            <a:ext cx="1071570" cy="15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643042" y="5214950"/>
            <a:ext cx="3156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ignore “</a:t>
            </a:r>
            <a:r>
              <a:rPr kumimoji="1" lang="en-US" altLang="ja-JP" dirty="0" err="1" smtClean="0">
                <a:solidFill>
                  <a:srgbClr val="FF0000"/>
                </a:solidFill>
              </a:rPr>
              <a:t>Coriolis</a:t>
            </a:r>
            <a:r>
              <a:rPr kumimoji="1" lang="en-US" altLang="ja-JP" dirty="0" smtClean="0">
                <a:solidFill>
                  <a:srgbClr val="FF0000"/>
                </a:solidFill>
              </a:rPr>
              <a:t>” interaction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4422"/>
            <a:ext cx="4572000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571736" y="357166"/>
            <a:ext cx="37737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higher solution</a:t>
            </a:r>
            <a:endParaRPr kumimoji="1" lang="ja-JP" altLang="en-US" sz="4000" dirty="0"/>
          </a:p>
        </p:txBody>
      </p:sp>
      <p:cxnSp>
        <p:nvCxnSpPr>
          <p:cNvPr id="8" name="直線矢印コネクタ 7"/>
          <p:cNvCxnSpPr/>
          <p:nvPr/>
        </p:nvCxnSpPr>
        <p:spPr>
          <a:xfrm rot="5400000" flipH="1" flipV="1">
            <a:off x="3644100" y="5214156"/>
            <a:ext cx="428628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4422"/>
            <a:ext cx="4571999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928662" y="4643446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pure u quark aside from k</a:t>
            </a:r>
            <a:r>
              <a:rPr kumimoji="1" lang="ja-JP" altLang="en-US" dirty="0" smtClean="0"/>
              <a:t>～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643306" y="5357826"/>
            <a:ext cx="2342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bosonic</a:t>
            </a:r>
            <a:r>
              <a:rPr kumimoji="1" lang="en-US" altLang="ja-JP" dirty="0" smtClean="0"/>
              <a:t> contribution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0"/>
            <a:ext cx="4572000" cy="322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68" y="1285860"/>
            <a:ext cx="4572032" cy="322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1214414" y="642918"/>
            <a:ext cx="2457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lower solution </a:t>
            </a:r>
            <a:r>
              <a:rPr kumimoji="1" lang="en-US" altLang="ja-JP" dirty="0" err="1" smtClean="0"/>
              <a:t>s.c</a:t>
            </a:r>
            <a:r>
              <a:rPr kumimoji="1" lang="en-US" altLang="ja-JP" dirty="0" smtClean="0"/>
              <a:t>. cal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643570" y="642918"/>
            <a:ext cx="25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higher solution </a:t>
            </a:r>
            <a:r>
              <a:rPr kumimoji="1" lang="en-US" altLang="ja-JP" dirty="0" err="1" smtClean="0"/>
              <a:t>s.c</a:t>
            </a:r>
            <a:r>
              <a:rPr kumimoji="1" lang="en-US" altLang="ja-JP" dirty="0" smtClean="0"/>
              <a:t>. cal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グループ化 24"/>
          <p:cNvGrpSpPr/>
          <p:nvPr/>
        </p:nvGrpSpPr>
        <p:grpSpPr>
          <a:xfrm>
            <a:off x="714348" y="642918"/>
            <a:ext cx="3567113" cy="3214710"/>
            <a:chOff x="714348" y="642918"/>
            <a:chExt cx="3567113" cy="3214710"/>
          </a:xfrm>
        </p:grpSpPr>
        <p:grpSp>
          <p:nvGrpSpPr>
            <p:cNvPr id="23" name="グループ化 22"/>
            <p:cNvGrpSpPr/>
            <p:nvPr/>
          </p:nvGrpSpPr>
          <p:grpSpPr>
            <a:xfrm>
              <a:off x="714348" y="642918"/>
              <a:ext cx="3567113" cy="3214710"/>
              <a:chOff x="714348" y="642918"/>
              <a:chExt cx="3567113" cy="321471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4348" y="642918"/>
                <a:ext cx="3567113" cy="249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" name="円/楕円 2"/>
              <p:cNvSpPr/>
              <p:nvPr/>
            </p:nvSpPr>
            <p:spPr>
              <a:xfrm>
                <a:off x="1428728" y="2857496"/>
                <a:ext cx="2080264" cy="45378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8" name="直線矢印コネクタ 7"/>
              <p:cNvCxnSpPr/>
              <p:nvPr/>
            </p:nvCxnSpPr>
            <p:spPr>
              <a:xfrm rot="5400000">
                <a:off x="3350415" y="2988083"/>
                <a:ext cx="305180" cy="29090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矢印コネクタ 9"/>
              <p:cNvCxnSpPr/>
              <p:nvPr/>
            </p:nvCxnSpPr>
            <p:spPr>
              <a:xfrm>
                <a:off x="3286116" y="3143248"/>
                <a:ext cx="50006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 rot="5400000">
                <a:off x="1714480" y="2357430"/>
                <a:ext cx="1571636" cy="14287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線コネクタ 19"/>
            <p:cNvCxnSpPr/>
            <p:nvPr/>
          </p:nvCxnSpPr>
          <p:spPr>
            <a:xfrm>
              <a:off x="928662" y="3143248"/>
              <a:ext cx="3143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グループ化 25"/>
          <p:cNvGrpSpPr/>
          <p:nvPr/>
        </p:nvGrpSpPr>
        <p:grpSpPr>
          <a:xfrm>
            <a:off x="4786314" y="2571744"/>
            <a:ext cx="3567113" cy="3214710"/>
            <a:chOff x="714348" y="642918"/>
            <a:chExt cx="3567113" cy="3214710"/>
          </a:xfrm>
        </p:grpSpPr>
        <p:grpSp>
          <p:nvGrpSpPr>
            <p:cNvPr id="27" name="グループ化 22"/>
            <p:cNvGrpSpPr/>
            <p:nvPr/>
          </p:nvGrpSpPr>
          <p:grpSpPr>
            <a:xfrm>
              <a:off x="714348" y="642918"/>
              <a:ext cx="3567113" cy="3214710"/>
              <a:chOff x="714348" y="642918"/>
              <a:chExt cx="3567113" cy="3214710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14348" y="642918"/>
                <a:ext cx="3567113" cy="2495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円/楕円 2"/>
              <p:cNvSpPr/>
              <p:nvPr/>
            </p:nvSpPr>
            <p:spPr>
              <a:xfrm>
                <a:off x="1428728" y="2857496"/>
                <a:ext cx="2080264" cy="453780"/>
              </a:xfrm>
              <a:prstGeom prst="ellipse">
                <a:avLst/>
              </a:prstGeom>
              <a:noFill/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31" name="直線矢印コネクタ 30"/>
              <p:cNvCxnSpPr/>
              <p:nvPr/>
            </p:nvCxnSpPr>
            <p:spPr>
              <a:xfrm rot="5400000">
                <a:off x="3350415" y="2988083"/>
                <a:ext cx="305180" cy="29090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矢印コネクタ 31"/>
              <p:cNvCxnSpPr/>
              <p:nvPr/>
            </p:nvCxnSpPr>
            <p:spPr>
              <a:xfrm>
                <a:off x="3286116" y="3143248"/>
                <a:ext cx="500066" cy="15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/>
              <p:cNvCxnSpPr/>
              <p:nvPr/>
            </p:nvCxnSpPr>
            <p:spPr>
              <a:xfrm rot="5400000">
                <a:off x="1714480" y="2357430"/>
                <a:ext cx="1571636" cy="142876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直線コネクタ 27"/>
            <p:cNvCxnSpPr/>
            <p:nvPr/>
          </p:nvCxnSpPr>
          <p:spPr>
            <a:xfrm>
              <a:off x="928662" y="3143248"/>
              <a:ext cx="31432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7" name="オブジェクト 36"/>
          <p:cNvGraphicFramePr>
            <a:graphicFrameLocks noChangeAspect="1"/>
          </p:cNvGraphicFramePr>
          <p:nvPr/>
        </p:nvGraphicFramePr>
        <p:xfrm>
          <a:off x="3143240" y="3286124"/>
          <a:ext cx="355600" cy="452437"/>
        </p:xfrm>
        <a:graphic>
          <a:graphicData uri="http://schemas.openxmlformats.org/presentationml/2006/ole">
            <p:oleObj spid="_x0000_s4099" name="数式" r:id="rId4" imgW="139680" imgH="177480" progId="Equation.3">
              <p:embed/>
            </p:oleObj>
          </a:graphicData>
        </a:graphic>
      </p:graphicFrame>
      <p:graphicFrame>
        <p:nvGraphicFramePr>
          <p:cNvPr id="38" name="オブジェクト 37"/>
          <p:cNvGraphicFramePr>
            <a:graphicFrameLocks noChangeAspect="1"/>
          </p:cNvGraphicFramePr>
          <p:nvPr/>
        </p:nvGraphicFramePr>
        <p:xfrm>
          <a:off x="3857620" y="2928934"/>
          <a:ext cx="317500" cy="452438"/>
        </p:xfrm>
        <a:graphic>
          <a:graphicData uri="http://schemas.openxmlformats.org/presentationml/2006/ole">
            <p:oleObj spid="_x0000_s4100" name="数式" r:id="rId5" imgW="190440" imgH="177480" progId="Equation.3">
              <p:embed/>
            </p:oleObj>
          </a:graphicData>
        </a:graphic>
      </p:graphicFrame>
      <p:sp>
        <p:nvSpPr>
          <p:cNvPr id="39" name="右カーブ矢印 38"/>
          <p:cNvSpPr/>
          <p:nvPr/>
        </p:nvSpPr>
        <p:spPr>
          <a:xfrm rot="-3120000">
            <a:off x="3739231" y="4004423"/>
            <a:ext cx="731520" cy="259468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40" name="オブジェクト 39"/>
          <p:cNvGraphicFramePr>
            <a:graphicFrameLocks noChangeAspect="1"/>
          </p:cNvGraphicFramePr>
          <p:nvPr/>
        </p:nvGraphicFramePr>
        <p:xfrm>
          <a:off x="7929586" y="4786322"/>
          <a:ext cx="410324" cy="536578"/>
        </p:xfrm>
        <a:graphic>
          <a:graphicData uri="http://schemas.openxmlformats.org/presentationml/2006/ole">
            <p:oleObj spid="_x0000_s4101" name="数式" r:id="rId6" imgW="164880" imgH="215640" progId="Equation.3">
              <p:embed/>
            </p:oleObj>
          </a:graphicData>
        </a:graphic>
      </p:graphicFrame>
      <p:graphicFrame>
        <p:nvGraphicFramePr>
          <p:cNvPr id="41" name="オブジェクト 40"/>
          <p:cNvGraphicFramePr>
            <a:graphicFrameLocks noChangeAspect="1"/>
          </p:cNvGraphicFramePr>
          <p:nvPr/>
        </p:nvGraphicFramePr>
        <p:xfrm>
          <a:off x="7143768" y="5143512"/>
          <a:ext cx="473451" cy="536578"/>
        </p:xfrm>
        <a:graphic>
          <a:graphicData uri="http://schemas.openxmlformats.org/presentationml/2006/ole">
            <p:oleObj spid="_x0000_s4102" name="数式" r:id="rId7" imgW="190440" imgH="215640" progId="Equation.3">
              <p:embed/>
            </p:oleObj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285852" y="21429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Sigma condensation</a:t>
            </a:r>
            <a:endParaRPr kumimoji="1" lang="ja-JP" altLang="en-US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57884" y="2143116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Pi  condensation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981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572000" y="1071546"/>
            <a:ext cx="2432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nuclear </a:t>
            </a:r>
            <a:r>
              <a:rPr kumimoji="1" lang="en-US" altLang="ja-JP" dirty="0" err="1" smtClean="0"/>
              <a:t>superfluidity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824240" cy="54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87824" y="332656"/>
            <a:ext cx="257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E. Nakano and T.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Tatsumi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824240" cy="545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2987824" y="332656"/>
            <a:ext cx="257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E. Nakano and T. </a:t>
            </a:r>
            <a:r>
              <a:rPr kumimoji="1" lang="en-US" altLang="ja-JP" dirty="0" err="1" smtClean="0">
                <a:latin typeface="Times New Roman" pitchFamily="18" charset="0"/>
                <a:cs typeface="Times New Roman" pitchFamily="18" charset="0"/>
              </a:rPr>
              <a:t>Tatsumi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rot="10800000" flipV="1">
            <a:off x="899592" y="1268760"/>
            <a:ext cx="6552728" cy="547260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rot="4740000" flipV="1">
            <a:off x="862411" y="1262625"/>
            <a:ext cx="6552728" cy="5472608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827584" y="3689648"/>
            <a:ext cx="3672408" cy="2979712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10800000" flipV="1">
            <a:off x="3635896" y="3675336"/>
            <a:ext cx="3790694" cy="3066031"/>
          </a:xfrm>
          <a:prstGeom prst="line">
            <a:avLst/>
          </a:prstGeom>
          <a:ln w="762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3059832" y="5517232"/>
            <a:ext cx="2160240" cy="0"/>
          </a:xfrm>
          <a:prstGeom prst="line">
            <a:avLst/>
          </a:prstGeom>
          <a:ln w="508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995936" y="5517232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 smtClean="0">
                <a:solidFill>
                  <a:schemeClr val="accent1"/>
                </a:solidFill>
              </a:rPr>
              <a:t>q</a:t>
            </a:r>
            <a:endParaRPr kumimoji="1" lang="ja-JP" altLang="en-US" sz="32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Crossover: </a:t>
            </a:r>
            <a:r>
              <a:rPr lang="en-US" altLang="ja-JP" dirty="0" smtClean="0"/>
              <a:t>Meson condensation at low </a:t>
            </a:r>
            <a:r>
              <a:rPr lang="en-US" altLang="ja-JP" dirty="0" smtClean="0">
                <a:sym typeface="Wingdings" pitchFamily="2" charset="2"/>
              </a:rPr>
              <a:t>|</a:t>
            </a:r>
            <a:r>
              <a:rPr lang="en-US" altLang="ja-JP" dirty="0" err="1" smtClean="0"/>
              <a:t>μ</a:t>
            </a:r>
            <a:r>
              <a:rPr lang="en-US" altLang="ja-JP" sz="1400" dirty="0" err="1" smtClean="0"/>
              <a:t>I</a:t>
            </a:r>
            <a:r>
              <a:rPr lang="en-US" altLang="ja-JP" dirty="0" smtClean="0">
                <a:sym typeface="Wingdings" pitchFamily="2" charset="2"/>
              </a:rPr>
              <a:t>|</a:t>
            </a:r>
            <a:r>
              <a:rPr lang="ja-JP" altLang="en-US" dirty="0" smtClean="0">
                <a:sym typeface="Wingdings" pitchFamily="2" charset="2"/>
              </a:rPr>
              <a:t>   </a:t>
            </a:r>
            <a:r>
              <a:rPr lang="en-US" altLang="ja-JP" dirty="0" smtClean="0">
                <a:sym typeface="Wingdings" pitchFamily="2" charset="2"/>
              </a:rPr>
              <a:t> Cooper pair condensation at high |</a:t>
            </a:r>
            <a:r>
              <a:rPr lang="en-US" altLang="ja-JP" dirty="0" err="1" smtClean="0"/>
              <a:t>μ</a:t>
            </a:r>
            <a:r>
              <a:rPr lang="en-US" altLang="ja-JP" sz="1400" dirty="0" err="1" smtClean="0"/>
              <a:t>I</a:t>
            </a:r>
            <a:r>
              <a:rPr lang="en-US" altLang="ja-JP" dirty="0" smtClean="0">
                <a:sym typeface="Wingdings" pitchFamily="2" charset="2"/>
              </a:rPr>
              <a:t>|</a:t>
            </a:r>
            <a:r>
              <a:rPr lang="ja-JP" altLang="en-US" dirty="0" smtClean="0">
                <a:sym typeface="Wingdings" pitchFamily="2" charset="2"/>
              </a:rPr>
              <a:t>        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(Son and </a:t>
            </a:r>
            <a:r>
              <a:rPr lang="en-US" altLang="ja-JP" sz="2400" dirty="0" err="1" smtClean="0">
                <a:solidFill>
                  <a:srgbClr val="00B050"/>
                </a:solidFill>
                <a:sym typeface="Wingdings" pitchFamily="2" charset="2"/>
              </a:rPr>
              <a:t>Stephanov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, PRL, 2001) </a:t>
            </a:r>
            <a:endParaRPr lang="en-US" altLang="ja-JP" sz="2400" dirty="0" smtClean="0">
              <a:sym typeface="Wingdings" pitchFamily="2" charset="2"/>
            </a:endParaRPr>
          </a:p>
          <a:p>
            <a:r>
              <a:rPr lang="en-US" altLang="ja-JP" dirty="0" smtClean="0">
                <a:sym typeface="Wingdings" pitchFamily="2" charset="2"/>
              </a:rPr>
              <a:t>Spatial extension of the composite   </a:t>
            </a:r>
            <a:r>
              <a:rPr lang="ja-JP" altLang="en-US" dirty="0" smtClean="0">
                <a:sym typeface="Wingdings" pitchFamily="2" charset="2"/>
              </a:rPr>
              <a:t>　　</a:t>
            </a:r>
            <a:r>
              <a:rPr lang="en-US" altLang="ja-JP" dirty="0" smtClean="0">
                <a:sym typeface="Wingdings" pitchFamily="2" charset="2"/>
              </a:rPr>
              <a:t>         momentum-dep. interaction</a:t>
            </a:r>
            <a:endParaRPr lang="en-US" altLang="ja-JP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ja-JP" altLang="en-US" sz="2400" dirty="0" smtClean="0">
                <a:solidFill>
                  <a:srgbClr val="00B050"/>
                </a:solidFill>
                <a:sym typeface="Wingdings" pitchFamily="2" charset="2"/>
              </a:rPr>
              <a:t>　　　　 ・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nuclear </a:t>
            </a:r>
            <a:r>
              <a:rPr lang="en-US" altLang="ja-JP" sz="2400" dirty="0" err="1" smtClean="0">
                <a:solidFill>
                  <a:srgbClr val="00B050"/>
                </a:solidFill>
                <a:sym typeface="Wingdings" pitchFamily="2" charset="2"/>
              </a:rPr>
              <a:t>superfluidity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 (relativistic) : </a:t>
            </a:r>
          </a:p>
          <a:p>
            <a:pPr>
              <a:buNone/>
            </a:pPr>
            <a:r>
              <a:rPr lang="ja-JP" altLang="en-US" sz="2400" dirty="0" smtClean="0">
                <a:solidFill>
                  <a:srgbClr val="00B050"/>
                </a:solidFill>
                <a:sym typeface="Wingdings" pitchFamily="2" charset="2"/>
              </a:rPr>
              <a:t>　　　　　　</a:t>
            </a:r>
            <a:r>
              <a:rPr lang="en-US" altLang="ja-JP" sz="2400" dirty="0" err="1" smtClean="0">
                <a:solidFill>
                  <a:srgbClr val="00B050"/>
                </a:solidFill>
                <a:sym typeface="Wingdings" pitchFamily="2" charset="2"/>
              </a:rPr>
              <a:t>Tanigawa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 and M.M., PTP, 1999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         </a:t>
            </a:r>
            <a:r>
              <a:rPr lang="ja-JP" altLang="en-US" sz="2400" dirty="0" smtClean="0">
                <a:solidFill>
                  <a:srgbClr val="00B050"/>
                </a:solidFill>
                <a:sym typeface="Wingdings" pitchFamily="2" charset="2"/>
              </a:rPr>
              <a:t>・</a:t>
            </a: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color superconductivity : M.M., PRD 2000</a:t>
            </a:r>
          </a:p>
          <a:p>
            <a:pPr>
              <a:buNone/>
            </a:pPr>
            <a:r>
              <a:rPr lang="en-US" altLang="ja-JP" sz="2400" dirty="0" smtClean="0">
                <a:solidFill>
                  <a:srgbClr val="00B050"/>
                </a:solidFill>
                <a:sym typeface="Wingdings" pitchFamily="2" charset="2"/>
              </a:rPr>
              <a:t>           </a:t>
            </a:r>
            <a:endParaRPr lang="en-US" altLang="ja-JP" dirty="0" smtClean="0">
              <a:solidFill>
                <a:srgbClr val="00B050"/>
              </a:solidFill>
              <a:sym typeface="Wingdings" pitchFamily="2" charset="2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71472" y="1142984"/>
            <a:ext cx="7939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Present study: </a:t>
            </a:r>
          </a:p>
          <a:p>
            <a:r>
              <a:rPr lang="ja-JP" altLang="en-US" sz="2800" dirty="0" smtClean="0"/>
              <a:t>　</a:t>
            </a:r>
            <a:r>
              <a:rPr lang="en-US" altLang="ja-JP" sz="2800" dirty="0" smtClean="0"/>
              <a:t>adopt </a:t>
            </a:r>
            <a:r>
              <a:rPr lang="en-US" altLang="ja-JP" sz="2800" dirty="0" smtClean="0">
                <a:solidFill>
                  <a:srgbClr val="FF0000"/>
                </a:solidFill>
              </a:rPr>
              <a:t>linear sigma model </a:t>
            </a:r>
            <a:r>
              <a:rPr lang="en-US" altLang="ja-JP" sz="2800" dirty="0" smtClean="0"/>
              <a:t>as a q-q interaction</a:t>
            </a:r>
            <a:endParaRPr kumimoji="1" lang="ja-JP" altLang="en-US" sz="2800" dirty="0"/>
          </a:p>
        </p:txBody>
      </p:sp>
      <p:sp>
        <p:nvSpPr>
          <p:cNvPr id="3" name="上矢印 2"/>
          <p:cNvSpPr/>
          <p:nvPr/>
        </p:nvSpPr>
        <p:spPr>
          <a:xfrm>
            <a:off x="3714744" y="2143116"/>
            <a:ext cx="285752" cy="50006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28728" y="2714620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/>
              <a:t>Effects of </a:t>
            </a:r>
            <a:r>
              <a:rPr lang="en-US" altLang="ja-JP" sz="2800" dirty="0" err="1" smtClean="0"/>
              <a:t>μ</a:t>
            </a:r>
            <a:r>
              <a:rPr lang="en-US" altLang="ja-JP" sz="1200" dirty="0" err="1" smtClean="0"/>
              <a:t>I</a:t>
            </a:r>
            <a:r>
              <a:rPr lang="en-US" altLang="ja-JP" sz="1200" dirty="0" smtClean="0"/>
              <a:t>  </a:t>
            </a:r>
            <a:r>
              <a:rPr lang="en-US" altLang="ja-JP" sz="2800" dirty="0" smtClean="0"/>
              <a:t>are well studied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14480" y="3643314"/>
            <a:ext cx="3873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B050"/>
                </a:solidFill>
              </a:rPr>
              <a:t>（</a:t>
            </a:r>
            <a:r>
              <a:rPr kumimoji="1" lang="en-US" altLang="ja-JP" dirty="0" smtClean="0">
                <a:solidFill>
                  <a:srgbClr val="00B050"/>
                </a:solidFill>
              </a:rPr>
              <a:t>He, Jin, and </a:t>
            </a:r>
            <a:r>
              <a:rPr kumimoji="1" lang="en-US" altLang="ja-JP" dirty="0" err="1" smtClean="0">
                <a:solidFill>
                  <a:srgbClr val="00B050"/>
                </a:solidFill>
              </a:rPr>
              <a:t>Zhuang</a:t>
            </a:r>
            <a:r>
              <a:rPr kumimoji="1" lang="en-US" altLang="ja-JP" dirty="0" smtClean="0">
                <a:solidFill>
                  <a:srgbClr val="00B050"/>
                </a:solidFill>
              </a:rPr>
              <a:t>, PRD, 2005</a:t>
            </a:r>
            <a:r>
              <a:rPr kumimoji="1" lang="ja-JP" altLang="en-US" dirty="0" smtClean="0">
                <a:solidFill>
                  <a:srgbClr val="00B050"/>
                </a:solidFill>
              </a:rPr>
              <a:t>）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6643702" y="1714488"/>
            <a:ext cx="21431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0"/>
            <a:ext cx="7972425" cy="6619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928662" y="571480"/>
            <a:ext cx="3134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ea typeface="ＭＳ Ｐゴシック" pitchFamily="50" charset="-128"/>
              </a:rPr>
              <a:t>Linear sigma model</a:t>
            </a:r>
            <a:r>
              <a:rPr kumimoji="1" lang="ja-JP" altLang="en-US" sz="2000" dirty="0" smtClean="0">
                <a:latin typeface="Times New Roman" pitchFamily="18" charset="0"/>
                <a:ea typeface="ＭＳ Ｐゴシック" pitchFamily="50" charset="-128"/>
              </a:rPr>
              <a:t> </a:t>
            </a:r>
            <a:r>
              <a:rPr kumimoji="1" lang="en-US" altLang="ja-JP" sz="2000" dirty="0" smtClean="0">
                <a:latin typeface="Times New Roman" pitchFamily="18" charset="0"/>
                <a:ea typeface="ＭＳ Ｐゴシック" pitchFamily="50" charset="-128"/>
              </a:rPr>
              <a:t>with </a:t>
            </a:r>
            <a:r>
              <a:rPr kumimoji="1" lang="en-US" altLang="ja-JP" sz="2000" dirty="0" err="1" smtClean="0">
                <a:latin typeface="ＭＳ Ｐゴシック" pitchFamily="50" charset="-128"/>
                <a:ea typeface="ＭＳ Ｐゴシック" pitchFamily="50" charset="-128"/>
              </a:rPr>
              <a:t>μ</a:t>
            </a:r>
            <a:r>
              <a:rPr kumimoji="1" lang="en-US" altLang="ja-JP" sz="1400" dirty="0" err="1" smtClean="0">
                <a:latin typeface="ＭＳ Ｐゴシック" pitchFamily="50" charset="-128"/>
                <a:ea typeface="ＭＳ Ｐゴシック" pitchFamily="50" charset="-128"/>
              </a:rPr>
              <a:t>I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左中かっこ 3"/>
          <p:cNvSpPr/>
          <p:nvPr/>
        </p:nvSpPr>
        <p:spPr>
          <a:xfrm>
            <a:off x="1071538" y="5000636"/>
            <a:ext cx="188595" cy="1428760"/>
          </a:xfrm>
          <a:prstGeom prst="leftBrace">
            <a:avLst/>
          </a:prstGeom>
          <a:ln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00100" y="4500570"/>
            <a:ext cx="3898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Stationary points of the mean field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6286512" y="5786454"/>
            <a:ext cx="1928826" cy="6429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/>
          <p:nvPr/>
        </p:nvCxnSpPr>
        <p:spPr>
          <a:xfrm rot="5400000">
            <a:off x="5642713" y="5133511"/>
            <a:ext cx="214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rot="5400000">
            <a:off x="5983127" y="5120163"/>
            <a:ext cx="214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rot="5400000">
            <a:off x="6943247" y="6162579"/>
            <a:ext cx="214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rot="5400000">
            <a:off x="7254143" y="6153435"/>
            <a:ext cx="214314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000108"/>
            <a:ext cx="5638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85794"/>
            <a:ext cx="85153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786190"/>
            <a:ext cx="810577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357158" y="285728"/>
            <a:ext cx="6710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Decomposition to mean field + fluctuation only for “radial” direction</a:t>
            </a:r>
            <a:endParaRPr kumimoji="1" lang="ja-JP" altLang="en-US" dirty="0"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4357686" y="642918"/>
            <a:ext cx="242889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4286248" y="5000636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--- NG mode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2348880"/>
            <a:ext cx="545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  <a:sym typeface="Wingdings" pitchFamily="2" charset="2"/>
              </a:rPr>
              <a:t> assures current (“angular mom.”) conservation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 flipV="1">
            <a:off x="5214942" y="4357694"/>
            <a:ext cx="1071570" cy="428628"/>
          </a:xfrm>
          <a:prstGeom prst="line">
            <a:avLst/>
          </a:prstGeom>
          <a:ln w="25400" cmpd="dbl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71472" y="3286124"/>
            <a:ext cx="2991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Solving the K-G equations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000232" y="6072206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then inserting them into …</a:t>
            </a:r>
            <a:endParaRPr kumimoji="1" lang="ja-JP" altLang="en-US" dirty="0"/>
          </a:p>
        </p:txBody>
      </p:sp>
      <p:grpSp>
        <p:nvGrpSpPr>
          <p:cNvPr id="15" name="グループ化 22"/>
          <p:cNvGrpSpPr/>
          <p:nvPr/>
        </p:nvGrpSpPr>
        <p:grpSpPr>
          <a:xfrm>
            <a:off x="6516216" y="1916832"/>
            <a:ext cx="2232249" cy="2088232"/>
            <a:chOff x="714348" y="642918"/>
            <a:chExt cx="3567113" cy="3214710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4348" y="642918"/>
              <a:ext cx="3567113" cy="2495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円/楕円 2"/>
            <p:cNvSpPr/>
            <p:nvPr/>
          </p:nvSpPr>
          <p:spPr>
            <a:xfrm>
              <a:off x="1428728" y="2857496"/>
              <a:ext cx="2080264" cy="453780"/>
            </a:xfrm>
            <a:prstGeom prst="ellipse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0" name="直線矢印コネクタ 19"/>
            <p:cNvCxnSpPr/>
            <p:nvPr/>
          </p:nvCxnSpPr>
          <p:spPr>
            <a:xfrm>
              <a:off x="3150879" y="3149118"/>
              <a:ext cx="875288" cy="116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rot="5400000">
              <a:off x="1714480" y="2357430"/>
              <a:ext cx="1571636" cy="142876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線コネクタ 15"/>
          <p:cNvCxnSpPr/>
          <p:nvPr/>
        </p:nvCxnSpPr>
        <p:spPr>
          <a:xfrm>
            <a:off x="6650331" y="3541013"/>
            <a:ext cx="19670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オブジェクト 21"/>
          <p:cNvGraphicFramePr>
            <a:graphicFrameLocks noChangeAspect="1"/>
          </p:cNvGraphicFramePr>
          <p:nvPr/>
        </p:nvGraphicFramePr>
        <p:xfrm>
          <a:off x="4355976" y="3501008"/>
          <a:ext cx="914400" cy="215900"/>
        </p:xfrm>
        <a:graphic>
          <a:graphicData uri="http://schemas.openxmlformats.org/presentationml/2006/ole">
            <p:oleObj spid="_x0000_s29697" name="数式" r:id="rId6" imgW="914400" imgH="215640" progId="Equation.3">
              <p:embed/>
            </p:oleObj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/>
        </p:nvGraphicFramePr>
        <p:xfrm>
          <a:off x="7956376" y="3861048"/>
          <a:ext cx="914400" cy="215900"/>
        </p:xfrm>
        <a:graphic>
          <a:graphicData uri="http://schemas.openxmlformats.org/presentationml/2006/ole">
            <p:oleObj spid="_x0000_s29698" name="数式" r:id="rId7" imgW="914400" imgH="215640" progId="Equation.3">
              <p:embed/>
            </p:oleObj>
          </a:graphicData>
        </a:graphic>
      </p:graphicFrame>
      <p:graphicFrame>
        <p:nvGraphicFramePr>
          <p:cNvPr id="25" name="オブジェクト 24"/>
          <p:cNvGraphicFramePr>
            <a:graphicFrameLocks noChangeAspect="1"/>
          </p:cNvGraphicFramePr>
          <p:nvPr/>
        </p:nvGraphicFramePr>
        <p:xfrm>
          <a:off x="8676456" y="3356992"/>
          <a:ext cx="370582" cy="399088"/>
        </p:xfrm>
        <a:graphic>
          <a:graphicData uri="http://schemas.openxmlformats.org/presentationml/2006/ole">
            <p:oleObj spid="_x0000_s29699" name="数式" r:id="rId8" imgW="164880" imgH="177480" progId="Equation.3">
              <p:embed/>
            </p:oleObj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/>
        </p:nvGraphicFramePr>
        <p:xfrm>
          <a:off x="7956376" y="3789040"/>
          <a:ext cx="279524" cy="366763"/>
        </p:xfrm>
        <a:graphic>
          <a:graphicData uri="http://schemas.openxmlformats.org/presentationml/2006/ole">
            <p:oleObj spid="_x0000_s29700" name="数式" r:id="rId9" imgW="126720" imgH="177480" progId="Equation.3">
              <p:embed/>
            </p:oleObj>
          </a:graphicData>
        </a:graphic>
      </p:graphicFrame>
      <p:sp>
        <p:nvSpPr>
          <p:cNvPr id="35" name="円弧 34"/>
          <p:cNvSpPr/>
          <p:nvPr/>
        </p:nvSpPr>
        <p:spPr>
          <a:xfrm>
            <a:off x="7533472" y="3330704"/>
            <a:ext cx="864096" cy="698376"/>
          </a:xfrm>
          <a:prstGeom prst="arc">
            <a:avLst/>
          </a:prstGeom>
          <a:ln w="25400">
            <a:solidFill>
              <a:schemeClr val="tx1"/>
            </a:solidFill>
            <a:headEnd type="arrow"/>
            <a:tailEnd type="arrow"/>
          </a:ln>
          <a:scene3d>
            <a:camera prst="orthographicFront">
              <a:rot lat="0" lon="0" rev="156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85534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テキスト ボックス 9"/>
          <p:cNvSpPr txBox="1"/>
          <p:nvPr/>
        </p:nvSpPr>
        <p:spPr>
          <a:xfrm>
            <a:off x="5072066" y="6000768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--- non-local self energy.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785794"/>
            <a:ext cx="6372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928662" y="42860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EOM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28662" y="207167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of the quark propagator</a:t>
            </a:r>
            <a:endParaRPr kumimoji="1" lang="ja-JP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2571744"/>
            <a:ext cx="4038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785786" y="3571876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one-body (</a:t>
            </a:r>
            <a:r>
              <a:rPr kumimoji="1" lang="en-US" altLang="ja-JP" dirty="0" err="1" smtClean="0"/>
              <a:t>Fock</a:t>
            </a:r>
            <a:r>
              <a:rPr kumimoji="1" lang="en-US" altLang="ja-JP" dirty="0" smtClean="0"/>
              <a:t>) approximation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86116" y="6000768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gives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1500174"/>
            <a:ext cx="91630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285720" y="857232"/>
            <a:ext cx="3860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Lucida Sans Unicode" pitchFamily="34" charset="0"/>
                <a:ea typeface="ＭＳ Ｐゴシック" pitchFamily="50" charset="-128"/>
                <a:cs typeface="Lucida Sans Unicode" pitchFamily="34" charset="0"/>
              </a:rPr>
              <a:t>the </a:t>
            </a:r>
            <a:r>
              <a:rPr kumimoji="1" lang="en-US" altLang="ja-JP" sz="2800" dirty="0" err="1" smtClean="0">
                <a:latin typeface="Lucida Sans Unicode" pitchFamily="34" charset="0"/>
                <a:ea typeface="ＭＳ Ｐゴシック" pitchFamily="50" charset="-128"/>
                <a:cs typeface="Lucida Sans Unicode" pitchFamily="34" charset="0"/>
              </a:rPr>
              <a:t>Gor’kov</a:t>
            </a:r>
            <a:r>
              <a:rPr kumimoji="1" lang="en-US" altLang="ja-JP" sz="2800" dirty="0" smtClean="0">
                <a:latin typeface="Lucida Sans Unicode" pitchFamily="34" charset="0"/>
                <a:ea typeface="ＭＳ Ｐゴシック" pitchFamily="50" charset="-128"/>
                <a:cs typeface="Lucida Sans Unicode" pitchFamily="34" charset="0"/>
              </a:rPr>
              <a:t> equation</a:t>
            </a:r>
            <a:endParaRPr kumimoji="1" lang="ja-JP" altLang="en-US" sz="2800" dirty="0">
              <a:latin typeface="Lucida Sans Unicode" pitchFamily="34" charset="0"/>
              <a:ea typeface="ＭＳ Ｐゴシック" pitchFamily="50" charset="-128"/>
              <a:cs typeface="Lucida Sans Unicode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85720" y="3214686"/>
            <a:ext cx="475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Expand in terms of the plain waves with 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7158" y="357166"/>
            <a:ext cx="631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Fourier transformation and </a:t>
            </a:r>
            <a:r>
              <a:rPr kumimoji="1" lang="en-US" altLang="ja-JP" dirty="0" err="1" smtClean="0"/>
              <a:t>isospin</a:t>
            </a:r>
            <a:r>
              <a:rPr kumimoji="1" lang="en-US" altLang="ja-JP" dirty="0" smtClean="0"/>
              <a:t> decomposition lead to</a:t>
            </a:r>
            <a:endParaRPr kumimoji="1" lang="ja-JP" altLang="en-US" dirty="0"/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214686"/>
            <a:ext cx="1785941" cy="40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57158" y="3643314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and pick up residues.</a:t>
            </a:r>
            <a:endParaRPr kumimoji="1" lang="ja-JP" altLang="en-US" dirty="0"/>
          </a:p>
        </p:txBody>
      </p:sp>
      <p:sp>
        <p:nvSpPr>
          <p:cNvPr id="13" name="下矢印 12"/>
          <p:cNvSpPr/>
          <p:nvPr/>
        </p:nvSpPr>
        <p:spPr>
          <a:xfrm>
            <a:off x="1357290" y="4143380"/>
            <a:ext cx="428628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158" y="4929198"/>
            <a:ext cx="5179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Finally we obtain the matrix equation</a:t>
            </a:r>
          </a:p>
          <a:p>
            <a:r>
              <a:rPr kumimoji="1" lang="en-US" altLang="ja-JP" dirty="0" smtClean="0"/>
              <a:t> for the </a:t>
            </a:r>
            <a:r>
              <a:rPr kumimoji="1" lang="en-US" altLang="ja-JP" dirty="0" err="1" smtClean="0"/>
              <a:t>Bogoliubov</a:t>
            </a:r>
            <a:r>
              <a:rPr kumimoji="1" lang="en-US" altLang="ja-JP" dirty="0" smtClean="0"/>
              <a:t> amplitudes A – D at each k: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ビジネス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ビジネス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ビジネス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1156</TotalTime>
  <Words>363</Words>
  <Application>Microsoft Office PowerPoint</Application>
  <PresentationFormat>画面に合わせる (4:3)</PresentationFormat>
  <Paragraphs>76</Paragraphs>
  <Slides>32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4" baseType="lpstr">
      <vt:lpstr>ビジネス</vt:lpstr>
      <vt:lpstr>数式</vt:lpstr>
      <vt:lpstr>Pionic BEC-BCS crossover at finite isospin chemical potential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Summary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有限アイソスピン化学ポテンシャルのもとでのクォーク・反クォーク対凝縮</dc:title>
  <dc:creator>matsuza</dc:creator>
  <cp:lastModifiedBy>matsuza</cp:lastModifiedBy>
  <cp:revision>184</cp:revision>
  <dcterms:created xsi:type="dcterms:W3CDTF">2009-08-28T05:16:09Z</dcterms:created>
  <dcterms:modified xsi:type="dcterms:W3CDTF">2011-02-28T12:44:26Z</dcterms:modified>
</cp:coreProperties>
</file>