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74" r:id="rId4"/>
    <p:sldId id="275" r:id="rId5"/>
    <p:sldId id="276" r:id="rId6"/>
    <p:sldId id="278" r:id="rId7"/>
    <p:sldId id="267" r:id="rId8"/>
    <p:sldId id="268" r:id="rId9"/>
    <p:sldId id="279" r:id="rId10"/>
    <p:sldId id="280" r:id="rId11"/>
    <p:sldId id="281" r:id="rId12"/>
    <p:sldId id="282" r:id="rId13"/>
    <p:sldId id="283" r:id="rId14"/>
    <p:sldId id="284" r:id="rId15"/>
    <p:sldId id="272" r:id="rId16"/>
    <p:sldId id="273" r:id="rId17"/>
  </p:sldIdLst>
  <p:sldSz cx="9906000" cy="6858000" type="A4"/>
  <p:notesSz cx="6832600" cy="99631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FFCCFF"/>
    <a:srgbClr val="F9BC25"/>
    <a:srgbClr val="EFDDEC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793" cy="499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70226" y="0"/>
            <a:ext cx="2960793" cy="499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16F40-F8B4-4AC7-9E83-AD642BACBA9C}" type="datetimeFigureOut">
              <a:rPr kumimoji="1" lang="ja-JP" altLang="en-US" smtClean="0"/>
              <a:t>2021/8/10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1246188"/>
            <a:ext cx="4854575" cy="3362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3260" y="4794766"/>
            <a:ext cx="5466080" cy="39229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63264"/>
            <a:ext cx="2960793" cy="499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70226" y="9463264"/>
            <a:ext cx="2960793" cy="499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64436-9E83-4477-AB6F-43D82728C5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8563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64436-9E83-4477-AB6F-43D82728C58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5052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7D96-BDA2-4C38-A1FB-D612E4A666EE}" type="datetime1">
              <a:rPr kumimoji="1" lang="ja-JP" altLang="en-US" smtClean="0"/>
              <a:t>2021/8/10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6EDC-97B3-4D76-9A51-D15D016232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4355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C353-E130-45ED-A5E3-7D21C0CE2799}" type="datetime1">
              <a:rPr kumimoji="1" lang="ja-JP" altLang="en-US" smtClean="0"/>
              <a:t>2021/8/10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6EDC-97B3-4D76-9A51-D15D016232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52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2860-30CC-4A2A-9856-A5CA54AA32F0}" type="datetime1">
              <a:rPr kumimoji="1" lang="ja-JP" altLang="en-US" smtClean="0"/>
              <a:t>2021/8/10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6EDC-97B3-4D76-9A51-D15D016232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203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EB33-2A75-4913-BCB5-A958864A7299}" type="datetime1">
              <a:rPr kumimoji="1" lang="ja-JP" altLang="en-US" smtClean="0"/>
              <a:t>2021/8/10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6EDC-97B3-4D76-9A51-D15D016232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0782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B-4E54-4357-9BFD-7E4880C3B201}" type="datetime1">
              <a:rPr kumimoji="1" lang="ja-JP" altLang="en-US" smtClean="0"/>
              <a:t>2021/8/10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6EDC-97B3-4D76-9A51-D15D016232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074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49CD-A844-4C8E-9CA3-BA797CEA70A0}" type="datetime1">
              <a:rPr kumimoji="1" lang="ja-JP" altLang="en-US" smtClean="0"/>
              <a:t>2021/8/10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6EDC-97B3-4D76-9A51-D15D016232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010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3CB07-6854-4355-99C4-B5358789023B}" type="datetime1">
              <a:rPr kumimoji="1" lang="ja-JP" altLang="en-US" smtClean="0"/>
              <a:t>2021/8/10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6EDC-97B3-4D76-9A51-D15D016232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7521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15C9-3C0A-4F47-83BA-93984786E378}" type="datetime1">
              <a:rPr kumimoji="1" lang="ja-JP" altLang="en-US" smtClean="0"/>
              <a:t>2021/8/10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6EDC-97B3-4D76-9A51-D15D016232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4941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6A02-E13A-4A87-9F72-903225C30981}" type="datetime1">
              <a:rPr kumimoji="1" lang="ja-JP" altLang="en-US" smtClean="0"/>
              <a:t>2021/8/10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6EDC-97B3-4D76-9A51-D15D016232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3801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1055C-836F-4902-96A9-31ABCE2E8D04}" type="datetime1">
              <a:rPr kumimoji="1" lang="ja-JP" altLang="en-US" smtClean="0"/>
              <a:t>2021/8/10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6EDC-97B3-4D76-9A51-D15D016232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8924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165B-E1D6-4351-B055-6931ADBF7350}" type="datetime1">
              <a:rPr kumimoji="1" lang="ja-JP" altLang="en-US" smtClean="0"/>
              <a:t>2021/8/10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6EDC-97B3-4D76-9A51-D15D016232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516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76744-F1B0-4205-814D-6FB2159BD9FD}" type="datetime1">
              <a:rPr kumimoji="1" lang="ja-JP" altLang="en-US" smtClean="0"/>
              <a:t>2021/8/10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66EDC-97B3-4D76-9A51-D15D016232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721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60.png"/><Relationship Id="rId12" Type="http://schemas.openxmlformats.org/officeDocument/2006/relationships/image" Target="../media/image10.png"/><Relationship Id="rId2" Type="http://schemas.openxmlformats.org/officeDocument/2006/relationships/image" Target="../media/image2.emf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22.png"/><Relationship Id="rId3" Type="http://schemas.openxmlformats.org/officeDocument/2006/relationships/image" Target="../media/image2.emf"/><Relationship Id="rId7" Type="http://schemas.openxmlformats.org/officeDocument/2006/relationships/image" Target="../media/image160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5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3" Type="http://schemas.openxmlformats.org/officeDocument/2006/relationships/image" Target="../media/image31.png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17" Type="http://schemas.openxmlformats.org/officeDocument/2006/relationships/image" Target="../media/image45.png"/><Relationship Id="rId2" Type="http://schemas.openxmlformats.org/officeDocument/2006/relationships/image" Target="../media/image4.emf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10.emf"/><Relationship Id="rId5" Type="http://schemas.openxmlformats.org/officeDocument/2006/relationships/image" Target="../media/image5.emf"/><Relationship Id="rId15" Type="http://schemas.openxmlformats.org/officeDocument/2006/relationships/image" Target="../media/image43.png"/><Relationship Id="rId10" Type="http://schemas.openxmlformats.org/officeDocument/2006/relationships/image" Target="../media/image9.emf"/><Relationship Id="rId4" Type="http://schemas.openxmlformats.org/officeDocument/2006/relationships/image" Target="../media/image32.png"/><Relationship Id="rId9" Type="http://schemas.openxmlformats.org/officeDocument/2006/relationships/image" Target="../media/image8.emf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7" Type="http://schemas.openxmlformats.org/officeDocument/2006/relationships/image" Target="../media/image540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40.png"/><Relationship Id="rId4" Type="http://schemas.openxmlformats.org/officeDocument/2006/relationships/image" Target="../media/image390.png"/><Relationship Id="rId9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68.png"/><Relationship Id="rId4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900109" y="432919"/>
            <a:ext cx="7431234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/>
              <a:t>X-ray Emissions </a:t>
            </a:r>
          </a:p>
          <a:p>
            <a:pPr algn="ctr"/>
            <a:r>
              <a:rPr kumimoji="1" lang="en-US" altLang="ja-JP" sz="4000" dirty="0"/>
              <a:t>from Magnetic Polar Regions </a:t>
            </a:r>
          </a:p>
          <a:p>
            <a:pPr algn="ctr"/>
            <a:r>
              <a:rPr kumimoji="1" lang="en-US" altLang="ja-JP" sz="4000" dirty="0"/>
              <a:t>of Neutron Stars </a:t>
            </a:r>
            <a:endParaRPr kumimoji="1" lang="ja-JP" altLang="en-US" sz="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73051" y="2583346"/>
            <a:ext cx="268535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600" dirty="0"/>
              <a:t>Hajime Inoue</a:t>
            </a:r>
          </a:p>
          <a:p>
            <a:pPr algn="ctr"/>
            <a:r>
              <a:rPr lang="en-US" altLang="ja-JP" sz="3200" dirty="0"/>
              <a:t>ISAS, JAXA</a:t>
            </a:r>
            <a:endParaRPr kumimoji="1" lang="ja-JP" altLang="en-US" sz="32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A806027-70EC-4C64-A73D-2C15C2679B39}"/>
              </a:ext>
            </a:extLst>
          </p:cNvPr>
          <p:cNvSpPr txBox="1"/>
          <p:nvPr/>
        </p:nvSpPr>
        <p:spPr>
          <a:xfrm>
            <a:off x="1438183" y="4046791"/>
            <a:ext cx="47879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Theoretical study:</a:t>
            </a:r>
          </a:p>
          <a:p>
            <a:r>
              <a:rPr lang="en-US" altLang="ja-JP" sz="3200" dirty="0"/>
              <a:t>  </a:t>
            </a:r>
            <a:r>
              <a:rPr kumimoji="1" lang="en-US" altLang="ja-JP" sz="3200" dirty="0"/>
              <a:t>  Inoue, 2020, PASJ, 72, 12 </a:t>
            </a:r>
            <a:endParaRPr kumimoji="1" lang="ja-JP" altLang="en-US" sz="32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B96A8A2-FC0D-46CB-81A4-BB4126A07649}"/>
              </a:ext>
            </a:extLst>
          </p:cNvPr>
          <p:cNvSpPr txBox="1"/>
          <p:nvPr/>
        </p:nvSpPr>
        <p:spPr>
          <a:xfrm>
            <a:off x="1438183" y="5124009"/>
            <a:ext cx="77400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Observational study:</a:t>
            </a:r>
          </a:p>
          <a:p>
            <a:r>
              <a:rPr lang="en-US" altLang="ja-JP" sz="3200" dirty="0"/>
              <a:t>   </a:t>
            </a:r>
            <a:r>
              <a:rPr kumimoji="1" lang="en-US" altLang="ja-JP" sz="3200" dirty="0"/>
              <a:t> Kondo, Dotani </a:t>
            </a:r>
            <a:r>
              <a:rPr kumimoji="1" lang="en-US" altLang="ja-JP" sz="3200"/>
              <a:t>&amp; Inoue, </a:t>
            </a:r>
            <a:r>
              <a:rPr kumimoji="1" lang="en-US" altLang="ja-JP" sz="3200" dirty="0"/>
              <a:t>2021, PASJ, 73, 286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821575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D24775C0-E771-435E-ABBA-7B9E50CE9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631" y="438911"/>
            <a:ext cx="5209436" cy="3974335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76DAD9C-A774-47ED-BD2A-CECC2A3E508A}"/>
              </a:ext>
            </a:extLst>
          </p:cNvPr>
          <p:cNvSpPr txBox="1"/>
          <p:nvPr/>
        </p:nvSpPr>
        <p:spPr>
          <a:xfrm>
            <a:off x="133164" y="54229"/>
            <a:ext cx="26816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Hypothesis of the analysis: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A5B5E8E-E728-477A-B6E3-5D4D0A2E1738}"/>
              </a:ext>
            </a:extLst>
          </p:cNvPr>
          <p:cNvSpPr txBox="1"/>
          <p:nvPr/>
        </p:nvSpPr>
        <p:spPr>
          <a:xfrm>
            <a:off x="0" y="429064"/>
            <a:ext cx="4598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Observed periodic variations of the continuum spectra: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C757011-5BC9-481B-ACD5-F8C5127A78F9}"/>
              </a:ext>
            </a:extLst>
          </p:cNvPr>
          <p:cNvSpPr txBox="1"/>
          <p:nvPr/>
        </p:nvSpPr>
        <p:spPr>
          <a:xfrm>
            <a:off x="46077" y="1027598"/>
            <a:ext cx="4583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ym typeface="Symbol" panose="05050102010706020507" pitchFamily="18" charset="2"/>
              </a:rPr>
              <a:t> Due to </a:t>
            </a:r>
            <a:r>
              <a:rPr kumimoji="1" lang="en-US" altLang="ja-JP" dirty="0"/>
              <a:t>changes of the projection areas of the emission regions viewed from the observer 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957ECBC-7BDE-42C7-BEE0-B6B1F08CE95F}"/>
              </a:ext>
            </a:extLst>
          </p:cNvPr>
          <p:cNvSpPr txBox="1"/>
          <p:nvPr/>
        </p:nvSpPr>
        <p:spPr>
          <a:xfrm>
            <a:off x="49958" y="1704479"/>
            <a:ext cx="4382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ym typeface="Symbol" panose="05050102010706020507" pitchFamily="18" charset="2"/>
              </a:rPr>
              <a:t> </a:t>
            </a:r>
            <a:r>
              <a:rPr lang="en-US" altLang="ja-JP" dirty="0"/>
              <a:t>No associated change of the spectral shape observed from each of the emission region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900875F-E3C9-494F-90E0-BBAD339B5285}"/>
              </a:ext>
            </a:extLst>
          </p:cNvPr>
          <p:cNvSpPr txBox="1"/>
          <p:nvPr/>
        </p:nvSpPr>
        <p:spPr>
          <a:xfrm>
            <a:off x="31874" y="2447374"/>
            <a:ext cx="415895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Search for flat portions in the ratio spectra</a:t>
            </a:r>
            <a:endParaRPr kumimoji="1" lang="ja-JP" altLang="en-US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DE0E145-0CDE-4A76-AB43-44E8A2CD0BE9}"/>
              </a:ext>
            </a:extLst>
          </p:cNvPr>
          <p:cNvCxnSpPr/>
          <p:nvPr/>
        </p:nvCxnSpPr>
        <p:spPr>
          <a:xfrm>
            <a:off x="5320330" y="1631882"/>
            <a:ext cx="0" cy="55041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5B5F4569-EFCE-4BAF-B505-FBD8A2090BAC}"/>
              </a:ext>
            </a:extLst>
          </p:cNvPr>
          <p:cNvCxnSpPr/>
          <p:nvPr/>
        </p:nvCxnSpPr>
        <p:spPr>
          <a:xfrm>
            <a:off x="5321809" y="3639710"/>
            <a:ext cx="0" cy="55041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9F9002F1-D091-49DF-9996-41FCA209A26E}"/>
              </a:ext>
            </a:extLst>
          </p:cNvPr>
          <p:cNvCxnSpPr/>
          <p:nvPr/>
        </p:nvCxnSpPr>
        <p:spPr>
          <a:xfrm>
            <a:off x="7958477" y="1631882"/>
            <a:ext cx="0" cy="55041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285D1851-5BE2-4F90-B6BA-4FE1A8B840CB}"/>
              </a:ext>
            </a:extLst>
          </p:cNvPr>
          <p:cNvCxnSpPr/>
          <p:nvPr/>
        </p:nvCxnSpPr>
        <p:spPr>
          <a:xfrm>
            <a:off x="7957005" y="3629369"/>
            <a:ext cx="0" cy="55041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5054E988-6585-4D16-9DB7-1BDDC3172FFF}"/>
              </a:ext>
            </a:extLst>
          </p:cNvPr>
          <p:cNvCxnSpPr/>
          <p:nvPr/>
        </p:nvCxnSpPr>
        <p:spPr>
          <a:xfrm>
            <a:off x="5613295" y="1498712"/>
            <a:ext cx="0" cy="55041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48A24368-2C87-42B7-ABF9-0EBDB940237A}"/>
              </a:ext>
            </a:extLst>
          </p:cNvPr>
          <p:cNvCxnSpPr/>
          <p:nvPr/>
        </p:nvCxnSpPr>
        <p:spPr>
          <a:xfrm>
            <a:off x="6058669" y="1509064"/>
            <a:ext cx="0" cy="55041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48256050-CEDB-4221-B6E1-2F39089F035E}"/>
              </a:ext>
            </a:extLst>
          </p:cNvPr>
          <p:cNvCxnSpPr/>
          <p:nvPr/>
        </p:nvCxnSpPr>
        <p:spPr>
          <a:xfrm>
            <a:off x="8251444" y="1375894"/>
            <a:ext cx="0" cy="55041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E0D8E737-AEA3-48AE-BCB3-E480543A0031}"/>
              </a:ext>
            </a:extLst>
          </p:cNvPr>
          <p:cNvCxnSpPr/>
          <p:nvPr/>
        </p:nvCxnSpPr>
        <p:spPr>
          <a:xfrm>
            <a:off x="8670184" y="1386246"/>
            <a:ext cx="0" cy="55041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78116661-C8B0-43C7-B8FA-C323CA281F9A}"/>
              </a:ext>
            </a:extLst>
          </p:cNvPr>
          <p:cNvCxnSpPr/>
          <p:nvPr/>
        </p:nvCxnSpPr>
        <p:spPr>
          <a:xfrm>
            <a:off x="5614769" y="3426649"/>
            <a:ext cx="0" cy="55041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87BD7A1C-678C-4F1A-8616-939F9B72F725}"/>
              </a:ext>
            </a:extLst>
          </p:cNvPr>
          <p:cNvCxnSpPr/>
          <p:nvPr/>
        </p:nvCxnSpPr>
        <p:spPr>
          <a:xfrm>
            <a:off x="6060143" y="3437001"/>
            <a:ext cx="0" cy="55041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372F1312-803E-408F-BF44-08E5C659CDB9}"/>
              </a:ext>
            </a:extLst>
          </p:cNvPr>
          <p:cNvCxnSpPr/>
          <p:nvPr/>
        </p:nvCxnSpPr>
        <p:spPr>
          <a:xfrm>
            <a:off x="8251445" y="3533185"/>
            <a:ext cx="0" cy="55041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9C54E4F2-B122-49BD-9F10-A18A20583E11}"/>
              </a:ext>
            </a:extLst>
          </p:cNvPr>
          <p:cNvCxnSpPr/>
          <p:nvPr/>
        </p:nvCxnSpPr>
        <p:spPr>
          <a:xfrm>
            <a:off x="8679063" y="3543537"/>
            <a:ext cx="0" cy="55041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62913275-B662-41D0-BEE5-A443EE1AC915}"/>
              </a:ext>
            </a:extLst>
          </p:cNvPr>
          <p:cNvCxnSpPr/>
          <p:nvPr/>
        </p:nvCxnSpPr>
        <p:spPr>
          <a:xfrm>
            <a:off x="4931190" y="1615600"/>
            <a:ext cx="0" cy="55041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723F4991-1D46-46CD-9849-6CECE7890592}"/>
              </a:ext>
            </a:extLst>
          </p:cNvPr>
          <p:cNvCxnSpPr/>
          <p:nvPr/>
        </p:nvCxnSpPr>
        <p:spPr>
          <a:xfrm>
            <a:off x="4931187" y="3630840"/>
            <a:ext cx="0" cy="55041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EDFDBB9F-D9AF-4AB2-A226-D1B6646510F6}"/>
              </a:ext>
            </a:extLst>
          </p:cNvPr>
          <p:cNvCxnSpPr/>
          <p:nvPr/>
        </p:nvCxnSpPr>
        <p:spPr>
          <a:xfrm>
            <a:off x="7558991" y="1633356"/>
            <a:ext cx="0" cy="55041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6019ADF4-F469-473F-A33D-D3C272F696B6}"/>
              </a:ext>
            </a:extLst>
          </p:cNvPr>
          <p:cNvCxnSpPr/>
          <p:nvPr/>
        </p:nvCxnSpPr>
        <p:spPr>
          <a:xfrm>
            <a:off x="7567862" y="3630844"/>
            <a:ext cx="0" cy="55041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33FE2613-6CAE-4D11-AA9E-E202151C8FFF}"/>
              </a:ext>
            </a:extLst>
          </p:cNvPr>
          <p:cNvCxnSpPr/>
          <p:nvPr/>
        </p:nvCxnSpPr>
        <p:spPr>
          <a:xfrm>
            <a:off x="9087422" y="1054832"/>
            <a:ext cx="0" cy="55041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77D21A7F-91AB-42B2-B279-7EC4137260D7}"/>
              </a:ext>
            </a:extLst>
          </p:cNvPr>
          <p:cNvCxnSpPr/>
          <p:nvPr/>
        </p:nvCxnSpPr>
        <p:spPr>
          <a:xfrm>
            <a:off x="9275334" y="1065184"/>
            <a:ext cx="0" cy="55041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ABC8928D-E5D2-4309-A53E-8DE06C559A7C}"/>
              </a:ext>
            </a:extLst>
          </p:cNvPr>
          <p:cNvCxnSpPr/>
          <p:nvPr/>
        </p:nvCxnSpPr>
        <p:spPr>
          <a:xfrm>
            <a:off x="9096300" y="3513968"/>
            <a:ext cx="0" cy="55041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4E59AD4A-9AB5-46C6-878E-D45D59CD07FF}"/>
              </a:ext>
            </a:extLst>
          </p:cNvPr>
          <p:cNvCxnSpPr/>
          <p:nvPr/>
        </p:nvCxnSpPr>
        <p:spPr>
          <a:xfrm>
            <a:off x="9284212" y="3515442"/>
            <a:ext cx="0" cy="55041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EAD9476A-C41F-4ADF-9710-66F45C9A9029}"/>
              </a:ext>
            </a:extLst>
          </p:cNvPr>
          <p:cNvCxnSpPr/>
          <p:nvPr/>
        </p:nvCxnSpPr>
        <p:spPr>
          <a:xfrm>
            <a:off x="6461111" y="1375894"/>
            <a:ext cx="0" cy="55041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91EDD025-2174-4722-A0D8-85E58324AF86}"/>
              </a:ext>
            </a:extLst>
          </p:cNvPr>
          <p:cNvCxnSpPr/>
          <p:nvPr/>
        </p:nvCxnSpPr>
        <p:spPr>
          <a:xfrm>
            <a:off x="6649023" y="1386246"/>
            <a:ext cx="0" cy="55041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7295B8BD-9FC3-4D78-A78E-8ABB0642D1AE}"/>
              </a:ext>
            </a:extLst>
          </p:cNvPr>
          <p:cNvCxnSpPr/>
          <p:nvPr/>
        </p:nvCxnSpPr>
        <p:spPr>
          <a:xfrm>
            <a:off x="6478867" y="3497684"/>
            <a:ext cx="0" cy="55041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BA23FA12-0435-420F-A64D-4DF804520991}"/>
              </a:ext>
            </a:extLst>
          </p:cNvPr>
          <p:cNvCxnSpPr/>
          <p:nvPr/>
        </p:nvCxnSpPr>
        <p:spPr>
          <a:xfrm>
            <a:off x="6666779" y="3490280"/>
            <a:ext cx="0" cy="55041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9239183-08C8-483B-B7E5-918593584E72}"/>
              </a:ext>
            </a:extLst>
          </p:cNvPr>
          <p:cNvSpPr txBox="1"/>
          <p:nvPr/>
        </p:nvSpPr>
        <p:spPr>
          <a:xfrm>
            <a:off x="6617610" y="285022"/>
            <a:ext cx="445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A/E</a:t>
            </a:r>
            <a:endParaRPr kumimoji="1" lang="ja-JP" altLang="en-US" sz="1400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768F9E3-4D1C-4F42-879D-AA52DDAEF07B}"/>
              </a:ext>
            </a:extLst>
          </p:cNvPr>
          <p:cNvSpPr txBox="1"/>
          <p:nvPr/>
        </p:nvSpPr>
        <p:spPr>
          <a:xfrm>
            <a:off x="9169647" y="269672"/>
            <a:ext cx="445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B/E</a:t>
            </a:r>
            <a:endParaRPr kumimoji="1" lang="ja-JP" altLang="en-US" sz="1400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BCB837B-B044-4210-8A31-B208F191A266}"/>
              </a:ext>
            </a:extLst>
          </p:cNvPr>
          <p:cNvSpPr txBox="1"/>
          <p:nvPr/>
        </p:nvSpPr>
        <p:spPr>
          <a:xfrm>
            <a:off x="6608732" y="2268134"/>
            <a:ext cx="445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C/E</a:t>
            </a:r>
            <a:endParaRPr kumimoji="1" lang="ja-JP" altLang="en-US" sz="1400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921FF559-7D22-4BB1-8C3B-554B198F1CAE}"/>
              </a:ext>
            </a:extLst>
          </p:cNvPr>
          <p:cNvSpPr txBox="1"/>
          <p:nvPr/>
        </p:nvSpPr>
        <p:spPr>
          <a:xfrm>
            <a:off x="9163235" y="2272189"/>
            <a:ext cx="452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D/E</a:t>
            </a:r>
            <a:endParaRPr kumimoji="1" lang="ja-JP" altLang="en-US" sz="1400" dirty="0"/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B184C5E7-309B-4338-A8FD-9450F1EEE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867" y="4600514"/>
            <a:ext cx="2536964" cy="2015756"/>
          </a:xfrm>
          <a:prstGeom prst="rect">
            <a:avLst/>
          </a:prstGeom>
        </p:spPr>
      </p:pic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764CF197-BF8D-4AE1-8B4D-D19920ACE3D9}"/>
              </a:ext>
            </a:extLst>
          </p:cNvPr>
          <p:cNvCxnSpPr/>
          <p:nvPr/>
        </p:nvCxnSpPr>
        <p:spPr>
          <a:xfrm>
            <a:off x="6662351" y="5796998"/>
            <a:ext cx="0" cy="55041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B5786FDB-EDC7-47FD-9628-3B25ACE39A3D}"/>
              </a:ext>
            </a:extLst>
          </p:cNvPr>
          <p:cNvCxnSpPr/>
          <p:nvPr/>
        </p:nvCxnSpPr>
        <p:spPr>
          <a:xfrm>
            <a:off x="6956791" y="5638668"/>
            <a:ext cx="0" cy="55041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B0B3ED86-E0A9-4397-870C-C1BB684549A6}"/>
              </a:ext>
            </a:extLst>
          </p:cNvPr>
          <p:cNvCxnSpPr/>
          <p:nvPr/>
        </p:nvCxnSpPr>
        <p:spPr>
          <a:xfrm>
            <a:off x="7384409" y="5640142"/>
            <a:ext cx="0" cy="55041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A39EFF46-1EBC-476A-878F-B09AD0AD4866}"/>
              </a:ext>
            </a:extLst>
          </p:cNvPr>
          <p:cNvCxnSpPr/>
          <p:nvPr/>
        </p:nvCxnSpPr>
        <p:spPr>
          <a:xfrm>
            <a:off x="6273208" y="5798473"/>
            <a:ext cx="0" cy="55041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3449B14B-7E14-470D-9B8F-904303DEFA63}"/>
              </a:ext>
            </a:extLst>
          </p:cNvPr>
          <p:cNvCxnSpPr/>
          <p:nvPr/>
        </p:nvCxnSpPr>
        <p:spPr>
          <a:xfrm>
            <a:off x="7801646" y="5610573"/>
            <a:ext cx="0" cy="55041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86BFDAE4-C4B2-4E26-8A12-E203993BE20C}"/>
              </a:ext>
            </a:extLst>
          </p:cNvPr>
          <p:cNvCxnSpPr/>
          <p:nvPr/>
        </p:nvCxnSpPr>
        <p:spPr>
          <a:xfrm>
            <a:off x="7980680" y="5620925"/>
            <a:ext cx="0" cy="55041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C277BE23-E099-44A2-9AAD-005BCE88E3DE}"/>
              </a:ext>
            </a:extLst>
          </p:cNvPr>
          <p:cNvSpPr txBox="1"/>
          <p:nvPr/>
        </p:nvSpPr>
        <p:spPr>
          <a:xfrm>
            <a:off x="7861968" y="4485655"/>
            <a:ext cx="4493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B</a:t>
            </a:r>
            <a:r>
              <a:rPr kumimoji="1" lang="en-US" altLang="ja-JP" sz="1400" dirty="0"/>
              <a:t>/A</a:t>
            </a:r>
            <a:endParaRPr kumimoji="1" lang="ja-JP" altLang="en-US" sz="1400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62C0B5B4-4627-4CFB-9838-9CD37CA7EAC5}"/>
              </a:ext>
            </a:extLst>
          </p:cNvPr>
          <p:cNvSpPr txBox="1"/>
          <p:nvPr/>
        </p:nvSpPr>
        <p:spPr>
          <a:xfrm>
            <a:off x="6498092" y="-24055"/>
            <a:ext cx="1410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/>
              <a:t>Ratio spectra</a:t>
            </a:r>
            <a:endParaRPr kumimoji="1" lang="ja-JP" altLang="en-US" u="sng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053B37F0-5A43-4623-927C-04BBC1230DB2}"/>
              </a:ext>
            </a:extLst>
          </p:cNvPr>
          <p:cNvSpPr txBox="1"/>
          <p:nvPr/>
        </p:nvSpPr>
        <p:spPr>
          <a:xfrm>
            <a:off x="70595" y="2914543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Three candidate energy-ranges are found.</a:t>
            </a:r>
            <a:endParaRPr kumimoji="1" lang="ja-JP" altLang="en-US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BA7A9F82-4DF4-45D6-A6FE-AD16CDC0ED23}"/>
              </a:ext>
            </a:extLst>
          </p:cNvPr>
          <p:cNvSpPr txBox="1"/>
          <p:nvPr/>
        </p:nvSpPr>
        <p:spPr>
          <a:xfrm>
            <a:off x="298093" y="3283875"/>
            <a:ext cx="3156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ym typeface="Symbol" panose="05050102010706020507" pitchFamily="18" charset="2"/>
              </a:rPr>
              <a:t> </a:t>
            </a:r>
            <a:r>
              <a:rPr kumimoji="1" lang="en-US" altLang="ja-JP" dirty="0">
                <a:sym typeface="Symbol" panose="05050102010706020507" pitchFamily="18" charset="2"/>
              </a:rPr>
              <a:t>Low energy range : 0.3 - 1 keV</a:t>
            </a:r>
            <a:endParaRPr kumimoji="1" lang="ja-JP" altLang="en-US" dirty="0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EAB4056C-1C8A-4A36-90AF-F1F1C7053C40}"/>
              </a:ext>
            </a:extLst>
          </p:cNvPr>
          <p:cNvSpPr txBox="1"/>
          <p:nvPr/>
        </p:nvSpPr>
        <p:spPr>
          <a:xfrm>
            <a:off x="293241" y="3668106"/>
            <a:ext cx="3391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ym typeface="Symbol" panose="05050102010706020507" pitchFamily="18" charset="2"/>
              </a:rPr>
              <a:t> </a:t>
            </a:r>
            <a:r>
              <a:rPr kumimoji="1" lang="en-US" altLang="ja-JP" dirty="0">
                <a:sym typeface="Symbol" panose="05050102010706020507" pitchFamily="18" charset="2"/>
              </a:rPr>
              <a:t>Medium energy range : 2 - 6 keV</a:t>
            </a:r>
            <a:endParaRPr kumimoji="1" lang="ja-JP" altLang="en-US" dirty="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FE1333BD-5046-4D58-B6DD-ED0298F3DF18}"/>
              </a:ext>
            </a:extLst>
          </p:cNvPr>
          <p:cNvSpPr txBox="1"/>
          <p:nvPr/>
        </p:nvSpPr>
        <p:spPr>
          <a:xfrm>
            <a:off x="302119" y="4065834"/>
            <a:ext cx="3259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ym typeface="Symbol" panose="05050102010706020507" pitchFamily="18" charset="2"/>
              </a:rPr>
              <a:t> </a:t>
            </a:r>
            <a:r>
              <a:rPr kumimoji="1" lang="en-US" altLang="ja-JP" dirty="0">
                <a:sym typeface="Symbol" panose="05050102010706020507" pitchFamily="18" charset="2"/>
              </a:rPr>
              <a:t>High energy range : 18 - 30 keV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DE28772C-E6D8-42B6-8736-CF1F94B034FB}"/>
                  </a:ext>
                </a:extLst>
              </p:cNvPr>
              <p:cNvSpPr txBox="1"/>
              <p:nvPr/>
            </p:nvSpPr>
            <p:spPr>
              <a:xfrm>
                <a:off x="31874" y="4411340"/>
                <a:ext cx="31455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tests of the flatness approve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DE28772C-E6D8-42B6-8736-CF1F94B03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4" y="4411340"/>
                <a:ext cx="3145541" cy="369332"/>
              </a:xfrm>
              <a:prstGeom prst="rect">
                <a:avLst/>
              </a:prstGeom>
              <a:blipFill>
                <a:blip r:embed="rId4"/>
                <a:stretch>
                  <a:fillRect t="-10000" r="-969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4E4CE4DA-DFE9-47CB-B41E-1895914F368E}"/>
              </a:ext>
            </a:extLst>
          </p:cNvPr>
          <p:cNvSpPr txBox="1"/>
          <p:nvPr/>
        </p:nvSpPr>
        <p:spPr>
          <a:xfrm>
            <a:off x="293241" y="4780672"/>
            <a:ext cx="2555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ym typeface="Symbol" panose="05050102010706020507" pitchFamily="18" charset="2"/>
              </a:rPr>
              <a:t> </a:t>
            </a:r>
            <a:r>
              <a:rPr kumimoji="1" lang="en-US" altLang="ja-JP" dirty="0">
                <a:sym typeface="Symbol" panose="05050102010706020507" pitchFamily="18" charset="2"/>
              </a:rPr>
              <a:t>Low energy component</a:t>
            </a:r>
            <a:endParaRPr kumimoji="1" lang="ja-JP" altLang="en-US" dirty="0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A81B471E-EE2E-4C9C-9971-8BA097F99682}"/>
              </a:ext>
            </a:extLst>
          </p:cNvPr>
          <p:cNvSpPr txBox="1"/>
          <p:nvPr/>
        </p:nvSpPr>
        <p:spPr>
          <a:xfrm>
            <a:off x="796226" y="5063175"/>
            <a:ext cx="2710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common to all A - E phases</a:t>
            </a:r>
            <a:endParaRPr kumimoji="1" lang="ja-JP" altLang="en-US" dirty="0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C02157A7-2793-4727-877B-0F0D936A5661}"/>
              </a:ext>
            </a:extLst>
          </p:cNvPr>
          <p:cNvSpPr txBox="1"/>
          <p:nvPr/>
        </p:nvSpPr>
        <p:spPr>
          <a:xfrm>
            <a:off x="302119" y="5377965"/>
            <a:ext cx="2965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ym typeface="Symbol" panose="05050102010706020507" pitchFamily="18" charset="2"/>
              </a:rPr>
              <a:t> </a:t>
            </a:r>
            <a:r>
              <a:rPr kumimoji="1" lang="en-US" altLang="ja-JP" dirty="0">
                <a:sym typeface="Symbol" panose="05050102010706020507" pitchFamily="18" charset="2"/>
              </a:rPr>
              <a:t>Medium energy component</a:t>
            </a:r>
            <a:endParaRPr kumimoji="1" lang="ja-JP" altLang="en-US" dirty="0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05E2559F-A25E-49BE-B3FB-B6271688AB20}"/>
              </a:ext>
            </a:extLst>
          </p:cNvPr>
          <p:cNvSpPr txBox="1"/>
          <p:nvPr/>
        </p:nvSpPr>
        <p:spPr>
          <a:xfrm>
            <a:off x="796226" y="5639081"/>
            <a:ext cx="2710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common to all A - E phases</a:t>
            </a:r>
            <a:endParaRPr kumimoji="1" lang="ja-JP" altLang="en-US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C6B60C4D-65FE-472E-9245-52CBF78B9C32}"/>
              </a:ext>
            </a:extLst>
          </p:cNvPr>
          <p:cNvSpPr txBox="1"/>
          <p:nvPr/>
        </p:nvSpPr>
        <p:spPr>
          <a:xfrm>
            <a:off x="299903" y="5919488"/>
            <a:ext cx="2689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ym typeface="Symbol" panose="05050102010706020507" pitchFamily="18" charset="2"/>
              </a:rPr>
              <a:t> </a:t>
            </a:r>
            <a:r>
              <a:rPr kumimoji="1" lang="en-US" altLang="ja-JP" dirty="0">
                <a:sym typeface="Symbol" panose="05050102010706020507" pitchFamily="18" charset="2"/>
              </a:rPr>
              <a:t>High energy component</a:t>
            </a:r>
            <a:endParaRPr kumimoji="1" lang="ja-JP" altLang="en-US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6D2E9E2F-CD45-44A2-B5FA-F888C48CCAAB}"/>
              </a:ext>
            </a:extLst>
          </p:cNvPr>
          <p:cNvSpPr txBox="1"/>
          <p:nvPr/>
        </p:nvSpPr>
        <p:spPr>
          <a:xfrm>
            <a:off x="796226" y="6180604"/>
            <a:ext cx="2453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common to A - B phases</a:t>
            </a:r>
            <a:endParaRPr kumimoji="1" lang="ja-JP" altLang="en-US" dirty="0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44BD4E48-E95C-4550-ACCE-3DB912CE9622}"/>
              </a:ext>
            </a:extLst>
          </p:cNvPr>
          <p:cNvSpPr txBox="1"/>
          <p:nvPr/>
        </p:nvSpPr>
        <p:spPr>
          <a:xfrm>
            <a:off x="796226" y="6488668"/>
            <a:ext cx="2431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common to C - E phases</a:t>
            </a:r>
            <a:endParaRPr kumimoji="1" lang="ja-JP" altLang="en-US" dirty="0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E41AC9DF-D9CD-41A9-9219-365557F3F8AA}"/>
              </a:ext>
            </a:extLst>
          </p:cNvPr>
          <p:cNvSpPr txBox="1"/>
          <p:nvPr/>
        </p:nvSpPr>
        <p:spPr>
          <a:xfrm>
            <a:off x="5005613" y="1343325"/>
            <a:ext cx="260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L</a:t>
            </a:r>
            <a:endParaRPr kumimoji="1" lang="ja-JP" altLang="en-US" sz="1400" dirty="0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659D20B6-4FD1-4EB3-8E19-15CD2D7509E3}"/>
              </a:ext>
            </a:extLst>
          </p:cNvPr>
          <p:cNvSpPr txBox="1"/>
          <p:nvPr/>
        </p:nvSpPr>
        <p:spPr>
          <a:xfrm>
            <a:off x="5674406" y="1211505"/>
            <a:ext cx="33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M</a:t>
            </a:r>
            <a:endParaRPr kumimoji="1" lang="ja-JP" altLang="en-US" sz="1400" dirty="0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8283238B-6025-4EE6-9920-9FADBBFBB32C}"/>
              </a:ext>
            </a:extLst>
          </p:cNvPr>
          <p:cNvSpPr txBox="1"/>
          <p:nvPr/>
        </p:nvSpPr>
        <p:spPr>
          <a:xfrm>
            <a:off x="6416360" y="1029056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H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52235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C7A4B09-2FAB-4BA5-BA12-21FADABFD1CD}"/>
              </a:ext>
            </a:extLst>
          </p:cNvPr>
          <p:cNvSpPr txBox="1"/>
          <p:nvPr/>
        </p:nvSpPr>
        <p:spPr>
          <a:xfrm>
            <a:off x="142044" y="71021"/>
            <a:ext cx="804316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Solving the simultaneous equations for the intrinsic spectral components from a pair of the phase-resolved spectra that show flat portions in the ratio spectrum.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A4DCE235-0774-4715-AC28-9A3E453DDF2A}"/>
                  </a:ext>
                </a:extLst>
              </p:cNvPr>
              <p:cNvSpPr txBox="1"/>
              <p:nvPr/>
            </p:nvSpPr>
            <p:spPr>
              <a:xfrm>
                <a:off x="870013" y="790109"/>
                <a:ext cx="49423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Low energy component          </a:t>
                </a:r>
                <a14:m>
                  <m:oMath xmlns:m="http://schemas.openxmlformats.org/officeDocument/2006/math">
                    <m:r>
                      <a:rPr kumimoji="1"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⟷</m:t>
                    </m:r>
                  </m:oMath>
                </a14:m>
                <a:r>
                  <a:rPr kumimoji="1" lang="ja-JP" altLang="en-US" dirty="0"/>
                  <a:t>   </a:t>
                </a:r>
                <a:r>
                  <a:rPr kumimoji="1" lang="en-US" altLang="ja-JP" dirty="0"/>
                  <a:t>a soft blackbody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A4DCE235-0774-4715-AC28-9A3E453DD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013" y="790109"/>
                <a:ext cx="4942315" cy="369332"/>
              </a:xfrm>
              <a:prstGeom prst="rect">
                <a:avLst/>
              </a:prstGeom>
              <a:blipFill>
                <a:blip r:embed="rId2"/>
                <a:stretch>
                  <a:fillRect l="-1111" t="-10000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131936F-33DB-4D18-8E1B-B362982569AB}"/>
                  </a:ext>
                </a:extLst>
              </p:cNvPr>
              <p:cNvSpPr txBox="1"/>
              <p:nvPr/>
            </p:nvSpPr>
            <p:spPr>
              <a:xfrm>
                <a:off x="781233" y="1150563"/>
                <a:ext cx="52746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Medium energy component    </a:t>
                </a:r>
                <a14:m>
                  <m:oMath xmlns:m="http://schemas.openxmlformats.org/officeDocument/2006/math">
                    <m:r>
                      <a:rPr kumimoji="1"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⟷</m:t>
                    </m:r>
                  </m:oMath>
                </a14:m>
                <a:r>
                  <a:rPr kumimoji="1" lang="ja-JP" altLang="en-US" dirty="0"/>
                  <a:t>   </a:t>
                </a:r>
                <a:r>
                  <a:rPr kumimoji="1" lang="en-US" altLang="ja-JP" dirty="0"/>
                  <a:t>a cut-off power law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131936F-33DB-4D18-8E1B-B36298256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3" y="1150563"/>
                <a:ext cx="5274649" cy="369332"/>
              </a:xfrm>
              <a:prstGeom prst="rect">
                <a:avLst/>
              </a:prstGeom>
              <a:blipFill>
                <a:blip r:embed="rId3"/>
                <a:stretch>
                  <a:fillRect l="-925" t="-10000" r="-116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AE16E87-F239-44DB-BAD8-ADEAAAA9925B}"/>
                  </a:ext>
                </a:extLst>
              </p:cNvPr>
              <p:cNvSpPr txBox="1"/>
              <p:nvPr/>
            </p:nvSpPr>
            <p:spPr>
              <a:xfrm>
                <a:off x="834501" y="1491443"/>
                <a:ext cx="50586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High energy component          </a:t>
                </a:r>
                <a14:m>
                  <m:oMath xmlns:m="http://schemas.openxmlformats.org/officeDocument/2006/math">
                    <m:r>
                      <a:rPr kumimoji="1"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⟷</m:t>
                    </m:r>
                  </m:oMath>
                </a14:m>
                <a:r>
                  <a:rPr kumimoji="1" lang="ja-JP" altLang="en-US" dirty="0"/>
                  <a:t>   </a:t>
                </a:r>
                <a:r>
                  <a:rPr kumimoji="1" lang="en-US" altLang="ja-JP" dirty="0"/>
                  <a:t>a hard blackbody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AE16E87-F239-44DB-BAD8-ADEAAAA99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01" y="1491443"/>
                <a:ext cx="5058693" cy="369332"/>
              </a:xfrm>
              <a:prstGeom prst="rect">
                <a:avLst/>
              </a:prstGeom>
              <a:blipFill>
                <a:blip r:embed="rId4"/>
                <a:stretch>
                  <a:fillRect l="-1084" t="-10000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DDE4EE5-7711-4E8F-A04C-44F80F86D0C4}"/>
              </a:ext>
            </a:extLst>
          </p:cNvPr>
          <p:cNvSpPr txBox="1"/>
          <p:nvPr/>
        </p:nvSpPr>
        <p:spPr>
          <a:xfrm>
            <a:off x="142044" y="1953105"/>
            <a:ext cx="842490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Final simultaneous fit to all the phase-resolved spectra with a composite model of three continuum components together with a cyclotron absorption feature and an iron line.</a:t>
            </a:r>
            <a:endParaRPr kumimoji="1"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99D3140-9EAA-4F1E-B438-0D1C936446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801" y="2974850"/>
            <a:ext cx="5283689" cy="384764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2394F2CE-C6A5-44C6-8996-49930B2378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2490" y="4931574"/>
            <a:ext cx="2569134" cy="1908673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E1DD08E-14A4-4561-8BF4-FC0928A78F5D}"/>
              </a:ext>
            </a:extLst>
          </p:cNvPr>
          <p:cNvSpPr txBox="1"/>
          <p:nvPr/>
        </p:nvSpPr>
        <p:spPr>
          <a:xfrm>
            <a:off x="712263" y="2615226"/>
            <a:ext cx="1811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Acceptable result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0217E8D-F254-40AB-A255-122ED1BE13D2}"/>
              </a:ext>
            </a:extLst>
          </p:cNvPr>
          <p:cNvSpPr txBox="1"/>
          <p:nvPr/>
        </p:nvSpPr>
        <p:spPr>
          <a:xfrm>
            <a:off x="2734323" y="2878757"/>
            <a:ext cx="763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Phase A</a:t>
            </a:r>
            <a:endParaRPr kumimoji="1" lang="ja-JP" altLang="en-US" sz="14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32E6422-EBCD-4513-892E-C9C331D1009E}"/>
              </a:ext>
            </a:extLst>
          </p:cNvPr>
          <p:cNvSpPr txBox="1"/>
          <p:nvPr/>
        </p:nvSpPr>
        <p:spPr>
          <a:xfrm>
            <a:off x="5292531" y="2869438"/>
            <a:ext cx="763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Phase B</a:t>
            </a:r>
            <a:endParaRPr kumimoji="1" lang="ja-JP" altLang="en-US" sz="14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8B1D840-254A-4B52-832B-226CC11C66F3}"/>
              </a:ext>
            </a:extLst>
          </p:cNvPr>
          <p:cNvSpPr txBox="1"/>
          <p:nvPr/>
        </p:nvSpPr>
        <p:spPr>
          <a:xfrm>
            <a:off x="2734323" y="4744781"/>
            <a:ext cx="763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Phase C</a:t>
            </a:r>
            <a:endParaRPr kumimoji="1" lang="ja-JP" altLang="en-US" sz="14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B5D124D-1458-4D0F-BDDD-6C51DCA63A50}"/>
              </a:ext>
            </a:extLst>
          </p:cNvPr>
          <p:cNvSpPr txBox="1"/>
          <p:nvPr/>
        </p:nvSpPr>
        <p:spPr>
          <a:xfrm>
            <a:off x="5301281" y="4744780"/>
            <a:ext cx="763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Phase D</a:t>
            </a:r>
            <a:endParaRPr kumimoji="1" lang="ja-JP" altLang="en-US" sz="1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D6ECD06-0ABC-4938-ACCC-1E685527CDC9}"/>
              </a:ext>
            </a:extLst>
          </p:cNvPr>
          <p:cNvSpPr txBox="1"/>
          <p:nvPr/>
        </p:nvSpPr>
        <p:spPr>
          <a:xfrm>
            <a:off x="7956520" y="4744779"/>
            <a:ext cx="763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Phase E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747375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F6E1A37-2847-41E1-A17C-6C0A97389269}"/>
              </a:ext>
            </a:extLst>
          </p:cNvPr>
          <p:cNvSpPr txBox="1"/>
          <p:nvPr/>
        </p:nvSpPr>
        <p:spPr>
          <a:xfrm>
            <a:off x="150920" y="150921"/>
            <a:ext cx="704244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Best fitting parameters of the revised three-continuum component model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92B363D-2F66-4078-85FF-766CBB7F8EE6}"/>
              </a:ext>
            </a:extLst>
          </p:cNvPr>
          <p:cNvSpPr txBox="1"/>
          <p:nvPr/>
        </p:nvSpPr>
        <p:spPr>
          <a:xfrm>
            <a:off x="307758" y="594804"/>
            <a:ext cx="4859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The revised three-continuum component model : 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DC2E99A-FB83-462C-A511-B800AF9C404F}"/>
                  </a:ext>
                </a:extLst>
              </p:cNvPr>
              <p:cNvSpPr txBox="1"/>
              <p:nvPr/>
            </p:nvSpPr>
            <p:spPr>
              <a:xfrm>
                <a:off x="568171" y="964136"/>
                <a:ext cx="813633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the cut-off power law model </a:t>
                </a:r>
                <a14:m>
                  <m:oMath xmlns:m="http://schemas.openxmlformats.org/officeDocument/2006/math">
                    <m:r>
                      <a:rPr kumimoji="1"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the modified multicolor blackbody model </a:t>
                </a:r>
              </a:p>
              <a:p>
                <a:r>
                  <a:rPr lang="en-US" altLang="ja-JP" dirty="0"/>
                  <a:t>                                                                                         </a:t>
                </a:r>
                <a:r>
                  <a:rPr kumimoji="1" lang="en-US" altLang="ja-JP" dirty="0"/>
                  <a:t>for the medium energy component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DC2E99A-FB83-462C-A511-B800AF9C4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71" y="964136"/>
                <a:ext cx="8136330" cy="646331"/>
              </a:xfrm>
              <a:prstGeom prst="rect">
                <a:avLst/>
              </a:prstGeom>
              <a:blipFill>
                <a:blip r:embed="rId2"/>
                <a:stretch>
                  <a:fillRect l="-599" t="-4717" r="-524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図 5">
            <a:extLst>
              <a:ext uri="{FF2B5EF4-FFF2-40B4-BE49-F238E27FC236}">
                <a16:creationId xmlns:a16="http://schemas.microsoft.com/office/drawing/2014/main" id="{5F8A0240-C216-4A12-B319-BDC1A9573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21" y="1755934"/>
            <a:ext cx="6249880" cy="415689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4FEA476-6E3E-4BE9-88B3-AAADFFBDD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1191" y="1755933"/>
            <a:ext cx="3437579" cy="484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52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25DB92A8-F965-4079-ADC7-EC90A852B68E}"/>
              </a:ext>
            </a:extLst>
          </p:cNvPr>
          <p:cNvGrpSpPr/>
          <p:nvPr/>
        </p:nvGrpSpPr>
        <p:grpSpPr>
          <a:xfrm>
            <a:off x="5185380" y="34346"/>
            <a:ext cx="3569465" cy="1555864"/>
            <a:chOff x="4859404" y="1053516"/>
            <a:chExt cx="3569465" cy="1555864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55BC233E-4982-46D1-B8B8-CC1D46FEF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59404" y="1053516"/>
              <a:ext cx="3503364" cy="627962"/>
            </a:xfrm>
            <a:prstGeom prst="rect">
              <a:avLst/>
            </a:prstGeom>
          </p:spPr>
        </p:pic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CEE4CBFC-CD23-42B8-8CE1-A9579633E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59404" y="1681478"/>
              <a:ext cx="3569465" cy="495759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1C160172-7556-40AF-82AA-468F7A368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29171" y="2196247"/>
              <a:ext cx="3139808" cy="413133"/>
            </a:xfrm>
            <a:prstGeom prst="rect">
              <a:avLst/>
            </a:prstGeom>
          </p:spPr>
        </p:pic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AEC0D3E-EDDA-4E84-A892-369208CECBD4}"/>
              </a:ext>
            </a:extLst>
          </p:cNvPr>
          <p:cNvSpPr txBox="1"/>
          <p:nvPr/>
        </p:nvSpPr>
        <p:spPr>
          <a:xfrm>
            <a:off x="8591089" y="293825"/>
            <a:ext cx="10927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Hard b-body</a:t>
            </a:r>
            <a:endParaRPr kumimoji="1" lang="ja-JP" altLang="en-US" sz="14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90497AE-3DB6-4B0E-AED6-2E271312C4FB}"/>
              </a:ext>
            </a:extLst>
          </p:cNvPr>
          <p:cNvSpPr txBox="1"/>
          <p:nvPr/>
        </p:nvSpPr>
        <p:spPr>
          <a:xfrm>
            <a:off x="8591088" y="785809"/>
            <a:ext cx="1314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M-color b-body</a:t>
            </a:r>
            <a:endParaRPr kumimoji="1" lang="ja-JP" altLang="en-US" sz="14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21FFC69-3E10-4A1B-8FD2-6F874C4EA892}"/>
              </a:ext>
            </a:extLst>
          </p:cNvPr>
          <p:cNvSpPr txBox="1"/>
          <p:nvPr/>
        </p:nvSpPr>
        <p:spPr>
          <a:xfrm>
            <a:off x="93697" y="16594"/>
            <a:ext cx="320645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Discussions on the fitting results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AD779D2-70A1-4FF4-8A00-87AB184D0982}"/>
              </a:ext>
            </a:extLst>
          </p:cNvPr>
          <p:cNvSpPr txBox="1"/>
          <p:nvPr/>
        </p:nvSpPr>
        <p:spPr>
          <a:xfrm>
            <a:off x="44014" y="492236"/>
            <a:ext cx="5037033" cy="64633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ym typeface="Symbol" panose="05050102010706020507" pitchFamily="18" charset="2"/>
              </a:rPr>
              <a:t> Same flux-peak-phase </a:t>
            </a:r>
            <a:r>
              <a:rPr kumimoji="1" lang="en-US" altLang="ja-JP" dirty="0"/>
              <a:t>of the hard b-body component and the multi-color b-body component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D5EEB74-6A2B-421A-80D5-3492AA2AFE1F}"/>
              </a:ext>
            </a:extLst>
          </p:cNvPr>
          <p:cNvSpPr txBox="1"/>
          <p:nvPr/>
        </p:nvSpPr>
        <p:spPr>
          <a:xfrm>
            <a:off x="23762" y="1429600"/>
            <a:ext cx="593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/>
              <a:t>3 components in the beam pattern discussed by Inoue (2020)</a:t>
            </a:r>
            <a:endParaRPr kumimoji="1" lang="ja-JP" altLang="en-US" u="sng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C3BD157-4062-487A-B6FF-C6E9BF881EFF}"/>
              </a:ext>
            </a:extLst>
          </p:cNvPr>
          <p:cNvSpPr txBox="1"/>
          <p:nvPr/>
        </p:nvSpPr>
        <p:spPr>
          <a:xfrm>
            <a:off x="159786" y="1864290"/>
            <a:ext cx="4297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I) 2 components from the Polar Cone region</a:t>
            </a:r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17D990E-7B44-4046-B230-2CCD79E6527E}"/>
              </a:ext>
            </a:extLst>
          </p:cNvPr>
          <p:cNvSpPr txBox="1"/>
          <p:nvPr/>
        </p:nvSpPr>
        <p:spPr>
          <a:xfrm>
            <a:off x="288098" y="2202234"/>
            <a:ext cx="6183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1) a narrow </a:t>
            </a:r>
            <a:r>
              <a:rPr kumimoji="1" lang="en-US" altLang="ja-JP" b="1" dirty="0">
                <a:solidFill>
                  <a:srgbClr val="0070C0"/>
                </a:solidFill>
              </a:rPr>
              <a:t>pencil beam  </a:t>
            </a:r>
            <a:r>
              <a:rPr kumimoji="1" lang="en-US" altLang="ja-JP" dirty="0"/>
              <a:t>:  </a:t>
            </a:r>
            <a:r>
              <a:rPr kumimoji="1" lang="en-US" altLang="ja-JP" b="1" dirty="0">
                <a:solidFill>
                  <a:srgbClr val="FF0000"/>
                </a:solidFill>
              </a:rPr>
              <a:t>Main peak of the M-Color BB Comp</a:t>
            </a:r>
            <a:r>
              <a:rPr kumimoji="1" lang="en-US" altLang="ja-JP" dirty="0"/>
              <a:t>.</a:t>
            </a:r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45E67E3-DB22-488D-8314-76DEF217385F}"/>
              </a:ext>
            </a:extLst>
          </p:cNvPr>
          <p:cNvSpPr txBox="1"/>
          <p:nvPr/>
        </p:nvSpPr>
        <p:spPr>
          <a:xfrm>
            <a:off x="309507" y="2510734"/>
            <a:ext cx="2077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2) a broad fan beam</a:t>
            </a:r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99DF6A1-E42E-47F7-B096-810D5EF023A2}"/>
              </a:ext>
            </a:extLst>
          </p:cNvPr>
          <p:cNvSpPr txBox="1"/>
          <p:nvPr/>
        </p:nvSpPr>
        <p:spPr>
          <a:xfrm>
            <a:off x="159786" y="2836799"/>
            <a:ext cx="4466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II) 1 component from the Polar Mound region</a:t>
            </a:r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EF062F8-9B40-439A-84DE-4866E71F0E73}"/>
              </a:ext>
            </a:extLst>
          </p:cNvPr>
          <p:cNvSpPr txBox="1"/>
          <p:nvPr/>
        </p:nvSpPr>
        <p:spPr>
          <a:xfrm>
            <a:off x="309507" y="3182150"/>
            <a:ext cx="5743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3) a broad </a:t>
            </a:r>
            <a:r>
              <a:rPr kumimoji="1" lang="en-US" altLang="ja-JP" b="1" dirty="0">
                <a:solidFill>
                  <a:srgbClr val="0070C0"/>
                </a:solidFill>
              </a:rPr>
              <a:t>pencil beam  </a:t>
            </a:r>
            <a:r>
              <a:rPr kumimoji="1" lang="en-US" altLang="ja-JP" dirty="0"/>
              <a:t>:  </a:t>
            </a:r>
            <a:r>
              <a:rPr kumimoji="1" lang="en-US" altLang="ja-JP" b="1" dirty="0">
                <a:solidFill>
                  <a:srgbClr val="FF0000"/>
                </a:solidFill>
              </a:rPr>
              <a:t>Main peak of the Hard BB Comp</a:t>
            </a:r>
            <a:r>
              <a:rPr kumimoji="1" lang="en-US" altLang="ja-JP" dirty="0"/>
              <a:t>.</a:t>
            </a:r>
            <a:endParaRPr kumimoji="1" lang="ja-JP" altLang="en-US" dirty="0"/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506D27D1-D175-48D4-AF6D-7FC9707512BF}"/>
              </a:ext>
            </a:extLst>
          </p:cNvPr>
          <p:cNvGrpSpPr>
            <a:grpSpLocks noChangeAspect="1"/>
          </p:cNvGrpSpPr>
          <p:nvPr/>
        </p:nvGrpSpPr>
        <p:grpSpPr>
          <a:xfrm>
            <a:off x="6393458" y="1401362"/>
            <a:ext cx="3319668" cy="2159924"/>
            <a:chOff x="5210737" y="3990242"/>
            <a:chExt cx="4189355" cy="2725782"/>
          </a:xfrm>
        </p:grpSpPr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F4D38442-2C5E-4EB1-ABD0-490289440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75092" y="3990242"/>
              <a:ext cx="3925000" cy="2725782"/>
            </a:xfrm>
            <a:prstGeom prst="rect">
              <a:avLst/>
            </a:prstGeom>
          </p:spPr>
        </p:pic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3455D2F0-5D89-486F-AB88-7E7485A3BC27}"/>
                </a:ext>
              </a:extLst>
            </p:cNvPr>
            <p:cNvGrpSpPr>
              <a:grpSpLocks noChangeAspect="1"/>
            </p:cNvGrpSpPr>
            <p:nvPr/>
          </p:nvGrpSpPr>
          <p:grpSpPr>
            <a:xfrm rot="208779">
              <a:off x="7766137" y="4230714"/>
              <a:ext cx="444600" cy="1419158"/>
              <a:chOff x="3203018" y="3777940"/>
              <a:chExt cx="741000" cy="2365264"/>
            </a:xfrm>
          </p:grpSpPr>
          <p:pic>
            <p:nvPicPr>
              <p:cNvPr id="27" name="図 26">
                <a:extLst>
                  <a:ext uri="{FF2B5EF4-FFF2-40B4-BE49-F238E27FC236}">
                    <a16:creationId xmlns:a16="http://schemas.microsoft.com/office/drawing/2014/main" id="{6D3EB74B-B1E5-4B2B-8397-189E719544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03018" y="3777940"/>
                <a:ext cx="741000" cy="1190700"/>
              </a:xfrm>
              <a:prstGeom prst="rect">
                <a:avLst/>
              </a:prstGeom>
            </p:spPr>
          </p:pic>
          <p:pic>
            <p:nvPicPr>
              <p:cNvPr id="28" name="図 27">
                <a:extLst>
                  <a:ext uri="{FF2B5EF4-FFF2-40B4-BE49-F238E27FC236}">
                    <a16:creationId xmlns:a16="http://schemas.microsoft.com/office/drawing/2014/main" id="{97652E89-556A-456C-A334-2127000C2B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V="1">
                <a:off x="3203018" y="4952504"/>
                <a:ext cx="741000" cy="1190700"/>
              </a:xfrm>
              <a:prstGeom prst="rect">
                <a:avLst/>
              </a:prstGeom>
            </p:spPr>
          </p:pic>
        </p:grpSp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FD466712-43D7-43D1-8702-3D4A78FAA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5826146" y="4415999"/>
              <a:ext cx="1201200" cy="108523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0C8D9B01-F440-4846-8AA5-95171C36F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4602858" flipH="1">
              <a:off x="5152756" y="5305796"/>
              <a:ext cx="1201200" cy="1085238"/>
            </a:xfrm>
            <a:prstGeom prst="rect">
              <a:avLst/>
            </a:prstGeom>
          </p:spPr>
        </p:pic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10CF995B-4649-4131-9F12-BC28F0605E39}"/>
                </a:ext>
              </a:extLst>
            </p:cNvPr>
            <p:cNvSpPr txBox="1"/>
            <p:nvPr/>
          </p:nvSpPr>
          <p:spPr>
            <a:xfrm>
              <a:off x="8162618" y="4768559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(1)</a:t>
              </a:r>
              <a:endParaRPr kumimoji="1" lang="ja-JP" altLang="en-US" dirty="0"/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7B51CD5F-08E1-4E96-8013-390A4BE68288}"/>
                </a:ext>
              </a:extLst>
            </p:cNvPr>
            <p:cNvSpPr txBox="1"/>
            <p:nvPr/>
          </p:nvSpPr>
          <p:spPr>
            <a:xfrm>
              <a:off x="6204957" y="4106917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(2)</a:t>
              </a:r>
              <a:endParaRPr kumimoji="1" lang="ja-JP" altLang="en-US" dirty="0"/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98DDD57D-0FA2-4059-85AA-764BF1D27431}"/>
                </a:ext>
              </a:extLst>
            </p:cNvPr>
            <p:cNvSpPr txBox="1"/>
            <p:nvPr/>
          </p:nvSpPr>
          <p:spPr>
            <a:xfrm>
              <a:off x="5336628" y="5068614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(3)</a:t>
              </a:r>
              <a:endParaRPr kumimoji="1" lang="ja-JP" altLang="en-US" dirty="0"/>
            </a:p>
          </p:txBody>
        </p:sp>
      </p:grp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E0ECBB9-55FB-4DAD-A70D-ECE20392DA8D}"/>
              </a:ext>
            </a:extLst>
          </p:cNvPr>
          <p:cNvSpPr txBox="1"/>
          <p:nvPr/>
        </p:nvSpPr>
        <p:spPr>
          <a:xfrm>
            <a:off x="6847691" y="1287170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Phase</a:t>
            </a:r>
            <a:endParaRPr kumimoji="1" lang="ja-JP" altLang="en-US" sz="1200" dirty="0"/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99C74680-370C-47FC-8BA0-A194D039C391}"/>
              </a:ext>
            </a:extLst>
          </p:cNvPr>
          <p:cNvGrpSpPr/>
          <p:nvPr/>
        </p:nvGrpSpPr>
        <p:grpSpPr>
          <a:xfrm>
            <a:off x="110538" y="3604385"/>
            <a:ext cx="9710759" cy="3230227"/>
            <a:chOff x="163806" y="1402725"/>
            <a:chExt cx="9710759" cy="3230227"/>
          </a:xfrm>
        </p:grpSpPr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650E4792-2E6E-4219-ADDD-96C4CF742BD2}"/>
                </a:ext>
              </a:extLst>
            </p:cNvPr>
            <p:cNvSpPr txBox="1"/>
            <p:nvPr/>
          </p:nvSpPr>
          <p:spPr>
            <a:xfrm>
              <a:off x="556353" y="1402725"/>
              <a:ext cx="8106963" cy="369332"/>
            </a:xfrm>
            <a:prstGeom prst="rect">
              <a:avLst/>
            </a:prstGeom>
            <a:solidFill>
              <a:srgbClr val="F9BC25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X-ray beaming in the direction of the magnetic lines of force (</a:t>
              </a:r>
              <a:r>
                <a:rPr kumimoji="1" lang="en-US" altLang="ja-JP" dirty="0" err="1"/>
                <a:t>Basko</a:t>
              </a:r>
              <a:r>
                <a:rPr kumimoji="1" lang="en-US" altLang="ja-JP" dirty="0"/>
                <a:t> &amp; </a:t>
              </a:r>
              <a:r>
                <a:rPr kumimoji="1" lang="en-US" altLang="ja-JP" dirty="0" err="1"/>
                <a:t>Sunyaev</a:t>
              </a:r>
              <a:r>
                <a:rPr kumimoji="1" lang="en-US" altLang="ja-JP" dirty="0"/>
                <a:t> 1975)</a:t>
              </a:r>
              <a:endParaRPr kumimoji="1" lang="ja-JP" altLang="en-US" dirty="0"/>
            </a:p>
          </p:txBody>
        </p: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DE35649C-4798-4AD9-AD1D-D5D876C1AB7B}"/>
                </a:ext>
              </a:extLst>
            </p:cNvPr>
            <p:cNvCxnSpPr/>
            <p:nvPr/>
          </p:nvCxnSpPr>
          <p:spPr>
            <a:xfrm>
              <a:off x="2093492" y="1839429"/>
              <a:ext cx="0" cy="1978573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0FCF5B3C-0AE3-4BA3-90A2-1DBC1F9571E6}"/>
                </a:ext>
              </a:extLst>
            </p:cNvPr>
            <p:cNvCxnSpPr/>
            <p:nvPr/>
          </p:nvCxnSpPr>
          <p:spPr>
            <a:xfrm>
              <a:off x="2222245" y="1839429"/>
              <a:ext cx="0" cy="1978573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A5FEAE34-DABB-4458-9E3E-E1FE9AA72E48}"/>
                </a:ext>
              </a:extLst>
            </p:cNvPr>
            <p:cNvCxnSpPr/>
            <p:nvPr/>
          </p:nvCxnSpPr>
          <p:spPr>
            <a:xfrm>
              <a:off x="2340488" y="1834169"/>
              <a:ext cx="0" cy="1978573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矢印コネクタ 34">
              <a:extLst>
                <a:ext uri="{FF2B5EF4-FFF2-40B4-BE49-F238E27FC236}">
                  <a16:creationId xmlns:a16="http://schemas.microsoft.com/office/drawing/2014/main" id="{5AF3BC8E-DE15-49D6-A268-86D210AFB47D}"/>
                </a:ext>
              </a:extLst>
            </p:cNvPr>
            <p:cNvCxnSpPr/>
            <p:nvPr/>
          </p:nvCxnSpPr>
          <p:spPr>
            <a:xfrm>
              <a:off x="1946352" y="3427644"/>
              <a:ext cx="998072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41B31D68-BABE-422A-9EF1-0BC88869A34A}"/>
                </a:ext>
              </a:extLst>
            </p:cNvPr>
            <p:cNvSpPr txBox="1"/>
            <p:nvPr/>
          </p:nvSpPr>
          <p:spPr>
            <a:xfrm>
              <a:off x="320899" y="3074078"/>
              <a:ext cx="1401217" cy="738664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/>
                <a:t>X-rays polarized</a:t>
              </a:r>
            </a:p>
            <a:p>
              <a:r>
                <a:rPr lang="en-US" altLang="ja-JP" sz="1400" dirty="0"/>
                <a:t>perpendicular to</a:t>
              </a:r>
            </a:p>
            <a:p>
              <a:r>
                <a:rPr kumimoji="1" lang="en-US" altLang="ja-JP" sz="1400" dirty="0"/>
                <a:t>the lines of force</a:t>
              </a:r>
              <a:endParaRPr kumimoji="1" lang="ja-JP" altLang="en-US" sz="1400" dirty="0"/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CABF505C-2A5E-4650-B533-A585D5FBEC10}"/>
                </a:ext>
              </a:extLst>
            </p:cNvPr>
            <p:cNvSpPr txBox="1"/>
            <p:nvPr/>
          </p:nvSpPr>
          <p:spPr>
            <a:xfrm>
              <a:off x="320899" y="2287302"/>
              <a:ext cx="1499886" cy="738664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/>
                <a:t>X-rays polarized</a:t>
              </a:r>
            </a:p>
            <a:p>
              <a:r>
                <a:rPr lang="en-US" altLang="ja-JP" sz="1400" dirty="0"/>
                <a:t>along </a:t>
              </a:r>
              <a:r>
                <a:rPr kumimoji="1" lang="en-US" altLang="ja-JP" sz="1400" dirty="0"/>
                <a:t>the lines of force</a:t>
              </a:r>
              <a:endParaRPr kumimoji="1" lang="ja-JP" altLang="en-US" sz="1400" dirty="0"/>
            </a:p>
          </p:txBody>
        </p:sp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05B58507-E2B8-48D4-A121-C4386C507FFC}"/>
                </a:ext>
              </a:extLst>
            </p:cNvPr>
            <p:cNvCxnSpPr/>
            <p:nvPr/>
          </p:nvCxnSpPr>
          <p:spPr>
            <a:xfrm>
              <a:off x="2466613" y="1849935"/>
              <a:ext cx="0" cy="1978573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F1B599A3-A623-40EA-91E1-85E78A3C3268}"/>
                </a:ext>
              </a:extLst>
            </p:cNvPr>
            <p:cNvCxnSpPr/>
            <p:nvPr/>
          </p:nvCxnSpPr>
          <p:spPr>
            <a:xfrm>
              <a:off x="2595366" y="1849935"/>
              <a:ext cx="0" cy="1978573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BA7E9026-7D7A-4938-A4C9-57DE9310932F}"/>
                </a:ext>
              </a:extLst>
            </p:cNvPr>
            <p:cNvCxnSpPr/>
            <p:nvPr/>
          </p:nvCxnSpPr>
          <p:spPr>
            <a:xfrm>
              <a:off x="2713609" y="1844675"/>
              <a:ext cx="0" cy="1978573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矢印コネクタ 40">
              <a:extLst>
                <a:ext uri="{FF2B5EF4-FFF2-40B4-BE49-F238E27FC236}">
                  <a16:creationId xmlns:a16="http://schemas.microsoft.com/office/drawing/2014/main" id="{2A17AEBC-45C8-4A12-8DCE-CFC562F15856}"/>
                </a:ext>
              </a:extLst>
            </p:cNvPr>
            <p:cNvCxnSpPr/>
            <p:nvPr/>
          </p:nvCxnSpPr>
          <p:spPr>
            <a:xfrm>
              <a:off x="1951601" y="2675002"/>
              <a:ext cx="515012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矢印コネクタ 41">
              <a:extLst>
                <a:ext uri="{FF2B5EF4-FFF2-40B4-BE49-F238E27FC236}">
                  <a16:creationId xmlns:a16="http://schemas.microsoft.com/office/drawing/2014/main" id="{A82B2F59-39E2-487A-BBBF-F579115FB20E}"/>
                </a:ext>
              </a:extLst>
            </p:cNvPr>
            <p:cNvCxnSpPr/>
            <p:nvPr/>
          </p:nvCxnSpPr>
          <p:spPr>
            <a:xfrm flipV="1">
              <a:off x="2466613" y="2367574"/>
              <a:ext cx="186554" cy="30742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矢印コネクタ 42">
              <a:extLst>
                <a:ext uri="{FF2B5EF4-FFF2-40B4-BE49-F238E27FC236}">
                  <a16:creationId xmlns:a16="http://schemas.microsoft.com/office/drawing/2014/main" id="{08948017-A2BD-4CB9-8D39-CB4FAD59671A}"/>
                </a:ext>
              </a:extLst>
            </p:cNvPr>
            <p:cNvCxnSpPr/>
            <p:nvPr/>
          </p:nvCxnSpPr>
          <p:spPr>
            <a:xfrm flipV="1">
              <a:off x="2662572" y="1876207"/>
              <a:ext cx="0" cy="49325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768B0A37-3419-47E3-B4A2-C17120ABB97F}"/>
                </a:ext>
              </a:extLst>
            </p:cNvPr>
            <p:cNvCxnSpPr/>
            <p:nvPr/>
          </p:nvCxnSpPr>
          <p:spPr>
            <a:xfrm flipV="1">
              <a:off x="2653167" y="1989202"/>
              <a:ext cx="670034" cy="173421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33C3B6AF-97AE-4316-A2AD-6D3B469DB164}"/>
                </a:ext>
              </a:extLst>
            </p:cNvPr>
            <p:cNvSpPr txBox="1"/>
            <p:nvPr/>
          </p:nvSpPr>
          <p:spPr>
            <a:xfrm>
              <a:off x="3390406" y="1748408"/>
              <a:ext cx="2875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free from electron scattering</a:t>
              </a:r>
              <a:endParaRPr kumimoji="1" lang="ja-JP" altLang="en-US" dirty="0"/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56E8FA3C-190F-48DF-A78F-A56C89BDAA12}"/>
                </a:ext>
              </a:extLst>
            </p:cNvPr>
            <p:cNvSpPr txBox="1"/>
            <p:nvPr/>
          </p:nvSpPr>
          <p:spPr>
            <a:xfrm>
              <a:off x="3390406" y="2982030"/>
              <a:ext cx="2875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free from electron scattering</a:t>
              </a:r>
              <a:endParaRPr kumimoji="1" lang="ja-JP" altLang="en-US" dirty="0"/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FAF09D32-A10B-4F25-97C1-5B03B20CE491}"/>
                </a:ext>
              </a:extLst>
            </p:cNvPr>
            <p:cNvSpPr txBox="1"/>
            <p:nvPr/>
          </p:nvSpPr>
          <p:spPr>
            <a:xfrm>
              <a:off x="3819815" y="2162623"/>
              <a:ext cx="5163207" cy="646331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X-rays originally polarized along the field lines tends to be beamed in the direction of the lines of force.</a:t>
              </a:r>
              <a:endParaRPr kumimoji="1" lang="ja-JP" altLang="en-US" dirty="0"/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4E191D13-2B54-4585-8C11-37C3B5AFF211}"/>
                </a:ext>
              </a:extLst>
            </p:cNvPr>
            <p:cNvSpPr txBox="1"/>
            <p:nvPr/>
          </p:nvSpPr>
          <p:spPr>
            <a:xfrm>
              <a:off x="1547611" y="3894288"/>
              <a:ext cx="183800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/>
                <a:t>magnetic lines of force</a:t>
              </a:r>
            </a:p>
            <a:p>
              <a:r>
                <a:rPr lang="en-US" altLang="ja-JP" sz="1400" dirty="0"/>
                <a:t>in the surface layer of </a:t>
              </a:r>
            </a:p>
            <a:p>
              <a:r>
                <a:rPr kumimoji="1" lang="en-US" altLang="ja-JP" sz="1400" dirty="0"/>
                <a:t>the Polar Cone</a:t>
              </a:r>
              <a:endParaRPr kumimoji="1" lang="ja-JP" altLang="en-US" sz="1400" dirty="0"/>
            </a:p>
          </p:txBody>
        </p: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36D74586-AF16-43FD-B0DA-0EAE21718CCC}"/>
                </a:ext>
              </a:extLst>
            </p:cNvPr>
            <p:cNvCxnSpPr/>
            <p:nvPr/>
          </p:nvCxnSpPr>
          <p:spPr>
            <a:xfrm flipV="1">
              <a:off x="2653167" y="3223362"/>
              <a:ext cx="670034" cy="173421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FD764405-AE20-468F-84FC-3D040D3DCF5D}"/>
                </a:ext>
              </a:extLst>
            </p:cNvPr>
            <p:cNvSpPr txBox="1"/>
            <p:nvPr/>
          </p:nvSpPr>
          <p:spPr>
            <a:xfrm>
              <a:off x="3874995" y="3443410"/>
              <a:ext cx="5919952" cy="646331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X-rays originally polarized perpendicular to the lines of force should be emitted without beaming.</a:t>
              </a:r>
              <a:endParaRPr kumimoji="1" lang="ja-JP" altLang="en-US" dirty="0"/>
            </a:p>
          </p:txBody>
        </p: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AD42D573-DC1C-42BB-AEC9-54275819E02B}"/>
                </a:ext>
              </a:extLst>
            </p:cNvPr>
            <p:cNvSpPr/>
            <p:nvPr/>
          </p:nvSpPr>
          <p:spPr>
            <a:xfrm>
              <a:off x="163806" y="1409854"/>
              <a:ext cx="9710759" cy="322309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D6F9A07C-5AAC-4249-A63D-B2DA5A0C453A}"/>
                </a:ext>
              </a:extLst>
            </p:cNvPr>
            <p:cNvSpPr txBox="1"/>
            <p:nvPr/>
          </p:nvSpPr>
          <p:spPr>
            <a:xfrm>
              <a:off x="224337" y="3882150"/>
              <a:ext cx="124553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/>
                <a:t>central side of the Polar Cone</a:t>
              </a:r>
              <a:endParaRPr kumimoji="1" lang="ja-JP" altLang="en-US" sz="1400" dirty="0"/>
            </a:p>
          </p:txBody>
        </p:sp>
      </p:grp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9D6E02C1-A42B-4F86-9DD3-325200F24307}"/>
              </a:ext>
            </a:extLst>
          </p:cNvPr>
          <p:cNvCxnSpPr>
            <a:cxnSpLocks/>
          </p:cNvCxnSpPr>
          <p:nvPr/>
        </p:nvCxnSpPr>
        <p:spPr>
          <a:xfrm flipV="1">
            <a:off x="6134470" y="293826"/>
            <a:ext cx="0" cy="2210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2E528F9D-38D7-490A-86A2-C9D1744AF4D2}"/>
              </a:ext>
            </a:extLst>
          </p:cNvPr>
          <p:cNvCxnSpPr>
            <a:cxnSpLocks/>
          </p:cNvCxnSpPr>
          <p:nvPr/>
        </p:nvCxnSpPr>
        <p:spPr>
          <a:xfrm flipV="1">
            <a:off x="7515844" y="325012"/>
            <a:ext cx="0" cy="2210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190F0107-13E7-4F70-9450-63BAD2A96EFB}"/>
              </a:ext>
            </a:extLst>
          </p:cNvPr>
          <p:cNvCxnSpPr>
            <a:cxnSpLocks/>
          </p:cNvCxnSpPr>
          <p:nvPr/>
        </p:nvCxnSpPr>
        <p:spPr>
          <a:xfrm flipV="1">
            <a:off x="6135950" y="845576"/>
            <a:ext cx="0" cy="2210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96945376-8234-4850-A9DB-8C0360C942F7}"/>
              </a:ext>
            </a:extLst>
          </p:cNvPr>
          <p:cNvCxnSpPr>
            <a:cxnSpLocks/>
          </p:cNvCxnSpPr>
          <p:nvPr/>
        </p:nvCxnSpPr>
        <p:spPr>
          <a:xfrm flipV="1">
            <a:off x="7517324" y="854454"/>
            <a:ext cx="0" cy="2210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203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台形 51">
            <a:extLst>
              <a:ext uri="{FF2B5EF4-FFF2-40B4-BE49-F238E27FC236}">
                <a16:creationId xmlns:a16="http://schemas.microsoft.com/office/drawing/2014/main" id="{3B12C403-AF79-43D9-AD90-B7C846FD910C}"/>
              </a:ext>
            </a:extLst>
          </p:cNvPr>
          <p:cNvSpPr/>
          <p:nvPr/>
        </p:nvSpPr>
        <p:spPr>
          <a:xfrm rot="6323866" flipH="1">
            <a:off x="5729220" y="4308071"/>
            <a:ext cx="106395" cy="731520"/>
          </a:xfrm>
          <a:prstGeom prst="trapezoid">
            <a:avLst/>
          </a:prstGeom>
          <a:solidFill>
            <a:srgbClr val="F9B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台形 52">
            <a:extLst>
              <a:ext uri="{FF2B5EF4-FFF2-40B4-BE49-F238E27FC236}">
                <a16:creationId xmlns:a16="http://schemas.microsoft.com/office/drawing/2014/main" id="{450A55DC-8D54-4BE7-AE8A-EBD2C4EC1D99}"/>
              </a:ext>
            </a:extLst>
          </p:cNvPr>
          <p:cNvSpPr/>
          <p:nvPr/>
        </p:nvSpPr>
        <p:spPr>
          <a:xfrm rot="6323866" flipV="1">
            <a:off x="6760116" y="4566585"/>
            <a:ext cx="106395" cy="731520"/>
          </a:xfrm>
          <a:prstGeom prst="trapezoid">
            <a:avLst/>
          </a:prstGeom>
          <a:solidFill>
            <a:srgbClr val="F9B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台形 38">
            <a:extLst>
              <a:ext uri="{FF2B5EF4-FFF2-40B4-BE49-F238E27FC236}">
                <a16:creationId xmlns:a16="http://schemas.microsoft.com/office/drawing/2014/main" id="{68D934C0-D629-49C7-AF6E-4B54A65D5ABD}"/>
              </a:ext>
            </a:extLst>
          </p:cNvPr>
          <p:cNvSpPr/>
          <p:nvPr/>
        </p:nvSpPr>
        <p:spPr>
          <a:xfrm rot="15276134" flipH="1" flipV="1">
            <a:off x="1369522" y="4566585"/>
            <a:ext cx="106395" cy="731520"/>
          </a:xfrm>
          <a:prstGeom prst="trapezoid">
            <a:avLst/>
          </a:prstGeom>
          <a:solidFill>
            <a:srgbClr val="F9B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台形 35">
            <a:extLst>
              <a:ext uri="{FF2B5EF4-FFF2-40B4-BE49-F238E27FC236}">
                <a16:creationId xmlns:a16="http://schemas.microsoft.com/office/drawing/2014/main" id="{D07327F6-57F4-47F9-A663-584D46471FC5}"/>
              </a:ext>
            </a:extLst>
          </p:cNvPr>
          <p:cNvSpPr/>
          <p:nvPr/>
        </p:nvSpPr>
        <p:spPr>
          <a:xfrm rot="15276134">
            <a:off x="2400418" y="4308071"/>
            <a:ext cx="106395" cy="731520"/>
          </a:xfrm>
          <a:prstGeom prst="trapezoid">
            <a:avLst/>
          </a:prstGeom>
          <a:solidFill>
            <a:srgbClr val="F9B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290886-DBA8-472A-8D92-8F981AEC59DA}"/>
              </a:ext>
            </a:extLst>
          </p:cNvPr>
          <p:cNvSpPr txBox="1"/>
          <p:nvPr/>
        </p:nvSpPr>
        <p:spPr>
          <a:xfrm>
            <a:off x="150921" y="97653"/>
            <a:ext cx="6835805" cy="64633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ym typeface="Symbol" panose="05050102010706020507" pitchFamily="18" charset="2"/>
              </a:rPr>
              <a:t> </a:t>
            </a:r>
            <a:r>
              <a:rPr kumimoji="1" lang="en-US" altLang="ja-JP" dirty="0" err="1">
                <a:sym typeface="Symbol" panose="05050102010706020507" pitchFamily="18" charset="2"/>
              </a:rPr>
              <a:t>Deferences</a:t>
            </a:r>
            <a:r>
              <a:rPr kumimoji="1" lang="en-US" altLang="ja-JP" dirty="0">
                <a:sym typeface="Symbol" panose="05050102010706020507" pitchFamily="18" charset="2"/>
              </a:rPr>
              <a:t> of the best fit parameter-values in the hard blackbody component between the phases A-B and the phases C-E.</a:t>
            </a:r>
            <a:endParaRPr kumimoji="1" lang="ja-JP" altLang="en-US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AC529AE3-E89C-4A46-BD87-59CF5AC90C92}"/>
              </a:ext>
            </a:extLst>
          </p:cNvPr>
          <p:cNvGrpSpPr/>
          <p:nvPr/>
        </p:nvGrpSpPr>
        <p:grpSpPr>
          <a:xfrm>
            <a:off x="999914" y="839232"/>
            <a:ext cx="7642292" cy="1675368"/>
            <a:chOff x="999914" y="839232"/>
            <a:chExt cx="7642292" cy="1675368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02219756-B2E9-424B-8920-DD73F98E6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7347" y="839232"/>
              <a:ext cx="7614859" cy="1022365"/>
            </a:xfrm>
            <a:prstGeom prst="rect">
              <a:avLst/>
            </a:prstGeom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F156BFCE-E798-4195-B2FC-78D03FB9D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9914" y="1783080"/>
              <a:ext cx="7614859" cy="731520"/>
            </a:xfrm>
            <a:prstGeom prst="rect">
              <a:avLst/>
            </a:prstGeom>
          </p:spPr>
        </p:pic>
      </p:grp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69327517-DB97-4920-B37F-218424E47A41}"/>
              </a:ext>
            </a:extLst>
          </p:cNvPr>
          <p:cNvCxnSpPr/>
          <p:nvPr/>
        </p:nvCxnSpPr>
        <p:spPr>
          <a:xfrm>
            <a:off x="5660136" y="1161288"/>
            <a:ext cx="0" cy="1307592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A06412B-C408-46AC-ABE1-83B049CFE34D}"/>
              </a:ext>
            </a:extLst>
          </p:cNvPr>
          <p:cNvSpPr txBox="1"/>
          <p:nvPr/>
        </p:nvSpPr>
        <p:spPr>
          <a:xfrm>
            <a:off x="754603" y="1507307"/>
            <a:ext cx="136588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b="1" dirty="0">
                <a:solidFill>
                  <a:srgbClr val="FF0000"/>
                </a:solidFill>
              </a:rPr>
              <a:t>BB temperature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FD90B8C-5812-4F35-A35A-C69677DE45ED}"/>
              </a:ext>
            </a:extLst>
          </p:cNvPr>
          <p:cNvCxnSpPr/>
          <p:nvPr/>
        </p:nvCxnSpPr>
        <p:spPr>
          <a:xfrm>
            <a:off x="4279037" y="1589103"/>
            <a:ext cx="67396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810420A9-CD4E-4120-94BD-2FB2D3DDAEF6}"/>
              </a:ext>
            </a:extLst>
          </p:cNvPr>
          <p:cNvCxnSpPr>
            <a:cxnSpLocks/>
          </p:cNvCxnSpPr>
          <p:nvPr/>
        </p:nvCxnSpPr>
        <p:spPr>
          <a:xfrm>
            <a:off x="6801035" y="1590583"/>
            <a:ext cx="77161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5C688612-5B0B-472E-88CC-592C40C5BABE}"/>
              </a:ext>
            </a:extLst>
          </p:cNvPr>
          <p:cNvCxnSpPr>
            <a:cxnSpLocks/>
          </p:cNvCxnSpPr>
          <p:nvPr/>
        </p:nvCxnSpPr>
        <p:spPr>
          <a:xfrm>
            <a:off x="3812959" y="2247530"/>
            <a:ext cx="160242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89EC0062-ECF1-43F4-93D7-A73282617E59}"/>
              </a:ext>
            </a:extLst>
          </p:cNvPr>
          <p:cNvCxnSpPr>
            <a:cxnSpLocks/>
          </p:cNvCxnSpPr>
          <p:nvPr/>
        </p:nvCxnSpPr>
        <p:spPr>
          <a:xfrm>
            <a:off x="6704121" y="2247530"/>
            <a:ext cx="97506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5C8359F-67BA-43FD-BF6D-15AEBC7F7E33}"/>
              </a:ext>
            </a:extLst>
          </p:cNvPr>
          <p:cNvSpPr txBox="1"/>
          <p:nvPr/>
        </p:nvSpPr>
        <p:spPr>
          <a:xfrm>
            <a:off x="733694" y="1992359"/>
            <a:ext cx="1442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>
                <a:solidFill>
                  <a:srgbClr val="FF0000"/>
                </a:solidFill>
              </a:rPr>
              <a:t>Cyclotron energy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995FA1A8-521E-46B0-A344-E15B5FFEB891}"/>
              </a:ext>
            </a:extLst>
          </p:cNvPr>
          <p:cNvCxnSpPr>
            <a:cxnSpLocks/>
          </p:cNvCxnSpPr>
          <p:nvPr/>
        </p:nvCxnSpPr>
        <p:spPr>
          <a:xfrm flipV="1">
            <a:off x="612561" y="4474091"/>
            <a:ext cx="2687253" cy="676149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E9095752-F9B7-46D3-9978-CA8512184194}"/>
              </a:ext>
            </a:extLst>
          </p:cNvPr>
          <p:cNvCxnSpPr/>
          <p:nvPr/>
        </p:nvCxnSpPr>
        <p:spPr>
          <a:xfrm flipV="1">
            <a:off x="1955070" y="3598836"/>
            <a:ext cx="0" cy="11746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左カーブ矢印 56">
            <a:extLst>
              <a:ext uri="{FF2B5EF4-FFF2-40B4-BE49-F238E27FC236}">
                <a16:creationId xmlns:a16="http://schemas.microsoft.com/office/drawing/2014/main" id="{9231927A-BCCB-4864-B168-491AF2CC809B}"/>
              </a:ext>
            </a:extLst>
          </p:cNvPr>
          <p:cNvSpPr/>
          <p:nvPr/>
        </p:nvSpPr>
        <p:spPr>
          <a:xfrm>
            <a:off x="2018132" y="3594088"/>
            <a:ext cx="299545" cy="26487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DC5D6F4A-287E-4361-831C-A35ED36BAD12}"/>
              </a:ext>
            </a:extLst>
          </p:cNvPr>
          <p:cNvCxnSpPr>
            <a:stCxn id="24" idx="6"/>
          </p:cNvCxnSpPr>
          <p:nvPr/>
        </p:nvCxnSpPr>
        <p:spPr>
          <a:xfrm flipV="1">
            <a:off x="2117146" y="4465206"/>
            <a:ext cx="1722266" cy="29551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B225882-4BB8-44DA-89A9-6E1654D88259}"/>
              </a:ext>
            </a:extLst>
          </p:cNvPr>
          <p:cNvSpPr txBox="1"/>
          <p:nvPr/>
        </p:nvSpPr>
        <p:spPr>
          <a:xfrm>
            <a:off x="3908784" y="4327866"/>
            <a:ext cx="104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Observer</a:t>
            </a:r>
            <a:endParaRPr kumimoji="1" lang="ja-JP" altLang="en-US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3450B13-C27F-429B-A09D-0ABF9065DC86}"/>
              </a:ext>
            </a:extLst>
          </p:cNvPr>
          <p:cNvSpPr txBox="1"/>
          <p:nvPr/>
        </p:nvSpPr>
        <p:spPr>
          <a:xfrm>
            <a:off x="162915" y="3602285"/>
            <a:ext cx="10539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side view</a:t>
            </a:r>
            <a:endParaRPr kumimoji="1" lang="ja-JP" altLang="en-US" dirty="0"/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60A16224-9CB0-4C06-943E-4B3205F5C716}"/>
              </a:ext>
            </a:extLst>
          </p:cNvPr>
          <p:cNvCxnSpPr/>
          <p:nvPr/>
        </p:nvCxnSpPr>
        <p:spPr>
          <a:xfrm>
            <a:off x="689887" y="4808051"/>
            <a:ext cx="24278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楕円 39">
            <a:extLst>
              <a:ext uri="{FF2B5EF4-FFF2-40B4-BE49-F238E27FC236}">
                <a16:creationId xmlns:a16="http://schemas.microsoft.com/office/drawing/2014/main" id="{A6857AA9-02DA-4A0F-80C1-8F9E16DCCEF0}"/>
              </a:ext>
            </a:extLst>
          </p:cNvPr>
          <p:cNvSpPr/>
          <p:nvPr/>
        </p:nvSpPr>
        <p:spPr>
          <a:xfrm rot="20580000">
            <a:off x="1717077" y="4656606"/>
            <a:ext cx="468000" cy="28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50">
            <a:extLst>
              <a:ext uri="{FF2B5EF4-FFF2-40B4-BE49-F238E27FC236}">
                <a16:creationId xmlns:a16="http://schemas.microsoft.com/office/drawing/2014/main" id="{D8B0A1CA-02CA-43FE-9367-8CF6823236E5}"/>
              </a:ext>
            </a:extLst>
          </p:cNvPr>
          <p:cNvSpPr>
            <a:spLocks noChangeAspect="1"/>
          </p:cNvSpPr>
          <p:nvPr/>
        </p:nvSpPr>
        <p:spPr>
          <a:xfrm rot="20799237">
            <a:off x="1788495" y="4629838"/>
            <a:ext cx="333150" cy="3386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C7493016-672F-4C0C-B65B-86750A89F396}"/>
              </a:ext>
            </a:extLst>
          </p:cNvPr>
          <p:cNvCxnSpPr>
            <a:cxnSpLocks/>
          </p:cNvCxnSpPr>
          <p:nvPr/>
        </p:nvCxnSpPr>
        <p:spPr>
          <a:xfrm>
            <a:off x="4972258" y="4465213"/>
            <a:ext cx="2687253" cy="676149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DDE47CF4-5AAC-47C3-8D48-F23B1E761A6C}"/>
              </a:ext>
            </a:extLst>
          </p:cNvPr>
          <p:cNvCxnSpPr/>
          <p:nvPr/>
        </p:nvCxnSpPr>
        <p:spPr>
          <a:xfrm flipV="1">
            <a:off x="6314767" y="3598836"/>
            <a:ext cx="0" cy="11746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左カーブ矢印 56">
            <a:extLst>
              <a:ext uri="{FF2B5EF4-FFF2-40B4-BE49-F238E27FC236}">
                <a16:creationId xmlns:a16="http://schemas.microsoft.com/office/drawing/2014/main" id="{928A271D-A5D9-4575-8CC8-60F8F40B7A8C}"/>
              </a:ext>
            </a:extLst>
          </p:cNvPr>
          <p:cNvSpPr/>
          <p:nvPr/>
        </p:nvSpPr>
        <p:spPr>
          <a:xfrm>
            <a:off x="6377829" y="3594088"/>
            <a:ext cx="299545" cy="26487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BFF8C696-B163-4B25-8E15-035A72189B60}"/>
              </a:ext>
            </a:extLst>
          </p:cNvPr>
          <p:cNvCxnSpPr>
            <a:cxnSpLocks/>
          </p:cNvCxnSpPr>
          <p:nvPr/>
        </p:nvCxnSpPr>
        <p:spPr>
          <a:xfrm flipV="1">
            <a:off x="6393291" y="4465206"/>
            <a:ext cx="1752551" cy="34499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0F7EC8B9-FD37-4618-89CF-BDEF5FFD157F}"/>
              </a:ext>
            </a:extLst>
          </p:cNvPr>
          <p:cNvSpPr txBox="1"/>
          <p:nvPr/>
        </p:nvSpPr>
        <p:spPr>
          <a:xfrm>
            <a:off x="8145842" y="4336744"/>
            <a:ext cx="104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Observer</a:t>
            </a:r>
            <a:endParaRPr kumimoji="1" lang="ja-JP" altLang="en-US" dirty="0"/>
          </a:p>
        </p:txBody>
      </p: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34AE20DC-0AC3-4384-8F55-FFFF26BD4DF2}"/>
              </a:ext>
            </a:extLst>
          </p:cNvPr>
          <p:cNvCxnSpPr/>
          <p:nvPr/>
        </p:nvCxnSpPr>
        <p:spPr>
          <a:xfrm>
            <a:off x="5049584" y="4808051"/>
            <a:ext cx="24278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楕円 49">
            <a:extLst>
              <a:ext uri="{FF2B5EF4-FFF2-40B4-BE49-F238E27FC236}">
                <a16:creationId xmlns:a16="http://schemas.microsoft.com/office/drawing/2014/main" id="{3912AC37-3B02-4411-AF1A-AF2D6131D8F3}"/>
              </a:ext>
            </a:extLst>
          </p:cNvPr>
          <p:cNvSpPr/>
          <p:nvPr/>
        </p:nvSpPr>
        <p:spPr>
          <a:xfrm rot="1020000" flipH="1">
            <a:off x="6050956" y="4656606"/>
            <a:ext cx="468000" cy="28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4ED8B030-3CCD-4FDC-88E2-6CBDEA2AFBA9}"/>
              </a:ext>
            </a:extLst>
          </p:cNvPr>
          <p:cNvSpPr>
            <a:spLocks noChangeAspect="1"/>
          </p:cNvSpPr>
          <p:nvPr/>
        </p:nvSpPr>
        <p:spPr>
          <a:xfrm rot="800763" flipH="1">
            <a:off x="6114388" y="4629838"/>
            <a:ext cx="333150" cy="3386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7DE65CC4-38CA-4070-B425-AF454155AA78}"/>
              </a:ext>
            </a:extLst>
          </p:cNvPr>
          <p:cNvSpPr txBox="1"/>
          <p:nvPr/>
        </p:nvSpPr>
        <p:spPr>
          <a:xfrm>
            <a:off x="361216" y="2575368"/>
            <a:ext cx="2617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/>
              <a:t>A possible interpretation </a:t>
            </a:r>
            <a:r>
              <a:rPr kumimoji="1" lang="en-US" altLang="ja-JP" dirty="0"/>
              <a:t>:</a:t>
            </a:r>
            <a:endParaRPr kumimoji="1" lang="ja-JP" altLang="en-US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0D325FBE-4EF1-429F-ACE3-C3803EBB291F}"/>
              </a:ext>
            </a:extLst>
          </p:cNvPr>
          <p:cNvSpPr txBox="1"/>
          <p:nvPr/>
        </p:nvSpPr>
        <p:spPr>
          <a:xfrm>
            <a:off x="810927" y="2969234"/>
            <a:ext cx="6096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We see different polar mounds at the opposite magnetic poles. </a:t>
            </a:r>
            <a:endParaRPr kumimoji="1" lang="ja-JP" altLang="en-US" dirty="0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F50836DD-3967-4230-BC7E-5713610103DF}"/>
              </a:ext>
            </a:extLst>
          </p:cNvPr>
          <p:cNvSpPr txBox="1"/>
          <p:nvPr/>
        </p:nvSpPr>
        <p:spPr>
          <a:xfrm>
            <a:off x="2561560" y="3550940"/>
            <a:ext cx="1321196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 - B phases</a:t>
            </a:r>
            <a:endParaRPr kumimoji="1" lang="ja-JP" altLang="en-US" dirty="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9DD8A1CF-97CA-4BE8-AB40-066111673447}"/>
              </a:ext>
            </a:extLst>
          </p:cNvPr>
          <p:cNvSpPr txBox="1"/>
          <p:nvPr/>
        </p:nvSpPr>
        <p:spPr>
          <a:xfrm>
            <a:off x="6912054" y="3550940"/>
            <a:ext cx="1321196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 - E phases</a:t>
            </a:r>
            <a:endParaRPr kumimoji="1" lang="ja-JP" altLang="en-US" dirty="0"/>
          </a:p>
        </p:txBody>
      </p:sp>
      <p:pic>
        <p:nvPicPr>
          <p:cNvPr id="60" name="図 59">
            <a:extLst>
              <a:ext uri="{FF2B5EF4-FFF2-40B4-BE49-F238E27FC236}">
                <a16:creationId xmlns:a16="http://schemas.microsoft.com/office/drawing/2014/main" id="{E51FD6AF-CA49-42E3-A7D2-36D9CD080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400" y="5416756"/>
            <a:ext cx="2099384" cy="1446095"/>
          </a:xfrm>
          <a:prstGeom prst="rect">
            <a:avLst/>
          </a:prstGeom>
        </p:spPr>
      </p:pic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1BF2F7A2-D7E5-49E1-9374-DA0236592162}"/>
              </a:ext>
            </a:extLst>
          </p:cNvPr>
          <p:cNvCxnSpPr/>
          <p:nvPr/>
        </p:nvCxnSpPr>
        <p:spPr>
          <a:xfrm flipV="1">
            <a:off x="3299814" y="5850384"/>
            <a:ext cx="513145" cy="77235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BBE6E0A8-F2C6-4B42-A3CB-1E6ADD4E415B}"/>
              </a:ext>
            </a:extLst>
          </p:cNvPr>
          <p:cNvSpPr txBox="1"/>
          <p:nvPr/>
        </p:nvSpPr>
        <p:spPr>
          <a:xfrm>
            <a:off x="929571" y="6188243"/>
            <a:ext cx="1388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Polar mound</a:t>
            </a:r>
            <a:endParaRPr kumimoji="1" lang="ja-JP" altLang="en-US" dirty="0"/>
          </a:p>
        </p:txBody>
      </p: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AC583A71-359D-4C9D-920F-A1D60D33356D}"/>
              </a:ext>
            </a:extLst>
          </p:cNvPr>
          <p:cNvCxnSpPr>
            <a:cxnSpLocks/>
          </p:cNvCxnSpPr>
          <p:nvPr/>
        </p:nvCxnSpPr>
        <p:spPr>
          <a:xfrm>
            <a:off x="1903832" y="6498858"/>
            <a:ext cx="413845" cy="1238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2A04D456-34C4-4AB5-9E91-D9ED976E1789}"/>
              </a:ext>
            </a:extLst>
          </p:cNvPr>
          <p:cNvSpPr txBox="1"/>
          <p:nvPr/>
        </p:nvSpPr>
        <p:spPr>
          <a:xfrm>
            <a:off x="3923360" y="5539712"/>
            <a:ext cx="4966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Hard blackbody component + Cyclotron absorption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C95B6E9-EB12-446B-8ED2-61FCAB887F9B}"/>
              </a:ext>
            </a:extLst>
          </p:cNvPr>
          <p:cNvSpPr txBox="1"/>
          <p:nvPr/>
        </p:nvSpPr>
        <p:spPr>
          <a:xfrm rot="20365352">
            <a:off x="2077638" y="4427015"/>
            <a:ext cx="300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N</a:t>
            </a:r>
            <a:endParaRPr kumimoji="1" lang="ja-JP" altLang="en-US" sz="1400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20C4DCE3-3A44-49BA-B8C2-36426B09FC32}"/>
              </a:ext>
            </a:extLst>
          </p:cNvPr>
          <p:cNvSpPr txBox="1"/>
          <p:nvPr/>
        </p:nvSpPr>
        <p:spPr>
          <a:xfrm rot="20365352">
            <a:off x="1573529" y="4877125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S</a:t>
            </a:r>
            <a:endParaRPr kumimoji="1" lang="ja-JP" altLang="en-US" sz="1400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7DBE1213-E959-4C1D-9035-3921CDB85F56}"/>
              </a:ext>
            </a:extLst>
          </p:cNvPr>
          <p:cNvSpPr txBox="1"/>
          <p:nvPr/>
        </p:nvSpPr>
        <p:spPr>
          <a:xfrm rot="859077">
            <a:off x="5885346" y="4393927"/>
            <a:ext cx="300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N</a:t>
            </a:r>
            <a:endParaRPr kumimoji="1" lang="ja-JP" altLang="en-US" sz="1400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7E37078B-9393-432C-9DD8-764A17B3F11B}"/>
              </a:ext>
            </a:extLst>
          </p:cNvPr>
          <p:cNvSpPr txBox="1"/>
          <p:nvPr/>
        </p:nvSpPr>
        <p:spPr>
          <a:xfrm rot="859077">
            <a:off x="6417623" y="4893124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S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07749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23124"/>
            <a:ext cx="415658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Presence of phase-dependent obscuration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77" y="968670"/>
            <a:ext cx="2088501" cy="399348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265" y="968670"/>
            <a:ext cx="1732739" cy="395017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9670" y="423431"/>
            <a:ext cx="4903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u="sng" dirty="0"/>
              <a:t>Pulse profile variation of Her X-1 associated with the 35-day cycle</a:t>
            </a:r>
            <a:endParaRPr kumimoji="1" lang="ja-JP" altLang="en-US" sz="1400" u="sng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46" y="4939062"/>
            <a:ext cx="3910252" cy="191893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059085" y="721437"/>
            <a:ext cx="790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Main on</a:t>
            </a:r>
            <a:endParaRPr kumimoji="1" lang="ja-JP" altLang="en-US" sz="1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81614" y="721436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Mid on</a:t>
            </a:r>
            <a:endParaRPr kumimoji="1" lang="ja-JP" altLang="en-US" sz="1400" dirty="0"/>
          </a:p>
        </p:txBody>
      </p:sp>
      <p:cxnSp>
        <p:nvCxnSpPr>
          <p:cNvPr id="10" name="直線コネクタ 9"/>
          <p:cNvCxnSpPr/>
          <p:nvPr/>
        </p:nvCxnSpPr>
        <p:spPr>
          <a:xfrm>
            <a:off x="1003906" y="1029213"/>
            <a:ext cx="0" cy="362161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1454385" y="1029213"/>
            <a:ext cx="0" cy="362161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505368" y="1029213"/>
            <a:ext cx="0" cy="362161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3980705" y="1029213"/>
            <a:ext cx="0" cy="362161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図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626971" y="2155102"/>
            <a:ext cx="3857057" cy="3933759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4873606" y="961706"/>
            <a:ext cx="4781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Accretion flow along the magnetic funnels could be optically thick and possible to periodically obscure the central X-ray source.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623163" y="38612"/>
            <a:ext cx="4911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complications in reproduction of the pulse profiles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83958" y="6601219"/>
            <a:ext cx="12896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(Scott et al. 2000)</a:t>
            </a:r>
            <a:endParaRPr kumimoji="1" lang="ja-JP" altLang="en-US" sz="1200" dirty="0"/>
          </a:p>
        </p:txBody>
      </p:sp>
      <p:sp>
        <p:nvSpPr>
          <p:cNvPr id="14" name="右矢印 13"/>
          <p:cNvSpPr/>
          <p:nvPr/>
        </p:nvSpPr>
        <p:spPr>
          <a:xfrm>
            <a:off x="4228782" y="185969"/>
            <a:ext cx="232859" cy="121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下矢印 14"/>
          <p:cNvSpPr/>
          <p:nvPr/>
        </p:nvSpPr>
        <p:spPr>
          <a:xfrm>
            <a:off x="1166648" y="1356805"/>
            <a:ext cx="149773" cy="12515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下矢印 20"/>
          <p:cNvSpPr/>
          <p:nvPr/>
        </p:nvSpPr>
        <p:spPr>
          <a:xfrm>
            <a:off x="3683890" y="1304248"/>
            <a:ext cx="149773" cy="12515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/>
          <p:nvPr/>
        </p:nvCxnSpPr>
        <p:spPr>
          <a:xfrm>
            <a:off x="1969392" y="1029213"/>
            <a:ext cx="0" cy="362161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3017799" y="1029213"/>
            <a:ext cx="0" cy="362161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/>
        </p:nvSpPr>
        <p:spPr>
          <a:xfrm>
            <a:off x="7764524" y="3060718"/>
            <a:ext cx="993228" cy="843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 rot="20693050">
            <a:off x="6002709" y="4008663"/>
            <a:ext cx="993228" cy="843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環状矢印 16"/>
          <p:cNvSpPr/>
          <p:nvPr/>
        </p:nvSpPr>
        <p:spPr>
          <a:xfrm rot="14421290" flipH="1">
            <a:off x="6553210" y="3821361"/>
            <a:ext cx="919655" cy="820359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環状矢印 24"/>
          <p:cNvSpPr/>
          <p:nvPr/>
        </p:nvSpPr>
        <p:spPr>
          <a:xfrm rot="14228175" flipV="1">
            <a:off x="7591966" y="3298773"/>
            <a:ext cx="919655" cy="820359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27" name="直線矢印コネクタ 26"/>
          <p:cNvCxnSpPr/>
          <p:nvPr/>
        </p:nvCxnSpPr>
        <p:spPr>
          <a:xfrm>
            <a:off x="5486407" y="3959352"/>
            <a:ext cx="197132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4668059" y="3805463"/>
            <a:ext cx="8297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observer</a:t>
            </a:r>
            <a:endParaRPr kumimoji="1" lang="ja-JP" altLang="en-US" sz="1400" dirty="0"/>
          </a:p>
        </p:txBody>
      </p:sp>
      <p:sp>
        <p:nvSpPr>
          <p:cNvPr id="29" name="正方形/長方形 28"/>
          <p:cNvSpPr/>
          <p:nvPr/>
        </p:nvSpPr>
        <p:spPr>
          <a:xfrm>
            <a:off x="4623163" y="873765"/>
            <a:ext cx="5074460" cy="56588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C8F77A43-DE4C-48BB-8622-8038582A1A8A}"/>
              </a:ext>
            </a:extLst>
          </p:cNvPr>
          <p:cNvSpPr/>
          <p:nvPr/>
        </p:nvSpPr>
        <p:spPr>
          <a:xfrm rot="20175958">
            <a:off x="6201505" y="2313131"/>
            <a:ext cx="1296212" cy="84345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09D8AA3-A762-4E30-B763-21BF33053C77}"/>
              </a:ext>
            </a:extLst>
          </p:cNvPr>
          <p:cNvSpPr txBox="1"/>
          <p:nvPr/>
        </p:nvSpPr>
        <p:spPr>
          <a:xfrm>
            <a:off x="4873606" y="2117929"/>
            <a:ext cx="16732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</a:rPr>
              <a:t>Candidate place of the soft blackbody component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5923BBC-2B0C-4EDF-B5AA-6EF1ADECA8B5}"/>
              </a:ext>
            </a:extLst>
          </p:cNvPr>
          <p:cNvSpPr txBox="1"/>
          <p:nvPr/>
        </p:nvSpPr>
        <p:spPr>
          <a:xfrm>
            <a:off x="4873606" y="5930518"/>
            <a:ext cx="4845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This funnel pattern could change in association with the 35-day cycle.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2869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831020" y="228599"/>
            <a:ext cx="137396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Summary</a:t>
            </a:r>
            <a:endParaRPr kumimoji="1" lang="ja-JP" altLang="en-US" sz="2400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1958465" y="3145220"/>
            <a:ext cx="5300200" cy="3183168"/>
            <a:chOff x="1317088" y="877978"/>
            <a:chExt cx="7527368" cy="5698680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1317088" y="877978"/>
              <a:ext cx="7527368" cy="5698680"/>
              <a:chOff x="1222495" y="391718"/>
              <a:chExt cx="7527368" cy="5698680"/>
            </a:xfrm>
          </p:grpSpPr>
          <p:pic>
            <p:nvPicPr>
              <p:cNvPr id="8" name="図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22495" y="1315492"/>
                <a:ext cx="7527368" cy="4774906"/>
              </a:xfrm>
              <a:prstGeom prst="rect">
                <a:avLst/>
              </a:prstGeom>
            </p:spPr>
          </p:pic>
          <p:sp>
            <p:nvSpPr>
              <p:cNvPr id="9" name="円弧 8"/>
              <p:cNvSpPr/>
              <p:nvPr/>
            </p:nvSpPr>
            <p:spPr>
              <a:xfrm rot="21420912">
                <a:off x="3958368" y="452158"/>
                <a:ext cx="345454" cy="2406833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円弧 9"/>
              <p:cNvSpPr/>
              <p:nvPr/>
            </p:nvSpPr>
            <p:spPr>
              <a:xfrm rot="179088" flipH="1">
                <a:off x="5655790" y="391718"/>
                <a:ext cx="345454" cy="2406833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" name="下矢印 4"/>
            <p:cNvSpPr/>
            <p:nvPr/>
          </p:nvSpPr>
          <p:spPr>
            <a:xfrm>
              <a:off x="4610454" y="1165291"/>
              <a:ext cx="157654" cy="378185"/>
            </a:xfrm>
            <a:prstGeom prst="downArrow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下矢印 5"/>
            <p:cNvSpPr/>
            <p:nvPr/>
          </p:nvSpPr>
          <p:spPr>
            <a:xfrm>
              <a:off x="5408757" y="1133798"/>
              <a:ext cx="153462" cy="378184"/>
            </a:xfrm>
            <a:prstGeom prst="downArrow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" name="直線コネクタ 6"/>
            <p:cNvCxnSpPr/>
            <p:nvPr/>
          </p:nvCxnSpPr>
          <p:spPr>
            <a:xfrm>
              <a:off x="5082119" y="901627"/>
              <a:ext cx="11489" cy="842526"/>
            </a:xfrm>
            <a:prstGeom prst="line">
              <a:avLst/>
            </a:prstGeom>
            <a:ln w="28575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左中かっこ 10"/>
          <p:cNvSpPr/>
          <p:nvPr/>
        </p:nvSpPr>
        <p:spPr>
          <a:xfrm rot="21360000">
            <a:off x="4025234" y="3955909"/>
            <a:ext cx="98974" cy="185372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022763" y="4676471"/>
            <a:ext cx="1333913" cy="2063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Polar Cone Region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19816" y="5197895"/>
            <a:ext cx="1476131" cy="2063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Polar Mound Region</a:t>
            </a:r>
            <a:endParaRPr kumimoji="1" lang="ja-JP" altLang="en-US" dirty="0"/>
          </a:p>
        </p:txBody>
      </p:sp>
      <p:cxnSp>
        <p:nvCxnSpPr>
          <p:cNvPr id="14" name="直線コネクタ 13"/>
          <p:cNvCxnSpPr>
            <a:cxnSpLocks/>
          </p:cNvCxnSpPr>
          <p:nvPr/>
        </p:nvCxnSpPr>
        <p:spPr>
          <a:xfrm>
            <a:off x="2172422" y="5605950"/>
            <a:ext cx="1316502" cy="3196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5113745" y="3851185"/>
            <a:ext cx="507018" cy="2063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shock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40765" y="765690"/>
            <a:ext cx="9008901" cy="714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I studied structures and properties of </a:t>
            </a:r>
            <a:r>
              <a:rPr lang="en-US" altLang="ja-JP" sz="2000" dirty="0"/>
              <a:t>an </a:t>
            </a:r>
            <a:r>
              <a:rPr kumimoji="1" lang="en-US" altLang="ja-JP" sz="2000" dirty="0"/>
              <a:t>X-ray emitting magnetic polar region on a neutron star composing of a polar cone region and a polar mound region.</a:t>
            </a:r>
            <a:endParaRPr kumimoji="1" lang="ja-JP" altLang="en-US" sz="2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40765" y="1801212"/>
            <a:ext cx="8922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This model can well reproduce the pulse-phase-resolved spectra of Her X-1 observed with Suzaku.</a:t>
            </a:r>
            <a:endParaRPr kumimoji="1" lang="ja-JP" altLang="en-US" sz="20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6BE6A23-57C3-4CA8-9E87-025B27CD242C}"/>
              </a:ext>
            </a:extLst>
          </p:cNvPr>
          <p:cNvSpPr txBox="1"/>
          <p:nvPr/>
        </p:nvSpPr>
        <p:spPr>
          <a:xfrm>
            <a:off x="5763064" y="4676471"/>
            <a:ext cx="3121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Multi-color blackbody emission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8366AE1-E9CB-409F-9F1E-BB90E96C2DA4}"/>
              </a:ext>
            </a:extLst>
          </p:cNvPr>
          <p:cNvSpPr txBox="1"/>
          <p:nvPr/>
        </p:nvSpPr>
        <p:spPr>
          <a:xfrm>
            <a:off x="6325643" y="5282784"/>
            <a:ext cx="3440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rgbClr val="FF0000"/>
                </a:solidFill>
              </a:rPr>
              <a:t>Quasi-single blackbody emission + </a:t>
            </a:r>
          </a:p>
          <a:p>
            <a:pPr algn="ctr"/>
            <a:r>
              <a:rPr lang="en-US" altLang="ja-JP" dirty="0">
                <a:solidFill>
                  <a:srgbClr val="FF0000"/>
                </a:solidFill>
              </a:rPr>
              <a:t>Cyclotron absorption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1464F226-7453-4B2B-93A1-A1AA33DF0605}"/>
              </a:ext>
            </a:extLst>
          </p:cNvPr>
          <p:cNvCxnSpPr/>
          <p:nvPr/>
        </p:nvCxnSpPr>
        <p:spPr>
          <a:xfrm flipV="1">
            <a:off x="4947563" y="4994805"/>
            <a:ext cx="815501" cy="40939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151234C3-6EB7-4AC1-BB40-29ADDB4497CE}"/>
              </a:ext>
            </a:extLst>
          </p:cNvPr>
          <p:cNvCxnSpPr>
            <a:cxnSpLocks/>
          </p:cNvCxnSpPr>
          <p:nvPr/>
        </p:nvCxnSpPr>
        <p:spPr>
          <a:xfrm flipV="1">
            <a:off x="5770361" y="5605950"/>
            <a:ext cx="532785" cy="2813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AFFAC70-E034-459A-B868-74F10C5E03E7}"/>
              </a:ext>
            </a:extLst>
          </p:cNvPr>
          <p:cNvSpPr txBox="1"/>
          <p:nvPr/>
        </p:nvSpPr>
        <p:spPr>
          <a:xfrm>
            <a:off x="6769845" y="1390483"/>
            <a:ext cx="2653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(Inoue 2020, PASJ, 72, 12)</a:t>
            </a:r>
            <a:endParaRPr kumimoji="1" lang="ja-JP" altLang="en-US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1D965AB-4C66-41AD-B583-450FF782370F}"/>
              </a:ext>
            </a:extLst>
          </p:cNvPr>
          <p:cNvSpPr txBox="1"/>
          <p:nvPr/>
        </p:nvSpPr>
        <p:spPr>
          <a:xfrm>
            <a:off x="5174402" y="2167898"/>
            <a:ext cx="4309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(Kondo, Dotani &amp; Inoue 2021, PASJ, 73, 286)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2876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2250" y="67934"/>
            <a:ext cx="958420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Since discoveries of Cen X-3 (</a:t>
            </a:r>
            <a:r>
              <a:rPr kumimoji="1" lang="en-US" altLang="ja-JP" sz="2000" dirty="0" err="1"/>
              <a:t>Giacconi</a:t>
            </a:r>
            <a:r>
              <a:rPr kumimoji="1" lang="en-US" altLang="ja-JP" sz="2000" dirty="0"/>
              <a:t> et al. 1971) with Uhuru, more than 100 X-ray pulsars have been found.</a:t>
            </a:r>
            <a:endParaRPr kumimoji="1" lang="ja-JP" altLang="en-US" sz="2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55077" y="855631"/>
            <a:ext cx="618938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General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consensus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on situations of X-ray pulsars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5103" y="1398481"/>
            <a:ext cx="6620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・ </a:t>
            </a:r>
            <a:r>
              <a:rPr kumimoji="1" lang="en-US" altLang="ja-JP" dirty="0"/>
              <a:t>a close binary of a strongly magnetized neutron star + a normal star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95103" y="1778861"/>
            <a:ext cx="575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・ </a:t>
            </a:r>
            <a:r>
              <a:rPr kumimoji="1" lang="en-US" altLang="ja-JP" dirty="0"/>
              <a:t>an </a:t>
            </a:r>
            <a:r>
              <a:rPr lang="en-US" altLang="ja-JP" dirty="0"/>
              <a:t>accretion flow from the normal star to the neutron star</a:t>
            </a:r>
            <a:endParaRPr kumimoji="1" lang="en-US" altLang="ja-JP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88276" y="2113603"/>
            <a:ext cx="8883868" cy="662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・ </a:t>
            </a:r>
            <a:r>
              <a:rPr kumimoji="1" lang="en-US" altLang="ja-JP" dirty="0"/>
              <a:t>a magneto-boundary surface at ~ 10</a:t>
            </a:r>
            <a:r>
              <a:rPr kumimoji="1" lang="en-US" altLang="ja-JP" baseline="30000" dirty="0"/>
              <a:t>8</a:t>
            </a:r>
            <a:r>
              <a:rPr kumimoji="1" lang="en-US" altLang="ja-JP" dirty="0"/>
              <a:t> cm where the magnetic pressure of the NS once stops the flow 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88276" y="2769481"/>
            <a:ext cx="8306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・ </a:t>
            </a:r>
            <a:r>
              <a:rPr kumimoji="1" lang="en-US" altLang="ja-JP" dirty="0"/>
              <a:t>two channeled flows along magnetic funnels to the magnetic poles at the NS surface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5801" y="43719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75938" y="3118285"/>
            <a:ext cx="5660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・ </a:t>
            </a:r>
            <a:r>
              <a:rPr kumimoji="1" lang="en-US" altLang="ja-JP" dirty="0"/>
              <a:t>X-ray emissions from the polar regions at the NS surface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75938" y="3484603"/>
            <a:ext cx="6300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・ </a:t>
            </a:r>
            <a:r>
              <a:rPr kumimoji="1" lang="en-US" altLang="ja-JP" dirty="0"/>
              <a:t>an oblique rotation of the magnetic axis, causing X-ray pulsation</a:t>
            </a:r>
            <a:endParaRPr kumimoji="1" lang="ja-JP" altLang="en-US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897538D2-4A10-42D9-A2C7-4C9F54EBC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088" y="3920412"/>
            <a:ext cx="3503364" cy="272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08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C25C956-9827-4EFC-8860-A6A4FD64ABD7}"/>
              </a:ext>
            </a:extLst>
          </p:cNvPr>
          <p:cNvSpPr txBox="1"/>
          <p:nvPr/>
        </p:nvSpPr>
        <p:spPr>
          <a:xfrm>
            <a:off x="0" y="17594"/>
            <a:ext cx="9906000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Theoretical study : </a:t>
            </a:r>
          </a:p>
          <a:p>
            <a:r>
              <a:rPr lang="en-US" altLang="ja-JP" sz="2400" dirty="0"/>
              <a:t>    </a:t>
            </a:r>
            <a:r>
              <a:rPr kumimoji="1" lang="en-US" altLang="ja-JP" sz="2400" dirty="0"/>
              <a:t>Structures of X-ray emitting magnetic polar regions on neutron stars</a:t>
            </a:r>
            <a:endParaRPr kumimoji="1" lang="ja-JP" altLang="en-US" sz="2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591833C-541D-463C-826C-25A0C3BE43FA}"/>
              </a:ext>
            </a:extLst>
          </p:cNvPr>
          <p:cNvSpPr txBox="1"/>
          <p:nvPr/>
        </p:nvSpPr>
        <p:spPr>
          <a:xfrm>
            <a:off x="6960296" y="790028"/>
            <a:ext cx="2653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(Inoue, 2020, PASJ, 72, 12)</a:t>
            </a:r>
            <a:endParaRPr kumimoji="1" lang="ja-JP" altLang="en-US" dirty="0"/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84D546A0-55D3-48D8-B2CC-5B2E5048C6BC}"/>
              </a:ext>
            </a:extLst>
          </p:cNvPr>
          <p:cNvGrpSpPr/>
          <p:nvPr/>
        </p:nvGrpSpPr>
        <p:grpSpPr>
          <a:xfrm>
            <a:off x="5984484" y="2169452"/>
            <a:ext cx="3847561" cy="4264560"/>
            <a:chOff x="5760950" y="2336896"/>
            <a:chExt cx="3847561" cy="4264560"/>
          </a:xfrm>
        </p:grpSpPr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ED80317C-A3DE-4DC1-B05A-3C0C0333D4C0}"/>
                </a:ext>
              </a:extLst>
            </p:cNvPr>
            <p:cNvGrpSpPr/>
            <p:nvPr/>
          </p:nvGrpSpPr>
          <p:grpSpPr>
            <a:xfrm>
              <a:off x="5760950" y="3320249"/>
              <a:ext cx="3847561" cy="3281207"/>
              <a:chOff x="5610029" y="3311371"/>
              <a:chExt cx="3847561" cy="3281207"/>
            </a:xfrm>
          </p:grpSpPr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1EF9085D-812B-4495-8A27-68ADEB363F55}"/>
                  </a:ext>
                </a:extLst>
              </p:cNvPr>
              <p:cNvGrpSpPr/>
              <p:nvPr/>
            </p:nvGrpSpPr>
            <p:grpSpPr>
              <a:xfrm>
                <a:off x="5700136" y="3311371"/>
                <a:ext cx="3757454" cy="3281207"/>
                <a:chOff x="1336219" y="877978"/>
                <a:chExt cx="7527368" cy="5695495"/>
              </a:xfrm>
            </p:grpSpPr>
            <p:grpSp>
              <p:nvGrpSpPr>
                <p:cNvPr id="12" name="グループ化 11">
                  <a:extLst>
                    <a:ext uri="{FF2B5EF4-FFF2-40B4-BE49-F238E27FC236}">
                      <a16:creationId xmlns:a16="http://schemas.microsoft.com/office/drawing/2014/main" id="{116CFBA6-5EFF-4D5C-82A6-D0B47DC55548}"/>
                    </a:ext>
                  </a:extLst>
                </p:cNvPr>
                <p:cNvGrpSpPr/>
                <p:nvPr/>
              </p:nvGrpSpPr>
              <p:grpSpPr>
                <a:xfrm>
                  <a:off x="1336219" y="877978"/>
                  <a:ext cx="7527368" cy="5695495"/>
                  <a:chOff x="1241626" y="391718"/>
                  <a:chExt cx="7527368" cy="5695495"/>
                </a:xfrm>
              </p:grpSpPr>
              <p:pic>
                <p:nvPicPr>
                  <p:cNvPr id="16" name="図 15">
                    <a:extLst>
                      <a:ext uri="{FF2B5EF4-FFF2-40B4-BE49-F238E27FC236}">
                        <a16:creationId xmlns:a16="http://schemas.microsoft.com/office/drawing/2014/main" id="{71161D23-FDD5-40A2-B026-CAE8A3D9944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1241626" y="1312306"/>
                    <a:ext cx="7527368" cy="4774907"/>
                  </a:xfrm>
                  <a:prstGeom prst="rect">
                    <a:avLst/>
                  </a:prstGeom>
                </p:spPr>
              </p:pic>
              <p:sp>
                <p:nvSpPr>
                  <p:cNvPr id="17" name="円弧 16">
                    <a:extLst>
                      <a:ext uri="{FF2B5EF4-FFF2-40B4-BE49-F238E27FC236}">
                        <a16:creationId xmlns:a16="http://schemas.microsoft.com/office/drawing/2014/main" id="{778D1494-CDC2-45F6-A308-E95022D2B6D8}"/>
                      </a:ext>
                    </a:extLst>
                  </p:cNvPr>
                  <p:cNvSpPr/>
                  <p:nvPr/>
                </p:nvSpPr>
                <p:spPr>
                  <a:xfrm rot="21420912">
                    <a:off x="3958368" y="452158"/>
                    <a:ext cx="345454" cy="2406833"/>
                  </a:xfrm>
                  <a:prstGeom prst="arc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" name="円弧 17">
                    <a:extLst>
                      <a:ext uri="{FF2B5EF4-FFF2-40B4-BE49-F238E27FC236}">
                        <a16:creationId xmlns:a16="http://schemas.microsoft.com/office/drawing/2014/main" id="{BF58DEF4-6E3A-45B4-AEED-CF0CCABCE6B9}"/>
                      </a:ext>
                    </a:extLst>
                  </p:cNvPr>
                  <p:cNvSpPr/>
                  <p:nvPr/>
                </p:nvSpPr>
                <p:spPr>
                  <a:xfrm rot="179088" flipH="1">
                    <a:off x="5655790" y="391718"/>
                    <a:ext cx="345454" cy="2406833"/>
                  </a:xfrm>
                  <a:prstGeom prst="arc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13" name="下矢印 16">
                  <a:extLst>
                    <a:ext uri="{FF2B5EF4-FFF2-40B4-BE49-F238E27FC236}">
                      <a16:creationId xmlns:a16="http://schemas.microsoft.com/office/drawing/2014/main" id="{F25F84AF-E74A-4F5A-96E5-FE7C48D56B8D}"/>
                    </a:ext>
                  </a:extLst>
                </p:cNvPr>
                <p:cNvSpPr/>
                <p:nvPr/>
              </p:nvSpPr>
              <p:spPr>
                <a:xfrm>
                  <a:off x="4610454" y="1165291"/>
                  <a:ext cx="157654" cy="378185"/>
                </a:xfrm>
                <a:prstGeom prst="downArrow">
                  <a:avLst/>
                </a:prstGeom>
                <a:solidFill>
                  <a:srgbClr val="CC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" name="下矢印 18">
                  <a:extLst>
                    <a:ext uri="{FF2B5EF4-FFF2-40B4-BE49-F238E27FC236}">
                      <a16:creationId xmlns:a16="http://schemas.microsoft.com/office/drawing/2014/main" id="{C9BB31CF-D91E-4739-949D-1BAC54867753}"/>
                    </a:ext>
                  </a:extLst>
                </p:cNvPr>
                <p:cNvSpPr/>
                <p:nvPr/>
              </p:nvSpPr>
              <p:spPr>
                <a:xfrm>
                  <a:off x="5408757" y="1133798"/>
                  <a:ext cx="153462" cy="378184"/>
                </a:xfrm>
                <a:prstGeom prst="downArrow">
                  <a:avLst/>
                </a:prstGeom>
                <a:solidFill>
                  <a:srgbClr val="CC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5" name="直線コネクタ 14">
                  <a:extLst>
                    <a:ext uri="{FF2B5EF4-FFF2-40B4-BE49-F238E27FC236}">
                      <a16:creationId xmlns:a16="http://schemas.microsoft.com/office/drawing/2014/main" id="{369E55D1-CB20-4A49-AAF5-D28CB20F94CA}"/>
                    </a:ext>
                  </a:extLst>
                </p:cNvPr>
                <p:cNvCxnSpPr/>
                <p:nvPr/>
              </p:nvCxnSpPr>
              <p:spPr>
                <a:xfrm>
                  <a:off x="5082119" y="901627"/>
                  <a:ext cx="11489" cy="84252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" name="左中かっこ 6">
                <a:extLst>
                  <a:ext uri="{FF2B5EF4-FFF2-40B4-BE49-F238E27FC236}">
                    <a16:creationId xmlns:a16="http://schemas.microsoft.com/office/drawing/2014/main" id="{AAEADDD6-AA9A-4DBB-A8C2-2E12A6110889}"/>
                  </a:ext>
                </a:extLst>
              </p:cNvPr>
              <p:cNvSpPr/>
              <p:nvPr/>
            </p:nvSpPr>
            <p:spPr>
              <a:xfrm rot="21360000">
                <a:off x="7155774" y="4147496"/>
                <a:ext cx="70165" cy="1911888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167DC30-6933-4C06-B922-1009ABDAECCD}"/>
                  </a:ext>
                </a:extLst>
              </p:cNvPr>
              <p:cNvSpPr txBox="1"/>
              <p:nvPr/>
            </p:nvSpPr>
            <p:spPr>
              <a:xfrm>
                <a:off x="5610029" y="4951058"/>
                <a:ext cx="1305121" cy="267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/>
                  <a:t>Polar Cone Region</a:t>
                </a:r>
                <a:endParaRPr kumimoji="1" lang="ja-JP" altLang="en-US" sz="1400" dirty="0"/>
              </a:p>
            </p:txBody>
          </p:sp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23C91821-89A7-4704-B4CA-647E54DAA52C}"/>
                  </a:ext>
                </a:extLst>
              </p:cNvPr>
              <p:cNvSpPr txBox="1"/>
              <p:nvPr/>
            </p:nvSpPr>
            <p:spPr>
              <a:xfrm>
                <a:off x="7935001" y="5605140"/>
                <a:ext cx="1440467" cy="267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/>
                  <a:t>Polar Mound Region</a:t>
                </a:r>
                <a:endParaRPr kumimoji="1" lang="ja-JP" altLang="en-US" sz="1400" dirty="0"/>
              </a:p>
            </p:txBody>
          </p:sp>
          <p:cxnSp>
            <p:nvCxnSpPr>
              <p:cNvPr id="10" name="直線コネクタ 9">
                <a:extLst>
                  <a:ext uri="{FF2B5EF4-FFF2-40B4-BE49-F238E27FC236}">
                    <a16:creationId xmlns:a16="http://schemas.microsoft.com/office/drawing/2014/main" id="{0560989A-CC6F-4D2F-BDAF-B2055CE332F8}"/>
                  </a:ext>
                </a:extLst>
              </p:cNvPr>
              <p:cNvCxnSpPr/>
              <p:nvPr/>
            </p:nvCxnSpPr>
            <p:spPr>
              <a:xfrm flipH="1">
                <a:off x="8387768" y="5956080"/>
                <a:ext cx="303360" cy="17900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EB085C77-AEB6-4105-9B49-1E96BF288E7E}"/>
                  </a:ext>
                </a:extLst>
              </p:cNvPr>
              <p:cNvSpPr txBox="1"/>
              <p:nvPr/>
            </p:nvSpPr>
            <p:spPr>
              <a:xfrm>
                <a:off x="7935001" y="3841727"/>
                <a:ext cx="518181" cy="267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/>
                  <a:t>shock</a:t>
                </a:r>
                <a:endParaRPr kumimoji="1" lang="ja-JP" altLang="en-US" sz="1400" dirty="0"/>
              </a:p>
            </p:txBody>
          </p:sp>
        </p:grpSp>
        <p:cxnSp>
          <p:nvCxnSpPr>
            <p:cNvPr id="21" name="直線矢印コネクタ 20">
              <a:extLst>
                <a:ext uri="{FF2B5EF4-FFF2-40B4-BE49-F238E27FC236}">
                  <a16:creationId xmlns:a16="http://schemas.microsoft.com/office/drawing/2014/main" id="{F42144DC-18C6-4280-A912-A21EE4725B98}"/>
                </a:ext>
              </a:extLst>
            </p:cNvPr>
            <p:cNvCxnSpPr/>
            <p:nvPr/>
          </p:nvCxnSpPr>
          <p:spPr>
            <a:xfrm flipV="1">
              <a:off x="7720906" y="2707689"/>
              <a:ext cx="0" cy="355106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C83830A7-3F71-4399-9285-CE446EFCDB6B}"/>
                </a:ext>
              </a:extLst>
            </p:cNvPr>
            <p:cNvSpPr txBox="1"/>
            <p:nvPr/>
          </p:nvSpPr>
          <p:spPr>
            <a:xfrm>
              <a:off x="7582269" y="60897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>
                  <a:sym typeface="Symbol" panose="05050102010706020507" pitchFamily="18" charset="2"/>
                </a:rPr>
                <a:t></a:t>
              </a:r>
              <a:endParaRPr kumimoji="1" lang="ja-JP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36EC1863-E7E9-4C97-B035-12FCFDE06EDE}"/>
                    </a:ext>
                  </a:extLst>
                </p:cNvPr>
                <p:cNvSpPr txBox="1"/>
                <p:nvPr/>
              </p:nvSpPr>
              <p:spPr>
                <a:xfrm>
                  <a:off x="7544031" y="2336896"/>
                  <a:ext cx="3537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36EC1863-E7E9-4C97-B035-12FCFDE06E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4031" y="2336896"/>
                  <a:ext cx="35375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9B872C9-4B89-4984-9D8B-2A62BB6E6F03}"/>
              </a:ext>
            </a:extLst>
          </p:cNvPr>
          <p:cNvSpPr txBox="1"/>
          <p:nvPr/>
        </p:nvSpPr>
        <p:spPr>
          <a:xfrm>
            <a:off x="115410" y="918480"/>
            <a:ext cx="205299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Basic consideration: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A60DB40-CD9A-46DF-88C8-5FEEE5CF7AF1}"/>
              </a:ext>
            </a:extLst>
          </p:cNvPr>
          <p:cNvSpPr txBox="1"/>
          <p:nvPr/>
        </p:nvSpPr>
        <p:spPr>
          <a:xfrm>
            <a:off x="457430" y="1297902"/>
            <a:ext cx="6047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Accreted matter accumulates in </a:t>
            </a:r>
            <a:r>
              <a:rPr kumimoji="1" lang="en-US" altLang="ja-JP" b="1" dirty="0">
                <a:solidFill>
                  <a:srgbClr val="FF0000"/>
                </a:solidFill>
              </a:rPr>
              <a:t>a polar cone </a:t>
            </a:r>
            <a:r>
              <a:rPr kumimoji="1" lang="en-US" altLang="ja-JP" dirty="0"/>
              <a:t>on a neutron star.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68DD8F51-931C-4DCD-9855-EFE2E05C1C0C}"/>
                  </a:ext>
                </a:extLst>
              </p:cNvPr>
              <p:cNvSpPr txBox="1"/>
              <p:nvPr/>
            </p:nvSpPr>
            <p:spPr>
              <a:xfrm>
                <a:off x="818988" y="1696681"/>
                <a:ext cx="3385479" cy="49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Hydrostatic equation: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𝑑𝑃</m:t>
                        </m:r>
                      </m:num>
                      <m:den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𝑑𝑧</m:t>
                        </m:r>
                      </m:den>
                    </m:f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kumimoji="1" lang="ja-JP" altLang="en-US" b="0" i="1" smtClean="0">
                        <a:latin typeface="Cambria Math" panose="02040503050406030204" pitchFamily="18" charset="0"/>
                      </a:rPr>
                      <m:t>𝜌</m:t>
                    </m:r>
                    <m:f>
                      <m:f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𝐺𝑀</m:t>
                        </m:r>
                      </m:num>
                      <m:den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68DD8F51-931C-4DCD-9855-EFE2E05C1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988" y="1696681"/>
                <a:ext cx="3385479" cy="491288"/>
              </a:xfrm>
              <a:prstGeom prst="rect">
                <a:avLst/>
              </a:prstGeom>
              <a:blipFill>
                <a:blip r:embed="rId4"/>
                <a:stretch>
                  <a:fillRect l="-1439" b="-74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61C40FD3-F601-4439-A5E0-1C5BCF633D22}"/>
                  </a:ext>
                </a:extLst>
              </p:cNvPr>
              <p:cNvSpPr txBox="1"/>
              <p:nvPr/>
            </p:nvSpPr>
            <p:spPr>
              <a:xfrm>
                <a:off x="4098724" y="1768869"/>
                <a:ext cx="16028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, when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kumimoji="1" lang="en-US" altLang="ja-JP" dirty="0"/>
                  <a:t>,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61C40FD3-F601-4439-A5E0-1C5BCF633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724" y="1768869"/>
                <a:ext cx="1602811" cy="369332"/>
              </a:xfrm>
              <a:prstGeom prst="rect">
                <a:avLst/>
              </a:prstGeom>
              <a:blipFill>
                <a:blip r:embed="rId5"/>
                <a:stretch>
                  <a:fillRect l="-3042" t="-8197" r="-2662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252BE3FB-97F0-4F70-A441-13F6EF1CE0E7}"/>
                  </a:ext>
                </a:extLst>
              </p:cNvPr>
              <p:cNvSpPr txBox="1"/>
              <p:nvPr/>
            </p:nvSpPr>
            <p:spPr>
              <a:xfrm>
                <a:off x="5885001" y="1706447"/>
                <a:ext cx="21505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ja-JP" altLang="en-US" sz="14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ja-JP" sz="1400" dirty="0"/>
                  <a:t>: pressure &amp; density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kumimoji="1" lang="en-US" altLang="ja-JP" sz="14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kumimoji="1" lang="en-US" altLang="ja-JP" sz="1400" dirty="0"/>
                  <a:t>: mass &amp; radius of N.S.</a:t>
                </a:r>
                <a:endParaRPr kumimoji="1" lang="ja-JP" altLang="en-US" sz="14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252BE3FB-97F0-4F70-A441-13F6EF1CE0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001" y="1706447"/>
                <a:ext cx="2150589" cy="523220"/>
              </a:xfrm>
              <a:prstGeom prst="rect">
                <a:avLst/>
              </a:prstGeom>
              <a:blipFill>
                <a:blip r:embed="rId6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684D181D-EDA7-4B1E-B26D-EF95423ABE8E}"/>
              </a:ext>
            </a:extLst>
          </p:cNvPr>
          <p:cNvCxnSpPr>
            <a:cxnSpLocks/>
          </p:cNvCxnSpPr>
          <p:nvPr/>
        </p:nvCxnSpPr>
        <p:spPr>
          <a:xfrm rot="240000">
            <a:off x="8242036" y="3986602"/>
            <a:ext cx="32651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C9C79889-41CC-4F1D-8A00-7D9D16BF104F}"/>
              </a:ext>
            </a:extLst>
          </p:cNvPr>
          <p:cNvCxnSpPr/>
          <p:nvPr/>
        </p:nvCxnSpPr>
        <p:spPr>
          <a:xfrm flipV="1">
            <a:off x="8242036" y="3977724"/>
            <a:ext cx="122204" cy="214022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7FB3B48-1227-4B92-A980-EB8807ED7227}"/>
                  </a:ext>
                </a:extLst>
              </p:cNvPr>
              <p:cNvSpPr txBox="1"/>
              <p:nvPr/>
            </p:nvSpPr>
            <p:spPr>
              <a:xfrm>
                <a:off x="8318732" y="4783170"/>
                <a:ext cx="369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7FB3B48-1227-4B92-A980-EB8807ED7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732" y="4783170"/>
                <a:ext cx="36978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106BDD4C-70AF-4939-BB81-F56AB6C56B15}"/>
                  </a:ext>
                </a:extLst>
              </p:cNvPr>
              <p:cNvSpPr txBox="1"/>
              <p:nvPr/>
            </p:nvSpPr>
            <p:spPr>
              <a:xfrm>
                <a:off x="3291146" y="2166363"/>
                <a:ext cx="2040174" cy="49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where 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  <m:e>
                        <m:r>
                          <a:rPr kumimoji="1" lang="ja-JP" alt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𝑑𝑧</m:t>
                        </m:r>
                      </m:e>
                    </m:nary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106BDD4C-70AF-4939-BB81-F56AB6C56B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146" y="2166363"/>
                <a:ext cx="2040174" cy="491288"/>
              </a:xfrm>
              <a:prstGeom prst="rect">
                <a:avLst/>
              </a:prstGeom>
              <a:blipFill>
                <a:blip r:embed="rId8"/>
                <a:stretch>
                  <a:fillRect l="-2687" t="-98765" r="-11045" b="-1567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1D3F4299-314D-4F1E-91FB-3B0D40F5E30F}"/>
                  </a:ext>
                </a:extLst>
              </p:cNvPr>
              <p:cNvSpPr txBox="1"/>
              <p:nvPr/>
            </p:nvSpPr>
            <p:spPr>
              <a:xfrm>
                <a:off x="1229093" y="2636044"/>
                <a:ext cx="43109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kumimoji="1" lang="en-US" altLang="ja-JP" dirty="0"/>
                  <a:t>: Pressure at the bottom of the polar cone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1D3F4299-314D-4F1E-91FB-3B0D40F5E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093" y="2636044"/>
                <a:ext cx="4310988" cy="369332"/>
              </a:xfrm>
              <a:prstGeom prst="rect">
                <a:avLst/>
              </a:prstGeom>
              <a:blipFill>
                <a:blip r:embed="rId10"/>
                <a:stretch>
                  <a:fillRect t="-8197" r="-424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7153D892-22E1-4F47-9A71-B729559AD64B}"/>
                  </a:ext>
                </a:extLst>
              </p:cNvPr>
              <p:cNvSpPr txBox="1"/>
              <p:nvPr/>
            </p:nvSpPr>
            <p:spPr>
              <a:xfrm>
                <a:off x="470467" y="3306050"/>
                <a:ext cx="58719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As the accumulation proceeds,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increases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increases.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7153D892-22E1-4F47-9A71-B729559AD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67" y="3306050"/>
                <a:ext cx="5871992" cy="369332"/>
              </a:xfrm>
              <a:prstGeom prst="rect">
                <a:avLst/>
              </a:prstGeom>
              <a:blipFill>
                <a:blip r:embed="rId11"/>
                <a:stretch>
                  <a:fillRect l="-831" t="-8197" r="-312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6373C9EA-E2B8-456B-8CB1-9A459900BB16}"/>
                  </a:ext>
                </a:extLst>
              </p:cNvPr>
              <p:cNvSpPr txBox="1"/>
              <p:nvPr/>
            </p:nvSpPr>
            <p:spPr>
              <a:xfrm>
                <a:off x="476202" y="3666187"/>
                <a:ext cx="629901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exceeds the magnetic pressure of the magnetic funnel, </a:t>
                </a:r>
                <a:r>
                  <a:rPr lang="en-US" altLang="ja-JP" dirty="0"/>
                  <a:t>the matter in the polar cone is likely to flow out from the bottom of the polar cone and to form </a:t>
                </a:r>
                <a:r>
                  <a:rPr lang="en-US" altLang="ja-JP" b="1" dirty="0">
                    <a:solidFill>
                      <a:srgbClr val="FF0000"/>
                    </a:solidFill>
                  </a:rPr>
                  <a:t>a polar mound </a:t>
                </a:r>
                <a:r>
                  <a:rPr lang="en-US" altLang="ja-JP" dirty="0"/>
                  <a:t>by dragging the magnetic lines of force.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6373C9EA-E2B8-456B-8CB1-9A459900B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02" y="3666187"/>
                <a:ext cx="6299019" cy="1200329"/>
              </a:xfrm>
              <a:prstGeom prst="rect">
                <a:avLst/>
              </a:prstGeom>
              <a:blipFill>
                <a:blip r:embed="rId12"/>
                <a:stretch>
                  <a:fillRect l="-774" t="-2538" r="-194" b="-71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137D1747-A34D-4225-92C9-E93B417BAEEB}"/>
                  </a:ext>
                </a:extLst>
              </p:cNvPr>
              <p:cNvSpPr txBox="1"/>
              <p:nvPr/>
            </p:nvSpPr>
            <p:spPr>
              <a:xfrm>
                <a:off x="493253" y="4934138"/>
                <a:ext cx="3252429" cy="5320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Hence, we can expect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ja-JP" altLang="en-US" dirty="0">
                        <a:latin typeface="Cambria Math" panose="02040503050406030204" pitchFamily="18" charset="0"/>
                      </a:rPr>
                      <m:t>≃</m:t>
                    </m:r>
                    <m:f>
                      <m:fPr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ja-JP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ja-JP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ja-JP" altLang="en-US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.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137D1747-A34D-4225-92C9-E93B417BA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53" y="4934138"/>
                <a:ext cx="3252429" cy="532069"/>
              </a:xfrm>
              <a:prstGeom prst="rect">
                <a:avLst/>
              </a:prstGeom>
              <a:blipFill>
                <a:blip r:embed="rId13"/>
                <a:stretch>
                  <a:fillRect l="-1689" r="-750" b="-56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12C748BC-52C6-4874-BCA4-19496AE5D944}"/>
                  </a:ext>
                </a:extLst>
              </p:cNvPr>
              <p:cNvSpPr txBox="1"/>
              <p:nvPr/>
            </p:nvSpPr>
            <p:spPr>
              <a:xfrm>
                <a:off x="479700" y="5580075"/>
                <a:ext cx="5054220" cy="1060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0" dirty="0"/>
                  <a:t>The column density,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b="0" dirty="0"/>
                  <a:t>, is given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≃</m:t>
                    </m:r>
                    <m:f>
                      <m:fPr>
                        <m:type m:val="lin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box>
                          <m:box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kumimoji="1" lang="ja-JP" alt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den>
                            </m:f>
                          </m:e>
                        </m:box>
                      </m:num>
                      <m:den>
                        <m:box>
                          <m:box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𝐺𝑀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</m:den>
                    </m:f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, and </a:t>
                </a:r>
                <a:r>
                  <a:rPr lang="en-US" altLang="ja-JP" dirty="0"/>
                  <a:t>can be approximated to be </a:t>
                </a:r>
                <a:r>
                  <a:rPr kumimoji="1" lang="en-US" altLang="ja-JP" dirty="0"/>
                  <a:t>constant independent of the accretion rate,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acc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12C748BC-52C6-4874-BCA4-19496AE5D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00" y="5580075"/>
                <a:ext cx="5054220" cy="1060931"/>
              </a:xfrm>
              <a:prstGeom prst="rect">
                <a:avLst/>
              </a:prstGeom>
              <a:blipFill>
                <a:blip r:embed="rId14"/>
                <a:stretch>
                  <a:fillRect l="-1086" t="-50000" r="-4222" b="-235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1F8E73C5-6A6C-4634-B96D-2FB5E44FB9BD}"/>
                  </a:ext>
                </a:extLst>
              </p:cNvPr>
              <p:cNvSpPr txBox="1"/>
              <p:nvPr/>
            </p:nvSpPr>
            <p:spPr>
              <a:xfrm>
                <a:off x="808765" y="2151221"/>
                <a:ext cx="2479590" cy="485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and we get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𝐺𝑀</m:t>
                        </m:r>
                      </m:num>
                      <m:den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,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1F8E73C5-6A6C-4634-B96D-2FB5E44FB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765" y="2151221"/>
                <a:ext cx="2479590" cy="485774"/>
              </a:xfrm>
              <a:prstGeom prst="rect">
                <a:avLst/>
              </a:prstGeom>
              <a:blipFill>
                <a:blip r:embed="rId15"/>
                <a:stretch>
                  <a:fillRect l="-2217" r="-1232" b="-7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499745DB-9F3D-4A6F-BAA9-3B20456F0ABD}"/>
                  </a:ext>
                </a:extLst>
              </p:cNvPr>
              <p:cNvSpPr txBox="1"/>
              <p:nvPr/>
            </p:nvSpPr>
            <p:spPr>
              <a:xfrm>
                <a:off x="1195219" y="2923296"/>
                <a:ext cx="51571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ja-JP" altLang="en-US" b="0" dirty="0"/>
                  <a:t> </a:t>
                </a:r>
                <a:r>
                  <a:rPr lang="en-US" altLang="ja-JP" b="0" dirty="0"/>
                  <a:t>: Column density along the </a:t>
                </a:r>
                <a:r>
                  <a:rPr lang="en-US" altLang="ja-JP" b="0" i="1" dirty="0"/>
                  <a:t>z</a:t>
                </a:r>
                <a:r>
                  <a:rPr lang="en-US" altLang="ja-JP" b="0" dirty="0"/>
                  <a:t>-axis in the polar cone</a:t>
                </a:r>
                <a:endParaRPr kumimoji="1" lang="en-US" altLang="ja-JP" b="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499745DB-9F3D-4A6F-BAA9-3B20456F0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219" y="2923296"/>
                <a:ext cx="5157117" cy="369332"/>
              </a:xfrm>
              <a:prstGeom prst="rect">
                <a:avLst/>
              </a:prstGeom>
              <a:blipFill>
                <a:blip r:embed="rId16"/>
                <a:stretch>
                  <a:fillRect t="-10000" r="-236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1480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84F582-4D4D-47A4-A8AB-46CF18C25E7B}"/>
              </a:ext>
            </a:extLst>
          </p:cNvPr>
          <p:cNvSpPr txBox="1"/>
          <p:nvPr/>
        </p:nvSpPr>
        <p:spPr>
          <a:xfrm>
            <a:off x="292964" y="266330"/>
            <a:ext cx="9392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Since the polar cone is optically thick, </a:t>
            </a:r>
            <a:r>
              <a:rPr kumimoji="1" lang="en-US" altLang="ja-JP" b="1" dirty="0">
                <a:solidFill>
                  <a:srgbClr val="FF0000"/>
                </a:solidFill>
              </a:rPr>
              <a:t>the radiation energy also accumulates there </a:t>
            </a:r>
            <a:r>
              <a:rPr kumimoji="1" lang="en-US" altLang="ja-JP" dirty="0"/>
              <a:t>in the photon diffusion time.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9BAC36ED-A1F1-4748-B0B1-19C1E13500AE}"/>
                  </a:ext>
                </a:extLst>
              </p:cNvPr>
              <p:cNvSpPr txBox="1"/>
              <p:nvPr/>
            </p:nvSpPr>
            <p:spPr>
              <a:xfrm>
                <a:off x="301842" y="1128586"/>
                <a:ext cx="67614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When </a:t>
                </a:r>
                <a14:m>
                  <m:oMath xmlns:m="http://schemas.openxmlformats.org/officeDocument/2006/math"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dirty="0"/>
                  <a:t>, </a:t>
                </a:r>
                <a:r>
                  <a:rPr kumimoji="1" lang="en-US" altLang="ja-JP" b="1" dirty="0">
                    <a:solidFill>
                      <a:srgbClr val="FF0000"/>
                    </a:solidFill>
                  </a:rPr>
                  <a:t>the photon diffusion time</a:t>
                </a:r>
                <a:r>
                  <a:rPr kumimoji="1" lang="en-US" altLang="ja-JP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kumimoji="1" lang="en-US" altLang="ja-JP" dirty="0"/>
                  <a:t>,</a:t>
                </a:r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is </a:t>
                </a:r>
                <a:r>
                  <a:rPr lang="en-US" altLang="ja-JP" dirty="0"/>
                  <a:t>approximately given as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9BAC36ED-A1F1-4748-B0B1-19C1E13500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42" y="1128586"/>
                <a:ext cx="6761466" cy="369332"/>
              </a:xfrm>
              <a:prstGeom prst="rect">
                <a:avLst/>
              </a:prstGeom>
              <a:blipFill>
                <a:blip r:embed="rId2"/>
                <a:stretch>
                  <a:fillRect l="-812" t="-8197" r="-271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DA8CE3A4-FEBB-4A00-AA9D-6C6275FDF89E}"/>
              </a:ext>
            </a:extLst>
          </p:cNvPr>
          <p:cNvGrpSpPr/>
          <p:nvPr/>
        </p:nvGrpSpPr>
        <p:grpSpPr>
          <a:xfrm>
            <a:off x="5981126" y="2064853"/>
            <a:ext cx="3847561" cy="4264560"/>
            <a:chOff x="5760950" y="2336896"/>
            <a:chExt cx="3847561" cy="4264560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7EE50AEF-CA53-4F09-9A3A-A4BEE52BFDA8}"/>
                </a:ext>
              </a:extLst>
            </p:cNvPr>
            <p:cNvGrpSpPr/>
            <p:nvPr/>
          </p:nvGrpSpPr>
          <p:grpSpPr>
            <a:xfrm>
              <a:off x="5760950" y="3320249"/>
              <a:ext cx="3847561" cy="3281207"/>
              <a:chOff x="5610029" y="3311371"/>
              <a:chExt cx="3847561" cy="3281207"/>
            </a:xfrm>
          </p:grpSpPr>
          <p:grpSp>
            <p:nvGrpSpPr>
              <p:cNvPr id="9" name="グループ化 8">
                <a:extLst>
                  <a:ext uri="{FF2B5EF4-FFF2-40B4-BE49-F238E27FC236}">
                    <a16:creationId xmlns:a16="http://schemas.microsoft.com/office/drawing/2014/main" id="{196E2436-A6F0-48EE-ACC1-537A4814DE6C}"/>
                  </a:ext>
                </a:extLst>
              </p:cNvPr>
              <p:cNvGrpSpPr/>
              <p:nvPr/>
            </p:nvGrpSpPr>
            <p:grpSpPr>
              <a:xfrm>
                <a:off x="5700136" y="3311371"/>
                <a:ext cx="3757454" cy="3281207"/>
                <a:chOff x="1336219" y="877978"/>
                <a:chExt cx="7527368" cy="5695495"/>
              </a:xfrm>
            </p:grpSpPr>
            <p:grpSp>
              <p:nvGrpSpPr>
                <p:cNvPr id="15" name="グループ化 14">
                  <a:extLst>
                    <a:ext uri="{FF2B5EF4-FFF2-40B4-BE49-F238E27FC236}">
                      <a16:creationId xmlns:a16="http://schemas.microsoft.com/office/drawing/2014/main" id="{8FBD8E3C-3A8B-4077-B54B-EECAE504F357}"/>
                    </a:ext>
                  </a:extLst>
                </p:cNvPr>
                <p:cNvGrpSpPr/>
                <p:nvPr/>
              </p:nvGrpSpPr>
              <p:grpSpPr>
                <a:xfrm>
                  <a:off x="1336219" y="877978"/>
                  <a:ext cx="7527368" cy="5695495"/>
                  <a:chOff x="1241626" y="391718"/>
                  <a:chExt cx="7527368" cy="5695495"/>
                </a:xfrm>
              </p:grpSpPr>
              <p:pic>
                <p:nvPicPr>
                  <p:cNvPr id="19" name="図 18">
                    <a:extLst>
                      <a:ext uri="{FF2B5EF4-FFF2-40B4-BE49-F238E27FC236}">
                        <a16:creationId xmlns:a16="http://schemas.microsoft.com/office/drawing/2014/main" id="{F65BE9BF-5C10-45DA-A31A-7A4B6C05417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241626" y="1312306"/>
                    <a:ext cx="7527368" cy="4774907"/>
                  </a:xfrm>
                  <a:prstGeom prst="rect">
                    <a:avLst/>
                  </a:prstGeom>
                </p:spPr>
              </p:pic>
              <p:sp>
                <p:nvSpPr>
                  <p:cNvPr id="20" name="円弧 19">
                    <a:extLst>
                      <a:ext uri="{FF2B5EF4-FFF2-40B4-BE49-F238E27FC236}">
                        <a16:creationId xmlns:a16="http://schemas.microsoft.com/office/drawing/2014/main" id="{62694787-60F5-4C3C-9513-3448D1914C06}"/>
                      </a:ext>
                    </a:extLst>
                  </p:cNvPr>
                  <p:cNvSpPr/>
                  <p:nvPr/>
                </p:nvSpPr>
                <p:spPr>
                  <a:xfrm rot="21420912">
                    <a:off x="3958368" y="452158"/>
                    <a:ext cx="345454" cy="2406833"/>
                  </a:xfrm>
                  <a:prstGeom prst="arc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1" name="円弧 20">
                    <a:extLst>
                      <a:ext uri="{FF2B5EF4-FFF2-40B4-BE49-F238E27FC236}">
                        <a16:creationId xmlns:a16="http://schemas.microsoft.com/office/drawing/2014/main" id="{FBD842E2-4EC6-4388-9265-2227378927F0}"/>
                      </a:ext>
                    </a:extLst>
                  </p:cNvPr>
                  <p:cNvSpPr/>
                  <p:nvPr/>
                </p:nvSpPr>
                <p:spPr>
                  <a:xfrm rot="179088" flipH="1">
                    <a:off x="5655790" y="391718"/>
                    <a:ext cx="345454" cy="2406833"/>
                  </a:xfrm>
                  <a:prstGeom prst="arc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16" name="下矢印 16">
                  <a:extLst>
                    <a:ext uri="{FF2B5EF4-FFF2-40B4-BE49-F238E27FC236}">
                      <a16:creationId xmlns:a16="http://schemas.microsoft.com/office/drawing/2014/main" id="{F2E20719-D521-488D-90B2-4F98C8384AD3}"/>
                    </a:ext>
                  </a:extLst>
                </p:cNvPr>
                <p:cNvSpPr/>
                <p:nvPr/>
              </p:nvSpPr>
              <p:spPr>
                <a:xfrm>
                  <a:off x="4610454" y="1165291"/>
                  <a:ext cx="157654" cy="378185"/>
                </a:xfrm>
                <a:prstGeom prst="downArrow">
                  <a:avLst/>
                </a:prstGeom>
                <a:solidFill>
                  <a:srgbClr val="CC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" name="下矢印 18">
                  <a:extLst>
                    <a:ext uri="{FF2B5EF4-FFF2-40B4-BE49-F238E27FC236}">
                      <a16:creationId xmlns:a16="http://schemas.microsoft.com/office/drawing/2014/main" id="{9370B7A2-13DE-42C6-8721-C80A96E8C32B}"/>
                    </a:ext>
                  </a:extLst>
                </p:cNvPr>
                <p:cNvSpPr/>
                <p:nvPr/>
              </p:nvSpPr>
              <p:spPr>
                <a:xfrm>
                  <a:off x="5408757" y="1133798"/>
                  <a:ext cx="153462" cy="378184"/>
                </a:xfrm>
                <a:prstGeom prst="downArrow">
                  <a:avLst/>
                </a:prstGeom>
                <a:solidFill>
                  <a:srgbClr val="CC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8" name="直線コネクタ 17">
                  <a:extLst>
                    <a:ext uri="{FF2B5EF4-FFF2-40B4-BE49-F238E27FC236}">
                      <a16:creationId xmlns:a16="http://schemas.microsoft.com/office/drawing/2014/main" id="{F37B0E21-7FD3-45B4-93E0-CD6BDD9F426F}"/>
                    </a:ext>
                  </a:extLst>
                </p:cNvPr>
                <p:cNvCxnSpPr/>
                <p:nvPr/>
              </p:nvCxnSpPr>
              <p:spPr>
                <a:xfrm>
                  <a:off x="5082119" y="901627"/>
                  <a:ext cx="11489" cy="84252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左中かっこ 9">
                <a:extLst>
                  <a:ext uri="{FF2B5EF4-FFF2-40B4-BE49-F238E27FC236}">
                    <a16:creationId xmlns:a16="http://schemas.microsoft.com/office/drawing/2014/main" id="{3B701464-E32F-4696-BC18-C05B20AC2C79}"/>
                  </a:ext>
                </a:extLst>
              </p:cNvPr>
              <p:cNvSpPr/>
              <p:nvPr/>
            </p:nvSpPr>
            <p:spPr>
              <a:xfrm rot="21360000">
                <a:off x="7155774" y="4147496"/>
                <a:ext cx="70165" cy="1911888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B66FEFD-A65F-42CC-8543-989351EA06CE}"/>
                  </a:ext>
                </a:extLst>
              </p:cNvPr>
              <p:cNvSpPr txBox="1"/>
              <p:nvPr/>
            </p:nvSpPr>
            <p:spPr>
              <a:xfrm>
                <a:off x="5610029" y="4951058"/>
                <a:ext cx="1305121" cy="267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/>
                  <a:t>Polar Cone Region</a:t>
                </a:r>
                <a:endParaRPr kumimoji="1" lang="ja-JP" altLang="en-US" sz="1400" dirty="0"/>
              </a:p>
            </p:txBody>
          </p:sp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BEE0BFE8-9322-45B2-8B77-D5506712AAE3}"/>
                  </a:ext>
                </a:extLst>
              </p:cNvPr>
              <p:cNvSpPr txBox="1"/>
              <p:nvPr/>
            </p:nvSpPr>
            <p:spPr>
              <a:xfrm>
                <a:off x="7935001" y="5605140"/>
                <a:ext cx="1440467" cy="267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/>
                  <a:t>Polar Mound Region</a:t>
                </a:r>
                <a:endParaRPr kumimoji="1" lang="ja-JP" altLang="en-US" sz="1400" dirty="0"/>
              </a:p>
            </p:txBody>
          </p:sp>
          <p:cxnSp>
            <p:nvCxnSpPr>
              <p:cNvPr id="13" name="直線コネクタ 12">
                <a:extLst>
                  <a:ext uri="{FF2B5EF4-FFF2-40B4-BE49-F238E27FC236}">
                    <a16:creationId xmlns:a16="http://schemas.microsoft.com/office/drawing/2014/main" id="{04D3B993-3D5C-48FE-904F-22DE78F5827C}"/>
                  </a:ext>
                </a:extLst>
              </p:cNvPr>
              <p:cNvCxnSpPr/>
              <p:nvPr/>
            </p:nvCxnSpPr>
            <p:spPr>
              <a:xfrm flipH="1">
                <a:off x="8387768" y="5956080"/>
                <a:ext cx="303360" cy="17900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8CFE932C-2DDB-44A9-A7BA-F915F68816A6}"/>
                  </a:ext>
                </a:extLst>
              </p:cNvPr>
              <p:cNvSpPr txBox="1"/>
              <p:nvPr/>
            </p:nvSpPr>
            <p:spPr>
              <a:xfrm>
                <a:off x="7935001" y="3841727"/>
                <a:ext cx="518181" cy="267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/>
                  <a:t>shock</a:t>
                </a:r>
                <a:endParaRPr kumimoji="1" lang="ja-JP" altLang="en-US" sz="1400" dirty="0"/>
              </a:p>
            </p:txBody>
          </p:sp>
        </p:grpSp>
        <p:cxnSp>
          <p:nvCxnSpPr>
            <p:cNvPr id="6" name="直線矢印コネクタ 5">
              <a:extLst>
                <a:ext uri="{FF2B5EF4-FFF2-40B4-BE49-F238E27FC236}">
                  <a16:creationId xmlns:a16="http://schemas.microsoft.com/office/drawing/2014/main" id="{EA8ABDCF-6958-4B4B-BC67-FCC70A2F2D05}"/>
                </a:ext>
              </a:extLst>
            </p:cNvPr>
            <p:cNvCxnSpPr/>
            <p:nvPr/>
          </p:nvCxnSpPr>
          <p:spPr>
            <a:xfrm flipV="1">
              <a:off x="7720906" y="2707689"/>
              <a:ext cx="0" cy="355106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1EB40319-9EE2-44F2-8221-32CBA46E1AA1}"/>
                </a:ext>
              </a:extLst>
            </p:cNvPr>
            <p:cNvSpPr txBox="1"/>
            <p:nvPr/>
          </p:nvSpPr>
          <p:spPr>
            <a:xfrm>
              <a:off x="7582269" y="60897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>
                  <a:sym typeface="Symbol" panose="05050102010706020507" pitchFamily="18" charset="2"/>
                </a:rPr>
                <a:t></a:t>
              </a:r>
              <a:endParaRPr kumimoji="1" lang="ja-JP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9FB215E9-8A6C-45F9-B3E7-0E32C59202FC}"/>
                    </a:ext>
                  </a:extLst>
                </p:cNvPr>
                <p:cNvSpPr txBox="1"/>
                <p:nvPr/>
              </p:nvSpPr>
              <p:spPr>
                <a:xfrm>
                  <a:off x="7544031" y="2336896"/>
                  <a:ext cx="3537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36EC1863-E7E9-4C97-B035-12FCFDE06E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4031" y="2336896"/>
                  <a:ext cx="353750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BBFAD435-5330-4D77-B5A2-38097C822BB8}"/>
              </a:ext>
            </a:extLst>
          </p:cNvPr>
          <p:cNvCxnSpPr>
            <a:cxnSpLocks/>
          </p:cNvCxnSpPr>
          <p:nvPr/>
        </p:nvCxnSpPr>
        <p:spPr>
          <a:xfrm rot="240000">
            <a:off x="8238678" y="3882003"/>
            <a:ext cx="32651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76F26010-23EE-4ECC-9EBD-3BD39A20966E}"/>
              </a:ext>
            </a:extLst>
          </p:cNvPr>
          <p:cNvCxnSpPr/>
          <p:nvPr/>
        </p:nvCxnSpPr>
        <p:spPr>
          <a:xfrm flipV="1">
            <a:off x="8238678" y="3873125"/>
            <a:ext cx="122204" cy="214022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E071A818-3313-46FA-B9F8-ABD97A9B1906}"/>
                  </a:ext>
                </a:extLst>
              </p:cNvPr>
              <p:cNvSpPr txBox="1"/>
              <p:nvPr/>
            </p:nvSpPr>
            <p:spPr>
              <a:xfrm>
                <a:off x="8315374" y="4678571"/>
                <a:ext cx="369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E071A818-3313-46FA-B9F8-ABD97A9B19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5374" y="4678571"/>
                <a:ext cx="36978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4A0B3386-C66B-4A07-9259-81CB3721AE29}"/>
              </a:ext>
            </a:extLst>
          </p:cNvPr>
          <p:cNvCxnSpPr>
            <a:cxnSpLocks/>
          </p:cNvCxnSpPr>
          <p:nvPr/>
        </p:nvCxnSpPr>
        <p:spPr>
          <a:xfrm>
            <a:off x="7949960" y="4949454"/>
            <a:ext cx="288718" cy="4533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94258B7F-83B5-4218-8367-2BBFC46778D9}"/>
                  </a:ext>
                </a:extLst>
              </p:cNvPr>
              <p:cNvSpPr txBox="1"/>
              <p:nvPr/>
            </p:nvSpPr>
            <p:spPr>
              <a:xfrm>
                <a:off x="7856787" y="4913808"/>
                <a:ext cx="4585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94258B7F-83B5-4218-8367-2BBFC4677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6787" y="4913808"/>
                <a:ext cx="45858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A5AC213E-5FB2-4A4B-93C8-5BE269EE2607}"/>
                  </a:ext>
                </a:extLst>
              </p:cNvPr>
              <p:cNvSpPr txBox="1"/>
              <p:nvPr/>
            </p:nvSpPr>
            <p:spPr>
              <a:xfrm>
                <a:off x="1196901" y="1457038"/>
                <a:ext cx="1560877" cy="5241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kumimoji="1"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≃</m:t>
                    </m:r>
                    <m:f>
                      <m:f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.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A5AC213E-5FB2-4A4B-93C8-5BE269EE2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901" y="1457038"/>
                <a:ext cx="1560877" cy="524182"/>
              </a:xfrm>
              <a:prstGeom prst="rect">
                <a:avLst/>
              </a:prstGeom>
              <a:blipFill>
                <a:blip r:embed="rId7"/>
                <a:stretch>
                  <a:fillRect r="-3125" b="-69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D89D2E8C-6AC8-49B9-BBD2-2708575AC5AF}"/>
                  </a:ext>
                </a:extLst>
              </p:cNvPr>
              <p:cNvSpPr txBox="1"/>
              <p:nvPr/>
            </p:nvSpPr>
            <p:spPr>
              <a:xfrm>
                <a:off x="3570894" y="1445568"/>
                <a:ext cx="31627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140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sz="1400" dirty="0"/>
                  <a:t>: the average density of the polar cone</a:t>
                </a:r>
                <a:endParaRPr kumimoji="1" lang="ja-JP" altLang="en-US" sz="14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D89D2E8C-6AC8-49B9-BBD2-2708575AC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894" y="1445568"/>
                <a:ext cx="3162789" cy="307777"/>
              </a:xfrm>
              <a:prstGeom prst="rect">
                <a:avLst/>
              </a:prstGeom>
              <a:blipFill>
                <a:blip r:embed="rId8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C2033C0D-D161-403B-B349-1EB8822C74FF}"/>
                  </a:ext>
                </a:extLst>
              </p:cNvPr>
              <p:cNvSpPr txBox="1"/>
              <p:nvPr/>
            </p:nvSpPr>
            <p:spPr>
              <a:xfrm>
                <a:off x="3570894" y="1673443"/>
                <a:ext cx="30762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sz="1400" dirty="0"/>
                  <a:t>: the average radius of the polar cone</a:t>
                </a:r>
                <a:endParaRPr kumimoji="1" lang="ja-JP" altLang="en-US" sz="14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C2033C0D-D161-403B-B349-1EB8822C7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894" y="1673443"/>
                <a:ext cx="3076227" cy="307777"/>
              </a:xfrm>
              <a:prstGeom prst="rect">
                <a:avLst/>
              </a:prstGeom>
              <a:blipFill>
                <a:blip r:embed="rId9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F3C02472-5CE5-4866-B10E-CA801B6FE541}"/>
                  </a:ext>
                </a:extLst>
              </p:cNvPr>
              <p:cNvSpPr txBox="1"/>
              <p:nvPr/>
            </p:nvSpPr>
            <p:spPr>
              <a:xfrm>
                <a:off x="6797562" y="1450218"/>
                <a:ext cx="27692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140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kumimoji="1" lang="en-US" altLang="ja-JP" sz="1400" dirty="0"/>
                  <a:t>: the Thomson scattering opacity</a:t>
                </a:r>
                <a:endParaRPr kumimoji="1" lang="ja-JP" altLang="en-US" sz="14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F3C02472-5CE5-4866-B10E-CA801B6FE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562" y="1450218"/>
                <a:ext cx="2769284" cy="307777"/>
              </a:xfrm>
              <a:prstGeom prst="rect">
                <a:avLst/>
              </a:prstGeom>
              <a:blipFill>
                <a:blip r:embed="rId10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A5C5DB7-C150-4932-A2FF-2B266AFD5F86}"/>
                  </a:ext>
                </a:extLst>
              </p:cNvPr>
              <p:cNvSpPr txBox="1"/>
              <p:nvPr/>
            </p:nvSpPr>
            <p:spPr>
              <a:xfrm>
                <a:off x="6799038" y="1664764"/>
                <a:ext cx="17643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140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kumimoji="1" lang="en-US" altLang="ja-JP" sz="1400" dirty="0"/>
                  <a:t>: the velocity of light</a:t>
                </a:r>
                <a:endParaRPr kumimoji="1" lang="ja-JP" altLang="en-US" sz="1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A5C5DB7-C150-4932-A2FF-2B266AFD5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038" y="1664764"/>
                <a:ext cx="1764329" cy="307777"/>
              </a:xfrm>
              <a:prstGeom prst="rect">
                <a:avLst/>
              </a:prstGeom>
              <a:blipFill>
                <a:blip r:embed="rId11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63420C06-B8AE-4065-9436-95E5F5719C65}"/>
                  </a:ext>
                </a:extLst>
              </p:cNvPr>
              <p:cNvSpPr txBox="1"/>
              <p:nvPr/>
            </p:nvSpPr>
            <p:spPr>
              <a:xfrm>
                <a:off x="324978" y="2070327"/>
                <a:ext cx="64565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On the other hand, </a:t>
                </a:r>
                <a:r>
                  <a:rPr kumimoji="1" lang="en-US" altLang="ja-JP" b="1" dirty="0">
                    <a:solidFill>
                      <a:srgbClr val="FF0000"/>
                    </a:solidFill>
                  </a:rPr>
                  <a:t>the matter accumulation time</a:t>
                </a:r>
                <a:r>
                  <a:rPr kumimoji="1" lang="en-US" altLang="ja-JP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kumimoji="1" lang="en-US" altLang="ja-JP" dirty="0"/>
                  <a:t>, is written as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63420C06-B8AE-4065-9436-95E5F5719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78" y="2070327"/>
                <a:ext cx="6456511" cy="369332"/>
              </a:xfrm>
              <a:prstGeom prst="rect">
                <a:avLst/>
              </a:prstGeom>
              <a:blipFill>
                <a:blip r:embed="rId12"/>
                <a:stretch>
                  <a:fillRect l="-755" t="-10000" r="-755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20830F27-2A0C-4E25-9315-E59F235A1822}"/>
                  </a:ext>
                </a:extLst>
              </p:cNvPr>
              <p:cNvSpPr txBox="1"/>
              <p:nvPr/>
            </p:nvSpPr>
            <p:spPr>
              <a:xfrm>
                <a:off x="1150075" y="2427233"/>
                <a:ext cx="2439514" cy="5513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kumimoji="1"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≃</m:t>
                    </m:r>
                    <m:f>
                      <m:f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kumimoji="1" lang="ja-JP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kumimoji="1" lang="en-US" altLang="ja-JP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1" lang="en-US" altLang="ja-JP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f>
                          <m:fPr>
                            <m:type m:val="lin"/>
                            <m:ctrlPr>
                              <a:rPr kumimoji="1" lang="en-US" altLang="ja-JP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̇"/>
                                <m:ctrlPr>
                                  <a:rPr kumimoji="1" lang="en-US" altLang="ja-JP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acc>
                          </m:num>
                          <m:den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ja-JP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f>
                          <m:fPr>
                            <m:type m:val="lin"/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̇"/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acc>
                          </m:num>
                          <m:den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.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20830F27-2A0C-4E25-9315-E59F235A1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075" y="2427233"/>
                <a:ext cx="2439514" cy="551305"/>
              </a:xfrm>
              <a:prstGeom prst="rect">
                <a:avLst/>
              </a:prstGeom>
              <a:blipFill>
                <a:blip r:embed="rId13"/>
                <a:stretch>
                  <a:fillRect r="-1250" b="-10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DF937905-AD6C-4000-BF8F-738C7091B6B6}"/>
                  </a:ext>
                </a:extLst>
              </p:cNvPr>
              <p:cNvSpPr txBox="1"/>
              <p:nvPr/>
            </p:nvSpPr>
            <p:spPr>
              <a:xfrm>
                <a:off x="313109" y="2992339"/>
                <a:ext cx="6917237" cy="530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kumimoji="1" lang="en-US" altLang="ja-JP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kumimoji="1" lang="en-US" altLang="ja-JP" sz="1400" b="0" dirty="0"/>
                  <a:t> is the total accretion rate to the N.S. and the factor 1/2 comes from the assumption that the accretion flow is evenly divided into the two funnel flows to the magnetic N and S poles.)</a:t>
                </a: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DF937905-AD6C-4000-BF8F-738C7091B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09" y="2992339"/>
                <a:ext cx="6917237" cy="530017"/>
              </a:xfrm>
              <a:prstGeom prst="rect">
                <a:avLst/>
              </a:prstGeom>
              <a:blipFill>
                <a:blip r:embed="rId14"/>
                <a:stretch>
                  <a:fillRect l="-264" b="-103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B1714A4-D9FA-4615-BDE8-8B47C0338654}"/>
              </a:ext>
            </a:extLst>
          </p:cNvPr>
          <p:cNvSpPr txBox="1"/>
          <p:nvPr/>
        </p:nvSpPr>
        <p:spPr>
          <a:xfrm>
            <a:off x="292964" y="3772416"/>
            <a:ext cx="1968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In the steady state,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AFFB3841-D248-4E98-85B9-95CA3F6FD224}"/>
                  </a:ext>
                </a:extLst>
              </p:cNvPr>
              <p:cNvSpPr txBox="1"/>
              <p:nvPr/>
            </p:nvSpPr>
            <p:spPr>
              <a:xfrm>
                <a:off x="2401142" y="3772416"/>
                <a:ext cx="10143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.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AFFB3841-D248-4E98-85B9-95CA3F6FD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142" y="3772416"/>
                <a:ext cx="1014317" cy="369332"/>
              </a:xfrm>
              <a:prstGeom prst="rect">
                <a:avLst/>
              </a:prstGeom>
              <a:blipFill>
                <a:blip r:embed="rId15"/>
                <a:stretch>
                  <a:fillRect t="-10000" r="-4819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884B8B09-39F7-4F33-8835-3EC0562D4677}"/>
                  </a:ext>
                </a:extLst>
              </p:cNvPr>
              <p:cNvSpPr txBox="1"/>
              <p:nvPr/>
            </p:nvSpPr>
            <p:spPr>
              <a:xfrm>
                <a:off x="1122430" y="4490225"/>
                <a:ext cx="3904402" cy="6365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≃</m:t>
                    </m:r>
                    <m:f>
                      <m:f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  <m:r>
                          <a:rPr kumimoji="1" lang="ja-JP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acc>
                      <m:accPr>
                        <m:chr m:val="̇"/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1" lang="ja-JP" altLang="en-US" sz="2000" dirty="0"/>
                  <a:t> </a:t>
                </a:r>
                <a:r>
                  <a:rPr kumimoji="1" lang="en-US" altLang="ja-JP" sz="2000" dirty="0"/>
                  <a:t>1.4 x 10</a:t>
                </a:r>
                <a:r>
                  <a:rPr kumimoji="1" lang="en-US" altLang="ja-JP" sz="2000" baseline="30000" dirty="0"/>
                  <a:t>5</a:t>
                </a:r>
                <a:r>
                  <a:rPr kumimoji="1"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en-US" altLang="ja-JP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̇"/>
                                <m:ctrlPr>
                                  <a:rPr kumimoji="1" lang="en-US" altLang="ja-JP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acc>
                          </m:num>
                          <m:den>
                            <m:sSup>
                              <m:sSupPr>
                                <m:ctrlPr>
                                  <a:rPr kumimoji="1" lang="en-US" altLang="ja-JP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</m:sup>
                            </m:sSup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kumimoji="1" lang="en-US" altLang="ja-JP" sz="2000" b="0" i="0" smtClean="0">
                                <a:latin typeface="Cambria Math" panose="02040503050406030204" pitchFamily="18" charset="0"/>
                              </a:rPr>
                              <m:t>g</m:t>
                            </m:r>
                            <m:r>
                              <a:rPr kumimoji="1" lang="en-US" altLang="ja-JP" sz="2000" b="0" i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m:rPr>
                                <m:sty m:val="p"/>
                              </m:rPr>
                              <a:rPr kumimoji="1" lang="en-US" altLang="ja-JP" sz="2000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den>
                        </m:f>
                      </m:e>
                    </m:d>
                  </m:oMath>
                </a14:m>
                <a:r>
                  <a:rPr kumimoji="1" lang="ja-JP" altLang="en-US" sz="2000" dirty="0"/>
                  <a:t> </a:t>
                </a:r>
                <a:r>
                  <a:rPr kumimoji="1" lang="en-US" altLang="ja-JP" sz="2000" dirty="0"/>
                  <a:t>cm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884B8B09-39F7-4F33-8835-3EC0562D4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430" y="4490225"/>
                <a:ext cx="3904402" cy="636585"/>
              </a:xfrm>
              <a:prstGeom prst="rect">
                <a:avLst/>
              </a:prstGeom>
              <a:blipFill>
                <a:blip r:embed="rId16"/>
                <a:stretch>
                  <a:fillRect r="-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矢印: 下 39">
            <a:extLst>
              <a:ext uri="{FF2B5EF4-FFF2-40B4-BE49-F238E27FC236}">
                <a16:creationId xmlns:a16="http://schemas.microsoft.com/office/drawing/2014/main" id="{FD3FF560-8ECB-41C3-9D25-A1BCA099F1FC}"/>
              </a:ext>
            </a:extLst>
          </p:cNvPr>
          <p:cNvSpPr/>
          <p:nvPr/>
        </p:nvSpPr>
        <p:spPr>
          <a:xfrm>
            <a:off x="2757778" y="4211180"/>
            <a:ext cx="216241" cy="180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B3E3B19A-663D-461F-8EDB-5383A7B8D788}"/>
                  </a:ext>
                </a:extLst>
              </p:cNvPr>
              <p:cNvSpPr txBox="1"/>
              <p:nvPr/>
            </p:nvSpPr>
            <p:spPr>
              <a:xfrm>
                <a:off x="105502" y="5304903"/>
                <a:ext cx="5933665" cy="121764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/>
                  <a:t>The height of the polar cone,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ja-JP" dirty="0"/>
                  <a:t>, is expected to increase as the accretion rate,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kumimoji="1" lang="en-US" altLang="ja-JP" dirty="0"/>
                  <a:t>, increases, and to become comparable to or even larger than the stellar radius when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approaches to 10</a:t>
                </a:r>
                <a:r>
                  <a:rPr kumimoji="1" lang="en-US" altLang="ja-JP" baseline="30000" dirty="0"/>
                  <a:t>18</a:t>
                </a:r>
                <a:r>
                  <a:rPr kumimoji="1" lang="en-US" altLang="ja-JP" dirty="0"/>
                  <a:t> g/s.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B3E3B19A-663D-461F-8EDB-5383A7B8D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02" y="5304903"/>
                <a:ext cx="5933665" cy="1217641"/>
              </a:xfrm>
              <a:prstGeom prst="rect">
                <a:avLst/>
              </a:prstGeom>
              <a:blipFill>
                <a:blip r:embed="rId17"/>
                <a:stretch>
                  <a:fillRect l="-821" t="-2500" r="-1335" b="-7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3728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7357FE2-071E-479B-AA8A-A4F3C0E4810F}"/>
              </a:ext>
            </a:extLst>
          </p:cNvPr>
          <p:cNvSpPr txBox="1"/>
          <p:nvPr/>
        </p:nvSpPr>
        <p:spPr>
          <a:xfrm>
            <a:off x="257452" y="106532"/>
            <a:ext cx="8465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More generalized calculation is done for the structure of the polar cone by Inoue (2020).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384BF08-F712-46F2-A9CF-DDFDA39C3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298" y="1210411"/>
            <a:ext cx="4643548" cy="466824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768BAC1-210A-4554-8A7F-A7D8925C7495}"/>
              </a:ext>
            </a:extLst>
          </p:cNvPr>
          <p:cNvSpPr txBox="1"/>
          <p:nvPr/>
        </p:nvSpPr>
        <p:spPr>
          <a:xfrm>
            <a:off x="257452" y="710214"/>
            <a:ext cx="28472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The height of the polar cone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6AAC70F4-1A25-4982-80FE-B86DF5EC1D25}"/>
                  </a:ext>
                </a:extLst>
              </p:cNvPr>
              <p:cNvSpPr txBox="1"/>
              <p:nvPr/>
            </p:nvSpPr>
            <p:spPr>
              <a:xfrm>
                <a:off x="399495" y="1456048"/>
                <a:ext cx="2222916" cy="3779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When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is </a:t>
                </a:r>
                <a:r>
                  <a:rPr kumimoji="1" lang="en-US" altLang="ja-JP" dirty="0">
                    <a:sym typeface="Symbol" panose="05050102010706020507" pitchFamily="18" charset="2"/>
                  </a:rPr>
                  <a:t>10</a:t>
                </a:r>
                <a:r>
                  <a:rPr kumimoji="1" lang="en-US" altLang="ja-JP" baseline="30000" dirty="0">
                    <a:sym typeface="Symbol" panose="05050102010706020507" pitchFamily="18" charset="2"/>
                  </a:rPr>
                  <a:t>18</a:t>
                </a:r>
                <a:r>
                  <a:rPr kumimoji="1" lang="en-US" altLang="ja-JP" dirty="0">
                    <a:sym typeface="Symbol" panose="05050102010706020507" pitchFamily="18" charset="2"/>
                  </a:rPr>
                  <a:t> g/s,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6AAC70F4-1A25-4982-80FE-B86DF5EC1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95" y="1456048"/>
                <a:ext cx="2222916" cy="377989"/>
              </a:xfrm>
              <a:prstGeom prst="rect">
                <a:avLst/>
              </a:prstGeom>
              <a:blipFill>
                <a:blip r:embed="rId3"/>
                <a:stretch>
                  <a:fillRect l="-2473" t="-9677" r="-1648" b="-258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FB99E63-6D7D-4A75-92DD-6B2DCFBA938A}"/>
                  </a:ext>
                </a:extLst>
              </p:cNvPr>
              <p:cNvSpPr txBox="1"/>
              <p:nvPr/>
            </p:nvSpPr>
            <p:spPr>
              <a:xfrm>
                <a:off x="399495" y="1850084"/>
                <a:ext cx="3329126" cy="671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/>
                  <a:t>the height,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ja-JP" dirty="0"/>
                  <a:t>, is close to 10 times the N.S. radius,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kumimoji="1" lang="en-US" altLang="ja-JP" dirty="0"/>
                  <a:t>.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FB99E63-6D7D-4A75-92DD-6B2DCFBA9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95" y="1850084"/>
                <a:ext cx="3329126" cy="671174"/>
              </a:xfrm>
              <a:prstGeom prst="rect">
                <a:avLst/>
              </a:prstGeom>
              <a:blipFill>
                <a:blip r:embed="rId4"/>
                <a:stretch>
                  <a:fillRect l="-1648" t="-4505" r="-549" b="-90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2684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図 53">
            <a:extLst>
              <a:ext uri="{FF2B5EF4-FFF2-40B4-BE49-F238E27FC236}">
                <a16:creationId xmlns:a16="http://schemas.microsoft.com/office/drawing/2014/main" id="{D8AA03AC-C464-4348-A029-9503B805C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538" y="3467239"/>
            <a:ext cx="3239854" cy="2830609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63768" y="49403"/>
            <a:ext cx="243973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Expected X-ray emission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17" y="490099"/>
            <a:ext cx="3708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/>
              <a:t>I) 2 components from the Polar Cone</a:t>
            </a:r>
            <a:r>
              <a:rPr kumimoji="1" lang="en-US" altLang="ja-JP" dirty="0"/>
              <a:t>: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3654769" y="439648"/>
                <a:ext cx="1112741" cy="49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𝑑𝐿</m:t>
                        </m:r>
                      </m:num>
                      <m:den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𝑐</m:t>
                        </m:r>
                      </m:num>
                      <m:den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</m:t>
                        </m:r>
                        <m:r>
                          <a:rPr kumimoji="1" lang="en-US" altLang="ja-JP" b="0" i="1" baseline="-2500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𝑇</m:t>
                        </m:r>
                      </m:den>
                    </m:f>
                  </m:oMath>
                </a14:m>
                <a:r>
                  <a:rPr kumimoji="1" lang="ja-JP" altLang="en-US" dirty="0"/>
                  <a:t> </a:t>
                </a:r>
                <a:r>
                  <a:rPr kumimoji="1" lang="ja-JP" altLang="en-US" dirty="0">
                    <a:sym typeface="Symbol" panose="05050102010706020507" pitchFamily="18" charset="2"/>
                  </a:rPr>
                  <a:t>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769" y="439648"/>
                <a:ext cx="1112741" cy="491288"/>
              </a:xfrm>
              <a:prstGeom prst="rect">
                <a:avLst/>
              </a:prstGeom>
              <a:blipFill>
                <a:blip r:embed="rId3"/>
                <a:stretch>
                  <a:fillRect r="-549" b="-74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/>
          <p:cNvSpPr txBox="1"/>
          <p:nvPr/>
        </p:nvSpPr>
        <p:spPr>
          <a:xfrm>
            <a:off x="2527878" y="65320"/>
            <a:ext cx="1523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 components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38082" y="3655965"/>
            <a:ext cx="4557914" cy="369332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(1) X-rays from a region near the top boundary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38417" y="4449306"/>
            <a:ext cx="4990662" cy="369332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(2) X-rays from a region near the bottom boundary 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-53583" y="5521169"/>
            <a:ext cx="381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/>
              <a:t>II) 1 component from the Polar Mound</a:t>
            </a:r>
            <a:endParaRPr kumimoji="1" lang="ja-JP" altLang="en-US" u="sng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38082" y="5900288"/>
            <a:ext cx="3202864" cy="369332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(3) X-rays from the Polar Mound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323266" y="6304664"/>
            <a:ext cx="489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10</a:t>
            </a:r>
            <a:r>
              <a:rPr kumimoji="1" lang="en-US" altLang="ja-JP" sz="1400" baseline="30000" dirty="0"/>
              <a:t>16</a:t>
            </a:r>
            <a:endParaRPr kumimoji="1" lang="ja-JP" altLang="en-US" sz="1400" baseline="300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362796" y="6307153"/>
            <a:ext cx="489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10</a:t>
            </a:r>
            <a:r>
              <a:rPr kumimoji="1" lang="en-US" altLang="ja-JP" sz="1400" baseline="30000" dirty="0"/>
              <a:t>17</a:t>
            </a:r>
            <a:endParaRPr kumimoji="1" lang="ja-JP" altLang="en-US" sz="1400" baseline="300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393647" y="6310803"/>
            <a:ext cx="489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10</a:t>
            </a:r>
            <a:r>
              <a:rPr kumimoji="1" lang="en-US" altLang="ja-JP" sz="1400" baseline="30000" dirty="0"/>
              <a:t>18</a:t>
            </a:r>
            <a:endParaRPr kumimoji="1" lang="ja-JP" altLang="en-US" sz="1400" baseline="300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9414578" y="6307037"/>
            <a:ext cx="489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10</a:t>
            </a:r>
            <a:r>
              <a:rPr kumimoji="1" lang="en-US" altLang="ja-JP" sz="1400" baseline="30000" dirty="0"/>
              <a:t>19</a:t>
            </a:r>
            <a:endParaRPr kumimoji="1" lang="ja-JP" altLang="en-US" sz="1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/>
              <p:cNvSpPr txBox="1"/>
              <p:nvPr/>
            </p:nvSpPr>
            <p:spPr>
              <a:xfrm>
                <a:off x="7679696" y="6511827"/>
                <a:ext cx="797975" cy="3145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kumimoji="1" lang="ja-JP" altLang="en-US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kumimoji="1" lang="ja-JP" altLang="en-US" sz="1400" dirty="0"/>
                  <a:t> </a:t>
                </a:r>
                <a:r>
                  <a:rPr kumimoji="1" lang="en-US" altLang="ja-JP" sz="1400" dirty="0"/>
                  <a:t>( g/s )</a:t>
                </a:r>
                <a:endParaRPr kumimoji="1" lang="ja-JP" altLang="en-US" sz="1400" dirty="0"/>
              </a:p>
            </p:txBody>
          </p:sp>
        </mc:Choice>
        <mc:Fallback xmlns="">
          <p:sp>
            <p:nvSpPr>
              <p:cNvPr id="38" name="テキスト ボックス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9696" y="6511827"/>
                <a:ext cx="797975" cy="314573"/>
              </a:xfrm>
              <a:prstGeom prst="rect">
                <a:avLst/>
              </a:prstGeom>
              <a:blipFill>
                <a:blip r:embed="rId4"/>
                <a:stretch>
                  <a:fillRect r="-763" b="-211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テキスト ボックス 38"/>
          <p:cNvSpPr txBox="1"/>
          <p:nvPr/>
        </p:nvSpPr>
        <p:spPr>
          <a:xfrm>
            <a:off x="6564786" y="2819942"/>
            <a:ext cx="3239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Portion</a:t>
            </a:r>
            <a:r>
              <a:rPr kumimoji="1" lang="en-US" altLang="ja-JP" b="1" dirty="0">
                <a:solidFill>
                  <a:srgbClr val="FF0000"/>
                </a:solidFill>
              </a:rPr>
              <a:t>s of the radiated energy of the 3 components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8638265" y="3426773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(3)</a:t>
            </a:r>
            <a:endParaRPr kumimoji="1" lang="ja-JP" altLang="en-US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610538" y="3497896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(1)</a:t>
            </a:r>
            <a:endParaRPr kumimoji="1" lang="ja-JP" altLang="en-US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9151339" y="4168563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(2)</a:t>
            </a:r>
            <a:endParaRPr kumimoji="1" lang="ja-JP" altLang="en-US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6213145" y="332080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1</a:t>
            </a:r>
            <a:endParaRPr kumimoji="1" lang="ja-JP" altLang="en-US" sz="1400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051396" y="4705196"/>
            <a:ext cx="465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10</a:t>
            </a:r>
            <a:r>
              <a:rPr kumimoji="1" lang="en-US" altLang="ja-JP" sz="1400" baseline="30000" dirty="0"/>
              <a:t>-1</a:t>
            </a:r>
            <a:endParaRPr kumimoji="1" lang="ja-JP" altLang="en-US" sz="1400" baseline="30000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062010" y="6089585"/>
            <a:ext cx="465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10</a:t>
            </a:r>
            <a:r>
              <a:rPr kumimoji="1" lang="en-US" altLang="ja-JP" sz="1400" baseline="30000" dirty="0"/>
              <a:t>-2</a:t>
            </a:r>
            <a:endParaRPr kumimoji="1" lang="ja-JP" altLang="en-US" sz="1400" baseline="30000" dirty="0"/>
          </a:p>
        </p:txBody>
      </p: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EEAC9AAC-AA73-4DD6-879A-7A923BA18E0D}"/>
              </a:ext>
            </a:extLst>
          </p:cNvPr>
          <p:cNvGrpSpPr/>
          <p:nvPr/>
        </p:nvGrpSpPr>
        <p:grpSpPr>
          <a:xfrm>
            <a:off x="6879578" y="1036619"/>
            <a:ext cx="2535000" cy="1691280"/>
            <a:chOff x="6879578" y="859748"/>
            <a:chExt cx="2535000" cy="1691280"/>
          </a:xfrm>
        </p:grpSpPr>
        <p:pic>
          <p:nvPicPr>
            <p:cNvPr id="28" name="図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79578" y="859748"/>
              <a:ext cx="2535000" cy="1691280"/>
            </a:xfrm>
            <a:prstGeom prst="rect">
              <a:avLst/>
            </a:prstGeom>
          </p:spPr>
        </p:pic>
        <p:cxnSp>
          <p:nvCxnSpPr>
            <p:cNvPr id="41" name="直線矢印コネクタ 40"/>
            <p:cNvCxnSpPr/>
            <p:nvPr/>
          </p:nvCxnSpPr>
          <p:spPr>
            <a:xfrm>
              <a:off x="8327264" y="1198456"/>
              <a:ext cx="311001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矢印コネクタ 42"/>
            <p:cNvCxnSpPr/>
            <p:nvPr/>
          </p:nvCxnSpPr>
          <p:spPr>
            <a:xfrm>
              <a:off x="8304414" y="2016681"/>
              <a:ext cx="311001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矢印コネクタ 43"/>
            <p:cNvCxnSpPr/>
            <p:nvPr/>
          </p:nvCxnSpPr>
          <p:spPr>
            <a:xfrm flipH="1" flipV="1">
              <a:off x="7362798" y="2013535"/>
              <a:ext cx="73881" cy="33467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テキスト ボックス 44"/>
            <p:cNvSpPr txBox="1"/>
            <p:nvPr/>
          </p:nvSpPr>
          <p:spPr>
            <a:xfrm>
              <a:off x="8661508" y="1013790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(1)</a:t>
              </a:r>
              <a:endParaRPr kumimoji="1" lang="ja-JP" altLang="en-US" dirty="0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8642901" y="1777753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(2)</a:t>
              </a:r>
              <a:endParaRPr kumimoji="1" lang="ja-JP" altLang="en-US" dirty="0"/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7076805" y="1705388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(3)</a:t>
              </a:r>
              <a:endParaRPr kumimoji="1" lang="ja-JP" altLang="en-US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7298180" y="911316"/>
              <a:ext cx="6541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/>
                <a:t>T</a:t>
              </a:r>
              <a:r>
                <a:rPr kumimoji="1" lang="en-US" altLang="ja-JP" sz="1400" dirty="0"/>
                <a:t>op region</a:t>
              </a:r>
              <a:endParaRPr kumimoji="1" lang="ja-JP" altLang="en-US" sz="1400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7398798" y="1588021"/>
              <a:ext cx="7683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/>
                <a:t>Bottom region</a:t>
              </a:r>
              <a:endParaRPr kumimoji="1" lang="ja-JP" altLang="en-US" sz="1400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7445688" y="2191683"/>
              <a:ext cx="7168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/>
                <a:t>Mound</a:t>
              </a:r>
              <a:endParaRPr kumimoji="1" lang="ja-JP" altLang="en-US" sz="1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DF2F46B1-58FB-44CF-A381-8D81359BBED6}"/>
                  </a:ext>
                </a:extLst>
              </p:cNvPr>
              <p:cNvSpPr txBox="1"/>
              <p:nvPr/>
            </p:nvSpPr>
            <p:spPr>
              <a:xfrm>
                <a:off x="4884392" y="391370"/>
                <a:ext cx="43377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kumimoji="1" lang="ja-JP" altLang="en-US" sz="1400" dirty="0"/>
                  <a:t> </a:t>
                </a:r>
                <a:r>
                  <a:rPr kumimoji="1" lang="en-US" altLang="ja-JP" sz="1400" dirty="0"/>
                  <a:t>: Luminosity from the surface of the polar cone</a:t>
                </a:r>
              </a:p>
              <a:p>
                <a14:m>
                  <m:oMath xmlns:m="http://schemas.openxmlformats.org/officeDocument/2006/math">
                    <m:r>
                      <a:rPr kumimoji="1" lang="ja-JP" altLang="en-US" sz="140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kumimoji="1" lang="ja-JP" altLang="en-US" sz="1400" dirty="0"/>
                  <a:t> </a:t>
                </a:r>
                <a:r>
                  <a:rPr kumimoji="1" lang="en-US" altLang="ja-JP" sz="1400" dirty="0"/>
                  <a:t>: Specific energy density at the center of the polar cone</a:t>
                </a:r>
                <a:endParaRPr kumimoji="1" lang="ja-JP" altLang="en-US" sz="14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DF2F46B1-58FB-44CF-A381-8D81359BB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392" y="391370"/>
                <a:ext cx="4337791" cy="523220"/>
              </a:xfrm>
              <a:prstGeom prst="rect">
                <a:avLst/>
              </a:prstGeom>
              <a:blipFill>
                <a:blip r:embed="rId6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35DB578E-7223-4512-BA96-3124AF605678}"/>
              </a:ext>
            </a:extLst>
          </p:cNvPr>
          <p:cNvGrpSpPr>
            <a:grpSpLocks noChangeAspect="1"/>
          </p:cNvGrpSpPr>
          <p:nvPr/>
        </p:nvGrpSpPr>
        <p:grpSpPr>
          <a:xfrm>
            <a:off x="822383" y="1395028"/>
            <a:ext cx="5334598" cy="2141908"/>
            <a:chOff x="822389" y="1395032"/>
            <a:chExt cx="3330476" cy="1337228"/>
          </a:xfrm>
        </p:grpSpPr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8040A0D7-5D51-43A7-9AE5-913C1F99A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6180" y="1430837"/>
              <a:ext cx="528810" cy="974993"/>
            </a:xfrm>
            <a:prstGeom prst="rect">
              <a:avLst/>
            </a:prstGeom>
          </p:spPr>
        </p:pic>
        <p:pic>
          <p:nvPicPr>
            <p:cNvPr id="42" name="図 41">
              <a:extLst>
                <a:ext uri="{FF2B5EF4-FFF2-40B4-BE49-F238E27FC236}">
                  <a16:creationId xmlns:a16="http://schemas.microsoft.com/office/drawing/2014/main" id="{8EE0E29C-316C-4180-91E1-5B140DB9E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78233" y="1410587"/>
              <a:ext cx="1013552" cy="1002535"/>
            </a:xfrm>
            <a:prstGeom prst="rect">
              <a:avLst/>
            </a:prstGeom>
          </p:spPr>
        </p:pic>
        <p:pic>
          <p:nvPicPr>
            <p:cNvPr id="58" name="図 57">
              <a:extLst>
                <a:ext uri="{FF2B5EF4-FFF2-40B4-BE49-F238E27FC236}">
                  <a16:creationId xmlns:a16="http://schemas.microsoft.com/office/drawing/2014/main" id="{5B5A7201-D9F1-479F-9B7D-7DA806FD4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627785" y="1424973"/>
              <a:ext cx="1454227" cy="991518"/>
            </a:xfrm>
            <a:prstGeom prst="rect">
              <a:avLst/>
            </a:prstGeom>
          </p:spPr>
        </p:pic>
        <p:pic>
          <p:nvPicPr>
            <p:cNvPr id="60" name="図 59">
              <a:extLst>
                <a:ext uri="{FF2B5EF4-FFF2-40B4-BE49-F238E27FC236}">
                  <a16:creationId xmlns:a16="http://schemas.microsoft.com/office/drawing/2014/main" id="{7C7CFDB4-70C6-47E4-B842-6EFA361DB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4147" y="2440313"/>
              <a:ext cx="550843" cy="291947"/>
            </a:xfrm>
            <a:prstGeom prst="rect">
              <a:avLst/>
            </a:prstGeom>
          </p:spPr>
        </p:pic>
        <p:pic>
          <p:nvPicPr>
            <p:cNvPr id="62" name="図 61">
              <a:extLst>
                <a:ext uri="{FF2B5EF4-FFF2-40B4-BE49-F238E27FC236}">
                  <a16:creationId xmlns:a16="http://schemas.microsoft.com/office/drawing/2014/main" id="{B88E8D5A-EF22-461C-80C6-A248EFD19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74731" y="2445543"/>
              <a:ext cx="1035586" cy="280930"/>
            </a:xfrm>
            <a:prstGeom prst="rect">
              <a:avLst/>
            </a:prstGeom>
          </p:spPr>
        </p:pic>
        <p:pic>
          <p:nvPicPr>
            <p:cNvPr id="64" name="図 63">
              <a:extLst>
                <a:ext uri="{FF2B5EF4-FFF2-40B4-BE49-F238E27FC236}">
                  <a16:creationId xmlns:a16="http://schemas.microsoft.com/office/drawing/2014/main" id="{45052ACE-716D-4425-9EA0-EACB974CD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610504" y="2442147"/>
              <a:ext cx="1542361" cy="286439"/>
            </a:xfrm>
            <a:prstGeom prst="rect">
              <a:avLst/>
            </a:prstGeom>
          </p:spPr>
        </p:pic>
        <p:pic>
          <p:nvPicPr>
            <p:cNvPr id="66" name="図 65">
              <a:extLst>
                <a:ext uri="{FF2B5EF4-FFF2-40B4-BE49-F238E27FC236}">
                  <a16:creationId xmlns:a16="http://schemas.microsoft.com/office/drawing/2014/main" id="{115A0B0A-983E-47FC-ABD2-C3FEA4F96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22389" y="1395032"/>
              <a:ext cx="198304" cy="1046602"/>
            </a:xfrm>
            <a:prstGeom prst="rect">
              <a:avLst/>
            </a:prstGeom>
          </p:spPr>
        </p:pic>
      </p:grp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BA6A8881-8B10-44D5-86D2-31C0EC70342C}"/>
              </a:ext>
            </a:extLst>
          </p:cNvPr>
          <p:cNvSpPr txBox="1"/>
          <p:nvPr/>
        </p:nvSpPr>
        <p:spPr>
          <a:xfrm>
            <a:off x="-1091" y="1237240"/>
            <a:ext cx="914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/>
              <a:t>specific</a:t>
            </a:r>
          </a:p>
          <a:p>
            <a:pPr algn="ctr"/>
            <a:r>
              <a:rPr lang="en-US" altLang="ja-JP" sz="1400" dirty="0" err="1"/>
              <a:t>eregy</a:t>
            </a:r>
            <a:r>
              <a:rPr lang="en-US" altLang="ja-JP" sz="1400" dirty="0"/>
              <a:t> density</a:t>
            </a:r>
            <a:endParaRPr kumimoji="1" lang="ja-JP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B103F3B8-8AC9-411A-8B92-362B37C0F6E5}"/>
                  </a:ext>
                </a:extLst>
              </p:cNvPr>
              <p:cNvSpPr txBox="1"/>
              <p:nvPr/>
            </p:nvSpPr>
            <p:spPr>
              <a:xfrm>
                <a:off x="-10259" y="1973603"/>
                <a:ext cx="812595" cy="519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</m:t>
                        </m:r>
                      </m:num>
                      <m:den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𝐺𝑀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kumimoji="1" lang="en-US" altLang="ja-JP" dirty="0"/>
                  <a:t>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B103F3B8-8AC9-411A-8B92-362B37C0F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259" y="1973603"/>
                <a:ext cx="812595" cy="519245"/>
              </a:xfrm>
              <a:prstGeom prst="rect">
                <a:avLst/>
              </a:prstGeom>
              <a:blipFill>
                <a:blip r:embed="rId14"/>
                <a:stretch>
                  <a:fillRect l="-2239" r="-5970" b="-70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BF9872FB-AFE9-4573-AD1F-FB30B20332E0}"/>
                  </a:ext>
                </a:extLst>
              </p:cNvPr>
              <p:cNvSpPr txBox="1"/>
              <p:nvPr/>
            </p:nvSpPr>
            <p:spPr>
              <a:xfrm>
                <a:off x="1091152" y="961223"/>
                <a:ext cx="1006814" cy="5300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kumimoji="1" lang="ja-JP" altLang="en-US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kumimoji="1" lang="ja-JP" altLang="en-US" sz="1400" dirty="0"/>
                  <a:t> </a:t>
                </a:r>
                <a:endParaRPr kumimoji="1" lang="en-US" altLang="ja-JP" sz="1400" dirty="0"/>
              </a:p>
              <a:p>
                <a:pPr algn="ctr"/>
                <a:r>
                  <a:rPr kumimoji="1" lang="en-US" altLang="ja-JP" sz="1400" dirty="0"/>
                  <a:t>3 x 10</a:t>
                </a:r>
                <a:r>
                  <a:rPr kumimoji="1" lang="en-US" altLang="ja-JP" sz="1400" baseline="30000" dirty="0"/>
                  <a:t>16</a:t>
                </a:r>
                <a:r>
                  <a:rPr kumimoji="1" lang="en-US" altLang="ja-JP" sz="1400" dirty="0"/>
                  <a:t> g/s</a:t>
                </a:r>
                <a:endParaRPr kumimoji="1" lang="ja-JP" altLang="en-US" sz="1400" dirty="0"/>
              </a:p>
            </p:txBody>
          </p:sp>
        </mc:Choice>
        <mc:Fallback xmlns="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BF9872FB-AFE9-4573-AD1F-FB30B2033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152" y="961223"/>
                <a:ext cx="1006814" cy="530017"/>
              </a:xfrm>
              <a:prstGeom prst="rect">
                <a:avLst/>
              </a:prstGeom>
              <a:blipFill>
                <a:blip r:embed="rId15"/>
                <a:stretch>
                  <a:fillRect l="-1212" r="-1212" b="-103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E57AA3C7-DB2C-43C1-91BA-FC0541DEC05F}"/>
                  </a:ext>
                </a:extLst>
              </p:cNvPr>
              <p:cNvSpPr txBox="1"/>
              <p:nvPr/>
            </p:nvSpPr>
            <p:spPr>
              <a:xfrm>
                <a:off x="2283035" y="952517"/>
                <a:ext cx="1006815" cy="5300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kumimoji="1" lang="ja-JP" altLang="en-US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kumimoji="1" lang="ja-JP" altLang="en-US" sz="1400" dirty="0"/>
                  <a:t> </a:t>
                </a:r>
                <a:endParaRPr kumimoji="1" lang="en-US" altLang="ja-JP" sz="1400" dirty="0"/>
              </a:p>
              <a:p>
                <a:pPr algn="ctr"/>
                <a:r>
                  <a:rPr kumimoji="1" lang="en-US" altLang="ja-JP" sz="1400" dirty="0"/>
                  <a:t>3 x 10</a:t>
                </a:r>
                <a:r>
                  <a:rPr kumimoji="1" lang="en-US" altLang="ja-JP" sz="1400" baseline="30000" dirty="0"/>
                  <a:t>17</a:t>
                </a:r>
                <a:r>
                  <a:rPr kumimoji="1" lang="en-US" altLang="ja-JP" sz="1400" dirty="0"/>
                  <a:t> g/s</a:t>
                </a:r>
                <a:endParaRPr kumimoji="1" lang="ja-JP" altLang="en-US" sz="1400" dirty="0"/>
              </a:p>
            </p:txBody>
          </p:sp>
        </mc:Choice>
        <mc:Fallback xmlns="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E57AA3C7-DB2C-43C1-91BA-FC0541DEC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035" y="952517"/>
                <a:ext cx="1006815" cy="530017"/>
              </a:xfrm>
              <a:prstGeom prst="rect">
                <a:avLst/>
              </a:prstGeom>
              <a:blipFill>
                <a:blip r:embed="rId16"/>
                <a:stretch>
                  <a:fillRect l="-1212" r="-1212" b="-114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E99B5BFD-9DBF-432B-8FB8-64957124DFD1}"/>
                  </a:ext>
                </a:extLst>
              </p:cNvPr>
              <p:cNvSpPr txBox="1"/>
              <p:nvPr/>
            </p:nvSpPr>
            <p:spPr>
              <a:xfrm>
                <a:off x="4375428" y="988651"/>
                <a:ext cx="1006815" cy="5300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kumimoji="1" lang="ja-JP" altLang="en-US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kumimoji="1" lang="ja-JP" altLang="en-US" sz="1400" dirty="0"/>
                  <a:t> </a:t>
                </a:r>
                <a:endParaRPr kumimoji="1" lang="en-US" altLang="ja-JP" sz="1400" dirty="0"/>
              </a:p>
              <a:p>
                <a:pPr algn="ctr"/>
                <a:r>
                  <a:rPr kumimoji="1" lang="en-US" altLang="ja-JP" sz="1400" dirty="0"/>
                  <a:t>3 x 10</a:t>
                </a:r>
                <a:r>
                  <a:rPr kumimoji="1" lang="en-US" altLang="ja-JP" sz="1400" baseline="30000" dirty="0"/>
                  <a:t>18</a:t>
                </a:r>
                <a:r>
                  <a:rPr kumimoji="1" lang="en-US" altLang="ja-JP" sz="1400" dirty="0"/>
                  <a:t> g/s</a:t>
                </a:r>
                <a:endParaRPr kumimoji="1" lang="ja-JP" altLang="en-US" sz="1400" dirty="0"/>
              </a:p>
            </p:txBody>
          </p:sp>
        </mc:Choice>
        <mc:Fallback xmlns="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E99B5BFD-9DBF-432B-8FB8-64957124D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428" y="988651"/>
                <a:ext cx="1006815" cy="530017"/>
              </a:xfrm>
              <a:prstGeom prst="rect">
                <a:avLst/>
              </a:prstGeom>
              <a:blipFill>
                <a:blip r:embed="rId17"/>
                <a:stretch>
                  <a:fillRect l="-1212" r="-1212" b="-114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24D352FF-65CC-463B-BC08-24734F2D7B61}"/>
              </a:ext>
            </a:extLst>
          </p:cNvPr>
          <p:cNvCxnSpPr/>
          <p:nvPr/>
        </p:nvCxnSpPr>
        <p:spPr>
          <a:xfrm>
            <a:off x="5372143" y="1482362"/>
            <a:ext cx="0" cy="1522836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49501D82-E8AB-4E51-B1C5-56C19FEB0836}"/>
              </a:ext>
            </a:extLst>
          </p:cNvPr>
          <p:cNvCxnSpPr/>
          <p:nvPr/>
        </p:nvCxnSpPr>
        <p:spPr>
          <a:xfrm>
            <a:off x="2605462" y="1474117"/>
            <a:ext cx="0" cy="1522836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921F6E27-AF15-4549-BB2E-8AB79D3D1884}"/>
              </a:ext>
            </a:extLst>
          </p:cNvPr>
          <p:cNvCxnSpPr/>
          <p:nvPr/>
        </p:nvCxnSpPr>
        <p:spPr>
          <a:xfrm>
            <a:off x="1253486" y="1474117"/>
            <a:ext cx="0" cy="1522836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EB9E47C0-671D-4054-A36D-A282977FCA66}"/>
              </a:ext>
            </a:extLst>
          </p:cNvPr>
          <p:cNvSpPr txBox="1"/>
          <p:nvPr/>
        </p:nvSpPr>
        <p:spPr>
          <a:xfrm>
            <a:off x="2599666" y="2235618"/>
            <a:ext cx="786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Top region</a:t>
            </a:r>
            <a:endParaRPr kumimoji="1" lang="ja-JP" altLang="en-US" sz="1200" dirty="0"/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4F606793-8878-4611-9CDD-758F4FB5BF39}"/>
              </a:ext>
            </a:extLst>
          </p:cNvPr>
          <p:cNvSpPr txBox="1"/>
          <p:nvPr/>
        </p:nvSpPr>
        <p:spPr>
          <a:xfrm>
            <a:off x="2004618" y="2251740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Bottom region</a:t>
            </a:r>
            <a:endParaRPr kumimoji="1" lang="ja-JP" altLang="en-US" sz="1200" dirty="0"/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1808228C-99A6-4DE2-95E7-49D6269153E8}"/>
              </a:ext>
            </a:extLst>
          </p:cNvPr>
          <p:cNvSpPr txBox="1"/>
          <p:nvPr/>
        </p:nvSpPr>
        <p:spPr>
          <a:xfrm>
            <a:off x="365613" y="4050244"/>
            <a:ext cx="5700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The release of the kinetic energy before reaching the shock.</a:t>
            </a:r>
            <a:endParaRPr kumimoji="1" lang="ja-JP" altLang="en-US" dirty="0"/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6A1770B3-4094-47D7-863D-85158722382C}"/>
              </a:ext>
            </a:extLst>
          </p:cNvPr>
          <p:cNvSpPr txBox="1"/>
          <p:nvPr/>
        </p:nvSpPr>
        <p:spPr>
          <a:xfrm>
            <a:off x="365613" y="4846738"/>
            <a:ext cx="4763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The release of the gravitational energy due to the gradual </a:t>
            </a:r>
            <a:r>
              <a:rPr kumimoji="1" lang="en-US" altLang="ja-JP" dirty="0" err="1"/>
              <a:t>infall</a:t>
            </a:r>
            <a:r>
              <a:rPr kumimoji="1" lang="en-US" altLang="ja-JP" dirty="0"/>
              <a:t> of the matter in the polar cone.</a:t>
            </a:r>
            <a:endParaRPr kumimoji="1" lang="ja-JP" altLang="en-US" dirty="0"/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22F55F8A-4558-4541-958D-8837EF3A1E01}"/>
              </a:ext>
            </a:extLst>
          </p:cNvPr>
          <p:cNvSpPr txBox="1"/>
          <p:nvPr/>
        </p:nvSpPr>
        <p:spPr>
          <a:xfrm>
            <a:off x="397515" y="6242091"/>
            <a:ext cx="4577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The release of the remaining radiation-energy at the bottom of the polar cone.</a:t>
            </a:r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49021F4-EBBD-4749-AD0E-BB89E647E544}"/>
              </a:ext>
            </a:extLst>
          </p:cNvPr>
          <p:cNvSpPr/>
          <p:nvPr/>
        </p:nvSpPr>
        <p:spPr>
          <a:xfrm>
            <a:off x="6103713" y="2819942"/>
            <a:ext cx="3746833" cy="40064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3745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図 44">
            <a:extLst>
              <a:ext uri="{FF2B5EF4-FFF2-40B4-BE49-F238E27FC236}">
                <a16:creationId xmlns:a16="http://schemas.microsoft.com/office/drawing/2014/main" id="{DD0ABF19-4730-4F56-91A7-3C4B688BE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487" y="823053"/>
            <a:ext cx="3272862" cy="287667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071963" y="3681977"/>
            <a:ext cx="489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10</a:t>
            </a:r>
            <a:r>
              <a:rPr kumimoji="1" lang="en-US" altLang="ja-JP" sz="1400" baseline="30000" dirty="0"/>
              <a:t>16</a:t>
            </a:r>
            <a:endParaRPr kumimoji="1" lang="ja-JP" altLang="en-US" sz="1400" baseline="30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11493" y="3684466"/>
            <a:ext cx="489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10</a:t>
            </a:r>
            <a:r>
              <a:rPr kumimoji="1" lang="en-US" altLang="ja-JP" sz="1400" baseline="30000" dirty="0"/>
              <a:t>17</a:t>
            </a:r>
            <a:endParaRPr kumimoji="1" lang="ja-JP" altLang="en-US" sz="1400" baseline="30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68978" y="3688116"/>
            <a:ext cx="489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10</a:t>
            </a:r>
            <a:r>
              <a:rPr kumimoji="1" lang="en-US" altLang="ja-JP" sz="1400" baseline="30000" dirty="0"/>
              <a:t>18</a:t>
            </a:r>
            <a:endParaRPr kumimoji="1" lang="ja-JP" altLang="en-US" sz="1400" baseline="30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225421" y="3684350"/>
            <a:ext cx="489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10</a:t>
            </a:r>
            <a:r>
              <a:rPr kumimoji="1" lang="en-US" altLang="ja-JP" sz="1400" baseline="30000" dirty="0"/>
              <a:t>19</a:t>
            </a:r>
            <a:endParaRPr kumimoji="1" lang="ja-JP" altLang="en-US" sz="1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6428393" y="3906896"/>
                <a:ext cx="797975" cy="3145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kumimoji="1" lang="ja-JP" altLang="en-US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kumimoji="1" lang="ja-JP" altLang="en-US" sz="1400" dirty="0"/>
                  <a:t> </a:t>
                </a:r>
                <a:r>
                  <a:rPr kumimoji="1" lang="en-US" altLang="ja-JP" sz="1400" dirty="0"/>
                  <a:t>( g/s )</a:t>
                </a:r>
                <a:endParaRPr kumimoji="1" lang="ja-JP" altLang="en-US" sz="14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393" y="3906896"/>
                <a:ext cx="797975" cy="314573"/>
              </a:xfrm>
              <a:prstGeom prst="rect">
                <a:avLst/>
              </a:prstGeom>
              <a:blipFill rotWithShape="0">
                <a:blip r:embed="rId4"/>
                <a:stretch>
                  <a:fillRect r="-1538" b="-215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7600393" y="1023653"/>
            <a:ext cx="825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(Mound)</a:t>
            </a:r>
            <a:endParaRPr kumimoji="1"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91240" y="946231"/>
            <a:ext cx="798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(PC-Top)</a:t>
            </a: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471095" y="1687919"/>
            <a:ext cx="1084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(PC-Bottom)</a:t>
            </a:r>
            <a:endParaRPr kumimoji="1" lang="ja-JP" altLang="en-US" sz="1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961842" y="71587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1</a:t>
            </a:r>
            <a:endParaRPr kumimoji="1" lang="ja-JP" altLang="en-US" sz="1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800093" y="2109143"/>
            <a:ext cx="465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10</a:t>
            </a:r>
            <a:r>
              <a:rPr kumimoji="1" lang="en-US" altLang="ja-JP" sz="1400" baseline="30000" dirty="0"/>
              <a:t>-1</a:t>
            </a:r>
            <a:endParaRPr kumimoji="1" lang="ja-JP" altLang="en-US" sz="1400" baseline="30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10707" y="3511288"/>
            <a:ext cx="465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10</a:t>
            </a:r>
            <a:r>
              <a:rPr kumimoji="1" lang="en-US" altLang="ja-JP" sz="1400" baseline="30000" dirty="0"/>
              <a:t>-2</a:t>
            </a:r>
            <a:endParaRPr kumimoji="1" lang="ja-JP" altLang="en-US" sz="1400" baseline="30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247156" y="3674573"/>
            <a:ext cx="489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10</a:t>
            </a:r>
            <a:r>
              <a:rPr kumimoji="1" lang="en-US" altLang="ja-JP" sz="1400" baseline="30000" dirty="0"/>
              <a:t>16</a:t>
            </a:r>
            <a:endParaRPr kumimoji="1" lang="ja-JP" altLang="en-US" sz="1400" baseline="30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286686" y="3677062"/>
            <a:ext cx="489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10</a:t>
            </a:r>
            <a:r>
              <a:rPr kumimoji="1" lang="en-US" altLang="ja-JP" sz="1400" baseline="30000" dirty="0"/>
              <a:t>17</a:t>
            </a:r>
            <a:endParaRPr kumimoji="1" lang="ja-JP" altLang="en-US" sz="1400" baseline="30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335293" y="3680712"/>
            <a:ext cx="489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10</a:t>
            </a:r>
            <a:r>
              <a:rPr kumimoji="1" lang="en-US" altLang="ja-JP" sz="1400" baseline="30000" dirty="0"/>
              <a:t>18</a:t>
            </a:r>
            <a:endParaRPr kumimoji="1" lang="ja-JP" altLang="en-US" sz="1400" baseline="30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391736" y="3676946"/>
            <a:ext cx="489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10</a:t>
            </a:r>
            <a:r>
              <a:rPr kumimoji="1" lang="en-US" altLang="ja-JP" sz="1400" baseline="30000" dirty="0"/>
              <a:t>19</a:t>
            </a:r>
            <a:endParaRPr kumimoji="1" lang="ja-JP" altLang="en-US" sz="1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2603586" y="3881736"/>
                <a:ext cx="797975" cy="3145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kumimoji="1" lang="ja-JP" altLang="en-US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kumimoji="1" lang="ja-JP" altLang="en-US" sz="1400" dirty="0"/>
                  <a:t> </a:t>
                </a:r>
                <a:r>
                  <a:rPr kumimoji="1" lang="en-US" altLang="ja-JP" sz="1400" dirty="0"/>
                  <a:t>( g/s )</a:t>
                </a:r>
                <a:endParaRPr kumimoji="1" lang="ja-JP" altLang="en-US" sz="1400" dirty="0"/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586" y="3881736"/>
                <a:ext cx="797975" cy="314573"/>
              </a:xfrm>
              <a:prstGeom prst="rect">
                <a:avLst/>
              </a:prstGeom>
              <a:blipFill rotWithShape="0">
                <a:blip r:embed="rId4"/>
                <a:stretch>
                  <a:fillRect r="-763" b="-215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/>
          <p:cNvSpPr txBox="1"/>
          <p:nvPr/>
        </p:nvSpPr>
        <p:spPr>
          <a:xfrm>
            <a:off x="374468" y="2011830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err="1"/>
              <a:t>h</a:t>
            </a:r>
            <a:r>
              <a:rPr kumimoji="1" lang="en-US" altLang="ja-JP" baseline="-25000" dirty="0" err="1"/>
              <a:t>S</a:t>
            </a:r>
            <a:r>
              <a:rPr kumimoji="1" lang="en-US" altLang="ja-JP" dirty="0"/>
              <a:t>/</a:t>
            </a:r>
            <a:r>
              <a:rPr kumimoji="1" lang="en-US" altLang="ja-JP" i="1" dirty="0"/>
              <a:t>R</a:t>
            </a:r>
            <a:endParaRPr kumimoji="1" lang="ja-JP" altLang="en-US" i="1" baseline="-250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96011" y="955677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100</a:t>
            </a:r>
            <a:endParaRPr kumimoji="1" lang="ja-JP" altLang="en-US" sz="1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094755" y="180136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10</a:t>
            </a:r>
            <a:endParaRPr kumimoji="1" lang="ja-JP" altLang="en-US" sz="1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181916" y="266832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1</a:t>
            </a:r>
            <a:endParaRPr kumimoji="1" lang="ja-JP" altLang="en-US" sz="1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079482" y="3494258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0.1</a:t>
            </a:r>
            <a:endParaRPr kumimoji="1" lang="ja-JP" altLang="en-US" sz="14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844230" y="489048"/>
            <a:ext cx="2483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Height of the Polar Cone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122253" y="484734"/>
            <a:ext cx="3483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Portions of 3 emission components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330932" y="4317836"/>
                <a:ext cx="3996350" cy="3779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>
                    <a:solidFill>
                      <a:srgbClr val="0070C0"/>
                    </a:solidFill>
                  </a:rPr>
                  <a:t>Case of low accretion rate :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kumimoji="1" lang="en-US" altLang="ja-JP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kumimoji="1" lang="ja-JP" altLang="en-US" dirty="0">
                    <a:solidFill>
                      <a:srgbClr val="0070C0"/>
                    </a:solidFill>
                  </a:rPr>
                  <a:t> </a:t>
                </a:r>
                <a:r>
                  <a:rPr kumimoji="1" lang="ja-JP" altLang="en-US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 </a:t>
                </a:r>
                <a:r>
                  <a:rPr kumimoji="1" lang="en-US" altLang="ja-JP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10</a:t>
                </a:r>
                <a:r>
                  <a:rPr kumimoji="1" lang="en-US" altLang="ja-JP" baseline="30000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16</a:t>
                </a:r>
                <a:r>
                  <a:rPr kumimoji="1" lang="en-US" altLang="ja-JP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 g/s</a:t>
                </a:r>
                <a:endParaRPr kumimoji="1" lang="ja-JP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32" y="4317836"/>
                <a:ext cx="3996350" cy="377989"/>
              </a:xfrm>
              <a:prstGeom prst="rect">
                <a:avLst/>
              </a:prstGeom>
              <a:blipFill rotWithShape="0">
                <a:blip r:embed="rId5"/>
                <a:stretch>
                  <a:fillRect l="-1220" t="-8065" b="-258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図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729" y="4922227"/>
            <a:ext cx="1766374" cy="1772227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2286686" y="5797338"/>
            <a:ext cx="2249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Becker &amp; Wolff (2007)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5233" y="15246"/>
            <a:ext cx="374929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Two typical cases of accretion rate</a:t>
            </a:r>
            <a:endParaRPr kumimoji="1" lang="ja-JP" altLang="en-US" sz="20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098924" y="5025172"/>
            <a:ext cx="2711783" cy="65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Emission from a region behind the shock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/>
              <p:cNvSpPr txBox="1"/>
              <p:nvPr/>
            </p:nvSpPr>
            <p:spPr>
              <a:xfrm>
                <a:off x="5071963" y="4356955"/>
                <a:ext cx="4018088" cy="3779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>
                    <a:solidFill>
                      <a:srgbClr val="FF0000"/>
                    </a:solidFill>
                  </a:rPr>
                  <a:t>Case of high accretion rate :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kumimoji="1" lang="en-US" altLang="ja-JP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kumimoji="1" lang="ja-JP" altLang="en-US" dirty="0">
                    <a:solidFill>
                      <a:srgbClr val="FF0000"/>
                    </a:solidFill>
                  </a:rPr>
                  <a:t> </a:t>
                </a:r>
                <a:r>
                  <a:rPr kumimoji="1" lang="ja-JP" altLang="en-US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 </a:t>
                </a:r>
                <a:r>
                  <a:rPr kumimoji="1" lang="en-US" altLang="ja-JP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10</a:t>
                </a:r>
                <a:r>
                  <a:rPr kumimoji="1" lang="en-US" altLang="ja-JP" baseline="300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18</a:t>
                </a:r>
                <a:r>
                  <a:rPr kumimoji="1" lang="en-US" altLang="ja-JP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 g/s</a:t>
                </a:r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テキスト ボックス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963" y="4356955"/>
                <a:ext cx="4018088" cy="377989"/>
              </a:xfrm>
              <a:prstGeom prst="rect">
                <a:avLst/>
              </a:prstGeom>
              <a:blipFill rotWithShape="0">
                <a:blip r:embed="rId7"/>
                <a:stretch>
                  <a:fillRect l="-1214" t="-9677" r="-455" b="-258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図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5499" y="4915038"/>
            <a:ext cx="2476500" cy="1705860"/>
          </a:xfrm>
          <a:prstGeom prst="rect">
            <a:avLst/>
          </a:prstGeom>
        </p:spPr>
      </p:pic>
      <p:cxnSp>
        <p:nvCxnSpPr>
          <p:cNvPr id="36" name="直線矢印コネクタ 35"/>
          <p:cNvCxnSpPr/>
          <p:nvPr/>
        </p:nvCxnSpPr>
        <p:spPr>
          <a:xfrm>
            <a:off x="1160617" y="3952762"/>
            <a:ext cx="662314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>
            <a:off x="4961842" y="3952762"/>
            <a:ext cx="662314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>
            <a:off x="7168978" y="3989754"/>
            <a:ext cx="662314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>
            <a:off x="3335293" y="3982350"/>
            <a:ext cx="662314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 flipV="1">
            <a:off x="6987753" y="5254174"/>
            <a:ext cx="398988" cy="88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 flipV="1">
            <a:off x="6947916" y="5626804"/>
            <a:ext cx="398988" cy="88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 flipV="1">
            <a:off x="6938983" y="6017191"/>
            <a:ext cx="398988" cy="88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7471095" y="5263052"/>
            <a:ext cx="2076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Multi-color blackbody emission</a:t>
            </a:r>
            <a:endParaRPr kumimoji="1" lang="ja-JP" altLang="en-US" sz="1600" dirty="0"/>
          </a:p>
        </p:txBody>
      </p:sp>
      <p:cxnSp>
        <p:nvCxnSpPr>
          <p:cNvPr id="46" name="直線矢印コネクタ 45"/>
          <p:cNvCxnSpPr/>
          <p:nvPr/>
        </p:nvCxnSpPr>
        <p:spPr>
          <a:xfrm flipH="1" flipV="1">
            <a:off x="6094031" y="5939295"/>
            <a:ext cx="26633" cy="3795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5407327" y="5195072"/>
            <a:ext cx="11961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/>
              <a:t>Quasi-single</a:t>
            </a:r>
          </a:p>
          <a:p>
            <a:pPr algn="ctr"/>
            <a:r>
              <a:rPr lang="en-US" altLang="ja-JP" sz="1600" dirty="0"/>
              <a:t>blackbody</a:t>
            </a:r>
          </a:p>
          <a:p>
            <a:pPr algn="ctr"/>
            <a:r>
              <a:rPr kumimoji="1" lang="en-US" altLang="ja-JP" sz="1600" dirty="0"/>
              <a:t>emission</a:t>
            </a:r>
            <a:endParaRPr kumimoji="1" lang="ja-JP" altLang="en-US" sz="1600" dirty="0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47E7C59A-E608-4CD0-B003-918DF91EBC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3177" y="824533"/>
            <a:ext cx="3270128" cy="288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47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03383" y="422677"/>
            <a:ext cx="1993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Bright X-ray </a:t>
            </a:r>
            <a:r>
              <a:rPr lang="en-US" altLang="ja-JP" dirty="0"/>
              <a:t>p</a:t>
            </a:r>
            <a:r>
              <a:rPr kumimoji="1" lang="en-US" altLang="ja-JP" dirty="0"/>
              <a:t>ulsars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54129" y="798944"/>
            <a:ext cx="2038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/>
              <a:t>L</a:t>
            </a:r>
            <a:r>
              <a:rPr kumimoji="1" lang="en-US" altLang="ja-JP" dirty="0"/>
              <a:t> </a:t>
            </a:r>
            <a:r>
              <a:rPr kumimoji="1" lang="en-US" altLang="ja-JP" dirty="0">
                <a:sym typeface="Symbol" panose="05050102010706020507" pitchFamily="18" charset="2"/>
              </a:rPr>
              <a:t> 10</a:t>
            </a:r>
            <a:r>
              <a:rPr kumimoji="1" lang="en-US" altLang="ja-JP" baseline="30000" dirty="0">
                <a:sym typeface="Symbol" panose="05050102010706020507" pitchFamily="18" charset="2"/>
              </a:rPr>
              <a:t>37</a:t>
            </a:r>
            <a:r>
              <a:rPr kumimoji="1" lang="en-US" altLang="ja-JP" dirty="0">
                <a:sym typeface="Symbol" panose="05050102010706020507" pitchFamily="18" charset="2"/>
              </a:rPr>
              <a:t>10</a:t>
            </a:r>
            <a:r>
              <a:rPr kumimoji="1" lang="en-US" altLang="ja-JP" baseline="30000" dirty="0">
                <a:sym typeface="Symbol" panose="05050102010706020507" pitchFamily="18" charset="2"/>
              </a:rPr>
              <a:t>38</a:t>
            </a:r>
            <a:r>
              <a:rPr kumimoji="1" lang="en-US" altLang="ja-JP" dirty="0">
                <a:sym typeface="Symbol" panose="05050102010706020507" pitchFamily="18" charset="2"/>
              </a:rPr>
              <a:t> erg/s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054129" y="1132990"/>
                <a:ext cx="1962204" cy="3779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kumimoji="1" lang="ja-JP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kumimoji="1" lang="ja-JP" altLang="en-US" dirty="0"/>
                  <a:t> </a:t>
                </a:r>
                <a:r>
                  <a:rPr lang="en-US" altLang="ja-JP" dirty="0">
                    <a:sym typeface="Symbol" panose="05050102010706020507" pitchFamily="18" charset="2"/>
                  </a:rPr>
                  <a:t> 10</a:t>
                </a:r>
                <a:r>
                  <a:rPr lang="en-US" altLang="ja-JP" baseline="30000" dirty="0">
                    <a:sym typeface="Symbol" panose="05050102010706020507" pitchFamily="18" charset="2"/>
                  </a:rPr>
                  <a:t>17 </a:t>
                </a:r>
                <a:r>
                  <a:rPr lang="en-US" altLang="ja-JP" dirty="0">
                    <a:sym typeface="Symbol" panose="05050102010706020507" pitchFamily="18" charset="2"/>
                  </a:rPr>
                  <a:t> 10</a:t>
                </a:r>
                <a:r>
                  <a:rPr lang="en-US" altLang="ja-JP" baseline="30000" dirty="0">
                    <a:sym typeface="Symbol" panose="05050102010706020507" pitchFamily="18" charset="2"/>
                  </a:rPr>
                  <a:t>18</a:t>
                </a:r>
                <a:r>
                  <a:rPr lang="en-US" altLang="ja-JP" dirty="0">
                    <a:sym typeface="Symbol" panose="05050102010706020507" pitchFamily="18" charset="2"/>
                  </a:rPr>
                  <a:t> g/s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129" y="1132990"/>
                <a:ext cx="1962204" cy="377989"/>
              </a:xfrm>
              <a:prstGeom prst="rect">
                <a:avLst/>
              </a:prstGeom>
              <a:blipFill rotWithShape="0">
                <a:blip r:embed="rId2"/>
                <a:stretch>
                  <a:fillRect t="-9677" r="-1553" b="-258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3550669" y="763658"/>
            <a:ext cx="2375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 component spectrum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56847" y="1112784"/>
            <a:ext cx="3731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 multi-color blackbody + a blackbody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372301" y="1571051"/>
            <a:ext cx="242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(</a:t>
            </a:r>
            <a:r>
              <a:rPr kumimoji="1" lang="en-US" altLang="ja-JP" sz="1400" dirty="0" err="1"/>
              <a:t>Mihara</a:t>
            </a:r>
            <a:r>
              <a:rPr kumimoji="1" lang="en-US" altLang="ja-JP" sz="1400" dirty="0"/>
              <a:t> 1995; </a:t>
            </a:r>
          </a:p>
          <a:p>
            <a:r>
              <a:rPr kumimoji="1" lang="en-US" altLang="ja-JP" sz="1400" dirty="0"/>
              <a:t> </a:t>
            </a:r>
            <a:r>
              <a:rPr kumimoji="1" lang="en-US" altLang="ja-JP" sz="1400" dirty="0" err="1"/>
              <a:t>Makishima</a:t>
            </a:r>
            <a:r>
              <a:rPr kumimoji="1" lang="en-US" altLang="ja-JP" sz="1400" dirty="0"/>
              <a:t> et al. 1999)  </a:t>
            </a:r>
            <a:endParaRPr kumimoji="1" lang="ja-JP" altLang="en-US" sz="1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38959" y="1626082"/>
            <a:ext cx="6993518" cy="369332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en-US" altLang="ja-JP" dirty="0"/>
              <a:t>"NPEX" model well reproduces observed spectra of several X-ray pulsars.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1081723" y="2215317"/>
                <a:ext cx="2468946" cy="485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(A</a:t>
                </a:r>
                <a:r>
                  <a:rPr kumimoji="1" lang="en-US" altLang="ja-JP" baseline="-25000" dirty="0"/>
                  <a:t>n</a:t>
                </a:r>
                <a:r>
                  <a:rPr kumimoji="1" lang="en-US" altLang="ja-JP" dirty="0"/>
                  <a:t> E</a:t>
                </a:r>
                <a:r>
                  <a:rPr kumimoji="1" lang="en-US" altLang="ja-JP" baseline="30000" dirty="0"/>
                  <a:t>-</a:t>
                </a:r>
                <a:r>
                  <a:rPr kumimoji="1" lang="en-US" altLang="ja-JP" baseline="30000" dirty="0">
                    <a:sym typeface="Symbol" panose="05050102010706020507" pitchFamily="18" charset="2"/>
                  </a:rPr>
                  <a:t></a:t>
                </a:r>
                <a:r>
                  <a:rPr kumimoji="1" lang="en-US" altLang="ja-JP" dirty="0">
                    <a:sym typeface="Symbol" panose="05050102010706020507" pitchFamily="18" charset="2"/>
                  </a:rPr>
                  <a:t> + </a:t>
                </a:r>
                <a:r>
                  <a:rPr kumimoji="1" lang="en-US" altLang="ja-JP" dirty="0" err="1">
                    <a:sym typeface="Symbol" panose="05050102010706020507" pitchFamily="18" charset="2"/>
                  </a:rPr>
                  <a:t>A</a:t>
                </a:r>
                <a:r>
                  <a:rPr kumimoji="1" lang="en-US" altLang="ja-JP" baseline="-25000" dirty="0" err="1">
                    <a:sym typeface="Symbol" panose="05050102010706020507" pitchFamily="18" charset="2"/>
                  </a:rPr>
                  <a:t>p</a:t>
                </a:r>
                <a:r>
                  <a:rPr kumimoji="1" lang="en-US" altLang="ja-JP" dirty="0">
                    <a:sym typeface="Symbol" panose="05050102010706020507" pitchFamily="18" charset="2"/>
                  </a:rPr>
                  <a:t> E</a:t>
                </a:r>
                <a:r>
                  <a:rPr kumimoji="1" lang="en-US" altLang="ja-JP" baseline="30000" dirty="0">
                    <a:sym typeface="Symbol" panose="05050102010706020507" pitchFamily="18" charset="2"/>
                  </a:rPr>
                  <a:t>2</a:t>
                </a:r>
                <a:r>
                  <a:rPr kumimoji="1" lang="en-US" altLang="ja-JP" dirty="0">
                    <a:sym typeface="Symbol" panose="05050102010706020507" pitchFamily="18" charset="2"/>
                  </a:rPr>
                  <a:t>) </a:t>
                </a:r>
                <a:r>
                  <a:rPr kumimoji="1" lang="en-US" altLang="ja-JP" dirty="0" err="1">
                    <a:sym typeface="Symbol" panose="05050102010706020507" pitchFamily="18" charset="2"/>
                  </a:rPr>
                  <a:t>exp</a:t>
                </a:r>
                <a:r>
                  <a:rPr kumimoji="1" lang="en-US" altLang="ja-JP" dirty="0">
                    <a:sym typeface="Symbol" panose="05050102010706020507" pitchFamily="18" charset="2"/>
                  </a:rPr>
                  <a:t>(-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𝐸</m:t>
                        </m:r>
                      </m:num>
                      <m:den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𝑘𝑇</m:t>
                        </m:r>
                      </m:den>
                    </m:f>
                  </m:oMath>
                </a14:m>
                <a:r>
                  <a:rPr kumimoji="1" lang="en-US" altLang="ja-JP" dirty="0"/>
                  <a:t>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723" y="2215317"/>
                <a:ext cx="2468946" cy="485646"/>
              </a:xfrm>
              <a:prstGeom prst="rect">
                <a:avLst/>
              </a:prstGeom>
              <a:blipFill rotWithShape="0">
                <a:blip r:embed="rId3"/>
                <a:stretch>
                  <a:fillRect l="-1975" b="-7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/>
          <p:cNvSpPr txBox="1"/>
          <p:nvPr/>
        </p:nvSpPr>
        <p:spPr>
          <a:xfrm>
            <a:off x="773459" y="1976950"/>
            <a:ext cx="13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NPEX model</a:t>
            </a:r>
            <a:endParaRPr kumimoji="1" lang="ja-JP" altLang="en-US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5796776" y="1999180"/>
            <a:ext cx="3830900" cy="2111475"/>
            <a:chOff x="5795298" y="2399029"/>
            <a:chExt cx="3830900" cy="2111475"/>
          </a:xfrm>
        </p:grpSpPr>
        <p:grpSp>
          <p:nvGrpSpPr>
            <p:cNvPr id="33" name="グループ化 32"/>
            <p:cNvGrpSpPr/>
            <p:nvPr/>
          </p:nvGrpSpPr>
          <p:grpSpPr>
            <a:xfrm>
              <a:off x="6553242" y="2834482"/>
              <a:ext cx="2200142" cy="1619428"/>
              <a:chOff x="3339524" y="4408510"/>
              <a:chExt cx="2200142" cy="1619428"/>
            </a:xfrm>
          </p:grpSpPr>
          <p:grpSp>
            <p:nvGrpSpPr>
              <p:cNvPr id="31" name="グループ化 30"/>
              <p:cNvGrpSpPr/>
              <p:nvPr/>
            </p:nvGrpSpPr>
            <p:grpSpPr>
              <a:xfrm>
                <a:off x="3339524" y="4408510"/>
                <a:ext cx="2103460" cy="1580091"/>
                <a:chOff x="1627190" y="3699758"/>
                <a:chExt cx="2103460" cy="1580091"/>
              </a:xfrm>
            </p:grpSpPr>
            <p:sp>
              <p:nvSpPr>
                <p:cNvPr id="25" name="Freeform 42"/>
                <p:cNvSpPr>
                  <a:spLocks/>
                </p:cNvSpPr>
                <p:nvPr/>
              </p:nvSpPr>
              <p:spPr bwMode="auto">
                <a:xfrm>
                  <a:off x="2003450" y="3947937"/>
                  <a:ext cx="1727200" cy="1331912"/>
                </a:xfrm>
                <a:custGeom>
                  <a:avLst/>
                  <a:gdLst/>
                  <a:ahLst/>
                  <a:cxnLst>
                    <a:cxn ang="0">
                      <a:pos x="0" y="613"/>
                    </a:cxn>
                    <a:cxn ang="0">
                      <a:pos x="408" y="114"/>
                    </a:cxn>
                    <a:cxn ang="0">
                      <a:pos x="680" y="23"/>
                    </a:cxn>
                    <a:cxn ang="0">
                      <a:pos x="907" y="250"/>
                    </a:cxn>
                    <a:cxn ang="0">
                      <a:pos x="1043" y="658"/>
                    </a:cxn>
                  </a:cxnLst>
                  <a:rect l="0" t="0" r="r" b="b"/>
                  <a:pathLst>
                    <a:path w="1043" h="658">
                      <a:moveTo>
                        <a:pt x="0" y="613"/>
                      </a:moveTo>
                      <a:cubicBezTo>
                        <a:pt x="147" y="412"/>
                        <a:pt x="295" y="212"/>
                        <a:pt x="408" y="114"/>
                      </a:cubicBezTo>
                      <a:cubicBezTo>
                        <a:pt x="521" y="16"/>
                        <a:pt x="597" y="0"/>
                        <a:pt x="680" y="23"/>
                      </a:cubicBezTo>
                      <a:cubicBezTo>
                        <a:pt x="763" y="46"/>
                        <a:pt x="847" y="144"/>
                        <a:pt x="907" y="250"/>
                      </a:cubicBezTo>
                      <a:cubicBezTo>
                        <a:pt x="967" y="356"/>
                        <a:pt x="1020" y="590"/>
                        <a:pt x="1043" y="658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0070C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cxnSp>
              <p:nvCxnSpPr>
                <p:cNvPr id="28" name="直線コネクタ 27"/>
                <p:cNvCxnSpPr/>
                <p:nvPr/>
              </p:nvCxnSpPr>
              <p:spPr>
                <a:xfrm>
                  <a:off x="1627190" y="3699758"/>
                  <a:ext cx="1438471" cy="274813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正方形/長方形 28"/>
                <p:cNvSpPr/>
                <p:nvPr/>
              </p:nvSpPr>
              <p:spPr>
                <a:xfrm rot="506371">
                  <a:off x="1831509" y="3910162"/>
                  <a:ext cx="1198496" cy="1343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32" name="正方形/長方形 31"/>
              <p:cNvSpPr/>
              <p:nvPr/>
            </p:nvSpPr>
            <p:spPr>
              <a:xfrm>
                <a:off x="5240195" y="5780501"/>
                <a:ext cx="299471" cy="2474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7" name="Line 39"/>
            <p:cNvSpPr>
              <a:spLocks noChangeShapeType="1"/>
            </p:cNvSpPr>
            <p:nvPr/>
          </p:nvSpPr>
          <p:spPr bwMode="auto">
            <a:xfrm>
              <a:off x="6152226" y="2603985"/>
              <a:ext cx="0" cy="17287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" name="Line 40"/>
            <p:cNvSpPr>
              <a:spLocks noChangeShapeType="1"/>
            </p:cNvSpPr>
            <p:nvPr/>
          </p:nvSpPr>
          <p:spPr bwMode="auto">
            <a:xfrm>
              <a:off x="6152226" y="4332773"/>
              <a:ext cx="316045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" name="Freeform 42"/>
            <p:cNvSpPr>
              <a:spLocks/>
            </p:cNvSpPr>
            <p:nvPr/>
          </p:nvSpPr>
          <p:spPr bwMode="auto">
            <a:xfrm>
              <a:off x="6946472" y="2809260"/>
              <a:ext cx="1727200" cy="1331912"/>
            </a:xfrm>
            <a:custGeom>
              <a:avLst/>
              <a:gdLst/>
              <a:ahLst/>
              <a:cxnLst>
                <a:cxn ang="0">
                  <a:pos x="0" y="613"/>
                </a:cxn>
                <a:cxn ang="0">
                  <a:pos x="408" y="114"/>
                </a:cxn>
                <a:cxn ang="0">
                  <a:pos x="680" y="23"/>
                </a:cxn>
                <a:cxn ang="0">
                  <a:pos x="907" y="250"/>
                </a:cxn>
                <a:cxn ang="0">
                  <a:pos x="1043" y="658"/>
                </a:cxn>
              </a:cxnLst>
              <a:rect l="0" t="0" r="r" b="b"/>
              <a:pathLst>
                <a:path w="1043" h="658">
                  <a:moveTo>
                    <a:pt x="0" y="613"/>
                  </a:moveTo>
                  <a:cubicBezTo>
                    <a:pt x="147" y="412"/>
                    <a:pt x="295" y="212"/>
                    <a:pt x="408" y="114"/>
                  </a:cubicBezTo>
                  <a:cubicBezTo>
                    <a:pt x="521" y="16"/>
                    <a:pt x="597" y="0"/>
                    <a:pt x="680" y="23"/>
                  </a:cubicBezTo>
                  <a:cubicBezTo>
                    <a:pt x="763" y="46"/>
                    <a:pt x="847" y="144"/>
                    <a:pt x="907" y="250"/>
                  </a:cubicBezTo>
                  <a:cubicBezTo>
                    <a:pt x="967" y="356"/>
                    <a:pt x="1020" y="590"/>
                    <a:pt x="1043" y="65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9329322" y="4141172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E</a:t>
              </a:r>
              <a:endParaRPr kumimoji="1" lang="ja-JP" altLang="en-US" dirty="0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5795298" y="2399029"/>
              <a:ext cx="365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F</a:t>
              </a:r>
              <a:r>
                <a:rPr kumimoji="1" lang="en-US" altLang="ja-JP" baseline="-25000" dirty="0"/>
                <a:t>E</a:t>
              </a:r>
              <a:endParaRPr kumimoji="1" lang="ja-JP" altLang="en-US" baseline="-25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/>
              <p:cNvSpPr txBox="1"/>
              <p:nvPr/>
            </p:nvSpPr>
            <p:spPr>
              <a:xfrm>
                <a:off x="1328533" y="2639764"/>
                <a:ext cx="4679935" cy="485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>
                    <a:solidFill>
                      <a:srgbClr val="0070C0"/>
                    </a:solidFill>
                  </a:rPr>
                  <a:t>E</a:t>
                </a:r>
                <a:r>
                  <a:rPr kumimoji="1" lang="en-US" altLang="ja-JP" baseline="30000" dirty="0">
                    <a:solidFill>
                      <a:srgbClr val="0070C0"/>
                    </a:solidFill>
                  </a:rPr>
                  <a:t>-</a:t>
                </a:r>
                <a:r>
                  <a:rPr kumimoji="1" lang="en-US" altLang="ja-JP" baseline="30000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</a:t>
                </a:r>
                <a:r>
                  <a:rPr kumimoji="1" lang="en-US" altLang="ja-JP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 </a:t>
                </a:r>
                <a:r>
                  <a:rPr kumimoji="1" lang="en-US" altLang="ja-JP" dirty="0" err="1">
                    <a:solidFill>
                      <a:srgbClr val="0070C0"/>
                    </a:solidFill>
                    <a:sym typeface="Symbol" panose="05050102010706020507" pitchFamily="18" charset="2"/>
                  </a:rPr>
                  <a:t>exp</a:t>
                </a:r>
                <a:r>
                  <a:rPr kumimoji="1" lang="en-US" altLang="ja-JP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(-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kumimoji="1"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𝐸</m:t>
                        </m:r>
                      </m:num>
                      <m:den>
                        <m:r>
                          <a:rPr kumimoji="1"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𝑘𝑇</m:t>
                        </m:r>
                      </m:den>
                    </m:f>
                  </m:oMath>
                </a14:m>
                <a:r>
                  <a:rPr kumimoji="1" lang="en-US" altLang="ja-JP" dirty="0">
                    <a:solidFill>
                      <a:srgbClr val="0070C0"/>
                    </a:solidFill>
                  </a:rPr>
                  <a:t>)  </a:t>
                </a:r>
                <a:r>
                  <a:rPr kumimoji="1" lang="en-US" altLang="ja-JP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 </a:t>
                </a:r>
                <a:r>
                  <a:rPr kumimoji="1" lang="en-US" altLang="ja-JP" b="1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multi-color blackbody spectrum </a:t>
                </a:r>
                <a:endParaRPr kumimoji="1" lang="ja-JP" alt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6" name="テキスト ボックス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533" y="2639764"/>
                <a:ext cx="4679935" cy="485646"/>
              </a:xfrm>
              <a:prstGeom prst="rect">
                <a:avLst/>
              </a:prstGeom>
              <a:blipFill rotWithShape="0">
                <a:blip r:embed="rId4"/>
                <a:stretch>
                  <a:fillRect l="-1172" b="-7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/>
              <p:cNvSpPr txBox="1"/>
              <p:nvPr/>
            </p:nvSpPr>
            <p:spPr>
              <a:xfrm>
                <a:off x="1328533" y="4415274"/>
                <a:ext cx="4006225" cy="485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E</a:t>
                </a:r>
                <a:r>
                  <a:rPr kumimoji="1" lang="en-US" altLang="ja-JP" baseline="300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2</a:t>
                </a:r>
                <a:r>
                  <a:rPr kumimoji="1" lang="en-US" altLang="ja-JP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 </a:t>
                </a:r>
                <a:r>
                  <a:rPr kumimoji="1" lang="en-US" altLang="ja-JP" dirty="0" err="1">
                    <a:solidFill>
                      <a:srgbClr val="FF0000"/>
                    </a:solidFill>
                    <a:sym typeface="Symbol" panose="05050102010706020507" pitchFamily="18" charset="2"/>
                  </a:rPr>
                  <a:t>exp</a:t>
                </a:r>
                <a:r>
                  <a:rPr kumimoji="1" lang="en-US" altLang="ja-JP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(-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𝐸</m:t>
                        </m:r>
                      </m:num>
                      <m:den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𝑘𝑇</m:t>
                        </m:r>
                      </m:den>
                    </m:f>
                  </m:oMath>
                </a14:m>
                <a:r>
                  <a:rPr kumimoji="1" lang="en-US" altLang="ja-JP" dirty="0">
                    <a:solidFill>
                      <a:srgbClr val="FF0000"/>
                    </a:solidFill>
                  </a:rPr>
                  <a:t>) </a:t>
                </a:r>
                <a:r>
                  <a:rPr kumimoji="1" lang="en-US" altLang="ja-JP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 </a:t>
                </a:r>
                <a:r>
                  <a:rPr kumimoji="1" lang="en-US" altLang="ja-JP" b="1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single blackbody spectrum</a:t>
                </a:r>
                <a:endParaRPr kumimoji="1" lang="ja-JP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テキスト ボックス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533" y="4415274"/>
                <a:ext cx="4006225" cy="485646"/>
              </a:xfrm>
              <a:prstGeom prst="rect">
                <a:avLst/>
              </a:prstGeom>
              <a:blipFill rotWithShape="0">
                <a:blip r:embed="rId5"/>
                <a:stretch>
                  <a:fillRect l="-1370" r="-457" b="-7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テキスト ボックス 37"/>
          <p:cNvSpPr txBox="1"/>
          <p:nvPr/>
        </p:nvSpPr>
        <p:spPr>
          <a:xfrm>
            <a:off x="851273" y="6030080"/>
            <a:ext cx="3034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(Kondo, Dotani &amp; Inoue 2021) 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38959" y="5003835"/>
            <a:ext cx="5315530" cy="92333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altLang="ja-JP" dirty="0"/>
              <a:t>The 2-component spectrum of a multicolor blackbody + a blackbody well reproduces Her X-1 spectra in every pulse phases by changing only normalization factors.</a:t>
            </a:r>
            <a:endParaRPr kumimoji="1" lang="ja-JP" altLang="en-US" dirty="0"/>
          </a:p>
        </p:txBody>
      </p:sp>
      <p:grpSp>
        <p:nvGrpSpPr>
          <p:cNvPr id="40" name="グループ化 39"/>
          <p:cNvGrpSpPr/>
          <p:nvPr/>
        </p:nvGrpSpPr>
        <p:grpSpPr>
          <a:xfrm>
            <a:off x="6568734" y="5151707"/>
            <a:ext cx="2200142" cy="1619428"/>
            <a:chOff x="3339524" y="4408510"/>
            <a:chExt cx="2200142" cy="1619428"/>
          </a:xfrm>
        </p:grpSpPr>
        <p:grpSp>
          <p:nvGrpSpPr>
            <p:cNvPr id="41" name="グループ化 40"/>
            <p:cNvGrpSpPr/>
            <p:nvPr/>
          </p:nvGrpSpPr>
          <p:grpSpPr>
            <a:xfrm>
              <a:off x="3339524" y="4408510"/>
              <a:ext cx="2103460" cy="1580091"/>
              <a:chOff x="1627190" y="3699758"/>
              <a:chExt cx="2103460" cy="1580091"/>
            </a:xfrm>
          </p:grpSpPr>
          <p:sp>
            <p:nvSpPr>
              <p:cNvPr id="43" name="Freeform 42"/>
              <p:cNvSpPr>
                <a:spLocks/>
              </p:cNvSpPr>
              <p:nvPr/>
            </p:nvSpPr>
            <p:spPr bwMode="auto">
              <a:xfrm>
                <a:off x="2003450" y="3947937"/>
                <a:ext cx="1727200" cy="1331912"/>
              </a:xfrm>
              <a:custGeom>
                <a:avLst/>
                <a:gdLst/>
                <a:ahLst/>
                <a:cxnLst>
                  <a:cxn ang="0">
                    <a:pos x="0" y="613"/>
                  </a:cxn>
                  <a:cxn ang="0">
                    <a:pos x="408" y="114"/>
                  </a:cxn>
                  <a:cxn ang="0">
                    <a:pos x="680" y="23"/>
                  </a:cxn>
                  <a:cxn ang="0">
                    <a:pos x="907" y="250"/>
                  </a:cxn>
                  <a:cxn ang="0">
                    <a:pos x="1043" y="658"/>
                  </a:cxn>
                </a:cxnLst>
                <a:rect l="0" t="0" r="r" b="b"/>
                <a:pathLst>
                  <a:path w="1043" h="658">
                    <a:moveTo>
                      <a:pt x="0" y="613"/>
                    </a:moveTo>
                    <a:cubicBezTo>
                      <a:pt x="147" y="412"/>
                      <a:pt x="295" y="212"/>
                      <a:pt x="408" y="114"/>
                    </a:cubicBezTo>
                    <a:cubicBezTo>
                      <a:pt x="521" y="16"/>
                      <a:pt x="597" y="0"/>
                      <a:pt x="680" y="23"/>
                    </a:cubicBezTo>
                    <a:cubicBezTo>
                      <a:pt x="763" y="46"/>
                      <a:pt x="847" y="144"/>
                      <a:pt x="907" y="250"/>
                    </a:cubicBezTo>
                    <a:cubicBezTo>
                      <a:pt x="967" y="356"/>
                      <a:pt x="1020" y="590"/>
                      <a:pt x="1043" y="658"/>
                    </a:cubicBezTo>
                  </a:path>
                </a:pathLst>
              </a:custGeom>
              <a:noFill/>
              <a:ln w="38100" cap="flat" cmpd="sng">
                <a:solidFill>
                  <a:srgbClr val="0070C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cxnSp>
            <p:nvCxnSpPr>
              <p:cNvPr id="44" name="直線コネクタ 43"/>
              <p:cNvCxnSpPr/>
              <p:nvPr/>
            </p:nvCxnSpPr>
            <p:spPr>
              <a:xfrm>
                <a:off x="1627190" y="3699758"/>
                <a:ext cx="1438471" cy="274813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正方形/長方形 44"/>
              <p:cNvSpPr/>
              <p:nvPr/>
            </p:nvSpPr>
            <p:spPr>
              <a:xfrm rot="506371">
                <a:off x="1831509" y="3910162"/>
                <a:ext cx="1198496" cy="1343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2" name="正方形/長方形 41"/>
            <p:cNvSpPr/>
            <p:nvPr/>
          </p:nvSpPr>
          <p:spPr>
            <a:xfrm>
              <a:off x="5240195" y="5780501"/>
              <a:ext cx="299471" cy="247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6" name="Line 39"/>
          <p:cNvSpPr>
            <a:spLocks noChangeShapeType="1"/>
          </p:cNvSpPr>
          <p:nvPr/>
        </p:nvSpPr>
        <p:spPr bwMode="auto">
          <a:xfrm>
            <a:off x="6167718" y="4921210"/>
            <a:ext cx="0" cy="17287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7" name="Line 40"/>
          <p:cNvSpPr>
            <a:spLocks noChangeShapeType="1"/>
          </p:cNvSpPr>
          <p:nvPr/>
        </p:nvSpPr>
        <p:spPr bwMode="auto">
          <a:xfrm>
            <a:off x="6167718" y="6649998"/>
            <a:ext cx="316045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8" name="Freeform 42"/>
          <p:cNvSpPr>
            <a:spLocks/>
          </p:cNvSpPr>
          <p:nvPr/>
        </p:nvSpPr>
        <p:spPr bwMode="auto">
          <a:xfrm>
            <a:off x="6961964" y="5126485"/>
            <a:ext cx="1727200" cy="1331912"/>
          </a:xfrm>
          <a:custGeom>
            <a:avLst/>
            <a:gdLst/>
            <a:ahLst/>
            <a:cxnLst>
              <a:cxn ang="0">
                <a:pos x="0" y="613"/>
              </a:cxn>
              <a:cxn ang="0">
                <a:pos x="408" y="114"/>
              </a:cxn>
              <a:cxn ang="0">
                <a:pos x="680" y="23"/>
              </a:cxn>
              <a:cxn ang="0">
                <a:pos x="907" y="250"/>
              </a:cxn>
              <a:cxn ang="0">
                <a:pos x="1043" y="658"/>
              </a:cxn>
            </a:cxnLst>
            <a:rect l="0" t="0" r="r" b="b"/>
            <a:pathLst>
              <a:path w="1043" h="658">
                <a:moveTo>
                  <a:pt x="0" y="613"/>
                </a:moveTo>
                <a:cubicBezTo>
                  <a:pt x="147" y="412"/>
                  <a:pt x="295" y="212"/>
                  <a:pt x="408" y="114"/>
                </a:cubicBezTo>
                <a:cubicBezTo>
                  <a:pt x="521" y="16"/>
                  <a:pt x="597" y="0"/>
                  <a:pt x="680" y="23"/>
                </a:cubicBezTo>
                <a:cubicBezTo>
                  <a:pt x="763" y="46"/>
                  <a:pt x="847" y="144"/>
                  <a:pt x="907" y="250"/>
                </a:cubicBezTo>
                <a:cubicBezTo>
                  <a:pt x="967" y="356"/>
                  <a:pt x="1020" y="590"/>
                  <a:pt x="1043" y="658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9344814" y="6458397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</a:t>
            </a:r>
            <a:endParaRPr kumimoji="1" lang="ja-JP" altLang="en-US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5810790" y="4716254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</a:t>
            </a:r>
            <a:r>
              <a:rPr kumimoji="1" lang="en-US" altLang="ja-JP" baseline="-25000" dirty="0"/>
              <a:t>E</a:t>
            </a:r>
            <a:endParaRPr kumimoji="1" lang="ja-JP" altLang="en-US" baseline="-25000" dirty="0"/>
          </a:p>
        </p:txBody>
      </p:sp>
      <p:cxnSp>
        <p:nvCxnSpPr>
          <p:cNvPr id="52" name="直線矢印コネクタ 51"/>
          <p:cNvCxnSpPr/>
          <p:nvPr/>
        </p:nvCxnSpPr>
        <p:spPr>
          <a:xfrm>
            <a:off x="8005727" y="4921210"/>
            <a:ext cx="0" cy="478676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/>
          <p:nvPr/>
        </p:nvCxnSpPr>
        <p:spPr>
          <a:xfrm>
            <a:off x="7261482" y="5046976"/>
            <a:ext cx="0" cy="478676"/>
          </a:xfrm>
          <a:prstGeom prst="straightConnector1">
            <a:avLst/>
          </a:prstGeom>
          <a:ln w="5715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55"/>
          <p:cNvSpPr txBox="1"/>
          <p:nvPr/>
        </p:nvSpPr>
        <p:spPr>
          <a:xfrm>
            <a:off x="113468" y="22567"/>
            <a:ext cx="277358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Expected X-ray spectrum</a:t>
            </a:r>
            <a:endParaRPr kumimoji="1"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1551708" y="3157189"/>
                <a:ext cx="2448299" cy="49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𝑑𝐿</m:t>
                        </m:r>
                        <m:r>
                          <m:rPr>
                            <m:sty m:val="p"/>
                          </m:rPr>
                          <a:rPr kumimoji="1" lang="en-US" altLang="ja-JP" b="0" i="0" baseline="-25000" smtClean="0">
                            <a:latin typeface="Cambria Math" panose="02040503050406030204" pitchFamily="18" charset="0"/>
                          </a:rPr>
                          <m:t>PC</m:t>
                        </m:r>
                      </m:num>
                      <m:den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𝑐</m:t>
                        </m:r>
                      </m:num>
                      <m:den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</m:t>
                        </m:r>
                        <m:r>
                          <m:rPr>
                            <m:sty m:val="p"/>
                          </m:rPr>
                          <a:rPr kumimoji="1" lang="en-US" altLang="ja-JP" b="0" i="0" baseline="-2500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T</m:t>
                        </m:r>
                      </m:den>
                    </m:f>
                  </m:oMath>
                </a14:m>
                <a:r>
                  <a:rPr kumimoji="1" lang="ja-JP" altLang="en-US" dirty="0"/>
                  <a:t> </a:t>
                </a:r>
                <a:r>
                  <a:rPr kumimoji="1" lang="ja-JP" altLang="en-US" dirty="0">
                    <a:sym typeface="Symbol" panose="05050102010706020507" pitchFamily="18" charset="2"/>
                  </a:rPr>
                  <a:t></a:t>
                </a:r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= 2</a:t>
                </a:r>
                <a:r>
                  <a:rPr kumimoji="1" lang="en-US" altLang="ja-JP" dirty="0">
                    <a:sym typeface="Symbol" panose="05050102010706020507" pitchFamily="18" charset="2"/>
                  </a:rPr>
                  <a:t>r T</a:t>
                </a:r>
                <a:r>
                  <a:rPr kumimoji="1" lang="en-US" altLang="ja-JP" baseline="-25000" dirty="0">
                    <a:sym typeface="Symbol" panose="05050102010706020507" pitchFamily="18" charset="2"/>
                  </a:rPr>
                  <a:t>e</a:t>
                </a:r>
                <a:r>
                  <a:rPr kumimoji="1" lang="en-US" altLang="ja-JP" baseline="30000" dirty="0">
                    <a:sym typeface="Symbol" panose="05050102010706020507" pitchFamily="18" charset="2"/>
                  </a:rPr>
                  <a:t>4</a:t>
                </a:r>
                <a:endParaRPr kumimoji="1" lang="ja-JP" altLang="en-US" baseline="30000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708" y="3157189"/>
                <a:ext cx="2448299" cy="491288"/>
              </a:xfrm>
              <a:prstGeom prst="rect">
                <a:avLst/>
              </a:prstGeom>
              <a:blipFill rotWithShape="0">
                <a:blip r:embed="rId6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/>
          <p:cNvSpPr txBox="1"/>
          <p:nvPr/>
        </p:nvSpPr>
        <p:spPr>
          <a:xfrm>
            <a:off x="4020878" y="3211996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ym typeface="Symbol" panose="05050102010706020507" pitchFamily="18" charset="2"/>
              </a:rPr>
              <a:t>  </a:t>
            </a:r>
            <a:r>
              <a:rPr kumimoji="1" lang="en-US" altLang="ja-JP" dirty="0">
                <a:sym typeface="Symbol" panose="05050102010706020507" pitchFamily="18" charset="2"/>
              </a:rPr>
              <a:t>r</a:t>
            </a:r>
            <a:r>
              <a:rPr kumimoji="1" lang="en-US" altLang="ja-JP" baseline="30000" dirty="0">
                <a:sym typeface="Symbol" panose="05050102010706020507" pitchFamily="18" charset="2"/>
              </a:rPr>
              <a:t>-</a:t>
            </a:r>
            <a:endParaRPr kumimoji="1" lang="ja-JP" altLang="en-US" baseline="30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31743" y="3231597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ym typeface="Symbol" panose="05050102010706020507" pitchFamily="18" charset="2"/>
              </a:rPr>
              <a:t>  </a:t>
            </a:r>
            <a:r>
              <a:rPr kumimoji="1" lang="en-US" altLang="ja-JP" dirty="0">
                <a:sym typeface="Symbol" panose="05050102010706020507" pitchFamily="18" charset="2"/>
              </a:rPr>
              <a:t>r</a:t>
            </a:r>
            <a:r>
              <a:rPr kumimoji="1" lang="en-US" altLang="ja-JP" baseline="30000" dirty="0">
                <a:sym typeface="Symbol" panose="05050102010706020507" pitchFamily="18" charset="2"/>
              </a:rPr>
              <a:t></a:t>
            </a:r>
            <a:endParaRPr kumimoji="1" lang="ja-JP" altLang="en-US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3856847" y="3837319"/>
                <a:ext cx="1422184" cy="549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>
                    <a:sym typeface="Symbol" panose="05050102010706020507" pitchFamily="18" charset="2"/>
                  </a:rPr>
                  <a:t> </a:t>
                </a:r>
                <a:r>
                  <a:rPr kumimoji="1" lang="en-US" altLang="ja-JP" dirty="0">
                    <a:sym typeface="Symbol" panose="05050102010706020507" pitchFamily="18" charset="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6 −2(+)</m:t>
                        </m:r>
                      </m:num>
                      <m:den>
                        <m:r>
                          <a:rPr kumimoji="1" lang="en-US" altLang="ja-JP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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r>
                          <a:rPr kumimoji="1" lang="en-US" altLang="ja-JP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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+1</m:t>
                        </m:r>
                      </m:den>
                    </m:f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847" y="3837319"/>
                <a:ext cx="1422184" cy="549189"/>
              </a:xfrm>
              <a:prstGeom prst="rect">
                <a:avLst/>
              </a:prstGeom>
              <a:blipFill rotWithShape="0">
                <a:blip r:embed="rId7"/>
                <a:stretch>
                  <a:fillRect l="-3863" b="-43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正方形/長方形 15"/>
          <p:cNvSpPr/>
          <p:nvPr/>
        </p:nvSpPr>
        <p:spPr>
          <a:xfrm>
            <a:off x="1551708" y="3172955"/>
            <a:ext cx="4171034" cy="4912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下矢印 18"/>
          <p:cNvSpPr/>
          <p:nvPr/>
        </p:nvSpPr>
        <p:spPr>
          <a:xfrm>
            <a:off x="2497134" y="3711788"/>
            <a:ext cx="193641" cy="1540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847714" y="3952482"/>
            <a:ext cx="142090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i="1" dirty="0" err="1"/>
              <a:t>T</a:t>
            </a:r>
            <a:r>
              <a:rPr kumimoji="1" lang="en-US" altLang="ja-JP" baseline="-25000" dirty="0" err="1"/>
              <a:t>e</a:t>
            </a:r>
            <a:r>
              <a:rPr kumimoji="1" lang="en-US" altLang="ja-JP" dirty="0"/>
              <a:t> </a:t>
            </a:r>
            <a:r>
              <a:rPr kumimoji="1" lang="en-US" altLang="ja-JP" dirty="0">
                <a:sym typeface="Symbol" panose="05050102010706020507" pitchFamily="18" charset="2"/>
              </a:rPr>
              <a:t> </a:t>
            </a:r>
            <a:r>
              <a:rPr kumimoji="1" lang="en-US" altLang="ja-JP" i="1" dirty="0">
                <a:sym typeface="Symbol" panose="05050102010706020507" pitchFamily="18" charset="2"/>
              </a:rPr>
              <a:t>r</a:t>
            </a:r>
            <a:r>
              <a:rPr kumimoji="1" lang="en-US" altLang="ja-JP" baseline="30000" dirty="0">
                <a:sym typeface="Symbol" panose="05050102010706020507" pitchFamily="18" charset="2"/>
              </a:rPr>
              <a:t>-(++1)/4</a:t>
            </a:r>
            <a:endParaRPr kumimoji="1" lang="ja-JP" altLang="en-US" baseline="30000" dirty="0"/>
          </a:p>
        </p:txBody>
      </p:sp>
      <p:sp>
        <p:nvSpPr>
          <p:cNvPr id="22" name="右矢印 21"/>
          <p:cNvSpPr/>
          <p:nvPr/>
        </p:nvSpPr>
        <p:spPr>
          <a:xfrm>
            <a:off x="3503190" y="4054061"/>
            <a:ext cx="171177" cy="126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右矢印 22"/>
          <p:cNvSpPr/>
          <p:nvPr/>
        </p:nvSpPr>
        <p:spPr>
          <a:xfrm>
            <a:off x="3184634" y="1112784"/>
            <a:ext cx="220718" cy="1642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567559" y="460895"/>
            <a:ext cx="7236372" cy="1113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6150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AB7AF7D-C166-4D13-A855-C6CDC94306A2}"/>
              </a:ext>
            </a:extLst>
          </p:cNvPr>
          <p:cNvSpPr txBox="1"/>
          <p:nvPr/>
        </p:nvSpPr>
        <p:spPr>
          <a:xfrm>
            <a:off x="0" y="27518"/>
            <a:ext cx="9906000" cy="122883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Observational study : </a:t>
            </a:r>
          </a:p>
          <a:p>
            <a:pPr algn="l"/>
            <a:r>
              <a:rPr lang="en-US" altLang="ja-JP" sz="2400" dirty="0"/>
              <a:t>    </a:t>
            </a:r>
            <a:r>
              <a:rPr lang="en-US" altLang="ja-JP" sz="2400" i="0" u="none" strike="noStrike" baseline="0" dirty="0"/>
              <a:t>Studies of emission regions of the X-ray pulsar Hercules X-1 with pulse-phase-resolved spectra observed with Suzaku</a:t>
            </a:r>
            <a:endParaRPr kumimoji="1" lang="ja-JP" altLang="en-US" sz="2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E86B314-9372-478F-BB9B-72A5D8574FA3}"/>
              </a:ext>
            </a:extLst>
          </p:cNvPr>
          <p:cNvSpPr txBox="1"/>
          <p:nvPr/>
        </p:nvSpPr>
        <p:spPr>
          <a:xfrm>
            <a:off x="6659179" y="1199342"/>
            <a:ext cx="2981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(Kondo, Dotani &amp; Inoue 2021)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74F151A-A36F-4C87-ABD9-9E19A88E8EB8}"/>
              </a:ext>
            </a:extLst>
          </p:cNvPr>
          <p:cNvSpPr txBox="1"/>
          <p:nvPr/>
        </p:nvSpPr>
        <p:spPr>
          <a:xfrm>
            <a:off x="133165" y="1273118"/>
            <a:ext cx="14966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Analyzed data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5F3E0BC-DC90-4802-9421-337AEBE08B4D}"/>
              </a:ext>
            </a:extLst>
          </p:cNvPr>
          <p:cNvSpPr txBox="1"/>
          <p:nvPr/>
        </p:nvSpPr>
        <p:spPr>
          <a:xfrm>
            <a:off x="585926" y="1751602"/>
            <a:ext cx="8574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Suzaku data of Her X-1 during the main-on phase of the 35 day cycle on 2008 February 21.</a:t>
            </a:r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EF6B7A2-3169-4E6C-BE17-1DD0054AA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7699"/>
            <a:ext cx="3103604" cy="4719472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18A2ED8-A08E-4684-8308-30869A751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603" y="2616183"/>
            <a:ext cx="6829821" cy="387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5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4626</TotalTime>
  <Words>1802</Words>
  <Application>Microsoft Office PowerPoint</Application>
  <PresentationFormat>A4 210 x 297 mm</PresentationFormat>
  <Paragraphs>275</Paragraphs>
  <Slides>16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Inoue Hajime</dc:creator>
  <cp:lastModifiedBy>Inoue Hajime</cp:lastModifiedBy>
  <cp:revision>161</cp:revision>
  <cp:lastPrinted>2021-08-07T01:31:09Z</cp:lastPrinted>
  <dcterms:created xsi:type="dcterms:W3CDTF">2019-02-13T03:25:40Z</dcterms:created>
  <dcterms:modified xsi:type="dcterms:W3CDTF">2021-08-10T08:15:14Z</dcterms:modified>
</cp:coreProperties>
</file>