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57" r:id="rId3"/>
    <p:sldId id="312" r:id="rId4"/>
    <p:sldId id="313" r:id="rId5"/>
    <p:sldId id="404" r:id="rId6"/>
    <p:sldId id="406" r:id="rId7"/>
    <p:sldId id="458" r:id="rId8"/>
    <p:sldId id="459" r:id="rId9"/>
    <p:sldId id="460" r:id="rId10"/>
    <p:sldId id="461" r:id="rId11"/>
    <p:sldId id="441" r:id="rId12"/>
    <p:sldId id="392" r:id="rId13"/>
    <p:sldId id="422" r:id="rId14"/>
    <p:sldId id="359" r:id="rId15"/>
    <p:sldId id="423" r:id="rId16"/>
    <p:sldId id="424" r:id="rId17"/>
    <p:sldId id="425" r:id="rId18"/>
    <p:sldId id="427" r:id="rId19"/>
    <p:sldId id="428" r:id="rId20"/>
    <p:sldId id="429" r:id="rId21"/>
    <p:sldId id="439" r:id="rId22"/>
    <p:sldId id="387" r:id="rId23"/>
    <p:sldId id="432" r:id="rId24"/>
    <p:sldId id="413" r:id="rId25"/>
    <p:sldId id="397" r:id="rId26"/>
    <p:sldId id="391" r:id="rId27"/>
    <p:sldId id="440" r:id="rId28"/>
    <p:sldId id="405" r:id="rId29"/>
    <p:sldId id="433" r:id="rId30"/>
    <p:sldId id="455" r:id="rId31"/>
    <p:sldId id="409" r:id="rId32"/>
    <p:sldId id="444" r:id="rId33"/>
    <p:sldId id="443" r:id="rId34"/>
    <p:sldId id="442" r:id="rId35"/>
    <p:sldId id="457" r:id="rId36"/>
    <p:sldId id="445" r:id="rId37"/>
    <p:sldId id="452" r:id="rId38"/>
    <p:sldId id="453" r:id="rId39"/>
    <p:sldId id="454" r:id="rId40"/>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米山友景" initials="米山友景" lastIdx="1" clrIdx="0">
    <p:extLst>
      <p:ext uri="{19B8F6BF-5375-455C-9EA6-DF929625EA0E}">
        <p15:presenceInfo xmlns:p15="http://schemas.microsoft.com/office/powerpoint/2012/main" userId="753d11883d61a5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831"/>
    <a:srgbClr val="0070C0"/>
    <a:srgbClr val="B0B0B0"/>
    <a:srgbClr val="CC00FF"/>
    <a:srgbClr val="00B050"/>
    <a:srgbClr val="010002"/>
    <a:srgbClr val="FF9900"/>
    <a:srgbClr val="953735"/>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5" autoAdjust="0"/>
    <p:restoredTop sz="89866" autoAdjust="0"/>
  </p:normalViewPr>
  <p:slideViewPr>
    <p:cSldViewPr>
      <p:cViewPr varScale="1">
        <p:scale>
          <a:sx n="77" d="100"/>
          <a:sy n="77" d="100"/>
        </p:scale>
        <p:origin x="169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DF7A63C8-9397-430A-A437-AE41ABB3B221}" type="datetimeFigureOut">
              <a:rPr kumimoji="1" lang="ja-JP" altLang="en-US" smtClean="0"/>
              <a:t>2021/8/11</a:t>
            </a:fld>
            <a:endParaRPr kumimoji="1" lang="ja-JP" altLang="en-US"/>
          </a:p>
        </p:txBody>
      </p:sp>
      <p:sp>
        <p:nvSpPr>
          <p:cNvPr id="4" name="スライド イメージ プレースホルダー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7DB205A4-85D1-4584-9911-D5CEE05192C2}" type="slidenum">
              <a:rPr kumimoji="1" lang="ja-JP" altLang="en-US" smtClean="0"/>
              <a:t>‹#›</a:t>
            </a:fld>
            <a:endParaRPr kumimoji="1" lang="ja-JP" altLang="en-US"/>
          </a:p>
        </p:txBody>
      </p:sp>
    </p:spTree>
    <p:extLst>
      <p:ext uri="{BB962C8B-B14F-4D97-AF65-F5344CB8AC3E}">
        <p14:creationId xmlns:p14="http://schemas.microsoft.com/office/powerpoint/2010/main" val="29848688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a:t>
            </a:fld>
            <a:endParaRPr kumimoji="1" lang="ja-JP" altLang="en-US"/>
          </a:p>
        </p:txBody>
      </p:sp>
    </p:spTree>
    <p:extLst>
      <p:ext uri="{BB962C8B-B14F-4D97-AF65-F5344CB8AC3E}">
        <p14:creationId xmlns:p14="http://schemas.microsoft.com/office/powerpoint/2010/main" val="422446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12</a:t>
            </a:fld>
            <a:endParaRPr kumimoji="1" lang="ja-JP" altLang="en-US"/>
          </a:p>
        </p:txBody>
      </p:sp>
    </p:spTree>
    <p:extLst>
      <p:ext uri="{BB962C8B-B14F-4D97-AF65-F5344CB8AC3E}">
        <p14:creationId xmlns:p14="http://schemas.microsoft.com/office/powerpoint/2010/main" val="42096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13</a:t>
            </a:fld>
            <a:endParaRPr kumimoji="1" lang="ja-JP" altLang="en-US"/>
          </a:p>
        </p:txBody>
      </p:sp>
    </p:spTree>
    <p:extLst>
      <p:ext uri="{BB962C8B-B14F-4D97-AF65-F5344CB8AC3E}">
        <p14:creationId xmlns:p14="http://schemas.microsoft.com/office/powerpoint/2010/main" val="198589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14</a:t>
            </a:fld>
            <a:endParaRPr kumimoji="1" lang="ja-JP" altLang="en-US"/>
          </a:p>
        </p:txBody>
      </p:sp>
    </p:spTree>
    <p:extLst>
      <p:ext uri="{BB962C8B-B14F-4D97-AF65-F5344CB8AC3E}">
        <p14:creationId xmlns:p14="http://schemas.microsoft.com/office/powerpoint/2010/main" val="169446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15</a:t>
            </a:fld>
            <a:endParaRPr kumimoji="1" lang="ja-JP" altLang="en-US"/>
          </a:p>
        </p:txBody>
      </p:sp>
    </p:spTree>
    <p:extLst>
      <p:ext uri="{BB962C8B-B14F-4D97-AF65-F5344CB8AC3E}">
        <p14:creationId xmlns:p14="http://schemas.microsoft.com/office/powerpoint/2010/main" val="165580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16</a:t>
            </a:fld>
            <a:endParaRPr kumimoji="1" lang="ja-JP" altLang="en-US"/>
          </a:p>
        </p:txBody>
      </p:sp>
    </p:spTree>
    <p:extLst>
      <p:ext uri="{BB962C8B-B14F-4D97-AF65-F5344CB8AC3E}">
        <p14:creationId xmlns:p14="http://schemas.microsoft.com/office/powerpoint/2010/main" val="367042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22</a:t>
            </a:fld>
            <a:endParaRPr kumimoji="1" lang="ja-JP" altLang="en-US"/>
          </a:p>
        </p:txBody>
      </p:sp>
    </p:spTree>
    <p:extLst>
      <p:ext uri="{BB962C8B-B14F-4D97-AF65-F5344CB8AC3E}">
        <p14:creationId xmlns:p14="http://schemas.microsoft.com/office/powerpoint/2010/main" val="1816295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24</a:t>
            </a:fld>
            <a:endParaRPr kumimoji="1" lang="ja-JP" altLang="en-US"/>
          </a:p>
        </p:txBody>
      </p:sp>
    </p:spTree>
    <p:extLst>
      <p:ext uri="{BB962C8B-B14F-4D97-AF65-F5344CB8AC3E}">
        <p14:creationId xmlns:p14="http://schemas.microsoft.com/office/powerpoint/2010/main" val="4135573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25</a:t>
            </a:fld>
            <a:endParaRPr kumimoji="1" lang="ja-JP" altLang="en-US"/>
          </a:p>
        </p:txBody>
      </p:sp>
    </p:spTree>
    <p:extLst>
      <p:ext uri="{BB962C8B-B14F-4D97-AF65-F5344CB8AC3E}">
        <p14:creationId xmlns:p14="http://schemas.microsoft.com/office/powerpoint/2010/main" val="74394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26</a:t>
            </a:fld>
            <a:endParaRPr kumimoji="1" lang="ja-JP" altLang="en-US"/>
          </a:p>
        </p:txBody>
      </p:sp>
    </p:spTree>
    <p:extLst>
      <p:ext uri="{BB962C8B-B14F-4D97-AF65-F5344CB8AC3E}">
        <p14:creationId xmlns:p14="http://schemas.microsoft.com/office/powerpoint/2010/main" val="249282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28</a:t>
            </a:fld>
            <a:endParaRPr kumimoji="1" lang="ja-JP" altLang="en-US"/>
          </a:p>
        </p:txBody>
      </p:sp>
    </p:spTree>
    <p:extLst>
      <p:ext uri="{BB962C8B-B14F-4D97-AF65-F5344CB8AC3E}">
        <p14:creationId xmlns:p14="http://schemas.microsoft.com/office/powerpoint/2010/main" val="179683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a:t>
            </a:fld>
            <a:endParaRPr kumimoji="1" lang="ja-JP" altLang="en-US"/>
          </a:p>
        </p:txBody>
      </p:sp>
    </p:spTree>
    <p:extLst>
      <p:ext uri="{BB962C8B-B14F-4D97-AF65-F5344CB8AC3E}">
        <p14:creationId xmlns:p14="http://schemas.microsoft.com/office/powerpoint/2010/main" val="361619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29</a:t>
            </a:fld>
            <a:endParaRPr kumimoji="1" lang="ja-JP" altLang="en-US"/>
          </a:p>
        </p:txBody>
      </p:sp>
    </p:spTree>
    <p:extLst>
      <p:ext uri="{BB962C8B-B14F-4D97-AF65-F5344CB8AC3E}">
        <p14:creationId xmlns:p14="http://schemas.microsoft.com/office/powerpoint/2010/main" val="1904602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30</a:t>
            </a:fld>
            <a:endParaRPr kumimoji="1" lang="ja-JP" altLang="en-US"/>
          </a:p>
        </p:txBody>
      </p:sp>
    </p:spTree>
    <p:extLst>
      <p:ext uri="{BB962C8B-B14F-4D97-AF65-F5344CB8AC3E}">
        <p14:creationId xmlns:p14="http://schemas.microsoft.com/office/powerpoint/2010/main" val="1372106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31</a:t>
            </a:fld>
            <a:endParaRPr kumimoji="1" lang="ja-JP" altLang="en-US"/>
          </a:p>
        </p:txBody>
      </p:sp>
    </p:spTree>
    <p:extLst>
      <p:ext uri="{BB962C8B-B14F-4D97-AF65-F5344CB8AC3E}">
        <p14:creationId xmlns:p14="http://schemas.microsoft.com/office/powerpoint/2010/main" val="1081479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34</a:t>
            </a:fld>
            <a:endParaRPr kumimoji="1" lang="ja-JP" altLang="en-US"/>
          </a:p>
        </p:txBody>
      </p:sp>
    </p:spTree>
    <p:extLst>
      <p:ext uri="{BB962C8B-B14F-4D97-AF65-F5344CB8AC3E}">
        <p14:creationId xmlns:p14="http://schemas.microsoft.com/office/powerpoint/2010/main" val="368301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r>
              <a:rPr kumimoji="1" lang="en-US" altLang="ja-JP" dirty="0"/>
              <a:t>XRISM</a:t>
            </a:r>
            <a:r>
              <a:rPr kumimoji="1" lang="ja-JP" altLang="en-US" dirty="0"/>
              <a:t>による観測的研究についてお話しします。まず、研究対象である中性子星についてご説明します。これは、半径はわずかに</a:t>
            </a:r>
            <a:r>
              <a:rPr kumimoji="1" lang="en-US" altLang="ja-JP" dirty="0"/>
              <a:t>10km</a:t>
            </a:r>
            <a:r>
              <a:rPr kumimoji="1" lang="ja-JP" altLang="en-US" dirty="0"/>
              <a:t>程度ながら、原子核並みの密度を持った非常にコンパクトな天体です。この超高密度によってさまざまな極限環境が実現していると考えられていまして、まさに極限環境の宝庫とも呼ぶべき存在です。</a:t>
            </a:r>
            <a:endParaRPr kumimoji="1" lang="en-US" altLang="ja-JP" dirty="0"/>
          </a:p>
          <a:p>
            <a:r>
              <a:rPr kumimoji="1" lang="ja-JP" altLang="en-US" dirty="0"/>
              <a:t>特に、中性子星の磁場は宇宙最強ともいわれていまして、その磁力が宇宙線の加速源になっていると言われていたり、高次の</a:t>
            </a:r>
            <a:r>
              <a:rPr kumimoji="1" lang="en-US" altLang="ja-JP" dirty="0"/>
              <a:t>QED</a:t>
            </a:r>
            <a:r>
              <a:rPr kumimoji="1" lang="ja-JP" altLang="en-US" dirty="0"/>
              <a:t>効果、量子電磁気学的効果の観測が期待されるなど非常に興味深い研究対象です。</a:t>
            </a:r>
            <a:endParaRPr kumimoji="1" lang="en-US" altLang="ja-JP" dirty="0"/>
          </a:p>
          <a:p>
            <a:r>
              <a:rPr kumimoji="1" lang="ja-JP" altLang="en-US" dirty="0"/>
              <a:t>また、磁場の生成機構というのは地磁気と地球ダイナモのように中性子星自身の内部構造に密接にかかわっていまして、直接観測できない中性子星内部を診断するプローブになりえるとも言われています。</a:t>
            </a:r>
            <a:endParaRPr kumimoji="1" lang="en-US" altLang="ja-JP" dirty="0"/>
          </a:p>
          <a:p>
            <a:r>
              <a:rPr kumimoji="1" lang="ja-JP" altLang="en-US" dirty="0"/>
              <a:t>ですが、中性子星はさまざまな波長で観測されていますが、未だ磁場の構造というのはよく分かっていません。こちらの図のような一般的な描像というのもはっきりと確かめられてはいません。</a:t>
            </a:r>
            <a:endParaRPr kumimoji="1" lang="en-US" altLang="ja-JP" dirty="0"/>
          </a:p>
          <a:p>
            <a:r>
              <a:rPr kumimoji="1" lang="ja-JP" altLang="en-US" dirty="0"/>
              <a:t>さて、この中性子星を</a:t>
            </a:r>
            <a:r>
              <a:rPr kumimoji="1" lang="en-US" altLang="ja-JP" dirty="0"/>
              <a:t>X</a:t>
            </a:r>
            <a:r>
              <a:rPr kumimoji="1" lang="ja-JP" altLang="en-US" dirty="0"/>
              <a:t>線で観測すると、中性子星周辺の非常に強く磁化されたプラズマが見えます。ですので、</a:t>
            </a:r>
            <a:r>
              <a:rPr kumimoji="1" lang="en-US" altLang="ja-JP" dirty="0"/>
              <a:t>X</a:t>
            </a:r>
            <a:r>
              <a:rPr kumimoji="1" lang="ja-JP" altLang="en-US" dirty="0"/>
              <a:t>線観測は中性子星磁場を解き明かす鍵となります。</a:t>
            </a:r>
            <a:endParaRPr kumimoji="1" lang="en-US" altLang="ja-JP" dirty="0"/>
          </a:p>
          <a:p>
            <a:r>
              <a:rPr kumimoji="1" lang="ja-JP" altLang="en-US" dirty="0"/>
              <a:t>私はこれまでの研究では中性子星表面付近のごく小さいスケールの磁場を見てきました。本研究ではさらに、約</a:t>
            </a:r>
            <a:r>
              <a:rPr kumimoji="1" lang="en-US" altLang="ja-JP" dirty="0"/>
              <a:t>1</a:t>
            </a:r>
            <a:r>
              <a:rPr kumimoji="1" lang="ja-JP" altLang="en-US" dirty="0"/>
              <a:t>万</a:t>
            </a:r>
            <a:r>
              <a:rPr kumimoji="1" lang="en-US" altLang="ja-JP" dirty="0"/>
              <a:t>km</a:t>
            </a:r>
            <a:r>
              <a:rPr kumimoji="1" lang="ja-JP" altLang="en-US" dirty="0"/>
              <a:t>のスケールで広がっている磁気圏について</a:t>
            </a:r>
            <a:r>
              <a:rPr kumimoji="1" lang="en-US" altLang="ja-JP" dirty="0"/>
              <a:t>XRISM</a:t>
            </a:r>
            <a:r>
              <a:rPr kumimoji="1" lang="ja-JP" altLang="en-US" dirty="0"/>
              <a:t>で観測します。この二つの異なる空間的スケールで俯瞰することで、中性子星磁場の構造に新たな視点から迫ることが本研究の目標です。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37</a:t>
            </a:fld>
            <a:endParaRPr kumimoji="1" lang="ja-JP" altLang="en-US"/>
          </a:p>
        </p:txBody>
      </p:sp>
    </p:spTree>
    <p:extLst>
      <p:ext uri="{BB962C8B-B14F-4D97-AF65-F5344CB8AC3E}">
        <p14:creationId xmlns:p14="http://schemas.microsoft.com/office/powerpoint/2010/main" val="3193430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これまでの研究では単独の中性子星を対象としていましたが、本研究で対象とするのは、恒星との連星系を組む中性子星、いわゆる</a:t>
            </a:r>
            <a:r>
              <a:rPr kumimoji="1" lang="en-US" altLang="ja-JP" dirty="0"/>
              <a:t>X</a:t>
            </a:r>
            <a:r>
              <a:rPr kumimoji="1" lang="ja-JP" altLang="en-US" dirty="0"/>
              <a:t>線連星パルサーです。連星中の中性子星は強大な自己重力で伴星からガスを引きずり込んで非常に高温の円盤、降着円盤を形成します。ただ、内側に行けば行くほど今度は中性子星の磁気圧が効いてきます。この重力と磁気圧の釣り合う点、およそ半径</a:t>
            </a:r>
            <a:r>
              <a:rPr kumimoji="1" lang="en-US" altLang="ja-JP" dirty="0"/>
              <a:t>1</a:t>
            </a:r>
            <a:r>
              <a:rPr kumimoji="1" lang="ja-JP" altLang="en-US" dirty="0"/>
              <a:t>万キロの点が降着円盤の内縁になると考えられています。これより内側では、ガスは磁場に巻き付いて、磁化された降着流となって中性子星まで落下すると考えられています。この降着流の運動を追跡することによって、中性子星周辺の磁気圏の構造を調べることができるというのが本研究の考えです。</a:t>
            </a:r>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38</a:t>
            </a:fld>
            <a:endParaRPr kumimoji="1" lang="ja-JP" altLang="en-US"/>
          </a:p>
        </p:txBody>
      </p:sp>
    </p:spTree>
    <p:extLst>
      <p:ext uri="{BB962C8B-B14F-4D97-AF65-F5344CB8AC3E}">
        <p14:creationId xmlns:p14="http://schemas.microsoft.com/office/powerpoint/2010/main" val="1488077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具体的に観測するのは、降着流中に含まれる鉄からの輝線と吸収端です。これらのドップラー速度を計ることで降着の速度がわかり、強度の比から厚みや幅などの幾何学構造が分かります。更に、磁場に巻き付いた降着流は中性子星の自転と一緒に回転します。この共回転の様子を観測することで、ガスを巻き付ける磁場の構造が分かります。このようにして、降着流をプローブとして磁気圏の構造にアプローチします。典型的な連星パルサーでは共回転の速度はおよそ</a:t>
            </a:r>
            <a:r>
              <a:rPr kumimoji="1" lang="en-US" altLang="ja-JP" dirty="0"/>
              <a:t>100km/s</a:t>
            </a:r>
            <a:r>
              <a:rPr kumimoji="1" lang="ja-JP" altLang="en-US" dirty="0"/>
              <a:t>程度と見積もられまして</a:t>
            </a:r>
            <a:r>
              <a:rPr kumimoji="1" lang="ja-JP" altLang="en-US" dirty="0" err="1"/>
              <a:t>、、</a:t>
            </a:r>
            <a:r>
              <a:rPr kumimoji="1" lang="ja-JP" altLang="en-US" dirty="0"/>
              <a:t>これは輝線のドップラーシフトに換算するとおよそ</a:t>
            </a:r>
            <a:r>
              <a:rPr kumimoji="1" lang="en-US" altLang="ja-JP" dirty="0"/>
              <a:t>2eV</a:t>
            </a:r>
            <a:r>
              <a:rPr kumimoji="1" lang="ja-JP" altLang="en-US" dirty="0"/>
              <a:t>です。これはまさしく</a:t>
            </a:r>
            <a:r>
              <a:rPr kumimoji="1" lang="en-US" altLang="ja-JP" dirty="0"/>
              <a:t>XRISM</a:t>
            </a:r>
            <a:r>
              <a:rPr kumimoji="1" lang="ja-JP" altLang="en-US" dirty="0"/>
              <a:t>の分光性能によってのみ可能な研究です。</a:t>
            </a:r>
            <a:endParaRPr kumimoji="1" lang="en-US" altLang="ja-JP" dirty="0"/>
          </a:p>
          <a:p>
            <a:endParaRPr kumimoji="1" lang="en-US" altLang="ja-JP" dirty="0"/>
          </a:p>
          <a:p>
            <a:r>
              <a:rPr kumimoji="1" lang="ja-JP" altLang="en-US" dirty="0"/>
              <a:t>ターゲット</a:t>
            </a:r>
            <a:r>
              <a:rPr kumimoji="1" lang="en-US" altLang="ja-JP" dirty="0"/>
              <a:t>: Vela X-1, GX301-2</a:t>
            </a:r>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39</a:t>
            </a:fld>
            <a:endParaRPr kumimoji="1" lang="ja-JP" altLang="en-US"/>
          </a:p>
        </p:txBody>
      </p:sp>
    </p:spTree>
    <p:extLst>
      <p:ext uri="{BB962C8B-B14F-4D97-AF65-F5344CB8AC3E}">
        <p14:creationId xmlns:p14="http://schemas.microsoft.com/office/powerpoint/2010/main" val="3049041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3</a:t>
            </a:fld>
            <a:endParaRPr kumimoji="1" lang="ja-JP" altLang="en-US"/>
          </a:p>
        </p:txBody>
      </p:sp>
    </p:spTree>
    <p:extLst>
      <p:ext uri="{BB962C8B-B14F-4D97-AF65-F5344CB8AC3E}">
        <p14:creationId xmlns:p14="http://schemas.microsoft.com/office/powerpoint/2010/main" val="97362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4</a:t>
            </a:fld>
            <a:endParaRPr kumimoji="1" lang="ja-JP" altLang="en-US"/>
          </a:p>
        </p:txBody>
      </p:sp>
    </p:spTree>
    <p:extLst>
      <p:ext uri="{BB962C8B-B14F-4D97-AF65-F5344CB8AC3E}">
        <p14:creationId xmlns:p14="http://schemas.microsoft.com/office/powerpoint/2010/main" val="16224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5</a:t>
            </a:fld>
            <a:endParaRPr kumimoji="1" lang="ja-JP" altLang="en-US"/>
          </a:p>
        </p:txBody>
      </p:sp>
    </p:spTree>
    <p:extLst>
      <p:ext uri="{BB962C8B-B14F-4D97-AF65-F5344CB8AC3E}">
        <p14:creationId xmlns:p14="http://schemas.microsoft.com/office/powerpoint/2010/main" val="299727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6</a:t>
            </a:fld>
            <a:endParaRPr kumimoji="1" lang="ja-JP" altLang="en-US"/>
          </a:p>
        </p:txBody>
      </p:sp>
    </p:spTree>
    <p:extLst>
      <p:ext uri="{BB962C8B-B14F-4D97-AF65-F5344CB8AC3E}">
        <p14:creationId xmlns:p14="http://schemas.microsoft.com/office/powerpoint/2010/main" val="4009573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7</a:t>
            </a:fld>
            <a:endParaRPr kumimoji="1" lang="ja-JP" altLang="en-US"/>
          </a:p>
        </p:txBody>
      </p:sp>
    </p:spTree>
    <p:extLst>
      <p:ext uri="{BB962C8B-B14F-4D97-AF65-F5344CB8AC3E}">
        <p14:creationId xmlns:p14="http://schemas.microsoft.com/office/powerpoint/2010/main" val="1513418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9</a:t>
            </a:fld>
            <a:endParaRPr kumimoji="1" lang="ja-JP" altLang="en-US"/>
          </a:p>
        </p:txBody>
      </p:sp>
    </p:spTree>
    <p:extLst>
      <p:ext uri="{BB962C8B-B14F-4D97-AF65-F5344CB8AC3E}">
        <p14:creationId xmlns:p14="http://schemas.microsoft.com/office/powerpoint/2010/main" val="317372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DB205A4-85D1-4584-9911-D5CEE05192C2}" type="slidenum">
              <a:rPr kumimoji="1" lang="ja-JP" altLang="en-US" smtClean="0"/>
              <a:t>11</a:t>
            </a:fld>
            <a:endParaRPr kumimoji="1" lang="ja-JP" altLang="en-US"/>
          </a:p>
        </p:txBody>
      </p:sp>
    </p:spTree>
    <p:extLst>
      <p:ext uri="{BB962C8B-B14F-4D97-AF65-F5344CB8AC3E}">
        <p14:creationId xmlns:p14="http://schemas.microsoft.com/office/powerpoint/2010/main" val="26310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3554644-55C3-449B-992C-9CC4D3E5A619}" type="datetime1">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283331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C6FE3F-C068-464B-95C2-8DF61657083C}" type="datetime1">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398779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C1E737F-EDAF-4789-987D-2817316948D5}" type="datetime1">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60564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B9FA9A5-6CF5-41C5-9886-22A8C0AAA842}" type="datetime1">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187708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6754394-9B51-42D7-83AB-CD9156B72693}" type="datetime1">
              <a:rPr kumimoji="1" lang="ja-JP" altLang="en-US" smtClean="0"/>
              <a:t>2021/8/11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255335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BA8FFA0-E0D6-4DA9-B2AA-57483380D293}" type="datetime1">
              <a:rPr kumimoji="1" lang="ja-JP" altLang="en-US" smtClean="0"/>
              <a:t>2021/8/11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118461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A0EDA51-2761-40DB-B94C-B699A1A96816}" type="datetime1">
              <a:rPr kumimoji="1" lang="ja-JP" altLang="en-US" smtClean="0"/>
              <a:t>2021/8/11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405632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4090798-57B5-47F8-9B08-8C0D853606CD}" type="datetime1">
              <a:rPr kumimoji="1" lang="ja-JP" altLang="en-US" smtClean="0"/>
              <a:t>2021/8/11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101793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F26E97C-BFAA-4B12-9246-18052FDB0748}" type="datetime1">
              <a:rPr kumimoji="1" lang="ja-JP" altLang="en-US" smtClean="0"/>
              <a:t>2021/8/11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289297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5B3686-529B-4356-9CA5-0FD5A0A5CB68}" type="datetime1">
              <a:rPr kumimoji="1" lang="ja-JP" altLang="en-US" smtClean="0"/>
              <a:t>2021/8/11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81042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F4241FE-EF1F-4CFD-A96D-839F6B36CA4C}" type="datetime1">
              <a:rPr kumimoji="1" lang="ja-JP" altLang="en-US" smtClean="0"/>
              <a:t>2021/8/11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408037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A3888-A66E-4F95-BEFD-666AA95DC6A6}" type="datetime1">
              <a:rPr kumimoji="1" lang="ja-JP" altLang="en-US" smtClean="0"/>
              <a:t>2021/8/11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CF41B-315A-455C-BDFC-86D2CA9BA2E6}" type="slidenum">
              <a:rPr kumimoji="1" lang="ja-JP" altLang="en-US" smtClean="0"/>
              <a:t>‹#›</a:t>
            </a:fld>
            <a:endParaRPr kumimoji="1" lang="ja-JP" altLang="en-US"/>
          </a:p>
        </p:txBody>
      </p:sp>
    </p:spTree>
    <p:extLst>
      <p:ext uri="{BB962C8B-B14F-4D97-AF65-F5344CB8AC3E}">
        <p14:creationId xmlns:p14="http://schemas.microsoft.com/office/powerpoint/2010/main" val="269219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3373" y="511629"/>
            <a:ext cx="9036496" cy="2701347"/>
          </a:xfrm>
        </p:spPr>
        <p:txBody>
          <a:bodyPr>
            <a:normAutofit/>
          </a:bodyPr>
          <a:lstStyle/>
          <a:p>
            <a:r>
              <a:rPr kumimoji="1" lang="en-US" altLang="ja-JP" sz="4000" dirty="0">
                <a:latin typeface="Cambria" panose="02040503050406030204" pitchFamily="18" charset="0"/>
              </a:rPr>
              <a:t>Thermal Emission and Magnetic Fields of Isolated Neutron Stars</a:t>
            </a:r>
            <a:br>
              <a:rPr kumimoji="1" lang="en-US" altLang="ja-JP" sz="4000" dirty="0">
                <a:latin typeface="Cambria" panose="02040503050406030204" pitchFamily="18" charset="0"/>
              </a:rPr>
            </a:br>
            <a:r>
              <a:rPr kumimoji="1" lang="en-US" altLang="ja-JP" sz="4000" dirty="0">
                <a:latin typeface="HGS明朝E" panose="02020900000000000000" pitchFamily="18" charset="-128"/>
                <a:ea typeface="HGS明朝E" panose="02020900000000000000" pitchFamily="18" charset="-128"/>
              </a:rPr>
              <a:t>(</a:t>
            </a:r>
            <a:r>
              <a:rPr kumimoji="1" lang="ja-JP" altLang="en-US" sz="4000" dirty="0">
                <a:latin typeface="HGS明朝E" panose="02020900000000000000" pitchFamily="18" charset="-128"/>
                <a:ea typeface="HGS明朝E" panose="02020900000000000000" pitchFamily="18" charset="-128"/>
              </a:rPr>
              <a:t>単独中性子星の熱的放射と磁場</a:t>
            </a:r>
            <a:r>
              <a:rPr kumimoji="1" lang="en-US" altLang="ja-JP" sz="4000" dirty="0">
                <a:latin typeface="HGS明朝E" panose="02020900000000000000" pitchFamily="18" charset="-128"/>
                <a:ea typeface="HGS明朝E" panose="02020900000000000000" pitchFamily="18" charset="-128"/>
              </a:rPr>
              <a:t>)</a:t>
            </a:r>
            <a:endParaRPr kumimoji="1" lang="ja-JP" altLang="en-US" sz="4000" dirty="0">
              <a:latin typeface="HGS明朝E" panose="02020900000000000000" pitchFamily="18" charset="-128"/>
              <a:ea typeface="HGS明朝E" panose="02020900000000000000" pitchFamily="18" charset="-128"/>
            </a:endParaRPr>
          </a:p>
        </p:txBody>
      </p:sp>
      <p:sp>
        <p:nvSpPr>
          <p:cNvPr id="4" name="テキスト ボックス 3"/>
          <p:cNvSpPr txBox="1"/>
          <p:nvPr/>
        </p:nvSpPr>
        <p:spPr>
          <a:xfrm>
            <a:off x="2420953" y="3212976"/>
            <a:ext cx="4381329" cy="2246769"/>
          </a:xfrm>
          <a:prstGeom prst="rect">
            <a:avLst/>
          </a:prstGeom>
          <a:noFill/>
        </p:spPr>
        <p:txBody>
          <a:bodyPr wrap="none" rtlCol="0">
            <a:spAutoFit/>
          </a:bodyPr>
          <a:lstStyle/>
          <a:p>
            <a:pPr algn="ctr"/>
            <a:r>
              <a:rPr lang="en-US" altLang="ja-JP" sz="2800" dirty="0">
                <a:latin typeface="HGP明朝E" panose="02020900000000000000" pitchFamily="18" charset="-128"/>
                <a:ea typeface="HGP明朝E" panose="02020900000000000000" pitchFamily="18" charset="-128"/>
              </a:rPr>
              <a:t>ISAS/JAXA XRISM project</a:t>
            </a:r>
            <a:endParaRPr lang="ja-JP" altLang="en-US" sz="2800" dirty="0">
              <a:latin typeface="HGP明朝E" panose="02020900000000000000" pitchFamily="18" charset="-128"/>
              <a:ea typeface="HGP明朝E" panose="02020900000000000000" pitchFamily="18" charset="-128"/>
            </a:endParaRPr>
          </a:p>
          <a:p>
            <a:pPr algn="ctr"/>
            <a:r>
              <a:rPr lang="ja-JP" altLang="en-US" sz="4400" dirty="0">
                <a:latin typeface="HGP明朝E" panose="02020900000000000000" pitchFamily="18" charset="-128"/>
                <a:ea typeface="HGP明朝E" panose="02020900000000000000" pitchFamily="18" charset="-128"/>
              </a:rPr>
              <a:t>米山友景</a:t>
            </a:r>
          </a:p>
          <a:p>
            <a:pPr algn="ctr"/>
            <a:endParaRPr lang="en-US" altLang="ja-JP" sz="3600" dirty="0">
              <a:latin typeface="HGP明朝E" panose="02020900000000000000" pitchFamily="18" charset="-128"/>
              <a:ea typeface="HGP明朝E" panose="02020900000000000000" pitchFamily="18" charset="-128"/>
            </a:endParaRPr>
          </a:p>
          <a:p>
            <a:pPr algn="ctr"/>
            <a:endParaRPr kumimoji="1" lang="en-US" altLang="ja-JP" sz="3200" dirty="0">
              <a:latin typeface="HGP明朝E" panose="02020900000000000000" pitchFamily="18" charset="-128"/>
              <a:ea typeface="HGP明朝E" panose="02020900000000000000" pitchFamily="18" charset="-128"/>
            </a:endParaRPr>
          </a:p>
        </p:txBody>
      </p:sp>
      <p:sp>
        <p:nvSpPr>
          <p:cNvPr id="5" name="テキスト ボックス 4"/>
          <p:cNvSpPr txBox="1"/>
          <p:nvPr/>
        </p:nvSpPr>
        <p:spPr>
          <a:xfrm>
            <a:off x="441249" y="5940851"/>
            <a:ext cx="8340746" cy="830997"/>
          </a:xfrm>
          <a:prstGeom prst="rect">
            <a:avLst/>
          </a:prstGeom>
          <a:noFill/>
        </p:spPr>
        <p:txBody>
          <a:bodyPr wrap="none" rtlCol="0">
            <a:spAutoFit/>
          </a:bodyPr>
          <a:lstStyle/>
          <a:p>
            <a:pPr algn="ctr"/>
            <a:r>
              <a:rPr kumimoji="1" lang="en-GB" sz="2400" dirty="0">
                <a:latin typeface="HG明朝E" panose="02020909000000000000" pitchFamily="17" charset="-128"/>
                <a:ea typeface="HG明朝E" panose="02020909000000000000" pitchFamily="17" charset="-128"/>
              </a:rPr>
              <a:t>2021/08/11</a:t>
            </a:r>
          </a:p>
          <a:p>
            <a:pPr algn="ctr"/>
            <a:r>
              <a:rPr kumimoji="1" lang="ja-JP" altLang="en-US" sz="2400" dirty="0">
                <a:latin typeface="HG明朝E" panose="02020909000000000000" pitchFamily="17" charset="-128"/>
                <a:ea typeface="HG明朝E" panose="02020909000000000000" pitchFamily="17" charset="-128"/>
              </a:rPr>
              <a:t>～中性子星の観測と理論～研究活性化ワークショップ </a:t>
            </a:r>
            <a:r>
              <a:rPr kumimoji="1" lang="en-US" altLang="ja-JP" sz="2400" dirty="0">
                <a:latin typeface="HG明朝E" panose="02020909000000000000" pitchFamily="17" charset="-128"/>
                <a:ea typeface="HG明朝E" panose="02020909000000000000" pitchFamily="17" charset="-128"/>
              </a:rPr>
              <a:t>2021</a:t>
            </a:r>
            <a:endParaRPr kumimoji="1" lang="en-GB" sz="2400" dirty="0">
              <a:latin typeface="HG明朝E" panose="02020909000000000000" pitchFamily="17" charset="-128"/>
              <a:ea typeface="HG明朝E" panose="02020909000000000000" pitchFamily="17" charset="-128"/>
            </a:endParaRPr>
          </a:p>
        </p:txBody>
      </p:sp>
      <p:sp>
        <p:nvSpPr>
          <p:cNvPr id="6" name="スライド番号プレースホルダー 5"/>
          <p:cNvSpPr>
            <a:spLocks noGrp="1"/>
          </p:cNvSpPr>
          <p:nvPr>
            <p:ph type="sldNum" sz="quarter" idx="12"/>
          </p:nvPr>
        </p:nvSpPr>
        <p:spPr/>
        <p:txBody>
          <a:bodyPr/>
          <a:lstStyle/>
          <a:p>
            <a:fld id="{6F1CF41B-315A-455C-BDFC-86D2CA9BA2E6}" type="slidenum">
              <a:rPr kumimoji="1" lang="ja-JP" altLang="en-US" smtClean="0"/>
              <a:t>1</a:t>
            </a:fld>
            <a:endParaRPr kumimoji="1" lang="ja-JP" altLang="en-US"/>
          </a:p>
        </p:txBody>
      </p:sp>
    </p:spTree>
    <p:extLst>
      <p:ext uri="{BB962C8B-B14F-4D97-AF65-F5344CB8AC3E}">
        <p14:creationId xmlns:p14="http://schemas.microsoft.com/office/powerpoint/2010/main" val="2032545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459344" y="-130832"/>
            <a:ext cx="8229600" cy="1143000"/>
          </a:xfrm>
        </p:spPr>
        <p:txBody>
          <a:bodyPr>
            <a:normAutofit/>
          </a:bodyPr>
          <a:lstStyle/>
          <a:p>
            <a:r>
              <a:rPr kumimoji="1" lang="en-US" altLang="ja-JP" u="sng" dirty="0"/>
              <a:t>14.11 s</a:t>
            </a:r>
            <a:r>
              <a:rPr lang="ja-JP" altLang="en-US" u="sng" dirty="0"/>
              <a:t> 周期</a:t>
            </a:r>
            <a:r>
              <a:rPr lang="en-US" altLang="ja-JP" u="sng" dirty="0"/>
              <a:t> - </a:t>
            </a:r>
            <a:r>
              <a:rPr lang="ja-JP" altLang="en-US" u="sng" dirty="0"/>
              <a:t>定量的評価</a:t>
            </a:r>
            <a:endParaRPr kumimoji="1" lang="ja-JP" altLang="en-US" u="sng"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919" y="765478"/>
            <a:ext cx="3086567" cy="873950"/>
          </a:xfrm>
          <a:prstGeom prst="rect">
            <a:avLst/>
          </a:prstGeom>
        </p:spPr>
      </p:pic>
      <p:sp>
        <p:nvSpPr>
          <p:cNvPr id="7" name="テキスト ボックス 6"/>
          <p:cNvSpPr txBox="1"/>
          <p:nvPr/>
        </p:nvSpPr>
        <p:spPr>
          <a:xfrm>
            <a:off x="310437" y="830392"/>
            <a:ext cx="4220386" cy="523220"/>
          </a:xfrm>
          <a:prstGeom prst="rect">
            <a:avLst/>
          </a:prstGeom>
          <a:noFill/>
        </p:spPr>
        <p:txBody>
          <a:bodyPr wrap="none" rtlCol="0">
            <a:spAutoFit/>
          </a:bodyPr>
          <a:lstStyle/>
          <a:p>
            <a:pPr marL="430997" indent="-430997">
              <a:buFont typeface="Arial" panose="020B0604020202020204" pitchFamily="34" charset="0"/>
              <a:buChar char="•"/>
            </a:pPr>
            <a:r>
              <a:rPr lang="ja-JP" altLang="en-US" sz="2800" dirty="0">
                <a:ea typeface="ＭＳ Ｐゴシック" panose="020B0600070205080204" pitchFamily="50" charset="-128"/>
              </a:rPr>
              <a:t>パルス形状の差を評価</a:t>
            </a:r>
            <a:r>
              <a:rPr lang="en-US" altLang="ja-JP" sz="2800" dirty="0">
                <a:ea typeface="ＭＳ Ｐゴシック" panose="020B0600070205080204" pitchFamily="50" charset="-128"/>
              </a:rPr>
              <a:t>:</a:t>
            </a:r>
          </a:p>
        </p:txBody>
      </p:sp>
      <p:sp>
        <p:nvSpPr>
          <p:cNvPr id="8" name="テキスト ボックス 7"/>
          <p:cNvSpPr txBox="1"/>
          <p:nvPr/>
        </p:nvSpPr>
        <p:spPr>
          <a:xfrm>
            <a:off x="4480049" y="1580338"/>
            <a:ext cx="3820277" cy="461665"/>
          </a:xfrm>
          <a:prstGeom prst="rect">
            <a:avLst/>
          </a:prstGeom>
          <a:noFill/>
        </p:spPr>
        <p:txBody>
          <a:bodyPr wrap="none" rtlCol="0">
            <a:spAutoFit/>
          </a:bodyPr>
          <a:lstStyle/>
          <a:p>
            <a:r>
              <a:rPr lang="en-US" altLang="ja-JP" sz="2400" dirty="0">
                <a:ea typeface="ＭＳ Ｐゴシック" panose="020B0600070205080204" pitchFamily="50" charset="-128"/>
              </a:rPr>
              <a:t>p</a:t>
            </a:r>
            <a:r>
              <a:rPr lang="en-US" altLang="ja-JP" sz="2400" baseline="-25000" dirty="0">
                <a:ea typeface="ＭＳ Ｐゴシック" panose="020B0600070205080204" pitchFamily="50" charset="-128"/>
              </a:rPr>
              <a:t>i</a:t>
            </a:r>
            <a:r>
              <a:rPr lang="en-US" altLang="ja-JP" sz="2400" dirty="0">
                <a:ea typeface="ＭＳ Ｐゴシック" panose="020B0600070205080204" pitchFamily="50" charset="-128"/>
              </a:rPr>
              <a:t> , </a:t>
            </a:r>
            <a:r>
              <a:rPr lang="en-US" altLang="ja-JP" sz="2400" dirty="0" err="1">
                <a:ea typeface="ＭＳ Ｐゴシック" panose="020B0600070205080204" pitchFamily="50" charset="-128"/>
              </a:rPr>
              <a:t>s</a:t>
            </a:r>
            <a:r>
              <a:rPr lang="en-US" altLang="ja-JP" sz="2400" baseline="-25000" dirty="0" err="1">
                <a:ea typeface="ＭＳ Ｐゴシック" panose="020B0600070205080204" pitchFamily="50" charset="-128"/>
              </a:rPr>
              <a:t>i</a:t>
            </a:r>
            <a:r>
              <a:rPr lang="en-US" altLang="ja-JP" sz="2400" dirty="0">
                <a:ea typeface="ＭＳ Ｐゴシック" panose="020B0600070205080204" pitchFamily="50" charset="-128"/>
              </a:rPr>
              <a:t> : </a:t>
            </a:r>
            <a:r>
              <a:rPr lang="ja-JP" altLang="en-US" sz="2400" dirty="0">
                <a:ea typeface="ＭＳ Ｐゴシック" panose="020B0600070205080204" pitchFamily="50" charset="-128"/>
              </a:rPr>
              <a:t>各パルスのカウント数</a:t>
            </a:r>
            <a:endParaRPr lang="en-US" altLang="ja-JP" sz="2400" dirty="0">
              <a:ea typeface="ＭＳ Ｐゴシック" panose="020B0600070205080204" pitchFamily="50" charset="-128"/>
            </a:endParaRPr>
          </a:p>
        </p:txBody>
      </p:sp>
      <p:grpSp>
        <p:nvGrpSpPr>
          <p:cNvPr id="9" name="グループ化 8"/>
          <p:cNvGrpSpPr/>
          <p:nvPr/>
        </p:nvGrpSpPr>
        <p:grpSpPr>
          <a:xfrm>
            <a:off x="2051720" y="2031070"/>
            <a:ext cx="4756334" cy="3380629"/>
            <a:chOff x="5456916" y="3003224"/>
            <a:chExt cx="5068411" cy="3602442"/>
          </a:xfrm>
        </p:grpSpPr>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l="2837" t="11382" r="8439" b="5638"/>
            <a:stretch/>
          </p:blipFill>
          <p:spPr>
            <a:xfrm>
              <a:off x="5894960" y="3003224"/>
              <a:ext cx="4630367" cy="3247919"/>
            </a:xfrm>
            <a:prstGeom prst="rect">
              <a:avLst/>
            </a:prstGeom>
          </p:spPr>
        </p:pic>
        <p:sp>
          <p:nvSpPr>
            <p:cNvPr id="12" name="テキスト ボックス 11"/>
            <p:cNvSpPr txBox="1"/>
            <p:nvPr/>
          </p:nvSpPr>
          <p:spPr>
            <a:xfrm rot="16200000">
              <a:off x="5175952" y="4197979"/>
              <a:ext cx="1029765" cy="467837"/>
            </a:xfrm>
            <a:prstGeom prst="rect">
              <a:avLst/>
            </a:prstGeom>
            <a:noFill/>
          </p:spPr>
          <p:txBody>
            <a:bodyPr wrap="none" rtlCol="0">
              <a:spAutoFit/>
            </a:bodyPr>
            <a:lstStyle/>
            <a:p>
              <a:r>
                <a:rPr lang="en-US" altLang="ja-JP" sz="2000" dirty="0"/>
                <a:t>counts</a:t>
              </a:r>
              <a:endParaRPr lang="ja-JP" altLang="en-US" sz="2000" dirty="0"/>
            </a:p>
          </p:txBody>
        </p:sp>
        <p:sp>
          <p:nvSpPr>
            <p:cNvPr id="13" name="テキスト ボックス 12"/>
            <p:cNvSpPr txBox="1"/>
            <p:nvPr/>
          </p:nvSpPr>
          <p:spPr>
            <a:xfrm>
              <a:off x="7997893" y="6179304"/>
              <a:ext cx="857849" cy="426362"/>
            </a:xfrm>
            <a:prstGeom prst="rect">
              <a:avLst/>
            </a:prstGeom>
            <a:noFill/>
          </p:spPr>
          <p:txBody>
            <a:bodyPr wrap="none" rtlCol="0">
              <a:spAutoFit/>
            </a:bodyPr>
            <a:lstStyle/>
            <a:p>
              <a:r>
                <a:rPr lang="en-US" altLang="ja-JP" sz="2000" dirty="0"/>
                <a:t>Phase</a:t>
              </a:r>
              <a:endParaRPr lang="ja-JP" altLang="en-US" sz="2000" dirty="0"/>
            </a:p>
          </p:txBody>
        </p:sp>
        <p:sp>
          <p:nvSpPr>
            <p:cNvPr id="17" name="テキスト ボックス 16"/>
            <p:cNvSpPr txBox="1"/>
            <p:nvPr/>
          </p:nvSpPr>
          <p:spPr>
            <a:xfrm>
              <a:off x="9556223" y="3136011"/>
              <a:ext cx="857849" cy="426362"/>
            </a:xfrm>
            <a:prstGeom prst="rect">
              <a:avLst/>
            </a:prstGeom>
            <a:noFill/>
          </p:spPr>
          <p:txBody>
            <a:bodyPr wrap="none" rtlCol="0">
              <a:spAutoFit/>
            </a:bodyPr>
            <a:lstStyle/>
            <a:p>
              <a:r>
                <a:rPr lang="en-US" altLang="ja-JP" sz="2000" dirty="0"/>
                <a:t>k = 15</a:t>
              </a:r>
              <a:endParaRPr lang="ja-JP" altLang="en-US" sz="2000" dirty="0"/>
            </a:p>
          </p:txBody>
        </p:sp>
        <p:sp>
          <p:nvSpPr>
            <p:cNvPr id="18" name="テキスト ボックス 17"/>
            <p:cNvSpPr txBox="1"/>
            <p:nvPr/>
          </p:nvSpPr>
          <p:spPr>
            <a:xfrm>
              <a:off x="6497822" y="3029313"/>
              <a:ext cx="898186" cy="846454"/>
            </a:xfrm>
            <a:prstGeom prst="rect">
              <a:avLst/>
            </a:prstGeom>
            <a:noFill/>
          </p:spPr>
          <p:txBody>
            <a:bodyPr wrap="none" rtlCol="0">
              <a:spAutoFit/>
            </a:bodyPr>
            <a:lstStyle/>
            <a:p>
              <a:r>
                <a:rPr lang="en-US" altLang="ja-JP" sz="2052" b="1" dirty="0">
                  <a:solidFill>
                    <a:srgbClr val="1E76B4"/>
                  </a:solidFill>
                </a:rPr>
                <a:t>prim.</a:t>
              </a:r>
            </a:p>
            <a:p>
              <a:r>
                <a:rPr lang="en-US" altLang="ja-JP" sz="2052" b="1" dirty="0" err="1">
                  <a:solidFill>
                    <a:srgbClr val="FF871D"/>
                  </a:solidFill>
                </a:rPr>
                <a:t>seco</a:t>
              </a:r>
              <a:r>
                <a:rPr lang="en-US" altLang="ja-JP" sz="2052" b="1" dirty="0">
                  <a:solidFill>
                    <a:srgbClr val="FF871D"/>
                  </a:solidFill>
                </a:rPr>
                <a:t>.</a:t>
              </a:r>
              <a:endParaRPr lang="ja-JP" altLang="en-US" sz="2052" b="1" dirty="0">
                <a:solidFill>
                  <a:srgbClr val="FF871D"/>
                </a:solidFill>
              </a:endParaRPr>
            </a:p>
          </p:txBody>
        </p:sp>
      </p:grpSp>
      <p:sp>
        <p:nvSpPr>
          <p:cNvPr id="19" name="テキスト ボックス 18"/>
          <p:cNvSpPr txBox="1"/>
          <p:nvPr/>
        </p:nvSpPr>
        <p:spPr>
          <a:xfrm>
            <a:off x="509076" y="5211644"/>
            <a:ext cx="7512891" cy="1200329"/>
          </a:xfrm>
          <a:prstGeom prst="rect">
            <a:avLst/>
          </a:prstGeom>
          <a:noFill/>
        </p:spPr>
        <p:txBody>
          <a:bodyPr wrap="none" rtlCol="0">
            <a:spAutoFit/>
          </a:bodyPr>
          <a:lstStyle/>
          <a:p>
            <a:pPr marL="430997" indent="-430997">
              <a:buFont typeface="Arial" panose="020B0604020202020204" pitchFamily="34" charset="0"/>
              <a:buChar char="•"/>
            </a:pPr>
            <a:r>
              <a:rPr lang="en-US" altLang="ja-JP" sz="2400" dirty="0">
                <a:ea typeface="ＭＳ Ｐゴシック" panose="020B0600070205080204" pitchFamily="50" charset="-128"/>
              </a:rPr>
              <a:t>χ</a:t>
            </a:r>
            <a:r>
              <a:rPr lang="en-US" altLang="ja-JP" sz="2400" baseline="30000" dirty="0">
                <a:ea typeface="ＭＳ Ｐゴシック" panose="020B0600070205080204" pitchFamily="50" charset="-128"/>
              </a:rPr>
              <a:t>2</a:t>
            </a:r>
            <a:r>
              <a:rPr lang="en-US" altLang="ja-JP" sz="2400" baseline="-25000" dirty="0">
                <a:ea typeface="ＭＳ Ｐゴシック" panose="020B0600070205080204" pitchFamily="50" charset="-128"/>
              </a:rPr>
              <a:t>pulse</a:t>
            </a:r>
            <a:r>
              <a:rPr lang="en-US" altLang="ja-JP" sz="2400" dirty="0">
                <a:ea typeface="ＭＳ Ｐゴシック" panose="020B0600070205080204" pitchFamily="50" charset="-128"/>
              </a:rPr>
              <a:t> = </a:t>
            </a:r>
            <a:r>
              <a:rPr lang="en-US" altLang="ja-JP" sz="2400" b="1" dirty="0">
                <a:ea typeface="ＭＳ Ｐゴシック" panose="020B0600070205080204" pitchFamily="50" charset="-128"/>
              </a:rPr>
              <a:t>29.0</a:t>
            </a:r>
            <a:r>
              <a:rPr lang="en-US" altLang="ja-JP" sz="2400" dirty="0">
                <a:ea typeface="ＭＳ Ｐゴシック" panose="020B0600070205080204" pitchFamily="50" charset="-128"/>
              </a:rPr>
              <a:t> for 15 </a:t>
            </a:r>
            <a:r>
              <a:rPr lang="en-US" altLang="ja-JP" sz="2400" dirty="0" err="1">
                <a:ea typeface="ＭＳ Ｐゴシック" panose="020B0600070205080204" pitchFamily="50" charset="-128"/>
              </a:rPr>
              <a:t>d.o.f</a:t>
            </a:r>
            <a:endParaRPr lang="en-US" altLang="ja-JP" sz="2400" dirty="0">
              <a:ea typeface="ＭＳ Ｐゴシック" panose="020B0600070205080204" pitchFamily="50" charset="-128"/>
            </a:endParaRPr>
          </a:p>
          <a:p>
            <a:r>
              <a:rPr lang="ja-JP" altLang="en-US" sz="2400" dirty="0">
                <a:ea typeface="ＭＳ Ｐゴシック" panose="020B0600070205080204" pitchFamily="50" charset="-128"/>
              </a:rPr>
              <a:t>⇒ 帰無仮説 </a:t>
            </a:r>
            <a:r>
              <a:rPr lang="en-US" altLang="ja-JP" sz="2400" dirty="0">
                <a:ea typeface="ＭＳ Ｐゴシック" panose="020B0600070205080204" pitchFamily="50" charset="-128"/>
              </a:rPr>
              <a:t>"</a:t>
            </a:r>
            <a:r>
              <a:rPr lang="ja-JP" altLang="en-US" sz="2400" dirty="0">
                <a:ea typeface="ＭＳ Ｐゴシック" panose="020B0600070205080204" pitchFamily="50" charset="-128"/>
              </a:rPr>
              <a:t>二つのパルスに違いはない</a:t>
            </a:r>
            <a:r>
              <a:rPr lang="en-US" altLang="ja-JP" sz="2400" dirty="0">
                <a:ea typeface="ＭＳ Ｐゴシック" panose="020B0600070205080204" pitchFamily="50" charset="-128"/>
              </a:rPr>
              <a:t>"</a:t>
            </a:r>
            <a:r>
              <a:rPr lang="ja-JP" altLang="en-US" sz="2400" dirty="0">
                <a:ea typeface="ＭＳ Ｐゴシック" panose="020B0600070205080204" pitchFamily="50" charset="-128"/>
              </a:rPr>
              <a:t> を</a:t>
            </a:r>
            <a:r>
              <a:rPr lang="en-US" altLang="ja-JP" sz="2400" dirty="0">
                <a:solidFill>
                  <a:srgbClr val="FF0000"/>
                </a:solidFill>
                <a:ea typeface="ＭＳ Ｐゴシック" panose="020B0600070205080204" pitchFamily="50" charset="-128"/>
              </a:rPr>
              <a:t>2%</a:t>
            </a:r>
            <a:r>
              <a:rPr lang="ja-JP" altLang="en-US" sz="2400" dirty="0">
                <a:solidFill>
                  <a:srgbClr val="FF0000"/>
                </a:solidFill>
                <a:ea typeface="ＭＳ Ｐゴシック" panose="020B0600070205080204" pitchFamily="50" charset="-128"/>
              </a:rPr>
              <a:t>で棄却</a:t>
            </a:r>
            <a:endParaRPr lang="en-US" altLang="ja-JP" sz="2400" dirty="0">
              <a:solidFill>
                <a:srgbClr val="FF0000"/>
              </a:solidFill>
              <a:ea typeface="ＭＳ Ｐゴシック" panose="020B0600070205080204" pitchFamily="50" charset="-128"/>
            </a:endParaRPr>
          </a:p>
          <a:p>
            <a:pPr marL="342900" indent="-342900">
              <a:buFont typeface="Arial" panose="020B0604020202020204" pitchFamily="34" charset="0"/>
              <a:buChar char="•"/>
            </a:pPr>
            <a:r>
              <a:rPr lang="ja-JP" altLang="en-US" sz="2400" dirty="0">
                <a:ea typeface="ＭＳ Ｐゴシック" panose="020B0600070205080204" pitchFamily="50" charset="-128"/>
              </a:rPr>
              <a:t>しかし</a:t>
            </a:r>
            <a:r>
              <a:rPr lang="en-US" altLang="ja-JP" sz="2400" dirty="0">
                <a:ea typeface="ＭＳ Ｐゴシック" panose="020B0600070205080204" pitchFamily="50" charset="-128"/>
              </a:rPr>
              <a:t>XMM-Newton</a:t>
            </a:r>
            <a:r>
              <a:rPr lang="ja-JP" altLang="en-US" sz="2400" dirty="0">
                <a:ea typeface="ＭＳ Ｐゴシック" panose="020B0600070205080204" pitchFamily="50" charset="-128"/>
              </a:rPr>
              <a:t>では確認できず</a:t>
            </a:r>
            <a:r>
              <a:rPr lang="en-US" altLang="ja-JP" sz="2400" dirty="0">
                <a:ea typeface="ＭＳ Ｐゴシック" panose="020B0600070205080204" pitchFamily="50" charset="-128"/>
              </a:rPr>
              <a:t>…(15.5 for 15 </a:t>
            </a:r>
            <a:r>
              <a:rPr lang="en-US" altLang="ja-JP" sz="2400" dirty="0" err="1">
                <a:ea typeface="ＭＳ Ｐゴシック" panose="020B0600070205080204" pitchFamily="50" charset="-128"/>
              </a:rPr>
              <a:t>d.o.f</a:t>
            </a:r>
            <a:r>
              <a:rPr lang="en-US" altLang="ja-JP" sz="2400" dirty="0">
                <a:ea typeface="ＭＳ Ｐゴシック" panose="020B0600070205080204" pitchFamily="50" charset="-128"/>
              </a:rPr>
              <a:t>)</a:t>
            </a:r>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10</a:t>
            </a:fld>
            <a:endParaRPr kumimoji="1" lang="ja-JP" altLang="en-US"/>
          </a:p>
        </p:txBody>
      </p:sp>
    </p:spTree>
    <p:extLst>
      <p:ext uri="{BB962C8B-B14F-4D97-AF65-F5344CB8AC3E}">
        <p14:creationId xmlns:p14="http://schemas.microsoft.com/office/powerpoint/2010/main" val="338173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kumimoji="1" lang="ja-JP" altLang="en-US" u="sng" dirty="0"/>
              <a:t>観測結果まとめ</a:t>
            </a:r>
          </a:p>
        </p:txBody>
      </p:sp>
      <p:sp>
        <p:nvSpPr>
          <p:cNvPr id="4" name="テキスト ボックス 3"/>
          <p:cNvSpPr txBox="1"/>
          <p:nvPr/>
        </p:nvSpPr>
        <p:spPr>
          <a:xfrm>
            <a:off x="323528" y="1124744"/>
            <a:ext cx="8640960" cy="4524315"/>
          </a:xfrm>
          <a:prstGeom prst="rect">
            <a:avLst/>
          </a:prstGeom>
          <a:noFill/>
        </p:spPr>
        <p:txBody>
          <a:bodyPr wrap="square" rtlCol="0">
            <a:spAutoFit/>
          </a:bodyPr>
          <a:lstStyle/>
          <a:p>
            <a:r>
              <a:rPr lang="en-US" altLang="ja-JP" sz="3600" b="1" i="1" u="sng" dirty="0"/>
              <a:t>XMM-Newton</a:t>
            </a:r>
            <a:r>
              <a:rPr lang="en-US" altLang="ja-JP" sz="3600" b="1" u="sng" dirty="0"/>
              <a:t>: XINS 7</a:t>
            </a:r>
            <a:r>
              <a:rPr lang="ja-JP" altLang="en-US" sz="3600" b="1" u="sng" dirty="0"/>
              <a:t>天体</a:t>
            </a:r>
            <a:endParaRPr lang="en-US" altLang="ja-JP" sz="3600" b="1" u="sng" dirty="0"/>
          </a:p>
          <a:p>
            <a:pPr marL="457200" indent="-457200">
              <a:buFont typeface="Arial" panose="020B0604020202020204" pitchFamily="34" charset="0"/>
              <a:buChar char="•"/>
            </a:pPr>
            <a:r>
              <a:rPr lang="ja-JP" altLang="en-US" sz="3600" dirty="0"/>
              <a:t>全天体に </a:t>
            </a:r>
            <a:r>
              <a:rPr lang="en-US" altLang="ja-JP" sz="3600" dirty="0"/>
              <a:t>"</a:t>
            </a:r>
            <a:r>
              <a:rPr lang="en-US" altLang="ja-JP" sz="3600" dirty="0" err="1"/>
              <a:t>keV</a:t>
            </a:r>
            <a:r>
              <a:rPr lang="en-US" altLang="ja-JP" sz="3600" dirty="0"/>
              <a:t>-excess" </a:t>
            </a:r>
            <a:r>
              <a:rPr lang="ja-JP" altLang="en-US" sz="3600" dirty="0"/>
              <a:t>を発見</a:t>
            </a:r>
            <a:endParaRPr lang="en-US" altLang="ja-JP" sz="3600" dirty="0"/>
          </a:p>
          <a:p>
            <a:pPr lvl="1"/>
            <a:r>
              <a:rPr lang="ja-JP" altLang="en-US" sz="3600" dirty="0"/>
              <a:t>⇒ </a:t>
            </a:r>
            <a:r>
              <a:rPr lang="en-US" altLang="ja-JP" sz="3600" dirty="0"/>
              <a:t>2</a:t>
            </a:r>
            <a:r>
              <a:rPr lang="ja-JP" altLang="en-US" sz="3600" dirty="0"/>
              <a:t>温度</a:t>
            </a:r>
            <a:r>
              <a:rPr lang="en-US" altLang="ja-JP" sz="3600" dirty="0"/>
              <a:t>BB+</a:t>
            </a:r>
            <a:r>
              <a:rPr lang="ja-JP" altLang="en-US" sz="3600" dirty="0"/>
              <a:t>吸収線で再現</a:t>
            </a:r>
            <a:endParaRPr lang="en-US" altLang="ja-JP" sz="3600" dirty="0"/>
          </a:p>
          <a:p>
            <a:pPr marL="571500" indent="-571500">
              <a:buFont typeface="Arial" panose="020B0604020202020204" pitchFamily="34" charset="0"/>
              <a:buChar char="•"/>
            </a:pPr>
            <a:endParaRPr lang="en-US" altLang="ja-JP" sz="3600" dirty="0"/>
          </a:p>
          <a:p>
            <a:r>
              <a:rPr lang="en-US" altLang="ja-JP" sz="3600" b="1" i="1" u="sng" dirty="0"/>
              <a:t>NICER</a:t>
            </a:r>
            <a:r>
              <a:rPr lang="en-US" altLang="ja-JP" sz="3600" b="1" u="sng" dirty="0"/>
              <a:t>: RX J1856.5-3754</a:t>
            </a:r>
          </a:p>
          <a:p>
            <a:pPr marL="571500" indent="-571500">
              <a:buFont typeface="Arial" panose="020B0604020202020204" pitchFamily="34" charset="0"/>
              <a:buChar char="•"/>
            </a:pPr>
            <a:r>
              <a:rPr lang="ja-JP" altLang="en-US" sz="3600" dirty="0"/>
              <a:t>吸収線を発見</a:t>
            </a:r>
            <a:endParaRPr lang="en-US" altLang="ja-JP" sz="3600" dirty="0"/>
          </a:p>
          <a:p>
            <a:pPr marL="571500" indent="-571500">
              <a:buFont typeface="Arial" panose="020B0604020202020204" pitchFamily="34" charset="0"/>
              <a:buChar char="•"/>
            </a:pPr>
            <a:r>
              <a:rPr lang="ja-JP" altLang="en-US" sz="3600" dirty="0">
                <a:solidFill>
                  <a:schemeClr val="bg1">
                    <a:lumMod val="75000"/>
                  </a:schemeClr>
                </a:solidFill>
              </a:rPr>
              <a:t>倍周期、</a:t>
            </a:r>
            <a:r>
              <a:rPr lang="en-US" altLang="ja-JP" sz="3600" dirty="0">
                <a:solidFill>
                  <a:schemeClr val="bg1">
                    <a:lumMod val="75000"/>
                  </a:schemeClr>
                </a:solidFill>
              </a:rPr>
              <a:t>2</a:t>
            </a:r>
            <a:r>
              <a:rPr lang="ja-JP" altLang="en-US" sz="3600" dirty="0">
                <a:solidFill>
                  <a:schemeClr val="bg1">
                    <a:lumMod val="75000"/>
                  </a:schemeClr>
                </a:solidFill>
              </a:rPr>
              <a:t>ピークを発見</a:t>
            </a:r>
            <a:r>
              <a:rPr lang="en-US" altLang="ja-JP" sz="3600" dirty="0">
                <a:solidFill>
                  <a:schemeClr val="bg1">
                    <a:lumMod val="75000"/>
                  </a:schemeClr>
                </a:solidFill>
              </a:rPr>
              <a:t>?</a:t>
            </a:r>
          </a:p>
          <a:p>
            <a:pPr marL="571500" indent="-571500">
              <a:buFont typeface="Arial" panose="020B0604020202020204" pitchFamily="34" charset="0"/>
              <a:buChar char="•"/>
            </a:pPr>
            <a:endParaRPr lang="en-US" altLang="ja-JP" sz="3600" dirty="0"/>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11</a:t>
            </a:fld>
            <a:endParaRPr kumimoji="1" lang="ja-JP" altLang="en-US"/>
          </a:p>
        </p:txBody>
      </p:sp>
    </p:spTree>
    <p:extLst>
      <p:ext uri="{BB962C8B-B14F-4D97-AF65-F5344CB8AC3E}">
        <p14:creationId xmlns:p14="http://schemas.microsoft.com/office/powerpoint/2010/main" val="21097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9579" y="-99816"/>
            <a:ext cx="4619011" cy="6060020"/>
          </a:xfrm>
          <a:prstGeom prst="rect">
            <a:avLst/>
          </a:prstGeom>
        </p:spPr>
      </p:pic>
      <p:sp>
        <p:nvSpPr>
          <p:cNvPr id="12" name="タイトル 1"/>
          <p:cNvSpPr>
            <a:spLocks noGrp="1"/>
          </p:cNvSpPr>
          <p:nvPr>
            <p:ph type="title"/>
          </p:nvPr>
        </p:nvSpPr>
        <p:spPr>
          <a:xfrm>
            <a:off x="1475656" y="0"/>
            <a:ext cx="6285384" cy="810364"/>
          </a:xfrm>
        </p:spPr>
        <p:txBody>
          <a:bodyPr>
            <a:normAutofit/>
          </a:bodyPr>
          <a:lstStyle/>
          <a:p>
            <a:r>
              <a:rPr lang="en-US" altLang="ja-JP" sz="3600" u="sng" dirty="0"/>
              <a:t>XINS / </a:t>
            </a:r>
            <a:r>
              <a:rPr lang="ja-JP" altLang="en-US" sz="3600" u="sng" dirty="0"/>
              <a:t>マグネター </a:t>
            </a:r>
            <a:r>
              <a:rPr lang="en-US" altLang="ja-JP" sz="3600" u="sng" dirty="0"/>
              <a:t>/ RPP </a:t>
            </a:r>
            <a:r>
              <a:rPr lang="ja-JP" altLang="en-US" sz="3600" u="sng" dirty="0"/>
              <a:t>の比較</a:t>
            </a:r>
            <a:endParaRPr lang="en-US" altLang="ja-JP" sz="3600" u="sng" dirty="0"/>
          </a:p>
        </p:txBody>
      </p:sp>
      <p:sp>
        <p:nvSpPr>
          <p:cNvPr id="10" name="テキスト ボックス 9"/>
          <p:cNvSpPr txBox="1"/>
          <p:nvPr/>
        </p:nvSpPr>
        <p:spPr>
          <a:xfrm>
            <a:off x="6516216" y="1151135"/>
            <a:ext cx="2172390" cy="2062103"/>
          </a:xfrm>
          <a:prstGeom prst="rect">
            <a:avLst/>
          </a:prstGeom>
          <a:noFill/>
        </p:spPr>
        <p:txBody>
          <a:bodyPr wrap="none" rtlCol="0">
            <a:spAutoFit/>
          </a:bodyPr>
          <a:lstStyle/>
          <a:p>
            <a:r>
              <a:rPr kumimoji="1" lang="en-GB" sz="3200" dirty="0">
                <a:solidFill>
                  <a:srgbClr val="FF0000"/>
                </a:solidFill>
              </a:rPr>
              <a:t>XINS</a:t>
            </a:r>
          </a:p>
          <a:p>
            <a:r>
              <a:rPr lang="en-GB" altLang="ja-JP" sz="3200" dirty="0" err="1"/>
              <a:t>Magnetar</a:t>
            </a:r>
            <a:r>
              <a:rPr lang="en-GB" altLang="ja-JP" sz="3200" baseline="30000" dirty="0"/>
              <a:t>(1)</a:t>
            </a:r>
            <a:endParaRPr lang="en-GB" altLang="ja-JP" sz="3200" dirty="0"/>
          </a:p>
          <a:p>
            <a:r>
              <a:rPr lang="en-GB" sz="3200" dirty="0">
                <a:solidFill>
                  <a:srgbClr val="CC00FF"/>
                </a:solidFill>
              </a:rPr>
              <a:t>PSR J0726</a:t>
            </a:r>
            <a:r>
              <a:rPr lang="en-GB" sz="3200" baseline="30000" dirty="0">
                <a:solidFill>
                  <a:srgbClr val="CC00FF"/>
                </a:solidFill>
              </a:rPr>
              <a:t>(2)</a:t>
            </a:r>
            <a:endParaRPr lang="en-GB" sz="3200" dirty="0">
              <a:solidFill>
                <a:srgbClr val="CC00FF"/>
              </a:solidFill>
            </a:endParaRPr>
          </a:p>
          <a:p>
            <a:r>
              <a:rPr lang="en-GB" sz="3200" dirty="0">
                <a:solidFill>
                  <a:srgbClr val="0000FF"/>
                </a:solidFill>
              </a:rPr>
              <a:t>RPP</a:t>
            </a:r>
            <a:r>
              <a:rPr lang="en-GB" sz="3200" baseline="30000" dirty="0">
                <a:solidFill>
                  <a:srgbClr val="0000FF"/>
                </a:solidFill>
              </a:rPr>
              <a:t>(3)</a:t>
            </a:r>
            <a:endParaRPr kumimoji="1" lang="en-GB" sz="3200" dirty="0">
              <a:solidFill>
                <a:srgbClr val="0000FF"/>
              </a:solidFill>
            </a:endParaRPr>
          </a:p>
        </p:txBody>
      </p:sp>
      <p:sp>
        <p:nvSpPr>
          <p:cNvPr id="11" name="テキスト ボックス 10"/>
          <p:cNvSpPr txBox="1"/>
          <p:nvPr/>
        </p:nvSpPr>
        <p:spPr>
          <a:xfrm>
            <a:off x="4788024" y="979972"/>
            <a:ext cx="1331070" cy="954107"/>
          </a:xfrm>
          <a:prstGeom prst="rect">
            <a:avLst/>
          </a:prstGeom>
          <a:noFill/>
        </p:spPr>
        <p:txBody>
          <a:bodyPr wrap="none" rtlCol="0">
            <a:spAutoFit/>
          </a:bodyPr>
          <a:lstStyle/>
          <a:p>
            <a:r>
              <a:rPr kumimoji="1" lang="ja-JP" altLang="en-US" sz="2800" dirty="0"/>
              <a:t>□</a:t>
            </a:r>
            <a:r>
              <a:rPr kumimoji="1" lang="en-US" altLang="ja-JP" sz="2800" dirty="0"/>
              <a:t>: cool</a:t>
            </a:r>
          </a:p>
          <a:p>
            <a:r>
              <a:rPr lang="ja-JP" altLang="en-US" sz="2800" dirty="0"/>
              <a:t>＊</a:t>
            </a:r>
            <a:r>
              <a:rPr lang="en-US" altLang="ja-JP" sz="2800" dirty="0"/>
              <a:t>: hot</a:t>
            </a:r>
            <a:endParaRPr kumimoji="1" lang="en-US" altLang="ja-JP" sz="2800" dirty="0"/>
          </a:p>
        </p:txBody>
      </p:sp>
      <p:sp>
        <p:nvSpPr>
          <p:cNvPr id="2" name="テキスト ボックス 1"/>
          <p:cNvSpPr txBox="1"/>
          <p:nvPr/>
        </p:nvSpPr>
        <p:spPr>
          <a:xfrm>
            <a:off x="428308" y="5321244"/>
            <a:ext cx="6550191" cy="1384995"/>
          </a:xfrm>
          <a:prstGeom prst="rect">
            <a:avLst/>
          </a:prstGeom>
          <a:noFill/>
          <a:ln w="28575">
            <a:noFill/>
          </a:ln>
        </p:spPr>
        <p:txBody>
          <a:bodyPr wrap="none" rtlCol="0">
            <a:spAutoFit/>
          </a:bodyPr>
          <a:lstStyle/>
          <a:p>
            <a:pPr marL="457200" indent="-457200">
              <a:buFont typeface="Arial" panose="020B0604020202020204" pitchFamily="34" charset="0"/>
              <a:buChar char="•"/>
            </a:pPr>
            <a:r>
              <a:rPr lang="ja-JP" altLang="en-US" sz="2800" dirty="0"/>
              <a:t>他の</a:t>
            </a:r>
            <a:r>
              <a:rPr lang="en-US" altLang="ja-JP" sz="2800" dirty="0"/>
              <a:t>2</a:t>
            </a:r>
            <a:r>
              <a:rPr lang="ja-JP" altLang="en-US" sz="2800" dirty="0"/>
              <a:t>温度</a:t>
            </a:r>
            <a:r>
              <a:rPr lang="en-US" altLang="ja-JP" sz="2800" dirty="0"/>
              <a:t>NS</a:t>
            </a:r>
            <a:r>
              <a:rPr lang="ja-JP" altLang="en-US" sz="2800" dirty="0"/>
              <a:t>と比較</a:t>
            </a:r>
            <a:endParaRPr kumimoji="1" lang="en-US" altLang="ja-JP" sz="2800" dirty="0"/>
          </a:p>
          <a:p>
            <a:pPr marL="457200" indent="-457200">
              <a:buFont typeface="Arial" panose="020B0604020202020204" pitchFamily="34" charset="0"/>
              <a:buChar char="•"/>
            </a:pPr>
            <a:r>
              <a:rPr kumimoji="1" lang="en-GB" sz="2800" dirty="0"/>
              <a:t>XINS</a:t>
            </a:r>
            <a:r>
              <a:rPr kumimoji="1" lang="ja-JP" altLang="en-US" sz="2800" dirty="0"/>
              <a:t>の分布は</a:t>
            </a:r>
            <a:r>
              <a:rPr kumimoji="1" lang="en-US" altLang="ja-JP" sz="2800" dirty="0"/>
              <a:t>RPP</a:t>
            </a:r>
            <a:r>
              <a:rPr kumimoji="1" lang="ja-JP" altLang="en-US" sz="2800" dirty="0"/>
              <a:t>と同じ</a:t>
            </a:r>
            <a:endParaRPr kumimoji="1" lang="en-US" altLang="ja-JP" sz="2800" dirty="0"/>
          </a:p>
          <a:p>
            <a:pPr marL="457200" indent="-457200">
              <a:buFont typeface="Arial" panose="020B0604020202020204" pitchFamily="34" charset="0"/>
              <a:buChar char="•"/>
            </a:pPr>
            <a:r>
              <a:rPr lang="ja-JP" altLang="en-US" sz="2800" dirty="0"/>
              <a:t>マグネターとは温度</a:t>
            </a:r>
            <a:r>
              <a:rPr lang="en-US" altLang="ja-JP" sz="2800" dirty="0"/>
              <a:t>1</a:t>
            </a:r>
            <a:r>
              <a:rPr lang="ja-JP" altLang="en-US" sz="2800" dirty="0"/>
              <a:t>桁でスケーリング</a:t>
            </a:r>
            <a:endParaRPr kumimoji="1" lang="en-US" altLang="ja-JP" sz="2800" dirty="0"/>
          </a:p>
        </p:txBody>
      </p:sp>
      <p:sp>
        <p:nvSpPr>
          <p:cNvPr id="3" name="テキスト ボックス 2"/>
          <p:cNvSpPr txBox="1"/>
          <p:nvPr/>
        </p:nvSpPr>
        <p:spPr>
          <a:xfrm>
            <a:off x="6297414" y="3641392"/>
            <a:ext cx="2769797" cy="1754326"/>
          </a:xfrm>
          <a:prstGeom prst="rect">
            <a:avLst/>
          </a:prstGeom>
          <a:noFill/>
        </p:spPr>
        <p:txBody>
          <a:bodyPr wrap="none" rtlCol="0">
            <a:spAutoFit/>
          </a:bodyPr>
          <a:lstStyle/>
          <a:p>
            <a:r>
              <a:rPr kumimoji="1" lang="en-US" altLang="ja-JP" dirty="0"/>
              <a:t>(1) Persistent emission</a:t>
            </a:r>
          </a:p>
          <a:p>
            <a:r>
              <a:rPr lang="en-US" altLang="ja-JP" dirty="0"/>
              <a:t>       (Nakagawa+09)</a:t>
            </a:r>
            <a:endParaRPr kumimoji="1" lang="en-US" altLang="ja-JP" dirty="0"/>
          </a:p>
          <a:p>
            <a:r>
              <a:rPr lang="en-US" altLang="ja-JP" dirty="0"/>
              <a:t>(2) "Radio-loud XINS"</a:t>
            </a:r>
          </a:p>
          <a:p>
            <a:r>
              <a:rPr lang="ja-JP" altLang="en-US" dirty="0"/>
              <a:t>       </a:t>
            </a:r>
            <a:r>
              <a:rPr lang="en-US" altLang="ja-JP" dirty="0"/>
              <a:t>(Rigoselli+19)</a:t>
            </a:r>
            <a:endParaRPr kumimoji="1" lang="en-US" altLang="ja-JP" dirty="0"/>
          </a:p>
          <a:p>
            <a:r>
              <a:rPr lang="en-US" altLang="ja-JP" dirty="0"/>
              <a:t>(3) "The Three Musketeers"</a:t>
            </a:r>
          </a:p>
          <a:p>
            <a:r>
              <a:rPr kumimoji="1" lang="en-US" altLang="ja-JP" dirty="0"/>
              <a:t>       (de Luca+05)</a:t>
            </a:r>
            <a:endParaRPr kumimoji="1" lang="ja-JP" altLang="en-US" dirty="0"/>
          </a:p>
        </p:txBody>
      </p:sp>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12</a:t>
            </a:fld>
            <a:endParaRPr kumimoji="1" lang="ja-JP" altLang="en-US"/>
          </a:p>
        </p:txBody>
      </p:sp>
    </p:spTree>
    <p:extLst>
      <p:ext uri="{BB962C8B-B14F-4D97-AF65-F5344CB8AC3E}">
        <p14:creationId xmlns:p14="http://schemas.microsoft.com/office/powerpoint/2010/main" val="2308291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58871" y="2015397"/>
            <a:ext cx="3882042" cy="5400600"/>
          </a:xfrm>
          <a:prstGeom prst="rect">
            <a:avLst/>
          </a:prstGeom>
        </p:spPr>
      </p:pic>
      <p:sp>
        <p:nvSpPr>
          <p:cNvPr id="12" name="タイトル 1"/>
          <p:cNvSpPr>
            <a:spLocks noGrp="1"/>
          </p:cNvSpPr>
          <p:nvPr>
            <p:ph type="title"/>
          </p:nvPr>
        </p:nvSpPr>
        <p:spPr>
          <a:xfrm>
            <a:off x="1475656" y="0"/>
            <a:ext cx="6285384" cy="810364"/>
          </a:xfrm>
        </p:spPr>
        <p:txBody>
          <a:bodyPr>
            <a:normAutofit/>
          </a:bodyPr>
          <a:lstStyle/>
          <a:p>
            <a:r>
              <a:rPr lang="ja-JP" altLang="en-US" u="sng" dirty="0"/>
              <a:t>高温成分の起源</a:t>
            </a:r>
            <a:endParaRPr lang="en-US" altLang="ja-JP" u="sng" dirty="0"/>
          </a:p>
        </p:txBody>
      </p:sp>
      <p:sp>
        <p:nvSpPr>
          <p:cNvPr id="2" name="テキスト ボックス 1"/>
          <p:cNvSpPr txBox="1"/>
          <p:nvPr/>
        </p:nvSpPr>
        <p:spPr>
          <a:xfrm>
            <a:off x="319918" y="915357"/>
            <a:ext cx="8824082" cy="1754326"/>
          </a:xfrm>
          <a:prstGeom prst="rect">
            <a:avLst/>
          </a:prstGeom>
          <a:noFill/>
          <a:ln w="28575">
            <a:noFill/>
          </a:ln>
        </p:spPr>
        <p:txBody>
          <a:bodyPr wrap="none" rtlCol="0">
            <a:spAutoFit/>
          </a:bodyPr>
          <a:lstStyle/>
          <a:p>
            <a:pPr marL="457200" indent="-457200">
              <a:buFont typeface="Arial" panose="020B0604020202020204" pitchFamily="34" charset="0"/>
              <a:buChar char="•"/>
            </a:pPr>
            <a:r>
              <a:rPr kumimoji="1" lang="en-US" altLang="ja-JP" sz="3600" b="1" dirty="0">
                <a:solidFill>
                  <a:srgbClr val="0000FF"/>
                </a:solidFill>
              </a:rPr>
              <a:t>RPP</a:t>
            </a:r>
            <a:r>
              <a:rPr kumimoji="1" lang="en-US" altLang="ja-JP" sz="3600" dirty="0"/>
              <a:t>: </a:t>
            </a:r>
            <a:r>
              <a:rPr kumimoji="1" lang="ja-JP" altLang="en-US" sz="3600" dirty="0"/>
              <a:t>磁気圏粒子による加熱 </a:t>
            </a:r>
            <a:r>
              <a:rPr kumimoji="1" lang="en-US" altLang="ja-JP" sz="2800" dirty="0"/>
              <a:t>(Polar Cap Bomb.)</a:t>
            </a:r>
          </a:p>
          <a:p>
            <a:pPr marL="457200" indent="-457200">
              <a:buFont typeface="Arial" panose="020B0604020202020204" pitchFamily="34" charset="0"/>
              <a:buChar char="•"/>
            </a:pPr>
            <a:r>
              <a:rPr lang="ja-JP" altLang="en-US" sz="3600" b="1" dirty="0"/>
              <a:t>マグネター</a:t>
            </a:r>
            <a:r>
              <a:rPr lang="en-US" altLang="ja-JP" sz="3600" dirty="0"/>
              <a:t>: </a:t>
            </a:r>
            <a:r>
              <a:rPr lang="ja-JP" altLang="en-US" sz="3600" dirty="0"/>
              <a:t>磁場による表面の温度勾配</a:t>
            </a:r>
            <a:endParaRPr lang="en-US" altLang="ja-JP" sz="3600" dirty="0"/>
          </a:p>
          <a:p>
            <a:pPr lvl="1"/>
            <a:r>
              <a:rPr kumimoji="1" lang="ja-JP" altLang="en-US" sz="3600" dirty="0"/>
              <a:t>⇒ それぞれを </a:t>
            </a:r>
            <a:r>
              <a:rPr kumimoji="1" lang="en-US" altLang="ja-JP" sz="3600" b="1" dirty="0">
                <a:solidFill>
                  <a:srgbClr val="FF0000"/>
                </a:solidFill>
              </a:rPr>
              <a:t>XINS</a:t>
            </a:r>
            <a:r>
              <a:rPr kumimoji="1" lang="en-US" altLang="ja-JP" sz="3600" dirty="0"/>
              <a:t> </a:t>
            </a:r>
            <a:r>
              <a:rPr kumimoji="1" lang="ja-JP" altLang="en-US" sz="3600" dirty="0"/>
              <a:t>に適用</a:t>
            </a:r>
            <a:endParaRPr kumimoji="1" lang="en-US" altLang="ja-JP" sz="3600" dirty="0"/>
          </a:p>
        </p:txBody>
      </p:sp>
      <p:sp>
        <p:nvSpPr>
          <p:cNvPr id="6" name="テキスト ボックス 5"/>
          <p:cNvSpPr txBox="1"/>
          <p:nvPr/>
        </p:nvSpPr>
        <p:spPr>
          <a:xfrm>
            <a:off x="6516216" y="3356992"/>
            <a:ext cx="1866217" cy="2062103"/>
          </a:xfrm>
          <a:prstGeom prst="rect">
            <a:avLst/>
          </a:prstGeom>
          <a:noFill/>
        </p:spPr>
        <p:txBody>
          <a:bodyPr wrap="none" rtlCol="0">
            <a:spAutoFit/>
          </a:bodyPr>
          <a:lstStyle/>
          <a:p>
            <a:r>
              <a:rPr kumimoji="1" lang="en-GB" sz="3200" dirty="0">
                <a:solidFill>
                  <a:srgbClr val="FF0000"/>
                </a:solidFill>
              </a:rPr>
              <a:t>XINS</a:t>
            </a:r>
          </a:p>
          <a:p>
            <a:r>
              <a:rPr lang="en-GB" altLang="ja-JP" sz="3200" dirty="0" err="1"/>
              <a:t>Magnetar</a:t>
            </a:r>
            <a:endParaRPr lang="en-GB" altLang="ja-JP" sz="3200" dirty="0"/>
          </a:p>
          <a:p>
            <a:r>
              <a:rPr lang="en-GB" sz="3200" dirty="0">
                <a:solidFill>
                  <a:srgbClr val="CC00FF"/>
                </a:solidFill>
              </a:rPr>
              <a:t>PSR J0726</a:t>
            </a:r>
          </a:p>
          <a:p>
            <a:r>
              <a:rPr lang="en-GB" sz="3200" dirty="0">
                <a:solidFill>
                  <a:srgbClr val="0000FF"/>
                </a:solidFill>
              </a:rPr>
              <a:t>RPP</a:t>
            </a:r>
            <a:endParaRPr kumimoji="1" lang="en-GB" sz="3200" dirty="0">
              <a:solidFill>
                <a:srgbClr val="0000FF"/>
              </a:solidFill>
            </a:endParaRPr>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13</a:t>
            </a:fld>
            <a:endParaRPr kumimoji="1" lang="ja-JP" altLang="en-US"/>
          </a:p>
        </p:txBody>
      </p:sp>
    </p:spTree>
    <p:extLst>
      <p:ext uri="{BB962C8B-B14F-4D97-AF65-F5344CB8AC3E}">
        <p14:creationId xmlns:p14="http://schemas.microsoft.com/office/powerpoint/2010/main" val="312594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1218558" y="0"/>
            <a:ext cx="6285384" cy="810364"/>
          </a:xfrm>
        </p:spPr>
        <p:txBody>
          <a:bodyPr>
            <a:normAutofit/>
          </a:bodyPr>
          <a:lstStyle/>
          <a:p>
            <a:r>
              <a:rPr lang="en-US" altLang="ja-JP" u="sng" dirty="0"/>
              <a:t>Polar </a:t>
            </a:r>
            <a:r>
              <a:rPr lang="en-US" altLang="ja-JP" u="sng"/>
              <a:t>Cap Bombardment</a:t>
            </a:r>
            <a:endParaRPr lang="en-US" altLang="ja-JP" u="sng" dirty="0"/>
          </a:p>
        </p:txBody>
      </p:sp>
      <p:grpSp>
        <p:nvGrpSpPr>
          <p:cNvPr id="22" name="グループ化 21"/>
          <p:cNvGrpSpPr/>
          <p:nvPr/>
        </p:nvGrpSpPr>
        <p:grpSpPr>
          <a:xfrm>
            <a:off x="112468" y="2879322"/>
            <a:ext cx="5094042" cy="3667017"/>
            <a:chOff x="112468" y="2879322"/>
            <a:chExt cx="5094042" cy="3667017"/>
          </a:xfrm>
        </p:grpSpPr>
        <p:grpSp>
          <p:nvGrpSpPr>
            <p:cNvPr id="20" name="グループ化 19"/>
            <p:cNvGrpSpPr/>
            <p:nvPr/>
          </p:nvGrpSpPr>
          <p:grpSpPr>
            <a:xfrm>
              <a:off x="112468" y="2879322"/>
              <a:ext cx="5094042" cy="3667017"/>
              <a:chOff x="138478" y="1166618"/>
              <a:chExt cx="5332901" cy="3838964"/>
            </a:xfrm>
          </p:grpSpPr>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r="9310" b="11746"/>
              <a:stretch/>
            </p:blipFill>
            <p:spPr>
              <a:xfrm rot="5400000">
                <a:off x="1284845" y="570916"/>
                <a:ext cx="3562659" cy="4810409"/>
              </a:xfrm>
              <a:prstGeom prst="rect">
                <a:avLst/>
              </a:prstGeom>
            </p:spPr>
          </p:pic>
          <p:sp>
            <p:nvSpPr>
              <p:cNvPr id="2" name="テキスト ボックス 1"/>
              <p:cNvSpPr txBox="1"/>
              <p:nvPr/>
            </p:nvSpPr>
            <p:spPr>
              <a:xfrm>
                <a:off x="1039587" y="4664368"/>
                <a:ext cx="3541134" cy="341214"/>
              </a:xfrm>
              <a:prstGeom prst="rect">
                <a:avLst/>
              </a:prstGeom>
              <a:noFill/>
            </p:spPr>
            <p:txBody>
              <a:bodyPr wrap="none" rtlCol="0">
                <a:spAutoFit/>
              </a:bodyPr>
              <a:lstStyle/>
              <a:p>
                <a:r>
                  <a:rPr kumimoji="1" lang="en-GB" sz="2000" dirty="0"/>
                  <a:t>Spin-down Luminosity </a:t>
                </a:r>
                <a:r>
                  <a:rPr kumimoji="1" lang="en-GB" sz="2000" dirty="0" err="1"/>
                  <a:t>L</a:t>
                </a:r>
                <a:r>
                  <a:rPr kumimoji="1" lang="en-GB" sz="2000" baseline="-25000" dirty="0" err="1"/>
                  <a:t>sd</a:t>
                </a:r>
                <a:r>
                  <a:rPr kumimoji="1" lang="en-GB" sz="2000" dirty="0"/>
                  <a:t> (10</a:t>
                </a:r>
                <a:r>
                  <a:rPr kumimoji="1" lang="en-GB" sz="2000" baseline="30000" dirty="0"/>
                  <a:t>30</a:t>
                </a:r>
                <a:r>
                  <a:rPr kumimoji="1" lang="en-GB" sz="2000" dirty="0"/>
                  <a:t> erg s</a:t>
                </a:r>
                <a:r>
                  <a:rPr kumimoji="1" lang="en-GB" sz="2000" baseline="30000" dirty="0"/>
                  <a:t>-1</a:t>
                </a:r>
                <a:r>
                  <a:rPr kumimoji="1" lang="en-GB" sz="2000" dirty="0"/>
                  <a:t>)</a:t>
                </a:r>
              </a:p>
            </p:txBody>
          </p:sp>
          <p:sp>
            <p:nvSpPr>
              <p:cNvPr id="8" name="テキスト ボックス 7"/>
              <p:cNvSpPr txBox="1"/>
              <p:nvPr/>
            </p:nvSpPr>
            <p:spPr>
              <a:xfrm rot="16200000">
                <a:off x="-1408289" y="2713385"/>
                <a:ext cx="3512406" cy="418871"/>
              </a:xfrm>
              <a:prstGeom prst="rect">
                <a:avLst/>
              </a:prstGeom>
              <a:noFill/>
            </p:spPr>
            <p:txBody>
              <a:bodyPr wrap="none" rtlCol="0">
                <a:spAutoFit/>
              </a:bodyPr>
              <a:lstStyle/>
              <a:p>
                <a:r>
                  <a:rPr lang="en-GB" sz="2000" dirty="0"/>
                  <a:t>Hot</a:t>
                </a:r>
                <a:r>
                  <a:rPr kumimoji="1" lang="en-GB" sz="2000" dirty="0"/>
                  <a:t> Luminosity </a:t>
                </a:r>
                <a:r>
                  <a:rPr kumimoji="1" lang="en-GB" sz="2000" dirty="0" err="1"/>
                  <a:t>L</a:t>
                </a:r>
                <a:r>
                  <a:rPr kumimoji="1" lang="en-GB" sz="2000" baseline="-25000" dirty="0" err="1"/>
                  <a:t>h</a:t>
                </a:r>
                <a:r>
                  <a:rPr kumimoji="1" lang="en-GB" sz="2000" dirty="0"/>
                  <a:t> (10</a:t>
                </a:r>
                <a:r>
                  <a:rPr kumimoji="1" lang="en-GB" sz="2000" baseline="30000" dirty="0"/>
                  <a:t>30</a:t>
                </a:r>
                <a:r>
                  <a:rPr kumimoji="1" lang="en-GB" sz="2000" dirty="0"/>
                  <a:t> erg s</a:t>
                </a:r>
                <a:r>
                  <a:rPr kumimoji="1" lang="en-GB" sz="2000" baseline="30000" dirty="0"/>
                  <a:t>-1</a:t>
                </a:r>
                <a:r>
                  <a:rPr kumimoji="1" lang="en-GB" sz="2000" dirty="0"/>
                  <a:t>)</a:t>
                </a:r>
              </a:p>
            </p:txBody>
          </p:sp>
        </p:grpSp>
        <p:sp>
          <p:nvSpPr>
            <p:cNvPr id="3" name="テキスト ボックス 2"/>
            <p:cNvSpPr txBox="1"/>
            <p:nvPr/>
          </p:nvSpPr>
          <p:spPr>
            <a:xfrm rot="19424973">
              <a:off x="2116935" y="3220667"/>
              <a:ext cx="1584198" cy="461665"/>
            </a:xfrm>
            <a:prstGeom prst="rect">
              <a:avLst/>
            </a:prstGeom>
            <a:noFill/>
          </p:spPr>
          <p:txBody>
            <a:bodyPr wrap="square" rtlCol="0">
              <a:spAutoFit/>
            </a:bodyPr>
            <a:lstStyle/>
            <a:p>
              <a:r>
                <a:rPr kumimoji="1" lang="en-GB" sz="2400" dirty="0" err="1"/>
                <a:t>L</a:t>
              </a:r>
              <a:r>
                <a:rPr kumimoji="1" lang="en-GB" sz="2400" baseline="-25000" dirty="0" err="1"/>
                <a:t>h</a:t>
              </a:r>
              <a:r>
                <a:rPr kumimoji="1" lang="en-GB" sz="2400" dirty="0"/>
                <a:t> / </a:t>
              </a:r>
              <a:r>
                <a:rPr kumimoji="1" lang="en-GB" sz="2400" dirty="0" err="1"/>
                <a:t>L</a:t>
              </a:r>
              <a:r>
                <a:rPr kumimoji="1" lang="en-GB" sz="2400" baseline="-25000" dirty="0" err="1"/>
                <a:t>sd</a:t>
              </a:r>
              <a:r>
                <a:rPr kumimoji="1" lang="en-GB" sz="2400" dirty="0"/>
                <a:t> = 1</a:t>
              </a:r>
            </a:p>
          </p:txBody>
        </p:sp>
        <p:sp>
          <p:nvSpPr>
            <p:cNvPr id="23" name="テキスト ボックス 22"/>
            <p:cNvSpPr txBox="1"/>
            <p:nvPr/>
          </p:nvSpPr>
          <p:spPr>
            <a:xfrm rot="19569594">
              <a:off x="3451915" y="3586681"/>
              <a:ext cx="1584198" cy="461665"/>
            </a:xfrm>
            <a:prstGeom prst="rect">
              <a:avLst/>
            </a:prstGeom>
            <a:noFill/>
          </p:spPr>
          <p:txBody>
            <a:bodyPr wrap="square" rtlCol="0">
              <a:spAutoFit/>
            </a:bodyPr>
            <a:lstStyle/>
            <a:p>
              <a:r>
                <a:rPr lang="en-GB" sz="2400" dirty="0"/>
                <a:t>10</a:t>
              </a:r>
              <a:r>
                <a:rPr lang="en-GB" sz="2400" baseline="30000" dirty="0"/>
                <a:t>-2</a:t>
              </a:r>
              <a:endParaRPr kumimoji="1" lang="en-GB" sz="2400" dirty="0"/>
            </a:p>
          </p:txBody>
        </p:sp>
        <p:sp>
          <p:nvSpPr>
            <p:cNvPr id="24" name="テキスト ボックス 23"/>
            <p:cNvSpPr txBox="1"/>
            <p:nvPr/>
          </p:nvSpPr>
          <p:spPr>
            <a:xfrm rot="19569594">
              <a:off x="4107406" y="4586076"/>
              <a:ext cx="860972" cy="461665"/>
            </a:xfrm>
            <a:prstGeom prst="rect">
              <a:avLst/>
            </a:prstGeom>
            <a:noFill/>
          </p:spPr>
          <p:txBody>
            <a:bodyPr wrap="square" rtlCol="0">
              <a:spAutoFit/>
            </a:bodyPr>
            <a:lstStyle/>
            <a:p>
              <a:r>
                <a:rPr kumimoji="1" lang="en-GB" sz="2400" dirty="0"/>
                <a:t>10</a:t>
              </a:r>
              <a:r>
                <a:rPr kumimoji="1" lang="en-GB" sz="2400" baseline="30000" dirty="0"/>
                <a:t>-4</a:t>
              </a:r>
              <a:endParaRPr kumimoji="1" lang="en-GB" sz="2400" dirty="0"/>
            </a:p>
          </p:txBody>
        </p:sp>
      </p:grpSp>
      <p:sp>
        <p:nvSpPr>
          <p:cNvPr id="25" name="テキスト ボックス 24"/>
          <p:cNvSpPr txBox="1"/>
          <p:nvPr/>
        </p:nvSpPr>
        <p:spPr>
          <a:xfrm>
            <a:off x="611558" y="973775"/>
            <a:ext cx="8174033" cy="1569660"/>
          </a:xfrm>
          <a:prstGeom prst="rect">
            <a:avLst/>
          </a:prstGeom>
          <a:noFill/>
        </p:spPr>
        <p:txBody>
          <a:bodyPr wrap="none" rtlCol="0">
            <a:spAutoFit/>
          </a:bodyPr>
          <a:lstStyle/>
          <a:p>
            <a:pPr marL="457200" indent="-457200">
              <a:buFont typeface="Arial" panose="020B0604020202020204" pitchFamily="34" charset="0"/>
              <a:buChar char="•"/>
            </a:pPr>
            <a:r>
              <a:rPr lang="ja-JP" altLang="en-US" sz="3200" dirty="0"/>
              <a:t>磁場で</a:t>
            </a:r>
            <a:r>
              <a:rPr lang="ja-JP" altLang="en-US" sz="3200"/>
              <a:t>加速された電子</a:t>
            </a:r>
            <a:r>
              <a:rPr lang="en-US" altLang="ja-JP" sz="3200"/>
              <a:t>/</a:t>
            </a:r>
            <a:r>
              <a:rPr lang="ja-JP" altLang="en-US" sz="3200" dirty="0"/>
              <a:t>陽電子による加熱</a:t>
            </a:r>
            <a:endParaRPr lang="en-US" altLang="ja-JP" sz="3200" dirty="0"/>
          </a:p>
          <a:p>
            <a:pPr marL="457200" indent="-457200">
              <a:buFont typeface="Arial" panose="020B0604020202020204" pitchFamily="34" charset="0"/>
              <a:buChar char="•"/>
            </a:pPr>
            <a:r>
              <a:rPr lang="ja-JP" altLang="en-US" sz="3200" dirty="0"/>
              <a:t>エネルギー源</a:t>
            </a:r>
            <a:r>
              <a:rPr lang="en-US" altLang="ja-JP" sz="3200" dirty="0"/>
              <a:t>: </a:t>
            </a:r>
            <a:r>
              <a:rPr lang="ja-JP" altLang="en-US" sz="3200" dirty="0"/>
              <a:t>自転 ⇒ </a:t>
            </a:r>
            <a:r>
              <a:rPr lang="en-US" altLang="ja-JP" sz="3200" dirty="0" err="1"/>
              <a:t>L</a:t>
            </a:r>
            <a:r>
              <a:rPr lang="en-US" altLang="ja-JP" sz="3200" baseline="-25000" dirty="0" err="1"/>
              <a:t>h</a:t>
            </a:r>
            <a:r>
              <a:rPr lang="en-US" altLang="ja-JP" sz="3200" dirty="0"/>
              <a:t> / </a:t>
            </a:r>
            <a:r>
              <a:rPr lang="en-US" altLang="ja-JP" sz="3200" dirty="0" err="1"/>
              <a:t>L</a:t>
            </a:r>
            <a:r>
              <a:rPr lang="en-US" altLang="ja-JP" sz="3200" baseline="-25000" dirty="0" err="1"/>
              <a:t>sd</a:t>
            </a:r>
            <a:r>
              <a:rPr lang="en-US" altLang="ja-JP" sz="3200" dirty="0"/>
              <a:t> &lt; 10</a:t>
            </a:r>
            <a:r>
              <a:rPr lang="en-US" altLang="ja-JP" sz="3200" baseline="30000" dirty="0"/>
              <a:t>-3</a:t>
            </a:r>
            <a:r>
              <a:rPr lang="en-US" altLang="ja-JP" sz="3200" dirty="0"/>
              <a:t> (~ RPP)</a:t>
            </a:r>
          </a:p>
          <a:p>
            <a:pPr marL="457200" indent="-457200">
              <a:buFont typeface="Arial" panose="020B0604020202020204" pitchFamily="34" charset="0"/>
              <a:buChar char="•"/>
            </a:pPr>
            <a:r>
              <a:rPr kumimoji="1" lang="en-US" altLang="ja-JP" sz="3200" dirty="0"/>
              <a:t>XINS </a:t>
            </a:r>
            <a:r>
              <a:rPr kumimoji="1" lang="ja-JP" altLang="en-US" sz="3200" dirty="0"/>
              <a:t>は </a:t>
            </a:r>
            <a:r>
              <a:rPr kumimoji="1" lang="en-US" altLang="ja-JP" sz="3200" dirty="0" err="1"/>
              <a:t>L</a:t>
            </a:r>
            <a:r>
              <a:rPr lang="en-US" altLang="ja-JP" sz="3200" baseline="-25000" dirty="0" err="1"/>
              <a:t>h</a:t>
            </a:r>
            <a:r>
              <a:rPr lang="en-US" altLang="ja-JP" sz="3200" dirty="0"/>
              <a:t> / </a:t>
            </a:r>
            <a:r>
              <a:rPr lang="en-US" altLang="ja-JP" sz="3200" dirty="0" err="1"/>
              <a:t>L</a:t>
            </a:r>
            <a:r>
              <a:rPr lang="en-US" altLang="ja-JP" sz="3200" baseline="-25000" dirty="0" err="1"/>
              <a:t>sd</a:t>
            </a:r>
            <a:r>
              <a:rPr lang="en-US" altLang="ja-JP" sz="3200" dirty="0"/>
              <a:t> &gt; 10</a:t>
            </a:r>
            <a:r>
              <a:rPr lang="en-US" altLang="ja-JP" sz="3200" baseline="30000" dirty="0"/>
              <a:t>-2</a:t>
            </a:r>
            <a:r>
              <a:rPr lang="en-US" altLang="ja-JP" sz="3200" dirty="0"/>
              <a:t> </a:t>
            </a:r>
            <a:r>
              <a:rPr lang="ja-JP" altLang="en-US" sz="3200" dirty="0"/>
              <a:t>⇒</a:t>
            </a:r>
            <a:r>
              <a:rPr lang="en-US" altLang="ja-JP" sz="3200" dirty="0"/>
              <a:t>Polar cap </a:t>
            </a:r>
            <a:r>
              <a:rPr lang="ja-JP" altLang="en-US" sz="3200" dirty="0"/>
              <a:t>ではない</a:t>
            </a:r>
            <a:endParaRPr kumimoji="1" lang="ja-JP" altLang="en-US" sz="3200" dirty="0"/>
          </a:p>
        </p:txBody>
      </p:sp>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8203" y="2840673"/>
            <a:ext cx="3579573" cy="3369009"/>
          </a:xfrm>
          <a:prstGeom prst="rect">
            <a:avLst/>
          </a:prstGeom>
        </p:spPr>
      </p:pic>
      <p:sp>
        <p:nvSpPr>
          <p:cNvPr id="29" name="テキスト ボックス 28"/>
          <p:cNvSpPr txBox="1"/>
          <p:nvPr/>
        </p:nvSpPr>
        <p:spPr>
          <a:xfrm>
            <a:off x="6588224" y="4174554"/>
            <a:ext cx="1133515" cy="461665"/>
          </a:xfrm>
          <a:prstGeom prst="rect">
            <a:avLst/>
          </a:prstGeom>
          <a:noFill/>
        </p:spPr>
        <p:txBody>
          <a:bodyPr wrap="none" rtlCol="0">
            <a:spAutoFit/>
          </a:bodyPr>
          <a:lstStyle/>
          <a:p>
            <a:r>
              <a:rPr lang="en-GB" sz="2400" b="1" dirty="0">
                <a:solidFill>
                  <a:srgbClr val="0070C0"/>
                </a:solidFill>
                <a:ea typeface="HGPｺﾞｼｯｸM" panose="020B0600000000000000" pitchFamily="50" charset="-128"/>
              </a:rPr>
              <a:t>Surface</a:t>
            </a:r>
            <a:endParaRPr kumimoji="1" lang="en-GB" sz="2400" b="1" dirty="0">
              <a:solidFill>
                <a:srgbClr val="0070C0"/>
              </a:solidFill>
              <a:ea typeface="HGPｺﾞｼｯｸM" panose="020B0600000000000000" pitchFamily="50" charset="-128"/>
            </a:endParaRPr>
          </a:p>
        </p:txBody>
      </p:sp>
      <p:sp>
        <p:nvSpPr>
          <p:cNvPr id="31" name="テキスト ボックス 30"/>
          <p:cNvSpPr txBox="1"/>
          <p:nvPr/>
        </p:nvSpPr>
        <p:spPr>
          <a:xfrm>
            <a:off x="5748961" y="4725145"/>
            <a:ext cx="1556965" cy="523220"/>
          </a:xfrm>
          <a:prstGeom prst="rect">
            <a:avLst/>
          </a:prstGeom>
          <a:solidFill>
            <a:schemeClr val="bg1"/>
          </a:solidFill>
        </p:spPr>
        <p:txBody>
          <a:bodyPr wrap="none" rtlCol="0">
            <a:spAutoFit/>
          </a:bodyPr>
          <a:lstStyle/>
          <a:p>
            <a:r>
              <a:rPr kumimoji="1" lang="en-GB" sz="2800" b="1" dirty="0">
                <a:solidFill>
                  <a:srgbClr val="FF0000"/>
                </a:solidFill>
              </a:rPr>
              <a:t>Polar cap</a:t>
            </a:r>
          </a:p>
        </p:txBody>
      </p:sp>
      <p:sp>
        <p:nvSpPr>
          <p:cNvPr id="4" name="テキスト ボックス 3"/>
          <p:cNvSpPr txBox="1"/>
          <p:nvPr/>
        </p:nvSpPr>
        <p:spPr>
          <a:xfrm>
            <a:off x="6018279" y="640490"/>
            <a:ext cx="2971326" cy="369332"/>
          </a:xfrm>
          <a:prstGeom prst="rect">
            <a:avLst/>
          </a:prstGeom>
          <a:noFill/>
        </p:spPr>
        <p:txBody>
          <a:bodyPr wrap="none" rtlCol="0">
            <a:spAutoFit/>
          </a:bodyPr>
          <a:lstStyle/>
          <a:p>
            <a:r>
              <a:rPr lang="en-US" altLang="ja-JP" dirty="0"/>
              <a:t>※Harding &amp; </a:t>
            </a:r>
            <a:r>
              <a:rPr lang="en-US" altLang="ja-JP" dirty="0" err="1"/>
              <a:t>Muslimov</a:t>
            </a:r>
            <a:r>
              <a:rPr lang="en-US" altLang="ja-JP" dirty="0"/>
              <a:t> 00, 01</a:t>
            </a:r>
            <a:endParaRPr kumimoji="1" lang="ja-JP" altLang="en-US" dirty="0"/>
          </a:p>
        </p:txBody>
      </p:sp>
      <p:sp>
        <p:nvSpPr>
          <p:cNvPr id="5" name="スライド番号プレースホルダー 4"/>
          <p:cNvSpPr>
            <a:spLocks noGrp="1"/>
          </p:cNvSpPr>
          <p:nvPr>
            <p:ph type="sldNum" sz="quarter" idx="12"/>
          </p:nvPr>
        </p:nvSpPr>
        <p:spPr/>
        <p:txBody>
          <a:bodyPr/>
          <a:lstStyle/>
          <a:p>
            <a:fld id="{6F1CF41B-315A-455C-BDFC-86D2CA9BA2E6}" type="slidenum">
              <a:rPr kumimoji="1" lang="ja-JP" altLang="en-US" smtClean="0"/>
              <a:t>14</a:t>
            </a:fld>
            <a:endParaRPr kumimoji="1" lang="ja-JP" altLang="en-US"/>
          </a:p>
        </p:txBody>
      </p:sp>
    </p:spTree>
    <p:extLst>
      <p:ext uri="{BB962C8B-B14F-4D97-AF65-F5344CB8AC3E}">
        <p14:creationId xmlns:p14="http://schemas.microsoft.com/office/powerpoint/2010/main" val="390171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887300" y="-15264"/>
            <a:ext cx="7462192" cy="810364"/>
          </a:xfrm>
        </p:spPr>
        <p:txBody>
          <a:bodyPr>
            <a:noAutofit/>
          </a:bodyPr>
          <a:lstStyle/>
          <a:p>
            <a:r>
              <a:rPr lang="ja-JP" altLang="en-US" u="sng" dirty="0"/>
              <a:t>表層の温度勾配</a:t>
            </a:r>
            <a:r>
              <a:rPr lang="en-US" altLang="ja-JP" u="sng" dirty="0"/>
              <a:t>(1)</a:t>
            </a:r>
          </a:p>
        </p:txBody>
      </p:sp>
      <p:sp>
        <p:nvSpPr>
          <p:cNvPr id="2" name="テキスト ボックス 1"/>
          <p:cNvSpPr txBox="1"/>
          <p:nvPr/>
        </p:nvSpPr>
        <p:spPr>
          <a:xfrm>
            <a:off x="182721" y="787573"/>
            <a:ext cx="8651792" cy="2246769"/>
          </a:xfrm>
          <a:prstGeom prst="rect">
            <a:avLst/>
          </a:prstGeom>
          <a:noFill/>
          <a:ln w="28575">
            <a:noFill/>
          </a:ln>
        </p:spPr>
        <p:txBody>
          <a:bodyPr wrap="none" rtlCol="0">
            <a:spAutoFit/>
          </a:bodyPr>
          <a:lstStyle/>
          <a:p>
            <a:pPr marL="457200" indent="-457200">
              <a:buFont typeface="Arial" panose="020B0604020202020204" pitchFamily="34" charset="0"/>
              <a:buChar char="•"/>
            </a:pPr>
            <a:r>
              <a:rPr kumimoji="1" lang="ja-JP" altLang="en-US" sz="2800" dirty="0"/>
              <a:t>強磁場による熱伝導率の差 </a:t>
            </a:r>
            <a:r>
              <a:rPr kumimoji="1" lang="en-US" altLang="ja-JP" sz="2400" dirty="0"/>
              <a:t>(Greenstein &amp; </a:t>
            </a:r>
            <a:r>
              <a:rPr kumimoji="1" lang="en-US" altLang="ja-JP" sz="2400" dirty="0" err="1"/>
              <a:t>Hartke</a:t>
            </a:r>
            <a:r>
              <a:rPr kumimoji="1" lang="en-US" altLang="ja-JP" sz="2400" dirty="0"/>
              <a:t> 83 </a:t>
            </a:r>
            <a:r>
              <a:rPr kumimoji="1" lang="ja-JP" altLang="en-US" sz="2400" dirty="0"/>
              <a:t>など</a:t>
            </a:r>
            <a:r>
              <a:rPr kumimoji="1" lang="en-US" altLang="ja-JP" sz="2400" dirty="0"/>
              <a:t>)</a:t>
            </a:r>
          </a:p>
          <a:p>
            <a:pPr marL="457200" indent="-457200">
              <a:buFont typeface="Arial" panose="020B0604020202020204" pitchFamily="34" charset="0"/>
              <a:buChar char="•"/>
            </a:pPr>
            <a:r>
              <a:rPr lang="ja-JP" altLang="en-US" sz="2800" dirty="0"/>
              <a:t>媒質は電子、磁場と平行方向が高効率</a:t>
            </a:r>
            <a:endParaRPr lang="en-US" altLang="ja-JP" sz="2800" dirty="0"/>
          </a:p>
          <a:p>
            <a:pPr lvl="1"/>
            <a:r>
              <a:rPr lang="ja-JP" altLang="en-US" sz="2800" dirty="0"/>
              <a:t>⇒ </a:t>
            </a:r>
            <a:r>
              <a:rPr lang="ja-JP" altLang="en-US" sz="2800" b="1" dirty="0"/>
              <a:t>高温の磁極</a:t>
            </a:r>
            <a:r>
              <a:rPr lang="ja-JP" altLang="en-US" sz="2800" dirty="0"/>
              <a:t>、低温の赤道</a:t>
            </a:r>
            <a:endParaRPr lang="en-US" altLang="ja-JP" sz="2800" dirty="0"/>
          </a:p>
          <a:p>
            <a:pPr marL="457200" indent="-457200">
              <a:buFont typeface="Arial" panose="020B0604020202020204" pitchFamily="34" charset="0"/>
              <a:buChar char="•"/>
            </a:pPr>
            <a:r>
              <a:rPr kumimoji="1" lang="ja-JP" altLang="en-US" sz="2800" b="1" dirty="0"/>
              <a:t>マグネター</a:t>
            </a:r>
            <a:r>
              <a:rPr kumimoji="1" lang="en-US" altLang="ja-JP" sz="2800" dirty="0"/>
              <a:t>: </a:t>
            </a:r>
            <a:r>
              <a:rPr kumimoji="1" lang="ja-JP" altLang="en-US" sz="2800" dirty="0"/>
              <a:t>低温</a:t>
            </a:r>
            <a:r>
              <a:rPr kumimoji="1" lang="en-US" altLang="ja-JP" sz="2800" dirty="0"/>
              <a:t>/</a:t>
            </a:r>
            <a:r>
              <a:rPr kumimoji="1" lang="ja-JP" altLang="en-US" sz="2800" dirty="0"/>
              <a:t>高温成分の強い相関</a:t>
            </a:r>
            <a:endParaRPr kumimoji="1" lang="en-US" altLang="ja-JP" sz="2800" dirty="0"/>
          </a:p>
          <a:p>
            <a:pPr marL="457200" indent="-457200">
              <a:buFont typeface="Arial" panose="020B0604020202020204" pitchFamily="34" charset="0"/>
              <a:buChar char="•"/>
            </a:pPr>
            <a:r>
              <a:rPr lang="en-US" altLang="ja-JP" sz="2800" b="1" dirty="0">
                <a:solidFill>
                  <a:srgbClr val="FF0000"/>
                </a:solidFill>
              </a:rPr>
              <a:t>XINS</a:t>
            </a:r>
            <a:r>
              <a:rPr lang="en-US" altLang="ja-JP" sz="2800" dirty="0"/>
              <a:t>/</a:t>
            </a:r>
            <a:r>
              <a:rPr lang="en-US" altLang="ja-JP" sz="2800" b="1" dirty="0">
                <a:solidFill>
                  <a:srgbClr val="0000FF"/>
                </a:solidFill>
              </a:rPr>
              <a:t>RPP</a:t>
            </a:r>
            <a:r>
              <a:rPr lang="en-US" altLang="ja-JP" sz="2800" dirty="0"/>
              <a:t>: </a:t>
            </a:r>
            <a:r>
              <a:rPr lang="ja-JP" altLang="en-US" sz="2800" b="1" i="1" u="sng" dirty="0"/>
              <a:t>マグネターの延長線上に</a:t>
            </a:r>
            <a:endParaRPr kumimoji="1" lang="en-US" altLang="ja-JP" sz="2800" b="1" i="1" u="sng"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r="6694" b="10299"/>
          <a:stretch/>
        </p:blipFill>
        <p:spPr>
          <a:xfrm rot="5400000">
            <a:off x="1123401" y="3003672"/>
            <a:ext cx="2865814" cy="3889499"/>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r="8371" b="11001"/>
          <a:stretch/>
        </p:blipFill>
        <p:spPr>
          <a:xfrm rot="5400000">
            <a:off x="5650175" y="2882349"/>
            <a:ext cx="2881622" cy="4077878"/>
          </a:xfrm>
          <a:prstGeom prst="rect">
            <a:avLst/>
          </a:prstGeom>
        </p:spPr>
      </p:pic>
      <p:sp>
        <p:nvSpPr>
          <p:cNvPr id="6" name="テキスト ボックス 5"/>
          <p:cNvSpPr txBox="1"/>
          <p:nvPr/>
        </p:nvSpPr>
        <p:spPr>
          <a:xfrm>
            <a:off x="2008401" y="6361139"/>
            <a:ext cx="1095813" cy="461665"/>
          </a:xfrm>
          <a:prstGeom prst="rect">
            <a:avLst/>
          </a:prstGeom>
          <a:noFill/>
        </p:spPr>
        <p:txBody>
          <a:bodyPr wrap="none" rtlCol="0">
            <a:spAutoFit/>
          </a:bodyPr>
          <a:lstStyle/>
          <a:p>
            <a:r>
              <a:rPr lang="en-US" altLang="ja-JP" sz="2400" dirty="0" err="1"/>
              <a:t>kT</a:t>
            </a:r>
            <a:r>
              <a:rPr lang="en-US" altLang="ja-JP" sz="2400" baseline="-25000" dirty="0" err="1"/>
              <a:t>c</a:t>
            </a:r>
            <a:r>
              <a:rPr lang="en-US" altLang="ja-JP" sz="2400" baseline="30000" dirty="0"/>
              <a:t> </a:t>
            </a:r>
            <a:r>
              <a:rPr lang="en-US" altLang="ja-JP" sz="2400" dirty="0"/>
              <a:t>(eV)</a:t>
            </a:r>
            <a:endParaRPr kumimoji="1" lang="ja-JP" altLang="en-US" sz="2400" dirty="0"/>
          </a:p>
        </p:txBody>
      </p:sp>
      <p:sp>
        <p:nvSpPr>
          <p:cNvPr id="14" name="テキスト ボックス 13"/>
          <p:cNvSpPr txBox="1"/>
          <p:nvPr/>
        </p:nvSpPr>
        <p:spPr>
          <a:xfrm rot="16200000">
            <a:off x="-237618" y="4685064"/>
            <a:ext cx="1143262" cy="461665"/>
          </a:xfrm>
          <a:prstGeom prst="rect">
            <a:avLst/>
          </a:prstGeom>
          <a:noFill/>
        </p:spPr>
        <p:txBody>
          <a:bodyPr wrap="none" rtlCol="0">
            <a:spAutoFit/>
          </a:bodyPr>
          <a:lstStyle/>
          <a:p>
            <a:r>
              <a:rPr lang="en-US" altLang="ja-JP" sz="2400" dirty="0" err="1"/>
              <a:t>kT</a:t>
            </a:r>
            <a:r>
              <a:rPr lang="en-US" altLang="ja-JP" sz="2400" baseline="-25000" dirty="0" err="1"/>
              <a:t>h</a:t>
            </a:r>
            <a:r>
              <a:rPr lang="en-US" altLang="ja-JP" sz="2400" baseline="30000" dirty="0"/>
              <a:t> </a:t>
            </a:r>
            <a:r>
              <a:rPr lang="en-US" altLang="ja-JP" sz="2400" dirty="0"/>
              <a:t>(eV)</a:t>
            </a:r>
            <a:endParaRPr kumimoji="1" lang="ja-JP" altLang="en-US" sz="2400" dirty="0"/>
          </a:p>
        </p:txBody>
      </p:sp>
      <p:sp>
        <p:nvSpPr>
          <p:cNvPr id="15" name="テキスト ボックス 14"/>
          <p:cNvSpPr txBox="1"/>
          <p:nvPr/>
        </p:nvSpPr>
        <p:spPr>
          <a:xfrm>
            <a:off x="6632217" y="6385811"/>
            <a:ext cx="1055097" cy="461665"/>
          </a:xfrm>
          <a:prstGeom prst="rect">
            <a:avLst/>
          </a:prstGeom>
          <a:noFill/>
        </p:spPr>
        <p:txBody>
          <a:bodyPr wrap="none" rtlCol="0">
            <a:spAutoFit/>
          </a:bodyPr>
          <a:lstStyle/>
          <a:p>
            <a:r>
              <a:rPr lang="en-US" altLang="ja-JP" sz="2400" dirty="0" err="1"/>
              <a:t>R</a:t>
            </a:r>
            <a:r>
              <a:rPr lang="en-US" altLang="ja-JP" sz="2400" baseline="-25000" dirty="0" err="1"/>
              <a:t>c</a:t>
            </a:r>
            <a:r>
              <a:rPr lang="en-US" altLang="ja-JP" sz="2400" baseline="30000" dirty="0"/>
              <a:t> </a:t>
            </a:r>
            <a:r>
              <a:rPr lang="en-US" altLang="ja-JP" sz="2400" dirty="0"/>
              <a:t>(km)</a:t>
            </a:r>
            <a:endParaRPr kumimoji="1" lang="ja-JP" altLang="en-US" sz="2400" dirty="0"/>
          </a:p>
        </p:txBody>
      </p:sp>
      <p:sp>
        <p:nvSpPr>
          <p:cNvPr id="16" name="テキスト ボックス 15"/>
          <p:cNvSpPr txBox="1"/>
          <p:nvPr/>
        </p:nvSpPr>
        <p:spPr>
          <a:xfrm rot="16200000">
            <a:off x="4283246" y="4505044"/>
            <a:ext cx="1075936" cy="461665"/>
          </a:xfrm>
          <a:prstGeom prst="rect">
            <a:avLst/>
          </a:prstGeom>
          <a:noFill/>
        </p:spPr>
        <p:txBody>
          <a:bodyPr wrap="none" rtlCol="0">
            <a:spAutoFit/>
          </a:bodyPr>
          <a:lstStyle/>
          <a:p>
            <a:r>
              <a:rPr lang="en-US" altLang="ja-JP" sz="2400" dirty="0"/>
              <a:t>R</a:t>
            </a:r>
            <a:r>
              <a:rPr lang="en-US" altLang="ja-JP" sz="2400" baseline="-25000" dirty="0"/>
              <a:t>h</a:t>
            </a:r>
            <a:r>
              <a:rPr lang="en-US" altLang="ja-JP" sz="2400" baseline="30000" dirty="0"/>
              <a:t> </a:t>
            </a:r>
            <a:r>
              <a:rPr lang="en-US" altLang="ja-JP" sz="2400" dirty="0"/>
              <a:t>(km)</a:t>
            </a:r>
            <a:endParaRPr kumimoji="1" lang="ja-JP" altLang="en-US" sz="2400" dirty="0"/>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1272578"/>
            <a:ext cx="2076529" cy="2179910"/>
          </a:xfrm>
          <a:prstGeom prst="rect">
            <a:avLst/>
          </a:prstGeom>
        </p:spPr>
      </p:pic>
      <p:sp>
        <p:nvSpPr>
          <p:cNvPr id="8" name="スライド番号プレースホルダー 7"/>
          <p:cNvSpPr>
            <a:spLocks noGrp="1"/>
          </p:cNvSpPr>
          <p:nvPr>
            <p:ph type="sldNum" sz="quarter" idx="12"/>
          </p:nvPr>
        </p:nvSpPr>
        <p:spPr/>
        <p:txBody>
          <a:bodyPr/>
          <a:lstStyle/>
          <a:p>
            <a:fld id="{6F1CF41B-315A-455C-BDFC-86D2CA9BA2E6}" type="slidenum">
              <a:rPr kumimoji="1" lang="ja-JP" altLang="en-US" smtClean="0"/>
              <a:t>15</a:t>
            </a:fld>
            <a:endParaRPr kumimoji="1" lang="ja-JP" altLang="en-US"/>
          </a:p>
        </p:txBody>
      </p:sp>
      <p:cxnSp>
        <p:nvCxnSpPr>
          <p:cNvPr id="10" name="直線矢印コネクタ 9"/>
          <p:cNvCxnSpPr/>
          <p:nvPr/>
        </p:nvCxnSpPr>
        <p:spPr>
          <a:xfrm flipH="1" flipV="1">
            <a:off x="7236296" y="1742296"/>
            <a:ext cx="216024" cy="2160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99F8ABA-BE3A-4FB2-BFA2-300E974DDE9E}"/>
              </a:ext>
            </a:extLst>
          </p:cNvPr>
          <p:cNvSpPr txBox="1"/>
          <p:nvPr/>
        </p:nvSpPr>
        <p:spPr>
          <a:xfrm>
            <a:off x="1026512" y="3632814"/>
            <a:ext cx="1120178" cy="923330"/>
          </a:xfrm>
          <a:prstGeom prst="rect">
            <a:avLst/>
          </a:prstGeom>
          <a:noFill/>
        </p:spPr>
        <p:txBody>
          <a:bodyPr wrap="none" rtlCol="0">
            <a:spAutoFit/>
          </a:bodyPr>
          <a:lstStyle/>
          <a:p>
            <a:r>
              <a:rPr kumimoji="1" lang="en-US" altLang="ja-JP" b="1" dirty="0">
                <a:solidFill>
                  <a:srgbClr val="FF0000"/>
                </a:solidFill>
              </a:rPr>
              <a:t>XINS</a:t>
            </a:r>
          </a:p>
          <a:p>
            <a:r>
              <a:rPr lang="en-US" altLang="ja-JP" b="1" dirty="0">
                <a:solidFill>
                  <a:srgbClr val="0000FF"/>
                </a:solidFill>
              </a:rPr>
              <a:t>RPP</a:t>
            </a:r>
            <a:endParaRPr kumimoji="1" lang="en-US" altLang="ja-JP" b="1" dirty="0">
              <a:solidFill>
                <a:srgbClr val="0000FF"/>
              </a:solidFill>
            </a:endParaRPr>
          </a:p>
          <a:p>
            <a:r>
              <a:rPr lang="en-US" altLang="ja-JP" b="1" dirty="0"/>
              <a:t>Magnetar</a:t>
            </a:r>
          </a:p>
        </p:txBody>
      </p:sp>
      <p:sp>
        <p:nvSpPr>
          <p:cNvPr id="17" name="テキスト ボックス 16">
            <a:extLst>
              <a:ext uri="{FF2B5EF4-FFF2-40B4-BE49-F238E27FC236}">
                <a16:creationId xmlns:a16="http://schemas.microsoft.com/office/drawing/2014/main" id="{214E0EDD-0BA5-45CA-BE62-5C6716824C0A}"/>
              </a:ext>
            </a:extLst>
          </p:cNvPr>
          <p:cNvSpPr txBox="1"/>
          <p:nvPr/>
        </p:nvSpPr>
        <p:spPr>
          <a:xfrm>
            <a:off x="7760599" y="5119332"/>
            <a:ext cx="1120178" cy="923330"/>
          </a:xfrm>
          <a:prstGeom prst="rect">
            <a:avLst/>
          </a:prstGeom>
          <a:noFill/>
        </p:spPr>
        <p:txBody>
          <a:bodyPr wrap="none" rtlCol="0">
            <a:spAutoFit/>
          </a:bodyPr>
          <a:lstStyle/>
          <a:p>
            <a:r>
              <a:rPr kumimoji="1" lang="en-US" altLang="ja-JP" b="1" dirty="0">
                <a:solidFill>
                  <a:srgbClr val="FF0000"/>
                </a:solidFill>
              </a:rPr>
              <a:t>XINS</a:t>
            </a:r>
          </a:p>
          <a:p>
            <a:r>
              <a:rPr lang="en-US" altLang="ja-JP" b="1" dirty="0">
                <a:solidFill>
                  <a:srgbClr val="0000FF"/>
                </a:solidFill>
              </a:rPr>
              <a:t>RPP</a:t>
            </a:r>
            <a:endParaRPr kumimoji="1" lang="en-US" altLang="ja-JP" b="1" dirty="0">
              <a:solidFill>
                <a:srgbClr val="0000FF"/>
              </a:solidFill>
            </a:endParaRPr>
          </a:p>
          <a:p>
            <a:r>
              <a:rPr lang="en-US" altLang="ja-JP" b="1" dirty="0"/>
              <a:t>Magnetar</a:t>
            </a:r>
          </a:p>
        </p:txBody>
      </p:sp>
    </p:spTree>
    <p:extLst>
      <p:ext uri="{BB962C8B-B14F-4D97-AF65-F5344CB8AC3E}">
        <p14:creationId xmlns:p14="http://schemas.microsoft.com/office/powerpoint/2010/main" val="218165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887300" y="-15264"/>
            <a:ext cx="7462192" cy="810364"/>
          </a:xfrm>
        </p:spPr>
        <p:txBody>
          <a:bodyPr>
            <a:noAutofit/>
          </a:bodyPr>
          <a:lstStyle/>
          <a:p>
            <a:r>
              <a:rPr lang="ja-JP" altLang="en-US" u="sng" dirty="0"/>
              <a:t>表層の温度勾配</a:t>
            </a:r>
            <a:r>
              <a:rPr lang="en-US" altLang="ja-JP" u="sng" dirty="0"/>
              <a:t>(2)</a:t>
            </a:r>
          </a:p>
        </p:txBody>
      </p:sp>
      <p:sp>
        <p:nvSpPr>
          <p:cNvPr id="2" name="テキスト ボックス 1"/>
          <p:cNvSpPr txBox="1"/>
          <p:nvPr/>
        </p:nvSpPr>
        <p:spPr>
          <a:xfrm>
            <a:off x="611560" y="903116"/>
            <a:ext cx="6704079" cy="1754326"/>
          </a:xfrm>
          <a:prstGeom prst="rect">
            <a:avLst/>
          </a:prstGeom>
          <a:noFill/>
          <a:ln w="28575">
            <a:noFill/>
          </a:ln>
        </p:spPr>
        <p:txBody>
          <a:bodyPr wrap="none" rtlCol="0">
            <a:spAutoFit/>
          </a:bodyPr>
          <a:lstStyle/>
          <a:p>
            <a:pPr marL="457200" indent="-457200">
              <a:buFont typeface="Arial" panose="020B0604020202020204" pitchFamily="34" charset="0"/>
              <a:buChar char="•"/>
            </a:pPr>
            <a:r>
              <a:rPr lang="ja-JP" altLang="en-US" sz="3600" dirty="0"/>
              <a:t>光度の相関 </a:t>
            </a:r>
            <a:r>
              <a:rPr lang="en-US" altLang="ja-JP" sz="3600" dirty="0" err="1"/>
              <a:t>L</a:t>
            </a:r>
            <a:r>
              <a:rPr lang="en-US" altLang="ja-JP" sz="3600" baseline="-25000" dirty="0" err="1"/>
              <a:t>h</a:t>
            </a:r>
            <a:r>
              <a:rPr lang="en-US" altLang="ja-JP" sz="3600" dirty="0"/>
              <a:t> </a:t>
            </a:r>
            <a:r>
              <a:rPr lang="ja-JP" altLang="en-US" sz="3600" dirty="0"/>
              <a:t>∝</a:t>
            </a:r>
            <a:r>
              <a:rPr lang="en-US" altLang="ja-JP" sz="3600" dirty="0"/>
              <a:t> L</a:t>
            </a:r>
            <a:r>
              <a:rPr lang="en-US" altLang="ja-JP" sz="3600" baseline="-25000" dirty="0"/>
              <a:t>c</a:t>
            </a:r>
            <a:r>
              <a:rPr lang="en-US" altLang="ja-JP" sz="3600" baseline="30000" dirty="0"/>
              <a:t>1.5</a:t>
            </a:r>
            <a:r>
              <a:rPr lang="en-US" altLang="ja-JP" sz="3600" dirty="0"/>
              <a:t> </a:t>
            </a:r>
          </a:p>
          <a:p>
            <a:pPr marL="457200" indent="-457200">
              <a:buFont typeface="Arial" panose="020B0604020202020204" pitchFamily="34" charset="0"/>
              <a:buChar char="•"/>
            </a:pPr>
            <a:r>
              <a:rPr lang="ja-JP" altLang="en-US" sz="3600" dirty="0"/>
              <a:t>光度比 </a:t>
            </a:r>
            <a:r>
              <a:rPr lang="en-US" altLang="ja-JP" sz="3600" dirty="0" err="1"/>
              <a:t>L</a:t>
            </a:r>
            <a:r>
              <a:rPr lang="en-US" altLang="ja-JP" sz="3600" baseline="-25000" dirty="0" err="1"/>
              <a:t>h</a:t>
            </a:r>
            <a:r>
              <a:rPr lang="en-US" altLang="ja-JP" sz="3600" dirty="0"/>
              <a:t>/</a:t>
            </a:r>
            <a:r>
              <a:rPr lang="en-US" altLang="ja-JP" sz="3600" dirty="0" err="1"/>
              <a:t>L</a:t>
            </a:r>
            <a:r>
              <a:rPr lang="en-US" altLang="ja-JP" sz="3600" baseline="-25000" dirty="0" err="1"/>
              <a:t>c</a:t>
            </a:r>
            <a:r>
              <a:rPr lang="en-US" altLang="ja-JP" sz="3600" dirty="0"/>
              <a:t> </a:t>
            </a:r>
            <a:r>
              <a:rPr lang="ja-JP" altLang="en-US" sz="3600" dirty="0"/>
              <a:t>に磁場との相関</a:t>
            </a:r>
            <a:endParaRPr lang="en-US" altLang="ja-JP" sz="3600" dirty="0"/>
          </a:p>
          <a:p>
            <a:r>
              <a:rPr lang="ja-JP" altLang="en-US" sz="3600" dirty="0"/>
              <a:t>　　⇒ </a:t>
            </a:r>
            <a:r>
              <a:rPr lang="ja-JP" altLang="en-US" sz="3600" b="1" i="1" dirty="0"/>
              <a:t>磁場による温度勾配を支持</a:t>
            </a:r>
            <a:endParaRPr kumimoji="1" lang="en-US" altLang="ja-JP" sz="3600" b="1" i="1" dirty="0"/>
          </a:p>
        </p:txBody>
      </p:sp>
      <p:sp>
        <p:nvSpPr>
          <p:cNvPr id="6" name="テキスト ボックス 5"/>
          <p:cNvSpPr txBox="1"/>
          <p:nvPr/>
        </p:nvSpPr>
        <p:spPr>
          <a:xfrm>
            <a:off x="1825311" y="6015016"/>
            <a:ext cx="2047933" cy="461665"/>
          </a:xfrm>
          <a:prstGeom prst="rect">
            <a:avLst/>
          </a:prstGeom>
          <a:noFill/>
        </p:spPr>
        <p:txBody>
          <a:bodyPr wrap="none" rtlCol="0">
            <a:spAutoFit/>
          </a:bodyPr>
          <a:lstStyle/>
          <a:p>
            <a:r>
              <a:rPr lang="en-US" altLang="ja-JP" sz="2400" dirty="0" err="1"/>
              <a:t>L</a:t>
            </a:r>
            <a:r>
              <a:rPr lang="en-US" altLang="ja-JP" sz="2400" baseline="-25000" dirty="0" err="1"/>
              <a:t>c</a:t>
            </a:r>
            <a:r>
              <a:rPr lang="en-US" altLang="ja-JP" sz="2400" baseline="30000" dirty="0"/>
              <a:t> </a:t>
            </a:r>
            <a:r>
              <a:rPr lang="en-US" altLang="ja-JP" sz="2400" dirty="0"/>
              <a:t>(10</a:t>
            </a:r>
            <a:r>
              <a:rPr lang="en-US" altLang="ja-JP" sz="2400" baseline="30000" dirty="0"/>
              <a:t>30</a:t>
            </a:r>
            <a:r>
              <a:rPr lang="en-US" altLang="ja-JP" sz="2400" dirty="0"/>
              <a:t> erg s</a:t>
            </a:r>
            <a:r>
              <a:rPr lang="en-US" altLang="ja-JP" sz="2400" baseline="30000" dirty="0"/>
              <a:t>-1</a:t>
            </a:r>
            <a:r>
              <a:rPr lang="en-US" altLang="ja-JP" sz="2400" dirty="0"/>
              <a:t>)</a:t>
            </a:r>
            <a:endParaRPr kumimoji="1" lang="ja-JP" altLang="en-US" sz="2400" dirty="0"/>
          </a:p>
        </p:txBody>
      </p:sp>
      <p:sp>
        <p:nvSpPr>
          <p:cNvPr id="15" name="テキスト ボックス 14"/>
          <p:cNvSpPr txBox="1"/>
          <p:nvPr/>
        </p:nvSpPr>
        <p:spPr>
          <a:xfrm>
            <a:off x="6580933" y="6005626"/>
            <a:ext cx="1039067" cy="461665"/>
          </a:xfrm>
          <a:prstGeom prst="rect">
            <a:avLst/>
          </a:prstGeom>
          <a:noFill/>
        </p:spPr>
        <p:txBody>
          <a:bodyPr wrap="none" rtlCol="0">
            <a:spAutoFit/>
          </a:bodyPr>
          <a:lstStyle/>
          <a:p>
            <a:r>
              <a:rPr lang="en-US" altLang="ja-JP" sz="2400" dirty="0" err="1"/>
              <a:t>B</a:t>
            </a:r>
            <a:r>
              <a:rPr lang="en-US" altLang="ja-JP" sz="2400" baseline="-25000" dirty="0" err="1"/>
              <a:t>dip</a:t>
            </a:r>
            <a:r>
              <a:rPr lang="en-US" altLang="ja-JP" sz="2400" baseline="30000" dirty="0"/>
              <a:t> </a:t>
            </a:r>
            <a:r>
              <a:rPr lang="en-US" altLang="ja-JP" sz="2400" dirty="0"/>
              <a:t>(G)</a:t>
            </a:r>
            <a:endParaRPr kumimoji="1" lang="ja-JP" altLang="en-US" sz="2400" dirty="0"/>
          </a:p>
        </p:txBody>
      </p:sp>
      <p:sp>
        <p:nvSpPr>
          <p:cNvPr id="16" name="テキスト ボックス 15"/>
          <p:cNvSpPr txBox="1"/>
          <p:nvPr/>
        </p:nvSpPr>
        <p:spPr>
          <a:xfrm rot="16200000">
            <a:off x="4401831" y="4237369"/>
            <a:ext cx="894797" cy="461665"/>
          </a:xfrm>
          <a:prstGeom prst="rect">
            <a:avLst/>
          </a:prstGeom>
          <a:noFill/>
        </p:spPr>
        <p:txBody>
          <a:bodyPr wrap="none" rtlCol="0">
            <a:spAutoFit/>
          </a:bodyPr>
          <a:lstStyle/>
          <a:p>
            <a:r>
              <a:rPr kumimoji="1" lang="en-US" altLang="ja-JP" sz="2400" dirty="0" err="1"/>
              <a:t>L</a:t>
            </a:r>
            <a:r>
              <a:rPr lang="en-US" altLang="ja-JP" sz="2400" baseline="-25000" dirty="0" err="1"/>
              <a:t>h</a:t>
            </a:r>
            <a:r>
              <a:rPr kumimoji="1" lang="en-US" altLang="ja-JP" sz="2400" dirty="0"/>
              <a:t> / </a:t>
            </a:r>
            <a:r>
              <a:rPr kumimoji="1" lang="en-US" altLang="ja-JP" sz="2400" dirty="0" err="1"/>
              <a:t>L</a:t>
            </a:r>
            <a:r>
              <a:rPr kumimoji="1" lang="en-US" altLang="ja-JP" sz="2400" baseline="-25000" dirty="0" err="1"/>
              <a:t>c</a:t>
            </a:r>
            <a:endParaRPr kumimoji="1" lang="ja-JP" altLang="en-US" sz="2400" dirty="0"/>
          </a:p>
        </p:txBody>
      </p:sp>
      <p:sp>
        <p:nvSpPr>
          <p:cNvPr id="13" name="テキスト ボックス 12"/>
          <p:cNvSpPr txBox="1"/>
          <p:nvPr/>
        </p:nvSpPr>
        <p:spPr>
          <a:xfrm rot="16200000">
            <a:off x="-735243" y="4054073"/>
            <a:ext cx="1999843" cy="461665"/>
          </a:xfrm>
          <a:prstGeom prst="rect">
            <a:avLst/>
          </a:prstGeom>
          <a:noFill/>
        </p:spPr>
        <p:txBody>
          <a:bodyPr wrap="none" rtlCol="0">
            <a:spAutoFit/>
          </a:bodyPr>
          <a:lstStyle/>
          <a:p>
            <a:r>
              <a:rPr lang="en-US" altLang="ja-JP" sz="2400" dirty="0" err="1"/>
              <a:t>L</a:t>
            </a:r>
            <a:r>
              <a:rPr lang="en-US" altLang="ja-JP" sz="2400" baseline="-25000" dirty="0" err="1"/>
              <a:t>h</a:t>
            </a:r>
            <a:r>
              <a:rPr lang="en-US" altLang="ja-JP" sz="2400" baseline="30000" dirty="0"/>
              <a:t> </a:t>
            </a:r>
            <a:r>
              <a:rPr lang="en-US" altLang="ja-JP" sz="2400" dirty="0"/>
              <a:t>(10</a:t>
            </a:r>
            <a:r>
              <a:rPr lang="en-US" altLang="ja-JP" sz="2400" baseline="30000" dirty="0"/>
              <a:t>30</a:t>
            </a:r>
            <a:r>
              <a:rPr lang="en-US" altLang="ja-JP" sz="2400" dirty="0"/>
              <a:t> erg s</a:t>
            </a:r>
            <a:r>
              <a:rPr lang="en-US" altLang="ja-JP" sz="2400" baseline="30000" dirty="0"/>
              <a:t>-1</a:t>
            </a:r>
            <a:r>
              <a:rPr lang="en-US" altLang="ja-JP" sz="2400" dirty="0"/>
              <a:t>)</a:t>
            </a:r>
            <a:endParaRPr kumimoji="1" lang="ja-JP" altLang="en-US" sz="2400" dirty="0"/>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r="7277" b="11375"/>
          <a:stretch/>
        </p:blipFill>
        <p:spPr>
          <a:xfrm rot="5400000">
            <a:off x="5488948" y="2465302"/>
            <a:ext cx="3109358" cy="3927131"/>
          </a:xfrm>
          <a:prstGeom prst="rect">
            <a:avLst/>
          </a:prstGeom>
        </p:spPr>
      </p:pic>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16</a:t>
            </a:fld>
            <a:endParaRPr kumimoji="1" lang="ja-JP" altLang="en-US"/>
          </a:p>
        </p:txBody>
      </p:sp>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r="7469" b="16803"/>
          <a:stretch/>
        </p:blipFill>
        <p:spPr>
          <a:xfrm rot="5400000">
            <a:off x="1270628" y="2441937"/>
            <a:ext cx="3157301" cy="3925916"/>
          </a:xfrm>
          <a:prstGeom prst="rect">
            <a:avLst/>
          </a:prstGeom>
        </p:spPr>
      </p:pic>
      <p:sp>
        <p:nvSpPr>
          <p:cNvPr id="17" name="テキスト ボックス 16"/>
          <p:cNvSpPr txBox="1"/>
          <p:nvPr/>
        </p:nvSpPr>
        <p:spPr>
          <a:xfrm rot="16200000">
            <a:off x="463448" y="5297991"/>
            <a:ext cx="476412" cy="369332"/>
          </a:xfrm>
          <a:prstGeom prst="rect">
            <a:avLst/>
          </a:prstGeom>
          <a:noFill/>
        </p:spPr>
        <p:txBody>
          <a:bodyPr wrap="none" rtlCol="0">
            <a:spAutoFit/>
          </a:bodyPr>
          <a:lstStyle/>
          <a:p>
            <a:r>
              <a:rPr kumimoji="1" lang="en-US" altLang="ja-JP" dirty="0"/>
              <a:t>0.1</a:t>
            </a:r>
            <a:endParaRPr kumimoji="1" lang="ja-JP" altLang="en-US" dirty="0"/>
          </a:p>
        </p:txBody>
      </p:sp>
      <p:sp>
        <p:nvSpPr>
          <p:cNvPr id="18" name="テキスト ボックス 17"/>
          <p:cNvSpPr txBox="1"/>
          <p:nvPr/>
        </p:nvSpPr>
        <p:spPr>
          <a:xfrm rot="16200000">
            <a:off x="492302" y="4677822"/>
            <a:ext cx="418704" cy="369332"/>
          </a:xfrm>
          <a:prstGeom prst="rect">
            <a:avLst/>
          </a:prstGeom>
          <a:noFill/>
        </p:spPr>
        <p:txBody>
          <a:bodyPr wrap="none" rtlCol="0">
            <a:spAutoFit/>
          </a:bodyPr>
          <a:lstStyle/>
          <a:p>
            <a:r>
              <a:rPr kumimoji="1" lang="en-US" altLang="ja-JP" dirty="0"/>
              <a:t>10</a:t>
            </a:r>
            <a:endParaRPr kumimoji="1" lang="ja-JP" altLang="en-US" dirty="0"/>
          </a:p>
        </p:txBody>
      </p:sp>
      <p:sp>
        <p:nvSpPr>
          <p:cNvPr id="19" name="テキスト ボックス 18"/>
          <p:cNvSpPr txBox="1"/>
          <p:nvPr/>
        </p:nvSpPr>
        <p:spPr>
          <a:xfrm rot="16200000">
            <a:off x="372199" y="4031187"/>
            <a:ext cx="652743" cy="369332"/>
          </a:xfrm>
          <a:prstGeom prst="rect">
            <a:avLst/>
          </a:prstGeom>
          <a:noFill/>
        </p:spPr>
        <p:txBody>
          <a:bodyPr wrap="none" rtlCol="0">
            <a:spAutoFit/>
          </a:bodyPr>
          <a:lstStyle/>
          <a:p>
            <a:r>
              <a:rPr kumimoji="1" lang="en-US" altLang="ja-JP" dirty="0"/>
              <a:t>1000</a:t>
            </a:r>
            <a:endParaRPr kumimoji="1" lang="ja-JP" altLang="en-US" dirty="0"/>
          </a:p>
        </p:txBody>
      </p:sp>
      <p:sp>
        <p:nvSpPr>
          <p:cNvPr id="20" name="テキスト ボックス 19"/>
          <p:cNvSpPr txBox="1"/>
          <p:nvPr/>
        </p:nvSpPr>
        <p:spPr>
          <a:xfrm rot="16200000">
            <a:off x="449945" y="3451995"/>
            <a:ext cx="497252" cy="369332"/>
          </a:xfrm>
          <a:prstGeom prst="rect">
            <a:avLst/>
          </a:prstGeom>
          <a:noFill/>
        </p:spPr>
        <p:txBody>
          <a:bodyPr wrap="none" rtlCol="0">
            <a:spAutoFit/>
          </a:bodyPr>
          <a:lstStyle/>
          <a:p>
            <a:r>
              <a:rPr kumimoji="1" lang="en-US" altLang="ja-JP" dirty="0"/>
              <a:t>10</a:t>
            </a:r>
            <a:r>
              <a:rPr kumimoji="1" lang="en-US" altLang="ja-JP" baseline="30000" dirty="0"/>
              <a:t>5</a:t>
            </a:r>
            <a:endParaRPr kumimoji="1" lang="ja-JP" altLang="en-US" dirty="0"/>
          </a:p>
        </p:txBody>
      </p:sp>
      <p:sp>
        <p:nvSpPr>
          <p:cNvPr id="9" name="テキスト ボックス 8"/>
          <p:cNvSpPr txBox="1"/>
          <p:nvPr/>
        </p:nvSpPr>
        <p:spPr>
          <a:xfrm rot="19542623">
            <a:off x="2600526" y="3893637"/>
            <a:ext cx="1058303" cy="369332"/>
          </a:xfrm>
          <a:prstGeom prst="rect">
            <a:avLst/>
          </a:prstGeom>
          <a:noFill/>
        </p:spPr>
        <p:txBody>
          <a:bodyPr wrap="none" rtlCol="0">
            <a:spAutoFit/>
          </a:bodyPr>
          <a:lstStyle/>
          <a:p>
            <a:r>
              <a:rPr lang="en-US" altLang="ja-JP" dirty="0" err="1"/>
              <a:t>L</a:t>
            </a:r>
            <a:r>
              <a:rPr lang="en-US" altLang="ja-JP" baseline="-25000" dirty="0" err="1"/>
              <a:t>h</a:t>
            </a:r>
            <a:r>
              <a:rPr lang="en-US" altLang="ja-JP" dirty="0"/>
              <a:t> </a:t>
            </a:r>
            <a:r>
              <a:rPr lang="ja-JP" altLang="en-US" dirty="0"/>
              <a:t>∝</a:t>
            </a:r>
            <a:r>
              <a:rPr lang="en-US" altLang="ja-JP" dirty="0"/>
              <a:t> L</a:t>
            </a:r>
            <a:r>
              <a:rPr lang="en-US" altLang="ja-JP" baseline="-25000" dirty="0"/>
              <a:t>c</a:t>
            </a:r>
            <a:r>
              <a:rPr lang="en-US" altLang="ja-JP" baseline="30000" dirty="0"/>
              <a:t>1.5</a:t>
            </a:r>
            <a:endParaRPr kumimoji="1" lang="ja-JP" altLang="en-US" dirty="0"/>
          </a:p>
        </p:txBody>
      </p:sp>
      <p:sp>
        <p:nvSpPr>
          <p:cNvPr id="21" name="テキスト ボックス 20"/>
          <p:cNvSpPr txBox="1"/>
          <p:nvPr/>
        </p:nvSpPr>
        <p:spPr>
          <a:xfrm rot="20282708">
            <a:off x="3713280" y="4031188"/>
            <a:ext cx="862737" cy="369332"/>
          </a:xfrm>
          <a:prstGeom prst="rect">
            <a:avLst/>
          </a:prstGeom>
          <a:noFill/>
        </p:spPr>
        <p:txBody>
          <a:bodyPr wrap="none" rtlCol="0">
            <a:spAutoFit/>
          </a:bodyPr>
          <a:lstStyle/>
          <a:p>
            <a:r>
              <a:rPr lang="en-US" altLang="ja-JP" dirty="0" err="1"/>
              <a:t>L</a:t>
            </a:r>
            <a:r>
              <a:rPr lang="en-US" altLang="ja-JP" baseline="-25000" dirty="0" err="1"/>
              <a:t>h</a:t>
            </a:r>
            <a:r>
              <a:rPr lang="en-US" altLang="ja-JP" dirty="0"/>
              <a:t> </a:t>
            </a:r>
            <a:r>
              <a:rPr lang="ja-JP" altLang="en-US" dirty="0"/>
              <a:t>∝</a:t>
            </a:r>
            <a:r>
              <a:rPr lang="en-US" altLang="ja-JP" dirty="0"/>
              <a:t> </a:t>
            </a:r>
            <a:r>
              <a:rPr lang="en-US" altLang="ja-JP" dirty="0" err="1"/>
              <a:t>L</a:t>
            </a:r>
            <a:r>
              <a:rPr lang="en-US" altLang="ja-JP" baseline="-25000" dirty="0" err="1"/>
              <a:t>c</a:t>
            </a:r>
            <a:endParaRPr kumimoji="1" lang="ja-JP" altLang="en-US" dirty="0"/>
          </a:p>
        </p:txBody>
      </p:sp>
      <p:sp>
        <p:nvSpPr>
          <p:cNvPr id="3" name="テキスト ボックス 2">
            <a:extLst>
              <a:ext uri="{FF2B5EF4-FFF2-40B4-BE49-F238E27FC236}">
                <a16:creationId xmlns:a16="http://schemas.microsoft.com/office/drawing/2014/main" id="{7B0E375C-7ABB-44DD-8B76-B9C799620911}"/>
              </a:ext>
            </a:extLst>
          </p:cNvPr>
          <p:cNvSpPr txBox="1"/>
          <p:nvPr/>
        </p:nvSpPr>
        <p:spPr>
          <a:xfrm>
            <a:off x="1151061" y="3174996"/>
            <a:ext cx="1120178" cy="923330"/>
          </a:xfrm>
          <a:prstGeom prst="rect">
            <a:avLst/>
          </a:prstGeom>
          <a:noFill/>
        </p:spPr>
        <p:txBody>
          <a:bodyPr wrap="none" rtlCol="0">
            <a:spAutoFit/>
          </a:bodyPr>
          <a:lstStyle/>
          <a:p>
            <a:r>
              <a:rPr kumimoji="1" lang="en-US" altLang="ja-JP" b="1" dirty="0">
                <a:solidFill>
                  <a:srgbClr val="FF0000"/>
                </a:solidFill>
              </a:rPr>
              <a:t>XINS</a:t>
            </a:r>
          </a:p>
          <a:p>
            <a:r>
              <a:rPr lang="en-US" altLang="ja-JP" b="1" dirty="0">
                <a:solidFill>
                  <a:srgbClr val="0000FF"/>
                </a:solidFill>
              </a:rPr>
              <a:t>RPP</a:t>
            </a:r>
            <a:endParaRPr kumimoji="1" lang="en-US" altLang="ja-JP" b="1" dirty="0">
              <a:solidFill>
                <a:srgbClr val="0000FF"/>
              </a:solidFill>
            </a:endParaRPr>
          </a:p>
          <a:p>
            <a:r>
              <a:rPr lang="en-US" altLang="ja-JP" b="1" dirty="0"/>
              <a:t>Magnetar</a:t>
            </a:r>
          </a:p>
        </p:txBody>
      </p:sp>
      <p:sp>
        <p:nvSpPr>
          <p:cNvPr id="22" name="テキスト ボックス 21">
            <a:extLst>
              <a:ext uri="{FF2B5EF4-FFF2-40B4-BE49-F238E27FC236}">
                <a16:creationId xmlns:a16="http://schemas.microsoft.com/office/drawing/2014/main" id="{1B651381-1CBE-42C6-A1D7-C1FEBE5EE134}"/>
              </a:ext>
            </a:extLst>
          </p:cNvPr>
          <p:cNvSpPr txBox="1"/>
          <p:nvPr/>
        </p:nvSpPr>
        <p:spPr>
          <a:xfrm>
            <a:off x="5443227" y="3097472"/>
            <a:ext cx="1120178" cy="923330"/>
          </a:xfrm>
          <a:prstGeom prst="rect">
            <a:avLst/>
          </a:prstGeom>
          <a:noFill/>
        </p:spPr>
        <p:txBody>
          <a:bodyPr wrap="none" rtlCol="0">
            <a:spAutoFit/>
          </a:bodyPr>
          <a:lstStyle/>
          <a:p>
            <a:r>
              <a:rPr kumimoji="1" lang="en-US" altLang="ja-JP" b="1" dirty="0">
                <a:solidFill>
                  <a:srgbClr val="FF0000"/>
                </a:solidFill>
              </a:rPr>
              <a:t>XINS</a:t>
            </a:r>
          </a:p>
          <a:p>
            <a:r>
              <a:rPr lang="en-US" altLang="ja-JP" b="1" dirty="0">
                <a:solidFill>
                  <a:srgbClr val="0000FF"/>
                </a:solidFill>
              </a:rPr>
              <a:t>RPP</a:t>
            </a:r>
            <a:endParaRPr kumimoji="1" lang="en-US" altLang="ja-JP" b="1" dirty="0">
              <a:solidFill>
                <a:srgbClr val="0000FF"/>
              </a:solidFill>
            </a:endParaRPr>
          </a:p>
          <a:p>
            <a:r>
              <a:rPr lang="en-US" altLang="ja-JP" b="1" dirty="0"/>
              <a:t>Magnetar</a:t>
            </a:r>
          </a:p>
        </p:txBody>
      </p:sp>
    </p:spTree>
    <p:extLst>
      <p:ext uri="{BB962C8B-B14F-4D97-AF65-F5344CB8AC3E}">
        <p14:creationId xmlns:p14="http://schemas.microsoft.com/office/powerpoint/2010/main" val="450445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47794" y="678089"/>
            <a:ext cx="7454285" cy="1815882"/>
          </a:xfrm>
          <a:prstGeom prst="rect">
            <a:avLst/>
          </a:prstGeom>
          <a:noFill/>
          <a:ln w="28575">
            <a:noFill/>
          </a:ln>
        </p:spPr>
        <p:txBody>
          <a:bodyPr wrap="none" rtlCol="0">
            <a:spAutoFit/>
          </a:bodyPr>
          <a:lstStyle/>
          <a:p>
            <a:pPr marL="293248" indent="-293248">
              <a:buFont typeface="Arial" panose="020B0604020202020204" pitchFamily="34" charset="0"/>
              <a:buChar char="•"/>
            </a:pPr>
            <a:r>
              <a:rPr lang="ja-JP" altLang="en-US" sz="2800" dirty="0"/>
              <a:t>線幅 </a:t>
            </a:r>
            <a:r>
              <a:rPr lang="en-US" altLang="ja-JP" sz="2800" dirty="0"/>
              <a:t>σ</a:t>
            </a:r>
            <a:r>
              <a:rPr lang="ja-JP" altLang="en-US" sz="2800" dirty="0"/>
              <a:t> </a:t>
            </a:r>
            <a:r>
              <a:rPr lang="en-US" altLang="ja-JP" sz="2800" dirty="0"/>
              <a:t>~ 30 - 100 eV </a:t>
            </a:r>
            <a:r>
              <a:rPr lang="ja-JP" altLang="en-US" sz="2800" dirty="0"/>
              <a:t>の </a:t>
            </a:r>
            <a:r>
              <a:rPr lang="en-US" altLang="ja-JP" sz="2800" dirty="0"/>
              <a:t>Gaussian </a:t>
            </a:r>
            <a:r>
              <a:rPr lang="ja-JP" altLang="en-US" sz="2800" dirty="0"/>
              <a:t>で再現</a:t>
            </a:r>
            <a:endParaRPr lang="en-US" altLang="ja-JP" sz="2800" dirty="0"/>
          </a:p>
          <a:p>
            <a:pPr marL="342900" indent="-342900">
              <a:buFont typeface="Arial" panose="020B0604020202020204" pitchFamily="34" charset="0"/>
              <a:buChar char="•"/>
            </a:pPr>
            <a:r>
              <a:rPr lang="ja-JP" altLang="en-US" sz="2800" dirty="0"/>
              <a:t>幅が広く、連続成分と強く相関</a:t>
            </a:r>
            <a:endParaRPr lang="en-US" altLang="ja-JP" sz="2800" dirty="0"/>
          </a:p>
          <a:p>
            <a:r>
              <a:rPr lang="ja-JP" altLang="en-US" sz="2800" dirty="0"/>
              <a:t>　　⇒ </a:t>
            </a:r>
            <a:r>
              <a:rPr lang="ja-JP" altLang="en-US" sz="2800" dirty="0">
                <a:solidFill>
                  <a:srgbClr val="FF0000"/>
                </a:solidFill>
              </a:rPr>
              <a:t>高温成分の存在で従来と異なるパラメータ</a:t>
            </a:r>
            <a:endParaRPr lang="en-US" altLang="ja-JP" sz="2800" dirty="0">
              <a:solidFill>
                <a:srgbClr val="FF0000"/>
              </a:solidFill>
            </a:endParaRPr>
          </a:p>
          <a:p>
            <a:pPr marL="457200" indent="-457200">
              <a:buFont typeface="Arial" panose="020B0604020202020204" pitchFamily="34" charset="0"/>
              <a:buChar char="•"/>
            </a:pPr>
            <a:r>
              <a:rPr lang="ja-JP" altLang="en-US" sz="2800" b="1" u="sng" dirty="0"/>
              <a:t>陽子によるサイクロトロン共鳴散乱</a:t>
            </a:r>
            <a:r>
              <a:rPr lang="en-US" altLang="ja-JP" sz="2800" b="1" u="sng" dirty="0"/>
              <a:t>?</a:t>
            </a:r>
            <a:r>
              <a:rPr lang="ja-JP" altLang="en-US" sz="2800" b="1" u="sng" dirty="0"/>
              <a:t> </a:t>
            </a:r>
            <a:r>
              <a:rPr lang="en-US" altLang="ja-JP" sz="2800" b="1" u="sng" dirty="0"/>
              <a:t>(PCR)</a:t>
            </a:r>
          </a:p>
        </p:txBody>
      </p:sp>
      <p:sp>
        <p:nvSpPr>
          <p:cNvPr id="12" name="テキスト ボックス 11"/>
          <p:cNvSpPr txBox="1"/>
          <p:nvPr/>
        </p:nvSpPr>
        <p:spPr>
          <a:xfrm>
            <a:off x="3116059" y="-72049"/>
            <a:ext cx="3315331" cy="707886"/>
          </a:xfrm>
          <a:prstGeom prst="rect">
            <a:avLst/>
          </a:prstGeom>
          <a:noFill/>
        </p:spPr>
        <p:txBody>
          <a:bodyPr wrap="none" rtlCol="0">
            <a:spAutoFit/>
          </a:bodyPr>
          <a:lstStyle/>
          <a:p>
            <a:pPr algn="ctr" defTabSz="840646"/>
            <a:r>
              <a:rPr lang="en-GB" altLang="ja-JP" sz="4000" u="sng" dirty="0">
                <a:solidFill>
                  <a:prstClr val="black"/>
                </a:solidFill>
              </a:rPr>
              <a:t>XINS </a:t>
            </a:r>
            <a:r>
              <a:rPr lang="ja-JP" altLang="en-US" sz="4000" u="sng" dirty="0">
                <a:solidFill>
                  <a:prstClr val="black"/>
                </a:solidFill>
              </a:rPr>
              <a:t>の吸収線</a:t>
            </a:r>
            <a:endParaRPr lang="en-GB" altLang="ja-JP" sz="4000" u="sng" dirty="0">
              <a:solidFill>
                <a:prstClr val="black"/>
              </a:solidFill>
            </a:endParaRPr>
          </a:p>
        </p:txBody>
      </p:sp>
      <p:grpSp>
        <p:nvGrpSpPr>
          <p:cNvPr id="19" name="グループ化 18"/>
          <p:cNvGrpSpPr/>
          <p:nvPr/>
        </p:nvGrpSpPr>
        <p:grpSpPr>
          <a:xfrm>
            <a:off x="32864" y="3196374"/>
            <a:ext cx="4265417" cy="3325862"/>
            <a:chOff x="2968078" y="3475439"/>
            <a:chExt cx="4265417" cy="3325862"/>
          </a:xfrm>
        </p:grpSpPr>
        <p:grpSp>
          <p:nvGrpSpPr>
            <p:cNvPr id="13" name="グループ化 12"/>
            <p:cNvGrpSpPr/>
            <p:nvPr/>
          </p:nvGrpSpPr>
          <p:grpSpPr>
            <a:xfrm>
              <a:off x="2968078" y="3490023"/>
              <a:ext cx="4265417" cy="3311278"/>
              <a:chOff x="2968078" y="3490023"/>
              <a:chExt cx="4265417" cy="3311278"/>
            </a:xfrm>
          </p:grpSpPr>
          <p:grpSp>
            <p:nvGrpSpPr>
              <p:cNvPr id="6" name="グループ化 5"/>
              <p:cNvGrpSpPr/>
              <p:nvPr/>
            </p:nvGrpSpPr>
            <p:grpSpPr>
              <a:xfrm>
                <a:off x="3201426" y="3490023"/>
                <a:ext cx="4032069" cy="3311278"/>
                <a:chOff x="3201426" y="3490023"/>
                <a:chExt cx="4032069" cy="3311278"/>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b="23000"/>
                <a:stretch/>
              </p:blipFill>
              <p:spPr>
                <a:xfrm rot="5400000">
                  <a:off x="3561822" y="3129627"/>
                  <a:ext cx="3311278" cy="4032069"/>
                </a:xfrm>
                <a:prstGeom prst="rect">
                  <a:avLst/>
                </a:prstGeom>
              </p:spPr>
            </p:pic>
            <p:sp>
              <p:nvSpPr>
                <p:cNvPr id="11" name="テキスト ボックス 10"/>
                <p:cNvSpPr txBox="1"/>
                <p:nvPr/>
              </p:nvSpPr>
              <p:spPr>
                <a:xfrm>
                  <a:off x="4481330" y="4743413"/>
                  <a:ext cx="978473" cy="400110"/>
                </a:xfrm>
                <a:prstGeom prst="rect">
                  <a:avLst/>
                </a:prstGeom>
                <a:noFill/>
              </p:spPr>
              <p:txBody>
                <a:bodyPr wrap="none" rtlCol="0">
                  <a:spAutoFit/>
                </a:bodyPr>
                <a:lstStyle/>
                <a:p>
                  <a:r>
                    <a:rPr kumimoji="1" lang="en-US" altLang="ja-JP" sz="2000" b="1" dirty="0">
                      <a:solidFill>
                        <a:srgbClr val="FF0000"/>
                      </a:solidFill>
                    </a:rPr>
                    <a:t>w/ abs.</a:t>
                  </a:r>
                </a:p>
              </p:txBody>
            </p:sp>
          </p:grpSp>
          <p:sp>
            <p:nvSpPr>
              <p:cNvPr id="16" name="テキスト ボックス 15"/>
              <p:cNvSpPr txBox="1"/>
              <p:nvPr/>
            </p:nvSpPr>
            <p:spPr>
              <a:xfrm rot="16200000">
                <a:off x="2891133" y="4820358"/>
                <a:ext cx="492443" cy="338554"/>
              </a:xfrm>
              <a:prstGeom prst="rect">
                <a:avLst/>
              </a:prstGeom>
              <a:solidFill>
                <a:schemeClr val="bg1"/>
              </a:solidFill>
            </p:spPr>
            <p:txBody>
              <a:bodyPr wrap="none" rtlCol="0">
                <a:spAutoFit/>
              </a:bodyPr>
              <a:lstStyle/>
              <a:p>
                <a:r>
                  <a:rPr kumimoji="1" lang="en-GB" sz="1600" dirty="0">
                    <a:latin typeface="Cambria Math" panose="02040503050406030204" pitchFamily="18" charset="0"/>
                    <a:ea typeface="Cambria Math" panose="02040503050406030204" pitchFamily="18" charset="0"/>
                  </a:rPr>
                  <a:t>EF</a:t>
                </a:r>
                <a:r>
                  <a:rPr lang="en-GB" sz="1600" baseline="-25000" dirty="0">
                    <a:latin typeface="Cambria Math" panose="02040503050406030204" pitchFamily="18" charset="0"/>
                    <a:ea typeface="Cambria Math" panose="02040503050406030204" pitchFamily="18" charset="0"/>
                  </a:rPr>
                  <a:t>E</a:t>
                </a:r>
                <a:endParaRPr kumimoji="1" lang="en-GB" sz="1600" dirty="0">
                  <a:latin typeface="Cambria Math" panose="02040503050406030204" pitchFamily="18" charset="0"/>
                  <a:ea typeface="Cambria Math" panose="02040503050406030204" pitchFamily="18" charset="0"/>
                </a:endParaRPr>
              </a:p>
            </p:txBody>
          </p:sp>
        </p:grpSp>
        <p:sp>
          <p:nvSpPr>
            <p:cNvPr id="17" name="テキスト ボックス 16"/>
            <p:cNvSpPr txBox="1"/>
            <p:nvPr/>
          </p:nvSpPr>
          <p:spPr>
            <a:xfrm>
              <a:off x="3489648" y="3475439"/>
              <a:ext cx="1015214" cy="369332"/>
            </a:xfrm>
            <a:prstGeom prst="rect">
              <a:avLst/>
            </a:prstGeom>
            <a:noFill/>
          </p:spPr>
          <p:txBody>
            <a:bodyPr wrap="none" rtlCol="0">
              <a:spAutoFit/>
            </a:bodyPr>
            <a:lstStyle/>
            <a:p>
              <a:r>
                <a:rPr lang="en-US" altLang="ja-JP" b="1" dirty="0">
                  <a:solidFill>
                    <a:srgbClr val="0070C0"/>
                  </a:solidFill>
                </a:rPr>
                <a:t>w/o abs.</a:t>
              </a:r>
              <a:endParaRPr lang="ja-JP" altLang="en-US" b="1" dirty="0">
                <a:solidFill>
                  <a:srgbClr val="0070C0"/>
                </a:solidFill>
              </a:endParaRPr>
            </a:p>
          </p:txBody>
        </p:sp>
        <p:sp>
          <p:nvSpPr>
            <p:cNvPr id="18" name="テキスト ボックス 17"/>
            <p:cNvSpPr txBox="1"/>
            <p:nvPr/>
          </p:nvSpPr>
          <p:spPr>
            <a:xfrm>
              <a:off x="6030246" y="3491088"/>
              <a:ext cx="1029449" cy="523220"/>
            </a:xfrm>
            <a:prstGeom prst="rect">
              <a:avLst/>
            </a:prstGeom>
            <a:noFill/>
          </p:spPr>
          <p:txBody>
            <a:bodyPr wrap="none" rtlCol="0">
              <a:spAutoFit/>
            </a:bodyPr>
            <a:lstStyle/>
            <a:p>
              <a:r>
                <a:rPr kumimoji="1" lang="en-GB" sz="2800" b="1" dirty="0">
                  <a:solidFill>
                    <a:srgbClr val="00B050"/>
                  </a:solidFill>
                </a:rPr>
                <a:t>J1605</a:t>
              </a:r>
            </a:p>
          </p:txBody>
        </p:sp>
      </p:grpSp>
      <p:graphicFrame>
        <p:nvGraphicFramePr>
          <p:cNvPr id="14" name="表 13"/>
          <p:cNvGraphicFramePr>
            <a:graphicFrameLocks noGrp="1"/>
          </p:cNvGraphicFramePr>
          <p:nvPr>
            <p:extLst>
              <p:ext uri="{D42A27DB-BD31-4B8C-83A1-F6EECF244321}">
                <p14:modId xmlns:p14="http://schemas.microsoft.com/office/powerpoint/2010/main" val="3148900128"/>
              </p:ext>
            </p:extLst>
          </p:nvPr>
        </p:nvGraphicFramePr>
        <p:xfrm>
          <a:off x="4374937" y="3068887"/>
          <a:ext cx="4589552" cy="3357880"/>
        </p:xfrm>
        <a:graphic>
          <a:graphicData uri="http://schemas.openxmlformats.org/drawingml/2006/table">
            <a:tbl>
              <a:tblPr firstRow="1" bandRow="1">
                <a:tableStyleId>{5C22544A-7EE6-4342-B048-85BDC9FD1C3A}</a:tableStyleId>
              </a:tblPr>
              <a:tblGrid>
                <a:gridCol w="1015654">
                  <a:extLst>
                    <a:ext uri="{9D8B030D-6E8A-4147-A177-3AD203B41FA5}">
                      <a16:colId xmlns:a16="http://schemas.microsoft.com/office/drawing/2014/main" val="20000"/>
                    </a:ext>
                  </a:extLst>
                </a:gridCol>
                <a:gridCol w="811655">
                  <a:extLst>
                    <a:ext uri="{9D8B030D-6E8A-4147-A177-3AD203B41FA5}">
                      <a16:colId xmlns:a16="http://schemas.microsoft.com/office/drawing/2014/main" val="20001"/>
                    </a:ext>
                  </a:extLst>
                </a:gridCol>
                <a:gridCol w="737869">
                  <a:extLst>
                    <a:ext uri="{9D8B030D-6E8A-4147-A177-3AD203B41FA5}">
                      <a16:colId xmlns:a16="http://schemas.microsoft.com/office/drawing/2014/main" val="20002"/>
                    </a:ext>
                  </a:extLst>
                </a:gridCol>
                <a:gridCol w="1012187">
                  <a:extLst>
                    <a:ext uri="{9D8B030D-6E8A-4147-A177-3AD203B41FA5}">
                      <a16:colId xmlns:a16="http://schemas.microsoft.com/office/drawing/2014/main" val="20003"/>
                    </a:ext>
                  </a:extLst>
                </a:gridCol>
                <a:gridCol w="1012187">
                  <a:extLst>
                    <a:ext uri="{9D8B030D-6E8A-4147-A177-3AD203B41FA5}">
                      <a16:colId xmlns:a16="http://schemas.microsoft.com/office/drawing/2014/main" val="1938014968"/>
                    </a:ext>
                  </a:extLst>
                </a:gridCol>
              </a:tblGrid>
              <a:tr h="370840">
                <a:tc>
                  <a:txBody>
                    <a:bodyPr/>
                    <a:lstStyle/>
                    <a:p>
                      <a:pPr algn="ctr"/>
                      <a:r>
                        <a:rPr lang="en-GB" sz="2000" b="0" dirty="0">
                          <a:solidFill>
                            <a:schemeClr val="tx1"/>
                          </a:solidFill>
                        </a:rPr>
                        <a:t>Object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baseline="0" dirty="0" err="1">
                          <a:solidFill>
                            <a:schemeClr val="tx1"/>
                          </a:solidFill>
                        </a:rPr>
                        <a:t>E</a:t>
                      </a:r>
                      <a:r>
                        <a:rPr lang="en-GB" sz="2400" b="0" baseline="-25000" dirty="0" err="1">
                          <a:solidFill>
                            <a:schemeClr val="tx1"/>
                          </a:solidFill>
                        </a:rPr>
                        <a:t>line</a:t>
                      </a:r>
                      <a:r>
                        <a:rPr lang="en-GB" sz="2400" b="0" baseline="0" dirty="0">
                          <a:solidFill>
                            <a:schemeClr val="tx1"/>
                          </a:solidFill>
                        </a:rPr>
                        <a:t> </a:t>
                      </a:r>
                      <a:r>
                        <a:rPr lang="en-GB" sz="2000" b="0" baseline="0" dirty="0">
                          <a:solidFill>
                            <a:schemeClr val="tx1"/>
                          </a:solidFill>
                        </a:rPr>
                        <a:t>[eV]</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2400" b="0" dirty="0">
                          <a:solidFill>
                            <a:schemeClr val="tx1"/>
                          </a:solidFill>
                        </a:rPr>
                        <a:t>σ</a:t>
                      </a:r>
                      <a:r>
                        <a:rPr lang="en-GB" sz="2400" b="0" baseline="0" dirty="0">
                          <a:solidFill>
                            <a:schemeClr val="tx1"/>
                          </a:solidFill>
                        </a:rPr>
                        <a:t> </a:t>
                      </a:r>
                      <a:r>
                        <a:rPr lang="en-GB" sz="2000" b="0" baseline="0" dirty="0">
                          <a:solidFill>
                            <a:schemeClr val="tx1"/>
                          </a:solidFill>
                        </a:rPr>
                        <a:t>[eV]</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2000" b="0" dirty="0">
                          <a:solidFill>
                            <a:schemeClr val="tx1"/>
                          </a:solidFill>
                        </a:rPr>
                        <a:t>等価幅</a:t>
                      </a:r>
                      <a:endParaRPr lang="en-GB" sz="2000" b="0" dirty="0">
                        <a:solidFill>
                          <a:schemeClr val="tx1"/>
                        </a:solidFill>
                      </a:endParaRPr>
                    </a:p>
                    <a:p>
                      <a:pPr algn="ctr"/>
                      <a:r>
                        <a:rPr lang="en-GB" sz="2000" b="0" dirty="0">
                          <a:solidFill>
                            <a:schemeClr val="tx1"/>
                          </a:solidFill>
                        </a:rPr>
                        <a:t>[eV]</a:t>
                      </a:r>
                      <a:endParaRPr lang="en-GB" sz="1800" b="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err="1">
                          <a:solidFill>
                            <a:schemeClr val="tx1"/>
                          </a:solidFill>
                        </a:rPr>
                        <a:t>B</a:t>
                      </a:r>
                      <a:r>
                        <a:rPr lang="en-GB" sz="2400" b="0" baseline="-25000" dirty="0" err="1">
                          <a:solidFill>
                            <a:schemeClr val="tx1"/>
                          </a:solidFill>
                        </a:rPr>
                        <a:t>d</a:t>
                      </a:r>
                      <a:endParaRPr lang="en-GB" sz="2400" b="0" baseline="-25000" dirty="0">
                        <a:solidFill>
                          <a:schemeClr val="tx1"/>
                        </a:solidFill>
                      </a:endParaRPr>
                    </a:p>
                    <a:p>
                      <a:pPr algn="ctr"/>
                      <a:r>
                        <a:rPr lang="en-GB" sz="2000" b="0" baseline="0" dirty="0">
                          <a:solidFill>
                            <a:schemeClr val="tx1"/>
                          </a:solidFill>
                        </a:rPr>
                        <a:t>[10</a:t>
                      </a:r>
                      <a:r>
                        <a:rPr lang="en-GB" sz="2000" b="0" baseline="30000" dirty="0">
                          <a:solidFill>
                            <a:schemeClr val="tx1"/>
                          </a:solidFill>
                        </a:rPr>
                        <a:t>13</a:t>
                      </a:r>
                      <a:r>
                        <a:rPr lang="ja-JP" altLang="en-US" sz="2000" b="0" baseline="0" dirty="0">
                          <a:solidFill>
                            <a:schemeClr val="tx1"/>
                          </a:solidFill>
                        </a:rPr>
                        <a:t> </a:t>
                      </a:r>
                      <a:r>
                        <a:rPr lang="en-GB" sz="2000" b="0" baseline="0" dirty="0">
                          <a:solidFill>
                            <a:schemeClr val="tx1"/>
                          </a:solidFill>
                        </a:rPr>
                        <a:t>G]</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GB" b="0" dirty="0">
                          <a:solidFill>
                            <a:schemeClr val="tx1"/>
                          </a:solidFill>
                        </a:rPr>
                        <a:t>J0420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chemeClr val="tx1"/>
                          </a:solidFill>
                          <a:effectLst/>
                          <a:latin typeface="+mn-lt"/>
                          <a:ea typeface="游ゴシック" panose="020B0400000000000000" pitchFamily="50" charset="-128"/>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chemeClr val="tx1"/>
                          </a:solidFill>
                          <a:effectLst/>
                          <a:latin typeface="+mn-lt"/>
                          <a:ea typeface="游ゴシック" panose="020B0400000000000000" pitchFamily="50" charset="-128"/>
                        </a:rPr>
                        <a:t>&gt; -14</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chemeClr val="tx1"/>
                          </a:solidFill>
                          <a:effectLst/>
                          <a:latin typeface="+mn-lt"/>
                          <a:ea typeface="游ゴシック" panose="020B0400000000000000" pitchFamily="50" charset="-128"/>
                        </a:rPr>
                        <a:t>1.0</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GB" b="0" dirty="0">
                          <a:solidFill>
                            <a:schemeClr val="tx1"/>
                          </a:solidFill>
                        </a:rPr>
                        <a:t>J0720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304.5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mn-ea"/>
                        </a:rPr>
                        <a:t>97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-69.3</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2.5</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GB" b="0" dirty="0">
                          <a:solidFill>
                            <a:schemeClr val="tx1"/>
                          </a:solidFill>
                        </a:rPr>
                        <a:t>J0806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412.5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a:solidFill>
                            <a:srgbClr val="000000"/>
                          </a:solidFill>
                          <a:effectLst/>
                          <a:latin typeface="+mn-lt"/>
                          <a:ea typeface="+mn-ea"/>
                        </a:rPr>
                        <a:t>125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-88.6</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2.5</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GB" b="0" dirty="0">
                          <a:solidFill>
                            <a:schemeClr val="tx1"/>
                          </a:solidFill>
                        </a:rPr>
                        <a:t>RBS1223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313.5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mn-ea"/>
                        </a:rPr>
                        <a:t>184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-247.7</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3.5</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algn="ctr"/>
                      <a:r>
                        <a:rPr lang="en-GB" b="0" dirty="0">
                          <a:solidFill>
                            <a:schemeClr val="tx1"/>
                          </a:solidFill>
                        </a:rPr>
                        <a:t>J1605</a:t>
                      </a:r>
                      <a:r>
                        <a:rPr lang="en-GB" b="0" baseline="30000" dirty="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436.5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mn-ea"/>
                        </a:rPr>
                        <a:t>96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-58.2</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N/A</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pPr algn="ctr"/>
                      <a:r>
                        <a:rPr lang="en-GB" b="1" dirty="0">
                          <a:solidFill>
                            <a:srgbClr val="FF0000"/>
                          </a:solidFill>
                        </a:rPr>
                        <a:t>J1856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1" i="0" u="none" strike="noStrike" dirty="0">
                          <a:solidFill>
                            <a:srgbClr val="FF0000"/>
                          </a:solidFill>
                          <a:effectLst/>
                          <a:latin typeface="+mn-lt"/>
                          <a:ea typeface="游ゴシック" panose="020B0400000000000000" pitchFamily="50" charset="-128"/>
                        </a:rPr>
                        <a:t>280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1" i="0" u="none" strike="noStrike" dirty="0">
                          <a:solidFill>
                            <a:srgbClr val="FF0000"/>
                          </a:solidFill>
                          <a:effectLst/>
                          <a:latin typeface="+mn-lt"/>
                          <a:ea typeface="+mn-ea"/>
                        </a:rPr>
                        <a:t>&lt; 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1" i="0" u="none" strike="noStrike" dirty="0">
                          <a:solidFill>
                            <a:srgbClr val="FF0000"/>
                          </a:solidFill>
                          <a:effectLst/>
                          <a:latin typeface="+mn-lt"/>
                          <a:ea typeface="游ゴシック" panose="020B0400000000000000" pitchFamily="50" charset="-128"/>
                        </a:rPr>
                        <a:t> -6.5</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1" i="0" u="none" strike="noStrike" dirty="0">
                          <a:solidFill>
                            <a:srgbClr val="FF0000"/>
                          </a:solidFill>
                          <a:effectLst/>
                          <a:latin typeface="+mn-lt"/>
                          <a:ea typeface="游ゴシック" panose="020B0400000000000000" pitchFamily="50" charset="-128"/>
                        </a:rPr>
                        <a:t>1.5</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pPr algn="ctr"/>
                      <a:r>
                        <a:rPr lang="en-GB" b="0" dirty="0">
                          <a:solidFill>
                            <a:schemeClr val="tx1"/>
                          </a:solidFill>
                        </a:rPr>
                        <a:t>RBS1774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409.5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mn-ea"/>
                        </a:rPr>
                        <a:t>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-52.8</a:t>
                      </a:r>
                    </a:p>
                  </a:txBody>
                  <a:tcPr marL="7620" marR="7620" marT="762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altLang="ja-JP" sz="1800" b="0" i="0" u="none" strike="noStrike" dirty="0">
                          <a:solidFill>
                            <a:srgbClr val="000000"/>
                          </a:solidFill>
                          <a:effectLst/>
                          <a:latin typeface="+mn-lt"/>
                          <a:ea typeface="游ゴシック" panose="020B0400000000000000" pitchFamily="50" charset="-128"/>
                        </a:rPr>
                        <a:t>2.0</a:t>
                      </a:r>
                    </a:p>
                  </a:txBody>
                  <a:tcPr marL="7620" marR="7620" marT="762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4" name="テキスト ボックス 3"/>
          <p:cNvSpPr txBox="1"/>
          <p:nvPr/>
        </p:nvSpPr>
        <p:spPr>
          <a:xfrm>
            <a:off x="2781534" y="6579040"/>
            <a:ext cx="1500732" cy="307777"/>
          </a:xfrm>
          <a:prstGeom prst="rect">
            <a:avLst/>
          </a:prstGeom>
          <a:noFill/>
        </p:spPr>
        <p:txBody>
          <a:bodyPr wrap="none" rtlCol="0">
            <a:spAutoFit/>
          </a:bodyPr>
          <a:lstStyle/>
          <a:p>
            <a:r>
              <a:rPr kumimoji="1" lang="en-US" altLang="ja-JP" sz="1400" dirty="0"/>
              <a:t>(*) </a:t>
            </a:r>
            <a:r>
              <a:rPr kumimoji="1" lang="ja-JP" altLang="en-US" sz="1400" dirty="0"/>
              <a:t>周期性未発見</a:t>
            </a:r>
          </a:p>
        </p:txBody>
      </p:sp>
      <p:sp>
        <p:nvSpPr>
          <p:cNvPr id="5" name="スライド番号プレースホルダー 4"/>
          <p:cNvSpPr>
            <a:spLocks noGrp="1"/>
          </p:cNvSpPr>
          <p:nvPr>
            <p:ph type="sldNum" sz="quarter" idx="12"/>
          </p:nvPr>
        </p:nvSpPr>
        <p:spPr/>
        <p:txBody>
          <a:bodyPr/>
          <a:lstStyle/>
          <a:p>
            <a:fld id="{6F1CF41B-315A-455C-BDFC-86D2CA9BA2E6}" type="slidenum">
              <a:rPr kumimoji="1" lang="ja-JP" altLang="en-US" smtClean="0"/>
              <a:t>17</a:t>
            </a:fld>
            <a:endParaRPr kumimoji="1" lang="ja-JP" altLang="en-US"/>
          </a:p>
        </p:txBody>
      </p:sp>
    </p:spTree>
    <p:extLst>
      <p:ext uri="{BB962C8B-B14F-4D97-AF65-F5344CB8AC3E}">
        <p14:creationId xmlns:p14="http://schemas.microsoft.com/office/powerpoint/2010/main" val="215178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7972" y="741769"/>
            <a:ext cx="3290216" cy="4604687"/>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66361" y="642174"/>
            <a:ext cx="3489406" cy="4604687"/>
          </a:xfrm>
          <a:prstGeom prst="rect">
            <a:avLst/>
          </a:prstGeom>
        </p:spPr>
      </p:pic>
      <p:sp>
        <p:nvSpPr>
          <p:cNvPr id="4" name="テキスト ボックス 3"/>
          <p:cNvSpPr txBox="1"/>
          <p:nvPr/>
        </p:nvSpPr>
        <p:spPr>
          <a:xfrm>
            <a:off x="2101324" y="776190"/>
            <a:ext cx="1261884" cy="523220"/>
          </a:xfrm>
          <a:prstGeom prst="rect">
            <a:avLst/>
          </a:prstGeom>
          <a:noFill/>
          <a:ln w="28575">
            <a:solidFill>
              <a:srgbClr val="0070C0"/>
            </a:solidFill>
          </a:ln>
        </p:spPr>
        <p:txBody>
          <a:bodyPr wrap="none" rtlCol="0">
            <a:spAutoFit/>
          </a:bodyPr>
          <a:lstStyle/>
          <a:p>
            <a:r>
              <a:rPr kumimoji="1" lang="ja-JP" altLang="en-US" sz="2800" dirty="0"/>
              <a:t>等価幅</a:t>
            </a:r>
          </a:p>
        </p:txBody>
      </p:sp>
      <p:sp>
        <p:nvSpPr>
          <p:cNvPr id="22" name="テキスト ボックス 21"/>
          <p:cNvSpPr txBox="1"/>
          <p:nvPr/>
        </p:nvSpPr>
        <p:spPr>
          <a:xfrm>
            <a:off x="6876427" y="743882"/>
            <a:ext cx="402674" cy="584775"/>
          </a:xfrm>
          <a:prstGeom prst="rect">
            <a:avLst/>
          </a:prstGeom>
          <a:noFill/>
          <a:ln w="28575">
            <a:solidFill>
              <a:srgbClr val="0070C0"/>
            </a:solidFill>
          </a:ln>
        </p:spPr>
        <p:txBody>
          <a:bodyPr wrap="none" rtlCol="0">
            <a:spAutoFit/>
          </a:bodyPr>
          <a:lstStyle/>
          <a:p>
            <a:r>
              <a:rPr kumimoji="1" lang="en-US" altLang="ja-JP" sz="3200" dirty="0"/>
              <a:t>σ</a:t>
            </a:r>
            <a:endParaRPr kumimoji="1" lang="ja-JP" altLang="en-US" sz="3200" dirty="0"/>
          </a:p>
        </p:txBody>
      </p:sp>
      <p:sp>
        <p:nvSpPr>
          <p:cNvPr id="26" name="テキスト ボックス 25"/>
          <p:cNvSpPr txBox="1"/>
          <p:nvPr/>
        </p:nvSpPr>
        <p:spPr>
          <a:xfrm>
            <a:off x="2228551" y="4481060"/>
            <a:ext cx="973343" cy="369332"/>
          </a:xfrm>
          <a:prstGeom prst="rect">
            <a:avLst/>
          </a:prstGeom>
          <a:solidFill>
            <a:schemeClr val="bg1"/>
          </a:solidFill>
        </p:spPr>
        <p:txBody>
          <a:bodyPr wrap="none" rtlCol="0">
            <a:spAutoFit/>
          </a:bodyPr>
          <a:lstStyle/>
          <a:p>
            <a:r>
              <a:rPr kumimoji="1" lang="en-US" altLang="ja-JP" dirty="0" err="1">
                <a:latin typeface="Century" panose="02040604050505020304" pitchFamily="18" charset="0"/>
              </a:rPr>
              <a:t>B</a:t>
            </a:r>
            <a:r>
              <a:rPr kumimoji="1" lang="en-US" altLang="ja-JP" baseline="-25000" dirty="0" err="1">
                <a:latin typeface="Century" panose="02040604050505020304" pitchFamily="18" charset="0"/>
              </a:rPr>
              <a:t>dip</a:t>
            </a:r>
            <a:r>
              <a:rPr kumimoji="1" lang="en-US" altLang="ja-JP" dirty="0">
                <a:latin typeface="Century" panose="02040604050505020304" pitchFamily="18" charset="0"/>
              </a:rPr>
              <a:t> (G)</a:t>
            </a:r>
            <a:endParaRPr kumimoji="1" lang="ja-JP" altLang="en-US" dirty="0">
              <a:latin typeface="Century" panose="02040604050505020304" pitchFamily="18" charset="0"/>
            </a:endParaRPr>
          </a:p>
        </p:txBody>
      </p:sp>
      <p:sp>
        <p:nvSpPr>
          <p:cNvPr id="27" name="テキスト ボックス 26"/>
          <p:cNvSpPr txBox="1"/>
          <p:nvPr/>
        </p:nvSpPr>
        <p:spPr>
          <a:xfrm>
            <a:off x="6665247" y="4519079"/>
            <a:ext cx="973343" cy="369332"/>
          </a:xfrm>
          <a:prstGeom prst="rect">
            <a:avLst/>
          </a:prstGeom>
          <a:solidFill>
            <a:schemeClr val="bg1"/>
          </a:solidFill>
        </p:spPr>
        <p:txBody>
          <a:bodyPr wrap="none" rtlCol="0">
            <a:spAutoFit/>
          </a:bodyPr>
          <a:lstStyle/>
          <a:p>
            <a:r>
              <a:rPr kumimoji="1" lang="en-US" altLang="ja-JP" dirty="0" err="1">
                <a:latin typeface="Century" panose="02040604050505020304" pitchFamily="18" charset="0"/>
              </a:rPr>
              <a:t>B</a:t>
            </a:r>
            <a:r>
              <a:rPr kumimoji="1" lang="en-US" altLang="ja-JP" baseline="-25000" dirty="0" err="1">
                <a:latin typeface="Century" panose="02040604050505020304" pitchFamily="18" charset="0"/>
              </a:rPr>
              <a:t>dip</a:t>
            </a:r>
            <a:r>
              <a:rPr kumimoji="1" lang="en-US" altLang="ja-JP" dirty="0">
                <a:latin typeface="Century" panose="02040604050505020304" pitchFamily="18" charset="0"/>
              </a:rPr>
              <a:t> (G)</a:t>
            </a:r>
            <a:endParaRPr kumimoji="1" lang="ja-JP" altLang="en-US" dirty="0">
              <a:latin typeface="Century" panose="02040604050505020304" pitchFamily="18" charset="0"/>
            </a:endParaRPr>
          </a:p>
        </p:txBody>
      </p:sp>
      <p:sp>
        <p:nvSpPr>
          <p:cNvPr id="17" name="テキスト ボックス 16"/>
          <p:cNvSpPr txBox="1"/>
          <p:nvPr/>
        </p:nvSpPr>
        <p:spPr>
          <a:xfrm>
            <a:off x="2228551" y="4967149"/>
            <a:ext cx="5625258" cy="1754326"/>
          </a:xfrm>
          <a:prstGeom prst="rect">
            <a:avLst/>
          </a:prstGeom>
          <a:noFill/>
          <a:ln w="28575">
            <a:noFill/>
          </a:ln>
        </p:spPr>
        <p:txBody>
          <a:bodyPr wrap="none" rtlCol="0">
            <a:spAutoFit/>
          </a:bodyPr>
          <a:lstStyle/>
          <a:p>
            <a:pPr marL="285750" indent="-285750">
              <a:buFont typeface="Arial" panose="020B0604020202020204" pitchFamily="34" charset="0"/>
              <a:buChar char="•"/>
            </a:pPr>
            <a:r>
              <a:rPr lang="ja-JP" altLang="en-US" sz="3600" dirty="0"/>
              <a:t>明確な相関</a:t>
            </a:r>
            <a:endParaRPr lang="en-US" altLang="ja-JP" sz="3600" dirty="0"/>
          </a:p>
          <a:p>
            <a:pPr marL="285750" indent="-285750">
              <a:buFont typeface="Arial" panose="020B0604020202020204" pitchFamily="34" charset="0"/>
              <a:buChar char="•"/>
            </a:pPr>
            <a:r>
              <a:rPr kumimoji="1" lang="ja-JP" altLang="en-US" sz="3600" b="1" u="sng" dirty="0"/>
              <a:t>磁場による現象を強く示唆</a:t>
            </a:r>
            <a:endParaRPr kumimoji="1" lang="en-US" altLang="ja-JP" sz="3600" b="1" u="sng" dirty="0"/>
          </a:p>
          <a:p>
            <a:pPr marL="285750" indent="-285750">
              <a:buFont typeface="Arial" panose="020B0604020202020204" pitchFamily="34" charset="0"/>
              <a:buChar char="•"/>
            </a:pPr>
            <a:r>
              <a:rPr kumimoji="1" lang="ja-JP" altLang="en-US" sz="3600" dirty="0"/>
              <a:t>物理的意味は？</a:t>
            </a:r>
            <a:endParaRPr kumimoji="1" lang="en-US" altLang="ja-JP" sz="3600" dirty="0"/>
          </a:p>
        </p:txBody>
      </p:sp>
      <p:sp>
        <p:nvSpPr>
          <p:cNvPr id="13" name="テキスト ボックス 12"/>
          <p:cNvSpPr txBox="1"/>
          <p:nvPr/>
        </p:nvSpPr>
        <p:spPr>
          <a:xfrm>
            <a:off x="827248" y="3765512"/>
            <a:ext cx="963725" cy="369332"/>
          </a:xfrm>
          <a:prstGeom prst="rect">
            <a:avLst/>
          </a:prstGeom>
          <a:noFill/>
        </p:spPr>
        <p:txBody>
          <a:bodyPr wrap="none" rtlCol="0">
            <a:spAutoFit/>
          </a:bodyPr>
          <a:lstStyle/>
          <a:p>
            <a:r>
              <a:rPr lang="en-US" altLang="ja-JP" i="1" dirty="0"/>
              <a:t>r</a:t>
            </a:r>
            <a:r>
              <a:rPr lang="en-US" altLang="ja-JP" dirty="0"/>
              <a:t> = -0.98</a:t>
            </a:r>
            <a:endParaRPr kumimoji="1" lang="ja-JP" altLang="en-US" dirty="0"/>
          </a:p>
        </p:txBody>
      </p:sp>
      <p:sp>
        <p:nvSpPr>
          <p:cNvPr id="14" name="テキスト ボックス 13"/>
          <p:cNvSpPr txBox="1"/>
          <p:nvPr/>
        </p:nvSpPr>
        <p:spPr>
          <a:xfrm>
            <a:off x="5333748" y="3717032"/>
            <a:ext cx="893193" cy="369332"/>
          </a:xfrm>
          <a:prstGeom prst="rect">
            <a:avLst/>
          </a:prstGeom>
          <a:noFill/>
        </p:spPr>
        <p:txBody>
          <a:bodyPr wrap="none" rtlCol="0">
            <a:spAutoFit/>
          </a:bodyPr>
          <a:lstStyle/>
          <a:p>
            <a:r>
              <a:rPr lang="en-US" altLang="ja-JP" i="1" dirty="0"/>
              <a:t>r</a:t>
            </a:r>
            <a:r>
              <a:rPr lang="en-US" altLang="ja-JP" dirty="0"/>
              <a:t> = 0.97</a:t>
            </a:r>
            <a:endParaRPr kumimoji="1" lang="ja-JP" altLang="en-US" dirty="0"/>
          </a:p>
        </p:txBody>
      </p:sp>
      <p:sp>
        <p:nvSpPr>
          <p:cNvPr id="16" name="テキスト ボックス 15"/>
          <p:cNvSpPr txBox="1"/>
          <p:nvPr/>
        </p:nvSpPr>
        <p:spPr>
          <a:xfrm>
            <a:off x="1835168" y="-42118"/>
            <a:ext cx="5888151" cy="707886"/>
          </a:xfrm>
          <a:prstGeom prst="rect">
            <a:avLst/>
          </a:prstGeom>
          <a:noFill/>
        </p:spPr>
        <p:txBody>
          <a:bodyPr wrap="none" rtlCol="0">
            <a:spAutoFit/>
          </a:bodyPr>
          <a:lstStyle/>
          <a:p>
            <a:pPr algn="ctr" defTabSz="840646"/>
            <a:r>
              <a:rPr lang="ja-JP" altLang="en-US" sz="4000" u="sng" dirty="0">
                <a:solidFill>
                  <a:prstClr val="black"/>
                </a:solidFill>
              </a:rPr>
              <a:t>スピンダウン磁場との関係</a:t>
            </a:r>
            <a:endParaRPr lang="en-GB" altLang="ja-JP" sz="4000" u="sng" dirty="0">
              <a:solidFill>
                <a:srgbClr val="FF0000"/>
              </a:solidFill>
            </a:endParaRPr>
          </a:p>
        </p:txBody>
      </p:sp>
      <p:sp>
        <p:nvSpPr>
          <p:cNvPr id="2" name="スライド番号プレースホルダー 1"/>
          <p:cNvSpPr>
            <a:spLocks noGrp="1"/>
          </p:cNvSpPr>
          <p:nvPr>
            <p:ph type="sldNum" sz="quarter" idx="12"/>
          </p:nvPr>
        </p:nvSpPr>
        <p:spPr/>
        <p:txBody>
          <a:bodyPr/>
          <a:lstStyle/>
          <a:p>
            <a:fld id="{6F1CF41B-315A-455C-BDFC-86D2CA9BA2E6}" type="slidenum">
              <a:rPr kumimoji="1" lang="ja-JP" altLang="en-US" smtClean="0"/>
              <a:t>18</a:t>
            </a:fld>
            <a:endParaRPr kumimoji="1" lang="ja-JP" altLang="en-US"/>
          </a:p>
        </p:txBody>
      </p:sp>
    </p:spTree>
    <p:extLst>
      <p:ext uri="{BB962C8B-B14F-4D97-AF65-F5344CB8AC3E}">
        <p14:creationId xmlns:p14="http://schemas.microsoft.com/office/powerpoint/2010/main" val="351256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62277" t="15001" r="10823" b="12716"/>
          <a:stretch/>
        </p:blipFill>
        <p:spPr>
          <a:xfrm>
            <a:off x="1907704" y="652219"/>
            <a:ext cx="5199005" cy="3928909"/>
          </a:xfrm>
          <a:prstGeom prst="rect">
            <a:avLst/>
          </a:prstGeom>
        </p:spPr>
      </p:pic>
      <p:sp>
        <p:nvSpPr>
          <p:cNvPr id="16" name="テキスト ボックス 15"/>
          <p:cNvSpPr txBox="1"/>
          <p:nvPr/>
        </p:nvSpPr>
        <p:spPr>
          <a:xfrm>
            <a:off x="1231407" y="-29449"/>
            <a:ext cx="6490879" cy="707886"/>
          </a:xfrm>
          <a:prstGeom prst="rect">
            <a:avLst/>
          </a:prstGeom>
          <a:noFill/>
        </p:spPr>
        <p:txBody>
          <a:bodyPr wrap="none" rtlCol="0">
            <a:spAutoFit/>
          </a:bodyPr>
          <a:lstStyle/>
          <a:p>
            <a:pPr defTabSz="840646"/>
            <a:r>
              <a:rPr lang="ja-JP" altLang="en-US" sz="4000" u="sng" dirty="0"/>
              <a:t>陽子サイクロトロン共鳴 </a:t>
            </a:r>
            <a:r>
              <a:rPr lang="en-US" altLang="ja-JP" sz="4000" u="sng" dirty="0"/>
              <a:t>(PCR)</a:t>
            </a:r>
            <a:endParaRPr lang="en-GB" altLang="ja-JP" sz="4000" u="sng" dirty="0">
              <a:solidFill>
                <a:srgbClr val="FF0000"/>
              </a:solidFill>
            </a:endParaRPr>
          </a:p>
        </p:txBody>
      </p:sp>
      <p:sp>
        <p:nvSpPr>
          <p:cNvPr id="3" name="テキスト ボックス 2"/>
          <p:cNvSpPr txBox="1"/>
          <p:nvPr/>
        </p:nvSpPr>
        <p:spPr>
          <a:xfrm>
            <a:off x="784942" y="5034693"/>
            <a:ext cx="7882286" cy="1569660"/>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3200" dirty="0"/>
              <a:t>吸収線位置 </a:t>
            </a:r>
            <a:r>
              <a:rPr kumimoji="1" lang="en-US" altLang="ja-JP" sz="3200" dirty="0" err="1"/>
              <a:t>E</a:t>
            </a:r>
            <a:r>
              <a:rPr lang="en-US" altLang="ja-JP" sz="3200" baseline="-25000" dirty="0" err="1"/>
              <a:t>line</a:t>
            </a:r>
            <a:r>
              <a:rPr lang="en-US" altLang="ja-JP" sz="3200" dirty="0"/>
              <a:t> </a:t>
            </a:r>
            <a:r>
              <a:rPr lang="ja-JP" altLang="en-US" sz="3200" dirty="0"/>
              <a:t>⇒ 磁場 </a:t>
            </a:r>
            <a:r>
              <a:rPr lang="en-US" altLang="ja-JP" sz="3200" dirty="0" err="1"/>
              <a:t>B</a:t>
            </a:r>
            <a:r>
              <a:rPr lang="en-US" altLang="ja-JP" sz="3200" baseline="-25000" dirty="0" err="1"/>
              <a:t>cyc</a:t>
            </a:r>
            <a:endParaRPr lang="en-US" altLang="ja-JP" sz="3200" dirty="0"/>
          </a:p>
          <a:p>
            <a:pPr marL="285750" indent="-285750">
              <a:buFont typeface="Arial" panose="020B0604020202020204" pitchFamily="34" charset="0"/>
              <a:buChar char="•"/>
            </a:pPr>
            <a:r>
              <a:rPr kumimoji="1" lang="ja-JP" altLang="en-US" sz="3200" dirty="0"/>
              <a:t>自転から求めた磁場 </a:t>
            </a:r>
            <a:r>
              <a:rPr kumimoji="1" lang="en-US" altLang="ja-JP" sz="3200" dirty="0" err="1"/>
              <a:t>B</a:t>
            </a:r>
            <a:r>
              <a:rPr kumimoji="1" lang="en-US" altLang="ja-JP" sz="3200" baseline="-25000" dirty="0" err="1"/>
              <a:t>dip</a:t>
            </a:r>
            <a:r>
              <a:rPr kumimoji="1" lang="en-US" altLang="ja-JP" sz="3200" dirty="0"/>
              <a:t> </a:t>
            </a:r>
            <a:r>
              <a:rPr kumimoji="1" lang="ja-JP" altLang="en-US" sz="3200" dirty="0"/>
              <a:t>より系統的に高い</a:t>
            </a:r>
            <a:endParaRPr kumimoji="1" lang="en-US" altLang="ja-JP" sz="3200" dirty="0"/>
          </a:p>
          <a:p>
            <a:pPr lvl="1"/>
            <a:r>
              <a:rPr lang="ja-JP" altLang="en-US" sz="3200" dirty="0"/>
              <a:t>⇒ </a:t>
            </a:r>
            <a:r>
              <a:rPr lang="ja-JP" altLang="en-US" sz="3200" b="1" dirty="0"/>
              <a:t>ジオメトリを制限できる</a:t>
            </a:r>
            <a:r>
              <a:rPr lang="ja-JP" altLang="en-US" sz="3200" dirty="0"/>
              <a:t>？</a:t>
            </a:r>
            <a:endParaRPr kumimoji="1" lang="ja-JP" altLang="en-US" sz="3200" dirty="0"/>
          </a:p>
        </p:txBody>
      </p:sp>
      <p:sp>
        <p:nvSpPr>
          <p:cNvPr id="4" name="テキスト ボックス 3"/>
          <p:cNvSpPr txBox="1"/>
          <p:nvPr/>
        </p:nvSpPr>
        <p:spPr>
          <a:xfrm>
            <a:off x="4021948" y="4505487"/>
            <a:ext cx="1061509" cy="461665"/>
          </a:xfrm>
          <a:prstGeom prst="rect">
            <a:avLst/>
          </a:prstGeom>
          <a:noFill/>
        </p:spPr>
        <p:txBody>
          <a:bodyPr wrap="none" rtlCol="0">
            <a:spAutoFit/>
          </a:bodyPr>
          <a:lstStyle/>
          <a:p>
            <a:r>
              <a:rPr kumimoji="1" lang="en-US" altLang="ja-JP" sz="2400" i="1" dirty="0" err="1"/>
              <a:t>B</a:t>
            </a:r>
            <a:r>
              <a:rPr lang="en-US" altLang="ja-JP" sz="2400" baseline="-25000" dirty="0" err="1"/>
              <a:t>dip</a:t>
            </a:r>
            <a:r>
              <a:rPr lang="en-US" altLang="ja-JP" sz="2400" dirty="0"/>
              <a:t> (G)</a:t>
            </a:r>
            <a:endParaRPr kumimoji="1" lang="ja-JP" altLang="en-US" sz="2400" i="1" dirty="0"/>
          </a:p>
        </p:txBody>
      </p:sp>
      <p:sp>
        <p:nvSpPr>
          <p:cNvPr id="7" name="テキスト ボックス 6"/>
          <p:cNvSpPr txBox="1"/>
          <p:nvPr/>
        </p:nvSpPr>
        <p:spPr>
          <a:xfrm rot="16200000">
            <a:off x="1037711" y="2217844"/>
            <a:ext cx="1063689" cy="461665"/>
          </a:xfrm>
          <a:prstGeom prst="rect">
            <a:avLst/>
          </a:prstGeom>
          <a:noFill/>
        </p:spPr>
        <p:txBody>
          <a:bodyPr wrap="none" rtlCol="0">
            <a:spAutoFit/>
          </a:bodyPr>
          <a:lstStyle/>
          <a:p>
            <a:r>
              <a:rPr kumimoji="1" lang="en-US" altLang="ja-JP" sz="2400" i="1" dirty="0" err="1"/>
              <a:t>B</a:t>
            </a:r>
            <a:r>
              <a:rPr lang="en-US" altLang="ja-JP" sz="2400" baseline="-25000" dirty="0" err="1"/>
              <a:t>cyc</a:t>
            </a:r>
            <a:r>
              <a:rPr lang="en-US" altLang="ja-JP" sz="2400" dirty="0"/>
              <a:t> (G)</a:t>
            </a:r>
            <a:endParaRPr kumimoji="1" lang="ja-JP" altLang="en-US" sz="2400" i="1" dirty="0"/>
          </a:p>
        </p:txBody>
      </p:sp>
      <p:sp>
        <p:nvSpPr>
          <p:cNvPr id="5" name="スライド番号プレースホルダー 4"/>
          <p:cNvSpPr>
            <a:spLocks noGrp="1"/>
          </p:cNvSpPr>
          <p:nvPr>
            <p:ph type="sldNum" sz="quarter" idx="12"/>
          </p:nvPr>
        </p:nvSpPr>
        <p:spPr/>
        <p:txBody>
          <a:bodyPr/>
          <a:lstStyle/>
          <a:p>
            <a:fld id="{6F1CF41B-315A-455C-BDFC-86D2CA9BA2E6}" type="slidenum">
              <a:rPr kumimoji="1" lang="ja-JP" altLang="en-US" smtClean="0"/>
              <a:t>19</a:t>
            </a:fld>
            <a:endParaRPr kumimoji="1" lang="ja-JP" altLang="en-US"/>
          </a:p>
        </p:txBody>
      </p:sp>
      <p:sp>
        <p:nvSpPr>
          <p:cNvPr id="6" name="テキスト ボックス 5"/>
          <p:cNvSpPr txBox="1"/>
          <p:nvPr/>
        </p:nvSpPr>
        <p:spPr>
          <a:xfrm rot="20353884">
            <a:off x="4898013" y="3142878"/>
            <a:ext cx="1361848" cy="461665"/>
          </a:xfrm>
          <a:prstGeom prst="rect">
            <a:avLst/>
          </a:prstGeom>
          <a:noFill/>
        </p:spPr>
        <p:txBody>
          <a:bodyPr wrap="none" rtlCol="0">
            <a:spAutoFit/>
          </a:bodyPr>
          <a:lstStyle/>
          <a:p>
            <a:r>
              <a:rPr kumimoji="1" lang="en-US" altLang="ja-JP" sz="2400" b="1" i="1" dirty="0" err="1"/>
              <a:t>B</a:t>
            </a:r>
            <a:r>
              <a:rPr kumimoji="1" lang="en-US" altLang="ja-JP" sz="2400" b="1" baseline="-25000" dirty="0" err="1"/>
              <a:t>dip</a:t>
            </a:r>
            <a:r>
              <a:rPr kumimoji="1" lang="en-US" altLang="ja-JP" sz="2400" b="1" dirty="0"/>
              <a:t> = </a:t>
            </a:r>
            <a:r>
              <a:rPr kumimoji="1" lang="en-US" altLang="ja-JP" sz="2400" b="1" i="1" dirty="0" err="1"/>
              <a:t>B</a:t>
            </a:r>
            <a:r>
              <a:rPr kumimoji="1" lang="en-US" altLang="ja-JP" sz="2400" b="1" baseline="-25000" dirty="0" err="1"/>
              <a:t>cyc</a:t>
            </a:r>
            <a:endParaRPr kumimoji="1" lang="ja-JP" altLang="en-US" sz="2400" b="1" i="1" dirty="0"/>
          </a:p>
        </p:txBody>
      </p:sp>
      <p:sp>
        <p:nvSpPr>
          <p:cNvPr id="8" name="正方形/長方形 7"/>
          <p:cNvSpPr/>
          <p:nvPr/>
        </p:nvSpPr>
        <p:spPr>
          <a:xfrm>
            <a:off x="2627784" y="2437973"/>
            <a:ext cx="43204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56B62AC-AFBE-4588-841F-903D316041D3}"/>
              </a:ext>
            </a:extLst>
          </p:cNvPr>
          <p:cNvSpPr txBox="1"/>
          <p:nvPr/>
        </p:nvSpPr>
        <p:spPr>
          <a:xfrm>
            <a:off x="5652120" y="1196752"/>
            <a:ext cx="1098378" cy="646331"/>
          </a:xfrm>
          <a:prstGeom prst="rect">
            <a:avLst/>
          </a:prstGeom>
          <a:noFill/>
        </p:spPr>
        <p:txBody>
          <a:bodyPr wrap="none" rtlCol="0">
            <a:spAutoFit/>
          </a:bodyPr>
          <a:lstStyle/>
          <a:p>
            <a:r>
              <a:rPr lang="ja-JP" altLang="en-US" dirty="0"/>
              <a:t>□</a:t>
            </a:r>
            <a:r>
              <a:rPr lang="en-US" altLang="ja-JP" dirty="0"/>
              <a:t>: XMM</a:t>
            </a:r>
          </a:p>
          <a:p>
            <a:r>
              <a:rPr lang="ja-JP" altLang="en-US" dirty="0"/>
              <a:t>＊</a:t>
            </a:r>
            <a:r>
              <a:rPr lang="en-US" altLang="ja-JP" dirty="0"/>
              <a:t>: NICER</a:t>
            </a:r>
            <a:endParaRPr kumimoji="1" lang="ja-JP" altLang="en-US" dirty="0"/>
          </a:p>
        </p:txBody>
      </p:sp>
    </p:spTree>
    <p:extLst>
      <p:ext uri="{BB962C8B-B14F-4D97-AF65-F5344CB8AC3E}">
        <p14:creationId xmlns:p14="http://schemas.microsoft.com/office/powerpoint/2010/main" val="279564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8581" y="-83066"/>
            <a:ext cx="8754602" cy="1143000"/>
          </a:xfrm>
        </p:spPr>
        <p:txBody>
          <a:bodyPr>
            <a:normAutofit/>
          </a:bodyPr>
          <a:lstStyle/>
          <a:p>
            <a:r>
              <a:rPr lang="en-US" altLang="ja-JP" u="sng" dirty="0"/>
              <a:t>X-ray Isolated Neutron Star</a:t>
            </a:r>
            <a:r>
              <a:rPr lang="ja-JP" altLang="en-US" u="sng" dirty="0"/>
              <a:t> </a:t>
            </a:r>
            <a:r>
              <a:rPr lang="en-US" altLang="ja-JP" u="sng" dirty="0"/>
              <a:t>(XINS) </a:t>
            </a:r>
            <a:endParaRPr kumimoji="1" lang="ja-JP" altLang="en-US" u="sng" dirty="0"/>
          </a:p>
        </p:txBody>
      </p:sp>
      <p:sp>
        <p:nvSpPr>
          <p:cNvPr id="17" name="テキスト ボックス 16"/>
          <p:cNvSpPr txBox="1"/>
          <p:nvPr/>
        </p:nvSpPr>
        <p:spPr>
          <a:xfrm>
            <a:off x="6175791" y="2385999"/>
            <a:ext cx="3038155" cy="461665"/>
          </a:xfrm>
          <a:prstGeom prst="rect">
            <a:avLst/>
          </a:prstGeom>
          <a:noFill/>
        </p:spPr>
        <p:txBody>
          <a:bodyPr wrap="square" rtlCol="0">
            <a:spAutoFit/>
          </a:bodyPr>
          <a:lstStyle/>
          <a:p>
            <a:pPr algn="ctr"/>
            <a:r>
              <a:rPr kumimoji="1" lang="en-GB" sz="2400" b="1" dirty="0">
                <a:latin typeface="Cambria Math" panose="02040503050406030204" pitchFamily="18" charset="0"/>
                <a:ea typeface="Cambria Math" panose="02040503050406030204" pitchFamily="18" charset="0"/>
              </a:rPr>
              <a:t>“The Magnificent 7“</a:t>
            </a:r>
          </a:p>
        </p:txBody>
      </p:sp>
      <p:grpSp>
        <p:nvGrpSpPr>
          <p:cNvPr id="4" name="グループ化 3"/>
          <p:cNvGrpSpPr/>
          <p:nvPr/>
        </p:nvGrpSpPr>
        <p:grpSpPr>
          <a:xfrm>
            <a:off x="-108520" y="2385999"/>
            <a:ext cx="6584759" cy="4472001"/>
            <a:chOff x="-324544" y="2140773"/>
            <a:chExt cx="6912767" cy="4694766"/>
          </a:xfrm>
        </p:grpSpPr>
        <p:sp>
          <p:nvSpPr>
            <p:cNvPr id="6" name="テキスト ボックス 5"/>
            <p:cNvSpPr txBox="1"/>
            <p:nvPr/>
          </p:nvSpPr>
          <p:spPr>
            <a:xfrm>
              <a:off x="323529" y="5047843"/>
              <a:ext cx="184731" cy="369332"/>
            </a:xfrm>
            <a:prstGeom prst="rect">
              <a:avLst/>
            </a:prstGeom>
            <a:noFill/>
          </p:spPr>
          <p:txBody>
            <a:bodyPr wrap="none" rtlCol="0">
              <a:spAutoFit/>
            </a:bodyPr>
            <a:lstStyle/>
            <a:p>
              <a:endParaRPr kumimoji="1" lang="en-GB"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4457" y="1031772"/>
              <a:ext cx="4694766" cy="6912767"/>
            </a:xfrm>
            <a:prstGeom prst="rect">
              <a:avLst/>
            </a:prstGeom>
          </p:spPr>
        </p:pic>
        <p:sp>
          <p:nvSpPr>
            <p:cNvPr id="18" name="テキスト ボックス 17"/>
            <p:cNvSpPr txBox="1"/>
            <p:nvPr/>
          </p:nvSpPr>
          <p:spPr>
            <a:xfrm>
              <a:off x="3473341" y="4970535"/>
              <a:ext cx="1714893" cy="1261884"/>
            </a:xfrm>
            <a:prstGeom prst="rect">
              <a:avLst/>
            </a:prstGeom>
            <a:noFill/>
          </p:spPr>
          <p:txBody>
            <a:bodyPr wrap="none" rtlCol="0">
              <a:spAutoFit/>
            </a:bodyPr>
            <a:lstStyle/>
            <a:p>
              <a:r>
                <a:rPr lang="ja-JP" altLang="en-US" sz="2400" dirty="0">
                  <a:solidFill>
                    <a:srgbClr val="FF0000"/>
                  </a:solidFill>
                </a:rPr>
                <a:t>☆</a:t>
              </a:r>
              <a:r>
                <a:rPr lang="en-US" altLang="ja-JP" sz="2800" dirty="0">
                  <a:solidFill>
                    <a:srgbClr val="FF0000"/>
                  </a:solidFill>
                </a:rPr>
                <a:t>XINS</a:t>
              </a:r>
            </a:p>
            <a:p>
              <a:r>
                <a:rPr lang="ja-JP" altLang="en-US" sz="2400" dirty="0">
                  <a:solidFill>
                    <a:srgbClr val="0070C0"/>
                  </a:solidFill>
                </a:rPr>
                <a:t>△</a:t>
              </a:r>
              <a:r>
                <a:rPr lang="en-US" altLang="ja-JP" sz="2400" dirty="0" err="1">
                  <a:solidFill>
                    <a:srgbClr val="0070C0"/>
                  </a:solidFill>
                </a:rPr>
                <a:t>Magnetar</a:t>
              </a:r>
              <a:endParaRPr lang="en-US" altLang="ja-JP" sz="2400" dirty="0">
                <a:solidFill>
                  <a:srgbClr val="0070C0"/>
                </a:solidFill>
              </a:endParaRPr>
            </a:p>
            <a:p>
              <a:r>
                <a:rPr kumimoji="1" lang="ja-JP" altLang="en-US" sz="2400" dirty="0"/>
                <a:t>・　</a:t>
              </a:r>
              <a:r>
                <a:rPr kumimoji="1" lang="en-US" altLang="ja-JP" sz="2400" dirty="0"/>
                <a:t>RPP</a:t>
              </a:r>
              <a:endParaRPr kumimoji="1" lang="en-GB" sz="2400" dirty="0"/>
            </a:p>
          </p:txBody>
        </p:sp>
        <p:sp>
          <p:nvSpPr>
            <p:cNvPr id="3" name="テキスト ボックス 2"/>
            <p:cNvSpPr txBox="1"/>
            <p:nvPr/>
          </p:nvSpPr>
          <p:spPr>
            <a:xfrm rot="933744">
              <a:off x="5405463" y="2460262"/>
              <a:ext cx="85953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15</a:t>
              </a:r>
              <a:r>
                <a:rPr kumimoji="1" lang="en-GB" sz="2000" b="1" dirty="0">
                  <a:latin typeface="Cambria Math" panose="02040503050406030204" pitchFamily="18" charset="0"/>
                  <a:ea typeface="Cambria Math" panose="02040503050406030204" pitchFamily="18" charset="0"/>
                </a:rPr>
                <a:t> G</a:t>
              </a:r>
            </a:p>
          </p:txBody>
        </p:sp>
        <p:sp>
          <p:nvSpPr>
            <p:cNvPr id="13" name="テキスト ボックス 12"/>
            <p:cNvSpPr txBox="1"/>
            <p:nvPr/>
          </p:nvSpPr>
          <p:spPr>
            <a:xfrm rot="933744">
              <a:off x="5410685" y="3656606"/>
              <a:ext cx="85953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13</a:t>
              </a:r>
              <a:r>
                <a:rPr kumimoji="1" lang="en-GB" sz="2000" b="1" dirty="0">
                  <a:latin typeface="Cambria Math" panose="02040503050406030204" pitchFamily="18" charset="0"/>
                  <a:ea typeface="Cambria Math" panose="02040503050406030204" pitchFamily="18" charset="0"/>
                </a:rPr>
                <a:t> G</a:t>
              </a:r>
            </a:p>
          </p:txBody>
        </p:sp>
        <p:sp>
          <p:nvSpPr>
            <p:cNvPr id="16" name="テキスト ボックス 15"/>
            <p:cNvSpPr txBox="1"/>
            <p:nvPr/>
          </p:nvSpPr>
          <p:spPr>
            <a:xfrm rot="933744">
              <a:off x="5405462" y="4872380"/>
              <a:ext cx="85953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11</a:t>
              </a:r>
              <a:r>
                <a:rPr kumimoji="1" lang="en-GB" sz="2000" b="1" dirty="0">
                  <a:latin typeface="Cambria Math" panose="02040503050406030204" pitchFamily="18" charset="0"/>
                  <a:ea typeface="Cambria Math" panose="02040503050406030204" pitchFamily="18" charset="0"/>
                </a:rPr>
                <a:t> G</a:t>
              </a:r>
            </a:p>
          </p:txBody>
        </p:sp>
        <p:sp>
          <p:nvSpPr>
            <p:cNvPr id="19" name="テキスト ボックス 18"/>
            <p:cNvSpPr txBox="1"/>
            <p:nvPr/>
          </p:nvSpPr>
          <p:spPr>
            <a:xfrm rot="20611054">
              <a:off x="854897" y="3028680"/>
              <a:ext cx="84350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2</a:t>
              </a:r>
              <a:r>
                <a:rPr kumimoji="1" lang="en-GB" sz="2000" b="1" dirty="0">
                  <a:latin typeface="Cambria Math" panose="02040503050406030204" pitchFamily="18" charset="0"/>
                  <a:ea typeface="Cambria Math" panose="02040503050406030204" pitchFamily="18" charset="0"/>
                </a:rPr>
                <a:t> </a:t>
              </a:r>
              <a:r>
                <a:rPr kumimoji="1" lang="en-GB" sz="2000" b="1" dirty="0" err="1">
                  <a:latin typeface="Cambria Math" panose="02040503050406030204" pitchFamily="18" charset="0"/>
                  <a:ea typeface="Cambria Math" panose="02040503050406030204" pitchFamily="18" charset="0"/>
                </a:rPr>
                <a:t>yr</a:t>
              </a:r>
              <a:endParaRPr kumimoji="1" lang="en-GB" sz="2000" b="1" dirty="0">
                <a:latin typeface="Cambria Math" panose="02040503050406030204" pitchFamily="18" charset="0"/>
                <a:ea typeface="Cambria Math" panose="02040503050406030204" pitchFamily="18" charset="0"/>
              </a:endParaRPr>
            </a:p>
          </p:txBody>
        </p:sp>
        <p:sp>
          <p:nvSpPr>
            <p:cNvPr id="20" name="テキスト ボックス 19"/>
            <p:cNvSpPr txBox="1"/>
            <p:nvPr/>
          </p:nvSpPr>
          <p:spPr>
            <a:xfrm rot="20640380">
              <a:off x="853077" y="4233637"/>
              <a:ext cx="84350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6</a:t>
              </a:r>
              <a:r>
                <a:rPr kumimoji="1" lang="en-GB" sz="2000" b="1" dirty="0">
                  <a:latin typeface="Cambria Math" panose="02040503050406030204" pitchFamily="18" charset="0"/>
                  <a:ea typeface="Cambria Math" panose="02040503050406030204" pitchFamily="18" charset="0"/>
                </a:rPr>
                <a:t> </a:t>
              </a:r>
              <a:r>
                <a:rPr kumimoji="1" lang="en-GB" sz="2000" b="1" dirty="0" err="1">
                  <a:latin typeface="Cambria Math" panose="02040503050406030204" pitchFamily="18" charset="0"/>
                  <a:ea typeface="Cambria Math" panose="02040503050406030204" pitchFamily="18" charset="0"/>
                </a:rPr>
                <a:t>yr</a:t>
              </a:r>
              <a:endParaRPr kumimoji="1" lang="en-GB" sz="2000" b="1" dirty="0">
                <a:latin typeface="Cambria Math" panose="02040503050406030204" pitchFamily="18" charset="0"/>
                <a:ea typeface="Cambria Math" panose="02040503050406030204" pitchFamily="18" charset="0"/>
              </a:endParaRPr>
            </a:p>
          </p:txBody>
        </p:sp>
        <p:sp>
          <p:nvSpPr>
            <p:cNvPr id="21" name="テキスト ボックス 20"/>
            <p:cNvSpPr txBox="1"/>
            <p:nvPr/>
          </p:nvSpPr>
          <p:spPr>
            <a:xfrm rot="933744">
              <a:off x="5405461" y="3098639"/>
              <a:ext cx="85953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14</a:t>
              </a:r>
              <a:r>
                <a:rPr kumimoji="1" lang="en-GB" sz="2000" b="1" dirty="0">
                  <a:latin typeface="Cambria Math" panose="02040503050406030204" pitchFamily="18" charset="0"/>
                  <a:ea typeface="Cambria Math" panose="02040503050406030204" pitchFamily="18" charset="0"/>
                </a:rPr>
                <a:t> G</a:t>
              </a:r>
            </a:p>
          </p:txBody>
        </p:sp>
        <p:sp>
          <p:nvSpPr>
            <p:cNvPr id="22" name="テキスト ボックス 21"/>
            <p:cNvSpPr txBox="1"/>
            <p:nvPr/>
          </p:nvSpPr>
          <p:spPr>
            <a:xfrm rot="933744">
              <a:off x="5395833" y="4282868"/>
              <a:ext cx="85953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12</a:t>
              </a:r>
              <a:r>
                <a:rPr kumimoji="1" lang="en-GB" sz="2000" b="1" dirty="0">
                  <a:latin typeface="Cambria Math" panose="02040503050406030204" pitchFamily="18" charset="0"/>
                  <a:ea typeface="Cambria Math" panose="02040503050406030204" pitchFamily="18" charset="0"/>
                </a:rPr>
                <a:t> G</a:t>
              </a:r>
            </a:p>
          </p:txBody>
        </p:sp>
        <p:sp>
          <p:nvSpPr>
            <p:cNvPr id="23" name="テキスト ボックス 22"/>
            <p:cNvSpPr txBox="1"/>
            <p:nvPr/>
          </p:nvSpPr>
          <p:spPr>
            <a:xfrm rot="20640380">
              <a:off x="794182" y="3616603"/>
              <a:ext cx="84350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4</a:t>
              </a:r>
              <a:r>
                <a:rPr kumimoji="1" lang="en-GB" sz="2000" b="1" dirty="0">
                  <a:latin typeface="Cambria Math" panose="02040503050406030204" pitchFamily="18" charset="0"/>
                  <a:ea typeface="Cambria Math" panose="02040503050406030204" pitchFamily="18" charset="0"/>
                </a:rPr>
                <a:t> </a:t>
              </a:r>
              <a:r>
                <a:rPr kumimoji="1" lang="en-GB" sz="2000" b="1" dirty="0" err="1">
                  <a:latin typeface="Cambria Math" panose="02040503050406030204" pitchFamily="18" charset="0"/>
                  <a:ea typeface="Cambria Math" panose="02040503050406030204" pitchFamily="18" charset="0"/>
                </a:rPr>
                <a:t>yr</a:t>
              </a:r>
              <a:endParaRPr kumimoji="1" lang="en-GB" sz="2000" b="1" dirty="0">
                <a:latin typeface="Cambria Math" panose="02040503050406030204" pitchFamily="18" charset="0"/>
                <a:ea typeface="Cambria Math" panose="02040503050406030204" pitchFamily="18" charset="0"/>
              </a:endParaRPr>
            </a:p>
          </p:txBody>
        </p:sp>
        <p:sp>
          <p:nvSpPr>
            <p:cNvPr id="24" name="テキスト ボックス 23"/>
            <p:cNvSpPr txBox="1"/>
            <p:nvPr/>
          </p:nvSpPr>
          <p:spPr>
            <a:xfrm rot="20640380">
              <a:off x="799785" y="4818584"/>
              <a:ext cx="843501" cy="400110"/>
            </a:xfrm>
            <a:prstGeom prst="rect">
              <a:avLst/>
            </a:prstGeom>
            <a:solidFill>
              <a:schemeClr val="bg1"/>
            </a:solidFill>
          </p:spPr>
          <p:txBody>
            <a:bodyPr wrap="none" rtlCol="0">
              <a:spAutoFit/>
            </a:bodyPr>
            <a:lstStyle/>
            <a:p>
              <a:r>
                <a:rPr kumimoji="1" lang="en-GB" sz="2000" b="1" dirty="0">
                  <a:latin typeface="Cambria Math" panose="02040503050406030204" pitchFamily="18" charset="0"/>
                  <a:ea typeface="Cambria Math" panose="02040503050406030204" pitchFamily="18" charset="0"/>
                </a:rPr>
                <a:t>10</a:t>
              </a:r>
              <a:r>
                <a:rPr kumimoji="1" lang="en-GB" sz="2000" b="1" baseline="30000" dirty="0">
                  <a:latin typeface="Cambria Math" panose="02040503050406030204" pitchFamily="18" charset="0"/>
                  <a:ea typeface="Cambria Math" panose="02040503050406030204" pitchFamily="18" charset="0"/>
                </a:rPr>
                <a:t>8</a:t>
              </a:r>
              <a:r>
                <a:rPr kumimoji="1" lang="en-GB" sz="2000" b="1" dirty="0">
                  <a:latin typeface="Cambria Math" panose="02040503050406030204" pitchFamily="18" charset="0"/>
                  <a:ea typeface="Cambria Math" panose="02040503050406030204" pitchFamily="18" charset="0"/>
                </a:rPr>
                <a:t> </a:t>
              </a:r>
              <a:r>
                <a:rPr kumimoji="1" lang="en-GB" sz="2000" b="1" dirty="0" err="1">
                  <a:latin typeface="Cambria Math" panose="02040503050406030204" pitchFamily="18" charset="0"/>
                  <a:ea typeface="Cambria Math" panose="02040503050406030204" pitchFamily="18" charset="0"/>
                </a:rPr>
                <a:t>yr</a:t>
              </a:r>
              <a:endParaRPr kumimoji="1" lang="en-GB" sz="2000" b="1" dirty="0">
                <a:latin typeface="Cambria Math" panose="02040503050406030204" pitchFamily="18" charset="0"/>
                <a:ea typeface="Cambria Math" panose="02040503050406030204" pitchFamily="18" charset="0"/>
              </a:endParaRPr>
            </a:p>
          </p:txBody>
        </p:sp>
        <p:sp>
          <p:nvSpPr>
            <p:cNvPr id="28" name="十字形 27"/>
            <p:cNvSpPr/>
            <p:nvPr/>
          </p:nvSpPr>
          <p:spPr>
            <a:xfrm rot="2700000">
              <a:off x="4557367" y="3160179"/>
              <a:ext cx="277030" cy="277030"/>
            </a:xfrm>
            <a:prstGeom prst="plus">
              <a:avLst>
                <a:gd name="adj" fmla="val 456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grpSp>
      <p:sp>
        <p:nvSpPr>
          <p:cNvPr id="29" name="テキスト ボックス 28"/>
          <p:cNvSpPr txBox="1"/>
          <p:nvPr/>
        </p:nvSpPr>
        <p:spPr>
          <a:xfrm>
            <a:off x="6326376" y="2887461"/>
            <a:ext cx="2736647" cy="2893100"/>
          </a:xfrm>
          <a:prstGeom prst="rect">
            <a:avLst/>
          </a:prstGeom>
          <a:noFill/>
          <a:ln w="28575">
            <a:solidFill>
              <a:srgbClr val="FF0000"/>
            </a:solidFill>
          </a:ln>
        </p:spPr>
        <p:txBody>
          <a:bodyPr wrap="none" rtlCol="0">
            <a:spAutoFit/>
          </a:bodyPr>
          <a:lstStyle/>
          <a:p>
            <a:pPr fontAlgn="t"/>
            <a:r>
              <a:rPr lang="en-GB" altLang="ja-JP" sz="2600" dirty="0"/>
              <a:t>RX </a:t>
            </a:r>
            <a:r>
              <a:rPr lang="en-GB" altLang="ja-JP" sz="2600" b="1" dirty="0"/>
              <a:t>J0420</a:t>
            </a:r>
            <a:r>
              <a:rPr lang="en-GB" altLang="ja-JP" sz="2600" dirty="0"/>
              <a:t>.0-5022</a:t>
            </a:r>
            <a:endParaRPr lang="ja-JP" altLang="ja-JP" sz="2600" dirty="0"/>
          </a:p>
          <a:p>
            <a:pPr fontAlgn="t"/>
            <a:r>
              <a:rPr lang="en-GB" altLang="ja-JP" sz="2600" dirty="0"/>
              <a:t>RX </a:t>
            </a:r>
            <a:r>
              <a:rPr lang="en-GB" altLang="ja-JP" sz="2600" b="1" dirty="0">
                <a:solidFill>
                  <a:srgbClr val="CC00FF"/>
                </a:solidFill>
              </a:rPr>
              <a:t>J0720</a:t>
            </a:r>
            <a:r>
              <a:rPr lang="en-GB" altLang="ja-JP" sz="2600" dirty="0"/>
              <a:t>.4-3125</a:t>
            </a:r>
            <a:endParaRPr lang="en-GB" altLang="ja-JP" sz="2600" baseline="30000" dirty="0"/>
          </a:p>
          <a:p>
            <a:pPr fontAlgn="t"/>
            <a:r>
              <a:rPr lang="en-GB" altLang="ja-JP" sz="2600" dirty="0"/>
              <a:t>RX </a:t>
            </a:r>
            <a:r>
              <a:rPr lang="en-GB" altLang="ja-JP" sz="2600" b="1" dirty="0">
                <a:solidFill>
                  <a:srgbClr val="FF0000"/>
                </a:solidFill>
              </a:rPr>
              <a:t>J0806</a:t>
            </a:r>
            <a:r>
              <a:rPr lang="en-GB" altLang="ja-JP" sz="2600" dirty="0"/>
              <a:t>.4-4123</a:t>
            </a:r>
            <a:endParaRPr lang="ja-JP" altLang="ja-JP" sz="2600" dirty="0"/>
          </a:p>
          <a:p>
            <a:pPr fontAlgn="t"/>
            <a:r>
              <a:rPr lang="en-GB" altLang="ja-JP" sz="2600" b="1" dirty="0">
                <a:solidFill>
                  <a:srgbClr val="0070C0"/>
                </a:solidFill>
              </a:rPr>
              <a:t>RBS1223</a:t>
            </a:r>
          </a:p>
          <a:p>
            <a:pPr fontAlgn="t"/>
            <a:r>
              <a:rPr lang="en-GB" altLang="ja-JP" sz="2600" dirty="0"/>
              <a:t>RX </a:t>
            </a:r>
            <a:r>
              <a:rPr lang="en-GB" altLang="ja-JP" sz="2600" b="1" dirty="0">
                <a:solidFill>
                  <a:srgbClr val="00B050"/>
                </a:solidFill>
              </a:rPr>
              <a:t>J1605</a:t>
            </a:r>
            <a:r>
              <a:rPr lang="en-GB" altLang="ja-JP" sz="2600" dirty="0"/>
              <a:t>.3+3249</a:t>
            </a:r>
            <a:r>
              <a:rPr lang="en-GB" altLang="ja-JP" sz="2600" baseline="30000" dirty="0"/>
              <a:t>(*)</a:t>
            </a:r>
            <a:endParaRPr lang="ja-JP" altLang="ja-JP" sz="2600" dirty="0"/>
          </a:p>
          <a:p>
            <a:pPr fontAlgn="t"/>
            <a:r>
              <a:rPr lang="en-GB" altLang="ja-JP" sz="2600" dirty="0"/>
              <a:t>RX </a:t>
            </a:r>
            <a:r>
              <a:rPr lang="en-GB" altLang="ja-JP" sz="2600" b="1" dirty="0">
                <a:solidFill>
                  <a:srgbClr val="FF9900"/>
                </a:solidFill>
              </a:rPr>
              <a:t>J1856</a:t>
            </a:r>
            <a:r>
              <a:rPr lang="en-GB" altLang="ja-JP" sz="2600" dirty="0"/>
              <a:t>.5-3754</a:t>
            </a:r>
            <a:endParaRPr lang="ja-JP" altLang="ja-JP" sz="2600" dirty="0"/>
          </a:p>
          <a:p>
            <a:pPr fontAlgn="t"/>
            <a:r>
              <a:rPr lang="en-GB" altLang="ja-JP" sz="2600" b="1" dirty="0">
                <a:solidFill>
                  <a:srgbClr val="00B0F0"/>
                </a:solidFill>
              </a:rPr>
              <a:t>RBS1774</a:t>
            </a:r>
            <a:endParaRPr lang="ja-JP" altLang="ja-JP" sz="2600" b="1" dirty="0">
              <a:solidFill>
                <a:srgbClr val="00B0F0"/>
              </a:solidFill>
            </a:endParaRPr>
          </a:p>
        </p:txBody>
      </p:sp>
      <p:sp>
        <p:nvSpPr>
          <p:cNvPr id="30" name="テキスト ボックス 29"/>
          <p:cNvSpPr txBox="1"/>
          <p:nvPr/>
        </p:nvSpPr>
        <p:spPr>
          <a:xfrm>
            <a:off x="6611486" y="6114524"/>
            <a:ext cx="2483885" cy="338554"/>
          </a:xfrm>
          <a:prstGeom prst="rect">
            <a:avLst/>
          </a:prstGeom>
          <a:noFill/>
        </p:spPr>
        <p:txBody>
          <a:bodyPr wrap="none" rtlCol="0">
            <a:spAutoFit/>
          </a:bodyPr>
          <a:lstStyle/>
          <a:p>
            <a:r>
              <a:rPr kumimoji="1" lang="en-GB" sz="1600" dirty="0"/>
              <a:t>(*)</a:t>
            </a:r>
            <a:r>
              <a:rPr kumimoji="1" lang="ja-JP" altLang="en-US" sz="1600" dirty="0"/>
              <a:t>周期性未検出</a:t>
            </a:r>
            <a:r>
              <a:rPr kumimoji="1" lang="en-US" altLang="ja-JP" sz="1600" dirty="0"/>
              <a:t>(Pires</a:t>
            </a:r>
            <a:r>
              <a:rPr lang="en-US" altLang="ja-JP" sz="1600" dirty="0"/>
              <a:t>+19</a:t>
            </a:r>
            <a:r>
              <a:rPr kumimoji="1" lang="en-US" altLang="ja-JP" sz="1600" dirty="0"/>
              <a:t>)</a:t>
            </a:r>
            <a:endParaRPr kumimoji="1" lang="en-GB" sz="1600" dirty="0"/>
          </a:p>
        </p:txBody>
      </p:sp>
      <p:sp>
        <p:nvSpPr>
          <p:cNvPr id="31" name="テキスト ボックス 30"/>
          <p:cNvSpPr txBox="1"/>
          <p:nvPr/>
        </p:nvSpPr>
        <p:spPr>
          <a:xfrm>
            <a:off x="596785" y="909305"/>
            <a:ext cx="8073097" cy="1384995"/>
          </a:xfrm>
          <a:prstGeom prst="rect">
            <a:avLst/>
          </a:prstGeom>
          <a:noFill/>
          <a:ln w="38100">
            <a:solidFill>
              <a:srgbClr val="0070C0"/>
            </a:solidFill>
          </a:ln>
        </p:spPr>
        <p:txBody>
          <a:bodyPr wrap="square" rtlCol="0">
            <a:spAutoFit/>
          </a:bodyPr>
          <a:lstStyle/>
          <a:p>
            <a:pPr marL="457200" indent="-457200">
              <a:buFont typeface="Arial" panose="020B0604020202020204" pitchFamily="34" charset="0"/>
              <a:buChar char="•"/>
            </a:pPr>
            <a:r>
              <a:rPr kumimoji="1" lang="ja-JP" altLang="en-US" sz="2800" dirty="0"/>
              <a:t>近傍 </a:t>
            </a:r>
            <a:r>
              <a:rPr kumimoji="1" lang="en-US" altLang="ja-JP" sz="2800" dirty="0"/>
              <a:t>(&lt; 500 pc) </a:t>
            </a:r>
            <a:r>
              <a:rPr lang="ja-JP" altLang="en-US" sz="2800" dirty="0"/>
              <a:t>の </a:t>
            </a:r>
            <a:r>
              <a:rPr lang="en-US" altLang="ja-JP" sz="2800" dirty="0"/>
              <a:t>Radio-quiet source</a:t>
            </a:r>
            <a:endParaRPr kumimoji="1" lang="en-US" altLang="ja-JP" sz="2800" dirty="0"/>
          </a:p>
          <a:p>
            <a:pPr marL="457200" indent="-457200">
              <a:buFont typeface="Arial" panose="020B0604020202020204" pitchFamily="34" charset="0"/>
              <a:buChar char="•"/>
            </a:pPr>
            <a:r>
              <a:rPr kumimoji="1" lang="en-US" altLang="ja-JP" sz="2800" dirty="0">
                <a:solidFill>
                  <a:srgbClr val="FF0000"/>
                </a:solidFill>
              </a:rPr>
              <a:t>1</a:t>
            </a:r>
            <a:r>
              <a:rPr kumimoji="1" lang="ja-JP" altLang="en-US" sz="2800" dirty="0">
                <a:solidFill>
                  <a:srgbClr val="FF0000"/>
                </a:solidFill>
              </a:rPr>
              <a:t>温度黒体放射</a:t>
            </a:r>
            <a:r>
              <a:rPr kumimoji="1" lang="en-US" altLang="ja-JP" sz="2800" dirty="0"/>
              <a:t>+</a:t>
            </a:r>
            <a:r>
              <a:rPr kumimoji="1" lang="ja-JP" altLang="en-US" sz="2800" dirty="0"/>
              <a:t>吸収線</a:t>
            </a:r>
            <a:r>
              <a:rPr kumimoji="1" lang="en-US" altLang="ja-JP" sz="2800" dirty="0"/>
              <a:t> </a:t>
            </a:r>
            <a:r>
              <a:rPr kumimoji="1" lang="ja-JP" altLang="en-US" sz="2800" dirty="0"/>
              <a:t>で再現されるスペクトル</a:t>
            </a:r>
            <a:endParaRPr lang="en-US" altLang="ja-JP" sz="2800" dirty="0"/>
          </a:p>
          <a:p>
            <a:pPr marL="457200" indent="-457200">
              <a:buFont typeface="Arial" panose="020B0604020202020204" pitchFamily="34" charset="0"/>
              <a:buChar char="•"/>
            </a:pPr>
            <a:r>
              <a:rPr lang="ja-JP" altLang="en-US" sz="2800" dirty="0"/>
              <a:t>冷却したマグネター？</a:t>
            </a:r>
            <a:endParaRPr lang="en-US" altLang="ja-JP" sz="2800" dirty="0"/>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2</a:t>
            </a:fld>
            <a:endParaRPr kumimoji="1" lang="ja-JP" altLang="en-US"/>
          </a:p>
        </p:txBody>
      </p:sp>
    </p:spTree>
    <p:extLst>
      <p:ext uri="{BB962C8B-B14F-4D97-AF65-F5344CB8AC3E}">
        <p14:creationId xmlns:p14="http://schemas.microsoft.com/office/powerpoint/2010/main" val="20394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797564" y="4957"/>
            <a:ext cx="5811206" cy="707886"/>
          </a:xfrm>
          <a:prstGeom prst="rect">
            <a:avLst/>
          </a:prstGeom>
          <a:noFill/>
        </p:spPr>
        <p:txBody>
          <a:bodyPr wrap="none" rtlCol="0">
            <a:spAutoFit/>
          </a:bodyPr>
          <a:lstStyle/>
          <a:p>
            <a:pPr algn="ctr" defTabSz="840646"/>
            <a:r>
              <a:rPr lang="ja-JP" altLang="en-US" sz="4000" u="sng" dirty="0"/>
              <a:t>吸収線による磁軸の制限</a:t>
            </a:r>
            <a:endParaRPr lang="en-GB" altLang="ja-JP" sz="4000" u="sng" dirty="0"/>
          </a:p>
        </p:txBody>
      </p:sp>
      <p:sp>
        <p:nvSpPr>
          <p:cNvPr id="3" name="テキスト ボックス 2"/>
          <p:cNvSpPr txBox="1"/>
          <p:nvPr/>
        </p:nvSpPr>
        <p:spPr>
          <a:xfrm>
            <a:off x="311070" y="790442"/>
            <a:ext cx="7860870" cy="2246769"/>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2800" i="1" dirty="0" err="1"/>
              <a:t>B</a:t>
            </a:r>
            <a:r>
              <a:rPr kumimoji="1" lang="en-US" altLang="ja-JP" sz="2800" baseline="-25000" dirty="0" err="1"/>
              <a:t>dip</a:t>
            </a:r>
            <a:r>
              <a:rPr kumimoji="1" lang="en-US" altLang="ja-JP" sz="2800" dirty="0"/>
              <a:t> : α = π/2 </a:t>
            </a:r>
            <a:r>
              <a:rPr kumimoji="1" lang="ja-JP" altLang="en-US" sz="2800" dirty="0"/>
              <a:t>の仮定</a:t>
            </a:r>
            <a:endParaRPr lang="en-US" altLang="ja-JP" sz="2800" dirty="0"/>
          </a:p>
          <a:p>
            <a:pPr marL="285750" indent="-285750">
              <a:buFont typeface="Arial" panose="020B0604020202020204" pitchFamily="34" charset="0"/>
              <a:buChar char="•"/>
            </a:pPr>
            <a:r>
              <a:rPr lang="en-US" altLang="ja-JP" sz="2800" b="1" i="1" dirty="0" err="1">
                <a:solidFill>
                  <a:srgbClr val="FF0000"/>
                </a:solidFill>
              </a:rPr>
              <a:t>B</a:t>
            </a:r>
            <a:r>
              <a:rPr lang="en-US" altLang="ja-JP" sz="2800" b="1" baseline="-25000" dirty="0" err="1">
                <a:solidFill>
                  <a:srgbClr val="FF0000"/>
                </a:solidFill>
              </a:rPr>
              <a:t>dip</a:t>
            </a:r>
            <a:r>
              <a:rPr lang="en-US" altLang="ja-JP" sz="2800" b="1" dirty="0">
                <a:solidFill>
                  <a:srgbClr val="FF0000"/>
                </a:solidFill>
              </a:rPr>
              <a:t> / </a:t>
            </a:r>
            <a:r>
              <a:rPr lang="en-US" altLang="ja-JP" sz="2800" b="1" i="1" dirty="0" err="1">
                <a:solidFill>
                  <a:srgbClr val="FF0000"/>
                </a:solidFill>
              </a:rPr>
              <a:t>B</a:t>
            </a:r>
            <a:r>
              <a:rPr lang="en-US" altLang="ja-JP" sz="2800" b="1" baseline="-25000" dirty="0" err="1">
                <a:solidFill>
                  <a:srgbClr val="FF0000"/>
                </a:solidFill>
              </a:rPr>
              <a:t>cyc</a:t>
            </a:r>
            <a:r>
              <a:rPr lang="en-US" altLang="ja-JP" sz="2800" b="1" dirty="0">
                <a:solidFill>
                  <a:srgbClr val="FF0000"/>
                </a:solidFill>
              </a:rPr>
              <a:t> =  sin</a:t>
            </a:r>
            <a:r>
              <a:rPr lang="en-US" altLang="ja-JP" sz="2800" b="1" i="1" dirty="0">
                <a:solidFill>
                  <a:srgbClr val="FF0000"/>
                </a:solidFill>
              </a:rPr>
              <a:t> α     </a:t>
            </a:r>
            <a:r>
              <a:rPr lang="en-US" altLang="ja-JP" sz="2800" dirty="0">
                <a:solidFill>
                  <a:srgbClr val="FF0000"/>
                </a:solidFill>
              </a:rPr>
              <a:t>&lt; 1</a:t>
            </a:r>
            <a:r>
              <a:rPr lang="en-US" altLang="ja-JP" sz="2800" b="1" i="1" dirty="0">
                <a:solidFill>
                  <a:srgbClr val="FF0000"/>
                </a:solidFill>
              </a:rPr>
              <a:t>                    </a:t>
            </a:r>
            <a:r>
              <a:rPr lang="en-US" altLang="ja-JP" sz="2800" dirty="0">
                <a:solidFill>
                  <a:srgbClr val="FF0000"/>
                </a:solidFill>
              </a:rPr>
              <a:t>(Vacuum Dipole)</a:t>
            </a:r>
            <a:endParaRPr lang="en-US" altLang="ja-JP" sz="2800" b="1" i="1" dirty="0">
              <a:solidFill>
                <a:srgbClr val="FF0000"/>
              </a:solidFill>
            </a:endParaRPr>
          </a:p>
          <a:p>
            <a:r>
              <a:rPr lang="en-US" altLang="ja-JP" sz="2800" b="1" i="1" dirty="0">
                <a:solidFill>
                  <a:srgbClr val="FF0000"/>
                </a:solidFill>
              </a:rPr>
              <a:t>                        </a:t>
            </a:r>
            <a:r>
              <a:rPr lang="ja-JP" altLang="en-US" sz="2800" b="1" i="1" dirty="0">
                <a:solidFill>
                  <a:srgbClr val="FF0000"/>
                </a:solidFill>
              </a:rPr>
              <a:t> </a:t>
            </a:r>
            <a:r>
              <a:rPr lang="en-US" altLang="ja-JP" sz="2800" dirty="0">
                <a:solidFill>
                  <a:srgbClr val="FF0000"/>
                </a:solidFill>
              </a:rPr>
              <a:t>(1+sin</a:t>
            </a:r>
            <a:r>
              <a:rPr lang="en-US" altLang="ja-JP" sz="2800" baseline="30000" dirty="0">
                <a:solidFill>
                  <a:srgbClr val="FF0000"/>
                </a:solidFill>
              </a:rPr>
              <a:t>2</a:t>
            </a:r>
            <a:r>
              <a:rPr lang="en-US" altLang="ja-JP" sz="2800" i="1" dirty="0">
                <a:solidFill>
                  <a:srgbClr val="FF0000"/>
                </a:solidFill>
              </a:rPr>
              <a:t>α</a:t>
            </a:r>
            <a:r>
              <a:rPr lang="en-US" altLang="ja-JP" sz="2800" dirty="0">
                <a:solidFill>
                  <a:srgbClr val="FF0000"/>
                </a:solidFill>
              </a:rPr>
              <a:t>)^0.5    &gt; 1      (Wind Acc.)</a:t>
            </a:r>
            <a:endParaRPr lang="en-US" altLang="ja-JP" sz="2800" b="1" dirty="0">
              <a:solidFill>
                <a:srgbClr val="FF0000"/>
              </a:solidFill>
            </a:endParaRPr>
          </a:p>
          <a:p>
            <a:r>
              <a:rPr lang="ja-JP" altLang="en-US" sz="2800" dirty="0"/>
              <a:t>　　⇒ </a:t>
            </a:r>
            <a:r>
              <a:rPr lang="en-US" altLang="ja-JP" sz="2800" dirty="0"/>
              <a:t>Vacuum Dipole </a:t>
            </a:r>
            <a:r>
              <a:rPr lang="ja-JP" altLang="en-US" sz="2800" dirty="0"/>
              <a:t>を仮定</a:t>
            </a:r>
            <a:endParaRPr lang="en-US" altLang="ja-JP" sz="2800" dirty="0"/>
          </a:p>
          <a:p>
            <a:pPr marL="457200" indent="-457200">
              <a:buFont typeface="Arial" panose="020B0604020202020204" pitchFamily="34" charset="0"/>
              <a:buChar char="•"/>
            </a:pPr>
            <a:r>
              <a:rPr lang="ja-JP" altLang="en-US" sz="2800" b="1" u="sng" dirty="0"/>
              <a:t>磁軸のずれを初めて系統的に制限</a:t>
            </a:r>
            <a:endParaRPr lang="en-US" altLang="ja-JP" sz="2800" b="1" u="sng" dirty="0"/>
          </a:p>
        </p:txBody>
      </p:sp>
      <p:grpSp>
        <p:nvGrpSpPr>
          <p:cNvPr id="13" name="グループ化 12"/>
          <p:cNvGrpSpPr/>
          <p:nvPr/>
        </p:nvGrpSpPr>
        <p:grpSpPr>
          <a:xfrm>
            <a:off x="0" y="3015515"/>
            <a:ext cx="3618104" cy="3705960"/>
            <a:chOff x="107504" y="885595"/>
            <a:chExt cx="3618104" cy="3705960"/>
          </a:xfrm>
        </p:grpSpPr>
        <p:pic>
          <p:nvPicPr>
            <p:cNvPr id="4" name="図 3"/>
            <p:cNvPicPr>
              <a:picLocks noChangeAspect="1"/>
            </p:cNvPicPr>
            <p:nvPr/>
          </p:nvPicPr>
          <p:blipFill rotWithShape="1">
            <a:blip r:embed="rId2"/>
            <a:srcRect l="66491" t="17800" r="17122" b="17801"/>
            <a:stretch/>
          </p:blipFill>
          <p:spPr>
            <a:xfrm>
              <a:off x="611560" y="1149834"/>
              <a:ext cx="3114048" cy="3441721"/>
            </a:xfrm>
            <a:prstGeom prst="rect">
              <a:avLst/>
            </a:prstGeom>
          </p:spPr>
        </p:pic>
        <p:grpSp>
          <p:nvGrpSpPr>
            <p:cNvPr id="7" name="グループ化 6"/>
            <p:cNvGrpSpPr/>
            <p:nvPr/>
          </p:nvGrpSpPr>
          <p:grpSpPr>
            <a:xfrm>
              <a:off x="107504" y="1168562"/>
              <a:ext cx="576064" cy="306892"/>
              <a:chOff x="-396552" y="1004000"/>
              <a:chExt cx="576064" cy="306892"/>
            </a:xfrm>
          </p:grpSpPr>
          <p:sp>
            <p:nvSpPr>
              <p:cNvPr id="6" name="楕円 5"/>
              <p:cNvSpPr/>
              <p:nvPr/>
            </p:nvSpPr>
            <p:spPr>
              <a:xfrm>
                <a:off x="-396552" y="1004000"/>
                <a:ext cx="576064" cy="3068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32438" y="1033875"/>
                <a:ext cx="247836" cy="2537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楕円 10"/>
            <p:cNvSpPr/>
            <p:nvPr/>
          </p:nvSpPr>
          <p:spPr>
            <a:xfrm>
              <a:off x="389955" y="1226057"/>
              <a:ext cx="96941" cy="992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上カーブ矢印 11"/>
            <p:cNvSpPr/>
            <p:nvPr/>
          </p:nvSpPr>
          <p:spPr>
            <a:xfrm rot="16200000" flipV="1">
              <a:off x="2001762" y="909778"/>
              <a:ext cx="371005" cy="322639"/>
            </a:xfrm>
            <a:prstGeom prst="curvedUpArrow">
              <a:avLst>
                <a:gd name="adj1" fmla="val 36546"/>
                <a:gd name="adj2" fmla="val 95322"/>
                <a:gd name="adj3" fmla="val 25000"/>
              </a:avLst>
            </a:prstGeom>
            <a:solidFill>
              <a:srgbClr val="B0B0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9" name="グループ化 18"/>
          <p:cNvGrpSpPr/>
          <p:nvPr/>
        </p:nvGrpSpPr>
        <p:grpSpPr>
          <a:xfrm>
            <a:off x="3959486" y="3279754"/>
            <a:ext cx="4921740" cy="3055957"/>
            <a:chOff x="4732330" y="1484784"/>
            <a:chExt cx="3973295" cy="2467058"/>
          </a:xfrm>
        </p:grpSpPr>
        <p:pic>
          <p:nvPicPr>
            <p:cNvPr id="17" name="図 16"/>
            <p:cNvPicPr>
              <a:picLocks noChangeAspect="1"/>
            </p:cNvPicPr>
            <p:nvPr/>
          </p:nvPicPr>
          <p:blipFill rotWithShape="1">
            <a:blip r:embed="rId3"/>
            <a:srcRect l="57087" t="11499" r="24631" b="34601"/>
            <a:stretch/>
          </p:blipFill>
          <p:spPr>
            <a:xfrm>
              <a:off x="4732330" y="1484784"/>
              <a:ext cx="2975231" cy="2467058"/>
            </a:xfrm>
            <a:prstGeom prst="rect">
              <a:avLst/>
            </a:prstGeom>
          </p:spPr>
        </p:pic>
        <p:pic>
          <p:nvPicPr>
            <p:cNvPr id="18" name="図 17"/>
            <p:cNvPicPr>
              <a:picLocks noChangeAspect="1"/>
            </p:cNvPicPr>
            <p:nvPr/>
          </p:nvPicPr>
          <p:blipFill rotWithShape="1">
            <a:blip r:embed="rId3"/>
            <a:srcRect l="79337" t="11499" r="14563" b="34601"/>
            <a:stretch/>
          </p:blipFill>
          <p:spPr>
            <a:xfrm>
              <a:off x="7712976" y="1484784"/>
              <a:ext cx="992649" cy="2467058"/>
            </a:xfrm>
            <a:prstGeom prst="rect">
              <a:avLst/>
            </a:prstGeom>
          </p:spPr>
        </p:pic>
      </p:grpSp>
      <p:sp>
        <p:nvSpPr>
          <p:cNvPr id="2" name="スライド番号プレースホルダー 1"/>
          <p:cNvSpPr>
            <a:spLocks noGrp="1"/>
          </p:cNvSpPr>
          <p:nvPr>
            <p:ph type="sldNum" sz="quarter" idx="12"/>
          </p:nvPr>
        </p:nvSpPr>
        <p:spPr/>
        <p:txBody>
          <a:bodyPr/>
          <a:lstStyle/>
          <a:p>
            <a:fld id="{6F1CF41B-315A-455C-BDFC-86D2CA9BA2E6}" type="slidenum">
              <a:rPr kumimoji="1" lang="ja-JP" altLang="en-US" smtClean="0"/>
              <a:t>20</a:t>
            </a:fld>
            <a:endParaRPr kumimoji="1" lang="ja-JP" altLang="en-US"/>
          </a:p>
        </p:txBody>
      </p:sp>
      <p:sp>
        <p:nvSpPr>
          <p:cNvPr id="8" name="左中かっこ 7">
            <a:extLst>
              <a:ext uri="{FF2B5EF4-FFF2-40B4-BE49-F238E27FC236}">
                <a16:creationId xmlns:a16="http://schemas.microsoft.com/office/drawing/2014/main" id="{AD33D84F-D4ED-4F10-8ADE-845DE3C4E734}"/>
              </a:ext>
            </a:extLst>
          </p:cNvPr>
          <p:cNvSpPr/>
          <p:nvPr/>
        </p:nvSpPr>
        <p:spPr>
          <a:xfrm>
            <a:off x="2241080" y="1329003"/>
            <a:ext cx="136917" cy="76401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429D81C-FCA9-4827-9F6D-188132EA58C1}"/>
              </a:ext>
            </a:extLst>
          </p:cNvPr>
          <p:cNvSpPr txBox="1"/>
          <p:nvPr/>
        </p:nvSpPr>
        <p:spPr>
          <a:xfrm>
            <a:off x="7380312" y="1745564"/>
            <a:ext cx="1178464" cy="369332"/>
          </a:xfrm>
          <a:prstGeom prst="rect">
            <a:avLst/>
          </a:prstGeom>
          <a:noFill/>
        </p:spPr>
        <p:txBody>
          <a:bodyPr wrap="none" rtlCol="0">
            <a:spAutoFit/>
          </a:bodyPr>
          <a:lstStyle/>
          <a:p>
            <a:r>
              <a:rPr lang="en-US" altLang="ja-JP" dirty="0"/>
              <a:t>Cerutti+17</a:t>
            </a:r>
            <a:endParaRPr kumimoji="1" lang="ja-JP" altLang="en-US" dirty="0"/>
          </a:p>
        </p:txBody>
      </p:sp>
    </p:spTree>
    <p:extLst>
      <p:ext uri="{BB962C8B-B14F-4D97-AF65-F5344CB8AC3E}">
        <p14:creationId xmlns:p14="http://schemas.microsoft.com/office/powerpoint/2010/main" val="456386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2498879" y="4957"/>
            <a:ext cx="4408579" cy="707886"/>
          </a:xfrm>
          <a:prstGeom prst="rect">
            <a:avLst/>
          </a:prstGeom>
          <a:noFill/>
        </p:spPr>
        <p:txBody>
          <a:bodyPr wrap="none" rtlCol="0">
            <a:spAutoFit/>
          </a:bodyPr>
          <a:lstStyle/>
          <a:p>
            <a:pPr algn="ctr" defTabSz="840646"/>
            <a:r>
              <a:rPr lang="ja-JP" altLang="en-US" sz="4000" u="sng" dirty="0"/>
              <a:t>ジオメトリと</a:t>
            </a:r>
            <a:r>
              <a:rPr lang="en-US" altLang="ja-JP" sz="4000" u="sng" dirty="0"/>
              <a:t>X</a:t>
            </a:r>
            <a:r>
              <a:rPr lang="ja-JP" altLang="en-US" sz="4000" u="sng" dirty="0"/>
              <a:t>線振幅</a:t>
            </a:r>
            <a:endParaRPr lang="en-GB" altLang="ja-JP" sz="4000" u="sng" dirty="0"/>
          </a:p>
        </p:txBody>
      </p:sp>
      <p:grpSp>
        <p:nvGrpSpPr>
          <p:cNvPr id="18" name="グループ化 17"/>
          <p:cNvGrpSpPr/>
          <p:nvPr/>
        </p:nvGrpSpPr>
        <p:grpSpPr>
          <a:xfrm>
            <a:off x="251520" y="2832952"/>
            <a:ext cx="3618104" cy="3705960"/>
            <a:chOff x="107504" y="885595"/>
            <a:chExt cx="3618104" cy="3705960"/>
          </a:xfrm>
        </p:grpSpPr>
        <p:pic>
          <p:nvPicPr>
            <p:cNvPr id="19" name="図 18"/>
            <p:cNvPicPr>
              <a:picLocks noChangeAspect="1"/>
            </p:cNvPicPr>
            <p:nvPr/>
          </p:nvPicPr>
          <p:blipFill rotWithShape="1">
            <a:blip r:embed="rId2"/>
            <a:srcRect l="66491" t="17800" r="17122" b="17801"/>
            <a:stretch/>
          </p:blipFill>
          <p:spPr>
            <a:xfrm>
              <a:off x="611560" y="1149834"/>
              <a:ext cx="3114048" cy="3441721"/>
            </a:xfrm>
            <a:prstGeom prst="rect">
              <a:avLst/>
            </a:prstGeom>
          </p:spPr>
        </p:pic>
        <p:grpSp>
          <p:nvGrpSpPr>
            <p:cNvPr id="20" name="グループ化 19"/>
            <p:cNvGrpSpPr/>
            <p:nvPr/>
          </p:nvGrpSpPr>
          <p:grpSpPr>
            <a:xfrm>
              <a:off x="107504" y="1168562"/>
              <a:ext cx="576064" cy="306892"/>
              <a:chOff x="-396552" y="1004000"/>
              <a:chExt cx="576064" cy="306892"/>
            </a:xfrm>
          </p:grpSpPr>
          <p:sp>
            <p:nvSpPr>
              <p:cNvPr id="23" name="楕円 22"/>
              <p:cNvSpPr/>
              <p:nvPr/>
            </p:nvSpPr>
            <p:spPr>
              <a:xfrm>
                <a:off x="-396552" y="1004000"/>
                <a:ext cx="576064" cy="3068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232438" y="1033875"/>
                <a:ext cx="247836" cy="2537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楕円 20"/>
            <p:cNvSpPr/>
            <p:nvPr/>
          </p:nvSpPr>
          <p:spPr>
            <a:xfrm>
              <a:off x="389955" y="1226057"/>
              <a:ext cx="96941" cy="992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上カーブ矢印 21"/>
            <p:cNvSpPr/>
            <p:nvPr/>
          </p:nvSpPr>
          <p:spPr>
            <a:xfrm rot="16200000" flipV="1">
              <a:off x="2001762" y="909778"/>
              <a:ext cx="371005" cy="322639"/>
            </a:xfrm>
            <a:prstGeom prst="curvedUpArrow">
              <a:avLst>
                <a:gd name="adj1" fmla="val 36546"/>
                <a:gd name="adj2" fmla="val 95322"/>
                <a:gd name="adj3" fmla="val 25000"/>
              </a:avLst>
            </a:prstGeom>
            <a:solidFill>
              <a:srgbClr val="B0B0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5" name="テキスト ボックス 24"/>
          <p:cNvSpPr txBox="1"/>
          <p:nvPr/>
        </p:nvSpPr>
        <p:spPr>
          <a:xfrm>
            <a:off x="677867" y="663738"/>
            <a:ext cx="8050602" cy="2062103"/>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3200" dirty="0"/>
              <a:t>α </a:t>
            </a:r>
            <a:r>
              <a:rPr kumimoji="1" lang="ja-JP" altLang="en-US" sz="3200" dirty="0"/>
              <a:t>は</a:t>
            </a:r>
            <a:r>
              <a:rPr kumimoji="1" lang="en-US" altLang="ja-JP" sz="3200" dirty="0"/>
              <a:t>X</a:t>
            </a:r>
            <a:r>
              <a:rPr kumimoji="1" lang="ja-JP" altLang="en-US" sz="3200" dirty="0"/>
              <a:t>線振幅と相関</a:t>
            </a:r>
            <a:endParaRPr lang="en-US" altLang="ja-JP" sz="3200" dirty="0"/>
          </a:p>
          <a:p>
            <a:pPr marL="285750" indent="-285750">
              <a:buFont typeface="Arial" panose="020B0604020202020204" pitchFamily="34" charset="0"/>
              <a:buChar char="•"/>
            </a:pPr>
            <a:r>
              <a:rPr lang="en-US" altLang="ja-JP" sz="3200" dirty="0"/>
              <a:t>α</a:t>
            </a:r>
            <a:r>
              <a:rPr lang="ja-JP" altLang="en-US" sz="3200" dirty="0" err="1"/>
              <a:t>、</a:t>
            </a:r>
            <a:r>
              <a:rPr lang="ja-JP" altLang="en-US" sz="3200" dirty="0"/>
              <a:t>振幅最大の </a:t>
            </a:r>
            <a:r>
              <a:rPr lang="en-US" altLang="ja-JP" sz="3200" dirty="0">
                <a:solidFill>
                  <a:srgbClr val="0070C0"/>
                </a:solidFill>
              </a:rPr>
              <a:t>RBS1223</a:t>
            </a:r>
            <a:r>
              <a:rPr lang="en-US" altLang="ja-JP" sz="3200" dirty="0"/>
              <a:t> </a:t>
            </a:r>
            <a:r>
              <a:rPr lang="ja-JP" altLang="en-US" sz="3200" dirty="0"/>
              <a:t>は </a:t>
            </a:r>
            <a:r>
              <a:rPr lang="en-US" altLang="ja-JP" sz="3200" dirty="0"/>
              <a:t>1</a:t>
            </a:r>
            <a:r>
              <a:rPr lang="ja-JP" altLang="en-US" sz="3200" dirty="0"/>
              <a:t>周期 </a:t>
            </a:r>
            <a:r>
              <a:rPr lang="en-US" altLang="ja-JP" sz="3200" dirty="0"/>
              <a:t>2</a:t>
            </a:r>
            <a:r>
              <a:rPr lang="ja-JP" altLang="en-US" sz="3200" dirty="0"/>
              <a:t>ピーク</a:t>
            </a:r>
            <a:endParaRPr lang="en-US" altLang="ja-JP" sz="3200" dirty="0"/>
          </a:p>
          <a:p>
            <a:r>
              <a:rPr lang="ja-JP" altLang="en-US" sz="3200" dirty="0"/>
              <a:t>⇒ 「熱い磁極」を支持</a:t>
            </a:r>
            <a:endParaRPr lang="en-US" altLang="ja-JP" sz="3200" dirty="0"/>
          </a:p>
          <a:p>
            <a:pPr marL="285750" indent="-285750">
              <a:buFont typeface="Arial" panose="020B0604020202020204" pitchFamily="34" charset="0"/>
              <a:buChar char="•"/>
            </a:pPr>
            <a:r>
              <a:rPr lang="en-US" altLang="ja-JP" sz="3200" dirty="0">
                <a:solidFill>
                  <a:srgbClr val="FF9831"/>
                </a:solidFill>
              </a:rPr>
              <a:t>J1856</a:t>
            </a:r>
            <a:r>
              <a:rPr lang="en-US" altLang="ja-JP" sz="3200" dirty="0"/>
              <a:t> </a:t>
            </a:r>
            <a:r>
              <a:rPr lang="ja-JP" altLang="en-US" sz="3200" dirty="0"/>
              <a:t>は逆の傾向 ⇒ 特異的に小さい </a:t>
            </a:r>
            <a:r>
              <a:rPr lang="en-US" altLang="ja-JP" sz="3200" dirty="0" err="1"/>
              <a:t>L</a:t>
            </a:r>
            <a:r>
              <a:rPr lang="en-US" altLang="ja-JP" sz="3200" baseline="-25000" dirty="0" err="1"/>
              <a:t>h</a:t>
            </a:r>
            <a:r>
              <a:rPr lang="en-US" altLang="ja-JP" sz="3200" dirty="0"/>
              <a:t>/</a:t>
            </a:r>
            <a:r>
              <a:rPr lang="en-US" altLang="ja-JP" sz="3200" dirty="0" err="1"/>
              <a:t>L</a:t>
            </a:r>
            <a:r>
              <a:rPr lang="en-US" altLang="ja-JP" sz="3200" baseline="-25000" dirty="0" err="1"/>
              <a:t>c</a:t>
            </a:r>
            <a:r>
              <a:rPr lang="en-US" altLang="ja-JP" sz="3200" dirty="0"/>
              <a:t> ?</a:t>
            </a:r>
          </a:p>
        </p:txBody>
      </p:sp>
      <p:grpSp>
        <p:nvGrpSpPr>
          <p:cNvPr id="43" name="グループ化 42"/>
          <p:cNvGrpSpPr/>
          <p:nvPr/>
        </p:nvGrpSpPr>
        <p:grpSpPr>
          <a:xfrm>
            <a:off x="3884432" y="2803979"/>
            <a:ext cx="5152269" cy="3867874"/>
            <a:chOff x="3825850" y="2924944"/>
            <a:chExt cx="5152269" cy="3867874"/>
          </a:xfrm>
        </p:grpSpPr>
        <p:grpSp>
          <p:nvGrpSpPr>
            <p:cNvPr id="42" name="グループ化 41"/>
            <p:cNvGrpSpPr/>
            <p:nvPr/>
          </p:nvGrpSpPr>
          <p:grpSpPr>
            <a:xfrm>
              <a:off x="3825850" y="2924944"/>
              <a:ext cx="5152269" cy="3867874"/>
              <a:chOff x="3825850" y="2924944"/>
              <a:chExt cx="5152269" cy="3867874"/>
            </a:xfrm>
          </p:grpSpPr>
          <p:grpSp>
            <p:nvGrpSpPr>
              <p:cNvPr id="33" name="グループ化 32"/>
              <p:cNvGrpSpPr/>
              <p:nvPr/>
            </p:nvGrpSpPr>
            <p:grpSpPr>
              <a:xfrm>
                <a:off x="3825850" y="2924944"/>
                <a:ext cx="5152269" cy="3867874"/>
                <a:chOff x="3825850" y="2924944"/>
                <a:chExt cx="5152269" cy="3867874"/>
              </a:xfrm>
            </p:grpSpPr>
            <p:grpSp>
              <p:nvGrpSpPr>
                <p:cNvPr id="2" name="グループ化 1"/>
                <p:cNvGrpSpPr/>
                <p:nvPr/>
              </p:nvGrpSpPr>
              <p:grpSpPr>
                <a:xfrm>
                  <a:off x="3825850" y="2924944"/>
                  <a:ext cx="5152269" cy="3867874"/>
                  <a:chOff x="3415284" y="863101"/>
                  <a:chExt cx="5701451" cy="4280152"/>
                </a:xfrm>
              </p:grpSpPr>
              <p:pic>
                <p:nvPicPr>
                  <p:cNvPr id="5" name="図 4"/>
                  <p:cNvPicPr>
                    <a:picLocks noChangeAspect="1"/>
                  </p:cNvPicPr>
                  <p:nvPr/>
                </p:nvPicPr>
                <p:blipFill rotWithShape="1">
                  <a:blip r:embed="rId3"/>
                  <a:srcRect l="65163" t="12902" r="6885" b="14008"/>
                  <a:stretch/>
                </p:blipFill>
                <p:spPr>
                  <a:xfrm>
                    <a:off x="4240966" y="863101"/>
                    <a:ext cx="4875769" cy="3585751"/>
                  </a:xfrm>
                  <a:prstGeom prst="rect">
                    <a:avLst/>
                  </a:prstGeom>
                </p:spPr>
              </p:pic>
              <p:sp>
                <p:nvSpPr>
                  <p:cNvPr id="8" name="テキスト ボックス 7"/>
                  <p:cNvSpPr txBox="1"/>
                  <p:nvPr/>
                </p:nvSpPr>
                <p:spPr>
                  <a:xfrm>
                    <a:off x="5516677" y="4681588"/>
                    <a:ext cx="2097177" cy="461665"/>
                  </a:xfrm>
                  <a:prstGeom prst="rect">
                    <a:avLst/>
                  </a:prstGeom>
                  <a:noFill/>
                </p:spPr>
                <p:txBody>
                  <a:bodyPr wrap="none" rtlCol="0">
                    <a:spAutoFit/>
                  </a:bodyPr>
                  <a:lstStyle/>
                  <a:p>
                    <a:r>
                      <a:rPr kumimoji="1" lang="en-US" altLang="ja-JP" sz="2400" dirty="0"/>
                      <a:t>Pulsed Fraction</a:t>
                    </a:r>
                    <a:endParaRPr kumimoji="1" lang="ja-JP" altLang="en-US" sz="2400" dirty="0"/>
                  </a:p>
                </p:txBody>
              </p:sp>
              <p:sp>
                <p:nvSpPr>
                  <p:cNvPr id="14" name="テキスト ボックス 13"/>
                  <p:cNvSpPr txBox="1"/>
                  <p:nvPr/>
                </p:nvSpPr>
                <p:spPr>
                  <a:xfrm rot="16200000">
                    <a:off x="3108950" y="2530352"/>
                    <a:ext cx="1074333" cy="461665"/>
                  </a:xfrm>
                  <a:prstGeom prst="rect">
                    <a:avLst/>
                  </a:prstGeom>
                  <a:noFill/>
                </p:spPr>
                <p:txBody>
                  <a:bodyPr wrap="none" rtlCol="0">
                    <a:spAutoFit/>
                  </a:bodyPr>
                  <a:lstStyle/>
                  <a:p>
                    <a:r>
                      <a:rPr kumimoji="1" lang="en-US" altLang="ja-JP" sz="2400" dirty="0"/>
                      <a:t>α (</a:t>
                    </a:r>
                    <a:r>
                      <a:rPr kumimoji="1" lang="en-US" altLang="ja-JP" sz="2400" dirty="0" err="1"/>
                      <a:t>deg</a:t>
                    </a:r>
                    <a:r>
                      <a:rPr kumimoji="1" lang="en-US" altLang="ja-JP" sz="2400" dirty="0"/>
                      <a:t>)</a:t>
                    </a:r>
                    <a:endParaRPr kumimoji="1" lang="ja-JP" altLang="en-US" sz="2400" dirty="0"/>
                  </a:p>
                </p:txBody>
              </p:sp>
            </p:grpSp>
            <p:sp>
              <p:nvSpPr>
                <p:cNvPr id="26" name="テキスト ボックス 25"/>
                <p:cNvSpPr txBox="1"/>
                <p:nvPr/>
              </p:nvSpPr>
              <p:spPr>
                <a:xfrm rot="16200000">
                  <a:off x="4181586" y="5896965"/>
                  <a:ext cx="495649" cy="461665"/>
                </a:xfrm>
                <a:prstGeom prst="rect">
                  <a:avLst/>
                </a:prstGeom>
                <a:noFill/>
              </p:spPr>
              <p:txBody>
                <a:bodyPr wrap="none" rtlCol="0">
                  <a:spAutoFit/>
                </a:bodyPr>
                <a:lstStyle/>
                <a:p>
                  <a:r>
                    <a:rPr kumimoji="1" lang="en-US" altLang="ja-JP" sz="2400" dirty="0"/>
                    <a:t>10</a:t>
                  </a:r>
                  <a:endParaRPr kumimoji="1" lang="ja-JP" altLang="en-US" sz="2400" dirty="0"/>
                </a:p>
              </p:txBody>
            </p:sp>
            <p:sp>
              <p:nvSpPr>
                <p:cNvPr id="27" name="テキスト ボックス 26"/>
                <p:cNvSpPr txBox="1"/>
                <p:nvPr/>
              </p:nvSpPr>
              <p:spPr>
                <a:xfrm rot="16200000">
                  <a:off x="4181586" y="4339394"/>
                  <a:ext cx="495649" cy="461665"/>
                </a:xfrm>
                <a:prstGeom prst="rect">
                  <a:avLst/>
                </a:prstGeom>
                <a:noFill/>
              </p:spPr>
              <p:txBody>
                <a:bodyPr wrap="none" rtlCol="0">
                  <a:spAutoFit/>
                </a:bodyPr>
                <a:lstStyle/>
                <a:p>
                  <a:r>
                    <a:rPr lang="en-US" altLang="ja-JP" sz="2400" dirty="0"/>
                    <a:t>2</a:t>
                  </a:r>
                  <a:r>
                    <a:rPr kumimoji="1" lang="en-US" altLang="ja-JP" sz="2400" dirty="0"/>
                    <a:t>0</a:t>
                  </a:r>
                  <a:endParaRPr kumimoji="1" lang="ja-JP" altLang="en-US" sz="2400" dirty="0"/>
                </a:p>
              </p:txBody>
            </p:sp>
            <p:sp>
              <p:nvSpPr>
                <p:cNvPr id="28" name="テキスト ボックス 27"/>
                <p:cNvSpPr txBox="1"/>
                <p:nvPr/>
              </p:nvSpPr>
              <p:spPr>
                <a:xfrm rot="16200000">
                  <a:off x="4181586" y="3411875"/>
                  <a:ext cx="495649" cy="461665"/>
                </a:xfrm>
                <a:prstGeom prst="rect">
                  <a:avLst/>
                </a:prstGeom>
                <a:noFill/>
              </p:spPr>
              <p:txBody>
                <a:bodyPr wrap="none" rtlCol="0">
                  <a:spAutoFit/>
                </a:bodyPr>
                <a:lstStyle/>
                <a:p>
                  <a:r>
                    <a:rPr lang="en-US" altLang="ja-JP" sz="2400" dirty="0"/>
                    <a:t>3</a:t>
                  </a:r>
                  <a:r>
                    <a:rPr kumimoji="1" lang="en-US" altLang="ja-JP" sz="2400" dirty="0"/>
                    <a:t>0</a:t>
                  </a:r>
                  <a:endParaRPr kumimoji="1" lang="ja-JP" altLang="en-US" sz="2400" dirty="0"/>
                </a:p>
              </p:txBody>
            </p:sp>
            <p:sp>
              <p:nvSpPr>
                <p:cNvPr id="29" name="テキスト ボックス 28"/>
                <p:cNvSpPr txBox="1"/>
                <p:nvPr/>
              </p:nvSpPr>
              <p:spPr>
                <a:xfrm>
                  <a:off x="4703167" y="6095594"/>
                  <a:ext cx="728084" cy="461665"/>
                </a:xfrm>
                <a:prstGeom prst="rect">
                  <a:avLst/>
                </a:prstGeom>
                <a:noFill/>
              </p:spPr>
              <p:txBody>
                <a:bodyPr wrap="none" rtlCol="0">
                  <a:spAutoFit/>
                </a:bodyPr>
                <a:lstStyle/>
                <a:p>
                  <a:r>
                    <a:rPr kumimoji="1" lang="en-US" altLang="ja-JP" sz="2400" dirty="0"/>
                    <a:t>0.02</a:t>
                  </a:r>
                  <a:endParaRPr kumimoji="1" lang="ja-JP" altLang="en-US" sz="2400" dirty="0"/>
                </a:p>
              </p:txBody>
            </p:sp>
            <p:sp>
              <p:nvSpPr>
                <p:cNvPr id="30" name="テキスト ボックス 29"/>
                <p:cNvSpPr txBox="1"/>
                <p:nvPr/>
              </p:nvSpPr>
              <p:spPr>
                <a:xfrm>
                  <a:off x="6112559" y="6103369"/>
                  <a:ext cx="728084" cy="461665"/>
                </a:xfrm>
                <a:prstGeom prst="rect">
                  <a:avLst/>
                </a:prstGeom>
                <a:noFill/>
              </p:spPr>
              <p:txBody>
                <a:bodyPr wrap="none" rtlCol="0">
                  <a:spAutoFit/>
                </a:bodyPr>
                <a:lstStyle/>
                <a:p>
                  <a:r>
                    <a:rPr kumimoji="1" lang="en-US" altLang="ja-JP" sz="2400" dirty="0"/>
                    <a:t>0.05</a:t>
                  </a:r>
                  <a:endParaRPr kumimoji="1" lang="ja-JP" altLang="en-US" sz="2400" dirty="0"/>
                </a:p>
              </p:txBody>
            </p:sp>
            <p:sp>
              <p:nvSpPr>
                <p:cNvPr id="31" name="テキスト ボックス 30"/>
                <p:cNvSpPr txBox="1"/>
                <p:nvPr/>
              </p:nvSpPr>
              <p:spPr>
                <a:xfrm>
                  <a:off x="7294510" y="6095593"/>
                  <a:ext cx="572593" cy="461665"/>
                </a:xfrm>
                <a:prstGeom prst="rect">
                  <a:avLst/>
                </a:prstGeom>
                <a:noFill/>
              </p:spPr>
              <p:txBody>
                <a:bodyPr wrap="none" rtlCol="0">
                  <a:spAutoFit/>
                </a:bodyPr>
                <a:lstStyle/>
                <a:p>
                  <a:r>
                    <a:rPr kumimoji="1" lang="en-US" altLang="ja-JP" sz="2400" dirty="0"/>
                    <a:t>0.1</a:t>
                  </a:r>
                  <a:endParaRPr kumimoji="1" lang="ja-JP" altLang="en-US" sz="2400" dirty="0"/>
                </a:p>
              </p:txBody>
            </p:sp>
            <p:sp>
              <p:nvSpPr>
                <p:cNvPr id="32" name="テキスト ボックス 31"/>
                <p:cNvSpPr txBox="1"/>
                <p:nvPr/>
              </p:nvSpPr>
              <p:spPr>
                <a:xfrm>
                  <a:off x="8346163" y="6103970"/>
                  <a:ext cx="572593" cy="461665"/>
                </a:xfrm>
                <a:prstGeom prst="rect">
                  <a:avLst/>
                </a:prstGeom>
                <a:noFill/>
              </p:spPr>
              <p:txBody>
                <a:bodyPr wrap="none" rtlCol="0">
                  <a:spAutoFit/>
                </a:bodyPr>
                <a:lstStyle/>
                <a:p>
                  <a:r>
                    <a:rPr kumimoji="1" lang="en-US" altLang="ja-JP" sz="2400" dirty="0"/>
                    <a:t>0.2</a:t>
                  </a:r>
                  <a:endParaRPr kumimoji="1" lang="ja-JP" altLang="en-US" sz="2400" dirty="0"/>
                </a:p>
              </p:txBody>
            </p:sp>
          </p:grpSp>
          <p:sp>
            <p:nvSpPr>
              <p:cNvPr id="36" name="テキスト ボックス 35"/>
              <p:cNvSpPr txBox="1"/>
              <p:nvPr/>
            </p:nvSpPr>
            <p:spPr>
              <a:xfrm>
                <a:off x="5067209" y="4088186"/>
                <a:ext cx="904415" cy="461665"/>
              </a:xfrm>
              <a:prstGeom prst="rect">
                <a:avLst/>
              </a:prstGeom>
              <a:noFill/>
            </p:spPr>
            <p:txBody>
              <a:bodyPr wrap="none" rtlCol="0">
                <a:spAutoFit/>
              </a:bodyPr>
              <a:lstStyle/>
              <a:p>
                <a:r>
                  <a:rPr kumimoji="1" lang="en-US" altLang="ja-JP" sz="2400" b="1" dirty="0">
                    <a:solidFill>
                      <a:srgbClr val="FF9831"/>
                    </a:solidFill>
                  </a:rPr>
                  <a:t>J1856</a:t>
                </a:r>
                <a:endParaRPr kumimoji="1" lang="ja-JP" altLang="en-US" sz="2400" b="1" dirty="0">
                  <a:solidFill>
                    <a:srgbClr val="FF9831"/>
                  </a:solidFill>
                </a:endParaRPr>
              </a:p>
            </p:txBody>
          </p:sp>
          <p:sp>
            <p:nvSpPr>
              <p:cNvPr id="40" name="テキスト ボックス 39"/>
              <p:cNvSpPr txBox="1"/>
              <p:nvPr/>
            </p:nvSpPr>
            <p:spPr>
              <a:xfrm rot="19076459">
                <a:off x="5031101" y="4668717"/>
                <a:ext cx="463588" cy="461665"/>
              </a:xfrm>
              <a:prstGeom prst="rect">
                <a:avLst/>
              </a:prstGeom>
              <a:noFill/>
            </p:spPr>
            <p:txBody>
              <a:bodyPr wrap="none" rtlCol="0">
                <a:spAutoFit/>
              </a:bodyPr>
              <a:lstStyle/>
              <a:p>
                <a:r>
                  <a:rPr lang="ja-JP" altLang="en-US" sz="2400" b="1" dirty="0">
                    <a:solidFill>
                      <a:srgbClr val="FF9831"/>
                    </a:solidFill>
                  </a:rPr>
                  <a:t>←</a:t>
                </a:r>
                <a:endParaRPr kumimoji="1" lang="ja-JP" altLang="en-US" sz="2400" b="1" dirty="0">
                  <a:solidFill>
                    <a:srgbClr val="FF9831"/>
                  </a:solidFill>
                </a:endParaRPr>
              </a:p>
            </p:txBody>
          </p:sp>
          <p:sp>
            <p:nvSpPr>
              <p:cNvPr id="41" name="正方形/長方形 40"/>
              <p:cNvSpPr/>
              <p:nvPr/>
            </p:nvSpPr>
            <p:spPr>
              <a:xfrm>
                <a:off x="4703167" y="5301208"/>
                <a:ext cx="514546" cy="20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p:cNvSpPr txBox="1"/>
            <p:nvPr/>
          </p:nvSpPr>
          <p:spPr>
            <a:xfrm>
              <a:off x="6835996" y="3115919"/>
              <a:ext cx="1646606" cy="461665"/>
            </a:xfrm>
            <a:prstGeom prst="rect">
              <a:avLst/>
            </a:prstGeom>
            <a:noFill/>
          </p:spPr>
          <p:txBody>
            <a:bodyPr wrap="none" rtlCol="0">
              <a:spAutoFit/>
            </a:bodyPr>
            <a:lstStyle/>
            <a:p>
              <a:pPr algn="ctr"/>
              <a:r>
                <a:rPr kumimoji="1" lang="en-US" altLang="ja-JP" sz="2400" b="1" dirty="0">
                  <a:solidFill>
                    <a:srgbClr val="0070C0"/>
                  </a:solidFill>
                </a:rPr>
                <a:t>RBS1223 </a:t>
              </a:r>
              <a:r>
                <a:rPr lang="ja-JP" altLang="en-US" sz="2400" b="1" dirty="0">
                  <a:solidFill>
                    <a:srgbClr val="0070C0"/>
                  </a:solidFill>
                </a:rPr>
                <a:t>→</a:t>
              </a:r>
              <a:endParaRPr kumimoji="1" lang="ja-JP" altLang="en-US" sz="2400" b="1" dirty="0">
                <a:solidFill>
                  <a:srgbClr val="0070C0"/>
                </a:solidFill>
              </a:endParaRPr>
            </a:p>
          </p:txBody>
        </p:sp>
      </p:gr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21</a:t>
            </a:fld>
            <a:endParaRPr kumimoji="1" lang="ja-JP" altLang="en-US"/>
          </a:p>
        </p:txBody>
      </p:sp>
    </p:spTree>
    <p:extLst>
      <p:ext uri="{BB962C8B-B14F-4D97-AF65-F5344CB8AC3E}">
        <p14:creationId xmlns:p14="http://schemas.microsoft.com/office/powerpoint/2010/main" val="368550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559219" y="50358"/>
            <a:ext cx="2170081" cy="707886"/>
          </a:xfrm>
          <a:prstGeom prst="rect">
            <a:avLst/>
          </a:prstGeom>
          <a:noFill/>
        </p:spPr>
        <p:txBody>
          <a:bodyPr wrap="none" rtlCol="0">
            <a:spAutoFit/>
          </a:bodyPr>
          <a:lstStyle/>
          <a:p>
            <a:r>
              <a:rPr kumimoji="1" lang="en-GB" sz="4000" u="sng" dirty="0"/>
              <a:t>Summary</a:t>
            </a:r>
          </a:p>
        </p:txBody>
      </p:sp>
      <p:sp>
        <p:nvSpPr>
          <p:cNvPr id="6" name="テキスト ボックス 5"/>
          <p:cNvSpPr txBox="1"/>
          <p:nvPr/>
        </p:nvSpPr>
        <p:spPr>
          <a:xfrm>
            <a:off x="231833" y="758244"/>
            <a:ext cx="8824852" cy="5632311"/>
          </a:xfrm>
          <a:prstGeom prst="rect">
            <a:avLst/>
          </a:prstGeom>
          <a:noFill/>
        </p:spPr>
        <p:txBody>
          <a:bodyPr wrap="none" rtlCol="0">
            <a:spAutoFit/>
          </a:bodyPr>
          <a:lstStyle/>
          <a:p>
            <a:pPr marL="457200" indent="-457200">
              <a:buFont typeface="Arial" panose="020B0604020202020204" pitchFamily="34" charset="0"/>
              <a:buChar char="•"/>
            </a:pPr>
            <a:r>
              <a:rPr kumimoji="1" lang="en-GB" sz="3600" dirty="0"/>
              <a:t>XINS </a:t>
            </a:r>
            <a:r>
              <a:rPr kumimoji="1" lang="ja-JP" altLang="en-US" sz="3600" dirty="0"/>
              <a:t>のスペクトルは </a:t>
            </a:r>
            <a:r>
              <a:rPr kumimoji="1" lang="en-US" altLang="ja-JP" sz="3600" dirty="0"/>
              <a:t>1 </a:t>
            </a:r>
            <a:r>
              <a:rPr kumimoji="1" lang="ja-JP" altLang="en-US" sz="3600" dirty="0"/>
              <a:t>温度ではなく </a:t>
            </a:r>
            <a:r>
              <a:rPr kumimoji="1" lang="en-US" altLang="ja-JP" sz="3600" dirty="0">
                <a:solidFill>
                  <a:srgbClr val="FF0000"/>
                </a:solidFill>
              </a:rPr>
              <a:t>2 </a:t>
            </a:r>
            <a:r>
              <a:rPr kumimoji="1" lang="ja-JP" altLang="en-US" sz="3600" dirty="0">
                <a:solidFill>
                  <a:srgbClr val="FF0000"/>
                </a:solidFill>
              </a:rPr>
              <a:t>温度</a:t>
            </a:r>
            <a:endParaRPr kumimoji="1" lang="en-US" altLang="ja-JP" sz="3600" dirty="0">
              <a:solidFill>
                <a:srgbClr val="FF0000"/>
              </a:solidFill>
            </a:endParaRPr>
          </a:p>
          <a:p>
            <a:pPr marL="457200" indent="-457200">
              <a:buFont typeface="Arial" panose="020B0604020202020204" pitchFamily="34" charset="0"/>
              <a:buChar char="•"/>
            </a:pPr>
            <a:r>
              <a:rPr lang="en-US" altLang="ja-JP" sz="3600" dirty="0">
                <a:solidFill>
                  <a:srgbClr val="FF0000"/>
                </a:solidFill>
              </a:rPr>
              <a:t>J1856</a:t>
            </a:r>
            <a:r>
              <a:rPr lang="ja-JP" altLang="en-US" sz="3600" dirty="0">
                <a:solidFill>
                  <a:srgbClr val="FF0000"/>
                </a:solidFill>
              </a:rPr>
              <a:t>に吸収線を発見</a:t>
            </a:r>
            <a:endParaRPr lang="en-US" altLang="ja-JP" sz="3600" dirty="0">
              <a:solidFill>
                <a:srgbClr val="FF0000"/>
              </a:solidFill>
            </a:endParaRPr>
          </a:p>
          <a:p>
            <a:pPr marL="457200" indent="-457200">
              <a:buFont typeface="Arial" panose="020B0604020202020204" pitchFamily="34" charset="0"/>
              <a:buChar char="•"/>
            </a:pPr>
            <a:r>
              <a:rPr lang="en-US" altLang="ja-JP" sz="3600" dirty="0"/>
              <a:t>J1856</a:t>
            </a:r>
            <a:r>
              <a:rPr lang="ja-JP" altLang="en-US" sz="3600" dirty="0"/>
              <a:t>は </a:t>
            </a:r>
            <a:r>
              <a:rPr lang="en-US" altLang="ja-JP" sz="3600" dirty="0"/>
              <a:t>7.055 s </a:t>
            </a:r>
            <a:r>
              <a:rPr lang="ja-JP" altLang="en-US" sz="3600" dirty="0"/>
              <a:t>ではなく </a:t>
            </a:r>
            <a:r>
              <a:rPr lang="en-US" altLang="ja-JP" sz="3600" dirty="0">
                <a:solidFill>
                  <a:srgbClr val="FF0000"/>
                </a:solidFill>
              </a:rPr>
              <a:t>14.11 s </a:t>
            </a:r>
            <a:r>
              <a:rPr lang="ja-JP" altLang="en-US" sz="3600" dirty="0">
                <a:solidFill>
                  <a:srgbClr val="FF0000"/>
                </a:solidFill>
              </a:rPr>
              <a:t>周期</a:t>
            </a:r>
            <a:r>
              <a:rPr lang="en-US" altLang="ja-JP" sz="3600" dirty="0"/>
              <a:t>?</a:t>
            </a:r>
          </a:p>
          <a:p>
            <a:endParaRPr kumimoji="1" lang="en-US" altLang="ja-JP" sz="3600" dirty="0">
              <a:solidFill>
                <a:srgbClr val="FF0000"/>
              </a:solidFill>
            </a:endParaRPr>
          </a:p>
          <a:p>
            <a:pPr marL="457200" indent="-457200">
              <a:buFont typeface="Arial" panose="020B0604020202020204" pitchFamily="34" charset="0"/>
              <a:buChar char="•"/>
            </a:pPr>
            <a:r>
              <a:rPr lang="en-US" altLang="ja-JP" sz="3600" dirty="0"/>
              <a:t>2</a:t>
            </a:r>
            <a:r>
              <a:rPr lang="ja-JP" altLang="en-US" sz="3600" dirty="0"/>
              <a:t>温度パラメータの相関は</a:t>
            </a:r>
            <a:r>
              <a:rPr lang="en-US" altLang="ja-JP" sz="3600" dirty="0"/>
              <a:t>...</a:t>
            </a:r>
          </a:p>
          <a:p>
            <a:pPr marL="914400" lvl="1" indent="-457200">
              <a:buFont typeface="Arial" panose="020B0604020202020204" pitchFamily="34" charset="0"/>
              <a:buChar char="•"/>
            </a:pPr>
            <a:r>
              <a:rPr lang="en-US" altLang="ja-JP" sz="3600" dirty="0"/>
              <a:t>RPP</a:t>
            </a:r>
            <a:r>
              <a:rPr lang="ja-JP" altLang="en-US" sz="3600" dirty="0"/>
              <a:t>と酷似</a:t>
            </a:r>
            <a:endParaRPr lang="en-US" altLang="ja-JP" sz="3600" dirty="0"/>
          </a:p>
          <a:p>
            <a:pPr marL="914400" lvl="1" indent="-457200">
              <a:buFont typeface="Arial" panose="020B0604020202020204" pitchFamily="34" charset="0"/>
              <a:buChar char="•"/>
            </a:pPr>
            <a:r>
              <a:rPr lang="ja-JP" altLang="en-US" sz="3600" dirty="0"/>
              <a:t>マグネターとスケーリング</a:t>
            </a:r>
            <a:endParaRPr kumimoji="1" lang="en-US" altLang="ja-JP" sz="3600" b="1" i="1" dirty="0"/>
          </a:p>
          <a:p>
            <a:pPr marL="457200" indent="-457200">
              <a:buFont typeface="Arial" panose="020B0604020202020204" pitchFamily="34" charset="0"/>
              <a:buChar char="•"/>
            </a:pPr>
            <a:r>
              <a:rPr lang="en-US" altLang="ja-JP" sz="3600" dirty="0"/>
              <a:t>2</a:t>
            </a:r>
            <a:r>
              <a:rPr lang="ja-JP" altLang="en-US" sz="3600" dirty="0"/>
              <a:t>温度成分の起源は磁場による</a:t>
            </a:r>
            <a:r>
              <a:rPr lang="ja-JP" altLang="en-US" sz="3600" dirty="0">
                <a:solidFill>
                  <a:srgbClr val="FF0000"/>
                </a:solidFill>
              </a:rPr>
              <a:t>温度勾配</a:t>
            </a:r>
            <a:r>
              <a:rPr lang="en-US" altLang="ja-JP" sz="3600" dirty="0"/>
              <a:t>?</a:t>
            </a:r>
          </a:p>
          <a:p>
            <a:pPr marL="457200" indent="-457200">
              <a:buFont typeface="Arial" panose="020B0604020202020204" pitchFamily="34" charset="0"/>
              <a:buChar char="•"/>
            </a:pPr>
            <a:r>
              <a:rPr lang="ja-JP" altLang="en-US" sz="3600" dirty="0"/>
              <a:t>吸収線に磁場との相関 </a:t>
            </a:r>
            <a:r>
              <a:rPr lang="en-US" altLang="ja-JP" sz="3600" dirty="0"/>
              <a:t>=&gt;</a:t>
            </a:r>
            <a:r>
              <a:rPr lang="ja-JP" altLang="en-US" sz="3600" dirty="0"/>
              <a:t>物理的意味</a:t>
            </a:r>
            <a:r>
              <a:rPr lang="en-US" altLang="ja-JP" sz="3600" dirty="0"/>
              <a:t>?</a:t>
            </a:r>
          </a:p>
          <a:p>
            <a:pPr marL="457200" indent="-457200">
              <a:buFont typeface="Arial" panose="020B0604020202020204" pitchFamily="34" charset="0"/>
              <a:buChar char="•"/>
            </a:pPr>
            <a:r>
              <a:rPr lang="ja-JP" altLang="en-US" sz="3600" dirty="0">
                <a:solidFill>
                  <a:srgbClr val="FF0000"/>
                </a:solidFill>
              </a:rPr>
              <a:t>自転軸と磁軸のずれを制限</a:t>
            </a:r>
            <a:endParaRPr kumimoji="1" lang="en-US" sz="3600" dirty="0">
              <a:solidFill>
                <a:srgbClr val="FF0000"/>
              </a:solidFill>
            </a:endParaRPr>
          </a:p>
        </p:txBody>
      </p:sp>
      <p:sp>
        <p:nvSpPr>
          <p:cNvPr id="2" name="スライド番号プレースホルダー 1"/>
          <p:cNvSpPr>
            <a:spLocks noGrp="1"/>
          </p:cNvSpPr>
          <p:nvPr>
            <p:ph type="sldNum" sz="quarter" idx="12"/>
          </p:nvPr>
        </p:nvSpPr>
        <p:spPr/>
        <p:txBody>
          <a:bodyPr/>
          <a:lstStyle/>
          <a:p>
            <a:fld id="{6F1CF41B-315A-455C-BDFC-86D2CA9BA2E6}" type="slidenum">
              <a:rPr kumimoji="1" lang="ja-JP" altLang="en-US" smtClean="0"/>
              <a:t>22</a:t>
            </a:fld>
            <a:endParaRPr kumimoji="1" lang="ja-JP" altLang="en-US"/>
          </a:p>
        </p:txBody>
      </p:sp>
    </p:spTree>
    <p:extLst>
      <p:ext uri="{BB962C8B-B14F-4D97-AF65-F5344CB8AC3E}">
        <p14:creationId xmlns:p14="http://schemas.microsoft.com/office/powerpoint/2010/main" val="304702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92896"/>
            <a:ext cx="8229600" cy="1143000"/>
          </a:xfrm>
        </p:spPr>
        <p:txBody>
          <a:bodyPr/>
          <a:lstStyle/>
          <a:p>
            <a:r>
              <a:rPr lang="ja-JP" altLang="en-US" dirty="0"/>
              <a:t>以下バックアップ</a:t>
            </a:r>
            <a:endParaRPr kumimoji="1" lang="ja-JP" altLang="en-US" dirty="0"/>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23</a:t>
            </a:fld>
            <a:endParaRPr kumimoji="1" lang="ja-JP" altLang="en-US"/>
          </a:p>
        </p:txBody>
      </p:sp>
    </p:spTree>
    <p:extLst>
      <p:ext uri="{BB962C8B-B14F-4D97-AF65-F5344CB8AC3E}">
        <p14:creationId xmlns:p14="http://schemas.microsoft.com/office/powerpoint/2010/main" val="2225917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lang="ja-JP" altLang="en-US" u="sng" dirty="0"/>
              <a:t>目次</a:t>
            </a:r>
            <a:endParaRPr kumimoji="1" lang="ja-JP" altLang="en-US" u="sng" dirty="0"/>
          </a:p>
        </p:txBody>
      </p:sp>
      <p:sp>
        <p:nvSpPr>
          <p:cNvPr id="4" name="テキスト ボックス 3"/>
          <p:cNvSpPr txBox="1"/>
          <p:nvPr/>
        </p:nvSpPr>
        <p:spPr>
          <a:xfrm>
            <a:off x="323528" y="1124744"/>
            <a:ext cx="8640960" cy="5386090"/>
          </a:xfrm>
          <a:prstGeom prst="rect">
            <a:avLst/>
          </a:prstGeom>
          <a:noFill/>
        </p:spPr>
        <p:txBody>
          <a:bodyPr wrap="square" rtlCol="0">
            <a:spAutoFit/>
          </a:bodyPr>
          <a:lstStyle/>
          <a:p>
            <a:pPr marL="457200" indent="-457200">
              <a:buFont typeface="Arial" panose="020B0604020202020204" pitchFamily="34" charset="0"/>
              <a:buChar char="•"/>
            </a:pPr>
            <a:r>
              <a:rPr lang="ja-JP" altLang="en-US" sz="3600" dirty="0">
                <a:solidFill>
                  <a:srgbClr val="FF0000"/>
                </a:solidFill>
              </a:rPr>
              <a:t>導入</a:t>
            </a:r>
            <a:r>
              <a:rPr lang="en-US" altLang="ja-JP" sz="3600" dirty="0">
                <a:solidFill>
                  <a:srgbClr val="FF0000"/>
                </a:solidFill>
              </a:rPr>
              <a:t>: </a:t>
            </a:r>
            <a:r>
              <a:rPr lang="ja-JP" altLang="en-US" sz="3600" dirty="0">
                <a:solidFill>
                  <a:srgbClr val="FF0000"/>
                </a:solidFill>
              </a:rPr>
              <a:t>中性子星の熱的放射</a:t>
            </a:r>
            <a:endParaRPr lang="en-US" altLang="ja-JP" sz="3600" dirty="0">
              <a:solidFill>
                <a:srgbClr val="FF0000"/>
              </a:solidFill>
            </a:endParaRPr>
          </a:p>
          <a:p>
            <a:pPr marL="457200" indent="-457200">
              <a:buFont typeface="Arial" panose="020B0604020202020204" pitchFamily="34" charset="0"/>
              <a:buChar char="•"/>
            </a:pPr>
            <a:endParaRPr lang="en-US" altLang="ja-JP" sz="3600" dirty="0"/>
          </a:p>
          <a:p>
            <a:pPr marL="457200" indent="-457200">
              <a:buFont typeface="Arial" panose="020B0604020202020204" pitchFamily="34" charset="0"/>
              <a:buChar char="•"/>
            </a:pPr>
            <a:r>
              <a:rPr lang="ja-JP" altLang="en-US" sz="3600" dirty="0"/>
              <a:t>データ解析</a:t>
            </a:r>
            <a:endParaRPr lang="en-US" altLang="ja-JP" sz="3600" dirty="0"/>
          </a:p>
          <a:p>
            <a:pPr marL="914400" lvl="1" indent="-457200">
              <a:buFont typeface="Arial" panose="020B0604020202020204" pitchFamily="34" charset="0"/>
              <a:buChar char="•"/>
            </a:pPr>
            <a:r>
              <a:rPr lang="en-US" altLang="ja-JP" sz="3200" i="1" dirty="0"/>
              <a:t>XMM-Newton</a:t>
            </a:r>
            <a:r>
              <a:rPr lang="en-US" altLang="ja-JP" sz="3200" dirty="0"/>
              <a:t> </a:t>
            </a:r>
            <a:r>
              <a:rPr lang="en-US" altLang="ja-JP" sz="2800" dirty="0"/>
              <a:t>(7</a:t>
            </a:r>
            <a:r>
              <a:rPr lang="ja-JP" altLang="en-US" sz="2800" dirty="0"/>
              <a:t>天体</a:t>
            </a:r>
            <a:r>
              <a:rPr lang="en-US" altLang="ja-JP" sz="2800" dirty="0"/>
              <a:t>: </a:t>
            </a:r>
            <a:r>
              <a:rPr lang="ja-JP" altLang="en-US" sz="2800" dirty="0"/>
              <a:t>スペクトル</a:t>
            </a:r>
            <a:r>
              <a:rPr lang="en-US" altLang="ja-JP" sz="2800" dirty="0"/>
              <a:t>)</a:t>
            </a:r>
          </a:p>
          <a:p>
            <a:pPr marL="914400" lvl="1" indent="-457200">
              <a:buFont typeface="Arial" panose="020B0604020202020204" pitchFamily="34" charset="0"/>
              <a:buChar char="•"/>
            </a:pPr>
            <a:r>
              <a:rPr lang="en-US" altLang="ja-JP" sz="3200" i="1" dirty="0"/>
              <a:t>NICER</a:t>
            </a:r>
            <a:r>
              <a:rPr lang="en-US" altLang="ja-JP" sz="3200" dirty="0"/>
              <a:t> </a:t>
            </a:r>
            <a:r>
              <a:rPr lang="en-US" altLang="ja-JP" sz="2800" dirty="0"/>
              <a:t>(RX J1856.5-3754: </a:t>
            </a:r>
            <a:r>
              <a:rPr lang="ja-JP" altLang="en-US" sz="2800" dirty="0"/>
              <a:t>スペクトル、</a:t>
            </a:r>
            <a:r>
              <a:rPr lang="ja-JP" altLang="en-US" sz="2800" dirty="0">
                <a:solidFill>
                  <a:schemeClr val="bg1">
                    <a:lumMod val="75000"/>
                  </a:schemeClr>
                </a:solidFill>
              </a:rPr>
              <a:t>時間変動</a:t>
            </a:r>
            <a:r>
              <a:rPr lang="en-US" altLang="ja-JP" sz="2800" dirty="0"/>
              <a:t>)</a:t>
            </a:r>
            <a:endParaRPr lang="en-US" altLang="ja-JP" sz="2800" dirty="0">
              <a:solidFill>
                <a:srgbClr val="FF0000"/>
              </a:solidFill>
            </a:endParaRPr>
          </a:p>
          <a:p>
            <a:pPr marL="914400" lvl="1"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3600" dirty="0"/>
              <a:t>議論</a:t>
            </a:r>
            <a:endParaRPr lang="en-US" altLang="ja-JP" sz="3600" dirty="0"/>
          </a:p>
          <a:p>
            <a:pPr marL="914400" lvl="1" indent="-457200">
              <a:buFont typeface="Arial" panose="020B0604020202020204" pitchFamily="34" charset="0"/>
              <a:buChar char="•"/>
            </a:pPr>
            <a:r>
              <a:rPr lang="en-US" altLang="ja-JP" sz="3600" dirty="0"/>
              <a:t>2</a:t>
            </a:r>
            <a:r>
              <a:rPr lang="ja-JP" altLang="en-US" sz="3600" dirty="0"/>
              <a:t>温度の熱的放射</a:t>
            </a:r>
            <a:endParaRPr lang="en-US" altLang="ja-JP" sz="3600" dirty="0"/>
          </a:p>
          <a:p>
            <a:pPr marL="914400" lvl="1" indent="-457200">
              <a:buFont typeface="Arial" panose="020B0604020202020204" pitchFamily="34" charset="0"/>
              <a:buChar char="•"/>
            </a:pPr>
            <a:r>
              <a:rPr lang="ja-JP" altLang="en-US" sz="3600" dirty="0"/>
              <a:t>磁場由来の吸収線</a:t>
            </a:r>
            <a:endParaRPr lang="en-US" altLang="ja-JP" sz="3600" dirty="0"/>
          </a:p>
          <a:p>
            <a:pPr marL="914400" lvl="1" indent="-457200">
              <a:buFont typeface="Arial" panose="020B0604020202020204" pitchFamily="34" charset="0"/>
              <a:buChar char="•"/>
            </a:pPr>
            <a:r>
              <a:rPr lang="ja-JP" altLang="en-US" sz="3600" dirty="0"/>
              <a:t>今後の展望</a:t>
            </a:r>
            <a:endParaRPr lang="en-US" altLang="ja-JP" sz="3600" dirty="0"/>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24</a:t>
            </a:fld>
            <a:endParaRPr kumimoji="1" lang="ja-JP" altLang="en-US"/>
          </a:p>
        </p:txBody>
      </p:sp>
    </p:spTree>
    <p:extLst>
      <p:ext uri="{BB962C8B-B14F-4D97-AF65-F5344CB8AC3E}">
        <p14:creationId xmlns:p14="http://schemas.microsoft.com/office/powerpoint/2010/main" val="1216939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6688" t="16401" r="67522" b="11501"/>
          <a:stretch/>
        </p:blipFill>
        <p:spPr>
          <a:xfrm>
            <a:off x="5792046" y="927625"/>
            <a:ext cx="3229203" cy="2538992"/>
          </a:xfrm>
          <a:prstGeom prst="rect">
            <a:avLst/>
          </a:prstGeom>
        </p:spPr>
      </p:pic>
      <p:sp>
        <p:nvSpPr>
          <p:cNvPr id="2" name="タイトル 1"/>
          <p:cNvSpPr>
            <a:spLocks noGrp="1"/>
          </p:cNvSpPr>
          <p:nvPr>
            <p:ph type="title"/>
          </p:nvPr>
        </p:nvSpPr>
        <p:spPr>
          <a:xfrm>
            <a:off x="459344" y="-130832"/>
            <a:ext cx="8229600" cy="1143000"/>
          </a:xfrm>
        </p:spPr>
        <p:txBody>
          <a:bodyPr>
            <a:normAutofit/>
          </a:bodyPr>
          <a:lstStyle/>
          <a:p>
            <a:r>
              <a:rPr kumimoji="1" lang="ja-JP" altLang="en-US" u="sng" dirty="0"/>
              <a:t>中性子星の放射</a:t>
            </a:r>
          </a:p>
        </p:txBody>
      </p:sp>
      <p:sp>
        <p:nvSpPr>
          <p:cNvPr id="4" name="テキスト ボックス 3"/>
          <p:cNvSpPr txBox="1"/>
          <p:nvPr/>
        </p:nvSpPr>
        <p:spPr>
          <a:xfrm>
            <a:off x="41744" y="846933"/>
            <a:ext cx="5997155" cy="6001643"/>
          </a:xfrm>
          <a:prstGeom prst="rect">
            <a:avLst/>
          </a:prstGeom>
          <a:noFill/>
        </p:spPr>
        <p:txBody>
          <a:bodyPr wrap="none" rtlCol="0">
            <a:spAutoFit/>
          </a:bodyPr>
          <a:lstStyle/>
          <a:p>
            <a:r>
              <a:rPr kumimoji="1" lang="en-US" altLang="ja-JP" sz="3200" b="1" u="sng" dirty="0"/>
              <a:t>1. </a:t>
            </a:r>
            <a:r>
              <a:rPr kumimoji="1" lang="ja-JP" altLang="en-US" sz="3200" b="1" u="sng" dirty="0"/>
              <a:t>非熱的放射</a:t>
            </a:r>
            <a:endParaRPr kumimoji="1" lang="en-US" altLang="ja-JP" sz="3200" b="1" u="sng" dirty="0"/>
          </a:p>
          <a:p>
            <a:pPr marL="914400" lvl="1" indent="-457200">
              <a:buFont typeface="Arial" panose="020B0604020202020204" pitchFamily="34" charset="0"/>
              <a:buChar char="•"/>
            </a:pPr>
            <a:r>
              <a:rPr kumimoji="1" lang="ja-JP" altLang="en-US" sz="3200" b="1" i="1" dirty="0"/>
              <a:t>電波</a:t>
            </a:r>
            <a:r>
              <a:rPr kumimoji="1" lang="ja-JP" altLang="en-US" sz="3200" dirty="0"/>
              <a:t> </a:t>
            </a:r>
            <a:r>
              <a:rPr kumimoji="1" lang="en-US" altLang="ja-JP" sz="3200" dirty="0"/>
              <a:t>~ </a:t>
            </a:r>
            <a:r>
              <a:rPr kumimoji="1" lang="ja-JP" altLang="en-US" sz="3200" dirty="0"/>
              <a:t>ガンマ線、広帯域</a:t>
            </a:r>
            <a:endParaRPr kumimoji="1" lang="en-US" altLang="ja-JP" sz="3200" dirty="0"/>
          </a:p>
          <a:p>
            <a:pPr marL="914400" lvl="1" indent="-457200">
              <a:buFont typeface="Arial" panose="020B0604020202020204" pitchFamily="34" charset="0"/>
              <a:buChar char="•"/>
            </a:pPr>
            <a:r>
              <a:rPr lang="ja-JP" altLang="en-US" sz="3200" dirty="0"/>
              <a:t>磁気圏の荷電粒子</a:t>
            </a:r>
            <a:endParaRPr lang="en-US" altLang="ja-JP" sz="3200" dirty="0"/>
          </a:p>
          <a:p>
            <a:pPr marL="914400" lvl="1" indent="-457200">
              <a:buFont typeface="Arial" panose="020B0604020202020204" pitchFamily="34" charset="0"/>
              <a:buChar char="•"/>
            </a:pPr>
            <a:r>
              <a:rPr lang="ja-JP" altLang="en-US" sz="3200" dirty="0"/>
              <a:t>パルサー風</a:t>
            </a:r>
            <a:endParaRPr lang="en-US" altLang="ja-JP" sz="2800" dirty="0"/>
          </a:p>
          <a:p>
            <a:pPr marL="914400" lvl="1" indent="-457200">
              <a:buFont typeface="Arial" panose="020B0604020202020204" pitchFamily="34" charset="0"/>
              <a:buChar char="•"/>
            </a:pPr>
            <a:r>
              <a:rPr lang="en-US" altLang="ja-JP" sz="3200" dirty="0"/>
              <a:t>Rotation-powered (</a:t>
            </a:r>
            <a:r>
              <a:rPr lang="ja-JP" altLang="en-US" sz="3200" dirty="0"/>
              <a:t>自転</a:t>
            </a:r>
            <a:r>
              <a:rPr lang="en-US" altLang="ja-JP" sz="3200" dirty="0"/>
              <a:t>)</a:t>
            </a:r>
          </a:p>
          <a:p>
            <a:endParaRPr lang="en-US" altLang="ja-JP" sz="3200" dirty="0"/>
          </a:p>
          <a:p>
            <a:r>
              <a:rPr lang="en-US" altLang="ja-JP" sz="3200" b="1" u="sng" dirty="0"/>
              <a:t>2. </a:t>
            </a:r>
            <a:r>
              <a:rPr lang="ja-JP" altLang="en-US" sz="3200" b="1" u="sng" dirty="0"/>
              <a:t>熱的放射</a:t>
            </a:r>
            <a:endParaRPr lang="en-US" altLang="ja-JP" sz="3200" b="1" u="sng" dirty="0"/>
          </a:p>
          <a:p>
            <a:pPr marL="914400" lvl="1" indent="-457200">
              <a:buFont typeface="Arial" panose="020B0604020202020204" pitchFamily="34" charset="0"/>
              <a:buChar char="•"/>
            </a:pPr>
            <a:r>
              <a:rPr lang="ja-JP" altLang="en-US" sz="3200" dirty="0"/>
              <a:t>軟</a:t>
            </a:r>
            <a:r>
              <a:rPr lang="en-US" altLang="ja-JP" sz="3200" dirty="0"/>
              <a:t>X</a:t>
            </a:r>
            <a:r>
              <a:rPr lang="ja-JP" altLang="en-US" sz="3200" dirty="0"/>
              <a:t>線、</a:t>
            </a:r>
            <a:r>
              <a:rPr lang="en-US" altLang="ja-JP" sz="3200" dirty="0"/>
              <a:t>(</a:t>
            </a:r>
            <a:r>
              <a:rPr lang="ja-JP" altLang="en-US" sz="3200" dirty="0"/>
              <a:t>準</a:t>
            </a:r>
            <a:r>
              <a:rPr lang="en-US" altLang="ja-JP" sz="3200" dirty="0"/>
              <a:t>)</a:t>
            </a:r>
            <a:r>
              <a:rPr lang="ja-JP" altLang="en-US" sz="3200" dirty="0"/>
              <a:t>黒体放射状</a:t>
            </a:r>
            <a:endParaRPr lang="en-US" altLang="ja-JP" sz="3200" dirty="0"/>
          </a:p>
          <a:p>
            <a:pPr marL="914400" lvl="1" indent="-457200">
              <a:buFont typeface="Arial" panose="020B0604020202020204" pitchFamily="34" charset="0"/>
              <a:buChar char="•"/>
            </a:pPr>
            <a:r>
              <a:rPr lang="en-US" altLang="ja-JP" sz="3200" dirty="0"/>
              <a:t>100</a:t>
            </a:r>
            <a:r>
              <a:rPr lang="ja-JP" altLang="en-US" sz="3200" dirty="0"/>
              <a:t>万 </a:t>
            </a:r>
            <a:r>
              <a:rPr lang="en-US" altLang="ja-JP" sz="3200" dirty="0"/>
              <a:t>~ 1,000</a:t>
            </a:r>
            <a:r>
              <a:rPr lang="ja-JP" altLang="en-US" sz="3200" dirty="0"/>
              <a:t>万 </a:t>
            </a:r>
            <a:r>
              <a:rPr lang="en-US" altLang="ja-JP" sz="3200" dirty="0"/>
              <a:t>K</a:t>
            </a:r>
          </a:p>
          <a:p>
            <a:pPr marL="914400" lvl="1" indent="-457200">
              <a:buFont typeface="Arial" panose="020B0604020202020204" pitchFamily="34" charset="0"/>
              <a:buChar char="•"/>
            </a:pPr>
            <a:r>
              <a:rPr lang="ja-JP" altLang="en-US" sz="3200" dirty="0"/>
              <a:t>放射半径 ≲ </a:t>
            </a:r>
            <a:r>
              <a:rPr lang="en-US" altLang="ja-JP" sz="3200" dirty="0"/>
              <a:t>10 km</a:t>
            </a:r>
          </a:p>
          <a:p>
            <a:pPr lvl="1"/>
            <a:r>
              <a:rPr lang="ja-JP" altLang="en-US" sz="3200" dirty="0"/>
              <a:t>⇒ </a:t>
            </a:r>
            <a:r>
              <a:rPr kumimoji="1" lang="ja-JP" altLang="en-US" sz="3200" dirty="0"/>
              <a:t>中性子星表面</a:t>
            </a:r>
            <a:r>
              <a:rPr kumimoji="1" lang="en-US" altLang="ja-JP" sz="3200" dirty="0"/>
              <a:t>/</a:t>
            </a:r>
            <a:r>
              <a:rPr kumimoji="1" lang="ja-JP" altLang="en-US" sz="3200" dirty="0"/>
              <a:t>大気の冷却</a:t>
            </a:r>
            <a:endParaRPr kumimoji="1" lang="en-US" altLang="ja-JP" sz="3200" dirty="0"/>
          </a:p>
          <a:p>
            <a:r>
              <a:rPr lang="ja-JP" altLang="en-US" sz="3200" dirty="0"/>
              <a:t>　　⇒ </a:t>
            </a:r>
            <a:r>
              <a:rPr lang="ja-JP" altLang="en-US" sz="3200" dirty="0">
                <a:solidFill>
                  <a:srgbClr val="FF0000"/>
                </a:solidFill>
              </a:rPr>
              <a:t>磁気圏より内側の直接観測</a:t>
            </a:r>
            <a:endParaRPr kumimoji="1" lang="ja-JP" altLang="en-US" sz="3200" dirty="0">
              <a:solidFill>
                <a:srgbClr val="FF0000"/>
              </a:solidFill>
            </a:endParaRPr>
          </a:p>
        </p:txBody>
      </p:sp>
      <p:grpSp>
        <p:nvGrpSpPr>
          <p:cNvPr id="9" name="グループ化 8"/>
          <p:cNvGrpSpPr/>
          <p:nvPr/>
        </p:nvGrpSpPr>
        <p:grpSpPr>
          <a:xfrm>
            <a:off x="5940152" y="3816977"/>
            <a:ext cx="3097777" cy="2653828"/>
            <a:chOff x="6492368" y="3249659"/>
            <a:chExt cx="2548416" cy="2183197"/>
          </a:xfrm>
        </p:grpSpPr>
        <p:pic>
          <p:nvPicPr>
            <p:cNvPr id="6" name="図 5"/>
            <p:cNvPicPr>
              <a:picLocks noChangeAspect="1"/>
            </p:cNvPicPr>
            <p:nvPr/>
          </p:nvPicPr>
          <p:blipFill>
            <a:blip r:embed="rId4"/>
            <a:stretch>
              <a:fillRect/>
            </a:stretch>
          </p:blipFill>
          <p:spPr>
            <a:xfrm>
              <a:off x="6492368" y="3249659"/>
              <a:ext cx="2548416" cy="2183197"/>
            </a:xfrm>
            <a:prstGeom prst="rect">
              <a:avLst/>
            </a:prstGeom>
          </p:spPr>
        </p:pic>
        <p:sp>
          <p:nvSpPr>
            <p:cNvPr id="11" name="フリーフォーム 10"/>
            <p:cNvSpPr/>
            <p:nvPr/>
          </p:nvSpPr>
          <p:spPr>
            <a:xfrm>
              <a:off x="6892290" y="3393215"/>
              <a:ext cx="864870" cy="1738855"/>
            </a:xfrm>
            <a:custGeom>
              <a:avLst/>
              <a:gdLst>
                <a:gd name="connsiteX0" fmla="*/ 864870 w 864870"/>
                <a:gd name="connsiteY0" fmla="*/ 1738855 h 1738855"/>
                <a:gd name="connsiteX1" fmla="*/ 712470 w 864870"/>
                <a:gd name="connsiteY1" fmla="*/ 694915 h 1738855"/>
                <a:gd name="connsiteX2" fmla="*/ 594360 w 864870"/>
                <a:gd name="connsiteY2" fmla="*/ 153895 h 1738855"/>
                <a:gd name="connsiteX3" fmla="*/ 529590 w 864870"/>
                <a:gd name="connsiteY3" fmla="*/ 16735 h 1738855"/>
                <a:gd name="connsiteX4" fmla="*/ 438150 w 864870"/>
                <a:gd name="connsiteY4" fmla="*/ 119605 h 1738855"/>
                <a:gd name="connsiteX5" fmla="*/ 0 w 864870"/>
                <a:gd name="connsiteY5" fmla="*/ 1060675 h 173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870" h="1738855">
                  <a:moveTo>
                    <a:pt x="864870" y="1738855"/>
                  </a:moveTo>
                  <a:cubicBezTo>
                    <a:pt x="811212" y="1348965"/>
                    <a:pt x="757555" y="959075"/>
                    <a:pt x="712470" y="694915"/>
                  </a:cubicBezTo>
                  <a:cubicBezTo>
                    <a:pt x="667385" y="430755"/>
                    <a:pt x="624840" y="266925"/>
                    <a:pt x="594360" y="153895"/>
                  </a:cubicBezTo>
                  <a:cubicBezTo>
                    <a:pt x="563880" y="40865"/>
                    <a:pt x="555625" y="22450"/>
                    <a:pt x="529590" y="16735"/>
                  </a:cubicBezTo>
                  <a:cubicBezTo>
                    <a:pt x="503555" y="11020"/>
                    <a:pt x="526415" y="-54385"/>
                    <a:pt x="438150" y="119605"/>
                  </a:cubicBezTo>
                  <a:cubicBezTo>
                    <a:pt x="349885" y="293595"/>
                    <a:pt x="85725" y="885415"/>
                    <a:pt x="0" y="106067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6024173" y="3359990"/>
            <a:ext cx="646331" cy="369332"/>
          </a:xfrm>
          <a:prstGeom prst="rect">
            <a:avLst/>
          </a:prstGeom>
          <a:noFill/>
        </p:spPr>
        <p:txBody>
          <a:bodyPr wrap="none" rtlCol="0">
            <a:spAutoFit/>
          </a:bodyPr>
          <a:lstStyle/>
          <a:p>
            <a:r>
              <a:rPr kumimoji="1" lang="ja-JP" altLang="en-US" dirty="0"/>
              <a:t>電波</a:t>
            </a:r>
          </a:p>
        </p:txBody>
      </p:sp>
      <p:sp>
        <p:nvSpPr>
          <p:cNvPr id="12" name="テキスト ボックス 11"/>
          <p:cNvSpPr txBox="1"/>
          <p:nvPr/>
        </p:nvSpPr>
        <p:spPr>
          <a:xfrm>
            <a:off x="6927556" y="3358560"/>
            <a:ext cx="535724" cy="369332"/>
          </a:xfrm>
          <a:prstGeom prst="rect">
            <a:avLst/>
          </a:prstGeom>
          <a:noFill/>
        </p:spPr>
        <p:txBody>
          <a:bodyPr wrap="none" rtlCol="0">
            <a:spAutoFit/>
          </a:bodyPr>
          <a:lstStyle/>
          <a:p>
            <a:r>
              <a:rPr kumimoji="1" lang="en-US" altLang="ja-JP" dirty="0"/>
              <a:t>X</a:t>
            </a:r>
            <a:r>
              <a:rPr kumimoji="1" lang="ja-JP" altLang="en-US" dirty="0"/>
              <a:t>線</a:t>
            </a:r>
          </a:p>
        </p:txBody>
      </p:sp>
      <p:sp>
        <p:nvSpPr>
          <p:cNvPr id="13" name="テキスト ボックス 12"/>
          <p:cNvSpPr txBox="1"/>
          <p:nvPr/>
        </p:nvSpPr>
        <p:spPr>
          <a:xfrm>
            <a:off x="8021828" y="3359990"/>
            <a:ext cx="1035861" cy="369332"/>
          </a:xfrm>
          <a:prstGeom prst="rect">
            <a:avLst/>
          </a:prstGeom>
          <a:noFill/>
        </p:spPr>
        <p:txBody>
          <a:bodyPr wrap="none" rtlCol="0">
            <a:spAutoFit/>
          </a:bodyPr>
          <a:lstStyle/>
          <a:p>
            <a:r>
              <a:rPr lang="ja-JP" altLang="en-US" dirty="0"/>
              <a:t>ガンマ</a:t>
            </a:r>
            <a:r>
              <a:rPr kumimoji="1" lang="ja-JP" altLang="en-US" dirty="0"/>
              <a:t>線</a:t>
            </a:r>
          </a:p>
        </p:txBody>
      </p:sp>
      <p:sp>
        <p:nvSpPr>
          <p:cNvPr id="14" name="テキスト ボックス 13"/>
          <p:cNvSpPr txBox="1"/>
          <p:nvPr/>
        </p:nvSpPr>
        <p:spPr>
          <a:xfrm>
            <a:off x="7391773" y="3895016"/>
            <a:ext cx="1646156" cy="369332"/>
          </a:xfrm>
          <a:prstGeom prst="rect">
            <a:avLst/>
          </a:prstGeom>
          <a:noFill/>
        </p:spPr>
        <p:txBody>
          <a:bodyPr wrap="none" rtlCol="0">
            <a:spAutoFit/>
          </a:bodyPr>
          <a:lstStyle/>
          <a:p>
            <a:r>
              <a:rPr lang="en-US" altLang="ja-JP" dirty="0"/>
              <a:t>Vela, Pavlov+01</a:t>
            </a:r>
            <a:endParaRPr kumimoji="1" lang="ja-JP" altLang="en-US" dirty="0"/>
          </a:p>
        </p:txBody>
      </p:sp>
      <p:sp>
        <p:nvSpPr>
          <p:cNvPr id="15" name="テキスト ボックス 14"/>
          <p:cNvSpPr txBox="1"/>
          <p:nvPr/>
        </p:nvSpPr>
        <p:spPr>
          <a:xfrm>
            <a:off x="6038899" y="2852136"/>
            <a:ext cx="1590756" cy="369332"/>
          </a:xfrm>
          <a:prstGeom prst="rect">
            <a:avLst/>
          </a:prstGeom>
          <a:noFill/>
        </p:spPr>
        <p:txBody>
          <a:bodyPr wrap="none" rtlCol="0">
            <a:spAutoFit/>
          </a:bodyPr>
          <a:lstStyle/>
          <a:p>
            <a:r>
              <a:rPr lang="en-US" altLang="ja-JP" dirty="0"/>
              <a:t>Crab, Porth+17</a:t>
            </a:r>
            <a:endParaRPr kumimoji="1" lang="ja-JP" altLang="en-US" dirty="0"/>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25</a:t>
            </a:fld>
            <a:endParaRPr kumimoji="1" lang="ja-JP" altLang="en-US"/>
          </a:p>
        </p:txBody>
      </p:sp>
    </p:spTree>
    <p:extLst>
      <p:ext uri="{BB962C8B-B14F-4D97-AF65-F5344CB8AC3E}">
        <p14:creationId xmlns:p14="http://schemas.microsoft.com/office/powerpoint/2010/main" val="569280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lang="ja-JP" altLang="en-US" u="sng" dirty="0"/>
              <a:t>熱的放射する中性子星</a:t>
            </a:r>
            <a:endParaRPr kumimoji="1" lang="ja-JP" altLang="en-US" u="sng" dirty="0"/>
          </a:p>
        </p:txBody>
      </p:sp>
      <p:sp>
        <p:nvSpPr>
          <p:cNvPr id="4" name="テキスト ボックス 3"/>
          <p:cNvSpPr txBox="1"/>
          <p:nvPr/>
        </p:nvSpPr>
        <p:spPr>
          <a:xfrm>
            <a:off x="611560" y="948812"/>
            <a:ext cx="6888424" cy="5509200"/>
          </a:xfrm>
          <a:prstGeom prst="rect">
            <a:avLst/>
          </a:prstGeom>
          <a:noFill/>
        </p:spPr>
        <p:txBody>
          <a:bodyPr wrap="none" rtlCol="0">
            <a:spAutoFit/>
          </a:bodyPr>
          <a:lstStyle/>
          <a:p>
            <a:r>
              <a:rPr lang="en-US" altLang="ja-JP" sz="3200" b="1" u="sng" dirty="0"/>
              <a:t>1. Rotation-Powered Pulsar (RPP)</a:t>
            </a:r>
          </a:p>
          <a:p>
            <a:pPr marL="914400" lvl="1" indent="-457200">
              <a:buFont typeface="Arial" panose="020B0604020202020204" pitchFamily="34" charset="0"/>
              <a:buChar char="•"/>
            </a:pPr>
            <a:r>
              <a:rPr lang="en-US" altLang="ja-JP" sz="3200" dirty="0"/>
              <a:t>τ</a:t>
            </a:r>
            <a:r>
              <a:rPr lang="ja-JP" altLang="en-US" sz="3200" dirty="0"/>
              <a:t> </a:t>
            </a:r>
            <a:r>
              <a:rPr lang="en-US" altLang="ja-JP" sz="3200" dirty="0"/>
              <a:t>~ 10</a:t>
            </a:r>
            <a:r>
              <a:rPr lang="en-US" altLang="ja-JP" sz="3200" baseline="30000" dirty="0"/>
              <a:t>5</a:t>
            </a:r>
            <a:r>
              <a:rPr lang="en-US" altLang="ja-JP" sz="3200" dirty="0"/>
              <a:t> </a:t>
            </a:r>
            <a:r>
              <a:rPr lang="en-US" altLang="ja-JP" sz="3200" dirty="0" err="1"/>
              <a:t>yr</a:t>
            </a:r>
            <a:r>
              <a:rPr lang="ja-JP" altLang="en-US" sz="3200" dirty="0" err="1"/>
              <a:t>、</a:t>
            </a:r>
            <a:r>
              <a:rPr lang="en-US" altLang="ja-JP" sz="3200" i="1" dirty="0" err="1"/>
              <a:t>B</a:t>
            </a:r>
            <a:r>
              <a:rPr lang="en-US" altLang="ja-JP" sz="3200" baseline="-25000" dirty="0" err="1"/>
              <a:t>dip</a:t>
            </a:r>
            <a:r>
              <a:rPr lang="ja-JP" altLang="en-US" sz="3200" dirty="0"/>
              <a:t> </a:t>
            </a:r>
            <a:r>
              <a:rPr lang="en-US" altLang="ja-JP" sz="3200" dirty="0"/>
              <a:t>~ 10</a:t>
            </a:r>
            <a:r>
              <a:rPr lang="en-US" altLang="ja-JP" sz="3200" baseline="30000" dirty="0"/>
              <a:t>12</a:t>
            </a:r>
            <a:r>
              <a:rPr lang="en-US" altLang="ja-JP" sz="3200" dirty="0"/>
              <a:t> G</a:t>
            </a:r>
          </a:p>
          <a:p>
            <a:pPr marL="914400" lvl="1" indent="-457200">
              <a:buFont typeface="Arial" panose="020B0604020202020204" pitchFamily="34" charset="0"/>
              <a:buChar char="•"/>
            </a:pPr>
            <a:r>
              <a:rPr lang="ja-JP" altLang="en-US" sz="3200" dirty="0"/>
              <a:t>非熱的放射が支配的、主に電波</a:t>
            </a:r>
            <a:endParaRPr lang="en-US" altLang="ja-JP" sz="3200" dirty="0"/>
          </a:p>
          <a:p>
            <a:r>
              <a:rPr lang="en-US" altLang="ja-JP" sz="3200" b="1" u="sng" dirty="0"/>
              <a:t>2. </a:t>
            </a:r>
            <a:r>
              <a:rPr lang="en-US" altLang="ja-JP" sz="3200" b="1" u="sng" dirty="0" err="1"/>
              <a:t>Magnetar</a:t>
            </a:r>
            <a:endParaRPr lang="en-US" altLang="ja-JP" sz="3200" b="1" u="sng" dirty="0"/>
          </a:p>
          <a:p>
            <a:pPr marL="914400" lvl="1" indent="-457200">
              <a:buFont typeface="Arial" panose="020B0604020202020204" pitchFamily="34" charset="0"/>
              <a:buChar char="•"/>
            </a:pPr>
            <a:r>
              <a:rPr lang="en-US" altLang="ja-JP" sz="3200" dirty="0"/>
              <a:t>τ</a:t>
            </a:r>
            <a:r>
              <a:rPr lang="ja-JP" altLang="en-US" sz="3200" dirty="0"/>
              <a:t> </a:t>
            </a:r>
            <a:r>
              <a:rPr lang="en-US" altLang="ja-JP" sz="3200" dirty="0"/>
              <a:t>~ 10</a:t>
            </a:r>
            <a:r>
              <a:rPr lang="en-US" altLang="ja-JP" sz="3200" baseline="30000" dirty="0"/>
              <a:t>3</a:t>
            </a:r>
            <a:r>
              <a:rPr lang="en-US" altLang="ja-JP" sz="3200" dirty="0"/>
              <a:t> - 10</a:t>
            </a:r>
            <a:r>
              <a:rPr lang="en-US" altLang="ja-JP" sz="3200" baseline="30000" dirty="0"/>
              <a:t>5</a:t>
            </a:r>
            <a:r>
              <a:rPr lang="en-US" altLang="ja-JP" sz="3200" dirty="0"/>
              <a:t> </a:t>
            </a:r>
            <a:r>
              <a:rPr lang="en-US" altLang="ja-JP" sz="3200" dirty="0" err="1"/>
              <a:t>yr</a:t>
            </a:r>
            <a:r>
              <a:rPr lang="ja-JP" altLang="en-US" sz="3200" dirty="0" err="1"/>
              <a:t>、</a:t>
            </a:r>
            <a:r>
              <a:rPr lang="en-US" altLang="ja-JP" sz="3200" i="1" dirty="0"/>
              <a:t> </a:t>
            </a:r>
            <a:r>
              <a:rPr lang="en-US" altLang="ja-JP" sz="3200" i="1" dirty="0" err="1"/>
              <a:t>B</a:t>
            </a:r>
            <a:r>
              <a:rPr lang="en-US" altLang="ja-JP" sz="3200" baseline="-25000" dirty="0" err="1"/>
              <a:t>dip</a:t>
            </a:r>
            <a:r>
              <a:rPr lang="ja-JP" altLang="en-US" sz="3200" dirty="0"/>
              <a:t> </a:t>
            </a:r>
            <a:r>
              <a:rPr lang="en-US" altLang="ja-JP" sz="3200" dirty="0"/>
              <a:t>~ 10</a:t>
            </a:r>
            <a:r>
              <a:rPr lang="en-US" altLang="ja-JP" sz="3200" baseline="30000" dirty="0"/>
              <a:t>14</a:t>
            </a:r>
            <a:r>
              <a:rPr lang="en-US" altLang="ja-JP" sz="3200" dirty="0"/>
              <a:t> - 10</a:t>
            </a:r>
            <a:r>
              <a:rPr lang="en-US" altLang="ja-JP" sz="3200" baseline="30000" dirty="0"/>
              <a:t>15</a:t>
            </a:r>
            <a:r>
              <a:rPr lang="en-US" altLang="ja-JP" sz="3200" dirty="0"/>
              <a:t> G</a:t>
            </a:r>
          </a:p>
          <a:p>
            <a:pPr marL="914400" lvl="1" indent="-457200">
              <a:buFont typeface="Arial" panose="020B0604020202020204" pitchFamily="34" charset="0"/>
              <a:buChar char="•"/>
            </a:pPr>
            <a:r>
              <a:rPr lang="ja-JP" altLang="en-US" sz="3200" dirty="0"/>
              <a:t>磁気駆動のバースト</a:t>
            </a:r>
            <a:endParaRPr lang="en-US" altLang="ja-JP" sz="3200" dirty="0"/>
          </a:p>
          <a:p>
            <a:pPr marL="914400" lvl="1" indent="-457200">
              <a:buFont typeface="Arial" panose="020B0604020202020204" pitchFamily="34" charset="0"/>
              <a:buChar char="•"/>
            </a:pPr>
            <a:r>
              <a:rPr kumimoji="1" lang="en-US" altLang="ja-JP" sz="3200" dirty="0"/>
              <a:t>Radio-quiet</a:t>
            </a:r>
            <a:endParaRPr lang="en-US" altLang="ja-JP" sz="3200" dirty="0"/>
          </a:p>
          <a:p>
            <a:r>
              <a:rPr lang="en-US" altLang="ja-JP" sz="3200" b="1" u="sng" dirty="0"/>
              <a:t>3. </a:t>
            </a:r>
            <a:r>
              <a:rPr lang="en-US" altLang="ja-JP" sz="3200" b="1" u="sng" dirty="0">
                <a:solidFill>
                  <a:srgbClr val="FF0000"/>
                </a:solidFill>
              </a:rPr>
              <a:t>X-ray Isolated Neutron Star (XINS)</a:t>
            </a:r>
          </a:p>
          <a:p>
            <a:pPr marL="914400" lvl="1" indent="-457200">
              <a:buFont typeface="Arial" panose="020B0604020202020204" pitchFamily="34" charset="0"/>
              <a:buChar char="•"/>
            </a:pPr>
            <a:r>
              <a:rPr lang="en-US" altLang="ja-JP" sz="3200" dirty="0"/>
              <a:t>τ</a:t>
            </a:r>
            <a:r>
              <a:rPr kumimoji="1" lang="ja-JP" altLang="en-US" sz="3200" dirty="0"/>
              <a:t> </a:t>
            </a:r>
            <a:r>
              <a:rPr kumimoji="1" lang="en-US" altLang="ja-JP" sz="3200" dirty="0"/>
              <a:t>~ 10</a:t>
            </a:r>
            <a:r>
              <a:rPr kumimoji="1" lang="en-US" altLang="ja-JP" sz="3200" baseline="30000" dirty="0"/>
              <a:t>6</a:t>
            </a:r>
            <a:r>
              <a:rPr kumimoji="1" lang="en-US" altLang="ja-JP" sz="3200" dirty="0"/>
              <a:t> </a:t>
            </a:r>
            <a:r>
              <a:rPr kumimoji="1" lang="en-US" altLang="ja-JP" sz="3200" dirty="0" err="1"/>
              <a:t>yr</a:t>
            </a:r>
            <a:r>
              <a:rPr lang="ja-JP" altLang="en-US" sz="3200" dirty="0" err="1"/>
              <a:t>、</a:t>
            </a:r>
            <a:r>
              <a:rPr lang="en-US" altLang="ja-JP" sz="3200" i="1" dirty="0"/>
              <a:t> </a:t>
            </a:r>
            <a:r>
              <a:rPr lang="en-US" altLang="ja-JP" sz="3200" i="1" dirty="0" err="1"/>
              <a:t>B</a:t>
            </a:r>
            <a:r>
              <a:rPr lang="en-US" altLang="ja-JP" sz="3200" baseline="-25000" dirty="0" err="1"/>
              <a:t>dip</a:t>
            </a:r>
            <a:r>
              <a:rPr lang="ja-JP" altLang="en-US" sz="3200" dirty="0"/>
              <a:t> </a:t>
            </a:r>
            <a:r>
              <a:rPr lang="en-US" altLang="ja-JP" sz="3200" dirty="0"/>
              <a:t>~ 10</a:t>
            </a:r>
            <a:r>
              <a:rPr lang="en-US" altLang="ja-JP" sz="3200" baseline="30000" dirty="0"/>
              <a:t>13</a:t>
            </a:r>
            <a:r>
              <a:rPr lang="en-US" altLang="ja-JP" sz="3200" dirty="0"/>
              <a:t> G</a:t>
            </a:r>
            <a:endParaRPr kumimoji="1" lang="en-US" altLang="ja-JP" sz="3200" dirty="0"/>
          </a:p>
          <a:p>
            <a:pPr marL="914400" lvl="1" indent="-457200">
              <a:buFont typeface="Arial" panose="020B0604020202020204" pitchFamily="34" charset="0"/>
              <a:buChar char="•"/>
            </a:pPr>
            <a:r>
              <a:rPr lang="ja-JP" altLang="en-US" sz="3200" b="1" dirty="0"/>
              <a:t>定常な熱的放射のみ</a:t>
            </a:r>
            <a:endParaRPr lang="en-US" altLang="ja-JP" sz="3200" b="1" dirty="0"/>
          </a:p>
          <a:p>
            <a:pPr marL="914400" lvl="1" indent="-457200">
              <a:buFont typeface="Arial" panose="020B0604020202020204" pitchFamily="34" charset="0"/>
              <a:buChar char="•"/>
            </a:pPr>
            <a:r>
              <a:rPr kumimoji="1" lang="ja-JP" altLang="en-US" sz="3200" dirty="0"/>
              <a:t>磁場由来 </a:t>
            </a:r>
            <a:r>
              <a:rPr kumimoji="1" lang="en-US" altLang="ja-JP" sz="3200" dirty="0"/>
              <a:t>(?)</a:t>
            </a:r>
            <a:r>
              <a:rPr kumimoji="1" lang="ja-JP" altLang="en-US" sz="3200" dirty="0"/>
              <a:t>の吸収線</a:t>
            </a:r>
            <a:endParaRPr kumimoji="1" lang="en-US" altLang="ja-JP" sz="3200" dirty="0"/>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26</a:t>
            </a:fld>
            <a:endParaRPr kumimoji="1" lang="ja-JP" altLang="en-US"/>
          </a:p>
        </p:txBody>
      </p:sp>
    </p:spTree>
    <p:extLst>
      <p:ext uri="{BB962C8B-B14F-4D97-AF65-F5344CB8AC3E}">
        <p14:creationId xmlns:p14="http://schemas.microsoft.com/office/powerpoint/2010/main" val="3177481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59450" t="24800" r="18107" b="19201"/>
          <a:stretch/>
        </p:blipFill>
        <p:spPr>
          <a:xfrm>
            <a:off x="165780" y="1066512"/>
            <a:ext cx="4617513" cy="3240360"/>
          </a:xfrm>
          <a:prstGeom prst="rect">
            <a:avLst/>
          </a:prstGeom>
        </p:spPr>
      </p:pic>
      <p:sp>
        <p:nvSpPr>
          <p:cNvPr id="7" name="タイトル 1"/>
          <p:cNvSpPr>
            <a:spLocks noGrp="1"/>
          </p:cNvSpPr>
          <p:nvPr>
            <p:ph type="title"/>
          </p:nvPr>
        </p:nvSpPr>
        <p:spPr>
          <a:xfrm>
            <a:off x="459344" y="-130832"/>
            <a:ext cx="8229600" cy="1143000"/>
          </a:xfrm>
        </p:spPr>
        <p:txBody>
          <a:bodyPr>
            <a:normAutofit/>
          </a:bodyPr>
          <a:lstStyle/>
          <a:p>
            <a:r>
              <a:rPr kumimoji="1" lang="en-US" altLang="ja-JP" u="sng" dirty="0"/>
              <a:t>J1856 </a:t>
            </a:r>
            <a:r>
              <a:rPr kumimoji="1" lang="ja-JP" altLang="en-US" u="sng" dirty="0"/>
              <a:t>スペクトル</a:t>
            </a:r>
          </a:p>
        </p:txBody>
      </p:sp>
      <p:sp>
        <p:nvSpPr>
          <p:cNvPr id="8" name="テキスト ボックス 7"/>
          <p:cNvSpPr txBox="1"/>
          <p:nvPr/>
        </p:nvSpPr>
        <p:spPr>
          <a:xfrm>
            <a:off x="1619672" y="4723030"/>
            <a:ext cx="5482591" cy="1815882"/>
          </a:xfrm>
          <a:prstGeom prst="rect">
            <a:avLst/>
          </a:prstGeom>
          <a:noFill/>
        </p:spPr>
        <p:txBody>
          <a:bodyPr wrap="none" rtlCol="0">
            <a:spAutoFit/>
          </a:bodyPr>
          <a:lstStyle/>
          <a:p>
            <a:r>
              <a:rPr lang="ja-JP" altLang="en-US" sz="2800" u="sng" dirty="0"/>
              <a:t>なぜ吸収線は見つからなかったか</a:t>
            </a:r>
            <a:r>
              <a:rPr lang="en-US" altLang="ja-JP" sz="2800" u="sng" dirty="0"/>
              <a:t>?</a:t>
            </a:r>
            <a:endParaRPr kumimoji="1" lang="en-US" altLang="ja-JP" sz="2800" u="sng" dirty="0"/>
          </a:p>
          <a:p>
            <a:pPr marL="342900" indent="-342900">
              <a:buFont typeface="Arial" panose="020B0604020202020204" pitchFamily="34" charset="0"/>
              <a:buChar char="•"/>
            </a:pPr>
            <a:r>
              <a:rPr kumimoji="1" lang="en-US" altLang="ja-JP" sz="2800" dirty="0"/>
              <a:t>EPIC: J1856</a:t>
            </a:r>
            <a:r>
              <a:rPr kumimoji="1" lang="ja-JP" altLang="en-US" sz="2800" dirty="0"/>
              <a:t>で較正</a:t>
            </a:r>
            <a:endParaRPr kumimoji="1" lang="en-US" altLang="ja-JP" sz="2800" dirty="0"/>
          </a:p>
          <a:p>
            <a:pPr marL="342900" indent="-342900">
              <a:buFont typeface="Arial" panose="020B0604020202020204" pitchFamily="34" charset="0"/>
              <a:buChar char="•"/>
            </a:pPr>
            <a:r>
              <a:rPr lang="en-US" altLang="ja-JP" sz="2800" dirty="0"/>
              <a:t>RGS: 0.3 </a:t>
            </a:r>
            <a:r>
              <a:rPr lang="en-US" altLang="ja-JP" sz="2800" dirty="0" err="1"/>
              <a:t>keV</a:t>
            </a:r>
            <a:r>
              <a:rPr lang="ja-JP" altLang="en-US" sz="2800" dirty="0"/>
              <a:t>以下は使えない</a:t>
            </a:r>
            <a:endParaRPr lang="en-US" altLang="ja-JP" sz="2800" dirty="0"/>
          </a:p>
          <a:p>
            <a:pPr marL="342900" indent="-342900">
              <a:buFont typeface="Arial" panose="020B0604020202020204" pitchFamily="34" charset="0"/>
              <a:buChar char="•"/>
            </a:pPr>
            <a:r>
              <a:rPr lang="en-US" altLang="ja-JP" sz="2800" dirty="0"/>
              <a:t>LETGS: </a:t>
            </a:r>
            <a:r>
              <a:rPr lang="ja-JP" altLang="en-US" sz="2800" dirty="0"/>
              <a:t>統計不足</a:t>
            </a:r>
            <a:endParaRPr kumimoji="1" lang="ja-JP" altLang="en-US" sz="2800" dirty="0"/>
          </a:p>
        </p:txBody>
      </p:sp>
      <p:sp>
        <p:nvSpPr>
          <p:cNvPr id="2" name="スライド番号プレースホルダー 1"/>
          <p:cNvSpPr>
            <a:spLocks noGrp="1"/>
          </p:cNvSpPr>
          <p:nvPr>
            <p:ph type="sldNum" sz="quarter" idx="12"/>
          </p:nvPr>
        </p:nvSpPr>
        <p:spPr/>
        <p:txBody>
          <a:bodyPr/>
          <a:lstStyle/>
          <a:p>
            <a:fld id="{6F1CF41B-315A-455C-BDFC-86D2CA9BA2E6}" type="slidenum">
              <a:rPr kumimoji="1" lang="ja-JP" altLang="en-US" smtClean="0"/>
              <a:t>27</a:t>
            </a:fld>
            <a:endParaRPr kumimoji="1" lang="ja-JP" altLang="en-US"/>
          </a:p>
        </p:txBody>
      </p:sp>
      <p:pic>
        <p:nvPicPr>
          <p:cNvPr id="3" name="図 2"/>
          <p:cNvPicPr>
            <a:picLocks noChangeAspect="1"/>
          </p:cNvPicPr>
          <p:nvPr/>
        </p:nvPicPr>
        <p:blipFill rotWithShape="1">
          <a:blip r:embed="rId3"/>
          <a:srcRect l="58466" t="22700" r="16532" b="8701"/>
          <a:stretch/>
        </p:blipFill>
        <p:spPr>
          <a:xfrm>
            <a:off x="4783293" y="1084668"/>
            <a:ext cx="4258140" cy="3285809"/>
          </a:xfrm>
          <a:prstGeom prst="rect">
            <a:avLst/>
          </a:prstGeom>
        </p:spPr>
      </p:pic>
      <p:sp>
        <p:nvSpPr>
          <p:cNvPr id="6" name="テキスト ボックス 5"/>
          <p:cNvSpPr txBox="1"/>
          <p:nvPr/>
        </p:nvSpPr>
        <p:spPr>
          <a:xfrm>
            <a:off x="3324886" y="1180055"/>
            <a:ext cx="1248675" cy="369332"/>
          </a:xfrm>
          <a:prstGeom prst="rect">
            <a:avLst/>
          </a:prstGeom>
          <a:noFill/>
        </p:spPr>
        <p:txBody>
          <a:bodyPr wrap="none" rtlCol="0">
            <a:spAutoFit/>
          </a:bodyPr>
          <a:lstStyle/>
          <a:p>
            <a:r>
              <a:rPr kumimoji="1" lang="en-US" altLang="ja-JP" dirty="0"/>
              <a:t>Burwitz+03</a:t>
            </a:r>
            <a:endParaRPr kumimoji="1" lang="ja-JP" altLang="en-US" dirty="0"/>
          </a:p>
        </p:txBody>
      </p:sp>
      <p:sp>
        <p:nvSpPr>
          <p:cNvPr id="11" name="テキスト ボックス 10"/>
          <p:cNvSpPr txBox="1"/>
          <p:nvPr/>
        </p:nvSpPr>
        <p:spPr>
          <a:xfrm>
            <a:off x="7620000" y="1149340"/>
            <a:ext cx="1126719" cy="646331"/>
          </a:xfrm>
          <a:prstGeom prst="rect">
            <a:avLst/>
          </a:prstGeom>
          <a:noFill/>
        </p:spPr>
        <p:txBody>
          <a:bodyPr wrap="none" rtlCol="0">
            <a:spAutoFit/>
          </a:bodyPr>
          <a:lstStyle/>
          <a:p>
            <a:r>
              <a:rPr lang="en-US" altLang="ja-JP" dirty="0"/>
              <a:t>Hohle</a:t>
            </a:r>
            <a:r>
              <a:rPr kumimoji="1" lang="en-US" altLang="ja-JP" dirty="0"/>
              <a:t>+12</a:t>
            </a:r>
          </a:p>
          <a:p>
            <a:r>
              <a:rPr lang="en-US" altLang="ja-JP" dirty="0"/>
              <a:t>XMM RGS</a:t>
            </a:r>
            <a:endParaRPr kumimoji="1" lang="ja-JP" altLang="en-US" dirty="0"/>
          </a:p>
        </p:txBody>
      </p:sp>
    </p:spTree>
    <p:extLst>
      <p:ext uri="{BB962C8B-B14F-4D97-AF65-F5344CB8AC3E}">
        <p14:creationId xmlns:p14="http://schemas.microsoft.com/office/powerpoint/2010/main" val="3766270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lang="en-US" altLang="ja-JP" i="1" u="sng" dirty="0"/>
              <a:t>NICER</a:t>
            </a:r>
            <a:r>
              <a:rPr lang="en-US" altLang="ja-JP" u="sng" dirty="0"/>
              <a:t>:</a:t>
            </a:r>
            <a:r>
              <a:rPr lang="en-US" altLang="ja-JP" i="1" u="sng" dirty="0"/>
              <a:t> </a:t>
            </a:r>
            <a:r>
              <a:rPr lang="ja-JP" altLang="en-US" u="sng" dirty="0"/>
              <a:t>バックグラウンド推定</a:t>
            </a:r>
            <a:endParaRPr kumimoji="1" lang="ja-JP" altLang="en-US" u="sng" dirty="0"/>
          </a:p>
        </p:txBody>
      </p:sp>
      <p:sp>
        <p:nvSpPr>
          <p:cNvPr id="4" name="テキスト ボックス 3"/>
          <p:cNvSpPr txBox="1"/>
          <p:nvPr/>
        </p:nvSpPr>
        <p:spPr>
          <a:xfrm>
            <a:off x="253664" y="811881"/>
            <a:ext cx="8640960" cy="4031873"/>
          </a:xfrm>
          <a:prstGeom prst="rect">
            <a:avLst/>
          </a:prstGeom>
          <a:noFill/>
        </p:spPr>
        <p:txBody>
          <a:bodyPr wrap="square" rtlCol="0">
            <a:spAutoFit/>
          </a:bodyPr>
          <a:lstStyle/>
          <a:p>
            <a:pPr marL="457200" indent="-457200">
              <a:buFont typeface="Arial" panose="020B0604020202020204" pitchFamily="34" charset="0"/>
              <a:buChar char="•"/>
            </a:pPr>
            <a:r>
              <a:rPr lang="ja-JP" altLang="en-US" sz="3200" dirty="0"/>
              <a:t>非撮像系 ⇒ バックグラウンド推定に注意</a:t>
            </a:r>
            <a:endParaRPr lang="en-US" altLang="ja-JP" sz="3200" dirty="0"/>
          </a:p>
          <a:p>
            <a:pPr marL="571500" indent="-571500">
              <a:buFont typeface="Arial" panose="020B0604020202020204" pitchFamily="34" charset="0"/>
              <a:buChar char="•"/>
            </a:pPr>
            <a:r>
              <a:rPr lang="ja-JP" altLang="en-US" sz="3200" dirty="0"/>
              <a:t>バックグラウンド成分</a:t>
            </a:r>
            <a:endParaRPr lang="en-US" altLang="ja-JP" sz="3200" dirty="0"/>
          </a:p>
          <a:p>
            <a:pPr marL="1028700" lvl="1" indent="-571500">
              <a:buFont typeface="Arial" panose="020B0604020202020204" pitchFamily="34" charset="0"/>
              <a:buChar char="•"/>
            </a:pPr>
            <a:r>
              <a:rPr lang="en-US" altLang="ja-JP" sz="3200" dirty="0"/>
              <a:t>Non-X-ray Bkg. (NXB): </a:t>
            </a:r>
            <a:r>
              <a:rPr lang="ja-JP" altLang="en-US" sz="3200" dirty="0"/>
              <a:t>荷電粒子</a:t>
            </a:r>
            <a:endParaRPr lang="en-US" altLang="ja-JP" sz="3200" dirty="0"/>
          </a:p>
          <a:p>
            <a:pPr marL="1028700" lvl="1" indent="-571500">
              <a:buFont typeface="Arial" panose="020B0604020202020204" pitchFamily="34" charset="0"/>
              <a:buChar char="•"/>
            </a:pPr>
            <a:r>
              <a:rPr lang="en-US" altLang="ja-JP" sz="3200" dirty="0"/>
              <a:t>Cosmic X-ray Bkg. (CXB): </a:t>
            </a:r>
            <a:r>
              <a:rPr lang="ja-JP" altLang="en-US" sz="3200" dirty="0"/>
              <a:t>背景</a:t>
            </a:r>
            <a:r>
              <a:rPr lang="en-US" altLang="ja-JP" sz="3200" dirty="0"/>
              <a:t>X</a:t>
            </a:r>
            <a:r>
              <a:rPr lang="ja-JP" altLang="en-US" sz="3200" dirty="0"/>
              <a:t>線放射</a:t>
            </a:r>
            <a:endParaRPr lang="en-US" altLang="ja-JP" sz="3200" dirty="0"/>
          </a:p>
          <a:p>
            <a:pPr marL="1028700" lvl="1" indent="-571500">
              <a:buFont typeface="Arial" panose="020B0604020202020204" pitchFamily="34" charset="0"/>
              <a:buChar char="•"/>
            </a:pPr>
            <a:r>
              <a:rPr lang="en-US" altLang="ja-JP" sz="3200" b="1" u="sng" dirty="0"/>
              <a:t>Thermal Plasma (TP): J1856</a:t>
            </a:r>
            <a:r>
              <a:rPr lang="ja-JP" altLang="en-US" sz="3200" b="1" u="sng" dirty="0"/>
              <a:t>周辺のガス</a:t>
            </a:r>
            <a:endParaRPr lang="en-US" altLang="ja-JP" sz="3200" b="1" u="sng" dirty="0"/>
          </a:p>
          <a:p>
            <a:pPr marL="571500" indent="-571500">
              <a:buFont typeface="Arial" panose="020B0604020202020204" pitchFamily="34" charset="0"/>
              <a:buChar char="•"/>
            </a:pPr>
            <a:r>
              <a:rPr lang="en-US" altLang="ja-JP" sz="3200" dirty="0"/>
              <a:t>TP</a:t>
            </a:r>
            <a:r>
              <a:rPr lang="ja-JP" altLang="en-US" sz="3200" dirty="0"/>
              <a:t>は推定不可能 ⇒ 周辺領域の観測</a:t>
            </a:r>
            <a:endParaRPr lang="en-US" altLang="ja-JP" sz="3200" dirty="0"/>
          </a:p>
          <a:p>
            <a:pPr marL="571500" indent="-571500">
              <a:buFont typeface="Arial" panose="020B0604020202020204" pitchFamily="34" charset="0"/>
              <a:buChar char="•"/>
            </a:pPr>
            <a:r>
              <a:rPr lang="ja-JP" altLang="en-US" sz="3200" dirty="0"/>
              <a:t>二領域、合計 </a:t>
            </a:r>
            <a:r>
              <a:rPr lang="en-US" altLang="ja-JP" sz="3200" dirty="0"/>
              <a:t>~ 16 </a:t>
            </a:r>
            <a:r>
              <a:rPr lang="en-US" altLang="ja-JP" sz="3200" dirty="0" err="1"/>
              <a:t>ks</a:t>
            </a:r>
            <a:endParaRPr lang="en-US" altLang="ja-JP" sz="3200" dirty="0"/>
          </a:p>
          <a:p>
            <a:pPr marL="571500" indent="-571500">
              <a:buFont typeface="Arial" panose="020B0604020202020204" pitchFamily="34" charset="0"/>
              <a:buChar char="•"/>
            </a:pPr>
            <a:r>
              <a:rPr lang="ja-JP" altLang="en-US" sz="3200" dirty="0"/>
              <a:t>有意な差なし</a:t>
            </a:r>
            <a:endParaRPr lang="en-US" altLang="ja-JP" sz="3200" dirty="0"/>
          </a:p>
        </p:txBody>
      </p:sp>
      <p:pic>
        <p:nvPicPr>
          <p:cNvPr id="10" name="図 9"/>
          <p:cNvPicPr>
            <a:picLocks noChangeAspect="1"/>
          </p:cNvPicPr>
          <p:nvPr/>
        </p:nvPicPr>
        <p:blipFill rotWithShape="1">
          <a:blip r:embed="rId3"/>
          <a:srcRect l="56891" t="12201" r="11807" b="5201"/>
          <a:stretch/>
        </p:blipFill>
        <p:spPr>
          <a:xfrm>
            <a:off x="5197360" y="3933056"/>
            <a:ext cx="3626080" cy="2691053"/>
          </a:xfrm>
          <a:prstGeom prst="rect">
            <a:avLst/>
          </a:prstGeom>
        </p:spPr>
      </p:pic>
      <p:sp>
        <p:nvSpPr>
          <p:cNvPr id="11" name="テキスト ボックス 10"/>
          <p:cNvSpPr txBox="1"/>
          <p:nvPr/>
        </p:nvSpPr>
        <p:spPr>
          <a:xfrm>
            <a:off x="6012160" y="5370968"/>
            <a:ext cx="865109" cy="830997"/>
          </a:xfrm>
          <a:prstGeom prst="rect">
            <a:avLst/>
          </a:prstGeom>
          <a:noFill/>
        </p:spPr>
        <p:txBody>
          <a:bodyPr wrap="none" rtlCol="0">
            <a:spAutoFit/>
          </a:bodyPr>
          <a:lstStyle/>
          <a:p>
            <a:r>
              <a:rPr kumimoji="1" lang="en-US" altLang="ja-JP" sz="2400" b="1" dirty="0"/>
              <a:t>BKG1</a:t>
            </a:r>
          </a:p>
          <a:p>
            <a:r>
              <a:rPr lang="en-US" altLang="ja-JP" sz="2400" b="1" dirty="0">
                <a:solidFill>
                  <a:srgbClr val="FF0000"/>
                </a:solidFill>
              </a:rPr>
              <a:t>BKG2</a:t>
            </a:r>
            <a:endParaRPr kumimoji="1" lang="ja-JP" altLang="en-US" sz="2400" b="1" dirty="0">
              <a:solidFill>
                <a:srgbClr val="FF0000"/>
              </a:solidFill>
            </a:endParaRPr>
          </a:p>
        </p:txBody>
      </p:sp>
      <p:sp>
        <p:nvSpPr>
          <p:cNvPr id="12" name="テキスト ボックス 11"/>
          <p:cNvSpPr txBox="1"/>
          <p:nvPr/>
        </p:nvSpPr>
        <p:spPr>
          <a:xfrm>
            <a:off x="1093074" y="5298696"/>
            <a:ext cx="3321743" cy="1384995"/>
          </a:xfrm>
          <a:prstGeom prst="rect">
            <a:avLst/>
          </a:prstGeom>
          <a:noFill/>
          <a:ln w="19050">
            <a:solidFill>
              <a:srgbClr val="FF0000"/>
            </a:solidFill>
          </a:ln>
        </p:spPr>
        <p:txBody>
          <a:bodyPr wrap="none" rtlCol="0">
            <a:spAutoFit/>
          </a:bodyPr>
          <a:lstStyle/>
          <a:p>
            <a:r>
              <a:rPr kumimoji="1" lang="en-US" altLang="ja-JP" sz="2800" b="1" dirty="0"/>
              <a:t>J1856</a:t>
            </a:r>
            <a:r>
              <a:rPr kumimoji="1" lang="en-US" altLang="ja-JP" sz="2800" dirty="0"/>
              <a:t>: 284.15, -37.91</a:t>
            </a:r>
            <a:endParaRPr kumimoji="1" lang="en-US" altLang="ja-JP" sz="2800" b="1" dirty="0"/>
          </a:p>
          <a:p>
            <a:r>
              <a:rPr kumimoji="1" lang="en-US" altLang="ja-JP" sz="2800" b="1" dirty="0"/>
              <a:t>BKG1</a:t>
            </a:r>
            <a:r>
              <a:rPr kumimoji="1" lang="en-US" altLang="ja-JP" sz="2800" dirty="0"/>
              <a:t>: 284.22, -37.72</a:t>
            </a:r>
            <a:endParaRPr kumimoji="1" lang="en-US" altLang="ja-JP" sz="2800" b="1" dirty="0"/>
          </a:p>
          <a:p>
            <a:r>
              <a:rPr lang="en-US" altLang="ja-JP" sz="2800" b="1" dirty="0"/>
              <a:t>BKG2</a:t>
            </a:r>
            <a:r>
              <a:rPr lang="en-US" altLang="ja-JP" sz="2800" dirty="0"/>
              <a:t>:</a:t>
            </a:r>
            <a:r>
              <a:rPr lang="en-US" altLang="ja-JP" sz="2800" b="1" dirty="0"/>
              <a:t> </a:t>
            </a:r>
            <a:r>
              <a:rPr lang="en-US" altLang="ja-JP" sz="2800" dirty="0"/>
              <a:t>284.17, -38.12</a:t>
            </a:r>
            <a:endParaRPr lang="en-US" altLang="ja-JP" sz="2800" b="1" dirty="0"/>
          </a:p>
        </p:txBody>
      </p:sp>
      <p:sp>
        <p:nvSpPr>
          <p:cNvPr id="13" name="テキスト ボックス 12"/>
          <p:cNvSpPr txBox="1"/>
          <p:nvPr/>
        </p:nvSpPr>
        <p:spPr>
          <a:xfrm>
            <a:off x="1650827" y="4776569"/>
            <a:ext cx="2149371" cy="523220"/>
          </a:xfrm>
          <a:prstGeom prst="rect">
            <a:avLst/>
          </a:prstGeom>
          <a:noFill/>
        </p:spPr>
        <p:txBody>
          <a:bodyPr wrap="none" rtlCol="0">
            <a:spAutoFit/>
          </a:bodyPr>
          <a:lstStyle/>
          <a:p>
            <a:r>
              <a:rPr lang="en-US" altLang="ja-JP" sz="2800" dirty="0"/>
              <a:t>RA</a:t>
            </a:r>
            <a:r>
              <a:rPr kumimoji="1" lang="en-US" altLang="ja-JP" sz="2800" dirty="0"/>
              <a:t>, </a:t>
            </a:r>
            <a:r>
              <a:rPr lang="en-US" altLang="ja-JP" sz="2800" dirty="0"/>
              <a:t>D</a:t>
            </a:r>
            <a:r>
              <a:rPr kumimoji="1" lang="en-US" altLang="ja-JP" sz="2800" dirty="0"/>
              <a:t>ec (</a:t>
            </a:r>
            <a:r>
              <a:rPr kumimoji="1" lang="en-US" altLang="ja-JP" sz="2800" dirty="0" err="1"/>
              <a:t>deg</a:t>
            </a:r>
            <a:r>
              <a:rPr kumimoji="1" lang="en-US" altLang="ja-JP" sz="2800" dirty="0"/>
              <a:t>)</a:t>
            </a:r>
            <a:endParaRPr kumimoji="1" lang="ja-JP" altLang="en-US" sz="2800" dirty="0"/>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28</a:t>
            </a:fld>
            <a:endParaRPr kumimoji="1" lang="ja-JP" altLang="en-US"/>
          </a:p>
        </p:txBody>
      </p:sp>
    </p:spTree>
    <p:extLst>
      <p:ext uri="{BB962C8B-B14F-4D97-AF65-F5344CB8AC3E}">
        <p14:creationId xmlns:p14="http://schemas.microsoft.com/office/powerpoint/2010/main" val="2333615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kumimoji="1" lang="en-US" altLang="ja-JP" i="1" u="sng" dirty="0"/>
              <a:t>NICER</a:t>
            </a:r>
            <a:r>
              <a:rPr kumimoji="1" lang="en-US" altLang="ja-JP" u="sng" dirty="0"/>
              <a:t>: </a:t>
            </a:r>
            <a:r>
              <a:rPr kumimoji="1" lang="ja-JP" altLang="en-US" u="sng" dirty="0"/>
              <a:t>系統誤差の評価</a:t>
            </a:r>
          </a:p>
        </p:txBody>
      </p:sp>
      <p:sp>
        <p:nvSpPr>
          <p:cNvPr id="14" name="テキスト ボックス 13"/>
          <p:cNvSpPr txBox="1"/>
          <p:nvPr/>
        </p:nvSpPr>
        <p:spPr>
          <a:xfrm>
            <a:off x="459344" y="806263"/>
            <a:ext cx="7054640" cy="2554545"/>
          </a:xfrm>
          <a:prstGeom prst="rect">
            <a:avLst/>
          </a:prstGeom>
          <a:noFill/>
        </p:spPr>
        <p:txBody>
          <a:bodyPr wrap="square" rtlCol="0">
            <a:spAutoFit/>
          </a:bodyPr>
          <a:lstStyle/>
          <a:p>
            <a:pPr marL="457200" indent="-457200">
              <a:buFont typeface="Arial" panose="020B0604020202020204" pitchFamily="34" charset="0"/>
              <a:buChar char="•"/>
            </a:pPr>
            <a:r>
              <a:rPr lang="ja-JP" altLang="en-US" sz="3200" dirty="0"/>
              <a:t>応答関数</a:t>
            </a:r>
            <a:r>
              <a:rPr lang="en-US" altLang="ja-JP" sz="3200" dirty="0"/>
              <a:t>/</a:t>
            </a:r>
            <a:r>
              <a:rPr lang="ja-JP" altLang="en-US" sz="3200" dirty="0"/>
              <a:t>有効面積の不定性</a:t>
            </a:r>
            <a:endParaRPr lang="en-US" altLang="ja-JP" sz="3200" dirty="0"/>
          </a:p>
          <a:p>
            <a:pPr marL="457200" indent="-457200">
              <a:buFont typeface="Arial" panose="020B0604020202020204" pitchFamily="34" charset="0"/>
              <a:buChar char="•"/>
            </a:pPr>
            <a:r>
              <a:rPr lang="en-US" altLang="ja-JP" sz="3200" dirty="0"/>
              <a:t>NICER </a:t>
            </a:r>
            <a:r>
              <a:rPr lang="ja-JP" altLang="en-US" sz="3200" dirty="0"/>
              <a:t>は </a:t>
            </a:r>
            <a:r>
              <a:rPr lang="en-US" altLang="ja-JP" sz="3200" dirty="0"/>
              <a:t>Crab Pulsar/Nebula </a:t>
            </a:r>
            <a:r>
              <a:rPr lang="ja-JP" altLang="en-US" sz="3200" dirty="0"/>
              <a:t>で較正</a:t>
            </a:r>
            <a:endParaRPr lang="en-US" altLang="ja-JP" sz="3200" dirty="0"/>
          </a:p>
          <a:p>
            <a:pPr marL="457200" indent="-457200">
              <a:buFont typeface="Arial" panose="020B0604020202020204" pitchFamily="34" charset="0"/>
              <a:buChar char="•"/>
            </a:pPr>
            <a:r>
              <a:rPr lang="ja-JP" altLang="en-US" sz="3200" dirty="0"/>
              <a:t>キャリブレーション精度 </a:t>
            </a:r>
            <a:r>
              <a:rPr lang="en-US" altLang="ja-JP" sz="3200" dirty="0"/>
              <a:t>&lt; 2%</a:t>
            </a:r>
          </a:p>
          <a:p>
            <a:pPr marL="457200" indent="-457200">
              <a:buFont typeface="Arial" panose="020B0604020202020204" pitchFamily="34" charset="0"/>
              <a:buChar char="•"/>
            </a:pPr>
            <a:r>
              <a:rPr lang="en-US" altLang="ja-JP" sz="3200" dirty="0"/>
              <a:t>Crab </a:t>
            </a:r>
            <a:r>
              <a:rPr lang="ja-JP" altLang="en-US" sz="3200" dirty="0" err="1"/>
              <a:t>の残</a:t>
            </a:r>
            <a:r>
              <a:rPr lang="ja-JP" altLang="en-US" sz="3200" dirty="0"/>
              <a:t>差スペクトル </a:t>
            </a:r>
            <a:r>
              <a:rPr lang="en-US" altLang="ja-JP" sz="3200" dirty="0"/>
              <a:t>= </a:t>
            </a:r>
            <a:r>
              <a:rPr lang="ja-JP" altLang="en-US" sz="3200" dirty="0"/>
              <a:t>系統誤差</a:t>
            </a:r>
            <a:endParaRPr lang="en-US" altLang="ja-JP" sz="3200" dirty="0"/>
          </a:p>
          <a:p>
            <a:pPr marL="457200" indent="-457200">
              <a:buFont typeface="Arial" panose="020B0604020202020204" pitchFamily="34" charset="0"/>
              <a:buChar char="•"/>
            </a:pPr>
            <a:r>
              <a:rPr lang="en-US" altLang="ja-JP" sz="3200" dirty="0"/>
              <a:t>J1856 </a:t>
            </a:r>
            <a:r>
              <a:rPr lang="ja-JP" altLang="en-US" sz="3200" dirty="0"/>
              <a:t>を </a:t>
            </a:r>
            <a:r>
              <a:rPr lang="en-US" altLang="ja-JP" sz="3200" dirty="0"/>
              <a:t>Crab ratio </a:t>
            </a:r>
            <a:r>
              <a:rPr lang="ja-JP" altLang="en-US" sz="3200" dirty="0"/>
              <a:t>で割り算</a:t>
            </a:r>
            <a:endParaRPr lang="en-US" altLang="ja-JP" sz="3200" dirty="0"/>
          </a:p>
        </p:txBody>
      </p:sp>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b="13201"/>
          <a:stretch/>
        </p:blipFill>
        <p:spPr>
          <a:xfrm rot="5400000">
            <a:off x="427965" y="3048642"/>
            <a:ext cx="3030413" cy="3815352"/>
          </a:xfrm>
          <a:prstGeom prst="rect">
            <a:avLst/>
          </a:prstGeom>
        </p:spPr>
      </p:pic>
      <p:pic>
        <p:nvPicPr>
          <p:cNvPr id="3" name="図 2"/>
          <p:cNvPicPr>
            <a:picLocks noChangeAspect="1"/>
          </p:cNvPicPr>
          <p:nvPr/>
        </p:nvPicPr>
        <p:blipFill rotWithShape="1">
          <a:blip r:embed="rId4"/>
          <a:srcRect l="60237" t="11501" r="8657" b="6601"/>
          <a:stretch/>
        </p:blipFill>
        <p:spPr>
          <a:xfrm>
            <a:off x="4990249" y="3501008"/>
            <a:ext cx="4040299" cy="2991867"/>
          </a:xfrm>
          <a:prstGeom prst="rect">
            <a:avLst/>
          </a:prstGeom>
        </p:spPr>
      </p:pic>
      <p:sp>
        <p:nvSpPr>
          <p:cNvPr id="4" name="テキスト ボックス 3"/>
          <p:cNvSpPr txBox="1"/>
          <p:nvPr/>
        </p:nvSpPr>
        <p:spPr>
          <a:xfrm>
            <a:off x="2685348" y="3601717"/>
            <a:ext cx="1029449" cy="523220"/>
          </a:xfrm>
          <a:prstGeom prst="rect">
            <a:avLst/>
          </a:prstGeom>
          <a:noFill/>
        </p:spPr>
        <p:txBody>
          <a:bodyPr wrap="none" rtlCol="0">
            <a:spAutoFit/>
          </a:bodyPr>
          <a:lstStyle/>
          <a:p>
            <a:r>
              <a:rPr kumimoji="1" lang="en-US" altLang="ja-JP" sz="2800" dirty="0"/>
              <a:t>J1856</a:t>
            </a:r>
            <a:endParaRPr kumimoji="1" lang="ja-JP" altLang="en-US" sz="2800" dirty="0"/>
          </a:p>
        </p:txBody>
      </p:sp>
      <p:sp>
        <p:nvSpPr>
          <p:cNvPr id="12" name="テキスト ボックス 11"/>
          <p:cNvSpPr txBox="1"/>
          <p:nvPr/>
        </p:nvSpPr>
        <p:spPr>
          <a:xfrm>
            <a:off x="6204153" y="3601717"/>
            <a:ext cx="1612493" cy="523220"/>
          </a:xfrm>
          <a:prstGeom prst="rect">
            <a:avLst/>
          </a:prstGeom>
          <a:noFill/>
        </p:spPr>
        <p:txBody>
          <a:bodyPr wrap="none" rtlCol="0">
            <a:spAutoFit/>
          </a:bodyPr>
          <a:lstStyle/>
          <a:p>
            <a:r>
              <a:rPr kumimoji="1" lang="en-US" altLang="ja-JP" sz="2800" dirty="0"/>
              <a:t>Crab ratio</a:t>
            </a:r>
            <a:endParaRPr kumimoji="1" lang="ja-JP" altLang="en-US" sz="2800" dirty="0"/>
          </a:p>
        </p:txBody>
      </p:sp>
      <p:sp>
        <p:nvSpPr>
          <p:cNvPr id="6" name="テキスト ボックス 5"/>
          <p:cNvSpPr txBox="1"/>
          <p:nvPr/>
        </p:nvSpPr>
        <p:spPr>
          <a:xfrm>
            <a:off x="3933508" y="4448486"/>
            <a:ext cx="957313" cy="1015663"/>
          </a:xfrm>
          <a:prstGeom prst="rect">
            <a:avLst/>
          </a:prstGeom>
          <a:noFill/>
        </p:spPr>
        <p:txBody>
          <a:bodyPr wrap="none" rtlCol="0">
            <a:spAutoFit/>
          </a:bodyPr>
          <a:lstStyle/>
          <a:p>
            <a:r>
              <a:rPr kumimoji="1" lang="en-US" altLang="ja-JP" sz="6000" b="1" dirty="0"/>
              <a:t>÷</a:t>
            </a:r>
            <a:endParaRPr kumimoji="1" lang="ja-JP" altLang="en-US" sz="6000" b="1" dirty="0"/>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29</a:t>
            </a:fld>
            <a:endParaRPr kumimoji="1" lang="ja-JP" altLang="en-US"/>
          </a:p>
        </p:txBody>
      </p:sp>
    </p:spTree>
    <p:extLst>
      <p:ext uri="{BB962C8B-B14F-4D97-AF65-F5344CB8AC3E}">
        <p14:creationId xmlns:p14="http://schemas.microsoft.com/office/powerpoint/2010/main" val="338525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b="12448"/>
          <a:stretch/>
        </p:blipFill>
        <p:spPr>
          <a:xfrm rot="5400000">
            <a:off x="941645" y="2740922"/>
            <a:ext cx="3420288" cy="4619432"/>
          </a:xfrm>
          <a:prstGeom prst="rect">
            <a:avLst/>
          </a:prstGeom>
        </p:spPr>
      </p:pic>
      <p:graphicFrame>
        <p:nvGraphicFramePr>
          <p:cNvPr id="10" name="表 9"/>
          <p:cNvGraphicFramePr>
            <a:graphicFrameLocks noGrp="1"/>
          </p:cNvGraphicFramePr>
          <p:nvPr>
            <p:extLst>
              <p:ext uri="{D42A27DB-BD31-4B8C-83A1-F6EECF244321}">
                <p14:modId xmlns:p14="http://schemas.microsoft.com/office/powerpoint/2010/main" val="626259825"/>
              </p:ext>
            </p:extLst>
          </p:nvPr>
        </p:nvGraphicFramePr>
        <p:xfrm>
          <a:off x="5078776" y="3912751"/>
          <a:ext cx="3741695" cy="2804160"/>
        </p:xfrm>
        <a:graphic>
          <a:graphicData uri="http://schemas.openxmlformats.org/drawingml/2006/table">
            <a:tbl>
              <a:tblPr firstRow="1" bandRow="1">
                <a:tableStyleId>{5C22544A-7EE6-4342-B048-85BDC9FD1C3A}</a:tableStyleId>
              </a:tblPr>
              <a:tblGrid>
                <a:gridCol w="1081700">
                  <a:extLst>
                    <a:ext uri="{9D8B030D-6E8A-4147-A177-3AD203B41FA5}">
                      <a16:colId xmlns:a16="http://schemas.microsoft.com/office/drawing/2014/main" val="20000"/>
                    </a:ext>
                  </a:extLst>
                </a:gridCol>
                <a:gridCol w="757647">
                  <a:extLst>
                    <a:ext uri="{9D8B030D-6E8A-4147-A177-3AD203B41FA5}">
                      <a16:colId xmlns:a16="http://schemas.microsoft.com/office/drawing/2014/main" val="20001"/>
                    </a:ext>
                  </a:extLst>
                </a:gridCol>
                <a:gridCol w="892153">
                  <a:extLst>
                    <a:ext uri="{9D8B030D-6E8A-4147-A177-3AD203B41FA5}">
                      <a16:colId xmlns:a16="http://schemas.microsoft.com/office/drawing/2014/main" val="20002"/>
                    </a:ext>
                  </a:extLst>
                </a:gridCol>
                <a:gridCol w="1010195">
                  <a:extLst>
                    <a:ext uri="{9D8B030D-6E8A-4147-A177-3AD203B41FA5}">
                      <a16:colId xmlns:a16="http://schemas.microsoft.com/office/drawing/2014/main" val="20003"/>
                    </a:ext>
                  </a:extLst>
                </a:gridCol>
              </a:tblGrid>
              <a:tr h="480060">
                <a:tc>
                  <a:txBody>
                    <a:bodyPr/>
                    <a:lstStyle/>
                    <a:p>
                      <a:pPr algn="ctr"/>
                      <a:r>
                        <a:rPr kumimoji="1" lang="en-US" altLang="ja-JP" sz="2000" b="0" dirty="0">
                          <a:solidFill>
                            <a:schemeClr val="tx1"/>
                          </a:solidFill>
                        </a:rPr>
                        <a:t>Target</a:t>
                      </a:r>
                      <a:endParaRPr kumimoji="1" lang="ja-JP" altLang="en-US" sz="20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0" dirty="0" err="1">
                          <a:solidFill>
                            <a:schemeClr val="tx1"/>
                          </a:solidFill>
                        </a:rPr>
                        <a:t>kT</a:t>
                      </a:r>
                      <a:r>
                        <a:rPr kumimoji="1" lang="en-US" altLang="ja-JP" sz="1800" b="0" baseline="0" dirty="0">
                          <a:solidFill>
                            <a:schemeClr val="tx1"/>
                          </a:solidFill>
                        </a:rPr>
                        <a:t> [eV]</a:t>
                      </a:r>
                      <a:endParaRPr kumimoji="1" lang="ja-JP" alt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2000" b="1" i="1" dirty="0" err="1">
                          <a:solidFill>
                            <a:schemeClr val="tx1"/>
                          </a:solidFill>
                        </a:rPr>
                        <a:t>f</a:t>
                      </a:r>
                      <a:r>
                        <a:rPr kumimoji="1" lang="en-US" altLang="ja-JP" sz="2000" b="1" baseline="-25000" dirty="0" err="1">
                          <a:solidFill>
                            <a:schemeClr val="tx1"/>
                          </a:solidFill>
                        </a:rPr>
                        <a:t>ex</a:t>
                      </a:r>
                      <a:r>
                        <a:rPr kumimoji="1" lang="en-US" altLang="ja-JP" sz="2000" b="0" baseline="0" dirty="0">
                          <a:solidFill>
                            <a:schemeClr val="tx1"/>
                          </a:solidFill>
                        </a:rPr>
                        <a:t> [%]</a:t>
                      </a:r>
                      <a:endParaRPr kumimoji="1" lang="ja-JP" altLang="en-US" sz="20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solidFill>
                            <a:schemeClr val="tx1"/>
                          </a:solidFill>
                        </a:rPr>
                        <a:t>バンド </a:t>
                      </a:r>
                      <a:r>
                        <a:rPr kumimoji="1" lang="en-US" altLang="ja-JP" sz="1800" b="0" dirty="0">
                          <a:solidFill>
                            <a:schemeClr val="tx1"/>
                          </a:solidFill>
                        </a:rPr>
                        <a:t>[</a:t>
                      </a:r>
                      <a:r>
                        <a:rPr kumimoji="1" lang="en-US" altLang="ja-JP" sz="1800" b="0" dirty="0" err="1">
                          <a:solidFill>
                            <a:schemeClr val="tx1"/>
                          </a:solidFill>
                        </a:rPr>
                        <a:t>keV</a:t>
                      </a:r>
                      <a:r>
                        <a:rPr kumimoji="1" lang="en-US" altLang="ja-JP" sz="1800" b="0" dirty="0">
                          <a:solidFill>
                            <a:schemeClr val="tx1"/>
                          </a:solidFill>
                        </a:rPr>
                        <a:t>]</a:t>
                      </a:r>
                      <a:endParaRPr kumimoji="1" lang="ja-JP" altLang="en-US" sz="18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4320">
                <a:tc>
                  <a:txBody>
                    <a:bodyPr/>
                    <a:lstStyle/>
                    <a:p>
                      <a:pPr algn="ctr"/>
                      <a:r>
                        <a:rPr kumimoji="1" lang="en-US" altLang="ja-JP" sz="1600" b="1" dirty="0">
                          <a:solidFill>
                            <a:schemeClr val="tx1"/>
                          </a:solidFill>
                        </a:rPr>
                        <a:t>J0420</a:t>
                      </a:r>
                      <a:endParaRPr kumimoji="1" lang="ja-JP" altLang="en-US" sz="16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42.8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85±15</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0.6 –</a:t>
                      </a:r>
                      <a:r>
                        <a:rPr kumimoji="1" lang="en-US" altLang="ja-JP" sz="1600" baseline="0" dirty="0"/>
                        <a:t> </a:t>
                      </a:r>
                      <a:r>
                        <a:rPr kumimoji="1" lang="en-US" altLang="ja-JP" sz="1600" dirty="0"/>
                        <a:t>1.0</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CC00FF"/>
                          </a:solidFill>
                        </a:rPr>
                        <a:t>J0720</a:t>
                      </a:r>
                      <a:endParaRPr kumimoji="1" lang="ja-JP" altLang="en-US" sz="1600" b="1" dirty="0">
                        <a:solidFill>
                          <a:srgbClr val="CC00FF"/>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102.2</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33±7</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1.3</a:t>
                      </a:r>
                      <a:r>
                        <a:rPr kumimoji="1" lang="en-US" altLang="ja-JP" sz="1600" baseline="0" dirty="0"/>
                        <a:t> – 1.7</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1" dirty="0">
                          <a:solidFill>
                            <a:srgbClr val="FF0000"/>
                          </a:solidFill>
                        </a:rPr>
                        <a:t>J0806</a:t>
                      </a:r>
                      <a:endParaRPr kumimoji="1" lang="ja-JP" altLang="en-US" sz="16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89.6</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90±12</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1.2 – 1.6</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1" dirty="0">
                          <a:solidFill>
                            <a:srgbClr val="0070C0"/>
                          </a:solidFill>
                        </a:rPr>
                        <a:t>RBS1223</a:t>
                      </a:r>
                      <a:endParaRPr kumimoji="1" lang="ja-JP" altLang="en-US" sz="1600" b="1" dirty="0">
                        <a:solidFill>
                          <a:srgbClr val="0070C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88.4</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70±5</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1.2</a:t>
                      </a:r>
                      <a:r>
                        <a:rPr kumimoji="1" lang="en-US" altLang="ja-JP" sz="1600" baseline="0" dirty="0"/>
                        <a:t> – 1.6</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00B050"/>
                          </a:solidFill>
                        </a:rPr>
                        <a:t>J1605</a:t>
                      </a:r>
                      <a:endParaRPr kumimoji="1" lang="ja-JP" altLang="en-US" sz="1600" b="1" dirty="0">
                        <a:solidFill>
                          <a:srgbClr val="00B05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105.0</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139±4</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1.3 – 1.7</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FF9831"/>
                          </a:solidFill>
                        </a:rPr>
                        <a:t>J1856</a:t>
                      </a:r>
                      <a:endParaRPr kumimoji="1" lang="ja-JP" altLang="en-US" sz="1600" b="1" dirty="0">
                        <a:solidFill>
                          <a:srgbClr val="FF983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63</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16±2</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0.8 – 1.2</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rgbClr val="00B0F0"/>
                          </a:solidFill>
                        </a:rPr>
                        <a:t>RBS1774</a:t>
                      </a:r>
                      <a:endParaRPr kumimoji="1" lang="ja-JP" altLang="en-US" sz="1600" b="1" dirty="0">
                        <a:solidFill>
                          <a:srgbClr val="00B0F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104.6</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44±7</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dirty="0"/>
                        <a:t>1.3</a:t>
                      </a:r>
                      <a:r>
                        <a:rPr kumimoji="1" lang="en-US" altLang="ja-JP" sz="1600" baseline="0" dirty="0"/>
                        <a:t> – 1.7</a:t>
                      </a:r>
                      <a:endParaRPr kumimoji="1" lang="ja-JP" alt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4582180"/>
                  </a:ext>
                </a:extLst>
              </a:tr>
            </a:tbl>
          </a:graphicData>
        </a:graphic>
      </p:graphicFrame>
      <p:sp>
        <p:nvSpPr>
          <p:cNvPr id="11" name="テキスト ボックス 10"/>
          <p:cNvSpPr txBox="1"/>
          <p:nvPr/>
        </p:nvSpPr>
        <p:spPr>
          <a:xfrm>
            <a:off x="1115616" y="3019912"/>
            <a:ext cx="3401893" cy="338554"/>
          </a:xfrm>
          <a:prstGeom prst="rect">
            <a:avLst/>
          </a:prstGeom>
          <a:noFill/>
        </p:spPr>
        <p:txBody>
          <a:bodyPr wrap="none" rtlCol="0">
            <a:spAutoFit/>
          </a:bodyPr>
          <a:lstStyle/>
          <a:p>
            <a:r>
              <a:rPr lang="en-US" altLang="ja-JP" sz="1600" dirty="0"/>
              <a:t>model: </a:t>
            </a:r>
            <a:r>
              <a:rPr lang="ja-JP" altLang="en-US" sz="1600" dirty="0"/>
              <a:t>星間吸収</a:t>
            </a:r>
            <a:r>
              <a:rPr lang="en-US" altLang="ja-JP" sz="1600" dirty="0"/>
              <a:t>*(</a:t>
            </a:r>
            <a:r>
              <a:rPr lang="ja-JP" altLang="en-US" sz="1600" dirty="0"/>
              <a:t>黒体放射</a:t>
            </a:r>
            <a:r>
              <a:rPr lang="en-US" altLang="ja-JP" sz="1600" dirty="0"/>
              <a:t>+</a:t>
            </a:r>
            <a:r>
              <a:rPr lang="ja-JP" altLang="en-US" sz="1600" dirty="0"/>
              <a:t>吸収線</a:t>
            </a:r>
            <a:r>
              <a:rPr lang="en-US" altLang="ja-JP" sz="1600" dirty="0"/>
              <a:t>)</a:t>
            </a:r>
            <a:endParaRPr lang="ja-JP" altLang="en-US" sz="1600" dirty="0"/>
          </a:p>
        </p:txBody>
      </p:sp>
      <p:sp>
        <p:nvSpPr>
          <p:cNvPr id="6" name="テキスト ボックス 5"/>
          <p:cNvSpPr txBox="1"/>
          <p:nvPr/>
        </p:nvSpPr>
        <p:spPr>
          <a:xfrm>
            <a:off x="4962119" y="3331366"/>
            <a:ext cx="3994838" cy="461665"/>
          </a:xfrm>
          <a:prstGeom prst="rect">
            <a:avLst/>
          </a:prstGeom>
          <a:noFill/>
          <a:ln w="28575">
            <a:solidFill>
              <a:srgbClr val="00B050"/>
            </a:solidFill>
          </a:ln>
        </p:spPr>
        <p:txBody>
          <a:bodyPr wrap="square" rtlCol="0">
            <a:spAutoFit/>
          </a:bodyPr>
          <a:lstStyle/>
          <a:p>
            <a:r>
              <a:rPr lang="en-US" altLang="ja-JP" sz="2400" b="1" i="1" dirty="0" err="1"/>
              <a:t>f</a:t>
            </a:r>
            <a:r>
              <a:rPr lang="en-US" altLang="ja-JP" sz="2400" b="1" baseline="-25000" dirty="0" err="1"/>
              <a:t>ex</a:t>
            </a:r>
            <a:r>
              <a:rPr lang="en-US" altLang="ja-JP" sz="2400" dirty="0"/>
              <a:t> = (</a:t>
            </a:r>
            <a:r>
              <a:rPr lang="ja-JP" altLang="en-US" sz="2400" dirty="0"/>
              <a:t>観測値 </a:t>
            </a:r>
            <a:r>
              <a:rPr lang="en-US" altLang="ja-JP" sz="2400" dirty="0"/>
              <a:t>-</a:t>
            </a:r>
            <a:r>
              <a:rPr lang="ja-JP" altLang="en-US" sz="2400" dirty="0"/>
              <a:t> モデル</a:t>
            </a:r>
            <a:r>
              <a:rPr lang="en-US" altLang="ja-JP" sz="2400" dirty="0"/>
              <a:t>)/</a:t>
            </a:r>
            <a:r>
              <a:rPr lang="ja-JP" altLang="en-US" sz="2400" dirty="0"/>
              <a:t>モデル</a:t>
            </a:r>
            <a:endParaRPr kumimoji="1" lang="en-GB" sz="2400" dirty="0"/>
          </a:p>
        </p:txBody>
      </p:sp>
      <p:sp>
        <p:nvSpPr>
          <p:cNvPr id="17" name="タイトル 1"/>
          <p:cNvSpPr txBox="1">
            <a:spLocks/>
          </p:cNvSpPr>
          <p:nvPr/>
        </p:nvSpPr>
        <p:spPr>
          <a:xfrm>
            <a:off x="318581" y="-83066"/>
            <a:ext cx="87546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u="sng" dirty="0"/>
              <a:t>"</a:t>
            </a:r>
            <a:r>
              <a:rPr lang="en-US" altLang="ja-JP" u="sng" dirty="0" err="1"/>
              <a:t>keV</a:t>
            </a:r>
            <a:r>
              <a:rPr lang="en-US" altLang="ja-JP" u="sng" dirty="0"/>
              <a:t>-excess" </a:t>
            </a:r>
            <a:r>
              <a:rPr lang="ja-JP" altLang="en-US" u="sng" dirty="0"/>
              <a:t>の発見</a:t>
            </a:r>
          </a:p>
        </p:txBody>
      </p:sp>
      <p:sp>
        <p:nvSpPr>
          <p:cNvPr id="18" name="テキスト ボックス 17"/>
          <p:cNvSpPr txBox="1"/>
          <p:nvPr/>
        </p:nvSpPr>
        <p:spPr>
          <a:xfrm>
            <a:off x="185320" y="927416"/>
            <a:ext cx="9021124" cy="1815882"/>
          </a:xfrm>
          <a:prstGeom prst="rect">
            <a:avLst/>
          </a:prstGeom>
          <a:noFill/>
        </p:spPr>
        <p:txBody>
          <a:bodyPr wrap="none" rtlCol="0">
            <a:spAutoFit/>
          </a:bodyPr>
          <a:lstStyle/>
          <a:p>
            <a:pPr marL="457200" indent="-457200">
              <a:buFont typeface="Arial" panose="020B0604020202020204" pitchFamily="34" charset="0"/>
              <a:buChar char="•"/>
            </a:pPr>
            <a:r>
              <a:rPr kumimoji="1" lang="en-US" altLang="ja-JP" sz="2800" i="1" dirty="0"/>
              <a:t>XMM-Newton </a:t>
            </a:r>
            <a:r>
              <a:rPr kumimoji="1" lang="ja-JP" altLang="en-US" sz="2800" dirty="0"/>
              <a:t>の </a:t>
            </a:r>
            <a:r>
              <a:rPr kumimoji="1" lang="en-US" altLang="ja-JP" sz="2800" dirty="0"/>
              <a:t>&gt;10</a:t>
            </a:r>
            <a:r>
              <a:rPr kumimoji="1" lang="ja-JP" altLang="en-US" sz="2800" dirty="0"/>
              <a:t>年分のデータを積算</a:t>
            </a:r>
            <a:endParaRPr kumimoji="1" lang="en-US" altLang="ja-JP" sz="2800" dirty="0"/>
          </a:p>
          <a:p>
            <a:pPr marL="457200" indent="-457200">
              <a:buFont typeface="Arial" panose="020B0604020202020204" pitchFamily="34" charset="0"/>
              <a:buChar char="•"/>
            </a:pPr>
            <a:r>
              <a:rPr lang="ja-JP" altLang="en-US" sz="2800" dirty="0"/>
              <a:t>過去最大統計でスペクトル解析</a:t>
            </a:r>
            <a:endParaRPr lang="en-US" altLang="ja-JP" sz="2800" dirty="0"/>
          </a:p>
          <a:p>
            <a:pPr lvl="1"/>
            <a:r>
              <a:rPr kumimoji="1" lang="ja-JP" altLang="en-US" sz="2800" dirty="0"/>
              <a:t>⇒ </a:t>
            </a:r>
            <a:r>
              <a:rPr lang="ja-JP" altLang="en-US" sz="2800" dirty="0"/>
              <a:t>全天体に </a:t>
            </a:r>
            <a:r>
              <a:rPr lang="en-US" altLang="ja-JP" sz="2800" dirty="0"/>
              <a:t>"</a:t>
            </a:r>
            <a:r>
              <a:rPr lang="en-US" altLang="ja-JP" sz="2800" b="1" i="1" dirty="0" err="1">
                <a:solidFill>
                  <a:srgbClr val="FF0000"/>
                </a:solidFill>
              </a:rPr>
              <a:t>keV</a:t>
            </a:r>
            <a:r>
              <a:rPr lang="en-US" altLang="ja-JP" sz="2800" b="1" i="1" dirty="0">
                <a:solidFill>
                  <a:srgbClr val="FF0000"/>
                </a:solidFill>
              </a:rPr>
              <a:t>-excess</a:t>
            </a:r>
            <a:r>
              <a:rPr lang="en-US" altLang="ja-JP" sz="2800" dirty="0"/>
              <a:t>" </a:t>
            </a:r>
            <a:r>
              <a:rPr lang="ja-JP" altLang="en-US" sz="2800" dirty="0"/>
              <a:t>を発見</a:t>
            </a:r>
            <a:endParaRPr lang="en-US" altLang="ja-JP" sz="2800" dirty="0"/>
          </a:p>
          <a:p>
            <a:pPr marL="457200" indent="-457200">
              <a:buFont typeface="Arial" panose="020B0604020202020204" pitchFamily="34" charset="0"/>
              <a:buChar char="•"/>
            </a:pPr>
            <a:r>
              <a:rPr lang="ja-JP" altLang="en-US" sz="2800" dirty="0"/>
              <a:t>系統誤差は棄却 ⇒ </a:t>
            </a:r>
            <a:r>
              <a:rPr lang="en-US" altLang="ja-JP" sz="2800" dirty="0"/>
              <a:t>XINS</a:t>
            </a:r>
            <a:r>
              <a:rPr lang="ja-JP" altLang="en-US" sz="2800" dirty="0"/>
              <a:t>本体の放射 </a:t>
            </a:r>
            <a:r>
              <a:rPr lang="en-US" altLang="ja-JP" sz="2800" dirty="0"/>
              <a:t>(Yoneyama+17, 19)</a:t>
            </a:r>
          </a:p>
        </p:txBody>
      </p:sp>
      <p:sp>
        <p:nvSpPr>
          <p:cNvPr id="19" name="テキスト ボックス 18"/>
          <p:cNvSpPr txBox="1"/>
          <p:nvPr/>
        </p:nvSpPr>
        <p:spPr>
          <a:xfrm rot="16200000">
            <a:off x="-700932" y="4099535"/>
            <a:ext cx="1851469" cy="369332"/>
          </a:xfrm>
          <a:prstGeom prst="rect">
            <a:avLst/>
          </a:prstGeom>
          <a:noFill/>
        </p:spPr>
        <p:txBody>
          <a:bodyPr wrap="none" rtlCol="0">
            <a:spAutoFit/>
          </a:bodyPr>
          <a:lstStyle/>
          <a:p>
            <a:r>
              <a:rPr kumimoji="1" lang="en-US" altLang="ja-JP" dirty="0">
                <a:latin typeface="Century" panose="02040604050505020304" pitchFamily="18" charset="0"/>
              </a:rPr>
              <a:t>Counts s</a:t>
            </a:r>
            <a:r>
              <a:rPr kumimoji="1" lang="en-US" altLang="ja-JP" baseline="30000" dirty="0">
                <a:latin typeface="Century" panose="02040604050505020304" pitchFamily="18" charset="0"/>
              </a:rPr>
              <a:t>-1</a:t>
            </a:r>
            <a:r>
              <a:rPr kumimoji="1" lang="en-US" altLang="ja-JP" dirty="0">
                <a:latin typeface="Century" panose="02040604050505020304" pitchFamily="18" charset="0"/>
              </a:rPr>
              <a:t> keV</a:t>
            </a:r>
            <a:r>
              <a:rPr kumimoji="1" lang="en-US" altLang="ja-JP" baseline="30000" dirty="0">
                <a:latin typeface="Century" panose="02040604050505020304" pitchFamily="18" charset="0"/>
              </a:rPr>
              <a:t>-1</a:t>
            </a:r>
            <a:endParaRPr kumimoji="1" lang="ja-JP" altLang="en-US" dirty="0">
              <a:latin typeface="Century" panose="02040604050505020304" pitchFamily="18" charset="0"/>
            </a:endParaRPr>
          </a:p>
        </p:txBody>
      </p:sp>
      <p:sp>
        <p:nvSpPr>
          <p:cNvPr id="21" name="テキスト ボックス 20"/>
          <p:cNvSpPr txBox="1"/>
          <p:nvPr/>
        </p:nvSpPr>
        <p:spPr>
          <a:xfrm rot="16200000">
            <a:off x="-121607" y="5692260"/>
            <a:ext cx="692818" cy="369332"/>
          </a:xfrm>
          <a:prstGeom prst="rect">
            <a:avLst/>
          </a:prstGeom>
          <a:noFill/>
        </p:spPr>
        <p:txBody>
          <a:bodyPr wrap="none" rtlCol="0">
            <a:spAutoFit/>
          </a:bodyPr>
          <a:lstStyle/>
          <a:p>
            <a:r>
              <a:rPr kumimoji="1" lang="en-US" altLang="ja-JP" dirty="0">
                <a:latin typeface="Century" panose="02040604050505020304" pitchFamily="18" charset="0"/>
              </a:rPr>
              <a:t>ratio</a:t>
            </a:r>
            <a:endParaRPr kumimoji="1" lang="ja-JP" altLang="en-US" dirty="0">
              <a:latin typeface="Century" panose="02040604050505020304" pitchFamily="18" charset="0"/>
            </a:endParaRPr>
          </a:p>
        </p:txBody>
      </p:sp>
      <p:sp>
        <p:nvSpPr>
          <p:cNvPr id="2" name="スライド番号プレースホルダー 1"/>
          <p:cNvSpPr>
            <a:spLocks noGrp="1"/>
          </p:cNvSpPr>
          <p:nvPr>
            <p:ph type="sldNum" sz="quarter" idx="12"/>
          </p:nvPr>
        </p:nvSpPr>
        <p:spPr/>
        <p:txBody>
          <a:bodyPr/>
          <a:lstStyle/>
          <a:p>
            <a:fld id="{6F1CF41B-315A-455C-BDFC-86D2CA9BA2E6}" type="slidenum">
              <a:rPr kumimoji="1" lang="ja-JP" altLang="en-US" smtClean="0"/>
              <a:t>3</a:t>
            </a:fld>
            <a:endParaRPr kumimoji="1" lang="ja-JP" altLang="en-US"/>
          </a:p>
        </p:txBody>
      </p:sp>
    </p:spTree>
    <p:extLst>
      <p:ext uri="{BB962C8B-B14F-4D97-AF65-F5344CB8AC3E}">
        <p14:creationId xmlns:p14="http://schemas.microsoft.com/office/powerpoint/2010/main" val="3764188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kumimoji="1" lang="en-US" altLang="ja-JP" i="1" u="sng" dirty="0"/>
              <a:t>NICER</a:t>
            </a:r>
            <a:r>
              <a:rPr kumimoji="1" lang="en-US" altLang="ja-JP" u="sng" dirty="0"/>
              <a:t>: </a:t>
            </a:r>
            <a:r>
              <a:rPr kumimoji="1" lang="ja-JP" altLang="en-US" u="sng" dirty="0"/>
              <a:t>星間吸収の不定性</a:t>
            </a:r>
          </a:p>
        </p:txBody>
      </p:sp>
      <p:sp>
        <p:nvSpPr>
          <p:cNvPr id="14" name="テキスト ボックス 13"/>
          <p:cNvSpPr txBox="1"/>
          <p:nvPr/>
        </p:nvSpPr>
        <p:spPr>
          <a:xfrm>
            <a:off x="107504" y="806263"/>
            <a:ext cx="9036496" cy="1077218"/>
          </a:xfrm>
          <a:prstGeom prst="rect">
            <a:avLst/>
          </a:prstGeom>
          <a:noFill/>
        </p:spPr>
        <p:txBody>
          <a:bodyPr wrap="square" rtlCol="0">
            <a:spAutoFit/>
          </a:bodyPr>
          <a:lstStyle/>
          <a:p>
            <a:pPr marL="457200" indent="-457200">
              <a:buFont typeface="Arial" panose="020B0604020202020204" pitchFamily="34" charset="0"/>
              <a:buChar char="•"/>
            </a:pPr>
            <a:r>
              <a:rPr lang="en-US" altLang="ja-JP" sz="3200" dirty="0" err="1"/>
              <a:t>tbabs</a:t>
            </a:r>
            <a:r>
              <a:rPr lang="en-US" altLang="ja-JP" sz="3200" dirty="0"/>
              <a:t>: solar abundance </a:t>
            </a:r>
            <a:r>
              <a:rPr lang="ja-JP" altLang="en-US" sz="3200" dirty="0"/>
              <a:t>を仮定</a:t>
            </a:r>
            <a:endParaRPr lang="en-US" altLang="ja-JP" sz="3200" dirty="0"/>
          </a:p>
          <a:p>
            <a:pPr marL="457200" indent="-457200">
              <a:buFont typeface="Arial" panose="020B0604020202020204" pitchFamily="34" charset="0"/>
              <a:buChar char="•"/>
            </a:pPr>
            <a:r>
              <a:rPr lang="en-US" altLang="ja-JP" sz="3200" dirty="0"/>
              <a:t>abundance </a:t>
            </a:r>
            <a:r>
              <a:rPr lang="ja-JP" altLang="en-US" sz="3200" dirty="0"/>
              <a:t>を </a:t>
            </a:r>
            <a:r>
              <a:rPr lang="en-US" altLang="ja-JP" sz="3200" dirty="0"/>
              <a:t>free </a:t>
            </a:r>
            <a:r>
              <a:rPr lang="ja-JP" altLang="en-US" sz="3200" dirty="0"/>
              <a:t>にして解析 ⇒ 吸収線は消えず</a:t>
            </a:r>
            <a:endParaRPr lang="en-US" altLang="ja-JP" sz="3200" dirty="0"/>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30</a:t>
            </a:fld>
            <a:endParaRPr kumimoji="1" lang="ja-JP" altLang="en-US"/>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61049" y="881161"/>
            <a:ext cx="4721796" cy="6858000"/>
          </a:xfrm>
          <a:prstGeom prst="rect">
            <a:avLst/>
          </a:prstGeom>
        </p:spPr>
      </p:pic>
      <p:sp>
        <p:nvSpPr>
          <p:cNvPr id="8" name="テキスト ボックス 7"/>
          <p:cNvSpPr txBox="1"/>
          <p:nvPr/>
        </p:nvSpPr>
        <p:spPr>
          <a:xfrm>
            <a:off x="1979712" y="2691242"/>
            <a:ext cx="3174139" cy="954107"/>
          </a:xfrm>
          <a:prstGeom prst="rect">
            <a:avLst/>
          </a:prstGeom>
          <a:noFill/>
        </p:spPr>
        <p:txBody>
          <a:bodyPr wrap="none" rtlCol="0">
            <a:spAutoFit/>
          </a:bodyPr>
          <a:lstStyle/>
          <a:p>
            <a:r>
              <a:rPr kumimoji="1" lang="en-US" altLang="ja-JP" sz="2800" b="1" dirty="0">
                <a:solidFill>
                  <a:srgbClr val="FF0000"/>
                </a:solidFill>
              </a:rPr>
              <a:t>solar </a:t>
            </a:r>
            <a:r>
              <a:rPr kumimoji="1" lang="en-US" altLang="ja-JP" sz="2800" b="1" dirty="0" err="1">
                <a:solidFill>
                  <a:srgbClr val="FF0000"/>
                </a:solidFill>
              </a:rPr>
              <a:t>abund</a:t>
            </a:r>
            <a:r>
              <a:rPr kumimoji="1" lang="en-US" altLang="ja-JP" sz="2800" b="1" dirty="0">
                <a:solidFill>
                  <a:srgbClr val="FF0000"/>
                </a:solidFill>
              </a:rPr>
              <a:t>.</a:t>
            </a:r>
            <a:r>
              <a:rPr lang="ja-JP" altLang="en-US" sz="2800" b="1" dirty="0">
                <a:solidFill>
                  <a:srgbClr val="FF0000"/>
                </a:solidFill>
              </a:rPr>
              <a:t> </a:t>
            </a:r>
            <a:r>
              <a:rPr lang="en-US" altLang="ja-JP" sz="2800" b="1" dirty="0">
                <a:solidFill>
                  <a:srgbClr val="FF0000"/>
                </a:solidFill>
              </a:rPr>
              <a:t>(</a:t>
            </a:r>
            <a:r>
              <a:rPr lang="en-US" altLang="ja-JP" sz="2800" b="1" dirty="0" err="1">
                <a:solidFill>
                  <a:srgbClr val="FF0000"/>
                </a:solidFill>
              </a:rPr>
              <a:t>tbabs</a:t>
            </a:r>
            <a:r>
              <a:rPr lang="en-US" altLang="ja-JP" sz="2800" b="1" dirty="0">
                <a:solidFill>
                  <a:srgbClr val="FF0000"/>
                </a:solidFill>
              </a:rPr>
              <a:t>)</a:t>
            </a:r>
            <a:endParaRPr kumimoji="1" lang="en-US" altLang="ja-JP" sz="2800" b="1" dirty="0">
              <a:solidFill>
                <a:srgbClr val="FF0000"/>
              </a:solidFill>
            </a:endParaRPr>
          </a:p>
          <a:p>
            <a:r>
              <a:rPr lang="en-US" altLang="ja-JP" sz="2800" b="1" dirty="0"/>
              <a:t>free </a:t>
            </a:r>
            <a:r>
              <a:rPr lang="en-US" altLang="ja-JP" sz="2800" b="1" dirty="0" err="1"/>
              <a:t>abund</a:t>
            </a:r>
            <a:r>
              <a:rPr lang="en-US" altLang="ja-JP" sz="2800" b="1" dirty="0"/>
              <a:t>. (</a:t>
            </a:r>
            <a:r>
              <a:rPr lang="en-US" altLang="ja-JP" sz="2800" b="1" dirty="0" err="1"/>
              <a:t>tbrel</a:t>
            </a:r>
            <a:r>
              <a:rPr lang="en-US" altLang="ja-JP" sz="2800" b="1" dirty="0"/>
              <a:t>)</a:t>
            </a:r>
            <a:endParaRPr kumimoji="1" lang="ja-JP" altLang="en-US" sz="2800" b="1" dirty="0"/>
          </a:p>
        </p:txBody>
      </p:sp>
      <p:sp>
        <p:nvSpPr>
          <p:cNvPr id="9" name="テキスト ボックス 8"/>
          <p:cNvSpPr txBox="1"/>
          <p:nvPr/>
        </p:nvSpPr>
        <p:spPr>
          <a:xfrm>
            <a:off x="1979712" y="3536270"/>
            <a:ext cx="1393330" cy="1015663"/>
          </a:xfrm>
          <a:prstGeom prst="rect">
            <a:avLst/>
          </a:prstGeom>
          <a:noFill/>
        </p:spPr>
        <p:txBody>
          <a:bodyPr wrap="none" rtlCol="0">
            <a:spAutoFit/>
          </a:bodyPr>
          <a:lstStyle/>
          <a:p>
            <a:r>
              <a:rPr lang="en-US" altLang="ja-JP" sz="2000" b="1" dirty="0"/>
              <a:t>C: 2.5</a:t>
            </a:r>
            <a:r>
              <a:rPr lang="ja-JP" altLang="en-US" sz="2000" b="1" dirty="0"/>
              <a:t> </a:t>
            </a:r>
            <a:r>
              <a:rPr lang="en-US" altLang="ja-JP" sz="2000" b="1" dirty="0"/>
              <a:t>solar</a:t>
            </a:r>
          </a:p>
          <a:p>
            <a:r>
              <a:rPr kumimoji="1" lang="en-US" altLang="ja-JP" sz="2000" b="1" dirty="0"/>
              <a:t>N: 5.0 solar</a:t>
            </a:r>
          </a:p>
          <a:p>
            <a:r>
              <a:rPr lang="en-US" altLang="ja-JP" sz="2000" b="1" dirty="0"/>
              <a:t>O: 1.8 solar</a:t>
            </a:r>
            <a:endParaRPr kumimoji="1" lang="ja-JP" altLang="en-US" sz="2000" b="1" dirty="0"/>
          </a:p>
        </p:txBody>
      </p:sp>
    </p:spTree>
    <p:extLst>
      <p:ext uri="{BB962C8B-B14F-4D97-AF65-F5344CB8AC3E}">
        <p14:creationId xmlns:p14="http://schemas.microsoft.com/office/powerpoint/2010/main" val="3206210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kumimoji="1" lang="en-US" altLang="ja-JP" u="sng" dirty="0" err="1"/>
              <a:t>keV</a:t>
            </a:r>
            <a:r>
              <a:rPr kumimoji="1" lang="en-US" altLang="ja-JP" u="sng" dirty="0"/>
              <a:t>-excess </a:t>
            </a:r>
            <a:r>
              <a:rPr kumimoji="1" lang="ja-JP" altLang="en-US" u="sng" dirty="0"/>
              <a:t>の評価</a:t>
            </a:r>
          </a:p>
        </p:txBody>
      </p:sp>
      <p:sp>
        <p:nvSpPr>
          <p:cNvPr id="14" name="テキスト ボックス 13"/>
          <p:cNvSpPr txBox="1"/>
          <p:nvPr/>
        </p:nvSpPr>
        <p:spPr>
          <a:xfrm>
            <a:off x="259142" y="806263"/>
            <a:ext cx="8777354" cy="1569660"/>
          </a:xfrm>
          <a:prstGeom prst="rect">
            <a:avLst/>
          </a:prstGeom>
          <a:noFill/>
        </p:spPr>
        <p:txBody>
          <a:bodyPr wrap="square" rtlCol="0">
            <a:spAutoFit/>
          </a:bodyPr>
          <a:lstStyle/>
          <a:p>
            <a:pPr marL="457200" indent="-457200">
              <a:buFont typeface="Arial" panose="020B0604020202020204" pitchFamily="34" charset="0"/>
              <a:buChar char="•"/>
            </a:pPr>
            <a:r>
              <a:rPr lang="en-US" altLang="ja-JP" sz="3200" i="1" dirty="0" err="1"/>
              <a:t>f</a:t>
            </a:r>
            <a:r>
              <a:rPr lang="en-US" altLang="ja-JP" sz="3200" baseline="-25000" dirty="0" err="1"/>
              <a:t>ex</a:t>
            </a:r>
            <a:r>
              <a:rPr lang="en-US" altLang="ja-JP" sz="3200" dirty="0"/>
              <a:t> = (26±9)% </a:t>
            </a:r>
            <a:r>
              <a:rPr lang="ja-JP" altLang="en-US" sz="3200" dirty="0"/>
              <a:t>⇒ </a:t>
            </a:r>
            <a:r>
              <a:rPr lang="en-US" altLang="ja-JP" sz="3200" dirty="0"/>
              <a:t>XMM (~16%) </a:t>
            </a:r>
            <a:r>
              <a:rPr lang="ja-JP" altLang="en-US" sz="3200" dirty="0"/>
              <a:t>と </a:t>
            </a:r>
            <a:r>
              <a:rPr lang="en-US" altLang="ja-JP" sz="3200" dirty="0"/>
              <a:t>consistent</a:t>
            </a:r>
          </a:p>
          <a:p>
            <a:pPr marL="457200" indent="-457200">
              <a:buFont typeface="Arial" panose="020B0604020202020204" pitchFamily="34" charset="0"/>
              <a:buChar char="•"/>
            </a:pPr>
            <a:r>
              <a:rPr lang="ja-JP" altLang="en-US" sz="3200" dirty="0"/>
              <a:t>高バックグラウンドによりスペクトル制限できず</a:t>
            </a:r>
            <a:endParaRPr lang="en-US" altLang="ja-JP" sz="3200" dirty="0"/>
          </a:p>
          <a:p>
            <a:pPr marL="457200" indent="-457200">
              <a:buFont typeface="Arial" panose="020B0604020202020204" pitchFamily="34" charset="0"/>
              <a:buChar char="•"/>
            </a:pPr>
            <a:r>
              <a:rPr lang="en-US" altLang="ja-JP" sz="3200" i="1" dirty="0" err="1"/>
              <a:t>kT</a:t>
            </a:r>
            <a:r>
              <a:rPr lang="en-US" altLang="ja-JP" sz="3200" baseline="-25000" dirty="0" err="1"/>
              <a:t>h</a:t>
            </a:r>
            <a:r>
              <a:rPr lang="en-US" altLang="ja-JP" sz="3200" dirty="0"/>
              <a:t> &gt; 91 eV (2BBG) or Γ &lt; 5.2 (BBPLG)</a:t>
            </a:r>
          </a:p>
        </p:txBody>
      </p:sp>
      <p:grpSp>
        <p:nvGrpSpPr>
          <p:cNvPr id="9" name="グループ化 8"/>
          <p:cNvGrpSpPr/>
          <p:nvPr/>
        </p:nvGrpSpPr>
        <p:grpSpPr>
          <a:xfrm>
            <a:off x="1187624" y="2319888"/>
            <a:ext cx="6336704" cy="4368621"/>
            <a:chOff x="0" y="2659165"/>
            <a:chExt cx="5229930" cy="3605594"/>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2168" y="1846997"/>
              <a:ext cx="3605594" cy="5229930"/>
            </a:xfrm>
            <a:prstGeom prst="rect">
              <a:avLst/>
            </a:prstGeom>
          </p:spPr>
        </p:pic>
        <p:sp>
          <p:nvSpPr>
            <p:cNvPr id="19" name="テキスト ボックス 18"/>
            <p:cNvSpPr txBox="1"/>
            <p:nvPr/>
          </p:nvSpPr>
          <p:spPr>
            <a:xfrm>
              <a:off x="1129189" y="3871714"/>
              <a:ext cx="1763431" cy="400110"/>
            </a:xfrm>
            <a:prstGeom prst="rect">
              <a:avLst/>
            </a:prstGeom>
            <a:noFill/>
          </p:spPr>
          <p:txBody>
            <a:bodyPr wrap="none" rtlCol="0">
              <a:spAutoFit/>
            </a:bodyPr>
            <a:lstStyle/>
            <a:p>
              <a:r>
                <a:rPr kumimoji="1" lang="en-US" altLang="ja-JP" sz="2000" b="1" dirty="0">
                  <a:solidFill>
                    <a:srgbClr val="B0B0B0"/>
                  </a:solidFill>
                </a:rPr>
                <a:t>subtracted </a:t>
              </a:r>
              <a:r>
                <a:rPr lang="en-US" altLang="ja-JP" sz="2000" b="1" dirty="0" err="1">
                  <a:solidFill>
                    <a:srgbClr val="B0B0B0"/>
                  </a:solidFill>
                </a:rPr>
                <a:t>b</a:t>
              </a:r>
              <a:r>
                <a:rPr kumimoji="1" lang="en-US" altLang="ja-JP" sz="2000" b="1" dirty="0" err="1">
                  <a:solidFill>
                    <a:srgbClr val="B0B0B0"/>
                  </a:solidFill>
                </a:rPr>
                <a:t>kg</a:t>
              </a:r>
              <a:endParaRPr kumimoji="1" lang="ja-JP" altLang="en-US" sz="2000" b="1" dirty="0">
                <a:solidFill>
                  <a:srgbClr val="B0B0B0"/>
                </a:solidFill>
              </a:endParaRPr>
            </a:p>
          </p:txBody>
        </p:sp>
        <p:sp>
          <p:nvSpPr>
            <p:cNvPr id="22" name="テキスト ボックス 21"/>
            <p:cNvSpPr txBox="1"/>
            <p:nvPr/>
          </p:nvSpPr>
          <p:spPr>
            <a:xfrm>
              <a:off x="3030982" y="2878682"/>
              <a:ext cx="887935" cy="400110"/>
            </a:xfrm>
            <a:prstGeom prst="rect">
              <a:avLst/>
            </a:prstGeom>
            <a:noFill/>
          </p:spPr>
          <p:txBody>
            <a:bodyPr wrap="none" rtlCol="0">
              <a:spAutoFit/>
            </a:bodyPr>
            <a:lstStyle/>
            <a:p>
              <a:r>
                <a:rPr kumimoji="1" lang="en-US" altLang="ja-JP" sz="2000" b="1" dirty="0"/>
                <a:t>source</a:t>
              </a:r>
              <a:endParaRPr kumimoji="1" lang="ja-JP" altLang="en-US" sz="2000" b="1" dirty="0"/>
            </a:p>
          </p:txBody>
        </p:sp>
      </p:grpSp>
      <p:sp>
        <p:nvSpPr>
          <p:cNvPr id="12" name="楕円 11"/>
          <p:cNvSpPr/>
          <p:nvPr/>
        </p:nvSpPr>
        <p:spPr>
          <a:xfrm rot="19490046">
            <a:off x="5833787" y="4960434"/>
            <a:ext cx="1872208"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31</a:t>
            </a:fld>
            <a:endParaRPr kumimoji="1" lang="ja-JP" altLang="en-US"/>
          </a:p>
        </p:txBody>
      </p:sp>
    </p:spTree>
    <p:extLst>
      <p:ext uri="{BB962C8B-B14F-4D97-AF65-F5344CB8AC3E}">
        <p14:creationId xmlns:p14="http://schemas.microsoft.com/office/powerpoint/2010/main" val="692626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32</a:t>
            </a:fld>
            <a:endParaRPr kumimoji="1" lang="ja-JP" altLang="en-US"/>
          </a:p>
        </p:txBody>
      </p:sp>
      <p:pic>
        <p:nvPicPr>
          <p:cNvPr id="5" name="図 4"/>
          <p:cNvPicPr>
            <a:picLocks noChangeAspect="1"/>
          </p:cNvPicPr>
          <p:nvPr/>
        </p:nvPicPr>
        <p:blipFill rotWithShape="1">
          <a:blip r:embed="rId2"/>
          <a:srcRect l="51378" t="31100" r="1399" b="22001"/>
          <a:stretch/>
        </p:blipFill>
        <p:spPr>
          <a:xfrm>
            <a:off x="323528" y="692696"/>
            <a:ext cx="8640960" cy="2413629"/>
          </a:xfrm>
          <a:prstGeom prst="rect">
            <a:avLst/>
          </a:prstGeom>
        </p:spPr>
      </p:pic>
      <p:pic>
        <p:nvPicPr>
          <p:cNvPr id="6" name="図 5"/>
          <p:cNvPicPr>
            <a:picLocks noChangeAspect="1"/>
          </p:cNvPicPr>
          <p:nvPr/>
        </p:nvPicPr>
        <p:blipFill rotWithShape="1">
          <a:blip r:embed="rId3"/>
          <a:srcRect l="51181" t="16401" r="6689" b="38100"/>
          <a:stretch/>
        </p:blipFill>
        <p:spPr>
          <a:xfrm>
            <a:off x="0" y="3580523"/>
            <a:ext cx="9042027" cy="2746410"/>
          </a:xfrm>
          <a:prstGeom prst="rect">
            <a:avLst/>
          </a:prstGeom>
        </p:spPr>
      </p:pic>
    </p:spTree>
    <p:extLst>
      <p:ext uri="{BB962C8B-B14F-4D97-AF65-F5344CB8AC3E}">
        <p14:creationId xmlns:p14="http://schemas.microsoft.com/office/powerpoint/2010/main" val="1982886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33</a:t>
            </a:fld>
            <a:endParaRPr kumimoji="1" lang="ja-JP" altLang="en-US"/>
          </a:p>
        </p:txBody>
      </p:sp>
      <p:pic>
        <p:nvPicPr>
          <p:cNvPr id="5" name="図 4"/>
          <p:cNvPicPr>
            <a:picLocks noChangeAspect="1"/>
          </p:cNvPicPr>
          <p:nvPr/>
        </p:nvPicPr>
        <p:blipFill rotWithShape="1">
          <a:blip r:embed="rId2"/>
          <a:srcRect l="60434" t="33201" r="11413" b="30400"/>
          <a:stretch/>
        </p:blipFill>
        <p:spPr>
          <a:xfrm>
            <a:off x="369551" y="2890216"/>
            <a:ext cx="8424936" cy="3063613"/>
          </a:xfrm>
          <a:prstGeom prst="rect">
            <a:avLst/>
          </a:prstGeom>
        </p:spPr>
      </p:pic>
      <p:pic>
        <p:nvPicPr>
          <p:cNvPr id="6" name="図 5"/>
          <p:cNvPicPr>
            <a:picLocks noChangeAspect="1"/>
          </p:cNvPicPr>
          <p:nvPr/>
        </p:nvPicPr>
        <p:blipFill rotWithShape="1">
          <a:blip r:embed="rId3"/>
          <a:srcRect l="60637" t="44099" r="11604" b="37701"/>
          <a:stretch/>
        </p:blipFill>
        <p:spPr>
          <a:xfrm>
            <a:off x="495819" y="980728"/>
            <a:ext cx="8172400" cy="1506967"/>
          </a:xfrm>
          <a:prstGeom prst="rect">
            <a:avLst/>
          </a:prstGeom>
        </p:spPr>
      </p:pic>
    </p:spTree>
    <p:extLst>
      <p:ext uri="{BB962C8B-B14F-4D97-AF65-F5344CB8AC3E}">
        <p14:creationId xmlns:p14="http://schemas.microsoft.com/office/powerpoint/2010/main" val="1427931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a:srcRect l="58662" t="26900" r="25391" b="18500"/>
          <a:stretch/>
        </p:blipFill>
        <p:spPr>
          <a:xfrm>
            <a:off x="439927" y="693831"/>
            <a:ext cx="7416824" cy="2915940"/>
          </a:xfrm>
          <a:prstGeom prst="rect">
            <a:avLst/>
          </a:prstGeom>
        </p:spPr>
      </p:pic>
      <p:sp>
        <p:nvSpPr>
          <p:cNvPr id="12" name="タイトル 1"/>
          <p:cNvSpPr>
            <a:spLocks noGrp="1"/>
          </p:cNvSpPr>
          <p:nvPr>
            <p:ph type="title"/>
          </p:nvPr>
        </p:nvSpPr>
        <p:spPr>
          <a:xfrm>
            <a:off x="887300" y="-15264"/>
            <a:ext cx="7462192" cy="810364"/>
          </a:xfrm>
        </p:spPr>
        <p:txBody>
          <a:bodyPr>
            <a:noAutofit/>
          </a:bodyPr>
          <a:lstStyle/>
          <a:p>
            <a:r>
              <a:rPr lang="ja-JP" altLang="en-US" u="sng" dirty="0"/>
              <a:t>熱進化と磁場</a:t>
            </a:r>
            <a:endParaRPr lang="en-US" altLang="ja-JP" u="sng" dirty="0"/>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34</a:t>
            </a:fld>
            <a:endParaRPr kumimoji="1" lang="ja-JP" altLang="en-US"/>
          </a:p>
        </p:txBody>
      </p:sp>
      <p:grpSp>
        <p:nvGrpSpPr>
          <p:cNvPr id="41" name="グループ化 40"/>
          <p:cNvGrpSpPr/>
          <p:nvPr/>
        </p:nvGrpSpPr>
        <p:grpSpPr>
          <a:xfrm>
            <a:off x="1787484" y="3534512"/>
            <a:ext cx="4445835" cy="3226379"/>
            <a:chOff x="1763688" y="2380692"/>
            <a:chExt cx="6156799" cy="4468040"/>
          </a:xfrm>
        </p:grpSpPr>
        <p:grpSp>
          <p:nvGrpSpPr>
            <p:cNvPr id="33" name="グループ化 32"/>
            <p:cNvGrpSpPr/>
            <p:nvPr/>
          </p:nvGrpSpPr>
          <p:grpSpPr>
            <a:xfrm>
              <a:off x="1763688" y="2380692"/>
              <a:ext cx="6156799" cy="4468040"/>
              <a:chOff x="1722740" y="2651457"/>
              <a:chExt cx="5328377" cy="3866847"/>
            </a:xfrm>
          </p:grpSpPr>
          <p:grpSp>
            <p:nvGrpSpPr>
              <p:cNvPr id="10" name="グループ化 9"/>
              <p:cNvGrpSpPr/>
              <p:nvPr/>
            </p:nvGrpSpPr>
            <p:grpSpPr>
              <a:xfrm>
                <a:off x="1722740" y="2651457"/>
                <a:ext cx="5328377" cy="3866847"/>
                <a:chOff x="2270269" y="2506576"/>
                <a:chExt cx="5328377" cy="3866847"/>
              </a:xfrm>
            </p:grpSpPr>
            <p:grpSp>
              <p:nvGrpSpPr>
                <p:cNvPr id="7" name="グループ化 6"/>
                <p:cNvGrpSpPr/>
                <p:nvPr/>
              </p:nvGrpSpPr>
              <p:grpSpPr>
                <a:xfrm>
                  <a:off x="2678437" y="2506576"/>
                  <a:ext cx="4920209" cy="3866847"/>
                  <a:chOff x="2699791" y="2672066"/>
                  <a:chExt cx="4920209" cy="3866847"/>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b="10460"/>
                  <a:stretch/>
                </p:blipFill>
                <p:spPr>
                  <a:xfrm rot="5400000">
                    <a:off x="3226472" y="2145386"/>
                    <a:ext cx="3866847" cy="4920208"/>
                  </a:xfrm>
                  <a:prstGeom prst="rect">
                    <a:avLst/>
                  </a:prstGeom>
                </p:spPr>
              </p:pic>
              <p:sp>
                <p:nvSpPr>
                  <p:cNvPr id="5" name="正方形/長方形 4"/>
                  <p:cNvSpPr/>
                  <p:nvPr/>
                </p:nvSpPr>
                <p:spPr>
                  <a:xfrm>
                    <a:off x="2699791" y="2672066"/>
                    <a:ext cx="288033" cy="3349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sp>
              <p:nvSpPr>
                <p:cNvPr id="8" name="テキスト ボックス 7"/>
                <p:cNvSpPr txBox="1"/>
                <p:nvPr/>
              </p:nvSpPr>
              <p:spPr>
                <a:xfrm rot="16200000">
                  <a:off x="1850218" y="4089433"/>
                  <a:ext cx="1239647" cy="399546"/>
                </a:xfrm>
                <a:prstGeom prst="rect">
                  <a:avLst/>
                </a:prstGeom>
                <a:noFill/>
              </p:spPr>
              <p:txBody>
                <a:bodyPr wrap="none" rtlCol="0">
                  <a:spAutoFit/>
                </a:bodyPr>
                <a:lstStyle/>
                <a:p>
                  <a:r>
                    <a:rPr kumimoji="1" lang="en-US" altLang="ja-JP" sz="2400" dirty="0"/>
                    <a:t>L</a:t>
                  </a:r>
                  <a:r>
                    <a:rPr lang="en-US" altLang="ja-JP" sz="2400" baseline="-25000" dirty="0"/>
                    <a:t>X</a:t>
                  </a:r>
                  <a:r>
                    <a:rPr lang="en-US" altLang="ja-JP" sz="2400" dirty="0"/>
                    <a:t> (erg s</a:t>
                  </a:r>
                  <a:r>
                    <a:rPr lang="en-US" altLang="ja-JP" sz="2400" baseline="30000" dirty="0"/>
                    <a:t>-1</a:t>
                  </a:r>
                  <a:r>
                    <a:rPr lang="en-US" altLang="ja-JP" sz="2400" dirty="0"/>
                    <a:t>)</a:t>
                  </a:r>
                  <a:endParaRPr kumimoji="1" lang="ja-JP" altLang="en-US" sz="2400" dirty="0"/>
                </a:p>
              </p:txBody>
            </p:sp>
            <p:sp>
              <p:nvSpPr>
                <p:cNvPr id="9" name="テキスト ボックス 8"/>
                <p:cNvSpPr txBox="1"/>
                <p:nvPr/>
              </p:nvSpPr>
              <p:spPr>
                <a:xfrm rot="16200000">
                  <a:off x="2636380" y="5427286"/>
                  <a:ext cx="498323" cy="319637"/>
                </a:xfrm>
                <a:prstGeom prst="rect">
                  <a:avLst/>
                </a:prstGeom>
                <a:noFill/>
              </p:spPr>
              <p:txBody>
                <a:bodyPr wrap="none" rtlCol="0">
                  <a:spAutoFit/>
                </a:bodyPr>
                <a:lstStyle/>
                <a:p>
                  <a:r>
                    <a:rPr kumimoji="1" lang="en-US" altLang="ja-JP" dirty="0"/>
                    <a:t>10</a:t>
                  </a:r>
                  <a:r>
                    <a:rPr kumimoji="1" lang="en-US" altLang="ja-JP" baseline="30000" dirty="0"/>
                    <a:t>29</a:t>
                  </a:r>
                  <a:endParaRPr kumimoji="1" lang="ja-JP" altLang="en-US" dirty="0"/>
                </a:p>
              </p:txBody>
            </p:sp>
            <p:sp>
              <p:nvSpPr>
                <p:cNvPr id="11" name="テキスト ボックス 10"/>
                <p:cNvSpPr txBox="1"/>
                <p:nvPr/>
              </p:nvSpPr>
              <p:spPr>
                <a:xfrm rot="16200000">
                  <a:off x="2636380" y="4704582"/>
                  <a:ext cx="498323" cy="319637"/>
                </a:xfrm>
                <a:prstGeom prst="rect">
                  <a:avLst/>
                </a:prstGeom>
                <a:noFill/>
              </p:spPr>
              <p:txBody>
                <a:bodyPr wrap="none" rtlCol="0">
                  <a:spAutoFit/>
                </a:bodyPr>
                <a:lstStyle/>
                <a:p>
                  <a:r>
                    <a:rPr kumimoji="1" lang="en-US" altLang="ja-JP" dirty="0"/>
                    <a:t>10</a:t>
                  </a:r>
                  <a:r>
                    <a:rPr lang="en-US" altLang="ja-JP" baseline="30000" dirty="0"/>
                    <a:t>31</a:t>
                  </a:r>
                  <a:endParaRPr kumimoji="1" lang="ja-JP" altLang="en-US" dirty="0"/>
                </a:p>
              </p:txBody>
            </p:sp>
            <p:sp>
              <p:nvSpPr>
                <p:cNvPr id="13" name="テキスト ボックス 12"/>
                <p:cNvSpPr txBox="1"/>
                <p:nvPr/>
              </p:nvSpPr>
              <p:spPr>
                <a:xfrm rot="16200000">
                  <a:off x="2647539" y="3840986"/>
                  <a:ext cx="498323" cy="319637"/>
                </a:xfrm>
                <a:prstGeom prst="rect">
                  <a:avLst/>
                </a:prstGeom>
                <a:noFill/>
              </p:spPr>
              <p:txBody>
                <a:bodyPr wrap="none" rtlCol="0">
                  <a:spAutoFit/>
                </a:bodyPr>
                <a:lstStyle/>
                <a:p>
                  <a:r>
                    <a:rPr kumimoji="1" lang="en-US" altLang="ja-JP" dirty="0"/>
                    <a:t>10</a:t>
                  </a:r>
                  <a:r>
                    <a:rPr lang="en-US" altLang="ja-JP" baseline="30000" dirty="0"/>
                    <a:t>33</a:t>
                  </a:r>
                  <a:endParaRPr kumimoji="1" lang="ja-JP" altLang="en-US" dirty="0"/>
                </a:p>
              </p:txBody>
            </p:sp>
            <p:sp>
              <p:nvSpPr>
                <p:cNvPr id="14" name="テキスト ボックス 13"/>
                <p:cNvSpPr txBox="1"/>
                <p:nvPr/>
              </p:nvSpPr>
              <p:spPr>
                <a:xfrm rot="16200000">
                  <a:off x="2647539" y="3054666"/>
                  <a:ext cx="498323" cy="319637"/>
                </a:xfrm>
                <a:prstGeom prst="rect">
                  <a:avLst/>
                </a:prstGeom>
                <a:noFill/>
              </p:spPr>
              <p:txBody>
                <a:bodyPr wrap="none" rtlCol="0">
                  <a:spAutoFit/>
                </a:bodyPr>
                <a:lstStyle/>
                <a:p>
                  <a:r>
                    <a:rPr kumimoji="1" lang="en-US" altLang="ja-JP" dirty="0"/>
                    <a:t>10</a:t>
                  </a:r>
                  <a:r>
                    <a:rPr kumimoji="1" lang="en-US" altLang="ja-JP" baseline="30000" dirty="0"/>
                    <a:t>35</a:t>
                  </a:r>
                  <a:endParaRPr kumimoji="1" lang="ja-JP" altLang="en-US" dirty="0"/>
                </a:p>
              </p:txBody>
            </p:sp>
          </p:grpSp>
          <p:sp>
            <p:nvSpPr>
              <p:cNvPr id="27" name="フリーフォーム 26"/>
              <p:cNvSpPr/>
              <p:nvPr/>
            </p:nvSpPr>
            <p:spPr>
              <a:xfrm>
                <a:off x="2477285" y="3051869"/>
                <a:ext cx="1883274" cy="2936240"/>
              </a:xfrm>
              <a:custGeom>
                <a:avLst/>
                <a:gdLst>
                  <a:gd name="connsiteX0" fmla="*/ 0 w 1883274"/>
                  <a:gd name="connsiteY0" fmla="*/ 0 h 2936240"/>
                  <a:gd name="connsiteX1" fmla="*/ 157480 w 1883274"/>
                  <a:gd name="connsiteY1" fmla="*/ 71120 h 2936240"/>
                  <a:gd name="connsiteX2" fmla="*/ 243840 w 1883274"/>
                  <a:gd name="connsiteY2" fmla="*/ 162560 h 2936240"/>
                  <a:gd name="connsiteX3" fmla="*/ 406400 w 1883274"/>
                  <a:gd name="connsiteY3" fmla="*/ 254000 h 2936240"/>
                  <a:gd name="connsiteX4" fmla="*/ 1092200 w 1883274"/>
                  <a:gd name="connsiteY4" fmla="*/ 370840 h 2936240"/>
                  <a:gd name="connsiteX5" fmla="*/ 1508760 w 1883274"/>
                  <a:gd name="connsiteY5" fmla="*/ 436880 h 2936240"/>
                  <a:gd name="connsiteX6" fmla="*/ 1757680 w 1883274"/>
                  <a:gd name="connsiteY6" fmla="*/ 548640 h 2936240"/>
                  <a:gd name="connsiteX7" fmla="*/ 1838960 w 1883274"/>
                  <a:gd name="connsiteY7" fmla="*/ 680720 h 2936240"/>
                  <a:gd name="connsiteX8" fmla="*/ 1874520 w 1883274"/>
                  <a:gd name="connsiteY8" fmla="*/ 1010920 h 2936240"/>
                  <a:gd name="connsiteX9" fmla="*/ 1879600 w 1883274"/>
                  <a:gd name="connsiteY9" fmla="*/ 2291080 h 2936240"/>
                  <a:gd name="connsiteX10" fmla="*/ 1874520 w 1883274"/>
                  <a:gd name="connsiteY10" fmla="*/ 2936240 h 293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274" h="2936240">
                    <a:moveTo>
                      <a:pt x="0" y="0"/>
                    </a:moveTo>
                    <a:cubicBezTo>
                      <a:pt x="58420" y="22013"/>
                      <a:pt x="116840" y="44027"/>
                      <a:pt x="157480" y="71120"/>
                    </a:cubicBezTo>
                    <a:cubicBezTo>
                      <a:pt x="198120" y="98213"/>
                      <a:pt x="202353" y="132080"/>
                      <a:pt x="243840" y="162560"/>
                    </a:cubicBezTo>
                    <a:cubicBezTo>
                      <a:pt x="285327" y="193040"/>
                      <a:pt x="265007" y="219287"/>
                      <a:pt x="406400" y="254000"/>
                    </a:cubicBezTo>
                    <a:cubicBezTo>
                      <a:pt x="547793" y="288713"/>
                      <a:pt x="1092200" y="370840"/>
                      <a:pt x="1092200" y="370840"/>
                    </a:cubicBezTo>
                    <a:cubicBezTo>
                      <a:pt x="1275927" y="401320"/>
                      <a:pt x="1397847" y="407247"/>
                      <a:pt x="1508760" y="436880"/>
                    </a:cubicBezTo>
                    <a:cubicBezTo>
                      <a:pt x="1619673" y="466513"/>
                      <a:pt x="1702647" y="508000"/>
                      <a:pt x="1757680" y="548640"/>
                    </a:cubicBezTo>
                    <a:cubicBezTo>
                      <a:pt x="1812713" y="589280"/>
                      <a:pt x="1819487" y="603673"/>
                      <a:pt x="1838960" y="680720"/>
                    </a:cubicBezTo>
                    <a:cubicBezTo>
                      <a:pt x="1858433" y="757767"/>
                      <a:pt x="1867747" y="742527"/>
                      <a:pt x="1874520" y="1010920"/>
                    </a:cubicBezTo>
                    <a:cubicBezTo>
                      <a:pt x="1881293" y="1279313"/>
                      <a:pt x="1879600" y="1970193"/>
                      <a:pt x="1879600" y="2291080"/>
                    </a:cubicBezTo>
                    <a:cubicBezTo>
                      <a:pt x="1879600" y="2611967"/>
                      <a:pt x="1890607" y="2805853"/>
                      <a:pt x="1874520" y="2936240"/>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29" name="フリーフォーム 28"/>
              <p:cNvSpPr/>
              <p:nvPr/>
            </p:nvSpPr>
            <p:spPr>
              <a:xfrm>
                <a:off x="2504440" y="3357880"/>
                <a:ext cx="2382520" cy="2626360"/>
              </a:xfrm>
              <a:custGeom>
                <a:avLst/>
                <a:gdLst>
                  <a:gd name="connsiteX0" fmla="*/ 0 w 2382520"/>
                  <a:gd name="connsiteY0" fmla="*/ 0 h 2626360"/>
                  <a:gd name="connsiteX1" fmla="*/ 152400 w 2382520"/>
                  <a:gd name="connsiteY1" fmla="*/ 40640 h 2626360"/>
                  <a:gd name="connsiteX2" fmla="*/ 340360 w 2382520"/>
                  <a:gd name="connsiteY2" fmla="*/ 203200 h 2626360"/>
                  <a:gd name="connsiteX3" fmla="*/ 640080 w 2382520"/>
                  <a:gd name="connsiteY3" fmla="*/ 279400 h 2626360"/>
                  <a:gd name="connsiteX4" fmla="*/ 1899920 w 2382520"/>
                  <a:gd name="connsiteY4" fmla="*/ 482600 h 2626360"/>
                  <a:gd name="connsiteX5" fmla="*/ 2306320 w 2382520"/>
                  <a:gd name="connsiteY5" fmla="*/ 863600 h 2626360"/>
                  <a:gd name="connsiteX6" fmla="*/ 2372360 w 2382520"/>
                  <a:gd name="connsiteY6" fmla="*/ 1940560 h 2626360"/>
                  <a:gd name="connsiteX7" fmla="*/ 2382520 w 2382520"/>
                  <a:gd name="connsiteY7" fmla="*/ 2626360 h 262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2520" h="2626360">
                    <a:moveTo>
                      <a:pt x="0" y="0"/>
                    </a:moveTo>
                    <a:cubicBezTo>
                      <a:pt x="47836" y="3386"/>
                      <a:pt x="95673" y="6773"/>
                      <a:pt x="152400" y="40640"/>
                    </a:cubicBezTo>
                    <a:cubicBezTo>
                      <a:pt x="209127" y="74507"/>
                      <a:pt x="259080" y="163407"/>
                      <a:pt x="340360" y="203200"/>
                    </a:cubicBezTo>
                    <a:cubicBezTo>
                      <a:pt x="421640" y="242993"/>
                      <a:pt x="380153" y="232833"/>
                      <a:pt x="640080" y="279400"/>
                    </a:cubicBezTo>
                    <a:cubicBezTo>
                      <a:pt x="900007" y="325967"/>
                      <a:pt x="1622213" y="385233"/>
                      <a:pt x="1899920" y="482600"/>
                    </a:cubicBezTo>
                    <a:cubicBezTo>
                      <a:pt x="2177627" y="579967"/>
                      <a:pt x="2227580" y="620607"/>
                      <a:pt x="2306320" y="863600"/>
                    </a:cubicBezTo>
                    <a:cubicBezTo>
                      <a:pt x="2385060" y="1106593"/>
                      <a:pt x="2359660" y="1646767"/>
                      <a:pt x="2372360" y="1940560"/>
                    </a:cubicBezTo>
                    <a:cubicBezTo>
                      <a:pt x="2385060" y="2234353"/>
                      <a:pt x="2374900" y="2466340"/>
                      <a:pt x="2382520" y="2626360"/>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31" name="フリーフォーム 30"/>
              <p:cNvSpPr/>
              <p:nvPr/>
            </p:nvSpPr>
            <p:spPr>
              <a:xfrm>
                <a:off x="2514600" y="3429000"/>
                <a:ext cx="2799080" cy="2550160"/>
              </a:xfrm>
              <a:custGeom>
                <a:avLst/>
                <a:gdLst>
                  <a:gd name="connsiteX0" fmla="*/ 0 w 2799080"/>
                  <a:gd name="connsiteY0" fmla="*/ 0 h 2550160"/>
                  <a:gd name="connsiteX1" fmla="*/ 127000 w 2799080"/>
                  <a:gd name="connsiteY1" fmla="*/ 30480 h 2550160"/>
                  <a:gd name="connsiteX2" fmla="*/ 304800 w 2799080"/>
                  <a:gd name="connsiteY2" fmla="*/ 182880 h 2550160"/>
                  <a:gd name="connsiteX3" fmla="*/ 396240 w 2799080"/>
                  <a:gd name="connsiteY3" fmla="*/ 289560 h 2550160"/>
                  <a:gd name="connsiteX4" fmla="*/ 756920 w 2799080"/>
                  <a:gd name="connsiteY4" fmla="*/ 421640 h 2550160"/>
                  <a:gd name="connsiteX5" fmla="*/ 1864360 w 2799080"/>
                  <a:gd name="connsiteY5" fmla="*/ 624840 h 2550160"/>
                  <a:gd name="connsiteX6" fmla="*/ 2438400 w 2799080"/>
                  <a:gd name="connsiteY6" fmla="*/ 807720 h 2550160"/>
                  <a:gd name="connsiteX7" fmla="*/ 2692400 w 2799080"/>
                  <a:gd name="connsiteY7" fmla="*/ 1163320 h 2550160"/>
                  <a:gd name="connsiteX8" fmla="*/ 2768600 w 2799080"/>
                  <a:gd name="connsiteY8" fmla="*/ 1910080 h 2550160"/>
                  <a:gd name="connsiteX9" fmla="*/ 2799080 w 2799080"/>
                  <a:gd name="connsiteY9" fmla="*/ 2550160 h 255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080" h="2550160">
                    <a:moveTo>
                      <a:pt x="0" y="0"/>
                    </a:moveTo>
                    <a:cubicBezTo>
                      <a:pt x="38100" y="0"/>
                      <a:pt x="76200" y="0"/>
                      <a:pt x="127000" y="30480"/>
                    </a:cubicBezTo>
                    <a:cubicBezTo>
                      <a:pt x="177800" y="60960"/>
                      <a:pt x="259927" y="139700"/>
                      <a:pt x="304800" y="182880"/>
                    </a:cubicBezTo>
                    <a:cubicBezTo>
                      <a:pt x="349673" y="226060"/>
                      <a:pt x="320887" y="249767"/>
                      <a:pt x="396240" y="289560"/>
                    </a:cubicBezTo>
                    <a:cubicBezTo>
                      <a:pt x="471593" y="329353"/>
                      <a:pt x="512233" y="365760"/>
                      <a:pt x="756920" y="421640"/>
                    </a:cubicBezTo>
                    <a:cubicBezTo>
                      <a:pt x="1001607" y="477520"/>
                      <a:pt x="1584113" y="560493"/>
                      <a:pt x="1864360" y="624840"/>
                    </a:cubicBezTo>
                    <a:cubicBezTo>
                      <a:pt x="2144607" y="689187"/>
                      <a:pt x="2300393" y="717973"/>
                      <a:pt x="2438400" y="807720"/>
                    </a:cubicBezTo>
                    <a:cubicBezTo>
                      <a:pt x="2576407" y="897467"/>
                      <a:pt x="2637367" y="979593"/>
                      <a:pt x="2692400" y="1163320"/>
                    </a:cubicBezTo>
                    <a:cubicBezTo>
                      <a:pt x="2747433" y="1347047"/>
                      <a:pt x="2750820" y="1678940"/>
                      <a:pt x="2768600" y="1910080"/>
                    </a:cubicBezTo>
                    <a:cubicBezTo>
                      <a:pt x="2786380" y="2141220"/>
                      <a:pt x="2788073" y="2401993"/>
                      <a:pt x="2799080" y="2550160"/>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sp>
            <p:nvSpPr>
              <p:cNvPr id="32" name="フリーフォーム 31"/>
              <p:cNvSpPr/>
              <p:nvPr/>
            </p:nvSpPr>
            <p:spPr>
              <a:xfrm>
                <a:off x="2519680" y="3449320"/>
                <a:ext cx="3230880" cy="2519680"/>
              </a:xfrm>
              <a:custGeom>
                <a:avLst/>
                <a:gdLst>
                  <a:gd name="connsiteX0" fmla="*/ 0 w 3230880"/>
                  <a:gd name="connsiteY0" fmla="*/ 0 h 2519680"/>
                  <a:gd name="connsiteX1" fmla="*/ 116840 w 3230880"/>
                  <a:gd name="connsiteY1" fmla="*/ 177800 h 2519680"/>
                  <a:gd name="connsiteX2" fmla="*/ 360680 w 3230880"/>
                  <a:gd name="connsiteY2" fmla="*/ 279400 h 2519680"/>
                  <a:gd name="connsiteX3" fmla="*/ 1849120 w 3230880"/>
                  <a:gd name="connsiteY3" fmla="*/ 635000 h 2519680"/>
                  <a:gd name="connsiteX4" fmla="*/ 2458720 w 3230880"/>
                  <a:gd name="connsiteY4" fmla="*/ 863600 h 2519680"/>
                  <a:gd name="connsiteX5" fmla="*/ 2880360 w 3230880"/>
                  <a:gd name="connsiteY5" fmla="*/ 1336040 h 2519680"/>
                  <a:gd name="connsiteX6" fmla="*/ 3083560 w 3230880"/>
                  <a:gd name="connsiteY6" fmla="*/ 1899920 h 2519680"/>
                  <a:gd name="connsiteX7" fmla="*/ 3230880 w 3230880"/>
                  <a:gd name="connsiteY7" fmla="*/ 2519680 h 251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880" h="2519680">
                    <a:moveTo>
                      <a:pt x="0" y="0"/>
                    </a:moveTo>
                    <a:cubicBezTo>
                      <a:pt x="28363" y="65616"/>
                      <a:pt x="56727" y="131233"/>
                      <a:pt x="116840" y="177800"/>
                    </a:cubicBezTo>
                    <a:cubicBezTo>
                      <a:pt x="176953" y="224367"/>
                      <a:pt x="71967" y="203200"/>
                      <a:pt x="360680" y="279400"/>
                    </a:cubicBezTo>
                    <a:cubicBezTo>
                      <a:pt x="649393" y="355600"/>
                      <a:pt x="1499447" y="537633"/>
                      <a:pt x="1849120" y="635000"/>
                    </a:cubicBezTo>
                    <a:cubicBezTo>
                      <a:pt x="2198793" y="732367"/>
                      <a:pt x="2286847" y="746760"/>
                      <a:pt x="2458720" y="863600"/>
                    </a:cubicBezTo>
                    <a:cubicBezTo>
                      <a:pt x="2630593" y="980440"/>
                      <a:pt x="2776220" y="1163320"/>
                      <a:pt x="2880360" y="1336040"/>
                    </a:cubicBezTo>
                    <a:cubicBezTo>
                      <a:pt x="2984500" y="1508760"/>
                      <a:pt x="3025140" y="1702647"/>
                      <a:pt x="3083560" y="1899920"/>
                    </a:cubicBezTo>
                    <a:cubicBezTo>
                      <a:pt x="3141980" y="2097193"/>
                      <a:pt x="3204633" y="2371513"/>
                      <a:pt x="3230880" y="2519680"/>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sp>
          <p:nvSpPr>
            <p:cNvPr id="36" name="テキスト ボックス 35"/>
            <p:cNvSpPr txBox="1"/>
            <p:nvPr/>
          </p:nvSpPr>
          <p:spPr>
            <a:xfrm rot="16200000">
              <a:off x="4073023" y="5465137"/>
              <a:ext cx="1120820" cy="369332"/>
            </a:xfrm>
            <a:prstGeom prst="rect">
              <a:avLst/>
            </a:prstGeom>
            <a:noFill/>
          </p:spPr>
          <p:txBody>
            <a:bodyPr wrap="none" rtlCol="0">
              <a:spAutoFit/>
            </a:bodyPr>
            <a:lstStyle/>
            <a:p>
              <a:r>
                <a:rPr kumimoji="1" lang="en-US" altLang="ja-JP" i="1" dirty="0"/>
                <a:t>B</a:t>
              </a:r>
              <a:r>
                <a:rPr kumimoji="1" lang="en-US" altLang="ja-JP" dirty="0"/>
                <a:t> = 10</a:t>
              </a:r>
              <a:r>
                <a:rPr kumimoji="1" lang="en-US" altLang="ja-JP" baseline="30000" dirty="0"/>
                <a:t>16</a:t>
              </a:r>
              <a:r>
                <a:rPr kumimoji="1" lang="en-US" altLang="ja-JP" dirty="0"/>
                <a:t> G</a:t>
              </a:r>
              <a:endParaRPr kumimoji="1" lang="ja-JP" altLang="en-US" i="1" dirty="0"/>
            </a:p>
          </p:txBody>
        </p:sp>
        <p:sp>
          <p:nvSpPr>
            <p:cNvPr id="37" name="テキスト ボックス 36"/>
            <p:cNvSpPr txBox="1"/>
            <p:nvPr/>
          </p:nvSpPr>
          <p:spPr>
            <a:xfrm rot="16200000">
              <a:off x="4830490" y="5310338"/>
              <a:ext cx="774571" cy="369332"/>
            </a:xfrm>
            <a:prstGeom prst="rect">
              <a:avLst/>
            </a:prstGeom>
            <a:noFill/>
          </p:spPr>
          <p:txBody>
            <a:bodyPr wrap="none" rtlCol="0">
              <a:spAutoFit/>
            </a:bodyPr>
            <a:lstStyle/>
            <a:p>
              <a:r>
                <a:rPr kumimoji="1" lang="en-US" altLang="ja-JP" dirty="0"/>
                <a:t>10</a:t>
              </a:r>
              <a:r>
                <a:rPr kumimoji="1" lang="en-US" altLang="ja-JP" baseline="30000" dirty="0"/>
                <a:t>15</a:t>
              </a:r>
              <a:r>
                <a:rPr kumimoji="1" lang="en-US" altLang="ja-JP" dirty="0"/>
                <a:t> G</a:t>
              </a:r>
              <a:endParaRPr kumimoji="1" lang="ja-JP" altLang="en-US" i="1" dirty="0"/>
            </a:p>
          </p:txBody>
        </p:sp>
        <p:sp>
          <p:nvSpPr>
            <p:cNvPr id="38" name="テキスト ボックス 37"/>
            <p:cNvSpPr txBox="1"/>
            <p:nvPr/>
          </p:nvSpPr>
          <p:spPr>
            <a:xfrm rot="16200000">
              <a:off x="5361996" y="5292011"/>
              <a:ext cx="774571" cy="369332"/>
            </a:xfrm>
            <a:prstGeom prst="rect">
              <a:avLst/>
            </a:prstGeom>
            <a:noFill/>
          </p:spPr>
          <p:txBody>
            <a:bodyPr wrap="none" rtlCol="0">
              <a:spAutoFit/>
            </a:bodyPr>
            <a:lstStyle/>
            <a:p>
              <a:r>
                <a:rPr kumimoji="1" lang="en-US" altLang="ja-JP" dirty="0"/>
                <a:t>10</a:t>
              </a:r>
              <a:r>
                <a:rPr kumimoji="1" lang="en-US" altLang="ja-JP" baseline="30000" dirty="0"/>
                <a:t>14</a:t>
              </a:r>
              <a:r>
                <a:rPr kumimoji="1" lang="en-US" altLang="ja-JP" dirty="0"/>
                <a:t> G</a:t>
              </a:r>
              <a:endParaRPr kumimoji="1" lang="ja-JP" altLang="en-US" i="1" dirty="0"/>
            </a:p>
          </p:txBody>
        </p:sp>
        <p:sp>
          <p:nvSpPr>
            <p:cNvPr id="39" name="テキスト ボックス 38"/>
            <p:cNvSpPr txBox="1"/>
            <p:nvPr/>
          </p:nvSpPr>
          <p:spPr>
            <a:xfrm rot="16200000">
              <a:off x="6235278" y="5310663"/>
              <a:ext cx="500458" cy="369332"/>
            </a:xfrm>
            <a:prstGeom prst="rect">
              <a:avLst/>
            </a:prstGeom>
            <a:noFill/>
          </p:spPr>
          <p:txBody>
            <a:bodyPr wrap="none" rtlCol="0">
              <a:spAutoFit/>
            </a:bodyPr>
            <a:lstStyle/>
            <a:p>
              <a:r>
                <a:rPr kumimoji="1" lang="en-US" altLang="ja-JP" dirty="0"/>
                <a:t>0 G</a:t>
              </a:r>
              <a:endParaRPr kumimoji="1" lang="ja-JP" altLang="en-US" i="1" dirty="0"/>
            </a:p>
          </p:txBody>
        </p:sp>
      </p:grpSp>
      <p:sp>
        <p:nvSpPr>
          <p:cNvPr id="40" name="テキスト ボックス 39"/>
          <p:cNvSpPr txBox="1"/>
          <p:nvPr/>
        </p:nvSpPr>
        <p:spPr>
          <a:xfrm>
            <a:off x="6337846" y="4911190"/>
            <a:ext cx="1439818" cy="1938992"/>
          </a:xfrm>
          <a:prstGeom prst="rect">
            <a:avLst/>
          </a:prstGeom>
          <a:noFill/>
        </p:spPr>
        <p:txBody>
          <a:bodyPr wrap="none" rtlCol="0">
            <a:spAutoFit/>
          </a:bodyPr>
          <a:lstStyle/>
          <a:p>
            <a:r>
              <a:rPr kumimoji="1" lang="en-GB" sz="2400" dirty="0">
                <a:solidFill>
                  <a:srgbClr val="FF0000"/>
                </a:solidFill>
              </a:rPr>
              <a:t>XINS</a:t>
            </a:r>
          </a:p>
          <a:p>
            <a:r>
              <a:rPr lang="en-GB" altLang="ja-JP" sz="2400" dirty="0" err="1"/>
              <a:t>Magnetar</a:t>
            </a:r>
            <a:endParaRPr lang="en-GB" altLang="ja-JP" sz="2400" dirty="0"/>
          </a:p>
          <a:p>
            <a:r>
              <a:rPr lang="en-GB" sz="2400" dirty="0">
                <a:solidFill>
                  <a:srgbClr val="CC00FF"/>
                </a:solidFill>
              </a:rPr>
              <a:t>PSR J0726</a:t>
            </a:r>
          </a:p>
          <a:p>
            <a:r>
              <a:rPr lang="en-GB" sz="2400" dirty="0">
                <a:solidFill>
                  <a:srgbClr val="0000FF"/>
                </a:solidFill>
              </a:rPr>
              <a:t>RPP (2BB)</a:t>
            </a:r>
          </a:p>
          <a:p>
            <a:r>
              <a:rPr lang="en-GB" sz="2400" dirty="0">
                <a:solidFill>
                  <a:srgbClr val="FF9831"/>
                </a:solidFill>
              </a:rPr>
              <a:t>RPP (1BB)</a:t>
            </a:r>
            <a:endParaRPr kumimoji="1" lang="en-GB" sz="2400" dirty="0">
              <a:solidFill>
                <a:srgbClr val="FF9831"/>
              </a:solidFill>
            </a:endParaRPr>
          </a:p>
        </p:txBody>
      </p:sp>
      <p:sp>
        <p:nvSpPr>
          <p:cNvPr id="42" name="テキスト ボックス 41"/>
          <p:cNvSpPr txBox="1"/>
          <p:nvPr/>
        </p:nvSpPr>
        <p:spPr>
          <a:xfrm>
            <a:off x="6061962" y="3766905"/>
            <a:ext cx="1200970" cy="1200329"/>
          </a:xfrm>
          <a:prstGeom prst="rect">
            <a:avLst/>
          </a:prstGeom>
          <a:noFill/>
        </p:spPr>
        <p:txBody>
          <a:bodyPr wrap="none" rtlCol="0">
            <a:spAutoFit/>
          </a:bodyPr>
          <a:lstStyle/>
          <a:p>
            <a:r>
              <a:rPr lang="ja-JP" altLang="en-US" sz="2400" dirty="0"/>
              <a:t>□</a:t>
            </a:r>
            <a:r>
              <a:rPr lang="en-US" altLang="ja-JP" sz="2400" dirty="0"/>
              <a:t>: Cool</a:t>
            </a:r>
          </a:p>
          <a:p>
            <a:r>
              <a:rPr lang="ja-JP" altLang="en-US" sz="2400" dirty="0"/>
              <a:t>＊</a:t>
            </a:r>
            <a:r>
              <a:rPr lang="en-US" altLang="ja-JP" sz="2400" dirty="0"/>
              <a:t>: Hot</a:t>
            </a:r>
          </a:p>
          <a:p>
            <a:r>
              <a:rPr lang="ja-JP" altLang="en-US" sz="2400" dirty="0"/>
              <a:t>〇</a:t>
            </a:r>
            <a:r>
              <a:rPr lang="en-US" altLang="ja-JP" sz="2400" dirty="0"/>
              <a:t>: 1BB</a:t>
            </a:r>
            <a:endParaRPr lang="en-GB" altLang="ja-JP" sz="2400" dirty="0"/>
          </a:p>
        </p:txBody>
      </p:sp>
      <p:sp>
        <p:nvSpPr>
          <p:cNvPr id="44" name="テキスト ボックス 43"/>
          <p:cNvSpPr txBox="1"/>
          <p:nvPr/>
        </p:nvSpPr>
        <p:spPr>
          <a:xfrm>
            <a:off x="5736856" y="881765"/>
            <a:ext cx="1883144" cy="307777"/>
          </a:xfrm>
          <a:prstGeom prst="rect">
            <a:avLst/>
          </a:prstGeom>
          <a:noFill/>
        </p:spPr>
        <p:txBody>
          <a:bodyPr wrap="none" rtlCol="0">
            <a:spAutoFit/>
          </a:bodyPr>
          <a:lstStyle/>
          <a:p>
            <a:r>
              <a:rPr kumimoji="1" lang="en-US" altLang="ja-JP" sz="1400" dirty="0" err="1"/>
              <a:t>Potekhin</a:t>
            </a:r>
            <a:r>
              <a:rPr kumimoji="1" lang="en-US" altLang="ja-JP" sz="1400" dirty="0"/>
              <a:t> &amp; </a:t>
            </a:r>
            <a:r>
              <a:rPr kumimoji="1" lang="en-US" altLang="ja-JP" sz="1400" dirty="0" err="1"/>
              <a:t>Chabrier</a:t>
            </a:r>
            <a:r>
              <a:rPr kumimoji="1" lang="en-US" altLang="ja-JP" sz="1400" dirty="0"/>
              <a:t> 18</a:t>
            </a:r>
            <a:endParaRPr kumimoji="1" lang="ja-JP" altLang="en-US" sz="1400" dirty="0"/>
          </a:p>
        </p:txBody>
      </p:sp>
    </p:spTree>
    <p:extLst>
      <p:ext uri="{BB962C8B-B14F-4D97-AF65-F5344CB8AC3E}">
        <p14:creationId xmlns:p14="http://schemas.microsoft.com/office/powerpoint/2010/main" val="1630314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35</a:t>
            </a:fld>
            <a:endParaRPr kumimoji="1" lang="ja-JP" altLang="en-US"/>
          </a:p>
        </p:txBody>
      </p:sp>
      <p:sp>
        <p:nvSpPr>
          <p:cNvPr id="6" name="タイトル 1"/>
          <p:cNvSpPr txBox="1">
            <a:spLocks/>
          </p:cNvSpPr>
          <p:nvPr/>
        </p:nvSpPr>
        <p:spPr>
          <a:xfrm>
            <a:off x="887300" y="-15264"/>
            <a:ext cx="7462192" cy="8103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u="sng" dirty="0"/>
              <a:t>磁化水素原子の電離</a:t>
            </a:r>
            <a:endParaRPr lang="en-US" altLang="ja-JP" u="sng" dirty="0"/>
          </a:p>
        </p:txBody>
      </p:sp>
      <p:pic>
        <p:nvPicPr>
          <p:cNvPr id="7" name="図 6"/>
          <p:cNvPicPr>
            <a:picLocks noChangeAspect="1"/>
          </p:cNvPicPr>
          <p:nvPr/>
        </p:nvPicPr>
        <p:blipFill rotWithShape="1">
          <a:blip r:embed="rId2"/>
          <a:srcRect l="12792" t="17801" r="60433" b="14541"/>
          <a:stretch/>
        </p:blipFill>
        <p:spPr>
          <a:xfrm>
            <a:off x="2411760" y="1101147"/>
            <a:ext cx="4896544" cy="3479981"/>
          </a:xfrm>
          <a:prstGeom prst="rect">
            <a:avLst/>
          </a:prstGeom>
        </p:spPr>
      </p:pic>
      <p:sp>
        <p:nvSpPr>
          <p:cNvPr id="8" name="テキスト ボックス 7"/>
          <p:cNvSpPr txBox="1"/>
          <p:nvPr/>
        </p:nvSpPr>
        <p:spPr>
          <a:xfrm>
            <a:off x="865557" y="5176351"/>
            <a:ext cx="5517793" cy="584775"/>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3200" dirty="0"/>
              <a:t>吸収線位置 </a:t>
            </a:r>
            <a:r>
              <a:rPr kumimoji="1" lang="en-US" altLang="ja-JP" sz="3200" dirty="0" err="1"/>
              <a:t>E</a:t>
            </a:r>
            <a:r>
              <a:rPr lang="en-US" altLang="ja-JP" sz="3200" baseline="-25000" dirty="0" err="1"/>
              <a:t>line</a:t>
            </a:r>
            <a:r>
              <a:rPr lang="en-US" altLang="ja-JP" sz="3200" dirty="0"/>
              <a:t> </a:t>
            </a:r>
            <a:r>
              <a:rPr lang="ja-JP" altLang="en-US" sz="3200" dirty="0"/>
              <a:t>⇒ 磁場 </a:t>
            </a:r>
            <a:r>
              <a:rPr lang="en-US" altLang="ja-JP" sz="3200" dirty="0" err="1"/>
              <a:t>B</a:t>
            </a:r>
            <a:r>
              <a:rPr lang="en-US" altLang="ja-JP" sz="3200" baseline="-25000" dirty="0" err="1"/>
              <a:t>trans</a:t>
            </a:r>
            <a:endParaRPr lang="en-US" altLang="ja-JP" sz="3200" dirty="0"/>
          </a:p>
        </p:txBody>
      </p:sp>
      <p:sp>
        <p:nvSpPr>
          <p:cNvPr id="9" name="テキスト ボックス 8"/>
          <p:cNvSpPr txBox="1"/>
          <p:nvPr/>
        </p:nvSpPr>
        <p:spPr>
          <a:xfrm rot="19967146">
            <a:off x="5075094" y="2146549"/>
            <a:ext cx="1452962" cy="461665"/>
          </a:xfrm>
          <a:prstGeom prst="rect">
            <a:avLst/>
          </a:prstGeom>
          <a:noFill/>
        </p:spPr>
        <p:txBody>
          <a:bodyPr wrap="none" rtlCol="0">
            <a:spAutoFit/>
          </a:bodyPr>
          <a:lstStyle/>
          <a:p>
            <a:r>
              <a:rPr lang="en-US" altLang="ja-JP" sz="2400" b="1" i="1" dirty="0" err="1"/>
              <a:t>B</a:t>
            </a:r>
            <a:r>
              <a:rPr lang="en-US" altLang="ja-JP" sz="2400" b="1" baseline="-25000" dirty="0" err="1"/>
              <a:t>trans</a:t>
            </a:r>
            <a:r>
              <a:rPr lang="en-US" altLang="ja-JP" sz="2400" b="1" baseline="-25000" dirty="0"/>
              <a:t> =</a:t>
            </a:r>
            <a:r>
              <a:rPr lang="en-US" altLang="ja-JP" sz="2400" b="1" dirty="0"/>
              <a:t> </a:t>
            </a:r>
            <a:r>
              <a:rPr lang="en-US" altLang="ja-JP" sz="2400" b="1" i="1" dirty="0" err="1"/>
              <a:t>B</a:t>
            </a:r>
            <a:r>
              <a:rPr lang="en-US" altLang="ja-JP" sz="2400" b="1" baseline="-25000" dirty="0" err="1"/>
              <a:t>dip</a:t>
            </a:r>
            <a:endParaRPr kumimoji="1" lang="ja-JP" altLang="en-US" sz="2400" b="1" i="1" dirty="0"/>
          </a:p>
        </p:txBody>
      </p:sp>
      <p:sp>
        <p:nvSpPr>
          <p:cNvPr id="10" name="テキスト ボックス 9"/>
          <p:cNvSpPr txBox="1"/>
          <p:nvPr/>
        </p:nvSpPr>
        <p:spPr>
          <a:xfrm rot="16200000">
            <a:off x="1451145" y="2284052"/>
            <a:ext cx="1398011" cy="523220"/>
          </a:xfrm>
          <a:prstGeom prst="rect">
            <a:avLst/>
          </a:prstGeom>
          <a:noFill/>
        </p:spPr>
        <p:txBody>
          <a:bodyPr wrap="none" rtlCol="0">
            <a:spAutoFit/>
          </a:bodyPr>
          <a:lstStyle/>
          <a:p>
            <a:r>
              <a:rPr kumimoji="1" lang="en-US" altLang="ja-JP" sz="2800" i="1" dirty="0" err="1"/>
              <a:t>B</a:t>
            </a:r>
            <a:r>
              <a:rPr kumimoji="1" lang="en-US" altLang="ja-JP" sz="2800" baseline="-25000" dirty="0" err="1"/>
              <a:t>trans</a:t>
            </a:r>
            <a:r>
              <a:rPr kumimoji="1" lang="en-US" altLang="ja-JP" sz="2800" dirty="0"/>
              <a:t> (G)</a:t>
            </a:r>
            <a:endParaRPr kumimoji="1" lang="ja-JP" altLang="en-US" sz="2800" i="1" dirty="0"/>
          </a:p>
        </p:txBody>
      </p:sp>
      <p:sp>
        <p:nvSpPr>
          <p:cNvPr id="11" name="テキスト ボックス 10"/>
          <p:cNvSpPr txBox="1"/>
          <p:nvPr/>
        </p:nvSpPr>
        <p:spPr>
          <a:xfrm>
            <a:off x="4295614" y="4467833"/>
            <a:ext cx="1128835" cy="523220"/>
          </a:xfrm>
          <a:prstGeom prst="rect">
            <a:avLst/>
          </a:prstGeom>
          <a:noFill/>
        </p:spPr>
        <p:txBody>
          <a:bodyPr wrap="none" rtlCol="0">
            <a:spAutoFit/>
          </a:bodyPr>
          <a:lstStyle/>
          <a:p>
            <a:r>
              <a:rPr kumimoji="1" lang="en-US" altLang="ja-JP" sz="2800" i="1" dirty="0" err="1"/>
              <a:t>B</a:t>
            </a:r>
            <a:r>
              <a:rPr lang="en-US" altLang="ja-JP" sz="2800" baseline="-25000" dirty="0" err="1"/>
              <a:t>dip</a:t>
            </a:r>
            <a:r>
              <a:rPr kumimoji="1" lang="en-US" altLang="ja-JP" sz="2800" dirty="0"/>
              <a:t>(G)</a:t>
            </a:r>
            <a:endParaRPr kumimoji="1" lang="ja-JP" altLang="en-US" sz="2800" i="1" dirty="0"/>
          </a:p>
        </p:txBody>
      </p:sp>
    </p:spTree>
    <p:extLst>
      <p:ext uri="{BB962C8B-B14F-4D97-AF65-F5344CB8AC3E}">
        <p14:creationId xmlns:p14="http://schemas.microsoft.com/office/powerpoint/2010/main" val="268223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36</a:t>
            </a:fld>
            <a:endParaRPr kumimoji="1" lang="ja-JP" altLang="en-US"/>
          </a:p>
        </p:txBody>
      </p:sp>
      <p:pic>
        <p:nvPicPr>
          <p:cNvPr id="5" name="図 4"/>
          <p:cNvPicPr>
            <a:picLocks noChangeAspect="1"/>
          </p:cNvPicPr>
          <p:nvPr/>
        </p:nvPicPr>
        <p:blipFill rotWithShape="1">
          <a:blip r:embed="rId2"/>
          <a:srcRect l="63978" t="22700" r="15941" b="12901"/>
          <a:stretch/>
        </p:blipFill>
        <p:spPr>
          <a:xfrm>
            <a:off x="1619672" y="1439998"/>
            <a:ext cx="5624824" cy="5073370"/>
          </a:xfrm>
          <a:prstGeom prst="rect">
            <a:avLst/>
          </a:prstGeom>
        </p:spPr>
      </p:pic>
      <p:sp>
        <p:nvSpPr>
          <p:cNvPr id="6" name="タイトル 1"/>
          <p:cNvSpPr>
            <a:spLocks noGrp="1"/>
          </p:cNvSpPr>
          <p:nvPr>
            <p:ph type="title"/>
          </p:nvPr>
        </p:nvSpPr>
        <p:spPr>
          <a:xfrm>
            <a:off x="887300" y="-15264"/>
            <a:ext cx="7462192" cy="810364"/>
          </a:xfrm>
        </p:spPr>
        <p:txBody>
          <a:bodyPr>
            <a:noAutofit/>
          </a:bodyPr>
          <a:lstStyle/>
          <a:p>
            <a:r>
              <a:rPr lang="en-US" altLang="ja-JP" u="sng" dirty="0"/>
              <a:t>L</a:t>
            </a:r>
            <a:r>
              <a:rPr lang="en-US" altLang="ja-JP" u="sng" baseline="-25000" dirty="0"/>
              <a:t>X</a:t>
            </a:r>
            <a:r>
              <a:rPr lang="en-US" altLang="ja-JP" u="sng" dirty="0"/>
              <a:t> - </a:t>
            </a:r>
            <a:r>
              <a:rPr lang="en-US" altLang="ja-JP" u="sng" dirty="0" err="1"/>
              <a:t>L</a:t>
            </a:r>
            <a:r>
              <a:rPr lang="en-US" altLang="ja-JP" u="sng" baseline="-25000" dirty="0" err="1"/>
              <a:t>sd</a:t>
            </a:r>
            <a:r>
              <a:rPr lang="en-US" altLang="ja-JP" u="sng" dirty="0"/>
              <a:t> : </a:t>
            </a:r>
            <a:r>
              <a:rPr lang="en-US" altLang="ja-JP" u="sng" dirty="0" err="1"/>
              <a:t>Magnetar</a:t>
            </a:r>
            <a:endParaRPr lang="en-US" altLang="ja-JP" u="sng" dirty="0"/>
          </a:p>
        </p:txBody>
      </p:sp>
      <p:sp>
        <p:nvSpPr>
          <p:cNvPr id="7" name="テキスト ボックス 6"/>
          <p:cNvSpPr txBox="1"/>
          <p:nvPr/>
        </p:nvSpPr>
        <p:spPr>
          <a:xfrm>
            <a:off x="6012160" y="795100"/>
            <a:ext cx="1588576" cy="523220"/>
          </a:xfrm>
          <a:prstGeom prst="rect">
            <a:avLst/>
          </a:prstGeom>
          <a:noFill/>
        </p:spPr>
        <p:txBody>
          <a:bodyPr wrap="none" rtlCol="0">
            <a:spAutoFit/>
          </a:bodyPr>
          <a:lstStyle/>
          <a:p>
            <a:r>
              <a:rPr kumimoji="1" lang="en-US" altLang="ja-JP" sz="2800" dirty="0"/>
              <a:t>Enoto+17</a:t>
            </a:r>
            <a:endParaRPr kumimoji="1" lang="ja-JP" altLang="en-US" sz="2800" dirty="0"/>
          </a:p>
        </p:txBody>
      </p:sp>
    </p:spTree>
    <p:extLst>
      <p:ext uri="{BB962C8B-B14F-4D97-AF65-F5344CB8AC3E}">
        <p14:creationId xmlns:p14="http://schemas.microsoft.com/office/powerpoint/2010/main" val="166052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6929"/>
          <a:stretch/>
        </p:blipFill>
        <p:spPr>
          <a:xfrm>
            <a:off x="6156176" y="2874502"/>
            <a:ext cx="2909688" cy="3571849"/>
          </a:xfrm>
          <a:prstGeom prst="rect">
            <a:avLst/>
          </a:prstGeom>
        </p:spPr>
      </p:pic>
      <p:sp>
        <p:nvSpPr>
          <p:cNvPr id="2" name="タイトル 1"/>
          <p:cNvSpPr>
            <a:spLocks noGrp="1"/>
          </p:cNvSpPr>
          <p:nvPr>
            <p:ph type="title"/>
          </p:nvPr>
        </p:nvSpPr>
        <p:spPr>
          <a:xfrm>
            <a:off x="459344" y="-130832"/>
            <a:ext cx="8229600" cy="1143000"/>
          </a:xfrm>
        </p:spPr>
        <p:txBody>
          <a:bodyPr>
            <a:normAutofit/>
          </a:bodyPr>
          <a:lstStyle/>
          <a:p>
            <a:r>
              <a:rPr lang="ja-JP" altLang="en-US" u="sng" dirty="0"/>
              <a:t>連星中性子星磁場の観測的研究</a:t>
            </a:r>
            <a:endParaRPr kumimoji="1" lang="ja-JP" altLang="en-US" u="sng" dirty="0"/>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F1CF41B-315A-455C-BDFC-86D2CA9BA2E6}" type="slidenum">
              <a:rPr kumimoji="1" lang="ja-JP" altLang="en-US" sz="1800" smtClean="0"/>
              <a:t>37</a:t>
            </a:fld>
            <a:endParaRPr kumimoji="1" lang="ja-JP" altLang="en-US" sz="1800"/>
          </a:p>
        </p:txBody>
      </p:sp>
      <p:sp>
        <p:nvSpPr>
          <p:cNvPr id="4" name="テキスト ボックス 3"/>
          <p:cNvSpPr txBox="1"/>
          <p:nvPr/>
        </p:nvSpPr>
        <p:spPr>
          <a:xfrm>
            <a:off x="229672" y="1104787"/>
            <a:ext cx="8688944" cy="3539430"/>
          </a:xfrm>
          <a:prstGeom prst="rect">
            <a:avLst/>
          </a:prstGeom>
          <a:noFill/>
        </p:spPr>
        <p:txBody>
          <a:bodyPr wrap="square" rtlCol="0">
            <a:spAutoFit/>
          </a:bodyPr>
          <a:lstStyle/>
          <a:p>
            <a:r>
              <a:rPr lang="ja-JP" altLang="en-US" sz="3200" u="sng" dirty="0"/>
              <a:t>中性子星について</a:t>
            </a:r>
            <a:endParaRPr lang="en-US" altLang="ja-JP" sz="3200" u="sng" dirty="0"/>
          </a:p>
          <a:p>
            <a:pPr marL="457200" indent="-457200">
              <a:buFont typeface="Arial" panose="020B0604020202020204" pitchFamily="34" charset="0"/>
              <a:buChar char="•"/>
            </a:pPr>
            <a:r>
              <a:rPr lang="ja-JP" altLang="en-US" sz="3200" dirty="0"/>
              <a:t>半径 </a:t>
            </a:r>
            <a:r>
              <a:rPr lang="en-US" altLang="ja-JP" sz="3200" dirty="0"/>
              <a:t>10 km, </a:t>
            </a:r>
            <a:r>
              <a:rPr lang="ja-JP" altLang="en-US" sz="3200" dirty="0"/>
              <a:t>質量 </a:t>
            </a:r>
            <a:r>
              <a:rPr lang="en-US" altLang="ja-JP" sz="3200" dirty="0"/>
              <a:t>1 M</a:t>
            </a:r>
            <a:r>
              <a:rPr lang="ja-JP" altLang="en-US" sz="3200" baseline="-25000" dirty="0"/>
              <a:t>⦿</a:t>
            </a:r>
            <a:r>
              <a:rPr lang="ja-JP" altLang="en-US" sz="3200" dirty="0"/>
              <a:t> </a:t>
            </a:r>
            <a:r>
              <a:rPr lang="en-US" altLang="ja-JP" sz="3200" dirty="0"/>
              <a:t>=&gt; 10</a:t>
            </a:r>
            <a:r>
              <a:rPr lang="en-US" altLang="ja-JP" sz="3200" baseline="30000" dirty="0"/>
              <a:t>14</a:t>
            </a:r>
            <a:r>
              <a:rPr lang="en-US" altLang="ja-JP" sz="3200" dirty="0"/>
              <a:t> g/cc ~ </a:t>
            </a:r>
            <a:r>
              <a:rPr lang="ja-JP" altLang="en-US" sz="3200" dirty="0"/>
              <a:t>原子核</a:t>
            </a:r>
            <a:endParaRPr lang="en-US" altLang="ja-JP" sz="3200" dirty="0"/>
          </a:p>
          <a:p>
            <a:pPr marL="457200" indent="-457200">
              <a:buFont typeface="Arial" panose="020B0604020202020204" pitchFamily="34" charset="0"/>
              <a:buChar char="•"/>
            </a:pPr>
            <a:r>
              <a:rPr lang="ja-JP" altLang="en-US" sz="3200" dirty="0"/>
              <a:t>極限環境の宝庫、しかし未解明</a:t>
            </a:r>
            <a:endParaRPr lang="en-US" altLang="ja-JP" sz="3200" dirty="0"/>
          </a:p>
          <a:p>
            <a:pPr marL="457200" indent="-457200">
              <a:buFont typeface="Arial" panose="020B0604020202020204" pitchFamily="34" charset="0"/>
              <a:buChar char="•"/>
            </a:pPr>
            <a:r>
              <a:rPr lang="ja-JP" altLang="en-US" sz="3200" dirty="0"/>
              <a:t>強磁場 </a:t>
            </a:r>
            <a:r>
              <a:rPr lang="en-US" altLang="ja-JP" sz="3200" dirty="0"/>
              <a:t>~ 10</a:t>
            </a:r>
            <a:r>
              <a:rPr lang="en-US" altLang="ja-JP" sz="3200" baseline="30000" dirty="0"/>
              <a:t>12</a:t>
            </a:r>
            <a:r>
              <a:rPr lang="en-US" altLang="ja-JP" sz="3200" dirty="0"/>
              <a:t> - 10</a:t>
            </a:r>
            <a:r>
              <a:rPr lang="en-US" altLang="ja-JP" sz="3200" baseline="30000" dirty="0"/>
              <a:t>15</a:t>
            </a:r>
            <a:r>
              <a:rPr lang="en-US" altLang="ja-JP" sz="3200" dirty="0"/>
              <a:t> G</a:t>
            </a:r>
          </a:p>
          <a:p>
            <a:pPr marL="914400" lvl="1" indent="-457200">
              <a:buFont typeface="Arial" panose="020B0604020202020204" pitchFamily="34" charset="0"/>
              <a:buChar char="•"/>
            </a:pPr>
            <a:r>
              <a:rPr lang="ja-JP" altLang="en-US" sz="3200" dirty="0"/>
              <a:t>宇宙線加速、</a:t>
            </a:r>
            <a:r>
              <a:rPr lang="en-US" altLang="ja-JP" sz="3200" dirty="0"/>
              <a:t>QED</a:t>
            </a:r>
            <a:r>
              <a:rPr lang="ja-JP" altLang="en-US" sz="3200" dirty="0"/>
              <a:t>効果 </a:t>
            </a:r>
            <a:r>
              <a:rPr lang="en-US" altLang="ja-JP" sz="3200" dirty="0" err="1"/>
              <a:t>etc</a:t>
            </a:r>
            <a:endParaRPr lang="en-US" altLang="ja-JP" sz="3200" dirty="0"/>
          </a:p>
          <a:p>
            <a:pPr marL="914400" lvl="1" indent="-457200">
              <a:buFont typeface="Arial" panose="020B0604020202020204" pitchFamily="34" charset="0"/>
              <a:buChar char="•"/>
            </a:pPr>
            <a:r>
              <a:rPr lang="ja-JP" altLang="en-US" sz="3200" dirty="0"/>
              <a:t>生成機構 ⇒ 内部構造</a:t>
            </a:r>
            <a:endParaRPr lang="en-US" altLang="ja-JP" sz="3200" dirty="0"/>
          </a:p>
          <a:p>
            <a:pPr marL="914400" lvl="1" indent="-457200">
              <a:buFont typeface="Arial" panose="020B0604020202020204" pitchFamily="34" charset="0"/>
              <a:buChar char="•"/>
            </a:pPr>
            <a:r>
              <a:rPr lang="en-US" altLang="ja-JP" sz="3200" dirty="0">
                <a:solidFill>
                  <a:srgbClr val="FF0000"/>
                </a:solidFill>
              </a:rPr>
              <a:t>X</a:t>
            </a:r>
            <a:r>
              <a:rPr lang="ja-JP" altLang="en-US" sz="3200" dirty="0">
                <a:solidFill>
                  <a:srgbClr val="FF0000"/>
                </a:solidFill>
              </a:rPr>
              <a:t>線観測 ⇒ 磁化プラズマ</a:t>
            </a:r>
            <a:endParaRPr lang="en-US" altLang="ja-JP" sz="3200" dirty="0">
              <a:solidFill>
                <a:srgbClr val="FF0000"/>
              </a:solidFill>
            </a:endParaRPr>
          </a:p>
        </p:txBody>
      </p:sp>
      <p:sp>
        <p:nvSpPr>
          <p:cNvPr id="6" name="テキスト ボックス 5"/>
          <p:cNvSpPr txBox="1"/>
          <p:nvPr/>
        </p:nvSpPr>
        <p:spPr>
          <a:xfrm>
            <a:off x="4887304" y="6512662"/>
            <a:ext cx="4147161" cy="307777"/>
          </a:xfrm>
          <a:prstGeom prst="rect">
            <a:avLst/>
          </a:prstGeom>
          <a:noFill/>
        </p:spPr>
        <p:txBody>
          <a:bodyPr wrap="none" rtlCol="0">
            <a:spAutoFit/>
          </a:bodyPr>
          <a:lstStyle/>
          <a:p>
            <a:r>
              <a:rPr lang="en-US" altLang="ja-JP" sz="1400" dirty="0"/>
              <a:t>https://www.cv.nrao.edu/course/astr534/Pulsars.html</a:t>
            </a:r>
            <a:endParaRPr kumimoji="1" lang="ja-JP" altLang="en-US" sz="1400" dirty="0"/>
          </a:p>
        </p:txBody>
      </p:sp>
      <p:sp>
        <p:nvSpPr>
          <p:cNvPr id="7" name="テキスト ボックス 6"/>
          <p:cNvSpPr txBox="1"/>
          <p:nvPr/>
        </p:nvSpPr>
        <p:spPr>
          <a:xfrm>
            <a:off x="6732240" y="2436065"/>
            <a:ext cx="896399" cy="1015663"/>
          </a:xfrm>
          <a:prstGeom prst="rect">
            <a:avLst/>
          </a:prstGeom>
          <a:noFill/>
        </p:spPr>
        <p:txBody>
          <a:bodyPr wrap="none" rtlCol="0">
            <a:spAutoFit/>
          </a:bodyPr>
          <a:lstStyle/>
          <a:p>
            <a:r>
              <a:rPr lang="en-US" altLang="ja-JP" sz="6000" b="1" dirty="0">
                <a:solidFill>
                  <a:srgbClr val="FF0000"/>
                </a:solidFill>
              </a:rPr>
              <a:t>??</a:t>
            </a:r>
            <a:endParaRPr kumimoji="1" lang="ja-JP" altLang="en-US" sz="6000" b="1" dirty="0">
              <a:solidFill>
                <a:srgbClr val="FF0000"/>
              </a:solidFill>
            </a:endParaRPr>
          </a:p>
        </p:txBody>
      </p:sp>
      <p:sp>
        <p:nvSpPr>
          <p:cNvPr id="10" name="テキスト ボックス 9"/>
          <p:cNvSpPr txBox="1"/>
          <p:nvPr/>
        </p:nvSpPr>
        <p:spPr>
          <a:xfrm>
            <a:off x="234857" y="4792723"/>
            <a:ext cx="5343129" cy="1692771"/>
          </a:xfrm>
          <a:prstGeom prst="rect">
            <a:avLst/>
          </a:prstGeom>
          <a:noFill/>
          <a:ln w="38100">
            <a:solidFill>
              <a:srgbClr val="FF0000"/>
            </a:solidFill>
          </a:ln>
        </p:spPr>
        <p:txBody>
          <a:bodyPr wrap="none" rtlCol="0">
            <a:spAutoFit/>
          </a:bodyPr>
          <a:lstStyle/>
          <a:p>
            <a:r>
              <a:rPr lang="ja-JP" altLang="en-US" sz="3200" dirty="0"/>
              <a:t>二つの空間的スケール</a:t>
            </a:r>
            <a:r>
              <a:rPr lang="en-US" altLang="ja-JP" sz="3200" dirty="0"/>
              <a:t>:</a:t>
            </a:r>
          </a:p>
          <a:p>
            <a:pPr marL="457200" indent="-457200">
              <a:buFont typeface="Arial" panose="020B0604020202020204" pitchFamily="34" charset="0"/>
              <a:buChar char="•"/>
            </a:pPr>
            <a:r>
              <a:rPr lang="ja-JP" altLang="en-US" sz="3200" dirty="0"/>
              <a:t>表面 </a:t>
            </a:r>
            <a:r>
              <a:rPr lang="en-US" altLang="ja-JP" sz="3200" dirty="0"/>
              <a:t>(~ 10 km); </a:t>
            </a:r>
            <a:r>
              <a:rPr lang="ja-JP" altLang="en-US" sz="3200" dirty="0"/>
              <a:t>これまで</a:t>
            </a:r>
            <a:endParaRPr lang="en-US" altLang="ja-JP" sz="3200" dirty="0"/>
          </a:p>
          <a:p>
            <a:pPr marL="457200" indent="-457200">
              <a:buFont typeface="Arial" panose="020B0604020202020204" pitchFamily="34" charset="0"/>
              <a:buChar char="•"/>
            </a:pPr>
            <a:r>
              <a:rPr kumimoji="1" lang="ja-JP" altLang="en-US" sz="3200" dirty="0"/>
              <a:t>磁気圏 </a:t>
            </a:r>
            <a:r>
              <a:rPr kumimoji="1" lang="en-US" altLang="ja-JP" sz="3200" dirty="0"/>
              <a:t>(~ 1</a:t>
            </a:r>
            <a:r>
              <a:rPr kumimoji="1" lang="ja-JP" altLang="en-US" sz="3200" dirty="0"/>
              <a:t>万 </a:t>
            </a:r>
            <a:r>
              <a:rPr kumimoji="1" lang="en-US" altLang="ja-JP" sz="3200" dirty="0"/>
              <a:t>km); </a:t>
            </a:r>
            <a:r>
              <a:rPr kumimoji="1" lang="en-US" altLang="ja-JP" sz="4000" b="1" i="1" u="sng" dirty="0"/>
              <a:t>XRISM</a:t>
            </a:r>
          </a:p>
        </p:txBody>
      </p:sp>
    </p:spTree>
    <p:extLst>
      <p:ext uri="{BB962C8B-B14F-4D97-AF65-F5344CB8AC3E}">
        <p14:creationId xmlns:p14="http://schemas.microsoft.com/office/powerpoint/2010/main" val="1294388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lang="ja-JP" altLang="en-US" u="sng" dirty="0"/>
              <a:t>連星中性子星磁場の観測的研究</a:t>
            </a:r>
            <a:endParaRPr kumimoji="1" lang="ja-JP" altLang="en-US" u="sng" dirty="0"/>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F1CF41B-315A-455C-BDFC-86D2CA9BA2E6}" type="slidenum">
              <a:rPr kumimoji="1" lang="ja-JP" altLang="en-US" sz="1800" smtClean="0"/>
              <a:t>38</a:t>
            </a:fld>
            <a:endParaRPr kumimoji="1" lang="ja-JP" altLang="en-US" sz="1800"/>
          </a:p>
        </p:txBody>
      </p:sp>
      <p:sp>
        <p:nvSpPr>
          <p:cNvPr id="79" name="テキスト ボックス 78"/>
          <p:cNvSpPr txBox="1"/>
          <p:nvPr/>
        </p:nvSpPr>
        <p:spPr>
          <a:xfrm>
            <a:off x="323528" y="840908"/>
            <a:ext cx="8424222" cy="2554545"/>
          </a:xfrm>
          <a:prstGeom prst="rect">
            <a:avLst/>
          </a:prstGeom>
          <a:noFill/>
        </p:spPr>
        <p:txBody>
          <a:bodyPr wrap="square" rtlCol="0">
            <a:spAutoFit/>
          </a:bodyPr>
          <a:lstStyle/>
          <a:p>
            <a:r>
              <a:rPr lang="en-US" altLang="ja-JP" sz="3200" u="sng" dirty="0"/>
              <a:t>X</a:t>
            </a:r>
            <a:r>
              <a:rPr lang="ja-JP" altLang="en-US" sz="3200" u="sng" dirty="0"/>
              <a:t>線連星パルサーの磁気圏探査</a:t>
            </a:r>
          </a:p>
          <a:p>
            <a:pPr marL="457200" indent="-457200">
              <a:buFont typeface="Arial" panose="020B0604020202020204" pitchFamily="34" charset="0"/>
              <a:buChar char="•"/>
            </a:pPr>
            <a:r>
              <a:rPr lang="ja-JP" altLang="en-US" sz="3200" dirty="0"/>
              <a:t>恒星との連星系　⇒　伴星からのガス降着</a:t>
            </a:r>
            <a:endParaRPr lang="en-US" altLang="ja-JP" sz="3200" dirty="0"/>
          </a:p>
          <a:p>
            <a:pPr marL="457200" indent="-457200">
              <a:buFont typeface="Arial" panose="020B0604020202020204" pitchFamily="34" charset="0"/>
              <a:buChar char="•"/>
            </a:pPr>
            <a:r>
              <a:rPr lang="ja-JP" altLang="en-US" sz="3200" dirty="0"/>
              <a:t>降着円盤内縁　⇒　磁気圧と重力の釣り合い</a:t>
            </a:r>
            <a:endParaRPr lang="en-US" altLang="ja-JP" sz="3200" dirty="0"/>
          </a:p>
          <a:p>
            <a:pPr marL="457200" indent="-457200">
              <a:buFont typeface="Arial" panose="020B0604020202020204" pitchFamily="34" charset="0"/>
              <a:buChar char="•"/>
            </a:pPr>
            <a:r>
              <a:rPr lang="ja-JP" altLang="en-US" sz="3200" dirty="0"/>
              <a:t>更に内側　⇒　</a:t>
            </a:r>
            <a:r>
              <a:rPr lang="ja-JP" altLang="en-US" sz="3200" dirty="0">
                <a:solidFill>
                  <a:srgbClr val="FF0000"/>
                </a:solidFill>
              </a:rPr>
              <a:t>磁化されたプラズマ </a:t>
            </a:r>
            <a:r>
              <a:rPr lang="en-US" altLang="ja-JP" sz="3200" dirty="0">
                <a:solidFill>
                  <a:srgbClr val="FF0000"/>
                </a:solidFill>
              </a:rPr>
              <a:t>= </a:t>
            </a:r>
            <a:r>
              <a:rPr lang="ja-JP" altLang="en-US" sz="3200" dirty="0">
                <a:solidFill>
                  <a:srgbClr val="FF0000"/>
                </a:solidFill>
              </a:rPr>
              <a:t>降着流</a:t>
            </a:r>
            <a:endParaRPr lang="en-US" altLang="ja-JP" sz="3200" dirty="0">
              <a:solidFill>
                <a:srgbClr val="FF0000"/>
              </a:solidFill>
            </a:endParaRPr>
          </a:p>
          <a:p>
            <a:pPr marL="457200" indent="-457200">
              <a:buFont typeface="Arial" panose="020B0604020202020204" pitchFamily="34" charset="0"/>
              <a:buChar char="•"/>
            </a:pPr>
            <a:r>
              <a:rPr lang="ja-JP" altLang="en-US" sz="3200" dirty="0">
                <a:solidFill>
                  <a:srgbClr val="FF0000"/>
                </a:solidFill>
              </a:rPr>
              <a:t>降着流の運動　⇒　磁気圏構造</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55512"/>
          <a:stretch/>
        </p:blipFill>
        <p:spPr>
          <a:xfrm>
            <a:off x="4860032" y="3501183"/>
            <a:ext cx="4067944" cy="2622360"/>
          </a:xfrm>
          <a:prstGeom prst="rect">
            <a:avLst/>
          </a:prstGeom>
        </p:spPr>
      </p:pic>
      <p:sp>
        <p:nvSpPr>
          <p:cNvPr id="4" name="テキスト ボックス 3"/>
          <p:cNvSpPr txBox="1"/>
          <p:nvPr/>
        </p:nvSpPr>
        <p:spPr>
          <a:xfrm>
            <a:off x="6532848" y="6224071"/>
            <a:ext cx="2214902" cy="369332"/>
          </a:xfrm>
          <a:prstGeom prst="rect">
            <a:avLst/>
          </a:prstGeom>
          <a:noFill/>
        </p:spPr>
        <p:txBody>
          <a:bodyPr wrap="none" rtlCol="0">
            <a:spAutoFit/>
          </a:bodyPr>
          <a:lstStyle/>
          <a:p>
            <a:r>
              <a:rPr kumimoji="1" lang="en-US" altLang="ja-JP" dirty="0"/>
              <a:t>Romanova et al. 2014</a:t>
            </a:r>
            <a:endParaRPr kumimoji="1" lang="ja-JP" altLang="en-US" dirty="0"/>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32" y="3615711"/>
            <a:ext cx="3517986" cy="2814389"/>
          </a:xfrm>
          <a:prstGeom prst="rect">
            <a:avLst/>
          </a:prstGeom>
        </p:spPr>
      </p:pic>
      <p:sp>
        <p:nvSpPr>
          <p:cNvPr id="7" name="テキスト ボックス 6"/>
          <p:cNvSpPr txBox="1"/>
          <p:nvPr/>
        </p:nvSpPr>
        <p:spPr>
          <a:xfrm>
            <a:off x="107504" y="6475602"/>
            <a:ext cx="4640566" cy="369332"/>
          </a:xfrm>
          <a:prstGeom prst="rect">
            <a:avLst/>
          </a:prstGeom>
          <a:noFill/>
        </p:spPr>
        <p:txBody>
          <a:bodyPr wrap="none" rtlCol="0">
            <a:spAutoFit/>
          </a:bodyPr>
          <a:lstStyle/>
          <a:p>
            <a:r>
              <a:rPr lang="en-US" altLang="ja-JP" dirty="0"/>
              <a:t>https://noirlab.edu/public/images/noao0802b/</a:t>
            </a:r>
            <a:endParaRPr kumimoji="1" lang="ja-JP" altLang="en-US" dirty="0"/>
          </a:p>
        </p:txBody>
      </p:sp>
      <p:cxnSp>
        <p:nvCxnSpPr>
          <p:cNvPr id="11" name="直線コネクタ 10"/>
          <p:cNvCxnSpPr>
            <a:stCxn id="19" idx="0"/>
          </p:cNvCxnSpPr>
          <p:nvPr/>
        </p:nvCxnSpPr>
        <p:spPr>
          <a:xfrm flipV="1">
            <a:off x="2627784" y="3501183"/>
            <a:ext cx="2232248" cy="153744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19" idx="2"/>
          </p:cNvCxnSpPr>
          <p:nvPr/>
        </p:nvCxnSpPr>
        <p:spPr>
          <a:xfrm>
            <a:off x="2627784" y="5447698"/>
            <a:ext cx="2232248" cy="6758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2195736" y="5038627"/>
            <a:ext cx="864096" cy="40907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60032" y="3501183"/>
            <a:ext cx="3960440" cy="262236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7109333" y="5038627"/>
            <a:ext cx="880728" cy="0"/>
          </a:xfrm>
          <a:prstGeom prst="straightConnector1">
            <a:avLst/>
          </a:prstGeom>
          <a:ln w="76200">
            <a:solidFill>
              <a:srgbClr val="01000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7010400" y="5307432"/>
            <a:ext cx="1200970" cy="461665"/>
          </a:xfrm>
          <a:prstGeom prst="rect">
            <a:avLst/>
          </a:prstGeom>
          <a:solidFill>
            <a:schemeClr val="bg1"/>
          </a:solidFill>
        </p:spPr>
        <p:txBody>
          <a:bodyPr wrap="none" rtlCol="0">
            <a:spAutoFit/>
          </a:bodyPr>
          <a:lstStyle/>
          <a:p>
            <a:r>
              <a:rPr kumimoji="1" lang="en-US" altLang="ja-JP" sz="2400" b="1" dirty="0"/>
              <a:t>~1</a:t>
            </a:r>
            <a:r>
              <a:rPr kumimoji="1" lang="ja-JP" altLang="en-US" sz="2400" b="1" dirty="0"/>
              <a:t>万</a:t>
            </a:r>
            <a:r>
              <a:rPr kumimoji="1" lang="en-US" altLang="ja-JP" sz="2400" b="1" dirty="0"/>
              <a:t>km</a:t>
            </a:r>
            <a:endParaRPr kumimoji="1" lang="ja-JP" altLang="en-US" sz="2400" b="1" dirty="0"/>
          </a:p>
        </p:txBody>
      </p:sp>
    </p:spTree>
    <p:extLst>
      <p:ext uri="{BB962C8B-B14F-4D97-AF65-F5344CB8AC3E}">
        <p14:creationId xmlns:p14="http://schemas.microsoft.com/office/powerpoint/2010/main" val="1181597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lang="ja-JP" altLang="en-US" u="sng" dirty="0"/>
              <a:t>連星中性子星磁場の観測的研究</a:t>
            </a:r>
            <a:endParaRPr kumimoji="1" lang="ja-JP" altLang="en-US" u="sng" dirty="0"/>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F1CF41B-315A-455C-BDFC-86D2CA9BA2E6}" type="slidenum">
              <a:rPr kumimoji="1" lang="ja-JP" altLang="en-US" sz="1800" smtClean="0"/>
              <a:t>39</a:t>
            </a:fld>
            <a:endParaRPr kumimoji="1" lang="ja-JP" altLang="en-US" sz="1800"/>
          </a:p>
        </p:txBody>
      </p:sp>
      <p:sp>
        <p:nvSpPr>
          <p:cNvPr id="79" name="テキスト ボックス 78"/>
          <p:cNvSpPr txBox="1"/>
          <p:nvPr/>
        </p:nvSpPr>
        <p:spPr>
          <a:xfrm>
            <a:off x="323528" y="840908"/>
            <a:ext cx="8784976" cy="2554545"/>
          </a:xfrm>
          <a:prstGeom prst="rect">
            <a:avLst/>
          </a:prstGeom>
          <a:noFill/>
        </p:spPr>
        <p:txBody>
          <a:bodyPr wrap="square" rtlCol="0">
            <a:spAutoFit/>
          </a:bodyPr>
          <a:lstStyle/>
          <a:p>
            <a:r>
              <a:rPr lang="en-US" altLang="ja-JP" sz="3200" u="sng" dirty="0"/>
              <a:t>X</a:t>
            </a:r>
            <a:r>
              <a:rPr lang="ja-JP" altLang="en-US" sz="3200" u="sng" dirty="0"/>
              <a:t>線連星パルサーの磁気圏探査</a:t>
            </a:r>
          </a:p>
          <a:p>
            <a:pPr marL="457200" indent="-457200">
              <a:buFont typeface="Arial" panose="020B0604020202020204" pitchFamily="34" charset="0"/>
              <a:buChar char="•"/>
            </a:pPr>
            <a:r>
              <a:rPr lang="ja-JP" altLang="en-US" sz="3200" dirty="0"/>
              <a:t>降着流の</a:t>
            </a:r>
            <a:r>
              <a:rPr lang="ja-JP" altLang="en-US" sz="3200" dirty="0">
                <a:solidFill>
                  <a:srgbClr val="FF0000"/>
                </a:solidFill>
              </a:rPr>
              <a:t>鉄輝線</a:t>
            </a:r>
            <a:r>
              <a:rPr lang="en-US" altLang="ja-JP" sz="3200" dirty="0">
                <a:solidFill>
                  <a:srgbClr val="FF0000"/>
                </a:solidFill>
              </a:rPr>
              <a:t>/</a:t>
            </a:r>
            <a:r>
              <a:rPr lang="ja-JP" altLang="en-US" sz="3200" dirty="0">
                <a:solidFill>
                  <a:srgbClr val="FF0000"/>
                </a:solidFill>
              </a:rPr>
              <a:t>吸収端　⇒　幾何学構造</a:t>
            </a:r>
            <a:endParaRPr lang="en-US" altLang="ja-JP" sz="3200" dirty="0">
              <a:solidFill>
                <a:srgbClr val="FF0000"/>
              </a:solidFill>
            </a:endParaRPr>
          </a:p>
          <a:p>
            <a:pPr marL="457200" indent="-457200">
              <a:buFont typeface="Arial" panose="020B0604020202020204" pitchFamily="34" charset="0"/>
              <a:buChar char="•"/>
            </a:pPr>
            <a:r>
              <a:rPr lang="ja-JP" altLang="en-US" sz="3200" dirty="0"/>
              <a:t>自転周期による変化　⇒　磁気圏の共回転</a:t>
            </a:r>
            <a:endParaRPr lang="en-US" altLang="ja-JP" sz="3200" dirty="0"/>
          </a:p>
          <a:p>
            <a:pPr marL="457200" indent="-457200">
              <a:buFont typeface="Arial" panose="020B0604020202020204" pitchFamily="34" charset="0"/>
              <a:buChar char="•"/>
            </a:pPr>
            <a:r>
              <a:rPr lang="ja-JP" altLang="en-US" sz="3200" dirty="0"/>
              <a:t>共回転速度 </a:t>
            </a:r>
            <a:r>
              <a:rPr lang="en-US" altLang="ja-JP" sz="3200" dirty="0"/>
              <a:t>~ 100 km/s = </a:t>
            </a:r>
            <a:r>
              <a:rPr lang="ja-JP" altLang="en-US" sz="3200" dirty="0"/>
              <a:t>ドップラーシフト </a:t>
            </a:r>
            <a:r>
              <a:rPr lang="en-US" altLang="ja-JP" sz="3200" dirty="0"/>
              <a:t>2 eV</a:t>
            </a:r>
          </a:p>
          <a:p>
            <a:r>
              <a:rPr lang="en-US" altLang="ja-JP" sz="3200" dirty="0"/>
              <a:t>	</a:t>
            </a:r>
            <a:r>
              <a:rPr lang="ja-JP" altLang="en-US" sz="3200" dirty="0"/>
              <a:t>⇒　</a:t>
            </a:r>
            <a:r>
              <a:rPr lang="en-US" altLang="ja-JP" sz="3200" b="1" i="1" dirty="0"/>
              <a:t>Resolve</a:t>
            </a:r>
            <a:r>
              <a:rPr lang="ja-JP" altLang="en-US" sz="3200" dirty="0"/>
              <a:t>でのみ観測可能</a:t>
            </a:r>
            <a:endParaRPr lang="en-US" altLang="ja-JP" sz="3200" dirty="0"/>
          </a:p>
        </p:txBody>
      </p:sp>
      <p:sp>
        <p:nvSpPr>
          <p:cNvPr id="8" name="テキスト ボックス 7"/>
          <p:cNvSpPr txBox="1"/>
          <p:nvPr/>
        </p:nvSpPr>
        <p:spPr>
          <a:xfrm>
            <a:off x="2760519" y="6046982"/>
            <a:ext cx="4249881" cy="646331"/>
          </a:xfrm>
          <a:prstGeom prst="rect">
            <a:avLst/>
          </a:prstGeom>
          <a:noFill/>
          <a:ln w="57150">
            <a:solidFill>
              <a:srgbClr val="FF0000"/>
            </a:solidFill>
          </a:ln>
        </p:spPr>
        <p:txBody>
          <a:bodyPr wrap="none" rtlCol="0">
            <a:spAutoFit/>
          </a:bodyPr>
          <a:lstStyle/>
          <a:p>
            <a:r>
              <a:rPr kumimoji="1" lang="ja-JP" altLang="en-US" sz="3600" dirty="0"/>
              <a:t>磁気圏の構造に迫る</a:t>
            </a: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36664">
            <a:off x="1117181" y="6131549"/>
            <a:ext cx="814425" cy="585786"/>
          </a:xfrm>
          <a:prstGeom prst="rect">
            <a:avLst/>
          </a:prstGeom>
        </p:spPr>
      </p:pic>
      <p:grpSp>
        <p:nvGrpSpPr>
          <p:cNvPr id="43" name="グループ化 42"/>
          <p:cNvGrpSpPr/>
          <p:nvPr/>
        </p:nvGrpSpPr>
        <p:grpSpPr>
          <a:xfrm>
            <a:off x="251520" y="3423210"/>
            <a:ext cx="4861724" cy="2344756"/>
            <a:chOff x="611560" y="3416073"/>
            <a:chExt cx="4861724" cy="2344756"/>
          </a:xfrm>
        </p:grpSpPr>
        <p:grpSp>
          <p:nvGrpSpPr>
            <p:cNvPr id="26" name="グループ化 25"/>
            <p:cNvGrpSpPr/>
            <p:nvPr/>
          </p:nvGrpSpPr>
          <p:grpSpPr>
            <a:xfrm>
              <a:off x="755576" y="3504634"/>
              <a:ext cx="2160240" cy="2179752"/>
              <a:chOff x="755576" y="3504634"/>
              <a:chExt cx="2160240" cy="2179752"/>
            </a:xfrm>
          </p:grpSpPr>
          <p:grpSp>
            <p:nvGrpSpPr>
              <p:cNvPr id="24" name="グループ化 23"/>
              <p:cNvGrpSpPr/>
              <p:nvPr/>
            </p:nvGrpSpPr>
            <p:grpSpPr>
              <a:xfrm>
                <a:off x="755576" y="3504634"/>
                <a:ext cx="2160240" cy="2179752"/>
                <a:chOff x="827584" y="3697520"/>
                <a:chExt cx="2160240" cy="2179752"/>
              </a:xfrm>
            </p:grpSpPr>
            <p:sp>
              <p:nvSpPr>
                <p:cNvPr id="10" name="ドーナツ 9"/>
                <p:cNvSpPr/>
                <p:nvPr/>
              </p:nvSpPr>
              <p:spPr>
                <a:xfrm>
                  <a:off x="827584" y="3717032"/>
                  <a:ext cx="2160240" cy="2160240"/>
                </a:xfrm>
                <a:prstGeom prst="donut">
                  <a:avLst>
                    <a:gd name="adj" fmla="val 112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楕円 10"/>
                <p:cNvSpPr/>
                <p:nvPr/>
              </p:nvSpPr>
              <p:spPr>
                <a:xfrm>
                  <a:off x="1763688" y="4653136"/>
                  <a:ext cx="288032"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台形 11"/>
                <p:cNvSpPr/>
                <p:nvPr/>
              </p:nvSpPr>
              <p:spPr>
                <a:xfrm rot="4852374">
                  <a:off x="1235456" y="4547570"/>
                  <a:ext cx="366366" cy="652050"/>
                </a:xfrm>
                <a:prstGeom prst="trapezoid">
                  <a:avLst>
                    <a:gd name="adj" fmla="val 39255"/>
                  </a:avLst>
                </a:prstGeom>
                <a:solidFill>
                  <a:srgbClr val="FF9831"/>
                </a:solidFill>
                <a:ln>
                  <a:solidFill>
                    <a:srgbClr val="FF9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台形 13"/>
                <p:cNvSpPr/>
                <p:nvPr/>
              </p:nvSpPr>
              <p:spPr>
                <a:xfrm rot="15533337">
                  <a:off x="2209326" y="4372565"/>
                  <a:ext cx="366366" cy="652050"/>
                </a:xfrm>
                <a:prstGeom prst="trapezoid">
                  <a:avLst>
                    <a:gd name="adj" fmla="val 39255"/>
                  </a:avLst>
                </a:prstGeom>
                <a:solidFill>
                  <a:srgbClr val="FF9831"/>
                </a:solidFill>
                <a:ln>
                  <a:solidFill>
                    <a:srgbClr val="FF9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294162" y="3697520"/>
                  <a:ext cx="1107996" cy="369332"/>
                </a:xfrm>
                <a:prstGeom prst="rect">
                  <a:avLst/>
                </a:prstGeom>
                <a:noFill/>
              </p:spPr>
              <p:txBody>
                <a:bodyPr wrap="none" rtlCol="0">
                  <a:spAutoFit/>
                </a:bodyPr>
                <a:lstStyle/>
                <a:p>
                  <a:r>
                    <a:rPr kumimoji="1" lang="ja-JP" altLang="en-US" dirty="0"/>
                    <a:t>降着円盤</a:t>
                  </a:r>
                </a:p>
              </p:txBody>
            </p:sp>
            <p:sp>
              <p:nvSpPr>
                <p:cNvPr id="16" name="テキスト ボックス 15"/>
                <p:cNvSpPr txBox="1"/>
                <p:nvPr/>
              </p:nvSpPr>
              <p:spPr>
                <a:xfrm>
                  <a:off x="1358612" y="4080619"/>
                  <a:ext cx="877163" cy="369332"/>
                </a:xfrm>
                <a:prstGeom prst="rect">
                  <a:avLst/>
                </a:prstGeom>
                <a:noFill/>
              </p:spPr>
              <p:txBody>
                <a:bodyPr wrap="none" rtlCol="0">
                  <a:spAutoFit/>
                </a:bodyPr>
                <a:lstStyle/>
                <a:p>
                  <a:r>
                    <a:rPr kumimoji="1" lang="ja-JP" altLang="en-US" dirty="0"/>
                    <a:t>降着流</a:t>
                  </a:r>
                </a:p>
              </p:txBody>
            </p:sp>
            <p:cxnSp>
              <p:nvCxnSpPr>
                <p:cNvPr id="17" name="直線コネクタ 16"/>
                <p:cNvCxnSpPr>
                  <a:stCxn id="16" idx="2"/>
                  <a:endCxn id="12" idx="1"/>
                </p:cNvCxnSpPr>
                <p:nvPr/>
              </p:nvCxnSpPr>
              <p:spPr>
                <a:xfrm flipH="1">
                  <a:off x="1400988" y="4449951"/>
                  <a:ext cx="396206" cy="3137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16" idx="2"/>
                  <a:endCxn id="14" idx="3"/>
                </p:cNvCxnSpPr>
                <p:nvPr/>
              </p:nvCxnSpPr>
              <p:spPr>
                <a:xfrm>
                  <a:off x="1797194" y="4449951"/>
                  <a:ext cx="573871" cy="139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上カーブ矢印 24"/>
              <p:cNvSpPr/>
              <p:nvPr/>
            </p:nvSpPr>
            <p:spPr>
              <a:xfrm>
                <a:off x="1582922" y="4607888"/>
                <a:ext cx="546317" cy="258894"/>
              </a:xfrm>
              <a:prstGeom prst="curved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40" name="グループ化 39"/>
            <p:cNvGrpSpPr/>
            <p:nvPr/>
          </p:nvGrpSpPr>
          <p:grpSpPr>
            <a:xfrm>
              <a:off x="3313044" y="3600589"/>
              <a:ext cx="2160240" cy="2160240"/>
              <a:chOff x="3483914" y="3555181"/>
              <a:chExt cx="2160240" cy="2160240"/>
            </a:xfrm>
          </p:grpSpPr>
          <p:sp>
            <p:nvSpPr>
              <p:cNvPr id="31" name="ドーナツ 30"/>
              <p:cNvSpPr/>
              <p:nvPr/>
            </p:nvSpPr>
            <p:spPr>
              <a:xfrm>
                <a:off x="3483914" y="3555181"/>
                <a:ext cx="2160240" cy="2160240"/>
              </a:xfrm>
              <a:prstGeom prst="donut">
                <a:avLst>
                  <a:gd name="adj" fmla="val 112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9" name="グループ化 38"/>
              <p:cNvGrpSpPr/>
              <p:nvPr/>
            </p:nvGrpSpPr>
            <p:grpSpPr>
              <a:xfrm rot="16788571">
                <a:off x="3761184" y="4364615"/>
                <a:ext cx="1625920" cy="541371"/>
                <a:chOff x="3748944" y="4353556"/>
                <a:chExt cx="1625920" cy="541371"/>
              </a:xfrm>
            </p:grpSpPr>
            <p:sp>
              <p:nvSpPr>
                <p:cNvPr id="32" name="楕円 31"/>
                <p:cNvSpPr/>
                <p:nvPr/>
              </p:nvSpPr>
              <p:spPr>
                <a:xfrm>
                  <a:off x="4420018" y="4491285"/>
                  <a:ext cx="288032"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台形 32"/>
                <p:cNvSpPr/>
                <p:nvPr/>
              </p:nvSpPr>
              <p:spPr>
                <a:xfrm rot="4852374">
                  <a:off x="3891786" y="4385719"/>
                  <a:ext cx="366366" cy="652050"/>
                </a:xfrm>
                <a:prstGeom prst="trapezoid">
                  <a:avLst>
                    <a:gd name="adj" fmla="val 39255"/>
                  </a:avLst>
                </a:prstGeom>
                <a:solidFill>
                  <a:srgbClr val="FF9831"/>
                </a:solidFill>
                <a:ln>
                  <a:solidFill>
                    <a:srgbClr val="FF9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台形 33"/>
                <p:cNvSpPr/>
                <p:nvPr/>
              </p:nvSpPr>
              <p:spPr>
                <a:xfrm rot="15533337">
                  <a:off x="4865656" y="4210714"/>
                  <a:ext cx="366366" cy="652050"/>
                </a:xfrm>
                <a:prstGeom prst="trapezoid">
                  <a:avLst>
                    <a:gd name="adj" fmla="val 39255"/>
                  </a:avLst>
                </a:prstGeom>
                <a:solidFill>
                  <a:srgbClr val="FF9831"/>
                </a:solidFill>
                <a:ln>
                  <a:solidFill>
                    <a:srgbClr val="FF9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上カーブ矢印 29"/>
              <p:cNvSpPr/>
              <p:nvPr/>
            </p:nvSpPr>
            <p:spPr>
              <a:xfrm>
                <a:off x="4312246" y="4646608"/>
                <a:ext cx="546317" cy="258894"/>
              </a:xfrm>
              <a:prstGeom prst="curved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1" name="テキスト ボックス 40"/>
            <p:cNvSpPr txBox="1"/>
            <p:nvPr/>
          </p:nvSpPr>
          <p:spPr>
            <a:xfrm>
              <a:off x="611560" y="3416073"/>
              <a:ext cx="553357" cy="400110"/>
            </a:xfrm>
            <a:prstGeom prst="rect">
              <a:avLst/>
            </a:prstGeom>
            <a:noFill/>
          </p:spPr>
          <p:txBody>
            <a:bodyPr wrap="none" rtlCol="0">
              <a:spAutoFit/>
            </a:bodyPr>
            <a:lstStyle/>
            <a:p>
              <a:r>
                <a:rPr lang="en-US" altLang="ja-JP" sz="2000" b="1" dirty="0"/>
                <a:t>(</a:t>
              </a:r>
              <a:r>
                <a:rPr lang="ja-JP" altLang="en-US" sz="2000" b="1" dirty="0"/>
                <a:t>イ</a:t>
              </a:r>
              <a:r>
                <a:rPr lang="en-US" altLang="ja-JP" sz="2000" b="1" dirty="0"/>
                <a:t>)</a:t>
              </a:r>
              <a:endParaRPr kumimoji="1" lang="ja-JP" altLang="en-US" sz="2000" b="1" dirty="0"/>
            </a:p>
          </p:txBody>
        </p:sp>
        <p:sp>
          <p:nvSpPr>
            <p:cNvPr id="42" name="テキスト ボックス 41"/>
            <p:cNvSpPr txBox="1"/>
            <p:nvPr/>
          </p:nvSpPr>
          <p:spPr>
            <a:xfrm>
              <a:off x="3255807" y="3416073"/>
              <a:ext cx="562975" cy="400110"/>
            </a:xfrm>
            <a:prstGeom prst="rect">
              <a:avLst/>
            </a:prstGeom>
            <a:noFill/>
          </p:spPr>
          <p:txBody>
            <a:bodyPr wrap="none" rtlCol="0">
              <a:spAutoFit/>
            </a:bodyPr>
            <a:lstStyle/>
            <a:p>
              <a:r>
                <a:rPr lang="en-US" altLang="ja-JP" sz="2000" b="1" dirty="0"/>
                <a:t>(</a:t>
              </a:r>
              <a:r>
                <a:rPr lang="ja-JP" altLang="en-US" sz="2000" b="1" dirty="0"/>
                <a:t>ロ</a:t>
              </a:r>
              <a:r>
                <a:rPr lang="en-US" altLang="ja-JP" sz="2000" b="1" dirty="0"/>
                <a:t>)</a:t>
              </a:r>
              <a:endParaRPr kumimoji="1" lang="ja-JP" altLang="en-US" sz="2000" b="1" dirty="0"/>
            </a:p>
          </p:txBody>
        </p:sp>
      </p:grpSp>
      <p:cxnSp>
        <p:nvCxnSpPr>
          <p:cNvPr id="45" name="直線矢印コネクタ 44"/>
          <p:cNvCxnSpPr/>
          <p:nvPr/>
        </p:nvCxnSpPr>
        <p:spPr>
          <a:xfrm>
            <a:off x="956264" y="4614741"/>
            <a:ext cx="0" cy="68661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2123728" y="4521184"/>
            <a:ext cx="0" cy="6866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4054494" y="5081354"/>
            <a:ext cx="0" cy="686612"/>
          </a:xfrm>
          <a:prstGeom prst="straightConnector1">
            <a:avLst/>
          </a:prstGeom>
          <a:ln w="76200">
            <a:solidFill>
              <a:srgbClr val="D0D8E8"/>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2245891" y="5496322"/>
            <a:ext cx="535724" cy="369332"/>
          </a:xfrm>
          <a:prstGeom prst="rect">
            <a:avLst/>
          </a:prstGeom>
          <a:noFill/>
        </p:spPr>
        <p:txBody>
          <a:bodyPr wrap="none" rtlCol="0">
            <a:spAutoFit/>
          </a:bodyPr>
          <a:lstStyle/>
          <a:p>
            <a:r>
              <a:rPr kumimoji="1" lang="en-US" altLang="ja-JP" dirty="0"/>
              <a:t>X</a:t>
            </a:r>
            <a:r>
              <a:rPr kumimoji="1" lang="ja-JP" altLang="en-US" dirty="0"/>
              <a:t>線</a:t>
            </a:r>
          </a:p>
        </p:txBody>
      </p:sp>
      <p:cxnSp>
        <p:nvCxnSpPr>
          <p:cNvPr id="51" name="直線コネクタ 50"/>
          <p:cNvCxnSpPr>
            <a:stCxn id="47" idx="1"/>
          </p:cNvCxnSpPr>
          <p:nvPr/>
        </p:nvCxnSpPr>
        <p:spPr>
          <a:xfrm flipH="1" flipV="1">
            <a:off x="2123728" y="5081354"/>
            <a:ext cx="122163" cy="599634"/>
          </a:xfrm>
          <a:prstGeom prst="line">
            <a:avLst/>
          </a:prstGeom>
          <a:ln w="28575">
            <a:solidFill>
              <a:srgbClr val="010002"/>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47" idx="1"/>
          </p:cNvCxnSpPr>
          <p:nvPr/>
        </p:nvCxnSpPr>
        <p:spPr>
          <a:xfrm flipH="1" flipV="1">
            <a:off x="986591" y="5142631"/>
            <a:ext cx="1259300" cy="538357"/>
          </a:xfrm>
          <a:prstGeom prst="line">
            <a:avLst/>
          </a:prstGeom>
          <a:ln w="28575">
            <a:solidFill>
              <a:srgbClr val="010002"/>
            </a:solidFill>
          </a:ln>
        </p:spPr>
        <p:style>
          <a:lnRef idx="1">
            <a:schemeClr val="accent1"/>
          </a:lnRef>
          <a:fillRef idx="0">
            <a:schemeClr val="accent1"/>
          </a:fillRef>
          <a:effectRef idx="0">
            <a:schemeClr val="accent1"/>
          </a:effectRef>
          <a:fontRef idx="minor">
            <a:schemeClr val="tx1"/>
          </a:fontRef>
        </p:style>
      </p:cxnSp>
      <p:grpSp>
        <p:nvGrpSpPr>
          <p:cNvPr id="104" name="グループ化 103"/>
          <p:cNvGrpSpPr/>
          <p:nvPr/>
        </p:nvGrpSpPr>
        <p:grpSpPr>
          <a:xfrm>
            <a:off x="5429143" y="3526183"/>
            <a:ext cx="3666676" cy="2306555"/>
            <a:chOff x="5429143" y="3526183"/>
            <a:chExt cx="3666676" cy="2306555"/>
          </a:xfrm>
        </p:grpSpPr>
        <p:grpSp>
          <p:nvGrpSpPr>
            <p:cNvPr id="59" name="グループ化 58"/>
            <p:cNvGrpSpPr/>
            <p:nvPr/>
          </p:nvGrpSpPr>
          <p:grpSpPr>
            <a:xfrm>
              <a:off x="5429143" y="3526183"/>
              <a:ext cx="3666676" cy="2306555"/>
              <a:chOff x="5565016" y="3696945"/>
              <a:chExt cx="3666676" cy="2306555"/>
            </a:xfrm>
          </p:grpSpPr>
          <p:grpSp>
            <p:nvGrpSpPr>
              <p:cNvPr id="60" name="グループ化 59"/>
              <p:cNvGrpSpPr/>
              <p:nvPr/>
            </p:nvGrpSpPr>
            <p:grpSpPr>
              <a:xfrm>
                <a:off x="5565016" y="3696945"/>
                <a:ext cx="3666676" cy="2306555"/>
                <a:chOff x="5477324" y="2708920"/>
                <a:chExt cx="3666676" cy="2306555"/>
              </a:xfrm>
            </p:grpSpPr>
            <p:cxnSp>
              <p:nvCxnSpPr>
                <p:cNvPr id="78" name="直線コネクタ 77"/>
                <p:cNvCxnSpPr/>
                <p:nvPr/>
              </p:nvCxnSpPr>
              <p:spPr>
                <a:xfrm flipH="1">
                  <a:off x="7365181" y="3365238"/>
                  <a:ext cx="0" cy="12996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73" name="グループ化 72"/>
                <p:cNvGrpSpPr/>
                <p:nvPr/>
              </p:nvGrpSpPr>
              <p:grpSpPr>
                <a:xfrm>
                  <a:off x="5477324" y="2708920"/>
                  <a:ext cx="3666676" cy="2262507"/>
                  <a:chOff x="5072052" y="4325553"/>
                  <a:chExt cx="3666676" cy="2262507"/>
                </a:xfrm>
              </p:grpSpPr>
              <p:grpSp>
                <p:nvGrpSpPr>
                  <p:cNvPr id="86" name="グループ化 85"/>
                  <p:cNvGrpSpPr/>
                  <p:nvPr/>
                </p:nvGrpSpPr>
                <p:grpSpPr>
                  <a:xfrm>
                    <a:off x="5477387" y="4654081"/>
                    <a:ext cx="2880320" cy="1574884"/>
                    <a:chOff x="3923928" y="4643844"/>
                    <a:chExt cx="2880320" cy="1574884"/>
                  </a:xfrm>
                </p:grpSpPr>
                <p:cxnSp>
                  <p:nvCxnSpPr>
                    <p:cNvPr id="89" name="直線コネクタ 88"/>
                    <p:cNvCxnSpPr/>
                    <p:nvPr/>
                  </p:nvCxnSpPr>
                  <p:spPr>
                    <a:xfrm>
                      <a:off x="3923928" y="4643844"/>
                      <a:ext cx="0" cy="1574884"/>
                    </a:xfrm>
                    <a:prstGeom prst="line">
                      <a:avLst/>
                    </a:prstGeom>
                    <a:ln w="57150">
                      <a:solidFill>
                        <a:srgbClr val="010002"/>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3923928" y="6201308"/>
                      <a:ext cx="2880320" cy="0"/>
                    </a:xfrm>
                    <a:prstGeom prst="line">
                      <a:avLst/>
                    </a:prstGeom>
                    <a:ln w="57150">
                      <a:solidFill>
                        <a:srgbClr val="010002"/>
                      </a:solidFill>
                    </a:ln>
                  </p:spPr>
                  <p:style>
                    <a:lnRef idx="1">
                      <a:schemeClr val="accent1"/>
                    </a:lnRef>
                    <a:fillRef idx="0">
                      <a:schemeClr val="accent1"/>
                    </a:fillRef>
                    <a:effectRef idx="0">
                      <a:schemeClr val="accent1"/>
                    </a:effectRef>
                    <a:fontRef idx="minor">
                      <a:schemeClr val="tx1"/>
                    </a:fontRef>
                  </p:style>
                </p:cxnSp>
              </p:grpSp>
              <p:sp>
                <p:nvSpPr>
                  <p:cNvPr id="87" name="テキスト ボックス 86"/>
                  <p:cNvSpPr txBox="1"/>
                  <p:nvPr/>
                </p:nvSpPr>
                <p:spPr>
                  <a:xfrm>
                    <a:off x="7457608" y="6218728"/>
                    <a:ext cx="1281120" cy="369332"/>
                  </a:xfrm>
                  <a:prstGeom prst="rect">
                    <a:avLst/>
                  </a:prstGeom>
                  <a:noFill/>
                </p:spPr>
                <p:txBody>
                  <a:bodyPr wrap="none" rtlCol="0">
                    <a:spAutoFit/>
                  </a:bodyPr>
                  <a:lstStyle/>
                  <a:p>
                    <a:r>
                      <a:rPr kumimoji="1" lang="ja-JP" altLang="en-US" dirty="0"/>
                      <a:t>エネルギー</a:t>
                    </a:r>
                  </a:p>
                </p:txBody>
              </p:sp>
              <p:sp>
                <p:nvSpPr>
                  <p:cNvPr id="88" name="テキスト ボックス 87"/>
                  <p:cNvSpPr txBox="1"/>
                  <p:nvPr/>
                </p:nvSpPr>
                <p:spPr>
                  <a:xfrm rot="16200000">
                    <a:off x="4437423" y="4960182"/>
                    <a:ext cx="1638590" cy="369332"/>
                  </a:xfrm>
                  <a:prstGeom prst="rect">
                    <a:avLst/>
                  </a:prstGeom>
                  <a:noFill/>
                </p:spPr>
                <p:txBody>
                  <a:bodyPr wrap="none" rtlCol="0">
                    <a:spAutoFit/>
                  </a:bodyPr>
                  <a:lstStyle/>
                  <a:p>
                    <a:r>
                      <a:rPr kumimoji="1" lang="ja-JP" altLang="en-US" dirty="0"/>
                      <a:t>スペクトル強度</a:t>
                    </a:r>
                  </a:p>
                </p:txBody>
              </p:sp>
            </p:grpSp>
            <p:sp>
              <p:nvSpPr>
                <p:cNvPr id="76" name="右矢印 75"/>
                <p:cNvSpPr/>
                <p:nvPr/>
              </p:nvSpPr>
              <p:spPr>
                <a:xfrm flipH="1">
                  <a:off x="7140342" y="4030597"/>
                  <a:ext cx="220754" cy="369332"/>
                </a:xfrm>
                <a:prstGeom prst="rightArrow">
                  <a:avLst/>
                </a:prstGeom>
                <a:noFill/>
                <a:ln w="38100">
                  <a:solidFill>
                    <a:srgbClr val="01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コネクタ 79"/>
                <p:cNvCxnSpPr/>
                <p:nvPr/>
              </p:nvCxnSpPr>
              <p:spPr>
                <a:xfrm flipH="1">
                  <a:off x="7157384" y="3230890"/>
                  <a:ext cx="0" cy="1404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6755087" y="4615365"/>
                  <a:ext cx="562975" cy="400110"/>
                </a:xfrm>
                <a:prstGeom prst="rect">
                  <a:avLst/>
                </a:prstGeom>
                <a:noFill/>
              </p:spPr>
              <p:txBody>
                <a:bodyPr wrap="none" rtlCol="0">
                  <a:spAutoFit/>
                </a:bodyPr>
                <a:lstStyle/>
                <a:p>
                  <a:r>
                    <a:rPr lang="en-US" altLang="ja-JP" sz="2000" b="1" dirty="0"/>
                    <a:t>(</a:t>
                  </a:r>
                  <a:r>
                    <a:rPr lang="ja-JP" altLang="en-US" sz="2000" b="1" dirty="0"/>
                    <a:t>ロ</a:t>
                  </a:r>
                  <a:r>
                    <a:rPr lang="en-US" altLang="ja-JP" sz="2000" b="1" dirty="0"/>
                    <a:t>)</a:t>
                  </a:r>
                  <a:endParaRPr kumimoji="1" lang="ja-JP" altLang="en-US" sz="2000" b="1" dirty="0"/>
                </a:p>
              </p:txBody>
            </p:sp>
            <p:sp>
              <p:nvSpPr>
                <p:cNvPr id="82" name="テキスト ボックス 81"/>
                <p:cNvSpPr txBox="1"/>
                <p:nvPr/>
              </p:nvSpPr>
              <p:spPr>
                <a:xfrm>
                  <a:off x="7218589" y="4612845"/>
                  <a:ext cx="558166" cy="400110"/>
                </a:xfrm>
                <a:prstGeom prst="rect">
                  <a:avLst/>
                </a:prstGeom>
                <a:noFill/>
              </p:spPr>
              <p:txBody>
                <a:bodyPr wrap="none" rtlCol="0">
                  <a:spAutoFit/>
                </a:bodyPr>
                <a:lstStyle/>
                <a:p>
                  <a:r>
                    <a:rPr lang="en-US" altLang="ja-JP" sz="2000" b="1" dirty="0"/>
                    <a:t>(</a:t>
                  </a:r>
                  <a:r>
                    <a:rPr lang="ja-JP" altLang="en-US" sz="2000" b="1" dirty="0"/>
                    <a:t>イ</a:t>
                  </a:r>
                  <a:r>
                    <a:rPr lang="en-US" altLang="ja-JP" sz="2000" b="1" dirty="0"/>
                    <a:t>)</a:t>
                  </a:r>
                  <a:endParaRPr kumimoji="1" lang="ja-JP" altLang="en-US" sz="2000" b="1" dirty="0"/>
                </a:p>
              </p:txBody>
            </p:sp>
          </p:grpSp>
          <p:cxnSp>
            <p:nvCxnSpPr>
              <p:cNvPr id="63" name="直線コネクタ 62"/>
              <p:cNvCxnSpPr/>
              <p:nvPr/>
            </p:nvCxnSpPr>
            <p:spPr>
              <a:xfrm>
                <a:off x="5998331" y="4580794"/>
                <a:ext cx="792000" cy="7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7671798" y="4760020"/>
                <a:ext cx="1224000" cy="1332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6761194" y="4647890"/>
                <a:ext cx="1181741" cy="14376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102" name="フリーフォーム 101"/>
            <p:cNvSpPr/>
            <p:nvPr/>
          </p:nvSpPr>
          <p:spPr>
            <a:xfrm rot="507346">
              <a:off x="6734341" y="4155353"/>
              <a:ext cx="1059542" cy="421917"/>
            </a:xfrm>
            <a:custGeom>
              <a:avLst/>
              <a:gdLst>
                <a:gd name="connsiteX0" fmla="*/ 0 w 1059542"/>
                <a:gd name="connsiteY0" fmla="*/ 421917 h 421917"/>
                <a:gd name="connsiteX1" fmla="*/ 268514 w 1059542"/>
                <a:gd name="connsiteY1" fmla="*/ 327574 h 421917"/>
                <a:gd name="connsiteX2" fmla="*/ 508000 w 1059542"/>
                <a:gd name="connsiteY2" fmla="*/ 30031 h 421917"/>
                <a:gd name="connsiteX3" fmla="*/ 638628 w 1059542"/>
                <a:gd name="connsiteY3" fmla="*/ 37289 h 421917"/>
                <a:gd name="connsiteX4" fmla="*/ 783771 w 1059542"/>
                <a:gd name="connsiteY4" fmla="*/ 269517 h 421917"/>
                <a:gd name="connsiteX5" fmla="*/ 1059542 w 1059542"/>
                <a:gd name="connsiteY5" fmla="*/ 407403 h 42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542" h="421917">
                  <a:moveTo>
                    <a:pt x="0" y="421917"/>
                  </a:moveTo>
                  <a:cubicBezTo>
                    <a:pt x="91923" y="407402"/>
                    <a:pt x="183847" y="392888"/>
                    <a:pt x="268514" y="327574"/>
                  </a:cubicBezTo>
                  <a:cubicBezTo>
                    <a:pt x="353181" y="262260"/>
                    <a:pt x="446314" y="78412"/>
                    <a:pt x="508000" y="30031"/>
                  </a:cubicBezTo>
                  <a:cubicBezTo>
                    <a:pt x="569686" y="-18350"/>
                    <a:pt x="592666" y="-2625"/>
                    <a:pt x="638628" y="37289"/>
                  </a:cubicBezTo>
                  <a:cubicBezTo>
                    <a:pt x="684590" y="77203"/>
                    <a:pt x="713619" y="207831"/>
                    <a:pt x="783771" y="269517"/>
                  </a:cubicBezTo>
                  <a:cubicBezTo>
                    <a:pt x="853923" y="331203"/>
                    <a:pt x="949475" y="373536"/>
                    <a:pt x="1059542" y="40740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102"/>
            <p:cNvSpPr/>
            <p:nvPr/>
          </p:nvSpPr>
          <p:spPr>
            <a:xfrm rot="507346">
              <a:off x="6822510" y="4000250"/>
              <a:ext cx="484390" cy="549931"/>
            </a:xfrm>
            <a:custGeom>
              <a:avLst/>
              <a:gdLst>
                <a:gd name="connsiteX0" fmla="*/ 0 w 1059542"/>
                <a:gd name="connsiteY0" fmla="*/ 421917 h 421917"/>
                <a:gd name="connsiteX1" fmla="*/ 268514 w 1059542"/>
                <a:gd name="connsiteY1" fmla="*/ 327574 h 421917"/>
                <a:gd name="connsiteX2" fmla="*/ 508000 w 1059542"/>
                <a:gd name="connsiteY2" fmla="*/ 30031 h 421917"/>
                <a:gd name="connsiteX3" fmla="*/ 638628 w 1059542"/>
                <a:gd name="connsiteY3" fmla="*/ 37289 h 421917"/>
                <a:gd name="connsiteX4" fmla="*/ 783771 w 1059542"/>
                <a:gd name="connsiteY4" fmla="*/ 269517 h 421917"/>
                <a:gd name="connsiteX5" fmla="*/ 1059542 w 1059542"/>
                <a:gd name="connsiteY5" fmla="*/ 407403 h 42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542" h="421917">
                  <a:moveTo>
                    <a:pt x="0" y="421917"/>
                  </a:moveTo>
                  <a:cubicBezTo>
                    <a:pt x="91923" y="407402"/>
                    <a:pt x="183847" y="392888"/>
                    <a:pt x="268514" y="327574"/>
                  </a:cubicBezTo>
                  <a:cubicBezTo>
                    <a:pt x="353181" y="262260"/>
                    <a:pt x="446314" y="78412"/>
                    <a:pt x="508000" y="30031"/>
                  </a:cubicBezTo>
                  <a:cubicBezTo>
                    <a:pt x="569686" y="-18350"/>
                    <a:pt x="592666" y="-2625"/>
                    <a:pt x="638628" y="37289"/>
                  </a:cubicBezTo>
                  <a:cubicBezTo>
                    <a:pt x="684590" y="77203"/>
                    <a:pt x="713619" y="207831"/>
                    <a:pt x="783771" y="269517"/>
                  </a:cubicBezTo>
                  <a:cubicBezTo>
                    <a:pt x="853923" y="331203"/>
                    <a:pt x="949475" y="373536"/>
                    <a:pt x="1059542" y="40740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3930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5293" y="5759978"/>
            <a:ext cx="4873322" cy="954107"/>
          </a:xfrm>
          <a:prstGeom prst="rect">
            <a:avLst/>
          </a:prstGeom>
          <a:noFill/>
          <a:ln w="38100">
            <a:solidFill>
              <a:srgbClr val="FF0000"/>
            </a:solidFill>
          </a:ln>
        </p:spPr>
        <p:txBody>
          <a:bodyPr wrap="none" rtlCol="0">
            <a:spAutoFit/>
          </a:bodyPr>
          <a:lstStyle/>
          <a:p>
            <a:r>
              <a:rPr lang="en-US" altLang="ja-JP" sz="2800" b="1" dirty="0">
                <a:solidFill>
                  <a:srgbClr val="FF9831"/>
                </a:solidFill>
              </a:rPr>
              <a:t>2BBG </a:t>
            </a:r>
            <a:r>
              <a:rPr lang="ja-JP" altLang="en-US" sz="2800" dirty="0"/>
              <a:t>⇒ 全天体を再現</a:t>
            </a:r>
            <a:endParaRPr lang="en-US" altLang="ja-JP" sz="2800" dirty="0"/>
          </a:p>
          <a:p>
            <a:r>
              <a:rPr lang="en-US" altLang="ja-JP" sz="2800" b="1" dirty="0">
                <a:solidFill>
                  <a:schemeClr val="bg1">
                    <a:lumMod val="50000"/>
                  </a:schemeClr>
                </a:solidFill>
              </a:rPr>
              <a:t>BBPLG</a:t>
            </a:r>
            <a:r>
              <a:rPr lang="en-US" altLang="ja-JP" sz="2800" dirty="0">
                <a:solidFill>
                  <a:schemeClr val="bg1">
                    <a:lumMod val="50000"/>
                  </a:schemeClr>
                </a:solidFill>
              </a:rPr>
              <a:t> </a:t>
            </a:r>
            <a:r>
              <a:rPr lang="ja-JP" altLang="en-US" sz="2800" dirty="0"/>
              <a:t>⇒ </a:t>
            </a:r>
            <a:r>
              <a:rPr lang="en-US" altLang="ja-JP" sz="2800" dirty="0"/>
              <a:t>3</a:t>
            </a:r>
            <a:r>
              <a:rPr lang="ja-JP" altLang="en-US" sz="2800" dirty="0"/>
              <a:t>天体のみ</a:t>
            </a:r>
            <a:r>
              <a:rPr lang="en-US" altLang="ja-JP" sz="2800" dirty="0"/>
              <a:t>acceptable</a:t>
            </a:r>
          </a:p>
        </p:txBody>
      </p:sp>
      <p:graphicFrame>
        <p:nvGraphicFramePr>
          <p:cNvPr id="21" name="表 20"/>
          <p:cNvGraphicFramePr>
            <a:graphicFrameLocks noGrp="1"/>
          </p:cNvGraphicFramePr>
          <p:nvPr>
            <p:extLst>
              <p:ext uri="{D42A27DB-BD31-4B8C-83A1-F6EECF244321}">
                <p14:modId xmlns:p14="http://schemas.microsoft.com/office/powerpoint/2010/main" val="815903963"/>
              </p:ext>
            </p:extLst>
          </p:nvPr>
        </p:nvGraphicFramePr>
        <p:xfrm>
          <a:off x="5475827" y="1527299"/>
          <a:ext cx="3580074" cy="5019040"/>
        </p:xfrm>
        <a:graphic>
          <a:graphicData uri="http://schemas.openxmlformats.org/drawingml/2006/table">
            <a:tbl>
              <a:tblPr firstRow="1" bandRow="1">
                <a:tableStyleId>{5C22544A-7EE6-4342-B048-85BDC9FD1C3A}</a:tableStyleId>
              </a:tblPr>
              <a:tblGrid>
                <a:gridCol w="1039882">
                  <a:extLst>
                    <a:ext uri="{9D8B030D-6E8A-4147-A177-3AD203B41FA5}">
                      <a16:colId xmlns:a16="http://schemas.microsoft.com/office/drawing/2014/main" val="20000"/>
                    </a:ext>
                  </a:extLst>
                </a:gridCol>
                <a:gridCol w="792233">
                  <a:extLst>
                    <a:ext uri="{9D8B030D-6E8A-4147-A177-3AD203B41FA5}">
                      <a16:colId xmlns:a16="http://schemas.microsoft.com/office/drawing/2014/main" val="20001"/>
                    </a:ext>
                  </a:extLst>
                </a:gridCol>
                <a:gridCol w="668495">
                  <a:extLst>
                    <a:ext uri="{9D8B030D-6E8A-4147-A177-3AD203B41FA5}">
                      <a16:colId xmlns:a16="http://schemas.microsoft.com/office/drawing/2014/main" val="20002"/>
                    </a:ext>
                  </a:extLst>
                </a:gridCol>
                <a:gridCol w="1079464">
                  <a:extLst>
                    <a:ext uri="{9D8B030D-6E8A-4147-A177-3AD203B41FA5}">
                      <a16:colId xmlns:a16="http://schemas.microsoft.com/office/drawing/2014/main" val="20003"/>
                    </a:ext>
                  </a:extLst>
                </a:gridCol>
              </a:tblGrid>
              <a:tr h="370840">
                <a:tc>
                  <a:txBody>
                    <a:bodyPr/>
                    <a:lstStyle/>
                    <a:p>
                      <a:r>
                        <a:rPr lang="en-GB" dirty="0">
                          <a:solidFill>
                            <a:schemeClr val="bg1"/>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831"/>
                    </a:solidFill>
                  </a:tcPr>
                </a:tc>
                <a:tc>
                  <a:txBody>
                    <a:bodyPr/>
                    <a:lstStyle/>
                    <a:p>
                      <a:r>
                        <a:rPr lang="en-GB" sz="2400" dirty="0" err="1">
                          <a:solidFill>
                            <a:schemeClr val="bg1"/>
                          </a:solidFill>
                        </a:rPr>
                        <a:t>kT</a:t>
                      </a:r>
                      <a:r>
                        <a:rPr lang="en-GB" sz="2400" baseline="-25000" dirty="0" err="1">
                          <a:solidFill>
                            <a:schemeClr val="bg1"/>
                          </a:solidFill>
                        </a:rPr>
                        <a:t>c</a:t>
                      </a:r>
                      <a:r>
                        <a:rPr lang="en-GB" sz="2400" baseline="0" dirty="0">
                          <a:solidFill>
                            <a:schemeClr val="bg1"/>
                          </a:solidFill>
                        </a:rPr>
                        <a:t> </a:t>
                      </a:r>
                      <a:r>
                        <a:rPr lang="en-GB" sz="1600" baseline="0" dirty="0">
                          <a:solidFill>
                            <a:schemeClr val="bg1"/>
                          </a:solidFill>
                        </a:rPr>
                        <a:t>[eV]</a:t>
                      </a:r>
                      <a:endParaRPr lang="en-GB"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831"/>
                    </a:solidFill>
                  </a:tcPr>
                </a:tc>
                <a:tc>
                  <a:txBody>
                    <a:bodyPr/>
                    <a:lstStyle/>
                    <a:p>
                      <a:r>
                        <a:rPr lang="en-GB" sz="2400" dirty="0" err="1">
                          <a:solidFill>
                            <a:schemeClr val="bg1"/>
                          </a:solidFill>
                        </a:rPr>
                        <a:t>kT</a:t>
                      </a:r>
                      <a:r>
                        <a:rPr lang="en-GB" sz="2400" baseline="-25000" dirty="0" err="1">
                          <a:solidFill>
                            <a:schemeClr val="bg1"/>
                          </a:solidFill>
                        </a:rPr>
                        <a:t>h</a:t>
                      </a:r>
                      <a:r>
                        <a:rPr lang="en-GB" sz="2400" baseline="0" dirty="0">
                          <a:solidFill>
                            <a:schemeClr val="bg1"/>
                          </a:solidFill>
                        </a:rPr>
                        <a:t> </a:t>
                      </a:r>
                      <a:r>
                        <a:rPr lang="en-GB" sz="1600" baseline="0" dirty="0">
                          <a:solidFill>
                            <a:schemeClr val="bg1"/>
                          </a:solidFill>
                        </a:rPr>
                        <a:t>[eV]</a:t>
                      </a:r>
                      <a:endParaRPr lang="en-GB"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831"/>
                    </a:solidFill>
                  </a:tcPr>
                </a:tc>
                <a:tc>
                  <a:txBody>
                    <a:bodyPr/>
                    <a:lstStyle/>
                    <a:p>
                      <a:r>
                        <a:rPr lang="en-US" altLang="ja-JP" dirty="0">
                          <a:solidFill>
                            <a:schemeClr val="bg1"/>
                          </a:solidFill>
                        </a:rPr>
                        <a:t>χ</a:t>
                      </a:r>
                      <a:r>
                        <a:rPr lang="en-US" altLang="ja-JP" baseline="30000" dirty="0">
                          <a:solidFill>
                            <a:schemeClr val="bg1"/>
                          </a:solidFill>
                        </a:rPr>
                        <a:t>2</a:t>
                      </a:r>
                      <a:r>
                        <a:rPr lang="en-US" altLang="ja-JP" baseline="-25000" dirty="0">
                          <a:solidFill>
                            <a:schemeClr val="bg1"/>
                          </a:solidFill>
                        </a:rPr>
                        <a:t>r </a:t>
                      </a:r>
                      <a:r>
                        <a:rPr lang="en-US" altLang="ja-JP" baseline="0" dirty="0">
                          <a:solidFill>
                            <a:schemeClr val="bg1"/>
                          </a:solidFill>
                        </a:rPr>
                        <a:t>/ </a:t>
                      </a:r>
                      <a:r>
                        <a:rPr lang="en-US" altLang="ja-JP" baseline="0" dirty="0" err="1">
                          <a:solidFill>
                            <a:schemeClr val="bg1"/>
                          </a:solidFill>
                        </a:rPr>
                        <a:t>dof</a:t>
                      </a:r>
                      <a:endParaRPr lang="en-GB"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831"/>
                    </a:solidFill>
                  </a:tcPr>
                </a:tc>
                <a:extLst>
                  <a:ext uri="{0D108BD9-81ED-4DB2-BD59-A6C34878D82A}">
                    <a16:rowId xmlns:a16="http://schemas.microsoft.com/office/drawing/2014/main" val="10000"/>
                  </a:ext>
                </a:extLst>
              </a:tr>
              <a:tr h="370840">
                <a:tc>
                  <a:txBody>
                    <a:bodyPr/>
                    <a:lstStyle/>
                    <a:p>
                      <a:r>
                        <a:rPr lang="en-GB" b="1" dirty="0"/>
                        <a:t>J0420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46.5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1.2 / 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GB" b="1" dirty="0">
                          <a:solidFill>
                            <a:srgbClr val="CC00FF"/>
                          </a:solidFill>
                        </a:rPr>
                        <a:t>J0720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82.4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1.3 / 354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GB" b="1" dirty="0">
                          <a:solidFill>
                            <a:srgbClr val="FF0000"/>
                          </a:solidFill>
                        </a:rPr>
                        <a:t>J0806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1.0 / 194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GB" b="1" dirty="0">
                          <a:solidFill>
                            <a:srgbClr val="0070C0"/>
                          </a:solidFill>
                        </a:rPr>
                        <a:t>RBS1223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68.7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1.1 / 229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r>
                        <a:rPr lang="en-GB" b="1" dirty="0">
                          <a:solidFill>
                            <a:srgbClr val="00B050"/>
                          </a:solidFill>
                        </a:rPr>
                        <a:t>J1605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64.7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1.0</a:t>
                      </a:r>
                      <a:r>
                        <a:rPr lang="en-GB" baseline="0" dirty="0"/>
                        <a:t> / 282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GB" b="1" dirty="0">
                          <a:solidFill>
                            <a:srgbClr val="FF9831"/>
                          </a:solidFill>
                        </a:rPr>
                        <a:t>J1856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1.2 / 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en-GB" b="1" dirty="0">
                          <a:solidFill>
                            <a:srgbClr val="00B0F0"/>
                          </a:solidFill>
                        </a:rPr>
                        <a:t>RBS1774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54.5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1.1</a:t>
                      </a:r>
                      <a:r>
                        <a:rPr lang="en-GB" baseline="0" dirty="0"/>
                        <a:t> / 218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en-GB" b="1" dirty="0">
                          <a:solidFill>
                            <a:schemeClr val="bg1"/>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b="1" dirty="0" err="1">
                          <a:solidFill>
                            <a:schemeClr val="bg1"/>
                          </a:solidFill>
                        </a:rPr>
                        <a:t>kT</a:t>
                      </a:r>
                      <a:r>
                        <a:rPr lang="en-GB" b="1" dirty="0">
                          <a:solidFill>
                            <a:schemeClr val="bg1"/>
                          </a:solidFill>
                        </a:rPr>
                        <a:t> </a:t>
                      </a:r>
                      <a:r>
                        <a:rPr lang="en-GB" sz="1600" b="1" dirty="0">
                          <a:solidFill>
                            <a:schemeClr val="bg1"/>
                          </a:solidFill>
                        </a:rPr>
                        <a:t>[eV]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altLang="ja-JP" b="1" dirty="0">
                          <a:solidFill>
                            <a:schemeClr val="bg1"/>
                          </a:solidFill>
                        </a:rPr>
                        <a:t>Γ</a:t>
                      </a:r>
                      <a:endParaRPr lang="en-GB"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altLang="ja-JP" b="1" dirty="0">
                          <a:solidFill>
                            <a:schemeClr val="bg1"/>
                          </a:solidFill>
                        </a:rPr>
                        <a:t>χ</a:t>
                      </a:r>
                      <a:r>
                        <a:rPr lang="en-US" altLang="ja-JP" b="1" baseline="30000" dirty="0">
                          <a:solidFill>
                            <a:schemeClr val="bg1"/>
                          </a:solidFill>
                        </a:rPr>
                        <a:t>2</a:t>
                      </a:r>
                      <a:r>
                        <a:rPr lang="en-US" altLang="ja-JP" b="1" baseline="-25000" dirty="0">
                          <a:solidFill>
                            <a:schemeClr val="bg1"/>
                          </a:solidFill>
                        </a:rPr>
                        <a:t>r</a:t>
                      </a:r>
                      <a:r>
                        <a:rPr lang="en-US" altLang="ja-JP" b="1" baseline="0" dirty="0">
                          <a:solidFill>
                            <a:schemeClr val="bg1"/>
                          </a:solidFill>
                        </a:rPr>
                        <a:t> / </a:t>
                      </a:r>
                      <a:r>
                        <a:rPr lang="en-US" altLang="ja-JP" b="1" baseline="0" dirty="0" err="1">
                          <a:solidFill>
                            <a:schemeClr val="bg1"/>
                          </a:solidFill>
                        </a:rPr>
                        <a:t>dof</a:t>
                      </a:r>
                      <a:endParaRPr lang="en-GB"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8"/>
                  </a:ext>
                </a:extLst>
              </a:tr>
              <a:tr h="370840">
                <a:tc>
                  <a:txBody>
                    <a:bodyPr/>
                    <a:lstStyle/>
                    <a:p>
                      <a:r>
                        <a:rPr lang="en-GB" b="1" dirty="0">
                          <a:solidFill>
                            <a:schemeClr val="tx1"/>
                          </a:solidFill>
                        </a:rPr>
                        <a:t>J0420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46.1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b="0" dirty="0">
                          <a:solidFill>
                            <a:schemeClr val="tx1"/>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1.2</a:t>
                      </a:r>
                      <a:r>
                        <a:rPr lang="ja-JP" altLang="en-US" b="0" baseline="0" dirty="0">
                          <a:solidFill>
                            <a:schemeClr val="tx1"/>
                          </a:solidFill>
                        </a:rPr>
                        <a:t> </a:t>
                      </a:r>
                      <a:r>
                        <a:rPr lang="en-US" altLang="ja-JP" b="0" baseline="0" dirty="0">
                          <a:solidFill>
                            <a:schemeClr val="tx1"/>
                          </a:solidFill>
                        </a:rPr>
                        <a:t>/ 85</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r>
                        <a:rPr lang="en-GB" b="1" dirty="0">
                          <a:solidFill>
                            <a:srgbClr val="FF0000"/>
                          </a:solidFill>
                        </a:rPr>
                        <a:t>J0806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93.0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b="0" dirty="0">
                          <a:solidFill>
                            <a:schemeClr val="tx1"/>
                          </a:solidFill>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1.0 / 194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70840">
                <a:tc>
                  <a:txBody>
                    <a:bodyPr/>
                    <a:lstStyle/>
                    <a:p>
                      <a:r>
                        <a:rPr lang="en-GB" b="1" dirty="0">
                          <a:solidFill>
                            <a:srgbClr val="FF9831"/>
                          </a:solidFill>
                        </a:rPr>
                        <a:t>J1856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b="0" dirty="0">
                          <a:solidFill>
                            <a:schemeClr val="tx1"/>
                          </a:solidFill>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1.2 / 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grpSp>
        <p:nvGrpSpPr>
          <p:cNvPr id="4" name="グループ化 3"/>
          <p:cNvGrpSpPr/>
          <p:nvPr/>
        </p:nvGrpSpPr>
        <p:grpSpPr>
          <a:xfrm>
            <a:off x="-148385" y="1527299"/>
            <a:ext cx="5658042" cy="4055562"/>
            <a:chOff x="-182215" y="980150"/>
            <a:chExt cx="5658042" cy="4055562"/>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025" y="178910"/>
              <a:ext cx="4055562" cy="5658042"/>
            </a:xfrm>
            <a:prstGeom prst="rect">
              <a:avLst/>
            </a:prstGeom>
          </p:spPr>
        </p:pic>
        <p:sp>
          <p:nvSpPr>
            <p:cNvPr id="8" name="テキスト ボックス 7"/>
            <p:cNvSpPr txBox="1"/>
            <p:nvPr/>
          </p:nvSpPr>
          <p:spPr>
            <a:xfrm>
              <a:off x="4308034" y="1221989"/>
              <a:ext cx="1029449" cy="523220"/>
            </a:xfrm>
            <a:prstGeom prst="rect">
              <a:avLst/>
            </a:prstGeom>
            <a:noFill/>
          </p:spPr>
          <p:txBody>
            <a:bodyPr wrap="none" rtlCol="0">
              <a:spAutoFit/>
            </a:bodyPr>
            <a:lstStyle/>
            <a:p>
              <a:r>
                <a:rPr kumimoji="1" lang="en-GB" sz="2800" b="1" dirty="0">
                  <a:solidFill>
                    <a:srgbClr val="00B050"/>
                  </a:solidFill>
                </a:rPr>
                <a:t>J1605</a:t>
              </a:r>
            </a:p>
          </p:txBody>
        </p:sp>
        <p:sp>
          <p:nvSpPr>
            <p:cNvPr id="2" name="テキスト ボックス 1"/>
            <p:cNvSpPr txBox="1"/>
            <p:nvPr/>
          </p:nvSpPr>
          <p:spPr>
            <a:xfrm>
              <a:off x="2338065" y="2764930"/>
              <a:ext cx="1791388" cy="461665"/>
            </a:xfrm>
            <a:prstGeom prst="rect">
              <a:avLst/>
            </a:prstGeom>
            <a:noFill/>
          </p:spPr>
          <p:txBody>
            <a:bodyPr wrap="none" rtlCol="0">
              <a:spAutoFit/>
            </a:bodyPr>
            <a:lstStyle/>
            <a:p>
              <a:r>
                <a:rPr kumimoji="1" lang="en-GB" sz="2400" b="1" dirty="0" err="1">
                  <a:solidFill>
                    <a:srgbClr val="0070C0"/>
                  </a:solidFill>
                </a:rPr>
                <a:t>kT</a:t>
              </a:r>
              <a:r>
                <a:rPr kumimoji="1" lang="en-GB" sz="2400" b="1" baseline="-25000" dirty="0" err="1">
                  <a:solidFill>
                    <a:srgbClr val="0070C0"/>
                  </a:solidFill>
                </a:rPr>
                <a:t>c</a:t>
              </a:r>
              <a:r>
                <a:rPr kumimoji="1" lang="en-GB" sz="2400" b="1" dirty="0">
                  <a:solidFill>
                    <a:srgbClr val="0070C0"/>
                  </a:solidFill>
                </a:rPr>
                <a:t> = 64.7 eV</a:t>
              </a:r>
            </a:p>
          </p:txBody>
        </p:sp>
        <p:sp>
          <p:nvSpPr>
            <p:cNvPr id="26" name="テキスト ボックス 25"/>
            <p:cNvSpPr txBox="1"/>
            <p:nvPr/>
          </p:nvSpPr>
          <p:spPr>
            <a:xfrm>
              <a:off x="1329953" y="1878798"/>
              <a:ext cx="1760418" cy="461665"/>
            </a:xfrm>
            <a:prstGeom prst="rect">
              <a:avLst/>
            </a:prstGeom>
            <a:noFill/>
          </p:spPr>
          <p:txBody>
            <a:bodyPr wrap="none" rtlCol="0">
              <a:spAutoFit/>
            </a:bodyPr>
            <a:lstStyle/>
            <a:p>
              <a:r>
                <a:rPr kumimoji="1" lang="en-GB" sz="2400" b="1" dirty="0" err="1">
                  <a:solidFill>
                    <a:srgbClr val="FF0000"/>
                  </a:solidFill>
                </a:rPr>
                <a:t>kT</a:t>
              </a:r>
              <a:r>
                <a:rPr kumimoji="1" lang="en-GB" sz="2400" b="1" baseline="-25000" dirty="0" err="1">
                  <a:solidFill>
                    <a:srgbClr val="FF0000"/>
                  </a:solidFill>
                </a:rPr>
                <a:t>h</a:t>
              </a:r>
              <a:r>
                <a:rPr kumimoji="1" lang="en-GB" sz="2400" b="1" dirty="0">
                  <a:solidFill>
                    <a:srgbClr val="FF0000"/>
                  </a:solidFill>
                </a:rPr>
                <a:t> = 120 eV</a:t>
              </a:r>
            </a:p>
          </p:txBody>
        </p:sp>
        <p:sp>
          <p:nvSpPr>
            <p:cNvPr id="11" name="テキスト ボックス 10"/>
            <p:cNvSpPr txBox="1"/>
            <p:nvPr/>
          </p:nvSpPr>
          <p:spPr>
            <a:xfrm rot="16200000">
              <a:off x="-116963" y="3716811"/>
              <a:ext cx="602729" cy="338554"/>
            </a:xfrm>
            <a:prstGeom prst="rect">
              <a:avLst/>
            </a:prstGeom>
            <a:solidFill>
              <a:schemeClr val="bg1"/>
            </a:solidFill>
          </p:spPr>
          <p:txBody>
            <a:bodyPr wrap="none" rtlCol="0">
              <a:spAutoFit/>
            </a:bodyPr>
            <a:lstStyle/>
            <a:p>
              <a:r>
                <a:rPr kumimoji="1" lang="en-GB" sz="1600" dirty="0">
                  <a:latin typeface="Cambria Math" panose="02040503050406030204" pitchFamily="18" charset="0"/>
                  <a:ea typeface="Cambria Math" panose="02040503050406030204" pitchFamily="18" charset="0"/>
                </a:rPr>
                <a:t>ratio</a:t>
              </a:r>
            </a:p>
          </p:txBody>
        </p:sp>
        <p:sp>
          <p:nvSpPr>
            <p:cNvPr id="13" name="テキスト ボックス 12"/>
            <p:cNvSpPr txBox="1"/>
            <p:nvPr/>
          </p:nvSpPr>
          <p:spPr>
            <a:xfrm rot="16200000">
              <a:off x="-955976" y="2029539"/>
              <a:ext cx="2280753" cy="338554"/>
            </a:xfrm>
            <a:prstGeom prst="rect">
              <a:avLst/>
            </a:prstGeom>
            <a:solidFill>
              <a:schemeClr val="bg1"/>
            </a:solidFill>
          </p:spPr>
          <p:txBody>
            <a:bodyPr wrap="none" rtlCol="0">
              <a:spAutoFit/>
            </a:bodyPr>
            <a:lstStyle/>
            <a:p>
              <a:r>
                <a:rPr kumimoji="1" lang="en-GB" sz="1600" dirty="0">
                  <a:latin typeface="Cambria Math" panose="02040503050406030204" pitchFamily="18" charset="0"/>
                  <a:ea typeface="Cambria Math" panose="02040503050406030204" pitchFamily="18" charset="0"/>
                </a:rPr>
                <a:t>EF</a:t>
              </a:r>
              <a:r>
                <a:rPr lang="en-GB" sz="1600" baseline="-25000" dirty="0">
                  <a:latin typeface="Cambria Math" panose="02040503050406030204" pitchFamily="18" charset="0"/>
                  <a:ea typeface="Cambria Math" panose="02040503050406030204" pitchFamily="18" charset="0"/>
                </a:rPr>
                <a:t>E</a:t>
              </a:r>
              <a:r>
                <a:rPr kumimoji="1" lang="en-GB" sz="1600" dirty="0">
                  <a:latin typeface="Cambria Math" panose="02040503050406030204" pitchFamily="18" charset="0"/>
                  <a:ea typeface="Cambria Math" panose="02040503050406030204" pitchFamily="18" charset="0"/>
                </a:rPr>
                <a:t> (keV</a:t>
              </a:r>
              <a:r>
                <a:rPr kumimoji="1" lang="en-GB" sz="1600" baseline="30000" dirty="0">
                  <a:latin typeface="Cambria Math" panose="02040503050406030204" pitchFamily="18" charset="0"/>
                  <a:ea typeface="Cambria Math" panose="02040503050406030204" pitchFamily="18" charset="0"/>
                </a:rPr>
                <a:t>2</a:t>
              </a:r>
              <a:r>
                <a:rPr kumimoji="1" lang="en-GB" sz="1600" dirty="0">
                  <a:latin typeface="Cambria Math" panose="02040503050406030204" pitchFamily="18" charset="0"/>
                  <a:ea typeface="Cambria Math" panose="02040503050406030204" pitchFamily="18" charset="0"/>
                </a:rPr>
                <a:t> cm</a:t>
              </a:r>
              <a:r>
                <a:rPr kumimoji="1" lang="en-GB" sz="1600" baseline="30000" dirty="0">
                  <a:latin typeface="Cambria Math" panose="02040503050406030204" pitchFamily="18" charset="0"/>
                  <a:ea typeface="Cambria Math" panose="02040503050406030204" pitchFamily="18" charset="0"/>
                </a:rPr>
                <a:t>-2</a:t>
              </a:r>
              <a:r>
                <a:rPr kumimoji="1" lang="en-GB" sz="1600" dirty="0">
                  <a:latin typeface="Cambria Math" panose="02040503050406030204" pitchFamily="18" charset="0"/>
                  <a:ea typeface="Cambria Math" panose="02040503050406030204" pitchFamily="18" charset="0"/>
                </a:rPr>
                <a:t> s</a:t>
              </a:r>
              <a:r>
                <a:rPr kumimoji="1" lang="en-GB" sz="1600" baseline="30000" dirty="0">
                  <a:latin typeface="Cambria Math" panose="02040503050406030204" pitchFamily="18" charset="0"/>
                  <a:ea typeface="Cambria Math" panose="02040503050406030204" pitchFamily="18" charset="0"/>
                </a:rPr>
                <a:t>-1</a:t>
              </a:r>
              <a:r>
                <a:rPr kumimoji="1" lang="en-GB" sz="1600" dirty="0">
                  <a:latin typeface="Cambria Math" panose="02040503050406030204" pitchFamily="18" charset="0"/>
                  <a:ea typeface="Cambria Math" panose="02040503050406030204" pitchFamily="18" charset="0"/>
                </a:rPr>
                <a:t> keV</a:t>
              </a:r>
              <a:r>
                <a:rPr kumimoji="1" lang="en-GB" sz="1600" baseline="30000" dirty="0">
                  <a:latin typeface="Cambria Math" panose="02040503050406030204" pitchFamily="18" charset="0"/>
                  <a:ea typeface="Cambria Math" panose="02040503050406030204" pitchFamily="18" charset="0"/>
                </a:rPr>
                <a:t>-1</a:t>
              </a:r>
              <a:r>
                <a:rPr kumimoji="1" lang="en-GB" sz="1600" dirty="0">
                  <a:latin typeface="Cambria Math" panose="02040503050406030204" pitchFamily="18" charset="0"/>
                  <a:ea typeface="Cambria Math" panose="02040503050406030204" pitchFamily="18" charset="0"/>
                </a:rPr>
                <a:t>)</a:t>
              </a:r>
            </a:p>
          </p:txBody>
        </p:sp>
      </p:grpSp>
      <p:sp>
        <p:nvSpPr>
          <p:cNvPr id="14" name="タイトル 1"/>
          <p:cNvSpPr txBox="1">
            <a:spLocks/>
          </p:cNvSpPr>
          <p:nvPr/>
        </p:nvSpPr>
        <p:spPr>
          <a:xfrm>
            <a:off x="318581" y="-83066"/>
            <a:ext cx="87546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u="sng" dirty="0" err="1"/>
              <a:t>keV</a:t>
            </a:r>
            <a:r>
              <a:rPr lang="en-US" altLang="ja-JP" u="sng" dirty="0"/>
              <a:t>-excess</a:t>
            </a:r>
            <a:r>
              <a:rPr lang="ja-JP" altLang="en-US" u="sng" dirty="0"/>
              <a:t>を含むスペクトル解析</a:t>
            </a:r>
          </a:p>
        </p:txBody>
      </p:sp>
      <p:sp>
        <p:nvSpPr>
          <p:cNvPr id="17" name="テキスト ボックス 16"/>
          <p:cNvSpPr txBox="1"/>
          <p:nvPr/>
        </p:nvSpPr>
        <p:spPr>
          <a:xfrm>
            <a:off x="147314" y="883160"/>
            <a:ext cx="8908587" cy="523220"/>
          </a:xfrm>
          <a:prstGeom prst="rect">
            <a:avLst/>
          </a:prstGeom>
          <a:noFill/>
          <a:ln w="28575">
            <a:solidFill>
              <a:srgbClr val="0070C0"/>
            </a:solidFill>
          </a:ln>
        </p:spPr>
        <p:txBody>
          <a:bodyPr wrap="square" rtlCol="0">
            <a:spAutoFit/>
          </a:bodyPr>
          <a:lstStyle/>
          <a:p>
            <a:r>
              <a:rPr lang="en-US" altLang="ja-JP" sz="2800" dirty="0">
                <a:solidFill>
                  <a:srgbClr val="FF9831"/>
                </a:solidFill>
              </a:rPr>
              <a:t>2</a:t>
            </a:r>
            <a:r>
              <a:rPr lang="ja-JP" altLang="en-US" sz="2800" dirty="0">
                <a:solidFill>
                  <a:srgbClr val="FF9831"/>
                </a:solidFill>
              </a:rPr>
              <a:t>温度黒体</a:t>
            </a:r>
            <a:r>
              <a:rPr lang="en-US" altLang="ja-JP" sz="2800" dirty="0">
                <a:solidFill>
                  <a:srgbClr val="FF9831"/>
                </a:solidFill>
              </a:rPr>
              <a:t>+</a:t>
            </a:r>
            <a:r>
              <a:rPr lang="ja-JP" altLang="en-US" sz="2800" dirty="0">
                <a:solidFill>
                  <a:srgbClr val="FF9831"/>
                </a:solidFill>
              </a:rPr>
              <a:t>吸収線</a:t>
            </a:r>
            <a:r>
              <a:rPr lang="en-US" altLang="ja-JP" sz="2800" dirty="0">
                <a:solidFill>
                  <a:srgbClr val="FF9831"/>
                </a:solidFill>
              </a:rPr>
              <a:t>(2BBG) </a:t>
            </a:r>
            <a:r>
              <a:rPr lang="en-US" altLang="ja-JP" sz="2800" dirty="0"/>
              <a:t>or </a:t>
            </a:r>
            <a:r>
              <a:rPr lang="ja-JP" altLang="en-US" sz="2800" dirty="0">
                <a:solidFill>
                  <a:schemeClr val="bg1">
                    <a:lumMod val="50000"/>
                  </a:schemeClr>
                </a:solidFill>
              </a:rPr>
              <a:t>黒体</a:t>
            </a:r>
            <a:r>
              <a:rPr lang="en-US" altLang="ja-JP" sz="2800" dirty="0">
                <a:solidFill>
                  <a:schemeClr val="bg1">
                    <a:lumMod val="50000"/>
                  </a:schemeClr>
                </a:solidFill>
              </a:rPr>
              <a:t>+</a:t>
            </a:r>
            <a:r>
              <a:rPr lang="ja-JP" altLang="en-US" sz="2800" dirty="0">
                <a:solidFill>
                  <a:schemeClr val="bg1">
                    <a:lumMod val="50000"/>
                  </a:schemeClr>
                </a:solidFill>
              </a:rPr>
              <a:t>冪関数</a:t>
            </a:r>
            <a:r>
              <a:rPr lang="en-US" altLang="ja-JP" sz="2800" dirty="0">
                <a:solidFill>
                  <a:schemeClr val="bg1">
                    <a:lumMod val="50000"/>
                  </a:schemeClr>
                </a:solidFill>
              </a:rPr>
              <a:t>+</a:t>
            </a:r>
            <a:r>
              <a:rPr lang="ja-JP" altLang="en-US" sz="2800" dirty="0">
                <a:solidFill>
                  <a:schemeClr val="bg1">
                    <a:lumMod val="50000"/>
                  </a:schemeClr>
                </a:solidFill>
              </a:rPr>
              <a:t>吸収線</a:t>
            </a:r>
            <a:r>
              <a:rPr lang="en-US" altLang="ja-JP" sz="2800" dirty="0">
                <a:solidFill>
                  <a:schemeClr val="bg1">
                    <a:lumMod val="50000"/>
                  </a:schemeClr>
                </a:solidFill>
              </a:rPr>
              <a:t>(BBPLG)</a:t>
            </a:r>
          </a:p>
        </p:txBody>
      </p:sp>
      <p:sp>
        <p:nvSpPr>
          <p:cNvPr id="3" name="スライド番号プレースホルダー 2"/>
          <p:cNvSpPr>
            <a:spLocks noGrp="1"/>
          </p:cNvSpPr>
          <p:nvPr>
            <p:ph type="sldNum" sz="quarter" idx="12"/>
          </p:nvPr>
        </p:nvSpPr>
        <p:spPr/>
        <p:txBody>
          <a:bodyPr/>
          <a:lstStyle/>
          <a:p>
            <a:fld id="{6F1CF41B-315A-455C-BDFC-86D2CA9BA2E6}" type="slidenum">
              <a:rPr kumimoji="1" lang="ja-JP" altLang="en-US" smtClean="0"/>
              <a:t>4</a:t>
            </a:fld>
            <a:endParaRPr kumimoji="1" lang="ja-JP" altLang="en-US"/>
          </a:p>
        </p:txBody>
      </p:sp>
    </p:spTree>
    <p:extLst>
      <p:ext uri="{BB962C8B-B14F-4D97-AF65-F5344CB8AC3E}">
        <p14:creationId xmlns:p14="http://schemas.microsoft.com/office/powerpoint/2010/main" val="344711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144" y="3881330"/>
            <a:ext cx="3878860" cy="2693230"/>
          </a:xfrm>
          <a:prstGeom prst="rect">
            <a:avLst/>
          </a:prstGeom>
        </p:spPr>
      </p:pic>
      <p:sp>
        <p:nvSpPr>
          <p:cNvPr id="2" name="タイトル 1"/>
          <p:cNvSpPr>
            <a:spLocks noGrp="1"/>
          </p:cNvSpPr>
          <p:nvPr>
            <p:ph type="title"/>
          </p:nvPr>
        </p:nvSpPr>
        <p:spPr>
          <a:xfrm>
            <a:off x="459344" y="-130832"/>
            <a:ext cx="8229600" cy="1143000"/>
          </a:xfrm>
        </p:spPr>
        <p:txBody>
          <a:bodyPr>
            <a:normAutofit/>
          </a:bodyPr>
          <a:lstStyle/>
          <a:p>
            <a:r>
              <a:rPr kumimoji="1" lang="en-US" altLang="ja-JP" b="1" i="1" u="sng" dirty="0"/>
              <a:t>NICER</a:t>
            </a:r>
            <a:r>
              <a:rPr kumimoji="1" lang="en-US" altLang="ja-JP" u="sng" dirty="0"/>
              <a:t> for RX J1856.5-3754</a:t>
            </a:r>
            <a:endParaRPr kumimoji="1" lang="ja-JP" altLang="en-US" u="sng" dirty="0"/>
          </a:p>
        </p:txBody>
      </p:sp>
      <p:sp>
        <p:nvSpPr>
          <p:cNvPr id="4" name="テキスト ボックス 3"/>
          <p:cNvSpPr txBox="1"/>
          <p:nvPr/>
        </p:nvSpPr>
        <p:spPr>
          <a:xfrm>
            <a:off x="222354" y="761357"/>
            <a:ext cx="8782832" cy="2554545"/>
          </a:xfrm>
          <a:prstGeom prst="rect">
            <a:avLst/>
          </a:prstGeom>
          <a:noFill/>
        </p:spPr>
        <p:txBody>
          <a:bodyPr wrap="square" rtlCol="0">
            <a:spAutoFit/>
          </a:bodyPr>
          <a:lstStyle/>
          <a:p>
            <a:pPr marL="457200" indent="-457200">
              <a:buFont typeface="Arial" panose="020B0604020202020204" pitchFamily="34" charset="0"/>
              <a:buChar char="•"/>
            </a:pPr>
            <a:r>
              <a:rPr lang="ja-JP" altLang="en-US" sz="3200" dirty="0"/>
              <a:t>最も近く、明るい </a:t>
            </a:r>
            <a:r>
              <a:rPr lang="en-US" altLang="ja-JP" sz="2800" dirty="0"/>
              <a:t>(~ 120 pc; Walter+10)</a:t>
            </a:r>
            <a:endParaRPr lang="en-US" altLang="ja-JP" sz="3200" dirty="0"/>
          </a:p>
          <a:p>
            <a:pPr marL="457200" indent="-457200">
              <a:buFont typeface="Arial" panose="020B0604020202020204" pitchFamily="34" charset="0"/>
              <a:buChar char="•"/>
            </a:pPr>
            <a:r>
              <a:rPr lang="ja-JP" altLang="en-US" sz="3200" b="1" dirty="0"/>
              <a:t>吸収線未発見</a:t>
            </a:r>
            <a:r>
              <a:rPr lang="en-US" altLang="ja-JP" sz="2800" baseline="30000" dirty="0"/>
              <a:t>※</a:t>
            </a:r>
            <a:r>
              <a:rPr lang="en-US" altLang="ja-JP" sz="2400" dirty="0"/>
              <a:t>(</a:t>
            </a:r>
            <a:r>
              <a:rPr lang="en-US" altLang="ja-JP" sz="2400" i="1" dirty="0"/>
              <a:t>ROSAT</a:t>
            </a:r>
            <a:r>
              <a:rPr lang="en-US" altLang="ja-JP" sz="2400" dirty="0"/>
              <a:t>, </a:t>
            </a:r>
            <a:r>
              <a:rPr lang="en-US" altLang="ja-JP" sz="2400" i="1" dirty="0"/>
              <a:t>XMM</a:t>
            </a:r>
            <a:r>
              <a:rPr lang="en-US" altLang="ja-JP" sz="2400" dirty="0"/>
              <a:t>, </a:t>
            </a:r>
            <a:r>
              <a:rPr lang="en-US" altLang="ja-JP" sz="2400" i="1" dirty="0"/>
              <a:t>Chandra</a:t>
            </a:r>
            <a:r>
              <a:rPr lang="en-US" altLang="ja-JP" sz="2400" dirty="0"/>
              <a:t>, </a:t>
            </a:r>
            <a:r>
              <a:rPr lang="en-US" altLang="ja-JP" sz="2400" i="1" dirty="0" err="1"/>
              <a:t>Suzaku</a:t>
            </a:r>
            <a:r>
              <a:rPr lang="en-US" altLang="ja-JP" sz="2400" dirty="0"/>
              <a:t>)</a:t>
            </a:r>
            <a:endParaRPr lang="en-US" altLang="ja-JP" sz="2800" dirty="0"/>
          </a:p>
          <a:p>
            <a:pPr marL="457200" indent="-457200">
              <a:buFont typeface="Arial" panose="020B0604020202020204" pitchFamily="34" charset="0"/>
              <a:buChar char="•"/>
            </a:pPr>
            <a:r>
              <a:rPr lang="en-US" altLang="ja-JP" sz="3200" dirty="0"/>
              <a:t>X</a:t>
            </a:r>
            <a:r>
              <a:rPr lang="ja-JP" altLang="en-US" sz="3200" dirty="0"/>
              <a:t>線振幅最小 </a:t>
            </a:r>
            <a:r>
              <a:rPr lang="en-US" altLang="ja-JP" sz="3200" dirty="0"/>
              <a:t>(~ 1%; </a:t>
            </a:r>
            <a:r>
              <a:rPr lang="ja-JP" altLang="en-US" sz="3200" dirty="0"/>
              <a:t>他天体は </a:t>
            </a:r>
            <a:r>
              <a:rPr lang="en-US" altLang="ja-JP" sz="3200" dirty="0"/>
              <a:t>~ 10%)</a:t>
            </a:r>
          </a:p>
          <a:p>
            <a:pPr marL="457200" indent="-457200">
              <a:buFont typeface="Arial" panose="020B0604020202020204" pitchFamily="34" charset="0"/>
              <a:buChar char="•"/>
            </a:pPr>
            <a:r>
              <a:rPr lang="ja-JP" altLang="en-US" sz="3200" u="sng" dirty="0"/>
              <a:t>大面積・高時間分解能の </a:t>
            </a:r>
            <a:r>
              <a:rPr lang="en-US" altLang="ja-JP" sz="3200" b="1" i="1" u="sng" dirty="0"/>
              <a:t>NICER</a:t>
            </a:r>
            <a:r>
              <a:rPr lang="en-US" altLang="ja-JP" sz="3200" u="sng" dirty="0"/>
              <a:t> </a:t>
            </a:r>
            <a:r>
              <a:rPr lang="ja-JP" altLang="en-US" sz="3200" u="sng" dirty="0"/>
              <a:t>による観測</a:t>
            </a:r>
            <a:endParaRPr lang="en-US" altLang="ja-JP" sz="3200" u="sng" dirty="0"/>
          </a:p>
          <a:p>
            <a:pPr marL="457200" indent="-457200">
              <a:buFont typeface="Arial" panose="020B0604020202020204" pitchFamily="34" charset="0"/>
              <a:buChar char="•"/>
            </a:pPr>
            <a:r>
              <a:rPr lang="en-US" altLang="ja-JP" sz="3200" dirty="0"/>
              <a:t>GO cycle1, </a:t>
            </a:r>
            <a:r>
              <a:rPr lang="ja-JP" altLang="en-US" sz="3200" dirty="0"/>
              <a:t>計 </a:t>
            </a:r>
            <a:r>
              <a:rPr lang="en-US" altLang="ja-JP" sz="3200" dirty="0"/>
              <a:t>~ 220 </a:t>
            </a:r>
            <a:r>
              <a:rPr lang="en-US" altLang="ja-JP" sz="3200" dirty="0" err="1"/>
              <a:t>ks</a:t>
            </a:r>
            <a:r>
              <a:rPr lang="en-US" altLang="ja-JP" sz="3200" dirty="0"/>
              <a:t>, </a:t>
            </a:r>
            <a:r>
              <a:rPr lang="en-US" altLang="ja-JP" sz="3200" b="1" dirty="0"/>
              <a:t>PI: </a:t>
            </a:r>
            <a:r>
              <a:rPr lang="ja-JP" altLang="en-US" sz="3200" b="1" dirty="0"/>
              <a:t>米山</a:t>
            </a:r>
            <a:endParaRPr lang="en-US" altLang="ja-JP" sz="3200" dirty="0"/>
          </a:p>
        </p:txBody>
      </p:sp>
      <p:sp>
        <p:nvSpPr>
          <p:cNvPr id="10" name="テキスト ボックス 9"/>
          <p:cNvSpPr txBox="1"/>
          <p:nvPr/>
        </p:nvSpPr>
        <p:spPr>
          <a:xfrm>
            <a:off x="3217490" y="6574560"/>
            <a:ext cx="2792559" cy="276999"/>
          </a:xfrm>
          <a:prstGeom prst="rect">
            <a:avLst/>
          </a:prstGeom>
          <a:noFill/>
        </p:spPr>
        <p:txBody>
          <a:bodyPr wrap="none" rtlCol="0">
            <a:spAutoFit/>
          </a:bodyPr>
          <a:lstStyle/>
          <a:p>
            <a:r>
              <a:rPr lang="en-US" altLang="ja-JP" sz="1200" dirty="0"/>
              <a:t>https://heasarc.gsfc.nasa.gov/docs/nicer/</a:t>
            </a:r>
            <a:endParaRPr kumimoji="1" lang="ja-JP" altLang="en-US" sz="1200" dirty="0"/>
          </a:p>
        </p:txBody>
      </p:sp>
      <p:sp>
        <p:nvSpPr>
          <p:cNvPr id="12" name="テキスト ボックス 11"/>
          <p:cNvSpPr txBox="1"/>
          <p:nvPr/>
        </p:nvSpPr>
        <p:spPr>
          <a:xfrm>
            <a:off x="5162974" y="1187944"/>
            <a:ext cx="3981026" cy="307777"/>
          </a:xfrm>
          <a:prstGeom prst="rect">
            <a:avLst/>
          </a:prstGeom>
          <a:noFill/>
        </p:spPr>
        <p:txBody>
          <a:bodyPr wrap="none" rtlCol="0">
            <a:spAutoFit/>
          </a:bodyPr>
          <a:lstStyle/>
          <a:p>
            <a:r>
              <a:rPr kumimoji="1" lang="en-US" altLang="ja-JP" sz="1400" dirty="0"/>
              <a:t>※Burwitz</a:t>
            </a:r>
            <a:r>
              <a:rPr lang="en-US" altLang="ja-JP" sz="1400" dirty="0"/>
              <a:t>+03, Hohle+12, Sartore+12, Yoneyama+17</a:t>
            </a:r>
          </a:p>
        </p:txBody>
      </p:sp>
      <p:sp>
        <p:nvSpPr>
          <p:cNvPr id="15" name="スライド番号プレースホルダー 14"/>
          <p:cNvSpPr>
            <a:spLocks noGrp="1"/>
          </p:cNvSpPr>
          <p:nvPr>
            <p:ph type="sldNum" sz="quarter" idx="12"/>
          </p:nvPr>
        </p:nvSpPr>
        <p:spPr/>
        <p:txBody>
          <a:bodyPr/>
          <a:lstStyle/>
          <a:p>
            <a:fld id="{6F1CF41B-315A-455C-BDFC-86D2CA9BA2E6}" type="slidenum">
              <a:rPr kumimoji="1" lang="ja-JP" altLang="en-US" smtClean="0"/>
              <a:t>5</a:t>
            </a:fld>
            <a:endParaRPr kumimoji="1" lang="ja-JP" altLang="en-US"/>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55" y="3631948"/>
            <a:ext cx="2953664" cy="3047567"/>
          </a:xfrm>
          <a:prstGeom prst="rect">
            <a:avLst/>
          </a:prstGeom>
        </p:spPr>
      </p:pic>
      <p:sp>
        <p:nvSpPr>
          <p:cNvPr id="5" name="テキスト ボックス 4"/>
          <p:cNvSpPr txBox="1"/>
          <p:nvPr/>
        </p:nvSpPr>
        <p:spPr>
          <a:xfrm>
            <a:off x="1379391" y="3838759"/>
            <a:ext cx="1107996" cy="369332"/>
          </a:xfrm>
          <a:prstGeom prst="rect">
            <a:avLst/>
          </a:prstGeom>
          <a:noFill/>
        </p:spPr>
        <p:txBody>
          <a:bodyPr wrap="none" rtlCol="0">
            <a:spAutoFit/>
          </a:bodyPr>
          <a:lstStyle/>
          <a:p>
            <a:r>
              <a:rPr lang="ja-JP" altLang="en-US" dirty="0"/>
              <a:t>有効面積</a:t>
            </a:r>
            <a:endParaRPr kumimoji="1" lang="ja-JP" altLang="en-US" dirty="0"/>
          </a:p>
        </p:txBody>
      </p:sp>
      <p:sp>
        <p:nvSpPr>
          <p:cNvPr id="17" name="テキスト ボックス 16"/>
          <p:cNvSpPr txBox="1"/>
          <p:nvPr/>
        </p:nvSpPr>
        <p:spPr>
          <a:xfrm>
            <a:off x="4043877" y="3819619"/>
            <a:ext cx="1338828" cy="369332"/>
          </a:xfrm>
          <a:prstGeom prst="rect">
            <a:avLst/>
          </a:prstGeom>
          <a:noFill/>
        </p:spPr>
        <p:txBody>
          <a:bodyPr wrap="none" rtlCol="0">
            <a:spAutoFit/>
          </a:bodyPr>
          <a:lstStyle/>
          <a:p>
            <a:r>
              <a:rPr kumimoji="1" lang="ja-JP" altLang="en-US" dirty="0"/>
              <a:t>時間分解能</a:t>
            </a:r>
          </a:p>
        </p:txBody>
      </p:sp>
      <p:sp>
        <p:nvSpPr>
          <p:cNvPr id="9" name="テキスト ボックス 8"/>
          <p:cNvSpPr txBox="1"/>
          <p:nvPr/>
        </p:nvSpPr>
        <p:spPr>
          <a:xfrm>
            <a:off x="1786810" y="3370906"/>
            <a:ext cx="5574668" cy="400110"/>
          </a:xfrm>
          <a:prstGeom prst="rect">
            <a:avLst/>
          </a:prstGeom>
          <a:noFill/>
        </p:spPr>
        <p:txBody>
          <a:bodyPr wrap="none" rtlCol="0">
            <a:spAutoFit/>
          </a:bodyPr>
          <a:lstStyle/>
          <a:p>
            <a:r>
              <a:rPr kumimoji="1" lang="en-US" altLang="ja-JP" sz="2000" b="1" u="sng" dirty="0"/>
              <a:t>Neutron star Interior Composition </a:t>
            </a:r>
            <a:r>
              <a:rPr kumimoji="1" lang="en-US" altLang="ja-JP" sz="2000" b="1" u="sng" dirty="0" err="1"/>
              <a:t>ExploreR</a:t>
            </a:r>
            <a:r>
              <a:rPr kumimoji="1" lang="en-US" altLang="ja-JP" sz="2000" b="1" u="sng" dirty="0"/>
              <a:t>; NICER</a:t>
            </a:r>
            <a:endParaRPr kumimoji="1" lang="ja-JP" altLang="en-US" sz="2000" b="1" u="sng" dirty="0"/>
          </a:p>
        </p:txBody>
      </p:sp>
    </p:spTree>
    <p:extLst>
      <p:ext uri="{BB962C8B-B14F-4D97-AF65-F5344CB8AC3E}">
        <p14:creationId xmlns:p14="http://schemas.microsoft.com/office/powerpoint/2010/main" val="609729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kumimoji="1" lang="ja-JP" altLang="en-US" u="sng" dirty="0"/>
              <a:t>スペクトル解析</a:t>
            </a:r>
          </a:p>
        </p:txBody>
      </p:sp>
      <p:sp>
        <p:nvSpPr>
          <p:cNvPr id="14" name="テキスト ボックス 13"/>
          <p:cNvSpPr txBox="1"/>
          <p:nvPr/>
        </p:nvSpPr>
        <p:spPr>
          <a:xfrm>
            <a:off x="142786" y="760067"/>
            <a:ext cx="8856984" cy="1569660"/>
          </a:xfrm>
          <a:prstGeom prst="rect">
            <a:avLst/>
          </a:prstGeom>
          <a:noFill/>
        </p:spPr>
        <p:txBody>
          <a:bodyPr wrap="square" rtlCol="0">
            <a:spAutoFit/>
          </a:bodyPr>
          <a:lstStyle/>
          <a:p>
            <a:pPr marL="457200" indent="-457200">
              <a:buFont typeface="Arial" panose="020B0604020202020204" pitchFamily="34" charset="0"/>
              <a:buChar char="•"/>
            </a:pPr>
            <a:r>
              <a:rPr lang="ja-JP" altLang="en-US" sz="3200" dirty="0"/>
              <a:t>黒体放射のみでフィッティング</a:t>
            </a:r>
            <a:endParaRPr lang="en-US" altLang="ja-JP" sz="3200" dirty="0"/>
          </a:p>
          <a:p>
            <a:pPr marL="457200" indent="-457200">
              <a:buFont typeface="Arial" panose="020B0604020202020204" pitchFamily="34" charset="0"/>
              <a:buChar char="•"/>
            </a:pPr>
            <a:r>
              <a:rPr lang="ja-JP" altLang="en-US" sz="3200" dirty="0"/>
              <a:t>低エネルギー側に残差 ⇒ 系統誤差で再現不能</a:t>
            </a:r>
            <a:endParaRPr lang="en-US" altLang="ja-JP" sz="3200" dirty="0"/>
          </a:p>
          <a:p>
            <a:pPr marL="457200" indent="-457200">
              <a:buFont typeface="Arial" panose="020B0604020202020204" pitchFamily="34" charset="0"/>
              <a:buChar char="•"/>
            </a:pPr>
            <a:r>
              <a:rPr lang="ja-JP" altLang="en-US" sz="3200" b="1" i="1" u="sng" dirty="0">
                <a:solidFill>
                  <a:srgbClr val="FF0000"/>
                </a:solidFill>
              </a:rPr>
              <a:t>吸収線 </a:t>
            </a:r>
            <a:r>
              <a:rPr lang="ja-JP" altLang="en-US" sz="3200" u="sng" dirty="0"/>
              <a:t>の発見</a:t>
            </a:r>
            <a:r>
              <a:rPr lang="en-US" altLang="ja-JP" sz="2400" u="sng" dirty="0"/>
              <a:t>(?)</a:t>
            </a:r>
            <a:endParaRPr lang="en-US" altLang="ja-JP" sz="3200" b="1" i="1" u="sng" dirty="0"/>
          </a:p>
        </p:txBody>
      </p:sp>
      <p:sp>
        <p:nvSpPr>
          <p:cNvPr id="21" name="テキスト ボックス 20"/>
          <p:cNvSpPr txBox="1"/>
          <p:nvPr/>
        </p:nvSpPr>
        <p:spPr>
          <a:xfrm>
            <a:off x="6566363" y="787004"/>
            <a:ext cx="2470548" cy="369332"/>
          </a:xfrm>
          <a:prstGeom prst="rect">
            <a:avLst/>
          </a:prstGeom>
          <a:noFill/>
        </p:spPr>
        <p:txBody>
          <a:bodyPr wrap="none" rtlCol="0">
            <a:spAutoFit/>
          </a:bodyPr>
          <a:lstStyle/>
          <a:p>
            <a:r>
              <a:rPr kumimoji="1" lang="en-US" altLang="ja-JP" dirty="0"/>
              <a:t>※</a:t>
            </a:r>
            <a:r>
              <a:rPr kumimoji="1" lang="ja-JP" altLang="en-US" dirty="0"/>
              <a:t>解析の詳細は論文で</a:t>
            </a:r>
          </a:p>
        </p:txBody>
      </p:sp>
      <p:grpSp>
        <p:nvGrpSpPr>
          <p:cNvPr id="4" name="グループ化 3"/>
          <p:cNvGrpSpPr/>
          <p:nvPr/>
        </p:nvGrpSpPr>
        <p:grpSpPr>
          <a:xfrm>
            <a:off x="3528673" y="1829783"/>
            <a:ext cx="5494468" cy="4978582"/>
            <a:chOff x="3548948" y="1807411"/>
            <a:chExt cx="5494468" cy="4978582"/>
          </a:xfrm>
        </p:grpSpPr>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57684" b="11248"/>
            <a:stretch/>
          </p:blipFill>
          <p:spPr>
            <a:xfrm rot="5400000">
              <a:off x="5751417" y="3493994"/>
              <a:ext cx="1628800" cy="4955198"/>
            </a:xfrm>
            <a:prstGeom prst="rect">
              <a:avLst/>
            </a:prstGeom>
          </p:spPr>
        </p:pic>
        <p:grpSp>
          <p:nvGrpSpPr>
            <p:cNvPr id="12" name="グループ化 11"/>
            <p:cNvGrpSpPr/>
            <p:nvPr/>
          </p:nvGrpSpPr>
          <p:grpSpPr>
            <a:xfrm>
              <a:off x="3548948" y="1807411"/>
              <a:ext cx="5487549" cy="3539184"/>
              <a:chOff x="268259" y="1855420"/>
              <a:chExt cx="5487549" cy="3622970"/>
            </a:xfrm>
          </p:grpSpPr>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r="42077" b="12554"/>
              <a:stretch/>
            </p:blipFill>
            <p:spPr>
              <a:xfrm rot="5400000">
                <a:off x="2204282" y="530676"/>
                <a:ext cx="2226781" cy="4876270"/>
              </a:xfrm>
              <a:prstGeom prst="rect">
                <a:avLst/>
              </a:prstGeom>
            </p:spPr>
          </p:pic>
          <p:sp>
            <p:nvSpPr>
              <p:cNvPr id="22" name="正方形/長方形 21"/>
              <p:cNvSpPr/>
              <p:nvPr/>
            </p:nvSpPr>
            <p:spPr>
              <a:xfrm>
                <a:off x="950824" y="5157192"/>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68259" y="5190358"/>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4684337" y="5238306"/>
              <a:ext cx="1213794" cy="369332"/>
            </a:xfrm>
            <a:prstGeom prst="rect">
              <a:avLst/>
            </a:prstGeom>
            <a:noFill/>
          </p:spPr>
          <p:txBody>
            <a:bodyPr wrap="none" rtlCol="0">
              <a:spAutoFit/>
            </a:bodyPr>
            <a:lstStyle/>
            <a:p>
              <a:r>
                <a:rPr kumimoji="1" lang="en-US" altLang="ja-JP" b="1" dirty="0"/>
                <a:t>+ Gaussian</a:t>
              </a:r>
              <a:endParaRPr kumimoji="1" lang="ja-JP" altLang="en-US" b="1" dirty="0"/>
            </a:p>
          </p:txBody>
        </p:sp>
        <p:sp>
          <p:nvSpPr>
            <p:cNvPr id="24" name="テキスト ボックス 23"/>
            <p:cNvSpPr txBox="1"/>
            <p:nvPr/>
          </p:nvSpPr>
          <p:spPr>
            <a:xfrm>
              <a:off x="4756343" y="4062401"/>
              <a:ext cx="1374094" cy="369332"/>
            </a:xfrm>
            <a:prstGeom prst="rect">
              <a:avLst/>
            </a:prstGeom>
            <a:noFill/>
          </p:spPr>
          <p:txBody>
            <a:bodyPr wrap="none" rtlCol="0">
              <a:spAutoFit/>
            </a:bodyPr>
            <a:lstStyle/>
            <a:p>
              <a:r>
                <a:rPr lang="en-US" altLang="ja-JP" b="1" dirty="0"/>
                <a:t>No </a:t>
              </a:r>
              <a:r>
                <a:rPr kumimoji="1" lang="en-US" altLang="ja-JP" b="1" dirty="0"/>
                <a:t>Gaussian</a:t>
              </a:r>
              <a:endParaRPr kumimoji="1" lang="ja-JP" altLang="en-US" b="1" dirty="0"/>
            </a:p>
          </p:txBody>
        </p:sp>
      </p:grpSp>
      <p:graphicFrame>
        <p:nvGraphicFramePr>
          <p:cNvPr id="27" name="表 26"/>
          <p:cNvGraphicFramePr>
            <a:graphicFrameLocks noGrp="1"/>
          </p:cNvGraphicFramePr>
          <p:nvPr>
            <p:extLst>
              <p:ext uri="{D42A27DB-BD31-4B8C-83A1-F6EECF244321}">
                <p14:modId xmlns:p14="http://schemas.microsoft.com/office/powerpoint/2010/main" val="3441489662"/>
              </p:ext>
            </p:extLst>
          </p:nvPr>
        </p:nvGraphicFramePr>
        <p:xfrm>
          <a:off x="240500" y="2439156"/>
          <a:ext cx="3417782" cy="2961640"/>
        </p:xfrm>
        <a:graphic>
          <a:graphicData uri="http://schemas.openxmlformats.org/drawingml/2006/table">
            <a:tbl>
              <a:tblPr firstRow="1" bandRow="1">
                <a:tableStyleId>{5C22544A-7EE6-4342-B048-85BDC9FD1C3A}</a:tableStyleId>
              </a:tblPr>
              <a:tblGrid>
                <a:gridCol w="1708891">
                  <a:extLst>
                    <a:ext uri="{9D8B030D-6E8A-4147-A177-3AD203B41FA5}">
                      <a16:colId xmlns:a16="http://schemas.microsoft.com/office/drawing/2014/main" val="2354805103"/>
                    </a:ext>
                  </a:extLst>
                </a:gridCol>
                <a:gridCol w="1708891">
                  <a:extLst>
                    <a:ext uri="{9D8B030D-6E8A-4147-A177-3AD203B41FA5}">
                      <a16:colId xmlns:a16="http://schemas.microsoft.com/office/drawing/2014/main" val="3805178360"/>
                    </a:ext>
                  </a:extLst>
                </a:gridCol>
              </a:tblGrid>
              <a:tr h="370840">
                <a:tc>
                  <a:txBody>
                    <a:bodyPr/>
                    <a:lstStyle/>
                    <a:p>
                      <a:r>
                        <a:rPr kumimoji="1" lang="en-US" altLang="ja-JP" dirty="0"/>
                        <a:t>Parameter</a:t>
                      </a:r>
                      <a:endParaRPr kumimoji="1" lang="ja-JP" altLang="en-US" dirty="0"/>
                    </a:p>
                  </a:txBody>
                  <a:tcPr/>
                </a:tc>
                <a:tc>
                  <a:txBody>
                    <a:bodyPr/>
                    <a:lstStyle/>
                    <a:p>
                      <a:r>
                        <a:rPr kumimoji="1" lang="en-US" altLang="ja-JP" dirty="0"/>
                        <a:t>Value</a:t>
                      </a:r>
                      <a:endParaRPr kumimoji="1" lang="ja-JP" altLang="en-US" dirty="0"/>
                    </a:p>
                  </a:txBody>
                  <a:tcPr/>
                </a:tc>
                <a:extLst>
                  <a:ext uri="{0D108BD9-81ED-4DB2-BD59-A6C34878D82A}">
                    <a16:rowId xmlns:a16="http://schemas.microsoft.com/office/drawing/2014/main" val="3723689970"/>
                  </a:ext>
                </a:extLst>
              </a:tr>
              <a:tr h="370840">
                <a:tc>
                  <a:txBody>
                    <a:bodyPr/>
                    <a:lstStyle/>
                    <a:p>
                      <a:r>
                        <a:rPr kumimoji="1" lang="en-US" altLang="ja-JP" dirty="0"/>
                        <a:t>N</a:t>
                      </a:r>
                      <a:r>
                        <a:rPr kumimoji="1" lang="en-US" altLang="ja-JP" baseline="-25000" dirty="0"/>
                        <a:t>H</a:t>
                      </a:r>
                      <a:r>
                        <a:rPr kumimoji="1" lang="en-US" altLang="ja-JP" baseline="0" dirty="0"/>
                        <a:t> (10</a:t>
                      </a:r>
                      <a:r>
                        <a:rPr kumimoji="1" lang="en-US" altLang="ja-JP" baseline="30000" dirty="0"/>
                        <a:t>20</a:t>
                      </a:r>
                      <a:r>
                        <a:rPr kumimoji="1" lang="en-US" altLang="ja-JP" baseline="0" dirty="0"/>
                        <a:t> cm</a:t>
                      </a:r>
                      <a:r>
                        <a:rPr kumimoji="1" lang="en-US" altLang="ja-JP" baseline="30000" dirty="0"/>
                        <a:t>-2</a:t>
                      </a:r>
                      <a:r>
                        <a:rPr kumimoji="1" lang="en-US" altLang="ja-JP" baseline="0" dirty="0"/>
                        <a:t>)</a:t>
                      </a:r>
                      <a:endParaRPr kumimoji="1" lang="ja-JP" altLang="en-US" dirty="0"/>
                    </a:p>
                  </a:txBody>
                  <a:tcPr/>
                </a:tc>
                <a:tc>
                  <a:txBody>
                    <a:bodyPr/>
                    <a:lstStyle/>
                    <a:p>
                      <a:r>
                        <a:rPr kumimoji="1" lang="en-US" altLang="ja-JP" dirty="0"/>
                        <a:t>1.2</a:t>
                      </a:r>
                      <a:r>
                        <a:rPr kumimoji="1" lang="en-US" altLang="ja-JP" baseline="30000" dirty="0"/>
                        <a:t>+0.2</a:t>
                      </a:r>
                      <a:r>
                        <a:rPr kumimoji="1" lang="en-US" altLang="ja-JP" baseline="-25000" dirty="0"/>
                        <a:t>-0.3</a:t>
                      </a:r>
                      <a:endParaRPr kumimoji="1" lang="ja-JP" altLang="en-US" dirty="0"/>
                    </a:p>
                  </a:txBody>
                  <a:tcPr/>
                </a:tc>
                <a:extLst>
                  <a:ext uri="{0D108BD9-81ED-4DB2-BD59-A6C34878D82A}">
                    <a16:rowId xmlns:a16="http://schemas.microsoft.com/office/drawing/2014/main" val="912176675"/>
                  </a:ext>
                </a:extLst>
              </a:tr>
              <a:tr h="370840">
                <a:tc>
                  <a:txBody>
                    <a:bodyPr/>
                    <a:lstStyle/>
                    <a:p>
                      <a:r>
                        <a:rPr kumimoji="1" lang="en-US" altLang="ja-JP" dirty="0" err="1"/>
                        <a:t>kT</a:t>
                      </a:r>
                      <a:r>
                        <a:rPr kumimoji="1" lang="en-US" altLang="ja-JP" dirty="0"/>
                        <a:t> (eV)</a:t>
                      </a:r>
                      <a:endParaRPr kumimoji="1" lang="ja-JP" altLang="en-US" dirty="0"/>
                    </a:p>
                  </a:txBody>
                  <a:tcPr/>
                </a:tc>
                <a:tc>
                  <a:txBody>
                    <a:bodyPr/>
                    <a:lstStyle/>
                    <a:p>
                      <a:r>
                        <a:rPr kumimoji="1" lang="en-US" altLang="ja-JP" dirty="0"/>
                        <a:t>63.7</a:t>
                      </a:r>
                      <a:r>
                        <a:rPr kumimoji="1" lang="en-US" altLang="ja-JP" baseline="30000" dirty="0"/>
                        <a:t>+0.4</a:t>
                      </a:r>
                      <a:r>
                        <a:rPr kumimoji="1" lang="en-US" altLang="ja-JP" baseline="-25000" dirty="0"/>
                        <a:t>-0.4</a:t>
                      </a:r>
                      <a:endParaRPr kumimoji="1" lang="ja-JP" altLang="en-US" dirty="0"/>
                    </a:p>
                  </a:txBody>
                  <a:tcPr/>
                </a:tc>
                <a:extLst>
                  <a:ext uri="{0D108BD9-81ED-4DB2-BD59-A6C34878D82A}">
                    <a16:rowId xmlns:a16="http://schemas.microsoft.com/office/drawing/2014/main" val="2766711770"/>
                  </a:ext>
                </a:extLst>
              </a:tr>
              <a:tr h="370840">
                <a:tc>
                  <a:txBody>
                    <a:bodyPr/>
                    <a:lstStyle/>
                    <a:p>
                      <a:r>
                        <a:rPr kumimoji="1" lang="en-US" altLang="ja-JP" dirty="0"/>
                        <a:t>R (km@120 pc)</a:t>
                      </a:r>
                      <a:endParaRPr kumimoji="1" lang="ja-JP" altLang="en-US" dirty="0"/>
                    </a:p>
                  </a:txBody>
                  <a:tcPr/>
                </a:tc>
                <a:tc>
                  <a:txBody>
                    <a:bodyPr/>
                    <a:lstStyle/>
                    <a:p>
                      <a:r>
                        <a:rPr kumimoji="1" lang="en-US" altLang="ja-JP" dirty="0"/>
                        <a:t>4.44</a:t>
                      </a:r>
                      <a:r>
                        <a:rPr kumimoji="1" lang="en-US" altLang="ja-JP" baseline="30000" dirty="0"/>
                        <a:t>+0.14</a:t>
                      </a:r>
                      <a:r>
                        <a:rPr kumimoji="1" lang="en-US" altLang="ja-JP" baseline="-25000" dirty="0"/>
                        <a:t>-0.17</a:t>
                      </a:r>
                      <a:endParaRPr kumimoji="1" lang="ja-JP" altLang="en-US" dirty="0"/>
                    </a:p>
                  </a:txBody>
                  <a:tcPr/>
                </a:tc>
                <a:extLst>
                  <a:ext uri="{0D108BD9-81ED-4DB2-BD59-A6C34878D82A}">
                    <a16:rowId xmlns:a16="http://schemas.microsoft.com/office/drawing/2014/main" val="4142560898"/>
                  </a:ext>
                </a:extLst>
              </a:tr>
              <a:tr h="370840">
                <a:tc>
                  <a:txBody>
                    <a:bodyPr/>
                    <a:lstStyle/>
                    <a:p>
                      <a:r>
                        <a:rPr kumimoji="1" lang="en-US" altLang="ja-JP" dirty="0" err="1"/>
                        <a:t>E</a:t>
                      </a:r>
                      <a:r>
                        <a:rPr kumimoji="1" lang="en-US" altLang="ja-JP" baseline="-25000" dirty="0" err="1"/>
                        <a:t>line</a:t>
                      </a:r>
                      <a:r>
                        <a:rPr kumimoji="1" lang="en-US" altLang="ja-JP" baseline="0" dirty="0"/>
                        <a:t> (eV)</a:t>
                      </a:r>
                      <a:endParaRPr kumimoji="1" lang="ja-JP" altLang="en-US" dirty="0"/>
                    </a:p>
                  </a:txBody>
                  <a:tcPr/>
                </a:tc>
                <a:tc>
                  <a:txBody>
                    <a:bodyPr/>
                    <a:lstStyle/>
                    <a:p>
                      <a:r>
                        <a:rPr kumimoji="1" lang="en-US" altLang="ja-JP" dirty="0"/>
                        <a:t>280</a:t>
                      </a:r>
                      <a:r>
                        <a:rPr kumimoji="1" lang="en-US" altLang="ja-JP" baseline="30000" dirty="0"/>
                        <a:t>+10</a:t>
                      </a:r>
                      <a:r>
                        <a:rPr kumimoji="1" lang="en-US" altLang="ja-JP" baseline="-25000" dirty="0"/>
                        <a:t>-23</a:t>
                      </a:r>
                      <a:endParaRPr kumimoji="1" lang="ja-JP" altLang="en-US" dirty="0"/>
                    </a:p>
                  </a:txBody>
                  <a:tcPr/>
                </a:tc>
                <a:extLst>
                  <a:ext uri="{0D108BD9-81ED-4DB2-BD59-A6C34878D82A}">
                    <a16:rowId xmlns:a16="http://schemas.microsoft.com/office/drawing/2014/main" val="3698169623"/>
                  </a:ext>
                </a:extLst>
              </a:tr>
              <a:tr h="370840">
                <a:tc>
                  <a:txBody>
                    <a:bodyPr/>
                    <a:lstStyle/>
                    <a:p>
                      <a:r>
                        <a:rPr kumimoji="1" lang="en-US" altLang="ja-JP" dirty="0" err="1"/>
                        <a:t>σ</a:t>
                      </a:r>
                      <a:r>
                        <a:rPr kumimoji="1" lang="en-US" altLang="ja-JP" baseline="-25000" dirty="0" err="1"/>
                        <a:t>line</a:t>
                      </a:r>
                      <a:r>
                        <a:rPr kumimoji="1" lang="en-US" altLang="ja-JP" baseline="0" dirty="0"/>
                        <a:t> (eV)</a:t>
                      </a:r>
                      <a:endParaRPr kumimoji="1" lang="ja-JP" altLang="en-US" dirty="0"/>
                    </a:p>
                  </a:txBody>
                  <a:tcPr/>
                </a:tc>
                <a:tc>
                  <a:txBody>
                    <a:bodyPr/>
                    <a:lstStyle/>
                    <a:p>
                      <a:r>
                        <a:rPr kumimoji="1" lang="en-US" altLang="ja-JP" dirty="0"/>
                        <a:t>&lt; 37</a:t>
                      </a:r>
                      <a:endParaRPr kumimoji="1" lang="ja-JP" altLang="en-US" dirty="0"/>
                    </a:p>
                  </a:txBody>
                  <a:tcPr/>
                </a:tc>
                <a:extLst>
                  <a:ext uri="{0D108BD9-81ED-4DB2-BD59-A6C34878D82A}">
                    <a16:rowId xmlns:a16="http://schemas.microsoft.com/office/drawing/2014/main" val="3542738330"/>
                  </a:ext>
                </a:extLst>
              </a:tr>
              <a:tr h="370840">
                <a:tc>
                  <a:txBody>
                    <a:bodyPr/>
                    <a:lstStyle/>
                    <a:p>
                      <a:r>
                        <a:rPr kumimoji="1" lang="en-US" altLang="ja-JP" dirty="0"/>
                        <a:t>Eq. Width (eV)</a:t>
                      </a:r>
                      <a:endParaRPr kumimoji="1" lang="ja-JP" altLang="en-US" dirty="0"/>
                    </a:p>
                  </a:txBody>
                  <a:tcPr/>
                </a:tc>
                <a:tc>
                  <a:txBody>
                    <a:bodyPr/>
                    <a:lstStyle/>
                    <a:p>
                      <a:r>
                        <a:rPr kumimoji="1" lang="en-US" altLang="ja-JP" dirty="0"/>
                        <a:t>-6.5</a:t>
                      </a:r>
                      <a:r>
                        <a:rPr kumimoji="1" lang="en-US" altLang="ja-JP" baseline="30000" dirty="0"/>
                        <a:t>+1.4</a:t>
                      </a:r>
                      <a:r>
                        <a:rPr kumimoji="1" lang="en-US" altLang="ja-JP" baseline="-25000" dirty="0"/>
                        <a:t>-5.5</a:t>
                      </a:r>
                      <a:endParaRPr kumimoji="1" lang="ja-JP" altLang="en-US" dirty="0"/>
                    </a:p>
                  </a:txBody>
                  <a:tcPr/>
                </a:tc>
                <a:extLst>
                  <a:ext uri="{0D108BD9-81ED-4DB2-BD59-A6C34878D82A}">
                    <a16:rowId xmlns:a16="http://schemas.microsoft.com/office/drawing/2014/main" val="2696895454"/>
                  </a:ext>
                </a:extLst>
              </a:tr>
              <a:tr h="342311">
                <a:tc>
                  <a:txBody>
                    <a:bodyPr/>
                    <a:lstStyle/>
                    <a:p>
                      <a:r>
                        <a:rPr kumimoji="1" lang="en-US" altLang="ja-JP" dirty="0"/>
                        <a:t>χ</a:t>
                      </a:r>
                      <a:r>
                        <a:rPr kumimoji="1" lang="en-US" altLang="ja-JP" baseline="30000" dirty="0"/>
                        <a:t>2</a:t>
                      </a:r>
                      <a:r>
                        <a:rPr kumimoji="1" lang="en-US" altLang="ja-JP" baseline="0" dirty="0"/>
                        <a:t>/</a:t>
                      </a:r>
                      <a:r>
                        <a:rPr kumimoji="1" lang="en-US" altLang="ja-JP" baseline="0" dirty="0" err="1"/>
                        <a:t>d.o.f</a:t>
                      </a:r>
                      <a:r>
                        <a:rPr kumimoji="1" lang="en-US" altLang="ja-JP" baseline="0" dirty="0"/>
                        <a:t>.</a:t>
                      </a:r>
                      <a:endParaRPr kumimoji="1" lang="ja-JP" altLang="en-US" dirty="0"/>
                    </a:p>
                  </a:txBody>
                  <a:tcPr/>
                </a:tc>
                <a:tc>
                  <a:txBody>
                    <a:bodyPr/>
                    <a:lstStyle/>
                    <a:p>
                      <a:r>
                        <a:rPr kumimoji="1" lang="en-US" altLang="ja-JP" dirty="0"/>
                        <a:t>1.17/68</a:t>
                      </a:r>
                      <a:endParaRPr kumimoji="1" lang="ja-JP" altLang="en-US" dirty="0"/>
                    </a:p>
                  </a:txBody>
                  <a:tcPr/>
                </a:tc>
                <a:extLst>
                  <a:ext uri="{0D108BD9-81ED-4DB2-BD59-A6C34878D82A}">
                    <a16:rowId xmlns:a16="http://schemas.microsoft.com/office/drawing/2014/main" val="2272448556"/>
                  </a:ext>
                </a:extLst>
              </a:tr>
            </a:tbl>
          </a:graphicData>
        </a:graphic>
      </p:graphicFrame>
      <p:sp>
        <p:nvSpPr>
          <p:cNvPr id="3" name="テキスト ボックス 2"/>
          <p:cNvSpPr txBox="1"/>
          <p:nvPr/>
        </p:nvSpPr>
        <p:spPr>
          <a:xfrm>
            <a:off x="175508" y="5670679"/>
            <a:ext cx="3547766" cy="830997"/>
          </a:xfrm>
          <a:prstGeom prst="rect">
            <a:avLst/>
          </a:prstGeom>
          <a:noFill/>
          <a:ln w="28575">
            <a:solidFill>
              <a:srgbClr val="0070C0"/>
            </a:solidFill>
          </a:ln>
        </p:spPr>
        <p:txBody>
          <a:bodyPr wrap="none" rtlCol="0">
            <a:spAutoFit/>
          </a:bodyPr>
          <a:lstStyle/>
          <a:p>
            <a:r>
              <a:rPr lang="en-US" altLang="ja-JP" sz="2400" i="1" dirty="0"/>
              <a:t>XMM</a:t>
            </a:r>
            <a:r>
              <a:rPr lang="en-US" altLang="ja-JP" sz="2400" dirty="0"/>
              <a:t> </a:t>
            </a:r>
            <a:r>
              <a:rPr lang="ja-JP" altLang="en-US" sz="2400" dirty="0"/>
              <a:t>などは </a:t>
            </a:r>
            <a:r>
              <a:rPr lang="en-US" altLang="ja-JP" sz="2400" b="1" dirty="0"/>
              <a:t>J1856</a:t>
            </a:r>
            <a:r>
              <a:rPr lang="en-US" altLang="ja-JP" sz="2400" dirty="0"/>
              <a:t> </a:t>
            </a:r>
            <a:r>
              <a:rPr lang="ja-JP" altLang="en-US" sz="2400" dirty="0"/>
              <a:t>で較正</a:t>
            </a:r>
            <a:endParaRPr lang="en-US" altLang="ja-JP" sz="2400" dirty="0"/>
          </a:p>
          <a:p>
            <a:r>
              <a:rPr kumimoji="1" lang="en-US" altLang="ja-JP" sz="2400" i="1" dirty="0"/>
              <a:t>NICER </a:t>
            </a:r>
            <a:r>
              <a:rPr lang="ja-JP" altLang="en-US" sz="2400" dirty="0"/>
              <a:t>は </a:t>
            </a:r>
            <a:r>
              <a:rPr lang="en-US" altLang="ja-JP" sz="2400" b="1" dirty="0"/>
              <a:t>Crab</a:t>
            </a:r>
            <a:endParaRPr kumimoji="1" lang="ja-JP" altLang="en-US" sz="2400" b="1" i="1" dirty="0"/>
          </a:p>
        </p:txBody>
      </p:sp>
      <p:sp>
        <p:nvSpPr>
          <p:cNvPr id="6" name="テキスト ボックス 5"/>
          <p:cNvSpPr txBox="1"/>
          <p:nvPr/>
        </p:nvSpPr>
        <p:spPr>
          <a:xfrm rot="16200000">
            <a:off x="3212856" y="3014102"/>
            <a:ext cx="1627433" cy="369332"/>
          </a:xfrm>
          <a:prstGeom prst="rect">
            <a:avLst/>
          </a:prstGeom>
          <a:noFill/>
        </p:spPr>
        <p:txBody>
          <a:bodyPr wrap="none" rtlCol="0">
            <a:spAutoFit/>
          </a:bodyPr>
          <a:lstStyle/>
          <a:p>
            <a:r>
              <a:rPr kumimoji="1" lang="en-US" altLang="ja-JP" dirty="0"/>
              <a:t>Counts keV</a:t>
            </a:r>
            <a:r>
              <a:rPr kumimoji="1" lang="en-US" altLang="ja-JP" baseline="30000" dirty="0"/>
              <a:t>-1</a:t>
            </a:r>
            <a:r>
              <a:rPr kumimoji="1" lang="en-US" altLang="ja-JP" dirty="0"/>
              <a:t> s</a:t>
            </a:r>
            <a:r>
              <a:rPr kumimoji="1" lang="en-US" altLang="ja-JP" baseline="30000" dirty="0"/>
              <a:t>-1</a:t>
            </a:r>
            <a:endParaRPr kumimoji="1" lang="ja-JP" altLang="en-US" dirty="0"/>
          </a:p>
        </p:txBody>
      </p:sp>
      <p:sp>
        <p:nvSpPr>
          <p:cNvPr id="29" name="テキスト ボックス 28"/>
          <p:cNvSpPr txBox="1"/>
          <p:nvPr/>
        </p:nvSpPr>
        <p:spPr>
          <a:xfrm rot="16200000">
            <a:off x="3693387" y="4394890"/>
            <a:ext cx="620234" cy="369332"/>
          </a:xfrm>
          <a:prstGeom prst="rect">
            <a:avLst/>
          </a:prstGeom>
          <a:noFill/>
        </p:spPr>
        <p:txBody>
          <a:bodyPr wrap="none" rtlCol="0">
            <a:spAutoFit/>
          </a:bodyPr>
          <a:lstStyle/>
          <a:p>
            <a:r>
              <a:rPr lang="en-US" altLang="ja-JP" dirty="0"/>
              <a:t>ratio</a:t>
            </a:r>
            <a:endParaRPr kumimoji="1" lang="ja-JP" altLang="en-US" dirty="0"/>
          </a:p>
        </p:txBody>
      </p:sp>
      <p:sp>
        <p:nvSpPr>
          <p:cNvPr id="30" name="テキスト ボックス 29"/>
          <p:cNvSpPr txBox="1"/>
          <p:nvPr/>
        </p:nvSpPr>
        <p:spPr>
          <a:xfrm rot="16200000">
            <a:off x="3693810" y="5526248"/>
            <a:ext cx="620234" cy="369332"/>
          </a:xfrm>
          <a:prstGeom prst="rect">
            <a:avLst/>
          </a:prstGeom>
          <a:noFill/>
        </p:spPr>
        <p:txBody>
          <a:bodyPr wrap="none" rtlCol="0">
            <a:spAutoFit/>
          </a:bodyPr>
          <a:lstStyle/>
          <a:p>
            <a:r>
              <a:rPr lang="en-US" altLang="ja-JP" dirty="0"/>
              <a:t>ratio</a:t>
            </a:r>
            <a:endParaRPr kumimoji="1" lang="ja-JP" altLang="en-US" dirty="0"/>
          </a:p>
        </p:txBody>
      </p:sp>
      <p:sp>
        <p:nvSpPr>
          <p:cNvPr id="33" name="テキスト ボックス 32"/>
          <p:cNvSpPr txBox="1"/>
          <p:nvPr/>
        </p:nvSpPr>
        <p:spPr>
          <a:xfrm>
            <a:off x="6522770" y="2018835"/>
            <a:ext cx="2621230" cy="338554"/>
          </a:xfrm>
          <a:prstGeom prst="rect">
            <a:avLst/>
          </a:prstGeom>
          <a:noFill/>
        </p:spPr>
        <p:txBody>
          <a:bodyPr wrap="none" rtlCol="0">
            <a:spAutoFit/>
          </a:bodyPr>
          <a:lstStyle/>
          <a:p>
            <a:r>
              <a:rPr lang="en-US" altLang="ja-JP" sz="1600" dirty="0"/>
              <a:t>model: </a:t>
            </a:r>
            <a:r>
              <a:rPr lang="ja-JP" altLang="en-US" sz="1600" dirty="0"/>
              <a:t>星間吸収</a:t>
            </a:r>
            <a:r>
              <a:rPr lang="en-US" altLang="ja-JP" sz="1600" dirty="0"/>
              <a:t>*</a:t>
            </a:r>
            <a:r>
              <a:rPr lang="ja-JP" altLang="en-US" sz="1600" dirty="0"/>
              <a:t>黒体放射</a:t>
            </a:r>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6</a:t>
            </a:fld>
            <a:endParaRPr kumimoji="1" lang="ja-JP" altLang="en-US"/>
          </a:p>
        </p:txBody>
      </p:sp>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l="57866" r="10392" b="11555"/>
          <a:stretch/>
        </p:blipFill>
        <p:spPr>
          <a:xfrm rot="5400000">
            <a:off x="5936364" y="2132121"/>
            <a:ext cx="1218354" cy="4924249"/>
          </a:xfrm>
          <a:prstGeom prst="rect">
            <a:avLst/>
          </a:prstGeom>
        </p:spPr>
      </p:pic>
    </p:spTree>
    <p:extLst>
      <p:ext uri="{BB962C8B-B14F-4D97-AF65-F5344CB8AC3E}">
        <p14:creationId xmlns:p14="http://schemas.microsoft.com/office/powerpoint/2010/main" val="142575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9344" y="-130832"/>
            <a:ext cx="8229600" cy="1143000"/>
          </a:xfrm>
        </p:spPr>
        <p:txBody>
          <a:bodyPr>
            <a:normAutofit/>
          </a:bodyPr>
          <a:lstStyle/>
          <a:p>
            <a:r>
              <a:rPr lang="ja-JP" altLang="en-US" u="sng" dirty="0"/>
              <a:t>周期性解析 </a:t>
            </a:r>
            <a:r>
              <a:rPr lang="en-US" altLang="ja-JP" u="sng" dirty="0"/>
              <a:t>- </a:t>
            </a:r>
            <a:r>
              <a:rPr kumimoji="1" lang="en-US" altLang="ja-JP" u="sng" dirty="0"/>
              <a:t>Z</a:t>
            </a:r>
            <a:r>
              <a:rPr kumimoji="1" lang="en-US" altLang="ja-JP" u="sng" baseline="30000" dirty="0"/>
              <a:t>2</a:t>
            </a:r>
            <a:r>
              <a:rPr kumimoji="1" lang="en-US" altLang="ja-JP" u="sng" dirty="0"/>
              <a:t> periodogram</a:t>
            </a:r>
            <a:endParaRPr kumimoji="1" lang="ja-JP" altLang="en-US" u="sng" dirty="0"/>
          </a:p>
        </p:txBody>
      </p:sp>
      <p:sp>
        <p:nvSpPr>
          <p:cNvPr id="4" name="テキスト ボックス 3"/>
          <p:cNvSpPr txBox="1"/>
          <p:nvPr/>
        </p:nvSpPr>
        <p:spPr>
          <a:xfrm>
            <a:off x="323528" y="1124744"/>
            <a:ext cx="8640960" cy="1200329"/>
          </a:xfrm>
          <a:prstGeom prst="rect">
            <a:avLst/>
          </a:prstGeom>
          <a:noFill/>
        </p:spPr>
        <p:txBody>
          <a:bodyPr wrap="square" rtlCol="0">
            <a:spAutoFit/>
          </a:bodyPr>
          <a:lstStyle/>
          <a:p>
            <a:pPr marL="457200" indent="-457200">
              <a:buFont typeface="Arial" panose="020B0604020202020204" pitchFamily="34" charset="0"/>
              <a:buChar char="•"/>
            </a:pPr>
            <a:r>
              <a:rPr lang="ja-JP" altLang="en-US" sz="3600" dirty="0"/>
              <a:t>離散的な光度曲線に対する周期性解析</a:t>
            </a:r>
            <a:endParaRPr lang="en-US" altLang="ja-JP" sz="3600" dirty="0"/>
          </a:p>
          <a:p>
            <a:pPr marL="457200" indent="-457200">
              <a:buFont typeface="Arial" panose="020B0604020202020204" pitchFamily="34" charset="0"/>
              <a:buChar char="•"/>
            </a:pPr>
            <a:r>
              <a:rPr lang="ja-JP" altLang="en-US" sz="3600" dirty="0"/>
              <a:t>定義</a:t>
            </a:r>
            <a:r>
              <a:rPr lang="en-US" altLang="ja-JP" sz="3600" dirty="0"/>
              <a:t>:</a:t>
            </a:r>
          </a:p>
        </p:txBody>
      </p:sp>
      <p:pic>
        <p:nvPicPr>
          <p:cNvPr id="6" name="図 5"/>
          <p:cNvPicPr>
            <a:picLocks noChangeAspect="1"/>
          </p:cNvPicPr>
          <p:nvPr/>
        </p:nvPicPr>
        <p:blipFill rotWithShape="1">
          <a:blip r:embed="rId3"/>
          <a:srcRect l="5900" t="46220" r="7475" b="29840"/>
          <a:stretch/>
        </p:blipFill>
        <p:spPr>
          <a:xfrm>
            <a:off x="971600" y="2208020"/>
            <a:ext cx="7467306" cy="1289807"/>
          </a:xfrm>
          <a:prstGeom prst="rect">
            <a:avLst/>
          </a:prstGeom>
        </p:spPr>
      </p:pic>
      <p:pic>
        <p:nvPicPr>
          <p:cNvPr id="7" name="図 6"/>
          <p:cNvPicPr>
            <a:picLocks noChangeAspect="1"/>
          </p:cNvPicPr>
          <p:nvPr/>
        </p:nvPicPr>
        <p:blipFill rotWithShape="1">
          <a:blip r:embed="rId4"/>
          <a:srcRect l="19288" t="39920" r="20863" b="42441"/>
          <a:stretch/>
        </p:blipFill>
        <p:spPr>
          <a:xfrm>
            <a:off x="983091" y="3813995"/>
            <a:ext cx="5159230" cy="950385"/>
          </a:xfrm>
          <a:prstGeom prst="rect">
            <a:avLst/>
          </a:prstGeom>
        </p:spPr>
      </p:pic>
      <p:sp>
        <p:nvSpPr>
          <p:cNvPr id="8" name="テキスト ボックス 7"/>
          <p:cNvSpPr txBox="1"/>
          <p:nvPr/>
        </p:nvSpPr>
        <p:spPr>
          <a:xfrm>
            <a:off x="983091" y="3497827"/>
            <a:ext cx="964688" cy="440570"/>
          </a:xfrm>
          <a:prstGeom prst="rect">
            <a:avLst/>
          </a:prstGeom>
          <a:noFill/>
        </p:spPr>
        <p:txBody>
          <a:bodyPr wrap="none" rtlCol="0">
            <a:spAutoFit/>
          </a:bodyPr>
          <a:lstStyle/>
          <a:p>
            <a:r>
              <a:rPr lang="en-GB" sz="2263" dirty="0">
                <a:latin typeface="Cambria Math" panose="02040503050406030204" pitchFamily="18" charset="0"/>
                <a:ea typeface="Cambria Math" panose="02040503050406030204" pitchFamily="18" charset="0"/>
              </a:rPr>
              <a:t>where</a:t>
            </a:r>
          </a:p>
        </p:txBody>
      </p:sp>
      <p:sp>
        <p:nvSpPr>
          <p:cNvPr id="9" name="テキスト ボックス 8"/>
          <p:cNvSpPr txBox="1"/>
          <p:nvPr/>
        </p:nvSpPr>
        <p:spPr>
          <a:xfrm>
            <a:off x="971600" y="5063636"/>
            <a:ext cx="5742278" cy="1384995"/>
          </a:xfrm>
          <a:prstGeom prst="rect">
            <a:avLst/>
          </a:prstGeom>
          <a:noFill/>
        </p:spPr>
        <p:txBody>
          <a:bodyPr wrap="none" rtlCol="0">
            <a:spAutoFit/>
          </a:bodyPr>
          <a:lstStyle/>
          <a:p>
            <a:r>
              <a:rPr lang="en-GB" sz="2800" dirty="0">
                <a:latin typeface="+mn-ea"/>
              </a:rPr>
              <a:t>t</a:t>
            </a:r>
            <a:r>
              <a:rPr lang="en-GB" sz="2800" baseline="-25000" dirty="0">
                <a:latin typeface="+mn-ea"/>
              </a:rPr>
              <a:t>0</a:t>
            </a:r>
            <a:r>
              <a:rPr lang="en-GB" sz="2800" dirty="0">
                <a:latin typeface="+mn-ea"/>
              </a:rPr>
              <a:t> : </a:t>
            </a:r>
            <a:r>
              <a:rPr lang="ja-JP" altLang="en-US" sz="2800" dirty="0">
                <a:latin typeface="+mn-ea"/>
              </a:rPr>
              <a:t>時刻の基点</a:t>
            </a:r>
            <a:endParaRPr lang="en-GB" sz="2800" dirty="0">
              <a:latin typeface="+mn-ea"/>
            </a:endParaRPr>
          </a:p>
          <a:p>
            <a:r>
              <a:rPr lang="en-GB" sz="2800" dirty="0" err="1">
                <a:latin typeface="+mn-ea"/>
              </a:rPr>
              <a:t>t</a:t>
            </a:r>
            <a:r>
              <a:rPr lang="en-GB" sz="2800" baseline="-25000" dirty="0" err="1">
                <a:latin typeface="+mn-ea"/>
              </a:rPr>
              <a:t>i</a:t>
            </a:r>
            <a:r>
              <a:rPr lang="en-GB" sz="2800" dirty="0">
                <a:latin typeface="+mn-ea"/>
              </a:rPr>
              <a:t> : </a:t>
            </a:r>
            <a:r>
              <a:rPr lang="ja-JP" altLang="en-US" sz="2800" dirty="0">
                <a:latin typeface="+mn-ea"/>
              </a:rPr>
              <a:t>各光子の検出時刻</a:t>
            </a:r>
            <a:endParaRPr lang="en-US" altLang="ja-JP" sz="2800" dirty="0">
              <a:latin typeface="+mn-ea"/>
            </a:endParaRPr>
          </a:p>
          <a:p>
            <a:r>
              <a:rPr lang="en-US" sz="2800" dirty="0">
                <a:latin typeface="+mn-ea"/>
              </a:rPr>
              <a:t>n: </a:t>
            </a:r>
            <a:r>
              <a:rPr lang="ja-JP" altLang="en-US" sz="2800" dirty="0">
                <a:latin typeface="+mn-ea"/>
              </a:rPr>
              <a:t>任意の次数</a:t>
            </a:r>
            <a:r>
              <a:rPr lang="en-GB" sz="2800" dirty="0">
                <a:latin typeface="+mn-ea"/>
              </a:rPr>
              <a:t> </a:t>
            </a:r>
            <a:r>
              <a:rPr lang="ja-JP" altLang="en-US" sz="2800" dirty="0">
                <a:latin typeface="+mn-ea"/>
              </a:rPr>
              <a:t>⇒ 正弦波からのずれ</a:t>
            </a:r>
            <a:endParaRPr lang="en-GB" sz="2800" dirty="0">
              <a:latin typeface="+mn-ea"/>
            </a:endParaRPr>
          </a:p>
        </p:txBody>
      </p:sp>
      <p:sp>
        <p:nvSpPr>
          <p:cNvPr id="3" name="テキスト ボックス 2"/>
          <p:cNvSpPr txBox="1"/>
          <p:nvPr/>
        </p:nvSpPr>
        <p:spPr>
          <a:xfrm>
            <a:off x="5826021" y="1782400"/>
            <a:ext cx="2866169" cy="369332"/>
          </a:xfrm>
          <a:prstGeom prst="rect">
            <a:avLst/>
          </a:prstGeom>
          <a:noFill/>
        </p:spPr>
        <p:txBody>
          <a:bodyPr wrap="none" rtlCol="0">
            <a:spAutoFit/>
          </a:bodyPr>
          <a:lstStyle/>
          <a:p>
            <a:r>
              <a:rPr lang="en-US" altLang="ja-JP" dirty="0"/>
              <a:t>※Buccheri+83, Belanger+16</a:t>
            </a:r>
            <a:endParaRPr kumimoji="1" lang="ja-JP" altLang="en-US" dirty="0"/>
          </a:p>
        </p:txBody>
      </p:sp>
      <p:sp>
        <p:nvSpPr>
          <p:cNvPr id="10" name="スライド番号プレースホルダー 9"/>
          <p:cNvSpPr>
            <a:spLocks noGrp="1"/>
          </p:cNvSpPr>
          <p:nvPr>
            <p:ph type="sldNum" sz="quarter" idx="12"/>
          </p:nvPr>
        </p:nvSpPr>
        <p:spPr/>
        <p:txBody>
          <a:bodyPr/>
          <a:lstStyle/>
          <a:p>
            <a:fld id="{6F1CF41B-315A-455C-BDFC-86D2CA9BA2E6}" type="slidenum">
              <a:rPr kumimoji="1" lang="ja-JP" altLang="en-US" smtClean="0"/>
              <a:t>7</a:t>
            </a:fld>
            <a:endParaRPr kumimoji="1" lang="ja-JP" altLang="en-US"/>
          </a:p>
        </p:txBody>
      </p:sp>
    </p:spTree>
    <p:extLst>
      <p:ext uri="{BB962C8B-B14F-4D97-AF65-F5344CB8AC3E}">
        <p14:creationId xmlns:p14="http://schemas.microsoft.com/office/powerpoint/2010/main" val="298755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r="3294" b="9465"/>
          <a:stretch/>
        </p:blipFill>
        <p:spPr>
          <a:xfrm rot="5400000">
            <a:off x="2429445" y="2163792"/>
            <a:ext cx="3795774" cy="5071347"/>
          </a:xfrm>
          <a:prstGeom prst="rect">
            <a:avLst/>
          </a:prstGeom>
        </p:spPr>
      </p:pic>
      <p:sp>
        <p:nvSpPr>
          <p:cNvPr id="2" name="テキスト ボックス 1"/>
          <p:cNvSpPr txBox="1"/>
          <p:nvPr/>
        </p:nvSpPr>
        <p:spPr>
          <a:xfrm>
            <a:off x="270818" y="739475"/>
            <a:ext cx="8026300" cy="2062103"/>
          </a:xfrm>
          <a:prstGeom prst="rect">
            <a:avLst/>
          </a:prstGeom>
          <a:noFill/>
        </p:spPr>
        <p:txBody>
          <a:bodyPr wrap="none" rtlCol="0">
            <a:spAutoFit/>
          </a:bodyPr>
          <a:lstStyle/>
          <a:p>
            <a:pPr marL="430997" indent="-430997">
              <a:buFont typeface="Arial" panose="020B0604020202020204" pitchFamily="34" charset="0"/>
              <a:buChar char="•"/>
            </a:pPr>
            <a:r>
              <a:rPr lang="en-US" altLang="ja-JP" sz="3200" dirty="0">
                <a:ea typeface="ＭＳ Ｐゴシック" panose="020B0600070205080204" pitchFamily="50" charset="-128"/>
              </a:rPr>
              <a:t>(</a:t>
            </a:r>
            <a:r>
              <a:rPr lang="en-US" altLang="ja-JP" sz="3200" i="1" dirty="0">
                <a:ea typeface="ＭＳ Ｐゴシック" panose="020B0600070205080204" pitchFamily="50" charset="-128"/>
              </a:rPr>
              <a:t>P</a:t>
            </a:r>
            <a:r>
              <a:rPr lang="en-US" altLang="ja-JP" sz="3200" dirty="0">
                <a:ea typeface="ＭＳ Ｐゴシック" panose="020B0600070205080204" pitchFamily="50" charset="-128"/>
              </a:rPr>
              <a:t>, </a:t>
            </a:r>
            <a:r>
              <a:rPr lang="en-US" altLang="ja-JP" sz="3200" i="1" dirty="0">
                <a:ea typeface="ＭＳ Ｐゴシック" panose="020B0600070205080204" pitchFamily="50" charset="-128"/>
              </a:rPr>
              <a:t>P</a:t>
            </a:r>
            <a:r>
              <a:rPr lang="en-US" altLang="ja-JP" sz="3200" dirty="0">
                <a:ea typeface="ＭＳ Ｐゴシック" panose="020B0600070205080204" pitchFamily="50" charset="-128"/>
              </a:rPr>
              <a:t>) = (</a:t>
            </a:r>
            <a:r>
              <a:rPr lang="en-US" altLang="ja-JP" sz="3200" dirty="0"/>
              <a:t>7.05521643(21) s, 2.9(5) x 10</a:t>
            </a:r>
            <a:r>
              <a:rPr lang="en-US" altLang="ja-JP" sz="3200" baseline="30000" dirty="0"/>
              <a:t>-14</a:t>
            </a:r>
            <a:r>
              <a:rPr lang="en-US" altLang="ja-JP" sz="3200" dirty="0"/>
              <a:t> s s</a:t>
            </a:r>
            <a:r>
              <a:rPr lang="en-US" altLang="ja-JP" sz="3200" baseline="30000" dirty="0"/>
              <a:t>-1</a:t>
            </a:r>
            <a:r>
              <a:rPr lang="en-US" altLang="ja-JP" sz="3200" dirty="0">
                <a:ea typeface="ＭＳ Ｐゴシック" panose="020B0600070205080204" pitchFamily="50" charset="-128"/>
              </a:rPr>
              <a:t>)</a:t>
            </a:r>
          </a:p>
          <a:p>
            <a:pPr marL="430997" indent="-430997">
              <a:buFont typeface="Arial" panose="020B0604020202020204" pitchFamily="34" charset="0"/>
              <a:buChar char="•"/>
            </a:pPr>
            <a:r>
              <a:rPr lang="en-US" altLang="ja-JP" sz="3200" dirty="0"/>
              <a:t>(</a:t>
            </a:r>
            <a:r>
              <a:rPr lang="en-US" altLang="ja-JP" sz="3200" i="1" dirty="0" err="1"/>
              <a:t>B</a:t>
            </a:r>
            <a:r>
              <a:rPr lang="en-US" altLang="ja-JP" sz="3200" baseline="-25000" dirty="0" err="1"/>
              <a:t>dip</a:t>
            </a:r>
            <a:r>
              <a:rPr lang="en-US" altLang="ja-JP" sz="3200" dirty="0"/>
              <a:t>, τ) = (1.4x10</a:t>
            </a:r>
            <a:r>
              <a:rPr lang="en-US" altLang="ja-JP" sz="3200" baseline="30000" dirty="0"/>
              <a:t>13</a:t>
            </a:r>
            <a:r>
              <a:rPr lang="en-US" altLang="ja-JP" sz="3200" dirty="0"/>
              <a:t> G, 4.1 </a:t>
            </a:r>
            <a:r>
              <a:rPr lang="en-US" altLang="ja-JP" sz="3200" dirty="0" err="1"/>
              <a:t>Myr</a:t>
            </a:r>
            <a:r>
              <a:rPr lang="en-US" altLang="ja-JP" sz="3200" dirty="0"/>
              <a:t>)</a:t>
            </a:r>
            <a:endParaRPr lang="en-US" altLang="ja-JP" sz="3200" dirty="0">
              <a:ea typeface="ＭＳ Ｐゴシック" panose="020B0600070205080204" pitchFamily="50" charset="-128"/>
            </a:endParaRPr>
          </a:p>
          <a:p>
            <a:pPr marL="430997" indent="-430997">
              <a:buFont typeface="Arial" panose="020B0604020202020204" pitchFamily="34" charset="0"/>
              <a:buChar char="•"/>
            </a:pPr>
            <a:r>
              <a:rPr lang="en-US" altLang="ja-JP" sz="3200" dirty="0">
                <a:ea typeface="ＭＳ Ｐゴシック" panose="020B0600070205080204" pitchFamily="50" charset="-128"/>
              </a:rPr>
              <a:t>Pulsed fraction (</a:t>
            </a:r>
            <a:r>
              <a:rPr lang="ja-JP" altLang="en-US" sz="3200" dirty="0">
                <a:ea typeface="ＭＳ Ｐゴシック" panose="020B0600070205080204" pitchFamily="50" charset="-128"/>
              </a:rPr>
              <a:t>振幅</a:t>
            </a:r>
            <a:r>
              <a:rPr lang="en-US" altLang="ja-JP" sz="3200" dirty="0">
                <a:ea typeface="ＭＳ Ｐゴシック" panose="020B0600070205080204" pitchFamily="50" charset="-128"/>
              </a:rPr>
              <a:t>) = 1.93 +/- 0.28 %</a:t>
            </a:r>
          </a:p>
          <a:p>
            <a:pPr marL="430997" indent="-430997">
              <a:buFont typeface="Arial" panose="020B0604020202020204" pitchFamily="34" charset="0"/>
              <a:buChar char="•"/>
            </a:pPr>
            <a:r>
              <a:rPr lang="ja-JP" altLang="en-US" sz="3200" dirty="0"/>
              <a:t>従来の結果を確認 </a:t>
            </a:r>
            <a:r>
              <a:rPr lang="en-US" altLang="ja-JP" sz="2800" dirty="0"/>
              <a:t>(van Kerkwijk+08; XMM)</a:t>
            </a:r>
            <a:endParaRPr lang="en-US" altLang="ja-JP" sz="2800" dirty="0">
              <a:ea typeface="ＭＳ Ｐゴシック" panose="020B0600070205080204" pitchFamily="50" charset="-128"/>
            </a:endParaRPr>
          </a:p>
        </p:txBody>
      </p:sp>
      <p:sp>
        <p:nvSpPr>
          <p:cNvPr id="8" name="テキスト ボックス 7"/>
          <p:cNvSpPr txBox="1"/>
          <p:nvPr/>
        </p:nvSpPr>
        <p:spPr>
          <a:xfrm>
            <a:off x="2722255" y="2761540"/>
            <a:ext cx="3703777" cy="461665"/>
          </a:xfrm>
          <a:prstGeom prst="rect">
            <a:avLst/>
          </a:prstGeom>
          <a:noFill/>
        </p:spPr>
        <p:txBody>
          <a:bodyPr wrap="square" rtlCol="0">
            <a:spAutoFit/>
          </a:bodyPr>
          <a:lstStyle/>
          <a:p>
            <a:r>
              <a:rPr lang="en-US" altLang="ja-JP" sz="2400" dirty="0"/>
              <a:t>Folded light curve (2 cycles)</a:t>
            </a:r>
            <a:endParaRPr lang="ja-JP" altLang="en-US" sz="2400" dirty="0"/>
          </a:p>
        </p:txBody>
      </p:sp>
      <p:sp>
        <p:nvSpPr>
          <p:cNvPr id="11" name="タイトル 1"/>
          <p:cNvSpPr>
            <a:spLocks noGrp="1"/>
          </p:cNvSpPr>
          <p:nvPr>
            <p:ph type="title"/>
          </p:nvPr>
        </p:nvSpPr>
        <p:spPr>
          <a:xfrm>
            <a:off x="459344" y="-130832"/>
            <a:ext cx="8229600" cy="1143000"/>
          </a:xfrm>
        </p:spPr>
        <p:txBody>
          <a:bodyPr>
            <a:normAutofit/>
          </a:bodyPr>
          <a:lstStyle/>
          <a:p>
            <a:r>
              <a:rPr kumimoji="1" lang="en-US" altLang="ja-JP" u="sng" dirty="0"/>
              <a:t>7.055 s</a:t>
            </a:r>
            <a:r>
              <a:rPr lang="ja-JP" altLang="en-US" u="sng" dirty="0"/>
              <a:t> 周期の検出</a:t>
            </a:r>
            <a:endParaRPr kumimoji="1" lang="ja-JP" altLang="en-US" u="sng" dirty="0"/>
          </a:p>
        </p:txBody>
      </p:sp>
      <p:sp>
        <p:nvSpPr>
          <p:cNvPr id="3" name="テキスト ボックス 2"/>
          <p:cNvSpPr txBox="1"/>
          <p:nvPr/>
        </p:nvSpPr>
        <p:spPr>
          <a:xfrm>
            <a:off x="5313729" y="5877272"/>
            <a:ext cx="1391728" cy="400110"/>
          </a:xfrm>
          <a:prstGeom prst="rect">
            <a:avLst/>
          </a:prstGeom>
          <a:noFill/>
        </p:spPr>
        <p:txBody>
          <a:bodyPr wrap="none" rtlCol="0">
            <a:spAutoFit/>
          </a:bodyPr>
          <a:lstStyle/>
          <a:p>
            <a:r>
              <a:rPr lang="en-US" altLang="ja-JP" sz="2000" dirty="0"/>
              <a:t>Z</a:t>
            </a:r>
            <a:r>
              <a:rPr lang="en-US" altLang="ja-JP" sz="2000" baseline="-25000" dirty="0"/>
              <a:t>10</a:t>
            </a:r>
            <a:r>
              <a:rPr lang="en-US" altLang="ja-JP" sz="2000" baseline="30000" dirty="0"/>
              <a:t>2</a:t>
            </a:r>
            <a:r>
              <a:rPr lang="en-US" altLang="ja-JP" sz="2000" dirty="0"/>
              <a:t> = 209.1</a:t>
            </a:r>
          </a:p>
        </p:txBody>
      </p:sp>
      <p:sp>
        <p:nvSpPr>
          <p:cNvPr id="4" name="テキスト ボックス 3"/>
          <p:cNvSpPr txBox="1"/>
          <p:nvPr/>
        </p:nvSpPr>
        <p:spPr>
          <a:xfrm>
            <a:off x="3995936" y="6406558"/>
            <a:ext cx="926857" cy="461665"/>
          </a:xfrm>
          <a:prstGeom prst="rect">
            <a:avLst/>
          </a:prstGeom>
          <a:noFill/>
        </p:spPr>
        <p:txBody>
          <a:bodyPr wrap="none" rtlCol="0">
            <a:spAutoFit/>
          </a:bodyPr>
          <a:lstStyle/>
          <a:p>
            <a:r>
              <a:rPr kumimoji="1" lang="en-US" altLang="ja-JP" sz="2400" dirty="0"/>
              <a:t>Phase</a:t>
            </a:r>
            <a:endParaRPr kumimoji="1" lang="ja-JP" altLang="en-US" sz="2400" dirty="0"/>
          </a:p>
        </p:txBody>
      </p:sp>
      <p:sp>
        <p:nvSpPr>
          <p:cNvPr id="5" name="テキスト ボックス 4"/>
          <p:cNvSpPr txBox="1"/>
          <p:nvPr/>
        </p:nvSpPr>
        <p:spPr>
          <a:xfrm>
            <a:off x="1259632" y="537759"/>
            <a:ext cx="364202" cy="523220"/>
          </a:xfrm>
          <a:prstGeom prst="rect">
            <a:avLst/>
          </a:prstGeom>
          <a:noFill/>
        </p:spPr>
        <p:txBody>
          <a:bodyPr wrap="none" rtlCol="0">
            <a:spAutoFit/>
          </a:bodyPr>
          <a:lstStyle/>
          <a:p>
            <a:r>
              <a:rPr kumimoji="1" lang="ja-JP" altLang="en-US" sz="2800" dirty="0"/>
              <a:t>・</a:t>
            </a:r>
          </a:p>
        </p:txBody>
      </p:sp>
      <p:sp>
        <p:nvSpPr>
          <p:cNvPr id="9" name="テキスト ボックス 8"/>
          <p:cNvSpPr txBox="1"/>
          <p:nvPr/>
        </p:nvSpPr>
        <p:spPr>
          <a:xfrm rot="16200000">
            <a:off x="519297" y="4468632"/>
            <a:ext cx="2127698" cy="461665"/>
          </a:xfrm>
          <a:prstGeom prst="rect">
            <a:avLst/>
          </a:prstGeom>
          <a:noFill/>
        </p:spPr>
        <p:txBody>
          <a:bodyPr wrap="none" rtlCol="0">
            <a:spAutoFit/>
          </a:bodyPr>
          <a:lstStyle/>
          <a:p>
            <a:r>
              <a:rPr kumimoji="1" lang="en-US" altLang="ja-JP" sz="2400" dirty="0"/>
              <a:t>Norm. Intensity</a:t>
            </a:r>
            <a:endParaRPr kumimoji="1" lang="ja-JP" altLang="en-US" sz="2400" dirty="0"/>
          </a:p>
        </p:txBody>
      </p:sp>
      <p:sp>
        <p:nvSpPr>
          <p:cNvPr id="7" name="スライド番号プレースホルダー 6"/>
          <p:cNvSpPr>
            <a:spLocks noGrp="1"/>
          </p:cNvSpPr>
          <p:nvPr>
            <p:ph type="sldNum" sz="quarter" idx="12"/>
          </p:nvPr>
        </p:nvSpPr>
        <p:spPr/>
        <p:txBody>
          <a:bodyPr/>
          <a:lstStyle/>
          <a:p>
            <a:fld id="{6F1CF41B-315A-455C-BDFC-86D2CA9BA2E6}" type="slidenum">
              <a:rPr kumimoji="1" lang="ja-JP" altLang="en-US" smtClean="0"/>
              <a:t>8</a:t>
            </a:fld>
            <a:endParaRPr kumimoji="1" lang="ja-JP" altLang="en-US"/>
          </a:p>
        </p:txBody>
      </p:sp>
    </p:spTree>
    <p:extLst>
      <p:ext uri="{BB962C8B-B14F-4D97-AF65-F5344CB8AC3E}">
        <p14:creationId xmlns:p14="http://schemas.microsoft.com/office/powerpoint/2010/main" val="43046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459344" y="-130832"/>
            <a:ext cx="8229600" cy="1143000"/>
          </a:xfrm>
        </p:spPr>
        <p:txBody>
          <a:bodyPr>
            <a:normAutofit/>
          </a:bodyPr>
          <a:lstStyle/>
          <a:p>
            <a:r>
              <a:rPr kumimoji="1" lang="en-US" altLang="ja-JP" u="sng" dirty="0"/>
              <a:t>14.11 s</a:t>
            </a:r>
            <a:r>
              <a:rPr lang="ja-JP" altLang="en-US" u="sng" dirty="0"/>
              <a:t> 周期？</a:t>
            </a:r>
            <a:endParaRPr kumimoji="1" lang="ja-JP" altLang="en-US" u="sng" dirty="0"/>
          </a:p>
        </p:txBody>
      </p:sp>
      <p:sp>
        <p:nvSpPr>
          <p:cNvPr id="14" name="テキスト ボックス 13"/>
          <p:cNvSpPr txBox="1"/>
          <p:nvPr/>
        </p:nvSpPr>
        <p:spPr>
          <a:xfrm>
            <a:off x="310437" y="830392"/>
            <a:ext cx="8080417" cy="2062103"/>
          </a:xfrm>
          <a:prstGeom prst="rect">
            <a:avLst/>
          </a:prstGeom>
          <a:noFill/>
        </p:spPr>
        <p:txBody>
          <a:bodyPr wrap="none" rtlCol="0">
            <a:spAutoFit/>
          </a:bodyPr>
          <a:lstStyle/>
          <a:p>
            <a:pPr marL="430997" indent="-430997">
              <a:buFont typeface="Arial" panose="020B0604020202020204" pitchFamily="34" charset="0"/>
              <a:buChar char="•"/>
            </a:pPr>
            <a:r>
              <a:rPr lang="ja-JP" altLang="en-US" sz="3200" dirty="0">
                <a:ea typeface="ＭＳ Ｐゴシック" panose="020B0600070205080204" pitchFamily="50" charset="-128"/>
              </a:rPr>
              <a:t>パルスが </a:t>
            </a:r>
            <a:r>
              <a:rPr lang="en-US" altLang="ja-JP" sz="3200" dirty="0">
                <a:ea typeface="ＭＳ Ｐゴシック" panose="020B0600070205080204" pitchFamily="50" charset="-128"/>
              </a:rPr>
              <a:t>1</a:t>
            </a:r>
            <a:r>
              <a:rPr lang="ja-JP" altLang="en-US" sz="3200" dirty="0">
                <a:ea typeface="ＭＳ Ｐゴシック" panose="020B0600070205080204" pitchFamily="50" charset="-128"/>
              </a:rPr>
              <a:t>周期 </a:t>
            </a:r>
            <a:r>
              <a:rPr lang="en-US" altLang="ja-JP" sz="3200" dirty="0">
                <a:ea typeface="ＭＳ Ｐゴシック" panose="020B0600070205080204" pitchFamily="50" charset="-128"/>
              </a:rPr>
              <a:t>2</a:t>
            </a:r>
            <a:r>
              <a:rPr lang="ja-JP" altLang="en-US" sz="3200" dirty="0">
                <a:ea typeface="ＭＳ Ｐゴシック" panose="020B0600070205080204" pitchFamily="50" charset="-128"/>
              </a:rPr>
              <a:t>ピークの </a:t>
            </a:r>
            <a:r>
              <a:rPr lang="en-US" altLang="ja-JP" sz="3200" dirty="0">
                <a:ea typeface="ＭＳ Ｐゴシック" panose="020B0600070205080204" pitchFamily="50" charset="-128"/>
              </a:rPr>
              <a:t>XINS: RBS 1223</a:t>
            </a:r>
          </a:p>
          <a:p>
            <a:pPr marL="430997" indent="-430997">
              <a:buFont typeface="Arial" panose="020B0604020202020204" pitchFamily="34" charset="0"/>
              <a:buChar char="•"/>
            </a:pPr>
            <a:r>
              <a:rPr lang="en-US" altLang="ja-JP" sz="3200" b="1" dirty="0">
                <a:ea typeface="ＭＳ Ｐゴシック" panose="020B0600070205080204" pitchFamily="50" charset="-128"/>
              </a:rPr>
              <a:t>J1856</a:t>
            </a:r>
            <a:r>
              <a:rPr lang="ja-JP" altLang="en-US" sz="3200" dirty="0">
                <a:ea typeface="ＭＳ Ｐゴシック" panose="020B0600070205080204" pitchFamily="50" charset="-128"/>
              </a:rPr>
              <a:t>も </a:t>
            </a:r>
            <a:r>
              <a:rPr lang="en-US" altLang="ja-JP" sz="3200" dirty="0">
                <a:ea typeface="ＭＳ Ｐゴシック" panose="020B0600070205080204" pitchFamily="50" charset="-128"/>
              </a:rPr>
              <a:t>2</a:t>
            </a:r>
            <a:r>
              <a:rPr lang="ja-JP" altLang="en-US" sz="3200" dirty="0">
                <a:ea typeface="ＭＳ Ｐゴシック" panose="020B0600070205080204" pitchFamily="50" charset="-128"/>
              </a:rPr>
              <a:t>ピークの可能性？</a:t>
            </a:r>
            <a:endParaRPr lang="en-US" altLang="ja-JP" sz="3200" dirty="0">
              <a:ea typeface="ＭＳ Ｐゴシック" panose="020B0600070205080204" pitchFamily="50" charset="-128"/>
            </a:endParaRPr>
          </a:p>
          <a:p>
            <a:pPr marL="430997" indent="-430997">
              <a:buFont typeface="Arial" panose="020B0604020202020204" pitchFamily="34" charset="0"/>
              <a:buChar char="•"/>
            </a:pPr>
            <a:r>
              <a:rPr lang="en-US" altLang="ja-JP" sz="3200" dirty="0"/>
              <a:t>(</a:t>
            </a:r>
            <a:r>
              <a:rPr lang="en-US" altLang="ja-JP" sz="3200" i="1" dirty="0"/>
              <a:t>P</a:t>
            </a:r>
            <a:r>
              <a:rPr lang="en-US" altLang="ja-JP" sz="3200" dirty="0"/>
              <a:t>, </a:t>
            </a:r>
            <a:r>
              <a:rPr lang="en-US" altLang="ja-JP" sz="3200" i="1" dirty="0"/>
              <a:t>P</a:t>
            </a:r>
            <a:r>
              <a:rPr lang="en-US" altLang="ja-JP" sz="3200" dirty="0"/>
              <a:t>) = </a:t>
            </a:r>
            <a:r>
              <a:rPr lang="en-US" altLang="ja-JP" sz="3200" b="1" i="1" dirty="0"/>
              <a:t>14.11043295 s,  5.9x10</a:t>
            </a:r>
            <a:r>
              <a:rPr lang="en-US" altLang="ja-JP" sz="3200" b="1" i="1" baseline="30000" dirty="0"/>
              <a:t>-14</a:t>
            </a:r>
            <a:r>
              <a:rPr lang="en-US" altLang="ja-JP" sz="3200" b="1" i="1" dirty="0"/>
              <a:t> s s</a:t>
            </a:r>
            <a:r>
              <a:rPr lang="en-US" altLang="ja-JP" sz="3200" b="1" i="1" baseline="30000" dirty="0"/>
              <a:t>-1 </a:t>
            </a:r>
            <a:r>
              <a:rPr lang="ja-JP" altLang="en-US" sz="3200" dirty="0" err="1"/>
              <a:t>を検</a:t>
            </a:r>
            <a:r>
              <a:rPr lang="ja-JP" altLang="en-US" sz="3200" dirty="0"/>
              <a:t>出</a:t>
            </a:r>
            <a:endParaRPr lang="en-US" altLang="ja-JP" sz="3200" dirty="0"/>
          </a:p>
          <a:p>
            <a:pPr marL="430997" indent="-430997">
              <a:buFont typeface="Arial" panose="020B0604020202020204" pitchFamily="34" charset="0"/>
              <a:buChar char="•"/>
            </a:pPr>
            <a:r>
              <a:rPr lang="ja-JP" altLang="en-US" sz="3200" dirty="0">
                <a:ea typeface="ＭＳ Ｐゴシック" panose="020B0600070205080204" pitchFamily="50" charset="-128"/>
              </a:rPr>
              <a:t>パルス形状に違いがあるか？</a:t>
            </a:r>
            <a:endParaRPr lang="en-US" altLang="ja-JP" sz="3200" dirty="0">
              <a:ea typeface="ＭＳ Ｐゴシック" panose="020B0600070205080204" pitchFamily="50" charset="-128"/>
            </a:endParaRPr>
          </a:p>
        </p:txBody>
      </p:sp>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r="3110" b="9325"/>
          <a:stretch/>
        </p:blipFill>
        <p:spPr>
          <a:xfrm rot="5400000">
            <a:off x="2613494" y="2258713"/>
            <a:ext cx="3776866" cy="5044431"/>
          </a:xfrm>
          <a:prstGeom prst="rect">
            <a:avLst/>
          </a:prstGeom>
        </p:spPr>
      </p:pic>
      <p:sp>
        <p:nvSpPr>
          <p:cNvPr id="16" name="テキスト ボックス 15"/>
          <p:cNvSpPr txBox="1"/>
          <p:nvPr/>
        </p:nvSpPr>
        <p:spPr>
          <a:xfrm>
            <a:off x="2843808" y="2892495"/>
            <a:ext cx="3703777" cy="461665"/>
          </a:xfrm>
          <a:prstGeom prst="rect">
            <a:avLst/>
          </a:prstGeom>
          <a:noFill/>
        </p:spPr>
        <p:txBody>
          <a:bodyPr wrap="square" rtlCol="0">
            <a:spAutoFit/>
          </a:bodyPr>
          <a:lstStyle/>
          <a:p>
            <a:r>
              <a:rPr lang="en-US" altLang="ja-JP" sz="2400" dirty="0"/>
              <a:t>Folded light curve (2 cycles)</a:t>
            </a:r>
            <a:endParaRPr lang="ja-JP" altLang="en-US" sz="2400" dirty="0"/>
          </a:p>
        </p:txBody>
      </p:sp>
      <p:sp>
        <p:nvSpPr>
          <p:cNvPr id="6" name="テキスト ボックス 5"/>
          <p:cNvSpPr txBox="1"/>
          <p:nvPr/>
        </p:nvSpPr>
        <p:spPr>
          <a:xfrm>
            <a:off x="1331640" y="1599833"/>
            <a:ext cx="364202" cy="523220"/>
          </a:xfrm>
          <a:prstGeom prst="rect">
            <a:avLst/>
          </a:prstGeom>
          <a:noFill/>
        </p:spPr>
        <p:txBody>
          <a:bodyPr wrap="none" rtlCol="0">
            <a:spAutoFit/>
          </a:bodyPr>
          <a:lstStyle/>
          <a:p>
            <a:r>
              <a:rPr kumimoji="1" lang="ja-JP" altLang="en-US" sz="2800" dirty="0"/>
              <a:t>・</a:t>
            </a:r>
          </a:p>
        </p:txBody>
      </p:sp>
      <p:sp>
        <p:nvSpPr>
          <p:cNvPr id="2" name="テキスト ボックス 1"/>
          <p:cNvSpPr txBox="1"/>
          <p:nvPr/>
        </p:nvSpPr>
        <p:spPr>
          <a:xfrm>
            <a:off x="2385413" y="5805264"/>
            <a:ext cx="939103" cy="369332"/>
          </a:xfrm>
          <a:prstGeom prst="rect">
            <a:avLst/>
          </a:prstGeom>
          <a:noFill/>
        </p:spPr>
        <p:txBody>
          <a:bodyPr wrap="none" rtlCol="0">
            <a:spAutoFit/>
          </a:bodyPr>
          <a:lstStyle/>
          <a:p>
            <a:r>
              <a:rPr kumimoji="1" lang="en-US" altLang="ja-JP" b="1" dirty="0">
                <a:solidFill>
                  <a:srgbClr val="0070C0"/>
                </a:solidFill>
              </a:rPr>
              <a:t>Primary</a:t>
            </a:r>
            <a:endParaRPr kumimoji="1" lang="ja-JP" altLang="en-US" b="1" dirty="0">
              <a:solidFill>
                <a:srgbClr val="0070C0"/>
              </a:solidFill>
            </a:endParaRPr>
          </a:p>
        </p:txBody>
      </p:sp>
      <p:sp>
        <p:nvSpPr>
          <p:cNvPr id="8" name="テキスト ボックス 7"/>
          <p:cNvSpPr txBox="1"/>
          <p:nvPr/>
        </p:nvSpPr>
        <p:spPr>
          <a:xfrm>
            <a:off x="3394141" y="5793069"/>
            <a:ext cx="1180003" cy="369332"/>
          </a:xfrm>
          <a:prstGeom prst="rect">
            <a:avLst/>
          </a:prstGeom>
          <a:noFill/>
        </p:spPr>
        <p:txBody>
          <a:bodyPr wrap="none" rtlCol="0">
            <a:spAutoFit/>
          </a:bodyPr>
          <a:lstStyle/>
          <a:p>
            <a:r>
              <a:rPr kumimoji="1" lang="en-US" altLang="ja-JP" b="1" dirty="0">
                <a:solidFill>
                  <a:srgbClr val="FF9831"/>
                </a:solidFill>
              </a:rPr>
              <a:t>Secondary</a:t>
            </a:r>
            <a:endParaRPr kumimoji="1" lang="ja-JP" altLang="en-US" b="1" dirty="0">
              <a:solidFill>
                <a:srgbClr val="FF9831"/>
              </a:solidFill>
            </a:endParaRPr>
          </a:p>
        </p:txBody>
      </p:sp>
      <p:sp>
        <p:nvSpPr>
          <p:cNvPr id="9" name="テキスト ボックス 8"/>
          <p:cNvSpPr txBox="1"/>
          <p:nvPr/>
        </p:nvSpPr>
        <p:spPr>
          <a:xfrm>
            <a:off x="4110715" y="6461177"/>
            <a:ext cx="926857" cy="461665"/>
          </a:xfrm>
          <a:prstGeom prst="rect">
            <a:avLst/>
          </a:prstGeom>
          <a:noFill/>
        </p:spPr>
        <p:txBody>
          <a:bodyPr wrap="none" rtlCol="0">
            <a:spAutoFit/>
          </a:bodyPr>
          <a:lstStyle/>
          <a:p>
            <a:r>
              <a:rPr kumimoji="1" lang="en-US" altLang="ja-JP" sz="2400" dirty="0"/>
              <a:t>Phase</a:t>
            </a:r>
            <a:endParaRPr kumimoji="1" lang="ja-JP" altLang="en-US" sz="2400" dirty="0"/>
          </a:p>
        </p:txBody>
      </p:sp>
      <p:sp>
        <p:nvSpPr>
          <p:cNvPr id="10" name="テキスト ボックス 9"/>
          <p:cNvSpPr txBox="1"/>
          <p:nvPr/>
        </p:nvSpPr>
        <p:spPr>
          <a:xfrm rot="16200000">
            <a:off x="557148" y="4510583"/>
            <a:ext cx="2127698" cy="461665"/>
          </a:xfrm>
          <a:prstGeom prst="rect">
            <a:avLst/>
          </a:prstGeom>
          <a:noFill/>
        </p:spPr>
        <p:txBody>
          <a:bodyPr wrap="none" rtlCol="0">
            <a:spAutoFit/>
          </a:bodyPr>
          <a:lstStyle/>
          <a:p>
            <a:r>
              <a:rPr kumimoji="1" lang="en-US" altLang="ja-JP" sz="2400" dirty="0"/>
              <a:t>Norm. Intensity</a:t>
            </a:r>
            <a:endParaRPr kumimoji="1" lang="ja-JP" altLang="en-US" sz="2400" dirty="0"/>
          </a:p>
        </p:txBody>
      </p:sp>
      <p:sp>
        <p:nvSpPr>
          <p:cNvPr id="4" name="スライド番号プレースホルダー 3"/>
          <p:cNvSpPr>
            <a:spLocks noGrp="1"/>
          </p:cNvSpPr>
          <p:nvPr>
            <p:ph type="sldNum" sz="quarter" idx="12"/>
          </p:nvPr>
        </p:nvSpPr>
        <p:spPr/>
        <p:txBody>
          <a:bodyPr/>
          <a:lstStyle/>
          <a:p>
            <a:fld id="{6F1CF41B-315A-455C-BDFC-86D2CA9BA2E6}" type="slidenum">
              <a:rPr kumimoji="1" lang="ja-JP" altLang="en-US" smtClean="0"/>
              <a:t>9</a:t>
            </a:fld>
            <a:endParaRPr kumimoji="1" lang="ja-JP" altLang="en-US"/>
          </a:p>
        </p:txBody>
      </p:sp>
    </p:spTree>
    <p:extLst>
      <p:ext uri="{BB962C8B-B14F-4D97-AF65-F5344CB8AC3E}">
        <p14:creationId xmlns:p14="http://schemas.microsoft.com/office/powerpoint/2010/main" val="177773882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TM03457491[[fn=メトロポリタン]]</Template>
  <TotalTime>25145</TotalTime>
  <Words>3104</Words>
  <Application>Microsoft Office PowerPoint</Application>
  <PresentationFormat>画面に合わせる (4:3)</PresentationFormat>
  <Paragraphs>621</Paragraphs>
  <Slides>39</Slides>
  <Notes>26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39</vt:i4>
      </vt:variant>
    </vt:vector>
  </HeadingPairs>
  <TitlesOfParts>
    <vt:vector size="49" baseType="lpstr">
      <vt:lpstr>HGP明朝E</vt:lpstr>
      <vt:lpstr>HGS明朝E</vt:lpstr>
      <vt:lpstr>HG明朝E</vt:lpstr>
      <vt:lpstr>ＭＳ Ｐゴシック</vt:lpstr>
      <vt:lpstr>Arial</vt:lpstr>
      <vt:lpstr>Calibri</vt:lpstr>
      <vt:lpstr>Cambria</vt:lpstr>
      <vt:lpstr>Cambria Math</vt:lpstr>
      <vt:lpstr>Century</vt:lpstr>
      <vt:lpstr>Office ​​テーマ</vt:lpstr>
      <vt:lpstr>Thermal Emission and Magnetic Fields of Isolated Neutron Stars (単独中性子星の熱的放射と磁場)</vt:lpstr>
      <vt:lpstr>X-ray Isolated Neutron Star (XINS) </vt:lpstr>
      <vt:lpstr>PowerPoint プレゼンテーション</vt:lpstr>
      <vt:lpstr>PowerPoint プレゼンテーション</vt:lpstr>
      <vt:lpstr>NICER for RX J1856.5-3754</vt:lpstr>
      <vt:lpstr>スペクトル解析</vt:lpstr>
      <vt:lpstr>周期性解析 - Z2 periodogram</vt:lpstr>
      <vt:lpstr>7.055 s 周期の検出</vt:lpstr>
      <vt:lpstr>14.11 s 周期？</vt:lpstr>
      <vt:lpstr>14.11 s 周期 - 定量的評価</vt:lpstr>
      <vt:lpstr>観測結果まとめ</vt:lpstr>
      <vt:lpstr>XINS / マグネター / RPP の比較</vt:lpstr>
      <vt:lpstr>高温成分の起源</vt:lpstr>
      <vt:lpstr>Polar Cap Bombardment</vt:lpstr>
      <vt:lpstr>表層の温度勾配(1)</vt:lpstr>
      <vt:lpstr>表層の温度勾配(2)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以下バックアップ</vt:lpstr>
      <vt:lpstr>目次</vt:lpstr>
      <vt:lpstr>中性子星の放射</vt:lpstr>
      <vt:lpstr>熱的放射する中性子星</vt:lpstr>
      <vt:lpstr>J1856 スペクトル</vt:lpstr>
      <vt:lpstr>NICER: バックグラウンド推定</vt:lpstr>
      <vt:lpstr>NICER: 系統誤差の評価</vt:lpstr>
      <vt:lpstr>NICER: 星間吸収の不定性</vt:lpstr>
      <vt:lpstr>keV-excess の評価</vt:lpstr>
      <vt:lpstr>PowerPoint プレゼンテーション</vt:lpstr>
      <vt:lpstr>PowerPoint プレゼンテーション</vt:lpstr>
      <vt:lpstr>熱進化と磁場</vt:lpstr>
      <vt:lpstr>PowerPoint プレゼンテーション</vt:lpstr>
      <vt:lpstr>LX - Lsd : Magnetar</vt:lpstr>
      <vt:lpstr>連星中性子星磁場の観測的研究</vt:lpstr>
      <vt:lpstr>連星中性子星磁場の観測的研究</vt:lpstr>
      <vt:lpstr>連星中性子星磁場の観測的研究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単独中性子星からの X線高エネルギー超過成分の発見</dc:title>
  <dc:creator>友景</dc:creator>
  <cp:lastModifiedBy>米山　友景</cp:lastModifiedBy>
  <cp:revision>992</cp:revision>
  <cp:lastPrinted>2018-02-16T08:24:20Z</cp:lastPrinted>
  <dcterms:created xsi:type="dcterms:W3CDTF">2016-01-21T05:12:56Z</dcterms:created>
  <dcterms:modified xsi:type="dcterms:W3CDTF">2021-08-11T01:38:47Z</dcterms:modified>
</cp:coreProperties>
</file>