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FF"/>
    <a:srgbClr val="0000FF"/>
    <a:srgbClr val="CBA9FF"/>
    <a:srgbClr val="82D2FF"/>
    <a:srgbClr val="98AEFF"/>
    <a:srgbClr val="00DE66"/>
    <a:srgbClr val="88FF75"/>
    <a:srgbClr val="00DE1F"/>
    <a:srgbClr val="00AFBA"/>
    <a:srgbClr val="00B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38"/>
    <p:restoredTop sz="96327" autoAdjust="0"/>
  </p:normalViewPr>
  <p:slideViewPr>
    <p:cSldViewPr snapToGrid="0" snapToObjects="1">
      <p:cViewPr>
        <p:scale>
          <a:sx n="151" d="100"/>
          <a:sy n="151" d="100"/>
        </p:scale>
        <p:origin x="1288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1698-6D69-764A-AC63-AC0935A3D995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332EF-2A41-064E-B395-44A03C1EBF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2313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B260F-53CB-B14F-B1DE-13F883E2D604}" type="datetimeFigureOut">
              <a:rPr kumimoji="1" lang="ja-JP" altLang="en-US" smtClean="0"/>
              <a:t>2021/8/11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1CF6-C909-DC4E-A3EE-0F75E75065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344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1CF6-C909-DC4E-A3EE-0F75E750650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703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19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3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31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15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3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6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81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949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36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64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38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1pPr>
          </a:lstStyle>
          <a:p>
            <a:r>
              <a:rPr lang="en-US" altLang="ja-JP"/>
              <a:t>2021/8/12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defRPr>
            </a:lvl1pPr>
          </a:lstStyle>
          <a:p>
            <a:r>
              <a:rPr lang="en-US" altLang="ja-JP"/>
              <a:t>NS</a:t>
            </a:r>
            <a:r>
              <a:rPr lang="ja-JP" altLang="en-US"/>
              <a:t>研究活性化</a:t>
            </a:r>
            <a:r>
              <a:rPr lang="en-US" altLang="ja-JP"/>
              <a:t>2021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FF6600"/>
                </a:solidFill>
                <a:latin typeface="ヒラギノ丸ゴ Pro W4"/>
                <a:ea typeface="ヒラギノ丸ゴ Pro W4"/>
                <a:cs typeface="ヒラギノ丸ゴ Pro W4"/>
              </a:defRPr>
            </a:lvl1pPr>
          </a:lstStyle>
          <a:p>
            <a:fld id="{76FEB275-F5C2-414E-BB4A-CFB7653DEB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748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kumimoji="1" sz="4000" kern="1200">
          <a:solidFill>
            <a:schemeClr val="tx1"/>
          </a:solidFill>
          <a:latin typeface="ヒラギノ丸ゴ Pro W4"/>
          <a:ea typeface="ヒラギノ丸ゴ Pro W4"/>
          <a:cs typeface="ヒラギノ丸ゴ Pro W4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プレースホルダー 1"/>
          <p:cNvSpPr txBox="1">
            <a:spLocks/>
          </p:cNvSpPr>
          <p:nvPr/>
        </p:nvSpPr>
        <p:spPr>
          <a:xfrm>
            <a:off x="457200" y="140420"/>
            <a:ext cx="8229600" cy="2337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defRPr>
            </a:lvl1pPr>
          </a:lstStyle>
          <a:p>
            <a:r>
              <a:rPr lang="ja-JP" altLang="en-US" dirty="0">
                <a:solidFill>
                  <a:srgbClr val="0000FF"/>
                </a:solidFill>
              </a:rPr>
              <a:t>硬</a:t>
            </a:r>
            <a:r>
              <a:rPr lang="en-US" altLang="ja-JP" dirty="0">
                <a:solidFill>
                  <a:srgbClr val="0000FF"/>
                </a:solidFill>
              </a:rPr>
              <a:t>X</a:t>
            </a:r>
            <a:r>
              <a:rPr lang="ja-JP" altLang="en-US" dirty="0">
                <a:solidFill>
                  <a:srgbClr val="0000FF"/>
                </a:solidFill>
              </a:rPr>
              <a:t>線パルスの位相変調から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ja-JP" altLang="en-US" dirty="0">
                <a:solidFill>
                  <a:srgbClr val="0000FF"/>
                </a:solidFill>
              </a:rPr>
              <a:t>探るマグネターの物理</a:t>
            </a:r>
            <a:endParaRPr lang="en-US" altLang="ja-JP" dirty="0">
              <a:solidFill>
                <a:srgbClr val="0000FF"/>
              </a:solidFill>
            </a:endParaRPr>
          </a:p>
          <a:p>
            <a:r>
              <a:rPr lang="en-US" altLang="ja-JP" sz="3200" dirty="0">
                <a:solidFill>
                  <a:srgbClr val="0000FF"/>
                </a:solidFill>
              </a:rPr>
              <a:t>Physics of </a:t>
            </a:r>
            <a:r>
              <a:rPr lang="en-US" altLang="ja-JP" sz="3200" dirty="0" err="1">
                <a:solidFill>
                  <a:srgbClr val="0000FF"/>
                </a:solidFill>
              </a:rPr>
              <a:t>Magnetars</a:t>
            </a:r>
            <a:r>
              <a:rPr lang="en-US" altLang="ja-JP" sz="3200" dirty="0">
                <a:solidFill>
                  <a:srgbClr val="0000FF"/>
                </a:solidFill>
              </a:rPr>
              <a:t> Probed through Hard X-ray Pulse-Phase Modulation</a:t>
            </a:r>
            <a:endParaRPr lang="ja-JP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8225" y="2467537"/>
            <a:ext cx="72257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ヒラギノ丸ゴ Pro W4"/>
                <a:ea typeface="ヒラギノ丸ゴ Pro W4"/>
                <a:cs typeface="ヒラギノ丸ゴ Pro W4"/>
              </a:rPr>
              <a:t>牧島一夫</a:t>
            </a: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Kazuo </a:t>
            </a:r>
            <a:r>
              <a:rPr kumimoji="1" lang="en-US" altLang="ja-JP" sz="2400" dirty="0" err="1">
                <a:latin typeface="ヒラギノ丸ゴ Pro W4"/>
                <a:ea typeface="ヒラギノ丸ゴ Pro W4"/>
                <a:cs typeface="ヒラギノ丸ゴ Pro W4"/>
              </a:rPr>
              <a:t>Makishima</a:t>
            </a:r>
            <a:endParaRPr kumimoji="1" lang="en-US" altLang="ja-JP" sz="2400" dirty="0"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r>
              <a:rPr kumimoji="1" lang="ja-JP" altLang="ja-JP" sz="24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東京大学</a:t>
            </a:r>
            <a:r>
              <a:rPr kumimoji="1"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Kavli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IPMU 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上席連携研究員</a:t>
            </a:r>
            <a:endParaRPr kumimoji="1"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  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東京大学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理学系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物理学専攻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名誉教授</a:t>
            </a:r>
            <a:endParaRPr kumimoji="1"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r>
              <a:rPr kumimoji="1" lang="ja-JP" altLang="ja-JP" sz="20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理研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玉川</a:t>
            </a:r>
            <a:r>
              <a:rPr kumimoji="1" lang="ja-JP" altLang="en-US" sz="2000" dirty="0">
                <a:latin typeface="ヒラギノ丸ゴ Pro W4"/>
                <a:ea typeface="ヒラギノ丸ゴ Pro W4"/>
                <a:cs typeface="ヒラギノ丸ゴ Pro W4"/>
              </a:rPr>
              <a:t>高エネルギー宇宙物理研究室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客員</a:t>
            </a: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457200" y="6443942"/>
            <a:ext cx="2133600" cy="365125"/>
          </a:xfrm>
        </p:spPr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2917702" y="6347804"/>
            <a:ext cx="2895600" cy="365125"/>
          </a:xfrm>
        </p:spPr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553200" y="6443942"/>
            <a:ext cx="2133600" cy="365125"/>
          </a:xfrm>
        </p:spPr>
        <p:txBody>
          <a:bodyPr/>
          <a:lstStyle/>
          <a:p>
            <a:fld id="{76FEB275-F5C2-414E-BB4A-CFB7653DEB54}" type="slidenum">
              <a:rPr kumimoji="1" lang="ja-JP" altLang="en-US" smtClean="0"/>
              <a:t>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4926" y="3975642"/>
            <a:ext cx="8683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　牧島一夫「</a:t>
            </a:r>
            <a:r>
              <a:rPr lang="ja-JP" altLang="en-US" sz="19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マグネターの自由歳差運動の観測的研究</a:t>
            </a:r>
            <a:r>
              <a:rPr lang="ja-JP" altLang="en-US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」天文月報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2019/</a:t>
            </a:r>
            <a:r>
              <a:rPr lang="ja-JP" altLang="en-US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８月</a:t>
            </a:r>
            <a:endParaRPr lang="en-US" altLang="ja-JP" sz="2000" dirty="0">
              <a:solidFill>
                <a:srgbClr val="8C008A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K.M.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et al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2014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Phys. Rev. </a:t>
            </a:r>
            <a:r>
              <a:rPr lang="en-US" altLang="ja-JP" sz="2000" i="1" dirty="0" err="1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Lett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b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112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id. 171102</a:t>
            </a:r>
          </a:p>
          <a:p>
            <a:pPr algn="ctr"/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K.M.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et al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2016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Publ. </a:t>
            </a:r>
            <a:r>
              <a:rPr lang="en-US" altLang="ja-JP" sz="2000" i="1" dirty="0" err="1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Astr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i="1" dirty="0" err="1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Soc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 Japan</a:t>
            </a:r>
            <a:r>
              <a:rPr lang="en-US" altLang="ja-JP" sz="2000" b="1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b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68S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id. 12</a:t>
            </a:r>
          </a:p>
          <a:p>
            <a:pPr algn="ctr"/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K.M.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et al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2019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Publ. </a:t>
            </a:r>
            <a:r>
              <a:rPr lang="en-US" altLang="ja-JP" sz="2000" i="1" dirty="0" err="1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Astr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i="1" dirty="0" err="1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Soc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 Japan </a:t>
            </a:r>
            <a:r>
              <a:rPr lang="en-US" altLang="ja-JP" sz="2000" b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71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id. 15</a:t>
            </a:r>
          </a:p>
          <a:p>
            <a:pPr algn="ctr"/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K.M.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et al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2021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MNRAS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b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502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2266-2284</a:t>
            </a:r>
          </a:p>
          <a:p>
            <a:pPr algn="ctr"/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K.M.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et al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2021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i="1" dirty="0" err="1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ApJ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submitted</a:t>
            </a:r>
          </a:p>
          <a:p>
            <a:pPr algn="ctr"/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K.M.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2021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 </a:t>
            </a:r>
            <a:r>
              <a:rPr lang="en-US" altLang="ja-JP" sz="2000" i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AIP Conf. Proc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b="1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2319</a:t>
            </a:r>
            <a:r>
              <a:rPr lang="en-US" altLang="ja-JP" sz="2000" dirty="0">
                <a:solidFill>
                  <a:srgbClr val="8C008A"/>
                </a:solidFill>
                <a:latin typeface="ヒラギノ丸ゴ Pro W4"/>
                <a:ea typeface="ヒラギノ丸ゴ Pro W4"/>
                <a:cs typeface="ヒラギノ丸ゴ Pro W4"/>
              </a:rPr>
              <a:t>, 040003</a:t>
            </a:r>
          </a:p>
        </p:txBody>
      </p:sp>
    </p:spTree>
    <p:extLst>
      <p:ext uri="{BB962C8B-B14F-4D97-AF65-F5344CB8AC3E}">
        <p14:creationId xmlns:p14="http://schemas.microsoft.com/office/powerpoint/2010/main" val="2340527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64804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2021/8/12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6583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NS</a:t>
            </a:r>
            <a:r>
              <a:rPr kumimoji="1" lang="ja-JP" altLang="en-US" dirty="0"/>
              <a:t>研究活性化</a:t>
            </a:r>
            <a:r>
              <a:rPr kumimoji="1" lang="en-US" altLang="ja-JP" dirty="0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39" name="図形グループ 38"/>
          <p:cNvGrpSpPr/>
          <p:nvPr/>
        </p:nvGrpSpPr>
        <p:grpSpPr>
          <a:xfrm>
            <a:off x="314573" y="3176630"/>
            <a:ext cx="4918728" cy="3289210"/>
            <a:chOff x="3678401" y="2736857"/>
            <a:chExt cx="4918728" cy="3289211"/>
          </a:xfrm>
        </p:grpSpPr>
        <p:pic>
          <p:nvPicPr>
            <p:cNvPr id="7" name="図 6" descr="free_precession_statistic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401" y="2736857"/>
              <a:ext cx="4918728" cy="3289211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 rot="2800166">
              <a:off x="5409130" y="4682941"/>
              <a:ext cx="149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 err="1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rPr>
                <a:t>B</a:t>
              </a:r>
              <a:r>
                <a:rPr kumimoji="1" lang="en-US" altLang="ja-JP" sz="2000" baseline="-25000" dirty="0" err="1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rPr>
                <a:t>d</a:t>
              </a:r>
              <a:r>
                <a:rPr kumimoji="1" lang="en-US" altLang="ja-JP" sz="2000" dirty="0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rPr>
                <a:t>=1e14</a:t>
              </a:r>
              <a:endParaRPr kumimoji="1" lang="ja-JP" altLang="en-US" sz="2000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800166">
              <a:off x="6639609" y="4313153"/>
              <a:ext cx="149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i="1" dirty="0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rPr>
                <a:t>3</a:t>
              </a:r>
              <a:r>
                <a:rPr kumimoji="1" lang="en-US" altLang="ja-JP" sz="2000" dirty="0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rPr>
                <a:t>e14</a:t>
              </a:r>
              <a:endParaRPr kumimoji="1" lang="ja-JP" altLang="en-US" sz="2000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8912429">
              <a:off x="6208991" y="4586021"/>
              <a:ext cx="1498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τ</a:t>
              </a:r>
              <a:r>
                <a:rPr kumimoji="1"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=1</a:t>
              </a:r>
              <a:r>
                <a:rPr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 </a:t>
              </a:r>
              <a:r>
                <a:rPr kumimoji="1" lang="en-US" altLang="ja-JP" sz="2000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ky</a:t>
              </a:r>
              <a:endParaRPr kumimoji="1" lang="ja-JP" altLang="en-US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18912429">
              <a:off x="5336846" y="3868312"/>
              <a:ext cx="922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10 </a:t>
              </a:r>
              <a:r>
                <a:rPr kumimoji="1" lang="en-US" altLang="ja-JP" sz="2000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ky</a:t>
              </a:r>
              <a:endParaRPr kumimoji="1" lang="ja-JP" altLang="en-US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18912429">
              <a:off x="4193967" y="3000301"/>
              <a:ext cx="880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100</a:t>
              </a:r>
              <a:endParaRPr kumimoji="1" lang="ja-JP" altLang="en-US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16981" y="2902000"/>
            <a:ext cx="497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☆Values of </a:t>
            </a:r>
            <a:r>
              <a:rPr lang="en-US" altLang="ja-JP" sz="24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P/T </a:t>
            </a:r>
            <a:r>
              <a:rPr lang="en-US" altLang="ja-JP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(in 10</a:t>
            </a:r>
            <a:r>
              <a:rPr lang="en-US" altLang="ja-JP" sz="24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-4</a:t>
            </a:r>
            <a:r>
              <a:rPr lang="en-US" altLang="ja-JP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) </a:t>
            </a: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in red</a:t>
            </a:r>
            <a:endParaRPr kumimoji="1" lang="ja-JP" altLang="en-US" sz="24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93406" y="1449084"/>
            <a:ext cx="6123064" cy="503984"/>
          </a:xfrm>
          <a:prstGeom prst="rect">
            <a:avLst/>
          </a:prstGeom>
          <a:solidFill>
            <a:srgbClr val="FFFF00">
              <a:alpha val="16000"/>
            </a:srgbClr>
          </a:solidFill>
          <a:ln w="28575" cmpd="sng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180"/>
              </a:lnSpc>
              <a:spcBef>
                <a:spcPts val="900"/>
              </a:spcBef>
            </a:pPr>
            <a:r>
              <a:rPr lang="en-US" altLang="ja-JP" sz="28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8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/</a:t>
            </a:r>
            <a:r>
              <a:rPr lang="en-US" altLang="ja-JP" sz="28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 </a:t>
            </a:r>
            <a:r>
              <a:rPr lang="en-US" altLang="ja-JP" sz="2800" dirty="0" err="1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cos</a:t>
            </a:r>
            <a:r>
              <a:rPr lang="en-US" altLang="ja-JP" sz="28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α)=</a:t>
            </a:r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800" dirty="0">
                <a:latin typeface="ヒラギノ丸ゴ Pro W4"/>
                <a:ea typeface="ヒラギノ丸ゴ Pro W4"/>
                <a:cs typeface="ヒラギノ丸ゴ Pro W4"/>
              </a:rPr>
              <a:t>〜</a:t>
            </a:r>
            <a:r>
              <a:rPr lang="en-US" altLang="ja-JP" sz="28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10</a:t>
            </a:r>
            <a:r>
              <a:rPr lang="en-US" altLang="ja-JP" sz="2800" baseline="30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-4</a:t>
            </a:r>
            <a:r>
              <a:rPr lang="en-US" altLang="ja-JP" sz="28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 (</a:t>
            </a:r>
            <a:r>
              <a:rPr lang="en-US" altLang="ja-JP" sz="2800" i="1" dirty="0" err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800" baseline="-25000" dirty="0" err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800" baseline="-25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8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/10</a:t>
            </a:r>
            <a:r>
              <a:rPr lang="en-US" altLang="ja-JP" sz="2800" baseline="30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16</a:t>
            </a:r>
            <a:r>
              <a:rPr lang="en-US" altLang="ja-JP" sz="28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G)</a:t>
            </a:r>
            <a:r>
              <a:rPr lang="en-US" altLang="ja-JP" sz="2800" baseline="30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2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555071" y="2961596"/>
            <a:ext cx="3340705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80"/>
              </a:lnSpc>
              <a:spcBef>
                <a:spcPts val="900"/>
              </a:spcBef>
              <a:buFont typeface="Wingdings" charset="2"/>
              <a:buChar char="Ø"/>
            </a:pPr>
            <a:r>
              <a:rPr lang="en-US" altLang="ja-JP" sz="22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/</a:t>
            </a:r>
            <a:r>
              <a:rPr lang="en-US" altLang="ja-JP" sz="22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∝</a:t>
            </a:r>
            <a:r>
              <a:rPr lang="en-US" altLang="ja-JP" sz="2200" i="1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200" baseline="-25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baseline="30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2</a:t>
            </a:r>
            <a:r>
              <a:rPr lang="en-US" altLang="ja-JP" sz="22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⇔</a:t>
            </a:r>
            <a:r>
              <a:rPr lang="en-US" altLang="ja-JP" sz="2200" i="1" dirty="0" err="1"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200" baseline="-25000" dirty="0" err="1">
                <a:latin typeface="ヒラギノ丸ゴ Pro W4"/>
                <a:ea typeface="ヒラギノ丸ゴ Pro W4"/>
                <a:cs typeface="ヒラギノ丸ゴ Pro W4"/>
              </a:rPr>
              <a:t>d</a:t>
            </a:r>
            <a:r>
              <a:rPr lang="en-US" altLang="ja-JP" sz="2200" dirty="0" err="1">
                <a:latin typeface="ヒラギノ丸ゴ Pro W4"/>
                <a:ea typeface="ヒラギノ丸ゴ Pro W4"/>
                <a:cs typeface="ヒラギノ丸ゴ Pro W4"/>
              </a:rPr>
              <a:t>,τ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, spin down energy, 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L</a:t>
            </a:r>
            <a:r>
              <a:rPr lang="en-US" altLang="ja-JP" sz="2200" baseline="-25000" dirty="0"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etc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.</a:t>
            </a:r>
          </a:p>
          <a:p>
            <a:pPr marL="342900" indent="-342900">
              <a:lnSpc>
                <a:spcPts val="2480"/>
              </a:lnSpc>
              <a:spcBef>
                <a:spcPts val="900"/>
              </a:spcBef>
              <a:buFont typeface="Wingdings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Plot </a:t>
            </a:r>
            <a:r>
              <a:rPr lang="en-US" altLang="ja-JP" sz="22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/</a:t>
            </a:r>
            <a:r>
              <a:rPr lang="en-US" altLang="ja-JP" sz="22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 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on the 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sz="2200" i="1" dirty="0" err="1"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200" dirty="0" err="1">
                <a:latin typeface="ヒラギノ丸ゴ Pro W4"/>
                <a:ea typeface="ヒラギノ丸ゴ Pro W4"/>
                <a:cs typeface="ヒラギノ丸ゴ Pro W4"/>
              </a:rPr>
              <a:t>dot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, P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)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diagram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.</a:t>
            </a:r>
          </a:p>
          <a:p>
            <a:pPr marL="342900" indent="-342900">
              <a:lnSpc>
                <a:spcPts val="2480"/>
              </a:lnSpc>
              <a:spcBef>
                <a:spcPts val="900"/>
              </a:spcBef>
              <a:buFont typeface="Wingdings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MGTs with shorter 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have lower </a:t>
            </a:r>
            <a:r>
              <a:rPr lang="en-US" altLang="ja-JP" sz="22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200" baseline="-25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2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and close to rot.-powered pulsars?</a:t>
            </a: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3540FD0-25FE-C644-9026-AD5CFED104C8}"/>
              </a:ext>
            </a:extLst>
          </p:cNvPr>
          <p:cNvSpPr txBox="1">
            <a:spLocks/>
          </p:cNvSpPr>
          <p:nvPr/>
        </p:nvSpPr>
        <p:spPr>
          <a:xfrm>
            <a:off x="2238074" y="46486"/>
            <a:ext cx="4348775" cy="600836"/>
          </a:xfrm>
          <a:prstGeom prst="rect">
            <a:avLst/>
          </a:prstGeom>
          <a:solidFill>
            <a:srgbClr val="98AEFF">
              <a:alpha val="43000"/>
            </a:srgbClr>
          </a:solidFill>
          <a:ln w="285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  <a:t>9. Estimating </a:t>
            </a:r>
            <a:r>
              <a:rPr lang="en-US" altLang="ja-JP" sz="3600" i="1" dirty="0" err="1"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3600" baseline="-25000" dirty="0" err="1">
                <a:latin typeface="ヒラギノ丸ゴ Pro W4"/>
                <a:ea typeface="ヒラギノ丸ゴ Pro W4"/>
                <a:cs typeface="ヒラギノ丸ゴ Pro W4"/>
              </a:rPr>
              <a:t>t</a:t>
            </a:r>
            <a:endParaRPr lang="ja-JP" altLang="en-US" sz="3600" i="1" baseline="-25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3" name="角丸四角形吹き出し 22"/>
          <p:cNvSpPr/>
          <p:nvPr/>
        </p:nvSpPr>
        <p:spPr>
          <a:xfrm>
            <a:off x="175497" y="2145562"/>
            <a:ext cx="3645223" cy="608999"/>
          </a:xfrm>
          <a:prstGeom prst="wedgeRoundRectCallout">
            <a:avLst>
              <a:gd name="adj1" fmla="val 49788"/>
              <a:gd name="adj2" fmla="val -95833"/>
              <a:gd name="adj3" fmla="val 16667"/>
            </a:avLst>
          </a:prstGeom>
          <a:solidFill>
            <a:srgbClr val="FFFFFF"/>
          </a:solidFill>
          <a:ln w="28575" cmpd="sng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Data cannot constrain α, so we a</a:t>
            </a:r>
            <a:r>
              <a:rPr kumimoji="1"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ssume </a:t>
            </a:r>
            <a:r>
              <a:rPr kumimoji="1" lang="en-US" altLang="ja-JP" sz="2000" dirty="0" err="1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cos</a:t>
            </a:r>
            <a:r>
              <a:rPr kumimoji="1"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α〜</a:t>
            </a:r>
            <a:r>
              <a:rPr kumimoji="1" lang="ja-JP" altLang="en-US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１</a:t>
            </a:r>
            <a:r>
              <a:rPr kumimoji="1"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.</a:t>
            </a:r>
            <a:endParaRPr kumimoji="1" lang="ja-JP" altLang="en-US" sz="2000" dirty="0">
              <a:solidFill>
                <a:schemeClr val="tx1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2419859" y="739485"/>
            <a:ext cx="4805565" cy="701847"/>
            <a:chOff x="2213974" y="924640"/>
            <a:chExt cx="2845052" cy="701847"/>
          </a:xfrm>
        </p:grpSpPr>
        <p:sp>
          <p:nvSpPr>
            <p:cNvPr id="22" name="角丸四角形 21"/>
            <p:cNvSpPr/>
            <p:nvPr/>
          </p:nvSpPr>
          <p:spPr>
            <a:xfrm>
              <a:off x="3053011" y="924640"/>
              <a:ext cx="2006015" cy="420536"/>
            </a:xfrm>
            <a:prstGeom prst="round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40"/>
                </a:lnSpc>
              </a:pPr>
              <a:r>
                <a:rPr kumimoji="1" lang="en-US" altLang="ja-JP" sz="2200" dirty="0">
                  <a:solidFill>
                    <a:schemeClr val="tx1"/>
                  </a:solidFill>
                  <a:latin typeface="ヒラギノ丸ゴ Pro W4"/>
                  <a:ea typeface="ヒラギノ丸ゴ Pro W4"/>
                  <a:cs typeface="ヒラギノ丸ゴ Pro W4"/>
                </a:rPr>
                <a:t>Newtonian dynamics</a:t>
              </a:r>
              <a:endParaRPr kumimoji="1" lang="ja-JP" altLang="en-US" sz="22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24" name="左中かっこ 23"/>
            <p:cNvSpPr/>
            <p:nvPr/>
          </p:nvSpPr>
          <p:spPr>
            <a:xfrm rot="5400000">
              <a:off x="2771372" y="732317"/>
              <a:ext cx="336772" cy="1451568"/>
            </a:xfrm>
            <a:prstGeom prst="leftBrace">
              <a:avLst>
                <a:gd name="adj1" fmla="val 45325"/>
                <a:gd name="adj2" fmla="val 48940"/>
              </a:avLst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0" name="図形グループ 39"/>
          <p:cNvGrpSpPr/>
          <p:nvPr/>
        </p:nvGrpSpPr>
        <p:grpSpPr>
          <a:xfrm>
            <a:off x="4006568" y="1919836"/>
            <a:ext cx="4932029" cy="801878"/>
            <a:chOff x="3995624" y="1919836"/>
            <a:chExt cx="4932029" cy="801878"/>
          </a:xfrm>
        </p:grpSpPr>
        <p:sp>
          <p:nvSpPr>
            <p:cNvPr id="21" name="テキスト ボックス 20"/>
            <p:cNvSpPr txBox="1"/>
            <p:nvPr/>
          </p:nvSpPr>
          <p:spPr>
            <a:xfrm>
              <a:off x="3995624" y="2333574"/>
              <a:ext cx="4932029" cy="388140"/>
            </a:xfrm>
            <a:prstGeom prst="rect">
              <a:avLst/>
            </a:prstGeom>
            <a:noFill/>
            <a:ln w="28575" cmpd="sng">
              <a:solidFill>
                <a:srgbClr val="00B1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kumimoji="1" lang="en-US" altLang="ja-JP" sz="2200" dirty="0">
                  <a:latin typeface="ヒラギノ丸ゴ Pro W4"/>
                  <a:ea typeface="ヒラギノ丸ゴ Pro W4"/>
                  <a:cs typeface="ヒラギノ丸ゴ Pro W4"/>
                </a:rPr>
                <a:t>Theoretical</a:t>
              </a:r>
              <a:r>
                <a:rPr kumimoji="1" lang="en-US" altLang="ja-JP" sz="2200" dirty="0">
                  <a:solidFill>
                    <a:srgbClr val="B700AC"/>
                  </a:solidFill>
                  <a:latin typeface="ヒラギノ丸ゴ Pro W4"/>
                  <a:ea typeface="ヒラギノ丸ゴ Pro W4"/>
                  <a:cs typeface="ヒラギノ丸ゴ Pro W4"/>
                </a:rPr>
                <a:t> (e.g. </a:t>
              </a:r>
              <a:r>
                <a:rPr kumimoji="1" lang="en-US" altLang="ja-JP" sz="2200" dirty="0" err="1">
                  <a:solidFill>
                    <a:srgbClr val="B700AC"/>
                  </a:solidFill>
                  <a:latin typeface="ヒラギノ丸ゴ Pro W4"/>
                  <a:ea typeface="ヒラギノ丸ゴ Pro W4"/>
                  <a:cs typeface="ヒラギノ丸ゴ Pro W4"/>
                </a:rPr>
                <a:t>Ioka</a:t>
              </a:r>
              <a:r>
                <a:rPr kumimoji="1" lang="en-US" altLang="ja-JP" sz="2200" dirty="0">
                  <a:solidFill>
                    <a:srgbClr val="B700AC"/>
                  </a:solidFill>
                  <a:latin typeface="ヒラギノ丸ゴ Pro W4"/>
                  <a:ea typeface="ヒラギノ丸ゴ Pro W4"/>
                  <a:cs typeface="ヒラギノ丸ゴ Pro W4"/>
                </a:rPr>
                <a:t> &amp; Sasaki 04)</a:t>
              </a:r>
              <a:endParaRPr kumimoji="1" lang="ja-JP" altLang="en-US" sz="2200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26" name="左中かっこ 25"/>
            <p:cNvSpPr/>
            <p:nvPr/>
          </p:nvSpPr>
          <p:spPr>
            <a:xfrm rot="16200000">
              <a:off x="6161374" y="245144"/>
              <a:ext cx="352758" cy="3702142"/>
            </a:xfrm>
            <a:prstGeom prst="leftBrace">
              <a:avLst>
                <a:gd name="adj1" fmla="val 38235"/>
                <a:gd name="adj2" fmla="val 48940"/>
              </a:avLst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図形グループ 31"/>
          <p:cNvGrpSpPr/>
          <p:nvPr/>
        </p:nvGrpSpPr>
        <p:grpSpPr>
          <a:xfrm>
            <a:off x="702823" y="713016"/>
            <a:ext cx="2257858" cy="790813"/>
            <a:chOff x="748510" y="888081"/>
            <a:chExt cx="2257858" cy="790813"/>
          </a:xfrm>
        </p:grpSpPr>
        <p:sp>
          <p:nvSpPr>
            <p:cNvPr id="19" name="角丸四角形 18"/>
            <p:cNvSpPr/>
            <p:nvPr/>
          </p:nvSpPr>
          <p:spPr>
            <a:xfrm>
              <a:off x="748510" y="888081"/>
              <a:ext cx="2006015" cy="394153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200" dirty="0">
                  <a:solidFill>
                    <a:srgbClr val="000000"/>
                  </a:solidFill>
                  <a:latin typeface="ヒラギノ丸ゴ Pro W4"/>
                  <a:ea typeface="ヒラギノ丸ゴ Pro W4"/>
                  <a:cs typeface="ヒラギノ丸ゴ Pro W4"/>
                </a:rPr>
                <a:t>Observables</a:t>
              </a:r>
              <a:endParaRPr kumimoji="1" lang="ja-JP" altLang="en-US" sz="22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cxnSp>
          <p:nvCxnSpPr>
            <p:cNvPr id="28" name="直線矢印コネクタ 27"/>
            <p:cNvCxnSpPr/>
            <p:nvPr/>
          </p:nvCxnSpPr>
          <p:spPr>
            <a:xfrm>
              <a:off x="2081231" y="1308617"/>
              <a:ext cx="329153" cy="370277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2081231" y="1273298"/>
              <a:ext cx="925137" cy="40559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角丸四角形 40">
            <a:extLst>
              <a:ext uri="{FF2B5EF4-FFF2-40B4-BE49-F238E27FC236}">
                <a16:creationId xmlns:a16="http://schemas.microsoft.com/office/drawing/2014/main" id="{8FB85BE2-B1F2-1E41-AB71-BFB06FD439F2}"/>
              </a:ext>
            </a:extLst>
          </p:cNvPr>
          <p:cNvSpPr/>
          <p:nvPr/>
        </p:nvSpPr>
        <p:spPr>
          <a:xfrm>
            <a:off x="314573" y="2833552"/>
            <a:ext cx="5073024" cy="3632287"/>
          </a:xfrm>
          <a:prstGeom prst="roundRect">
            <a:avLst>
              <a:gd name="adj" fmla="val 4884"/>
            </a:avLst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8FB85BE2-B1F2-1E41-AB71-BFB06FD439F2}"/>
              </a:ext>
            </a:extLst>
          </p:cNvPr>
          <p:cNvSpPr/>
          <p:nvPr/>
        </p:nvSpPr>
        <p:spPr>
          <a:xfrm>
            <a:off x="5567392" y="2880102"/>
            <a:ext cx="3420603" cy="3361672"/>
          </a:xfrm>
          <a:prstGeom prst="roundRect">
            <a:avLst>
              <a:gd name="adj" fmla="val 4884"/>
            </a:avLst>
          </a:prstGeom>
          <a:noFill/>
          <a:ln w="38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39105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64804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2021/8/12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6583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NS</a:t>
            </a:r>
            <a:r>
              <a:rPr kumimoji="1" lang="ja-JP" altLang="en-US" dirty="0"/>
              <a:t>研究活性化</a:t>
            </a:r>
            <a:r>
              <a:rPr kumimoji="1" lang="en-US" altLang="ja-JP" dirty="0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3540FD0-25FE-C644-9026-AD5CFED104C8}"/>
              </a:ext>
            </a:extLst>
          </p:cNvPr>
          <p:cNvSpPr txBox="1">
            <a:spLocks/>
          </p:cNvSpPr>
          <p:nvPr/>
        </p:nvSpPr>
        <p:spPr>
          <a:xfrm>
            <a:off x="536275" y="76642"/>
            <a:ext cx="7893233" cy="600836"/>
          </a:xfrm>
          <a:prstGeom prst="rect">
            <a:avLst/>
          </a:prstGeom>
          <a:solidFill>
            <a:srgbClr val="98AEFF">
              <a:alpha val="43000"/>
            </a:srgbClr>
          </a:solidFill>
          <a:ln w="285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ヒラギノ丸ゴ Pro W4"/>
                <a:ea typeface="ヒラギノ丸ゴ Pro W4"/>
                <a:cs typeface="ヒラギノ丸ゴ Pro W4"/>
              </a:rPr>
              <a:t>10. Peculiar Energy Dependences </a:t>
            </a:r>
            <a:endParaRPr lang="ja-JP" altLang="en-US" sz="3600" i="1" baseline="-25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49" y="1607013"/>
            <a:ext cx="4413832" cy="291370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55661" y="721271"/>
            <a:ext cx="833113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In three sources,</a:t>
            </a: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we found </a:t>
            </a:r>
            <a:r>
              <a:rPr kumimoji="1" lang="en-US" altLang="ja-JP" sz="24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ψ</a:t>
            </a:r>
            <a:r>
              <a:rPr kumimoji="1" lang="en-US" altLang="ja-JP" sz="2400" baseline="-25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(and sometimes </a:t>
            </a:r>
            <a:r>
              <a:rPr kumimoji="1" lang="en-US" altLang="ja-JP" sz="24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too) to depend </a:t>
            </a: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strongly on energy, in the 10-30 </a:t>
            </a:r>
            <a:r>
              <a:rPr lang="en-US" altLang="ja-JP" sz="24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range.</a:t>
            </a: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endParaRPr kumimoji="1" lang="ja-JP" altLang="en-US" sz="24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370873" y="3220418"/>
            <a:ext cx="3515532" cy="3348810"/>
            <a:chOff x="551009" y="3043741"/>
            <a:chExt cx="3255072" cy="3135932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009" y="3043741"/>
              <a:ext cx="3255072" cy="3135932"/>
            </a:xfrm>
            <a:prstGeom prst="rect">
              <a:avLst/>
            </a:prstGeom>
          </p:spPr>
        </p:pic>
        <p:sp>
          <p:nvSpPr>
            <p:cNvPr id="30" name="テキスト ボックス 29"/>
            <p:cNvSpPr txBox="1"/>
            <p:nvPr/>
          </p:nvSpPr>
          <p:spPr>
            <a:xfrm>
              <a:off x="1232891" y="5366330"/>
              <a:ext cx="1996658" cy="369332"/>
            </a:xfrm>
            <a:prstGeom prst="rect">
              <a:avLst/>
            </a:prstGeom>
            <a:solidFill>
              <a:srgbClr val="CBA9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ヒラギノ丸ゴ Pro W4"/>
                  <a:ea typeface="ヒラギノ丸ゴ Pro W4"/>
                  <a:cs typeface="ヒラギノ丸ゴ Pro W4"/>
                </a:rPr>
                <a:t>(A, ψ</a:t>
              </a:r>
              <a:r>
                <a:rPr lang="en-US" altLang="ja-JP" baseline="-25000" dirty="0">
                  <a:latin typeface="ヒラギノ丸ゴ Pro W4"/>
                  <a:ea typeface="ヒラギノ丸ゴ Pro W4"/>
                  <a:cs typeface="ヒラギノ丸ゴ Pro W4"/>
                </a:rPr>
                <a:t>0</a:t>
              </a:r>
              <a:r>
                <a:rPr lang="en-US" altLang="ja-JP" dirty="0">
                  <a:latin typeface="ヒラギノ丸ゴ Pro W4"/>
                  <a:ea typeface="ヒラギノ丸ゴ Pro W4"/>
                  <a:cs typeface="ヒラギノ丸ゴ Pro W4"/>
                </a:rPr>
                <a:t>)</a:t>
              </a:r>
              <a:r>
                <a:rPr lang="en-US" altLang="ja-JP" baseline="-25000" dirty="0">
                  <a:latin typeface="ヒラギノ丸ゴ Pro W4"/>
                  <a:ea typeface="ヒラギノ丸ゴ Pro W4"/>
                  <a:cs typeface="ヒラギノ丸ゴ Pro W4"/>
                </a:rPr>
                <a:t> </a:t>
              </a:r>
              <a:r>
                <a:rPr lang="en-US" altLang="ja-JP" dirty="0">
                  <a:latin typeface="ヒラギノ丸ゴ Pro W4"/>
                  <a:ea typeface="ヒラギノ丸ゴ Pro W4"/>
                  <a:cs typeface="ヒラギノ丸ゴ Pro W4"/>
                </a:rPr>
                <a:t>  </a:t>
              </a:r>
              <a:r>
                <a:rPr lang="ja-JP" altLang="en-US" dirty="0">
                  <a:latin typeface="ヒラギノ丸ゴ Pro W4"/>
                  <a:ea typeface="ヒラギノ丸ゴ Pro W4"/>
                  <a:cs typeface="ヒラギノ丸ゴ Pro W4"/>
                </a:rPr>
                <a:t>極座標</a:t>
              </a:r>
              <a:endParaRPr kumimoji="1" lang="ja-JP" altLang="en-US" dirty="0"/>
            </a:p>
          </p:txBody>
        </p:sp>
      </p:grpSp>
      <p:sp>
        <p:nvSpPr>
          <p:cNvPr id="25" name="テキスト ボックス 24"/>
          <p:cNvSpPr txBox="1"/>
          <p:nvPr/>
        </p:nvSpPr>
        <p:spPr>
          <a:xfrm>
            <a:off x="83650" y="1592591"/>
            <a:ext cx="4284451" cy="2154863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  <a:spcBef>
                <a:spcPts val="600"/>
              </a:spcBef>
            </a:pP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1E 1547-5408 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kumimoji="1" lang="en-US" altLang="ja-JP" sz="2000" i="1" dirty="0" err="1">
                <a:latin typeface="ヒラギノ丸ゴ Pro W4"/>
                <a:ea typeface="ヒラギノ丸ゴ Pro W4"/>
                <a:cs typeface="ヒラギノ丸ゴ Pro W4"/>
              </a:rPr>
              <a:t>NuSTAR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)</a:t>
            </a:r>
          </a:p>
          <a:p>
            <a:pPr marL="252000" indent="-169200">
              <a:lnSpc>
                <a:spcPts val="2380"/>
              </a:lnSpc>
              <a:spcBef>
                <a:spcPts val="600"/>
              </a:spcBef>
              <a:buFont typeface="Arial"/>
              <a:buChar char="•"/>
            </a:pP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At 21.6±6.9 </a:t>
            </a:r>
            <a:r>
              <a:rPr kumimoji="1"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kumimoji="1"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increased resonantly by a factor ~3.</a:t>
            </a:r>
          </a:p>
          <a:p>
            <a:pPr marL="252000" indent="-169200">
              <a:lnSpc>
                <a:spcPts val="238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Over 10-28 </a:t>
            </a:r>
            <a:r>
              <a:rPr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ψ</a:t>
            </a:r>
            <a:r>
              <a:rPr lang="en-US" altLang="ja-JP" sz="2000" baseline="-25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decreased by 66°, followed by a reversal</a:t>
            </a:r>
            <a:b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(KM+21)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.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64733" y="4726724"/>
            <a:ext cx="4175330" cy="1313607"/>
          </a:xfrm>
          <a:prstGeom prst="rect">
            <a:avLst/>
          </a:prstGeom>
          <a:noFill/>
          <a:ln w="28575" cmpd="sng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80"/>
              </a:lnSpc>
              <a:spcBef>
                <a:spcPts val="600"/>
              </a:spcBef>
            </a:pPr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SGR 1900+14: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With both </a:t>
            </a:r>
            <a:r>
              <a:rPr lang="en-US" altLang="ja-JP" sz="2000" i="1" dirty="0" err="1">
                <a:latin typeface="ヒラギノ丸ゴ Pro W4"/>
                <a:ea typeface="ヒラギノ丸ゴ Pro W4"/>
                <a:cs typeface="ヒラギノ丸ゴ Pro W4"/>
              </a:rPr>
              <a:t>Suzaku</a:t>
            </a: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and</a:t>
            </a: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i="1" dirty="0" err="1">
                <a:latin typeface="ヒラギノ丸ゴ Pro W4"/>
                <a:ea typeface="ヒラギノ丸ゴ Pro W4"/>
                <a:cs typeface="ヒラギノ丸ゴ Pro W4"/>
              </a:rPr>
              <a:t>NuSTAR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ψ</a:t>
            </a:r>
            <a:r>
              <a:rPr lang="en-US" altLang="ja-JP" sz="2000" baseline="-25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was found to increase by ~180° from 13 </a:t>
            </a:r>
            <a:r>
              <a:rPr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to 16-20 </a:t>
            </a:r>
            <a:r>
              <a:rPr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83650" y="1552268"/>
            <a:ext cx="4284451" cy="4912536"/>
          </a:xfrm>
          <a:prstGeom prst="roundRect">
            <a:avLst>
              <a:gd name="adj" fmla="val 6643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4520501" y="1640895"/>
            <a:ext cx="4284451" cy="4541773"/>
          </a:xfrm>
          <a:prstGeom prst="roundRect">
            <a:avLst>
              <a:gd name="adj" fmla="val 6643"/>
            </a:avLst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80493" y="3076588"/>
            <a:ext cx="8484402" cy="769441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2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Manifestations of some exotic physics in strong</a:t>
            </a:r>
            <a:r>
              <a:rPr lang="en-US" altLang="en-US" sz="22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en-US" sz="22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magnetic fields, e.g. photon splitting and proton cyclotron resonance?</a:t>
            </a:r>
            <a:endParaRPr lang="en-US" altLang="en-US" sz="2200" i="1" dirty="0">
              <a:solidFill>
                <a:srgbClr val="008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4625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44" grpId="0" animBg="1"/>
      <p:bldP spid="44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64804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2021/8/12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6583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NS</a:t>
            </a:r>
            <a:r>
              <a:rPr kumimoji="1" lang="ja-JP" altLang="en-US" dirty="0"/>
              <a:t>研究活性化</a:t>
            </a:r>
            <a:r>
              <a:rPr kumimoji="1" lang="en-US" altLang="ja-JP" dirty="0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3540FD0-25FE-C644-9026-AD5CFED104C8}"/>
              </a:ext>
            </a:extLst>
          </p:cNvPr>
          <p:cNvSpPr txBox="1">
            <a:spLocks/>
          </p:cNvSpPr>
          <p:nvPr/>
        </p:nvSpPr>
        <p:spPr>
          <a:xfrm>
            <a:off x="1587406" y="218974"/>
            <a:ext cx="5627077" cy="600836"/>
          </a:xfrm>
          <a:prstGeom prst="rect">
            <a:avLst/>
          </a:prstGeom>
          <a:solidFill>
            <a:srgbClr val="CBA9FF">
              <a:alpha val="43000"/>
            </a:srgbClr>
          </a:solidFill>
          <a:ln w="28575">
            <a:solidFill>
              <a:srgbClr val="96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ヒラギノ丸ゴ Pro W4"/>
                <a:ea typeface="ヒラギノ丸ゴ Pro W4"/>
                <a:cs typeface="ヒラギノ丸ゴ Pro W4"/>
              </a:rPr>
              <a:t>11. Conclusion</a:t>
            </a:r>
            <a:endParaRPr lang="ja-JP" altLang="en-US" sz="4000" i="1" baseline="-25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3695" y="1051077"/>
            <a:ext cx="85116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The HXC pulses of 4 MGTs were found to be phase-modulated with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~10</a:t>
            </a:r>
            <a:r>
              <a:rPr lang="en-US" altLang="ja-JP" sz="2400" baseline="30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4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and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~(0.02-0.25)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The phenomenon is explained by free precession of NSs axially elongated by </a:t>
            </a:r>
            <a:r>
              <a:rPr lang="en-US" altLang="en-US" sz="2400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〜 10</a:t>
            </a:r>
            <a:r>
              <a:rPr lang="en-US" altLang="en-US" sz="2400" baseline="30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-4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. The elongation is attributed to </a:t>
            </a:r>
            <a:r>
              <a:rPr lang="en-US" altLang="en-US" sz="24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en-US" sz="2400" baseline="-25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~10</a:t>
            </a:r>
            <a:r>
              <a:rPr lang="en-US" altLang="en-US" sz="2400" baseline="30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16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G.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Using archival </a:t>
            </a:r>
            <a:r>
              <a:rPr lang="en-US" altLang="en-US" sz="24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Suzaku</a:t>
            </a: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and </a:t>
            </a:r>
            <a:r>
              <a:rPr lang="en-US" altLang="en-US" sz="24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NuSTAR</a:t>
            </a: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data, we expect to detect the same effect from several more MGTs, and clarify how their </a:t>
            </a:r>
            <a:r>
              <a:rPr lang="en-US" altLang="en-US" sz="24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en-US" sz="24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is related to other quantities.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Ø"/>
            </a:pP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Often ψ</a:t>
            </a:r>
            <a:r>
              <a:rPr lang="en-US" altLang="en-US" sz="2400" baseline="-25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(and sometimes </a:t>
            </a:r>
            <a:r>
              <a:rPr lang="en-US" altLang="en-US" sz="24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too) depends strongly on energy in the 10-30 </a:t>
            </a:r>
            <a:r>
              <a:rPr lang="en-US" altLang="en-US" sz="2400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keV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interval. This could be caused by some exotic strong-</a:t>
            </a:r>
            <a:r>
              <a:rPr lang="en-US" altLang="en-US" sz="24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physics, e.g., photon splitting and proton cyclotron resonance.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66505" y="1051077"/>
            <a:ext cx="8518828" cy="875898"/>
          </a:xfrm>
          <a:prstGeom prst="roundRect">
            <a:avLst>
              <a:gd name="adj" fmla="val 13801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55556" y="1948874"/>
            <a:ext cx="8365555" cy="1215306"/>
          </a:xfrm>
          <a:prstGeom prst="roundRect">
            <a:avLst>
              <a:gd name="adj" fmla="val 10915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endParaRPr kumimoji="1" lang="ja-JP" altLang="en-US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88400" y="3178159"/>
            <a:ext cx="8365555" cy="1215306"/>
          </a:xfrm>
          <a:prstGeom prst="roundRect">
            <a:avLst>
              <a:gd name="adj" fmla="val 10915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endParaRPr kumimoji="1" lang="ja-JP" altLang="en-US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88400" y="4423281"/>
            <a:ext cx="8612015" cy="1613775"/>
          </a:xfrm>
          <a:prstGeom prst="roundRect">
            <a:avLst>
              <a:gd name="adj" fmla="val 10915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endParaRPr kumimoji="1" lang="ja-JP" altLang="en-US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148985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464804"/>
            <a:ext cx="2133600" cy="365125"/>
          </a:xfrm>
        </p:spPr>
        <p:txBody>
          <a:bodyPr/>
          <a:lstStyle/>
          <a:p>
            <a:r>
              <a:rPr kumimoji="1" lang="en-US" altLang="ja-JP" dirty="0"/>
              <a:t>2021/8/12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465839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NS</a:t>
            </a:r>
            <a:r>
              <a:rPr kumimoji="1" lang="ja-JP" altLang="en-US" dirty="0"/>
              <a:t>研究活性化</a:t>
            </a:r>
            <a:r>
              <a:rPr kumimoji="1" lang="en-US" altLang="ja-JP" dirty="0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ja-JP" dirty="0"/>
              <a:t>11</a:t>
            </a:r>
            <a:endParaRPr kumimoji="1" lang="ja-JP" altLang="en-US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B3540FD0-25FE-C644-9026-AD5CFED104C8}"/>
              </a:ext>
            </a:extLst>
          </p:cNvPr>
          <p:cNvSpPr txBox="1">
            <a:spLocks/>
          </p:cNvSpPr>
          <p:nvPr/>
        </p:nvSpPr>
        <p:spPr>
          <a:xfrm>
            <a:off x="1587406" y="218974"/>
            <a:ext cx="5627077" cy="600836"/>
          </a:xfrm>
          <a:prstGeom prst="rect">
            <a:avLst/>
          </a:prstGeom>
          <a:solidFill>
            <a:srgbClr val="CBA9FF">
              <a:alpha val="43000"/>
            </a:srgbClr>
          </a:solidFill>
          <a:ln w="28575">
            <a:solidFill>
              <a:srgbClr val="96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ヒラギノ丸ゴ Pro W4"/>
                <a:ea typeface="ヒラギノ丸ゴ Pro W4"/>
                <a:cs typeface="ヒラギノ丸ゴ Pro W4"/>
              </a:rPr>
              <a:t>11. Conclusion</a:t>
            </a:r>
            <a:endParaRPr lang="ja-JP" altLang="en-US" sz="4000" i="1" baseline="-25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3695" y="1051077"/>
            <a:ext cx="851163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The HXC pulses of 4 MGTs were found to be phase-modulated with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~10</a:t>
            </a:r>
            <a:r>
              <a:rPr lang="en-US" altLang="ja-JP" sz="2400" baseline="30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4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and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~(0.02-0.25) </a:t>
            </a:r>
            <a:r>
              <a:rPr lang="en-US" altLang="ja-JP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The phenomenon is explained by free precession of NSs axially elongated by </a:t>
            </a:r>
            <a:r>
              <a:rPr lang="en-US" altLang="en-US" sz="2400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〜 10</a:t>
            </a:r>
            <a:r>
              <a:rPr lang="en-US" altLang="en-US" sz="2400" baseline="30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-4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. The elongation is attributed to </a:t>
            </a:r>
            <a:r>
              <a:rPr lang="en-US" altLang="en-US" sz="24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en-US" sz="2400" baseline="-25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~10</a:t>
            </a:r>
            <a:r>
              <a:rPr lang="en-US" altLang="en-US" sz="2400" baseline="30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16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G.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Using archival </a:t>
            </a:r>
            <a:r>
              <a:rPr lang="en-US" altLang="en-US" sz="24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Suzaku</a:t>
            </a: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and </a:t>
            </a:r>
            <a:r>
              <a:rPr lang="en-US" altLang="en-US" sz="24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NuSTAR</a:t>
            </a: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data, we expect to detect the same effect from several more MGTs, and clarify how their </a:t>
            </a:r>
            <a:r>
              <a:rPr lang="en-US" altLang="en-US" sz="24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en-US" sz="24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en-US" sz="24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is related to other quantities.</a:t>
            </a:r>
          </a:p>
          <a:p>
            <a:pPr marL="342900" indent="-342900" algn="just">
              <a:spcBef>
                <a:spcPts val="1200"/>
              </a:spcBef>
              <a:buFont typeface="Wingdings" charset="2"/>
              <a:buChar char="Ø"/>
            </a:pP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Often ψ</a:t>
            </a:r>
            <a:r>
              <a:rPr lang="en-US" altLang="en-US" sz="2400" baseline="-25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(and sometimes </a:t>
            </a:r>
            <a:r>
              <a:rPr lang="en-US" altLang="en-US" sz="24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too) depends strongly on energy in the 10-30 </a:t>
            </a:r>
            <a:r>
              <a:rPr lang="en-US" altLang="en-US" sz="2400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keV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interval. This could be caused by some exotic strong-</a:t>
            </a:r>
            <a:r>
              <a:rPr lang="en-US" altLang="en-US" sz="24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physics, e.g., photon splitting and proton cyclotron resonance.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66505" y="1051077"/>
            <a:ext cx="8518828" cy="875898"/>
          </a:xfrm>
          <a:prstGeom prst="roundRect">
            <a:avLst>
              <a:gd name="adj" fmla="val 13801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55556" y="1948874"/>
            <a:ext cx="8365555" cy="1215306"/>
          </a:xfrm>
          <a:prstGeom prst="roundRect">
            <a:avLst>
              <a:gd name="adj" fmla="val 10915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endParaRPr kumimoji="1" lang="ja-JP" altLang="en-US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88400" y="3178159"/>
            <a:ext cx="8365555" cy="1215306"/>
          </a:xfrm>
          <a:prstGeom prst="roundRect">
            <a:avLst>
              <a:gd name="adj" fmla="val 10915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endParaRPr kumimoji="1" lang="ja-JP" altLang="en-US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88400" y="4423281"/>
            <a:ext cx="8612015" cy="1613775"/>
          </a:xfrm>
          <a:prstGeom prst="roundRect">
            <a:avLst>
              <a:gd name="adj" fmla="val 10915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endParaRPr kumimoji="1" lang="ja-JP" altLang="en-US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20350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999" y="126352"/>
            <a:ext cx="8731973" cy="605546"/>
          </a:xfr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altLang="ja-JP" sz="3600" dirty="0"/>
              <a:t>1</a:t>
            </a:r>
            <a:r>
              <a:rPr kumimoji="1" lang="en-US" altLang="ja-JP" sz="3600" dirty="0"/>
              <a:t>. </a:t>
            </a:r>
            <a:r>
              <a:rPr kumimoji="1" lang="en-US" altLang="ja-JP" sz="3400" dirty="0"/>
              <a:t>Basic Views of </a:t>
            </a:r>
            <a:r>
              <a:rPr kumimoji="1" lang="en-US" altLang="ja-JP" sz="3400" dirty="0" err="1"/>
              <a:t>Magnetars</a:t>
            </a:r>
            <a:r>
              <a:rPr kumimoji="1" lang="en-US" altLang="ja-JP" sz="3400" dirty="0"/>
              <a:t> (MGTs)</a:t>
            </a:r>
            <a:endParaRPr kumimoji="1" lang="ja-JP" altLang="en-US" sz="34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1350" y="773194"/>
            <a:ext cx="8670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A. Genuine </a:t>
            </a:r>
            <a:r>
              <a:rPr kumimoji="1"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MGTs</a:t>
            </a:r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kumimoji="1" lang="en-US" altLang="ja-JP" sz="26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kumimoji="1" lang="en-US" altLang="ja-JP" sz="26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SGRs+AXPs</a:t>
            </a:r>
            <a:r>
              <a:rPr kumimoji="1" lang="ja-JP" altLang="en-US" sz="26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；狭義のマグネター</a:t>
            </a:r>
            <a:r>
              <a:rPr kumimoji="1" lang="en-US" altLang="ja-JP" sz="26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)</a:t>
            </a:r>
          </a:p>
          <a:p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Magnetically-driven isolated NSs, not accreting objects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.</a:t>
            </a:r>
            <a:endParaRPr kumimoji="1" lang="ja-JP" altLang="en-US" sz="24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650" y="1745414"/>
            <a:ext cx="88313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B.</a:t>
            </a:r>
            <a:r>
              <a:rPr kumimoji="1"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MGT-like Objects </a:t>
            </a:r>
            <a:r>
              <a:rPr lang="en-US" altLang="ja-JP" sz="26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ja-JP" altLang="en-US" sz="26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広義のマグネター）</a:t>
            </a:r>
            <a:endParaRPr kumimoji="1" lang="en-US" altLang="ja-JP" sz="2600" dirty="0">
              <a:solidFill>
                <a:srgbClr val="0000FF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>
              <a:spcBef>
                <a:spcPts val="600"/>
              </a:spcBef>
            </a:pP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(B-1) </a:t>
            </a:r>
            <a:r>
              <a:rPr lang="en-US" altLang="ja-JP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Weak-</a:t>
            </a:r>
            <a:r>
              <a:rPr lang="en-US" altLang="ja-JP" sz="24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400" baseline="-25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d</a:t>
            </a:r>
            <a:r>
              <a:rPr lang="en-US" altLang="ja-JP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400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magnetars</a:t>
            </a: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, e.g.,  CCOs.</a:t>
            </a:r>
          </a:p>
          <a:p>
            <a:pPr>
              <a:spcBef>
                <a:spcPts val="600"/>
              </a:spcBef>
            </a:pPr>
            <a:r>
              <a:rPr kumimoji="1"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(</a:t>
            </a: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B-2) Strong-</a:t>
            </a:r>
            <a:r>
              <a:rPr lang="en-US" altLang="ja-JP" sz="2400" i="1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400" baseline="-25000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d</a:t>
            </a: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(</a:t>
            </a:r>
            <a:r>
              <a:rPr lang="ja-JP" altLang="en-US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＞</a:t>
            </a:r>
            <a:r>
              <a:rPr lang="ja-JP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5</a:t>
            </a: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e13 G) NSs in </a:t>
            </a:r>
            <a:r>
              <a:rPr lang="en-US" altLang="ja-JP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binaries.</a:t>
            </a:r>
            <a:b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400" dirty="0">
                <a:latin typeface="ヒラギノ丸ゴ Pro W4"/>
                <a:ea typeface="ヒラギノ丸ゴ Pro W4"/>
                <a:cs typeface="ヒラギノ丸ゴ Pro W4"/>
              </a:rPr>
              <a:t>    </a:t>
            </a:r>
            <a:r>
              <a:rPr lang="ja-JP" altLang="en-US" sz="2200" dirty="0">
                <a:latin typeface="ヒラギノ丸ゴ Pro W4"/>
                <a:ea typeface="ヒラギノ丸ゴ Pro W4"/>
                <a:cs typeface="ヒラギノ丸ゴ Pro W4"/>
              </a:rPr>
              <a:t>・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The gamma-ray binary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LS 5039</a:t>
            </a:r>
            <a:br>
              <a:rPr lang="en-US" altLang="ja-JP" sz="22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2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       </a:t>
            </a:r>
            <a:r>
              <a:rPr lang="en-US" altLang="ja-JP" sz="2000" dirty="0" err="1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Yoneda,H</a:t>
            </a:r>
            <a:r>
              <a:rPr lang="en-US" altLang="ja-JP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., </a:t>
            </a: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KM,</a:t>
            </a:r>
            <a:r>
              <a:rPr lang="en-US" altLang="ja-JP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 Enoto,T.+2020, </a:t>
            </a:r>
            <a:r>
              <a:rPr lang="en-US" altLang="ja-JP" sz="2000" i="1" dirty="0" err="1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Phys.Rev.Let</a:t>
            </a:r>
            <a:r>
              <a:rPr lang="en-US" altLang="ja-JP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b="1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125</a:t>
            </a:r>
            <a:r>
              <a:rPr lang="en-US" altLang="ja-JP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, id.111103</a:t>
            </a:r>
            <a:r>
              <a:rPr lang="ja-JP" altLang="en-US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　</a:t>
            </a:r>
            <a:endParaRPr lang="en-US" altLang="ja-JP" sz="2000" dirty="0">
              <a:solidFill>
                <a:srgbClr val="9600FF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>
              <a:spcBef>
                <a:spcPts val="600"/>
              </a:spcBef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      〜9</a:t>
            </a:r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秒パルス検出、非降着系、回転駆動ではなく星風駆動でもなし。</a:t>
            </a:r>
            <a:endParaRPr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  <a:p>
            <a:pPr indent="61200">
              <a:lnSpc>
                <a:spcPts val="3020"/>
              </a:lnSpc>
              <a:spcBef>
                <a:spcPts val="1200"/>
              </a:spcBef>
            </a:pPr>
            <a:r>
              <a:rPr lang="ja-JP" altLang="ja-JP" sz="2200" dirty="0"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200" dirty="0">
                <a:latin typeface="ヒラギノ丸ゴ Pro W4"/>
                <a:ea typeface="ヒラギノ丸ゴ Pro W4"/>
                <a:cs typeface="ヒラギノ丸ゴ Pro W4"/>
              </a:rPr>
              <a:t>・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Binary X-ray pulsars with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Long Periods &amp; Low-</a:t>
            </a:r>
            <a:r>
              <a:rPr lang="en-US" altLang="ja-JP" sz="22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L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endParaRPr lang="en-US" altLang="ja-JP" sz="2000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indent="61200">
              <a:lnSpc>
                <a:spcPts val="2440"/>
              </a:lnSpc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      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X-</a:t>
            </a:r>
            <a:r>
              <a:rPr lang="en-US" altLang="ja-JP" sz="2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Persei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=840 s), 4U 0114+65 (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2.6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hr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), 4U1954+32   </a:t>
            </a:r>
            <a:b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        (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5.4 </a:t>
            </a:r>
            <a:r>
              <a:rPr lang="en-US" altLang="ja-JP" sz="2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hr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), 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etc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.  </a:t>
            </a:r>
            <a:r>
              <a:rPr lang="en-US" altLang="ja-JP" sz="2000" dirty="0" err="1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Yatabe,F</a:t>
            </a:r>
            <a:r>
              <a:rPr lang="en-US" altLang="ja-JP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., </a:t>
            </a: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KM</a:t>
            </a:r>
            <a:r>
              <a:rPr lang="en-US" altLang="ja-JP" sz="2000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 + 2018, </a:t>
            </a:r>
            <a:r>
              <a:rPr lang="en-US" altLang="ja-JP" sz="2000" i="1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PASJ</a:t>
            </a:r>
            <a:r>
              <a:rPr lang="en-US" altLang="ja-JP" sz="2000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b="1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70</a:t>
            </a:r>
            <a:r>
              <a:rPr lang="en-US" altLang="ja-JP" sz="2000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, id. 89</a:t>
            </a:r>
            <a:r>
              <a:rPr lang="ja-JP" altLang="en-US" sz="2400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　</a:t>
            </a:r>
            <a:endParaRPr lang="en-US" altLang="ja-JP" sz="2400" dirty="0">
              <a:solidFill>
                <a:srgbClr val="B700AC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indent="61200"/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　　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 MAXI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長期</a:t>
            </a:r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監視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降着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torque</a:t>
            </a:r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測定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==&gt;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Huge Alfven radii, 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~10</a:t>
            </a:r>
            <a:r>
              <a:rPr lang="en-US" altLang="ja-JP" sz="20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14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</a:p>
          <a:p>
            <a:pPr>
              <a:spcBef>
                <a:spcPts val="1200"/>
              </a:spcBef>
            </a:pPr>
            <a:r>
              <a:rPr kumimoji="1"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(B-</a:t>
            </a: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3)</a:t>
            </a:r>
            <a:r>
              <a:rPr kumimoji="1"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FRB(?)</a:t>
            </a:r>
            <a:r>
              <a:rPr lang="en-US" altLang="ja-JP" sz="24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 and others</a:t>
            </a:r>
            <a:endParaRPr kumimoji="1" lang="en-US" altLang="ja-JP" sz="2400" dirty="0">
              <a:solidFill>
                <a:srgbClr val="80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84664" y="788651"/>
            <a:ext cx="8698312" cy="833834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433078" y="2252278"/>
            <a:ext cx="6842513" cy="454276"/>
          </a:xfrm>
          <a:prstGeom prst="roundRect">
            <a:avLst>
              <a:gd name="adj" fmla="val 15215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748202" y="3097966"/>
            <a:ext cx="8275770" cy="1122602"/>
          </a:xfrm>
          <a:prstGeom prst="roundRect">
            <a:avLst>
              <a:gd name="adj" fmla="val 13801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747580" y="4333497"/>
            <a:ext cx="7939219" cy="1379667"/>
          </a:xfrm>
          <a:prstGeom prst="roundRect">
            <a:avLst>
              <a:gd name="adj" fmla="val 10121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algn="ctr"/>
            <a:endParaRPr kumimoji="1" lang="ja-JP" altLang="en-US" dirty="0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457200" y="5767910"/>
            <a:ext cx="3930888" cy="425482"/>
          </a:xfrm>
          <a:prstGeom prst="roundRect">
            <a:avLst>
              <a:gd name="adj" fmla="val 15170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43062" y="1745414"/>
            <a:ext cx="6912101" cy="506864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38448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5349" y="88708"/>
            <a:ext cx="6172145" cy="571030"/>
          </a:xfrm>
          <a:solidFill>
            <a:schemeClr val="accent6">
              <a:lumMod val="60000"/>
              <a:lumOff val="40000"/>
            </a:schemeClr>
          </a:solidFill>
          <a:ln w="38100" cmpd="sng">
            <a:solidFill>
              <a:srgbClr val="FF6600"/>
            </a:solidFill>
          </a:ln>
        </p:spPr>
        <p:txBody>
          <a:bodyPr/>
          <a:lstStyle/>
          <a:p>
            <a:r>
              <a:rPr kumimoji="1" lang="en-US" altLang="ja-JP" sz="3600" dirty="0"/>
              <a:t>2. Some Interesting Issues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6802" y="838996"/>
            <a:ext cx="4410681" cy="392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40"/>
              </a:lnSpc>
              <a:spcBef>
                <a:spcPts val="900"/>
              </a:spcBef>
              <a:buFont typeface="Wingdings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Some MGTs are found in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binaries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as well.</a:t>
            </a:r>
          </a:p>
          <a:p>
            <a:pPr marL="342900" indent="-342900" algn="just">
              <a:lnSpc>
                <a:spcPts val="2540"/>
              </a:lnSpc>
              <a:spcBef>
                <a:spcPts val="1500"/>
              </a:spcBef>
              <a:buFont typeface="Wingdings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A significant fraction of NSs might be born as MGTs </a:t>
            </a:r>
            <a:r>
              <a:rPr lang="en-US" altLang="ja-JP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kumimoji="1"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Nakano, </a:t>
            </a:r>
            <a:r>
              <a:rPr lang="en-US" altLang="ja-JP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KM</a:t>
            </a:r>
            <a:r>
              <a:rPr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+</a:t>
            </a:r>
            <a:r>
              <a:rPr kumimoji="1"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15</a:t>
            </a:r>
            <a:r>
              <a:rPr kumimoji="1" lang="en-US" altLang="ja-JP" i="1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, PASJ </a:t>
            </a:r>
            <a:r>
              <a:rPr kumimoji="1" lang="en-US" altLang="ja-JP" b="1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67</a:t>
            </a:r>
            <a:r>
              <a:rPr kumimoji="1"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, id.9</a:t>
            </a:r>
            <a:r>
              <a:rPr kumimoji="1" lang="en-US" altLang="ja-JP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)</a:t>
            </a:r>
          </a:p>
          <a:p>
            <a:pPr marL="342900" indent="-342900">
              <a:lnSpc>
                <a:spcPts val="2540"/>
              </a:lnSpc>
              <a:spcBef>
                <a:spcPts val="2100"/>
              </a:spcBef>
              <a:buFont typeface="Wingdings" charset="2"/>
              <a:buChar char="Ø"/>
            </a:pP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MGTs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could be massive;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2.03±0.17</a:t>
            </a:r>
            <a:r>
              <a:rPr lang="en-US" altLang="ja-JP" sz="22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M</a:t>
            </a:r>
            <a:r>
              <a:rPr lang="en-US" altLang="ja-JP" sz="22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◎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for X-</a:t>
            </a:r>
            <a:r>
              <a:rPr lang="en-US" altLang="ja-JP" sz="2200" dirty="0" err="1">
                <a:latin typeface="ヒラギノ丸ゴ Pro W4"/>
                <a:ea typeface="ヒラギノ丸ゴ Pro W4"/>
                <a:cs typeface="ヒラギノ丸ゴ Pro W4"/>
              </a:rPr>
              <a:t>Persei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dirty="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Yatabe+18</a:t>
            </a:r>
            <a:r>
              <a:rPr lang="en-US" altLang="ja-JP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)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and</a:t>
            </a:r>
            <a:r>
              <a:rPr lang="en-US" altLang="ja-JP" sz="22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1.23-2.35</a:t>
            </a:r>
            <a:r>
              <a:rPr lang="en-US" altLang="ja-JP" sz="22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M</a:t>
            </a:r>
            <a:r>
              <a:rPr lang="en-US" altLang="ja-JP" sz="22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◎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for LS 5039 </a:t>
            </a:r>
            <a:r>
              <a:rPr lang="en-US" altLang="ja-JP" dirty="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Yoneda+20</a:t>
            </a:r>
            <a:r>
              <a:rPr lang="en-US" altLang="ja-JP" dirty="0">
                <a:latin typeface="ヒラギノ丸ゴ Pro W4"/>
                <a:ea typeface="ヒラギノ丸ゴ Pro W4"/>
                <a:cs typeface="ヒラギノ丸ゴ Pro W4"/>
              </a:rPr>
              <a:t>).</a:t>
            </a:r>
            <a:endParaRPr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  <a:p>
            <a:pPr>
              <a:lnSpc>
                <a:spcPts val="2540"/>
              </a:lnSpc>
              <a:spcBef>
                <a:spcPts val="900"/>
              </a:spcBef>
            </a:pPr>
            <a:endParaRPr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38" name="図形グループ 37"/>
          <p:cNvGrpSpPr/>
          <p:nvPr/>
        </p:nvGrpSpPr>
        <p:grpSpPr>
          <a:xfrm>
            <a:off x="4415465" y="811591"/>
            <a:ext cx="4942514" cy="3702172"/>
            <a:chOff x="4467090" y="707797"/>
            <a:chExt cx="4942514" cy="3702172"/>
          </a:xfrm>
        </p:grpSpPr>
        <p:pic>
          <p:nvPicPr>
            <p:cNvPr id="8" name="図 7" descr="Fig11_EvolutionB のコピー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1690" y="984010"/>
              <a:ext cx="4172911" cy="3425959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7059125" y="1081891"/>
              <a:ext cx="2056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9600FF"/>
                  </a:solidFill>
                  <a:latin typeface="ヒラギノ丸ゴ Pro W4"/>
                  <a:ea typeface="ヒラギノ丸ゴ Pro W4"/>
                  <a:cs typeface="ヒラギノ丸ゴ Pro W4"/>
                </a:rPr>
                <a:t>Compiled by </a:t>
              </a:r>
              <a:br>
                <a:rPr kumimoji="1" lang="en-US" altLang="ja-JP" sz="2000" dirty="0">
                  <a:solidFill>
                    <a:srgbClr val="9600FF"/>
                  </a:solidFill>
                  <a:latin typeface="ヒラギノ丸ゴ Pro W4"/>
                  <a:ea typeface="ヒラギノ丸ゴ Pro W4"/>
                  <a:cs typeface="ヒラギノ丸ゴ Pro W4"/>
                </a:rPr>
              </a:br>
              <a:r>
                <a:rPr kumimoji="1" lang="en-US" altLang="ja-JP" sz="2000" dirty="0">
                  <a:solidFill>
                    <a:srgbClr val="9600FF"/>
                  </a:solidFill>
                  <a:latin typeface="ヒラギノ丸ゴ Pro W4"/>
                  <a:ea typeface="ヒラギノ丸ゴ Pro W4"/>
                  <a:cs typeface="ヒラギノ丸ゴ Pro W4"/>
                </a:rPr>
                <a:t>T. Nakano</a:t>
              </a:r>
              <a:endParaRPr kumimoji="1" lang="ja-JP" altLang="en-US" sz="2000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335675" y="2107689"/>
              <a:ext cx="2180862" cy="259502"/>
            </a:xfrm>
            <a:prstGeom prst="rect">
              <a:avLst/>
            </a:prstGeom>
            <a:noFill/>
            <a:ln w="57150" cmpd="sng">
              <a:solidFill>
                <a:srgbClr val="25FF0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315025" y="2324744"/>
              <a:ext cx="1623322" cy="59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kumimoji="1" lang="en-US" altLang="ja-JP" sz="2000" dirty="0">
                  <a:solidFill>
                    <a:srgbClr val="008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Accreting </a:t>
              </a:r>
              <a:br>
                <a:rPr kumimoji="1" lang="en-US" altLang="ja-JP" sz="2000" dirty="0">
                  <a:solidFill>
                    <a:srgbClr val="008000"/>
                  </a:solidFill>
                  <a:latin typeface="ヒラギノ丸ゴ ProN W4"/>
                  <a:ea typeface="ヒラギノ丸ゴ ProN W4"/>
                  <a:cs typeface="ヒラギノ丸ゴ ProN W4"/>
                </a:rPr>
              </a:br>
              <a:r>
                <a:rPr kumimoji="1" lang="en-US" altLang="ja-JP" sz="2000" dirty="0">
                  <a:solidFill>
                    <a:srgbClr val="008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Pulsars</a:t>
              </a:r>
              <a:endParaRPr kumimoji="1" lang="ja-JP" altLang="en-US" sz="2000" dirty="0">
                <a:solidFill>
                  <a:srgbClr val="008000"/>
                </a:solidFill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6808386" y="1748481"/>
              <a:ext cx="1878414" cy="1359168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 rot="1994276">
              <a:off x="7683462" y="2455277"/>
              <a:ext cx="1409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ヒラギノ丸ゴ Pro W4"/>
                  <a:ea typeface="ヒラギノ丸ゴ Pro W4"/>
                  <a:cs typeface="ヒラギノ丸ゴ Pro W4"/>
                </a:rPr>
                <a:t>death line</a:t>
              </a:r>
              <a:endParaRPr kumimoji="1" lang="ja-JP" altLang="en-US" sz="20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 rot="1428423">
              <a:off x="5135232" y="1373831"/>
              <a:ext cx="1517768" cy="338217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1387856">
              <a:off x="5527752" y="1162050"/>
              <a:ext cx="1466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FF0000"/>
                  </a:solidFill>
                  <a:latin typeface="ヒラギノ丸ゴ Pro W4"/>
                  <a:ea typeface="ヒラギノ丸ゴ Pro W4"/>
                  <a:cs typeface="ヒラギノ丸ゴ Pro W4"/>
                </a:rPr>
                <a:t>magnetars</a:t>
              </a:r>
              <a:endParaRPr kumimoji="1" lang="ja-JP" altLang="en-US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4467090" y="707797"/>
              <a:ext cx="4942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Converted from the </a:t>
              </a:r>
              <a:r>
                <a:rPr kumimoji="1" lang="en-US" altLang="ja-JP" sz="2000" i="1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P</a:t>
              </a:r>
              <a:r>
                <a:rPr kumimoji="1"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-</a:t>
              </a:r>
              <a:r>
                <a:rPr kumimoji="1" lang="en-US" altLang="ja-JP" sz="2000" i="1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P</a:t>
              </a:r>
              <a:r>
                <a:rPr kumimoji="1" lang="en-US" altLang="ja-JP" sz="2000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dot</a:t>
              </a:r>
              <a:r>
                <a:rPr kumimoji="1"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 diagram</a:t>
              </a:r>
              <a:endParaRPr kumimoji="1" lang="ja-JP" altLang="en-US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155949" y="4561042"/>
            <a:ext cx="8639048" cy="183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540"/>
              </a:lnSpc>
              <a:spcBef>
                <a:spcPts val="900"/>
              </a:spcBef>
              <a:buFont typeface="Wingdings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The NS magnetism may be understand as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ferromagnetism </a:t>
            </a:r>
            <a:r>
              <a:rPr lang="ja-JP" altLang="en-US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強磁性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of e</a:t>
            </a:r>
            <a:r>
              <a:rPr lang="en-US" altLang="ja-JP" sz="2200" baseline="30000" dirty="0">
                <a:latin typeface="ヒラギノ丸ゴ Pro W4"/>
                <a:ea typeface="ヒラギノ丸ゴ Pro W4"/>
                <a:cs typeface="ヒラギノ丸ゴ Pro W4"/>
              </a:rPr>
              <a:t>-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or neutrons </a:t>
            </a:r>
            <a:r>
              <a:rPr lang="en-US" altLang="ja-JP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KM+99; KM16 </a:t>
            </a:r>
            <a:r>
              <a:rPr lang="ja-JP" altLang="en-US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学士院紀要</a:t>
            </a:r>
            <a:r>
              <a:rPr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B </a:t>
            </a:r>
            <a:r>
              <a:rPr lang="en-US" altLang="ja-JP" b="1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92</a:t>
            </a:r>
            <a:r>
              <a:rPr lang="en-US" altLang="ja-JP" dirty="0">
                <a:solidFill>
                  <a:srgbClr val="9600FF"/>
                </a:solidFill>
                <a:latin typeface="ヒラギノ丸ゴ Pro W4"/>
                <a:ea typeface="ヒラギノ丸ゴ Pro W4"/>
                <a:cs typeface="ヒラギノ丸ゴ Pro W4"/>
              </a:rPr>
              <a:t>, 135</a:t>
            </a:r>
            <a:r>
              <a:rPr lang="en-US" altLang="ja-JP" dirty="0">
                <a:solidFill>
                  <a:srgbClr val="B700AC"/>
                </a:solidFill>
                <a:latin typeface="ヒラギノ丸ゴ Pro W4"/>
                <a:ea typeface="ヒラギノ丸ゴ Pro W4"/>
                <a:cs typeface="ヒラギノ丸ゴ Pro W4"/>
              </a:rPr>
              <a:t>).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Data suggest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phase transitions </a:t>
            </a:r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相転移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from ferromagnetic to paramagnetic state. 8/10</a:t>
            </a:r>
            <a:r>
              <a:rPr lang="ja-JP" altLang="en-US" sz="2000">
                <a:latin typeface="ヒラギノ丸ゴ Pro W4"/>
                <a:ea typeface="ヒラギノ丸ゴ Pro W4"/>
                <a:cs typeface="ヒラギノ丸ゴ Pro W4"/>
              </a:rPr>
              <a:t> 大西先生の講演。</a:t>
            </a:r>
            <a:endParaRPr lang="en-US" altLang="ja-JP" sz="2000" dirty="0">
              <a:solidFill>
                <a:srgbClr val="B700AC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342900" indent="-342900" algn="just">
              <a:lnSpc>
                <a:spcPts val="2540"/>
              </a:lnSpc>
              <a:spcBef>
                <a:spcPts val="900"/>
              </a:spcBef>
              <a:buFont typeface="Wingdings" charset="2"/>
              <a:buChar char="Ø"/>
            </a:pPr>
            <a:endParaRPr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43" name="図形グループ 42"/>
          <p:cNvGrpSpPr/>
          <p:nvPr/>
        </p:nvGrpSpPr>
        <p:grpSpPr>
          <a:xfrm>
            <a:off x="3494190" y="2774163"/>
            <a:ext cx="5031782" cy="2671765"/>
            <a:chOff x="3469170" y="3058292"/>
            <a:chExt cx="5031782" cy="2671765"/>
          </a:xfrm>
        </p:grpSpPr>
        <p:sp>
          <p:nvSpPr>
            <p:cNvPr id="40" name="角丸四角形 39"/>
            <p:cNvSpPr/>
            <p:nvPr/>
          </p:nvSpPr>
          <p:spPr>
            <a:xfrm>
              <a:off x="7237764" y="3058292"/>
              <a:ext cx="1263188" cy="774332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flipV="1">
              <a:off x="3469170" y="3546805"/>
              <a:ext cx="3747943" cy="218325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84664" y="810105"/>
            <a:ext cx="4230801" cy="792537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2" name="角丸四角形 21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84664" y="1627197"/>
            <a:ext cx="4525402" cy="1126151"/>
          </a:xfrm>
          <a:prstGeom prst="roundRect">
            <a:avLst>
              <a:gd name="adj" fmla="val 6066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15726" y="2861978"/>
            <a:ext cx="4382275" cy="1371481"/>
          </a:xfrm>
          <a:prstGeom prst="roundRect">
            <a:avLst>
              <a:gd name="adj" fmla="val 5999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92490" y="4535662"/>
            <a:ext cx="8698312" cy="1415030"/>
          </a:xfrm>
          <a:prstGeom prst="roundRect">
            <a:avLst>
              <a:gd name="adj" fmla="val 6710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419677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4088" y="95710"/>
            <a:ext cx="6062442" cy="595737"/>
          </a:xfrm>
          <a:solidFill>
            <a:srgbClr val="FFFF00"/>
          </a:solidFill>
          <a:ln w="38100" cmpd="sng">
            <a:solidFill>
              <a:srgbClr val="800000"/>
            </a:solidFill>
          </a:ln>
        </p:spPr>
        <p:txBody>
          <a:bodyPr/>
          <a:lstStyle/>
          <a:p>
            <a:r>
              <a:rPr kumimoji="1" lang="en-US" altLang="ja-JP" sz="3600" dirty="0"/>
              <a:t>3.Toroidal M.F. of MGTs</a:t>
            </a:r>
            <a:endParaRPr kumimoji="1" lang="ja-JP" altLang="en-US" sz="36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0701" y="791664"/>
            <a:ext cx="8690673" cy="2961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40"/>
              </a:lnSpc>
              <a:spcBef>
                <a:spcPts val="600"/>
              </a:spcBef>
            </a:pPr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A. Evidence for strong </a:t>
            </a:r>
            <a:r>
              <a:rPr lang="en-US" altLang="ja-JP" sz="28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toroidal</a:t>
            </a:r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MF </a:t>
            </a:r>
            <a:r>
              <a:rPr lang="en-US" altLang="ja-JP" sz="28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8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endParaRPr lang="en-US" altLang="ja-JP" sz="2800" dirty="0">
              <a:solidFill>
                <a:srgbClr val="0000FF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450000" indent="-342000">
              <a:lnSpc>
                <a:spcPts val="2540"/>
              </a:lnSpc>
              <a:spcBef>
                <a:spcPts val="600"/>
              </a:spcBef>
              <a:buFont typeface="Wingdings" charset="2"/>
              <a:buChar char="Ø"/>
            </a:pP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Differential rotation in the progenitor’s </a:t>
            </a:r>
            <a:b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core ==&gt; </a:t>
            </a:r>
            <a:r>
              <a:rPr lang="en-US" altLang="ja-JP" sz="2200" i="1" dirty="0" err="1"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200" baseline="-25000" dirty="0" err="1"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amplification. </a:t>
            </a:r>
            <a:endParaRPr kumimoji="1" lang="en-US" altLang="ja-JP" sz="22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450000" indent="-342000">
              <a:lnSpc>
                <a:spcPts val="2540"/>
              </a:lnSpc>
              <a:spcBef>
                <a:spcPts val="600"/>
              </a:spcBef>
              <a:buFont typeface="Wingdings" charset="2"/>
              <a:buChar char="Ø"/>
            </a:pP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Dipole-field  energy can sustain </a:t>
            </a:r>
            <a:r>
              <a:rPr kumimoji="1"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L</a:t>
            </a:r>
            <a:r>
              <a:rPr kumimoji="1" lang="en-US" altLang="ja-JP" sz="2200" baseline="-25000" dirty="0">
                <a:latin typeface="ヒラギノ丸ゴ Pro W4"/>
                <a:ea typeface="ヒラギノ丸ゴ Pro W4"/>
                <a:cs typeface="ヒラギノ丸ゴ Pro W4"/>
              </a:rPr>
              <a:t>x 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of</a:t>
            </a:r>
            <a:r>
              <a:rPr kumimoji="1" lang="en-US" altLang="ja-JP" sz="2200" baseline="-25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b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typical MGTs for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only 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~ 1ky. </a:t>
            </a:r>
          </a:p>
          <a:p>
            <a:pPr marL="450000" indent="-342000">
              <a:lnSpc>
                <a:spcPts val="2540"/>
              </a:lnSpc>
              <a:spcBef>
                <a:spcPts val="600"/>
              </a:spcBef>
              <a:buFont typeface="Wingdings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Some weak-field NSs (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e.g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., CCOs) </a:t>
            </a:r>
            <a:b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behave like MGTs.</a:t>
            </a:r>
          </a:p>
          <a:p>
            <a:pPr>
              <a:lnSpc>
                <a:spcPts val="2340"/>
              </a:lnSpc>
              <a:spcBef>
                <a:spcPts val="400"/>
              </a:spcBef>
            </a:pP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 MGT</a:t>
            </a:r>
            <a:r>
              <a:rPr lang="ja-JP" altLang="en-US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において、</a:t>
            </a:r>
            <a:r>
              <a:rPr lang="en-US" altLang="ja-JP" sz="22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200" baseline="-25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ja-JP" altLang="en-US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は基本的に重要</a:t>
            </a:r>
            <a:r>
              <a:rPr lang="ja-JP" altLang="en-US" sz="2200" dirty="0">
                <a:latin typeface="ヒラギノ丸ゴ Pro W4"/>
                <a:ea typeface="ヒラギノ丸ゴ Pro W4"/>
                <a:cs typeface="ヒラギノ丸ゴ Pro W4"/>
              </a:rPr>
              <a:t>。</a:t>
            </a:r>
            <a:endParaRPr lang="en-US" altLang="ja-JP" sz="22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47" name="図形グループ 46"/>
          <p:cNvGrpSpPr/>
          <p:nvPr/>
        </p:nvGrpSpPr>
        <p:grpSpPr>
          <a:xfrm>
            <a:off x="6210587" y="1272504"/>
            <a:ext cx="3025200" cy="2487393"/>
            <a:chOff x="6081374" y="1913504"/>
            <a:chExt cx="3025200" cy="2487393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8962" y="1913504"/>
              <a:ext cx="2527838" cy="2487393"/>
            </a:xfrm>
            <a:prstGeom prst="rect">
              <a:avLst/>
            </a:prstGeom>
          </p:spPr>
        </p:pic>
        <p:sp>
          <p:nvSpPr>
            <p:cNvPr id="46" name="テキスト ボックス 45"/>
            <p:cNvSpPr txBox="1"/>
            <p:nvPr/>
          </p:nvSpPr>
          <p:spPr>
            <a:xfrm>
              <a:off x="6081374" y="4031565"/>
              <a:ext cx="30252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25FF0F"/>
                  </a:solidFill>
                  <a:latin typeface="ヒラギノ丸ゴ Pro W4"/>
                  <a:ea typeface="ヒラギノ丸ゴ Pro W4"/>
                  <a:cs typeface="ヒラギノ丸ゴ Pro W4"/>
                </a:rPr>
                <a:t>RCW 103 and its CCO</a:t>
              </a:r>
              <a:endParaRPr kumimoji="1" lang="ja-JP" altLang="en-US" dirty="0">
                <a:solidFill>
                  <a:srgbClr val="25FF0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grpSp>
        <p:nvGrpSpPr>
          <p:cNvPr id="68" name="図形グループ 67"/>
          <p:cNvGrpSpPr/>
          <p:nvPr/>
        </p:nvGrpSpPr>
        <p:grpSpPr>
          <a:xfrm>
            <a:off x="287539" y="3912668"/>
            <a:ext cx="3466228" cy="2401652"/>
            <a:chOff x="287539" y="3887268"/>
            <a:chExt cx="3466228" cy="2401652"/>
          </a:xfrm>
        </p:grpSpPr>
        <p:pic>
          <p:nvPicPr>
            <p:cNvPr id="49" name="図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35" b="65730"/>
            <a:stretch>
              <a:fillRect/>
            </a:stretch>
          </p:blipFill>
          <p:spPr bwMode="auto">
            <a:xfrm>
              <a:off x="287539" y="4097596"/>
              <a:ext cx="3466228" cy="1544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直線矢印コネクタ 52"/>
            <p:cNvCxnSpPr/>
            <p:nvPr/>
          </p:nvCxnSpPr>
          <p:spPr bwMode="auto">
            <a:xfrm flipH="1">
              <a:off x="1715495" y="5361166"/>
              <a:ext cx="576262" cy="9827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テキスト ボックス 69"/>
            <p:cNvSpPr txBox="1">
              <a:spLocks noChangeArrowheads="1"/>
            </p:cNvSpPr>
            <p:nvPr/>
          </p:nvSpPr>
          <p:spPr bwMode="auto">
            <a:xfrm>
              <a:off x="432421" y="5067975"/>
              <a:ext cx="4047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800" i="1" dirty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>j</a:t>
              </a:r>
              <a:endParaRPr lang="ja-JP" altLang="en-US" sz="2800" i="1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55" name="テキスト ボックス 71"/>
            <p:cNvSpPr txBox="1">
              <a:spLocks noChangeArrowheads="1"/>
            </p:cNvSpPr>
            <p:nvPr/>
          </p:nvSpPr>
          <p:spPr bwMode="auto">
            <a:xfrm>
              <a:off x="1705700" y="4806037"/>
              <a:ext cx="504825" cy="523875"/>
            </a:xfrm>
            <a:prstGeom prst="rect">
              <a:avLst/>
            </a:prstGeom>
            <a:solidFill>
              <a:srgbClr val="FFFFFF">
                <a:alpha val="55000"/>
              </a:srgb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altLang="ja-JP" sz="2800" i="1" dirty="0">
                  <a:solidFill>
                    <a:srgbClr val="008000"/>
                  </a:solidFill>
                  <a:latin typeface="ヒラギノ丸ゴ Pro W4"/>
                  <a:ea typeface="ヒラギノ丸ゴ Pro W4"/>
                  <a:cs typeface="ヒラギノ丸ゴ Pro W4"/>
                </a:rPr>
                <a:t>B</a:t>
              </a:r>
              <a:endParaRPr lang="ja-JP" altLang="en-US" sz="2800" i="1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grpSp>
          <p:nvGrpSpPr>
            <p:cNvPr id="60" name="図形グループ 59"/>
            <p:cNvGrpSpPr>
              <a:grpSpLocks/>
            </p:cNvGrpSpPr>
            <p:nvPr/>
          </p:nvGrpSpPr>
          <p:grpSpPr bwMode="auto">
            <a:xfrm>
              <a:off x="950050" y="3887268"/>
              <a:ext cx="1633538" cy="288925"/>
              <a:chOff x="5940152" y="3140968"/>
              <a:chExt cx="1633324" cy="288032"/>
            </a:xfrm>
          </p:grpSpPr>
          <p:sp>
            <p:nvSpPr>
              <p:cNvPr id="61" name="右矢印 60"/>
              <p:cNvSpPr/>
              <p:nvPr/>
            </p:nvSpPr>
            <p:spPr>
              <a:xfrm>
                <a:off x="5940152" y="3140968"/>
                <a:ext cx="553965" cy="288032"/>
              </a:xfrm>
              <a:prstGeom prst="rightArrow">
                <a:avLst/>
              </a:prstGeom>
              <a:solidFill>
                <a:srgbClr val="FFAF00"/>
              </a:solidFill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kumimoji="0" lang="ja-JP" altLang="en-US" dirty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sp>
            <p:nvSpPr>
              <p:cNvPr id="62" name="右矢印 61"/>
              <p:cNvSpPr/>
              <p:nvPr/>
            </p:nvSpPr>
            <p:spPr>
              <a:xfrm rot="10800000">
                <a:off x="6948083" y="3140968"/>
                <a:ext cx="625393" cy="284867"/>
              </a:xfrm>
              <a:prstGeom prst="rightArrow">
                <a:avLst/>
              </a:prstGeom>
              <a:solidFill>
                <a:srgbClr val="FFAF00"/>
              </a:solidFill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kumimoji="0" lang="ja-JP" altLang="en-US" dirty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cxnSp>
            <p:nvCxnSpPr>
              <p:cNvPr id="63" name="直線コネクタ 62"/>
              <p:cNvCxnSpPr/>
              <p:nvPr/>
            </p:nvCxnSpPr>
            <p:spPr bwMode="auto">
              <a:xfrm flipH="1">
                <a:off x="6371895" y="3284984"/>
                <a:ext cx="646028" cy="2215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AF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4" name="右カーブ矢印 63"/>
            <p:cNvSpPr/>
            <p:nvPr/>
          </p:nvSpPr>
          <p:spPr>
            <a:xfrm rot="1651666" flipV="1">
              <a:off x="501566" y="4286257"/>
              <a:ext cx="324270" cy="749191"/>
            </a:xfrm>
            <a:prstGeom prst="curvedRightArrow">
              <a:avLst>
                <a:gd name="adj1" fmla="val 25000"/>
                <a:gd name="adj2" fmla="val 50000"/>
                <a:gd name="adj3" fmla="val 44551"/>
              </a:avLst>
            </a:prstGeom>
            <a:solidFill>
              <a:srgbClr val="00B0FF"/>
            </a:solidFill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kumimoji="0" lang="en-US" altLang="ja-JP" dirty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  <a:p>
              <a:pPr>
                <a:defRPr/>
              </a:pPr>
              <a:endParaRPr kumimoji="0" lang="ja-JP" altLang="en-US" dirty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346791" y="5642589"/>
              <a:ext cx="3166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ヒラギノ丸ゴ Pro W4"/>
                  <a:ea typeface="ヒラギノ丸ゴ Pro W4"/>
                  <a:cs typeface="ヒラギノ丸ゴ Pro W4"/>
                </a:rPr>
                <a:t>トカマクのトロイダルコイルの間には強い引力が働く</a:t>
              </a:r>
            </a:p>
          </p:txBody>
        </p:sp>
        <p:sp>
          <p:nvSpPr>
            <p:cNvPr id="67" name="角丸四角形 66"/>
            <p:cNvSpPr/>
            <p:nvPr/>
          </p:nvSpPr>
          <p:spPr>
            <a:xfrm>
              <a:off x="2787726" y="4053956"/>
              <a:ext cx="725909" cy="55073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3242022" y="3994423"/>
            <a:ext cx="5812926" cy="229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40"/>
              </a:lnSpc>
              <a:spcBef>
                <a:spcPts val="900"/>
              </a:spcBef>
            </a:pPr>
            <a:r>
              <a:rPr lang="en-US" altLang="ja-JP" sz="28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B. How to directly estimate </a:t>
            </a:r>
            <a:r>
              <a:rPr lang="en-US" altLang="ja-JP" sz="28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8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endParaRPr lang="en-US" altLang="ja-JP" sz="2800" baseline="-25000" dirty="0">
              <a:solidFill>
                <a:srgbClr val="0000FF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486000" indent="-342000">
              <a:lnSpc>
                <a:spcPts val="2540"/>
              </a:lnSpc>
              <a:spcBef>
                <a:spcPts val="900"/>
              </a:spcBef>
              <a:buFont typeface="Wingdings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Obviously, extremely difficult!</a:t>
            </a:r>
          </a:p>
          <a:p>
            <a:pPr marL="486000" indent="-342000">
              <a:lnSpc>
                <a:spcPts val="2540"/>
              </a:lnSpc>
              <a:spcBef>
                <a:spcPts val="900"/>
              </a:spcBef>
              <a:buFont typeface="Wingdings" charset="2"/>
              <a:buChar char="Ø"/>
            </a:pPr>
            <a:r>
              <a:rPr lang="en-US" altLang="ja-JP" sz="2200" i="1" dirty="0" err="1"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200" baseline="-25000" dirty="0" err="1"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baseline="-25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elongates the NS by </a:t>
            </a:r>
            <a:r>
              <a:rPr lang="en-US" altLang="en-US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非球対称度</a:t>
            </a:r>
            <a:br>
              <a:rPr lang="en-US" altLang="en-US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lang="ja-JP" altLang="en-US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　</a:t>
            </a:r>
            <a:r>
              <a:rPr lang="en-US" altLang="ja-JP" sz="28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≡(</a:t>
            </a:r>
            <a:r>
              <a:rPr lang="en-US" altLang="ja-JP" sz="2200" i="1" dirty="0">
                <a:solidFill>
                  <a:srgbClr val="FF0000"/>
                </a:solidFill>
                <a:latin typeface="Times" pitchFamily="2" charset="0"/>
                <a:ea typeface="ヒラギノ丸ゴ Pro W4"/>
                <a:cs typeface="ヒラギノ丸ゴ Pro W4"/>
              </a:rPr>
              <a:t>I</a:t>
            </a:r>
            <a:r>
              <a:rPr lang="en-US" altLang="ja-JP" sz="22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1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-</a:t>
            </a:r>
            <a:r>
              <a:rPr lang="en-US" altLang="ja-JP" sz="2200" i="1" dirty="0">
                <a:solidFill>
                  <a:srgbClr val="FF0000"/>
                </a:solidFill>
                <a:latin typeface="Times" pitchFamily="2" charset="0"/>
                <a:ea typeface="ヒラギノ丸ゴ Pro W4"/>
                <a:cs typeface="ヒラギノ丸ゴ Pro W4"/>
              </a:rPr>
              <a:t>I</a:t>
            </a:r>
            <a:r>
              <a:rPr lang="en-US" altLang="ja-JP" sz="22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3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)/</a:t>
            </a:r>
            <a:r>
              <a:rPr lang="en-US" altLang="ja-JP" sz="2200" i="1" dirty="0">
                <a:solidFill>
                  <a:srgbClr val="FF0000"/>
                </a:solidFill>
                <a:latin typeface="Times" pitchFamily="2" charset="0"/>
                <a:ea typeface="ヒラギノ丸ゴ Pro W4"/>
                <a:cs typeface="ヒラギノ丸ゴ Pro W4"/>
              </a:rPr>
              <a:t>I</a:t>
            </a:r>
            <a:r>
              <a:rPr lang="en-US" altLang="ja-JP" sz="2200" baseline="-25000" dirty="0">
                <a:solidFill>
                  <a:srgbClr val="FF0000"/>
                </a:solidFill>
                <a:latin typeface="Times" pitchFamily="2" charset="0"/>
                <a:ea typeface="ヒラギノ丸ゴ Pro W4"/>
                <a:cs typeface="ヒラギノ丸ゴ Pro W4"/>
              </a:rPr>
              <a:t>3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~10</a:t>
            </a:r>
            <a:r>
              <a:rPr lang="en-US" altLang="ja-JP" sz="22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-4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(</a:t>
            </a:r>
            <a:r>
              <a:rPr lang="en-US" altLang="ja-JP" sz="22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200" baseline="-25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/10</a:t>
            </a:r>
            <a:r>
              <a:rPr lang="en-US" altLang="ja-JP" sz="22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16</a:t>
            </a:r>
            <a:r>
              <a:rPr lang="en-US" altLang="ja-JP" sz="22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G)</a:t>
            </a:r>
            <a:r>
              <a:rPr lang="en-US" altLang="ja-JP" sz="22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2</a:t>
            </a:r>
            <a:br>
              <a:rPr lang="en-US" altLang="ja-JP" sz="22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where </a:t>
            </a:r>
            <a:r>
              <a:rPr lang="en-US" altLang="ja-JP" sz="2200" i="1" dirty="0">
                <a:solidFill>
                  <a:srgbClr val="FF0000"/>
                </a:solidFill>
                <a:latin typeface="Times" pitchFamily="2" charset="0"/>
                <a:ea typeface="ヒラギノ丸ゴ Pro W4"/>
                <a:cs typeface="ヒラギノ丸ゴ Pro W4"/>
              </a:rPr>
              <a:t>I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is the moment of inertia. Then, how to measure </a:t>
            </a:r>
            <a:r>
              <a:rPr lang="en-US" altLang="ja-JP" sz="28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?</a:t>
            </a:r>
          </a:p>
        </p:txBody>
      </p:sp>
      <p:sp>
        <p:nvSpPr>
          <p:cNvPr id="76" name="角丸四角形 75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84664" y="698259"/>
            <a:ext cx="6898225" cy="470058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77" name="角丸四角形 76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287539" y="1168559"/>
            <a:ext cx="5949011" cy="2521791"/>
          </a:xfrm>
          <a:prstGeom prst="roundRect">
            <a:avLst>
              <a:gd name="adj" fmla="val 6066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78" name="角丸四角形 77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3124200" y="3912668"/>
            <a:ext cx="5770879" cy="516467"/>
          </a:xfrm>
          <a:prstGeom prst="roundRect">
            <a:avLst>
              <a:gd name="adj" fmla="val 20060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79" name="角丸四角形 78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3417546" y="4416270"/>
            <a:ext cx="5544478" cy="1801446"/>
          </a:xfrm>
          <a:prstGeom prst="roundRect">
            <a:avLst>
              <a:gd name="adj" fmla="val 3773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4155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64276" y="6320546"/>
            <a:ext cx="1525183" cy="365125"/>
          </a:xfrm>
        </p:spPr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AAF27CF3-FC4A-EF46-91A4-6FC6C358C603}"/>
              </a:ext>
            </a:extLst>
          </p:cNvPr>
          <p:cNvSpPr txBox="1">
            <a:spLocks/>
          </p:cNvSpPr>
          <p:nvPr/>
        </p:nvSpPr>
        <p:spPr>
          <a:xfrm>
            <a:off x="94482" y="150922"/>
            <a:ext cx="8997893" cy="576537"/>
          </a:xfrm>
          <a:prstGeom prst="rect">
            <a:avLst/>
          </a:prstGeom>
          <a:solidFill>
            <a:srgbClr val="C9FC69">
              <a:alpha val="33000"/>
            </a:srgbClr>
          </a:solidFill>
          <a:ln w="28575">
            <a:solidFill>
              <a:srgbClr val="008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ja-JP" altLang="ja-JP" sz="2800" dirty="0">
                <a:latin typeface="ヒラギノ丸ゴ Pro W4"/>
                <a:ea typeface="ヒラギノ丸ゴ Pro W4"/>
                <a:cs typeface="ヒラギノ丸ゴ Pro W4"/>
              </a:rPr>
              <a:t>4</a:t>
            </a:r>
            <a:r>
              <a:rPr lang="en-US" altLang="ja-JP" sz="2800" dirty="0">
                <a:latin typeface="ヒラギノ丸ゴ Pro W4"/>
                <a:ea typeface="ヒラギノ丸ゴ Pro W4"/>
                <a:cs typeface="ヒラギノ丸ゴ Pro W4"/>
              </a:rPr>
              <a:t>. Free Precession of an Axisymmetric Rigid Body</a:t>
            </a:r>
            <a:endParaRPr lang="ja-JP" altLang="en-US" sz="28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F363E912-C547-8A43-A534-586BC7A00F58}"/>
              </a:ext>
            </a:extLst>
          </p:cNvPr>
          <p:cNvCxnSpPr>
            <a:cxnSpLocks/>
          </p:cNvCxnSpPr>
          <p:nvPr/>
        </p:nvCxnSpPr>
        <p:spPr>
          <a:xfrm flipV="1">
            <a:off x="7377721" y="3521386"/>
            <a:ext cx="1398253" cy="39710"/>
          </a:xfrm>
          <a:prstGeom prst="straightConnector1">
            <a:avLst/>
          </a:prstGeom>
          <a:ln w="38100" cmpd="sng">
            <a:solidFill>
              <a:srgbClr val="0095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DD4AFF-E452-AE47-AC2D-B2CB89642E1E}"/>
              </a:ext>
            </a:extLst>
          </p:cNvPr>
          <p:cNvSpPr txBox="1"/>
          <p:nvPr/>
        </p:nvSpPr>
        <p:spPr>
          <a:xfrm>
            <a:off x="8134328" y="3705378"/>
            <a:ext cx="7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kumimoji="1" lang="en-US" altLang="ja-JP" sz="1600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nd</a:t>
            </a:r>
            <a:r>
              <a:rPr kumimoji="1" lang="en-US" altLang="ja-JP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kumimoji="1" lang="en-US" altLang="ja-JP" b="1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L</a:t>
            </a:r>
            <a:endParaRPr kumimoji="1" lang="ja-JP" altLang="en-US" b="1" dirty="0">
              <a:solidFill>
                <a:srgbClr val="0095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13" name="図形グループ 12"/>
          <p:cNvGrpSpPr/>
          <p:nvPr/>
        </p:nvGrpSpPr>
        <p:grpSpPr>
          <a:xfrm>
            <a:off x="4471889" y="1933258"/>
            <a:ext cx="4593814" cy="3189078"/>
            <a:chOff x="4261234" y="2931923"/>
            <a:chExt cx="5611314" cy="3482110"/>
          </a:xfrm>
        </p:grpSpPr>
        <p:grpSp>
          <p:nvGrpSpPr>
            <p:cNvPr id="14" name="図形グループ 13"/>
            <p:cNvGrpSpPr/>
            <p:nvPr/>
          </p:nvGrpSpPr>
          <p:grpSpPr>
            <a:xfrm>
              <a:off x="4261234" y="2931923"/>
              <a:ext cx="5611314" cy="3482110"/>
              <a:chOff x="4261234" y="2931923"/>
              <a:chExt cx="5611314" cy="3482110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CA3B2EE0-A0C1-E345-A651-CEB4AD11F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61234" y="2931923"/>
                <a:ext cx="5611314" cy="3482110"/>
              </a:xfrm>
              <a:prstGeom prst="rect">
                <a:avLst/>
              </a:prstGeom>
            </p:spPr>
          </p:pic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F6889C7-49C6-074C-9668-0A558C144139}"/>
                  </a:ext>
                </a:extLst>
              </p:cNvPr>
              <p:cNvSpPr txBox="1"/>
              <p:nvPr/>
            </p:nvSpPr>
            <p:spPr>
              <a:xfrm>
                <a:off x="5503372" y="3714779"/>
                <a:ext cx="158331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800" dirty="0">
                    <a:latin typeface="ヒラギノ丸ゴ Pro W4"/>
                    <a:ea typeface="ヒラギノ丸ゴ Pro W4"/>
                    <a:cs typeface="ヒラギノ丸ゴ Pro W4"/>
                  </a:rPr>
                  <a:t> </a:t>
                </a:r>
                <a:endParaRPr kumimoji="1" lang="ja-JP" altLang="en-US" sz="800" dirty="0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D9CC9D3-5384-F945-8B64-0D132B0FDDA2}"/>
                  </a:ext>
                </a:extLst>
              </p:cNvPr>
              <p:cNvSpPr txBox="1"/>
              <p:nvPr/>
            </p:nvSpPr>
            <p:spPr>
              <a:xfrm rot="20440536">
                <a:off x="5025048" y="3505059"/>
                <a:ext cx="709898" cy="559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i="1" dirty="0">
                    <a:solidFill>
                      <a:srgbClr val="0000FF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x</a:t>
                </a:r>
                <a:r>
                  <a:rPr kumimoji="1" lang="en-US" altLang="ja-JP" sz="2400" baseline="-25000" dirty="0">
                    <a:solidFill>
                      <a:srgbClr val="0000FF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3</a:t>
                </a:r>
                <a:endParaRPr kumimoji="1" lang="ja-JP" altLang="en-US" sz="2400" baseline="-25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C55ADB0-33FB-C741-B619-421A6E29C810}"/>
                </a:ext>
              </a:extLst>
            </p:cNvPr>
            <p:cNvSpPr txBox="1"/>
            <p:nvPr/>
          </p:nvSpPr>
          <p:spPr>
            <a:xfrm>
              <a:off x="7262062" y="3397896"/>
              <a:ext cx="6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α</a:t>
              </a:r>
              <a:endParaRPr kumimoji="1" lang="ja-JP" altLang="en-US" sz="24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E5AA5C0-2A56-524D-A0D9-115C7AC8256B}"/>
                </a:ext>
              </a:extLst>
            </p:cNvPr>
            <p:cNvSpPr/>
            <p:nvPr/>
          </p:nvSpPr>
          <p:spPr>
            <a:xfrm>
              <a:off x="7710114" y="3619815"/>
              <a:ext cx="131856" cy="153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635A84A-8CCB-714E-977B-D050489DB802}"/>
              </a:ext>
            </a:extLst>
          </p:cNvPr>
          <p:cNvSpPr txBox="1"/>
          <p:nvPr/>
        </p:nvSpPr>
        <p:spPr>
          <a:xfrm>
            <a:off x="105108" y="912578"/>
            <a:ext cx="8981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41200">
              <a:lnSpc>
                <a:spcPct val="9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An axisymmetric (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ε≠0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) rigid body(</a:t>
            </a:r>
            <a:r>
              <a:rPr lang="ja-JP" altLang="en-US" sz="2000" dirty="0">
                <a:latin typeface="ヒラギノ丸ゴ Pro W4"/>
                <a:ea typeface="ヒラギノ丸ゴ Pro W4"/>
                <a:cs typeface="ヒラギノ丸ゴ Pro W4"/>
              </a:rPr>
              <a:t>剛体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) has two modes of rotation.</a:t>
            </a:r>
          </a:p>
          <a:p>
            <a:pPr marL="432000" indent="-313200">
              <a:lnSpc>
                <a:spcPct val="9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Spin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around the symmetry axis </a:t>
            </a:r>
            <a:r>
              <a:rPr kumimoji="1" lang="en-US" altLang="ja-JP" sz="20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kumimoji="1" lang="en-US" altLang="ja-JP" sz="20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with a period </a:t>
            </a:r>
            <a:r>
              <a:rPr kumimoji="1" lang="en-US" altLang="ja-JP" sz="20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spin</a:t>
            </a:r>
            <a:r>
              <a:rPr kumimoji="1"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 2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π</a:t>
            </a:r>
            <a:r>
              <a:rPr kumimoji="1"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I</a:t>
            </a:r>
            <a:r>
              <a:rPr kumimoji="1" lang="en-US" altLang="ja-JP" sz="2000" baseline="-25000" dirty="0">
                <a:latin typeface="ヒラギノ丸ゴ Pro W4"/>
                <a:ea typeface="ヒラギノ丸ゴ Pro W4"/>
                <a:cs typeface="ヒラギノ丸ゴ Pro W4"/>
              </a:rPr>
              <a:t>3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/</a:t>
            </a:r>
            <a:r>
              <a:rPr kumimoji="1" lang="en-US" altLang="ja-JP" sz="2000" i="1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L</a:t>
            </a:r>
            <a:r>
              <a:rPr lang="en-US" altLang="ja-JP" sz="2000" i="1" dirty="0">
                <a:solidFill>
                  <a:srgbClr val="00B05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sz="2000" i="1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L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=angular momentum).</a:t>
            </a:r>
            <a:endParaRPr kumimoji="1" lang="en-US" altLang="ja-JP" sz="2000" dirty="0">
              <a:solidFill>
                <a:srgbClr val="000000"/>
              </a:solidFill>
              <a:latin typeface="ヒラギノ丸ゴ Pro W4"/>
              <a:ea typeface="ヒラギノ丸ゴ Pro W4"/>
              <a:cs typeface="ヒラギノ丸ゴ Pro W4"/>
            </a:endParaRPr>
          </a:p>
          <a:p>
            <a:pPr marL="432000" indent="-313200">
              <a:spcBef>
                <a:spcPts val="600"/>
              </a:spcBef>
              <a:buFont typeface="+mj-lt"/>
              <a:buAutoNum type="arabicPeriod"/>
            </a:pP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Free precession (</a:t>
            </a:r>
            <a:r>
              <a:rPr lang="ja-JP" altLang="en-US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自由歳差運動</a:t>
            </a: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) </a:t>
            </a:r>
            <a: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of </a:t>
            </a:r>
            <a:br>
              <a:rPr lang="en-US" altLang="ja-JP" sz="20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0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en-US" altLang="ja-JP" sz="20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around</a:t>
            </a: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b="1" i="1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L,</a:t>
            </a:r>
            <a:r>
              <a:rPr lang="en-US" altLang="ja-JP" sz="2000" b="1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with another period </a:t>
            </a:r>
            <a:b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  </a:t>
            </a:r>
            <a:r>
              <a:rPr lang="en-US" altLang="ja-JP" sz="20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0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fp</a:t>
            </a: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 2π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I</a:t>
            </a:r>
            <a:r>
              <a:rPr lang="en-US" altLang="ja-JP" sz="2000" baseline="-25000" dirty="0">
                <a:latin typeface="ヒラギノ丸ゴ Pro W4"/>
                <a:ea typeface="ヒラギノ丸ゴ Pro W4"/>
                <a:cs typeface="ヒラギノ丸ゴ Pro W4"/>
              </a:rPr>
              <a:t>1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/</a:t>
            </a:r>
            <a:r>
              <a:rPr lang="en-US" altLang="ja-JP" sz="2000" i="1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L</a:t>
            </a:r>
            <a:r>
              <a:rPr lang="ja-JP" altLang="en-US" sz="2000" i="1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i="1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</a:t>
            </a:r>
            <a:r>
              <a:rPr lang="en-US" altLang="ja-JP" sz="20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000" baseline="-25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spin</a:t>
            </a:r>
            <a:r>
              <a:rPr lang="en-US" altLang="ja-JP" sz="20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(1+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),</a:t>
            </a:r>
            <a:b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and a const. wobbling angle α.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C5D495-CA43-9D47-AD3E-6413D87DDDF8}"/>
              </a:ext>
            </a:extLst>
          </p:cNvPr>
          <p:cNvSpPr txBox="1"/>
          <p:nvPr/>
        </p:nvSpPr>
        <p:spPr>
          <a:xfrm>
            <a:off x="146107" y="3135944"/>
            <a:ext cx="5189860" cy="252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A hotspot right on </a:t>
            </a:r>
            <a:r>
              <a:rPr lang="en-US" altLang="ja-JP" sz="22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en-US" altLang="ja-JP" sz="22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; </a:t>
            </a:r>
            <a:b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periodic pulses at </a:t>
            </a:r>
            <a:r>
              <a:rPr lang="en-US" altLang="ja-JP" sz="22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2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fp</a:t>
            </a:r>
            <a:r>
              <a:rPr lang="en-US" altLang="ja-JP" sz="22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.</a:t>
            </a:r>
            <a:endParaRPr kumimoji="1" lang="en-US" altLang="ja-JP" sz="22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198900" indent="-1989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  <a:t>If emission breaks symmetry</a:t>
            </a:r>
            <a:b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  <a:t>around </a:t>
            </a:r>
            <a:r>
              <a:rPr lang="en-US" altLang="ja-JP" sz="21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en-US" altLang="ja-JP" sz="21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</a:t>
            </a:r>
            <a:r>
              <a:rPr lang="en-US" altLang="ja-JP" sz="21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  <a:t>==&gt; pulses </a:t>
            </a:r>
            <a:r>
              <a:rPr lang="en-US" altLang="ja-JP" sz="2100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become</a:t>
            </a:r>
            <a:r>
              <a:rPr lang="en-US" altLang="ja-JP" sz="21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br>
              <a:rPr lang="en-US" altLang="ja-JP" sz="21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1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phase-modulated </a:t>
            </a:r>
            <a: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  <a:t>at the beat </a:t>
            </a:r>
            <a:b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  <a:t>period between </a:t>
            </a:r>
            <a:r>
              <a:rPr lang="en-US" altLang="ja-JP" sz="21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1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fp</a:t>
            </a:r>
            <a:r>
              <a:rPr lang="en-US" altLang="ja-JP" sz="21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100" dirty="0">
                <a:latin typeface="ヒラギノ丸ゴ Pro W4"/>
                <a:ea typeface="ヒラギノ丸ゴ Pro W4"/>
                <a:cs typeface="ヒラギノ丸ゴ Pro W4"/>
              </a:rPr>
              <a:t>and</a:t>
            </a:r>
            <a:r>
              <a:rPr lang="en-US" altLang="ja-JP" sz="21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1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100" baseline="-25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spin</a:t>
            </a:r>
            <a:r>
              <a:rPr lang="en-US" altLang="ja-JP" sz="21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endParaRPr lang="en-US" altLang="ja-JP" sz="2100" dirty="0">
              <a:latin typeface="ヒラギノ丸ゴ Pro W4"/>
              <a:ea typeface="ヒラギノ丸ゴ Pro W4"/>
              <a:cs typeface="ヒラギノ丸ゴ Pro W4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         </a:t>
            </a:r>
            <a:r>
              <a:rPr lang="en-US" altLang="ja-JP" sz="2200" i="1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= </a:t>
            </a:r>
            <a:r>
              <a:rPr lang="en-US" altLang="ja-JP" sz="2200" i="1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200" baseline="-25000" dirty="0" err="1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fp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/</a:t>
            </a:r>
            <a:r>
              <a:rPr lang="en-US" altLang="ja-JP" sz="24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200" dirty="0" err="1">
                <a:latin typeface="ヒラギノ丸ゴ Pro W4"/>
                <a:ea typeface="ヒラギノ丸ゴ Pro W4"/>
                <a:cs typeface="ヒラギノ丸ゴ Pro W4"/>
              </a:rPr>
              <a:t>cos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α  (</a:t>
            </a:r>
            <a:r>
              <a:rPr lang="en-US" altLang="ja-JP" sz="22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slip period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)</a:t>
            </a:r>
            <a:endParaRPr lang="en-US" altLang="ja-JP" sz="2200" dirty="0">
              <a:solidFill>
                <a:srgbClr val="00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0C5D495-CA43-9D47-AD3E-6413D87DDDF8}"/>
              </a:ext>
            </a:extLst>
          </p:cNvPr>
          <p:cNvSpPr txBox="1"/>
          <p:nvPr/>
        </p:nvSpPr>
        <p:spPr>
          <a:xfrm>
            <a:off x="850977" y="5742527"/>
            <a:ext cx="7644359" cy="487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ja-JP" sz="2800" dirty="0">
                <a:latin typeface="ヒラギノ丸ゴ Pro W4"/>
                <a:ea typeface="ヒラギノ丸ゴ Pro W4"/>
                <a:cs typeface="ヒラギノ丸ゴ Pro W4"/>
              </a:rPr>
              <a:t>If </a:t>
            </a:r>
            <a:r>
              <a:rPr lang="en-US" altLang="ja-JP" sz="2800" i="1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8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800" dirty="0">
                <a:latin typeface="ヒラギノ丸ゴ Pro W4"/>
                <a:ea typeface="ヒラギノ丸ゴ Pro W4"/>
                <a:cs typeface="ヒラギノ丸ゴ Pro W4"/>
              </a:rPr>
              <a:t>is measured, we can estimate </a:t>
            </a:r>
            <a:r>
              <a:rPr lang="en-US" altLang="ja-JP" sz="28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8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∝</a:t>
            </a:r>
            <a:r>
              <a:rPr lang="en-US" altLang="ja-JP" sz="28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8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8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2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22714" y="854152"/>
            <a:ext cx="8772365" cy="414096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39098" y="1259849"/>
            <a:ext cx="8922393" cy="1931236"/>
          </a:xfrm>
          <a:prstGeom prst="roundRect">
            <a:avLst>
              <a:gd name="adj" fmla="val 6066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49297" y="3135852"/>
            <a:ext cx="8912194" cy="727063"/>
          </a:xfrm>
          <a:prstGeom prst="roundRect">
            <a:avLst>
              <a:gd name="adj" fmla="val 6066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BDC87032-F4E6-8E44-9143-64D6742EE292}"/>
              </a:ext>
            </a:extLst>
          </p:cNvPr>
          <p:cNvSpPr/>
          <p:nvPr/>
        </p:nvSpPr>
        <p:spPr>
          <a:xfrm>
            <a:off x="122715" y="3864438"/>
            <a:ext cx="8912194" cy="1801446"/>
          </a:xfrm>
          <a:prstGeom prst="roundRect">
            <a:avLst>
              <a:gd name="adj" fmla="val 6066"/>
            </a:avLst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5B05CA-3AB3-3C43-99BD-0BC003FEEB74}"/>
              </a:ext>
            </a:extLst>
          </p:cNvPr>
          <p:cNvSpPr txBox="1"/>
          <p:nvPr/>
        </p:nvSpPr>
        <p:spPr>
          <a:xfrm>
            <a:off x="4890377" y="1633878"/>
            <a:ext cx="3619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highlight>
                  <a:srgbClr val="FFFF00"/>
                </a:highlight>
                <a:latin typeface="ヒラギノ丸ゴ Pro W4"/>
                <a:ea typeface="ヒラギノ丸ゴ Pro W4"/>
                <a:cs typeface="ヒラギノ丸ゴ Pro W4"/>
              </a:rPr>
              <a:t>コマの首振は強制歳差。自由歳差ではない！</a:t>
            </a:r>
            <a:endParaRPr lang="en-US" altLang="ja-JP" sz="2400" dirty="0">
              <a:highlight>
                <a:srgbClr val="FFFF00"/>
              </a:highlight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31775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340787" y="6356350"/>
            <a:ext cx="2133600" cy="365125"/>
          </a:xfrm>
        </p:spPr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007787" y="6356350"/>
            <a:ext cx="2895600" cy="365125"/>
          </a:xfrm>
        </p:spPr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436787" y="6356350"/>
            <a:ext cx="2133600" cy="365125"/>
          </a:xfrm>
        </p:spPr>
        <p:txBody>
          <a:bodyPr/>
          <a:lstStyle/>
          <a:p>
            <a:fld id="{76FEB275-F5C2-414E-BB4A-CFB7653DEB5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pSp>
        <p:nvGrpSpPr>
          <p:cNvPr id="7" name="図形グループ 6"/>
          <p:cNvGrpSpPr/>
          <p:nvPr/>
        </p:nvGrpSpPr>
        <p:grpSpPr>
          <a:xfrm>
            <a:off x="4534272" y="1539757"/>
            <a:ext cx="2264491" cy="4617325"/>
            <a:chOff x="4910207" y="1722509"/>
            <a:chExt cx="2264491" cy="4617325"/>
          </a:xfrm>
        </p:grpSpPr>
        <p:pic>
          <p:nvPicPr>
            <p:cNvPr id="8" name="図 7" descr="SGR1900_Suzaku_XIS_1-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207" y="1722509"/>
              <a:ext cx="2264491" cy="2217911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5243168" y="1874486"/>
              <a:ext cx="833990" cy="87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ja-JP" sz="2000" dirty="0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rPr>
                <a:t>XIS</a:t>
              </a:r>
            </a:p>
            <a:p>
              <a:pPr>
                <a:lnSpc>
                  <a:spcPts val="2000"/>
                </a:lnSpc>
              </a:pPr>
              <a:r>
                <a:rPr lang="en-US" altLang="ja-JP" sz="2000" dirty="0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rPr>
                <a:t>1-6</a:t>
              </a:r>
              <a:br>
                <a:rPr kumimoji="1" lang="en-US" altLang="ja-JP" sz="2000" dirty="0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rPr>
              </a:br>
              <a:r>
                <a:rPr kumimoji="1" lang="en-US" altLang="ja-JP" sz="2000" dirty="0" err="1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rPr>
                <a:t>keV</a:t>
              </a:r>
              <a:endParaRPr kumimoji="1" lang="ja-JP" altLang="en-US" sz="2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pic>
          <p:nvPicPr>
            <p:cNvPr id="10" name="図 9" descr="SGR1900_Suzaku_12-50_Node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393" y="3919259"/>
              <a:ext cx="2206139" cy="2420575"/>
            </a:xfrm>
            <a:prstGeom prst="rect">
              <a:avLst/>
            </a:prstGeom>
          </p:spPr>
        </p:pic>
      </p:grpSp>
      <p:grpSp>
        <p:nvGrpSpPr>
          <p:cNvPr id="12" name="図形グループ 11"/>
          <p:cNvGrpSpPr/>
          <p:nvPr/>
        </p:nvGrpSpPr>
        <p:grpSpPr>
          <a:xfrm>
            <a:off x="64817" y="1546681"/>
            <a:ext cx="2263727" cy="4572470"/>
            <a:chOff x="2494168" y="1561918"/>
            <a:chExt cx="2519026" cy="4764502"/>
          </a:xfrm>
        </p:grpSpPr>
        <p:pic>
          <p:nvPicPr>
            <p:cNvPr id="13" name="図 12" descr="AXP0142_HXD_PG_node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274" y="3859074"/>
              <a:ext cx="2507919" cy="2467346"/>
            </a:xfrm>
            <a:prstGeom prst="rect">
              <a:avLst/>
            </a:prstGeom>
          </p:spPr>
        </p:pic>
        <p:pic>
          <p:nvPicPr>
            <p:cNvPr id="14" name="図 13" descr="AXP0142_XIS_P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168" y="1561918"/>
              <a:ext cx="2519026" cy="2281763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2835132" y="1682417"/>
              <a:ext cx="1101824" cy="83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XIS</a:t>
              </a:r>
            </a:p>
            <a:p>
              <a:pPr>
                <a:lnSpc>
                  <a:spcPts val="1800"/>
                </a:lnSpc>
              </a:pPr>
              <a:r>
                <a:rPr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1-1</a:t>
              </a:r>
              <a:r>
                <a:rPr kumimoji="1"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0 </a:t>
              </a:r>
              <a:br>
                <a:rPr kumimoji="1" lang="en-US" altLang="ja-JP" sz="2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</a:br>
              <a:r>
                <a:rPr kumimoji="1" lang="en-US" altLang="ja-JP" sz="2000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keV</a:t>
              </a:r>
              <a:endParaRPr kumimoji="1" lang="ja-JP" altLang="en-US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pic>
        <p:nvPicPr>
          <p:cNvPr id="16" name="図 15" descr="1E1547_NS_10-70_m4_Nodem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26" y="3697166"/>
            <a:ext cx="2515666" cy="2472716"/>
          </a:xfrm>
          <a:prstGeom prst="rect">
            <a:avLst/>
          </a:prstGeom>
        </p:spPr>
      </p:pic>
      <p:pic>
        <p:nvPicPr>
          <p:cNvPr id="17" name="図 16" descr="1E1547_NS_PG_3-10_m4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b="7942"/>
          <a:stretch/>
        </p:blipFill>
        <p:spPr>
          <a:xfrm>
            <a:off x="2237009" y="1511584"/>
            <a:ext cx="2432189" cy="2188139"/>
          </a:xfrm>
          <a:prstGeom prst="rect">
            <a:avLst/>
          </a:prstGeom>
        </p:spPr>
      </p:pic>
      <p:pic>
        <p:nvPicPr>
          <p:cNvPr id="18" name="図 17" descr="1E1547_NS_10-70_m4_DemNode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/>
          <a:stretch/>
        </p:blipFill>
        <p:spPr>
          <a:xfrm>
            <a:off x="2347538" y="3708655"/>
            <a:ext cx="2341353" cy="2472716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560446" y="3892074"/>
            <a:ext cx="1002104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10-70 </a:t>
            </a:r>
            <a:b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21828" y="1672462"/>
            <a:ext cx="833990" cy="61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3-1</a:t>
            </a:r>
            <a:r>
              <a:rPr kumimoji="1" lang="en-US" altLang="ja-JP" sz="2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0 </a:t>
            </a:r>
            <a:br>
              <a:rPr kumimoji="1" lang="en-US" altLang="ja-JP" sz="2000" dirty="0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000" dirty="0" err="1">
                <a:solidFill>
                  <a:srgbClr val="008000"/>
                </a:solidFill>
                <a:latin typeface="ヒラギノ丸ゴ Pro W4"/>
                <a:ea typeface="ヒラギノ丸ゴ Pro W4"/>
                <a:cs typeface="ヒラギノ丸ゴ Pro W4"/>
              </a:rPr>
              <a:t>keV</a:t>
            </a:r>
            <a:endParaRPr kumimoji="1" lang="ja-JP" altLang="en-US" sz="2000" dirty="0">
              <a:solidFill>
                <a:srgbClr val="008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AAF27CF3-FC4A-EF46-91A4-6FC6C358C603}"/>
              </a:ext>
            </a:extLst>
          </p:cNvPr>
          <p:cNvSpPr txBox="1">
            <a:spLocks/>
          </p:cNvSpPr>
          <p:nvPr/>
        </p:nvSpPr>
        <p:spPr>
          <a:xfrm>
            <a:off x="64818" y="117377"/>
            <a:ext cx="8748277" cy="576537"/>
          </a:xfrm>
          <a:prstGeom prst="rect">
            <a:avLst/>
          </a:prstGeom>
          <a:solidFill>
            <a:srgbClr val="88FF75">
              <a:alpha val="76863"/>
            </a:srgbClr>
          </a:solidFill>
          <a:ln w="28575">
            <a:solidFill>
              <a:srgbClr val="008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ja-JP" altLang="ja-JP" sz="2800" dirty="0">
                <a:latin typeface="ヒラギノ丸ゴ Pro W4"/>
                <a:ea typeface="ヒラギノ丸ゴ Pro W4"/>
                <a:cs typeface="ヒラギノ丸ゴ Pro W4"/>
              </a:rPr>
              <a:t>5</a:t>
            </a:r>
            <a:r>
              <a:rPr lang="en-US" altLang="ja-JP" sz="2800" dirty="0"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800" dirty="0" err="1">
                <a:latin typeface="ヒラギノ丸ゴ Pro W4"/>
                <a:ea typeface="ヒラギノ丸ゴ Pro W4"/>
                <a:cs typeface="ヒラギノ丸ゴ Pro W4"/>
              </a:rPr>
              <a:t>Periodograms</a:t>
            </a:r>
            <a:r>
              <a:rPr lang="en-US" altLang="ja-JP" sz="2800" dirty="0">
                <a:latin typeface="ヒラギノ丸ゴ Pro W4"/>
                <a:ea typeface="ヒラギノ丸ゴ Pro W4"/>
                <a:cs typeface="ヒラギノ丸ゴ Pro W4"/>
              </a:rPr>
              <a:t> : Missing Hard X-ray Pulses ?</a:t>
            </a:r>
            <a:endParaRPr lang="ja-JP" altLang="en-US" sz="28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pic>
        <p:nvPicPr>
          <p:cNvPr id="22" name="図 21" descr="AXP0142_HXD_PG_dem_nodem.png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4" y="3718690"/>
            <a:ext cx="2370124" cy="241180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2260342" y="777441"/>
            <a:ext cx="2280388" cy="707886"/>
          </a:xfrm>
          <a:prstGeom prst="rect">
            <a:avLst/>
          </a:prstGeom>
          <a:solidFill>
            <a:srgbClr val="A6A6A6">
              <a:alpha val="39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1E1547-5408</a:t>
            </a:r>
            <a:b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000" i="1" dirty="0" err="1">
                <a:latin typeface="ヒラギノ丸ゴ Pro W4"/>
                <a:ea typeface="ヒラギノ丸ゴ Pro W4"/>
                <a:cs typeface="ヒラギノ丸ゴ Pro W4"/>
              </a:rPr>
              <a:t>NuSTAR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Apr16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371" y="5942820"/>
            <a:ext cx="18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(KM+14)</a:t>
            </a:r>
            <a:endParaRPr kumimoji="1" lang="ja-JP" altLang="en-US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237009" y="6041416"/>
            <a:ext cx="18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(KM+21)</a:t>
            </a:r>
            <a:endParaRPr kumimoji="1" lang="ja-JP" altLang="en-US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74643" y="3833043"/>
            <a:ext cx="1086738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HXD</a:t>
            </a:r>
          </a:p>
          <a:p>
            <a:pPr>
              <a:lnSpc>
                <a:spcPts val="1800"/>
              </a:lnSpc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15-4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0 </a:t>
            </a:r>
            <a:b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106987" y="775294"/>
            <a:ext cx="2508557" cy="707886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4U 0142+61</a:t>
            </a:r>
          </a:p>
          <a:p>
            <a:pPr algn="ctr"/>
            <a:r>
              <a:rPr kumimoji="1" lang="en-US" altLang="ja-JP" sz="2000" i="1" dirty="0" err="1">
                <a:latin typeface="ヒラギノ丸ゴ Pro W4"/>
                <a:ea typeface="ヒラギノ丸ゴ Pro W4"/>
                <a:cs typeface="ヒラギノ丸ゴ Pro W4"/>
              </a:rPr>
              <a:t>Suzaku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Aug 09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287327" y="789469"/>
            <a:ext cx="34347" cy="5344396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図形グループ 29"/>
          <p:cNvGrpSpPr/>
          <p:nvPr/>
        </p:nvGrpSpPr>
        <p:grpSpPr>
          <a:xfrm>
            <a:off x="6860376" y="1550809"/>
            <a:ext cx="2283624" cy="4576677"/>
            <a:chOff x="7470872" y="1730243"/>
            <a:chExt cx="2283624" cy="4576677"/>
          </a:xfrm>
        </p:grpSpPr>
        <p:pic>
          <p:nvPicPr>
            <p:cNvPr id="31" name="図 30" descr="SGR1900_NuSTAR_6-70_Node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872" y="3934890"/>
              <a:ext cx="2283624" cy="2372030"/>
            </a:xfrm>
            <a:prstGeom prst="rect">
              <a:avLst/>
            </a:prstGeom>
          </p:spPr>
        </p:pic>
        <p:pic>
          <p:nvPicPr>
            <p:cNvPr id="32" name="図 31" descr="SGR1900_NuSTAR_3-6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0872" y="1730243"/>
              <a:ext cx="2283624" cy="2281763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7687509" y="1866228"/>
              <a:ext cx="833990" cy="613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ja-JP" sz="2000" dirty="0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rPr>
                <a:t>3-6</a:t>
              </a:r>
              <a:br>
                <a:rPr kumimoji="1" lang="en-US" altLang="ja-JP" sz="2000" dirty="0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rPr>
              </a:br>
              <a:r>
                <a:rPr kumimoji="1" lang="en-US" altLang="ja-JP" sz="2000" dirty="0" err="1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rPr>
                <a:t>keV</a:t>
              </a:r>
              <a:endParaRPr kumimoji="1" lang="ja-JP" altLang="en-US" sz="2000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pic>
        <p:nvPicPr>
          <p:cNvPr id="34" name="図 33" descr="SGR1900_NuSTAR_6-70_Ndm:Dm.png"/>
          <p:cNvPicPr>
            <a:picLocks noChangeAspect="1"/>
          </p:cNvPicPr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" b="1"/>
          <a:stretch/>
        </p:blipFill>
        <p:spPr>
          <a:xfrm>
            <a:off x="6888412" y="3857685"/>
            <a:ext cx="2255588" cy="2301804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7162811" y="3963515"/>
            <a:ext cx="833990" cy="61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6-70</a:t>
            </a:r>
            <a:b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kumimoji="1"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36" name="図形グループ 35"/>
          <p:cNvGrpSpPr/>
          <p:nvPr/>
        </p:nvGrpSpPr>
        <p:grpSpPr>
          <a:xfrm>
            <a:off x="4536152" y="725979"/>
            <a:ext cx="4532589" cy="817292"/>
            <a:chOff x="5054719" y="763887"/>
            <a:chExt cx="4532589" cy="817292"/>
          </a:xfrm>
        </p:grpSpPr>
        <p:sp>
          <p:nvSpPr>
            <p:cNvPr id="37" name="テキスト ボックス 36"/>
            <p:cNvSpPr txBox="1"/>
            <p:nvPr/>
          </p:nvSpPr>
          <p:spPr>
            <a:xfrm>
              <a:off x="5459927" y="763887"/>
              <a:ext cx="3855526" cy="400110"/>
            </a:xfrm>
            <a:prstGeom prst="rect">
              <a:avLst/>
            </a:prstGeom>
            <a:solidFill>
              <a:srgbClr val="A6A6A6">
                <a:alpha val="29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i="1" dirty="0">
                  <a:latin typeface="ヒラギノ丸ゴ Pro W4"/>
                  <a:ea typeface="ヒラギノ丸ゴ Pro W4"/>
                  <a:cs typeface="ヒラギノ丸ゴ Pro W4"/>
                </a:rPr>
                <a:t>SGR 1900+14</a:t>
              </a:r>
              <a:r>
                <a:rPr kumimoji="1" lang="en-US" altLang="ja-JP" sz="2000" i="1" dirty="0">
                  <a:latin typeface="ヒラギノ丸ゴ Pro W4"/>
                  <a:ea typeface="ヒラギノ丸ゴ Pro W4"/>
                  <a:cs typeface="ヒラギノ丸ゴ Pro W4"/>
                </a:rPr>
                <a:t> </a:t>
              </a:r>
              <a:endParaRPr kumimoji="1" lang="ja-JP" altLang="en-US" sz="2000" i="1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7258251" y="1159903"/>
              <a:ext cx="2329057" cy="400110"/>
            </a:xfrm>
            <a:prstGeom prst="rect">
              <a:avLst/>
            </a:prstGeom>
            <a:solidFill>
              <a:srgbClr val="A6A6A6">
                <a:alpha val="29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i="1" dirty="0" err="1">
                  <a:latin typeface="ヒラギノ丸ゴ Pro W4"/>
                  <a:ea typeface="ヒラギノ丸ゴ Pro W4"/>
                  <a:cs typeface="ヒラギノ丸ゴ Pro W4"/>
                </a:rPr>
                <a:t>NuSTAR</a:t>
              </a:r>
              <a:r>
                <a:rPr lang="en-US" altLang="ja-JP" sz="2000" dirty="0">
                  <a:latin typeface="ヒラギノ丸ゴ Pro W4"/>
                  <a:ea typeface="ヒラギノ丸ゴ Pro W4"/>
                  <a:cs typeface="ヒラギノ丸ゴ Pro W4"/>
                </a:rPr>
                <a:t> Oct 16</a:t>
              </a:r>
              <a:endParaRPr kumimoji="1" lang="ja-JP" altLang="en-US" sz="20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054719" y="1181069"/>
              <a:ext cx="2215773" cy="400110"/>
            </a:xfrm>
            <a:prstGeom prst="rect">
              <a:avLst/>
            </a:prstGeom>
            <a:solidFill>
              <a:srgbClr val="A6A6A6">
                <a:alpha val="29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i="1" dirty="0" err="1">
                  <a:latin typeface="ヒラギノ丸ゴ Pro W4"/>
                  <a:ea typeface="ヒラギノ丸ゴ Pro W4"/>
                  <a:cs typeface="ヒラギノ丸ゴ Pro W4"/>
                </a:rPr>
                <a:t>Suzaku</a:t>
              </a:r>
              <a:r>
                <a:rPr lang="en-US" altLang="ja-JP" sz="2000" dirty="0">
                  <a:latin typeface="ヒラギノ丸ゴ Pro W4"/>
                  <a:ea typeface="ヒラギノ丸ゴ Pro W4"/>
                  <a:cs typeface="ヒラギノ丸ゴ Pro W4"/>
                </a:rPr>
                <a:t> Apr 09</a:t>
              </a:r>
              <a:endParaRPr kumimoji="1" lang="ja-JP" altLang="en-US" sz="20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pic>
        <p:nvPicPr>
          <p:cNvPr id="40" name="図 39" descr="SGR1900_Suzaku_12-50_DemNod.png"/>
          <p:cNvPicPr>
            <a:picLocks noChangeAspect="1"/>
          </p:cNvPicPr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"/>
          <a:stretch/>
        </p:blipFill>
        <p:spPr>
          <a:xfrm>
            <a:off x="4561402" y="3804852"/>
            <a:ext cx="2281126" cy="2394201"/>
          </a:xfrm>
          <a:prstGeom prst="rect">
            <a:avLst/>
          </a:prstGeom>
        </p:spPr>
      </p:pic>
      <p:sp>
        <p:nvSpPr>
          <p:cNvPr id="41" name="テキスト ボックス 40"/>
          <p:cNvSpPr txBox="1"/>
          <p:nvPr/>
        </p:nvSpPr>
        <p:spPr>
          <a:xfrm>
            <a:off x="4771986" y="3899073"/>
            <a:ext cx="964193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HXD</a:t>
            </a:r>
          </a:p>
          <a:p>
            <a:pPr>
              <a:lnSpc>
                <a:spcPts val="1800"/>
              </a:lnSpc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12-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50 </a:t>
            </a:r>
            <a:r>
              <a:rPr kumimoji="1"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keV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27257" y="1575534"/>
            <a:ext cx="8941484" cy="2167905"/>
          </a:xfrm>
          <a:prstGeom prst="rect">
            <a:avLst/>
          </a:prstGeom>
          <a:solidFill>
            <a:srgbClr val="69D4FF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45" name="図形グループ 44"/>
          <p:cNvGrpSpPr/>
          <p:nvPr/>
        </p:nvGrpSpPr>
        <p:grpSpPr>
          <a:xfrm rot="1259612">
            <a:off x="1444024" y="4056257"/>
            <a:ext cx="1236051" cy="897173"/>
            <a:chOff x="-1206489" y="2772515"/>
            <a:chExt cx="1236051" cy="897173"/>
          </a:xfrm>
        </p:grpSpPr>
        <p:grpSp>
          <p:nvGrpSpPr>
            <p:cNvPr id="46" name="図形グループ 45"/>
            <p:cNvGrpSpPr/>
            <p:nvPr/>
          </p:nvGrpSpPr>
          <p:grpSpPr>
            <a:xfrm>
              <a:off x="-1206489" y="2977695"/>
              <a:ext cx="1236051" cy="683526"/>
              <a:chOff x="-1206489" y="2977695"/>
              <a:chExt cx="1236051" cy="683526"/>
            </a:xfrm>
          </p:grpSpPr>
          <p:sp>
            <p:nvSpPr>
              <p:cNvPr id="51" name="正方形/長方形 50"/>
              <p:cNvSpPr/>
              <p:nvPr/>
            </p:nvSpPr>
            <p:spPr>
              <a:xfrm rot="1429599" flipV="1">
                <a:off x="-1048897" y="3109879"/>
                <a:ext cx="1078459" cy="60301"/>
              </a:xfrm>
              <a:prstGeom prst="rect">
                <a:avLst/>
              </a:prstGeom>
              <a:solidFill>
                <a:srgbClr val="800000"/>
              </a:solidFill>
              <a:ln>
                <a:solidFill>
                  <a:srgbClr val="FF570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2" name="星 5 51"/>
              <p:cNvSpPr/>
              <p:nvPr/>
            </p:nvSpPr>
            <p:spPr>
              <a:xfrm rot="19312783">
                <a:off x="-866355" y="3550377"/>
                <a:ext cx="159968" cy="110844"/>
              </a:xfrm>
              <a:prstGeom prst="star5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3" name="星 5 52"/>
              <p:cNvSpPr/>
              <p:nvPr/>
            </p:nvSpPr>
            <p:spPr>
              <a:xfrm rot="18784949">
                <a:off x="-631325" y="3459039"/>
                <a:ext cx="106172" cy="98121"/>
              </a:xfrm>
              <a:prstGeom prst="star5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4" name="フリーフォーム 53"/>
              <p:cNvSpPr/>
              <p:nvPr/>
            </p:nvSpPr>
            <p:spPr>
              <a:xfrm>
                <a:off x="-1083538" y="2977695"/>
                <a:ext cx="545670" cy="442865"/>
              </a:xfrm>
              <a:custGeom>
                <a:avLst/>
                <a:gdLst>
                  <a:gd name="connsiteX0" fmla="*/ 4003 w 545670"/>
                  <a:gd name="connsiteY0" fmla="*/ 0 h 442865"/>
                  <a:gd name="connsiteX1" fmla="*/ 7663 w 545670"/>
                  <a:gd name="connsiteY1" fmla="*/ 168362 h 442865"/>
                  <a:gd name="connsiteX2" fmla="*/ 73542 w 545670"/>
                  <a:gd name="connsiteY2" fmla="*/ 300124 h 442865"/>
                  <a:gd name="connsiteX3" fmla="*/ 154060 w 545670"/>
                  <a:gd name="connsiteY3" fmla="*/ 351364 h 442865"/>
                  <a:gd name="connsiteX4" fmla="*/ 241897 w 545670"/>
                  <a:gd name="connsiteY4" fmla="*/ 413585 h 442865"/>
                  <a:gd name="connsiteX5" fmla="*/ 311436 w 545670"/>
                  <a:gd name="connsiteY5" fmla="*/ 417245 h 442865"/>
                  <a:gd name="connsiteX6" fmla="*/ 413913 w 545670"/>
                  <a:gd name="connsiteY6" fmla="*/ 431885 h 442865"/>
                  <a:gd name="connsiteX7" fmla="*/ 501751 w 545670"/>
                  <a:gd name="connsiteY7" fmla="*/ 442865 h 442865"/>
                  <a:gd name="connsiteX8" fmla="*/ 545670 w 545670"/>
                  <a:gd name="connsiteY8" fmla="*/ 431885 h 442865"/>
                  <a:gd name="connsiteX0" fmla="*/ 4003 w 545670"/>
                  <a:gd name="connsiteY0" fmla="*/ 0 h 442865"/>
                  <a:gd name="connsiteX1" fmla="*/ 7663 w 545670"/>
                  <a:gd name="connsiteY1" fmla="*/ 168362 h 442865"/>
                  <a:gd name="connsiteX2" fmla="*/ 73542 w 545670"/>
                  <a:gd name="connsiteY2" fmla="*/ 300124 h 442865"/>
                  <a:gd name="connsiteX3" fmla="*/ 154060 w 545670"/>
                  <a:gd name="connsiteY3" fmla="*/ 351364 h 442865"/>
                  <a:gd name="connsiteX4" fmla="*/ 241897 w 545670"/>
                  <a:gd name="connsiteY4" fmla="*/ 390906 h 442865"/>
                  <a:gd name="connsiteX5" fmla="*/ 311436 w 545670"/>
                  <a:gd name="connsiteY5" fmla="*/ 417245 h 442865"/>
                  <a:gd name="connsiteX6" fmla="*/ 413913 w 545670"/>
                  <a:gd name="connsiteY6" fmla="*/ 431885 h 442865"/>
                  <a:gd name="connsiteX7" fmla="*/ 501751 w 545670"/>
                  <a:gd name="connsiteY7" fmla="*/ 442865 h 442865"/>
                  <a:gd name="connsiteX8" fmla="*/ 545670 w 545670"/>
                  <a:gd name="connsiteY8" fmla="*/ 431885 h 44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670" h="442865">
                    <a:moveTo>
                      <a:pt x="4003" y="0"/>
                    </a:moveTo>
                    <a:cubicBezTo>
                      <a:pt x="38" y="59170"/>
                      <a:pt x="-3927" y="118341"/>
                      <a:pt x="7663" y="168362"/>
                    </a:cubicBezTo>
                    <a:cubicBezTo>
                      <a:pt x="19253" y="218383"/>
                      <a:pt x="49143" y="269624"/>
                      <a:pt x="73542" y="300124"/>
                    </a:cubicBezTo>
                    <a:cubicBezTo>
                      <a:pt x="97941" y="330624"/>
                      <a:pt x="126001" y="336234"/>
                      <a:pt x="154060" y="351364"/>
                    </a:cubicBezTo>
                    <a:cubicBezTo>
                      <a:pt x="182119" y="366494"/>
                      <a:pt x="215668" y="379926"/>
                      <a:pt x="241897" y="390906"/>
                    </a:cubicBezTo>
                    <a:cubicBezTo>
                      <a:pt x="268126" y="401886"/>
                      <a:pt x="282767" y="410415"/>
                      <a:pt x="311436" y="417245"/>
                    </a:cubicBezTo>
                    <a:cubicBezTo>
                      <a:pt x="340105" y="424075"/>
                      <a:pt x="413913" y="431885"/>
                      <a:pt x="413913" y="431885"/>
                    </a:cubicBezTo>
                    <a:cubicBezTo>
                      <a:pt x="445632" y="436155"/>
                      <a:pt x="479792" y="442865"/>
                      <a:pt x="501751" y="442865"/>
                    </a:cubicBezTo>
                    <a:cubicBezTo>
                      <a:pt x="523710" y="442865"/>
                      <a:pt x="545670" y="431885"/>
                      <a:pt x="545670" y="431885"/>
                    </a:cubicBezTo>
                  </a:path>
                </a:pathLst>
              </a:custGeom>
              <a:ln w="28575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5" name="フリーフォーム 54"/>
              <p:cNvSpPr/>
              <p:nvPr/>
            </p:nvSpPr>
            <p:spPr>
              <a:xfrm rot="393160">
                <a:off x="-1147824" y="3040268"/>
                <a:ext cx="545670" cy="442865"/>
              </a:xfrm>
              <a:custGeom>
                <a:avLst/>
                <a:gdLst>
                  <a:gd name="connsiteX0" fmla="*/ 4003 w 545670"/>
                  <a:gd name="connsiteY0" fmla="*/ 0 h 442865"/>
                  <a:gd name="connsiteX1" fmla="*/ 7663 w 545670"/>
                  <a:gd name="connsiteY1" fmla="*/ 168362 h 442865"/>
                  <a:gd name="connsiteX2" fmla="*/ 73542 w 545670"/>
                  <a:gd name="connsiteY2" fmla="*/ 300124 h 442865"/>
                  <a:gd name="connsiteX3" fmla="*/ 154060 w 545670"/>
                  <a:gd name="connsiteY3" fmla="*/ 351364 h 442865"/>
                  <a:gd name="connsiteX4" fmla="*/ 241897 w 545670"/>
                  <a:gd name="connsiteY4" fmla="*/ 413585 h 442865"/>
                  <a:gd name="connsiteX5" fmla="*/ 311436 w 545670"/>
                  <a:gd name="connsiteY5" fmla="*/ 417245 h 442865"/>
                  <a:gd name="connsiteX6" fmla="*/ 413913 w 545670"/>
                  <a:gd name="connsiteY6" fmla="*/ 431885 h 442865"/>
                  <a:gd name="connsiteX7" fmla="*/ 501751 w 545670"/>
                  <a:gd name="connsiteY7" fmla="*/ 442865 h 442865"/>
                  <a:gd name="connsiteX8" fmla="*/ 545670 w 545670"/>
                  <a:gd name="connsiteY8" fmla="*/ 431885 h 442865"/>
                  <a:gd name="connsiteX0" fmla="*/ 4003 w 545670"/>
                  <a:gd name="connsiteY0" fmla="*/ 0 h 442865"/>
                  <a:gd name="connsiteX1" fmla="*/ 7663 w 545670"/>
                  <a:gd name="connsiteY1" fmla="*/ 168362 h 442865"/>
                  <a:gd name="connsiteX2" fmla="*/ 73542 w 545670"/>
                  <a:gd name="connsiteY2" fmla="*/ 300124 h 442865"/>
                  <a:gd name="connsiteX3" fmla="*/ 154060 w 545670"/>
                  <a:gd name="connsiteY3" fmla="*/ 351364 h 442865"/>
                  <a:gd name="connsiteX4" fmla="*/ 244333 w 545670"/>
                  <a:gd name="connsiteY4" fmla="*/ 395044 h 442865"/>
                  <a:gd name="connsiteX5" fmla="*/ 311436 w 545670"/>
                  <a:gd name="connsiteY5" fmla="*/ 417245 h 442865"/>
                  <a:gd name="connsiteX6" fmla="*/ 413913 w 545670"/>
                  <a:gd name="connsiteY6" fmla="*/ 431885 h 442865"/>
                  <a:gd name="connsiteX7" fmla="*/ 501751 w 545670"/>
                  <a:gd name="connsiteY7" fmla="*/ 442865 h 442865"/>
                  <a:gd name="connsiteX8" fmla="*/ 545670 w 545670"/>
                  <a:gd name="connsiteY8" fmla="*/ 431885 h 44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670" h="442865">
                    <a:moveTo>
                      <a:pt x="4003" y="0"/>
                    </a:moveTo>
                    <a:cubicBezTo>
                      <a:pt x="38" y="59170"/>
                      <a:pt x="-3927" y="118341"/>
                      <a:pt x="7663" y="168362"/>
                    </a:cubicBezTo>
                    <a:cubicBezTo>
                      <a:pt x="19253" y="218383"/>
                      <a:pt x="49143" y="269624"/>
                      <a:pt x="73542" y="300124"/>
                    </a:cubicBezTo>
                    <a:cubicBezTo>
                      <a:pt x="97941" y="330624"/>
                      <a:pt x="125595" y="335544"/>
                      <a:pt x="154060" y="351364"/>
                    </a:cubicBezTo>
                    <a:cubicBezTo>
                      <a:pt x="182525" y="367184"/>
                      <a:pt x="218104" y="384064"/>
                      <a:pt x="244333" y="395044"/>
                    </a:cubicBezTo>
                    <a:cubicBezTo>
                      <a:pt x="270562" y="406024"/>
                      <a:pt x="283173" y="411105"/>
                      <a:pt x="311436" y="417245"/>
                    </a:cubicBezTo>
                    <a:cubicBezTo>
                      <a:pt x="339699" y="423385"/>
                      <a:pt x="413913" y="431885"/>
                      <a:pt x="413913" y="431885"/>
                    </a:cubicBezTo>
                    <a:cubicBezTo>
                      <a:pt x="445632" y="436155"/>
                      <a:pt x="479792" y="442865"/>
                      <a:pt x="501751" y="442865"/>
                    </a:cubicBezTo>
                    <a:cubicBezTo>
                      <a:pt x="523710" y="442865"/>
                      <a:pt x="545670" y="431885"/>
                      <a:pt x="545670" y="431885"/>
                    </a:cubicBezTo>
                  </a:path>
                </a:pathLst>
              </a:custGeom>
              <a:ln w="28575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6" name="フリーフォーム 55"/>
              <p:cNvSpPr/>
              <p:nvPr/>
            </p:nvSpPr>
            <p:spPr>
              <a:xfrm rot="853644">
                <a:off x="-1206489" y="3077254"/>
                <a:ext cx="545670" cy="442865"/>
              </a:xfrm>
              <a:custGeom>
                <a:avLst/>
                <a:gdLst>
                  <a:gd name="connsiteX0" fmla="*/ 4003 w 545670"/>
                  <a:gd name="connsiteY0" fmla="*/ 0 h 442865"/>
                  <a:gd name="connsiteX1" fmla="*/ 7663 w 545670"/>
                  <a:gd name="connsiteY1" fmla="*/ 168362 h 442865"/>
                  <a:gd name="connsiteX2" fmla="*/ 73542 w 545670"/>
                  <a:gd name="connsiteY2" fmla="*/ 300124 h 442865"/>
                  <a:gd name="connsiteX3" fmla="*/ 154060 w 545670"/>
                  <a:gd name="connsiteY3" fmla="*/ 351364 h 442865"/>
                  <a:gd name="connsiteX4" fmla="*/ 241897 w 545670"/>
                  <a:gd name="connsiteY4" fmla="*/ 413585 h 442865"/>
                  <a:gd name="connsiteX5" fmla="*/ 311436 w 545670"/>
                  <a:gd name="connsiteY5" fmla="*/ 417245 h 442865"/>
                  <a:gd name="connsiteX6" fmla="*/ 413913 w 545670"/>
                  <a:gd name="connsiteY6" fmla="*/ 431885 h 442865"/>
                  <a:gd name="connsiteX7" fmla="*/ 501751 w 545670"/>
                  <a:gd name="connsiteY7" fmla="*/ 442865 h 442865"/>
                  <a:gd name="connsiteX8" fmla="*/ 545670 w 545670"/>
                  <a:gd name="connsiteY8" fmla="*/ 431885 h 442865"/>
                  <a:gd name="connsiteX0" fmla="*/ 4003 w 545670"/>
                  <a:gd name="connsiteY0" fmla="*/ 0 h 442865"/>
                  <a:gd name="connsiteX1" fmla="*/ 7663 w 545670"/>
                  <a:gd name="connsiteY1" fmla="*/ 168362 h 442865"/>
                  <a:gd name="connsiteX2" fmla="*/ 73542 w 545670"/>
                  <a:gd name="connsiteY2" fmla="*/ 300124 h 442865"/>
                  <a:gd name="connsiteX3" fmla="*/ 154124 w 545670"/>
                  <a:gd name="connsiteY3" fmla="*/ 370064 h 442865"/>
                  <a:gd name="connsiteX4" fmla="*/ 241897 w 545670"/>
                  <a:gd name="connsiteY4" fmla="*/ 413585 h 442865"/>
                  <a:gd name="connsiteX5" fmla="*/ 311436 w 545670"/>
                  <a:gd name="connsiteY5" fmla="*/ 417245 h 442865"/>
                  <a:gd name="connsiteX6" fmla="*/ 413913 w 545670"/>
                  <a:gd name="connsiteY6" fmla="*/ 431885 h 442865"/>
                  <a:gd name="connsiteX7" fmla="*/ 501751 w 545670"/>
                  <a:gd name="connsiteY7" fmla="*/ 442865 h 442865"/>
                  <a:gd name="connsiteX8" fmla="*/ 545670 w 545670"/>
                  <a:gd name="connsiteY8" fmla="*/ 431885 h 442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670" h="442865">
                    <a:moveTo>
                      <a:pt x="4003" y="0"/>
                    </a:moveTo>
                    <a:cubicBezTo>
                      <a:pt x="38" y="59170"/>
                      <a:pt x="-3927" y="118341"/>
                      <a:pt x="7663" y="168362"/>
                    </a:cubicBezTo>
                    <a:cubicBezTo>
                      <a:pt x="19253" y="218383"/>
                      <a:pt x="49132" y="266507"/>
                      <a:pt x="73542" y="300124"/>
                    </a:cubicBezTo>
                    <a:cubicBezTo>
                      <a:pt x="97952" y="333741"/>
                      <a:pt x="126065" y="351154"/>
                      <a:pt x="154124" y="370064"/>
                    </a:cubicBezTo>
                    <a:cubicBezTo>
                      <a:pt x="182183" y="388974"/>
                      <a:pt x="215678" y="405722"/>
                      <a:pt x="241897" y="413585"/>
                    </a:cubicBezTo>
                    <a:cubicBezTo>
                      <a:pt x="268116" y="421448"/>
                      <a:pt x="282767" y="414195"/>
                      <a:pt x="311436" y="417245"/>
                    </a:cubicBezTo>
                    <a:cubicBezTo>
                      <a:pt x="340105" y="420295"/>
                      <a:pt x="413913" y="431885"/>
                      <a:pt x="413913" y="431885"/>
                    </a:cubicBezTo>
                    <a:cubicBezTo>
                      <a:pt x="445632" y="436155"/>
                      <a:pt x="479792" y="442865"/>
                      <a:pt x="501751" y="442865"/>
                    </a:cubicBezTo>
                    <a:cubicBezTo>
                      <a:pt x="523710" y="442865"/>
                      <a:pt x="545670" y="431885"/>
                      <a:pt x="545670" y="431885"/>
                    </a:cubicBezTo>
                  </a:path>
                </a:pathLst>
              </a:custGeom>
              <a:ln w="19050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7" name="星 5 56"/>
              <p:cNvSpPr/>
              <p:nvPr/>
            </p:nvSpPr>
            <p:spPr>
              <a:xfrm rot="20628424">
                <a:off x="-1107692" y="3250774"/>
                <a:ext cx="162791" cy="150064"/>
              </a:xfrm>
              <a:prstGeom prst="star5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8" name="星 5 57"/>
              <p:cNvSpPr/>
              <p:nvPr/>
            </p:nvSpPr>
            <p:spPr>
              <a:xfrm>
                <a:off x="-1168887" y="3074303"/>
                <a:ext cx="153767" cy="159205"/>
              </a:xfrm>
              <a:prstGeom prst="star5">
                <a:avLst/>
              </a:prstGeom>
              <a:solidFill>
                <a:srgbClr val="FFFF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</p:grpSp>
        <p:sp>
          <p:nvSpPr>
            <p:cNvPr id="47" name="星 5 46"/>
            <p:cNvSpPr/>
            <p:nvPr/>
          </p:nvSpPr>
          <p:spPr>
            <a:xfrm rot="18784949">
              <a:off x="-860829" y="3366366"/>
              <a:ext cx="106658" cy="108388"/>
            </a:xfrm>
            <a:prstGeom prst="star5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48" name="星 5 47"/>
            <p:cNvSpPr/>
            <p:nvPr/>
          </p:nvSpPr>
          <p:spPr>
            <a:xfrm rot="18784949">
              <a:off x="-666553" y="3562165"/>
              <a:ext cx="106658" cy="108388"/>
            </a:xfrm>
            <a:prstGeom prst="star5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49" name="星 10 48"/>
            <p:cNvSpPr/>
            <p:nvPr/>
          </p:nvSpPr>
          <p:spPr>
            <a:xfrm>
              <a:off x="-1159393" y="2772515"/>
              <a:ext cx="223494" cy="244475"/>
            </a:xfrm>
            <a:prstGeom prst="star10">
              <a:avLst>
                <a:gd name="adj" fmla="val 26306"/>
                <a:gd name="hf" fmla="val 105146"/>
              </a:avLst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50" name="星 5 49"/>
            <p:cNvSpPr/>
            <p:nvPr/>
          </p:nvSpPr>
          <p:spPr>
            <a:xfrm rot="18784949">
              <a:off x="-1012846" y="3442333"/>
              <a:ext cx="106658" cy="108388"/>
            </a:xfrm>
            <a:prstGeom prst="star5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7056640" y="6027484"/>
            <a:ext cx="18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(Tamba+19)</a:t>
            </a:r>
            <a:endParaRPr kumimoji="1" lang="ja-JP" altLang="en-US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4611474" y="785338"/>
            <a:ext cx="34347" cy="5344396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98946" y="2569394"/>
            <a:ext cx="8225055" cy="769441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The SXC (</a:t>
            </a:r>
            <a:r>
              <a:rPr kumimoji="1" lang="ja-JP" altLang="en-US" sz="2200" dirty="0">
                <a:latin typeface="ヒラギノ丸ゴ Pro W4"/>
                <a:ea typeface="ヒラギノ丸ゴ Pro W4"/>
                <a:cs typeface="ヒラギノ丸ゴ Pro W4"/>
              </a:rPr>
              <a:t>軟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kumimoji="1" lang="ja-JP" altLang="en-US" sz="2200" dirty="0">
                <a:latin typeface="ヒラギノ丸ゴ Pro W4"/>
                <a:ea typeface="ヒラギノ丸ゴ Pro W4"/>
                <a:cs typeface="ヒラギノ丸ゴ Pro W4"/>
              </a:rPr>
              <a:t>線成分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) pulses 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are detected significantly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, </a:t>
            </a:r>
            <a:b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but very often, the HXC (</a:t>
            </a:r>
            <a:r>
              <a:rPr lang="ja-JP" altLang="en-US" sz="2200" dirty="0">
                <a:latin typeface="ヒラギノ丸ゴ Pro W4"/>
                <a:ea typeface="ヒラギノ丸ゴ Pro W4"/>
                <a:cs typeface="ヒラギノ丸ゴ Pro W4"/>
              </a:rPr>
              <a:t>硬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ja-JP" altLang="en-US" sz="2200" dirty="0">
                <a:latin typeface="ヒラギノ丸ゴ Pro W4"/>
                <a:ea typeface="ヒラギノ丸ゴ Pro W4"/>
                <a:cs typeface="ヒラギノ丸ゴ Pro W4"/>
              </a:rPr>
              <a:t>線成分</a:t>
            </a:r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) pulses are missing..?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 </a:t>
            </a:r>
            <a:endParaRPr kumimoji="1" lang="ja-JP" altLang="en-US" sz="22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376078" y="6052211"/>
            <a:ext cx="18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submitted</a:t>
            </a:r>
            <a:r>
              <a:rPr kumimoji="1" lang="en-US" altLang="ja-JP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)</a:t>
            </a:r>
            <a:endParaRPr kumimoji="1" lang="ja-JP" altLang="en-US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717785" y="4620218"/>
            <a:ext cx="4445025" cy="461665"/>
          </a:xfrm>
          <a:prstGeom prst="rect">
            <a:avLst/>
          </a:prstGeom>
          <a:solidFill>
            <a:srgbClr val="69D4FF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魔法により</a:t>
            </a:r>
            <a:r>
              <a:rPr lang="en-US" altLang="ja-JP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HXC</a:t>
            </a:r>
            <a:r>
              <a:rPr lang="ja-JP" altLang="en-US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パルスが復元</a:t>
            </a:r>
            <a:r>
              <a:rPr lang="en-US" altLang="ja-JP" sz="24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!</a:t>
            </a:r>
            <a:endParaRPr kumimoji="1" lang="ja-JP" altLang="en-US" sz="2400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6829347" y="1219393"/>
            <a:ext cx="34347" cy="4710122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5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1624" y="6488875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NS</a:t>
            </a:r>
            <a:r>
              <a:rPr kumimoji="1" lang="ja-JP" altLang="en-US" dirty="0"/>
              <a:t>研究活性化</a:t>
            </a:r>
            <a:r>
              <a:rPr kumimoji="1" lang="en-US" altLang="ja-JP" dirty="0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0" name="テキスト ボックス 59">
            <a:extLst>
              <a:ext uri="{FF2B5EF4-FFF2-40B4-BE49-F238E27FC236}">
                <a16:creationId xmlns:a16="http://schemas.microsoft.com/office/drawing/2014/main" id="{7FDA1648-3929-0A4B-B4DC-50F1918B9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03" y="555339"/>
            <a:ext cx="8795529" cy="143629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HXC pulse phases often fluctuate in phase (</a:t>
            </a:r>
            <a:r>
              <a:rPr lang="ja-JP" altLang="en-US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認識している人は少い</a:t>
            </a: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).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Assume the arrival times </a:t>
            </a:r>
            <a:r>
              <a:rPr lang="en-US" altLang="ja-JP" sz="2000" i="1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t 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of individual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pulses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are modulated as</a:t>
            </a:r>
            <a:b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δ</a:t>
            </a:r>
            <a:r>
              <a:rPr lang="en-US" altLang="ja-JP" sz="20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= 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sin(2π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t/T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– ψ</a:t>
            </a:r>
            <a:r>
              <a:rPr lang="en-US" altLang="ja-JP" sz="20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) 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sz="2000" i="1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= mod. period, </a:t>
            </a:r>
            <a:r>
              <a:rPr lang="en-US" altLang="ja-JP" sz="2000" i="1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=</a:t>
            </a:r>
            <a:r>
              <a:rPr lang="en-US" altLang="ja-JP" sz="2000" dirty="0" err="1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ampl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, ψ</a:t>
            </a:r>
            <a:r>
              <a:rPr lang="en-US" altLang="ja-JP" sz="2000" baseline="-25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=</a:t>
            </a:r>
            <a:r>
              <a:rPr lang="en-US" altLang="ja-JP" sz="2000" dirty="0" err="1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init.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phase)</a:t>
            </a:r>
          </a:p>
          <a:p>
            <a:pPr marL="342900" indent="-342900">
              <a:lnSpc>
                <a:spcPct val="90000"/>
              </a:lnSpc>
              <a:spcBef>
                <a:spcPts val="900"/>
              </a:spcBef>
              <a:buFont typeface="Wingdings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Modify the arrival times of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photons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as 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  <a:sym typeface="Wingdings" pitchFamily="2" charset="2"/>
              </a:rPr>
              <a:t>--&gt; 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  <a:sym typeface="Wingdings" pitchFamily="2" charset="2"/>
              </a:rPr>
              <a:t>t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  <a:sym typeface="Wingdings" pitchFamily="2" charset="2"/>
              </a:rPr>
              <a:t>-</a:t>
            </a:r>
            <a:r>
              <a:rPr lang="en-US" altLang="ja-JP" sz="2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δ</a:t>
            </a:r>
            <a:r>
              <a:rPr lang="en-US" altLang="ja-JP" sz="2000" i="1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i="1" dirty="0">
                <a:solidFill>
                  <a:srgbClr val="00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(demodulation)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.</a:t>
            </a:r>
          </a:p>
        </p:txBody>
      </p:sp>
      <p:sp>
        <p:nvSpPr>
          <p:cNvPr id="33" name="テキスト ボックス 59">
            <a:extLst>
              <a:ext uri="{FF2B5EF4-FFF2-40B4-BE49-F238E27FC236}">
                <a16:creationId xmlns:a16="http://schemas.microsoft.com/office/drawing/2014/main" id="{5BDA0315-8A4E-9C42-8666-074C762DF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85" y="2039152"/>
            <a:ext cx="8261415" cy="65017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1pPr>
            <a:lvl2pPr marL="742950" indent="-28575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2pPr>
            <a:lvl3pPr marL="1143000" indent="-22860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3pPr>
            <a:lvl4pPr marL="1600200" indent="-22860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4pPr>
            <a:lvl5pPr marL="2057400" indent="-228600"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defRPr>
            </a:lvl9pPr>
          </a:lstStyle>
          <a:p>
            <a:pPr marL="342900" indent="-342900" algn="just">
              <a:lnSpc>
                <a:spcPct val="85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Find a triplet (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,ψ</a:t>
            </a:r>
            <a:r>
              <a:rPr lang="en-US" altLang="ja-JP" sz="2000" baseline="-25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0</a:t>
            </a: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) that maximizes the pulse significance </a:t>
            </a:r>
            <a:b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</a:br>
            <a:r>
              <a:rPr lang="en-US" altLang="ja-JP" sz="20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                          ==&gt; The HXC pulses </a:t>
            </a:r>
            <a:r>
              <a:rPr lang="en-US" altLang="ja-JP" sz="2200" dirty="0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rPr>
              <a:t>become detectable.</a:t>
            </a: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5C4E3AC5-D87D-A143-B95A-7093CC38D5D5}"/>
              </a:ext>
            </a:extLst>
          </p:cNvPr>
          <p:cNvSpPr txBox="1">
            <a:spLocks/>
          </p:cNvSpPr>
          <p:nvPr/>
        </p:nvSpPr>
        <p:spPr>
          <a:xfrm>
            <a:off x="457200" y="80372"/>
            <a:ext cx="8574532" cy="485672"/>
          </a:xfrm>
          <a:prstGeom prst="rect">
            <a:avLst/>
          </a:prstGeom>
          <a:solidFill>
            <a:srgbClr val="00DE66">
              <a:alpha val="43000"/>
            </a:srgbClr>
          </a:solidFill>
          <a:ln w="28575">
            <a:solidFill>
              <a:srgbClr val="008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ja-JP" sz="2800" dirty="0">
                <a:latin typeface="ヒラギノ丸ゴ Pro W4"/>
                <a:ea typeface="ヒラギノ丸ゴ Pro W4"/>
                <a:cs typeface="ヒラギノ丸ゴ Pro W4"/>
              </a:rPr>
              <a:t>6</a:t>
            </a:r>
            <a:r>
              <a:rPr lang="en-US" altLang="ja-JP" sz="2800" dirty="0">
                <a:latin typeface="ヒラギノ丸ゴ Pro W4"/>
                <a:ea typeface="ヒラギノ丸ゴ Pro W4"/>
                <a:cs typeface="ヒラギノ丸ゴ Pro W4"/>
              </a:rPr>
              <a:t>. Periodic Phase Modulation in the HXC Pulses</a:t>
            </a:r>
            <a:endParaRPr lang="ja-JP" altLang="en-US" sz="28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FD38FE42-5A76-A045-B23C-1295E566B20D}"/>
              </a:ext>
            </a:extLst>
          </p:cNvPr>
          <p:cNvSpPr/>
          <p:nvPr/>
        </p:nvSpPr>
        <p:spPr>
          <a:xfrm>
            <a:off x="272323" y="586586"/>
            <a:ext cx="8786052" cy="336991"/>
          </a:xfrm>
          <a:prstGeom prst="roundRect">
            <a:avLst/>
          </a:prstGeom>
          <a:noFill/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41F0C67E-D771-E245-9330-DB4975C2122D}"/>
              </a:ext>
            </a:extLst>
          </p:cNvPr>
          <p:cNvSpPr/>
          <p:nvPr/>
        </p:nvSpPr>
        <p:spPr>
          <a:xfrm>
            <a:off x="252385" y="914655"/>
            <a:ext cx="8779347" cy="673904"/>
          </a:xfrm>
          <a:prstGeom prst="roundRect">
            <a:avLst/>
          </a:prstGeom>
          <a:noFill/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41F0C67E-D771-E245-9330-DB4975C2122D}"/>
              </a:ext>
            </a:extLst>
          </p:cNvPr>
          <p:cNvSpPr/>
          <p:nvPr/>
        </p:nvSpPr>
        <p:spPr>
          <a:xfrm>
            <a:off x="236203" y="1581549"/>
            <a:ext cx="8638491" cy="380264"/>
          </a:xfrm>
          <a:prstGeom prst="roundRect">
            <a:avLst/>
          </a:prstGeom>
          <a:noFill/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39" name="角丸四角形 38">
            <a:extLst>
              <a:ext uri="{FF2B5EF4-FFF2-40B4-BE49-F238E27FC236}">
                <a16:creationId xmlns:a16="http://schemas.microsoft.com/office/drawing/2014/main" id="{41F0C67E-D771-E245-9330-DB4975C2122D}"/>
              </a:ext>
            </a:extLst>
          </p:cNvPr>
          <p:cNvSpPr/>
          <p:nvPr/>
        </p:nvSpPr>
        <p:spPr>
          <a:xfrm>
            <a:off x="208147" y="2012589"/>
            <a:ext cx="8184307" cy="651626"/>
          </a:xfrm>
          <a:prstGeom prst="roundRect">
            <a:avLst/>
          </a:prstGeom>
          <a:noFill/>
          <a:ln w="38100" cmpd="sng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0" name="スライド番号プレースホルダー 5">
            <a:extLst>
              <a:ext uri="{FF2B5EF4-FFF2-40B4-BE49-F238E27FC236}">
                <a16:creationId xmlns:a16="http://schemas.microsoft.com/office/drawing/2014/main" id="{BB23ECF6-2BA4-1440-A3FB-6858A841AB92}"/>
              </a:ext>
            </a:extLst>
          </p:cNvPr>
          <p:cNvSpPr txBox="1">
            <a:spLocks/>
          </p:cNvSpPr>
          <p:nvPr/>
        </p:nvSpPr>
        <p:spPr>
          <a:xfrm>
            <a:off x="9180766" y="6492875"/>
            <a:ext cx="786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2400" kern="1200">
                <a:solidFill>
                  <a:srgbClr val="FF6600"/>
                </a:solidFill>
                <a:latin typeface="ヒラギノ丸ゴ Pro W4"/>
                <a:ea typeface="ヒラギノ丸ゴ Pro W4"/>
                <a:cs typeface="ヒラギノ丸ゴ Pro W4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600" dirty="0"/>
          </a:p>
        </p:txBody>
      </p:sp>
      <p:pic>
        <p:nvPicPr>
          <p:cNvPr id="41" name="図 40" descr="1E1547_NS_8-25keV_dblfld_T35.5_GTI.png">
            <a:extLst>
              <a:ext uri="{FF2B5EF4-FFF2-40B4-BE49-F238E27FC236}">
                <a16:creationId xmlns:a16="http://schemas.microsoft.com/office/drawing/2014/main" id="{BDB580E2-3B31-2841-918D-5C7B66E066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9" r="30879" b="7625"/>
          <a:stretch/>
        </p:blipFill>
        <p:spPr>
          <a:xfrm>
            <a:off x="7080214" y="3484783"/>
            <a:ext cx="1854055" cy="2384738"/>
          </a:xfrm>
          <a:prstGeom prst="rect">
            <a:avLst/>
          </a:prstGeom>
        </p:spPr>
      </p:pic>
      <p:pic>
        <p:nvPicPr>
          <p:cNvPr id="42" name="図 41" descr="1E1547_NS_3-7keV_dblfld_T35.5_GTI.png">
            <a:extLst>
              <a:ext uri="{FF2B5EF4-FFF2-40B4-BE49-F238E27FC236}">
                <a16:creationId xmlns:a16="http://schemas.microsoft.com/office/drawing/2014/main" id="{DFE17A9E-E574-9C4F-9C1A-C66BA585E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88" t="5065" r="29936" b="10254"/>
          <a:stretch/>
        </p:blipFill>
        <p:spPr>
          <a:xfrm>
            <a:off x="5171592" y="3630130"/>
            <a:ext cx="1890896" cy="2258929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A61A773-163F-C045-8098-9B2EF0FF49C7}"/>
              </a:ext>
            </a:extLst>
          </p:cNvPr>
          <p:cNvSpPr txBox="1"/>
          <p:nvPr/>
        </p:nvSpPr>
        <p:spPr>
          <a:xfrm>
            <a:off x="5109577" y="2966275"/>
            <a:ext cx="340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1E 1547-54</a:t>
            </a:r>
            <a:r>
              <a:rPr kumimoji="1" lang="en-US" altLang="ja-JP" sz="2400" i="1" dirty="0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, </a:t>
            </a:r>
            <a:r>
              <a:rPr kumimoji="1" lang="en-US" altLang="ja-JP" sz="2200" i="1" dirty="0" err="1">
                <a:solidFill>
                  <a:srgbClr val="800000"/>
                </a:solidFill>
                <a:latin typeface="ヒラギノ丸ゴ Pro W4"/>
                <a:ea typeface="ヒラギノ丸ゴ Pro W4"/>
                <a:cs typeface="ヒラギノ丸ゴ Pro W4"/>
              </a:rPr>
              <a:t>NuSTAR</a:t>
            </a:r>
            <a:endParaRPr kumimoji="1" lang="ja-JP" altLang="en-US" sz="2200" i="1" dirty="0">
              <a:solidFill>
                <a:srgbClr val="80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7BBD2C25-8DE2-0141-8405-A6B052033B74}"/>
              </a:ext>
            </a:extLst>
          </p:cNvPr>
          <p:cNvCxnSpPr>
            <a:cxnSpLocks/>
          </p:cNvCxnSpPr>
          <p:nvPr/>
        </p:nvCxnSpPr>
        <p:spPr>
          <a:xfrm>
            <a:off x="5204742" y="3624222"/>
            <a:ext cx="0" cy="2207682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5E50DA36-7FCA-AC43-94D5-CD4530A403CE}"/>
              </a:ext>
            </a:extLst>
          </p:cNvPr>
          <p:cNvCxnSpPr>
            <a:cxnSpLocks/>
          </p:cNvCxnSpPr>
          <p:nvPr/>
        </p:nvCxnSpPr>
        <p:spPr>
          <a:xfrm>
            <a:off x="5185495" y="5892803"/>
            <a:ext cx="1887941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8B204E2-515D-F946-ACDD-96FEF8869ABE}"/>
              </a:ext>
            </a:extLst>
          </p:cNvPr>
          <p:cNvSpPr txBox="1"/>
          <p:nvPr/>
        </p:nvSpPr>
        <p:spPr>
          <a:xfrm>
            <a:off x="5950205" y="5862608"/>
            <a:ext cx="2817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Two pulse cycles 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C881D28-9D2E-6E4A-8F8D-FE7500787C2B}"/>
              </a:ext>
            </a:extLst>
          </p:cNvPr>
          <p:cNvSpPr txBox="1"/>
          <p:nvPr/>
        </p:nvSpPr>
        <p:spPr>
          <a:xfrm rot="16200000">
            <a:off x="3453355" y="4290789"/>
            <a:ext cx="2975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One cycle in </a:t>
            </a:r>
            <a:r>
              <a:rPr kumimoji="1"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=36 </a:t>
            </a:r>
            <a:r>
              <a:rPr kumimoji="1"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ks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D964AD4-893E-534A-8B2E-A461DB800752}"/>
              </a:ext>
            </a:extLst>
          </p:cNvPr>
          <p:cNvSpPr txBox="1"/>
          <p:nvPr/>
        </p:nvSpPr>
        <p:spPr>
          <a:xfrm>
            <a:off x="5464734" y="3298959"/>
            <a:ext cx="142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3-7 keV</a:t>
            </a:r>
            <a:endParaRPr kumimoji="1" lang="ja-JP" altLang="en-US" sz="2000" dirty="0">
              <a:solidFill>
                <a:srgbClr val="0000FF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49" name="角丸四角形 48">
            <a:extLst>
              <a:ext uri="{FF2B5EF4-FFF2-40B4-BE49-F238E27FC236}">
                <a16:creationId xmlns:a16="http://schemas.microsoft.com/office/drawing/2014/main" id="{2D54FCD0-A7BC-0941-B974-86ED40BE62E6}"/>
              </a:ext>
            </a:extLst>
          </p:cNvPr>
          <p:cNvSpPr/>
          <p:nvPr/>
        </p:nvSpPr>
        <p:spPr>
          <a:xfrm>
            <a:off x="4695652" y="2894939"/>
            <a:ext cx="4336080" cy="3461411"/>
          </a:xfrm>
          <a:prstGeom prst="roundRect">
            <a:avLst>
              <a:gd name="adj" fmla="val 4569"/>
            </a:avLst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5E50DA36-7FCA-AC43-94D5-CD4530A403CE}"/>
              </a:ext>
            </a:extLst>
          </p:cNvPr>
          <p:cNvCxnSpPr>
            <a:cxnSpLocks/>
          </p:cNvCxnSpPr>
          <p:nvPr/>
        </p:nvCxnSpPr>
        <p:spPr>
          <a:xfrm flipV="1">
            <a:off x="7107153" y="5907014"/>
            <a:ext cx="1696167" cy="1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A61A773-163F-C045-8098-9B2EF0FF49C7}"/>
              </a:ext>
            </a:extLst>
          </p:cNvPr>
          <p:cNvSpPr txBox="1"/>
          <p:nvPr/>
        </p:nvSpPr>
        <p:spPr>
          <a:xfrm>
            <a:off x="7246817" y="3298959"/>
            <a:ext cx="1727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8-25 </a:t>
            </a:r>
            <a:r>
              <a:rPr kumimoji="1" lang="en-US" altLang="ja-JP" sz="2000" dirty="0" err="1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keV</a:t>
            </a:r>
            <a:endParaRPr kumimoji="1" lang="ja-JP" altLang="en-US" sz="2000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4646587" y="5889059"/>
            <a:ext cx="204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(KM+21)</a:t>
            </a:r>
            <a:endParaRPr kumimoji="1" lang="ja-JP" altLang="en-US" sz="2000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53" name="図形グループ 52"/>
          <p:cNvGrpSpPr/>
          <p:nvPr/>
        </p:nvGrpSpPr>
        <p:grpSpPr>
          <a:xfrm>
            <a:off x="98979" y="2656341"/>
            <a:ext cx="4430972" cy="3950312"/>
            <a:chOff x="98978" y="2656341"/>
            <a:chExt cx="4735156" cy="3950312"/>
          </a:xfrm>
        </p:grpSpPr>
        <p:grpSp>
          <p:nvGrpSpPr>
            <p:cNvPr id="54" name="グループ化 2">
              <a:extLst>
                <a:ext uri="{FF2B5EF4-FFF2-40B4-BE49-F238E27FC236}">
                  <a16:creationId xmlns:a16="http://schemas.microsoft.com/office/drawing/2014/main" id="{5BAB2483-80DC-5145-919F-46B52E0CE58B}"/>
                </a:ext>
              </a:extLst>
            </p:cNvPr>
            <p:cNvGrpSpPr/>
            <p:nvPr/>
          </p:nvGrpSpPr>
          <p:grpSpPr>
            <a:xfrm>
              <a:off x="98978" y="2656341"/>
              <a:ext cx="4696464" cy="3950312"/>
              <a:chOff x="5007357" y="2575705"/>
              <a:chExt cx="4781550" cy="3950312"/>
            </a:xfrm>
          </p:grpSpPr>
          <p:pic>
            <p:nvPicPr>
              <p:cNvPr id="58" name="図 57" descr="グラフ, ヒストグラム&#10;&#10;自動的に生成された説明">
                <a:extLst>
                  <a:ext uri="{FF2B5EF4-FFF2-40B4-BE49-F238E27FC236}">
                    <a16:creationId xmlns:a16="http://schemas.microsoft.com/office/drawing/2014/main" id="{C1F41F1D-5B2E-3948-83A2-B5E0053FD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7357" y="2734196"/>
                <a:ext cx="4781550" cy="3791821"/>
              </a:xfrm>
              <a:prstGeom prst="rect">
                <a:avLst/>
              </a:prstGeom>
            </p:spPr>
          </p:pic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46F132C8-1B73-5A42-8F26-EC266DF7D4E3}"/>
                  </a:ext>
                </a:extLst>
              </p:cNvPr>
              <p:cNvSpPr txBox="1"/>
              <p:nvPr/>
            </p:nvSpPr>
            <p:spPr>
              <a:xfrm>
                <a:off x="5254395" y="2575705"/>
                <a:ext cx="45126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i="1" dirty="0">
                    <a:solidFill>
                      <a:srgbClr val="800000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4U 0142+61 Pulse Significance</a:t>
                </a:r>
                <a:endParaRPr kumimoji="1" lang="ja-JP" altLang="en-US" sz="2000" i="1" dirty="0">
                  <a:solidFill>
                    <a:srgbClr val="800000"/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D8989A2D-F07F-434B-8F30-5E1385A845FE}"/>
                  </a:ext>
                </a:extLst>
              </p:cNvPr>
              <p:cNvSpPr txBox="1"/>
              <p:nvPr/>
            </p:nvSpPr>
            <p:spPr>
              <a:xfrm>
                <a:off x="5910604" y="3230605"/>
                <a:ext cx="164912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i="1" dirty="0">
                    <a:solidFill>
                      <a:srgbClr val="FF5701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Suzaku</a:t>
                </a:r>
                <a:r>
                  <a:rPr kumimoji="1" lang="en-US" altLang="ja-JP" sz="1600" dirty="0">
                    <a:solidFill>
                      <a:srgbClr val="FF5701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 2013</a:t>
                </a:r>
                <a:endParaRPr kumimoji="1" lang="ja-JP" altLang="en-US" sz="1600" dirty="0">
                  <a:solidFill>
                    <a:srgbClr val="FF5701"/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</p:grpSp>
        <p:sp>
          <p:nvSpPr>
            <p:cNvPr id="55" name="テキスト ボックス 54"/>
            <p:cNvSpPr txBox="1"/>
            <p:nvPr/>
          </p:nvSpPr>
          <p:spPr>
            <a:xfrm>
              <a:off x="262915" y="6206543"/>
              <a:ext cx="19849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B900E0"/>
                  </a:solidFill>
                  <a:latin typeface="ヒラギノ丸ゴ Pro W4"/>
                  <a:ea typeface="ヒラギノ丸ゴ Pro W4"/>
                  <a:cs typeface="ヒラギノ丸ゴ Pro W4"/>
                </a:rPr>
                <a:t>(KM+14,19)</a:t>
              </a:r>
              <a:endParaRPr kumimoji="1" lang="ja-JP" altLang="en-US" sz="20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 rot="5400000">
              <a:off x="3781707" y="4258140"/>
              <a:ext cx="1611496" cy="49335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N</a:t>
              </a:r>
              <a:r>
                <a:rPr kumimoji="1" lang="en-US" altLang="ja-JP" sz="2400" i="1" dirty="0" err="1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uSTAR</a:t>
              </a:r>
              <a:endParaRPr kumimoji="1" lang="ja-JP" altLang="en-US" sz="24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16200000">
              <a:off x="-305651" y="4009313"/>
              <a:ext cx="1495218" cy="2886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1080"/>
                </a:lnSpc>
              </a:pPr>
              <a:r>
                <a:rPr kumimoji="1" lang="en-US" altLang="ja-JP" sz="2400" i="1" dirty="0" err="1">
                  <a:solidFill>
                    <a:srgbClr val="FF0000"/>
                  </a:solidFill>
                  <a:latin typeface="ヒラギノ丸ゴ Pro W4"/>
                  <a:ea typeface="ヒラギノ丸ゴ Pro W4"/>
                  <a:cs typeface="ヒラギノ丸ゴ Pro W4"/>
                </a:rPr>
                <a:t>Suzaku</a:t>
              </a:r>
              <a:endParaRPr kumimoji="1" lang="ja-JP" altLang="en-US" sz="24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sp>
        <p:nvSpPr>
          <p:cNvPr id="61" name="角丸四角形 60">
            <a:extLst>
              <a:ext uri="{FF2B5EF4-FFF2-40B4-BE49-F238E27FC236}">
                <a16:creationId xmlns:a16="http://schemas.microsoft.com/office/drawing/2014/main" id="{8D5DB398-A2C5-1B40-8BBB-7080AF548EF3}"/>
              </a:ext>
            </a:extLst>
          </p:cNvPr>
          <p:cNvSpPr/>
          <p:nvPr/>
        </p:nvSpPr>
        <p:spPr>
          <a:xfrm>
            <a:off x="187235" y="2711737"/>
            <a:ext cx="4336079" cy="3873586"/>
          </a:xfrm>
          <a:prstGeom prst="roundRect">
            <a:avLst>
              <a:gd name="adj" fmla="val 4620"/>
            </a:avLst>
          </a:prstGeom>
          <a:noFill/>
          <a:ln w="3810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rgbClr val="00B05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2442547" y="3107229"/>
            <a:ext cx="546084" cy="2283232"/>
          </a:xfrm>
          <a:prstGeom prst="roundRect">
            <a:avLst/>
          </a:prstGeom>
          <a:noFill/>
          <a:ln w="19050" cmpd="sng">
            <a:solidFill>
              <a:srgbClr val="0095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7" name="日付プレースホルダー 66"/>
          <p:cNvSpPr>
            <a:spLocks noGrp="1"/>
          </p:cNvSpPr>
          <p:nvPr>
            <p:ph type="dt" sz="half" idx="10"/>
          </p:nvPr>
        </p:nvSpPr>
        <p:spPr>
          <a:xfrm>
            <a:off x="457200" y="6486257"/>
            <a:ext cx="1789669" cy="365125"/>
          </a:xfrm>
        </p:spPr>
        <p:txBody>
          <a:bodyPr/>
          <a:lstStyle/>
          <a:p>
            <a:r>
              <a:rPr kumimoji="1" lang="en-US" altLang="ja-JP" dirty="0"/>
              <a:t>2021/8/12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5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1" animBg="1"/>
      <p:bldP spid="38" grpId="2" animBg="1"/>
      <p:bldP spid="39" grpId="0" animBg="1"/>
      <p:bldP spid="49" grpId="0" animBg="1"/>
      <p:bldP spid="49" grpId="1" animBg="1"/>
      <p:bldP spid="61" grpId="0" animBg="1"/>
      <p:bldP spid="6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97342" y="6436279"/>
            <a:ext cx="2133600" cy="365125"/>
          </a:xfrm>
        </p:spPr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45172" y="6462922"/>
            <a:ext cx="2895600" cy="365125"/>
          </a:xfrm>
        </p:spPr>
        <p:txBody>
          <a:bodyPr/>
          <a:lstStyle/>
          <a:p>
            <a:r>
              <a:rPr kumimoji="1" lang="en-US" altLang="ja-JP" dirty="0"/>
              <a:t>NS</a:t>
            </a:r>
            <a:r>
              <a:rPr kumimoji="1" lang="ja-JP" altLang="en-US" dirty="0"/>
              <a:t>研究活性化</a:t>
            </a:r>
            <a:r>
              <a:rPr kumimoji="1" lang="en-US" altLang="ja-JP" dirty="0"/>
              <a:t>2021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206841" y="6418517"/>
            <a:ext cx="2133600" cy="365125"/>
          </a:xfrm>
        </p:spPr>
        <p:txBody>
          <a:bodyPr/>
          <a:lstStyle/>
          <a:p>
            <a:fld id="{76FEB275-F5C2-414E-BB4A-CFB7653DEB5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8FB85BE2-B1F2-1E41-AB71-BFB06FD439F2}"/>
              </a:ext>
            </a:extLst>
          </p:cNvPr>
          <p:cNvSpPr/>
          <p:nvPr/>
        </p:nvSpPr>
        <p:spPr>
          <a:xfrm>
            <a:off x="125828" y="2833553"/>
            <a:ext cx="3042281" cy="3562740"/>
          </a:xfrm>
          <a:prstGeom prst="roundRect">
            <a:avLst>
              <a:gd name="adj" fmla="val 5487"/>
            </a:avLst>
          </a:prstGeom>
          <a:solidFill>
            <a:srgbClr val="98D6FF">
              <a:alpha val="55000"/>
            </a:srgb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CD3BD5A4-6536-D94B-93CA-C35F0519A1A9}"/>
              </a:ext>
            </a:extLst>
          </p:cNvPr>
          <p:cNvSpPr/>
          <p:nvPr/>
        </p:nvSpPr>
        <p:spPr>
          <a:xfrm>
            <a:off x="3265801" y="2844058"/>
            <a:ext cx="2657761" cy="3562740"/>
          </a:xfrm>
          <a:prstGeom prst="roundRect">
            <a:avLst>
              <a:gd name="adj" fmla="val 6014"/>
            </a:avLst>
          </a:prstGeom>
          <a:solidFill>
            <a:srgbClr val="98D6FF">
              <a:alpha val="55000"/>
            </a:srgb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2CCE9AC9-4677-214D-A468-E21961EBF62E}"/>
              </a:ext>
            </a:extLst>
          </p:cNvPr>
          <p:cNvSpPr/>
          <p:nvPr/>
        </p:nvSpPr>
        <p:spPr>
          <a:xfrm>
            <a:off x="5984854" y="2814778"/>
            <a:ext cx="3069588" cy="3562740"/>
          </a:xfrm>
          <a:prstGeom prst="roundRect">
            <a:avLst>
              <a:gd name="adj" fmla="val 3123"/>
            </a:avLst>
          </a:prstGeom>
          <a:solidFill>
            <a:srgbClr val="98D6FF">
              <a:alpha val="45000"/>
            </a:srgbClr>
          </a:solidFill>
          <a:ln w="381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grpSp>
        <p:nvGrpSpPr>
          <p:cNvPr id="10" name="グループ化 43">
            <a:extLst>
              <a:ext uri="{FF2B5EF4-FFF2-40B4-BE49-F238E27FC236}">
                <a16:creationId xmlns:a16="http://schemas.microsoft.com/office/drawing/2014/main" id="{D97FCAAA-4191-FD43-BC32-09F9273160F9}"/>
              </a:ext>
            </a:extLst>
          </p:cNvPr>
          <p:cNvGrpSpPr/>
          <p:nvPr/>
        </p:nvGrpSpPr>
        <p:grpSpPr>
          <a:xfrm>
            <a:off x="103250" y="2835177"/>
            <a:ext cx="3064860" cy="3528483"/>
            <a:chOff x="217355" y="2690556"/>
            <a:chExt cx="3064860" cy="3528483"/>
          </a:xfrm>
        </p:grpSpPr>
        <p:sp>
          <p:nvSpPr>
            <p:cNvPr id="11" name="円/楕円 10">
              <a:extLst>
                <a:ext uri="{FF2B5EF4-FFF2-40B4-BE49-F238E27FC236}">
                  <a16:creationId xmlns:a16="http://schemas.microsoft.com/office/drawing/2014/main" id="{BE364AB7-D56C-7949-9CBA-95285A63FC70}"/>
                </a:ext>
              </a:extLst>
            </p:cNvPr>
            <p:cNvSpPr/>
            <p:nvPr/>
          </p:nvSpPr>
          <p:spPr>
            <a:xfrm>
              <a:off x="1032811" y="3963115"/>
              <a:ext cx="2249404" cy="2255924"/>
            </a:xfrm>
            <a:prstGeom prst="ellipse">
              <a:avLst/>
            </a:prstGeom>
            <a:gradFill flip="none" rotWithShape="1">
              <a:gsLst>
                <a:gs pos="37000">
                  <a:schemeClr val="bg1">
                    <a:lumMod val="50000"/>
                  </a:schemeClr>
                </a:gs>
                <a:gs pos="91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grpSp>
          <p:nvGrpSpPr>
            <p:cNvPr id="12" name="図形グループ 34">
              <a:extLst>
                <a:ext uri="{FF2B5EF4-FFF2-40B4-BE49-F238E27FC236}">
                  <a16:creationId xmlns:a16="http://schemas.microsoft.com/office/drawing/2014/main" id="{7BDB303D-A320-BE4F-8090-0D552E0905AC}"/>
                </a:ext>
              </a:extLst>
            </p:cNvPr>
            <p:cNvGrpSpPr/>
            <p:nvPr/>
          </p:nvGrpSpPr>
          <p:grpSpPr>
            <a:xfrm>
              <a:off x="2059873" y="3533937"/>
              <a:ext cx="90411" cy="1562596"/>
              <a:chOff x="3519574" y="1425368"/>
              <a:chExt cx="135467" cy="2047560"/>
            </a:xfrm>
          </p:grpSpPr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416DFAF-881E-144C-B1EA-F101FF8D60FD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>
                <a:off x="3576932" y="1425368"/>
                <a:ext cx="27947" cy="2047560"/>
              </a:xfrm>
              <a:prstGeom prst="line">
                <a:avLst/>
              </a:prstGeom>
              <a:ln w="44450" cmpd="sng">
                <a:solidFill>
                  <a:srgbClr val="008000"/>
                </a:solidFill>
                <a:prstDash val="sysDash"/>
                <a:headEnd type="triangle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円/楕円 27">
                <a:extLst>
                  <a:ext uri="{FF2B5EF4-FFF2-40B4-BE49-F238E27FC236}">
                    <a16:creationId xmlns:a16="http://schemas.microsoft.com/office/drawing/2014/main" id="{D810BDD1-6480-894D-9FD7-13F1168A1EB8}"/>
                  </a:ext>
                </a:extLst>
              </p:cNvPr>
              <p:cNvSpPr/>
              <p:nvPr/>
            </p:nvSpPr>
            <p:spPr>
              <a:xfrm>
                <a:off x="3519574" y="1945956"/>
                <a:ext cx="135467" cy="87174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</p:grp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C4C7A797-BE78-804F-9626-0DE810A5D08F}"/>
                </a:ext>
              </a:extLst>
            </p:cNvPr>
            <p:cNvSpPr txBox="1"/>
            <p:nvPr/>
          </p:nvSpPr>
          <p:spPr>
            <a:xfrm rot="19466643">
              <a:off x="485702" y="3293524"/>
              <a:ext cx="509020" cy="458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x</a:t>
              </a:r>
              <a:r>
                <a:rPr kumimoji="1" lang="en-US" altLang="ja-JP" sz="2400" baseline="-25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3</a:t>
              </a:r>
              <a:endParaRPr kumimoji="1" lang="ja-JP" altLang="en-US" sz="24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6DD930AC-CA05-554C-BC48-340E8B72EDC8}"/>
                </a:ext>
              </a:extLst>
            </p:cNvPr>
            <p:cNvSpPr/>
            <p:nvPr/>
          </p:nvSpPr>
          <p:spPr>
            <a:xfrm rot="10800000">
              <a:off x="1496113" y="4033273"/>
              <a:ext cx="1246940" cy="374490"/>
            </a:xfrm>
            <a:prstGeom prst="arc">
              <a:avLst>
                <a:gd name="adj1" fmla="val 10144368"/>
                <a:gd name="adj2" fmla="val 0"/>
              </a:avLst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15" name="円/楕円 14">
              <a:extLst>
                <a:ext uri="{FF2B5EF4-FFF2-40B4-BE49-F238E27FC236}">
                  <a16:creationId xmlns:a16="http://schemas.microsoft.com/office/drawing/2014/main" id="{DDC66ED6-758A-FA4A-AD59-CC8F05436276}"/>
                </a:ext>
              </a:extLst>
            </p:cNvPr>
            <p:cNvSpPr/>
            <p:nvPr/>
          </p:nvSpPr>
          <p:spPr>
            <a:xfrm rot="20278045">
              <a:off x="1488317" y="4246488"/>
              <a:ext cx="90411" cy="58181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24A5AF65-54A7-E549-948E-4C92606C8515}"/>
                </a:ext>
              </a:extLst>
            </p:cNvPr>
            <p:cNvCxnSpPr/>
            <p:nvPr/>
          </p:nvCxnSpPr>
          <p:spPr>
            <a:xfrm>
              <a:off x="1157674" y="3765317"/>
              <a:ext cx="398244" cy="567186"/>
            </a:xfrm>
            <a:prstGeom prst="line">
              <a:avLst/>
            </a:prstGeom>
            <a:ln w="28575">
              <a:solidFill>
                <a:srgbClr val="0020F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749B829-5763-7C47-8A0D-09D59AFB0E2F}"/>
                </a:ext>
              </a:extLst>
            </p:cNvPr>
            <p:cNvCxnSpPr>
              <a:cxnSpLocks/>
            </p:cNvCxnSpPr>
            <p:nvPr/>
          </p:nvCxnSpPr>
          <p:spPr>
            <a:xfrm>
              <a:off x="1445422" y="3661487"/>
              <a:ext cx="95483" cy="59400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EF7270BD-264E-9D4C-AEC3-877A79EA8A27}"/>
                </a:ext>
              </a:extLst>
            </p:cNvPr>
            <p:cNvCxnSpPr>
              <a:cxnSpLocks/>
            </p:cNvCxnSpPr>
            <p:nvPr/>
          </p:nvCxnSpPr>
          <p:spPr>
            <a:xfrm>
              <a:off x="920678" y="3970437"/>
              <a:ext cx="582819" cy="31056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ドーナツ 18">
              <a:extLst>
                <a:ext uri="{FF2B5EF4-FFF2-40B4-BE49-F238E27FC236}">
                  <a16:creationId xmlns:a16="http://schemas.microsoft.com/office/drawing/2014/main" id="{1A39DA85-ED5B-8848-B2A2-8338487C1D94}"/>
                </a:ext>
              </a:extLst>
            </p:cNvPr>
            <p:cNvSpPr/>
            <p:nvPr/>
          </p:nvSpPr>
          <p:spPr>
            <a:xfrm rot="19597875">
              <a:off x="584752" y="3602659"/>
              <a:ext cx="1182604" cy="471415"/>
            </a:xfrm>
            <a:prstGeom prst="donut">
              <a:avLst>
                <a:gd name="adj" fmla="val 38749"/>
              </a:avLst>
            </a:prstGeom>
            <a:gradFill flip="none" rotWithShape="1">
              <a:gsLst>
                <a:gs pos="12000">
                  <a:srgbClr val="FF0000"/>
                </a:gs>
                <a:gs pos="24000">
                  <a:srgbClr val="FF6000"/>
                </a:gs>
                <a:gs pos="39000">
                  <a:srgbClr val="FF9000"/>
                </a:gs>
                <a:gs pos="65000">
                  <a:srgbClr val="B5FF02"/>
                </a:gs>
              </a:gsLst>
              <a:lin ang="15600000" scaled="0"/>
              <a:tileRect/>
            </a:gradFill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AD71F850-0013-FC40-9C91-9B3F9C77395D}"/>
                </a:ext>
              </a:extLst>
            </p:cNvPr>
            <p:cNvCxnSpPr>
              <a:cxnSpLocks/>
            </p:cNvCxnSpPr>
            <p:nvPr/>
          </p:nvCxnSpPr>
          <p:spPr>
            <a:xfrm>
              <a:off x="837300" y="3332140"/>
              <a:ext cx="348722" cy="472753"/>
            </a:xfrm>
            <a:prstGeom prst="line">
              <a:avLst/>
            </a:prstGeom>
            <a:ln w="28575" cmpd="sng">
              <a:solidFill>
                <a:srgbClr val="0000FF"/>
              </a:solidFill>
              <a:prstDash val="solid"/>
              <a:headEnd type="triangle" w="lg" len="lg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環状矢印 20">
              <a:extLst>
                <a:ext uri="{FF2B5EF4-FFF2-40B4-BE49-F238E27FC236}">
                  <a16:creationId xmlns:a16="http://schemas.microsoft.com/office/drawing/2014/main" id="{D03462A3-3953-904F-9697-01446E929AE8}"/>
                </a:ext>
              </a:extLst>
            </p:cNvPr>
            <p:cNvSpPr/>
            <p:nvPr/>
          </p:nvSpPr>
          <p:spPr>
            <a:xfrm rot="9355494" flipH="1">
              <a:off x="664952" y="3761725"/>
              <a:ext cx="799563" cy="380847"/>
            </a:xfrm>
            <a:prstGeom prst="circularArrow">
              <a:avLst>
                <a:gd name="adj1" fmla="val 16986"/>
                <a:gd name="adj2" fmla="val 2189327"/>
                <a:gd name="adj3" fmla="val 15496878"/>
                <a:gd name="adj4" fmla="val 10794090"/>
                <a:gd name="adj5" fmla="val 21783"/>
              </a:avLst>
            </a:prstGeom>
            <a:solidFill>
              <a:srgbClr val="B90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22" name="環状矢印 21">
              <a:extLst>
                <a:ext uri="{FF2B5EF4-FFF2-40B4-BE49-F238E27FC236}">
                  <a16:creationId xmlns:a16="http://schemas.microsoft.com/office/drawing/2014/main" id="{4BAA5780-C2B4-D54D-AEAB-1E038C41C646}"/>
                </a:ext>
              </a:extLst>
            </p:cNvPr>
            <p:cNvSpPr/>
            <p:nvPr/>
          </p:nvSpPr>
          <p:spPr>
            <a:xfrm rot="10589006" flipH="1">
              <a:off x="1014172" y="5018291"/>
              <a:ext cx="560786" cy="388359"/>
            </a:xfrm>
            <a:prstGeom prst="circularArrow">
              <a:avLst>
                <a:gd name="adj1" fmla="val 12555"/>
                <a:gd name="adj2" fmla="val 1703542"/>
                <a:gd name="adj3" fmla="val 16809005"/>
                <a:gd name="adj4" fmla="val 11050541"/>
                <a:gd name="adj5" fmla="val 21783"/>
              </a:avLst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5B04B0D-8AED-FA48-A7B6-CAC1A0959AD7}"/>
                </a:ext>
              </a:extLst>
            </p:cNvPr>
            <p:cNvSpPr txBox="1"/>
            <p:nvPr/>
          </p:nvSpPr>
          <p:spPr>
            <a:xfrm>
              <a:off x="217355" y="2690556"/>
              <a:ext cx="30381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i="1" dirty="0">
                  <a:latin typeface="ヒラギノ丸ゴ Pro W4"/>
                  <a:ea typeface="ヒラギノ丸ゴ Pro W4"/>
                  <a:cs typeface="ヒラギノ丸ゴ Pro W4"/>
                </a:rPr>
                <a:t>t</a:t>
              </a:r>
              <a:r>
                <a:rPr kumimoji="1" lang="en-US" altLang="ja-JP" sz="2000" dirty="0">
                  <a:latin typeface="ヒラギノ丸ゴ Pro W4"/>
                  <a:ea typeface="ヒラギノ丸ゴ Pro W4"/>
                  <a:cs typeface="ヒラギノ丸ゴ Pro W4"/>
                </a:rPr>
                <a:t>=0; </a:t>
              </a:r>
              <a:r>
                <a:rPr kumimoji="1" lang="en-US" altLang="ja-JP" dirty="0">
                  <a:latin typeface="ヒラギノ丸ゴ Pro W4"/>
                  <a:ea typeface="ヒラギノ丸ゴ Pro W4"/>
                  <a:cs typeface="ヒラギノ丸ゴ Pro W4"/>
                </a:rPr>
                <a:t>HXC pulse peak precedes SXC peak (</a:t>
              </a:r>
              <a:r>
                <a:rPr kumimoji="1" lang="en-US" altLang="ja-JP" i="1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x</a:t>
              </a:r>
              <a:r>
                <a:rPr kumimoji="1" lang="en-US" altLang="ja-JP" baseline="-25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3</a:t>
              </a:r>
              <a:r>
                <a:rPr kumimoji="1" lang="en-US" altLang="ja-JP" dirty="0">
                  <a:latin typeface="ヒラギノ丸ゴ Pro W4"/>
                  <a:ea typeface="ヒラギノ丸ゴ Pro W4"/>
                  <a:cs typeface="ヒラギノ丸ゴ Pro W4"/>
                </a:rPr>
                <a:t>)</a:t>
              </a:r>
              <a:endParaRPr kumimoji="1" lang="ja-JP" altLang="en-US" sz="24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F79F513E-2A3A-2D47-8770-1BFDB67C80BC}"/>
                </a:ext>
              </a:extLst>
            </p:cNvPr>
            <p:cNvCxnSpPr>
              <a:cxnSpLocks/>
            </p:cNvCxnSpPr>
            <p:nvPr/>
          </p:nvCxnSpPr>
          <p:spPr>
            <a:xfrm>
              <a:off x="870415" y="4226611"/>
              <a:ext cx="590227" cy="1096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04449211-4F22-8F4F-9CFF-6128F44125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4969" y="3706427"/>
              <a:ext cx="103763" cy="61117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382384A1-3735-1F44-811A-E4833919C80C}"/>
                </a:ext>
              </a:extLst>
            </p:cNvPr>
            <p:cNvSpPr txBox="1"/>
            <p:nvPr/>
          </p:nvSpPr>
          <p:spPr>
            <a:xfrm>
              <a:off x="2098154" y="3335171"/>
              <a:ext cx="509020" cy="397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rPr>
                <a:t>L</a:t>
              </a:r>
              <a:endParaRPr kumimoji="1" lang="ja-JP" altLang="en-US" sz="2000" b="1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grpSp>
        <p:nvGrpSpPr>
          <p:cNvPr id="30" name="グループ化 96">
            <a:extLst>
              <a:ext uri="{FF2B5EF4-FFF2-40B4-BE49-F238E27FC236}">
                <a16:creationId xmlns:a16="http://schemas.microsoft.com/office/drawing/2014/main" id="{1AD4243A-8C23-4946-B36D-4B800F234A05}"/>
              </a:ext>
            </a:extLst>
          </p:cNvPr>
          <p:cNvGrpSpPr/>
          <p:nvPr/>
        </p:nvGrpSpPr>
        <p:grpSpPr>
          <a:xfrm>
            <a:off x="3310594" y="2913493"/>
            <a:ext cx="2804367" cy="3411752"/>
            <a:chOff x="3548605" y="2977448"/>
            <a:chExt cx="2804367" cy="3411752"/>
          </a:xfrm>
        </p:grpSpPr>
        <p:sp>
          <p:nvSpPr>
            <p:cNvPr id="31" name="円/楕円 30">
              <a:extLst>
                <a:ext uri="{FF2B5EF4-FFF2-40B4-BE49-F238E27FC236}">
                  <a16:creationId xmlns:a16="http://schemas.microsoft.com/office/drawing/2014/main" id="{2283C0BE-3EB0-4647-A16E-10E02366808D}"/>
                </a:ext>
              </a:extLst>
            </p:cNvPr>
            <p:cNvSpPr/>
            <p:nvPr/>
          </p:nvSpPr>
          <p:spPr>
            <a:xfrm>
              <a:off x="3752379" y="4103539"/>
              <a:ext cx="2263506" cy="2285661"/>
            </a:xfrm>
            <a:prstGeom prst="ellipse">
              <a:avLst/>
            </a:prstGeom>
            <a:gradFill flip="none" rotWithShape="1">
              <a:gsLst>
                <a:gs pos="37000">
                  <a:schemeClr val="bg1">
                    <a:lumMod val="50000"/>
                  </a:schemeClr>
                </a:gs>
                <a:gs pos="91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grpSp>
          <p:nvGrpSpPr>
            <p:cNvPr id="32" name="図形グループ 34">
              <a:extLst>
                <a:ext uri="{FF2B5EF4-FFF2-40B4-BE49-F238E27FC236}">
                  <a16:creationId xmlns:a16="http://schemas.microsoft.com/office/drawing/2014/main" id="{300F7762-CE2A-9541-B3C3-45D74BDE37D9}"/>
                </a:ext>
              </a:extLst>
            </p:cNvPr>
            <p:cNvGrpSpPr/>
            <p:nvPr/>
          </p:nvGrpSpPr>
          <p:grpSpPr>
            <a:xfrm>
              <a:off x="4814816" y="3609811"/>
              <a:ext cx="72002" cy="1892100"/>
              <a:chOff x="3519574" y="778379"/>
              <a:chExt cx="135467" cy="2626004"/>
            </a:xfrm>
          </p:grpSpPr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B9EC91EA-A455-C64D-B4D4-8D0576F013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9152" y="778379"/>
                <a:ext cx="16551" cy="2626004"/>
              </a:xfrm>
              <a:prstGeom prst="line">
                <a:avLst/>
              </a:prstGeom>
              <a:ln w="44450" cmpd="sng">
                <a:solidFill>
                  <a:srgbClr val="008000"/>
                </a:solidFill>
                <a:prstDash val="sysDash"/>
                <a:headEnd type="triangle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円/楕円 41">
                <a:extLst>
                  <a:ext uri="{FF2B5EF4-FFF2-40B4-BE49-F238E27FC236}">
                    <a16:creationId xmlns:a16="http://schemas.microsoft.com/office/drawing/2014/main" id="{8783CA83-6A3A-0B4E-8B61-E5E7FE8AC4E4}"/>
                  </a:ext>
                </a:extLst>
              </p:cNvPr>
              <p:cNvSpPr/>
              <p:nvPr/>
            </p:nvSpPr>
            <p:spPr>
              <a:xfrm>
                <a:off x="3519574" y="1992505"/>
                <a:ext cx="135467" cy="87174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990437D-E03E-F047-977C-11A7B1DE3665}"/>
                </a:ext>
              </a:extLst>
            </p:cNvPr>
            <p:cNvSpPr txBox="1"/>
            <p:nvPr/>
          </p:nvSpPr>
          <p:spPr>
            <a:xfrm rot="21310670">
              <a:off x="4331531" y="3622366"/>
              <a:ext cx="512211" cy="475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x</a:t>
              </a:r>
              <a:r>
                <a:rPr kumimoji="1" lang="en-US" altLang="ja-JP" sz="2400" baseline="-25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rPr>
                <a:t>3</a:t>
              </a:r>
              <a:endParaRPr kumimoji="1" lang="ja-JP" altLang="en-US" sz="24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4" name="円弧 33">
              <a:extLst>
                <a:ext uri="{FF2B5EF4-FFF2-40B4-BE49-F238E27FC236}">
                  <a16:creationId xmlns:a16="http://schemas.microsoft.com/office/drawing/2014/main" id="{4353CA1B-EAD3-5A4E-94CE-330559D16E39}"/>
                </a:ext>
              </a:extLst>
            </p:cNvPr>
            <p:cNvSpPr/>
            <p:nvPr/>
          </p:nvSpPr>
          <p:spPr>
            <a:xfrm rot="10800000">
              <a:off x="4218586" y="4183841"/>
              <a:ext cx="1254757" cy="388143"/>
            </a:xfrm>
            <a:prstGeom prst="arc">
              <a:avLst>
                <a:gd name="adj1" fmla="val 10144368"/>
                <a:gd name="adj2" fmla="val 0"/>
              </a:avLst>
            </a:prstGeom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8960D29-6011-4D43-A7A1-5F062794A398}"/>
                </a:ext>
              </a:extLst>
            </p:cNvPr>
            <p:cNvSpPr/>
            <p:nvPr/>
          </p:nvSpPr>
          <p:spPr>
            <a:xfrm rot="20278045">
              <a:off x="4210741" y="4404829"/>
              <a:ext cx="90978" cy="60302"/>
            </a:xfrm>
            <a:prstGeom prst="ellipse">
              <a:avLst/>
            </a:prstGeom>
            <a:solidFill>
              <a:srgbClr val="000090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6" name="ドーナツ 35">
              <a:extLst>
                <a:ext uri="{FF2B5EF4-FFF2-40B4-BE49-F238E27FC236}">
                  <a16:creationId xmlns:a16="http://schemas.microsoft.com/office/drawing/2014/main" id="{2BA556C0-F68C-3445-8E6D-68167E884859}"/>
                </a:ext>
              </a:extLst>
            </p:cNvPr>
            <p:cNvSpPr/>
            <p:nvPr/>
          </p:nvSpPr>
          <p:spPr>
            <a:xfrm rot="10800000">
              <a:off x="4207174" y="4100049"/>
              <a:ext cx="1190018" cy="790413"/>
            </a:xfrm>
            <a:prstGeom prst="donut">
              <a:avLst>
                <a:gd name="adj" fmla="val 31739"/>
              </a:avLst>
            </a:prstGeom>
            <a:gradFill flip="none" rotWithShape="1">
              <a:gsLst>
                <a:gs pos="12000">
                  <a:srgbClr val="FF0000"/>
                </a:gs>
                <a:gs pos="24000">
                  <a:srgbClr val="FF6000"/>
                </a:gs>
                <a:gs pos="39000">
                  <a:srgbClr val="FF9000"/>
                </a:gs>
                <a:gs pos="65000">
                  <a:srgbClr val="B5FF02"/>
                </a:gs>
              </a:gsLst>
              <a:lin ang="15600000" scaled="0"/>
              <a:tileRect/>
            </a:gradFill>
            <a:ln w="127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7" name="環状矢印 36">
              <a:extLst>
                <a:ext uri="{FF2B5EF4-FFF2-40B4-BE49-F238E27FC236}">
                  <a16:creationId xmlns:a16="http://schemas.microsoft.com/office/drawing/2014/main" id="{37C00CEC-E061-1B4E-93D3-88513B573E25}"/>
                </a:ext>
              </a:extLst>
            </p:cNvPr>
            <p:cNvSpPr/>
            <p:nvPr/>
          </p:nvSpPr>
          <p:spPr>
            <a:xfrm rot="9774951" flipH="1">
              <a:off x="4519533" y="4474666"/>
              <a:ext cx="804576" cy="394732"/>
            </a:xfrm>
            <a:prstGeom prst="circularArrow">
              <a:avLst>
                <a:gd name="adj1" fmla="val 16986"/>
                <a:gd name="adj2" fmla="val 2143408"/>
                <a:gd name="adj3" fmla="val 15496878"/>
                <a:gd name="adj4" fmla="val 10794090"/>
                <a:gd name="adj5" fmla="val 21783"/>
              </a:avLst>
            </a:prstGeom>
            <a:solidFill>
              <a:srgbClr val="B90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8" name="環状矢印 37">
              <a:extLst>
                <a:ext uri="{FF2B5EF4-FFF2-40B4-BE49-F238E27FC236}">
                  <a16:creationId xmlns:a16="http://schemas.microsoft.com/office/drawing/2014/main" id="{E2FE82AB-7266-9043-BF5D-56ED351E7D0D}"/>
                </a:ext>
              </a:extLst>
            </p:cNvPr>
            <p:cNvSpPr/>
            <p:nvPr/>
          </p:nvSpPr>
          <p:spPr>
            <a:xfrm rot="9576372" flipH="1">
              <a:off x="4559274" y="5326731"/>
              <a:ext cx="711320" cy="525326"/>
            </a:xfrm>
            <a:prstGeom prst="circularArrow">
              <a:avLst>
                <a:gd name="adj1" fmla="val 12555"/>
                <a:gd name="adj2" fmla="val 1703542"/>
                <a:gd name="adj3" fmla="val 16809005"/>
                <a:gd name="adj4" fmla="val 11050541"/>
                <a:gd name="adj5" fmla="val 21783"/>
              </a:avLst>
            </a:prstGeom>
            <a:solidFill>
              <a:srgbClr val="008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C4DCD3EA-E817-0B4E-A041-1F8C790C3896}"/>
                </a:ext>
              </a:extLst>
            </p:cNvPr>
            <p:cNvSpPr txBox="1"/>
            <p:nvPr/>
          </p:nvSpPr>
          <p:spPr>
            <a:xfrm>
              <a:off x="3548605" y="2977448"/>
              <a:ext cx="2804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1" dirty="0">
                  <a:latin typeface="ヒラギノ丸ゴ Pro W4"/>
                  <a:ea typeface="ヒラギノ丸ゴ Pro W4"/>
                  <a:cs typeface="ヒラギノ丸ゴ Pro W4"/>
                </a:rPr>
                <a:t>t</a:t>
              </a:r>
              <a:r>
                <a:rPr lang="en-US" altLang="ja-JP" dirty="0">
                  <a:latin typeface="ヒラギノ丸ゴ Pro W4"/>
                  <a:ea typeface="ヒラギノ丸ゴ Pro W4"/>
                  <a:cs typeface="ヒラギノ丸ゴ Pro W4"/>
                </a:rPr>
                <a:t>=</a:t>
              </a:r>
              <a:r>
                <a:rPr lang="en-US" altLang="ja-JP" i="1" dirty="0">
                  <a:latin typeface="ヒラギノ丸ゴ Pro W4"/>
                  <a:ea typeface="ヒラギノ丸ゴ Pro W4"/>
                  <a:cs typeface="ヒラギノ丸ゴ Pro W4"/>
                </a:rPr>
                <a:t>T</a:t>
              </a:r>
              <a:r>
                <a:rPr lang="en-US" altLang="ja-JP" dirty="0">
                  <a:latin typeface="ヒラギノ丸ゴ Pro W4"/>
                  <a:ea typeface="ヒラギノ丸ゴ Pro W4"/>
                  <a:cs typeface="ヒラギノ丸ゴ Pro W4"/>
                </a:rPr>
                <a:t>/4; HXC and SXC pulses are in phase.</a:t>
              </a:r>
              <a:endParaRPr lang="ja-JP" altLang="en-US" sz="2400" dirty="0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9555AB01-1DA7-D243-A5BD-BF7370ABF62E}"/>
                </a:ext>
              </a:extLst>
            </p:cNvPr>
            <p:cNvSpPr txBox="1"/>
            <p:nvPr/>
          </p:nvSpPr>
          <p:spPr>
            <a:xfrm>
              <a:off x="4978181" y="3663667"/>
              <a:ext cx="512211" cy="41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rPr>
                <a:t>L</a:t>
              </a:r>
              <a:endParaRPr kumimoji="1" lang="ja-JP" altLang="en-US" sz="2000" b="1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grpSp>
        <p:nvGrpSpPr>
          <p:cNvPr id="43" name="グループ化 92">
            <a:extLst>
              <a:ext uri="{FF2B5EF4-FFF2-40B4-BE49-F238E27FC236}">
                <a16:creationId xmlns:a16="http://schemas.microsoft.com/office/drawing/2014/main" id="{30909229-BBC9-6F40-ACEC-0BF3E445EDF5}"/>
              </a:ext>
            </a:extLst>
          </p:cNvPr>
          <p:cNvGrpSpPr/>
          <p:nvPr/>
        </p:nvGrpSpPr>
        <p:grpSpPr>
          <a:xfrm>
            <a:off x="5959838" y="2847092"/>
            <a:ext cx="3196511" cy="3642955"/>
            <a:chOff x="6310572" y="2711988"/>
            <a:chExt cx="3196511" cy="3642955"/>
          </a:xfrm>
        </p:grpSpPr>
        <p:grpSp>
          <p:nvGrpSpPr>
            <p:cNvPr id="44" name="グループ化 63">
              <a:extLst>
                <a:ext uri="{FF2B5EF4-FFF2-40B4-BE49-F238E27FC236}">
                  <a16:creationId xmlns:a16="http://schemas.microsoft.com/office/drawing/2014/main" id="{FBA77DB4-36CB-F74C-8962-B55F4D33762F}"/>
                </a:ext>
              </a:extLst>
            </p:cNvPr>
            <p:cNvGrpSpPr/>
            <p:nvPr/>
          </p:nvGrpSpPr>
          <p:grpSpPr>
            <a:xfrm flipH="1">
              <a:off x="6310572" y="2711988"/>
              <a:ext cx="3196511" cy="3486021"/>
              <a:chOff x="367694" y="2740340"/>
              <a:chExt cx="3010113" cy="3486021"/>
            </a:xfrm>
          </p:grpSpPr>
          <p:sp>
            <p:nvSpPr>
              <p:cNvPr id="47" name="円/楕円 46">
                <a:extLst>
                  <a:ext uri="{FF2B5EF4-FFF2-40B4-BE49-F238E27FC236}">
                    <a16:creationId xmlns:a16="http://schemas.microsoft.com/office/drawing/2014/main" id="{0B4DBCB9-CC5D-ED4A-B14C-C50F0F7800C1}"/>
                  </a:ext>
                </a:extLst>
              </p:cNvPr>
              <p:cNvSpPr/>
              <p:nvPr/>
            </p:nvSpPr>
            <p:spPr>
              <a:xfrm>
                <a:off x="1030472" y="3970437"/>
                <a:ext cx="2249404" cy="2255924"/>
              </a:xfrm>
              <a:prstGeom prst="ellipse">
                <a:avLst/>
              </a:prstGeom>
              <a:gradFill flip="none" rotWithShape="1">
                <a:gsLst>
                  <a:gs pos="37000">
                    <a:schemeClr val="bg1">
                      <a:lumMod val="50000"/>
                    </a:schemeClr>
                  </a:gs>
                  <a:gs pos="91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grpSp>
            <p:nvGrpSpPr>
              <p:cNvPr id="48" name="図形グループ 34">
                <a:extLst>
                  <a:ext uri="{FF2B5EF4-FFF2-40B4-BE49-F238E27FC236}">
                    <a16:creationId xmlns:a16="http://schemas.microsoft.com/office/drawing/2014/main" id="{17C826B1-41B8-2B48-B676-37D8CD405236}"/>
                  </a:ext>
                </a:extLst>
              </p:cNvPr>
              <p:cNvGrpSpPr/>
              <p:nvPr/>
            </p:nvGrpSpPr>
            <p:grpSpPr>
              <a:xfrm>
                <a:off x="2093325" y="3394564"/>
                <a:ext cx="90411" cy="1649659"/>
                <a:chOff x="3569698" y="1242739"/>
                <a:chExt cx="135467" cy="2161644"/>
              </a:xfrm>
            </p:grpSpPr>
            <p:cxnSp>
              <p:nvCxnSpPr>
                <p:cNvPr id="62" name="直線コネクタ 61">
                  <a:extLst>
                    <a:ext uri="{FF2B5EF4-FFF2-40B4-BE49-F238E27FC236}">
                      <a16:creationId xmlns:a16="http://schemas.microsoft.com/office/drawing/2014/main" id="{D05A7075-7FC0-2E4C-8141-D606C20ED5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05704" y="1242739"/>
                  <a:ext cx="34701" cy="2161644"/>
                </a:xfrm>
                <a:prstGeom prst="line">
                  <a:avLst/>
                </a:prstGeom>
                <a:ln w="44450" cmpd="sng">
                  <a:solidFill>
                    <a:srgbClr val="008000"/>
                  </a:solidFill>
                  <a:prstDash val="sysDash"/>
                  <a:headEnd type="triangle" w="lg" len="lg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円/楕円 62">
                  <a:extLst>
                    <a:ext uri="{FF2B5EF4-FFF2-40B4-BE49-F238E27FC236}">
                      <a16:creationId xmlns:a16="http://schemas.microsoft.com/office/drawing/2014/main" id="{1132BDD1-F615-CE4E-BD6E-020C7552625A}"/>
                    </a:ext>
                  </a:extLst>
                </p:cNvPr>
                <p:cNvSpPr/>
                <p:nvPr/>
              </p:nvSpPr>
              <p:spPr>
                <a:xfrm>
                  <a:off x="3569698" y="1980868"/>
                  <a:ext cx="135467" cy="87174"/>
                </a:xfrm>
                <a:prstGeom prst="ellipse">
                  <a:avLst/>
                </a:prstGeom>
                <a:solidFill>
                  <a:srgbClr val="000090"/>
                </a:solidFill>
                <a:ln>
                  <a:solidFill>
                    <a:srgbClr val="008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丸ゴ Pro W4"/>
                    <a:ea typeface="ヒラギノ丸ゴ Pro W4"/>
                    <a:cs typeface="ヒラギノ丸ゴ Pro W4"/>
                  </a:endParaRPr>
                </a:p>
              </p:txBody>
            </p:sp>
          </p:grp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2831C655-A2C8-7B43-98DF-019E723A4960}"/>
                  </a:ext>
                </a:extLst>
              </p:cNvPr>
              <p:cNvSpPr txBox="1"/>
              <p:nvPr/>
            </p:nvSpPr>
            <p:spPr>
              <a:xfrm rot="19466643">
                <a:off x="367694" y="3356606"/>
                <a:ext cx="5915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i="1" dirty="0">
                    <a:solidFill>
                      <a:srgbClr val="0000FF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x</a:t>
                </a:r>
                <a:r>
                  <a:rPr kumimoji="1" lang="en-US" altLang="ja-JP" sz="2400" baseline="-25000" dirty="0">
                    <a:solidFill>
                      <a:srgbClr val="0000FF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3</a:t>
                </a:r>
                <a:endParaRPr kumimoji="1" lang="ja-JP" altLang="en-US" sz="2400" baseline="-25000" dirty="0">
                  <a:solidFill>
                    <a:srgbClr val="0000FF"/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0" name="円弧 49">
                <a:extLst>
                  <a:ext uri="{FF2B5EF4-FFF2-40B4-BE49-F238E27FC236}">
                    <a16:creationId xmlns:a16="http://schemas.microsoft.com/office/drawing/2014/main" id="{DA8518A3-CD52-1C40-8DA6-CCB7034ED07D}"/>
                  </a:ext>
                </a:extLst>
              </p:cNvPr>
              <p:cNvSpPr/>
              <p:nvPr/>
            </p:nvSpPr>
            <p:spPr>
              <a:xfrm rot="10800000">
                <a:off x="1529567" y="4024392"/>
                <a:ext cx="1246940" cy="374490"/>
              </a:xfrm>
              <a:prstGeom prst="arc">
                <a:avLst>
                  <a:gd name="adj1" fmla="val 10144368"/>
                  <a:gd name="adj2" fmla="val 0"/>
                </a:avLst>
              </a:prstGeom>
              <a:ln w="1905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1" name="円/楕円 50">
                <a:extLst>
                  <a:ext uri="{FF2B5EF4-FFF2-40B4-BE49-F238E27FC236}">
                    <a16:creationId xmlns:a16="http://schemas.microsoft.com/office/drawing/2014/main" id="{DE36CBFE-5E6F-AD45-88D5-E689001F50D2}"/>
                  </a:ext>
                </a:extLst>
              </p:cNvPr>
              <p:cNvSpPr/>
              <p:nvPr/>
            </p:nvSpPr>
            <p:spPr>
              <a:xfrm rot="20278045">
                <a:off x="1488317" y="4246488"/>
                <a:ext cx="90411" cy="58181"/>
              </a:xfrm>
              <a:prstGeom prst="ellipse">
                <a:avLst/>
              </a:prstGeom>
              <a:solidFill>
                <a:srgbClr val="000090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EA1B3B0C-14E7-7A4B-9AFD-0FE3C21A55C5}"/>
                  </a:ext>
                </a:extLst>
              </p:cNvPr>
              <p:cNvCxnSpPr/>
              <p:nvPr/>
            </p:nvCxnSpPr>
            <p:spPr>
              <a:xfrm>
                <a:off x="1157674" y="3765317"/>
                <a:ext cx="398244" cy="567186"/>
              </a:xfrm>
              <a:prstGeom prst="line">
                <a:avLst/>
              </a:prstGeom>
              <a:ln w="28575">
                <a:solidFill>
                  <a:srgbClr val="0020F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14B3CC01-CBC7-1444-8B80-5482B33CEA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5422" y="3661487"/>
                <a:ext cx="95483" cy="59400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717D2FBE-A798-904C-843D-B7B7CB703C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0678" y="3970437"/>
                <a:ext cx="582819" cy="310562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5" name="ドーナツ 54">
                <a:extLst>
                  <a:ext uri="{FF2B5EF4-FFF2-40B4-BE49-F238E27FC236}">
                    <a16:creationId xmlns:a16="http://schemas.microsoft.com/office/drawing/2014/main" id="{B461461D-BFDC-BB47-925C-402964914D1E}"/>
                  </a:ext>
                </a:extLst>
              </p:cNvPr>
              <p:cNvSpPr/>
              <p:nvPr/>
            </p:nvSpPr>
            <p:spPr>
              <a:xfrm rot="19597875">
                <a:off x="584752" y="3602659"/>
                <a:ext cx="1182604" cy="471415"/>
              </a:xfrm>
              <a:prstGeom prst="donut">
                <a:avLst>
                  <a:gd name="adj" fmla="val 38749"/>
                </a:avLst>
              </a:prstGeom>
              <a:gradFill flip="none" rotWithShape="1">
                <a:gsLst>
                  <a:gs pos="12000">
                    <a:srgbClr val="FF0000"/>
                  </a:gs>
                  <a:gs pos="24000">
                    <a:srgbClr val="FF6000"/>
                  </a:gs>
                  <a:gs pos="39000">
                    <a:srgbClr val="FF9000"/>
                  </a:gs>
                  <a:gs pos="65000">
                    <a:srgbClr val="B5FF02"/>
                  </a:gs>
                </a:gsLst>
                <a:lin ang="15600000" scaled="0"/>
                <a:tileRect/>
              </a:gradFill>
              <a:ln w="127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FF0000"/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49E1B3C9-B36C-F54E-A77D-E8114F3E6D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415" y="3354153"/>
                <a:ext cx="315606" cy="45074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  <a:prstDash val="solid"/>
                <a:headEnd type="triangle" w="lg" len="lg"/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環状矢印 56">
                <a:extLst>
                  <a:ext uri="{FF2B5EF4-FFF2-40B4-BE49-F238E27FC236}">
                    <a16:creationId xmlns:a16="http://schemas.microsoft.com/office/drawing/2014/main" id="{0136D9EF-E3DA-EC46-AA16-B64C85A6B6F7}"/>
                  </a:ext>
                </a:extLst>
              </p:cNvPr>
              <p:cNvSpPr/>
              <p:nvPr/>
            </p:nvSpPr>
            <p:spPr>
              <a:xfrm rot="13464671">
                <a:off x="847908" y="4927024"/>
                <a:ext cx="742412" cy="565809"/>
              </a:xfrm>
              <a:prstGeom prst="circularArrow">
                <a:avLst>
                  <a:gd name="adj1" fmla="val 10552"/>
                  <a:gd name="adj2" fmla="val 1770503"/>
                  <a:gd name="adj3" fmla="val 15857685"/>
                  <a:gd name="adj4" fmla="val 11050541"/>
                  <a:gd name="adj5" fmla="val 18112"/>
                </a:avLst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FD5B2D9D-667E-8944-AF53-BE0B070571AD}"/>
                  </a:ext>
                </a:extLst>
              </p:cNvPr>
              <p:cNvSpPr txBox="1"/>
              <p:nvPr/>
            </p:nvSpPr>
            <p:spPr>
              <a:xfrm>
                <a:off x="393456" y="2740340"/>
                <a:ext cx="29843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i="1" dirty="0">
                    <a:latin typeface="ヒラギノ丸ゴ Pro W4"/>
                    <a:ea typeface="ヒラギノ丸ゴ Pro W4"/>
                    <a:cs typeface="ヒラギノ丸ゴ Pro W4"/>
                  </a:rPr>
                  <a:t>t</a:t>
                </a:r>
                <a:r>
                  <a:rPr kumimoji="1" lang="en-US" altLang="ja-JP" dirty="0">
                    <a:latin typeface="ヒラギノ丸ゴ Pro W4"/>
                    <a:ea typeface="ヒラギノ丸ゴ Pro W4"/>
                    <a:cs typeface="ヒラギノ丸ゴ Pro W4"/>
                  </a:rPr>
                  <a:t>=</a:t>
                </a:r>
                <a:r>
                  <a:rPr kumimoji="1" lang="en-US" altLang="ja-JP" i="1" dirty="0">
                    <a:latin typeface="ヒラギノ丸ゴ Pro W4"/>
                    <a:ea typeface="ヒラギノ丸ゴ Pro W4"/>
                    <a:cs typeface="ヒラギノ丸ゴ Pro W4"/>
                  </a:rPr>
                  <a:t>T</a:t>
                </a:r>
                <a:r>
                  <a:rPr kumimoji="1" lang="en-US" altLang="ja-JP" dirty="0">
                    <a:latin typeface="ヒラギノ丸ゴ Pro W4"/>
                    <a:ea typeface="ヒラギノ丸ゴ Pro W4"/>
                    <a:cs typeface="ヒラギノ丸ゴ Pro W4"/>
                  </a:rPr>
                  <a:t>/2; HXC pulses are delayed from SXC</a:t>
                </a:r>
                <a:r>
                  <a:rPr lang="en-US" altLang="ja-JP" dirty="0">
                    <a:latin typeface="ヒラギノ丸ゴ Pro W4"/>
                    <a:ea typeface="ヒラギノ丸ゴ Pro W4"/>
                    <a:cs typeface="ヒラギノ丸ゴ Pro W4"/>
                  </a:rPr>
                  <a:t> pulses.</a:t>
                </a:r>
                <a:r>
                  <a:rPr kumimoji="1" lang="en-US" altLang="ja-JP" dirty="0">
                    <a:latin typeface="ヒラギノ丸ゴ Pro W4"/>
                    <a:ea typeface="ヒラギノ丸ゴ Pro W4"/>
                    <a:cs typeface="ヒラギノ丸ゴ Pro W4"/>
                  </a:rPr>
                  <a:t> </a:t>
                </a:r>
                <a:endParaRPr kumimoji="1" lang="ja-JP" altLang="en-US" dirty="0"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32BA8D0A-2878-7B49-879E-380CDA9D7D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415" y="4226611"/>
                <a:ext cx="590227" cy="10962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8B312C4F-0C4F-B548-8DB6-66CC63572D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34969" y="3706427"/>
                <a:ext cx="103763" cy="61117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E5F71837-62AA-C44F-A998-391A87C6D466}"/>
                  </a:ext>
                </a:extLst>
              </p:cNvPr>
              <p:cNvSpPr txBox="1"/>
              <p:nvPr/>
            </p:nvSpPr>
            <p:spPr>
              <a:xfrm>
                <a:off x="2062038" y="3407717"/>
                <a:ext cx="509020" cy="39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>
                    <a:solidFill>
                      <a:srgbClr val="009500"/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L</a:t>
                </a:r>
                <a:endParaRPr kumimoji="1" lang="ja-JP" altLang="en-US" sz="2000" b="1" dirty="0">
                  <a:solidFill>
                    <a:srgbClr val="009500"/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</p:grpSp>
        <p:sp>
          <p:nvSpPr>
            <p:cNvPr id="45" name="円弧 44">
              <a:extLst>
                <a:ext uri="{FF2B5EF4-FFF2-40B4-BE49-F238E27FC236}">
                  <a16:creationId xmlns:a16="http://schemas.microsoft.com/office/drawing/2014/main" id="{9AB03EF4-FB03-4E45-9FA0-443BA01FC4A6}"/>
                </a:ext>
              </a:extLst>
            </p:cNvPr>
            <p:cNvSpPr/>
            <p:nvPr/>
          </p:nvSpPr>
          <p:spPr>
            <a:xfrm rot="21359263" flipH="1">
              <a:off x="6868470" y="3937152"/>
              <a:ext cx="1653464" cy="2417791"/>
            </a:xfrm>
            <a:prstGeom prst="arc">
              <a:avLst>
                <a:gd name="adj1" fmla="val 7136682"/>
                <a:gd name="adj2" fmla="val 16015607"/>
              </a:avLst>
            </a:prstGeom>
            <a:ln w="28575" cmpd="sng">
              <a:solidFill>
                <a:srgbClr val="008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  <p:sp>
          <p:nvSpPr>
            <p:cNvPr id="46" name="環状矢印 45">
              <a:extLst>
                <a:ext uri="{FF2B5EF4-FFF2-40B4-BE49-F238E27FC236}">
                  <a16:creationId xmlns:a16="http://schemas.microsoft.com/office/drawing/2014/main" id="{70DFD1E8-E6AE-6D45-9F7E-3D3D5834158B}"/>
                </a:ext>
              </a:extLst>
            </p:cNvPr>
            <p:cNvSpPr/>
            <p:nvPr/>
          </p:nvSpPr>
          <p:spPr>
            <a:xfrm rot="9162186" flipH="1">
              <a:off x="8727489" y="3697597"/>
              <a:ext cx="622893" cy="446258"/>
            </a:xfrm>
            <a:prstGeom prst="circularArrow">
              <a:avLst>
                <a:gd name="adj1" fmla="val 16986"/>
                <a:gd name="adj2" fmla="val 2189327"/>
                <a:gd name="adj3" fmla="val 15496878"/>
                <a:gd name="adj4" fmla="val 10794090"/>
                <a:gd name="adj5" fmla="val 21783"/>
              </a:avLst>
            </a:prstGeom>
            <a:solidFill>
              <a:srgbClr val="B90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ヒラギノ丸ゴ Pro W4"/>
                <a:ea typeface="ヒラギノ丸ゴ Pro W4"/>
                <a:cs typeface="ヒラギノ丸ゴ Pro W4"/>
              </a:endParaRPr>
            </a:p>
          </p:txBody>
        </p:sp>
      </p:grp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F82724E-C25F-CF4D-AF69-C44C83E620FF}"/>
              </a:ext>
            </a:extLst>
          </p:cNvPr>
          <p:cNvCxnSpPr>
            <a:cxnSpLocks/>
          </p:cNvCxnSpPr>
          <p:nvPr/>
        </p:nvCxnSpPr>
        <p:spPr>
          <a:xfrm>
            <a:off x="4539686" y="3870111"/>
            <a:ext cx="37119" cy="597851"/>
          </a:xfrm>
          <a:prstGeom prst="line">
            <a:avLst/>
          </a:prstGeom>
          <a:ln w="28575" cmpd="sng">
            <a:solidFill>
              <a:srgbClr val="0000FF"/>
            </a:solidFill>
            <a:prstDash val="solid"/>
            <a:headEnd type="triangle" w="lg" len="lg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21FFB69-2103-484A-9B3E-178A9091B5E1}"/>
              </a:ext>
            </a:extLst>
          </p:cNvPr>
          <p:cNvSpPr txBox="1"/>
          <p:nvPr/>
        </p:nvSpPr>
        <p:spPr>
          <a:xfrm>
            <a:off x="207065" y="647970"/>
            <a:ext cx="8847377" cy="212365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Identify the symmetry axis </a:t>
            </a:r>
            <a:r>
              <a:rPr lang="en-US" altLang="ja-JP" sz="20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en-US" altLang="ja-JP" sz="20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with the dipole MF axis, and assume;</a:t>
            </a:r>
            <a:endParaRPr kumimoji="1"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396000" indent="-2520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The star has a prolate deformation with </a:t>
            </a:r>
            <a:r>
              <a:rPr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&gt; 0.</a:t>
            </a:r>
          </a:p>
          <a:p>
            <a:pPr marL="396000" indent="-2520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</a:pP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The wobbling angle is not zero, e.g., α~45deg</a:t>
            </a:r>
          </a:p>
          <a:p>
            <a:pPr marL="396000" indent="-2520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</a:pP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The SXC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emissivity is symmetric around </a:t>
            </a:r>
            <a:r>
              <a:rPr lang="en-US" altLang="ja-JP" sz="20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en-US" altLang="ja-JP" sz="20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</a:t>
            </a:r>
            <a:r>
              <a:rPr lang="en-US" altLang="ja-JP" sz="2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 .</a:t>
            </a:r>
            <a:endParaRPr lang="en-US" altLang="ja-JP" sz="2000" dirty="0">
              <a:latin typeface="ヒラギノ丸ゴ Pro W4"/>
              <a:ea typeface="ヒラギノ丸ゴ Pro W4"/>
              <a:cs typeface="ヒラギノ丸ゴ Pro W4"/>
            </a:endParaRPr>
          </a:p>
          <a:p>
            <a:pPr marL="396000" indent="-2520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</a:pP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The HXC has a conical beam pattern around </a:t>
            </a:r>
            <a:r>
              <a:rPr lang="en-US" altLang="ja-JP" sz="20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x</a:t>
            </a:r>
            <a:r>
              <a:rPr lang="en-US" altLang="ja-JP" sz="2000" baseline="-25000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3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and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its emissivity varies along the cone’s azimuth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.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kumimoji="1"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Then, the HXC pulse-phase modulation can be explained.</a:t>
            </a:r>
            <a:endParaRPr kumimoji="1" lang="ja-JP" altLang="en-US" sz="20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9E59CB25-E0BC-1343-9CD8-429E6E1455CB}"/>
              </a:ext>
            </a:extLst>
          </p:cNvPr>
          <p:cNvSpPr txBox="1"/>
          <p:nvPr/>
        </p:nvSpPr>
        <p:spPr>
          <a:xfrm>
            <a:off x="3844885" y="5783589"/>
            <a:ext cx="160784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precession</a:t>
            </a:r>
            <a:endParaRPr kumimoji="1" lang="ja-JP" altLang="en-US" sz="2000" dirty="0">
              <a:solidFill>
                <a:srgbClr val="0095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F3BF026-5B89-984A-9341-7B287DF8867B}"/>
              </a:ext>
            </a:extLst>
          </p:cNvPr>
          <p:cNvSpPr txBox="1"/>
          <p:nvPr/>
        </p:nvSpPr>
        <p:spPr>
          <a:xfrm>
            <a:off x="403639" y="5583534"/>
            <a:ext cx="15332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precession</a:t>
            </a:r>
            <a:endParaRPr kumimoji="1" lang="ja-JP" altLang="en-US" sz="2000" dirty="0">
              <a:solidFill>
                <a:srgbClr val="0095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DCE2565-1774-B84E-A4D4-9414AFF22CD0}"/>
              </a:ext>
            </a:extLst>
          </p:cNvPr>
          <p:cNvSpPr txBox="1"/>
          <p:nvPr/>
        </p:nvSpPr>
        <p:spPr>
          <a:xfrm>
            <a:off x="6671360" y="5606443"/>
            <a:ext cx="158240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9500"/>
                </a:solidFill>
                <a:latin typeface="ヒラギノ丸ゴ Pro W4"/>
                <a:ea typeface="ヒラギノ丸ゴ Pro W4"/>
                <a:cs typeface="ヒラギノ丸ゴ Pro W4"/>
              </a:rPr>
              <a:t>precession</a:t>
            </a:r>
            <a:endParaRPr kumimoji="1" lang="ja-JP" altLang="en-US" sz="2000" dirty="0">
              <a:solidFill>
                <a:srgbClr val="0095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CB49629-91DC-DD46-BC7F-7AA34592B60B}"/>
              </a:ext>
            </a:extLst>
          </p:cNvPr>
          <p:cNvSpPr txBox="1"/>
          <p:nvPr/>
        </p:nvSpPr>
        <p:spPr>
          <a:xfrm>
            <a:off x="298180" y="4355325"/>
            <a:ext cx="6091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slip</a:t>
            </a:r>
            <a:endParaRPr kumimoji="1" lang="ja-JP" altLang="en-US" sz="2000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4311C20-17C5-4648-B13F-21A42D86FC76}"/>
              </a:ext>
            </a:extLst>
          </p:cNvPr>
          <p:cNvSpPr txBox="1"/>
          <p:nvPr/>
        </p:nvSpPr>
        <p:spPr>
          <a:xfrm>
            <a:off x="4648807" y="4714862"/>
            <a:ext cx="6091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slip</a:t>
            </a:r>
            <a:endParaRPr kumimoji="1" lang="ja-JP" altLang="en-US" sz="2000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E593EA0E-C1BB-E446-A7CD-41A5A6A2D940}"/>
              </a:ext>
            </a:extLst>
          </p:cNvPr>
          <p:cNvSpPr txBox="1"/>
          <p:nvPr/>
        </p:nvSpPr>
        <p:spPr>
          <a:xfrm>
            <a:off x="8492383" y="4244262"/>
            <a:ext cx="60912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slip</a:t>
            </a:r>
            <a:endParaRPr kumimoji="1" lang="ja-JP" altLang="en-US" sz="2000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BE6D5427-E43D-4D45-B633-6D3AA62E803F}"/>
              </a:ext>
            </a:extLst>
          </p:cNvPr>
          <p:cNvCxnSpPr/>
          <p:nvPr/>
        </p:nvCxnSpPr>
        <p:spPr>
          <a:xfrm>
            <a:off x="544674" y="1235693"/>
            <a:ext cx="5909387" cy="0"/>
          </a:xfrm>
          <a:prstGeom prst="line">
            <a:avLst/>
          </a:prstGeom>
          <a:ln w="38100" cmpd="sng">
            <a:solidFill>
              <a:srgbClr val="00B0F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EA2C76A9-4F90-EE40-AC7E-EAB0E5CE1943}"/>
              </a:ext>
            </a:extLst>
          </p:cNvPr>
          <p:cNvCxnSpPr/>
          <p:nvPr/>
        </p:nvCxnSpPr>
        <p:spPr>
          <a:xfrm>
            <a:off x="486938" y="1525507"/>
            <a:ext cx="6021601" cy="0"/>
          </a:xfrm>
          <a:prstGeom prst="line">
            <a:avLst/>
          </a:prstGeom>
          <a:ln w="38100" cmpd="sng">
            <a:solidFill>
              <a:srgbClr val="00B0F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69E626B7-DD10-284A-A7EB-E5034D8FCCA6}"/>
              </a:ext>
            </a:extLst>
          </p:cNvPr>
          <p:cNvCxnSpPr/>
          <p:nvPr/>
        </p:nvCxnSpPr>
        <p:spPr>
          <a:xfrm>
            <a:off x="489431" y="1836928"/>
            <a:ext cx="5615333" cy="0"/>
          </a:xfrm>
          <a:prstGeom prst="line">
            <a:avLst/>
          </a:prstGeom>
          <a:ln w="38100" cmpd="sng">
            <a:solidFill>
              <a:srgbClr val="00B0F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グループ化 8">
            <a:extLst>
              <a:ext uri="{FF2B5EF4-FFF2-40B4-BE49-F238E27FC236}">
                <a16:creationId xmlns:a16="http://schemas.microsoft.com/office/drawing/2014/main" id="{6A9A7F33-2CE7-1E40-B742-1CEB7CD00C20}"/>
              </a:ext>
            </a:extLst>
          </p:cNvPr>
          <p:cNvGrpSpPr/>
          <p:nvPr/>
        </p:nvGrpSpPr>
        <p:grpSpPr>
          <a:xfrm>
            <a:off x="545383" y="2151964"/>
            <a:ext cx="8267451" cy="258278"/>
            <a:chOff x="274206" y="2472089"/>
            <a:chExt cx="6548625" cy="258278"/>
          </a:xfrm>
        </p:grpSpPr>
        <p:cxnSp>
          <p:nvCxnSpPr>
            <p:cNvPr id="76" name="直線コネクタ 75">
              <a:extLst>
                <a:ext uri="{FF2B5EF4-FFF2-40B4-BE49-F238E27FC236}">
                  <a16:creationId xmlns:a16="http://schemas.microsoft.com/office/drawing/2014/main" id="{0ADE0D3F-4901-1346-ABAE-A09BABC69C03}"/>
                </a:ext>
              </a:extLst>
            </p:cNvPr>
            <p:cNvCxnSpPr>
              <a:cxnSpLocks/>
            </p:cNvCxnSpPr>
            <p:nvPr/>
          </p:nvCxnSpPr>
          <p:spPr>
            <a:xfrm>
              <a:off x="274206" y="2472089"/>
              <a:ext cx="6548625" cy="0"/>
            </a:xfrm>
            <a:prstGeom prst="line">
              <a:avLst/>
            </a:prstGeom>
            <a:ln w="38100" cmpd="sng">
              <a:solidFill>
                <a:srgbClr val="00B0F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82572332-150A-DC45-82B8-D239D61AB14D}"/>
                </a:ext>
              </a:extLst>
            </p:cNvPr>
            <p:cNvCxnSpPr>
              <a:cxnSpLocks/>
            </p:cNvCxnSpPr>
            <p:nvPr/>
          </p:nvCxnSpPr>
          <p:spPr>
            <a:xfrm>
              <a:off x="344688" y="2730367"/>
              <a:ext cx="3287000" cy="0"/>
            </a:xfrm>
            <a:prstGeom prst="line">
              <a:avLst/>
            </a:prstGeom>
            <a:ln w="38100" cmpd="sng">
              <a:solidFill>
                <a:srgbClr val="00B0F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0AC06A57-4AA4-9F4B-98AC-C0920204B4B3}"/>
              </a:ext>
            </a:extLst>
          </p:cNvPr>
          <p:cNvCxnSpPr>
            <a:cxnSpLocks/>
          </p:cNvCxnSpPr>
          <p:nvPr/>
        </p:nvCxnSpPr>
        <p:spPr>
          <a:xfrm>
            <a:off x="320788" y="2677166"/>
            <a:ext cx="7192456" cy="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タイトル 1">
            <a:extLst>
              <a:ext uri="{FF2B5EF4-FFF2-40B4-BE49-F238E27FC236}">
                <a16:creationId xmlns:a16="http://schemas.microsoft.com/office/drawing/2014/main" id="{B3540FD0-25FE-C644-9026-AD5CFED104C8}"/>
              </a:ext>
            </a:extLst>
          </p:cNvPr>
          <p:cNvSpPr txBox="1">
            <a:spLocks/>
          </p:cNvSpPr>
          <p:nvPr/>
        </p:nvSpPr>
        <p:spPr>
          <a:xfrm>
            <a:off x="1524626" y="56087"/>
            <a:ext cx="4828345" cy="475008"/>
          </a:xfrm>
          <a:prstGeom prst="rect">
            <a:avLst/>
          </a:prstGeom>
          <a:solidFill>
            <a:srgbClr val="00AFBA">
              <a:alpha val="43000"/>
            </a:srgbClr>
          </a:solidFill>
          <a:ln w="28575" cmpd="sng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latin typeface="ヒラギノ丸ゴ Pro W4"/>
                <a:ea typeface="ヒラギノ丸ゴ Pro W4"/>
                <a:cs typeface="ヒラギノ丸ゴ Pro W4"/>
              </a:rPr>
              <a:t>  7. Possible Geometry</a:t>
            </a:r>
            <a:endParaRPr lang="ja-JP" altLang="en-US" sz="3200" i="1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6449851" y="121961"/>
            <a:ext cx="21477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(KM+16, +21)</a:t>
            </a:r>
            <a:endParaRPr kumimoji="1" lang="ja-JP" altLang="en-US" sz="2200" dirty="0">
              <a:solidFill>
                <a:srgbClr val="B900E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5116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2021/8/12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NS</a:t>
            </a:r>
            <a:r>
              <a:rPr kumimoji="1" lang="ja-JP" altLang="en-US"/>
              <a:t>研究活性化</a:t>
            </a:r>
            <a:r>
              <a:rPr kumimoji="1" lang="en-US" altLang="ja-JP"/>
              <a:t>2021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EB275-F5C2-414E-BB4A-CFB7653DEB5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9A97561F-6831-EE4E-8C53-5B7EE25BAC89}"/>
              </a:ext>
            </a:extLst>
          </p:cNvPr>
          <p:cNvSpPr/>
          <p:nvPr/>
        </p:nvSpPr>
        <p:spPr>
          <a:xfrm>
            <a:off x="7265857" y="684454"/>
            <a:ext cx="1394300" cy="3392727"/>
          </a:xfrm>
          <a:prstGeom prst="roundRect">
            <a:avLst>
              <a:gd name="adj" fmla="val 6140"/>
            </a:avLst>
          </a:prstGeom>
          <a:solidFill>
            <a:srgbClr val="69D4FF">
              <a:alpha val="64706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95EA482E-93FE-AA4E-92BA-0FC0404A5937}"/>
              </a:ext>
            </a:extLst>
          </p:cNvPr>
          <p:cNvSpPr/>
          <p:nvPr/>
        </p:nvSpPr>
        <p:spPr>
          <a:xfrm>
            <a:off x="5969245" y="727443"/>
            <a:ext cx="1296612" cy="3392727"/>
          </a:xfrm>
          <a:prstGeom prst="roundRect">
            <a:avLst>
              <a:gd name="adj" fmla="val 9512"/>
            </a:avLst>
          </a:prstGeom>
          <a:solidFill>
            <a:srgbClr val="FFFF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EA4EA5-B3D6-6243-91DA-E00C1223FBB6}"/>
              </a:ext>
            </a:extLst>
          </p:cNvPr>
          <p:cNvSpPr txBox="1"/>
          <p:nvPr/>
        </p:nvSpPr>
        <p:spPr>
          <a:xfrm>
            <a:off x="325799" y="4599062"/>
            <a:ext cx="8818201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en-US" altLang="ja-JP" sz="2000" u="sng" dirty="0">
                <a:latin typeface="ヒラギノ丸ゴ Pro W4"/>
                <a:ea typeface="ヒラギノ丸ゴ Pro W4"/>
                <a:cs typeface="ヒラギノ丸ゴ Pro W4"/>
              </a:rPr>
              <a:t>Common properties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:</a:t>
            </a:r>
          </a:p>
          <a:p>
            <a:pPr marL="313200" indent="-3492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The pulse-phase modulation is seen only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in HXC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, but not in SXC.</a:t>
            </a:r>
          </a:p>
          <a:p>
            <a:pPr marL="313200" indent="-349200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i="1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is specific to each object; depends neither on epoch or energy.</a:t>
            </a:r>
          </a:p>
          <a:p>
            <a:pPr marL="313200" indent="-349200" algn="just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In all cases, </a:t>
            </a:r>
            <a:r>
              <a:rPr lang="en-US" altLang="ja-JP" sz="2000" dirty="0" err="1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= </a:t>
            </a:r>
            <a:r>
              <a:rPr lang="en-US" altLang="ja-JP" sz="2000" i="1" dirty="0">
                <a:solidFill>
                  <a:srgbClr val="0000FF"/>
                </a:solidFill>
                <a:latin typeface="ヒラギノ丸ゴ Pro W4"/>
                <a:ea typeface="ヒラギノ丸ゴ Pro W4"/>
                <a:cs typeface="ヒラギノ丸ゴ Pro W4"/>
              </a:rPr>
              <a:t>P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/</a:t>
            </a:r>
            <a:r>
              <a:rPr lang="en-US" altLang="ja-JP" sz="2000" i="1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 err="1">
                <a:latin typeface="ヒラギノ丸ゴ Pro W4"/>
                <a:ea typeface="ヒラギノ丸ゴ Pro W4"/>
                <a:cs typeface="ヒラギノ丸ゴ Pro W4"/>
              </a:rPr>
              <a:t>cos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α 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~10</a:t>
            </a:r>
            <a:r>
              <a:rPr lang="en-US" altLang="ja-JP" sz="20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-4</a:t>
            </a:r>
            <a:r>
              <a:rPr lang="en-US" altLang="ja-JP" sz="2000" baseline="30000" dirty="0">
                <a:latin typeface="ヒラギノ丸ゴ Pro W4"/>
                <a:ea typeface="ヒラギノ丸ゴ Pro W4"/>
                <a:cs typeface="ヒラギノ丸ゴ Pro W4"/>
              </a:rPr>
              <a:t>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==&gt; 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000" baseline="-25000" dirty="0"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~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10</a:t>
            </a:r>
            <a:r>
              <a:rPr lang="en-US" altLang="ja-JP" sz="2000" baseline="30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16</a:t>
            </a:r>
            <a:r>
              <a:rPr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 G 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(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cf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. </a:t>
            </a:r>
            <a:r>
              <a:rPr lang="en-US" altLang="ja-JP" sz="2000" dirty="0">
                <a:solidFill>
                  <a:srgbClr val="B900E0"/>
                </a:solidFill>
                <a:latin typeface="ヒラギノ丸ゴ Pro W4"/>
                <a:ea typeface="ヒラギノ丸ゴ Pro W4"/>
                <a:cs typeface="ヒラギノ丸ゴ Pro W4"/>
              </a:rPr>
              <a:t>ε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∝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B</a:t>
            </a:r>
            <a:r>
              <a:rPr lang="en-US" altLang="ja-JP" sz="2000" baseline="-25000" dirty="0"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lang="en-US" altLang="ja-JP" sz="2000" baseline="30000" dirty="0">
                <a:latin typeface="ヒラギノ丸ゴ Pro W4"/>
                <a:ea typeface="ヒラギノ丸ゴ Pro W4"/>
                <a:cs typeface="ヒラギノ丸ゴ Pro W4"/>
              </a:rPr>
              <a:t>2 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)</a:t>
            </a:r>
          </a:p>
          <a:p>
            <a:pPr marL="313200" indent="-349200" algn="just">
              <a:lnSpc>
                <a:spcPct val="8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In each object, </a:t>
            </a:r>
            <a:r>
              <a:rPr lang="en-US" altLang="ja-JP" sz="2000" i="1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A</a:t>
            </a:r>
            <a:r>
              <a:rPr lang="en-US" altLang="ja-JP" sz="2000" dirty="0">
                <a:latin typeface="ヒラギノ丸ゴ Pro W4"/>
                <a:ea typeface="ヒラギノ丸ゴ Pro W4"/>
                <a:cs typeface="ヒラギノ丸ゴ Pro W4"/>
              </a:rPr>
              <a:t> varies from obs. to obs. over (0.02-0.25)</a:t>
            </a:r>
            <a:r>
              <a:rPr lang="en-US" altLang="ja-JP" sz="2000" i="1" dirty="0">
                <a:latin typeface="ヒラギノ丸ゴ Pro W4"/>
                <a:ea typeface="ヒラギノ丸ゴ Pro W4"/>
                <a:cs typeface="ヒラギノ丸ゴ Pro W4"/>
              </a:rPr>
              <a:t> P.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CB9D26-E48A-3947-88A4-3D3052CF8F79}"/>
              </a:ext>
            </a:extLst>
          </p:cNvPr>
          <p:cNvSpPr txBox="1"/>
          <p:nvPr/>
        </p:nvSpPr>
        <p:spPr>
          <a:xfrm>
            <a:off x="3662370" y="13344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D71DF3AA-ECA8-2A4F-9CF2-0CBF412B7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09680"/>
              </p:ext>
            </p:extLst>
          </p:nvPr>
        </p:nvGraphicFramePr>
        <p:xfrm>
          <a:off x="675816" y="727443"/>
          <a:ext cx="8010984" cy="3349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6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Object</a:t>
                      </a:r>
                      <a:endParaRPr kumimoji="1" lang="ja-JP" altLang="en-US" sz="2200" dirty="0"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Obs.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P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(sec)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T </a:t>
                      </a:r>
                      <a:r>
                        <a:rPr kumimoji="1" lang="en-US" altLang="ja-JP" sz="2000" i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(</a:t>
                      </a:r>
                      <a:r>
                        <a:rPr kumimoji="1" lang="en-US" altLang="ja-JP" sz="2000" i="0" dirty="0" err="1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ksec</a:t>
                      </a:r>
                      <a:r>
                        <a:rPr kumimoji="1" lang="en-US" altLang="ja-JP" sz="2000" i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)</a:t>
                      </a:r>
                      <a:endParaRPr kumimoji="1" lang="ja-JP" altLang="en-US" sz="2000" i="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i="1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P</a:t>
                      </a:r>
                      <a:r>
                        <a:rPr kumimoji="1" lang="en-US" altLang="ja-JP" sz="2000" i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/</a:t>
                      </a:r>
                      <a:r>
                        <a:rPr kumimoji="1" lang="en-US" altLang="ja-JP" sz="2000" i="1" dirty="0" err="1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T</a:t>
                      </a:r>
                      <a:r>
                        <a:rPr kumimoji="1" lang="en-US" altLang="ja-JP" sz="2000" i="0" dirty="0" err="1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~ε</a:t>
                      </a:r>
                      <a:endParaRPr kumimoji="1" lang="ja-JP" altLang="en-US" sz="2000" i="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60">
                <a:tc rowSpan="3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2200" i="0" dirty="0"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4U</a:t>
                      </a:r>
                      <a:r>
                        <a:rPr kumimoji="1" lang="en-US" altLang="ja-JP" sz="2200" i="0" baseline="0" dirty="0"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0142+61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1800" i="1" baseline="0" dirty="0">
                          <a:solidFill>
                            <a:srgbClr val="AB00F2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KM+14, +19</a:t>
                      </a: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1800" i="1" dirty="0">
                          <a:solidFill>
                            <a:srgbClr val="F55704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Su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2009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1800" b="0" i="0" u="none" strike="noStrike" kern="1200" baseline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8.68899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2400" b="0" i="0" u="none" strike="noStrike" kern="1200" baseline="0" dirty="0">
                          <a:solidFill>
                            <a:srgbClr val="000000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55</a:t>
                      </a:r>
                      <a:r>
                        <a:rPr kumimoji="1" lang="en-US" altLang="ja-JP" sz="2000" b="0" i="0" u="none" strike="noStrike" kern="1200" baseline="0" dirty="0">
                          <a:solidFill>
                            <a:srgbClr val="000000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</a:t>
                      </a:r>
                      <a:r>
                        <a:rPr kumimoji="1" lang="en-US" altLang="ja-JP" sz="2000" dirty="0">
                          <a:solidFill>
                            <a:srgbClr val="000000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±</a:t>
                      </a:r>
                      <a:r>
                        <a:rPr kumimoji="1" lang="en-US" altLang="ja-JP" sz="2000" b="0" i="0" u="none" strike="noStrike" kern="1200" baseline="0" dirty="0">
                          <a:solidFill>
                            <a:srgbClr val="000000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2</a:t>
                      </a:r>
                      <a:endParaRPr kumimoji="1" lang="ja-JP" altLang="en-US" sz="2000" dirty="0">
                        <a:solidFill>
                          <a:srgbClr val="000000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kumimoji="1" lang="en-US" altLang="ja-JP" sz="20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1.6×10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-4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1800" i="1" dirty="0">
                          <a:solidFill>
                            <a:srgbClr val="F55704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Su</a:t>
                      </a:r>
                      <a:r>
                        <a:rPr kumimoji="1" lang="en-US" altLang="ja-JP" sz="1800" i="1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</a:t>
                      </a:r>
                      <a:r>
                        <a:rPr kumimoji="1" lang="en-US" altLang="ja-JP" sz="1800" i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2013</a:t>
                      </a:r>
                      <a:endParaRPr kumimoji="1" lang="ja-JP" altLang="en-US" sz="1800" i="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1800" b="0" i="0" u="none" strike="noStrike" kern="1200" baseline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8.68914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ja-JP" altLang="en-US" sz="2000" dirty="0">
                        <a:solidFill>
                          <a:srgbClr val="000000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80"/>
                        </a:lnSpc>
                      </a:pPr>
                      <a:endParaRPr kumimoji="1" lang="ja-JP" altLang="en-US" sz="2400" dirty="0">
                        <a:solidFill>
                          <a:srgbClr val="000000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60">
                <a:tc vMerge="1">
                  <a:txBody>
                    <a:bodyPr/>
                    <a:lstStyle/>
                    <a:p>
                      <a:endParaRPr kumimoji="1" lang="ja-JP" altLang="en-US" sz="2200" dirty="0">
                        <a:solidFill>
                          <a:srgbClr val="AB00F2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1800" i="1" dirty="0">
                          <a:solidFill>
                            <a:srgbClr val="0000FF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NS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2014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kumimoji="1" lang="en-US" altLang="ja-JP" sz="1800" b="0" i="0" u="none" strike="noStrike" kern="1200" baseline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8.68917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kumimoji="1" lang="ja-JP" altLang="en-US" sz="2000" dirty="0">
                        <a:solidFill>
                          <a:srgbClr val="000000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580"/>
                        </a:lnSpc>
                      </a:pPr>
                      <a:endParaRPr kumimoji="1" lang="ja-JP" altLang="en-US" sz="2400" dirty="0">
                        <a:solidFill>
                          <a:srgbClr val="000000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333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2200" baseline="0" dirty="0"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1E 1547-54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1800" i="1" baseline="0" dirty="0">
                          <a:solidFill>
                            <a:srgbClr val="AB00F2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KM+16, +21</a:t>
                      </a: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i="1" dirty="0">
                          <a:solidFill>
                            <a:srgbClr val="F55704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Su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2009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2.072135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baseline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36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±</a:t>
                      </a:r>
                      <a:r>
                        <a:rPr kumimoji="1" lang="en-US" altLang="ja-JP" sz="2000" b="0" i="0" u="none" strike="noStrike" kern="1200" baseline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3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0.6×10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-4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3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i="1" dirty="0">
                          <a:solidFill>
                            <a:srgbClr val="0000FF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NS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2016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b="0" i="0" u="none" strike="noStrike" kern="1200" baseline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2.086712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200" dirty="0">
                        <a:solidFill>
                          <a:srgbClr val="0000FF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333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2200" dirty="0"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SGR 1900+14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2200" i="1" dirty="0">
                          <a:solidFill>
                            <a:srgbClr val="B700AC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submitted</a:t>
                      </a: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i="1" dirty="0">
                          <a:solidFill>
                            <a:srgbClr val="F55704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Su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2009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5.21013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40.5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±0.5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1.2×10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-4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3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i="1" dirty="0">
                          <a:solidFill>
                            <a:srgbClr val="0000FF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NS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2016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5.22670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000" dirty="0">
                        <a:solidFill>
                          <a:schemeClr val="tx1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2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>
                        <a:solidFill>
                          <a:srgbClr val="008000"/>
                        </a:solidFill>
                        <a:latin typeface="Times"/>
                        <a:ea typeface="ヒラギノ丸ゴ Pro W4"/>
                        <a:cs typeface="Times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333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1RXS J1708-4009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i="1" dirty="0">
                          <a:solidFill>
                            <a:srgbClr val="9200E0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in prep</a:t>
                      </a:r>
                      <a:endParaRPr kumimoji="1" lang="ja-JP" altLang="en-US" sz="2000" i="1" dirty="0">
                        <a:solidFill>
                          <a:srgbClr val="9200E0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i="1" dirty="0" err="1">
                          <a:solidFill>
                            <a:srgbClr val="F55704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Su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2009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11.00623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0" i="0" u="none" strike="noStrike" kern="1200" baseline="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47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±2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2.3×10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-4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3952"/>
                  </a:ext>
                </a:extLst>
              </a:tr>
              <a:tr h="32833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i="1" dirty="0" err="1">
                          <a:solidFill>
                            <a:srgbClr val="F55704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Su</a:t>
                      </a: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 2010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kumimoji="1" lang="en-US" altLang="ja-JP" sz="1800" dirty="0">
                          <a:solidFill>
                            <a:schemeClr val="tx1"/>
                          </a:solidFill>
                          <a:latin typeface="ヒラギノ丸ゴ Pro W4"/>
                          <a:ea typeface="ヒラギノ丸ゴ Pro W4"/>
                          <a:cs typeface="ヒラギノ丸ゴ Pro W4"/>
                        </a:rPr>
                        <a:t>11.00701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  <a:latin typeface="ヒラギノ丸ゴ Pro W4"/>
                        <a:ea typeface="ヒラギノ丸ゴ Pro W4"/>
                        <a:cs typeface="ヒラギノ丸ゴ Pro W4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99207"/>
                  </a:ext>
                </a:extLst>
              </a:tr>
            </a:tbl>
          </a:graphicData>
        </a:graphic>
      </p:graphicFrame>
      <p:sp>
        <p:nvSpPr>
          <p:cNvPr id="12" name="太陽 11">
            <a:extLst>
              <a:ext uri="{FF2B5EF4-FFF2-40B4-BE49-F238E27FC236}">
                <a16:creationId xmlns:a16="http://schemas.microsoft.com/office/drawing/2014/main" id="{AF8C7404-6321-A04E-B2E3-834F631A2262}"/>
              </a:ext>
            </a:extLst>
          </p:cNvPr>
          <p:cNvSpPr/>
          <p:nvPr/>
        </p:nvSpPr>
        <p:spPr>
          <a:xfrm>
            <a:off x="71591" y="5174662"/>
            <a:ext cx="412034" cy="327259"/>
          </a:xfrm>
          <a:prstGeom prst="sun">
            <a:avLst/>
          </a:prstGeom>
          <a:solidFill>
            <a:srgbClr val="FFFF00"/>
          </a:solidFill>
          <a:ln>
            <a:solidFill>
              <a:srgbClr val="F557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3" name="太陽 12">
            <a:extLst>
              <a:ext uri="{FF2B5EF4-FFF2-40B4-BE49-F238E27FC236}">
                <a16:creationId xmlns:a16="http://schemas.microsoft.com/office/drawing/2014/main" id="{02B59861-E256-1042-AC64-707998FD4EDD}"/>
              </a:ext>
            </a:extLst>
          </p:cNvPr>
          <p:cNvSpPr/>
          <p:nvPr/>
        </p:nvSpPr>
        <p:spPr>
          <a:xfrm>
            <a:off x="83266" y="5501921"/>
            <a:ext cx="412034" cy="327259"/>
          </a:xfrm>
          <a:prstGeom prst="sun">
            <a:avLst/>
          </a:prstGeom>
          <a:solidFill>
            <a:srgbClr val="0000FF"/>
          </a:solidFill>
          <a:ln>
            <a:solidFill>
              <a:srgbClr val="F557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4" name="太陽 13">
            <a:extLst>
              <a:ext uri="{FF2B5EF4-FFF2-40B4-BE49-F238E27FC236}">
                <a16:creationId xmlns:a16="http://schemas.microsoft.com/office/drawing/2014/main" id="{FF42A5D1-9758-1E4A-9B2F-D26FDC77230F}"/>
              </a:ext>
            </a:extLst>
          </p:cNvPr>
          <p:cNvSpPr/>
          <p:nvPr/>
        </p:nvSpPr>
        <p:spPr>
          <a:xfrm>
            <a:off x="119782" y="4847403"/>
            <a:ext cx="412034" cy="327259"/>
          </a:xfrm>
          <a:prstGeom prst="sun">
            <a:avLst/>
          </a:prstGeom>
          <a:solidFill>
            <a:srgbClr val="FFFF00"/>
          </a:solidFill>
          <a:ln>
            <a:solidFill>
              <a:srgbClr val="F557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5" name="太陽 14">
            <a:extLst>
              <a:ext uri="{FF2B5EF4-FFF2-40B4-BE49-F238E27FC236}">
                <a16:creationId xmlns:a16="http://schemas.microsoft.com/office/drawing/2014/main" id="{88A9A565-809C-2447-BA72-2A93BF09AA90}"/>
              </a:ext>
            </a:extLst>
          </p:cNvPr>
          <p:cNvSpPr/>
          <p:nvPr/>
        </p:nvSpPr>
        <p:spPr>
          <a:xfrm>
            <a:off x="45166" y="5943784"/>
            <a:ext cx="412034" cy="327259"/>
          </a:xfrm>
          <a:prstGeom prst="sun">
            <a:avLst/>
          </a:prstGeom>
          <a:solidFill>
            <a:srgbClr val="FFFF00"/>
          </a:solidFill>
          <a:ln>
            <a:solidFill>
              <a:srgbClr val="F5570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3CA0056-56E3-C448-B2F3-21B41145020E}"/>
              </a:ext>
            </a:extLst>
          </p:cNvPr>
          <p:cNvSpPr txBox="1">
            <a:spLocks/>
          </p:cNvSpPr>
          <p:nvPr/>
        </p:nvSpPr>
        <p:spPr>
          <a:xfrm>
            <a:off x="690680" y="111257"/>
            <a:ext cx="7914571" cy="537673"/>
          </a:xfrm>
          <a:prstGeom prst="rect">
            <a:avLst/>
          </a:prstGeom>
          <a:solidFill>
            <a:srgbClr val="82D2FF">
              <a:alpha val="70000"/>
            </a:srgbClr>
          </a:solidFill>
          <a:ln w="28575"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altLang="ja-JP" sz="3200" dirty="0">
                <a:latin typeface="ヒラギノ丸ゴ Pro W4"/>
                <a:ea typeface="ヒラギノ丸ゴ Pro W4"/>
                <a:cs typeface="ヒラギノ丸ゴ Pro W4"/>
              </a:rPr>
              <a:t>8.  Summary of the Measurements</a:t>
            </a:r>
            <a:endParaRPr lang="ja-JP" altLang="en-US" sz="3200" i="1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638050">
            <a:off x="2398935" y="1546676"/>
            <a:ext cx="74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AXP</a:t>
            </a:r>
            <a:endParaRPr kumimoji="1" lang="ja-JP" altLang="en-US" sz="2000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38050">
            <a:off x="2342299" y="3693353"/>
            <a:ext cx="74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AXP</a:t>
            </a:r>
            <a:endParaRPr kumimoji="1" lang="ja-JP" altLang="en-US" sz="2000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38050">
            <a:off x="2342301" y="3038878"/>
            <a:ext cx="74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SGR</a:t>
            </a:r>
            <a:endParaRPr kumimoji="1" lang="ja-JP" altLang="en-US" sz="2000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38050">
            <a:off x="2335201" y="2252507"/>
            <a:ext cx="87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  <a:latin typeface="ヒラギノ丸ゴ Pro W4"/>
                <a:ea typeface="ヒラギノ丸ゴ Pro W4"/>
                <a:cs typeface="ヒラギノ丸ゴ Pro W4"/>
              </a:rPr>
              <a:t>Tran</a:t>
            </a:r>
            <a:endParaRPr kumimoji="1" lang="ja-JP" altLang="en-US" sz="2000" dirty="0">
              <a:solidFill>
                <a:srgbClr val="FF0000"/>
              </a:solidFill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19229" y="4150417"/>
            <a:ext cx="8743359" cy="430887"/>
          </a:xfrm>
          <a:prstGeom prst="rect">
            <a:avLst/>
          </a:prstGeom>
          <a:solidFill>
            <a:srgbClr val="60FFFF"/>
          </a:solidFill>
          <a:ln w="28575" cmpd="sng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latin typeface="ヒラギノ丸ゴ Pro W4"/>
                <a:ea typeface="ヒラギノ丸ゴ Pro W4"/>
                <a:cs typeface="ヒラギノ丸ゴ Pro W4"/>
              </a:rPr>
              <a:t>I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dentify </a:t>
            </a:r>
            <a:r>
              <a:rPr kumimoji="1" lang="en-US" altLang="ja-JP" sz="2200" i="1" dirty="0">
                <a:latin typeface="ヒラギノ丸ゴ Pro W4"/>
                <a:ea typeface="ヒラギノ丸ゴ Pro W4"/>
                <a:cs typeface="ヒラギノ丸ゴ Pro W4"/>
              </a:rPr>
              <a:t>T</a:t>
            </a:r>
            <a:r>
              <a:rPr kumimoji="1" lang="en-US" altLang="ja-JP" sz="2200" dirty="0">
                <a:latin typeface="ヒラギノ丸ゴ Pro W4"/>
                <a:ea typeface="ヒラギノ丸ゴ Pro W4"/>
                <a:cs typeface="ヒラギノ丸ゴ Pro W4"/>
              </a:rPr>
              <a:t> with the slip period associated with free precession. </a:t>
            </a:r>
            <a:endParaRPr kumimoji="1" lang="ja-JP" altLang="en-US" sz="2200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140604" y="4581304"/>
            <a:ext cx="5173298" cy="46166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ヒラギノ丸ゴ Pro W4"/>
                <a:ea typeface="ヒラギノ丸ゴ Pro W4"/>
                <a:cs typeface="ヒラギノ丸ゴ Pro W4"/>
              </a:rPr>
              <a:t>Several more examples to come!</a:t>
            </a:r>
            <a:endParaRPr kumimoji="1" lang="ja-JP" altLang="en-US" sz="2400" dirty="0">
              <a:latin typeface="ヒラギノ丸ゴ Pro W4"/>
              <a:ea typeface="ヒラギノ丸ゴ Pro W4"/>
              <a:cs typeface="ヒラギノ丸ゴ Pro W4"/>
            </a:endParaRPr>
          </a:p>
        </p:txBody>
      </p:sp>
    </p:spTree>
    <p:extLst>
      <p:ext uri="{BB962C8B-B14F-4D97-AF65-F5344CB8AC3E}">
        <p14:creationId xmlns:p14="http://schemas.microsoft.com/office/powerpoint/2010/main" val="197850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2" grpId="0" animBg="1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9637</TotalTime>
  <Words>1912</Words>
  <Application>Microsoft Macintosh PowerPoint</Application>
  <PresentationFormat>画面に合わせる (4:3)</PresentationFormat>
  <Paragraphs>249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ヒラギノ丸ゴ Pro W4</vt:lpstr>
      <vt:lpstr>ヒラギノ丸ゴ ProN W4</vt:lpstr>
      <vt:lpstr>ヒラギノ明朝 Pro W6</vt:lpstr>
      <vt:lpstr>Arial</vt:lpstr>
      <vt:lpstr>Calibri</vt:lpstr>
      <vt:lpstr>Times</vt:lpstr>
      <vt:lpstr>Wingdings</vt:lpstr>
      <vt:lpstr>ホワイト</vt:lpstr>
      <vt:lpstr>PowerPoint プレゼンテーション</vt:lpstr>
      <vt:lpstr>1. Basic Views of Magnetars (MGTs)</vt:lpstr>
      <vt:lpstr>2. Some Interesting Issues</vt:lpstr>
      <vt:lpstr>3.Toroidal M.F. of MGTs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牧島 一夫</dc:creator>
  <cp:lastModifiedBy>牧島 一夫</cp:lastModifiedBy>
  <cp:revision>150</cp:revision>
  <dcterms:created xsi:type="dcterms:W3CDTF">2021-07-29T01:42:07Z</dcterms:created>
  <dcterms:modified xsi:type="dcterms:W3CDTF">2021-08-12T00:59:41Z</dcterms:modified>
</cp:coreProperties>
</file>