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648" r:id="rId2"/>
    <p:sldId id="1049" r:id="rId3"/>
    <p:sldId id="1030" r:id="rId4"/>
    <p:sldId id="1054" r:id="rId5"/>
    <p:sldId id="994" r:id="rId6"/>
    <p:sldId id="1061" r:id="rId7"/>
    <p:sldId id="1036" r:id="rId8"/>
    <p:sldId id="1053" r:id="rId9"/>
    <p:sldId id="433" r:id="rId10"/>
    <p:sldId id="427" r:id="rId11"/>
    <p:sldId id="1008" r:id="rId12"/>
    <p:sldId id="1064" r:id="rId13"/>
    <p:sldId id="283" r:id="rId14"/>
    <p:sldId id="658" r:id="rId15"/>
    <p:sldId id="1067" r:id="rId16"/>
    <p:sldId id="456" r:id="rId17"/>
    <p:sldId id="387" r:id="rId18"/>
    <p:sldId id="388" r:id="rId19"/>
    <p:sldId id="267" r:id="rId20"/>
    <p:sldId id="449" r:id="rId21"/>
    <p:sldId id="1062" r:id="rId22"/>
    <p:sldId id="1032" r:id="rId23"/>
    <p:sldId id="1035" r:id="rId24"/>
    <p:sldId id="1039" r:id="rId25"/>
    <p:sldId id="1034" r:id="rId26"/>
    <p:sldId id="1038" r:id="rId27"/>
    <p:sldId id="1045" r:id="rId28"/>
    <p:sldId id="1044" r:id="rId29"/>
    <p:sldId id="1037" r:id="rId30"/>
    <p:sldId id="1041" r:id="rId31"/>
    <p:sldId id="1065" r:id="rId32"/>
    <p:sldId id="668" r:id="rId33"/>
    <p:sldId id="1022" r:id="rId34"/>
    <p:sldId id="1056" r:id="rId35"/>
    <p:sldId id="1057" r:id="rId36"/>
    <p:sldId id="1058" r:id="rId37"/>
    <p:sldId id="1059" r:id="rId38"/>
    <p:sldId id="1060" r:id="rId39"/>
    <p:sldId id="1017" r:id="rId40"/>
    <p:sldId id="1021" r:id="rId41"/>
    <p:sldId id="1019" r:id="rId42"/>
    <p:sldId id="1029" r:id="rId43"/>
    <p:sldId id="1015" r:id="rId44"/>
    <p:sldId id="1026" r:id="rId45"/>
    <p:sldId id="657" r:id="rId46"/>
    <p:sldId id="438" r:id="rId47"/>
    <p:sldId id="667" r:id="rId48"/>
    <p:sldId id="396" r:id="rId49"/>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服部 恒一" initials="服部" lastIdx="2" clrIdx="0">
    <p:extLst>
      <p:ext uri="{19B8F6BF-5375-455C-9EA6-DF929625EA0E}">
        <p15:presenceInfo xmlns:p15="http://schemas.microsoft.com/office/powerpoint/2012/main" userId="服部 恒一"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3CDDD"/>
    <a:srgbClr val="9E5E00"/>
    <a:srgbClr val="BC7000"/>
    <a:srgbClr val="FF9900"/>
    <a:srgbClr val="CCFF66"/>
    <a:srgbClr val="FF0000"/>
    <a:srgbClr val="0070C0"/>
    <a:srgbClr val="00D25F"/>
    <a:srgbClr val="00BC55"/>
    <a:srgbClr val="00E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5118" autoAdjust="0"/>
  </p:normalViewPr>
  <p:slideViewPr>
    <p:cSldViewPr>
      <p:cViewPr varScale="1">
        <p:scale>
          <a:sx n="81" d="100"/>
          <a:sy n="81" d="100"/>
        </p:scale>
        <p:origin x="1341" y="55"/>
      </p:cViewPr>
      <p:guideLst>
        <p:guide orient="horz" pos="2160"/>
        <p:guide pos="2880"/>
      </p:guideLst>
    </p:cSldViewPr>
  </p:slideViewPr>
  <p:outlineViewPr>
    <p:cViewPr>
      <p:scale>
        <a:sx n="33" d="100"/>
        <a:sy n="33" d="100"/>
      </p:scale>
      <p:origin x="0" y="-8266"/>
    </p:cViewPr>
  </p:outlineViewPr>
  <p:notesTextViewPr>
    <p:cViewPr>
      <p:scale>
        <a:sx n="1" d="1"/>
        <a:sy n="1" d="1"/>
      </p:scale>
      <p:origin x="0" y="0"/>
    </p:cViewPr>
  </p:notesTextViewPr>
  <p:sorterViewPr>
    <p:cViewPr>
      <p:scale>
        <a:sx n="100" d="100"/>
        <a:sy n="100" d="100"/>
      </p:scale>
      <p:origin x="0" y="-279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0D7E4AD-F3CD-4CFD-AD1D-D256BB7CF45D}" type="datetimeFigureOut">
              <a:rPr kumimoji="1" lang="ja-JP" altLang="en-US" smtClean="0"/>
              <a:t>2021/8/11</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5CC45DD-6B87-4AB2-B576-3E66D5A3FB4B}" type="slidenum">
              <a:rPr kumimoji="1" lang="ja-JP" altLang="en-US" smtClean="0"/>
              <a:t>‹#›</a:t>
            </a:fld>
            <a:endParaRPr kumimoji="1" lang="ja-JP" altLang="en-US"/>
          </a:p>
        </p:txBody>
      </p:sp>
    </p:spTree>
    <p:extLst>
      <p:ext uri="{BB962C8B-B14F-4D97-AF65-F5344CB8AC3E}">
        <p14:creationId xmlns:p14="http://schemas.microsoft.com/office/powerpoint/2010/main" val="19295143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sz="1800" dirty="0">
              <a:effectLst/>
              <a:latin typeface="Calibri" panose="020F0502020204030204" pitchFamily="34" charset="0"/>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F5CC45DD-6B87-4AB2-B576-3E66D5A3FB4B}" type="slidenum">
              <a:rPr kumimoji="1" lang="ja-JP" altLang="en-US" smtClean="0"/>
              <a:t>1</a:t>
            </a:fld>
            <a:endParaRPr kumimoji="1" lang="ja-JP" altLang="en-US"/>
          </a:p>
        </p:txBody>
      </p:sp>
    </p:spTree>
    <p:extLst>
      <p:ext uri="{BB962C8B-B14F-4D97-AF65-F5344CB8AC3E}">
        <p14:creationId xmlns:p14="http://schemas.microsoft.com/office/powerpoint/2010/main" val="1931748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6315E7-C26C-42A5-92D6-679E2AB96F5C}" type="slidenum">
              <a:rPr kumimoji="1" lang="ja-JP" altLang="en-US" smtClean="0"/>
              <a:pPr/>
              <a:t>5</a:t>
            </a:fld>
            <a:endParaRPr kumimoji="1" lang="ja-JP" altLang="en-US"/>
          </a:p>
        </p:txBody>
      </p:sp>
    </p:spTree>
    <p:extLst>
      <p:ext uri="{BB962C8B-B14F-4D97-AF65-F5344CB8AC3E}">
        <p14:creationId xmlns:p14="http://schemas.microsoft.com/office/powerpoint/2010/main" val="261928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6315E7-C26C-42A5-92D6-679E2AB96F5C}" type="slidenum">
              <a:rPr kumimoji="1" lang="ja-JP" altLang="en-US" smtClean="0"/>
              <a:pPr/>
              <a:t>18</a:t>
            </a:fld>
            <a:endParaRPr kumimoji="1" lang="ja-JP" altLang="en-US"/>
          </a:p>
        </p:txBody>
      </p:sp>
    </p:spTree>
    <p:extLst>
      <p:ext uri="{BB962C8B-B14F-4D97-AF65-F5344CB8AC3E}">
        <p14:creationId xmlns:p14="http://schemas.microsoft.com/office/powerpoint/2010/main" val="66598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3FF299A-DC6C-49DE-9B59-7A116A472A1D}" type="datetimeFigureOut">
              <a:rPr kumimoji="1" lang="ja-JP" altLang="en-US" smtClean="0"/>
              <a:t>2021/8/11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2975072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F299A-DC6C-49DE-9B59-7A116A472A1D}" type="datetimeFigureOut">
              <a:rPr kumimoji="1" lang="ja-JP" altLang="en-US" smtClean="0"/>
              <a:t>2021/8/11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204574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F299A-DC6C-49DE-9B59-7A116A472A1D}" type="datetimeFigureOut">
              <a:rPr kumimoji="1" lang="ja-JP" altLang="en-US" smtClean="0"/>
              <a:t>2021/8/11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150172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F299A-DC6C-49DE-9B59-7A116A472A1D}" type="datetimeFigureOut">
              <a:rPr kumimoji="1" lang="ja-JP" altLang="en-US" smtClean="0"/>
              <a:t>2021/8/11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85872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3FF299A-DC6C-49DE-9B59-7A116A472A1D}" type="datetimeFigureOut">
              <a:rPr kumimoji="1" lang="ja-JP" altLang="en-US" smtClean="0"/>
              <a:t>2021/8/11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1641081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3FF299A-DC6C-49DE-9B59-7A116A472A1D}" type="datetimeFigureOut">
              <a:rPr kumimoji="1" lang="ja-JP" altLang="en-US" smtClean="0"/>
              <a:t>2021/8/11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125620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3FF299A-DC6C-49DE-9B59-7A116A472A1D}" type="datetimeFigureOut">
              <a:rPr kumimoji="1" lang="ja-JP" altLang="en-US" smtClean="0"/>
              <a:t>2021/8/11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103844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3FF299A-DC6C-49DE-9B59-7A116A472A1D}" type="datetimeFigureOut">
              <a:rPr kumimoji="1" lang="ja-JP" altLang="en-US" smtClean="0"/>
              <a:t>2021/8/11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209045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3FF299A-DC6C-49DE-9B59-7A116A472A1D}" type="datetimeFigureOut">
              <a:rPr kumimoji="1" lang="ja-JP" altLang="en-US" smtClean="0"/>
              <a:t>2021/8/11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107263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3FF299A-DC6C-49DE-9B59-7A116A472A1D}" type="datetimeFigureOut">
              <a:rPr kumimoji="1" lang="ja-JP" altLang="en-US" smtClean="0"/>
              <a:t>2021/8/11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2251816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3FF299A-DC6C-49DE-9B59-7A116A472A1D}" type="datetimeFigureOut">
              <a:rPr kumimoji="1" lang="ja-JP" altLang="en-US" smtClean="0"/>
              <a:t>2021/8/11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355704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F299A-DC6C-49DE-9B59-7A116A472A1D}" type="datetimeFigureOut">
              <a:rPr kumimoji="1" lang="ja-JP" altLang="en-US" smtClean="0"/>
              <a:t>2021/8/11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2981010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ichi.hattori@yukawa.kyoto-u.ac.j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5.emf"/><Relationship Id="rId18" Type="http://schemas.openxmlformats.org/officeDocument/2006/relationships/image" Target="../media/image40.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34.emf"/><Relationship Id="rId17" Type="http://schemas.openxmlformats.org/officeDocument/2006/relationships/image" Target="../media/image39.png"/><Relationship Id="rId2" Type="http://schemas.openxmlformats.org/officeDocument/2006/relationships/tags" Target="../tags/tag11.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33.png"/><Relationship Id="rId5" Type="http://schemas.openxmlformats.org/officeDocument/2006/relationships/tags" Target="../tags/tag14.xml"/><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emf"/><Relationship Id="rId4" Type="http://schemas.openxmlformats.org/officeDocument/2006/relationships/tags" Target="../tags/tag13.xml"/><Relationship Id="rId9" Type="http://schemas.openxmlformats.org/officeDocument/2006/relationships/image" Target="../media/image31.emf"/><Relationship Id="rId14" Type="http://schemas.openxmlformats.org/officeDocument/2006/relationships/image" Target="../media/image36.emf"/></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19.xml"/><Relationship Id="rId7" Type="http://schemas.openxmlformats.org/officeDocument/2006/relationships/hyperlink" Target="https://arxiv.org/abs/1212.1897" TargetMode="Externa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hyperlink" Target="https://arxiv.org/abs/1209.2663" TargetMode="External"/><Relationship Id="rId5" Type="http://schemas.openxmlformats.org/officeDocument/2006/relationships/image" Target="../media/image43.png"/><Relationship Id="rId10" Type="http://schemas.openxmlformats.org/officeDocument/2006/relationships/hyperlink" Target="https://arxiv.org/abs/1305.7224" TargetMode="External"/><Relationship Id="rId4" Type="http://schemas.openxmlformats.org/officeDocument/2006/relationships/slideLayout" Target="../slideLayouts/slideLayout7.xml"/><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9.png"/><Relationship Id="rId3" Type="http://schemas.openxmlformats.org/officeDocument/2006/relationships/tags" Target="../tags/tag22.xml"/><Relationship Id="rId7" Type="http://schemas.openxmlformats.org/officeDocument/2006/relationships/slideLayout" Target="../slideLayouts/slideLayout2.xml"/><Relationship Id="rId12" Type="http://schemas.openxmlformats.org/officeDocument/2006/relationships/image" Target="../media/image48.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47.png"/><Relationship Id="rId5" Type="http://schemas.openxmlformats.org/officeDocument/2006/relationships/tags" Target="../tags/tag24.xml"/><Relationship Id="rId10" Type="http://schemas.openxmlformats.org/officeDocument/2006/relationships/image" Target="../media/image46.png"/><Relationship Id="rId4" Type="http://schemas.openxmlformats.org/officeDocument/2006/relationships/tags" Target="../tags/tag23.xml"/><Relationship Id="rId9" Type="http://schemas.openxmlformats.org/officeDocument/2006/relationships/image" Target="../media/image8.png"/><Relationship Id="rId1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30.xml"/><Relationship Id="rId7" Type="http://schemas.openxmlformats.org/officeDocument/2006/relationships/image" Target="../media/image5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1.png"/><Relationship Id="rId11" Type="http://schemas.openxmlformats.org/officeDocument/2006/relationships/image" Target="../media/image56.emf"/><Relationship Id="rId5" Type="http://schemas.openxmlformats.org/officeDocument/2006/relationships/image" Target="../media/image50.png"/><Relationship Id="rId10" Type="http://schemas.openxmlformats.org/officeDocument/2006/relationships/image" Target="../media/image55.emf"/><Relationship Id="rId4" Type="http://schemas.openxmlformats.org/officeDocument/2006/relationships/slideLayout" Target="../slideLayouts/slideLayout7.xml"/><Relationship Id="rId9" Type="http://schemas.openxmlformats.org/officeDocument/2006/relationships/image" Target="../media/image54.emf"/></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7.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59.emf"/><Relationship Id="rId7" Type="http://schemas.openxmlformats.org/officeDocument/2006/relationships/image" Target="../media/image63.emf"/><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slides/_rels/slide18.xml.rels><?xml version="1.0" encoding="UTF-8" standalone="yes"?>
<Relationships xmlns="http://schemas.openxmlformats.org/package/2006/relationships"><Relationship Id="rId13" Type="http://schemas.microsoft.com/office/2007/relationships/hdphoto" Target="../media/hdphoto2.wdp"/><Relationship Id="rId3" Type="http://schemas.openxmlformats.org/officeDocument/2006/relationships/image" Target="../media/image65.png"/><Relationship Id="rId12"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67.jpeg"/><Relationship Id="rId5" Type="http://schemas.openxmlformats.org/officeDocument/2006/relationships/image" Target="../media/image66.png"/><Relationship Id="rId10" Type="http://schemas.openxmlformats.org/officeDocument/2006/relationships/image" Target="../media/image880.png"/><Relationship Id="rId4" Type="http://schemas.openxmlformats.org/officeDocument/2006/relationships/image" Target="../media/image570.png"/></Relationships>
</file>

<file path=ppt/slides/_rels/slide1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emf"/><Relationship Id="rId4" Type="http://schemas.openxmlformats.org/officeDocument/2006/relationships/image" Target="../media/image70.png"/><Relationship Id="rId9" Type="http://schemas.openxmlformats.org/officeDocument/2006/relationships/image" Target="../media/image75.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image" Target="../media/image79.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78.emf"/><Relationship Id="rId5" Type="http://schemas.openxmlformats.org/officeDocument/2006/relationships/image" Target="../media/image77.png"/><Relationship Id="rId4" Type="http://schemas.openxmlformats.org/officeDocument/2006/relationships/image" Target="../media/image7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83.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82.png"/><Relationship Id="rId17" Type="http://schemas.openxmlformats.org/officeDocument/2006/relationships/image" Target="../media/image87.png"/><Relationship Id="rId2" Type="http://schemas.openxmlformats.org/officeDocument/2006/relationships/tags" Target="../tags/tag35.xml"/><Relationship Id="rId16" Type="http://schemas.openxmlformats.org/officeDocument/2006/relationships/image" Target="../media/image86.pn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81.png"/><Relationship Id="rId5" Type="http://schemas.openxmlformats.org/officeDocument/2006/relationships/tags" Target="../tags/tag38.xml"/><Relationship Id="rId15" Type="http://schemas.openxmlformats.org/officeDocument/2006/relationships/image" Target="../media/image85.png"/><Relationship Id="rId10" Type="http://schemas.openxmlformats.org/officeDocument/2006/relationships/slideLayout" Target="../slideLayouts/slideLayout7.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84.png"/></Relationships>
</file>

<file path=ppt/slides/_rels/slide2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tags" Target="../tags/tag45.xml"/><Relationship Id="rId7" Type="http://schemas.openxmlformats.org/officeDocument/2006/relationships/image" Target="../media/image88.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7.xml"/><Relationship Id="rId11" Type="http://schemas.openxmlformats.org/officeDocument/2006/relationships/image" Target="../media/image92.png"/><Relationship Id="rId5" Type="http://schemas.openxmlformats.org/officeDocument/2006/relationships/tags" Target="../tags/tag47.xml"/><Relationship Id="rId10" Type="http://schemas.openxmlformats.org/officeDocument/2006/relationships/image" Target="../media/image91.png"/><Relationship Id="rId4" Type="http://schemas.openxmlformats.org/officeDocument/2006/relationships/tags" Target="../tags/tag46.xml"/><Relationship Id="rId9" Type="http://schemas.openxmlformats.org/officeDocument/2006/relationships/image" Target="../media/image9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94.png"/><Relationship Id="rId4" Type="http://schemas.openxmlformats.org/officeDocument/2006/relationships/image" Target="../media/image93.png"/></Relationships>
</file>

<file path=ppt/slides/_rels/slide25.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image" Target="../media/image97.png"/><Relationship Id="rId18" Type="http://schemas.openxmlformats.org/officeDocument/2006/relationships/image" Target="../media/image101.png"/><Relationship Id="rId3" Type="http://schemas.openxmlformats.org/officeDocument/2006/relationships/tags" Target="../tags/tag52.xml"/><Relationship Id="rId21" Type="http://schemas.openxmlformats.org/officeDocument/2006/relationships/image" Target="../media/image104.png"/><Relationship Id="rId7" Type="http://schemas.openxmlformats.org/officeDocument/2006/relationships/tags" Target="../tags/tag56.xml"/><Relationship Id="rId12" Type="http://schemas.openxmlformats.org/officeDocument/2006/relationships/image" Target="../media/image96.png"/><Relationship Id="rId17" Type="http://schemas.openxmlformats.org/officeDocument/2006/relationships/image" Target="../media/image100.emf"/><Relationship Id="rId2" Type="http://schemas.openxmlformats.org/officeDocument/2006/relationships/tags" Target="../tags/tag51.xml"/><Relationship Id="rId16" Type="http://schemas.openxmlformats.org/officeDocument/2006/relationships/image" Target="../media/image92.png"/><Relationship Id="rId20" Type="http://schemas.openxmlformats.org/officeDocument/2006/relationships/image" Target="../media/image103.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95.png"/><Relationship Id="rId5" Type="http://schemas.openxmlformats.org/officeDocument/2006/relationships/tags" Target="../tags/tag54.xml"/><Relationship Id="rId15" Type="http://schemas.openxmlformats.org/officeDocument/2006/relationships/image" Target="../media/image99.emf"/><Relationship Id="rId10" Type="http://schemas.openxmlformats.org/officeDocument/2006/relationships/slideLayout" Target="../slideLayouts/slideLayout7.xml"/><Relationship Id="rId19" Type="http://schemas.openxmlformats.org/officeDocument/2006/relationships/image" Target="../media/image102.png"/><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image" Target="../media/image98.png"/></Relationships>
</file>

<file path=ppt/slides/_rels/slide26.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99.emf"/></Relationships>
</file>

<file path=ppt/slides/_rels/slide28.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slideLayout" Target="../slideLayouts/slideLayout7.xml"/><Relationship Id="rId1" Type="http://schemas.openxmlformats.org/officeDocument/2006/relationships/tags" Target="../tags/tag60.xml"/><Relationship Id="rId5" Type="http://schemas.openxmlformats.org/officeDocument/2006/relationships/image" Target="../media/image107.png"/><Relationship Id="rId4" Type="http://schemas.openxmlformats.org/officeDocument/2006/relationships/image" Target="../media/image100.emf"/></Relationships>
</file>

<file path=ppt/slides/_rels/slide29.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nobelprize.org/prizes/physics/2018/mourou/lecture/"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physics.aps.org/articles/v13/s149"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112.png"/></Relationships>
</file>

<file path=ppt/slides/_rels/slide31.xml.rels><?xml version="1.0" encoding="UTF-8" standalone="yes"?>
<Relationships xmlns="http://schemas.openxmlformats.org/package/2006/relationships"><Relationship Id="rId3" Type="http://schemas.openxmlformats.org/officeDocument/2006/relationships/hyperlink" Target="https://inspirehep.net/literature/1637605" TargetMode="External"/><Relationship Id="rId2" Type="http://schemas.openxmlformats.org/officeDocument/2006/relationships/image" Target="../media/image113.emf"/><Relationship Id="rId1" Type="http://schemas.openxmlformats.org/officeDocument/2006/relationships/slideLayout" Target="../slideLayouts/slideLayout7.xml"/><Relationship Id="rId4" Type="http://schemas.openxmlformats.org/officeDocument/2006/relationships/hyperlink" Target="https://arxiv.org/abs/1711.0845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png"/><Relationship Id="rId1" Type="http://schemas.openxmlformats.org/officeDocument/2006/relationships/slideLayout" Target="../slideLayouts/slideLayout7.xml"/><Relationship Id="rId5" Type="http://schemas.openxmlformats.org/officeDocument/2006/relationships/hyperlink" Target="https://arxiv.org/abs/1609.00747" TargetMode="External"/><Relationship Id="rId4" Type="http://schemas.openxmlformats.org/officeDocument/2006/relationships/image" Target="../media/image116.png"/></Relationships>
</file>

<file path=ppt/slides/_rels/slide34.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1.png"/><Relationship Id="rId3" Type="http://schemas.openxmlformats.org/officeDocument/2006/relationships/tags" Target="../tags/tag64.xml"/><Relationship Id="rId7" Type="http://schemas.openxmlformats.org/officeDocument/2006/relationships/slideLayout" Target="../slideLayouts/slideLayout7.xml"/><Relationship Id="rId12" Type="http://schemas.openxmlformats.org/officeDocument/2006/relationships/image" Target="../media/image120.emf"/><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81.png"/><Relationship Id="rId5" Type="http://schemas.openxmlformats.org/officeDocument/2006/relationships/tags" Target="../tags/tag66.xml"/><Relationship Id="rId10" Type="http://schemas.openxmlformats.org/officeDocument/2006/relationships/image" Target="../media/image119.png"/><Relationship Id="rId4" Type="http://schemas.openxmlformats.org/officeDocument/2006/relationships/tags" Target="../tags/tag65.xml"/><Relationship Id="rId9" Type="http://schemas.openxmlformats.org/officeDocument/2006/relationships/image" Target="../media/image118.png"/><Relationship Id="rId14" Type="http://schemas.openxmlformats.org/officeDocument/2006/relationships/image" Target="../media/image122.png"/></Relationships>
</file>

<file path=ppt/slides/_rels/slide3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8.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5.png"/><Relationship Id="rId5" Type="http://schemas.openxmlformats.org/officeDocument/2006/relationships/image" Target="../media/image123.png"/><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slideLayout" Target="../slideLayouts/slideLayout7.xml"/><Relationship Id="rId18" Type="http://schemas.openxmlformats.org/officeDocument/2006/relationships/image" Target="../media/image126.png"/><Relationship Id="rId26" Type="http://schemas.openxmlformats.org/officeDocument/2006/relationships/image" Target="../media/image49.png"/><Relationship Id="rId3" Type="http://schemas.openxmlformats.org/officeDocument/2006/relationships/tags" Target="../tags/tag73.xml"/><Relationship Id="rId21" Type="http://schemas.openxmlformats.org/officeDocument/2006/relationships/image" Target="../media/image46.png"/><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image" Target="../media/image81.png"/><Relationship Id="rId25" Type="http://schemas.openxmlformats.org/officeDocument/2006/relationships/image" Target="../media/image48.png"/><Relationship Id="rId2" Type="http://schemas.openxmlformats.org/officeDocument/2006/relationships/tags" Target="../tags/tag72.xml"/><Relationship Id="rId16" Type="http://schemas.openxmlformats.org/officeDocument/2006/relationships/image" Target="../media/image125.png"/><Relationship Id="rId20" Type="http://schemas.openxmlformats.org/officeDocument/2006/relationships/image" Target="../media/image128.emf"/><Relationship Id="rId29" Type="http://schemas.microsoft.com/office/2007/relationships/hdphoto" Target="../media/hdphoto1.wdp"/><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24" Type="http://schemas.openxmlformats.org/officeDocument/2006/relationships/image" Target="../media/image47.png"/><Relationship Id="rId5" Type="http://schemas.openxmlformats.org/officeDocument/2006/relationships/tags" Target="../tags/tag75.xml"/><Relationship Id="rId15" Type="http://schemas.openxmlformats.org/officeDocument/2006/relationships/image" Target="../media/image5.png"/><Relationship Id="rId23" Type="http://schemas.openxmlformats.org/officeDocument/2006/relationships/image" Target="../media/image11.png"/><Relationship Id="rId28" Type="http://schemas.openxmlformats.org/officeDocument/2006/relationships/image" Target="../media/image7.png"/><Relationship Id="rId10" Type="http://schemas.openxmlformats.org/officeDocument/2006/relationships/tags" Target="../tags/tag80.xml"/><Relationship Id="rId19" Type="http://schemas.openxmlformats.org/officeDocument/2006/relationships/image" Target="../media/image127.png"/><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image" Target="../media/image124.png"/><Relationship Id="rId22" Type="http://schemas.openxmlformats.org/officeDocument/2006/relationships/image" Target="../media/image129.png"/><Relationship Id="rId27" Type="http://schemas.openxmlformats.org/officeDocument/2006/relationships/image" Target="../media/image130.png"/></Relationships>
</file>

<file path=ppt/slides/_rels/slide3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85.xml"/><Relationship Id="rId7" Type="http://schemas.openxmlformats.org/officeDocument/2006/relationships/image" Target="../media/image52.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51.png"/><Relationship Id="rId11" Type="http://schemas.openxmlformats.org/officeDocument/2006/relationships/image" Target="../media/image56.emf"/><Relationship Id="rId5" Type="http://schemas.openxmlformats.org/officeDocument/2006/relationships/image" Target="../media/image50.png"/><Relationship Id="rId10" Type="http://schemas.openxmlformats.org/officeDocument/2006/relationships/image" Target="../media/image55.emf"/><Relationship Id="rId4" Type="http://schemas.openxmlformats.org/officeDocument/2006/relationships/slideLayout" Target="../slideLayouts/slideLayout7.xml"/><Relationship Id="rId9" Type="http://schemas.openxmlformats.org/officeDocument/2006/relationships/image" Target="../media/image54.emf"/></Relationships>
</file>

<file path=ppt/slides/_rels/slide38.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hyperlink" Target="https://arxiv.org/abs/1212.1897" TargetMode="External"/><Relationship Id="rId3" Type="http://schemas.openxmlformats.org/officeDocument/2006/relationships/tags" Target="../tags/tag88.xml"/><Relationship Id="rId7" Type="http://schemas.openxmlformats.org/officeDocument/2006/relationships/slideLayout" Target="../slideLayouts/slideLayout7.xml"/><Relationship Id="rId12" Type="http://schemas.openxmlformats.org/officeDocument/2006/relationships/hyperlink" Target="https://arxiv.org/abs/1209.2663" TargetMode="External"/><Relationship Id="rId2" Type="http://schemas.openxmlformats.org/officeDocument/2006/relationships/tags" Target="../tags/tag87.xml"/><Relationship Id="rId16" Type="http://schemas.openxmlformats.org/officeDocument/2006/relationships/image" Target="../media/image136.png"/><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hyperlink" Target="https://arxiv.org/abs/2001.06131" TargetMode="External"/><Relationship Id="rId5" Type="http://schemas.openxmlformats.org/officeDocument/2006/relationships/tags" Target="../tags/tag90.xml"/><Relationship Id="rId15" Type="http://schemas.openxmlformats.org/officeDocument/2006/relationships/image" Target="../media/image135.png"/><Relationship Id="rId10" Type="http://schemas.openxmlformats.org/officeDocument/2006/relationships/image" Target="../media/image133.png"/><Relationship Id="rId4" Type="http://schemas.openxmlformats.org/officeDocument/2006/relationships/tags" Target="../tags/tag89.xml"/><Relationship Id="rId9" Type="http://schemas.openxmlformats.org/officeDocument/2006/relationships/image" Target="../media/image132.png"/><Relationship Id="rId14" Type="http://schemas.openxmlformats.org/officeDocument/2006/relationships/image" Target="../media/image134.png"/></Relationships>
</file>

<file path=ppt/slides/_rels/slide39.xml.rels><?xml version="1.0" encoding="UTF-8" standalone="yes"?>
<Relationships xmlns="http://schemas.openxmlformats.org/package/2006/relationships"><Relationship Id="rId2" Type="http://schemas.openxmlformats.org/officeDocument/2006/relationships/hyperlink" Target="https://arxiv.org/abs/2010.1349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https://arxiv.org/abs/2010.13492" TargetMode="External"/><Relationship Id="rId4" Type="http://schemas.openxmlformats.org/officeDocument/2006/relationships/slideLayout" Target="../slideLayouts/slideLayout7.xm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139.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6.emf"/><Relationship Id="rId3" Type="http://schemas.openxmlformats.org/officeDocument/2006/relationships/tags" Target="../tags/tag97.xml"/><Relationship Id="rId7" Type="http://schemas.openxmlformats.org/officeDocument/2006/relationships/image" Target="../media/image141.png"/><Relationship Id="rId12" Type="http://schemas.openxmlformats.org/officeDocument/2006/relationships/image" Target="../media/image145.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40.png"/><Relationship Id="rId11" Type="http://schemas.openxmlformats.org/officeDocument/2006/relationships/image" Target="../media/image144.emf"/><Relationship Id="rId5" Type="http://schemas.openxmlformats.org/officeDocument/2006/relationships/slideLayout" Target="../slideLayouts/slideLayout2.xml"/><Relationship Id="rId15" Type="http://schemas.openxmlformats.org/officeDocument/2006/relationships/image" Target="../media/image148.emf"/><Relationship Id="rId10" Type="http://schemas.openxmlformats.org/officeDocument/2006/relationships/image" Target="../media/image143.emf"/><Relationship Id="rId4" Type="http://schemas.openxmlformats.org/officeDocument/2006/relationships/tags" Target="../tags/tag98.xml"/><Relationship Id="rId9" Type="http://schemas.openxmlformats.org/officeDocument/2006/relationships/hyperlink" Target="https://arxiv.org/abs/2010.13492" TargetMode="External"/><Relationship Id="rId14" Type="http://schemas.openxmlformats.org/officeDocument/2006/relationships/image" Target="../media/image147.emf"/></Relationships>
</file>

<file path=ppt/slides/_rels/slide42.xml.rels><?xml version="1.0" encoding="UTF-8" standalone="yes"?>
<Relationships xmlns="http://schemas.openxmlformats.org/package/2006/relationships"><Relationship Id="rId8" Type="http://schemas.openxmlformats.org/officeDocument/2006/relationships/hyperlink" Target="https://arxiv.org/abs/2010.13492" TargetMode="External"/><Relationship Id="rId3" Type="http://schemas.openxmlformats.org/officeDocument/2006/relationships/tags" Target="../tags/tag101.xml"/><Relationship Id="rId7" Type="http://schemas.openxmlformats.org/officeDocument/2006/relationships/image" Target="../media/image151.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tags" Target="../tags/tag114.xml"/><Relationship Id="rId18" Type="http://schemas.openxmlformats.org/officeDocument/2006/relationships/image" Target="../media/image152.png"/><Relationship Id="rId26" Type="http://schemas.openxmlformats.org/officeDocument/2006/relationships/image" Target="../media/image160.png"/><Relationship Id="rId3" Type="http://schemas.openxmlformats.org/officeDocument/2006/relationships/tags" Target="../tags/tag104.xml"/><Relationship Id="rId21" Type="http://schemas.openxmlformats.org/officeDocument/2006/relationships/image" Target="../media/image155.png"/><Relationship Id="rId34" Type="http://schemas.openxmlformats.org/officeDocument/2006/relationships/image" Target="../media/image167.png"/><Relationship Id="rId7" Type="http://schemas.openxmlformats.org/officeDocument/2006/relationships/tags" Target="../tags/tag108.xml"/><Relationship Id="rId12" Type="http://schemas.openxmlformats.org/officeDocument/2006/relationships/tags" Target="../tags/tag113.xml"/><Relationship Id="rId17" Type="http://schemas.openxmlformats.org/officeDocument/2006/relationships/slideLayout" Target="../slideLayouts/slideLayout7.xml"/><Relationship Id="rId25" Type="http://schemas.openxmlformats.org/officeDocument/2006/relationships/image" Target="../media/image159.png"/><Relationship Id="rId33" Type="http://schemas.openxmlformats.org/officeDocument/2006/relationships/hyperlink" Target="https://arxiv.org/abs/2010.13492" TargetMode="External"/><Relationship Id="rId2" Type="http://schemas.openxmlformats.org/officeDocument/2006/relationships/tags" Target="../tags/tag103.xml"/><Relationship Id="rId16" Type="http://schemas.openxmlformats.org/officeDocument/2006/relationships/tags" Target="../tags/tag117.xml"/><Relationship Id="rId20" Type="http://schemas.openxmlformats.org/officeDocument/2006/relationships/image" Target="../media/image154.png"/><Relationship Id="rId29" Type="http://schemas.openxmlformats.org/officeDocument/2006/relationships/image" Target="../media/image163.png"/><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24" Type="http://schemas.openxmlformats.org/officeDocument/2006/relationships/image" Target="../media/image158.png"/><Relationship Id="rId32" Type="http://schemas.openxmlformats.org/officeDocument/2006/relationships/image" Target="../media/image166.png"/><Relationship Id="rId5" Type="http://schemas.openxmlformats.org/officeDocument/2006/relationships/tags" Target="../tags/tag106.xml"/><Relationship Id="rId15" Type="http://schemas.openxmlformats.org/officeDocument/2006/relationships/tags" Target="../tags/tag116.xml"/><Relationship Id="rId23" Type="http://schemas.openxmlformats.org/officeDocument/2006/relationships/image" Target="../media/image157.png"/><Relationship Id="rId28" Type="http://schemas.openxmlformats.org/officeDocument/2006/relationships/image" Target="../media/image162.png"/><Relationship Id="rId10" Type="http://schemas.openxmlformats.org/officeDocument/2006/relationships/tags" Target="../tags/tag111.xml"/><Relationship Id="rId19" Type="http://schemas.openxmlformats.org/officeDocument/2006/relationships/image" Target="../media/image153.png"/><Relationship Id="rId31" Type="http://schemas.openxmlformats.org/officeDocument/2006/relationships/image" Target="../media/image165.png"/><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tags" Target="../tags/tag115.xml"/><Relationship Id="rId22" Type="http://schemas.openxmlformats.org/officeDocument/2006/relationships/image" Target="../media/image156.png"/><Relationship Id="rId27" Type="http://schemas.openxmlformats.org/officeDocument/2006/relationships/image" Target="../media/image161.png"/><Relationship Id="rId30" Type="http://schemas.openxmlformats.org/officeDocument/2006/relationships/image" Target="../media/image164.png"/><Relationship Id="rId35" Type="http://schemas.openxmlformats.org/officeDocument/2006/relationships/image" Target="../media/image168.png"/></Relationships>
</file>

<file path=ppt/slides/_rels/slide44.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slideLayout" Target="../slideLayouts/slideLayout7.xml"/><Relationship Id="rId18" Type="http://schemas.openxmlformats.org/officeDocument/2006/relationships/image" Target="../media/image5.png"/><Relationship Id="rId26" Type="http://schemas.openxmlformats.org/officeDocument/2006/relationships/image" Target="../media/image178.png"/><Relationship Id="rId3" Type="http://schemas.openxmlformats.org/officeDocument/2006/relationships/tags" Target="../tags/tag120.xml"/><Relationship Id="rId21" Type="http://schemas.openxmlformats.org/officeDocument/2006/relationships/image" Target="../media/image173.png"/><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image" Target="../media/image172.png"/><Relationship Id="rId25" Type="http://schemas.openxmlformats.org/officeDocument/2006/relationships/image" Target="../media/image177.png"/><Relationship Id="rId2" Type="http://schemas.openxmlformats.org/officeDocument/2006/relationships/tags" Target="../tags/tag119.xml"/><Relationship Id="rId16" Type="http://schemas.openxmlformats.org/officeDocument/2006/relationships/image" Target="../media/image171.png"/><Relationship Id="rId20" Type="http://schemas.openxmlformats.org/officeDocument/2006/relationships/image" Target="../media/image81.png"/><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24" Type="http://schemas.openxmlformats.org/officeDocument/2006/relationships/image" Target="../media/image176.png"/><Relationship Id="rId5" Type="http://schemas.openxmlformats.org/officeDocument/2006/relationships/tags" Target="../tags/tag122.xml"/><Relationship Id="rId15" Type="http://schemas.openxmlformats.org/officeDocument/2006/relationships/image" Target="../media/image170.png"/><Relationship Id="rId23" Type="http://schemas.openxmlformats.org/officeDocument/2006/relationships/image" Target="../media/image175.png"/><Relationship Id="rId10" Type="http://schemas.openxmlformats.org/officeDocument/2006/relationships/tags" Target="../tags/tag127.xml"/><Relationship Id="rId19" Type="http://schemas.openxmlformats.org/officeDocument/2006/relationships/image" Target="../media/image125.png"/><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image" Target="../media/image169.emf"/><Relationship Id="rId22" Type="http://schemas.openxmlformats.org/officeDocument/2006/relationships/image" Target="../media/image174.png"/></Relationships>
</file>

<file path=ppt/slides/_rels/slide45.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182.png"/><Relationship Id="rId18" Type="http://schemas.openxmlformats.org/officeDocument/2006/relationships/image" Target="../media/image187.emf"/><Relationship Id="rId3" Type="http://schemas.openxmlformats.org/officeDocument/2006/relationships/tags" Target="../tags/tag132.xml"/><Relationship Id="rId21" Type="http://schemas.openxmlformats.org/officeDocument/2006/relationships/image" Target="../media/image31.emf"/><Relationship Id="rId7" Type="http://schemas.openxmlformats.org/officeDocument/2006/relationships/image" Target="../media/image179.emf"/><Relationship Id="rId12" Type="http://schemas.openxmlformats.org/officeDocument/2006/relationships/image" Target="../media/image181.png"/><Relationship Id="rId17" Type="http://schemas.openxmlformats.org/officeDocument/2006/relationships/image" Target="../media/image186.emf"/><Relationship Id="rId2" Type="http://schemas.openxmlformats.org/officeDocument/2006/relationships/tags" Target="../tags/tag131.xml"/><Relationship Id="rId16" Type="http://schemas.openxmlformats.org/officeDocument/2006/relationships/image" Target="../media/image185.emf"/><Relationship Id="rId20" Type="http://schemas.openxmlformats.org/officeDocument/2006/relationships/image" Target="../media/image189.emf"/><Relationship Id="rId1" Type="http://schemas.openxmlformats.org/officeDocument/2006/relationships/tags" Target="../tags/tag130.xml"/><Relationship Id="rId6" Type="http://schemas.openxmlformats.org/officeDocument/2006/relationships/slideLayout" Target="../slideLayouts/slideLayout7.xml"/><Relationship Id="rId11" Type="http://schemas.openxmlformats.org/officeDocument/2006/relationships/image" Target="../media/image180.png"/><Relationship Id="rId5" Type="http://schemas.openxmlformats.org/officeDocument/2006/relationships/tags" Target="../tags/tag134.xml"/><Relationship Id="rId15" Type="http://schemas.openxmlformats.org/officeDocument/2006/relationships/image" Target="../media/image184.png"/><Relationship Id="rId10" Type="http://schemas.openxmlformats.org/officeDocument/2006/relationships/image" Target="../media/image36.emf"/><Relationship Id="rId19" Type="http://schemas.openxmlformats.org/officeDocument/2006/relationships/image" Target="../media/image188.emf"/><Relationship Id="rId4" Type="http://schemas.openxmlformats.org/officeDocument/2006/relationships/tags" Target="../tags/tag133.xml"/><Relationship Id="rId9" Type="http://schemas.openxmlformats.org/officeDocument/2006/relationships/image" Target="../media/image35.emf"/><Relationship Id="rId14" Type="http://schemas.openxmlformats.org/officeDocument/2006/relationships/image" Target="../media/image183.png"/></Relationships>
</file>

<file path=ppt/slides/_rels/slide46.xml.rels><?xml version="1.0" encoding="UTF-8" standalone="yes"?>
<Relationships xmlns="http://schemas.openxmlformats.org/package/2006/relationships"><Relationship Id="rId3" Type="http://schemas.openxmlformats.org/officeDocument/2006/relationships/image" Target="../media/image190.emf"/><Relationship Id="rId7" Type="http://schemas.openxmlformats.org/officeDocument/2006/relationships/image" Target="../media/image194.png"/><Relationship Id="rId2" Type="http://schemas.openxmlformats.org/officeDocument/2006/relationships/slideLayout" Target="../slideLayouts/slideLayout7.xml"/><Relationship Id="rId1" Type="http://schemas.openxmlformats.org/officeDocument/2006/relationships/tags" Target="../tags/tag135.xml"/><Relationship Id="rId6" Type="http://schemas.openxmlformats.org/officeDocument/2006/relationships/image" Target="../media/image193.emf"/><Relationship Id="rId5" Type="http://schemas.openxmlformats.org/officeDocument/2006/relationships/image" Target="../media/image192.emf"/><Relationship Id="rId4" Type="http://schemas.openxmlformats.org/officeDocument/2006/relationships/image" Target="../media/image191.emf"/></Relationships>
</file>

<file path=ppt/slides/_rels/slide47.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tags" Target="../tags/tag138.xml"/><Relationship Id="rId7" Type="http://schemas.openxmlformats.org/officeDocument/2006/relationships/image" Target="../media/image196.emf"/><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195.emf"/><Relationship Id="rId11" Type="http://schemas.openxmlformats.org/officeDocument/2006/relationships/image" Target="../media/image199.png"/><Relationship Id="rId5" Type="http://schemas.openxmlformats.org/officeDocument/2006/relationships/slideLayout" Target="../slideLayouts/slideLayout7.xml"/><Relationship Id="rId10" Type="http://schemas.openxmlformats.org/officeDocument/2006/relationships/image" Target="../media/image81.png"/><Relationship Id="rId4" Type="http://schemas.openxmlformats.org/officeDocument/2006/relationships/tags" Target="../tags/tag139.xml"/><Relationship Id="rId9" Type="http://schemas.openxmlformats.org/officeDocument/2006/relationships/image" Target="../media/image198.png"/></Relationships>
</file>

<file path=ppt/slides/_rels/slide48.x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image" Target="../media/image201.emf"/><Relationship Id="rId7" Type="http://schemas.openxmlformats.org/officeDocument/2006/relationships/image" Target="../media/image205.emf"/><Relationship Id="rId2" Type="http://schemas.openxmlformats.org/officeDocument/2006/relationships/image" Target="../media/image200.emf"/><Relationship Id="rId1" Type="http://schemas.openxmlformats.org/officeDocument/2006/relationships/slideLayout" Target="../slideLayouts/slideLayout7.xml"/><Relationship Id="rId6" Type="http://schemas.openxmlformats.org/officeDocument/2006/relationships/image" Target="../media/image204.emf"/><Relationship Id="rId5" Type="http://schemas.openxmlformats.org/officeDocument/2006/relationships/image" Target="../media/image203.emf"/><Relationship Id="rId10" Type="http://schemas.openxmlformats.org/officeDocument/2006/relationships/image" Target="../media/image208.emf"/><Relationship Id="rId4" Type="http://schemas.openxmlformats.org/officeDocument/2006/relationships/image" Target="../media/image202.emf"/><Relationship Id="rId9" Type="http://schemas.openxmlformats.org/officeDocument/2006/relationships/image" Target="../media/image20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0.jpeg"/><Relationship Id="rId11" Type="http://schemas.openxmlformats.org/officeDocument/2006/relationships/image" Target="../media/image14.png"/><Relationship Id="rId5" Type="http://schemas.openxmlformats.org/officeDocument/2006/relationships/image" Target="../media/image9.jpeg"/><Relationship Id="rId10" Type="http://schemas.openxmlformats.org/officeDocument/2006/relationships/image" Target="../media/image13.png"/><Relationship Id="rId4" Type="http://schemas.openxmlformats.org/officeDocument/2006/relationships/notesSlide" Target="../notesSlides/notesSlide2.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xml"/><Relationship Id="rId7" Type="http://schemas.openxmlformats.org/officeDocument/2006/relationships/image" Target="../media/image1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8.emf"/><Relationship Id="rId5" Type="http://schemas.openxmlformats.org/officeDocument/2006/relationships/slideLayout" Target="../slideLayouts/slideLayout2.xml"/><Relationship Id="rId10" Type="http://schemas.openxmlformats.org/officeDocument/2006/relationships/image" Target="../media/image22.png"/><Relationship Id="rId4" Type="http://schemas.openxmlformats.org/officeDocument/2006/relationships/tags" Target="../tags/tag9.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19872" y="5014917"/>
            <a:ext cx="2031325" cy="646331"/>
          </a:xfrm>
          <a:prstGeom prst="rect">
            <a:avLst/>
          </a:prstGeom>
          <a:noFill/>
        </p:spPr>
        <p:txBody>
          <a:bodyPr wrap="none" rtlCol="0">
            <a:spAutoFit/>
          </a:bodyPr>
          <a:lstStyle/>
          <a:p>
            <a:pPr algn="ctr"/>
            <a:r>
              <a:rPr lang="ja-JP" altLang="en-US" sz="3600" dirty="0"/>
              <a:t>服部恒一</a:t>
            </a:r>
            <a:endParaRPr kumimoji="1" lang="ja-JP" altLang="en-US" sz="3600" dirty="0"/>
          </a:p>
        </p:txBody>
      </p:sp>
      <p:sp>
        <p:nvSpPr>
          <p:cNvPr id="7" name="pptTeX_Preamble" descr="\documentclass[12pt]{jarticle}&#10;\pagestyle{empty}&#10;\usepackage{amsmath}&#10;\usepackage[dvips]{color}&#10;&#10;\usepackage{latexsym}&#10;\usepackage{amsfonts}&#10;\usepackage{amssymb}&#10;\usepackage{amsmath}&#10;\usepackage{bm}&#10;\usepackage{graphicx}&#10;\usepackage{mathrsfs} &#10;%\usepackage{wrapft}&#10;&#10;\usepackage{axodraw4j}&#10;\usepackage{pstricks}&#10;\usepackage{color}&#10;&#10;\usepackage{slashed}&#10;&#10;%%%%%%%%%%%%%%%%%%%%%%%%%%%%%%%%%%%%%%%%%%%%%%%%%%%%%%%%&#10;&#10;\newcommand{\tr}{ {\rm Tr} }&#10;\newcommand{\sgn}{ {\rm sgn} }&#10;\newcommand{\prj}{ {\mathcal P} }&#10;\newcommand{\mf}{ m_f }&#10;\newcommand{\gam}{ \gamma }&#10;\newcommand{\M}{ {\mathcal M} }&#10;\newcommand{\N}{ {\mathcal N} }&#10;&#10;&#10;\newcommand{\bx}{{\bm{x}}}&#10;\newcommand{\br}{{\bm{r}}}&#10;\newcommand{\bk}{{\bm{k}}}&#10;\newcommand{\bp}{{\bm{p}}}&#10;\newcommand{\bq}{{\bm{q}}}&#10;\newcommand{\integ}{\int\!\!}&#10;&#10;&#10;\newcommand{\F}{ {\mathscr{F}} }&#10;\newcommand{\G}{ {\mathscr{G}} }&#10;\newcommand{\bB}{{\bm{B}}}&#10;\newcommand{\bE}{{\bm{E}}}" hidden="1"/>
          <p:cNvSpPr txBox="1"/>
          <p:nvPr/>
        </p:nvSpPr>
        <p:spPr>
          <a:xfrm>
            <a:off x="-1651000" y="-635000"/>
            <a:ext cx="1651000" cy="635000"/>
          </a:xfrm>
          <a:prstGeom prst="rect">
            <a:avLst/>
          </a:prstGeom>
          <a:noFill/>
        </p:spPr>
        <p:txBody>
          <a:bodyPr vert="horz" rtlCol="0">
            <a:spAutoFit/>
          </a:bodyPr>
          <a:lstStyle/>
          <a:p>
            <a:endParaRPr kumimoji="1" lang="ja-JP" altLang="en-US"/>
          </a:p>
        </p:txBody>
      </p:sp>
      <p:sp>
        <p:nvSpPr>
          <p:cNvPr id="24" name="テキスト ボックス 3">
            <a:extLst>
              <a:ext uri="{FF2B5EF4-FFF2-40B4-BE49-F238E27FC236}">
                <a16:creationId xmlns:a16="http://schemas.microsoft.com/office/drawing/2014/main" id="{43A636AB-1595-4CC3-8C08-B50798CBE2A2}"/>
              </a:ext>
            </a:extLst>
          </p:cNvPr>
          <p:cNvSpPr txBox="1"/>
          <p:nvPr/>
        </p:nvSpPr>
        <p:spPr>
          <a:xfrm>
            <a:off x="899592" y="5788753"/>
            <a:ext cx="2379177" cy="400110"/>
          </a:xfrm>
          <a:prstGeom prst="rect">
            <a:avLst/>
          </a:prstGeom>
          <a:noFill/>
        </p:spPr>
        <p:txBody>
          <a:bodyPr wrap="none" rtlCol="0">
            <a:spAutoFit/>
          </a:bodyPr>
          <a:lstStyle/>
          <a:p>
            <a:r>
              <a:rPr lang="en-US" altLang="ja-JP" sz="2000" dirty="0"/>
              <a:t>2021</a:t>
            </a:r>
            <a:r>
              <a:rPr lang="ja-JP" altLang="en-US" sz="2000" dirty="0"/>
              <a:t>年</a:t>
            </a:r>
            <a:r>
              <a:rPr lang="en-US" altLang="ja-JP" sz="2000" dirty="0"/>
              <a:t>8</a:t>
            </a:r>
            <a:r>
              <a:rPr lang="ja-JP" altLang="en-US" sz="2000" dirty="0"/>
              <a:t>月</a:t>
            </a:r>
            <a:r>
              <a:rPr lang="en-US" altLang="ja-JP" sz="2000" dirty="0"/>
              <a:t>10</a:t>
            </a:r>
            <a:r>
              <a:rPr lang="ja-JP" altLang="en-US" sz="2000" dirty="0"/>
              <a:t>－</a:t>
            </a:r>
            <a:r>
              <a:rPr lang="en-US" altLang="ja-JP" sz="2000" dirty="0"/>
              <a:t>12</a:t>
            </a:r>
            <a:r>
              <a:rPr lang="ja-JP" altLang="en-US" sz="2000" dirty="0"/>
              <a:t>日</a:t>
            </a:r>
            <a:endParaRPr lang="en-US" altLang="ja-JP" sz="2000" dirty="0"/>
          </a:p>
        </p:txBody>
      </p:sp>
      <p:sp>
        <p:nvSpPr>
          <p:cNvPr id="2" name="Rectangle 1">
            <a:extLst>
              <a:ext uri="{FF2B5EF4-FFF2-40B4-BE49-F238E27FC236}">
                <a16:creationId xmlns:a16="http://schemas.microsoft.com/office/drawing/2014/main" id="{1E316AF9-90CC-4EC2-AA31-C8B3580B6E62}"/>
              </a:ext>
            </a:extLst>
          </p:cNvPr>
          <p:cNvSpPr/>
          <p:nvPr/>
        </p:nvSpPr>
        <p:spPr>
          <a:xfrm>
            <a:off x="467544" y="1196752"/>
            <a:ext cx="8352928" cy="3416320"/>
          </a:xfrm>
          <a:prstGeom prst="rect">
            <a:avLst/>
          </a:prstGeom>
        </p:spPr>
        <p:txBody>
          <a:bodyPr wrap="square">
            <a:spAutoFit/>
          </a:bodyPr>
          <a:lstStyle/>
          <a:p>
            <a:r>
              <a:rPr lang="ja-JP" altLang="en-US" sz="3600" b="1" dirty="0">
                <a:solidFill>
                  <a:srgbClr val="00B0F0"/>
                </a:solidFill>
              </a:rPr>
              <a:t>場の量子論に基づく強磁場・有限温度・密度中の素過程の解析</a:t>
            </a:r>
            <a:endParaRPr lang="en-US" altLang="ja-JP" sz="3600" b="1" dirty="0">
              <a:solidFill>
                <a:srgbClr val="00B0F0"/>
              </a:solidFill>
            </a:endParaRPr>
          </a:p>
          <a:p>
            <a:endParaRPr lang="en-US" altLang="ja-JP" sz="3600" b="1" dirty="0">
              <a:solidFill>
                <a:srgbClr val="00B0F0"/>
              </a:solidFill>
              <a:effectLst/>
            </a:endParaRPr>
          </a:p>
          <a:p>
            <a:endParaRPr lang="en-US" altLang="ja-JP" sz="3600" b="1" dirty="0">
              <a:solidFill>
                <a:srgbClr val="00B0F0"/>
              </a:solidFill>
              <a:effectLst/>
            </a:endParaRPr>
          </a:p>
          <a:p>
            <a:r>
              <a:rPr lang="ja-JP" altLang="en-US" sz="3600" b="1" dirty="0">
                <a:effectLst/>
              </a:rPr>
              <a:t>～中性子星の観測と理論～</a:t>
            </a:r>
            <a:endParaRPr lang="en-US" altLang="ja-JP" sz="3600" b="1" dirty="0">
              <a:effectLst/>
            </a:endParaRPr>
          </a:p>
          <a:p>
            <a:r>
              <a:rPr lang="ja-JP" altLang="en-US" sz="3600" b="1" dirty="0">
                <a:effectLst/>
              </a:rPr>
              <a:t>研究活性化ワークショップ </a:t>
            </a:r>
            <a:r>
              <a:rPr lang="en-US" altLang="ja-JP" sz="3600" b="1" dirty="0">
                <a:effectLst/>
              </a:rPr>
              <a:t>2021</a:t>
            </a:r>
            <a:endParaRPr lang="ja-JP" altLang="en-US" sz="3600" b="1" dirty="0"/>
          </a:p>
        </p:txBody>
      </p:sp>
      <p:sp>
        <p:nvSpPr>
          <p:cNvPr id="6" name="TextBox 5">
            <a:extLst>
              <a:ext uri="{FF2B5EF4-FFF2-40B4-BE49-F238E27FC236}">
                <a16:creationId xmlns:a16="http://schemas.microsoft.com/office/drawing/2014/main" id="{FA7C0E7C-EFCA-4FDB-86A2-56CF8F5CCF0A}"/>
              </a:ext>
            </a:extLst>
          </p:cNvPr>
          <p:cNvSpPr txBox="1"/>
          <p:nvPr/>
        </p:nvSpPr>
        <p:spPr>
          <a:xfrm>
            <a:off x="5220072" y="5788753"/>
            <a:ext cx="3672408" cy="369332"/>
          </a:xfrm>
          <a:prstGeom prst="rect">
            <a:avLst/>
          </a:prstGeom>
          <a:noFill/>
        </p:spPr>
        <p:txBody>
          <a:bodyPr wrap="square">
            <a:spAutoFit/>
          </a:bodyPr>
          <a:lstStyle/>
          <a:p>
            <a:pPr algn="ctr"/>
            <a:r>
              <a:rPr kumimoji="1" lang="en-US" altLang="ja-JP" sz="1800" dirty="0">
                <a:solidFill>
                  <a:srgbClr val="00B0F0"/>
                </a:solidFill>
                <a:hlinkClick r:id="rId3"/>
              </a:rPr>
              <a:t>koichi.hattori@yukawa.kyoto-u.ac.jp</a:t>
            </a:r>
            <a:endParaRPr kumimoji="1" lang="ja-JP" altLang="en-US" sz="1800" dirty="0">
              <a:solidFill>
                <a:srgbClr val="00B0F0"/>
              </a:solidFill>
            </a:endParaRPr>
          </a:p>
        </p:txBody>
      </p:sp>
    </p:spTree>
    <p:extLst>
      <p:ext uri="{BB962C8B-B14F-4D97-AF65-F5344CB8AC3E}">
        <p14:creationId xmlns:p14="http://schemas.microsoft.com/office/powerpoint/2010/main" val="927262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97041" y="-27384"/>
            <a:ext cx="4163191" cy="584775"/>
          </a:xfrm>
          <a:prstGeom prst="rect">
            <a:avLst/>
          </a:prstGeom>
          <a:noFill/>
        </p:spPr>
        <p:txBody>
          <a:bodyPr wrap="none" rtlCol="0">
            <a:spAutoFit/>
          </a:bodyPr>
          <a:lstStyle/>
          <a:p>
            <a:r>
              <a:rPr kumimoji="1" lang="en-US" altLang="ja-JP" sz="3200" dirty="0">
                <a:solidFill>
                  <a:srgbClr val="00B0F0"/>
                </a:solidFill>
              </a:rPr>
              <a:t>What is birefringence</a:t>
            </a:r>
            <a:r>
              <a:rPr lang="ja-JP" altLang="en-US" sz="3200" dirty="0">
                <a:solidFill>
                  <a:srgbClr val="00B0F0"/>
                </a:solidFill>
              </a:rPr>
              <a:t>？</a:t>
            </a:r>
            <a:endParaRPr kumimoji="1" lang="ja-JP" altLang="en-US" sz="3200" dirty="0">
              <a:solidFill>
                <a:srgbClr val="00B0F0"/>
              </a:solidFill>
            </a:endParaRPr>
          </a:p>
        </p:txBody>
      </p:sp>
      <p:grpSp>
        <p:nvGrpSpPr>
          <p:cNvPr id="3" name="グループ化 2"/>
          <p:cNvGrpSpPr/>
          <p:nvPr/>
        </p:nvGrpSpPr>
        <p:grpSpPr>
          <a:xfrm>
            <a:off x="369055" y="692696"/>
            <a:ext cx="4202945" cy="2262090"/>
            <a:chOff x="369055" y="836712"/>
            <a:chExt cx="4202945" cy="2262090"/>
          </a:xfrm>
        </p:grpSpPr>
        <p:sp>
          <p:nvSpPr>
            <p:cNvPr id="87" name="正方形/長方形 86"/>
            <p:cNvSpPr/>
            <p:nvPr/>
          </p:nvSpPr>
          <p:spPr bwMode="auto">
            <a:xfrm>
              <a:off x="1137956" y="1249575"/>
              <a:ext cx="2137900" cy="184922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95" name="図 28" descr="\begin{document}&#10;\begin{picture}(434,16) (127,-216)&#10;    \SetWidth{1.0}&#10;    \SetColor{Black}&#10;    \Photon(-10,-208)(10,-208){4}{7}&#10;  \end{picture}&#10;\end{document}"/>
            <p:cNvPicPr>
              <a:picLocks/>
            </p:cNvPicPr>
            <p:nvPr/>
          </p:nvPicPr>
          <p:blipFill>
            <a:blip r:embed="rId2" cstate="print"/>
            <a:srcRect/>
            <a:stretch>
              <a:fillRect/>
            </a:stretch>
          </p:blipFill>
          <p:spPr bwMode="auto">
            <a:xfrm rot="19646041">
              <a:off x="369055" y="2270728"/>
              <a:ext cx="1114425" cy="128587"/>
            </a:xfrm>
            <a:prstGeom prst="rect">
              <a:avLst/>
            </a:prstGeom>
            <a:noFill/>
            <a:ln w="9525">
              <a:noFill/>
              <a:miter lim="800000"/>
              <a:headEnd/>
              <a:tailEnd/>
            </a:ln>
          </p:spPr>
        </p:pic>
        <p:grpSp>
          <p:nvGrpSpPr>
            <p:cNvPr id="12" name="グループ化 11"/>
            <p:cNvGrpSpPr>
              <a:grpSpLocks noChangeAspect="1"/>
            </p:cNvGrpSpPr>
            <p:nvPr/>
          </p:nvGrpSpPr>
          <p:grpSpPr>
            <a:xfrm>
              <a:off x="1435795" y="1446984"/>
              <a:ext cx="1386841" cy="1426049"/>
              <a:chOff x="1435795" y="1446984"/>
              <a:chExt cx="1066801" cy="1096961"/>
            </a:xfrm>
          </p:grpSpPr>
          <p:grpSp>
            <p:nvGrpSpPr>
              <p:cNvPr id="6" name="グループ化 5"/>
              <p:cNvGrpSpPr/>
              <p:nvPr/>
            </p:nvGrpSpPr>
            <p:grpSpPr>
              <a:xfrm>
                <a:off x="1665983" y="1734321"/>
                <a:ext cx="836613" cy="809624"/>
                <a:chOff x="1665983" y="1734321"/>
                <a:chExt cx="836613" cy="809624"/>
              </a:xfrm>
              <a:solidFill>
                <a:srgbClr val="00FF00"/>
              </a:solidFill>
            </p:grpSpPr>
            <p:sp>
              <p:nvSpPr>
                <p:cNvPr id="88" name="円/楕円 87"/>
                <p:cNvSpPr/>
                <p:nvPr/>
              </p:nvSpPr>
              <p:spPr bwMode="auto">
                <a:xfrm>
                  <a:off x="1665983" y="1734321"/>
                  <a:ext cx="277813" cy="2857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9" name="円/楕円 88"/>
                <p:cNvSpPr/>
                <p:nvPr/>
              </p:nvSpPr>
              <p:spPr bwMode="auto">
                <a:xfrm>
                  <a:off x="1665983" y="2259783"/>
                  <a:ext cx="277813" cy="2841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0" name="円/楕円 89"/>
                <p:cNvSpPr/>
                <p:nvPr/>
              </p:nvSpPr>
              <p:spPr bwMode="auto">
                <a:xfrm>
                  <a:off x="2223196" y="2259783"/>
                  <a:ext cx="279400" cy="2841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1" name="円/楕円 90"/>
                <p:cNvSpPr/>
                <p:nvPr/>
              </p:nvSpPr>
              <p:spPr bwMode="auto">
                <a:xfrm>
                  <a:off x="2223196" y="1734321"/>
                  <a:ext cx="279400" cy="2857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7" name="グループ化 6"/>
              <p:cNvGrpSpPr/>
              <p:nvPr/>
            </p:nvGrpSpPr>
            <p:grpSpPr>
              <a:xfrm>
                <a:off x="1435795" y="1446984"/>
                <a:ext cx="733426" cy="763586"/>
                <a:chOff x="1435795" y="1446984"/>
                <a:chExt cx="733426" cy="763586"/>
              </a:xfrm>
              <a:solidFill>
                <a:srgbClr val="00CCFF"/>
              </a:solidFill>
            </p:grpSpPr>
            <p:sp>
              <p:nvSpPr>
                <p:cNvPr id="92" name="円/楕円 91"/>
                <p:cNvSpPr/>
                <p:nvPr/>
              </p:nvSpPr>
              <p:spPr bwMode="auto">
                <a:xfrm>
                  <a:off x="1435795" y="1448571"/>
                  <a:ext cx="92075" cy="96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94" name="直線矢印コネクタ 93"/>
                <p:cNvCxnSpPr/>
                <p:nvPr/>
              </p:nvCxnSpPr>
              <p:spPr bwMode="auto">
                <a:xfrm rot="16200000" flipH="1">
                  <a:off x="1404046" y="1670821"/>
                  <a:ext cx="571499" cy="508000"/>
                </a:xfrm>
                <a:prstGeom prst="straightConnector1">
                  <a:avLst/>
                </a:prstGeom>
                <a:grpFill/>
                <a:ln w="38100">
                  <a:no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6" name="円/楕円 95"/>
                <p:cNvSpPr/>
                <p:nvPr/>
              </p:nvSpPr>
              <p:spPr bwMode="auto">
                <a:xfrm>
                  <a:off x="2077146" y="1446984"/>
                  <a:ext cx="92075" cy="984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8" name="円/楕円 97"/>
                <p:cNvSpPr/>
                <p:nvPr/>
              </p:nvSpPr>
              <p:spPr bwMode="auto">
                <a:xfrm>
                  <a:off x="1461195" y="2015308"/>
                  <a:ext cx="95250" cy="93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0" name="円/楕円 99"/>
                <p:cNvSpPr/>
                <p:nvPr/>
              </p:nvSpPr>
              <p:spPr bwMode="auto">
                <a:xfrm>
                  <a:off x="2077146" y="2015308"/>
                  <a:ext cx="92075" cy="93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8" name="グループ化 7"/>
              <p:cNvGrpSpPr/>
              <p:nvPr/>
            </p:nvGrpSpPr>
            <p:grpSpPr>
              <a:xfrm>
                <a:off x="1459608" y="1620021"/>
                <a:ext cx="1000125" cy="757236"/>
                <a:chOff x="1459608" y="1620021"/>
                <a:chExt cx="1000125" cy="757236"/>
              </a:xfrm>
            </p:grpSpPr>
            <p:pic>
              <p:nvPicPr>
                <p:cNvPr id="93" name="図 34" descr="\begin{document}&#10;&#10;&#10;\begin{center}&#10;&#10;  \begin{picture}(98,43) (111,-154)&#10;    \SetWidth{1.0}&#10;    \SetColor{Black}&#10;    \Gluon(112,-117)(208,-149){7.5}{8}&#10;  \end{picture}&#10;&#10;\end{center}&#10;&#10;\end{document}"/>
                <p:cNvPicPr>
                  <a:picLocks/>
                </p:cNvPicPr>
                <p:nvPr/>
              </p:nvPicPr>
              <p:blipFill>
                <a:blip r:embed="rId3" cstate="print"/>
                <a:srcRect/>
                <a:stretch>
                  <a:fillRect/>
                </a:stretch>
              </p:blipFill>
              <p:spPr bwMode="auto">
                <a:xfrm rot="1769666">
                  <a:off x="1459608" y="1621609"/>
                  <a:ext cx="358775" cy="190500"/>
                </a:xfrm>
                <a:prstGeom prst="rect">
                  <a:avLst/>
                </a:prstGeom>
                <a:noFill/>
                <a:ln w="9525">
                  <a:noFill/>
                  <a:miter lim="800000"/>
                  <a:headEnd/>
                  <a:tailEnd/>
                </a:ln>
              </p:spPr>
            </p:pic>
            <p:pic>
              <p:nvPicPr>
                <p:cNvPr id="97" name="図 64" descr="\begin{document}&#10;&#10;&#10;\begin{center}&#10;&#10;  \begin{picture}(98,43) (111,-154)&#10;    \SetWidth{1.0}&#10;    \SetColor{Black}&#10;    \Gluon(112,-117)(208,-149){7.5}{8}&#10;  \end{picture}&#10;&#10;\end{center}&#10;&#10;\end{document}"/>
                <p:cNvPicPr>
                  <a:picLocks/>
                </p:cNvPicPr>
                <p:nvPr/>
              </p:nvPicPr>
              <p:blipFill>
                <a:blip r:embed="rId3" cstate="print"/>
                <a:srcRect/>
                <a:stretch>
                  <a:fillRect/>
                </a:stretch>
              </p:blipFill>
              <p:spPr bwMode="auto">
                <a:xfrm rot="1769666">
                  <a:off x="2100958" y="1620021"/>
                  <a:ext cx="358775" cy="190500"/>
                </a:xfrm>
                <a:prstGeom prst="rect">
                  <a:avLst/>
                </a:prstGeom>
                <a:noFill/>
                <a:ln w="9525">
                  <a:noFill/>
                  <a:miter lim="800000"/>
                  <a:headEnd/>
                  <a:tailEnd/>
                </a:ln>
              </p:spPr>
            </p:pic>
            <p:pic>
              <p:nvPicPr>
                <p:cNvPr id="99" name="図 66" descr="\begin{document}&#10;&#10;&#10;\begin{center}&#10;&#10;  \begin{picture}(98,43) (111,-154)&#10;    \SetWidth{1.0}&#10;    \SetColor{Black}&#10;    \Gluon(112,-117)(208,-149){7.5}{8}&#10;  \end{picture}&#10;&#10;\end{center}&#10;&#10;\end{document}"/>
                <p:cNvPicPr>
                  <a:picLocks/>
                </p:cNvPicPr>
                <p:nvPr/>
              </p:nvPicPr>
              <p:blipFill>
                <a:blip r:embed="rId3" cstate="print"/>
                <a:srcRect/>
                <a:stretch>
                  <a:fillRect/>
                </a:stretch>
              </p:blipFill>
              <p:spPr bwMode="auto">
                <a:xfrm rot="1769666">
                  <a:off x="1486595" y="2188345"/>
                  <a:ext cx="358775" cy="188912"/>
                </a:xfrm>
                <a:prstGeom prst="rect">
                  <a:avLst/>
                </a:prstGeom>
                <a:noFill/>
                <a:ln w="9525">
                  <a:noFill/>
                  <a:miter lim="800000"/>
                  <a:headEnd/>
                  <a:tailEnd/>
                </a:ln>
              </p:spPr>
            </p:pic>
            <p:pic>
              <p:nvPicPr>
                <p:cNvPr id="101" name="図 68" descr="\begin{document}&#10;&#10;&#10;\begin{center}&#10;&#10;  \begin{picture}(98,43) (111,-154)&#10;    \SetWidth{1.0}&#10;    \SetColor{Black}&#10;    \Gluon(112,-117)(208,-149){7.5}{8}&#10;  \end{picture}&#10;&#10;\end{center}&#10;&#10;\end{document}"/>
                <p:cNvPicPr>
                  <a:picLocks/>
                </p:cNvPicPr>
                <p:nvPr/>
              </p:nvPicPr>
              <p:blipFill>
                <a:blip r:embed="rId3" cstate="print"/>
                <a:srcRect/>
                <a:stretch>
                  <a:fillRect/>
                </a:stretch>
              </p:blipFill>
              <p:spPr bwMode="auto">
                <a:xfrm rot="1769666">
                  <a:off x="2100958" y="2188345"/>
                  <a:ext cx="358775" cy="188912"/>
                </a:xfrm>
                <a:prstGeom prst="rect">
                  <a:avLst/>
                </a:prstGeom>
                <a:noFill/>
                <a:ln w="9525">
                  <a:noFill/>
                  <a:miter lim="800000"/>
                  <a:headEnd/>
                  <a:tailEnd/>
                </a:ln>
              </p:spPr>
            </p:pic>
          </p:grpSp>
        </p:grpSp>
        <p:sp>
          <p:nvSpPr>
            <p:cNvPr id="102" name="Text Box 16"/>
            <p:cNvSpPr txBox="1">
              <a:spLocks noChangeArrowheads="1"/>
            </p:cNvSpPr>
            <p:nvPr/>
          </p:nvSpPr>
          <p:spPr bwMode="auto">
            <a:xfrm>
              <a:off x="661986" y="836712"/>
              <a:ext cx="3910014" cy="338137"/>
            </a:xfrm>
            <a:prstGeom prst="rect">
              <a:avLst/>
            </a:prstGeom>
            <a:noFill/>
            <a:ln w="9525">
              <a:noFill/>
              <a:miter lim="800000"/>
              <a:headEnd/>
              <a:tailEnd/>
            </a:ln>
          </p:spPr>
          <p:txBody>
            <a:bodyPr wrap="square">
              <a:spAutoFit/>
            </a:bodyPr>
            <a:lstStyle/>
            <a:p>
              <a:r>
                <a:rPr lang="en-US" altLang="ja-JP" sz="1600" dirty="0">
                  <a:latin typeface="Calibri" pitchFamily="34" charset="0"/>
                </a:rPr>
                <a:t>Response of electrons to incident lights</a:t>
              </a:r>
            </a:p>
          </p:txBody>
        </p:sp>
        <p:cxnSp>
          <p:nvCxnSpPr>
            <p:cNvPr id="118" name="直線矢印コネクタ 117"/>
            <p:cNvCxnSpPr/>
            <p:nvPr/>
          </p:nvCxnSpPr>
          <p:spPr bwMode="auto">
            <a:xfrm>
              <a:off x="1367125" y="1714301"/>
              <a:ext cx="398870" cy="512554"/>
            </a:xfrm>
            <a:prstGeom prst="straightConnector1">
              <a:avLst/>
            </a:prstGeom>
            <a:ln w="381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4" name="グループ化 13"/>
          <p:cNvGrpSpPr/>
          <p:nvPr/>
        </p:nvGrpSpPr>
        <p:grpSpPr>
          <a:xfrm>
            <a:off x="4393414" y="495906"/>
            <a:ext cx="4205895" cy="2762294"/>
            <a:chOff x="4573536" y="980728"/>
            <a:chExt cx="4205895" cy="2762294"/>
          </a:xfrm>
        </p:grpSpPr>
        <p:grpSp>
          <p:nvGrpSpPr>
            <p:cNvPr id="9" name="グループ化 8"/>
            <p:cNvGrpSpPr/>
            <p:nvPr/>
          </p:nvGrpSpPr>
          <p:grpSpPr>
            <a:xfrm>
              <a:off x="5319438" y="980728"/>
              <a:ext cx="2780954" cy="1987993"/>
              <a:chOff x="5319438" y="980728"/>
              <a:chExt cx="2780954" cy="1987993"/>
            </a:xfrm>
          </p:grpSpPr>
          <p:sp>
            <p:nvSpPr>
              <p:cNvPr id="108" name="円/楕円 107"/>
              <p:cNvSpPr/>
              <p:nvPr/>
            </p:nvSpPr>
            <p:spPr bwMode="auto">
              <a:xfrm>
                <a:off x="5592333" y="1620891"/>
                <a:ext cx="1815337" cy="1295035"/>
              </a:xfrm>
              <a:prstGeom prst="ellipse">
                <a:avLst/>
              </a:prstGeom>
              <a:solidFill>
                <a:srgbClr val="FFFF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5" name="円/楕円 104"/>
              <p:cNvSpPr/>
              <p:nvPr/>
            </p:nvSpPr>
            <p:spPr bwMode="auto">
              <a:xfrm>
                <a:off x="6370690" y="2168290"/>
                <a:ext cx="331869" cy="197378"/>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nvGrpSpPr>
              <p:cNvPr id="11" name="グループ化 10"/>
              <p:cNvGrpSpPr/>
              <p:nvPr/>
            </p:nvGrpSpPr>
            <p:grpSpPr>
              <a:xfrm>
                <a:off x="5847074" y="1803854"/>
                <a:ext cx="1338582" cy="926415"/>
                <a:chOff x="5315550" y="1595739"/>
                <a:chExt cx="1338582" cy="926415"/>
              </a:xfrm>
            </p:grpSpPr>
            <p:pic>
              <p:nvPicPr>
                <p:cNvPr id="104" name="図 103" descr="\begin{document}&#10;&#10;&#10;\begin{center}&#10;&#10;  \begin{picture}(98,43) (111,-154)&#10;    \SetWidth{1.0}&#10;    \SetColor{Black}&#10;    \Gluon(112,-117)(208,-149){7.5}{4}&#10;  \end{picture}&#10;&#10;\end{center}&#10;&#10;\end{document}"/>
                <p:cNvPicPr>
                  <a:picLocks/>
                </p:cNvPicPr>
                <p:nvPr/>
              </p:nvPicPr>
              <p:blipFill>
                <a:blip r:embed="rId4" cstate="print"/>
                <a:srcRect/>
                <a:stretch>
                  <a:fillRect/>
                </a:stretch>
              </p:blipFill>
              <p:spPr bwMode="auto">
                <a:xfrm rot="20096847">
                  <a:off x="5315550" y="1921668"/>
                  <a:ext cx="509864" cy="251485"/>
                </a:xfrm>
                <a:prstGeom prst="rect">
                  <a:avLst/>
                </a:prstGeom>
                <a:noFill/>
                <a:ln w="9525">
                  <a:noFill/>
                  <a:miter lim="800000"/>
                  <a:headEnd/>
                  <a:tailEnd/>
                </a:ln>
              </p:spPr>
            </p:pic>
            <p:pic>
              <p:nvPicPr>
                <p:cNvPr id="106" name="図 105" descr="\begin{document}&#10;&#10;&#10;\begin{center}&#10;&#10;  \begin{picture}(98,43) (111,-154)&#10;    \SetWidth{1.0}&#10;    \SetColor{Black}&#10;    \Gluon(112,-117)(208,-149){7.5}{4}&#10;  \end{picture}&#10;&#10;\end{center}&#10;&#10;\end{document}"/>
                <p:cNvPicPr>
                  <a:picLocks/>
                </p:cNvPicPr>
                <p:nvPr/>
              </p:nvPicPr>
              <p:blipFill>
                <a:blip r:embed="rId4" cstate="print"/>
                <a:srcRect/>
                <a:stretch>
                  <a:fillRect/>
                </a:stretch>
              </p:blipFill>
              <p:spPr bwMode="auto">
                <a:xfrm rot="20096847">
                  <a:off x="6199421" y="1946039"/>
                  <a:ext cx="454711" cy="235099"/>
                </a:xfrm>
                <a:prstGeom prst="rect">
                  <a:avLst/>
                </a:prstGeom>
                <a:noFill/>
                <a:ln w="9525">
                  <a:noFill/>
                  <a:miter lim="800000"/>
                  <a:headEnd/>
                  <a:tailEnd/>
                </a:ln>
              </p:spPr>
            </p:pic>
            <p:pic>
              <p:nvPicPr>
                <p:cNvPr id="109" name="図 55" descr="\begin{document}&#10;&#10;&#10;\begin{center}&#10;&#10;  \begin{picture}(98,43) (111,-154)&#10;    \SetWidth{1.0}&#10;    \SetColor{Black}&#10;    \Gluon(112,-117)(208,-149){7.5}{10}&#10;  \end{picture}&#10;&#10;\end{center}&#10;&#10;\end{document}"/>
                <p:cNvPicPr>
                  <a:picLocks/>
                </p:cNvPicPr>
                <p:nvPr/>
              </p:nvPicPr>
              <p:blipFill>
                <a:blip r:embed="rId5" cstate="print"/>
                <a:srcRect/>
                <a:stretch>
                  <a:fillRect/>
                </a:stretch>
              </p:blipFill>
              <p:spPr bwMode="auto">
                <a:xfrm rot="4081108">
                  <a:off x="5831256" y="2250569"/>
                  <a:ext cx="354491" cy="188680"/>
                </a:xfrm>
                <a:prstGeom prst="rect">
                  <a:avLst/>
                </a:prstGeom>
                <a:noFill/>
                <a:ln w="9525">
                  <a:noFill/>
                  <a:miter lim="800000"/>
                  <a:headEnd/>
                  <a:tailEnd/>
                </a:ln>
              </p:spPr>
            </p:pic>
            <p:pic>
              <p:nvPicPr>
                <p:cNvPr id="110" name="図 56" descr="\begin{document}&#10;&#10;&#10;\begin{center}&#10;&#10;  \begin{picture}(98,43) (111,-154)&#10;    \SetWidth{1.0}&#10;    \SetColor{Black}&#10;    \Gluon(112,-117)(208,-149){7.5}{10}&#10;  \end{picture}&#10;&#10;\end{center}&#10;&#10;\end{document}"/>
                <p:cNvPicPr>
                  <a:picLocks/>
                </p:cNvPicPr>
                <p:nvPr/>
              </p:nvPicPr>
              <p:blipFill>
                <a:blip r:embed="rId5" cstate="print"/>
                <a:srcRect/>
                <a:stretch>
                  <a:fillRect/>
                </a:stretch>
              </p:blipFill>
              <p:spPr bwMode="auto">
                <a:xfrm rot="4081108">
                  <a:off x="5815532" y="1678644"/>
                  <a:ext cx="353062" cy="187251"/>
                </a:xfrm>
                <a:prstGeom prst="rect">
                  <a:avLst/>
                </a:prstGeom>
                <a:noFill/>
                <a:ln w="9525">
                  <a:noFill/>
                  <a:miter lim="800000"/>
                  <a:headEnd/>
                  <a:tailEnd/>
                </a:ln>
              </p:spPr>
            </p:pic>
          </p:grpSp>
          <p:grpSp>
            <p:nvGrpSpPr>
              <p:cNvPr id="10" name="グループ化 9"/>
              <p:cNvGrpSpPr/>
              <p:nvPr/>
            </p:nvGrpSpPr>
            <p:grpSpPr>
              <a:xfrm>
                <a:off x="5656656" y="1644242"/>
                <a:ext cx="1693838" cy="1275627"/>
                <a:chOff x="5125132" y="1436127"/>
                <a:chExt cx="1693838" cy="1275627"/>
              </a:xfrm>
              <a:solidFill>
                <a:srgbClr val="00CCFF"/>
              </a:solidFill>
            </p:grpSpPr>
            <p:sp>
              <p:nvSpPr>
                <p:cNvPr id="107" name="円/楕円 106"/>
                <p:cNvSpPr>
                  <a:spLocks noChangeAspect="1"/>
                </p:cNvSpPr>
                <p:nvPr/>
              </p:nvSpPr>
              <p:spPr bwMode="auto">
                <a:xfrm>
                  <a:off x="5942748" y="1436127"/>
                  <a:ext cx="71470" cy="10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1" name="円/楕円 110"/>
                <p:cNvSpPr>
                  <a:spLocks noChangeAspect="1"/>
                </p:cNvSpPr>
                <p:nvPr/>
              </p:nvSpPr>
              <p:spPr bwMode="auto">
                <a:xfrm>
                  <a:off x="6746071" y="1994541"/>
                  <a:ext cx="72899" cy="984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2" name="円/楕円 111"/>
                <p:cNvSpPr>
                  <a:spLocks noChangeAspect="1"/>
                </p:cNvSpPr>
                <p:nvPr/>
              </p:nvSpPr>
              <p:spPr bwMode="auto">
                <a:xfrm>
                  <a:off x="5987060" y="2611411"/>
                  <a:ext cx="71470" cy="10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3" name="円/楕円 112"/>
                <p:cNvSpPr>
                  <a:spLocks noChangeAspect="1"/>
                </p:cNvSpPr>
                <p:nvPr/>
              </p:nvSpPr>
              <p:spPr bwMode="auto">
                <a:xfrm>
                  <a:off x="5125132" y="2060294"/>
                  <a:ext cx="72899" cy="984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cxnSp>
            <p:nvCxnSpPr>
              <p:cNvPr id="116" name="直線矢印コネクタ 115"/>
              <p:cNvCxnSpPr/>
              <p:nvPr/>
            </p:nvCxnSpPr>
            <p:spPr bwMode="auto">
              <a:xfrm>
                <a:off x="5463564" y="1931341"/>
                <a:ext cx="11170" cy="749276"/>
              </a:xfrm>
              <a:prstGeom prst="straightConnector1">
                <a:avLst/>
              </a:prstGeom>
              <a:ln w="381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bwMode="auto">
              <a:xfrm>
                <a:off x="5592333" y="2968721"/>
                <a:ext cx="1815337" cy="0"/>
              </a:xfrm>
              <a:prstGeom prst="straightConnector1">
                <a:avLst/>
              </a:prstGeom>
              <a:ln w="381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5319438" y="980728"/>
                <a:ext cx="2780954" cy="584775"/>
              </a:xfrm>
              <a:prstGeom prst="rect">
                <a:avLst/>
              </a:prstGeom>
              <a:noFill/>
            </p:spPr>
            <p:txBody>
              <a:bodyPr wrap="none" rtlCol="0">
                <a:spAutoFit/>
              </a:bodyPr>
              <a:lstStyle/>
              <a:p>
                <a:r>
                  <a:rPr kumimoji="1" lang="en-US" altLang="ja-JP" sz="1600" dirty="0"/>
                  <a:t>Structured ions</a:t>
                </a:r>
              </a:p>
              <a:p>
                <a:r>
                  <a:rPr lang="en-US" altLang="ja-JP" sz="1600" dirty="0">
                    <a:sym typeface="Wingdings" panose="05000000000000000000" pitchFamily="2" charset="2"/>
                  </a:rPr>
                  <a:t> Anisotropic spring constants</a:t>
                </a:r>
                <a:endParaRPr kumimoji="1" lang="ja-JP" altLang="en-US" sz="1600" dirty="0"/>
              </a:p>
            </p:txBody>
          </p:sp>
        </p:grpSp>
        <p:sp>
          <p:nvSpPr>
            <p:cNvPr id="5" name="テキスト ボックス 4"/>
            <p:cNvSpPr txBox="1"/>
            <p:nvPr/>
          </p:nvSpPr>
          <p:spPr>
            <a:xfrm>
              <a:off x="4573536" y="3096691"/>
              <a:ext cx="4205895" cy="646331"/>
            </a:xfrm>
            <a:prstGeom prst="rect">
              <a:avLst/>
            </a:prstGeom>
            <a:solidFill>
              <a:schemeClr val="tx2">
                <a:lumMod val="75000"/>
              </a:schemeClr>
            </a:solidFill>
          </p:spPr>
          <p:txBody>
            <a:bodyPr wrap="none" rtlCol="0">
              <a:spAutoFit/>
            </a:bodyPr>
            <a:lstStyle/>
            <a:p>
              <a:r>
                <a:rPr kumimoji="1" lang="en-US" altLang="ja-JP" dirty="0">
                  <a:solidFill>
                    <a:schemeClr val="bg1"/>
                  </a:solidFill>
                </a:rPr>
                <a:t>Birefringenc</a:t>
              </a:r>
              <a:r>
                <a:rPr lang="en-US" altLang="ja-JP" dirty="0">
                  <a:solidFill>
                    <a:schemeClr val="bg1"/>
                  </a:solidFill>
                </a:rPr>
                <a:t>e (</a:t>
              </a:r>
              <a:r>
                <a:rPr lang="ja-JP" altLang="en-US" dirty="0">
                  <a:solidFill>
                    <a:schemeClr val="bg1"/>
                  </a:solidFill>
                </a:rPr>
                <a:t>複屈折</a:t>
              </a:r>
              <a:r>
                <a:rPr lang="en-US" altLang="ja-JP" dirty="0">
                  <a:solidFill>
                    <a:schemeClr val="bg1"/>
                  </a:solidFill>
                </a:rPr>
                <a:t>)</a:t>
              </a:r>
            </a:p>
            <a:p>
              <a:r>
                <a:rPr lang="en-US" altLang="ja-JP" dirty="0">
                  <a:solidFill>
                    <a:schemeClr val="bg1"/>
                  </a:solidFill>
                </a:rPr>
                <a:t>= Polarization-dependent refractive indices</a:t>
              </a:r>
              <a:endParaRPr kumimoji="1" lang="ja-JP" altLang="en-US" dirty="0">
                <a:solidFill>
                  <a:schemeClr val="bg1"/>
                </a:solidFill>
              </a:endParaRPr>
            </a:p>
          </p:txBody>
        </p:sp>
      </p:grpSp>
      <p:sp>
        <p:nvSpPr>
          <p:cNvPr id="50" name="テキスト ボックス 49"/>
          <p:cNvSpPr txBox="1"/>
          <p:nvPr/>
        </p:nvSpPr>
        <p:spPr>
          <a:xfrm>
            <a:off x="243210" y="6237312"/>
            <a:ext cx="8937302" cy="461665"/>
          </a:xfrm>
          <a:prstGeom prst="rect">
            <a:avLst/>
          </a:prstGeom>
          <a:noFill/>
        </p:spPr>
        <p:txBody>
          <a:bodyPr wrap="square" rtlCol="0">
            <a:spAutoFit/>
          </a:bodyPr>
          <a:lstStyle/>
          <a:p>
            <a:r>
              <a:rPr kumimoji="1" lang="en-US" altLang="ja-JP" sz="2400" dirty="0">
                <a:solidFill>
                  <a:srgbClr val="FF0000"/>
                </a:solidFill>
              </a:rPr>
              <a:t>Lesson: Refractive indices are manifestation of the fermion spectrum.</a:t>
            </a:r>
            <a:endParaRPr kumimoji="1" lang="ja-JP" altLang="en-US" sz="2400" dirty="0">
              <a:solidFill>
                <a:srgbClr val="FF0000"/>
              </a:solidFill>
            </a:endParaRPr>
          </a:p>
        </p:txBody>
      </p:sp>
      <p:grpSp>
        <p:nvGrpSpPr>
          <p:cNvPr id="23" name="Group 22">
            <a:extLst>
              <a:ext uri="{FF2B5EF4-FFF2-40B4-BE49-F238E27FC236}">
                <a16:creationId xmlns:a16="http://schemas.microsoft.com/office/drawing/2014/main" id="{9466D820-0198-421E-B3BF-C86700D49975}"/>
              </a:ext>
            </a:extLst>
          </p:cNvPr>
          <p:cNvGrpSpPr/>
          <p:nvPr/>
        </p:nvGrpSpPr>
        <p:grpSpPr>
          <a:xfrm>
            <a:off x="179512" y="3301853"/>
            <a:ext cx="5548013" cy="2889892"/>
            <a:chOff x="251520" y="3563444"/>
            <a:chExt cx="5548013" cy="2889892"/>
          </a:xfrm>
        </p:grpSpPr>
        <p:sp>
          <p:nvSpPr>
            <p:cNvPr id="67" name="Rectangle 66">
              <a:extLst>
                <a:ext uri="{FF2B5EF4-FFF2-40B4-BE49-F238E27FC236}">
                  <a16:creationId xmlns:a16="http://schemas.microsoft.com/office/drawing/2014/main" id="{6BDF88B8-FBB9-4F7F-8860-4AA7A7998CF9}"/>
                </a:ext>
              </a:extLst>
            </p:cNvPr>
            <p:cNvSpPr/>
            <p:nvPr/>
          </p:nvSpPr>
          <p:spPr bwMode="auto">
            <a:xfrm>
              <a:off x="251520" y="3563444"/>
              <a:ext cx="5548013" cy="28738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grpSp>
          <p:nvGrpSpPr>
            <p:cNvPr id="53" name="グループ化 52"/>
            <p:cNvGrpSpPr/>
            <p:nvPr/>
          </p:nvGrpSpPr>
          <p:grpSpPr>
            <a:xfrm>
              <a:off x="467544" y="3573015"/>
              <a:ext cx="2700100" cy="2726697"/>
              <a:chOff x="2987824" y="548680"/>
              <a:chExt cx="3096344" cy="3126842"/>
            </a:xfrm>
          </p:grpSpPr>
          <p:sp>
            <p:nvSpPr>
              <p:cNvPr id="61" name="Line 9"/>
              <p:cNvSpPr>
                <a:spLocks noChangeShapeType="1"/>
              </p:cNvSpPr>
              <p:nvPr/>
            </p:nvSpPr>
            <p:spPr bwMode="auto">
              <a:xfrm flipV="1">
                <a:off x="3563888" y="3366656"/>
                <a:ext cx="180020" cy="308866"/>
              </a:xfrm>
              <a:prstGeom prst="line">
                <a:avLst/>
              </a:prstGeom>
              <a:noFill/>
              <a:ln w="38100">
                <a:solidFill>
                  <a:schemeClr val="tx1"/>
                </a:solidFill>
                <a:round/>
                <a:headEnd type="none" w="med" len="med"/>
                <a:tailEnd type="none" w="med" len="med"/>
              </a:ln>
            </p:spPr>
            <p:txBody>
              <a:bodyPr/>
              <a:lstStyle/>
              <a:p>
                <a:endParaRPr lang="ja-JP" altLang="en-US"/>
              </a:p>
            </p:txBody>
          </p:sp>
          <p:sp>
            <p:nvSpPr>
              <p:cNvPr id="54" name="Text Box 14"/>
              <p:cNvSpPr txBox="1">
                <a:spLocks noChangeArrowheads="1"/>
              </p:cNvSpPr>
              <p:nvPr/>
            </p:nvSpPr>
            <p:spPr bwMode="auto">
              <a:xfrm>
                <a:off x="4254012" y="548680"/>
                <a:ext cx="1178421" cy="299152"/>
              </a:xfrm>
              <a:prstGeom prst="rect">
                <a:avLst/>
              </a:prstGeom>
              <a:noFill/>
              <a:ln w="9525">
                <a:noFill/>
                <a:miter lim="800000"/>
                <a:headEnd/>
                <a:tailEnd/>
              </a:ln>
            </p:spPr>
            <p:txBody>
              <a:bodyPr wrap="none">
                <a:spAutoFit/>
              </a:bodyPr>
              <a:lstStyle/>
              <a:p>
                <a:r>
                  <a:rPr lang="en-US" altLang="ja-JP" dirty="0">
                    <a:latin typeface="Calibri" pitchFamily="34" charset="0"/>
                  </a:rPr>
                  <a:t>Polarization 1</a:t>
                </a:r>
              </a:p>
            </p:txBody>
          </p:sp>
          <p:sp>
            <p:nvSpPr>
              <p:cNvPr id="55" name="Text Box 15"/>
              <p:cNvSpPr txBox="1">
                <a:spLocks noChangeArrowheads="1"/>
              </p:cNvSpPr>
              <p:nvPr/>
            </p:nvSpPr>
            <p:spPr bwMode="auto">
              <a:xfrm>
                <a:off x="4905747" y="795202"/>
                <a:ext cx="1178421" cy="299152"/>
              </a:xfrm>
              <a:prstGeom prst="rect">
                <a:avLst/>
              </a:prstGeom>
              <a:noFill/>
              <a:ln w="9525">
                <a:noFill/>
                <a:miter lim="800000"/>
                <a:headEnd/>
                <a:tailEnd/>
              </a:ln>
            </p:spPr>
            <p:txBody>
              <a:bodyPr wrap="none">
                <a:spAutoFit/>
              </a:bodyPr>
              <a:lstStyle/>
              <a:p>
                <a:r>
                  <a:rPr lang="en-US" altLang="ja-JP" dirty="0">
                    <a:latin typeface="Calibri" pitchFamily="34" charset="0"/>
                  </a:rPr>
                  <a:t>Polarization 2</a:t>
                </a:r>
              </a:p>
            </p:txBody>
          </p:sp>
          <p:grpSp>
            <p:nvGrpSpPr>
              <p:cNvPr id="56" name="グループ化 55"/>
              <p:cNvGrpSpPr/>
              <p:nvPr/>
            </p:nvGrpSpPr>
            <p:grpSpPr>
              <a:xfrm>
                <a:off x="3743908" y="1603630"/>
                <a:ext cx="954462" cy="1761745"/>
                <a:chOff x="3743908" y="1603630"/>
                <a:chExt cx="954462" cy="1761745"/>
              </a:xfrm>
            </p:grpSpPr>
            <p:sp>
              <p:nvSpPr>
                <p:cNvPr id="64" name="Line 9"/>
                <p:cNvSpPr>
                  <a:spLocks noChangeShapeType="1"/>
                </p:cNvSpPr>
                <p:nvPr/>
              </p:nvSpPr>
              <p:spPr bwMode="auto">
                <a:xfrm flipV="1">
                  <a:off x="3743908" y="3056509"/>
                  <a:ext cx="180020" cy="308866"/>
                </a:xfrm>
                <a:prstGeom prst="line">
                  <a:avLst/>
                </a:prstGeom>
                <a:noFill/>
                <a:ln w="38100">
                  <a:solidFill>
                    <a:schemeClr val="bg1">
                      <a:lumMod val="65000"/>
                    </a:schemeClr>
                  </a:solidFill>
                  <a:round/>
                  <a:headEnd/>
                  <a:tailEnd type="triangle" w="med" len="med"/>
                </a:ln>
              </p:spPr>
              <p:txBody>
                <a:bodyPr/>
                <a:lstStyle/>
                <a:p>
                  <a:endParaRPr lang="ja-JP" altLang="en-US"/>
                </a:p>
              </p:txBody>
            </p:sp>
            <p:sp>
              <p:nvSpPr>
                <p:cNvPr id="65" name="Line 10"/>
                <p:cNvSpPr>
                  <a:spLocks noChangeShapeType="1"/>
                </p:cNvSpPr>
                <p:nvPr/>
              </p:nvSpPr>
              <p:spPr bwMode="auto">
                <a:xfrm flipV="1">
                  <a:off x="3923928" y="1603630"/>
                  <a:ext cx="774442" cy="1460122"/>
                </a:xfrm>
                <a:prstGeom prst="line">
                  <a:avLst/>
                </a:prstGeom>
                <a:noFill/>
                <a:ln w="38100">
                  <a:solidFill>
                    <a:schemeClr val="bg1">
                      <a:lumMod val="65000"/>
                    </a:schemeClr>
                  </a:solidFill>
                  <a:round/>
                  <a:headEnd/>
                  <a:tailEnd type="triangle" w="med" len="med"/>
                </a:ln>
              </p:spPr>
              <p:txBody>
                <a:bodyPr/>
                <a:lstStyle/>
                <a:p>
                  <a:endParaRPr lang="ja-JP" altLang="en-US"/>
                </a:p>
              </p:txBody>
            </p:sp>
            <p:sp>
              <p:nvSpPr>
                <p:cNvPr id="66" name="Line 11"/>
                <p:cNvSpPr>
                  <a:spLocks noChangeShapeType="1"/>
                </p:cNvSpPr>
                <p:nvPr/>
              </p:nvSpPr>
              <p:spPr bwMode="auto">
                <a:xfrm flipV="1">
                  <a:off x="3923927" y="1603630"/>
                  <a:ext cx="330085" cy="1465330"/>
                </a:xfrm>
                <a:prstGeom prst="line">
                  <a:avLst/>
                </a:prstGeom>
                <a:noFill/>
                <a:ln w="38100">
                  <a:solidFill>
                    <a:schemeClr val="bg1">
                      <a:lumMod val="65000"/>
                    </a:schemeClr>
                  </a:solidFill>
                  <a:round/>
                  <a:headEnd/>
                  <a:tailEnd type="triangle" w="med" len="med"/>
                </a:ln>
              </p:spPr>
              <p:txBody>
                <a:bodyPr/>
                <a:lstStyle/>
                <a:p>
                  <a:endParaRPr lang="ja-JP" altLang="en-US"/>
                </a:p>
              </p:txBody>
            </p:sp>
          </p:grpSp>
          <p:cxnSp>
            <p:nvCxnSpPr>
              <p:cNvPr id="57" name="直線コネクタ 56"/>
              <p:cNvCxnSpPr/>
              <p:nvPr/>
            </p:nvCxnSpPr>
            <p:spPr>
              <a:xfrm>
                <a:off x="3563888" y="1349151"/>
                <a:ext cx="0" cy="1470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2987824" y="2819383"/>
                <a:ext cx="576064" cy="531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a:off x="3563888" y="2819383"/>
                <a:ext cx="2016224"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直方体 59"/>
              <p:cNvSpPr/>
              <p:nvPr/>
            </p:nvSpPr>
            <p:spPr>
              <a:xfrm>
                <a:off x="2987824" y="1349151"/>
                <a:ext cx="2592288" cy="2016224"/>
              </a:xfrm>
              <a:prstGeom prst="cube">
                <a:avLst/>
              </a:prstGeom>
              <a:solidFill>
                <a:srgbClr val="FFFF00">
                  <a:alpha val="45098"/>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Line 12"/>
              <p:cNvSpPr>
                <a:spLocks noChangeShapeType="1"/>
              </p:cNvSpPr>
              <p:nvPr/>
            </p:nvSpPr>
            <p:spPr bwMode="auto">
              <a:xfrm flipV="1">
                <a:off x="4254013" y="980728"/>
                <a:ext cx="317988" cy="622902"/>
              </a:xfrm>
              <a:prstGeom prst="line">
                <a:avLst/>
              </a:prstGeom>
              <a:noFill/>
              <a:ln w="38100">
                <a:solidFill>
                  <a:schemeClr val="tx1"/>
                </a:solidFill>
                <a:round/>
                <a:headEnd/>
                <a:tailEnd type="triangle" w="med" len="med"/>
              </a:ln>
            </p:spPr>
            <p:txBody>
              <a:bodyPr/>
              <a:lstStyle/>
              <a:p>
                <a:endParaRPr lang="ja-JP" altLang="en-US"/>
              </a:p>
            </p:txBody>
          </p:sp>
          <p:sp>
            <p:nvSpPr>
              <p:cNvPr id="63" name="Line 13"/>
              <p:cNvSpPr>
                <a:spLocks noChangeShapeType="1"/>
              </p:cNvSpPr>
              <p:nvPr/>
            </p:nvSpPr>
            <p:spPr bwMode="auto">
              <a:xfrm flipV="1">
                <a:off x="4692937" y="1094353"/>
                <a:ext cx="421391" cy="522997"/>
              </a:xfrm>
              <a:prstGeom prst="line">
                <a:avLst/>
              </a:prstGeom>
              <a:noFill/>
              <a:ln w="38100">
                <a:solidFill>
                  <a:schemeClr val="tx1"/>
                </a:solidFill>
                <a:round/>
                <a:headEnd/>
                <a:tailEnd type="triangle" w="med" len="med"/>
              </a:ln>
            </p:spPr>
            <p:txBody>
              <a:bodyPr/>
              <a:lstStyle/>
              <a:p>
                <a:endParaRPr lang="ja-JP" altLang="en-US"/>
              </a:p>
            </p:txBody>
          </p:sp>
        </p:grpSp>
        <p:grpSp>
          <p:nvGrpSpPr>
            <p:cNvPr id="22" name="Group 21">
              <a:extLst>
                <a:ext uri="{FF2B5EF4-FFF2-40B4-BE49-F238E27FC236}">
                  <a16:creationId xmlns:a16="http://schemas.microsoft.com/office/drawing/2014/main" id="{8682EC5B-5633-40D2-AE2A-DB8B611114DA}"/>
                </a:ext>
              </a:extLst>
            </p:cNvPr>
            <p:cNvGrpSpPr/>
            <p:nvPr/>
          </p:nvGrpSpPr>
          <p:grpSpPr>
            <a:xfrm>
              <a:off x="3347864" y="4158789"/>
              <a:ext cx="2389105" cy="2294547"/>
              <a:chOff x="3491880" y="4158789"/>
              <a:chExt cx="2389105" cy="2294547"/>
            </a:xfrm>
          </p:grpSpPr>
          <p:pic>
            <p:nvPicPr>
              <p:cNvPr id="76" name="Picture 18"/>
              <p:cNvPicPr>
                <a:picLocks noChangeAspect="1" noChangeArrowheads="1"/>
              </p:cNvPicPr>
              <p:nvPr/>
            </p:nvPicPr>
            <p:blipFill>
              <a:blip r:embed="rId6" cstate="print"/>
              <a:srcRect/>
              <a:stretch>
                <a:fillRect/>
              </a:stretch>
            </p:blipFill>
            <p:spPr bwMode="auto">
              <a:xfrm>
                <a:off x="3491880" y="4158789"/>
                <a:ext cx="2341207" cy="1621177"/>
              </a:xfrm>
              <a:prstGeom prst="rect">
                <a:avLst/>
              </a:prstGeom>
              <a:noFill/>
              <a:ln w="19050">
                <a:solidFill>
                  <a:schemeClr val="tx1"/>
                </a:solidFill>
                <a:miter lim="800000"/>
                <a:headEnd/>
                <a:tailEnd/>
              </a:ln>
            </p:spPr>
          </p:pic>
          <p:sp>
            <p:nvSpPr>
              <p:cNvPr id="77" name="正方形/長方形 76"/>
              <p:cNvSpPr/>
              <p:nvPr/>
            </p:nvSpPr>
            <p:spPr>
              <a:xfrm>
                <a:off x="3563888" y="5807005"/>
                <a:ext cx="2317097" cy="646331"/>
              </a:xfrm>
              <a:prstGeom prst="rect">
                <a:avLst/>
              </a:prstGeom>
              <a:noFill/>
            </p:spPr>
            <p:txBody>
              <a:bodyPr wrap="square">
                <a:spAutoFit/>
              </a:bodyPr>
              <a:lstStyle/>
              <a:p>
                <a:r>
                  <a:rPr lang="en-US" altLang="ja-JP" i="1" dirty="0">
                    <a:solidFill>
                      <a:srgbClr val="CC00CC"/>
                    </a:solidFill>
                    <a:latin typeface="Calibri" pitchFamily="34" charset="0"/>
                  </a:rPr>
                  <a:t>Birefringent substance </a:t>
                </a:r>
              </a:p>
              <a:p>
                <a:r>
                  <a:rPr lang="en-US" altLang="ja-JP" i="1" dirty="0">
                    <a:solidFill>
                      <a:srgbClr val="CC00CC"/>
                    </a:solidFill>
                    <a:latin typeface="Calibri" pitchFamily="34" charset="0"/>
                  </a:rPr>
                  <a:t>“Calcite” (</a:t>
                </a:r>
                <a:r>
                  <a:rPr lang="ja-JP" altLang="en-US" i="1" dirty="0">
                    <a:solidFill>
                      <a:srgbClr val="CC00CC"/>
                    </a:solidFill>
                    <a:latin typeface="Calibri" pitchFamily="34" charset="0"/>
                  </a:rPr>
                  <a:t>方解石</a:t>
                </a:r>
                <a:r>
                  <a:rPr lang="en-US" altLang="ja-JP" i="1" dirty="0">
                    <a:solidFill>
                      <a:srgbClr val="CC00CC"/>
                    </a:solidFill>
                    <a:latin typeface="Calibri" pitchFamily="34" charset="0"/>
                  </a:rPr>
                  <a:t>)</a:t>
                </a:r>
                <a:endParaRPr lang="ja-JP" altLang="en-US" dirty="0"/>
              </a:p>
            </p:txBody>
          </p:sp>
        </p:grpSp>
      </p:grpSp>
      <p:sp>
        <p:nvSpPr>
          <p:cNvPr id="15" name="TextBox 14">
            <a:extLst>
              <a:ext uri="{FF2B5EF4-FFF2-40B4-BE49-F238E27FC236}">
                <a16:creationId xmlns:a16="http://schemas.microsoft.com/office/drawing/2014/main" id="{6FB5C3B4-8D7C-4938-BD18-4FAD056CFC52}"/>
              </a:ext>
            </a:extLst>
          </p:cNvPr>
          <p:cNvSpPr txBox="1"/>
          <p:nvPr/>
        </p:nvSpPr>
        <p:spPr>
          <a:xfrm>
            <a:off x="1530727" y="1056345"/>
            <a:ext cx="957185" cy="338554"/>
          </a:xfrm>
          <a:prstGeom prst="rect">
            <a:avLst/>
          </a:prstGeom>
          <a:noFill/>
        </p:spPr>
        <p:txBody>
          <a:bodyPr wrap="none" rtlCol="0">
            <a:spAutoFit/>
          </a:bodyPr>
          <a:lstStyle/>
          <a:p>
            <a:r>
              <a:rPr kumimoji="1" lang="en-US" altLang="ja-JP" sz="1600" dirty="0">
                <a:solidFill>
                  <a:srgbClr val="00B0F0"/>
                </a:solidFill>
              </a:rPr>
              <a:t>electrons</a:t>
            </a:r>
            <a:endParaRPr kumimoji="1" lang="ja-JP" altLang="en-US" sz="1600" dirty="0">
              <a:solidFill>
                <a:srgbClr val="00B0F0"/>
              </a:solidFill>
            </a:endParaRPr>
          </a:p>
        </p:txBody>
      </p:sp>
      <p:sp>
        <p:nvSpPr>
          <p:cNvPr id="68" name="TextBox 67">
            <a:extLst>
              <a:ext uri="{FF2B5EF4-FFF2-40B4-BE49-F238E27FC236}">
                <a16:creationId xmlns:a16="http://schemas.microsoft.com/office/drawing/2014/main" id="{FC5A6C45-7E2B-4789-B741-220DEBC63E97}"/>
              </a:ext>
            </a:extLst>
          </p:cNvPr>
          <p:cNvSpPr txBox="1"/>
          <p:nvPr/>
        </p:nvSpPr>
        <p:spPr>
          <a:xfrm>
            <a:off x="2748147" y="1916832"/>
            <a:ext cx="527709" cy="338554"/>
          </a:xfrm>
          <a:prstGeom prst="rect">
            <a:avLst/>
          </a:prstGeom>
          <a:noFill/>
        </p:spPr>
        <p:txBody>
          <a:bodyPr wrap="none" rtlCol="0">
            <a:spAutoFit/>
          </a:bodyPr>
          <a:lstStyle/>
          <a:p>
            <a:r>
              <a:rPr lang="en-US" altLang="ja-JP" sz="1600" dirty="0">
                <a:solidFill>
                  <a:srgbClr val="00B050"/>
                </a:solidFill>
              </a:rPr>
              <a:t>ions</a:t>
            </a:r>
            <a:endParaRPr kumimoji="1" lang="ja-JP" altLang="en-US" sz="1600" dirty="0">
              <a:solidFill>
                <a:srgbClr val="00B050"/>
              </a:solidFill>
            </a:endParaRPr>
          </a:p>
        </p:txBody>
      </p:sp>
      <p:sp>
        <p:nvSpPr>
          <p:cNvPr id="159" name="上矢印 8">
            <a:extLst>
              <a:ext uri="{FF2B5EF4-FFF2-40B4-BE49-F238E27FC236}">
                <a16:creationId xmlns:a16="http://schemas.microsoft.com/office/drawing/2014/main" id="{56650375-4E33-4429-97BE-FA9C3FF52ACD}"/>
              </a:ext>
            </a:extLst>
          </p:cNvPr>
          <p:cNvSpPr/>
          <p:nvPr/>
        </p:nvSpPr>
        <p:spPr>
          <a:xfrm>
            <a:off x="8179780" y="4389979"/>
            <a:ext cx="542591" cy="1430884"/>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B</a:t>
            </a:r>
            <a:endParaRPr kumimoji="1" lang="ja-JP" altLang="en-US" dirty="0"/>
          </a:p>
        </p:txBody>
      </p:sp>
      <p:grpSp>
        <p:nvGrpSpPr>
          <p:cNvPr id="167" name="グループ化 69">
            <a:extLst>
              <a:ext uri="{FF2B5EF4-FFF2-40B4-BE49-F238E27FC236}">
                <a16:creationId xmlns:a16="http://schemas.microsoft.com/office/drawing/2014/main" id="{4E6A075D-D926-4111-BC16-76A40D75AF5C}"/>
              </a:ext>
            </a:extLst>
          </p:cNvPr>
          <p:cNvGrpSpPr/>
          <p:nvPr/>
        </p:nvGrpSpPr>
        <p:grpSpPr>
          <a:xfrm>
            <a:off x="6860706" y="3610433"/>
            <a:ext cx="1255933" cy="2427724"/>
            <a:chOff x="-1457367" y="992746"/>
            <a:chExt cx="1925118" cy="4428472"/>
          </a:xfrm>
        </p:grpSpPr>
        <p:sp>
          <p:nvSpPr>
            <p:cNvPr id="168" name="円柱 79">
              <a:extLst>
                <a:ext uri="{FF2B5EF4-FFF2-40B4-BE49-F238E27FC236}">
                  <a16:creationId xmlns:a16="http://schemas.microsoft.com/office/drawing/2014/main" id="{4DD7D60A-C0FB-4366-AC39-A3B526093A1B}"/>
                </a:ext>
              </a:extLst>
            </p:cNvPr>
            <p:cNvSpPr/>
            <p:nvPr/>
          </p:nvSpPr>
          <p:spPr>
            <a:xfrm>
              <a:off x="-591308" y="992746"/>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柱 80">
              <a:extLst>
                <a:ext uri="{FF2B5EF4-FFF2-40B4-BE49-F238E27FC236}">
                  <a16:creationId xmlns:a16="http://schemas.microsoft.com/office/drawing/2014/main" id="{045C2831-69C4-4B2C-9DF4-0EC7B5B95A4C}"/>
                </a:ext>
              </a:extLst>
            </p:cNvPr>
            <p:cNvSpPr/>
            <p:nvPr/>
          </p:nvSpPr>
          <p:spPr>
            <a:xfrm>
              <a:off x="-591309" y="186882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柱 81">
              <a:extLst>
                <a:ext uri="{FF2B5EF4-FFF2-40B4-BE49-F238E27FC236}">
                  <a16:creationId xmlns:a16="http://schemas.microsoft.com/office/drawing/2014/main" id="{64D101ED-BD80-4FCD-8B4A-37A2DC7BC6A7}"/>
                </a:ext>
              </a:extLst>
            </p:cNvPr>
            <p:cNvSpPr/>
            <p:nvPr/>
          </p:nvSpPr>
          <p:spPr>
            <a:xfrm>
              <a:off x="-881303" y="107673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柱 82">
              <a:extLst>
                <a:ext uri="{FF2B5EF4-FFF2-40B4-BE49-F238E27FC236}">
                  <a16:creationId xmlns:a16="http://schemas.microsoft.com/office/drawing/2014/main" id="{D010955F-9EA1-4EDD-8732-D7CAF7E33879}"/>
                </a:ext>
              </a:extLst>
            </p:cNvPr>
            <p:cNvSpPr/>
            <p:nvPr/>
          </p:nvSpPr>
          <p:spPr>
            <a:xfrm>
              <a:off x="-1169335" y="122074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柱 83">
              <a:extLst>
                <a:ext uri="{FF2B5EF4-FFF2-40B4-BE49-F238E27FC236}">
                  <a16:creationId xmlns:a16="http://schemas.microsoft.com/office/drawing/2014/main" id="{18575602-7B2A-45BC-A046-7DFEC69C680A}"/>
                </a:ext>
              </a:extLst>
            </p:cNvPr>
            <p:cNvSpPr/>
            <p:nvPr/>
          </p:nvSpPr>
          <p:spPr>
            <a:xfrm>
              <a:off x="12478" y="122074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柱 84">
              <a:extLst>
                <a:ext uri="{FF2B5EF4-FFF2-40B4-BE49-F238E27FC236}">
                  <a16:creationId xmlns:a16="http://schemas.microsoft.com/office/drawing/2014/main" id="{D2BDE741-170D-43FA-9890-DA61D5F8EC3F}"/>
                </a:ext>
              </a:extLst>
            </p:cNvPr>
            <p:cNvSpPr/>
            <p:nvPr/>
          </p:nvSpPr>
          <p:spPr>
            <a:xfrm>
              <a:off x="-275554" y="107673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柱 85">
              <a:extLst>
                <a:ext uri="{FF2B5EF4-FFF2-40B4-BE49-F238E27FC236}">
                  <a16:creationId xmlns:a16="http://schemas.microsoft.com/office/drawing/2014/main" id="{FC2B88E1-AE3C-4599-87D4-A1EF23ABDDE6}"/>
                </a:ext>
              </a:extLst>
            </p:cNvPr>
            <p:cNvSpPr/>
            <p:nvPr/>
          </p:nvSpPr>
          <p:spPr>
            <a:xfrm>
              <a:off x="-582440" y="13603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柱 86">
              <a:extLst>
                <a:ext uri="{FF2B5EF4-FFF2-40B4-BE49-F238E27FC236}">
                  <a16:creationId xmlns:a16="http://schemas.microsoft.com/office/drawing/2014/main" id="{62289ECF-2160-456F-BD2F-F9EE42D002B9}"/>
                </a:ext>
              </a:extLst>
            </p:cNvPr>
            <p:cNvSpPr/>
            <p:nvPr/>
          </p:nvSpPr>
          <p:spPr>
            <a:xfrm>
              <a:off x="-275554" y="15087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柱 87">
              <a:extLst>
                <a:ext uri="{FF2B5EF4-FFF2-40B4-BE49-F238E27FC236}">
                  <a16:creationId xmlns:a16="http://schemas.microsoft.com/office/drawing/2014/main" id="{FB5C6161-9BBA-4969-986E-1AD4E58AC869}"/>
                </a:ext>
              </a:extLst>
            </p:cNvPr>
            <p:cNvSpPr/>
            <p:nvPr/>
          </p:nvSpPr>
          <p:spPr>
            <a:xfrm>
              <a:off x="288802" y="13603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円柱 88">
              <a:extLst>
                <a:ext uri="{FF2B5EF4-FFF2-40B4-BE49-F238E27FC236}">
                  <a16:creationId xmlns:a16="http://schemas.microsoft.com/office/drawing/2014/main" id="{550924D2-6516-4C19-8B44-E2F738D86EDA}"/>
                </a:ext>
              </a:extLst>
            </p:cNvPr>
            <p:cNvSpPr/>
            <p:nvPr/>
          </p:nvSpPr>
          <p:spPr>
            <a:xfrm>
              <a:off x="-1457367" y="1364764"/>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円柱 89">
              <a:extLst>
                <a:ext uri="{FF2B5EF4-FFF2-40B4-BE49-F238E27FC236}">
                  <a16:creationId xmlns:a16="http://schemas.microsoft.com/office/drawing/2014/main" id="{8D37216B-DE2D-4A07-8F3C-16FD3E084105}"/>
                </a:ext>
              </a:extLst>
            </p:cNvPr>
            <p:cNvSpPr/>
            <p:nvPr/>
          </p:nvSpPr>
          <p:spPr>
            <a:xfrm>
              <a:off x="-881303" y="143677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円柱 90">
              <a:extLst>
                <a:ext uri="{FF2B5EF4-FFF2-40B4-BE49-F238E27FC236}">
                  <a16:creationId xmlns:a16="http://schemas.microsoft.com/office/drawing/2014/main" id="{E10BEE2E-48F5-4B97-8906-1D1A1AC279E9}"/>
                </a:ext>
              </a:extLst>
            </p:cNvPr>
            <p:cNvSpPr/>
            <p:nvPr/>
          </p:nvSpPr>
          <p:spPr>
            <a:xfrm>
              <a:off x="-582440" y="1770035"/>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柱 91">
              <a:extLst>
                <a:ext uri="{FF2B5EF4-FFF2-40B4-BE49-F238E27FC236}">
                  <a16:creationId xmlns:a16="http://schemas.microsoft.com/office/drawing/2014/main" id="{CCE1F995-CBD1-4B5B-8909-C94FFE60AD43}"/>
                </a:ext>
              </a:extLst>
            </p:cNvPr>
            <p:cNvSpPr/>
            <p:nvPr/>
          </p:nvSpPr>
          <p:spPr>
            <a:xfrm>
              <a:off x="54801" y="158078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円柱 92">
              <a:extLst>
                <a:ext uri="{FF2B5EF4-FFF2-40B4-BE49-F238E27FC236}">
                  <a16:creationId xmlns:a16="http://schemas.microsoft.com/office/drawing/2014/main" id="{3A6F021D-9D94-4B85-A9F4-76CBD1DCB0F9}"/>
                </a:ext>
              </a:extLst>
            </p:cNvPr>
            <p:cNvSpPr/>
            <p:nvPr/>
          </p:nvSpPr>
          <p:spPr>
            <a:xfrm>
              <a:off x="-1169336" y="15087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円柱 93">
              <a:extLst>
                <a:ext uri="{FF2B5EF4-FFF2-40B4-BE49-F238E27FC236}">
                  <a16:creationId xmlns:a16="http://schemas.microsoft.com/office/drawing/2014/main" id="{2C6E57E6-4206-4391-A1BA-D4FE8D1782B5}"/>
                </a:ext>
              </a:extLst>
            </p:cNvPr>
            <p:cNvSpPr/>
            <p:nvPr/>
          </p:nvSpPr>
          <p:spPr>
            <a:xfrm>
              <a:off x="-1165767" y="18135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円柱 94">
              <a:extLst>
                <a:ext uri="{FF2B5EF4-FFF2-40B4-BE49-F238E27FC236}">
                  <a16:creationId xmlns:a16="http://schemas.microsoft.com/office/drawing/2014/main" id="{01AFB321-A964-4662-96C2-EDB7F8FDFFD2}"/>
                </a:ext>
              </a:extLst>
            </p:cNvPr>
            <p:cNvSpPr/>
            <p:nvPr/>
          </p:nvSpPr>
          <p:spPr>
            <a:xfrm>
              <a:off x="-881303" y="18135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円柱 95">
              <a:extLst>
                <a:ext uri="{FF2B5EF4-FFF2-40B4-BE49-F238E27FC236}">
                  <a16:creationId xmlns:a16="http://schemas.microsoft.com/office/drawing/2014/main" id="{C77AABD2-60A9-4470-A125-45BCC3168CD8}"/>
                </a:ext>
              </a:extLst>
            </p:cNvPr>
            <p:cNvSpPr/>
            <p:nvPr/>
          </p:nvSpPr>
          <p:spPr>
            <a:xfrm>
              <a:off x="-591310" y="21568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円柱 96">
              <a:extLst>
                <a:ext uri="{FF2B5EF4-FFF2-40B4-BE49-F238E27FC236}">
                  <a16:creationId xmlns:a16="http://schemas.microsoft.com/office/drawing/2014/main" id="{22068CE6-9C86-42BC-8B57-7B41C7E506C3}"/>
                </a:ext>
              </a:extLst>
            </p:cNvPr>
            <p:cNvSpPr/>
            <p:nvPr/>
          </p:nvSpPr>
          <p:spPr>
            <a:xfrm>
              <a:off x="-270500" y="1849863"/>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円柱 97">
              <a:extLst>
                <a:ext uri="{FF2B5EF4-FFF2-40B4-BE49-F238E27FC236}">
                  <a16:creationId xmlns:a16="http://schemas.microsoft.com/office/drawing/2014/main" id="{C4E43C49-68B6-4785-ABDB-D7B9E6A7134D}"/>
                </a:ext>
              </a:extLst>
            </p:cNvPr>
            <p:cNvSpPr/>
            <p:nvPr/>
          </p:nvSpPr>
          <p:spPr>
            <a:xfrm>
              <a:off x="-1177208" y="2052151"/>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円柱 98">
              <a:extLst>
                <a:ext uri="{FF2B5EF4-FFF2-40B4-BE49-F238E27FC236}">
                  <a16:creationId xmlns:a16="http://schemas.microsoft.com/office/drawing/2014/main" id="{C02F1315-32C7-4051-A8E8-F794EDE4FEF6}"/>
                </a:ext>
              </a:extLst>
            </p:cNvPr>
            <p:cNvSpPr/>
            <p:nvPr/>
          </p:nvSpPr>
          <p:spPr>
            <a:xfrm>
              <a:off x="-1452313" y="1765744"/>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円柱 99">
              <a:extLst>
                <a:ext uri="{FF2B5EF4-FFF2-40B4-BE49-F238E27FC236}">
                  <a16:creationId xmlns:a16="http://schemas.microsoft.com/office/drawing/2014/main" id="{70CDB475-79D6-4546-BE19-F36B78C75A08}"/>
                </a:ext>
              </a:extLst>
            </p:cNvPr>
            <p:cNvSpPr/>
            <p:nvPr/>
          </p:nvSpPr>
          <p:spPr>
            <a:xfrm>
              <a:off x="-881303" y="218085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円柱 100">
              <a:extLst>
                <a:ext uri="{FF2B5EF4-FFF2-40B4-BE49-F238E27FC236}">
                  <a16:creationId xmlns:a16="http://schemas.microsoft.com/office/drawing/2014/main" id="{0CB3FD61-5A59-4039-80B8-EB7FD512175D}"/>
                </a:ext>
              </a:extLst>
            </p:cNvPr>
            <p:cNvSpPr/>
            <p:nvPr/>
          </p:nvSpPr>
          <p:spPr>
            <a:xfrm>
              <a:off x="-265209" y="21568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円柱 101">
              <a:extLst>
                <a:ext uri="{FF2B5EF4-FFF2-40B4-BE49-F238E27FC236}">
                  <a16:creationId xmlns:a16="http://schemas.microsoft.com/office/drawing/2014/main" id="{F77F2A5B-52BF-48DA-A203-B7CDCB2CE638}"/>
                </a:ext>
              </a:extLst>
            </p:cNvPr>
            <p:cNvSpPr/>
            <p:nvPr/>
          </p:nvSpPr>
          <p:spPr>
            <a:xfrm>
              <a:off x="54800" y="1911763"/>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円柱 102">
              <a:extLst>
                <a:ext uri="{FF2B5EF4-FFF2-40B4-BE49-F238E27FC236}">
                  <a16:creationId xmlns:a16="http://schemas.microsoft.com/office/drawing/2014/main" id="{4810F32B-EAC7-4115-B381-C412FF3C2D7E}"/>
                </a:ext>
              </a:extLst>
            </p:cNvPr>
            <p:cNvSpPr/>
            <p:nvPr/>
          </p:nvSpPr>
          <p:spPr>
            <a:xfrm>
              <a:off x="294050" y="1770035"/>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62" name="直線矢印コネクタ 41">
            <a:extLst>
              <a:ext uri="{FF2B5EF4-FFF2-40B4-BE49-F238E27FC236}">
                <a16:creationId xmlns:a16="http://schemas.microsoft.com/office/drawing/2014/main" id="{A9D4DF0B-2DE0-4E16-B49B-32C524698D7C}"/>
              </a:ext>
            </a:extLst>
          </p:cNvPr>
          <p:cNvCxnSpPr>
            <a:cxnSpLocks/>
          </p:cNvCxnSpPr>
          <p:nvPr/>
        </p:nvCxnSpPr>
        <p:spPr bwMode="auto">
          <a:xfrm>
            <a:off x="7447659" y="4653394"/>
            <a:ext cx="3075" cy="583502"/>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4126739-A238-4293-9D4A-09C1A96B6702}"/>
              </a:ext>
            </a:extLst>
          </p:cNvPr>
          <p:cNvGrpSpPr/>
          <p:nvPr/>
        </p:nvGrpSpPr>
        <p:grpSpPr>
          <a:xfrm>
            <a:off x="5940152" y="4631355"/>
            <a:ext cx="2149927" cy="669981"/>
            <a:chOff x="5948897" y="4511294"/>
            <a:chExt cx="2998023" cy="934273"/>
          </a:xfrm>
        </p:grpSpPr>
        <p:sp>
          <p:nvSpPr>
            <p:cNvPr id="161" name="フリーフォーム 103">
              <a:extLst>
                <a:ext uri="{FF2B5EF4-FFF2-40B4-BE49-F238E27FC236}">
                  <a16:creationId xmlns:a16="http://schemas.microsoft.com/office/drawing/2014/main" id="{C9D0D077-C7CD-4810-AFDD-BC54F44FA81F}"/>
                </a:ext>
              </a:extLst>
            </p:cNvPr>
            <p:cNvSpPr/>
            <p:nvPr/>
          </p:nvSpPr>
          <p:spPr>
            <a:xfrm rot="20470114" flipH="1" flipV="1">
              <a:off x="5948897" y="5221589"/>
              <a:ext cx="965419" cy="143974"/>
            </a:xfrm>
            <a:custGeom>
              <a:avLst/>
              <a:gdLst>
                <a:gd name="connsiteX0" fmla="*/ 0 w 6371771"/>
                <a:gd name="connsiteY0" fmla="*/ 803124 h 1533677"/>
                <a:gd name="connsiteX1" fmla="*/ 682171 w 6371771"/>
                <a:gd name="connsiteY1" fmla="*/ 120953 h 1533677"/>
                <a:gd name="connsiteX2" fmla="*/ 1407885 w 6371771"/>
                <a:gd name="connsiteY2" fmla="*/ 1528839 h 1533677"/>
                <a:gd name="connsiteX3" fmla="*/ 2133600 w 6371771"/>
                <a:gd name="connsiteY3" fmla="*/ 106439 h 1533677"/>
                <a:gd name="connsiteX4" fmla="*/ 2844800 w 6371771"/>
                <a:gd name="connsiteY4" fmla="*/ 1528839 h 1533677"/>
                <a:gd name="connsiteX5" fmla="*/ 3570514 w 6371771"/>
                <a:gd name="connsiteY5" fmla="*/ 77410 h 1533677"/>
                <a:gd name="connsiteX6" fmla="*/ 4281714 w 6371771"/>
                <a:gd name="connsiteY6" fmla="*/ 1514324 h 1533677"/>
                <a:gd name="connsiteX7" fmla="*/ 4978400 w 6371771"/>
                <a:gd name="connsiteY7" fmla="*/ 91924 h 1533677"/>
                <a:gd name="connsiteX8" fmla="*/ 5733143 w 6371771"/>
                <a:gd name="connsiteY8" fmla="*/ 1514324 h 1533677"/>
                <a:gd name="connsiteX9" fmla="*/ 6371771 w 6371771"/>
                <a:gd name="connsiteY9" fmla="*/ 77410 h 153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771" h="1533677">
                  <a:moveTo>
                    <a:pt x="0" y="803124"/>
                  </a:moveTo>
                  <a:cubicBezTo>
                    <a:pt x="223761" y="401562"/>
                    <a:pt x="447523" y="0"/>
                    <a:pt x="682171" y="120953"/>
                  </a:cubicBezTo>
                  <a:cubicBezTo>
                    <a:pt x="916819" y="241906"/>
                    <a:pt x="1165980" y="1531258"/>
                    <a:pt x="1407885" y="1528839"/>
                  </a:cubicBezTo>
                  <a:cubicBezTo>
                    <a:pt x="1649790" y="1526420"/>
                    <a:pt x="1894114" y="106439"/>
                    <a:pt x="2133600" y="106439"/>
                  </a:cubicBezTo>
                  <a:cubicBezTo>
                    <a:pt x="2373086" y="106439"/>
                    <a:pt x="2605314" y="1533677"/>
                    <a:pt x="2844800" y="1528839"/>
                  </a:cubicBezTo>
                  <a:cubicBezTo>
                    <a:pt x="3084286" y="1524001"/>
                    <a:pt x="3331028" y="79829"/>
                    <a:pt x="3570514" y="77410"/>
                  </a:cubicBezTo>
                  <a:cubicBezTo>
                    <a:pt x="3810000" y="74991"/>
                    <a:pt x="4047066" y="1511905"/>
                    <a:pt x="4281714" y="1514324"/>
                  </a:cubicBezTo>
                  <a:cubicBezTo>
                    <a:pt x="4516362" y="1516743"/>
                    <a:pt x="4736495" y="91924"/>
                    <a:pt x="4978400" y="91924"/>
                  </a:cubicBezTo>
                  <a:cubicBezTo>
                    <a:pt x="5220305" y="91924"/>
                    <a:pt x="5500915" y="1516743"/>
                    <a:pt x="5733143" y="1514324"/>
                  </a:cubicBezTo>
                  <a:cubicBezTo>
                    <a:pt x="5965371" y="1511905"/>
                    <a:pt x="6168571" y="794657"/>
                    <a:pt x="6371771" y="77410"/>
                  </a:cubicBezTo>
                </a:path>
              </a:pathLst>
            </a:cu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5" name="Arc 164">
              <a:extLst>
                <a:ext uri="{FF2B5EF4-FFF2-40B4-BE49-F238E27FC236}">
                  <a16:creationId xmlns:a16="http://schemas.microsoft.com/office/drawing/2014/main" id="{4D703B9D-C5DD-4317-ABF8-7622CBC382AA}"/>
                </a:ext>
              </a:extLst>
            </p:cNvPr>
            <p:cNvSpPr/>
            <p:nvPr/>
          </p:nvSpPr>
          <p:spPr>
            <a:xfrm rot="21106907">
              <a:off x="6879196" y="4511294"/>
              <a:ext cx="2067724" cy="934273"/>
            </a:xfrm>
            <a:prstGeom prst="arc">
              <a:avLst>
                <a:gd name="adj1" fmla="val 5838310"/>
                <a:gd name="adj2" fmla="val 1635704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94" name="Oval 193">
            <a:extLst>
              <a:ext uri="{FF2B5EF4-FFF2-40B4-BE49-F238E27FC236}">
                <a16:creationId xmlns:a16="http://schemas.microsoft.com/office/drawing/2014/main" id="{A208DFE2-5AB6-4ADF-8504-CE946883D99F}"/>
              </a:ext>
            </a:extLst>
          </p:cNvPr>
          <p:cNvSpPr/>
          <p:nvPr/>
        </p:nvSpPr>
        <p:spPr>
          <a:xfrm rot="16978694">
            <a:off x="7338962" y="4458161"/>
            <a:ext cx="188632" cy="188634"/>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5" name="Oval 194">
            <a:extLst>
              <a:ext uri="{FF2B5EF4-FFF2-40B4-BE49-F238E27FC236}">
                <a16:creationId xmlns:a16="http://schemas.microsoft.com/office/drawing/2014/main" id="{AA7228EB-E41B-4928-B12D-31310BD424C3}"/>
              </a:ext>
            </a:extLst>
          </p:cNvPr>
          <p:cNvSpPr/>
          <p:nvPr/>
        </p:nvSpPr>
        <p:spPr>
          <a:xfrm rot="16978694">
            <a:off x="7362206" y="5249785"/>
            <a:ext cx="188632" cy="188634"/>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TextBox 20">
            <a:extLst>
              <a:ext uri="{FF2B5EF4-FFF2-40B4-BE49-F238E27FC236}">
                <a16:creationId xmlns:a16="http://schemas.microsoft.com/office/drawing/2014/main" id="{2759CBB0-6C27-4398-BA88-9F23648469FB}"/>
              </a:ext>
            </a:extLst>
          </p:cNvPr>
          <p:cNvSpPr txBox="1"/>
          <p:nvPr/>
        </p:nvSpPr>
        <p:spPr>
          <a:xfrm>
            <a:off x="6089580" y="5712851"/>
            <a:ext cx="2672270" cy="369332"/>
          </a:xfrm>
          <a:prstGeom prst="rect">
            <a:avLst/>
          </a:prstGeom>
          <a:noFill/>
        </p:spPr>
        <p:txBody>
          <a:bodyPr wrap="none" rtlCol="0">
            <a:spAutoFit/>
          </a:bodyPr>
          <a:lstStyle/>
          <a:p>
            <a:r>
              <a:rPr kumimoji="1" lang="en-US" altLang="ja-JP" dirty="0"/>
              <a:t>Bunch of cyclotron motion</a:t>
            </a:r>
            <a:endParaRPr kumimoji="1" lang="ja-JP" altLang="en-US" dirty="0"/>
          </a:p>
        </p:txBody>
      </p:sp>
      <p:sp>
        <p:nvSpPr>
          <p:cNvPr id="157" name="テキスト ボックス 28">
            <a:extLst>
              <a:ext uri="{FF2B5EF4-FFF2-40B4-BE49-F238E27FC236}">
                <a16:creationId xmlns:a16="http://schemas.microsoft.com/office/drawing/2014/main" id="{78860537-FFFA-43C4-8640-C8A685633280}"/>
              </a:ext>
            </a:extLst>
          </p:cNvPr>
          <p:cNvSpPr txBox="1"/>
          <p:nvPr/>
        </p:nvSpPr>
        <p:spPr>
          <a:xfrm>
            <a:off x="5898958" y="3460329"/>
            <a:ext cx="3074368" cy="369332"/>
          </a:xfrm>
          <a:prstGeom prst="rect">
            <a:avLst/>
          </a:prstGeom>
          <a:noFill/>
        </p:spPr>
        <p:txBody>
          <a:bodyPr wrap="none" rtlCol="0">
            <a:spAutoFit/>
          </a:bodyPr>
          <a:lstStyle/>
          <a:p>
            <a:r>
              <a:rPr lang="en-US" altLang="ja-JP" dirty="0"/>
              <a:t>(1+1)-dimensional fluctuations</a:t>
            </a:r>
            <a:endParaRPr kumimoji="1" lang="ja-JP" altLang="en-US" dirty="0"/>
          </a:p>
        </p:txBody>
      </p:sp>
    </p:spTree>
    <p:extLst>
      <p:ext uri="{BB962C8B-B14F-4D97-AF65-F5344CB8AC3E}">
        <p14:creationId xmlns:p14="http://schemas.microsoft.com/office/powerpoint/2010/main" val="4101988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93C946C1-2C00-4DC6-B015-5E1768A77111}"/>
              </a:ext>
            </a:extLst>
          </p:cNvPr>
          <p:cNvSpPr/>
          <p:nvPr/>
        </p:nvSpPr>
        <p:spPr bwMode="auto">
          <a:xfrm>
            <a:off x="179511" y="3939633"/>
            <a:ext cx="8812903" cy="28017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73" name="Rectangle 72">
            <a:extLst>
              <a:ext uri="{FF2B5EF4-FFF2-40B4-BE49-F238E27FC236}">
                <a16:creationId xmlns:a16="http://schemas.microsoft.com/office/drawing/2014/main" id="{8CAD5C6A-2B84-4BBC-929B-3427D0FDA24B}"/>
              </a:ext>
            </a:extLst>
          </p:cNvPr>
          <p:cNvSpPr/>
          <p:nvPr/>
        </p:nvSpPr>
        <p:spPr bwMode="auto">
          <a:xfrm>
            <a:off x="179511" y="980728"/>
            <a:ext cx="8812903" cy="280173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72" name="Rectangle 71">
            <a:extLst>
              <a:ext uri="{FF2B5EF4-FFF2-40B4-BE49-F238E27FC236}">
                <a16:creationId xmlns:a16="http://schemas.microsoft.com/office/drawing/2014/main" id="{818F4515-CAD9-4913-B1ED-676317BE2FAD}"/>
              </a:ext>
            </a:extLst>
          </p:cNvPr>
          <p:cNvSpPr/>
          <p:nvPr/>
        </p:nvSpPr>
        <p:spPr bwMode="auto">
          <a:xfrm>
            <a:off x="179512" y="188640"/>
            <a:ext cx="8784976" cy="7018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60" name="テキスト ボックス 1 1"/>
          <p:cNvSpPr txBox="1">
            <a:spLocks noChangeArrowheads="1"/>
          </p:cNvSpPr>
          <p:nvPr/>
        </p:nvSpPr>
        <p:spPr bwMode="auto">
          <a:xfrm>
            <a:off x="179512" y="334315"/>
            <a:ext cx="4094711" cy="400110"/>
          </a:xfrm>
          <a:prstGeom prst="rect">
            <a:avLst/>
          </a:prstGeom>
          <a:noFill/>
          <a:ln w="9525">
            <a:noFill/>
            <a:miter lim="800000"/>
            <a:headEnd/>
            <a:tailEnd/>
          </a:ln>
        </p:spPr>
        <p:txBody>
          <a:bodyPr wrap="none">
            <a:spAutoFit/>
          </a:bodyPr>
          <a:lstStyle/>
          <a:p>
            <a:r>
              <a:rPr lang="en-US" altLang="ja-JP" sz="2000" dirty="0">
                <a:solidFill>
                  <a:srgbClr val="00B0F0"/>
                </a:solidFill>
                <a:latin typeface="Calibri" pitchFamily="34" charset="0"/>
              </a:rPr>
              <a:t>Maxwell eq. w/ quantum corrections:</a:t>
            </a:r>
            <a:endParaRPr lang="ja-JP" altLang="en-US" sz="2000" dirty="0">
              <a:solidFill>
                <a:srgbClr val="00B0F0"/>
              </a:solidFill>
              <a:latin typeface="Calibri" pitchFamily="34" charset="0"/>
            </a:endParaRPr>
          </a:p>
        </p:txBody>
      </p:sp>
      <p:grpSp>
        <p:nvGrpSpPr>
          <p:cNvPr id="10" name="グループ化 18">
            <a:extLst>
              <a:ext uri="{FF2B5EF4-FFF2-40B4-BE49-F238E27FC236}">
                <a16:creationId xmlns:a16="http://schemas.microsoft.com/office/drawing/2014/main" id="{9BCE781B-7B4D-4463-AAF3-4D2C4D209578}"/>
              </a:ext>
            </a:extLst>
          </p:cNvPr>
          <p:cNvGrpSpPr/>
          <p:nvPr/>
        </p:nvGrpSpPr>
        <p:grpSpPr>
          <a:xfrm>
            <a:off x="3740395" y="6154219"/>
            <a:ext cx="5080077" cy="509282"/>
            <a:chOff x="500035" y="2487670"/>
            <a:chExt cx="5080077" cy="509282"/>
          </a:xfrm>
        </p:grpSpPr>
        <p:pic>
          <p:nvPicPr>
            <p:cNvPr id="11" name="図 4" descr="\begin{document}&#10;\begin{align*}&#10;\chi_0 \rightarrow \Pi_{\rm vac} \, , \ &#10;\chi_{1,2} \rightarrow 0&#10;\end{align*}&#10;\end{document}">
              <a:extLst>
                <a:ext uri="{FF2B5EF4-FFF2-40B4-BE49-F238E27FC236}">
                  <a16:creationId xmlns:a16="http://schemas.microsoft.com/office/drawing/2014/main" id="{96921F90-B15F-4866-8C8A-2F7CC0424706}"/>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2334121" y="2561468"/>
              <a:ext cx="3101975" cy="339951"/>
            </a:xfrm>
            <a:prstGeom prst="rect">
              <a:avLst/>
            </a:prstGeom>
          </p:spPr>
        </p:pic>
        <p:sp>
          <p:nvSpPr>
            <p:cNvPr id="12" name="テキスト ボックス 9">
              <a:extLst>
                <a:ext uri="{FF2B5EF4-FFF2-40B4-BE49-F238E27FC236}">
                  <a16:creationId xmlns:a16="http://schemas.microsoft.com/office/drawing/2014/main" id="{4511426C-AAE5-4999-9864-5962B55B0B20}"/>
                </a:ext>
              </a:extLst>
            </p:cNvPr>
            <p:cNvSpPr txBox="1"/>
            <p:nvPr/>
          </p:nvSpPr>
          <p:spPr>
            <a:xfrm>
              <a:off x="561574" y="2564904"/>
              <a:ext cx="1850186" cy="369332"/>
            </a:xfrm>
            <a:prstGeom prst="rect">
              <a:avLst/>
            </a:prstGeom>
            <a:noFill/>
          </p:spPr>
          <p:txBody>
            <a:bodyPr wrap="none" rtlCol="0">
              <a:spAutoFit/>
            </a:bodyPr>
            <a:lstStyle/>
            <a:p>
              <a:r>
                <a:rPr kumimoji="1" lang="en-US" altLang="ja-JP" dirty="0"/>
                <a:t>Vanishing B limit: </a:t>
              </a:r>
              <a:endParaRPr kumimoji="1" lang="ja-JP" altLang="en-US" dirty="0"/>
            </a:p>
          </p:txBody>
        </p:sp>
        <p:sp>
          <p:nvSpPr>
            <p:cNvPr id="13" name="正方形/長方形 15">
              <a:extLst>
                <a:ext uri="{FF2B5EF4-FFF2-40B4-BE49-F238E27FC236}">
                  <a16:creationId xmlns:a16="http://schemas.microsoft.com/office/drawing/2014/main" id="{9052E37E-0DA3-4110-83AA-1F7757B72C43}"/>
                </a:ext>
              </a:extLst>
            </p:cNvPr>
            <p:cNvSpPr/>
            <p:nvPr/>
          </p:nvSpPr>
          <p:spPr>
            <a:xfrm>
              <a:off x="500035" y="2487670"/>
              <a:ext cx="5080077" cy="509282"/>
            </a:xfrm>
            <a:prstGeom prst="rect">
              <a:avLst/>
            </a:prstGeom>
            <a:noFill/>
            <a:ln>
              <a:solidFill>
                <a:srgbClr val="05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ボックス 24">
            <a:extLst>
              <a:ext uri="{FF2B5EF4-FFF2-40B4-BE49-F238E27FC236}">
                <a16:creationId xmlns:a16="http://schemas.microsoft.com/office/drawing/2014/main" id="{A24E13E7-3809-4B80-9515-A0DC7BEEA19B}"/>
              </a:ext>
            </a:extLst>
          </p:cNvPr>
          <p:cNvSpPr txBox="1">
            <a:spLocks noChangeArrowheads="1"/>
          </p:cNvSpPr>
          <p:nvPr/>
        </p:nvSpPr>
        <p:spPr bwMode="auto">
          <a:xfrm>
            <a:off x="151585" y="1003160"/>
            <a:ext cx="3593291" cy="707886"/>
          </a:xfrm>
          <a:prstGeom prst="rect">
            <a:avLst/>
          </a:prstGeom>
          <a:noFill/>
          <a:ln w="9525">
            <a:noFill/>
            <a:miter lim="800000"/>
            <a:headEnd/>
            <a:tailEnd/>
          </a:ln>
        </p:spPr>
        <p:txBody>
          <a:bodyPr wrap="none">
            <a:spAutoFit/>
          </a:bodyPr>
          <a:lstStyle/>
          <a:p>
            <a:r>
              <a:rPr lang="en-US" altLang="ja-JP" sz="2000" dirty="0">
                <a:solidFill>
                  <a:srgbClr val="00B0F0"/>
                </a:solidFill>
                <a:latin typeface="Calibri" pitchFamily="34" charset="0"/>
              </a:rPr>
              <a:t>U(1) gauge symmetry constrains </a:t>
            </a:r>
          </a:p>
          <a:p>
            <a:r>
              <a:rPr lang="en-US" altLang="ja-JP" sz="2000" dirty="0">
                <a:solidFill>
                  <a:srgbClr val="00B0F0"/>
                </a:solidFill>
                <a:latin typeface="Calibri" pitchFamily="34" charset="0"/>
              </a:rPr>
              <a:t>possible tensor structures</a:t>
            </a:r>
            <a:endParaRPr lang="ja-JP" altLang="en-US" sz="2000" dirty="0">
              <a:solidFill>
                <a:srgbClr val="00B0F0"/>
              </a:solidFill>
              <a:latin typeface="Calibri" pitchFamily="34" charset="0"/>
            </a:endParaRPr>
          </a:p>
        </p:txBody>
      </p:sp>
      <p:sp>
        <p:nvSpPr>
          <p:cNvPr id="48" name="TextBox 47">
            <a:extLst>
              <a:ext uri="{FF2B5EF4-FFF2-40B4-BE49-F238E27FC236}">
                <a16:creationId xmlns:a16="http://schemas.microsoft.com/office/drawing/2014/main" id="{C10C3BB4-8393-4099-9157-FDCEFFD889D8}"/>
              </a:ext>
            </a:extLst>
          </p:cNvPr>
          <p:cNvSpPr txBox="1"/>
          <p:nvPr/>
        </p:nvSpPr>
        <p:spPr>
          <a:xfrm>
            <a:off x="3722216" y="4283804"/>
            <a:ext cx="5026248" cy="369332"/>
          </a:xfrm>
          <a:prstGeom prst="rect">
            <a:avLst/>
          </a:prstGeom>
          <a:noFill/>
        </p:spPr>
        <p:txBody>
          <a:bodyPr wrap="none" rtlCol="0">
            <a:spAutoFit/>
          </a:bodyPr>
          <a:lstStyle/>
          <a:p>
            <a:r>
              <a:rPr kumimoji="1" lang="en-US" altLang="ja-JP" dirty="0"/>
              <a:t>Two (physical) polarization modes in || and </a:t>
            </a:r>
            <a:r>
              <a:rPr kumimoji="1" lang="ja-JP" altLang="en-US" dirty="0"/>
              <a:t>⊥ </a:t>
            </a:r>
            <a:r>
              <a:rPr kumimoji="1" lang="en-US" altLang="ja-JP" dirty="0"/>
              <a:t>to B.</a:t>
            </a:r>
            <a:endParaRPr kumimoji="1" lang="ja-JP" altLang="en-US" dirty="0"/>
          </a:p>
        </p:txBody>
      </p:sp>
      <p:pic>
        <p:nvPicPr>
          <p:cNvPr id="49" name="Picture 48">
            <a:extLst>
              <a:ext uri="{FF2B5EF4-FFF2-40B4-BE49-F238E27FC236}">
                <a16:creationId xmlns:a16="http://schemas.microsoft.com/office/drawing/2014/main" id="{BC0CFF55-9445-4AA1-9264-6B3762FFC20B}"/>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351876" y="4627766"/>
            <a:ext cx="3600400" cy="1177498"/>
          </a:xfrm>
          <a:prstGeom prst="rect">
            <a:avLst/>
          </a:prstGeom>
        </p:spPr>
      </p:pic>
      <p:sp>
        <p:nvSpPr>
          <p:cNvPr id="50" name="Arrow: Up 49">
            <a:extLst>
              <a:ext uri="{FF2B5EF4-FFF2-40B4-BE49-F238E27FC236}">
                <a16:creationId xmlns:a16="http://schemas.microsoft.com/office/drawing/2014/main" id="{435D0894-1D15-434C-8A56-5A2DD1D6C588}"/>
              </a:ext>
            </a:extLst>
          </p:cNvPr>
          <p:cNvSpPr/>
          <p:nvPr/>
        </p:nvSpPr>
        <p:spPr bwMode="auto">
          <a:xfrm>
            <a:off x="7376212" y="5651956"/>
            <a:ext cx="448399" cy="369332"/>
          </a:xfrm>
          <a:prstGeom prst="upArrow">
            <a:avLst/>
          </a:prstGeom>
          <a:solidFill>
            <a:srgbClr val="CCFF66"/>
          </a:solidFill>
          <a:ln>
            <a:solidFill>
              <a:srgbClr val="05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3" name="Picture 2">
            <a:extLst>
              <a:ext uri="{FF2B5EF4-FFF2-40B4-BE49-F238E27FC236}">
                <a16:creationId xmlns:a16="http://schemas.microsoft.com/office/drawing/2014/main" id="{44C24627-38FC-47F3-AC81-3E5362DD0AF3}"/>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211961" y="332656"/>
            <a:ext cx="4680522" cy="397084"/>
          </a:xfrm>
          <a:prstGeom prst="rect">
            <a:avLst/>
          </a:prstGeom>
        </p:spPr>
      </p:pic>
      <p:grpSp>
        <p:nvGrpSpPr>
          <p:cNvPr id="71" name="Group 70">
            <a:extLst>
              <a:ext uri="{FF2B5EF4-FFF2-40B4-BE49-F238E27FC236}">
                <a16:creationId xmlns:a16="http://schemas.microsoft.com/office/drawing/2014/main" id="{BE10E840-6A05-425F-8526-53C19402AD03}"/>
              </a:ext>
            </a:extLst>
          </p:cNvPr>
          <p:cNvGrpSpPr/>
          <p:nvPr/>
        </p:nvGrpSpPr>
        <p:grpSpPr>
          <a:xfrm>
            <a:off x="323528" y="1850280"/>
            <a:ext cx="4731487" cy="1375948"/>
            <a:chOff x="923234" y="1988653"/>
            <a:chExt cx="4731487" cy="1375948"/>
          </a:xfrm>
        </p:grpSpPr>
        <p:sp>
          <p:nvSpPr>
            <p:cNvPr id="69" name="Rectangle 68">
              <a:extLst>
                <a:ext uri="{FF2B5EF4-FFF2-40B4-BE49-F238E27FC236}">
                  <a16:creationId xmlns:a16="http://schemas.microsoft.com/office/drawing/2014/main" id="{5CD4E883-0890-4219-9984-06CCA91CAB6F}"/>
                </a:ext>
              </a:extLst>
            </p:cNvPr>
            <p:cNvSpPr/>
            <p:nvPr/>
          </p:nvSpPr>
          <p:spPr bwMode="auto">
            <a:xfrm>
              <a:off x="3635896" y="2615556"/>
              <a:ext cx="2018825" cy="7490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70" name="Rectangle 69">
              <a:extLst>
                <a:ext uri="{FF2B5EF4-FFF2-40B4-BE49-F238E27FC236}">
                  <a16:creationId xmlns:a16="http://schemas.microsoft.com/office/drawing/2014/main" id="{68A2C846-2245-4C75-9D92-CF1C416CB964}"/>
                </a:ext>
              </a:extLst>
            </p:cNvPr>
            <p:cNvSpPr/>
            <p:nvPr/>
          </p:nvSpPr>
          <p:spPr bwMode="auto">
            <a:xfrm>
              <a:off x="1517922" y="2619749"/>
              <a:ext cx="2018825" cy="396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34" name="グループ化 65">
              <a:extLst>
                <a:ext uri="{FF2B5EF4-FFF2-40B4-BE49-F238E27FC236}">
                  <a16:creationId xmlns:a16="http://schemas.microsoft.com/office/drawing/2014/main" id="{BCD3AA56-8DEB-4049-8387-4E18E38D73FF}"/>
                </a:ext>
              </a:extLst>
            </p:cNvPr>
            <p:cNvGrpSpPr/>
            <p:nvPr/>
          </p:nvGrpSpPr>
          <p:grpSpPr>
            <a:xfrm>
              <a:off x="2483768" y="1988653"/>
              <a:ext cx="3012926" cy="517586"/>
              <a:chOff x="2455079" y="1484783"/>
              <a:chExt cx="3413065" cy="586325"/>
            </a:xfrm>
          </p:grpSpPr>
          <p:sp>
            <p:nvSpPr>
              <p:cNvPr id="42" name="円/楕円 73">
                <a:extLst>
                  <a:ext uri="{FF2B5EF4-FFF2-40B4-BE49-F238E27FC236}">
                    <a16:creationId xmlns:a16="http://schemas.microsoft.com/office/drawing/2014/main" id="{1BAE2888-0F2C-482C-9E96-56A25811A15B}"/>
                  </a:ext>
                </a:extLst>
              </p:cNvPr>
              <p:cNvSpPr/>
              <p:nvPr/>
            </p:nvSpPr>
            <p:spPr>
              <a:xfrm>
                <a:off x="3923360" y="1484784"/>
                <a:ext cx="576064" cy="57606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74">
                <a:extLst>
                  <a:ext uri="{FF2B5EF4-FFF2-40B4-BE49-F238E27FC236}">
                    <a16:creationId xmlns:a16="http://schemas.microsoft.com/office/drawing/2014/main" id="{AB5C1C5A-7966-4388-B339-37C1CE67E0EE}"/>
                  </a:ext>
                </a:extLst>
              </p:cNvPr>
              <p:cNvSpPr/>
              <p:nvPr/>
            </p:nvSpPr>
            <p:spPr>
              <a:xfrm>
                <a:off x="5292080" y="1495044"/>
                <a:ext cx="576064" cy="57606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75">
                <a:extLst>
                  <a:ext uri="{FF2B5EF4-FFF2-40B4-BE49-F238E27FC236}">
                    <a16:creationId xmlns:a16="http://schemas.microsoft.com/office/drawing/2014/main" id="{CB868562-CCC0-442E-BE40-2C5E77EEA1ED}"/>
                  </a:ext>
                </a:extLst>
              </p:cNvPr>
              <p:cNvSpPr/>
              <p:nvPr/>
            </p:nvSpPr>
            <p:spPr>
              <a:xfrm>
                <a:off x="2455079" y="1484783"/>
                <a:ext cx="576064" cy="57606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41" name="図 72" descr="\begin{document}&#10;\begin{align*}&#10;P^{\mu\nu}_0 = q^2 \eta^{\mu\nu}  - q^\mu q^\nu &#10;\end{align*}&#10;\end{document}">
              <a:extLst>
                <a:ext uri="{FF2B5EF4-FFF2-40B4-BE49-F238E27FC236}">
                  <a16:creationId xmlns:a16="http://schemas.microsoft.com/office/drawing/2014/main" id="{2437942D-2A7D-4C7E-B124-7732FC4D5463}"/>
                </a:ext>
              </a:extLst>
            </p:cNvPr>
            <p:cNvPicPr>
              <a:picLocks noChangeAspect="1"/>
            </p:cNvPicPr>
            <p:nvPr/>
          </p:nvPicPr>
          <p:blipFill>
            <a:blip r:embed="rId12" cstate="print"/>
            <a:stretch>
              <a:fillRect/>
            </a:stretch>
          </p:blipFill>
          <p:spPr>
            <a:xfrm>
              <a:off x="1640026" y="2692908"/>
              <a:ext cx="1746387" cy="240478"/>
            </a:xfrm>
            <a:prstGeom prst="rect">
              <a:avLst/>
            </a:prstGeom>
          </p:spPr>
        </p:pic>
        <p:pic>
          <p:nvPicPr>
            <p:cNvPr id="38" name="図 69" descr="\begin{document}&#10;\begin{align*}&#10;P^{\mu\nu}_1 = q^2_\parallel  \eta^{\mu\nu}_\parallel  - q^\mu_\parallel  q^\nu_ \parallel &#10;\end{align*}&#10;\end{document}">
              <a:extLst>
                <a:ext uri="{FF2B5EF4-FFF2-40B4-BE49-F238E27FC236}">
                  <a16:creationId xmlns:a16="http://schemas.microsoft.com/office/drawing/2014/main" id="{C31EFF6C-7122-467D-B70B-60751B3583AD}"/>
                </a:ext>
              </a:extLst>
            </p:cNvPr>
            <p:cNvPicPr>
              <a:picLocks noChangeAspect="1"/>
            </p:cNvPicPr>
            <p:nvPr/>
          </p:nvPicPr>
          <p:blipFill>
            <a:blip r:embed="rId13" cstate="print"/>
            <a:stretch>
              <a:fillRect/>
            </a:stretch>
          </p:blipFill>
          <p:spPr>
            <a:xfrm>
              <a:off x="3736700" y="2666208"/>
              <a:ext cx="1746387" cy="287564"/>
            </a:xfrm>
            <a:prstGeom prst="rect">
              <a:avLst/>
            </a:prstGeom>
          </p:spPr>
        </p:pic>
        <p:pic>
          <p:nvPicPr>
            <p:cNvPr id="39" name="図 70" descr="\begin{document}&#10;\begin{align*}&#10;P^{\mu\nu}_2 = q^2_\perp \eta^{\mu\nu}_\perp - q^\mu_\perp q^\nu_\perp&#10;\end{align*}&#10;\end{document}">
              <a:extLst>
                <a:ext uri="{FF2B5EF4-FFF2-40B4-BE49-F238E27FC236}">
                  <a16:creationId xmlns:a16="http://schemas.microsoft.com/office/drawing/2014/main" id="{13B4488B-C617-430C-8E08-DE080F3D0CB8}"/>
                </a:ext>
              </a:extLst>
            </p:cNvPr>
            <p:cNvPicPr>
              <a:picLocks noChangeAspect="1"/>
            </p:cNvPicPr>
            <p:nvPr/>
          </p:nvPicPr>
          <p:blipFill>
            <a:blip r:embed="rId14" cstate="print"/>
            <a:stretch>
              <a:fillRect/>
            </a:stretch>
          </p:blipFill>
          <p:spPr>
            <a:xfrm>
              <a:off x="3736700" y="3047604"/>
              <a:ext cx="1822025" cy="243841"/>
            </a:xfrm>
            <a:prstGeom prst="rect">
              <a:avLst/>
            </a:prstGeom>
          </p:spPr>
        </p:pic>
        <p:pic>
          <p:nvPicPr>
            <p:cNvPr id="68" name="Picture 67">
              <a:extLst>
                <a:ext uri="{FF2B5EF4-FFF2-40B4-BE49-F238E27FC236}">
                  <a16:creationId xmlns:a16="http://schemas.microsoft.com/office/drawing/2014/main" id="{9DF22CDB-E09B-4E55-9421-57B4A651EEF0}"/>
                </a:ext>
              </a:extLst>
            </p:cNvPr>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923234" y="2052198"/>
              <a:ext cx="4646243" cy="325568"/>
            </a:xfrm>
            <a:prstGeom prst="rect">
              <a:avLst/>
            </a:prstGeom>
          </p:spPr>
        </p:pic>
      </p:grpSp>
      <p:grpSp>
        <p:nvGrpSpPr>
          <p:cNvPr id="76" name="Group 75">
            <a:extLst>
              <a:ext uri="{FF2B5EF4-FFF2-40B4-BE49-F238E27FC236}">
                <a16:creationId xmlns:a16="http://schemas.microsoft.com/office/drawing/2014/main" id="{ABC71341-DA30-4894-916C-9AA2D072D96B}"/>
              </a:ext>
            </a:extLst>
          </p:cNvPr>
          <p:cNvGrpSpPr/>
          <p:nvPr/>
        </p:nvGrpSpPr>
        <p:grpSpPr>
          <a:xfrm>
            <a:off x="5796136" y="1124743"/>
            <a:ext cx="2838863" cy="2520987"/>
            <a:chOff x="5724128" y="1403483"/>
            <a:chExt cx="2838863" cy="2520987"/>
          </a:xfrm>
        </p:grpSpPr>
        <p:sp>
          <p:nvSpPr>
            <p:cNvPr id="75" name="Rectangle 74">
              <a:extLst>
                <a:ext uri="{FF2B5EF4-FFF2-40B4-BE49-F238E27FC236}">
                  <a16:creationId xmlns:a16="http://schemas.microsoft.com/office/drawing/2014/main" id="{04E2B9C7-4D99-4F90-BD5E-335A97C0C406}"/>
                </a:ext>
              </a:extLst>
            </p:cNvPr>
            <p:cNvSpPr/>
            <p:nvPr/>
          </p:nvSpPr>
          <p:spPr bwMode="auto">
            <a:xfrm>
              <a:off x="5724128" y="1403483"/>
              <a:ext cx="2838863" cy="2520987"/>
            </a:xfrm>
            <a:prstGeom prst="rect">
              <a:avLst/>
            </a:prstGeom>
            <a:solidFill>
              <a:schemeClr val="bg1"/>
            </a:solidFill>
            <a:ln>
              <a:solidFill>
                <a:srgbClr val="ED9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8" name="Picture 7">
              <a:extLst>
                <a:ext uri="{FF2B5EF4-FFF2-40B4-BE49-F238E27FC236}">
                  <a16:creationId xmlns:a16="http://schemas.microsoft.com/office/drawing/2014/main" id="{3A02DB77-5A9F-4964-8FB4-AA89FC38953F}"/>
                </a:ext>
              </a:extLst>
            </p:cNvPr>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6042168" y="2908912"/>
              <a:ext cx="1437425" cy="582804"/>
            </a:xfrm>
            <a:prstGeom prst="rect">
              <a:avLst/>
            </a:prstGeom>
          </p:spPr>
        </p:pic>
        <p:pic>
          <p:nvPicPr>
            <p:cNvPr id="53" name="Picture 52">
              <a:extLst>
                <a:ext uri="{FF2B5EF4-FFF2-40B4-BE49-F238E27FC236}">
                  <a16:creationId xmlns:a16="http://schemas.microsoft.com/office/drawing/2014/main" id="{792E0F16-F4E6-43C1-9F5F-1B00BE6CEC2B}"/>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6033499" y="2195572"/>
              <a:ext cx="2162622" cy="588997"/>
            </a:xfrm>
            <a:prstGeom prst="rect">
              <a:avLst/>
            </a:prstGeom>
          </p:spPr>
        </p:pic>
        <p:pic>
          <p:nvPicPr>
            <p:cNvPr id="64" name="Picture 63">
              <a:extLst>
                <a:ext uri="{FF2B5EF4-FFF2-40B4-BE49-F238E27FC236}">
                  <a16:creationId xmlns:a16="http://schemas.microsoft.com/office/drawing/2014/main" id="{C87CB9E9-7765-4712-878B-1B6F100CE17F}"/>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6151472" y="1793806"/>
              <a:ext cx="1773896" cy="325539"/>
            </a:xfrm>
            <a:prstGeom prst="rect">
              <a:avLst/>
            </a:prstGeom>
          </p:spPr>
        </p:pic>
        <p:sp>
          <p:nvSpPr>
            <p:cNvPr id="74" name="TextBox 73">
              <a:extLst>
                <a:ext uri="{FF2B5EF4-FFF2-40B4-BE49-F238E27FC236}">
                  <a16:creationId xmlns:a16="http://schemas.microsoft.com/office/drawing/2014/main" id="{DC101200-D4A0-4924-9647-88EC2C952827}"/>
                </a:ext>
              </a:extLst>
            </p:cNvPr>
            <p:cNvSpPr txBox="1"/>
            <p:nvPr/>
          </p:nvSpPr>
          <p:spPr>
            <a:xfrm>
              <a:off x="5796136" y="1403484"/>
              <a:ext cx="2573077" cy="369332"/>
            </a:xfrm>
            <a:prstGeom prst="rect">
              <a:avLst/>
            </a:prstGeom>
            <a:noFill/>
          </p:spPr>
          <p:txBody>
            <a:bodyPr wrap="none" rtlCol="0">
              <a:spAutoFit/>
            </a:bodyPr>
            <a:lstStyle/>
            <a:p>
              <a:r>
                <a:rPr kumimoji="1" lang="en-US" altLang="ja-JP" dirty="0">
                  <a:solidFill>
                    <a:srgbClr val="DF4521"/>
                  </a:solidFill>
                </a:rPr>
                <a:t>Preferred orientation in B</a:t>
              </a:r>
              <a:endParaRPr kumimoji="1" lang="ja-JP" altLang="en-US" dirty="0">
                <a:solidFill>
                  <a:srgbClr val="DF4521"/>
                </a:solidFill>
              </a:endParaRPr>
            </a:p>
          </p:txBody>
        </p:sp>
      </p:grpSp>
      <p:sp>
        <p:nvSpPr>
          <p:cNvPr id="77" name="TextBox 76">
            <a:extLst>
              <a:ext uri="{FF2B5EF4-FFF2-40B4-BE49-F238E27FC236}">
                <a16:creationId xmlns:a16="http://schemas.microsoft.com/office/drawing/2014/main" id="{BE32D268-3107-49B2-845D-B6ADBC0D8ACC}"/>
              </a:ext>
            </a:extLst>
          </p:cNvPr>
          <p:cNvSpPr txBox="1"/>
          <p:nvPr/>
        </p:nvSpPr>
        <p:spPr>
          <a:xfrm>
            <a:off x="2987824" y="3235607"/>
            <a:ext cx="2131546" cy="369332"/>
          </a:xfrm>
          <a:prstGeom prst="rect">
            <a:avLst/>
          </a:prstGeom>
          <a:noFill/>
        </p:spPr>
        <p:txBody>
          <a:bodyPr wrap="none" rtlCol="0">
            <a:spAutoFit/>
          </a:bodyPr>
          <a:lstStyle/>
          <a:p>
            <a:r>
              <a:rPr kumimoji="1" lang="en-US" altLang="ja-JP" dirty="0">
                <a:solidFill>
                  <a:srgbClr val="DF4521"/>
                </a:solidFill>
              </a:rPr>
              <a:t>B-induced structures</a:t>
            </a:r>
            <a:endParaRPr kumimoji="1" lang="ja-JP" altLang="en-US" dirty="0">
              <a:solidFill>
                <a:srgbClr val="DF4521"/>
              </a:solidFill>
            </a:endParaRPr>
          </a:p>
        </p:txBody>
      </p:sp>
      <p:pic>
        <p:nvPicPr>
          <p:cNvPr id="79" name="図 7" descr="\begin{document}&#10;\begin{align*}&#10;n = \frac{ \vert \bq \vert }{ \omega }&#10;\end{align*}&#10;\end{document}">
            <a:extLst>
              <a:ext uri="{FF2B5EF4-FFF2-40B4-BE49-F238E27FC236}">
                <a16:creationId xmlns:a16="http://schemas.microsoft.com/office/drawing/2014/main" id="{60567473-F63D-4EA8-B786-2C4BA80984C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72693" y="4464678"/>
            <a:ext cx="936104" cy="641261"/>
          </a:xfrm>
          <a:prstGeom prst="rect">
            <a:avLst/>
          </a:prstGeom>
        </p:spPr>
      </p:pic>
      <p:sp>
        <p:nvSpPr>
          <p:cNvPr id="80" name="TextBox 79">
            <a:extLst>
              <a:ext uri="{FF2B5EF4-FFF2-40B4-BE49-F238E27FC236}">
                <a16:creationId xmlns:a16="http://schemas.microsoft.com/office/drawing/2014/main" id="{B3E19DCD-DF4D-4822-868B-F63660D8F925}"/>
              </a:ext>
            </a:extLst>
          </p:cNvPr>
          <p:cNvSpPr txBox="1"/>
          <p:nvPr/>
        </p:nvSpPr>
        <p:spPr>
          <a:xfrm>
            <a:off x="197176" y="3933056"/>
            <a:ext cx="4446832" cy="400110"/>
          </a:xfrm>
          <a:prstGeom prst="rect">
            <a:avLst/>
          </a:prstGeom>
          <a:noFill/>
        </p:spPr>
        <p:txBody>
          <a:bodyPr wrap="square" rtlCol="0">
            <a:spAutoFit/>
          </a:bodyPr>
          <a:lstStyle/>
          <a:p>
            <a:r>
              <a:rPr kumimoji="1" lang="en-US" altLang="ja-JP" sz="2000" dirty="0">
                <a:solidFill>
                  <a:srgbClr val="00B0F0"/>
                </a:solidFill>
              </a:rPr>
              <a:t>Refractive indices from the Maxwell eq.</a:t>
            </a:r>
            <a:endParaRPr kumimoji="1" lang="ja-JP" altLang="en-US" sz="2000" dirty="0">
              <a:solidFill>
                <a:srgbClr val="00B0F0"/>
              </a:solidFill>
            </a:endParaRPr>
          </a:p>
        </p:txBody>
      </p:sp>
      <p:sp>
        <p:nvSpPr>
          <p:cNvPr id="81" name="TextBox 80">
            <a:extLst>
              <a:ext uri="{FF2B5EF4-FFF2-40B4-BE49-F238E27FC236}">
                <a16:creationId xmlns:a16="http://schemas.microsoft.com/office/drawing/2014/main" id="{87CCADB3-6F5D-41AA-8A39-B365701E8F49}"/>
              </a:ext>
            </a:extLst>
          </p:cNvPr>
          <p:cNvSpPr txBox="1"/>
          <p:nvPr/>
        </p:nvSpPr>
        <p:spPr>
          <a:xfrm>
            <a:off x="5940152" y="3275692"/>
            <a:ext cx="2619435" cy="369332"/>
          </a:xfrm>
          <a:prstGeom prst="rect">
            <a:avLst/>
          </a:prstGeom>
          <a:noFill/>
        </p:spPr>
        <p:txBody>
          <a:bodyPr wrap="square" rtlCol="0">
            <a:spAutoFit/>
          </a:bodyPr>
          <a:lstStyle/>
          <a:p>
            <a:r>
              <a:rPr kumimoji="1" lang="en-US" altLang="ja-JP" dirty="0">
                <a:solidFill>
                  <a:srgbClr val="DF4521"/>
                </a:solidFill>
              </a:rPr>
              <a:t>(Boost invariance along B)</a:t>
            </a:r>
            <a:endParaRPr kumimoji="1" lang="ja-JP" altLang="en-US" dirty="0">
              <a:solidFill>
                <a:srgbClr val="DF4521"/>
              </a:solidFill>
            </a:endParaRPr>
          </a:p>
        </p:txBody>
      </p:sp>
      <p:pic>
        <p:nvPicPr>
          <p:cNvPr id="87" name="Picture 86">
            <a:extLst>
              <a:ext uri="{FF2B5EF4-FFF2-40B4-BE49-F238E27FC236}">
                <a16:creationId xmlns:a16="http://schemas.microsoft.com/office/drawing/2014/main" id="{3E5B5384-FB57-49CC-8224-9BC2B86FBE3D}"/>
              </a:ext>
            </a:extLst>
          </p:cNvPr>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tretch>
            <a:fillRect/>
          </a:stretch>
        </p:blipFill>
        <p:spPr>
          <a:xfrm>
            <a:off x="3890627" y="1124743"/>
            <a:ext cx="1455935" cy="333121"/>
          </a:xfrm>
          <a:prstGeom prst="rect">
            <a:avLst/>
          </a:prstGeom>
        </p:spPr>
      </p:pic>
      <p:sp>
        <p:nvSpPr>
          <p:cNvPr id="88" name="TextBox 87">
            <a:extLst>
              <a:ext uri="{FF2B5EF4-FFF2-40B4-BE49-F238E27FC236}">
                <a16:creationId xmlns:a16="http://schemas.microsoft.com/office/drawing/2014/main" id="{A7A5B01D-A43C-49C1-BC6D-24375D742B4F}"/>
              </a:ext>
            </a:extLst>
          </p:cNvPr>
          <p:cNvSpPr txBox="1"/>
          <p:nvPr/>
        </p:nvSpPr>
        <p:spPr>
          <a:xfrm>
            <a:off x="239366" y="5326417"/>
            <a:ext cx="3760767" cy="1015663"/>
          </a:xfrm>
          <a:prstGeom prst="rect">
            <a:avLst/>
          </a:prstGeom>
          <a:noFill/>
        </p:spPr>
        <p:txBody>
          <a:bodyPr wrap="square" rtlCol="0">
            <a:spAutoFit/>
          </a:bodyPr>
          <a:lstStyle/>
          <a:p>
            <a:r>
              <a:rPr kumimoji="1" lang="en-US" altLang="ja-JP" sz="2000" dirty="0"/>
              <a:t>Direct consequence of t</a:t>
            </a:r>
            <a:r>
              <a:rPr lang="en-US" altLang="ja-JP" sz="2000" dirty="0"/>
              <a:t>he </a:t>
            </a:r>
            <a:r>
              <a:rPr lang="en-US" altLang="ja-JP" sz="2000" u="sng" dirty="0">
                <a:solidFill>
                  <a:srgbClr val="FF0000"/>
                </a:solidFill>
              </a:rPr>
              <a:t>gauge symmetry</a:t>
            </a:r>
            <a:r>
              <a:rPr lang="en-US" altLang="ja-JP" sz="2000" dirty="0"/>
              <a:t> and the </a:t>
            </a:r>
            <a:r>
              <a:rPr lang="en-US" altLang="ja-JP" sz="2000" u="sng" dirty="0">
                <a:solidFill>
                  <a:srgbClr val="FF0000"/>
                </a:solidFill>
              </a:rPr>
              <a:t>breaking</a:t>
            </a:r>
            <a:r>
              <a:rPr lang="en-US" altLang="ja-JP" sz="2000" u="sng" dirty="0"/>
              <a:t> </a:t>
            </a:r>
            <a:r>
              <a:rPr lang="en-US" altLang="ja-JP" sz="2000" dirty="0"/>
              <a:t>of one  spatial rotational symmetry.</a:t>
            </a:r>
            <a:endParaRPr kumimoji="1" lang="ja-JP" altLang="en-US" sz="2000" dirty="0"/>
          </a:p>
        </p:txBody>
      </p:sp>
    </p:spTree>
    <p:extLst>
      <p:ext uri="{BB962C8B-B14F-4D97-AF65-F5344CB8AC3E}">
        <p14:creationId xmlns:p14="http://schemas.microsoft.com/office/powerpoint/2010/main" val="861483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15">
            <a:extLst>
              <a:ext uri="{FF2B5EF4-FFF2-40B4-BE49-F238E27FC236}">
                <a16:creationId xmlns:a16="http://schemas.microsoft.com/office/drawing/2014/main" id="{F381132C-B040-4095-9693-E7E98EB271A1}"/>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92280" y="3534614"/>
            <a:ext cx="7004691" cy="1227898"/>
          </a:xfrm>
          <a:prstGeom prst="rect">
            <a:avLst/>
          </a:prstGeom>
        </p:spPr>
      </p:pic>
      <p:grpSp>
        <p:nvGrpSpPr>
          <p:cNvPr id="115" name="Group 114">
            <a:extLst>
              <a:ext uri="{FF2B5EF4-FFF2-40B4-BE49-F238E27FC236}">
                <a16:creationId xmlns:a16="http://schemas.microsoft.com/office/drawing/2014/main" id="{FC14BF53-0E00-4E6A-A8BE-26E15FB80160}"/>
              </a:ext>
            </a:extLst>
          </p:cNvPr>
          <p:cNvGrpSpPr/>
          <p:nvPr/>
        </p:nvGrpSpPr>
        <p:grpSpPr>
          <a:xfrm>
            <a:off x="6467410" y="4084246"/>
            <a:ext cx="940272" cy="798571"/>
            <a:chOff x="1262279" y="4089120"/>
            <a:chExt cx="940272" cy="798571"/>
          </a:xfrm>
        </p:grpSpPr>
        <p:sp>
          <p:nvSpPr>
            <p:cNvPr id="16" name="円/楕円 51 1">
              <a:extLst>
                <a:ext uri="{FF2B5EF4-FFF2-40B4-BE49-F238E27FC236}">
                  <a16:creationId xmlns:a16="http://schemas.microsoft.com/office/drawing/2014/main" id="{D8B370A2-0BBF-47AF-B5E3-D827FB0B4299}"/>
                </a:ext>
              </a:extLst>
            </p:cNvPr>
            <p:cNvSpPr>
              <a:spLocks noChangeAspect="1"/>
            </p:cNvSpPr>
            <p:nvPr/>
          </p:nvSpPr>
          <p:spPr>
            <a:xfrm rot="10892241">
              <a:off x="1508107" y="4260458"/>
              <a:ext cx="458237" cy="458237"/>
            </a:xfrm>
            <a:prstGeom prst="ellipse">
              <a:avLst/>
            </a:prstGeom>
            <a:noFill/>
            <a:ln w="28575"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17" name="グループ化 4">
              <a:extLst>
                <a:ext uri="{FF2B5EF4-FFF2-40B4-BE49-F238E27FC236}">
                  <a16:creationId xmlns:a16="http://schemas.microsoft.com/office/drawing/2014/main" id="{93D2CFB6-B94E-4DED-8BB4-8F5597E4BD09}"/>
                </a:ext>
              </a:extLst>
            </p:cNvPr>
            <p:cNvGrpSpPr>
              <a:grpSpLocks noChangeAspect="1"/>
            </p:cNvGrpSpPr>
            <p:nvPr/>
          </p:nvGrpSpPr>
          <p:grpSpPr>
            <a:xfrm rot="177466">
              <a:off x="1262279" y="4120095"/>
              <a:ext cx="330546" cy="150003"/>
              <a:chOff x="5267450" y="3810639"/>
              <a:chExt cx="848735" cy="391695"/>
            </a:xfrm>
            <a:noFill/>
          </p:grpSpPr>
          <p:sp>
            <p:nvSpPr>
              <p:cNvPr id="72" name="フリーフォーム 45">
                <a:extLst>
                  <a:ext uri="{FF2B5EF4-FFF2-40B4-BE49-F238E27FC236}">
                    <a16:creationId xmlns:a16="http://schemas.microsoft.com/office/drawing/2014/main" id="{BEB8EDBC-1739-40FF-9FE8-78F1CD0772E8}"/>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46">
                <a:extLst>
                  <a:ext uri="{FF2B5EF4-FFF2-40B4-BE49-F238E27FC236}">
                    <a16:creationId xmlns:a16="http://schemas.microsoft.com/office/drawing/2014/main" id="{9A718DDB-7F2B-4091-B40D-76B6D32F821D}"/>
                  </a:ext>
                </a:extLst>
              </p:cNvPr>
              <p:cNvGrpSpPr/>
              <p:nvPr/>
            </p:nvGrpSpPr>
            <p:grpSpPr>
              <a:xfrm>
                <a:off x="5267450" y="3810639"/>
                <a:ext cx="141461" cy="141461"/>
                <a:chOff x="7240824" y="2855449"/>
                <a:chExt cx="141461" cy="141461"/>
              </a:xfrm>
              <a:grpFill/>
            </p:grpSpPr>
            <p:cxnSp>
              <p:nvCxnSpPr>
                <p:cNvPr id="74" name="直線コネクタ 47">
                  <a:extLst>
                    <a:ext uri="{FF2B5EF4-FFF2-40B4-BE49-F238E27FC236}">
                      <a16:creationId xmlns:a16="http://schemas.microsoft.com/office/drawing/2014/main" id="{50A30D13-77CD-4678-9983-3CACD95C2A25}"/>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75" name="直線コネクタ 48">
                  <a:extLst>
                    <a:ext uri="{FF2B5EF4-FFF2-40B4-BE49-F238E27FC236}">
                      <a16:creationId xmlns:a16="http://schemas.microsoft.com/office/drawing/2014/main" id="{06029DA7-94C7-4B80-BA8B-75BEDFCF556E}"/>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76" name="直線コネクタ 49">
                  <a:extLst>
                    <a:ext uri="{FF2B5EF4-FFF2-40B4-BE49-F238E27FC236}">
                      <a16:creationId xmlns:a16="http://schemas.microsoft.com/office/drawing/2014/main" id="{4ABF983E-E948-4B79-9533-9F1B8D970094}"/>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77" name="直線コネクタ 50">
                  <a:extLst>
                    <a:ext uri="{FF2B5EF4-FFF2-40B4-BE49-F238E27FC236}">
                      <a16:creationId xmlns:a16="http://schemas.microsoft.com/office/drawing/2014/main" id="{95183E92-5D2A-439F-9B6E-34989E4BBD38}"/>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18" name="グループ化 6">
              <a:extLst>
                <a:ext uri="{FF2B5EF4-FFF2-40B4-BE49-F238E27FC236}">
                  <a16:creationId xmlns:a16="http://schemas.microsoft.com/office/drawing/2014/main" id="{D2D16A26-497A-4E79-8650-97E9F3E10B97}"/>
                </a:ext>
              </a:extLst>
            </p:cNvPr>
            <p:cNvGrpSpPr>
              <a:grpSpLocks noChangeAspect="1"/>
            </p:cNvGrpSpPr>
            <p:nvPr/>
          </p:nvGrpSpPr>
          <p:grpSpPr>
            <a:xfrm rot="6080961">
              <a:off x="1929094" y="4179391"/>
              <a:ext cx="330546" cy="150003"/>
              <a:chOff x="5267450" y="3810639"/>
              <a:chExt cx="848735" cy="391695"/>
            </a:xfrm>
            <a:noFill/>
          </p:grpSpPr>
          <p:sp>
            <p:nvSpPr>
              <p:cNvPr id="66" name="フリーフォーム 33 1">
                <a:extLst>
                  <a:ext uri="{FF2B5EF4-FFF2-40B4-BE49-F238E27FC236}">
                    <a16:creationId xmlns:a16="http://schemas.microsoft.com/office/drawing/2014/main" id="{573F6F52-6DDF-4A1D-9DBB-F3BB31597043}"/>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34">
                <a:extLst>
                  <a:ext uri="{FF2B5EF4-FFF2-40B4-BE49-F238E27FC236}">
                    <a16:creationId xmlns:a16="http://schemas.microsoft.com/office/drawing/2014/main" id="{DC0CB836-2FB1-406A-BE29-BB3996737CBF}"/>
                  </a:ext>
                </a:extLst>
              </p:cNvPr>
              <p:cNvGrpSpPr/>
              <p:nvPr/>
            </p:nvGrpSpPr>
            <p:grpSpPr>
              <a:xfrm>
                <a:off x="5267450" y="3810639"/>
                <a:ext cx="141461" cy="141461"/>
                <a:chOff x="7240824" y="2855449"/>
                <a:chExt cx="141461" cy="141461"/>
              </a:xfrm>
              <a:grpFill/>
            </p:grpSpPr>
            <p:cxnSp>
              <p:nvCxnSpPr>
                <p:cNvPr id="68" name="直線コネクタ 35 1">
                  <a:extLst>
                    <a:ext uri="{FF2B5EF4-FFF2-40B4-BE49-F238E27FC236}">
                      <a16:creationId xmlns:a16="http://schemas.microsoft.com/office/drawing/2014/main" id="{8CAC4E92-2812-4B3B-97B1-D8363B2C1E44}"/>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69" name="直線コネクタ 36 1">
                  <a:extLst>
                    <a:ext uri="{FF2B5EF4-FFF2-40B4-BE49-F238E27FC236}">
                      <a16:creationId xmlns:a16="http://schemas.microsoft.com/office/drawing/2014/main" id="{D170364B-1AE6-46E7-8272-787170A0C69D}"/>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70" name="直線コネクタ 37 1">
                  <a:extLst>
                    <a:ext uri="{FF2B5EF4-FFF2-40B4-BE49-F238E27FC236}">
                      <a16:creationId xmlns:a16="http://schemas.microsoft.com/office/drawing/2014/main" id="{BD4C9EC8-660E-4138-A6C1-35826B63E1A1}"/>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71" name="直線コネクタ 38 1">
                  <a:extLst>
                    <a:ext uri="{FF2B5EF4-FFF2-40B4-BE49-F238E27FC236}">
                      <a16:creationId xmlns:a16="http://schemas.microsoft.com/office/drawing/2014/main" id="{6CD0E0AB-A537-48DB-B2E9-F2859AE4F2CF}"/>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19" name="グループ化 8">
              <a:extLst>
                <a:ext uri="{FF2B5EF4-FFF2-40B4-BE49-F238E27FC236}">
                  <a16:creationId xmlns:a16="http://schemas.microsoft.com/office/drawing/2014/main" id="{B742D021-004E-430D-A8F1-ED75D14EAD60}"/>
                </a:ext>
              </a:extLst>
            </p:cNvPr>
            <p:cNvGrpSpPr>
              <a:grpSpLocks noChangeAspect="1"/>
            </p:cNvGrpSpPr>
            <p:nvPr/>
          </p:nvGrpSpPr>
          <p:grpSpPr>
            <a:xfrm rot="17091119">
              <a:off x="1205196" y="4647416"/>
              <a:ext cx="330546" cy="150003"/>
              <a:chOff x="5267450" y="3810639"/>
              <a:chExt cx="848735" cy="391695"/>
            </a:xfrm>
            <a:noFill/>
          </p:grpSpPr>
          <p:sp>
            <p:nvSpPr>
              <p:cNvPr id="60" name="フリーフォーム 27">
                <a:extLst>
                  <a:ext uri="{FF2B5EF4-FFF2-40B4-BE49-F238E27FC236}">
                    <a16:creationId xmlns:a16="http://schemas.microsoft.com/office/drawing/2014/main" id="{02145800-92D3-4E48-A5EF-663A494204B6}"/>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28">
                <a:extLst>
                  <a:ext uri="{FF2B5EF4-FFF2-40B4-BE49-F238E27FC236}">
                    <a16:creationId xmlns:a16="http://schemas.microsoft.com/office/drawing/2014/main" id="{7AB8C42A-038B-4DAF-9369-E4B35903024F}"/>
                  </a:ext>
                </a:extLst>
              </p:cNvPr>
              <p:cNvGrpSpPr/>
              <p:nvPr/>
            </p:nvGrpSpPr>
            <p:grpSpPr>
              <a:xfrm>
                <a:off x="5267450" y="3810639"/>
                <a:ext cx="141461" cy="141461"/>
                <a:chOff x="7240824" y="2855449"/>
                <a:chExt cx="141461" cy="141461"/>
              </a:xfrm>
              <a:grpFill/>
            </p:grpSpPr>
            <p:cxnSp>
              <p:nvCxnSpPr>
                <p:cNvPr id="62" name="直線コネクタ 29">
                  <a:extLst>
                    <a:ext uri="{FF2B5EF4-FFF2-40B4-BE49-F238E27FC236}">
                      <a16:creationId xmlns:a16="http://schemas.microsoft.com/office/drawing/2014/main" id="{D7AD6275-9D3B-4F98-88AB-2682F937F1BE}"/>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63" name="直線コネクタ 30">
                  <a:extLst>
                    <a:ext uri="{FF2B5EF4-FFF2-40B4-BE49-F238E27FC236}">
                      <a16:creationId xmlns:a16="http://schemas.microsoft.com/office/drawing/2014/main" id="{DA43D926-AB6F-41C1-82F7-9656C2C0C3A0}"/>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64" name="直線コネクタ 31">
                  <a:extLst>
                    <a:ext uri="{FF2B5EF4-FFF2-40B4-BE49-F238E27FC236}">
                      <a16:creationId xmlns:a16="http://schemas.microsoft.com/office/drawing/2014/main" id="{E734F0B2-DDA2-4947-90DF-DBA3503633FE}"/>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65" name="直線コネクタ 32">
                  <a:extLst>
                    <a:ext uri="{FF2B5EF4-FFF2-40B4-BE49-F238E27FC236}">
                      <a16:creationId xmlns:a16="http://schemas.microsoft.com/office/drawing/2014/main" id="{E6FAC4EB-1B5E-4EF5-A142-F0438D078D64}"/>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20" name="グループ化 9">
              <a:extLst>
                <a:ext uri="{FF2B5EF4-FFF2-40B4-BE49-F238E27FC236}">
                  <a16:creationId xmlns:a16="http://schemas.microsoft.com/office/drawing/2014/main" id="{350C7708-81E3-4910-8365-9B7D4660D3A7}"/>
                </a:ext>
              </a:extLst>
            </p:cNvPr>
            <p:cNvGrpSpPr>
              <a:grpSpLocks noChangeAspect="1"/>
            </p:cNvGrpSpPr>
            <p:nvPr/>
          </p:nvGrpSpPr>
          <p:grpSpPr>
            <a:xfrm rot="10800000">
              <a:off x="1872005" y="4727947"/>
              <a:ext cx="330546" cy="150003"/>
              <a:chOff x="5267450" y="3810639"/>
              <a:chExt cx="848735" cy="391695"/>
            </a:xfrm>
            <a:noFill/>
          </p:grpSpPr>
          <p:sp>
            <p:nvSpPr>
              <p:cNvPr id="54" name="フリーフォーム 21">
                <a:extLst>
                  <a:ext uri="{FF2B5EF4-FFF2-40B4-BE49-F238E27FC236}">
                    <a16:creationId xmlns:a16="http://schemas.microsoft.com/office/drawing/2014/main" id="{6FF2198A-821B-443C-863F-FD277DDA3082}"/>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5" name="グループ化 22">
                <a:extLst>
                  <a:ext uri="{FF2B5EF4-FFF2-40B4-BE49-F238E27FC236}">
                    <a16:creationId xmlns:a16="http://schemas.microsoft.com/office/drawing/2014/main" id="{D39A2F8E-F883-48FC-B8EA-60B1EFF7EF00}"/>
                  </a:ext>
                </a:extLst>
              </p:cNvPr>
              <p:cNvGrpSpPr/>
              <p:nvPr/>
            </p:nvGrpSpPr>
            <p:grpSpPr>
              <a:xfrm>
                <a:off x="5267450" y="3810639"/>
                <a:ext cx="141461" cy="141461"/>
                <a:chOff x="7240824" y="2855449"/>
                <a:chExt cx="141461" cy="141461"/>
              </a:xfrm>
              <a:grpFill/>
            </p:grpSpPr>
            <p:cxnSp>
              <p:nvCxnSpPr>
                <p:cNvPr id="56" name="直線コネクタ 23">
                  <a:extLst>
                    <a:ext uri="{FF2B5EF4-FFF2-40B4-BE49-F238E27FC236}">
                      <a16:creationId xmlns:a16="http://schemas.microsoft.com/office/drawing/2014/main" id="{6F666517-B40E-4A08-8000-08599504EF45}"/>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57" name="直線コネクタ 24">
                  <a:extLst>
                    <a:ext uri="{FF2B5EF4-FFF2-40B4-BE49-F238E27FC236}">
                      <a16:creationId xmlns:a16="http://schemas.microsoft.com/office/drawing/2014/main" id="{1D8361D6-D979-4944-9177-20837F617713}"/>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58" name="直線コネクタ 25">
                  <a:extLst>
                    <a:ext uri="{FF2B5EF4-FFF2-40B4-BE49-F238E27FC236}">
                      <a16:creationId xmlns:a16="http://schemas.microsoft.com/office/drawing/2014/main" id="{5BBE9FFA-AEAE-4942-8674-1B1D8F2B06E6}"/>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59" name="直線コネクタ 26">
                  <a:extLst>
                    <a:ext uri="{FF2B5EF4-FFF2-40B4-BE49-F238E27FC236}">
                      <a16:creationId xmlns:a16="http://schemas.microsoft.com/office/drawing/2014/main" id="{515844A2-AAAD-478C-9822-A3517AD2D05E}"/>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sp>
          <p:nvSpPr>
            <p:cNvPr id="24" name="フリーフォーム 100 1 1 1">
              <a:extLst>
                <a:ext uri="{FF2B5EF4-FFF2-40B4-BE49-F238E27FC236}">
                  <a16:creationId xmlns:a16="http://schemas.microsoft.com/office/drawing/2014/main" id="{812518D1-EAC8-45CF-97DA-5F2BFDD231CF}"/>
                </a:ext>
              </a:extLst>
            </p:cNvPr>
            <p:cNvSpPr/>
            <p:nvPr/>
          </p:nvSpPr>
          <p:spPr>
            <a:xfrm rot="10800000">
              <a:off x="1285915" y="4472549"/>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5" name="フリーフォーム 100 1 1 2">
              <a:extLst>
                <a:ext uri="{FF2B5EF4-FFF2-40B4-BE49-F238E27FC236}">
                  <a16:creationId xmlns:a16="http://schemas.microsoft.com/office/drawing/2014/main" id="{85297630-D5FD-4A85-8289-FBA08679B8D8}"/>
                </a:ext>
              </a:extLst>
            </p:cNvPr>
            <p:cNvSpPr/>
            <p:nvPr/>
          </p:nvSpPr>
          <p:spPr>
            <a:xfrm rot="10800000">
              <a:off x="1972408" y="4477020"/>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grpSp>
        <p:nvGrpSpPr>
          <p:cNvPr id="114" name="Group 113">
            <a:extLst>
              <a:ext uri="{FF2B5EF4-FFF2-40B4-BE49-F238E27FC236}">
                <a16:creationId xmlns:a16="http://schemas.microsoft.com/office/drawing/2014/main" id="{907D4381-64E4-45FC-B14C-594FC21DA612}"/>
              </a:ext>
            </a:extLst>
          </p:cNvPr>
          <p:cNvGrpSpPr/>
          <p:nvPr/>
        </p:nvGrpSpPr>
        <p:grpSpPr>
          <a:xfrm>
            <a:off x="4194625" y="4142173"/>
            <a:ext cx="1002711" cy="755266"/>
            <a:chOff x="3525498" y="3140968"/>
            <a:chExt cx="1002711" cy="755266"/>
          </a:xfrm>
        </p:grpSpPr>
        <p:sp>
          <p:nvSpPr>
            <p:cNvPr id="28" name="円/楕円 51 2">
              <a:extLst>
                <a:ext uri="{FF2B5EF4-FFF2-40B4-BE49-F238E27FC236}">
                  <a16:creationId xmlns:a16="http://schemas.microsoft.com/office/drawing/2014/main" id="{52E77159-E356-4EDB-A3B5-DE19F568D7C5}"/>
                </a:ext>
              </a:extLst>
            </p:cNvPr>
            <p:cNvSpPr>
              <a:spLocks noChangeAspect="1"/>
            </p:cNvSpPr>
            <p:nvPr/>
          </p:nvSpPr>
          <p:spPr>
            <a:xfrm rot="10952241">
              <a:off x="3760614" y="3381432"/>
              <a:ext cx="514802" cy="514802"/>
            </a:xfrm>
            <a:prstGeom prst="ellipse">
              <a:avLst/>
            </a:prstGeom>
            <a:noFill/>
            <a:ln w="28575"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29" name="グループ化 5">
              <a:extLst>
                <a:ext uri="{FF2B5EF4-FFF2-40B4-BE49-F238E27FC236}">
                  <a16:creationId xmlns:a16="http://schemas.microsoft.com/office/drawing/2014/main" id="{E22A24DC-2076-4B8C-B6FF-4B35D8B4277C}"/>
                </a:ext>
              </a:extLst>
            </p:cNvPr>
            <p:cNvGrpSpPr>
              <a:grpSpLocks noChangeAspect="1"/>
            </p:cNvGrpSpPr>
            <p:nvPr/>
          </p:nvGrpSpPr>
          <p:grpSpPr>
            <a:xfrm rot="789182">
              <a:off x="3594460" y="3190975"/>
              <a:ext cx="335714" cy="152349"/>
              <a:chOff x="5267450" y="3810639"/>
              <a:chExt cx="848735" cy="391695"/>
            </a:xfrm>
            <a:noFill/>
          </p:grpSpPr>
          <p:sp>
            <p:nvSpPr>
              <p:cNvPr id="48" name="フリーフォーム 39">
                <a:extLst>
                  <a:ext uri="{FF2B5EF4-FFF2-40B4-BE49-F238E27FC236}">
                    <a16:creationId xmlns:a16="http://schemas.microsoft.com/office/drawing/2014/main" id="{437EBB51-A422-4452-BD57-963A9074F49E}"/>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グループ化 40">
                <a:extLst>
                  <a:ext uri="{FF2B5EF4-FFF2-40B4-BE49-F238E27FC236}">
                    <a16:creationId xmlns:a16="http://schemas.microsoft.com/office/drawing/2014/main" id="{6AD9824A-3ECD-4FD4-A5FA-68547C6E5C61}"/>
                  </a:ext>
                </a:extLst>
              </p:cNvPr>
              <p:cNvGrpSpPr/>
              <p:nvPr/>
            </p:nvGrpSpPr>
            <p:grpSpPr>
              <a:xfrm>
                <a:off x="5267450" y="3810639"/>
                <a:ext cx="141461" cy="141461"/>
                <a:chOff x="7240824" y="2855449"/>
                <a:chExt cx="141461" cy="141461"/>
              </a:xfrm>
              <a:grpFill/>
            </p:grpSpPr>
            <p:cxnSp>
              <p:nvCxnSpPr>
                <p:cNvPr id="50" name="直線コネクタ 41">
                  <a:extLst>
                    <a:ext uri="{FF2B5EF4-FFF2-40B4-BE49-F238E27FC236}">
                      <a16:creationId xmlns:a16="http://schemas.microsoft.com/office/drawing/2014/main" id="{BCE33D27-B2D6-4F2D-9450-E799F6AD76D6}"/>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51" name="直線コネクタ 42">
                  <a:extLst>
                    <a:ext uri="{FF2B5EF4-FFF2-40B4-BE49-F238E27FC236}">
                      <a16:creationId xmlns:a16="http://schemas.microsoft.com/office/drawing/2014/main" id="{3491D63C-9905-4583-82B7-DE5DD5EBAEF3}"/>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52" name="直線コネクタ 43">
                  <a:extLst>
                    <a:ext uri="{FF2B5EF4-FFF2-40B4-BE49-F238E27FC236}">
                      <a16:creationId xmlns:a16="http://schemas.microsoft.com/office/drawing/2014/main" id="{F2C4246A-0F19-41BF-AE45-A18D2FE1913B}"/>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53" name="直線コネクタ 44">
                  <a:extLst>
                    <a:ext uri="{FF2B5EF4-FFF2-40B4-BE49-F238E27FC236}">
                      <a16:creationId xmlns:a16="http://schemas.microsoft.com/office/drawing/2014/main" id="{E0E1002F-8E3D-4BC8-BC2D-61D836B1C0C2}"/>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30" name="グループ化 10">
              <a:extLst>
                <a:ext uri="{FF2B5EF4-FFF2-40B4-BE49-F238E27FC236}">
                  <a16:creationId xmlns:a16="http://schemas.microsoft.com/office/drawing/2014/main" id="{2E93A7D5-A4D1-4021-B133-2C52D9202190}"/>
                </a:ext>
              </a:extLst>
            </p:cNvPr>
            <p:cNvGrpSpPr>
              <a:grpSpLocks noChangeAspect="1"/>
            </p:cNvGrpSpPr>
            <p:nvPr/>
          </p:nvGrpSpPr>
          <p:grpSpPr>
            <a:xfrm rot="5837639">
              <a:off x="4203138" y="3242382"/>
              <a:ext cx="371348" cy="168519"/>
              <a:chOff x="5267450" y="3810639"/>
              <a:chExt cx="848735" cy="391695"/>
            </a:xfrm>
            <a:noFill/>
          </p:grpSpPr>
          <p:sp>
            <p:nvSpPr>
              <p:cNvPr id="42" name="フリーフォーム 15">
                <a:extLst>
                  <a:ext uri="{FF2B5EF4-FFF2-40B4-BE49-F238E27FC236}">
                    <a16:creationId xmlns:a16="http://schemas.microsoft.com/office/drawing/2014/main" id="{915B917C-67AC-4AEE-9D18-E1E32D70F637}"/>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グループ化 16">
                <a:extLst>
                  <a:ext uri="{FF2B5EF4-FFF2-40B4-BE49-F238E27FC236}">
                    <a16:creationId xmlns:a16="http://schemas.microsoft.com/office/drawing/2014/main" id="{46F62A7E-28B3-441B-B71F-AC85118A1764}"/>
                  </a:ext>
                </a:extLst>
              </p:cNvPr>
              <p:cNvGrpSpPr/>
              <p:nvPr/>
            </p:nvGrpSpPr>
            <p:grpSpPr>
              <a:xfrm>
                <a:off x="5267450" y="3810639"/>
                <a:ext cx="141461" cy="141461"/>
                <a:chOff x="7240824" y="2855449"/>
                <a:chExt cx="141461" cy="141461"/>
              </a:xfrm>
              <a:grpFill/>
            </p:grpSpPr>
            <p:cxnSp>
              <p:nvCxnSpPr>
                <p:cNvPr id="44" name="直線コネクタ 17">
                  <a:extLst>
                    <a:ext uri="{FF2B5EF4-FFF2-40B4-BE49-F238E27FC236}">
                      <a16:creationId xmlns:a16="http://schemas.microsoft.com/office/drawing/2014/main" id="{47FEE67C-B653-455B-BBD9-D398739F97CA}"/>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45" name="直線コネクタ 18">
                  <a:extLst>
                    <a:ext uri="{FF2B5EF4-FFF2-40B4-BE49-F238E27FC236}">
                      <a16:creationId xmlns:a16="http://schemas.microsoft.com/office/drawing/2014/main" id="{1C77CE1A-9DE0-477E-8DB0-4C35D6401139}"/>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46" name="直線コネクタ 19">
                  <a:extLst>
                    <a:ext uri="{FF2B5EF4-FFF2-40B4-BE49-F238E27FC236}">
                      <a16:creationId xmlns:a16="http://schemas.microsoft.com/office/drawing/2014/main" id="{BFC92443-7A1A-46BF-A073-9F66C62985D5}"/>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47" name="直線コネクタ 20">
                  <a:extLst>
                    <a:ext uri="{FF2B5EF4-FFF2-40B4-BE49-F238E27FC236}">
                      <a16:creationId xmlns:a16="http://schemas.microsoft.com/office/drawing/2014/main" id="{10EC45C8-3A04-4B20-97AA-437262BAEE37}"/>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sp>
          <p:nvSpPr>
            <p:cNvPr id="36" name="フリーフォーム 100 1 1 3">
              <a:extLst>
                <a:ext uri="{FF2B5EF4-FFF2-40B4-BE49-F238E27FC236}">
                  <a16:creationId xmlns:a16="http://schemas.microsoft.com/office/drawing/2014/main" id="{FCDBA364-BD0C-4FFF-89D7-ED6FEC9810E6}"/>
                </a:ext>
              </a:extLst>
            </p:cNvPr>
            <p:cNvSpPr/>
            <p:nvPr/>
          </p:nvSpPr>
          <p:spPr>
            <a:xfrm rot="10800000">
              <a:off x="4304715" y="3608711"/>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7" name="フリーフォーム 100 1 1 4">
              <a:extLst>
                <a:ext uri="{FF2B5EF4-FFF2-40B4-BE49-F238E27FC236}">
                  <a16:creationId xmlns:a16="http://schemas.microsoft.com/office/drawing/2014/main" id="{3E5F5551-353B-4F96-AAF5-C4B0A4280F33}"/>
                </a:ext>
              </a:extLst>
            </p:cNvPr>
            <p:cNvSpPr/>
            <p:nvPr/>
          </p:nvSpPr>
          <p:spPr>
            <a:xfrm rot="10800000">
              <a:off x="3525498" y="3590782"/>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grpSp>
        <p:nvGrpSpPr>
          <p:cNvPr id="125" name="Group 124">
            <a:extLst>
              <a:ext uri="{FF2B5EF4-FFF2-40B4-BE49-F238E27FC236}">
                <a16:creationId xmlns:a16="http://schemas.microsoft.com/office/drawing/2014/main" id="{0A50755A-9E2B-41FA-9D67-E0ED68BC1D6C}"/>
              </a:ext>
            </a:extLst>
          </p:cNvPr>
          <p:cNvGrpSpPr/>
          <p:nvPr/>
        </p:nvGrpSpPr>
        <p:grpSpPr>
          <a:xfrm>
            <a:off x="1964699" y="4875833"/>
            <a:ext cx="1383165" cy="596583"/>
            <a:chOff x="4870301" y="3638336"/>
            <a:chExt cx="954541" cy="411710"/>
          </a:xfrm>
        </p:grpSpPr>
        <p:grpSp>
          <p:nvGrpSpPr>
            <p:cNvPr id="12" name="グループ化 6">
              <a:extLst>
                <a:ext uri="{FF2B5EF4-FFF2-40B4-BE49-F238E27FC236}">
                  <a16:creationId xmlns:a16="http://schemas.microsoft.com/office/drawing/2014/main" id="{C368FF3B-2A5D-4265-9D0B-778ABEDDF095}"/>
                </a:ext>
              </a:extLst>
            </p:cNvPr>
            <p:cNvGrpSpPr>
              <a:grpSpLocks noChangeAspect="1"/>
            </p:cNvGrpSpPr>
            <p:nvPr/>
          </p:nvGrpSpPr>
          <p:grpSpPr>
            <a:xfrm rot="2987967">
              <a:off x="4988580" y="3728607"/>
              <a:ext cx="330546" cy="150003"/>
              <a:chOff x="5267450" y="3810639"/>
              <a:chExt cx="848735" cy="391695"/>
            </a:xfrm>
            <a:noFill/>
          </p:grpSpPr>
          <p:sp>
            <p:nvSpPr>
              <p:cNvPr id="96" name="フリーフォーム 33 2">
                <a:extLst>
                  <a:ext uri="{FF2B5EF4-FFF2-40B4-BE49-F238E27FC236}">
                    <a16:creationId xmlns:a16="http://schemas.microsoft.com/office/drawing/2014/main" id="{A3B0E4B3-D520-4178-B47B-3377C4226AFB}"/>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7" name="グループ化 34">
                <a:extLst>
                  <a:ext uri="{FF2B5EF4-FFF2-40B4-BE49-F238E27FC236}">
                    <a16:creationId xmlns:a16="http://schemas.microsoft.com/office/drawing/2014/main" id="{914A8826-D886-48C7-AC6C-481C1B74F3B4}"/>
                  </a:ext>
                </a:extLst>
              </p:cNvPr>
              <p:cNvGrpSpPr/>
              <p:nvPr/>
            </p:nvGrpSpPr>
            <p:grpSpPr>
              <a:xfrm>
                <a:off x="5267450" y="3810639"/>
                <a:ext cx="141461" cy="141461"/>
                <a:chOff x="7240824" y="2855449"/>
                <a:chExt cx="141461" cy="141461"/>
              </a:xfrm>
              <a:grpFill/>
            </p:grpSpPr>
            <p:cxnSp>
              <p:nvCxnSpPr>
                <p:cNvPr id="98" name="直線コネクタ 35 2">
                  <a:extLst>
                    <a:ext uri="{FF2B5EF4-FFF2-40B4-BE49-F238E27FC236}">
                      <a16:creationId xmlns:a16="http://schemas.microsoft.com/office/drawing/2014/main" id="{692908F7-C860-4688-945C-2BA5A7610B85}"/>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99" name="直線コネクタ 36 2">
                  <a:extLst>
                    <a:ext uri="{FF2B5EF4-FFF2-40B4-BE49-F238E27FC236}">
                      <a16:creationId xmlns:a16="http://schemas.microsoft.com/office/drawing/2014/main" id="{9E8BA86D-0C55-4E95-981D-1A118C1D35C2}"/>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00" name="直線コネクタ 37 2">
                  <a:extLst>
                    <a:ext uri="{FF2B5EF4-FFF2-40B4-BE49-F238E27FC236}">
                      <a16:creationId xmlns:a16="http://schemas.microsoft.com/office/drawing/2014/main" id="{78FAC1F4-E6C5-4675-B0F6-97A69A22B85A}"/>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01" name="直線コネクタ 38 2">
                  <a:extLst>
                    <a:ext uri="{FF2B5EF4-FFF2-40B4-BE49-F238E27FC236}">
                      <a16:creationId xmlns:a16="http://schemas.microsoft.com/office/drawing/2014/main" id="{08D27C04-C3B0-4A2B-B0E6-2358FB259DA2}"/>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sp>
          <p:nvSpPr>
            <p:cNvPr id="26" name="フリーフォーム 100 1 1 5 1">
              <a:extLst>
                <a:ext uri="{FF2B5EF4-FFF2-40B4-BE49-F238E27FC236}">
                  <a16:creationId xmlns:a16="http://schemas.microsoft.com/office/drawing/2014/main" id="{ACDA45CA-A407-42CD-B104-D8A0C8D39DB6}"/>
                </a:ext>
              </a:extLst>
            </p:cNvPr>
            <p:cNvSpPr/>
            <p:nvPr/>
          </p:nvSpPr>
          <p:spPr>
            <a:xfrm rot="10800000">
              <a:off x="4870301" y="3979722"/>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7" name="フリーフォーム 100 1 1 6">
              <a:extLst>
                <a:ext uri="{FF2B5EF4-FFF2-40B4-BE49-F238E27FC236}">
                  <a16:creationId xmlns:a16="http://schemas.microsoft.com/office/drawing/2014/main" id="{05D218BA-6700-4D6B-A350-499C839A0631}"/>
                </a:ext>
              </a:extLst>
            </p:cNvPr>
            <p:cNvSpPr/>
            <p:nvPr/>
          </p:nvSpPr>
          <p:spPr>
            <a:xfrm rot="10800000">
              <a:off x="5625905" y="3979115"/>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nvGrpSpPr>
            <p:cNvPr id="116" name="グループ化 6">
              <a:extLst>
                <a:ext uri="{FF2B5EF4-FFF2-40B4-BE49-F238E27FC236}">
                  <a16:creationId xmlns:a16="http://schemas.microsoft.com/office/drawing/2014/main" id="{5E754B0E-FE42-47EE-9C11-4BD205AE10F5}"/>
                </a:ext>
              </a:extLst>
            </p:cNvPr>
            <p:cNvGrpSpPr>
              <a:grpSpLocks noChangeAspect="1"/>
            </p:cNvGrpSpPr>
            <p:nvPr/>
          </p:nvGrpSpPr>
          <p:grpSpPr>
            <a:xfrm rot="2987967">
              <a:off x="5445111" y="3728683"/>
              <a:ext cx="330546" cy="150003"/>
              <a:chOff x="5267450" y="3810639"/>
              <a:chExt cx="848735" cy="391695"/>
            </a:xfrm>
            <a:noFill/>
          </p:grpSpPr>
          <p:sp>
            <p:nvSpPr>
              <p:cNvPr id="117" name="フリーフォーム 33 3">
                <a:extLst>
                  <a:ext uri="{FF2B5EF4-FFF2-40B4-BE49-F238E27FC236}">
                    <a16:creationId xmlns:a16="http://schemas.microsoft.com/office/drawing/2014/main" id="{6462EA0D-6533-4888-A0A9-DC7D0C51A92D}"/>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8" name="グループ化 34">
                <a:extLst>
                  <a:ext uri="{FF2B5EF4-FFF2-40B4-BE49-F238E27FC236}">
                    <a16:creationId xmlns:a16="http://schemas.microsoft.com/office/drawing/2014/main" id="{3804DC05-5670-4097-B139-1DD9ADB3121A}"/>
                  </a:ext>
                </a:extLst>
              </p:cNvPr>
              <p:cNvGrpSpPr/>
              <p:nvPr/>
            </p:nvGrpSpPr>
            <p:grpSpPr>
              <a:xfrm>
                <a:off x="5267450" y="3810639"/>
                <a:ext cx="141461" cy="141461"/>
                <a:chOff x="7240824" y="2855449"/>
                <a:chExt cx="141461" cy="141461"/>
              </a:xfrm>
              <a:grpFill/>
            </p:grpSpPr>
            <p:cxnSp>
              <p:nvCxnSpPr>
                <p:cNvPr id="119" name="直線コネクタ 35 3">
                  <a:extLst>
                    <a:ext uri="{FF2B5EF4-FFF2-40B4-BE49-F238E27FC236}">
                      <a16:creationId xmlns:a16="http://schemas.microsoft.com/office/drawing/2014/main" id="{1E06725F-1E80-4266-9DAD-52E41D488300}"/>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20" name="直線コネクタ 36 3">
                  <a:extLst>
                    <a:ext uri="{FF2B5EF4-FFF2-40B4-BE49-F238E27FC236}">
                      <a16:creationId xmlns:a16="http://schemas.microsoft.com/office/drawing/2014/main" id="{2005E868-62C7-44B0-8BDF-8FE2CB562801}"/>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21" name="直線コネクタ 37 3">
                  <a:extLst>
                    <a:ext uri="{FF2B5EF4-FFF2-40B4-BE49-F238E27FC236}">
                      <a16:creationId xmlns:a16="http://schemas.microsoft.com/office/drawing/2014/main" id="{ED0D3729-0D62-456B-895C-7E9F28DE03F8}"/>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22" name="直線コネクタ 38 3">
                  <a:extLst>
                    <a:ext uri="{FF2B5EF4-FFF2-40B4-BE49-F238E27FC236}">
                      <a16:creationId xmlns:a16="http://schemas.microsoft.com/office/drawing/2014/main" id="{3A40111A-A196-42EE-BB33-1E5BE65EE5DF}"/>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cxnSp>
          <p:nvCxnSpPr>
            <p:cNvPr id="124" name="Straight Connector 123">
              <a:extLst>
                <a:ext uri="{FF2B5EF4-FFF2-40B4-BE49-F238E27FC236}">
                  <a16:creationId xmlns:a16="http://schemas.microsoft.com/office/drawing/2014/main" id="{A6D294BD-951F-44C7-BE5B-4805B9D3B412}"/>
                </a:ext>
              </a:extLst>
            </p:cNvPr>
            <p:cNvCxnSpPr>
              <a:stCxn id="26" idx="0"/>
              <a:endCxn id="27" idx="16"/>
            </p:cNvCxnSpPr>
            <p:nvPr/>
          </p:nvCxnSpPr>
          <p:spPr>
            <a:xfrm>
              <a:off x="5069238" y="4016353"/>
              <a:ext cx="556667" cy="3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3" name="TextBox 182">
            <a:extLst>
              <a:ext uri="{FF2B5EF4-FFF2-40B4-BE49-F238E27FC236}">
                <a16:creationId xmlns:a16="http://schemas.microsoft.com/office/drawing/2014/main" id="{1BBE314A-8EFA-4D88-8451-D846A8797F97}"/>
              </a:ext>
            </a:extLst>
          </p:cNvPr>
          <p:cNvSpPr txBox="1"/>
          <p:nvPr/>
        </p:nvSpPr>
        <p:spPr>
          <a:xfrm>
            <a:off x="426956" y="921076"/>
            <a:ext cx="3218253" cy="400110"/>
          </a:xfrm>
          <a:prstGeom prst="rect">
            <a:avLst/>
          </a:prstGeom>
          <a:noFill/>
        </p:spPr>
        <p:txBody>
          <a:bodyPr wrap="none" rtlCol="0">
            <a:spAutoFit/>
          </a:bodyPr>
          <a:lstStyle/>
          <a:p>
            <a:r>
              <a:rPr kumimoji="1" lang="en-US" altLang="ja-JP" sz="2000" dirty="0">
                <a:solidFill>
                  <a:srgbClr val="00B050"/>
                </a:solidFill>
              </a:rPr>
              <a:t>Preferred orientation along B</a:t>
            </a:r>
            <a:endParaRPr kumimoji="1" lang="ja-JP" altLang="en-US" sz="2000" dirty="0">
              <a:solidFill>
                <a:srgbClr val="00B050"/>
              </a:solidFill>
            </a:endParaRPr>
          </a:p>
        </p:txBody>
      </p:sp>
      <p:sp>
        <p:nvSpPr>
          <p:cNvPr id="184" name="TextBox 183">
            <a:extLst>
              <a:ext uri="{FF2B5EF4-FFF2-40B4-BE49-F238E27FC236}">
                <a16:creationId xmlns:a16="http://schemas.microsoft.com/office/drawing/2014/main" id="{C2D8E2F9-15EF-426F-B085-C98A1F7C4C39}"/>
              </a:ext>
            </a:extLst>
          </p:cNvPr>
          <p:cNvSpPr txBox="1"/>
          <p:nvPr/>
        </p:nvSpPr>
        <p:spPr>
          <a:xfrm>
            <a:off x="1995704" y="172933"/>
            <a:ext cx="5450018" cy="523220"/>
          </a:xfrm>
          <a:prstGeom prst="rect">
            <a:avLst/>
          </a:prstGeom>
          <a:noFill/>
        </p:spPr>
        <p:txBody>
          <a:bodyPr wrap="none" rtlCol="0">
            <a:spAutoFit/>
          </a:bodyPr>
          <a:lstStyle/>
          <a:p>
            <a:r>
              <a:rPr kumimoji="1" lang="en-US" altLang="ja-JP" sz="2800" dirty="0">
                <a:solidFill>
                  <a:srgbClr val="00B0F0"/>
                </a:solidFill>
              </a:rPr>
              <a:t>Oriented couplings among EM fields</a:t>
            </a:r>
            <a:endParaRPr kumimoji="1" lang="ja-JP" altLang="en-US" sz="2800" dirty="0">
              <a:solidFill>
                <a:srgbClr val="00B0F0"/>
              </a:solidFill>
            </a:endParaRPr>
          </a:p>
        </p:txBody>
      </p:sp>
      <p:sp>
        <p:nvSpPr>
          <p:cNvPr id="186" name="TextBox 185">
            <a:extLst>
              <a:ext uri="{FF2B5EF4-FFF2-40B4-BE49-F238E27FC236}">
                <a16:creationId xmlns:a16="http://schemas.microsoft.com/office/drawing/2014/main" id="{3679F776-9C31-4316-B603-563FD28FAF98}"/>
              </a:ext>
            </a:extLst>
          </p:cNvPr>
          <p:cNvSpPr txBox="1"/>
          <p:nvPr/>
        </p:nvSpPr>
        <p:spPr>
          <a:xfrm>
            <a:off x="275655" y="2996952"/>
            <a:ext cx="3882986" cy="461665"/>
          </a:xfrm>
          <a:prstGeom prst="rect">
            <a:avLst/>
          </a:prstGeom>
          <a:noFill/>
        </p:spPr>
        <p:txBody>
          <a:bodyPr wrap="none" rtlCol="0">
            <a:spAutoFit/>
          </a:bodyPr>
          <a:lstStyle/>
          <a:p>
            <a:r>
              <a:rPr kumimoji="1" lang="en-US" altLang="ja-JP" sz="2400" dirty="0">
                <a:solidFill>
                  <a:srgbClr val="0070C0"/>
                </a:solidFill>
              </a:rPr>
              <a:t>QFT provides the coefficients</a:t>
            </a:r>
            <a:endParaRPr kumimoji="1" lang="ja-JP" altLang="en-US" sz="2400" dirty="0">
              <a:solidFill>
                <a:srgbClr val="0070C0"/>
              </a:solidFill>
            </a:endParaRPr>
          </a:p>
        </p:txBody>
      </p:sp>
      <p:sp>
        <p:nvSpPr>
          <p:cNvPr id="187" name="テキスト ボックス 8">
            <a:extLst>
              <a:ext uri="{FF2B5EF4-FFF2-40B4-BE49-F238E27FC236}">
                <a16:creationId xmlns:a16="http://schemas.microsoft.com/office/drawing/2014/main" id="{E566C107-02DC-4CFF-955C-18372ECDC87C}"/>
              </a:ext>
            </a:extLst>
          </p:cNvPr>
          <p:cNvSpPr txBox="1"/>
          <p:nvPr/>
        </p:nvSpPr>
        <p:spPr>
          <a:xfrm>
            <a:off x="1466720" y="6012577"/>
            <a:ext cx="6849696" cy="584775"/>
          </a:xfrm>
          <a:prstGeom prst="rect">
            <a:avLst/>
          </a:prstGeom>
          <a:noFill/>
        </p:spPr>
        <p:txBody>
          <a:bodyPr wrap="none" rtlCol="0">
            <a:spAutoFit/>
          </a:bodyPr>
          <a:lstStyle/>
          <a:p>
            <a:r>
              <a:rPr lang="en-US" altLang="ja-JP" sz="1600" dirty="0"/>
              <a:t>KH and </a:t>
            </a:r>
            <a:r>
              <a:rPr kumimoji="1" lang="en-US" altLang="ja-JP" sz="1600" dirty="0" err="1"/>
              <a:t>K.Itakura</a:t>
            </a:r>
            <a:r>
              <a:rPr lang="en-US" altLang="ja-JP" sz="1600" dirty="0"/>
              <a:t>, “Vacuum birefringence in strong magnetic fields”(2013)</a:t>
            </a:r>
          </a:p>
          <a:p>
            <a:r>
              <a:rPr lang="en-US" altLang="ja-JP" sz="1600" dirty="0">
                <a:hlinkClick r:id="rId6">
                  <a:extLst>
                    <a:ext uri="{A12FA001-AC4F-418D-AE19-62706E023703}">
                      <ahyp:hlinkClr xmlns:ahyp="http://schemas.microsoft.com/office/drawing/2018/hyperlinkcolor" val="tx"/>
                    </a:ext>
                  </a:extLst>
                </a:hlinkClick>
              </a:rPr>
              <a:t>1209.2663</a:t>
            </a:r>
            <a:r>
              <a:rPr lang="en-US" altLang="ja-JP" sz="1600" dirty="0"/>
              <a:t> [hep-</a:t>
            </a:r>
            <a:r>
              <a:rPr lang="en-US" altLang="ja-JP" sz="1600" dirty="0" err="1"/>
              <a:t>ph</a:t>
            </a:r>
            <a:r>
              <a:rPr lang="en-US" altLang="ja-JP" sz="1600" dirty="0"/>
              <a:t>]; </a:t>
            </a:r>
            <a:r>
              <a:rPr lang="en-US" altLang="ja-JP" sz="1600" dirty="0">
                <a:hlinkClick r:id="rId7">
                  <a:extLst>
                    <a:ext uri="{A12FA001-AC4F-418D-AE19-62706E023703}">
                      <ahyp:hlinkClr xmlns:ahyp="http://schemas.microsoft.com/office/drawing/2018/hyperlinkcolor" val="tx"/>
                    </a:ext>
                  </a:extLst>
                </a:hlinkClick>
              </a:rPr>
              <a:t>1212.1897</a:t>
            </a:r>
            <a:r>
              <a:rPr lang="en-US" altLang="ja-JP" sz="1600" dirty="0"/>
              <a:t> [hep-</a:t>
            </a:r>
            <a:r>
              <a:rPr lang="en-US" altLang="ja-JP" sz="1600" dirty="0" err="1"/>
              <a:t>ph</a:t>
            </a:r>
            <a:r>
              <a:rPr lang="en-US" altLang="ja-JP" sz="1600" dirty="0"/>
              <a:t>] and refs. therein published since 1952.</a:t>
            </a:r>
          </a:p>
        </p:txBody>
      </p:sp>
      <p:sp>
        <p:nvSpPr>
          <p:cNvPr id="188" name="TextBox 187">
            <a:extLst>
              <a:ext uri="{FF2B5EF4-FFF2-40B4-BE49-F238E27FC236}">
                <a16:creationId xmlns:a16="http://schemas.microsoft.com/office/drawing/2014/main" id="{EB16CA01-F0E4-485C-9198-360EDECD6F8F}"/>
              </a:ext>
            </a:extLst>
          </p:cNvPr>
          <p:cNvSpPr txBox="1"/>
          <p:nvPr/>
        </p:nvSpPr>
        <p:spPr>
          <a:xfrm>
            <a:off x="313313" y="5637807"/>
            <a:ext cx="5415009" cy="400110"/>
          </a:xfrm>
          <a:prstGeom prst="rect">
            <a:avLst/>
          </a:prstGeom>
          <a:noFill/>
        </p:spPr>
        <p:txBody>
          <a:bodyPr wrap="none" rtlCol="0">
            <a:spAutoFit/>
          </a:bodyPr>
          <a:lstStyle/>
          <a:p>
            <a:r>
              <a:rPr kumimoji="1" lang="en-US" altLang="ja-JP" sz="2000" dirty="0">
                <a:solidFill>
                  <a:srgbClr val="0070C0"/>
                </a:solidFill>
              </a:rPr>
              <a:t>All-order computation by the proper-time method</a:t>
            </a:r>
            <a:endParaRPr kumimoji="1" lang="ja-JP" altLang="en-US" sz="2000" dirty="0">
              <a:solidFill>
                <a:srgbClr val="0070C0"/>
              </a:solidFill>
            </a:endParaRPr>
          </a:p>
        </p:txBody>
      </p:sp>
      <p:grpSp>
        <p:nvGrpSpPr>
          <p:cNvPr id="210" name="Group 209">
            <a:extLst>
              <a:ext uri="{FF2B5EF4-FFF2-40B4-BE49-F238E27FC236}">
                <a16:creationId xmlns:a16="http://schemas.microsoft.com/office/drawing/2014/main" id="{9F9FFC05-B96D-403E-8EF3-1C60005DFB99}"/>
              </a:ext>
            </a:extLst>
          </p:cNvPr>
          <p:cNvGrpSpPr/>
          <p:nvPr/>
        </p:nvGrpSpPr>
        <p:grpSpPr>
          <a:xfrm>
            <a:off x="2803168" y="716316"/>
            <a:ext cx="3537664" cy="2675093"/>
            <a:chOff x="2571083" y="884134"/>
            <a:chExt cx="3537664" cy="2675093"/>
          </a:xfrm>
        </p:grpSpPr>
        <p:sp>
          <p:nvSpPr>
            <p:cNvPr id="130" name="フリーフォーム 100 1 1 5 2">
              <a:extLst>
                <a:ext uri="{FF2B5EF4-FFF2-40B4-BE49-F238E27FC236}">
                  <a16:creationId xmlns:a16="http://schemas.microsoft.com/office/drawing/2014/main" id="{EEFE995B-52D4-4F59-BF36-4E3E6EC5C158}"/>
                </a:ext>
              </a:extLst>
            </p:cNvPr>
            <p:cNvSpPr/>
            <p:nvPr/>
          </p:nvSpPr>
          <p:spPr>
            <a:xfrm rot="10800000">
              <a:off x="3275856" y="2197318"/>
              <a:ext cx="825673" cy="143823"/>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nvGrpSpPr>
            <p:cNvPr id="208" name="Group 207">
              <a:extLst>
                <a:ext uri="{FF2B5EF4-FFF2-40B4-BE49-F238E27FC236}">
                  <a16:creationId xmlns:a16="http://schemas.microsoft.com/office/drawing/2014/main" id="{45F862A6-9FC5-4AF9-8450-C21AC35626C3}"/>
                </a:ext>
              </a:extLst>
            </p:cNvPr>
            <p:cNvGrpSpPr/>
            <p:nvPr/>
          </p:nvGrpSpPr>
          <p:grpSpPr>
            <a:xfrm>
              <a:off x="4131320" y="884134"/>
              <a:ext cx="1231350" cy="2675093"/>
              <a:chOff x="3201416" y="2932596"/>
              <a:chExt cx="2260549" cy="3022407"/>
            </a:xfrm>
            <a:gradFill flip="none" rotWithShape="1">
              <a:gsLst>
                <a:gs pos="22000">
                  <a:srgbClr val="00B0F0">
                    <a:lumMod val="49000"/>
                    <a:lumOff val="51000"/>
                  </a:srgbClr>
                </a:gs>
                <a:gs pos="67000">
                  <a:srgbClr val="CCFF66">
                    <a:shade val="100000"/>
                    <a:satMod val="115000"/>
                    <a:lumMod val="76000"/>
                    <a:lumOff val="24000"/>
                  </a:srgbClr>
                </a:gs>
              </a:gsLst>
              <a:path path="rect">
                <a:fillToRect l="50000" t="50000" r="50000" b="50000"/>
              </a:path>
              <a:tileRect/>
            </a:gradFill>
          </p:grpSpPr>
          <p:grpSp>
            <p:nvGrpSpPr>
              <p:cNvPr id="167" name="Group 166">
                <a:extLst>
                  <a:ext uri="{FF2B5EF4-FFF2-40B4-BE49-F238E27FC236}">
                    <a16:creationId xmlns:a16="http://schemas.microsoft.com/office/drawing/2014/main" id="{4FAB71D5-09F7-4CE2-953F-C98CB2F96DF3}"/>
                  </a:ext>
                </a:extLst>
              </p:cNvPr>
              <p:cNvGrpSpPr/>
              <p:nvPr/>
            </p:nvGrpSpPr>
            <p:grpSpPr>
              <a:xfrm>
                <a:off x="3467594" y="4118099"/>
                <a:ext cx="1728192" cy="1836904"/>
                <a:chOff x="6228184" y="1534135"/>
                <a:chExt cx="1728192" cy="967145"/>
              </a:xfrm>
              <a:grpFill/>
            </p:grpSpPr>
            <p:cxnSp>
              <p:nvCxnSpPr>
                <p:cNvPr id="168" name="Straight Connector 167">
                  <a:extLst>
                    <a:ext uri="{FF2B5EF4-FFF2-40B4-BE49-F238E27FC236}">
                      <a16:creationId xmlns:a16="http://schemas.microsoft.com/office/drawing/2014/main" id="{C4521917-6D7D-4C22-8AA8-BD534F2292CB}"/>
                    </a:ext>
                  </a:extLst>
                </p:cNvPr>
                <p:cNvCxnSpPr/>
                <p:nvPr/>
              </p:nvCxnSpPr>
              <p:spPr>
                <a:xfrm>
                  <a:off x="6228184" y="1628800"/>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57D76C2-7057-441D-AB5C-FF74D38BE778}"/>
                    </a:ext>
                  </a:extLst>
                </p:cNvPr>
                <p:cNvCxnSpPr/>
                <p:nvPr/>
              </p:nvCxnSpPr>
              <p:spPr>
                <a:xfrm>
                  <a:off x="6588224" y="1556792"/>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E081078-D144-41B6-B618-D596E65B1E05}"/>
                    </a:ext>
                  </a:extLst>
                </p:cNvPr>
                <p:cNvCxnSpPr/>
                <p:nvPr/>
              </p:nvCxnSpPr>
              <p:spPr>
                <a:xfrm>
                  <a:off x="7020272" y="1736812"/>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4615DDC-A4FC-4F20-8EA8-39173451AE83}"/>
                    </a:ext>
                  </a:extLst>
                </p:cNvPr>
                <p:cNvCxnSpPr/>
                <p:nvPr/>
              </p:nvCxnSpPr>
              <p:spPr>
                <a:xfrm>
                  <a:off x="6804248" y="1534135"/>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45E0F841-24ED-46E2-996B-D18205159C70}"/>
                    </a:ext>
                  </a:extLst>
                </p:cNvPr>
                <p:cNvCxnSpPr/>
                <p:nvPr/>
              </p:nvCxnSpPr>
              <p:spPr>
                <a:xfrm>
                  <a:off x="7158944" y="1534135"/>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129CEA8-D662-48E8-92B0-FEF8CE90DDBD}"/>
                    </a:ext>
                  </a:extLst>
                </p:cNvPr>
                <p:cNvCxnSpPr/>
                <p:nvPr/>
              </p:nvCxnSpPr>
              <p:spPr>
                <a:xfrm>
                  <a:off x="7524328" y="1583441"/>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E680F21-D84B-46EC-8407-D744FAAFDA18}"/>
                    </a:ext>
                  </a:extLst>
                </p:cNvPr>
                <p:cNvCxnSpPr/>
                <p:nvPr/>
              </p:nvCxnSpPr>
              <p:spPr>
                <a:xfrm>
                  <a:off x="7956376" y="1628265"/>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5EB34CE-5B76-4638-940C-8C6832666BE7}"/>
                    </a:ext>
                  </a:extLst>
                </p:cNvPr>
                <p:cNvCxnSpPr/>
                <p:nvPr/>
              </p:nvCxnSpPr>
              <p:spPr>
                <a:xfrm>
                  <a:off x="6380584" y="1781200"/>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7EA0BB5A-0BB2-46D7-9A37-657D850BD572}"/>
                    </a:ext>
                  </a:extLst>
                </p:cNvPr>
                <p:cNvCxnSpPr/>
                <p:nvPr/>
              </p:nvCxnSpPr>
              <p:spPr>
                <a:xfrm>
                  <a:off x="7380312" y="1717558"/>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2382BB9-80C6-4740-9627-ED133364F767}"/>
                    </a:ext>
                  </a:extLst>
                </p:cNvPr>
                <p:cNvCxnSpPr/>
                <p:nvPr/>
              </p:nvCxnSpPr>
              <p:spPr>
                <a:xfrm>
                  <a:off x="7740352" y="1710100"/>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BC60D10-C37D-40CF-9576-0FE0C03A08C4}"/>
                    </a:ext>
                  </a:extLst>
                </p:cNvPr>
                <p:cNvCxnSpPr/>
                <p:nvPr/>
              </p:nvCxnSpPr>
              <p:spPr>
                <a:xfrm>
                  <a:off x="6732240" y="1717558"/>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32" name="直方体 59">
                <a:extLst>
                  <a:ext uri="{FF2B5EF4-FFF2-40B4-BE49-F238E27FC236}">
                    <a16:creationId xmlns:a16="http://schemas.microsoft.com/office/drawing/2014/main" id="{B579523F-538B-4BA3-9F44-E7AD8C5A71C0}"/>
                  </a:ext>
                </a:extLst>
              </p:cNvPr>
              <p:cNvSpPr/>
              <p:nvPr/>
            </p:nvSpPr>
            <p:spPr>
              <a:xfrm>
                <a:off x="3201416" y="3591803"/>
                <a:ext cx="2260549" cy="1758206"/>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3" name="Group 152">
                <a:extLst>
                  <a:ext uri="{FF2B5EF4-FFF2-40B4-BE49-F238E27FC236}">
                    <a16:creationId xmlns:a16="http://schemas.microsoft.com/office/drawing/2014/main" id="{6520F60A-4B41-4256-8DDC-DD6EDE004186}"/>
                  </a:ext>
                </a:extLst>
              </p:cNvPr>
              <p:cNvGrpSpPr/>
              <p:nvPr/>
            </p:nvGrpSpPr>
            <p:grpSpPr>
              <a:xfrm>
                <a:off x="3534258" y="2932596"/>
                <a:ext cx="1728192" cy="1026899"/>
                <a:chOff x="6228184" y="1534135"/>
                <a:chExt cx="1728192" cy="967145"/>
              </a:xfrm>
              <a:grpFill/>
            </p:grpSpPr>
            <p:cxnSp>
              <p:nvCxnSpPr>
                <p:cNvPr id="156" name="Straight Connector 155">
                  <a:extLst>
                    <a:ext uri="{FF2B5EF4-FFF2-40B4-BE49-F238E27FC236}">
                      <a16:creationId xmlns:a16="http://schemas.microsoft.com/office/drawing/2014/main" id="{79043B04-5393-4427-9C52-E7FE2184E081}"/>
                    </a:ext>
                  </a:extLst>
                </p:cNvPr>
                <p:cNvCxnSpPr/>
                <p:nvPr/>
              </p:nvCxnSpPr>
              <p:spPr>
                <a:xfrm>
                  <a:off x="6228184" y="1628800"/>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A3B96C1-29AF-4D0A-AF4B-67CEAEFDF133}"/>
                    </a:ext>
                  </a:extLst>
                </p:cNvPr>
                <p:cNvCxnSpPr/>
                <p:nvPr/>
              </p:nvCxnSpPr>
              <p:spPr>
                <a:xfrm>
                  <a:off x="6588224" y="1556792"/>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0859EDB2-1F54-4591-9E76-E63741794C7D}"/>
                    </a:ext>
                  </a:extLst>
                </p:cNvPr>
                <p:cNvCxnSpPr/>
                <p:nvPr/>
              </p:nvCxnSpPr>
              <p:spPr>
                <a:xfrm>
                  <a:off x="7020272" y="1736812"/>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7C65B0E-29C4-4546-84D9-73E7C55BEF67}"/>
                    </a:ext>
                  </a:extLst>
                </p:cNvPr>
                <p:cNvCxnSpPr/>
                <p:nvPr/>
              </p:nvCxnSpPr>
              <p:spPr>
                <a:xfrm>
                  <a:off x="6804248" y="1534135"/>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E4C10CA-802E-4AF8-838C-F9D1A363A38F}"/>
                    </a:ext>
                  </a:extLst>
                </p:cNvPr>
                <p:cNvCxnSpPr/>
                <p:nvPr/>
              </p:nvCxnSpPr>
              <p:spPr>
                <a:xfrm>
                  <a:off x="7158944" y="1534135"/>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3F0D1DBE-ABAD-4B67-9022-2A4251652133}"/>
                    </a:ext>
                  </a:extLst>
                </p:cNvPr>
                <p:cNvCxnSpPr/>
                <p:nvPr/>
              </p:nvCxnSpPr>
              <p:spPr>
                <a:xfrm>
                  <a:off x="7524328" y="1583441"/>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2ACE676-1333-47B7-9FD0-466B67B1D476}"/>
                    </a:ext>
                  </a:extLst>
                </p:cNvPr>
                <p:cNvCxnSpPr/>
                <p:nvPr/>
              </p:nvCxnSpPr>
              <p:spPr>
                <a:xfrm>
                  <a:off x="7956376" y="1628265"/>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A28B2B6-5547-4519-8C3D-A261ECD065EE}"/>
                    </a:ext>
                  </a:extLst>
                </p:cNvPr>
                <p:cNvCxnSpPr/>
                <p:nvPr/>
              </p:nvCxnSpPr>
              <p:spPr>
                <a:xfrm>
                  <a:off x="6380584" y="1781200"/>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A3191C6B-0B67-4FB4-B3C8-8EC39879B27E}"/>
                    </a:ext>
                  </a:extLst>
                </p:cNvPr>
                <p:cNvCxnSpPr/>
                <p:nvPr/>
              </p:nvCxnSpPr>
              <p:spPr>
                <a:xfrm>
                  <a:off x="7380312" y="1717558"/>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B8F7C3A-1A0C-4094-9258-EDFF556F56EF}"/>
                    </a:ext>
                  </a:extLst>
                </p:cNvPr>
                <p:cNvCxnSpPr/>
                <p:nvPr/>
              </p:nvCxnSpPr>
              <p:spPr>
                <a:xfrm>
                  <a:off x="7740352" y="1710100"/>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106FB7F-5199-4B9D-8001-41BA49119A99}"/>
                    </a:ext>
                  </a:extLst>
                </p:cNvPr>
                <p:cNvCxnSpPr/>
                <p:nvPr/>
              </p:nvCxnSpPr>
              <p:spPr>
                <a:xfrm>
                  <a:off x="6732240" y="1717558"/>
                  <a:ext cx="0" cy="720080"/>
                </a:xfrm>
                <a:prstGeom prst="line">
                  <a:avLst/>
                </a:prstGeom>
                <a:grpFill/>
                <a:ln w="28575">
                  <a:solidFill>
                    <a:srgbClr val="00D25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207" name="Picture 206">
              <a:extLst>
                <a:ext uri="{FF2B5EF4-FFF2-40B4-BE49-F238E27FC236}">
                  <a16:creationId xmlns:a16="http://schemas.microsoft.com/office/drawing/2014/main" id="{E31F4751-E9F3-43BB-A037-6CCB5F57AC5C}"/>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571083" y="2249989"/>
              <a:ext cx="479483" cy="305126"/>
            </a:xfrm>
            <a:prstGeom prst="rect">
              <a:avLst/>
            </a:prstGeom>
          </p:spPr>
        </p:pic>
        <p:pic>
          <p:nvPicPr>
            <p:cNvPr id="203" name="Picture 202">
              <a:extLst>
                <a:ext uri="{FF2B5EF4-FFF2-40B4-BE49-F238E27FC236}">
                  <a16:creationId xmlns:a16="http://schemas.microsoft.com/office/drawing/2014/main" id="{A94E7E8F-72C1-48B7-A826-23DAE4925105}"/>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645209" y="1170773"/>
              <a:ext cx="449647" cy="283901"/>
            </a:xfrm>
            <a:prstGeom prst="rect">
              <a:avLst/>
            </a:prstGeom>
          </p:spPr>
        </p:pic>
        <p:sp>
          <p:nvSpPr>
            <p:cNvPr id="133" name="フリーフォーム 100 1 1 5 3">
              <a:extLst>
                <a:ext uri="{FF2B5EF4-FFF2-40B4-BE49-F238E27FC236}">
                  <a16:creationId xmlns:a16="http://schemas.microsoft.com/office/drawing/2014/main" id="{F5E251F3-9424-48C2-92F0-C9FB529E5C53}"/>
                </a:ext>
              </a:extLst>
            </p:cNvPr>
            <p:cNvSpPr/>
            <p:nvPr/>
          </p:nvSpPr>
          <p:spPr>
            <a:xfrm rot="10800000">
              <a:off x="5283074" y="2204913"/>
              <a:ext cx="825673" cy="143823"/>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185" name="Freeform: Shape 184">
            <a:extLst>
              <a:ext uri="{FF2B5EF4-FFF2-40B4-BE49-F238E27FC236}">
                <a16:creationId xmlns:a16="http://schemas.microsoft.com/office/drawing/2014/main" id="{E14D6935-E8AD-40B6-B413-203439450E8D}"/>
              </a:ext>
            </a:extLst>
          </p:cNvPr>
          <p:cNvSpPr/>
          <p:nvPr/>
        </p:nvSpPr>
        <p:spPr bwMode="auto">
          <a:xfrm rot="19823875">
            <a:off x="5137331" y="2290330"/>
            <a:ext cx="698029" cy="1332153"/>
          </a:xfrm>
          <a:custGeom>
            <a:avLst/>
            <a:gdLst>
              <a:gd name="connsiteX0" fmla="*/ 1183341 w 1378122"/>
              <a:gd name="connsiteY0" fmla="*/ 0 h 1682226"/>
              <a:gd name="connsiteX1" fmla="*/ 1351429 w 1378122"/>
              <a:gd name="connsiteY1" fmla="*/ 1089212 h 1682226"/>
              <a:gd name="connsiteX2" fmla="*/ 685800 w 1378122"/>
              <a:gd name="connsiteY2" fmla="*/ 1297642 h 1682226"/>
              <a:gd name="connsiteX3" fmla="*/ 1075764 w 1378122"/>
              <a:gd name="connsiteY3" fmla="*/ 645459 h 1682226"/>
              <a:gd name="connsiteX4" fmla="*/ 1035423 w 1378122"/>
              <a:gd name="connsiteY4" fmla="*/ 1405218 h 1682226"/>
              <a:gd name="connsiteX5" fmla="*/ 194982 w 1378122"/>
              <a:gd name="connsiteY5" fmla="*/ 1640542 h 1682226"/>
              <a:gd name="connsiteX6" fmla="*/ 0 w 1378122"/>
              <a:gd name="connsiteY6" fmla="*/ 1680883 h 168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8122" h="1682226">
                <a:moveTo>
                  <a:pt x="1183341" y="0"/>
                </a:moveTo>
                <a:cubicBezTo>
                  <a:pt x="1308847" y="436469"/>
                  <a:pt x="1434353" y="872938"/>
                  <a:pt x="1351429" y="1089212"/>
                </a:cubicBezTo>
                <a:cubicBezTo>
                  <a:pt x="1268506" y="1305486"/>
                  <a:pt x="731744" y="1371601"/>
                  <a:pt x="685800" y="1297642"/>
                </a:cubicBezTo>
                <a:cubicBezTo>
                  <a:pt x="639856" y="1223683"/>
                  <a:pt x="1017493" y="627530"/>
                  <a:pt x="1075764" y="645459"/>
                </a:cubicBezTo>
                <a:cubicBezTo>
                  <a:pt x="1134034" y="663388"/>
                  <a:pt x="1182220" y="1239371"/>
                  <a:pt x="1035423" y="1405218"/>
                </a:cubicBezTo>
                <a:cubicBezTo>
                  <a:pt x="888626" y="1571065"/>
                  <a:pt x="367552" y="1594598"/>
                  <a:pt x="194982" y="1640542"/>
                </a:cubicBezTo>
                <a:cubicBezTo>
                  <a:pt x="22411" y="1686486"/>
                  <a:pt x="11205" y="1683684"/>
                  <a:pt x="0" y="1680883"/>
                </a:cubicBezTo>
              </a:path>
            </a:pathLst>
          </a:custGeom>
          <a:noFill/>
          <a:ln w="38100">
            <a:solidFill>
              <a:srgbClr val="0070C0">
                <a:alpha val="60000"/>
              </a:srgb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TextBox 210">
            <a:extLst>
              <a:ext uri="{FF2B5EF4-FFF2-40B4-BE49-F238E27FC236}">
                <a16:creationId xmlns:a16="http://schemas.microsoft.com/office/drawing/2014/main" id="{4759223B-78F4-4ABF-BDDC-09CE0876AC12}"/>
              </a:ext>
            </a:extLst>
          </p:cNvPr>
          <p:cNvSpPr txBox="1"/>
          <p:nvPr/>
        </p:nvSpPr>
        <p:spPr>
          <a:xfrm>
            <a:off x="2310295" y="5042966"/>
            <a:ext cx="689099" cy="369332"/>
          </a:xfrm>
          <a:prstGeom prst="rect">
            <a:avLst/>
          </a:prstGeom>
          <a:noFill/>
        </p:spPr>
        <p:txBody>
          <a:bodyPr wrap="none" rtlCol="0">
            <a:spAutoFit/>
          </a:bodyPr>
          <a:lstStyle/>
          <a:p>
            <a:r>
              <a:rPr kumimoji="1" lang="en-US" altLang="ja-JP" dirty="0"/>
              <a:t>axion</a:t>
            </a:r>
            <a:endParaRPr kumimoji="1" lang="ja-JP" altLang="en-US" dirty="0"/>
          </a:p>
        </p:txBody>
      </p:sp>
      <p:sp>
        <p:nvSpPr>
          <p:cNvPr id="212" name="TextBox 211">
            <a:extLst>
              <a:ext uri="{FF2B5EF4-FFF2-40B4-BE49-F238E27FC236}">
                <a16:creationId xmlns:a16="http://schemas.microsoft.com/office/drawing/2014/main" id="{54F969BC-091A-44A4-B406-690602F05EEC}"/>
              </a:ext>
            </a:extLst>
          </p:cNvPr>
          <p:cNvSpPr txBox="1"/>
          <p:nvPr/>
        </p:nvSpPr>
        <p:spPr>
          <a:xfrm>
            <a:off x="4151593" y="4845650"/>
            <a:ext cx="1523430" cy="369332"/>
          </a:xfrm>
          <a:prstGeom prst="rect">
            <a:avLst/>
          </a:prstGeom>
          <a:noFill/>
        </p:spPr>
        <p:txBody>
          <a:bodyPr wrap="none" rtlCol="0">
            <a:spAutoFit/>
          </a:bodyPr>
          <a:lstStyle/>
          <a:p>
            <a:r>
              <a:rPr kumimoji="1" lang="en-US" altLang="ja-JP" dirty="0"/>
              <a:t>Fermion loops</a:t>
            </a:r>
            <a:endParaRPr kumimoji="1" lang="ja-JP" altLang="en-US" dirty="0"/>
          </a:p>
        </p:txBody>
      </p:sp>
      <p:sp>
        <p:nvSpPr>
          <p:cNvPr id="214" name="TextBox 213">
            <a:extLst>
              <a:ext uri="{FF2B5EF4-FFF2-40B4-BE49-F238E27FC236}">
                <a16:creationId xmlns:a16="http://schemas.microsoft.com/office/drawing/2014/main" id="{4F79B809-3A6C-487F-9EF7-CE36456678E5}"/>
              </a:ext>
            </a:extLst>
          </p:cNvPr>
          <p:cNvSpPr txBox="1"/>
          <p:nvPr/>
        </p:nvSpPr>
        <p:spPr>
          <a:xfrm>
            <a:off x="6662264" y="5291916"/>
            <a:ext cx="2349303" cy="369332"/>
          </a:xfrm>
          <a:prstGeom prst="rect">
            <a:avLst/>
          </a:prstGeom>
          <a:noFill/>
        </p:spPr>
        <p:txBody>
          <a:bodyPr wrap="square">
            <a:spAutoFit/>
          </a:bodyPr>
          <a:lstStyle/>
          <a:p>
            <a:r>
              <a:rPr lang="en-US" altLang="ja-JP" dirty="0">
                <a:hlinkClick r:id="rId10"/>
              </a:rPr>
              <a:t>Cf. 1305.7224</a:t>
            </a:r>
            <a:r>
              <a:rPr lang="en-US" altLang="ja-JP" dirty="0"/>
              <a:t> [hep-</a:t>
            </a:r>
            <a:r>
              <a:rPr lang="en-US" altLang="ja-JP" dirty="0" err="1"/>
              <a:t>ph</a:t>
            </a:r>
            <a:r>
              <a:rPr lang="en-US" altLang="ja-JP" dirty="0"/>
              <a:t>]</a:t>
            </a:r>
          </a:p>
        </p:txBody>
      </p:sp>
    </p:spTree>
    <p:extLst>
      <p:ext uri="{BB962C8B-B14F-4D97-AF65-F5344CB8AC3E}">
        <p14:creationId xmlns:p14="http://schemas.microsoft.com/office/powerpoint/2010/main" val="3721707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F4E17936-BFC9-44C1-8125-2FBDC3D18CF7}"/>
              </a:ext>
            </a:extLst>
          </p:cNvPr>
          <p:cNvSpPr/>
          <p:nvPr/>
        </p:nvSpPr>
        <p:spPr bwMode="auto">
          <a:xfrm>
            <a:off x="107504" y="1162810"/>
            <a:ext cx="4591668" cy="535150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135" name="TextBox 134">
            <a:extLst>
              <a:ext uri="{FF2B5EF4-FFF2-40B4-BE49-F238E27FC236}">
                <a16:creationId xmlns:a16="http://schemas.microsoft.com/office/drawing/2014/main" id="{6CECF5E7-5921-44D8-9D39-8E68E8220099}"/>
              </a:ext>
            </a:extLst>
          </p:cNvPr>
          <p:cNvSpPr txBox="1"/>
          <p:nvPr/>
        </p:nvSpPr>
        <p:spPr>
          <a:xfrm>
            <a:off x="160755" y="3539074"/>
            <a:ext cx="4399087" cy="923330"/>
          </a:xfrm>
          <a:prstGeom prst="rect">
            <a:avLst/>
          </a:prstGeom>
          <a:noFill/>
        </p:spPr>
        <p:txBody>
          <a:bodyPr wrap="square" rtlCol="0">
            <a:spAutoFit/>
          </a:bodyPr>
          <a:lstStyle/>
          <a:p>
            <a:pPr marL="342900" indent="-342900">
              <a:buFont typeface="+mj-lt"/>
              <a:buAutoNum type="arabicPeriod"/>
            </a:pPr>
            <a:r>
              <a:rPr lang="en-US" altLang="ja-JP" dirty="0"/>
              <a:t>No effects on the longitudinal motion</a:t>
            </a:r>
            <a:endParaRPr lang="ja-JP" altLang="en-US" dirty="0"/>
          </a:p>
          <a:p>
            <a:pPr marL="342900" indent="-342900">
              <a:buFont typeface="+mj-lt"/>
              <a:buAutoNum type="arabicPeriod"/>
            </a:pPr>
            <a:r>
              <a:rPr lang="en-US" altLang="ja-JP" dirty="0">
                <a:solidFill>
                  <a:srgbClr val="0070C0"/>
                </a:solidFill>
              </a:rPr>
              <a:t>Cyclotron motion </a:t>
            </a:r>
            <a:r>
              <a:rPr lang="ja-JP" altLang="en-US" dirty="0">
                <a:solidFill>
                  <a:srgbClr val="0070C0"/>
                </a:solidFill>
              </a:rPr>
              <a:t>～</a:t>
            </a:r>
            <a:r>
              <a:rPr lang="en-US" altLang="ja-JP" dirty="0">
                <a:solidFill>
                  <a:srgbClr val="0070C0"/>
                </a:solidFill>
              </a:rPr>
              <a:t> Harmonic oscillation</a:t>
            </a:r>
          </a:p>
          <a:p>
            <a:pPr marL="342900" indent="-342900">
              <a:buFont typeface="+mj-lt"/>
              <a:buAutoNum type="arabicPeriod"/>
            </a:pPr>
            <a:r>
              <a:rPr lang="en-US" altLang="ja-JP" dirty="0">
                <a:solidFill>
                  <a:srgbClr val="FF0000"/>
                </a:solidFill>
              </a:rPr>
              <a:t>Spin polarization (Zeeman effect)</a:t>
            </a:r>
          </a:p>
        </p:txBody>
      </p:sp>
      <p:sp>
        <p:nvSpPr>
          <p:cNvPr id="137" name="TextBox 136">
            <a:extLst>
              <a:ext uri="{FF2B5EF4-FFF2-40B4-BE49-F238E27FC236}">
                <a16:creationId xmlns:a16="http://schemas.microsoft.com/office/drawing/2014/main" id="{B1A7A257-E380-44B7-AE16-5B8D1932D9A9}"/>
              </a:ext>
            </a:extLst>
          </p:cNvPr>
          <p:cNvSpPr txBox="1"/>
          <p:nvPr/>
        </p:nvSpPr>
        <p:spPr>
          <a:xfrm>
            <a:off x="239141" y="1090802"/>
            <a:ext cx="2304477" cy="400110"/>
          </a:xfrm>
          <a:prstGeom prst="rect">
            <a:avLst/>
          </a:prstGeom>
          <a:noFill/>
        </p:spPr>
        <p:txBody>
          <a:bodyPr wrap="none" rtlCol="0">
            <a:spAutoFit/>
          </a:bodyPr>
          <a:lstStyle/>
          <a:p>
            <a:r>
              <a:rPr lang="en-US" altLang="ja-JP" sz="2000" dirty="0">
                <a:solidFill>
                  <a:srgbClr val="00B0F0"/>
                </a:solidFill>
              </a:rPr>
              <a:t>Landau quantization</a:t>
            </a:r>
            <a:endParaRPr lang="ja-JP" altLang="en-US" sz="2000" dirty="0">
              <a:solidFill>
                <a:srgbClr val="00B0F0"/>
              </a:solidFill>
            </a:endParaRPr>
          </a:p>
        </p:txBody>
      </p:sp>
      <p:sp>
        <p:nvSpPr>
          <p:cNvPr id="2" name="TextBox 1">
            <a:extLst>
              <a:ext uri="{FF2B5EF4-FFF2-40B4-BE49-F238E27FC236}">
                <a16:creationId xmlns:a16="http://schemas.microsoft.com/office/drawing/2014/main" id="{CC2DD70A-3E02-4F83-BEB1-D46F624EF40C}"/>
              </a:ext>
            </a:extLst>
          </p:cNvPr>
          <p:cNvSpPr txBox="1"/>
          <p:nvPr/>
        </p:nvSpPr>
        <p:spPr>
          <a:xfrm>
            <a:off x="1187624" y="44624"/>
            <a:ext cx="6861045" cy="523220"/>
          </a:xfrm>
          <a:prstGeom prst="rect">
            <a:avLst/>
          </a:prstGeom>
          <a:noFill/>
        </p:spPr>
        <p:txBody>
          <a:bodyPr wrap="none" rtlCol="0">
            <a:spAutoFit/>
          </a:bodyPr>
          <a:lstStyle/>
          <a:p>
            <a:r>
              <a:rPr kumimoji="1" lang="en-US" altLang="ja-JP" sz="2800" dirty="0">
                <a:solidFill>
                  <a:srgbClr val="00B0F0"/>
                </a:solidFill>
              </a:rPr>
              <a:t>Fermion spectrum in the threshold conditions</a:t>
            </a:r>
            <a:endParaRPr kumimoji="1" lang="ja-JP" altLang="en-US" sz="2800" dirty="0">
              <a:solidFill>
                <a:srgbClr val="00B0F0"/>
              </a:solidFill>
            </a:endParaRPr>
          </a:p>
        </p:txBody>
      </p:sp>
      <p:sp>
        <p:nvSpPr>
          <p:cNvPr id="3" name="TextBox 2">
            <a:extLst>
              <a:ext uri="{FF2B5EF4-FFF2-40B4-BE49-F238E27FC236}">
                <a16:creationId xmlns:a16="http://schemas.microsoft.com/office/drawing/2014/main" id="{1E24BAFE-5919-4795-A39B-43DE973BCFD2}"/>
              </a:ext>
            </a:extLst>
          </p:cNvPr>
          <p:cNvSpPr txBox="1"/>
          <p:nvPr/>
        </p:nvSpPr>
        <p:spPr>
          <a:xfrm>
            <a:off x="1055001" y="683404"/>
            <a:ext cx="7288342" cy="369332"/>
          </a:xfrm>
          <a:prstGeom prst="rect">
            <a:avLst/>
          </a:prstGeom>
          <a:noFill/>
        </p:spPr>
        <p:txBody>
          <a:bodyPr wrap="none" rtlCol="0">
            <a:spAutoFit/>
          </a:bodyPr>
          <a:lstStyle/>
          <a:p>
            <a:r>
              <a:rPr kumimoji="1" lang="en-US" altLang="ja-JP" dirty="0"/>
              <a:t>Remember the </a:t>
            </a:r>
            <a:r>
              <a:rPr lang="en-US" altLang="ja-JP" dirty="0"/>
              <a:t>lesson: </a:t>
            </a:r>
            <a:r>
              <a:rPr kumimoji="1" lang="en-US" altLang="ja-JP" dirty="0"/>
              <a:t>Photon spectrum depends on the fermion spectrum.</a:t>
            </a:r>
            <a:endParaRPr kumimoji="1" lang="ja-JP" altLang="en-US" dirty="0"/>
          </a:p>
        </p:txBody>
      </p:sp>
      <p:sp>
        <p:nvSpPr>
          <p:cNvPr id="5" name="TextBox 4">
            <a:extLst>
              <a:ext uri="{FF2B5EF4-FFF2-40B4-BE49-F238E27FC236}">
                <a16:creationId xmlns:a16="http://schemas.microsoft.com/office/drawing/2014/main" id="{C2FBD943-7FF0-4DD7-AAAB-163789158460}"/>
              </a:ext>
            </a:extLst>
          </p:cNvPr>
          <p:cNvSpPr txBox="1"/>
          <p:nvPr/>
        </p:nvSpPr>
        <p:spPr>
          <a:xfrm>
            <a:off x="2647290" y="3239310"/>
            <a:ext cx="1803619" cy="369332"/>
          </a:xfrm>
          <a:prstGeom prst="rect">
            <a:avLst/>
          </a:prstGeom>
          <a:noFill/>
        </p:spPr>
        <p:txBody>
          <a:bodyPr wrap="square" rtlCol="0">
            <a:spAutoFit/>
          </a:bodyPr>
          <a:lstStyle/>
          <a:p>
            <a:r>
              <a:rPr kumimoji="1" lang="en-US" altLang="ja-JP" dirty="0"/>
              <a:t>Classical motion</a:t>
            </a:r>
            <a:endParaRPr kumimoji="1" lang="ja-JP" altLang="en-US" dirty="0"/>
          </a:p>
        </p:txBody>
      </p:sp>
      <p:sp>
        <p:nvSpPr>
          <p:cNvPr id="118" name="上矢印 2">
            <a:extLst>
              <a:ext uri="{FF2B5EF4-FFF2-40B4-BE49-F238E27FC236}">
                <a16:creationId xmlns:a16="http://schemas.microsoft.com/office/drawing/2014/main" id="{1C2EB374-8814-4AEC-9995-C49BB8334EAD}"/>
              </a:ext>
            </a:extLst>
          </p:cNvPr>
          <p:cNvSpPr/>
          <p:nvPr/>
        </p:nvSpPr>
        <p:spPr>
          <a:xfrm>
            <a:off x="1175921" y="2112426"/>
            <a:ext cx="658330" cy="971865"/>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err="1"/>
              <a:t>B</a:t>
            </a:r>
            <a:r>
              <a:rPr lang="en-US" altLang="ja-JP" sz="1400" baseline="-25000" dirty="0" err="1"/>
              <a:t>z</a:t>
            </a:r>
            <a:endParaRPr lang="ja-JP" altLang="en-US" sz="1400" dirty="0"/>
          </a:p>
        </p:txBody>
      </p:sp>
      <p:sp>
        <p:nvSpPr>
          <p:cNvPr id="120" name="TextBox 119">
            <a:extLst>
              <a:ext uri="{FF2B5EF4-FFF2-40B4-BE49-F238E27FC236}">
                <a16:creationId xmlns:a16="http://schemas.microsoft.com/office/drawing/2014/main" id="{2251A8B5-C901-4A6E-B8AA-31C2ED1C82B8}"/>
              </a:ext>
            </a:extLst>
          </p:cNvPr>
          <p:cNvSpPr txBox="1"/>
          <p:nvPr/>
        </p:nvSpPr>
        <p:spPr>
          <a:xfrm>
            <a:off x="276408" y="5325015"/>
            <a:ext cx="4407589" cy="1200329"/>
          </a:xfrm>
          <a:prstGeom prst="rect">
            <a:avLst/>
          </a:prstGeom>
          <a:noFill/>
        </p:spPr>
        <p:txBody>
          <a:bodyPr wrap="square" rtlCol="0">
            <a:spAutoFit/>
          </a:bodyPr>
          <a:lstStyle/>
          <a:p>
            <a:r>
              <a:rPr lang="en-US" altLang="ja-JP" dirty="0"/>
              <a:t>Fermion transverse momentum is NOT a good quantum number.</a:t>
            </a:r>
          </a:p>
          <a:p>
            <a:r>
              <a:rPr lang="en-US" altLang="ja-JP" dirty="0">
                <a:solidFill>
                  <a:srgbClr val="FF0000"/>
                </a:solidFill>
              </a:rPr>
              <a:t>No transverse momentum conservation</a:t>
            </a:r>
            <a:r>
              <a:rPr lang="en-US" altLang="ja-JP" dirty="0"/>
              <a:t> (due to momentum supply from external B-fields). </a:t>
            </a:r>
          </a:p>
        </p:txBody>
      </p:sp>
      <p:grpSp>
        <p:nvGrpSpPr>
          <p:cNvPr id="139" name="Group 138">
            <a:extLst>
              <a:ext uri="{FF2B5EF4-FFF2-40B4-BE49-F238E27FC236}">
                <a16:creationId xmlns:a16="http://schemas.microsoft.com/office/drawing/2014/main" id="{6724D701-411D-49CA-8E58-D8C660C1D9B8}"/>
              </a:ext>
            </a:extLst>
          </p:cNvPr>
          <p:cNvGrpSpPr/>
          <p:nvPr/>
        </p:nvGrpSpPr>
        <p:grpSpPr>
          <a:xfrm>
            <a:off x="2845042" y="1341479"/>
            <a:ext cx="1450430" cy="1891422"/>
            <a:chOff x="348168" y="2153799"/>
            <a:chExt cx="2448272" cy="3660474"/>
          </a:xfrm>
        </p:grpSpPr>
        <p:grpSp>
          <p:nvGrpSpPr>
            <p:cNvPr id="141" name="Group 140">
              <a:extLst>
                <a:ext uri="{FF2B5EF4-FFF2-40B4-BE49-F238E27FC236}">
                  <a16:creationId xmlns:a16="http://schemas.microsoft.com/office/drawing/2014/main" id="{F57663DC-BD82-4BDC-8BA5-C2BABDC89679}"/>
                </a:ext>
              </a:extLst>
            </p:cNvPr>
            <p:cNvGrpSpPr/>
            <p:nvPr/>
          </p:nvGrpSpPr>
          <p:grpSpPr>
            <a:xfrm>
              <a:off x="348168" y="2211583"/>
              <a:ext cx="701690" cy="1080120"/>
              <a:chOff x="269910" y="2077126"/>
              <a:chExt cx="701690" cy="1080120"/>
            </a:xfrm>
          </p:grpSpPr>
          <p:cxnSp>
            <p:nvCxnSpPr>
              <p:cNvPr id="153" name="Straight Arrow Connector 152">
                <a:extLst>
                  <a:ext uri="{FF2B5EF4-FFF2-40B4-BE49-F238E27FC236}">
                    <a16:creationId xmlns:a16="http://schemas.microsoft.com/office/drawing/2014/main" id="{E4C1115F-4C3A-477A-9EAF-3F0964CAB538}"/>
                  </a:ext>
                </a:extLst>
              </p:cNvPr>
              <p:cNvCxnSpPr/>
              <p:nvPr/>
            </p:nvCxnSpPr>
            <p:spPr>
              <a:xfrm flipV="1">
                <a:off x="971600" y="2077126"/>
                <a:ext cx="0" cy="10801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4" name="Picture 153">
                <a:extLst>
                  <a:ext uri="{FF2B5EF4-FFF2-40B4-BE49-F238E27FC236}">
                    <a16:creationId xmlns:a16="http://schemas.microsoft.com/office/drawing/2014/main" id="{7EF30BB2-7DD5-44CD-B38A-79C1B6E34A4B}"/>
                  </a:ext>
                </a:extLst>
              </p:cNvPr>
              <p:cNvPicPr>
                <a:picLocks noChangeAspect="1"/>
              </p:cNvPicPr>
              <p:nvPr>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269910" y="2614140"/>
                <a:ext cx="490006" cy="340733"/>
              </a:xfrm>
              <a:prstGeom prst="rect">
                <a:avLst/>
              </a:prstGeom>
            </p:spPr>
          </p:pic>
        </p:grpSp>
        <p:grpSp>
          <p:nvGrpSpPr>
            <p:cNvPr id="142" name="Group 141">
              <a:extLst>
                <a:ext uri="{FF2B5EF4-FFF2-40B4-BE49-F238E27FC236}">
                  <a16:creationId xmlns:a16="http://schemas.microsoft.com/office/drawing/2014/main" id="{A6A9BB16-9AE2-4EB0-AC20-02B7A5FD96C7}"/>
                </a:ext>
              </a:extLst>
            </p:cNvPr>
            <p:cNvGrpSpPr/>
            <p:nvPr/>
          </p:nvGrpSpPr>
          <p:grpSpPr>
            <a:xfrm>
              <a:off x="348168" y="2153799"/>
              <a:ext cx="2448272" cy="3660474"/>
              <a:chOff x="348168" y="2153799"/>
              <a:chExt cx="2448272" cy="3660474"/>
            </a:xfrm>
          </p:grpSpPr>
          <p:grpSp>
            <p:nvGrpSpPr>
              <p:cNvPr id="144" name="Group 143">
                <a:extLst>
                  <a:ext uri="{FF2B5EF4-FFF2-40B4-BE49-F238E27FC236}">
                    <a16:creationId xmlns:a16="http://schemas.microsoft.com/office/drawing/2014/main" id="{F9360826-CDA8-4CEE-A463-B672C98CC6FE}"/>
                  </a:ext>
                </a:extLst>
              </p:cNvPr>
              <p:cNvGrpSpPr/>
              <p:nvPr/>
            </p:nvGrpSpPr>
            <p:grpSpPr>
              <a:xfrm>
                <a:off x="348168" y="2153799"/>
                <a:ext cx="2448272" cy="3660474"/>
                <a:chOff x="348168" y="2153799"/>
                <a:chExt cx="2448272" cy="3660474"/>
              </a:xfrm>
            </p:grpSpPr>
            <p:sp>
              <p:nvSpPr>
                <p:cNvPr id="149" name="円柱 134">
                  <a:extLst>
                    <a:ext uri="{FF2B5EF4-FFF2-40B4-BE49-F238E27FC236}">
                      <a16:creationId xmlns:a16="http://schemas.microsoft.com/office/drawing/2014/main" id="{8913141A-EE99-4015-A630-C4643EB0FE95}"/>
                    </a:ext>
                  </a:extLst>
                </p:cNvPr>
                <p:cNvSpPr/>
                <p:nvPr/>
              </p:nvSpPr>
              <p:spPr>
                <a:xfrm>
                  <a:off x="1401010" y="2153799"/>
                  <a:ext cx="381459" cy="3660474"/>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nvGrpSpPr>
                <p:cNvPr id="150" name="Group 149">
                  <a:extLst>
                    <a:ext uri="{FF2B5EF4-FFF2-40B4-BE49-F238E27FC236}">
                      <a16:creationId xmlns:a16="http://schemas.microsoft.com/office/drawing/2014/main" id="{F6D46087-4499-4E47-8B45-383D8082F4A3}"/>
                    </a:ext>
                  </a:extLst>
                </p:cNvPr>
                <p:cNvGrpSpPr/>
                <p:nvPr/>
              </p:nvGrpSpPr>
              <p:grpSpPr>
                <a:xfrm>
                  <a:off x="348168" y="3571284"/>
                  <a:ext cx="2448272" cy="812937"/>
                  <a:chOff x="348168" y="3571284"/>
                  <a:chExt cx="2448272" cy="812937"/>
                </a:xfrm>
              </p:grpSpPr>
              <p:sp>
                <p:nvSpPr>
                  <p:cNvPr id="151" name="Arc 150">
                    <a:extLst>
                      <a:ext uri="{FF2B5EF4-FFF2-40B4-BE49-F238E27FC236}">
                        <a16:creationId xmlns:a16="http://schemas.microsoft.com/office/drawing/2014/main" id="{F3C0B71E-51FC-4CC7-BE17-2FF4C0353283}"/>
                      </a:ext>
                    </a:extLst>
                  </p:cNvPr>
                  <p:cNvSpPr/>
                  <p:nvPr/>
                </p:nvSpPr>
                <p:spPr>
                  <a:xfrm>
                    <a:off x="348168" y="3573016"/>
                    <a:ext cx="2448272" cy="811205"/>
                  </a:xfrm>
                  <a:prstGeom prst="arc">
                    <a:avLst>
                      <a:gd name="adj1" fmla="val 9199856"/>
                      <a:gd name="adj2" fmla="val 15043970"/>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152" name="Arc 151">
                    <a:extLst>
                      <a:ext uri="{FF2B5EF4-FFF2-40B4-BE49-F238E27FC236}">
                        <a16:creationId xmlns:a16="http://schemas.microsoft.com/office/drawing/2014/main" id="{038BD679-3DB4-4F05-A6F4-7007D97ACF76}"/>
                      </a:ext>
                    </a:extLst>
                  </p:cNvPr>
                  <p:cNvSpPr/>
                  <p:nvPr/>
                </p:nvSpPr>
                <p:spPr>
                  <a:xfrm>
                    <a:off x="348168" y="3571284"/>
                    <a:ext cx="2448272" cy="811205"/>
                  </a:xfrm>
                  <a:prstGeom prst="arc">
                    <a:avLst>
                      <a:gd name="adj1" fmla="val 17439965"/>
                      <a:gd name="adj2" fmla="val 9182868"/>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grpSp>
          <p:grpSp>
            <p:nvGrpSpPr>
              <p:cNvPr id="145" name="Group 144">
                <a:extLst>
                  <a:ext uri="{FF2B5EF4-FFF2-40B4-BE49-F238E27FC236}">
                    <a16:creationId xmlns:a16="http://schemas.microsoft.com/office/drawing/2014/main" id="{006EFB2E-296E-4854-9F8D-2DFA8764D10E}"/>
                  </a:ext>
                </a:extLst>
              </p:cNvPr>
              <p:cNvGrpSpPr/>
              <p:nvPr/>
            </p:nvGrpSpPr>
            <p:grpSpPr>
              <a:xfrm>
                <a:off x="746105" y="3986203"/>
                <a:ext cx="255032" cy="487243"/>
                <a:chOff x="746105" y="3986203"/>
                <a:chExt cx="255032" cy="487243"/>
              </a:xfrm>
            </p:grpSpPr>
            <p:cxnSp>
              <p:nvCxnSpPr>
                <p:cNvPr id="146" name="Straight Arrow Connector 145">
                  <a:extLst>
                    <a:ext uri="{FF2B5EF4-FFF2-40B4-BE49-F238E27FC236}">
                      <a16:creationId xmlns:a16="http://schemas.microsoft.com/office/drawing/2014/main" id="{66CFD44C-F0E3-48F7-85CB-65ED838A6A66}"/>
                    </a:ext>
                  </a:extLst>
                </p:cNvPr>
                <p:cNvCxnSpPr>
                  <a:cxnSpLocks/>
                </p:cNvCxnSpPr>
                <p:nvPr/>
              </p:nvCxnSpPr>
              <p:spPr>
                <a:xfrm flipV="1">
                  <a:off x="873620" y="4360541"/>
                  <a:ext cx="885" cy="112905"/>
                </a:xfrm>
                <a:prstGeom prst="straightConnector1">
                  <a:avLst/>
                </a:prstGeom>
                <a:solidFill>
                  <a:srgbClr val="00B0F0"/>
                </a:solidFill>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7" name="Oval 146">
                  <a:extLst>
                    <a:ext uri="{FF2B5EF4-FFF2-40B4-BE49-F238E27FC236}">
                      <a16:creationId xmlns:a16="http://schemas.microsoft.com/office/drawing/2014/main" id="{3ACB4EE9-6053-4B57-A86B-FE2591B50B39}"/>
                    </a:ext>
                  </a:extLst>
                </p:cNvPr>
                <p:cNvSpPr/>
                <p:nvPr/>
              </p:nvSpPr>
              <p:spPr>
                <a:xfrm rot="16200000">
                  <a:off x="746105" y="4175714"/>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cxnSp>
              <p:nvCxnSpPr>
                <p:cNvPr id="148" name="Straight Arrow Connector 147">
                  <a:extLst>
                    <a:ext uri="{FF2B5EF4-FFF2-40B4-BE49-F238E27FC236}">
                      <a16:creationId xmlns:a16="http://schemas.microsoft.com/office/drawing/2014/main" id="{EB0D69D8-A433-4B50-A5B5-2E7628D45E68}"/>
                    </a:ext>
                  </a:extLst>
                </p:cNvPr>
                <p:cNvCxnSpPr>
                  <a:cxnSpLocks/>
                  <a:stCxn id="147" idx="6"/>
                </p:cNvCxnSpPr>
                <p:nvPr/>
              </p:nvCxnSpPr>
              <p:spPr>
                <a:xfrm flipH="1" flipV="1">
                  <a:off x="873620" y="3986203"/>
                  <a:ext cx="2" cy="189512"/>
                </a:xfrm>
                <a:prstGeom prst="straightConnector1">
                  <a:avLst/>
                </a:prstGeom>
                <a:solidFill>
                  <a:srgbClr val="00B0F0"/>
                </a:solidFill>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4" name="Rectangle 3">
            <a:extLst>
              <a:ext uri="{FF2B5EF4-FFF2-40B4-BE49-F238E27FC236}">
                <a16:creationId xmlns:a16="http://schemas.microsoft.com/office/drawing/2014/main" id="{9EDB98EE-356D-4C0A-AC6A-CE736FA1D0E1}"/>
              </a:ext>
            </a:extLst>
          </p:cNvPr>
          <p:cNvSpPr/>
          <p:nvPr/>
        </p:nvSpPr>
        <p:spPr bwMode="auto">
          <a:xfrm>
            <a:off x="232763" y="4462404"/>
            <a:ext cx="4399087" cy="9144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6" name="Group 5">
            <a:extLst>
              <a:ext uri="{FF2B5EF4-FFF2-40B4-BE49-F238E27FC236}">
                <a16:creationId xmlns:a16="http://schemas.microsoft.com/office/drawing/2014/main" id="{62EB2E08-DC6F-4AD5-B538-D74E484BA4E9}"/>
              </a:ext>
            </a:extLst>
          </p:cNvPr>
          <p:cNvGrpSpPr/>
          <p:nvPr/>
        </p:nvGrpSpPr>
        <p:grpSpPr>
          <a:xfrm>
            <a:off x="293276" y="4451418"/>
            <a:ext cx="4194558" cy="839655"/>
            <a:chOff x="305434" y="4629376"/>
            <a:chExt cx="4194558" cy="839655"/>
          </a:xfrm>
        </p:grpSpPr>
        <p:pic>
          <p:nvPicPr>
            <p:cNvPr id="12" name="Picture 11">
              <a:extLst>
                <a:ext uri="{FF2B5EF4-FFF2-40B4-BE49-F238E27FC236}">
                  <a16:creationId xmlns:a16="http://schemas.microsoft.com/office/drawing/2014/main" id="{044918BD-18A4-471E-8752-D2CA21D95067}"/>
                </a:ext>
              </a:extLst>
            </p:cNvPr>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407694" y="4998054"/>
              <a:ext cx="4092298" cy="470977"/>
            </a:xfrm>
            <a:prstGeom prst="rect">
              <a:avLst/>
            </a:prstGeom>
          </p:spPr>
        </p:pic>
        <p:sp>
          <p:nvSpPr>
            <p:cNvPr id="14" name="TextBox 13">
              <a:extLst>
                <a:ext uri="{FF2B5EF4-FFF2-40B4-BE49-F238E27FC236}">
                  <a16:creationId xmlns:a16="http://schemas.microsoft.com/office/drawing/2014/main" id="{F7254310-B4AD-4983-AD43-3CC2A7519AB9}"/>
                </a:ext>
              </a:extLst>
            </p:cNvPr>
            <p:cNvSpPr txBox="1"/>
            <p:nvPr/>
          </p:nvSpPr>
          <p:spPr>
            <a:xfrm>
              <a:off x="305434" y="4629376"/>
              <a:ext cx="1765291" cy="369332"/>
            </a:xfrm>
            <a:prstGeom prst="rect">
              <a:avLst/>
            </a:prstGeom>
            <a:noFill/>
          </p:spPr>
          <p:txBody>
            <a:bodyPr wrap="none" rtlCol="0">
              <a:spAutoFit/>
            </a:bodyPr>
            <a:lstStyle/>
            <a:p>
              <a:r>
                <a:rPr kumimoji="1" lang="en-US" altLang="ja-JP" dirty="0"/>
                <a:t>Energy spectrum</a:t>
              </a:r>
              <a:endParaRPr kumimoji="1" lang="ja-JP" altLang="en-US" dirty="0"/>
            </a:p>
          </p:txBody>
        </p:sp>
      </p:grpSp>
      <p:sp>
        <p:nvSpPr>
          <p:cNvPr id="122" name="Rectangle 121">
            <a:extLst>
              <a:ext uri="{FF2B5EF4-FFF2-40B4-BE49-F238E27FC236}">
                <a16:creationId xmlns:a16="http://schemas.microsoft.com/office/drawing/2014/main" id="{07A07D06-DFB1-4F37-8DAD-D638C1D2A4F9}"/>
              </a:ext>
            </a:extLst>
          </p:cNvPr>
          <p:cNvSpPr/>
          <p:nvPr/>
        </p:nvSpPr>
        <p:spPr bwMode="auto">
          <a:xfrm>
            <a:off x="4786257" y="1162811"/>
            <a:ext cx="4250239" cy="5328592"/>
          </a:xfrm>
          <a:prstGeom prst="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23" name="テキスト ボックス 39">
            <a:extLst>
              <a:ext uri="{FF2B5EF4-FFF2-40B4-BE49-F238E27FC236}">
                <a16:creationId xmlns:a16="http://schemas.microsoft.com/office/drawing/2014/main" id="{D041E431-753A-4202-8D56-49C944FFFBC2}"/>
              </a:ext>
            </a:extLst>
          </p:cNvPr>
          <p:cNvSpPr txBox="1"/>
          <p:nvPr/>
        </p:nvSpPr>
        <p:spPr>
          <a:xfrm>
            <a:off x="4860032" y="2017614"/>
            <a:ext cx="3995891" cy="369332"/>
          </a:xfrm>
          <a:prstGeom prst="rect">
            <a:avLst/>
          </a:prstGeom>
          <a:noFill/>
        </p:spPr>
        <p:txBody>
          <a:bodyPr wrap="square" rtlCol="0">
            <a:spAutoFit/>
          </a:bodyPr>
          <a:lstStyle/>
          <a:p>
            <a:r>
              <a:rPr kumimoji="1" lang="en-US" altLang="ja-JP" dirty="0"/>
              <a:t>Imaginary part appears when</a:t>
            </a:r>
            <a:endParaRPr kumimoji="1" lang="ja-JP" altLang="en-US" dirty="0"/>
          </a:p>
        </p:txBody>
      </p:sp>
      <p:pic>
        <p:nvPicPr>
          <p:cNvPr id="125" name="Picture 124">
            <a:extLst>
              <a:ext uri="{FF2B5EF4-FFF2-40B4-BE49-F238E27FC236}">
                <a16:creationId xmlns:a16="http://schemas.microsoft.com/office/drawing/2014/main" id="{CBA86E49-2B3A-4651-BFCE-C659CB6AAF92}"/>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5463500" y="2362264"/>
            <a:ext cx="2596945" cy="528738"/>
          </a:xfrm>
          <a:prstGeom prst="rect">
            <a:avLst/>
          </a:prstGeom>
        </p:spPr>
      </p:pic>
      <p:sp>
        <p:nvSpPr>
          <p:cNvPr id="129" name="TextBox 128">
            <a:extLst>
              <a:ext uri="{FF2B5EF4-FFF2-40B4-BE49-F238E27FC236}">
                <a16:creationId xmlns:a16="http://schemas.microsoft.com/office/drawing/2014/main" id="{D5CF304A-A2E1-4AEA-A14B-91887A293B94}"/>
              </a:ext>
            </a:extLst>
          </p:cNvPr>
          <p:cNvSpPr txBox="1"/>
          <p:nvPr/>
        </p:nvSpPr>
        <p:spPr>
          <a:xfrm>
            <a:off x="4870454" y="1234818"/>
            <a:ext cx="2149819" cy="369332"/>
          </a:xfrm>
          <a:prstGeom prst="rect">
            <a:avLst/>
          </a:prstGeom>
          <a:noFill/>
        </p:spPr>
        <p:txBody>
          <a:bodyPr wrap="none" rtlCol="0">
            <a:spAutoFit/>
          </a:bodyPr>
          <a:lstStyle/>
          <a:p>
            <a:r>
              <a:rPr kumimoji="1" lang="en-US" altLang="ja-JP" dirty="0">
                <a:solidFill>
                  <a:srgbClr val="FF0000"/>
                </a:solidFill>
              </a:rPr>
              <a:t>Threshold conditions</a:t>
            </a:r>
            <a:endParaRPr kumimoji="1" lang="ja-JP" altLang="en-US" dirty="0">
              <a:solidFill>
                <a:srgbClr val="FF0000"/>
              </a:solidFill>
            </a:endParaRPr>
          </a:p>
        </p:txBody>
      </p:sp>
      <p:pic>
        <p:nvPicPr>
          <p:cNvPr id="130" name="Picture 2 1">
            <a:extLst>
              <a:ext uri="{FF2B5EF4-FFF2-40B4-BE49-F238E27FC236}">
                <a16:creationId xmlns:a16="http://schemas.microsoft.com/office/drawing/2014/main" id="{4E137DF8-72C8-4FD9-80FF-3E81131DB5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2601" y="4327021"/>
            <a:ext cx="3531847" cy="2126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1" name="Picture 130">
            <a:extLst>
              <a:ext uri="{FF2B5EF4-FFF2-40B4-BE49-F238E27FC236}">
                <a16:creationId xmlns:a16="http://schemas.microsoft.com/office/drawing/2014/main" id="{F0E24E27-CFD2-4F24-BEC6-83C7DB20C16F}"/>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893548" y="2999359"/>
            <a:ext cx="4051991" cy="193170"/>
          </a:xfrm>
          <a:prstGeom prst="rect">
            <a:avLst/>
          </a:prstGeom>
        </p:spPr>
      </p:pic>
      <p:pic>
        <p:nvPicPr>
          <p:cNvPr id="132" name="Picture 131">
            <a:extLst>
              <a:ext uri="{FF2B5EF4-FFF2-40B4-BE49-F238E27FC236}">
                <a16:creationId xmlns:a16="http://schemas.microsoft.com/office/drawing/2014/main" id="{6DCABFE9-7490-4545-923D-B20AA503E46E}"/>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355374" y="3390859"/>
            <a:ext cx="2016784" cy="596852"/>
          </a:xfrm>
          <a:prstGeom prst="rect">
            <a:avLst/>
          </a:prstGeom>
        </p:spPr>
      </p:pic>
      <p:sp>
        <p:nvSpPr>
          <p:cNvPr id="133" name="TextBox 132">
            <a:extLst>
              <a:ext uri="{FF2B5EF4-FFF2-40B4-BE49-F238E27FC236}">
                <a16:creationId xmlns:a16="http://schemas.microsoft.com/office/drawing/2014/main" id="{36721CDB-4259-4B9A-AF98-26C7B8738FD5}"/>
              </a:ext>
            </a:extLst>
          </p:cNvPr>
          <p:cNvSpPr txBox="1"/>
          <p:nvPr/>
        </p:nvSpPr>
        <p:spPr>
          <a:xfrm>
            <a:off x="9540552" y="4774396"/>
            <a:ext cx="4568302" cy="646331"/>
          </a:xfrm>
          <a:prstGeom prst="rect">
            <a:avLst/>
          </a:prstGeom>
          <a:noFill/>
        </p:spPr>
        <p:txBody>
          <a:bodyPr wrap="none" rtlCol="0">
            <a:spAutoFit/>
          </a:bodyPr>
          <a:lstStyle/>
          <a:p>
            <a:r>
              <a:rPr kumimoji="1" lang="en-US" altLang="ja-JP" dirty="0"/>
              <a:t>Photon transverse momentum works </a:t>
            </a:r>
          </a:p>
          <a:p>
            <a:r>
              <a:rPr lang="en-US" altLang="ja-JP" dirty="0"/>
              <a:t>like a </a:t>
            </a:r>
            <a:r>
              <a:rPr lang="en-US" altLang="ja-JP" dirty="0">
                <a:solidFill>
                  <a:srgbClr val="FF0000"/>
                </a:solidFill>
              </a:rPr>
              <a:t>“photon mass” in the (1+1)-d kinematics</a:t>
            </a:r>
            <a:r>
              <a:rPr lang="en-US" altLang="ja-JP" dirty="0"/>
              <a:t>.</a:t>
            </a:r>
          </a:p>
        </p:txBody>
      </p:sp>
      <p:sp>
        <p:nvSpPr>
          <p:cNvPr id="7" name="TextBox 6">
            <a:extLst>
              <a:ext uri="{FF2B5EF4-FFF2-40B4-BE49-F238E27FC236}">
                <a16:creationId xmlns:a16="http://schemas.microsoft.com/office/drawing/2014/main" id="{12CD2E83-CC14-4985-97FD-32A3337ECD33}"/>
              </a:ext>
            </a:extLst>
          </p:cNvPr>
          <p:cNvSpPr txBox="1"/>
          <p:nvPr/>
        </p:nvSpPr>
        <p:spPr>
          <a:xfrm>
            <a:off x="5792631" y="4261196"/>
            <a:ext cx="2306593" cy="369332"/>
          </a:xfrm>
          <a:prstGeom prst="rect">
            <a:avLst/>
          </a:prstGeom>
          <a:noFill/>
        </p:spPr>
        <p:txBody>
          <a:bodyPr wrap="none" rtlCol="0">
            <a:spAutoFit/>
          </a:bodyPr>
          <a:lstStyle/>
          <a:p>
            <a:r>
              <a:rPr kumimoji="1" lang="en-US" altLang="ja-JP" dirty="0">
                <a:solidFill>
                  <a:srgbClr val="FF0000"/>
                </a:solidFill>
              </a:rPr>
              <a:t>Infinite # of thresholds</a:t>
            </a:r>
            <a:endParaRPr kumimoji="1" lang="ja-JP" altLang="en-US" dirty="0">
              <a:solidFill>
                <a:srgbClr val="FF0000"/>
              </a:solidFill>
            </a:endParaRPr>
          </a:p>
        </p:txBody>
      </p:sp>
      <p:grpSp>
        <p:nvGrpSpPr>
          <p:cNvPr id="134" name="Group 133">
            <a:extLst>
              <a:ext uri="{FF2B5EF4-FFF2-40B4-BE49-F238E27FC236}">
                <a16:creationId xmlns:a16="http://schemas.microsoft.com/office/drawing/2014/main" id="{DCB15EBC-F269-4841-A210-6857AE8D72E1}"/>
              </a:ext>
            </a:extLst>
          </p:cNvPr>
          <p:cNvGrpSpPr/>
          <p:nvPr/>
        </p:nvGrpSpPr>
        <p:grpSpPr>
          <a:xfrm>
            <a:off x="6889944" y="1249700"/>
            <a:ext cx="2042587" cy="965529"/>
            <a:chOff x="5481739" y="913915"/>
            <a:chExt cx="2042587" cy="965529"/>
          </a:xfrm>
        </p:grpSpPr>
        <p:grpSp>
          <p:nvGrpSpPr>
            <p:cNvPr id="155" name="Group 154">
              <a:extLst>
                <a:ext uri="{FF2B5EF4-FFF2-40B4-BE49-F238E27FC236}">
                  <a16:creationId xmlns:a16="http://schemas.microsoft.com/office/drawing/2014/main" id="{908DB167-0BA1-4A55-B436-BF9912763C17}"/>
                </a:ext>
              </a:extLst>
            </p:cNvPr>
            <p:cNvGrpSpPr/>
            <p:nvPr/>
          </p:nvGrpSpPr>
          <p:grpSpPr>
            <a:xfrm>
              <a:off x="5963953" y="913915"/>
              <a:ext cx="1560373" cy="965529"/>
              <a:chOff x="4889392" y="1004978"/>
              <a:chExt cx="1998198" cy="1236447"/>
            </a:xfrm>
          </p:grpSpPr>
          <p:sp>
            <p:nvSpPr>
              <p:cNvPr id="157" name="円/楕円 51 2">
                <a:extLst>
                  <a:ext uri="{FF2B5EF4-FFF2-40B4-BE49-F238E27FC236}">
                    <a16:creationId xmlns:a16="http://schemas.microsoft.com/office/drawing/2014/main" id="{AE8DA97E-EA05-4B14-ACA3-C9023C77D801}"/>
                  </a:ext>
                </a:extLst>
              </p:cNvPr>
              <p:cNvSpPr>
                <a:spLocks noChangeAspect="1"/>
              </p:cNvSpPr>
              <p:nvPr/>
            </p:nvSpPr>
            <p:spPr>
              <a:xfrm rot="10892241">
                <a:off x="5504279" y="1225606"/>
                <a:ext cx="795195" cy="795195"/>
              </a:xfrm>
              <a:prstGeom prst="ellipse">
                <a:avLst/>
              </a:prstGeom>
              <a:noFill/>
              <a:ln w="76200"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58" name="フリーフォーム 100 1 3">
                <a:extLst>
                  <a:ext uri="{FF2B5EF4-FFF2-40B4-BE49-F238E27FC236}">
                    <a16:creationId xmlns:a16="http://schemas.microsoft.com/office/drawing/2014/main" id="{A1A60AC0-7A86-4CAD-9A45-B397C4089E59}"/>
                  </a:ext>
                </a:extLst>
              </p:cNvPr>
              <p:cNvSpPr/>
              <p:nvPr/>
            </p:nvSpPr>
            <p:spPr>
              <a:xfrm rot="10800000">
                <a:off x="4889392" y="1568564"/>
                <a:ext cx="577592" cy="1092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9" name="フリーフォーム 100 1 4">
                <a:extLst>
                  <a:ext uri="{FF2B5EF4-FFF2-40B4-BE49-F238E27FC236}">
                    <a16:creationId xmlns:a16="http://schemas.microsoft.com/office/drawing/2014/main" id="{FAF072F5-D7BA-4E2B-B195-36FD4390CC29}"/>
                  </a:ext>
                </a:extLst>
              </p:cNvPr>
              <p:cNvSpPr/>
              <p:nvPr/>
            </p:nvSpPr>
            <p:spPr>
              <a:xfrm rot="10800000">
                <a:off x="6309998" y="1591046"/>
                <a:ext cx="577592" cy="1092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160" name="Group 159">
                <a:extLst>
                  <a:ext uri="{FF2B5EF4-FFF2-40B4-BE49-F238E27FC236}">
                    <a16:creationId xmlns:a16="http://schemas.microsoft.com/office/drawing/2014/main" id="{9F31B04D-E41C-4A77-B613-34FCEE430062}"/>
                  </a:ext>
                </a:extLst>
              </p:cNvPr>
              <p:cNvGrpSpPr/>
              <p:nvPr/>
            </p:nvGrpSpPr>
            <p:grpSpPr>
              <a:xfrm>
                <a:off x="5762605" y="1004978"/>
                <a:ext cx="278541" cy="1236447"/>
                <a:chOff x="5796136" y="1027009"/>
                <a:chExt cx="278541" cy="1236447"/>
              </a:xfrm>
            </p:grpSpPr>
            <p:cxnSp>
              <p:nvCxnSpPr>
                <p:cNvPr id="161" name="Straight Connector 160">
                  <a:extLst>
                    <a:ext uri="{FF2B5EF4-FFF2-40B4-BE49-F238E27FC236}">
                      <a16:creationId xmlns:a16="http://schemas.microsoft.com/office/drawing/2014/main" id="{0352A3DA-7082-4C45-89A8-2F34ECED3696}"/>
                    </a:ext>
                  </a:extLst>
                </p:cNvPr>
                <p:cNvCxnSpPr/>
                <p:nvPr/>
              </p:nvCxnSpPr>
              <p:spPr>
                <a:xfrm>
                  <a:off x="5796136" y="1027009"/>
                  <a:ext cx="144016" cy="72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0B1F590-32C5-454B-8E68-13E3880749FA}"/>
                    </a:ext>
                  </a:extLst>
                </p:cNvPr>
                <p:cNvCxnSpPr/>
                <p:nvPr/>
              </p:nvCxnSpPr>
              <p:spPr>
                <a:xfrm>
                  <a:off x="5940152" y="1088129"/>
                  <a:ext cx="0" cy="11167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E297253-84E6-4844-A796-996ECA21A035}"/>
                    </a:ext>
                  </a:extLst>
                </p:cNvPr>
                <p:cNvCxnSpPr/>
                <p:nvPr/>
              </p:nvCxnSpPr>
              <p:spPr>
                <a:xfrm>
                  <a:off x="5930661" y="2191448"/>
                  <a:ext cx="144016" cy="72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156" name="Picture 155">
              <a:extLst>
                <a:ext uri="{FF2B5EF4-FFF2-40B4-BE49-F238E27FC236}">
                  <a16:creationId xmlns:a16="http://schemas.microsoft.com/office/drawing/2014/main" id="{483FF0CF-D60F-4955-904E-69999D23EB79}"/>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481739" y="1309377"/>
              <a:ext cx="355589" cy="210375"/>
            </a:xfrm>
            <a:prstGeom prst="rect">
              <a:avLst/>
            </a:prstGeom>
          </p:spPr>
        </p:pic>
      </p:grpSp>
    </p:spTree>
    <p:extLst>
      <p:ext uri="{BB962C8B-B14F-4D97-AF65-F5344CB8AC3E}">
        <p14:creationId xmlns:p14="http://schemas.microsoft.com/office/powerpoint/2010/main" val="1308893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7B291647-1952-4464-AABE-CF96EC2CA385}"/>
              </a:ext>
            </a:extLst>
          </p:cNvPr>
          <p:cNvGrpSpPr/>
          <p:nvPr/>
        </p:nvGrpSpPr>
        <p:grpSpPr>
          <a:xfrm>
            <a:off x="2483768" y="2054582"/>
            <a:ext cx="4566182" cy="2994702"/>
            <a:chOff x="2386293" y="476672"/>
            <a:chExt cx="4566182" cy="2994702"/>
          </a:xfrm>
        </p:grpSpPr>
        <p:pic>
          <p:nvPicPr>
            <p:cNvPr id="45" name="Picture 2">
              <a:extLst>
                <a:ext uri="{FF2B5EF4-FFF2-40B4-BE49-F238E27FC236}">
                  <a16:creationId xmlns:a16="http://schemas.microsoft.com/office/drawing/2014/main" id="{31CD15A2-6FD8-4065-BA28-AA2A6DF5B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6293" y="476672"/>
              <a:ext cx="4467487" cy="299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Rectangle 69">
              <a:extLst>
                <a:ext uri="{FF2B5EF4-FFF2-40B4-BE49-F238E27FC236}">
                  <a16:creationId xmlns:a16="http://schemas.microsoft.com/office/drawing/2014/main" id="{ADA1CA1C-AEAC-40B9-96A0-BACAD740CBE4}"/>
                </a:ext>
              </a:extLst>
            </p:cNvPr>
            <p:cNvSpPr/>
            <p:nvPr/>
          </p:nvSpPr>
          <p:spPr bwMode="auto">
            <a:xfrm>
              <a:off x="2483768" y="482964"/>
              <a:ext cx="278054" cy="24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73" name="Rectangle 72">
              <a:extLst>
                <a:ext uri="{FF2B5EF4-FFF2-40B4-BE49-F238E27FC236}">
                  <a16:creationId xmlns:a16="http://schemas.microsoft.com/office/drawing/2014/main" id="{0025D578-FC16-4F12-8A1C-E45F8B1FADEA}"/>
                </a:ext>
              </a:extLst>
            </p:cNvPr>
            <p:cNvSpPr/>
            <p:nvPr/>
          </p:nvSpPr>
          <p:spPr bwMode="auto">
            <a:xfrm>
              <a:off x="6674421" y="3178621"/>
              <a:ext cx="278054" cy="24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sp>
        <p:nvSpPr>
          <p:cNvPr id="53" name="直角三角形 28">
            <a:extLst>
              <a:ext uri="{FF2B5EF4-FFF2-40B4-BE49-F238E27FC236}">
                <a16:creationId xmlns:a16="http://schemas.microsoft.com/office/drawing/2014/main" id="{777875DC-CE2C-4B9E-934B-006240EBB905}"/>
              </a:ext>
            </a:extLst>
          </p:cNvPr>
          <p:cNvSpPr/>
          <p:nvPr/>
        </p:nvSpPr>
        <p:spPr>
          <a:xfrm flipH="1">
            <a:off x="3877386" y="3264096"/>
            <a:ext cx="2719223" cy="1454781"/>
          </a:xfrm>
          <a:prstGeom prst="rtTriangle">
            <a:avLst/>
          </a:prstGeom>
          <a:solidFill>
            <a:srgbClr val="FF0000">
              <a:alpha val="3000"/>
            </a:srgbClr>
          </a:solidFill>
          <a:ln>
            <a:noFill/>
          </a:ln>
          <a:effectLst>
            <a:glow rad="228600">
              <a:srgbClr val="00B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テキスト ボックス 30">
            <a:extLst>
              <a:ext uri="{FF2B5EF4-FFF2-40B4-BE49-F238E27FC236}">
                <a16:creationId xmlns:a16="http://schemas.microsoft.com/office/drawing/2014/main" id="{77C1A82A-4182-4BB4-8A0F-F76EF38E2F32}"/>
              </a:ext>
            </a:extLst>
          </p:cNvPr>
          <p:cNvSpPr txBox="1"/>
          <p:nvPr/>
        </p:nvSpPr>
        <p:spPr>
          <a:xfrm>
            <a:off x="2356821" y="5148481"/>
            <a:ext cx="2312653" cy="584775"/>
          </a:xfrm>
          <a:prstGeom prst="rect">
            <a:avLst/>
          </a:prstGeom>
          <a:noFill/>
        </p:spPr>
        <p:txBody>
          <a:bodyPr wrap="square" rtlCol="0">
            <a:spAutoFit/>
          </a:bodyPr>
          <a:lstStyle/>
          <a:p>
            <a:r>
              <a:rPr lang="en-US" altLang="ja-JP" sz="1600" dirty="0">
                <a:solidFill>
                  <a:srgbClr val="C00000"/>
                </a:solidFill>
              </a:rPr>
              <a:t>Soft photon &amp; </a:t>
            </a:r>
            <a:r>
              <a:rPr kumimoji="1" lang="en-US" altLang="ja-JP" sz="1600" dirty="0">
                <a:solidFill>
                  <a:srgbClr val="C00000"/>
                </a:solidFill>
              </a:rPr>
              <a:t>weak field limit </a:t>
            </a:r>
            <a:r>
              <a:rPr lang="en-US" altLang="ja-JP" sz="1600" dirty="0">
                <a:solidFill>
                  <a:srgbClr val="C00000"/>
                </a:solidFill>
              </a:rPr>
              <a:t>(Adler, etc.)</a:t>
            </a:r>
            <a:endParaRPr kumimoji="1" lang="ja-JP" altLang="en-US" sz="1600" dirty="0">
              <a:solidFill>
                <a:srgbClr val="C00000"/>
              </a:solidFill>
            </a:endParaRPr>
          </a:p>
        </p:txBody>
      </p:sp>
      <p:cxnSp>
        <p:nvCxnSpPr>
          <p:cNvPr id="57" name="直線矢印コネクタ 32">
            <a:extLst>
              <a:ext uri="{FF2B5EF4-FFF2-40B4-BE49-F238E27FC236}">
                <a16:creationId xmlns:a16="http://schemas.microsoft.com/office/drawing/2014/main" id="{76A7BA68-A922-4658-B0FD-1995BA936AFB}"/>
              </a:ext>
            </a:extLst>
          </p:cNvPr>
          <p:cNvCxnSpPr/>
          <p:nvPr/>
        </p:nvCxnSpPr>
        <p:spPr>
          <a:xfrm flipH="1" flipV="1">
            <a:off x="3088996" y="4955869"/>
            <a:ext cx="303888" cy="26706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33">
            <a:extLst>
              <a:ext uri="{FF2B5EF4-FFF2-40B4-BE49-F238E27FC236}">
                <a16:creationId xmlns:a16="http://schemas.microsoft.com/office/drawing/2014/main" id="{F7E7FE2F-EA95-47B9-8153-A2A744DC2E8B}"/>
              </a:ext>
            </a:extLst>
          </p:cNvPr>
          <p:cNvCxnSpPr/>
          <p:nvPr/>
        </p:nvCxnSpPr>
        <p:spPr>
          <a:xfrm flipH="1" flipV="1">
            <a:off x="4387274" y="4888404"/>
            <a:ext cx="612536" cy="40653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80">
            <a:extLst>
              <a:ext uri="{FF2B5EF4-FFF2-40B4-BE49-F238E27FC236}">
                <a16:creationId xmlns:a16="http://schemas.microsoft.com/office/drawing/2014/main" id="{07F16321-F649-44E0-BE19-43CAFD5E17C4}"/>
              </a:ext>
            </a:extLst>
          </p:cNvPr>
          <p:cNvSpPr txBox="1"/>
          <p:nvPr/>
        </p:nvSpPr>
        <p:spPr>
          <a:xfrm>
            <a:off x="107504" y="4255541"/>
            <a:ext cx="2614883" cy="338554"/>
          </a:xfrm>
          <a:prstGeom prst="rect">
            <a:avLst/>
          </a:prstGeom>
          <a:noFill/>
        </p:spPr>
        <p:txBody>
          <a:bodyPr wrap="none" rtlCol="0">
            <a:spAutoFit/>
          </a:bodyPr>
          <a:lstStyle/>
          <a:p>
            <a:r>
              <a:rPr lang="en-US" altLang="ja-JP" sz="1600" dirty="0">
                <a:solidFill>
                  <a:srgbClr val="FF0000"/>
                </a:solidFill>
              </a:rPr>
              <a:t>L</a:t>
            </a:r>
            <a:r>
              <a:rPr kumimoji="1" lang="en-US" altLang="ja-JP" sz="1600" dirty="0">
                <a:solidFill>
                  <a:srgbClr val="FF0000"/>
                </a:solidFill>
              </a:rPr>
              <a:t>owest Landau level (2m)</a:t>
            </a:r>
            <a:r>
              <a:rPr kumimoji="1" lang="en-US" altLang="ja-JP" sz="1600" baseline="30000" dirty="0">
                <a:solidFill>
                  <a:srgbClr val="FF0000"/>
                </a:solidFill>
              </a:rPr>
              <a:t>2</a:t>
            </a:r>
            <a:r>
              <a:rPr kumimoji="1" lang="en-US" altLang="ja-JP" sz="1600" dirty="0">
                <a:solidFill>
                  <a:srgbClr val="FF0000"/>
                </a:solidFill>
                <a:sym typeface="Wingdings" panose="05000000000000000000" pitchFamily="2" charset="2"/>
              </a:rPr>
              <a:t> </a:t>
            </a:r>
            <a:endParaRPr kumimoji="1" lang="ja-JP" altLang="en-US" sz="1600" dirty="0">
              <a:solidFill>
                <a:srgbClr val="FF0000"/>
              </a:solidFill>
            </a:endParaRPr>
          </a:p>
        </p:txBody>
      </p:sp>
      <p:sp>
        <p:nvSpPr>
          <p:cNvPr id="48" name="テキスト ボックス 1 1">
            <a:extLst>
              <a:ext uri="{FF2B5EF4-FFF2-40B4-BE49-F238E27FC236}">
                <a16:creationId xmlns:a16="http://schemas.microsoft.com/office/drawing/2014/main" id="{EA94C51B-E691-4206-9A52-FB2B6F86E165}"/>
              </a:ext>
            </a:extLst>
          </p:cNvPr>
          <p:cNvSpPr txBox="1"/>
          <p:nvPr/>
        </p:nvSpPr>
        <p:spPr>
          <a:xfrm>
            <a:off x="2709820" y="3049730"/>
            <a:ext cx="2430665" cy="307777"/>
          </a:xfrm>
          <a:prstGeom prst="rect">
            <a:avLst/>
          </a:prstGeom>
          <a:noFill/>
        </p:spPr>
        <p:txBody>
          <a:bodyPr wrap="none" rtlCol="0">
            <a:spAutoFit/>
          </a:bodyPr>
          <a:lstStyle/>
          <a:p>
            <a:r>
              <a:rPr kumimoji="1" lang="en-US" altLang="ja-JP" sz="1400" dirty="0"/>
              <a:t>Narrowly spaced Landau levels</a:t>
            </a:r>
            <a:endParaRPr kumimoji="1" lang="ja-JP" altLang="en-US" sz="1400" dirty="0"/>
          </a:p>
        </p:txBody>
      </p:sp>
      <p:sp>
        <p:nvSpPr>
          <p:cNvPr id="2" name="テキスト ボックス 1 2"/>
          <p:cNvSpPr txBox="1"/>
          <p:nvPr/>
        </p:nvSpPr>
        <p:spPr>
          <a:xfrm>
            <a:off x="654571" y="652584"/>
            <a:ext cx="8125879" cy="523220"/>
          </a:xfrm>
          <a:prstGeom prst="rect">
            <a:avLst/>
          </a:prstGeom>
          <a:noFill/>
        </p:spPr>
        <p:txBody>
          <a:bodyPr wrap="none" rtlCol="0">
            <a:spAutoFit/>
          </a:bodyPr>
          <a:lstStyle/>
          <a:p>
            <a:r>
              <a:rPr lang="en-US" altLang="ja-JP" sz="2800" dirty="0">
                <a:solidFill>
                  <a:srgbClr val="00B0F0"/>
                </a:solidFill>
              </a:rPr>
              <a:t>Summary of relevant scales and preceding calculations</a:t>
            </a:r>
          </a:p>
        </p:txBody>
      </p:sp>
      <p:sp>
        <p:nvSpPr>
          <p:cNvPr id="33" name="テキスト ボックス 32"/>
          <p:cNvSpPr txBox="1"/>
          <p:nvPr/>
        </p:nvSpPr>
        <p:spPr>
          <a:xfrm>
            <a:off x="5564166" y="3631470"/>
            <a:ext cx="2777718" cy="707886"/>
          </a:xfrm>
          <a:prstGeom prst="rect">
            <a:avLst/>
          </a:prstGeom>
          <a:noFill/>
        </p:spPr>
        <p:txBody>
          <a:bodyPr wrap="square" rtlCol="0">
            <a:spAutoFit/>
          </a:bodyPr>
          <a:lstStyle/>
          <a:p>
            <a:r>
              <a:rPr kumimoji="1" lang="en-US" altLang="ja-JP" sz="1600" dirty="0">
                <a:solidFill>
                  <a:schemeClr val="accent3">
                    <a:lumMod val="50000"/>
                  </a:schemeClr>
                </a:solidFill>
              </a:rPr>
              <a:t>Strong field limit (LLL approx.)</a:t>
            </a:r>
          </a:p>
          <a:p>
            <a:r>
              <a:rPr kumimoji="1" lang="en-US" altLang="ja-JP" sz="1200" dirty="0">
                <a:solidFill>
                  <a:schemeClr val="accent3">
                    <a:lumMod val="50000"/>
                  </a:schemeClr>
                </a:solidFill>
              </a:rPr>
              <a:t>(</a:t>
            </a:r>
            <a:r>
              <a:rPr kumimoji="1" lang="en-US" altLang="ja-JP" sz="1200" dirty="0" err="1">
                <a:solidFill>
                  <a:schemeClr val="accent3">
                    <a:lumMod val="50000"/>
                  </a:schemeClr>
                </a:solidFill>
              </a:rPr>
              <a:t>Tsai&amp;</a:t>
            </a:r>
            <a:r>
              <a:rPr lang="en-US" altLang="ja-JP" sz="1200" dirty="0" err="1">
                <a:solidFill>
                  <a:schemeClr val="accent3">
                    <a:lumMod val="50000"/>
                  </a:schemeClr>
                </a:solidFill>
              </a:rPr>
              <a:t>Eber</a:t>
            </a:r>
            <a:r>
              <a:rPr lang="en-US" altLang="ja-JP" sz="1200" dirty="0">
                <a:solidFill>
                  <a:schemeClr val="accent3">
                    <a:lumMod val="50000"/>
                  </a:schemeClr>
                </a:solidFill>
              </a:rPr>
              <a:t>; </a:t>
            </a:r>
            <a:r>
              <a:rPr lang="en-US" altLang="ja-JP" sz="1200" dirty="0" err="1">
                <a:solidFill>
                  <a:schemeClr val="accent3">
                    <a:lumMod val="50000"/>
                  </a:schemeClr>
                </a:solidFill>
              </a:rPr>
              <a:t>Shabad</a:t>
            </a:r>
            <a:r>
              <a:rPr lang="en-US" altLang="ja-JP" sz="1200" dirty="0">
                <a:solidFill>
                  <a:schemeClr val="accent3">
                    <a:lumMod val="50000"/>
                  </a:schemeClr>
                </a:solidFill>
              </a:rPr>
              <a:t>; </a:t>
            </a:r>
            <a:r>
              <a:rPr lang="en-US" altLang="ja-JP" sz="1200" dirty="0" err="1">
                <a:solidFill>
                  <a:schemeClr val="accent3">
                    <a:lumMod val="50000"/>
                  </a:schemeClr>
                </a:solidFill>
              </a:rPr>
              <a:t>Gusynin</a:t>
            </a:r>
            <a:r>
              <a:rPr lang="en-US" altLang="ja-JP" sz="1200" dirty="0">
                <a:solidFill>
                  <a:schemeClr val="accent3">
                    <a:lumMod val="50000"/>
                  </a:schemeClr>
                </a:solidFill>
              </a:rPr>
              <a:t>, </a:t>
            </a:r>
            <a:r>
              <a:rPr lang="en-US" altLang="ja-JP" sz="1200" dirty="0" err="1">
                <a:solidFill>
                  <a:schemeClr val="accent3">
                    <a:lumMod val="50000"/>
                  </a:schemeClr>
                </a:solidFill>
              </a:rPr>
              <a:t>Miransky</a:t>
            </a:r>
            <a:r>
              <a:rPr lang="en-US" altLang="ja-JP" sz="1200" dirty="0">
                <a:solidFill>
                  <a:schemeClr val="accent3">
                    <a:lumMod val="50000"/>
                  </a:schemeClr>
                </a:solidFill>
              </a:rPr>
              <a:t>, </a:t>
            </a:r>
            <a:r>
              <a:rPr lang="en-US" altLang="ja-JP" sz="1200" dirty="0" err="1">
                <a:solidFill>
                  <a:schemeClr val="accent3">
                    <a:lumMod val="50000"/>
                  </a:schemeClr>
                </a:solidFill>
              </a:rPr>
              <a:t>Shovkovy</a:t>
            </a:r>
            <a:r>
              <a:rPr lang="en-US" altLang="ja-JP" sz="1200" dirty="0">
                <a:solidFill>
                  <a:schemeClr val="accent3">
                    <a:lumMod val="50000"/>
                  </a:schemeClr>
                </a:solidFill>
              </a:rPr>
              <a:t>;  Fukushima; </a:t>
            </a:r>
            <a:r>
              <a:rPr lang="en-US" altLang="ja-JP" sz="1200" dirty="0" err="1">
                <a:solidFill>
                  <a:schemeClr val="accent3">
                    <a:lumMod val="50000"/>
                  </a:schemeClr>
                </a:solidFill>
              </a:rPr>
              <a:t>KH&amp;Itakrua</a:t>
            </a:r>
            <a:r>
              <a:rPr lang="en-US" altLang="ja-JP" sz="1200" dirty="0">
                <a:solidFill>
                  <a:schemeClr val="accent3">
                    <a:lumMod val="50000"/>
                  </a:schemeClr>
                </a:solidFill>
              </a:rPr>
              <a:t>,</a:t>
            </a:r>
            <a:r>
              <a:rPr kumimoji="1" lang="en-US" altLang="ja-JP" sz="1200" dirty="0">
                <a:solidFill>
                  <a:schemeClr val="accent3">
                    <a:lumMod val="50000"/>
                  </a:schemeClr>
                </a:solidFill>
              </a:rPr>
              <a:t> etc.)</a:t>
            </a:r>
            <a:endParaRPr kumimoji="1" lang="ja-JP" altLang="en-US" sz="1200" dirty="0">
              <a:solidFill>
                <a:schemeClr val="accent3">
                  <a:lumMod val="50000"/>
                </a:schemeClr>
              </a:solidFill>
            </a:endParaRPr>
          </a:p>
        </p:txBody>
      </p:sp>
      <p:sp>
        <p:nvSpPr>
          <p:cNvPr id="35" name="テキスト ボックス 34"/>
          <p:cNvSpPr txBox="1"/>
          <p:nvPr/>
        </p:nvSpPr>
        <p:spPr>
          <a:xfrm>
            <a:off x="5012154" y="5152391"/>
            <a:ext cx="3113706" cy="523220"/>
          </a:xfrm>
          <a:prstGeom prst="rect">
            <a:avLst/>
          </a:prstGeom>
          <a:noFill/>
        </p:spPr>
        <p:txBody>
          <a:bodyPr wrap="square" rtlCol="0">
            <a:spAutoFit/>
          </a:bodyPr>
          <a:lstStyle/>
          <a:p>
            <a:r>
              <a:rPr kumimoji="1" lang="en-US" altLang="ja-JP" sz="1600" dirty="0">
                <a:solidFill>
                  <a:srgbClr val="3399FF"/>
                </a:solidFill>
              </a:rPr>
              <a:t>Numerical computation </a:t>
            </a:r>
          </a:p>
          <a:p>
            <a:r>
              <a:rPr lang="en-US" altLang="ja-JP" sz="1200" dirty="0">
                <a:solidFill>
                  <a:srgbClr val="3399FF"/>
                </a:solidFill>
              </a:rPr>
              <a:t>below the LLL threshold </a:t>
            </a:r>
            <a:r>
              <a:rPr kumimoji="1" lang="en-US" altLang="ja-JP" sz="1200" dirty="0">
                <a:solidFill>
                  <a:srgbClr val="3399FF"/>
                </a:solidFill>
              </a:rPr>
              <a:t>(</a:t>
            </a:r>
            <a:r>
              <a:rPr kumimoji="1" lang="en-US" altLang="ja-JP" sz="1200" dirty="0" err="1">
                <a:solidFill>
                  <a:srgbClr val="3399FF"/>
                </a:solidFill>
              </a:rPr>
              <a:t>Kohri</a:t>
            </a:r>
            <a:r>
              <a:rPr kumimoji="1" lang="en-US" altLang="ja-JP" sz="1200" dirty="0">
                <a:solidFill>
                  <a:srgbClr val="3399FF"/>
                </a:solidFill>
              </a:rPr>
              <a:t> and Yamada)</a:t>
            </a:r>
            <a:endParaRPr kumimoji="1" lang="ja-JP" altLang="en-US" sz="1200" dirty="0">
              <a:solidFill>
                <a:srgbClr val="3399FF"/>
              </a:solidFill>
            </a:endParaRPr>
          </a:p>
        </p:txBody>
      </p:sp>
      <p:pic>
        <p:nvPicPr>
          <p:cNvPr id="18" name="Picture 17">
            <a:extLst>
              <a:ext uri="{FF2B5EF4-FFF2-40B4-BE49-F238E27FC236}">
                <a16:creationId xmlns:a16="http://schemas.microsoft.com/office/drawing/2014/main" id="{8F2B2E73-DE13-4953-8442-857EDBCB5BEC}"/>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810791" y="4642146"/>
            <a:ext cx="946358" cy="360883"/>
          </a:xfrm>
          <a:prstGeom prst="rect">
            <a:avLst/>
          </a:prstGeom>
          <a:solidFill>
            <a:schemeClr val="bg1"/>
          </a:solidFill>
        </p:spPr>
      </p:pic>
      <p:sp>
        <p:nvSpPr>
          <p:cNvPr id="5" name="TextBox 4">
            <a:extLst>
              <a:ext uri="{FF2B5EF4-FFF2-40B4-BE49-F238E27FC236}">
                <a16:creationId xmlns:a16="http://schemas.microsoft.com/office/drawing/2014/main" id="{FB333419-1F0D-4C0E-A901-E4E354C21996}"/>
              </a:ext>
            </a:extLst>
          </p:cNvPr>
          <p:cNvSpPr txBox="1"/>
          <p:nvPr/>
        </p:nvSpPr>
        <p:spPr>
          <a:xfrm>
            <a:off x="792068" y="4524340"/>
            <a:ext cx="2303176" cy="338554"/>
          </a:xfrm>
          <a:prstGeom prst="rect">
            <a:avLst/>
          </a:prstGeom>
          <a:noFill/>
        </p:spPr>
        <p:txBody>
          <a:bodyPr wrap="square" rtlCol="0">
            <a:spAutoFit/>
          </a:bodyPr>
          <a:lstStyle/>
          <a:p>
            <a:r>
              <a:rPr lang="en-US" altLang="ja-JP" sz="1600" dirty="0">
                <a:solidFill>
                  <a:srgbClr val="00B0F0"/>
                </a:solidFill>
                <a:sym typeface="Wingdings" panose="05000000000000000000" pitchFamily="2" charset="2"/>
              </a:rPr>
              <a:t>No imaginary part</a:t>
            </a:r>
            <a:endParaRPr kumimoji="1" lang="ja-JP" altLang="en-US" sz="1600" dirty="0">
              <a:solidFill>
                <a:srgbClr val="00B0F0"/>
              </a:solidFill>
            </a:endParaRPr>
          </a:p>
        </p:txBody>
      </p:sp>
      <p:sp>
        <p:nvSpPr>
          <p:cNvPr id="59" name="Rectangle 58">
            <a:extLst>
              <a:ext uri="{FF2B5EF4-FFF2-40B4-BE49-F238E27FC236}">
                <a16:creationId xmlns:a16="http://schemas.microsoft.com/office/drawing/2014/main" id="{0101F78C-93EE-4D6E-9613-AC03F4F10C7C}"/>
              </a:ext>
            </a:extLst>
          </p:cNvPr>
          <p:cNvSpPr/>
          <p:nvPr/>
        </p:nvSpPr>
        <p:spPr bwMode="auto">
          <a:xfrm>
            <a:off x="2731346" y="4475849"/>
            <a:ext cx="3980750" cy="342857"/>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60" name="Rectangle: Rounded Corners 59">
            <a:extLst>
              <a:ext uri="{FF2B5EF4-FFF2-40B4-BE49-F238E27FC236}">
                <a16:creationId xmlns:a16="http://schemas.microsoft.com/office/drawing/2014/main" id="{90DB22ED-DEBD-40BD-9D3F-B51896AE345C}"/>
              </a:ext>
            </a:extLst>
          </p:cNvPr>
          <p:cNvSpPr/>
          <p:nvPr/>
        </p:nvSpPr>
        <p:spPr bwMode="auto">
          <a:xfrm>
            <a:off x="2739465" y="4569260"/>
            <a:ext cx="489851" cy="268404"/>
          </a:xfrm>
          <a:prstGeom prst="roundRect">
            <a:avLst/>
          </a:prstGeom>
          <a:solidFill>
            <a:srgbClr val="FF0000">
              <a:alpha val="17000"/>
            </a:srgbClr>
          </a:solidFill>
          <a:ln>
            <a:noFill/>
          </a:ln>
          <a:effectLst>
            <a:glow rad="101600">
              <a:schemeClr val="accent2">
                <a:satMod val="17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69" name="Picture 68">
            <a:extLst>
              <a:ext uri="{FF2B5EF4-FFF2-40B4-BE49-F238E27FC236}">
                <a16:creationId xmlns:a16="http://schemas.microsoft.com/office/drawing/2014/main" id="{7BB85D38-363F-469C-B524-3AE5D2CAA3A0}"/>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547207" y="2087029"/>
            <a:ext cx="2502734" cy="260627"/>
          </a:xfrm>
          <a:prstGeom prst="rect">
            <a:avLst/>
          </a:prstGeom>
          <a:noFill/>
        </p:spPr>
      </p:pic>
      <p:sp>
        <p:nvSpPr>
          <p:cNvPr id="22" name="直角三角形 28">
            <a:extLst>
              <a:ext uri="{FF2B5EF4-FFF2-40B4-BE49-F238E27FC236}">
                <a16:creationId xmlns:a16="http://schemas.microsoft.com/office/drawing/2014/main" id="{C7A773A2-E8C2-4654-9E90-184AA4288A5F}"/>
              </a:ext>
            </a:extLst>
          </p:cNvPr>
          <p:cNvSpPr/>
          <p:nvPr/>
        </p:nvSpPr>
        <p:spPr>
          <a:xfrm rot="10800000" flipH="1">
            <a:off x="2829817" y="2339574"/>
            <a:ext cx="3967968" cy="2096524"/>
          </a:xfrm>
          <a:prstGeom prst="rtTriangle">
            <a:avLst/>
          </a:prstGeom>
          <a:solidFill>
            <a:srgbClr val="FF0000">
              <a:alpha val="3000"/>
            </a:srgbClr>
          </a:solidFill>
          <a:ln>
            <a:noFill/>
          </a:ln>
          <a:effectLst>
            <a:glow rad="2286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TextBox 5">
            <a:extLst>
              <a:ext uri="{FF2B5EF4-FFF2-40B4-BE49-F238E27FC236}">
                <a16:creationId xmlns:a16="http://schemas.microsoft.com/office/drawing/2014/main" id="{D9B682A0-427E-4B6C-BC2E-74A85A0E123F}"/>
              </a:ext>
            </a:extLst>
          </p:cNvPr>
          <p:cNvSpPr txBox="1"/>
          <p:nvPr/>
        </p:nvSpPr>
        <p:spPr>
          <a:xfrm>
            <a:off x="3419475" y="2394748"/>
            <a:ext cx="2788649" cy="369332"/>
          </a:xfrm>
          <a:prstGeom prst="rect">
            <a:avLst/>
          </a:prstGeom>
          <a:noFill/>
        </p:spPr>
        <p:txBody>
          <a:bodyPr wrap="none" rtlCol="0">
            <a:spAutoFit/>
          </a:bodyPr>
          <a:lstStyle/>
          <a:p>
            <a:r>
              <a:rPr kumimoji="1" lang="en-US" altLang="ja-JP" b="1" dirty="0">
                <a:solidFill>
                  <a:srgbClr val="9E5E00"/>
                </a:solidFill>
              </a:rPr>
              <a:t>Untouched in the literature</a:t>
            </a:r>
            <a:endParaRPr kumimoji="1" lang="ja-JP" altLang="en-US" b="1" dirty="0">
              <a:solidFill>
                <a:srgbClr val="9E5E00"/>
              </a:solidFill>
            </a:endParaRPr>
          </a:p>
        </p:txBody>
      </p:sp>
      <p:sp>
        <p:nvSpPr>
          <p:cNvPr id="7" name="TextBox 6">
            <a:extLst>
              <a:ext uri="{FF2B5EF4-FFF2-40B4-BE49-F238E27FC236}">
                <a16:creationId xmlns:a16="http://schemas.microsoft.com/office/drawing/2014/main" id="{63D9CD22-9926-49D2-A799-B0F46DDD99A6}"/>
              </a:ext>
            </a:extLst>
          </p:cNvPr>
          <p:cNvSpPr txBox="1"/>
          <p:nvPr/>
        </p:nvSpPr>
        <p:spPr>
          <a:xfrm>
            <a:off x="4717510" y="2633769"/>
            <a:ext cx="1211294" cy="369332"/>
          </a:xfrm>
          <a:prstGeom prst="rect">
            <a:avLst/>
          </a:prstGeom>
          <a:noFill/>
        </p:spPr>
        <p:txBody>
          <a:bodyPr wrap="none" rtlCol="0">
            <a:spAutoFit/>
          </a:bodyPr>
          <a:lstStyle/>
          <a:p>
            <a:r>
              <a:rPr kumimoji="1" lang="en-US" altLang="ja-JP" dirty="0"/>
              <a:t>KH, Itakura</a:t>
            </a:r>
            <a:endParaRPr kumimoji="1" lang="ja-JP" altLang="en-US" dirty="0"/>
          </a:p>
        </p:txBody>
      </p:sp>
    </p:spTree>
    <p:extLst>
      <p:ext uri="{BB962C8B-B14F-4D97-AF65-F5344CB8AC3E}">
        <p14:creationId xmlns:p14="http://schemas.microsoft.com/office/powerpoint/2010/main" val="3084153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7B291647-1952-4464-AABE-CF96EC2CA385}"/>
              </a:ext>
            </a:extLst>
          </p:cNvPr>
          <p:cNvGrpSpPr/>
          <p:nvPr/>
        </p:nvGrpSpPr>
        <p:grpSpPr>
          <a:xfrm>
            <a:off x="2458300" y="332656"/>
            <a:ext cx="4566182" cy="2994702"/>
            <a:chOff x="2386293" y="476672"/>
            <a:chExt cx="4566182" cy="2994702"/>
          </a:xfrm>
        </p:grpSpPr>
        <p:pic>
          <p:nvPicPr>
            <p:cNvPr id="45" name="Picture 2">
              <a:extLst>
                <a:ext uri="{FF2B5EF4-FFF2-40B4-BE49-F238E27FC236}">
                  <a16:creationId xmlns:a16="http://schemas.microsoft.com/office/drawing/2014/main" id="{31CD15A2-6FD8-4065-BA28-AA2A6DF5B2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293" y="476672"/>
              <a:ext cx="4467487" cy="299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Rectangle 69">
              <a:extLst>
                <a:ext uri="{FF2B5EF4-FFF2-40B4-BE49-F238E27FC236}">
                  <a16:creationId xmlns:a16="http://schemas.microsoft.com/office/drawing/2014/main" id="{ADA1CA1C-AEAC-40B9-96A0-BACAD740CBE4}"/>
                </a:ext>
              </a:extLst>
            </p:cNvPr>
            <p:cNvSpPr/>
            <p:nvPr/>
          </p:nvSpPr>
          <p:spPr bwMode="auto">
            <a:xfrm>
              <a:off x="2483768" y="482964"/>
              <a:ext cx="278054" cy="24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73" name="Rectangle 72">
              <a:extLst>
                <a:ext uri="{FF2B5EF4-FFF2-40B4-BE49-F238E27FC236}">
                  <a16:creationId xmlns:a16="http://schemas.microsoft.com/office/drawing/2014/main" id="{0025D578-FC16-4F12-8A1C-E45F8B1FADEA}"/>
                </a:ext>
              </a:extLst>
            </p:cNvPr>
            <p:cNvSpPr/>
            <p:nvPr/>
          </p:nvSpPr>
          <p:spPr bwMode="auto">
            <a:xfrm>
              <a:off x="6674421" y="3178621"/>
              <a:ext cx="278054" cy="24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sp>
        <p:nvSpPr>
          <p:cNvPr id="53" name="直角三角形 28">
            <a:extLst>
              <a:ext uri="{FF2B5EF4-FFF2-40B4-BE49-F238E27FC236}">
                <a16:creationId xmlns:a16="http://schemas.microsoft.com/office/drawing/2014/main" id="{777875DC-CE2C-4B9E-934B-006240EBB905}"/>
              </a:ext>
            </a:extLst>
          </p:cNvPr>
          <p:cNvSpPr/>
          <p:nvPr/>
        </p:nvSpPr>
        <p:spPr>
          <a:xfrm flipH="1">
            <a:off x="3851918" y="1542170"/>
            <a:ext cx="2719223" cy="1454781"/>
          </a:xfrm>
          <a:prstGeom prst="rtTriangle">
            <a:avLst/>
          </a:prstGeom>
          <a:solidFill>
            <a:srgbClr val="FF0000">
              <a:alpha val="3000"/>
            </a:srgbClr>
          </a:solidFill>
          <a:ln>
            <a:noFill/>
          </a:ln>
          <a:effectLst>
            <a:glow rad="228600">
              <a:srgbClr val="00B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テキスト ボックス 30">
            <a:extLst>
              <a:ext uri="{FF2B5EF4-FFF2-40B4-BE49-F238E27FC236}">
                <a16:creationId xmlns:a16="http://schemas.microsoft.com/office/drawing/2014/main" id="{77C1A82A-4182-4BB4-8A0F-F76EF38E2F32}"/>
              </a:ext>
            </a:extLst>
          </p:cNvPr>
          <p:cNvSpPr txBox="1"/>
          <p:nvPr/>
        </p:nvSpPr>
        <p:spPr>
          <a:xfrm>
            <a:off x="2331353" y="3426555"/>
            <a:ext cx="2312653" cy="584775"/>
          </a:xfrm>
          <a:prstGeom prst="rect">
            <a:avLst/>
          </a:prstGeom>
          <a:noFill/>
        </p:spPr>
        <p:txBody>
          <a:bodyPr wrap="square" rtlCol="0">
            <a:spAutoFit/>
          </a:bodyPr>
          <a:lstStyle/>
          <a:p>
            <a:r>
              <a:rPr lang="en-US" altLang="ja-JP" sz="1600" dirty="0">
                <a:solidFill>
                  <a:srgbClr val="C00000"/>
                </a:solidFill>
              </a:rPr>
              <a:t>Soft photon &amp; </a:t>
            </a:r>
            <a:r>
              <a:rPr kumimoji="1" lang="en-US" altLang="ja-JP" sz="1600" dirty="0">
                <a:solidFill>
                  <a:srgbClr val="C00000"/>
                </a:solidFill>
              </a:rPr>
              <a:t>weak field limit </a:t>
            </a:r>
            <a:r>
              <a:rPr lang="en-US" altLang="ja-JP" sz="1600" dirty="0">
                <a:solidFill>
                  <a:srgbClr val="C00000"/>
                </a:solidFill>
              </a:rPr>
              <a:t>(Adler, etc.)</a:t>
            </a:r>
            <a:endParaRPr kumimoji="1" lang="ja-JP" altLang="en-US" sz="1600" dirty="0">
              <a:solidFill>
                <a:srgbClr val="C00000"/>
              </a:solidFill>
            </a:endParaRPr>
          </a:p>
        </p:txBody>
      </p:sp>
      <p:cxnSp>
        <p:nvCxnSpPr>
          <p:cNvPr id="57" name="直線矢印コネクタ 32">
            <a:extLst>
              <a:ext uri="{FF2B5EF4-FFF2-40B4-BE49-F238E27FC236}">
                <a16:creationId xmlns:a16="http://schemas.microsoft.com/office/drawing/2014/main" id="{76A7BA68-A922-4658-B0FD-1995BA936AFB}"/>
              </a:ext>
            </a:extLst>
          </p:cNvPr>
          <p:cNvCxnSpPr/>
          <p:nvPr/>
        </p:nvCxnSpPr>
        <p:spPr>
          <a:xfrm flipH="1" flipV="1">
            <a:off x="3063528" y="3233943"/>
            <a:ext cx="303888" cy="26706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33">
            <a:extLst>
              <a:ext uri="{FF2B5EF4-FFF2-40B4-BE49-F238E27FC236}">
                <a16:creationId xmlns:a16="http://schemas.microsoft.com/office/drawing/2014/main" id="{F7E7FE2F-EA95-47B9-8153-A2A744DC2E8B}"/>
              </a:ext>
            </a:extLst>
          </p:cNvPr>
          <p:cNvCxnSpPr/>
          <p:nvPr/>
        </p:nvCxnSpPr>
        <p:spPr>
          <a:xfrm flipH="1" flipV="1">
            <a:off x="4361806" y="3166478"/>
            <a:ext cx="612536" cy="40653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80">
            <a:extLst>
              <a:ext uri="{FF2B5EF4-FFF2-40B4-BE49-F238E27FC236}">
                <a16:creationId xmlns:a16="http://schemas.microsoft.com/office/drawing/2014/main" id="{07F16321-F649-44E0-BE19-43CAFD5E17C4}"/>
              </a:ext>
            </a:extLst>
          </p:cNvPr>
          <p:cNvSpPr txBox="1"/>
          <p:nvPr/>
        </p:nvSpPr>
        <p:spPr>
          <a:xfrm>
            <a:off x="323527" y="2555612"/>
            <a:ext cx="2396425" cy="369332"/>
          </a:xfrm>
          <a:prstGeom prst="rect">
            <a:avLst/>
          </a:prstGeom>
          <a:noFill/>
        </p:spPr>
        <p:txBody>
          <a:bodyPr wrap="none" rtlCol="0">
            <a:spAutoFit/>
          </a:bodyPr>
          <a:lstStyle/>
          <a:p>
            <a:r>
              <a:rPr lang="en-US" altLang="ja-JP" dirty="0">
                <a:solidFill>
                  <a:srgbClr val="FF0000"/>
                </a:solidFill>
              </a:rPr>
              <a:t>L</a:t>
            </a:r>
            <a:r>
              <a:rPr kumimoji="1" lang="en-US" altLang="ja-JP" dirty="0">
                <a:solidFill>
                  <a:srgbClr val="FF0000"/>
                </a:solidFill>
              </a:rPr>
              <a:t>owest Landau level </a:t>
            </a:r>
            <a:r>
              <a:rPr kumimoji="1" lang="en-US" altLang="ja-JP" dirty="0">
                <a:solidFill>
                  <a:srgbClr val="FF0000"/>
                </a:solidFill>
                <a:sym typeface="Wingdings" panose="05000000000000000000" pitchFamily="2" charset="2"/>
              </a:rPr>
              <a:t> </a:t>
            </a:r>
            <a:endParaRPr kumimoji="1" lang="ja-JP" altLang="en-US" dirty="0">
              <a:solidFill>
                <a:srgbClr val="FF0000"/>
              </a:solidFill>
            </a:endParaRPr>
          </a:p>
        </p:txBody>
      </p:sp>
      <p:sp>
        <p:nvSpPr>
          <p:cNvPr id="48" name="テキスト ボックス 1 1">
            <a:extLst>
              <a:ext uri="{FF2B5EF4-FFF2-40B4-BE49-F238E27FC236}">
                <a16:creationId xmlns:a16="http://schemas.microsoft.com/office/drawing/2014/main" id="{EA94C51B-E691-4206-9A52-FB2B6F86E165}"/>
              </a:ext>
            </a:extLst>
          </p:cNvPr>
          <p:cNvSpPr txBox="1"/>
          <p:nvPr/>
        </p:nvSpPr>
        <p:spPr>
          <a:xfrm>
            <a:off x="2684352" y="1327804"/>
            <a:ext cx="2430665" cy="307777"/>
          </a:xfrm>
          <a:prstGeom prst="rect">
            <a:avLst/>
          </a:prstGeom>
          <a:noFill/>
        </p:spPr>
        <p:txBody>
          <a:bodyPr wrap="none" rtlCol="0">
            <a:spAutoFit/>
          </a:bodyPr>
          <a:lstStyle/>
          <a:p>
            <a:r>
              <a:rPr kumimoji="1" lang="en-US" altLang="ja-JP" sz="1400" dirty="0"/>
              <a:t>Narrowly spaced Landau levels</a:t>
            </a:r>
            <a:endParaRPr kumimoji="1" lang="ja-JP" altLang="en-US" sz="1400" dirty="0"/>
          </a:p>
        </p:txBody>
      </p:sp>
      <p:sp>
        <p:nvSpPr>
          <p:cNvPr id="2" name="テキスト ボックス 1 2"/>
          <p:cNvSpPr txBox="1"/>
          <p:nvPr/>
        </p:nvSpPr>
        <p:spPr>
          <a:xfrm>
            <a:off x="694593" y="44624"/>
            <a:ext cx="8125879" cy="523220"/>
          </a:xfrm>
          <a:prstGeom prst="rect">
            <a:avLst/>
          </a:prstGeom>
          <a:noFill/>
        </p:spPr>
        <p:txBody>
          <a:bodyPr wrap="none" rtlCol="0">
            <a:spAutoFit/>
          </a:bodyPr>
          <a:lstStyle/>
          <a:p>
            <a:r>
              <a:rPr lang="en-US" altLang="ja-JP" sz="2800" dirty="0">
                <a:solidFill>
                  <a:srgbClr val="00B0F0"/>
                </a:solidFill>
              </a:rPr>
              <a:t>Summary of relevant scales and preceding calculations</a:t>
            </a:r>
          </a:p>
        </p:txBody>
      </p:sp>
      <p:sp>
        <p:nvSpPr>
          <p:cNvPr id="33" name="テキスト ボックス 32"/>
          <p:cNvSpPr txBox="1"/>
          <p:nvPr/>
        </p:nvSpPr>
        <p:spPr>
          <a:xfrm>
            <a:off x="5538698" y="1909544"/>
            <a:ext cx="2777718" cy="707886"/>
          </a:xfrm>
          <a:prstGeom prst="rect">
            <a:avLst/>
          </a:prstGeom>
          <a:noFill/>
        </p:spPr>
        <p:txBody>
          <a:bodyPr wrap="square" rtlCol="0">
            <a:spAutoFit/>
          </a:bodyPr>
          <a:lstStyle/>
          <a:p>
            <a:r>
              <a:rPr kumimoji="1" lang="en-US" altLang="ja-JP" sz="1600" dirty="0">
                <a:solidFill>
                  <a:schemeClr val="accent3">
                    <a:lumMod val="50000"/>
                  </a:schemeClr>
                </a:solidFill>
              </a:rPr>
              <a:t>Strong field limit (LLL approx.)</a:t>
            </a:r>
          </a:p>
          <a:p>
            <a:r>
              <a:rPr kumimoji="1" lang="en-US" altLang="ja-JP" sz="1200" dirty="0">
                <a:solidFill>
                  <a:schemeClr val="accent3">
                    <a:lumMod val="50000"/>
                  </a:schemeClr>
                </a:solidFill>
              </a:rPr>
              <a:t>(</a:t>
            </a:r>
            <a:r>
              <a:rPr kumimoji="1" lang="en-US" altLang="ja-JP" sz="1200" dirty="0" err="1">
                <a:solidFill>
                  <a:schemeClr val="accent3">
                    <a:lumMod val="50000"/>
                  </a:schemeClr>
                </a:solidFill>
              </a:rPr>
              <a:t>Tsai&amp;</a:t>
            </a:r>
            <a:r>
              <a:rPr lang="en-US" altLang="ja-JP" sz="1200" dirty="0" err="1">
                <a:solidFill>
                  <a:schemeClr val="accent3">
                    <a:lumMod val="50000"/>
                  </a:schemeClr>
                </a:solidFill>
              </a:rPr>
              <a:t>Eber</a:t>
            </a:r>
            <a:r>
              <a:rPr lang="en-US" altLang="ja-JP" sz="1200" dirty="0">
                <a:solidFill>
                  <a:schemeClr val="accent3">
                    <a:lumMod val="50000"/>
                  </a:schemeClr>
                </a:solidFill>
              </a:rPr>
              <a:t>; </a:t>
            </a:r>
            <a:r>
              <a:rPr lang="en-US" altLang="ja-JP" sz="1200" dirty="0" err="1">
                <a:solidFill>
                  <a:schemeClr val="accent3">
                    <a:lumMod val="50000"/>
                  </a:schemeClr>
                </a:solidFill>
              </a:rPr>
              <a:t>Shabad</a:t>
            </a:r>
            <a:r>
              <a:rPr lang="en-US" altLang="ja-JP" sz="1200" dirty="0">
                <a:solidFill>
                  <a:schemeClr val="accent3">
                    <a:lumMod val="50000"/>
                  </a:schemeClr>
                </a:solidFill>
              </a:rPr>
              <a:t>; </a:t>
            </a:r>
            <a:r>
              <a:rPr lang="en-US" altLang="ja-JP" sz="1200" dirty="0" err="1">
                <a:solidFill>
                  <a:schemeClr val="accent3">
                    <a:lumMod val="50000"/>
                  </a:schemeClr>
                </a:solidFill>
              </a:rPr>
              <a:t>Gusynin</a:t>
            </a:r>
            <a:r>
              <a:rPr lang="en-US" altLang="ja-JP" sz="1200" dirty="0">
                <a:solidFill>
                  <a:schemeClr val="accent3">
                    <a:lumMod val="50000"/>
                  </a:schemeClr>
                </a:solidFill>
              </a:rPr>
              <a:t>, </a:t>
            </a:r>
            <a:r>
              <a:rPr lang="en-US" altLang="ja-JP" sz="1200" dirty="0" err="1">
                <a:solidFill>
                  <a:schemeClr val="accent3">
                    <a:lumMod val="50000"/>
                  </a:schemeClr>
                </a:solidFill>
              </a:rPr>
              <a:t>Miransky</a:t>
            </a:r>
            <a:r>
              <a:rPr lang="en-US" altLang="ja-JP" sz="1200" dirty="0">
                <a:solidFill>
                  <a:schemeClr val="accent3">
                    <a:lumMod val="50000"/>
                  </a:schemeClr>
                </a:solidFill>
              </a:rPr>
              <a:t>, </a:t>
            </a:r>
            <a:r>
              <a:rPr lang="en-US" altLang="ja-JP" sz="1200" dirty="0" err="1">
                <a:solidFill>
                  <a:schemeClr val="accent3">
                    <a:lumMod val="50000"/>
                  </a:schemeClr>
                </a:solidFill>
              </a:rPr>
              <a:t>Shovkovy</a:t>
            </a:r>
            <a:r>
              <a:rPr lang="en-US" altLang="ja-JP" sz="1200" dirty="0">
                <a:solidFill>
                  <a:schemeClr val="accent3">
                    <a:lumMod val="50000"/>
                  </a:schemeClr>
                </a:solidFill>
              </a:rPr>
              <a:t>;  Fukushima; </a:t>
            </a:r>
            <a:r>
              <a:rPr lang="en-US" altLang="ja-JP" sz="1200" dirty="0" err="1">
                <a:solidFill>
                  <a:schemeClr val="accent3">
                    <a:lumMod val="50000"/>
                  </a:schemeClr>
                </a:solidFill>
              </a:rPr>
              <a:t>KH&amp;Itakrua</a:t>
            </a:r>
            <a:r>
              <a:rPr lang="en-US" altLang="ja-JP" sz="1200" dirty="0">
                <a:solidFill>
                  <a:schemeClr val="accent3">
                    <a:lumMod val="50000"/>
                  </a:schemeClr>
                </a:solidFill>
              </a:rPr>
              <a:t>,</a:t>
            </a:r>
            <a:r>
              <a:rPr kumimoji="1" lang="en-US" altLang="ja-JP" sz="1200" dirty="0">
                <a:solidFill>
                  <a:schemeClr val="accent3">
                    <a:lumMod val="50000"/>
                  </a:schemeClr>
                </a:solidFill>
              </a:rPr>
              <a:t> etc.)</a:t>
            </a:r>
            <a:endParaRPr kumimoji="1" lang="ja-JP" altLang="en-US" sz="1200" dirty="0">
              <a:solidFill>
                <a:schemeClr val="accent3">
                  <a:lumMod val="50000"/>
                </a:schemeClr>
              </a:solidFill>
            </a:endParaRPr>
          </a:p>
        </p:txBody>
      </p:sp>
      <p:sp>
        <p:nvSpPr>
          <p:cNvPr id="35" name="テキスト ボックス 34"/>
          <p:cNvSpPr txBox="1"/>
          <p:nvPr/>
        </p:nvSpPr>
        <p:spPr>
          <a:xfrm>
            <a:off x="4986686" y="3430465"/>
            <a:ext cx="3113706" cy="523220"/>
          </a:xfrm>
          <a:prstGeom prst="rect">
            <a:avLst/>
          </a:prstGeom>
          <a:noFill/>
        </p:spPr>
        <p:txBody>
          <a:bodyPr wrap="square" rtlCol="0">
            <a:spAutoFit/>
          </a:bodyPr>
          <a:lstStyle/>
          <a:p>
            <a:r>
              <a:rPr kumimoji="1" lang="en-US" altLang="ja-JP" sz="1600" dirty="0">
                <a:solidFill>
                  <a:srgbClr val="3399FF"/>
                </a:solidFill>
              </a:rPr>
              <a:t>Numerical computation </a:t>
            </a:r>
          </a:p>
          <a:p>
            <a:r>
              <a:rPr lang="en-US" altLang="ja-JP" sz="1200" dirty="0">
                <a:solidFill>
                  <a:srgbClr val="3399FF"/>
                </a:solidFill>
              </a:rPr>
              <a:t>below the LLL threshold </a:t>
            </a:r>
            <a:r>
              <a:rPr kumimoji="1" lang="en-US" altLang="ja-JP" sz="1200" dirty="0">
                <a:solidFill>
                  <a:srgbClr val="3399FF"/>
                </a:solidFill>
              </a:rPr>
              <a:t>(</a:t>
            </a:r>
            <a:r>
              <a:rPr kumimoji="1" lang="en-US" altLang="ja-JP" sz="1200" dirty="0" err="1">
                <a:solidFill>
                  <a:srgbClr val="3399FF"/>
                </a:solidFill>
              </a:rPr>
              <a:t>Kohri</a:t>
            </a:r>
            <a:r>
              <a:rPr kumimoji="1" lang="en-US" altLang="ja-JP" sz="1200" dirty="0">
                <a:solidFill>
                  <a:srgbClr val="3399FF"/>
                </a:solidFill>
              </a:rPr>
              <a:t> and Yamada)</a:t>
            </a:r>
            <a:endParaRPr kumimoji="1" lang="ja-JP" altLang="en-US" sz="1200" dirty="0">
              <a:solidFill>
                <a:srgbClr val="3399FF"/>
              </a:solidFill>
            </a:endParaRPr>
          </a:p>
        </p:txBody>
      </p:sp>
      <p:pic>
        <p:nvPicPr>
          <p:cNvPr id="18" name="Picture 17">
            <a:extLst>
              <a:ext uri="{FF2B5EF4-FFF2-40B4-BE49-F238E27FC236}">
                <a16:creationId xmlns:a16="http://schemas.microsoft.com/office/drawing/2014/main" id="{8F2B2E73-DE13-4953-8442-857EDBCB5BE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785323" y="2920220"/>
            <a:ext cx="946358" cy="360883"/>
          </a:xfrm>
          <a:prstGeom prst="rect">
            <a:avLst/>
          </a:prstGeom>
          <a:solidFill>
            <a:schemeClr val="bg1"/>
          </a:solidFill>
        </p:spPr>
      </p:pic>
      <p:sp>
        <p:nvSpPr>
          <p:cNvPr id="5" name="TextBox 4">
            <a:extLst>
              <a:ext uri="{FF2B5EF4-FFF2-40B4-BE49-F238E27FC236}">
                <a16:creationId xmlns:a16="http://schemas.microsoft.com/office/drawing/2014/main" id="{FB333419-1F0D-4C0E-A901-E4E354C21996}"/>
              </a:ext>
            </a:extLst>
          </p:cNvPr>
          <p:cNvSpPr txBox="1"/>
          <p:nvPr/>
        </p:nvSpPr>
        <p:spPr>
          <a:xfrm>
            <a:off x="766600" y="2802414"/>
            <a:ext cx="2303176" cy="338554"/>
          </a:xfrm>
          <a:prstGeom prst="rect">
            <a:avLst/>
          </a:prstGeom>
          <a:noFill/>
        </p:spPr>
        <p:txBody>
          <a:bodyPr wrap="square" rtlCol="0">
            <a:spAutoFit/>
          </a:bodyPr>
          <a:lstStyle/>
          <a:p>
            <a:r>
              <a:rPr lang="en-US" altLang="ja-JP" sz="1600" dirty="0">
                <a:solidFill>
                  <a:srgbClr val="00B0F0"/>
                </a:solidFill>
                <a:sym typeface="Wingdings" panose="05000000000000000000" pitchFamily="2" charset="2"/>
              </a:rPr>
              <a:t>No imaginary part</a:t>
            </a:r>
            <a:endParaRPr kumimoji="1" lang="ja-JP" altLang="en-US" sz="1600" dirty="0">
              <a:solidFill>
                <a:srgbClr val="00B0F0"/>
              </a:solidFill>
            </a:endParaRPr>
          </a:p>
        </p:txBody>
      </p:sp>
      <p:sp>
        <p:nvSpPr>
          <p:cNvPr id="59" name="Rectangle 58">
            <a:extLst>
              <a:ext uri="{FF2B5EF4-FFF2-40B4-BE49-F238E27FC236}">
                <a16:creationId xmlns:a16="http://schemas.microsoft.com/office/drawing/2014/main" id="{0101F78C-93EE-4D6E-9613-AC03F4F10C7C}"/>
              </a:ext>
            </a:extLst>
          </p:cNvPr>
          <p:cNvSpPr/>
          <p:nvPr/>
        </p:nvSpPr>
        <p:spPr bwMode="auto">
          <a:xfrm>
            <a:off x="2705878" y="2753923"/>
            <a:ext cx="3980750" cy="342857"/>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60" name="Rectangle: Rounded Corners 59">
            <a:extLst>
              <a:ext uri="{FF2B5EF4-FFF2-40B4-BE49-F238E27FC236}">
                <a16:creationId xmlns:a16="http://schemas.microsoft.com/office/drawing/2014/main" id="{90DB22ED-DEBD-40BD-9D3F-B51896AE345C}"/>
              </a:ext>
            </a:extLst>
          </p:cNvPr>
          <p:cNvSpPr/>
          <p:nvPr/>
        </p:nvSpPr>
        <p:spPr bwMode="auto">
          <a:xfrm>
            <a:off x="2713997" y="2847334"/>
            <a:ext cx="489851" cy="268404"/>
          </a:xfrm>
          <a:prstGeom prst="roundRect">
            <a:avLst/>
          </a:prstGeom>
          <a:solidFill>
            <a:srgbClr val="FF0000">
              <a:alpha val="17000"/>
            </a:srgbClr>
          </a:solidFill>
          <a:ln>
            <a:noFill/>
          </a:ln>
          <a:effectLst>
            <a:glow rad="101600">
              <a:schemeClr val="accent2">
                <a:satMod val="17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69" name="Picture 68">
            <a:extLst>
              <a:ext uri="{FF2B5EF4-FFF2-40B4-BE49-F238E27FC236}">
                <a16:creationId xmlns:a16="http://schemas.microsoft.com/office/drawing/2014/main" id="{7BB85D38-363F-469C-B524-3AE5D2CAA3A0}"/>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259632" y="548680"/>
            <a:ext cx="2502734" cy="260627"/>
          </a:xfrm>
          <a:prstGeom prst="rect">
            <a:avLst/>
          </a:prstGeom>
          <a:noFill/>
        </p:spPr>
      </p:pic>
      <p:grpSp>
        <p:nvGrpSpPr>
          <p:cNvPr id="86" name="Group 85">
            <a:extLst>
              <a:ext uri="{FF2B5EF4-FFF2-40B4-BE49-F238E27FC236}">
                <a16:creationId xmlns:a16="http://schemas.microsoft.com/office/drawing/2014/main" id="{E2F1C58C-0209-4F12-97F4-A3CDB0F3AC57}"/>
              </a:ext>
            </a:extLst>
          </p:cNvPr>
          <p:cNvGrpSpPr/>
          <p:nvPr/>
        </p:nvGrpSpPr>
        <p:grpSpPr>
          <a:xfrm>
            <a:off x="35496" y="2579985"/>
            <a:ext cx="8139969" cy="4245944"/>
            <a:chOff x="35496" y="2579985"/>
            <a:chExt cx="8139969" cy="4245944"/>
          </a:xfrm>
        </p:grpSpPr>
        <p:grpSp>
          <p:nvGrpSpPr>
            <p:cNvPr id="29" name="Group 28">
              <a:extLst>
                <a:ext uri="{FF2B5EF4-FFF2-40B4-BE49-F238E27FC236}">
                  <a16:creationId xmlns:a16="http://schemas.microsoft.com/office/drawing/2014/main" id="{22CFD99D-6F59-4B94-97BE-4D9C8405B869}"/>
                </a:ext>
              </a:extLst>
            </p:cNvPr>
            <p:cNvGrpSpPr/>
            <p:nvPr/>
          </p:nvGrpSpPr>
          <p:grpSpPr>
            <a:xfrm>
              <a:off x="2597006" y="4221088"/>
              <a:ext cx="4234190" cy="2542516"/>
              <a:chOff x="1331640" y="4355907"/>
              <a:chExt cx="4234190" cy="2542516"/>
            </a:xfrm>
          </p:grpSpPr>
          <p:pic>
            <p:nvPicPr>
              <p:cNvPr id="31" name="Picture 3">
                <a:extLst>
                  <a:ext uri="{FF2B5EF4-FFF2-40B4-BE49-F238E27FC236}">
                    <a16:creationId xmlns:a16="http://schemas.microsoft.com/office/drawing/2014/main" id="{B19751B1-02C0-4DAF-9D43-1C63C6BECA93}"/>
                  </a:ext>
                </a:extLst>
              </p:cNvPr>
              <p:cNvPicPr>
                <a:picLocks noChangeAspect="1" noChangeArrowheads="1"/>
              </p:cNvPicPr>
              <p:nvPr/>
            </p:nvPicPr>
            <p:blipFill>
              <a:blip r:embed="rId8" cstate="print"/>
              <a:srcRect/>
              <a:stretch>
                <a:fillRect/>
              </a:stretch>
            </p:blipFill>
            <p:spPr bwMode="auto">
              <a:xfrm>
                <a:off x="1331640" y="4355907"/>
                <a:ext cx="4234190" cy="2542516"/>
              </a:xfrm>
              <a:prstGeom prst="rect">
                <a:avLst/>
              </a:prstGeom>
              <a:noFill/>
              <a:ln w="9525">
                <a:noFill/>
                <a:miter lim="800000"/>
                <a:headEnd/>
                <a:tailEnd/>
              </a:ln>
            </p:spPr>
          </p:pic>
          <p:pic>
            <p:nvPicPr>
              <p:cNvPr id="38" name="図 11" descr="\begin{document}&#10;\begin{align*}&#10;\chi_0&#10;\end{align*}&#10;\end{document}">
                <a:extLst>
                  <a:ext uri="{FF2B5EF4-FFF2-40B4-BE49-F238E27FC236}">
                    <a16:creationId xmlns:a16="http://schemas.microsoft.com/office/drawing/2014/main" id="{E11AC44B-79FB-4266-AFFF-EE1A445E29E5}"/>
                  </a:ext>
                </a:extLst>
              </p:cNvPr>
              <p:cNvPicPr>
                <a:picLocks noChangeAspect="1"/>
              </p:cNvPicPr>
              <p:nvPr/>
            </p:nvPicPr>
            <p:blipFill>
              <a:blip r:embed="rId9" cstate="print"/>
              <a:stretch>
                <a:fillRect/>
              </a:stretch>
            </p:blipFill>
            <p:spPr>
              <a:xfrm>
                <a:off x="4766835" y="5271299"/>
                <a:ext cx="355670" cy="250182"/>
              </a:xfrm>
              <a:prstGeom prst="rect">
                <a:avLst/>
              </a:prstGeom>
            </p:spPr>
          </p:pic>
          <p:pic>
            <p:nvPicPr>
              <p:cNvPr id="39" name="図 13" descr="\begin{document}&#10;\begin{align*}&#10;\chi_1&#10;\end{align*}&#10;\end{document}">
                <a:extLst>
                  <a:ext uri="{FF2B5EF4-FFF2-40B4-BE49-F238E27FC236}">
                    <a16:creationId xmlns:a16="http://schemas.microsoft.com/office/drawing/2014/main" id="{827789CF-82FB-40D8-8313-A414171FA264}"/>
                  </a:ext>
                </a:extLst>
              </p:cNvPr>
              <p:cNvPicPr>
                <a:picLocks/>
              </p:cNvPicPr>
              <p:nvPr/>
            </p:nvPicPr>
            <p:blipFill>
              <a:blip r:embed="rId10" cstate="print"/>
              <a:stretch>
                <a:fillRect/>
              </a:stretch>
            </p:blipFill>
            <p:spPr>
              <a:xfrm>
                <a:off x="3090391" y="4881110"/>
                <a:ext cx="343613" cy="250181"/>
              </a:xfrm>
              <a:prstGeom prst="rect">
                <a:avLst/>
              </a:prstGeom>
            </p:spPr>
          </p:pic>
          <p:pic>
            <p:nvPicPr>
              <p:cNvPr id="40" name="図 14" descr="\begin{document}&#10;\begin{align*}&#10;\chi_2&#10;\end{align*}&#10;\end{document}">
                <a:extLst>
                  <a:ext uri="{FF2B5EF4-FFF2-40B4-BE49-F238E27FC236}">
                    <a16:creationId xmlns:a16="http://schemas.microsoft.com/office/drawing/2014/main" id="{806C5314-4F1C-4B14-B109-28BD1F934F44}"/>
                  </a:ext>
                </a:extLst>
              </p:cNvPr>
              <p:cNvPicPr>
                <a:picLocks/>
              </p:cNvPicPr>
              <p:nvPr/>
            </p:nvPicPr>
            <p:blipFill>
              <a:blip r:embed="rId11" cstate="print"/>
              <a:stretch>
                <a:fillRect/>
              </a:stretch>
            </p:blipFill>
            <p:spPr>
              <a:xfrm>
                <a:off x="4829872" y="6026815"/>
                <a:ext cx="352656" cy="250181"/>
              </a:xfrm>
              <a:prstGeom prst="rect">
                <a:avLst/>
              </a:prstGeom>
            </p:spPr>
          </p:pic>
        </p:grpSp>
        <p:sp>
          <p:nvSpPr>
            <p:cNvPr id="19" name="Rectangle 18">
              <a:extLst>
                <a:ext uri="{FF2B5EF4-FFF2-40B4-BE49-F238E27FC236}">
                  <a16:creationId xmlns:a16="http://schemas.microsoft.com/office/drawing/2014/main" id="{DAAAAF42-D296-4D77-94DE-3CD5A6F9BB38}"/>
                </a:ext>
              </a:extLst>
            </p:cNvPr>
            <p:cNvSpPr/>
            <p:nvPr/>
          </p:nvSpPr>
          <p:spPr bwMode="auto">
            <a:xfrm>
              <a:off x="3923928" y="4230285"/>
              <a:ext cx="2762700" cy="2431645"/>
            </a:xfrm>
            <a:prstGeom prst="rect">
              <a:avLst/>
            </a:prstGeom>
            <a:solidFill>
              <a:srgbClr val="33CC33">
                <a:alpha val="1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22" name="Rectangle 21">
              <a:extLst>
                <a:ext uri="{FF2B5EF4-FFF2-40B4-BE49-F238E27FC236}">
                  <a16:creationId xmlns:a16="http://schemas.microsoft.com/office/drawing/2014/main" id="{13A8E502-EDDD-421B-9F70-6B8F8A5124F1}"/>
                </a:ext>
              </a:extLst>
            </p:cNvPr>
            <p:cNvSpPr/>
            <p:nvPr/>
          </p:nvSpPr>
          <p:spPr bwMode="auto">
            <a:xfrm>
              <a:off x="2778562" y="4229933"/>
              <a:ext cx="740047" cy="2424519"/>
            </a:xfrm>
            <a:prstGeom prst="rect">
              <a:avLst/>
            </a:prstGeom>
            <a:solidFill>
              <a:srgbClr val="FF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61" name="TextBox 60">
              <a:extLst>
                <a:ext uri="{FF2B5EF4-FFF2-40B4-BE49-F238E27FC236}">
                  <a16:creationId xmlns:a16="http://schemas.microsoft.com/office/drawing/2014/main" id="{9D68CF92-AD5B-4098-AF8F-D802BD6F7A2E}"/>
                </a:ext>
              </a:extLst>
            </p:cNvPr>
            <p:cNvSpPr txBox="1"/>
            <p:nvPr/>
          </p:nvSpPr>
          <p:spPr>
            <a:xfrm>
              <a:off x="35496" y="4221088"/>
              <a:ext cx="2582310" cy="646331"/>
            </a:xfrm>
            <a:prstGeom prst="rect">
              <a:avLst/>
            </a:prstGeom>
            <a:noFill/>
          </p:spPr>
          <p:txBody>
            <a:bodyPr wrap="none" rtlCol="0">
              <a:spAutoFit/>
            </a:bodyPr>
            <a:lstStyle/>
            <a:p>
              <a:r>
                <a:rPr kumimoji="1" lang="en-US" altLang="ja-JP" dirty="0">
                  <a:solidFill>
                    <a:srgbClr val="00B0F0"/>
                  </a:solidFill>
                </a:rPr>
                <a:t>Numerical computation </a:t>
              </a:r>
            </a:p>
            <a:p>
              <a:r>
                <a:rPr lang="en-US" altLang="ja-JP" dirty="0">
                  <a:solidFill>
                    <a:srgbClr val="00B0F0"/>
                  </a:solidFill>
                </a:rPr>
                <a:t>in the soft photon regime</a:t>
              </a:r>
              <a:endParaRPr kumimoji="1" lang="ja-JP" altLang="en-US" dirty="0">
                <a:solidFill>
                  <a:srgbClr val="00B0F0"/>
                </a:solidFill>
              </a:endParaRPr>
            </a:p>
          </p:txBody>
        </p:sp>
        <p:sp>
          <p:nvSpPr>
            <p:cNvPr id="63" name="TextBox 62">
              <a:extLst>
                <a:ext uri="{FF2B5EF4-FFF2-40B4-BE49-F238E27FC236}">
                  <a16:creationId xmlns:a16="http://schemas.microsoft.com/office/drawing/2014/main" id="{E9E5896B-1E28-4CBF-B695-FD055F0FC901}"/>
                </a:ext>
              </a:extLst>
            </p:cNvPr>
            <p:cNvSpPr txBox="1"/>
            <p:nvPr/>
          </p:nvSpPr>
          <p:spPr>
            <a:xfrm>
              <a:off x="4587670" y="4251250"/>
              <a:ext cx="3080674" cy="369332"/>
            </a:xfrm>
            <a:prstGeom prst="rect">
              <a:avLst/>
            </a:prstGeom>
            <a:noFill/>
          </p:spPr>
          <p:txBody>
            <a:bodyPr wrap="square">
              <a:spAutoFit/>
            </a:bodyPr>
            <a:lstStyle/>
            <a:p>
              <a:r>
                <a:rPr kumimoji="1" lang="en-US" altLang="ja-JP" sz="1800" dirty="0">
                  <a:solidFill>
                    <a:schemeClr val="accent3">
                      <a:lumMod val="50000"/>
                    </a:schemeClr>
                  </a:solidFill>
                </a:rPr>
                <a:t>Strong field limit (LLL approx.)</a:t>
              </a:r>
            </a:p>
          </p:txBody>
        </p:sp>
        <p:sp>
          <p:nvSpPr>
            <p:cNvPr id="65" name="TextBox 64">
              <a:extLst>
                <a:ext uri="{FF2B5EF4-FFF2-40B4-BE49-F238E27FC236}">
                  <a16:creationId xmlns:a16="http://schemas.microsoft.com/office/drawing/2014/main" id="{EAD2145C-D396-4441-AB7A-EA14126227E6}"/>
                </a:ext>
              </a:extLst>
            </p:cNvPr>
            <p:cNvSpPr txBox="1"/>
            <p:nvPr/>
          </p:nvSpPr>
          <p:spPr>
            <a:xfrm>
              <a:off x="1547664" y="6456597"/>
              <a:ext cx="3041308" cy="369332"/>
            </a:xfrm>
            <a:prstGeom prst="rect">
              <a:avLst/>
            </a:prstGeom>
            <a:noFill/>
          </p:spPr>
          <p:txBody>
            <a:bodyPr wrap="square">
              <a:spAutoFit/>
            </a:bodyPr>
            <a:lstStyle/>
            <a:p>
              <a:r>
                <a:rPr lang="en-US" altLang="ja-JP" sz="1800" dirty="0">
                  <a:solidFill>
                    <a:srgbClr val="C00000"/>
                  </a:solidFill>
                </a:rPr>
                <a:t>Soft photon &amp; </a:t>
              </a:r>
              <a:r>
                <a:rPr kumimoji="1" lang="en-US" altLang="ja-JP" sz="1800" dirty="0">
                  <a:solidFill>
                    <a:srgbClr val="C00000"/>
                  </a:solidFill>
                </a:rPr>
                <a:t>weak field limit </a:t>
              </a:r>
              <a:endParaRPr lang="ja-JP" altLang="en-US" dirty="0">
                <a:solidFill>
                  <a:srgbClr val="C00000"/>
                </a:solidFill>
              </a:endParaRPr>
            </a:p>
          </p:txBody>
        </p:sp>
        <p:pic>
          <p:nvPicPr>
            <p:cNvPr id="72" name="Picture 71">
              <a:extLst>
                <a:ext uri="{FF2B5EF4-FFF2-40B4-BE49-F238E27FC236}">
                  <a16:creationId xmlns:a16="http://schemas.microsoft.com/office/drawing/2014/main" id="{9265098A-C967-4460-A4B3-2957D03001B1}"/>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6764280" y="6391697"/>
              <a:ext cx="1031168" cy="393224"/>
            </a:xfrm>
            <a:prstGeom prst="rect">
              <a:avLst/>
            </a:prstGeom>
            <a:solidFill>
              <a:schemeClr val="bg1"/>
            </a:solidFill>
          </p:spPr>
        </p:pic>
        <p:cxnSp>
          <p:nvCxnSpPr>
            <p:cNvPr id="75" name="直線矢印コネクタ 33">
              <a:extLst>
                <a:ext uri="{FF2B5EF4-FFF2-40B4-BE49-F238E27FC236}">
                  <a16:creationId xmlns:a16="http://schemas.microsoft.com/office/drawing/2014/main" id="{29457FC5-E926-40B7-B969-1454EA98B70B}"/>
                </a:ext>
              </a:extLst>
            </p:cNvPr>
            <p:cNvCxnSpPr>
              <a:cxnSpLocks/>
              <a:stCxn id="35" idx="1"/>
            </p:cNvCxnSpPr>
            <p:nvPr/>
          </p:nvCxnSpPr>
          <p:spPr>
            <a:xfrm flipH="1">
              <a:off x="4361806" y="3692075"/>
              <a:ext cx="624880" cy="46106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32">
              <a:extLst>
                <a:ext uri="{FF2B5EF4-FFF2-40B4-BE49-F238E27FC236}">
                  <a16:creationId xmlns:a16="http://schemas.microsoft.com/office/drawing/2014/main" id="{544C50A3-A07F-4756-9163-19561B92A83D}"/>
                </a:ext>
              </a:extLst>
            </p:cNvPr>
            <p:cNvCxnSpPr>
              <a:cxnSpLocks/>
            </p:cNvCxnSpPr>
            <p:nvPr/>
          </p:nvCxnSpPr>
          <p:spPr>
            <a:xfrm flipH="1">
              <a:off x="3111435" y="3933056"/>
              <a:ext cx="308437" cy="26383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3" name="Arc 82">
              <a:extLst>
                <a:ext uri="{FF2B5EF4-FFF2-40B4-BE49-F238E27FC236}">
                  <a16:creationId xmlns:a16="http://schemas.microsoft.com/office/drawing/2014/main" id="{571FCBC7-2F7B-4686-93EF-FC53A121A960}"/>
                </a:ext>
              </a:extLst>
            </p:cNvPr>
            <p:cNvSpPr/>
            <p:nvPr/>
          </p:nvSpPr>
          <p:spPr>
            <a:xfrm rot="904560">
              <a:off x="6951277" y="2579985"/>
              <a:ext cx="1224188" cy="1842046"/>
            </a:xfrm>
            <a:prstGeom prst="arc">
              <a:avLst>
                <a:gd name="adj1" fmla="val 17896125"/>
                <a:gd name="adj2" fmla="val 4771586"/>
              </a:avLst>
            </a:prstGeom>
            <a:ln w="381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401800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p:cNvSpPr txBox="1"/>
          <p:nvPr/>
        </p:nvSpPr>
        <p:spPr>
          <a:xfrm>
            <a:off x="1409211" y="1988840"/>
            <a:ext cx="6325578" cy="646331"/>
          </a:xfrm>
          <a:prstGeom prst="rect">
            <a:avLst/>
          </a:prstGeom>
          <a:noFill/>
        </p:spPr>
        <p:txBody>
          <a:bodyPr wrap="none" rtlCol="0">
            <a:spAutoFit/>
          </a:bodyPr>
          <a:lstStyle/>
          <a:p>
            <a:r>
              <a:rPr kumimoji="1" lang="en-US" altLang="ja-JP" sz="3600" i="1" dirty="0"/>
              <a:t>Refractive indices and decay rate</a:t>
            </a:r>
            <a:endParaRPr kumimoji="1" lang="ja-JP" altLang="en-US" sz="3600" i="1" dirty="0"/>
          </a:p>
        </p:txBody>
      </p:sp>
      <p:pic>
        <p:nvPicPr>
          <p:cNvPr id="7" name="Picture 6">
            <a:extLst>
              <a:ext uri="{FF2B5EF4-FFF2-40B4-BE49-F238E27FC236}">
                <a16:creationId xmlns:a16="http://schemas.microsoft.com/office/drawing/2014/main" id="{06A91E41-05EF-4AB8-91DA-5FA04C096735}"/>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987824" y="3404928"/>
            <a:ext cx="3043897" cy="646332"/>
          </a:xfrm>
          <a:prstGeom prst="rect">
            <a:avLst/>
          </a:prstGeom>
        </p:spPr>
      </p:pic>
    </p:spTree>
    <p:extLst>
      <p:ext uri="{BB962C8B-B14F-4D97-AF65-F5344CB8AC3E}">
        <p14:creationId xmlns:p14="http://schemas.microsoft.com/office/powerpoint/2010/main" val="2730148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82B33426-FC0B-4AEE-AF6F-48F233773BFD}"/>
              </a:ext>
            </a:extLst>
          </p:cNvPr>
          <p:cNvSpPr/>
          <p:nvPr/>
        </p:nvSpPr>
        <p:spPr bwMode="auto">
          <a:xfrm flipV="1">
            <a:off x="107503" y="908720"/>
            <a:ext cx="5535767" cy="34563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13" name="グループ化 12"/>
          <p:cNvGrpSpPr/>
          <p:nvPr/>
        </p:nvGrpSpPr>
        <p:grpSpPr>
          <a:xfrm>
            <a:off x="2270683" y="4645810"/>
            <a:ext cx="4314288" cy="1968558"/>
            <a:chOff x="4625474" y="4650368"/>
            <a:chExt cx="4267006" cy="1946984"/>
          </a:xfrm>
        </p:grpSpPr>
        <p:pic>
          <p:nvPicPr>
            <p:cNvPr id="17" name="Picture 46"/>
            <p:cNvPicPr>
              <a:picLocks noChangeAspect="1" noChangeArrowheads="1"/>
            </p:cNvPicPr>
            <p:nvPr/>
          </p:nvPicPr>
          <p:blipFill>
            <a:blip r:embed="rId2" cstate="print"/>
            <a:srcRect/>
            <a:stretch>
              <a:fillRect/>
            </a:stretch>
          </p:blipFill>
          <p:spPr bwMode="auto">
            <a:xfrm>
              <a:off x="5094015" y="4848636"/>
              <a:ext cx="2955578" cy="1748716"/>
            </a:xfrm>
            <a:prstGeom prst="rect">
              <a:avLst/>
            </a:prstGeom>
            <a:noFill/>
            <a:ln w="9525">
              <a:noFill/>
              <a:miter lim="800000"/>
              <a:headEnd/>
              <a:tailEnd/>
            </a:ln>
          </p:spPr>
        </p:pic>
        <p:pic>
          <p:nvPicPr>
            <p:cNvPr id="18" name="Picture 19" descr="\begin{document}&#10;\begin{align*}&#10;q_\parallel^2 / 4m^2&#10;\end{align*}&#10;\end{document}"/>
            <p:cNvPicPr>
              <a:picLocks noChangeAspect="1" noChangeArrowheads="1"/>
            </p:cNvPicPr>
            <p:nvPr/>
          </p:nvPicPr>
          <p:blipFill>
            <a:blip r:embed="rId3" cstate="print"/>
            <a:srcRect/>
            <a:stretch>
              <a:fillRect/>
            </a:stretch>
          </p:blipFill>
          <p:spPr bwMode="auto">
            <a:xfrm>
              <a:off x="8112536" y="6253903"/>
              <a:ext cx="779944" cy="332503"/>
            </a:xfrm>
            <a:prstGeom prst="rect">
              <a:avLst/>
            </a:prstGeom>
            <a:noFill/>
            <a:ln w="9525">
              <a:noFill/>
              <a:miter lim="800000"/>
              <a:headEnd/>
              <a:tailEnd/>
            </a:ln>
          </p:spPr>
        </p:pic>
        <p:pic>
          <p:nvPicPr>
            <p:cNvPr id="19" name="Picture 20" descr="\begin{document}&#10;\begin{align*}&#10;\blue&#10;{\rm Real \ part \ of} \ \chi_1&#10;\end{align*}&#10;\end{document}"/>
            <p:cNvPicPr>
              <a:picLocks noChangeAspect="1" noChangeArrowheads="1"/>
            </p:cNvPicPr>
            <p:nvPr/>
          </p:nvPicPr>
          <p:blipFill>
            <a:blip r:embed="rId4" cstate="print"/>
            <a:srcRect/>
            <a:stretch>
              <a:fillRect/>
            </a:stretch>
          </p:blipFill>
          <p:spPr bwMode="auto">
            <a:xfrm>
              <a:off x="6374766" y="5197558"/>
              <a:ext cx="1678933" cy="238088"/>
            </a:xfrm>
            <a:prstGeom prst="rect">
              <a:avLst/>
            </a:prstGeom>
            <a:noFill/>
            <a:ln w="9525">
              <a:noFill/>
              <a:miter lim="800000"/>
              <a:headEnd/>
              <a:tailEnd/>
            </a:ln>
          </p:spPr>
        </p:pic>
        <p:pic>
          <p:nvPicPr>
            <p:cNvPr id="20" name="Picture 21" descr="\begin{document}&#10;\begin{align*}&#10;\red&#10;{\rm Imaginary \ part \ of} \ \chi_1&#10;\end{align*}&#10;\end{document}"/>
            <p:cNvPicPr>
              <a:picLocks noChangeAspect="1" noChangeArrowheads="1"/>
            </p:cNvPicPr>
            <p:nvPr/>
          </p:nvPicPr>
          <p:blipFill>
            <a:blip r:embed="rId5" cstate="print"/>
            <a:srcRect/>
            <a:stretch>
              <a:fillRect/>
            </a:stretch>
          </p:blipFill>
          <p:spPr bwMode="auto">
            <a:xfrm>
              <a:off x="6352873" y="5569742"/>
              <a:ext cx="2317939" cy="238088"/>
            </a:xfrm>
            <a:prstGeom prst="rect">
              <a:avLst/>
            </a:prstGeom>
            <a:noFill/>
            <a:ln w="9525">
              <a:noFill/>
              <a:miter lim="800000"/>
              <a:headEnd/>
              <a:tailEnd/>
            </a:ln>
          </p:spPr>
        </p:pic>
        <p:pic>
          <p:nvPicPr>
            <p:cNvPr id="21" name="図 20" descr="\begin{document}&#10;\begin{align*}&#10;{\rm Re} [ \chi_1]&#10;\ {\rm or} \ &#10;{\rm Im} [\chi_1]&#10;\end{align*}&#10;\end{document}"/>
            <p:cNvPicPr>
              <a:picLocks/>
            </p:cNvPicPr>
            <p:nvPr/>
          </p:nvPicPr>
          <p:blipFill>
            <a:blip r:embed="rId6" cstate="print"/>
            <a:stretch>
              <a:fillRect/>
            </a:stretch>
          </p:blipFill>
          <p:spPr>
            <a:xfrm>
              <a:off x="4625474" y="4650368"/>
              <a:ext cx="1328678" cy="197790"/>
            </a:xfrm>
            <a:prstGeom prst="rect">
              <a:avLst/>
            </a:prstGeom>
          </p:spPr>
        </p:pic>
      </p:grpSp>
      <p:sp>
        <p:nvSpPr>
          <p:cNvPr id="27" name="テキスト ボックス 26"/>
          <p:cNvSpPr txBox="1"/>
          <p:nvPr/>
        </p:nvSpPr>
        <p:spPr>
          <a:xfrm>
            <a:off x="1386602" y="175772"/>
            <a:ext cx="6986337" cy="523220"/>
          </a:xfrm>
          <a:prstGeom prst="rect">
            <a:avLst/>
          </a:prstGeom>
          <a:noFill/>
        </p:spPr>
        <p:txBody>
          <a:bodyPr wrap="square" rtlCol="0">
            <a:spAutoFit/>
          </a:bodyPr>
          <a:lstStyle/>
          <a:p>
            <a:r>
              <a:rPr kumimoji="1" lang="en-US" altLang="ja-JP" sz="2800" dirty="0">
                <a:solidFill>
                  <a:srgbClr val="00B0F0"/>
                </a:solidFill>
              </a:rPr>
              <a:t>Refractive indices with the LLL fluctuations</a:t>
            </a:r>
          </a:p>
        </p:txBody>
      </p:sp>
      <p:sp>
        <p:nvSpPr>
          <p:cNvPr id="15" name="テキスト ボックス 14"/>
          <p:cNvSpPr txBox="1"/>
          <p:nvPr/>
        </p:nvSpPr>
        <p:spPr>
          <a:xfrm>
            <a:off x="251520" y="951111"/>
            <a:ext cx="4588500" cy="461665"/>
          </a:xfrm>
          <a:prstGeom prst="rect">
            <a:avLst/>
          </a:prstGeom>
          <a:noFill/>
        </p:spPr>
        <p:txBody>
          <a:bodyPr wrap="none" rtlCol="0">
            <a:spAutoFit/>
          </a:bodyPr>
          <a:lstStyle/>
          <a:p>
            <a:r>
              <a:rPr kumimoji="1" lang="en-US" altLang="ja-JP" sz="2400" u="sng" dirty="0">
                <a:solidFill>
                  <a:srgbClr val="0070C0"/>
                </a:solidFill>
              </a:rPr>
              <a:t>Refractive indices </a:t>
            </a:r>
            <a:r>
              <a:rPr lang="en-US" altLang="ja-JP" sz="2400" u="sng" dirty="0">
                <a:solidFill>
                  <a:srgbClr val="0070C0"/>
                </a:solidFill>
              </a:rPr>
              <a:t>at the LLL(ℓ=n=0)</a:t>
            </a:r>
          </a:p>
        </p:txBody>
      </p:sp>
      <p:sp>
        <p:nvSpPr>
          <p:cNvPr id="16" name="テキスト ボックス 15"/>
          <p:cNvSpPr txBox="1"/>
          <p:nvPr/>
        </p:nvSpPr>
        <p:spPr>
          <a:xfrm>
            <a:off x="467544" y="1484784"/>
            <a:ext cx="4752711" cy="646331"/>
          </a:xfrm>
          <a:prstGeom prst="rect">
            <a:avLst/>
          </a:prstGeom>
          <a:noFill/>
        </p:spPr>
        <p:txBody>
          <a:bodyPr wrap="none" rtlCol="0">
            <a:spAutoFit/>
          </a:bodyPr>
          <a:lstStyle/>
          <a:p>
            <a:r>
              <a:rPr kumimoji="1" lang="en-US" altLang="ja-JP" dirty="0">
                <a:solidFill>
                  <a:srgbClr val="009900"/>
                </a:solidFill>
              </a:rPr>
              <a:t>Polarization excites only along the magnetic field</a:t>
            </a:r>
          </a:p>
          <a:p>
            <a:r>
              <a:rPr lang="en-US" altLang="ja-JP" dirty="0">
                <a:solidFill>
                  <a:srgbClr val="009900"/>
                </a:solidFill>
              </a:rPr>
              <a:t>``Vacuum birefringence’’</a:t>
            </a:r>
            <a:endParaRPr kumimoji="1" lang="ja-JP" altLang="en-US" dirty="0">
              <a:solidFill>
                <a:srgbClr val="009900"/>
              </a:solidFill>
            </a:endParaRPr>
          </a:p>
        </p:txBody>
      </p:sp>
      <p:pic>
        <p:nvPicPr>
          <p:cNvPr id="6" name="図 5" descr="\begin{document}&#10;\begin{align*}&#10;\chi_1 \not = 0 , \ \ \chi_0 = \chi_2 = 0&#10;\end{align*}&#10;\end{document}"/>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36957" y="2492896"/>
            <a:ext cx="2489477" cy="261689"/>
          </a:xfrm>
          <a:prstGeom prst="rect">
            <a:avLst/>
          </a:prstGeom>
        </p:spPr>
      </p:pic>
      <p:sp>
        <p:nvSpPr>
          <p:cNvPr id="29" name="テキスト ボックス 28"/>
          <p:cNvSpPr txBox="1"/>
          <p:nvPr/>
        </p:nvSpPr>
        <p:spPr>
          <a:xfrm>
            <a:off x="5818548" y="857585"/>
            <a:ext cx="3074368" cy="369332"/>
          </a:xfrm>
          <a:prstGeom prst="rect">
            <a:avLst/>
          </a:prstGeom>
          <a:noFill/>
        </p:spPr>
        <p:txBody>
          <a:bodyPr wrap="none" rtlCol="0">
            <a:spAutoFit/>
          </a:bodyPr>
          <a:lstStyle/>
          <a:p>
            <a:r>
              <a:rPr lang="en-US" altLang="ja-JP" dirty="0">
                <a:solidFill>
                  <a:srgbClr val="00B050"/>
                </a:solidFill>
              </a:rPr>
              <a:t>(1+1)-dimensional fluctuations</a:t>
            </a:r>
            <a:endParaRPr kumimoji="1" lang="ja-JP" altLang="en-US" dirty="0">
              <a:solidFill>
                <a:srgbClr val="00B050"/>
              </a:solidFill>
            </a:endParaRPr>
          </a:p>
        </p:txBody>
      </p:sp>
      <p:grpSp>
        <p:nvGrpSpPr>
          <p:cNvPr id="59" name="Group 58">
            <a:extLst>
              <a:ext uri="{FF2B5EF4-FFF2-40B4-BE49-F238E27FC236}">
                <a16:creationId xmlns:a16="http://schemas.microsoft.com/office/drawing/2014/main" id="{47A722E6-62CB-4B71-B4B9-F20D573CA2CF}"/>
              </a:ext>
            </a:extLst>
          </p:cNvPr>
          <p:cNvGrpSpPr/>
          <p:nvPr/>
        </p:nvGrpSpPr>
        <p:grpSpPr>
          <a:xfrm>
            <a:off x="5318758" y="1412776"/>
            <a:ext cx="3645730" cy="2787333"/>
            <a:chOff x="4660618" y="3666003"/>
            <a:chExt cx="3645730" cy="2787333"/>
          </a:xfrm>
        </p:grpSpPr>
        <p:sp>
          <p:nvSpPr>
            <p:cNvPr id="9" name="上矢印 8"/>
            <p:cNvSpPr/>
            <p:nvPr/>
          </p:nvSpPr>
          <p:spPr>
            <a:xfrm>
              <a:off x="7763757" y="4536453"/>
              <a:ext cx="542591" cy="1430884"/>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B</a:t>
              </a:r>
              <a:endParaRPr kumimoji="1" lang="ja-JP" altLang="en-US" dirty="0"/>
            </a:p>
          </p:txBody>
        </p:sp>
        <p:grpSp>
          <p:nvGrpSpPr>
            <p:cNvPr id="30" name="グループ化 66">
              <a:extLst>
                <a:ext uri="{FF2B5EF4-FFF2-40B4-BE49-F238E27FC236}">
                  <a16:creationId xmlns:a16="http://schemas.microsoft.com/office/drawing/2014/main" id="{767E932A-7FAE-4785-9CB3-6CA3DD0E268F}"/>
                </a:ext>
              </a:extLst>
            </p:cNvPr>
            <p:cNvGrpSpPr/>
            <p:nvPr/>
          </p:nvGrpSpPr>
          <p:grpSpPr>
            <a:xfrm>
              <a:off x="5794996" y="3666003"/>
              <a:ext cx="1744525" cy="2787333"/>
              <a:chOff x="1825950" y="1844824"/>
              <a:chExt cx="2674042" cy="4680520"/>
            </a:xfrm>
          </p:grpSpPr>
          <p:sp>
            <p:nvSpPr>
              <p:cNvPr id="31" name="正方形/長方形 67">
                <a:extLst>
                  <a:ext uri="{FF2B5EF4-FFF2-40B4-BE49-F238E27FC236}">
                    <a16:creationId xmlns:a16="http://schemas.microsoft.com/office/drawing/2014/main" id="{60D21329-9196-41CD-8A7B-A11B1322F18C}"/>
                  </a:ext>
                </a:extLst>
              </p:cNvPr>
              <p:cNvSpPr/>
              <p:nvPr/>
            </p:nvSpPr>
            <p:spPr>
              <a:xfrm>
                <a:off x="1825950" y="1844824"/>
                <a:ext cx="2674042" cy="468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69">
                <a:extLst>
                  <a:ext uri="{FF2B5EF4-FFF2-40B4-BE49-F238E27FC236}">
                    <a16:creationId xmlns:a16="http://schemas.microsoft.com/office/drawing/2014/main" id="{19884E9A-37C8-4212-84AA-449965D4C447}"/>
                  </a:ext>
                </a:extLst>
              </p:cNvPr>
              <p:cNvGrpSpPr/>
              <p:nvPr/>
            </p:nvGrpSpPr>
            <p:grpSpPr>
              <a:xfrm>
                <a:off x="2238059" y="2024864"/>
                <a:ext cx="1925119" cy="4428472"/>
                <a:chOff x="-1457367" y="992746"/>
                <a:chExt cx="1925118" cy="4428472"/>
              </a:xfrm>
            </p:grpSpPr>
            <p:sp>
              <p:nvSpPr>
                <p:cNvPr id="33" name="円柱 79">
                  <a:extLst>
                    <a:ext uri="{FF2B5EF4-FFF2-40B4-BE49-F238E27FC236}">
                      <a16:creationId xmlns:a16="http://schemas.microsoft.com/office/drawing/2014/main" id="{83312D2C-3D70-4CF2-8E8D-B29692A9EBC9}"/>
                    </a:ext>
                  </a:extLst>
                </p:cNvPr>
                <p:cNvSpPr/>
                <p:nvPr/>
              </p:nvSpPr>
              <p:spPr>
                <a:xfrm>
                  <a:off x="-591308" y="992746"/>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柱 80">
                  <a:extLst>
                    <a:ext uri="{FF2B5EF4-FFF2-40B4-BE49-F238E27FC236}">
                      <a16:creationId xmlns:a16="http://schemas.microsoft.com/office/drawing/2014/main" id="{C00D152A-45FB-4784-B019-506F0A35264E}"/>
                    </a:ext>
                  </a:extLst>
                </p:cNvPr>
                <p:cNvSpPr/>
                <p:nvPr/>
              </p:nvSpPr>
              <p:spPr>
                <a:xfrm>
                  <a:off x="-591309" y="186882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柱 81">
                  <a:extLst>
                    <a:ext uri="{FF2B5EF4-FFF2-40B4-BE49-F238E27FC236}">
                      <a16:creationId xmlns:a16="http://schemas.microsoft.com/office/drawing/2014/main" id="{8ECE269C-B6BA-41B0-98B9-B036E7D442B2}"/>
                    </a:ext>
                  </a:extLst>
                </p:cNvPr>
                <p:cNvSpPr/>
                <p:nvPr/>
              </p:nvSpPr>
              <p:spPr>
                <a:xfrm>
                  <a:off x="-881303" y="107673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柱 82">
                  <a:extLst>
                    <a:ext uri="{FF2B5EF4-FFF2-40B4-BE49-F238E27FC236}">
                      <a16:creationId xmlns:a16="http://schemas.microsoft.com/office/drawing/2014/main" id="{760144B3-DE00-4F3B-96DA-EC96D93609F6}"/>
                    </a:ext>
                  </a:extLst>
                </p:cNvPr>
                <p:cNvSpPr/>
                <p:nvPr/>
              </p:nvSpPr>
              <p:spPr>
                <a:xfrm>
                  <a:off x="-1169335" y="122074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柱 83">
                  <a:extLst>
                    <a:ext uri="{FF2B5EF4-FFF2-40B4-BE49-F238E27FC236}">
                      <a16:creationId xmlns:a16="http://schemas.microsoft.com/office/drawing/2014/main" id="{AB3A48BC-7858-48D2-B4BB-932F6C1A49D1}"/>
                    </a:ext>
                  </a:extLst>
                </p:cNvPr>
                <p:cNvSpPr/>
                <p:nvPr/>
              </p:nvSpPr>
              <p:spPr>
                <a:xfrm>
                  <a:off x="12478" y="122074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柱 84">
                  <a:extLst>
                    <a:ext uri="{FF2B5EF4-FFF2-40B4-BE49-F238E27FC236}">
                      <a16:creationId xmlns:a16="http://schemas.microsoft.com/office/drawing/2014/main" id="{48788314-3E92-49AA-8615-4955264AACA0}"/>
                    </a:ext>
                  </a:extLst>
                </p:cNvPr>
                <p:cNvSpPr/>
                <p:nvPr/>
              </p:nvSpPr>
              <p:spPr>
                <a:xfrm>
                  <a:off x="-275554" y="107673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柱 85">
                  <a:extLst>
                    <a:ext uri="{FF2B5EF4-FFF2-40B4-BE49-F238E27FC236}">
                      <a16:creationId xmlns:a16="http://schemas.microsoft.com/office/drawing/2014/main" id="{10502A71-DD82-4A36-967F-935EE4404A55}"/>
                    </a:ext>
                  </a:extLst>
                </p:cNvPr>
                <p:cNvSpPr/>
                <p:nvPr/>
              </p:nvSpPr>
              <p:spPr>
                <a:xfrm>
                  <a:off x="-582440" y="13603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柱 86">
                  <a:extLst>
                    <a:ext uri="{FF2B5EF4-FFF2-40B4-BE49-F238E27FC236}">
                      <a16:creationId xmlns:a16="http://schemas.microsoft.com/office/drawing/2014/main" id="{36598209-B2AA-4EAF-9077-90E582DC0788}"/>
                    </a:ext>
                  </a:extLst>
                </p:cNvPr>
                <p:cNvSpPr/>
                <p:nvPr/>
              </p:nvSpPr>
              <p:spPr>
                <a:xfrm>
                  <a:off x="-275554" y="15087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柱 87">
                  <a:extLst>
                    <a:ext uri="{FF2B5EF4-FFF2-40B4-BE49-F238E27FC236}">
                      <a16:creationId xmlns:a16="http://schemas.microsoft.com/office/drawing/2014/main" id="{12D82EED-4F75-4996-A2C7-81AC781E20EC}"/>
                    </a:ext>
                  </a:extLst>
                </p:cNvPr>
                <p:cNvSpPr/>
                <p:nvPr/>
              </p:nvSpPr>
              <p:spPr>
                <a:xfrm>
                  <a:off x="288802" y="13603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柱 88">
                  <a:extLst>
                    <a:ext uri="{FF2B5EF4-FFF2-40B4-BE49-F238E27FC236}">
                      <a16:creationId xmlns:a16="http://schemas.microsoft.com/office/drawing/2014/main" id="{5F982F2B-CB75-4498-8BB8-56B7B1ADA6BE}"/>
                    </a:ext>
                  </a:extLst>
                </p:cNvPr>
                <p:cNvSpPr/>
                <p:nvPr/>
              </p:nvSpPr>
              <p:spPr>
                <a:xfrm>
                  <a:off x="-1457367" y="1364764"/>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柱 89">
                  <a:extLst>
                    <a:ext uri="{FF2B5EF4-FFF2-40B4-BE49-F238E27FC236}">
                      <a16:creationId xmlns:a16="http://schemas.microsoft.com/office/drawing/2014/main" id="{163810BA-0EBB-4CA0-9BBC-EC427FD7422E}"/>
                    </a:ext>
                  </a:extLst>
                </p:cNvPr>
                <p:cNvSpPr/>
                <p:nvPr/>
              </p:nvSpPr>
              <p:spPr>
                <a:xfrm>
                  <a:off x="-881303" y="143677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柱 90">
                  <a:extLst>
                    <a:ext uri="{FF2B5EF4-FFF2-40B4-BE49-F238E27FC236}">
                      <a16:creationId xmlns:a16="http://schemas.microsoft.com/office/drawing/2014/main" id="{0A2E1A23-279D-42A6-A38D-E79E89E01A24}"/>
                    </a:ext>
                  </a:extLst>
                </p:cNvPr>
                <p:cNvSpPr/>
                <p:nvPr/>
              </p:nvSpPr>
              <p:spPr>
                <a:xfrm>
                  <a:off x="-582440" y="1770035"/>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柱 91">
                  <a:extLst>
                    <a:ext uri="{FF2B5EF4-FFF2-40B4-BE49-F238E27FC236}">
                      <a16:creationId xmlns:a16="http://schemas.microsoft.com/office/drawing/2014/main" id="{30D38F4C-E2AE-47BC-A88B-8F1958F8A30D}"/>
                    </a:ext>
                  </a:extLst>
                </p:cNvPr>
                <p:cNvSpPr/>
                <p:nvPr/>
              </p:nvSpPr>
              <p:spPr>
                <a:xfrm>
                  <a:off x="54801" y="158078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柱 92">
                  <a:extLst>
                    <a:ext uri="{FF2B5EF4-FFF2-40B4-BE49-F238E27FC236}">
                      <a16:creationId xmlns:a16="http://schemas.microsoft.com/office/drawing/2014/main" id="{9092BA4A-6674-427B-84F9-04A4E9C833DD}"/>
                    </a:ext>
                  </a:extLst>
                </p:cNvPr>
                <p:cNvSpPr/>
                <p:nvPr/>
              </p:nvSpPr>
              <p:spPr>
                <a:xfrm>
                  <a:off x="-1169336" y="15087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柱 93">
                  <a:extLst>
                    <a:ext uri="{FF2B5EF4-FFF2-40B4-BE49-F238E27FC236}">
                      <a16:creationId xmlns:a16="http://schemas.microsoft.com/office/drawing/2014/main" id="{F540EF9A-B00E-463F-A15C-FA1DE4F74449}"/>
                    </a:ext>
                  </a:extLst>
                </p:cNvPr>
                <p:cNvSpPr/>
                <p:nvPr/>
              </p:nvSpPr>
              <p:spPr>
                <a:xfrm>
                  <a:off x="-1165767" y="18135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柱 94">
                  <a:extLst>
                    <a:ext uri="{FF2B5EF4-FFF2-40B4-BE49-F238E27FC236}">
                      <a16:creationId xmlns:a16="http://schemas.microsoft.com/office/drawing/2014/main" id="{9E30BFED-462F-4C7C-95B5-9B20472E52A8}"/>
                    </a:ext>
                  </a:extLst>
                </p:cNvPr>
                <p:cNvSpPr/>
                <p:nvPr/>
              </p:nvSpPr>
              <p:spPr>
                <a:xfrm>
                  <a:off x="-881303" y="18135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柱 95">
                  <a:extLst>
                    <a:ext uri="{FF2B5EF4-FFF2-40B4-BE49-F238E27FC236}">
                      <a16:creationId xmlns:a16="http://schemas.microsoft.com/office/drawing/2014/main" id="{7CBB2D7A-DA83-4D47-BB73-A305EA4DA84B}"/>
                    </a:ext>
                  </a:extLst>
                </p:cNvPr>
                <p:cNvSpPr/>
                <p:nvPr/>
              </p:nvSpPr>
              <p:spPr>
                <a:xfrm>
                  <a:off x="-591310" y="21568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柱 96">
                  <a:extLst>
                    <a:ext uri="{FF2B5EF4-FFF2-40B4-BE49-F238E27FC236}">
                      <a16:creationId xmlns:a16="http://schemas.microsoft.com/office/drawing/2014/main" id="{A35DEA34-D2F4-4DEB-8C62-A52D17DE8CC0}"/>
                    </a:ext>
                  </a:extLst>
                </p:cNvPr>
                <p:cNvSpPr/>
                <p:nvPr/>
              </p:nvSpPr>
              <p:spPr>
                <a:xfrm>
                  <a:off x="-270500" y="1849863"/>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柱 97">
                  <a:extLst>
                    <a:ext uri="{FF2B5EF4-FFF2-40B4-BE49-F238E27FC236}">
                      <a16:creationId xmlns:a16="http://schemas.microsoft.com/office/drawing/2014/main" id="{3FF49497-65C0-4CD1-AB25-9E73FA70C83E}"/>
                    </a:ext>
                  </a:extLst>
                </p:cNvPr>
                <p:cNvSpPr/>
                <p:nvPr/>
              </p:nvSpPr>
              <p:spPr>
                <a:xfrm>
                  <a:off x="-1177208" y="2052151"/>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柱 98">
                  <a:extLst>
                    <a:ext uri="{FF2B5EF4-FFF2-40B4-BE49-F238E27FC236}">
                      <a16:creationId xmlns:a16="http://schemas.microsoft.com/office/drawing/2014/main" id="{260B25F3-F418-4893-8930-EDECB52C14A8}"/>
                    </a:ext>
                  </a:extLst>
                </p:cNvPr>
                <p:cNvSpPr/>
                <p:nvPr/>
              </p:nvSpPr>
              <p:spPr>
                <a:xfrm>
                  <a:off x="-1452313" y="1765744"/>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柱 99">
                  <a:extLst>
                    <a:ext uri="{FF2B5EF4-FFF2-40B4-BE49-F238E27FC236}">
                      <a16:creationId xmlns:a16="http://schemas.microsoft.com/office/drawing/2014/main" id="{CEC89667-101C-4117-8230-F57B3B5A0BEE}"/>
                    </a:ext>
                  </a:extLst>
                </p:cNvPr>
                <p:cNvSpPr/>
                <p:nvPr/>
              </p:nvSpPr>
              <p:spPr>
                <a:xfrm>
                  <a:off x="-881303" y="218085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柱 100">
                  <a:extLst>
                    <a:ext uri="{FF2B5EF4-FFF2-40B4-BE49-F238E27FC236}">
                      <a16:creationId xmlns:a16="http://schemas.microsoft.com/office/drawing/2014/main" id="{0FC210F5-4FD3-496D-A2C6-ED96DA0EC5EF}"/>
                    </a:ext>
                  </a:extLst>
                </p:cNvPr>
                <p:cNvSpPr/>
                <p:nvPr/>
              </p:nvSpPr>
              <p:spPr>
                <a:xfrm>
                  <a:off x="-265209" y="21568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柱 101">
                  <a:extLst>
                    <a:ext uri="{FF2B5EF4-FFF2-40B4-BE49-F238E27FC236}">
                      <a16:creationId xmlns:a16="http://schemas.microsoft.com/office/drawing/2014/main" id="{CCEF2A60-AAFB-4809-8D3E-02EE76EB61E2}"/>
                    </a:ext>
                  </a:extLst>
                </p:cNvPr>
                <p:cNvSpPr/>
                <p:nvPr/>
              </p:nvSpPr>
              <p:spPr>
                <a:xfrm>
                  <a:off x="54800" y="1911763"/>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柱 102">
                  <a:extLst>
                    <a:ext uri="{FF2B5EF4-FFF2-40B4-BE49-F238E27FC236}">
                      <a16:creationId xmlns:a16="http://schemas.microsoft.com/office/drawing/2014/main" id="{C3BC0CAE-2926-4247-AEB0-41590FD495EC}"/>
                    </a:ext>
                  </a:extLst>
                </p:cNvPr>
                <p:cNvSpPr/>
                <p:nvPr/>
              </p:nvSpPr>
              <p:spPr>
                <a:xfrm>
                  <a:off x="294050" y="1770035"/>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7" name="フリーフォーム 103">
              <a:extLst>
                <a:ext uri="{FF2B5EF4-FFF2-40B4-BE49-F238E27FC236}">
                  <a16:creationId xmlns:a16="http://schemas.microsoft.com/office/drawing/2014/main" id="{C96915D6-CC9F-418E-8097-A90C02FA1114}"/>
                </a:ext>
              </a:extLst>
            </p:cNvPr>
            <p:cNvSpPr/>
            <p:nvPr/>
          </p:nvSpPr>
          <p:spPr>
            <a:xfrm rot="20470114" flipH="1" flipV="1">
              <a:off x="4660618" y="5257397"/>
              <a:ext cx="965419" cy="143974"/>
            </a:xfrm>
            <a:custGeom>
              <a:avLst/>
              <a:gdLst>
                <a:gd name="connsiteX0" fmla="*/ 0 w 6371771"/>
                <a:gd name="connsiteY0" fmla="*/ 803124 h 1533677"/>
                <a:gd name="connsiteX1" fmla="*/ 682171 w 6371771"/>
                <a:gd name="connsiteY1" fmla="*/ 120953 h 1533677"/>
                <a:gd name="connsiteX2" fmla="*/ 1407885 w 6371771"/>
                <a:gd name="connsiteY2" fmla="*/ 1528839 h 1533677"/>
                <a:gd name="connsiteX3" fmla="*/ 2133600 w 6371771"/>
                <a:gd name="connsiteY3" fmla="*/ 106439 h 1533677"/>
                <a:gd name="connsiteX4" fmla="*/ 2844800 w 6371771"/>
                <a:gd name="connsiteY4" fmla="*/ 1528839 h 1533677"/>
                <a:gd name="connsiteX5" fmla="*/ 3570514 w 6371771"/>
                <a:gd name="connsiteY5" fmla="*/ 77410 h 1533677"/>
                <a:gd name="connsiteX6" fmla="*/ 4281714 w 6371771"/>
                <a:gd name="connsiteY6" fmla="*/ 1514324 h 1533677"/>
                <a:gd name="connsiteX7" fmla="*/ 4978400 w 6371771"/>
                <a:gd name="connsiteY7" fmla="*/ 91924 h 1533677"/>
                <a:gd name="connsiteX8" fmla="*/ 5733143 w 6371771"/>
                <a:gd name="connsiteY8" fmla="*/ 1514324 h 1533677"/>
                <a:gd name="connsiteX9" fmla="*/ 6371771 w 6371771"/>
                <a:gd name="connsiteY9" fmla="*/ 77410 h 153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771" h="1533677">
                  <a:moveTo>
                    <a:pt x="0" y="803124"/>
                  </a:moveTo>
                  <a:cubicBezTo>
                    <a:pt x="223761" y="401562"/>
                    <a:pt x="447523" y="0"/>
                    <a:pt x="682171" y="120953"/>
                  </a:cubicBezTo>
                  <a:cubicBezTo>
                    <a:pt x="916819" y="241906"/>
                    <a:pt x="1165980" y="1531258"/>
                    <a:pt x="1407885" y="1528839"/>
                  </a:cubicBezTo>
                  <a:cubicBezTo>
                    <a:pt x="1649790" y="1526420"/>
                    <a:pt x="1894114" y="106439"/>
                    <a:pt x="2133600" y="106439"/>
                  </a:cubicBezTo>
                  <a:cubicBezTo>
                    <a:pt x="2373086" y="106439"/>
                    <a:pt x="2605314" y="1533677"/>
                    <a:pt x="2844800" y="1528839"/>
                  </a:cubicBezTo>
                  <a:cubicBezTo>
                    <a:pt x="3084286" y="1524001"/>
                    <a:pt x="3331028" y="79829"/>
                    <a:pt x="3570514" y="77410"/>
                  </a:cubicBezTo>
                  <a:cubicBezTo>
                    <a:pt x="3810000" y="74991"/>
                    <a:pt x="4047066" y="1511905"/>
                    <a:pt x="4281714" y="1514324"/>
                  </a:cubicBezTo>
                  <a:cubicBezTo>
                    <a:pt x="4516362" y="1516743"/>
                    <a:pt x="4736495" y="91924"/>
                    <a:pt x="4978400" y="91924"/>
                  </a:cubicBezTo>
                  <a:cubicBezTo>
                    <a:pt x="5220305" y="91924"/>
                    <a:pt x="5500915" y="1516743"/>
                    <a:pt x="5733143" y="1514324"/>
                  </a:cubicBezTo>
                  <a:cubicBezTo>
                    <a:pt x="5965371" y="1511905"/>
                    <a:pt x="6168571" y="794657"/>
                    <a:pt x="6371771" y="77410"/>
                  </a:cubicBezTo>
                </a:path>
              </a:pathLst>
            </a:cu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8" name="直線矢印コネクタ 41">
              <a:extLst>
                <a:ext uri="{FF2B5EF4-FFF2-40B4-BE49-F238E27FC236}">
                  <a16:creationId xmlns:a16="http://schemas.microsoft.com/office/drawing/2014/main" id="{A6F83399-F683-4B26-B3F3-148B9F6CF471}"/>
                </a:ext>
              </a:extLst>
            </p:cNvPr>
            <p:cNvCxnSpPr/>
            <p:nvPr/>
          </p:nvCxnSpPr>
          <p:spPr bwMode="auto">
            <a:xfrm>
              <a:off x="6690845" y="4613199"/>
              <a:ext cx="11170" cy="749276"/>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6597771" y="4418270"/>
              <a:ext cx="170444" cy="1704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618421" y="5396668"/>
              <a:ext cx="170444" cy="1704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Arc 27">
              <a:extLst>
                <a:ext uri="{FF2B5EF4-FFF2-40B4-BE49-F238E27FC236}">
                  <a16:creationId xmlns:a16="http://schemas.microsoft.com/office/drawing/2014/main" id="{763D6F33-08DE-4A06-9ED4-47E37566A001}"/>
                </a:ext>
              </a:extLst>
            </p:cNvPr>
            <p:cNvSpPr/>
            <p:nvPr/>
          </p:nvSpPr>
          <p:spPr>
            <a:xfrm rot="21106907">
              <a:off x="5590917" y="4547102"/>
              <a:ext cx="2067724" cy="934273"/>
            </a:xfrm>
            <a:prstGeom prst="arc">
              <a:avLst>
                <a:gd name="adj1" fmla="val 5838310"/>
                <a:gd name="adj2" fmla="val 1635704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 name="Group 2">
            <a:extLst>
              <a:ext uri="{FF2B5EF4-FFF2-40B4-BE49-F238E27FC236}">
                <a16:creationId xmlns:a16="http://schemas.microsoft.com/office/drawing/2014/main" id="{97D3D41B-7645-418A-88E2-3CF8B10FFCDC}"/>
              </a:ext>
            </a:extLst>
          </p:cNvPr>
          <p:cNvGrpSpPr/>
          <p:nvPr/>
        </p:nvGrpSpPr>
        <p:grpSpPr>
          <a:xfrm>
            <a:off x="251520" y="3068960"/>
            <a:ext cx="5269289" cy="1170638"/>
            <a:chOff x="251520" y="3068960"/>
            <a:chExt cx="5269289" cy="1170638"/>
          </a:xfrm>
        </p:grpSpPr>
        <p:pic>
          <p:nvPicPr>
            <p:cNvPr id="4" name="図 3" descr="\begin{document}&#10;\begin{eqnarray}&#10;\left\{&#10;\begin{array}{l}&#10;n_\parallel^2&#10;=&#10;\frac{ 1 + \chi_1 } { 1 + \chi_1 \cos^2\theta }&#10;\\&#10;n_\perp^2&#10;=&#10;1&#10;\end{array}&#10;\right. \nonumber&#10;\end{eqnarray}&#10;\end{document}"/>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51520" y="3068960"/>
              <a:ext cx="2572387" cy="1170638"/>
            </a:xfrm>
            <a:prstGeom prst="rect">
              <a:avLst/>
            </a:prstGeom>
          </p:spPr>
        </p:pic>
        <p:sp>
          <p:nvSpPr>
            <p:cNvPr id="60" name="Rectangle 59">
              <a:extLst>
                <a:ext uri="{FF2B5EF4-FFF2-40B4-BE49-F238E27FC236}">
                  <a16:creationId xmlns:a16="http://schemas.microsoft.com/office/drawing/2014/main" id="{94FCFDBF-6A29-4894-A158-5D84A364DE4E}"/>
                </a:ext>
              </a:extLst>
            </p:cNvPr>
            <p:cNvSpPr/>
            <p:nvPr/>
          </p:nvSpPr>
          <p:spPr bwMode="auto">
            <a:xfrm>
              <a:off x="1979712" y="3819018"/>
              <a:ext cx="3541097" cy="301212"/>
            </a:xfrm>
            <a:prstGeom prst="rect">
              <a:avLst/>
            </a:prstGeom>
            <a:solidFill>
              <a:srgbClr val="CC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1" lang="ja-JP" altLang="en-US" dirty="0">
                  <a:solidFill>
                    <a:srgbClr val="00B050"/>
                  </a:solidFill>
                </a:rPr>
                <a:t>← </a:t>
              </a:r>
              <a:r>
                <a:rPr kumimoji="1" lang="en-US" altLang="ja-JP" dirty="0">
                  <a:solidFill>
                    <a:srgbClr val="00B050"/>
                  </a:solidFill>
                </a:rPr>
                <a:t>No modification in the </a:t>
              </a:r>
              <a:r>
                <a:rPr kumimoji="1" lang="ja-JP" altLang="en-US" dirty="0">
                  <a:solidFill>
                    <a:srgbClr val="00B050"/>
                  </a:solidFill>
                </a:rPr>
                <a:t>⊥ </a:t>
              </a:r>
              <a:r>
                <a:rPr kumimoji="1" lang="en-US" altLang="ja-JP" dirty="0">
                  <a:solidFill>
                    <a:srgbClr val="00B050"/>
                  </a:solidFill>
                </a:rPr>
                <a:t>mode</a:t>
              </a:r>
              <a:endParaRPr kumimoji="1" lang="ja-JP" altLang="en-US" dirty="0">
                <a:solidFill>
                  <a:srgbClr val="00B050"/>
                </a:solidFill>
              </a:endParaRPr>
            </a:p>
          </p:txBody>
        </p:sp>
      </p:grpSp>
    </p:spTree>
    <p:extLst>
      <p:ext uri="{BB962C8B-B14F-4D97-AF65-F5344CB8AC3E}">
        <p14:creationId xmlns:p14="http://schemas.microsoft.com/office/powerpoint/2010/main" val="21322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420591" y="908720"/>
            <a:ext cx="8543897" cy="3096344"/>
            <a:chOff x="600103" y="3558621"/>
            <a:chExt cx="8543897" cy="3096344"/>
          </a:xfrm>
        </p:grpSpPr>
        <p:grpSp>
          <p:nvGrpSpPr>
            <p:cNvPr id="5" name="グループ化 4"/>
            <p:cNvGrpSpPr/>
            <p:nvPr/>
          </p:nvGrpSpPr>
          <p:grpSpPr>
            <a:xfrm>
              <a:off x="600103" y="3558621"/>
              <a:ext cx="4228355" cy="2318651"/>
              <a:chOff x="600103" y="3558621"/>
              <a:chExt cx="4228355" cy="2318651"/>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03" y="3558621"/>
                <a:ext cx="3942377" cy="2311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0" name="テキスト ボックス 19"/>
                  <p:cNvSpPr txBox="1"/>
                  <p:nvPr/>
                </p:nvSpPr>
                <p:spPr>
                  <a:xfrm>
                    <a:off x="3963028" y="4638741"/>
                    <a:ext cx="865430" cy="307777"/>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400" b="0" i="1" smtClean="0">
                                  <a:latin typeface="Cambria Math" panose="02040503050406030204" pitchFamily="18" charset="0"/>
                                </a:rPr>
                              </m:ctrlPr>
                            </m:sSupPr>
                            <m:e>
                              <m:r>
                                <a:rPr kumimoji="1" lang="ja-JP" altLang="en-US" sz="1400" b="0" i="1" smtClean="0">
                                  <a:latin typeface="Cambria Math"/>
                                </a:rPr>
                                <m:t>𝜔</m:t>
                              </m:r>
                            </m:e>
                            <m:sup>
                              <m:r>
                                <a:rPr kumimoji="1" lang="en-US" altLang="ja-JP" sz="1400" b="0" i="1" smtClean="0">
                                  <a:latin typeface="Cambria Math"/>
                                </a:rPr>
                                <m:t>2</m:t>
                              </m:r>
                            </m:sup>
                          </m:sSup>
                          <m:r>
                            <a:rPr kumimoji="1" lang="en-US" altLang="ja-JP" sz="1400" b="0" i="1" smtClean="0">
                              <a:latin typeface="Cambria Math"/>
                            </a:rPr>
                            <m:t>/4</m:t>
                          </m:r>
                          <m:sSup>
                            <m:sSupPr>
                              <m:ctrlPr>
                                <a:rPr kumimoji="1" lang="en-US" altLang="ja-JP" sz="1400" b="0" i="1" smtClean="0">
                                  <a:latin typeface="Cambria Math" panose="02040503050406030204" pitchFamily="18" charset="0"/>
                                </a:rPr>
                              </m:ctrlPr>
                            </m:sSupPr>
                            <m:e>
                              <m:r>
                                <a:rPr kumimoji="1" lang="en-US" altLang="ja-JP" sz="1400" b="0" i="1" smtClean="0">
                                  <a:latin typeface="Cambria Math"/>
                                </a:rPr>
                                <m:t>𝑚</m:t>
                              </m:r>
                            </m:e>
                            <m:sup>
                              <m:r>
                                <a:rPr kumimoji="1" lang="en-US" altLang="ja-JP" sz="1400" b="0" i="1" smtClean="0">
                                  <a:latin typeface="Cambria Math"/>
                                </a:rPr>
                                <m:t>2</m:t>
                              </m:r>
                            </m:sup>
                          </m:sSup>
                        </m:oMath>
                      </m:oMathPara>
                    </a14:m>
                    <a:endParaRPr kumimoji="1" lang="ja-JP" altLang="en-US" sz="14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3963028" y="4638741"/>
                    <a:ext cx="865430" cy="307777"/>
                  </a:xfrm>
                  <a:prstGeom prst="rect">
                    <a:avLst/>
                  </a:prstGeom>
                  <a:blipFill rotWithShape="1">
                    <a:blip r:embed="rId4"/>
                    <a:stretch>
                      <a:fillRect b="-7843"/>
                    </a:stretch>
                  </a:blipFill>
                </p:spPr>
                <p:txBody>
                  <a:bodyPr/>
                  <a:lstStyle/>
                  <a:p>
                    <a:r>
                      <a:rPr lang="ja-JP" altLang="en-US">
                        <a:noFill/>
                      </a:rPr>
                      <a:t> </a:t>
                    </a:r>
                  </a:p>
                </p:txBody>
              </p:sp>
            </mc:Fallback>
          </mc:AlternateContent>
          <p:sp>
            <p:nvSpPr>
              <p:cNvPr id="22" name="テキスト ボックス 21"/>
              <p:cNvSpPr txBox="1"/>
              <p:nvPr/>
            </p:nvSpPr>
            <p:spPr>
              <a:xfrm>
                <a:off x="1786944" y="5615662"/>
                <a:ext cx="1391728" cy="261610"/>
              </a:xfrm>
              <a:prstGeom prst="rect">
                <a:avLst/>
              </a:prstGeom>
              <a:noFill/>
            </p:spPr>
            <p:txBody>
              <a:bodyPr wrap="none" rtlCol="0">
                <a:spAutoFit/>
              </a:bodyPr>
              <a:lstStyle/>
              <a:p>
                <a:r>
                  <a:rPr lang="ja-JP" altLang="en-US" sz="1100" dirty="0"/>
                  <a:t>≈ </a:t>
                </a:r>
                <a:r>
                  <a:rPr lang="en-US" altLang="ja-JP" sz="1100" dirty="0" err="1"/>
                  <a:t>Magnetar</a:t>
                </a:r>
                <a:r>
                  <a:rPr lang="en-US" altLang="ja-JP" sz="1100" dirty="0"/>
                  <a:t> &lt;&lt; </a:t>
                </a:r>
                <a:r>
                  <a:rPr lang="en-US" altLang="ja-JP" sz="1100" dirty="0" err="1"/>
                  <a:t>UrHIC</a:t>
                </a:r>
                <a:endParaRPr kumimoji="1" lang="ja-JP" altLang="en-US" sz="1100" dirty="0"/>
              </a:p>
            </p:txBody>
          </p:sp>
        </p:grpSp>
        <p:grpSp>
          <p:nvGrpSpPr>
            <p:cNvPr id="3" name="グループ化 2"/>
            <p:cNvGrpSpPr/>
            <p:nvPr/>
          </p:nvGrpSpPr>
          <p:grpSpPr>
            <a:xfrm>
              <a:off x="4873158" y="3702637"/>
              <a:ext cx="4270842" cy="2534675"/>
              <a:chOff x="4873158" y="3702637"/>
              <a:chExt cx="4270842" cy="2534675"/>
            </a:xfrm>
          </p:grpSpPr>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158" y="3702637"/>
                <a:ext cx="3587274" cy="2325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4" name="テキスト ボックス 23"/>
                  <p:cNvSpPr txBox="1"/>
                  <p:nvPr/>
                </p:nvSpPr>
                <p:spPr>
                  <a:xfrm>
                    <a:off x="8278570" y="5929535"/>
                    <a:ext cx="865430" cy="307777"/>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400" b="0" i="1" smtClean="0">
                                  <a:latin typeface="Cambria Math" panose="02040503050406030204" pitchFamily="18" charset="0"/>
                                </a:rPr>
                              </m:ctrlPr>
                            </m:sSupPr>
                            <m:e>
                              <m:r>
                                <a:rPr kumimoji="1" lang="ja-JP" altLang="en-US" sz="1400" b="0" i="1" smtClean="0">
                                  <a:latin typeface="Cambria Math"/>
                                </a:rPr>
                                <m:t>𝜔</m:t>
                              </m:r>
                            </m:e>
                            <m:sup>
                              <m:r>
                                <a:rPr kumimoji="1" lang="en-US" altLang="ja-JP" sz="1400" b="0" i="1" smtClean="0">
                                  <a:latin typeface="Cambria Math"/>
                                </a:rPr>
                                <m:t>2</m:t>
                              </m:r>
                            </m:sup>
                          </m:sSup>
                          <m:r>
                            <a:rPr kumimoji="1" lang="en-US" altLang="ja-JP" sz="1400" b="0" i="1" smtClean="0">
                              <a:latin typeface="Cambria Math"/>
                            </a:rPr>
                            <m:t>/4</m:t>
                          </m:r>
                          <m:sSup>
                            <m:sSupPr>
                              <m:ctrlPr>
                                <a:rPr kumimoji="1" lang="en-US" altLang="ja-JP" sz="1400" b="0" i="1" smtClean="0">
                                  <a:latin typeface="Cambria Math" panose="02040503050406030204" pitchFamily="18" charset="0"/>
                                </a:rPr>
                              </m:ctrlPr>
                            </m:sSupPr>
                            <m:e>
                              <m:r>
                                <a:rPr kumimoji="1" lang="en-US" altLang="ja-JP" sz="1400" b="0" i="1" smtClean="0">
                                  <a:latin typeface="Cambria Math"/>
                                </a:rPr>
                                <m:t>𝑚</m:t>
                              </m:r>
                            </m:e>
                            <m:sup>
                              <m:r>
                                <a:rPr kumimoji="1" lang="en-US" altLang="ja-JP" sz="1400" b="0" i="1" smtClean="0">
                                  <a:latin typeface="Cambria Math"/>
                                </a:rPr>
                                <m:t>2</m:t>
                              </m:r>
                            </m:sup>
                          </m:sSup>
                        </m:oMath>
                      </m:oMathPara>
                    </a14:m>
                    <a:endParaRPr kumimoji="1" lang="ja-JP" altLang="en-US" sz="14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8278570" y="5929535"/>
                    <a:ext cx="865430" cy="307777"/>
                  </a:xfrm>
                  <a:prstGeom prst="rect">
                    <a:avLst/>
                  </a:prstGeom>
                  <a:blipFill rotWithShape="1">
                    <a:blip r:embed="rId10"/>
                    <a:stretch>
                      <a:fillRect b="-10000"/>
                    </a:stretch>
                  </a:blipFill>
                </p:spPr>
                <p:txBody>
                  <a:bodyPr/>
                  <a:lstStyle/>
                  <a:p>
                    <a:r>
                      <a:rPr lang="ja-JP" altLang="en-US">
                        <a:noFill/>
                      </a:rPr>
                      <a:t> </a:t>
                    </a:r>
                  </a:p>
                </p:txBody>
              </p:sp>
            </mc:Fallback>
          </mc:AlternateContent>
        </p:grpSp>
        <p:sp>
          <p:nvSpPr>
            <p:cNvPr id="6" name="正方形/長方形 5"/>
            <p:cNvSpPr/>
            <p:nvPr/>
          </p:nvSpPr>
          <p:spPr>
            <a:xfrm>
              <a:off x="756345" y="6193300"/>
              <a:ext cx="5939383" cy="461665"/>
            </a:xfrm>
            <a:prstGeom prst="rect">
              <a:avLst/>
            </a:prstGeom>
          </p:spPr>
          <p:txBody>
            <a:bodyPr wrap="none">
              <a:spAutoFit/>
            </a:bodyPr>
            <a:lstStyle/>
            <a:p>
              <a:r>
                <a:rPr lang="en-US" altLang="ja-JP" sz="2400" dirty="0">
                  <a:solidFill>
                    <a:srgbClr val="00B050"/>
                  </a:solidFill>
                </a:rPr>
                <a:t> cf. air n = 1.0003,  water n = 1.3, prism n = 1.5</a:t>
              </a:r>
              <a:endParaRPr lang="ja-JP" altLang="en-US" sz="2400" dirty="0">
                <a:solidFill>
                  <a:srgbClr val="00B050"/>
                </a:solidFill>
              </a:endParaRPr>
            </a:p>
          </p:txBody>
        </p:sp>
      </p:grpSp>
      <p:grpSp>
        <p:nvGrpSpPr>
          <p:cNvPr id="7" name="グループ化 6"/>
          <p:cNvGrpSpPr/>
          <p:nvPr/>
        </p:nvGrpSpPr>
        <p:grpSpPr>
          <a:xfrm>
            <a:off x="1405631" y="4497326"/>
            <a:ext cx="6533651" cy="2388058"/>
            <a:chOff x="1477639" y="4465388"/>
            <a:chExt cx="6533651" cy="2388058"/>
          </a:xfrm>
        </p:grpSpPr>
        <p:pic>
          <p:nvPicPr>
            <p:cNvPr id="23" name="Picture 2" descr="http://www.animations.physics.unsw.edu.au/jw/light/images/optics_of_wineglass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77639" y="4465389"/>
              <a:ext cx="2520280" cy="18002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animations.physics.unsw.edu.au/jw/light/images/optics_of_wineglass2.jpg"/>
            <p:cNvPicPr>
              <a:picLocks noChangeAspect="1" noChangeArrowheads="1"/>
            </p:cNvPicPr>
            <p:nvPr/>
          </p:nvPicPr>
          <p:blipFill>
            <a:blip r:embed="rId12" cstate="print">
              <a:extLst>
                <a:ext uri="{BEBA8EAE-BF5A-486C-A8C5-ECC9F3942E4B}">
                  <a14:imgProps xmlns:a14="http://schemas.microsoft.com/office/drawing/2010/main">
                    <a14:imgLayer r:embed="rId13">
                      <a14:imgEffect>
                        <a14:artisticGlowEdges trans="0" smoothness="7"/>
                      </a14:imgEffect>
                    </a14:imgLayer>
                  </a14:imgProps>
                </a:ext>
                <a:ext uri="{28A0092B-C50C-407E-A947-70E740481C1C}">
                  <a14:useLocalDpi xmlns:a14="http://schemas.microsoft.com/office/drawing/2010/main" val="0"/>
                </a:ext>
              </a:extLst>
            </a:blip>
            <a:srcRect/>
            <a:stretch>
              <a:fillRect/>
            </a:stretch>
          </p:blipFill>
          <p:spPr bwMode="auto">
            <a:xfrm>
              <a:off x="5436095" y="4465388"/>
              <a:ext cx="2520281" cy="1800201"/>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2154342" y="6436708"/>
              <a:ext cx="1256306" cy="400110"/>
            </a:xfrm>
            <a:prstGeom prst="rect">
              <a:avLst/>
            </a:prstGeom>
            <a:noFill/>
          </p:spPr>
          <p:txBody>
            <a:bodyPr wrap="none" rtlCol="0">
              <a:spAutoFit/>
            </a:bodyPr>
            <a:lstStyle/>
            <a:p>
              <a:r>
                <a:rPr lang="en-US" altLang="ja-JP" sz="2000" dirty="0"/>
                <a:t>Refraction</a:t>
              </a:r>
              <a:endParaRPr kumimoji="1" lang="ja-JP" altLang="en-US" sz="2000" dirty="0"/>
            </a:p>
          </p:txBody>
        </p:sp>
        <p:sp>
          <p:nvSpPr>
            <p:cNvPr id="26" name="テキスト ボックス 25"/>
            <p:cNvSpPr txBox="1"/>
            <p:nvPr/>
          </p:nvSpPr>
          <p:spPr>
            <a:xfrm>
              <a:off x="5580112" y="6453336"/>
              <a:ext cx="2431178" cy="400110"/>
            </a:xfrm>
            <a:prstGeom prst="rect">
              <a:avLst/>
            </a:prstGeom>
            <a:noFill/>
          </p:spPr>
          <p:txBody>
            <a:bodyPr wrap="none" rtlCol="0">
              <a:spAutoFit/>
            </a:bodyPr>
            <a:lstStyle/>
            <a:p>
              <a:r>
                <a:rPr lang="en-US" altLang="ja-JP" sz="2000" dirty="0"/>
                <a:t>Difermion production</a:t>
              </a:r>
              <a:endParaRPr kumimoji="1" lang="ja-JP" altLang="en-US" sz="2000" dirty="0"/>
            </a:p>
          </p:txBody>
        </p:sp>
      </p:grpSp>
      <p:sp>
        <p:nvSpPr>
          <p:cNvPr id="18" name="テキスト ボックス 17"/>
          <p:cNvSpPr txBox="1"/>
          <p:nvPr/>
        </p:nvSpPr>
        <p:spPr>
          <a:xfrm>
            <a:off x="2665771" y="188640"/>
            <a:ext cx="4055534" cy="523220"/>
          </a:xfrm>
          <a:prstGeom prst="rect">
            <a:avLst/>
          </a:prstGeom>
          <a:noFill/>
        </p:spPr>
        <p:txBody>
          <a:bodyPr wrap="none" rtlCol="0">
            <a:spAutoFit/>
          </a:bodyPr>
          <a:lstStyle/>
          <a:p>
            <a:r>
              <a:rPr lang="en-US" altLang="ja-JP" sz="2800" i="1" dirty="0">
                <a:solidFill>
                  <a:srgbClr val="FF7C80"/>
                </a:solidFill>
              </a:rPr>
              <a:t>Complex refractive indices </a:t>
            </a:r>
          </a:p>
        </p:txBody>
      </p:sp>
      <p:sp>
        <p:nvSpPr>
          <p:cNvPr id="2" name="TextBox 1">
            <a:extLst>
              <a:ext uri="{FF2B5EF4-FFF2-40B4-BE49-F238E27FC236}">
                <a16:creationId xmlns:a16="http://schemas.microsoft.com/office/drawing/2014/main" id="{A68C589B-DEBF-4709-8758-2A7490E8748A}"/>
              </a:ext>
            </a:extLst>
          </p:cNvPr>
          <p:cNvSpPr txBox="1"/>
          <p:nvPr/>
        </p:nvSpPr>
        <p:spPr>
          <a:xfrm>
            <a:off x="1200340" y="3236418"/>
            <a:ext cx="4420616" cy="400110"/>
          </a:xfrm>
          <a:prstGeom prst="rect">
            <a:avLst/>
          </a:prstGeom>
          <a:noFill/>
        </p:spPr>
        <p:txBody>
          <a:bodyPr wrap="square" rtlCol="0">
            <a:spAutoFit/>
          </a:bodyPr>
          <a:lstStyle/>
          <a:p>
            <a:r>
              <a:rPr kumimoji="1" lang="en-US" altLang="ja-JP" sz="2000" dirty="0">
                <a:solidFill>
                  <a:srgbClr val="0070C0"/>
                </a:solidFill>
              </a:rPr>
              <a:t>Final results shown by solid lines</a:t>
            </a:r>
            <a:endParaRPr kumimoji="1" lang="ja-JP" altLang="en-US" sz="2000" dirty="0">
              <a:solidFill>
                <a:srgbClr val="0070C0"/>
              </a:solidFill>
            </a:endParaRPr>
          </a:p>
        </p:txBody>
      </p:sp>
    </p:spTree>
    <p:extLst>
      <p:ext uri="{BB962C8B-B14F-4D97-AF65-F5344CB8AC3E}">
        <p14:creationId xmlns:p14="http://schemas.microsoft.com/office/powerpoint/2010/main" val="2879364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Text Box 13"/>
          <p:cNvSpPr txBox="1">
            <a:spLocks noChangeArrowheads="1"/>
          </p:cNvSpPr>
          <p:nvPr/>
        </p:nvSpPr>
        <p:spPr bwMode="auto">
          <a:xfrm>
            <a:off x="2339628" y="168103"/>
            <a:ext cx="4464620" cy="461665"/>
          </a:xfrm>
          <a:prstGeom prst="rect">
            <a:avLst/>
          </a:prstGeom>
          <a:noFill/>
          <a:ln w="9525">
            <a:noFill/>
            <a:miter lim="800000"/>
            <a:headEnd/>
            <a:tailEnd/>
          </a:ln>
        </p:spPr>
        <p:txBody>
          <a:bodyPr wrap="none">
            <a:spAutoFit/>
          </a:bodyPr>
          <a:lstStyle/>
          <a:p>
            <a:r>
              <a:rPr lang="en-US" altLang="ja-JP" sz="2400" dirty="0"/>
              <a:t>Anisotropy of the refraction index </a:t>
            </a:r>
          </a:p>
        </p:txBody>
      </p:sp>
      <p:pic>
        <p:nvPicPr>
          <p:cNvPr id="24579" name="Picture 15"/>
          <p:cNvPicPr>
            <a:picLocks noChangeAspect="1" noChangeArrowheads="1"/>
          </p:cNvPicPr>
          <p:nvPr/>
        </p:nvPicPr>
        <p:blipFill>
          <a:blip r:embed="rId2" cstate="print"/>
          <a:srcRect/>
          <a:stretch>
            <a:fillRect/>
          </a:stretch>
        </p:blipFill>
        <p:spPr bwMode="auto">
          <a:xfrm>
            <a:off x="7093272" y="1900585"/>
            <a:ext cx="1714500" cy="1671637"/>
          </a:xfrm>
          <a:prstGeom prst="rect">
            <a:avLst/>
          </a:prstGeom>
          <a:noFill/>
          <a:ln w="9525">
            <a:noFill/>
            <a:miter lim="800000"/>
            <a:headEnd/>
            <a:tailEnd/>
          </a:ln>
        </p:spPr>
      </p:pic>
      <p:pic>
        <p:nvPicPr>
          <p:cNvPr id="24580" name="Picture 17"/>
          <p:cNvPicPr>
            <a:picLocks noChangeAspect="1" noChangeArrowheads="1"/>
          </p:cNvPicPr>
          <p:nvPr/>
        </p:nvPicPr>
        <p:blipFill>
          <a:blip r:embed="rId3" cstate="print"/>
          <a:srcRect/>
          <a:stretch>
            <a:fillRect/>
          </a:stretch>
        </p:blipFill>
        <p:spPr bwMode="auto">
          <a:xfrm>
            <a:off x="5167213" y="1898005"/>
            <a:ext cx="1714500" cy="1671637"/>
          </a:xfrm>
          <a:prstGeom prst="rect">
            <a:avLst/>
          </a:prstGeom>
          <a:noFill/>
          <a:ln w="9525">
            <a:noFill/>
            <a:miter lim="800000"/>
            <a:headEnd/>
            <a:tailEnd/>
          </a:ln>
        </p:spPr>
      </p:pic>
      <p:pic>
        <p:nvPicPr>
          <p:cNvPr id="24581" name="Picture 18"/>
          <p:cNvPicPr>
            <a:picLocks noChangeAspect="1" noChangeArrowheads="1"/>
          </p:cNvPicPr>
          <p:nvPr/>
        </p:nvPicPr>
        <p:blipFill>
          <a:blip r:embed="rId4" cstate="print"/>
          <a:srcRect/>
          <a:stretch>
            <a:fillRect/>
          </a:stretch>
        </p:blipFill>
        <p:spPr bwMode="auto">
          <a:xfrm>
            <a:off x="3151088" y="1898005"/>
            <a:ext cx="1714500" cy="1671637"/>
          </a:xfrm>
          <a:prstGeom prst="rect">
            <a:avLst/>
          </a:prstGeom>
          <a:noFill/>
          <a:ln w="9525">
            <a:noFill/>
            <a:miter lim="800000"/>
            <a:headEnd/>
            <a:tailEnd/>
          </a:ln>
        </p:spPr>
      </p:pic>
      <p:sp>
        <p:nvSpPr>
          <p:cNvPr id="24582" name="Text Box 31"/>
          <p:cNvSpPr txBox="1">
            <a:spLocks noChangeArrowheads="1"/>
          </p:cNvSpPr>
          <p:nvPr/>
        </p:nvSpPr>
        <p:spPr bwMode="auto">
          <a:xfrm>
            <a:off x="107504" y="688380"/>
            <a:ext cx="8065640" cy="646331"/>
          </a:xfrm>
          <a:prstGeom prst="rect">
            <a:avLst/>
          </a:prstGeom>
          <a:noFill/>
          <a:ln w="9525">
            <a:noFill/>
            <a:miter lim="800000"/>
            <a:headEnd/>
            <a:tailEnd/>
          </a:ln>
        </p:spPr>
        <p:txBody>
          <a:bodyPr wrap="square">
            <a:spAutoFit/>
          </a:bodyPr>
          <a:lstStyle/>
          <a:p>
            <a:r>
              <a:rPr lang="en-US" altLang="ja-JP" dirty="0">
                <a:solidFill>
                  <a:srgbClr val="FF5050"/>
                </a:solidFill>
              </a:rPr>
              <a:t>Angle : Direction of the photon propagation</a:t>
            </a:r>
          </a:p>
          <a:p>
            <a:r>
              <a:rPr lang="en-US" altLang="ja-JP" dirty="0">
                <a:solidFill>
                  <a:srgbClr val="9900CC"/>
                </a:solidFill>
              </a:rPr>
              <a:t>Radius : Magnitude of the refraction index</a:t>
            </a:r>
          </a:p>
        </p:txBody>
      </p:sp>
      <p:sp>
        <p:nvSpPr>
          <p:cNvPr id="24584" name="Text Box 33"/>
          <p:cNvSpPr txBox="1">
            <a:spLocks noChangeArrowheads="1"/>
          </p:cNvSpPr>
          <p:nvPr/>
        </p:nvSpPr>
        <p:spPr bwMode="auto">
          <a:xfrm>
            <a:off x="3132038" y="1485255"/>
            <a:ext cx="1162050" cy="366712"/>
          </a:xfrm>
          <a:prstGeom prst="rect">
            <a:avLst/>
          </a:prstGeom>
          <a:noFill/>
          <a:ln w="9525">
            <a:noFill/>
            <a:miter lim="800000"/>
            <a:headEnd/>
            <a:tailEnd/>
          </a:ln>
        </p:spPr>
        <p:txBody>
          <a:bodyPr wrap="none">
            <a:spAutoFit/>
          </a:bodyPr>
          <a:lstStyle/>
          <a:p>
            <a:r>
              <a:rPr lang="en-US" altLang="ja-JP" b="1">
                <a:solidFill>
                  <a:schemeClr val="hlink"/>
                </a:solidFill>
              </a:rPr>
              <a:t>Real part</a:t>
            </a:r>
          </a:p>
        </p:txBody>
      </p:sp>
      <p:sp>
        <p:nvSpPr>
          <p:cNvPr id="24602" name="Line 37"/>
          <p:cNvSpPr>
            <a:spLocks noChangeShapeType="1"/>
          </p:cNvSpPr>
          <p:nvPr/>
        </p:nvSpPr>
        <p:spPr bwMode="auto">
          <a:xfrm flipV="1">
            <a:off x="3276054" y="4132936"/>
            <a:ext cx="3672210" cy="16144"/>
          </a:xfrm>
          <a:prstGeom prst="line">
            <a:avLst/>
          </a:prstGeom>
          <a:noFill/>
          <a:ln w="57150">
            <a:solidFill>
              <a:srgbClr val="339933"/>
            </a:solidFill>
            <a:round/>
            <a:headEnd/>
            <a:tailEnd type="triangle" w="med" len="med"/>
          </a:ln>
        </p:spPr>
        <p:txBody>
          <a:bodyPr/>
          <a:lstStyle/>
          <a:p>
            <a:endParaRPr lang="ja-JP" altLang="en-US"/>
          </a:p>
        </p:txBody>
      </p:sp>
      <p:grpSp>
        <p:nvGrpSpPr>
          <p:cNvPr id="3" name="Group 40"/>
          <p:cNvGrpSpPr>
            <a:grpSpLocks/>
          </p:cNvGrpSpPr>
          <p:nvPr/>
        </p:nvGrpSpPr>
        <p:grpSpPr bwMode="auto">
          <a:xfrm>
            <a:off x="7309172" y="1268760"/>
            <a:ext cx="1295400" cy="431800"/>
            <a:chOff x="4422" y="935"/>
            <a:chExt cx="1088" cy="363"/>
          </a:xfrm>
        </p:grpSpPr>
        <p:sp>
          <p:nvSpPr>
            <p:cNvPr id="24600" name="AutoShape 39"/>
            <p:cNvSpPr>
              <a:spLocks noChangeArrowheads="1"/>
            </p:cNvSpPr>
            <p:nvPr/>
          </p:nvSpPr>
          <p:spPr bwMode="auto">
            <a:xfrm>
              <a:off x="4422" y="935"/>
              <a:ext cx="1088" cy="363"/>
            </a:xfrm>
            <a:prstGeom prst="roundRect">
              <a:avLst>
                <a:gd name="adj" fmla="val 16667"/>
              </a:avLst>
            </a:prstGeom>
            <a:solidFill>
              <a:srgbClr val="FFFF00"/>
            </a:solidFill>
            <a:ln w="9525">
              <a:solidFill>
                <a:schemeClr val="tx1"/>
              </a:solidFill>
              <a:round/>
              <a:headEnd/>
              <a:tailEnd/>
            </a:ln>
          </p:spPr>
          <p:txBody>
            <a:bodyPr wrap="none" anchor="ctr"/>
            <a:lstStyle/>
            <a:p>
              <a:endParaRPr lang="ja-JP" altLang="en-US"/>
            </a:p>
          </p:txBody>
        </p:sp>
        <p:pic>
          <p:nvPicPr>
            <p:cNvPr id="24601" name="Picture 38" descr="\begin{document}&#10;\begin{align*}&#10;B/B_c = 100&#10;\end{align*}&#10;\end{document}"/>
            <p:cNvPicPr>
              <a:picLocks noChangeAspect="1" noChangeArrowheads="1"/>
            </p:cNvPicPr>
            <p:nvPr/>
          </p:nvPicPr>
          <p:blipFill>
            <a:blip r:embed="rId5" cstate="print"/>
            <a:srcRect/>
            <a:stretch>
              <a:fillRect/>
            </a:stretch>
          </p:blipFill>
          <p:spPr bwMode="auto">
            <a:xfrm>
              <a:off x="4468" y="1026"/>
              <a:ext cx="970" cy="192"/>
            </a:xfrm>
            <a:prstGeom prst="rect">
              <a:avLst/>
            </a:prstGeom>
            <a:noFill/>
            <a:ln w="9525">
              <a:noFill/>
              <a:miter lim="800000"/>
              <a:headEnd/>
              <a:tailEnd/>
            </a:ln>
          </p:spPr>
        </p:pic>
      </p:grpSp>
      <p:pic>
        <p:nvPicPr>
          <p:cNvPr id="24593" name="Picture 11"/>
          <p:cNvPicPr>
            <a:picLocks noChangeAspect="1" noChangeArrowheads="1"/>
          </p:cNvPicPr>
          <p:nvPr/>
        </p:nvPicPr>
        <p:blipFill>
          <a:blip r:embed="rId6" cstate="print"/>
          <a:srcRect/>
          <a:stretch>
            <a:fillRect/>
          </a:stretch>
        </p:blipFill>
        <p:spPr bwMode="auto">
          <a:xfrm>
            <a:off x="7093272" y="4842793"/>
            <a:ext cx="1714500" cy="1714500"/>
          </a:xfrm>
          <a:prstGeom prst="rect">
            <a:avLst/>
          </a:prstGeom>
          <a:noFill/>
          <a:ln w="9525">
            <a:noFill/>
            <a:miter lim="800000"/>
            <a:headEnd/>
            <a:tailEnd/>
          </a:ln>
        </p:spPr>
      </p:pic>
      <p:sp>
        <p:nvSpPr>
          <p:cNvPr id="24595" name="Text Box 34"/>
          <p:cNvSpPr txBox="1">
            <a:spLocks noChangeArrowheads="1"/>
          </p:cNvSpPr>
          <p:nvPr/>
        </p:nvSpPr>
        <p:spPr bwMode="auto">
          <a:xfrm>
            <a:off x="3173090" y="4502447"/>
            <a:ext cx="1758950" cy="366713"/>
          </a:xfrm>
          <a:prstGeom prst="rect">
            <a:avLst/>
          </a:prstGeom>
          <a:noFill/>
          <a:ln w="9525">
            <a:noFill/>
            <a:miter lim="800000"/>
            <a:headEnd/>
            <a:tailEnd/>
          </a:ln>
        </p:spPr>
        <p:txBody>
          <a:bodyPr wrap="none">
            <a:spAutoFit/>
          </a:bodyPr>
          <a:lstStyle/>
          <a:p>
            <a:r>
              <a:rPr lang="en-US" altLang="ja-JP" b="1" dirty="0">
                <a:solidFill>
                  <a:srgbClr val="FF3B40"/>
                </a:solidFill>
              </a:rPr>
              <a:t>Imaginary part</a:t>
            </a:r>
          </a:p>
        </p:txBody>
      </p:sp>
      <p:pic>
        <p:nvPicPr>
          <p:cNvPr id="24597" name="Picture 45"/>
          <p:cNvPicPr>
            <a:picLocks noChangeAspect="1" noChangeArrowheads="1"/>
          </p:cNvPicPr>
          <p:nvPr/>
        </p:nvPicPr>
        <p:blipFill>
          <a:blip r:embed="rId7" cstate="print"/>
          <a:srcRect/>
          <a:stretch>
            <a:fillRect/>
          </a:stretch>
        </p:blipFill>
        <p:spPr bwMode="auto">
          <a:xfrm>
            <a:off x="5365204" y="4847158"/>
            <a:ext cx="1712912" cy="1712913"/>
          </a:xfrm>
          <a:prstGeom prst="rect">
            <a:avLst/>
          </a:prstGeom>
          <a:noFill/>
          <a:ln w="9525">
            <a:noFill/>
            <a:miter lim="800000"/>
            <a:headEnd/>
            <a:tailEnd/>
          </a:ln>
        </p:spPr>
      </p:pic>
      <p:pic>
        <p:nvPicPr>
          <p:cNvPr id="24598" name="Picture 48"/>
          <p:cNvPicPr>
            <a:picLocks noChangeAspect="1" noChangeArrowheads="1"/>
          </p:cNvPicPr>
          <p:nvPr/>
        </p:nvPicPr>
        <p:blipFill>
          <a:blip r:embed="rId8" cstate="print"/>
          <a:srcRect/>
          <a:stretch>
            <a:fillRect/>
          </a:stretch>
        </p:blipFill>
        <p:spPr bwMode="auto">
          <a:xfrm>
            <a:off x="3291929" y="4847158"/>
            <a:ext cx="1712912" cy="1712913"/>
          </a:xfrm>
          <a:prstGeom prst="rect">
            <a:avLst/>
          </a:prstGeom>
          <a:noFill/>
          <a:ln w="9525">
            <a:noFill/>
            <a:miter lim="800000"/>
            <a:headEnd/>
            <a:tailEnd/>
          </a:ln>
        </p:spPr>
      </p:pic>
      <p:sp>
        <p:nvSpPr>
          <p:cNvPr id="24599" name="Text Box 35"/>
          <p:cNvSpPr txBox="1">
            <a:spLocks noChangeArrowheads="1"/>
          </p:cNvSpPr>
          <p:nvPr/>
        </p:nvSpPr>
        <p:spPr bwMode="auto">
          <a:xfrm>
            <a:off x="3276054" y="6444044"/>
            <a:ext cx="3827138" cy="369332"/>
          </a:xfrm>
          <a:prstGeom prst="rect">
            <a:avLst/>
          </a:prstGeom>
          <a:solidFill>
            <a:srgbClr val="FCE4D0"/>
          </a:solidFill>
          <a:ln w="9525">
            <a:noFill/>
            <a:miter lim="800000"/>
            <a:headEnd/>
            <a:tailEnd/>
          </a:ln>
        </p:spPr>
        <p:txBody>
          <a:bodyPr wrap="none">
            <a:spAutoFit/>
          </a:bodyPr>
          <a:lstStyle/>
          <a:p>
            <a:r>
              <a:rPr lang="en-US" altLang="ja-JP" dirty="0">
                <a:solidFill>
                  <a:srgbClr val="FF5050"/>
                </a:solidFill>
              </a:rPr>
              <a:t>No imaginary part below the threshold</a:t>
            </a:r>
          </a:p>
        </p:txBody>
      </p:sp>
      <p:grpSp>
        <p:nvGrpSpPr>
          <p:cNvPr id="40" name="グループ化 7">
            <a:extLst>
              <a:ext uri="{FF2B5EF4-FFF2-40B4-BE49-F238E27FC236}">
                <a16:creationId xmlns:a16="http://schemas.microsoft.com/office/drawing/2014/main" id="{A24A7AA3-AF68-4840-9C0D-C821CF89097C}"/>
              </a:ext>
            </a:extLst>
          </p:cNvPr>
          <p:cNvGrpSpPr/>
          <p:nvPr/>
        </p:nvGrpSpPr>
        <p:grpSpPr>
          <a:xfrm>
            <a:off x="-484435" y="1988840"/>
            <a:ext cx="3472259" cy="1969445"/>
            <a:chOff x="-396552" y="1998748"/>
            <a:chExt cx="4778749" cy="2710478"/>
          </a:xfrm>
        </p:grpSpPr>
        <p:sp>
          <p:nvSpPr>
            <p:cNvPr id="41" name="フローチャート : 磁気ディスク 19">
              <a:extLst>
                <a:ext uri="{FF2B5EF4-FFF2-40B4-BE49-F238E27FC236}">
                  <a16:creationId xmlns:a16="http://schemas.microsoft.com/office/drawing/2014/main" id="{E1869320-58D8-44D1-BC8F-371D6D09D6D1}"/>
                </a:ext>
              </a:extLst>
            </p:cNvPr>
            <p:cNvSpPr/>
            <p:nvPr/>
          </p:nvSpPr>
          <p:spPr>
            <a:xfrm>
              <a:off x="-396552" y="1998748"/>
              <a:ext cx="4778749" cy="2710478"/>
            </a:xfrm>
            <a:prstGeom prst="flowChartMagneticDisk">
              <a:avLst/>
            </a:prstGeom>
            <a:gradFill flip="none" rotWithShape="1">
              <a:gsLst>
                <a:gs pos="0">
                  <a:srgbClr val="00B0F0">
                    <a:alpha val="66000"/>
                  </a:srgbClr>
                </a:gs>
                <a:gs pos="58000">
                  <a:srgbClr val="00B0F0">
                    <a:lumMod val="33000"/>
                    <a:lumOff val="67000"/>
                    <a:alpha val="90000"/>
                  </a:srgbClr>
                </a:gs>
                <a:gs pos="91000">
                  <a:schemeClr val="tx2">
                    <a:lumMod val="7000"/>
                    <a:lumOff val="93000"/>
                    <a:alpha val="54000"/>
                  </a:scheme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42" name="上矢印 20">
              <a:extLst>
                <a:ext uri="{FF2B5EF4-FFF2-40B4-BE49-F238E27FC236}">
                  <a16:creationId xmlns:a16="http://schemas.microsoft.com/office/drawing/2014/main" id="{8641D09E-E2F9-41DE-A5C1-BFA15FF0DB34}"/>
                </a:ext>
              </a:extLst>
            </p:cNvPr>
            <p:cNvSpPr/>
            <p:nvPr/>
          </p:nvSpPr>
          <p:spPr>
            <a:xfrm>
              <a:off x="1407861" y="2348880"/>
              <a:ext cx="672197" cy="2265745"/>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B</a:t>
              </a:r>
              <a:endParaRPr kumimoji="1" lang="ja-JP" altLang="en-US" dirty="0"/>
            </a:p>
          </p:txBody>
        </p:sp>
        <p:sp>
          <p:nvSpPr>
            <p:cNvPr id="43" name="フリーフォーム 21">
              <a:extLst>
                <a:ext uri="{FF2B5EF4-FFF2-40B4-BE49-F238E27FC236}">
                  <a16:creationId xmlns:a16="http://schemas.microsoft.com/office/drawing/2014/main" id="{0865B542-9F73-43C5-B13C-CC31F9550079}"/>
                </a:ext>
              </a:extLst>
            </p:cNvPr>
            <p:cNvSpPr/>
            <p:nvPr/>
          </p:nvSpPr>
          <p:spPr>
            <a:xfrm rot="18886263" flipH="1">
              <a:off x="1592720" y="3344087"/>
              <a:ext cx="1454521" cy="170085"/>
            </a:xfrm>
            <a:custGeom>
              <a:avLst/>
              <a:gdLst>
                <a:gd name="connsiteX0" fmla="*/ 0 w 6371771"/>
                <a:gd name="connsiteY0" fmla="*/ 803124 h 1533677"/>
                <a:gd name="connsiteX1" fmla="*/ 682171 w 6371771"/>
                <a:gd name="connsiteY1" fmla="*/ 120953 h 1533677"/>
                <a:gd name="connsiteX2" fmla="*/ 1407885 w 6371771"/>
                <a:gd name="connsiteY2" fmla="*/ 1528839 h 1533677"/>
                <a:gd name="connsiteX3" fmla="*/ 2133600 w 6371771"/>
                <a:gd name="connsiteY3" fmla="*/ 106439 h 1533677"/>
                <a:gd name="connsiteX4" fmla="*/ 2844800 w 6371771"/>
                <a:gd name="connsiteY4" fmla="*/ 1528839 h 1533677"/>
                <a:gd name="connsiteX5" fmla="*/ 3570514 w 6371771"/>
                <a:gd name="connsiteY5" fmla="*/ 77410 h 1533677"/>
                <a:gd name="connsiteX6" fmla="*/ 4281714 w 6371771"/>
                <a:gd name="connsiteY6" fmla="*/ 1514324 h 1533677"/>
                <a:gd name="connsiteX7" fmla="*/ 4978400 w 6371771"/>
                <a:gd name="connsiteY7" fmla="*/ 91924 h 1533677"/>
                <a:gd name="connsiteX8" fmla="*/ 5733143 w 6371771"/>
                <a:gd name="connsiteY8" fmla="*/ 1514324 h 1533677"/>
                <a:gd name="connsiteX9" fmla="*/ 6371771 w 6371771"/>
                <a:gd name="connsiteY9" fmla="*/ 77410 h 153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771" h="1533677">
                  <a:moveTo>
                    <a:pt x="0" y="803124"/>
                  </a:moveTo>
                  <a:cubicBezTo>
                    <a:pt x="223761" y="401562"/>
                    <a:pt x="447523" y="0"/>
                    <a:pt x="682171" y="120953"/>
                  </a:cubicBezTo>
                  <a:cubicBezTo>
                    <a:pt x="916819" y="241906"/>
                    <a:pt x="1165980" y="1531258"/>
                    <a:pt x="1407885" y="1528839"/>
                  </a:cubicBezTo>
                  <a:cubicBezTo>
                    <a:pt x="1649790" y="1526420"/>
                    <a:pt x="1894114" y="106439"/>
                    <a:pt x="2133600" y="106439"/>
                  </a:cubicBezTo>
                  <a:cubicBezTo>
                    <a:pt x="2373086" y="106439"/>
                    <a:pt x="2605314" y="1533677"/>
                    <a:pt x="2844800" y="1528839"/>
                  </a:cubicBezTo>
                  <a:cubicBezTo>
                    <a:pt x="3084286" y="1524001"/>
                    <a:pt x="3331028" y="79829"/>
                    <a:pt x="3570514" y="77410"/>
                  </a:cubicBezTo>
                  <a:cubicBezTo>
                    <a:pt x="3810000" y="74991"/>
                    <a:pt x="4047066" y="1511905"/>
                    <a:pt x="4281714" y="1514324"/>
                  </a:cubicBezTo>
                  <a:cubicBezTo>
                    <a:pt x="4516362" y="1516743"/>
                    <a:pt x="4736495" y="91924"/>
                    <a:pt x="4978400" y="91924"/>
                  </a:cubicBezTo>
                  <a:cubicBezTo>
                    <a:pt x="5220305" y="91924"/>
                    <a:pt x="5500915" y="1516743"/>
                    <a:pt x="5733143" y="1514324"/>
                  </a:cubicBezTo>
                  <a:cubicBezTo>
                    <a:pt x="5965371" y="1511905"/>
                    <a:pt x="6168571" y="794657"/>
                    <a:pt x="6371771" y="77410"/>
                  </a:cubicBezTo>
                </a:path>
              </a:pathLst>
            </a:custGeom>
            <a:ln w="38100">
              <a:solidFill>
                <a:srgbClr val="0000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円弧 3">
              <a:extLst>
                <a:ext uri="{FF2B5EF4-FFF2-40B4-BE49-F238E27FC236}">
                  <a16:creationId xmlns:a16="http://schemas.microsoft.com/office/drawing/2014/main" id="{6F8320F4-BDC2-4114-ADA1-CAC672D0D848}"/>
                </a:ext>
              </a:extLst>
            </p:cNvPr>
            <p:cNvSpPr/>
            <p:nvPr/>
          </p:nvSpPr>
          <p:spPr>
            <a:xfrm>
              <a:off x="1353344" y="3284984"/>
              <a:ext cx="914400" cy="914400"/>
            </a:xfrm>
            <a:prstGeom prst="arc">
              <a:avLst>
                <a:gd name="adj1" fmla="val 16200000"/>
                <a:gd name="adj2" fmla="val 2011978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5" name="図 4" descr="\begin{document}&#10;\begin{align*}&#10;\theta&#10;\end{align*}&#10;\end{document}">
              <a:extLst>
                <a:ext uri="{FF2B5EF4-FFF2-40B4-BE49-F238E27FC236}">
                  <a16:creationId xmlns:a16="http://schemas.microsoft.com/office/drawing/2014/main" id="{D584F739-3509-41F5-98AD-1164166252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6151" y="2992424"/>
              <a:ext cx="164970" cy="292560"/>
            </a:xfrm>
            <a:prstGeom prst="rect">
              <a:avLst/>
            </a:prstGeom>
          </p:spPr>
        </p:pic>
      </p:grpSp>
      <p:sp>
        <p:nvSpPr>
          <p:cNvPr id="6" name="TextBox 5">
            <a:extLst>
              <a:ext uri="{FF2B5EF4-FFF2-40B4-BE49-F238E27FC236}">
                <a16:creationId xmlns:a16="http://schemas.microsoft.com/office/drawing/2014/main" id="{1E26EB8B-DB5C-4015-A11F-A37D5C83F88D}"/>
              </a:ext>
            </a:extLst>
          </p:cNvPr>
          <p:cNvSpPr txBox="1"/>
          <p:nvPr/>
        </p:nvSpPr>
        <p:spPr>
          <a:xfrm>
            <a:off x="3132038" y="3707740"/>
            <a:ext cx="1774268" cy="369332"/>
          </a:xfrm>
          <a:prstGeom prst="rect">
            <a:avLst/>
          </a:prstGeom>
          <a:noFill/>
        </p:spPr>
        <p:txBody>
          <a:bodyPr wrap="none" rtlCol="0">
            <a:spAutoFit/>
          </a:bodyPr>
          <a:lstStyle/>
          <a:p>
            <a:r>
              <a:rPr kumimoji="1" lang="en-US" altLang="ja-JP" dirty="0">
                <a:solidFill>
                  <a:srgbClr val="00B050"/>
                </a:solidFill>
              </a:rPr>
              <a:t>Photon energy ω</a:t>
            </a:r>
            <a:endParaRPr kumimoji="1" lang="ja-JP" altLang="en-US" dirty="0">
              <a:solidFill>
                <a:srgbClr val="00B050"/>
              </a:solidFill>
            </a:endParaRPr>
          </a:p>
        </p:txBody>
      </p:sp>
      <p:sp>
        <p:nvSpPr>
          <p:cNvPr id="47" name="Line 37">
            <a:extLst>
              <a:ext uri="{FF2B5EF4-FFF2-40B4-BE49-F238E27FC236}">
                <a16:creationId xmlns:a16="http://schemas.microsoft.com/office/drawing/2014/main" id="{88295DB8-46AF-40C0-8F7A-6AFF0CBAC6C5}"/>
              </a:ext>
            </a:extLst>
          </p:cNvPr>
          <p:cNvSpPr>
            <a:spLocks noChangeShapeType="1"/>
          </p:cNvSpPr>
          <p:nvPr/>
        </p:nvSpPr>
        <p:spPr bwMode="auto">
          <a:xfrm flipV="1">
            <a:off x="7093272" y="4132936"/>
            <a:ext cx="1871216" cy="0"/>
          </a:xfrm>
          <a:prstGeom prst="line">
            <a:avLst/>
          </a:prstGeom>
          <a:noFill/>
          <a:ln w="57150">
            <a:solidFill>
              <a:srgbClr val="339933"/>
            </a:solidFill>
            <a:round/>
            <a:headEnd/>
            <a:tailEnd type="triangle" w="med" len="med"/>
          </a:ln>
        </p:spPr>
        <p:txBody>
          <a:bodyPr/>
          <a:lstStyle/>
          <a:p>
            <a:endParaRPr lang="ja-JP" altLang="en-US"/>
          </a:p>
        </p:txBody>
      </p:sp>
      <p:sp>
        <p:nvSpPr>
          <p:cNvPr id="7" name="TextBox 6">
            <a:extLst>
              <a:ext uri="{FF2B5EF4-FFF2-40B4-BE49-F238E27FC236}">
                <a16:creationId xmlns:a16="http://schemas.microsoft.com/office/drawing/2014/main" id="{BE7E1F52-5124-489D-B1EE-C107D473326F}"/>
              </a:ext>
            </a:extLst>
          </p:cNvPr>
          <p:cNvSpPr txBox="1"/>
          <p:nvPr/>
        </p:nvSpPr>
        <p:spPr>
          <a:xfrm>
            <a:off x="6269645" y="4190003"/>
            <a:ext cx="1224136" cy="369332"/>
          </a:xfrm>
          <a:prstGeom prst="rect">
            <a:avLst/>
          </a:prstGeom>
          <a:noFill/>
        </p:spPr>
        <p:txBody>
          <a:bodyPr wrap="square" rtlCol="0">
            <a:spAutoFit/>
          </a:bodyPr>
          <a:lstStyle/>
          <a:p>
            <a:r>
              <a:rPr lang="en-US" altLang="ja-JP" dirty="0">
                <a:solidFill>
                  <a:srgbClr val="FF0000"/>
                </a:solidFill>
              </a:rPr>
              <a:t>Threshold</a:t>
            </a:r>
            <a:endParaRPr kumimoji="1" lang="ja-JP" altLang="en-US" dirty="0">
              <a:solidFill>
                <a:srgbClr val="FF0000"/>
              </a:solidFill>
            </a:endParaRPr>
          </a:p>
        </p:txBody>
      </p:sp>
      <p:cxnSp>
        <p:nvCxnSpPr>
          <p:cNvPr id="4" name="Straight Connector 3">
            <a:extLst>
              <a:ext uri="{FF2B5EF4-FFF2-40B4-BE49-F238E27FC236}">
                <a16:creationId xmlns:a16="http://schemas.microsoft.com/office/drawing/2014/main" id="{D3342337-6B69-48E7-B525-D46BC8FFE089}"/>
              </a:ext>
            </a:extLst>
          </p:cNvPr>
          <p:cNvCxnSpPr/>
          <p:nvPr/>
        </p:nvCxnSpPr>
        <p:spPr>
          <a:xfrm>
            <a:off x="7020272" y="2330053"/>
            <a:ext cx="25076" cy="405127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294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ctangle 197">
            <a:extLst>
              <a:ext uri="{FF2B5EF4-FFF2-40B4-BE49-F238E27FC236}">
                <a16:creationId xmlns:a16="http://schemas.microsoft.com/office/drawing/2014/main" id="{54B1076F-8E76-40FF-A13F-9A673AFCAF36}"/>
              </a:ext>
            </a:extLst>
          </p:cNvPr>
          <p:cNvSpPr/>
          <p:nvPr/>
        </p:nvSpPr>
        <p:spPr bwMode="auto">
          <a:xfrm>
            <a:off x="179512" y="567844"/>
            <a:ext cx="3958740" cy="5597460"/>
          </a:xfrm>
          <a:prstGeom prst="rect">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194" name="Rectangle 193">
            <a:extLst>
              <a:ext uri="{FF2B5EF4-FFF2-40B4-BE49-F238E27FC236}">
                <a16:creationId xmlns:a16="http://schemas.microsoft.com/office/drawing/2014/main" id="{9F73ACD0-1718-4E97-B45B-4D13DF5879E9}"/>
              </a:ext>
            </a:extLst>
          </p:cNvPr>
          <p:cNvSpPr/>
          <p:nvPr/>
        </p:nvSpPr>
        <p:spPr bwMode="auto">
          <a:xfrm>
            <a:off x="4283471" y="567844"/>
            <a:ext cx="4680260" cy="5597460"/>
          </a:xfrm>
          <a:prstGeom prst="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6" name="TextBox 5">
            <a:extLst>
              <a:ext uri="{FF2B5EF4-FFF2-40B4-BE49-F238E27FC236}">
                <a16:creationId xmlns:a16="http://schemas.microsoft.com/office/drawing/2014/main" id="{17D40990-E60F-43F6-A751-2778AE1F96C0}"/>
              </a:ext>
            </a:extLst>
          </p:cNvPr>
          <p:cNvSpPr txBox="1"/>
          <p:nvPr/>
        </p:nvSpPr>
        <p:spPr>
          <a:xfrm>
            <a:off x="4498170" y="628918"/>
            <a:ext cx="2882141" cy="461665"/>
          </a:xfrm>
          <a:prstGeom prst="rect">
            <a:avLst/>
          </a:prstGeom>
          <a:noFill/>
        </p:spPr>
        <p:txBody>
          <a:bodyPr wrap="square">
            <a:spAutoFit/>
          </a:bodyPr>
          <a:lstStyle/>
          <a:p>
            <a:r>
              <a:rPr lang="en-US" altLang="ja-JP" sz="2400" dirty="0">
                <a:solidFill>
                  <a:schemeClr val="accent5">
                    <a:lumMod val="75000"/>
                  </a:schemeClr>
                </a:solidFill>
              </a:rPr>
              <a:t>NS/magnetar physics </a:t>
            </a:r>
          </a:p>
        </p:txBody>
      </p:sp>
      <p:grpSp>
        <p:nvGrpSpPr>
          <p:cNvPr id="199" name="Group 198">
            <a:extLst>
              <a:ext uri="{FF2B5EF4-FFF2-40B4-BE49-F238E27FC236}">
                <a16:creationId xmlns:a16="http://schemas.microsoft.com/office/drawing/2014/main" id="{6CDCCA4B-BCC1-4522-9BC0-8DCB52772DF9}"/>
              </a:ext>
            </a:extLst>
          </p:cNvPr>
          <p:cNvGrpSpPr/>
          <p:nvPr/>
        </p:nvGrpSpPr>
        <p:grpSpPr>
          <a:xfrm>
            <a:off x="1258472" y="2234623"/>
            <a:ext cx="1666141" cy="1698433"/>
            <a:chOff x="1321683" y="3645024"/>
            <a:chExt cx="1666141" cy="1969445"/>
          </a:xfrm>
        </p:grpSpPr>
        <p:grpSp>
          <p:nvGrpSpPr>
            <p:cNvPr id="155" name="Group 154">
              <a:extLst>
                <a:ext uri="{FF2B5EF4-FFF2-40B4-BE49-F238E27FC236}">
                  <a16:creationId xmlns:a16="http://schemas.microsoft.com/office/drawing/2014/main" id="{5C3D0FDC-7A2C-471D-9C30-83A7CC0FC539}"/>
                </a:ext>
              </a:extLst>
            </p:cNvPr>
            <p:cNvGrpSpPr/>
            <p:nvPr/>
          </p:nvGrpSpPr>
          <p:grpSpPr>
            <a:xfrm>
              <a:off x="1321683" y="3645024"/>
              <a:ext cx="1666141" cy="1969445"/>
              <a:chOff x="8488536" y="3375476"/>
              <a:chExt cx="1666141" cy="1969445"/>
            </a:xfrm>
          </p:grpSpPr>
          <p:sp>
            <p:nvSpPr>
              <p:cNvPr id="156" name="フローチャート : 磁気ディスク 19">
                <a:extLst>
                  <a:ext uri="{FF2B5EF4-FFF2-40B4-BE49-F238E27FC236}">
                    <a16:creationId xmlns:a16="http://schemas.microsoft.com/office/drawing/2014/main" id="{239DD3E0-A916-4C70-BFF3-2EDF85F84661}"/>
                  </a:ext>
                </a:extLst>
              </p:cNvPr>
              <p:cNvSpPr/>
              <p:nvPr/>
            </p:nvSpPr>
            <p:spPr>
              <a:xfrm>
                <a:off x="8488536" y="3375476"/>
                <a:ext cx="1666141" cy="1969445"/>
              </a:xfrm>
              <a:prstGeom prst="flowChartMagneticDisk">
                <a:avLst/>
              </a:prstGeo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grpSp>
            <p:nvGrpSpPr>
              <p:cNvPr id="157" name="Group 156">
                <a:extLst>
                  <a:ext uri="{FF2B5EF4-FFF2-40B4-BE49-F238E27FC236}">
                    <a16:creationId xmlns:a16="http://schemas.microsoft.com/office/drawing/2014/main" id="{D8F28B5B-9725-4DAC-B03C-387E5ADDB26E}"/>
                  </a:ext>
                </a:extLst>
              </p:cNvPr>
              <p:cNvGrpSpPr/>
              <p:nvPr/>
            </p:nvGrpSpPr>
            <p:grpSpPr>
              <a:xfrm>
                <a:off x="9209688" y="4503471"/>
                <a:ext cx="529863" cy="237122"/>
                <a:chOff x="5169928" y="2683079"/>
                <a:chExt cx="1132113" cy="506639"/>
              </a:xfrm>
            </p:grpSpPr>
            <p:sp>
              <p:nvSpPr>
                <p:cNvPr id="170" name="Oval 169">
                  <a:extLst>
                    <a:ext uri="{FF2B5EF4-FFF2-40B4-BE49-F238E27FC236}">
                      <a16:creationId xmlns:a16="http://schemas.microsoft.com/office/drawing/2014/main" id="{43D398E0-089C-4BF7-B083-8BD09DB14CDF}"/>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71" name="Oval 170">
                  <a:extLst>
                    <a:ext uri="{FF2B5EF4-FFF2-40B4-BE49-F238E27FC236}">
                      <a16:creationId xmlns:a16="http://schemas.microsoft.com/office/drawing/2014/main" id="{E3A126AB-7D81-47B4-8799-0EDCC5199E24}"/>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2" name="Oval 171">
                  <a:extLst>
                    <a:ext uri="{FF2B5EF4-FFF2-40B4-BE49-F238E27FC236}">
                      <a16:creationId xmlns:a16="http://schemas.microsoft.com/office/drawing/2014/main" id="{FD5F4A65-0E5A-4B05-AD23-CB675DB2E43E}"/>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58" name="Group 157">
                <a:extLst>
                  <a:ext uri="{FF2B5EF4-FFF2-40B4-BE49-F238E27FC236}">
                    <a16:creationId xmlns:a16="http://schemas.microsoft.com/office/drawing/2014/main" id="{025C2542-E08B-421C-AAE3-14BE530B0B2E}"/>
                  </a:ext>
                </a:extLst>
              </p:cNvPr>
              <p:cNvGrpSpPr/>
              <p:nvPr/>
            </p:nvGrpSpPr>
            <p:grpSpPr>
              <a:xfrm rot="1118126">
                <a:off x="8723419" y="4267073"/>
                <a:ext cx="529863" cy="237122"/>
                <a:chOff x="5169928" y="2683079"/>
                <a:chExt cx="1132113" cy="506639"/>
              </a:xfrm>
            </p:grpSpPr>
            <p:sp>
              <p:nvSpPr>
                <p:cNvPr id="167" name="Oval 166">
                  <a:extLst>
                    <a:ext uri="{FF2B5EF4-FFF2-40B4-BE49-F238E27FC236}">
                      <a16:creationId xmlns:a16="http://schemas.microsoft.com/office/drawing/2014/main" id="{93A8B6D0-E701-430F-B393-7C36E2FB957B}"/>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68" name="Oval 167">
                  <a:extLst>
                    <a:ext uri="{FF2B5EF4-FFF2-40B4-BE49-F238E27FC236}">
                      <a16:creationId xmlns:a16="http://schemas.microsoft.com/office/drawing/2014/main" id="{6ADD775B-48E2-4455-B0DA-5327296FEE35}"/>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9" name="Oval 168">
                  <a:extLst>
                    <a:ext uri="{FF2B5EF4-FFF2-40B4-BE49-F238E27FC236}">
                      <a16:creationId xmlns:a16="http://schemas.microsoft.com/office/drawing/2014/main" id="{0A7D4C8C-21B7-4590-840F-6854E8C74AE2}"/>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59" name="Group 158">
                <a:extLst>
                  <a:ext uri="{FF2B5EF4-FFF2-40B4-BE49-F238E27FC236}">
                    <a16:creationId xmlns:a16="http://schemas.microsoft.com/office/drawing/2014/main" id="{3A1D326E-901C-4349-A79E-51723D75DA06}"/>
                  </a:ext>
                </a:extLst>
              </p:cNvPr>
              <p:cNvGrpSpPr/>
              <p:nvPr/>
            </p:nvGrpSpPr>
            <p:grpSpPr>
              <a:xfrm>
                <a:off x="9340806" y="4181855"/>
                <a:ext cx="529863" cy="237122"/>
                <a:chOff x="5169928" y="2683079"/>
                <a:chExt cx="1132113" cy="506639"/>
              </a:xfrm>
            </p:grpSpPr>
            <p:sp>
              <p:nvSpPr>
                <p:cNvPr id="164" name="Oval 163">
                  <a:extLst>
                    <a:ext uri="{FF2B5EF4-FFF2-40B4-BE49-F238E27FC236}">
                      <a16:creationId xmlns:a16="http://schemas.microsoft.com/office/drawing/2014/main" id="{F7ECF131-351A-4925-AE95-4EC81A133CE3}"/>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65" name="Oval 164">
                  <a:extLst>
                    <a:ext uri="{FF2B5EF4-FFF2-40B4-BE49-F238E27FC236}">
                      <a16:creationId xmlns:a16="http://schemas.microsoft.com/office/drawing/2014/main" id="{9062B593-A44E-4315-B18F-4CDA71A23BA7}"/>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6" name="Oval 165">
                  <a:extLst>
                    <a:ext uri="{FF2B5EF4-FFF2-40B4-BE49-F238E27FC236}">
                      <a16:creationId xmlns:a16="http://schemas.microsoft.com/office/drawing/2014/main" id="{A3BE71FB-C5CA-4E60-A380-E8DB4009BB6A}"/>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60" name="Group 159">
                <a:extLst>
                  <a:ext uri="{FF2B5EF4-FFF2-40B4-BE49-F238E27FC236}">
                    <a16:creationId xmlns:a16="http://schemas.microsoft.com/office/drawing/2014/main" id="{22DDD1B0-C79A-43A6-8501-7C599367A51D}"/>
                  </a:ext>
                </a:extLst>
              </p:cNvPr>
              <p:cNvGrpSpPr/>
              <p:nvPr/>
            </p:nvGrpSpPr>
            <p:grpSpPr>
              <a:xfrm rot="20320653">
                <a:off x="8976027" y="3923272"/>
                <a:ext cx="529863" cy="237122"/>
                <a:chOff x="5169928" y="2683079"/>
                <a:chExt cx="1132113" cy="506639"/>
              </a:xfrm>
            </p:grpSpPr>
            <p:sp>
              <p:nvSpPr>
                <p:cNvPr id="161" name="Oval 160">
                  <a:extLst>
                    <a:ext uri="{FF2B5EF4-FFF2-40B4-BE49-F238E27FC236}">
                      <a16:creationId xmlns:a16="http://schemas.microsoft.com/office/drawing/2014/main" id="{6EA05FB0-C479-4442-9000-A8C554632D52}"/>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62" name="Oval 161">
                  <a:extLst>
                    <a:ext uri="{FF2B5EF4-FFF2-40B4-BE49-F238E27FC236}">
                      <a16:creationId xmlns:a16="http://schemas.microsoft.com/office/drawing/2014/main" id="{784E5091-4EA5-47D4-814F-4F569DF76723}"/>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3" name="Oval 162">
                  <a:extLst>
                    <a:ext uri="{FF2B5EF4-FFF2-40B4-BE49-F238E27FC236}">
                      <a16:creationId xmlns:a16="http://schemas.microsoft.com/office/drawing/2014/main" id="{0F0DC473-4E27-4F27-BAD8-3454FF3CD16F}"/>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176" name="Group 175">
              <a:extLst>
                <a:ext uri="{FF2B5EF4-FFF2-40B4-BE49-F238E27FC236}">
                  <a16:creationId xmlns:a16="http://schemas.microsoft.com/office/drawing/2014/main" id="{81BCEA62-CA75-4642-BB0A-951A1E1A8442}"/>
                </a:ext>
              </a:extLst>
            </p:cNvPr>
            <p:cNvGrpSpPr/>
            <p:nvPr/>
          </p:nvGrpSpPr>
          <p:grpSpPr>
            <a:xfrm>
              <a:off x="1412032" y="3710393"/>
              <a:ext cx="1575792" cy="1752598"/>
              <a:chOff x="6380584" y="1534135"/>
              <a:chExt cx="1575792" cy="922757"/>
            </a:xfrm>
          </p:grpSpPr>
          <p:cxnSp>
            <p:nvCxnSpPr>
              <p:cNvPr id="179" name="Straight Connector 178">
                <a:extLst>
                  <a:ext uri="{FF2B5EF4-FFF2-40B4-BE49-F238E27FC236}">
                    <a16:creationId xmlns:a16="http://schemas.microsoft.com/office/drawing/2014/main" id="{9F59ED6A-CC5E-4EA6-94FF-712A5F6DD92B}"/>
                  </a:ext>
                </a:extLst>
              </p:cNvPr>
              <p:cNvCxnSpPr/>
              <p:nvPr/>
            </p:nvCxnSpPr>
            <p:spPr>
              <a:xfrm>
                <a:off x="6507769" y="1636690"/>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F1E74558-9F8C-4C43-9BCB-74F85816A304}"/>
                  </a:ext>
                </a:extLst>
              </p:cNvPr>
              <p:cNvCxnSpPr/>
              <p:nvPr/>
            </p:nvCxnSpPr>
            <p:spPr>
              <a:xfrm>
                <a:off x="6588224" y="1556792"/>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DD948F1-A5D0-4F7D-B076-3D8DA1572A86}"/>
                  </a:ext>
                </a:extLst>
              </p:cNvPr>
              <p:cNvCxnSpPr/>
              <p:nvPr/>
            </p:nvCxnSpPr>
            <p:spPr>
              <a:xfrm>
                <a:off x="7020272" y="1736812"/>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44EC851D-BF8E-40B5-AB47-AA1049961986}"/>
                  </a:ext>
                </a:extLst>
              </p:cNvPr>
              <p:cNvCxnSpPr/>
              <p:nvPr/>
            </p:nvCxnSpPr>
            <p:spPr>
              <a:xfrm>
                <a:off x="6804248" y="1534135"/>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BB7E32E-5C99-491F-8C70-2D9A67018189}"/>
                  </a:ext>
                </a:extLst>
              </p:cNvPr>
              <p:cNvCxnSpPr/>
              <p:nvPr/>
            </p:nvCxnSpPr>
            <p:spPr>
              <a:xfrm>
                <a:off x="7158944" y="1534135"/>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9E5E6F9-75BD-4849-BAD5-E79B8C5D07BD}"/>
                  </a:ext>
                </a:extLst>
              </p:cNvPr>
              <p:cNvCxnSpPr/>
              <p:nvPr/>
            </p:nvCxnSpPr>
            <p:spPr>
              <a:xfrm>
                <a:off x="7524328" y="1583441"/>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C6E29424-E8AA-4590-AB6F-FCD451FE0642}"/>
                  </a:ext>
                </a:extLst>
              </p:cNvPr>
              <p:cNvCxnSpPr/>
              <p:nvPr/>
            </p:nvCxnSpPr>
            <p:spPr>
              <a:xfrm>
                <a:off x="7956376" y="1628265"/>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9DF378E-97CE-4EBE-8098-68729A4E4FDB}"/>
                  </a:ext>
                </a:extLst>
              </p:cNvPr>
              <p:cNvCxnSpPr/>
              <p:nvPr/>
            </p:nvCxnSpPr>
            <p:spPr>
              <a:xfrm>
                <a:off x="6380584" y="1701361"/>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374F46B-8445-4531-A1BB-2AE00FD04E59}"/>
                  </a:ext>
                </a:extLst>
              </p:cNvPr>
              <p:cNvCxnSpPr/>
              <p:nvPr/>
            </p:nvCxnSpPr>
            <p:spPr>
              <a:xfrm>
                <a:off x="7380312" y="1717558"/>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4562927-DE91-4621-A525-F164EB071FEA}"/>
                  </a:ext>
                </a:extLst>
              </p:cNvPr>
              <p:cNvCxnSpPr/>
              <p:nvPr/>
            </p:nvCxnSpPr>
            <p:spPr>
              <a:xfrm>
                <a:off x="7740352" y="1710100"/>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C3BD82DC-2E59-4788-8B89-22E75F1BC8DE}"/>
                  </a:ext>
                </a:extLst>
              </p:cNvPr>
              <p:cNvCxnSpPr/>
              <p:nvPr/>
            </p:nvCxnSpPr>
            <p:spPr>
              <a:xfrm>
                <a:off x="6732240" y="1717558"/>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190" name="Picture 189">
            <a:extLst>
              <a:ext uri="{FF2B5EF4-FFF2-40B4-BE49-F238E27FC236}">
                <a16:creationId xmlns:a16="http://schemas.microsoft.com/office/drawing/2014/main" id="{8EE68089-6EDF-470E-AFEB-368458931F46}"/>
              </a:ext>
            </a:extLst>
          </p:cNvPr>
          <p:cNvPicPr>
            <a:picLocks noChangeAspect="1"/>
          </p:cNvPicPr>
          <p:nvPr/>
        </p:nvPicPr>
        <p:blipFill>
          <a:blip r:embed="rId2"/>
          <a:stretch>
            <a:fillRect/>
          </a:stretch>
        </p:blipFill>
        <p:spPr>
          <a:xfrm>
            <a:off x="7007041" y="3106128"/>
            <a:ext cx="1786286" cy="2327834"/>
          </a:xfrm>
          <a:prstGeom prst="rect">
            <a:avLst/>
          </a:prstGeom>
        </p:spPr>
      </p:pic>
      <p:sp>
        <p:nvSpPr>
          <p:cNvPr id="191" name="TextBox 190">
            <a:extLst>
              <a:ext uri="{FF2B5EF4-FFF2-40B4-BE49-F238E27FC236}">
                <a16:creationId xmlns:a16="http://schemas.microsoft.com/office/drawing/2014/main" id="{830E1A79-B5C1-46E4-AD36-E21BF932E79E}"/>
              </a:ext>
            </a:extLst>
          </p:cNvPr>
          <p:cNvSpPr txBox="1"/>
          <p:nvPr/>
        </p:nvSpPr>
        <p:spPr>
          <a:xfrm>
            <a:off x="6567612" y="5319777"/>
            <a:ext cx="2513071" cy="338554"/>
          </a:xfrm>
          <a:prstGeom prst="rect">
            <a:avLst/>
          </a:prstGeom>
          <a:noFill/>
        </p:spPr>
        <p:txBody>
          <a:bodyPr wrap="square">
            <a:spAutoFit/>
          </a:bodyPr>
          <a:lstStyle/>
          <a:p>
            <a:r>
              <a:rPr lang="en-US" altLang="ja-JP" sz="1600" b="0" i="0" u="none" strike="noStrike" baseline="0" dirty="0" err="1">
                <a:solidFill>
                  <a:srgbClr val="00B050"/>
                </a:solidFill>
                <a:latin typeface="AdvOTf9433e2d"/>
              </a:rPr>
              <a:t>Timokhin</a:t>
            </a:r>
            <a:r>
              <a:rPr lang="en-US" altLang="ja-JP" sz="1600" b="0" i="0" u="none" strike="noStrike" baseline="0" dirty="0">
                <a:solidFill>
                  <a:srgbClr val="00B050"/>
                </a:solidFill>
                <a:latin typeface="AdvOTf9433e2d"/>
              </a:rPr>
              <a:t> &amp; Harding (2019)</a:t>
            </a:r>
            <a:endParaRPr lang="ja-JP" altLang="en-US" sz="1600" dirty="0">
              <a:solidFill>
                <a:srgbClr val="00B050"/>
              </a:solidFill>
            </a:endParaRPr>
          </a:p>
        </p:txBody>
      </p:sp>
      <p:cxnSp>
        <p:nvCxnSpPr>
          <p:cNvPr id="192" name="Straight Arrow Connector 191">
            <a:extLst>
              <a:ext uri="{FF2B5EF4-FFF2-40B4-BE49-F238E27FC236}">
                <a16:creationId xmlns:a16="http://schemas.microsoft.com/office/drawing/2014/main" id="{EAC19D84-5E64-4254-83D0-B9C4E1F9CCF1}"/>
              </a:ext>
            </a:extLst>
          </p:cNvPr>
          <p:cNvCxnSpPr>
            <a:cxnSpLocks/>
          </p:cNvCxnSpPr>
          <p:nvPr/>
        </p:nvCxnSpPr>
        <p:spPr>
          <a:xfrm flipV="1">
            <a:off x="6486661" y="3165695"/>
            <a:ext cx="418978" cy="2327833"/>
          </a:xfrm>
          <a:prstGeom prst="straightConnector1">
            <a:avLst/>
          </a:prstGeom>
          <a:ln w="381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DF0E3195-24EC-4F04-8295-A38397A62CC0}"/>
              </a:ext>
            </a:extLst>
          </p:cNvPr>
          <p:cNvSpPr txBox="1"/>
          <p:nvPr/>
        </p:nvSpPr>
        <p:spPr>
          <a:xfrm>
            <a:off x="5350949" y="5529233"/>
            <a:ext cx="3126625" cy="369332"/>
          </a:xfrm>
          <a:prstGeom prst="rect">
            <a:avLst/>
          </a:prstGeom>
          <a:noFill/>
        </p:spPr>
        <p:txBody>
          <a:bodyPr wrap="none" rtlCol="0">
            <a:spAutoFit/>
          </a:bodyPr>
          <a:lstStyle/>
          <a:p>
            <a:r>
              <a:rPr kumimoji="1" lang="en-US" altLang="ja-JP" dirty="0">
                <a:solidFill>
                  <a:srgbClr val="00B0F0"/>
                </a:solidFill>
              </a:rPr>
              <a:t>c/Ω </a:t>
            </a:r>
            <a:r>
              <a:rPr kumimoji="1" lang="ja-JP" altLang="en-US" dirty="0">
                <a:solidFill>
                  <a:srgbClr val="00B0F0"/>
                </a:solidFill>
              </a:rPr>
              <a:t>≳</a:t>
            </a:r>
            <a:r>
              <a:rPr kumimoji="1" lang="en-US" altLang="ja-JP" dirty="0">
                <a:solidFill>
                  <a:srgbClr val="00B0F0"/>
                </a:solidFill>
              </a:rPr>
              <a:t> Macroscopic scale </a:t>
            </a:r>
            <a:r>
              <a:rPr kumimoji="1" lang="ja-JP" altLang="en-US" dirty="0">
                <a:solidFill>
                  <a:srgbClr val="00B0F0"/>
                </a:solidFill>
              </a:rPr>
              <a:t>≳</a:t>
            </a:r>
            <a:r>
              <a:rPr kumimoji="1" lang="en-US" altLang="ja-JP" dirty="0">
                <a:solidFill>
                  <a:srgbClr val="00B0F0"/>
                </a:solidFill>
              </a:rPr>
              <a:t>  km</a:t>
            </a:r>
            <a:endParaRPr kumimoji="1" lang="ja-JP" altLang="en-US" dirty="0">
              <a:solidFill>
                <a:srgbClr val="00B0F0"/>
              </a:solidFill>
            </a:endParaRPr>
          </a:p>
        </p:txBody>
      </p:sp>
      <p:pic>
        <p:nvPicPr>
          <p:cNvPr id="195" name="Picture 194" descr="A picture containing text, light, night sky&#10;&#10;Description automatically generated">
            <a:extLst>
              <a:ext uri="{FF2B5EF4-FFF2-40B4-BE49-F238E27FC236}">
                <a16:creationId xmlns:a16="http://schemas.microsoft.com/office/drawing/2014/main" id="{8B3D289D-AACF-440E-908E-07B79917D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049" y="639780"/>
            <a:ext cx="1487423" cy="1061028"/>
          </a:xfrm>
          <a:prstGeom prst="rect">
            <a:avLst/>
          </a:prstGeom>
        </p:spPr>
      </p:pic>
      <p:sp>
        <p:nvSpPr>
          <p:cNvPr id="196" name="正方形/長方形 48 2">
            <a:extLst>
              <a:ext uri="{FF2B5EF4-FFF2-40B4-BE49-F238E27FC236}">
                <a16:creationId xmlns:a16="http://schemas.microsoft.com/office/drawing/2014/main" id="{5CFCE138-5773-4B18-983A-63615A1F8C65}"/>
              </a:ext>
            </a:extLst>
          </p:cNvPr>
          <p:cNvSpPr/>
          <p:nvPr/>
        </p:nvSpPr>
        <p:spPr>
          <a:xfrm>
            <a:off x="4311617" y="3220909"/>
            <a:ext cx="2873557" cy="2308324"/>
          </a:xfrm>
          <a:prstGeom prst="rect">
            <a:avLst/>
          </a:prstGeom>
        </p:spPr>
        <p:txBody>
          <a:bodyPr wrap="square">
            <a:spAutoFit/>
          </a:bodyPr>
          <a:lstStyle/>
          <a:p>
            <a:r>
              <a:rPr lang="en-US" altLang="ja-JP" dirty="0"/>
              <a:t>Cascade processes due to </a:t>
            </a:r>
          </a:p>
          <a:p>
            <a:pPr marL="285750" indent="-285750">
              <a:buFont typeface="Arial" panose="020B0604020202020204" pitchFamily="34" charset="0"/>
              <a:buChar char="•"/>
            </a:pPr>
            <a:r>
              <a:rPr lang="en-US" altLang="ja-JP" dirty="0"/>
              <a:t>Cyclotron radiation</a:t>
            </a:r>
          </a:p>
          <a:p>
            <a:pPr marL="285750" indent="-285750">
              <a:buFont typeface="Arial" panose="020B0604020202020204" pitchFamily="34" charset="0"/>
              <a:buChar char="•"/>
            </a:pPr>
            <a:r>
              <a:rPr lang="en-US" altLang="ja-JP" dirty="0"/>
              <a:t>(Inverse) Compton scattering</a:t>
            </a:r>
          </a:p>
          <a:p>
            <a:pPr marL="285750" indent="-285750">
              <a:buFont typeface="Arial" panose="020B0604020202020204" pitchFamily="34" charset="0"/>
              <a:buChar char="•"/>
            </a:pPr>
            <a:r>
              <a:rPr lang="en-US" altLang="ja-JP" dirty="0"/>
              <a:t>Curvature radiation</a:t>
            </a:r>
          </a:p>
          <a:p>
            <a:endParaRPr lang="en-US" altLang="ja-JP" dirty="0"/>
          </a:p>
          <a:p>
            <a:pPr marL="285750" indent="-285750">
              <a:buFont typeface="Arial" panose="020B0604020202020204" pitchFamily="34" charset="0"/>
              <a:buChar char="•"/>
            </a:pPr>
            <a:r>
              <a:rPr lang="en-US" altLang="ja-JP" dirty="0">
                <a:solidFill>
                  <a:srgbClr val="FF0000"/>
                </a:solidFill>
              </a:rPr>
              <a:t>γ </a:t>
            </a:r>
            <a:r>
              <a:rPr lang="en-US" altLang="ja-JP" dirty="0">
                <a:solidFill>
                  <a:srgbClr val="FF0000"/>
                </a:solidFill>
                <a:sym typeface="Wingdings" panose="05000000000000000000" pitchFamily="2" charset="2"/>
              </a:rPr>
              <a:t> e</a:t>
            </a:r>
            <a:r>
              <a:rPr lang="en-US" altLang="ja-JP" baseline="30000" dirty="0">
                <a:solidFill>
                  <a:srgbClr val="FF0000"/>
                </a:solidFill>
                <a:sym typeface="Wingdings" panose="05000000000000000000" pitchFamily="2" charset="2"/>
              </a:rPr>
              <a:t>+ </a:t>
            </a:r>
            <a:r>
              <a:rPr lang="en-US" altLang="ja-JP" dirty="0">
                <a:solidFill>
                  <a:srgbClr val="FF0000"/>
                </a:solidFill>
                <a:sym typeface="Wingdings" panose="05000000000000000000" pitchFamily="2" charset="2"/>
              </a:rPr>
              <a:t>e</a:t>
            </a:r>
            <a:r>
              <a:rPr lang="en-US" altLang="ja-JP" baseline="30000" dirty="0">
                <a:solidFill>
                  <a:srgbClr val="FF0000"/>
                </a:solidFill>
                <a:sym typeface="Wingdings" panose="05000000000000000000" pitchFamily="2" charset="2"/>
              </a:rPr>
              <a:t>-</a:t>
            </a:r>
          </a:p>
          <a:p>
            <a:pPr marL="285750" indent="-285750">
              <a:buFont typeface="Arial" panose="020B0604020202020204" pitchFamily="34" charset="0"/>
              <a:buChar char="•"/>
            </a:pPr>
            <a:r>
              <a:rPr lang="en-US" altLang="ja-JP" dirty="0">
                <a:solidFill>
                  <a:srgbClr val="FF0000"/>
                </a:solidFill>
              </a:rPr>
              <a:t>Photon splitting</a:t>
            </a:r>
            <a:endParaRPr lang="ja-JP" altLang="en-US" dirty="0">
              <a:solidFill>
                <a:srgbClr val="FF0000"/>
              </a:solidFill>
            </a:endParaRPr>
          </a:p>
        </p:txBody>
      </p:sp>
      <p:sp>
        <p:nvSpPr>
          <p:cNvPr id="201" name="TextBox 200">
            <a:extLst>
              <a:ext uri="{FF2B5EF4-FFF2-40B4-BE49-F238E27FC236}">
                <a16:creationId xmlns:a16="http://schemas.microsoft.com/office/drawing/2014/main" id="{81DD838B-F2F0-4EF0-AAD3-B32681D04C44}"/>
              </a:ext>
            </a:extLst>
          </p:cNvPr>
          <p:cNvSpPr txBox="1"/>
          <p:nvPr/>
        </p:nvSpPr>
        <p:spPr>
          <a:xfrm>
            <a:off x="4355976" y="1628800"/>
            <a:ext cx="4572000" cy="1477328"/>
          </a:xfrm>
          <a:prstGeom prst="rect">
            <a:avLst/>
          </a:prstGeom>
          <a:noFill/>
        </p:spPr>
        <p:txBody>
          <a:bodyPr wrap="square">
            <a:spAutoFit/>
          </a:bodyPr>
          <a:lstStyle/>
          <a:p>
            <a:pPr marL="285750" indent="-285750">
              <a:buFont typeface="Arial" panose="020B0604020202020204" pitchFamily="34" charset="0"/>
              <a:buChar char="•"/>
            </a:pPr>
            <a:r>
              <a:rPr lang="en-US" altLang="ja-JP" dirty="0"/>
              <a:t>Strong B fields from the P-P dot diagram</a:t>
            </a:r>
          </a:p>
          <a:p>
            <a:pPr marL="285750" indent="-285750">
              <a:buFont typeface="Arial" panose="020B0604020202020204" pitchFamily="34" charset="0"/>
              <a:buChar char="•"/>
            </a:pPr>
            <a:r>
              <a:rPr lang="en-US" altLang="ja-JP" dirty="0"/>
              <a:t>Stable/homogeneous over macro scales</a:t>
            </a:r>
          </a:p>
          <a:p>
            <a:endParaRPr lang="en-US" altLang="ja-JP" dirty="0"/>
          </a:p>
          <a:p>
            <a:r>
              <a:rPr lang="en-US" altLang="ja-JP" dirty="0"/>
              <a:t>EM processes in </a:t>
            </a:r>
            <a:r>
              <a:rPr lang="en-US" altLang="ja-JP" dirty="0">
                <a:solidFill>
                  <a:srgbClr val="00B0F0"/>
                </a:solidFill>
              </a:rPr>
              <a:t>the magnetosphere</a:t>
            </a:r>
          </a:p>
          <a:p>
            <a:r>
              <a:rPr lang="en-US" altLang="ja-JP" dirty="0">
                <a:sym typeface="Wingdings" panose="05000000000000000000" pitchFamily="2" charset="2"/>
              </a:rPr>
              <a:t> </a:t>
            </a:r>
            <a:r>
              <a:rPr lang="en-US" altLang="ja-JP" dirty="0"/>
              <a:t>Important for </a:t>
            </a:r>
            <a:r>
              <a:rPr lang="en-US" altLang="ja-JP" dirty="0">
                <a:solidFill>
                  <a:srgbClr val="00B0F0"/>
                </a:solidFill>
              </a:rPr>
              <a:t>the pulsation mechanism</a:t>
            </a:r>
            <a:r>
              <a:rPr lang="en-US" altLang="ja-JP" dirty="0">
                <a:solidFill>
                  <a:schemeClr val="accent4">
                    <a:lumMod val="75000"/>
                  </a:schemeClr>
                </a:solidFill>
              </a:rPr>
              <a:t> </a:t>
            </a:r>
          </a:p>
        </p:txBody>
      </p:sp>
      <p:sp>
        <p:nvSpPr>
          <p:cNvPr id="202" name="TextBox 201">
            <a:extLst>
              <a:ext uri="{FF2B5EF4-FFF2-40B4-BE49-F238E27FC236}">
                <a16:creationId xmlns:a16="http://schemas.microsoft.com/office/drawing/2014/main" id="{BAB71A12-9563-4A4B-93D7-158967E56105}"/>
              </a:ext>
            </a:extLst>
          </p:cNvPr>
          <p:cNvSpPr txBox="1"/>
          <p:nvPr/>
        </p:nvSpPr>
        <p:spPr>
          <a:xfrm rot="5400000">
            <a:off x="4909421" y="4638291"/>
            <a:ext cx="453970" cy="307777"/>
          </a:xfrm>
          <a:prstGeom prst="rect">
            <a:avLst/>
          </a:prstGeom>
          <a:noFill/>
        </p:spPr>
        <p:txBody>
          <a:bodyPr wrap="none" rtlCol="0">
            <a:spAutoFit/>
          </a:bodyPr>
          <a:lstStyle/>
          <a:p>
            <a:r>
              <a:rPr lang="ja-JP" altLang="en-US" sz="1400" dirty="0"/>
              <a:t>・・・</a:t>
            </a:r>
            <a:endParaRPr kumimoji="1" lang="ja-JP" altLang="en-US" sz="1400" dirty="0"/>
          </a:p>
        </p:txBody>
      </p:sp>
      <p:sp>
        <p:nvSpPr>
          <p:cNvPr id="203" name="TextBox 202">
            <a:extLst>
              <a:ext uri="{FF2B5EF4-FFF2-40B4-BE49-F238E27FC236}">
                <a16:creationId xmlns:a16="http://schemas.microsoft.com/office/drawing/2014/main" id="{50ED63FE-96AD-4816-8019-DDD5C612B5DD}"/>
              </a:ext>
            </a:extLst>
          </p:cNvPr>
          <p:cNvSpPr txBox="1"/>
          <p:nvPr/>
        </p:nvSpPr>
        <p:spPr>
          <a:xfrm>
            <a:off x="660950" y="735087"/>
            <a:ext cx="2887522" cy="461665"/>
          </a:xfrm>
          <a:prstGeom prst="rect">
            <a:avLst/>
          </a:prstGeom>
          <a:noFill/>
        </p:spPr>
        <p:txBody>
          <a:bodyPr wrap="none" rtlCol="0">
            <a:spAutoFit/>
          </a:bodyPr>
          <a:lstStyle/>
          <a:p>
            <a:r>
              <a:rPr kumimoji="1" lang="en-US" altLang="ja-JP" sz="2400" dirty="0">
                <a:solidFill>
                  <a:srgbClr val="7030A0"/>
                </a:solidFill>
              </a:rPr>
              <a:t>Quantum field theory</a:t>
            </a:r>
            <a:endParaRPr kumimoji="1" lang="ja-JP" altLang="en-US" sz="2400" dirty="0">
              <a:solidFill>
                <a:srgbClr val="7030A0"/>
              </a:solidFill>
            </a:endParaRPr>
          </a:p>
        </p:txBody>
      </p:sp>
      <p:sp>
        <p:nvSpPr>
          <p:cNvPr id="204" name="TextBox 203">
            <a:extLst>
              <a:ext uri="{FF2B5EF4-FFF2-40B4-BE49-F238E27FC236}">
                <a16:creationId xmlns:a16="http://schemas.microsoft.com/office/drawing/2014/main" id="{6ED73BB5-F2A1-453E-A262-F3D3F1CE5119}"/>
              </a:ext>
            </a:extLst>
          </p:cNvPr>
          <p:cNvSpPr txBox="1"/>
          <p:nvPr/>
        </p:nvSpPr>
        <p:spPr>
          <a:xfrm>
            <a:off x="3296301" y="-18447"/>
            <a:ext cx="2183418" cy="584775"/>
          </a:xfrm>
          <a:prstGeom prst="rect">
            <a:avLst/>
          </a:prstGeom>
          <a:noFill/>
        </p:spPr>
        <p:txBody>
          <a:bodyPr wrap="none" rtlCol="0">
            <a:spAutoFit/>
          </a:bodyPr>
          <a:lstStyle/>
          <a:p>
            <a:r>
              <a:rPr kumimoji="1" lang="en-US" altLang="ja-JP" sz="3200" dirty="0">
                <a:solidFill>
                  <a:srgbClr val="00B0F0"/>
                </a:solidFill>
              </a:rPr>
              <a:t>Motivations</a:t>
            </a:r>
            <a:endParaRPr kumimoji="1" lang="ja-JP" altLang="en-US" sz="3200" dirty="0">
              <a:solidFill>
                <a:srgbClr val="00B0F0"/>
              </a:solidFill>
            </a:endParaRPr>
          </a:p>
        </p:txBody>
      </p:sp>
      <p:sp>
        <p:nvSpPr>
          <p:cNvPr id="4" name="TextBox 3">
            <a:extLst>
              <a:ext uri="{FF2B5EF4-FFF2-40B4-BE49-F238E27FC236}">
                <a16:creationId xmlns:a16="http://schemas.microsoft.com/office/drawing/2014/main" id="{B02C0571-AF40-4A5E-B192-84A0CCEF07EE}"/>
              </a:ext>
            </a:extLst>
          </p:cNvPr>
          <p:cNvSpPr txBox="1"/>
          <p:nvPr/>
        </p:nvSpPr>
        <p:spPr>
          <a:xfrm>
            <a:off x="467544" y="1209526"/>
            <a:ext cx="3548830" cy="923330"/>
          </a:xfrm>
          <a:prstGeom prst="rect">
            <a:avLst/>
          </a:prstGeom>
          <a:noFill/>
        </p:spPr>
        <p:txBody>
          <a:bodyPr wrap="square" rtlCol="0">
            <a:spAutoFit/>
          </a:bodyPr>
          <a:lstStyle/>
          <a:p>
            <a:r>
              <a:rPr kumimoji="1" lang="en-US" altLang="ja-JP" dirty="0"/>
              <a:t>Quantum fluctuations </a:t>
            </a:r>
          </a:p>
          <a:p>
            <a:r>
              <a:rPr kumimoji="1" lang="en-US" altLang="ja-JP" dirty="0"/>
              <a:t>in strong external fields </a:t>
            </a:r>
          </a:p>
          <a:p>
            <a:pPr marL="285750" indent="-285750">
              <a:buFont typeface="Wingdings" panose="05000000000000000000" pitchFamily="2" charset="2"/>
              <a:buChar char="à"/>
            </a:pPr>
            <a:r>
              <a:rPr lang="en-US" altLang="ja-JP" dirty="0">
                <a:solidFill>
                  <a:schemeClr val="accent4">
                    <a:lumMod val="75000"/>
                  </a:schemeClr>
                </a:solidFill>
                <a:sym typeface="Wingdings" panose="05000000000000000000" pitchFamily="2" charset="2"/>
              </a:rPr>
              <a:t>Strong-field QED/nonlinear QED</a:t>
            </a:r>
          </a:p>
        </p:txBody>
      </p:sp>
      <p:sp>
        <p:nvSpPr>
          <p:cNvPr id="206" name="TextBox 205">
            <a:extLst>
              <a:ext uri="{FF2B5EF4-FFF2-40B4-BE49-F238E27FC236}">
                <a16:creationId xmlns:a16="http://schemas.microsoft.com/office/drawing/2014/main" id="{C0A7F78E-9D7D-4C1D-82E7-2C2B2DEED1A3}"/>
              </a:ext>
            </a:extLst>
          </p:cNvPr>
          <p:cNvSpPr txBox="1"/>
          <p:nvPr/>
        </p:nvSpPr>
        <p:spPr>
          <a:xfrm>
            <a:off x="4305897" y="5642084"/>
            <a:ext cx="3054041" cy="523220"/>
          </a:xfrm>
          <a:prstGeom prst="rect">
            <a:avLst/>
          </a:prstGeom>
          <a:noFill/>
        </p:spPr>
        <p:txBody>
          <a:bodyPr wrap="none" rtlCol="0">
            <a:spAutoFit/>
          </a:bodyPr>
          <a:lstStyle/>
          <a:p>
            <a:r>
              <a:rPr kumimoji="1" lang="ja-JP" altLang="en-US" sz="1400" dirty="0">
                <a:solidFill>
                  <a:srgbClr val="00B050"/>
                </a:solidFill>
              </a:rPr>
              <a:t>本研究会</a:t>
            </a:r>
            <a:endParaRPr kumimoji="1" lang="en-US" altLang="ja-JP" sz="1400" dirty="0">
              <a:solidFill>
                <a:srgbClr val="00B050"/>
              </a:solidFill>
            </a:endParaRPr>
          </a:p>
          <a:p>
            <a:r>
              <a:rPr lang="en-US" altLang="ja-JP" sz="1400" dirty="0">
                <a:solidFill>
                  <a:srgbClr val="00B050"/>
                </a:solidFill>
              </a:rPr>
              <a:t>(</a:t>
            </a:r>
            <a:r>
              <a:rPr kumimoji="1" lang="ja-JP" altLang="en-US" sz="1400" dirty="0">
                <a:solidFill>
                  <a:srgbClr val="00B050"/>
                </a:solidFill>
              </a:rPr>
              <a:t>木坂氏、井上氏、西村氏、米山氏等）</a:t>
            </a:r>
          </a:p>
        </p:txBody>
      </p:sp>
      <p:sp>
        <p:nvSpPr>
          <p:cNvPr id="238" name="TextBox 237">
            <a:extLst>
              <a:ext uri="{FF2B5EF4-FFF2-40B4-BE49-F238E27FC236}">
                <a16:creationId xmlns:a16="http://schemas.microsoft.com/office/drawing/2014/main" id="{CB91536E-2B6A-45C1-A015-BB271084D823}"/>
              </a:ext>
            </a:extLst>
          </p:cNvPr>
          <p:cNvSpPr txBox="1"/>
          <p:nvPr/>
        </p:nvSpPr>
        <p:spPr>
          <a:xfrm>
            <a:off x="325504" y="6309320"/>
            <a:ext cx="4671472" cy="400110"/>
          </a:xfrm>
          <a:prstGeom prst="rect">
            <a:avLst/>
          </a:prstGeom>
          <a:noFill/>
        </p:spPr>
        <p:txBody>
          <a:bodyPr wrap="none" rtlCol="0">
            <a:spAutoFit/>
          </a:bodyPr>
          <a:lstStyle/>
          <a:p>
            <a:r>
              <a:rPr lang="ja-JP" altLang="en-US" sz="2000" dirty="0"/>
              <a:t>強電磁場中特有の量子過程を検出したい</a:t>
            </a:r>
            <a:endParaRPr lang="en-US" altLang="ja-JP" sz="2000" dirty="0"/>
          </a:p>
        </p:txBody>
      </p:sp>
      <p:sp>
        <p:nvSpPr>
          <p:cNvPr id="240" name="TextBox 239">
            <a:extLst>
              <a:ext uri="{FF2B5EF4-FFF2-40B4-BE49-F238E27FC236}">
                <a16:creationId xmlns:a16="http://schemas.microsoft.com/office/drawing/2014/main" id="{57DAA82A-3023-4725-B4E9-07550C692934}"/>
              </a:ext>
            </a:extLst>
          </p:cNvPr>
          <p:cNvSpPr txBox="1"/>
          <p:nvPr/>
        </p:nvSpPr>
        <p:spPr>
          <a:xfrm>
            <a:off x="295048" y="4077072"/>
            <a:ext cx="3721327" cy="2031325"/>
          </a:xfrm>
          <a:prstGeom prst="rect">
            <a:avLst/>
          </a:prstGeom>
          <a:noFill/>
        </p:spPr>
        <p:txBody>
          <a:bodyPr wrap="square">
            <a:spAutoFit/>
          </a:bodyPr>
          <a:lstStyle/>
          <a:p>
            <a:pPr marL="285750" indent="-285750">
              <a:buFont typeface="Arial" panose="020B0604020202020204" pitchFamily="34" charset="0"/>
              <a:buChar char="•"/>
            </a:pPr>
            <a:r>
              <a:rPr lang="en-US" altLang="ja-JP" dirty="0">
                <a:sym typeface="Wingdings" panose="05000000000000000000" pitchFamily="2" charset="2"/>
              </a:rPr>
              <a:t>Schwinger mechanism</a:t>
            </a:r>
          </a:p>
          <a:p>
            <a:pPr marL="285750" indent="-285750">
              <a:buFont typeface="Arial" panose="020B0604020202020204" pitchFamily="34" charset="0"/>
              <a:buChar char="•"/>
            </a:pPr>
            <a:r>
              <a:rPr lang="en-US" altLang="ja-JP" dirty="0">
                <a:solidFill>
                  <a:srgbClr val="FF0000"/>
                </a:solidFill>
                <a:sym typeface="Wingdings" panose="05000000000000000000" pitchFamily="2" charset="2"/>
              </a:rPr>
              <a:t>Vacuum birefringence/dichroism</a:t>
            </a:r>
          </a:p>
          <a:p>
            <a:pPr marL="285750" indent="-285750">
              <a:buFont typeface="Arial" panose="020B0604020202020204" pitchFamily="34" charset="0"/>
              <a:buChar char="•"/>
            </a:pPr>
            <a:r>
              <a:rPr lang="en-US" altLang="ja-JP" dirty="0">
                <a:solidFill>
                  <a:srgbClr val="FF0000"/>
                </a:solidFill>
                <a:sym typeface="Wingdings" panose="05000000000000000000" pitchFamily="2" charset="2"/>
              </a:rPr>
              <a:t>Photon splitting, </a:t>
            </a:r>
            <a:r>
              <a:rPr lang="en-US" altLang="ja-JP" dirty="0" err="1">
                <a:solidFill>
                  <a:srgbClr val="FF0000"/>
                </a:solidFill>
                <a:sym typeface="Wingdings" panose="05000000000000000000" pitchFamily="2" charset="2"/>
              </a:rPr>
              <a:t>etc</a:t>
            </a:r>
            <a:endParaRPr lang="en-US" altLang="ja-JP" dirty="0">
              <a:solidFill>
                <a:srgbClr val="FF0000"/>
              </a:solidFill>
              <a:sym typeface="Wingdings" panose="05000000000000000000" pitchFamily="2" charset="2"/>
            </a:endParaRPr>
          </a:p>
          <a:p>
            <a:pPr marL="285750" indent="-285750">
              <a:buFont typeface="Arial" panose="020B0604020202020204" pitchFamily="34" charset="0"/>
              <a:buChar char="•"/>
            </a:pPr>
            <a:endParaRPr lang="en-US" altLang="ja-JP" dirty="0">
              <a:solidFill>
                <a:srgbClr val="FF0000"/>
              </a:solidFill>
              <a:sym typeface="Wingdings" panose="05000000000000000000" pitchFamily="2" charset="2"/>
            </a:endParaRPr>
          </a:p>
          <a:p>
            <a:r>
              <a:rPr lang="en-US" altLang="ja-JP" dirty="0">
                <a:solidFill>
                  <a:srgbClr val="00B0F0"/>
                </a:solidFill>
              </a:rPr>
              <a:t>Not confirmed or controversial yet</a:t>
            </a:r>
          </a:p>
          <a:p>
            <a:r>
              <a:rPr lang="en-US" altLang="ja-JP" dirty="0"/>
              <a:t>Challenges in several ongoing experiments/observations</a:t>
            </a:r>
          </a:p>
        </p:txBody>
      </p:sp>
      <p:sp>
        <p:nvSpPr>
          <p:cNvPr id="242" name="TextBox 241">
            <a:extLst>
              <a:ext uri="{FF2B5EF4-FFF2-40B4-BE49-F238E27FC236}">
                <a16:creationId xmlns:a16="http://schemas.microsoft.com/office/drawing/2014/main" id="{2EFFDCD3-591D-455A-B5E4-2F55CC6B0B4B}"/>
              </a:ext>
            </a:extLst>
          </p:cNvPr>
          <p:cNvSpPr txBox="1"/>
          <p:nvPr/>
        </p:nvSpPr>
        <p:spPr>
          <a:xfrm>
            <a:off x="3201470" y="3018626"/>
            <a:ext cx="726481" cy="523220"/>
          </a:xfrm>
          <a:prstGeom prst="rect">
            <a:avLst/>
          </a:prstGeom>
          <a:noFill/>
        </p:spPr>
        <p:txBody>
          <a:bodyPr wrap="none" rtlCol="0">
            <a:spAutoFit/>
          </a:bodyPr>
          <a:lstStyle/>
          <a:p>
            <a:r>
              <a:rPr kumimoji="1" lang="en-US" altLang="ja-JP" sz="2800" dirty="0">
                <a:solidFill>
                  <a:srgbClr val="00B050"/>
                </a:solidFill>
              </a:rPr>
              <a:t>E, B</a:t>
            </a:r>
            <a:endParaRPr kumimoji="1" lang="ja-JP" altLang="en-US" sz="2800" dirty="0">
              <a:solidFill>
                <a:srgbClr val="00B050"/>
              </a:solidFill>
            </a:endParaRPr>
          </a:p>
        </p:txBody>
      </p:sp>
      <p:sp>
        <p:nvSpPr>
          <p:cNvPr id="243" name="TextBox 242">
            <a:extLst>
              <a:ext uri="{FF2B5EF4-FFF2-40B4-BE49-F238E27FC236}">
                <a16:creationId xmlns:a16="http://schemas.microsoft.com/office/drawing/2014/main" id="{498EFB2F-FDC0-4248-A972-B2AA477A7477}"/>
              </a:ext>
            </a:extLst>
          </p:cNvPr>
          <p:cNvSpPr txBox="1"/>
          <p:nvPr/>
        </p:nvSpPr>
        <p:spPr>
          <a:xfrm>
            <a:off x="5710989" y="6165304"/>
            <a:ext cx="3469523" cy="707886"/>
          </a:xfrm>
          <a:prstGeom prst="rect">
            <a:avLst/>
          </a:prstGeom>
          <a:noFill/>
        </p:spPr>
        <p:txBody>
          <a:bodyPr wrap="square" rtlCol="0">
            <a:spAutoFit/>
          </a:bodyPr>
          <a:lstStyle/>
          <a:p>
            <a:r>
              <a:rPr lang="ja-JP" altLang="en-US" sz="2000" dirty="0"/>
              <a:t>磁気圏で見つかれば</a:t>
            </a:r>
            <a:endParaRPr lang="en-US" altLang="ja-JP" sz="2000" dirty="0"/>
          </a:p>
          <a:p>
            <a:r>
              <a:rPr lang="ja-JP" altLang="en-US" sz="2000" dirty="0"/>
              <a:t>学際的なインパクト</a:t>
            </a:r>
            <a:endParaRPr lang="en-US" altLang="ja-JP" sz="2000" dirty="0"/>
          </a:p>
        </p:txBody>
      </p:sp>
      <p:sp>
        <p:nvSpPr>
          <p:cNvPr id="244" name="Arrow: Left-Right 243">
            <a:extLst>
              <a:ext uri="{FF2B5EF4-FFF2-40B4-BE49-F238E27FC236}">
                <a16:creationId xmlns:a16="http://schemas.microsoft.com/office/drawing/2014/main" id="{75CB9255-DD68-4D8C-B83C-23ECCDE54457}"/>
              </a:ext>
            </a:extLst>
          </p:cNvPr>
          <p:cNvSpPr/>
          <p:nvPr/>
        </p:nvSpPr>
        <p:spPr bwMode="auto">
          <a:xfrm>
            <a:off x="4932040" y="6309320"/>
            <a:ext cx="720080" cy="382671"/>
          </a:xfrm>
          <a:prstGeom prst="lef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cxnSp>
        <p:nvCxnSpPr>
          <p:cNvPr id="3" name="Straight Arrow Connector 2">
            <a:extLst>
              <a:ext uri="{FF2B5EF4-FFF2-40B4-BE49-F238E27FC236}">
                <a16:creationId xmlns:a16="http://schemas.microsoft.com/office/drawing/2014/main" id="{6EF59859-D156-405B-AB9E-9ECCDC45D591}"/>
              </a:ext>
            </a:extLst>
          </p:cNvPr>
          <p:cNvCxnSpPr/>
          <p:nvPr/>
        </p:nvCxnSpPr>
        <p:spPr>
          <a:xfrm>
            <a:off x="3347864" y="4797152"/>
            <a:ext cx="1008112" cy="360040"/>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83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09190C-5AB1-4078-B21C-234E41D99D17}"/>
              </a:ext>
            </a:extLst>
          </p:cNvPr>
          <p:cNvSpPr/>
          <p:nvPr/>
        </p:nvSpPr>
        <p:spPr bwMode="auto">
          <a:xfrm flipV="1">
            <a:off x="971600" y="836712"/>
            <a:ext cx="7128792" cy="231595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pic>
        <p:nvPicPr>
          <p:cNvPr id="5" name="図 4" descr="\begin{document}&#10;\begin{align*}&#10;\lambda = \frac{1}{2\omega n_{\rm imag}}&#10;\end{align*}&#10;\end{documen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8741" y="2128538"/>
            <a:ext cx="1728192" cy="773385"/>
          </a:xfrm>
          <a:prstGeom prst="rect">
            <a:avLst/>
          </a:prstGeom>
        </p:spPr>
      </p:pic>
      <p:sp>
        <p:nvSpPr>
          <p:cNvPr id="6" name="テキスト ボックス 5"/>
          <p:cNvSpPr txBox="1"/>
          <p:nvPr/>
        </p:nvSpPr>
        <p:spPr>
          <a:xfrm>
            <a:off x="1738336" y="188640"/>
            <a:ext cx="5991961" cy="523220"/>
          </a:xfrm>
          <a:prstGeom prst="rect">
            <a:avLst/>
          </a:prstGeom>
          <a:noFill/>
        </p:spPr>
        <p:txBody>
          <a:bodyPr wrap="none" rtlCol="0">
            <a:spAutoFit/>
          </a:bodyPr>
          <a:lstStyle/>
          <a:p>
            <a:r>
              <a:rPr lang="en-US" altLang="ja-JP" sz="2800" dirty="0">
                <a:solidFill>
                  <a:srgbClr val="00B0F0"/>
                </a:solidFill>
              </a:rPr>
              <a:t>“Mean-free-path” of photons in B-fields</a:t>
            </a:r>
            <a:endParaRPr kumimoji="1" lang="ja-JP" altLang="en-US" sz="2800" dirty="0">
              <a:solidFill>
                <a:srgbClr val="00B0F0"/>
              </a:solidFill>
            </a:endParaRPr>
          </a:p>
        </p:txBody>
      </p:sp>
      <p:sp>
        <p:nvSpPr>
          <p:cNvPr id="4" name="テキスト ボックス 3"/>
          <p:cNvSpPr txBox="1"/>
          <p:nvPr/>
        </p:nvSpPr>
        <p:spPr>
          <a:xfrm>
            <a:off x="971600" y="908720"/>
            <a:ext cx="5327099" cy="400110"/>
          </a:xfrm>
          <a:prstGeom prst="rect">
            <a:avLst/>
          </a:prstGeom>
          <a:noFill/>
        </p:spPr>
        <p:txBody>
          <a:bodyPr wrap="none" rtlCol="0">
            <a:spAutoFit/>
          </a:bodyPr>
          <a:lstStyle/>
          <a:p>
            <a:r>
              <a:rPr kumimoji="1" lang="en-US" altLang="ja-JP" sz="2000" dirty="0">
                <a:solidFill>
                  <a:srgbClr val="00B050"/>
                </a:solidFill>
              </a:rPr>
              <a:t>When the refractive index has an imaginary part, </a:t>
            </a:r>
            <a:endParaRPr kumimoji="1" lang="ja-JP" altLang="en-US" sz="2000" dirty="0">
              <a:solidFill>
                <a:srgbClr val="00B050"/>
              </a:solidFill>
            </a:endParaRPr>
          </a:p>
        </p:txBody>
      </p:sp>
      <p:grpSp>
        <p:nvGrpSpPr>
          <p:cNvPr id="7" name="グループ化 6"/>
          <p:cNvGrpSpPr/>
          <p:nvPr/>
        </p:nvGrpSpPr>
        <p:grpSpPr>
          <a:xfrm>
            <a:off x="539552" y="3501008"/>
            <a:ext cx="4906575" cy="2520280"/>
            <a:chOff x="1822655" y="3356992"/>
            <a:chExt cx="6091138" cy="3128735"/>
          </a:xfrm>
        </p:grpSpPr>
        <p:grpSp>
          <p:nvGrpSpPr>
            <p:cNvPr id="13" name="グループ化 12"/>
            <p:cNvGrpSpPr/>
            <p:nvPr/>
          </p:nvGrpSpPr>
          <p:grpSpPr>
            <a:xfrm>
              <a:off x="1822655" y="3356992"/>
              <a:ext cx="5269625" cy="3128735"/>
              <a:chOff x="1750858" y="3164954"/>
              <a:chExt cx="5053390" cy="3000350"/>
            </a:xfrm>
          </p:grpSpPr>
          <p:grpSp>
            <p:nvGrpSpPr>
              <p:cNvPr id="12" name="グループ化 11"/>
              <p:cNvGrpSpPr/>
              <p:nvPr/>
            </p:nvGrpSpPr>
            <p:grpSpPr>
              <a:xfrm>
                <a:off x="2199462" y="3265014"/>
                <a:ext cx="4604786" cy="2900290"/>
                <a:chOff x="2199462" y="3265014"/>
                <a:chExt cx="4604786" cy="2900290"/>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9462" y="3265014"/>
                  <a:ext cx="4604786" cy="290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2199462" y="3265014"/>
                  <a:ext cx="716354" cy="199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p:cNvSpPr txBox="1"/>
              <p:nvPr/>
            </p:nvSpPr>
            <p:spPr>
              <a:xfrm>
                <a:off x="1750858" y="3164954"/>
                <a:ext cx="801823" cy="400110"/>
              </a:xfrm>
              <a:prstGeom prst="rect">
                <a:avLst/>
              </a:prstGeom>
              <a:noFill/>
            </p:spPr>
            <p:txBody>
              <a:bodyPr wrap="none" rtlCol="0">
                <a:spAutoFit/>
              </a:bodyPr>
              <a:lstStyle/>
              <a:p>
                <a:r>
                  <a:rPr lang="el-GR" altLang="ja-JP" sz="2000" dirty="0"/>
                  <a:t>λ</a:t>
                </a:r>
                <a:r>
                  <a:rPr lang="en-US" altLang="ja-JP" sz="2000" dirty="0"/>
                  <a:t> (</a:t>
                </a:r>
                <a:r>
                  <a:rPr lang="en-US" altLang="ja-JP" sz="2000" dirty="0" err="1"/>
                  <a:t>fm</a:t>
                </a:r>
                <a:r>
                  <a:rPr lang="en-US" altLang="ja-JP" sz="2000" dirty="0"/>
                  <a:t>)</a:t>
                </a:r>
                <a:endParaRPr kumimoji="1" lang="ja-JP" altLang="en-US" sz="2000" dirty="0"/>
              </a:p>
            </p:txBody>
          </p:sp>
        </p:grpSp>
        <p:pic>
          <p:nvPicPr>
            <p:cNvPr id="8" name="図 7" descr="\begin{document}&#10;\begin{align*}&#10;\omega^2/4m^2&#10;\end{align*}&#10;\end{document}"/>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87058" y="6046282"/>
              <a:ext cx="1026735" cy="359069"/>
            </a:xfrm>
            <a:prstGeom prst="rect">
              <a:avLst/>
            </a:prstGeom>
            <a:solidFill>
              <a:schemeClr val="bg1"/>
            </a:solidFill>
          </p:spPr>
        </p:pic>
      </p:grpSp>
      <p:sp>
        <p:nvSpPr>
          <p:cNvPr id="3" name="TextBox 2">
            <a:extLst>
              <a:ext uri="{FF2B5EF4-FFF2-40B4-BE49-F238E27FC236}">
                <a16:creationId xmlns:a16="http://schemas.microsoft.com/office/drawing/2014/main" id="{2FAC665A-2005-4330-9974-F498358D9A0C}"/>
              </a:ext>
            </a:extLst>
          </p:cNvPr>
          <p:cNvSpPr txBox="1"/>
          <p:nvPr/>
        </p:nvSpPr>
        <p:spPr>
          <a:xfrm>
            <a:off x="5052837" y="3789040"/>
            <a:ext cx="3801682" cy="1569660"/>
          </a:xfrm>
          <a:prstGeom prst="rect">
            <a:avLst/>
          </a:prstGeom>
          <a:noFill/>
        </p:spPr>
        <p:txBody>
          <a:bodyPr wrap="none" rtlCol="0">
            <a:spAutoFit/>
          </a:bodyPr>
          <a:lstStyle/>
          <a:p>
            <a:r>
              <a:rPr lang="en-US" altLang="ja-JP" sz="2800" dirty="0">
                <a:solidFill>
                  <a:srgbClr val="00B0F0"/>
                </a:solidFill>
              </a:rPr>
              <a:t>Even real p</a:t>
            </a:r>
            <a:r>
              <a:rPr kumimoji="1" lang="en-US" altLang="ja-JP" sz="2800" dirty="0">
                <a:solidFill>
                  <a:srgbClr val="00B0F0"/>
                </a:solidFill>
              </a:rPr>
              <a:t>hotons decay </a:t>
            </a:r>
          </a:p>
          <a:p>
            <a:r>
              <a:rPr kumimoji="1" lang="en-US" altLang="ja-JP" sz="2800" dirty="0">
                <a:solidFill>
                  <a:srgbClr val="00B0F0"/>
                </a:solidFill>
              </a:rPr>
              <a:t>in a microscopic scale!</a:t>
            </a:r>
          </a:p>
          <a:p>
            <a:r>
              <a:rPr lang="en-US" altLang="ja-JP" sz="2000" dirty="0"/>
              <a:t>[Real photons never decay in </a:t>
            </a:r>
          </a:p>
          <a:p>
            <a:r>
              <a:rPr lang="en-US" altLang="ja-JP" sz="2000" dirty="0"/>
              <a:t>ordinary vacuum without B-field.]</a:t>
            </a:r>
            <a:endParaRPr kumimoji="1" lang="ja-JP" altLang="en-US" sz="2000" dirty="0"/>
          </a:p>
        </p:txBody>
      </p:sp>
      <p:grpSp>
        <p:nvGrpSpPr>
          <p:cNvPr id="15" name="Group 14">
            <a:extLst>
              <a:ext uri="{FF2B5EF4-FFF2-40B4-BE49-F238E27FC236}">
                <a16:creationId xmlns:a16="http://schemas.microsoft.com/office/drawing/2014/main" id="{6B0311EF-D4DF-41FD-8288-F76D7FD37946}"/>
              </a:ext>
            </a:extLst>
          </p:cNvPr>
          <p:cNvGrpSpPr/>
          <p:nvPr/>
        </p:nvGrpSpPr>
        <p:grpSpPr>
          <a:xfrm>
            <a:off x="9972600" y="5373216"/>
            <a:ext cx="7160481" cy="615950"/>
            <a:chOff x="1303553" y="6093296"/>
            <a:chExt cx="7160481" cy="615950"/>
          </a:xfrm>
        </p:grpSpPr>
        <p:sp>
          <p:nvSpPr>
            <p:cNvPr id="14" name="テキスト ボックス 13"/>
            <p:cNvSpPr txBox="1"/>
            <p:nvPr/>
          </p:nvSpPr>
          <p:spPr>
            <a:xfrm>
              <a:off x="3632327" y="6247581"/>
              <a:ext cx="4831707" cy="461665"/>
            </a:xfrm>
            <a:prstGeom prst="rect">
              <a:avLst/>
            </a:prstGeom>
            <a:noFill/>
          </p:spPr>
          <p:txBody>
            <a:bodyPr wrap="none" rtlCol="0">
              <a:spAutoFit/>
            </a:bodyPr>
            <a:lstStyle/>
            <a:p>
              <a:r>
                <a:rPr kumimoji="1" lang="en-US" altLang="ja-JP" sz="2400" dirty="0"/>
                <a:t>Smaller </a:t>
              </a:r>
              <a:r>
                <a:rPr kumimoji="1" lang="en-US" altLang="ja-JP" sz="2400" dirty="0" err="1"/>
                <a:t>mfp</a:t>
              </a:r>
              <a:r>
                <a:rPr kumimoji="1" lang="en-US" altLang="ja-JP" sz="2400" dirty="0"/>
                <a:t> for a larger energy ~ 1/ω</a:t>
              </a:r>
            </a:p>
          </p:txBody>
        </p:sp>
        <p:pic>
          <p:nvPicPr>
            <p:cNvPr id="16" name="Picture 15">
              <a:extLst>
                <a:ext uri="{FF2B5EF4-FFF2-40B4-BE49-F238E27FC236}">
                  <a16:creationId xmlns:a16="http://schemas.microsoft.com/office/drawing/2014/main" id="{0DA4C034-6AD8-41A1-AAA8-A2453E117128}"/>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303553" y="6093296"/>
              <a:ext cx="2020893" cy="510407"/>
            </a:xfrm>
            <a:prstGeom prst="rect">
              <a:avLst/>
            </a:prstGeom>
          </p:spPr>
        </p:pic>
      </p:grpSp>
      <p:pic>
        <p:nvPicPr>
          <p:cNvPr id="29" name="Picture 28">
            <a:extLst>
              <a:ext uri="{FF2B5EF4-FFF2-40B4-BE49-F238E27FC236}">
                <a16:creationId xmlns:a16="http://schemas.microsoft.com/office/drawing/2014/main" id="{34459115-B82C-46BB-8B73-8E8D05CA4FF6}"/>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117722" y="1518629"/>
            <a:ext cx="6614063" cy="400110"/>
          </a:xfrm>
          <a:prstGeom prst="rect">
            <a:avLst/>
          </a:prstGeom>
        </p:spPr>
      </p:pic>
      <p:sp>
        <p:nvSpPr>
          <p:cNvPr id="28" name="TextBox 27">
            <a:extLst>
              <a:ext uri="{FF2B5EF4-FFF2-40B4-BE49-F238E27FC236}">
                <a16:creationId xmlns:a16="http://schemas.microsoft.com/office/drawing/2014/main" id="{814CA3D1-F38C-4AE0-98D3-30579E148353}"/>
              </a:ext>
            </a:extLst>
          </p:cNvPr>
          <p:cNvSpPr txBox="1"/>
          <p:nvPr/>
        </p:nvSpPr>
        <p:spPr>
          <a:xfrm>
            <a:off x="1331640" y="2268480"/>
            <a:ext cx="2653355" cy="369332"/>
          </a:xfrm>
          <a:prstGeom prst="rect">
            <a:avLst/>
          </a:prstGeom>
          <a:noFill/>
        </p:spPr>
        <p:txBody>
          <a:bodyPr wrap="square">
            <a:spAutoFit/>
          </a:bodyPr>
          <a:lstStyle/>
          <a:p>
            <a:r>
              <a:rPr lang="en-US" altLang="ja-JP" dirty="0">
                <a:solidFill>
                  <a:srgbClr val="FF33CC"/>
                </a:solidFill>
              </a:rPr>
              <a:t>“Photon mean-free-path” </a:t>
            </a:r>
            <a:endParaRPr lang="ja-JP" altLang="en-US" dirty="0"/>
          </a:p>
        </p:txBody>
      </p:sp>
    </p:spTree>
    <p:extLst>
      <p:ext uri="{BB962C8B-B14F-4D97-AF65-F5344CB8AC3E}">
        <p14:creationId xmlns:p14="http://schemas.microsoft.com/office/powerpoint/2010/main" val="2463683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DC4846-219B-4F90-97EA-337BCDCC1475}"/>
              </a:ext>
            </a:extLst>
          </p:cNvPr>
          <p:cNvSpPr txBox="1"/>
          <p:nvPr/>
        </p:nvSpPr>
        <p:spPr>
          <a:xfrm>
            <a:off x="1074970" y="917912"/>
            <a:ext cx="7332520" cy="954107"/>
          </a:xfrm>
          <a:prstGeom prst="rect">
            <a:avLst/>
          </a:prstGeom>
          <a:noFill/>
        </p:spPr>
        <p:txBody>
          <a:bodyPr wrap="none" rtlCol="0">
            <a:spAutoFit/>
          </a:bodyPr>
          <a:lstStyle/>
          <a:p>
            <a:r>
              <a:rPr kumimoji="1" lang="en-US" altLang="ja-JP" sz="2800" i="1" dirty="0"/>
              <a:t>Medium effects at finite temperature and density</a:t>
            </a:r>
          </a:p>
          <a:p>
            <a:r>
              <a:rPr lang="en-US" altLang="ja-JP" sz="2800" i="1" dirty="0"/>
              <a:t>in the strong magnetic field limit</a:t>
            </a:r>
            <a:endParaRPr kumimoji="1" lang="ja-JP" altLang="en-US" sz="2800" i="1" dirty="0"/>
          </a:p>
        </p:txBody>
      </p:sp>
      <p:sp>
        <p:nvSpPr>
          <p:cNvPr id="3" name="TextBox 2">
            <a:extLst>
              <a:ext uri="{FF2B5EF4-FFF2-40B4-BE49-F238E27FC236}">
                <a16:creationId xmlns:a16="http://schemas.microsoft.com/office/drawing/2014/main" id="{C6067165-5DDC-45CB-BE7A-75519852BE0E}"/>
              </a:ext>
            </a:extLst>
          </p:cNvPr>
          <p:cNvSpPr txBox="1"/>
          <p:nvPr/>
        </p:nvSpPr>
        <p:spPr>
          <a:xfrm>
            <a:off x="1043608" y="3075057"/>
            <a:ext cx="6206379" cy="830997"/>
          </a:xfrm>
          <a:prstGeom prst="rect">
            <a:avLst/>
          </a:prstGeom>
          <a:noFill/>
        </p:spPr>
        <p:txBody>
          <a:bodyPr wrap="none" rtlCol="0">
            <a:spAutoFit/>
          </a:bodyPr>
          <a:lstStyle/>
          <a:p>
            <a:r>
              <a:rPr kumimoji="1" lang="en-US" altLang="ja-JP" sz="2400" dirty="0">
                <a:sym typeface="Wingdings" panose="05000000000000000000" pitchFamily="2" charset="2"/>
              </a:rPr>
              <a:t>Modification of the imaginary part </a:t>
            </a:r>
          </a:p>
          <a:p>
            <a:r>
              <a:rPr kumimoji="1" lang="en-US" altLang="ja-JP" sz="2400" dirty="0"/>
              <a:t>= Effects on the kinematics of </a:t>
            </a:r>
            <a:r>
              <a:rPr kumimoji="1" lang="en-US" altLang="ja-JP" sz="2400" u="sng" dirty="0"/>
              <a:t>on-shell particles</a:t>
            </a:r>
            <a:endParaRPr kumimoji="1" lang="en-US" altLang="ja-JP" sz="2400" dirty="0"/>
          </a:p>
        </p:txBody>
      </p:sp>
      <p:sp>
        <p:nvSpPr>
          <p:cNvPr id="4" name="TextBox 3">
            <a:extLst>
              <a:ext uri="{FF2B5EF4-FFF2-40B4-BE49-F238E27FC236}">
                <a16:creationId xmlns:a16="http://schemas.microsoft.com/office/drawing/2014/main" id="{21905A98-8E63-478D-8148-5E0D73806622}"/>
              </a:ext>
            </a:extLst>
          </p:cNvPr>
          <p:cNvSpPr txBox="1"/>
          <p:nvPr/>
        </p:nvSpPr>
        <p:spPr>
          <a:xfrm>
            <a:off x="1088381" y="5789875"/>
            <a:ext cx="5849871" cy="461665"/>
          </a:xfrm>
          <a:prstGeom prst="rect">
            <a:avLst/>
          </a:prstGeom>
          <a:noFill/>
        </p:spPr>
        <p:txBody>
          <a:bodyPr wrap="none" rtlCol="0">
            <a:spAutoFit/>
          </a:bodyPr>
          <a:lstStyle/>
          <a:p>
            <a:r>
              <a:rPr kumimoji="1" lang="en-US" altLang="ja-JP" sz="2400" dirty="0"/>
              <a:t>Effects on the real part (off-shell fluctuations)</a:t>
            </a:r>
            <a:endParaRPr kumimoji="1" lang="ja-JP" altLang="en-US" sz="2400" dirty="0"/>
          </a:p>
        </p:txBody>
      </p:sp>
      <p:sp>
        <p:nvSpPr>
          <p:cNvPr id="5" name="Arrow: Down 4">
            <a:extLst>
              <a:ext uri="{FF2B5EF4-FFF2-40B4-BE49-F238E27FC236}">
                <a16:creationId xmlns:a16="http://schemas.microsoft.com/office/drawing/2014/main" id="{E53B08D4-D9A8-4558-9EF6-E724579C7DE3}"/>
              </a:ext>
            </a:extLst>
          </p:cNvPr>
          <p:cNvSpPr/>
          <p:nvPr/>
        </p:nvSpPr>
        <p:spPr bwMode="auto">
          <a:xfrm>
            <a:off x="1403648" y="4238898"/>
            <a:ext cx="720080" cy="1224136"/>
          </a:xfrm>
          <a:prstGeom prst="downArrow">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6" name="TextBox 5">
            <a:extLst>
              <a:ext uri="{FF2B5EF4-FFF2-40B4-BE49-F238E27FC236}">
                <a16:creationId xmlns:a16="http://schemas.microsoft.com/office/drawing/2014/main" id="{A20E4A2E-C94A-4A71-AED1-91F2288CE81A}"/>
              </a:ext>
            </a:extLst>
          </p:cNvPr>
          <p:cNvSpPr txBox="1"/>
          <p:nvPr/>
        </p:nvSpPr>
        <p:spPr>
          <a:xfrm>
            <a:off x="2771800" y="4617132"/>
            <a:ext cx="2512098" cy="461665"/>
          </a:xfrm>
          <a:prstGeom prst="rect">
            <a:avLst/>
          </a:prstGeom>
          <a:noFill/>
        </p:spPr>
        <p:txBody>
          <a:bodyPr wrap="none" rtlCol="0">
            <a:spAutoFit/>
          </a:bodyPr>
          <a:lstStyle/>
          <a:p>
            <a:r>
              <a:rPr kumimoji="1" lang="en-US" altLang="ja-JP" sz="2400" dirty="0"/>
              <a:t>Dispersion integral</a:t>
            </a:r>
            <a:endParaRPr kumimoji="1" lang="ja-JP" altLang="en-US" sz="2400" dirty="0"/>
          </a:p>
        </p:txBody>
      </p:sp>
    </p:spTree>
    <p:extLst>
      <p:ext uri="{BB962C8B-B14F-4D97-AF65-F5344CB8AC3E}">
        <p14:creationId xmlns:p14="http://schemas.microsoft.com/office/powerpoint/2010/main" val="127459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Rectangle 224">
            <a:extLst>
              <a:ext uri="{FF2B5EF4-FFF2-40B4-BE49-F238E27FC236}">
                <a16:creationId xmlns:a16="http://schemas.microsoft.com/office/drawing/2014/main" id="{65018011-3C8D-4808-AF5C-A46E3CB94E0D}"/>
              </a:ext>
            </a:extLst>
          </p:cNvPr>
          <p:cNvSpPr/>
          <p:nvPr/>
        </p:nvSpPr>
        <p:spPr bwMode="auto">
          <a:xfrm>
            <a:off x="179512" y="4440935"/>
            <a:ext cx="8856984" cy="23064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224" name="Rectangle 223">
            <a:extLst>
              <a:ext uri="{FF2B5EF4-FFF2-40B4-BE49-F238E27FC236}">
                <a16:creationId xmlns:a16="http://schemas.microsoft.com/office/drawing/2014/main" id="{254A66B6-8121-4C1F-B062-A0ED0C7AC6CA}"/>
              </a:ext>
            </a:extLst>
          </p:cNvPr>
          <p:cNvSpPr/>
          <p:nvPr/>
        </p:nvSpPr>
        <p:spPr bwMode="auto">
          <a:xfrm>
            <a:off x="179512" y="698255"/>
            <a:ext cx="8856984" cy="361103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grpSp>
        <p:nvGrpSpPr>
          <p:cNvPr id="126" name="Group 125">
            <a:extLst>
              <a:ext uri="{FF2B5EF4-FFF2-40B4-BE49-F238E27FC236}">
                <a16:creationId xmlns:a16="http://schemas.microsoft.com/office/drawing/2014/main" id="{346221F3-5BD4-468D-9E44-5B67185E71E9}"/>
              </a:ext>
            </a:extLst>
          </p:cNvPr>
          <p:cNvGrpSpPr/>
          <p:nvPr/>
        </p:nvGrpSpPr>
        <p:grpSpPr>
          <a:xfrm>
            <a:off x="3549717" y="31401"/>
            <a:ext cx="2246419" cy="3891080"/>
            <a:chOff x="1115616" y="404664"/>
            <a:chExt cx="2536596" cy="4393704"/>
          </a:xfrm>
        </p:grpSpPr>
        <p:grpSp>
          <p:nvGrpSpPr>
            <p:cNvPr id="41" name="Group 40">
              <a:extLst>
                <a:ext uri="{FF2B5EF4-FFF2-40B4-BE49-F238E27FC236}">
                  <a16:creationId xmlns:a16="http://schemas.microsoft.com/office/drawing/2014/main" id="{8C28B10F-9A64-4BCE-84B9-B782A43AFD84}"/>
                </a:ext>
              </a:extLst>
            </p:cNvPr>
            <p:cNvGrpSpPr/>
            <p:nvPr/>
          </p:nvGrpSpPr>
          <p:grpSpPr>
            <a:xfrm>
              <a:off x="1115616" y="1338989"/>
              <a:ext cx="2536596" cy="2558482"/>
              <a:chOff x="611560" y="1484784"/>
              <a:chExt cx="3528392" cy="3558836"/>
            </a:xfrm>
          </p:grpSpPr>
          <p:cxnSp>
            <p:nvCxnSpPr>
              <p:cNvPr id="42" name="Straight Arrow Connector 41">
                <a:extLst>
                  <a:ext uri="{FF2B5EF4-FFF2-40B4-BE49-F238E27FC236}">
                    <a16:creationId xmlns:a16="http://schemas.microsoft.com/office/drawing/2014/main" id="{6BE21086-55C7-4759-A41C-149A318996AD}"/>
                  </a:ext>
                </a:extLst>
              </p:cNvPr>
              <p:cNvCxnSpPr>
                <a:cxnSpLocks/>
              </p:cNvCxnSpPr>
              <p:nvPr/>
            </p:nvCxnSpPr>
            <p:spPr>
              <a:xfrm>
                <a:off x="611560" y="3248980"/>
                <a:ext cx="352839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1C99654-36CC-4335-8E54-2D89B15DDFDC}"/>
                  </a:ext>
                </a:extLst>
              </p:cNvPr>
              <p:cNvCxnSpPr>
                <a:cxnSpLocks/>
              </p:cNvCxnSpPr>
              <p:nvPr/>
            </p:nvCxnSpPr>
            <p:spPr>
              <a:xfrm flipV="1">
                <a:off x="2375756" y="1484784"/>
                <a:ext cx="0" cy="35588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FBC27B7D-67D2-4FCF-8D94-E1CB87B3EE12}"/>
                </a:ext>
              </a:extLst>
            </p:cNvPr>
            <p:cNvGrpSpPr/>
            <p:nvPr/>
          </p:nvGrpSpPr>
          <p:grpSpPr>
            <a:xfrm>
              <a:off x="1726346" y="2734191"/>
              <a:ext cx="1293398" cy="2064177"/>
              <a:chOff x="6690747" y="2145506"/>
              <a:chExt cx="1799110" cy="2871260"/>
            </a:xfrm>
            <a:solidFill>
              <a:srgbClr val="00B0F0"/>
            </a:solidFill>
          </p:grpSpPr>
          <p:sp>
            <p:nvSpPr>
              <p:cNvPr id="45" name="Arc 44">
                <a:extLst>
                  <a:ext uri="{FF2B5EF4-FFF2-40B4-BE49-F238E27FC236}">
                    <a16:creationId xmlns:a16="http://schemas.microsoft.com/office/drawing/2014/main" id="{0B0C60FF-D5C6-4315-850D-EEA48E3546B5}"/>
                  </a:ext>
                </a:extLst>
              </p:cNvPr>
              <p:cNvSpPr/>
              <p:nvPr/>
            </p:nvSpPr>
            <p:spPr>
              <a:xfrm>
                <a:off x="6792180" y="2217008"/>
                <a:ext cx="1596244" cy="2799758"/>
              </a:xfrm>
              <a:prstGeom prst="arc">
                <a:avLst>
                  <a:gd name="adj1" fmla="val 11367419"/>
                  <a:gd name="adj2" fmla="val 21161724"/>
                </a:avLst>
              </a:prstGeom>
              <a:gradFill flip="none" rotWithShape="1">
                <a:gsLst>
                  <a:gs pos="0">
                    <a:srgbClr val="00B0F0">
                      <a:shade val="30000"/>
                      <a:satMod val="115000"/>
                    </a:srgbClr>
                  </a:gs>
                  <a:gs pos="50000">
                    <a:srgbClr val="00B0F0">
                      <a:shade val="67500"/>
                      <a:satMod val="115000"/>
                      <a:alpha val="53000"/>
                    </a:srgbClr>
                  </a:gs>
                  <a:gs pos="100000">
                    <a:srgbClr val="00B0F0">
                      <a:shade val="100000"/>
                      <a:satMod val="115000"/>
                      <a:alpha val="54000"/>
                    </a:srgbClr>
                  </a:gs>
                </a:gsLst>
                <a:lin ang="16200000" scaled="1"/>
                <a:tileRect/>
              </a:gra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6" name="Group 45">
                <a:extLst>
                  <a:ext uri="{FF2B5EF4-FFF2-40B4-BE49-F238E27FC236}">
                    <a16:creationId xmlns:a16="http://schemas.microsoft.com/office/drawing/2014/main" id="{26835520-F4A2-43D9-80DB-A9AED054D837}"/>
                  </a:ext>
                </a:extLst>
              </p:cNvPr>
              <p:cNvGrpSpPr/>
              <p:nvPr/>
            </p:nvGrpSpPr>
            <p:grpSpPr>
              <a:xfrm>
                <a:off x="7533664" y="2145506"/>
                <a:ext cx="956193" cy="1455044"/>
                <a:chOff x="7533664" y="2145506"/>
                <a:chExt cx="956193" cy="1455044"/>
              </a:xfrm>
              <a:grpFill/>
            </p:grpSpPr>
            <p:sp>
              <p:nvSpPr>
                <p:cNvPr id="54" name="Oval 53">
                  <a:extLst>
                    <a:ext uri="{FF2B5EF4-FFF2-40B4-BE49-F238E27FC236}">
                      <a16:creationId xmlns:a16="http://schemas.microsoft.com/office/drawing/2014/main" id="{49E78948-B02E-410C-9C2D-7714CD4B49AA}"/>
                    </a:ext>
                  </a:extLst>
                </p:cNvPr>
                <p:cNvSpPr/>
                <p:nvPr/>
              </p:nvSpPr>
              <p:spPr>
                <a:xfrm rot="5400000">
                  <a:off x="7533664" y="2145506"/>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Oval 54">
                  <a:extLst>
                    <a:ext uri="{FF2B5EF4-FFF2-40B4-BE49-F238E27FC236}">
                      <a16:creationId xmlns:a16="http://schemas.microsoft.com/office/drawing/2014/main" id="{C82F60A4-96CD-4217-BCB6-F95E8912D93F}"/>
                    </a:ext>
                  </a:extLst>
                </p:cNvPr>
                <p:cNvSpPr/>
                <p:nvPr/>
              </p:nvSpPr>
              <p:spPr>
                <a:xfrm rot="5400000">
                  <a:off x="7826045" y="2251552"/>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Oval 55">
                  <a:extLst>
                    <a:ext uri="{FF2B5EF4-FFF2-40B4-BE49-F238E27FC236}">
                      <a16:creationId xmlns:a16="http://schemas.microsoft.com/office/drawing/2014/main" id="{47AFF40D-826E-478D-A718-687867EC0DFC}"/>
                    </a:ext>
                  </a:extLst>
                </p:cNvPr>
                <p:cNvSpPr/>
                <p:nvPr/>
              </p:nvSpPr>
              <p:spPr>
                <a:xfrm rot="5400000">
                  <a:off x="8025561" y="2444368"/>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Oval 56">
                  <a:extLst>
                    <a:ext uri="{FF2B5EF4-FFF2-40B4-BE49-F238E27FC236}">
                      <a16:creationId xmlns:a16="http://schemas.microsoft.com/office/drawing/2014/main" id="{21218890-7B0F-498B-A5E3-13651A75BFE6}"/>
                    </a:ext>
                  </a:extLst>
                </p:cNvPr>
                <p:cNvSpPr/>
                <p:nvPr/>
              </p:nvSpPr>
              <p:spPr>
                <a:xfrm rot="5400000">
                  <a:off x="8137319" y="2662108"/>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Oval 57">
                  <a:extLst>
                    <a:ext uri="{FF2B5EF4-FFF2-40B4-BE49-F238E27FC236}">
                      <a16:creationId xmlns:a16="http://schemas.microsoft.com/office/drawing/2014/main" id="{B027BBD3-F704-42E9-9B44-86511B2ADE49}"/>
                    </a:ext>
                  </a:extLst>
                </p:cNvPr>
                <p:cNvSpPr/>
                <p:nvPr/>
              </p:nvSpPr>
              <p:spPr>
                <a:xfrm rot="5400000">
                  <a:off x="8237093" y="2913823"/>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Oval 58">
                  <a:extLst>
                    <a:ext uri="{FF2B5EF4-FFF2-40B4-BE49-F238E27FC236}">
                      <a16:creationId xmlns:a16="http://schemas.microsoft.com/office/drawing/2014/main" id="{14BB7BCB-E121-4EF4-A5AA-8B8D2A47B843}"/>
                    </a:ext>
                  </a:extLst>
                </p:cNvPr>
                <p:cNvSpPr/>
                <p:nvPr/>
              </p:nvSpPr>
              <p:spPr>
                <a:xfrm rot="5400000">
                  <a:off x="8295125" y="3182931"/>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Oval 59">
                  <a:extLst>
                    <a:ext uri="{FF2B5EF4-FFF2-40B4-BE49-F238E27FC236}">
                      <a16:creationId xmlns:a16="http://schemas.microsoft.com/office/drawing/2014/main" id="{0763D8F1-5B39-4915-BAD3-5B4E29E4EA7C}"/>
                    </a:ext>
                  </a:extLst>
                </p:cNvPr>
                <p:cNvSpPr/>
                <p:nvPr/>
              </p:nvSpPr>
              <p:spPr>
                <a:xfrm rot="5400000">
                  <a:off x="8345841" y="3456535"/>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7" name="Group 46">
                <a:extLst>
                  <a:ext uri="{FF2B5EF4-FFF2-40B4-BE49-F238E27FC236}">
                    <a16:creationId xmlns:a16="http://schemas.microsoft.com/office/drawing/2014/main" id="{6655AEBA-A545-458F-B18F-34DAF9E02E0A}"/>
                  </a:ext>
                </a:extLst>
              </p:cNvPr>
              <p:cNvGrpSpPr/>
              <p:nvPr/>
            </p:nvGrpSpPr>
            <p:grpSpPr>
              <a:xfrm flipH="1">
                <a:off x="6690747" y="2239324"/>
                <a:ext cx="663812" cy="1348998"/>
                <a:chOff x="6948265" y="2403952"/>
                <a:chExt cx="663812" cy="1348998"/>
              </a:xfrm>
              <a:grpFill/>
            </p:grpSpPr>
            <p:sp>
              <p:nvSpPr>
                <p:cNvPr id="48" name="Oval 47">
                  <a:extLst>
                    <a:ext uri="{FF2B5EF4-FFF2-40B4-BE49-F238E27FC236}">
                      <a16:creationId xmlns:a16="http://schemas.microsoft.com/office/drawing/2014/main" id="{682D5513-1E33-4EEA-A6B1-B06E5EFBBB95}"/>
                    </a:ext>
                  </a:extLst>
                </p:cNvPr>
                <p:cNvSpPr/>
                <p:nvPr/>
              </p:nvSpPr>
              <p:spPr>
                <a:xfrm rot="16200000" flipH="1">
                  <a:off x="6948265" y="2403952"/>
                  <a:ext cx="144015" cy="144016"/>
                </a:xfrm>
                <a:prstGeom prst="ellipse">
                  <a:avLst/>
                </a:prstGeom>
                <a:solidFill>
                  <a:schemeClr val="bg1">
                    <a:lumMod val="95000"/>
                  </a:schemeClr>
                </a:solidFill>
                <a:ln>
                  <a:solidFill>
                    <a:schemeClr val="bg1">
                      <a:lumMod val="8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Oval 48">
                  <a:extLst>
                    <a:ext uri="{FF2B5EF4-FFF2-40B4-BE49-F238E27FC236}">
                      <a16:creationId xmlns:a16="http://schemas.microsoft.com/office/drawing/2014/main" id="{179BF26C-D9C4-4BBE-ABBD-3BAE72E5DABB}"/>
                    </a:ext>
                  </a:extLst>
                </p:cNvPr>
                <p:cNvSpPr/>
                <p:nvPr/>
              </p:nvSpPr>
              <p:spPr>
                <a:xfrm rot="16200000" flipH="1">
                  <a:off x="7147781" y="2596768"/>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Oval 49">
                  <a:extLst>
                    <a:ext uri="{FF2B5EF4-FFF2-40B4-BE49-F238E27FC236}">
                      <a16:creationId xmlns:a16="http://schemas.microsoft.com/office/drawing/2014/main" id="{A17981E5-5536-4836-AE70-9865C31EA41E}"/>
                    </a:ext>
                  </a:extLst>
                </p:cNvPr>
                <p:cNvSpPr/>
                <p:nvPr/>
              </p:nvSpPr>
              <p:spPr>
                <a:xfrm rot="16200000" flipH="1">
                  <a:off x="7259539" y="2814508"/>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Oval 50">
                  <a:extLst>
                    <a:ext uri="{FF2B5EF4-FFF2-40B4-BE49-F238E27FC236}">
                      <a16:creationId xmlns:a16="http://schemas.microsoft.com/office/drawing/2014/main" id="{B36BA717-F1F9-44D0-B167-646779306709}"/>
                    </a:ext>
                  </a:extLst>
                </p:cNvPr>
                <p:cNvSpPr/>
                <p:nvPr/>
              </p:nvSpPr>
              <p:spPr>
                <a:xfrm rot="16200000" flipH="1">
                  <a:off x="7359313" y="3066223"/>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Oval 51">
                  <a:extLst>
                    <a:ext uri="{FF2B5EF4-FFF2-40B4-BE49-F238E27FC236}">
                      <a16:creationId xmlns:a16="http://schemas.microsoft.com/office/drawing/2014/main" id="{CF45F87E-7CF2-4C32-BFBB-20BDF25BB847}"/>
                    </a:ext>
                  </a:extLst>
                </p:cNvPr>
                <p:cNvSpPr/>
                <p:nvPr/>
              </p:nvSpPr>
              <p:spPr>
                <a:xfrm rot="16200000" flipH="1">
                  <a:off x="7417345" y="3335331"/>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Oval 52">
                  <a:extLst>
                    <a:ext uri="{FF2B5EF4-FFF2-40B4-BE49-F238E27FC236}">
                      <a16:creationId xmlns:a16="http://schemas.microsoft.com/office/drawing/2014/main" id="{466341F9-39C8-4279-AD6F-DC6259F8F043}"/>
                    </a:ext>
                  </a:extLst>
                </p:cNvPr>
                <p:cNvSpPr/>
                <p:nvPr/>
              </p:nvSpPr>
              <p:spPr>
                <a:xfrm rot="16200000" flipH="1">
                  <a:off x="7468061" y="3608935"/>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63" name="Arc 62">
              <a:extLst>
                <a:ext uri="{FF2B5EF4-FFF2-40B4-BE49-F238E27FC236}">
                  <a16:creationId xmlns:a16="http://schemas.microsoft.com/office/drawing/2014/main" id="{B2B8A79D-4666-4516-945A-9E4ED65BF9AF}"/>
                </a:ext>
              </a:extLst>
            </p:cNvPr>
            <p:cNvSpPr/>
            <p:nvPr/>
          </p:nvSpPr>
          <p:spPr>
            <a:xfrm rot="10800000">
              <a:off x="1799268" y="404664"/>
              <a:ext cx="1147556" cy="2012774"/>
            </a:xfrm>
            <a:prstGeom prst="arc">
              <a:avLst>
                <a:gd name="adj1" fmla="val 11367419"/>
                <a:gd name="adj2" fmla="val 21161724"/>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Oval 68">
              <a:extLst>
                <a:ext uri="{FF2B5EF4-FFF2-40B4-BE49-F238E27FC236}">
                  <a16:creationId xmlns:a16="http://schemas.microsoft.com/office/drawing/2014/main" id="{AC0D3004-6E9B-4770-BDFD-A5739CAAC087}"/>
                </a:ext>
              </a:extLst>
            </p:cNvPr>
            <p:cNvSpPr/>
            <p:nvPr/>
          </p:nvSpPr>
          <p:spPr>
            <a:xfrm rot="16200000" flipV="1">
              <a:off x="2208519" y="2338573"/>
              <a:ext cx="103534" cy="103535"/>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フリーフォーム 100 1 1 1 1">
              <a:extLst>
                <a:ext uri="{FF2B5EF4-FFF2-40B4-BE49-F238E27FC236}">
                  <a16:creationId xmlns:a16="http://schemas.microsoft.com/office/drawing/2014/main" id="{A11E20CF-7DC6-4133-BED7-9108F441E1CF}"/>
                </a:ext>
              </a:extLst>
            </p:cNvPr>
            <p:cNvSpPr/>
            <p:nvPr/>
          </p:nvSpPr>
          <p:spPr>
            <a:xfrm rot="12308424">
              <a:off x="1177601" y="2327013"/>
              <a:ext cx="542016" cy="73706"/>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rgbClr val="FF0000"/>
                </a:solidFill>
              </a:endParaRPr>
            </a:p>
          </p:txBody>
        </p:sp>
        <p:pic>
          <p:nvPicPr>
            <p:cNvPr id="96" name="Picture 95">
              <a:extLst>
                <a:ext uri="{FF2B5EF4-FFF2-40B4-BE49-F238E27FC236}">
                  <a16:creationId xmlns:a16="http://schemas.microsoft.com/office/drawing/2014/main" id="{B2139620-1A1B-4509-AE27-8FE51ED885A8}"/>
                </a:ext>
              </a:extLst>
            </p:cNvPr>
            <p:cNvPicPr>
              <a:picLocks noChangeAspect="1"/>
            </p:cNvPicPr>
            <p:nvPr>
              <p:custDataLst>
                <p:tags r:id="rId9"/>
              </p:custDataLst>
            </p:nvPr>
          </p:nvPicPr>
          <p:blipFill>
            <a:blip r:embed="rId11" cstate="print">
              <a:extLst>
                <a:ext uri="{28A0092B-C50C-407E-A947-70E740481C1C}">
                  <a14:useLocalDpi xmlns:a14="http://schemas.microsoft.com/office/drawing/2010/main" val="0"/>
                </a:ext>
              </a:extLst>
            </a:blip>
            <a:stretch>
              <a:fillRect/>
            </a:stretch>
          </p:blipFill>
          <p:spPr>
            <a:xfrm>
              <a:off x="1437245" y="2074286"/>
              <a:ext cx="92226" cy="140343"/>
            </a:xfrm>
            <a:prstGeom prst="rect">
              <a:avLst/>
            </a:prstGeom>
          </p:spPr>
        </p:pic>
        <p:grpSp>
          <p:nvGrpSpPr>
            <p:cNvPr id="101" name="Group 100">
              <a:extLst>
                <a:ext uri="{FF2B5EF4-FFF2-40B4-BE49-F238E27FC236}">
                  <a16:creationId xmlns:a16="http://schemas.microsoft.com/office/drawing/2014/main" id="{7832D426-13C8-448D-8CCB-D25B13DBCFE6}"/>
                </a:ext>
              </a:extLst>
            </p:cNvPr>
            <p:cNvGrpSpPr/>
            <p:nvPr/>
          </p:nvGrpSpPr>
          <p:grpSpPr>
            <a:xfrm rot="21116428">
              <a:off x="1672624" y="2394178"/>
              <a:ext cx="471348" cy="115906"/>
              <a:chOff x="1688091" y="4037856"/>
              <a:chExt cx="655643" cy="161224"/>
            </a:xfrm>
          </p:grpSpPr>
          <p:cxnSp>
            <p:nvCxnSpPr>
              <p:cNvPr id="93" name="Straight Connector 92">
                <a:extLst>
                  <a:ext uri="{FF2B5EF4-FFF2-40B4-BE49-F238E27FC236}">
                    <a16:creationId xmlns:a16="http://schemas.microsoft.com/office/drawing/2014/main" id="{F317FBF3-E501-4B1B-9113-1FC8FAF43EC2}"/>
                  </a:ext>
                </a:extLst>
              </p:cNvPr>
              <p:cNvCxnSpPr>
                <a:cxnSpLocks/>
              </p:cNvCxnSpPr>
              <p:nvPr/>
            </p:nvCxnSpPr>
            <p:spPr>
              <a:xfrm rot="483572" flipV="1">
                <a:off x="1688091" y="4058459"/>
                <a:ext cx="655643" cy="11279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97" name="Isosceles Triangle 96">
                <a:extLst>
                  <a:ext uri="{FF2B5EF4-FFF2-40B4-BE49-F238E27FC236}">
                    <a16:creationId xmlns:a16="http://schemas.microsoft.com/office/drawing/2014/main" id="{9F1BA385-BA7F-4C89-B3D0-B06E0CEEC961}"/>
                  </a:ext>
                </a:extLst>
              </p:cNvPr>
              <p:cNvSpPr/>
              <p:nvPr/>
            </p:nvSpPr>
            <p:spPr bwMode="auto">
              <a:xfrm rot="5114399">
                <a:off x="1957337" y="4035985"/>
                <a:ext cx="161224" cy="16496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grpSp>
          <p:nvGrpSpPr>
            <p:cNvPr id="100" name="Group 99">
              <a:extLst>
                <a:ext uri="{FF2B5EF4-FFF2-40B4-BE49-F238E27FC236}">
                  <a16:creationId xmlns:a16="http://schemas.microsoft.com/office/drawing/2014/main" id="{9ADCADA3-828D-4F00-8753-47FC5339F85A}"/>
                </a:ext>
              </a:extLst>
            </p:cNvPr>
            <p:cNvGrpSpPr/>
            <p:nvPr/>
          </p:nvGrpSpPr>
          <p:grpSpPr>
            <a:xfrm rot="20701684">
              <a:off x="1692607" y="2494063"/>
              <a:ext cx="355479" cy="297277"/>
              <a:chOff x="1630720" y="4185102"/>
              <a:chExt cx="494469" cy="413511"/>
            </a:xfrm>
          </p:grpSpPr>
          <p:cxnSp>
            <p:nvCxnSpPr>
              <p:cNvPr id="94" name="Straight Connector 93">
                <a:extLst>
                  <a:ext uri="{FF2B5EF4-FFF2-40B4-BE49-F238E27FC236}">
                    <a16:creationId xmlns:a16="http://schemas.microsoft.com/office/drawing/2014/main" id="{D8D98D57-8DC6-4945-90AC-2959B1B2491E}"/>
                  </a:ext>
                </a:extLst>
              </p:cNvPr>
              <p:cNvCxnSpPr>
                <a:cxnSpLocks/>
              </p:cNvCxnSpPr>
              <p:nvPr/>
            </p:nvCxnSpPr>
            <p:spPr>
              <a:xfrm rot="898316">
                <a:off x="1630720" y="4185102"/>
                <a:ext cx="494469" cy="41351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98" name="Isosceles Triangle 97">
                <a:extLst>
                  <a:ext uri="{FF2B5EF4-FFF2-40B4-BE49-F238E27FC236}">
                    <a16:creationId xmlns:a16="http://schemas.microsoft.com/office/drawing/2014/main" id="{C33C5174-7005-444F-9061-A122AE307903}"/>
                  </a:ext>
                </a:extLst>
              </p:cNvPr>
              <p:cNvSpPr/>
              <p:nvPr/>
            </p:nvSpPr>
            <p:spPr bwMode="auto">
              <a:xfrm rot="19550205">
                <a:off x="1761786" y="4275365"/>
                <a:ext cx="161224" cy="16496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grpSp>
      <p:grpSp>
        <p:nvGrpSpPr>
          <p:cNvPr id="127" name="Group 126">
            <a:extLst>
              <a:ext uri="{FF2B5EF4-FFF2-40B4-BE49-F238E27FC236}">
                <a16:creationId xmlns:a16="http://schemas.microsoft.com/office/drawing/2014/main" id="{18848D16-9FCB-4FBC-8C4B-BD3F81192765}"/>
              </a:ext>
            </a:extLst>
          </p:cNvPr>
          <p:cNvGrpSpPr/>
          <p:nvPr/>
        </p:nvGrpSpPr>
        <p:grpSpPr>
          <a:xfrm>
            <a:off x="5940152" y="64167"/>
            <a:ext cx="2829996" cy="3796881"/>
            <a:chOff x="3339563" y="422015"/>
            <a:chExt cx="3248661" cy="4358585"/>
          </a:xfrm>
        </p:grpSpPr>
        <p:grpSp>
          <p:nvGrpSpPr>
            <p:cNvPr id="9" name="Group 8">
              <a:extLst>
                <a:ext uri="{FF2B5EF4-FFF2-40B4-BE49-F238E27FC236}">
                  <a16:creationId xmlns:a16="http://schemas.microsoft.com/office/drawing/2014/main" id="{D3632039-78B1-4C07-96C4-0E044B70F4A3}"/>
                </a:ext>
              </a:extLst>
            </p:cNvPr>
            <p:cNvGrpSpPr/>
            <p:nvPr/>
          </p:nvGrpSpPr>
          <p:grpSpPr>
            <a:xfrm>
              <a:off x="4051628" y="1321599"/>
              <a:ext cx="2536596" cy="2558482"/>
              <a:chOff x="611560" y="1484784"/>
              <a:chExt cx="3528392" cy="3558836"/>
            </a:xfrm>
          </p:grpSpPr>
          <p:cxnSp>
            <p:nvCxnSpPr>
              <p:cNvPr id="10" name="Straight Arrow Connector 9">
                <a:extLst>
                  <a:ext uri="{FF2B5EF4-FFF2-40B4-BE49-F238E27FC236}">
                    <a16:creationId xmlns:a16="http://schemas.microsoft.com/office/drawing/2014/main" id="{C33D66D5-9EAC-4C21-99C3-E86E8A847AB6}"/>
                  </a:ext>
                </a:extLst>
              </p:cNvPr>
              <p:cNvCxnSpPr>
                <a:cxnSpLocks/>
              </p:cNvCxnSpPr>
              <p:nvPr/>
            </p:nvCxnSpPr>
            <p:spPr>
              <a:xfrm>
                <a:off x="611560" y="3248980"/>
                <a:ext cx="352839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EF03A55-2772-40BA-A4E4-6F63A3400880}"/>
                  </a:ext>
                </a:extLst>
              </p:cNvPr>
              <p:cNvCxnSpPr>
                <a:cxnSpLocks/>
              </p:cNvCxnSpPr>
              <p:nvPr/>
            </p:nvCxnSpPr>
            <p:spPr>
              <a:xfrm flipV="1">
                <a:off x="2375756" y="1484784"/>
                <a:ext cx="0" cy="35588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7" name="Straight Connector 36">
              <a:extLst>
                <a:ext uri="{FF2B5EF4-FFF2-40B4-BE49-F238E27FC236}">
                  <a16:creationId xmlns:a16="http://schemas.microsoft.com/office/drawing/2014/main" id="{8C48DA7E-9ECF-41EA-A881-D6B60C787DFB}"/>
                </a:ext>
              </a:extLst>
            </p:cNvPr>
            <p:cNvCxnSpPr>
              <a:cxnSpLocks/>
            </p:cNvCxnSpPr>
            <p:nvPr/>
          </p:nvCxnSpPr>
          <p:spPr>
            <a:xfrm>
              <a:off x="4741423" y="2056634"/>
              <a:ext cx="118401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72BEAB4B-829C-4676-979E-95A4EF622A83}"/>
                </a:ext>
              </a:extLst>
            </p:cNvPr>
            <p:cNvGrpSpPr/>
            <p:nvPr/>
          </p:nvGrpSpPr>
          <p:grpSpPr>
            <a:xfrm>
              <a:off x="4668502" y="2716423"/>
              <a:ext cx="1293398" cy="2064177"/>
              <a:chOff x="6690747" y="2145506"/>
              <a:chExt cx="1799110" cy="2871260"/>
            </a:xfrm>
            <a:solidFill>
              <a:srgbClr val="00B0F0"/>
            </a:solidFill>
          </p:grpSpPr>
          <p:sp>
            <p:nvSpPr>
              <p:cNvPr id="72" name="Arc 71">
                <a:extLst>
                  <a:ext uri="{FF2B5EF4-FFF2-40B4-BE49-F238E27FC236}">
                    <a16:creationId xmlns:a16="http://schemas.microsoft.com/office/drawing/2014/main" id="{1406D124-8ABF-4020-B749-6BFAD2D83F67}"/>
                  </a:ext>
                </a:extLst>
              </p:cNvPr>
              <p:cNvSpPr/>
              <p:nvPr/>
            </p:nvSpPr>
            <p:spPr>
              <a:xfrm>
                <a:off x="6792180" y="2217008"/>
                <a:ext cx="1596244" cy="2799758"/>
              </a:xfrm>
              <a:prstGeom prst="arc">
                <a:avLst>
                  <a:gd name="adj1" fmla="val 11367419"/>
                  <a:gd name="adj2" fmla="val 21161724"/>
                </a:avLst>
              </a:prstGeom>
              <a:gradFill flip="none" rotWithShape="1">
                <a:gsLst>
                  <a:gs pos="0">
                    <a:srgbClr val="00B0F0">
                      <a:shade val="30000"/>
                      <a:satMod val="115000"/>
                    </a:srgbClr>
                  </a:gs>
                  <a:gs pos="50000">
                    <a:srgbClr val="00B0F0">
                      <a:shade val="67500"/>
                      <a:satMod val="115000"/>
                      <a:alpha val="53000"/>
                    </a:srgbClr>
                  </a:gs>
                  <a:gs pos="100000">
                    <a:srgbClr val="00B0F0">
                      <a:shade val="100000"/>
                      <a:satMod val="115000"/>
                      <a:alpha val="54000"/>
                    </a:srgbClr>
                  </a:gs>
                </a:gsLst>
                <a:lin ang="16200000" scaled="1"/>
                <a:tileRect/>
              </a:gra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73" name="Group 72">
                <a:extLst>
                  <a:ext uri="{FF2B5EF4-FFF2-40B4-BE49-F238E27FC236}">
                    <a16:creationId xmlns:a16="http://schemas.microsoft.com/office/drawing/2014/main" id="{E45CE9CA-E220-4B31-A4C8-FA8674167AE1}"/>
                  </a:ext>
                </a:extLst>
              </p:cNvPr>
              <p:cNvGrpSpPr/>
              <p:nvPr/>
            </p:nvGrpSpPr>
            <p:grpSpPr>
              <a:xfrm>
                <a:off x="7533664" y="2145506"/>
                <a:ext cx="956193" cy="1455044"/>
                <a:chOff x="7533664" y="2145506"/>
                <a:chExt cx="956193" cy="1455044"/>
              </a:xfrm>
              <a:grpFill/>
            </p:grpSpPr>
            <p:sp>
              <p:nvSpPr>
                <p:cNvPr id="81" name="Oval 80">
                  <a:extLst>
                    <a:ext uri="{FF2B5EF4-FFF2-40B4-BE49-F238E27FC236}">
                      <a16:creationId xmlns:a16="http://schemas.microsoft.com/office/drawing/2014/main" id="{ECA813B7-E1D5-44EB-9403-3DBBF9EB81B0}"/>
                    </a:ext>
                  </a:extLst>
                </p:cNvPr>
                <p:cNvSpPr/>
                <p:nvPr/>
              </p:nvSpPr>
              <p:spPr>
                <a:xfrm rot="5400000">
                  <a:off x="7533664" y="2145506"/>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Oval 81">
                  <a:extLst>
                    <a:ext uri="{FF2B5EF4-FFF2-40B4-BE49-F238E27FC236}">
                      <a16:creationId xmlns:a16="http://schemas.microsoft.com/office/drawing/2014/main" id="{BFBEC3B7-7E31-4DD1-9B5F-CBEAA873E0E6}"/>
                    </a:ext>
                  </a:extLst>
                </p:cNvPr>
                <p:cNvSpPr/>
                <p:nvPr/>
              </p:nvSpPr>
              <p:spPr>
                <a:xfrm rot="5400000">
                  <a:off x="7826045" y="2251552"/>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Oval 82">
                  <a:extLst>
                    <a:ext uri="{FF2B5EF4-FFF2-40B4-BE49-F238E27FC236}">
                      <a16:creationId xmlns:a16="http://schemas.microsoft.com/office/drawing/2014/main" id="{B4AEE32E-BC1D-46A4-A7A0-3B1F74433317}"/>
                    </a:ext>
                  </a:extLst>
                </p:cNvPr>
                <p:cNvSpPr/>
                <p:nvPr/>
              </p:nvSpPr>
              <p:spPr>
                <a:xfrm rot="5400000">
                  <a:off x="8025561" y="2444368"/>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Oval 83">
                  <a:extLst>
                    <a:ext uri="{FF2B5EF4-FFF2-40B4-BE49-F238E27FC236}">
                      <a16:creationId xmlns:a16="http://schemas.microsoft.com/office/drawing/2014/main" id="{CB73656F-3DAB-4BA5-963B-0CFC3FE4DAEA}"/>
                    </a:ext>
                  </a:extLst>
                </p:cNvPr>
                <p:cNvSpPr/>
                <p:nvPr/>
              </p:nvSpPr>
              <p:spPr>
                <a:xfrm rot="5400000">
                  <a:off x="8137319" y="2662108"/>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Oval 84">
                  <a:extLst>
                    <a:ext uri="{FF2B5EF4-FFF2-40B4-BE49-F238E27FC236}">
                      <a16:creationId xmlns:a16="http://schemas.microsoft.com/office/drawing/2014/main" id="{21BF5441-149E-4E1F-B765-BA5769508EE5}"/>
                    </a:ext>
                  </a:extLst>
                </p:cNvPr>
                <p:cNvSpPr/>
                <p:nvPr/>
              </p:nvSpPr>
              <p:spPr>
                <a:xfrm rot="5400000">
                  <a:off x="8237093" y="2913823"/>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Oval 85">
                  <a:extLst>
                    <a:ext uri="{FF2B5EF4-FFF2-40B4-BE49-F238E27FC236}">
                      <a16:creationId xmlns:a16="http://schemas.microsoft.com/office/drawing/2014/main" id="{8E3ACA0A-A69D-474F-93CB-89DEA5AD7775}"/>
                    </a:ext>
                  </a:extLst>
                </p:cNvPr>
                <p:cNvSpPr/>
                <p:nvPr/>
              </p:nvSpPr>
              <p:spPr>
                <a:xfrm rot="5400000">
                  <a:off x="8295125" y="3182931"/>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Oval 86">
                  <a:extLst>
                    <a:ext uri="{FF2B5EF4-FFF2-40B4-BE49-F238E27FC236}">
                      <a16:creationId xmlns:a16="http://schemas.microsoft.com/office/drawing/2014/main" id="{11BF1F40-154C-42A4-9608-189A21AAC454}"/>
                    </a:ext>
                  </a:extLst>
                </p:cNvPr>
                <p:cNvSpPr/>
                <p:nvPr/>
              </p:nvSpPr>
              <p:spPr>
                <a:xfrm rot="5400000">
                  <a:off x="8345841" y="3456535"/>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4" name="Group 73">
                <a:extLst>
                  <a:ext uri="{FF2B5EF4-FFF2-40B4-BE49-F238E27FC236}">
                    <a16:creationId xmlns:a16="http://schemas.microsoft.com/office/drawing/2014/main" id="{35F62C77-6F48-48B1-BA2B-207E9ED7EF76}"/>
                  </a:ext>
                </a:extLst>
              </p:cNvPr>
              <p:cNvGrpSpPr/>
              <p:nvPr/>
            </p:nvGrpSpPr>
            <p:grpSpPr>
              <a:xfrm flipH="1">
                <a:off x="6690747" y="2239324"/>
                <a:ext cx="663812" cy="1348998"/>
                <a:chOff x="6948265" y="2403952"/>
                <a:chExt cx="663812" cy="1348998"/>
              </a:xfrm>
              <a:grpFill/>
            </p:grpSpPr>
            <p:sp>
              <p:nvSpPr>
                <p:cNvPr id="75" name="Oval 74">
                  <a:extLst>
                    <a:ext uri="{FF2B5EF4-FFF2-40B4-BE49-F238E27FC236}">
                      <a16:creationId xmlns:a16="http://schemas.microsoft.com/office/drawing/2014/main" id="{EF80276D-CFE1-4BF7-AD5A-07C3DE93C439}"/>
                    </a:ext>
                  </a:extLst>
                </p:cNvPr>
                <p:cNvSpPr/>
                <p:nvPr/>
              </p:nvSpPr>
              <p:spPr>
                <a:xfrm rot="16200000" flipH="1">
                  <a:off x="6948265" y="2403952"/>
                  <a:ext cx="144015" cy="144016"/>
                </a:xfrm>
                <a:prstGeom prst="ellipse">
                  <a:avLst/>
                </a:prstGeom>
                <a:solidFill>
                  <a:schemeClr val="bg1">
                    <a:lumMod val="95000"/>
                  </a:schemeClr>
                </a:solidFill>
                <a:ln>
                  <a:solidFill>
                    <a:schemeClr val="bg1">
                      <a:lumMod val="8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Oval 75">
                  <a:extLst>
                    <a:ext uri="{FF2B5EF4-FFF2-40B4-BE49-F238E27FC236}">
                      <a16:creationId xmlns:a16="http://schemas.microsoft.com/office/drawing/2014/main" id="{9553D9D5-EB73-4CB3-924E-96AECD6EFE8A}"/>
                    </a:ext>
                  </a:extLst>
                </p:cNvPr>
                <p:cNvSpPr/>
                <p:nvPr/>
              </p:nvSpPr>
              <p:spPr>
                <a:xfrm rot="16200000" flipH="1">
                  <a:off x="7147781" y="2596768"/>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Oval 76">
                  <a:extLst>
                    <a:ext uri="{FF2B5EF4-FFF2-40B4-BE49-F238E27FC236}">
                      <a16:creationId xmlns:a16="http://schemas.microsoft.com/office/drawing/2014/main" id="{8654F338-502E-4C80-95C2-507E121B710B}"/>
                    </a:ext>
                  </a:extLst>
                </p:cNvPr>
                <p:cNvSpPr/>
                <p:nvPr/>
              </p:nvSpPr>
              <p:spPr>
                <a:xfrm rot="16200000" flipH="1">
                  <a:off x="7259539" y="2814508"/>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Oval 77">
                  <a:extLst>
                    <a:ext uri="{FF2B5EF4-FFF2-40B4-BE49-F238E27FC236}">
                      <a16:creationId xmlns:a16="http://schemas.microsoft.com/office/drawing/2014/main" id="{00E00C0C-FD88-4FF3-A917-D7B6833644AA}"/>
                    </a:ext>
                  </a:extLst>
                </p:cNvPr>
                <p:cNvSpPr/>
                <p:nvPr/>
              </p:nvSpPr>
              <p:spPr>
                <a:xfrm rot="16200000" flipH="1">
                  <a:off x="7359313" y="3066223"/>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Oval 78">
                  <a:extLst>
                    <a:ext uri="{FF2B5EF4-FFF2-40B4-BE49-F238E27FC236}">
                      <a16:creationId xmlns:a16="http://schemas.microsoft.com/office/drawing/2014/main" id="{A0763C29-006C-48DE-B60B-665EEF428B63}"/>
                    </a:ext>
                  </a:extLst>
                </p:cNvPr>
                <p:cNvSpPr/>
                <p:nvPr/>
              </p:nvSpPr>
              <p:spPr>
                <a:xfrm rot="16200000" flipH="1">
                  <a:off x="7417345" y="3335331"/>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Oval 79">
                  <a:extLst>
                    <a:ext uri="{FF2B5EF4-FFF2-40B4-BE49-F238E27FC236}">
                      <a16:creationId xmlns:a16="http://schemas.microsoft.com/office/drawing/2014/main" id="{0FF0B34F-5C96-4500-BBD4-E48C5A82CFF1}"/>
                    </a:ext>
                  </a:extLst>
                </p:cNvPr>
                <p:cNvSpPr/>
                <p:nvPr/>
              </p:nvSpPr>
              <p:spPr>
                <a:xfrm rot="16200000" flipH="1">
                  <a:off x="7468061" y="3608935"/>
                  <a:ext cx="144015" cy="144016"/>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pic>
          <p:nvPicPr>
            <p:cNvPr id="105" name="Picture 104">
              <a:extLst>
                <a:ext uri="{FF2B5EF4-FFF2-40B4-BE49-F238E27FC236}">
                  <a16:creationId xmlns:a16="http://schemas.microsoft.com/office/drawing/2014/main" id="{E918073E-2D95-432B-A918-1B53B14AC64F}"/>
                </a:ext>
              </a:extLst>
            </p:cNvPr>
            <p:cNvPicPr>
              <a:picLocks noChangeAspect="1"/>
            </p:cNvPicPr>
            <p:nvPr>
              <p:custDataLst>
                <p:tags r:id="rId8"/>
              </p:custDataLst>
            </p:nvPr>
          </p:nvPicPr>
          <p:blipFill>
            <a:blip r:embed="rId11" cstate="print">
              <a:extLst>
                <a:ext uri="{28A0092B-C50C-407E-A947-70E740481C1C}">
                  <a14:useLocalDpi xmlns:a14="http://schemas.microsoft.com/office/drawing/2010/main" val="0"/>
                </a:ext>
              </a:extLst>
            </a:blip>
            <a:stretch>
              <a:fillRect/>
            </a:stretch>
          </p:blipFill>
          <p:spPr>
            <a:xfrm>
              <a:off x="3820759" y="1882150"/>
              <a:ext cx="92226" cy="140343"/>
            </a:xfrm>
            <a:prstGeom prst="rect">
              <a:avLst/>
            </a:prstGeom>
          </p:spPr>
        </p:pic>
        <p:grpSp>
          <p:nvGrpSpPr>
            <p:cNvPr id="106" name="Group 105">
              <a:extLst>
                <a:ext uri="{FF2B5EF4-FFF2-40B4-BE49-F238E27FC236}">
                  <a16:creationId xmlns:a16="http://schemas.microsoft.com/office/drawing/2014/main" id="{47653937-DD69-481B-B4DC-6670474A5FE4}"/>
                </a:ext>
              </a:extLst>
            </p:cNvPr>
            <p:cNvGrpSpPr/>
            <p:nvPr/>
          </p:nvGrpSpPr>
          <p:grpSpPr>
            <a:xfrm rot="19877305">
              <a:off x="4167670" y="1971470"/>
              <a:ext cx="667555" cy="329205"/>
              <a:chOff x="1733379" y="3836275"/>
              <a:chExt cx="928565" cy="457923"/>
            </a:xfrm>
          </p:grpSpPr>
          <p:cxnSp>
            <p:nvCxnSpPr>
              <p:cNvPr id="107" name="Straight Connector 106">
                <a:extLst>
                  <a:ext uri="{FF2B5EF4-FFF2-40B4-BE49-F238E27FC236}">
                    <a16:creationId xmlns:a16="http://schemas.microsoft.com/office/drawing/2014/main" id="{63A5B210-5FA6-4BFD-82B4-4B9DED9C1A55}"/>
                  </a:ext>
                </a:extLst>
              </p:cNvPr>
              <p:cNvCxnSpPr>
                <a:cxnSpLocks/>
              </p:cNvCxnSpPr>
              <p:nvPr/>
            </p:nvCxnSpPr>
            <p:spPr>
              <a:xfrm rot="1179044" flipV="1">
                <a:off x="1733379" y="3836275"/>
                <a:ext cx="928565" cy="45792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08" name="Isosceles Triangle 107">
                <a:extLst>
                  <a:ext uri="{FF2B5EF4-FFF2-40B4-BE49-F238E27FC236}">
                    <a16:creationId xmlns:a16="http://schemas.microsoft.com/office/drawing/2014/main" id="{F6EFC13B-41EE-4BD5-BA7B-3825D1345576}"/>
                  </a:ext>
                </a:extLst>
              </p:cNvPr>
              <p:cNvSpPr/>
              <p:nvPr/>
            </p:nvSpPr>
            <p:spPr bwMode="auto">
              <a:xfrm rot="5114399">
                <a:off x="2119937" y="3986886"/>
                <a:ext cx="161224" cy="16496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grpSp>
          <p:nvGrpSpPr>
            <p:cNvPr id="109" name="Group 108">
              <a:extLst>
                <a:ext uri="{FF2B5EF4-FFF2-40B4-BE49-F238E27FC236}">
                  <a16:creationId xmlns:a16="http://schemas.microsoft.com/office/drawing/2014/main" id="{5CFEE966-045C-4523-B446-2CF99B916C68}"/>
                </a:ext>
              </a:extLst>
            </p:cNvPr>
            <p:cNvGrpSpPr/>
            <p:nvPr/>
          </p:nvGrpSpPr>
          <p:grpSpPr>
            <a:xfrm rot="20701684">
              <a:off x="4200018" y="2346983"/>
              <a:ext cx="771538" cy="420843"/>
              <a:chOff x="1598694" y="4256942"/>
              <a:chExt cx="1073206" cy="585391"/>
            </a:xfrm>
          </p:grpSpPr>
          <p:cxnSp>
            <p:nvCxnSpPr>
              <p:cNvPr id="110" name="Straight Connector 109">
                <a:extLst>
                  <a:ext uri="{FF2B5EF4-FFF2-40B4-BE49-F238E27FC236}">
                    <a16:creationId xmlns:a16="http://schemas.microsoft.com/office/drawing/2014/main" id="{A89582B0-374C-4A17-A247-9A29E8DC3D61}"/>
                  </a:ext>
                </a:extLst>
              </p:cNvPr>
              <p:cNvCxnSpPr>
                <a:cxnSpLocks/>
              </p:cNvCxnSpPr>
              <p:nvPr/>
            </p:nvCxnSpPr>
            <p:spPr>
              <a:xfrm rot="898316">
                <a:off x="1598694" y="4256942"/>
                <a:ext cx="1073206" cy="58539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11" name="Isosceles Triangle 110">
                <a:extLst>
                  <a:ext uri="{FF2B5EF4-FFF2-40B4-BE49-F238E27FC236}">
                    <a16:creationId xmlns:a16="http://schemas.microsoft.com/office/drawing/2014/main" id="{26D7EA79-89E7-42DC-9C8F-E30C7F42956F}"/>
                  </a:ext>
                </a:extLst>
              </p:cNvPr>
              <p:cNvSpPr/>
              <p:nvPr/>
            </p:nvSpPr>
            <p:spPr bwMode="auto">
              <a:xfrm rot="19196852">
                <a:off x="1899946" y="4326364"/>
                <a:ext cx="161224" cy="16496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grpSp>
          <p:nvGrpSpPr>
            <p:cNvPr id="116" name="Group 115">
              <a:extLst>
                <a:ext uri="{FF2B5EF4-FFF2-40B4-BE49-F238E27FC236}">
                  <a16:creationId xmlns:a16="http://schemas.microsoft.com/office/drawing/2014/main" id="{7CE1B5CF-5D13-4B59-8F92-8D368D560C86}"/>
                </a:ext>
              </a:extLst>
            </p:cNvPr>
            <p:cNvGrpSpPr/>
            <p:nvPr/>
          </p:nvGrpSpPr>
          <p:grpSpPr>
            <a:xfrm rot="21118785">
              <a:off x="3339563" y="1996615"/>
              <a:ext cx="868371" cy="390238"/>
              <a:chOff x="3979476" y="3422318"/>
              <a:chExt cx="1207900" cy="542819"/>
            </a:xfrm>
          </p:grpSpPr>
          <p:sp>
            <p:nvSpPr>
              <p:cNvPr id="104" name="フリーフォーム 100 1 1 1 2 1">
                <a:extLst>
                  <a:ext uri="{FF2B5EF4-FFF2-40B4-BE49-F238E27FC236}">
                    <a16:creationId xmlns:a16="http://schemas.microsoft.com/office/drawing/2014/main" id="{2FCD93A3-80C3-4658-9BB1-B2504B684ACC}"/>
                  </a:ext>
                </a:extLst>
              </p:cNvPr>
              <p:cNvSpPr/>
              <p:nvPr/>
            </p:nvSpPr>
            <p:spPr>
              <a:xfrm rot="12308424">
                <a:off x="4860158" y="3861700"/>
                <a:ext cx="327218" cy="10343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rgbClr val="FF0000"/>
                  </a:solidFill>
                </a:endParaRPr>
              </a:p>
            </p:txBody>
          </p:sp>
          <p:sp>
            <p:nvSpPr>
              <p:cNvPr id="113" name="フリーフォーム 100 1 1 1 3 1">
                <a:extLst>
                  <a:ext uri="{FF2B5EF4-FFF2-40B4-BE49-F238E27FC236}">
                    <a16:creationId xmlns:a16="http://schemas.microsoft.com/office/drawing/2014/main" id="{EAF697DC-C9A1-4A0E-888B-FCE3C41EB30E}"/>
                  </a:ext>
                </a:extLst>
              </p:cNvPr>
              <p:cNvSpPr/>
              <p:nvPr/>
            </p:nvSpPr>
            <p:spPr>
              <a:xfrm rot="12308424">
                <a:off x="3979476" y="3422318"/>
                <a:ext cx="327218" cy="10343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rgbClr val="FF0000"/>
                  </a:solidFill>
                </a:endParaRPr>
              </a:p>
            </p:txBody>
          </p:sp>
          <p:sp>
            <p:nvSpPr>
              <p:cNvPr id="114" name="フリーフォーム 100 1 1 1 4 1">
                <a:extLst>
                  <a:ext uri="{FF2B5EF4-FFF2-40B4-BE49-F238E27FC236}">
                    <a16:creationId xmlns:a16="http://schemas.microsoft.com/office/drawing/2014/main" id="{7659BC34-168E-4A52-BCF9-3ED7D452F136}"/>
                  </a:ext>
                </a:extLst>
              </p:cNvPr>
              <p:cNvSpPr/>
              <p:nvPr/>
            </p:nvSpPr>
            <p:spPr>
              <a:xfrm rot="12308424">
                <a:off x="4278565" y="3567404"/>
                <a:ext cx="327218" cy="10343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rgbClr val="FF0000"/>
                  </a:solidFill>
                </a:endParaRPr>
              </a:p>
            </p:txBody>
          </p:sp>
          <p:sp>
            <p:nvSpPr>
              <p:cNvPr id="115" name="フリーフォーム 100 1 1 1 5 1">
                <a:extLst>
                  <a:ext uri="{FF2B5EF4-FFF2-40B4-BE49-F238E27FC236}">
                    <a16:creationId xmlns:a16="http://schemas.microsoft.com/office/drawing/2014/main" id="{74A9DDB7-AB9B-4B2A-9FD9-C8007C1AC177}"/>
                  </a:ext>
                </a:extLst>
              </p:cNvPr>
              <p:cNvSpPr/>
              <p:nvPr/>
            </p:nvSpPr>
            <p:spPr>
              <a:xfrm rot="12308424">
                <a:off x="4577959" y="3714552"/>
                <a:ext cx="327218" cy="10343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rgbClr val="FF0000"/>
                  </a:solidFill>
                </a:endParaRPr>
              </a:p>
            </p:txBody>
          </p:sp>
        </p:grpSp>
        <p:sp>
          <p:nvSpPr>
            <p:cNvPr id="118" name="Oval 117">
              <a:extLst>
                <a:ext uri="{FF2B5EF4-FFF2-40B4-BE49-F238E27FC236}">
                  <a16:creationId xmlns:a16="http://schemas.microsoft.com/office/drawing/2014/main" id="{A8FF9E86-E01E-4799-9BE8-4D4DAB097D50}"/>
                </a:ext>
              </a:extLst>
            </p:cNvPr>
            <p:cNvSpPr/>
            <p:nvPr/>
          </p:nvSpPr>
          <p:spPr>
            <a:xfrm rot="16200000" flipV="1">
              <a:off x="4763795" y="1868680"/>
              <a:ext cx="103534" cy="103535"/>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Arc 118">
              <a:extLst>
                <a:ext uri="{FF2B5EF4-FFF2-40B4-BE49-F238E27FC236}">
                  <a16:creationId xmlns:a16="http://schemas.microsoft.com/office/drawing/2014/main" id="{F4BC6AE4-1B46-4C7D-9926-60DBA56EF984}"/>
                </a:ext>
              </a:extLst>
            </p:cNvPr>
            <p:cNvSpPr/>
            <p:nvPr/>
          </p:nvSpPr>
          <p:spPr>
            <a:xfrm rot="10800000">
              <a:off x="4864275" y="1532984"/>
              <a:ext cx="894086" cy="888051"/>
            </a:xfrm>
            <a:prstGeom prst="arc">
              <a:avLst>
                <a:gd name="adj1" fmla="val 11367419"/>
                <a:gd name="adj2" fmla="val 20841124"/>
              </a:avLst>
            </a:prstGeom>
            <a:gradFill flip="none" rotWithShape="1">
              <a:gsLst>
                <a:gs pos="0">
                  <a:srgbClr val="FFC000"/>
                </a:gs>
                <a:gs pos="100000">
                  <a:srgbClr val="F7E609">
                    <a:alpha val="77647"/>
                  </a:srgbClr>
                </a:gs>
              </a:gsLst>
              <a:lin ang="5400000" scaled="1"/>
              <a:tileRect/>
            </a:gra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9" name="Group 28">
              <a:extLst>
                <a:ext uri="{FF2B5EF4-FFF2-40B4-BE49-F238E27FC236}">
                  <a16:creationId xmlns:a16="http://schemas.microsoft.com/office/drawing/2014/main" id="{C020D913-BABA-4402-81D7-92C6001F48C3}"/>
                </a:ext>
              </a:extLst>
            </p:cNvPr>
            <p:cNvGrpSpPr/>
            <p:nvPr/>
          </p:nvGrpSpPr>
          <p:grpSpPr>
            <a:xfrm>
              <a:off x="4741423" y="422015"/>
              <a:ext cx="1147556" cy="2062869"/>
              <a:chOff x="6784865" y="-1154478"/>
              <a:chExt cx="1596244" cy="2869440"/>
            </a:xfrm>
          </p:grpSpPr>
          <p:sp>
            <p:nvSpPr>
              <p:cNvPr id="30" name="Arc 29">
                <a:extLst>
                  <a:ext uri="{FF2B5EF4-FFF2-40B4-BE49-F238E27FC236}">
                    <a16:creationId xmlns:a16="http://schemas.microsoft.com/office/drawing/2014/main" id="{A3E36C5D-7ACF-48C5-899D-D652E373EACF}"/>
                  </a:ext>
                </a:extLst>
              </p:cNvPr>
              <p:cNvSpPr/>
              <p:nvPr/>
            </p:nvSpPr>
            <p:spPr>
              <a:xfrm rot="10800000">
                <a:off x="6784865" y="-1154478"/>
                <a:ext cx="1596244" cy="2799758"/>
              </a:xfrm>
              <a:prstGeom prst="arc">
                <a:avLst>
                  <a:gd name="adj1" fmla="val 11367419"/>
                  <a:gd name="adj2" fmla="val 21161724"/>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1" name="Group 30">
                <a:extLst>
                  <a:ext uri="{FF2B5EF4-FFF2-40B4-BE49-F238E27FC236}">
                    <a16:creationId xmlns:a16="http://schemas.microsoft.com/office/drawing/2014/main" id="{20F253D2-3814-4FEE-8AA1-C24737910333}"/>
                  </a:ext>
                </a:extLst>
              </p:cNvPr>
              <p:cNvGrpSpPr/>
              <p:nvPr/>
            </p:nvGrpSpPr>
            <p:grpSpPr>
              <a:xfrm>
                <a:off x="7011028" y="1272085"/>
                <a:ext cx="1158549" cy="442877"/>
                <a:chOff x="7011028" y="1272085"/>
                <a:chExt cx="1158549" cy="442877"/>
              </a:xfrm>
            </p:grpSpPr>
            <p:sp>
              <p:nvSpPr>
                <p:cNvPr id="32" name="Oval 31">
                  <a:extLst>
                    <a:ext uri="{FF2B5EF4-FFF2-40B4-BE49-F238E27FC236}">
                      <a16:creationId xmlns:a16="http://schemas.microsoft.com/office/drawing/2014/main" id="{9549D80D-16F7-4927-8EA6-89C3B45C3A96}"/>
                    </a:ext>
                  </a:extLst>
                </p:cNvPr>
                <p:cNvSpPr/>
                <p:nvPr/>
              </p:nvSpPr>
              <p:spPr>
                <a:xfrm rot="16200000" flipV="1">
                  <a:off x="7533664" y="1570947"/>
                  <a:ext cx="144015" cy="144016"/>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Oval 32">
                  <a:extLst>
                    <a:ext uri="{FF2B5EF4-FFF2-40B4-BE49-F238E27FC236}">
                      <a16:creationId xmlns:a16="http://schemas.microsoft.com/office/drawing/2014/main" id="{874DB708-9F20-420E-B531-B617D99446B8}"/>
                    </a:ext>
                  </a:extLst>
                </p:cNvPr>
                <p:cNvSpPr/>
                <p:nvPr/>
              </p:nvSpPr>
              <p:spPr>
                <a:xfrm rot="16200000" flipV="1">
                  <a:off x="7826045" y="1464901"/>
                  <a:ext cx="144015" cy="144016"/>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Oval 33">
                  <a:extLst>
                    <a:ext uri="{FF2B5EF4-FFF2-40B4-BE49-F238E27FC236}">
                      <a16:creationId xmlns:a16="http://schemas.microsoft.com/office/drawing/2014/main" id="{834D4B22-E436-4E02-92B7-AD700EA4D2A8}"/>
                    </a:ext>
                  </a:extLst>
                </p:cNvPr>
                <p:cNvSpPr/>
                <p:nvPr/>
              </p:nvSpPr>
              <p:spPr>
                <a:xfrm rot="16200000" flipV="1">
                  <a:off x="8025561" y="1272085"/>
                  <a:ext cx="144015" cy="144016"/>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Oval 34">
                  <a:extLst>
                    <a:ext uri="{FF2B5EF4-FFF2-40B4-BE49-F238E27FC236}">
                      <a16:creationId xmlns:a16="http://schemas.microsoft.com/office/drawing/2014/main" id="{50C1DF07-77A2-4E26-8D82-FD18FD7FF5B2}"/>
                    </a:ext>
                  </a:extLst>
                </p:cNvPr>
                <p:cNvSpPr/>
                <p:nvPr/>
              </p:nvSpPr>
              <p:spPr>
                <a:xfrm rot="16200000" flipV="1">
                  <a:off x="7210544" y="1477129"/>
                  <a:ext cx="144015" cy="144016"/>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Oval 35">
                  <a:extLst>
                    <a:ext uri="{FF2B5EF4-FFF2-40B4-BE49-F238E27FC236}">
                      <a16:creationId xmlns:a16="http://schemas.microsoft.com/office/drawing/2014/main" id="{9C719D09-6FE4-44D2-B362-EDD89588A886}"/>
                    </a:ext>
                  </a:extLst>
                </p:cNvPr>
                <p:cNvSpPr/>
                <p:nvPr/>
              </p:nvSpPr>
              <p:spPr>
                <a:xfrm rot="16200000" flipV="1">
                  <a:off x="7011028" y="1284313"/>
                  <a:ext cx="144015" cy="144016"/>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grpSp>
        <p:nvGrpSpPr>
          <p:cNvPr id="192" name="Group 191">
            <a:extLst>
              <a:ext uri="{FF2B5EF4-FFF2-40B4-BE49-F238E27FC236}">
                <a16:creationId xmlns:a16="http://schemas.microsoft.com/office/drawing/2014/main" id="{D74EBC01-CE44-474E-ACC1-00FA9408B1F5}"/>
              </a:ext>
            </a:extLst>
          </p:cNvPr>
          <p:cNvGrpSpPr/>
          <p:nvPr/>
        </p:nvGrpSpPr>
        <p:grpSpPr>
          <a:xfrm>
            <a:off x="6156176" y="3182558"/>
            <a:ext cx="2739998" cy="3517072"/>
            <a:chOff x="6129696" y="3224295"/>
            <a:chExt cx="1898524" cy="2436953"/>
          </a:xfrm>
        </p:grpSpPr>
        <p:grpSp>
          <p:nvGrpSpPr>
            <p:cNvPr id="129" name="Group 128">
              <a:extLst>
                <a:ext uri="{FF2B5EF4-FFF2-40B4-BE49-F238E27FC236}">
                  <a16:creationId xmlns:a16="http://schemas.microsoft.com/office/drawing/2014/main" id="{15ABB840-9F79-4CAB-B0D0-DCBEB5F1D296}"/>
                </a:ext>
              </a:extLst>
            </p:cNvPr>
            <p:cNvGrpSpPr/>
            <p:nvPr/>
          </p:nvGrpSpPr>
          <p:grpSpPr>
            <a:xfrm>
              <a:off x="6129696" y="4123879"/>
              <a:ext cx="1898524" cy="1537369"/>
              <a:chOff x="1133800" y="1484784"/>
              <a:chExt cx="2640838" cy="2138473"/>
            </a:xfrm>
          </p:grpSpPr>
          <p:cxnSp>
            <p:nvCxnSpPr>
              <p:cNvPr id="170" name="Straight Arrow Connector 169">
                <a:extLst>
                  <a:ext uri="{FF2B5EF4-FFF2-40B4-BE49-F238E27FC236}">
                    <a16:creationId xmlns:a16="http://schemas.microsoft.com/office/drawing/2014/main" id="{757E53EB-359B-409C-B361-E813B9EBAC75}"/>
                  </a:ext>
                </a:extLst>
              </p:cNvPr>
              <p:cNvCxnSpPr>
                <a:cxnSpLocks/>
              </p:cNvCxnSpPr>
              <p:nvPr/>
            </p:nvCxnSpPr>
            <p:spPr>
              <a:xfrm>
                <a:off x="1133800" y="3224896"/>
                <a:ext cx="2640838" cy="295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0061A081-1720-4F1F-98D0-720AA935456B}"/>
                  </a:ext>
                </a:extLst>
              </p:cNvPr>
              <p:cNvCxnSpPr>
                <a:cxnSpLocks/>
              </p:cNvCxnSpPr>
              <p:nvPr/>
            </p:nvCxnSpPr>
            <p:spPr>
              <a:xfrm flipV="1">
                <a:off x="2375756" y="1484784"/>
                <a:ext cx="0" cy="21384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0" name="Straight Connector 129">
              <a:extLst>
                <a:ext uri="{FF2B5EF4-FFF2-40B4-BE49-F238E27FC236}">
                  <a16:creationId xmlns:a16="http://schemas.microsoft.com/office/drawing/2014/main" id="{9BAAA2CF-A303-4649-8B08-6A2B20841A64}"/>
                </a:ext>
              </a:extLst>
            </p:cNvPr>
            <p:cNvCxnSpPr>
              <a:cxnSpLocks/>
            </p:cNvCxnSpPr>
            <p:nvPr/>
          </p:nvCxnSpPr>
          <p:spPr>
            <a:xfrm>
              <a:off x="6248263" y="4895293"/>
              <a:ext cx="14920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32" name="Picture 131">
              <a:extLst>
                <a:ext uri="{FF2B5EF4-FFF2-40B4-BE49-F238E27FC236}">
                  <a16:creationId xmlns:a16="http://schemas.microsoft.com/office/drawing/2014/main" id="{B1AEB5C9-1058-476E-9EBA-EEDA0A673C27}"/>
                </a:ext>
              </a:extLst>
            </p:cNvPr>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6698904" y="4274074"/>
              <a:ext cx="92226" cy="140343"/>
            </a:xfrm>
            <a:prstGeom prst="rect">
              <a:avLst/>
            </a:prstGeom>
          </p:spPr>
        </p:pic>
        <p:grpSp>
          <p:nvGrpSpPr>
            <p:cNvPr id="135" name="Group 134">
              <a:extLst>
                <a:ext uri="{FF2B5EF4-FFF2-40B4-BE49-F238E27FC236}">
                  <a16:creationId xmlns:a16="http://schemas.microsoft.com/office/drawing/2014/main" id="{BFDBC074-7480-414E-9B2B-1509308329B5}"/>
                </a:ext>
              </a:extLst>
            </p:cNvPr>
            <p:cNvGrpSpPr/>
            <p:nvPr/>
          </p:nvGrpSpPr>
          <p:grpSpPr>
            <a:xfrm rot="21118785">
              <a:off x="6272937" y="4379361"/>
              <a:ext cx="868371" cy="390238"/>
              <a:chOff x="3979476" y="3422318"/>
              <a:chExt cx="1207900" cy="542819"/>
            </a:xfrm>
          </p:grpSpPr>
          <p:sp>
            <p:nvSpPr>
              <p:cNvPr id="146" name="フリーフォーム 100 1 1 1 2 2">
                <a:extLst>
                  <a:ext uri="{FF2B5EF4-FFF2-40B4-BE49-F238E27FC236}">
                    <a16:creationId xmlns:a16="http://schemas.microsoft.com/office/drawing/2014/main" id="{227C9707-8E78-4184-9F0E-57D179BB9C9A}"/>
                  </a:ext>
                </a:extLst>
              </p:cNvPr>
              <p:cNvSpPr/>
              <p:nvPr/>
            </p:nvSpPr>
            <p:spPr>
              <a:xfrm rot="12308424">
                <a:off x="4860158" y="3861700"/>
                <a:ext cx="327218" cy="10343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rgbClr val="FF0000"/>
                  </a:solidFill>
                </a:endParaRPr>
              </a:p>
            </p:txBody>
          </p:sp>
          <p:sp>
            <p:nvSpPr>
              <p:cNvPr id="147" name="フリーフォーム 100 1 1 1 3 2">
                <a:extLst>
                  <a:ext uri="{FF2B5EF4-FFF2-40B4-BE49-F238E27FC236}">
                    <a16:creationId xmlns:a16="http://schemas.microsoft.com/office/drawing/2014/main" id="{194041D0-D7C7-483B-A923-11466A107890}"/>
                  </a:ext>
                </a:extLst>
              </p:cNvPr>
              <p:cNvSpPr/>
              <p:nvPr/>
            </p:nvSpPr>
            <p:spPr>
              <a:xfrm rot="12308424">
                <a:off x="3979476" y="3422318"/>
                <a:ext cx="327218" cy="10343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rgbClr val="FF0000"/>
                  </a:solidFill>
                </a:endParaRPr>
              </a:p>
            </p:txBody>
          </p:sp>
          <p:sp>
            <p:nvSpPr>
              <p:cNvPr id="148" name="フリーフォーム 100 1 1 1 4 2">
                <a:extLst>
                  <a:ext uri="{FF2B5EF4-FFF2-40B4-BE49-F238E27FC236}">
                    <a16:creationId xmlns:a16="http://schemas.microsoft.com/office/drawing/2014/main" id="{410A3878-3F71-4A10-9986-918C7F7587F6}"/>
                  </a:ext>
                </a:extLst>
              </p:cNvPr>
              <p:cNvSpPr/>
              <p:nvPr/>
            </p:nvSpPr>
            <p:spPr>
              <a:xfrm rot="12308424">
                <a:off x="4278565" y="3567404"/>
                <a:ext cx="327218" cy="10343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rgbClr val="FF0000"/>
                  </a:solidFill>
                </a:endParaRPr>
              </a:p>
            </p:txBody>
          </p:sp>
          <p:sp>
            <p:nvSpPr>
              <p:cNvPr id="149" name="フリーフォーム 100 1 1 1 5 2">
                <a:extLst>
                  <a:ext uri="{FF2B5EF4-FFF2-40B4-BE49-F238E27FC236}">
                    <a16:creationId xmlns:a16="http://schemas.microsoft.com/office/drawing/2014/main" id="{2A043039-9D50-48F7-A621-F4435F9FF024}"/>
                  </a:ext>
                </a:extLst>
              </p:cNvPr>
              <p:cNvSpPr/>
              <p:nvPr/>
            </p:nvSpPr>
            <p:spPr>
              <a:xfrm rot="12308424">
                <a:off x="4577959" y="3714552"/>
                <a:ext cx="327218" cy="10343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rgbClr val="FF0000"/>
                  </a:solidFill>
                </a:endParaRPr>
              </a:p>
            </p:txBody>
          </p:sp>
        </p:grpSp>
        <p:sp>
          <p:nvSpPr>
            <p:cNvPr id="136" name="Oval 135">
              <a:extLst>
                <a:ext uri="{FF2B5EF4-FFF2-40B4-BE49-F238E27FC236}">
                  <a16:creationId xmlns:a16="http://schemas.microsoft.com/office/drawing/2014/main" id="{7EF31875-F164-4A75-8858-22FD0D74CC38}"/>
                </a:ext>
              </a:extLst>
            </p:cNvPr>
            <p:cNvSpPr/>
            <p:nvPr/>
          </p:nvSpPr>
          <p:spPr>
            <a:xfrm rot="16200000" flipV="1">
              <a:off x="7514617" y="4551975"/>
              <a:ext cx="103534" cy="103535"/>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7" name="Arc 136">
              <a:extLst>
                <a:ext uri="{FF2B5EF4-FFF2-40B4-BE49-F238E27FC236}">
                  <a16:creationId xmlns:a16="http://schemas.microsoft.com/office/drawing/2014/main" id="{33FACD51-754D-406C-ABE5-AB1D277A92D0}"/>
                </a:ext>
              </a:extLst>
            </p:cNvPr>
            <p:cNvSpPr/>
            <p:nvPr/>
          </p:nvSpPr>
          <p:spPr>
            <a:xfrm rot="10800000">
              <a:off x="6566900" y="4335264"/>
              <a:ext cx="894086" cy="888051"/>
            </a:xfrm>
            <a:prstGeom prst="arc">
              <a:avLst>
                <a:gd name="adj1" fmla="val 11367419"/>
                <a:gd name="adj2" fmla="val 20841124"/>
              </a:avLst>
            </a:prstGeom>
            <a:gradFill flip="none" rotWithShape="1">
              <a:gsLst>
                <a:gs pos="0">
                  <a:srgbClr val="FFC000"/>
                </a:gs>
                <a:gs pos="100000">
                  <a:srgbClr val="F7E609">
                    <a:alpha val="77647"/>
                  </a:srgbClr>
                </a:gs>
              </a:gsLst>
              <a:lin ang="5400000" scaled="1"/>
              <a:tileRect/>
            </a:gra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38" name="Group 137">
              <a:extLst>
                <a:ext uri="{FF2B5EF4-FFF2-40B4-BE49-F238E27FC236}">
                  <a16:creationId xmlns:a16="http://schemas.microsoft.com/office/drawing/2014/main" id="{25E0AFAC-3549-4BC3-A016-77945C486DFC}"/>
                </a:ext>
              </a:extLst>
            </p:cNvPr>
            <p:cNvGrpSpPr/>
            <p:nvPr/>
          </p:nvGrpSpPr>
          <p:grpSpPr>
            <a:xfrm>
              <a:off x="6444048" y="3224295"/>
              <a:ext cx="1147556" cy="2062869"/>
              <a:chOff x="6784865" y="-1154478"/>
              <a:chExt cx="1596244" cy="2869440"/>
            </a:xfrm>
          </p:grpSpPr>
          <p:sp>
            <p:nvSpPr>
              <p:cNvPr id="139" name="Arc 138">
                <a:extLst>
                  <a:ext uri="{FF2B5EF4-FFF2-40B4-BE49-F238E27FC236}">
                    <a16:creationId xmlns:a16="http://schemas.microsoft.com/office/drawing/2014/main" id="{49A42D1E-772F-4F68-BF5F-4A54E8766542}"/>
                  </a:ext>
                </a:extLst>
              </p:cNvPr>
              <p:cNvSpPr/>
              <p:nvPr/>
            </p:nvSpPr>
            <p:spPr>
              <a:xfrm rot="10800000">
                <a:off x="6784865" y="-1154478"/>
                <a:ext cx="1596244" cy="2799758"/>
              </a:xfrm>
              <a:prstGeom prst="arc">
                <a:avLst>
                  <a:gd name="adj1" fmla="val 11367419"/>
                  <a:gd name="adj2" fmla="val 21161724"/>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40" name="Group 139">
                <a:extLst>
                  <a:ext uri="{FF2B5EF4-FFF2-40B4-BE49-F238E27FC236}">
                    <a16:creationId xmlns:a16="http://schemas.microsoft.com/office/drawing/2014/main" id="{C7621BFB-4CC4-432E-9064-1837FD5FE0E1}"/>
                  </a:ext>
                </a:extLst>
              </p:cNvPr>
              <p:cNvGrpSpPr/>
              <p:nvPr/>
            </p:nvGrpSpPr>
            <p:grpSpPr>
              <a:xfrm>
                <a:off x="7011028" y="1272085"/>
                <a:ext cx="1158549" cy="442877"/>
                <a:chOff x="7011028" y="1272085"/>
                <a:chExt cx="1158549" cy="442877"/>
              </a:xfrm>
            </p:grpSpPr>
            <p:sp>
              <p:nvSpPr>
                <p:cNvPr id="141" name="Oval 140">
                  <a:extLst>
                    <a:ext uri="{FF2B5EF4-FFF2-40B4-BE49-F238E27FC236}">
                      <a16:creationId xmlns:a16="http://schemas.microsoft.com/office/drawing/2014/main" id="{2584ACFF-2E7D-429D-B20B-14B0FF5C9123}"/>
                    </a:ext>
                  </a:extLst>
                </p:cNvPr>
                <p:cNvSpPr/>
                <p:nvPr/>
              </p:nvSpPr>
              <p:spPr>
                <a:xfrm rot="16200000" flipV="1">
                  <a:off x="7533664" y="1570947"/>
                  <a:ext cx="144015" cy="144016"/>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2" name="Oval 141">
                  <a:extLst>
                    <a:ext uri="{FF2B5EF4-FFF2-40B4-BE49-F238E27FC236}">
                      <a16:creationId xmlns:a16="http://schemas.microsoft.com/office/drawing/2014/main" id="{E9BC4B8D-43E3-42D1-8225-CF8C5C8C7E10}"/>
                    </a:ext>
                  </a:extLst>
                </p:cNvPr>
                <p:cNvSpPr/>
                <p:nvPr/>
              </p:nvSpPr>
              <p:spPr>
                <a:xfrm rot="16200000" flipV="1">
                  <a:off x="7826045" y="1464901"/>
                  <a:ext cx="144015" cy="144016"/>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 name="Oval 142">
                  <a:extLst>
                    <a:ext uri="{FF2B5EF4-FFF2-40B4-BE49-F238E27FC236}">
                      <a16:creationId xmlns:a16="http://schemas.microsoft.com/office/drawing/2014/main" id="{22AAC2AB-685C-4455-AA78-2B61380A554A}"/>
                    </a:ext>
                  </a:extLst>
                </p:cNvPr>
                <p:cNvSpPr/>
                <p:nvPr/>
              </p:nvSpPr>
              <p:spPr>
                <a:xfrm rot="16200000" flipV="1">
                  <a:off x="8025561" y="1272085"/>
                  <a:ext cx="144015" cy="144016"/>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4" name="Oval 143">
                  <a:extLst>
                    <a:ext uri="{FF2B5EF4-FFF2-40B4-BE49-F238E27FC236}">
                      <a16:creationId xmlns:a16="http://schemas.microsoft.com/office/drawing/2014/main" id="{25912CD8-5236-4004-8DAE-B02D36DF5C5A}"/>
                    </a:ext>
                  </a:extLst>
                </p:cNvPr>
                <p:cNvSpPr/>
                <p:nvPr/>
              </p:nvSpPr>
              <p:spPr>
                <a:xfrm rot="16200000" flipV="1">
                  <a:off x="7210544" y="1477129"/>
                  <a:ext cx="144015" cy="144016"/>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5" name="Oval 144">
                  <a:extLst>
                    <a:ext uri="{FF2B5EF4-FFF2-40B4-BE49-F238E27FC236}">
                      <a16:creationId xmlns:a16="http://schemas.microsoft.com/office/drawing/2014/main" id="{1AF932AA-F64B-43AD-BA69-7361DC4611FB}"/>
                    </a:ext>
                  </a:extLst>
                </p:cNvPr>
                <p:cNvSpPr/>
                <p:nvPr/>
              </p:nvSpPr>
              <p:spPr>
                <a:xfrm rot="16200000" flipV="1">
                  <a:off x="7011028" y="1284313"/>
                  <a:ext cx="144015" cy="144016"/>
                </a:xfrm>
                <a:prstGeom prst="ellipse">
                  <a:avLst/>
                </a:prstGeom>
                <a:solidFill>
                  <a:schemeClr val="bg1">
                    <a:lumMod val="95000"/>
                  </a:schemeClr>
                </a:solidFill>
                <a:ln>
                  <a:solidFill>
                    <a:schemeClr val="bg1">
                      <a:lumMod val="8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cxnSp>
          <p:nvCxnSpPr>
            <p:cNvPr id="152" name="Straight Connector 151">
              <a:extLst>
                <a:ext uri="{FF2B5EF4-FFF2-40B4-BE49-F238E27FC236}">
                  <a16:creationId xmlns:a16="http://schemas.microsoft.com/office/drawing/2014/main" id="{0302128C-D18D-4718-8CA6-D5B17EA164DC}"/>
                </a:ext>
              </a:extLst>
            </p:cNvPr>
            <p:cNvCxnSpPr>
              <a:cxnSpLocks/>
            </p:cNvCxnSpPr>
            <p:nvPr/>
          </p:nvCxnSpPr>
          <p:spPr>
            <a:xfrm flipV="1">
              <a:off x="6707123" y="4655510"/>
              <a:ext cx="770601" cy="314035"/>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73" name="Isosceles Triangle 172">
              <a:extLst>
                <a:ext uri="{FF2B5EF4-FFF2-40B4-BE49-F238E27FC236}">
                  <a16:creationId xmlns:a16="http://schemas.microsoft.com/office/drawing/2014/main" id="{57428135-FCAA-427C-BB18-D1A4889F8C09}"/>
                </a:ext>
              </a:extLst>
            </p:cNvPr>
            <p:cNvSpPr/>
            <p:nvPr/>
          </p:nvSpPr>
          <p:spPr bwMode="auto">
            <a:xfrm rot="3933096">
              <a:off x="6869896" y="4809704"/>
              <a:ext cx="115905" cy="11859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53" name="Isosceles Triangle 152">
              <a:extLst>
                <a:ext uri="{FF2B5EF4-FFF2-40B4-BE49-F238E27FC236}">
                  <a16:creationId xmlns:a16="http://schemas.microsoft.com/office/drawing/2014/main" id="{55BFDDA3-E072-4DEF-B541-082546736CB6}"/>
                </a:ext>
              </a:extLst>
            </p:cNvPr>
            <p:cNvSpPr/>
            <p:nvPr/>
          </p:nvSpPr>
          <p:spPr bwMode="auto">
            <a:xfrm rot="3990792">
              <a:off x="7248386" y="4661036"/>
              <a:ext cx="115905" cy="11859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pic>
        <p:nvPicPr>
          <p:cNvPr id="21" name="Picture 20">
            <a:extLst>
              <a:ext uri="{FF2B5EF4-FFF2-40B4-BE49-F238E27FC236}">
                <a16:creationId xmlns:a16="http://schemas.microsoft.com/office/drawing/2014/main" id="{3EC7A9A1-00C5-4749-9018-D9F08EC43B9A}"/>
              </a:ext>
            </a:extLst>
          </p:cNvPr>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81133" y="5918034"/>
            <a:ext cx="4694923" cy="463294"/>
          </a:xfrm>
          <a:prstGeom prst="rect">
            <a:avLst/>
          </a:prstGeom>
        </p:spPr>
      </p:pic>
      <p:pic>
        <p:nvPicPr>
          <p:cNvPr id="14" name="Picture 13">
            <a:extLst>
              <a:ext uri="{FF2B5EF4-FFF2-40B4-BE49-F238E27FC236}">
                <a16:creationId xmlns:a16="http://schemas.microsoft.com/office/drawing/2014/main" id="{54980F3C-5AFC-44EE-A574-172DCF0F8CC8}"/>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62207" y="5072032"/>
            <a:ext cx="3964598" cy="301184"/>
          </a:xfrm>
          <a:prstGeom prst="rect">
            <a:avLst/>
          </a:prstGeom>
        </p:spPr>
      </p:pic>
      <p:pic>
        <p:nvPicPr>
          <p:cNvPr id="12" name="Picture 11">
            <a:extLst>
              <a:ext uri="{FF2B5EF4-FFF2-40B4-BE49-F238E27FC236}">
                <a16:creationId xmlns:a16="http://schemas.microsoft.com/office/drawing/2014/main" id="{1B006D5A-F248-4394-958B-60098D4536B8}"/>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72576" y="1169012"/>
            <a:ext cx="3335344" cy="387780"/>
          </a:xfrm>
          <a:prstGeom prst="rect">
            <a:avLst/>
          </a:prstGeom>
        </p:spPr>
      </p:pic>
      <p:pic>
        <p:nvPicPr>
          <p:cNvPr id="25" name="Picture 24">
            <a:extLst>
              <a:ext uri="{FF2B5EF4-FFF2-40B4-BE49-F238E27FC236}">
                <a16:creationId xmlns:a16="http://schemas.microsoft.com/office/drawing/2014/main" id="{E84E1875-329F-46FA-A974-2253E92571ED}"/>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534227" y="3012669"/>
            <a:ext cx="3595268" cy="938810"/>
          </a:xfrm>
          <a:prstGeom prst="rect">
            <a:avLst/>
          </a:prstGeom>
        </p:spPr>
      </p:pic>
      <p:sp>
        <p:nvSpPr>
          <p:cNvPr id="220" name="TextBox 219">
            <a:extLst>
              <a:ext uri="{FF2B5EF4-FFF2-40B4-BE49-F238E27FC236}">
                <a16:creationId xmlns:a16="http://schemas.microsoft.com/office/drawing/2014/main" id="{DD8B0711-6D46-49AA-BD9D-89B73DF20CFA}"/>
              </a:ext>
            </a:extLst>
          </p:cNvPr>
          <p:cNvSpPr txBox="1"/>
          <p:nvPr/>
        </p:nvSpPr>
        <p:spPr>
          <a:xfrm>
            <a:off x="2842851" y="3612787"/>
            <a:ext cx="3506280" cy="646331"/>
          </a:xfrm>
          <a:prstGeom prst="rect">
            <a:avLst/>
          </a:prstGeom>
          <a:noFill/>
        </p:spPr>
        <p:txBody>
          <a:bodyPr wrap="none" rtlCol="0">
            <a:spAutoFit/>
          </a:bodyPr>
          <a:lstStyle/>
          <a:p>
            <a:r>
              <a:rPr kumimoji="1" lang="en-US" altLang="ja-JP" dirty="0">
                <a:solidFill>
                  <a:schemeClr val="accent6">
                    <a:lumMod val="75000"/>
                  </a:schemeClr>
                </a:solidFill>
                <a:sym typeface="Wingdings" panose="05000000000000000000" pitchFamily="2" charset="2"/>
              </a:rPr>
              <a:t>Cancellation</a:t>
            </a:r>
          </a:p>
          <a:p>
            <a:r>
              <a:rPr kumimoji="1" lang="en-US" altLang="ja-JP" dirty="0">
                <a:solidFill>
                  <a:schemeClr val="accent6">
                    <a:lumMod val="75000"/>
                  </a:schemeClr>
                </a:solidFill>
                <a:sym typeface="Wingdings" panose="05000000000000000000" pitchFamily="2" charset="2"/>
              </a:rPr>
              <a:t> Highly s</a:t>
            </a:r>
            <a:r>
              <a:rPr kumimoji="1" lang="en-US" altLang="ja-JP" dirty="0">
                <a:solidFill>
                  <a:schemeClr val="accent6">
                    <a:lumMod val="75000"/>
                  </a:schemeClr>
                </a:solidFill>
              </a:rPr>
              <a:t>uppressed in high T limit</a:t>
            </a:r>
            <a:endParaRPr kumimoji="1" lang="ja-JP" altLang="en-US" dirty="0">
              <a:solidFill>
                <a:schemeClr val="accent6">
                  <a:lumMod val="75000"/>
                </a:schemeClr>
              </a:solidFill>
            </a:endParaRPr>
          </a:p>
        </p:txBody>
      </p:sp>
      <p:sp>
        <p:nvSpPr>
          <p:cNvPr id="221" name="TextBox 220">
            <a:extLst>
              <a:ext uri="{FF2B5EF4-FFF2-40B4-BE49-F238E27FC236}">
                <a16:creationId xmlns:a16="http://schemas.microsoft.com/office/drawing/2014/main" id="{871779DC-8E72-4CB7-A918-4534798A649F}"/>
              </a:ext>
            </a:extLst>
          </p:cNvPr>
          <p:cNvSpPr txBox="1"/>
          <p:nvPr/>
        </p:nvSpPr>
        <p:spPr>
          <a:xfrm>
            <a:off x="2969258" y="6381328"/>
            <a:ext cx="2589363" cy="369332"/>
          </a:xfrm>
          <a:prstGeom prst="rect">
            <a:avLst/>
          </a:prstGeom>
          <a:noFill/>
        </p:spPr>
        <p:txBody>
          <a:bodyPr wrap="none" rtlCol="0">
            <a:spAutoFit/>
          </a:bodyPr>
          <a:lstStyle/>
          <a:p>
            <a:r>
              <a:rPr kumimoji="1" lang="en-US" altLang="ja-JP" dirty="0">
                <a:solidFill>
                  <a:schemeClr val="accent6">
                    <a:lumMod val="75000"/>
                  </a:schemeClr>
                </a:solidFill>
              </a:rPr>
              <a:t>Suppressed in high T limit</a:t>
            </a:r>
            <a:endParaRPr kumimoji="1" lang="ja-JP" altLang="en-US" dirty="0">
              <a:solidFill>
                <a:schemeClr val="accent6">
                  <a:lumMod val="75000"/>
                </a:schemeClr>
              </a:solidFill>
            </a:endParaRPr>
          </a:p>
        </p:txBody>
      </p:sp>
      <p:sp>
        <p:nvSpPr>
          <p:cNvPr id="228" name="TextBox 227">
            <a:extLst>
              <a:ext uri="{FF2B5EF4-FFF2-40B4-BE49-F238E27FC236}">
                <a16:creationId xmlns:a16="http://schemas.microsoft.com/office/drawing/2014/main" id="{6A296DC7-BB75-4BE4-8037-7309D2A12F1D}"/>
              </a:ext>
            </a:extLst>
          </p:cNvPr>
          <p:cNvSpPr txBox="1"/>
          <p:nvPr/>
        </p:nvSpPr>
        <p:spPr>
          <a:xfrm>
            <a:off x="4822604" y="3275438"/>
            <a:ext cx="3734227" cy="369332"/>
          </a:xfrm>
          <a:prstGeom prst="rect">
            <a:avLst/>
          </a:prstGeom>
          <a:noFill/>
        </p:spPr>
        <p:txBody>
          <a:bodyPr wrap="none" rtlCol="0">
            <a:spAutoFit/>
          </a:bodyPr>
          <a:lstStyle/>
          <a:p>
            <a:r>
              <a:rPr lang="en-US" altLang="ja-JP" dirty="0"/>
              <a:t>n(ε): Fermi-Dirac distribution function</a:t>
            </a:r>
          </a:p>
        </p:txBody>
      </p:sp>
      <p:sp>
        <p:nvSpPr>
          <p:cNvPr id="16" name="TextBox 15">
            <a:extLst>
              <a:ext uri="{FF2B5EF4-FFF2-40B4-BE49-F238E27FC236}">
                <a16:creationId xmlns:a16="http://schemas.microsoft.com/office/drawing/2014/main" id="{30952170-F13A-42C2-803D-3501074D35F2}"/>
              </a:ext>
            </a:extLst>
          </p:cNvPr>
          <p:cNvSpPr txBox="1"/>
          <p:nvPr/>
        </p:nvSpPr>
        <p:spPr>
          <a:xfrm>
            <a:off x="3056255" y="2025710"/>
            <a:ext cx="939681" cy="369332"/>
          </a:xfrm>
          <a:prstGeom prst="rect">
            <a:avLst/>
          </a:prstGeom>
          <a:noFill/>
        </p:spPr>
        <p:txBody>
          <a:bodyPr wrap="none" rtlCol="0">
            <a:spAutoFit/>
          </a:bodyPr>
          <a:lstStyle/>
          <a:p>
            <a:r>
              <a:rPr kumimoji="1" lang="en-US" altLang="ja-JP" dirty="0"/>
              <a:t>Vacuum</a:t>
            </a:r>
            <a:endParaRPr kumimoji="1" lang="ja-JP" altLang="en-US" dirty="0"/>
          </a:p>
        </p:txBody>
      </p:sp>
      <p:sp>
        <p:nvSpPr>
          <p:cNvPr id="122" name="TextBox 121">
            <a:extLst>
              <a:ext uri="{FF2B5EF4-FFF2-40B4-BE49-F238E27FC236}">
                <a16:creationId xmlns:a16="http://schemas.microsoft.com/office/drawing/2014/main" id="{DCEB78F2-171C-4BBF-8FF1-8FEF66EDCADA}"/>
              </a:ext>
            </a:extLst>
          </p:cNvPr>
          <p:cNvSpPr txBox="1"/>
          <p:nvPr/>
        </p:nvSpPr>
        <p:spPr>
          <a:xfrm>
            <a:off x="6313635" y="2013312"/>
            <a:ext cx="978153" cy="369332"/>
          </a:xfrm>
          <a:prstGeom prst="rect">
            <a:avLst/>
          </a:prstGeom>
          <a:noFill/>
        </p:spPr>
        <p:txBody>
          <a:bodyPr wrap="none" rtlCol="0">
            <a:spAutoFit/>
          </a:bodyPr>
          <a:lstStyle/>
          <a:p>
            <a:r>
              <a:rPr kumimoji="1" lang="en-US" altLang="ja-JP" dirty="0"/>
              <a:t>Medium</a:t>
            </a:r>
            <a:endParaRPr kumimoji="1" lang="ja-JP" altLang="en-US" dirty="0"/>
          </a:p>
        </p:txBody>
      </p:sp>
      <p:sp>
        <p:nvSpPr>
          <p:cNvPr id="17" name="TextBox 16">
            <a:extLst>
              <a:ext uri="{FF2B5EF4-FFF2-40B4-BE49-F238E27FC236}">
                <a16:creationId xmlns:a16="http://schemas.microsoft.com/office/drawing/2014/main" id="{7F5A7A31-89F2-40D9-9D18-30037A16C81B}"/>
              </a:ext>
            </a:extLst>
          </p:cNvPr>
          <p:cNvSpPr txBox="1"/>
          <p:nvPr/>
        </p:nvSpPr>
        <p:spPr>
          <a:xfrm>
            <a:off x="1708947" y="85144"/>
            <a:ext cx="5661102" cy="523220"/>
          </a:xfrm>
          <a:prstGeom prst="rect">
            <a:avLst/>
          </a:prstGeom>
          <a:noFill/>
        </p:spPr>
        <p:txBody>
          <a:bodyPr wrap="none" rtlCol="0">
            <a:spAutoFit/>
          </a:bodyPr>
          <a:lstStyle/>
          <a:p>
            <a:r>
              <a:rPr kumimoji="1" lang="en-US" altLang="ja-JP" sz="2800" dirty="0">
                <a:solidFill>
                  <a:srgbClr val="00B0F0"/>
                </a:solidFill>
              </a:rPr>
              <a:t>Expected effects: Pauli-blocking effect</a:t>
            </a:r>
            <a:endParaRPr kumimoji="1" lang="ja-JP" altLang="en-US" sz="2800" dirty="0">
              <a:solidFill>
                <a:srgbClr val="00B0F0"/>
              </a:solidFill>
            </a:endParaRPr>
          </a:p>
        </p:txBody>
      </p:sp>
      <p:sp>
        <p:nvSpPr>
          <p:cNvPr id="18" name="TextBox 17">
            <a:extLst>
              <a:ext uri="{FF2B5EF4-FFF2-40B4-BE49-F238E27FC236}">
                <a16:creationId xmlns:a16="http://schemas.microsoft.com/office/drawing/2014/main" id="{708F432E-C55C-449F-8789-BDA30A593CE6}"/>
              </a:ext>
            </a:extLst>
          </p:cNvPr>
          <p:cNvSpPr txBox="1"/>
          <p:nvPr/>
        </p:nvSpPr>
        <p:spPr>
          <a:xfrm>
            <a:off x="251520" y="3964086"/>
            <a:ext cx="939681" cy="369332"/>
          </a:xfrm>
          <a:prstGeom prst="rect">
            <a:avLst/>
          </a:prstGeom>
          <a:noFill/>
        </p:spPr>
        <p:txBody>
          <a:bodyPr wrap="none" rtlCol="0">
            <a:spAutoFit/>
          </a:bodyPr>
          <a:lstStyle/>
          <a:p>
            <a:r>
              <a:rPr lang="en-US" altLang="ja-JP" dirty="0"/>
              <a:t>Vacuum</a:t>
            </a:r>
            <a:endParaRPr kumimoji="1" lang="ja-JP" altLang="en-US" dirty="0"/>
          </a:p>
        </p:txBody>
      </p:sp>
      <p:sp>
        <p:nvSpPr>
          <p:cNvPr id="125" name="TextBox 124">
            <a:extLst>
              <a:ext uri="{FF2B5EF4-FFF2-40B4-BE49-F238E27FC236}">
                <a16:creationId xmlns:a16="http://schemas.microsoft.com/office/drawing/2014/main" id="{AF1E7205-B81A-41E4-9E22-C0317F9F4F8C}"/>
              </a:ext>
            </a:extLst>
          </p:cNvPr>
          <p:cNvSpPr txBox="1"/>
          <p:nvPr/>
        </p:nvSpPr>
        <p:spPr>
          <a:xfrm>
            <a:off x="1361599" y="3967810"/>
            <a:ext cx="978153" cy="369332"/>
          </a:xfrm>
          <a:prstGeom prst="rect">
            <a:avLst/>
          </a:prstGeom>
          <a:noFill/>
        </p:spPr>
        <p:txBody>
          <a:bodyPr wrap="none" rtlCol="0">
            <a:spAutoFit/>
          </a:bodyPr>
          <a:lstStyle/>
          <a:p>
            <a:r>
              <a:rPr lang="en-US" altLang="ja-JP" dirty="0"/>
              <a:t>Medium</a:t>
            </a:r>
            <a:endParaRPr kumimoji="1" lang="ja-JP" altLang="en-US" dirty="0"/>
          </a:p>
        </p:txBody>
      </p:sp>
      <p:sp>
        <p:nvSpPr>
          <p:cNvPr id="19" name="TextBox 18">
            <a:extLst>
              <a:ext uri="{FF2B5EF4-FFF2-40B4-BE49-F238E27FC236}">
                <a16:creationId xmlns:a16="http://schemas.microsoft.com/office/drawing/2014/main" id="{C5061115-4A88-4CE3-A3A7-84328F114BBF}"/>
              </a:ext>
            </a:extLst>
          </p:cNvPr>
          <p:cNvSpPr txBox="1"/>
          <p:nvPr/>
        </p:nvSpPr>
        <p:spPr>
          <a:xfrm>
            <a:off x="213490" y="763254"/>
            <a:ext cx="2319738" cy="369332"/>
          </a:xfrm>
          <a:prstGeom prst="rect">
            <a:avLst/>
          </a:prstGeom>
          <a:noFill/>
        </p:spPr>
        <p:txBody>
          <a:bodyPr wrap="none" rtlCol="0">
            <a:spAutoFit/>
          </a:bodyPr>
          <a:lstStyle/>
          <a:p>
            <a:r>
              <a:rPr kumimoji="1" lang="en-US" altLang="ja-JP" dirty="0"/>
              <a:t>Photon decay/creation</a:t>
            </a:r>
            <a:endParaRPr kumimoji="1" lang="ja-JP" altLang="en-US" dirty="0"/>
          </a:p>
        </p:txBody>
      </p:sp>
      <p:sp>
        <p:nvSpPr>
          <p:cNvPr id="128" name="TextBox 127">
            <a:extLst>
              <a:ext uri="{FF2B5EF4-FFF2-40B4-BE49-F238E27FC236}">
                <a16:creationId xmlns:a16="http://schemas.microsoft.com/office/drawing/2014/main" id="{8B68CE5C-9F4D-4842-97FB-AD9112B10E0E}"/>
              </a:ext>
            </a:extLst>
          </p:cNvPr>
          <p:cNvSpPr txBox="1"/>
          <p:nvPr/>
        </p:nvSpPr>
        <p:spPr>
          <a:xfrm>
            <a:off x="235324" y="4531884"/>
            <a:ext cx="1744388" cy="369332"/>
          </a:xfrm>
          <a:prstGeom prst="rect">
            <a:avLst/>
          </a:prstGeom>
          <a:noFill/>
        </p:spPr>
        <p:txBody>
          <a:bodyPr wrap="none" rtlCol="0">
            <a:spAutoFit/>
          </a:bodyPr>
          <a:lstStyle/>
          <a:p>
            <a:r>
              <a:rPr kumimoji="1" lang="en-US" altLang="ja-JP" dirty="0"/>
              <a:t>Landau damping</a:t>
            </a:r>
            <a:endParaRPr kumimoji="1" lang="ja-JP" altLang="en-US" dirty="0"/>
          </a:p>
        </p:txBody>
      </p:sp>
      <p:pic>
        <p:nvPicPr>
          <p:cNvPr id="131" name="Picture 130">
            <a:extLst>
              <a:ext uri="{FF2B5EF4-FFF2-40B4-BE49-F238E27FC236}">
                <a16:creationId xmlns:a16="http://schemas.microsoft.com/office/drawing/2014/main" id="{4C09494E-8A5F-4491-87F9-BEBAADAA4C06}"/>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9683804" y="2758162"/>
            <a:ext cx="4978925" cy="938810"/>
          </a:xfrm>
          <a:prstGeom prst="rect">
            <a:avLst/>
          </a:prstGeom>
        </p:spPr>
      </p:pic>
      <p:pic>
        <p:nvPicPr>
          <p:cNvPr id="133" name="Picture 132">
            <a:extLst>
              <a:ext uri="{FF2B5EF4-FFF2-40B4-BE49-F238E27FC236}">
                <a16:creationId xmlns:a16="http://schemas.microsoft.com/office/drawing/2014/main" id="{9E4CCB94-29D8-45D1-98E4-6BBB1896A3E3}"/>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10110354" y="4563027"/>
            <a:ext cx="5255835" cy="881654"/>
          </a:xfrm>
          <a:prstGeom prst="rect">
            <a:avLst/>
          </a:prstGeom>
        </p:spPr>
      </p:pic>
      <p:sp>
        <p:nvSpPr>
          <p:cNvPr id="26" name="TextBox 25">
            <a:extLst>
              <a:ext uri="{FF2B5EF4-FFF2-40B4-BE49-F238E27FC236}">
                <a16:creationId xmlns:a16="http://schemas.microsoft.com/office/drawing/2014/main" id="{20A83B18-B3E9-4ADC-9346-7F8E7DC8713F}"/>
              </a:ext>
            </a:extLst>
          </p:cNvPr>
          <p:cNvSpPr txBox="1"/>
          <p:nvPr/>
        </p:nvSpPr>
        <p:spPr>
          <a:xfrm>
            <a:off x="251520" y="2483604"/>
            <a:ext cx="3363037" cy="400110"/>
          </a:xfrm>
          <a:prstGeom prst="rect">
            <a:avLst/>
          </a:prstGeom>
          <a:noFill/>
        </p:spPr>
        <p:txBody>
          <a:bodyPr wrap="none" rtlCol="0">
            <a:spAutoFit/>
          </a:bodyPr>
          <a:lstStyle/>
          <a:p>
            <a:r>
              <a:rPr kumimoji="1" lang="en-US" altLang="ja-JP" sz="2000" dirty="0"/>
              <a:t>Pauli blocking &amp; detail balance</a:t>
            </a:r>
            <a:endParaRPr kumimoji="1" lang="ja-JP" altLang="en-US" sz="2000" dirty="0"/>
          </a:p>
        </p:txBody>
      </p:sp>
      <p:sp>
        <p:nvSpPr>
          <p:cNvPr id="150" name="TextBox 149">
            <a:extLst>
              <a:ext uri="{FF2B5EF4-FFF2-40B4-BE49-F238E27FC236}">
                <a16:creationId xmlns:a16="http://schemas.microsoft.com/office/drawing/2014/main" id="{ACB3E267-3140-4E8D-B39F-842F1856EF6A}"/>
              </a:ext>
            </a:extLst>
          </p:cNvPr>
          <p:cNvSpPr txBox="1"/>
          <p:nvPr/>
        </p:nvSpPr>
        <p:spPr>
          <a:xfrm>
            <a:off x="220130" y="5568980"/>
            <a:ext cx="3045064" cy="369332"/>
          </a:xfrm>
          <a:prstGeom prst="rect">
            <a:avLst/>
          </a:prstGeom>
          <a:noFill/>
        </p:spPr>
        <p:txBody>
          <a:bodyPr wrap="none" rtlCol="0">
            <a:spAutoFit/>
          </a:bodyPr>
          <a:lstStyle/>
          <a:p>
            <a:r>
              <a:rPr kumimoji="1" lang="en-US" altLang="ja-JP" dirty="0"/>
              <a:t>Pauli blocking &amp; detail balance</a:t>
            </a:r>
            <a:endParaRPr kumimoji="1" lang="ja-JP" altLang="en-US" dirty="0"/>
          </a:p>
        </p:txBody>
      </p:sp>
    </p:spTree>
    <p:extLst>
      <p:ext uri="{BB962C8B-B14F-4D97-AF65-F5344CB8AC3E}">
        <p14:creationId xmlns:p14="http://schemas.microsoft.com/office/powerpoint/2010/main" val="84904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9EFAD565-AED1-4D32-A16E-2132AD1CFEFA}"/>
              </a:ext>
            </a:extLst>
          </p:cNvPr>
          <p:cNvSpPr/>
          <p:nvPr/>
        </p:nvSpPr>
        <p:spPr bwMode="auto">
          <a:xfrm>
            <a:off x="7524328" y="3463246"/>
            <a:ext cx="1152128" cy="536968"/>
          </a:xfrm>
          <a:prstGeom prst="roundRect">
            <a:avLst/>
          </a:prstGeom>
          <a:solidFill>
            <a:schemeClr val="accent5">
              <a:lumMod val="20000"/>
              <a:lumOff val="80000"/>
            </a:schemeClr>
          </a:solid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2" name="Rectangle: Rounded Corners 31">
            <a:extLst>
              <a:ext uri="{FF2B5EF4-FFF2-40B4-BE49-F238E27FC236}">
                <a16:creationId xmlns:a16="http://schemas.microsoft.com/office/drawing/2014/main" id="{59920085-FFC4-4108-88FA-49E201AC8750}"/>
              </a:ext>
            </a:extLst>
          </p:cNvPr>
          <p:cNvSpPr/>
          <p:nvPr/>
        </p:nvSpPr>
        <p:spPr bwMode="auto">
          <a:xfrm>
            <a:off x="4860032" y="3447446"/>
            <a:ext cx="2376264" cy="536968"/>
          </a:xfrm>
          <a:prstGeom prst="roundRect">
            <a:avLst/>
          </a:prstGeom>
          <a:solidFill>
            <a:srgbClr val="FFFF00"/>
          </a:solid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29" name="Picture 28">
            <a:extLst>
              <a:ext uri="{FF2B5EF4-FFF2-40B4-BE49-F238E27FC236}">
                <a16:creationId xmlns:a16="http://schemas.microsoft.com/office/drawing/2014/main" id="{0DCF0595-4EF2-407F-8D54-B7B270CDE6F2}"/>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46801" y="3356992"/>
            <a:ext cx="8395982" cy="886210"/>
          </a:xfrm>
          <a:prstGeom prst="rect">
            <a:avLst/>
          </a:prstGeom>
        </p:spPr>
      </p:pic>
      <p:pic>
        <p:nvPicPr>
          <p:cNvPr id="12" name="Picture 11">
            <a:extLst>
              <a:ext uri="{FF2B5EF4-FFF2-40B4-BE49-F238E27FC236}">
                <a16:creationId xmlns:a16="http://schemas.microsoft.com/office/drawing/2014/main" id="{67B61EC9-B9AB-4335-9214-11DAB9D17F61}"/>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54759" y="778434"/>
            <a:ext cx="5195498" cy="740016"/>
          </a:xfrm>
          <a:prstGeom prst="rect">
            <a:avLst/>
          </a:prstGeom>
        </p:spPr>
      </p:pic>
      <p:sp>
        <p:nvSpPr>
          <p:cNvPr id="8" name="TextBox 7">
            <a:extLst>
              <a:ext uri="{FF2B5EF4-FFF2-40B4-BE49-F238E27FC236}">
                <a16:creationId xmlns:a16="http://schemas.microsoft.com/office/drawing/2014/main" id="{F59374AA-8C81-433A-8766-5BD7FAB5D489}"/>
              </a:ext>
            </a:extLst>
          </p:cNvPr>
          <p:cNvSpPr txBox="1"/>
          <p:nvPr/>
        </p:nvSpPr>
        <p:spPr>
          <a:xfrm>
            <a:off x="971600" y="1982010"/>
            <a:ext cx="7167540" cy="769441"/>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2200" dirty="0">
                <a:solidFill>
                  <a:srgbClr val="1953F7"/>
                </a:solidFill>
              </a:rPr>
              <a:t>No modification in the tensor structure. </a:t>
            </a:r>
          </a:p>
          <a:p>
            <a:pPr marL="285750" indent="-285750">
              <a:buFont typeface="Arial" panose="020B0604020202020204" pitchFamily="34" charset="0"/>
              <a:buChar char="•"/>
            </a:pPr>
            <a:r>
              <a:rPr lang="en-US" altLang="ja-JP" sz="2200" dirty="0">
                <a:solidFill>
                  <a:srgbClr val="FF0000"/>
                </a:solidFill>
              </a:rPr>
              <a:t>Separate dependences on photon energy and momentum.</a:t>
            </a:r>
            <a:endParaRPr kumimoji="1" lang="ja-JP" altLang="en-US" sz="2200" dirty="0">
              <a:solidFill>
                <a:srgbClr val="FF0000"/>
              </a:solidFill>
            </a:endParaRPr>
          </a:p>
        </p:txBody>
      </p:sp>
      <p:pic>
        <p:nvPicPr>
          <p:cNvPr id="38" name="Picture 37">
            <a:extLst>
              <a:ext uri="{FF2B5EF4-FFF2-40B4-BE49-F238E27FC236}">
                <a16:creationId xmlns:a16="http://schemas.microsoft.com/office/drawing/2014/main" id="{037F6CB1-7061-4B51-B9CD-1EC1F2E85BFD}"/>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67544" y="6103795"/>
            <a:ext cx="8286929" cy="349541"/>
          </a:xfrm>
          <a:prstGeom prst="rect">
            <a:avLst/>
          </a:prstGeom>
        </p:spPr>
      </p:pic>
      <p:sp>
        <p:nvSpPr>
          <p:cNvPr id="24" name="TextBox 23">
            <a:extLst>
              <a:ext uri="{FF2B5EF4-FFF2-40B4-BE49-F238E27FC236}">
                <a16:creationId xmlns:a16="http://schemas.microsoft.com/office/drawing/2014/main" id="{B16B0544-8E1D-47B8-ADEB-CFC13AC8DE2A}"/>
              </a:ext>
            </a:extLst>
          </p:cNvPr>
          <p:cNvSpPr txBox="1"/>
          <p:nvPr/>
        </p:nvSpPr>
        <p:spPr>
          <a:xfrm>
            <a:off x="4860032" y="4157630"/>
            <a:ext cx="1689052" cy="646331"/>
          </a:xfrm>
          <a:prstGeom prst="rect">
            <a:avLst/>
          </a:prstGeom>
          <a:noFill/>
        </p:spPr>
        <p:txBody>
          <a:bodyPr wrap="none" rtlCol="0">
            <a:spAutoFit/>
          </a:bodyPr>
          <a:lstStyle/>
          <a:p>
            <a:r>
              <a:rPr kumimoji="1" lang="en-US" altLang="ja-JP" dirty="0">
                <a:solidFill>
                  <a:schemeClr val="accent6">
                    <a:lumMod val="75000"/>
                  </a:schemeClr>
                </a:solidFill>
              </a:rPr>
              <a:t>vac. + med.</a:t>
            </a:r>
          </a:p>
          <a:p>
            <a:r>
              <a:rPr kumimoji="1" lang="en-US" altLang="ja-JP" dirty="0">
                <a:solidFill>
                  <a:schemeClr val="accent6">
                    <a:lumMod val="75000"/>
                  </a:schemeClr>
                </a:solidFill>
              </a:rPr>
              <a:t>Time-like region</a:t>
            </a:r>
          </a:p>
        </p:txBody>
      </p:sp>
      <p:sp>
        <p:nvSpPr>
          <p:cNvPr id="25" name="TextBox 24">
            <a:extLst>
              <a:ext uri="{FF2B5EF4-FFF2-40B4-BE49-F238E27FC236}">
                <a16:creationId xmlns:a16="http://schemas.microsoft.com/office/drawing/2014/main" id="{E103582F-B6D1-47D4-9D64-87B98E0EDC60}"/>
              </a:ext>
            </a:extLst>
          </p:cNvPr>
          <p:cNvSpPr txBox="1"/>
          <p:nvPr/>
        </p:nvSpPr>
        <p:spPr>
          <a:xfrm>
            <a:off x="6990375" y="4106467"/>
            <a:ext cx="2040687" cy="646331"/>
          </a:xfrm>
          <a:prstGeom prst="rect">
            <a:avLst/>
          </a:prstGeom>
          <a:noFill/>
        </p:spPr>
        <p:txBody>
          <a:bodyPr wrap="none" rtlCol="0">
            <a:spAutoFit/>
          </a:bodyPr>
          <a:lstStyle/>
          <a:p>
            <a:r>
              <a:rPr lang="en-US" altLang="ja-JP" dirty="0">
                <a:solidFill>
                  <a:schemeClr val="accent5">
                    <a:lumMod val="75000"/>
                  </a:schemeClr>
                </a:solidFill>
              </a:rPr>
              <a:t>Pure</a:t>
            </a:r>
            <a:r>
              <a:rPr kumimoji="1" lang="en-US" altLang="ja-JP" dirty="0">
                <a:solidFill>
                  <a:schemeClr val="accent5">
                    <a:lumMod val="75000"/>
                  </a:schemeClr>
                </a:solidFill>
              </a:rPr>
              <a:t> medium effect</a:t>
            </a:r>
          </a:p>
          <a:p>
            <a:r>
              <a:rPr lang="en-US" altLang="ja-JP" dirty="0">
                <a:solidFill>
                  <a:schemeClr val="accent5">
                    <a:lumMod val="75000"/>
                  </a:schemeClr>
                </a:solidFill>
              </a:rPr>
              <a:t>Space</a:t>
            </a:r>
            <a:r>
              <a:rPr kumimoji="1" lang="en-US" altLang="ja-JP" dirty="0">
                <a:solidFill>
                  <a:schemeClr val="accent5">
                    <a:lumMod val="75000"/>
                  </a:schemeClr>
                </a:solidFill>
              </a:rPr>
              <a:t>-like region</a:t>
            </a:r>
          </a:p>
        </p:txBody>
      </p:sp>
      <p:cxnSp>
        <p:nvCxnSpPr>
          <p:cNvPr id="31" name="Straight Arrow Connector 30">
            <a:extLst>
              <a:ext uri="{FF2B5EF4-FFF2-40B4-BE49-F238E27FC236}">
                <a16:creationId xmlns:a16="http://schemas.microsoft.com/office/drawing/2014/main" id="{DCF3A92B-969D-4B3A-A13F-17B52AB0CBDA}"/>
              </a:ext>
            </a:extLst>
          </p:cNvPr>
          <p:cNvCxnSpPr/>
          <p:nvPr/>
        </p:nvCxnSpPr>
        <p:spPr>
          <a:xfrm>
            <a:off x="1547664" y="4265442"/>
            <a:ext cx="0" cy="1395806"/>
          </a:xfrm>
          <a:prstGeom prst="straightConnector1">
            <a:avLst/>
          </a:prstGeom>
          <a:ln w="28575">
            <a:solidFill>
              <a:srgbClr val="9B85B5"/>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FECC9A6-5589-465C-B768-D95FFD233DF0}"/>
              </a:ext>
            </a:extLst>
          </p:cNvPr>
          <p:cNvCxnSpPr/>
          <p:nvPr/>
        </p:nvCxnSpPr>
        <p:spPr>
          <a:xfrm>
            <a:off x="5076056" y="3879494"/>
            <a:ext cx="0" cy="363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FDD8E30-2DD0-46BC-BE8D-D315D55D6979}"/>
              </a:ext>
            </a:extLst>
          </p:cNvPr>
          <p:cNvCxnSpPr/>
          <p:nvPr/>
        </p:nvCxnSpPr>
        <p:spPr>
          <a:xfrm>
            <a:off x="5580112" y="3868937"/>
            <a:ext cx="0" cy="363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90D7B55-5B46-4103-A9A4-497B4E0D0CFA}"/>
              </a:ext>
            </a:extLst>
          </p:cNvPr>
          <p:cNvGrpSpPr/>
          <p:nvPr/>
        </p:nvGrpSpPr>
        <p:grpSpPr>
          <a:xfrm>
            <a:off x="2131285" y="4809926"/>
            <a:ext cx="4417799" cy="923330"/>
            <a:chOff x="2131285" y="4809926"/>
            <a:chExt cx="4417799" cy="923330"/>
          </a:xfrm>
        </p:grpSpPr>
        <p:sp>
          <p:nvSpPr>
            <p:cNvPr id="27" name="TextBox 26">
              <a:extLst>
                <a:ext uri="{FF2B5EF4-FFF2-40B4-BE49-F238E27FC236}">
                  <a16:creationId xmlns:a16="http://schemas.microsoft.com/office/drawing/2014/main" id="{F0263EF3-DD17-4AAB-A10D-B4CA91FEF0C2}"/>
                </a:ext>
              </a:extLst>
            </p:cNvPr>
            <p:cNvSpPr txBox="1"/>
            <p:nvPr/>
          </p:nvSpPr>
          <p:spPr>
            <a:xfrm>
              <a:off x="2131285" y="4809926"/>
              <a:ext cx="3592843" cy="923330"/>
            </a:xfrm>
            <a:prstGeom prst="rect">
              <a:avLst/>
            </a:prstGeom>
            <a:noFill/>
          </p:spPr>
          <p:txBody>
            <a:bodyPr wrap="none" rtlCol="0">
              <a:spAutoFit/>
            </a:bodyPr>
            <a:lstStyle/>
            <a:p>
              <a:r>
                <a:rPr kumimoji="1" lang="en-US" altLang="ja-JP" dirty="0">
                  <a:solidFill>
                    <a:srgbClr val="00B050"/>
                  </a:solidFill>
                </a:rPr>
                <a:t>Wave functions in B-fields</a:t>
              </a:r>
            </a:p>
            <a:p>
              <a:r>
                <a:rPr kumimoji="1" lang="en-US" altLang="ja-JP" dirty="0">
                  <a:solidFill>
                    <a:srgbClr val="0070C0"/>
                  </a:solidFill>
                </a:rPr>
                <a:t>Mass suppression for chiral anomaly</a:t>
              </a:r>
            </a:p>
            <a:p>
              <a:r>
                <a:rPr kumimoji="1" lang="en-US" altLang="ja-JP" dirty="0">
                  <a:solidFill>
                    <a:srgbClr val="FF0000"/>
                  </a:solidFill>
                </a:rPr>
                <a:t>Threshold behavior in (1+1) d</a:t>
              </a:r>
              <a:endParaRPr kumimoji="1" lang="ja-JP" altLang="en-US" dirty="0">
                <a:solidFill>
                  <a:srgbClr val="FF0000"/>
                </a:solidFill>
              </a:endParaRPr>
            </a:p>
          </p:txBody>
        </p:sp>
        <p:pic>
          <p:nvPicPr>
            <p:cNvPr id="5" name="Picture 4">
              <a:extLst>
                <a:ext uri="{FF2B5EF4-FFF2-40B4-BE49-F238E27FC236}">
                  <a16:creationId xmlns:a16="http://schemas.microsoft.com/office/drawing/2014/main" id="{566B8A66-E508-4F73-9935-6F8CBDE293A6}"/>
                </a:ext>
              </a:extLst>
            </p:cNvPr>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5191382" y="5397615"/>
              <a:ext cx="1357702" cy="242602"/>
            </a:xfrm>
            <a:prstGeom prst="rect">
              <a:avLst/>
            </a:prstGeom>
          </p:spPr>
        </p:pic>
      </p:grpSp>
      <p:sp>
        <p:nvSpPr>
          <p:cNvPr id="7" name="TextBox 6">
            <a:extLst>
              <a:ext uri="{FF2B5EF4-FFF2-40B4-BE49-F238E27FC236}">
                <a16:creationId xmlns:a16="http://schemas.microsoft.com/office/drawing/2014/main" id="{AB2A7B12-3318-49F3-A74B-3D371352277D}"/>
              </a:ext>
            </a:extLst>
          </p:cNvPr>
          <p:cNvSpPr txBox="1"/>
          <p:nvPr/>
        </p:nvSpPr>
        <p:spPr>
          <a:xfrm>
            <a:off x="2222231" y="135572"/>
            <a:ext cx="5014065" cy="461665"/>
          </a:xfrm>
          <a:prstGeom prst="rect">
            <a:avLst/>
          </a:prstGeom>
          <a:noFill/>
        </p:spPr>
        <p:txBody>
          <a:bodyPr wrap="none" rtlCol="0">
            <a:spAutoFit/>
          </a:bodyPr>
          <a:lstStyle/>
          <a:p>
            <a:r>
              <a:rPr kumimoji="1" lang="en-US" altLang="ja-JP" sz="2400" dirty="0">
                <a:solidFill>
                  <a:srgbClr val="00B0F0"/>
                </a:solidFill>
              </a:rPr>
              <a:t>Medium contributions at finite T and μ</a:t>
            </a:r>
            <a:endParaRPr kumimoji="1" lang="ja-JP" altLang="en-US" sz="2400" dirty="0">
              <a:solidFill>
                <a:srgbClr val="00B0F0"/>
              </a:solidFill>
            </a:endParaRPr>
          </a:p>
        </p:txBody>
      </p:sp>
      <p:sp>
        <p:nvSpPr>
          <p:cNvPr id="20" name="TextBox 19">
            <a:extLst>
              <a:ext uri="{FF2B5EF4-FFF2-40B4-BE49-F238E27FC236}">
                <a16:creationId xmlns:a16="http://schemas.microsoft.com/office/drawing/2014/main" id="{7C45DE4F-EFB2-4EF1-AFE6-B4A3304189AB}"/>
              </a:ext>
            </a:extLst>
          </p:cNvPr>
          <p:cNvSpPr txBox="1"/>
          <p:nvPr/>
        </p:nvSpPr>
        <p:spPr>
          <a:xfrm>
            <a:off x="971600" y="1570609"/>
            <a:ext cx="5173019" cy="369332"/>
          </a:xfrm>
          <a:prstGeom prst="rect">
            <a:avLst/>
          </a:prstGeom>
          <a:noFill/>
        </p:spPr>
        <p:txBody>
          <a:bodyPr wrap="none" rtlCol="0">
            <a:spAutoFit/>
          </a:bodyPr>
          <a:lstStyle/>
          <a:p>
            <a:r>
              <a:rPr kumimoji="1" lang="en-US" altLang="ja-JP" dirty="0"/>
              <a:t>One can use either the </a:t>
            </a:r>
            <a:r>
              <a:rPr kumimoji="1" lang="en-US" altLang="ja-JP" dirty="0" err="1"/>
              <a:t>imag</a:t>
            </a:r>
            <a:r>
              <a:rPr kumimoji="1" lang="en-US" altLang="ja-JP" dirty="0"/>
              <a:t>.- or real-time formalism.</a:t>
            </a:r>
            <a:endParaRPr kumimoji="1" lang="ja-JP" altLang="en-US" dirty="0"/>
          </a:p>
        </p:txBody>
      </p:sp>
      <p:pic>
        <p:nvPicPr>
          <p:cNvPr id="21" name="Picture 20">
            <a:extLst>
              <a:ext uri="{FF2B5EF4-FFF2-40B4-BE49-F238E27FC236}">
                <a16:creationId xmlns:a16="http://schemas.microsoft.com/office/drawing/2014/main" id="{8DD6F76E-F71D-4474-B366-C49F398F99B1}"/>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46801" y="3008565"/>
            <a:ext cx="3379868" cy="279060"/>
          </a:xfrm>
          <a:prstGeom prst="rect">
            <a:avLst/>
          </a:prstGeom>
        </p:spPr>
      </p:pic>
    </p:spTree>
    <p:extLst>
      <p:ext uri="{BB962C8B-B14F-4D97-AF65-F5344CB8AC3E}">
        <p14:creationId xmlns:p14="http://schemas.microsoft.com/office/powerpoint/2010/main" val="2675099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FD6A45E1-46DD-40E2-8F30-01B53ECA2264}"/>
              </a:ext>
            </a:extLst>
          </p:cNvPr>
          <p:cNvSpPr/>
          <p:nvPr/>
        </p:nvSpPr>
        <p:spPr bwMode="auto">
          <a:xfrm>
            <a:off x="798337" y="2138876"/>
            <a:ext cx="7302055" cy="7860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3" name="Picture 2">
            <a:extLst>
              <a:ext uri="{FF2B5EF4-FFF2-40B4-BE49-F238E27FC236}">
                <a16:creationId xmlns:a16="http://schemas.microsoft.com/office/drawing/2014/main" id="{0D3F0D06-9B1C-434A-80B9-5ABE6FE4AF89}"/>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101100" y="2302562"/>
            <a:ext cx="6702686" cy="511621"/>
          </a:xfrm>
          <a:prstGeom prst="rect">
            <a:avLst/>
          </a:prstGeom>
        </p:spPr>
      </p:pic>
      <p:sp>
        <p:nvSpPr>
          <p:cNvPr id="129" name="Rectangle 128">
            <a:extLst>
              <a:ext uri="{FF2B5EF4-FFF2-40B4-BE49-F238E27FC236}">
                <a16:creationId xmlns:a16="http://schemas.microsoft.com/office/drawing/2014/main" id="{0B4E4C33-19B5-41A8-BD63-CDBEDC9342DD}"/>
              </a:ext>
            </a:extLst>
          </p:cNvPr>
          <p:cNvSpPr/>
          <p:nvPr/>
        </p:nvSpPr>
        <p:spPr bwMode="auto">
          <a:xfrm>
            <a:off x="785680" y="1052736"/>
            <a:ext cx="7302055" cy="78606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2" name="Picture 1">
            <a:extLst>
              <a:ext uri="{FF2B5EF4-FFF2-40B4-BE49-F238E27FC236}">
                <a16:creationId xmlns:a16="http://schemas.microsoft.com/office/drawing/2014/main" id="{710C1076-8D35-44D6-BF53-5A11735EF8C1}"/>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907704" y="1126354"/>
            <a:ext cx="5031299" cy="540672"/>
          </a:xfrm>
          <a:prstGeom prst="rect">
            <a:avLst/>
          </a:prstGeom>
        </p:spPr>
      </p:pic>
      <p:grpSp>
        <p:nvGrpSpPr>
          <p:cNvPr id="132" name="Group 131">
            <a:extLst>
              <a:ext uri="{FF2B5EF4-FFF2-40B4-BE49-F238E27FC236}">
                <a16:creationId xmlns:a16="http://schemas.microsoft.com/office/drawing/2014/main" id="{ED75D439-982C-4A4A-A53E-E39279BE6B1A}"/>
              </a:ext>
            </a:extLst>
          </p:cNvPr>
          <p:cNvGrpSpPr/>
          <p:nvPr/>
        </p:nvGrpSpPr>
        <p:grpSpPr>
          <a:xfrm>
            <a:off x="1467574" y="2305012"/>
            <a:ext cx="6208851" cy="3801020"/>
            <a:chOff x="1597676" y="890543"/>
            <a:chExt cx="6208851" cy="3801020"/>
          </a:xfrm>
        </p:grpSpPr>
        <p:grpSp>
          <p:nvGrpSpPr>
            <p:cNvPr id="109" name="Group 108">
              <a:extLst>
                <a:ext uri="{FF2B5EF4-FFF2-40B4-BE49-F238E27FC236}">
                  <a16:creationId xmlns:a16="http://schemas.microsoft.com/office/drawing/2014/main" id="{A3BF3225-D00D-49A5-8B8F-8C0B162C2B88}"/>
                </a:ext>
              </a:extLst>
            </p:cNvPr>
            <p:cNvGrpSpPr/>
            <p:nvPr/>
          </p:nvGrpSpPr>
          <p:grpSpPr>
            <a:xfrm>
              <a:off x="1597676" y="890543"/>
              <a:ext cx="2739998" cy="3792239"/>
              <a:chOff x="1537000" y="1241824"/>
              <a:chExt cx="2739998" cy="3792239"/>
            </a:xfrm>
          </p:grpSpPr>
          <p:grpSp>
            <p:nvGrpSpPr>
              <p:cNvPr id="50" name="Group 49">
                <a:extLst>
                  <a:ext uri="{FF2B5EF4-FFF2-40B4-BE49-F238E27FC236}">
                    <a16:creationId xmlns:a16="http://schemas.microsoft.com/office/drawing/2014/main" id="{DFAA2AAF-8A27-4F3E-B28B-6061EF7DDEE5}"/>
                  </a:ext>
                </a:extLst>
              </p:cNvPr>
              <p:cNvGrpSpPr/>
              <p:nvPr/>
            </p:nvGrpSpPr>
            <p:grpSpPr>
              <a:xfrm>
                <a:off x="1537000" y="2540126"/>
                <a:ext cx="2739998" cy="2218770"/>
                <a:chOff x="1133800" y="1484784"/>
                <a:chExt cx="2640838" cy="2138473"/>
              </a:xfrm>
            </p:grpSpPr>
            <p:cxnSp>
              <p:nvCxnSpPr>
                <p:cNvPr id="71" name="Straight Arrow Connector 70">
                  <a:extLst>
                    <a:ext uri="{FF2B5EF4-FFF2-40B4-BE49-F238E27FC236}">
                      <a16:creationId xmlns:a16="http://schemas.microsoft.com/office/drawing/2014/main" id="{F1D99954-EAEA-4F94-9ABF-1316BF1D9BF6}"/>
                    </a:ext>
                  </a:extLst>
                </p:cNvPr>
                <p:cNvCxnSpPr>
                  <a:cxnSpLocks/>
                </p:cNvCxnSpPr>
                <p:nvPr/>
              </p:nvCxnSpPr>
              <p:spPr>
                <a:xfrm>
                  <a:off x="1133800" y="3224896"/>
                  <a:ext cx="2640838" cy="295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A015C46-770A-4907-AB10-572E772C208F}"/>
                    </a:ext>
                  </a:extLst>
                </p:cNvPr>
                <p:cNvCxnSpPr>
                  <a:cxnSpLocks/>
                </p:cNvCxnSpPr>
                <p:nvPr/>
              </p:nvCxnSpPr>
              <p:spPr>
                <a:xfrm flipV="1">
                  <a:off x="2375756" y="1484784"/>
                  <a:ext cx="0" cy="21384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B260340F-DF1F-49E5-98A6-EF220807B227}"/>
                  </a:ext>
                </a:extLst>
              </p:cNvPr>
              <p:cNvCxnSpPr>
                <a:cxnSpLocks/>
              </p:cNvCxnSpPr>
              <p:nvPr/>
            </p:nvCxnSpPr>
            <p:spPr>
              <a:xfrm>
                <a:off x="1708119" y="3653450"/>
                <a:ext cx="215342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Arc 54">
                <a:extLst>
                  <a:ext uri="{FF2B5EF4-FFF2-40B4-BE49-F238E27FC236}">
                    <a16:creationId xmlns:a16="http://schemas.microsoft.com/office/drawing/2014/main" id="{BBB89D47-8E72-44A0-906D-56DCE8802941}"/>
                  </a:ext>
                </a:extLst>
              </p:cNvPr>
              <p:cNvSpPr/>
              <p:nvPr/>
            </p:nvSpPr>
            <p:spPr>
              <a:xfrm rot="10800000">
                <a:off x="2194371" y="3150173"/>
                <a:ext cx="1233017" cy="971496"/>
              </a:xfrm>
              <a:prstGeom prst="arc">
                <a:avLst>
                  <a:gd name="adj1" fmla="val 10893184"/>
                  <a:gd name="adj2" fmla="val 21409124"/>
                </a:avLst>
              </a:prstGeom>
              <a:gradFill flip="none" rotWithShape="1">
                <a:gsLst>
                  <a:gs pos="0">
                    <a:srgbClr val="FFC000"/>
                  </a:gs>
                  <a:gs pos="100000">
                    <a:srgbClr val="F7E609">
                      <a:alpha val="77647"/>
                    </a:srgbClr>
                  </a:gs>
                </a:gsLst>
                <a:lin ang="5400000" scaled="1"/>
                <a:tileRect/>
              </a:gra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56" name="Group 55">
                <a:extLst>
                  <a:ext uri="{FF2B5EF4-FFF2-40B4-BE49-F238E27FC236}">
                    <a16:creationId xmlns:a16="http://schemas.microsoft.com/office/drawing/2014/main" id="{7C7D0071-7463-4101-86D4-01D2590A6441}"/>
                  </a:ext>
                </a:extLst>
              </p:cNvPr>
              <p:cNvGrpSpPr/>
              <p:nvPr/>
            </p:nvGrpSpPr>
            <p:grpSpPr>
              <a:xfrm>
                <a:off x="1990681" y="1241824"/>
                <a:ext cx="1656182" cy="2977185"/>
                <a:chOff x="6784865" y="-1154478"/>
                <a:chExt cx="1596244" cy="2869440"/>
              </a:xfrm>
            </p:grpSpPr>
            <p:sp>
              <p:nvSpPr>
                <p:cNvPr id="60" name="Arc 59">
                  <a:extLst>
                    <a:ext uri="{FF2B5EF4-FFF2-40B4-BE49-F238E27FC236}">
                      <a16:creationId xmlns:a16="http://schemas.microsoft.com/office/drawing/2014/main" id="{B5244572-AC53-4977-B4D9-E606F1074915}"/>
                    </a:ext>
                  </a:extLst>
                </p:cNvPr>
                <p:cNvSpPr/>
                <p:nvPr/>
              </p:nvSpPr>
              <p:spPr>
                <a:xfrm rot="10800000">
                  <a:off x="6784865" y="-1154478"/>
                  <a:ext cx="1596244" cy="2799758"/>
                </a:xfrm>
                <a:prstGeom prst="arc">
                  <a:avLst>
                    <a:gd name="adj1" fmla="val 11367419"/>
                    <a:gd name="adj2" fmla="val 21161724"/>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1" name="Group 60">
                  <a:extLst>
                    <a:ext uri="{FF2B5EF4-FFF2-40B4-BE49-F238E27FC236}">
                      <a16:creationId xmlns:a16="http://schemas.microsoft.com/office/drawing/2014/main" id="{28B9F1E4-09A8-4374-ABE8-5802B51B3F31}"/>
                    </a:ext>
                  </a:extLst>
                </p:cNvPr>
                <p:cNvGrpSpPr/>
                <p:nvPr/>
              </p:nvGrpSpPr>
              <p:grpSpPr>
                <a:xfrm>
                  <a:off x="7011028" y="1272085"/>
                  <a:ext cx="1158549" cy="442877"/>
                  <a:chOff x="7011028" y="1272085"/>
                  <a:chExt cx="1158549" cy="442877"/>
                </a:xfrm>
              </p:grpSpPr>
              <p:sp>
                <p:nvSpPr>
                  <p:cNvPr id="62" name="Oval 61">
                    <a:extLst>
                      <a:ext uri="{FF2B5EF4-FFF2-40B4-BE49-F238E27FC236}">
                        <a16:creationId xmlns:a16="http://schemas.microsoft.com/office/drawing/2014/main" id="{94CCE555-71F3-4082-A616-D0B42B0154EF}"/>
                      </a:ext>
                    </a:extLst>
                  </p:cNvPr>
                  <p:cNvSpPr/>
                  <p:nvPr/>
                </p:nvSpPr>
                <p:spPr>
                  <a:xfrm rot="16200000" flipV="1">
                    <a:off x="7533664" y="1570947"/>
                    <a:ext cx="144015" cy="144016"/>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Oval 62">
                    <a:extLst>
                      <a:ext uri="{FF2B5EF4-FFF2-40B4-BE49-F238E27FC236}">
                        <a16:creationId xmlns:a16="http://schemas.microsoft.com/office/drawing/2014/main" id="{7AEE98F8-3D29-4AB2-849E-26250C531A53}"/>
                      </a:ext>
                    </a:extLst>
                  </p:cNvPr>
                  <p:cNvSpPr/>
                  <p:nvPr/>
                </p:nvSpPr>
                <p:spPr>
                  <a:xfrm rot="16200000" flipV="1">
                    <a:off x="7826045" y="1464901"/>
                    <a:ext cx="144015" cy="144016"/>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Oval 63">
                    <a:extLst>
                      <a:ext uri="{FF2B5EF4-FFF2-40B4-BE49-F238E27FC236}">
                        <a16:creationId xmlns:a16="http://schemas.microsoft.com/office/drawing/2014/main" id="{A9FE59E9-5AE0-4403-8FE1-348B4D8FDEDF}"/>
                      </a:ext>
                    </a:extLst>
                  </p:cNvPr>
                  <p:cNvSpPr/>
                  <p:nvPr/>
                </p:nvSpPr>
                <p:spPr>
                  <a:xfrm rot="16200000" flipV="1">
                    <a:off x="8025561" y="1272085"/>
                    <a:ext cx="144015" cy="144016"/>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Oval 64">
                    <a:extLst>
                      <a:ext uri="{FF2B5EF4-FFF2-40B4-BE49-F238E27FC236}">
                        <a16:creationId xmlns:a16="http://schemas.microsoft.com/office/drawing/2014/main" id="{EDBBA615-9F98-4EEF-9049-E5246225CE92}"/>
                      </a:ext>
                    </a:extLst>
                  </p:cNvPr>
                  <p:cNvSpPr/>
                  <p:nvPr/>
                </p:nvSpPr>
                <p:spPr>
                  <a:xfrm rot="16200000" flipV="1">
                    <a:off x="7210544" y="1477129"/>
                    <a:ext cx="144015" cy="144016"/>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Oval 65">
                    <a:extLst>
                      <a:ext uri="{FF2B5EF4-FFF2-40B4-BE49-F238E27FC236}">
                        <a16:creationId xmlns:a16="http://schemas.microsoft.com/office/drawing/2014/main" id="{C9818B30-0D7A-46A9-95AE-8EF37F48FD3E}"/>
                      </a:ext>
                    </a:extLst>
                  </p:cNvPr>
                  <p:cNvSpPr/>
                  <p:nvPr/>
                </p:nvSpPr>
                <p:spPr>
                  <a:xfrm rot="16200000" flipV="1">
                    <a:off x="7011028" y="1284313"/>
                    <a:ext cx="144015" cy="144016"/>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98" name="Oval 97">
                <a:extLst>
                  <a:ext uri="{FF2B5EF4-FFF2-40B4-BE49-F238E27FC236}">
                    <a16:creationId xmlns:a16="http://schemas.microsoft.com/office/drawing/2014/main" id="{8EAAC641-B16A-4167-8350-5831BF3CAF8C}"/>
                  </a:ext>
                </a:extLst>
              </p:cNvPr>
              <p:cNvSpPr/>
              <p:nvPr/>
            </p:nvSpPr>
            <p:spPr>
              <a:xfrm rot="16200000" flipV="1">
                <a:off x="3455984" y="3299971"/>
                <a:ext cx="149423" cy="149424"/>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9" name="TextBox 98">
                <a:extLst>
                  <a:ext uri="{FF2B5EF4-FFF2-40B4-BE49-F238E27FC236}">
                    <a16:creationId xmlns:a16="http://schemas.microsoft.com/office/drawing/2014/main" id="{D5C13781-1D64-4ECF-B030-009A93903B84}"/>
                  </a:ext>
                </a:extLst>
              </p:cNvPr>
              <p:cNvSpPr txBox="1"/>
              <p:nvPr/>
            </p:nvSpPr>
            <p:spPr>
              <a:xfrm>
                <a:off x="1657498" y="4664731"/>
                <a:ext cx="2619500" cy="369332"/>
              </a:xfrm>
              <a:prstGeom prst="rect">
                <a:avLst/>
              </a:prstGeom>
              <a:noFill/>
            </p:spPr>
            <p:txBody>
              <a:bodyPr wrap="none" rtlCol="0">
                <a:spAutoFit/>
              </a:bodyPr>
              <a:lstStyle/>
              <a:p>
                <a:r>
                  <a:rPr lang="en-US" altLang="ja-JP" dirty="0">
                    <a:solidFill>
                      <a:srgbClr val="FFC000"/>
                    </a:solidFill>
                  </a:rPr>
                  <a:t>Pauli blocking on particles</a:t>
                </a:r>
                <a:endParaRPr kumimoji="1" lang="ja-JP" altLang="en-US" dirty="0">
                  <a:solidFill>
                    <a:srgbClr val="FFC000"/>
                  </a:solidFill>
                </a:endParaRPr>
              </a:p>
            </p:txBody>
          </p:sp>
        </p:grpSp>
        <p:grpSp>
          <p:nvGrpSpPr>
            <p:cNvPr id="111" name="Group 110">
              <a:extLst>
                <a:ext uri="{FF2B5EF4-FFF2-40B4-BE49-F238E27FC236}">
                  <a16:creationId xmlns:a16="http://schemas.microsoft.com/office/drawing/2014/main" id="{839231E2-241B-441A-A5B0-9E485C03A1F4}"/>
                </a:ext>
              </a:extLst>
            </p:cNvPr>
            <p:cNvGrpSpPr/>
            <p:nvPr/>
          </p:nvGrpSpPr>
          <p:grpSpPr>
            <a:xfrm>
              <a:off x="4788504" y="890543"/>
              <a:ext cx="3018023" cy="3801020"/>
              <a:chOff x="4974812" y="1268760"/>
              <a:chExt cx="3018023" cy="3801020"/>
            </a:xfrm>
          </p:grpSpPr>
          <p:grpSp>
            <p:nvGrpSpPr>
              <p:cNvPr id="74" name="Group 73">
                <a:extLst>
                  <a:ext uri="{FF2B5EF4-FFF2-40B4-BE49-F238E27FC236}">
                    <a16:creationId xmlns:a16="http://schemas.microsoft.com/office/drawing/2014/main" id="{6B2872FB-1CCC-4BB9-BE44-6791F8A68AB2}"/>
                  </a:ext>
                </a:extLst>
              </p:cNvPr>
              <p:cNvGrpSpPr/>
              <p:nvPr/>
            </p:nvGrpSpPr>
            <p:grpSpPr>
              <a:xfrm>
                <a:off x="4974812" y="2567062"/>
                <a:ext cx="2739998" cy="2218770"/>
                <a:chOff x="1133800" y="1484784"/>
                <a:chExt cx="2640838" cy="2138473"/>
              </a:xfrm>
            </p:grpSpPr>
            <p:cxnSp>
              <p:nvCxnSpPr>
                <p:cNvPr id="95" name="Straight Arrow Connector 94">
                  <a:extLst>
                    <a:ext uri="{FF2B5EF4-FFF2-40B4-BE49-F238E27FC236}">
                      <a16:creationId xmlns:a16="http://schemas.microsoft.com/office/drawing/2014/main" id="{0782E9B4-6925-4DCB-8011-6B59930B38C0}"/>
                    </a:ext>
                  </a:extLst>
                </p:cNvPr>
                <p:cNvCxnSpPr>
                  <a:cxnSpLocks/>
                </p:cNvCxnSpPr>
                <p:nvPr/>
              </p:nvCxnSpPr>
              <p:spPr>
                <a:xfrm>
                  <a:off x="1133800" y="3224896"/>
                  <a:ext cx="2640838" cy="295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2A091E67-3F9F-4DC8-A750-C5A56D687E1E}"/>
                    </a:ext>
                  </a:extLst>
                </p:cNvPr>
                <p:cNvCxnSpPr>
                  <a:cxnSpLocks/>
                </p:cNvCxnSpPr>
                <p:nvPr/>
              </p:nvCxnSpPr>
              <p:spPr>
                <a:xfrm flipV="1">
                  <a:off x="2375756" y="1484784"/>
                  <a:ext cx="0" cy="21384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4" name="Arc 83">
                <a:extLst>
                  <a:ext uri="{FF2B5EF4-FFF2-40B4-BE49-F238E27FC236}">
                    <a16:creationId xmlns:a16="http://schemas.microsoft.com/office/drawing/2014/main" id="{B8BC9060-A66D-4439-8261-96FBE2914CEC}"/>
                  </a:ext>
                </a:extLst>
              </p:cNvPr>
              <p:cNvSpPr/>
              <p:nvPr/>
            </p:nvSpPr>
            <p:spPr>
              <a:xfrm rot="10800000">
                <a:off x="5428493" y="1268760"/>
                <a:ext cx="1656182" cy="2904887"/>
              </a:xfrm>
              <a:prstGeom prst="arc">
                <a:avLst>
                  <a:gd name="adj1" fmla="val 11367419"/>
                  <a:gd name="adj2" fmla="val 21161724"/>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7" name="Oval 96">
                <a:extLst>
                  <a:ext uri="{FF2B5EF4-FFF2-40B4-BE49-F238E27FC236}">
                    <a16:creationId xmlns:a16="http://schemas.microsoft.com/office/drawing/2014/main" id="{B9DA29F9-12C5-419D-8A54-D9079D44D631}"/>
                  </a:ext>
                </a:extLst>
              </p:cNvPr>
              <p:cNvSpPr/>
              <p:nvPr/>
            </p:nvSpPr>
            <p:spPr>
              <a:xfrm rot="16200000" flipV="1">
                <a:off x="5796307" y="3919905"/>
                <a:ext cx="149423" cy="149424"/>
              </a:xfrm>
              <a:prstGeom prst="ellipse">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1" name="TextBox 100">
                <a:extLst>
                  <a:ext uri="{FF2B5EF4-FFF2-40B4-BE49-F238E27FC236}">
                    <a16:creationId xmlns:a16="http://schemas.microsoft.com/office/drawing/2014/main" id="{D3D55ABA-4703-4272-803C-E38742D51E3F}"/>
                  </a:ext>
                </a:extLst>
              </p:cNvPr>
              <p:cNvSpPr txBox="1"/>
              <p:nvPr/>
            </p:nvSpPr>
            <p:spPr>
              <a:xfrm>
                <a:off x="5194184" y="4700448"/>
                <a:ext cx="2798651" cy="369332"/>
              </a:xfrm>
              <a:prstGeom prst="rect">
                <a:avLst/>
              </a:prstGeom>
              <a:noFill/>
            </p:spPr>
            <p:txBody>
              <a:bodyPr wrap="none" rtlCol="0">
                <a:spAutoFit/>
              </a:bodyPr>
              <a:lstStyle/>
              <a:p>
                <a:r>
                  <a:rPr lang="en-US" altLang="ja-JP" dirty="0">
                    <a:solidFill>
                      <a:srgbClr val="00B0F0"/>
                    </a:solidFill>
                  </a:rPr>
                  <a:t>No blocking on antiparticles</a:t>
                </a:r>
                <a:endParaRPr kumimoji="1" lang="ja-JP" altLang="en-US" dirty="0">
                  <a:solidFill>
                    <a:srgbClr val="00B0F0"/>
                  </a:solidFill>
                </a:endParaRPr>
              </a:p>
            </p:txBody>
          </p:sp>
        </p:grpSp>
        <p:cxnSp>
          <p:nvCxnSpPr>
            <p:cNvPr id="104" name="Straight Connector 103">
              <a:extLst>
                <a:ext uri="{FF2B5EF4-FFF2-40B4-BE49-F238E27FC236}">
                  <a16:creationId xmlns:a16="http://schemas.microsoft.com/office/drawing/2014/main" id="{8EB3318B-2196-4887-8C5A-D0ECF5DA1509}"/>
                </a:ext>
              </a:extLst>
            </p:cNvPr>
            <p:cNvCxnSpPr>
              <a:cxnSpLocks/>
              <a:stCxn id="97" idx="4"/>
              <a:endCxn id="127" idx="16"/>
            </p:cNvCxnSpPr>
            <p:nvPr/>
          </p:nvCxnSpPr>
          <p:spPr>
            <a:xfrm flipH="1" flipV="1">
              <a:off x="4553356" y="2868554"/>
              <a:ext cx="1056643" cy="74784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05" name="Isosceles Triangle 104">
              <a:extLst>
                <a:ext uri="{FF2B5EF4-FFF2-40B4-BE49-F238E27FC236}">
                  <a16:creationId xmlns:a16="http://schemas.microsoft.com/office/drawing/2014/main" id="{0BA29193-EA6E-44B9-8ED7-30C0A009F2A0}"/>
                </a:ext>
              </a:extLst>
            </p:cNvPr>
            <p:cNvSpPr/>
            <p:nvPr/>
          </p:nvSpPr>
          <p:spPr bwMode="auto">
            <a:xfrm rot="18455421">
              <a:off x="5005585" y="3108134"/>
              <a:ext cx="121600" cy="262269"/>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106" name="Group 105">
              <a:extLst>
                <a:ext uri="{FF2B5EF4-FFF2-40B4-BE49-F238E27FC236}">
                  <a16:creationId xmlns:a16="http://schemas.microsoft.com/office/drawing/2014/main" id="{365FACF1-57ED-479D-99AB-AEEF71144048}"/>
                </a:ext>
              </a:extLst>
            </p:cNvPr>
            <p:cNvGrpSpPr/>
            <p:nvPr/>
          </p:nvGrpSpPr>
          <p:grpSpPr>
            <a:xfrm rot="17488402">
              <a:off x="3820564" y="2670794"/>
              <a:ext cx="650961" cy="569407"/>
              <a:chOff x="1559648" y="4245141"/>
              <a:chExt cx="1022445" cy="894346"/>
            </a:xfrm>
          </p:grpSpPr>
          <p:cxnSp>
            <p:nvCxnSpPr>
              <p:cNvPr id="107" name="Straight Connector 106">
                <a:extLst>
                  <a:ext uri="{FF2B5EF4-FFF2-40B4-BE49-F238E27FC236}">
                    <a16:creationId xmlns:a16="http://schemas.microsoft.com/office/drawing/2014/main" id="{D3228974-4B7D-4EA7-924D-60CC6A7ACC24}"/>
                  </a:ext>
                </a:extLst>
              </p:cNvPr>
              <p:cNvCxnSpPr>
                <a:cxnSpLocks/>
              </p:cNvCxnSpPr>
              <p:nvPr/>
            </p:nvCxnSpPr>
            <p:spPr>
              <a:xfrm rot="898316">
                <a:off x="1559648" y="4245141"/>
                <a:ext cx="1022445" cy="89434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08" name="Isosceles Triangle 107">
                <a:extLst>
                  <a:ext uri="{FF2B5EF4-FFF2-40B4-BE49-F238E27FC236}">
                    <a16:creationId xmlns:a16="http://schemas.microsoft.com/office/drawing/2014/main" id="{1CD9AE6E-A50D-4CAE-BCFE-1954B40C2603}"/>
                  </a:ext>
                </a:extLst>
              </p:cNvPr>
              <p:cNvSpPr/>
              <p:nvPr/>
            </p:nvSpPr>
            <p:spPr bwMode="auto">
              <a:xfrm rot="19550205">
                <a:off x="1902442" y="4416117"/>
                <a:ext cx="205783" cy="36782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sp>
          <p:nvSpPr>
            <p:cNvPr id="127" name="フリーフォーム 100 1 1 1 4 1">
              <a:extLst>
                <a:ext uri="{FF2B5EF4-FFF2-40B4-BE49-F238E27FC236}">
                  <a16:creationId xmlns:a16="http://schemas.microsoft.com/office/drawing/2014/main" id="{C0F6DF1F-D726-42A6-A483-C00BBD347746}"/>
                </a:ext>
              </a:extLst>
            </p:cNvPr>
            <p:cNvSpPr/>
            <p:nvPr/>
          </p:nvSpPr>
          <p:spPr>
            <a:xfrm rot="7077214">
              <a:off x="4340658" y="2457926"/>
              <a:ext cx="786511" cy="12249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rgbClr val="FF0000"/>
                </a:solidFill>
              </a:endParaRPr>
            </a:p>
          </p:txBody>
        </p:sp>
      </p:grpSp>
      <p:sp>
        <p:nvSpPr>
          <p:cNvPr id="4" name="TextBox 3">
            <a:extLst>
              <a:ext uri="{FF2B5EF4-FFF2-40B4-BE49-F238E27FC236}">
                <a16:creationId xmlns:a16="http://schemas.microsoft.com/office/drawing/2014/main" id="{54B7FEDE-4ACF-47DA-9634-FD0A9151E4DF}"/>
              </a:ext>
            </a:extLst>
          </p:cNvPr>
          <p:cNvSpPr txBox="1"/>
          <p:nvPr/>
        </p:nvSpPr>
        <p:spPr>
          <a:xfrm>
            <a:off x="1392379" y="225789"/>
            <a:ext cx="6359241" cy="461665"/>
          </a:xfrm>
          <a:prstGeom prst="rect">
            <a:avLst/>
          </a:prstGeom>
          <a:noFill/>
        </p:spPr>
        <p:txBody>
          <a:bodyPr wrap="none" rtlCol="0">
            <a:spAutoFit/>
          </a:bodyPr>
          <a:lstStyle/>
          <a:p>
            <a:r>
              <a:rPr kumimoji="1" lang="en-US" altLang="ja-JP" sz="2400" dirty="0">
                <a:solidFill>
                  <a:srgbClr val="00B0F0"/>
                </a:solidFill>
              </a:rPr>
              <a:t>Thresholds at finite density and </a:t>
            </a:r>
            <a:r>
              <a:rPr kumimoji="1" lang="en-US" altLang="ja-JP" sz="2400" u="sng" dirty="0">
                <a:solidFill>
                  <a:srgbClr val="00B0F0"/>
                </a:solidFill>
              </a:rPr>
              <a:t>zero temperature</a:t>
            </a:r>
            <a:endParaRPr kumimoji="1" lang="ja-JP" altLang="en-US" sz="2400" u="sng" dirty="0">
              <a:solidFill>
                <a:srgbClr val="00B0F0"/>
              </a:solidFill>
            </a:endParaRPr>
          </a:p>
        </p:txBody>
      </p:sp>
    </p:spTree>
    <p:extLst>
      <p:ext uri="{BB962C8B-B14F-4D97-AF65-F5344CB8AC3E}">
        <p14:creationId xmlns:p14="http://schemas.microsoft.com/office/powerpoint/2010/main" val="2332171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9FD0A61-E30D-4BEC-8991-3BAD66EAB20F}"/>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214399" y="1466716"/>
            <a:ext cx="5478426" cy="1077393"/>
          </a:xfrm>
          <a:prstGeom prst="rect">
            <a:avLst/>
          </a:prstGeom>
        </p:spPr>
      </p:pic>
      <p:sp>
        <p:nvSpPr>
          <p:cNvPr id="10" name="TextBox 9">
            <a:extLst>
              <a:ext uri="{FF2B5EF4-FFF2-40B4-BE49-F238E27FC236}">
                <a16:creationId xmlns:a16="http://schemas.microsoft.com/office/drawing/2014/main" id="{7D851712-BA61-46E8-BAC8-50E519ACB03C}"/>
              </a:ext>
            </a:extLst>
          </p:cNvPr>
          <p:cNvSpPr txBox="1"/>
          <p:nvPr/>
        </p:nvSpPr>
        <p:spPr>
          <a:xfrm>
            <a:off x="181731" y="177232"/>
            <a:ext cx="5346272" cy="461665"/>
          </a:xfrm>
          <a:prstGeom prst="rect">
            <a:avLst/>
          </a:prstGeom>
          <a:noFill/>
        </p:spPr>
        <p:txBody>
          <a:bodyPr wrap="none" rtlCol="0">
            <a:spAutoFit/>
          </a:bodyPr>
          <a:lstStyle/>
          <a:p>
            <a:r>
              <a:rPr kumimoji="1" lang="en-US" altLang="ja-JP" sz="2400" dirty="0">
                <a:solidFill>
                  <a:srgbClr val="00B0F0"/>
                </a:solidFill>
              </a:rPr>
              <a:t>Complete form</a:t>
            </a:r>
            <a:r>
              <a:rPr kumimoji="1" lang="ja-JP" altLang="en-US" sz="2400" dirty="0">
                <a:solidFill>
                  <a:srgbClr val="00B0F0"/>
                </a:solidFill>
              </a:rPr>
              <a:t> </a:t>
            </a:r>
            <a:r>
              <a:rPr kumimoji="1" lang="en-US" altLang="ja-JP" sz="2400" dirty="0">
                <a:solidFill>
                  <a:srgbClr val="00B0F0"/>
                </a:solidFill>
              </a:rPr>
              <a:t>in the LLL at finite T and μ</a:t>
            </a:r>
            <a:endParaRPr kumimoji="1" lang="ja-JP" altLang="en-US" sz="2400" dirty="0">
              <a:solidFill>
                <a:srgbClr val="00B0F0"/>
              </a:solidFill>
            </a:endParaRPr>
          </a:p>
        </p:txBody>
      </p:sp>
      <p:grpSp>
        <p:nvGrpSpPr>
          <p:cNvPr id="51" name="Group 50">
            <a:extLst>
              <a:ext uri="{FF2B5EF4-FFF2-40B4-BE49-F238E27FC236}">
                <a16:creationId xmlns:a16="http://schemas.microsoft.com/office/drawing/2014/main" id="{2039F5C0-4E9D-42A8-9A92-2832C9AF2BDC}"/>
              </a:ext>
            </a:extLst>
          </p:cNvPr>
          <p:cNvGrpSpPr/>
          <p:nvPr/>
        </p:nvGrpSpPr>
        <p:grpSpPr>
          <a:xfrm>
            <a:off x="6288859" y="1586099"/>
            <a:ext cx="2785125" cy="1682248"/>
            <a:chOff x="6300192" y="1772816"/>
            <a:chExt cx="2785125" cy="1682248"/>
          </a:xfrm>
        </p:grpSpPr>
        <p:sp>
          <p:nvSpPr>
            <p:cNvPr id="43" name="Rectangle 42">
              <a:extLst>
                <a:ext uri="{FF2B5EF4-FFF2-40B4-BE49-F238E27FC236}">
                  <a16:creationId xmlns:a16="http://schemas.microsoft.com/office/drawing/2014/main" id="{238DCBE2-17A1-4561-938A-5A7C9B6BA083}"/>
                </a:ext>
              </a:extLst>
            </p:cNvPr>
            <p:cNvSpPr/>
            <p:nvPr/>
          </p:nvSpPr>
          <p:spPr bwMode="auto">
            <a:xfrm>
              <a:off x="6300192" y="1772816"/>
              <a:ext cx="2785125" cy="16822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38" name="Picture 37">
              <a:extLst>
                <a:ext uri="{FF2B5EF4-FFF2-40B4-BE49-F238E27FC236}">
                  <a16:creationId xmlns:a16="http://schemas.microsoft.com/office/drawing/2014/main" id="{CA6F260E-5E8A-4B4A-95A5-19245677F8AC}"/>
                </a:ext>
              </a:extLst>
            </p:cNvPr>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6435112" y="1847640"/>
              <a:ext cx="2343979" cy="499375"/>
            </a:xfrm>
            <a:prstGeom prst="rect">
              <a:avLst/>
            </a:prstGeom>
          </p:spPr>
        </p:pic>
        <p:pic>
          <p:nvPicPr>
            <p:cNvPr id="27" name="Picture 26">
              <a:extLst>
                <a:ext uri="{FF2B5EF4-FFF2-40B4-BE49-F238E27FC236}">
                  <a16:creationId xmlns:a16="http://schemas.microsoft.com/office/drawing/2014/main" id="{14B965C2-6EF9-4E93-9FB8-26831298A6D7}"/>
                </a:ext>
              </a:extLst>
            </p:cNvPr>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6475736" y="3033014"/>
              <a:ext cx="1709989" cy="314552"/>
            </a:xfrm>
            <a:prstGeom prst="rect">
              <a:avLst/>
            </a:prstGeom>
          </p:spPr>
        </p:pic>
        <p:pic>
          <p:nvPicPr>
            <p:cNvPr id="40" name="Picture 39" descr="A picture containing graphical user interface&#10;&#10;Description automatically generated">
              <a:extLst>
                <a:ext uri="{FF2B5EF4-FFF2-40B4-BE49-F238E27FC236}">
                  <a16:creationId xmlns:a16="http://schemas.microsoft.com/office/drawing/2014/main" id="{988AFBAC-DA3E-40F9-A819-1FCC2007C2B4}"/>
                </a:ext>
              </a:extLst>
            </p:cNvPr>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6444998" y="2492117"/>
              <a:ext cx="2604823" cy="385011"/>
            </a:xfrm>
            <a:prstGeom prst="rect">
              <a:avLst/>
            </a:prstGeom>
          </p:spPr>
        </p:pic>
      </p:grpSp>
      <p:grpSp>
        <p:nvGrpSpPr>
          <p:cNvPr id="24" name="Group 23">
            <a:extLst>
              <a:ext uri="{FF2B5EF4-FFF2-40B4-BE49-F238E27FC236}">
                <a16:creationId xmlns:a16="http://schemas.microsoft.com/office/drawing/2014/main" id="{3CD1E480-7D4C-46F1-B77A-0552046CABD1}"/>
              </a:ext>
            </a:extLst>
          </p:cNvPr>
          <p:cNvGrpSpPr/>
          <p:nvPr/>
        </p:nvGrpSpPr>
        <p:grpSpPr>
          <a:xfrm>
            <a:off x="6832777" y="654868"/>
            <a:ext cx="1613638" cy="749474"/>
            <a:chOff x="334345" y="1474746"/>
            <a:chExt cx="1357335" cy="630431"/>
          </a:xfrm>
        </p:grpSpPr>
        <p:sp>
          <p:nvSpPr>
            <p:cNvPr id="26" name="円/楕円 51 1">
              <a:extLst>
                <a:ext uri="{FF2B5EF4-FFF2-40B4-BE49-F238E27FC236}">
                  <a16:creationId xmlns:a16="http://schemas.microsoft.com/office/drawing/2014/main" id="{00AF9B70-90B1-471E-BDBB-32ACC86BCE92}"/>
                </a:ext>
              </a:extLst>
            </p:cNvPr>
            <p:cNvSpPr>
              <a:spLocks noChangeAspect="1"/>
            </p:cNvSpPr>
            <p:nvPr/>
          </p:nvSpPr>
          <p:spPr>
            <a:xfrm rot="10892241">
              <a:off x="695474" y="1474746"/>
              <a:ext cx="630431" cy="630431"/>
            </a:xfrm>
            <a:prstGeom prst="ellipse">
              <a:avLst/>
            </a:prstGeom>
            <a:noFill/>
            <a:ln w="76200" cmpd="dbl">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8" name="フリーフォーム 100 1 1 1">
              <a:extLst>
                <a:ext uri="{FF2B5EF4-FFF2-40B4-BE49-F238E27FC236}">
                  <a16:creationId xmlns:a16="http://schemas.microsoft.com/office/drawing/2014/main" id="{32F83611-D7F6-47E7-849C-D60CE88E29B7}"/>
                </a:ext>
              </a:extLst>
            </p:cNvPr>
            <p:cNvSpPr/>
            <p:nvPr/>
          </p:nvSpPr>
          <p:spPr>
            <a:xfrm rot="10800000">
              <a:off x="334345" y="1764466"/>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9" name="フリーフォーム 100 1 1 2">
              <a:extLst>
                <a:ext uri="{FF2B5EF4-FFF2-40B4-BE49-F238E27FC236}">
                  <a16:creationId xmlns:a16="http://schemas.microsoft.com/office/drawing/2014/main" id="{3B0088A6-7DDD-4C74-9449-8D694FFADB2D}"/>
                </a:ext>
              </a:extLst>
            </p:cNvPr>
            <p:cNvSpPr/>
            <p:nvPr/>
          </p:nvSpPr>
          <p:spPr>
            <a:xfrm rot="10800000">
              <a:off x="1360120" y="1782998"/>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8" name="TextBox 7">
            <a:extLst>
              <a:ext uri="{FF2B5EF4-FFF2-40B4-BE49-F238E27FC236}">
                <a16:creationId xmlns:a16="http://schemas.microsoft.com/office/drawing/2014/main" id="{8E080C4C-2408-4A4A-8244-01EA13315F25}"/>
              </a:ext>
            </a:extLst>
          </p:cNvPr>
          <p:cNvSpPr txBox="1"/>
          <p:nvPr/>
        </p:nvSpPr>
        <p:spPr>
          <a:xfrm>
            <a:off x="6514825" y="-17950"/>
            <a:ext cx="1482906" cy="584775"/>
          </a:xfrm>
          <a:prstGeom prst="rect">
            <a:avLst/>
          </a:prstGeom>
          <a:noFill/>
        </p:spPr>
        <p:txBody>
          <a:bodyPr wrap="none" rtlCol="0">
            <a:spAutoFit/>
          </a:bodyPr>
          <a:lstStyle/>
          <a:p>
            <a:r>
              <a:rPr kumimoji="1" lang="en-US" altLang="ja-JP" sz="3200" dirty="0"/>
              <a:t>LLL, </a:t>
            </a:r>
            <a:r>
              <a:rPr kumimoji="1" lang="en-US" altLang="ja-JP" sz="3200" dirty="0">
                <a:solidFill>
                  <a:srgbClr val="FF0000"/>
                </a:solidFill>
              </a:rPr>
              <a:t>T, μ</a:t>
            </a:r>
            <a:endParaRPr kumimoji="1" lang="ja-JP" altLang="en-US" sz="3200" dirty="0">
              <a:solidFill>
                <a:srgbClr val="FF0000"/>
              </a:solidFill>
            </a:endParaRPr>
          </a:p>
        </p:txBody>
      </p:sp>
      <p:grpSp>
        <p:nvGrpSpPr>
          <p:cNvPr id="54" name="Group 53">
            <a:extLst>
              <a:ext uri="{FF2B5EF4-FFF2-40B4-BE49-F238E27FC236}">
                <a16:creationId xmlns:a16="http://schemas.microsoft.com/office/drawing/2014/main" id="{026F2611-9814-4D0E-AD8C-FFACA5DB76B8}"/>
              </a:ext>
            </a:extLst>
          </p:cNvPr>
          <p:cNvGrpSpPr/>
          <p:nvPr/>
        </p:nvGrpSpPr>
        <p:grpSpPr>
          <a:xfrm>
            <a:off x="68650" y="3779607"/>
            <a:ext cx="4449046" cy="3033769"/>
            <a:chOff x="107504" y="3779607"/>
            <a:chExt cx="4449046" cy="3033769"/>
          </a:xfrm>
        </p:grpSpPr>
        <p:sp>
          <p:nvSpPr>
            <p:cNvPr id="17" name="Rectangle 16">
              <a:extLst>
                <a:ext uri="{FF2B5EF4-FFF2-40B4-BE49-F238E27FC236}">
                  <a16:creationId xmlns:a16="http://schemas.microsoft.com/office/drawing/2014/main" id="{04B74DE0-CF7A-453B-939D-5A7C09D5256C}"/>
                </a:ext>
              </a:extLst>
            </p:cNvPr>
            <p:cNvSpPr/>
            <p:nvPr/>
          </p:nvSpPr>
          <p:spPr bwMode="auto">
            <a:xfrm>
              <a:off x="107504" y="3779607"/>
              <a:ext cx="4449046" cy="303376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11" name="Picture 10">
              <a:extLst>
                <a:ext uri="{FF2B5EF4-FFF2-40B4-BE49-F238E27FC236}">
                  <a16:creationId xmlns:a16="http://schemas.microsoft.com/office/drawing/2014/main" id="{CD920F83-A9A4-484A-92DE-A9631BA2D4CE}"/>
                </a:ext>
              </a:extLst>
            </p:cNvPr>
            <p:cNvPicPr>
              <a:picLocks noChangeAspect="1"/>
            </p:cNvPicPr>
            <p:nvPr/>
          </p:nvPicPr>
          <p:blipFill>
            <a:blip r:embed="rId15"/>
            <a:stretch>
              <a:fillRect/>
            </a:stretch>
          </p:blipFill>
          <p:spPr>
            <a:xfrm>
              <a:off x="264606" y="4227455"/>
              <a:ext cx="4223967" cy="2513913"/>
            </a:xfrm>
            <a:prstGeom prst="rect">
              <a:avLst/>
            </a:prstGeom>
            <a:ln>
              <a:noFill/>
            </a:ln>
          </p:spPr>
        </p:pic>
        <p:sp>
          <p:nvSpPr>
            <p:cNvPr id="12" name="TextBox 11">
              <a:extLst>
                <a:ext uri="{FF2B5EF4-FFF2-40B4-BE49-F238E27FC236}">
                  <a16:creationId xmlns:a16="http://schemas.microsoft.com/office/drawing/2014/main" id="{B107DDB5-AACA-471E-BCE6-9F65255DD6C2}"/>
                </a:ext>
              </a:extLst>
            </p:cNvPr>
            <p:cNvSpPr txBox="1"/>
            <p:nvPr/>
          </p:nvSpPr>
          <p:spPr>
            <a:xfrm>
              <a:off x="221493" y="6311436"/>
              <a:ext cx="1744388" cy="369332"/>
            </a:xfrm>
            <a:prstGeom prst="rect">
              <a:avLst/>
            </a:prstGeom>
            <a:noFill/>
          </p:spPr>
          <p:txBody>
            <a:bodyPr wrap="none" rtlCol="0">
              <a:spAutoFit/>
            </a:bodyPr>
            <a:lstStyle/>
            <a:p>
              <a:r>
                <a:rPr kumimoji="1" lang="en-US" altLang="ja-JP" dirty="0">
                  <a:solidFill>
                    <a:schemeClr val="accent2">
                      <a:lumMod val="75000"/>
                    </a:schemeClr>
                  </a:solidFill>
                </a:rPr>
                <a:t>Landau damping</a:t>
              </a:r>
              <a:endParaRPr kumimoji="1" lang="ja-JP" altLang="en-US" dirty="0">
                <a:solidFill>
                  <a:schemeClr val="accent2">
                    <a:lumMod val="75000"/>
                  </a:schemeClr>
                </a:solidFill>
              </a:endParaRPr>
            </a:p>
          </p:txBody>
        </p:sp>
        <p:sp>
          <p:nvSpPr>
            <p:cNvPr id="50" name="TextBox 49">
              <a:extLst>
                <a:ext uri="{FF2B5EF4-FFF2-40B4-BE49-F238E27FC236}">
                  <a16:creationId xmlns:a16="http://schemas.microsoft.com/office/drawing/2014/main" id="{0A2C48D3-D551-47D6-99F9-67F2B3BD4BBC}"/>
                </a:ext>
              </a:extLst>
            </p:cNvPr>
            <p:cNvSpPr txBox="1"/>
            <p:nvPr/>
          </p:nvSpPr>
          <p:spPr>
            <a:xfrm>
              <a:off x="778640" y="3779748"/>
              <a:ext cx="3444187" cy="369332"/>
            </a:xfrm>
            <a:prstGeom prst="rect">
              <a:avLst/>
            </a:prstGeom>
            <a:noFill/>
          </p:spPr>
          <p:txBody>
            <a:bodyPr wrap="square" rtlCol="0">
              <a:spAutoFit/>
            </a:bodyPr>
            <a:lstStyle/>
            <a:p>
              <a:r>
                <a:rPr kumimoji="1" lang="en-US" altLang="ja-JP" dirty="0">
                  <a:solidFill>
                    <a:srgbClr val="FF0000"/>
                  </a:solidFill>
                </a:rPr>
                <a:t>Finite temperature: [T = 2m, </a:t>
              </a:r>
              <a:r>
                <a:rPr lang="en-US" altLang="ja-JP" dirty="0">
                  <a:solidFill>
                    <a:srgbClr val="FF0000"/>
                  </a:solidFill>
                </a:rPr>
                <a:t>μ = 0]</a:t>
              </a:r>
              <a:endParaRPr kumimoji="1" lang="ja-JP" altLang="en-US" dirty="0">
                <a:solidFill>
                  <a:srgbClr val="FF0000"/>
                </a:solidFill>
              </a:endParaRPr>
            </a:p>
          </p:txBody>
        </p:sp>
        <p:sp>
          <p:nvSpPr>
            <p:cNvPr id="9" name="Rectangle 8">
              <a:extLst>
                <a:ext uri="{FF2B5EF4-FFF2-40B4-BE49-F238E27FC236}">
                  <a16:creationId xmlns:a16="http://schemas.microsoft.com/office/drawing/2014/main" id="{65CEC15A-9DD8-4BA9-9E8F-57D2BBE04BFF}"/>
                </a:ext>
              </a:extLst>
            </p:cNvPr>
            <p:cNvSpPr/>
            <p:nvPr/>
          </p:nvSpPr>
          <p:spPr bwMode="auto">
            <a:xfrm>
              <a:off x="2134595" y="4321022"/>
              <a:ext cx="1851267" cy="2353434"/>
            </a:xfrm>
            <a:prstGeom prst="rect">
              <a:avLst/>
            </a:prstGeom>
            <a:solidFill>
              <a:srgbClr val="FFFF99">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45" name="TextBox 44">
              <a:extLst>
                <a:ext uri="{FF2B5EF4-FFF2-40B4-BE49-F238E27FC236}">
                  <a16:creationId xmlns:a16="http://schemas.microsoft.com/office/drawing/2014/main" id="{F0D6989A-FFA0-447A-8BAD-B820B9A3A203}"/>
                </a:ext>
              </a:extLst>
            </p:cNvPr>
            <p:cNvSpPr txBox="1"/>
            <p:nvPr/>
          </p:nvSpPr>
          <p:spPr>
            <a:xfrm>
              <a:off x="2642581" y="4247381"/>
              <a:ext cx="1742465" cy="646331"/>
            </a:xfrm>
            <a:prstGeom prst="rect">
              <a:avLst/>
            </a:prstGeom>
            <a:noFill/>
          </p:spPr>
          <p:txBody>
            <a:bodyPr wrap="none" rtlCol="0">
              <a:spAutoFit/>
            </a:bodyPr>
            <a:lstStyle/>
            <a:p>
              <a:r>
                <a:rPr kumimoji="1" lang="en-US" altLang="ja-JP" dirty="0">
                  <a:solidFill>
                    <a:schemeClr val="accent2">
                      <a:lumMod val="75000"/>
                    </a:schemeClr>
                  </a:solidFill>
                </a:rPr>
                <a:t>Suppression of </a:t>
              </a:r>
            </a:p>
            <a:p>
              <a:r>
                <a:rPr lang="en-US" altLang="ja-JP" dirty="0">
                  <a:solidFill>
                    <a:schemeClr val="accent2">
                      <a:lumMod val="75000"/>
                    </a:schemeClr>
                  </a:solidFill>
                </a:rPr>
                <a:t>the pair creation</a:t>
              </a:r>
              <a:endParaRPr kumimoji="1" lang="ja-JP" altLang="en-US" dirty="0">
                <a:solidFill>
                  <a:schemeClr val="accent2">
                    <a:lumMod val="75000"/>
                  </a:schemeClr>
                </a:solidFill>
              </a:endParaRPr>
            </a:p>
          </p:txBody>
        </p:sp>
        <p:grpSp>
          <p:nvGrpSpPr>
            <p:cNvPr id="13" name="Group 12">
              <a:extLst>
                <a:ext uri="{FF2B5EF4-FFF2-40B4-BE49-F238E27FC236}">
                  <a16:creationId xmlns:a16="http://schemas.microsoft.com/office/drawing/2014/main" id="{80986009-0B6C-43CD-A5E3-524CB6FA2E59}"/>
                </a:ext>
              </a:extLst>
            </p:cNvPr>
            <p:cNvGrpSpPr/>
            <p:nvPr/>
          </p:nvGrpSpPr>
          <p:grpSpPr>
            <a:xfrm>
              <a:off x="2342474" y="5492822"/>
              <a:ext cx="540519" cy="359396"/>
              <a:chOff x="2259599" y="5435068"/>
              <a:chExt cx="540519" cy="359396"/>
            </a:xfrm>
          </p:grpSpPr>
          <p:cxnSp>
            <p:nvCxnSpPr>
              <p:cNvPr id="47" name="Straight Arrow Connector 46">
                <a:extLst>
                  <a:ext uri="{FF2B5EF4-FFF2-40B4-BE49-F238E27FC236}">
                    <a16:creationId xmlns:a16="http://schemas.microsoft.com/office/drawing/2014/main" id="{B04A20F9-2B6E-44F0-93D4-0C2359914564}"/>
                  </a:ext>
                </a:extLst>
              </p:cNvPr>
              <p:cNvCxnSpPr/>
              <p:nvPr/>
            </p:nvCxnSpPr>
            <p:spPr>
              <a:xfrm flipH="1">
                <a:off x="2259599" y="5435068"/>
                <a:ext cx="225107" cy="162963"/>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105D33B-10C7-49F1-8EF4-E2D24D9D3766}"/>
                  </a:ext>
                </a:extLst>
              </p:cNvPr>
              <p:cNvCxnSpPr>
                <a:cxnSpLocks/>
              </p:cNvCxnSpPr>
              <p:nvPr/>
            </p:nvCxnSpPr>
            <p:spPr>
              <a:xfrm flipH="1">
                <a:off x="2658370" y="5582217"/>
                <a:ext cx="141748" cy="21224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8" name="TextBox 17">
            <a:extLst>
              <a:ext uri="{FF2B5EF4-FFF2-40B4-BE49-F238E27FC236}">
                <a16:creationId xmlns:a16="http://schemas.microsoft.com/office/drawing/2014/main" id="{73E85804-BC5D-41D9-B6F8-0527988B9D61}"/>
              </a:ext>
            </a:extLst>
          </p:cNvPr>
          <p:cNvSpPr txBox="1"/>
          <p:nvPr/>
        </p:nvSpPr>
        <p:spPr>
          <a:xfrm>
            <a:off x="519805" y="788168"/>
            <a:ext cx="5173019" cy="369332"/>
          </a:xfrm>
          <a:prstGeom prst="rect">
            <a:avLst/>
          </a:prstGeom>
          <a:noFill/>
        </p:spPr>
        <p:txBody>
          <a:bodyPr wrap="none" rtlCol="0">
            <a:spAutoFit/>
          </a:bodyPr>
          <a:lstStyle/>
          <a:p>
            <a:r>
              <a:rPr kumimoji="1" lang="en-US" altLang="ja-JP" dirty="0"/>
              <a:t>One can use either the </a:t>
            </a:r>
            <a:r>
              <a:rPr kumimoji="1" lang="en-US" altLang="ja-JP" dirty="0" err="1"/>
              <a:t>imag</a:t>
            </a:r>
            <a:r>
              <a:rPr kumimoji="1" lang="en-US" altLang="ja-JP" dirty="0"/>
              <a:t>.- or real-time formalism.</a:t>
            </a:r>
            <a:endParaRPr kumimoji="1" lang="ja-JP" altLang="en-US" dirty="0"/>
          </a:p>
        </p:txBody>
      </p:sp>
      <p:pic>
        <p:nvPicPr>
          <p:cNvPr id="42" name="Picture 41">
            <a:extLst>
              <a:ext uri="{FF2B5EF4-FFF2-40B4-BE49-F238E27FC236}">
                <a16:creationId xmlns:a16="http://schemas.microsoft.com/office/drawing/2014/main" id="{6365B5B8-A37A-44A5-A8FC-6EDA67B32B02}"/>
              </a:ext>
            </a:extLst>
          </p:cNvPr>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405807" y="2772071"/>
            <a:ext cx="3379868" cy="279060"/>
          </a:xfrm>
          <a:prstGeom prst="rect">
            <a:avLst/>
          </a:prstGeom>
        </p:spPr>
      </p:pic>
      <p:grpSp>
        <p:nvGrpSpPr>
          <p:cNvPr id="55" name="Group 54">
            <a:extLst>
              <a:ext uri="{FF2B5EF4-FFF2-40B4-BE49-F238E27FC236}">
                <a16:creationId xmlns:a16="http://schemas.microsoft.com/office/drawing/2014/main" id="{42E4BF21-7889-4B6E-9936-8AEC973DF98F}"/>
              </a:ext>
            </a:extLst>
          </p:cNvPr>
          <p:cNvGrpSpPr/>
          <p:nvPr/>
        </p:nvGrpSpPr>
        <p:grpSpPr>
          <a:xfrm>
            <a:off x="4605154" y="3789001"/>
            <a:ext cx="4503350" cy="3096383"/>
            <a:chOff x="4605154" y="3789001"/>
            <a:chExt cx="4503350" cy="3096383"/>
          </a:xfrm>
        </p:grpSpPr>
        <p:pic>
          <p:nvPicPr>
            <p:cNvPr id="4" name="Picture 3">
              <a:extLst>
                <a:ext uri="{FF2B5EF4-FFF2-40B4-BE49-F238E27FC236}">
                  <a16:creationId xmlns:a16="http://schemas.microsoft.com/office/drawing/2014/main" id="{411B298F-B15E-4B1D-956D-12BCCF2B348B}"/>
                </a:ext>
              </a:extLst>
            </p:cNvPr>
            <p:cNvPicPr>
              <a:picLocks noChangeAspect="1"/>
            </p:cNvPicPr>
            <p:nvPr/>
          </p:nvPicPr>
          <p:blipFill>
            <a:blip r:embed="rId17"/>
            <a:stretch>
              <a:fillRect/>
            </a:stretch>
          </p:blipFill>
          <p:spPr>
            <a:xfrm>
              <a:off x="4650825" y="4163018"/>
              <a:ext cx="4457679" cy="2506342"/>
            </a:xfrm>
            <a:prstGeom prst="rect">
              <a:avLst/>
            </a:prstGeom>
            <a:noFill/>
            <a:ln>
              <a:noFill/>
            </a:ln>
          </p:spPr>
        </p:pic>
        <p:sp>
          <p:nvSpPr>
            <p:cNvPr id="30" name="Rectangle 29">
              <a:extLst>
                <a:ext uri="{FF2B5EF4-FFF2-40B4-BE49-F238E27FC236}">
                  <a16:creationId xmlns:a16="http://schemas.microsoft.com/office/drawing/2014/main" id="{85A5D38F-2561-44C9-973A-F1D21872A348}"/>
                </a:ext>
              </a:extLst>
            </p:cNvPr>
            <p:cNvSpPr/>
            <p:nvPr/>
          </p:nvSpPr>
          <p:spPr bwMode="auto">
            <a:xfrm>
              <a:off x="5841827" y="4318610"/>
              <a:ext cx="2759464" cy="2274296"/>
            </a:xfrm>
            <a:prstGeom prst="rect">
              <a:avLst/>
            </a:prstGeom>
            <a:solidFill>
              <a:srgbClr val="FFFF00">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1" name="Rectangle 30">
              <a:extLst>
                <a:ext uri="{FF2B5EF4-FFF2-40B4-BE49-F238E27FC236}">
                  <a16:creationId xmlns:a16="http://schemas.microsoft.com/office/drawing/2014/main" id="{FEC79F5F-A3F6-425B-B1E9-E366D9E11D23}"/>
                </a:ext>
              </a:extLst>
            </p:cNvPr>
            <p:cNvSpPr/>
            <p:nvPr/>
          </p:nvSpPr>
          <p:spPr bwMode="auto">
            <a:xfrm>
              <a:off x="5391033" y="4323248"/>
              <a:ext cx="3210258" cy="2269657"/>
            </a:xfrm>
            <a:prstGeom prst="rect">
              <a:avLst/>
            </a:prstGeom>
            <a:solidFill>
              <a:srgbClr val="FFFFCC">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52" name="Group 51">
              <a:extLst>
                <a:ext uri="{FF2B5EF4-FFF2-40B4-BE49-F238E27FC236}">
                  <a16:creationId xmlns:a16="http://schemas.microsoft.com/office/drawing/2014/main" id="{A20177E2-0FEF-4A60-B181-A06DBE3AC2F0}"/>
                </a:ext>
              </a:extLst>
            </p:cNvPr>
            <p:cNvGrpSpPr/>
            <p:nvPr/>
          </p:nvGrpSpPr>
          <p:grpSpPr>
            <a:xfrm>
              <a:off x="5391033" y="4633326"/>
              <a:ext cx="2954845" cy="1757294"/>
              <a:chOff x="5391033" y="4633326"/>
              <a:chExt cx="2954845" cy="1757294"/>
            </a:xfrm>
          </p:grpSpPr>
          <p:cxnSp>
            <p:nvCxnSpPr>
              <p:cNvPr id="21" name="Straight Arrow Connector 20">
                <a:extLst>
                  <a:ext uri="{FF2B5EF4-FFF2-40B4-BE49-F238E27FC236}">
                    <a16:creationId xmlns:a16="http://schemas.microsoft.com/office/drawing/2014/main" id="{E92B7F08-94E8-4C88-B1BB-8059DFE50F9B}"/>
                  </a:ext>
                </a:extLst>
              </p:cNvPr>
              <p:cNvCxnSpPr/>
              <p:nvPr/>
            </p:nvCxnSpPr>
            <p:spPr>
              <a:xfrm flipH="1">
                <a:off x="6133768" y="5304334"/>
                <a:ext cx="225107" cy="162963"/>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F93B707-05DB-462E-959A-BDE5009B0391}"/>
                  </a:ext>
                </a:extLst>
              </p:cNvPr>
              <p:cNvCxnSpPr>
                <a:cxnSpLocks/>
              </p:cNvCxnSpPr>
              <p:nvPr/>
            </p:nvCxnSpPr>
            <p:spPr>
              <a:xfrm flipH="1">
                <a:off x="6532539" y="5451483"/>
                <a:ext cx="141748" cy="21224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81E12FE-E366-445F-87F3-E7490F9B9AB8}"/>
                  </a:ext>
                </a:extLst>
              </p:cNvPr>
              <p:cNvCxnSpPr>
                <a:cxnSpLocks/>
              </p:cNvCxnSpPr>
              <p:nvPr/>
            </p:nvCxnSpPr>
            <p:spPr>
              <a:xfrm>
                <a:off x="5391033" y="5620690"/>
                <a:ext cx="462519"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A0FE439-1C03-4D4A-AAD7-5AF5436E03D5}"/>
                  </a:ext>
                </a:extLst>
              </p:cNvPr>
              <p:cNvCxnSpPr>
                <a:cxnSpLocks/>
              </p:cNvCxnSpPr>
              <p:nvPr/>
            </p:nvCxnSpPr>
            <p:spPr>
              <a:xfrm>
                <a:off x="5391033" y="5764706"/>
                <a:ext cx="2274752"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FABC93D-CB62-4511-8DA5-D96695971B5D}"/>
                  </a:ext>
                </a:extLst>
              </p:cNvPr>
              <p:cNvSpPr txBox="1"/>
              <p:nvPr/>
            </p:nvSpPr>
            <p:spPr>
              <a:xfrm>
                <a:off x="5920284" y="6021288"/>
                <a:ext cx="2320059" cy="369332"/>
              </a:xfrm>
              <a:prstGeom prst="rect">
                <a:avLst/>
              </a:prstGeom>
              <a:noFill/>
            </p:spPr>
            <p:txBody>
              <a:bodyPr wrap="none" rtlCol="0">
                <a:spAutoFit/>
              </a:bodyPr>
              <a:lstStyle/>
              <a:p>
                <a:r>
                  <a:rPr kumimoji="1" lang="en-US" altLang="ja-JP" dirty="0">
                    <a:solidFill>
                      <a:srgbClr val="00B0F0"/>
                    </a:solidFill>
                  </a:rPr>
                  <a:t>Shift of the thresholds</a:t>
                </a:r>
                <a:endParaRPr kumimoji="1" lang="ja-JP" altLang="en-US" dirty="0">
                  <a:solidFill>
                    <a:srgbClr val="00B0F0"/>
                  </a:solidFill>
                </a:endParaRPr>
              </a:p>
            </p:txBody>
          </p:sp>
          <p:sp>
            <p:nvSpPr>
              <p:cNvPr id="34" name="TextBox 33">
                <a:extLst>
                  <a:ext uri="{FF2B5EF4-FFF2-40B4-BE49-F238E27FC236}">
                    <a16:creationId xmlns:a16="http://schemas.microsoft.com/office/drawing/2014/main" id="{DBD9E500-8A60-4878-BA05-13BDDFE77671}"/>
                  </a:ext>
                </a:extLst>
              </p:cNvPr>
              <p:cNvSpPr txBox="1"/>
              <p:nvPr/>
            </p:nvSpPr>
            <p:spPr>
              <a:xfrm>
                <a:off x="6603413" y="4633326"/>
                <a:ext cx="1742465" cy="646331"/>
              </a:xfrm>
              <a:prstGeom prst="rect">
                <a:avLst/>
              </a:prstGeom>
              <a:noFill/>
            </p:spPr>
            <p:txBody>
              <a:bodyPr wrap="none" rtlCol="0">
                <a:spAutoFit/>
              </a:bodyPr>
              <a:lstStyle/>
              <a:p>
                <a:r>
                  <a:rPr kumimoji="1" lang="en-US" altLang="ja-JP" dirty="0">
                    <a:solidFill>
                      <a:schemeClr val="accent2">
                        <a:lumMod val="75000"/>
                      </a:schemeClr>
                    </a:solidFill>
                  </a:rPr>
                  <a:t>Suppression of </a:t>
                </a:r>
              </a:p>
              <a:p>
                <a:r>
                  <a:rPr lang="en-US" altLang="ja-JP" dirty="0">
                    <a:solidFill>
                      <a:schemeClr val="accent2">
                        <a:lumMod val="75000"/>
                      </a:schemeClr>
                    </a:solidFill>
                  </a:rPr>
                  <a:t>the pair creation</a:t>
                </a:r>
                <a:endParaRPr kumimoji="1" lang="ja-JP" altLang="en-US" dirty="0">
                  <a:solidFill>
                    <a:schemeClr val="accent2">
                      <a:lumMod val="75000"/>
                    </a:schemeClr>
                  </a:solidFill>
                </a:endParaRPr>
              </a:p>
            </p:txBody>
          </p:sp>
        </p:grpSp>
        <p:sp>
          <p:nvSpPr>
            <p:cNvPr id="36" name="TextBox 35">
              <a:extLst>
                <a:ext uri="{FF2B5EF4-FFF2-40B4-BE49-F238E27FC236}">
                  <a16:creationId xmlns:a16="http://schemas.microsoft.com/office/drawing/2014/main" id="{CDD7BBF5-0ACF-47A9-BB65-4F8E833E52B8}"/>
                </a:ext>
              </a:extLst>
            </p:cNvPr>
            <p:cNvSpPr txBox="1"/>
            <p:nvPr/>
          </p:nvSpPr>
          <p:spPr>
            <a:xfrm>
              <a:off x="5076056" y="3789040"/>
              <a:ext cx="3654796" cy="369332"/>
            </a:xfrm>
            <a:prstGeom prst="rect">
              <a:avLst/>
            </a:prstGeom>
            <a:noFill/>
            <a:ln>
              <a:noFill/>
            </a:ln>
          </p:spPr>
          <p:txBody>
            <a:bodyPr wrap="square" rtlCol="0">
              <a:spAutoFit/>
            </a:bodyPr>
            <a:lstStyle/>
            <a:p>
              <a:r>
                <a:rPr kumimoji="1" lang="en-US" altLang="ja-JP" dirty="0">
                  <a:solidFill>
                    <a:srgbClr val="0070C0"/>
                  </a:solidFill>
                </a:rPr>
                <a:t>Finite density: [T = </a:t>
              </a:r>
              <a:r>
                <a:rPr lang="en-US" altLang="ja-JP" dirty="0">
                  <a:solidFill>
                    <a:srgbClr val="0070C0"/>
                  </a:solidFill>
                </a:rPr>
                <a:t>0, μ = 1.2*(2m)]</a:t>
              </a:r>
              <a:endParaRPr kumimoji="1" lang="ja-JP" altLang="en-US" dirty="0">
                <a:solidFill>
                  <a:srgbClr val="0070C0"/>
                </a:solidFill>
              </a:endParaRPr>
            </a:p>
          </p:txBody>
        </p:sp>
        <p:sp>
          <p:nvSpPr>
            <p:cNvPr id="37" name="Rectangle 36">
              <a:extLst>
                <a:ext uri="{FF2B5EF4-FFF2-40B4-BE49-F238E27FC236}">
                  <a16:creationId xmlns:a16="http://schemas.microsoft.com/office/drawing/2014/main" id="{9BF0D8D0-D1EC-4247-A0A2-DD3FA07D07D2}"/>
                </a:ext>
              </a:extLst>
            </p:cNvPr>
            <p:cNvSpPr/>
            <p:nvPr/>
          </p:nvSpPr>
          <p:spPr bwMode="auto">
            <a:xfrm>
              <a:off x="4605154" y="3789001"/>
              <a:ext cx="4503349" cy="303376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53" name="TextBox 52">
              <a:extLst>
                <a:ext uri="{FF2B5EF4-FFF2-40B4-BE49-F238E27FC236}">
                  <a16:creationId xmlns:a16="http://schemas.microsoft.com/office/drawing/2014/main" id="{8A6F6C6C-055C-400F-8937-0FC998FE6AF4}"/>
                </a:ext>
              </a:extLst>
            </p:cNvPr>
            <p:cNvSpPr txBox="1"/>
            <p:nvPr/>
          </p:nvSpPr>
          <p:spPr>
            <a:xfrm>
              <a:off x="4644008" y="6516052"/>
              <a:ext cx="1744388" cy="369332"/>
            </a:xfrm>
            <a:prstGeom prst="rect">
              <a:avLst/>
            </a:prstGeom>
            <a:noFill/>
          </p:spPr>
          <p:txBody>
            <a:bodyPr wrap="none" rtlCol="0">
              <a:spAutoFit/>
            </a:bodyPr>
            <a:lstStyle/>
            <a:p>
              <a:r>
                <a:rPr kumimoji="1" lang="en-US" altLang="ja-JP" dirty="0">
                  <a:solidFill>
                    <a:schemeClr val="accent2">
                      <a:lumMod val="75000"/>
                    </a:schemeClr>
                  </a:solidFill>
                </a:rPr>
                <a:t>Landau damping</a:t>
              </a:r>
              <a:endParaRPr kumimoji="1" lang="ja-JP" altLang="en-US" dirty="0">
                <a:solidFill>
                  <a:schemeClr val="accent2">
                    <a:lumMod val="75000"/>
                  </a:schemeClr>
                </a:solidFill>
              </a:endParaRPr>
            </a:p>
          </p:txBody>
        </p:sp>
      </p:grpSp>
      <p:sp>
        <p:nvSpPr>
          <p:cNvPr id="58" name="TextBox 57">
            <a:extLst>
              <a:ext uri="{FF2B5EF4-FFF2-40B4-BE49-F238E27FC236}">
                <a16:creationId xmlns:a16="http://schemas.microsoft.com/office/drawing/2014/main" id="{2417126D-4C54-44D1-8165-F29E24DCE5DD}"/>
              </a:ext>
            </a:extLst>
          </p:cNvPr>
          <p:cNvSpPr txBox="1"/>
          <p:nvPr/>
        </p:nvSpPr>
        <p:spPr>
          <a:xfrm>
            <a:off x="214399" y="3284691"/>
            <a:ext cx="6178102" cy="369332"/>
          </a:xfrm>
          <a:prstGeom prst="rect">
            <a:avLst/>
          </a:prstGeom>
          <a:noFill/>
        </p:spPr>
        <p:txBody>
          <a:bodyPr wrap="none" rtlCol="0">
            <a:spAutoFit/>
          </a:bodyPr>
          <a:lstStyle/>
          <a:p>
            <a:r>
              <a:rPr kumimoji="1" lang="en-US" altLang="ja-JP" dirty="0">
                <a:solidFill>
                  <a:srgbClr val="00B0F0"/>
                </a:solidFill>
              </a:rPr>
              <a:t>Explicit calculation verifies what we discussed </a:t>
            </a:r>
            <a:r>
              <a:rPr lang="en-US" altLang="ja-JP" dirty="0">
                <a:solidFill>
                  <a:srgbClr val="00B0F0"/>
                </a:solidFill>
              </a:rPr>
              <a:t>in </a:t>
            </a:r>
            <a:r>
              <a:rPr kumimoji="1" lang="en-US" altLang="ja-JP" dirty="0">
                <a:solidFill>
                  <a:srgbClr val="00B0F0"/>
                </a:solidFill>
              </a:rPr>
              <a:t>previous slides.</a:t>
            </a:r>
            <a:endParaRPr kumimoji="1" lang="ja-JP" altLang="en-US" dirty="0">
              <a:solidFill>
                <a:srgbClr val="00B0F0"/>
              </a:solidFill>
            </a:endParaRPr>
          </a:p>
        </p:txBody>
      </p:sp>
      <p:pic>
        <p:nvPicPr>
          <p:cNvPr id="59" name="Picture 58">
            <a:extLst>
              <a:ext uri="{FF2B5EF4-FFF2-40B4-BE49-F238E27FC236}">
                <a16:creationId xmlns:a16="http://schemas.microsoft.com/office/drawing/2014/main" id="{A4101B90-BA08-4897-9D72-3EC6711010A1}"/>
              </a:ext>
            </a:extLst>
          </p:cNvPr>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9667817" y="2772071"/>
            <a:ext cx="4440211" cy="325050"/>
          </a:xfrm>
          <a:prstGeom prst="rect">
            <a:avLst/>
          </a:prstGeom>
        </p:spPr>
      </p:pic>
      <p:pic>
        <p:nvPicPr>
          <p:cNvPr id="60" name="Picture 59">
            <a:extLst>
              <a:ext uri="{FF2B5EF4-FFF2-40B4-BE49-F238E27FC236}">
                <a16:creationId xmlns:a16="http://schemas.microsoft.com/office/drawing/2014/main" id="{4BD38619-ADDA-4361-9C67-F046FCE8F6B2}"/>
              </a:ext>
            </a:extLst>
          </p:cNvPr>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9695410" y="3545645"/>
            <a:ext cx="4478079" cy="486712"/>
          </a:xfrm>
          <a:prstGeom prst="rect">
            <a:avLst/>
          </a:prstGeom>
        </p:spPr>
      </p:pic>
      <p:pic>
        <p:nvPicPr>
          <p:cNvPr id="61" name="Picture 60">
            <a:extLst>
              <a:ext uri="{FF2B5EF4-FFF2-40B4-BE49-F238E27FC236}">
                <a16:creationId xmlns:a16="http://schemas.microsoft.com/office/drawing/2014/main" id="{0E248D04-784D-4951-982E-1637F3D7AA43}"/>
              </a:ext>
            </a:extLst>
          </p:cNvPr>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tretch>
            <a:fillRect/>
          </a:stretch>
        </p:blipFill>
        <p:spPr>
          <a:xfrm>
            <a:off x="9796548" y="4449574"/>
            <a:ext cx="5346615" cy="367503"/>
          </a:xfrm>
          <a:prstGeom prst="rect">
            <a:avLst/>
          </a:prstGeom>
        </p:spPr>
      </p:pic>
      <p:pic>
        <p:nvPicPr>
          <p:cNvPr id="62" name="Picture 61">
            <a:extLst>
              <a:ext uri="{FF2B5EF4-FFF2-40B4-BE49-F238E27FC236}">
                <a16:creationId xmlns:a16="http://schemas.microsoft.com/office/drawing/2014/main" id="{B858E807-68D3-48D8-BF63-BF8C57318250}"/>
              </a:ext>
            </a:extLst>
          </p:cNvPr>
          <p:cNvPicPr>
            <a:picLocks noChangeAspect="1"/>
          </p:cNvPicPr>
          <p:nvPr>
            <p:custDataLst>
              <p:tags r:id="rId6"/>
            </p:custDataLst>
          </p:nvPr>
        </p:nvPicPr>
        <p:blipFill>
          <a:blip r:embed="rId21" cstate="print">
            <a:extLst>
              <a:ext uri="{28A0092B-C50C-407E-A947-70E740481C1C}">
                <a14:useLocalDpi xmlns:a14="http://schemas.microsoft.com/office/drawing/2010/main" val="0"/>
              </a:ext>
            </a:extLst>
          </a:blip>
          <a:stretch>
            <a:fillRect/>
          </a:stretch>
        </p:blipFill>
        <p:spPr>
          <a:xfrm>
            <a:off x="6106499" y="6366384"/>
            <a:ext cx="2926787" cy="221183"/>
          </a:xfrm>
          <a:prstGeom prst="rect">
            <a:avLst/>
          </a:prstGeom>
        </p:spPr>
      </p:pic>
    </p:spTree>
    <p:extLst>
      <p:ext uri="{BB962C8B-B14F-4D97-AF65-F5344CB8AC3E}">
        <p14:creationId xmlns:p14="http://schemas.microsoft.com/office/powerpoint/2010/main" val="2727947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59FF23D-C61B-494A-BA5B-F3610358F9E9}"/>
              </a:ext>
            </a:extLst>
          </p:cNvPr>
          <p:cNvGrpSpPr/>
          <p:nvPr/>
        </p:nvGrpSpPr>
        <p:grpSpPr>
          <a:xfrm>
            <a:off x="827584" y="1628800"/>
            <a:ext cx="6820871" cy="4059471"/>
            <a:chOff x="395536" y="1628800"/>
            <a:chExt cx="6820871" cy="4059471"/>
          </a:xfrm>
        </p:grpSpPr>
        <p:grpSp>
          <p:nvGrpSpPr>
            <p:cNvPr id="14" name="Group 13">
              <a:extLst>
                <a:ext uri="{FF2B5EF4-FFF2-40B4-BE49-F238E27FC236}">
                  <a16:creationId xmlns:a16="http://schemas.microsoft.com/office/drawing/2014/main" id="{2B7ADE1B-2757-4733-81BD-9D7CF2874AD3}"/>
                </a:ext>
              </a:extLst>
            </p:cNvPr>
            <p:cNvGrpSpPr/>
            <p:nvPr/>
          </p:nvGrpSpPr>
          <p:grpSpPr>
            <a:xfrm>
              <a:off x="395536" y="1628800"/>
              <a:ext cx="6820871" cy="4059471"/>
              <a:chOff x="395536" y="1628800"/>
              <a:chExt cx="6820871" cy="4059471"/>
            </a:xfrm>
          </p:grpSpPr>
          <p:pic>
            <p:nvPicPr>
              <p:cNvPr id="6" name="Picture 5">
                <a:extLst>
                  <a:ext uri="{FF2B5EF4-FFF2-40B4-BE49-F238E27FC236}">
                    <a16:creationId xmlns:a16="http://schemas.microsoft.com/office/drawing/2014/main" id="{E674A6D2-93E0-40FE-882D-157BE106466A}"/>
                  </a:ext>
                </a:extLst>
              </p:cNvPr>
              <p:cNvPicPr>
                <a:picLocks noChangeAspect="1"/>
              </p:cNvPicPr>
              <p:nvPr/>
            </p:nvPicPr>
            <p:blipFill>
              <a:blip r:embed="rId2"/>
              <a:stretch>
                <a:fillRect/>
              </a:stretch>
            </p:blipFill>
            <p:spPr>
              <a:xfrm>
                <a:off x="395536" y="1628800"/>
                <a:ext cx="6820871" cy="4059471"/>
              </a:xfrm>
              <a:prstGeom prst="rect">
                <a:avLst/>
              </a:prstGeom>
            </p:spPr>
          </p:pic>
          <p:cxnSp>
            <p:nvCxnSpPr>
              <p:cNvPr id="9" name="Straight Arrow Connector 8">
                <a:extLst>
                  <a:ext uri="{FF2B5EF4-FFF2-40B4-BE49-F238E27FC236}">
                    <a16:creationId xmlns:a16="http://schemas.microsoft.com/office/drawing/2014/main" id="{DEEF3B50-0CDF-4F2D-B3D0-401B1AFA1CA1}"/>
                  </a:ext>
                </a:extLst>
              </p:cNvPr>
              <p:cNvCxnSpPr>
                <a:cxnSpLocks/>
              </p:cNvCxnSpPr>
              <p:nvPr/>
            </p:nvCxnSpPr>
            <p:spPr>
              <a:xfrm flipH="1">
                <a:off x="3412803" y="4365104"/>
                <a:ext cx="504056"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360B843-B7BC-4582-91A7-2C746EAC02FD}"/>
                  </a:ext>
                </a:extLst>
              </p:cNvPr>
              <p:cNvCxnSpPr>
                <a:cxnSpLocks/>
              </p:cNvCxnSpPr>
              <p:nvPr/>
            </p:nvCxnSpPr>
            <p:spPr>
              <a:xfrm flipH="1">
                <a:off x="3581318" y="3140968"/>
                <a:ext cx="351656" cy="368424"/>
              </a:xfrm>
              <a:prstGeom prst="straightConnector1">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8CBEA959-79C9-4643-A880-CE85D52EBFE3}"/>
                </a:ext>
              </a:extLst>
            </p:cNvPr>
            <p:cNvSpPr txBox="1"/>
            <p:nvPr/>
          </p:nvSpPr>
          <p:spPr>
            <a:xfrm>
              <a:off x="5364088" y="1700808"/>
              <a:ext cx="1442959" cy="1200329"/>
            </a:xfrm>
            <a:prstGeom prst="rect">
              <a:avLst/>
            </a:prstGeom>
            <a:noFill/>
          </p:spPr>
          <p:txBody>
            <a:bodyPr wrap="none" rtlCol="0">
              <a:spAutoFit/>
            </a:bodyPr>
            <a:lstStyle/>
            <a:p>
              <a:r>
                <a:rPr kumimoji="1" lang="en-US" altLang="ja-JP" sz="2400" dirty="0">
                  <a:solidFill>
                    <a:srgbClr val="FCB88E"/>
                  </a:solidFill>
                </a:rPr>
                <a:t>T</a:t>
              </a:r>
              <a:r>
                <a:rPr lang="en-US" altLang="ja-JP" sz="2400" dirty="0">
                  <a:solidFill>
                    <a:srgbClr val="FCB88E"/>
                  </a:solidFill>
                </a:rPr>
                <a:t> /μ</a:t>
              </a:r>
              <a:r>
                <a:rPr kumimoji="1" lang="en-US" altLang="ja-JP" sz="2400" dirty="0">
                  <a:solidFill>
                    <a:srgbClr val="FCB88E"/>
                  </a:solidFill>
                </a:rPr>
                <a:t> = 0 </a:t>
              </a:r>
            </a:p>
            <a:p>
              <a:r>
                <a:rPr lang="en-US" altLang="ja-JP" sz="2400" dirty="0">
                  <a:solidFill>
                    <a:srgbClr val="FF0000"/>
                  </a:solidFill>
                </a:rPr>
                <a:t>T/μ = 0.03</a:t>
              </a:r>
            </a:p>
            <a:p>
              <a:r>
                <a:rPr lang="en-US" altLang="ja-JP" sz="2400" dirty="0">
                  <a:solidFill>
                    <a:srgbClr val="7030A0"/>
                  </a:solidFill>
                </a:rPr>
                <a:t>T/μ = 0.1</a:t>
              </a:r>
              <a:endParaRPr kumimoji="1" lang="ja-JP" altLang="en-US" sz="2400" dirty="0">
                <a:solidFill>
                  <a:srgbClr val="7030A0"/>
                </a:solidFill>
              </a:endParaRPr>
            </a:p>
          </p:txBody>
        </p:sp>
      </p:grpSp>
      <p:sp>
        <p:nvSpPr>
          <p:cNvPr id="7" name="TextBox 6">
            <a:extLst>
              <a:ext uri="{FF2B5EF4-FFF2-40B4-BE49-F238E27FC236}">
                <a16:creationId xmlns:a16="http://schemas.microsoft.com/office/drawing/2014/main" id="{3F870598-743C-4B6A-971F-7222CDD43346}"/>
              </a:ext>
            </a:extLst>
          </p:cNvPr>
          <p:cNvSpPr txBox="1"/>
          <p:nvPr/>
        </p:nvSpPr>
        <p:spPr>
          <a:xfrm>
            <a:off x="1043608" y="367008"/>
            <a:ext cx="6954533" cy="830997"/>
          </a:xfrm>
          <a:prstGeom prst="rect">
            <a:avLst/>
          </a:prstGeom>
          <a:noFill/>
        </p:spPr>
        <p:txBody>
          <a:bodyPr wrap="none" rtlCol="0">
            <a:spAutoFit/>
          </a:bodyPr>
          <a:lstStyle/>
          <a:p>
            <a:r>
              <a:rPr kumimoji="1" lang="en-US" altLang="ja-JP" sz="2400" dirty="0">
                <a:solidFill>
                  <a:srgbClr val="00B0F0"/>
                </a:solidFill>
              </a:rPr>
              <a:t>Temperature effects </a:t>
            </a:r>
          </a:p>
          <a:p>
            <a:r>
              <a:rPr lang="en-US" altLang="ja-JP" sz="2400" dirty="0">
                <a:sym typeface="Wingdings" panose="05000000000000000000" pitchFamily="2" charset="2"/>
              </a:rPr>
              <a:t> </a:t>
            </a:r>
            <a:r>
              <a:rPr lang="en-US" altLang="ja-JP" sz="2400" u="sng" dirty="0">
                <a:sym typeface="Wingdings" panose="05000000000000000000" pitchFamily="2" charset="2"/>
              </a:rPr>
              <a:t>S</a:t>
            </a:r>
            <a:r>
              <a:rPr kumimoji="1" lang="en-US" altLang="ja-JP" sz="2400" u="sng" dirty="0"/>
              <a:t>mearing the step singularities </a:t>
            </a:r>
            <a:r>
              <a:rPr lang="en-US" altLang="ja-JP" sz="2400" dirty="0"/>
              <a:t>at zero temperature</a:t>
            </a:r>
            <a:endParaRPr kumimoji="1" lang="ja-JP" altLang="en-US" sz="2400" dirty="0"/>
          </a:p>
        </p:txBody>
      </p:sp>
      <p:sp>
        <p:nvSpPr>
          <p:cNvPr id="10" name="TextBox 9">
            <a:extLst>
              <a:ext uri="{FF2B5EF4-FFF2-40B4-BE49-F238E27FC236}">
                <a16:creationId xmlns:a16="http://schemas.microsoft.com/office/drawing/2014/main" id="{0986B495-6FDF-4E0D-B575-5F9BB76DB013}"/>
              </a:ext>
            </a:extLst>
          </p:cNvPr>
          <p:cNvSpPr txBox="1"/>
          <p:nvPr/>
        </p:nvSpPr>
        <p:spPr>
          <a:xfrm>
            <a:off x="2699792" y="5241394"/>
            <a:ext cx="6120680" cy="707886"/>
          </a:xfrm>
          <a:prstGeom prst="rect">
            <a:avLst/>
          </a:prstGeom>
          <a:noFill/>
        </p:spPr>
        <p:txBody>
          <a:bodyPr wrap="square" rtlCol="0">
            <a:spAutoFit/>
          </a:bodyPr>
          <a:lstStyle/>
          <a:p>
            <a:r>
              <a:rPr kumimoji="1" lang="en-US" altLang="ja-JP" sz="2000" dirty="0">
                <a:solidFill>
                  <a:srgbClr val="00B0F0"/>
                </a:solidFill>
              </a:rPr>
              <a:t>The threshold goes back to 4m^2 </a:t>
            </a:r>
            <a:r>
              <a:rPr kumimoji="1" lang="en-US" altLang="ja-JP" sz="2000" dirty="0" err="1">
                <a:solidFill>
                  <a:srgbClr val="00B0F0"/>
                </a:solidFill>
              </a:rPr>
              <a:t>a.s.a.</a:t>
            </a:r>
            <a:r>
              <a:rPr kumimoji="1" lang="en-US" altLang="ja-JP" sz="2000" dirty="0">
                <a:solidFill>
                  <a:srgbClr val="00B0F0"/>
                </a:solidFill>
              </a:rPr>
              <a:t> T gets finite.</a:t>
            </a:r>
          </a:p>
          <a:p>
            <a:r>
              <a:rPr lang="en-US" altLang="ja-JP" sz="2000" dirty="0">
                <a:solidFill>
                  <a:srgbClr val="FF5050"/>
                </a:solidFill>
              </a:rPr>
              <a:t>However, strong suppression near the threshold at low T.</a:t>
            </a:r>
            <a:endParaRPr kumimoji="1" lang="ja-JP" altLang="en-US" sz="2000" dirty="0">
              <a:solidFill>
                <a:srgbClr val="FF5050"/>
              </a:solidFill>
            </a:endParaRPr>
          </a:p>
        </p:txBody>
      </p:sp>
    </p:spTree>
    <p:extLst>
      <p:ext uri="{BB962C8B-B14F-4D97-AF65-F5344CB8AC3E}">
        <p14:creationId xmlns:p14="http://schemas.microsoft.com/office/powerpoint/2010/main" val="2550714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0D13FC-AF71-4DCC-845B-A6BCE64314BE}"/>
              </a:ext>
            </a:extLst>
          </p:cNvPr>
          <p:cNvPicPr>
            <a:picLocks noChangeAspect="1"/>
          </p:cNvPicPr>
          <p:nvPr/>
        </p:nvPicPr>
        <p:blipFill>
          <a:blip r:embed="rId3"/>
          <a:stretch>
            <a:fillRect/>
          </a:stretch>
        </p:blipFill>
        <p:spPr>
          <a:xfrm>
            <a:off x="115418" y="4243699"/>
            <a:ext cx="4414452" cy="2552165"/>
          </a:xfrm>
          <a:prstGeom prst="rect">
            <a:avLst/>
          </a:prstGeom>
        </p:spPr>
      </p:pic>
      <p:sp>
        <p:nvSpPr>
          <p:cNvPr id="21" name="Rectangle 20">
            <a:extLst>
              <a:ext uri="{FF2B5EF4-FFF2-40B4-BE49-F238E27FC236}">
                <a16:creationId xmlns:a16="http://schemas.microsoft.com/office/drawing/2014/main" id="{FFBCEC47-CB70-483E-9DB0-C24D55422DFA}"/>
              </a:ext>
            </a:extLst>
          </p:cNvPr>
          <p:cNvSpPr/>
          <p:nvPr/>
        </p:nvSpPr>
        <p:spPr bwMode="auto">
          <a:xfrm>
            <a:off x="84100" y="764704"/>
            <a:ext cx="4449046" cy="590465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22" name="Picture 21">
            <a:extLst>
              <a:ext uri="{FF2B5EF4-FFF2-40B4-BE49-F238E27FC236}">
                <a16:creationId xmlns:a16="http://schemas.microsoft.com/office/drawing/2014/main" id="{965FEF4F-D09E-4564-9B18-782FF44C7AB2}"/>
              </a:ext>
            </a:extLst>
          </p:cNvPr>
          <p:cNvPicPr>
            <a:picLocks noChangeAspect="1"/>
          </p:cNvPicPr>
          <p:nvPr/>
        </p:nvPicPr>
        <p:blipFill>
          <a:blip r:embed="rId4"/>
          <a:stretch>
            <a:fillRect/>
          </a:stretch>
        </p:blipFill>
        <p:spPr>
          <a:xfrm>
            <a:off x="241202" y="1216955"/>
            <a:ext cx="4223967" cy="2538630"/>
          </a:xfrm>
          <a:prstGeom prst="rect">
            <a:avLst/>
          </a:prstGeom>
          <a:ln>
            <a:noFill/>
          </a:ln>
        </p:spPr>
      </p:pic>
      <p:sp>
        <p:nvSpPr>
          <p:cNvPr id="24" name="TextBox 23">
            <a:extLst>
              <a:ext uri="{FF2B5EF4-FFF2-40B4-BE49-F238E27FC236}">
                <a16:creationId xmlns:a16="http://schemas.microsoft.com/office/drawing/2014/main" id="{FF5AEE47-B550-4E1C-89F1-52E675B82DF3}"/>
              </a:ext>
            </a:extLst>
          </p:cNvPr>
          <p:cNvSpPr txBox="1"/>
          <p:nvPr/>
        </p:nvSpPr>
        <p:spPr>
          <a:xfrm>
            <a:off x="755236" y="764846"/>
            <a:ext cx="3444187" cy="372963"/>
          </a:xfrm>
          <a:prstGeom prst="rect">
            <a:avLst/>
          </a:prstGeom>
          <a:noFill/>
        </p:spPr>
        <p:txBody>
          <a:bodyPr wrap="square" rtlCol="0">
            <a:spAutoFit/>
          </a:bodyPr>
          <a:lstStyle/>
          <a:p>
            <a:r>
              <a:rPr kumimoji="1" lang="en-US" altLang="ja-JP" dirty="0">
                <a:solidFill>
                  <a:srgbClr val="FF0000"/>
                </a:solidFill>
              </a:rPr>
              <a:t>Finite temperature: [T = 2m, </a:t>
            </a:r>
            <a:r>
              <a:rPr lang="en-US" altLang="ja-JP" dirty="0">
                <a:solidFill>
                  <a:srgbClr val="FF0000"/>
                </a:solidFill>
              </a:rPr>
              <a:t>μ = 0]</a:t>
            </a:r>
            <a:endParaRPr kumimoji="1" lang="ja-JP" altLang="en-US" dirty="0">
              <a:solidFill>
                <a:srgbClr val="FF0000"/>
              </a:solidFill>
            </a:endParaRPr>
          </a:p>
        </p:txBody>
      </p:sp>
      <p:cxnSp>
        <p:nvCxnSpPr>
          <p:cNvPr id="36" name="Straight Connector 35">
            <a:extLst>
              <a:ext uri="{FF2B5EF4-FFF2-40B4-BE49-F238E27FC236}">
                <a16:creationId xmlns:a16="http://schemas.microsoft.com/office/drawing/2014/main" id="{5C551C2F-C4FE-4D46-BD88-4CE7082D6101}"/>
              </a:ext>
            </a:extLst>
          </p:cNvPr>
          <p:cNvCxnSpPr/>
          <p:nvPr/>
        </p:nvCxnSpPr>
        <p:spPr>
          <a:xfrm>
            <a:off x="1043608" y="3140968"/>
            <a:ext cx="0" cy="2448272"/>
          </a:xfrm>
          <a:prstGeom prst="line">
            <a:avLst/>
          </a:prstGeom>
          <a:ln w="38100">
            <a:solidFill>
              <a:srgbClr val="93CDDD">
                <a:alpha val="54118"/>
              </a:srgb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E4082DA-D261-4C07-B3F5-D4E9A55A06BD}"/>
              </a:ext>
            </a:extLst>
          </p:cNvPr>
          <p:cNvCxnSpPr/>
          <p:nvPr/>
        </p:nvCxnSpPr>
        <p:spPr>
          <a:xfrm>
            <a:off x="2123728" y="2531449"/>
            <a:ext cx="0" cy="2448272"/>
          </a:xfrm>
          <a:prstGeom prst="line">
            <a:avLst/>
          </a:prstGeom>
          <a:ln w="38100">
            <a:solidFill>
              <a:srgbClr val="93CDDD">
                <a:alpha val="54118"/>
              </a:srgbClr>
            </a:solidFill>
            <a:prstDash val="dash"/>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D0D31A5-55C8-4521-A650-ACA00AC41CC9}"/>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828614" y="2621946"/>
            <a:ext cx="3898749" cy="690043"/>
          </a:xfrm>
          <a:prstGeom prst="rect">
            <a:avLst/>
          </a:prstGeom>
        </p:spPr>
      </p:pic>
      <p:pic>
        <p:nvPicPr>
          <p:cNvPr id="17" name="Picture 16" descr="Diagram&#10;&#10;Description automatically generated">
            <a:extLst>
              <a:ext uri="{FF2B5EF4-FFF2-40B4-BE49-F238E27FC236}">
                <a16:creationId xmlns:a16="http://schemas.microsoft.com/office/drawing/2014/main" id="{DC2CA7A7-71DD-49E7-A523-C8E1F53D3C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8584" y="4113198"/>
            <a:ext cx="2816200" cy="1733046"/>
          </a:xfrm>
          <a:prstGeom prst="rect">
            <a:avLst/>
          </a:prstGeom>
        </p:spPr>
      </p:pic>
      <p:sp>
        <p:nvSpPr>
          <p:cNvPr id="6" name="TextBox 5">
            <a:extLst>
              <a:ext uri="{FF2B5EF4-FFF2-40B4-BE49-F238E27FC236}">
                <a16:creationId xmlns:a16="http://schemas.microsoft.com/office/drawing/2014/main" id="{D78E0D6D-27E4-4C0E-99E8-664B53FD83F8}"/>
              </a:ext>
            </a:extLst>
          </p:cNvPr>
          <p:cNvSpPr txBox="1"/>
          <p:nvPr/>
        </p:nvSpPr>
        <p:spPr>
          <a:xfrm>
            <a:off x="2135887" y="155404"/>
            <a:ext cx="4793748" cy="461665"/>
          </a:xfrm>
          <a:prstGeom prst="rect">
            <a:avLst/>
          </a:prstGeom>
          <a:noFill/>
        </p:spPr>
        <p:txBody>
          <a:bodyPr wrap="none" rtlCol="0">
            <a:spAutoFit/>
          </a:bodyPr>
          <a:lstStyle/>
          <a:p>
            <a:r>
              <a:rPr kumimoji="1" lang="en-US" altLang="ja-JP" sz="2400" dirty="0">
                <a:solidFill>
                  <a:srgbClr val="00B0F0"/>
                </a:solidFill>
              </a:rPr>
              <a:t>Peak structures at finite temperature</a:t>
            </a:r>
            <a:endParaRPr kumimoji="1" lang="ja-JP" altLang="en-US" sz="2400" dirty="0">
              <a:solidFill>
                <a:srgbClr val="00B0F0"/>
              </a:solidFill>
            </a:endParaRPr>
          </a:p>
        </p:txBody>
      </p:sp>
      <p:sp>
        <p:nvSpPr>
          <p:cNvPr id="11" name="TextBox 10">
            <a:extLst>
              <a:ext uri="{FF2B5EF4-FFF2-40B4-BE49-F238E27FC236}">
                <a16:creationId xmlns:a16="http://schemas.microsoft.com/office/drawing/2014/main" id="{9D0821CD-9BF8-479D-A0D7-9D79AEBCCA1A}"/>
              </a:ext>
            </a:extLst>
          </p:cNvPr>
          <p:cNvSpPr txBox="1"/>
          <p:nvPr/>
        </p:nvSpPr>
        <p:spPr>
          <a:xfrm>
            <a:off x="4760684" y="3729806"/>
            <a:ext cx="4383316" cy="1200329"/>
          </a:xfrm>
          <a:prstGeom prst="rect">
            <a:avLst/>
          </a:prstGeom>
          <a:noFill/>
        </p:spPr>
        <p:txBody>
          <a:bodyPr wrap="none" rtlCol="0">
            <a:spAutoFit/>
          </a:bodyPr>
          <a:lstStyle/>
          <a:p>
            <a:r>
              <a:rPr kumimoji="1" lang="en-US" altLang="ja-JP" dirty="0"/>
              <a:t>The weight has a peak at s = ω.</a:t>
            </a:r>
          </a:p>
          <a:p>
            <a:endParaRPr kumimoji="1" lang="en-US" altLang="ja-JP" dirty="0"/>
          </a:p>
          <a:p>
            <a:pPr marL="285750" indent="-285750">
              <a:buFont typeface="Wingdings" panose="05000000000000000000" pitchFamily="2" charset="2"/>
              <a:buChar char="à"/>
            </a:pPr>
            <a:r>
              <a:rPr lang="en-US" altLang="ja-JP" dirty="0">
                <a:sym typeface="Wingdings" panose="05000000000000000000" pitchFamily="2" charset="2"/>
              </a:rPr>
              <a:t>Peak positions in the real and </a:t>
            </a:r>
            <a:r>
              <a:rPr lang="en-US" altLang="ja-JP" dirty="0" err="1">
                <a:sym typeface="Wingdings" panose="05000000000000000000" pitchFamily="2" charset="2"/>
              </a:rPr>
              <a:t>imag</a:t>
            </a:r>
            <a:r>
              <a:rPr lang="en-US" altLang="ja-JP" dirty="0">
                <a:sym typeface="Wingdings" panose="05000000000000000000" pitchFamily="2" charset="2"/>
              </a:rPr>
              <a:t>. parts </a:t>
            </a:r>
          </a:p>
          <a:p>
            <a:r>
              <a:rPr kumimoji="1" lang="en-US" altLang="ja-JP" dirty="0">
                <a:sym typeface="Wingdings" panose="05000000000000000000" pitchFamily="2" charset="2"/>
              </a:rPr>
              <a:t>are correlated </a:t>
            </a:r>
            <a:r>
              <a:rPr lang="en-US" altLang="ja-JP" dirty="0">
                <a:sym typeface="Wingdings" panose="05000000000000000000" pitchFamily="2" charset="2"/>
              </a:rPr>
              <a:t>with</a:t>
            </a:r>
            <a:r>
              <a:rPr kumimoji="1" lang="en-US" altLang="ja-JP" dirty="0">
                <a:sym typeface="Wingdings" panose="05000000000000000000" pitchFamily="2" charset="2"/>
              </a:rPr>
              <a:t> each other. </a:t>
            </a:r>
            <a:endParaRPr kumimoji="1" lang="ja-JP" altLang="en-US" dirty="0"/>
          </a:p>
        </p:txBody>
      </p:sp>
      <p:sp>
        <p:nvSpPr>
          <p:cNvPr id="23" name="TextBox 22">
            <a:extLst>
              <a:ext uri="{FF2B5EF4-FFF2-40B4-BE49-F238E27FC236}">
                <a16:creationId xmlns:a16="http://schemas.microsoft.com/office/drawing/2014/main" id="{42F949DB-3419-4819-BF98-10432B25AAF3}"/>
              </a:ext>
            </a:extLst>
          </p:cNvPr>
          <p:cNvSpPr txBox="1"/>
          <p:nvPr/>
        </p:nvSpPr>
        <p:spPr>
          <a:xfrm>
            <a:off x="4760684" y="1772816"/>
            <a:ext cx="3838230" cy="646331"/>
          </a:xfrm>
          <a:prstGeom prst="rect">
            <a:avLst/>
          </a:prstGeom>
          <a:noFill/>
        </p:spPr>
        <p:txBody>
          <a:bodyPr wrap="none" rtlCol="0">
            <a:spAutoFit/>
          </a:bodyPr>
          <a:lstStyle/>
          <a:p>
            <a:r>
              <a:rPr kumimoji="1" lang="en-US" altLang="ja-JP" dirty="0"/>
              <a:t>Consistent with the dispersion integral </a:t>
            </a:r>
          </a:p>
          <a:p>
            <a:r>
              <a:rPr kumimoji="1" lang="en-US" altLang="ja-JP" dirty="0"/>
              <a:t>from the analyticity</a:t>
            </a:r>
            <a:endParaRPr kumimoji="1" lang="ja-JP" altLang="en-US" dirty="0"/>
          </a:p>
        </p:txBody>
      </p:sp>
    </p:spTree>
    <p:extLst>
      <p:ext uri="{BB962C8B-B14F-4D97-AF65-F5344CB8AC3E}">
        <p14:creationId xmlns:p14="http://schemas.microsoft.com/office/powerpoint/2010/main" val="925692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C05574-C55F-44B9-B41C-2AF6743ADCBF}"/>
              </a:ext>
            </a:extLst>
          </p:cNvPr>
          <p:cNvPicPr>
            <a:picLocks noChangeAspect="1"/>
          </p:cNvPicPr>
          <p:nvPr/>
        </p:nvPicPr>
        <p:blipFill>
          <a:blip r:embed="rId3"/>
          <a:stretch>
            <a:fillRect/>
          </a:stretch>
        </p:blipFill>
        <p:spPr>
          <a:xfrm>
            <a:off x="4662040" y="4064308"/>
            <a:ext cx="4457679" cy="2605052"/>
          </a:xfrm>
          <a:prstGeom prst="rect">
            <a:avLst/>
          </a:prstGeom>
        </p:spPr>
      </p:pic>
      <p:pic>
        <p:nvPicPr>
          <p:cNvPr id="5" name="Picture 4">
            <a:extLst>
              <a:ext uri="{FF2B5EF4-FFF2-40B4-BE49-F238E27FC236}">
                <a16:creationId xmlns:a16="http://schemas.microsoft.com/office/drawing/2014/main" id="{3DC8F530-2FB6-4FE6-8670-9B5E317C66A2}"/>
              </a:ext>
            </a:extLst>
          </p:cNvPr>
          <p:cNvPicPr>
            <a:picLocks noChangeAspect="1"/>
          </p:cNvPicPr>
          <p:nvPr/>
        </p:nvPicPr>
        <p:blipFill>
          <a:blip r:embed="rId4"/>
          <a:stretch>
            <a:fillRect/>
          </a:stretch>
        </p:blipFill>
        <p:spPr>
          <a:xfrm>
            <a:off x="4650825" y="1138721"/>
            <a:ext cx="4457679" cy="2506342"/>
          </a:xfrm>
          <a:prstGeom prst="rect">
            <a:avLst/>
          </a:prstGeom>
          <a:noFill/>
          <a:ln>
            <a:noFill/>
          </a:ln>
        </p:spPr>
      </p:pic>
      <p:sp>
        <p:nvSpPr>
          <p:cNvPr id="9" name="TextBox 8">
            <a:extLst>
              <a:ext uri="{FF2B5EF4-FFF2-40B4-BE49-F238E27FC236}">
                <a16:creationId xmlns:a16="http://schemas.microsoft.com/office/drawing/2014/main" id="{808AAF56-0D6D-4E34-B9A4-C2FC01B6738E}"/>
              </a:ext>
            </a:extLst>
          </p:cNvPr>
          <p:cNvSpPr txBox="1"/>
          <p:nvPr/>
        </p:nvSpPr>
        <p:spPr>
          <a:xfrm>
            <a:off x="5076056" y="764743"/>
            <a:ext cx="3654796" cy="369332"/>
          </a:xfrm>
          <a:prstGeom prst="rect">
            <a:avLst/>
          </a:prstGeom>
          <a:noFill/>
          <a:ln>
            <a:noFill/>
          </a:ln>
        </p:spPr>
        <p:txBody>
          <a:bodyPr wrap="square" rtlCol="0">
            <a:spAutoFit/>
          </a:bodyPr>
          <a:lstStyle/>
          <a:p>
            <a:r>
              <a:rPr kumimoji="1" lang="en-US" altLang="ja-JP" dirty="0">
                <a:solidFill>
                  <a:srgbClr val="0070C0"/>
                </a:solidFill>
              </a:rPr>
              <a:t>Finite density: [T = </a:t>
            </a:r>
            <a:r>
              <a:rPr lang="en-US" altLang="ja-JP" dirty="0">
                <a:solidFill>
                  <a:srgbClr val="0070C0"/>
                </a:solidFill>
              </a:rPr>
              <a:t>0, μ = 1.2*(2m)]</a:t>
            </a:r>
            <a:endParaRPr kumimoji="1" lang="ja-JP" altLang="en-US" dirty="0">
              <a:solidFill>
                <a:srgbClr val="0070C0"/>
              </a:solidFill>
            </a:endParaRPr>
          </a:p>
        </p:txBody>
      </p:sp>
      <p:sp>
        <p:nvSpPr>
          <p:cNvPr id="10" name="Rectangle 9">
            <a:extLst>
              <a:ext uri="{FF2B5EF4-FFF2-40B4-BE49-F238E27FC236}">
                <a16:creationId xmlns:a16="http://schemas.microsoft.com/office/drawing/2014/main" id="{A7B82003-65A7-4989-A2E6-99E1B3C523FD}"/>
              </a:ext>
            </a:extLst>
          </p:cNvPr>
          <p:cNvSpPr/>
          <p:nvPr/>
        </p:nvSpPr>
        <p:spPr bwMode="auto">
          <a:xfrm>
            <a:off x="4605154" y="764704"/>
            <a:ext cx="4503349" cy="590465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cxnSp>
        <p:nvCxnSpPr>
          <p:cNvPr id="20" name="Straight Connector 19">
            <a:extLst>
              <a:ext uri="{FF2B5EF4-FFF2-40B4-BE49-F238E27FC236}">
                <a16:creationId xmlns:a16="http://schemas.microsoft.com/office/drawing/2014/main" id="{8926A699-B7BB-49A6-BC2E-982311C4934B}"/>
              </a:ext>
            </a:extLst>
          </p:cNvPr>
          <p:cNvCxnSpPr/>
          <p:nvPr/>
        </p:nvCxnSpPr>
        <p:spPr>
          <a:xfrm>
            <a:off x="5868144" y="2958399"/>
            <a:ext cx="0" cy="2448272"/>
          </a:xfrm>
          <a:prstGeom prst="line">
            <a:avLst/>
          </a:prstGeom>
          <a:ln w="38100">
            <a:solidFill>
              <a:srgbClr val="93CDDD">
                <a:alpha val="50196"/>
              </a:srgb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638A5BE-0094-4ECB-9C14-7A9AAF6FA0E4}"/>
              </a:ext>
            </a:extLst>
          </p:cNvPr>
          <p:cNvCxnSpPr>
            <a:cxnSpLocks/>
          </p:cNvCxnSpPr>
          <p:nvPr/>
        </p:nvCxnSpPr>
        <p:spPr>
          <a:xfrm>
            <a:off x="7668344" y="2837956"/>
            <a:ext cx="0" cy="2750622"/>
          </a:xfrm>
          <a:prstGeom prst="line">
            <a:avLst/>
          </a:prstGeom>
          <a:ln w="38100">
            <a:solidFill>
              <a:srgbClr val="93CDDD">
                <a:alpha val="50196"/>
              </a:srgb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0740831-0612-4DAE-A4CC-1F64B2C552B2}"/>
              </a:ext>
            </a:extLst>
          </p:cNvPr>
          <p:cNvSpPr txBox="1"/>
          <p:nvPr/>
        </p:nvSpPr>
        <p:spPr>
          <a:xfrm>
            <a:off x="2339752" y="93416"/>
            <a:ext cx="4122603" cy="461665"/>
          </a:xfrm>
          <a:prstGeom prst="rect">
            <a:avLst/>
          </a:prstGeom>
          <a:noFill/>
        </p:spPr>
        <p:txBody>
          <a:bodyPr wrap="none" rtlCol="0">
            <a:spAutoFit/>
          </a:bodyPr>
          <a:lstStyle/>
          <a:p>
            <a:r>
              <a:rPr kumimoji="1" lang="en-US" altLang="ja-JP" sz="2400" dirty="0">
                <a:solidFill>
                  <a:srgbClr val="00B0F0"/>
                </a:solidFill>
              </a:rPr>
              <a:t>Peak structures at finite density</a:t>
            </a:r>
            <a:endParaRPr kumimoji="1" lang="ja-JP" altLang="en-US" sz="2400" dirty="0">
              <a:solidFill>
                <a:srgbClr val="00B0F0"/>
              </a:solidFill>
            </a:endParaRPr>
          </a:p>
        </p:txBody>
      </p:sp>
      <p:pic>
        <p:nvPicPr>
          <p:cNvPr id="27" name="Picture 26">
            <a:extLst>
              <a:ext uri="{FF2B5EF4-FFF2-40B4-BE49-F238E27FC236}">
                <a16:creationId xmlns:a16="http://schemas.microsoft.com/office/drawing/2014/main" id="{4F7A8B00-BBC1-47E9-9E31-4ED998EA9CBB}"/>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11461" y="3372010"/>
            <a:ext cx="3898749" cy="690043"/>
          </a:xfrm>
          <a:prstGeom prst="rect">
            <a:avLst/>
          </a:prstGeom>
        </p:spPr>
      </p:pic>
      <p:cxnSp>
        <p:nvCxnSpPr>
          <p:cNvPr id="28" name="Straight Connector 27">
            <a:extLst>
              <a:ext uri="{FF2B5EF4-FFF2-40B4-BE49-F238E27FC236}">
                <a16:creationId xmlns:a16="http://schemas.microsoft.com/office/drawing/2014/main" id="{54CFFD9A-6FB5-4E41-9CFB-602068879990}"/>
              </a:ext>
            </a:extLst>
          </p:cNvPr>
          <p:cNvCxnSpPr>
            <a:cxnSpLocks/>
          </p:cNvCxnSpPr>
          <p:nvPr/>
        </p:nvCxnSpPr>
        <p:spPr>
          <a:xfrm>
            <a:off x="4932040" y="3645063"/>
            <a:ext cx="0" cy="416990"/>
          </a:xfrm>
          <a:prstGeom prst="line">
            <a:avLst/>
          </a:prstGeom>
          <a:ln w="38100">
            <a:solidFill>
              <a:srgbClr val="93CDDD">
                <a:alpha val="50196"/>
              </a:srgb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574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3E83ED-9623-45A1-9650-E1A5A79BD50D}"/>
              </a:ext>
            </a:extLst>
          </p:cNvPr>
          <p:cNvSpPr txBox="1"/>
          <p:nvPr/>
        </p:nvSpPr>
        <p:spPr>
          <a:xfrm>
            <a:off x="516911" y="188640"/>
            <a:ext cx="8363700" cy="523220"/>
          </a:xfrm>
          <a:prstGeom prst="rect">
            <a:avLst/>
          </a:prstGeom>
          <a:noFill/>
        </p:spPr>
        <p:txBody>
          <a:bodyPr wrap="none" rtlCol="0">
            <a:spAutoFit/>
          </a:bodyPr>
          <a:lstStyle/>
          <a:p>
            <a:r>
              <a:rPr kumimoji="1" lang="en-US" altLang="ja-JP" sz="2800" dirty="0">
                <a:solidFill>
                  <a:srgbClr val="00B0F0"/>
                </a:solidFill>
              </a:rPr>
              <a:t>Electric screening mass in the zero </a:t>
            </a:r>
            <a:r>
              <a:rPr lang="en-US" altLang="ja-JP" sz="2800" dirty="0">
                <a:solidFill>
                  <a:srgbClr val="00B0F0"/>
                </a:solidFill>
              </a:rPr>
              <a:t>energy &amp; mom.</a:t>
            </a:r>
            <a:r>
              <a:rPr kumimoji="1" lang="en-US" altLang="ja-JP" sz="2800" baseline="30000" dirty="0">
                <a:solidFill>
                  <a:srgbClr val="00B0F0"/>
                </a:solidFill>
              </a:rPr>
              <a:t> </a:t>
            </a:r>
            <a:r>
              <a:rPr kumimoji="1" lang="en-US" altLang="ja-JP" sz="2800" dirty="0">
                <a:solidFill>
                  <a:srgbClr val="00B0F0"/>
                </a:solidFill>
              </a:rPr>
              <a:t>limits</a:t>
            </a:r>
          </a:p>
        </p:txBody>
      </p:sp>
      <p:sp>
        <p:nvSpPr>
          <p:cNvPr id="5" name="TextBox 4">
            <a:extLst>
              <a:ext uri="{FF2B5EF4-FFF2-40B4-BE49-F238E27FC236}">
                <a16:creationId xmlns:a16="http://schemas.microsoft.com/office/drawing/2014/main" id="{5C3F165B-D56A-4F06-8A24-C73D86DE94B9}"/>
              </a:ext>
            </a:extLst>
          </p:cNvPr>
          <p:cNvSpPr txBox="1"/>
          <p:nvPr/>
        </p:nvSpPr>
        <p:spPr>
          <a:xfrm>
            <a:off x="6992448" y="6048871"/>
            <a:ext cx="1644746" cy="369332"/>
          </a:xfrm>
          <a:prstGeom prst="rect">
            <a:avLst/>
          </a:prstGeom>
          <a:noFill/>
        </p:spPr>
        <p:txBody>
          <a:bodyPr wrap="none" rtlCol="0">
            <a:spAutoFit/>
          </a:bodyPr>
          <a:lstStyle/>
          <a:p>
            <a:r>
              <a:rPr kumimoji="1" lang="en-US" altLang="ja-JP" dirty="0"/>
              <a:t>Heavy fermions</a:t>
            </a:r>
            <a:endParaRPr kumimoji="1" lang="ja-JP" altLang="en-US" dirty="0"/>
          </a:p>
        </p:txBody>
      </p:sp>
      <p:sp>
        <p:nvSpPr>
          <p:cNvPr id="6" name="TextBox 5">
            <a:extLst>
              <a:ext uri="{FF2B5EF4-FFF2-40B4-BE49-F238E27FC236}">
                <a16:creationId xmlns:a16="http://schemas.microsoft.com/office/drawing/2014/main" id="{67A320FC-2AC2-4626-B93A-1329D1A0AEFF}"/>
              </a:ext>
            </a:extLst>
          </p:cNvPr>
          <p:cNvSpPr txBox="1"/>
          <p:nvPr/>
        </p:nvSpPr>
        <p:spPr>
          <a:xfrm>
            <a:off x="1922689" y="6095037"/>
            <a:ext cx="3789051" cy="646331"/>
          </a:xfrm>
          <a:prstGeom prst="rect">
            <a:avLst/>
          </a:prstGeom>
          <a:noFill/>
        </p:spPr>
        <p:txBody>
          <a:bodyPr wrap="none" rtlCol="0">
            <a:spAutoFit/>
          </a:bodyPr>
          <a:lstStyle/>
          <a:p>
            <a:r>
              <a:rPr kumimoji="1" lang="en-US" altLang="ja-JP" dirty="0"/>
              <a:t>Massless fermions</a:t>
            </a:r>
          </a:p>
          <a:p>
            <a:r>
              <a:rPr lang="en-US" altLang="ja-JP" dirty="0"/>
              <a:t>(= vacuum limit due to chiral anomaly)</a:t>
            </a:r>
            <a:endParaRPr kumimoji="1" lang="ja-JP" altLang="en-US" dirty="0"/>
          </a:p>
        </p:txBody>
      </p:sp>
      <p:grpSp>
        <p:nvGrpSpPr>
          <p:cNvPr id="102" name="Group 101">
            <a:extLst>
              <a:ext uri="{FF2B5EF4-FFF2-40B4-BE49-F238E27FC236}">
                <a16:creationId xmlns:a16="http://schemas.microsoft.com/office/drawing/2014/main" id="{F13363C9-FC27-44F2-ABF5-D767004CF1B2}"/>
              </a:ext>
            </a:extLst>
          </p:cNvPr>
          <p:cNvGrpSpPr/>
          <p:nvPr/>
        </p:nvGrpSpPr>
        <p:grpSpPr>
          <a:xfrm>
            <a:off x="2338477" y="2859428"/>
            <a:ext cx="5344852" cy="3189443"/>
            <a:chOff x="2410485" y="2708920"/>
            <a:chExt cx="5344852" cy="3189443"/>
          </a:xfrm>
        </p:grpSpPr>
        <p:pic>
          <p:nvPicPr>
            <p:cNvPr id="3" name="Picture 2">
              <a:extLst>
                <a:ext uri="{FF2B5EF4-FFF2-40B4-BE49-F238E27FC236}">
                  <a16:creationId xmlns:a16="http://schemas.microsoft.com/office/drawing/2014/main" id="{26333755-4770-46F7-87CD-D8D6E0DE4364}"/>
                </a:ext>
              </a:extLst>
            </p:cNvPr>
            <p:cNvPicPr>
              <a:picLocks noChangeAspect="1"/>
            </p:cNvPicPr>
            <p:nvPr/>
          </p:nvPicPr>
          <p:blipFill>
            <a:blip r:embed="rId2"/>
            <a:stretch>
              <a:fillRect/>
            </a:stretch>
          </p:blipFill>
          <p:spPr>
            <a:xfrm>
              <a:off x="2410485" y="2708920"/>
              <a:ext cx="5344852" cy="3189443"/>
            </a:xfrm>
            <a:prstGeom prst="rect">
              <a:avLst/>
            </a:prstGeom>
          </p:spPr>
        </p:pic>
        <p:grpSp>
          <p:nvGrpSpPr>
            <p:cNvPr id="39" name="Group 38">
              <a:extLst>
                <a:ext uri="{FF2B5EF4-FFF2-40B4-BE49-F238E27FC236}">
                  <a16:creationId xmlns:a16="http://schemas.microsoft.com/office/drawing/2014/main" id="{882546AD-424E-4C0F-A608-175B4511DDBA}"/>
                </a:ext>
              </a:extLst>
            </p:cNvPr>
            <p:cNvGrpSpPr/>
            <p:nvPr/>
          </p:nvGrpSpPr>
          <p:grpSpPr>
            <a:xfrm>
              <a:off x="3596003" y="4010157"/>
              <a:ext cx="529863" cy="237122"/>
              <a:chOff x="5169928" y="2683079"/>
              <a:chExt cx="1132113" cy="506639"/>
            </a:xfrm>
          </p:grpSpPr>
          <p:sp>
            <p:nvSpPr>
              <p:cNvPr id="54" name="Oval 53">
                <a:extLst>
                  <a:ext uri="{FF2B5EF4-FFF2-40B4-BE49-F238E27FC236}">
                    <a16:creationId xmlns:a16="http://schemas.microsoft.com/office/drawing/2014/main" id="{1BFB1975-7838-4749-B70D-E7D7A25D92BF}"/>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55" name="Oval 54">
                <a:extLst>
                  <a:ext uri="{FF2B5EF4-FFF2-40B4-BE49-F238E27FC236}">
                    <a16:creationId xmlns:a16="http://schemas.microsoft.com/office/drawing/2014/main" id="{B7B9A57E-3623-4AFB-BFD8-094CF71092CE}"/>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Oval 55">
                <a:extLst>
                  <a:ext uri="{FF2B5EF4-FFF2-40B4-BE49-F238E27FC236}">
                    <a16:creationId xmlns:a16="http://schemas.microsoft.com/office/drawing/2014/main" id="{6575A749-2644-41DD-8DA8-F4C5E55BE50A}"/>
                  </a:ext>
                </a:extLst>
              </p:cNvPr>
              <p:cNvSpPr/>
              <p:nvPr/>
            </p:nvSpPr>
            <p:spPr>
              <a:xfrm rot="16978694">
                <a:off x="5894376" y="2934687"/>
                <a:ext cx="255031" cy="255032"/>
              </a:xfrm>
              <a:prstGeom prst="ellipse">
                <a:avLst/>
              </a:prstGeom>
              <a:solidFill>
                <a:srgbClr val="93CDD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0" name="Group 39">
              <a:extLst>
                <a:ext uri="{FF2B5EF4-FFF2-40B4-BE49-F238E27FC236}">
                  <a16:creationId xmlns:a16="http://schemas.microsoft.com/office/drawing/2014/main" id="{F65E1FDD-FD28-4576-9229-8319FCF61B01}"/>
                </a:ext>
              </a:extLst>
            </p:cNvPr>
            <p:cNvGrpSpPr/>
            <p:nvPr/>
          </p:nvGrpSpPr>
          <p:grpSpPr>
            <a:xfrm rot="1118126">
              <a:off x="3109734" y="3773759"/>
              <a:ext cx="529863" cy="237122"/>
              <a:chOff x="5169928" y="2683079"/>
              <a:chExt cx="1132113" cy="506639"/>
            </a:xfrm>
          </p:grpSpPr>
          <p:sp>
            <p:nvSpPr>
              <p:cNvPr id="51" name="Oval 50">
                <a:extLst>
                  <a:ext uri="{FF2B5EF4-FFF2-40B4-BE49-F238E27FC236}">
                    <a16:creationId xmlns:a16="http://schemas.microsoft.com/office/drawing/2014/main" id="{9CF0E2B1-C394-4097-B068-406787552108}"/>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52" name="Oval 51">
                <a:extLst>
                  <a:ext uri="{FF2B5EF4-FFF2-40B4-BE49-F238E27FC236}">
                    <a16:creationId xmlns:a16="http://schemas.microsoft.com/office/drawing/2014/main" id="{55C776E2-F1E4-436D-9EBA-D9B7513258EF}"/>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Oval 52">
                <a:extLst>
                  <a:ext uri="{FF2B5EF4-FFF2-40B4-BE49-F238E27FC236}">
                    <a16:creationId xmlns:a16="http://schemas.microsoft.com/office/drawing/2014/main" id="{6B87A7F3-76DD-4BB2-8647-B3438919BA52}"/>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1" name="Group 40">
              <a:extLst>
                <a:ext uri="{FF2B5EF4-FFF2-40B4-BE49-F238E27FC236}">
                  <a16:creationId xmlns:a16="http://schemas.microsoft.com/office/drawing/2014/main" id="{6EDA465A-DD15-4806-B1A1-1847695F9698}"/>
                </a:ext>
              </a:extLst>
            </p:cNvPr>
            <p:cNvGrpSpPr/>
            <p:nvPr/>
          </p:nvGrpSpPr>
          <p:grpSpPr>
            <a:xfrm>
              <a:off x="3727121" y="3688541"/>
              <a:ext cx="529863" cy="237122"/>
              <a:chOff x="5169928" y="2683079"/>
              <a:chExt cx="1132113" cy="506639"/>
            </a:xfrm>
          </p:grpSpPr>
          <p:sp>
            <p:nvSpPr>
              <p:cNvPr id="48" name="Oval 47">
                <a:extLst>
                  <a:ext uri="{FF2B5EF4-FFF2-40B4-BE49-F238E27FC236}">
                    <a16:creationId xmlns:a16="http://schemas.microsoft.com/office/drawing/2014/main" id="{98A3BD8E-C70D-4E8A-89CA-5E1C21337BAB}"/>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49" name="Oval 48">
                <a:extLst>
                  <a:ext uri="{FF2B5EF4-FFF2-40B4-BE49-F238E27FC236}">
                    <a16:creationId xmlns:a16="http://schemas.microsoft.com/office/drawing/2014/main" id="{7A57FD43-FBE6-448B-98A8-B05F45D41543}"/>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Oval 49">
                <a:extLst>
                  <a:ext uri="{FF2B5EF4-FFF2-40B4-BE49-F238E27FC236}">
                    <a16:creationId xmlns:a16="http://schemas.microsoft.com/office/drawing/2014/main" id="{309FEC00-D1F3-4447-A53E-D80154314DF8}"/>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2" name="Group 41">
              <a:extLst>
                <a:ext uri="{FF2B5EF4-FFF2-40B4-BE49-F238E27FC236}">
                  <a16:creationId xmlns:a16="http://schemas.microsoft.com/office/drawing/2014/main" id="{60367807-1CC0-473A-B77B-9E5AAE5B6236}"/>
                </a:ext>
              </a:extLst>
            </p:cNvPr>
            <p:cNvGrpSpPr/>
            <p:nvPr/>
          </p:nvGrpSpPr>
          <p:grpSpPr>
            <a:xfrm rot="20320653">
              <a:off x="3362342" y="3429958"/>
              <a:ext cx="529863" cy="237122"/>
              <a:chOff x="5169928" y="2683079"/>
              <a:chExt cx="1132113" cy="506639"/>
            </a:xfrm>
          </p:grpSpPr>
          <p:sp>
            <p:nvSpPr>
              <p:cNvPr id="45" name="Oval 44">
                <a:extLst>
                  <a:ext uri="{FF2B5EF4-FFF2-40B4-BE49-F238E27FC236}">
                    <a16:creationId xmlns:a16="http://schemas.microsoft.com/office/drawing/2014/main" id="{5F701414-5353-49B7-8106-0C9C01986D7D}"/>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46" name="Oval 45">
                <a:extLst>
                  <a:ext uri="{FF2B5EF4-FFF2-40B4-BE49-F238E27FC236}">
                    <a16:creationId xmlns:a16="http://schemas.microsoft.com/office/drawing/2014/main" id="{4A59F0B6-6F68-4916-99A0-AA243DFDB496}"/>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Oval 46">
                <a:extLst>
                  <a:ext uri="{FF2B5EF4-FFF2-40B4-BE49-F238E27FC236}">
                    <a16:creationId xmlns:a16="http://schemas.microsoft.com/office/drawing/2014/main" id="{3DFBB303-7D65-4DF2-9519-EE91774006F5}"/>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85" name="Group 84">
              <a:extLst>
                <a:ext uri="{FF2B5EF4-FFF2-40B4-BE49-F238E27FC236}">
                  <a16:creationId xmlns:a16="http://schemas.microsoft.com/office/drawing/2014/main" id="{008401B3-A23E-4127-BFD5-76BF7D451367}"/>
                </a:ext>
              </a:extLst>
            </p:cNvPr>
            <p:cNvGrpSpPr/>
            <p:nvPr/>
          </p:nvGrpSpPr>
          <p:grpSpPr>
            <a:xfrm>
              <a:off x="6811044" y="4826920"/>
              <a:ext cx="244024" cy="261287"/>
              <a:chOff x="8565019" y="2839568"/>
              <a:chExt cx="244024" cy="261287"/>
            </a:xfrm>
          </p:grpSpPr>
          <p:sp>
            <p:nvSpPr>
              <p:cNvPr id="82" name="Oval 81">
                <a:extLst>
                  <a:ext uri="{FF2B5EF4-FFF2-40B4-BE49-F238E27FC236}">
                    <a16:creationId xmlns:a16="http://schemas.microsoft.com/office/drawing/2014/main" id="{7496374A-B0BA-4082-B958-62B080AD9B1A}"/>
                  </a:ext>
                </a:extLst>
              </p:cNvPr>
              <p:cNvSpPr/>
              <p:nvPr/>
            </p:nvSpPr>
            <p:spPr bwMode="auto">
              <a:xfrm rot="19981684">
                <a:off x="8565019" y="2901345"/>
                <a:ext cx="244024" cy="127424"/>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83" name="Oval 82">
                <a:extLst>
                  <a:ext uri="{FF2B5EF4-FFF2-40B4-BE49-F238E27FC236}">
                    <a16:creationId xmlns:a16="http://schemas.microsoft.com/office/drawing/2014/main" id="{7D4DE59B-A1C5-423B-88FB-9CA691FAF392}"/>
                  </a:ext>
                </a:extLst>
              </p:cNvPr>
              <p:cNvSpPr/>
              <p:nvPr/>
            </p:nvSpPr>
            <p:spPr>
              <a:xfrm rot="15699347">
                <a:off x="8677852" y="2839567"/>
                <a:ext cx="119362" cy="119363"/>
              </a:xfrm>
              <a:prstGeom prst="ellipse">
                <a:avLst/>
              </a:prstGeom>
              <a:solidFill>
                <a:srgbClr val="77401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Oval 83">
                <a:extLst>
                  <a:ext uri="{FF2B5EF4-FFF2-40B4-BE49-F238E27FC236}">
                    <a16:creationId xmlns:a16="http://schemas.microsoft.com/office/drawing/2014/main" id="{2DE3CD75-0532-48E1-9FD8-1B64E7FF4FC8}"/>
                  </a:ext>
                </a:extLst>
              </p:cNvPr>
              <p:cNvSpPr/>
              <p:nvPr/>
            </p:nvSpPr>
            <p:spPr>
              <a:xfrm rot="15699347">
                <a:off x="8593341" y="2981492"/>
                <a:ext cx="119362" cy="119363"/>
              </a:xfrm>
              <a:prstGeom prst="ellipse">
                <a:avLst/>
              </a:pr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86" name="Group 85">
              <a:extLst>
                <a:ext uri="{FF2B5EF4-FFF2-40B4-BE49-F238E27FC236}">
                  <a16:creationId xmlns:a16="http://schemas.microsoft.com/office/drawing/2014/main" id="{4BCE565F-129D-41EC-AC4D-0004009A2BF3}"/>
                </a:ext>
              </a:extLst>
            </p:cNvPr>
            <p:cNvGrpSpPr/>
            <p:nvPr/>
          </p:nvGrpSpPr>
          <p:grpSpPr>
            <a:xfrm rot="2487463">
              <a:off x="7251591" y="4955413"/>
              <a:ext cx="244024" cy="261287"/>
              <a:chOff x="8565019" y="2839568"/>
              <a:chExt cx="244024" cy="261287"/>
            </a:xfrm>
          </p:grpSpPr>
          <p:sp>
            <p:nvSpPr>
              <p:cNvPr id="87" name="Oval 86">
                <a:extLst>
                  <a:ext uri="{FF2B5EF4-FFF2-40B4-BE49-F238E27FC236}">
                    <a16:creationId xmlns:a16="http://schemas.microsoft.com/office/drawing/2014/main" id="{A424D08B-B374-48F9-99E8-14A8788D3C84}"/>
                  </a:ext>
                </a:extLst>
              </p:cNvPr>
              <p:cNvSpPr/>
              <p:nvPr/>
            </p:nvSpPr>
            <p:spPr bwMode="auto">
              <a:xfrm rot="19981684">
                <a:off x="8565019" y="2901345"/>
                <a:ext cx="244024" cy="127424"/>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88" name="Oval 87">
                <a:extLst>
                  <a:ext uri="{FF2B5EF4-FFF2-40B4-BE49-F238E27FC236}">
                    <a16:creationId xmlns:a16="http://schemas.microsoft.com/office/drawing/2014/main" id="{8FC656C5-A458-4DB1-861F-471E9A520D87}"/>
                  </a:ext>
                </a:extLst>
              </p:cNvPr>
              <p:cNvSpPr/>
              <p:nvPr/>
            </p:nvSpPr>
            <p:spPr>
              <a:xfrm rot="15699347">
                <a:off x="8677852" y="2839567"/>
                <a:ext cx="119362" cy="119363"/>
              </a:xfrm>
              <a:prstGeom prst="ellipse">
                <a:avLst/>
              </a:prstGeom>
              <a:solidFill>
                <a:srgbClr val="77401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Oval 88">
                <a:extLst>
                  <a:ext uri="{FF2B5EF4-FFF2-40B4-BE49-F238E27FC236}">
                    <a16:creationId xmlns:a16="http://schemas.microsoft.com/office/drawing/2014/main" id="{9ED4D56B-C88E-4F38-9361-D6784124B797}"/>
                  </a:ext>
                </a:extLst>
              </p:cNvPr>
              <p:cNvSpPr/>
              <p:nvPr/>
            </p:nvSpPr>
            <p:spPr>
              <a:xfrm rot="15699347">
                <a:off x="8593341" y="2981492"/>
                <a:ext cx="119362" cy="119363"/>
              </a:xfrm>
              <a:prstGeom prst="ellipse">
                <a:avLst/>
              </a:pr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90" name="Group 89">
              <a:extLst>
                <a:ext uri="{FF2B5EF4-FFF2-40B4-BE49-F238E27FC236}">
                  <a16:creationId xmlns:a16="http://schemas.microsoft.com/office/drawing/2014/main" id="{E480542E-992B-4AD9-90C8-623193740ACF}"/>
                </a:ext>
              </a:extLst>
            </p:cNvPr>
            <p:cNvGrpSpPr/>
            <p:nvPr/>
          </p:nvGrpSpPr>
          <p:grpSpPr>
            <a:xfrm rot="16200000">
              <a:off x="7142641" y="4644505"/>
              <a:ext cx="244024" cy="261287"/>
              <a:chOff x="8565019" y="2839568"/>
              <a:chExt cx="244024" cy="261287"/>
            </a:xfrm>
          </p:grpSpPr>
          <p:sp>
            <p:nvSpPr>
              <p:cNvPr id="91" name="Oval 90">
                <a:extLst>
                  <a:ext uri="{FF2B5EF4-FFF2-40B4-BE49-F238E27FC236}">
                    <a16:creationId xmlns:a16="http://schemas.microsoft.com/office/drawing/2014/main" id="{F1891838-427A-49A4-B16A-2D16A790E30F}"/>
                  </a:ext>
                </a:extLst>
              </p:cNvPr>
              <p:cNvSpPr/>
              <p:nvPr/>
            </p:nvSpPr>
            <p:spPr bwMode="auto">
              <a:xfrm rot="19981684">
                <a:off x="8565019" y="2901345"/>
                <a:ext cx="244024" cy="127424"/>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92" name="Oval 91">
                <a:extLst>
                  <a:ext uri="{FF2B5EF4-FFF2-40B4-BE49-F238E27FC236}">
                    <a16:creationId xmlns:a16="http://schemas.microsoft.com/office/drawing/2014/main" id="{8A8A4F44-14AF-4627-859D-979147BCFD94}"/>
                  </a:ext>
                </a:extLst>
              </p:cNvPr>
              <p:cNvSpPr/>
              <p:nvPr/>
            </p:nvSpPr>
            <p:spPr>
              <a:xfrm rot="15699347">
                <a:off x="8677852" y="2839567"/>
                <a:ext cx="119362" cy="119363"/>
              </a:xfrm>
              <a:prstGeom prst="ellipse">
                <a:avLst/>
              </a:prstGeom>
              <a:solidFill>
                <a:srgbClr val="77401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Oval 92">
                <a:extLst>
                  <a:ext uri="{FF2B5EF4-FFF2-40B4-BE49-F238E27FC236}">
                    <a16:creationId xmlns:a16="http://schemas.microsoft.com/office/drawing/2014/main" id="{8B7485AA-3BEB-4D45-8612-088FDC61B76D}"/>
                  </a:ext>
                </a:extLst>
              </p:cNvPr>
              <p:cNvSpPr/>
              <p:nvPr/>
            </p:nvSpPr>
            <p:spPr>
              <a:xfrm rot="15699347">
                <a:off x="8593341" y="2981492"/>
                <a:ext cx="119362" cy="119363"/>
              </a:xfrm>
              <a:prstGeom prst="ellipse">
                <a:avLst/>
              </a:pr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94" name="Group 93">
              <a:extLst>
                <a:ext uri="{FF2B5EF4-FFF2-40B4-BE49-F238E27FC236}">
                  <a16:creationId xmlns:a16="http://schemas.microsoft.com/office/drawing/2014/main" id="{DF9E50E8-6BC2-4C10-B767-C1769D5E2B2D}"/>
                </a:ext>
              </a:extLst>
            </p:cNvPr>
            <p:cNvGrpSpPr/>
            <p:nvPr/>
          </p:nvGrpSpPr>
          <p:grpSpPr>
            <a:xfrm rot="5023693">
              <a:off x="6986078" y="5090095"/>
              <a:ext cx="244024" cy="261287"/>
              <a:chOff x="8565019" y="2839568"/>
              <a:chExt cx="244024" cy="261287"/>
            </a:xfrm>
          </p:grpSpPr>
          <p:sp>
            <p:nvSpPr>
              <p:cNvPr id="95" name="Oval 94">
                <a:extLst>
                  <a:ext uri="{FF2B5EF4-FFF2-40B4-BE49-F238E27FC236}">
                    <a16:creationId xmlns:a16="http://schemas.microsoft.com/office/drawing/2014/main" id="{135D697D-CC7D-4B6C-8F78-3C786478D0C8}"/>
                  </a:ext>
                </a:extLst>
              </p:cNvPr>
              <p:cNvSpPr/>
              <p:nvPr/>
            </p:nvSpPr>
            <p:spPr bwMode="auto">
              <a:xfrm rot="19981684">
                <a:off x="8565019" y="2901345"/>
                <a:ext cx="244024" cy="127424"/>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96" name="Oval 95">
                <a:extLst>
                  <a:ext uri="{FF2B5EF4-FFF2-40B4-BE49-F238E27FC236}">
                    <a16:creationId xmlns:a16="http://schemas.microsoft.com/office/drawing/2014/main" id="{D613FF4C-843C-4794-AEFE-323FD2EB466C}"/>
                  </a:ext>
                </a:extLst>
              </p:cNvPr>
              <p:cNvSpPr/>
              <p:nvPr/>
            </p:nvSpPr>
            <p:spPr>
              <a:xfrm rot="15699347">
                <a:off x="8677852" y="2839567"/>
                <a:ext cx="119362" cy="119363"/>
              </a:xfrm>
              <a:prstGeom prst="ellipse">
                <a:avLst/>
              </a:prstGeom>
              <a:solidFill>
                <a:srgbClr val="77401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7" name="Oval 96">
                <a:extLst>
                  <a:ext uri="{FF2B5EF4-FFF2-40B4-BE49-F238E27FC236}">
                    <a16:creationId xmlns:a16="http://schemas.microsoft.com/office/drawing/2014/main" id="{9360E98A-AF60-4A88-9611-B3B5F29E6868}"/>
                  </a:ext>
                </a:extLst>
              </p:cNvPr>
              <p:cNvSpPr/>
              <p:nvPr/>
            </p:nvSpPr>
            <p:spPr>
              <a:xfrm rot="15699347">
                <a:off x="8593341" y="2981492"/>
                <a:ext cx="119362" cy="119363"/>
              </a:xfrm>
              <a:prstGeom prst="ellipse">
                <a:avLst/>
              </a:pr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103" name="Group 102">
            <a:extLst>
              <a:ext uri="{FF2B5EF4-FFF2-40B4-BE49-F238E27FC236}">
                <a16:creationId xmlns:a16="http://schemas.microsoft.com/office/drawing/2014/main" id="{15490378-7A61-435B-9FC8-B0AB4BCD6E66}"/>
              </a:ext>
            </a:extLst>
          </p:cNvPr>
          <p:cNvGrpSpPr/>
          <p:nvPr/>
        </p:nvGrpSpPr>
        <p:grpSpPr>
          <a:xfrm>
            <a:off x="3544219" y="980728"/>
            <a:ext cx="2251917" cy="1792362"/>
            <a:chOff x="3357481" y="814209"/>
            <a:chExt cx="2251917" cy="1792362"/>
          </a:xfrm>
        </p:grpSpPr>
        <p:grpSp>
          <p:nvGrpSpPr>
            <p:cNvPr id="99" name="Group 98">
              <a:extLst>
                <a:ext uri="{FF2B5EF4-FFF2-40B4-BE49-F238E27FC236}">
                  <a16:creationId xmlns:a16="http://schemas.microsoft.com/office/drawing/2014/main" id="{AF393052-D428-4F71-AA1C-C733D7CF142A}"/>
                </a:ext>
              </a:extLst>
            </p:cNvPr>
            <p:cNvGrpSpPr/>
            <p:nvPr/>
          </p:nvGrpSpPr>
          <p:grpSpPr>
            <a:xfrm rot="16200000">
              <a:off x="3634515" y="631687"/>
              <a:ext cx="1697850" cy="2251917"/>
              <a:chOff x="-1775193" y="576196"/>
              <a:chExt cx="1697850" cy="2251917"/>
            </a:xfrm>
          </p:grpSpPr>
          <p:sp>
            <p:nvSpPr>
              <p:cNvPr id="14" name="Arrow: Down 13">
                <a:extLst>
                  <a:ext uri="{FF2B5EF4-FFF2-40B4-BE49-F238E27FC236}">
                    <a16:creationId xmlns:a16="http://schemas.microsoft.com/office/drawing/2014/main" id="{AB4A4AA3-F6AB-4E41-B7AA-DECFF66B5F64}"/>
                  </a:ext>
                </a:extLst>
              </p:cNvPr>
              <p:cNvSpPr/>
              <p:nvPr/>
            </p:nvSpPr>
            <p:spPr bwMode="auto">
              <a:xfrm>
                <a:off x="-1775193" y="1088475"/>
                <a:ext cx="1697850" cy="1296144"/>
              </a:xfrm>
              <a:prstGeom prst="downArrow">
                <a:avLst>
                  <a:gd name="adj1" fmla="val 50000"/>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98" name="Group 97">
                <a:extLst>
                  <a:ext uri="{FF2B5EF4-FFF2-40B4-BE49-F238E27FC236}">
                    <a16:creationId xmlns:a16="http://schemas.microsoft.com/office/drawing/2014/main" id="{7F1BE99F-3431-4362-A4FF-CE3DB95A72CD}"/>
                  </a:ext>
                </a:extLst>
              </p:cNvPr>
              <p:cNvGrpSpPr/>
              <p:nvPr/>
            </p:nvGrpSpPr>
            <p:grpSpPr>
              <a:xfrm>
                <a:off x="-1605250" y="576196"/>
                <a:ext cx="1294218" cy="2251917"/>
                <a:chOff x="-1605250" y="576196"/>
                <a:chExt cx="1294218" cy="2251917"/>
              </a:xfrm>
            </p:grpSpPr>
            <p:cxnSp>
              <p:nvCxnSpPr>
                <p:cNvPr id="10" name="Straight Arrow Connector 9">
                  <a:extLst>
                    <a:ext uri="{FF2B5EF4-FFF2-40B4-BE49-F238E27FC236}">
                      <a16:creationId xmlns:a16="http://schemas.microsoft.com/office/drawing/2014/main" id="{5A8C034E-6561-418E-B81A-A4B1F4A39CCC}"/>
                    </a:ext>
                  </a:extLst>
                </p:cNvPr>
                <p:cNvCxnSpPr/>
                <p:nvPr/>
              </p:nvCxnSpPr>
              <p:spPr>
                <a:xfrm flipV="1">
                  <a:off x="-1343145" y="800438"/>
                  <a:ext cx="0" cy="1800200"/>
                </a:xfrm>
                <a:prstGeom prst="straightConnector1">
                  <a:avLst/>
                </a:prstGeom>
                <a:ln>
                  <a:solidFill>
                    <a:srgbClr val="77401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2C1EB93-F7EB-46FA-A29D-571E5976F8CD}"/>
                    </a:ext>
                  </a:extLst>
                </p:cNvPr>
                <p:cNvCxnSpPr/>
                <p:nvPr/>
              </p:nvCxnSpPr>
              <p:spPr>
                <a:xfrm flipV="1">
                  <a:off x="-1127121" y="800438"/>
                  <a:ext cx="0" cy="1800200"/>
                </a:xfrm>
                <a:prstGeom prst="straightConnector1">
                  <a:avLst/>
                </a:prstGeom>
                <a:ln>
                  <a:solidFill>
                    <a:srgbClr val="77401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7A10B78-C3C8-4A7A-B793-2D8F77AC1A3F}"/>
                    </a:ext>
                  </a:extLst>
                </p:cNvPr>
                <p:cNvCxnSpPr/>
                <p:nvPr/>
              </p:nvCxnSpPr>
              <p:spPr>
                <a:xfrm flipV="1">
                  <a:off x="-839089" y="800438"/>
                  <a:ext cx="0" cy="1800200"/>
                </a:xfrm>
                <a:prstGeom prst="straightConnector1">
                  <a:avLst/>
                </a:prstGeom>
                <a:ln>
                  <a:solidFill>
                    <a:srgbClr val="77401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3705CAC-3814-4AE1-AC87-DDAE7926B84C}"/>
                    </a:ext>
                  </a:extLst>
                </p:cNvPr>
                <p:cNvCxnSpPr/>
                <p:nvPr/>
              </p:nvCxnSpPr>
              <p:spPr>
                <a:xfrm flipV="1">
                  <a:off x="-551057" y="800438"/>
                  <a:ext cx="0" cy="1800200"/>
                </a:xfrm>
                <a:prstGeom prst="straightConnector1">
                  <a:avLst/>
                </a:prstGeom>
                <a:ln>
                  <a:solidFill>
                    <a:srgbClr val="774013"/>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FAD18E9-E97A-4280-B474-B85429C8D9CB}"/>
                    </a:ext>
                  </a:extLst>
                </p:cNvPr>
                <p:cNvSpPr/>
                <p:nvPr/>
              </p:nvSpPr>
              <p:spPr>
                <a:xfrm rot="16200000" flipV="1">
                  <a:off x="-1487160" y="576196"/>
                  <a:ext cx="149423" cy="149424"/>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Oval 17">
                  <a:extLst>
                    <a:ext uri="{FF2B5EF4-FFF2-40B4-BE49-F238E27FC236}">
                      <a16:creationId xmlns:a16="http://schemas.microsoft.com/office/drawing/2014/main" id="{38C87942-CDE9-4039-B7F5-EF94A8AE8172}"/>
                    </a:ext>
                  </a:extLst>
                </p:cNvPr>
                <p:cNvSpPr/>
                <p:nvPr/>
              </p:nvSpPr>
              <p:spPr>
                <a:xfrm rot="16200000" flipV="1">
                  <a:off x="-1234392" y="621990"/>
                  <a:ext cx="149423" cy="149424"/>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Oval 18">
                  <a:extLst>
                    <a:ext uri="{FF2B5EF4-FFF2-40B4-BE49-F238E27FC236}">
                      <a16:creationId xmlns:a16="http://schemas.microsoft.com/office/drawing/2014/main" id="{8F9671D2-3258-426D-86F3-43B9F738FFB7}"/>
                    </a:ext>
                  </a:extLst>
                </p:cNvPr>
                <p:cNvSpPr/>
                <p:nvPr/>
              </p:nvSpPr>
              <p:spPr>
                <a:xfrm rot="16200000" flipV="1">
                  <a:off x="-1063285" y="605827"/>
                  <a:ext cx="149423" cy="149424"/>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Oval 19">
                  <a:extLst>
                    <a:ext uri="{FF2B5EF4-FFF2-40B4-BE49-F238E27FC236}">
                      <a16:creationId xmlns:a16="http://schemas.microsoft.com/office/drawing/2014/main" id="{E1A2B2BD-10E7-48FF-A41B-A3BD403C9934}"/>
                    </a:ext>
                  </a:extLst>
                </p:cNvPr>
                <p:cNvSpPr/>
                <p:nvPr/>
              </p:nvSpPr>
              <p:spPr>
                <a:xfrm rot="16200000" flipV="1">
                  <a:off x="-872279" y="650907"/>
                  <a:ext cx="149423" cy="149424"/>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Oval 20">
                  <a:extLst>
                    <a:ext uri="{FF2B5EF4-FFF2-40B4-BE49-F238E27FC236}">
                      <a16:creationId xmlns:a16="http://schemas.microsoft.com/office/drawing/2014/main" id="{6899E4B8-D65E-45F2-9DA4-5C641911BC91}"/>
                    </a:ext>
                  </a:extLst>
                </p:cNvPr>
                <p:cNvSpPr/>
                <p:nvPr/>
              </p:nvSpPr>
              <p:spPr>
                <a:xfrm rot="16200000" flipV="1">
                  <a:off x="-663143" y="645500"/>
                  <a:ext cx="149423" cy="149424"/>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Oval 21">
                  <a:extLst>
                    <a:ext uri="{FF2B5EF4-FFF2-40B4-BE49-F238E27FC236}">
                      <a16:creationId xmlns:a16="http://schemas.microsoft.com/office/drawing/2014/main" id="{0DF269E4-C4AF-422E-B6FA-EA59893202B6}"/>
                    </a:ext>
                  </a:extLst>
                </p:cNvPr>
                <p:cNvSpPr/>
                <p:nvPr/>
              </p:nvSpPr>
              <p:spPr>
                <a:xfrm rot="16200000" flipV="1">
                  <a:off x="-460456" y="583652"/>
                  <a:ext cx="149423" cy="149424"/>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Oval 22">
                  <a:extLst>
                    <a:ext uri="{FF2B5EF4-FFF2-40B4-BE49-F238E27FC236}">
                      <a16:creationId xmlns:a16="http://schemas.microsoft.com/office/drawing/2014/main" id="{B5D95D67-5104-4522-A540-3EE82118275B}"/>
                    </a:ext>
                  </a:extLst>
                </p:cNvPr>
                <p:cNvSpPr/>
                <p:nvPr/>
              </p:nvSpPr>
              <p:spPr>
                <a:xfrm rot="16200000" flipV="1">
                  <a:off x="-1605250" y="2576642"/>
                  <a:ext cx="149423" cy="149424"/>
                </a:xfrm>
                <a:prstGeom prst="ellipse">
                  <a:avLst/>
                </a:prstGeom>
                <a:solidFill>
                  <a:srgbClr val="93CDD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Oval 23">
                  <a:extLst>
                    <a:ext uri="{FF2B5EF4-FFF2-40B4-BE49-F238E27FC236}">
                      <a16:creationId xmlns:a16="http://schemas.microsoft.com/office/drawing/2014/main" id="{E6DD602F-B8AB-4765-9F01-D9B79FF1A57C}"/>
                    </a:ext>
                  </a:extLst>
                </p:cNvPr>
                <p:cNvSpPr/>
                <p:nvPr/>
              </p:nvSpPr>
              <p:spPr>
                <a:xfrm rot="16200000" flipV="1">
                  <a:off x="-1317218" y="2622436"/>
                  <a:ext cx="149423" cy="149424"/>
                </a:xfrm>
                <a:prstGeom prst="ellipse">
                  <a:avLst/>
                </a:prstGeom>
                <a:solidFill>
                  <a:srgbClr val="93CDD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Oval 24">
                  <a:extLst>
                    <a:ext uri="{FF2B5EF4-FFF2-40B4-BE49-F238E27FC236}">
                      <a16:creationId xmlns:a16="http://schemas.microsoft.com/office/drawing/2014/main" id="{45E796A1-D391-4AA1-B007-1AAF0E1E422F}"/>
                    </a:ext>
                  </a:extLst>
                </p:cNvPr>
                <p:cNvSpPr/>
                <p:nvPr/>
              </p:nvSpPr>
              <p:spPr>
                <a:xfrm rot="16200000" flipV="1">
                  <a:off x="-1146110" y="2678690"/>
                  <a:ext cx="149423" cy="149424"/>
                </a:xfrm>
                <a:prstGeom prst="ellipse">
                  <a:avLst/>
                </a:prstGeom>
                <a:solidFill>
                  <a:srgbClr val="93CDD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Oval 25">
                  <a:extLst>
                    <a:ext uri="{FF2B5EF4-FFF2-40B4-BE49-F238E27FC236}">
                      <a16:creationId xmlns:a16="http://schemas.microsoft.com/office/drawing/2014/main" id="{86CC3EA8-3A00-4544-A635-F693830E0506}"/>
                    </a:ext>
                  </a:extLst>
                </p:cNvPr>
                <p:cNvSpPr/>
                <p:nvPr/>
              </p:nvSpPr>
              <p:spPr>
                <a:xfrm rot="16200000" flipV="1">
                  <a:off x="-955105" y="2651353"/>
                  <a:ext cx="149423" cy="149424"/>
                </a:xfrm>
                <a:prstGeom prst="ellipse">
                  <a:avLst/>
                </a:prstGeom>
                <a:solidFill>
                  <a:srgbClr val="93CDD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Oval 26">
                  <a:extLst>
                    <a:ext uri="{FF2B5EF4-FFF2-40B4-BE49-F238E27FC236}">
                      <a16:creationId xmlns:a16="http://schemas.microsoft.com/office/drawing/2014/main" id="{98D796C2-BDD5-4148-83B6-FB3070ECAC33}"/>
                    </a:ext>
                  </a:extLst>
                </p:cNvPr>
                <p:cNvSpPr/>
                <p:nvPr/>
              </p:nvSpPr>
              <p:spPr>
                <a:xfrm rot="16200000" flipV="1">
                  <a:off x="-745969" y="2645946"/>
                  <a:ext cx="149423" cy="149424"/>
                </a:xfrm>
                <a:prstGeom prst="ellipse">
                  <a:avLst/>
                </a:prstGeom>
                <a:solidFill>
                  <a:srgbClr val="93CDD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Oval 27">
                  <a:extLst>
                    <a:ext uri="{FF2B5EF4-FFF2-40B4-BE49-F238E27FC236}">
                      <a16:creationId xmlns:a16="http://schemas.microsoft.com/office/drawing/2014/main" id="{5DC18E39-CC79-4AD0-BA26-6C0B7C1AB2F5}"/>
                    </a:ext>
                  </a:extLst>
                </p:cNvPr>
                <p:cNvSpPr/>
                <p:nvPr/>
              </p:nvSpPr>
              <p:spPr>
                <a:xfrm rot="16200000" flipV="1">
                  <a:off x="-469383" y="2631997"/>
                  <a:ext cx="149423" cy="149424"/>
                </a:xfrm>
                <a:prstGeom prst="ellipse">
                  <a:avLst/>
                </a:prstGeom>
                <a:solidFill>
                  <a:srgbClr val="93CDD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15" name="TextBox 14">
              <a:extLst>
                <a:ext uri="{FF2B5EF4-FFF2-40B4-BE49-F238E27FC236}">
                  <a16:creationId xmlns:a16="http://schemas.microsoft.com/office/drawing/2014/main" id="{FDE9D885-010C-4884-8338-B4090CF0FE17}"/>
                </a:ext>
              </a:extLst>
            </p:cNvPr>
            <p:cNvSpPr txBox="1"/>
            <p:nvPr/>
          </p:nvSpPr>
          <p:spPr>
            <a:xfrm>
              <a:off x="3707238" y="814209"/>
              <a:ext cx="596638" cy="461665"/>
            </a:xfrm>
            <a:prstGeom prst="rect">
              <a:avLst/>
            </a:prstGeom>
            <a:noFill/>
          </p:spPr>
          <p:txBody>
            <a:bodyPr wrap="none" rtlCol="0">
              <a:spAutoFit/>
            </a:bodyPr>
            <a:lstStyle/>
            <a:p>
              <a:r>
                <a:rPr kumimoji="1" lang="en-US" altLang="ja-JP" sz="2400" dirty="0">
                  <a:solidFill>
                    <a:srgbClr val="532D0D"/>
                  </a:solidFill>
                </a:rPr>
                <a:t>E</a:t>
              </a:r>
              <a:r>
                <a:rPr kumimoji="1" lang="en-US" altLang="ja-JP" sz="2400" baseline="-25000" dirty="0">
                  <a:solidFill>
                    <a:srgbClr val="532D0D"/>
                  </a:solidFill>
                </a:rPr>
                <a:t>ind</a:t>
              </a:r>
              <a:endParaRPr kumimoji="1" lang="ja-JP" altLang="en-US" sz="2400" baseline="-25000" dirty="0">
                <a:solidFill>
                  <a:srgbClr val="532D0D"/>
                </a:solidFill>
              </a:endParaRPr>
            </a:p>
          </p:txBody>
        </p:sp>
        <p:sp>
          <p:nvSpPr>
            <p:cNvPr id="16" name="TextBox 15">
              <a:extLst>
                <a:ext uri="{FF2B5EF4-FFF2-40B4-BE49-F238E27FC236}">
                  <a16:creationId xmlns:a16="http://schemas.microsoft.com/office/drawing/2014/main" id="{E7D6E1A0-BAE2-406E-8CD1-BF4CD3EE9839}"/>
                </a:ext>
              </a:extLst>
            </p:cNvPr>
            <p:cNvSpPr txBox="1"/>
            <p:nvPr/>
          </p:nvSpPr>
          <p:spPr>
            <a:xfrm>
              <a:off x="4840126" y="953213"/>
              <a:ext cx="359394" cy="523220"/>
            </a:xfrm>
            <a:prstGeom prst="rect">
              <a:avLst/>
            </a:prstGeom>
            <a:noFill/>
          </p:spPr>
          <p:txBody>
            <a:bodyPr wrap="none" rtlCol="0">
              <a:spAutoFit/>
            </a:bodyPr>
            <a:lstStyle/>
            <a:p>
              <a:r>
                <a:rPr kumimoji="1" lang="en-US" altLang="ja-JP" sz="2800" dirty="0">
                  <a:solidFill>
                    <a:schemeClr val="accent6">
                      <a:lumMod val="75000"/>
                    </a:schemeClr>
                  </a:solidFill>
                </a:rPr>
                <a:t>E</a:t>
              </a:r>
              <a:endParaRPr kumimoji="1" lang="ja-JP" altLang="en-US" sz="2800" dirty="0">
                <a:solidFill>
                  <a:schemeClr val="accent6">
                    <a:lumMod val="75000"/>
                  </a:schemeClr>
                </a:solidFill>
              </a:endParaRPr>
            </a:p>
          </p:txBody>
        </p:sp>
      </p:grpSp>
      <p:sp>
        <p:nvSpPr>
          <p:cNvPr id="8" name="TextBox 7">
            <a:extLst>
              <a:ext uri="{FF2B5EF4-FFF2-40B4-BE49-F238E27FC236}">
                <a16:creationId xmlns:a16="http://schemas.microsoft.com/office/drawing/2014/main" id="{5FE40AA3-B944-4545-8685-098C7BD0F618}"/>
              </a:ext>
            </a:extLst>
          </p:cNvPr>
          <p:cNvSpPr txBox="1"/>
          <p:nvPr/>
        </p:nvSpPr>
        <p:spPr>
          <a:xfrm>
            <a:off x="395536" y="2985685"/>
            <a:ext cx="2069976" cy="584775"/>
          </a:xfrm>
          <a:prstGeom prst="rect">
            <a:avLst/>
          </a:prstGeom>
          <a:noFill/>
        </p:spPr>
        <p:txBody>
          <a:bodyPr wrap="square">
            <a:spAutoFit/>
          </a:bodyPr>
          <a:lstStyle/>
          <a:p>
            <a:r>
              <a:rPr kumimoji="1" lang="en-US" altLang="ja-JP" dirty="0"/>
              <a:t>The Schwinger mass</a:t>
            </a:r>
          </a:p>
          <a:p>
            <a:r>
              <a:rPr lang="en-US" altLang="ja-JP" sz="1400" dirty="0"/>
              <a:t>(No medium corrections)</a:t>
            </a:r>
            <a:endParaRPr kumimoji="1" lang="en-US" altLang="ja-JP" sz="1400" dirty="0"/>
          </a:p>
        </p:txBody>
      </p:sp>
    </p:spTree>
    <p:extLst>
      <p:ext uri="{BB962C8B-B14F-4D97-AF65-F5344CB8AC3E}">
        <p14:creationId xmlns:p14="http://schemas.microsoft.com/office/powerpoint/2010/main" val="1875404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B6B26A60-A1D7-4E6F-A16B-4089044ECD8A}"/>
              </a:ext>
            </a:extLst>
          </p:cNvPr>
          <p:cNvSpPr/>
          <p:nvPr/>
        </p:nvSpPr>
        <p:spPr bwMode="auto">
          <a:xfrm>
            <a:off x="4922662" y="4325615"/>
            <a:ext cx="4039949" cy="2303992"/>
          </a:xfrm>
          <a:prstGeom prst="rect">
            <a:avLst/>
          </a:prstGeom>
          <a:solidFill>
            <a:schemeClr val="accent5">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39" name="Rectangle 38">
            <a:extLst>
              <a:ext uri="{FF2B5EF4-FFF2-40B4-BE49-F238E27FC236}">
                <a16:creationId xmlns:a16="http://schemas.microsoft.com/office/drawing/2014/main" id="{1B82942E-2BFA-4BF7-9DB0-B227CE969113}"/>
              </a:ext>
            </a:extLst>
          </p:cNvPr>
          <p:cNvSpPr/>
          <p:nvPr/>
        </p:nvSpPr>
        <p:spPr bwMode="auto">
          <a:xfrm>
            <a:off x="4479311" y="516742"/>
            <a:ext cx="4525659" cy="36312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38" name="Rectangle 37">
            <a:extLst>
              <a:ext uri="{FF2B5EF4-FFF2-40B4-BE49-F238E27FC236}">
                <a16:creationId xmlns:a16="http://schemas.microsoft.com/office/drawing/2014/main" id="{DE33CBAE-48B3-48C3-B552-D3EBC5965A11}"/>
              </a:ext>
            </a:extLst>
          </p:cNvPr>
          <p:cNvSpPr/>
          <p:nvPr/>
        </p:nvSpPr>
        <p:spPr bwMode="auto">
          <a:xfrm>
            <a:off x="179512" y="516742"/>
            <a:ext cx="4047330" cy="362545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pic>
        <p:nvPicPr>
          <p:cNvPr id="2" name="Picture 1" descr="A picture containing text, light, night sky&#10;&#10;Description automatically generated">
            <a:extLst>
              <a:ext uri="{FF2B5EF4-FFF2-40B4-BE49-F238E27FC236}">
                <a16:creationId xmlns:a16="http://schemas.microsoft.com/office/drawing/2014/main" id="{F5C079AE-2E8B-48C4-B55E-7B64BC986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87" y="1517175"/>
            <a:ext cx="2736302" cy="1951895"/>
          </a:xfrm>
          <a:prstGeom prst="rect">
            <a:avLst/>
          </a:prstGeom>
        </p:spPr>
      </p:pic>
      <p:sp>
        <p:nvSpPr>
          <p:cNvPr id="11" name="正方形/長方形 48 1">
            <a:extLst>
              <a:ext uri="{FF2B5EF4-FFF2-40B4-BE49-F238E27FC236}">
                <a16:creationId xmlns:a16="http://schemas.microsoft.com/office/drawing/2014/main" id="{E3ADF59E-46A2-49EC-9892-FF6DBF7E3E18}"/>
              </a:ext>
            </a:extLst>
          </p:cNvPr>
          <p:cNvSpPr/>
          <p:nvPr/>
        </p:nvSpPr>
        <p:spPr>
          <a:xfrm>
            <a:off x="5110902" y="476672"/>
            <a:ext cx="2808312" cy="400110"/>
          </a:xfrm>
          <a:prstGeom prst="rect">
            <a:avLst/>
          </a:prstGeom>
        </p:spPr>
        <p:txBody>
          <a:bodyPr wrap="square">
            <a:spAutoFit/>
          </a:bodyPr>
          <a:lstStyle/>
          <a:p>
            <a:r>
              <a:rPr lang="en-US" altLang="ja-JP" sz="2000" dirty="0">
                <a:solidFill>
                  <a:srgbClr val="0594FF"/>
                </a:solidFill>
              </a:rPr>
              <a:t>High-intensity laser field</a:t>
            </a:r>
            <a:endParaRPr lang="ja-JP" altLang="en-US" sz="2000" dirty="0">
              <a:solidFill>
                <a:srgbClr val="0594FF"/>
              </a:solidFill>
            </a:endParaRPr>
          </a:p>
        </p:txBody>
      </p:sp>
      <p:sp>
        <p:nvSpPr>
          <p:cNvPr id="7" name="TextBox 6">
            <a:extLst>
              <a:ext uri="{FF2B5EF4-FFF2-40B4-BE49-F238E27FC236}">
                <a16:creationId xmlns:a16="http://schemas.microsoft.com/office/drawing/2014/main" id="{B88955FC-62FB-402F-ADDC-C1BFCF0A020D}"/>
              </a:ext>
            </a:extLst>
          </p:cNvPr>
          <p:cNvSpPr txBox="1"/>
          <p:nvPr/>
        </p:nvSpPr>
        <p:spPr>
          <a:xfrm>
            <a:off x="4528431" y="3469070"/>
            <a:ext cx="4275401" cy="369332"/>
          </a:xfrm>
          <a:prstGeom prst="rect">
            <a:avLst/>
          </a:prstGeom>
          <a:noFill/>
        </p:spPr>
        <p:txBody>
          <a:bodyPr wrap="none" rtlCol="0">
            <a:spAutoFit/>
          </a:bodyPr>
          <a:lstStyle/>
          <a:p>
            <a:r>
              <a:rPr kumimoji="1" lang="en-US" altLang="ja-JP" dirty="0" err="1">
                <a:solidFill>
                  <a:srgbClr val="00B050"/>
                </a:solidFill>
              </a:rPr>
              <a:t>Mourou&amp;Strickland</a:t>
            </a:r>
            <a:r>
              <a:rPr lang="ja-JP" altLang="en-US" dirty="0">
                <a:solidFill>
                  <a:srgbClr val="00B050"/>
                </a:solidFill>
              </a:rPr>
              <a:t>  </a:t>
            </a:r>
            <a:r>
              <a:rPr lang="en-US" altLang="ja-JP" dirty="0">
                <a:solidFill>
                  <a:srgbClr val="00B050"/>
                </a:solidFill>
              </a:rPr>
              <a:t>(2018 Nobel laureates)</a:t>
            </a:r>
            <a:endParaRPr kumimoji="1" lang="ja-JP" altLang="en-US" dirty="0">
              <a:solidFill>
                <a:srgbClr val="00B050"/>
              </a:solidFill>
            </a:endParaRPr>
          </a:p>
        </p:txBody>
      </p:sp>
      <p:sp>
        <p:nvSpPr>
          <p:cNvPr id="8" name="Rectangle 7">
            <a:extLst>
              <a:ext uri="{FF2B5EF4-FFF2-40B4-BE49-F238E27FC236}">
                <a16:creationId xmlns:a16="http://schemas.microsoft.com/office/drawing/2014/main" id="{E410C875-D26C-47B0-9CAD-0B956E0141C7}"/>
              </a:ext>
            </a:extLst>
          </p:cNvPr>
          <p:cNvSpPr/>
          <p:nvPr/>
        </p:nvSpPr>
        <p:spPr>
          <a:xfrm>
            <a:off x="4534841" y="3831525"/>
            <a:ext cx="4392485" cy="285617"/>
          </a:xfrm>
          <a:prstGeom prst="rect">
            <a:avLst/>
          </a:prstGeom>
        </p:spPr>
        <p:txBody>
          <a:bodyPr wrap="square">
            <a:spAutoFit/>
          </a:bodyPr>
          <a:lstStyle/>
          <a:p>
            <a:r>
              <a:rPr lang="ja-JP" altLang="en-US" sz="1200" dirty="0">
                <a:hlinkClick r:id="rId3"/>
              </a:rPr>
              <a:t>https://www.nobelprize.org/prizes/physics/2018/mourou/lecture/</a:t>
            </a:r>
            <a:endParaRPr lang="ja-JP" altLang="en-US" sz="1200" dirty="0"/>
          </a:p>
        </p:txBody>
      </p:sp>
      <p:grpSp>
        <p:nvGrpSpPr>
          <p:cNvPr id="12" name="Group 11">
            <a:extLst>
              <a:ext uri="{FF2B5EF4-FFF2-40B4-BE49-F238E27FC236}">
                <a16:creationId xmlns:a16="http://schemas.microsoft.com/office/drawing/2014/main" id="{6DCA27E4-4040-4CDD-B0B5-875614A75B6A}"/>
              </a:ext>
            </a:extLst>
          </p:cNvPr>
          <p:cNvGrpSpPr/>
          <p:nvPr/>
        </p:nvGrpSpPr>
        <p:grpSpPr>
          <a:xfrm>
            <a:off x="5092322" y="880494"/>
            <a:ext cx="2635454" cy="2614837"/>
            <a:chOff x="3131840" y="1496424"/>
            <a:chExt cx="2988760" cy="2965379"/>
          </a:xfrm>
        </p:grpSpPr>
        <p:pic>
          <p:nvPicPr>
            <p:cNvPr id="10" name="Picture 2 1" descr="http://spie.org/Images/Graphics/Newsroom/Imported-2012/004221/004221_10_fig1.jpg">
              <a:extLst>
                <a:ext uri="{FF2B5EF4-FFF2-40B4-BE49-F238E27FC236}">
                  <a16:creationId xmlns:a16="http://schemas.microsoft.com/office/drawing/2014/main" id="{4DE08B96-68C3-434F-ABBF-95B6F2BD46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1496424"/>
              <a:ext cx="2988760" cy="262162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B5124645-ADAD-40BD-86D7-B8992ABBA819}"/>
                </a:ext>
              </a:extLst>
            </p:cNvPr>
            <p:cNvCxnSpPr>
              <a:cxnSpLocks/>
            </p:cNvCxnSpPr>
            <p:nvPr/>
          </p:nvCxnSpPr>
          <p:spPr>
            <a:xfrm flipV="1">
              <a:off x="5686748" y="2462198"/>
              <a:ext cx="0" cy="173129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FF5A78-DD4E-45DF-A4C7-C64E560E0171}"/>
                </a:ext>
              </a:extLst>
            </p:cNvPr>
            <p:cNvSpPr txBox="1"/>
            <p:nvPr/>
          </p:nvSpPr>
          <p:spPr>
            <a:xfrm>
              <a:off x="5442592" y="4147743"/>
              <a:ext cx="436979" cy="247250"/>
            </a:xfrm>
            <a:prstGeom prst="rect">
              <a:avLst/>
            </a:prstGeom>
            <a:noFill/>
          </p:spPr>
          <p:txBody>
            <a:bodyPr wrap="none" rtlCol="0">
              <a:spAutoFit/>
            </a:bodyPr>
            <a:lstStyle/>
            <a:p>
              <a:r>
                <a:rPr kumimoji="1" lang="en-US" altLang="ja-JP" dirty="0"/>
                <a:t>2021</a:t>
              </a:r>
            </a:p>
          </p:txBody>
        </p:sp>
        <p:cxnSp>
          <p:nvCxnSpPr>
            <p:cNvPr id="9" name="Straight Arrow Connector 8">
              <a:extLst>
                <a:ext uri="{FF2B5EF4-FFF2-40B4-BE49-F238E27FC236}">
                  <a16:creationId xmlns:a16="http://schemas.microsoft.com/office/drawing/2014/main" id="{D4466E90-9D9C-4493-BFDA-61CFFEB71EFE}"/>
                </a:ext>
              </a:extLst>
            </p:cNvPr>
            <p:cNvCxnSpPr>
              <a:cxnSpLocks/>
            </p:cNvCxnSpPr>
            <p:nvPr/>
          </p:nvCxnSpPr>
          <p:spPr>
            <a:xfrm flipV="1">
              <a:off x="4433397" y="3376450"/>
              <a:ext cx="0" cy="108535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正方形/長方形 48 2">
            <a:extLst>
              <a:ext uri="{FF2B5EF4-FFF2-40B4-BE49-F238E27FC236}">
                <a16:creationId xmlns:a16="http://schemas.microsoft.com/office/drawing/2014/main" id="{0213D31B-6469-4025-A8A2-2D406C6DC870}"/>
              </a:ext>
            </a:extLst>
          </p:cNvPr>
          <p:cNvSpPr/>
          <p:nvPr/>
        </p:nvSpPr>
        <p:spPr>
          <a:xfrm>
            <a:off x="783260" y="528936"/>
            <a:ext cx="3060340" cy="707886"/>
          </a:xfrm>
          <a:prstGeom prst="rect">
            <a:avLst/>
          </a:prstGeom>
        </p:spPr>
        <p:txBody>
          <a:bodyPr wrap="square">
            <a:spAutoFit/>
          </a:bodyPr>
          <a:lstStyle/>
          <a:p>
            <a:r>
              <a:rPr lang="en-US" altLang="ja-JP" sz="2000" dirty="0">
                <a:solidFill>
                  <a:srgbClr val="0594FF"/>
                </a:solidFill>
              </a:rPr>
              <a:t>Magnetospheres of neutron stars/magnetars</a:t>
            </a:r>
            <a:endParaRPr lang="ja-JP" altLang="en-US" sz="2000" dirty="0">
              <a:solidFill>
                <a:srgbClr val="0594FF"/>
              </a:solidFill>
            </a:endParaRPr>
          </a:p>
        </p:txBody>
      </p:sp>
      <p:sp>
        <p:nvSpPr>
          <p:cNvPr id="19" name="TextBox 18">
            <a:extLst>
              <a:ext uri="{FF2B5EF4-FFF2-40B4-BE49-F238E27FC236}">
                <a16:creationId xmlns:a16="http://schemas.microsoft.com/office/drawing/2014/main" id="{734C52CE-3EC4-411E-9079-052AC55D6632}"/>
              </a:ext>
            </a:extLst>
          </p:cNvPr>
          <p:cNvSpPr txBox="1"/>
          <p:nvPr/>
        </p:nvSpPr>
        <p:spPr>
          <a:xfrm>
            <a:off x="796996" y="3532367"/>
            <a:ext cx="2974596" cy="584775"/>
          </a:xfrm>
          <a:prstGeom prst="rect">
            <a:avLst/>
          </a:prstGeom>
          <a:noFill/>
        </p:spPr>
        <p:txBody>
          <a:bodyPr wrap="square" rtlCol="0">
            <a:spAutoFit/>
          </a:bodyPr>
          <a:lstStyle/>
          <a:p>
            <a:r>
              <a:rPr kumimoji="1" lang="en-US" altLang="ja-JP" sz="1600" dirty="0"/>
              <a:t>Dipole strength estimated from the intervals of the pulsation.</a:t>
            </a:r>
            <a:endParaRPr kumimoji="1" lang="ja-JP" altLang="en-US" sz="1600" dirty="0"/>
          </a:p>
        </p:txBody>
      </p:sp>
      <p:sp>
        <p:nvSpPr>
          <p:cNvPr id="43" name="テキスト ボックス 3">
            <a:extLst>
              <a:ext uri="{FF2B5EF4-FFF2-40B4-BE49-F238E27FC236}">
                <a16:creationId xmlns:a16="http://schemas.microsoft.com/office/drawing/2014/main" id="{6F72CB3A-B05C-43EF-884A-12106C4FBEE2}"/>
              </a:ext>
            </a:extLst>
          </p:cNvPr>
          <p:cNvSpPr txBox="1"/>
          <p:nvPr/>
        </p:nvSpPr>
        <p:spPr>
          <a:xfrm>
            <a:off x="1765309" y="44624"/>
            <a:ext cx="5326971" cy="461665"/>
          </a:xfrm>
          <a:prstGeom prst="rect">
            <a:avLst/>
          </a:prstGeom>
          <a:noFill/>
        </p:spPr>
        <p:txBody>
          <a:bodyPr wrap="none" rtlCol="0">
            <a:spAutoFit/>
          </a:bodyPr>
          <a:lstStyle/>
          <a:p>
            <a:r>
              <a:rPr kumimoji="1" lang="en-US" altLang="ja-JP" sz="2400" dirty="0">
                <a:solidFill>
                  <a:srgbClr val="00B0F0"/>
                </a:solidFill>
              </a:rPr>
              <a:t>Strong EM fields in nature and laboratory</a:t>
            </a:r>
            <a:endParaRPr kumimoji="1" lang="ja-JP" altLang="en-US" sz="2400" dirty="0">
              <a:solidFill>
                <a:srgbClr val="00B0F0"/>
              </a:solidFill>
            </a:endParaRPr>
          </a:p>
        </p:txBody>
      </p:sp>
      <p:grpSp>
        <p:nvGrpSpPr>
          <p:cNvPr id="4" name="Group 3">
            <a:extLst>
              <a:ext uri="{FF2B5EF4-FFF2-40B4-BE49-F238E27FC236}">
                <a16:creationId xmlns:a16="http://schemas.microsoft.com/office/drawing/2014/main" id="{03D2F89A-0C07-4E8E-B3B4-93F620F8F1CB}"/>
              </a:ext>
            </a:extLst>
          </p:cNvPr>
          <p:cNvGrpSpPr/>
          <p:nvPr/>
        </p:nvGrpSpPr>
        <p:grpSpPr>
          <a:xfrm>
            <a:off x="190358" y="4293096"/>
            <a:ext cx="4525658" cy="2336511"/>
            <a:chOff x="3003175" y="4385333"/>
            <a:chExt cx="4525658" cy="2336511"/>
          </a:xfrm>
        </p:grpSpPr>
        <p:sp>
          <p:nvSpPr>
            <p:cNvPr id="25" name="Rectangle 24">
              <a:extLst>
                <a:ext uri="{FF2B5EF4-FFF2-40B4-BE49-F238E27FC236}">
                  <a16:creationId xmlns:a16="http://schemas.microsoft.com/office/drawing/2014/main" id="{2605697B-9E23-415C-ADAB-FDC59417C77C}"/>
                </a:ext>
              </a:extLst>
            </p:cNvPr>
            <p:cNvSpPr/>
            <p:nvPr/>
          </p:nvSpPr>
          <p:spPr bwMode="auto">
            <a:xfrm>
              <a:off x="3003175" y="4417852"/>
              <a:ext cx="4525658" cy="2303992"/>
            </a:xfrm>
            <a:prstGeom prst="rect">
              <a:avLst/>
            </a:prstGeom>
            <a:solidFill>
              <a:schemeClr val="accent5">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grpSp>
          <p:nvGrpSpPr>
            <p:cNvPr id="3" name="Group 2">
              <a:extLst>
                <a:ext uri="{FF2B5EF4-FFF2-40B4-BE49-F238E27FC236}">
                  <a16:creationId xmlns:a16="http://schemas.microsoft.com/office/drawing/2014/main" id="{04EFD7EA-0008-498B-B797-AC40A74760A5}"/>
                </a:ext>
              </a:extLst>
            </p:cNvPr>
            <p:cNvGrpSpPr/>
            <p:nvPr/>
          </p:nvGrpSpPr>
          <p:grpSpPr>
            <a:xfrm>
              <a:off x="3978101" y="4902919"/>
              <a:ext cx="2718136" cy="1558663"/>
              <a:chOff x="3662846" y="4836679"/>
              <a:chExt cx="3674346" cy="2106983"/>
            </a:xfrm>
          </p:grpSpPr>
          <p:sp>
            <p:nvSpPr>
              <p:cNvPr id="28" name="右矢印 11">
                <a:extLst>
                  <a:ext uri="{FF2B5EF4-FFF2-40B4-BE49-F238E27FC236}">
                    <a16:creationId xmlns:a16="http://schemas.microsoft.com/office/drawing/2014/main" id="{264DD754-F0F8-41E7-B816-96710DB683EF}"/>
                  </a:ext>
                </a:extLst>
              </p:cNvPr>
              <p:cNvSpPr/>
              <p:nvPr/>
            </p:nvSpPr>
            <p:spPr bwMode="auto">
              <a:xfrm>
                <a:off x="4125434" y="5536724"/>
                <a:ext cx="929647" cy="187027"/>
              </a:xfrm>
              <a:prstGeom prst="rightArrow">
                <a:avLst/>
              </a:prstGeom>
              <a:solidFill>
                <a:srgbClr val="00B0F0"/>
              </a:solidFill>
              <a:ln>
                <a:solidFill>
                  <a:srgbClr val="00B0F0"/>
                </a:solidFill>
              </a:ln>
              <a:scene3d>
                <a:camera prst="isometricTopUp">
                  <a:rot lat="19054185" lon="18830481" rev="3055987"/>
                </a:camera>
                <a:lightRig rig="threePt" dir="t"/>
              </a:scene3d>
              <a:sp3d extrusionH="57150" prstMaterial="matte">
                <a:extrusionClr>
                  <a:schemeClr val="accent4">
                    <a:lumMod val="20000"/>
                    <a:lumOff val="80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solidFill>
                    <a:srgbClr val="00B050"/>
                  </a:solidFill>
                </a:endParaRPr>
              </a:p>
            </p:txBody>
          </p:sp>
          <p:grpSp>
            <p:nvGrpSpPr>
              <p:cNvPr id="29" name="グループ化 13">
                <a:extLst>
                  <a:ext uri="{FF2B5EF4-FFF2-40B4-BE49-F238E27FC236}">
                    <a16:creationId xmlns:a16="http://schemas.microsoft.com/office/drawing/2014/main" id="{2D27EFFA-2670-4CD3-9BFA-F5E4B556C28E}"/>
                  </a:ext>
                </a:extLst>
              </p:cNvPr>
              <p:cNvGrpSpPr/>
              <p:nvPr/>
            </p:nvGrpSpPr>
            <p:grpSpPr>
              <a:xfrm>
                <a:off x="4189769" y="4836679"/>
                <a:ext cx="1489301" cy="1386074"/>
                <a:chOff x="2889035" y="1375408"/>
                <a:chExt cx="2364950" cy="2629656"/>
              </a:xfrm>
              <a:effectLst>
                <a:glow rad="139700">
                  <a:schemeClr val="accent1">
                    <a:satMod val="175000"/>
                    <a:alpha val="40000"/>
                  </a:schemeClr>
                </a:glow>
              </a:effectLst>
            </p:grpSpPr>
            <p:sp>
              <p:nvSpPr>
                <p:cNvPr id="67" name="円弧 19">
                  <a:extLst>
                    <a:ext uri="{FF2B5EF4-FFF2-40B4-BE49-F238E27FC236}">
                      <a16:creationId xmlns:a16="http://schemas.microsoft.com/office/drawing/2014/main" id="{6AAC3DCB-C75C-4FA4-BBC5-6D532E3B4768}"/>
                    </a:ext>
                  </a:extLst>
                </p:cNvPr>
                <p:cNvSpPr/>
                <p:nvPr/>
              </p:nvSpPr>
              <p:spPr>
                <a:xfrm flipH="1">
                  <a:off x="2889035" y="1375408"/>
                  <a:ext cx="2364950" cy="2629656"/>
                </a:xfrm>
                <a:prstGeom prst="arc">
                  <a:avLst>
                    <a:gd name="adj1" fmla="val 11875548"/>
                    <a:gd name="adj2" fmla="val 1750579"/>
                  </a:avLst>
                </a:prstGeom>
                <a:ln w="66675" cap="rnd" cmpd="sng">
                  <a:solidFill>
                    <a:srgbClr val="00B050"/>
                  </a:solidFill>
                  <a:headEnd type="triangle" w="med" len="med"/>
                  <a:tailEnd type="none" w="med" len="med"/>
                </a:ln>
                <a:scene3d>
                  <a:camera prst="isometricRightUp">
                    <a:rot lat="19786994" lon="17567926" rev="21062887"/>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68" name="円弧 20">
                  <a:extLst>
                    <a:ext uri="{FF2B5EF4-FFF2-40B4-BE49-F238E27FC236}">
                      <a16:creationId xmlns:a16="http://schemas.microsoft.com/office/drawing/2014/main" id="{67CA4DDA-EAB3-4EA4-976E-F32F543E0121}"/>
                    </a:ext>
                  </a:extLst>
                </p:cNvPr>
                <p:cNvSpPr/>
                <p:nvPr/>
              </p:nvSpPr>
              <p:spPr>
                <a:xfrm flipH="1">
                  <a:off x="3413959" y="1502894"/>
                  <a:ext cx="1204146" cy="2294255"/>
                </a:xfrm>
                <a:prstGeom prst="arc">
                  <a:avLst>
                    <a:gd name="adj1" fmla="val 11243535"/>
                    <a:gd name="adj2" fmla="val 1268660"/>
                  </a:avLst>
                </a:prstGeom>
                <a:ln w="66675" cap="rnd" cmpd="sng">
                  <a:solidFill>
                    <a:srgbClr val="00B050"/>
                  </a:solidFill>
                  <a:headEnd type="triangle" w="med" len="med"/>
                  <a:tailEnd type="none" w="med" len="med"/>
                </a:ln>
                <a:scene3d>
                  <a:camera prst="isometricRightUp">
                    <a:rot lat="20082133" lon="17848202" rev="21545114"/>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69" name="円弧 21">
                  <a:extLst>
                    <a:ext uri="{FF2B5EF4-FFF2-40B4-BE49-F238E27FC236}">
                      <a16:creationId xmlns:a16="http://schemas.microsoft.com/office/drawing/2014/main" id="{73A1EE42-3B56-4EB3-B20E-B957E3A5812B}"/>
                    </a:ext>
                  </a:extLst>
                </p:cNvPr>
                <p:cNvSpPr/>
                <p:nvPr/>
              </p:nvSpPr>
              <p:spPr>
                <a:xfrm flipH="1">
                  <a:off x="3651382" y="1668760"/>
                  <a:ext cx="660430" cy="1978851"/>
                </a:xfrm>
                <a:prstGeom prst="arc">
                  <a:avLst>
                    <a:gd name="adj1" fmla="val 11867436"/>
                    <a:gd name="adj2" fmla="val 1456315"/>
                  </a:avLst>
                </a:prstGeom>
                <a:ln w="66675" cap="rnd" cmpd="sng">
                  <a:solidFill>
                    <a:srgbClr val="00B050"/>
                  </a:solidFill>
                  <a:headEnd type="triangle" w="med" len="med"/>
                  <a:tailEnd type="none" w="med" len="med"/>
                </a:ln>
                <a:scene3d>
                  <a:camera prst="isometricRightUp">
                    <a:rot lat="19782168" lon="17853733" rev="21542532"/>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grpSp>
            <p:nvGrpSpPr>
              <p:cNvPr id="30" name="Group 29">
                <a:extLst>
                  <a:ext uri="{FF2B5EF4-FFF2-40B4-BE49-F238E27FC236}">
                    <a16:creationId xmlns:a16="http://schemas.microsoft.com/office/drawing/2014/main" id="{2BE919F9-6D01-435B-83AE-9E2B7E996FEC}"/>
                  </a:ext>
                </a:extLst>
              </p:cNvPr>
              <p:cNvGrpSpPr/>
              <p:nvPr/>
            </p:nvGrpSpPr>
            <p:grpSpPr>
              <a:xfrm>
                <a:off x="5596897" y="5375404"/>
                <a:ext cx="1740295" cy="1568258"/>
                <a:chOff x="6225873" y="585437"/>
                <a:chExt cx="1740295" cy="1568258"/>
              </a:xfrm>
            </p:grpSpPr>
            <p:sp>
              <p:nvSpPr>
                <p:cNvPr id="60" name="円/楕円 46 1">
                  <a:extLst>
                    <a:ext uri="{FF2B5EF4-FFF2-40B4-BE49-F238E27FC236}">
                      <a16:creationId xmlns:a16="http://schemas.microsoft.com/office/drawing/2014/main" id="{D307D66A-F906-4C43-828F-F3CEFF390611}"/>
                    </a:ext>
                  </a:extLst>
                </p:cNvPr>
                <p:cNvSpPr/>
                <p:nvPr/>
              </p:nvSpPr>
              <p:spPr>
                <a:xfrm>
                  <a:off x="7083542" y="585437"/>
                  <a:ext cx="882626" cy="690066"/>
                </a:xfrm>
                <a:prstGeom prst="ellipse">
                  <a:avLst/>
                </a:prstGeom>
                <a:solidFill>
                  <a:srgbClr val="00B0F0"/>
                </a:solidFill>
                <a:effectLst>
                  <a:outerShdw blurRad="381000" dist="114300" dir="1800000" sx="68000" sy="68000" rotWithShape="0">
                    <a:srgbClr val="000000">
                      <a:alpha val="50000"/>
                    </a:srgbClr>
                  </a:outerShdw>
                </a:effectLst>
                <a:scene3d>
                  <a:camera prst="isometricOffAxis2Top"/>
                  <a:lightRig rig="threePt" dir="t"/>
                </a:scene3d>
                <a:sp3d extrusionH="57150" prstMaterial="softEdge">
                  <a:bevelT w="635000" h="635000"/>
                  <a:bevelB w="635000" h="635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350" dirty="0"/>
                    <a:t>Z</a:t>
                  </a:r>
                  <a:endParaRPr lang="ja-JP" altLang="en-US" sz="1350" dirty="0"/>
                </a:p>
              </p:txBody>
            </p:sp>
            <p:sp>
              <p:nvSpPr>
                <p:cNvPr id="61" name="TextBox 60">
                  <a:extLst>
                    <a:ext uri="{FF2B5EF4-FFF2-40B4-BE49-F238E27FC236}">
                      <a16:creationId xmlns:a16="http://schemas.microsoft.com/office/drawing/2014/main" id="{64DE2ABA-F7A2-46F1-BAEE-1DF71D646FA0}"/>
                    </a:ext>
                  </a:extLst>
                </p:cNvPr>
                <p:cNvSpPr txBox="1"/>
                <p:nvPr/>
              </p:nvSpPr>
              <p:spPr>
                <a:xfrm>
                  <a:off x="7264828" y="1268408"/>
                  <a:ext cx="295274" cy="369332"/>
                </a:xfrm>
                <a:prstGeom prst="rect">
                  <a:avLst/>
                </a:prstGeom>
                <a:noFill/>
              </p:spPr>
              <p:txBody>
                <a:bodyPr wrap="none" rtlCol="0">
                  <a:spAutoFit/>
                </a:bodyPr>
                <a:lstStyle/>
                <a:p>
                  <a:r>
                    <a:rPr lang="en-US" altLang="ja-JP" b="1" dirty="0">
                      <a:solidFill>
                        <a:schemeClr val="bg1"/>
                      </a:solidFill>
                    </a:rPr>
                    <a:t>Z</a:t>
                  </a:r>
                  <a:endParaRPr lang="ja-JP" altLang="en-US" b="1" dirty="0">
                    <a:solidFill>
                      <a:schemeClr val="bg1"/>
                    </a:solidFill>
                  </a:endParaRPr>
                </a:p>
              </p:txBody>
            </p:sp>
            <p:sp>
              <p:nvSpPr>
                <p:cNvPr id="62" name="右矢印 12">
                  <a:extLst>
                    <a:ext uri="{FF2B5EF4-FFF2-40B4-BE49-F238E27FC236}">
                      <a16:creationId xmlns:a16="http://schemas.microsoft.com/office/drawing/2014/main" id="{F7B6DCC0-23F1-44B1-A804-B8025D0F3A6E}"/>
                    </a:ext>
                  </a:extLst>
                </p:cNvPr>
                <p:cNvSpPr/>
                <p:nvPr/>
              </p:nvSpPr>
              <p:spPr bwMode="auto">
                <a:xfrm flipH="1" flipV="1">
                  <a:off x="6363045" y="1349845"/>
                  <a:ext cx="929246" cy="250832"/>
                </a:xfrm>
                <a:prstGeom prst="rightArrow">
                  <a:avLst/>
                </a:prstGeom>
                <a:solidFill>
                  <a:srgbClr val="00B0F0"/>
                </a:solidFill>
                <a:ln cmpd="sng">
                  <a:solidFill>
                    <a:schemeClr val="bg1"/>
                  </a:solidFill>
                </a:ln>
                <a:scene3d>
                  <a:camera prst="isometricTopUp">
                    <a:rot lat="19054185" lon="18830481" rev="3055987"/>
                  </a:camera>
                  <a:lightRig rig="threePt" dir="t"/>
                </a:scene3d>
                <a:sp3d extrusionH="57150" prstMaterial="matte">
                  <a:extrusionClr>
                    <a:schemeClr val="accent4">
                      <a:lumMod val="20000"/>
                      <a:lumOff val="80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solidFill>
                      <a:srgbClr val="00B050"/>
                    </a:solidFill>
                  </a:endParaRPr>
                </a:p>
              </p:txBody>
            </p:sp>
            <p:grpSp>
              <p:nvGrpSpPr>
                <p:cNvPr id="63" name="グループ化 14">
                  <a:extLst>
                    <a:ext uri="{FF2B5EF4-FFF2-40B4-BE49-F238E27FC236}">
                      <a16:creationId xmlns:a16="http://schemas.microsoft.com/office/drawing/2014/main" id="{3AE66957-5AB6-47DD-A375-385C2BF445A4}"/>
                    </a:ext>
                  </a:extLst>
                </p:cNvPr>
                <p:cNvGrpSpPr/>
                <p:nvPr/>
              </p:nvGrpSpPr>
              <p:grpSpPr>
                <a:xfrm>
                  <a:off x="6225873" y="985547"/>
                  <a:ext cx="786093" cy="1168148"/>
                  <a:chOff x="4514565" y="2078563"/>
                  <a:chExt cx="1514369" cy="2232248"/>
                </a:xfrm>
                <a:effectLst>
                  <a:glow rad="139700">
                    <a:schemeClr val="accent1">
                      <a:satMod val="175000"/>
                      <a:alpha val="40000"/>
                    </a:schemeClr>
                  </a:glow>
                </a:effectLst>
              </p:grpSpPr>
              <p:sp>
                <p:nvSpPr>
                  <p:cNvPr id="64" name="円弧 16">
                    <a:extLst>
                      <a:ext uri="{FF2B5EF4-FFF2-40B4-BE49-F238E27FC236}">
                        <a16:creationId xmlns:a16="http://schemas.microsoft.com/office/drawing/2014/main" id="{98279FB7-8775-4520-8482-B5988984DE85}"/>
                      </a:ext>
                    </a:extLst>
                  </p:cNvPr>
                  <p:cNvSpPr/>
                  <p:nvPr/>
                </p:nvSpPr>
                <p:spPr>
                  <a:xfrm>
                    <a:off x="4514565" y="2078563"/>
                    <a:ext cx="1514369" cy="2232248"/>
                  </a:xfrm>
                  <a:prstGeom prst="arc">
                    <a:avLst>
                      <a:gd name="adj1" fmla="val 11959789"/>
                      <a:gd name="adj2" fmla="val 8776466"/>
                    </a:avLst>
                  </a:prstGeom>
                  <a:ln w="66675" cap="rnd" cmpd="sng">
                    <a:solidFill>
                      <a:srgbClr val="00B050">
                        <a:alpha val="87000"/>
                      </a:srgbClr>
                    </a:solidFill>
                    <a:headEnd type="triangle" w="med" len="med"/>
                    <a:tailEnd type="none" w="med" len="med"/>
                  </a:ln>
                  <a:scene3d>
                    <a:camera prst="isometricLeftDown">
                      <a:rot lat="198" lon="2972752" rev="32497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65" name="円弧 17">
                    <a:extLst>
                      <a:ext uri="{FF2B5EF4-FFF2-40B4-BE49-F238E27FC236}">
                        <a16:creationId xmlns:a16="http://schemas.microsoft.com/office/drawing/2014/main" id="{C234604E-2F85-455A-80A1-F59BCB23E8F2}"/>
                      </a:ext>
                    </a:extLst>
                  </p:cNvPr>
                  <p:cNvSpPr/>
                  <p:nvPr/>
                </p:nvSpPr>
                <p:spPr>
                  <a:xfrm>
                    <a:off x="4713512" y="2324491"/>
                    <a:ext cx="1137333" cy="1842304"/>
                  </a:xfrm>
                  <a:prstGeom prst="arc">
                    <a:avLst>
                      <a:gd name="adj1" fmla="val 11955876"/>
                      <a:gd name="adj2" fmla="val 8640163"/>
                    </a:avLst>
                  </a:prstGeom>
                  <a:ln w="66675" cap="rnd" cmpd="sng">
                    <a:solidFill>
                      <a:srgbClr val="00B050">
                        <a:alpha val="87000"/>
                      </a:srgbClr>
                    </a:solidFill>
                    <a:headEnd type="triangle" w="med" len="med"/>
                    <a:tailEnd type="none" w="med" len="med"/>
                  </a:ln>
                  <a:scene3d>
                    <a:camera prst="isometricLeftDown">
                      <a:rot lat="198" lon="2972752" rev="32497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66" name="円弧 18">
                    <a:extLst>
                      <a:ext uri="{FF2B5EF4-FFF2-40B4-BE49-F238E27FC236}">
                        <a16:creationId xmlns:a16="http://schemas.microsoft.com/office/drawing/2014/main" id="{A3609DB5-4CA8-4D71-9954-FA92712D3B5F}"/>
                      </a:ext>
                    </a:extLst>
                  </p:cNvPr>
                  <p:cNvSpPr/>
                  <p:nvPr/>
                </p:nvSpPr>
                <p:spPr>
                  <a:xfrm>
                    <a:off x="4865911" y="2582619"/>
                    <a:ext cx="833111" cy="1349511"/>
                  </a:xfrm>
                  <a:prstGeom prst="arc">
                    <a:avLst>
                      <a:gd name="adj1" fmla="val 12286575"/>
                      <a:gd name="adj2" fmla="val 8316086"/>
                    </a:avLst>
                  </a:prstGeom>
                  <a:ln w="66675" cap="rnd" cmpd="sng">
                    <a:solidFill>
                      <a:srgbClr val="00B050">
                        <a:alpha val="87000"/>
                      </a:srgbClr>
                    </a:solidFill>
                    <a:headEnd type="triangle" w="med" len="med"/>
                    <a:tailEnd type="none" w="med" len="med"/>
                  </a:ln>
                  <a:scene3d>
                    <a:camera prst="isometricLeftDown">
                      <a:rot lat="198" lon="2972752" rev="32497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grpSp>
          <p:sp>
            <p:nvSpPr>
              <p:cNvPr id="31" name="テキスト ボックス 15">
                <a:extLst>
                  <a:ext uri="{FF2B5EF4-FFF2-40B4-BE49-F238E27FC236}">
                    <a16:creationId xmlns:a16="http://schemas.microsoft.com/office/drawing/2014/main" id="{1CCF58EB-443D-471B-940D-30BF4063D8FF}"/>
                  </a:ext>
                </a:extLst>
              </p:cNvPr>
              <p:cNvSpPr txBox="1"/>
              <p:nvPr/>
            </p:nvSpPr>
            <p:spPr>
              <a:xfrm>
                <a:off x="5391038" y="4859929"/>
                <a:ext cx="476412" cy="715581"/>
              </a:xfrm>
              <a:prstGeom prst="rect">
                <a:avLst/>
              </a:prstGeom>
              <a:noFill/>
            </p:spPr>
            <p:txBody>
              <a:bodyPr wrap="none" rtlCol="0">
                <a:spAutoFit/>
              </a:bodyPr>
              <a:lstStyle/>
              <a:p>
                <a:r>
                  <a:rPr lang="en-US" altLang="ja-JP" sz="4050" b="1" dirty="0">
                    <a:solidFill>
                      <a:srgbClr val="00B050"/>
                    </a:solidFill>
                  </a:rPr>
                  <a:t>B</a:t>
                </a:r>
                <a:endParaRPr lang="ja-JP" altLang="en-US" sz="4050" b="1" dirty="0">
                  <a:solidFill>
                    <a:srgbClr val="00B050"/>
                  </a:solidFill>
                </a:endParaRPr>
              </a:p>
            </p:txBody>
          </p:sp>
          <p:grpSp>
            <p:nvGrpSpPr>
              <p:cNvPr id="32" name="Group 31">
                <a:extLst>
                  <a:ext uri="{FF2B5EF4-FFF2-40B4-BE49-F238E27FC236}">
                    <a16:creationId xmlns:a16="http://schemas.microsoft.com/office/drawing/2014/main" id="{FF65F8ED-608B-4CFA-B9CF-9A57E914565C}"/>
                  </a:ext>
                </a:extLst>
              </p:cNvPr>
              <p:cNvGrpSpPr/>
              <p:nvPr/>
            </p:nvGrpSpPr>
            <p:grpSpPr>
              <a:xfrm>
                <a:off x="3662846" y="5055257"/>
                <a:ext cx="882626" cy="1052303"/>
                <a:chOff x="1250630" y="2046116"/>
                <a:chExt cx="1976412" cy="2329334"/>
              </a:xfrm>
            </p:grpSpPr>
            <p:sp>
              <p:nvSpPr>
                <p:cNvPr id="58" name="円/楕円 46 2">
                  <a:extLst>
                    <a:ext uri="{FF2B5EF4-FFF2-40B4-BE49-F238E27FC236}">
                      <a16:creationId xmlns:a16="http://schemas.microsoft.com/office/drawing/2014/main" id="{3F118476-9026-4F88-8A4F-F6F562B981BE}"/>
                    </a:ext>
                  </a:extLst>
                </p:cNvPr>
                <p:cNvSpPr/>
                <p:nvPr/>
              </p:nvSpPr>
              <p:spPr>
                <a:xfrm>
                  <a:off x="1250630" y="2046116"/>
                  <a:ext cx="1976412" cy="1527502"/>
                </a:xfrm>
                <a:prstGeom prst="ellipse">
                  <a:avLst/>
                </a:prstGeom>
                <a:solidFill>
                  <a:srgbClr val="00B0F0"/>
                </a:solidFill>
                <a:effectLst>
                  <a:outerShdw blurRad="381000" dist="114300" dir="1800000" sx="68000" sy="68000" rotWithShape="0">
                    <a:srgbClr val="000000">
                      <a:alpha val="50000"/>
                    </a:srgbClr>
                  </a:outerShdw>
                </a:effectLst>
                <a:scene3d>
                  <a:camera prst="isometricOffAxis2Top"/>
                  <a:lightRig rig="threePt" dir="t"/>
                </a:scene3d>
                <a:sp3d extrusionH="57150" prstMaterial="softEdge">
                  <a:bevelT w="635000" h="635000"/>
                  <a:bevelB w="635000" h="635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350" dirty="0"/>
                    <a:t>Z</a:t>
                  </a:r>
                  <a:endParaRPr lang="ja-JP" altLang="en-US" sz="1350" dirty="0"/>
                </a:p>
              </p:txBody>
            </p:sp>
            <p:sp>
              <p:nvSpPr>
                <p:cNvPr id="59" name="TextBox 58">
                  <a:extLst>
                    <a:ext uri="{FF2B5EF4-FFF2-40B4-BE49-F238E27FC236}">
                      <a16:creationId xmlns:a16="http://schemas.microsoft.com/office/drawing/2014/main" id="{501B44CC-5C55-427A-AFDD-E2E12579EC63}"/>
                    </a:ext>
                  </a:extLst>
                </p:cNvPr>
                <p:cNvSpPr txBox="1"/>
                <p:nvPr/>
              </p:nvSpPr>
              <p:spPr>
                <a:xfrm>
                  <a:off x="1656573" y="3557911"/>
                  <a:ext cx="661190" cy="817539"/>
                </a:xfrm>
                <a:prstGeom prst="rect">
                  <a:avLst/>
                </a:prstGeom>
                <a:noFill/>
              </p:spPr>
              <p:txBody>
                <a:bodyPr wrap="none" rtlCol="0">
                  <a:spAutoFit/>
                </a:bodyPr>
                <a:lstStyle/>
                <a:p>
                  <a:r>
                    <a:rPr lang="en-US" altLang="ja-JP" b="1" dirty="0">
                      <a:solidFill>
                        <a:schemeClr val="bg1"/>
                      </a:solidFill>
                    </a:rPr>
                    <a:t>Z</a:t>
                  </a:r>
                  <a:endParaRPr lang="ja-JP" altLang="en-US" b="1" dirty="0">
                    <a:solidFill>
                      <a:schemeClr val="bg1"/>
                    </a:solidFill>
                  </a:endParaRPr>
                </a:p>
              </p:txBody>
            </p:sp>
          </p:grpSp>
          <p:grpSp>
            <p:nvGrpSpPr>
              <p:cNvPr id="33" name="Group 32">
                <a:extLst>
                  <a:ext uri="{FF2B5EF4-FFF2-40B4-BE49-F238E27FC236}">
                    <a16:creationId xmlns:a16="http://schemas.microsoft.com/office/drawing/2014/main" id="{0CD04895-AF17-4853-B992-02EE92F49674}"/>
                  </a:ext>
                </a:extLst>
              </p:cNvPr>
              <p:cNvGrpSpPr/>
              <p:nvPr/>
            </p:nvGrpSpPr>
            <p:grpSpPr>
              <a:xfrm>
                <a:off x="5052278" y="6520404"/>
                <a:ext cx="529863" cy="237122"/>
                <a:chOff x="5169928" y="2683079"/>
                <a:chExt cx="1132113" cy="506639"/>
              </a:xfrm>
            </p:grpSpPr>
            <p:sp>
              <p:nvSpPr>
                <p:cNvPr id="55" name="Oval 54">
                  <a:extLst>
                    <a:ext uri="{FF2B5EF4-FFF2-40B4-BE49-F238E27FC236}">
                      <a16:creationId xmlns:a16="http://schemas.microsoft.com/office/drawing/2014/main" id="{C21D8F15-2179-43C9-9E70-B82C1D0DD06C}"/>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56" name="Oval 55">
                  <a:extLst>
                    <a:ext uri="{FF2B5EF4-FFF2-40B4-BE49-F238E27FC236}">
                      <a16:creationId xmlns:a16="http://schemas.microsoft.com/office/drawing/2014/main" id="{77AFDD56-86D0-4296-BD07-CC20C7FF3F14}"/>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Oval 56">
                  <a:extLst>
                    <a:ext uri="{FF2B5EF4-FFF2-40B4-BE49-F238E27FC236}">
                      <a16:creationId xmlns:a16="http://schemas.microsoft.com/office/drawing/2014/main" id="{876271F0-3451-4590-B2FF-68EEE835AB3E}"/>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4" name="Group 33">
                <a:extLst>
                  <a:ext uri="{FF2B5EF4-FFF2-40B4-BE49-F238E27FC236}">
                    <a16:creationId xmlns:a16="http://schemas.microsoft.com/office/drawing/2014/main" id="{53300044-16DC-4A5D-BE7F-63F33A17EEB0}"/>
                  </a:ext>
                </a:extLst>
              </p:cNvPr>
              <p:cNvGrpSpPr/>
              <p:nvPr/>
            </p:nvGrpSpPr>
            <p:grpSpPr>
              <a:xfrm rot="1118126">
                <a:off x="4566009" y="6284006"/>
                <a:ext cx="529863" cy="237122"/>
                <a:chOff x="5169928" y="2683079"/>
                <a:chExt cx="1132113" cy="506639"/>
              </a:xfrm>
            </p:grpSpPr>
            <p:sp>
              <p:nvSpPr>
                <p:cNvPr id="49" name="Oval 48">
                  <a:extLst>
                    <a:ext uri="{FF2B5EF4-FFF2-40B4-BE49-F238E27FC236}">
                      <a16:creationId xmlns:a16="http://schemas.microsoft.com/office/drawing/2014/main" id="{E34FF745-1FAE-47A7-8C1E-4AB7FBE07E19}"/>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53" name="Oval 52">
                  <a:extLst>
                    <a:ext uri="{FF2B5EF4-FFF2-40B4-BE49-F238E27FC236}">
                      <a16:creationId xmlns:a16="http://schemas.microsoft.com/office/drawing/2014/main" id="{E49CF90B-428F-4F6F-895A-C6090ECE7D9E}"/>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Oval 53">
                  <a:extLst>
                    <a:ext uri="{FF2B5EF4-FFF2-40B4-BE49-F238E27FC236}">
                      <a16:creationId xmlns:a16="http://schemas.microsoft.com/office/drawing/2014/main" id="{958346FE-ABF5-483E-86FB-0F1AD1763DEC}"/>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5" name="Group 34">
                <a:extLst>
                  <a:ext uri="{FF2B5EF4-FFF2-40B4-BE49-F238E27FC236}">
                    <a16:creationId xmlns:a16="http://schemas.microsoft.com/office/drawing/2014/main" id="{95ED6A03-790C-4C76-B0A9-5E0C61312F0B}"/>
                  </a:ext>
                </a:extLst>
              </p:cNvPr>
              <p:cNvGrpSpPr/>
              <p:nvPr/>
            </p:nvGrpSpPr>
            <p:grpSpPr>
              <a:xfrm>
                <a:off x="5183396" y="6198788"/>
                <a:ext cx="529863" cy="237122"/>
                <a:chOff x="5169928" y="2683079"/>
                <a:chExt cx="1132113" cy="506639"/>
              </a:xfrm>
            </p:grpSpPr>
            <p:sp>
              <p:nvSpPr>
                <p:cNvPr id="45" name="Oval 44">
                  <a:extLst>
                    <a:ext uri="{FF2B5EF4-FFF2-40B4-BE49-F238E27FC236}">
                      <a16:creationId xmlns:a16="http://schemas.microsoft.com/office/drawing/2014/main" id="{6DD7D26A-2517-42DE-9A72-AB4499E6B60C}"/>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46" name="Oval 45">
                  <a:extLst>
                    <a:ext uri="{FF2B5EF4-FFF2-40B4-BE49-F238E27FC236}">
                      <a16:creationId xmlns:a16="http://schemas.microsoft.com/office/drawing/2014/main" id="{EFAD48D4-72B7-4313-A3E1-055626E01BCF}"/>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Oval 46">
                  <a:extLst>
                    <a:ext uri="{FF2B5EF4-FFF2-40B4-BE49-F238E27FC236}">
                      <a16:creationId xmlns:a16="http://schemas.microsoft.com/office/drawing/2014/main" id="{8F2176F7-0E19-4742-A68D-066CDEA49449}"/>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6" name="Group 35">
                <a:extLst>
                  <a:ext uri="{FF2B5EF4-FFF2-40B4-BE49-F238E27FC236}">
                    <a16:creationId xmlns:a16="http://schemas.microsoft.com/office/drawing/2014/main" id="{BCCECA1D-B041-4D0E-8CAC-2EE137F3F14A}"/>
                  </a:ext>
                </a:extLst>
              </p:cNvPr>
              <p:cNvGrpSpPr/>
              <p:nvPr/>
            </p:nvGrpSpPr>
            <p:grpSpPr>
              <a:xfrm rot="20320653">
                <a:off x="4818617" y="5940205"/>
                <a:ext cx="529863" cy="237122"/>
                <a:chOff x="5169928" y="2683079"/>
                <a:chExt cx="1132113" cy="506639"/>
              </a:xfrm>
            </p:grpSpPr>
            <p:sp>
              <p:nvSpPr>
                <p:cNvPr id="41" name="Oval 40">
                  <a:extLst>
                    <a:ext uri="{FF2B5EF4-FFF2-40B4-BE49-F238E27FC236}">
                      <a16:creationId xmlns:a16="http://schemas.microsoft.com/office/drawing/2014/main" id="{4D84162D-8A45-4391-A222-7BE7853F55AF}"/>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42" name="Oval 41">
                  <a:extLst>
                    <a:ext uri="{FF2B5EF4-FFF2-40B4-BE49-F238E27FC236}">
                      <a16:creationId xmlns:a16="http://schemas.microsoft.com/office/drawing/2014/main" id="{5CEF8EC8-63EF-4F6A-8A82-DD945E7FB192}"/>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Oval 43">
                  <a:extLst>
                    <a:ext uri="{FF2B5EF4-FFF2-40B4-BE49-F238E27FC236}">
                      <a16:creationId xmlns:a16="http://schemas.microsoft.com/office/drawing/2014/main" id="{5A37EB69-630B-4E24-A87D-98F8DCBA9AC1}"/>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40" name="TextBox 39">
              <a:extLst>
                <a:ext uri="{FF2B5EF4-FFF2-40B4-BE49-F238E27FC236}">
                  <a16:creationId xmlns:a16="http://schemas.microsoft.com/office/drawing/2014/main" id="{B4A77D3C-8299-4374-BC6F-3A86B05E209A}"/>
                </a:ext>
              </a:extLst>
            </p:cNvPr>
            <p:cNvSpPr txBox="1"/>
            <p:nvPr/>
          </p:nvSpPr>
          <p:spPr>
            <a:xfrm>
              <a:off x="3942096" y="4385333"/>
              <a:ext cx="2955851" cy="400110"/>
            </a:xfrm>
            <a:prstGeom prst="rect">
              <a:avLst/>
            </a:prstGeom>
            <a:noFill/>
          </p:spPr>
          <p:txBody>
            <a:bodyPr wrap="square">
              <a:spAutoFit/>
            </a:bodyPr>
            <a:lstStyle/>
            <a:p>
              <a:r>
                <a:rPr lang="en-US" altLang="ja-JP" sz="2000" dirty="0">
                  <a:solidFill>
                    <a:srgbClr val="00B0F0"/>
                  </a:solidFill>
                </a:rPr>
                <a:t>Ultrap</a:t>
              </a:r>
              <a:r>
                <a:rPr kumimoji="1" lang="en-US" altLang="ja-JP" sz="2000" dirty="0">
                  <a:solidFill>
                    <a:srgbClr val="00B0F0"/>
                  </a:solidFill>
                </a:rPr>
                <a:t>eripheral collisions</a:t>
              </a:r>
            </a:p>
          </p:txBody>
        </p:sp>
      </p:grpSp>
      <p:pic>
        <p:nvPicPr>
          <p:cNvPr id="14" name="Picture 13" descr="A picture containing diagram&#10;&#10;Description automatically generated">
            <a:extLst>
              <a:ext uri="{FF2B5EF4-FFF2-40B4-BE49-F238E27FC236}">
                <a16:creationId xmlns:a16="http://schemas.microsoft.com/office/drawing/2014/main" id="{CE3970BC-26B9-4EF4-BB84-C73D8D8110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200" y="4860392"/>
            <a:ext cx="3213971" cy="1606986"/>
          </a:xfrm>
          <a:prstGeom prst="rect">
            <a:avLst/>
          </a:prstGeom>
        </p:spPr>
      </p:pic>
      <p:sp>
        <p:nvSpPr>
          <p:cNvPr id="71" name="TextBox 70">
            <a:extLst>
              <a:ext uri="{FF2B5EF4-FFF2-40B4-BE49-F238E27FC236}">
                <a16:creationId xmlns:a16="http://schemas.microsoft.com/office/drawing/2014/main" id="{2ABE4015-4E80-40C4-A2CF-5378018FD668}"/>
              </a:ext>
            </a:extLst>
          </p:cNvPr>
          <p:cNvSpPr txBox="1"/>
          <p:nvPr/>
        </p:nvSpPr>
        <p:spPr>
          <a:xfrm>
            <a:off x="5400200" y="4286127"/>
            <a:ext cx="3403632" cy="615553"/>
          </a:xfrm>
          <a:prstGeom prst="rect">
            <a:avLst/>
          </a:prstGeom>
          <a:noFill/>
        </p:spPr>
        <p:txBody>
          <a:bodyPr wrap="square">
            <a:spAutoFit/>
          </a:bodyPr>
          <a:lstStyle/>
          <a:p>
            <a:r>
              <a:rPr kumimoji="1" lang="en-US" altLang="ja-JP" sz="2000" dirty="0">
                <a:solidFill>
                  <a:srgbClr val="00B0F0"/>
                </a:solidFill>
              </a:rPr>
              <a:t>Cosmic birefringence (CMB)</a:t>
            </a:r>
          </a:p>
          <a:p>
            <a:r>
              <a:rPr kumimoji="1" lang="en-US" altLang="ja-JP" sz="1400" dirty="0">
                <a:solidFill>
                  <a:srgbClr val="00B0F0"/>
                </a:solidFill>
              </a:rPr>
              <a:t>Other ingredients expecte</a:t>
            </a:r>
            <a:r>
              <a:rPr lang="en-US" altLang="ja-JP" sz="1400" dirty="0">
                <a:solidFill>
                  <a:srgbClr val="00B0F0"/>
                </a:solidFill>
              </a:rPr>
              <a:t>d like axion fields.</a:t>
            </a:r>
            <a:endParaRPr kumimoji="1" lang="en-US" altLang="ja-JP" sz="1400" dirty="0">
              <a:solidFill>
                <a:srgbClr val="00B0F0"/>
              </a:solidFill>
            </a:endParaRPr>
          </a:p>
        </p:txBody>
      </p:sp>
      <p:sp>
        <p:nvSpPr>
          <p:cNvPr id="72" name="TextBox 71">
            <a:extLst>
              <a:ext uri="{FF2B5EF4-FFF2-40B4-BE49-F238E27FC236}">
                <a16:creationId xmlns:a16="http://schemas.microsoft.com/office/drawing/2014/main" id="{54CBBB71-B11E-4EEB-BD20-47CBDF73AD9C}"/>
              </a:ext>
            </a:extLst>
          </p:cNvPr>
          <p:cNvSpPr txBox="1"/>
          <p:nvPr/>
        </p:nvSpPr>
        <p:spPr>
          <a:xfrm>
            <a:off x="4915580" y="6372036"/>
            <a:ext cx="4572000" cy="369332"/>
          </a:xfrm>
          <a:prstGeom prst="rect">
            <a:avLst/>
          </a:prstGeom>
          <a:noFill/>
        </p:spPr>
        <p:txBody>
          <a:bodyPr wrap="square">
            <a:spAutoFit/>
          </a:bodyPr>
          <a:lstStyle/>
          <a:p>
            <a:r>
              <a:rPr lang="ja-JP" altLang="en-US" dirty="0">
                <a:hlinkClick r:id="rId6"/>
              </a:rPr>
              <a:t>https://physics.aps.org/articles/v13/s149</a:t>
            </a:r>
            <a:endParaRPr lang="ja-JP" altLang="en-US" dirty="0"/>
          </a:p>
        </p:txBody>
      </p:sp>
      <p:sp>
        <p:nvSpPr>
          <p:cNvPr id="13" name="Rectangle: Rounded Corners 12">
            <a:extLst>
              <a:ext uri="{FF2B5EF4-FFF2-40B4-BE49-F238E27FC236}">
                <a16:creationId xmlns:a16="http://schemas.microsoft.com/office/drawing/2014/main" id="{6E2E51A4-004F-4908-B164-3DF915EE5FAA}"/>
              </a:ext>
            </a:extLst>
          </p:cNvPr>
          <p:cNvSpPr/>
          <p:nvPr/>
        </p:nvSpPr>
        <p:spPr bwMode="auto">
          <a:xfrm>
            <a:off x="5508104" y="842483"/>
            <a:ext cx="1584173" cy="402498"/>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5" name="TextBox 14">
            <a:extLst>
              <a:ext uri="{FF2B5EF4-FFF2-40B4-BE49-F238E27FC236}">
                <a16:creationId xmlns:a16="http://schemas.microsoft.com/office/drawing/2014/main" id="{7F465191-95BA-4E7E-B08A-EBDDE364A72C}"/>
              </a:ext>
            </a:extLst>
          </p:cNvPr>
          <p:cNvSpPr txBox="1"/>
          <p:nvPr/>
        </p:nvSpPr>
        <p:spPr>
          <a:xfrm>
            <a:off x="3246540" y="4778034"/>
            <a:ext cx="1110176" cy="369332"/>
          </a:xfrm>
          <a:prstGeom prst="rect">
            <a:avLst/>
          </a:prstGeom>
          <a:noFill/>
        </p:spPr>
        <p:txBody>
          <a:bodyPr wrap="none" rtlCol="0">
            <a:spAutoFit/>
          </a:bodyPr>
          <a:lstStyle/>
          <a:p>
            <a:r>
              <a:rPr kumimoji="1" lang="en-US" altLang="ja-JP" dirty="0"/>
              <a:t>RHIC, LHC</a:t>
            </a:r>
            <a:endParaRPr kumimoji="1" lang="ja-JP" altLang="en-US" dirty="0"/>
          </a:p>
        </p:txBody>
      </p:sp>
    </p:spTree>
    <p:extLst>
      <p:ext uri="{BB962C8B-B14F-4D97-AF65-F5344CB8AC3E}">
        <p14:creationId xmlns:p14="http://schemas.microsoft.com/office/powerpoint/2010/main" val="613380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rapezoid 27">
            <a:extLst>
              <a:ext uri="{FF2B5EF4-FFF2-40B4-BE49-F238E27FC236}">
                <a16:creationId xmlns:a16="http://schemas.microsoft.com/office/drawing/2014/main" id="{F14CA425-442E-4F09-AF63-4ED48F8B8134}"/>
              </a:ext>
            </a:extLst>
          </p:cNvPr>
          <p:cNvSpPr/>
          <p:nvPr/>
        </p:nvSpPr>
        <p:spPr bwMode="auto">
          <a:xfrm rot="16200000">
            <a:off x="5427584" y="371315"/>
            <a:ext cx="1173060" cy="3389184"/>
          </a:xfrm>
          <a:prstGeom prst="trapezoid">
            <a:avLst>
              <a:gd name="adj" fmla="val 34337"/>
            </a:avLst>
          </a:prstGeom>
          <a:gradFill>
            <a:gsLst>
              <a:gs pos="43000">
                <a:srgbClr val="FFC000">
                  <a:alpha val="45000"/>
                </a:srgbClr>
              </a:gs>
              <a:gs pos="100000">
                <a:srgbClr val="FFFF00">
                  <a:alpha val="2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20" name="Group 19">
            <a:extLst>
              <a:ext uri="{FF2B5EF4-FFF2-40B4-BE49-F238E27FC236}">
                <a16:creationId xmlns:a16="http://schemas.microsoft.com/office/drawing/2014/main" id="{64E953A7-7BD7-4A24-A289-406754A6B105}"/>
              </a:ext>
            </a:extLst>
          </p:cNvPr>
          <p:cNvGrpSpPr/>
          <p:nvPr/>
        </p:nvGrpSpPr>
        <p:grpSpPr>
          <a:xfrm>
            <a:off x="3814490" y="1935716"/>
            <a:ext cx="316012" cy="904089"/>
            <a:chOff x="3203847" y="1520788"/>
            <a:chExt cx="1944217" cy="4500500"/>
          </a:xfrm>
        </p:grpSpPr>
        <p:sp>
          <p:nvSpPr>
            <p:cNvPr id="4" name="Flowchart: Manual Operation 3">
              <a:extLst>
                <a:ext uri="{FF2B5EF4-FFF2-40B4-BE49-F238E27FC236}">
                  <a16:creationId xmlns:a16="http://schemas.microsoft.com/office/drawing/2014/main" id="{8BA18291-FB89-438C-B0F5-4DBAB5FF753B}"/>
                </a:ext>
              </a:extLst>
            </p:cNvPr>
            <p:cNvSpPr/>
            <p:nvPr/>
          </p:nvSpPr>
          <p:spPr bwMode="auto">
            <a:xfrm rot="10800000">
              <a:off x="3203848" y="3212976"/>
              <a:ext cx="1944216" cy="2808312"/>
            </a:xfrm>
            <a:prstGeom prst="flowChartManualOperation">
              <a:avLst/>
            </a:prstGeom>
            <a:pattFill prst="lgCheck">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8" name="Flowchart: Manual Operation 7">
              <a:extLst>
                <a:ext uri="{FF2B5EF4-FFF2-40B4-BE49-F238E27FC236}">
                  <a16:creationId xmlns:a16="http://schemas.microsoft.com/office/drawing/2014/main" id="{2F6193FE-09A9-4552-AFB1-9F80622E56E2}"/>
                </a:ext>
              </a:extLst>
            </p:cNvPr>
            <p:cNvSpPr/>
            <p:nvPr/>
          </p:nvSpPr>
          <p:spPr bwMode="auto">
            <a:xfrm>
              <a:off x="3203847" y="2384884"/>
              <a:ext cx="1944217" cy="864096"/>
            </a:xfrm>
            <a:prstGeom prst="flowChartManualOperation">
              <a:avLst/>
            </a:prstGeom>
            <a:pattFill prst="sm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9" name="Flowchart: Manual Operation 8">
              <a:extLst>
                <a:ext uri="{FF2B5EF4-FFF2-40B4-BE49-F238E27FC236}">
                  <a16:creationId xmlns:a16="http://schemas.microsoft.com/office/drawing/2014/main" id="{B47615ED-0AC4-48CA-87C9-DBAE4B050797}"/>
                </a:ext>
              </a:extLst>
            </p:cNvPr>
            <p:cNvSpPr/>
            <p:nvPr/>
          </p:nvSpPr>
          <p:spPr bwMode="auto">
            <a:xfrm rot="10800000">
              <a:off x="3599892" y="1520788"/>
              <a:ext cx="1152127" cy="864097"/>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ln>
                  <a:solidFill>
                    <a:schemeClr val="tx1"/>
                  </a:solidFill>
                </a:ln>
                <a:solidFill>
                  <a:schemeClr val="bg1"/>
                </a:solidFill>
              </a:endParaRPr>
            </a:p>
          </p:txBody>
        </p:sp>
        <p:sp>
          <p:nvSpPr>
            <p:cNvPr id="18" name="Arc 17">
              <a:extLst>
                <a:ext uri="{FF2B5EF4-FFF2-40B4-BE49-F238E27FC236}">
                  <a16:creationId xmlns:a16="http://schemas.microsoft.com/office/drawing/2014/main" id="{F073CB46-F831-47A6-A783-FB800DA350D2}"/>
                </a:ext>
              </a:extLst>
            </p:cNvPr>
            <p:cNvSpPr/>
            <p:nvPr/>
          </p:nvSpPr>
          <p:spPr>
            <a:xfrm>
              <a:off x="3923927" y="1880828"/>
              <a:ext cx="504056" cy="972108"/>
            </a:xfrm>
            <a:prstGeom prst="arc">
              <a:avLst>
                <a:gd name="adj1" fmla="val 10777912"/>
                <a:gd name="adj2" fmla="val 0"/>
              </a:avLst>
            </a:prstGeom>
            <a:gradFill flip="none" rotWithShape="1">
              <a:gsLst>
                <a:gs pos="43000">
                  <a:srgbClr val="FFC000"/>
                </a:gs>
                <a:gs pos="100000">
                  <a:srgbClr val="FFFF00"/>
                </a:gs>
              </a:gsLst>
              <a:lin ang="54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5" name="Trapezoid 24">
            <a:extLst>
              <a:ext uri="{FF2B5EF4-FFF2-40B4-BE49-F238E27FC236}">
                <a16:creationId xmlns:a16="http://schemas.microsoft.com/office/drawing/2014/main" id="{A0C32BC0-4CFC-4738-8A7A-E77602CCD732}"/>
              </a:ext>
            </a:extLst>
          </p:cNvPr>
          <p:cNvSpPr/>
          <p:nvPr/>
        </p:nvSpPr>
        <p:spPr bwMode="auto">
          <a:xfrm rot="16200000">
            <a:off x="5773818" y="391531"/>
            <a:ext cx="470069" cy="3384376"/>
          </a:xfrm>
          <a:prstGeom prst="trapezoid">
            <a:avLst>
              <a:gd name="adj" fmla="val 34337"/>
            </a:avLst>
          </a:prstGeom>
          <a:gradFill>
            <a:gsLst>
              <a:gs pos="43000">
                <a:srgbClr val="FFC000"/>
              </a:gs>
              <a:gs pos="100000">
                <a:srgbClr val="FFFF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22" name="Picture 21" descr="A view of the earth from space&#10;&#10;Description automatically generated with medium confidence">
            <a:extLst>
              <a:ext uri="{FF2B5EF4-FFF2-40B4-BE49-F238E27FC236}">
                <a16:creationId xmlns:a16="http://schemas.microsoft.com/office/drawing/2014/main" id="{71FA2BF6-5388-4DF3-8DF8-0ABABE4E93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6430" y="1971733"/>
            <a:ext cx="297899" cy="297899"/>
          </a:xfrm>
          <a:prstGeom prst="rect">
            <a:avLst/>
          </a:prstGeom>
        </p:spPr>
      </p:pic>
      <p:sp>
        <p:nvSpPr>
          <p:cNvPr id="29" name="Trapezoid 28">
            <a:extLst>
              <a:ext uri="{FF2B5EF4-FFF2-40B4-BE49-F238E27FC236}">
                <a16:creationId xmlns:a16="http://schemas.microsoft.com/office/drawing/2014/main" id="{314035E9-DD76-45DE-8C98-96AD98DAD463}"/>
              </a:ext>
            </a:extLst>
          </p:cNvPr>
          <p:cNvSpPr/>
          <p:nvPr/>
        </p:nvSpPr>
        <p:spPr bwMode="auto">
          <a:xfrm rot="16200000">
            <a:off x="4962145" y="353504"/>
            <a:ext cx="2134735" cy="3389184"/>
          </a:xfrm>
          <a:prstGeom prst="trapezoid">
            <a:avLst>
              <a:gd name="adj" fmla="val 42361"/>
            </a:avLst>
          </a:prstGeom>
          <a:gradFill>
            <a:gsLst>
              <a:gs pos="43000">
                <a:srgbClr val="FFC000">
                  <a:alpha val="45000"/>
                </a:srgbClr>
              </a:gs>
              <a:gs pos="100000">
                <a:srgbClr val="FFFF00">
                  <a:alpha val="2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0" name="TextBox 29">
            <a:extLst>
              <a:ext uri="{FF2B5EF4-FFF2-40B4-BE49-F238E27FC236}">
                <a16:creationId xmlns:a16="http://schemas.microsoft.com/office/drawing/2014/main" id="{8FCB033E-4345-44DC-95AB-832CEEEC19A3}"/>
              </a:ext>
            </a:extLst>
          </p:cNvPr>
          <p:cNvSpPr txBox="1"/>
          <p:nvPr/>
        </p:nvSpPr>
        <p:spPr>
          <a:xfrm>
            <a:off x="467543" y="3212976"/>
            <a:ext cx="8352928" cy="3693319"/>
          </a:xfrm>
          <a:prstGeom prst="rect">
            <a:avLst/>
          </a:prstGeom>
          <a:noFill/>
        </p:spPr>
        <p:txBody>
          <a:bodyPr wrap="square" rtlCol="0">
            <a:spAutoFit/>
          </a:bodyPr>
          <a:lstStyle/>
          <a:p>
            <a:r>
              <a:rPr lang="ja-JP" altLang="en-US" dirty="0"/>
              <a:t>パルスの発光過程は未解決と言われますが、</a:t>
            </a:r>
            <a:r>
              <a:rPr kumimoji="1" lang="ja-JP" altLang="en-US" dirty="0"/>
              <a:t>実際のところ、</a:t>
            </a:r>
            <a:r>
              <a:rPr kumimoji="1" lang="ja-JP" altLang="en-US" dirty="0">
                <a:solidFill>
                  <a:srgbClr val="FF0000"/>
                </a:solidFill>
              </a:rPr>
              <a:t>ゴールはどこにあるのか</a:t>
            </a:r>
            <a:r>
              <a:rPr kumimoji="1" lang="ja-JP" altLang="en-US" dirty="0"/>
              <a:t>？スペクトラムを越えた観測量はどのようなものがありますか？</a:t>
            </a:r>
            <a:endParaRPr kumimoji="1" lang="en-US" altLang="ja-JP" dirty="0"/>
          </a:p>
          <a:p>
            <a:endParaRPr kumimoji="1" lang="en-US" altLang="ja-JP" dirty="0"/>
          </a:p>
          <a:p>
            <a:r>
              <a:rPr lang="ja-JP" altLang="en-US" dirty="0"/>
              <a:t>パルスの発光には磁気圏の荷電粒子が中性子星と共回転している事が必要だと思いますが、磁気圏のプラズマは遅延せず、集団的</a:t>
            </a:r>
            <a:r>
              <a:rPr lang="en-US" altLang="ja-JP" dirty="0"/>
              <a:t>(</a:t>
            </a:r>
            <a:r>
              <a:rPr lang="ja-JP" altLang="en-US" dirty="0"/>
              <a:t>剛体的</a:t>
            </a:r>
            <a:r>
              <a:rPr lang="en-US" altLang="ja-JP" dirty="0"/>
              <a:t>)</a:t>
            </a:r>
            <a:r>
              <a:rPr lang="ja-JP" altLang="en-US" dirty="0"/>
              <a:t>に高速回転できるのでしょうか？→</a:t>
            </a:r>
            <a:r>
              <a:rPr lang="ja-JP" altLang="en-US" dirty="0">
                <a:solidFill>
                  <a:srgbClr val="FF0000"/>
                </a:solidFill>
              </a:rPr>
              <a:t>粘性</a:t>
            </a:r>
            <a:r>
              <a:rPr lang="en-US" altLang="ja-JP" dirty="0">
                <a:solidFill>
                  <a:srgbClr val="FF0000"/>
                </a:solidFill>
              </a:rPr>
              <a:t>η</a:t>
            </a:r>
            <a:r>
              <a:rPr lang="ja-JP" altLang="en-US" dirty="0">
                <a:solidFill>
                  <a:srgbClr val="FF0000"/>
                </a:solidFill>
              </a:rPr>
              <a:t>は十分小さいか？一般に</a:t>
            </a:r>
            <a:r>
              <a:rPr lang="en-US" altLang="ja-JP" dirty="0">
                <a:solidFill>
                  <a:srgbClr val="FF0000"/>
                </a:solidFill>
              </a:rPr>
              <a:t>η</a:t>
            </a:r>
            <a:r>
              <a:rPr lang="ja-JP" altLang="en-US" dirty="0">
                <a:solidFill>
                  <a:srgbClr val="FF0000"/>
                </a:solidFill>
              </a:rPr>
              <a:t>∝</a:t>
            </a:r>
            <a:r>
              <a:rPr lang="en-US" altLang="ja-JP" dirty="0">
                <a:solidFill>
                  <a:srgbClr val="FF0000"/>
                </a:solidFill>
              </a:rPr>
              <a:t>σ (GJ</a:t>
            </a:r>
            <a:r>
              <a:rPr lang="ja-JP" altLang="en-US" dirty="0">
                <a:solidFill>
                  <a:srgbClr val="FF0000"/>
                </a:solidFill>
              </a:rPr>
              <a:t>モデルでは</a:t>
            </a:r>
            <a:r>
              <a:rPr lang="en-US" altLang="ja-JP" dirty="0">
                <a:solidFill>
                  <a:srgbClr val="FF0000"/>
                </a:solidFill>
              </a:rPr>
              <a:t>σ&gt;&gt;1)</a:t>
            </a:r>
            <a:r>
              <a:rPr lang="ja-JP" altLang="en-US" dirty="0"/>
              <a:t>。</a:t>
            </a:r>
            <a:endParaRPr lang="en-US" altLang="ja-JP" dirty="0"/>
          </a:p>
          <a:p>
            <a:r>
              <a:rPr lang="en-US" altLang="ja-JP" dirty="0"/>
              <a:t>GJ</a:t>
            </a:r>
            <a:r>
              <a:rPr lang="ja-JP" altLang="en-US" dirty="0"/>
              <a:t>モデルでは、電磁気的な釣り合いしか考慮していない。</a:t>
            </a:r>
            <a:endParaRPr lang="en-US" altLang="ja-JP" dirty="0"/>
          </a:p>
          <a:p>
            <a:endParaRPr kumimoji="1" lang="en-US" altLang="ja-JP" dirty="0"/>
          </a:p>
          <a:p>
            <a:r>
              <a:rPr lang="ja-JP" altLang="en-US" dirty="0"/>
              <a:t>理想流体</a:t>
            </a:r>
            <a:r>
              <a:rPr lang="en-US" altLang="ja-JP" dirty="0"/>
              <a:t>(MHD)</a:t>
            </a:r>
            <a:r>
              <a:rPr lang="ja-JP" altLang="en-US" dirty="0"/>
              <a:t>からずれる場合、磁場も追従できませんが、捩じれる等の空間配位をとる事はあり得るのでしょうか？</a:t>
            </a:r>
          </a:p>
          <a:p>
            <a:endParaRPr lang="en-US" altLang="ja-JP" dirty="0"/>
          </a:p>
          <a:p>
            <a:r>
              <a:rPr lang="ja-JP" altLang="en-US" dirty="0"/>
              <a:t>歳差角とビーミング角の関係は？</a:t>
            </a:r>
            <a:r>
              <a:rPr lang="en-US" altLang="ja-JP" dirty="0"/>
              <a:t>(</a:t>
            </a:r>
            <a:r>
              <a:rPr lang="ja-JP" altLang="en-US" dirty="0"/>
              <a:t>米山氏、井上氏</a:t>
            </a:r>
            <a:r>
              <a:rPr lang="en-US" altLang="ja-JP" dirty="0"/>
              <a:t>)</a:t>
            </a:r>
          </a:p>
          <a:p>
            <a:r>
              <a:rPr lang="ja-JP" altLang="en-US" dirty="0"/>
              <a:t>中性子星の個数の推定への影響は？</a:t>
            </a:r>
            <a:r>
              <a:rPr lang="en-US" altLang="ja-JP" dirty="0"/>
              <a:t>(</a:t>
            </a:r>
            <a:r>
              <a:rPr lang="ja-JP" altLang="en-US" dirty="0"/>
              <a:t>勝田氏</a:t>
            </a:r>
            <a:r>
              <a:rPr lang="en-US" altLang="ja-JP" dirty="0"/>
              <a:t>)</a:t>
            </a:r>
          </a:p>
        </p:txBody>
      </p:sp>
      <p:sp>
        <p:nvSpPr>
          <p:cNvPr id="35" name="TextBox 34">
            <a:extLst>
              <a:ext uri="{FF2B5EF4-FFF2-40B4-BE49-F238E27FC236}">
                <a16:creationId xmlns:a16="http://schemas.microsoft.com/office/drawing/2014/main" id="{BD06290A-F365-4CC0-9F9C-06A5C9A8CCA4}"/>
              </a:ext>
            </a:extLst>
          </p:cNvPr>
          <p:cNvSpPr txBox="1"/>
          <p:nvPr/>
        </p:nvSpPr>
        <p:spPr>
          <a:xfrm>
            <a:off x="7596336" y="2612217"/>
            <a:ext cx="1728191" cy="461665"/>
          </a:xfrm>
          <a:prstGeom prst="rect">
            <a:avLst/>
          </a:prstGeom>
          <a:noFill/>
        </p:spPr>
        <p:txBody>
          <a:bodyPr wrap="square" rtlCol="0">
            <a:spAutoFit/>
          </a:bodyPr>
          <a:lstStyle/>
          <a:p>
            <a:r>
              <a:rPr lang="en-US" altLang="ja-JP" sz="2400" dirty="0"/>
              <a:t>θ</a:t>
            </a:r>
            <a:r>
              <a:rPr kumimoji="1" lang="en-US" altLang="ja-JP" sz="2400" dirty="0"/>
              <a:t>*r &gt;&gt; </a:t>
            </a:r>
            <a:r>
              <a:rPr kumimoji="1" lang="en-US" altLang="ja-JP" sz="2400" dirty="0" err="1"/>
              <a:t>r</a:t>
            </a:r>
            <a:r>
              <a:rPr lang="en-US" altLang="ja-JP" sz="2400" baseline="-25000" dirty="0" err="1"/>
              <a:t>E</a:t>
            </a:r>
            <a:r>
              <a:rPr kumimoji="1" lang="en-US" altLang="ja-JP" sz="2400" baseline="-25000" dirty="0" err="1"/>
              <a:t>arth</a:t>
            </a:r>
            <a:endParaRPr kumimoji="1" lang="ja-JP" altLang="en-US" sz="2400" dirty="0"/>
          </a:p>
        </p:txBody>
      </p:sp>
      <p:sp>
        <p:nvSpPr>
          <p:cNvPr id="38" name="TextBox 37">
            <a:extLst>
              <a:ext uri="{FF2B5EF4-FFF2-40B4-BE49-F238E27FC236}">
                <a16:creationId xmlns:a16="http://schemas.microsoft.com/office/drawing/2014/main" id="{A4364407-AC42-4D79-A74E-04BC72445B90}"/>
              </a:ext>
            </a:extLst>
          </p:cNvPr>
          <p:cNvSpPr txBox="1"/>
          <p:nvPr/>
        </p:nvSpPr>
        <p:spPr>
          <a:xfrm>
            <a:off x="4343223" y="1813037"/>
            <a:ext cx="413792" cy="369332"/>
          </a:xfrm>
          <a:prstGeom prst="rect">
            <a:avLst/>
          </a:prstGeom>
          <a:noFill/>
        </p:spPr>
        <p:txBody>
          <a:bodyPr wrap="square">
            <a:spAutoFit/>
          </a:bodyPr>
          <a:lstStyle/>
          <a:p>
            <a:r>
              <a:rPr lang="en-US" altLang="ja-JP" sz="1800" dirty="0"/>
              <a:t>θ</a:t>
            </a:r>
            <a:endParaRPr lang="ja-JP" altLang="en-US" dirty="0"/>
          </a:p>
        </p:txBody>
      </p:sp>
      <p:sp>
        <p:nvSpPr>
          <p:cNvPr id="40" name="TextBox 39">
            <a:extLst>
              <a:ext uri="{FF2B5EF4-FFF2-40B4-BE49-F238E27FC236}">
                <a16:creationId xmlns:a16="http://schemas.microsoft.com/office/drawing/2014/main" id="{AB304F82-0B8E-40AB-93EE-F4FC2F4515B1}"/>
              </a:ext>
            </a:extLst>
          </p:cNvPr>
          <p:cNvSpPr txBox="1"/>
          <p:nvPr/>
        </p:nvSpPr>
        <p:spPr>
          <a:xfrm>
            <a:off x="5602439" y="2618762"/>
            <a:ext cx="360456" cy="369332"/>
          </a:xfrm>
          <a:prstGeom prst="rect">
            <a:avLst/>
          </a:prstGeom>
          <a:noFill/>
        </p:spPr>
        <p:txBody>
          <a:bodyPr wrap="square">
            <a:spAutoFit/>
          </a:bodyPr>
          <a:lstStyle/>
          <a:p>
            <a:r>
              <a:rPr kumimoji="1" lang="en-US" altLang="ja-JP" sz="1800" dirty="0"/>
              <a:t>r</a:t>
            </a:r>
            <a:endParaRPr lang="ja-JP" altLang="en-US" dirty="0"/>
          </a:p>
        </p:txBody>
      </p:sp>
      <p:sp>
        <p:nvSpPr>
          <p:cNvPr id="15" name="TextBox 14">
            <a:extLst>
              <a:ext uri="{FF2B5EF4-FFF2-40B4-BE49-F238E27FC236}">
                <a16:creationId xmlns:a16="http://schemas.microsoft.com/office/drawing/2014/main" id="{C34F6309-F3AC-4B56-9284-F69DE3D35205}"/>
              </a:ext>
            </a:extLst>
          </p:cNvPr>
          <p:cNvSpPr txBox="1"/>
          <p:nvPr/>
        </p:nvSpPr>
        <p:spPr>
          <a:xfrm>
            <a:off x="827584" y="1163200"/>
            <a:ext cx="4032448" cy="646331"/>
          </a:xfrm>
          <a:prstGeom prst="rect">
            <a:avLst/>
          </a:prstGeom>
          <a:noFill/>
        </p:spPr>
        <p:txBody>
          <a:bodyPr wrap="square" rtlCol="0">
            <a:spAutoFit/>
          </a:bodyPr>
          <a:lstStyle/>
          <a:p>
            <a:r>
              <a:rPr kumimoji="1" lang="en-US" altLang="ja-JP" dirty="0"/>
              <a:t>Spectrum, polarizations, </a:t>
            </a:r>
          </a:p>
          <a:p>
            <a:r>
              <a:rPr lang="en-US" altLang="ja-JP" dirty="0"/>
              <a:t>Precession angle, beaming angle, etc. </a:t>
            </a:r>
            <a:endParaRPr kumimoji="1" lang="ja-JP" altLang="en-US" dirty="0"/>
          </a:p>
        </p:txBody>
      </p:sp>
      <p:sp>
        <p:nvSpPr>
          <p:cNvPr id="16" name="TextBox 15">
            <a:extLst>
              <a:ext uri="{FF2B5EF4-FFF2-40B4-BE49-F238E27FC236}">
                <a16:creationId xmlns:a16="http://schemas.microsoft.com/office/drawing/2014/main" id="{306D8085-7EA2-4588-BD25-9D58E936291A}"/>
              </a:ext>
            </a:extLst>
          </p:cNvPr>
          <p:cNvSpPr txBox="1"/>
          <p:nvPr/>
        </p:nvSpPr>
        <p:spPr>
          <a:xfrm>
            <a:off x="1742539" y="122985"/>
            <a:ext cx="5658921" cy="584775"/>
          </a:xfrm>
          <a:prstGeom prst="rect">
            <a:avLst/>
          </a:prstGeom>
          <a:noFill/>
        </p:spPr>
        <p:txBody>
          <a:bodyPr wrap="none" rtlCol="0">
            <a:spAutoFit/>
          </a:bodyPr>
          <a:lstStyle/>
          <a:p>
            <a:r>
              <a:rPr kumimoji="1" lang="en-US" altLang="ja-JP" sz="3200" dirty="0">
                <a:solidFill>
                  <a:srgbClr val="00B0F0"/>
                </a:solidFill>
              </a:rPr>
              <a:t>Finding tiny rats in the NS zoo (?)</a:t>
            </a:r>
            <a:endParaRPr kumimoji="1" lang="ja-JP" altLang="en-US" sz="3200" dirty="0">
              <a:solidFill>
                <a:srgbClr val="00B0F0"/>
              </a:solidFill>
            </a:endParaRPr>
          </a:p>
        </p:txBody>
      </p:sp>
      <p:sp>
        <p:nvSpPr>
          <p:cNvPr id="2" name="TextBox 1">
            <a:extLst>
              <a:ext uri="{FF2B5EF4-FFF2-40B4-BE49-F238E27FC236}">
                <a16:creationId xmlns:a16="http://schemas.microsoft.com/office/drawing/2014/main" id="{40003505-FBD5-47AF-9404-431BE3EADF01}"/>
              </a:ext>
            </a:extLst>
          </p:cNvPr>
          <p:cNvSpPr txBox="1"/>
          <p:nvPr/>
        </p:nvSpPr>
        <p:spPr>
          <a:xfrm>
            <a:off x="367515" y="758285"/>
            <a:ext cx="6571030" cy="400110"/>
          </a:xfrm>
          <a:prstGeom prst="rect">
            <a:avLst/>
          </a:prstGeom>
          <a:noFill/>
        </p:spPr>
        <p:txBody>
          <a:bodyPr wrap="none" rtlCol="0">
            <a:spAutoFit/>
          </a:bodyPr>
          <a:lstStyle/>
          <a:p>
            <a:r>
              <a:rPr kumimoji="1" lang="en-US" altLang="ja-JP" sz="2000" dirty="0"/>
              <a:t>How can we identify the signals of the quantum fluctuations?</a:t>
            </a:r>
            <a:endParaRPr kumimoji="1" lang="ja-JP" altLang="en-US" sz="2000" dirty="0"/>
          </a:p>
        </p:txBody>
      </p:sp>
      <p:sp>
        <p:nvSpPr>
          <p:cNvPr id="3" name="TextBox 2">
            <a:extLst>
              <a:ext uri="{FF2B5EF4-FFF2-40B4-BE49-F238E27FC236}">
                <a16:creationId xmlns:a16="http://schemas.microsoft.com/office/drawing/2014/main" id="{B5520F43-94ED-48F9-8852-03C17A171095}"/>
              </a:ext>
            </a:extLst>
          </p:cNvPr>
          <p:cNvSpPr txBox="1"/>
          <p:nvPr/>
        </p:nvSpPr>
        <p:spPr>
          <a:xfrm>
            <a:off x="261871" y="2823319"/>
            <a:ext cx="4032447" cy="461665"/>
          </a:xfrm>
          <a:prstGeom prst="rect">
            <a:avLst/>
          </a:prstGeom>
          <a:noFill/>
        </p:spPr>
        <p:txBody>
          <a:bodyPr wrap="square" rtlCol="0">
            <a:spAutoFit/>
          </a:bodyPr>
          <a:lstStyle/>
          <a:p>
            <a:r>
              <a:rPr kumimoji="1" lang="en-US" altLang="ja-JP" sz="2400" dirty="0"/>
              <a:t>Questions from a beginner</a:t>
            </a:r>
            <a:endParaRPr kumimoji="1" lang="ja-JP" altLang="en-US" sz="2400" dirty="0"/>
          </a:p>
        </p:txBody>
      </p:sp>
      <p:pic>
        <p:nvPicPr>
          <p:cNvPr id="31" name="Picture 30">
            <a:extLst>
              <a:ext uri="{FF2B5EF4-FFF2-40B4-BE49-F238E27FC236}">
                <a16:creationId xmlns:a16="http://schemas.microsoft.com/office/drawing/2014/main" id="{9B5DD731-1855-4B53-B1E4-4B7848D3691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542503" y="4517951"/>
            <a:ext cx="3317486" cy="547201"/>
          </a:xfrm>
          <a:prstGeom prst="rect">
            <a:avLst/>
          </a:prstGeom>
        </p:spPr>
      </p:pic>
    </p:spTree>
    <p:extLst>
      <p:ext uri="{BB962C8B-B14F-4D97-AF65-F5344CB8AC3E}">
        <p14:creationId xmlns:p14="http://schemas.microsoft.com/office/powerpoint/2010/main" val="4290180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FD90E6A-CD2D-4999-8DAC-C5B9A5002A3F}"/>
              </a:ext>
            </a:extLst>
          </p:cNvPr>
          <p:cNvGrpSpPr/>
          <p:nvPr/>
        </p:nvGrpSpPr>
        <p:grpSpPr>
          <a:xfrm rot="1530851">
            <a:off x="5142332" y="3915922"/>
            <a:ext cx="1232277" cy="586733"/>
            <a:chOff x="4880093" y="765425"/>
            <a:chExt cx="2520839" cy="1212710"/>
          </a:xfrm>
        </p:grpSpPr>
        <p:sp>
          <p:nvSpPr>
            <p:cNvPr id="13" name="フリーフォーム 14">
              <a:extLst>
                <a:ext uri="{FF2B5EF4-FFF2-40B4-BE49-F238E27FC236}">
                  <a16:creationId xmlns:a16="http://schemas.microsoft.com/office/drawing/2014/main" id="{C88142E9-7626-451F-86DA-12288DAA3645}"/>
                </a:ext>
              </a:extLst>
            </p:cNvPr>
            <p:cNvSpPr/>
            <p:nvPr/>
          </p:nvSpPr>
          <p:spPr>
            <a:xfrm rot="20054043" flipH="1" flipV="1">
              <a:off x="4880093" y="1831475"/>
              <a:ext cx="878641" cy="146660"/>
            </a:xfrm>
            <a:custGeom>
              <a:avLst/>
              <a:gdLst>
                <a:gd name="connsiteX0" fmla="*/ 0 w 6371771"/>
                <a:gd name="connsiteY0" fmla="*/ 803124 h 1533677"/>
                <a:gd name="connsiteX1" fmla="*/ 682171 w 6371771"/>
                <a:gd name="connsiteY1" fmla="*/ 120953 h 1533677"/>
                <a:gd name="connsiteX2" fmla="*/ 1407885 w 6371771"/>
                <a:gd name="connsiteY2" fmla="*/ 1528839 h 1533677"/>
                <a:gd name="connsiteX3" fmla="*/ 2133600 w 6371771"/>
                <a:gd name="connsiteY3" fmla="*/ 106439 h 1533677"/>
                <a:gd name="connsiteX4" fmla="*/ 2844800 w 6371771"/>
                <a:gd name="connsiteY4" fmla="*/ 1528839 h 1533677"/>
                <a:gd name="connsiteX5" fmla="*/ 3570514 w 6371771"/>
                <a:gd name="connsiteY5" fmla="*/ 77410 h 1533677"/>
                <a:gd name="connsiteX6" fmla="*/ 4281714 w 6371771"/>
                <a:gd name="connsiteY6" fmla="*/ 1514324 h 1533677"/>
                <a:gd name="connsiteX7" fmla="*/ 4978400 w 6371771"/>
                <a:gd name="connsiteY7" fmla="*/ 91924 h 1533677"/>
                <a:gd name="connsiteX8" fmla="*/ 5733143 w 6371771"/>
                <a:gd name="connsiteY8" fmla="*/ 1514324 h 1533677"/>
                <a:gd name="connsiteX9" fmla="*/ 6371771 w 6371771"/>
                <a:gd name="connsiteY9" fmla="*/ 77410 h 153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771" h="1533677">
                  <a:moveTo>
                    <a:pt x="0" y="803124"/>
                  </a:moveTo>
                  <a:cubicBezTo>
                    <a:pt x="223761" y="401562"/>
                    <a:pt x="447523" y="0"/>
                    <a:pt x="682171" y="120953"/>
                  </a:cubicBezTo>
                  <a:cubicBezTo>
                    <a:pt x="916819" y="241906"/>
                    <a:pt x="1165980" y="1531258"/>
                    <a:pt x="1407885" y="1528839"/>
                  </a:cubicBezTo>
                  <a:cubicBezTo>
                    <a:pt x="1649790" y="1526420"/>
                    <a:pt x="1894114" y="106439"/>
                    <a:pt x="2133600" y="106439"/>
                  </a:cubicBezTo>
                  <a:cubicBezTo>
                    <a:pt x="2373086" y="106439"/>
                    <a:pt x="2605314" y="1533677"/>
                    <a:pt x="2844800" y="1528839"/>
                  </a:cubicBezTo>
                  <a:cubicBezTo>
                    <a:pt x="3084286" y="1524001"/>
                    <a:pt x="3331028" y="79829"/>
                    <a:pt x="3570514" y="77410"/>
                  </a:cubicBezTo>
                  <a:cubicBezTo>
                    <a:pt x="3810000" y="74991"/>
                    <a:pt x="4047066" y="1511905"/>
                    <a:pt x="4281714" y="1514324"/>
                  </a:cubicBezTo>
                  <a:cubicBezTo>
                    <a:pt x="4516362" y="1516743"/>
                    <a:pt x="4736495" y="91924"/>
                    <a:pt x="4978400" y="91924"/>
                  </a:cubicBezTo>
                  <a:cubicBezTo>
                    <a:pt x="5220305" y="91924"/>
                    <a:pt x="5500915" y="1516743"/>
                    <a:pt x="5733143" y="1514324"/>
                  </a:cubicBezTo>
                  <a:cubicBezTo>
                    <a:pt x="5965371" y="1511905"/>
                    <a:pt x="6168571" y="794657"/>
                    <a:pt x="6371771" y="77410"/>
                  </a:cubicBezTo>
                </a:path>
              </a:pathLst>
            </a:custGeom>
            <a:ln w="3810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14" name="二等辺三角形 15">
              <a:extLst>
                <a:ext uri="{FF2B5EF4-FFF2-40B4-BE49-F238E27FC236}">
                  <a16:creationId xmlns:a16="http://schemas.microsoft.com/office/drawing/2014/main" id="{1AE705EE-1399-4B06-A679-4CCE91A63513}"/>
                </a:ext>
              </a:extLst>
            </p:cNvPr>
            <p:cNvSpPr/>
            <p:nvPr/>
          </p:nvSpPr>
          <p:spPr>
            <a:xfrm rot="442888">
              <a:off x="5828745" y="1125964"/>
              <a:ext cx="722000" cy="657556"/>
            </a:xfrm>
            <a:prstGeom prst="triangle">
              <a:avLst/>
            </a:prstGeom>
            <a:noFill/>
            <a:ln w="69850" cmpd="dbl">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フリーフォーム 16">
              <a:extLst>
                <a:ext uri="{FF2B5EF4-FFF2-40B4-BE49-F238E27FC236}">
                  <a16:creationId xmlns:a16="http://schemas.microsoft.com/office/drawing/2014/main" id="{4D3EA7F1-A524-4697-B043-33654873B7C0}"/>
                </a:ext>
              </a:extLst>
            </p:cNvPr>
            <p:cNvSpPr/>
            <p:nvPr/>
          </p:nvSpPr>
          <p:spPr>
            <a:xfrm rot="19090112" flipH="1" flipV="1">
              <a:off x="6157570" y="765425"/>
              <a:ext cx="878641" cy="146660"/>
            </a:xfrm>
            <a:custGeom>
              <a:avLst/>
              <a:gdLst>
                <a:gd name="connsiteX0" fmla="*/ 0 w 6371771"/>
                <a:gd name="connsiteY0" fmla="*/ 803124 h 1533677"/>
                <a:gd name="connsiteX1" fmla="*/ 682171 w 6371771"/>
                <a:gd name="connsiteY1" fmla="*/ 120953 h 1533677"/>
                <a:gd name="connsiteX2" fmla="*/ 1407885 w 6371771"/>
                <a:gd name="connsiteY2" fmla="*/ 1528839 h 1533677"/>
                <a:gd name="connsiteX3" fmla="*/ 2133600 w 6371771"/>
                <a:gd name="connsiteY3" fmla="*/ 106439 h 1533677"/>
                <a:gd name="connsiteX4" fmla="*/ 2844800 w 6371771"/>
                <a:gd name="connsiteY4" fmla="*/ 1528839 h 1533677"/>
                <a:gd name="connsiteX5" fmla="*/ 3570514 w 6371771"/>
                <a:gd name="connsiteY5" fmla="*/ 77410 h 1533677"/>
                <a:gd name="connsiteX6" fmla="*/ 4281714 w 6371771"/>
                <a:gd name="connsiteY6" fmla="*/ 1514324 h 1533677"/>
                <a:gd name="connsiteX7" fmla="*/ 4978400 w 6371771"/>
                <a:gd name="connsiteY7" fmla="*/ 91924 h 1533677"/>
                <a:gd name="connsiteX8" fmla="*/ 5733143 w 6371771"/>
                <a:gd name="connsiteY8" fmla="*/ 1514324 h 1533677"/>
                <a:gd name="connsiteX9" fmla="*/ 6371771 w 6371771"/>
                <a:gd name="connsiteY9" fmla="*/ 77410 h 153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771" h="1533677">
                  <a:moveTo>
                    <a:pt x="0" y="803124"/>
                  </a:moveTo>
                  <a:cubicBezTo>
                    <a:pt x="223761" y="401562"/>
                    <a:pt x="447523" y="0"/>
                    <a:pt x="682171" y="120953"/>
                  </a:cubicBezTo>
                  <a:cubicBezTo>
                    <a:pt x="916819" y="241906"/>
                    <a:pt x="1165980" y="1531258"/>
                    <a:pt x="1407885" y="1528839"/>
                  </a:cubicBezTo>
                  <a:cubicBezTo>
                    <a:pt x="1649790" y="1526420"/>
                    <a:pt x="1894114" y="106439"/>
                    <a:pt x="2133600" y="106439"/>
                  </a:cubicBezTo>
                  <a:cubicBezTo>
                    <a:pt x="2373086" y="106439"/>
                    <a:pt x="2605314" y="1533677"/>
                    <a:pt x="2844800" y="1528839"/>
                  </a:cubicBezTo>
                  <a:cubicBezTo>
                    <a:pt x="3084286" y="1524001"/>
                    <a:pt x="3331028" y="79829"/>
                    <a:pt x="3570514" y="77410"/>
                  </a:cubicBezTo>
                  <a:cubicBezTo>
                    <a:pt x="3810000" y="74991"/>
                    <a:pt x="4047066" y="1511905"/>
                    <a:pt x="4281714" y="1514324"/>
                  </a:cubicBezTo>
                  <a:cubicBezTo>
                    <a:pt x="4516362" y="1516743"/>
                    <a:pt x="4736495" y="91924"/>
                    <a:pt x="4978400" y="91924"/>
                  </a:cubicBezTo>
                  <a:cubicBezTo>
                    <a:pt x="5220305" y="91924"/>
                    <a:pt x="5500915" y="1516743"/>
                    <a:pt x="5733143" y="1514324"/>
                  </a:cubicBezTo>
                  <a:cubicBezTo>
                    <a:pt x="5965371" y="1511905"/>
                    <a:pt x="6168571" y="794657"/>
                    <a:pt x="6371771" y="77410"/>
                  </a:cubicBezTo>
                </a:path>
              </a:pathLst>
            </a:custGeom>
            <a:ln w="3810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16" name="フリーフォーム 17">
              <a:extLst>
                <a:ext uri="{FF2B5EF4-FFF2-40B4-BE49-F238E27FC236}">
                  <a16:creationId xmlns:a16="http://schemas.microsoft.com/office/drawing/2014/main" id="{36C4C018-06B6-42FB-B295-C97139003123}"/>
                </a:ext>
              </a:extLst>
            </p:cNvPr>
            <p:cNvSpPr/>
            <p:nvPr/>
          </p:nvSpPr>
          <p:spPr>
            <a:xfrm rot="21020083" flipH="1" flipV="1">
              <a:off x="6522291" y="1603868"/>
              <a:ext cx="878641" cy="146660"/>
            </a:xfrm>
            <a:custGeom>
              <a:avLst/>
              <a:gdLst>
                <a:gd name="connsiteX0" fmla="*/ 0 w 6371771"/>
                <a:gd name="connsiteY0" fmla="*/ 803124 h 1533677"/>
                <a:gd name="connsiteX1" fmla="*/ 682171 w 6371771"/>
                <a:gd name="connsiteY1" fmla="*/ 120953 h 1533677"/>
                <a:gd name="connsiteX2" fmla="*/ 1407885 w 6371771"/>
                <a:gd name="connsiteY2" fmla="*/ 1528839 h 1533677"/>
                <a:gd name="connsiteX3" fmla="*/ 2133600 w 6371771"/>
                <a:gd name="connsiteY3" fmla="*/ 106439 h 1533677"/>
                <a:gd name="connsiteX4" fmla="*/ 2844800 w 6371771"/>
                <a:gd name="connsiteY4" fmla="*/ 1528839 h 1533677"/>
                <a:gd name="connsiteX5" fmla="*/ 3570514 w 6371771"/>
                <a:gd name="connsiteY5" fmla="*/ 77410 h 1533677"/>
                <a:gd name="connsiteX6" fmla="*/ 4281714 w 6371771"/>
                <a:gd name="connsiteY6" fmla="*/ 1514324 h 1533677"/>
                <a:gd name="connsiteX7" fmla="*/ 4978400 w 6371771"/>
                <a:gd name="connsiteY7" fmla="*/ 91924 h 1533677"/>
                <a:gd name="connsiteX8" fmla="*/ 5733143 w 6371771"/>
                <a:gd name="connsiteY8" fmla="*/ 1514324 h 1533677"/>
                <a:gd name="connsiteX9" fmla="*/ 6371771 w 6371771"/>
                <a:gd name="connsiteY9" fmla="*/ 77410 h 153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771" h="1533677">
                  <a:moveTo>
                    <a:pt x="0" y="803124"/>
                  </a:moveTo>
                  <a:cubicBezTo>
                    <a:pt x="223761" y="401562"/>
                    <a:pt x="447523" y="0"/>
                    <a:pt x="682171" y="120953"/>
                  </a:cubicBezTo>
                  <a:cubicBezTo>
                    <a:pt x="916819" y="241906"/>
                    <a:pt x="1165980" y="1531258"/>
                    <a:pt x="1407885" y="1528839"/>
                  </a:cubicBezTo>
                  <a:cubicBezTo>
                    <a:pt x="1649790" y="1526420"/>
                    <a:pt x="1894114" y="106439"/>
                    <a:pt x="2133600" y="106439"/>
                  </a:cubicBezTo>
                  <a:cubicBezTo>
                    <a:pt x="2373086" y="106439"/>
                    <a:pt x="2605314" y="1533677"/>
                    <a:pt x="2844800" y="1528839"/>
                  </a:cubicBezTo>
                  <a:cubicBezTo>
                    <a:pt x="3084286" y="1524001"/>
                    <a:pt x="3331028" y="79829"/>
                    <a:pt x="3570514" y="77410"/>
                  </a:cubicBezTo>
                  <a:cubicBezTo>
                    <a:pt x="3810000" y="74991"/>
                    <a:pt x="4047066" y="1511905"/>
                    <a:pt x="4281714" y="1514324"/>
                  </a:cubicBezTo>
                  <a:cubicBezTo>
                    <a:pt x="4516362" y="1516743"/>
                    <a:pt x="4736495" y="91924"/>
                    <a:pt x="4978400" y="91924"/>
                  </a:cubicBezTo>
                  <a:cubicBezTo>
                    <a:pt x="5220305" y="91924"/>
                    <a:pt x="5500915" y="1516743"/>
                    <a:pt x="5733143" y="1514324"/>
                  </a:cubicBezTo>
                  <a:cubicBezTo>
                    <a:pt x="5965371" y="1511905"/>
                    <a:pt x="6168571" y="794657"/>
                    <a:pt x="6371771" y="77410"/>
                  </a:cubicBezTo>
                </a:path>
              </a:pathLst>
            </a:custGeom>
            <a:ln w="3810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grpSp>
        <p:nvGrpSpPr>
          <p:cNvPr id="23" name="Group 22">
            <a:extLst>
              <a:ext uri="{FF2B5EF4-FFF2-40B4-BE49-F238E27FC236}">
                <a16:creationId xmlns:a16="http://schemas.microsoft.com/office/drawing/2014/main" id="{7DBF131E-1957-4153-8281-5901BB8E5434}"/>
              </a:ext>
            </a:extLst>
          </p:cNvPr>
          <p:cNvGrpSpPr/>
          <p:nvPr/>
        </p:nvGrpSpPr>
        <p:grpSpPr>
          <a:xfrm>
            <a:off x="1282606" y="3953953"/>
            <a:ext cx="3394284" cy="603851"/>
            <a:chOff x="1371667" y="3566593"/>
            <a:chExt cx="3394284" cy="603851"/>
          </a:xfrm>
        </p:grpSpPr>
        <p:pic>
          <p:nvPicPr>
            <p:cNvPr id="9" name="Picture 8">
              <a:extLst>
                <a:ext uri="{FF2B5EF4-FFF2-40B4-BE49-F238E27FC236}">
                  <a16:creationId xmlns:a16="http://schemas.microsoft.com/office/drawing/2014/main" id="{A184EE6C-AFF3-467B-9108-AFD4C56A2440}"/>
                </a:ext>
              </a:extLst>
            </p:cNvPr>
            <p:cNvPicPr>
              <a:picLocks noChangeAspect="1"/>
            </p:cNvPicPr>
            <p:nvPr/>
          </p:nvPicPr>
          <p:blipFill>
            <a:blip r:embed="rId2"/>
            <a:stretch>
              <a:fillRect/>
            </a:stretch>
          </p:blipFill>
          <p:spPr>
            <a:xfrm>
              <a:off x="1371667" y="3566593"/>
              <a:ext cx="3394284" cy="603851"/>
            </a:xfrm>
            <a:prstGeom prst="rect">
              <a:avLst/>
            </a:prstGeom>
          </p:spPr>
        </p:pic>
        <p:cxnSp>
          <p:nvCxnSpPr>
            <p:cNvPr id="10" name="Straight Connector 9">
              <a:extLst>
                <a:ext uri="{FF2B5EF4-FFF2-40B4-BE49-F238E27FC236}">
                  <a16:creationId xmlns:a16="http://schemas.microsoft.com/office/drawing/2014/main" id="{663BF1A0-20D4-4E0D-9C27-1BF022AF9EF5}"/>
                </a:ext>
              </a:extLst>
            </p:cNvPr>
            <p:cNvCxnSpPr/>
            <p:nvPr/>
          </p:nvCxnSpPr>
          <p:spPr>
            <a:xfrm>
              <a:off x="1636503" y="3733534"/>
              <a:ext cx="11079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B043728D-E2C7-4BB2-A29B-5353273C14A8}"/>
              </a:ext>
            </a:extLst>
          </p:cNvPr>
          <p:cNvSpPr txBox="1"/>
          <p:nvPr/>
        </p:nvSpPr>
        <p:spPr>
          <a:xfrm>
            <a:off x="1259632" y="3167922"/>
            <a:ext cx="6098849" cy="400110"/>
          </a:xfrm>
          <a:prstGeom prst="rect">
            <a:avLst/>
          </a:prstGeom>
          <a:noFill/>
        </p:spPr>
        <p:txBody>
          <a:bodyPr wrap="none" rtlCol="0">
            <a:spAutoFit/>
          </a:bodyPr>
          <a:lstStyle/>
          <a:p>
            <a:r>
              <a:rPr kumimoji="1" lang="en-US" altLang="ja-JP" sz="2000" dirty="0"/>
              <a:t>Novel microscopic processes such as the photon splitting</a:t>
            </a:r>
            <a:endParaRPr kumimoji="1" lang="ja-JP" altLang="en-US" sz="2000" dirty="0"/>
          </a:p>
        </p:txBody>
      </p:sp>
      <p:sp>
        <p:nvSpPr>
          <p:cNvPr id="3" name="TextBox 2">
            <a:extLst>
              <a:ext uri="{FF2B5EF4-FFF2-40B4-BE49-F238E27FC236}">
                <a16:creationId xmlns:a16="http://schemas.microsoft.com/office/drawing/2014/main" id="{9F32E30B-1870-4406-AFFA-9BF5A4B42F5D}"/>
              </a:ext>
            </a:extLst>
          </p:cNvPr>
          <p:cNvSpPr txBox="1"/>
          <p:nvPr/>
        </p:nvSpPr>
        <p:spPr>
          <a:xfrm>
            <a:off x="7689308" y="3275692"/>
            <a:ext cx="1275990" cy="369332"/>
          </a:xfrm>
          <a:prstGeom prst="rect">
            <a:avLst/>
          </a:prstGeom>
          <a:noFill/>
        </p:spPr>
        <p:txBody>
          <a:bodyPr wrap="none" rtlCol="0">
            <a:spAutoFit/>
          </a:bodyPr>
          <a:lstStyle/>
          <a:p>
            <a:r>
              <a:rPr kumimoji="1" lang="en-US" altLang="ja-JP" dirty="0">
                <a:solidFill>
                  <a:srgbClr val="00B050"/>
                </a:solidFill>
              </a:rPr>
              <a:t>In progress.</a:t>
            </a:r>
            <a:endParaRPr kumimoji="1" lang="ja-JP" altLang="en-US" dirty="0">
              <a:solidFill>
                <a:srgbClr val="00B050"/>
              </a:solidFill>
            </a:endParaRPr>
          </a:p>
        </p:txBody>
      </p:sp>
      <p:sp>
        <p:nvSpPr>
          <p:cNvPr id="17" name="TextBox 16">
            <a:extLst>
              <a:ext uri="{FF2B5EF4-FFF2-40B4-BE49-F238E27FC236}">
                <a16:creationId xmlns:a16="http://schemas.microsoft.com/office/drawing/2014/main" id="{91829024-3E53-4F48-8AA8-ECE655BF94E3}"/>
              </a:ext>
            </a:extLst>
          </p:cNvPr>
          <p:cNvSpPr txBox="1"/>
          <p:nvPr/>
        </p:nvSpPr>
        <p:spPr>
          <a:xfrm>
            <a:off x="3591543" y="469431"/>
            <a:ext cx="1572995" cy="523220"/>
          </a:xfrm>
          <a:prstGeom prst="rect">
            <a:avLst/>
          </a:prstGeom>
          <a:noFill/>
        </p:spPr>
        <p:txBody>
          <a:bodyPr wrap="none" rtlCol="0">
            <a:spAutoFit/>
          </a:bodyPr>
          <a:lstStyle/>
          <a:p>
            <a:r>
              <a:rPr kumimoji="1" lang="en-US" altLang="ja-JP" sz="2800" dirty="0">
                <a:solidFill>
                  <a:srgbClr val="00B0F0"/>
                </a:solidFill>
              </a:rPr>
              <a:t>Summary</a:t>
            </a:r>
            <a:endParaRPr kumimoji="1" lang="ja-JP" altLang="en-US" sz="2800" dirty="0">
              <a:solidFill>
                <a:srgbClr val="00B0F0"/>
              </a:solidFill>
            </a:endParaRPr>
          </a:p>
        </p:txBody>
      </p:sp>
      <p:sp>
        <p:nvSpPr>
          <p:cNvPr id="18" name="TextBox 17">
            <a:extLst>
              <a:ext uri="{FF2B5EF4-FFF2-40B4-BE49-F238E27FC236}">
                <a16:creationId xmlns:a16="http://schemas.microsoft.com/office/drawing/2014/main" id="{714D83B6-3BFC-43E1-AF2F-9F4C5097223E}"/>
              </a:ext>
            </a:extLst>
          </p:cNvPr>
          <p:cNvSpPr txBox="1"/>
          <p:nvPr/>
        </p:nvSpPr>
        <p:spPr>
          <a:xfrm>
            <a:off x="940813" y="992922"/>
            <a:ext cx="7262373" cy="707886"/>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2000" dirty="0"/>
              <a:t>Vacuum birefringence (polarization-dependent refractive indices)</a:t>
            </a:r>
          </a:p>
          <a:p>
            <a:pPr marL="285750" indent="-285750">
              <a:buFont typeface="Arial" panose="020B0604020202020204" pitchFamily="34" charset="0"/>
              <a:buChar char="•"/>
            </a:pPr>
            <a:r>
              <a:rPr lang="en-US" altLang="ja-JP" sz="2000" dirty="0"/>
              <a:t>γ</a:t>
            </a:r>
            <a:r>
              <a:rPr lang="en-US" altLang="ja-JP" sz="2000" dirty="0">
                <a:sym typeface="Wingdings" panose="05000000000000000000" pitchFamily="2" charset="2"/>
              </a:rPr>
              <a:t> </a:t>
            </a:r>
            <a:r>
              <a:rPr lang="en-US" altLang="ja-JP" sz="2000" dirty="0" err="1">
                <a:sym typeface="Wingdings" panose="05000000000000000000" pitchFamily="2" charset="2"/>
              </a:rPr>
              <a:t>ee</a:t>
            </a:r>
            <a:r>
              <a:rPr lang="en-US" altLang="ja-JP" sz="2000" dirty="0">
                <a:sym typeface="Wingdings" panose="05000000000000000000" pitchFamily="2" charset="2"/>
              </a:rPr>
              <a:t> for both on-shell and off-shell photons</a:t>
            </a:r>
            <a:endParaRPr lang="en-US" altLang="ja-JP" sz="2000" dirty="0"/>
          </a:p>
        </p:txBody>
      </p:sp>
      <p:sp>
        <p:nvSpPr>
          <p:cNvPr id="20" name="TextBox 19">
            <a:extLst>
              <a:ext uri="{FF2B5EF4-FFF2-40B4-BE49-F238E27FC236}">
                <a16:creationId xmlns:a16="http://schemas.microsoft.com/office/drawing/2014/main" id="{CEF9CD25-14C8-4BBD-B706-8FB36009250C}"/>
              </a:ext>
            </a:extLst>
          </p:cNvPr>
          <p:cNvSpPr txBox="1"/>
          <p:nvPr/>
        </p:nvSpPr>
        <p:spPr>
          <a:xfrm>
            <a:off x="1282606" y="5373216"/>
            <a:ext cx="6443818" cy="1015663"/>
          </a:xfrm>
          <a:prstGeom prst="rect">
            <a:avLst/>
          </a:prstGeom>
          <a:noFill/>
        </p:spPr>
        <p:txBody>
          <a:bodyPr wrap="square">
            <a:spAutoFit/>
          </a:bodyPr>
          <a:lstStyle/>
          <a:p>
            <a:r>
              <a:rPr lang="en-US" altLang="ja-JP" sz="2000" dirty="0"/>
              <a:t>Also, interested in MHD and chiral transports.</a:t>
            </a:r>
            <a:endParaRPr lang="en-US" altLang="ja-JP" sz="2000" dirty="0">
              <a:solidFill>
                <a:srgbClr val="0000FF"/>
              </a:solidFill>
              <a:hlinkClick r:id="rId3">
                <a:extLst>
                  <a:ext uri="{A12FA001-AC4F-418D-AE19-62706E023703}">
                    <ahyp:hlinkClr xmlns:ahyp="http://schemas.microsoft.com/office/drawing/2018/hyperlinkcolor" val="tx"/>
                  </a:ext>
                </a:extLst>
              </a:hlinkClick>
            </a:endParaRPr>
          </a:p>
          <a:p>
            <a:r>
              <a:rPr lang="en-US" altLang="ja-JP" sz="2000" dirty="0">
                <a:solidFill>
                  <a:srgbClr val="0000FF"/>
                </a:solidFill>
                <a:hlinkClick r:id="rId3">
                  <a:extLst>
                    <a:ext uri="{A12FA001-AC4F-418D-AE19-62706E023703}">
                      <ahyp:hlinkClr xmlns:ahyp="http://schemas.microsoft.com/office/drawing/2018/hyperlinkcolor" val="tx"/>
                    </a:ext>
                  </a:extLst>
                </a:hlinkClick>
              </a:rPr>
              <a:t>“Magnetohydrodynamics with chiral anomaly: phases of collective excitations and instabilities</a:t>
            </a:r>
            <a:r>
              <a:rPr lang="en-US" altLang="ja-JP" sz="2000" dirty="0"/>
              <a:t>” </a:t>
            </a:r>
            <a:r>
              <a:rPr lang="en-US" altLang="ja-JP" sz="2000" dirty="0">
                <a:hlinkClick r:id="rId4"/>
              </a:rPr>
              <a:t>1711.08450</a:t>
            </a:r>
            <a:r>
              <a:rPr lang="en-US" altLang="ja-JP" sz="2000" dirty="0"/>
              <a:t> [hep-</a:t>
            </a:r>
            <a:r>
              <a:rPr lang="en-US" altLang="ja-JP" sz="2000" dirty="0" err="1"/>
              <a:t>th</a:t>
            </a:r>
            <a:r>
              <a:rPr lang="en-US" altLang="ja-JP" sz="2000" dirty="0"/>
              <a:t>]</a:t>
            </a:r>
          </a:p>
        </p:txBody>
      </p:sp>
      <p:sp>
        <p:nvSpPr>
          <p:cNvPr id="21" name="TextBox 20">
            <a:extLst>
              <a:ext uri="{FF2B5EF4-FFF2-40B4-BE49-F238E27FC236}">
                <a16:creationId xmlns:a16="http://schemas.microsoft.com/office/drawing/2014/main" id="{70EE8463-5137-4BFA-82EB-64EC628EDB65}"/>
              </a:ext>
            </a:extLst>
          </p:cNvPr>
          <p:cNvSpPr txBox="1"/>
          <p:nvPr/>
        </p:nvSpPr>
        <p:spPr>
          <a:xfrm>
            <a:off x="3577660" y="2572694"/>
            <a:ext cx="1600759" cy="523220"/>
          </a:xfrm>
          <a:prstGeom prst="rect">
            <a:avLst/>
          </a:prstGeom>
          <a:noFill/>
        </p:spPr>
        <p:txBody>
          <a:bodyPr wrap="none" rtlCol="0">
            <a:spAutoFit/>
          </a:bodyPr>
          <a:lstStyle/>
          <a:p>
            <a:r>
              <a:rPr kumimoji="1" lang="en-US" altLang="ja-JP" sz="2800" dirty="0">
                <a:solidFill>
                  <a:srgbClr val="00B0F0"/>
                </a:solidFill>
              </a:rPr>
              <a:t>Prospects</a:t>
            </a:r>
            <a:endParaRPr kumimoji="1" lang="ja-JP" altLang="en-US" sz="2800" dirty="0">
              <a:solidFill>
                <a:srgbClr val="00B0F0"/>
              </a:solidFill>
            </a:endParaRPr>
          </a:p>
        </p:txBody>
      </p:sp>
    </p:spTree>
    <p:extLst>
      <p:ext uri="{BB962C8B-B14F-4D97-AF65-F5344CB8AC3E}">
        <p14:creationId xmlns:p14="http://schemas.microsoft.com/office/powerpoint/2010/main" val="2807591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7722A-EAFB-43E1-B465-4A9E4EDD45C1}"/>
              </a:ext>
            </a:extLst>
          </p:cNvPr>
          <p:cNvSpPr>
            <a:spLocks noGrp="1"/>
          </p:cNvSpPr>
          <p:nvPr>
            <p:ph type="title"/>
          </p:nvPr>
        </p:nvSpPr>
        <p:spPr>
          <a:xfrm>
            <a:off x="323528" y="2141984"/>
            <a:ext cx="8229600" cy="1143000"/>
          </a:xfrm>
        </p:spPr>
        <p:txBody>
          <a:bodyPr/>
          <a:lstStyle/>
          <a:p>
            <a:r>
              <a:rPr kumimoji="1" lang="en-US" altLang="ja-JP" i="1" dirty="0"/>
              <a:t>Back-up slides</a:t>
            </a:r>
            <a:endParaRPr kumimoji="1" lang="ja-JP" altLang="en-US" i="1" dirty="0"/>
          </a:p>
        </p:txBody>
      </p:sp>
    </p:spTree>
    <p:extLst>
      <p:ext uri="{BB962C8B-B14F-4D97-AF65-F5344CB8AC3E}">
        <p14:creationId xmlns:p14="http://schemas.microsoft.com/office/powerpoint/2010/main" val="3485483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D6C9193-6A88-4989-B02B-D5836BB30BF2}"/>
              </a:ext>
            </a:extLst>
          </p:cNvPr>
          <p:cNvGrpSpPr/>
          <p:nvPr/>
        </p:nvGrpSpPr>
        <p:grpSpPr>
          <a:xfrm>
            <a:off x="323528" y="1070846"/>
            <a:ext cx="3178144" cy="1782090"/>
            <a:chOff x="688977" y="1019492"/>
            <a:chExt cx="3178144" cy="1782090"/>
          </a:xfrm>
        </p:grpSpPr>
        <p:grpSp>
          <p:nvGrpSpPr>
            <p:cNvPr id="3" name="Group 2">
              <a:extLst>
                <a:ext uri="{FF2B5EF4-FFF2-40B4-BE49-F238E27FC236}">
                  <a16:creationId xmlns:a16="http://schemas.microsoft.com/office/drawing/2014/main" id="{83E52E93-538B-4C90-974A-232458FB9112}"/>
                </a:ext>
              </a:extLst>
            </p:cNvPr>
            <p:cNvGrpSpPr/>
            <p:nvPr/>
          </p:nvGrpSpPr>
          <p:grpSpPr>
            <a:xfrm>
              <a:off x="2984495" y="1233324"/>
              <a:ext cx="882626" cy="1052303"/>
              <a:chOff x="1250630" y="2046116"/>
              <a:chExt cx="1976412" cy="2329334"/>
            </a:xfrm>
          </p:grpSpPr>
          <p:sp>
            <p:nvSpPr>
              <p:cNvPr id="25" name="円/楕円 46 1">
                <a:extLst>
                  <a:ext uri="{FF2B5EF4-FFF2-40B4-BE49-F238E27FC236}">
                    <a16:creationId xmlns:a16="http://schemas.microsoft.com/office/drawing/2014/main" id="{7BA5C950-3209-4AA2-91E1-A8BA10FD47F6}"/>
                  </a:ext>
                </a:extLst>
              </p:cNvPr>
              <p:cNvSpPr/>
              <p:nvPr/>
            </p:nvSpPr>
            <p:spPr>
              <a:xfrm>
                <a:off x="1250630" y="2046116"/>
                <a:ext cx="1976412" cy="1527502"/>
              </a:xfrm>
              <a:prstGeom prst="ellipse">
                <a:avLst/>
              </a:prstGeom>
              <a:solidFill>
                <a:srgbClr val="00B0F0"/>
              </a:solidFill>
              <a:effectLst>
                <a:outerShdw blurRad="381000" dist="114300" dir="1800000" sx="68000" sy="68000" rotWithShape="0">
                  <a:srgbClr val="000000">
                    <a:alpha val="50000"/>
                  </a:srgbClr>
                </a:outerShdw>
              </a:effectLst>
              <a:scene3d>
                <a:camera prst="isometricOffAxis2Top"/>
                <a:lightRig rig="threePt" dir="t"/>
              </a:scene3d>
              <a:sp3d extrusionH="57150" prstMaterial="softEdge">
                <a:bevelT w="635000" h="635000"/>
                <a:bevelB w="635000" h="635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350" dirty="0"/>
                  <a:t>Z</a:t>
                </a:r>
                <a:endParaRPr lang="ja-JP" altLang="en-US" sz="1350" dirty="0"/>
              </a:p>
            </p:txBody>
          </p:sp>
          <p:sp>
            <p:nvSpPr>
              <p:cNvPr id="26" name="TextBox 25">
                <a:extLst>
                  <a:ext uri="{FF2B5EF4-FFF2-40B4-BE49-F238E27FC236}">
                    <a16:creationId xmlns:a16="http://schemas.microsoft.com/office/drawing/2014/main" id="{00ACF5FC-5283-4CDE-86FC-5D63749F523B}"/>
                  </a:ext>
                </a:extLst>
              </p:cNvPr>
              <p:cNvSpPr txBox="1"/>
              <p:nvPr/>
            </p:nvSpPr>
            <p:spPr>
              <a:xfrm>
                <a:off x="1656573" y="3557911"/>
                <a:ext cx="661190" cy="817539"/>
              </a:xfrm>
              <a:prstGeom prst="rect">
                <a:avLst/>
              </a:prstGeom>
              <a:noFill/>
            </p:spPr>
            <p:txBody>
              <a:bodyPr wrap="none" rtlCol="0">
                <a:spAutoFit/>
              </a:bodyPr>
              <a:lstStyle/>
              <a:p>
                <a:r>
                  <a:rPr lang="en-US" altLang="ja-JP" b="1" dirty="0">
                    <a:solidFill>
                      <a:schemeClr val="bg1"/>
                    </a:solidFill>
                  </a:rPr>
                  <a:t>Z</a:t>
                </a:r>
                <a:endParaRPr lang="ja-JP" altLang="en-US" b="1" dirty="0">
                  <a:solidFill>
                    <a:schemeClr val="bg1"/>
                  </a:solidFill>
                </a:endParaRPr>
              </a:p>
            </p:txBody>
          </p:sp>
        </p:grpSp>
        <p:grpSp>
          <p:nvGrpSpPr>
            <p:cNvPr id="5" name="グループ化 9">
              <a:extLst>
                <a:ext uri="{FF2B5EF4-FFF2-40B4-BE49-F238E27FC236}">
                  <a16:creationId xmlns:a16="http://schemas.microsoft.com/office/drawing/2014/main" id="{785F9BEB-75EB-4242-A40C-F79F603B1337}"/>
                </a:ext>
              </a:extLst>
            </p:cNvPr>
            <p:cNvGrpSpPr/>
            <p:nvPr/>
          </p:nvGrpSpPr>
          <p:grpSpPr>
            <a:xfrm>
              <a:off x="1120664" y="1019492"/>
              <a:ext cx="2072580" cy="1782090"/>
              <a:chOff x="2154935" y="1917830"/>
              <a:chExt cx="4829703" cy="4177451"/>
            </a:xfrm>
          </p:grpSpPr>
          <p:sp>
            <p:nvSpPr>
              <p:cNvPr id="14" name="右矢印 11">
                <a:extLst>
                  <a:ext uri="{FF2B5EF4-FFF2-40B4-BE49-F238E27FC236}">
                    <a16:creationId xmlns:a16="http://schemas.microsoft.com/office/drawing/2014/main" id="{61FF0F84-D382-4AA4-A296-7B8A6D722ED2}"/>
                  </a:ext>
                </a:extLst>
              </p:cNvPr>
              <p:cNvSpPr/>
              <p:nvPr/>
            </p:nvSpPr>
            <p:spPr bwMode="auto">
              <a:xfrm>
                <a:off x="2226943" y="4142710"/>
                <a:ext cx="2166344" cy="438415"/>
              </a:xfrm>
              <a:prstGeom prst="rightArrow">
                <a:avLst/>
              </a:prstGeom>
              <a:solidFill>
                <a:srgbClr val="00B0F0"/>
              </a:solidFill>
              <a:ln>
                <a:solidFill>
                  <a:srgbClr val="FFFF00"/>
                </a:solidFill>
              </a:ln>
              <a:scene3d>
                <a:camera prst="isometricTopUp">
                  <a:rot lat="19054185" lon="18830481" rev="3055987"/>
                </a:camera>
                <a:lightRig rig="threePt" dir="t"/>
              </a:scene3d>
              <a:sp3d extrusionH="57150" prstMaterial="matte">
                <a:extrusionClr>
                  <a:schemeClr val="accent4">
                    <a:lumMod val="20000"/>
                    <a:lumOff val="80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solidFill>
                    <a:srgbClr val="00B050"/>
                  </a:solidFill>
                </a:endParaRPr>
              </a:p>
            </p:txBody>
          </p:sp>
          <p:sp>
            <p:nvSpPr>
              <p:cNvPr id="15" name="右矢印 12">
                <a:extLst>
                  <a:ext uri="{FF2B5EF4-FFF2-40B4-BE49-F238E27FC236}">
                    <a16:creationId xmlns:a16="http://schemas.microsoft.com/office/drawing/2014/main" id="{2FDC6D04-8E83-4015-B3BE-50CC18623743}"/>
                  </a:ext>
                </a:extLst>
              </p:cNvPr>
              <p:cNvSpPr/>
              <p:nvPr/>
            </p:nvSpPr>
            <p:spPr bwMode="auto">
              <a:xfrm flipH="1" flipV="1">
                <a:off x="4819229" y="4210952"/>
                <a:ext cx="2165409" cy="587983"/>
              </a:xfrm>
              <a:prstGeom prst="rightArrow">
                <a:avLst/>
              </a:prstGeom>
              <a:solidFill>
                <a:srgbClr val="00B0F0"/>
              </a:solidFill>
              <a:ln cmpd="sng">
                <a:solidFill>
                  <a:schemeClr val="bg1"/>
                </a:solidFill>
              </a:ln>
              <a:scene3d>
                <a:camera prst="isometricTopUp">
                  <a:rot lat="19054185" lon="18830481" rev="3055987"/>
                </a:camera>
                <a:lightRig rig="threePt" dir="t"/>
              </a:scene3d>
              <a:sp3d extrusionH="57150" prstMaterial="matte">
                <a:extrusionClr>
                  <a:schemeClr val="accent4">
                    <a:lumMod val="20000"/>
                    <a:lumOff val="80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solidFill>
                    <a:srgbClr val="00B050"/>
                  </a:solidFill>
                </a:endParaRPr>
              </a:p>
            </p:txBody>
          </p:sp>
          <p:grpSp>
            <p:nvGrpSpPr>
              <p:cNvPr id="16" name="グループ化 13">
                <a:extLst>
                  <a:ext uri="{FF2B5EF4-FFF2-40B4-BE49-F238E27FC236}">
                    <a16:creationId xmlns:a16="http://schemas.microsoft.com/office/drawing/2014/main" id="{B42B9AB7-0399-47A0-A5F4-227500402B8C}"/>
                  </a:ext>
                </a:extLst>
              </p:cNvPr>
              <p:cNvGrpSpPr/>
              <p:nvPr/>
            </p:nvGrpSpPr>
            <p:grpSpPr>
              <a:xfrm>
                <a:off x="2154935" y="2420887"/>
                <a:ext cx="3470496" cy="3249137"/>
                <a:chOff x="2889035" y="1375408"/>
                <a:chExt cx="2364950" cy="2629656"/>
              </a:xfrm>
              <a:effectLst>
                <a:glow rad="139700">
                  <a:schemeClr val="accent1">
                    <a:satMod val="175000"/>
                    <a:alpha val="40000"/>
                  </a:schemeClr>
                </a:glow>
              </a:effectLst>
            </p:grpSpPr>
            <p:sp>
              <p:nvSpPr>
                <p:cNvPr id="22" name="円弧 19">
                  <a:extLst>
                    <a:ext uri="{FF2B5EF4-FFF2-40B4-BE49-F238E27FC236}">
                      <a16:creationId xmlns:a16="http://schemas.microsoft.com/office/drawing/2014/main" id="{0D7F4AFF-864B-4DCB-B49A-EE1B0F4033CF}"/>
                    </a:ext>
                  </a:extLst>
                </p:cNvPr>
                <p:cNvSpPr/>
                <p:nvPr/>
              </p:nvSpPr>
              <p:spPr>
                <a:xfrm flipH="1">
                  <a:off x="2889035" y="1375408"/>
                  <a:ext cx="2364950" cy="2629656"/>
                </a:xfrm>
                <a:prstGeom prst="arc">
                  <a:avLst>
                    <a:gd name="adj1" fmla="val 11875548"/>
                    <a:gd name="adj2" fmla="val 1750579"/>
                  </a:avLst>
                </a:prstGeom>
                <a:ln w="66675" cap="rnd" cmpd="sng">
                  <a:solidFill>
                    <a:srgbClr val="00B050"/>
                  </a:solidFill>
                  <a:headEnd type="triangle" w="med" len="med"/>
                  <a:tailEnd type="none" w="med" len="med"/>
                </a:ln>
                <a:scene3d>
                  <a:camera prst="isometricRightUp">
                    <a:rot lat="19786994" lon="17567926" rev="21062887"/>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3" name="円弧 20">
                  <a:extLst>
                    <a:ext uri="{FF2B5EF4-FFF2-40B4-BE49-F238E27FC236}">
                      <a16:creationId xmlns:a16="http://schemas.microsoft.com/office/drawing/2014/main" id="{8E8A99B1-4C56-4F06-9D2F-B45D57CE9DDB}"/>
                    </a:ext>
                  </a:extLst>
                </p:cNvPr>
                <p:cNvSpPr/>
                <p:nvPr/>
              </p:nvSpPr>
              <p:spPr>
                <a:xfrm flipH="1">
                  <a:off x="3413959" y="1502894"/>
                  <a:ext cx="1204146" cy="2294255"/>
                </a:xfrm>
                <a:prstGeom prst="arc">
                  <a:avLst>
                    <a:gd name="adj1" fmla="val 11243535"/>
                    <a:gd name="adj2" fmla="val 1268660"/>
                  </a:avLst>
                </a:prstGeom>
                <a:ln w="66675" cap="rnd" cmpd="sng">
                  <a:solidFill>
                    <a:srgbClr val="00B050"/>
                  </a:solidFill>
                  <a:headEnd type="triangle" w="med" len="med"/>
                  <a:tailEnd type="none" w="med" len="med"/>
                </a:ln>
                <a:scene3d>
                  <a:camera prst="isometricRightUp">
                    <a:rot lat="20082133" lon="17848202" rev="21545114"/>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4" name="円弧 21">
                  <a:extLst>
                    <a:ext uri="{FF2B5EF4-FFF2-40B4-BE49-F238E27FC236}">
                      <a16:creationId xmlns:a16="http://schemas.microsoft.com/office/drawing/2014/main" id="{485B87DF-9054-4776-83FC-EB4289F04FDF}"/>
                    </a:ext>
                  </a:extLst>
                </p:cNvPr>
                <p:cNvSpPr/>
                <p:nvPr/>
              </p:nvSpPr>
              <p:spPr>
                <a:xfrm flipH="1">
                  <a:off x="3651382" y="1668760"/>
                  <a:ext cx="660430" cy="1978851"/>
                </a:xfrm>
                <a:prstGeom prst="arc">
                  <a:avLst>
                    <a:gd name="adj1" fmla="val 11867436"/>
                    <a:gd name="adj2" fmla="val 1456315"/>
                  </a:avLst>
                </a:prstGeom>
                <a:ln w="66675" cap="rnd" cmpd="sng">
                  <a:solidFill>
                    <a:srgbClr val="00B050"/>
                  </a:solidFill>
                  <a:headEnd type="triangle" w="med" len="med"/>
                  <a:tailEnd type="none" w="med" len="med"/>
                </a:ln>
                <a:scene3d>
                  <a:camera prst="isometricRightUp">
                    <a:rot lat="19782168" lon="17853733" rev="21542532"/>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grpSp>
            <p:nvGrpSpPr>
              <p:cNvPr id="17" name="グループ化 14">
                <a:extLst>
                  <a:ext uri="{FF2B5EF4-FFF2-40B4-BE49-F238E27FC236}">
                    <a16:creationId xmlns:a16="http://schemas.microsoft.com/office/drawing/2014/main" id="{115005D2-909A-4EA3-94BE-B8846D7CA495}"/>
                  </a:ext>
                </a:extLst>
              </p:cNvPr>
              <p:cNvGrpSpPr/>
              <p:nvPr/>
            </p:nvGrpSpPr>
            <p:grpSpPr>
              <a:xfrm>
                <a:off x="4499579" y="3356991"/>
                <a:ext cx="1831820" cy="2738290"/>
                <a:chOff x="4514565" y="2078563"/>
                <a:chExt cx="1514369" cy="2232248"/>
              </a:xfrm>
              <a:effectLst>
                <a:glow rad="139700">
                  <a:schemeClr val="accent1">
                    <a:satMod val="175000"/>
                    <a:alpha val="40000"/>
                  </a:schemeClr>
                </a:glow>
              </a:effectLst>
            </p:grpSpPr>
            <p:sp>
              <p:nvSpPr>
                <p:cNvPr id="19" name="円弧 16">
                  <a:extLst>
                    <a:ext uri="{FF2B5EF4-FFF2-40B4-BE49-F238E27FC236}">
                      <a16:creationId xmlns:a16="http://schemas.microsoft.com/office/drawing/2014/main" id="{C2532505-6A3B-45F3-B24C-ECFF48BD5A8A}"/>
                    </a:ext>
                  </a:extLst>
                </p:cNvPr>
                <p:cNvSpPr/>
                <p:nvPr/>
              </p:nvSpPr>
              <p:spPr>
                <a:xfrm>
                  <a:off x="4514565" y="2078563"/>
                  <a:ext cx="1514369" cy="2232248"/>
                </a:xfrm>
                <a:prstGeom prst="arc">
                  <a:avLst>
                    <a:gd name="adj1" fmla="val 11959789"/>
                    <a:gd name="adj2" fmla="val 8776466"/>
                  </a:avLst>
                </a:prstGeom>
                <a:ln w="66675" cap="rnd" cmpd="sng">
                  <a:solidFill>
                    <a:srgbClr val="00B050">
                      <a:alpha val="87000"/>
                    </a:srgbClr>
                  </a:solidFill>
                  <a:headEnd type="triangle" w="med" len="med"/>
                  <a:tailEnd type="none" w="med" len="med"/>
                </a:ln>
                <a:scene3d>
                  <a:camera prst="isometricLeftDown">
                    <a:rot lat="198" lon="2972752" rev="32497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0" name="円弧 17">
                  <a:extLst>
                    <a:ext uri="{FF2B5EF4-FFF2-40B4-BE49-F238E27FC236}">
                      <a16:creationId xmlns:a16="http://schemas.microsoft.com/office/drawing/2014/main" id="{71826438-B854-4911-8075-8758268CB87A}"/>
                    </a:ext>
                  </a:extLst>
                </p:cNvPr>
                <p:cNvSpPr/>
                <p:nvPr/>
              </p:nvSpPr>
              <p:spPr>
                <a:xfrm>
                  <a:off x="4713512" y="2324491"/>
                  <a:ext cx="1137333" cy="1842304"/>
                </a:xfrm>
                <a:prstGeom prst="arc">
                  <a:avLst>
                    <a:gd name="adj1" fmla="val 11955876"/>
                    <a:gd name="adj2" fmla="val 8640163"/>
                  </a:avLst>
                </a:prstGeom>
                <a:ln w="66675" cap="rnd" cmpd="sng">
                  <a:solidFill>
                    <a:srgbClr val="00B050">
                      <a:alpha val="87000"/>
                    </a:srgbClr>
                  </a:solidFill>
                  <a:headEnd type="triangle" w="med" len="med"/>
                  <a:tailEnd type="none" w="med" len="med"/>
                </a:ln>
                <a:scene3d>
                  <a:camera prst="isometricLeftDown">
                    <a:rot lat="198" lon="2972752" rev="32497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1" name="円弧 18">
                  <a:extLst>
                    <a:ext uri="{FF2B5EF4-FFF2-40B4-BE49-F238E27FC236}">
                      <a16:creationId xmlns:a16="http://schemas.microsoft.com/office/drawing/2014/main" id="{1C06D725-0720-4CEA-B456-7D324260958D}"/>
                    </a:ext>
                  </a:extLst>
                </p:cNvPr>
                <p:cNvSpPr/>
                <p:nvPr/>
              </p:nvSpPr>
              <p:spPr>
                <a:xfrm>
                  <a:off x="4865911" y="2582619"/>
                  <a:ext cx="833111" cy="1349511"/>
                </a:xfrm>
                <a:prstGeom prst="arc">
                  <a:avLst>
                    <a:gd name="adj1" fmla="val 12286575"/>
                    <a:gd name="adj2" fmla="val 8316086"/>
                  </a:avLst>
                </a:prstGeom>
                <a:ln w="66675" cap="rnd" cmpd="sng">
                  <a:solidFill>
                    <a:srgbClr val="00B050">
                      <a:alpha val="87000"/>
                    </a:srgbClr>
                  </a:solidFill>
                  <a:headEnd type="triangle" w="med" len="med"/>
                  <a:tailEnd type="none" w="med" len="med"/>
                </a:ln>
                <a:scene3d>
                  <a:camera prst="isometricLeftDown">
                    <a:rot lat="198" lon="2972752" rev="32497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sp>
            <p:nvSpPr>
              <p:cNvPr id="18" name="テキスト ボックス 15">
                <a:extLst>
                  <a:ext uri="{FF2B5EF4-FFF2-40B4-BE49-F238E27FC236}">
                    <a16:creationId xmlns:a16="http://schemas.microsoft.com/office/drawing/2014/main" id="{D880E114-5909-4769-A1C5-69FC356A79DC}"/>
                  </a:ext>
                </a:extLst>
              </p:cNvPr>
              <p:cNvSpPr txBox="1"/>
              <p:nvPr/>
            </p:nvSpPr>
            <p:spPr>
              <a:xfrm>
                <a:off x="4162993" y="1917830"/>
                <a:ext cx="1110176" cy="1677415"/>
              </a:xfrm>
              <a:prstGeom prst="rect">
                <a:avLst/>
              </a:prstGeom>
              <a:noFill/>
            </p:spPr>
            <p:txBody>
              <a:bodyPr wrap="none" rtlCol="0">
                <a:spAutoFit/>
              </a:bodyPr>
              <a:lstStyle/>
              <a:p>
                <a:r>
                  <a:rPr lang="en-US" altLang="ja-JP" sz="4050" b="1" dirty="0">
                    <a:solidFill>
                      <a:srgbClr val="00B050"/>
                    </a:solidFill>
                  </a:rPr>
                  <a:t>B</a:t>
                </a:r>
                <a:endParaRPr lang="ja-JP" altLang="en-US" sz="4050" b="1" dirty="0">
                  <a:solidFill>
                    <a:srgbClr val="00B050"/>
                  </a:solidFill>
                </a:endParaRPr>
              </a:p>
            </p:txBody>
          </p:sp>
        </p:grpSp>
        <p:grpSp>
          <p:nvGrpSpPr>
            <p:cNvPr id="6" name="Group 5">
              <a:extLst>
                <a:ext uri="{FF2B5EF4-FFF2-40B4-BE49-F238E27FC236}">
                  <a16:creationId xmlns:a16="http://schemas.microsoft.com/office/drawing/2014/main" id="{B5C5910A-8BF8-49E8-A0AF-167FFF1D118E}"/>
                </a:ext>
              </a:extLst>
            </p:cNvPr>
            <p:cNvGrpSpPr/>
            <p:nvPr/>
          </p:nvGrpSpPr>
          <p:grpSpPr>
            <a:xfrm>
              <a:off x="688977" y="1487153"/>
              <a:ext cx="882626" cy="1052303"/>
              <a:chOff x="1250630" y="2046116"/>
              <a:chExt cx="1976412" cy="2329334"/>
            </a:xfrm>
          </p:grpSpPr>
          <p:sp>
            <p:nvSpPr>
              <p:cNvPr id="12" name="円/楕円 46 2">
                <a:extLst>
                  <a:ext uri="{FF2B5EF4-FFF2-40B4-BE49-F238E27FC236}">
                    <a16:creationId xmlns:a16="http://schemas.microsoft.com/office/drawing/2014/main" id="{7A38E09B-7206-4FF0-92CD-71F39F16D030}"/>
                  </a:ext>
                </a:extLst>
              </p:cNvPr>
              <p:cNvSpPr/>
              <p:nvPr/>
            </p:nvSpPr>
            <p:spPr>
              <a:xfrm>
                <a:off x="1250630" y="2046116"/>
                <a:ext cx="1976412" cy="1527502"/>
              </a:xfrm>
              <a:prstGeom prst="ellipse">
                <a:avLst/>
              </a:prstGeom>
              <a:solidFill>
                <a:srgbClr val="00B0F0"/>
              </a:solidFill>
              <a:effectLst>
                <a:outerShdw blurRad="381000" dist="114300" dir="1800000" sx="68000" sy="68000" rotWithShape="0">
                  <a:srgbClr val="000000">
                    <a:alpha val="50000"/>
                  </a:srgbClr>
                </a:outerShdw>
              </a:effectLst>
              <a:scene3d>
                <a:camera prst="isometricOffAxis2Top"/>
                <a:lightRig rig="threePt" dir="t"/>
              </a:scene3d>
              <a:sp3d extrusionH="57150" prstMaterial="softEdge">
                <a:bevelT w="635000" h="635000"/>
                <a:bevelB w="635000" h="635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350" dirty="0"/>
                  <a:t>Z</a:t>
                </a:r>
                <a:endParaRPr lang="ja-JP" altLang="en-US" sz="1350" dirty="0"/>
              </a:p>
            </p:txBody>
          </p:sp>
          <p:sp>
            <p:nvSpPr>
              <p:cNvPr id="13" name="TextBox 12">
                <a:extLst>
                  <a:ext uri="{FF2B5EF4-FFF2-40B4-BE49-F238E27FC236}">
                    <a16:creationId xmlns:a16="http://schemas.microsoft.com/office/drawing/2014/main" id="{773D4F14-6B1F-49D3-A589-8A1FCE212993}"/>
                  </a:ext>
                </a:extLst>
              </p:cNvPr>
              <p:cNvSpPr txBox="1"/>
              <p:nvPr/>
            </p:nvSpPr>
            <p:spPr>
              <a:xfrm>
                <a:off x="1656573" y="3557911"/>
                <a:ext cx="661190" cy="817539"/>
              </a:xfrm>
              <a:prstGeom prst="rect">
                <a:avLst/>
              </a:prstGeom>
              <a:noFill/>
            </p:spPr>
            <p:txBody>
              <a:bodyPr wrap="none" rtlCol="0">
                <a:spAutoFit/>
              </a:bodyPr>
              <a:lstStyle/>
              <a:p>
                <a:r>
                  <a:rPr lang="en-US" altLang="ja-JP" b="1" dirty="0">
                    <a:solidFill>
                      <a:schemeClr val="bg1"/>
                    </a:solidFill>
                  </a:rPr>
                  <a:t>Z</a:t>
                </a:r>
                <a:endParaRPr lang="ja-JP" altLang="en-US" b="1" dirty="0">
                  <a:solidFill>
                    <a:schemeClr val="bg1"/>
                  </a:solidFill>
                </a:endParaRPr>
              </a:p>
            </p:txBody>
          </p:sp>
        </p:grpSp>
      </p:grpSp>
      <p:sp>
        <p:nvSpPr>
          <p:cNvPr id="41" name="テキスト ボックス 5">
            <a:extLst>
              <a:ext uri="{FF2B5EF4-FFF2-40B4-BE49-F238E27FC236}">
                <a16:creationId xmlns:a16="http://schemas.microsoft.com/office/drawing/2014/main" id="{A021D062-B6C3-4EFD-9C86-D056760CFA57}"/>
              </a:ext>
            </a:extLst>
          </p:cNvPr>
          <p:cNvSpPr txBox="1"/>
          <p:nvPr/>
        </p:nvSpPr>
        <p:spPr>
          <a:xfrm>
            <a:off x="389433" y="171637"/>
            <a:ext cx="8247451" cy="461665"/>
          </a:xfrm>
          <a:prstGeom prst="rect">
            <a:avLst/>
          </a:prstGeom>
          <a:noFill/>
        </p:spPr>
        <p:txBody>
          <a:bodyPr wrap="none" rtlCol="0">
            <a:spAutoFit/>
          </a:bodyPr>
          <a:lstStyle/>
          <a:p>
            <a:r>
              <a:rPr lang="en-US" altLang="ja-JP" sz="2400" dirty="0">
                <a:solidFill>
                  <a:srgbClr val="00B0F0"/>
                </a:solidFill>
              </a:rPr>
              <a:t>Strong magnetic fields induced by relativistic heavy-ion collisions</a:t>
            </a:r>
            <a:endParaRPr kumimoji="1" lang="ja-JP" altLang="en-US" sz="2400" dirty="0">
              <a:solidFill>
                <a:srgbClr val="00B0F0"/>
              </a:solidFill>
            </a:endParaRPr>
          </a:p>
        </p:txBody>
      </p:sp>
      <p:pic>
        <p:nvPicPr>
          <p:cNvPr id="38" name="Picture 4 2">
            <a:extLst>
              <a:ext uri="{FF2B5EF4-FFF2-40B4-BE49-F238E27FC236}">
                <a16:creationId xmlns:a16="http://schemas.microsoft.com/office/drawing/2014/main" id="{5C1971DD-2255-4112-8DED-875952AC0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97" y="3881376"/>
            <a:ext cx="7037130" cy="2338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Arrow Connector 27">
            <a:extLst>
              <a:ext uri="{FF2B5EF4-FFF2-40B4-BE49-F238E27FC236}">
                <a16:creationId xmlns:a16="http://schemas.microsoft.com/office/drawing/2014/main" id="{425863FA-04B5-40E6-900B-8ED7F542B94D}"/>
              </a:ext>
            </a:extLst>
          </p:cNvPr>
          <p:cNvCxnSpPr/>
          <p:nvPr/>
        </p:nvCxnSpPr>
        <p:spPr>
          <a:xfrm flipH="1">
            <a:off x="1994909" y="4716051"/>
            <a:ext cx="1008634" cy="0"/>
          </a:xfrm>
          <a:prstGeom prst="straightConnector1">
            <a:avLst/>
          </a:prstGeom>
          <a:ln>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9D1AA3C-CBE2-4AB4-927F-DFDD7F2F53C6}"/>
              </a:ext>
            </a:extLst>
          </p:cNvPr>
          <p:cNvCxnSpPr/>
          <p:nvPr/>
        </p:nvCxnSpPr>
        <p:spPr>
          <a:xfrm flipH="1">
            <a:off x="1995431" y="4644043"/>
            <a:ext cx="1008634" cy="0"/>
          </a:xfrm>
          <a:prstGeom prst="straightConnector1">
            <a:avLst/>
          </a:prstGeom>
          <a:ln>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3BF3ED4-4E86-44D4-A91F-5BADA1E92524}"/>
              </a:ext>
            </a:extLst>
          </p:cNvPr>
          <p:cNvSpPr txBox="1"/>
          <p:nvPr/>
        </p:nvSpPr>
        <p:spPr>
          <a:xfrm>
            <a:off x="935613" y="4471462"/>
            <a:ext cx="1118191" cy="461665"/>
          </a:xfrm>
          <a:prstGeom prst="rect">
            <a:avLst/>
          </a:prstGeom>
          <a:noFill/>
        </p:spPr>
        <p:txBody>
          <a:bodyPr wrap="none" rtlCol="0">
            <a:spAutoFit/>
          </a:bodyPr>
          <a:lstStyle/>
          <a:p>
            <a:pPr algn="r"/>
            <a:r>
              <a:rPr kumimoji="1" lang="en-US" altLang="ja-JP" sz="1200" dirty="0">
                <a:solidFill>
                  <a:srgbClr val="00B050"/>
                </a:solidFill>
              </a:rPr>
              <a:t>Free streaming</a:t>
            </a:r>
          </a:p>
          <a:p>
            <a:pPr algn="r"/>
            <a:r>
              <a:rPr lang="en-US" altLang="ja-JP" sz="1200" dirty="0">
                <a:solidFill>
                  <a:srgbClr val="0070C0"/>
                </a:solidFill>
              </a:rPr>
              <a:t>HIJING</a:t>
            </a:r>
            <a:endParaRPr kumimoji="1" lang="ja-JP" altLang="en-US" sz="1200" dirty="0">
              <a:solidFill>
                <a:srgbClr val="0070C0"/>
              </a:solidFill>
            </a:endParaRPr>
          </a:p>
        </p:txBody>
      </p:sp>
      <p:grpSp>
        <p:nvGrpSpPr>
          <p:cNvPr id="30" name="Group 29">
            <a:extLst>
              <a:ext uri="{FF2B5EF4-FFF2-40B4-BE49-F238E27FC236}">
                <a16:creationId xmlns:a16="http://schemas.microsoft.com/office/drawing/2014/main" id="{C240B65F-547F-44DE-9ACE-32DDFF56610B}"/>
              </a:ext>
            </a:extLst>
          </p:cNvPr>
          <p:cNvGrpSpPr/>
          <p:nvPr/>
        </p:nvGrpSpPr>
        <p:grpSpPr>
          <a:xfrm>
            <a:off x="644720" y="5894324"/>
            <a:ext cx="661611" cy="541318"/>
            <a:chOff x="-2268760" y="2276872"/>
            <a:chExt cx="792088" cy="648072"/>
          </a:xfrm>
        </p:grpSpPr>
        <p:sp>
          <p:nvSpPr>
            <p:cNvPr id="36" name="Oval 35">
              <a:extLst>
                <a:ext uri="{FF2B5EF4-FFF2-40B4-BE49-F238E27FC236}">
                  <a16:creationId xmlns:a16="http://schemas.microsoft.com/office/drawing/2014/main" id="{ABEFFADE-7FCC-414E-A95C-8F7A2AD33B5A}"/>
                </a:ext>
              </a:extLst>
            </p:cNvPr>
            <p:cNvSpPr/>
            <p:nvPr/>
          </p:nvSpPr>
          <p:spPr bwMode="auto">
            <a:xfrm>
              <a:off x="-2268760" y="2276872"/>
              <a:ext cx="648072" cy="648072"/>
            </a:xfrm>
            <a:prstGeom prst="ellipse">
              <a:avLst/>
            </a:prstGeom>
            <a:solidFill>
              <a:srgbClr val="CCFF66">
                <a:alpha val="6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7" name="Oval 36">
              <a:extLst>
                <a:ext uri="{FF2B5EF4-FFF2-40B4-BE49-F238E27FC236}">
                  <a16:creationId xmlns:a16="http://schemas.microsoft.com/office/drawing/2014/main" id="{6470B477-7C84-482B-B356-7C2A32E2E0D4}"/>
                </a:ext>
              </a:extLst>
            </p:cNvPr>
            <p:cNvSpPr/>
            <p:nvPr/>
          </p:nvSpPr>
          <p:spPr bwMode="auto">
            <a:xfrm>
              <a:off x="-2124744" y="2276872"/>
              <a:ext cx="648072" cy="648072"/>
            </a:xfrm>
            <a:prstGeom prst="ellipse">
              <a:avLst/>
            </a:prstGeom>
            <a:solidFill>
              <a:srgbClr val="CCFF66">
                <a:alpha val="6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sp>
        <p:nvSpPr>
          <p:cNvPr id="32" name="TextBox 31">
            <a:extLst>
              <a:ext uri="{FF2B5EF4-FFF2-40B4-BE49-F238E27FC236}">
                <a16:creationId xmlns:a16="http://schemas.microsoft.com/office/drawing/2014/main" id="{2FD04252-A746-4965-9AB2-126D7192D329}"/>
              </a:ext>
            </a:extLst>
          </p:cNvPr>
          <p:cNvSpPr txBox="1"/>
          <p:nvPr/>
        </p:nvSpPr>
        <p:spPr>
          <a:xfrm>
            <a:off x="395536" y="6360867"/>
            <a:ext cx="1080155" cy="308493"/>
          </a:xfrm>
          <a:prstGeom prst="rect">
            <a:avLst/>
          </a:prstGeom>
          <a:noFill/>
        </p:spPr>
        <p:txBody>
          <a:bodyPr wrap="none" rtlCol="0">
            <a:spAutoFit/>
          </a:bodyPr>
          <a:lstStyle/>
          <a:p>
            <a:r>
              <a:rPr kumimoji="1" lang="en-US" altLang="ja-JP" dirty="0"/>
              <a:t>Central coll.</a:t>
            </a:r>
            <a:endParaRPr kumimoji="1" lang="ja-JP" altLang="en-US" dirty="0"/>
          </a:p>
        </p:txBody>
      </p:sp>
      <p:sp>
        <p:nvSpPr>
          <p:cNvPr id="33" name="TextBox 32">
            <a:extLst>
              <a:ext uri="{FF2B5EF4-FFF2-40B4-BE49-F238E27FC236}">
                <a16:creationId xmlns:a16="http://schemas.microsoft.com/office/drawing/2014/main" id="{178C1F34-7B05-4B7F-8296-9F6711724395}"/>
              </a:ext>
            </a:extLst>
          </p:cNvPr>
          <p:cNvSpPr txBox="1"/>
          <p:nvPr/>
        </p:nvSpPr>
        <p:spPr>
          <a:xfrm>
            <a:off x="3388984" y="6360867"/>
            <a:ext cx="1319077" cy="308493"/>
          </a:xfrm>
          <a:prstGeom prst="rect">
            <a:avLst/>
          </a:prstGeom>
          <a:noFill/>
        </p:spPr>
        <p:txBody>
          <a:bodyPr wrap="none" rtlCol="0">
            <a:spAutoFit/>
          </a:bodyPr>
          <a:lstStyle/>
          <a:p>
            <a:r>
              <a:rPr kumimoji="1" lang="en-US" altLang="ja-JP" dirty="0"/>
              <a:t>Peripheral coll.</a:t>
            </a:r>
            <a:endParaRPr kumimoji="1" lang="ja-JP" altLang="en-US" dirty="0"/>
          </a:p>
        </p:txBody>
      </p:sp>
      <p:grpSp>
        <p:nvGrpSpPr>
          <p:cNvPr id="59" name="Group 58">
            <a:extLst>
              <a:ext uri="{FF2B5EF4-FFF2-40B4-BE49-F238E27FC236}">
                <a16:creationId xmlns:a16="http://schemas.microsoft.com/office/drawing/2014/main" id="{F9FE6AA4-EE23-4AD3-81AA-D71A6BFBBE04}"/>
              </a:ext>
            </a:extLst>
          </p:cNvPr>
          <p:cNvGrpSpPr/>
          <p:nvPr/>
        </p:nvGrpSpPr>
        <p:grpSpPr>
          <a:xfrm>
            <a:off x="4355976" y="3926137"/>
            <a:ext cx="4119482" cy="2455191"/>
            <a:chOff x="4866253" y="3414028"/>
            <a:chExt cx="4119482" cy="2455191"/>
          </a:xfrm>
        </p:grpSpPr>
        <p:pic>
          <p:nvPicPr>
            <p:cNvPr id="56" name="Picture 55">
              <a:extLst>
                <a:ext uri="{FF2B5EF4-FFF2-40B4-BE49-F238E27FC236}">
                  <a16:creationId xmlns:a16="http://schemas.microsoft.com/office/drawing/2014/main" id="{9E835091-BC5F-46F8-B548-1774F8DC1DA2}"/>
                </a:ext>
              </a:extLst>
            </p:cNvPr>
            <p:cNvPicPr>
              <a:picLocks noChangeAspect="1"/>
            </p:cNvPicPr>
            <p:nvPr/>
          </p:nvPicPr>
          <p:blipFill>
            <a:blip r:embed="rId3"/>
            <a:stretch>
              <a:fillRect/>
            </a:stretch>
          </p:blipFill>
          <p:spPr>
            <a:xfrm>
              <a:off x="4866253" y="3414028"/>
              <a:ext cx="3962253" cy="2455191"/>
            </a:xfrm>
            <a:prstGeom prst="rect">
              <a:avLst/>
            </a:prstGeom>
          </p:spPr>
        </p:pic>
        <p:sp>
          <p:nvSpPr>
            <p:cNvPr id="57" name="Oval 56">
              <a:extLst>
                <a:ext uri="{FF2B5EF4-FFF2-40B4-BE49-F238E27FC236}">
                  <a16:creationId xmlns:a16="http://schemas.microsoft.com/office/drawing/2014/main" id="{C3829CCE-C065-44A9-8835-E78806EAAB4A}"/>
                </a:ext>
              </a:extLst>
            </p:cNvPr>
            <p:cNvSpPr/>
            <p:nvPr/>
          </p:nvSpPr>
          <p:spPr bwMode="auto">
            <a:xfrm>
              <a:off x="7761599" y="4440703"/>
              <a:ext cx="1224136" cy="86409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grpSp>
        <p:nvGrpSpPr>
          <p:cNvPr id="2" name="Group 1">
            <a:extLst>
              <a:ext uri="{FF2B5EF4-FFF2-40B4-BE49-F238E27FC236}">
                <a16:creationId xmlns:a16="http://schemas.microsoft.com/office/drawing/2014/main" id="{25E615A0-374E-4F5C-9FE4-DDB070B16ACB}"/>
              </a:ext>
            </a:extLst>
          </p:cNvPr>
          <p:cNvGrpSpPr/>
          <p:nvPr/>
        </p:nvGrpSpPr>
        <p:grpSpPr>
          <a:xfrm>
            <a:off x="3707904" y="927662"/>
            <a:ext cx="5588145" cy="2704115"/>
            <a:chOff x="4312447" y="774003"/>
            <a:chExt cx="5588145" cy="2704115"/>
          </a:xfrm>
        </p:grpSpPr>
        <p:sp>
          <p:nvSpPr>
            <p:cNvPr id="66" name="Rectangle 65">
              <a:extLst>
                <a:ext uri="{FF2B5EF4-FFF2-40B4-BE49-F238E27FC236}">
                  <a16:creationId xmlns:a16="http://schemas.microsoft.com/office/drawing/2014/main" id="{026EAD88-E27E-49D7-B568-DEB714C87BB4}"/>
                </a:ext>
              </a:extLst>
            </p:cNvPr>
            <p:cNvSpPr/>
            <p:nvPr/>
          </p:nvSpPr>
          <p:spPr bwMode="auto">
            <a:xfrm>
              <a:off x="4312447" y="774003"/>
              <a:ext cx="5300113" cy="27041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pic>
          <p:nvPicPr>
            <p:cNvPr id="61" name="Picture 2">
              <a:extLst>
                <a:ext uri="{FF2B5EF4-FFF2-40B4-BE49-F238E27FC236}">
                  <a16:creationId xmlns:a16="http://schemas.microsoft.com/office/drawing/2014/main" id="{2FAB2EF1-1CBC-4BAE-B0A0-EB484E4CAA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7949" y="950508"/>
              <a:ext cx="4220555" cy="180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Rectangle 61">
              <a:extLst>
                <a:ext uri="{FF2B5EF4-FFF2-40B4-BE49-F238E27FC236}">
                  <a16:creationId xmlns:a16="http://schemas.microsoft.com/office/drawing/2014/main" id="{28F5AB37-DF7A-40F1-8C49-16FD568C0F25}"/>
                </a:ext>
              </a:extLst>
            </p:cNvPr>
            <p:cNvSpPr/>
            <p:nvPr/>
          </p:nvSpPr>
          <p:spPr>
            <a:xfrm>
              <a:off x="4427984" y="2797604"/>
              <a:ext cx="5472608" cy="646331"/>
            </a:xfrm>
            <a:prstGeom prst="rect">
              <a:avLst/>
            </a:prstGeom>
          </p:spPr>
          <p:txBody>
            <a:bodyPr wrap="square">
              <a:spAutoFit/>
            </a:bodyPr>
            <a:lstStyle/>
            <a:p>
              <a:r>
                <a:rPr lang="en-US" altLang="ja-JP" dirty="0"/>
                <a:t>Static Coulomb field </a:t>
              </a:r>
            </a:p>
            <a:p>
              <a:r>
                <a:rPr lang="en-US" altLang="ja-JP" dirty="0">
                  <a:solidFill>
                    <a:srgbClr val="FF0000"/>
                  </a:solidFill>
                  <a:sym typeface="Wingdings" panose="05000000000000000000" pitchFamily="2" charset="2"/>
                </a:rPr>
                <a:t>        	 </a:t>
              </a:r>
              <a:r>
                <a:rPr lang="ja-JP" altLang="en-US" dirty="0">
                  <a:solidFill>
                    <a:srgbClr val="FF0000"/>
                  </a:solidFill>
                  <a:sym typeface="Wingdings" panose="05000000000000000000" pitchFamily="2" charset="2"/>
                </a:rPr>
                <a:t>         </a:t>
              </a:r>
              <a:r>
                <a:rPr lang="en-US" altLang="ja-JP" dirty="0">
                  <a:solidFill>
                    <a:srgbClr val="FF0000"/>
                  </a:solidFill>
                  <a:sym typeface="Wingdings" panose="05000000000000000000" pitchFamily="2" charset="2"/>
                </a:rPr>
                <a:t> Boost    </a:t>
              </a:r>
              <a:r>
                <a:rPr lang="ja-JP" altLang="en-US" dirty="0">
                  <a:sym typeface="Wingdings" panose="05000000000000000000" pitchFamily="2" charset="2"/>
                </a:rPr>
                <a:t> </a:t>
              </a:r>
              <a:r>
                <a:rPr lang="ja-JP" altLang="en-US" dirty="0"/>
                <a:t>Lienard</a:t>
              </a:r>
              <a:r>
                <a:rPr lang="en-US" altLang="ja-JP" dirty="0"/>
                <a:t>-W</a:t>
              </a:r>
              <a:r>
                <a:rPr lang="ja-JP" altLang="en-US" dirty="0"/>
                <a:t>iechert potential</a:t>
              </a:r>
            </a:p>
          </p:txBody>
        </p:sp>
      </p:grpSp>
      <p:grpSp>
        <p:nvGrpSpPr>
          <p:cNvPr id="31" name="Group 30">
            <a:extLst>
              <a:ext uri="{FF2B5EF4-FFF2-40B4-BE49-F238E27FC236}">
                <a16:creationId xmlns:a16="http://schemas.microsoft.com/office/drawing/2014/main" id="{7190F967-235C-43D1-956B-180A690276C3}"/>
              </a:ext>
            </a:extLst>
          </p:cNvPr>
          <p:cNvGrpSpPr/>
          <p:nvPr/>
        </p:nvGrpSpPr>
        <p:grpSpPr>
          <a:xfrm>
            <a:off x="3598032" y="5907188"/>
            <a:ext cx="972280" cy="549690"/>
            <a:chOff x="-2273185" y="3429000"/>
            <a:chExt cx="1164025" cy="658095"/>
          </a:xfrm>
        </p:grpSpPr>
        <p:sp>
          <p:nvSpPr>
            <p:cNvPr id="34" name="Oval 33">
              <a:extLst>
                <a:ext uri="{FF2B5EF4-FFF2-40B4-BE49-F238E27FC236}">
                  <a16:creationId xmlns:a16="http://schemas.microsoft.com/office/drawing/2014/main" id="{E28452C9-739E-4A01-BD68-2F8E13F150CB}"/>
                </a:ext>
              </a:extLst>
            </p:cNvPr>
            <p:cNvSpPr/>
            <p:nvPr/>
          </p:nvSpPr>
          <p:spPr bwMode="auto">
            <a:xfrm>
              <a:off x="-2273185" y="3429000"/>
              <a:ext cx="648072" cy="648072"/>
            </a:xfrm>
            <a:prstGeom prst="ellipse">
              <a:avLst/>
            </a:prstGeom>
            <a:solidFill>
              <a:srgbClr val="CCFF66">
                <a:alpha val="6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5" name="Oval 34">
              <a:extLst>
                <a:ext uri="{FF2B5EF4-FFF2-40B4-BE49-F238E27FC236}">
                  <a16:creationId xmlns:a16="http://schemas.microsoft.com/office/drawing/2014/main" id="{803BF45D-6C39-4EA4-A9ED-DAB6124EF36C}"/>
                </a:ext>
              </a:extLst>
            </p:cNvPr>
            <p:cNvSpPr/>
            <p:nvPr/>
          </p:nvSpPr>
          <p:spPr bwMode="auto">
            <a:xfrm>
              <a:off x="-1757232" y="3439023"/>
              <a:ext cx="648072" cy="648072"/>
            </a:xfrm>
            <a:prstGeom prst="ellipse">
              <a:avLst/>
            </a:prstGeom>
            <a:solidFill>
              <a:srgbClr val="CCFF66">
                <a:alpha val="6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sp>
        <p:nvSpPr>
          <p:cNvPr id="29" name="正方形/長方形 6">
            <a:extLst>
              <a:ext uri="{FF2B5EF4-FFF2-40B4-BE49-F238E27FC236}">
                <a16:creationId xmlns:a16="http://schemas.microsoft.com/office/drawing/2014/main" id="{0287BA76-00DF-4EBF-82CC-B725701496AE}"/>
              </a:ext>
            </a:extLst>
          </p:cNvPr>
          <p:cNvSpPr/>
          <p:nvPr/>
        </p:nvSpPr>
        <p:spPr>
          <a:xfrm>
            <a:off x="5116314" y="6360877"/>
            <a:ext cx="4270015" cy="338554"/>
          </a:xfrm>
          <a:prstGeom prst="rect">
            <a:avLst/>
          </a:prstGeom>
        </p:spPr>
        <p:txBody>
          <a:bodyPr wrap="square">
            <a:spAutoFit/>
          </a:bodyPr>
          <a:lstStyle/>
          <a:p>
            <a:r>
              <a:rPr lang="en-US" altLang="ja-JP" sz="1600" dirty="0">
                <a:solidFill>
                  <a:srgbClr val="00B050"/>
                </a:solidFill>
                <a:latin typeface="Arial" charset="0"/>
                <a:ea typeface="ＭＳ Ｐゴシック" charset="-128"/>
                <a:cs typeface="ＭＳ Ｐゴシック" charset="-128"/>
              </a:rPr>
              <a:t>Deng &amp; Huang; KH &amp; Huang [</a:t>
            </a:r>
            <a:r>
              <a:rPr lang="en-US" altLang="ja-JP" sz="1600" dirty="0">
                <a:hlinkClick r:id="rId5"/>
              </a:rPr>
              <a:t>1609.00747</a:t>
            </a:r>
            <a:r>
              <a:rPr lang="en-US" altLang="ja-JP" sz="1600" dirty="0">
                <a:solidFill>
                  <a:srgbClr val="00B050"/>
                </a:solidFill>
                <a:latin typeface="Arial" charset="0"/>
                <a:ea typeface="ＭＳ Ｐゴシック" charset="-128"/>
                <a:cs typeface="ＭＳ Ｐゴシック" charset="-128"/>
              </a:rPr>
              <a:t>]</a:t>
            </a:r>
            <a:endParaRPr lang="ja-JP" altLang="en-US" sz="1600" dirty="0">
              <a:solidFill>
                <a:srgbClr val="00B050"/>
              </a:solidFill>
            </a:endParaRPr>
          </a:p>
        </p:txBody>
      </p:sp>
    </p:spTree>
    <p:extLst>
      <p:ext uri="{BB962C8B-B14F-4D97-AF65-F5344CB8AC3E}">
        <p14:creationId xmlns:p14="http://schemas.microsoft.com/office/powerpoint/2010/main" val="2036206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9676" y="100118"/>
            <a:ext cx="6319529" cy="523220"/>
          </a:xfrm>
          <a:prstGeom prst="rect">
            <a:avLst/>
          </a:prstGeom>
          <a:noFill/>
        </p:spPr>
        <p:txBody>
          <a:bodyPr wrap="square" rtlCol="0">
            <a:spAutoFit/>
          </a:bodyPr>
          <a:lstStyle/>
          <a:p>
            <a:r>
              <a:rPr lang="en-US" altLang="ja-JP" sz="2800" dirty="0" err="1">
                <a:solidFill>
                  <a:srgbClr val="00B0F0"/>
                </a:solidFill>
              </a:rPr>
              <a:t>Resummation</a:t>
            </a:r>
            <a:r>
              <a:rPr lang="en-US" altLang="ja-JP" sz="2800" dirty="0">
                <a:solidFill>
                  <a:srgbClr val="00B0F0"/>
                </a:solidFill>
              </a:rPr>
              <a:t> for external-field insertions</a:t>
            </a:r>
            <a:endParaRPr kumimoji="1" lang="ja-JP" altLang="en-US" sz="2800" dirty="0">
              <a:solidFill>
                <a:srgbClr val="00B0F0"/>
              </a:solidFill>
            </a:endParaRPr>
          </a:p>
        </p:txBody>
      </p:sp>
      <p:sp>
        <p:nvSpPr>
          <p:cNvPr id="96" name="Rectangle 95">
            <a:extLst>
              <a:ext uri="{FF2B5EF4-FFF2-40B4-BE49-F238E27FC236}">
                <a16:creationId xmlns:a16="http://schemas.microsoft.com/office/drawing/2014/main" id="{1C87B8A2-7166-45C9-8376-D7C1B9F341D9}"/>
              </a:ext>
            </a:extLst>
          </p:cNvPr>
          <p:cNvSpPr/>
          <p:nvPr/>
        </p:nvSpPr>
        <p:spPr bwMode="auto">
          <a:xfrm>
            <a:off x="144016" y="764704"/>
            <a:ext cx="8922901" cy="26135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27" name="Group 26">
            <a:extLst>
              <a:ext uri="{FF2B5EF4-FFF2-40B4-BE49-F238E27FC236}">
                <a16:creationId xmlns:a16="http://schemas.microsoft.com/office/drawing/2014/main" id="{F125DBE4-F915-46E8-8926-F1D3D4C26CCB}"/>
              </a:ext>
            </a:extLst>
          </p:cNvPr>
          <p:cNvGrpSpPr/>
          <p:nvPr/>
        </p:nvGrpSpPr>
        <p:grpSpPr>
          <a:xfrm>
            <a:off x="285251" y="895570"/>
            <a:ext cx="9183293" cy="946001"/>
            <a:chOff x="141235" y="1196752"/>
            <a:chExt cx="9183293" cy="946001"/>
          </a:xfrm>
        </p:grpSpPr>
        <p:grpSp>
          <p:nvGrpSpPr>
            <p:cNvPr id="18" name="Group 17">
              <a:extLst>
                <a:ext uri="{FF2B5EF4-FFF2-40B4-BE49-F238E27FC236}">
                  <a16:creationId xmlns:a16="http://schemas.microsoft.com/office/drawing/2014/main" id="{48298C54-1568-420B-BED6-4C65462481EC}"/>
                </a:ext>
              </a:extLst>
            </p:cNvPr>
            <p:cNvGrpSpPr/>
            <p:nvPr/>
          </p:nvGrpSpPr>
          <p:grpSpPr>
            <a:xfrm>
              <a:off x="2401379" y="1230955"/>
              <a:ext cx="628191" cy="877594"/>
              <a:chOff x="2539222" y="1556792"/>
              <a:chExt cx="628191" cy="877594"/>
            </a:xfrm>
          </p:grpSpPr>
          <p:sp>
            <p:nvSpPr>
              <p:cNvPr id="202" name="テキスト ボックス 131 1">
                <a:extLst>
                  <a:ext uri="{FF2B5EF4-FFF2-40B4-BE49-F238E27FC236}">
                    <a16:creationId xmlns:a16="http://schemas.microsoft.com/office/drawing/2014/main" id="{8F2F585C-9506-4F32-9FA6-AA7712D29EED}"/>
                  </a:ext>
                </a:extLst>
              </p:cNvPr>
              <p:cNvSpPr txBox="1"/>
              <p:nvPr/>
            </p:nvSpPr>
            <p:spPr>
              <a:xfrm>
                <a:off x="2673241" y="1556792"/>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cxnSp>
            <p:nvCxnSpPr>
              <p:cNvPr id="203" name="Straight Connector 202">
                <a:extLst>
                  <a:ext uri="{FF2B5EF4-FFF2-40B4-BE49-F238E27FC236}">
                    <a16:creationId xmlns:a16="http://schemas.microsoft.com/office/drawing/2014/main" id="{B12972FA-7C7F-4EFB-8AF8-7021E819DB0C}"/>
                  </a:ext>
                </a:extLst>
              </p:cNvPr>
              <p:cNvCxnSpPr>
                <a:cxnSpLocks/>
              </p:cNvCxnSpPr>
              <p:nvPr/>
            </p:nvCxnSpPr>
            <p:spPr>
              <a:xfrm>
                <a:off x="2539222" y="2434386"/>
                <a:ext cx="628191" cy="0"/>
              </a:xfrm>
              <a:prstGeom prst="line">
                <a:avLst/>
              </a:prstGeom>
              <a:ln w="19050">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204" name="グループ化 99">
                <a:extLst>
                  <a:ext uri="{FF2B5EF4-FFF2-40B4-BE49-F238E27FC236}">
                    <a16:creationId xmlns:a16="http://schemas.microsoft.com/office/drawing/2014/main" id="{82B5ED6F-B4D7-47FA-9A35-0D8DFE498F95}"/>
                  </a:ext>
                </a:extLst>
              </p:cNvPr>
              <p:cNvGrpSpPr/>
              <p:nvPr/>
            </p:nvGrpSpPr>
            <p:grpSpPr>
              <a:xfrm rot="3036739">
                <a:off x="2659127" y="2015962"/>
                <a:ext cx="507068" cy="230110"/>
                <a:chOff x="5267450" y="3810639"/>
                <a:chExt cx="848735" cy="391695"/>
              </a:xfrm>
            </p:grpSpPr>
            <p:sp>
              <p:nvSpPr>
                <p:cNvPr id="214" name="フリーフォーム 100 1">
                  <a:extLst>
                    <a:ext uri="{FF2B5EF4-FFF2-40B4-BE49-F238E27FC236}">
                      <a16:creationId xmlns:a16="http://schemas.microsoft.com/office/drawing/2014/main" id="{A0E72C28-DB38-4F3E-B2A6-1C13A50B67BA}"/>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5" name="グループ化 101">
                  <a:extLst>
                    <a:ext uri="{FF2B5EF4-FFF2-40B4-BE49-F238E27FC236}">
                      <a16:creationId xmlns:a16="http://schemas.microsoft.com/office/drawing/2014/main" id="{8D6D2D45-5CD4-447D-947F-13E841EF1433}"/>
                    </a:ext>
                  </a:extLst>
                </p:cNvPr>
                <p:cNvGrpSpPr/>
                <p:nvPr/>
              </p:nvGrpSpPr>
              <p:grpSpPr>
                <a:xfrm>
                  <a:off x="5267450" y="3810639"/>
                  <a:ext cx="141461" cy="141461"/>
                  <a:chOff x="7240824" y="2855449"/>
                  <a:chExt cx="141461" cy="141461"/>
                </a:xfrm>
              </p:grpSpPr>
              <p:cxnSp>
                <p:nvCxnSpPr>
                  <p:cNvPr id="216" name="直線コネクタ 102 1">
                    <a:extLst>
                      <a:ext uri="{FF2B5EF4-FFF2-40B4-BE49-F238E27FC236}">
                        <a16:creationId xmlns:a16="http://schemas.microsoft.com/office/drawing/2014/main" id="{B935944D-D8CF-4C16-A0A2-5CD7EBEEF770}"/>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7" name="直線コネクタ 103 1">
                    <a:extLst>
                      <a:ext uri="{FF2B5EF4-FFF2-40B4-BE49-F238E27FC236}">
                        <a16:creationId xmlns:a16="http://schemas.microsoft.com/office/drawing/2014/main" id="{F9669CE3-10F6-4F1C-BDA6-4FDF2E672DF0}"/>
                      </a:ext>
                    </a:extLst>
                  </p:cNvPr>
                  <p:cNvCxnSpPr/>
                  <p:nvPr/>
                </p:nvCxnSpPr>
                <p:spPr>
                  <a:xfrm flipH="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8" name="直線コネクタ 104 1">
                    <a:extLst>
                      <a:ext uri="{FF2B5EF4-FFF2-40B4-BE49-F238E27FC236}">
                        <a16:creationId xmlns:a16="http://schemas.microsoft.com/office/drawing/2014/main" id="{1E211A37-7913-4C06-A9BF-C2E34C91B60C}"/>
                      </a:ext>
                    </a:extLst>
                  </p:cNvPr>
                  <p:cNvCxnSpPr/>
                  <p:nvPr/>
                </p:nvCxnSpPr>
                <p:spPr>
                  <a:xfrm flipV="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9" name="直線コネクタ 105 1">
                    <a:extLst>
                      <a:ext uri="{FF2B5EF4-FFF2-40B4-BE49-F238E27FC236}">
                        <a16:creationId xmlns:a16="http://schemas.microsoft.com/office/drawing/2014/main" id="{B46CF070-6C1A-41FD-B843-987F059AC94C}"/>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grpSp>
          <p:nvGrpSpPr>
            <p:cNvPr id="14" name="Group 13">
              <a:extLst>
                <a:ext uri="{FF2B5EF4-FFF2-40B4-BE49-F238E27FC236}">
                  <a16:creationId xmlns:a16="http://schemas.microsoft.com/office/drawing/2014/main" id="{BA4FF256-F699-4189-AF62-B1BE10D60F1C}"/>
                </a:ext>
              </a:extLst>
            </p:cNvPr>
            <p:cNvGrpSpPr/>
            <p:nvPr/>
          </p:nvGrpSpPr>
          <p:grpSpPr>
            <a:xfrm>
              <a:off x="5652120" y="1222348"/>
              <a:ext cx="2426068" cy="894808"/>
              <a:chOff x="5866800" y="1556792"/>
              <a:chExt cx="2426068" cy="894808"/>
            </a:xfrm>
          </p:grpSpPr>
          <p:sp>
            <p:nvSpPr>
              <p:cNvPr id="103" name="テキスト ボックス 131 1">
                <a:extLst>
                  <a:ext uri="{FF2B5EF4-FFF2-40B4-BE49-F238E27FC236}">
                    <a16:creationId xmlns:a16="http://schemas.microsoft.com/office/drawing/2014/main" id="{B565E6CF-0CE2-43BF-8BB6-2CEB82979768}"/>
                  </a:ext>
                </a:extLst>
              </p:cNvPr>
              <p:cNvSpPr txBox="1"/>
              <p:nvPr/>
            </p:nvSpPr>
            <p:spPr>
              <a:xfrm>
                <a:off x="5928811" y="1574006"/>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cxnSp>
            <p:nvCxnSpPr>
              <p:cNvPr id="104" name="Straight Connector 103">
                <a:extLst>
                  <a:ext uri="{FF2B5EF4-FFF2-40B4-BE49-F238E27FC236}">
                    <a16:creationId xmlns:a16="http://schemas.microsoft.com/office/drawing/2014/main" id="{484DE894-69B3-4767-ABB8-DC7AB77A0AC1}"/>
                  </a:ext>
                </a:extLst>
              </p:cNvPr>
              <p:cNvCxnSpPr>
                <a:cxnSpLocks/>
              </p:cNvCxnSpPr>
              <p:nvPr/>
            </p:nvCxnSpPr>
            <p:spPr>
              <a:xfrm>
                <a:off x="5866800" y="2451600"/>
                <a:ext cx="825998" cy="0"/>
              </a:xfrm>
              <a:prstGeom prst="line">
                <a:avLst/>
              </a:prstGeom>
              <a:ln w="19050">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105" name="グループ化 99">
                <a:extLst>
                  <a:ext uri="{FF2B5EF4-FFF2-40B4-BE49-F238E27FC236}">
                    <a16:creationId xmlns:a16="http://schemas.microsoft.com/office/drawing/2014/main" id="{8CA3EFEF-98F4-4DA0-A46E-A8E92AEE2FB8}"/>
                  </a:ext>
                </a:extLst>
              </p:cNvPr>
              <p:cNvGrpSpPr/>
              <p:nvPr/>
            </p:nvGrpSpPr>
            <p:grpSpPr>
              <a:xfrm rot="3036739">
                <a:off x="5914697" y="2033176"/>
                <a:ext cx="507068" cy="230110"/>
                <a:chOff x="5267450" y="3810639"/>
                <a:chExt cx="848735" cy="391695"/>
              </a:xfrm>
            </p:grpSpPr>
            <p:sp>
              <p:nvSpPr>
                <p:cNvPr id="115" name="フリーフォーム 100 1">
                  <a:extLst>
                    <a:ext uri="{FF2B5EF4-FFF2-40B4-BE49-F238E27FC236}">
                      <a16:creationId xmlns:a16="http://schemas.microsoft.com/office/drawing/2014/main" id="{2F522C31-98BB-4085-9208-553AE178BC06}"/>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01">
                  <a:extLst>
                    <a:ext uri="{FF2B5EF4-FFF2-40B4-BE49-F238E27FC236}">
                      <a16:creationId xmlns:a16="http://schemas.microsoft.com/office/drawing/2014/main" id="{691CA547-1AA9-45FB-A1B6-0EE728F4BF7B}"/>
                    </a:ext>
                  </a:extLst>
                </p:cNvPr>
                <p:cNvGrpSpPr/>
                <p:nvPr/>
              </p:nvGrpSpPr>
              <p:grpSpPr>
                <a:xfrm>
                  <a:off x="5267450" y="3810639"/>
                  <a:ext cx="141461" cy="141461"/>
                  <a:chOff x="7240824" y="2855449"/>
                  <a:chExt cx="141461" cy="141461"/>
                </a:xfrm>
              </p:grpSpPr>
              <p:cxnSp>
                <p:nvCxnSpPr>
                  <p:cNvPr id="117" name="直線コネクタ 102 1">
                    <a:extLst>
                      <a:ext uri="{FF2B5EF4-FFF2-40B4-BE49-F238E27FC236}">
                        <a16:creationId xmlns:a16="http://schemas.microsoft.com/office/drawing/2014/main" id="{5B7735AD-D28D-43E7-A006-5A5DF3DFCD70}"/>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8" name="直線コネクタ 103 1">
                    <a:extLst>
                      <a:ext uri="{FF2B5EF4-FFF2-40B4-BE49-F238E27FC236}">
                        <a16:creationId xmlns:a16="http://schemas.microsoft.com/office/drawing/2014/main" id="{9D3E988B-A82A-4B76-B9CE-7FA9A8516BC7}"/>
                      </a:ext>
                    </a:extLst>
                  </p:cNvPr>
                  <p:cNvCxnSpPr/>
                  <p:nvPr/>
                </p:nvCxnSpPr>
                <p:spPr>
                  <a:xfrm flipH="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9" name="直線コネクタ 104 1">
                    <a:extLst>
                      <a:ext uri="{FF2B5EF4-FFF2-40B4-BE49-F238E27FC236}">
                        <a16:creationId xmlns:a16="http://schemas.microsoft.com/office/drawing/2014/main" id="{2CFD2BB9-5CA4-4CD7-AC86-F6A63D7D15FE}"/>
                      </a:ext>
                    </a:extLst>
                  </p:cNvPr>
                  <p:cNvCxnSpPr/>
                  <p:nvPr/>
                </p:nvCxnSpPr>
                <p:spPr>
                  <a:xfrm flipV="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直線コネクタ 105 1">
                    <a:extLst>
                      <a:ext uri="{FF2B5EF4-FFF2-40B4-BE49-F238E27FC236}">
                        <a16:creationId xmlns:a16="http://schemas.microsoft.com/office/drawing/2014/main" id="{658F9FC5-83E5-4311-8CED-88CED20D11BA}"/>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106" name="テキスト ボックス 131 2">
                <a:extLst>
                  <a:ext uri="{FF2B5EF4-FFF2-40B4-BE49-F238E27FC236}">
                    <a16:creationId xmlns:a16="http://schemas.microsoft.com/office/drawing/2014/main" id="{6E6925B7-D9C5-4574-ADC9-65B443D33078}"/>
                  </a:ext>
                </a:extLst>
              </p:cNvPr>
              <p:cNvSpPr txBox="1"/>
              <p:nvPr/>
            </p:nvSpPr>
            <p:spPr>
              <a:xfrm>
                <a:off x="5928812" y="1574007"/>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nvGrpSpPr>
              <p:cNvPr id="107" name="グループ化 99">
                <a:extLst>
                  <a:ext uri="{FF2B5EF4-FFF2-40B4-BE49-F238E27FC236}">
                    <a16:creationId xmlns:a16="http://schemas.microsoft.com/office/drawing/2014/main" id="{331A5450-556E-4BCD-B1AA-3FB07D954767}"/>
                  </a:ext>
                </a:extLst>
              </p:cNvPr>
              <p:cNvGrpSpPr/>
              <p:nvPr/>
            </p:nvGrpSpPr>
            <p:grpSpPr>
              <a:xfrm rot="3036739">
                <a:off x="6292707" y="2015961"/>
                <a:ext cx="507068" cy="230110"/>
                <a:chOff x="5267450" y="3810639"/>
                <a:chExt cx="848735" cy="391695"/>
              </a:xfrm>
            </p:grpSpPr>
            <p:sp>
              <p:nvSpPr>
                <p:cNvPr id="109" name="フリーフォーム 100 2">
                  <a:extLst>
                    <a:ext uri="{FF2B5EF4-FFF2-40B4-BE49-F238E27FC236}">
                      <a16:creationId xmlns:a16="http://schemas.microsoft.com/office/drawing/2014/main" id="{89C4FE64-F17E-4EBB-A4B1-C31B90A9584D}"/>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0" name="グループ化 101">
                  <a:extLst>
                    <a:ext uri="{FF2B5EF4-FFF2-40B4-BE49-F238E27FC236}">
                      <a16:creationId xmlns:a16="http://schemas.microsoft.com/office/drawing/2014/main" id="{337E5DCE-C2B7-4811-89BC-68D19D13BF3A}"/>
                    </a:ext>
                  </a:extLst>
                </p:cNvPr>
                <p:cNvGrpSpPr/>
                <p:nvPr/>
              </p:nvGrpSpPr>
              <p:grpSpPr>
                <a:xfrm>
                  <a:off x="5267450" y="3810639"/>
                  <a:ext cx="141461" cy="141461"/>
                  <a:chOff x="7240824" y="2855449"/>
                  <a:chExt cx="141461" cy="141461"/>
                </a:xfrm>
              </p:grpSpPr>
              <p:cxnSp>
                <p:nvCxnSpPr>
                  <p:cNvPr id="111" name="直線コネクタ 102 2">
                    <a:extLst>
                      <a:ext uri="{FF2B5EF4-FFF2-40B4-BE49-F238E27FC236}">
                        <a16:creationId xmlns:a16="http://schemas.microsoft.com/office/drawing/2014/main" id="{C84D555F-FB4E-4448-9F0F-CF2A51AFA852}"/>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2" name="直線コネクタ 103 2">
                    <a:extLst>
                      <a:ext uri="{FF2B5EF4-FFF2-40B4-BE49-F238E27FC236}">
                        <a16:creationId xmlns:a16="http://schemas.microsoft.com/office/drawing/2014/main" id="{D10C387F-CE30-44D5-8DAE-E1F2F8703C9A}"/>
                      </a:ext>
                    </a:extLst>
                  </p:cNvPr>
                  <p:cNvCxnSpPr/>
                  <p:nvPr/>
                </p:nvCxnSpPr>
                <p:spPr>
                  <a:xfrm flipH="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3" name="直線コネクタ 104 2">
                    <a:extLst>
                      <a:ext uri="{FF2B5EF4-FFF2-40B4-BE49-F238E27FC236}">
                        <a16:creationId xmlns:a16="http://schemas.microsoft.com/office/drawing/2014/main" id="{B79C2E3A-1438-4967-803B-291056C1C3C4}"/>
                      </a:ext>
                    </a:extLst>
                  </p:cNvPr>
                  <p:cNvCxnSpPr/>
                  <p:nvPr/>
                </p:nvCxnSpPr>
                <p:spPr>
                  <a:xfrm flipV="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4" name="直線コネクタ 105 2">
                    <a:extLst>
                      <a:ext uri="{FF2B5EF4-FFF2-40B4-BE49-F238E27FC236}">
                        <a16:creationId xmlns:a16="http://schemas.microsoft.com/office/drawing/2014/main" id="{EAC6E7B4-376C-43D7-84E7-A80577F2B9BE}"/>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108" name="テキスト ボックス 131 3">
                <a:extLst>
                  <a:ext uri="{FF2B5EF4-FFF2-40B4-BE49-F238E27FC236}">
                    <a16:creationId xmlns:a16="http://schemas.microsoft.com/office/drawing/2014/main" id="{94CE81B6-FB04-4A46-8873-4E0605CA3916}"/>
                  </a:ext>
                </a:extLst>
              </p:cNvPr>
              <p:cNvSpPr txBox="1"/>
              <p:nvPr/>
            </p:nvSpPr>
            <p:spPr>
              <a:xfrm>
                <a:off x="6306822" y="1556792"/>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sp>
            <p:nvSpPr>
              <p:cNvPr id="122" name="テキスト ボックス 131 4">
                <a:extLst>
                  <a:ext uri="{FF2B5EF4-FFF2-40B4-BE49-F238E27FC236}">
                    <a16:creationId xmlns:a16="http://schemas.microsoft.com/office/drawing/2014/main" id="{4E238D72-5FF6-4E8A-B74B-0CD5D56C517B}"/>
                  </a:ext>
                </a:extLst>
              </p:cNvPr>
              <p:cNvSpPr txBox="1"/>
              <p:nvPr/>
            </p:nvSpPr>
            <p:spPr>
              <a:xfrm>
                <a:off x="6743102" y="1574006"/>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cxnSp>
            <p:nvCxnSpPr>
              <p:cNvPr id="123" name="Straight Connector 122">
                <a:extLst>
                  <a:ext uri="{FF2B5EF4-FFF2-40B4-BE49-F238E27FC236}">
                    <a16:creationId xmlns:a16="http://schemas.microsoft.com/office/drawing/2014/main" id="{284688C7-3B23-4074-8078-E7D7676B077A}"/>
                  </a:ext>
                </a:extLst>
              </p:cNvPr>
              <p:cNvCxnSpPr>
                <a:cxnSpLocks/>
              </p:cNvCxnSpPr>
              <p:nvPr/>
            </p:nvCxnSpPr>
            <p:spPr>
              <a:xfrm>
                <a:off x="6681091" y="2451600"/>
                <a:ext cx="825998" cy="0"/>
              </a:xfrm>
              <a:prstGeom prst="line">
                <a:avLst/>
              </a:prstGeom>
              <a:ln w="19050">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124" name="グループ化 99">
                <a:extLst>
                  <a:ext uri="{FF2B5EF4-FFF2-40B4-BE49-F238E27FC236}">
                    <a16:creationId xmlns:a16="http://schemas.microsoft.com/office/drawing/2014/main" id="{E7CA7528-5FD4-49E6-AC63-04C0F6D9E11D}"/>
                  </a:ext>
                </a:extLst>
              </p:cNvPr>
              <p:cNvGrpSpPr/>
              <p:nvPr/>
            </p:nvGrpSpPr>
            <p:grpSpPr>
              <a:xfrm rot="3036739">
                <a:off x="6728988" y="2033176"/>
                <a:ext cx="507068" cy="230110"/>
                <a:chOff x="5267450" y="3810639"/>
                <a:chExt cx="848735" cy="391695"/>
              </a:xfrm>
            </p:grpSpPr>
            <p:sp>
              <p:nvSpPr>
                <p:cNvPr id="225" name="フリーフォーム 100 3">
                  <a:extLst>
                    <a:ext uri="{FF2B5EF4-FFF2-40B4-BE49-F238E27FC236}">
                      <a16:creationId xmlns:a16="http://schemas.microsoft.com/office/drawing/2014/main" id="{77A105FD-82A9-4566-AA33-1F9ED066358C}"/>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6" name="グループ化 101">
                  <a:extLst>
                    <a:ext uri="{FF2B5EF4-FFF2-40B4-BE49-F238E27FC236}">
                      <a16:creationId xmlns:a16="http://schemas.microsoft.com/office/drawing/2014/main" id="{2A4AAB65-27E6-4365-A6D9-422E73939F49}"/>
                    </a:ext>
                  </a:extLst>
                </p:cNvPr>
                <p:cNvGrpSpPr/>
                <p:nvPr/>
              </p:nvGrpSpPr>
              <p:grpSpPr>
                <a:xfrm>
                  <a:off x="5267450" y="3810639"/>
                  <a:ext cx="141461" cy="141461"/>
                  <a:chOff x="7240824" y="2855449"/>
                  <a:chExt cx="141461" cy="141461"/>
                </a:xfrm>
              </p:grpSpPr>
              <p:cxnSp>
                <p:nvCxnSpPr>
                  <p:cNvPr id="227" name="直線コネクタ 102 3">
                    <a:extLst>
                      <a:ext uri="{FF2B5EF4-FFF2-40B4-BE49-F238E27FC236}">
                        <a16:creationId xmlns:a16="http://schemas.microsoft.com/office/drawing/2014/main" id="{E3057349-7D8B-4FB3-AA59-9195D0C43630}"/>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8" name="直線コネクタ 103 3">
                    <a:extLst>
                      <a:ext uri="{FF2B5EF4-FFF2-40B4-BE49-F238E27FC236}">
                        <a16:creationId xmlns:a16="http://schemas.microsoft.com/office/drawing/2014/main" id="{10107235-03C9-414A-BCDA-F9D2114C6A50}"/>
                      </a:ext>
                    </a:extLst>
                  </p:cNvPr>
                  <p:cNvCxnSpPr/>
                  <p:nvPr/>
                </p:nvCxnSpPr>
                <p:spPr>
                  <a:xfrm flipH="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9" name="直線コネクタ 104 3">
                    <a:extLst>
                      <a:ext uri="{FF2B5EF4-FFF2-40B4-BE49-F238E27FC236}">
                        <a16:creationId xmlns:a16="http://schemas.microsoft.com/office/drawing/2014/main" id="{86D1CA9D-A795-47BE-B951-B0EC4FEB759F}"/>
                      </a:ext>
                    </a:extLst>
                  </p:cNvPr>
                  <p:cNvCxnSpPr/>
                  <p:nvPr/>
                </p:nvCxnSpPr>
                <p:spPr>
                  <a:xfrm flipV="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0" name="直線コネクタ 105 3">
                    <a:extLst>
                      <a:ext uri="{FF2B5EF4-FFF2-40B4-BE49-F238E27FC236}">
                        <a16:creationId xmlns:a16="http://schemas.microsoft.com/office/drawing/2014/main" id="{3FA2BEE7-EA35-4DEA-9379-FEDB4A9A3665}"/>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125" name="テキスト ボックス 131 5">
                <a:extLst>
                  <a:ext uri="{FF2B5EF4-FFF2-40B4-BE49-F238E27FC236}">
                    <a16:creationId xmlns:a16="http://schemas.microsoft.com/office/drawing/2014/main" id="{9ACA47A5-B7AE-45E5-8CBB-A32DA8CA7A94}"/>
                  </a:ext>
                </a:extLst>
              </p:cNvPr>
              <p:cNvSpPr txBox="1"/>
              <p:nvPr/>
            </p:nvSpPr>
            <p:spPr>
              <a:xfrm>
                <a:off x="6743103" y="1574007"/>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nvGrpSpPr>
              <p:cNvPr id="126" name="グループ化 99">
                <a:extLst>
                  <a:ext uri="{FF2B5EF4-FFF2-40B4-BE49-F238E27FC236}">
                    <a16:creationId xmlns:a16="http://schemas.microsoft.com/office/drawing/2014/main" id="{BACB9667-A42F-416A-97B6-A89575E77A83}"/>
                  </a:ext>
                </a:extLst>
              </p:cNvPr>
              <p:cNvGrpSpPr/>
              <p:nvPr/>
            </p:nvGrpSpPr>
            <p:grpSpPr>
              <a:xfrm rot="3036739">
                <a:off x="7106998" y="2015961"/>
                <a:ext cx="507068" cy="230110"/>
                <a:chOff x="5267450" y="3810639"/>
                <a:chExt cx="848735" cy="391695"/>
              </a:xfrm>
            </p:grpSpPr>
            <p:sp>
              <p:nvSpPr>
                <p:cNvPr id="128" name="フリーフォーム 100 4">
                  <a:extLst>
                    <a:ext uri="{FF2B5EF4-FFF2-40B4-BE49-F238E27FC236}">
                      <a16:creationId xmlns:a16="http://schemas.microsoft.com/office/drawing/2014/main" id="{BFAA2C05-8BDC-4297-B5AE-598426AA5273}"/>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9" name="グループ化 101">
                  <a:extLst>
                    <a:ext uri="{FF2B5EF4-FFF2-40B4-BE49-F238E27FC236}">
                      <a16:creationId xmlns:a16="http://schemas.microsoft.com/office/drawing/2014/main" id="{415DA30D-6DE9-402A-B20C-E48AEDAD2862}"/>
                    </a:ext>
                  </a:extLst>
                </p:cNvPr>
                <p:cNvGrpSpPr/>
                <p:nvPr/>
              </p:nvGrpSpPr>
              <p:grpSpPr>
                <a:xfrm>
                  <a:off x="5267450" y="3810639"/>
                  <a:ext cx="141461" cy="141461"/>
                  <a:chOff x="7240824" y="2855449"/>
                  <a:chExt cx="141461" cy="141461"/>
                </a:xfrm>
              </p:grpSpPr>
              <p:cxnSp>
                <p:nvCxnSpPr>
                  <p:cNvPr id="130" name="直線コネクタ 102 4">
                    <a:extLst>
                      <a:ext uri="{FF2B5EF4-FFF2-40B4-BE49-F238E27FC236}">
                        <a16:creationId xmlns:a16="http://schemas.microsoft.com/office/drawing/2014/main" id="{53E38F65-519C-40B9-BCF6-FEE07B89EE2E}"/>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1" name="直線コネクタ 103 4">
                    <a:extLst>
                      <a:ext uri="{FF2B5EF4-FFF2-40B4-BE49-F238E27FC236}">
                        <a16:creationId xmlns:a16="http://schemas.microsoft.com/office/drawing/2014/main" id="{19668139-E380-428C-83AB-ECF350097958}"/>
                      </a:ext>
                    </a:extLst>
                  </p:cNvPr>
                  <p:cNvCxnSpPr/>
                  <p:nvPr/>
                </p:nvCxnSpPr>
                <p:spPr>
                  <a:xfrm flipH="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2" name="直線コネクタ 104 4">
                    <a:extLst>
                      <a:ext uri="{FF2B5EF4-FFF2-40B4-BE49-F238E27FC236}">
                        <a16:creationId xmlns:a16="http://schemas.microsoft.com/office/drawing/2014/main" id="{DAF98532-1E63-4D76-B0CB-B2963714D04B}"/>
                      </a:ext>
                    </a:extLst>
                  </p:cNvPr>
                  <p:cNvCxnSpPr/>
                  <p:nvPr/>
                </p:nvCxnSpPr>
                <p:spPr>
                  <a:xfrm flipV="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3" name="直線コネクタ 105 4">
                    <a:extLst>
                      <a:ext uri="{FF2B5EF4-FFF2-40B4-BE49-F238E27FC236}">
                        <a16:creationId xmlns:a16="http://schemas.microsoft.com/office/drawing/2014/main" id="{D4E4F25D-B081-4B0C-B5DD-8BB460DDC411}"/>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127" name="テキスト ボックス 131 6">
                <a:extLst>
                  <a:ext uri="{FF2B5EF4-FFF2-40B4-BE49-F238E27FC236}">
                    <a16:creationId xmlns:a16="http://schemas.microsoft.com/office/drawing/2014/main" id="{FF7B3B16-9C2E-4616-A027-9CF4B536F539}"/>
                  </a:ext>
                </a:extLst>
              </p:cNvPr>
              <p:cNvSpPr txBox="1"/>
              <p:nvPr/>
            </p:nvSpPr>
            <p:spPr>
              <a:xfrm>
                <a:off x="7121113" y="1556792"/>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sp>
            <p:nvSpPr>
              <p:cNvPr id="232" name="テキスト ボックス 131 7">
                <a:extLst>
                  <a:ext uri="{FF2B5EF4-FFF2-40B4-BE49-F238E27FC236}">
                    <a16:creationId xmlns:a16="http://schemas.microsoft.com/office/drawing/2014/main" id="{C7449325-4F40-46C6-9969-E05030AA57E0}"/>
                  </a:ext>
                </a:extLst>
              </p:cNvPr>
              <p:cNvSpPr txBox="1"/>
              <p:nvPr/>
            </p:nvSpPr>
            <p:spPr>
              <a:xfrm>
                <a:off x="7528881" y="1574006"/>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cxnSp>
            <p:nvCxnSpPr>
              <p:cNvPr id="233" name="Straight Connector 232">
                <a:extLst>
                  <a:ext uri="{FF2B5EF4-FFF2-40B4-BE49-F238E27FC236}">
                    <a16:creationId xmlns:a16="http://schemas.microsoft.com/office/drawing/2014/main" id="{AD292710-6C19-4159-9260-2569E173D520}"/>
                  </a:ext>
                </a:extLst>
              </p:cNvPr>
              <p:cNvCxnSpPr>
                <a:cxnSpLocks/>
              </p:cNvCxnSpPr>
              <p:nvPr/>
            </p:nvCxnSpPr>
            <p:spPr>
              <a:xfrm>
                <a:off x="7466870" y="2451600"/>
                <a:ext cx="825998" cy="0"/>
              </a:xfrm>
              <a:prstGeom prst="line">
                <a:avLst/>
              </a:prstGeom>
              <a:ln w="19050">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234" name="グループ化 99">
                <a:extLst>
                  <a:ext uri="{FF2B5EF4-FFF2-40B4-BE49-F238E27FC236}">
                    <a16:creationId xmlns:a16="http://schemas.microsoft.com/office/drawing/2014/main" id="{4D6B0646-A5D2-4B27-9492-06CCCFC3CC5C}"/>
                  </a:ext>
                </a:extLst>
              </p:cNvPr>
              <p:cNvGrpSpPr/>
              <p:nvPr/>
            </p:nvGrpSpPr>
            <p:grpSpPr>
              <a:xfrm rot="3036739">
                <a:off x="7514767" y="2033176"/>
                <a:ext cx="507068" cy="230110"/>
                <a:chOff x="5267450" y="3810639"/>
                <a:chExt cx="848735" cy="391695"/>
              </a:xfrm>
            </p:grpSpPr>
            <p:sp>
              <p:nvSpPr>
                <p:cNvPr id="244" name="フリーフォーム 100 5">
                  <a:extLst>
                    <a:ext uri="{FF2B5EF4-FFF2-40B4-BE49-F238E27FC236}">
                      <a16:creationId xmlns:a16="http://schemas.microsoft.com/office/drawing/2014/main" id="{A7E1F769-9597-41C2-92D3-E16744458C6B}"/>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5" name="グループ化 101">
                  <a:extLst>
                    <a:ext uri="{FF2B5EF4-FFF2-40B4-BE49-F238E27FC236}">
                      <a16:creationId xmlns:a16="http://schemas.microsoft.com/office/drawing/2014/main" id="{7F5A323E-1A5E-4D8A-BB55-F61E09A8B266}"/>
                    </a:ext>
                  </a:extLst>
                </p:cNvPr>
                <p:cNvGrpSpPr/>
                <p:nvPr/>
              </p:nvGrpSpPr>
              <p:grpSpPr>
                <a:xfrm>
                  <a:off x="5267450" y="3810639"/>
                  <a:ext cx="141461" cy="141461"/>
                  <a:chOff x="7240824" y="2855449"/>
                  <a:chExt cx="141461" cy="141461"/>
                </a:xfrm>
              </p:grpSpPr>
              <p:cxnSp>
                <p:nvCxnSpPr>
                  <p:cNvPr id="246" name="直線コネクタ 102 5">
                    <a:extLst>
                      <a:ext uri="{FF2B5EF4-FFF2-40B4-BE49-F238E27FC236}">
                        <a16:creationId xmlns:a16="http://schemas.microsoft.com/office/drawing/2014/main" id="{78242003-775E-4DC4-95C5-0092111325C4}"/>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7" name="直線コネクタ 103 5">
                    <a:extLst>
                      <a:ext uri="{FF2B5EF4-FFF2-40B4-BE49-F238E27FC236}">
                        <a16:creationId xmlns:a16="http://schemas.microsoft.com/office/drawing/2014/main" id="{1F853591-DD5E-481A-9EA6-63E97A0659A6}"/>
                      </a:ext>
                    </a:extLst>
                  </p:cNvPr>
                  <p:cNvCxnSpPr/>
                  <p:nvPr/>
                </p:nvCxnSpPr>
                <p:spPr>
                  <a:xfrm flipH="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8" name="直線コネクタ 104 5">
                    <a:extLst>
                      <a:ext uri="{FF2B5EF4-FFF2-40B4-BE49-F238E27FC236}">
                        <a16:creationId xmlns:a16="http://schemas.microsoft.com/office/drawing/2014/main" id="{7021F065-0F74-40C0-BA1E-2493D15A0DA2}"/>
                      </a:ext>
                    </a:extLst>
                  </p:cNvPr>
                  <p:cNvCxnSpPr/>
                  <p:nvPr/>
                </p:nvCxnSpPr>
                <p:spPr>
                  <a:xfrm flipV="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9" name="直線コネクタ 105 5">
                    <a:extLst>
                      <a:ext uri="{FF2B5EF4-FFF2-40B4-BE49-F238E27FC236}">
                        <a16:creationId xmlns:a16="http://schemas.microsoft.com/office/drawing/2014/main" id="{19FB9EEF-68EF-48A6-9C57-B306ED17AE25}"/>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235" name="テキスト ボックス 131 8">
                <a:extLst>
                  <a:ext uri="{FF2B5EF4-FFF2-40B4-BE49-F238E27FC236}">
                    <a16:creationId xmlns:a16="http://schemas.microsoft.com/office/drawing/2014/main" id="{BF8B890C-2358-4998-8C9F-80D77B4739E9}"/>
                  </a:ext>
                </a:extLst>
              </p:cNvPr>
              <p:cNvSpPr txBox="1"/>
              <p:nvPr/>
            </p:nvSpPr>
            <p:spPr>
              <a:xfrm>
                <a:off x="7528882" y="1574007"/>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nvGrpSpPr>
              <p:cNvPr id="236" name="グループ化 99">
                <a:extLst>
                  <a:ext uri="{FF2B5EF4-FFF2-40B4-BE49-F238E27FC236}">
                    <a16:creationId xmlns:a16="http://schemas.microsoft.com/office/drawing/2014/main" id="{97CBFF2E-047F-4A09-9A4F-FB65CAB95C7B}"/>
                  </a:ext>
                </a:extLst>
              </p:cNvPr>
              <p:cNvGrpSpPr/>
              <p:nvPr/>
            </p:nvGrpSpPr>
            <p:grpSpPr>
              <a:xfrm rot="3036739">
                <a:off x="7892777" y="2015961"/>
                <a:ext cx="507068" cy="230110"/>
                <a:chOff x="5267450" y="3810639"/>
                <a:chExt cx="848735" cy="391695"/>
              </a:xfrm>
            </p:grpSpPr>
            <p:sp>
              <p:nvSpPr>
                <p:cNvPr id="238" name="フリーフォーム 100 6">
                  <a:extLst>
                    <a:ext uri="{FF2B5EF4-FFF2-40B4-BE49-F238E27FC236}">
                      <a16:creationId xmlns:a16="http://schemas.microsoft.com/office/drawing/2014/main" id="{0AAA9FFE-A098-4079-A8AE-42E408F9A9CE}"/>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9" name="グループ化 101">
                  <a:extLst>
                    <a:ext uri="{FF2B5EF4-FFF2-40B4-BE49-F238E27FC236}">
                      <a16:creationId xmlns:a16="http://schemas.microsoft.com/office/drawing/2014/main" id="{563B1F93-8F89-45D9-8118-BC80BBF7BE80}"/>
                    </a:ext>
                  </a:extLst>
                </p:cNvPr>
                <p:cNvGrpSpPr/>
                <p:nvPr/>
              </p:nvGrpSpPr>
              <p:grpSpPr>
                <a:xfrm>
                  <a:off x="5267450" y="3810639"/>
                  <a:ext cx="141461" cy="141461"/>
                  <a:chOff x="7240824" y="2855449"/>
                  <a:chExt cx="141461" cy="141461"/>
                </a:xfrm>
              </p:grpSpPr>
              <p:cxnSp>
                <p:nvCxnSpPr>
                  <p:cNvPr id="240" name="直線コネクタ 102 6">
                    <a:extLst>
                      <a:ext uri="{FF2B5EF4-FFF2-40B4-BE49-F238E27FC236}">
                        <a16:creationId xmlns:a16="http://schemas.microsoft.com/office/drawing/2014/main" id="{2CCF244F-E4F7-4418-AF3D-F3AC50AB23DA}"/>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1" name="直線コネクタ 103 6">
                    <a:extLst>
                      <a:ext uri="{FF2B5EF4-FFF2-40B4-BE49-F238E27FC236}">
                        <a16:creationId xmlns:a16="http://schemas.microsoft.com/office/drawing/2014/main" id="{5CBF9EFA-8F1C-4930-AA57-86E535B718E5}"/>
                      </a:ext>
                    </a:extLst>
                  </p:cNvPr>
                  <p:cNvCxnSpPr/>
                  <p:nvPr/>
                </p:nvCxnSpPr>
                <p:spPr>
                  <a:xfrm flipH="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2" name="直線コネクタ 104 6">
                    <a:extLst>
                      <a:ext uri="{FF2B5EF4-FFF2-40B4-BE49-F238E27FC236}">
                        <a16:creationId xmlns:a16="http://schemas.microsoft.com/office/drawing/2014/main" id="{2FA0ECD4-EE5B-400A-8A53-04FB67F7A934}"/>
                      </a:ext>
                    </a:extLst>
                  </p:cNvPr>
                  <p:cNvCxnSpPr/>
                  <p:nvPr/>
                </p:nvCxnSpPr>
                <p:spPr>
                  <a:xfrm flipV="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3" name="直線コネクタ 105 6">
                    <a:extLst>
                      <a:ext uri="{FF2B5EF4-FFF2-40B4-BE49-F238E27FC236}">
                        <a16:creationId xmlns:a16="http://schemas.microsoft.com/office/drawing/2014/main" id="{F061A116-92FF-47F5-9E4B-036B15DAFC98}"/>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237" name="テキスト ボックス 131 9">
                <a:extLst>
                  <a:ext uri="{FF2B5EF4-FFF2-40B4-BE49-F238E27FC236}">
                    <a16:creationId xmlns:a16="http://schemas.microsoft.com/office/drawing/2014/main" id="{1040F194-462B-4E05-81A7-20B3A2BE05CC}"/>
                  </a:ext>
                </a:extLst>
              </p:cNvPr>
              <p:cNvSpPr txBox="1"/>
              <p:nvPr/>
            </p:nvSpPr>
            <p:spPr>
              <a:xfrm>
                <a:off x="7906892" y="1556792"/>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cxnSp>
          <p:nvCxnSpPr>
            <p:cNvPr id="269" name="Straight Connector 268">
              <a:extLst>
                <a:ext uri="{FF2B5EF4-FFF2-40B4-BE49-F238E27FC236}">
                  <a16:creationId xmlns:a16="http://schemas.microsoft.com/office/drawing/2014/main" id="{7FA32D1A-44B4-4A44-8AD0-D970DCD75256}"/>
                </a:ext>
              </a:extLst>
            </p:cNvPr>
            <p:cNvCxnSpPr>
              <a:cxnSpLocks/>
            </p:cNvCxnSpPr>
            <p:nvPr/>
          </p:nvCxnSpPr>
          <p:spPr>
            <a:xfrm>
              <a:off x="1326248" y="1844650"/>
              <a:ext cx="628191" cy="0"/>
            </a:xfrm>
            <a:prstGeom prst="line">
              <a:avLst/>
            </a:prstGeom>
            <a:ln w="19050">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212676A-625E-4D98-AA0A-01CF8BD03396}"/>
                </a:ext>
              </a:extLst>
            </p:cNvPr>
            <p:cNvGrpSpPr/>
            <p:nvPr/>
          </p:nvGrpSpPr>
          <p:grpSpPr>
            <a:xfrm>
              <a:off x="3527451" y="1196752"/>
              <a:ext cx="825998" cy="946001"/>
              <a:chOff x="3665294" y="1412776"/>
              <a:chExt cx="825998" cy="946001"/>
            </a:xfrm>
          </p:grpSpPr>
          <p:sp>
            <p:nvSpPr>
              <p:cNvPr id="271" name="テキスト ボックス 131 1">
                <a:extLst>
                  <a:ext uri="{FF2B5EF4-FFF2-40B4-BE49-F238E27FC236}">
                    <a16:creationId xmlns:a16="http://schemas.microsoft.com/office/drawing/2014/main" id="{5A047AC5-34E7-43A1-BDD9-23EA7A5CDCD0}"/>
                  </a:ext>
                </a:extLst>
              </p:cNvPr>
              <p:cNvSpPr txBox="1"/>
              <p:nvPr/>
            </p:nvSpPr>
            <p:spPr>
              <a:xfrm>
                <a:off x="3727305" y="1429990"/>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cxnSp>
            <p:nvCxnSpPr>
              <p:cNvPr id="272" name="Straight Connector 271">
                <a:extLst>
                  <a:ext uri="{FF2B5EF4-FFF2-40B4-BE49-F238E27FC236}">
                    <a16:creationId xmlns:a16="http://schemas.microsoft.com/office/drawing/2014/main" id="{745D051B-5E83-4D0A-B94E-A143D69AF9BE}"/>
                  </a:ext>
                </a:extLst>
              </p:cNvPr>
              <p:cNvCxnSpPr>
                <a:cxnSpLocks/>
              </p:cNvCxnSpPr>
              <p:nvPr/>
            </p:nvCxnSpPr>
            <p:spPr>
              <a:xfrm>
                <a:off x="3665294" y="2358777"/>
                <a:ext cx="825998" cy="0"/>
              </a:xfrm>
              <a:prstGeom prst="line">
                <a:avLst/>
              </a:prstGeom>
              <a:ln w="19050">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273" name="グループ化 99">
                <a:extLst>
                  <a:ext uri="{FF2B5EF4-FFF2-40B4-BE49-F238E27FC236}">
                    <a16:creationId xmlns:a16="http://schemas.microsoft.com/office/drawing/2014/main" id="{E526CB34-B965-4364-820B-826326F61D35}"/>
                  </a:ext>
                </a:extLst>
              </p:cNvPr>
              <p:cNvGrpSpPr/>
              <p:nvPr/>
            </p:nvGrpSpPr>
            <p:grpSpPr>
              <a:xfrm rot="3036739">
                <a:off x="3713191" y="1940353"/>
                <a:ext cx="507068" cy="230110"/>
                <a:chOff x="5267450" y="3810639"/>
                <a:chExt cx="848735" cy="391695"/>
              </a:xfrm>
            </p:grpSpPr>
            <p:sp>
              <p:nvSpPr>
                <p:cNvPr id="283" name="フリーフォーム 100 1">
                  <a:extLst>
                    <a:ext uri="{FF2B5EF4-FFF2-40B4-BE49-F238E27FC236}">
                      <a16:creationId xmlns:a16="http://schemas.microsoft.com/office/drawing/2014/main" id="{29DC2747-EDDD-43C4-BC41-A43D013CF610}"/>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4" name="グループ化 101">
                  <a:extLst>
                    <a:ext uri="{FF2B5EF4-FFF2-40B4-BE49-F238E27FC236}">
                      <a16:creationId xmlns:a16="http://schemas.microsoft.com/office/drawing/2014/main" id="{E9320C40-E024-4471-82DE-4C12F2AB721C}"/>
                    </a:ext>
                  </a:extLst>
                </p:cNvPr>
                <p:cNvGrpSpPr/>
                <p:nvPr/>
              </p:nvGrpSpPr>
              <p:grpSpPr>
                <a:xfrm>
                  <a:off x="5267450" y="3810639"/>
                  <a:ext cx="141461" cy="141461"/>
                  <a:chOff x="7240824" y="2855449"/>
                  <a:chExt cx="141461" cy="141461"/>
                </a:xfrm>
              </p:grpSpPr>
              <p:cxnSp>
                <p:nvCxnSpPr>
                  <p:cNvPr id="285" name="直線コネクタ 102 1">
                    <a:extLst>
                      <a:ext uri="{FF2B5EF4-FFF2-40B4-BE49-F238E27FC236}">
                        <a16:creationId xmlns:a16="http://schemas.microsoft.com/office/drawing/2014/main" id="{EC78C899-864A-4E33-B38D-4C820E629901}"/>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6" name="直線コネクタ 103 1">
                    <a:extLst>
                      <a:ext uri="{FF2B5EF4-FFF2-40B4-BE49-F238E27FC236}">
                        <a16:creationId xmlns:a16="http://schemas.microsoft.com/office/drawing/2014/main" id="{841A4C45-27CC-45BE-9E7A-700B26C3AABA}"/>
                      </a:ext>
                    </a:extLst>
                  </p:cNvPr>
                  <p:cNvCxnSpPr/>
                  <p:nvPr/>
                </p:nvCxnSpPr>
                <p:spPr>
                  <a:xfrm flipH="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7" name="直線コネクタ 104 1">
                    <a:extLst>
                      <a:ext uri="{FF2B5EF4-FFF2-40B4-BE49-F238E27FC236}">
                        <a16:creationId xmlns:a16="http://schemas.microsoft.com/office/drawing/2014/main" id="{F164F84C-7F0B-44BE-93D6-4853104F6134}"/>
                      </a:ext>
                    </a:extLst>
                  </p:cNvPr>
                  <p:cNvCxnSpPr/>
                  <p:nvPr/>
                </p:nvCxnSpPr>
                <p:spPr>
                  <a:xfrm flipV="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8" name="直線コネクタ 105 1">
                    <a:extLst>
                      <a:ext uri="{FF2B5EF4-FFF2-40B4-BE49-F238E27FC236}">
                        <a16:creationId xmlns:a16="http://schemas.microsoft.com/office/drawing/2014/main" id="{1F333D18-B542-4AED-B3A6-E5AF71AE04BE}"/>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274" name="テキスト ボックス 131 2">
                <a:extLst>
                  <a:ext uri="{FF2B5EF4-FFF2-40B4-BE49-F238E27FC236}">
                    <a16:creationId xmlns:a16="http://schemas.microsoft.com/office/drawing/2014/main" id="{D1518189-547A-442A-B317-2B103C8B59CA}"/>
                  </a:ext>
                </a:extLst>
              </p:cNvPr>
              <p:cNvSpPr txBox="1"/>
              <p:nvPr/>
            </p:nvSpPr>
            <p:spPr>
              <a:xfrm>
                <a:off x="3727306" y="1429991"/>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nvGrpSpPr>
              <p:cNvPr id="275" name="グループ化 99">
                <a:extLst>
                  <a:ext uri="{FF2B5EF4-FFF2-40B4-BE49-F238E27FC236}">
                    <a16:creationId xmlns:a16="http://schemas.microsoft.com/office/drawing/2014/main" id="{725A902A-3680-4699-A88A-563640C5FDB8}"/>
                  </a:ext>
                </a:extLst>
              </p:cNvPr>
              <p:cNvGrpSpPr/>
              <p:nvPr/>
            </p:nvGrpSpPr>
            <p:grpSpPr>
              <a:xfrm rot="3036739">
                <a:off x="4091201" y="1923138"/>
                <a:ext cx="507068" cy="230110"/>
                <a:chOff x="5267450" y="3810639"/>
                <a:chExt cx="848735" cy="391695"/>
              </a:xfrm>
            </p:grpSpPr>
            <p:sp>
              <p:nvSpPr>
                <p:cNvPr id="277" name="フリーフォーム 100 2">
                  <a:extLst>
                    <a:ext uri="{FF2B5EF4-FFF2-40B4-BE49-F238E27FC236}">
                      <a16:creationId xmlns:a16="http://schemas.microsoft.com/office/drawing/2014/main" id="{C23BB279-612A-43DC-BC2F-0874CD5469CC}"/>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8" name="グループ化 101">
                  <a:extLst>
                    <a:ext uri="{FF2B5EF4-FFF2-40B4-BE49-F238E27FC236}">
                      <a16:creationId xmlns:a16="http://schemas.microsoft.com/office/drawing/2014/main" id="{290BEFF5-E702-4296-97A9-5FD508FEC8EF}"/>
                    </a:ext>
                  </a:extLst>
                </p:cNvPr>
                <p:cNvGrpSpPr/>
                <p:nvPr/>
              </p:nvGrpSpPr>
              <p:grpSpPr>
                <a:xfrm>
                  <a:off x="5267450" y="3810639"/>
                  <a:ext cx="141461" cy="141461"/>
                  <a:chOff x="7240824" y="2855449"/>
                  <a:chExt cx="141461" cy="141461"/>
                </a:xfrm>
              </p:grpSpPr>
              <p:cxnSp>
                <p:nvCxnSpPr>
                  <p:cNvPr id="279" name="直線コネクタ 102 2">
                    <a:extLst>
                      <a:ext uri="{FF2B5EF4-FFF2-40B4-BE49-F238E27FC236}">
                        <a16:creationId xmlns:a16="http://schemas.microsoft.com/office/drawing/2014/main" id="{24FB240A-D147-43D5-A8CE-F523CDF2E3F1}"/>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0" name="直線コネクタ 103 2">
                    <a:extLst>
                      <a:ext uri="{FF2B5EF4-FFF2-40B4-BE49-F238E27FC236}">
                        <a16:creationId xmlns:a16="http://schemas.microsoft.com/office/drawing/2014/main" id="{733A930A-47CC-489D-91D6-D69AA4694288}"/>
                      </a:ext>
                    </a:extLst>
                  </p:cNvPr>
                  <p:cNvCxnSpPr/>
                  <p:nvPr/>
                </p:nvCxnSpPr>
                <p:spPr>
                  <a:xfrm flipH="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1" name="直線コネクタ 104 2">
                    <a:extLst>
                      <a:ext uri="{FF2B5EF4-FFF2-40B4-BE49-F238E27FC236}">
                        <a16:creationId xmlns:a16="http://schemas.microsoft.com/office/drawing/2014/main" id="{BD6508E7-8FB8-402B-A7D6-CE90240BD83F}"/>
                      </a:ext>
                    </a:extLst>
                  </p:cNvPr>
                  <p:cNvCxnSpPr/>
                  <p:nvPr/>
                </p:nvCxnSpPr>
                <p:spPr>
                  <a:xfrm flipV="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2" name="直線コネクタ 105 2">
                    <a:extLst>
                      <a:ext uri="{FF2B5EF4-FFF2-40B4-BE49-F238E27FC236}">
                        <a16:creationId xmlns:a16="http://schemas.microsoft.com/office/drawing/2014/main" id="{D1F707FB-8B51-4B28-82FD-EC8B14F21229}"/>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276" name="テキスト ボックス 131 3">
                <a:extLst>
                  <a:ext uri="{FF2B5EF4-FFF2-40B4-BE49-F238E27FC236}">
                    <a16:creationId xmlns:a16="http://schemas.microsoft.com/office/drawing/2014/main" id="{3AC2FE9E-0754-4F08-B64C-FAB819B8E8DF}"/>
                  </a:ext>
                </a:extLst>
              </p:cNvPr>
              <p:cNvSpPr txBox="1"/>
              <p:nvPr/>
            </p:nvSpPr>
            <p:spPr>
              <a:xfrm>
                <a:off x="4105316" y="1412776"/>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sp>
          <p:nvSpPr>
            <p:cNvPr id="440" name="TextBox 439">
              <a:extLst>
                <a:ext uri="{FF2B5EF4-FFF2-40B4-BE49-F238E27FC236}">
                  <a16:creationId xmlns:a16="http://schemas.microsoft.com/office/drawing/2014/main" id="{B9C9C316-6F5F-42AD-B13D-830AA464E493}"/>
                </a:ext>
              </a:extLst>
            </p:cNvPr>
            <p:cNvSpPr txBox="1"/>
            <p:nvPr/>
          </p:nvSpPr>
          <p:spPr>
            <a:xfrm>
              <a:off x="4572000" y="1659984"/>
              <a:ext cx="1280735" cy="369332"/>
            </a:xfrm>
            <a:prstGeom prst="rect">
              <a:avLst/>
            </a:prstGeom>
            <a:noFill/>
          </p:spPr>
          <p:txBody>
            <a:bodyPr wrap="square" rtlCol="0">
              <a:spAutoFit/>
            </a:bodyPr>
            <a:lstStyle/>
            <a:p>
              <a:r>
                <a:rPr kumimoji="1" lang="ja-JP" altLang="en-US" dirty="0"/>
                <a:t>＋　・・・</a:t>
              </a:r>
            </a:p>
          </p:txBody>
        </p:sp>
        <p:sp>
          <p:nvSpPr>
            <p:cNvPr id="441" name="TextBox 440">
              <a:extLst>
                <a:ext uri="{FF2B5EF4-FFF2-40B4-BE49-F238E27FC236}">
                  <a16:creationId xmlns:a16="http://schemas.microsoft.com/office/drawing/2014/main" id="{F5CADA56-FEB6-4FD8-8BF0-D9E92121C99C}"/>
                </a:ext>
              </a:extLst>
            </p:cNvPr>
            <p:cNvSpPr txBox="1"/>
            <p:nvPr/>
          </p:nvSpPr>
          <p:spPr>
            <a:xfrm>
              <a:off x="8043793" y="1659984"/>
              <a:ext cx="1280735" cy="369332"/>
            </a:xfrm>
            <a:prstGeom prst="rect">
              <a:avLst/>
            </a:prstGeom>
            <a:noFill/>
          </p:spPr>
          <p:txBody>
            <a:bodyPr wrap="square" rtlCol="0">
              <a:spAutoFit/>
            </a:bodyPr>
            <a:lstStyle/>
            <a:p>
              <a:r>
                <a:rPr kumimoji="1" lang="ja-JP" altLang="en-US" dirty="0"/>
                <a:t>＋　・・・</a:t>
              </a:r>
            </a:p>
          </p:txBody>
        </p:sp>
        <p:sp>
          <p:nvSpPr>
            <p:cNvPr id="442" name="Rectangle 441">
              <a:extLst>
                <a:ext uri="{FF2B5EF4-FFF2-40B4-BE49-F238E27FC236}">
                  <a16:creationId xmlns:a16="http://schemas.microsoft.com/office/drawing/2014/main" id="{6248EAED-6A43-42AB-AA03-6ACA1318E7E0}"/>
                </a:ext>
              </a:extLst>
            </p:cNvPr>
            <p:cNvSpPr/>
            <p:nvPr/>
          </p:nvSpPr>
          <p:spPr>
            <a:xfrm>
              <a:off x="3041136" y="1659984"/>
              <a:ext cx="223494" cy="369332"/>
            </a:xfrm>
            <a:prstGeom prst="rect">
              <a:avLst/>
            </a:prstGeom>
          </p:spPr>
          <p:txBody>
            <a:bodyPr wrap="square">
              <a:spAutoFit/>
            </a:bodyPr>
            <a:lstStyle/>
            <a:p>
              <a:r>
                <a:rPr lang="ja-JP" altLang="en-US" dirty="0"/>
                <a:t>＋</a:t>
              </a:r>
            </a:p>
          </p:txBody>
        </p:sp>
        <p:sp>
          <p:nvSpPr>
            <p:cNvPr id="443" name="Rectangle 442">
              <a:extLst>
                <a:ext uri="{FF2B5EF4-FFF2-40B4-BE49-F238E27FC236}">
                  <a16:creationId xmlns:a16="http://schemas.microsoft.com/office/drawing/2014/main" id="{8111F788-0CDC-4FEC-B431-284A7F20C2D7}"/>
                </a:ext>
              </a:extLst>
            </p:cNvPr>
            <p:cNvSpPr/>
            <p:nvPr/>
          </p:nvSpPr>
          <p:spPr>
            <a:xfrm>
              <a:off x="2043234" y="1659984"/>
              <a:ext cx="223494" cy="369332"/>
            </a:xfrm>
            <a:prstGeom prst="rect">
              <a:avLst/>
            </a:prstGeom>
          </p:spPr>
          <p:txBody>
            <a:bodyPr wrap="square">
              <a:spAutoFit/>
            </a:bodyPr>
            <a:lstStyle/>
            <a:p>
              <a:r>
                <a:rPr lang="ja-JP" altLang="en-US" dirty="0"/>
                <a:t>＋</a:t>
              </a:r>
            </a:p>
          </p:txBody>
        </p:sp>
        <p:sp>
          <p:nvSpPr>
            <p:cNvPr id="444" name="Rectangle 443">
              <a:extLst>
                <a:ext uri="{FF2B5EF4-FFF2-40B4-BE49-F238E27FC236}">
                  <a16:creationId xmlns:a16="http://schemas.microsoft.com/office/drawing/2014/main" id="{0CCF0D2C-82E1-45E9-B1B2-BA7EAC99FCBD}"/>
                </a:ext>
              </a:extLst>
            </p:cNvPr>
            <p:cNvSpPr/>
            <p:nvPr/>
          </p:nvSpPr>
          <p:spPr>
            <a:xfrm>
              <a:off x="899592" y="1583040"/>
              <a:ext cx="205048" cy="523220"/>
            </a:xfrm>
            <a:prstGeom prst="rect">
              <a:avLst/>
            </a:prstGeom>
          </p:spPr>
          <p:txBody>
            <a:bodyPr wrap="square">
              <a:spAutoFit/>
            </a:bodyPr>
            <a:lstStyle/>
            <a:p>
              <a:r>
                <a:rPr lang="en-US" altLang="ja-JP" sz="2800" dirty="0"/>
                <a:t>=</a:t>
              </a:r>
              <a:endParaRPr lang="ja-JP" altLang="en-US" sz="2800" dirty="0"/>
            </a:p>
          </p:txBody>
        </p:sp>
        <p:cxnSp>
          <p:nvCxnSpPr>
            <p:cNvPr id="445" name="Straight Connector 444">
              <a:extLst>
                <a:ext uri="{FF2B5EF4-FFF2-40B4-BE49-F238E27FC236}">
                  <a16:creationId xmlns:a16="http://schemas.microsoft.com/office/drawing/2014/main" id="{D90B6AC0-541F-41B1-85E1-AC081BAEA701}"/>
                </a:ext>
              </a:extLst>
            </p:cNvPr>
            <p:cNvCxnSpPr>
              <a:cxnSpLocks/>
            </p:cNvCxnSpPr>
            <p:nvPr/>
          </p:nvCxnSpPr>
          <p:spPr>
            <a:xfrm>
              <a:off x="141235" y="1844650"/>
              <a:ext cx="628191" cy="0"/>
            </a:xfrm>
            <a:prstGeom prst="line">
              <a:avLst/>
            </a:prstGeom>
            <a:ln w="76200" cmpd="dbl">
              <a:solidFill>
                <a:srgbClr val="33CC33"/>
              </a:solidFill>
            </a:ln>
          </p:spPr>
          <p:style>
            <a:lnRef idx="1">
              <a:schemeClr val="accent1"/>
            </a:lnRef>
            <a:fillRef idx="0">
              <a:schemeClr val="accent1"/>
            </a:fillRef>
            <a:effectRef idx="0">
              <a:schemeClr val="accent1"/>
            </a:effectRef>
            <a:fontRef idx="minor">
              <a:schemeClr val="tx1"/>
            </a:fontRef>
          </p:style>
        </p:cxnSp>
      </p:grpSp>
      <p:sp>
        <p:nvSpPr>
          <p:cNvPr id="481" name="Rectangle 480">
            <a:extLst>
              <a:ext uri="{FF2B5EF4-FFF2-40B4-BE49-F238E27FC236}">
                <a16:creationId xmlns:a16="http://schemas.microsoft.com/office/drawing/2014/main" id="{9D07F7AE-01A8-4673-A63C-E2D5EB35552E}"/>
              </a:ext>
            </a:extLst>
          </p:cNvPr>
          <p:cNvSpPr/>
          <p:nvPr/>
        </p:nvSpPr>
        <p:spPr bwMode="auto">
          <a:xfrm>
            <a:off x="144016" y="4132567"/>
            <a:ext cx="8922901" cy="268080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31" name="TextBox 330">
            <a:extLst>
              <a:ext uri="{FF2B5EF4-FFF2-40B4-BE49-F238E27FC236}">
                <a16:creationId xmlns:a16="http://schemas.microsoft.com/office/drawing/2014/main" id="{8BD985D8-F969-4E17-9892-2A7C3472D0A5}"/>
              </a:ext>
            </a:extLst>
          </p:cNvPr>
          <p:cNvSpPr txBox="1"/>
          <p:nvPr/>
        </p:nvSpPr>
        <p:spPr>
          <a:xfrm>
            <a:off x="8028384" y="5004246"/>
            <a:ext cx="1280735" cy="369332"/>
          </a:xfrm>
          <a:prstGeom prst="rect">
            <a:avLst/>
          </a:prstGeom>
          <a:noFill/>
        </p:spPr>
        <p:txBody>
          <a:bodyPr wrap="square" rtlCol="0">
            <a:spAutoFit/>
          </a:bodyPr>
          <a:lstStyle/>
          <a:p>
            <a:r>
              <a:rPr kumimoji="1" lang="ja-JP" altLang="en-US" dirty="0"/>
              <a:t>＋　・・・</a:t>
            </a:r>
          </a:p>
        </p:txBody>
      </p:sp>
      <p:grpSp>
        <p:nvGrpSpPr>
          <p:cNvPr id="12" name="Group 11">
            <a:extLst>
              <a:ext uri="{FF2B5EF4-FFF2-40B4-BE49-F238E27FC236}">
                <a16:creationId xmlns:a16="http://schemas.microsoft.com/office/drawing/2014/main" id="{01DD94D1-8FAA-4567-B195-61989E827C14}"/>
              </a:ext>
            </a:extLst>
          </p:cNvPr>
          <p:cNvGrpSpPr/>
          <p:nvPr/>
        </p:nvGrpSpPr>
        <p:grpSpPr>
          <a:xfrm>
            <a:off x="6633638" y="4564615"/>
            <a:ext cx="962698" cy="1187973"/>
            <a:chOff x="6440367" y="3645024"/>
            <a:chExt cx="962698" cy="1187973"/>
          </a:xfrm>
        </p:grpSpPr>
        <p:grpSp>
          <p:nvGrpSpPr>
            <p:cNvPr id="329" name="Group 328">
              <a:extLst>
                <a:ext uri="{FF2B5EF4-FFF2-40B4-BE49-F238E27FC236}">
                  <a16:creationId xmlns:a16="http://schemas.microsoft.com/office/drawing/2014/main" id="{D5866664-9778-490E-B57C-73FE91C27027}"/>
                </a:ext>
              </a:extLst>
            </p:cNvPr>
            <p:cNvGrpSpPr/>
            <p:nvPr/>
          </p:nvGrpSpPr>
          <p:grpSpPr>
            <a:xfrm>
              <a:off x="6440367" y="3645024"/>
              <a:ext cx="962698" cy="1187973"/>
              <a:chOff x="6089706" y="2242689"/>
              <a:chExt cx="2010686" cy="2481192"/>
            </a:xfrm>
          </p:grpSpPr>
          <p:sp>
            <p:nvSpPr>
              <p:cNvPr id="367" name="円/楕円 51">
                <a:extLst>
                  <a:ext uri="{FF2B5EF4-FFF2-40B4-BE49-F238E27FC236}">
                    <a16:creationId xmlns:a16="http://schemas.microsoft.com/office/drawing/2014/main" id="{A53AEE8C-FA48-4AD0-9F1B-814AEEE937F8}"/>
                  </a:ext>
                </a:extLst>
              </p:cNvPr>
              <p:cNvSpPr>
                <a:spLocks noChangeAspect="1"/>
              </p:cNvSpPr>
              <p:nvPr/>
            </p:nvSpPr>
            <p:spPr>
              <a:xfrm rot="10892241">
                <a:off x="6633339" y="3019375"/>
                <a:ext cx="957070" cy="957070"/>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368" name="グループ化 4">
                <a:extLst>
                  <a:ext uri="{FF2B5EF4-FFF2-40B4-BE49-F238E27FC236}">
                    <a16:creationId xmlns:a16="http://schemas.microsoft.com/office/drawing/2014/main" id="{A018A2D0-4A06-41FB-994B-C41FA33911DD}"/>
                  </a:ext>
                </a:extLst>
              </p:cNvPr>
              <p:cNvGrpSpPr>
                <a:grpSpLocks noChangeAspect="1"/>
              </p:cNvGrpSpPr>
              <p:nvPr/>
            </p:nvGrpSpPr>
            <p:grpSpPr>
              <a:xfrm>
                <a:off x="6089706" y="2760905"/>
                <a:ext cx="690375" cy="313296"/>
                <a:chOff x="5267450" y="3810639"/>
                <a:chExt cx="848735" cy="391695"/>
              </a:xfrm>
              <a:noFill/>
            </p:grpSpPr>
            <p:sp>
              <p:nvSpPr>
                <p:cNvPr id="404" name="フリーフォーム 45">
                  <a:extLst>
                    <a:ext uri="{FF2B5EF4-FFF2-40B4-BE49-F238E27FC236}">
                      <a16:creationId xmlns:a16="http://schemas.microsoft.com/office/drawing/2014/main" id="{678186B8-C01D-4788-9F1D-2928B6BEF29F}"/>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5" name="グループ化 46">
                  <a:extLst>
                    <a:ext uri="{FF2B5EF4-FFF2-40B4-BE49-F238E27FC236}">
                      <a16:creationId xmlns:a16="http://schemas.microsoft.com/office/drawing/2014/main" id="{317ED964-8EA3-48F9-9BC7-251E58C878DA}"/>
                    </a:ext>
                  </a:extLst>
                </p:cNvPr>
                <p:cNvGrpSpPr/>
                <p:nvPr/>
              </p:nvGrpSpPr>
              <p:grpSpPr>
                <a:xfrm>
                  <a:off x="5267450" y="3810639"/>
                  <a:ext cx="141461" cy="141461"/>
                  <a:chOff x="7240824" y="2855449"/>
                  <a:chExt cx="141461" cy="141461"/>
                </a:xfrm>
                <a:grpFill/>
              </p:grpSpPr>
              <p:cxnSp>
                <p:nvCxnSpPr>
                  <p:cNvPr id="406" name="直線コネクタ 47">
                    <a:extLst>
                      <a:ext uri="{FF2B5EF4-FFF2-40B4-BE49-F238E27FC236}">
                        <a16:creationId xmlns:a16="http://schemas.microsoft.com/office/drawing/2014/main" id="{2888C751-A59A-4F8F-A886-FB04A14B661B}"/>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7" name="直線コネクタ 48">
                    <a:extLst>
                      <a:ext uri="{FF2B5EF4-FFF2-40B4-BE49-F238E27FC236}">
                        <a16:creationId xmlns:a16="http://schemas.microsoft.com/office/drawing/2014/main" id="{BCF28602-FA86-491B-8FE3-F37DDF06C1FC}"/>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8" name="直線コネクタ 49">
                    <a:extLst>
                      <a:ext uri="{FF2B5EF4-FFF2-40B4-BE49-F238E27FC236}">
                        <a16:creationId xmlns:a16="http://schemas.microsoft.com/office/drawing/2014/main" id="{87C0D81A-8134-428C-A6E1-8117155895EE}"/>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9" name="直線コネクタ 50">
                    <a:extLst>
                      <a:ext uri="{FF2B5EF4-FFF2-40B4-BE49-F238E27FC236}">
                        <a16:creationId xmlns:a16="http://schemas.microsoft.com/office/drawing/2014/main" id="{576464A8-BDC9-42AF-A4F9-086898E3D5D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369" name="グループ化 5">
                <a:extLst>
                  <a:ext uri="{FF2B5EF4-FFF2-40B4-BE49-F238E27FC236}">
                    <a16:creationId xmlns:a16="http://schemas.microsoft.com/office/drawing/2014/main" id="{2BACB5B6-1205-470C-B8C5-D329BF5F5D0C}"/>
                  </a:ext>
                </a:extLst>
              </p:cNvPr>
              <p:cNvGrpSpPr>
                <a:grpSpLocks noChangeAspect="1"/>
              </p:cNvGrpSpPr>
              <p:nvPr/>
            </p:nvGrpSpPr>
            <p:grpSpPr>
              <a:xfrm rot="3091139">
                <a:off x="6831663" y="2431229"/>
                <a:ext cx="690375" cy="313296"/>
                <a:chOff x="5267450" y="3810639"/>
                <a:chExt cx="848735" cy="391695"/>
              </a:xfrm>
              <a:noFill/>
            </p:grpSpPr>
            <p:sp>
              <p:nvSpPr>
                <p:cNvPr id="398" name="フリーフォーム 39">
                  <a:extLst>
                    <a:ext uri="{FF2B5EF4-FFF2-40B4-BE49-F238E27FC236}">
                      <a16:creationId xmlns:a16="http://schemas.microsoft.com/office/drawing/2014/main" id="{2E0CA3F6-D0DF-4A1E-AC55-7087F9C3DD26}"/>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9" name="グループ化 40">
                  <a:extLst>
                    <a:ext uri="{FF2B5EF4-FFF2-40B4-BE49-F238E27FC236}">
                      <a16:creationId xmlns:a16="http://schemas.microsoft.com/office/drawing/2014/main" id="{3D622080-4881-45AD-8165-CA04EBBF8837}"/>
                    </a:ext>
                  </a:extLst>
                </p:cNvPr>
                <p:cNvGrpSpPr/>
                <p:nvPr/>
              </p:nvGrpSpPr>
              <p:grpSpPr>
                <a:xfrm>
                  <a:off x="5267450" y="3810639"/>
                  <a:ext cx="141461" cy="141461"/>
                  <a:chOff x="7240824" y="2855449"/>
                  <a:chExt cx="141461" cy="141461"/>
                </a:xfrm>
                <a:grpFill/>
              </p:grpSpPr>
              <p:cxnSp>
                <p:nvCxnSpPr>
                  <p:cNvPr id="400" name="直線コネクタ 41">
                    <a:extLst>
                      <a:ext uri="{FF2B5EF4-FFF2-40B4-BE49-F238E27FC236}">
                        <a16:creationId xmlns:a16="http://schemas.microsoft.com/office/drawing/2014/main" id="{5A1BA05B-D756-440E-B120-75D7E094C90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1" name="直線コネクタ 42">
                    <a:extLst>
                      <a:ext uri="{FF2B5EF4-FFF2-40B4-BE49-F238E27FC236}">
                        <a16:creationId xmlns:a16="http://schemas.microsoft.com/office/drawing/2014/main" id="{C7B38ACA-3E6B-4071-A135-4C4EB03D6D00}"/>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2" name="直線コネクタ 43">
                    <a:extLst>
                      <a:ext uri="{FF2B5EF4-FFF2-40B4-BE49-F238E27FC236}">
                        <a16:creationId xmlns:a16="http://schemas.microsoft.com/office/drawing/2014/main" id="{EA57068F-E7EB-40C1-B513-884417BDA180}"/>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3" name="直線コネクタ 44">
                    <a:extLst>
                      <a:ext uri="{FF2B5EF4-FFF2-40B4-BE49-F238E27FC236}">
                        <a16:creationId xmlns:a16="http://schemas.microsoft.com/office/drawing/2014/main" id="{13CA43FD-3EDE-4BE9-B258-2BCC741CFFF8}"/>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370" name="グループ化 6">
                <a:extLst>
                  <a:ext uri="{FF2B5EF4-FFF2-40B4-BE49-F238E27FC236}">
                    <a16:creationId xmlns:a16="http://schemas.microsoft.com/office/drawing/2014/main" id="{E4E427E7-6927-4BF3-8358-2351A8171E7F}"/>
                  </a:ext>
                </a:extLst>
              </p:cNvPr>
              <p:cNvGrpSpPr>
                <a:grpSpLocks noChangeAspect="1"/>
              </p:cNvGrpSpPr>
              <p:nvPr/>
            </p:nvGrpSpPr>
            <p:grpSpPr>
              <a:xfrm rot="6080961">
                <a:off x="7540112" y="2878913"/>
                <a:ext cx="690375" cy="313296"/>
                <a:chOff x="5267450" y="3810639"/>
                <a:chExt cx="848735" cy="391695"/>
              </a:xfrm>
              <a:noFill/>
            </p:grpSpPr>
            <p:sp>
              <p:nvSpPr>
                <p:cNvPr id="392" name="フリーフォーム 33">
                  <a:extLst>
                    <a:ext uri="{FF2B5EF4-FFF2-40B4-BE49-F238E27FC236}">
                      <a16:creationId xmlns:a16="http://schemas.microsoft.com/office/drawing/2014/main" id="{C18FF96C-4914-429C-AE52-741110D15CCB}"/>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3" name="グループ化 34">
                  <a:extLst>
                    <a:ext uri="{FF2B5EF4-FFF2-40B4-BE49-F238E27FC236}">
                      <a16:creationId xmlns:a16="http://schemas.microsoft.com/office/drawing/2014/main" id="{8205BD5E-2063-40A7-9AF3-098A6BBAEA0F}"/>
                    </a:ext>
                  </a:extLst>
                </p:cNvPr>
                <p:cNvGrpSpPr/>
                <p:nvPr/>
              </p:nvGrpSpPr>
              <p:grpSpPr>
                <a:xfrm>
                  <a:off x="5267450" y="3810639"/>
                  <a:ext cx="141461" cy="141461"/>
                  <a:chOff x="7240824" y="2855449"/>
                  <a:chExt cx="141461" cy="141461"/>
                </a:xfrm>
                <a:grpFill/>
              </p:grpSpPr>
              <p:cxnSp>
                <p:nvCxnSpPr>
                  <p:cNvPr id="394" name="直線コネクタ 35">
                    <a:extLst>
                      <a:ext uri="{FF2B5EF4-FFF2-40B4-BE49-F238E27FC236}">
                        <a16:creationId xmlns:a16="http://schemas.microsoft.com/office/drawing/2014/main" id="{54152309-227E-473D-9D8F-2C4E68520BD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5" name="直線コネクタ 36">
                    <a:extLst>
                      <a:ext uri="{FF2B5EF4-FFF2-40B4-BE49-F238E27FC236}">
                        <a16:creationId xmlns:a16="http://schemas.microsoft.com/office/drawing/2014/main" id="{455A64BB-C227-4A8C-9293-21115BF752C5}"/>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6" name="直線コネクタ 37">
                    <a:extLst>
                      <a:ext uri="{FF2B5EF4-FFF2-40B4-BE49-F238E27FC236}">
                        <a16:creationId xmlns:a16="http://schemas.microsoft.com/office/drawing/2014/main" id="{2BE824DC-9A7B-4426-AB9B-3CE24CF2DE5E}"/>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7" name="直線コネクタ 38">
                    <a:extLst>
                      <a:ext uri="{FF2B5EF4-FFF2-40B4-BE49-F238E27FC236}">
                        <a16:creationId xmlns:a16="http://schemas.microsoft.com/office/drawing/2014/main" id="{283ECBD5-C5DC-4CBD-9FE3-D5ABB1DF9D9B}"/>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371" name="グループ化 8">
                <a:extLst>
                  <a:ext uri="{FF2B5EF4-FFF2-40B4-BE49-F238E27FC236}">
                    <a16:creationId xmlns:a16="http://schemas.microsoft.com/office/drawing/2014/main" id="{C833934C-19F0-4AB8-A24B-8258F3F3D314}"/>
                  </a:ext>
                </a:extLst>
              </p:cNvPr>
              <p:cNvGrpSpPr>
                <a:grpSpLocks noChangeAspect="1"/>
              </p:cNvGrpSpPr>
              <p:nvPr/>
            </p:nvGrpSpPr>
            <p:grpSpPr>
              <a:xfrm rot="17091119">
                <a:off x="5986579" y="3806302"/>
                <a:ext cx="690375" cy="313296"/>
                <a:chOff x="5267450" y="3810639"/>
                <a:chExt cx="848735" cy="391695"/>
              </a:xfrm>
              <a:noFill/>
            </p:grpSpPr>
            <p:sp>
              <p:nvSpPr>
                <p:cNvPr id="386" name="フリーフォーム 27">
                  <a:extLst>
                    <a:ext uri="{FF2B5EF4-FFF2-40B4-BE49-F238E27FC236}">
                      <a16:creationId xmlns:a16="http://schemas.microsoft.com/office/drawing/2014/main" id="{2AEC5DA5-F433-42A1-BEBC-FAA8290E12AD}"/>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7" name="グループ化 28">
                  <a:extLst>
                    <a:ext uri="{FF2B5EF4-FFF2-40B4-BE49-F238E27FC236}">
                      <a16:creationId xmlns:a16="http://schemas.microsoft.com/office/drawing/2014/main" id="{7BD4C0EB-CCAB-46A5-BFFA-E6903FC79121}"/>
                    </a:ext>
                  </a:extLst>
                </p:cNvPr>
                <p:cNvGrpSpPr/>
                <p:nvPr/>
              </p:nvGrpSpPr>
              <p:grpSpPr>
                <a:xfrm>
                  <a:off x="5267450" y="3810639"/>
                  <a:ext cx="141461" cy="141461"/>
                  <a:chOff x="7240824" y="2855449"/>
                  <a:chExt cx="141461" cy="141461"/>
                </a:xfrm>
                <a:grpFill/>
              </p:grpSpPr>
              <p:cxnSp>
                <p:nvCxnSpPr>
                  <p:cNvPr id="388" name="直線コネクタ 29">
                    <a:extLst>
                      <a:ext uri="{FF2B5EF4-FFF2-40B4-BE49-F238E27FC236}">
                        <a16:creationId xmlns:a16="http://schemas.microsoft.com/office/drawing/2014/main" id="{8B1DEFF6-C459-4B71-B101-3CE3912D916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9" name="直線コネクタ 30">
                    <a:extLst>
                      <a:ext uri="{FF2B5EF4-FFF2-40B4-BE49-F238E27FC236}">
                        <a16:creationId xmlns:a16="http://schemas.microsoft.com/office/drawing/2014/main" id="{8433E2F6-E918-49F8-9B17-EF8CFEA75673}"/>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0" name="直線コネクタ 31">
                    <a:extLst>
                      <a:ext uri="{FF2B5EF4-FFF2-40B4-BE49-F238E27FC236}">
                        <a16:creationId xmlns:a16="http://schemas.microsoft.com/office/drawing/2014/main" id="{34E3EE9A-3E78-4DB4-8E3C-C3BB507C46B7}"/>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1" name="直線コネクタ 32">
                    <a:extLst>
                      <a:ext uri="{FF2B5EF4-FFF2-40B4-BE49-F238E27FC236}">
                        <a16:creationId xmlns:a16="http://schemas.microsoft.com/office/drawing/2014/main" id="{8F4B6EE0-9160-44E3-8CF5-9543241B2EFE}"/>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372" name="グループ化 9">
                <a:extLst>
                  <a:ext uri="{FF2B5EF4-FFF2-40B4-BE49-F238E27FC236}">
                    <a16:creationId xmlns:a16="http://schemas.microsoft.com/office/drawing/2014/main" id="{AA7D6DA1-118F-456F-86F0-769CB7F00610}"/>
                  </a:ext>
                </a:extLst>
              </p:cNvPr>
              <p:cNvGrpSpPr>
                <a:grpSpLocks noChangeAspect="1"/>
              </p:cNvGrpSpPr>
              <p:nvPr/>
            </p:nvGrpSpPr>
            <p:grpSpPr>
              <a:xfrm rot="10800000">
                <a:off x="7410017" y="3979800"/>
                <a:ext cx="690375" cy="313296"/>
                <a:chOff x="5267450" y="3810639"/>
                <a:chExt cx="848735" cy="391695"/>
              </a:xfrm>
              <a:noFill/>
            </p:grpSpPr>
            <p:sp>
              <p:nvSpPr>
                <p:cNvPr id="380" name="フリーフォーム 21">
                  <a:extLst>
                    <a:ext uri="{FF2B5EF4-FFF2-40B4-BE49-F238E27FC236}">
                      <a16:creationId xmlns:a16="http://schemas.microsoft.com/office/drawing/2014/main" id="{F7B5C60B-D085-48C2-87E0-80C68D4205B4}"/>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1" name="グループ化 22">
                  <a:extLst>
                    <a:ext uri="{FF2B5EF4-FFF2-40B4-BE49-F238E27FC236}">
                      <a16:creationId xmlns:a16="http://schemas.microsoft.com/office/drawing/2014/main" id="{E889833F-7962-4DE8-A534-FDCB32721740}"/>
                    </a:ext>
                  </a:extLst>
                </p:cNvPr>
                <p:cNvGrpSpPr/>
                <p:nvPr/>
              </p:nvGrpSpPr>
              <p:grpSpPr>
                <a:xfrm>
                  <a:off x="5267450" y="3810639"/>
                  <a:ext cx="141461" cy="141461"/>
                  <a:chOff x="7240824" y="2855449"/>
                  <a:chExt cx="141461" cy="141461"/>
                </a:xfrm>
                <a:grpFill/>
              </p:grpSpPr>
              <p:cxnSp>
                <p:nvCxnSpPr>
                  <p:cNvPr id="382" name="直線コネクタ 23">
                    <a:extLst>
                      <a:ext uri="{FF2B5EF4-FFF2-40B4-BE49-F238E27FC236}">
                        <a16:creationId xmlns:a16="http://schemas.microsoft.com/office/drawing/2014/main" id="{F9EDD2B5-DFF4-477F-B7A5-30D50CBE8B9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3" name="直線コネクタ 24">
                    <a:extLst>
                      <a:ext uri="{FF2B5EF4-FFF2-40B4-BE49-F238E27FC236}">
                        <a16:creationId xmlns:a16="http://schemas.microsoft.com/office/drawing/2014/main" id="{325618E8-FED3-456F-A85B-050CC97252A7}"/>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4" name="直線コネクタ 25">
                    <a:extLst>
                      <a:ext uri="{FF2B5EF4-FFF2-40B4-BE49-F238E27FC236}">
                        <a16:creationId xmlns:a16="http://schemas.microsoft.com/office/drawing/2014/main" id="{E95EEEC0-55E1-4C2C-A98D-48252C5C5824}"/>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5" name="直線コネクタ 26">
                    <a:extLst>
                      <a:ext uri="{FF2B5EF4-FFF2-40B4-BE49-F238E27FC236}">
                        <a16:creationId xmlns:a16="http://schemas.microsoft.com/office/drawing/2014/main" id="{71F76AF1-E5DA-43AB-9077-8DE41418D00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373" name="グループ化 10">
                <a:extLst>
                  <a:ext uri="{FF2B5EF4-FFF2-40B4-BE49-F238E27FC236}">
                    <a16:creationId xmlns:a16="http://schemas.microsoft.com/office/drawing/2014/main" id="{25CD73D5-B11C-40F4-A406-7961672F3651}"/>
                  </a:ext>
                </a:extLst>
              </p:cNvPr>
              <p:cNvGrpSpPr>
                <a:grpSpLocks noChangeAspect="1"/>
              </p:cNvGrpSpPr>
              <p:nvPr/>
            </p:nvGrpSpPr>
            <p:grpSpPr>
              <a:xfrm rot="13922608">
                <a:off x="6698281" y="4222046"/>
                <a:ext cx="690375" cy="313296"/>
                <a:chOff x="5267450" y="3810639"/>
                <a:chExt cx="848735" cy="391695"/>
              </a:xfrm>
              <a:noFill/>
            </p:grpSpPr>
            <p:sp>
              <p:nvSpPr>
                <p:cNvPr id="374" name="フリーフォーム 15">
                  <a:extLst>
                    <a:ext uri="{FF2B5EF4-FFF2-40B4-BE49-F238E27FC236}">
                      <a16:creationId xmlns:a16="http://schemas.microsoft.com/office/drawing/2014/main" id="{6F056035-9A9A-456C-93C4-7E26A05D5A8D}"/>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5" name="グループ化 16">
                  <a:extLst>
                    <a:ext uri="{FF2B5EF4-FFF2-40B4-BE49-F238E27FC236}">
                      <a16:creationId xmlns:a16="http://schemas.microsoft.com/office/drawing/2014/main" id="{FCA8E4FE-81DA-4ED6-9137-26B3C7448FCD}"/>
                    </a:ext>
                  </a:extLst>
                </p:cNvPr>
                <p:cNvGrpSpPr/>
                <p:nvPr/>
              </p:nvGrpSpPr>
              <p:grpSpPr>
                <a:xfrm>
                  <a:off x="5267450" y="3810639"/>
                  <a:ext cx="141461" cy="141461"/>
                  <a:chOff x="7240824" y="2855449"/>
                  <a:chExt cx="141461" cy="141461"/>
                </a:xfrm>
                <a:grpFill/>
              </p:grpSpPr>
              <p:cxnSp>
                <p:nvCxnSpPr>
                  <p:cNvPr id="376" name="直線コネクタ 17">
                    <a:extLst>
                      <a:ext uri="{FF2B5EF4-FFF2-40B4-BE49-F238E27FC236}">
                        <a16:creationId xmlns:a16="http://schemas.microsoft.com/office/drawing/2014/main" id="{4FB37073-040B-46E4-A052-7B9311E54E7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7" name="直線コネクタ 18">
                    <a:extLst>
                      <a:ext uri="{FF2B5EF4-FFF2-40B4-BE49-F238E27FC236}">
                        <a16:creationId xmlns:a16="http://schemas.microsoft.com/office/drawing/2014/main" id="{B8152FAC-9E55-44DA-8612-A2DE755BEDFC}"/>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8" name="直線コネクタ 19">
                    <a:extLst>
                      <a:ext uri="{FF2B5EF4-FFF2-40B4-BE49-F238E27FC236}">
                        <a16:creationId xmlns:a16="http://schemas.microsoft.com/office/drawing/2014/main" id="{DCC4B0C7-04B1-451D-BA34-07C53EB35EE2}"/>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9" name="直線コネクタ 20">
                    <a:extLst>
                      <a:ext uri="{FF2B5EF4-FFF2-40B4-BE49-F238E27FC236}">
                        <a16:creationId xmlns:a16="http://schemas.microsoft.com/office/drawing/2014/main" id="{C3E37497-8576-48E7-81DD-7650F0A5887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sp>
          <p:nvSpPr>
            <p:cNvPr id="336" name="フリーフォーム 100 1 1">
              <a:extLst>
                <a:ext uri="{FF2B5EF4-FFF2-40B4-BE49-F238E27FC236}">
                  <a16:creationId xmlns:a16="http://schemas.microsoft.com/office/drawing/2014/main" id="{BE2741C5-39C9-486F-82AC-BDDB7D4F70D6}"/>
                </a:ext>
              </a:extLst>
            </p:cNvPr>
            <p:cNvSpPr/>
            <p:nvPr/>
          </p:nvSpPr>
          <p:spPr>
            <a:xfrm rot="10800000">
              <a:off x="7172732" y="4242938"/>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37" name="フリーフォーム 100 1 1">
              <a:extLst>
                <a:ext uri="{FF2B5EF4-FFF2-40B4-BE49-F238E27FC236}">
                  <a16:creationId xmlns:a16="http://schemas.microsoft.com/office/drawing/2014/main" id="{8B9F0FA0-CF4A-4805-A8E5-25BA8A742C6E}"/>
                </a:ext>
              </a:extLst>
            </p:cNvPr>
            <p:cNvSpPr/>
            <p:nvPr/>
          </p:nvSpPr>
          <p:spPr>
            <a:xfrm rot="10800000">
              <a:off x="6492592" y="4216467"/>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414" name="Rectangle 413">
            <a:extLst>
              <a:ext uri="{FF2B5EF4-FFF2-40B4-BE49-F238E27FC236}">
                <a16:creationId xmlns:a16="http://schemas.microsoft.com/office/drawing/2014/main" id="{F4C4E4B7-0521-4ED0-B872-ED7F2CFEC5CB}"/>
              </a:ext>
            </a:extLst>
          </p:cNvPr>
          <p:cNvSpPr/>
          <p:nvPr/>
        </p:nvSpPr>
        <p:spPr>
          <a:xfrm>
            <a:off x="1979712" y="4958756"/>
            <a:ext cx="205048" cy="523220"/>
          </a:xfrm>
          <a:prstGeom prst="rect">
            <a:avLst/>
          </a:prstGeom>
        </p:spPr>
        <p:txBody>
          <a:bodyPr wrap="square">
            <a:spAutoFit/>
          </a:bodyPr>
          <a:lstStyle/>
          <a:p>
            <a:r>
              <a:rPr lang="en-US" altLang="ja-JP" sz="2800" dirty="0"/>
              <a:t>=</a:t>
            </a:r>
            <a:endParaRPr lang="ja-JP" altLang="en-US" sz="2800" dirty="0"/>
          </a:p>
        </p:txBody>
      </p:sp>
      <p:grpSp>
        <p:nvGrpSpPr>
          <p:cNvPr id="19" name="Group 18">
            <a:extLst>
              <a:ext uri="{FF2B5EF4-FFF2-40B4-BE49-F238E27FC236}">
                <a16:creationId xmlns:a16="http://schemas.microsoft.com/office/drawing/2014/main" id="{8DCB472D-C682-480E-B032-9356D312E99F}"/>
              </a:ext>
            </a:extLst>
          </p:cNvPr>
          <p:cNvGrpSpPr/>
          <p:nvPr/>
        </p:nvGrpSpPr>
        <p:grpSpPr>
          <a:xfrm>
            <a:off x="2486922" y="4985257"/>
            <a:ext cx="1035082" cy="514802"/>
            <a:chOff x="1976040" y="4726554"/>
            <a:chExt cx="1035082" cy="514802"/>
          </a:xfrm>
        </p:grpSpPr>
        <p:sp>
          <p:nvSpPr>
            <p:cNvPr id="413" name="円/楕円 51">
              <a:extLst>
                <a:ext uri="{FF2B5EF4-FFF2-40B4-BE49-F238E27FC236}">
                  <a16:creationId xmlns:a16="http://schemas.microsoft.com/office/drawing/2014/main" id="{E90F1204-8162-49E0-8B7E-671EC6F9BB48}"/>
                </a:ext>
              </a:extLst>
            </p:cNvPr>
            <p:cNvSpPr>
              <a:spLocks noChangeAspect="1"/>
            </p:cNvSpPr>
            <p:nvPr/>
          </p:nvSpPr>
          <p:spPr>
            <a:xfrm rot="10892241">
              <a:off x="2229333" y="4726554"/>
              <a:ext cx="514802" cy="514802"/>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15" name="フリーフォーム 100 1 1">
              <a:extLst>
                <a:ext uri="{FF2B5EF4-FFF2-40B4-BE49-F238E27FC236}">
                  <a16:creationId xmlns:a16="http://schemas.microsoft.com/office/drawing/2014/main" id="{5C94C0B1-DAAB-4C88-B354-BD4D22BAED53}"/>
                </a:ext>
              </a:extLst>
            </p:cNvPr>
            <p:cNvSpPr/>
            <p:nvPr/>
          </p:nvSpPr>
          <p:spPr>
            <a:xfrm rot="10800000">
              <a:off x="1976040" y="4947212"/>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16" name="フリーフォーム 100 1 1">
              <a:extLst>
                <a:ext uri="{FF2B5EF4-FFF2-40B4-BE49-F238E27FC236}">
                  <a16:creationId xmlns:a16="http://schemas.microsoft.com/office/drawing/2014/main" id="{E8A3CFA2-B2E3-49A4-B4D3-A8B2573D2334}"/>
                </a:ext>
              </a:extLst>
            </p:cNvPr>
            <p:cNvSpPr/>
            <p:nvPr/>
          </p:nvSpPr>
          <p:spPr>
            <a:xfrm rot="10800000">
              <a:off x="2787628" y="4955826"/>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grpSp>
        <p:nvGrpSpPr>
          <p:cNvPr id="11" name="Group 10">
            <a:extLst>
              <a:ext uri="{FF2B5EF4-FFF2-40B4-BE49-F238E27FC236}">
                <a16:creationId xmlns:a16="http://schemas.microsoft.com/office/drawing/2014/main" id="{9E5C9E79-E2B2-47A6-AB98-8737B83CE04A}"/>
              </a:ext>
            </a:extLst>
          </p:cNvPr>
          <p:cNvGrpSpPr/>
          <p:nvPr/>
        </p:nvGrpSpPr>
        <p:grpSpPr>
          <a:xfrm>
            <a:off x="4070346" y="4743615"/>
            <a:ext cx="1002711" cy="755266"/>
            <a:chOff x="3364683" y="3798432"/>
            <a:chExt cx="1002711" cy="755266"/>
          </a:xfrm>
        </p:grpSpPr>
        <p:grpSp>
          <p:nvGrpSpPr>
            <p:cNvPr id="411" name="Group 410">
              <a:extLst>
                <a:ext uri="{FF2B5EF4-FFF2-40B4-BE49-F238E27FC236}">
                  <a16:creationId xmlns:a16="http://schemas.microsoft.com/office/drawing/2014/main" id="{4142AB9E-8796-479A-8AAC-0D4AAA6DC473}"/>
                </a:ext>
              </a:extLst>
            </p:cNvPr>
            <p:cNvGrpSpPr/>
            <p:nvPr/>
          </p:nvGrpSpPr>
          <p:grpSpPr>
            <a:xfrm>
              <a:off x="3433645" y="3798432"/>
              <a:ext cx="878612" cy="755266"/>
              <a:chOff x="4450882" y="1231296"/>
              <a:chExt cx="919631" cy="790526"/>
            </a:xfrm>
          </p:grpSpPr>
          <p:sp>
            <p:nvSpPr>
              <p:cNvPr id="423" name="円/楕円 51">
                <a:extLst>
                  <a:ext uri="{FF2B5EF4-FFF2-40B4-BE49-F238E27FC236}">
                    <a16:creationId xmlns:a16="http://schemas.microsoft.com/office/drawing/2014/main" id="{1A5B261F-1D7E-4526-8211-6A35D9B8562B}"/>
                  </a:ext>
                </a:extLst>
              </p:cNvPr>
              <p:cNvSpPr>
                <a:spLocks noChangeAspect="1"/>
              </p:cNvSpPr>
              <p:nvPr/>
            </p:nvSpPr>
            <p:spPr>
              <a:xfrm rot="10952241">
                <a:off x="4624793" y="1482986"/>
                <a:ext cx="538836" cy="538836"/>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424" name="グループ化 5">
                <a:extLst>
                  <a:ext uri="{FF2B5EF4-FFF2-40B4-BE49-F238E27FC236}">
                    <a16:creationId xmlns:a16="http://schemas.microsoft.com/office/drawing/2014/main" id="{E59BD7B0-9058-46AE-BA71-87ECF7C5E7AC}"/>
                  </a:ext>
                </a:extLst>
              </p:cNvPr>
              <p:cNvGrpSpPr>
                <a:grpSpLocks noChangeAspect="1"/>
              </p:cNvGrpSpPr>
              <p:nvPr/>
            </p:nvGrpSpPr>
            <p:grpSpPr>
              <a:xfrm rot="789182">
                <a:off x="4450882" y="1283638"/>
                <a:ext cx="351387" cy="159461"/>
                <a:chOff x="5267450" y="3810639"/>
                <a:chExt cx="848735" cy="391695"/>
              </a:xfrm>
              <a:noFill/>
            </p:grpSpPr>
            <p:sp>
              <p:nvSpPr>
                <p:cNvPr id="432" name="フリーフォーム 39">
                  <a:extLst>
                    <a:ext uri="{FF2B5EF4-FFF2-40B4-BE49-F238E27FC236}">
                      <a16:creationId xmlns:a16="http://schemas.microsoft.com/office/drawing/2014/main" id="{AA6DAC4D-1101-4D31-858A-47D2A34B8ED8}"/>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3" name="グループ化 40">
                  <a:extLst>
                    <a:ext uri="{FF2B5EF4-FFF2-40B4-BE49-F238E27FC236}">
                      <a16:creationId xmlns:a16="http://schemas.microsoft.com/office/drawing/2014/main" id="{2C82856F-308D-413B-B5CE-D0292B09AFB7}"/>
                    </a:ext>
                  </a:extLst>
                </p:cNvPr>
                <p:cNvGrpSpPr/>
                <p:nvPr/>
              </p:nvGrpSpPr>
              <p:grpSpPr>
                <a:xfrm>
                  <a:off x="5267450" y="3810639"/>
                  <a:ext cx="141461" cy="141461"/>
                  <a:chOff x="7240824" y="2855449"/>
                  <a:chExt cx="141461" cy="141461"/>
                </a:xfrm>
                <a:grpFill/>
              </p:grpSpPr>
              <p:cxnSp>
                <p:nvCxnSpPr>
                  <p:cNvPr id="434" name="直線コネクタ 41">
                    <a:extLst>
                      <a:ext uri="{FF2B5EF4-FFF2-40B4-BE49-F238E27FC236}">
                        <a16:creationId xmlns:a16="http://schemas.microsoft.com/office/drawing/2014/main" id="{720C8123-4882-4D4D-966E-3DBBF190AC7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5" name="直線コネクタ 42">
                    <a:extLst>
                      <a:ext uri="{FF2B5EF4-FFF2-40B4-BE49-F238E27FC236}">
                        <a16:creationId xmlns:a16="http://schemas.microsoft.com/office/drawing/2014/main" id="{C6D0D7CE-392E-4858-A23E-0DA266366E30}"/>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6" name="直線コネクタ 43">
                    <a:extLst>
                      <a:ext uri="{FF2B5EF4-FFF2-40B4-BE49-F238E27FC236}">
                        <a16:creationId xmlns:a16="http://schemas.microsoft.com/office/drawing/2014/main" id="{DF99422E-4F85-4FF8-8A3E-6CC89F8EBEB1}"/>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7" name="直線コネクタ 44">
                    <a:extLst>
                      <a:ext uri="{FF2B5EF4-FFF2-40B4-BE49-F238E27FC236}">
                        <a16:creationId xmlns:a16="http://schemas.microsoft.com/office/drawing/2014/main" id="{6F583C67-4E33-4696-B4D6-BEBB6746F71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425" name="グループ化 10">
                <a:extLst>
                  <a:ext uri="{FF2B5EF4-FFF2-40B4-BE49-F238E27FC236}">
                    <a16:creationId xmlns:a16="http://schemas.microsoft.com/office/drawing/2014/main" id="{25477796-EDD0-4303-B13F-6BD8DCB63625}"/>
                  </a:ext>
                </a:extLst>
              </p:cNvPr>
              <p:cNvGrpSpPr>
                <a:grpSpLocks noChangeAspect="1"/>
              </p:cNvGrpSpPr>
              <p:nvPr/>
            </p:nvGrpSpPr>
            <p:grpSpPr>
              <a:xfrm rot="5837639">
                <a:off x="5087977" y="1337445"/>
                <a:ext cx="388685" cy="176387"/>
                <a:chOff x="5267450" y="3810639"/>
                <a:chExt cx="848735" cy="391695"/>
              </a:xfrm>
              <a:noFill/>
            </p:grpSpPr>
            <p:sp>
              <p:nvSpPr>
                <p:cNvPr id="426" name="フリーフォーム 15">
                  <a:extLst>
                    <a:ext uri="{FF2B5EF4-FFF2-40B4-BE49-F238E27FC236}">
                      <a16:creationId xmlns:a16="http://schemas.microsoft.com/office/drawing/2014/main" id="{D22B411D-216D-43FD-96CD-FC70201E1D8E}"/>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7" name="グループ化 16">
                  <a:extLst>
                    <a:ext uri="{FF2B5EF4-FFF2-40B4-BE49-F238E27FC236}">
                      <a16:creationId xmlns:a16="http://schemas.microsoft.com/office/drawing/2014/main" id="{BA232B0A-16BE-4FD5-9A97-837A9CB664E0}"/>
                    </a:ext>
                  </a:extLst>
                </p:cNvPr>
                <p:cNvGrpSpPr/>
                <p:nvPr/>
              </p:nvGrpSpPr>
              <p:grpSpPr>
                <a:xfrm>
                  <a:off x="5267450" y="3810639"/>
                  <a:ext cx="141461" cy="141461"/>
                  <a:chOff x="7240824" y="2855449"/>
                  <a:chExt cx="141461" cy="141461"/>
                </a:xfrm>
                <a:grpFill/>
              </p:grpSpPr>
              <p:cxnSp>
                <p:nvCxnSpPr>
                  <p:cNvPr id="428" name="直線コネクタ 17">
                    <a:extLst>
                      <a:ext uri="{FF2B5EF4-FFF2-40B4-BE49-F238E27FC236}">
                        <a16:creationId xmlns:a16="http://schemas.microsoft.com/office/drawing/2014/main" id="{B032639D-1968-49CF-BB9D-23EA5FC831A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9" name="直線コネクタ 18">
                    <a:extLst>
                      <a:ext uri="{FF2B5EF4-FFF2-40B4-BE49-F238E27FC236}">
                        <a16:creationId xmlns:a16="http://schemas.microsoft.com/office/drawing/2014/main" id="{80D6F6D1-4215-4F9E-8CE9-D1610696F400}"/>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0" name="直線コネクタ 19">
                    <a:extLst>
                      <a:ext uri="{FF2B5EF4-FFF2-40B4-BE49-F238E27FC236}">
                        <a16:creationId xmlns:a16="http://schemas.microsoft.com/office/drawing/2014/main" id="{E7127DD2-28DE-4124-B279-5184C8AE637E}"/>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1" name="直線コネクタ 20">
                    <a:extLst>
                      <a:ext uri="{FF2B5EF4-FFF2-40B4-BE49-F238E27FC236}">
                        <a16:creationId xmlns:a16="http://schemas.microsoft.com/office/drawing/2014/main" id="{E476E4A4-E69E-4D0A-998D-FAD319F16C14}"/>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sp>
          <p:nvSpPr>
            <p:cNvPr id="417" name="フリーフォーム 100 1 1">
              <a:extLst>
                <a:ext uri="{FF2B5EF4-FFF2-40B4-BE49-F238E27FC236}">
                  <a16:creationId xmlns:a16="http://schemas.microsoft.com/office/drawing/2014/main" id="{E83AF1BA-A6FC-44CB-973C-829272B5CE51}"/>
                </a:ext>
              </a:extLst>
            </p:cNvPr>
            <p:cNvSpPr/>
            <p:nvPr/>
          </p:nvSpPr>
          <p:spPr>
            <a:xfrm rot="10800000">
              <a:off x="4143900" y="4266175"/>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18" name="フリーフォーム 100 1 1">
              <a:extLst>
                <a:ext uri="{FF2B5EF4-FFF2-40B4-BE49-F238E27FC236}">
                  <a16:creationId xmlns:a16="http://schemas.microsoft.com/office/drawing/2014/main" id="{A476FDD8-B61B-4677-A3D8-03E61F13DF23}"/>
                </a:ext>
              </a:extLst>
            </p:cNvPr>
            <p:cNvSpPr/>
            <p:nvPr/>
          </p:nvSpPr>
          <p:spPr>
            <a:xfrm rot="10800000">
              <a:off x="3364683" y="4248246"/>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439" name="TextBox 438">
            <a:extLst>
              <a:ext uri="{FF2B5EF4-FFF2-40B4-BE49-F238E27FC236}">
                <a16:creationId xmlns:a16="http://schemas.microsoft.com/office/drawing/2014/main" id="{081C917A-5CFF-4723-872E-C9B1C47FC7FC}"/>
              </a:ext>
            </a:extLst>
          </p:cNvPr>
          <p:cNvSpPr txBox="1"/>
          <p:nvPr/>
        </p:nvSpPr>
        <p:spPr>
          <a:xfrm>
            <a:off x="5235481" y="5035700"/>
            <a:ext cx="1280735" cy="369332"/>
          </a:xfrm>
          <a:prstGeom prst="rect">
            <a:avLst/>
          </a:prstGeom>
          <a:noFill/>
        </p:spPr>
        <p:txBody>
          <a:bodyPr wrap="square" rtlCol="0">
            <a:spAutoFit/>
          </a:bodyPr>
          <a:lstStyle/>
          <a:p>
            <a:r>
              <a:rPr kumimoji="1" lang="ja-JP" altLang="en-US" dirty="0"/>
              <a:t>＋　・・・</a:t>
            </a:r>
          </a:p>
        </p:txBody>
      </p:sp>
      <p:sp>
        <p:nvSpPr>
          <p:cNvPr id="477" name="Rectangle 476">
            <a:extLst>
              <a:ext uri="{FF2B5EF4-FFF2-40B4-BE49-F238E27FC236}">
                <a16:creationId xmlns:a16="http://schemas.microsoft.com/office/drawing/2014/main" id="{E156228B-C968-4195-95DF-8B7D2524821E}"/>
              </a:ext>
            </a:extLst>
          </p:cNvPr>
          <p:cNvSpPr/>
          <p:nvPr/>
        </p:nvSpPr>
        <p:spPr>
          <a:xfrm>
            <a:off x="3613210" y="5082726"/>
            <a:ext cx="223494" cy="369332"/>
          </a:xfrm>
          <a:prstGeom prst="rect">
            <a:avLst/>
          </a:prstGeom>
        </p:spPr>
        <p:txBody>
          <a:bodyPr wrap="square">
            <a:spAutoFit/>
          </a:bodyPr>
          <a:lstStyle/>
          <a:p>
            <a:r>
              <a:rPr lang="ja-JP" altLang="en-US" dirty="0"/>
              <a:t>＋</a:t>
            </a:r>
          </a:p>
        </p:txBody>
      </p:sp>
      <p:sp>
        <p:nvSpPr>
          <p:cNvPr id="29" name="Arrow: Down 28">
            <a:extLst>
              <a:ext uri="{FF2B5EF4-FFF2-40B4-BE49-F238E27FC236}">
                <a16:creationId xmlns:a16="http://schemas.microsoft.com/office/drawing/2014/main" id="{FF6B20A9-BC17-48A1-918C-F58600F78F19}"/>
              </a:ext>
            </a:extLst>
          </p:cNvPr>
          <p:cNvSpPr/>
          <p:nvPr/>
        </p:nvSpPr>
        <p:spPr bwMode="auto">
          <a:xfrm>
            <a:off x="635024" y="3413426"/>
            <a:ext cx="684153" cy="663646"/>
          </a:xfrm>
          <a:prstGeom prst="downArrow">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31" name="Group 30">
            <a:extLst>
              <a:ext uri="{FF2B5EF4-FFF2-40B4-BE49-F238E27FC236}">
                <a16:creationId xmlns:a16="http://schemas.microsoft.com/office/drawing/2014/main" id="{3A1743F5-64AE-4CF3-A2DE-2B77C55705EB}"/>
              </a:ext>
            </a:extLst>
          </p:cNvPr>
          <p:cNvGrpSpPr/>
          <p:nvPr/>
        </p:nvGrpSpPr>
        <p:grpSpPr>
          <a:xfrm>
            <a:off x="10329554" y="1945154"/>
            <a:ext cx="7389285" cy="1978738"/>
            <a:chOff x="1143155" y="4762630"/>
            <a:chExt cx="7389285" cy="1978738"/>
          </a:xfrm>
        </p:grpSpPr>
        <p:sp>
          <p:nvSpPr>
            <p:cNvPr id="480" name="Rectangle 479">
              <a:extLst>
                <a:ext uri="{FF2B5EF4-FFF2-40B4-BE49-F238E27FC236}">
                  <a16:creationId xmlns:a16="http://schemas.microsoft.com/office/drawing/2014/main" id="{C6DFC76F-ED39-4AF0-9CE9-111C58A5F195}"/>
                </a:ext>
              </a:extLst>
            </p:cNvPr>
            <p:cNvSpPr/>
            <p:nvPr/>
          </p:nvSpPr>
          <p:spPr bwMode="auto">
            <a:xfrm>
              <a:off x="1143155" y="4762630"/>
              <a:ext cx="6740930" cy="190673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412" name="Rectangle 411">
              <a:extLst>
                <a:ext uri="{FF2B5EF4-FFF2-40B4-BE49-F238E27FC236}">
                  <a16:creationId xmlns:a16="http://schemas.microsoft.com/office/drawing/2014/main" id="{5A30935E-8D7B-4DD9-ABEC-029CA782AEC8}"/>
                </a:ext>
              </a:extLst>
            </p:cNvPr>
            <p:cNvSpPr/>
            <p:nvPr/>
          </p:nvSpPr>
          <p:spPr>
            <a:xfrm>
              <a:off x="4135936" y="5726824"/>
              <a:ext cx="477916" cy="369332"/>
            </a:xfrm>
            <a:prstGeom prst="rect">
              <a:avLst/>
            </a:prstGeom>
          </p:spPr>
          <p:txBody>
            <a:bodyPr wrap="square">
              <a:spAutoFit/>
            </a:bodyPr>
            <a:lstStyle/>
            <a:p>
              <a:r>
                <a:rPr lang="ja-JP" altLang="en-US" dirty="0"/>
                <a:t>＋</a:t>
              </a:r>
            </a:p>
          </p:txBody>
        </p:sp>
        <p:sp>
          <p:nvSpPr>
            <p:cNvPr id="446" name="TextBox 445">
              <a:extLst>
                <a:ext uri="{FF2B5EF4-FFF2-40B4-BE49-F238E27FC236}">
                  <a16:creationId xmlns:a16="http://schemas.microsoft.com/office/drawing/2014/main" id="{336E771E-2A83-4F87-946A-5B08B1FA6C22}"/>
                </a:ext>
              </a:extLst>
            </p:cNvPr>
            <p:cNvSpPr txBox="1"/>
            <p:nvPr/>
          </p:nvSpPr>
          <p:spPr>
            <a:xfrm>
              <a:off x="1315906" y="4935788"/>
              <a:ext cx="7216534" cy="369332"/>
            </a:xfrm>
            <a:prstGeom prst="rect">
              <a:avLst/>
            </a:prstGeom>
            <a:noFill/>
          </p:spPr>
          <p:txBody>
            <a:bodyPr wrap="square">
              <a:spAutoFit/>
            </a:bodyPr>
            <a:lstStyle/>
            <a:p>
              <a:r>
                <a:rPr lang="en-US" altLang="ja-JP" sz="1800" dirty="0" err="1"/>
                <a:t>Furry’s</a:t>
              </a:r>
              <a:r>
                <a:rPr lang="en-US" altLang="ja-JP" sz="1800" dirty="0"/>
                <a:t> theorem: </a:t>
              </a:r>
              <a:r>
                <a:rPr lang="en-US" altLang="ja-JP" sz="1800" dirty="0">
                  <a:solidFill>
                    <a:srgbClr val="FF0000"/>
                  </a:solidFill>
                </a:rPr>
                <a:t>The odd-order diagrams </a:t>
              </a:r>
              <a:r>
                <a:rPr lang="en-US" altLang="ja-JP" sz="1800" dirty="0"/>
                <a:t>cancel in C-even systems.</a:t>
              </a:r>
              <a:endParaRPr kumimoji="1" lang="ja-JP" altLang="en-US" sz="1800" dirty="0"/>
            </a:p>
          </p:txBody>
        </p:sp>
        <p:grpSp>
          <p:nvGrpSpPr>
            <p:cNvPr id="24" name="Group 23">
              <a:extLst>
                <a:ext uri="{FF2B5EF4-FFF2-40B4-BE49-F238E27FC236}">
                  <a16:creationId xmlns:a16="http://schemas.microsoft.com/office/drawing/2014/main" id="{100ED02F-36EE-479C-9BB5-984F6255B596}"/>
                </a:ext>
              </a:extLst>
            </p:cNvPr>
            <p:cNvGrpSpPr/>
            <p:nvPr/>
          </p:nvGrpSpPr>
          <p:grpSpPr>
            <a:xfrm>
              <a:off x="2915816" y="5392062"/>
              <a:ext cx="1002711" cy="1038857"/>
              <a:chOff x="2690477" y="5452413"/>
              <a:chExt cx="1002711" cy="1038857"/>
            </a:xfrm>
          </p:grpSpPr>
          <p:grpSp>
            <p:nvGrpSpPr>
              <p:cNvPr id="21" name="Group 20">
                <a:extLst>
                  <a:ext uri="{FF2B5EF4-FFF2-40B4-BE49-F238E27FC236}">
                    <a16:creationId xmlns:a16="http://schemas.microsoft.com/office/drawing/2014/main" id="{36650348-C4F6-497D-B880-8DE9734FE69A}"/>
                  </a:ext>
                </a:extLst>
              </p:cNvPr>
              <p:cNvGrpSpPr/>
              <p:nvPr/>
            </p:nvGrpSpPr>
            <p:grpSpPr>
              <a:xfrm>
                <a:off x="2690477" y="5452413"/>
                <a:ext cx="1002711" cy="874856"/>
                <a:chOff x="2563650" y="5601761"/>
                <a:chExt cx="1002711" cy="874856"/>
              </a:xfrm>
            </p:grpSpPr>
            <p:sp>
              <p:nvSpPr>
                <p:cNvPr id="451" name="円/楕円 51">
                  <a:extLst>
                    <a:ext uri="{FF2B5EF4-FFF2-40B4-BE49-F238E27FC236}">
                      <a16:creationId xmlns:a16="http://schemas.microsoft.com/office/drawing/2014/main" id="{2040EF2F-181E-4506-BFD4-6BBB19C4A8D3}"/>
                    </a:ext>
                  </a:extLst>
                </p:cNvPr>
                <p:cNvSpPr>
                  <a:spLocks noChangeAspect="1"/>
                </p:cNvSpPr>
                <p:nvPr/>
              </p:nvSpPr>
              <p:spPr>
                <a:xfrm rot="10952241">
                  <a:off x="2798766" y="5961815"/>
                  <a:ext cx="514802" cy="514802"/>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452" name="グループ化 5">
                  <a:extLst>
                    <a:ext uri="{FF2B5EF4-FFF2-40B4-BE49-F238E27FC236}">
                      <a16:creationId xmlns:a16="http://schemas.microsoft.com/office/drawing/2014/main" id="{DDDEBC75-1A98-4B3B-AB76-1BD5DBCAD58A}"/>
                    </a:ext>
                  </a:extLst>
                </p:cNvPr>
                <p:cNvGrpSpPr>
                  <a:grpSpLocks noChangeAspect="1"/>
                </p:cNvGrpSpPr>
                <p:nvPr/>
              </p:nvGrpSpPr>
              <p:grpSpPr>
                <a:xfrm rot="3137298">
                  <a:off x="2933835" y="5693443"/>
                  <a:ext cx="335714" cy="152349"/>
                  <a:chOff x="5267450" y="3810639"/>
                  <a:chExt cx="848735" cy="391695"/>
                </a:xfrm>
                <a:noFill/>
              </p:grpSpPr>
              <p:sp>
                <p:nvSpPr>
                  <p:cNvPr id="460" name="フリーフォーム 39">
                    <a:extLst>
                      <a:ext uri="{FF2B5EF4-FFF2-40B4-BE49-F238E27FC236}">
                        <a16:creationId xmlns:a16="http://schemas.microsoft.com/office/drawing/2014/main" id="{53F2D1A7-7511-45DD-9344-4776752FB3FA}"/>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1" name="グループ化 40">
                    <a:extLst>
                      <a:ext uri="{FF2B5EF4-FFF2-40B4-BE49-F238E27FC236}">
                        <a16:creationId xmlns:a16="http://schemas.microsoft.com/office/drawing/2014/main" id="{C5E1A76B-A264-4B93-A4CC-053838AA1558}"/>
                      </a:ext>
                    </a:extLst>
                  </p:cNvPr>
                  <p:cNvGrpSpPr/>
                  <p:nvPr/>
                </p:nvGrpSpPr>
                <p:grpSpPr>
                  <a:xfrm>
                    <a:off x="5267450" y="3810639"/>
                    <a:ext cx="141461" cy="141461"/>
                    <a:chOff x="7240824" y="2855449"/>
                    <a:chExt cx="141461" cy="141461"/>
                  </a:xfrm>
                  <a:grpFill/>
                </p:grpSpPr>
                <p:cxnSp>
                  <p:nvCxnSpPr>
                    <p:cNvPr id="462" name="直線コネクタ 41">
                      <a:extLst>
                        <a:ext uri="{FF2B5EF4-FFF2-40B4-BE49-F238E27FC236}">
                          <a16:creationId xmlns:a16="http://schemas.microsoft.com/office/drawing/2014/main" id="{396A925C-03C4-4DE0-92C0-949F62A9021E}"/>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3" name="直線コネクタ 42">
                      <a:extLst>
                        <a:ext uri="{FF2B5EF4-FFF2-40B4-BE49-F238E27FC236}">
                          <a16:creationId xmlns:a16="http://schemas.microsoft.com/office/drawing/2014/main" id="{12C00967-2FEF-4C28-A9FC-109CB475AB59}"/>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4" name="直線コネクタ 43">
                      <a:extLst>
                        <a:ext uri="{FF2B5EF4-FFF2-40B4-BE49-F238E27FC236}">
                          <a16:creationId xmlns:a16="http://schemas.microsoft.com/office/drawing/2014/main" id="{D8FCFE81-B9C2-47C3-A527-AEE96990CA1B}"/>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5" name="直線コネクタ 44">
                      <a:extLst>
                        <a:ext uri="{FF2B5EF4-FFF2-40B4-BE49-F238E27FC236}">
                          <a16:creationId xmlns:a16="http://schemas.microsoft.com/office/drawing/2014/main" id="{47266BB5-AC6B-44D2-8955-377638177C85}"/>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449" name="フリーフォーム 100 1 1">
                  <a:extLst>
                    <a:ext uri="{FF2B5EF4-FFF2-40B4-BE49-F238E27FC236}">
                      <a16:creationId xmlns:a16="http://schemas.microsoft.com/office/drawing/2014/main" id="{8C38631D-72E3-4C8B-9BE9-9D3F232495FA}"/>
                    </a:ext>
                  </a:extLst>
                </p:cNvPr>
                <p:cNvSpPr/>
                <p:nvPr/>
              </p:nvSpPr>
              <p:spPr>
                <a:xfrm rot="10800000">
                  <a:off x="3342867" y="6189094"/>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50" name="フリーフォーム 100 1 1">
                  <a:extLst>
                    <a:ext uri="{FF2B5EF4-FFF2-40B4-BE49-F238E27FC236}">
                      <a16:creationId xmlns:a16="http://schemas.microsoft.com/office/drawing/2014/main" id="{C22BC76A-2030-4F61-BA9F-39153BA895F9}"/>
                    </a:ext>
                  </a:extLst>
                </p:cNvPr>
                <p:cNvSpPr/>
                <p:nvPr/>
              </p:nvSpPr>
              <p:spPr>
                <a:xfrm rot="10800000">
                  <a:off x="2563650" y="6171165"/>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23" name="Arc 22">
                <a:extLst>
                  <a:ext uri="{FF2B5EF4-FFF2-40B4-BE49-F238E27FC236}">
                    <a16:creationId xmlns:a16="http://schemas.microsoft.com/office/drawing/2014/main" id="{4C5CD170-C427-43B2-BE05-C4E4DE9612FA}"/>
                  </a:ext>
                </a:extLst>
              </p:cNvPr>
              <p:cNvSpPr/>
              <p:nvPr/>
            </p:nvSpPr>
            <p:spPr>
              <a:xfrm rot="9620984">
                <a:off x="2840784" y="6188961"/>
                <a:ext cx="718745" cy="302309"/>
              </a:xfrm>
              <a:prstGeom prst="arc">
                <a:avLst>
                  <a:gd name="adj1" fmla="val 12118156"/>
                  <a:gd name="adj2" fmla="val 20085454"/>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5" name="Group 24">
              <a:extLst>
                <a:ext uri="{FF2B5EF4-FFF2-40B4-BE49-F238E27FC236}">
                  <a16:creationId xmlns:a16="http://schemas.microsoft.com/office/drawing/2014/main" id="{9BD5BE76-CCD3-403E-995E-84980997BDE2}"/>
                </a:ext>
              </a:extLst>
            </p:cNvPr>
            <p:cNvGrpSpPr/>
            <p:nvPr/>
          </p:nvGrpSpPr>
          <p:grpSpPr>
            <a:xfrm>
              <a:off x="4831261" y="5404391"/>
              <a:ext cx="1002711" cy="1014198"/>
              <a:chOff x="4353449" y="5511145"/>
              <a:chExt cx="1002711" cy="1014198"/>
            </a:xfrm>
          </p:grpSpPr>
          <p:grpSp>
            <p:nvGrpSpPr>
              <p:cNvPr id="466" name="Group 465">
                <a:extLst>
                  <a:ext uri="{FF2B5EF4-FFF2-40B4-BE49-F238E27FC236}">
                    <a16:creationId xmlns:a16="http://schemas.microsoft.com/office/drawing/2014/main" id="{864330CE-3A07-4A5D-A4FE-89F999A2A64C}"/>
                  </a:ext>
                </a:extLst>
              </p:cNvPr>
              <p:cNvGrpSpPr/>
              <p:nvPr/>
            </p:nvGrpSpPr>
            <p:grpSpPr>
              <a:xfrm>
                <a:off x="4353449" y="5511145"/>
                <a:ext cx="1002711" cy="874856"/>
                <a:chOff x="2563650" y="5601761"/>
                <a:chExt cx="1002711" cy="874856"/>
              </a:xfrm>
            </p:grpSpPr>
            <p:sp>
              <p:nvSpPr>
                <p:cNvPr id="467" name="円/楕円 51">
                  <a:extLst>
                    <a:ext uri="{FF2B5EF4-FFF2-40B4-BE49-F238E27FC236}">
                      <a16:creationId xmlns:a16="http://schemas.microsoft.com/office/drawing/2014/main" id="{8B69BC7E-C376-4708-A0A0-316519B9974E}"/>
                    </a:ext>
                  </a:extLst>
                </p:cNvPr>
                <p:cNvSpPr>
                  <a:spLocks noChangeAspect="1"/>
                </p:cNvSpPr>
                <p:nvPr/>
              </p:nvSpPr>
              <p:spPr>
                <a:xfrm rot="10952241">
                  <a:off x="2798766" y="5961815"/>
                  <a:ext cx="514802" cy="514802"/>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468" name="グループ化 5">
                  <a:extLst>
                    <a:ext uri="{FF2B5EF4-FFF2-40B4-BE49-F238E27FC236}">
                      <a16:creationId xmlns:a16="http://schemas.microsoft.com/office/drawing/2014/main" id="{224A9499-6802-4C59-9955-2D19E167696A}"/>
                    </a:ext>
                  </a:extLst>
                </p:cNvPr>
                <p:cNvGrpSpPr>
                  <a:grpSpLocks noChangeAspect="1"/>
                </p:cNvGrpSpPr>
                <p:nvPr/>
              </p:nvGrpSpPr>
              <p:grpSpPr>
                <a:xfrm rot="3137298">
                  <a:off x="2933835" y="5693443"/>
                  <a:ext cx="335714" cy="152349"/>
                  <a:chOff x="5267450" y="3810639"/>
                  <a:chExt cx="848735" cy="391695"/>
                </a:xfrm>
                <a:noFill/>
              </p:grpSpPr>
              <p:sp>
                <p:nvSpPr>
                  <p:cNvPr id="471" name="フリーフォーム 39">
                    <a:extLst>
                      <a:ext uri="{FF2B5EF4-FFF2-40B4-BE49-F238E27FC236}">
                        <a16:creationId xmlns:a16="http://schemas.microsoft.com/office/drawing/2014/main" id="{32847E4D-1014-44A9-9A74-8BA9893E495B}"/>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2" name="グループ化 40">
                    <a:extLst>
                      <a:ext uri="{FF2B5EF4-FFF2-40B4-BE49-F238E27FC236}">
                        <a16:creationId xmlns:a16="http://schemas.microsoft.com/office/drawing/2014/main" id="{B963AB0A-9E0C-4FDA-A363-516CDE2AEAD7}"/>
                      </a:ext>
                    </a:extLst>
                  </p:cNvPr>
                  <p:cNvGrpSpPr/>
                  <p:nvPr/>
                </p:nvGrpSpPr>
                <p:grpSpPr>
                  <a:xfrm>
                    <a:off x="5267450" y="3810639"/>
                    <a:ext cx="141461" cy="141461"/>
                    <a:chOff x="7240824" y="2855449"/>
                    <a:chExt cx="141461" cy="141461"/>
                  </a:xfrm>
                  <a:grpFill/>
                </p:grpSpPr>
                <p:cxnSp>
                  <p:nvCxnSpPr>
                    <p:cNvPr id="473" name="直線コネクタ 41">
                      <a:extLst>
                        <a:ext uri="{FF2B5EF4-FFF2-40B4-BE49-F238E27FC236}">
                          <a16:creationId xmlns:a16="http://schemas.microsoft.com/office/drawing/2014/main" id="{5B11BEB8-9B18-4817-A3C9-F591182661C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4" name="直線コネクタ 42">
                      <a:extLst>
                        <a:ext uri="{FF2B5EF4-FFF2-40B4-BE49-F238E27FC236}">
                          <a16:creationId xmlns:a16="http://schemas.microsoft.com/office/drawing/2014/main" id="{0BB69B16-3733-4FC3-B4E0-ACB9DDD788A5}"/>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5" name="直線コネクタ 43">
                      <a:extLst>
                        <a:ext uri="{FF2B5EF4-FFF2-40B4-BE49-F238E27FC236}">
                          <a16:creationId xmlns:a16="http://schemas.microsoft.com/office/drawing/2014/main" id="{0726D4BE-2D6F-475E-8DB8-04E1272162E3}"/>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6" name="直線コネクタ 44">
                      <a:extLst>
                        <a:ext uri="{FF2B5EF4-FFF2-40B4-BE49-F238E27FC236}">
                          <a16:creationId xmlns:a16="http://schemas.microsoft.com/office/drawing/2014/main" id="{FCE69E26-A0DC-42B4-ABA5-4F914132A746}"/>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469" name="フリーフォーム 100 1 1">
                  <a:extLst>
                    <a:ext uri="{FF2B5EF4-FFF2-40B4-BE49-F238E27FC236}">
                      <a16:creationId xmlns:a16="http://schemas.microsoft.com/office/drawing/2014/main" id="{B1CF4F02-8C69-4C6A-ADEE-388B39C4C7CB}"/>
                    </a:ext>
                  </a:extLst>
                </p:cNvPr>
                <p:cNvSpPr/>
                <p:nvPr/>
              </p:nvSpPr>
              <p:spPr>
                <a:xfrm rot="10800000">
                  <a:off x="3342867" y="6189094"/>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70" name="フリーフォーム 100 1 1">
                  <a:extLst>
                    <a:ext uri="{FF2B5EF4-FFF2-40B4-BE49-F238E27FC236}">
                      <a16:creationId xmlns:a16="http://schemas.microsoft.com/office/drawing/2014/main" id="{7DD4AB8A-74EA-4572-ABFD-97338ABF7E08}"/>
                    </a:ext>
                  </a:extLst>
                </p:cNvPr>
                <p:cNvSpPr/>
                <p:nvPr/>
              </p:nvSpPr>
              <p:spPr>
                <a:xfrm rot="10800000">
                  <a:off x="2563650" y="6171165"/>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478" name="Arc 477">
                <a:extLst>
                  <a:ext uri="{FF2B5EF4-FFF2-40B4-BE49-F238E27FC236}">
                    <a16:creationId xmlns:a16="http://schemas.microsoft.com/office/drawing/2014/main" id="{345F6B87-3569-4BA5-9414-13C507DAC3D5}"/>
                  </a:ext>
                </a:extLst>
              </p:cNvPr>
              <p:cNvSpPr/>
              <p:nvPr/>
            </p:nvSpPr>
            <p:spPr>
              <a:xfrm rot="11895697">
                <a:off x="4478009" y="6223034"/>
                <a:ext cx="718745" cy="302309"/>
              </a:xfrm>
              <a:prstGeom prst="arc">
                <a:avLst>
                  <a:gd name="adj1" fmla="val 12118156"/>
                  <a:gd name="adj2" fmla="val 20085454"/>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79" name="TextBox 478">
              <a:extLst>
                <a:ext uri="{FF2B5EF4-FFF2-40B4-BE49-F238E27FC236}">
                  <a16:creationId xmlns:a16="http://schemas.microsoft.com/office/drawing/2014/main" id="{F8483232-82B8-4FA3-8509-7ED0FB68A9D8}"/>
                </a:ext>
              </a:extLst>
            </p:cNvPr>
            <p:cNvSpPr txBox="1"/>
            <p:nvPr/>
          </p:nvSpPr>
          <p:spPr>
            <a:xfrm>
              <a:off x="6051382" y="5726824"/>
              <a:ext cx="1280735" cy="369332"/>
            </a:xfrm>
            <a:prstGeom prst="rect">
              <a:avLst/>
            </a:prstGeom>
            <a:noFill/>
          </p:spPr>
          <p:txBody>
            <a:bodyPr wrap="square" rtlCol="0">
              <a:spAutoFit/>
            </a:bodyPr>
            <a:lstStyle/>
            <a:p>
              <a:r>
                <a:rPr lang="ja-JP" altLang="en-US" dirty="0"/>
                <a:t>＝ ０</a:t>
              </a:r>
              <a:endParaRPr kumimoji="1" lang="ja-JP" altLang="en-US" dirty="0"/>
            </a:p>
          </p:txBody>
        </p:sp>
        <p:sp>
          <p:nvSpPr>
            <p:cNvPr id="30" name="TextBox 29">
              <a:extLst>
                <a:ext uri="{FF2B5EF4-FFF2-40B4-BE49-F238E27FC236}">
                  <a16:creationId xmlns:a16="http://schemas.microsoft.com/office/drawing/2014/main" id="{B7C81605-8C1F-4F02-8D91-F931B2ABF03F}"/>
                </a:ext>
              </a:extLst>
            </p:cNvPr>
            <p:cNvSpPr txBox="1"/>
            <p:nvPr/>
          </p:nvSpPr>
          <p:spPr>
            <a:xfrm>
              <a:off x="3692133" y="6372036"/>
              <a:ext cx="1390124" cy="369332"/>
            </a:xfrm>
            <a:prstGeom prst="rect">
              <a:avLst/>
            </a:prstGeom>
            <a:noFill/>
          </p:spPr>
          <p:txBody>
            <a:bodyPr wrap="none" rtlCol="0">
              <a:spAutoFit/>
            </a:bodyPr>
            <a:lstStyle/>
            <a:p>
              <a:r>
                <a:rPr kumimoji="1" lang="en-US" altLang="ja-JP" dirty="0">
                  <a:solidFill>
                    <a:srgbClr val="FF0000"/>
                  </a:solidFill>
                </a:rPr>
                <a:t>Charge flows</a:t>
              </a:r>
              <a:endParaRPr kumimoji="1" lang="ja-JP" altLang="en-US" dirty="0">
                <a:solidFill>
                  <a:srgbClr val="FF0000"/>
                </a:solidFill>
              </a:endParaRPr>
            </a:p>
          </p:txBody>
        </p:sp>
      </p:grpSp>
      <p:sp>
        <p:nvSpPr>
          <p:cNvPr id="99" name="TextBox 98">
            <a:extLst>
              <a:ext uri="{FF2B5EF4-FFF2-40B4-BE49-F238E27FC236}">
                <a16:creationId xmlns:a16="http://schemas.microsoft.com/office/drawing/2014/main" id="{68248C34-4BB4-44DA-96D1-2B3939A42563}"/>
              </a:ext>
            </a:extLst>
          </p:cNvPr>
          <p:cNvSpPr txBox="1"/>
          <p:nvPr/>
        </p:nvSpPr>
        <p:spPr>
          <a:xfrm>
            <a:off x="128368" y="782879"/>
            <a:ext cx="2333909" cy="369332"/>
          </a:xfrm>
          <a:prstGeom prst="rect">
            <a:avLst/>
          </a:prstGeom>
          <a:noFill/>
        </p:spPr>
        <p:txBody>
          <a:bodyPr wrap="none" rtlCol="0">
            <a:spAutoFit/>
          </a:bodyPr>
          <a:lstStyle/>
          <a:p>
            <a:r>
              <a:rPr kumimoji="1" lang="en-US" altLang="ja-JP" dirty="0" err="1"/>
              <a:t>Resummed</a:t>
            </a:r>
            <a:r>
              <a:rPr kumimoji="1" lang="en-US" altLang="ja-JP" dirty="0"/>
              <a:t> propagator</a:t>
            </a:r>
            <a:endParaRPr kumimoji="1" lang="ja-JP" altLang="en-US" dirty="0"/>
          </a:p>
        </p:txBody>
      </p:sp>
      <p:sp>
        <p:nvSpPr>
          <p:cNvPr id="482" name="TextBox 481">
            <a:extLst>
              <a:ext uri="{FF2B5EF4-FFF2-40B4-BE49-F238E27FC236}">
                <a16:creationId xmlns:a16="http://schemas.microsoft.com/office/drawing/2014/main" id="{B9AB12C9-16B1-41F6-85EB-5DD643C82F0A}"/>
              </a:ext>
            </a:extLst>
          </p:cNvPr>
          <p:cNvSpPr txBox="1"/>
          <p:nvPr/>
        </p:nvSpPr>
        <p:spPr>
          <a:xfrm>
            <a:off x="144016" y="4195283"/>
            <a:ext cx="3057568" cy="369332"/>
          </a:xfrm>
          <a:prstGeom prst="rect">
            <a:avLst/>
          </a:prstGeom>
          <a:noFill/>
        </p:spPr>
        <p:txBody>
          <a:bodyPr wrap="none" rtlCol="0">
            <a:spAutoFit/>
          </a:bodyPr>
          <a:lstStyle/>
          <a:p>
            <a:r>
              <a:rPr kumimoji="1" lang="en-US" altLang="ja-JP" dirty="0" err="1"/>
              <a:t>Resummed</a:t>
            </a:r>
            <a:r>
              <a:rPr kumimoji="1" lang="en-US" altLang="ja-JP" dirty="0"/>
              <a:t> polarization tensor</a:t>
            </a:r>
            <a:endParaRPr kumimoji="1" lang="ja-JP" altLang="en-US" dirty="0"/>
          </a:p>
        </p:txBody>
      </p:sp>
      <p:pic>
        <p:nvPicPr>
          <p:cNvPr id="221" name="Picture 220">
            <a:extLst>
              <a:ext uri="{FF2B5EF4-FFF2-40B4-BE49-F238E27FC236}">
                <a16:creationId xmlns:a16="http://schemas.microsoft.com/office/drawing/2014/main" id="{39B40B6E-C3B6-4B11-8E6F-E38027042C3D}"/>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353225" y="6027278"/>
            <a:ext cx="5050627" cy="672866"/>
          </a:xfrm>
          <a:prstGeom prst="rect">
            <a:avLst/>
          </a:prstGeom>
        </p:spPr>
      </p:pic>
      <p:grpSp>
        <p:nvGrpSpPr>
          <p:cNvPr id="222" name="Group 221">
            <a:extLst>
              <a:ext uri="{FF2B5EF4-FFF2-40B4-BE49-F238E27FC236}">
                <a16:creationId xmlns:a16="http://schemas.microsoft.com/office/drawing/2014/main" id="{19EC4642-3235-4A52-B278-81B12CD6EFE0}"/>
              </a:ext>
            </a:extLst>
          </p:cNvPr>
          <p:cNvGrpSpPr/>
          <p:nvPr/>
        </p:nvGrpSpPr>
        <p:grpSpPr>
          <a:xfrm>
            <a:off x="213549" y="4594606"/>
            <a:ext cx="1910179" cy="1241979"/>
            <a:chOff x="6948264" y="3483165"/>
            <a:chExt cx="1910179" cy="1241979"/>
          </a:xfrm>
        </p:grpSpPr>
        <p:grpSp>
          <p:nvGrpSpPr>
            <p:cNvPr id="223" name="Group 222">
              <a:extLst>
                <a:ext uri="{FF2B5EF4-FFF2-40B4-BE49-F238E27FC236}">
                  <a16:creationId xmlns:a16="http://schemas.microsoft.com/office/drawing/2014/main" id="{4A28F096-393B-4D9F-99F8-B2DDFAA7F404}"/>
                </a:ext>
              </a:extLst>
            </p:cNvPr>
            <p:cNvGrpSpPr/>
            <p:nvPr/>
          </p:nvGrpSpPr>
          <p:grpSpPr>
            <a:xfrm>
              <a:off x="7092280" y="3782768"/>
              <a:ext cx="1357335" cy="630431"/>
              <a:chOff x="334345" y="1474746"/>
              <a:chExt cx="1357335" cy="630431"/>
            </a:xfrm>
          </p:grpSpPr>
          <p:sp>
            <p:nvSpPr>
              <p:cNvPr id="254" name="円/楕円 51 1">
                <a:extLst>
                  <a:ext uri="{FF2B5EF4-FFF2-40B4-BE49-F238E27FC236}">
                    <a16:creationId xmlns:a16="http://schemas.microsoft.com/office/drawing/2014/main" id="{5180E3D0-1F81-44A1-B893-060E500DEC76}"/>
                  </a:ext>
                </a:extLst>
              </p:cNvPr>
              <p:cNvSpPr>
                <a:spLocks noChangeAspect="1"/>
              </p:cNvSpPr>
              <p:nvPr/>
            </p:nvSpPr>
            <p:spPr>
              <a:xfrm rot="10892241">
                <a:off x="695474" y="1474746"/>
                <a:ext cx="630431" cy="630431"/>
              </a:xfrm>
              <a:prstGeom prst="ellipse">
                <a:avLst/>
              </a:prstGeom>
              <a:noFill/>
              <a:ln w="76200" cmpd="dbl">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55" name="フリーフォーム 100 1 1 9">
                <a:extLst>
                  <a:ext uri="{FF2B5EF4-FFF2-40B4-BE49-F238E27FC236}">
                    <a16:creationId xmlns:a16="http://schemas.microsoft.com/office/drawing/2014/main" id="{5B70828D-967C-43A0-B3FF-A2731985E419}"/>
                  </a:ext>
                </a:extLst>
              </p:cNvPr>
              <p:cNvSpPr/>
              <p:nvPr/>
            </p:nvSpPr>
            <p:spPr>
              <a:xfrm rot="10800000">
                <a:off x="334345" y="1764466"/>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56" name="フリーフォーム 100 1 1 10">
                <a:extLst>
                  <a:ext uri="{FF2B5EF4-FFF2-40B4-BE49-F238E27FC236}">
                    <a16:creationId xmlns:a16="http://schemas.microsoft.com/office/drawing/2014/main" id="{206D028E-717C-40B3-8B26-7A3B8CCA7F13}"/>
                  </a:ext>
                </a:extLst>
              </p:cNvPr>
              <p:cNvSpPr/>
              <p:nvPr/>
            </p:nvSpPr>
            <p:spPr>
              <a:xfrm rot="10800000">
                <a:off x="1360120" y="1782998"/>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cxnSp>
          <p:nvCxnSpPr>
            <p:cNvPr id="224" name="Straight Arrow Connector 223">
              <a:extLst>
                <a:ext uri="{FF2B5EF4-FFF2-40B4-BE49-F238E27FC236}">
                  <a16:creationId xmlns:a16="http://schemas.microsoft.com/office/drawing/2014/main" id="{9F630AA1-BEA7-4DC1-92F8-82413A73217C}"/>
                </a:ext>
              </a:extLst>
            </p:cNvPr>
            <p:cNvCxnSpPr/>
            <p:nvPr/>
          </p:nvCxnSpPr>
          <p:spPr>
            <a:xfrm>
              <a:off x="6948264" y="4246627"/>
              <a:ext cx="3600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1" name="Arc 230">
              <a:extLst>
                <a:ext uri="{FF2B5EF4-FFF2-40B4-BE49-F238E27FC236}">
                  <a16:creationId xmlns:a16="http://schemas.microsoft.com/office/drawing/2014/main" id="{031FB85D-6F58-4610-959E-CD28869285D8}"/>
                </a:ext>
              </a:extLst>
            </p:cNvPr>
            <p:cNvSpPr/>
            <p:nvPr/>
          </p:nvSpPr>
          <p:spPr>
            <a:xfrm>
              <a:off x="7452320" y="3596905"/>
              <a:ext cx="601572" cy="225469"/>
            </a:xfrm>
            <a:prstGeom prst="arc">
              <a:avLst>
                <a:gd name="adj1" fmla="val 12442530"/>
                <a:gd name="adj2" fmla="val 20285105"/>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0" name="Arc 249">
              <a:extLst>
                <a:ext uri="{FF2B5EF4-FFF2-40B4-BE49-F238E27FC236}">
                  <a16:creationId xmlns:a16="http://schemas.microsoft.com/office/drawing/2014/main" id="{19347482-AAFE-459D-AA38-55ECF90EBC13}"/>
                </a:ext>
              </a:extLst>
            </p:cNvPr>
            <p:cNvSpPr/>
            <p:nvPr/>
          </p:nvSpPr>
          <p:spPr>
            <a:xfrm rot="10800000">
              <a:off x="7486367" y="4377221"/>
              <a:ext cx="601572" cy="225469"/>
            </a:xfrm>
            <a:prstGeom prst="arc">
              <a:avLst>
                <a:gd name="adj1" fmla="val 12442530"/>
                <a:gd name="adj2" fmla="val 20285105"/>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51" name="Picture 250">
              <a:extLst>
                <a:ext uri="{FF2B5EF4-FFF2-40B4-BE49-F238E27FC236}">
                  <a16:creationId xmlns:a16="http://schemas.microsoft.com/office/drawing/2014/main" id="{28D675F6-FB9E-4F23-AD00-34D9DC6B670F}"/>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8150530" y="3483165"/>
              <a:ext cx="191844" cy="228905"/>
            </a:xfrm>
            <a:prstGeom prst="rect">
              <a:avLst/>
            </a:prstGeom>
          </p:spPr>
        </p:pic>
        <p:pic>
          <p:nvPicPr>
            <p:cNvPr id="252" name="Picture 251">
              <a:extLst>
                <a:ext uri="{FF2B5EF4-FFF2-40B4-BE49-F238E27FC236}">
                  <a16:creationId xmlns:a16="http://schemas.microsoft.com/office/drawing/2014/main" id="{A0FE7BF9-2FD2-443B-BE3F-7493265AC19F}"/>
                </a:ext>
              </a:extLst>
            </p:cNvPr>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8116485" y="4513444"/>
              <a:ext cx="741958" cy="211700"/>
            </a:xfrm>
            <a:prstGeom prst="rect">
              <a:avLst/>
            </a:prstGeom>
          </p:spPr>
        </p:pic>
        <p:pic>
          <p:nvPicPr>
            <p:cNvPr id="253" name="Picture 252">
              <a:extLst>
                <a:ext uri="{FF2B5EF4-FFF2-40B4-BE49-F238E27FC236}">
                  <a16:creationId xmlns:a16="http://schemas.microsoft.com/office/drawing/2014/main" id="{1C5FF92B-7995-4910-8617-9477FE76F539}"/>
                </a:ext>
              </a:extLst>
            </p:cNvPr>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7064896" y="4376198"/>
              <a:ext cx="150423" cy="228905"/>
            </a:xfrm>
            <a:prstGeom prst="rect">
              <a:avLst/>
            </a:prstGeom>
          </p:spPr>
        </p:pic>
      </p:grpSp>
      <p:sp>
        <p:nvSpPr>
          <p:cNvPr id="259" name="角丸四角形 5">
            <a:extLst>
              <a:ext uri="{FF2B5EF4-FFF2-40B4-BE49-F238E27FC236}">
                <a16:creationId xmlns:a16="http://schemas.microsoft.com/office/drawing/2014/main" id="{D1A5F7FA-3453-413E-96AA-5FE19E26FB59}"/>
              </a:ext>
            </a:extLst>
          </p:cNvPr>
          <p:cNvSpPr/>
          <p:nvPr/>
        </p:nvSpPr>
        <p:spPr bwMode="auto">
          <a:xfrm>
            <a:off x="4209775" y="2819705"/>
            <a:ext cx="407557" cy="377188"/>
          </a:xfrm>
          <a:prstGeom prst="roundRect">
            <a:avLst/>
          </a:prstGeom>
          <a:solidFill>
            <a:srgbClr val="00B0F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260" name="テキスト ボックス 21">
            <a:extLst>
              <a:ext uri="{FF2B5EF4-FFF2-40B4-BE49-F238E27FC236}">
                <a16:creationId xmlns:a16="http://schemas.microsoft.com/office/drawing/2014/main" id="{2ED9F20B-0F0B-4DBA-A20F-B7457DFF313E}"/>
              </a:ext>
            </a:extLst>
          </p:cNvPr>
          <p:cNvSpPr txBox="1"/>
          <p:nvPr/>
        </p:nvSpPr>
        <p:spPr>
          <a:xfrm>
            <a:off x="5680061" y="2347059"/>
            <a:ext cx="3323987" cy="400110"/>
          </a:xfrm>
          <a:prstGeom prst="rect">
            <a:avLst/>
          </a:prstGeom>
          <a:noFill/>
        </p:spPr>
        <p:txBody>
          <a:bodyPr wrap="none" rtlCol="0">
            <a:spAutoFit/>
          </a:bodyPr>
          <a:lstStyle/>
          <a:p>
            <a:r>
              <a:rPr lang="en-US" altLang="ja-JP" sz="2000" dirty="0" err="1">
                <a:solidFill>
                  <a:srgbClr val="00B050"/>
                </a:solidFill>
              </a:rPr>
              <a:t>Fock</a:t>
            </a:r>
            <a:r>
              <a:rPr lang="en-US" altLang="ja-JP" sz="2000" dirty="0">
                <a:solidFill>
                  <a:srgbClr val="00B050"/>
                </a:solidFill>
              </a:rPr>
              <a:t> (1937), Schwinger (1951)</a:t>
            </a:r>
            <a:endParaRPr kumimoji="1" lang="ja-JP" altLang="en-US" sz="2000" dirty="0">
              <a:solidFill>
                <a:srgbClr val="00B050"/>
              </a:solidFill>
            </a:endParaRPr>
          </a:p>
        </p:txBody>
      </p:sp>
      <p:pic>
        <p:nvPicPr>
          <p:cNvPr id="261" name="図 4" descr="\begin{document}&#10;{\blue $\tau$ : proper-time}&#10;\end{document}">
            <a:extLst>
              <a:ext uri="{FF2B5EF4-FFF2-40B4-BE49-F238E27FC236}">
                <a16:creationId xmlns:a16="http://schemas.microsoft.com/office/drawing/2014/main" id="{DC714344-F509-40B4-BB31-951BDB75D4ED}"/>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090862" y="2885691"/>
            <a:ext cx="1815048" cy="241563"/>
          </a:xfrm>
          <a:prstGeom prst="rect">
            <a:avLst/>
          </a:prstGeom>
        </p:spPr>
      </p:pic>
      <p:pic>
        <p:nvPicPr>
          <p:cNvPr id="262" name="Picture 261">
            <a:extLst>
              <a:ext uri="{FF2B5EF4-FFF2-40B4-BE49-F238E27FC236}">
                <a16:creationId xmlns:a16="http://schemas.microsoft.com/office/drawing/2014/main" id="{111E0D80-F3ED-413D-977C-54C70165E913}"/>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4716016" y="2112297"/>
            <a:ext cx="3064099" cy="220372"/>
          </a:xfrm>
          <a:prstGeom prst="rect">
            <a:avLst/>
          </a:prstGeom>
        </p:spPr>
      </p:pic>
      <p:pic>
        <p:nvPicPr>
          <p:cNvPr id="257" name="Picture 256">
            <a:extLst>
              <a:ext uri="{FF2B5EF4-FFF2-40B4-BE49-F238E27FC236}">
                <a16:creationId xmlns:a16="http://schemas.microsoft.com/office/drawing/2014/main" id="{2DBF6A88-4490-4A1A-9672-40C3C1DCA2DC}"/>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64042" y="1976487"/>
            <a:ext cx="5864142" cy="1365259"/>
          </a:xfrm>
          <a:prstGeom prst="rect">
            <a:avLst/>
          </a:prstGeom>
        </p:spPr>
      </p:pic>
    </p:spTree>
    <p:extLst>
      <p:ext uri="{BB962C8B-B14F-4D97-AF65-F5344CB8AC3E}">
        <p14:creationId xmlns:p14="http://schemas.microsoft.com/office/powerpoint/2010/main" val="169519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142">
            <a:extLst>
              <a:ext uri="{FF2B5EF4-FFF2-40B4-BE49-F238E27FC236}">
                <a16:creationId xmlns:a16="http://schemas.microsoft.com/office/drawing/2014/main" id="{7EAF705A-E9D4-44EF-A516-61F445E8EF76}"/>
              </a:ext>
            </a:extLst>
          </p:cNvPr>
          <p:cNvSpPr/>
          <p:nvPr/>
        </p:nvSpPr>
        <p:spPr bwMode="auto">
          <a:xfrm>
            <a:off x="4837577" y="1340768"/>
            <a:ext cx="4179058" cy="535150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140" name="Rectangle 139">
            <a:extLst>
              <a:ext uri="{FF2B5EF4-FFF2-40B4-BE49-F238E27FC236}">
                <a16:creationId xmlns:a16="http://schemas.microsoft.com/office/drawing/2014/main" id="{F4E17936-BFC9-44C1-8125-2FBDC3D18CF7}"/>
              </a:ext>
            </a:extLst>
          </p:cNvPr>
          <p:cNvSpPr/>
          <p:nvPr/>
        </p:nvSpPr>
        <p:spPr bwMode="auto">
          <a:xfrm>
            <a:off x="107504" y="1340768"/>
            <a:ext cx="4591668" cy="535150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34" name="上矢印 2">
            <a:extLst>
              <a:ext uri="{FF2B5EF4-FFF2-40B4-BE49-F238E27FC236}">
                <a16:creationId xmlns:a16="http://schemas.microsoft.com/office/drawing/2014/main" id="{46D1804C-BB11-4FFB-806F-D70367EACE7F}"/>
              </a:ext>
            </a:extLst>
          </p:cNvPr>
          <p:cNvSpPr/>
          <p:nvPr/>
        </p:nvSpPr>
        <p:spPr>
          <a:xfrm>
            <a:off x="5054386" y="2420888"/>
            <a:ext cx="658330" cy="971865"/>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err="1"/>
              <a:t>B</a:t>
            </a:r>
            <a:r>
              <a:rPr lang="en-US" altLang="ja-JP" sz="1400" baseline="-25000" dirty="0" err="1"/>
              <a:t>z</a:t>
            </a:r>
            <a:endParaRPr lang="ja-JP" altLang="en-US" sz="1400" dirty="0"/>
          </a:p>
        </p:txBody>
      </p:sp>
      <p:grpSp>
        <p:nvGrpSpPr>
          <p:cNvPr id="35" name="Group 34">
            <a:extLst>
              <a:ext uri="{FF2B5EF4-FFF2-40B4-BE49-F238E27FC236}">
                <a16:creationId xmlns:a16="http://schemas.microsoft.com/office/drawing/2014/main" id="{97648E27-4786-4752-A9DD-3E36F0C03CC8}"/>
              </a:ext>
            </a:extLst>
          </p:cNvPr>
          <p:cNvGrpSpPr/>
          <p:nvPr/>
        </p:nvGrpSpPr>
        <p:grpSpPr>
          <a:xfrm>
            <a:off x="5233572" y="2483987"/>
            <a:ext cx="3706369" cy="2376270"/>
            <a:chOff x="3061895" y="2397403"/>
            <a:chExt cx="5686253" cy="4488089"/>
          </a:xfrm>
        </p:grpSpPr>
        <p:cxnSp>
          <p:nvCxnSpPr>
            <p:cNvPr id="36" name="Straight Connector 35">
              <a:extLst>
                <a:ext uri="{FF2B5EF4-FFF2-40B4-BE49-F238E27FC236}">
                  <a16:creationId xmlns:a16="http://schemas.microsoft.com/office/drawing/2014/main" id="{3213048E-F58E-4662-8531-CF34A491671F}"/>
                </a:ext>
              </a:extLst>
            </p:cNvPr>
            <p:cNvCxnSpPr>
              <a:cxnSpLocks/>
            </p:cNvCxnSpPr>
            <p:nvPr/>
          </p:nvCxnSpPr>
          <p:spPr>
            <a:xfrm>
              <a:off x="4491287" y="3280300"/>
              <a:ext cx="42568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2A34F33-7CD3-4D71-9AD9-F248C946741A}"/>
                </a:ext>
              </a:extLst>
            </p:cNvPr>
            <p:cNvCxnSpPr>
              <a:cxnSpLocks/>
            </p:cNvCxnSpPr>
            <p:nvPr/>
          </p:nvCxnSpPr>
          <p:spPr>
            <a:xfrm flipH="1">
              <a:off x="5190326" y="3280300"/>
              <a:ext cx="1429392" cy="292358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F25795D-A33A-45DF-927F-EC0B848D2768}"/>
                </a:ext>
              </a:extLst>
            </p:cNvPr>
            <p:cNvCxnSpPr>
              <a:cxnSpLocks/>
            </p:cNvCxnSpPr>
            <p:nvPr/>
          </p:nvCxnSpPr>
          <p:spPr>
            <a:xfrm flipH="1">
              <a:off x="6254542" y="3280300"/>
              <a:ext cx="1429392" cy="292358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4F9ECE-FD81-4A96-8A70-96986360BC1E}"/>
                </a:ext>
              </a:extLst>
            </p:cNvPr>
            <p:cNvCxnSpPr>
              <a:cxnSpLocks/>
            </p:cNvCxnSpPr>
            <p:nvPr/>
          </p:nvCxnSpPr>
          <p:spPr>
            <a:xfrm flipH="1">
              <a:off x="4126111" y="3280300"/>
              <a:ext cx="1429392" cy="292358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687CD62A-7018-4472-A18F-4C5881C47A13}"/>
                </a:ext>
              </a:extLst>
            </p:cNvPr>
            <p:cNvGrpSpPr/>
            <p:nvPr/>
          </p:nvGrpSpPr>
          <p:grpSpPr>
            <a:xfrm>
              <a:off x="4654651" y="2397403"/>
              <a:ext cx="3482900" cy="2089907"/>
              <a:chOff x="2771800" y="-127393"/>
              <a:chExt cx="3958604" cy="2476273"/>
            </a:xfrm>
          </p:grpSpPr>
          <p:sp>
            <p:nvSpPr>
              <p:cNvPr id="114" name="円柱 123 1">
                <a:extLst>
                  <a:ext uri="{FF2B5EF4-FFF2-40B4-BE49-F238E27FC236}">
                    <a16:creationId xmlns:a16="http://schemas.microsoft.com/office/drawing/2014/main" id="{461C53E7-1FDF-4959-BD68-7918EA41C48D}"/>
                  </a:ext>
                </a:extLst>
              </p:cNvPr>
              <p:cNvSpPr/>
              <p:nvPr/>
            </p:nvSpPr>
            <p:spPr>
              <a:xfrm>
                <a:off x="4035791" y="-127393"/>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5" name="円柱 130 1">
                <a:extLst>
                  <a:ext uri="{FF2B5EF4-FFF2-40B4-BE49-F238E27FC236}">
                    <a16:creationId xmlns:a16="http://schemas.microsoft.com/office/drawing/2014/main" id="{FB6163F6-436D-44F5-A9F1-8C6E96A36823}"/>
                  </a:ext>
                </a:extLst>
              </p:cNvPr>
              <p:cNvSpPr/>
              <p:nvPr/>
            </p:nvSpPr>
            <p:spPr>
              <a:xfrm>
                <a:off x="6563774" y="-127393"/>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6" name="円柱 140 1">
                <a:extLst>
                  <a:ext uri="{FF2B5EF4-FFF2-40B4-BE49-F238E27FC236}">
                    <a16:creationId xmlns:a16="http://schemas.microsoft.com/office/drawing/2014/main" id="{03F85491-0E8A-4837-868F-C2F0CF3D1004}"/>
                  </a:ext>
                </a:extLst>
              </p:cNvPr>
              <p:cNvSpPr/>
              <p:nvPr/>
            </p:nvSpPr>
            <p:spPr>
              <a:xfrm>
                <a:off x="5299782" y="-127393"/>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7" name="円柱 141 1">
                <a:extLst>
                  <a:ext uri="{FF2B5EF4-FFF2-40B4-BE49-F238E27FC236}">
                    <a16:creationId xmlns:a16="http://schemas.microsoft.com/office/drawing/2014/main" id="{A788AA00-77EC-45F1-B53C-429BA402FA32}"/>
                  </a:ext>
                </a:extLst>
              </p:cNvPr>
              <p:cNvSpPr/>
              <p:nvPr/>
            </p:nvSpPr>
            <p:spPr>
              <a:xfrm>
                <a:off x="2771800" y="-127393"/>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cxnSp>
          <p:nvCxnSpPr>
            <p:cNvPr id="41" name="Straight Connector 40">
              <a:extLst>
                <a:ext uri="{FF2B5EF4-FFF2-40B4-BE49-F238E27FC236}">
                  <a16:creationId xmlns:a16="http://schemas.microsoft.com/office/drawing/2014/main" id="{B54148B3-0D88-41EA-AC7C-90F3B880613D}"/>
                </a:ext>
              </a:extLst>
            </p:cNvPr>
            <p:cNvCxnSpPr>
              <a:cxnSpLocks/>
            </p:cNvCxnSpPr>
            <p:nvPr/>
          </p:nvCxnSpPr>
          <p:spPr>
            <a:xfrm flipH="1">
              <a:off x="4139016" y="3941756"/>
              <a:ext cx="4235287"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002C56FB-6F85-4037-ADFC-6C2D3A1C35DA}"/>
                </a:ext>
              </a:extLst>
            </p:cNvPr>
            <p:cNvGrpSpPr/>
            <p:nvPr/>
          </p:nvGrpSpPr>
          <p:grpSpPr>
            <a:xfrm>
              <a:off x="4204129" y="3103044"/>
              <a:ext cx="3482900" cy="2089907"/>
              <a:chOff x="2483768" y="908720"/>
              <a:chExt cx="3958604" cy="2476273"/>
            </a:xfrm>
          </p:grpSpPr>
          <p:sp>
            <p:nvSpPr>
              <p:cNvPr id="110" name="円柱 123 2">
                <a:extLst>
                  <a:ext uri="{FF2B5EF4-FFF2-40B4-BE49-F238E27FC236}">
                    <a16:creationId xmlns:a16="http://schemas.microsoft.com/office/drawing/2014/main" id="{005CF529-AE07-4B77-B6F1-B6CC8C45552A}"/>
                  </a:ext>
                </a:extLst>
              </p:cNvPr>
              <p:cNvSpPr/>
              <p:nvPr/>
            </p:nvSpPr>
            <p:spPr>
              <a:xfrm>
                <a:off x="3747759" y="908720"/>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1" name="円柱 130 2">
                <a:extLst>
                  <a:ext uri="{FF2B5EF4-FFF2-40B4-BE49-F238E27FC236}">
                    <a16:creationId xmlns:a16="http://schemas.microsoft.com/office/drawing/2014/main" id="{CE49F410-4EF2-4AE4-B652-84248998279C}"/>
                  </a:ext>
                </a:extLst>
              </p:cNvPr>
              <p:cNvSpPr/>
              <p:nvPr/>
            </p:nvSpPr>
            <p:spPr>
              <a:xfrm>
                <a:off x="6275742" y="908720"/>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2" name="円柱 140 2">
                <a:extLst>
                  <a:ext uri="{FF2B5EF4-FFF2-40B4-BE49-F238E27FC236}">
                    <a16:creationId xmlns:a16="http://schemas.microsoft.com/office/drawing/2014/main" id="{DEA34167-871B-48A2-A596-F7CC563ACC33}"/>
                  </a:ext>
                </a:extLst>
              </p:cNvPr>
              <p:cNvSpPr/>
              <p:nvPr/>
            </p:nvSpPr>
            <p:spPr>
              <a:xfrm>
                <a:off x="5011750" y="908720"/>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3" name="円柱 141 2">
                <a:extLst>
                  <a:ext uri="{FF2B5EF4-FFF2-40B4-BE49-F238E27FC236}">
                    <a16:creationId xmlns:a16="http://schemas.microsoft.com/office/drawing/2014/main" id="{72FCAA5B-1F56-406D-96E0-341A73B179C7}"/>
                  </a:ext>
                </a:extLst>
              </p:cNvPr>
              <p:cNvSpPr/>
              <p:nvPr/>
            </p:nvSpPr>
            <p:spPr>
              <a:xfrm>
                <a:off x="2483768" y="908720"/>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cxnSp>
          <p:nvCxnSpPr>
            <p:cNvPr id="43" name="Straight Connector 42">
              <a:extLst>
                <a:ext uri="{FF2B5EF4-FFF2-40B4-BE49-F238E27FC236}">
                  <a16:creationId xmlns:a16="http://schemas.microsoft.com/office/drawing/2014/main" id="{14EA2BE9-5A81-439C-9396-45795078B72A}"/>
                </a:ext>
              </a:extLst>
            </p:cNvPr>
            <p:cNvCxnSpPr>
              <a:cxnSpLocks/>
            </p:cNvCxnSpPr>
            <p:nvPr/>
          </p:nvCxnSpPr>
          <p:spPr>
            <a:xfrm flipH="1">
              <a:off x="3061895" y="3280300"/>
              <a:ext cx="1429392" cy="29457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EDF2CEA-9415-45E1-9105-8B68033F411C}"/>
                </a:ext>
              </a:extLst>
            </p:cNvPr>
            <p:cNvCxnSpPr>
              <a:cxnSpLocks/>
            </p:cNvCxnSpPr>
            <p:nvPr/>
          </p:nvCxnSpPr>
          <p:spPr>
            <a:xfrm flipH="1" flipV="1">
              <a:off x="3757122" y="4737383"/>
              <a:ext cx="4217390" cy="2457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B3E04F4-5FB0-402C-8C68-CA92583D9ADD}"/>
                </a:ext>
              </a:extLst>
            </p:cNvPr>
            <p:cNvGrpSpPr/>
            <p:nvPr/>
          </p:nvGrpSpPr>
          <p:grpSpPr>
            <a:xfrm>
              <a:off x="3897412" y="3832318"/>
              <a:ext cx="3482900" cy="2089907"/>
              <a:chOff x="1960703" y="1672655"/>
              <a:chExt cx="3958604" cy="2476273"/>
            </a:xfrm>
          </p:grpSpPr>
          <p:sp>
            <p:nvSpPr>
              <p:cNvPr id="106" name="円柱 123 3">
                <a:extLst>
                  <a:ext uri="{FF2B5EF4-FFF2-40B4-BE49-F238E27FC236}">
                    <a16:creationId xmlns:a16="http://schemas.microsoft.com/office/drawing/2014/main" id="{E9F22E71-3CE4-4D5E-9B4F-A0F504734E63}"/>
                  </a:ext>
                </a:extLst>
              </p:cNvPr>
              <p:cNvSpPr/>
              <p:nvPr/>
            </p:nvSpPr>
            <p:spPr>
              <a:xfrm>
                <a:off x="3224694" y="1672655"/>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7" name="円柱 130 3">
                <a:extLst>
                  <a:ext uri="{FF2B5EF4-FFF2-40B4-BE49-F238E27FC236}">
                    <a16:creationId xmlns:a16="http://schemas.microsoft.com/office/drawing/2014/main" id="{DBCE62AE-7412-4986-831E-64076F63B98F}"/>
                  </a:ext>
                </a:extLst>
              </p:cNvPr>
              <p:cNvSpPr/>
              <p:nvPr/>
            </p:nvSpPr>
            <p:spPr>
              <a:xfrm>
                <a:off x="5752677" y="1672655"/>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8" name="円柱 140 3">
                <a:extLst>
                  <a:ext uri="{FF2B5EF4-FFF2-40B4-BE49-F238E27FC236}">
                    <a16:creationId xmlns:a16="http://schemas.microsoft.com/office/drawing/2014/main" id="{C2BCAE3E-63E4-4DA5-A3F3-FEF7903227C2}"/>
                  </a:ext>
                </a:extLst>
              </p:cNvPr>
              <p:cNvSpPr/>
              <p:nvPr/>
            </p:nvSpPr>
            <p:spPr>
              <a:xfrm>
                <a:off x="4488685" y="1672655"/>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9" name="円柱 141 3">
                <a:extLst>
                  <a:ext uri="{FF2B5EF4-FFF2-40B4-BE49-F238E27FC236}">
                    <a16:creationId xmlns:a16="http://schemas.microsoft.com/office/drawing/2014/main" id="{9BFB64EE-79A5-4FDE-A846-9A8F5A6F9877}"/>
                  </a:ext>
                </a:extLst>
              </p:cNvPr>
              <p:cNvSpPr/>
              <p:nvPr/>
            </p:nvSpPr>
            <p:spPr>
              <a:xfrm>
                <a:off x="1960703" y="1672655"/>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cxnSp>
          <p:nvCxnSpPr>
            <p:cNvPr id="46" name="Straight Connector 45">
              <a:extLst>
                <a:ext uri="{FF2B5EF4-FFF2-40B4-BE49-F238E27FC236}">
                  <a16:creationId xmlns:a16="http://schemas.microsoft.com/office/drawing/2014/main" id="{E5668ED8-5922-4393-9898-77A067C4B95B}"/>
                </a:ext>
              </a:extLst>
            </p:cNvPr>
            <p:cNvCxnSpPr>
              <a:cxnSpLocks/>
            </p:cNvCxnSpPr>
            <p:nvPr/>
          </p:nvCxnSpPr>
          <p:spPr>
            <a:xfrm flipH="1">
              <a:off x="3369989" y="5557588"/>
              <a:ext cx="4224984" cy="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211E0C72-0E0D-49AA-BDA7-42DC8027BE73}"/>
                </a:ext>
              </a:extLst>
            </p:cNvPr>
            <p:cNvGrpSpPr/>
            <p:nvPr/>
          </p:nvGrpSpPr>
          <p:grpSpPr>
            <a:xfrm>
              <a:off x="3537372" y="4795585"/>
              <a:ext cx="3482900" cy="2089907"/>
              <a:chOff x="1420117" y="2670139"/>
              <a:chExt cx="3958604" cy="2476273"/>
            </a:xfrm>
          </p:grpSpPr>
          <p:sp>
            <p:nvSpPr>
              <p:cNvPr id="102" name="円柱 123 4">
                <a:extLst>
                  <a:ext uri="{FF2B5EF4-FFF2-40B4-BE49-F238E27FC236}">
                    <a16:creationId xmlns:a16="http://schemas.microsoft.com/office/drawing/2014/main" id="{48B09552-93F2-4842-B615-BC70EF44499C}"/>
                  </a:ext>
                </a:extLst>
              </p:cNvPr>
              <p:cNvSpPr/>
              <p:nvPr/>
            </p:nvSpPr>
            <p:spPr>
              <a:xfrm>
                <a:off x="2684108" y="2670139"/>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3" name="円柱 130 4">
                <a:extLst>
                  <a:ext uri="{FF2B5EF4-FFF2-40B4-BE49-F238E27FC236}">
                    <a16:creationId xmlns:a16="http://schemas.microsoft.com/office/drawing/2014/main" id="{DB4C99FD-2DF3-4156-B969-6FEDF7747788}"/>
                  </a:ext>
                </a:extLst>
              </p:cNvPr>
              <p:cNvSpPr/>
              <p:nvPr/>
            </p:nvSpPr>
            <p:spPr>
              <a:xfrm>
                <a:off x="5212091" y="2670139"/>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4" name="円柱 140 4">
                <a:extLst>
                  <a:ext uri="{FF2B5EF4-FFF2-40B4-BE49-F238E27FC236}">
                    <a16:creationId xmlns:a16="http://schemas.microsoft.com/office/drawing/2014/main" id="{1A9BB75D-D868-4980-BF83-5ED99EDF19C0}"/>
                  </a:ext>
                </a:extLst>
              </p:cNvPr>
              <p:cNvSpPr/>
              <p:nvPr/>
            </p:nvSpPr>
            <p:spPr>
              <a:xfrm>
                <a:off x="3948099" y="2670139"/>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5" name="円柱 141 4">
                <a:extLst>
                  <a:ext uri="{FF2B5EF4-FFF2-40B4-BE49-F238E27FC236}">
                    <a16:creationId xmlns:a16="http://schemas.microsoft.com/office/drawing/2014/main" id="{E168BE89-3A0F-4BB6-BECF-CC79BC2C661F}"/>
                  </a:ext>
                </a:extLst>
              </p:cNvPr>
              <p:cNvSpPr/>
              <p:nvPr/>
            </p:nvSpPr>
            <p:spPr>
              <a:xfrm>
                <a:off x="1420117" y="2670139"/>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cxnSp>
          <p:nvCxnSpPr>
            <p:cNvPr id="48" name="Straight Connector 47">
              <a:extLst>
                <a:ext uri="{FF2B5EF4-FFF2-40B4-BE49-F238E27FC236}">
                  <a16:creationId xmlns:a16="http://schemas.microsoft.com/office/drawing/2014/main" id="{AF6AB79C-F46D-4CDD-B6C0-4F53F197EDAA}"/>
                </a:ext>
              </a:extLst>
            </p:cNvPr>
            <p:cNvCxnSpPr>
              <a:cxnSpLocks/>
            </p:cNvCxnSpPr>
            <p:nvPr/>
          </p:nvCxnSpPr>
          <p:spPr>
            <a:xfrm flipH="1">
              <a:off x="7318756" y="3280300"/>
              <a:ext cx="1429392" cy="29235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E4CD8E6-8DF9-463E-B338-AA11ECA7C87A}"/>
                </a:ext>
              </a:extLst>
            </p:cNvPr>
            <p:cNvCxnSpPr>
              <a:cxnSpLocks/>
            </p:cNvCxnSpPr>
            <p:nvPr/>
          </p:nvCxnSpPr>
          <p:spPr>
            <a:xfrm>
              <a:off x="3061895" y="6187951"/>
              <a:ext cx="42568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1D9D74A6-D036-4D85-A00B-DAD539198333}"/>
                </a:ext>
              </a:extLst>
            </p:cNvPr>
            <p:cNvGrpSpPr/>
            <p:nvPr/>
          </p:nvGrpSpPr>
          <p:grpSpPr>
            <a:xfrm>
              <a:off x="4427984" y="3385873"/>
              <a:ext cx="4086260" cy="349764"/>
              <a:chOff x="4399124" y="3385873"/>
              <a:chExt cx="4086260" cy="349764"/>
            </a:xfrm>
          </p:grpSpPr>
          <p:grpSp>
            <p:nvGrpSpPr>
              <p:cNvPr id="90" name="Group 89">
                <a:extLst>
                  <a:ext uri="{FF2B5EF4-FFF2-40B4-BE49-F238E27FC236}">
                    <a16:creationId xmlns:a16="http://schemas.microsoft.com/office/drawing/2014/main" id="{38AB3AE0-D952-4E49-9DA2-15863A5BAB49}"/>
                  </a:ext>
                </a:extLst>
              </p:cNvPr>
              <p:cNvGrpSpPr/>
              <p:nvPr/>
            </p:nvGrpSpPr>
            <p:grpSpPr>
              <a:xfrm>
                <a:off x="4399124" y="3385873"/>
                <a:ext cx="842273" cy="349764"/>
                <a:chOff x="107504" y="3730129"/>
                <a:chExt cx="2448272" cy="812937"/>
              </a:xfrm>
            </p:grpSpPr>
            <p:sp>
              <p:nvSpPr>
                <p:cNvPr id="100" name="Arc 99">
                  <a:extLst>
                    <a:ext uri="{FF2B5EF4-FFF2-40B4-BE49-F238E27FC236}">
                      <a16:creationId xmlns:a16="http://schemas.microsoft.com/office/drawing/2014/main" id="{52394955-48A3-4345-9595-882570361DBF}"/>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101" name="Arc 100">
                  <a:extLst>
                    <a:ext uri="{FF2B5EF4-FFF2-40B4-BE49-F238E27FC236}">
                      <a16:creationId xmlns:a16="http://schemas.microsoft.com/office/drawing/2014/main" id="{7405CE5C-1095-496C-B840-0E3FFA192B42}"/>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91" name="Group 90">
                <a:extLst>
                  <a:ext uri="{FF2B5EF4-FFF2-40B4-BE49-F238E27FC236}">
                    <a16:creationId xmlns:a16="http://schemas.microsoft.com/office/drawing/2014/main" id="{5F373AAC-1394-4EB9-9E6E-2625253FC345}"/>
                  </a:ext>
                </a:extLst>
              </p:cNvPr>
              <p:cNvGrpSpPr/>
              <p:nvPr/>
            </p:nvGrpSpPr>
            <p:grpSpPr>
              <a:xfrm>
                <a:off x="5480453" y="3385873"/>
                <a:ext cx="842273" cy="349764"/>
                <a:chOff x="107504" y="3730129"/>
                <a:chExt cx="2448272" cy="812937"/>
              </a:xfrm>
            </p:grpSpPr>
            <p:sp>
              <p:nvSpPr>
                <p:cNvPr id="98" name="Arc 97">
                  <a:extLst>
                    <a:ext uri="{FF2B5EF4-FFF2-40B4-BE49-F238E27FC236}">
                      <a16:creationId xmlns:a16="http://schemas.microsoft.com/office/drawing/2014/main" id="{7AE72F63-32EA-4F5F-8488-9C8B2E4A3475}"/>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99" name="Arc 98">
                  <a:extLst>
                    <a:ext uri="{FF2B5EF4-FFF2-40B4-BE49-F238E27FC236}">
                      <a16:creationId xmlns:a16="http://schemas.microsoft.com/office/drawing/2014/main" id="{20F443C0-53FB-49BF-966A-A04FC73D24FB}"/>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92" name="Group 91">
                <a:extLst>
                  <a:ext uri="{FF2B5EF4-FFF2-40B4-BE49-F238E27FC236}">
                    <a16:creationId xmlns:a16="http://schemas.microsoft.com/office/drawing/2014/main" id="{E1B303F0-3113-4A0F-989A-5C6523967AE5}"/>
                  </a:ext>
                </a:extLst>
              </p:cNvPr>
              <p:cNvGrpSpPr/>
              <p:nvPr/>
            </p:nvGrpSpPr>
            <p:grpSpPr>
              <a:xfrm>
                <a:off x="6561782" y="3385873"/>
                <a:ext cx="842273" cy="349764"/>
                <a:chOff x="107504" y="3730129"/>
                <a:chExt cx="2448272" cy="812937"/>
              </a:xfrm>
            </p:grpSpPr>
            <p:sp>
              <p:nvSpPr>
                <p:cNvPr id="96" name="Arc 95">
                  <a:extLst>
                    <a:ext uri="{FF2B5EF4-FFF2-40B4-BE49-F238E27FC236}">
                      <a16:creationId xmlns:a16="http://schemas.microsoft.com/office/drawing/2014/main" id="{46F31DD5-2712-4F6E-8E92-9BF3AEB0CF73}"/>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97" name="Arc 96">
                  <a:extLst>
                    <a:ext uri="{FF2B5EF4-FFF2-40B4-BE49-F238E27FC236}">
                      <a16:creationId xmlns:a16="http://schemas.microsoft.com/office/drawing/2014/main" id="{4EC25F1B-B6FF-421D-B065-1FC38F6720E4}"/>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93" name="Group 92">
                <a:extLst>
                  <a:ext uri="{FF2B5EF4-FFF2-40B4-BE49-F238E27FC236}">
                    <a16:creationId xmlns:a16="http://schemas.microsoft.com/office/drawing/2014/main" id="{C555BB88-81BC-4AA1-AD1E-7741C94E2FCA}"/>
                  </a:ext>
                </a:extLst>
              </p:cNvPr>
              <p:cNvGrpSpPr/>
              <p:nvPr/>
            </p:nvGrpSpPr>
            <p:grpSpPr>
              <a:xfrm>
                <a:off x="7643111" y="3385873"/>
                <a:ext cx="842273" cy="349764"/>
                <a:chOff x="107504" y="3730129"/>
                <a:chExt cx="2448272" cy="812937"/>
              </a:xfrm>
            </p:grpSpPr>
            <p:sp>
              <p:nvSpPr>
                <p:cNvPr id="94" name="Arc 93">
                  <a:extLst>
                    <a:ext uri="{FF2B5EF4-FFF2-40B4-BE49-F238E27FC236}">
                      <a16:creationId xmlns:a16="http://schemas.microsoft.com/office/drawing/2014/main" id="{80167F21-426E-49EB-94C8-3A97990E4CBE}"/>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95" name="Arc 94">
                  <a:extLst>
                    <a:ext uri="{FF2B5EF4-FFF2-40B4-BE49-F238E27FC236}">
                      <a16:creationId xmlns:a16="http://schemas.microsoft.com/office/drawing/2014/main" id="{17BEFE0A-C0AF-4163-87D7-621CF94D81B0}"/>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grpSp>
          <p:nvGrpSpPr>
            <p:cNvPr id="51" name="Group 50">
              <a:extLst>
                <a:ext uri="{FF2B5EF4-FFF2-40B4-BE49-F238E27FC236}">
                  <a16:creationId xmlns:a16="http://schemas.microsoft.com/office/drawing/2014/main" id="{D4D00913-5825-439A-B43D-86EE86F967BB}"/>
                </a:ext>
              </a:extLst>
            </p:cNvPr>
            <p:cNvGrpSpPr/>
            <p:nvPr/>
          </p:nvGrpSpPr>
          <p:grpSpPr>
            <a:xfrm>
              <a:off x="3635896" y="4951444"/>
              <a:ext cx="4086260" cy="349764"/>
              <a:chOff x="4399124" y="3385873"/>
              <a:chExt cx="4086260" cy="349764"/>
            </a:xfrm>
          </p:grpSpPr>
          <p:grpSp>
            <p:nvGrpSpPr>
              <p:cNvPr id="78" name="Group 77">
                <a:extLst>
                  <a:ext uri="{FF2B5EF4-FFF2-40B4-BE49-F238E27FC236}">
                    <a16:creationId xmlns:a16="http://schemas.microsoft.com/office/drawing/2014/main" id="{873A5FD8-E2F2-43C4-9066-05DF7B5736C2}"/>
                  </a:ext>
                </a:extLst>
              </p:cNvPr>
              <p:cNvGrpSpPr/>
              <p:nvPr/>
            </p:nvGrpSpPr>
            <p:grpSpPr>
              <a:xfrm>
                <a:off x="4399124" y="3385873"/>
                <a:ext cx="842273" cy="349764"/>
                <a:chOff x="107504" y="3730129"/>
                <a:chExt cx="2448272" cy="812937"/>
              </a:xfrm>
            </p:grpSpPr>
            <p:sp>
              <p:nvSpPr>
                <p:cNvPr id="88" name="Arc 87">
                  <a:extLst>
                    <a:ext uri="{FF2B5EF4-FFF2-40B4-BE49-F238E27FC236}">
                      <a16:creationId xmlns:a16="http://schemas.microsoft.com/office/drawing/2014/main" id="{5690C98A-6C58-4765-8861-F13405E0DBB8}"/>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89" name="Arc 88">
                  <a:extLst>
                    <a:ext uri="{FF2B5EF4-FFF2-40B4-BE49-F238E27FC236}">
                      <a16:creationId xmlns:a16="http://schemas.microsoft.com/office/drawing/2014/main" id="{56531D8D-C4AB-45F1-B521-71B85F49C888}"/>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79" name="Group 78">
                <a:extLst>
                  <a:ext uri="{FF2B5EF4-FFF2-40B4-BE49-F238E27FC236}">
                    <a16:creationId xmlns:a16="http://schemas.microsoft.com/office/drawing/2014/main" id="{E793A11C-68EB-439D-B077-CFDBC2C50D16}"/>
                  </a:ext>
                </a:extLst>
              </p:cNvPr>
              <p:cNvGrpSpPr/>
              <p:nvPr/>
            </p:nvGrpSpPr>
            <p:grpSpPr>
              <a:xfrm>
                <a:off x="5480453" y="3385873"/>
                <a:ext cx="842273" cy="349764"/>
                <a:chOff x="107504" y="3730129"/>
                <a:chExt cx="2448272" cy="812937"/>
              </a:xfrm>
            </p:grpSpPr>
            <p:sp>
              <p:nvSpPr>
                <p:cNvPr id="86" name="Arc 85">
                  <a:extLst>
                    <a:ext uri="{FF2B5EF4-FFF2-40B4-BE49-F238E27FC236}">
                      <a16:creationId xmlns:a16="http://schemas.microsoft.com/office/drawing/2014/main" id="{FE520D3A-A9F5-47B0-BC6B-2A5EEC87C71A}"/>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87" name="Arc 86">
                  <a:extLst>
                    <a:ext uri="{FF2B5EF4-FFF2-40B4-BE49-F238E27FC236}">
                      <a16:creationId xmlns:a16="http://schemas.microsoft.com/office/drawing/2014/main" id="{D6900877-3231-4325-BA2A-A74908167C2C}"/>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80" name="Group 79">
                <a:extLst>
                  <a:ext uri="{FF2B5EF4-FFF2-40B4-BE49-F238E27FC236}">
                    <a16:creationId xmlns:a16="http://schemas.microsoft.com/office/drawing/2014/main" id="{7B1F5DB6-1F30-4EDB-A4E7-2D9EA4487970}"/>
                  </a:ext>
                </a:extLst>
              </p:cNvPr>
              <p:cNvGrpSpPr/>
              <p:nvPr/>
            </p:nvGrpSpPr>
            <p:grpSpPr>
              <a:xfrm>
                <a:off x="6561782" y="3385873"/>
                <a:ext cx="842273" cy="349764"/>
                <a:chOff x="107504" y="3730129"/>
                <a:chExt cx="2448272" cy="812937"/>
              </a:xfrm>
            </p:grpSpPr>
            <p:sp>
              <p:nvSpPr>
                <p:cNvPr id="84" name="Arc 83">
                  <a:extLst>
                    <a:ext uri="{FF2B5EF4-FFF2-40B4-BE49-F238E27FC236}">
                      <a16:creationId xmlns:a16="http://schemas.microsoft.com/office/drawing/2014/main" id="{77CD71BB-1422-4018-8599-9D2C64C9822F}"/>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85" name="Arc 84">
                  <a:extLst>
                    <a:ext uri="{FF2B5EF4-FFF2-40B4-BE49-F238E27FC236}">
                      <a16:creationId xmlns:a16="http://schemas.microsoft.com/office/drawing/2014/main" id="{573A7E41-0FCD-46E2-9194-1444F1A18E3B}"/>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81" name="Group 80">
                <a:extLst>
                  <a:ext uri="{FF2B5EF4-FFF2-40B4-BE49-F238E27FC236}">
                    <a16:creationId xmlns:a16="http://schemas.microsoft.com/office/drawing/2014/main" id="{1E198313-128E-40CB-BB65-F0DAC64D28A0}"/>
                  </a:ext>
                </a:extLst>
              </p:cNvPr>
              <p:cNvGrpSpPr/>
              <p:nvPr/>
            </p:nvGrpSpPr>
            <p:grpSpPr>
              <a:xfrm>
                <a:off x="7643111" y="3385873"/>
                <a:ext cx="842273" cy="349764"/>
                <a:chOff x="107504" y="3730129"/>
                <a:chExt cx="2448272" cy="812937"/>
              </a:xfrm>
            </p:grpSpPr>
            <p:sp>
              <p:nvSpPr>
                <p:cNvPr id="82" name="Arc 81">
                  <a:extLst>
                    <a:ext uri="{FF2B5EF4-FFF2-40B4-BE49-F238E27FC236}">
                      <a16:creationId xmlns:a16="http://schemas.microsoft.com/office/drawing/2014/main" id="{F637710E-9FA0-4D27-9C61-BEC49267FEB3}"/>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83" name="Arc 82">
                  <a:extLst>
                    <a:ext uri="{FF2B5EF4-FFF2-40B4-BE49-F238E27FC236}">
                      <a16:creationId xmlns:a16="http://schemas.microsoft.com/office/drawing/2014/main" id="{17939706-A7CC-4AD6-91DD-3A36F29F79B4}"/>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grpSp>
          <p:nvGrpSpPr>
            <p:cNvPr id="52" name="Group 51">
              <a:extLst>
                <a:ext uri="{FF2B5EF4-FFF2-40B4-BE49-F238E27FC236}">
                  <a16:creationId xmlns:a16="http://schemas.microsoft.com/office/drawing/2014/main" id="{BD2347AF-8289-40D3-B5DC-005E70656FC8}"/>
                </a:ext>
              </a:extLst>
            </p:cNvPr>
            <p:cNvGrpSpPr/>
            <p:nvPr/>
          </p:nvGrpSpPr>
          <p:grpSpPr>
            <a:xfrm>
              <a:off x="3995936" y="4159356"/>
              <a:ext cx="4086260" cy="349764"/>
              <a:chOff x="4399124" y="3385873"/>
              <a:chExt cx="4086260" cy="349764"/>
            </a:xfrm>
          </p:grpSpPr>
          <p:grpSp>
            <p:nvGrpSpPr>
              <p:cNvPr id="66" name="Group 65">
                <a:extLst>
                  <a:ext uri="{FF2B5EF4-FFF2-40B4-BE49-F238E27FC236}">
                    <a16:creationId xmlns:a16="http://schemas.microsoft.com/office/drawing/2014/main" id="{E758FF39-376A-41CA-BC86-20AA9B407D30}"/>
                  </a:ext>
                </a:extLst>
              </p:cNvPr>
              <p:cNvGrpSpPr/>
              <p:nvPr/>
            </p:nvGrpSpPr>
            <p:grpSpPr>
              <a:xfrm>
                <a:off x="4399124" y="3385873"/>
                <a:ext cx="842273" cy="349764"/>
                <a:chOff x="107504" y="3730129"/>
                <a:chExt cx="2448272" cy="812937"/>
              </a:xfrm>
            </p:grpSpPr>
            <p:sp>
              <p:nvSpPr>
                <p:cNvPr id="76" name="Arc 75">
                  <a:extLst>
                    <a:ext uri="{FF2B5EF4-FFF2-40B4-BE49-F238E27FC236}">
                      <a16:creationId xmlns:a16="http://schemas.microsoft.com/office/drawing/2014/main" id="{00CE9062-0565-4E34-AE1F-96F8173DE6ED}"/>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77" name="Arc 76">
                  <a:extLst>
                    <a:ext uri="{FF2B5EF4-FFF2-40B4-BE49-F238E27FC236}">
                      <a16:creationId xmlns:a16="http://schemas.microsoft.com/office/drawing/2014/main" id="{8C83F4CF-C67A-4E9A-96B8-6BC78EFC6271}"/>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67" name="Group 66">
                <a:extLst>
                  <a:ext uri="{FF2B5EF4-FFF2-40B4-BE49-F238E27FC236}">
                    <a16:creationId xmlns:a16="http://schemas.microsoft.com/office/drawing/2014/main" id="{1A14B7B7-BA7E-4494-BF97-760D60389888}"/>
                  </a:ext>
                </a:extLst>
              </p:cNvPr>
              <p:cNvGrpSpPr/>
              <p:nvPr/>
            </p:nvGrpSpPr>
            <p:grpSpPr>
              <a:xfrm>
                <a:off x="5480453" y="3385873"/>
                <a:ext cx="842273" cy="349764"/>
                <a:chOff x="107504" y="3730129"/>
                <a:chExt cx="2448272" cy="812937"/>
              </a:xfrm>
            </p:grpSpPr>
            <p:sp>
              <p:nvSpPr>
                <p:cNvPr id="74" name="Arc 73">
                  <a:extLst>
                    <a:ext uri="{FF2B5EF4-FFF2-40B4-BE49-F238E27FC236}">
                      <a16:creationId xmlns:a16="http://schemas.microsoft.com/office/drawing/2014/main" id="{B826B7AD-FB66-4276-A10F-87B8E6391199}"/>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75" name="Arc 74">
                  <a:extLst>
                    <a:ext uri="{FF2B5EF4-FFF2-40B4-BE49-F238E27FC236}">
                      <a16:creationId xmlns:a16="http://schemas.microsoft.com/office/drawing/2014/main" id="{F98BE122-31AD-4E6E-AF44-FAC6DBDE3120}"/>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68" name="Group 67">
                <a:extLst>
                  <a:ext uri="{FF2B5EF4-FFF2-40B4-BE49-F238E27FC236}">
                    <a16:creationId xmlns:a16="http://schemas.microsoft.com/office/drawing/2014/main" id="{6AAA6811-9E8B-458A-9EE7-324BED44D048}"/>
                  </a:ext>
                </a:extLst>
              </p:cNvPr>
              <p:cNvGrpSpPr/>
              <p:nvPr/>
            </p:nvGrpSpPr>
            <p:grpSpPr>
              <a:xfrm>
                <a:off x="6561782" y="3385873"/>
                <a:ext cx="842273" cy="349764"/>
                <a:chOff x="107504" y="3730129"/>
                <a:chExt cx="2448272" cy="812937"/>
              </a:xfrm>
            </p:grpSpPr>
            <p:sp>
              <p:nvSpPr>
                <p:cNvPr id="72" name="Arc 71">
                  <a:extLst>
                    <a:ext uri="{FF2B5EF4-FFF2-40B4-BE49-F238E27FC236}">
                      <a16:creationId xmlns:a16="http://schemas.microsoft.com/office/drawing/2014/main" id="{6C7D5DAD-92C7-4824-9461-A3B58CD486EA}"/>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73" name="Arc 72">
                  <a:extLst>
                    <a:ext uri="{FF2B5EF4-FFF2-40B4-BE49-F238E27FC236}">
                      <a16:creationId xmlns:a16="http://schemas.microsoft.com/office/drawing/2014/main" id="{0975370A-EF2A-4B90-A565-929358358285}"/>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69" name="Group 68">
                <a:extLst>
                  <a:ext uri="{FF2B5EF4-FFF2-40B4-BE49-F238E27FC236}">
                    <a16:creationId xmlns:a16="http://schemas.microsoft.com/office/drawing/2014/main" id="{B6AF7786-937D-4783-ACF1-1D4104164028}"/>
                  </a:ext>
                </a:extLst>
              </p:cNvPr>
              <p:cNvGrpSpPr/>
              <p:nvPr/>
            </p:nvGrpSpPr>
            <p:grpSpPr>
              <a:xfrm>
                <a:off x="7643111" y="3385873"/>
                <a:ext cx="842273" cy="349764"/>
                <a:chOff x="107504" y="3730129"/>
                <a:chExt cx="2448272" cy="812937"/>
              </a:xfrm>
            </p:grpSpPr>
            <p:sp>
              <p:nvSpPr>
                <p:cNvPr id="70" name="Arc 69">
                  <a:extLst>
                    <a:ext uri="{FF2B5EF4-FFF2-40B4-BE49-F238E27FC236}">
                      <a16:creationId xmlns:a16="http://schemas.microsoft.com/office/drawing/2014/main" id="{D2923E3E-A609-4819-AEE6-F4FF14C99A23}"/>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71" name="Arc 70">
                  <a:extLst>
                    <a:ext uri="{FF2B5EF4-FFF2-40B4-BE49-F238E27FC236}">
                      <a16:creationId xmlns:a16="http://schemas.microsoft.com/office/drawing/2014/main" id="{55FC0498-52DD-478D-953A-D97E25CC0E8D}"/>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grpSp>
          <p:nvGrpSpPr>
            <p:cNvPr id="53" name="Group 52">
              <a:extLst>
                <a:ext uri="{FF2B5EF4-FFF2-40B4-BE49-F238E27FC236}">
                  <a16:creationId xmlns:a16="http://schemas.microsoft.com/office/drawing/2014/main" id="{39ACA511-FC92-4F2B-97A1-5C0FB3F97DB6}"/>
                </a:ext>
              </a:extLst>
            </p:cNvPr>
            <p:cNvGrpSpPr/>
            <p:nvPr/>
          </p:nvGrpSpPr>
          <p:grpSpPr>
            <a:xfrm>
              <a:off x="3314836" y="5658799"/>
              <a:ext cx="4086260" cy="349764"/>
              <a:chOff x="4399124" y="3385873"/>
              <a:chExt cx="4086260" cy="349764"/>
            </a:xfrm>
          </p:grpSpPr>
          <p:grpSp>
            <p:nvGrpSpPr>
              <p:cNvPr id="54" name="Group 53">
                <a:extLst>
                  <a:ext uri="{FF2B5EF4-FFF2-40B4-BE49-F238E27FC236}">
                    <a16:creationId xmlns:a16="http://schemas.microsoft.com/office/drawing/2014/main" id="{B9DCE3C8-4A80-42B1-A945-0BC097FEBC1F}"/>
                  </a:ext>
                </a:extLst>
              </p:cNvPr>
              <p:cNvGrpSpPr/>
              <p:nvPr/>
            </p:nvGrpSpPr>
            <p:grpSpPr>
              <a:xfrm>
                <a:off x="4399124" y="3385873"/>
                <a:ext cx="842273" cy="349764"/>
                <a:chOff x="107504" y="3730129"/>
                <a:chExt cx="2448272" cy="812937"/>
              </a:xfrm>
            </p:grpSpPr>
            <p:sp>
              <p:nvSpPr>
                <p:cNvPr id="64" name="Arc 63">
                  <a:extLst>
                    <a:ext uri="{FF2B5EF4-FFF2-40B4-BE49-F238E27FC236}">
                      <a16:creationId xmlns:a16="http://schemas.microsoft.com/office/drawing/2014/main" id="{93148259-2E3C-4DE1-88D6-501E378F2510}"/>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65" name="Arc 64">
                  <a:extLst>
                    <a:ext uri="{FF2B5EF4-FFF2-40B4-BE49-F238E27FC236}">
                      <a16:creationId xmlns:a16="http://schemas.microsoft.com/office/drawing/2014/main" id="{9C613E94-E0C6-43BD-904F-8975995B8182}"/>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55" name="Group 54">
                <a:extLst>
                  <a:ext uri="{FF2B5EF4-FFF2-40B4-BE49-F238E27FC236}">
                    <a16:creationId xmlns:a16="http://schemas.microsoft.com/office/drawing/2014/main" id="{6F977A48-2861-4828-9C07-D21CABCD299F}"/>
                  </a:ext>
                </a:extLst>
              </p:cNvPr>
              <p:cNvGrpSpPr/>
              <p:nvPr/>
            </p:nvGrpSpPr>
            <p:grpSpPr>
              <a:xfrm>
                <a:off x="5480453" y="3385873"/>
                <a:ext cx="842273" cy="349764"/>
                <a:chOff x="107504" y="3730129"/>
                <a:chExt cx="2448272" cy="812937"/>
              </a:xfrm>
            </p:grpSpPr>
            <p:sp>
              <p:nvSpPr>
                <p:cNvPr id="62" name="Arc 61">
                  <a:extLst>
                    <a:ext uri="{FF2B5EF4-FFF2-40B4-BE49-F238E27FC236}">
                      <a16:creationId xmlns:a16="http://schemas.microsoft.com/office/drawing/2014/main" id="{771A5EF9-2C55-4B5B-9444-770EA818D547}"/>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63" name="Arc 62">
                  <a:extLst>
                    <a:ext uri="{FF2B5EF4-FFF2-40B4-BE49-F238E27FC236}">
                      <a16:creationId xmlns:a16="http://schemas.microsoft.com/office/drawing/2014/main" id="{70A838E3-E47C-46AA-9AD7-0C937E7463FE}"/>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56" name="Group 55">
                <a:extLst>
                  <a:ext uri="{FF2B5EF4-FFF2-40B4-BE49-F238E27FC236}">
                    <a16:creationId xmlns:a16="http://schemas.microsoft.com/office/drawing/2014/main" id="{167B8D87-CC44-46B7-B718-B6747B85CAED}"/>
                  </a:ext>
                </a:extLst>
              </p:cNvPr>
              <p:cNvGrpSpPr/>
              <p:nvPr/>
            </p:nvGrpSpPr>
            <p:grpSpPr>
              <a:xfrm>
                <a:off x="6561782" y="3385873"/>
                <a:ext cx="842273" cy="349764"/>
                <a:chOff x="107504" y="3730129"/>
                <a:chExt cx="2448272" cy="812937"/>
              </a:xfrm>
            </p:grpSpPr>
            <p:sp>
              <p:nvSpPr>
                <p:cNvPr id="60" name="Arc 59">
                  <a:extLst>
                    <a:ext uri="{FF2B5EF4-FFF2-40B4-BE49-F238E27FC236}">
                      <a16:creationId xmlns:a16="http://schemas.microsoft.com/office/drawing/2014/main" id="{E359C678-6103-46FF-8E23-E3CDFFEBF359}"/>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61" name="Arc 60">
                  <a:extLst>
                    <a:ext uri="{FF2B5EF4-FFF2-40B4-BE49-F238E27FC236}">
                      <a16:creationId xmlns:a16="http://schemas.microsoft.com/office/drawing/2014/main" id="{0B4191ED-0B63-4CEF-8D4B-F75D33FF25CB}"/>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57" name="Group 56">
                <a:extLst>
                  <a:ext uri="{FF2B5EF4-FFF2-40B4-BE49-F238E27FC236}">
                    <a16:creationId xmlns:a16="http://schemas.microsoft.com/office/drawing/2014/main" id="{B91A8E8D-9BFF-4DB9-8F2A-6F6000842B59}"/>
                  </a:ext>
                </a:extLst>
              </p:cNvPr>
              <p:cNvGrpSpPr/>
              <p:nvPr/>
            </p:nvGrpSpPr>
            <p:grpSpPr>
              <a:xfrm>
                <a:off x="7643111" y="3385873"/>
                <a:ext cx="842273" cy="349764"/>
                <a:chOff x="107504" y="3730129"/>
                <a:chExt cx="2448272" cy="812937"/>
              </a:xfrm>
            </p:grpSpPr>
            <p:sp>
              <p:nvSpPr>
                <p:cNvPr id="58" name="Arc 57">
                  <a:extLst>
                    <a:ext uri="{FF2B5EF4-FFF2-40B4-BE49-F238E27FC236}">
                      <a16:creationId xmlns:a16="http://schemas.microsoft.com/office/drawing/2014/main" id="{98BAA9C4-0C10-49C5-8088-1E024F880467}"/>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59" name="Arc 58">
                  <a:extLst>
                    <a:ext uri="{FF2B5EF4-FFF2-40B4-BE49-F238E27FC236}">
                      <a16:creationId xmlns:a16="http://schemas.microsoft.com/office/drawing/2014/main" id="{F2A89662-E3A5-4368-9987-F7CB7CFF78C0}"/>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grpSp>
      <p:pic>
        <p:nvPicPr>
          <p:cNvPr id="119" name="Picture 118">
            <a:extLst>
              <a:ext uri="{FF2B5EF4-FFF2-40B4-BE49-F238E27FC236}">
                <a16:creationId xmlns:a16="http://schemas.microsoft.com/office/drawing/2014/main" id="{F620B0EB-50D6-43C5-B1EC-F3026B926053}"/>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195525" y="5956571"/>
            <a:ext cx="3581368" cy="352749"/>
          </a:xfrm>
          <a:prstGeom prst="rect">
            <a:avLst/>
          </a:prstGeom>
        </p:spPr>
      </p:pic>
      <p:sp>
        <p:nvSpPr>
          <p:cNvPr id="135" name="TextBox 134">
            <a:extLst>
              <a:ext uri="{FF2B5EF4-FFF2-40B4-BE49-F238E27FC236}">
                <a16:creationId xmlns:a16="http://schemas.microsoft.com/office/drawing/2014/main" id="{6CECF5E7-5921-44D8-9D39-8E68E8220099}"/>
              </a:ext>
            </a:extLst>
          </p:cNvPr>
          <p:cNvSpPr txBox="1"/>
          <p:nvPr/>
        </p:nvSpPr>
        <p:spPr>
          <a:xfrm>
            <a:off x="160755" y="3717032"/>
            <a:ext cx="4399087" cy="923330"/>
          </a:xfrm>
          <a:prstGeom prst="rect">
            <a:avLst/>
          </a:prstGeom>
          <a:noFill/>
        </p:spPr>
        <p:txBody>
          <a:bodyPr wrap="square" rtlCol="0">
            <a:spAutoFit/>
          </a:bodyPr>
          <a:lstStyle/>
          <a:p>
            <a:pPr marL="342900" indent="-342900">
              <a:buFont typeface="+mj-lt"/>
              <a:buAutoNum type="arabicPeriod"/>
            </a:pPr>
            <a:r>
              <a:rPr lang="en-US" altLang="ja-JP" dirty="0"/>
              <a:t>No effects on the longitudinal motion</a:t>
            </a:r>
            <a:endParaRPr lang="ja-JP" altLang="en-US" dirty="0"/>
          </a:p>
          <a:p>
            <a:pPr marL="342900" indent="-342900">
              <a:buFont typeface="+mj-lt"/>
              <a:buAutoNum type="arabicPeriod"/>
            </a:pPr>
            <a:r>
              <a:rPr lang="en-US" altLang="ja-JP" dirty="0">
                <a:solidFill>
                  <a:srgbClr val="0070C0"/>
                </a:solidFill>
              </a:rPr>
              <a:t>Cyclotron motion </a:t>
            </a:r>
            <a:r>
              <a:rPr lang="ja-JP" altLang="en-US" dirty="0">
                <a:solidFill>
                  <a:srgbClr val="0070C0"/>
                </a:solidFill>
              </a:rPr>
              <a:t>～</a:t>
            </a:r>
            <a:r>
              <a:rPr lang="en-US" altLang="ja-JP" dirty="0">
                <a:solidFill>
                  <a:srgbClr val="0070C0"/>
                </a:solidFill>
              </a:rPr>
              <a:t> Harmonic oscillation</a:t>
            </a:r>
          </a:p>
          <a:p>
            <a:pPr marL="342900" indent="-342900">
              <a:buFont typeface="+mj-lt"/>
              <a:buAutoNum type="arabicPeriod"/>
            </a:pPr>
            <a:r>
              <a:rPr lang="en-US" altLang="ja-JP" dirty="0">
                <a:solidFill>
                  <a:srgbClr val="FF0000"/>
                </a:solidFill>
              </a:rPr>
              <a:t>Spin polarization (Zeeman effect)</a:t>
            </a:r>
          </a:p>
        </p:txBody>
      </p:sp>
      <p:sp>
        <p:nvSpPr>
          <p:cNvPr id="136" name="TextBox 135">
            <a:extLst>
              <a:ext uri="{FF2B5EF4-FFF2-40B4-BE49-F238E27FC236}">
                <a16:creationId xmlns:a16="http://schemas.microsoft.com/office/drawing/2014/main" id="{1A6FF06C-DE34-471C-B250-0A2BC79CAD80}"/>
              </a:ext>
            </a:extLst>
          </p:cNvPr>
          <p:cNvSpPr txBox="1"/>
          <p:nvPr/>
        </p:nvSpPr>
        <p:spPr>
          <a:xfrm>
            <a:off x="5370728" y="5100914"/>
            <a:ext cx="3737776" cy="584775"/>
          </a:xfrm>
          <a:prstGeom prst="rect">
            <a:avLst/>
          </a:prstGeom>
          <a:noFill/>
        </p:spPr>
        <p:txBody>
          <a:bodyPr wrap="square" rtlCol="0">
            <a:spAutoFit/>
          </a:bodyPr>
          <a:lstStyle/>
          <a:p>
            <a:r>
              <a:rPr lang="en-US" altLang="ja-JP" sz="1600" dirty="0"/>
              <a:t>No energetically favored position. </a:t>
            </a:r>
          </a:p>
          <a:p>
            <a:r>
              <a:rPr lang="en-US" altLang="ja-JP" sz="1600" dirty="0">
                <a:sym typeface="Wingdings" panose="05000000000000000000" pitchFamily="2" charset="2"/>
              </a:rPr>
              <a:t> Degeneracy</a:t>
            </a:r>
            <a:endParaRPr lang="ja-JP" altLang="en-US" sz="1600" dirty="0"/>
          </a:p>
        </p:txBody>
      </p:sp>
      <p:sp>
        <p:nvSpPr>
          <p:cNvPr id="137" name="TextBox 136">
            <a:extLst>
              <a:ext uri="{FF2B5EF4-FFF2-40B4-BE49-F238E27FC236}">
                <a16:creationId xmlns:a16="http://schemas.microsoft.com/office/drawing/2014/main" id="{B1A7A257-E380-44B7-AE16-5B8D1932D9A9}"/>
              </a:ext>
            </a:extLst>
          </p:cNvPr>
          <p:cNvSpPr txBox="1"/>
          <p:nvPr/>
        </p:nvSpPr>
        <p:spPr>
          <a:xfrm>
            <a:off x="239141" y="1268760"/>
            <a:ext cx="2304477" cy="400110"/>
          </a:xfrm>
          <a:prstGeom prst="rect">
            <a:avLst/>
          </a:prstGeom>
          <a:noFill/>
        </p:spPr>
        <p:txBody>
          <a:bodyPr wrap="none" rtlCol="0">
            <a:spAutoFit/>
          </a:bodyPr>
          <a:lstStyle/>
          <a:p>
            <a:r>
              <a:rPr lang="en-US" altLang="ja-JP" sz="2000" dirty="0">
                <a:solidFill>
                  <a:srgbClr val="00B0F0"/>
                </a:solidFill>
              </a:rPr>
              <a:t>Landau quantization</a:t>
            </a:r>
            <a:endParaRPr lang="ja-JP" altLang="en-US" sz="2000" dirty="0">
              <a:solidFill>
                <a:srgbClr val="00B0F0"/>
              </a:solidFill>
            </a:endParaRPr>
          </a:p>
        </p:txBody>
      </p:sp>
      <p:sp>
        <p:nvSpPr>
          <p:cNvPr id="2" name="TextBox 1">
            <a:extLst>
              <a:ext uri="{FF2B5EF4-FFF2-40B4-BE49-F238E27FC236}">
                <a16:creationId xmlns:a16="http://schemas.microsoft.com/office/drawing/2014/main" id="{CC2DD70A-3E02-4F83-BEB1-D46F624EF40C}"/>
              </a:ext>
            </a:extLst>
          </p:cNvPr>
          <p:cNvSpPr txBox="1"/>
          <p:nvPr/>
        </p:nvSpPr>
        <p:spPr>
          <a:xfrm>
            <a:off x="1767044" y="188640"/>
            <a:ext cx="5613268" cy="523220"/>
          </a:xfrm>
          <a:prstGeom prst="rect">
            <a:avLst/>
          </a:prstGeom>
          <a:noFill/>
        </p:spPr>
        <p:txBody>
          <a:bodyPr wrap="none" rtlCol="0">
            <a:spAutoFit/>
          </a:bodyPr>
          <a:lstStyle/>
          <a:p>
            <a:r>
              <a:rPr kumimoji="1" lang="en-US" altLang="ja-JP" sz="2800" dirty="0">
                <a:solidFill>
                  <a:srgbClr val="00B0F0"/>
                </a:solidFill>
              </a:rPr>
              <a:t>Fermion spectrum in a </a:t>
            </a:r>
            <a:r>
              <a:rPr lang="en-US" altLang="ja-JP" sz="2800" dirty="0">
                <a:solidFill>
                  <a:srgbClr val="00B0F0"/>
                </a:solidFill>
              </a:rPr>
              <a:t>magnetic field</a:t>
            </a:r>
            <a:endParaRPr kumimoji="1" lang="ja-JP" altLang="en-US" sz="2800" dirty="0">
              <a:solidFill>
                <a:srgbClr val="00B0F0"/>
              </a:solidFill>
            </a:endParaRPr>
          </a:p>
        </p:txBody>
      </p:sp>
      <p:sp>
        <p:nvSpPr>
          <p:cNvPr id="3" name="TextBox 2">
            <a:extLst>
              <a:ext uri="{FF2B5EF4-FFF2-40B4-BE49-F238E27FC236}">
                <a16:creationId xmlns:a16="http://schemas.microsoft.com/office/drawing/2014/main" id="{1E24BAFE-5919-4795-A39B-43DE973BCFD2}"/>
              </a:ext>
            </a:extLst>
          </p:cNvPr>
          <p:cNvSpPr txBox="1"/>
          <p:nvPr/>
        </p:nvSpPr>
        <p:spPr>
          <a:xfrm>
            <a:off x="956066" y="827420"/>
            <a:ext cx="7288342" cy="369332"/>
          </a:xfrm>
          <a:prstGeom prst="rect">
            <a:avLst/>
          </a:prstGeom>
          <a:noFill/>
        </p:spPr>
        <p:txBody>
          <a:bodyPr wrap="none" rtlCol="0">
            <a:spAutoFit/>
          </a:bodyPr>
          <a:lstStyle/>
          <a:p>
            <a:r>
              <a:rPr kumimoji="1" lang="en-US" altLang="ja-JP" dirty="0"/>
              <a:t>Remember the </a:t>
            </a:r>
            <a:r>
              <a:rPr lang="en-US" altLang="ja-JP" dirty="0"/>
              <a:t>lesson: </a:t>
            </a:r>
            <a:r>
              <a:rPr kumimoji="1" lang="en-US" altLang="ja-JP" dirty="0"/>
              <a:t>Photon spectrum depends on the fermion spectrum.</a:t>
            </a:r>
            <a:endParaRPr kumimoji="1" lang="ja-JP" altLang="en-US" dirty="0"/>
          </a:p>
        </p:txBody>
      </p:sp>
      <p:sp>
        <p:nvSpPr>
          <p:cNvPr id="5" name="TextBox 4">
            <a:extLst>
              <a:ext uri="{FF2B5EF4-FFF2-40B4-BE49-F238E27FC236}">
                <a16:creationId xmlns:a16="http://schemas.microsoft.com/office/drawing/2014/main" id="{C2FBD943-7FF0-4DD7-AAAB-163789158460}"/>
              </a:ext>
            </a:extLst>
          </p:cNvPr>
          <p:cNvSpPr txBox="1"/>
          <p:nvPr/>
        </p:nvSpPr>
        <p:spPr>
          <a:xfrm>
            <a:off x="2647290" y="3417268"/>
            <a:ext cx="1803619" cy="369332"/>
          </a:xfrm>
          <a:prstGeom prst="rect">
            <a:avLst/>
          </a:prstGeom>
          <a:noFill/>
        </p:spPr>
        <p:txBody>
          <a:bodyPr wrap="square" rtlCol="0">
            <a:spAutoFit/>
          </a:bodyPr>
          <a:lstStyle/>
          <a:p>
            <a:r>
              <a:rPr kumimoji="1" lang="en-US" altLang="ja-JP" dirty="0"/>
              <a:t>Classical motion</a:t>
            </a:r>
            <a:endParaRPr kumimoji="1" lang="ja-JP" altLang="en-US" dirty="0"/>
          </a:p>
        </p:txBody>
      </p:sp>
      <p:sp>
        <p:nvSpPr>
          <p:cNvPr id="138" name="TextBox 137">
            <a:extLst>
              <a:ext uri="{FF2B5EF4-FFF2-40B4-BE49-F238E27FC236}">
                <a16:creationId xmlns:a16="http://schemas.microsoft.com/office/drawing/2014/main" id="{3EF9F37E-B227-4B60-956E-E9C1DC14E8D2}"/>
              </a:ext>
            </a:extLst>
          </p:cNvPr>
          <p:cNvSpPr txBox="1"/>
          <p:nvPr/>
        </p:nvSpPr>
        <p:spPr>
          <a:xfrm>
            <a:off x="5099252" y="1653042"/>
            <a:ext cx="2205091" cy="400110"/>
          </a:xfrm>
          <a:prstGeom prst="rect">
            <a:avLst/>
          </a:prstGeom>
          <a:noFill/>
        </p:spPr>
        <p:txBody>
          <a:bodyPr wrap="none" rtlCol="0">
            <a:spAutoFit/>
          </a:bodyPr>
          <a:lstStyle/>
          <a:p>
            <a:r>
              <a:rPr lang="en-US" altLang="ja-JP" sz="2000" dirty="0">
                <a:solidFill>
                  <a:srgbClr val="00B0F0"/>
                </a:solidFill>
              </a:rPr>
              <a:t>Landau degeneracy</a:t>
            </a:r>
            <a:endParaRPr lang="ja-JP" altLang="en-US" sz="2000" dirty="0">
              <a:solidFill>
                <a:srgbClr val="00B0F0"/>
              </a:solidFill>
            </a:endParaRPr>
          </a:p>
        </p:txBody>
      </p:sp>
      <p:sp>
        <p:nvSpPr>
          <p:cNvPr id="118" name="上矢印 2">
            <a:extLst>
              <a:ext uri="{FF2B5EF4-FFF2-40B4-BE49-F238E27FC236}">
                <a16:creationId xmlns:a16="http://schemas.microsoft.com/office/drawing/2014/main" id="{1C2EB374-8814-4AEC-9995-C49BB8334EAD}"/>
              </a:ext>
            </a:extLst>
          </p:cNvPr>
          <p:cNvSpPr/>
          <p:nvPr/>
        </p:nvSpPr>
        <p:spPr>
          <a:xfrm>
            <a:off x="1175921" y="2290384"/>
            <a:ext cx="658330" cy="971865"/>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err="1"/>
              <a:t>B</a:t>
            </a:r>
            <a:r>
              <a:rPr lang="en-US" altLang="ja-JP" sz="1400" baseline="-25000" dirty="0" err="1"/>
              <a:t>z</a:t>
            </a:r>
            <a:endParaRPr lang="ja-JP" altLang="en-US" sz="1400" dirty="0"/>
          </a:p>
        </p:txBody>
      </p:sp>
      <p:sp>
        <p:nvSpPr>
          <p:cNvPr id="120" name="TextBox 119">
            <a:extLst>
              <a:ext uri="{FF2B5EF4-FFF2-40B4-BE49-F238E27FC236}">
                <a16:creationId xmlns:a16="http://schemas.microsoft.com/office/drawing/2014/main" id="{2251A8B5-C901-4A6E-B8AA-31C2ED1C82B8}"/>
              </a:ext>
            </a:extLst>
          </p:cNvPr>
          <p:cNvSpPr txBox="1"/>
          <p:nvPr/>
        </p:nvSpPr>
        <p:spPr>
          <a:xfrm>
            <a:off x="276408" y="5502973"/>
            <a:ext cx="4407589" cy="1200329"/>
          </a:xfrm>
          <a:prstGeom prst="rect">
            <a:avLst/>
          </a:prstGeom>
          <a:noFill/>
        </p:spPr>
        <p:txBody>
          <a:bodyPr wrap="square" rtlCol="0">
            <a:spAutoFit/>
          </a:bodyPr>
          <a:lstStyle/>
          <a:p>
            <a:r>
              <a:rPr lang="en-US" altLang="ja-JP" dirty="0"/>
              <a:t>Fermion transverse momentum is NOT a good quantum number.</a:t>
            </a:r>
          </a:p>
          <a:p>
            <a:r>
              <a:rPr lang="en-US" altLang="ja-JP" dirty="0">
                <a:solidFill>
                  <a:srgbClr val="FF0000"/>
                </a:solidFill>
              </a:rPr>
              <a:t>No transverse momentum conservation</a:t>
            </a:r>
            <a:r>
              <a:rPr lang="en-US" altLang="ja-JP" dirty="0"/>
              <a:t> (due to momentum supply from external B-fields). </a:t>
            </a:r>
          </a:p>
        </p:txBody>
      </p:sp>
      <p:grpSp>
        <p:nvGrpSpPr>
          <p:cNvPr id="139" name="Group 138">
            <a:extLst>
              <a:ext uri="{FF2B5EF4-FFF2-40B4-BE49-F238E27FC236}">
                <a16:creationId xmlns:a16="http://schemas.microsoft.com/office/drawing/2014/main" id="{6724D701-411D-49CA-8E58-D8C660C1D9B8}"/>
              </a:ext>
            </a:extLst>
          </p:cNvPr>
          <p:cNvGrpSpPr/>
          <p:nvPr/>
        </p:nvGrpSpPr>
        <p:grpSpPr>
          <a:xfrm>
            <a:off x="2845042" y="1519437"/>
            <a:ext cx="1450430" cy="1891422"/>
            <a:chOff x="348168" y="2153799"/>
            <a:chExt cx="2448272" cy="3660474"/>
          </a:xfrm>
        </p:grpSpPr>
        <p:grpSp>
          <p:nvGrpSpPr>
            <p:cNvPr id="141" name="Group 140">
              <a:extLst>
                <a:ext uri="{FF2B5EF4-FFF2-40B4-BE49-F238E27FC236}">
                  <a16:creationId xmlns:a16="http://schemas.microsoft.com/office/drawing/2014/main" id="{F57663DC-BD82-4BDC-8BA5-C2BABDC89679}"/>
                </a:ext>
              </a:extLst>
            </p:cNvPr>
            <p:cNvGrpSpPr/>
            <p:nvPr/>
          </p:nvGrpSpPr>
          <p:grpSpPr>
            <a:xfrm>
              <a:off x="348168" y="2211583"/>
              <a:ext cx="701690" cy="1080120"/>
              <a:chOff x="269910" y="2077126"/>
              <a:chExt cx="701690" cy="1080120"/>
            </a:xfrm>
          </p:grpSpPr>
          <p:cxnSp>
            <p:nvCxnSpPr>
              <p:cNvPr id="153" name="Straight Arrow Connector 152">
                <a:extLst>
                  <a:ext uri="{FF2B5EF4-FFF2-40B4-BE49-F238E27FC236}">
                    <a16:creationId xmlns:a16="http://schemas.microsoft.com/office/drawing/2014/main" id="{E4C1115F-4C3A-477A-9EAF-3F0964CAB538}"/>
                  </a:ext>
                </a:extLst>
              </p:cNvPr>
              <p:cNvCxnSpPr/>
              <p:nvPr/>
            </p:nvCxnSpPr>
            <p:spPr>
              <a:xfrm flipV="1">
                <a:off x="971600" y="2077126"/>
                <a:ext cx="0" cy="10801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4" name="Picture 153">
                <a:extLst>
                  <a:ext uri="{FF2B5EF4-FFF2-40B4-BE49-F238E27FC236}">
                    <a16:creationId xmlns:a16="http://schemas.microsoft.com/office/drawing/2014/main" id="{7EF30BB2-7DD5-44CD-B38A-79C1B6E34A4B}"/>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269910" y="2614140"/>
                <a:ext cx="490006" cy="340733"/>
              </a:xfrm>
              <a:prstGeom prst="rect">
                <a:avLst/>
              </a:prstGeom>
            </p:spPr>
          </p:pic>
        </p:grpSp>
        <p:grpSp>
          <p:nvGrpSpPr>
            <p:cNvPr id="142" name="Group 141">
              <a:extLst>
                <a:ext uri="{FF2B5EF4-FFF2-40B4-BE49-F238E27FC236}">
                  <a16:creationId xmlns:a16="http://schemas.microsoft.com/office/drawing/2014/main" id="{A6A9BB16-9AE2-4EB0-AC20-02B7A5FD96C7}"/>
                </a:ext>
              </a:extLst>
            </p:cNvPr>
            <p:cNvGrpSpPr/>
            <p:nvPr/>
          </p:nvGrpSpPr>
          <p:grpSpPr>
            <a:xfrm>
              <a:off x="348168" y="2153799"/>
              <a:ext cx="2448272" cy="3660474"/>
              <a:chOff x="348168" y="2153799"/>
              <a:chExt cx="2448272" cy="3660474"/>
            </a:xfrm>
          </p:grpSpPr>
          <p:grpSp>
            <p:nvGrpSpPr>
              <p:cNvPr id="144" name="Group 143">
                <a:extLst>
                  <a:ext uri="{FF2B5EF4-FFF2-40B4-BE49-F238E27FC236}">
                    <a16:creationId xmlns:a16="http://schemas.microsoft.com/office/drawing/2014/main" id="{F9360826-CDA8-4CEE-A463-B672C98CC6FE}"/>
                  </a:ext>
                </a:extLst>
              </p:cNvPr>
              <p:cNvGrpSpPr/>
              <p:nvPr/>
            </p:nvGrpSpPr>
            <p:grpSpPr>
              <a:xfrm>
                <a:off x="348168" y="2153799"/>
                <a:ext cx="2448272" cy="3660474"/>
                <a:chOff x="348168" y="2153799"/>
                <a:chExt cx="2448272" cy="3660474"/>
              </a:xfrm>
            </p:grpSpPr>
            <p:sp>
              <p:nvSpPr>
                <p:cNvPr id="149" name="円柱 134">
                  <a:extLst>
                    <a:ext uri="{FF2B5EF4-FFF2-40B4-BE49-F238E27FC236}">
                      <a16:creationId xmlns:a16="http://schemas.microsoft.com/office/drawing/2014/main" id="{8913141A-EE99-4015-A630-C4643EB0FE95}"/>
                    </a:ext>
                  </a:extLst>
                </p:cNvPr>
                <p:cNvSpPr/>
                <p:nvPr/>
              </p:nvSpPr>
              <p:spPr>
                <a:xfrm>
                  <a:off x="1401010" y="2153799"/>
                  <a:ext cx="381459" cy="3660474"/>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nvGrpSpPr>
                <p:cNvPr id="150" name="Group 149">
                  <a:extLst>
                    <a:ext uri="{FF2B5EF4-FFF2-40B4-BE49-F238E27FC236}">
                      <a16:creationId xmlns:a16="http://schemas.microsoft.com/office/drawing/2014/main" id="{F6D46087-4499-4E47-8B45-383D8082F4A3}"/>
                    </a:ext>
                  </a:extLst>
                </p:cNvPr>
                <p:cNvGrpSpPr/>
                <p:nvPr/>
              </p:nvGrpSpPr>
              <p:grpSpPr>
                <a:xfrm>
                  <a:off x="348168" y="3571284"/>
                  <a:ext cx="2448272" cy="812937"/>
                  <a:chOff x="348168" y="3571284"/>
                  <a:chExt cx="2448272" cy="812937"/>
                </a:xfrm>
              </p:grpSpPr>
              <p:sp>
                <p:nvSpPr>
                  <p:cNvPr id="151" name="Arc 150">
                    <a:extLst>
                      <a:ext uri="{FF2B5EF4-FFF2-40B4-BE49-F238E27FC236}">
                        <a16:creationId xmlns:a16="http://schemas.microsoft.com/office/drawing/2014/main" id="{F3C0B71E-51FC-4CC7-BE17-2FF4C0353283}"/>
                      </a:ext>
                    </a:extLst>
                  </p:cNvPr>
                  <p:cNvSpPr/>
                  <p:nvPr/>
                </p:nvSpPr>
                <p:spPr>
                  <a:xfrm>
                    <a:off x="348168" y="3573016"/>
                    <a:ext cx="2448272" cy="811205"/>
                  </a:xfrm>
                  <a:prstGeom prst="arc">
                    <a:avLst>
                      <a:gd name="adj1" fmla="val 9199856"/>
                      <a:gd name="adj2" fmla="val 15043970"/>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152" name="Arc 151">
                    <a:extLst>
                      <a:ext uri="{FF2B5EF4-FFF2-40B4-BE49-F238E27FC236}">
                        <a16:creationId xmlns:a16="http://schemas.microsoft.com/office/drawing/2014/main" id="{038BD679-3DB4-4F05-A6F4-7007D97ACF76}"/>
                      </a:ext>
                    </a:extLst>
                  </p:cNvPr>
                  <p:cNvSpPr/>
                  <p:nvPr/>
                </p:nvSpPr>
                <p:spPr>
                  <a:xfrm>
                    <a:off x="348168" y="3571284"/>
                    <a:ext cx="2448272" cy="811205"/>
                  </a:xfrm>
                  <a:prstGeom prst="arc">
                    <a:avLst>
                      <a:gd name="adj1" fmla="val 17439965"/>
                      <a:gd name="adj2" fmla="val 9182868"/>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grpSp>
          <p:grpSp>
            <p:nvGrpSpPr>
              <p:cNvPr id="145" name="Group 144">
                <a:extLst>
                  <a:ext uri="{FF2B5EF4-FFF2-40B4-BE49-F238E27FC236}">
                    <a16:creationId xmlns:a16="http://schemas.microsoft.com/office/drawing/2014/main" id="{006EFB2E-296E-4854-9F8D-2DFA8764D10E}"/>
                  </a:ext>
                </a:extLst>
              </p:cNvPr>
              <p:cNvGrpSpPr/>
              <p:nvPr/>
            </p:nvGrpSpPr>
            <p:grpSpPr>
              <a:xfrm>
                <a:off x="746105" y="3986203"/>
                <a:ext cx="255032" cy="487243"/>
                <a:chOff x="746105" y="3986203"/>
                <a:chExt cx="255032" cy="487243"/>
              </a:xfrm>
            </p:grpSpPr>
            <p:cxnSp>
              <p:nvCxnSpPr>
                <p:cNvPr id="146" name="Straight Arrow Connector 145">
                  <a:extLst>
                    <a:ext uri="{FF2B5EF4-FFF2-40B4-BE49-F238E27FC236}">
                      <a16:creationId xmlns:a16="http://schemas.microsoft.com/office/drawing/2014/main" id="{66CFD44C-F0E3-48F7-85CB-65ED838A6A66}"/>
                    </a:ext>
                  </a:extLst>
                </p:cNvPr>
                <p:cNvCxnSpPr>
                  <a:cxnSpLocks/>
                </p:cNvCxnSpPr>
                <p:nvPr/>
              </p:nvCxnSpPr>
              <p:spPr>
                <a:xfrm flipV="1">
                  <a:off x="873620" y="4360541"/>
                  <a:ext cx="885" cy="112905"/>
                </a:xfrm>
                <a:prstGeom prst="straightConnector1">
                  <a:avLst/>
                </a:prstGeom>
                <a:solidFill>
                  <a:srgbClr val="00B0F0"/>
                </a:solidFill>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7" name="Oval 146">
                  <a:extLst>
                    <a:ext uri="{FF2B5EF4-FFF2-40B4-BE49-F238E27FC236}">
                      <a16:creationId xmlns:a16="http://schemas.microsoft.com/office/drawing/2014/main" id="{3ACB4EE9-6053-4B57-A86B-FE2591B50B39}"/>
                    </a:ext>
                  </a:extLst>
                </p:cNvPr>
                <p:cNvSpPr/>
                <p:nvPr/>
              </p:nvSpPr>
              <p:spPr>
                <a:xfrm rot="16200000">
                  <a:off x="746105" y="4175714"/>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cxnSp>
              <p:nvCxnSpPr>
                <p:cNvPr id="148" name="Straight Arrow Connector 147">
                  <a:extLst>
                    <a:ext uri="{FF2B5EF4-FFF2-40B4-BE49-F238E27FC236}">
                      <a16:creationId xmlns:a16="http://schemas.microsoft.com/office/drawing/2014/main" id="{EB0D69D8-A433-4B50-A5B5-2E7628D45E68}"/>
                    </a:ext>
                  </a:extLst>
                </p:cNvPr>
                <p:cNvCxnSpPr>
                  <a:cxnSpLocks/>
                  <a:stCxn id="147" idx="6"/>
                </p:cNvCxnSpPr>
                <p:nvPr/>
              </p:nvCxnSpPr>
              <p:spPr>
                <a:xfrm flipH="1" flipV="1">
                  <a:off x="873620" y="3986203"/>
                  <a:ext cx="2" cy="189512"/>
                </a:xfrm>
                <a:prstGeom prst="straightConnector1">
                  <a:avLst/>
                </a:prstGeom>
                <a:solidFill>
                  <a:srgbClr val="00B0F0"/>
                </a:solidFill>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4" name="Rectangle 3">
            <a:extLst>
              <a:ext uri="{FF2B5EF4-FFF2-40B4-BE49-F238E27FC236}">
                <a16:creationId xmlns:a16="http://schemas.microsoft.com/office/drawing/2014/main" id="{9EDB98EE-356D-4C0A-AC6A-CE736FA1D0E1}"/>
              </a:ext>
            </a:extLst>
          </p:cNvPr>
          <p:cNvSpPr/>
          <p:nvPr/>
        </p:nvSpPr>
        <p:spPr bwMode="auto">
          <a:xfrm>
            <a:off x="232763" y="4640362"/>
            <a:ext cx="4399087" cy="9144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6" name="Group 5">
            <a:extLst>
              <a:ext uri="{FF2B5EF4-FFF2-40B4-BE49-F238E27FC236}">
                <a16:creationId xmlns:a16="http://schemas.microsoft.com/office/drawing/2014/main" id="{62EB2E08-DC6F-4AD5-B538-D74E484BA4E9}"/>
              </a:ext>
            </a:extLst>
          </p:cNvPr>
          <p:cNvGrpSpPr/>
          <p:nvPr/>
        </p:nvGrpSpPr>
        <p:grpSpPr>
          <a:xfrm>
            <a:off x="293276" y="4629376"/>
            <a:ext cx="4194558" cy="839655"/>
            <a:chOff x="305434" y="4629376"/>
            <a:chExt cx="4194558" cy="839655"/>
          </a:xfrm>
        </p:grpSpPr>
        <p:pic>
          <p:nvPicPr>
            <p:cNvPr id="12" name="Picture 11">
              <a:extLst>
                <a:ext uri="{FF2B5EF4-FFF2-40B4-BE49-F238E27FC236}">
                  <a16:creationId xmlns:a16="http://schemas.microsoft.com/office/drawing/2014/main" id="{044918BD-18A4-471E-8752-D2CA21D95067}"/>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07694" y="4998054"/>
              <a:ext cx="4092298" cy="470977"/>
            </a:xfrm>
            <a:prstGeom prst="rect">
              <a:avLst/>
            </a:prstGeom>
          </p:spPr>
        </p:pic>
        <p:sp>
          <p:nvSpPr>
            <p:cNvPr id="14" name="TextBox 13">
              <a:extLst>
                <a:ext uri="{FF2B5EF4-FFF2-40B4-BE49-F238E27FC236}">
                  <a16:creationId xmlns:a16="http://schemas.microsoft.com/office/drawing/2014/main" id="{F7254310-B4AD-4983-AD43-3CC2A7519AB9}"/>
                </a:ext>
              </a:extLst>
            </p:cNvPr>
            <p:cNvSpPr txBox="1"/>
            <p:nvPr/>
          </p:nvSpPr>
          <p:spPr>
            <a:xfrm>
              <a:off x="305434" y="4629376"/>
              <a:ext cx="1765291" cy="369332"/>
            </a:xfrm>
            <a:prstGeom prst="rect">
              <a:avLst/>
            </a:prstGeom>
            <a:noFill/>
          </p:spPr>
          <p:txBody>
            <a:bodyPr wrap="none" rtlCol="0">
              <a:spAutoFit/>
            </a:bodyPr>
            <a:lstStyle/>
            <a:p>
              <a:r>
                <a:rPr kumimoji="1" lang="en-US" altLang="ja-JP" dirty="0"/>
                <a:t>Energy spectrum</a:t>
              </a:r>
              <a:endParaRPr kumimoji="1" lang="ja-JP" altLang="en-US" dirty="0"/>
            </a:p>
          </p:txBody>
        </p:sp>
      </p:grpSp>
    </p:spTree>
    <p:extLst>
      <p:ext uri="{BB962C8B-B14F-4D97-AF65-F5344CB8AC3E}">
        <p14:creationId xmlns:p14="http://schemas.microsoft.com/office/powerpoint/2010/main" val="79465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A22639-E635-4FAE-A43F-94DA2AA8E562}"/>
              </a:ext>
            </a:extLst>
          </p:cNvPr>
          <p:cNvSpPr/>
          <p:nvPr/>
        </p:nvSpPr>
        <p:spPr bwMode="auto">
          <a:xfrm>
            <a:off x="251520" y="728306"/>
            <a:ext cx="8640369" cy="20407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84" name="TextBox 83">
            <a:extLst>
              <a:ext uri="{FF2B5EF4-FFF2-40B4-BE49-F238E27FC236}">
                <a16:creationId xmlns:a16="http://schemas.microsoft.com/office/drawing/2014/main" id="{903CEF0D-899B-4E05-A8BE-804EB899E020}"/>
              </a:ext>
            </a:extLst>
          </p:cNvPr>
          <p:cNvSpPr txBox="1"/>
          <p:nvPr/>
        </p:nvSpPr>
        <p:spPr>
          <a:xfrm>
            <a:off x="252110" y="760243"/>
            <a:ext cx="8720721" cy="646331"/>
          </a:xfrm>
          <a:prstGeom prst="rect">
            <a:avLst/>
          </a:prstGeom>
          <a:noFill/>
        </p:spPr>
        <p:txBody>
          <a:bodyPr wrap="none" rtlCol="0">
            <a:spAutoFit/>
          </a:bodyPr>
          <a:lstStyle/>
          <a:p>
            <a:r>
              <a:rPr lang="en-US" altLang="ja-JP" dirty="0"/>
              <a:t>Fermion transverse momentum is NOT a good quantum number.</a:t>
            </a:r>
          </a:p>
          <a:p>
            <a:r>
              <a:rPr lang="en-US" altLang="ja-JP" dirty="0">
                <a:solidFill>
                  <a:srgbClr val="FF0000"/>
                </a:solidFill>
              </a:rPr>
              <a:t>No transverse momentum conservation</a:t>
            </a:r>
            <a:r>
              <a:rPr lang="en-US" altLang="ja-JP" dirty="0"/>
              <a:t> (due to momentum supply from external B-fields). </a:t>
            </a:r>
          </a:p>
        </p:txBody>
      </p:sp>
      <p:pic>
        <p:nvPicPr>
          <p:cNvPr id="85" name="Picture 84">
            <a:extLst>
              <a:ext uri="{FF2B5EF4-FFF2-40B4-BE49-F238E27FC236}">
                <a16:creationId xmlns:a16="http://schemas.microsoft.com/office/drawing/2014/main" id="{917D0089-6A03-4C63-8D18-CCEE3D0388D7}"/>
              </a:ext>
            </a:extLst>
          </p:cNvPr>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4964656" y="1678107"/>
            <a:ext cx="1687709" cy="738254"/>
          </a:xfrm>
          <a:prstGeom prst="rect">
            <a:avLst/>
          </a:prstGeom>
        </p:spPr>
      </p:pic>
      <p:pic>
        <p:nvPicPr>
          <p:cNvPr id="110" name="Picture 109">
            <a:extLst>
              <a:ext uri="{FF2B5EF4-FFF2-40B4-BE49-F238E27FC236}">
                <a16:creationId xmlns:a16="http://schemas.microsoft.com/office/drawing/2014/main" id="{3855B265-8A0D-4DE5-BD9D-C186B24EF7C7}"/>
              </a:ext>
            </a:extLst>
          </p:cNvPr>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3492004" y="1781476"/>
            <a:ext cx="280741" cy="195217"/>
          </a:xfrm>
          <a:prstGeom prst="rect">
            <a:avLst/>
          </a:prstGeom>
        </p:spPr>
      </p:pic>
      <p:pic>
        <p:nvPicPr>
          <p:cNvPr id="111" name="Picture 110">
            <a:extLst>
              <a:ext uri="{FF2B5EF4-FFF2-40B4-BE49-F238E27FC236}">
                <a16:creationId xmlns:a16="http://schemas.microsoft.com/office/drawing/2014/main" id="{44681BD2-66D2-4458-AB35-65A34F876C79}"/>
              </a:ext>
            </a:extLst>
          </p:cNvPr>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3492004" y="2252751"/>
            <a:ext cx="280741" cy="327221"/>
          </a:xfrm>
          <a:prstGeom prst="rect">
            <a:avLst/>
          </a:prstGeom>
        </p:spPr>
      </p:pic>
      <p:pic>
        <p:nvPicPr>
          <p:cNvPr id="112" name="Picture 111">
            <a:extLst>
              <a:ext uri="{FF2B5EF4-FFF2-40B4-BE49-F238E27FC236}">
                <a16:creationId xmlns:a16="http://schemas.microsoft.com/office/drawing/2014/main" id="{060322A3-19C1-4819-8608-75AE63282F57}"/>
              </a:ext>
            </a:extLst>
          </p:cNvPr>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1757319" y="1740396"/>
            <a:ext cx="128286" cy="195217"/>
          </a:xfrm>
          <a:prstGeom prst="rect">
            <a:avLst/>
          </a:prstGeom>
        </p:spPr>
      </p:pic>
      <p:sp>
        <p:nvSpPr>
          <p:cNvPr id="45" name="テキスト ボックス 26">
            <a:extLst>
              <a:ext uri="{FF2B5EF4-FFF2-40B4-BE49-F238E27FC236}">
                <a16:creationId xmlns:a16="http://schemas.microsoft.com/office/drawing/2014/main" id="{19AF8DAA-2FB3-4F1A-8484-D188F4DB3FD6}"/>
              </a:ext>
            </a:extLst>
          </p:cNvPr>
          <p:cNvSpPr txBox="1"/>
          <p:nvPr/>
        </p:nvSpPr>
        <p:spPr>
          <a:xfrm>
            <a:off x="2108649" y="-48460"/>
            <a:ext cx="5712013" cy="830997"/>
          </a:xfrm>
          <a:prstGeom prst="rect">
            <a:avLst/>
          </a:prstGeom>
          <a:noFill/>
        </p:spPr>
        <p:txBody>
          <a:bodyPr wrap="none" rtlCol="0">
            <a:spAutoFit/>
          </a:bodyPr>
          <a:lstStyle/>
          <a:p>
            <a:r>
              <a:rPr lang="en-US" altLang="ja-JP" sz="2400" dirty="0">
                <a:solidFill>
                  <a:srgbClr val="00B0F0"/>
                </a:solidFill>
              </a:rPr>
              <a:t>Fermion pair spectrum in the imaginary part</a:t>
            </a:r>
          </a:p>
          <a:p>
            <a:r>
              <a:rPr lang="en-US" altLang="ja-JP" sz="2400" dirty="0">
                <a:solidFill>
                  <a:srgbClr val="00B0F0"/>
                </a:solidFill>
              </a:rPr>
              <a:t>--- Thresholds at the Landau levels</a:t>
            </a:r>
          </a:p>
        </p:txBody>
      </p:sp>
      <p:grpSp>
        <p:nvGrpSpPr>
          <p:cNvPr id="51" name="Group 50">
            <a:extLst>
              <a:ext uri="{FF2B5EF4-FFF2-40B4-BE49-F238E27FC236}">
                <a16:creationId xmlns:a16="http://schemas.microsoft.com/office/drawing/2014/main" id="{2AC173DC-0460-4FD2-BB0D-6CB95706E128}"/>
              </a:ext>
            </a:extLst>
          </p:cNvPr>
          <p:cNvGrpSpPr/>
          <p:nvPr/>
        </p:nvGrpSpPr>
        <p:grpSpPr>
          <a:xfrm>
            <a:off x="9655252" y="983628"/>
            <a:ext cx="8352928" cy="1388957"/>
            <a:chOff x="395536" y="820049"/>
            <a:chExt cx="8352928" cy="1388957"/>
          </a:xfrm>
        </p:grpSpPr>
        <p:sp>
          <p:nvSpPr>
            <p:cNvPr id="52" name="Rectangle 51">
              <a:extLst>
                <a:ext uri="{FF2B5EF4-FFF2-40B4-BE49-F238E27FC236}">
                  <a16:creationId xmlns:a16="http://schemas.microsoft.com/office/drawing/2014/main" id="{AE1F7380-7662-4454-8D69-05CA8FE62374}"/>
                </a:ext>
              </a:extLst>
            </p:cNvPr>
            <p:cNvSpPr/>
            <p:nvPr/>
          </p:nvSpPr>
          <p:spPr bwMode="auto">
            <a:xfrm>
              <a:off x="395536" y="820049"/>
              <a:ext cx="8352928" cy="138895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pic>
          <p:nvPicPr>
            <p:cNvPr id="53" name="Picture 52">
              <a:extLst>
                <a:ext uri="{FF2B5EF4-FFF2-40B4-BE49-F238E27FC236}">
                  <a16:creationId xmlns:a16="http://schemas.microsoft.com/office/drawing/2014/main" id="{14BC3B5B-B221-4900-8CFA-9398551FBB86}"/>
                </a:ext>
              </a:extLst>
            </p:cNvPr>
            <p:cNvPicPr>
              <a:picLocks noChangeAspect="1"/>
            </p:cNvPicPr>
            <p:nvPr>
              <p:custDataLst>
                <p:tags r:id="rId11"/>
              </p:custDataLst>
            </p:nvPr>
          </p:nvPicPr>
          <p:blipFill>
            <a:blip r:embed="rId18" cstate="print">
              <a:extLst>
                <a:ext uri="{28A0092B-C50C-407E-A947-70E740481C1C}">
                  <a14:useLocalDpi xmlns:a14="http://schemas.microsoft.com/office/drawing/2010/main" val="0"/>
                </a:ext>
              </a:extLst>
            </a:blip>
            <a:stretch>
              <a:fillRect/>
            </a:stretch>
          </p:blipFill>
          <p:spPr>
            <a:xfrm>
              <a:off x="1547664" y="1252582"/>
              <a:ext cx="5429942" cy="520234"/>
            </a:xfrm>
            <a:prstGeom prst="rect">
              <a:avLst/>
            </a:prstGeom>
          </p:spPr>
        </p:pic>
        <p:pic>
          <p:nvPicPr>
            <p:cNvPr id="54" name="Picture 53">
              <a:extLst>
                <a:ext uri="{FF2B5EF4-FFF2-40B4-BE49-F238E27FC236}">
                  <a16:creationId xmlns:a16="http://schemas.microsoft.com/office/drawing/2014/main" id="{283EFB8F-89F2-4C00-A9E1-82F3DFD26D05}"/>
                </a:ext>
              </a:extLst>
            </p:cNvPr>
            <p:cNvPicPr>
              <a:picLocks noChangeAspect="1"/>
            </p:cNvPicPr>
            <p:nvPr>
              <p:custDataLst>
                <p:tags r:id="rId12"/>
              </p:custDataLst>
            </p:nvPr>
          </p:nvPicPr>
          <p:blipFill>
            <a:blip r:embed="rId19" cstate="print">
              <a:extLst>
                <a:ext uri="{28A0092B-C50C-407E-A947-70E740481C1C}">
                  <a14:useLocalDpi xmlns:a14="http://schemas.microsoft.com/office/drawing/2010/main" val="0"/>
                </a:ext>
              </a:extLst>
            </a:blip>
            <a:stretch>
              <a:fillRect/>
            </a:stretch>
          </p:blipFill>
          <p:spPr>
            <a:xfrm>
              <a:off x="3169524" y="1922766"/>
              <a:ext cx="5367083" cy="256019"/>
            </a:xfrm>
            <a:prstGeom prst="rect">
              <a:avLst/>
            </a:prstGeom>
          </p:spPr>
        </p:pic>
        <p:sp>
          <p:nvSpPr>
            <p:cNvPr id="55" name="TextBox 54">
              <a:extLst>
                <a:ext uri="{FF2B5EF4-FFF2-40B4-BE49-F238E27FC236}">
                  <a16:creationId xmlns:a16="http://schemas.microsoft.com/office/drawing/2014/main" id="{47871D05-0FD0-400A-88B6-4226B171338B}"/>
                </a:ext>
              </a:extLst>
            </p:cNvPr>
            <p:cNvSpPr txBox="1"/>
            <p:nvPr/>
          </p:nvSpPr>
          <p:spPr>
            <a:xfrm>
              <a:off x="395536" y="820050"/>
              <a:ext cx="4621137" cy="369332"/>
            </a:xfrm>
            <a:prstGeom prst="rect">
              <a:avLst/>
            </a:prstGeom>
            <a:noFill/>
          </p:spPr>
          <p:txBody>
            <a:bodyPr wrap="none" rtlCol="0">
              <a:spAutoFit/>
            </a:bodyPr>
            <a:lstStyle/>
            <a:p>
              <a:r>
                <a:rPr kumimoji="1" lang="en-US" altLang="ja-JP" dirty="0"/>
                <a:t>Only one possible source of the imaginary part:</a:t>
              </a:r>
              <a:endParaRPr kumimoji="1" lang="ja-JP" altLang="en-US" dirty="0"/>
            </a:p>
          </p:txBody>
        </p:sp>
      </p:grpSp>
      <p:grpSp>
        <p:nvGrpSpPr>
          <p:cNvPr id="2" name="Group 1">
            <a:extLst>
              <a:ext uri="{FF2B5EF4-FFF2-40B4-BE49-F238E27FC236}">
                <a16:creationId xmlns:a16="http://schemas.microsoft.com/office/drawing/2014/main" id="{D8902325-4F4D-4667-96C5-5B799B06F43E}"/>
              </a:ext>
            </a:extLst>
          </p:cNvPr>
          <p:cNvGrpSpPr/>
          <p:nvPr/>
        </p:nvGrpSpPr>
        <p:grpSpPr>
          <a:xfrm>
            <a:off x="251520" y="2913046"/>
            <a:ext cx="8640369" cy="1809095"/>
            <a:chOff x="425902" y="5186752"/>
            <a:chExt cx="8396091" cy="1809095"/>
          </a:xfrm>
        </p:grpSpPr>
        <p:sp>
          <p:nvSpPr>
            <p:cNvPr id="44" name="Rectangle 43">
              <a:extLst>
                <a:ext uri="{FF2B5EF4-FFF2-40B4-BE49-F238E27FC236}">
                  <a16:creationId xmlns:a16="http://schemas.microsoft.com/office/drawing/2014/main" id="{99183DB7-CC98-4628-9D00-BEE5EE908FE3}"/>
                </a:ext>
              </a:extLst>
            </p:cNvPr>
            <p:cNvSpPr/>
            <p:nvPr/>
          </p:nvSpPr>
          <p:spPr bwMode="auto">
            <a:xfrm>
              <a:off x="450255" y="5186752"/>
              <a:ext cx="8371738" cy="1809095"/>
            </a:xfrm>
            <a:prstGeom prst="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46" name="テキスト ボックス 39">
              <a:extLst>
                <a:ext uri="{FF2B5EF4-FFF2-40B4-BE49-F238E27FC236}">
                  <a16:creationId xmlns:a16="http://schemas.microsoft.com/office/drawing/2014/main" id="{E2A53EE9-47DF-4772-86D6-0078F9651514}"/>
                </a:ext>
              </a:extLst>
            </p:cNvPr>
            <p:cNvSpPr txBox="1"/>
            <p:nvPr/>
          </p:nvSpPr>
          <p:spPr>
            <a:xfrm>
              <a:off x="425902" y="5284157"/>
              <a:ext cx="5616624" cy="369332"/>
            </a:xfrm>
            <a:prstGeom prst="rect">
              <a:avLst/>
            </a:prstGeom>
            <a:noFill/>
          </p:spPr>
          <p:txBody>
            <a:bodyPr wrap="square" rtlCol="0">
              <a:spAutoFit/>
            </a:bodyPr>
            <a:lstStyle/>
            <a:p>
              <a:r>
                <a:rPr kumimoji="1" lang="en-US" altLang="ja-JP" dirty="0"/>
                <a:t>Polarization tensor acquires an imaginary part </a:t>
              </a:r>
              <a:r>
                <a:rPr lang="en-US" altLang="ja-JP" dirty="0"/>
                <a:t>when</a:t>
              </a:r>
              <a:r>
                <a:rPr kumimoji="1" lang="en-US" altLang="ja-JP" dirty="0"/>
                <a:t> </a:t>
              </a:r>
              <a:endParaRPr kumimoji="1" lang="ja-JP" altLang="en-US" dirty="0"/>
            </a:p>
          </p:txBody>
        </p:sp>
        <p:pic>
          <p:nvPicPr>
            <p:cNvPr id="47" name="図 14" descr="\begin{document}&#10;\begin{align*}&#10;4ac-b^2 \leq 0&#10;\end{align*}&#10;\end{document}">
              <a:extLst>
                <a:ext uri="{FF2B5EF4-FFF2-40B4-BE49-F238E27FC236}">
                  <a16:creationId xmlns:a16="http://schemas.microsoft.com/office/drawing/2014/main" id="{84CF2DAB-FD2D-4EEF-9C0A-7621978FE4D2}"/>
                </a:ext>
              </a:extLst>
            </p:cNvPr>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5536969" y="5320524"/>
              <a:ext cx="1881559" cy="359644"/>
            </a:xfrm>
            <a:prstGeom prst="rect">
              <a:avLst/>
            </a:prstGeom>
          </p:spPr>
        </p:pic>
        <p:pic>
          <p:nvPicPr>
            <p:cNvPr id="48" name="Picture 47">
              <a:extLst>
                <a:ext uri="{FF2B5EF4-FFF2-40B4-BE49-F238E27FC236}">
                  <a16:creationId xmlns:a16="http://schemas.microsoft.com/office/drawing/2014/main" id="{6CA3ED55-64BB-43FC-B55C-6D53B521AE72}"/>
                </a:ext>
              </a:extLst>
            </p:cNvPr>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2053241" y="5954158"/>
              <a:ext cx="2523525" cy="528738"/>
            </a:xfrm>
            <a:prstGeom prst="rect">
              <a:avLst/>
            </a:prstGeom>
          </p:spPr>
        </p:pic>
        <p:pic>
          <p:nvPicPr>
            <p:cNvPr id="49" name="Picture 48">
              <a:extLst>
                <a:ext uri="{FF2B5EF4-FFF2-40B4-BE49-F238E27FC236}">
                  <a16:creationId xmlns:a16="http://schemas.microsoft.com/office/drawing/2014/main" id="{4145233C-F3B8-434E-B338-96A084E42910}"/>
                </a:ext>
              </a:extLst>
            </p:cNvPr>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5437616" y="6108645"/>
              <a:ext cx="3190361" cy="369332"/>
            </a:xfrm>
            <a:prstGeom prst="rect">
              <a:avLst/>
            </a:prstGeom>
          </p:spPr>
        </p:pic>
        <p:sp>
          <p:nvSpPr>
            <p:cNvPr id="50" name="TextBox 49">
              <a:extLst>
                <a:ext uri="{FF2B5EF4-FFF2-40B4-BE49-F238E27FC236}">
                  <a16:creationId xmlns:a16="http://schemas.microsoft.com/office/drawing/2014/main" id="{A2217834-B49F-4E66-9DCF-E8FC35389759}"/>
                </a:ext>
              </a:extLst>
            </p:cNvPr>
            <p:cNvSpPr txBox="1"/>
            <p:nvPr/>
          </p:nvSpPr>
          <p:spPr>
            <a:xfrm>
              <a:off x="1657928" y="6563800"/>
              <a:ext cx="5374869" cy="400110"/>
            </a:xfrm>
            <a:prstGeom prst="rect">
              <a:avLst/>
            </a:prstGeom>
            <a:noFill/>
          </p:spPr>
          <p:txBody>
            <a:bodyPr wrap="none" rtlCol="0">
              <a:spAutoFit/>
            </a:bodyPr>
            <a:lstStyle/>
            <a:p>
              <a:r>
                <a:rPr kumimoji="1" lang="en-US" altLang="ja-JP" sz="2000" dirty="0">
                  <a:solidFill>
                    <a:srgbClr val="FF0000"/>
                  </a:solidFill>
                </a:rPr>
                <a:t>The integers are identified with the Landau levels.</a:t>
              </a:r>
              <a:endParaRPr kumimoji="1" lang="ja-JP" altLang="en-US" sz="2000" dirty="0">
                <a:solidFill>
                  <a:srgbClr val="FF0000"/>
                </a:solidFill>
              </a:endParaRPr>
            </a:p>
          </p:txBody>
        </p:sp>
        <p:sp>
          <p:nvSpPr>
            <p:cNvPr id="56" name="Arrow: Right 55">
              <a:extLst>
                <a:ext uri="{FF2B5EF4-FFF2-40B4-BE49-F238E27FC236}">
                  <a16:creationId xmlns:a16="http://schemas.microsoft.com/office/drawing/2014/main" id="{4C3F4215-743B-4494-ADC1-AE9E43505398}"/>
                </a:ext>
              </a:extLst>
            </p:cNvPr>
            <p:cNvSpPr/>
            <p:nvPr/>
          </p:nvSpPr>
          <p:spPr bwMode="auto">
            <a:xfrm>
              <a:off x="829105" y="5906832"/>
              <a:ext cx="720080" cy="612387"/>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57" name="TextBox 56">
              <a:extLst>
                <a:ext uri="{FF2B5EF4-FFF2-40B4-BE49-F238E27FC236}">
                  <a16:creationId xmlns:a16="http://schemas.microsoft.com/office/drawing/2014/main" id="{127A3A0D-D3DC-429E-B2ED-649660E3FDBB}"/>
                </a:ext>
              </a:extLst>
            </p:cNvPr>
            <p:cNvSpPr txBox="1"/>
            <p:nvPr/>
          </p:nvSpPr>
          <p:spPr>
            <a:xfrm>
              <a:off x="1539222" y="5618800"/>
              <a:ext cx="2060051" cy="369332"/>
            </a:xfrm>
            <a:prstGeom prst="rect">
              <a:avLst/>
            </a:prstGeom>
            <a:noFill/>
          </p:spPr>
          <p:txBody>
            <a:bodyPr wrap="none" rtlCol="0">
              <a:spAutoFit/>
            </a:bodyPr>
            <a:lstStyle/>
            <a:p>
              <a:r>
                <a:rPr kumimoji="1" lang="en-US" altLang="ja-JP" dirty="0">
                  <a:solidFill>
                    <a:srgbClr val="FF0000"/>
                  </a:solidFill>
                </a:rPr>
                <a:t>Threshold condition</a:t>
              </a:r>
              <a:endParaRPr kumimoji="1" lang="ja-JP" altLang="en-US" dirty="0">
                <a:solidFill>
                  <a:srgbClr val="FF0000"/>
                </a:solidFill>
              </a:endParaRPr>
            </a:p>
          </p:txBody>
        </p:sp>
      </p:grpSp>
      <p:grpSp>
        <p:nvGrpSpPr>
          <p:cNvPr id="58" name="Group 57">
            <a:extLst>
              <a:ext uri="{FF2B5EF4-FFF2-40B4-BE49-F238E27FC236}">
                <a16:creationId xmlns:a16="http://schemas.microsoft.com/office/drawing/2014/main" id="{E2BDE426-6E31-424E-8931-42864A2F2191}"/>
              </a:ext>
            </a:extLst>
          </p:cNvPr>
          <p:cNvGrpSpPr/>
          <p:nvPr/>
        </p:nvGrpSpPr>
        <p:grpSpPr>
          <a:xfrm>
            <a:off x="1173817" y="1572159"/>
            <a:ext cx="2160238" cy="965529"/>
            <a:chOff x="5364088" y="913915"/>
            <a:chExt cx="2160238" cy="965529"/>
          </a:xfrm>
        </p:grpSpPr>
        <p:grpSp>
          <p:nvGrpSpPr>
            <p:cNvPr id="59" name="Group 58">
              <a:extLst>
                <a:ext uri="{FF2B5EF4-FFF2-40B4-BE49-F238E27FC236}">
                  <a16:creationId xmlns:a16="http://schemas.microsoft.com/office/drawing/2014/main" id="{4936314C-A26F-458F-ADB2-CFE0ED332B7D}"/>
                </a:ext>
              </a:extLst>
            </p:cNvPr>
            <p:cNvGrpSpPr/>
            <p:nvPr/>
          </p:nvGrpSpPr>
          <p:grpSpPr>
            <a:xfrm>
              <a:off x="5963953" y="913915"/>
              <a:ext cx="1560373" cy="965529"/>
              <a:chOff x="4889392" y="1004978"/>
              <a:chExt cx="1998198" cy="1236447"/>
            </a:xfrm>
          </p:grpSpPr>
          <p:sp>
            <p:nvSpPr>
              <p:cNvPr id="61" name="円/楕円 51 2">
                <a:extLst>
                  <a:ext uri="{FF2B5EF4-FFF2-40B4-BE49-F238E27FC236}">
                    <a16:creationId xmlns:a16="http://schemas.microsoft.com/office/drawing/2014/main" id="{31181CF4-9AC8-4730-BD8E-BD225DDAB8F8}"/>
                  </a:ext>
                </a:extLst>
              </p:cNvPr>
              <p:cNvSpPr>
                <a:spLocks noChangeAspect="1"/>
              </p:cNvSpPr>
              <p:nvPr/>
            </p:nvSpPr>
            <p:spPr>
              <a:xfrm rot="10892241">
                <a:off x="5504279" y="1225606"/>
                <a:ext cx="795195" cy="795195"/>
              </a:xfrm>
              <a:prstGeom prst="ellipse">
                <a:avLst/>
              </a:prstGeom>
              <a:noFill/>
              <a:ln w="76200" cmpd="dbl">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62" name="フリーフォーム 100 1 3">
                <a:extLst>
                  <a:ext uri="{FF2B5EF4-FFF2-40B4-BE49-F238E27FC236}">
                    <a16:creationId xmlns:a16="http://schemas.microsoft.com/office/drawing/2014/main" id="{4D0A0EE0-C6E4-494E-A4B8-904D3B433024}"/>
                  </a:ext>
                </a:extLst>
              </p:cNvPr>
              <p:cNvSpPr/>
              <p:nvPr/>
            </p:nvSpPr>
            <p:spPr>
              <a:xfrm rot="10800000">
                <a:off x="4889392" y="1568564"/>
                <a:ext cx="577592" cy="1092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3" name="フリーフォーム 100 1 4">
                <a:extLst>
                  <a:ext uri="{FF2B5EF4-FFF2-40B4-BE49-F238E27FC236}">
                    <a16:creationId xmlns:a16="http://schemas.microsoft.com/office/drawing/2014/main" id="{0EC6DA87-7BB9-4483-8D91-4F81E1B3EF54}"/>
                  </a:ext>
                </a:extLst>
              </p:cNvPr>
              <p:cNvSpPr/>
              <p:nvPr/>
            </p:nvSpPr>
            <p:spPr>
              <a:xfrm rot="10800000">
                <a:off x="6309998" y="1591046"/>
                <a:ext cx="577592" cy="1092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64" name="Group 63">
                <a:extLst>
                  <a:ext uri="{FF2B5EF4-FFF2-40B4-BE49-F238E27FC236}">
                    <a16:creationId xmlns:a16="http://schemas.microsoft.com/office/drawing/2014/main" id="{1379EDD5-B721-4109-B6E2-985072B1C581}"/>
                  </a:ext>
                </a:extLst>
              </p:cNvPr>
              <p:cNvGrpSpPr/>
              <p:nvPr/>
            </p:nvGrpSpPr>
            <p:grpSpPr>
              <a:xfrm>
                <a:off x="5762605" y="1004978"/>
                <a:ext cx="278541" cy="1236447"/>
                <a:chOff x="5796136" y="1027009"/>
                <a:chExt cx="278541" cy="1236447"/>
              </a:xfrm>
            </p:grpSpPr>
            <p:cxnSp>
              <p:nvCxnSpPr>
                <p:cNvPr id="65" name="Straight Connector 64">
                  <a:extLst>
                    <a:ext uri="{FF2B5EF4-FFF2-40B4-BE49-F238E27FC236}">
                      <a16:creationId xmlns:a16="http://schemas.microsoft.com/office/drawing/2014/main" id="{3F3BC5DC-EBD9-4AAE-AE97-1FF87009DB2E}"/>
                    </a:ext>
                  </a:extLst>
                </p:cNvPr>
                <p:cNvCxnSpPr/>
                <p:nvPr/>
              </p:nvCxnSpPr>
              <p:spPr>
                <a:xfrm>
                  <a:off x="5796136" y="1027009"/>
                  <a:ext cx="144016" cy="72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C32FC3-31B1-4049-B303-7DB24BB90853}"/>
                    </a:ext>
                  </a:extLst>
                </p:cNvPr>
                <p:cNvCxnSpPr/>
                <p:nvPr/>
              </p:nvCxnSpPr>
              <p:spPr>
                <a:xfrm>
                  <a:off x="5940152" y="1088129"/>
                  <a:ext cx="0" cy="11167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D7FD59-6CD7-448E-8EAD-35CB985C9574}"/>
                    </a:ext>
                  </a:extLst>
                </p:cNvPr>
                <p:cNvCxnSpPr/>
                <p:nvPr/>
              </p:nvCxnSpPr>
              <p:spPr>
                <a:xfrm>
                  <a:off x="5930661" y="2191448"/>
                  <a:ext cx="144016" cy="72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60" name="Picture 59">
              <a:extLst>
                <a:ext uri="{FF2B5EF4-FFF2-40B4-BE49-F238E27FC236}">
                  <a16:creationId xmlns:a16="http://schemas.microsoft.com/office/drawing/2014/main" id="{48AF364D-C69F-4942-9192-243D003FE2C7}"/>
                </a:ext>
              </a:extLst>
            </p:cNvPr>
            <p:cNvPicPr>
              <a:picLocks noChangeAspect="1"/>
            </p:cNvPicPr>
            <p:nvPr>
              <p:custDataLst>
                <p:tags r:id="rId8"/>
              </p:custDataLst>
            </p:nvPr>
          </p:nvPicPr>
          <p:blipFill>
            <a:blip r:embed="rId23" cstate="print">
              <a:extLst>
                <a:ext uri="{28A0092B-C50C-407E-A947-70E740481C1C}">
                  <a14:useLocalDpi xmlns:a14="http://schemas.microsoft.com/office/drawing/2010/main" val="0"/>
                </a:ext>
              </a:extLst>
            </a:blip>
            <a:stretch>
              <a:fillRect/>
            </a:stretch>
          </p:blipFill>
          <p:spPr>
            <a:xfrm>
              <a:off x="5364088" y="1342149"/>
              <a:ext cx="355589" cy="210375"/>
            </a:xfrm>
            <a:prstGeom prst="rect">
              <a:avLst/>
            </a:prstGeom>
          </p:spPr>
        </p:pic>
      </p:grpSp>
      <p:pic>
        <p:nvPicPr>
          <p:cNvPr id="69" name="Picture 2 1">
            <a:extLst>
              <a:ext uri="{FF2B5EF4-FFF2-40B4-BE49-F238E27FC236}">
                <a16:creationId xmlns:a16="http://schemas.microsoft.com/office/drawing/2014/main" id="{AF711C3F-7646-4308-9EFC-371018AE6B2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10773" y="4819546"/>
            <a:ext cx="3225678" cy="194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69">
            <a:extLst>
              <a:ext uri="{FF2B5EF4-FFF2-40B4-BE49-F238E27FC236}">
                <a16:creationId xmlns:a16="http://schemas.microsoft.com/office/drawing/2014/main" id="{AA29EBAB-5F32-4D48-B3EA-4C6D6644D2E2}"/>
              </a:ext>
            </a:extLst>
          </p:cNvPr>
          <p:cNvPicPr>
            <a:picLocks noChangeAspect="1"/>
          </p:cNvPicPr>
          <p:nvPr>
            <p:custDataLst>
              <p:tags r:id="rId5"/>
            </p:custDataLst>
          </p:nvPr>
        </p:nvPicPr>
        <p:blipFill>
          <a:blip r:embed="rId25" cstate="print">
            <a:extLst>
              <a:ext uri="{28A0092B-C50C-407E-A947-70E740481C1C}">
                <a14:useLocalDpi xmlns:a14="http://schemas.microsoft.com/office/drawing/2010/main" val="0"/>
              </a:ext>
            </a:extLst>
          </a:blip>
          <a:stretch>
            <a:fillRect/>
          </a:stretch>
        </p:blipFill>
        <p:spPr>
          <a:xfrm>
            <a:off x="251520" y="4849872"/>
            <a:ext cx="4935965" cy="235312"/>
          </a:xfrm>
          <a:prstGeom prst="rect">
            <a:avLst/>
          </a:prstGeom>
        </p:spPr>
      </p:pic>
      <p:pic>
        <p:nvPicPr>
          <p:cNvPr id="71" name="Picture 70">
            <a:extLst>
              <a:ext uri="{FF2B5EF4-FFF2-40B4-BE49-F238E27FC236}">
                <a16:creationId xmlns:a16="http://schemas.microsoft.com/office/drawing/2014/main" id="{FC64E5E8-988B-4275-9E65-5488C8DAA40D}"/>
              </a:ext>
            </a:extLst>
          </p:cNvPr>
          <p:cNvPicPr>
            <a:picLocks noChangeAspect="1"/>
          </p:cNvPicPr>
          <p:nvPr>
            <p:custDataLst>
              <p:tags r:id="rId6"/>
            </p:custDataLst>
          </p:nvPr>
        </p:nvPicPr>
        <p:blipFill>
          <a:blip r:embed="rId26" cstate="print">
            <a:extLst>
              <a:ext uri="{28A0092B-C50C-407E-A947-70E740481C1C}">
                <a14:useLocalDpi xmlns:a14="http://schemas.microsoft.com/office/drawing/2010/main" val="0"/>
              </a:ext>
            </a:extLst>
          </a:blip>
          <a:stretch>
            <a:fillRect/>
          </a:stretch>
        </p:blipFill>
        <p:spPr>
          <a:xfrm>
            <a:off x="1196579" y="5265872"/>
            <a:ext cx="2630432" cy="778457"/>
          </a:xfrm>
          <a:prstGeom prst="rect">
            <a:avLst/>
          </a:prstGeom>
        </p:spPr>
      </p:pic>
      <p:sp>
        <p:nvSpPr>
          <p:cNvPr id="72" name="TextBox 71">
            <a:extLst>
              <a:ext uri="{FF2B5EF4-FFF2-40B4-BE49-F238E27FC236}">
                <a16:creationId xmlns:a16="http://schemas.microsoft.com/office/drawing/2014/main" id="{C0393D56-3760-47F4-9058-A90399E5719C}"/>
              </a:ext>
            </a:extLst>
          </p:cNvPr>
          <p:cNvSpPr txBox="1"/>
          <p:nvPr/>
        </p:nvSpPr>
        <p:spPr>
          <a:xfrm>
            <a:off x="435351" y="6129694"/>
            <a:ext cx="4568302" cy="646331"/>
          </a:xfrm>
          <a:prstGeom prst="rect">
            <a:avLst/>
          </a:prstGeom>
          <a:noFill/>
        </p:spPr>
        <p:txBody>
          <a:bodyPr wrap="none" rtlCol="0">
            <a:spAutoFit/>
          </a:bodyPr>
          <a:lstStyle/>
          <a:p>
            <a:r>
              <a:rPr kumimoji="1" lang="en-US" altLang="ja-JP" dirty="0"/>
              <a:t>Photon transverse momentum works </a:t>
            </a:r>
          </a:p>
          <a:p>
            <a:r>
              <a:rPr lang="en-US" altLang="ja-JP" dirty="0"/>
              <a:t>like a </a:t>
            </a:r>
            <a:r>
              <a:rPr lang="en-US" altLang="ja-JP" dirty="0">
                <a:solidFill>
                  <a:srgbClr val="FF0000"/>
                </a:solidFill>
              </a:rPr>
              <a:t>“photon mass” in the (1+1)-d kinematics</a:t>
            </a:r>
            <a:r>
              <a:rPr lang="en-US" altLang="ja-JP" dirty="0"/>
              <a:t>.</a:t>
            </a:r>
          </a:p>
        </p:txBody>
      </p:sp>
      <p:grpSp>
        <p:nvGrpSpPr>
          <p:cNvPr id="73" name="Group 72">
            <a:extLst>
              <a:ext uri="{FF2B5EF4-FFF2-40B4-BE49-F238E27FC236}">
                <a16:creationId xmlns:a16="http://schemas.microsoft.com/office/drawing/2014/main" id="{1A022149-0156-4F9E-84EE-AD296F723FB1}"/>
              </a:ext>
            </a:extLst>
          </p:cNvPr>
          <p:cNvGrpSpPr/>
          <p:nvPr/>
        </p:nvGrpSpPr>
        <p:grpSpPr>
          <a:xfrm>
            <a:off x="9769401" y="3635728"/>
            <a:ext cx="5543758" cy="3222272"/>
            <a:chOff x="345770" y="130970"/>
            <a:chExt cx="5543758" cy="3222272"/>
          </a:xfrm>
        </p:grpSpPr>
        <p:sp>
          <p:nvSpPr>
            <p:cNvPr id="74" name="Rectangle 73">
              <a:extLst>
                <a:ext uri="{FF2B5EF4-FFF2-40B4-BE49-F238E27FC236}">
                  <a16:creationId xmlns:a16="http://schemas.microsoft.com/office/drawing/2014/main" id="{7EA29DA7-7E0D-4574-821A-5E62BBA78087}"/>
                </a:ext>
              </a:extLst>
            </p:cNvPr>
            <p:cNvSpPr/>
            <p:nvPr/>
          </p:nvSpPr>
          <p:spPr bwMode="auto">
            <a:xfrm>
              <a:off x="345770" y="130970"/>
              <a:ext cx="5017270" cy="322227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grpSp>
          <p:nvGrpSpPr>
            <p:cNvPr id="75" name="Group 74">
              <a:extLst>
                <a:ext uri="{FF2B5EF4-FFF2-40B4-BE49-F238E27FC236}">
                  <a16:creationId xmlns:a16="http://schemas.microsoft.com/office/drawing/2014/main" id="{4CEE4443-E99F-4463-AC38-F6AB4973AF7A}"/>
                </a:ext>
              </a:extLst>
            </p:cNvPr>
            <p:cNvGrpSpPr/>
            <p:nvPr/>
          </p:nvGrpSpPr>
          <p:grpSpPr>
            <a:xfrm>
              <a:off x="948677" y="868948"/>
              <a:ext cx="4940851" cy="2433382"/>
              <a:chOff x="-972616" y="3736930"/>
              <a:chExt cx="4940851" cy="2433382"/>
            </a:xfrm>
          </p:grpSpPr>
          <p:pic>
            <p:nvPicPr>
              <p:cNvPr id="77" name="Picture 76">
                <a:extLst>
                  <a:ext uri="{FF2B5EF4-FFF2-40B4-BE49-F238E27FC236}">
                    <a16:creationId xmlns:a16="http://schemas.microsoft.com/office/drawing/2014/main" id="{EC1B2490-4637-47BA-8904-2A845B864EFE}"/>
                  </a:ext>
                </a:extLst>
              </p:cNvPr>
              <p:cNvPicPr>
                <a:picLocks noChangeAspect="1"/>
              </p:cNvPicPr>
              <p:nvPr>
                <p:custDataLst>
                  <p:tags r:id="rId7"/>
                </p:custDataLst>
              </p:nvPr>
            </p:nvPicPr>
            <p:blipFill>
              <a:blip r:embed="rId27" cstate="print">
                <a:extLst>
                  <a:ext uri="{28A0092B-C50C-407E-A947-70E740481C1C}">
                    <a14:useLocalDpi xmlns:a14="http://schemas.microsoft.com/office/drawing/2010/main" val="0"/>
                  </a:ext>
                </a:extLst>
              </a:blip>
              <a:stretch>
                <a:fillRect/>
              </a:stretch>
            </p:blipFill>
            <p:spPr>
              <a:xfrm>
                <a:off x="-753650" y="4101315"/>
                <a:ext cx="3018315" cy="393721"/>
              </a:xfrm>
              <a:prstGeom prst="rect">
                <a:avLst/>
              </a:prstGeom>
            </p:spPr>
          </p:pic>
          <p:pic>
            <p:nvPicPr>
              <p:cNvPr id="78" name="Picture 2" descr="天秤の無料素材4 | アイコン素材ダウンロードサイト「icooon-mono」 | 商用利用可能なアイコン素材が無料(フリー)ダウンロードできるサイト">
                <a:extLst>
                  <a:ext uri="{FF2B5EF4-FFF2-40B4-BE49-F238E27FC236}">
                    <a16:creationId xmlns:a16="http://schemas.microsoft.com/office/drawing/2014/main" id="{5AD8592A-1A60-4287-9DD7-EE24C7D67052}"/>
                  </a:ext>
                </a:extLst>
              </p:cNvPr>
              <p:cNvPicPr>
                <a:picLocks noChangeAspect="1" noChangeArrowheads="1"/>
              </p:cNvPicPr>
              <p:nvPr/>
            </p:nvPicPr>
            <p:blipFill>
              <a:blip r:embed="rId28">
                <a:extLst>
                  <a:ext uri="{BEBA8EAE-BF5A-486C-A8C5-ECC9F3942E4B}">
                    <a14:imgProps xmlns:a14="http://schemas.microsoft.com/office/drawing/2010/main">
                      <a14:imgLayer r:embed="rId29">
                        <a14:imgEffect>
                          <a14:backgroundRemoval t="9778" b="89778" l="4889" r="96889">
                            <a14:foregroundMark x1="4889" y1="44889" x2="4889" y2="44889"/>
                            <a14:foregroundMark x1="93778" y1="56444" x2="93778" y2="56444"/>
                            <a14:foregroundMark x1="96889" y1="69333" x2="96889" y2="69333"/>
                          </a14:backgroundRemoval>
                        </a14:imgEffect>
                      </a14:imgLayer>
                    </a14:imgProps>
                  </a:ext>
                  <a:ext uri="{28A0092B-C50C-407E-A947-70E740481C1C}">
                    <a14:useLocalDpi xmlns:a14="http://schemas.microsoft.com/office/drawing/2010/main" val="0"/>
                  </a:ext>
                </a:extLst>
              </a:blip>
              <a:srcRect/>
              <a:stretch>
                <a:fillRect/>
              </a:stretch>
            </p:blipFill>
            <p:spPr bwMode="auto">
              <a:xfrm>
                <a:off x="100934" y="4452180"/>
                <a:ext cx="1744124" cy="1718132"/>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a:extLst>
                  <a:ext uri="{FF2B5EF4-FFF2-40B4-BE49-F238E27FC236}">
                    <a16:creationId xmlns:a16="http://schemas.microsoft.com/office/drawing/2014/main" id="{3B5A6080-E94F-428A-BCA5-A54CD1B4A3BB}"/>
                  </a:ext>
                </a:extLst>
              </p:cNvPr>
              <p:cNvSpPr txBox="1"/>
              <p:nvPr/>
            </p:nvSpPr>
            <p:spPr>
              <a:xfrm>
                <a:off x="1118096" y="5304964"/>
                <a:ext cx="2850139" cy="369332"/>
              </a:xfrm>
              <a:prstGeom prst="rect">
                <a:avLst/>
              </a:prstGeom>
              <a:solidFill>
                <a:srgbClr val="FFFFFF">
                  <a:alpha val="60000"/>
                </a:srgbClr>
              </a:solidFill>
            </p:spPr>
            <p:txBody>
              <a:bodyPr wrap="none" rtlCol="0">
                <a:spAutoFit/>
              </a:bodyPr>
              <a:lstStyle/>
              <a:p>
                <a:r>
                  <a:rPr kumimoji="1" lang="en-US" altLang="ja-JP" dirty="0">
                    <a:solidFill>
                      <a:srgbClr val="FF0000"/>
                    </a:solidFill>
                  </a:rPr>
                  <a:t>Massless on-shell condition</a:t>
                </a:r>
                <a:endParaRPr kumimoji="1" lang="ja-JP" altLang="en-US" dirty="0">
                  <a:solidFill>
                    <a:srgbClr val="FF0000"/>
                  </a:solidFill>
                </a:endParaRPr>
              </a:p>
            </p:txBody>
          </p:sp>
          <p:sp>
            <p:nvSpPr>
              <p:cNvPr id="80" name="TextBox 79">
                <a:extLst>
                  <a:ext uri="{FF2B5EF4-FFF2-40B4-BE49-F238E27FC236}">
                    <a16:creationId xmlns:a16="http://schemas.microsoft.com/office/drawing/2014/main" id="{65A8241D-A09F-40F0-B60C-A6AC210A1C79}"/>
                  </a:ext>
                </a:extLst>
              </p:cNvPr>
              <p:cNvSpPr txBox="1"/>
              <p:nvPr/>
            </p:nvSpPr>
            <p:spPr>
              <a:xfrm>
                <a:off x="-935442" y="4989518"/>
                <a:ext cx="1841856" cy="369332"/>
              </a:xfrm>
              <a:prstGeom prst="rect">
                <a:avLst/>
              </a:prstGeom>
              <a:solidFill>
                <a:srgbClr val="FFFFFF">
                  <a:alpha val="60000"/>
                </a:srgbClr>
              </a:solidFill>
            </p:spPr>
            <p:txBody>
              <a:bodyPr wrap="none" rtlCol="0">
                <a:spAutoFit/>
              </a:bodyPr>
              <a:lstStyle/>
              <a:p>
                <a:r>
                  <a:rPr lang="en-US" altLang="ja-JP" dirty="0">
                    <a:solidFill>
                      <a:srgbClr val="FF0000"/>
                    </a:solidFill>
                  </a:rPr>
                  <a:t>E-m conservation</a:t>
                </a:r>
                <a:endParaRPr kumimoji="1" lang="ja-JP" altLang="en-US" dirty="0">
                  <a:solidFill>
                    <a:srgbClr val="FF0000"/>
                  </a:solidFill>
                </a:endParaRPr>
              </a:p>
            </p:txBody>
          </p:sp>
          <p:cxnSp>
            <p:nvCxnSpPr>
              <p:cNvPr id="81" name="Straight Arrow Connector 80">
                <a:extLst>
                  <a:ext uri="{FF2B5EF4-FFF2-40B4-BE49-F238E27FC236}">
                    <a16:creationId xmlns:a16="http://schemas.microsoft.com/office/drawing/2014/main" id="{DE7E0B88-0C03-46D5-AD66-9BD5A90BDB34}"/>
                  </a:ext>
                </a:extLst>
              </p:cNvPr>
              <p:cNvCxnSpPr/>
              <p:nvPr/>
            </p:nvCxnSpPr>
            <p:spPr>
              <a:xfrm flipV="1">
                <a:off x="-197411" y="4474459"/>
                <a:ext cx="0" cy="3662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1E6B9F9-2713-41C7-9EE5-2EB32991F186}"/>
                  </a:ext>
                </a:extLst>
              </p:cNvPr>
              <p:cNvCxnSpPr>
                <a:cxnSpLocks/>
              </p:cNvCxnSpPr>
              <p:nvPr/>
            </p:nvCxnSpPr>
            <p:spPr>
              <a:xfrm flipV="1">
                <a:off x="1922412" y="4512876"/>
                <a:ext cx="0" cy="7229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D5F8AD26-FB67-4C2D-A579-F2B5BFFBB73B}"/>
                  </a:ext>
                </a:extLst>
              </p:cNvPr>
              <p:cNvSpPr txBox="1"/>
              <p:nvPr/>
            </p:nvSpPr>
            <p:spPr>
              <a:xfrm>
                <a:off x="-972616" y="3736930"/>
                <a:ext cx="4200958" cy="369332"/>
              </a:xfrm>
              <a:prstGeom prst="rect">
                <a:avLst/>
              </a:prstGeom>
              <a:noFill/>
            </p:spPr>
            <p:txBody>
              <a:bodyPr wrap="none" rtlCol="0">
                <a:spAutoFit/>
              </a:bodyPr>
              <a:lstStyle/>
              <a:p>
                <a:r>
                  <a:rPr kumimoji="1" lang="en-US" altLang="ja-JP" dirty="0">
                    <a:solidFill>
                      <a:srgbClr val="FF0000"/>
                    </a:solidFill>
                  </a:rPr>
                  <a:t>Not compatible with each other without B.</a:t>
                </a:r>
                <a:endParaRPr kumimoji="1" lang="ja-JP" altLang="en-US" dirty="0">
                  <a:solidFill>
                    <a:srgbClr val="FF0000"/>
                  </a:solidFill>
                </a:endParaRPr>
              </a:p>
            </p:txBody>
          </p:sp>
        </p:grpSp>
        <p:sp>
          <p:nvSpPr>
            <p:cNvPr id="76" name="TextBox 75">
              <a:extLst>
                <a:ext uri="{FF2B5EF4-FFF2-40B4-BE49-F238E27FC236}">
                  <a16:creationId xmlns:a16="http://schemas.microsoft.com/office/drawing/2014/main" id="{DCDB9A84-0FF2-4FF5-9F03-964F46296A05}"/>
                </a:ext>
              </a:extLst>
            </p:cNvPr>
            <p:cNvSpPr txBox="1"/>
            <p:nvPr/>
          </p:nvSpPr>
          <p:spPr>
            <a:xfrm>
              <a:off x="467544" y="260648"/>
              <a:ext cx="4071756" cy="461665"/>
            </a:xfrm>
            <a:prstGeom prst="rect">
              <a:avLst/>
            </a:prstGeom>
            <a:noFill/>
          </p:spPr>
          <p:txBody>
            <a:bodyPr wrap="none" rtlCol="0">
              <a:spAutoFit/>
            </a:bodyPr>
            <a:lstStyle/>
            <a:p>
              <a:r>
                <a:rPr kumimoji="1" lang="en-US" altLang="ja-JP" sz="2400" dirty="0">
                  <a:solidFill>
                    <a:srgbClr val="00B0F0"/>
                  </a:solidFill>
                </a:rPr>
                <a:t>Kinematics w/o magnetic fields</a:t>
              </a:r>
              <a:endParaRPr kumimoji="1" lang="ja-JP" altLang="en-US" sz="2400" dirty="0">
                <a:solidFill>
                  <a:srgbClr val="00B0F0"/>
                </a:solidFill>
              </a:endParaRPr>
            </a:p>
          </p:txBody>
        </p:sp>
      </p:grpSp>
    </p:spTree>
    <p:extLst>
      <p:ext uri="{BB962C8B-B14F-4D97-AF65-F5344CB8AC3E}">
        <p14:creationId xmlns:p14="http://schemas.microsoft.com/office/powerpoint/2010/main" val="1773463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7B291647-1952-4464-AABE-CF96EC2CA385}"/>
              </a:ext>
            </a:extLst>
          </p:cNvPr>
          <p:cNvGrpSpPr/>
          <p:nvPr/>
        </p:nvGrpSpPr>
        <p:grpSpPr>
          <a:xfrm>
            <a:off x="2458300" y="332656"/>
            <a:ext cx="4566182" cy="2994702"/>
            <a:chOff x="2386293" y="476672"/>
            <a:chExt cx="4566182" cy="2994702"/>
          </a:xfrm>
        </p:grpSpPr>
        <p:pic>
          <p:nvPicPr>
            <p:cNvPr id="45" name="Picture 2">
              <a:extLst>
                <a:ext uri="{FF2B5EF4-FFF2-40B4-BE49-F238E27FC236}">
                  <a16:creationId xmlns:a16="http://schemas.microsoft.com/office/drawing/2014/main" id="{31CD15A2-6FD8-4065-BA28-AA2A6DF5B2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293" y="476672"/>
              <a:ext cx="4467487" cy="299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Rectangle 69">
              <a:extLst>
                <a:ext uri="{FF2B5EF4-FFF2-40B4-BE49-F238E27FC236}">
                  <a16:creationId xmlns:a16="http://schemas.microsoft.com/office/drawing/2014/main" id="{ADA1CA1C-AEAC-40B9-96A0-BACAD740CBE4}"/>
                </a:ext>
              </a:extLst>
            </p:cNvPr>
            <p:cNvSpPr/>
            <p:nvPr/>
          </p:nvSpPr>
          <p:spPr bwMode="auto">
            <a:xfrm>
              <a:off x="2483768" y="482964"/>
              <a:ext cx="278054" cy="24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73" name="Rectangle 72">
              <a:extLst>
                <a:ext uri="{FF2B5EF4-FFF2-40B4-BE49-F238E27FC236}">
                  <a16:creationId xmlns:a16="http://schemas.microsoft.com/office/drawing/2014/main" id="{0025D578-FC16-4F12-8A1C-E45F8B1FADEA}"/>
                </a:ext>
              </a:extLst>
            </p:cNvPr>
            <p:cNvSpPr/>
            <p:nvPr/>
          </p:nvSpPr>
          <p:spPr bwMode="auto">
            <a:xfrm>
              <a:off x="6674421" y="3178621"/>
              <a:ext cx="278054" cy="24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sp>
        <p:nvSpPr>
          <p:cNvPr id="53" name="直角三角形 28">
            <a:extLst>
              <a:ext uri="{FF2B5EF4-FFF2-40B4-BE49-F238E27FC236}">
                <a16:creationId xmlns:a16="http://schemas.microsoft.com/office/drawing/2014/main" id="{777875DC-CE2C-4B9E-934B-006240EBB905}"/>
              </a:ext>
            </a:extLst>
          </p:cNvPr>
          <p:cNvSpPr/>
          <p:nvPr/>
        </p:nvSpPr>
        <p:spPr>
          <a:xfrm flipH="1">
            <a:off x="3851918" y="1542170"/>
            <a:ext cx="2719223" cy="1454781"/>
          </a:xfrm>
          <a:prstGeom prst="rtTriangle">
            <a:avLst/>
          </a:prstGeom>
          <a:solidFill>
            <a:srgbClr val="FF0000">
              <a:alpha val="3000"/>
            </a:srgbClr>
          </a:solidFill>
          <a:ln>
            <a:noFill/>
          </a:ln>
          <a:effectLst>
            <a:glow rad="228600">
              <a:srgbClr val="00B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テキスト ボックス 30">
            <a:extLst>
              <a:ext uri="{FF2B5EF4-FFF2-40B4-BE49-F238E27FC236}">
                <a16:creationId xmlns:a16="http://schemas.microsoft.com/office/drawing/2014/main" id="{77C1A82A-4182-4BB4-8A0F-F76EF38E2F32}"/>
              </a:ext>
            </a:extLst>
          </p:cNvPr>
          <p:cNvSpPr txBox="1"/>
          <p:nvPr/>
        </p:nvSpPr>
        <p:spPr>
          <a:xfrm>
            <a:off x="2331353" y="3426555"/>
            <a:ext cx="2312653" cy="584775"/>
          </a:xfrm>
          <a:prstGeom prst="rect">
            <a:avLst/>
          </a:prstGeom>
          <a:noFill/>
        </p:spPr>
        <p:txBody>
          <a:bodyPr wrap="square" rtlCol="0">
            <a:spAutoFit/>
          </a:bodyPr>
          <a:lstStyle/>
          <a:p>
            <a:r>
              <a:rPr lang="en-US" altLang="ja-JP" sz="1600" dirty="0">
                <a:solidFill>
                  <a:srgbClr val="C00000"/>
                </a:solidFill>
              </a:rPr>
              <a:t>Soft photon &amp; </a:t>
            </a:r>
            <a:r>
              <a:rPr kumimoji="1" lang="en-US" altLang="ja-JP" sz="1600" dirty="0">
                <a:solidFill>
                  <a:srgbClr val="C00000"/>
                </a:solidFill>
              </a:rPr>
              <a:t>weak field limit </a:t>
            </a:r>
            <a:r>
              <a:rPr lang="en-US" altLang="ja-JP" sz="1600" dirty="0">
                <a:solidFill>
                  <a:srgbClr val="C00000"/>
                </a:solidFill>
              </a:rPr>
              <a:t>(Adler, etc.)</a:t>
            </a:r>
            <a:endParaRPr kumimoji="1" lang="ja-JP" altLang="en-US" sz="1600" dirty="0">
              <a:solidFill>
                <a:srgbClr val="C00000"/>
              </a:solidFill>
            </a:endParaRPr>
          </a:p>
        </p:txBody>
      </p:sp>
      <p:cxnSp>
        <p:nvCxnSpPr>
          <p:cNvPr id="57" name="直線矢印コネクタ 32">
            <a:extLst>
              <a:ext uri="{FF2B5EF4-FFF2-40B4-BE49-F238E27FC236}">
                <a16:creationId xmlns:a16="http://schemas.microsoft.com/office/drawing/2014/main" id="{76A7BA68-A922-4658-B0FD-1995BA936AFB}"/>
              </a:ext>
            </a:extLst>
          </p:cNvPr>
          <p:cNvCxnSpPr/>
          <p:nvPr/>
        </p:nvCxnSpPr>
        <p:spPr>
          <a:xfrm flipH="1" flipV="1">
            <a:off x="3063528" y="3233943"/>
            <a:ext cx="303888" cy="26706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33">
            <a:extLst>
              <a:ext uri="{FF2B5EF4-FFF2-40B4-BE49-F238E27FC236}">
                <a16:creationId xmlns:a16="http://schemas.microsoft.com/office/drawing/2014/main" id="{F7E7FE2F-EA95-47B9-8153-A2A744DC2E8B}"/>
              </a:ext>
            </a:extLst>
          </p:cNvPr>
          <p:cNvCxnSpPr/>
          <p:nvPr/>
        </p:nvCxnSpPr>
        <p:spPr>
          <a:xfrm flipH="1" flipV="1">
            <a:off x="4361806" y="3166478"/>
            <a:ext cx="612536" cy="40653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80">
            <a:extLst>
              <a:ext uri="{FF2B5EF4-FFF2-40B4-BE49-F238E27FC236}">
                <a16:creationId xmlns:a16="http://schemas.microsoft.com/office/drawing/2014/main" id="{07F16321-F649-44E0-BE19-43CAFD5E17C4}"/>
              </a:ext>
            </a:extLst>
          </p:cNvPr>
          <p:cNvSpPr txBox="1"/>
          <p:nvPr/>
        </p:nvSpPr>
        <p:spPr>
          <a:xfrm>
            <a:off x="323527" y="2555612"/>
            <a:ext cx="2396425" cy="369332"/>
          </a:xfrm>
          <a:prstGeom prst="rect">
            <a:avLst/>
          </a:prstGeom>
          <a:noFill/>
        </p:spPr>
        <p:txBody>
          <a:bodyPr wrap="none" rtlCol="0">
            <a:spAutoFit/>
          </a:bodyPr>
          <a:lstStyle/>
          <a:p>
            <a:r>
              <a:rPr lang="en-US" altLang="ja-JP" dirty="0">
                <a:solidFill>
                  <a:srgbClr val="FF0000"/>
                </a:solidFill>
              </a:rPr>
              <a:t>L</a:t>
            </a:r>
            <a:r>
              <a:rPr kumimoji="1" lang="en-US" altLang="ja-JP" dirty="0">
                <a:solidFill>
                  <a:srgbClr val="FF0000"/>
                </a:solidFill>
              </a:rPr>
              <a:t>owest Landau level </a:t>
            </a:r>
            <a:r>
              <a:rPr kumimoji="1" lang="en-US" altLang="ja-JP" dirty="0">
                <a:solidFill>
                  <a:srgbClr val="FF0000"/>
                </a:solidFill>
                <a:sym typeface="Wingdings" panose="05000000000000000000" pitchFamily="2" charset="2"/>
              </a:rPr>
              <a:t> </a:t>
            </a:r>
            <a:endParaRPr kumimoji="1" lang="ja-JP" altLang="en-US" dirty="0">
              <a:solidFill>
                <a:srgbClr val="FF0000"/>
              </a:solidFill>
            </a:endParaRPr>
          </a:p>
        </p:txBody>
      </p:sp>
      <p:sp>
        <p:nvSpPr>
          <p:cNvPr id="48" name="テキスト ボックス 1 1">
            <a:extLst>
              <a:ext uri="{FF2B5EF4-FFF2-40B4-BE49-F238E27FC236}">
                <a16:creationId xmlns:a16="http://schemas.microsoft.com/office/drawing/2014/main" id="{EA94C51B-E691-4206-9A52-FB2B6F86E165}"/>
              </a:ext>
            </a:extLst>
          </p:cNvPr>
          <p:cNvSpPr txBox="1"/>
          <p:nvPr/>
        </p:nvSpPr>
        <p:spPr>
          <a:xfrm>
            <a:off x="2684352" y="1327804"/>
            <a:ext cx="2430665" cy="307777"/>
          </a:xfrm>
          <a:prstGeom prst="rect">
            <a:avLst/>
          </a:prstGeom>
          <a:noFill/>
        </p:spPr>
        <p:txBody>
          <a:bodyPr wrap="none" rtlCol="0">
            <a:spAutoFit/>
          </a:bodyPr>
          <a:lstStyle/>
          <a:p>
            <a:r>
              <a:rPr kumimoji="1" lang="en-US" altLang="ja-JP" sz="1400" dirty="0"/>
              <a:t>Narrowly spaced Landau levels</a:t>
            </a:r>
            <a:endParaRPr kumimoji="1" lang="ja-JP" altLang="en-US" sz="1400" dirty="0"/>
          </a:p>
        </p:txBody>
      </p:sp>
      <p:sp>
        <p:nvSpPr>
          <p:cNvPr id="2" name="テキスト ボックス 1 2"/>
          <p:cNvSpPr txBox="1"/>
          <p:nvPr/>
        </p:nvSpPr>
        <p:spPr>
          <a:xfrm>
            <a:off x="694593" y="44624"/>
            <a:ext cx="8125879" cy="523220"/>
          </a:xfrm>
          <a:prstGeom prst="rect">
            <a:avLst/>
          </a:prstGeom>
          <a:noFill/>
        </p:spPr>
        <p:txBody>
          <a:bodyPr wrap="none" rtlCol="0">
            <a:spAutoFit/>
          </a:bodyPr>
          <a:lstStyle/>
          <a:p>
            <a:r>
              <a:rPr lang="en-US" altLang="ja-JP" sz="2800" dirty="0">
                <a:solidFill>
                  <a:srgbClr val="00B0F0"/>
                </a:solidFill>
              </a:rPr>
              <a:t>Summary of relevant scales and preceding calculations</a:t>
            </a:r>
          </a:p>
        </p:txBody>
      </p:sp>
      <p:sp>
        <p:nvSpPr>
          <p:cNvPr id="33" name="テキスト ボックス 32"/>
          <p:cNvSpPr txBox="1"/>
          <p:nvPr/>
        </p:nvSpPr>
        <p:spPr>
          <a:xfrm>
            <a:off x="5538698" y="1909544"/>
            <a:ext cx="2777718" cy="707886"/>
          </a:xfrm>
          <a:prstGeom prst="rect">
            <a:avLst/>
          </a:prstGeom>
          <a:noFill/>
        </p:spPr>
        <p:txBody>
          <a:bodyPr wrap="square" rtlCol="0">
            <a:spAutoFit/>
          </a:bodyPr>
          <a:lstStyle/>
          <a:p>
            <a:r>
              <a:rPr kumimoji="1" lang="en-US" altLang="ja-JP" sz="1600" dirty="0">
                <a:solidFill>
                  <a:schemeClr val="accent3">
                    <a:lumMod val="50000"/>
                  </a:schemeClr>
                </a:solidFill>
              </a:rPr>
              <a:t>Strong field limit (LLL approx.)</a:t>
            </a:r>
          </a:p>
          <a:p>
            <a:r>
              <a:rPr kumimoji="1" lang="en-US" altLang="ja-JP" sz="1200" dirty="0">
                <a:solidFill>
                  <a:schemeClr val="accent3">
                    <a:lumMod val="50000"/>
                  </a:schemeClr>
                </a:solidFill>
              </a:rPr>
              <a:t>(</a:t>
            </a:r>
            <a:r>
              <a:rPr kumimoji="1" lang="en-US" altLang="ja-JP" sz="1200" dirty="0" err="1">
                <a:solidFill>
                  <a:schemeClr val="accent3">
                    <a:lumMod val="50000"/>
                  </a:schemeClr>
                </a:solidFill>
              </a:rPr>
              <a:t>Tsai&amp;</a:t>
            </a:r>
            <a:r>
              <a:rPr lang="en-US" altLang="ja-JP" sz="1200" dirty="0" err="1">
                <a:solidFill>
                  <a:schemeClr val="accent3">
                    <a:lumMod val="50000"/>
                  </a:schemeClr>
                </a:solidFill>
              </a:rPr>
              <a:t>Eber</a:t>
            </a:r>
            <a:r>
              <a:rPr lang="en-US" altLang="ja-JP" sz="1200" dirty="0">
                <a:solidFill>
                  <a:schemeClr val="accent3">
                    <a:lumMod val="50000"/>
                  </a:schemeClr>
                </a:solidFill>
              </a:rPr>
              <a:t>; </a:t>
            </a:r>
            <a:r>
              <a:rPr lang="en-US" altLang="ja-JP" sz="1200" dirty="0" err="1">
                <a:solidFill>
                  <a:schemeClr val="accent3">
                    <a:lumMod val="50000"/>
                  </a:schemeClr>
                </a:solidFill>
              </a:rPr>
              <a:t>Shabad</a:t>
            </a:r>
            <a:r>
              <a:rPr lang="en-US" altLang="ja-JP" sz="1200" dirty="0">
                <a:solidFill>
                  <a:schemeClr val="accent3">
                    <a:lumMod val="50000"/>
                  </a:schemeClr>
                </a:solidFill>
              </a:rPr>
              <a:t>; </a:t>
            </a:r>
            <a:r>
              <a:rPr lang="en-US" altLang="ja-JP" sz="1200" dirty="0" err="1">
                <a:solidFill>
                  <a:schemeClr val="accent3">
                    <a:lumMod val="50000"/>
                  </a:schemeClr>
                </a:solidFill>
              </a:rPr>
              <a:t>Gusynin</a:t>
            </a:r>
            <a:r>
              <a:rPr lang="en-US" altLang="ja-JP" sz="1200" dirty="0">
                <a:solidFill>
                  <a:schemeClr val="accent3">
                    <a:lumMod val="50000"/>
                  </a:schemeClr>
                </a:solidFill>
              </a:rPr>
              <a:t>, </a:t>
            </a:r>
            <a:r>
              <a:rPr lang="en-US" altLang="ja-JP" sz="1200" dirty="0" err="1">
                <a:solidFill>
                  <a:schemeClr val="accent3">
                    <a:lumMod val="50000"/>
                  </a:schemeClr>
                </a:solidFill>
              </a:rPr>
              <a:t>Miransky</a:t>
            </a:r>
            <a:r>
              <a:rPr lang="en-US" altLang="ja-JP" sz="1200" dirty="0">
                <a:solidFill>
                  <a:schemeClr val="accent3">
                    <a:lumMod val="50000"/>
                  </a:schemeClr>
                </a:solidFill>
              </a:rPr>
              <a:t>, </a:t>
            </a:r>
            <a:r>
              <a:rPr lang="en-US" altLang="ja-JP" sz="1200" dirty="0" err="1">
                <a:solidFill>
                  <a:schemeClr val="accent3">
                    <a:lumMod val="50000"/>
                  </a:schemeClr>
                </a:solidFill>
              </a:rPr>
              <a:t>Shovkovy</a:t>
            </a:r>
            <a:r>
              <a:rPr lang="en-US" altLang="ja-JP" sz="1200" dirty="0">
                <a:solidFill>
                  <a:schemeClr val="accent3">
                    <a:lumMod val="50000"/>
                  </a:schemeClr>
                </a:solidFill>
              </a:rPr>
              <a:t>;  Fukushima; </a:t>
            </a:r>
            <a:r>
              <a:rPr lang="en-US" altLang="ja-JP" sz="1200" dirty="0" err="1">
                <a:solidFill>
                  <a:schemeClr val="accent3">
                    <a:lumMod val="50000"/>
                  </a:schemeClr>
                </a:solidFill>
              </a:rPr>
              <a:t>KH&amp;Itakrua</a:t>
            </a:r>
            <a:r>
              <a:rPr lang="en-US" altLang="ja-JP" sz="1200" dirty="0">
                <a:solidFill>
                  <a:schemeClr val="accent3">
                    <a:lumMod val="50000"/>
                  </a:schemeClr>
                </a:solidFill>
              </a:rPr>
              <a:t>,</a:t>
            </a:r>
            <a:r>
              <a:rPr kumimoji="1" lang="en-US" altLang="ja-JP" sz="1200" dirty="0">
                <a:solidFill>
                  <a:schemeClr val="accent3">
                    <a:lumMod val="50000"/>
                  </a:schemeClr>
                </a:solidFill>
              </a:rPr>
              <a:t> etc.)</a:t>
            </a:r>
            <a:endParaRPr kumimoji="1" lang="ja-JP" altLang="en-US" sz="1200" dirty="0">
              <a:solidFill>
                <a:schemeClr val="accent3">
                  <a:lumMod val="50000"/>
                </a:schemeClr>
              </a:solidFill>
            </a:endParaRPr>
          </a:p>
        </p:txBody>
      </p:sp>
      <p:sp>
        <p:nvSpPr>
          <p:cNvPr id="35" name="テキスト ボックス 34"/>
          <p:cNvSpPr txBox="1"/>
          <p:nvPr/>
        </p:nvSpPr>
        <p:spPr>
          <a:xfrm>
            <a:off x="4986686" y="3430465"/>
            <a:ext cx="3113706" cy="523220"/>
          </a:xfrm>
          <a:prstGeom prst="rect">
            <a:avLst/>
          </a:prstGeom>
          <a:noFill/>
        </p:spPr>
        <p:txBody>
          <a:bodyPr wrap="square" rtlCol="0">
            <a:spAutoFit/>
          </a:bodyPr>
          <a:lstStyle/>
          <a:p>
            <a:r>
              <a:rPr kumimoji="1" lang="en-US" altLang="ja-JP" sz="1600" dirty="0">
                <a:solidFill>
                  <a:srgbClr val="3399FF"/>
                </a:solidFill>
              </a:rPr>
              <a:t>Numerical computation </a:t>
            </a:r>
          </a:p>
          <a:p>
            <a:r>
              <a:rPr lang="en-US" altLang="ja-JP" sz="1200" dirty="0">
                <a:solidFill>
                  <a:srgbClr val="3399FF"/>
                </a:solidFill>
              </a:rPr>
              <a:t>below the LLL threshold </a:t>
            </a:r>
            <a:r>
              <a:rPr kumimoji="1" lang="en-US" altLang="ja-JP" sz="1200" dirty="0">
                <a:solidFill>
                  <a:srgbClr val="3399FF"/>
                </a:solidFill>
              </a:rPr>
              <a:t>(</a:t>
            </a:r>
            <a:r>
              <a:rPr kumimoji="1" lang="en-US" altLang="ja-JP" sz="1200" dirty="0" err="1">
                <a:solidFill>
                  <a:srgbClr val="3399FF"/>
                </a:solidFill>
              </a:rPr>
              <a:t>Kohri</a:t>
            </a:r>
            <a:r>
              <a:rPr kumimoji="1" lang="en-US" altLang="ja-JP" sz="1200" dirty="0">
                <a:solidFill>
                  <a:srgbClr val="3399FF"/>
                </a:solidFill>
              </a:rPr>
              <a:t> and Yamada)</a:t>
            </a:r>
            <a:endParaRPr kumimoji="1" lang="ja-JP" altLang="en-US" sz="1200" dirty="0">
              <a:solidFill>
                <a:srgbClr val="3399FF"/>
              </a:solidFill>
            </a:endParaRPr>
          </a:p>
        </p:txBody>
      </p:sp>
      <p:pic>
        <p:nvPicPr>
          <p:cNvPr id="18" name="Picture 17">
            <a:extLst>
              <a:ext uri="{FF2B5EF4-FFF2-40B4-BE49-F238E27FC236}">
                <a16:creationId xmlns:a16="http://schemas.microsoft.com/office/drawing/2014/main" id="{8F2B2E73-DE13-4953-8442-857EDBCB5BE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785323" y="2920220"/>
            <a:ext cx="946358" cy="360883"/>
          </a:xfrm>
          <a:prstGeom prst="rect">
            <a:avLst/>
          </a:prstGeom>
          <a:solidFill>
            <a:schemeClr val="bg1"/>
          </a:solidFill>
        </p:spPr>
      </p:pic>
      <p:sp>
        <p:nvSpPr>
          <p:cNvPr id="5" name="TextBox 4">
            <a:extLst>
              <a:ext uri="{FF2B5EF4-FFF2-40B4-BE49-F238E27FC236}">
                <a16:creationId xmlns:a16="http://schemas.microsoft.com/office/drawing/2014/main" id="{FB333419-1F0D-4C0E-A901-E4E354C21996}"/>
              </a:ext>
            </a:extLst>
          </p:cNvPr>
          <p:cNvSpPr txBox="1"/>
          <p:nvPr/>
        </p:nvSpPr>
        <p:spPr>
          <a:xfrm>
            <a:off x="766600" y="2802414"/>
            <a:ext cx="2303176" cy="338554"/>
          </a:xfrm>
          <a:prstGeom prst="rect">
            <a:avLst/>
          </a:prstGeom>
          <a:noFill/>
        </p:spPr>
        <p:txBody>
          <a:bodyPr wrap="square" rtlCol="0">
            <a:spAutoFit/>
          </a:bodyPr>
          <a:lstStyle/>
          <a:p>
            <a:r>
              <a:rPr lang="en-US" altLang="ja-JP" sz="1600" dirty="0">
                <a:solidFill>
                  <a:srgbClr val="00B0F0"/>
                </a:solidFill>
                <a:sym typeface="Wingdings" panose="05000000000000000000" pitchFamily="2" charset="2"/>
              </a:rPr>
              <a:t>No imaginary part</a:t>
            </a:r>
            <a:endParaRPr kumimoji="1" lang="ja-JP" altLang="en-US" sz="1600" dirty="0">
              <a:solidFill>
                <a:srgbClr val="00B0F0"/>
              </a:solidFill>
            </a:endParaRPr>
          </a:p>
        </p:txBody>
      </p:sp>
      <p:sp>
        <p:nvSpPr>
          <p:cNvPr id="59" name="Rectangle 58">
            <a:extLst>
              <a:ext uri="{FF2B5EF4-FFF2-40B4-BE49-F238E27FC236}">
                <a16:creationId xmlns:a16="http://schemas.microsoft.com/office/drawing/2014/main" id="{0101F78C-93EE-4D6E-9613-AC03F4F10C7C}"/>
              </a:ext>
            </a:extLst>
          </p:cNvPr>
          <p:cNvSpPr/>
          <p:nvPr/>
        </p:nvSpPr>
        <p:spPr bwMode="auto">
          <a:xfrm>
            <a:off x="2705878" y="2753923"/>
            <a:ext cx="3980750" cy="342857"/>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60" name="Rectangle: Rounded Corners 59">
            <a:extLst>
              <a:ext uri="{FF2B5EF4-FFF2-40B4-BE49-F238E27FC236}">
                <a16:creationId xmlns:a16="http://schemas.microsoft.com/office/drawing/2014/main" id="{90DB22ED-DEBD-40BD-9D3F-B51896AE345C}"/>
              </a:ext>
            </a:extLst>
          </p:cNvPr>
          <p:cNvSpPr/>
          <p:nvPr/>
        </p:nvSpPr>
        <p:spPr bwMode="auto">
          <a:xfrm>
            <a:off x="2713997" y="2847334"/>
            <a:ext cx="489851" cy="268404"/>
          </a:xfrm>
          <a:prstGeom prst="roundRect">
            <a:avLst/>
          </a:prstGeom>
          <a:solidFill>
            <a:srgbClr val="FF0000">
              <a:alpha val="17000"/>
            </a:srgbClr>
          </a:solidFill>
          <a:ln>
            <a:noFill/>
          </a:ln>
          <a:effectLst>
            <a:glow rad="101600">
              <a:schemeClr val="accent2">
                <a:satMod val="17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69" name="Picture 68">
            <a:extLst>
              <a:ext uri="{FF2B5EF4-FFF2-40B4-BE49-F238E27FC236}">
                <a16:creationId xmlns:a16="http://schemas.microsoft.com/office/drawing/2014/main" id="{7BB85D38-363F-469C-B524-3AE5D2CAA3A0}"/>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259632" y="548680"/>
            <a:ext cx="2502734" cy="260627"/>
          </a:xfrm>
          <a:prstGeom prst="rect">
            <a:avLst/>
          </a:prstGeom>
          <a:noFill/>
        </p:spPr>
      </p:pic>
      <p:grpSp>
        <p:nvGrpSpPr>
          <p:cNvPr id="86" name="Group 85">
            <a:extLst>
              <a:ext uri="{FF2B5EF4-FFF2-40B4-BE49-F238E27FC236}">
                <a16:creationId xmlns:a16="http://schemas.microsoft.com/office/drawing/2014/main" id="{E2F1C58C-0209-4F12-97F4-A3CDB0F3AC57}"/>
              </a:ext>
            </a:extLst>
          </p:cNvPr>
          <p:cNvGrpSpPr/>
          <p:nvPr/>
        </p:nvGrpSpPr>
        <p:grpSpPr>
          <a:xfrm>
            <a:off x="35496" y="2579985"/>
            <a:ext cx="8139969" cy="4245944"/>
            <a:chOff x="35496" y="2579985"/>
            <a:chExt cx="8139969" cy="4245944"/>
          </a:xfrm>
        </p:grpSpPr>
        <p:grpSp>
          <p:nvGrpSpPr>
            <p:cNvPr id="29" name="Group 28">
              <a:extLst>
                <a:ext uri="{FF2B5EF4-FFF2-40B4-BE49-F238E27FC236}">
                  <a16:creationId xmlns:a16="http://schemas.microsoft.com/office/drawing/2014/main" id="{22CFD99D-6F59-4B94-97BE-4D9C8405B869}"/>
                </a:ext>
              </a:extLst>
            </p:cNvPr>
            <p:cNvGrpSpPr/>
            <p:nvPr/>
          </p:nvGrpSpPr>
          <p:grpSpPr>
            <a:xfrm>
              <a:off x="2597006" y="4221088"/>
              <a:ext cx="4234190" cy="2542516"/>
              <a:chOff x="1331640" y="4355907"/>
              <a:chExt cx="4234190" cy="2542516"/>
            </a:xfrm>
          </p:grpSpPr>
          <p:pic>
            <p:nvPicPr>
              <p:cNvPr id="31" name="Picture 3">
                <a:extLst>
                  <a:ext uri="{FF2B5EF4-FFF2-40B4-BE49-F238E27FC236}">
                    <a16:creationId xmlns:a16="http://schemas.microsoft.com/office/drawing/2014/main" id="{B19751B1-02C0-4DAF-9D43-1C63C6BECA93}"/>
                  </a:ext>
                </a:extLst>
              </p:cNvPr>
              <p:cNvPicPr>
                <a:picLocks noChangeAspect="1" noChangeArrowheads="1"/>
              </p:cNvPicPr>
              <p:nvPr/>
            </p:nvPicPr>
            <p:blipFill>
              <a:blip r:embed="rId8" cstate="print"/>
              <a:srcRect/>
              <a:stretch>
                <a:fillRect/>
              </a:stretch>
            </p:blipFill>
            <p:spPr bwMode="auto">
              <a:xfrm>
                <a:off x="1331640" y="4355907"/>
                <a:ext cx="4234190" cy="2542516"/>
              </a:xfrm>
              <a:prstGeom prst="rect">
                <a:avLst/>
              </a:prstGeom>
              <a:noFill/>
              <a:ln w="9525">
                <a:noFill/>
                <a:miter lim="800000"/>
                <a:headEnd/>
                <a:tailEnd/>
              </a:ln>
            </p:spPr>
          </p:pic>
          <p:pic>
            <p:nvPicPr>
              <p:cNvPr id="38" name="図 11" descr="\begin{document}&#10;\begin{align*}&#10;\chi_0&#10;\end{align*}&#10;\end{document}">
                <a:extLst>
                  <a:ext uri="{FF2B5EF4-FFF2-40B4-BE49-F238E27FC236}">
                    <a16:creationId xmlns:a16="http://schemas.microsoft.com/office/drawing/2014/main" id="{E11AC44B-79FB-4266-AFFF-EE1A445E29E5}"/>
                  </a:ext>
                </a:extLst>
              </p:cNvPr>
              <p:cNvPicPr>
                <a:picLocks noChangeAspect="1"/>
              </p:cNvPicPr>
              <p:nvPr/>
            </p:nvPicPr>
            <p:blipFill>
              <a:blip r:embed="rId9" cstate="print"/>
              <a:stretch>
                <a:fillRect/>
              </a:stretch>
            </p:blipFill>
            <p:spPr>
              <a:xfrm>
                <a:off x="4766835" y="5271299"/>
                <a:ext cx="355670" cy="250182"/>
              </a:xfrm>
              <a:prstGeom prst="rect">
                <a:avLst/>
              </a:prstGeom>
            </p:spPr>
          </p:pic>
          <p:pic>
            <p:nvPicPr>
              <p:cNvPr id="39" name="図 13" descr="\begin{document}&#10;\begin{align*}&#10;\chi_1&#10;\end{align*}&#10;\end{document}">
                <a:extLst>
                  <a:ext uri="{FF2B5EF4-FFF2-40B4-BE49-F238E27FC236}">
                    <a16:creationId xmlns:a16="http://schemas.microsoft.com/office/drawing/2014/main" id="{827789CF-82FB-40D8-8313-A414171FA264}"/>
                  </a:ext>
                </a:extLst>
              </p:cNvPr>
              <p:cNvPicPr>
                <a:picLocks/>
              </p:cNvPicPr>
              <p:nvPr/>
            </p:nvPicPr>
            <p:blipFill>
              <a:blip r:embed="rId10" cstate="print"/>
              <a:stretch>
                <a:fillRect/>
              </a:stretch>
            </p:blipFill>
            <p:spPr>
              <a:xfrm>
                <a:off x="3090391" y="4881110"/>
                <a:ext cx="343613" cy="250181"/>
              </a:xfrm>
              <a:prstGeom prst="rect">
                <a:avLst/>
              </a:prstGeom>
            </p:spPr>
          </p:pic>
          <p:pic>
            <p:nvPicPr>
              <p:cNvPr id="40" name="図 14" descr="\begin{document}&#10;\begin{align*}&#10;\chi_2&#10;\end{align*}&#10;\end{document}">
                <a:extLst>
                  <a:ext uri="{FF2B5EF4-FFF2-40B4-BE49-F238E27FC236}">
                    <a16:creationId xmlns:a16="http://schemas.microsoft.com/office/drawing/2014/main" id="{806C5314-4F1C-4B14-B109-28BD1F934F44}"/>
                  </a:ext>
                </a:extLst>
              </p:cNvPr>
              <p:cNvPicPr>
                <a:picLocks/>
              </p:cNvPicPr>
              <p:nvPr/>
            </p:nvPicPr>
            <p:blipFill>
              <a:blip r:embed="rId11" cstate="print"/>
              <a:stretch>
                <a:fillRect/>
              </a:stretch>
            </p:blipFill>
            <p:spPr>
              <a:xfrm>
                <a:off x="4829872" y="6026815"/>
                <a:ext cx="352656" cy="250181"/>
              </a:xfrm>
              <a:prstGeom prst="rect">
                <a:avLst/>
              </a:prstGeom>
            </p:spPr>
          </p:pic>
        </p:grpSp>
        <p:sp>
          <p:nvSpPr>
            <p:cNvPr id="19" name="Rectangle 18">
              <a:extLst>
                <a:ext uri="{FF2B5EF4-FFF2-40B4-BE49-F238E27FC236}">
                  <a16:creationId xmlns:a16="http://schemas.microsoft.com/office/drawing/2014/main" id="{DAAAAF42-D296-4D77-94DE-3CD5A6F9BB38}"/>
                </a:ext>
              </a:extLst>
            </p:cNvPr>
            <p:cNvSpPr/>
            <p:nvPr/>
          </p:nvSpPr>
          <p:spPr bwMode="auto">
            <a:xfrm>
              <a:off x="3923928" y="4230285"/>
              <a:ext cx="2762700" cy="2431645"/>
            </a:xfrm>
            <a:prstGeom prst="rect">
              <a:avLst/>
            </a:prstGeom>
            <a:solidFill>
              <a:srgbClr val="33CC33">
                <a:alpha val="1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22" name="Rectangle 21">
              <a:extLst>
                <a:ext uri="{FF2B5EF4-FFF2-40B4-BE49-F238E27FC236}">
                  <a16:creationId xmlns:a16="http://schemas.microsoft.com/office/drawing/2014/main" id="{13A8E502-EDDD-421B-9F70-6B8F8A5124F1}"/>
                </a:ext>
              </a:extLst>
            </p:cNvPr>
            <p:cNvSpPr/>
            <p:nvPr/>
          </p:nvSpPr>
          <p:spPr bwMode="auto">
            <a:xfrm>
              <a:off x="2778562" y="4229933"/>
              <a:ext cx="740047" cy="2424519"/>
            </a:xfrm>
            <a:prstGeom prst="rect">
              <a:avLst/>
            </a:prstGeom>
            <a:solidFill>
              <a:srgbClr val="FF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61" name="TextBox 60">
              <a:extLst>
                <a:ext uri="{FF2B5EF4-FFF2-40B4-BE49-F238E27FC236}">
                  <a16:creationId xmlns:a16="http://schemas.microsoft.com/office/drawing/2014/main" id="{9D68CF92-AD5B-4098-AF8F-D802BD6F7A2E}"/>
                </a:ext>
              </a:extLst>
            </p:cNvPr>
            <p:cNvSpPr txBox="1"/>
            <p:nvPr/>
          </p:nvSpPr>
          <p:spPr>
            <a:xfrm>
              <a:off x="35496" y="4221088"/>
              <a:ext cx="2582310" cy="646331"/>
            </a:xfrm>
            <a:prstGeom prst="rect">
              <a:avLst/>
            </a:prstGeom>
            <a:noFill/>
          </p:spPr>
          <p:txBody>
            <a:bodyPr wrap="none" rtlCol="0">
              <a:spAutoFit/>
            </a:bodyPr>
            <a:lstStyle/>
            <a:p>
              <a:r>
                <a:rPr kumimoji="1" lang="en-US" altLang="ja-JP" dirty="0">
                  <a:solidFill>
                    <a:srgbClr val="00B0F0"/>
                  </a:solidFill>
                </a:rPr>
                <a:t>Numerical computation </a:t>
              </a:r>
            </a:p>
            <a:p>
              <a:r>
                <a:rPr lang="en-US" altLang="ja-JP" dirty="0">
                  <a:solidFill>
                    <a:srgbClr val="00B0F0"/>
                  </a:solidFill>
                </a:rPr>
                <a:t>in the soft photon regime</a:t>
              </a:r>
              <a:endParaRPr kumimoji="1" lang="ja-JP" altLang="en-US" dirty="0">
                <a:solidFill>
                  <a:srgbClr val="00B0F0"/>
                </a:solidFill>
              </a:endParaRPr>
            </a:p>
          </p:txBody>
        </p:sp>
        <p:sp>
          <p:nvSpPr>
            <p:cNvPr id="63" name="TextBox 62">
              <a:extLst>
                <a:ext uri="{FF2B5EF4-FFF2-40B4-BE49-F238E27FC236}">
                  <a16:creationId xmlns:a16="http://schemas.microsoft.com/office/drawing/2014/main" id="{E9E5896B-1E28-4CBF-B695-FD055F0FC901}"/>
                </a:ext>
              </a:extLst>
            </p:cNvPr>
            <p:cNvSpPr txBox="1"/>
            <p:nvPr/>
          </p:nvSpPr>
          <p:spPr>
            <a:xfrm>
              <a:off x="4587670" y="4251250"/>
              <a:ext cx="3080674" cy="369332"/>
            </a:xfrm>
            <a:prstGeom prst="rect">
              <a:avLst/>
            </a:prstGeom>
            <a:noFill/>
          </p:spPr>
          <p:txBody>
            <a:bodyPr wrap="square">
              <a:spAutoFit/>
            </a:bodyPr>
            <a:lstStyle/>
            <a:p>
              <a:r>
                <a:rPr kumimoji="1" lang="en-US" altLang="ja-JP" sz="1800" dirty="0">
                  <a:solidFill>
                    <a:schemeClr val="accent3">
                      <a:lumMod val="50000"/>
                    </a:schemeClr>
                  </a:solidFill>
                </a:rPr>
                <a:t>Strong field limit (LLL approx.)</a:t>
              </a:r>
            </a:p>
          </p:txBody>
        </p:sp>
        <p:sp>
          <p:nvSpPr>
            <p:cNvPr id="65" name="TextBox 64">
              <a:extLst>
                <a:ext uri="{FF2B5EF4-FFF2-40B4-BE49-F238E27FC236}">
                  <a16:creationId xmlns:a16="http://schemas.microsoft.com/office/drawing/2014/main" id="{EAD2145C-D396-4441-AB7A-EA14126227E6}"/>
                </a:ext>
              </a:extLst>
            </p:cNvPr>
            <p:cNvSpPr txBox="1"/>
            <p:nvPr/>
          </p:nvSpPr>
          <p:spPr>
            <a:xfrm>
              <a:off x="1547664" y="6456597"/>
              <a:ext cx="3041308" cy="369332"/>
            </a:xfrm>
            <a:prstGeom prst="rect">
              <a:avLst/>
            </a:prstGeom>
            <a:noFill/>
          </p:spPr>
          <p:txBody>
            <a:bodyPr wrap="square">
              <a:spAutoFit/>
            </a:bodyPr>
            <a:lstStyle/>
            <a:p>
              <a:r>
                <a:rPr lang="en-US" altLang="ja-JP" sz="1800" dirty="0">
                  <a:solidFill>
                    <a:srgbClr val="C00000"/>
                  </a:solidFill>
                </a:rPr>
                <a:t>Soft photon &amp; </a:t>
              </a:r>
              <a:r>
                <a:rPr kumimoji="1" lang="en-US" altLang="ja-JP" sz="1800" dirty="0">
                  <a:solidFill>
                    <a:srgbClr val="C00000"/>
                  </a:solidFill>
                </a:rPr>
                <a:t>weak field limit </a:t>
              </a:r>
              <a:endParaRPr lang="ja-JP" altLang="en-US" dirty="0">
                <a:solidFill>
                  <a:srgbClr val="C00000"/>
                </a:solidFill>
              </a:endParaRPr>
            </a:p>
          </p:txBody>
        </p:sp>
        <p:pic>
          <p:nvPicPr>
            <p:cNvPr id="72" name="Picture 71">
              <a:extLst>
                <a:ext uri="{FF2B5EF4-FFF2-40B4-BE49-F238E27FC236}">
                  <a16:creationId xmlns:a16="http://schemas.microsoft.com/office/drawing/2014/main" id="{9265098A-C967-4460-A4B3-2957D03001B1}"/>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6764280" y="6391697"/>
              <a:ext cx="1031168" cy="393224"/>
            </a:xfrm>
            <a:prstGeom prst="rect">
              <a:avLst/>
            </a:prstGeom>
            <a:solidFill>
              <a:schemeClr val="bg1"/>
            </a:solidFill>
          </p:spPr>
        </p:pic>
        <p:cxnSp>
          <p:nvCxnSpPr>
            <p:cNvPr id="75" name="直線矢印コネクタ 33">
              <a:extLst>
                <a:ext uri="{FF2B5EF4-FFF2-40B4-BE49-F238E27FC236}">
                  <a16:creationId xmlns:a16="http://schemas.microsoft.com/office/drawing/2014/main" id="{29457FC5-E926-40B7-B969-1454EA98B70B}"/>
                </a:ext>
              </a:extLst>
            </p:cNvPr>
            <p:cNvCxnSpPr>
              <a:cxnSpLocks/>
              <a:stCxn id="35" idx="1"/>
            </p:cNvCxnSpPr>
            <p:nvPr/>
          </p:nvCxnSpPr>
          <p:spPr>
            <a:xfrm flipH="1">
              <a:off x="4361806" y="3692075"/>
              <a:ext cx="624880" cy="46106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32">
              <a:extLst>
                <a:ext uri="{FF2B5EF4-FFF2-40B4-BE49-F238E27FC236}">
                  <a16:creationId xmlns:a16="http://schemas.microsoft.com/office/drawing/2014/main" id="{544C50A3-A07F-4756-9163-19561B92A83D}"/>
                </a:ext>
              </a:extLst>
            </p:cNvPr>
            <p:cNvCxnSpPr>
              <a:cxnSpLocks/>
            </p:cNvCxnSpPr>
            <p:nvPr/>
          </p:nvCxnSpPr>
          <p:spPr>
            <a:xfrm flipH="1">
              <a:off x="3111435" y="3933056"/>
              <a:ext cx="308437" cy="26383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3" name="Arc 82">
              <a:extLst>
                <a:ext uri="{FF2B5EF4-FFF2-40B4-BE49-F238E27FC236}">
                  <a16:creationId xmlns:a16="http://schemas.microsoft.com/office/drawing/2014/main" id="{571FCBC7-2F7B-4686-93EF-FC53A121A960}"/>
                </a:ext>
              </a:extLst>
            </p:cNvPr>
            <p:cNvSpPr/>
            <p:nvPr/>
          </p:nvSpPr>
          <p:spPr>
            <a:xfrm rot="904560">
              <a:off x="6951277" y="2579985"/>
              <a:ext cx="1224188" cy="1842046"/>
            </a:xfrm>
            <a:prstGeom prst="arc">
              <a:avLst>
                <a:gd name="adj1" fmla="val 17896125"/>
                <a:gd name="adj2" fmla="val 4771586"/>
              </a:avLst>
            </a:prstGeom>
            <a:ln w="381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312790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29D0854A-4892-4D18-B993-FFB80B737857}"/>
              </a:ext>
            </a:extLst>
          </p:cNvPr>
          <p:cNvSpPr/>
          <p:nvPr/>
        </p:nvSpPr>
        <p:spPr bwMode="auto">
          <a:xfrm>
            <a:off x="35496" y="692696"/>
            <a:ext cx="9033957" cy="3309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grpSp>
        <p:nvGrpSpPr>
          <p:cNvPr id="26" name="Group 25">
            <a:extLst>
              <a:ext uri="{FF2B5EF4-FFF2-40B4-BE49-F238E27FC236}">
                <a16:creationId xmlns:a16="http://schemas.microsoft.com/office/drawing/2014/main" id="{A79114A3-0BB6-4051-B404-88E72EF0AA1D}"/>
              </a:ext>
            </a:extLst>
          </p:cNvPr>
          <p:cNvGrpSpPr/>
          <p:nvPr/>
        </p:nvGrpSpPr>
        <p:grpSpPr>
          <a:xfrm>
            <a:off x="6728399" y="1578608"/>
            <a:ext cx="962698" cy="1187973"/>
            <a:chOff x="6089706" y="2242689"/>
            <a:chExt cx="2010686" cy="2481192"/>
          </a:xfrm>
        </p:grpSpPr>
        <p:sp>
          <p:nvSpPr>
            <p:cNvPr id="64" name="円/楕円 51 4">
              <a:extLst>
                <a:ext uri="{FF2B5EF4-FFF2-40B4-BE49-F238E27FC236}">
                  <a16:creationId xmlns:a16="http://schemas.microsoft.com/office/drawing/2014/main" id="{1935BBEC-0449-4762-93DF-DD58825F819F}"/>
                </a:ext>
              </a:extLst>
            </p:cNvPr>
            <p:cNvSpPr>
              <a:spLocks noChangeAspect="1"/>
            </p:cNvSpPr>
            <p:nvPr/>
          </p:nvSpPr>
          <p:spPr>
            <a:xfrm rot="10892241">
              <a:off x="6633339" y="3019375"/>
              <a:ext cx="957070" cy="957070"/>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65" name="グループ化 4">
              <a:extLst>
                <a:ext uri="{FF2B5EF4-FFF2-40B4-BE49-F238E27FC236}">
                  <a16:creationId xmlns:a16="http://schemas.microsoft.com/office/drawing/2014/main" id="{AB4B85CB-F5D7-4914-AD48-4DD1757219A7}"/>
                </a:ext>
              </a:extLst>
            </p:cNvPr>
            <p:cNvGrpSpPr>
              <a:grpSpLocks noChangeAspect="1"/>
            </p:cNvGrpSpPr>
            <p:nvPr/>
          </p:nvGrpSpPr>
          <p:grpSpPr>
            <a:xfrm>
              <a:off x="6089706" y="2760905"/>
              <a:ext cx="690375" cy="313296"/>
              <a:chOff x="5267450" y="3810639"/>
              <a:chExt cx="848735" cy="391695"/>
            </a:xfrm>
            <a:noFill/>
          </p:grpSpPr>
          <p:sp>
            <p:nvSpPr>
              <p:cNvPr id="101" name="フリーフォーム 45 1">
                <a:extLst>
                  <a:ext uri="{FF2B5EF4-FFF2-40B4-BE49-F238E27FC236}">
                    <a16:creationId xmlns:a16="http://schemas.microsoft.com/office/drawing/2014/main" id="{FFEBD089-8908-4207-8C3F-796139AB6B0D}"/>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2" name="グループ化 46">
                <a:extLst>
                  <a:ext uri="{FF2B5EF4-FFF2-40B4-BE49-F238E27FC236}">
                    <a16:creationId xmlns:a16="http://schemas.microsoft.com/office/drawing/2014/main" id="{B203B732-2446-4F03-8919-17CDC46883C0}"/>
                  </a:ext>
                </a:extLst>
              </p:cNvPr>
              <p:cNvGrpSpPr/>
              <p:nvPr/>
            </p:nvGrpSpPr>
            <p:grpSpPr>
              <a:xfrm>
                <a:off x="5267450" y="3810639"/>
                <a:ext cx="141461" cy="141461"/>
                <a:chOff x="7240824" y="2855449"/>
                <a:chExt cx="141461" cy="141461"/>
              </a:xfrm>
              <a:grpFill/>
            </p:grpSpPr>
            <p:cxnSp>
              <p:nvCxnSpPr>
                <p:cNvPr id="103" name="直線コネクタ 47 1">
                  <a:extLst>
                    <a:ext uri="{FF2B5EF4-FFF2-40B4-BE49-F238E27FC236}">
                      <a16:creationId xmlns:a16="http://schemas.microsoft.com/office/drawing/2014/main" id="{7CA5251E-0A0C-4685-B44F-E26DB2EB136E}"/>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4" name="直線コネクタ 48 1">
                  <a:extLst>
                    <a:ext uri="{FF2B5EF4-FFF2-40B4-BE49-F238E27FC236}">
                      <a16:creationId xmlns:a16="http://schemas.microsoft.com/office/drawing/2014/main" id="{4B1657F8-FAEC-4B95-A883-145B3A74A4E3}"/>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5" name="直線コネクタ 49 1">
                  <a:extLst>
                    <a:ext uri="{FF2B5EF4-FFF2-40B4-BE49-F238E27FC236}">
                      <a16:creationId xmlns:a16="http://schemas.microsoft.com/office/drawing/2014/main" id="{8DE24A80-A828-4EFC-93AB-DBCAD5B30A14}"/>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6" name="直線コネクタ 50 1">
                  <a:extLst>
                    <a:ext uri="{FF2B5EF4-FFF2-40B4-BE49-F238E27FC236}">
                      <a16:creationId xmlns:a16="http://schemas.microsoft.com/office/drawing/2014/main" id="{432AEB86-197B-4E51-AD60-440DB2404D9E}"/>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66" name="グループ化 5">
              <a:extLst>
                <a:ext uri="{FF2B5EF4-FFF2-40B4-BE49-F238E27FC236}">
                  <a16:creationId xmlns:a16="http://schemas.microsoft.com/office/drawing/2014/main" id="{D7459A92-1F27-424D-8EBF-F3EB22023894}"/>
                </a:ext>
              </a:extLst>
            </p:cNvPr>
            <p:cNvGrpSpPr>
              <a:grpSpLocks noChangeAspect="1"/>
            </p:cNvGrpSpPr>
            <p:nvPr/>
          </p:nvGrpSpPr>
          <p:grpSpPr>
            <a:xfrm rot="3091139">
              <a:off x="6831663" y="2431229"/>
              <a:ext cx="690375" cy="313296"/>
              <a:chOff x="5267450" y="3810639"/>
              <a:chExt cx="848735" cy="391695"/>
            </a:xfrm>
            <a:noFill/>
          </p:grpSpPr>
          <p:sp>
            <p:nvSpPr>
              <p:cNvPr id="95" name="フリーフォーム 39 2">
                <a:extLst>
                  <a:ext uri="{FF2B5EF4-FFF2-40B4-BE49-F238E27FC236}">
                    <a16:creationId xmlns:a16="http://schemas.microsoft.com/office/drawing/2014/main" id="{A79006F2-BE19-457C-80A4-CACF66A531B0}"/>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6" name="グループ化 40">
                <a:extLst>
                  <a:ext uri="{FF2B5EF4-FFF2-40B4-BE49-F238E27FC236}">
                    <a16:creationId xmlns:a16="http://schemas.microsoft.com/office/drawing/2014/main" id="{90D87D00-232E-45D1-9727-6E4AF62A8547}"/>
                  </a:ext>
                </a:extLst>
              </p:cNvPr>
              <p:cNvGrpSpPr/>
              <p:nvPr/>
            </p:nvGrpSpPr>
            <p:grpSpPr>
              <a:xfrm>
                <a:off x="5267450" y="3810639"/>
                <a:ext cx="141461" cy="141461"/>
                <a:chOff x="7240824" y="2855449"/>
                <a:chExt cx="141461" cy="141461"/>
              </a:xfrm>
              <a:grpFill/>
            </p:grpSpPr>
            <p:cxnSp>
              <p:nvCxnSpPr>
                <p:cNvPr id="97" name="直線コネクタ 41 2">
                  <a:extLst>
                    <a:ext uri="{FF2B5EF4-FFF2-40B4-BE49-F238E27FC236}">
                      <a16:creationId xmlns:a16="http://schemas.microsoft.com/office/drawing/2014/main" id="{4DC30644-2B23-4D5B-B1A3-F2A6E293B12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8" name="直線コネクタ 42 2">
                  <a:extLst>
                    <a:ext uri="{FF2B5EF4-FFF2-40B4-BE49-F238E27FC236}">
                      <a16:creationId xmlns:a16="http://schemas.microsoft.com/office/drawing/2014/main" id="{4A7D5C7D-8553-4B67-B74C-50AC483E2F28}"/>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9" name="直線コネクタ 43 2">
                  <a:extLst>
                    <a:ext uri="{FF2B5EF4-FFF2-40B4-BE49-F238E27FC236}">
                      <a16:creationId xmlns:a16="http://schemas.microsoft.com/office/drawing/2014/main" id="{CC31AC11-28FD-495F-B909-B53ADBE97017}"/>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直線コネクタ 44 2">
                  <a:extLst>
                    <a:ext uri="{FF2B5EF4-FFF2-40B4-BE49-F238E27FC236}">
                      <a16:creationId xmlns:a16="http://schemas.microsoft.com/office/drawing/2014/main" id="{F3175506-6730-4267-A3C2-D9EFFDA656D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67" name="グループ化 6">
              <a:extLst>
                <a:ext uri="{FF2B5EF4-FFF2-40B4-BE49-F238E27FC236}">
                  <a16:creationId xmlns:a16="http://schemas.microsoft.com/office/drawing/2014/main" id="{9DB90F91-2B5B-4BF4-AA75-7365DD2FEE66}"/>
                </a:ext>
              </a:extLst>
            </p:cNvPr>
            <p:cNvGrpSpPr>
              <a:grpSpLocks noChangeAspect="1"/>
            </p:cNvGrpSpPr>
            <p:nvPr/>
          </p:nvGrpSpPr>
          <p:grpSpPr>
            <a:xfrm rot="6080961">
              <a:off x="7540112" y="2878913"/>
              <a:ext cx="690375" cy="313296"/>
              <a:chOff x="5267450" y="3810639"/>
              <a:chExt cx="848735" cy="391695"/>
            </a:xfrm>
            <a:noFill/>
          </p:grpSpPr>
          <p:sp>
            <p:nvSpPr>
              <p:cNvPr id="89" name="フリーフォーム 33 1">
                <a:extLst>
                  <a:ext uri="{FF2B5EF4-FFF2-40B4-BE49-F238E27FC236}">
                    <a16:creationId xmlns:a16="http://schemas.microsoft.com/office/drawing/2014/main" id="{8F7573CF-9582-44E0-B24F-1C52A2094820}"/>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0" name="グループ化 34">
                <a:extLst>
                  <a:ext uri="{FF2B5EF4-FFF2-40B4-BE49-F238E27FC236}">
                    <a16:creationId xmlns:a16="http://schemas.microsoft.com/office/drawing/2014/main" id="{07492D88-D386-48EE-81D9-11DFB447B875}"/>
                  </a:ext>
                </a:extLst>
              </p:cNvPr>
              <p:cNvGrpSpPr/>
              <p:nvPr/>
            </p:nvGrpSpPr>
            <p:grpSpPr>
              <a:xfrm>
                <a:off x="5267450" y="3810639"/>
                <a:ext cx="141461" cy="141461"/>
                <a:chOff x="7240824" y="2855449"/>
                <a:chExt cx="141461" cy="141461"/>
              </a:xfrm>
              <a:grpFill/>
            </p:grpSpPr>
            <p:cxnSp>
              <p:nvCxnSpPr>
                <p:cNvPr id="91" name="直線コネクタ 35 1">
                  <a:extLst>
                    <a:ext uri="{FF2B5EF4-FFF2-40B4-BE49-F238E27FC236}">
                      <a16:creationId xmlns:a16="http://schemas.microsoft.com/office/drawing/2014/main" id="{A7B2AA39-FE70-40C9-BC2E-27E10A072C67}"/>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2" name="直線コネクタ 36 1">
                  <a:extLst>
                    <a:ext uri="{FF2B5EF4-FFF2-40B4-BE49-F238E27FC236}">
                      <a16:creationId xmlns:a16="http://schemas.microsoft.com/office/drawing/2014/main" id="{DC451685-4AEB-4A55-B3B8-CC9E82501385}"/>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3" name="直線コネクタ 37 1">
                  <a:extLst>
                    <a:ext uri="{FF2B5EF4-FFF2-40B4-BE49-F238E27FC236}">
                      <a16:creationId xmlns:a16="http://schemas.microsoft.com/office/drawing/2014/main" id="{E93AA28A-5ACD-42D2-984B-0A81BD6830BF}"/>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4" name="直線コネクタ 38 1">
                  <a:extLst>
                    <a:ext uri="{FF2B5EF4-FFF2-40B4-BE49-F238E27FC236}">
                      <a16:creationId xmlns:a16="http://schemas.microsoft.com/office/drawing/2014/main" id="{7F9E49C5-D86B-4AAD-857A-3B45B1EC905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68" name="グループ化 8">
              <a:extLst>
                <a:ext uri="{FF2B5EF4-FFF2-40B4-BE49-F238E27FC236}">
                  <a16:creationId xmlns:a16="http://schemas.microsoft.com/office/drawing/2014/main" id="{75A34CCB-916E-43F2-8946-49BCC52EEDBC}"/>
                </a:ext>
              </a:extLst>
            </p:cNvPr>
            <p:cNvGrpSpPr>
              <a:grpSpLocks noChangeAspect="1"/>
            </p:cNvGrpSpPr>
            <p:nvPr/>
          </p:nvGrpSpPr>
          <p:grpSpPr>
            <a:xfrm rot="17091119">
              <a:off x="5986579" y="3806302"/>
              <a:ext cx="690375" cy="313296"/>
              <a:chOff x="5267450" y="3810639"/>
              <a:chExt cx="848735" cy="391695"/>
            </a:xfrm>
            <a:noFill/>
          </p:grpSpPr>
          <p:sp>
            <p:nvSpPr>
              <p:cNvPr id="83" name="フリーフォーム 27 1">
                <a:extLst>
                  <a:ext uri="{FF2B5EF4-FFF2-40B4-BE49-F238E27FC236}">
                    <a16:creationId xmlns:a16="http://schemas.microsoft.com/office/drawing/2014/main" id="{6801DD41-73BD-4752-9449-4AADE94ED353}"/>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4" name="グループ化 28">
                <a:extLst>
                  <a:ext uri="{FF2B5EF4-FFF2-40B4-BE49-F238E27FC236}">
                    <a16:creationId xmlns:a16="http://schemas.microsoft.com/office/drawing/2014/main" id="{D40CBC31-C20C-4315-94D1-D2F96E02173B}"/>
                  </a:ext>
                </a:extLst>
              </p:cNvPr>
              <p:cNvGrpSpPr/>
              <p:nvPr/>
            </p:nvGrpSpPr>
            <p:grpSpPr>
              <a:xfrm>
                <a:off x="5267450" y="3810639"/>
                <a:ext cx="141461" cy="141461"/>
                <a:chOff x="7240824" y="2855449"/>
                <a:chExt cx="141461" cy="141461"/>
              </a:xfrm>
              <a:grpFill/>
            </p:grpSpPr>
            <p:cxnSp>
              <p:nvCxnSpPr>
                <p:cNvPr id="85" name="直線コネクタ 29 1">
                  <a:extLst>
                    <a:ext uri="{FF2B5EF4-FFF2-40B4-BE49-F238E27FC236}">
                      <a16:creationId xmlns:a16="http://schemas.microsoft.com/office/drawing/2014/main" id="{6E655D18-27E1-4B11-B8A5-2773C9AF62E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6" name="直線コネクタ 30 1">
                  <a:extLst>
                    <a:ext uri="{FF2B5EF4-FFF2-40B4-BE49-F238E27FC236}">
                      <a16:creationId xmlns:a16="http://schemas.microsoft.com/office/drawing/2014/main" id="{EE131D2F-22F8-4563-91D3-E9415B476604}"/>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7" name="直線コネクタ 31 1">
                  <a:extLst>
                    <a:ext uri="{FF2B5EF4-FFF2-40B4-BE49-F238E27FC236}">
                      <a16:creationId xmlns:a16="http://schemas.microsoft.com/office/drawing/2014/main" id="{DF30B14B-94DD-4FBE-A977-C070D6250C39}"/>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8" name="直線コネクタ 32 1">
                  <a:extLst>
                    <a:ext uri="{FF2B5EF4-FFF2-40B4-BE49-F238E27FC236}">
                      <a16:creationId xmlns:a16="http://schemas.microsoft.com/office/drawing/2014/main" id="{AD99C5EF-B3C3-48EB-905F-036302E6D86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69" name="グループ化 9">
              <a:extLst>
                <a:ext uri="{FF2B5EF4-FFF2-40B4-BE49-F238E27FC236}">
                  <a16:creationId xmlns:a16="http://schemas.microsoft.com/office/drawing/2014/main" id="{82B897FB-CE90-4EA1-ADCE-01332327B85E}"/>
                </a:ext>
              </a:extLst>
            </p:cNvPr>
            <p:cNvGrpSpPr>
              <a:grpSpLocks noChangeAspect="1"/>
            </p:cNvGrpSpPr>
            <p:nvPr/>
          </p:nvGrpSpPr>
          <p:grpSpPr>
            <a:xfrm rot="10800000">
              <a:off x="7410017" y="3979800"/>
              <a:ext cx="690375" cy="313296"/>
              <a:chOff x="5267450" y="3810639"/>
              <a:chExt cx="848735" cy="391695"/>
            </a:xfrm>
            <a:noFill/>
          </p:grpSpPr>
          <p:sp>
            <p:nvSpPr>
              <p:cNvPr id="77" name="フリーフォーム 21 1">
                <a:extLst>
                  <a:ext uri="{FF2B5EF4-FFF2-40B4-BE49-F238E27FC236}">
                    <a16:creationId xmlns:a16="http://schemas.microsoft.com/office/drawing/2014/main" id="{766EC870-4C21-4B94-8B7E-543970E5956F}"/>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22">
                <a:extLst>
                  <a:ext uri="{FF2B5EF4-FFF2-40B4-BE49-F238E27FC236}">
                    <a16:creationId xmlns:a16="http://schemas.microsoft.com/office/drawing/2014/main" id="{30AAEDAE-E330-477F-99E7-FDE13A661F9E}"/>
                  </a:ext>
                </a:extLst>
              </p:cNvPr>
              <p:cNvGrpSpPr/>
              <p:nvPr/>
            </p:nvGrpSpPr>
            <p:grpSpPr>
              <a:xfrm>
                <a:off x="5267450" y="3810639"/>
                <a:ext cx="141461" cy="141461"/>
                <a:chOff x="7240824" y="2855449"/>
                <a:chExt cx="141461" cy="141461"/>
              </a:xfrm>
              <a:grpFill/>
            </p:grpSpPr>
            <p:cxnSp>
              <p:nvCxnSpPr>
                <p:cNvPr id="79" name="直線コネクタ 23 1">
                  <a:extLst>
                    <a:ext uri="{FF2B5EF4-FFF2-40B4-BE49-F238E27FC236}">
                      <a16:creationId xmlns:a16="http://schemas.microsoft.com/office/drawing/2014/main" id="{34496B30-D4FF-4D2E-AD8A-F8DD3066D2B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 name="直線コネクタ 24 1">
                  <a:extLst>
                    <a:ext uri="{FF2B5EF4-FFF2-40B4-BE49-F238E27FC236}">
                      <a16:creationId xmlns:a16="http://schemas.microsoft.com/office/drawing/2014/main" id="{AA315AB6-4158-45C6-9B4B-D390191549D3}"/>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1" name="直線コネクタ 25 1">
                  <a:extLst>
                    <a:ext uri="{FF2B5EF4-FFF2-40B4-BE49-F238E27FC236}">
                      <a16:creationId xmlns:a16="http://schemas.microsoft.com/office/drawing/2014/main" id="{ACFBF52C-0958-4746-8897-80F0FC87B3E5}"/>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2" name="直線コネクタ 26 1">
                  <a:extLst>
                    <a:ext uri="{FF2B5EF4-FFF2-40B4-BE49-F238E27FC236}">
                      <a16:creationId xmlns:a16="http://schemas.microsoft.com/office/drawing/2014/main" id="{C0EE04AD-41E5-4131-9FFC-35F3A004A32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70" name="グループ化 10">
              <a:extLst>
                <a:ext uri="{FF2B5EF4-FFF2-40B4-BE49-F238E27FC236}">
                  <a16:creationId xmlns:a16="http://schemas.microsoft.com/office/drawing/2014/main" id="{EB55A0DF-0347-45E3-BD82-AAE97C6DE59E}"/>
                </a:ext>
              </a:extLst>
            </p:cNvPr>
            <p:cNvGrpSpPr>
              <a:grpSpLocks noChangeAspect="1"/>
            </p:cNvGrpSpPr>
            <p:nvPr/>
          </p:nvGrpSpPr>
          <p:grpSpPr>
            <a:xfrm rot="13922608">
              <a:off x="6698281" y="4222046"/>
              <a:ext cx="690375" cy="313296"/>
              <a:chOff x="5267450" y="3810639"/>
              <a:chExt cx="848735" cy="391695"/>
            </a:xfrm>
            <a:noFill/>
          </p:grpSpPr>
          <p:sp>
            <p:nvSpPr>
              <p:cNvPr id="71" name="フリーフォーム 15 2">
                <a:extLst>
                  <a:ext uri="{FF2B5EF4-FFF2-40B4-BE49-F238E27FC236}">
                    <a16:creationId xmlns:a16="http://schemas.microsoft.com/office/drawing/2014/main" id="{A582788B-522B-4ACE-A8C7-1B2FE1846FCF}"/>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16">
                <a:extLst>
                  <a:ext uri="{FF2B5EF4-FFF2-40B4-BE49-F238E27FC236}">
                    <a16:creationId xmlns:a16="http://schemas.microsoft.com/office/drawing/2014/main" id="{07982B31-4C1A-46AC-99CB-99C352424C31}"/>
                  </a:ext>
                </a:extLst>
              </p:cNvPr>
              <p:cNvGrpSpPr/>
              <p:nvPr/>
            </p:nvGrpSpPr>
            <p:grpSpPr>
              <a:xfrm>
                <a:off x="5267450" y="3810639"/>
                <a:ext cx="141461" cy="141461"/>
                <a:chOff x="7240824" y="2855449"/>
                <a:chExt cx="141461" cy="141461"/>
              </a:xfrm>
              <a:grpFill/>
            </p:grpSpPr>
            <p:cxnSp>
              <p:nvCxnSpPr>
                <p:cNvPr id="73" name="直線コネクタ 17 2">
                  <a:extLst>
                    <a:ext uri="{FF2B5EF4-FFF2-40B4-BE49-F238E27FC236}">
                      <a16:creationId xmlns:a16="http://schemas.microsoft.com/office/drawing/2014/main" id="{A5950BD3-1730-451B-AFF7-2FE14F57AAEC}"/>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直線コネクタ 18 2">
                  <a:extLst>
                    <a:ext uri="{FF2B5EF4-FFF2-40B4-BE49-F238E27FC236}">
                      <a16:creationId xmlns:a16="http://schemas.microsoft.com/office/drawing/2014/main" id="{ED6525AF-3756-44EF-813F-C889DC03982E}"/>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5" name="直線コネクタ 19 2">
                  <a:extLst>
                    <a:ext uri="{FF2B5EF4-FFF2-40B4-BE49-F238E27FC236}">
                      <a16:creationId xmlns:a16="http://schemas.microsoft.com/office/drawing/2014/main" id="{E1D01C45-189C-4A5F-BED4-5A6E790E71F5}"/>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 name="直線コネクタ 20 2">
                  <a:extLst>
                    <a:ext uri="{FF2B5EF4-FFF2-40B4-BE49-F238E27FC236}">
                      <a16:creationId xmlns:a16="http://schemas.microsoft.com/office/drawing/2014/main" id="{47264669-C30E-4126-BA8D-8EAB90BF4BA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grpSp>
        <p:nvGrpSpPr>
          <p:cNvPr id="27" name="Group 26">
            <a:extLst>
              <a:ext uri="{FF2B5EF4-FFF2-40B4-BE49-F238E27FC236}">
                <a16:creationId xmlns:a16="http://schemas.microsoft.com/office/drawing/2014/main" id="{864D5336-E75B-49F9-A7AB-59590EC943AA}"/>
              </a:ext>
            </a:extLst>
          </p:cNvPr>
          <p:cNvGrpSpPr/>
          <p:nvPr/>
        </p:nvGrpSpPr>
        <p:grpSpPr>
          <a:xfrm>
            <a:off x="5230218" y="1771494"/>
            <a:ext cx="940272" cy="798570"/>
            <a:chOff x="5202640" y="5199335"/>
            <a:chExt cx="1105656" cy="939030"/>
          </a:xfrm>
        </p:grpSpPr>
        <p:sp>
          <p:nvSpPr>
            <p:cNvPr id="35" name="円/楕円 51 5">
              <a:extLst>
                <a:ext uri="{FF2B5EF4-FFF2-40B4-BE49-F238E27FC236}">
                  <a16:creationId xmlns:a16="http://schemas.microsoft.com/office/drawing/2014/main" id="{BB42D60D-0B18-46D3-856B-695898DCF765}"/>
                </a:ext>
              </a:extLst>
            </p:cNvPr>
            <p:cNvSpPr>
              <a:spLocks noChangeAspect="1"/>
            </p:cNvSpPr>
            <p:nvPr/>
          </p:nvSpPr>
          <p:spPr>
            <a:xfrm rot="10892241">
              <a:off x="5491706" y="5400809"/>
              <a:ext cx="538836" cy="538836"/>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36" name="グループ化 4">
              <a:extLst>
                <a:ext uri="{FF2B5EF4-FFF2-40B4-BE49-F238E27FC236}">
                  <a16:creationId xmlns:a16="http://schemas.microsoft.com/office/drawing/2014/main" id="{8D8B9B8E-14F8-45F5-A304-A951B52F009D}"/>
                </a:ext>
              </a:extLst>
            </p:cNvPr>
            <p:cNvGrpSpPr>
              <a:grpSpLocks noChangeAspect="1"/>
            </p:cNvGrpSpPr>
            <p:nvPr/>
          </p:nvGrpSpPr>
          <p:grpSpPr>
            <a:xfrm rot="177466">
              <a:off x="5202640" y="5235758"/>
              <a:ext cx="388685" cy="176387"/>
              <a:chOff x="5267450" y="3810639"/>
              <a:chExt cx="848735" cy="391695"/>
            </a:xfrm>
            <a:noFill/>
          </p:grpSpPr>
          <p:sp>
            <p:nvSpPr>
              <p:cNvPr id="58" name="フリーフォーム 45 2">
                <a:extLst>
                  <a:ext uri="{FF2B5EF4-FFF2-40B4-BE49-F238E27FC236}">
                    <a16:creationId xmlns:a16="http://schemas.microsoft.com/office/drawing/2014/main" id="{D2FC4D8D-A680-4C22-9F62-AA1DDA378874}"/>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9" name="グループ化 46">
                <a:extLst>
                  <a:ext uri="{FF2B5EF4-FFF2-40B4-BE49-F238E27FC236}">
                    <a16:creationId xmlns:a16="http://schemas.microsoft.com/office/drawing/2014/main" id="{F3151B5B-06C7-4564-BF9D-78E68E2FEBF1}"/>
                  </a:ext>
                </a:extLst>
              </p:cNvPr>
              <p:cNvGrpSpPr/>
              <p:nvPr/>
            </p:nvGrpSpPr>
            <p:grpSpPr>
              <a:xfrm>
                <a:off x="5267450" y="3810639"/>
                <a:ext cx="141461" cy="141461"/>
                <a:chOff x="7240824" y="2855449"/>
                <a:chExt cx="141461" cy="141461"/>
              </a:xfrm>
              <a:grpFill/>
            </p:grpSpPr>
            <p:cxnSp>
              <p:nvCxnSpPr>
                <p:cNvPr id="60" name="直線コネクタ 47 2">
                  <a:extLst>
                    <a:ext uri="{FF2B5EF4-FFF2-40B4-BE49-F238E27FC236}">
                      <a16:creationId xmlns:a16="http://schemas.microsoft.com/office/drawing/2014/main" id="{0E9DADFF-17DC-4C56-9632-4BA76C0666C5}"/>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直線コネクタ 48 2">
                  <a:extLst>
                    <a:ext uri="{FF2B5EF4-FFF2-40B4-BE49-F238E27FC236}">
                      <a16:creationId xmlns:a16="http://schemas.microsoft.com/office/drawing/2014/main" id="{5DC5FD29-2CDC-47C9-8A01-4BBD0B94F28D}"/>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直線コネクタ 49 2">
                  <a:extLst>
                    <a:ext uri="{FF2B5EF4-FFF2-40B4-BE49-F238E27FC236}">
                      <a16:creationId xmlns:a16="http://schemas.microsoft.com/office/drawing/2014/main" id="{7BA02E68-6BA3-43E3-BA97-A640F24DF035}"/>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直線コネクタ 50 2">
                  <a:extLst>
                    <a:ext uri="{FF2B5EF4-FFF2-40B4-BE49-F238E27FC236}">
                      <a16:creationId xmlns:a16="http://schemas.microsoft.com/office/drawing/2014/main" id="{A9E97DB1-AD88-4709-B1B7-11B398A93CC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37" name="グループ化 6">
              <a:extLst>
                <a:ext uri="{FF2B5EF4-FFF2-40B4-BE49-F238E27FC236}">
                  <a16:creationId xmlns:a16="http://schemas.microsoft.com/office/drawing/2014/main" id="{D1945603-B41F-47D6-BF7C-9CD2935D2D8A}"/>
                </a:ext>
              </a:extLst>
            </p:cNvPr>
            <p:cNvGrpSpPr>
              <a:grpSpLocks noChangeAspect="1"/>
            </p:cNvGrpSpPr>
            <p:nvPr/>
          </p:nvGrpSpPr>
          <p:grpSpPr>
            <a:xfrm rot="6080961">
              <a:off x="5986741" y="5305484"/>
              <a:ext cx="388685" cy="176387"/>
              <a:chOff x="5267450" y="3810639"/>
              <a:chExt cx="848735" cy="391695"/>
            </a:xfrm>
            <a:noFill/>
          </p:grpSpPr>
          <p:sp>
            <p:nvSpPr>
              <p:cNvPr id="52" name="フリーフォーム 33 2">
                <a:extLst>
                  <a:ext uri="{FF2B5EF4-FFF2-40B4-BE49-F238E27FC236}">
                    <a16:creationId xmlns:a16="http://schemas.microsoft.com/office/drawing/2014/main" id="{41574631-570A-49A5-BA90-E27D8D5BF39E}"/>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34">
                <a:extLst>
                  <a:ext uri="{FF2B5EF4-FFF2-40B4-BE49-F238E27FC236}">
                    <a16:creationId xmlns:a16="http://schemas.microsoft.com/office/drawing/2014/main" id="{4025294E-9030-482E-AF88-C14A4E2D5E5A}"/>
                  </a:ext>
                </a:extLst>
              </p:cNvPr>
              <p:cNvGrpSpPr/>
              <p:nvPr/>
            </p:nvGrpSpPr>
            <p:grpSpPr>
              <a:xfrm>
                <a:off x="5267450" y="3810639"/>
                <a:ext cx="141461" cy="141461"/>
                <a:chOff x="7240824" y="2855449"/>
                <a:chExt cx="141461" cy="141461"/>
              </a:xfrm>
              <a:grpFill/>
            </p:grpSpPr>
            <p:cxnSp>
              <p:nvCxnSpPr>
                <p:cNvPr id="54" name="直線コネクタ 35 2">
                  <a:extLst>
                    <a:ext uri="{FF2B5EF4-FFF2-40B4-BE49-F238E27FC236}">
                      <a16:creationId xmlns:a16="http://schemas.microsoft.com/office/drawing/2014/main" id="{1A54257E-44E6-4915-AAA2-B3F2EDAE9A3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 name="直線コネクタ 36 2">
                  <a:extLst>
                    <a:ext uri="{FF2B5EF4-FFF2-40B4-BE49-F238E27FC236}">
                      <a16:creationId xmlns:a16="http://schemas.microsoft.com/office/drawing/2014/main" id="{3A6B0EB8-2357-4F85-BEAB-245B62499831}"/>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直線コネクタ 37 2">
                  <a:extLst>
                    <a:ext uri="{FF2B5EF4-FFF2-40B4-BE49-F238E27FC236}">
                      <a16:creationId xmlns:a16="http://schemas.microsoft.com/office/drawing/2014/main" id="{33C12C16-7B91-46A4-9C4F-43B1E3769CD0}"/>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直線コネクタ 38 2">
                  <a:extLst>
                    <a:ext uri="{FF2B5EF4-FFF2-40B4-BE49-F238E27FC236}">
                      <a16:creationId xmlns:a16="http://schemas.microsoft.com/office/drawing/2014/main" id="{EA6FA051-4D6B-4D9C-B761-EF6A8E17EC6B}"/>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38" name="グループ化 8">
              <a:extLst>
                <a:ext uri="{FF2B5EF4-FFF2-40B4-BE49-F238E27FC236}">
                  <a16:creationId xmlns:a16="http://schemas.microsoft.com/office/drawing/2014/main" id="{D7F089C2-D5C6-4160-B4DD-8EFB23A2DEF7}"/>
                </a:ext>
              </a:extLst>
            </p:cNvPr>
            <p:cNvGrpSpPr>
              <a:grpSpLocks noChangeAspect="1"/>
            </p:cNvGrpSpPr>
            <p:nvPr/>
          </p:nvGrpSpPr>
          <p:grpSpPr>
            <a:xfrm rot="17091119">
              <a:off x="5135517" y="5855829"/>
              <a:ext cx="388685" cy="176387"/>
              <a:chOff x="5267450" y="3810639"/>
              <a:chExt cx="848735" cy="391695"/>
            </a:xfrm>
            <a:noFill/>
          </p:grpSpPr>
          <p:sp>
            <p:nvSpPr>
              <p:cNvPr id="46" name="フリーフォーム 27 2">
                <a:extLst>
                  <a:ext uri="{FF2B5EF4-FFF2-40B4-BE49-F238E27FC236}">
                    <a16:creationId xmlns:a16="http://schemas.microsoft.com/office/drawing/2014/main" id="{DBED096E-DCAA-4181-B16C-CBEED72F2E94}"/>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28">
                <a:extLst>
                  <a:ext uri="{FF2B5EF4-FFF2-40B4-BE49-F238E27FC236}">
                    <a16:creationId xmlns:a16="http://schemas.microsoft.com/office/drawing/2014/main" id="{A8BA4075-6E6B-408C-9C0E-5F08B7AC8751}"/>
                  </a:ext>
                </a:extLst>
              </p:cNvPr>
              <p:cNvGrpSpPr/>
              <p:nvPr/>
            </p:nvGrpSpPr>
            <p:grpSpPr>
              <a:xfrm>
                <a:off x="5267450" y="3810639"/>
                <a:ext cx="141461" cy="141461"/>
                <a:chOff x="7240824" y="2855449"/>
                <a:chExt cx="141461" cy="141461"/>
              </a:xfrm>
              <a:grpFill/>
            </p:grpSpPr>
            <p:cxnSp>
              <p:nvCxnSpPr>
                <p:cNvPr id="48" name="直線コネクタ 29 2">
                  <a:extLst>
                    <a:ext uri="{FF2B5EF4-FFF2-40B4-BE49-F238E27FC236}">
                      <a16:creationId xmlns:a16="http://schemas.microsoft.com/office/drawing/2014/main" id="{61F3E226-DF67-40AE-9072-A8094998507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直線コネクタ 30 2">
                  <a:extLst>
                    <a:ext uri="{FF2B5EF4-FFF2-40B4-BE49-F238E27FC236}">
                      <a16:creationId xmlns:a16="http://schemas.microsoft.com/office/drawing/2014/main" id="{4DB98FA9-D6A9-4E0C-8A01-B69CD91A4C4E}"/>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直線コネクタ 31 2">
                  <a:extLst>
                    <a:ext uri="{FF2B5EF4-FFF2-40B4-BE49-F238E27FC236}">
                      <a16:creationId xmlns:a16="http://schemas.microsoft.com/office/drawing/2014/main" id="{5AB14F23-D5C9-4AAF-94A1-251EC36EF67E}"/>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直線コネクタ 32 2">
                  <a:extLst>
                    <a:ext uri="{FF2B5EF4-FFF2-40B4-BE49-F238E27FC236}">
                      <a16:creationId xmlns:a16="http://schemas.microsoft.com/office/drawing/2014/main" id="{58E5F937-C425-49C0-8D42-6EEAB2CC0E6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39" name="グループ化 9">
              <a:extLst>
                <a:ext uri="{FF2B5EF4-FFF2-40B4-BE49-F238E27FC236}">
                  <a16:creationId xmlns:a16="http://schemas.microsoft.com/office/drawing/2014/main" id="{189AFBE3-00E1-494D-995C-79BA242E42BC}"/>
                </a:ext>
              </a:extLst>
            </p:cNvPr>
            <p:cNvGrpSpPr>
              <a:grpSpLocks noChangeAspect="1"/>
            </p:cNvGrpSpPr>
            <p:nvPr/>
          </p:nvGrpSpPr>
          <p:grpSpPr>
            <a:xfrm rot="10800000">
              <a:off x="5919611" y="5950525"/>
              <a:ext cx="388685" cy="176387"/>
              <a:chOff x="5267450" y="3810639"/>
              <a:chExt cx="848735" cy="391695"/>
            </a:xfrm>
            <a:noFill/>
          </p:grpSpPr>
          <p:sp>
            <p:nvSpPr>
              <p:cNvPr id="40" name="フリーフォーム 21 2">
                <a:extLst>
                  <a:ext uri="{FF2B5EF4-FFF2-40B4-BE49-F238E27FC236}">
                    <a16:creationId xmlns:a16="http://schemas.microsoft.com/office/drawing/2014/main" id="{4080F41C-8497-4F9C-9239-014E62DBE775}"/>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22">
                <a:extLst>
                  <a:ext uri="{FF2B5EF4-FFF2-40B4-BE49-F238E27FC236}">
                    <a16:creationId xmlns:a16="http://schemas.microsoft.com/office/drawing/2014/main" id="{A9DCD388-70F7-44BE-9E7C-18DC75C39C39}"/>
                  </a:ext>
                </a:extLst>
              </p:cNvPr>
              <p:cNvGrpSpPr/>
              <p:nvPr/>
            </p:nvGrpSpPr>
            <p:grpSpPr>
              <a:xfrm>
                <a:off x="5267450" y="3810639"/>
                <a:ext cx="141461" cy="141461"/>
                <a:chOff x="7240824" y="2855449"/>
                <a:chExt cx="141461" cy="141461"/>
              </a:xfrm>
              <a:grpFill/>
            </p:grpSpPr>
            <p:cxnSp>
              <p:nvCxnSpPr>
                <p:cNvPr id="42" name="直線コネクタ 23 2">
                  <a:extLst>
                    <a:ext uri="{FF2B5EF4-FFF2-40B4-BE49-F238E27FC236}">
                      <a16:creationId xmlns:a16="http://schemas.microsoft.com/office/drawing/2014/main" id="{C5727384-AEB2-4D35-9CE0-83E8193D38DA}"/>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直線コネクタ 24 2">
                  <a:extLst>
                    <a:ext uri="{FF2B5EF4-FFF2-40B4-BE49-F238E27FC236}">
                      <a16:creationId xmlns:a16="http://schemas.microsoft.com/office/drawing/2014/main" id="{ECE7E0B8-8009-41D7-98B1-FEC7FCDF90F6}"/>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直線コネクタ 25 2">
                  <a:extLst>
                    <a:ext uri="{FF2B5EF4-FFF2-40B4-BE49-F238E27FC236}">
                      <a16:creationId xmlns:a16="http://schemas.microsoft.com/office/drawing/2014/main" id="{05C334F1-4214-4AB6-8D44-5B904A0C767A}"/>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直線コネクタ 26 2">
                  <a:extLst>
                    <a:ext uri="{FF2B5EF4-FFF2-40B4-BE49-F238E27FC236}">
                      <a16:creationId xmlns:a16="http://schemas.microsoft.com/office/drawing/2014/main" id="{D09B0A7E-71CE-41B0-B56C-B2989EB0633A}"/>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sp>
        <p:nvSpPr>
          <p:cNvPr id="28" name="TextBox 27">
            <a:extLst>
              <a:ext uri="{FF2B5EF4-FFF2-40B4-BE49-F238E27FC236}">
                <a16:creationId xmlns:a16="http://schemas.microsoft.com/office/drawing/2014/main" id="{EFFDFF8D-2685-496D-B37E-D2A7832FCB14}"/>
              </a:ext>
            </a:extLst>
          </p:cNvPr>
          <p:cNvSpPr txBox="1"/>
          <p:nvPr/>
        </p:nvSpPr>
        <p:spPr>
          <a:xfrm>
            <a:off x="7755761" y="2041840"/>
            <a:ext cx="1280735" cy="369332"/>
          </a:xfrm>
          <a:prstGeom prst="rect">
            <a:avLst/>
          </a:prstGeom>
          <a:noFill/>
        </p:spPr>
        <p:txBody>
          <a:bodyPr wrap="square" rtlCol="0">
            <a:spAutoFit/>
          </a:bodyPr>
          <a:lstStyle/>
          <a:p>
            <a:r>
              <a:rPr kumimoji="1" lang="ja-JP" altLang="en-US" dirty="0"/>
              <a:t>＋　・・・</a:t>
            </a:r>
          </a:p>
        </p:txBody>
      </p:sp>
      <p:sp>
        <p:nvSpPr>
          <p:cNvPr id="29" name="Rectangle 28">
            <a:extLst>
              <a:ext uri="{FF2B5EF4-FFF2-40B4-BE49-F238E27FC236}">
                <a16:creationId xmlns:a16="http://schemas.microsoft.com/office/drawing/2014/main" id="{7222243A-779C-4D82-A9E4-A8599F307374}"/>
              </a:ext>
            </a:extLst>
          </p:cNvPr>
          <p:cNvSpPr/>
          <p:nvPr/>
        </p:nvSpPr>
        <p:spPr>
          <a:xfrm>
            <a:off x="4826094" y="2084178"/>
            <a:ext cx="198937" cy="176833"/>
          </a:xfrm>
          <a:prstGeom prst="rect">
            <a:avLst/>
          </a:prstGeom>
        </p:spPr>
        <p:txBody>
          <a:bodyPr wrap="none">
            <a:spAutoFit/>
          </a:bodyPr>
          <a:lstStyle/>
          <a:p>
            <a:r>
              <a:rPr lang="ja-JP" altLang="en-US" dirty="0"/>
              <a:t>＋</a:t>
            </a:r>
          </a:p>
        </p:txBody>
      </p:sp>
      <p:sp>
        <p:nvSpPr>
          <p:cNvPr id="30" name="Rectangle 29">
            <a:extLst>
              <a:ext uri="{FF2B5EF4-FFF2-40B4-BE49-F238E27FC236}">
                <a16:creationId xmlns:a16="http://schemas.microsoft.com/office/drawing/2014/main" id="{9AFD68E6-12B4-4C03-8F15-557371F6A958}"/>
              </a:ext>
            </a:extLst>
          </p:cNvPr>
          <p:cNvSpPr/>
          <p:nvPr/>
        </p:nvSpPr>
        <p:spPr>
          <a:xfrm>
            <a:off x="6347309" y="2041840"/>
            <a:ext cx="198937" cy="176833"/>
          </a:xfrm>
          <a:prstGeom prst="rect">
            <a:avLst/>
          </a:prstGeom>
        </p:spPr>
        <p:txBody>
          <a:bodyPr wrap="none">
            <a:spAutoFit/>
          </a:bodyPr>
          <a:lstStyle/>
          <a:p>
            <a:r>
              <a:rPr lang="ja-JP" altLang="en-US" dirty="0"/>
              <a:t>＋</a:t>
            </a:r>
          </a:p>
        </p:txBody>
      </p:sp>
      <p:sp>
        <p:nvSpPr>
          <p:cNvPr id="31" name="フリーフォーム 100 1 1 5">
            <a:extLst>
              <a:ext uri="{FF2B5EF4-FFF2-40B4-BE49-F238E27FC236}">
                <a16:creationId xmlns:a16="http://schemas.microsoft.com/office/drawing/2014/main" id="{98D1DF05-FD8B-4257-B5E4-A67AF51D6682}"/>
              </a:ext>
            </a:extLst>
          </p:cNvPr>
          <p:cNvSpPr/>
          <p:nvPr/>
        </p:nvSpPr>
        <p:spPr>
          <a:xfrm rot="10800000">
            <a:off x="5253854" y="2154923"/>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2" name="フリーフォーム 100 1 1 6">
            <a:extLst>
              <a:ext uri="{FF2B5EF4-FFF2-40B4-BE49-F238E27FC236}">
                <a16:creationId xmlns:a16="http://schemas.microsoft.com/office/drawing/2014/main" id="{025F7D00-0060-4A91-BCE8-D788AF55AD57}"/>
              </a:ext>
            </a:extLst>
          </p:cNvPr>
          <p:cNvSpPr/>
          <p:nvPr/>
        </p:nvSpPr>
        <p:spPr>
          <a:xfrm rot="10800000">
            <a:off x="5940347" y="2159394"/>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3" name="フリーフォーム 100 1 1 7">
            <a:extLst>
              <a:ext uri="{FF2B5EF4-FFF2-40B4-BE49-F238E27FC236}">
                <a16:creationId xmlns:a16="http://schemas.microsoft.com/office/drawing/2014/main" id="{F80FF729-8C55-47C8-A497-047D5ECD1916}"/>
              </a:ext>
            </a:extLst>
          </p:cNvPr>
          <p:cNvSpPr/>
          <p:nvPr/>
        </p:nvSpPr>
        <p:spPr>
          <a:xfrm rot="10800000">
            <a:off x="7460764" y="2176522"/>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4" name="フリーフォーム 100 1 1 8">
            <a:extLst>
              <a:ext uri="{FF2B5EF4-FFF2-40B4-BE49-F238E27FC236}">
                <a16:creationId xmlns:a16="http://schemas.microsoft.com/office/drawing/2014/main" id="{7C847F45-2D2C-4EB8-B817-C7DA7419C5F5}"/>
              </a:ext>
            </a:extLst>
          </p:cNvPr>
          <p:cNvSpPr/>
          <p:nvPr/>
        </p:nvSpPr>
        <p:spPr>
          <a:xfrm rot="10800000">
            <a:off x="6780624" y="2150051"/>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nvGrpSpPr>
          <p:cNvPr id="107" name="Group 106">
            <a:extLst>
              <a:ext uri="{FF2B5EF4-FFF2-40B4-BE49-F238E27FC236}">
                <a16:creationId xmlns:a16="http://schemas.microsoft.com/office/drawing/2014/main" id="{258CBD71-3ABD-43FF-8388-D8E6ECB1CF86}"/>
              </a:ext>
            </a:extLst>
          </p:cNvPr>
          <p:cNvGrpSpPr/>
          <p:nvPr/>
        </p:nvGrpSpPr>
        <p:grpSpPr>
          <a:xfrm>
            <a:off x="118321" y="1862465"/>
            <a:ext cx="1357335" cy="630431"/>
            <a:chOff x="334345" y="1474746"/>
            <a:chExt cx="1357335" cy="630431"/>
          </a:xfrm>
        </p:grpSpPr>
        <p:sp>
          <p:nvSpPr>
            <p:cNvPr id="108" name="円/楕円 51 1">
              <a:extLst>
                <a:ext uri="{FF2B5EF4-FFF2-40B4-BE49-F238E27FC236}">
                  <a16:creationId xmlns:a16="http://schemas.microsoft.com/office/drawing/2014/main" id="{607EE802-0B1C-4629-9072-BFDC815C186D}"/>
                </a:ext>
              </a:extLst>
            </p:cNvPr>
            <p:cNvSpPr>
              <a:spLocks noChangeAspect="1"/>
            </p:cNvSpPr>
            <p:nvPr/>
          </p:nvSpPr>
          <p:spPr>
            <a:xfrm rot="10892241">
              <a:off x="695474" y="1474746"/>
              <a:ext cx="630431" cy="630431"/>
            </a:xfrm>
            <a:prstGeom prst="ellipse">
              <a:avLst/>
            </a:prstGeom>
            <a:noFill/>
            <a:ln w="76200" cmpd="dbl">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9" name="フリーフォーム 100 1 1 9">
              <a:extLst>
                <a:ext uri="{FF2B5EF4-FFF2-40B4-BE49-F238E27FC236}">
                  <a16:creationId xmlns:a16="http://schemas.microsoft.com/office/drawing/2014/main" id="{88D278F4-2B0D-4D3E-9600-3115AC2E08FF}"/>
                </a:ext>
              </a:extLst>
            </p:cNvPr>
            <p:cNvSpPr/>
            <p:nvPr/>
          </p:nvSpPr>
          <p:spPr>
            <a:xfrm rot="10800000">
              <a:off x="334345" y="1764466"/>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10" name="フリーフォーム 100 1 1 10">
              <a:extLst>
                <a:ext uri="{FF2B5EF4-FFF2-40B4-BE49-F238E27FC236}">
                  <a16:creationId xmlns:a16="http://schemas.microsoft.com/office/drawing/2014/main" id="{4A32FAC5-C4CC-4F37-A41E-4BB2AE3E4C92}"/>
                </a:ext>
              </a:extLst>
            </p:cNvPr>
            <p:cNvSpPr/>
            <p:nvPr/>
          </p:nvSpPr>
          <p:spPr>
            <a:xfrm rot="10800000">
              <a:off x="1360120" y="1782998"/>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111" name="テキスト ボックス 1 2">
            <a:extLst>
              <a:ext uri="{FF2B5EF4-FFF2-40B4-BE49-F238E27FC236}">
                <a16:creationId xmlns:a16="http://schemas.microsoft.com/office/drawing/2014/main" id="{A8EB47F3-7A57-438F-A832-FAABD8C82FF6}"/>
              </a:ext>
            </a:extLst>
          </p:cNvPr>
          <p:cNvSpPr txBox="1"/>
          <p:nvPr/>
        </p:nvSpPr>
        <p:spPr>
          <a:xfrm>
            <a:off x="2378465" y="1174647"/>
            <a:ext cx="5395237" cy="369332"/>
          </a:xfrm>
          <a:prstGeom prst="rect">
            <a:avLst/>
          </a:prstGeom>
          <a:noFill/>
        </p:spPr>
        <p:txBody>
          <a:bodyPr wrap="square" rtlCol="0">
            <a:spAutoFit/>
          </a:bodyPr>
          <a:lstStyle/>
          <a:p>
            <a:r>
              <a:rPr lang="en-US" altLang="ja-JP" b="1" dirty="0">
                <a:solidFill>
                  <a:srgbClr val="FF0000"/>
                </a:solidFill>
              </a:rPr>
              <a:t>Naïve perturbation breaks down when </a:t>
            </a:r>
            <a:r>
              <a:rPr lang="en-US" altLang="ja-JP" b="1" dirty="0" err="1">
                <a:solidFill>
                  <a:srgbClr val="FF0000"/>
                </a:solidFill>
              </a:rPr>
              <a:t>eB</a:t>
            </a:r>
            <a:r>
              <a:rPr lang="en-US" altLang="ja-JP" b="1" dirty="0">
                <a:solidFill>
                  <a:srgbClr val="FF0000"/>
                </a:solidFill>
              </a:rPr>
              <a:t> is large!</a:t>
            </a:r>
            <a:endParaRPr kumimoji="1" lang="ja-JP" altLang="en-US" b="1" dirty="0">
              <a:solidFill>
                <a:srgbClr val="FF0000"/>
              </a:solidFill>
            </a:endParaRPr>
          </a:p>
        </p:txBody>
      </p:sp>
      <p:sp>
        <p:nvSpPr>
          <p:cNvPr id="117" name="TextBox 116">
            <a:extLst>
              <a:ext uri="{FF2B5EF4-FFF2-40B4-BE49-F238E27FC236}">
                <a16:creationId xmlns:a16="http://schemas.microsoft.com/office/drawing/2014/main" id="{BA33E055-752E-44A2-9946-9D4F8C25BE8D}"/>
              </a:ext>
            </a:extLst>
          </p:cNvPr>
          <p:cNvSpPr txBox="1"/>
          <p:nvPr/>
        </p:nvSpPr>
        <p:spPr>
          <a:xfrm>
            <a:off x="467544" y="116632"/>
            <a:ext cx="8447249" cy="461665"/>
          </a:xfrm>
          <a:prstGeom prst="rect">
            <a:avLst/>
          </a:prstGeom>
          <a:noFill/>
        </p:spPr>
        <p:txBody>
          <a:bodyPr wrap="none" rtlCol="0">
            <a:spAutoFit/>
          </a:bodyPr>
          <a:lstStyle/>
          <a:p>
            <a:r>
              <a:rPr lang="en-US" altLang="ja-JP" sz="2400" dirty="0">
                <a:solidFill>
                  <a:srgbClr val="00B0F0"/>
                </a:solidFill>
              </a:rPr>
              <a:t>Vacuum polarization tensor in two different series representations</a:t>
            </a:r>
            <a:endParaRPr kumimoji="1" lang="ja-JP" altLang="en-US" sz="2400" dirty="0">
              <a:solidFill>
                <a:srgbClr val="00B0F0"/>
              </a:solidFill>
            </a:endParaRPr>
          </a:p>
        </p:txBody>
      </p:sp>
      <p:sp>
        <p:nvSpPr>
          <p:cNvPr id="118" name="TextBox 117">
            <a:extLst>
              <a:ext uri="{FF2B5EF4-FFF2-40B4-BE49-F238E27FC236}">
                <a16:creationId xmlns:a16="http://schemas.microsoft.com/office/drawing/2014/main" id="{CD7B8E05-EEC5-4A9C-B75B-BC195EFEEED5}"/>
              </a:ext>
            </a:extLst>
          </p:cNvPr>
          <p:cNvSpPr txBox="1"/>
          <p:nvPr/>
        </p:nvSpPr>
        <p:spPr>
          <a:xfrm>
            <a:off x="1691680" y="786520"/>
            <a:ext cx="4424609" cy="369332"/>
          </a:xfrm>
          <a:prstGeom prst="rect">
            <a:avLst/>
          </a:prstGeom>
          <a:noFill/>
        </p:spPr>
        <p:txBody>
          <a:bodyPr wrap="none" rtlCol="0">
            <a:spAutoFit/>
          </a:bodyPr>
          <a:lstStyle/>
          <a:p>
            <a:r>
              <a:rPr kumimoji="1" lang="en-US" altLang="ja-JP" dirty="0"/>
              <a:t>1. Naïve perturbative series when </a:t>
            </a:r>
            <a:r>
              <a:rPr kumimoji="1" lang="en-US" altLang="ja-JP" dirty="0" err="1"/>
              <a:t>eB</a:t>
            </a:r>
            <a:r>
              <a:rPr kumimoji="1" lang="en-US" altLang="ja-JP" dirty="0"/>
              <a:t> is small.</a:t>
            </a:r>
            <a:endParaRPr kumimoji="1" lang="ja-JP" altLang="en-US" dirty="0"/>
          </a:p>
        </p:txBody>
      </p:sp>
      <p:sp>
        <p:nvSpPr>
          <p:cNvPr id="18" name="Rectangle 17">
            <a:extLst>
              <a:ext uri="{FF2B5EF4-FFF2-40B4-BE49-F238E27FC236}">
                <a16:creationId xmlns:a16="http://schemas.microsoft.com/office/drawing/2014/main" id="{F1EB0964-9A52-4CE2-A7F6-023CD89C05F3}"/>
              </a:ext>
            </a:extLst>
          </p:cNvPr>
          <p:cNvSpPr/>
          <p:nvPr/>
        </p:nvSpPr>
        <p:spPr>
          <a:xfrm>
            <a:off x="3284214" y="2071588"/>
            <a:ext cx="223494" cy="369332"/>
          </a:xfrm>
          <a:prstGeom prst="rect">
            <a:avLst/>
          </a:prstGeom>
        </p:spPr>
        <p:txBody>
          <a:bodyPr wrap="square">
            <a:spAutoFit/>
          </a:bodyPr>
          <a:lstStyle/>
          <a:p>
            <a:r>
              <a:rPr lang="ja-JP" altLang="en-US" dirty="0"/>
              <a:t>＋</a:t>
            </a:r>
          </a:p>
        </p:txBody>
      </p:sp>
      <p:sp>
        <p:nvSpPr>
          <p:cNvPr id="20" name="Rectangle 19">
            <a:extLst>
              <a:ext uri="{FF2B5EF4-FFF2-40B4-BE49-F238E27FC236}">
                <a16:creationId xmlns:a16="http://schemas.microsoft.com/office/drawing/2014/main" id="{710A560D-CB39-4E04-894A-2D43F0183A12}"/>
              </a:ext>
            </a:extLst>
          </p:cNvPr>
          <p:cNvSpPr/>
          <p:nvPr/>
        </p:nvSpPr>
        <p:spPr>
          <a:xfrm>
            <a:off x="1738528" y="1946349"/>
            <a:ext cx="385200" cy="523220"/>
          </a:xfrm>
          <a:prstGeom prst="rect">
            <a:avLst/>
          </a:prstGeom>
        </p:spPr>
        <p:txBody>
          <a:bodyPr wrap="square">
            <a:spAutoFit/>
          </a:bodyPr>
          <a:lstStyle/>
          <a:p>
            <a:r>
              <a:rPr lang="en-US" altLang="ja-JP" sz="2800" dirty="0"/>
              <a:t>=</a:t>
            </a:r>
            <a:endParaRPr lang="ja-JP" altLang="en-US" sz="2800" dirty="0"/>
          </a:p>
        </p:txBody>
      </p:sp>
      <p:grpSp>
        <p:nvGrpSpPr>
          <p:cNvPr id="134" name="Group 133">
            <a:extLst>
              <a:ext uri="{FF2B5EF4-FFF2-40B4-BE49-F238E27FC236}">
                <a16:creationId xmlns:a16="http://schemas.microsoft.com/office/drawing/2014/main" id="{B10131B5-B026-486E-9869-A1B087978242}"/>
              </a:ext>
            </a:extLst>
          </p:cNvPr>
          <p:cNvGrpSpPr/>
          <p:nvPr/>
        </p:nvGrpSpPr>
        <p:grpSpPr>
          <a:xfrm>
            <a:off x="2291915" y="1972850"/>
            <a:ext cx="1035082" cy="514802"/>
            <a:chOff x="2048048" y="1972850"/>
            <a:chExt cx="1035082" cy="514802"/>
          </a:xfrm>
        </p:grpSpPr>
        <p:sp>
          <p:nvSpPr>
            <p:cNvPr id="19" name="円/楕円 51 3">
              <a:extLst>
                <a:ext uri="{FF2B5EF4-FFF2-40B4-BE49-F238E27FC236}">
                  <a16:creationId xmlns:a16="http://schemas.microsoft.com/office/drawing/2014/main" id="{4384E163-D391-495A-B74E-BCE3B1782B86}"/>
                </a:ext>
              </a:extLst>
            </p:cNvPr>
            <p:cNvSpPr>
              <a:spLocks noChangeAspect="1"/>
            </p:cNvSpPr>
            <p:nvPr/>
          </p:nvSpPr>
          <p:spPr>
            <a:xfrm rot="10892241">
              <a:off x="2301341" y="1972850"/>
              <a:ext cx="514802" cy="514802"/>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1" name="フリーフォーム 100 1 1 1">
              <a:extLst>
                <a:ext uri="{FF2B5EF4-FFF2-40B4-BE49-F238E27FC236}">
                  <a16:creationId xmlns:a16="http://schemas.microsoft.com/office/drawing/2014/main" id="{33E77768-79DB-4B39-9D17-F7E014C74388}"/>
                </a:ext>
              </a:extLst>
            </p:cNvPr>
            <p:cNvSpPr/>
            <p:nvPr/>
          </p:nvSpPr>
          <p:spPr>
            <a:xfrm rot="10800000">
              <a:off x="2048048" y="2193508"/>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2" name="フリーフォーム 100 1 1 2">
              <a:extLst>
                <a:ext uri="{FF2B5EF4-FFF2-40B4-BE49-F238E27FC236}">
                  <a16:creationId xmlns:a16="http://schemas.microsoft.com/office/drawing/2014/main" id="{E59F6C18-69BC-4AD9-A883-22D0780924A0}"/>
                </a:ext>
              </a:extLst>
            </p:cNvPr>
            <p:cNvSpPr/>
            <p:nvPr/>
          </p:nvSpPr>
          <p:spPr>
            <a:xfrm rot="10800000">
              <a:off x="2859636" y="2202122"/>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grpSp>
        <p:nvGrpSpPr>
          <p:cNvPr id="135" name="Group 134">
            <a:extLst>
              <a:ext uri="{FF2B5EF4-FFF2-40B4-BE49-F238E27FC236}">
                <a16:creationId xmlns:a16="http://schemas.microsoft.com/office/drawing/2014/main" id="{E2491DF7-82AD-492B-83D9-67E3F15B3702}"/>
              </a:ext>
            </a:extLst>
          </p:cNvPr>
          <p:cNvGrpSpPr/>
          <p:nvPr/>
        </p:nvGrpSpPr>
        <p:grpSpPr>
          <a:xfrm>
            <a:off x="3680558" y="1730937"/>
            <a:ext cx="1002711" cy="755266"/>
            <a:chOff x="3436691" y="1730937"/>
            <a:chExt cx="1002711" cy="755266"/>
          </a:xfrm>
        </p:grpSpPr>
        <p:grpSp>
          <p:nvGrpSpPr>
            <p:cNvPr id="2" name="Group 1">
              <a:extLst>
                <a:ext uri="{FF2B5EF4-FFF2-40B4-BE49-F238E27FC236}">
                  <a16:creationId xmlns:a16="http://schemas.microsoft.com/office/drawing/2014/main" id="{3EB7F1C5-8FD6-4988-816D-6E4B7CF8AAF3}"/>
                </a:ext>
              </a:extLst>
            </p:cNvPr>
            <p:cNvGrpSpPr/>
            <p:nvPr/>
          </p:nvGrpSpPr>
          <p:grpSpPr>
            <a:xfrm>
              <a:off x="3505653" y="1730937"/>
              <a:ext cx="878612" cy="755266"/>
              <a:chOff x="4450882" y="1231296"/>
              <a:chExt cx="919631" cy="790526"/>
            </a:xfrm>
          </p:grpSpPr>
          <p:sp>
            <p:nvSpPr>
              <p:cNvPr id="3" name="円/楕円 51 2">
                <a:extLst>
                  <a:ext uri="{FF2B5EF4-FFF2-40B4-BE49-F238E27FC236}">
                    <a16:creationId xmlns:a16="http://schemas.microsoft.com/office/drawing/2014/main" id="{01A77895-1A8D-4136-B020-5AF703A0E032}"/>
                  </a:ext>
                </a:extLst>
              </p:cNvPr>
              <p:cNvSpPr>
                <a:spLocks noChangeAspect="1"/>
              </p:cNvSpPr>
              <p:nvPr/>
            </p:nvSpPr>
            <p:spPr>
              <a:xfrm rot="10952241">
                <a:off x="4624793" y="1482986"/>
                <a:ext cx="538836" cy="538836"/>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4" name="グループ化 5">
                <a:extLst>
                  <a:ext uri="{FF2B5EF4-FFF2-40B4-BE49-F238E27FC236}">
                    <a16:creationId xmlns:a16="http://schemas.microsoft.com/office/drawing/2014/main" id="{489F8F6F-267B-47A7-8656-9CC2E9857108}"/>
                  </a:ext>
                </a:extLst>
              </p:cNvPr>
              <p:cNvGrpSpPr>
                <a:grpSpLocks noChangeAspect="1"/>
              </p:cNvGrpSpPr>
              <p:nvPr/>
            </p:nvGrpSpPr>
            <p:grpSpPr>
              <a:xfrm rot="789182">
                <a:off x="4450882" y="1283638"/>
                <a:ext cx="351387" cy="159461"/>
                <a:chOff x="5267450" y="3810639"/>
                <a:chExt cx="848735" cy="391695"/>
              </a:xfrm>
              <a:noFill/>
            </p:grpSpPr>
            <p:sp>
              <p:nvSpPr>
                <p:cNvPr id="12" name="フリーフォーム 39 1">
                  <a:extLst>
                    <a:ext uri="{FF2B5EF4-FFF2-40B4-BE49-F238E27FC236}">
                      <a16:creationId xmlns:a16="http://schemas.microsoft.com/office/drawing/2014/main" id="{884D810E-4CE9-451F-8949-2CF12FE2E6D0}"/>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40">
                  <a:extLst>
                    <a:ext uri="{FF2B5EF4-FFF2-40B4-BE49-F238E27FC236}">
                      <a16:creationId xmlns:a16="http://schemas.microsoft.com/office/drawing/2014/main" id="{8A40B933-B408-4988-BA1E-1692352A87F7}"/>
                    </a:ext>
                  </a:extLst>
                </p:cNvPr>
                <p:cNvGrpSpPr/>
                <p:nvPr/>
              </p:nvGrpSpPr>
              <p:grpSpPr>
                <a:xfrm>
                  <a:off x="5267450" y="3810639"/>
                  <a:ext cx="141461" cy="141461"/>
                  <a:chOff x="7240824" y="2855449"/>
                  <a:chExt cx="141461" cy="141461"/>
                </a:xfrm>
                <a:grpFill/>
              </p:grpSpPr>
              <p:cxnSp>
                <p:nvCxnSpPr>
                  <p:cNvPr id="14" name="直線コネクタ 41 1">
                    <a:extLst>
                      <a:ext uri="{FF2B5EF4-FFF2-40B4-BE49-F238E27FC236}">
                        <a16:creationId xmlns:a16="http://schemas.microsoft.com/office/drawing/2014/main" id="{2A1580C2-922A-4E5E-A17B-6CC0463C26E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直線コネクタ 42 1">
                    <a:extLst>
                      <a:ext uri="{FF2B5EF4-FFF2-40B4-BE49-F238E27FC236}">
                        <a16:creationId xmlns:a16="http://schemas.microsoft.com/office/drawing/2014/main" id="{1A7EABDF-EB2B-4B49-BE9E-C51E86EE6FDB}"/>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直線コネクタ 43 1">
                    <a:extLst>
                      <a:ext uri="{FF2B5EF4-FFF2-40B4-BE49-F238E27FC236}">
                        <a16:creationId xmlns:a16="http://schemas.microsoft.com/office/drawing/2014/main" id="{5D1F7E78-71E8-461F-B324-90DCE31B6142}"/>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線コネクタ 44 1">
                    <a:extLst>
                      <a:ext uri="{FF2B5EF4-FFF2-40B4-BE49-F238E27FC236}">
                        <a16:creationId xmlns:a16="http://schemas.microsoft.com/office/drawing/2014/main" id="{5098D332-BC5A-4827-90F8-313877F53E1A}"/>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5" name="グループ化 10">
                <a:extLst>
                  <a:ext uri="{FF2B5EF4-FFF2-40B4-BE49-F238E27FC236}">
                    <a16:creationId xmlns:a16="http://schemas.microsoft.com/office/drawing/2014/main" id="{E8E7F7C7-FF54-4D49-9A5C-B09B47CA1D4B}"/>
                  </a:ext>
                </a:extLst>
              </p:cNvPr>
              <p:cNvGrpSpPr>
                <a:grpSpLocks noChangeAspect="1"/>
              </p:cNvGrpSpPr>
              <p:nvPr/>
            </p:nvGrpSpPr>
            <p:grpSpPr>
              <a:xfrm rot="5837639">
                <a:off x="5087977" y="1337445"/>
                <a:ext cx="388685" cy="176387"/>
                <a:chOff x="5267450" y="3810639"/>
                <a:chExt cx="848735" cy="391695"/>
              </a:xfrm>
              <a:noFill/>
            </p:grpSpPr>
            <p:sp>
              <p:nvSpPr>
                <p:cNvPr id="6" name="フリーフォーム 15 1">
                  <a:extLst>
                    <a:ext uri="{FF2B5EF4-FFF2-40B4-BE49-F238E27FC236}">
                      <a16:creationId xmlns:a16="http://schemas.microsoft.com/office/drawing/2014/main" id="{D1661BE2-CF9D-4FD9-BDA5-117B532B1091}"/>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16">
                  <a:extLst>
                    <a:ext uri="{FF2B5EF4-FFF2-40B4-BE49-F238E27FC236}">
                      <a16:creationId xmlns:a16="http://schemas.microsoft.com/office/drawing/2014/main" id="{534466E6-C1E1-4479-9565-8E6DA3596BA2}"/>
                    </a:ext>
                  </a:extLst>
                </p:cNvPr>
                <p:cNvGrpSpPr/>
                <p:nvPr/>
              </p:nvGrpSpPr>
              <p:grpSpPr>
                <a:xfrm>
                  <a:off x="5267450" y="3810639"/>
                  <a:ext cx="141461" cy="141461"/>
                  <a:chOff x="7240824" y="2855449"/>
                  <a:chExt cx="141461" cy="141461"/>
                </a:xfrm>
                <a:grpFill/>
              </p:grpSpPr>
              <p:cxnSp>
                <p:nvCxnSpPr>
                  <p:cNvPr id="8" name="直線コネクタ 17 1">
                    <a:extLst>
                      <a:ext uri="{FF2B5EF4-FFF2-40B4-BE49-F238E27FC236}">
                        <a16:creationId xmlns:a16="http://schemas.microsoft.com/office/drawing/2014/main" id="{28426829-964E-4B46-8AFC-8E4ACA93E2C2}"/>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直線コネクタ 18 1">
                    <a:extLst>
                      <a:ext uri="{FF2B5EF4-FFF2-40B4-BE49-F238E27FC236}">
                        <a16:creationId xmlns:a16="http://schemas.microsoft.com/office/drawing/2014/main" id="{776D3953-4103-42C2-BA4A-CF8DEBEBF29A}"/>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直線コネクタ 19 1">
                    <a:extLst>
                      <a:ext uri="{FF2B5EF4-FFF2-40B4-BE49-F238E27FC236}">
                        <a16:creationId xmlns:a16="http://schemas.microsoft.com/office/drawing/2014/main" id="{7564C930-B484-4FA4-BF74-F1F5344E23CF}"/>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直線コネクタ 20 1">
                    <a:extLst>
                      <a:ext uri="{FF2B5EF4-FFF2-40B4-BE49-F238E27FC236}">
                        <a16:creationId xmlns:a16="http://schemas.microsoft.com/office/drawing/2014/main" id="{AE9620A9-4477-42DE-80D4-BCB32FB4D686}"/>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sp>
          <p:nvSpPr>
            <p:cNvPr id="23" name="フリーフォーム 100 1 1 3">
              <a:extLst>
                <a:ext uri="{FF2B5EF4-FFF2-40B4-BE49-F238E27FC236}">
                  <a16:creationId xmlns:a16="http://schemas.microsoft.com/office/drawing/2014/main" id="{C891AFD3-2DD8-48D9-89C3-0ADDC7003D00}"/>
                </a:ext>
              </a:extLst>
            </p:cNvPr>
            <p:cNvSpPr/>
            <p:nvPr/>
          </p:nvSpPr>
          <p:spPr>
            <a:xfrm rot="10800000">
              <a:off x="4215908" y="2198680"/>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4" name="フリーフォーム 100 1 1 4">
              <a:extLst>
                <a:ext uri="{FF2B5EF4-FFF2-40B4-BE49-F238E27FC236}">
                  <a16:creationId xmlns:a16="http://schemas.microsoft.com/office/drawing/2014/main" id="{018DF52A-1D79-426E-BEEB-5BB05019543B}"/>
                </a:ext>
              </a:extLst>
            </p:cNvPr>
            <p:cNvSpPr/>
            <p:nvPr/>
          </p:nvSpPr>
          <p:spPr>
            <a:xfrm rot="10800000">
              <a:off x="3436691" y="2180751"/>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pic>
        <p:nvPicPr>
          <p:cNvPr id="120" name="Picture 119">
            <a:extLst>
              <a:ext uri="{FF2B5EF4-FFF2-40B4-BE49-F238E27FC236}">
                <a16:creationId xmlns:a16="http://schemas.microsoft.com/office/drawing/2014/main" id="{AD54F9BE-32BD-434F-96D9-BFC7CE03A9B6}"/>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195736" y="2751446"/>
            <a:ext cx="836763" cy="244906"/>
          </a:xfrm>
          <a:prstGeom prst="rect">
            <a:avLst/>
          </a:prstGeom>
        </p:spPr>
      </p:pic>
      <p:pic>
        <p:nvPicPr>
          <p:cNvPr id="123" name="Picture 122">
            <a:extLst>
              <a:ext uri="{FF2B5EF4-FFF2-40B4-BE49-F238E27FC236}">
                <a16:creationId xmlns:a16="http://schemas.microsoft.com/office/drawing/2014/main" id="{74AAC6B5-1313-4165-B90A-FE5F2797CB2D}"/>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563888" y="2751446"/>
            <a:ext cx="836763" cy="244906"/>
          </a:xfrm>
          <a:prstGeom prst="rect">
            <a:avLst/>
          </a:prstGeom>
        </p:spPr>
      </p:pic>
      <p:sp>
        <p:nvSpPr>
          <p:cNvPr id="125" name="Freeform: Shape 124">
            <a:extLst>
              <a:ext uri="{FF2B5EF4-FFF2-40B4-BE49-F238E27FC236}">
                <a16:creationId xmlns:a16="http://schemas.microsoft.com/office/drawing/2014/main" id="{89159B25-392E-45A4-894B-CE165EE7E5E7}"/>
              </a:ext>
            </a:extLst>
          </p:cNvPr>
          <p:cNvSpPr/>
          <p:nvPr/>
        </p:nvSpPr>
        <p:spPr bwMode="auto">
          <a:xfrm rot="15437445">
            <a:off x="4470778" y="2865971"/>
            <a:ext cx="771728" cy="857982"/>
          </a:xfrm>
          <a:custGeom>
            <a:avLst/>
            <a:gdLst>
              <a:gd name="connsiteX0" fmla="*/ 0 w 984659"/>
              <a:gd name="connsiteY0" fmla="*/ 750454 h 750454"/>
              <a:gd name="connsiteX1" fmla="*/ 159327 w 984659"/>
              <a:gd name="connsiteY1" fmla="*/ 362527 h 750454"/>
              <a:gd name="connsiteX2" fmla="*/ 588818 w 984659"/>
              <a:gd name="connsiteY2" fmla="*/ 140854 h 750454"/>
              <a:gd name="connsiteX3" fmla="*/ 602673 w 984659"/>
              <a:gd name="connsiteY3" fmla="*/ 417945 h 750454"/>
              <a:gd name="connsiteX4" fmla="*/ 290946 w 984659"/>
              <a:gd name="connsiteY4" fmla="*/ 431800 h 750454"/>
              <a:gd name="connsiteX5" fmla="*/ 408709 w 984659"/>
              <a:gd name="connsiteY5" fmla="*/ 168563 h 750454"/>
              <a:gd name="connsiteX6" fmla="*/ 893618 w 984659"/>
              <a:gd name="connsiteY6" fmla="*/ 23091 h 750454"/>
              <a:gd name="connsiteX7" fmla="*/ 983673 w 984659"/>
              <a:gd name="connsiteY7" fmla="*/ 2309 h 75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659" h="750454">
                <a:moveTo>
                  <a:pt x="0" y="750454"/>
                </a:moveTo>
                <a:cubicBezTo>
                  <a:pt x="30595" y="607290"/>
                  <a:pt x="61191" y="464127"/>
                  <a:pt x="159327" y="362527"/>
                </a:cubicBezTo>
                <a:cubicBezTo>
                  <a:pt x="257463" y="260927"/>
                  <a:pt x="514927" y="131618"/>
                  <a:pt x="588818" y="140854"/>
                </a:cubicBezTo>
                <a:cubicBezTo>
                  <a:pt x="662709" y="150090"/>
                  <a:pt x="652318" y="369454"/>
                  <a:pt x="602673" y="417945"/>
                </a:cubicBezTo>
                <a:cubicBezTo>
                  <a:pt x="553028" y="466436"/>
                  <a:pt x="323273" y="473364"/>
                  <a:pt x="290946" y="431800"/>
                </a:cubicBezTo>
                <a:cubicBezTo>
                  <a:pt x="258619" y="390236"/>
                  <a:pt x="308264" y="236681"/>
                  <a:pt x="408709" y="168563"/>
                </a:cubicBezTo>
                <a:cubicBezTo>
                  <a:pt x="509154" y="100445"/>
                  <a:pt x="797791" y="50800"/>
                  <a:pt x="893618" y="23091"/>
                </a:cubicBezTo>
                <a:cubicBezTo>
                  <a:pt x="989445" y="-4618"/>
                  <a:pt x="986559" y="-1155"/>
                  <a:pt x="983673" y="2309"/>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TextBox 125">
            <a:extLst>
              <a:ext uri="{FF2B5EF4-FFF2-40B4-BE49-F238E27FC236}">
                <a16:creationId xmlns:a16="http://schemas.microsoft.com/office/drawing/2014/main" id="{2689555E-29F2-4080-89B3-9F60D751EE2C}"/>
              </a:ext>
            </a:extLst>
          </p:cNvPr>
          <p:cNvSpPr txBox="1"/>
          <p:nvPr/>
        </p:nvSpPr>
        <p:spPr>
          <a:xfrm>
            <a:off x="5580112" y="3212976"/>
            <a:ext cx="2617973" cy="646331"/>
          </a:xfrm>
          <a:prstGeom prst="rect">
            <a:avLst/>
          </a:prstGeom>
          <a:solidFill>
            <a:schemeClr val="bg1"/>
          </a:solidFill>
        </p:spPr>
        <p:txBody>
          <a:bodyPr wrap="square" rtlCol="0">
            <a:spAutoFit/>
          </a:bodyPr>
          <a:lstStyle/>
          <a:p>
            <a:r>
              <a:rPr kumimoji="1" lang="en-US" altLang="ja-JP" dirty="0"/>
              <a:t>Weak-field approximation</a:t>
            </a:r>
          </a:p>
          <a:p>
            <a:r>
              <a:rPr lang="en-US" altLang="ja-JP" dirty="0"/>
              <a:t>Adler, etc.</a:t>
            </a:r>
            <a:endParaRPr kumimoji="1" lang="ja-JP" altLang="en-US" dirty="0"/>
          </a:p>
        </p:txBody>
      </p:sp>
      <p:grpSp>
        <p:nvGrpSpPr>
          <p:cNvPr id="145" name="Group 144">
            <a:extLst>
              <a:ext uri="{FF2B5EF4-FFF2-40B4-BE49-F238E27FC236}">
                <a16:creationId xmlns:a16="http://schemas.microsoft.com/office/drawing/2014/main" id="{A22B668D-BABE-4215-9ED2-BB03E0965DCA}"/>
              </a:ext>
            </a:extLst>
          </p:cNvPr>
          <p:cNvGrpSpPr/>
          <p:nvPr/>
        </p:nvGrpSpPr>
        <p:grpSpPr>
          <a:xfrm>
            <a:off x="1564464" y="4136951"/>
            <a:ext cx="7506666" cy="2674684"/>
            <a:chOff x="1564464" y="4136951"/>
            <a:chExt cx="7506666" cy="2674684"/>
          </a:xfrm>
        </p:grpSpPr>
        <p:sp>
          <p:nvSpPr>
            <p:cNvPr id="131" name="Rectangle 130">
              <a:extLst>
                <a:ext uri="{FF2B5EF4-FFF2-40B4-BE49-F238E27FC236}">
                  <a16:creationId xmlns:a16="http://schemas.microsoft.com/office/drawing/2014/main" id="{882DFFA8-1A80-4A17-ADE3-61FBA46CCB59}"/>
                </a:ext>
              </a:extLst>
            </p:cNvPr>
            <p:cNvSpPr/>
            <p:nvPr/>
          </p:nvSpPr>
          <p:spPr bwMode="auto">
            <a:xfrm>
              <a:off x="1564464" y="4136951"/>
              <a:ext cx="7506666" cy="1971579"/>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112" name="Rectangle 111">
              <a:extLst>
                <a:ext uri="{FF2B5EF4-FFF2-40B4-BE49-F238E27FC236}">
                  <a16:creationId xmlns:a16="http://schemas.microsoft.com/office/drawing/2014/main" id="{986D64F9-ED42-4C9C-947B-48EAB371E4BD}"/>
                </a:ext>
              </a:extLst>
            </p:cNvPr>
            <p:cNvSpPr/>
            <p:nvPr/>
          </p:nvSpPr>
          <p:spPr>
            <a:xfrm>
              <a:off x="1691680" y="4934132"/>
              <a:ext cx="313192" cy="523220"/>
            </a:xfrm>
            <a:prstGeom prst="rect">
              <a:avLst/>
            </a:prstGeom>
          </p:spPr>
          <p:txBody>
            <a:bodyPr wrap="square">
              <a:spAutoFit/>
            </a:bodyPr>
            <a:lstStyle/>
            <a:p>
              <a:r>
                <a:rPr lang="en-US" altLang="ja-JP" sz="2800" dirty="0"/>
                <a:t>=</a:t>
              </a:r>
              <a:endParaRPr lang="ja-JP" altLang="en-US" sz="2800" dirty="0"/>
            </a:p>
          </p:txBody>
        </p:sp>
        <p:pic>
          <p:nvPicPr>
            <p:cNvPr id="116" name="Picture 115">
              <a:extLst>
                <a:ext uri="{FF2B5EF4-FFF2-40B4-BE49-F238E27FC236}">
                  <a16:creationId xmlns:a16="http://schemas.microsoft.com/office/drawing/2014/main" id="{22C69364-F9A5-4FC1-8C10-E3F681C4AD9A}"/>
                </a:ext>
              </a:extLst>
            </p:cNvPr>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2212470" y="4638857"/>
              <a:ext cx="3799690" cy="1079271"/>
            </a:xfrm>
            <a:prstGeom prst="rect">
              <a:avLst/>
            </a:prstGeom>
          </p:spPr>
        </p:pic>
        <p:sp>
          <p:nvSpPr>
            <p:cNvPr id="124" name="TextBox 123">
              <a:extLst>
                <a:ext uri="{FF2B5EF4-FFF2-40B4-BE49-F238E27FC236}">
                  <a16:creationId xmlns:a16="http://schemas.microsoft.com/office/drawing/2014/main" id="{0216B9CC-5F2F-4771-B2EA-ADB038A1964B}"/>
                </a:ext>
              </a:extLst>
            </p:cNvPr>
            <p:cNvSpPr txBox="1"/>
            <p:nvPr/>
          </p:nvSpPr>
          <p:spPr>
            <a:xfrm>
              <a:off x="1666987" y="4192959"/>
              <a:ext cx="3414076" cy="400110"/>
            </a:xfrm>
            <a:prstGeom prst="rect">
              <a:avLst/>
            </a:prstGeom>
            <a:noFill/>
          </p:spPr>
          <p:txBody>
            <a:bodyPr wrap="none" rtlCol="0">
              <a:spAutoFit/>
            </a:bodyPr>
            <a:lstStyle/>
            <a:p>
              <a:r>
                <a:rPr kumimoji="1" lang="en-US" altLang="ja-JP" sz="2000" b="1" dirty="0">
                  <a:solidFill>
                    <a:schemeClr val="accent2">
                      <a:lumMod val="50000"/>
                    </a:schemeClr>
                  </a:solidFill>
                </a:rPr>
                <a:t>2. Landau level representation</a:t>
              </a:r>
              <a:endParaRPr kumimoji="1" lang="ja-JP" altLang="en-US" sz="2000" b="1" dirty="0">
                <a:solidFill>
                  <a:schemeClr val="accent2">
                    <a:lumMod val="50000"/>
                  </a:schemeClr>
                </a:solidFill>
              </a:endParaRPr>
            </a:p>
          </p:txBody>
        </p:sp>
        <p:sp>
          <p:nvSpPr>
            <p:cNvPr id="127" name="Freeform: Shape 126">
              <a:extLst>
                <a:ext uri="{FF2B5EF4-FFF2-40B4-BE49-F238E27FC236}">
                  <a16:creationId xmlns:a16="http://schemas.microsoft.com/office/drawing/2014/main" id="{C173C549-4672-4586-9CE4-07F8612AA88F}"/>
                </a:ext>
              </a:extLst>
            </p:cNvPr>
            <p:cNvSpPr/>
            <p:nvPr/>
          </p:nvSpPr>
          <p:spPr bwMode="auto">
            <a:xfrm rot="18192042" flipH="1">
              <a:off x="5032569" y="4234038"/>
              <a:ext cx="882824" cy="808758"/>
            </a:xfrm>
            <a:custGeom>
              <a:avLst/>
              <a:gdLst>
                <a:gd name="connsiteX0" fmla="*/ 0 w 984659"/>
                <a:gd name="connsiteY0" fmla="*/ 750454 h 750454"/>
                <a:gd name="connsiteX1" fmla="*/ 159327 w 984659"/>
                <a:gd name="connsiteY1" fmla="*/ 362527 h 750454"/>
                <a:gd name="connsiteX2" fmla="*/ 588818 w 984659"/>
                <a:gd name="connsiteY2" fmla="*/ 140854 h 750454"/>
                <a:gd name="connsiteX3" fmla="*/ 602673 w 984659"/>
                <a:gd name="connsiteY3" fmla="*/ 417945 h 750454"/>
                <a:gd name="connsiteX4" fmla="*/ 290946 w 984659"/>
                <a:gd name="connsiteY4" fmla="*/ 431800 h 750454"/>
                <a:gd name="connsiteX5" fmla="*/ 408709 w 984659"/>
                <a:gd name="connsiteY5" fmla="*/ 168563 h 750454"/>
                <a:gd name="connsiteX6" fmla="*/ 893618 w 984659"/>
                <a:gd name="connsiteY6" fmla="*/ 23091 h 750454"/>
                <a:gd name="connsiteX7" fmla="*/ 983673 w 984659"/>
                <a:gd name="connsiteY7" fmla="*/ 2309 h 75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659" h="750454">
                  <a:moveTo>
                    <a:pt x="0" y="750454"/>
                  </a:moveTo>
                  <a:cubicBezTo>
                    <a:pt x="30595" y="607290"/>
                    <a:pt x="61191" y="464127"/>
                    <a:pt x="159327" y="362527"/>
                  </a:cubicBezTo>
                  <a:cubicBezTo>
                    <a:pt x="257463" y="260927"/>
                    <a:pt x="514927" y="131618"/>
                    <a:pt x="588818" y="140854"/>
                  </a:cubicBezTo>
                  <a:cubicBezTo>
                    <a:pt x="662709" y="150090"/>
                    <a:pt x="652318" y="369454"/>
                    <a:pt x="602673" y="417945"/>
                  </a:cubicBezTo>
                  <a:cubicBezTo>
                    <a:pt x="553028" y="466436"/>
                    <a:pt x="323273" y="473364"/>
                    <a:pt x="290946" y="431800"/>
                  </a:cubicBezTo>
                  <a:cubicBezTo>
                    <a:pt x="258619" y="390236"/>
                    <a:pt x="308264" y="236681"/>
                    <a:pt x="408709" y="168563"/>
                  </a:cubicBezTo>
                  <a:cubicBezTo>
                    <a:pt x="509154" y="100445"/>
                    <a:pt x="797791" y="50800"/>
                    <a:pt x="893618" y="23091"/>
                  </a:cubicBezTo>
                  <a:cubicBezTo>
                    <a:pt x="989445" y="-4618"/>
                    <a:pt x="986559" y="-1155"/>
                    <a:pt x="983673" y="2309"/>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TextBox 127">
              <a:extLst>
                <a:ext uri="{FF2B5EF4-FFF2-40B4-BE49-F238E27FC236}">
                  <a16:creationId xmlns:a16="http://schemas.microsoft.com/office/drawing/2014/main" id="{1F7AA5FD-A1F9-4931-8D26-FEB6F02A9062}"/>
                </a:ext>
              </a:extLst>
            </p:cNvPr>
            <p:cNvSpPr txBox="1"/>
            <p:nvPr/>
          </p:nvSpPr>
          <p:spPr>
            <a:xfrm>
              <a:off x="5940152" y="4207701"/>
              <a:ext cx="3002938" cy="646331"/>
            </a:xfrm>
            <a:prstGeom prst="rect">
              <a:avLst/>
            </a:prstGeom>
            <a:solidFill>
              <a:schemeClr val="bg1"/>
            </a:solidFill>
          </p:spPr>
          <p:txBody>
            <a:bodyPr wrap="none" rtlCol="0">
              <a:spAutoFit/>
            </a:bodyPr>
            <a:lstStyle/>
            <a:p>
              <a:r>
                <a:rPr kumimoji="1" lang="en-US" altLang="ja-JP" dirty="0"/>
                <a:t>Lowest Landau approximation</a:t>
              </a:r>
            </a:p>
            <a:p>
              <a:r>
                <a:rPr kumimoji="1" lang="en-US" altLang="ja-JP" dirty="0"/>
                <a:t>(ℓ = n = 0) when </a:t>
              </a:r>
              <a:r>
                <a:rPr kumimoji="1" lang="en-US" altLang="ja-JP" dirty="0" err="1"/>
                <a:t>eB</a:t>
              </a:r>
              <a:r>
                <a:rPr kumimoji="1" lang="en-US" altLang="ja-JP" dirty="0"/>
                <a:t> is large.</a:t>
              </a:r>
              <a:endParaRPr kumimoji="1" lang="ja-JP" altLang="en-US" dirty="0"/>
            </a:p>
          </p:txBody>
        </p:sp>
        <p:sp>
          <p:nvSpPr>
            <p:cNvPr id="129" name="TextBox 128">
              <a:extLst>
                <a:ext uri="{FF2B5EF4-FFF2-40B4-BE49-F238E27FC236}">
                  <a16:creationId xmlns:a16="http://schemas.microsoft.com/office/drawing/2014/main" id="{3D8570FC-7FF0-497A-8038-1F3EF30C3081}"/>
                </a:ext>
              </a:extLst>
            </p:cNvPr>
            <p:cNvSpPr txBox="1"/>
            <p:nvPr/>
          </p:nvSpPr>
          <p:spPr>
            <a:xfrm>
              <a:off x="2191409" y="6165304"/>
              <a:ext cx="6341031" cy="646331"/>
            </a:xfrm>
            <a:prstGeom prst="rect">
              <a:avLst/>
            </a:prstGeom>
            <a:noFill/>
          </p:spPr>
          <p:txBody>
            <a:bodyPr wrap="none" rtlCol="0">
              <a:spAutoFit/>
            </a:bodyPr>
            <a:lstStyle/>
            <a:p>
              <a:r>
                <a:rPr kumimoji="1" lang="en-US" altLang="ja-JP" dirty="0"/>
                <a:t>Cf. For the Landau level representation of the </a:t>
              </a:r>
              <a:r>
                <a:rPr lang="en-US" altLang="ja-JP" dirty="0"/>
                <a:t>HE effective action, </a:t>
              </a:r>
            </a:p>
            <a:p>
              <a:r>
                <a:rPr kumimoji="1" lang="en-US" altLang="ja-JP" dirty="0"/>
                <a:t>see KH, Itakura, Ozaki [</a:t>
              </a:r>
              <a:r>
                <a:rPr lang="en-US" altLang="ja-JP" dirty="0">
                  <a:hlinkClick r:id="rId11"/>
                </a:rPr>
                <a:t>2001.06131</a:t>
              </a:r>
              <a:r>
                <a:rPr kumimoji="1" lang="en-US" altLang="ja-JP" dirty="0"/>
                <a:t>].</a:t>
              </a:r>
              <a:endParaRPr kumimoji="1" lang="ja-JP" altLang="en-US" dirty="0"/>
            </a:p>
          </p:txBody>
        </p:sp>
        <p:sp>
          <p:nvSpPr>
            <p:cNvPr id="132" name="TextBox 131">
              <a:extLst>
                <a:ext uri="{FF2B5EF4-FFF2-40B4-BE49-F238E27FC236}">
                  <a16:creationId xmlns:a16="http://schemas.microsoft.com/office/drawing/2014/main" id="{B4CF9BA6-53A3-4506-9CCA-9785C52CAB97}"/>
                </a:ext>
              </a:extLst>
            </p:cNvPr>
            <p:cNvSpPr txBox="1"/>
            <p:nvPr/>
          </p:nvSpPr>
          <p:spPr>
            <a:xfrm>
              <a:off x="5376100" y="5630678"/>
              <a:ext cx="3610668" cy="369332"/>
            </a:xfrm>
            <a:prstGeom prst="rect">
              <a:avLst/>
            </a:prstGeom>
            <a:noFill/>
          </p:spPr>
          <p:txBody>
            <a:bodyPr wrap="none" rtlCol="0">
              <a:spAutoFit/>
            </a:bodyPr>
            <a:lstStyle/>
            <a:p>
              <a:r>
                <a:rPr kumimoji="1" lang="en-US" altLang="ja-JP" dirty="0" err="1"/>
                <a:t>KH&amp;Itakrua</a:t>
              </a:r>
              <a:r>
                <a:rPr kumimoji="1" lang="en-US" altLang="ja-JP" dirty="0"/>
                <a:t> [</a:t>
              </a:r>
              <a:r>
                <a:rPr lang="en-US" altLang="ja-JP" dirty="0">
                  <a:hlinkClick r:id="rId12"/>
                </a:rPr>
                <a:t>1209.2663</a:t>
              </a:r>
              <a:r>
                <a:rPr lang="en-US" altLang="ja-JP" dirty="0"/>
                <a:t>, </a:t>
              </a:r>
              <a:r>
                <a:rPr lang="en-US" altLang="ja-JP" dirty="0">
                  <a:hlinkClick r:id="rId13"/>
                </a:rPr>
                <a:t>1212.1897</a:t>
              </a:r>
              <a:r>
                <a:rPr kumimoji="1" lang="en-US" altLang="ja-JP" dirty="0"/>
                <a:t>]</a:t>
              </a:r>
              <a:endParaRPr kumimoji="1" lang="ja-JP" altLang="en-US" dirty="0"/>
            </a:p>
          </p:txBody>
        </p:sp>
      </p:grpSp>
      <p:pic>
        <p:nvPicPr>
          <p:cNvPr id="139" name="Picture 138">
            <a:extLst>
              <a:ext uri="{FF2B5EF4-FFF2-40B4-BE49-F238E27FC236}">
                <a16:creationId xmlns:a16="http://schemas.microsoft.com/office/drawing/2014/main" id="{636E6B28-C167-4DA7-9AE9-3EF4BE2678D0}"/>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004048" y="2750846"/>
            <a:ext cx="836763" cy="246106"/>
          </a:xfrm>
          <a:prstGeom prst="rect">
            <a:avLst/>
          </a:prstGeom>
        </p:spPr>
      </p:pic>
      <p:pic>
        <p:nvPicPr>
          <p:cNvPr id="141" name="Picture 140">
            <a:extLst>
              <a:ext uri="{FF2B5EF4-FFF2-40B4-BE49-F238E27FC236}">
                <a16:creationId xmlns:a16="http://schemas.microsoft.com/office/drawing/2014/main" id="{896505AB-BEED-42E3-ADF3-9BBF5B300347}"/>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6516216" y="2751446"/>
            <a:ext cx="836763" cy="244906"/>
          </a:xfrm>
          <a:prstGeom prst="rect">
            <a:avLst/>
          </a:prstGeom>
        </p:spPr>
      </p:pic>
      <p:pic>
        <p:nvPicPr>
          <p:cNvPr id="144" name="Picture 143">
            <a:extLst>
              <a:ext uri="{FF2B5EF4-FFF2-40B4-BE49-F238E27FC236}">
                <a16:creationId xmlns:a16="http://schemas.microsoft.com/office/drawing/2014/main" id="{09A9C8A1-B89A-4690-8CB2-95B9B2D1DF00}"/>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8100392" y="2752046"/>
            <a:ext cx="935206" cy="244906"/>
          </a:xfrm>
          <a:prstGeom prst="rect">
            <a:avLst/>
          </a:prstGeom>
        </p:spPr>
      </p:pic>
      <p:sp>
        <p:nvSpPr>
          <p:cNvPr id="133" name="Freeform: Shape 132">
            <a:extLst>
              <a:ext uri="{FF2B5EF4-FFF2-40B4-BE49-F238E27FC236}">
                <a16:creationId xmlns:a16="http://schemas.microsoft.com/office/drawing/2014/main" id="{F8594FBC-BF2C-46C0-8F51-CDADEC1D79A8}"/>
              </a:ext>
            </a:extLst>
          </p:cNvPr>
          <p:cNvSpPr/>
          <p:nvPr/>
        </p:nvSpPr>
        <p:spPr bwMode="auto">
          <a:xfrm rot="15437445">
            <a:off x="2754303" y="2894735"/>
            <a:ext cx="771728" cy="857982"/>
          </a:xfrm>
          <a:custGeom>
            <a:avLst/>
            <a:gdLst>
              <a:gd name="connsiteX0" fmla="*/ 0 w 984659"/>
              <a:gd name="connsiteY0" fmla="*/ 750454 h 750454"/>
              <a:gd name="connsiteX1" fmla="*/ 159327 w 984659"/>
              <a:gd name="connsiteY1" fmla="*/ 362527 h 750454"/>
              <a:gd name="connsiteX2" fmla="*/ 588818 w 984659"/>
              <a:gd name="connsiteY2" fmla="*/ 140854 h 750454"/>
              <a:gd name="connsiteX3" fmla="*/ 602673 w 984659"/>
              <a:gd name="connsiteY3" fmla="*/ 417945 h 750454"/>
              <a:gd name="connsiteX4" fmla="*/ 290946 w 984659"/>
              <a:gd name="connsiteY4" fmla="*/ 431800 h 750454"/>
              <a:gd name="connsiteX5" fmla="*/ 408709 w 984659"/>
              <a:gd name="connsiteY5" fmla="*/ 168563 h 750454"/>
              <a:gd name="connsiteX6" fmla="*/ 893618 w 984659"/>
              <a:gd name="connsiteY6" fmla="*/ 23091 h 750454"/>
              <a:gd name="connsiteX7" fmla="*/ 983673 w 984659"/>
              <a:gd name="connsiteY7" fmla="*/ 2309 h 75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659" h="750454">
                <a:moveTo>
                  <a:pt x="0" y="750454"/>
                </a:moveTo>
                <a:cubicBezTo>
                  <a:pt x="30595" y="607290"/>
                  <a:pt x="61191" y="464127"/>
                  <a:pt x="159327" y="362527"/>
                </a:cubicBezTo>
                <a:cubicBezTo>
                  <a:pt x="257463" y="260927"/>
                  <a:pt x="514927" y="131618"/>
                  <a:pt x="588818" y="140854"/>
                </a:cubicBezTo>
                <a:cubicBezTo>
                  <a:pt x="662709" y="150090"/>
                  <a:pt x="652318" y="369454"/>
                  <a:pt x="602673" y="417945"/>
                </a:cubicBezTo>
                <a:cubicBezTo>
                  <a:pt x="553028" y="466436"/>
                  <a:pt x="323273" y="473364"/>
                  <a:pt x="290946" y="431800"/>
                </a:cubicBezTo>
                <a:cubicBezTo>
                  <a:pt x="258619" y="390236"/>
                  <a:pt x="308264" y="236681"/>
                  <a:pt x="408709" y="168563"/>
                </a:cubicBezTo>
                <a:cubicBezTo>
                  <a:pt x="509154" y="100445"/>
                  <a:pt x="797791" y="50800"/>
                  <a:pt x="893618" y="23091"/>
                </a:cubicBezTo>
                <a:cubicBezTo>
                  <a:pt x="989445" y="-4618"/>
                  <a:pt x="986559" y="-1155"/>
                  <a:pt x="983673" y="2309"/>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TextBox 135">
            <a:extLst>
              <a:ext uri="{FF2B5EF4-FFF2-40B4-BE49-F238E27FC236}">
                <a16:creationId xmlns:a16="http://schemas.microsoft.com/office/drawing/2014/main" id="{968183E4-798C-4D43-8545-5FF2A92452A2}"/>
              </a:ext>
            </a:extLst>
          </p:cNvPr>
          <p:cNvSpPr txBox="1"/>
          <p:nvPr/>
        </p:nvSpPr>
        <p:spPr>
          <a:xfrm>
            <a:off x="3032499" y="3589993"/>
            <a:ext cx="1696281" cy="369332"/>
          </a:xfrm>
          <a:prstGeom prst="rect">
            <a:avLst/>
          </a:prstGeom>
          <a:solidFill>
            <a:schemeClr val="bg1"/>
          </a:solidFill>
        </p:spPr>
        <p:txBody>
          <a:bodyPr wrap="square" rtlCol="0">
            <a:spAutoFit/>
          </a:bodyPr>
          <a:lstStyle/>
          <a:p>
            <a:r>
              <a:rPr kumimoji="1" lang="en-US" altLang="ja-JP" dirty="0"/>
              <a:t>No modification</a:t>
            </a:r>
            <a:endParaRPr kumimoji="1" lang="ja-JP" altLang="en-US" dirty="0"/>
          </a:p>
        </p:txBody>
      </p:sp>
    </p:spTree>
    <p:extLst>
      <p:ext uri="{BB962C8B-B14F-4D97-AF65-F5344CB8AC3E}">
        <p14:creationId xmlns:p14="http://schemas.microsoft.com/office/powerpoint/2010/main" val="669281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94216" y="1412776"/>
            <a:ext cx="6102120" cy="646331"/>
          </a:xfrm>
          <a:prstGeom prst="rect">
            <a:avLst/>
          </a:prstGeom>
          <a:noFill/>
        </p:spPr>
        <p:txBody>
          <a:bodyPr wrap="none" rtlCol="0">
            <a:spAutoFit/>
          </a:bodyPr>
          <a:lstStyle/>
          <a:p>
            <a:r>
              <a:rPr kumimoji="1" lang="en-US" altLang="ja-JP" sz="3600" i="1" dirty="0"/>
              <a:t>Differential dilepton spectrum </a:t>
            </a:r>
            <a:endParaRPr kumimoji="1" lang="ja-JP" altLang="en-US" sz="3600" i="1" dirty="0"/>
          </a:p>
        </p:txBody>
      </p:sp>
      <p:sp>
        <p:nvSpPr>
          <p:cNvPr id="3" name="TextBox 2">
            <a:extLst>
              <a:ext uri="{FF2B5EF4-FFF2-40B4-BE49-F238E27FC236}">
                <a16:creationId xmlns:a16="http://schemas.microsoft.com/office/drawing/2014/main" id="{05C80F9D-DF0C-4290-9EDD-D90500BB7F43}"/>
              </a:ext>
            </a:extLst>
          </p:cNvPr>
          <p:cNvSpPr txBox="1"/>
          <p:nvPr/>
        </p:nvSpPr>
        <p:spPr>
          <a:xfrm>
            <a:off x="1115616" y="3789040"/>
            <a:ext cx="7632848" cy="646331"/>
          </a:xfrm>
          <a:prstGeom prst="rect">
            <a:avLst/>
          </a:prstGeom>
          <a:noFill/>
        </p:spPr>
        <p:txBody>
          <a:bodyPr wrap="square" rtlCol="0">
            <a:spAutoFit/>
          </a:bodyPr>
          <a:lstStyle/>
          <a:p>
            <a:r>
              <a:rPr kumimoji="1" lang="en-US" altLang="ja-JP" dirty="0">
                <a:solidFill>
                  <a:srgbClr val="00B050"/>
                </a:solidFill>
              </a:rPr>
              <a:t>KH, Hidetoshi Taya, </a:t>
            </a:r>
            <a:r>
              <a:rPr kumimoji="1" lang="en-US" altLang="ja-JP" dirty="0" err="1">
                <a:solidFill>
                  <a:srgbClr val="00B050"/>
                </a:solidFill>
              </a:rPr>
              <a:t>Shinsuke</a:t>
            </a:r>
            <a:r>
              <a:rPr kumimoji="1" lang="en-US" altLang="ja-JP" dirty="0">
                <a:solidFill>
                  <a:srgbClr val="00B050"/>
                </a:solidFill>
              </a:rPr>
              <a:t> Yoshida, “</a:t>
            </a:r>
            <a:r>
              <a:rPr lang="en-US" altLang="ja-JP" dirty="0">
                <a:solidFill>
                  <a:srgbClr val="00B050"/>
                </a:solidFill>
              </a:rPr>
              <a:t>Di-lepton production from a single photon in strong magnetic fields: vacuum dichroism</a:t>
            </a:r>
            <a:r>
              <a:rPr kumimoji="1" lang="en-US" altLang="ja-JP" dirty="0">
                <a:solidFill>
                  <a:srgbClr val="00B050"/>
                </a:solidFill>
              </a:rPr>
              <a:t>”, [</a:t>
            </a:r>
            <a:r>
              <a:rPr lang="en-US" altLang="ja-JP" dirty="0">
                <a:solidFill>
                  <a:srgbClr val="00B050"/>
                </a:solidFill>
                <a:hlinkClick r:id="rId2">
                  <a:extLst>
                    <a:ext uri="{A12FA001-AC4F-418D-AE19-62706E023703}">
                      <ahyp:hlinkClr xmlns:ahyp="http://schemas.microsoft.com/office/drawing/2018/hyperlinkcolor" val="tx"/>
                    </a:ext>
                  </a:extLst>
                </a:hlinkClick>
              </a:rPr>
              <a:t>2010.13492</a:t>
            </a:r>
            <a:r>
              <a:rPr lang="en-US" altLang="ja-JP" dirty="0">
                <a:solidFill>
                  <a:srgbClr val="00B050"/>
                </a:solidFill>
              </a:rPr>
              <a:t>]</a:t>
            </a:r>
          </a:p>
        </p:txBody>
      </p:sp>
      <p:sp>
        <p:nvSpPr>
          <p:cNvPr id="2" name="TextBox 1">
            <a:extLst>
              <a:ext uri="{FF2B5EF4-FFF2-40B4-BE49-F238E27FC236}">
                <a16:creationId xmlns:a16="http://schemas.microsoft.com/office/drawing/2014/main" id="{A405743F-850A-4AC2-B1BE-1F8476A511E7}"/>
              </a:ext>
            </a:extLst>
          </p:cNvPr>
          <p:cNvSpPr txBox="1"/>
          <p:nvPr/>
        </p:nvSpPr>
        <p:spPr>
          <a:xfrm>
            <a:off x="1619672" y="2564904"/>
            <a:ext cx="5806359" cy="400110"/>
          </a:xfrm>
          <a:prstGeom prst="rect">
            <a:avLst/>
          </a:prstGeom>
          <a:noFill/>
        </p:spPr>
        <p:txBody>
          <a:bodyPr wrap="square" rtlCol="0">
            <a:spAutoFit/>
          </a:bodyPr>
          <a:lstStyle/>
          <a:p>
            <a:r>
              <a:rPr kumimoji="1" lang="en-US" altLang="ja-JP" sz="2000" dirty="0"/>
              <a:t>--- Better accessibility than the photon polarization </a:t>
            </a:r>
            <a:endParaRPr kumimoji="1" lang="ja-JP" altLang="en-US" sz="2000" dirty="0"/>
          </a:p>
        </p:txBody>
      </p:sp>
    </p:spTree>
    <p:extLst>
      <p:ext uri="{BB962C8B-B14F-4D97-AF65-F5344CB8AC3E}">
        <p14:creationId xmlns:p14="http://schemas.microsoft.com/office/powerpoint/2010/main" val="271548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142">
            <a:extLst>
              <a:ext uri="{FF2B5EF4-FFF2-40B4-BE49-F238E27FC236}">
                <a16:creationId xmlns:a16="http://schemas.microsoft.com/office/drawing/2014/main" id="{DAE2F17C-D82F-4E08-85A1-B773F83A8667}"/>
              </a:ext>
            </a:extLst>
          </p:cNvPr>
          <p:cNvSpPr/>
          <p:nvPr/>
        </p:nvSpPr>
        <p:spPr bwMode="auto">
          <a:xfrm>
            <a:off x="37225" y="3501008"/>
            <a:ext cx="9000109" cy="33123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grpSp>
        <p:nvGrpSpPr>
          <p:cNvPr id="119" name="Group 118">
            <a:extLst>
              <a:ext uri="{FF2B5EF4-FFF2-40B4-BE49-F238E27FC236}">
                <a16:creationId xmlns:a16="http://schemas.microsoft.com/office/drawing/2014/main" id="{8152EFF2-D628-437C-ADFC-D7A4140D2748}"/>
              </a:ext>
            </a:extLst>
          </p:cNvPr>
          <p:cNvGrpSpPr/>
          <p:nvPr/>
        </p:nvGrpSpPr>
        <p:grpSpPr>
          <a:xfrm>
            <a:off x="7230837" y="3653374"/>
            <a:ext cx="1450430" cy="1891422"/>
            <a:chOff x="348168" y="2153799"/>
            <a:chExt cx="2448272" cy="3660474"/>
          </a:xfrm>
        </p:grpSpPr>
        <p:grpSp>
          <p:nvGrpSpPr>
            <p:cNvPr id="120" name="Group 119">
              <a:extLst>
                <a:ext uri="{FF2B5EF4-FFF2-40B4-BE49-F238E27FC236}">
                  <a16:creationId xmlns:a16="http://schemas.microsoft.com/office/drawing/2014/main" id="{AD53C3FC-C760-4271-A33A-9816CBB4A6E7}"/>
                </a:ext>
              </a:extLst>
            </p:cNvPr>
            <p:cNvGrpSpPr/>
            <p:nvPr/>
          </p:nvGrpSpPr>
          <p:grpSpPr>
            <a:xfrm>
              <a:off x="348168" y="2211583"/>
              <a:ext cx="701690" cy="1080120"/>
              <a:chOff x="269910" y="2077126"/>
              <a:chExt cx="701690" cy="1080120"/>
            </a:xfrm>
          </p:grpSpPr>
          <p:cxnSp>
            <p:nvCxnSpPr>
              <p:cNvPr id="131" name="Straight Arrow Connector 130">
                <a:extLst>
                  <a:ext uri="{FF2B5EF4-FFF2-40B4-BE49-F238E27FC236}">
                    <a16:creationId xmlns:a16="http://schemas.microsoft.com/office/drawing/2014/main" id="{0E235DCC-FFBF-4B51-9C97-ACD432288EBD}"/>
                  </a:ext>
                </a:extLst>
              </p:cNvPr>
              <p:cNvCxnSpPr/>
              <p:nvPr/>
            </p:nvCxnSpPr>
            <p:spPr>
              <a:xfrm flipV="1">
                <a:off x="971600" y="2077126"/>
                <a:ext cx="0" cy="10801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2" name="Picture 131">
                <a:extLst>
                  <a:ext uri="{FF2B5EF4-FFF2-40B4-BE49-F238E27FC236}">
                    <a16:creationId xmlns:a16="http://schemas.microsoft.com/office/drawing/2014/main" id="{9B2C1B5B-2080-4170-9021-B6F9BFA0DCCE}"/>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269910" y="2614140"/>
                <a:ext cx="490006" cy="340733"/>
              </a:xfrm>
              <a:prstGeom prst="rect">
                <a:avLst/>
              </a:prstGeom>
            </p:spPr>
          </p:pic>
        </p:grpSp>
        <p:grpSp>
          <p:nvGrpSpPr>
            <p:cNvPr id="121" name="Group 120">
              <a:extLst>
                <a:ext uri="{FF2B5EF4-FFF2-40B4-BE49-F238E27FC236}">
                  <a16:creationId xmlns:a16="http://schemas.microsoft.com/office/drawing/2014/main" id="{9DE87C06-14B8-4374-B3AB-4CA1537197FF}"/>
                </a:ext>
              </a:extLst>
            </p:cNvPr>
            <p:cNvGrpSpPr/>
            <p:nvPr/>
          </p:nvGrpSpPr>
          <p:grpSpPr>
            <a:xfrm>
              <a:off x="348168" y="2153799"/>
              <a:ext cx="2448272" cy="3660474"/>
              <a:chOff x="348168" y="2153799"/>
              <a:chExt cx="2448272" cy="3660474"/>
            </a:xfrm>
          </p:grpSpPr>
          <p:grpSp>
            <p:nvGrpSpPr>
              <p:cNvPr id="122" name="Group 121">
                <a:extLst>
                  <a:ext uri="{FF2B5EF4-FFF2-40B4-BE49-F238E27FC236}">
                    <a16:creationId xmlns:a16="http://schemas.microsoft.com/office/drawing/2014/main" id="{EC192137-7E82-4F7A-8913-1A83F3BC000B}"/>
                  </a:ext>
                </a:extLst>
              </p:cNvPr>
              <p:cNvGrpSpPr/>
              <p:nvPr/>
            </p:nvGrpSpPr>
            <p:grpSpPr>
              <a:xfrm>
                <a:off x="348168" y="2153799"/>
                <a:ext cx="2448272" cy="3660474"/>
                <a:chOff x="348168" y="2153799"/>
                <a:chExt cx="2448272" cy="3660474"/>
              </a:xfrm>
            </p:grpSpPr>
            <p:sp>
              <p:nvSpPr>
                <p:cNvPr id="127" name="円柱 134">
                  <a:extLst>
                    <a:ext uri="{FF2B5EF4-FFF2-40B4-BE49-F238E27FC236}">
                      <a16:creationId xmlns:a16="http://schemas.microsoft.com/office/drawing/2014/main" id="{A7E0EB38-AE31-4929-B735-0D48A5D3BF2E}"/>
                    </a:ext>
                  </a:extLst>
                </p:cNvPr>
                <p:cNvSpPr/>
                <p:nvPr/>
              </p:nvSpPr>
              <p:spPr>
                <a:xfrm>
                  <a:off x="1401010" y="2153799"/>
                  <a:ext cx="381459" cy="3660474"/>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nvGrpSpPr>
                <p:cNvPr id="128" name="Group 127">
                  <a:extLst>
                    <a:ext uri="{FF2B5EF4-FFF2-40B4-BE49-F238E27FC236}">
                      <a16:creationId xmlns:a16="http://schemas.microsoft.com/office/drawing/2014/main" id="{8A0C01B4-8854-43F8-805B-992CCD291DCA}"/>
                    </a:ext>
                  </a:extLst>
                </p:cNvPr>
                <p:cNvGrpSpPr/>
                <p:nvPr/>
              </p:nvGrpSpPr>
              <p:grpSpPr>
                <a:xfrm>
                  <a:off x="348168" y="3571284"/>
                  <a:ext cx="2448272" cy="812937"/>
                  <a:chOff x="348168" y="3571284"/>
                  <a:chExt cx="2448272" cy="812937"/>
                </a:xfrm>
              </p:grpSpPr>
              <p:sp>
                <p:nvSpPr>
                  <p:cNvPr id="129" name="Arc 128">
                    <a:extLst>
                      <a:ext uri="{FF2B5EF4-FFF2-40B4-BE49-F238E27FC236}">
                        <a16:creationId xmlns:a16="http://schemas.microsoft.com/office/drawing/2014/main" id="{2B22A8E6-5791-4019-8CF5-CC62C775E35B}"/>
                      </a:ext>
                    </a:extLst>
                  </p:cNvPr>
                  <p:cNvSpPr/>
                  <p:nvPr/>
                </p:nvSpPr>
                <p:spPr>
                  <a:xfrm>
                    <a:off x="348168" y="3573016"/>
                    <a:ext cx="2448272" cy="811205"/>
                  </a:xfrm>
                  <a:prstGeom prst="arc">
                    <a:avLst>
                      <a:gd name="adj1" fmla="val 9199856"/>
                      <a:gd name="adj2" fmla="val 15043970"/>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130" name="Arc 129">
                    <a:extLst>
                      <a:ext uri="{FF2B5EF4-FFF2-40B4-BE49-F238E27FC236}">
                        <a16:creationId xmlns:a16="http://schemas.microsoft.com/office/drawing/2014/main" id="{6D1F4B44-74AB-46C5-B37A-18311BA5401F}"/>
                      </a:ext>
                    </a:extLst>
                  </p:cNvPr>
                  <p:cNvSpPr/>
                  <p:nvPr/>
                </p:nvSpPr>
                <p:spPr>
                  <a:xfrm>
                    <a:off x="348168" y="3571284"/>
                    <a:ext cx="2448272" cy="811205"/>
                  </a:xfrm>
                  <a:prstGeom prst="arc">
                    <a:avLst>
                      <a:gd name="adj1" fmla="val 17439965"/>
                      <a:gd name="adj2" fmla="val 9182868"/>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grpSp>
          <p:grpSp>
            <p:nvGrpSpPr>
              <p:cNvPr id="123" name="Group 122">
                <a:extLst>
                  <a:ext uri="{FF2B5EF4-FFF2-40B4-BE49-F238E27FC236}">
                    <a16:creationId xmlns:a16="http://schemas.microsoft.com/office/drawing/2014/main" id="{0F98AAAA-753F-4B9D-A087-DB57824A2D13}"/>
                  </a:ext>
                </a:extLst>
              </p:cNvPr>
              <p:cNvGrpSpPr/>
              <p:nvPr/>
            </p:nvGrpSpPr>
            <p:grpSpPr>
              <a:xfrm>
                <a:off x="746105" y="3986203"/>
                <a:ext cx="255032" cy="487243"/>
                <a:chOff x="746105" y="3986203"/>
                <a:chExt cx="255032" cy="487243"/>
              </a:xfrm>
            </p:grpSpPr>
            <p:cxnSp>
              <p:nvCxnSpPr>
                <p:cNvPr id="124" name="Straight Arrow Connector 123">
                  <a:extLst>
                    <a:ext uri="{FF2B5EF4-FFF2-40B4-BE49-F238E27FC236}">
                      <a16:creationId xmlns:a16="http://schemas.microsoft.com/office/drawing/2014/main" id="{ED7284F5-63EA-4CF8-B154-F0AB443CC3B2}"/>
                    </a:ext>
                  </a:extLst>
                </p:cNvPr>
                <p:cNvCxnSpPr>
                  <a:cxnSpLocks/>
                </p:cNvCxnSpPr>
                <p:nvPr/>
              </p:nvCxnSpPr>
              <p:spPr>
                <a:xfrm flipV="1">
                  <a:off x="873620" y="4360541"/>
                  <a:ext cx="885" cy="112905"/>
                </a:xfrm>
                <a:prstGeom prst="straightConnector1">
                  <a:avLst/>
                </a:prstGeom>
                <a:solidFill>
                  <a:srgbClr val="00B0F0"/>
                </a:solidFill>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2B88A238-E001-42A0-8DE1-D64CAC50D80C}"/>
                    </a:ext>
                  </a:extLst>
                </p:cNvPr>
                <p:cNvSpPr/>
                <p:nvPr/>
              </p:nvSpPr>
              <p:spPr>
                <a:xfrm rot="16200000">
                  <a:off x="746105" y="4175714"/>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cxnSp>
              <p:nvCxnSpPr>
                <p:cNvPr id="126" name="Straight Arrow Connector 125">
                  <a:extLst>
                    <a:ext uri="{FF2B5EF4-FFF2-40B4-BE49-F238E27FC236}">
                      <a16:creationId xmlns:a16="http://schemas.microsoft.com/office/drawing/2014/main" id="{D03A29C0-89D0-49BF-B5C4-BC00000D8038}"/>
                    </a:ext>
                  </a:extLst>
                </p:cNvPr>
                <p:cNvCxnSpPr>
                  <a:cxnSpLocks/>
                  <a:stCxn id="125" idx="6"/>
                </p:cNvCxnSpPr>
                <p:nvPr/>
              </p:nvCxnSpPr>
              <p:spPr>
                <a:xfrm flipH="1" flipV="1">
                  <a:off x="873620" y="3986203"/>
                  <a:ext cx="2" cy="189512"/>
                </a:xfrm>
                <a:prstGeom prst="straightConnector1">
                  <a:avLst/>
                </a:prstGeom>
                <a:solidFill>
                  <a:srgbClr val="00B0F0"/>
                </a:solidFill>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3" name="Rectangle 2">
            <a:extLst>
              <a:ext uri="{FF2B5EF4-FFF2-40B4-BE49-F238E27FC236}">
                <a16:creationId xmlns:a16="http://schemas.microsoft.com/office/drawing/2014/main" id="{940353B8-82BB-4E47-9CF9-26C02A963B36}"/>
              </a:ext>
            </a:extLst>
          </p:cNvPr>
          <p:cNvSpPr/>
          <p:nvPr/>
        </p:nvSpPr>
        <p:spPr bwMode="auto">
          <a:xfrm>
            <a:off x="73607" y="517108"/>
            <a:ext cx="8940325" cy="28454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pic>
        <p:nvPicPr>
          <p:cNvPr id="197" name="Picture 196">
            <a:extLst>
              <a:ext uri="{FF2B5EF4-FFF2-40B4-BE49-F238E27FC236}">
                <a16:creationId xmlns:a16="http://schemas.microsoft.com/office/drawing/2014/main" id="{F15D8512-5A2D-4B5F-BF52-525DC357D48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355976" y="1268724"/>
            <a:ext cx="3591436" cy="393721"/>
          </a:xfrm>
          <a:prstGeom prst="rect">
            <a:avLst/>
          </a:prstGeom>
        </p:spPr>
      </p:pic>
      <p:pic>
        <p:nvPicPr>
          <p:cNvPr id="7" name="Picture 2" descr="天秤の無料素材4 | アイコン素材ダウンロードサイト「icooon-mono」 | 商用利用可能なアイコン素材が無料(フリー)ダウンロードできるサイト">
            <a:extLst>
              <a:ext uri="{FF2B5EF4-FFF2-40B4-BE49-F238E27FC236}">
                <a16:creationId xmlns:a16="http://schemas.microsoft.com/office/drawing/2014/main" id="{692D3F40-59DF-4D33-B24E-7CBB9C9216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78" b="89778" l="4889" r="96889">
                        <a14:foregroundMark x1="4889" y1="44889" x2="4889" y2="44889"/>
                        <a14:foregroundMark x1="93778" y1="56444" x2="93778" y2="56444"/>
                        <a14:foregroundMark x1="96889" y1="69333" x2="96889" y2="6933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05386" y="1710868"/>
            <a:ext cx="1744124" cy="17181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8B0DDBA-E38C-479A-841B-51E1F8E25536}"/>
              </a:ext>
            </a:extLst>
          </p:cNvPr>
          <p:cNvSpPr txBox="1"/>
          <p:nvPr/>
        </p:nvSpPr>
        <p:spPr>
          <a:xfrm>
            <a:off x="3369459" y="2712710"/>
            <a:ext cx="2850139" cy="369332"/>
          </a:xfrm>
          <a:prstGeom prst="rect">
            <a:avLst/>
          </a:prstGeom>
          <a:solidFill>
            <a:srgbClr val="FFFFFF">
              <a:alpha val="60000"/>
            </a:srgbClr>
          </a:solidFill>
        </p:spPr>
        <p:txBody>
          <a:bodyPr wrap="none" rtlCol="0">
            <a:spAutoFit/>
          </a:bodyPr>
          <a:lstStyle/>
          <a:p>
            <a:r>
              <a:rPr kumimoji="1" lang="en-US" altLang="ja-JP" dirty="0">
                <a:solidFill>
                  <a:srgbClr val="FF0000"/>
                </a:solidFill>
              </a:rPr>
              <a:t>Massless on-shell condition</a:t>
            </a:r>
            <a:endParaRPr kumimoji="1" lang="ja-JP" altLang="en-US" dirty="0">
              <a:solidFill>
                <a:srgbClr val="FF0000"/>
              </a:solidFill>
            </a:endParaRPr>
          </a:p>
        </p:txBody>
      </p:sp>
      <p:sp>
        <p:nvSpPr>
          <p:cNvPr id="9" name="TextBox 8">
            <a:extLst>
              <a:ext uri="{FF2B5EF4-FFF2-40B4-BE49-F238E27FC236}">
                <a16:creationId xmlns:a16="http://schemas.microsoft.com/office/drawing/2014/main" id="{E04C766A-5C50-4ECC-A10A-1FD3C20A1C9E}"/>
              </a:ext>
            </a:extLst>
          </p:cNvPr>
          <p:cNvSpPr txBox="1"/>
          <p:nvPr/>
        </p:nvSpPr>
        <p:spPr>
          <a:xfrm>
            <a:off x="5004048" y="2178885"/>
            <a:ext cx="1841856" cy="369332"/>
          </a:xfrm>
          <a:prstGeom prst="rect">
            <a:avLst/>
          </a:prstGeom>
          <a:solidFill>
            <a:srgbClr val="FFFFFF">
              <a:alpha val="60000"/>
            </a:srgbClr>
          </a:solidFill>
        </p:spPr>
        <p:txBody>
          <a:bodyPr wrap="none" rtlCol="0">
            <a:spAutoFit/>
          </a:bodyPr>
          <a:lstStyle/>
          <a:p>
            <a:r>
              <a:rPr lang="en-US" altLang="ja-JP" dirty="0">
                <a:solidFill>
                  <a:srgbClr val="FF0000"/>
                </a:solidFill>
              </a:rPr>
              <a:t>E-m conservation</a:t>
            </a:r>
            <a:endParaRPr kumimoji="1" lang="ja-JP" altLang="en-US" dirty="0">
              <a:solidFill>
                <a:srgbClr val="FF0000"/>
              </a:solidFill>
            </a:endParaRPr>
          </a:p>
        </p:txBody>
      </p:sp>
      <p:cxnSp>
        <p:nvCxnSpPr>
          <p:cNvPr id="10" name="Straight Arrow Connector 9">
            <a:extLst>
              <a:ext uri="{FF2B5EF4-FFF2-40B4-BE49-F238E27FC236}">
                <a16:creationId xmlns:a16="http://schemas.microsoft.com/office/drawing/2014/main" id="{5D471582-1100-4A2B-9D9F-03C657EA42AA}"/>
              </a:ext>
            </a:extLst>
          </p:cNvPr>
          <p:cNvCxnSpPr>
            <a:cxnSpLocks/>
          </p:cNvCxnSpPr>
          <p:nvPr/>
        </p:nvCxnSpPr>
        <p:spPr>
          <a:xfrm flipV="1">
            <a:off x="5436096" y="1681581"/>
            <a:ext cx="0" cy="379267"/>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93D6B3C-E859-46A0-AD71-FD959C369105}"/>
              </a:ext>
            </a:extLst>
          </p:cNvPr>
          <p:cNvCxnSpPr>
            <a:cxnSpLocks/>
          </p:cNvCxnSpPr>
          <p:nvPr/>
        </p:nvCxnSpPr>
        <p:spPr>
          <a:xfrm flipV="1">
            <a:off x="4681358" y="1675692"/>
            <a:ext cx="0" cy="1037018"/>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E5289E-FA5D-4470-ACD7-2120CE2239AE}"/>
              </a:ext>
            </a:extLst>
          </p:cNvPr>
          <p:cNvSpPr txBox="1"/>
          <p:nvPr/>
        </p:nvSpPr>
        <p:spPr>
          <a:xfrm>
            <a:off x="4096483" y="904338"/>
            <a:ext cx="4392549" cy="369332"/>
          </a:xfrm>
          <a:prstGeom prst="rect">
            <a:avLst/>
          </a:prstGeom>
          <a:noFill/>
        </p:spPr>
        <p:txBody>
          <a:bodyPr wrap="none" rtlCol="0">
            <a:spAutoFit/>
          </a:bodyPr>
          <a:lstStyle/>
          <a:p>
            <a:r>
              <a:rPr kumimoji="1" lang="en-US" altLang="ja-JP" dirty="0">
                <a:solidFill>
                  <a:srgbClr val="FF0000"/>
                </a:solidFill>
              </a:rPr>
              <a:t>Not compatible with each other w/o B fields.</a:t>
            </a:r>
            <a:endParaRPr kumimoji="1" lang="ja-JP" altLang="en-US" dirty="0">
              <a:solidFill>
                <a:srgbClr val="FF0000"/>
              </a:solidFill>
            </a:endParaRPr>
          </a:p>
        </p:txBody>
      </p:sp>
      <p:sp>
        <p:nvSpPr>
          <p:cNvPr id="5" name="TextBox 4">
            <a:extLst>
              <a:ext uri="{FF2B5EF4-FFF2-40B4-BE49-F238E27FC236}">
                <a16:creationId xmlns:a16="http://schemas.microsoft.com/office/drawing/2014/main" id="{57E07AC7-FC95-4EFE-ACA8-D260579884C3}"/>
              </a:ext>
            </a:extLst>
          </p:cNvPr>
          <p:cNvSpPr txBox="1"/>
          <p:nvPr/>
        </p:nvSpPr>
        <p:spPr>
          <a:xfrm>
            <a:off x="510176" y="470510"/>
            <a:ext cx="5245923" cy="461665"/>
          </a:xfrm>
          <a:prstGeom prst="rect">
            <a:avLst/>
          </a:prstGeom>
          <a:noFill/>
        </p:spPr>
        <p:txBody>
          <a:bodyPr wrap="none" rtlCol="0">
            <a:spAutoFit/>
          </a:bodyPr>
          <a:lstStyle/>
          <a:p>
            <a:r>
              <a:rPr kumimoji="1" lang="en-US" altLang="ja-JP" sz="2400" dirty="0">
                <a:solidFill>
                  <a:srgbClr val="00B0F0"/>
                </a:solidFill>
              </a:rPr>
              <a:t>On-shell photons never decay in vacuum</a:t>
            </a:r>
            <a:endParaRPr kumimoji="1" lang="ja-JP" altLang="en-US" sz="2400" dirty="0">
              <a:solidFill>
                <a:srgbClr val="00B0F0"/>
              </a:solidFill>
            </a:endParaRPr>
          </a:p>
        </p:txBody>
      </p:sp>
      <p:grpSp>
        <p:nvGrpSpPr>
          <p:cNvPr id="13" name="Group 12">
            <a:extLst>
              <a:ext uri="{FF2B5EF4-FFF2-40B4-BE49-F238E27FC236}">
                <a16:creationId xmlns:a16="http://schemas.microsoft.com/office/drawing/2014/main" id="{57AECD3A-25B1-41AF-8C2A-05559FAF2704}"/>
              </a:ext>
            </a:extLst>
          </p:cNvPr>
          <p:cNvGrpSpPr/>
          <p:nvPr/>
        </p:nvGrpSpPr>
        <p:grpSpPr>
          <a:xfrm>
            <a:off x="446146" y="1636798"/>
            <a:ext cx="2418892" cy="632615"/>
            <a:chOff x="187568" y="1356225"/>
            <a:chExt cx="2549074" cy="1070016"/>
          </a:xfrm>
        </p:grpSpPr>
        <p:grpSp>
          <p:nvGrpSpPr>
            <p:cNvPr id="63" name="Group 62">
              <a:extLst>
                <a:ext uri="{FF2B5EF4-FFF2-40B4-BE49-F238E27FC236}">
                  <a16:creationId xmlns:a16="http://schemas.microsoft.com/office/drawing/2014/main" id="{816D3FB5-34A0-48DD-8217-F6FEC1BC7B38}"/>
                </a:ext>
              </a:extLst>
            </p:cNvPr>
            <p:cNvGrpSpPr/>
            <p:nvPr/>
          </p:nvGrpSpPr>
          <p:grpSpPr>
            <a:xfrm>
              <a:off x="1401973" y="1356225"/>
              <a:ext cx="1334669" cy="1070016"/>
              <a:chOff x="2937159" y="4759131"/>
              <a:chExt cx="1033936" cy="920251"/>
            </a:xfrm>
          </p:grpSpPr>
          <p:cxnSp>
            <p:nvCxnSpPr>
              <p:cNvPr id="107" name="Straight Connector 106">
                <a:extLst>
                  <a:ext uri="{FF2B5EF4-FFF2-40B4-BE49-F238E27FC236}">
                    <a16:creationId xmlns:a16="http://schemas.microsoft.com/office/drawing/2014/main" id="{53175FB0-A201-4A85-BF99-5ECC1A1C0BF5}"/>
                  </a:ext>
                </a:extLst>
              </p:cNvPr>
              <p:cNvCxnSpPr>
                <a:cxnSpLocks/>
              </p:cNvCxnSpPr>
              <p:nvPr/>
            </p:nvCxnSpPr>
            <p:spPr>
              <a:xfrm flipV="1">
                <a:off x="2960897" y="4759131"/>
                <a:ext cx="1010198" cy="3979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3D67D38-ED90-4124-9EE8-A0AAE8CFC0C6}"/>
                  </a:ext>
                </a:extLst>
              </p:cNvPr>
              <p:cNvCxnSpPr>
                <a:cxnSpLocks/>
              </p:cNvCxnSpPr>
              <p:nvPr/>
            </p:nvCxnSpPr>
            <p:spPr>
              <a:xfrm>
                <a:off x="2937159" y="5164241"/>
                <a:ext cx="1033936" cy="5151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フリーフォーム 100 3 1 2">
              <a:extLst>
                <a:ext uri="{FF2B5EF4-FFF2-40B4-BE49-F238E27FC236}">
                  <a16:creationId xmlns:a16="http://schemas.microsoft.com/office/drawing/2014/main" id="{A58F2626-BA3C-47DD-9A45-C34C3699E363}"/>
                </a:ext>
              </a:extLst>
            </p:cNvPr>
            <p:cNvSpPr/>
            <p:nvPr/>
          </p:nvSpPr>
          <p:spPr>
            <a:xfrm rot="10800000">
              <a:off x="187568" y="1741729"/>
              <a:ext cx="1214406" cy="15883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rgbClr val="FFC000"/>
                </a:solidFill>
              </a:endParaRPr>
            </a:p>
          </p:txBody>
        </p:sp>
      </p:grpSp>
      <p:sp>
        <p:nvSpPr>
          <p:cNvPr id="109" name="TextBox 108">
            <a:extLst>
              <a:ext uri="{FF2B5EF4-FFF2-40B4-BE49-F238E27FC236}">
                <a16:creationId xmlns:a16="http://schemas.microsoft.com/office/drawing/2014/main" id="{D6EF4012-CD37-4E60-9AAF-DCF5FCF834A8}"/>
              </a:ext>
            </a:extLst>
          </p:cNvPr>
          <p:cNvSpPr txBox="1"/>
          <p:nvPr/>
        </p:nvSpPr>
        <p:spPr>
          <a:xfrm>
            <a:off x="179512" y="1305816"/>
            <a:ext cx="1698863" cy="369332"/>
          </a:xfrm>
          <a:prstGeom prst="rect">
            <a:avLst/>
          </a:prstGeom>
          <a:noFill/>
        </p:spPr>
        <p:txBody>
          <a:bodyPr wrap="none" rtlCol="0">
            <a:spAutoFit/>
          </a:bodyPr>
          <a:lstStyle/>
          <a:p>
            <a:r>
              <a:rPr lang="en-US" altLang="ja-JP" dirty="0"/>
              <a:t>On-shell photon</a:t>
            </a:r>
            <a:endParaRPr kumimoji="1" lang="ja-JP" altLang="en-US" dirty="0"/>
          </a:p>
        </p:txBody>
      </p:sp>
      <p:sp>
        <p:nvSpPr>
          <p:cNvPr id="110" name="TextBox 109">
            <a:extLst>
              <a:ext uri="{FF2B5EF4-FFF2-40B4-BE49-F238E27FC236}">
                <a16:creationId xmlns:a16="http://schemas.microsoft.com/office/drawing/2014/main" id="{5BFC32AE-6894-4A2D-A084-DA77B4DB83F6}"/>
              </a:ext>
            </a:extLst>
          </p:cNvPr>
          <p:cNvSpPr txBox="1"/>
          <p:nvPr/>
        </p:nvSpPr>
        <p:spPr>
          <a:xfrm>
            <a:off x="2654646" y="1103773"/>
            <a:ext cx="436338" cy="523220"/>
          </a:xfrm>
          <a:prstGeom prst="rect">
            <a:avLst/>
          </a:prstGeom>
          <a:noFill/>
        </p:spPr>
        <p:txBody>
          <a:bodyPr wrap="square" rtlCol="0">
            <a:spAutoFit/>
          </a:bodyPr>
          <a:lstStyle/>
          <a:p>
            <a:r>
              <a:rPr kumimoji="1" lang="en-US" altLang="ja-JP" sz="2800" dirty="0"/>
              <a:t>e</a:t>
            </a:r>
            <a:r>
              <a:rPr lang="en-US" altLang="ja-JP" sz="2800" baseline="30000" dirty="0"/>
              <a:t>-</a:t>
            </a:r>
            <a:endParaRPr kumimoji="1" lang="ja-JP" altLang="en-US" sz="2800" dirty="0"/>
          </a:p>
        </p:txBody>
      </p:sp>
      <p:sp>
        <p:nvSpPr>
          <p:cNvPr id="111" name="TextBox 110">
            <a:extLst>
              <a:ext uri="{FF2B5EF4-FFF2-40B4-BE49-F238E27FC236}">
                <a16:creationId xmlns:a16="http://schemas.microsoft.com/office/drawing/2014/main" id="{AA227126-9FEF-41F9-AA2B-63BF22D7CCAA}"/>
              </a:ext>
            </a:extLst>
          </p:cNvPr>
          <p:cNvSpPr txBox="1"/>
          <p:nvPr/>
        </p:nvSpPr>
        <p:spPr>
          <a:xfrm>
            <a:off x="2613360" y="2212667"/>
            <a:ext cx="481222" cy="523220"/>
          </a:xfrm>
          <a:prstGeom prst="rect">
            <a:avLst/>
          </a:prstGeom>
          <a:noFill/>
        </p:spPr>
        <p:txBody>
          <a:bodyPr wrap="none" rtlCol="0">
            <a:spAutoFit/>
          </a:bodyPr>
          <a:lstStyle/>
          <a:p>
            <a:r>
              <a:rPr lang="en-US" altLang="ja-JP" sz="2800" dirty="0"/>
              <a:t>e</a:t>
            </a:r>
            <a:r>
              <a:rPr kumimoji="1" lang="en-US" altLang="ja-JP" sz="2800" baseline="30000" dirty="0"/>
              <a:t>+</a:t>
            </a:r>
            <a:endParaRPr kumimoji="1" lang="ja-JP" altLang="en-US" sz="2800" dirty="0"/>
          </a:p>
        </p:txBody>
      </p:sp>
      <p:sp>
        <p:nvSpPr>
          <p:cNvPr id="112" name="TextBox 111">
            <a:extLst>
              <a:ext uri="{FF2B5EF4-FFF2-40B4-BE49-F238E27FC236}">
                <a16:creationId xmlns:a16="http://schemas.microsoft.com/office/drawing/2014/main" id="{C242ADDC-8943-4C15-B73A-9C6FBBC20478}"/>
              </a:ext>
            </a:extLst>
          </p:cNvPr>
          <p:cNvSpPr txBox="1"/>
          <p:nvPr/>
        </p:nvSpPr>
        <p:spPr>
          <a:xfrm>
            <a:off x="35496" y="460786"/>
            <a:ext cx="595035" cy="584775"/>
          </a:xfrm>
          <a:prstGeom prst="rect">
            <a:avLst/>
          </a:prstGeom>
          <a:noFill/>
        </p:spPr>
        <p:txBody>
          <a:bodyPr wrap="none" rtlCol="0">
            <a:spAutoFit/>
          </a:bodyPr>
          <a:lstStyle/>
          <a:p>
            <a:r>
              <a:rPr lang="ja-JP" altLang="en-US" sz="3200" dirty="0">
                <a:solidFill>
                  <a:srgbClr val="FF0000"/>
                </a:solidFill>
              </a:rPr>
              <a:t>✘</a:t>
            </a:r>
            <a:endParaRPr kumimoji="1" lang="ja-JP" altLang="en-US" sz="3200" dirty="0">
              <a:solidFill>
                <a:srgbClr val="FF0000"/>
              </a:solidFill>
            </a:endParaRPr>
          </a:p>
        </p:txBody>
      </p:sp>
      <p:sp>
        <p:nvSpPr>
          <p:cNvPr id="115" name="TextBox 114">
            <a:extLst>
              <a:ext uri="{FF2B5EF4-FFF2-40B4-BE49-F238E27FC236}">
                <a16:creationId xmlns:a16="http://schemas.microsoft.com/office/drawing/2014/main" id="{4255B80D-BBDF-4F94-BCDF-6822B32760BB}"/>
              </a:ext>
            </a:extLst>
          </p:cNvPr>
          <p:cNvSpPr txBox="1"/>
          <p:nvPr/>
        </p:nvSpPr>
        <p:spPr>
          <a:xfrm>
            <a:off x="637944" y="3655257"/>
            <a:ext cx="5301451" cy="707886"/>
          </a:xfrm>
          <a:prstGeom prst="rect">
            <a:avLst/>
          </a:prstGeom>
          <a:noFill/>
        </p:spPr>
        <p:txBody>
          <a:bodyPr wrap="none" rtlCol="0">
            <a:spAutoFit/>
          </a:bodyPr>
          <a:lstStyle/>
          <a:p>
            <a:r>
              <a:rPr lang="en-US" altLang="ja-JP" sz="2000" dirty="0">
                <a:solidFill>
                  <a:srgbClr val="00B0F0"/>
                </a:solidFill>
              </a:rPr>
              <a:t>Magnetic fields open finite kinematical window</a:t>
            </a:r>
          </a:p>
          <a:p>
            <a:r>
              <a:rPr lang="en-US" altLang="ja-JP" sz="2000" dirty="0">
                <a:solidFill>
                  <a:srgbClr val="FF0000"/>
                </a:solidFill>
              </a:rPr>
              <a:t>--- On-shell photons can decay</a:t>
            </a:r>
            <a:r>
              <a:rPr lang="ja-JP" altLang="en-US" sz="2000" dirty="0">
                <a:solidFill>
                  <a:srgbClr val="FF0000"/>
                </a:solidFill>
              </a:rPr>
              <a:t> </a:t>
            </a:r>
            <a:r>
              <a:rPr lang="en-US" altLang="ja-JP" sz="2000" dirty="0">
                <a:solidFill>
                  <a:srgbClr val="FF0000"/>
                </a:solidFill>
              </a:rPr>
              <a:t>in magnetic fields.</a:t>
            </a:r>
            <a:endParaRPr lang="ja-JP" altLang="en-US" sz="2000" dirty="0">
              <a:solidFill>
                <a:srgbClr val="00B0F0"/>
              </a:solidFill>
            </a:endParaRPr>
          </a:p>
        </p:txBody>
      </p:sp>
      <p:sp>
        <p:nvSpPr>
          <p:cNvPr id="117" name="上矢印 2">
            <a:extLst>
              <a:ext uri="{FF2B5EF4-FFF2-40B4-BE49-F238E27FC236}">
                <a16:creationId xmlns:a16="http://schemas.microsoft.com/office/drawing/2014/main" id="{F3AC22E0-EFF9-428F-9CB0-580B755163FD}"/>
              </a:ext>
            </a:extLst>
          </p:cNvPr>
          <p:cNvSpPr/>
          <p:nvPr/>
        </p:nvSpPr>
        <p:spPr>
          <a:xfrm>
            <a:off x="6378089" y="3941406"/>
            <a:ext cx="658330" cy="971865"/>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err="1"/>
              <a:t>B</a:t>
            </a:r>
            <a:r>
              <a:rPr lang="en-US" altLang="ja-JP" sz="1400" baseline="-25000" dirty="0" err="1"/>
              <a:t>z</a:t>
            </a:r>
            <a:endParaRPr lang="ja-JP" altLang="en-US" sz="1400" dirty="0"/>
          </a:p>
        </p:txBody>
      </p:sp>
      <p:sp>
        <p:nvSpPr>
          <p:cNvPr id="118" name="TextBox 117">
            <a:extLst>
              <a:ext uri="{FF2B5EF4-FFF2-40B4-BE49-F238E27FC236}">
                <a16:creationId xmlns:a16="http://schemas.microsoft.com/office/drawing/2014/main" id="{FC7803E1-FCD7-403E-A51D-7632A26F2DB5}"/>
              </a:ext>
            </a:extLst>
          </p:cNvPr>
          <p:cNvSpPr txBox="1"/>
          <p:nvPr/>
        </p:nvSpPr>
        <p:spPr>
          <a:xfrm>
            <a:off x="3385214" y="5110874"/>
            <a:ext cx="5616194" cy="923330"/>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t>Transverse momentum is NOT a good quantum number.</a:t>
            </a:r>
          </a:p>
          <a:p>
            <a:pPr marL="285750" indent="-285750">
              <a:buFont typeface="Arial" panose="020B0604020202020204" pitchFamily="34" charset="0"/>
              <a:buChar char="•"/>
            </a:pPr>
            <a:r>
              <a:rPr lang="en-US" altLang="ja-JP" dirty="0">
                <a:solidFill>
                  <a:srgbClr val="FF0000"/>
                </a:solidFill>
              </a:rPr>
              <a:t>No transverse momentum conservation</a:t>
            </a:r>
            <a:r>
              <a:rPr lang="en-US" altLang="ja-JP" dirty="0"/>
              <a:t> (due to momentum supply from external B-fields). </a:t>
            </a:r>
          </a:p>
        </p:txBody>
      </p:sp>
      <p:sp>
        <p:nvSpPr>
          <p:cNvPr id="133" name="Rectangle 132">
            <a:extLst>
              <a:ext uri="{FF2B5EF4-FFF2-40B4-BE49-F238E27FC236}">
                <a16:creationId xmlns:a16="http://schemas.microsoft.com/office/drawing/2014/main" id="{610955C2-772E-4618-BF7E-26151C6BCEB9}"/>
              </a:ext>
            </a:extLst>
          </p:cNvPr>
          <p:cNvSpPr/>
          <p:nvPr/>
        </p:nvSpPr>
        <p:spPr bwMode="auto">
          <a:xfrm>
            <a:off x="3948006" y="6104505"/>
            <a:ext cx="4477768" cy="645213"/>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135" name="Picture 134">
            <a:extLst>
              <a:ext uri="{FF2B5EF4-FFF2-40B4-BE49-F238E27FC236}">
                <a16:creationId xmlns:a16="http://schemas.microsoft.com/office/drawing/2014/main" id="{F1B5F1F9-6C46-4BF9-93F6-52802741087C}"/>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271691" y="6353961"/>
            <a:ext cx="3316290" cy="381667"/>
          </a:xfrm>
          <a:prstGeom prst="rect">
            <a:avLst/>
          </a:prstGeom>
        </p:spPr>
      </p:pic>
      <p:sp>
        <p:nvSpPr>
          <p:cNvPr id="136" name="TextBox 135">
            <a:extLst>
              <a:ext uri="{FF2B5EF4-FFF2-40B4-BE49-F238E27FC236}">
                <a16:creationId xmlns:a16="http://schemas.microsoft.com/office/drawing/2014/main" id="{8610F1D2-209D-45CA-8514-D86BC6DF9278}"/>
              </a:ext>
            </a:extLst>
          </p:cNvPr>
          <p:cNvSpPr txBox="1"/>
          <p:nvPr/>
        </p:nvSpPr>
        <p:spPr>
          <a:xfrm>
            <a:off x="3983660" y="6045258"/>
            <a:ext cx="4442113" cy="369332"/>
          </a:xfrm>
          <a:prstGeom prst="rect">
            <a:avLst/>
          </a:prstGeom>
          <a:noFill/>
        </p:spPr>
        <p:txBody>
          <a:bodyPr wrap="none" rtlCol="0">
            <a:spAutoFit/>
          </a:bodyPr>
          <a:lstStyle/>
          <a:p>
            <a:r>
              <a:rPr kumimoji="1" lang="en-US" altLang="ja-JP" dirty="0"/>
              <a:t>Kinematics is satisfied with the Landau levels.</a:t>
            </a:r>
            <a:endParaRPr kumimoji="1" lang="ja-JP" altLang="en-US" dirty="0"/>
          </a:p>
        </p:txBody>
      </p:sp>
      <p:sp>
        <p:nvSpPr>
          <p:cNvPr id="141" name="TextBox 140">
            <a:extLst>
              <a:ext uri="{FF2B5EF4-FFF2-40B4-BE49-F238E27FC236}">
                <a16:creationId xmlns:a16="http://schemas.microsoft.com/office/drawing/2014/main" id="{010558FF-4CEE-459F-B1B5-5D0315817ACB}"/>
              </a:ext>
            </a:extLst>
          </p:cNvPr>
          <p:cNvSpPr txBox="1"/>
          <p:nvPr/>
        </p:nvSpPr>
        <p:spPr>
          <a:xfrm>
            <a:off x="84603" y="3542067"/>
            <a:ext cx="595035" cy="584775"/>
          </a:xfrm>
          <a:prstGeom prst="rect">
            <a:avLst/>
          </a:prstGeom>
          <a:noFill/>
        </p:spPr>
        <p:txBody>
          <a:bodyPr wrap="none" rtlCol="0">
            <a:spAutoFit/>
          </a:bodyPr>
          <a:lstStyle/>
          <a:p>
            <a:r>
              <a:rPr lang="ja-JP" altLang="en-US" sz="3200" dirty="0">
                <a:solidFill>
                  <a:srgbClr val="00B050"/>
                </a:solidFill>
              </a:rPr>
              <a:t>✔</a:t>
            </a:r>
            <a:endParaRPr kumimoji="1" lang="ja-JP" altLang="en-US" sz="3200" dirty="0">
              <a:solidFill>
                <a:srgbClr val="00B050"/>
              </a:solidFill>
            </a:endParaRPr>
          </a:p>
        </p:txBody>
      </p:sp>
      <p:grpSp>
        <p:nvGrpSpPr>
          <p:cNvPr id="199" name="Group 198">
            <a:extLst>
              <a:ext uri="{FF2B5EF4-FFF2-40B4-BE49-F238E27FC236}">
                <a16:creationId xmlns:a16="http://schemas.microsoft.com/office/drawing/2014/main" id="{16640253-8E65-4C6D-AC3D-A005AA1A6C8F}"/>
              </a:ext>
            </a:extLst>
          </p:cNvPr>
          <p:cNvGrpSpPr/>
          <p:nvPr/>
        </p:nvGrpSpPr>
        <p:grpSpPr>
          <a:xfrm>
            <a:off x="35496" y="4229438"/>
            <a:ext cx="3333963" cy="1687138"/>
            <a:chOff x="142162" y="4338079"/>
            <a:chExt cx="3333963" cy="1687138"/>
          </a:xfrm>
        </p:grpSpPr>
        <p:grpSp>
          <p:nvGrpSpPr>
            <p:cNvPr id="16" name="Group 15">
              <a:extLst>
                <a:ext uri="{FF2B5EF4-FFF2-40B4-BE49-F238E27FC236}">
                  <a16:creationId xmlns:a16="http://schemas.microsoft.com/office/drawing/2014/main" id="{38056688-11F6-49B2-BC38-51B30355E061}"/>
                </a:ext>
              </a:extLst>
            </p:cNvPr>
            <p:cNvGrpSpPr/>
            <p:nvPr/>
          </p:nvGrpSpPr>
          <p:grpSpPr>
            <a:xfrm>
              <a:off x="1764837" y="4916593"/>
              <a:ext cx="1334669" cy="672647"/>
              <a:chOff x="2937159" y="4759131"/>
              <a:chExt cx="1033936" cy="920251"/>
            </a:xfrm>
          </p:grpSpPr>
          <p:cxnSp>
            <p:nvCxnSpPr>
              <p:cNvPr id="60" name="Straight Connector 59">
                <a:extLst>
                  <a:ext uri="{FF2B5EF4-FFF2-40B4-BE49-F238E27FC236}">
                    <a16:creationId xmlns:a16="http://schemas.microsoft.com/office/drawing/2014/main" id="{F3DE9CC1-9AE8-4291-97B1-0FD22946B533}"/>
                  </a:ext>
                </a:extLst>
              </p:cNvPr>
              <p:cNvCxnSpPr>
                <a:cxnSpLocks/>
              </p:cNvCxnSpPr>
              <p:nvPr/>
            </p:nvCxnSpPr>
            <p:spPr>
              <a:xfrm flipV="1">
                <a:off x="2960897" y="4759131"/>
                <a:ext cx="1010198" cy="3979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BDC6DCA-EA75-4A4E-B294-BA622D531462}"/>
                  </a:ext>
                </a:extLst>
              </p:cNvPr>
              <p:cNvCxnSpPr>
                <a:cxnSpLocks/>
              </p:cNvCxnSpPr>
              <p:nvPr/>
            </p:nvCxnSpPr>
            <p:spPr>
              <a:xfrm>
                <a:off x="2937159" y="5164241"/>
                <a:ext cx="1033936" cy="5151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フリーフォーム 100 3 1 1">
              <a:extLst>
                <a:ext uri="{FF2B5EF4-FFF2-40B4-BE49-F238E27FC236}">
                  <a16:creationId xmlns:a16="http://schemas.microsoft.com/office/drawing/2014/main" id="{818DC999-DB27-414B-B371-52FCC9B03FDC}"/>
                </a:ext>
              </a:extLst>
            </p:cNvPr>
            <p:cNvSpPr/>
            <p:nvPr/>
          </p:nvSpPr>
          <p:spPr>
            <a:xfrm rot="10800000">
              <a:off x="550432" y="5134890"/>
              <a:ext cx="1214406" cy="15883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rgbClr val="FFC000"/>
                </a:solidFill>
              </a:endParaRPr>
            </a:p>
          </p:txBody>
        </p:sp>
        <p:grpSp>
          <p:nvGrpSpPr>
            <p:cNvPr id="18" name="グループ化 4">
              <a:extLst>
                <a:ext uri="{FF2B5EF4-FFF2-40B4-BE49-F238E27FC236}">
                  <a16:creationId xmlns:a16="http://schemas.microsoft.com/office/drawing/2014/main" id="{25C06BC7-80DD-4806-937D-E648AB3DEBC6}"/>
                </a:ext>
              </a:extLst>
            </p:cNvPr>
            <p:cNvGrpSpPr>
              <a:grpSpLocks noChangeAspect="1"/>
            </p:cNvGrpSpPr>
            <p:nvPr/>
          </p:nvGrpSpPr>
          <p:grpSpPr>
            <a:xfrm rot="1406555">
              <a:off x="1815415" y="4834121"/>
              <a:ext cx="383835" cy="156799"/>
              <a:chOff x="5267450" y="3810639"/>
              <a:chExt cx="848735" cy="391695"/>
            </a:xfrm>
            <a:noFill/>
          </p:grpSpPr>
          <p:sp>
            <p:nvSpPr>
              <p:cNvPr id="54" name="フリーフォーム 45 1 1">
                <a:extLst>
                  <a:ext uri="{FF2B5EF4-FFF2-40B4-BE49-F238E27FC236}">
                    <a16:creationId xmlns:a16="http://schemas.microsoft.com/office/drawing/2014/main" id="{0F22AEE7-764E-41B2-981E-F5A66F516A25}"/>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5" name="グループ化 46">
                <a:extLst>
                  <a:ext uri="{FF2B5EF4-FFF2-40B4-BE49-F238E27FC236}">
                    <a16:creationId xmlns:a16="http://schemas.microsoft.com/office/drawing/2014/main" id="{8F32C5C5-1BAB-4EA5-BB53-85252D2E0E59}"/>
                  </a:ext>
                </a:extLst>
              </p:cNvPr>
              <p:cNvGrpSpPr/>
              <p:nvPr/>
            </p:nvGrpSpPr>
            <p:grpSpPr>
              <a:xfrm>
                <a:off x="5267450" y="3810639"/>
                <a:ext cx="141461" cy="141461"/>
                <a:chOff x="7240824" y="2855449"/>
                <a:chExt cx="141461" cy="141461"/>
              </a:xfrm>
              <a:grpFill/>
            </p:grpSpPr>
            <p:cxnSp>
              <p:nvCxnSpPr>
                <p:cNvPr id="56" name="直線コネクタ 47 1 1">
                  <a:extLst>
                    <a:ext uri="{FF2B5EF4-FFF2-40B4-BE49-F238E27FC236}">
                      <a16:creationId xmlns:a16="http://schemas.microsoft.com/office/drawing/2014/main" id="{45DB06B7-E747-4436-9E3F-7DC6FDC9B4F9}"/>
                    </a:ext>
                  </a:extLst>
                </p:cNvPr>
                <p:cNvCxnSpPr/>
                <p:nvPr/>
              </p:nvCxnSpPr>
              <p:spPr>
                <a:xfrm>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直線コネクタ 48 1 1">
                  <a:extLst>
                    <a:ext uri="{FF2B5EF4-FFF2-40B4-BE49-F238E27FC236}">
                      <a16:creationId xmlns:a16="http://schemas.microsoft.com/office/drawing/2014/main" id="{FAFBC6FD-535C-4E69-B811-61FAE8DE987B}"/>
                    </a:ext>
                  </a:extLst>
                </p:cNvPr>
                <p:cNvCxnSpPr/>
                <p:nvPr/>
              </p:nvCxnSpPr>
              <p:spPr>
                <a:xfrm flipH="1">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直線コネクタ 49 1 1">
                  <a:extLst>
                    <a:ext uri="{FF2B5EF4-FFF2-40B4-BE49-F238E27FC236}">
                      <a16:creationId xmlns:a16="http://schemas.microsoft.com/office/drawing/2014/main" id="{A4EEB1D8-810A-4BF2-B43F-D350647DA459}"/>
                    </a:ext>
                  </a:extLst>
                </p:cNvPr>
                <p:cNvCxnSpPr/>
                <p:nvPr/>
              </p:nvCxnSpPr>
              <p:spPr>
                <a:xfrm flipV="1">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直線コネクタ 50 1 1">
                  <a:extLst>
                    <a:ext uri="{FF2B5EF4-FFF2-40B4-BE49-F238E27FC236}">
                      <a16:creationId xmlns:a16="http://schemas.microsoft.com/office/drawing/2014/main" id="{D8BD1739-9BEB-4973-ABDA-0CC221BA8A25}"/>
                    </a:ext>
                  </a:extLst>
                </p:cNvPr>
                <p:cNvCxnSpPr/>
                <p:nvPr/>
              </p:nvCxnSpPr>
              <p:spPr>
                <a:xfrm>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144" name="グループ化 4">
              <a:extLst>
                <a:ext uri="{FF2B5EF4-FFF2-40B4-BE49-F238E27FC236}">
                  <a16:creationId xmlns:a16="http://schemas.microsoft.com/office/drawing/2014/main" id="{E4654EEA-C4A5-423B-BA30-4B69F998D87F}"/>
                </a:ext>
              </a:extLst>
            </p:cNvPr>
            <p:cNvGrpSpPr>
              <a:grpSpLocks noChangeAspect="1"/>
            </p:cNvGrpSpPr>
            <p:nvPr/>
          </p:nvGrpSpPr>
          <p:grpSpPr>
            <a:xfrm rot="1406555">
              <a:off x="2352957" y="4695702"/>
              <a:ext cx="383835" cy="156799"/>
              <a:chOff x="5267450" y="3810639"/>
              <a:chExt cx="848735" cy="391695"/>
            </a:xfrm>
            <a:noFill/>
          </p:grpSpPr>
          <p:sp>
            <p:nvSpPr>
              <p:cNvPr id="145" name="フリーフォーム 45 1 2">
                <a:extLst>
                  <a:ext uri="{FF2B5EF4-FFF2-40B4-BE49-F238E27FC236}">
                    <a16:creationId xmlns:a16="http://schemas.microsoft.com/office/drawing/2014/main" id="{C8C24392-534B-493C-ACFF-D72D8F19E721}"/>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6" name="グループ化 46">
                <a:extLst>
                  <a:ext uri="{FF2B5EF4-FFF2-40B4-BE49-F238E27FC236}">
                    <a16:creationId xmlns:a16="http://schemas.microsoft.com/office/drawing/2014/main" id="{9EC5EAFF-0E61-4D38-BC9A-593E40CF9969}"/>
                  </a:ext>
                </a:extLst>
              </p:cNvPr>
              <p:cNvGrpSpPr/>
              <p:nvPr/>
            </p:nvGrpSpPr>
            <p:grpSpPr>
              <a:xfrm>
                <a:off x="5267450" y="3810639"/>
                <a:ext cx="141461" cy="141461"/>
                <a:chOff x="7240824" y="2855449"/>
                <a:chExt cx="141461" cy="141461"/>
              </a:xfrm>
              <a:grpFill/>
            </p:grpSpPr>
            <p:cxnSp>
              <p:nvCxnSpPr>
                <p:cNvPr id="147" name="直線コネクタ 47 1 2">
                  <a:extLst>
                    <a:ext uri="{FF2B5EF4-FFF2-40B4-BE49-F238E27FC236}">
                      <a16:creationId xmlns:a16="http://schemas.microsoft.com/office/drawing/2014/main" id="{59D6D0AA-69C7-47F5-9A61-FC7850ACEDDE}"/>
                    </a:ext>
                  </a:extLst>
                </p:cNvPr>
                <p:cNvCxnSpPr/>
                <p:nvPr/>
              </p:nvCxnSpPr>
              <p:spPr>
                <a:xfrm>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8" name="直線コネクタ 48 1 2">
                  <a:extLst>
                    <a:ext uri="{FF2B5EF4-FFF2-40B4-BE49-F238E27FC236}">
                      <a16:creationId xmlns:a16="http://schemas.microsoft.com/office/drawing/2014/main" id="{401611B6-2CD8-4BD8-B393-03CD75719C99}"/>
                    </a:ext>
                  </a:extLst>
                </p:cNvPr>
                <p:cNvCxnSpPr/>
                <p:nvPr/>
              </p:nvCxnSpPr>
              <p:spPr>
                <a:xfrm flipH="1">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9" name="直線コネクタ 49 1 2">
                  <a:extLst>
                    <a:ext uri="{FF2B5EF4-FFF2-40B4-BE49-F238E27FC236}">
                      <a16:creationId xmlns:a16="http://schemas.microsoft.com/office/drawing/2014/main" id="{D6C7C108-E822-4A9A-B175-C1ED0E0D9BAF}"/>
                    </a:ext>
                  </a:extLst>
                </p:cNvPr>
                <p:cNvCxnSpPr/>
                <p:nvPr/>
              </p:nvCxnSpPr>
              <p:spPr>
                <a:xfrm flipV="1">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0" name="直線コネクタ 50 1 2">
                  <a:extLst>
                    <a:ext uri="{FF2B5EF4-FFF2-40B4-BE49-F238E27FC236}">
                      <a16:creationId xmlns:a16="http://schemas.microsoft.com/office/drawing/2014/main" id="{CBEA7B9F-6D74-40A7-BA40-A160F04ED7E3}"/>
                    </a:ext>
                  </a:extLst>
                </p:cNvPr>
                <p:cNvCxnSpPr/>
                <p:nvPr/>
              </p:nvCxnSpPr>
              <p:spPr>
                <a:xfrm>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151" name="グループ化 4">
              <a:extLst>
                <a:ext uri="{FF2B5EF4-FFF2-40B4-BE49-F238E27FC236}">
                  <a16:creationId xmlns:a16="http://schemas.microsoft.com/office/drawing/2014/main" id="{CB363935-F7F6-4E4C-8C31-844A56DB66A0}"/>
                </a:ext>
              </a:extLst>
            </p:cNvPr>
            <p:cNvGrpSpPr>
              <a:grpSpLocks noChangeAspect="1"/>
            </p:cNvGrpSpPr>
            <p:nvPr/>
          </p:nvGrpSpPr>
          <p:grpSpPr>
            <a:xfrm rot="1406555">
              <a:off x="2086279" y="4778582"/>
              <a:ext cx="383835" cy="156799"/>
              <a:chOff x="5267450" y="3810639"/>
              <a:chExt cx="848735" cy="391695"/>
            </a:xfrm>
            <a:noFill/>
          </p:grpSpPr>
          <p:sp>
            <p:nvSpPr>
              <p:cNvPr id="152" name="フリーフォーム 45 1 3">
                <a:extLst>
                  <a:ext uri="{FF2B5EF4-FFF2-40B4-BE49-F238E27FC236}">
                    <a16:creationId xmlns:a16="http://schemas.microsoft.com/office/drawing/2014/main" id="{F5B6ADE2-582D-48FF-92C7-CC51E7673B50}"/>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3" name="グループ化 46">
                <a:extLst>
                  <a:ext uri="{FF2B5EF4-FFF2-40B4-BE49-F238E27FC236}">
                    <a16:creationId xmlns:a16="http://schemas.microsoft.com/office/drawing/2014/main" id="{23E23FA2-96A7-4DCD-BCF2-9D0F210F5C00}"/>
                  </a:ext>
                </a:extLst>
              </p:cNvPr>
              <p:cNvGrpSpPr/>
              <p:nvPr/>
            </p:nvGrpSpPr>
            <p:grpSpPr>
              <a:xfrm>
                <a:off x="5267450" y="3810639"/>
                <a:ext cx="141461" cy="141461"/>
                <a:chOff x="7240824" y="2855449"/>
                <a:chExt cx="141461" cy="141461"/>
              </a:xfrm>
              <a:grpFill/>
            </p:grpSpPr>
            <p:cxnSp>
              <p:nvCxnSpPr>
                <p:cNvPr id="154" name="直線コネクタ 47 1 3">
                  <a:extLst>
                    <a:ext uri="{FF2B5EF4-FFF2-40B4-BE49-F238E27FC236}">
                      <a16:creationId xmlns:a16="http://schemas.microsoft.com/office/drawing/2014/main" id="{2B125475-E6EA-40BF-99C4-BD3FC8D21DCF}"/>
                    </a:ext>
                  </a:extLst>
                </p:cNvPr>
                <p:cNvCxnSpPr/>
                <p:nvPr/>
              </p:nvCxnSpPr>
              <p:spPr>
                <a:xfrm>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5" name="直線コネクタ 48 1 3">
                  <a:extLst>
                    <a:ext uri="{FF2B5EF4-FFF2-40B4-BE49-F238E27FC236}">
                      <a16:creationId xmlns:a16="http://schemas.microsoft.com/office/drawing/2014/main" id="{88B72F10-6FEA-423C-B880-087A1355F6A7}"/>
                    </a:ext>
                  </a:extLst>
                </p:cNvPr>
                <p:cNvCxnSpPr/>
                <p:nvPr/>
              </p:nvCxnSpPr>
              <p:spPr>
                <a:xfrm flipH="1">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6" name="直線コネクタ 49 1 3">
                  <a:extLst>
                    <a:ext uri="{FF2B5EF4-FFF2-40B4-BE49-F238E27FC236}">
                      <a16:creationId xmlns:a16="http://schemas.microsoft.com/office/drawing/2014/main" id="{07141E20-3F0F-4778-9D6C-E4F85DD41016}"/>
                    </a:ext>
                  </a:extLst>
                </p:cNvPr>
                <p:cNvCxnSpPr/>
                <p:nvPr/>
              </p:nvCxnSpPr>
              <p:spPr>
                <a:xfrm flipV="1">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7" name="直線コネクタ 50 1 3">
                  <a:extLst>
                    <a:ext uri="{FF2B5EF4-FFF2-40B4-BE49-F238E27FC236}">
                      <a16:creationId xmlns:a16="http://schemas.microsoft.com/office/drawing/2014/main" id="{884ED34C-04CA-42D9-B846-1ACF00FA92BA}"/>
                    </a:ext>
                  </a:extLst>
                </p:cNvPr>
                <p:cNvCxnSpPr/>
                <p:nvPr/>
              </p:nvCxnSpPr>
              <p:spPr>
                <a:xfrm>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158" name="グループ化 4">
              <a:extLst>
                <a:ext uri="{FF2B5EF4-FFF2-40B4-BE49-F238E27FC236}">
                  <a16:creationId xmlns:a16="http://schemas.microsoft.com/office/drawing/2014/main" id="{77093ECF-8BD9-4E3A-9622-5181E4864878}"/>
                </a:ext>
              </a:extLst>
            </p:cNvPr>
            <p:cNvGrpSpPr>
              <a:grpSpLocks noChangeAspect="1"/>
            </p:cNvGrpSpPr>
            <p:nvPr/>
          </p:nvGrpSpPr>
          <p:grpSpPr>
            <a:xfrm rot="1406555">
              <a:off x="2636593" y="4630438"/>
              <a:ext cx="383835" cy="156799"/>
              <a:chOff x="5267450" y="3810639"/>
              <a:chExt cx="848735" cy="391695"/>
            </a:xfrm>
            <a:noFill/>
          </p:grpSpPr>
          <p:sp>
            <p:nvSpPr>
              <p:cNvPr id="159" name="フリーフォーム 45 1 4">
                <a:extLst>
                  <a:ext uri="{FF2B5EF4-FFF2-40B4-BE49-F238E27FC236}">
                    <a16:creationId xmlns:a16="http://schemas.microsoft.com/office/drawing/2014/main" id="{B13A3806-B222-43E6-AA8E-C7B4197C60B5}"/>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0" name="グループ化 46">
                <a:extLst>
                  <a:ext uri="{FF2B5EF4-FFF2-40B4-BE49-F238E27FC236}">
                    <a16:creationId xmlns:a16="http://schemas.microsoft.com/office/drawing/2014/main" id="{402B9652-45E2-4646-A29A-343B7D1B5752}"/>
                  </a:ext>
                </a:extLst>
              </p:cNvPr>
              <p:cNvGrpSpPr/>
              <p:nvPr/>
            </p:nvGrpSpPr>
            <p:grpSpPr>
              <a:xfrm>
                <a:off x="5267450" y="3810639"/>
                <a:ext cx="141461" cy="141461"/>
                <a:chOff x="7240824" y="2855449"/>
                <a:chExt cx="141461" cy="141461"/>
              </a:xfrm>
              <a:grpFill/>
            </p:grpSpPr>
            <p:cxnSp>
              <p:nvCxnSpPr>
                <p:cNvPr id="161" name="直線コネクタ 47 1 4">
                  <a:extLst>
                    <a:ext uri="{FF2B5EF4-FFF2-40B4-BE49-F238E27FC236}">
                      <a16:creationId xmlns:a16="http://schemas.microsoft.com/office/drawing/2014/main" id="{0BE25FD8-5222-489F-B7CB-5BF1CE5A35BD}"/>
                    </a:ext>
                  </a:extLst>
                </p:cNvPr>
                <p:cNvCxnSpPr/>
                <p:nvPr/>
              </p:nvCxnSpPr>
              <p:spPr>
                <a:xfrm>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2" name="直線コネクタ 48 1 4">
                  <a:extLst>
                    <a:ext uri="{FF2B5EF4-FFF2-40B4-BE49-F238E27FC236}">
                      <a16:creationId xmlns:a16="http://schemas.microsoft.com/office/drawing/2014/main" id="{846AD1C8-0408-47BF-9C35-2F637E911B54}"/>
                    </a:ext>
                  </a:extLst>
                </p:cNvPr>
                <p:cNvCxnSpPr/>
                <p:nvPr/>
              </p:nvCxnSpPr>
              <p:spPr>
                <a:xfrm flipH="1">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3" name="直線コネクタ 49 1 4">
                  <a:extLst>
                    <a:ext uri="{FF2B5EF4-FFF2-40B4-BE49-F238E27FC236}">
                      <a16:creationId xmlns:a16="http://schemas.microsoft.com/office/drawing/2014/main" id="{9F28CB04-A62C-417E-A019-9645722F3F32}"/>
                    </a:ext>
                  </a:extLst>
                </p:cNvPr>
                <p:cNvCxnSpPr/>
                <p:nvPr/>
              </p:nvCxnSpPr>
              <p:spPr>
                <a:xfrm flipV="1">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4" name="直線コネクタ 50 1 4">
                  <a:extLst>
                    <a:ext uri="{FF2B5EF4-FFF2-40B4-BE49-F238E27FC236}">
                      <a16:creationId xmlns:a16="http://schemas.microsoft.com/office/drawing/2014/main" id="{D7286E25-07A9-49DB-9CA0-E88F7EAA07C2}"/>
                    </a:ext>
                  </a:extLst>
                </p:cNvPr>
                <p:cNvCxnSpPr/>
                <p:nvPr/>
              </p:nvCxnSpPr>
              <p:spPr>
                <a:xfrm>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165" name="グループ化 4">
              <a:extLst>
                <a:ext uri="{FF2B5EF4-FFF2-40B4-BE49-F238E27FC236}">
                  <a16:creationId xmlns:a16="http://schemas.microsoft.com/office/drawing/2014/main" id="{320B049E-BB56-4BCF-9B19-0533C300C100}"/>
                </a:ext>
              </a:extLst>
            </p:cNvPr>
            <p:cNvGrpSpPr>
              <a:grpSpLocks noChangeAspect="1"/>
            </p:cNvGrpSpPr>
            <p:nvPr/>
          </p:nvGrpSpPr>
          <p:grpSpPr>
            <a:xfrm rot="14510640">
              <a:off x="2640112" y="5697545"/>
              <a:ext cx="383835" cy="156799"/>
              <a:chOff x="5267450" y="3810639"/>
              <a:chExt cx="848735" cy="391695"/>
            </a:xfrm>
            <a:noFill/>
          </p:grpSpPr>
          <p:sp>
            <p:nvSpPr>
              <p:cNvPr id="166" name="フリーフォーム 45 1 5">
                <a:extLst>
                  <a:ext uri="{FF2B5EF4-FFF2-40B4-BE49-F238E27FC236}">
                    <a16:creationId xmlns:a16="http://schemas.microsoft.com/office/drawing/2014/main" id="{FB7E2313-C6B3-423B-9220-41C346712480}"/>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7" name="グループ化 46">
                <a:extLst>
                  <a:ext uri="{FF2B5EF4-FFF2-40B4-BE49-F238E27FC236}">
                    <a16:creationId xmlns:a16="http://schemas.microsoft.com/office/drawing/2014/main" id="{0C081C96-36BC-4546-A1E1-A38A661BF677}"/>
                  </a:ext>
                </a:extLst>
              </p:cNvPr>
              <p:cNvGrpSpPr/>
              <p:nvPr/>
            </p:nvGrpSpPr>
            <p:grpSpPr>
              <a:xfrm>
                <a:off x="5267450" y="3810639"/>
                <a:ext cx="141461" cy="141461"/>
                <a:chOff x="7240824" y="2855449"/>
                <a:chExt cx="141461" cy="141461"/>
              </a:xfrm>
              <a:grpFill/>
            </p:grpSpPr>
            <p:cxnSp>
              <p:nvCxnSpPr>
                <p:cNvPr id="168" name="直線コネクタ 47 1 5">
                  <a:extLst>
                    <a:ext uri="{FF2B5EF4-FFF2-40B4-BE49-F238E27FC236}">
                      <a16:creationId xmlns:a16="http://schemas.microsoft.com/office/drawing/2014/main" id="{7A3ABAAC-0068-448D-B191-37D3BB4C72DD}"/>
                    </a:ext>
                  </a:extLst>
                </p:cNvPr>
                <p:cNvCxnSpPr/>
                <p:nvPr/>
              </p:nvCxnSpPr>
              <p:spPr>
                <a:xfrm>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9" name="直線コネクタ 48 1 5">
                  <a:extLst>
                    <a:ext uri="{FF2B5EF4-FFF2-40B4-BE49-F238E27FC236}">
                      <a16:creationId xmlns:a16="http://schemas.microsoft.com/office/drawing/2014/main" id="{8DA88BB9-6D1C-4D3A-B0D1-1BD11C52B13D}"/>
                    </a:ext>
                  </a:extLst>
                </p:cNvPr>
                <p:cNvCxnSpPr/>
                <p:nvPr/>
              </p:nvCxnSpPr>
              <p:spPr>
                <a:xfrm flipH="1">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0" name="直線コネクタ 49 1 5">
                  <a:extLst>
                    <a:ext uri="{FF2B5EF4-FFF2-40B4-BE49-F238E27FC236}">
                      <a16:creationId xmlns:a16="http://schemas.microsoft.com/office/drawing/2014/main" id="{7463DF24-9DB9-4764-80BF-E9945CFB639C}"/>
                    </a:ext>
                  </a:extLst>
                </p:cNvPr>
                <p:cNvCxnSpPr/>
                <p:nvPr/>
              </p:nvCxnSpPr>
              <p:spPr>
                <a:xfrm flipV="1">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1" name="直線コネクタ 50 1 5">
                  <a:extLst>
                    <a:ext uri="{FF2B5EF4-FFF2-40B4-BE49-F238E27FC236}">
                      <a16:creationId xmlns:a16="http://schemas.microsoft.com/office/drawing/2014/main" id="{B4F53DAC-7C74-42BC-B819-5778481EAEBA}"/>
                    </a:ext>
                  </a:extLst>
                </p:cNvPr>
                <p:cNvCxnSpPr/>
                <p:nvPr/>
              </p:nvCxnSpPr>
              <p:spPr>
                <a:xfrm>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172" name="グループ化 4">
              <a:extLst>
                <a:ext uri="{FF2B5EF4-FFF2-40B4-BE49-F238E27FC236}">
                  <a16:creationId xmlns:a16="http://schemas.microsoft.com/office/drawing/2014/main" id="{60105723-8342-4AAB-98D9-A2B317DB5E4C}"/>
                </a:ext>
              </a:extLst>
            </p:cNvPr>
            <p:cNvGrpSpPr>
              <a:grpSpLocks noChangeAspect="1"/>
            </p:cNvGrpSpPr>
            <p:nvPr/>
          </p:nvGrpSpPr>
          <p:grpSpPr>
            <a:xfrm rot="14510640">
              <a:off x="2122188" y="5561651"/>
              <a:ext cx="383835" cy="156799"/>
              <a:chOff x="5267450" y="3810639"/>
              <a:chExt cx="848735" cy="391695"/>
            </a:xfrm>
            <a:noFill/>
          </p:grpSpPr>
          <p:sp>
            <p:nvSpPr>
              <p:cNvPr id="173" name="フリーフォーム 45 1 6">
                <a:extLst>
                  <a:ext uri="{FF2B5EF4-FFF2-40B4-BE49-F238E27FC236}">
                    <a16:creationId xmlns:a16="http://schemas.microsoft.com/office/drawing/2014/main" id="{50F99A90-2B8C-4B74-872F-D51A96FCAAD6}"/>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4" name="グループ化 46">
                <a:extLst>
                  <a:ext uri="{FF2B5EF4-FFF2-40B4-BE49-F238E27FC236}">
                    <a16:creationId xmlns:a16="http://schemas.microsoft.com/office/drawing/2014/main" id="{F41AE62E-F7FA-4378-98F7-D1343A8CB01B}"/>
                  </a:ext>
                </a:extLst>
              </p:cNvPr>
              <p:cNvGrpSpPr/>
              <p:nvPr/>
            </p:nvGrpSpPr>
            <p:grpSpPr>
              <a:xfrm>
                <a:off x="5267450" y="3810639"/>
                <a:ext cx="141461" cy="141461"/>
                <a:chOff x="7240824" y="2855449"/>
                <a:chExt cx="141461" cy="141461"/>
              </a:xfrm>
              <a:grpFill/>
            </p:grpSpPr>
            <p:cxnSp>
              <p:nvCxnSpPr>
                <p:cNvPr id="175" name="直線コネクタ 47 1 6">
                  <a:extLst>
                    <a:ext uri="{FF2B5EF4-FFF2-40B4-BE49-F238E27FC236}">
                      <a16:creationId xmlns:a16="http://schemas.microsoft.com/office/drawing/2014/main" id="{6E3969AA-F324-4C2F-B76E-B44B8064A178}"/>
                    </a:ext>
                  </a:extLst>
                </p:cNvPr>
                <p:cNvCxnSpPr/>
                <p:nvPr/>
              </p:nvCxnSpPr>
              <p:spPr>
                <a:xfrm>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6" name="直線コネクタ 48 1 6">
                  <a:extLst>
                    <a:ext uri="{FF2B5EF4-FFF2-40B4-BE49-F238E27FC236}">
                      <a16:creationId xmlns:a16="http://schemas.microsoft.com/office/drawing/2014/main" id="{39B5ED33-6709-4174-A5FE-3D4DEC2359B6}"/>
                    </a:ext>
                  </a:extLst>
                </p:cNvPr>
                <p:cNvCxnSpPr/>
                <p:nvPr/>
              </p:nvCxnSpPr>
              <p:spPr>
                <a:xfrm flipH="1">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7" name="直線コネクタ 49 1 6">
                  <a:extLst>
                    <a:ext uri="{FF2B5EF4-FFF2-40B4-BE49-F238E27FC236}">
                      <a16:creationId xmlns:a16="http://schemas.microsoft.com/office/drawing/2014/main" id="{073E1E31-7AC2-4ED5-AE47-DFC90CFD0284}"/>
                    </a:ext>
                  </a:extLst>
                </p:cNvPr>
                <p:cNvCxnSpPr/>
                <p:nvPr/>
              </p:nvCxnSpPr>
              <p:spPr>
                <a:xfrm flipV="1">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8" name="直線コネクタ 50 1 6">
                  <a:extLst>
                    <a:ext uri="{FF2B5EF4-FFF2-40B4-BE49-F238E27FC236}">
                      <a16:creationId xmlns:a16="http://schemas.microsoft.com/office/drawing/2014/main" id="{0C39A578-74C6-462A-8077-1DAA213B3D14}"/>
                    </a:ext>
                  </a:extLst>
                </p:cNvPr>
                <p:cNvCxnSpPr/>
                <p:nvPr/>
              </p:nvCxnSpPr>
              <p:spPr>
                <a:xfrm>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179" name="グループ化 4">
              <a:extLst>
                <a:ext uri="{FF2B5EF4-FFF2-40B4-BE49-F238E27FC236}">
                  <a16:creationId xmlns:a16="http://schemas.microsoft.com/office/drawing/2014/main" id="{E7CC8B17-1087-42BE-BC85-CA5ACCBD1E1C}"/>
                </a:ext>
              </a:extLst>
            </p:cNvPr>
            <p:cNvGrpSpPr>
              <a:grpSpLocks noChangeAspect="1"/>
            </p:cNvGrpSpPr>
            <p:nvPr/>
          </p:nvGrpSpPr>
          <p:grpSpPr>
            <a:xfrm rot="14510640">
              <a:off x="2393304" y="5623526"/>
              <a:ext cx="383835" cy="156799"/>
              <a:chOff x="5267450" y="3810639"/>
              <a:chExt cx="848735" cy="391695"/>
            </a:xfrm>
            <a:noFill/>
          </p:grpSpPr>
          <p:sp>
            <p:nvSpPr>
              <p:cNvPr id="180" name="フリーフォーム 45 1 7">
                <a:extLst>
                  <a:ext uri="{FF2B5EF4-FFF2-40B4-BE49-F238E27FC236}">
                    <a16:creationId xmlns:a16="http://schemas.microsoft.com/office/drawing/2014/main" id="{6108160B-37AE-4ACA-B21A-8482C71DCA9F}"/>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1" name="グループ化 46">
                <a:extLst>
                  <a:ext uri="{FF2B5EF4-FFF2-40B4-BE49-F238E27FC236}">
                    <a16:creationId xmlns:a16="http://schemas.microsoft.com/office/drawing/2014/main" id="{DF63077A-41A0-48D4-BE63-52635BE13364}"/>
                  </a:ext>
                </a:extLst>
              </p:cNvPr>
              <p:cNvGrpSpPr/>
              <p:nvPr/>
            </p:nvGrpSpPr>
            <p:grpSpPr>
              <a:xfrm>
                <a:off x="5267450" y="3810639"/>
                <a:ext cx="141461" cy="141461"/>
                <a:chOff x="7240824" y="2855449"/>
                <a:chExt cx="141461" cy="141461"/>
              </a:xfrm>
              <a:grpFill/>
            </p:grpSpPr>
            <p:cxnSp>
              <p:nvCxnSpPr>
                <p:cNvPr id="182" name="直線コネクタ 47 1 7">
                  <a:extLst>
                    <a:ext uri="{FF2B5EF4-FFF2-40B4-BE49-F238E27FC236}">
                      <a16:creationId xmlns:a16="http://schemas.microsoft.com/office/drawing/2014/main" id="{6220BE7B-101C-4516-86C2-88A991ABB139}"/>
                    </a:ext>
                  </a:extLst>
                </p:cNvPr>
                <p:cNvCxnSpPr/>
                <p:nvPr/>
              </p:nvCxnSpPr>
              <p:spPr>
                <a:xfrm>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3" name="直線コネクタ 48 1 7">
                  <a:extLst>
                    <a:ext uri="{FF2B5EF4-FFF2-40B4-BE49-F238E27FC236}">
                      <a16:creationId xmlns:a16="http://schemas.microsoft.com/office/drawing/2014/main" id="{AAAE64CA-139A-40A3-8782-19511180484C}"/>
                    </a:ext>
                  </a:extLst>
                </p:cNvPr>
                <p:cNvCxnSpPr/>
                <p:nvPr/>
              </p:nvCxnSpPr>
              <p:spPr>
                <a:xfrm flipH="1">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4" name="直線コネクタ 49 1 7">
                  <a:extLst>
                    <a:ext uri="{FF2B5EF4-FFF2-40B4-BE49-F238E27FC236}">
                      <a16:creationId xmlns:a16="http://schemas.microsoft.com/office/drawing/2014/main" id="{523B4A8B-D269-4DB8-A2C2-2E58696C0A34}"/>
                    </a:ext>
                  </a:extLst>
                </p:cNvPr>
                <p:cNvCxnSpPr/>
                <p:nvPr/>
              </p:nvCxnSpPr>
              <p:spPr>
                <a:xfrm flipV="1">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5" name="直線コネクタ 50 1 7">
                  <a:extLst>
                    <a:ext uri="{FF2B5EF4-FFF2-40B4-BE49-F238E27FC236}">
                      <a16:creationId xmlns:a16="http://schemas.microsoft.com/office/drawing/2014/main" id="{509746AC-C2C7-49EB-8EC7-8181F1B27BC7}"/>
                    </a:ext>
                  </a:extLst>
                </p:cNvPr>
                <p:cNvCxnSpPr/>
                <p:nvPr/>
              </p:nvCxnSpPr>
              <p:spPr>
                <a:xfrm>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186" name="グループ化 4">
              <a:extLst>
                <a:ext uri="{FF2B5EF4-FFF2-40B4-BE49-F238E27FC236}">
                  <a16:creationId xmlns:a16="http://schemas.microsoft.com/office/drawing/2014/main" id="{E3E155F9-436E-4CCB-B12B-50B8B59047C0}"/>
                </a:ext>
              </a:extLst>
            </p:cNvPr>
            <p:cNvGrpSpPr>
              <a:grpSpLocks noChangeAspect="1"/>
            </p:cNvGrpSpPr>
            <p:nvPr/>
          </p:nvGrpSpPr>
          <p:grpSpPr>
            <a:xfrm rot="14510640">
              <a:off x="1836136" y="5429011"/>
              <a:ext cx="383835" cy="156799"/>
              <a:chOff x="5267450" y="3810639"/>
              <a:chExt cx="848735" cy="391695"/>
            </a:xfrm>
            <a:noFill/>
          </p:grpSpPr>
          <p:sp>
            <p:nvSpPr>
              <p:cNvPr id="187" name="フリーフォーム 45 1 8">
                <a:extLst>
                  <a:ext uri="{FF2B5EF4-FFF2-40B4-BE49-F238E27FC236}">
                    <a16:creationId xmlns:a16="http://schemas.microsoft.com/office/drawing/2014/main" id="{17905E2C-7BC4-4B3A-B360-8189E6116790}"/>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8" name="グループ化 46">
                <a:extLst>
                  <a:ext uri="{FF2B5EF4-FFF2-40B4-BE49-F238E27FC236}">
                    <a16:creationId xmlns:a16="http://schemas.microsoft.com/office/drawing/2014/main" id="{6DD29C41-1DCB-4853-A144-853102E31FB3}"/>
                  </a:ext>
                </a:extLst>
              </p:cNvPr>
              <p:cNvGrpSpPr/>
              <p:nvPr/>
            </p:nvGrpSpPr>
            <p:grpSpPr>
              <a:xfrm>
                <a:off x="5267450" y="3810639"/>
                <a:ext cx="141461" cy="141461"/>
                <a:chOff x="7240824" y="2855449"/>
                <a:chExt cx="141461" cy="141461"/>
              </a:xfrm>
              <a:grpFill/>
            </p:grpSpPr>
            <p:cxnSp>
              <p:nvCxnSpPr>
                <p:cNvPr id="189" name="直線コネクタ 47 1 8">
                  <a:extLst>
                    <a:ext uri="{FF2B5EF4-FFF2-40B4-BE49-F238E27FC236}">
                      <a16:creationId xmlns:a16="http://schemas.microsoft.com/office/drawing/2014/main" id="{7A27A112-BD2B-48A9-BAB6-86597FF35829}"/>
                    </a:ext>
                  </a:extLst>
                </p:cNvPr>
                <p:cNvCxnSpPr/>
                <p:nvPr/>
              </p:nvCxnSpPr>
              <p:spPr>
                <a:xfrm>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0" name="直線コネクタ 48 1 8">
                  <a:extLst>
                    <a:ext uri="{FF2B5EF4-FFF2-40B4-BE49-F238E27FC236}">
                      <a16:creationId xmlns:a16="http://schemas.microsoft.com/office/drawing/2014/main" id="{8D480E71-0CBF-40BF-96EA-EB464DE4489C}"/>
                    </a:ext>
                  </a:extLst>
                </p:cNvPr>
                <p:cNvCxnSpPr/>
                <p:nvPr/>
              </p:nvCxnSpPr>
              <p:spPr>
                <a:xfrm flipH="1">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1" name="直線コネクタ 49 1 8">
                  <a:extLst>
                    <a:ext uri="{FF2B5EF4-FFF2-40B4-BE49-F238E27FC236}">
                      <a16:creationId xmlns:a16="http://schemas.microsoft.com/office/drawing/2014/main" id="{6E2A0FF8-C401-419D-91A9-E5067502CE6F}"/>
                    </a:ext>
                  </a:extLst>
                </p:cNvPr>
                <p:cNvCxnSpPr/>
                <p:nvPr/>
              </p:nvCxnSpPr>
              <p:spPr>
                <a:xfrm flipV="1">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2" name="直線コネクタ 50 1 8">
                  <a:extLst>
                    <a:ext uri="{FF2B5EF4-FFF2-40B4-BE49-F238E27FC236}">
                      <a16:creationId xmlns:a16="http://schemas.microsoft.com/office/drawing/2014/main" id="{84D99F42-2BA0-46D7-9AD3-DAACA1C12105}"/>
                    </a:ext>
                  </a:extLst>
                </p:cNvPr>
                <p:cNvCxnSpPr/>
                <p:nvPr/>
              </p:nvCxnSpPr>
              <p:spPr>
                <a:xfrm>
                  <a:off x="7240824" y="2855449"/>
                  <a:ext cx="141461" cy="141461"/>
                </a:xfrm>
                <a:prstGeom prst="line">
                  <a:avLst/>
                </a:prstGeom>
                <a:grpFill/>
                <a:ln w="28575">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193" name="TextBox 192">
              <a:extLst>
                <a:ext uri="{FF2B5EF4-FFF2-40B4-BE49-F238E27FC236}">
                  <a16:creationId xmlns:a16="http://schemas.microsoft.com/office/drawing/2014/main" id="{FBAF906B-2C38-4DA6-8DC1-3BDE3E8083A4}"/>
                </a:ext>
              </a:extLst>
            </p:cNvPr>
            <p:cNvSpPr txBox="1"/>
            <p:nvPr/>
          </p:nvSpPr>
          <p:spPr>
            <a:xfrm>
              <a:off x="142162" y="4707502"/>
              <a:ext cx="1698863" cy="369332"/>
            </a:xfrm>
            <a:prstGeom prst="rect">
              <a:avLst/>
            </a:prstGeom>
            <a:noFill/>
          </p:spPr>
          <p:txBody>
            <a:bodyPr wrap="none" rtlCol="0">
              <a:spAutoFit/>
            </a:bodyPr>
            <a:lstStyle/>
            <a:p>
              <a:r>
                <a:rPr lang="en-US" altLang="ja-JP" dirty="0"/>
                <a:t>On-shell photon</a:t>
              </a:r>
              <a:endParaRPr kumimoji="1" lang="ja-JP" altLang="en-US" dirty="0"/>
            </a:p>
          </p:txBody>
        </p:sp>
        <p:sp>
          <p:nvSpPr>
            <p:cNvPr id="194" name="TextBox 193">
              <a:extLst>
                <a:ext uri="{FF2B5EF4-FFF2-40B4-BE49-F238E27FC236}">
                  <a16:creationId xmlns:a16="http://schemas.microsoft.com/office/drawing/2014/main" id="{FAA8724B-71BB-42A9-8468-101710EFFCF6}"/>
                </a:ext>
              </a:extLst>
            </p:cNvPr>
            <p:cNvSpPr txBox="1"/>
            <p:nvPr/>
          </p:nvSpPr>
          <p:spPr>
            <a:xfrm>
              <a:off x="2918656" y="4338079"/>
              <a:ext cx="436338" cy="523220"/>
            </a:xfrm>
            <a:prstGeom prst="rect">
              <a:avLst/>
            </a:prstGeom>
            <a:noFill/>
          </p:spPr>
          <p:txBody>
            <a:bodyPr wrap="square" rtlCol="0">
              <a:spAutoFit/>
            </a:bodyPr>
            <a:lstStyle/>
            <a:p>
              <a:r>
                <a:rPr kumimoji="1" lang="en-US" altLang="ja-JP" sz="2800" dirty="0"/>
                <a:t>e</a:t>
              </a:r>
              <a:r>
                <a:rPr lang="en-US" altLang="ja-JP" sz="2800" baseline="30000" dirty="0"/>
                <a:t>-</a:t>
              </a:r>
              <a:endParaRPr kumimoji="1" lang="ja-JP" altLang="en-US" sz="2800" dirty="0"/>
            </a:p>
          </p:txBody>
        </p:sp>
        <p:sp>
          <p:nvSpPr>
            <p:cNvPr id="195" name="TextBox 194">
              <a:extLst>
                <a:ext uri="{FF2B5EF4-FFF2-40B4-BE49-F238E27FC236}">
                  <a16:creationId xmlns:a16="http://schemas.microsoft.com/office/drawing/2014/main" id="{A4D89A0B-A694-478B-A498-0B7421F20241}"/>
                </a:ext>
              </a:extLst>
            </p:cNvPr>
            <p:cNvSpPr txBox="1"/>
            <p:nvPr/>
          </p:nvSpPr>
          <p:spPr>
            <a:xfrm>
              <a:off x="2994903" y="5501997"/>
              <a:ext cx="481222" cy="523220"/>
            </a:xfrm>
            <a:prstGeom prst="rect">
              <a:avLst/>
            </a:prstGeom>
            <a:noFill/>
          </p:spPr>
          <p:txBody>
            <a:bodyPr wrap="none" rtlCol="0">
              <a:spAutoFit/>
            </a:bodyPr>
            <a:lstStyle/>
            <a:p>
              <a:r>
                <a:rPr lang="en-US" altLang="ja-JP" sz="2800" dirty="0"/>
                <a:t>e</a:t>
              </a:r>
              <a:r>
                <a:rPr kumimoji="1" lang="en-US" altLang="ja-JP" sz="2800" baseline="30000" dirty="0"/>
                <a:t>+</a:t>
              </a:r>
              <a:endParaRPr kumimoji="1" lang="ja-JP" altLang="en-US" sz="2800" dirty="0"/>
            </a:p>
          </p:txBody>
        </p:sp>
      </p:grpSp>
      <p:sp>
        <p:nvSpPr>
          <p:cNvPr id="198" name="TextBox 197">
            <a:extLst>
              <a:ext uri="{FF2B5EF4-FFF2-40B4-BE49-F238E27FC236}">
                <a16:creationId xmlns:a16="http://schemas.microsoft.com/office/drawing/2014/main" id="{72115D43-54A7-4EC0-9835-5DBDC8EB413E}"/>
              </a:ext>
            </a:extLst>
          </p:cNvPr>
          <p:cNvSpPr txBox="1"/>
          <p:nvPr/>
        </p:nvSpPr>
        <p:spPr>
          <a:xfrm>
            <a:off x="66007" y="6059281"/>
            <a:ext cx="3456384" cy="738664"/>
          </a:xfrm>
          <a:prstGeom prst="rect">
            <a:avLst/>
          </a:prstGeom>
          <a:noFill/>
        </p:spPr>
        <p:txBody>
          <a:bodyPr wrap="square" rtlCol="0">
            <a:spAutoFit/>
          </a:bodyPr>
          <a:lstStyle/>
          <a:p>
            <a:r>
              <a:rPr kumimoji="1" lang="en-US" altLang="ja-JP" sz="1400" dirty="0">
                <a:solidFill>
                  <a:srgbClr val="00B050"/>
                </a:solidFill>
              </a:rPr>
              <a:t>KH, Taya, Yoshida, “</a:t>
            </a:r>
            <a:r>
              <a:rPr lang="en-US" altLang="ja-JP" sz="1400" dirty="0">
                <a:solidFill>
                  <a:srgbClr val="00B050"/>
                </a:solidFill>
              </a:rPr>
              <a:t>Di-lepton production from a single photon in strong magnetic fields: vacuum dichroism</a:t>
            </a:r>
            <a:r>
              <a:rPr kumimoji="1" lang="en-US" altLang="ja-JP" sz="1400" dirty="0">
                <a:solidFill>
                  <a:srgbClr val="00B050"/>
                </a:solidFill>
              </a:rPr>
              <a:t>”, [</a:t>
            </a:r>
            <a:r>
              <a:rPr lang="en-US" altLang="ja-JP" sz="1400" dirty="0">
                <a:solidFill>
                  <a:srgbClr val="00B050"/>
                </a:solidFill>
                <a:hlinkClick r:id="rId10">
                  <a:extLst>
                    <a:ext uri="{A12FA001-AC4F-418D-AE19-62706E023703}">
                      <ahyp:hlinkClr xmlns:ahyp="http://schemas.microsoft.com/office/drawing/2018/hyperlinkcolor" val="tx"/>
                    </a:ext>
                  </a:extLst>
                </a:hlinkClick>
              </a:rPr>
              <a:t>2010.13492</a:t>
            </a:r>
            <a:r>
              <a:rPr lang="en-US" altLang="ja-JP" sz="1400" dirty="0">
                <a:solidFill>
                  <a:srgbClr val="00B050"/>
                </a:solidFill>
              </a:rPr>
              <a:t>]</a:t>
            </a:r>
          </a:p>
        </p:txBody>
      </p:sp>
      <p:sp>
        <p:nvSpPr>
          <p:cNvPr id="200" name="TextBox 199">
            <a:extLst>
              <a:ext uri="{FF2B5EF4-FFF2-40B4-BE49-F238E27FC236}">
                <a16:creationId xmlns:a16="http://schemas.microsoft.com/office/drawing/2014/main" id="{1FB97CF0-6D99-444A-AD05-509C68435573}"/>
              </a:ext>
            </a:extLst>
          </p:cNvPr>
          <p:cNvSpPr txBox="1"/>
          <p:nvPr/>
        </p:nvSpPr>
        <p:spPr>
          <a:xfrm>
            <a:off x="2051720" y="15007"/>
            <a:ext cx="5258042" cy="461665"/>
          </a:xfrm>
          <a:prstGeom prst="rect">
            <a:avLst/>
          </a:prstGeom>
          <a:noFill/>
        </p:spPr>
        <p:txBody>
          <a:bodyPr wrap="none" rtlCol="0">
            <a:spAutoFit/>
          </a:bodyPr>
          <a:lstStyle/>
          <a:p>
            <a:r>
              <a:rPr kumimoji="1" lang="en-US" altLang="ja-JP" sz="2400" dirty="0">
                <a:solidFill>
                  <a:srgbClr val="00B0F0"/>
                </a:solidFill>
              </a:rPr>
              <a:t>On-shell photon decay in magnetic fields</a:t>
            </a:r>
            <a:endParaRPr kumimoji="1" lang="ja-JP" altLang="en-US" sz="2400" dirty="0">
              <a:solidFill>
                <a:srgbClr val="00B0F0"/>
              </a:solidFill>
            </a:endParaRPr>
          </a:p>
        </p:txBody>
      </p:sp>
    </p:spTree>
    <p:extLst>
      <p:ext uri="{BB962C8B-B14F-4D97-AF65-F5344CB8AC3E}">
        <p14:creationId xmlns:p14="http://schemas.microsoft.com/office/powerpoint/2010/main" val="3394354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A2E98BE-BBF4-4E7A-8A6B-D14E34613A03}"/>
              </a:ext>
            </a:extLst>
          </p:cNvPr>
          <p:cNvSpPr/>
          <p:nvPr/>
        </p:nvSpPr>
        <p:spPr bwMode="auto">
          <a:xfrm flipV="1">
            <a:off x="179513" y="1777126"/>
            <a:ext cx="4302730" cy="336405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grpSp>
        <p:nvGrpSpPr>
          <p:cNvPr id="4" name="Group 3">
            <a:extLst>
              <a:ext uri="{FF2B5EF4-FFF2-40B4-BE49-F238E27FC236}">
                <a16:creationId xmlns:a16="http://schemas.microsoft.com/office/drawing/2014/main" id="{2DEFA863-261A-4604-BEB5-52F0D3AD9E8C}"/>
              </a:ext>
            </a:extLst>
          </p:cNvPr>
          <p:cNvGrpSpPr/>
          <p:nvPr/>
        </p:nvGrpSpPr>
        <p:grpSpPr>
          <a:xfrm>
            <a:off x="1935179" y="2524914"/>
            <a:ext cx="2204773" cy="1381772"/>
            <a:chOff x="2144519" y="915823"/>
            <a:chExt cx="1781228" cy="1240116"/>
          </a:xfrm>
        </p:grpSpPr>
        <p:grpSp>
          <p:nvGrpSpPr>
            <p:cNvPr id="5" name="Group 4">
              <a:extLst>
                <a:ext uri="{FF2B5EF4-FFF2-40B4-BE49-F238E27FC236}">
                  <a16:creationId xmlns:a16="http://schemas.microsoft.com/office/drawing/2014/main" id="{63D7D01D-5E76-46A5-BFB3-6AD12DAE25B7}"/>
                </a:ext>
              </a:extLst>
            </p:cNvPr>
            <p:cNvGrpSpPr/>
            <p:nvPr/>
          </p:nvGrpSpPr>
          <p:grpSpPr>
            <a:xfrm>
              <a:off x="2993114" y="1158230"/>
              <a:ext cx="932633" cy="830610"/>
              <a:chOff x="2937159" y="4759131"/>
              <a:chExt cx="1033936" cy="920251"/>
            </a:xfrm>
          </p:grpSpPr>
          <p:cxnSp>
            <p:nvCxnSpPr>
              <p:cNvPr id="49" name="Straight Connector 48">
                <a:extLst>
                  <a:ext uri="{FF2B5EF4-FFF2-40B4-BE49-F238E27FC236}">
                    <a16:creationId xmlns:a16="http://schemas.microsoft.com/office/drawing/2014/main" id="{77595011-7BEB-4A2B-B454-92A4FB9FFA37}"/>
                  </a:ext>
                </a:extLst>
              </p:cNvPr>
              <p:cNvCxnSpPr>
                <a:cxnSpLocks/>
              </p:cNvCxnSpPr>
              <p:nvPr/>
            </p:nvCxnSpPr>
            <p:spPr>
              <a:xfrm flipV="1">
                <a:off x="2960897" y="4759131"/>
                <a:ext cx="1010198" cy="397915"/>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B7492A9-1CDB-4067-B9A0-154547E556A3}"/>
                  </a:ext>
                </a:extLst>
              </p:cNvPr>
              <p:cNvCxnSpPr>
                <a:cxnSpLocks/>
              </p:cNvCxnSpPr>
              <p:nvPr/>
            </p:nvCxnSpPr>
            <p:spPr>
              <a:xfrm>
                <a:off x="2937159" y="5164241"/>
                <a:ext cx="1033936" cy="515141"/>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grpSp>
        <p:sp>
          <p:nvSpPr>
            <p:cNvPr id="6" name="フリーフォーム 100 3 1">
              <a:extLst>
                <a:ext uri="{FF2B5EF4-FFF2-40B4-BE49-F238E27FC236}">
                  <a16:creationId xmlns:a16="http://schemas.microsoft.com/office/drawing/2014/main" id="{EA31F59E-1103-444A-9BE5-5FAC5EDE7FB9}"/>
                </a:ext>
              </a:extLst>
            </p:cNvPr>
            <p:cNvSpPr/>
            <p:nvPr/>
          </p:nvSpPr>
          <p:spPr>
            <a:xfrm rot="10800000">
              <a:off x="2144519" y="1457481"/>
              <a:ext cx="848596" cy="123299"/>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7" name="グループ化 4">
              <a:extLst>
                <a:ext uri="{FF2B5EF4-FFF2-40B4-BE49-F238E27FC236}">
                  <a16:creationId xmlns:a16="http://schemas.microsoft.com/office/drawing/2014/main" id="{4EA5A5C0-1F49-479C-A293-924E7377439C}"/>
                </a:ext>
              </a:extLst>
            </p:cNvPr>
            <p:cNvGrpSpPr>
              <a:grpSpLocks noChangeAspect="1"/>
            </p:cNvGrpSpPr>
            <p:nvPr/>
          </p:nvGrpSpPr>
          <p:grpSpPr>
            <a:xfrm>
              <a:off x="2928411" y="1094883"/>
              <a:ext cx="388685" cy="176387"/>
              <a:chOff x="5267450" y="3810639"/>
              <a:chExt cx="848735" cy="391695"/>
            </a:xfrm>
            <a:noFill/>
          </p:grpSpPr>
          <p:sp>
            <p:nvSpPr>
              <p:cNvPr id="43" name="フリーフォーム 45 1">
                <a:extLst>
                  <a:ext uri="{FF2B5EF4-FFF2-40B4-BE49-F238E27FC236}">
                    <a16:creationId xmlns:a16="http://schemas.microsoft.com/office/drawing/2014/main" id="{9C4A2202-EA64-422C-9248-E73CDC359334}"/>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6">
                <a:extLst>
                  <a:ext uri="{FF2B5EF4-FFF2-40B4-BE49-F238E27FC236}">
                    <a16:creationId xmlns:a16="http://schemas.microsoft.com/office/drawing/2014/main" id="{5FF18F2E-93BD-467F-984C-8531041DF329}"/>
                  </a:ext>
                </a:extLst>
              </p:cNvPr>
              <p:cNvGrpSpPr/>
              <p:nvPr/>
            </p:nvGrpSpPr>
            <p:grpSpPr>
              <a:xfrm>
                <a:off x="5267450" y="3810639"/>
                <a:ext cx="141461" cy="141461"/>
                <a:chOff x="7240824" y="2855449"/>
                <a:chExt cx="141461" cy="141461"/>
              </a:xfrm>
              <a:grpFill/>
            </p:grpSpPr>
            <p:cxnSp>
              <p:nvCxnSpPr>
                <p:cNvPr id="45" name="直線コネクタ 47 1">
                  <a:extLst>
                    <a:ext uri="{FF2B5EF4-FFF2-40B4-BE49-F238E27FC236}">
                      <a16:creationId xmlns:a16="http://schemas.microsoft.com/office/drawing/2014/main" id="{0645AD89-FAE0-492F-8498-4039300A2CA4}"/>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直線コネクタ 48 1">
                  <a:extLst>
                    <a:ext uri="{FF2B5EF4-FFF2-40B4-BE49-F238E27FC236}">
                      <a16:creationId xmlns:a16="http://schemas.microsoft.com/office/drawing/2014/main" id="{AC9932B5-FAA7-4852-83BE-2629A6C24744}"/>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直線コネクタ 49 1">
                  <a:extLst>
                    <a:ext uri="{FF2B5EF4-FFF2-40B4-BE49-F238E27FC236}">
                      <a16:creationId xmlns:a16="http://schemas.microsoft.com/office/drawing/2014/main" id="{62EEE6D6-2277-47AA-8F28-DC42183DE493}"/>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直線コネクタ 50 1">
                  <a:extLst>
                    <a:ext uri="{FF2B5EF4-FFF2-40B4-BE49-F238E27FC236}">
                      <a16:creationId xmlns:a16="http://schemas.microsoft.com/office/drawing/2014/main" id="{5397FBE2-A7EB-41D5-A1AE-77A37860D03B}"/>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8" name="グループ化 8">
              <a:extLst>
                <a:ext uri="{FF2B5EF4-FFF2-40B4-BE49-F238E27FC236}">
                  <a16:creationId xmlns:a16="http://schemas.microsoft.com/office/drawing/2014/main" id="{5FB09BBE-7DBF-42D5-9D94-599C442781AF}"/>
                </a:ext>
              </a:extLst>
            </p:cNvPr>
            <p:cNvGrpSpPr>
              <a:grpSpLocks noChangeAspect="1"/>
            </p:cNvGrpSpPr>
            <p:nvPr/>
          </p:nvGrpSpPr>
          <p:grpSpPr>
            <a:xfrm rot="17091119">
              <a:off x="2830036" y="1651799"/>
              <a:ext cx="388692" cy="176383"/>
              <a:chOff x="5267450" y="3810639"/>
              <a:chExt cx="848753" cy="391685"/>
            </a:xfrm>
            <a:noFill/>
          </p:grpSpPr>
          <p:sp>
            <p:nvSpPr>
              <p:cNvPr id="37" name="フリーフォーム 27 1">
                <a:extLst>
                  <a:ext uri="{FF2B5EF4-FFF2-40B4-BE49-F238E27FC236}">
                    <a16:creationId xmlns:a16="http://schemas.microsoft.com/office/drawing/2014/main" id="{F1EF3C29-8E5C-43EB-9EB9-F508681BCD2A}"/>
                  </a:ext>
                </a:extLst>
              </p:cNvPr>
              <p:cNvSpPr/>
              <p:nvPr/>
            </p:nvSpPr>
            <p:spPr>
              <a:xfrm rot="2260291">
                <a:off x="5351986" y="4104704"/>
                <a:ext cx="764217"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28">
                <a:extLst>
                  <a:ext uri="{FF2B5EF4-FFF2-40B4-BE49-F238E27FC236}">
                    <a16:creationId xmlns:a16="http://schemas.microsoft.com/office/drawing/2014/main" id="{CF46EBD6-75CF-41B7-9EA9-8B8A69DE5101}"/>
                  </a:ext>
                </a:extLst>
              </p:cNvPr>
              <p:cNvGrpSpPr/>
              <p:nvPr/>
            </p:nvGrpSpPr>
            <p:grpSpPr>
              <a:xfrm>
                <a:off x="5267450" y="3810639"/>
                <a:ext cx="141461" cy="141460"/>
                <a:chOff x="7240824" y="2855449"/>
                <a:chExt cx="141461" cy="141461"/>
              </a:xfrm>
              <a:grpFill/>
            </p:grpSpPr>
            <p:cxnSp>
              <p:nvCxnSpPr>
                <p:cNvPr id="39" name="直線コネクタ 29 1">
                  <a:extLst>
                    <a:ext uri="{FF2B5EF4-FFF2-40B4-BE49-F238E27FC236}">
                      <a16:creationId xmlns:a16="http://schemas.microsoft.com/office/drawing/2014/main" id="{2DCD145F-21A9-45A2-AF45-42C39E6650D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直線コネクタ 30 1">
                  <a:extLst>
                    <a:ext uri="{FF2B5EF4-FFF2-40B4-BE49-F238E27FC236}">
                      <a16:creationId xmlns:a16="http://schemas.microsoft.com/office/drawing/2014/main" id="{95F01B26-4E09-4382-881F-BA78F4C2ABD0}"/>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線コネクタ 31 1">
                  <a:extLst>
                    <a:ext uri="{FF2B5EF4-FFF2-40B4-BE49-F238E27FC236}">
                      <a16:creationId xmlns:a16="http://schemas.microsoft.com/office/drawing/2014/main" id="{6C69462D-5D9E-4495-91CB-0033C1DA5E14}"/>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直線コネクタ 32 1">
                  <a:extLst>
                    <a:ext uri="{FF2B5EF4-FFF2-40B4-BE49-F238E27FC236}">
                      <a16:creationId xmlns:a16="http://schemas.microsoft.com/office/drawing/2014/main" id="{8B02FFFD-DFD6-4EE2-BCE0-B0782094206E}"/>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9" name="グループ化 4">
              <a:extLst>
                <a:ext uri="{FF2B5EF4-FFF2-40B4-BE49-F238E27FC236}">
                  <a16:creationId xmlns:a16="http://schemas.microsoft.com/office/drawing/2014/main" id="{1321A5E1-BCFD-48DE-BA29-03BC463FA451}"/>
                </a:ext>
              </a:extLst>
            </p:cNvPr>
            <p:cNvGrpSpPr>
              <a:grpSpLocks noChangeAspect="1"/>
            </p:cNvGrpSpPr>
            <p:nvPr/>
          </p:nvGrpSpPr>
          <p:grpSpPr>
            <a:xfrm>
              <a:off x="3141479" y="1007025"/>
              <a:ext cx="388685" cy="176387"/>
              <a:chOff x="5267450" y="3810639"/>
              <a:chExt cx="848735" cy="391695"/>
            </a:xfrm>
            <a:noFill/>
          </p:grpSpPr>
          <p:sp>
            <p:nvSpPr>
              <p:cNvPr id="31" name="フリーフォーム 45 2">
                <a:extLst>
                  <a:ext uri="{FF2B5EF4-FFF2-40B4-BE49-F238E27FC236}">
                    <a16:creationId xmlns:a16="http://schemas.microsoft.com/office/drawing/2014/main" id="{8EE167C8-0919-4AD8-B47C-13787EBF19F0}"/>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46">
                <a:extLst>
                  <a:ext uri="{FF2B5EF4-FFF2-40B4-BE49-F238E27FC236}">
                    <a16:creationId xmlns:a16="http://schemas.microsoft.com/office/drawing/2014/main" id="{5186E6D1-3751-4BED-BF0D-13384E7BB4B2}"/>
                  </a:ext>
                </a:extLst>
              </p:cNvPr>
              <p:cNvGrpSpPr/>
              <p:nvPr/>
            </p:nvGrpSpPr>
            <p:grpSpPr>
              <a:xfrm>
                <a:off x="5267450" y="3810639"/>
                <a:ext cx="141461" cy="141461"/>
                <a:chOff x="7240824" y="2855449"/>
                <a:chExt cx="141461" cy="141461"/>
              </a:xfrm>
              <a:grpFill/>
            </p:grpSpPr>
            <p:cxnSp>
              <p:nvCxnSpPr>
                <p:cNvPr id="33" name="直線コネクタ 47 2">
                  <a:extLst>
                    <a:ext uri="{FF2B5EF4-FFF2-40B4-BE49-F238E27FC236}">
                      <a16:creationId xmlns:a16="http://schemas.microsoft.com/office/drawing/2014/main" id="{E219DCCF-6EEA-4510-B797-10F9682F8434}"/>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直線コネクタ 48 2">
                  <a:extLst>
                    <a:ext uri="{FF2B5EF4-FFF2-40B4-BE49-F238E27FC236}">
                      <a16:creationId xmlns:a16="http://schemas.microsoft.com/office/drawing/2014/main" id="{7ABB6D78-0268-41BB-AABA-DF6EEE69EA46}"/>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直線コネクタ 49 2">
                  <a:extLst>
                    <a:ext uri="{FF2B5EF4-FFF2-40B4-BE49-F238E27FC236}">
                      <a16:creationId xmlns:a16="http://schemas.microsoft.com/office/drawing/2014/main" id="{AB497C19-602D-4078-8EC8-3FF1BB4359B2}"/>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直線コネクタ 50 2">
                  <a:extLst>
                    <a:ext uri="{FF2B5EF4-FFF2-40B4-BE49-F238E27FC236}">
                      <a16:creationId xmlns:a16="http://schemas.microsoft.com/office/drawing/2014/main" id="{69E1ADFF-9DD2-4661-93AC-8927FC42335E}"/>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0" name="グループ化 4">
              <a:extLst>
                <a:ext uri="{FF2B5EF4-FFF2-40B4-BE49-F238E27FC236}">
                  <a16:creationId xmlns:a16="http://schemas.microsoft.com/office/drawing/2014/main" id="{4F3003FD-2925-410C-9AAB-C215A597EB7C}"/>
                </a:ext>
              </a:extLst>
            </p:cNvPr>
            <p:cNvGrpSpPr>
              <a:grpSpLocks noChangeAspect="1"/>
            </p:cNvGrpSpPr>
            <p:nvPr/>
          </p:nvGrpSpPr>
          <p:grpSpPr>
            <a:xfrm>
              <a:off x="3380831" y="915823"/>
              <a:ext cx="388685" cy="176387"/>
              <a:chOff x="5267450" y="3810639"/>
              <a:chExt cx="848735" cy="391695"/>
            </a:xfrm>
            <a:noFill/>
          </p:grpSpPr>
          <p:sp>
            <p:nvSpPr>
              <p:cNvPr id="25" name="フリーフォーム 45 3">
                <a:extLst>
                  <a:ext uri="{FF2B5EF4-FFF2-40B4-BE49-F238E27FC236}">
                    <a16:creationId xmlns:a16="http://schemas.microsoft.com/office/drawing/2014/main" id="{B2A607F3-146F-4A80-8AD3-AE72330462E5}"/>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46">
                <a:extLst>
                  <a:ext uri="{FF2B5EF4-FFF2-40B4-BE49-F238E27FC236}">
                    <a16:creationId xmlns:a16="http://schemas.microsoft.com/office/drawing/2014/main" id="{45F3DDFD-B979-410E-B44D-9418F4609B40}"/>
                  </a:ext>
                </a:extLst>
              </p:cNvPr>
              <p:cNvGrpSpPr/>
              <p:nvPr/>
            </p:nvGrpSpPr>
            <p:grpSpPr>
              <a:xfrm>
                <a:off x="5267450" y="3810639"/>
                <a:ext cx="141461" cy="141461"/>
                <a:chOff x="7240824" y="2855449"/>
                <a:chExt cx="141461" cy="141461"/>
              </a:xfrm>
              <a:grpFill/>
            </p:grpSpPr>
            <p:cxnSp>
              <p:nvCxnSpPr>
                <p:cNvPr id="27" name="直線コネクタ 47 3">
                  <a:extLst>
                    <a:ext uri="{FF2B5EF4-FFF2-40B4-BE49-F238E27FC236}">
                      <a16:creationId xmlns:a16="http://schemas.microsoft.com/office/drawing/2014/main" id="{BE82BEE5-6B69-4CA8-9196-FA8B5663BD4E}"/>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直線コネクタ 48 3">
                  <a:extLst>
                    <a:ext uri="{FF2B5EF4-FFF2-40B4-BE49-F238E27FC236}">
                      <a16:creationId xmlns:a16="http://schemas.microsoft.com/office/drawing/2014/main" id="{E24912F0-3AA4-4D78-BEDA-AD4917A0C860}"/>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直線コネクタ 49 3">
                  <a:extLst>
                    <a:ext uri="{FF2B5EF4-FFF2-40B4-BE49-F238E27FC236}">
                      <a16:creationId xmlns:a16="http://schemas.microsoft.com/office/drawing/2014/main" id="{D4590F18-2249-44A2-96A7-55B2E4DD661A}"/>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直線コネクタ 50 3">
                  <a:extLst>
                    <a:ext uri="{FF2B5EF4-FFF2-40B4-BE49-F238E27FC236}">
                      <a16:creationId xmlns:a16="http://schemas.microsoft.com/office/drawing/2014/main" id="{9710F628-B30E-457C-81B8-9E60F3F2579C}"/>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1" name="グループ化 8">
              <a:extLst>
                <a:ext uri="{FF2B5EF4-FFF2-40B4-BE49-F238E27FC236}">
                  <a16:creationId xmlns:a16="http://schemas.microsoft.com/office/drawing/2014/main" id="{64E074D1-289E-4D1E-9D0A-05AE8C9311FF}"/>
                </a:ext>
              </a:extLst>
            </p:cNvPr>
            <p:cNvGrpSpPr>
              <a:grpSpLocks noChangeAspect="1"/>
            </p:cNvGrpSpPr>
            <p:nvPr/>
          </p:nvGrpSpPr>
          <p:grpSpPr>
            <a:xfrm rot="17091119">
              <a:off x="3042610" y="1759822"/>
              <a:ext cx="388692" cy="176383"/>
              <a:chOff x="5267450" y="3810639"/>
              <a:chExt cx="848753" cy="391685"/>
            </a:xfrm>
            <a:noFill/>
          </p:grpSpPr>
          <p:sp>
            <p:nvSpPr>
              <p:cNvPr id="19" name="フリーフォーム 27 2">
                <a:extLst>
                  <a:ext uri="{FF2B5EF4-FFF2-40B4-BE49-F238E27FC236}">
                    <a16:creationId xmlns:a16="http://schemas.microsoft.com/office/drawing/2014/main" id="{CEE5C64E-A76E-4D63-81F1-5A29E2DB55E3}"/>
                  </a:ext>
                </a:extLst>
              </p:cNvPr>
              <p:cNvSpPr/>
              <p:nvPr/>
            </p:nvSpPr>
            <p:spPr>
              <a:xfrm rot="2260291">
                <a:off x="5351986" y="4104704"/>
                <a:ext cx="764217"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28">
                <a:extLst>
                  <a:ext uri="{FF2B5EF4-FFF2-40B4-BE49-F238E27FC236}">
                    <a16:creationId xmlns:a16="http://schemas.microsoft.com/office/drawing/2014/main" id="{E10F38FC-9259-41DA-B051-FE00808F799D}"/>
                  </a:ext>
                </a:extLst>
              </p:cNvPr>
              <p:cNvGrpSpPr/>
              <p:nvPr/>
            </p:nvGrpSpPr>
            <p:grpSpPr>
              <a:xfrm>
                <a:off x="5267450" y="3810639"/>
                <a:ext cx="141461" cy="141460"/>
                <a:chOff x="7240824" y="2855449"/>
                <a:chExt cx="141461" cy="141461"/>
              </a:xfrm>
              <a:grpFill/>
            </p:grpSpPr>
            <p:cxnSp>
              <p:nvCxnSpPr>
                <p:cNvPr id="21" name="直線コネクタ 29 2">
                  <a:extLst>
                    <a:ext uri="{FF2B5EF4-FFF2-40B4-BE49-F238E27FC236}">
                      <a16:creationId xmlns:a16="http://schemas.microsoft.com/office/drawing/2014/main" id="{14EB524F-1371-4462-8CC3-9D580C3A822A}"/>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直線コネクタ 30 2">
                  <a:extLst>
                    <a:ext uri="{FF2B5EF4-FFF2-40B4-BE49-F238E27FC236}">
                      <a16:creationId xmlns:a16="http://schemas.microsoft.com/office/drawing/2014/main" id="{B600E10E-D621-47AC-A572-7F5CBBB819AE}"/>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直線コネクタ 31 2">
                  <a:extLst>
                    <a:ext uri="{FF2B5EF4-FFF2-40B4-BE49-F238E27FC236}">
                      <a16:creationId xmlns:a16="http://schemas.microsoft.com/office/drawing/2014/main" id="{7DC41A13-6307-40CA-9D94-2C0A17139A62}"/>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直線コネクタ 32 2">
                  <a:extLst>
                    <a:ext uri="{FF2B5EF4-FFF2-40B4-BE49-F238E27FC236}">
                      <a16:creationId xmlns:a16="http://schemas.microsoft.com/office/drawing/2014/main" id="{9DDC7571-6F2B-4B0F-9ABB-42E78306941A}"/>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2" name="グループ化 8">
              <a:extLst>
                <a:ext uri="{FF2B5EF4-FFF2-40B4-BE49-F238E27FC236}">
                  <a16:creationId xmlns:a16="http://schemas.microsoft.com/office/drawing/2014/main" id="{B8D82CBB-69CA-476A-839E-4BF86AC004C8}"/>
                </a:ext>
              </a:extLst>
            </p:cNvPr>
            <p:cNvGrpSpPr>
              <a:grpSpLocks noChangeAspect="1"/>
            </p:cNvGrpSpPr>
            <p:nvPr/>
          </p:nvGrpSpPr>
          <p:grpSpPr>
            <a:xfrm rot="17091119">
              <a:off x="3269770" y="1873401"/>
              <a:ext cx="388692" cy="176383"/>
              <a:chOff x="5267450" y="3810639"/>
              <a:chExt cx="848753" cy="391685"/>
            </a:xfrm>
            <a:noFill/>
          </p:grpSpPr>
          <p:sp>
            <p:nvSpPr>
              <p:cNvPr id="13" name="フリーフォーム 27 3">
                <a:extLst>
                  <a:ext uri="{FF2B5EF4-FFF2-40B4-BE49-F238E27FC236}">
                    <a16:creationId xmlns:a16="http://schemas.microsoft.com/office/drawing/2014/main" id="{46E024BD-721C-400D-9B4C-0CE0186A39FB}"/>
                  </a:ext>
                </a:extLst>
              </p:cNvPr>
              <p:cNvSpPr/>
              <p:nvPr/>
            </p:nvSpPr>
            <p:spPr>
              <a:xfrm rot="2260291">
                <a:off x="5351986" y="4104704"/>
                <a:ext cx="764217"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28">
                <a:extLst>
                  <a:ext uri="{FF2B5EF4-FFF2-40B4-BE49-F238E27FC236}">
                    <a16:creationId xmlns:a16="http://schemas.microsoft.com/office/drawing/2014/main" id="{90EA0CDF-6824-4ED4-8353-C32CDDBBFDC5}"/>
                  </a:ext>
                </a:extLst>
              </p:cNvPr>
              <p:cNvGrpSpPr/>
              <p:nvPr/>
            </p:nvGrpSpPr>
            <p:grpSpPr>
              <a:xfrm>
                <a:off x="5267450" y="3810639"/>
                <a:ext cx="141461" cy="141460"/>
                <a:chOff x="7240824" y="2855449"/>
                <a:chExt cx="141461" cy="141461"/>
              </a:xfrm>
              <a:grpFill/>
            </p:grpSpPr>
            <p:cxnSp>
              <p:nvCxnSpPr>
                <p:cNvPr id="15" name="直線コネクタ 29 3">
                  <a:extLst>
                    <a:ext uri="{FF2B5EF4-FFF2-40B4-BE49-F238E27FC236}">
                      <a16:creationId xmlns:a16="http://schemas.microsoft.com/office/drawing/2014/main" id="{2537D8CD-0845-4A14-AE60-FA4CBB82A86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直線コネクタ 30 3">
                  <a:extLst>
                    <a:ext uri="{FF2B5EF4-FFF2-40B4-BE49-F238E27FC236}">
                      <a16:creationId xmlns:a16="http://schemas.microsoft.com/office/drawing/2014/main" id="{FE116E4F-0B85-4A40-B9A4-91292400CF47}"/>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線コネクタ 31 3">
                  <a:extLst>
                    <a:ext uri="{FF2B5EF4-FFF2-40B4-BE49-F238E27FC236}">
                      <a16:creationId xmlns:a16="http://schemas.microsoft.com/office/drawing/2014/main" id="{F60C3C0E-C1C7-427F-9D41-238735959760}"/>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直線コネクタ 32 3">
                  <a:extLst>
                    <a:ext uri="{FF2B5EF4-FFF2-40B4-BE49-F238E27FC236}">
                      <a16:creationId xmlns:a16="http://schemas.microsoft.com/office/drawing/2014/main" id="{2993960B-4E66-4BC0-BC31-836245053A6B}"/>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pic>
        <p:nvPicPr>
          <p:cNvPr id="52" name="Picture 51">
            <a:extLst>
              <a:ext uri="{FF2B5EF4-FFF2-40B4-BE49-F238E27FC236}">
                <a16:creationId xmlns:a16="http://schemas.microsoft.com/office/drawing/2014/main" id="{977B535F-5275-4B3F-B639-06420278433F}"/>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93540" y="2487821"/>
            <a:ext cx="1362641" cy="690894"/>
          </a:xfrm>
          <a:prstGeom prst="rect">
            <a:avLst/>
          </a:prstGeom>
        </p:spPr>
      </p:pic>
      <p:sp>
        <p:nvSpPr>
          <p:cNvPr id="54" name="テキスト ボックス 25">
            <a:extLst>
              <a:ext uri="{FF2B5EF4-FFF2-40B4-BE49-F238E27FC236}">
                <a16:creationId xmlns:a16="http://schemas.microsoft.com/office/drawing/2014/main" id="{83A5110C-2C0E-4C8B-ADBB-55DA597316C4}"/>
              </a:ext>
            </a:extLst>
          </p:cNvPr>
          <p:cNvSpPr txBox="1"/>
          <p:nvPr/>
        </p:nvSpPr>
        <p:spPr>
          <a:xfrm>
            <a:off x="315682" y="4433298"/>
            <a:ext cx="3968286" cy="707886"/>
          </a:xfrm>
          <a:prstGeom prst="rect">
            <a:avLst/>
          </a:prstGeom>
          <a:noFill/>
        </p:spPr>
        <p:txBody>
          <a:bodyPr wrap="square" rtlCol="0">
            <a:spAutoFit/>
          </a:bodyPr>
          <a:lstStyle/>
          <a:p>
            <a:r>
              <a:rPr kumimoji="1" lang="en-US" altLang="ja-JP" sz="2000" dirty="0">
                <a:solidFill>
                  <a:srgbClr val="00B050"/>
                </a:solidFill>
              </a:rPr>
              <a:t>Both </a:t>
            </a:r>
            <a:r>
              <a:rPr kumimoji="1" lang="en-US" altLang="ja-JP" sz="2000" u="sng" dirty="0">
                <a:solidFill>
                  <a:srgbClr val="00B050"/>
                </a:solidFill>
              </a:rPr>
              <a:t>on-shell and off-shell photons </a:t>
            </a:r>
            <a:r>
              <a:rPr kumimoji="1" lang="en-US" altLang="ja-JP" sz="2000" dirty="0">
                <a:solidFill>
                  <a:srgbClr val="00B050"/>
                </a:solidFill>
              </a:rPr>
              <a:t>can decay in B.</a:t>
            </a:r>
            <a:endParaRPr kumimoji="1" lang="ja-JP" altLang="en-US" sz="2000" dirty="0">
              <a:solidFill>
                <a:srgbClr val="00B050"/>
              </a:solidFill>
            </a:endParaRPr>
          </a:p>
        </p:txBody>
      </p:sp>
      <p:sp>
        <p:nvSpPr>
          <p:cNvPr id="55" name="テキスト ボックス 21">
            <a:extLst>
              <a:ext uri="{FF2B5EF4-FFF2-40B4-BE49-F238E27FC236}">
                <a16:creationId xmlns:a16="http://schemas.microsoft.com/office/drawing/2014/main" id="{05C9ED22-6272-46E9-B341-3D25296862F2}"/>
              </a:ext>
            </a:extLst>
          </p:cNvPr>
          <p:cNvSpPr txBox="1"/>
          <p:nvPr/>
        </p:nvSpPr>
        <p:spPr>
          <a:xfrm>
            <a:off x="1921845" y="627020"/>
            <a:ext cx="5186676" cy="523220"/>
          </a:xfrm>
          <a:prstGeom prst="rect">
            <a:avLst/>
          </a:prstGeom>
          <a:noFill/>
        </p:spPr>
        <p:txBody>
          <a:bodyPr wrap="none" rtlCol="0">
            <a:spAutoFit/>
          </a:bodyPr>
          <a:lstStyle/>
          <a:p>
            <a:r>
              <a:rPr kumimoji="1" lang="en-US" altLang="ja-JP" sz="2800" dirty="0">
                <a:solidFill>
                  <a:srgbClr val="00B0F0"/>
                </a:solidFill>
              </a:rPr>
              <a:t>Pair production in a magnetic field</a:t>
            </a:r>
            <a:endParaRPr kumimoji="1" lang="ja-JP" altLang="en-US" sz="2800" dirty="0">
              <a:solidFill>
                <a:srgbClr val="00B0F0"/>
              </a:solidFill>
            </a:endParaRPr>
          </a:p>
        </p:txBody>
      </p:sp>
      <p:pic>
        <p:nvPicPr>
          <p:cNvPr id="84" name="Picture 83">
            <a:extLst>
              <a:ext uri="{FF2B5EF4-FFF2-40B4-BE49-F238E27FC236}">
                <a16:creationId xmlns:a16="http://schemas.microsoft.com/office/drawing/2014/main" id="{5ECD61D8-F52E-4B50-8975-97FAA54B361F}"/>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111484" y="3663802"/>
            <a:ext cx="1660316" cy="273566"/>
          </a:xfrm>
          <a:prstGeom prst="rect">
            <a:avLst/>
          </a:prstGeom>
        </p:spPr>
      </p:pic>
      <p:sp>
        <p:nvSpPr>
          <p:cNvPr id="74" name="Rectangle 73">
            <a:extLst>
              <a:ext uri="{FF2B5EF4-FFF2-40B4-BE49-F238E27FC236}">
                <a16:creationId xmlns:a16="http://schemas.microsoft.com/office/drawing/2014/main" id="{EDDE0062-E7FA-46BA-8E22-740172BAADB0}"/>
              </a:ext>
            </a:extLst>
          </p:cNvPr>
          <p:cNvSpPr/>
          <p:nvPr/>
        </p:nvSpPr>
        <p:spPr bwMode="auto">
          <a:xfrm flipV="1">
            <a:off x="4634092" y="1777126"/>
            <a:ext cx="4461617" cy="33800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57" name="テキスト ボックス 1">
            <a:extLst>
              <a:ext uri="{FF2B5EF4-FFF2-40B4-BE49-F238E27FC236}">
                <a16:creationId xmlns:a16="http://schemas.microsoft.com/office/drawing/2014/main" id="{616C4890-C73E-464D-A34C-1EEE0A88C52D}"/>
              </a:ext>
            </a:extLst>
          </p:cNvPr>
          <p:cNvSpPr txBox="1"/>
          <p:nvPr/>
        </p:nvSpPr>
        <p:spPr>
          <a:xfrm>
            <a:off x="4644008" y="4441424"/>
            <a:ext cx="3054747" cy="400110"/>
          </a:xfrm>
          <a:prstGeom prst="rect">
            <a:avLst/>
          </a:prstGeom>
          <a:noFill/>
        </p:spPr>
        <p:txBody>
          <a:bodyPr wrap="none" rtlCol="0">
            <a:spAutoFit/>
          </a:bodyPr>
          <a:lstStyle/>
          <a:p>
            <a:r>
              <a:rPr kumimoji="1" lang="en-US" altLang="ja-JP" sz="2000" dirty="0">
                <a:solidFill>
                  <a:srgbClr val="00B050"/>
                </a:solidFill>
              </a:rPr>
              <a:t>E.g., </a:t>
            </a:r>
            <a:r>
              <a:rPr kumimoji="1" lang="en-US" altLang="ja-JP" sz="2000" dirty="0" err="1">
                <a:solidFill>
                  <a:srgbClr val="00B050"/>
                </a:solidFill>
              </a:rPr>
              <a:t>Breit</a:t>
            </a:r>
            <a:r>
              <a:rPr kumimoji="1" lang="en-US" altLang="ja-JP" sz="2000" dirty="0">
                <a:solidFill>
                  <a:srgbClr val="00B050"/>
                </a:solidFill>
              </a:rPr>
              <a:t>-Wheeler process</a:t>
            </a:r>
            <a:endParaRPr kumimoji="1" lang="ja-JP" altLang="en-US" sz="2000" dirty="0">
              <a:solidFill>
                <a:srgbClr val="00B050"/>
              </a:solidFill>
            </a:endParaRPr>
          </a:p>
        </p:txBody>
      </p:sp>
      <p:grpSp>
        <p:nvGrpSpPr>
          <p:cNvPr id="58" name="Group 57">
            <a:extLst>
              <a:ext uri="{FF2B5EF4-FFF2-40B4-BE49-F238E27FC236}">
                <a16:creationId xmlns:a16="http://schemas.microsoft.com/office/drawing/2014/main" id="{B6816CE0-81EA-4FC3-8103-B7BF3E2A44DC}"/>
              </a:ext>
            </a:extLst>
          </p:cNvPr>
          <p:cNvGrpSpPr/>
          <p:nvPr/>
        </p:nvGrpSpPr>
        <p:grpSpPr>
          <a:xfrm>
            <a:off x="7505406" y="3843896"/>
            <a:ext cx="1408909" cy="943803"/>
            <a:chOff x="6494755" y="1038051"/>
            <a:chExt cx="1387912" cy="943803"/>
          </a:xfrm>
        </p:grpSpPr>
        <p:sp>
          <p:nvSpPr>
            <p:cNvPr id="59" name="フリーフォーム 100 1">
              <a:extLst>
                <a:ext uri="{FF2B5EF4-FFF2-40B4-BE49-F238E27FC236}">
                  <a16:creationId xmlns:a16="http://schemas.microsoft.com/office/drawing/2014/main" id="{703FF6DD-8421-4F31-B91B-3B2837398E6E}"/>
                </a:ext>
              </a:extLst>
            </p:cNvPr>
            <p:cNvSpPr/>
            <p:nvPr/>
          </p:nvSpPr>
          <p:spPr>
            <a:xfrm rot="11829358">
              <a:off x="6494755" y="1038051"/>
              <a:ext cx="577592" cy="1092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0" name="フリーフォーム 100 3 2">
              <a:extLst>
                <a:ext uri="{FF2B5EF4-FFF2-40B4-BE49-F238E27FC236}">
                  <a16:creationId xmlns:a16="http://schemas.microsoft.com/office/drawing/2014/main" id="{6DD23B54-29DC-4A02-9150-9E80F2E4FAA5}"/>
                </a:ext>
              </a:extLst>
            </p:cNvPr>
            <p:cNvSpPr/>
            <p:nvPr/>
          </p:nvSpPr>
          <p:spPr>
            <a:xfrm rot="9382474">
              <a:off x="6513907" y="1872577"/>
              <a:ext cx="577592" cy="1092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61" name="Straight Connector 60">
              <a:extLst>
                <a:ext uri="{FF2B5EF4-FFF2-40B4-BE49-F238E27FC236}">
                  <a16:creationId xmlns:a16="http://schemas.microsoft.com/office/drawing/2014/main" id="{91B34CC3-B211-4897-AD73-A76DFCCA8A14}"/>
                </a:ext>
              </a:extLst>
            </p:cNvPr>
            <p:cNvCxnSpPr>
              <a:cxnSpLocks/>
            </p:cNvCxnSpPr>
            <p:nvPr/>
          </p:nvCxnSpPr>
          <p:spPr>
            <a:xfrm flipV="1">
              <a:off x="7072969" y="1082542"/>
              <a:ext cx="809698" cy="111396"/>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A2D5851-E8DF-48D6-97A0-C1A32CD18FA0}"/>
                </a:ext>
              </a:extLst>
            </p:cNvPr>
            <p:cNvCxnSpPr>
              <a:cxnSpLocks/>
            </p:cNvCxnSpPr>
            <p:nvPr/>
          </p:nvCxnSpPr>
          <p:spPr>
            <a:xfrm>
              <a:off x="7072858" y="1804712"/>
              <a:ext cx="809809" cy="145473"/>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E7F6CF3-A818-4EB1-8091-E22559929BB7}"/>
                </a:ext>
              </a:extLst>
            </p:cNvPr>
            <p:cNvCxnSpPr>
              <a:cxnSpLocks/>
            </p:cNvCxnSpPr>
            <p:nvPr/>
          </p:nvCxnSpPr>
          <p:spPr>
            <a:xfrm flipH="1" flipV="1">
              <a:off x="7081358" y="1206825"/>
              <a:ext cx="771" cy="612867"/>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grpSp>
      <p:sp>
        <p:nvSpPr>
          <p:cNvPr id="66" name="テキスト ボックス 50 2">
            <a:extLst>
              <a:ext uri="{FF2B5EF4-FFF2-40B4-BE49-F238E27FC236}">
                <a16:creationId xmlns:a16="http://schemas.microsoft.com/office/drawing/2014/main" id="{2AF76E2F-518E-4784-9308-D2B39233A9F2}"/>
              </a:ext>
            </a:extLst>
          </p:cNvPr>
          <p:cNvSpPr txBox="1"/>
          <p:nvPr/>
        </p:nvSpPr>
        <p:spPr>
          <a:xfrm>
            <a:off x="4788024" y="2353192"/>
            <a:ext cx="4166549" cy="1323439"/>
          </a:xfrm>
          <a:prstGeom prst="rect">
            <a:avLst/>
          </a:prstGeom>
          <a:noFill/>
        </p:spPr>
        <p:txBody>
          <a:bodyPr wrap="square" rtlCol="0">
            <a:spAutoFit/>
          </a:bodyPr>
          <a:lstStyle/>
          <a:p>
            <a:r>
              <a:rPr kumimoji="1" lang="en-US" altLang="ja-JP" sz="2000" dirty="0"/>
              <a:t>No kinematical window for </a:t>
            </a:r>
          </a:p>
          <a:p>
            <a:r>
              <a:rPr lang="en-US" altLang="ja-JP" sz="2000" u="sng" dirty="0"/>
              <a:t>a single on-shell photon </a:t>
            </a:r>
            <a:r>
              <a:rPr kumimoji="1" lang="en-US" altLang="ja-JP" sz="2000" u="sng" dirty="0"/>
              <a:t>when B = 0.</a:t>
            </a:r>
          </a:p>
          <a:p>
            <a:endParaRPr kumimoji="1" lang="en-US" altLang="ja-JP" sz="2000" u="sng" dirty="0"/>
          </a:p>
          <a:p>
            <a:r>
              <a:rPr kumimoji="1" lang="en-US" altLang="ja-JP" sz="2000" dirty="0">
                <a:sym typeface="Wingdings" panose="05000000000000000000" pitchFamily="2" charset="2"/>
              </a:rPr>
              <a:t> Starts only from 2 photons</a:t>
            </a:r>
            <a:endParaRPr kumimoji="1" lang="en-US" altLang="ja-JP" sz="2000" dirty="0"/>
          </a:p>
        </p:txBody>
      </p:sp>
      <p:pic>
        <p:nvPicPr>
          <p:cNvPr id="87" name="Picture 86">
            <a:extLst>
              <a:ext uri="{FF2B5EF4-FFF2-40B4-BE49-F238E27FC236}">
                <a16:creationId xmlns:a16="http://schemas.microsoft.com/office/drawing/2014/main" id="{79D898D7-B001-4527-A1F9-BE143ED9EC59}"/>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106033" y="3881173"/>
            <a:ext cx="1660316" cy="273566"/>
          </a:xfrm>
          <a:prstGeom prst="rect">
            <a:avLst/>
          </a:prstGeom>
        </p:spPr>
      </p:pic>
      <p:sp>
        <p:nvSpPr>
          <p:cNvPr id="51" name="TextBox 50">
            <a:extLst>
              <a:ext uri="{FF2B5EF4-FFF2-40B4-BE49-F238E27FC236}">
                <a16:creationId xmlns:a16="http://schemas.microsoft.com/office/drawing/2014/main" id="{795A9F0F-1FBE-4DE1-8925-0BE35F30B496}"/>
              </a:ext>
            </a:extLst>
          </p:cNvPr>
          <p:cNvSpPr txBox="1"/>
          <p:nvPr/>
        </p:nvSpPr>
        <p:spPr>
          <a:xfrm>
            <a:off x="594416" y="3991055"/>
            <a:ext cx="3576300" cy="369332"/>
          </a:xfrm>
          <a:prstGeom prst="rect">
            <a:avLst/>
          </a:prstGeom>
          <a:noFill/>
        </p:spPr>
        <p:txBody>
          <a:bodyPr wrap="none" rtlCol="0">
            <a:spAutoFit/>
          </a:bodyPr>
          <a:lstStyle/>
          <a:p>
            <a:r>
              <a:rPr kumimoji="1" lang="en-US" altLang="ja-JP" dirty="0">
                <a:solidFill>
                  <a:schemeClr val="tx2"/>
                </a:solidFill>
              </a:rPr>
              <a:t>Nonperturbatively dressed fermions</a:t>
            </a:r>
            <a:endParaRPr kumimoji="1" lang="ja-JP" altLang="en-US" dirty="0">
              <a:solidFill>
                <a:schemeClr val="tx2"/>
              </a:solidFill>
            </a:endParaRPr>
          </a:p>
        </p:txBody>
      </p:sp>
      <p:sp>
        <p:nvSpPr>
          <p:cNvPr id="64" name="TextBox 63">
            <a:extLst>
              <a:ext uri="{FF2B5EF4-FFF2-40B4-BE49-F238E27FC236}">
                <a16:creationId xmlns:a16="http://schemas.microsoft.com/office/drawing/2014/main" id="{B3135B0E-B58F-44E6-81B3-E5AD5FFEFDB5}"/>
              </a:ext>
            </a:extLst>
          </p:cNvPr>
          <p:cNvSpPr txBox="1"/>
          <p:nvPr/>
        </p:nvSpPr>
        <p:spPr>
          <a:xfrm>
            <a:off x="1403648" y="1819519"/>
            <a:ext cx="1982809" cy="461665"/>
          </a:xfrm>
          <a:prstGeom prst="rect">
            <a:avLst/>
          </a:prstGeom>
          <a:noFill/>
        </p:spPr>
        <p:txBody>
          <a:bodyPr wrap="square" rtlCol="0">
            <a:spAutoFit/>
          </a:bodyPr>
          <a:lstStyle/>
          <a:p>
            <a:r>
              <a:rPr kumimoji="1" lang="en-US" altLang="ja-JP" sz="2400" dirty="0">
                <a:solidFill>
                  <a:srgbClr val="FF3300"/>
                </a:solidFill>
              </a:rPr>
              <a:t>LO </a:t>
            </a:r>
            <a:r>
              <a:rPr lang="en-US" altLang="ja-JP" sz="2400" dirty="0">
                <a:solidFill>
                  <a:srgbClr val="FF3300"/>
                </a:solidFill>
              </a:rPr>
              <a:t>w/</a:t>
            </a:r>
            <a:r>
              <a:rPr kumimoji="1" lang="en-US" altLang="ja-JP" sz="2400" dirty="0">
                <a:solidFill>
                  <a:srgbClr val="FF3300"/>
                </a:solidFill>
              </a:rPr>
              <a:t> B-fields</a:t>
            </a:r>
            <a:endParaRPr kumimoji="1" lang="ja-JP" altLang="en-US" sz="2400" dirty="0">
              <a:solidFill>
                <a:srgbClr val="FF3300"/>
              </a:solidFill>
            </a:endParaRPr>
          </a:p>
        </p:txBody>
      </p:sp>
      <p:sp>
        <p:nvSpPr>
          <p:cNvPr id="83" name="TextBox 82">
            <a:extLst>
              <a:ext uri="{FF2B5EF4-FFF2-40B4-BE49-F238E27FC236}">
                <a16:creationId xmlns:a16="http://schemas.microsoft.com/office/drawing/2014/main" id="{ACF71D1B-B23C-4CAB-9245-1E95CA9EE408}"/>
              </a:ext>
            </a:extLst>
          </p:cNvPr>
          <p:cNvSpPr txBox="1"/>
          <p:nvPr/>
        </p:nvSpPr>
        <p:spPr>
          <a:xfrm>
            <a:off x="5724128" y="1809782"/>
            <a:ext cx="2222648" cy="461665"/>
          </a:xfrm>
          <a:prstGeom prst="rect">
            <a:avLst/>
          </a:prstGeom>
          <a:noFill/>
        </p:spPr>
        <p:txBody>
          <a:bodyPr wrap="square" rtlCol="0">
            <a:spAutoFit/>
          </a:bodyPr>
          <a:lstStyle/>
          <a:p>
            <a:r>
              <a:rPr kumimoji="1" lang="en-US" altLang="ja-JP" sz="2400" dirty="0">
                <a:solidFill>
                  <a:srgbClr val="FF3300"/>
                </a:solidFill>
              </a:rPr>
              <a:t>LO w/o B-fields</a:t>
            </a:r>
            <a:endParaRPr kumimoji="1" lang="ja-JP" altLang="en-US" sz="2400" dirty="0">
              <a:solidFill>
                <a:srgbClr val="FF3300"/>
              </a:solidFill>
            </a:endParaRPr>
          </a:p>
        </p:txBody>
      </p:sp>
    </p:spTree>
    <p:extLst>
      <p:ext uri="{BB962C8B-B14F-4D97-AF65-F5344CB8AC3E}">
        <p14:creationId xmlns:p14="http://schemas.microsoft.com/office/powerpoint/2010/main" val="687475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38647966-7188-4209-99B0-4BA8AF2B3B26}"/>
              </a:ext>
            </a:extLst>
          </p:cNvPr>
          <p:cNvSpPr/>
          <p:nvPr/>
        </p:nvSpPr>
        <p:spPr bwMode="auto">
          <a:xfrm>
            <a:off x="158350" y="1050330"/>
            <a:ext cx="4120233" cy="369582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64" name="TextBox 63">
            <a:extLst>
              <a:ext uri="{FF2B5EF4-FFF2-40B4-BE49-F238E27FC236}">
                <a16:creationId xmlns:a16="http://schemas.microsoft.com/office/drawing/2014/main" id="{F561BD84-B37A-4CE8-AE5C-D409C26487F6}"/>
              </a:ext>
            </a:extLst>
          </p:cNvPr>
          <p:cNvSpPr txBox="1"/>
          <p:nvPr/>
        </p:nvSpPr>
        <p:spPr>
          <a:xfrm flipH="1">
            <a:off x="669702" y="75156"/>
            <a:ext cx="8352928" cy="830997"/>
          </a:xfrm>
          <a:prstGeom prst="rect">
            <a:avLst/>
          </a:prstGeom>
          <a:noFill/>
        </p:spPr>
        <p:txBody>
          <a:bodyPr wrap="square" rtlCol="0">
            <a:spAutoFit/>
          </a:bodyPr>
          <a:lstStyle/>
          <a:p>
            <a:pPr fontAlgn="auto">
              <a:spcBef>
                <a:spcPts val="0"/>
              </a:spcBef>
              <a:spcAft>
                <a:spcPts val="0"/>
              </a:spcAft>
            </a:pPr>
            <a:r>
              <a:rPr kumimoji="1" lang="en-US" altLang="ja-JP" sz="2800" dirty="0" err="1">
                <a:solidFill>
                  <a:srgbClr val="00B0F0"/>
                </a:solidFill>
              </a:rPr>
              <a:t>Ritus</a:t>
            </a:r>
            <a:r>
              <a:rPr kumimoji="1" lang="en-US" altLang="ja-JP" sz="2800" dirty="0">
                <a:solidFill>
                  <a:srgbClr val="00B0F0"/>
                </a:solidFill>
              </a:rPr>
              <a:t> basis formalism</a:t>
            </a:r>
          </a:p>
          <a:p>
            <a:pPr fontAlgn="auto">
              <a:spcBef>
                <a:spcPts val="0"/>
              </a:spcBef>
              <a:spcAft>
                <a:spcPts val="0"/>
              </a:spcAft>
            </a:pPr>
            <a:r>
              <a:rPr kumimoji="1" lang="en-US" altLang="ja-JP" sz="2000" dirty="0">
                <a:solidFill>
                  <a:srgbClr val="00B0F0"/>
                </a:solidFill>
                <a:sym typeface="Wingdings" panose="05000000000000000000" pitchFamily="2" charset="2"/>
              </a:rPr>
              <a:t>= Perturbation theory with the fermio</a:t>
            </a:r>
            <a:r>
              <a:rPr lang="en-US" altLang="ja-JP" sz="2000" dirty="0">
                <a:solidFill>
                  <a:srgbClr val="00B0F0"/>
                </a:solidFill>
                <a:sym typeface="Wingdings" panose="05000000000000000000" pitchFamily="2" charset="2"/>
              </a:rPr>
              <a:t>n wave functions in B-fields. </a:t>
            </a:r>
            <a:endParaRPr kumimoji="1" lang="ja-JP" altLang="en-US" sz="2000" dirty="0">
              <a:solidFill>
                <a:srgbClr val="00B0F0"/>
              </a:solidFill>
            </a:endParaRPr>
          </a:p>
        </p:txBody>
      </p:sp>
      <p:sp>
        <p:nvSpPr>
          <p:cNvPr id="65" name="Rectangle 64">
            <a:extLst>
              <a:ext uri="{FF2B5EF4-FFF2-40B4-BE49-F238E27FC236}">
                <a16:creationId xmlns:a16="http://schemas.microsoft.com/office/drawing/2014/main" id="{795B0FA6-7D43-421B-9E9C-943882D9D124}"/>
              </a:ext>
            </a:extLst>
          </p:cNvPr>
          <p:cNvSpPr/>
          <p:nvPr/>
        </p:nvSpPr>
        <p:spPr bwMode="auto">
          <a:xfrm>
            <a:off x="4429952" y="1023266"/>
            <a:ext cx="4649103" cy="37228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66" name="Picture 65">
            <a:extLst>
              <a:ext uri="{FF2B5EF4-FFF2-40B4-BE49-F238E27FC236}">
                <a16:creationId xmlns:a16="http://schemas.microsoft.com/office/drawing/2014/main" id="{C389FDC0-E3D8-426D-997B-2D7D86D68B8D}"/>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786328" y="1592271"/>
            <a:ext cx="2511672" cy="361935"/>
          </a:xfrm>
          <a:prstGeom prst="rect">
            <a:avLst/>
          </a:prstGeom>
        </p:spPr>
      </p:pic>
      <p:pic>
        <p:nvPicPr>
          <p:cNvPr id="67" name="Picture 66">
            <a:extLst>
              <a:ext uri="{FF2B5EF4-FFF2-40B4-BE49-F238E27FC236}">
                <a16:creationId xmlns:a16="http://schemas.microsoft.com/office/drawing/2014/main" id="{ED716519-C71C-4B05-9448-35C9AF2A8897}"/>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788024" y="2097160"/>
            <a:ext cx="2242657" cy="266836"/>
          </a:xfrm>
          <a:prstGeom prst="rect">
            <a:avLst/>
          </a:prstGeom>
        </p:spPr>
      </p:pic>
      <p:pic>
        <p:nvPicPr>
          <p:cNvPr id="68" name="Picture 67">
            <a:extLst>
              <a:ext uri="{FF2B5EF4-FFF2-40B4-BE49-F238E27FC236}">
                <a16:creationId xmlns:a16="http://schemas.microsoft.com/office/drawing/2014/main" id="{05C38632-2003-44E4-BDF2-26CE9128DB14}"/>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380312" y="2149277"/>
            <a:ext cx="1521786" cy="242141"/>
          </a:xfrm>
          <a:prstGeom prst="rect">
            <a:avLst/>
          </a:prstGeom>
        </p:spPr>
      </p:pic>
      <p:sp>
        <p:nvSpPr>
          <p:cNvPr id="73" name="TextBox 72">
            <a:extLst>
              <a:ext uri="{FF2B5EF4-FFF2-40B4-BE49-F238E27FC236}">
                <a16:creationId xmlns:a16="http://schemas.microsoft.com/office/drawing/2014/main" id="{C7CDAB36-C110-40B6-8DCB-D542A1D595A8}"/>
              </a:ext>
            </a:extLst>
          </p:cNvPr>
          <p:cNvSpPr txBox="1"/>
          <p:nvPr/>
        </p:nvSpPr>
        <p:spPr>
          <a:xfrm>
            <a:off x="5689182" y="147817"/>
            <a:ext cx="3347314" cy="369332"/>
          </a:xfrm>
          <a:prstGeom prst="rect">
            <a:avLst/>
          </a:prstGeom>
          <a:noFill/>
        </p:spPr>
        <p:txBody>
          <a:bodyPr wrap="square">
            <a:spAutoFit/>
          </a:bodyPr>
          <a:lstStyle/>
          <a:p>
            <a:r>
              <a:rPr kumimoji="1" lang="en-US" altLang="ja-JP" dirty="0">
                <a:solidFill>
                  <a:srgbClr val="00B050"/>
                </a:solidFill>
              </a:rPr>
              <a:t>See a review part in [</a:t>
            </a:r>
            <a:r>
              <a:rPr lang="en-US" altLang="ja-JP" dirty="0">
                <a:solidFill>
                  <a:srgbClr val="00B050"/>
                </a:solidFill>
                <a:hlinkClick r:id="rId9">
                  <a:extLst>
                    <a:ext uri="{A12FA001-AC4F-418D-AE19-62706E023703}">
                      <ahyp:hlinkClr xmlns:ahyp="http://schemas.microsoft.com/office/drawing/2018/hyperlinkcolor" val="tx"/>
                    </a:ext>
                  </a:extLst>
                </a:hlinkClick>
              </a:rPr>
              <a:t>2010.13492</a:t>
            </a:r>
            <a:r>
              <a:rPr lang="en-US" altLang="ja-JP" dirty="0">
                <a:solidFill>
                  <a:srgbClr val="00B050"/>
                </a:solidFill>
              </a:rPr>
              <a:t>]</a:t>
            </a:r>
            <a:endParaRPr lang="ja-JP" altLang="en-US" dirty="0"/>
          </a:p>
        </p:txBody>
      </p:sp>
      <p:pic>
        <p:nvPicPr>
          <p:cNvPr id="3" name="Picture 2">
            <a:extLst>
              <a:ext uri="{FF2B5EF4-FFF2-40B4-BE49-F238E27FC236}">
                <a16:creationId xmlns:a16="http://schemas.microsoft.com/office/drawing/2014/main" id="{514834A1-1B20-40AF-9F1F-751CBFCCDC65}"/>
              </a:ext>
            </a:extLst>
          </p:cNvPr>
          <p:cNvPicPr>
            <a:picLocks noChangeAspect="1"/>
          </p:cNvPicPr>
          <p:nvPr/>
        </p:nvPicPr>
        <p:blipFill>
          <a:blip r:embed="rId10"/>
          <a:stretch>
            <a:fillRect/>
          </a:stretch>
        </p:blipFill>
        <p:spPr>
          <a:xfrm>
            <a:off x="5163978" y="2504512"/>
            <a:ext cx="3482770" cy="2028612"/>
          </a:xfrm>
          <a:prstGeom prst="rect">
            <a:avLst/>
          </a:prstGeom>
        </p:spPr>
      </p:pic>
      <p:pic>
        <p:nvPicPr>
          <p:cNvPr id="53" name="Picture 52">
            <a:extLst>
              <a:ext uri="{FF2B5EF4-FFF2-40B4-BE49-F238E27FC236}">
                <a16:creationId xmlns:a16="http://schemas.microsoft.com/office/drawing/2014/main" id="{0AB45BC9-194C-4959-98A6-104D764C0658}"/>
              </a:ext>
            </a:extLst>
          </p:cNvPr>
          <p:cNvPicPr>
            <a:picLocks noChangeAspect="1"/>
          </p:cNvPicPr>
          <p:nvPr/>
        </p:nvPicPr>
        <p:blipFill>
          <a:blip r:embed="rId11"/>
          <a:stretch>
            <a:fillRect/>
          </a:stretch>
        </p:blipFill>
        <p:spPr>
          <a:xfrm>
            <a:off x="620954" y="2478824"/>
            <a:ext cx="3186616" cy="2072834"/>
          </a:xfrm>
          <a:prstGeom prst="rect">
            <a:avLst/>
          </a:prstGeom>
        </p:spPr>
      </p:pic>
      <p:pic>
        <p:nvPicPr>
          <p:cNvPr id="58" name="Picture 57">
            <a:extLst>
              <a:ext uri="{FF2B5EF4-FFF2-40B4-BE49-F238E27FC236}">
                <a16:creationId xmlns:a16="http://schemas.microsoft.com/office/drawing/2014/main" id="{79175061-5319-4526-B2FF-E4B925769503}"/>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669702" y="1655751"/>
            <a:ext cx="2084876" cy="370779"/>
          </a:xfrm>
          <a:prstGeom prst="rect">
            <a:avLst/>
          </a:prstGeom>
        </p:spPr>
      </p:pic>
      <p:sp>
        <p:nvSpPr>
          <p:cNvPr id="60" name="TextBox 59">
            <a:extLst>
              <a:ext uri="{FF2B5EF4-FFF2-40B4-BE49-F238E27FC236}">
                <a16:creationId xmlns:a16="http://schemas.microsoft.com/office/drawing/2014/main" id="{239D7ADD-D240-4289-A0F8-DE1D9431951E}"/>
              </a:ext>
            </a:extLst>
          </p:cNvPr>
          <p:cNvSpPr txBox="1"/>
          <p:nvPr/>
        </p:nvSpPr>
        <p:spPr>
          <a:xfrm>
            <a:off x="301911" y="1142242"/>
            <a:ext cx="3824701" cy="369332"/>
          </a:xfrm>
          <a:prstGeom prst="rect">
            <a:avLst/>
          </a:prstGeom>
          <a:noFill/>
        </p:spPr>
        <p:txBody>
          <a:bodyPr wrap="none" rtlCol="0">
            <a:spAutoFit/>
          </a:bodyPr>
          <a:lstStyle/>
          <a:p>
            <a:r>
              <a:rPr kumimoji="1" lang="en-US" altLang="ja-JP" dirty="0"/>
              <a:t>Free Dirac eq. </a:t>
            </a:r>
            <a:r>
              <a:rPr kumimoji="1" lang="en-US" altLang="ja-JP" dirty="0">
                <a:sym typeface="Wingdings" panose="05000000000000000000" pitchFamily="2" charset="2"/>
              </a:rPr>
              <a:t>  Plane wave solutions</a:t>
            </a:r>
            <a:endParaRPr kumimoji="1" lang="ja-JP" altLang="en-US" dirty="0"/>
          </a:p>
        </p:txBody>
      </p:sp>
      <p:sp>
        <p:nvSpPr>
          <p:cNvPr id="77" name="TextBox 76">
            <a:extLst>
              <a:ext uri="{FF2B5EF4-FFF2-40B4-BE49-F238E27FC236}">
                <a16:creationId xmlns:a16="http://schemas.microsoft.com/office/drawing/2014/main" id="{D35F8AD6-0666-4EDB-937A-9B6F2856C838}"/>
              </a:ext>
            </a:extLst>
          </p:cNvPr>
          <p:cNvSpPr txBox="1"/>
          <p:nvPr/>
        </p:nvSpPr>
        <p:spPr>
          <a:xfrm>
            <a:off x="4499229" y="1138856"/>
            <a:ext cx="4609275" cy="369332"/>
          </a:xfrm>
          <a:prstGeom prst="rect">
            <a:avLst/>
          </a:prstGeom>
          <a:noFill/>
        </p:spPr>
        <p:txBody>
          <a:bodyPr wrap="none" rtlCol="0">
            <a:spAutoFit/>
          </a:bodyPr>
          <a:lstStyle/>
          <a:p>
            <a:r>
              <a:rPr kumimoji="1" lang="en-US" altLang="ja-JP" dirty="0"/>
              <a:t>Dirac eq. in B-field </a:t>
            </a:r>
            <a:r>
              <a:rPr kumimoji="1" lang="en-US" altLang="ja-JP" dirty="0">
                <a:sym typeface="Wingdings" panose="05000000000000000000" pitchFamily="2" charset="2"/>
              </a:rPr>
              <a:t>  Localized wave functions</a:t>
            </a:r>
            <a:endParaRPr kumimoji="1" lang="ja-JP" altLang="en-US" dirty="0"/>
          </a:p>
        </p:txBody>
      </p:sp>
      <p:grpSp>
        <p:nvGrpSpPr>
          <p:cNvPr id="98" name="Group 97">
            <a:extLst>
              <a:ext uri="{FF2B5EF4-FFF2-40B4-BE49-F238E27FC236}">
                <a16:creationId xmlns:a16="http://schemas.microsoft.com/office/drawing/2014/main" id="{ACC8FA61-81FB-4ABA-8DAB-42C824770120}"/>
              </a:ext>
            </a:extLst>
          </p:cNvPr>
          <p:cNvGrpSpPr/>
          <p:nvPr/>
        </p:nvGrpSpPr>
        <p:grpSpPr>
          <a:xfrm>
            <a:off x="522079" y="4203353"/>
            <a:ext cx="8605247" cy="2546989"/>
            <a:chOff x="522079" y="4203353"/>
            <a:chExt cx="8605247" cy="2546989"/>
          </a:xfrm>
        </p:grpSpPr>
        <p:sp>
          <p:nvSpPr>
            <p:cNvPr id="76" name="TextBox 75">
              <a:extLst>
                <a:ext uri="{FF2B5EF4-FFF2-40B4-BE49-F238E27FC236}">
                  <a16:creationId xmlns:a16="http://schemas.microsoft.com/office/drawing/2014/main" id="{FC68629C-3A03-4571-AD50-1763094B1D25}"/>
                </a:ext>
              </a:extLst>
            </p:cNvPr>
            <p:cNvSpPr txBox="1"/>
            <p:nvPr/>
          </p:nvSpPr>
          <p:spPr>
            <a:xfrm>
              <a:off x="522079" y="5550013"/>
              <a:ext cx="6570201" cy="1200329"/>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solidFill>
                    <a:srgbClr val="00B050"/>
                  </a:solidFill>
                </a:rPr>
                <a:t>Fermion propagator (= Inverse of D) is given in a simple form. </a:t>
              </a:r>
            </a:p>
            <a:p>
              <a:pPr marL="285750" indent="-285750">
                <a:buFont typeface="Arial" panose="020B0604020202020204" pitchFamily="34" charset="0"/>
                <a:buChar char="•"/>
              </a:pPr>
              <a:r>
                <a:rPr kumimoji="1" lang="en-US" altLang="ja-JP" dirty="0">
                  <a:solidFill>
                    <a:srgbClr val="FF0000"/>
                  </a:solidFill>
                </a:rPr>
                <a:t>Price: The vertex function is no longer a simple delta function.</a:t>
              </a:r>
            </a:p>
            <a:p>
              <a:r>
                <a:rPr lang="en-US" altLang="ja-JP" dirty="0"/>
                <a:t>      Cf. </a:t>
              </a:r>
              <a:r>
                <a:rPr kumimoji="1" lang="en-US" altLang="ja-JP" dirty="0"/>
                <a:t>Photon wave function is still a plane wave </a:t>
              </a:r>
            </a:p>
            <a:p>
              <a:r>
                <a:rPr kumimoji="1" lang="en-US" altLang="ja-JP" dirty="0">
                  <a:sym typeface="Wingdings" panose="05000000000000000000" pitchFamily="2" charset="2"/>
                </a:rPr>
                <a:t>        Convolution of different bases at the vertices.</a:t>
              </a:r>
              <a:endParaRPr kumimoji="1" lang="ja-JP" altLang="en-US" dirty="0">
                <a:solidFill>
                  <a:srgbClr val="00B050"/>
                </a:solidFill>
              </a:endParaRPr>
            </a:p>
          </p:txBody>
        </p:sp>
        <p:sp>
          <p:nvSpPr>
            <p:cNvPr id="61" name="TextBox 60">
              <a:extLst>
                <a:ext uri="{FF2B5EF4-FFF2-40B4-BE49-F238E27FC236}">
                  <a16:creationId xmlns:a16="http://schemas.microsoft.com/office/drawing/2014/main" id="{661309C8-78D7-4181-B8C4-B00AAA88DB44}"/>
                </a:ext>
              </a:extLst>
            </p:cNvPr>
            <p:cNvSpPr txBox="1"/>
            <p:nvPr/>
          </p:nvSpPr>
          <p:spPr>
            <a:xfrm>
              <a:off x="888487" y="4778012"/>
              <a:ext cx="6142194" cy="830997"/>
            </a:xfrm>
            <a:prstGeom prst="rect">
              <a:avLst/>
            </a:prstGeom>
            <a:noFill/>
          </p:spPr>
          <p:txBody>
            <a:bodyPr wrap="none" rtlCol="0">
              <a:spAutoFit/>
            </a:bodyPr>
            <a:lstStyle/>
            <a:p>
              <a:r>
                <a:rPr kumimoji="1" lang="en-US" altLang="ja-JP" sz="2400" dirty="0"/>
                <a:t>Mode expansion with </a:t>
              </a:r>
              <a:r>
                <a:rPr kumimoji="1" lang="en-US" altLang="ja-JP" sz="2400" dirty="0">
                  <a:solidFill>
                    <a:srgbClr val="FF0000"/>
                  </a:solidFill>
                </a:rPr>
                <a:t>the eigen-basis in B-fields</a:t>
              </a:r>
            </a:p>
            <a:p>
              <a:r>
                <a:rPr lang="en-US" altLang="ja-JP" sz="2400" dirty="0">
                  <a:sym typeface="Wingdings" panose="05000000000000000000" pitchFamily="2" charset="2"/>
                </a:rPr>
                <a:t> </a:t>
              </a:r>
              <a:r>
                <a:rPr lang="en-US" altLang="ja-JP" sz="2400" dirty="0" err="1">
                  <a:sym typeface="Wingdings" panose="05000000000000000000" pitchFamily="2" charset="2"/>
                </a:rPr>
                <a:t>Ritus</a:t>
              </a:r>
              <a:r>
                <a:rPr lang="en-US" altLang="ja-JP" sz="2400" dirty="0">
                  <a:sym typeface="Wingdings" panose="05000000000000000000" pitchFamily="2" charset="2"/>
                </a:rPr>
                <a:t>-basis Feynman rule </a:t>
              </a:r>
              <a:endParaRPr kumimoji="1" lang="ja-JP" altLang="en-US" sz="2400" dirty="0"/>
            </a:p>
          </p:txBody>
        </p:sp>
        <p:cxnSp>
          <p:nvCxnSpPr>
            <p:cNvPr id="79" name="Straight Arrow Connector 78">
              <a:extLst>
                <a:ext uri="{FF2B5EF4-FFF2-40B4-BE49-F238E27FC236}">
                  <a16:creationId xmlns:a16="http://schemas.microsoft.com/office/drawing/2014/main" id="{520BF9D8-1FA3-4099-8899-DA65C0DAFF0E}"/>
                </a:ext>
              </a:extLst>
            </p:cNvPr>
            <p:cNvCxnSpPr>
              <a:cxnSpLocks/>
            </p:cNvCxnSpPr>
            <p:nvPr/>
          </p:nvCxnSpPr>
          <p:spPr>
            <a:xfrm flipH="1">
              <a:off x="4644221" y="4203353"/>
              <a:ext cx="888146" cy="65954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97" name="Group 96">
              <a:extLst>
                <a:ext uri="{FF2B5EF4-FFF2-40B4-BE49-F238E27FC236}">
                  <a16:creationId xmlns:a16="http://schemas.microsoft.com/office/drawing/2014/main" id="{A29A203E-9794-4D24-B559-47AB025C83FD}"/>
                </a:ext>
              </a:extLst>
            </p:cNvPr>
            <p:cNvGrpSpPr/>
            <p:nvPr/>
          </p:nvGrpSpPr>
          <p:grpSpPr>
            <a:xfrm>
              <a:off x="6803866" y="4937536"/>
              <a:ext cx="2323460" cy="1798306"/>
              <a:chOff x="6803866" y="4937536"/>
              <a:chExt cx="2323460" cy="1798306"/>
            </a:xfrm>
          </p:grpSpPr>
          <p:sp>
            <p:nvSpPr>
              <p:cNvPr id="96" name="フリーフォーム 100 1">
                <a:extLst>
                  <a:ext uri="{FF2B5EF4-FFF2-40B4-BE49-F238E27FC236}">
                    <a16:creationId xmlns:a16="http://schemas.microsoft.com/office/drawing/2014/main" id="{1C282E3E-4C72-4473-8E8A-DC947A07A7FF}"/>
                  </a:ext>
                </a:extLst>
              </p:cNvPr>
              <p:cNvSpPr/>
              <p:nvPr/>
            </p:nvSpPr>
            <p:spPr>
              <a:xfrm rot="16200000">
                <a:off x="7366397" y="5417163"/>
                <a:ext cx="1140134" cy="18088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83" name="直線コネクタ 104">
                <a:extLst>
                  <a:ext uri="{FF2B5EF4-FFF2-40B4-BE49-F238E27FC236}">
                    <a16:creationId xmlns:a16="http://schemas.microsoft.com/office/drawing/2014/main" id="{C074212A-DE4F-4A14-9D0B-CD12F2963D6B}"/>
                  </a:ext>
                </a:extLst>
              </p:cNvPr>
              <p:cNvCxnSpPr/>
              <p:nvPr/>
            </p:nvCxnSpPr>
            <p:spPr>
              <a:xfrm>
                <a:off x="6803866" y="6102031"/>
                <a:ext cx="23234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円/楕円 109">
                <a:extLst>
                  <a:ext uri="{FF2B5EF4-FFF2-40B4-BE49-F238E27FC236}">
                    <a16:creationId xmlns:a16="http://schemas.microsoft.com/office/drawing/2014/main" id="{48AD8BDE-D5CF-4C1B-8134-55ABB8A7646E}"/>
                  </a:ext>
                </a:extLst>
              </p:cNvPr>
              <p:cNvSpPr/>
              <p:nvPr/>
            </p:nvSpPr>
            <p:spPr>
              <a:xfrm>
                <a:off x="7362839" y="5303887"/>
                <a:ext cx="1061733" cy="1061733"/>
              </a:xfrm>
              <a:prstGeom prst="ellipse">
                <a:avLst/>
              </a:prstGeom>
              <a:solidFill>
                <a:srgbClr val="00B050">
                  <a:alpha val="3922"/>
                </a:srgbClr>
              </a:solidFill>
              <a:effectLst>
                <a:glow rad="228600">
                  <a:srgbClr val="00B050">
                    <a:alpha val="40000"/>
                  </a:srgbClr>
                </a:glow>
                <a:softEdge rad="165100"/>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85" name="グループ化 112">
                <a:extLst>
                  <a:ext uri="{FF2B5EF4-FFF2-40B4-BE49-F238E27FC236}">
                    <a16:creationId xmlns:a16="http://schemas.microsoft.com/office/drawing/2014/main" id="{B514400B-5E94-4186-9EB9-098DC96CB181}"/>
                  </a:ext>
                </a:extLst>
              </p:cNvPr>
              <p:cNvGrpSpPr/>
              <p:nvPr/>
            </p:nvGrpSpPr>
            <p:grpSpPr>
              <a:xfrm>
                <a:off x="7119095" y="5970569"/>
                <a:ext cx="765273" cy="765273"/>
                <a:chOff x="4197608" y="4835935"/>
                <a:chExt cx="969329" cy="969329"/>
              </a:xfrm>
            </p:grpSpPr>
            <p:sp>
              <p:nvSpPr>
                <p:cNvPr id="89" name="円/楕円 110">
                  <a:extLst>
                    <a:ext uri="{FF2B5EF4-FFF2-40B4-BE49-F238E27FC236}">
                      <a16:creationId xmlns:a16="http://schemas.microsoft.com/office/drawing/2014/main" id="{7480C844-DA8F-446F-99F8-0DA57CAD9CE7}"/>
                    </a:ext>
                  </a:extLst>
                </p:cNvPr>
                <p:cNvSpPr/>
                <p:nvPr/>
              </p:nvSpPr>
              <p:spPr>
                <a:xfrm>
                  <a:off x="4197608" y="4835935"/>
                  <a:ext cx="969329" cy="969329"/>
                </a:xfrm>
                <a:prstGeom prst="ellipse">
                  <a:avLst/>
                </a:prstGeom>
                <a:solidFill>
                  <a:srgbClr val="000000">
                    <a:alpha val="3922"/>
                  </a:srgbClr>
                </a:solidFill>
                <a:effectLst>
                  <a:glow rad="533400">
                    <a:srgbClr val="FFFF00">
                      <a:alpha val="75000"/>
                    </a:srgbClr>
                  </a:glow>
                  <a:softEdge rad="165100"/>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90" name="図 106" descr="\begin{document}&#10;\begin{align*}&#10;\bar \psi_n&#10;\end{align*}&#10;\end{document}">
                  <a:extLst>
                    <a:ext uri="{FF2B5EF4-FFF2-40B4-BE49-F238E27FC236}">
                      <a16:creationId xmlns:a16="http://schemas.microsoft.com/office/drawing/2014/main" id="{F02470BA-D591-4722-AE8F-8B100EE268D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08812" y="5120085"/>
                  <a:ext cx="415598" cy="432480"/>
                </a:xfrm>
                <a:prstGeom prst="rect">
                  <a:avLst/>
                </a:prstGeom>
              </p:spPr>
            </p:pic>
          </p:grpSp>
          <p:sp>
            <p:nvSpPr>
              <p:cNvPr id="94" name="円/楕円 110">
                <a:extLst>
                  <a:ext uri="{FF2B5EF4-FFF2-40B4-BE49-F238E27FC236}">
                    <a16:creationId xmlns:a16="http://schemas.microsoft.com/office/drawing/2014/main" id="{CE5F9BD2-B199-4CAE-BB2F-F17CC6E13728}"/>
                  </a:ext>
                </a:extLst>
              </p:cNvPr>
              <p:cNvSpPr/>
              <p:nvPr/>
            </p:nvSpPr>
            <p:spPr>
              <a:xfrm>
                <a:off x="7911183" y="5955423"/>
                <a:ext cx="765273" cy="765273"/>
              </a:xfrm>
              <a:prstGeom prst="ellipse">
                <a:avLst/>
              </a:prstGeom>
              <a:solidFill>
                <a:srgbClr val="000000">
                  <a:alpha val="3922"/>
                </a:srgbClr>
              </a:solidFill>
              <a:effectLst>
                <a:glow rad="533400">
                  <a:srgbClr val="FFFF00">
                    <a:alpha val="75000"/>
                  </a:srgbClr>
                </a:glow>
                <a:softEdge rad="165100"/>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92" name="図 108" descr="\begin{document}&#10;\begin{align*}&#10;e^{-ikx}&#10;\end{align*}&#10;\end{document}">
                <a:extLst>
                  <a:ext uri="{FF2B5EF4-FFF2-40B4-BE49-F238E27FC236}">
                    <a16:creationId xmlns:a16="http://schemas.microsoft.com/office/drawing/2014/main" id="{CB0D9002-BD18-4E13-BC58-AA41DC4A18EC}"/>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056519" y="5538702"/>
                <a:ext cx="522067" cy="238625"/>
              </a:xfrm>
              <a:prstGeom prst="rect">
                <a:avLst/>
              </a:prstGeom>
            </p:spPr>
          </p:pic>
          <p:pic>
            <p:nvPicPr>
              <p:cNvPr id="88" name="図 107" descr="\begin{document}&#10;\begin{align*}&#10;\psi_{n^\prime}&#10;\end{align*}&#10;\end{document}">
                <a:extLst>
                  <a:ext uri="{FF2B5EF4-FFF2-40B4-BE49-F238E27FC236}">
                    <a16:creationId xmlns:a16="http://schemas.microsoft.com/office/drawing/2014/main" id="{24F0A1E7-8630-45E5-910F-1E4B9EF11F29}"/>
                  </a:ext>
                </a:extLst>
              </p:cNvPr>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8079186" y="6234822"/>
                <a:ext cx="385717" cy="291226"/>
              </a:xfrm>
              <a:prstGeom prst="rect">
                <a:avLst/>
              </a:prstGeom>
            </p:spPr>
          </p:pic>
        </p:grpSp>
      </p:grpSp>
    </p:spTree>
    <p:extLst>
      <p:ext uri="{BB962C8B-B14F-4D97-AF65-F5344CB8AC3E}">
        <p14:creationId xmlns:p14="http://schemas.microsoft.com/office/powerpoint/2010/main" val="9510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0C59C7C-E718-4E72-B1A0-6CFE916CE004}"/>
              </a:ext>
            </a:extLst>
          </p:cNvPr>
          <p:cNvGrpSpPr/>
          <p:nvPr/>
        </p:nvGrpSpPr>
        <p:grpSpPr>
          <a:xfrm>
            <a:off x="3491880" y="2060848"/>
            <a:ext cx="2549075" cy="1597552"/>
            <a:chOff x="2144519" y="915823"/>
            <a:chExt cx="1781228" cy="1240116"/>
          </a:xfrm>
        </p:grpSpPr>
        <p:grpSp>
          <p:nvGrpSpPr>
            <p:cNvPr id="5" name="Group 4">
              <a:extLst>
                <a:ext uri="{FF2B5EF4-FFF2-40B4-BE49-F238E27FC236}">
                  <a16:creationId xmlns:a16="http://schemas.microsoft.com/office/drawing/2014/main" id="{316E3230-27D4-4338-887F-86074B16F884}"/>
                </a:ext>
              </a:extLst>
            </p:cNvPr>
            <p:cNvGrpSpPr/>
            <p:nvPr/>
          </p:nvGrpSpPr>
          <p:grpSpPr>
            <a:xfrm>
              <a:off x="2993114" y="1158230"/>
              <a:ext cx="932633" cy="830610"/>
              <a:chOff x="2937159" y="4759131"/>
              <a:chExt cx="1033936" cy="920251"/>
            </a:xfrm>
          </p:grpSpPr>
          <p:cxnSp>
            <p:nvCxnSpPr>
              <p:cNvPr id="49" name="Straight Connector 48">
                <a:extLst>
                  <a:ext uri="{FF2B5EF4-FFF2-40B4-BE49-F238E27FC236}">
                    <a16:creationId xmlns:a16="http://schemas.microsoft.com/office/drawing/2014/main" id="{473A76D2-EB37-4E11-96C1-94C5DC26E1B1}"/>
                  </a:ext>
                </a:extLst>
              </p:cNvPr>
              <p:cNvCxnSpPr>
                <a:cxnSpLocks/>
              </p:cNvCxnSpPr>
              <p:nvPr/>
            </p:nvCxnSpPr>
            <p:spPr>
              <a:xfrm flipV="1">
                <a:off x="2960897" y="4759131"/>
                <a:ext cx="1010198" cy="397915"/>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F416C4-C201-4567-94ED-4476E1478963}"/>
                  </a:ext>
                </a:extLst>
              </p:cNvPr>
              <p:cNvCxnSpPr>
                <a:cxnSpLocks/>
              </p:cNvCxnSpPr>
              <p:nvPr/>
            </p:nvCxnSpPr>
            <p:spPr>
              <a:xfrm>
                <a:off x="2937159" y="5164241"/>
                <a:ext cx="1033936" cy="515141"/>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grpSp>
        <p:sp>
          <p:nvSpPr>
            <p:cNvPr id="6" name="フリーフォーム 100 3 1">
              <a:extLst>
                <a:ext uri="{FF2B5EF4-FFF2-40B4-BE49-F238E27FC236}">
                  <a16:creationId xmlns:a16="http://schemas.microsoft.com/office/drawing/2014/main" id="{F5ECEF17-1F4A-44F7-9CC5-4B538AD491C2}"/>
                </a:ext>
              </a:extLst>
            </p:cNvPr>
            <p:cNvSpPr/>
            <p:nvPr/>
          </p:nvSpPr>
          <p:spPr>
            <a:xfrm rot="10800000">
              <a:off x="2144519" y="1457481"/>
              <a:ext cx="848596" cy="123299"/>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rgbClr val="FFC000"/>
                </a:solidFill>
              </a:endParaRPr>
            </a:p>
          </p:txBody>
        </p:sp>
        <p:grpSp>
          <p:nvGrpSpPr>
            <p:cNvPr id="7" name="グループ化 4">
              <a:extLst>
                <a:ext uri="{FF2B5EF4-FFF2-40B4-BE49-F238E27FC236}">
                  <a16:creationId xmlns:a16="http://schemas.microsoft.com/office/drawing/2014/main" id="{4EB8D785-F649-4564-951B-A5C50CA81B83}"/>
                </a:ext>
              </a:extLst>
            </p:cNvPr>
            <p:cNvGrpSpPr>
              <a:grpSpLocks noChangeAspect="1"/>
            </p:cNvGrpSpPr>
            <p:nvPr/>
          </p:nvGrpSpPr>
          <p:grpSpPr>
            <a:xfrm>
              <a:off x="2928411" y="1094883"/>
              <a:ext cx="388685" cy="176387"/>
              <a:chOff x="5267450" y="3810639"/>
              <a:chExt cx="848735" cy="391695"/>
            </a:xfrm>
            <a:noFill/>
          </p:grpSpPr>
          <p:sp>
            <p:nvSpPr>
              <p:cNvPr id="43" name="フリーフォーム 45 1">
                <a:extLst>
                  <a:ext uri="{FF2B5EF4-FFF2-40B4-BE49-F238E27FC236}">
                    <a16:creationId xmlns:a16="http://schemas.microsoft.com/office/drawing/2014/main" id="{411CDC2D-779D-460C-B7EA-54C101BD9300}"/>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6">
                <a:extLst>
                  <a:ext uri="{FF2B5EF4-FFF2-40B4-BE49-F238E27FC236}">
                    <a16:creationId xmlns:a16="http://schemas.microsoft.com/office/drawing/2014/main" id="{953F0A08-13A0-4E27-8988-BDAA725AE1C0}"/>
                  </a:ext>
                </a:extLst>
              </p:cNvPr>
              <p:cNvGrpSpPr/>
              <p:nvPr/>
            </p:nvGrpSpPr>
            <p:grpSpPr>
              <a:xfrm>
                <a:off x="5267450" y="3810639"/>
                <a:ext cx="141461" cy="141461"/>
                <a:chOff x="7240824" y="2855449"/>
                <a:chExt cx="141461" cy="141461"/>
              </a:xfrm>
              <a:grpFill/>
            </p:grpSpPr>
            <p:cxnSp>
              <p:nvCxnSpPr>
                <p:cNvPr id="45" name="直線コネクタ 47 1">
                  <a:extLst>
                    <a:ext uri="{FF2B5EF4-FFF2-40B4-BE49-F238E27FC236}">
                      <a16:creationId xmlns:a16="http://schemas.microsoft.com/office/drawing/2014/main" id="{3D871737-72EA-44CE-8B50-0EA2D51C0484}"/>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直線コネクタ 48 1">
                  <a:extLst>
                    <a:ext uri="{FF2B5EF4-FFF2-40B4-BE49-F238E27FC236}">
                      <a16:creationId xmlns:a16="http://schemas.microsoft.com/office/drawing/2014/main" id="{C133E12E-12D9-4E77-8949-B0CBE73FF5FF}"/>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直線コネクタ 49 1">
                  <a:extLst>
                    <a:ext uri="{FF2B5EF4-FFF2-40B4-BE49-F238E27FC236}">
                      <a16:creationId xmlns:a16="http://schemas.microsoft.com/office/drawing/2014/main" id="{7013705E-C55A-461C-ABC3-5BA73E64A764}"/>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直線コネクタ 50 1">
                  <a:extLst>
                    <a:ext uri="{FF2B5EF4-FFF2-40B4-BE49-F238E27FC236}">
                      <a16:creationId xmlns:a16="http://schemas.microsoft.com/office/drawing/2014/main" id="{55844E25-BEAF-40BD-8883-A77A4A4A5D67}"/>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8" name="グループ化 8">
              <a:extLst>
                <a:ext uri="{FF2B5EF4-FFF2-40B4-BE49-F238E27FC236}">
                  <a16:creationId xmlns:a16="http://schemas.microsoft.com/office/drawing/2014/main" id="{F9BEF09A-4009-4DD4-9619-426E3394DF9B}"/>
                </a:ext>
              </a:extLst>
            </p:cNvPr>
            <p:cNvGrpSpPr>
              <a:grpSpLocks noChangeAspect="1"/>
            </p:cNvGrpSpPr>
            <p:nvPr/>
          </p:nvGrpSpPr>
          <p:grpSpPr>
            <a:xfrm rot="17091119">
              <a:off x="2830036" y="1651799"/>
              <a:ext cx="388692" cy="176383"/>
              <a:chOff x="5267450" y="3810639"/>
              <a:chExt cx="848753" cy="391685"/>
            </a:xfrm>
            <a:noFill/>
          </p:grpSpPr>
          <p:sp>
            <p:nvSpPr>
              <p:cNvPr id="37" name="フリーフォーム 27 1">
                <a:extLst>
                  <a:ext uri="{FF2B5EF4-FFF2-40B4-BE49-F238E27FC236}">
                    <a16:creationId xmlns:a16="http://schemas.microsoft.com/office/drawing/2014/main" id="{C0875392-A054-42FD-AF85-F61947ECDE9F}"/>
                  </a:ext>
                </a:extLst>
              </p:cNvPr>
              <p:cNvSpPr/>
              <p:nvPr/>
            </p:nvSpPr>
            <p:spPr>
              <a:xfrm rot="2260291">
                <a:off x="5351986" y="4104704"/>
                <a:ext cx="764217"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28">
                <a:extLst>
                  <a:ext uri="{FF2B5EF4-FFF2-40B4-BE49-F238E27FC236}">
                    <a16:creationId xmlns:a16="http://schemas.microsoft.com/office/drawing/2014/main" id="{67E40113-DF1C-4100-999C-CA303F1A1FD7}"/>
                  </a:ext>
                </a:extLst>
              </p:cNvPr>
              <p:cNvGrpSpPr/>
              <p:nvPr/>
            </p:nvGrpSpPr>
            <p:grpSpPr>
              <a:xfrm>
                <a:off x="5267450" y="3810639"/>
                <a:ext cx="141461" cy="141460"/>
                <a:chOff x="7240824" y="2855449"/>
                <a:chExt cx="141461" cy="141461"/>
              </a:xfrm>
              <a:grpFill/>
            </p:grpSpPr>
            <p:cxnSp>
              <p:nvCxnSpPr>
                <p:cNvPr id="39" name="直線コネクタ 29 1">
                  <a:extLst>
                    <a:ext uri="{FF2B5EF4-FFF2-40B4-BE49-F238E27FC236}">
                      <a16:creationId xmlns:a16="http://schemas.microsoft.com/office/drawing/2014/main" id="{3F3A2D40-4E9D-4DB3-9B87-562A9E9154BC}"/>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直線コネクタ 30 1">
                  <a:extLst>
                    <a:ext uri="{FF2B5EF4-FFF2-40B4-BE49-F238E27FC236}">
                      <a16:creationId xmlns:a16="http://schemas.microsoft.com/office/drawing/2014/main" id="{EEA20AC7-D230-4906-A529-1E1145AC7C1C}"/>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線コネクタ 31 1">
                  <a:extLst>
                    <a:ext uri="{FF2B5EF4-FFF2-40B4-BE49-F238E27FC236}">
                      <a16:creationId xmlns:a16="http://schemas.microsoft.com/office/drawing/2014/main" id="{C1EDAB8C-30CD-4A7C-AF2A-E469D709AB41}"/>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直線コネクタ 32 1">
                  <a:extLst>
                    <a:ext uri="{FF2B5EF4-FFF2-40B4-BE49-F238E27FC236}">
                      <a16:creationId xmlns:a16="http://schemas.microsoft.com/office/drawing/2014/main" id="{8F57A4A5-4212-476C-B2FA-9D5107A3BE1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9" name="グループ化 4">
              <a:extLst>
                <a:ext uri="{FF2B5EF4-FFF2-40B4-BE49-F238E27FC236}">
                  <a16:creationId xmlns:a16="http://schemas.microsoft.com/office/drawing/2014/main" id="{195D68E9-81AF-48C6-9165-54B48AE3D9A5}"/>
                </a:ext>
              </a:extLst>
            </p:cNvPr>
            <p:cNvGrpSpPr>
              <a:grpSpLocks noChangeAspect="1"/>
            </p:cNvGrpSpPr>
            <p:nvPr/>
          </p:nvGrpSpPr>
          <p:grpSpPr>
            <a:xfrm>
              <a:off x="3141479" y="1007025"/>
              <a:ext cx="388685" cy="176387"/>
              <a:chOff x="5267450" y="3810639"/>
              <a:chExt cx="848735" cy="391695"/>
            </a:xfrm>
            <a:noFill/>
          </p:grpSpPr>
          <p:sp>
            <p:nvSpPr>
              <p:cNvPr id="31" name="フリーフォーム 45 2">
                <a:extLst>
                  <a:ext uri="{FF2B5EF4-FFF2-40B4-BE49-F238E27FC236}">
                    <a16:creationId xmlns:a16="http://schemas.microsoft.com/office/drawing/2014/main" id="{E497DD4E-488B-48FA-BCB6-614071FD52AB}"/>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46">
                <a:extLst>
                  <a:ext uri="{FF2B5EF4-FFF2-40B4-BE49-F238E27FC236}">
                    <a16:creationId xmlns:a16="http://schemas.microsoft.com/office/drawing/2014/main" id="{BF15C2E3-FA06-4610-9520-54A8AF81B8A5}"/>
                  </a:ext>
                </a:extLst>
              </p:cNvPr>
              <p:cNvGrpSpPr/>
              <p:nvPr/>
            </p:nvGrpSpPr>
            <p:grpSpPr>
              <a:xfrm>
                <a:off x="5267450" y="3810639"/>
                <a:ext cx="141461" cy="141461"/>
                <a:chOff x="7240824" y="2855449"/>
                <a:chExt cx="141461" cy="141461"/>
              </a:xfrm>
              <a:grpFill/>
            </p:grpSpPr>
            <p:cxnSp>
              <p:nvCxnSpPr>
                <p:cNvPr id="33" name="直線コネクタ 47 2">
                  <a:extLst>
                    <a:ext uri="{FF2B5EF4-FFF2-40B4-BE49-F238E27FC236}">
                      <a16:creationId xmlns:a16="http://schemas.microsoft.com/office/drawing/2014/main" id="{5C5643FC-3447-4E4C-A1EB-69941ECCE317}"/>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直線コネクタ 48 2">
                  <a:extLst>
                    <a:ext uri="{FF2B5EF4-FFF2-40B4-BE49-F238E27FC236}">
                      <a16:creationId xmlns:a16="http://schemas.microsoft.com/office/drawing/2014/main" id="{DE5920FC-55F3-4E9C-97CD-9584C7FDB669}"/>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直線コネクタ 49 2">
                  <a:extLst>
                    <a:ext uri="{FF2B5EF4-FFF2-40B4-BE49-F238E27FC236}">
                      <a16:creationId xmlns:a16="http://schemas.microsoft.com/office/drawing/2014/main" id="{60645249-1A3B-4058-A25B-1D517C7B647E}"/>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直線コネクタ 50 2">
                  <a:extLst>
                    <a:ext uri="{FF2B5EF4-FFF2-40B4-BE49-F238E27FC236}">
                      <a16:creationId xmlns:a16="http://schemas.microsoft.com/office/drawing/2014/main" id="{F91F5237-BA52-412B-B31D-D1EF34CCDBF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0" name="グループ化 4">
              <a:extLst>
                <a:ext uri="{FF2B5EF4-FFF2-40B4-BE49-F238E27FC236}">
                  <a16:creationId xmlns:a16="http://schemas.microsoft.com/office/drawing/2014/main" id="{122306F7-1932-4547-8753-D21B691EA870}"/>
                </a:ext>
              </a:extLst>
            </p:cNvPr>
            <p:cNvGrpSpPr>
              <a:grpSpLocks noChangeAspect="1"/>
            </p:cNvGrpSpPr>
            <p:nvPr/>
          </p:nvGrpSpPr>
          <p:grpSpPr>
            <a:xfrm>
              <a:off x="3380831" y="915823"/>
              <a:ext cx="388685" cy="176387"/>
              <a:chOff x="5267450" y="3810639"/>
              <a:chExt cx="848735" cy="391695"/>
            </a:xfrm>
            <a:noFill/>
          </p:grpSpPr>
          <p:sp>
            <p:nvSpPr>
              <p:cNvPr id="25" name="フリーフォーム 45 3">
                <a:extLst>
                  <a:ext uri="{FF2B5EF4-FFF2-40B4-BE49-F238E27FC236}">
                    <a16:creationId xmlns:a16="http://schemas.microsoft.com/office/drawing/2014/main" id="{AB3CC6E6-33B8-44A0-B3BA-CDF0C3256419}"/>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46">
                <a:extLst>
                  <a:ext uri="{FF2B5EF4-FFF2-40B4-BE49-F238E27FC236}">
                    <a16:creationId xmlns:a16="http://schemas.microsoft.com/office/drawing/2014/main" id="{11127580-9DC9-4BDE-BD6D-D559284411D8}"/>
                  </a:ext>
                </a:extLst>
              </p:cNvPr>
              <p:cNvGrpSpPr/>
              <p:nvPr/>
            </p:nvGrpSpPr>
            <p:grpSpPr>
              <a:xfrm>
                <a:off x="5267450" y="3810639"/>
                <a:ext cx="141461" cy="141461"/>
                <a:chOff x="7240824" y="2855449"/>
                <a:chExt cx="141461" cy="141461"/>
              </a:xfrm>
              <a:grpFill/>
            </p:grpSpPr>
            <p:cxnSp>
              <p:nvCxnSpPr>
                <p:cNvPr id="27" name="直線コネクタ 47 3">
                  <a:extLst>
                    <a:ext uri="{FF2B5EF4-FFF2-40B4-BE49-F238E27FC236}">
                      <a16:creationId xmlns:a16="http://schemas.microsoft.com/office/drawing/2014/main" id="{8ACF81A3-28E2-4A55-8F10-F40A38DFDC7E}"/>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直線コネクタ 48 3">
                  <a:extLst>
                    <a:ext uri="{FF2B5EF4-FFF2-40B4-BE49-F238E27FC236}">
                      <a16:creationId xmlns:a16="http://schemas.microsoft.com/office/drawing/2014/main" id="{B831B54F-3BAA-40D7-BBA8-E0456FE04885}"/>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直線コネクタ 49 3">
                  <a:extLst>
                    <a:ext uri="{FF2B5EF4-FFF2-40B4-BE49-F238E27FC236}">
                      <a16:creationId xmlns:a16="http://schemas.microsoft.com/office/drawing/2014/main" id="{20641485-2410-43BA-8619-C8F292CDA48B}"/>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直線コネクタ 50 3">
                  <a:extLst>
                    <a:ext uri="{FF2B5EF4-FFF2-40B4-BE49-F238E27FC236}">
                      <a16:creationId xmlns:a16="http://schemas.microsoft.com/office/drawing/2014/main" id="{3286D0D1-D203-455C-9168-639744D0A96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1" name="グループ化 8">
              <a:extLst>
                <a:ext uri="{FF2B5EF4-FFF2-40B4-BE49-F238E27FC236}">
                  <a16:creationId xmlns:a16="http://schemas.microsoft.com/office/drawing/2014/main" id="{E3038737-02BE-4F3E-92C1-F409B3331D35}"/>
                </a:ext>
              </a:extLst>
            </p:cNvPr>
            <p:cNvGrpSpPr>
              <a:grpSpLocks noChangeAspect="1"/>
            </p:cNvGrpSpPr>
            <p:nvPr/>
          </p:nvGrpSpPr>
          <p:grpSpPr>
            <a:xfrm rot="17091119">
              <a:off x="3042610" y="1759822"/>
              <a:ext cx="388692" cy="176383"/>
              <a:chOff x="5267450" y="3810639"/>
              <a:chExt cx="848753" cy="391685"/>
            </a:xfrm>
            <a:noFill/>
          </p:grpSpPr>
          <p:sp>
            <p:nvSpPr>
              <p:cNvPr id="19" name="フリーフォーム 27 2">
                <a:extLst>
                  <a:ext uri="{FF2B5EF4-FFF2-40B4-BE49-F238E27FC236}">
                    <a16:creationId xmlns:a16="http://schemas.microsoft.com/office/drawing/2014/main" id="{65D11D24-DAD2-4EDD-991D-67EE23D6680E}"/>
                  </a:ext>
                </a:extLst>
              </p:cNvPr>
              <p:cNvSpPr/>
              <p:nvPr/>
            </p:nvSpPr>
            <p:spPr>
              <a:xfrm rot="2260291">
                <a:off x="5351986" y="4104704"/>
                <a:ext cx="764217"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28">
                <a:extLst>
                  <a:ext uri="{FF2B5EF4-FFF2-40B4-BE49-F238E27FC236}">
                    <a16:creationId xmlns:a16="http://schemas.microsoft.com/office/drawing/2014/main" id="{740EBD2F-904B-4740-A09A-F8BC44AEAA2A}"/>
                  </a:ext>
                </a:extLst>
              </p:cNvPr>
              <p:cNvGrpSpPr/>
              <p:nvPr/>
            </p:nvGrpSpPr>
            <p:grpSpPr>
              <a:xfrm>
                <a:off x="5267450" y="3810639"/>
                <a:ext cx="141461" cy="141460"/>
                <a:chOff x="7240824" y="2855449"/>
                <a:chExt cx="141461" cy="141461"/>
              </a:xfrm>
              <a:grpFill/>
            </p:grpSpPr>
            <p:cxnSp>
              <p:nvCxnSpPr>
                <p:cNvPr id="21" name="直線コネクタ 29 2">
                  <a:extLst>
                    <a:ext uri="{FF2B5EF4-FFF2-40B4-BE49-F238E27FC236}">
                      <a16:creationId xmlns:a16="http://schemas.microsoft.com/office/drawing/2014/main" id="{CA1A1063-AC48-4659-ADC5-9DC57484C185}"/>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直線コネクタ 30 2">
                  <a:extLst>
                    <a:ext uri="{FF2B5EF4-FFF2-40B4-BE49-F238E27FC236}">
                      <a16:creationId xmlns:a16="http://schemas.microsoft.com/office/drawing/2014/main" id="{771ED214-D26C-47A0-A5FE-372FCC3DC8C0}"/>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直線コネクタ 31 2">
                  <a:extLst>
                    <a:ext uri="{FF2B5EF4-FFF2-40B4-BE49-F238E27FC236}">
                      <a16:creationId xmlns:a16="http://schemas.microsoft.com/office/drawing/2014/main" id="{5C45793D-DC16-4A1B-BA42-166023071DA3}"/>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直線コネクタ 32 2">
                  <a:extLst>
                    <a:ext uri="{FF2B5EF4-FFF2-40B4-BE49-F238E27FC236}">
                      <a16:creationId xmlns:a16="http://schemas.microsoft.com/office/drawing/2014/main" id="{584F30B0-9621-4265-ADDD-79EE00B5527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2" name="グループ化 8">
              <a:extLst>
                <a:ext uri="{FF2B5EF4-FFF2-40B4-BE49-F238E27FC236}">
                  <a16:creationId xmlns:a16="http://schemas.microsoft.com/office/drawing/2014/main" id="{69961B0F-9016-4E89-B85E-C3972ED0F2A7}"/>
                </a:ext>
              </a:extLst>
            </p:cNvPr>
            <p:cNvGrpSpPr>
              <a:grpSpLocks noChangeAspect="1"/>
            </p:cNvGrpSpPr>
            <p:nvPr/>
          </p:nvGrpSpPr>
          <p:grpSpPr>
            <a:xfrm rot="17091119">
              <a:off x="3269770" y="1873401"/>
              <a:ext cx="388692" cy="176383"/>
              <a:chOff x="5267450" y="3810639"/>
              <a:chExt cx="848753" cy="391685"/>
            </a:xfrm>
            <a:noFill/>
          </p:grpSpPr>
          <p:sp>
            <p:nvSpPr>
              <p:cNvPr id="13" name="フリーフォーム 27 3">
                <a:extLst>
                  <a:ext uri="{FF2B5EF4-FFF2-40B4-BE49-F238E27FC236}">
                    <a16:creationId xmlns:a16="http://schemas.microsoft.com/office/drawing/2014/main" id="{C98E839D-0F7F-4020-9043-828FDF056B82}"/>
                  </a:ext>
                </a:extLst>
              </p:cNvPr>
              <p:cNvSpPr/>
              <p:nvPr/>
            </p:nvSpPr>
            <p:spPr>
              <a:xfrm rot="2260291">
                <a:off x="5351986" y="4104704"/>
                <a:ext cx="764217"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28">
                <a:extLst>
                  <a:ext uri="{FF2B5EF4-FFF2-40B4-BE49-F238E27FC236}">
                    <a16:creationId xmlns:a16="http://schemas.microsoft.com/office/drawing/2014/main" id="{A45DAA9C-4D01-4F41-B4D7-EE8089059E05}"/>
                  </a:ext>
                </a:extLst>
              </p:cNvPr>
              <p:cNvGrpSpPr/>
              <p:nvPr/>
            </p:nvGrpSpPr>
            <p:grpSpPr>
              <a:xfrm>
                <a:off x="5267450" y="3810639"/>
                <a:ext cx="141461" cy="141460"/>
                <a:chOff x="7240824" y="2855449"/>
                <a:chExt cx="141461" cy="141461"/>
              </a:xfrm>
              <a:grpFill/>
            </p:grpSpPr>
            <p:cxnSp>
              <p:nvCxnSpPr>
                <p:cNvPr id="15" name="直線コネクタ 29 3">
                  <a:extLst>
                    <a:ext uri="{FF2B5EF4-FFF2-40B4-BE49-F238E27FC236}">
                      <a16:creationId xmlns:a16="http://schemas.microsoft.com/office/drawing/2014/main" id="{B469A710-A870-472E-9DD1-90D7BCF0907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直線コネクタ 30 3">
                  <a:extLst>
                    <a:ext uri="{FF2B5EF4-FFF2-40B4-BE49-F238E27FC236}">
                      <a16:creationId xmlns:a16="http://schemas.microsoft.com/office/drawing/2014/main" id="{2C81B203-396E-4E55-8660-C1859D1A74E5}"/>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線コネクタ 31 3">
                  <a:extLst>
                    <a:ext uri="{FF2B5EF4-FFF2-40B4-BE49-F238E27FC236}">
                      <a16:creationId xmlns:a16="http://schemas.microsoft.com/office/drawing/2014/main" id="{1FF93800-1A79-455C-94E0-07BDCAAE420B}"/>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直線コネクタ 32 3">
                  <a:extLst>
                    <a:ext uri="{FF2B5EF4-FFF2-40B4-BE49-F238E27FC236}">
                      <a16:creationId xmlns:a16="http://schemas.microsoft.com/office/drawing/2014/main" id="{451A3526-0546-43F2-B973-808AD33CAE7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sp>
        <p:nvSpPr>
          <p:cNvPr id="51" name="TextBox 50">
            <a:extLst>
              <a:ext uri="{FF2B5EF4-FFF2-40B4-BE49-F238E27FC236}">
                <a16:creationId xmlns:a16="http://schemas.microsoft.com/office/drawing/2014/main" id="{64895048-EDE2-44B0-A43C-D47B596A398F}"/>
              </a:ext>
            </a:extLst>
          </p:cNvPr>
          <p:cNvSpPr txBox="1"/>
          <p:nvPr/>
        </p:nvSpPr>
        <p:spPr>
          <a:xfrm>
            <a:off x="813871" y="3838609"/>
            <a:ext cx="7501990" cy="1323439"/>
          </a:xfrm>
          <a:prstGeom prst="rect">
            <a:avLst/>
          </a:prstGeom>
          <a:noFill/>
        </p:spPr>
        <p:txBody>
          <a:bodyPr wrap="none" rtlCol="0">
            <a:spAutoFit/>
          </a:bodyPr>
          <a:lstStyle/>
          <a:p>
            <a:r>
              <a:rPr kumimoji="1" lang="en-US" altLang="ja-JP" sz="2000" dirty="0"/>
              <a:t>Differential information includes </a:t>
            </a:r>
          </a:p>
          <a:p>
            <a:pPr marL="285750" indent="-285750">
              <a:buFont typeface="Arial" panose="020B0604020202020204" pitchFamily="34" charset="0"/>
              <a:buChar char="•"/>
            </a:pPr>
            <a:r>
              <a:rPr kumimoji="1" lang="en-US" altLang="ja-JP" sz="2000" dirty="0">
                <a:solidFill>
                  <a:srgbClr val="FF0000"/>
                </a:solidFill>
              </a:rPr>
              <a:t>Photon polarization (</a:t>
            </a:r>
            <a:r>
              <a:rPr kumimoji="1" lang="en-US" altLang="ja-JP" sz="2000" dirty="0" err="1">
                <a:solidFill>
                  <a:srgbClr val="FF0000"/>
                </a:solidFill>
              </a:rPr>
              <a:t>ε</a:t>
            </a:r>
            <a:r>
              <a:rPr kumimoji="1" lang="en-US" altLang="ja-JP" sz="2000" baseline="30000" dirty="0" err="1">
                <a:solidFill>
                  <a:srgbClr val="FF0000"/>
                </a:solidFill>
              </a:rPr>
              <a:t>μ</a:t>
            </a:r>
            <a:r>
              <a:rPr kumimoji="1" lang="en-US" altLang="ja-JP" sz="2000" dirty="0">
                <a:solidFill>
                  <a:srgbClr val="FF0000"/>
                </a:solidFill>
              </a:rPr>
              <a:t>)</a:t>
            </a:r>
          </a:p>
          <a:p>
            <a:pPr marL="285750" indent="-285750">
              <a:buFont typeface="Arial" panose="020B0604020202020204" pitchFamily="34" charset="0"/>
              <a:buChar char="•"/>
            </a:pPr>
            <a:r>
              <a:rPr lang="en-US" altLang="ja-JP" sz="2000" dirty="0">
                <a:solidFill>
                  <a:srgbClr val="FF0000"/>
                </a:solidFill>
              </a:rPr>
              <a:t>Photon momentum</a:t>
            </a:r>
            <a:r>
              <a:rPr lang="ja-JP" altLang="en-US" sz="2000" dirty="0">
                <a:solidFill>
                  <a:srgbClr val="FF0000"/>
                </a:solidFill>
              </a:rPr>
              <a:t> </a:t>
            </a:r>
            <a:r>
              <a:rPr lang="en-US" altLang="ja-JP" sz="2000" dirty="0">
                <a:solidFill>
                  <a:srgbClr val="FF0000"/>
                </a:solidFill>
              </a:rPr>
              <a:t>(</a:t>
            </a:r>
            <a:r>
              <a:rPr lang="en-US" altLang="ja-JP" sz="2000" dirty="0" err="1">
                <a:solidFill>
                  <a:srgbClr val="FF0000"/>
                </a:solidFill>
              </a:rPr>
              <a:t>q</a:t>
            </a:r>
            <a:r>
              <a:rPr lang="en-US" altLang="ja-JP" sz="2000" baseline="30000" dirty="0" err="1">
                <a:solidFill>
                  <a:srgbClr val="FF0000"/>
                </a:solidFill>
              </a:rPr>
              <a:t>μ</a:t>
            </a:r>
            <a:r>
              <a:rPr lang="en-US" altLang="ja-JP" sz="2000" dirty="0">
                <a:solidFill>
                  <a:srgbClr val="FF0000"/>
                </a:solidFill>
              </a:rPr>
              <a:t>)</a:t>
            </a:r>
            <a:r>
              <a:rPr lang="ja-JP" altLang="en-US" sz="2000" dirty="0">
                <a:solidFill>
                  <a:srgbClr val="FF0000"/>
                </a:solidFill>
              </a:rPr>
              <a:t> </a:t>
            </a:r>
            <a:r>
              <a:rPr lang="en-US" altLang="ja-JP" sz="2000" dirty="0">
                <a:solidFill>
                  <a:srgbClr val="FF0000"/>
                </a:solidFill>
              </a:rPr>
              <a:t>with a general direction and invariant mass</a:t>
            </a:r>
            <a:endParaRPr kumimoji="1" lang="en-US" altLang="ja-JP" sz="2000" dirty="0">
              <a:solidFill>
                <a:srgbClr val="FF0000"/>
              </a:solidFill>
            </a:endParaRPr>
          </a:p>
          <a:p>
            <a:pPr marL="285750" indent="-285750">
              <a:buFont typeface="Arial" panose="020B0604020202020204" pitchFamily="34" charset="0"/>
              <a:buChar char="•"/>
            </a:pPr>
            <a:r>
              <a:rPr kumimoji="1" lang="en-US" altLang="ja-JP" sz="2000" dirty="0">
                <a:solidFill>
                  <a:srgbClr val="00B050"/>
                </a:solidFill>
              </a:rPr>
              <a:t>Landau levels (n, n’) and </a:t>
            </a:r>
            <a:r>
              <a:rPr lang="en-US" altLang="ja-JP" sz="2000" dirty="0">
                <a:solidFill>
                  <a:srgbClr val="00B050"/>
                </a:solidFill>
              </a:rPr>
              <a:t>continuous </a:t>
            </a:r>
            <a:r>
              <a:rPr kumimoji="1" lang="en-US" altLang="ja-JP" sz="2000" dirty="0">
                <a:solidFill>
                  <a:srgbClr val="00B050"/>
                </a:solidFill>
              </a:rPr>
              <a:t>momentum (</a:t>
            </a:r>
            <a:r>
              <a:rPr kumimoji="1" lang="en-US" altLang="ja-JP" sz="2000" dirty="0" err="1">
                <a:solidFill>
                  <a:srgbClr val="00B050"/>
                </a:solidFill>
              </a:rPr>
              <a:t>p</a:t>
            </a:r>
            <a:r>
              <a:rPr kumimoji="1" lang="en-US" altLang="ja-JP" sz="2000" baseline="-25000" dirty="0" err="1">
                <a:solidFill>
                  <a:srgbClr val="00B050"/>
                </a:solidFill>
              </a:rPr>
              <a:t>z</a:t>
            </a:r>
            <a:r>
              <a:rPr kumimoji="1" lang="en-US" altLang="ja-JP" sz="2000" dirty="0">
                <a:solidFill>
                  <a:srgbClr val="00B050"/>
                </a:solidFill>
              </a:rPr>
              <a:t>, </a:t>
            </a:r>
            <a:r>
              <a:rPr kumimoji="1" lang="en-US" altLang="ja-JP" sz="2000" dirty="0" err="1">
                <a:solidFill>
                  <a:srgbClr val="00B050"/>
                </a:solidFill>
              </a:rPr>
              <a:t>p</a:t>
            </a:r>
            <a:r>
              <a:rPr kumimoji="1" lang="en-US" altLang="ja-JP" sz="2000" baseline="-25000" dirty="0" err="1">
                <a:solidFill>
                  <a:srgbClr val="00B050"/>
                </a:solidFill>
              </a:rPr>
              <a:t>z</a:t>
            </a:r>
            <a:r>
              <a:rPr kumimoji="1" lang="en-US" altLang="ja-JP" sz="2000" dirty="0">
                <a:solidFill>
                  <a:srgbClr val="00B050"/>
                </a:solidFill>
              </a:rPr>
              <a:t>’) along B</a:t>
            </a:r>
          </a:p>
        </p:txBody>
      </p:sp>
      <p:pic>
        <p:nvPicPr>
          <p:cNvPr id="60" name="Picture 59">
            <a:extLst>
              <a:ext uri="{FF2B5EF4-FFF2-40B4-BE49-F238E27FC236}">
                <a16:creationId xmlns:a16="http://schemas.microsoft.com/office/drawing/2014/main" id="{72FA3A72-B910-4953-97DE-1DE60E6EDD31}"/>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705604" y="2651353"/>
            <a:ext cx="1296144" cy="451867"/>
          </a:xfrm>
          <a:prstGeom prst="rect">
            <a:avLst/>
          </a:prstGeom>
        </p:spPr>
      </p:pic>
      <p:sp>
        <p:nvSpPr>
          <p:cNvPr id="53" name="TextBox 52">
            <a:extLst>
              <a:ext uri="{FF2B5EF4-FFF2-40B4-BE49-F238E27FC236}">
                <a16:creationId xmlns:a16="http://schemas.microsoft.com/office/drawing/2014/main" id="{8384D569-CF7B-41B2-B9CD-D0DF737DE348}"/>
              </a:ext>
            </a:extLst>
          </p:cNvPr>
          <p:cNvSpPr txBox="1"/>
          <p:nvPr/>
        </p:nvSpPr>
        <p:spPr>
          <a:xfrm>
            <a:off x="598841" y="2111991"/>
            <a:ext cx="2664063" cy="369332"/>
          </a:xfrm>
          <a:prstGeom prst="rect">
            <a:avLst/>
          </a:prstGeom>
          <a:noFill/>
        </p:spPr>
        <p:txBody>
          <a:bodyPr wrap="none" rtlCol="0">
            <a:spAutoFit/>
          </a:bodyPr>
          <a:lstStyle/>
          <a:p>
            <a:r>
              <a:rPr lang="en-US" altLang="ja-JP" dirty="0"/>
              <a:t>One-shell/off-shell photon</a:t>
            </a:r>
            <a:endParaRPr kumimoji="1" lang="ja-JP" altLang="en-US" dirty="0"/>
          </a:p>
        </p:txBody>
      </p:sp>
      <p:sp>
        <p:nvSpPr>
          <p:cNvPr id="54" name="TextBox 53">
            <a:extLst>
              <a:ext uri="{FF2B5EF4-FFF2-40B4-BE49-F238E27FC236}">
                <a16:creationId xmlns:a16="http://schemas.microsoft.com/office/drawing/2014/main" id="{C4AF5035-192E-41B8-A87B-DC2D3B690B0D}"/>
              </a:ext>
            </a:extLst>
          </p:cNvPr>
          <p:cNvSpPr txBox="1"/>
          <p:nvPr/>
        </p:nvSpPr>
        <p:spPr>
          <a:xfrm>
            <a:off x="5555160" y="1586797"/>
            <a:ext cx="3294107" cy="369332"/>
          </a:xfrm>
          <a:prstGeom prst="rect">
            <a:avLst/>
          </a:prstGeom>
          <a:noFill/>
        </p:spPr>
        <p:txBody>
          <a:bodyPr wrap="none" rtlCol="0">
            <a:spAutoFit/>
          </a:bodyPr>
          <a:lstStyle/>
          <a:p>
            <a:r>
              <a:rPr lang="en-US" altLang="ja-JP" dirty="0"/>
              <a:t>Fermion pair in the Landau levels</a:t>
            </a:r>
            <a:endParaRPr kumimoji="1" lang="ja-JP" altLang="en-US" dirty="0"/>
          </a:p>
        </p:txBody>
      </p:sp>
      <p:pic>
        <p:nvPicPr>
          <p:cNvPr id="62" name="Picture 61">
            <a:extLst>
              <a:ext uri="{FF2B5EF4-FFF2-40B4-BE49-F238E27FC236}">
                <a16:creationId xmlns:a16="http://schemas.microsoft.com/office/drawing/2014/main" id="{47D86D66-87BD-422E-8EDE-C2B08C49576E}"/>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325066" y="2169525"/>
            <a:ext cx="958286" cy="271946"/>
          </a:xfrm>
          <a:prstGeom prst="rect">
            <a:avLst/>
          </a:prstGeom>
        </p:spPr>
      </p:pic>
      <p:pic>
        <p:nvPicPr>
          <p:cNvPr id="64" name="Picture 63">
            <a:extLst>
              <a:ext uri="{FF2B5EF4-FFF2-40B4-BE49-F238E27FC236}">
                <a16:creationId xmlns:a16="http://schemas.microsoft.com/office/drawing/2014/main" id="{ED649728-BA75-490A-A079-DD0D52A7F5EB}"/>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6275240" y="3312343"/>
            <a:ext cx="1077424" cy="455833"/>
          </a:xfrm>
          <a:prstGeom prst="rect">
            <a:avLst/>
          </a:prstGeom>
        </p:spPr>
      </p:pic>
      <p:sp>
        <p:nvSpPr>
          <p:cNvPr id="57" name="TextBox 56">
            <a:extLst>
              <a:ext uri="{FF2B5EF4-FFF2-40B4-BE49-F238E27FC236}">
                <a16:creationId xmlns:a16="http://schemas.microsoft.com/office/drawing/2014/main" id="{E41EA3D7-DCBB-437C-857C-4269074E0423}"/>
              </a:ext>
            </a:extLst>
          </p:cNvPr>
          <p:cNvSpPr txBox="1"/>
          <p:nvPr/>
        </p:nvSpPr>
        <p:spPr>
          <a:xfrm>
            <a:off x="2123728" y="5445023"/>
            <a:ext cx="4800610" cy="400110"/>
          </a:xfrm>
          <a:prstGeom prst="rect">
            <a:avLst/>
          </a:prstGeom>
          <a:noFill/>
        </p:spPr>
        <p:txBody>
          <a:bodyPr wrap="none" rtlCol="0">
            <a:spAutoFit/>
          </a:bodyPr>
          <a:lstStyle/>
          <a:p>
            <a:r>
              <a:rPr kumimoji="1" lang="en-US" altLang="ja-JP" sz="2000" dirty="0"/>
              <a:t>Consistency checks done: Ward identity, etc.</a:t>
            </a:r>
            <a:endParaRPr kumimoji="1" lang="ja-JP" altLang="en-US" sz="2000" dirty="0"/>
          </a:p>
        </p:txBody>
      </p:sp>
      <p:sp>
        <p:nvSpPr>
          <p:cNvPr id="58" name="TextBox 57">
            <a:extLst>
              <a:ext uri="{FF2B5EF4-FFF2-40B4-BE49-F238E27FC236}">
                <a16:creationId xmlns:a16="http://schemas.microsoft.com/office/drawing/2014/main" id="{2357F75C-8405-4818-859B-ED029CDFBE11}"/>
              </a:ext>
            </a:extLst>
          </p:cNvPr>
          <p:cNvSpPr txBox="1"/>
          <p:nvPr/>
        </p:nvSpPr>
        <p:spPr>
          <a:xfrm>
            <a:off x="754211" y="368080"/>
            <a:ext cx="6398355" cy="523220"/>
          </a:xfrm>
          <a:prstGeom prst="rect">
            <a:avLst/>
          </a:prstGeom>
          <a:noFill/>
        </p:spPr>
        <p:txBody>
          <a:bodyPr wrap="none" rtlCol="0">
            <a:spAutoFit/>
          </a:bodyPr>
          <a:lstStyle/>
          <a:p>
            <a:r>
              <a:rPr kumimoji="1" lang="en-US" altLang="ja-JP" sz="2800" dirty="0">
                <a:solidFill>
                  <a:srgbClr val="00B0F0"/>
                </a:solidFill>
              </a:rPr>
              <a:t>Pair production rate for general kinematics</a:t>
            </a:r>
            <a:endParaRPr kumimoji="1" lang="ja-JP" altLang="en-US" sz="2800" dirty="0">
              <a:solidFill>
                <a:srgbClr val="00B0F0"/>
              </a:solidFill>
            </a:endParaRPr>
          </a:p>
        </p:txBody>
      </p:sp>
      <p:sp>
        <p:nvSpPr>
          <p:cNvPr id="59" name="TextBox 58">
            <a:extLst>
              <a:ext uri="{FF2B5EF4-FFF2-40B4-BE49-F238E27FC236}">
                <a16:creationId xmlns:a16="http://schemas.microsoft.com/office/drawing/2014/main" id="{603DC21F-0741-4CCB-9FCD-0D2E22AD86C1}"/>
              </a:ext>
            </a:extLst>
          </p:cNvPr>
          <p:cNvSpPr txBox="1"/>
          <p:nvPr/>
        </p:nvSpPr>
        <p:spPr>
          <a:xfrm>
            <a:off x="1032588" y="5979722"/>
            <a:ext cx="7632848" cy="646331"/>
          </a:xfrm>
          <a:prstGeom prst="rect">
            <a:avLst/>
          </a:prstGeom>
          <a:noFill/>
        </p:spPr>
        <p:txBody>
          <a:bodyPr wrap="square" rtlCol="0">
            <a:spAutoFit/>
          </a:bodyPr>
          <a:lstStyle/>
          <a:p>
            <a:r>
              <a:rPr kumimoji="1" lang="en-US" altLang="ja-JP" dirty="0">
                <a:solidFill>
                  <a:srgbClr val="00B050"/>
                </a:solidFill>
              </a:rPr>
              <a:t>KH, Hidetoshi Taya, </a:t>
            </a:r>
            <a:r>
              <a:rPr kumimoji="1" lang="en-US" altLang="ja-JP" dirty="0" err="1">
                <a:solidFill>
                  <a:srgbClr val="00B050"/>
                </a:solidFill>
              </a:rPr>
              <a:t>Shinsuke</a:t>
            </a:r>
            <a:r>
              <a:rPr kumimoji="1" lang="en-US" altLang="ja-JP" dirty="0">
                <a:solidFill>
                  <a:srgbClr val="00B050"/>
                </a:solidFill>
              </a:rPr>
              <a:t> Yoshida, “</a:t>
            </a:r>
            <a:r>
              <a:rPr lang="en-US" altLang="ja-JP" dirty="0">
                <a:solidFill>
                  <a:srgbClr val="00B050"/>
                </a:solidFill>
              </a:rPr>
              <a:t>Di-lepton production from a single photon in strong magnetic fields: vacuum dichroism</a:t>
            </a:r>
            <a:r>
              <a:rPr kumimoji="1" lang="en-US" altLang="ja-JP" dirty="0">
                <a:solidFill>
                  <a:srgbClr val="00B050"/>
                </a:solidFill>
              </a:rPr>
              <a:t>”, [</a:t>
            </a:r>
            <a:r>
              <a:rPr lang="en-US" altLang="ja-JP" dirty="0">
                <a:solidFill>
                  <a:srgbClr val="00B050"/>
                </a:solidFill>
                <a:hlinkClick r:id="rId8">
                  <a:extLst>
                    <a:ext uri="{A12FA001-AC4F-418D-AE19-62706E023703}">
                      <ahyp:hlinkClr xmlns:ahyp="http://schemas.microsoft.com/office/drawing/2018/hyperlinkcolor" val="tx"/>
                    </a:ext>
                  </a:extLst>
                </a:hlinkClick>
              </a:rPr>
              <a:t>2010.13492</a:t>
            </a:r>
            <a:r>
              <a:rPr lang="en-US" altLang="ja-JP" dirty="0">
                <a:solidFill>
                  <a:srgbClr val="00B050"/>
                </a:solidFill>
              </a:rPr>
              <a:t>]</a:t>
            </a:r>
          </a:p>
        </p:txBody>
      </p:sp>
    </p:spTree>
    <p:extLst>
      <p:ext uri="{BB962C8B-B14F-4D97-AF65-F5344CB8AC3E}">
        <p14:creationId xmlns:p14="http://schemas.microsoft.com/office/powerpoint/2010/main" val="2910828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id="{98A6DA30-EBC1-4D6D-B237-FEB6F458669C}"/>
              </a:ext>
            </a:extLst>
          </p:cNvPr>
          <p:cNvSpPr/>
          <p:nvPr/>
        </p:nvSpPr>
        <p:spPr bwMode="auto">
          <a:xfrm>
            <a:off x="473901" y="1340768"/>
            <a:ext cx="4217309" cy="803542"/>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113" name="Rectangle 112">
            <a:extLst>
              <a:ext uri="{FF2B5EF4-FFF2-40B4-BE49-F238E27FC236}">
                <a16:creationId xmlns:a16="http://schemas.microsoft.com/office/drawing/2014/main" id="{B4D650C8-7116-4D16-A170-C62F621228C6}"/>
              </a:ext>
            </a:extLst>
          </p:cNvPr>
          <p:cNvSpPr/>
          <p:nvPr/>
        </p:nvSpPr>
        <p:spPr bwMode="auto">
          <a:xfrm>
            <a:off x="745285" y="5157192"/>
            <a:ext cx="3960440" cy="76135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12" name="Rectangle 111">
            <a:extLst>
              <a:ext uri="{FF2B5EF4-FFF2-40B4-BE49-F238E27FC236}">
                <a16:creationId xmlns:a16="http://schemas.microsoft.com/office/drawing/2014/main" id="{802F9D60-28CD-4B40-AA15-D87F96088C11}"/>
              </a:ext>
            </a:extLst>
          </p:cNvPr>
          <p:cNvSpPr/>
          <p:nvPr/>
        </p:nvSpPr>
        <p:spPr bwMode="auto">
          <a:xfrm>
            <a:off x="745286" y="3099693"/>
            <a:ext cx="3960440" cy="7613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2" name="TextBox 1">
            <a:extLst>
              <a:ext uri="{FF2B5EF4-FFF2-40B4-BE49-F238E27FC236}">
                <a16:creationId xmlns:a16="http://schemas.microsoft.com/office/drawing/2014/main" id="{A19A6ED1-A754-4F48-89F1-1CE6D6294BCD}"/>
              </a:ext>
            </a:extLst>
          </p:cNvPr>
          <p:cNvSpPr txBox="1"/>
          <p:nvPr/>
        </p:nvSpPr>
        <p:spPr>
          <a:xfrm>
            <a:off x="241230" y="764704"/>
            <a:ext cx="4657557" cy="461665"/>
          </a:xfrm>
          <a:prstGeom prst="rect">
            <a:avLst/>
          </a:prstGeom>
          <a:noFill/>
        </p:spPr>
        <p:txBody>
          <a:bodyPr wrap="none" rtlCol="0">
            <a:spAutoFit/>
          </a:bodyPr>
          <a:lstStyle/>
          <a:p>
            <a:r>
              <a:rPr kumimoji="1" lang="en-US" altLang="ja-JP" sz="2400" dirty="0">
                <a:solidFill>
                  <a:srgbClr val="00B050"/>
                </a:solidFill>
              </a:rPr>
              <a:t>“Helicity suppression” in pion decay</a:t>
            </a:r>
            <a:endParaRPr kumimoji="1" lang="ja-JP" altLang="en-US" sz="2400" dirty="0">
              <a:solidFill>
                <a:srgbClr val="00B050"/>
              </a:solidFill>
            </a:endParaRPr>
          </a:p>
        </p:txBody>
      </p:sp>
      <p:pic>
        <p:nvPicPr>
          <p:cNvPr id="36" name="Picture 35">
            <a:extLst>
              <a:ext uri="{FF2B5EF4-FFF2-40B4-BE49-F238E27FC236}">
                <a16:creationId xmlns:a16="http://schemas.microsoft.com/office/drawing/2014/main" id="{85D44657-C25E-4D22-A975-1005AD1922D7}"/>
              </a:ext>
            </a:extLst>
          </p:cNvPr>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996624" y="3366922"/>
            <a:ext cx="495817" cy="368764"/>
          </a:xfrm>
          <a:prstGeom prst="rect">
            <a:avLst/>
          </a:prstGeom>
        </p:spPr>
      </p:pic>
      <p:pic>
        <p:nvPicPr>
          <p:cNvPr id="38" name="Picture 37">
            <a:extLst>
              <a:ext uri="{FF2B5EF4-FFF2-40B4-BE49-F238E27FC236}">
                <a16:creationId xmlns:a16="http://schemas.microsoft.com/office/drawing/2014/main" id="{CC91C8FB-20D7-47B3-8EB8-062EB3993D6D}"/>
              </a:ext>
            </a:extLst>
          </p:cNvPr>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1043608" y="5339047"/>
            <a:ext cx="311706" cy="386673"/>
          </a:xfrm>
          <a:prstGeom prst="rect">
            <a:avLst/>
          </a:prstGeom>
        </p:spPr>
      </p:pic>
      <p:pic>
        <p:nvPicPr>
          <p:cNvPr id="10" name="Picture 9">
            <a:extLst>
              <a:ext uri="{FF2B5EF4-FFF2-40B4-BE49-F238E27FC236}">
                <a16:creationId xmlns:a16="http://schemas.microsoft.com/office/drawing/2014/main" id="{57035EA3-A94F-408E-8BD3-2711C2C04CA5}"/>
              </a:ext>
            </a:extLst>
          </p:cNvPr>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tretch>
            <a:fillRect/>
          </a:stretch>
        </p:blipFill>
        <p:spPr>
          <a:xfrm>
            <a:off x="1768968" y="4365104"/>
            <a:ext cx="814502" cy="245772"/>
          </a:xfrm>
          <a:prstGeom prst="rect">
            <a:avLst/>
          </a:prstGeom>
        </p:spPr>
      </p:pic>
      <p:pic>
        <p:nvPicPr>
          <p:cNvPr id="12" name="Picture 11">
            <a:extLst>
              <a:ext uri="{FF2B5EF4-FFF2-40B4-BE49-F238E27FC236}">
                <a16:creationId xmlns:a16="http://schemas.microsoft.com/office/drawing/2014/main" id="{42A8AC3A-63E6-4B27-963F-1213CD3AAD59}"/>
              </a:ext>
            </a:extLst>
          </p:cNvPr>
          <p:cNvPicPr>
            <a:picLocks noChangeAspect="1"/>
          </p:cNvPicPr>
          <p:nvPr>
            <p:custDataLst>
              <p:tags r:id="rId4"/>
            </p:custDataLst>
          </p:nvPr>
        </p:nvPicPr>
        <p:blipFill>
          <a:blip r:embed="rId21" cstate="print">
            <a:extLst>
              <a:ext uri="{28A0092B-C50C-407E-A947-70E740481C1C}">
                <a14:useLocalDpi xmlns:a14="http://schemas.microsoft.com/office/drawing/2010/main" val="0"/>
              </a:ext>
            </a:extLst>
          </a:blip>
          <a:stretch>
            <a:fillRect/>
          </a:stretch>
        </p:blipFill>
        <p:spPr>
          <a:xfrm>
            <a:off x="1665039" y="3162100"/>
            <a:ext cx="1136676" cy="626940"/>
          </a:xfrm>
          <a:prstGeom prst="rect">
            <a:avLst/>
          </a:prstGeom>
        </p:spPr>
      </p:pic>
      <p:pic>
        <p:nvPicPr>
          <p:cNvPr id="40" name="Picture 39">
            <a:extLst>
              <a:ext uri="{FF2B5EF4-FFF2-40B4-BE49-F238E27FC236}">
                <a16:creationId xmlns:a16="http://schemas.microsoft.com/office/drawing/2014/main" id="{2AC2A6DA-6B19-4447-8072-FB6A6EA61918}"/>
              </a:ext>
            </a:extLst>
          </p:cNvPr>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1647366" y="5218913"/>
            <a:ext cx="1172023" cy="626940"/>
          </a:xfrm>
          <a:prstGeom prst="rect">
            <a:avLst/>
          </a:prstGeom>
        </p:spPr>
      </p:pic>
      <p:cxnSp>
        <p:nvCxnSpPr>
          <p:cNvPr id="17" name="Straight Arrow Connector 16">
            <a:extLst>
              <a:ext uri="{FF2B5EF4-FFF2-40B4-BE49-F238E27FC236}">
                <a16:creationId xmlns:a16="http://schemas.microsoft.com/office/drawing/2014/main" id="{32C28C6A-16FC-4B70-A982-CB26918073EC}"/>
              </a:ext>
            </a:extLst>
          </p:cNvPr>
          <p:cNvCxnSpPr>
            <a:cxnSpLocks/>
          </p:cNvCxnSpPr>
          <p:nvPr/>
        </p:nvCxnSpPr>
        <p:spPr>
          <a:xfrm flipV="1">
            <a:off x="772529" y="2868588"/>
            <a:ext cx="0" cy="1352500"/>
          </a:xfrm>
          <a:prstGeom prst="straightConnector1">
            <a:avLst/>
          </a:prstGeom>
          <a:ln w="38100">
            <a:solidFill>
              <a:srgbClr val="0E2E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BD29C83-BAC0-4311-A7FB-BB5BB706F457}"/>
              </a:ext>
            </a:extLst>
          </p:cNvPr>
          <p:cNvCxnSpPr>
            <a:cxnSpLocks/>
          </p:cNvCxnSpPr>
          <p:nvPr/>
        </p:nvCxnSpPr>
        <p:spPr>
          <a:xfrm>
            <a:off x="772529" y="4725144"/>
            <a:ext cx="0" cy="13681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EBCB54D-58E4-4277-9A42-47A31F5F8D09}"/>
              </a:ext>
            </a:extLst>
          </p:cNvPr>
          <p:cNvSpPr txBox="1"/>
          <p:nvPr/>
        </p:nvSpPr>
        <p:spPr>
          <a:xfrm>
            <a:off x="323647" y="87015"/>
            <a:ext cx="5556201" cy="523220"/>
          </a:xfrm>
          <a:prstGeom prst="rect">
            <a:avLst/>
          </a:prstGeom>
          <a:noFill/>
        </p:spPr>
        <p:txBody>
          <a:bodyPr wrap="none" rtlCol="0">
            <a:spAutoFit/>
          </a:bodyPr>
          <a:lstStyle/>
          <a:p>
            <a:r>
              <a:rPr kumimoji="1" lang="en-US" altLang="ja-JP" sz="2800" dirty="0">
                <a:solidFill>
                  <a:srgbClr val="00B0F0"/>
                </a:solidFill>
              </a:rPr>
              <a:t>Muon-pair excess over electron pairs</a:t>
            </a:r>
            <a:endParaRPr kumimoji="1" lang="ja-JP" altLang="en-US" sz="2800" dirty="0">
              <a:solidFill>
                <a:srgbClr val="00B0F0"/>
              </a:solidFill>
            </a:endParaRPr>
          </a:p>
        </p:txBody>
      </p:sp>
      <p:pic>
        <p:nvPicPr>
          <p:cNvPr id="30" name="Picture 29">
            <a:extLst>
              <a:ext uri="{FF2B5EF4-FFF2-40B4-BE49-F238E27FC236}">
                <a16:creationId xmlns:a16="http://schemas.microsoft.com/office/drawing/2014/main" id="{9BF16088-39B2-4BF3-BCE2-7E8BA677823D}"/>
              </a:ext>
            </a:extLst>
          </p:cNvPr>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3376759" y="3162100"/>
            <a:ext cx="1123654" cy="626940"/>
          </a:xfrm>
          <a:prstGeom prst="rect">
            <a:avLst/>
          </a:prstGeom>
        </p:spPr>
      </p:pic>
      <p:pic>
        <p:nvPicPr>
          <p:cNvPr id="42" name="Picture 41">
            <a:extLst>
              <a:ext uri="{FF2B5EF4-FFF2-40B4-BE49-F238E27FC236}">
                <a16:creationId xmlns:a16="http://schemas.microsoft.com/office/drawing/2014/main" id="{F5D00517-E1A5-48F5-8D50-79B8488F262E}"/>
              </a:ext>
            </a:extLst>
          </p:cNvPr>
          <p:cNvPicPr>
            <a:picLocks noChangeAspect="1"/>
          </p:cNvPicPr>
          <p:nvPr>
            <p:custDataLst>
              <p:tags r:id="rId7"/>
            </p:custDataLst>
          </p:nvPr>
        </p:nvPicPr>
        <p:blipFill>
          <a:blip r:embed="rId24" cstate="print">
            <a:extLst>
              <a:ext uri="{28A0092B-C50C-407E-A947-70E740481C1C}">
                <a14:useLocalDpi xmlns:a14="http://schemas.microsoft.com/office/drawing/2010/main" val="0"/>
              </a:ext>
            </a:extLst>
          </a:blip>
          <a:stretch>
            <a:fillRect/>
          </a:stretch>
        </p:blipFill>
        <p:spPr>
          <a:xfrm>
            <a:off x="3360016" y="5218913"/>
            <a:ext cx="1157140" cy="626940"/>
          </a:xfrm>
          <a:prstGeom prst="rect">
            <a:avLst/>
          </a:prstGeom>
        </p:spPr>
      </p:pic>
      <p:sp>
        <p:nvSpPr>
          <p:cNvPr id="51" name="Arrow: Up-Down 50">
            <a:extLst>
              <a:ext uri="{FF2B5EF4-FFF2-40B4-BE49-F238E27FC236}">
                <a16:creationId xmlns:a16="http://schemas.microsoft.com/office/drawing/2014/main" id="{2B6176F1-8AAE-496B-9698-F7489743458E}"/>
              </a:ext>
            </a:extLst>
          </p:cNvPr>
          <p:cNvSpPr/>
          <p:nvPr/>
        </p:nvSpPr>
        <p:spPr bwMode="auto">
          <a:xfrm>
            <a:off x="3537188" y="3717032"/>
            <a:ext cx="802796" cy="1724753"/>
          </a:xfrm>
          <a:prstGeom prst="upDownArrow">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53" name="TextBox 52">
            <a:extLst>
              <a:ext uri="{FF2B5EF4-FFF2-40B4-BE49-F238E27FC236}">
                <a16:creationId xmlns:a16="http://schemas.microsoft.com/office/drawing/2014/main" id="{543A60C6-D5DF-4074-9A29-DC18FAD9DAED}"/>
              </a:ext>
            </a:extLst>
          </p:cNvPr>
          <p:cNvSpPr txBox="1"/>
          <p:nvPr/>
        </p:nvSpPr>
        <p:spPr>
          <a:xfrm>
            <a:off x="251520" y="6218254"/>
            <a:ext cx="6709081" cy="646331"/>
          </a:xfrm>
          <a:prstGeom prst="rect">
            <a:avLst/>
          </a:prstGeom>
          <a:noFill/>
        </p:spPr>
        <p:txBody>
          <a:bodyPr wrap="none" rtlCol="0">
            <a:spAutoFit/>
          </a:bodyPr>
          <a:lstStyle/>
          <a:p>
            <a:r>
              <a:rPr lang="en-US" altLang="ja-JP" dirty="0"/>
              <a:t>Especially, R neutrino (L antineutrino) does not exist at the QCD scale.</a:t>
            </a:r>
          </a:p>
          <a:p>
            <a:r>
              <a:rPr kumimoji="1" lang="en-US" altLang="ja-JP" dirty="0"/>
              <a:t>(However, this is not an essential reason for the helicity suppression.)</a:t>
            </a:r>
            <a:endParaRPr kumimoji="1" lang="ja-JP" altLang="en-US" dirty="0"/>
          </a:p>
        </p:txBody>
      </p:sp>
      <p:sp>
        <p:nvSpPr>
          <p:cNvPr id="54" name="TextBox 53">
            <a:extLst>
              <a:ext uri="{FF2B5EF4-FFF2-40B4-BE49-F238E27FC236}">
                <a16:creationId xmlns:a16="http://schemas.microsoft.com/office/drawing/2014/main" id="{8BB689DA-EC1A-4B63-8C6F-87A66B667AEF}"/>
              </a:ext>
            </a:extLst>
          </p:cNvPr>
          <p:cNvSpPr txBox="1"/>
          <p:nvPr/>
        </p:nvSpPr>
        <p:spPr>
          <a:xfrm>
            <a:off x="3121550" y="2742661"/>
            <a:ext cx="1569660" cy="400110"/>
          </a:xfrm>
          <a:prstGeom prst="rect">
            <a:avLst/>
          </a:prstGeom>
          <a:noFill/>
        </p:spPr>
        <p:txBody>
          <a:bodyPr wrap="none" rtlCol="0">
            <a:spAutoFit/>
          </a:bodyPr>
          <a:lstStyle/>
          <a:p>
            <a:r>
              <a:rPr kumimoji="1" lang="en-US" altLang="ja-JP" sz="2000" dirty="0">
                <a:solidFill>
                  <a:srgbClr val="9B85B5"/>
                </a:solidFill>
              </a:rPr>
              <a:t>Same helicity</a:t>
            </a:r>
            <a:endParaRPr kumimoji="1" lang="ja-JP" altLang="en-US" sz="2000" dirty="0">
              <a:solidFill>
                <a:srgbClr val="9B85B5"/>
              </a:solidFill>
            </a:endParaRPr>
          </a:p>
        </p:txBody>
      </p:sp>
      <p:sp>
        <p:nvSpPr>
          <p:cNvPr id="55" name="TextBox 54">
            <a:extLst>
              <a:ext uri="{FF2B5EF4-FFF2-40B4-BE49-F238E27FC236}">
                <a16:creationId xmlns:a16="http://schemas.microsoft.com/office/drawing/2014/main" id="{88A4D532-444A-44C4-BB5B-0F3D0F487EBB}"/>
              </a:ext>
            </a:extLst>
          </p:cNvPr>
          <p:cNvSpPr txBox="1"/>
          <p:nvPr/>
        </p:nvSpPr>
        <p:spPr>
          <a:xfrm>
            <a:off x="1431342" y="2730238"/>
            <a:ext cx="1618200" cy="400110"/>
          </a:xfrm>
          <a:prstGeom prst="rect">
            <a:avLst/>
          </a:prstGeom>
          <a:noFill/>
        </p:spPr>
        <p:txBody>
          <a:bodyPr wrap="none" rtlCol="0">
            <a:spAutoFit/>
          </a:bodyPr>
          <a:lstStyle/>
          <a:p>
            <a:r>
              <a:rPr kumimoji="1" lang="en-US" altLang="ja-JP" sz="2000" dirty="0">
                <a:solidFill>
                  <a:srgbClr val="9B85B5"/>
                </a:solidFill>
              </a:rPr>
              <a:t>Opposite spin</a:t>
            </a:r>
            <a:endParaRPr kumimoji="1" lang="ja-JP" altLang="en-US" sz="2000" dirty="0">
              <a:solidFill>
                <a:srgbClr val="9B85B5"/>
              </a:solidFill>
            </a:endParaRPr>
          </a:p>
        </p:txBody>
      </p:sp>
      <p:sp>
        <p:nvSpPr>
          <p:cNvPr id="56" name="TextBox 55">
            <a:extLst>
              <a:ext uri="{FF2B5EF4-FFF2-40B4-BE49-F238E27FC236}">
                <a16:creationId xmlns:a16="http://schemas.microsoft.com/office/drawing/2014/main" id="{567846E9-71F3-41BA-84AD-2095B0F8AE40}"/>
              </a:ext>
            </a:extLst>
          </p:cNvPr>
          <p:cNvSpPr txBox="1"/>
          <p:nvPr/>
        </p:nvSpPr>
        <p:spPr>
          <a:xfrm>
            <a:off x="196960" y="2420888"/>
            <a:ext cx="2420534" cy="400110"/>
          </a:xfrm>
          <a:prstGeom prst="rect">
            <a:avLst/>
          </a:prstGeom>
          <a:noFill/>
        </p:spPr>
        <p:txBody>
          <a:bodyPr wrap="none" rtlCol="0">
            <a:spAutoFit/>
          </a:bodyPr>
          <a:lstStyle/>
          <a:p>
            <a:r>
              <a:rPr kumimoji="1" lang="en-US" altLang="ja-JP" sz="2000" dirty="0">
                <a:solidFill>
                  <a:srgbClr val="9B85B5"/>
                </a:solidFill>
              </a:rPr>
              <a:t>Opposite momentum</a:t>
            </a:r>
            <a:endParaRPr kumimoji="1" lang="ja-JP" altLang="en-US" sz="2000" dirty="0">
              <a:solidFill>
                <a:srgbClr val="9B85B5"/>
              </a:solidFill>
            </a:endParaRPr>
          </a:p>
        </p:txBody>
      </p:sp>
      <p:pic>
        <p:nvPicPr>
          <p:cNvPr id="107" name="Picture 106">
            <a:extLst>
              <a:ext uri="{FF2B5EF4-FFF2-40B4-BE49-F238E27FC236}">
                <a16:creationId xmlns:a16="http://schemas.microsoft.com/office/drawing/2014/main" id="{EE366B8A-031C-4EF2-B7D3-E6D0299F851C}"/>
              </a:ext>
            </a:extLst>
          </p:cNvPr>
          <p:cNvPicPr>
            <a:picLocks noChangeAspect="1"/>
          </p:cNvPicPr>
          <p:nvPr>
            <p:custDataLst>
              <p:tags r:id="rId8"/>
            </p:custDataLst>
          </p:nvPr>
        </p:nvPicPr>
        <p:blipFill>
          <a:blip r:embed="rId25" cstate="print">
            <a:extLst>
              <a:ext uri="{28A0092B-C50C-407E-A947-70E740481C1C}">
                <a14:useLocalDpi xmlns:a14="http://schemas.microsoft.com/office/drawing/2010/main" val="0"/>
              </a:ext>
            </a:extLst>
          </a:blip>
          <a:stretch>
            <a:fillRect/>
          </a:stretch>
        </p:blipFill>
        <p:spPr>
          <a:xfrm>
            <a:off x="519363" y="1431520"/>
            <a:ext cx="3538291" cy="582503"/>
          </a:xfrm>
          <a:prstGeom prst="rect">
            <a:avLst/>
          </a:prstGeom>
        </p:spPr>
      </p:pic>
      <p:grpSp>
        <p:nvGrpSpPr>
          <p:cNvPr id="129" name="Group 128">
            <a:extLst>
              <a:ext uri="{FF2B5EF4-FFF2-40B4-BE49-F238E27FC236}">
                <a16:creationId xmlns:a16="http://schemas.microsoft.com/office/drawing/2014/main" id="{1FE2ADBE-E1CE-4956-AADF-47D66A523E21}"/>
              </a:ext>
            </a:extLst>
          </p:cNvPr>
          <p:cNvGrpSpPr/>
          <p:nvPr/>
        </p:nvGrpSpPr>
        <p:grpSpPr>
          <a:xfrm>
            <a:off x="5076056" y="764704"/>
            <a:ext cx="3888427" cy="5400600"/>
            <a:chOff x="5076056" y="764704"/>
            <a:chExt cx="3888427" cy="5400600"/>
          </a:xfrm>
        </p:grpSpPr>
        <p:sp>
          <p:nvSpPr>
            <p:cNvPr id="128" name="Rectangle 127">
              <a:extLst>
                <a:ext uri="{FF2B5EF4-FFF2-40B4-BE49-F238E27FC236}">
                  <a16:creationId xmlns:a16="http://schemas.microsoft.com/office/drawing/2014/main" id="{C6E88B1A-1480-4474-95D3-499C86D5C74C}"/>
                </a:ext>
              </a:extLst>
            </p:cNvPr>
            <p:cNvSpPr/>
            <p:nvPr/>
          </p:nvSpPr>
          <p:spPr bwMode="auto">
            <a:xfrm>
              <a:off x="5230692" y="1340768"/>
              <a:ext cx="3661788" cy="80679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16" name="Rectangle 115">
              <a:extLst>
                <a:ext uri="{FF2B5EF4-FFF2-40B4-BE49-F238E27FC236}">
                  <a16:creationId xmlns:a16="http://schemas.microsoft.com/office/drawing/2014/main" id="{A32B4B5D-6881-4346-8F99-EB2C2B39E154}"/>
                </a:ext>
              </a:extLst>
            </p:cNvPr>
            <p:cNvSpPr/>
            <p:nvPr/>
          </p:nvSpPr>
          <p:spPr bwMode="auto">
            <a:xfrm>
              <a:off x="5230691" y="5159562"/>
              <a:ext cx="3661788" cy="76135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17" name="Rectangle 116">
              <a:extLst>
                <a:ext uri="{FF2B5EF4-FFF2-40B4-BE49-F238E27FC236}">
                  <a16:creationId xmlns:a16="http://schemas.microsoft.com/office/drawing/2014/main" id="{3880F109-71AE-482D-9AAB-ABA10EB53AB0}"/>
                </a:ext>
              </a:extLst>
            </p:cNvPr>
            <p:cNvSpPr/>
            <p:nvPr/>
          </p:nvSpPr>
          <p:spPr bwMode="auto">
            <a:xfrm>
              <a:off x="5230692" y="3099693"/>
              <a:ext cx="3661788" cy="7613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25" name="TextBox 24">
              <a:extLst>
                <a:ext uri="{FF2B5EF4-FFF2-40B4-BE49-F238E27FC236}">
                  <a16:creationId xmlns:a16="http://schemas.microsoft.com/office/drawing/2014/main" id="{BFE86FE0-ECF0-4927-A6DC-A12585F8A7E1}"/>
                </a:ext>
              </a:extLst>
            </p:cNvPr>
            <p:cNvSpPr txBox="1"/>
            <p:nvPr/>
          </p:nvSpPr>
          <p:spPr>
            <a:xfrm>
              <a:off x="5292080" y="764704"/>
              <a:ext cx="3044616" cy="461665"/>
            </a:xfrm>
            <a:prstGeom prst="rect">
              <a:avLst/>
            </a:prstGeom>
            <a:noFill/>
          </p:spPr>
          <p:txBody>
            <a:bodyPr wrap="none" rtlCol="0">
              <a:spAutoFit/>
            </a:bodyPr>
            <a:lstStyle/>
            <a:p>
              <a:r>
                <a:rPr kumimoji="1" lang="en-US" altLang="ja-JP" sz="2400" dirty="0">
                  <a:solidFill>
                    <a:srgbClr val="00B050"/>
                  </a:solidFill>
                </a:rPr>
                <a:t>The LLL (= soft photon)</a:t>
              </a:r>
              <a:endParaRPr kumimoji="1" lang="ja-JP" altLang="en-US" sz="2400" dirty="0">
                <a:solidFill>
                  <a:srgbClr val="00B050"/>
                </a:solidFill>
              </a:endParaRPr>
            </a:p>
          </p:txBody>
        </p:sp>
        <p:pic>
          <p:nvPicPr>
            <p:cNvPr id="101" name="Picture 100">
              <a:extLst>
                <a:ext uri="{FF2B5EF4-FFF2-40B4-BE49-F238E27FC236}">
                  <a16:creationId xmlns:a16="http://schemas.microsoft.com/office/drawing/2014/main" id="{E41FA589-80C9-46A0-9E13-AD4CA3D1A08E}"/>
                </a:ext>
              </a:extLst>
            </p:cNvPr>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5463486" y="4313784"/>
              <a:ext cx="969288" cy="339352"/>
            </a:xfrm>
            <a:prstGeom prst="rect">
              <a:avLst/>
            </a:prstGeom>
          </p:spPr>
        </p:pic>
        <p:pic>
          <p:nvPicPr>
            <p:cNvPr id="91" name="Picture 90">
              <a:extLst>
                <a:ext uri="{FF2B5EF4-FFF2-40B4-BE49-F238E27FC236}">
                  <a16:creationId xmlns:a16="http://schemas.microsoft.com/office/drawing/2014/main" id="{E59FF75A-4029-4E2E-BB04-4A170CD19A77}"/>
                </a:ext>
              </a:extLst>
            </p:cNvPr>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tretch>
              <a:fillRect/>
            </a:stretch>
          </p:blipFill>
          <p:spPr>
            <a:xfrm>
              <a:off x="5481159" y="3162100"/>
              <a:ext cx="1318991" cy="626940"/>
            </a:xfrm>
            <a:prstGeom prst="rect">
              <a:avLst/>
            </a:prstGeom>
          </p:spPr>
        </p:pic>
        <p:pic>
          <p:nvPicPr>
            <p:cNvPr id="95" name="Picture 94">
              <a:extLst>
                <a:ext uri="{FF2B5EF4-FFF2-40B4-BE49-F238E27FC236}">
                  <a16:creationId xmlns:a16="http://schemas.microsoft.com/office/drawing/2014/main" id="{051D5345-A5D8-49AD-896C-01103691C670}"/>
                </a:ext>
              </a:extLst>
            </p:cNvPr>
            <p:cNvPicPr>
              <a:picLocks noChangeAspect="1"/>
            </p:cNvPicPr>
            <p:nvPr>
              <p:custDataLst>
                <p:tags r:id="rId12"/>
              </p:custDataLst>
            </p:nvPr>
          </p:nvPicPr>
          <p:blipFill>
            <a:blip r:embed="rId28" cstate="print">
              <a:extLst>
                <a:ext uri="{28A0092B-C50C-407E-A947-70E740481C1C}">
                  <a14:useLocalDpi xmlns:a14="http://schemas.microsoft.com/office/drawing/2010/main" val="0"/>
                </a:ext>
              </a:extLst>
            </a:blip>
            <a:stretch>
              <a:fillRect/>
            </a:stretch>
          </p:blipFill>
          <p:spPr>
            <a:xfrm>
              <a:off x="5463488" y="5250332"/>
              <a:ext cx="1311550" cy="626940"/>
            </a:xfrm>
            <a:prstGeom prst="rect">
              <a:avLst/>
            </a:prstGeom>
          </p:spPr>
        </p:pic>
        <p:pic>
          <p:nvPicPr>
            <p:cNvPr id="93" name="Picture 92">
              <a:extLst>
                <a:ext uri="{FF2B5EF4-FFF2-40B4-BE49-F238E27FC236}">
                  <a16:creationId xmlns:a16="http://schemas.microsoft.com/office/drawing/2014/main" id="{0058ED13-677E-4EB9-8836-8BAF5EDAA0CF}"/>
                </a:ext>
              </a:extLst>
            </p:cNvPr>
            <p:cNvPicPr>
              <a:picLocks noChangeAspect="1"/>
            </p:cNvPicPr>
            <p:nvPr>
              <p:custDataLst>
                <p:tags r:id="rId13"/>
              </p:custDataLst>
            </p:nvPr>
          </p:nvPicPr>
          <p:blipFill>
            <a:blip r:embed="rId29" cstate="print">
              <a:extLst>
                <a:ext uri="{28A0092B-C50C-407E-A947-70E740481C1C}">
                  <a14:useLocalDpi xmlns:a14="http://schemas.microsoft.com/office/drawing/2010/main" val="0"/>
                </a:ext>
              </a:extLst>
            </a:blip>
            <a:stretch>
              <a:fillRect/>
            </a:stretch>
          </p:blipFill>
          <p:spPr>
            <a:xfrm>
              <a:off x="7226471" y="3162100"/>
              <a:ext cx="1305969" cy="626940"/>
            </a:xfrm>
            <a:prstGeom prst="rect">
              <a:avLst/>
            </a:prstGeom>
          </p:spPr>
        </p:pic>
        <p:pic>
          <p:nvPicPr>
            <p:cNvPr id="99" name="Picture 98">
              <a:extLst>
                <a:ext uri="{FF2B5EF4-FFF2-40B4-BE49-F238E27FC236}">
                  <a16:creationId xmlns:a16="http://schemas.microsoft.com/office/drawing/2014/main" id="{B139DB73-C0FD-47DC-BF1E-436710E71133}"/>
                </a:ext>
              </a:extLst>
            </p:cNvPr>
            <p:cNvPicPr>
              <a:picLocks noChangeAspect="1"/>
            </p:cNvPicPr>
            <p:nvPr>
              <p:custDataLst>
                <p:tags r:id="rId14"/>
              </p:custDataLst>
            </p:nvPr>
          </p:nvPicPr>
          <p:blipFill>
            <a:blip r:embed="rId30" cstate="print">
              <a:extLst>
                <a:ext uri="{28A0092B-C50C-407E-A947-70E740481C1C}">
                  <a14:useLocalDpi xmlns:a14="http://schemas.microsoft.com/office/drawing/2010/main" val="0"/>
                </a:ext>
              </a:extLst>
            </a:blip>
            <a:stretch>
              <a:fillRect/>
            </a:stretch>
          </p:blipFill>
          <p:spPr>
            <a:xfrm>
              <a:off x="7233913" y="5250332"/>
              <a:ext cx="1298527" cy="626940"/>
            </a:xfrm>
            <a:prstGeom prst="rect">
              <a:avLst/>
            </a:prstGeom>
          </p:spPr>
        </p:pic>
        <p:sp>
          <p:nvSpPr>
            <p:cNvPr id="62" name="Arrow: Up-Down 61">
              <a:extLst>
                <a:ext uri="{FF2B5EF4-FFF2-40B4-BE49-F238E27FC236}">
                  <a16:creationId xmlns:a16="http://schemas.microsoft.com/office/drawing/2014/main" id="{FC004C4B-84A7-4376-967D-562E2488C85C}"/>
                </a:ext>
              </a:extLst>
            </p:cNvPr>
            <p:cNvSpPr/>
            <p:nvPr/>
          </p:nvSpPr>
          <p:spPr bwMode="auto">
            <a:xfrm>
              <a:off x="7463300" y="3717032"/>
              <a:ext cx="802796" cy="1724749"/>
            </a:xfrm>
            <a:prstGeom prst="upDownArrow">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63" name="TextBox 62">
              <a:extLst>
                <a:ext uri="{FF2B5EF4-FFF2-40B4-BE49-F238E27FC236}">
                  <a16:creationId xmlns:a16="http://schemas.microsoft.com/office/drawing/2014/main" id="{D72BBD34-9E67-4337-9551-30ECDA684B2D}"/>
                </a:ext>
              </a:extLst>
            </p:cNvPr>
            <p:cNvSpPr txBox="1"/>
            <p:nvPr/>
          </p:nvSpPr>
          <p:spPr>
            <a:xfrm>
              <a:off x="6987150" y="4139788"/>
              <a:ext cx="1833322" cy="369332"/>
            </a:xfrm>
            <a:prstGeom prst="rect">
              <a:avLst/>
            </a:prstGeom>
            <a:noFill/>
          </p:spPr>
          <p:txBody>
            <a:bodyPr wrap="none" rtlCol="0">
              <a:spAutoFit/>
            </a:bodyPr>
            <a:lstStyle/>
            <a:p>
              <a:r>
                <a:rPr kumimoji="1" lang="en-US" altLang="ja-JP" dirty="0">
                  <a:solidFill>
                    <a:srgbClr val="FF0000"/>
                  </a:solidFill>
                </a:rPr>
                <a:t>Opposite chirality</a:t>
              </a:r>
              <a:endParaRPr kumimoji="1" lang="ja-JP" altLang="en-US" dirty="0">
                <a:solidFill>
                  <a:srgbClr val="FF0000"/>
                </a:solidFill>
              </a:endParaRPr>
            </a:p>
          </p:txBody>
        </p:sp>
        <p:sp>
          <p:nvSpPr>
            <p:cNvPr id="64" name="TextBox 63">
              <a:extLst>
                <a:ext uri="{FF2B5EF4-FFF2-40B4-BE49-F238E27FC236}">
                  <a16:creationId xmlns:a16="http://schemas.microsoft.com/office/drawing/2014/main" id="{4C21F13F-8B82-4A48-AFC1-7565EDF780EF}"/>
                </a:ext>
              </a:extLst>
            </p:cNvPr>
            <p:cNvSpPr txBox="1"/>
            <p:nvPr/>
          </p:nvSpPr>
          <p:spPr>
            <a:xfrm>
              <a:off x="7092280" y="2680068"/>
              <a:ext cx="1569660" cy="400110"/>
            </a:xfrm>
            <a:prstGeom prst="rect">
              <a:avLst/>
            </a:prstGeom>
            <a:noFill/>
          </p:spPr>
          <p:txBody>
            <a:bodyPr wrap="none" rtlCol="0">
              <a:spAutoFit/>
            </a:bodyPr>
            <a:lstStyle/>
            <a:p>
              <a:r>
                <a:rPr kumimoji="1" lang="en-US" altLang="ja-JP" sz="2000" dirty="0">
                  <a:solidFill>
                    <a:srgbClr val="9B85B5"/>
                  </a:solidFill>
                </a:rPr>
                <a:t>Same helicity</a:t>
              </a:r>
              <a:endParaRPr kumimoji="1" lang="ja-JP" altLang="en-US" sz="2000" dirty="0">
                <a:solidFill>
                  <a:srgbClr val="9B85B5"/>
                </a:solidFill>
              </a:endParaRPr>
            </a:p>
          </p:txBody>
        </p:sp>
        <p:sp>
          <p:nvSpPr>
            <p:cNvPr id="65" name="TextBox 64">
              <a:extLst>
                <a:ext uri="{FF2B5EF4-FFF2-40B4-BE49-F238E27FC236}">
                  <a16:creationId xmlns:a16="http://schemas.microsoft.com/office/drawing/2014/main" id="{9CFA7BF7-0775-4C5D-8DD4-D20581B6577C}"/>
                </a:ext>
              </a:extLst>
            </p:cNvPr>
            <p:cNvSpPr txBox="1"/>
            <p:nvPr/>
          </p:nvSpPr>
          <p:spPr>
            <a:xfrm>
              <a:off x="5247462" y="2379613"/>
              <a:ext cx="1675908" cy="707886"/>
            </a:xfrm>
            <a:prstGeom prst="rect">
              <a:avLst/>
            </a:prstGeom>
            <a:noFill/>
          </p:spPr>
          <p:txBody>
            <a:bodyPr wrap="none" rtlCol="0">
              <a:spAutoFit/>
            </a:bodyPr>
            <a:lstStyle/>
            <a:p>
              <a:r>
                <a:rPr kumimoji="1" lang="en-US" altLang="ja-JP" sz="2000" dirty="0">
                  <a:solidFill>
                    <a:srgbClr val="9B85B5"/>
                  </a:solidFill>
                </a:rPr>
                <a:t>Opposite spin </a:t>
              </a:r>
            </a:p>
            <a:p>
              <a:r>
                <a:rPr lang="en-US" altLang="ja-JP" sz="2000" u="sng" dirty="0">
                  <a:solidFill>
                    <a:srgbClr val="9B85B5"/>
                  </a:solidFill>
                </a:rPr>
                <a:t>along B-field</a:t>
              </a:r>
              <a:endParaRPr kumimoji="1" lang="ja-JP" altLang="en-US" sz="2000" u="sng" dirty="0">
                <a:solidFill>
                  <a:srgbClr val="9B85B5"/>
                </a:solidFill>
              </a:endParaRPr>
            </a:p>
          </p:txBody>
        </p:sp>
        <p:pic>
          <p:nvPicPr>
            <p:cNvPr id="103" name="Picture 102">
              <a:extLst>
                <a:ext uri="{FF2B5EF4-FFF2-40B4-BE49-F238E27FC236}">
                  <a16:creationId xmlns:a16="http://schemas.microsoft.com/office/drawing/2014/main" id="{66F0A6FC-FCBA-4116-B7AC-C011820A4647}"/>
                </a:ext>
              </a:extLst>
            </p:cNvPr>
            <p:cNvPicPr>
              <a:picLocks noChangeAspect="1"/>
            </p:cNvPicPr>
            <p:nvPr>
              <p:custDataLst>
                <p:tags r:id="rId15"/>
              </p:custDataLst>
            </p:nvPr>
          </p:nvPicPr>
          <p:blipFill>
            <a:blip r:embed="rId31" cstate="print">
              <a:extLst>
                <a:ext uri="{28A0092B-C50C-407E-A947-70E740481C1C}">
                  <a14:useLocalDpi xmlns:a14="http://schemas.microsoft.com/office/drawing/2010/main" val="0"/>
                </a:ext>
              </a:extLst>
            </a:blip>
            <a:stretch>
              <a:fillRect/>
            </a:stretch>
          </p:blipFill>
          <p:spPr>
            <a:xfrm>
              <a:off x="5463486" y="4725144"/>
              <a:ext cx="1628794" cy="163762"/>
            </a:xfrm>
            <a:prstGeom prst="rect">
              <a:avLst/>
            </a:prstGeom>
          </p:spPr>
        </p:pic>
        <p:pic>
          <p:nvPicPr>
            <p:cNvPr id="111" name="Picture 110">
              <a:extLst>
                <a:ext uri="{FF2B5EF4-FFF2-40B4-BE49-F238E27FC236}">
                  <a16:creationId xmlns:a16="http://schemas.microsoft.com/office/drawing/2014/main" id="{FC52A840-1C96-46A9-8D13-988D7D260057}"/>
                </a:ext>
              </a:extLst>
            </p:cNvPr>
            <p:cNvPicPr>
              <a:picLocks noChangeAspect="1"/>
            </p:cNvPicPr>
            <p:nvPr>
              <p:custDataLst>
                <p:tags r:id="rId16"/>
              </p:custDataLst>
            </p:nvPr>
          </p:nvPicPr>
          <p:blipFill>
            <a:blip r:embed="rId32" cstate="print">
              <a:extLst>
                <a:ext uri="{28A0092B-C50C-407E-A947-70E740481C1C}">
                  <a14:useLocalDpi xmlns:a14="http://schemas.microsoft.com/office/drawing/2010/main" val="0"/>
                </a:ext>
              </a:extLst>
            </a:blip>
            <a:stretch>
              <a:fillRect/>
            </a:stretch>
          </p:blipFill>
          <p:spPr>
            <a:xfrm>
              <a:off x="5359558" y="1373370"/>
              <a:ext cx="3172882" cy="714110"/>
            </a:xfrm>
            <a:prstGeom prst="rect">
              <a:avLst/>
            </a:prstGeom>
          </p:spPr>
        </p:pic>
        <p:sp>
          <p:nvSpPr>
            <p:cNvPr id="114" name="Rectangle 113">
              <a:extLst>
                <a:ext uri="{FF2B5EF4-FFF2-40B4-BE49-F238E27FC236}">
                  <a16:creationId xmlns:a16="http://schemas.microsoft.com/office/drawing/2014/main" id="{C5B41089-3E35-484C-86FA-46B7EDEAEC58}"/>
                </a:ext>
              </a:extLst>
            </p:cNvPr>
            <p:cNvSpPr/>
            <p:nvPr/>
          </p:nvSpPr>
          <p:spPr bwMode="auto">
            <a:xfrm>
              <a:off x="5076056" y="764704"/>
              <a:ext cx="3888427" cy="5400600"/>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sp>
        <p:nvSpPr>
          <p:cNvPr id="115" name="Rectangle 114">
            <a:extLst>
              <a:ext uri="{FF2B5EF4-FFF2-40B4-BE49-F238E27FC236}">
                <a16:creationId xmlns:a16="http://schemas.microsoft.com/office/drawing/2014/main" id="{21C293A0-BED7-47F2-AB95-C0199FE4821F}"/>
              </a:ext>
            </a:extLst>
          </p:cNvPr>
          <p:cNvSpPr/>
          <p:nvPr/>
        </p:nvSpPr>
        <p:spPr bwMode="auto">
          <a:xfrm>
            <a:off x="218694" y="764704"/>
            <a:ext cx="4657557" cy="5400600"/>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52" name="TextBox 51">
            <a:extLst>
              <a:ext uri="{FF2B5EF4-FFF2-40B4-BE49-F238E27FC236}">
                <a16:creationId xmlns:a16="http://schemas.microsoft.com/office/drawing/2014/main" id="{F4519905-B3B2-4D2C-801E-4EBA8B201AEB}"/>
              </a:ext>
            </a:extLst>
          </p:cNvPr>
          <p:cNvSpPr txBox="1"/>
          <p:nvPr/>
        </p:nvSpPr>
        <p:spPr>
          <a:xfrm>
            <a:off x="2761510" y="4140775"/>
            <a:ext cx="2242538" cy="923330"/>
          </a:xfrm>
          <a:prstGeom prst="rect">
            <a:avLst/>
          </a:prstGeom>
          <a:noFill/>
        </p:spPr>
        <p:txBody>
          <a:bodyPr wrap="square" rtlCol="0">
            <a:spAutoFit/>
          </a:bodyPr>
          <a:lstStyle/>
          <a:p>
            <a:r>
              <a:rPr kumimoji="1" lang="en-US" altLang="ja-JP" dirty="0">
                <a:solidFill>
                  <a:srgbClr val="FF0000"/>
                </a:solidFill>
              </a:rPr>
              <a:t>Opposite chirality</a:t>
            </a:r>
          </a:p>
          <a:p>
            <a:r>
              <a:rPr lang="en-US" altLang="ja-JP" dirty="0">
                <a:solidFill>
                  <a:srgbClr val="FF0000"/>
                </a:solidFill>
                <a:sym typeface="Wingdings" panose="05000000000000000000" pitchFamily="2" charset="2"/>
              </a:rPr>
              <a:t> </a:t>
            </a:r>
            <a:r>
              <a:rPr lang="en-US" altLang="ja-JP" dirty="0">
                <a:solidFill>
                  <a:srgbClr val="FF0000"/>
                </a:solidFill>
              </a:rPr>
              <a:t>Needs </a:t>
            </a:r>
            <a:r>
              <a:rPr lang="en-US" altLang="ja-JP" u="sng" dirty="0">
                <a:solidFill>
                  <a:srgbClr val="FF0000"/>
                </a:solidFill>
              </a:rPr>
              <a:t>chirality mixing by finite mass</a:t>
            </a:r>
            <a:r>
              <a:rPr lang="en-US" altLang="ja-JP" dirty="0">
                <a:solidFill>
                  <a:srgbClr val="FF0000"/>
                </a:solidFill>
              </a:rPr>
              <a:t>.</a:t>
            </a:r>
            <a:endParaRPr kumimoji="1" lang="ja-JP" altLang="en-US" dirty="0">
              <a:solidFill>
                <a:srgbClr val="FF0000"/>
              </a:solidFill>
            </a:endParaRPr>
          </a:p>
        </p:txBody>
      </p:sp>
      <p:sp>
        <p:nvSpPr>
          <p:cNvPr id="118" name="TextBox 117">
            <a:extLst>
              <a:ext uri="{FF2B5EF4-FFF2-40B4-BE49-F238E27FC236}">
                <a16:creationId xmlns:a16="http://schemas.microsoft.com/office/drawing/2014/main" id="{776EF165-CBE3-427C-8AB5-BD3BE616EBEF}"/>
              </a:ext>
            </a:extLst>
          </p:cNvPr>
          <p:cNvSpPr txBox="1"/>
          <p:nvPr/>
        </p:nvSpPr>
        <p:spPr>
          <a:xfrm>
            <a:off x="5956841" y="292823"/>
            <a:ext cx="3100785" cy="369332"/>
          </a:xfrm>
          <a:prstGeom prst="rect">
            <a:avLst/>
          </a:prstGeom>
          <a:noFill/>
        </p:spPr>
        <p:txBody>
          <a:bodyPr wrap="none" rtlCol="0">
            <a:spAutoFit/>
          </a:bodyPr>
          <a:lstStyle/>
          <a:p>
            <a:r>
              <a:rPr lang="en-US" altLang="ja-JP" dirty="0">
                <a:solidFill>
                  <a:srgbClr val="00B050"/>
                </a:solidFill>
              </a:rPr>
              <a:t>KH, Taya, Yoshida </a:t>
            </a:r>
            <a:r>
              <a:rPr kumimoji="1" lang="en-US" altLang="ja-JP" dirty="0">
                <a:solidFill>
                  <a:srgbClr val="00B050"/>
                </a:solidFill>
              </a:rPr>
              <a:t>[</a:t>
            </a:r>
            <a:r>
              <a:rPr lang="en-US" altLang="ja-JP" dirty="0">
                <a:solidFill>
                  <a:srgbClr val="00B050"/>
                </a:solidFill>
                <a:hlinkClick r:id="rId33">
                  <a:extLst>
                    <a:ext uri="{A12FA001-AC4F-418D-AE19-62706E023703}">
                      <ahyp:hlinkClr xmlns:ahyp="http://schemas.microsoft.com/office/drawing/2018/hyperlinkcolor" val="tx"/>
                    </a:ext>
                  </a:extLst>
                </a:hlinkClick>
              </a:rPr>
              <a:t>2010.13492</a:t>
            </a:r>
            <a:r>
              <a:rPr lang="en-US" altLang="ja-JP" dirty="0">
                <a:solidFill>
                  <a:srgbClr val="00B050"/>
                </a:solidFill>
              </a:rPr>
              <a:t>]</a:t>
            </a:r>
            <a:endParaRPr kumimoji="1" lang="ja-JP" altLang="en-US" dirty="0">
              <a:solidFill>
                <a:srgbClr val="00B050"/>
              </a:solidFill>
            </a:endParaRPr>
          </a:p>
        </p:txBody>
      </p:sp>
      <p:pic>
        <p:nvPicPr>
          <p:cNvPr id="121" name="Picture 120" descr="Shape&#10;&#10;Description automatically generated with low confidence">
            <a:extLst>
              <a:ext uri="{FF2B5EF4-FFF2-40B4-BE49-F238E27FC236}">
                <a16:creationId xmlns:a16="http://schemas.microsoft.com/office/drawing/2014/main" id="{A83DADCD-8073-4C12-B165-F88BB5038BAA}"/>
              </a:ext>
            </a:extLst>
          </p:cNvPr>
          <p:cNvPicPr>
            <a:picLocks noChangeAspect="1"/>
          </p:cNvPicPr>
          <p:nvPr/>
        </p:nvPicPr>
        <p:blipFill>
          <a:blip r:embed="rId3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6710159">
            <a:off x="85199" y="4929153"/>
            <a:ext cx="876672" cy="876672"/>
          </a:xfrm>
          <a:prstGeom prst="rect">
            <a:avLst/>
          </a:prstGeom>
        </p:spPr>
      </p:pic>
      <p:pic>
        <p:nvPicPr>
          <p:cNvPr id="122" name="Picture 121" descr="Shape&#10;&#10;Description automatically generated with low confidence">
            <a:extLst>
              <a:ext uri="{FF2B5EF4-FFF2-40B4-BE49-F238E27FC236}">
                <a16:creationId xmlns:a16="http://schemas.microsoft.com/office/drawing/2014/main" id="{FC2A1DDD-A534-4C1E-87CA-B68562234442}"/>
              </a:ext>
            </a:extLst>
          </p:cNvPr>
          <p:cNvPicPr>
            <a:picLocks noChangeAspect="1"/>
          </p:cNvPicPr>
          <p:nvPr/>
        </p:nvPicPr>
        <p:blipFill>
          <a:blip r:embed="rId3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4889841" flipV="1">
            <a:off x="85199" y="3068399"/>
            <a:ext cx="876672" cy="876672"/>
          </a:xfrm>
          <a:prstGeom prst="rect">
            <a:avLst/>
          </a:prstGeom>
        </p:spPr>
      </p:pic>
      <p:sp>
        <p:nvSpPr>
          <p:cNvPr id="126" name="Oval 125">
            <a:extLst>
              <a:ext uri="{FF2B5EF4-FFF2-40B4-BE49-F238E27FC236}">
                <a16:creationId xmlns:a16="http://schemas.microsoft.com/office/drawing/2014/main" id="{59B752B6-371A-4CC0-89C7-0CECE950A04E}"/>
              </a:ext>
            </a:extLst>
          </p:cNvPr>
          <p:cNvSpPr/>
          <p:nvPr/>
        </p:nvSpPr>
        <p:spPr bwMode="auto">
          <a:xfrm>
            <a:off x="473901" y="4201361"/>
            <a:ext cx="703433" cy="70343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34" name="Picture 33">
            <a:extLst>
              <a:ext uri="{FF2B5EF4-FFF2-40B4-BE49-F238E27FC236}">
                <a16:creationId xmlns:a16="http://schemas.microsoft.com/office/drawing/2014/main" id="{57D47AAE-FFD6-4DD3-AFA3-9E11D7EB922A}"/>
              </a:ext>
            </a:extLst>
          </p:cNvPr>
          <p:cNvPicPr>
            <a:picLocks noChangeAspect="1"/>
          </p:cNvPicPr>
          <p:nvPr>
            <p:custDataLst>
              <p:tags r:id="rId9"/>
            </p:custDataLst>
          </p:nvPr>
        </p:nvPicPr>
        <p:blipFill>
          <a:blip r:embed="rId35" cstate="print">
            <a:extLst>
              <a:ext uri="{28A0092B-C50C-407E-A947-70E740481C1C}">
                <a14:useLocalDpi xmlns:a14="http://schemas.microsoft.com/office/drawing/2010/main" val="0"/>
              </a:ext>
            </a:extLst>
          </a:blip>
          <a:stretch>
            <a:fillRect/>
          </a:stretch>
        </p:blipFill>
        <p:spPr>
          <a:xfrm>
            <a:off x="601270" y="4407511"/>
            <a:ext cx="450710" cy="245625"/>
          </a:xfrm>
          <a:prstGeom prst="rect">
            <a:avLst/>
          </a:prstGeom>
        </p:spPr>
      </p:pic>
      <p:sp>
        <p:nvSpPr>
          <p:cNvPr id="130" name="TextBox 129">
            <a:extLst>
              <a:ext uri="{FF2B5EF4-FFF2-40B4-BE49-F238E27FC236}">
                <a16:creationId xmlns:a16="http://schemas.microsoft.com/office/drawing/2014/main" id="{10416CC0-CBF6-4CB5-B862-2742A5EEEA18}"/>
              </a:ext>
            </a:extLst>
          </p:cNvPr>
          <p:cNvSpPr txBox="1"/>
          <p:nvPr/>
        </p:nvSpPr>
        <p:spPr>
          <a:xfrm>
            <a:off x="4168528" y="1322990"/>
            <a:ext cx="591829" cy="369332"/>
          </a:xfrm>
          <a:prstGeom prst="rect">
            <a:avLst/>
          </a:prstGeom>
          <a:noFill/>
        </p:spPr>
        <p:txBody>
          <a:bodyPr wrap="none" rtlCol="0">
            <a:spAutoFit/>
          </a:bodyPr>
          <a:lstStyle/>
          <a:p>
            <a:r>
              <a:rPr kumimoji="1" lang="en-US" altLang="ja-JP" dirty="0"/>
              <a:t>PDG</a:t>
            </a:r>
            <a:endParaRPr kumimoji="1" lang="ja-JP" altLang="en-US" dirty="0"/>
          </a:p>
        </p:txBody>
      </p:sp>
    </p:spTree>
    <p:extLst>
      <p:ext uri="{BB962C8B-B14F-4D97-AF65-F5344CB8AC3E}">
        <p14:creationId xmlns:p14="http://schemas.microsoft.com/office/powerpoint/2010/main" val="278946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id="{F01EFC5A-FA05-4C25-A0F4-0DCCC0E49FEA}"/>
              </a:ext>
            </a:extLst>
          </p:cNvPr>
          <p:cNvSpPr/>
          <p:nvPr/>
        </p:nvSpPr>
        <p:spPr>
          <a:xfrm>
            <a:off x="2038106" y="75923"/>
            <a:ext cx="5241268" cy="584775"/>
          </a:xfrm>
          <a:prstGeom prst="rect">
            <a:avLst/>
          </a:prstGeom>
        </p:spPr>
        <p:txBody>
          <a:bodyPr wrap="square">
            <a:spAutoFit/>
          </a:bodyPr>
          <a:lstStyle/>
          <a:p>
            <a:pPr lvl="0"/>
            <a:r>
              <a:rPr lang="en-US" altLang="ja-JP" sz="3200" dirty="0">
                <a:solidFill>
                  <a:srgbClr val="00B0F0"/>
                </a:solidFill>
              </a:rPr>
              <a:t>Kinematics in </a:t>
            </a:r>
            <a:r>
              <a:rPr lang="en-US" altLang="ja-JP" sz="3200" dirty="0">
                <a:solidFill>
                  <a:srgbClr val="FF0000"/>
                </a:solidFill>
              </a:rPr>
              <a:t>the massless LLL</a:t>
            </a:r>
            <a:endParaRPr lang="ja-JP" altLang="en-US" sz="3200" dirty="0">
              <a:solidFill>
                <a:srgbClr val="FF0000"/>
              </a:solidFill>
            </a:endParaRPr>
          </a:p>
        </p:txBody>
      </p:sp>
      <p:sp>
        <p:nvSpPr>
          <p:cNvPr id="2" name="TextBox 1">
            <a:extLst>
              <a:ext uri="{FF2B5EF4-FFF2-40B4-BE49-F238E27FC236}">
                <a16:creationId xmlns:a16="http://schemas.microsoft.com/office/drawing/2014/main" id="{C7978F2B-146C-495E-9AEC-25B2E848E2B6}"/>
              </a:ext>
            </a:extLst>
          </p:cNvPr>
          <p:cNvSpPr txBox="1"/>
          <p:nvPr/>
        </p:nvSpPr>
        <p:spPr>
          <a:xfrm>
            <a:off x="401845" y="2338153"/>
            <a:ext cx="4412234" cy="369332"/>
          </a:xfrm>
          <a:prstGeom prst="rect">
            <a:avLst/>
          </a:prstGeom>
          <a:noFill/>
        </p:spPr>
        <p:txBody>
          <a:bodyPr wrap="none" rtlCol="0">
            <a:spAutoFit/>
          </a:bodyPr>
          <a:lstStyle/>
          <a:p>
            <a:r>
              <a:rPr kumimoji="1" lang="en-US" altLang="ja-JP" dirty="0"/>
              <a:t>Perturbative vertex does not mix the R and L.</a:t>
            </a:r>
            <a:endParaRPr kumimoji="1" lang="ja-JP" altLang="en-US" dirty="0"/>
          </a:p>
        </p:txBody>
      </p:sp>
      <p:pic>
        <p:nvPicPr>
          <p:cNvPr id="42" name="図 37 2" descr="\begin{document}&#10;\begin{align*}&#10;p_z&#10;\end{align*}&#10;\end{document}">
            <a:extLst>
              <a:ext uri="{FF2B5EF4-FFF2-40B4-BE49-F238E27FC236}">
                <a16:creationId xmlns:a16="http://schemas.microsoft.com/office/drawing/2014/main" id="{0AA7D610-657D-413C-9B13-F43944142C0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24352" y="2771827"/>
            <a:ext cx="192161" cy="144903"/>
          </a:xfrm>
          <a:prstGeom prst="rect">
            <a:avLst/>
          </a:prstGeom>
        </p:spPr>
      </p:pic>
      <p:pic>
        <p:nvPicPr>
          <p:cNvPr id="44" name="Picture 43">
            <a:extLst>
              <a:ext uri="{FF2B5EF4-FFF2-40B4-BE49-F238E27FC236}">
                <a16:creationId xmlns:a16="http://schemas.microsoft.com/office/drawing/2014/main" id="{BD8471A8-BC15-4221-97F2-0EF702DCAB22}"/>
              </a:ext>
            </a:extLst>
          </p:cNvPr>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7107666" y="1357537"/>
            <a:ext cx="453991" cy="135083"/>
          </a:xfrm>
          <a:prstGeom prst="rect">
            <a:avLst/>
          </a:prstGeom>
        </p:spPr>
      </p:pic>
      <p:cxnSp>
        <p:nvCxnSpPr>
          <p:cNvPr id="45" name="直線コネクタ 36 2">
            <a:extLst>
              <a:ext uri="{FF2B5EF4-FFF2-40B4-BE49-F238E27FC236}">
                <a16:creationId xmlns:a16="http://schemas.microsoft.com/office/drawing/2014/main" id="{139325EE-0BD5-4B19-82C2-02A40B804986}"/>
              </a:ext>
            </a:extLst>
          </p:cNvPr>
          <p:cNvCxnSpPr>
            <a:cxnSpLocks/>
          </p:cNvCxnSpPr>
          <p:nvPr/>
        </p:nvCxnSpPr>
        <p:spPr>
          <a:xfrm flipV="1">
            <a:off x="5972460" y="1676044"/>
            <a:ext cx="2066538" cy="2034050"/>
          </a:xfrm>
          <a:prstGeom prst="line">
            <a:avLst/>
          </a:prstGeom>
          <a:ln w="19050">
            <a:solidFill>
              <a:srgbClr val="0E2EF0"/>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34 2">
            <a:extLst>
              <a:ext uri="{FF2B5EF4-FFF2-40B4-BE49-F238E27FC236}">
                <a16:creationId xmlns:a16="http://schemas.microsoft.com/office/drawing/2014/main" id="{76E65FB5-FCF7-484E-9182-D0AAE41A2F25}"/>
              </a:ext>
            </a:extLst>
          </p:cNvPr>
          <p:cNvCxnSpPr/>
          <p:nvPr/>
        </p:nvCxnSpPr>
        <p:spPr>
          <a:xfrm>
            <a:off x="5794419" y="2635066"/>
            <a:ext cx="27190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35 2">
            <a:extLst>
              <a:ext uri="{FF2B5EF4-FFF2-40B4-BE49-F238E27FC236}">
                <a16:creationId xmlns:a16="http://schemas.microsoft.com/office/drawing/2014/main" id="{DBB19E9A-C9F0-4283-9DE4-B1943350777A}"/>
              </a:ext>
            </a:extLst>
          </p:cNvPr>
          <p:cNvCxnSpPr/>
          <p:nvPr/>
        </p:nvCxnSpPr>
        <p:spPr>
          <a:xfrm flipV="1">
            <a:off x="7034026" y="1369586"/>
            <a:ext cx="0" cy="2436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D81A1C8A-EA17-44F8-A662-AD4B0D1BEC27}"/>
              </a:ext>
            </a:extLst>
          </p:cNvPr>
          <p:cNvSpPr/>
          <p:nvPr/>
        </p:nvSpPr>
        <p:spPr>
          <a:xfrm rot="16200000">
            <a:off x="7279375" y="2270016"/>
            <a:ext cx="175217" cy="175218"/>
          </a:xfrm>
          <a:prstGeom prst="ellipse">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Oval 48">
            <a:extLst>
              <a:ext uri="{FF2B5EF4-FFF2-40B4-BE49-F238E27FC236}">
                <a16:creationId xmlns:a16="http://schemas.microsoft.com/office/drawing/2014/main" id="{8292D9F9-70A9-42C8-ABCC-C2B650199ACC}"/>
              </a:ext>
            </a:extLst>
          </p:cNvPr>
          <p:cNvSpPr/>
          <p:nvPr/>
        </p:nvSpPr>
        <p:spPr>
          <a:xfrm rot="16200000">
            <a:off x="6721954" y="2827973"/>
            <a:ext cx="177511" cy="177512"/>
          </a:xfrm>
          <a:prstGeom prst="ellipse">
            <a:avLst/>
          </a:prstGeom>
          <a:solidFill>
            <a:schemeClr val="bg1"/>
          </a:solidFill>
          <a:ln>
            <a:solidFill>
              <a:srgbClr val="00B0F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フリーフォーム 100 1 1 1">
            <a:extLst>
              <a:ext uri="{FF2B5EF4-FFF2-40B4-BE49-F238E27FC236}">
                <a16:creationId xmlns:a16="http://schemas.microsoft.com/office/drawing/2014/main" id="{7E49C58A-8DDB-4E39-8B90-E3E132C1560F}"/>
              </a:ext>
            </a:extLst>
          </p:cNvPr>
          <p:cNvSpPr/>
          <p:nvPr/>
        </p:nvSpPr>
        <p:spPr>
          <a:xfrm rot="12308424">
            <a:off x="5664243" y="2070392"/>
            <a:ext cx="753942" cy="1025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cxnSp>
        <p:nvCxnSpPr>
          <p:cNvPr id="70" name="Straight Connector 69">
            <a:extLst>
              <a:ext uri="{FF2B5EF4-FFF2-40B4-BE49-F238E27FC236}">
                <a16:creationId xmlns:a16="http://schemas.microsoft.com/office/drawing/2014/main" id="{DCE131B5-10AF-48CB-AC3D-853932723AC2}"/>
              </a:ext>
            </a:extLst>
          </p:cNvPr>
          <p:cNvCxnSpPr>
            <a:cxnSpLocks/>
          </p:cNvCxnSpPr>
          <p:nvPr/>
        </p:nvCxnSpPr>
        <p:spPr>
          <a:xfrm flipV="1">
            <a:off x="6382354" y="2286889"/>
            <a:ext cx="746765" cy="999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8EA1778-B309-4EF9-B8F3-084AB0535421}"/>
              </a:ext>
            </a:extLst>
          </p:cNvPr>
          <p:cNvCxnSpPr>
            <a:cxnSpLocks/>
          </p:cNvCxnSpPr>
          <p:nvPr/>
        </p:nvCxnSpPr>
        <p:spPr>
          <a:xfrm>
            <a:off x="6391459" y="2300402"/>
            <a:ext cx="330283" cy="48783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89" name="Picture 88">
            <a:extLst>
              <a:ext uri="{FF2B5EF4-FFF2-40B4-BE49-F238E27FC236}">
                <a16:creationId xmlns:a16="http://schemas.microsoft.com/office/drawing/2014/main" id="{9BB7B26D-5BCB-4278-ADE8-9B17C9DB721E}"/>
              </a:ext>
            </a:extLst>
          </p:cNvPr>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568490" y="3051295"/>
            <a:ext cx="5225929" cy="438986"/>
          </a:xfrm>
          <a:prstGeom prst="rect">
            <a:avLst/>
          </a:prstGeom>
        </p:spPr>
      </p:pic>
      <p:pic>
        <p:nvPicPr>
          <p:cNvPr id="12" name="Picture 11">
            <a:extLst>
              <a:ext uri="{FF2B5EF4-FFF2-40B4-BE49-F238E27FC236}">
                <a16:creationId xmlns:a16="http://schemas.microsoft.com/office/drawing/2014/main" id="{2A513FCA-32FC-4677-93B2-828A46E6F60E}"/>
              </a:ext>
            </a:extLst>
          </p:cNvPr>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913294" y="1595823"/>
            <a:ext cx="1502477" cy="377400"/>
          </a:xfrm>
          <a:prstGeom prst="rect">
            <a:avLst/>
          </a:prstGeom>
        </p:spPr>
      </p:pic>
      <p:sp>
        <p:nvSpPr>
          <p:cNvPr id="15" name="TextBox 14">
            <a:extLst>
              <a:ext uri="{FF2B5EF4-FFF2-40B4-BE49-F238E27FC236}">
                <a16:creationId xmlns:a16="http://schemas.microsoft.com/office/drawing/2014/main" id="{61356842-119A-4427-AD50-2DA80EECDAD9}"/>
              </a:ext>
            </a:extLst>
          </p:cNvPr>
          <p:cNvSpPr txBox="1"/>
          <p:nvPr/>
        </p:nvSpPr>
        <p:spPr>
          <a:xfrm>
            <a:off x="2601743" y="1537826"/>
            <a:ext cx="1819729" cy="523220"/>
          </a:xfrm>
          <a:prstGeom prst="rect">
            <a:avLst/>
          </a:prstGeom>
          <a:noFill/>
        </p:spPr>
        <p:txBody>
          <a:bodyPr wrap="none" rtlCol="0">
            <a:spAutoFit/>
          </a:bodyPr>
          <a:lstStyle/>
          <a:p>
            <a:r>
              <a:rPr kumimoji="1" lang="en-US" altLang="ja-JP" sz="1400" dirty="0">
                <a:solidFill>
                  <a:srgbClr val="0E2EF0"/>
                </a:solidFill>
              </a:rPr>
              <a:t>R handed</a:t>
            </a:r>
          </a:p>
          <a:p>
            <a:r>
              <a:rPr lang="en-US" altLang="ja-JP" sz="1400" dirty="0">
                <a:solidFill>
                  <a:srgbClr val="FF0000"/>
                </a:solidFill>
              </a:rPr>
              <a:t>L handed </a:t>
            </a:r>
            <a:r>
              <a:rPr lang="en-US" altLang="ja-JP" sz="1400" dirty="0"/>
              <a:t>(when </a:t>
            </a:r>
            <a:r>
              <a:rPr lang="en-US" altLang="ja-JP" sz="1400" dirty="0" err="1"/>
              <a:t>eB</a:t>
            </a:r>
            <a:r>
              <a:rPr lang="en-US" altLang="ja-JP" sz="1400" dirty="0"/>
              <a:t>&gt;0)</a:t>
            </a:r>
            <a:endParaRPr kumimoji="1" lang="ja-JP" altLang="en-US" sz="1400" dirty="0"/>
          </a:p>
        </p:txBody>
      </p:sp>
      <p:sp>
        <p:nvSpPr>
          <p:cNvPr id="18" name="TextBox 17">
            <a:extLst>
              <a:ext uri="{FF2B5EF4-FFF2-40B4-BE49-F238E27FC236}">
                <a16:creationId xmlns:a16="http://schemas.microsoft.com/office/drawing/2014/main" id="{F0C03BB7-745C-41F4-BA8D-CC886AE848ED}"/>
              </a:ext>
            </a:extLst>
          </p:cNvPr>
          <p:cNvSpPr txBox="1"/>
          <p:nvPr/>
        </p:nvSpPr>
        <p:spPr>
          <a:xfrm>
            <a:off x="379724" y="1079402"/>
            <a:ext cx="5232138" cy="369332"/>
          </a:xfrm>
          <a:prstGeom prst="rect">
            <a:avLst/>
          </a:prstGeom>
          <a:noFill/>
        </p:spPr>
        <p:txBody>
          <a:bodyPr wrap="none" rtlCol="0">
            <a:spAutoFit/>
          </a:bodyPr>
          <a:lstStyle/>
          <a:p>
            <a:r>
              <a:rPr kumimoji="1" lang="en-US" altLang="ja-JP" dirty="0"/>
              <a:t>Linear dispersion relations in the lowest Landau levels</a:t>
            </a:r>
            <a:endParaRPr kumimoji="1" lang="ja-JP" altLang="en-US" dirty="0"/>
          </a:p>
        </p:txBody>
      </p:sp>
      <p:pic>
        <p:nvPicPr>
          <p:cNvPr id="37" name="Picture 36">
            <a:extLst>
              <a:ext uri="{FF2B5EF4-FFF2-40B4-BE49-F238E27FC236}">
                <a16:creationId xmlns:a16="http://schemas.microsoft.com/office/drawing/2014/main" id="{F94A1551-A6B1-4C89-8B3B-07E966103BCC}"/>
              </a:ext>
            </a:extLst>
          </p:cNvPr>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7615588" y="2246943"/>
            <a:ext cx="280741" cy="195217"/>
          </a:xfrm>
          <a:prstGeom prst="rect">
            <a:avLst/>
          </a:prstGeom>
        </p:spPr>
      </p:pic>
      <p:pic>
        <p:nvPicPr>
          <p:cNvPr id="39" name="Picture 38">
            <a:extLst>
              <a:ext uri="{FF2B5EF4-FFF2-40B4-BE49-F238E27FC236}">
                <a16:creationId xmlns:a16="http://schemas.microsoft.com/office/drawing/2014/main" id="{3A672528-C6AB-465D-80F9-7173B17A2036}"/>
              </a:ext>
            </a:extLst>
          </p:cNvPr>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6686005" y="3153199"/>
            <a:ext cx="280741" cy="327221"/>
          </a:xfrm>
          <a:prstGeom prst="rect">
            <a:avLst/>
          </a:prstGeom>
        </p:spPr>
      </p:pic>
      <p:pic>
        <p:nvPicPr>
          <p:cNvPr id="56" name="Picture 55">
            <a:extLst>
              <a:ext uri="{FF2B5EF4-FFF2-40B4-BE49-F238E27FC236}">
                <a16:creationId xmlns:a16="http://schemas.microsoft.com/office/drawing/2014/main" id="{7DCA7E7C-D89B-4983-967E-B340E70C7F9A}"/>
              </a:ext>
            </a:extLst>
          </p:cNvPr>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6025751" y="1797124"/>
            <a:ext cx="128286" cy="195217"/>
          </a:xfrm>
          <a:prstGeom prst="rect">
            <a:avLst/>
          </a:prstGeom>
        </p:spPr>
      </p:pic>
      <p:sp>
        <p:nvSpPr>
          <p:cNvPr id="72" name="Isosceles Triangle 71">
            <a:extLst>
              <a:ext uri="{FF2B5EF4-FFF2-40B4-BE49-F238E27FC236}">
                <a16:creationId xmlns:a16="http://schemas.microsoft.com/office/drawing/2014/main" id="{5C4C2546-B6B7-434B-B61C-F5A81C8D13A5}"/>
              </a:ext>
            </a:extLst>
          </p:cNvPr>
          <p:cNvSpPr/>
          <p:nvPr/>
        </p:nvSpPr>
        <p:spPr bwMode="auto">
          <a:xfrm rot="5114399">
            <a:off x="6656269" y="2208138"/>
            <a:ext cx="161224" cy="16496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03" name="Isosceles Triangle 102">
            <a:extLst>
              <a:ext uri="{FF2B5EF4-FFF2-40B4-BE49-F238E27FC236}">
                <a16:creationId xmlns:a16="http://schemas.microsoft.com/office/drawing/2014/main" id="{57D10696-5B59-453A-9DB5-B41314F70477}"/>
              </a:ext>
            </a:extLst>
          </p:cNvPr>
          <p:cNvSpPr/>
          <p:nvPr/>
        </p:nvSpPr>
        <p:spPr bwMode="auto">
          <a:xfrm rot="19550205">
            <a:off x="6460718" y="2447518"/>
            <a:ext cx="161224" cy="16496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85" name="Picture 84">
            <a:extLst>
              <a:ext uri="{FF2B5EF4-FFF2-40B4-BE49-F238E27FC236}">
                <a16:creationId xmlns:a16="http://schemas.microsoft.com/office/drawing/2014/main" id="{390D6818-8189-48FD-BEA6-8431798F52B0}"/>
              </a:ext>
            </a:extLst>
          </p:cNvPr>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8170123" y="1410047"/>
            <a:ext cx="362317" cy="299983"/>
          </a:xfrm>
          <a:prstGeom prst="rect">
            <a:avLst/>
          </a:prstGeom>
        </p:spPr>
      </p:pic>
      <p:pic>
        <p:nvPicPr>
          <p:cNvPr id="142" name="Picture 141">
            <a:extLst>
              <a:ext uri="{FF2B5EF4-FFF2-40B4-BE49-F238E27FC236}">
                <a16:creationId xmlns:a16="http://schemas.microsoft.com/office/drawing/2014/main" id="{ED81DC4C-694F-471A-BA14-EB446D493B3E}"/>
              </a:ext>
            </a:extLst>
          </p:cNvPr>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1796231" y="3710094"/>
            <a:ext cx="1744434" cy="384922"/>
          </a:xfrm>
          <a:prstGeom prst="rect">
            <a:avLst/>
          </a:prstGeom>
        </p:spPr>
      </p:pic>
      <p:cxnSp>
        <p:nvCxnSpPr>
          <p:cNvPr id="97" name="Straight Arrow Connector 96">
            <a:extLst>
              <a:ext uri="{FF2B5EF4-FFF2-40B4-BE49-F238E27FC236}">
                <a16:creationId xmlns:a16="http://schemas.microsoft.com/office/drawing/2014/main" id="{66D4813B-CCA2-4F39-B64B-E86E51B28F63}"/>
              </a:ext>
            </a:extLst>
          </p:cNvPr>
          <p:cNvCxnSpPr/>
          <p:nvPr/>
        </p:nvCxnSpPr>
        <p:spPr>
          <a:xfrm>
            <a:off x="1589160" y="2674640"/>
            <a:ext cx="0" cy="3308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Arrow: Right 97">
            <a:extLst>
              <a:ext uri="{FF2B5EF4-FFF2-40B4-BE49-F238E27FC236}">
                <a16:creationId xmlns:a16="http://schemas.microsoft.com/office/drawing/2014/main" id="{5B377DD2-3AE2-4C66-83FD-EE6FC37AC068}"/>
              </a:ext>
            </a:extLst>
          </p:cNvPr>
          <p:cNvSpPr/>
          <p:nvPr/>
        </p:nvSpPr>
        <p:spPr bwMode="auto">
          <a:xfrm>
            <a:off x="907708" y="3710094"/>
            <a:ext cx="521991" cy="438986"/>
          </a:xfrm>
          <a:prstGeom prst="rightArrow">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26" name="TextBox 125">
            <a:extLst>
              <a:ext uri="{FF2B5EF4-FFF2-40B4-BE49-F238E27FC236}">
                <a16:creationId xmlns:a16="http://schemas.microsoft.com/office/drawing/2014/main" id="{624D7A77-41B8-457C-B6FA-B26DC7A51D8C}"/>
              </a:ext>
            </a:extLst>
          </p:cNvPr>
          <p:cNvSpPr txBox="1"/>
          <p:nvPr/>
        </p:nvSpPr>
        <p:spPr>
          <a:xfrm>
            <a:off x="423244" y="5271591"/>
            <a:ext cx="5296065" cy="461665"/>
          </a:xfrm>
          <a:prstGeom prst="rect">
            <a:avLst/>
          </a:prstGeom>
          <a:noFill/>
        </p:spPr>
        <p:txBody>
          <a:bodyPr wrap="none" rtlCol="0">
            <a:spAutoFit/>
          </a:bodyPr>
          <a:lstStyle/>
          <a:p>
            <a:r>
              <a:rPr lang="ja-JP" altLang="en-US" dirty="0">
                <a:solidFill>
                  <a:srgbClr val="FF0000"/>
                </a:solidFill>
              </a:rPr>
              <a:t>⇒ </a:t>
            </a:r>
            <a:r>
              <a:rPr lang="en-US" altLang="ja-JP" sz="2400" u="sng" dirty="0">
                <a:solidFill>
                  <a:srgbClr val="FF0000"/>
                </a:solidFill>
              </a:rPr>
              <a:t>No coupling to the transverse photons</a:t>
            </a:r>
            <a:r>
              <a:rPr lang="en-US" altLang="ja-JP" dirty="0">
                <a:solidFill>
                  <a:srgbClr val="FF0000"/>
                </a:solidFill>
              </a:rPr>
              <a:t>.</a:t>
            </a:r>
          </a:p>
        </p:txBody>
      </p:sp>
      <p:sp>
        <p:nvSpPr>
          <p:cNvPr id="128" name="TextBox 127">
            <a:extLst>
              <a:ext uri="{FF2B5EF4-FFF2-40B4-BE49-F238E27FC236}">
                <a16:creationId xmlns:a16="http://schemas.microsoft.com/office/drawing/2014/main" id="{730F915F-9580-4CF3-9F3B-CB3F812ADF0E}"/>
              </a:ext>
            </a:extLst>
          </p:cNvPr>
          <p:cNvSpPr txBox="1"/>
          <p:nvPr/>
        </p:nvSpPr>
        <p:spPr>
          <a:xfrm>
            <a:off x="137645" y="4509120"/>
            <a:ext cx="8967648" cy="461665"/>
          </a:xfrm>
          <a:prstGeom prst="rect">
            <a:avLst/>
          </a:prstGeom>
          <a:noFill/>
        </p:spPr>
        <p:txBody>
          <a:bodyPr wrap="none" rtlCol="0">
            <a:spAutoFit/>
          </a:bodyPr>
          <a:lstStyle/>
          <a:p>
            <a:r>
              <a:rPr kumimoji="1" lang="en-US" altLang="ja-JP" sz="2400" dirty="0">
                <a:solidFill>
                  <a:srgbClr val="00B0F0"/>
                </a:solidFill>
              </a:rPr>
              <a:t>Kinematics in the massless limit is satisfied only in the “collinear limit.”</a:t>
            </a:r>
            <a:endParaRPr kumimoji="1" lang="ja-JP" altLang="en-US" sz="2400" dirty="0">
              <a:solidFill>
                <a:srgbClr val="00B0F0"/>
              </a:solidFill>
            </a:endParaRPr>
          </a:p>
        </p:txBody>
      </p:sp>
      <p:cxnSp>
        <p:nvCxnSpPr>
          <p:cNvPr id="133" name="直線矢印コネクタ 2">
            <a:extLst>
              <a:ext uri="{FF2B5EF4-FFF2-40B4-BE49-F238E27FC236}">
                <a16:creationId xmlns:a16="http://schemas.microsoft.com/office/drawing/2014/main" id="{5951E8FD-F032-4883-AD62-52FF5B0D8278}"/>
              </a:ext>
            </a:extLst>
          </p:cNvPr>
          <p:cNvCxnSpPr>
            <a:cxnSpLocks/>
          </p:cNvCxnSpPr>
          <p:nvPr/>
        </p:nvCxnSpPr>
        <p:spPr>
          <a:xfrm flipV="1">
            <a:off x="6878101" y="5041216"/>
            <a:ext cx="8139" cy="1421256"/>
          </a:xfrm>
          <a:prstGeom prst="straightConnector1">
            <a:avLst/>
          </a:prstGeom>
          <a:ln w="2857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30" name="Picture 129">
            <a:extLst>
              <a:ext uri="{FF2B5EF4-FFF2-40B4-BE49-F238E27FC236}">
                <a16:creationId xmlns:a16="http://schemas.microsoft.com/office/drawing/2014/main" id="{E22E6867-D104-4C26-9198-9D9EBDA5361B}"/>
              </a:ext>
            </a:extLst>
          </p:cNvPr>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2146553" y="6024813"/>
            <a:ext cx="1477202" cy="373697"/>
          </a:xfrm>
          <a:prstGeom prst="rect">
            <a:avLst/>
          </a:prstGeom>
        </p:spPr>
      </p:pic>
      <p:sp>
        <p:nvSpPr>
          <p:cNvPr id="136" name="フリーフォーム 100 1 1 2">
            <a:extLst>
              <a:ext uri="{FF2B5EF4-FFF2-40B4-BE49-F238E27FC236}">
                <a16:creationId xmlns:a16="http://schemas.microsoft.com/office/drawing/2014/main" id="{FDA41808-B2B1-44CD-9396-D7C572C0087E}"/>
              </a:ext>
            </a:extLst>
          </p:cNvPr>
          <p:cNvSpPr/>
          <p:nvPr/>
        </p:nvSpPr>
        <p:spPr>
          <a:xfrm rot="5400000">
            <a:off x="6597493" y="5755597"/>
            <a:ext cx="543076" cy="6331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01" name="Isosceles Triangle 100">
            <a:extLst>
              <a:ext uri="{FF2B5EF4-FFF2-40B4-BE49-F238E27FC236}">
                <a16:creationId xmlns:a16="http://schemas.microsoft.com/office/drawing/2014/main" id="{FD6A648D-FAD0-4ADA-A466-38F775200535}"/>
              </a:ext>
            </a:extLst>
          </p:cNvPr>
          <p:cNvSpPr/>
          <p:nvPr/>
        </p:nvSpPr>
        <p:spPr bwMode="auto">
          <a:xfrm>
            <a:off x="6819609" y="5203476"/>
            <a:ext cx="129590" cy="16974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37" name="Isosceles Triangle 136">
            <a:extLst>
              <a:ext uri="{FF2B5EF4-FFF2-40B4-BE49-F238E27FC236}">
                <a16:creationId xmlns:a16="http://schemas.microsoft.com/office/drawing/2014/main" id="{65E2BE2C-65A5-43C3-A062-F1E872F73FA7}"/>
              </a:ext>
            </a:extLst>
          </p:cNvPr>
          <p:cNvSpPr/>
          <p:nvPr/>
        </p:nvSpPr>
        <p:spPr bwMode="auto">
          <a:xfrm rot="10800000">
            <a:off x="6817193" y="6165304"/>
            <a:ext cx="129591" cy="169741"/>
          </a:xfrm>
          <a:prstGeom prst="triangl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105" name="Picture 104">
            <a:extLst>
              <a:ext uri="{FF2B5EF4-FFF2-40B4-BE49-F238E27FC236}">
                <a16:creationId xmlns:a16="http://schemas.microsoft.com/office/drawing/2014/main" id="{B41092D6-3F90-41B0-95FE-22E5D1D4C100}"/>
              </a:ext>
            </a:extLst>
          </p:cNvPr>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7114127" y="5069699"/>
            <a:ext cx="160197" cy="287973"/>
          </a:xfrm>
          <a:prstGeom prst="rect">
            <a:avLst/>
          </a:prstGeom>
        </p:spPr>
      </p:pic>
      <p:pic>
        <p:nvPicPr>
          <p:cNvPr id="112" name="Picture 111">
            <a:extLst>
              <a:ext uri="{FF2B5EF4-FFF2-40B4-BE49-F238E27FC236}">
                <a16:creationId xmlns:a16="http://schemas.microsoft.com/office/drawing/2014/main" id="{AF1407E7-0E86-4395-9909-2A4F55814718}"/>
              </a:ext>
            </a:extLst>
          </p:cNvPr>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tretch>
            <a:fillRect/>
          </a:stretch>
        </p:blipFill>
        <p:spPr>
          <a:xfrm>
            <a:off x="7107666" y="6177709"/>
            <a:ext cx="190711" cy="335651"/>
          </a:xfrm>
          <a:prstGeom prst="rect">
            <a:avLst/>
          </a:prstGeom>
        </p:spPr>
      </p:pic>
      <p:pic>
        <p:nvPicPr>
          <p:cNvPr id="140" name="Picture 139">
            <a:extLst>
              <a:ext uri="{FF2B5EF4-FFF2-40B4-BE49-F238E27FC236}">
                <a16:creationId xmlns:a16="http://schemas.microsoft.com/office/drawing/2014/main" id="{0BF20E16-0D5C-4575-8601-5A9EAFCD5D28}"/>
              </a:ext>
            </a:extLst>
          </p:cNvPr>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tretch>
            <a:fillRect/>
          </a:stretch>
        </p:blipFill>
        <p:spPr>
          <a:xfrm>
            <a:off x="6456873" y="5719386"/>
            <a:ext cx="197478" cy="241855"/>
          </a:xfrm>
          <a:prstGeom prst="rect">
            <a:avLst/>
          </a:prstGeom>
        </p:spPr>
      </p:pic>
    </p:spTree>
    <p:extLst>
      <p:ext uri="{BB962C8B-B14F-4D97-AF65-F5344CB8AC3E}">
        <p14:creationId xmlns:p14="http://schemas.microsoft.com/office/powerpoint/2010/main" val="3053759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28"/>
          <p:cNvSpPr txBox="1">
            <a:spLocks noChangeArrowheads="1"/>
          </p:cNvSpPr>
          <p:nvPr/>
        </p:nvSpPr>
        <p:spPr bwMode="auto">
          <a:xfrm>
            <a:off x="1779087" y="260648"/>
            <a:ext cx="5292026" cy="584775"/>
          </a:xfrm>
          <a:prstGeom prst="rect">
            <a:avLst/>
          </a:prstGeom>
          <a:noFill/>
          <a:ln w="9525">
            <a:noFill/>
            <a:miter lim="800000"/>
            <a:headEnd/>
            <a:tailEnd/>
          </a:ln>
        </p:spPr>
        <p:txBody>
          <a:bodyPr wrap="none">
            <a:spAutoFit/>
          </a:bodyPr>
          <a:lstStyle/>
          <a:p>
            <a:r>
              <a:rPr lang="en-US" altLang="ja-JP" sz="3200" dirty="0" err="1">
                <a:solidFill>
                  <a:srgbClr val="00B0F0"/>
                </a:solidFill>
              </a:rPr>
              <a:t>Resummed</a:t>
            </a:r>
            <a:r>
              <a:rPr lang="en-US" altLang="ja-JP" sz="3200" dirty="0">
                <a:solidFill>
                  <a:srgbClr val="00B0F0"/>
                </a:solidFill>
              </a:rPr>
              <a:t> polarization tensor</a:t>
            </a:r>
          </a:p>
        </p:txBody>
      </p:sp>
      <p:grpSp>
        <p:nvGrpSpPr>
          <p:cNvPr id="55" name="グループ化 54"/>
          <p:cNvGrpSpPr/>
          <p:nvPr/>
        </p:nvGrpSpPr>
        <p:grpSpPr>
          <a:xfrm>
            <a:off x="35496" y="980728"/>
            <a:ext cx="5115060" cy="2232248"/>
            <a:chOff x="145772" y="540253"/>
            <a:chExt cx="5794380" cy="2528707"/>
          </a:xfrm>
        </p:grpSpPr>
        <p:sp>
          <p:nvSpPr>
            <p:cNvPr id="65" name="テキスト ボックス 24"/>
            <p:cNvSpPr txBox="1">
              <a:spLocks noChangeArrowheads="1"/>
            </p:cNvSpPr>
            <p:nvPr/>
          </p:nvSpPr>
          <p:spPr bwMode="auto">
            <a:xfrm>
              <a:off x="145772" y="540253"/>
              <a:ext cx="5603777" cy="453248"/>
            </a:xfrm>
            <a:prstGeom prst="rect">
              <a:avLst/>
            </a:prstGeom>
            <a:noFill/>
            <a:ln w="9525">
              <a:noFill/>
              <a:miter lim="800000"/>
              <a:headEnd/>
              <a:tailEnd/>
            </a:ln>
          </p:spPr>
          <p:txBody>
            <a:bodyPr wrap="none">
              <a:spAutoFit/>
            </a:bodyPr>
            <a:lstStyle/>
            <a:p>
              <a:r>
                <a:rPr lang="en-US" altLang="ja-JP" sz="2000" u="sng" dirty="0">
                  <a:solidFill>
                    <a:srgbClr val="9900CC"/>
                  </a:solidFill>
                  <a:latin typeface="Calibri" pitchFamily="34" charset="0"/>
                </a:rPr>
                <a:t>Gauge symmetries lead to a</a:t>
              </a:r>
              <a:r>
                <a:rPr lang="ja-JP" altLang="en-US" sz="2000" u="sng" dirty="0">
                  <a:solidFill>
                    <a:srgbClr val="9900CC"/>
                  </a:solidFill>
                  <a:latin typeface="Calibri" pitchFamily="34" charset="0"/>
                </a:rPr>
                <a:t> </a:t>
              </a:r>
              <a:r>
                <a:rPr lang="en-US" altLang="ja-JP" sz="2000" u="sng" dirty="0">
                  <a:solidFill>
                    <a:srgbClr val="9900CC"/>
                  </a:solidFill>
                  <a:latin typeface="Calibri" pitchFamily="34" charset="0"/>
                </a:rPr>
                <a:t>tensor structure, </a:t>
              </a:r>
              <a:endParaRPr lang="ja-JP" altLang="en-US" sz="2000" u="sng" dirty="0">
                <a:solidFill>
                  <a:srgbClr val="9900CC"/>
                </a:solidFill>
                <a:latin typeface="Calibri" pitchFamily="34" charset="0"/>
              </a:endParaRPr>
            </a:p>
          </p:txBody>
        </p:sp>
        <p:grpSp>
          <p:nvGrpSpPr>
            <p:cNvPr id="66" name="グループ化 65"/>
            <p:cNvGrpSpPr/>
            <p:nvPr/>
          </p:nvGrpSpPr>
          <p:grpSpPr>
            <a:xfrm>
              <a:off x="467544" y="1484784"/>
              <a:ext cx="5472608" cy="586324"/>
              <a:chOff x="467544" y="1484784"/>
              <a:chExt cx="5472608" cy="586324"/>
            </a:xfrm>
          </p:grpSpPr>
          <p:sp>
            <p:nvSpPr>
              <p:cNvPr id="74" name="円/楕円 73"/>
              <p:cNvSpPr/>
              <p:nvPr/>
            </p:nvSpPr>
            <p:spPr>
              <a:xfrm>
                <a:off x="3995936" y="1484784"/>
                <a:ext cx="576064" cy="57606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5292080" y="1495044"/>
                <a:ext cx="576064" cy="57606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2699792" y="1484784"/>
                <a:ext cx="576064" cy="57606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7" name="図 76" descr="\begin{document}&#10;\begin{align*}&#10;\Pi_{\rm ex}^{\mu\nu} (q^2) = - \left\{ \chi_0  P_0^{\mu\nu} + \chi_1 P_1^{\mu\nu} + \chi_2  P_2^{\mu\nu} \right\}&#10;\end{align*}&#10;\end{document}"/>
              <p:cNvPicPr>
                <a:picLocks noChangeAspect="1"/>
              </p:cNvPicPr>
              <p:nvPr/>
            </p:nvPicPr>
            <p:blipFill>
              <a:blip r:embed="rId7" cstate="print"/>
              <a:stretch>
                <a:fillRect/>
              </a:stretch>
            </p:blipFill>
            <p:spPr>
              <a:xfrm>
                <a:off x="467544" y="1628800"/>
                <a:ext cx="5472608" cy="367591"/>
              </a:xfrm>
              <a:prstGeom prst="rect">
                <a:avLst/>
              </a:prstGeom>
            </p:spPr>
          </p:pic>
        </p:grpSp>
        <p:grpSp>
          <p:nvGrpSpPr>
            <p:cNvPr id="67" name="グループ化 66"/>
            <p:cNvGrpSpPr/>
            <p:nvPr/>
          </p:nvGrpSpPr>
          <p:grpSpPr>
            <a:xfrm>
              <a:off x="539552" y="2132856"/>
              <a:ext cx="2088232" cy="432048"/>
              <a:chOff x="539552" y="2132856"/>
              <a:chExt cx="2088232" cy="432048"/>
            </a:xfrm>
          </p:grpSpPr>
          <p:sp>
            <p:nvSpPr>
              <p:cNvPr id="72" name="角丸四角形 71"/>
              <p:cNvSpPr/>
              <p:nvPr/>
            </p:nvSpPr>
            <p:spPr>
              <a:xfrm>
                <a:off x="539552" y="2132856"/>
                <a:ext cx="2088232" cy="43204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3" name="図 72" descr="\begin{document}&#10;\begin{align*}&#10;P^{\mu\nu}_0 = q^2 \eta^{\mu\nu}  - q^\mu q^\nu &#10;\end{align*}&#10;\end{document}"/>
              <p:cNvPicPr>
                <a:picLocks noChangeAspect="1"/>
              </p:cNvPicPr>
              <p:nvPr/>
            </p:nvPicPr>
            <p:blipFill>
              <a:blip r:embed="rId8" cstate="print"/>
              <a:stretch>
                <a:fillRect/>
              </a:stretch>
            </p:blipFill>
            <p:spPr>
              <a:xfrm>
                <a:off x="611560" y="2220481"/>
                <a:ext cx="1978321" cy="272415"/>
              </a:xfrm>
              <a:prstGeom prst="rect">
                <a:avLst/>
              </a:prstGeom>
            </p:spPr>
          </p:pic>
        </p:grpSp>
        <p:grpSp>
          <p:nvGrpSpPr>
            <p:cNvPr id="68" name="グループ化 67"/>
            <p:cNvGrpSpPr/>
            <p:nvPr/>
          </p:nvGrpSpPr>
          <p:grpSpPr>
            <a:xfrm>
              <a:off x="2843808" y="2132856"/>
              <a:ext cx="2160240" cy="936104"/>
              <a:chOff x="2843808" y="2132856"/>
              <a:chExt cx="2160240" cy="936104"/>
            </a:xfrm>
          </p:grpSpPr>
          <p:sp>
            <p:nvSpPr>
              <p:cNvPr id="69" name="角丸四角形 68"/>
              <p:cNvSpPr/>
              <p:nvPr/>
            </p:nvSpPr>
            <p:spPr>
              <a:xfrm>
                <a:off x="2843808" y="2132856"/>
                <a:ext cx="2160240" cy="93610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0" name="図 69" descr="\begin{document}&#10;\begin{align*}&#10;P^{\mu\nu}_1 = q^2_\parallel  \eta^{\mu\nu}_\parallel  - q^\mu_\parallel  q^\nu_ \parallel &#10;\end{align*}&#10;\end{document}"/>
              <p:cNvPicPr>
                <a:picLocks noChangeAspect="1"/>
              </p:cNvPicPr>
              <p:nvPr/>
            </p:nvPicPr>
            <p:blipFill>
              <a:blip r:embed="rId9" cstate="print"/>
              <a:stretch>
                <a:fillRect/>
              </a:stretch>
            </p:blipFill>
            <p:spPr>
              <a:xfrm>
                <a:off x="2915816" y="2204864"/>
                <a:ext cx="1978321" cy="325755"/>
              </a:xfrm>
              <a:prstGeom prst="rect">
                <a:avLst/>
              </a:prstGeom>
            </p:spPr>
          </p:pic>
          <p:pic>
            <p:nvPicPr>
              <p:cNvPr id="71" name="図 70" descr="\begin{document}&#10;\begin{align*}&#10;P^{\mu\nu}_2 = q^2_\perp \eta^{\mu\nu}_\perp - q^\mu_\perp q^\nu_\perp&#10;\end{align*}&#10;\end{document}"/>
              <p:cNvPicPr>
                <a:picLocks noChangeAspect="1"/>
              </p:cNvPicPr>
              <p:nvPr/>
            </p:nvPicPr>
            <p:blipFill>
              <a:blip r:embed="rId10" cstate="print"/>
              <a:stretch>
                <a:fillRect/>
              </a:stretch>
            </p:blipFill>
            <p:spPr>
              <a:xfrm>
                <a:off x="2915816" y="2636912"/>
                <a:ext cx="2064004" cy="276225"/>
              </a:xfrm>
              <a:prstGeom prst="rect">
                <a:avLst/>
              </a:prstGeom>
            </p:spPr>
          </p:pic>
        </p:grpSp>
      </p:grpSp>
      <p:pic>
        <p:nvPicPr>
          <p:cNvPr id="26" name="Picture 25">
            <a:extLst>
              <a:ext uri="{FF2B5EF4-FFF2-40B4-BE49-F238E27FC236}">
                <a16:creationId xmlns:a16="http://schemas.microsoft.com/office/drawing/2014/main" id="{967475CE-6C72-4A1E-8CDE-4AAE3DBDDA49}"/>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9678217" y="3296579"/>
            <a:ext cx="2031999" cy="1158811"/>
          </a:xfrm>
          <a:prstGeom prst="rect">
            <a:avLst/>
          </a:prstGeom>
        </p:spPr>
      </p:pic>
      <p:pic>
        <p:nvPicPr>
          <p:cNvPr id="20" name="Picture 19">
            <a:extLst>
              <a:ext uri="{FF2B5EF4-FFF2-40B4-BE49-F238E27FC236}">
                <a16:creationId xmlns:a16="http://schemas.microsoft.com/office/drawing/2014/main" id="{E5340DD7-5C65-402D-A71E-AE560629C3E2}"/>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9703075" y="2261801"/>
            <a:ext cx="1411979" cy="631029"/>
          </a:xfrm>
          <a:prstGeom prst="rect">
            <a:avLst/>
          </a:prstGeom>
        </p:spPr>
      </p:pic>
      <p:grpSp>
        <p:nvGrpSpPr>
          <p:cNvPr id="42" name="Group 41">
            <a:extLst>
              <a:ext uri="{FF2B5EF4-FFF2-40B4-BE49-F238E27FC236}">
                <a16:creationId xmlns:a16="http://schemas.microsoft.com/office/drawing/2014/main" id="{11D1EC04-A91E-455C-B748-7DEAE2D7F43B}"/>
              </a:ext>
            </a:extLst>
          </p:cNvPr>
          <p:cNvGrpSpPr/>
          <p:nvPr/>
        </p:nvGrpSpPr>
        <p:grpSpPr>
          <a:xfrm>
            <a:off x="5736239" y="991195"/>
            <a:ext cx="3156241" cy="2725837"/>
            <a:chOff x="5952263" y="845423"/>
            <a:chExt cx="3156241" cy="2725837"/>
          </a:xfrm>
        </p:grpSpPr>
        <p:sp>
          <p:nvSpPr>
            <p:cNvPr id="40" name="Rectangle: Rounded Corners 39">
              <a:extLst>
                <a:ext uri="{FF2B5EF4-FFF2-40B4-BE49-F238E27FC236}">
                  <a16:creationId xmlns:a16="http://schemas.microsoft.com/office/drawing/2014/main" id="{4C7AAB01-39F4-4667-8FF9-1603717EA8ED}"/>
                </a:ext>
              </a:extLst>
            </p:cNvPr>
            <p:cNvSpPr/>
            <p:nvPr/>
          </p:nvSpPr>
          <p:spPr bwMode="auto">
            <a:xfrm>
              <a:off x="5952263" y="845423"/>
              <a:ext cx="3156241" cy="2725837"/>
            </a:xfrm>
            <a:prstGeom prst="roundRect">
              <a:avLst/>
            </a:prstGeom>
            <a:noFill/>
            <a:ln w="38100">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41" name="Group 40">
              <a:extLst>
                <a:ext uri="{FF2B5EF4-FFF2-40B4-BE49-F238E27FC236}">
                  <a16:creationId xmlns:a16="http://schemas.microsoft.com/office/drawing/2014/main" id="{A358A59A-FB7E-420D-8725-FD871EE5E339}"/>
                </a:ext>
              </a:extLst>
            </p:cNvPr>
            <p:cNvGrpSpPr/>
            <p:nvPr/>
          </p:nvGrpSpPr>
          <p:grpSpPr>
            <a:xfrm>
              <a:off x="6182718" y="1657131"/>
              <a:ext cx="1284339" cy="1699861"/>
              <a:chOff x="5972441" y="1550245"/>
              <a:chExt cx="1284339" cy="1699861"/>
            </a:xfrm>
          </p:grpSpPr>
          <p:sp>
            <p:nvSpPr>
              <p:cNvPr id="78" name="フリーフォーム 61 2">
                <a:extLst>
                  <a:ext uri="{FF2B5EF4-FFF2-40B4-BE49-F238E27FC236}">
                    <a16:creationId xmlns:a16="http://schemas.microsoft.com/office/drawing/2014/main" id="{4B9C23F5-A573-4E11-A703-4BD8A692C415}"/>
                  </a:ext>
                </a:extLst>
              </p:cNvPr>
              <p:cNvSpPr/>
              <p:nvPr/>
            </p:nvSpPr>
            <p:spPr>
              <a:xfrm rot="19122946" flipH="1">
                <a:off x="6225867" y="2131942"/>
                <a:ext cx="1030913" cy="145640"/>
              </a:xfrm>
              <a:custGeom>
                <a:avLst/>
                <a:gdLst>
                  <a:gd name="connsiteX0" fmla="*/ 0 w 6371771"/>
                  <a:gd name="connsiteY0" fmla="*/ 803124 h 1533677"/>
                  <a:gd name="connsiteX1" fmla="*/ 682171 w 6371771"/>
                  <a:gd name="connsiteY1" fmla="*/ 120953 h 1533677"/>
                  <a:gd name="connsiteX2" fmla="*/ 1407885 w 6371771"/>
                  <a:gd name="connsiteY2" fmla="*/ 1528839 h 1533677"/>
                  <a:gd name="connsiteX3" fmla="*/ 2133600 w 6371771"/>
                  <a:gd name="connsiteY3" fmla="*/ 106439 h 1533677"/>
                  <a:gd name="connsiteX4" fmla="*/ 2844800 w 6371771"/>
                  <a:gd name="connsiteY4" fmla="*/ 1528839 h 1533677"/>
                  <a:gd name="connsiteX5" fmla="*/ 3570514 w 6371771"/>
                  <a:gd name="connsiteY5" fmla="*/ 77410 h 1533677"/>
                  <a:gd name="connsiteX6" fmla="*/ 4281714 w 6371771"/>
                  <a:gd name="connsiteY6" fmla="*/ 1514324 h 1533677"/>
                  <a:gd name="connsiteX7" fmla="*/ 4978400 w 6371771"/>
                  <a:gd name="connsiteY7" fmla="*/ 91924 h 1533677"/>
                  <a:gd name="connsiteX8" fmla="*/ 5733143 w 6371771"/>
                  <a:gd name="connsiteY8" fmla="*/ 1514324 h 1533677"/>
                  <a:gd name="connsiteX9" fmla="*/ 6371771 w 6371771"/>
                  <a:gd name="connsiteY9" fmla="*/ 77410 h 153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771" h="1533677">
                    <a:moveTo>
                      <a:pt x="0" y="803124"/>
                    </a:moveTo>
                    <a:cubicBezTo>
                      <a:pt x="223761" y="401562"/>
                      <a:pt x="447523" y="0"/>
                      <a:pt x="682171" y="120953"/>
                    </a:cubicBezTo>
                    <a:cubicBezTo>
                      <a:pt x="916819" y="241906"/>
                      <a:pt x="1165980" y="1531258"/>
                      <a:pt x="1407885" y="1528839"/>
                    </a:cubicBezTo>
                    <a:cubicBezTo>
                      <a:pt x="1649790" y="1526420"/>
                      <a:pt x="1894114" y="106439"/>
                      <a:pt x="2133600" y="106439"/>
                    </a:cubicBezTo>
                    <a:cubicBezTo>
                      <a:pt x="2373086" y="106439"/>
                      <a:pt x="2605314" y="1533677"/>
                      <a:pt x="2844800" y="1528839"/>
                    </a:cubicBezTo>
                    <a:cubicBezTo>
                      <a:pt x="3084286" y="1524001"/>
                      <a:pt x="3331028" y="79829"/>
                      <a:pt x="3570514" y="77410"/>
                    </a:cubicBezTo>
                    <a:cubicBezTo>
                      <a:pt x="3810000" y="74991"/>
                      <a:pt x="4047066" y="1511905"/>
                      <a:pt x="4281714" y="1514324"/>
                    </a:cubicBezTo>
                    <a:cubicBezTo>
                      <a:pt x="4516362" y="1516743"/>
                      <a:pt x="4736495" y="91924"/>
                      <a:pt x="4978400" y="91924"/>
                    </a:cubicBezTo>
                    <a:cubicBezTo>
                      <a:pt x="5220305" y="91924"/>
                      <a:pt x="5500915" y="1516743"/>
                      <a:pt x="5733143" y="1514324"/>
                    </a:cubicBezTo>
                    <a:cubicBezTo>
                      <a:pt x="5965371" y="1511905"/>
                      <a:pt x="6168571" y="794657"/>
                      <a:pt x="6371771" y="77410"/>
                    </a:cubicBezTo>
                  </a:path>
                </a:pathLst>
              </a:cu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5" name="Arrow: Up 34">
                <a:extLst>
                  <a:ext uri="{FF2B5EF4-FFF2-40B4-BE49-F238E27FC236}">
                    <a16:creationId xmlns:a16="http://schemas.microsoft.com/office/drawing/2014/main" id="{8DC6F2DD-6071-47F2-B35F-408138186069}"/>
                  </a:ext>
                </a:extLst>
              </p:cNvPr>
              <p:cNvSpPr/>
              <p:nvPr/>
            </p:nvSpPr>
            <p:spPr bwMode="auto">
              <a:xfrm>
                <a:off x="5972441" y="1550245"/>
                <a:ext cx="528188" cy="1699861"/>
              </a:xfrm>
              <a:prstGeom prst="upArrow">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1" lang="en-US" altLang="ja-JP" dirty="0"/>
                  <a:t>B</a:t>
                </a:r>
                <a:endParaRPr kumimoji="1" lang="ja-JP" altLang="en-US" dirty="0"/>
              </a:p>
            </p:txBody>
          </p:sp>
        </p:grpSp>
        <p:pic>
          <p:nvPicPr>
            <p:cNvPr id="37" name="Picture 36">
              <a:extLst>
                <a:ext uri="{FF2B5EF4-FFF2-40B4-BE49-F238E27FC236}">
                  <a16:creationId xmlns:a16="http://schemas.microsoft.com/office/drawing/2014/main" id="{7DCEEB45-EFED-42F2-8E8E-D114F505EE4A}"/>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6300192" y="945250"/>
              <a:ext cx="2011014" cy="580571"/>
            </a:xfrm>
            <a:prstGeom prst="rect">
              <a:avLst/>
            </a:prstGeom>
          </p:spPr>
        </p:pic>
        <p:pic>
          <p:nvPicPr>
            <p:cNvPr id="39" name="Picture 38">
              <a:extLst>
                <a:ext uri="{FF2B5EF4-FFF2-40B4-BE49-F238E27FC236}">
                  <a16:creationId xmlns:a16="http://schemas.microsoft.com/office/drawing/2014/main" id="{D7C030F6-B7FB-497E-BFCE-3F42997AFF4F}"/>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7020272" y="2783688"/>
              <a:ext cx="2031998" cy="501296"/>
            </a:xfrm>
            <a:prstGeom prst="rect">
              <a:avLst/>
            </a:prstGeom>
          </p:spPr>
        </p:pic>
      </p:grpSp>
      <p:pic>
        <p:nvPicPr>
          <p:cNvPr id="47" name="Picture 46">
            <a:extLst>
              <a:ext uri="{FF2B5EF4-FFF2-40B4-BE49-F238E27FC236}">
                <a16:creationId xmlns:a16="http://schemas.microsoft.com/office/drawing/2014/main" id="{9E402FA2-147A-4B6B-A293-4270CE8A9D59}"/>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935666" y="3356992"/>
            <a:ext cx="3996374" cy="396958"/>
          </a:xfrm>
          <a:prstGeom prst="rect">
            <a:avLst/>
          </a:prstGeom>
        </p:spPr>
      </p:pic>
      <p:grpSp>
        <p:nvGrpSpPr>
          <p:cNvPr id="81" name="Group 80">
            <a:extLst>
              <a:ext uri="{FF2B5EF4-FFF2-40B4-BE49-F238E27FC236}">
                <a16:creationId xmlns:a16="http://schemas.microsoft.com/office/drawing/2014/main" id="{98269AA3-D5C1-485A-A0BD-1B0901335E5A}"/>
              </a:ext>
            </a:extLst>
          </p:cNvPr>
          <p:cNvGrpSpPr/>
          <p:nvPr/>
        </p:nvGrpSpPr>
        <p:grpSpPr>
          <a:xfrm>
            <a:off x="35496" y="868646"/>
            <a:ext cx="9019050" cy="3358087"/>
            <a:chOff x="-324544" y="1943121"/>
            <a:chExt cx="9019050" cy="3358087"/>
          </a:xfrm>
        </p:grpSpPr>
        <p:sp>
          <p:nvSpPr>
            <p:cNvPr id="82" name="Rectangle 81">
              <a:extLst>
                <a:ext uri="{FF2B5EF4-FFF2-40B4-BE49-F238E27FC236}">
                  <a16:creationId xmlns:a16="http://schemas.microsoft.com/office/drawing/2014/main" id="{1D45C55B-EA1A-4627-A34E-800F1A982DBE}"/>
                </a:ext>
              </a:extLst>
            </p:cNvPr>
            <p:cNvSpPr/>
            <p:nvPr/>
          </p:nvSpPr>
          <p:spPr bwMode="auto">
            <a:xfrm>
              <a:off x="-324544" y="1943121"/>
              <a:ext cx="9019050" cy="33580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83" name="グループ化 22">
              <a:extLst>
                <a:ext uri="{FF2B5EF4-FFF2-40B4-BE49-F238E27FC236}">
                  <a16:creationId xmlns:a16="http://schemas.microsoft.com/office/drawing/2014/main" id="{9586C469-17A4-45FC-BC66-E3E551B58516}"/>
                </a:ext>
              </a:extLst>
            </p:cNvPr>
            <p:cNvGrpSpPr/>
            <p:nvPr/>
          </p:nvGrpSpPr>
          <p:grpSpPr>
            <a:xfrm>
              <a:off x="0" y="2060848"/>
              <a:ext cx="8694506" cy="2889612"/>
              <a:chOff x="179512" y="3851756"/>
              <a:chExt cx="8694506" cy="2889612"/>
            </a:xfrm>
          </p:grpSpPr>
          <p:pic>
            <p:nvPicPr>
              <p:cNvPr id="85" name="図 7" descr="\begin{document}&#10;\begin{align*}&#10;\left\{&#10;\begin{array}{l}&#10;\Gamma_0  (\tau, \beta)&#10;= \cos( \beta \tau) - \beta \sin( \beta \tau) \cot ( \tau)&#10;\\&#10;\Gamma_1  (\tau, \beta) &#10;= (1-\beta^2) \cos (\tau)   - \Gamma_0 (\tau, \beta)&#10;\\&#10;\Gamma_2  (\tau, \beta)&#10;= 2 \frac{\cos( \beta \tau ) - \cos(\tau)}{\sin^2 ( \tau)} &#10;- \Gamma_0 (\tau, \beta)&#10;\ \ .&#10;\end{array}&#10;\right. &#10;\end{align*}&#10;\end{document}">
                <a:extLst>
                  <a:ext uri="{FF2B5EF4-FFF2-40B4-BE49-F238E27FC236}">
                    <a16:creationId xmlns:a16="http://schemas.microsoft.com/office/drawing/2014/main" id="{1757A8FD-57FF-438D-9E4C-3ED378415674}"/>
                  </a:ext>
                </a:extLst>
              </p:cNvPr>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288138" y="4194242"/>
                <a:ext cx="4643902" cy="1178974"/>
              </a:xfrm>
              <a:prstGeom prst="rect">
                <a:avLst/>
              </a:prstGeom>
              <a:solidFill>
                <a:srgbClr val="FFD5FF"/>
              </a:solidFill>
            </p:spPr>
          </p:pic>
          <p:grpSp>
            <p:nvGrpSpPr>
              <p:cNvPr id="86" name="グループ化 26">
                <a:extLst>
                  <a:ext uri="{FF2B5EF4-FFF2-40B4-BE49-F238E27FC236}">
                    <a16:creationId xmlns:a16="http://schemas.microsoft.com/office/drawing/2014/main" id="{EB8502E5-990C-4FA1-A07B-F939E37260A7}"/>
                  </a:ext>
                </a:extLst>
              </p:cNvPr>
              <p:cNvGrpSpPr/>
              <p:nvPr/>
            </p:nvGrpSpPr>
            <p:grpSpPr>
              <a:xfrm>
                <a:off x="285720" y="5373216"/>
                <a:ext cx="4248427" cy="1368152"/>
                <a:chOff x="285720" y="5157192"/>
                <a:chExt cx="4248427" cy="1368152"/>
              </a:xfrm>
              <a:solidFill>
                <a:srgbClr val="C9FFFF"/>
              </a:solidFill>
            </p:grpSpPr>
            <p:sp>
              <p:nvSpPr>
                <p:cNvPr id="90" name="正方形/長方形 14">
                  <a:extLst>
                    <a:ext uri="{FF2B5EF4-FFF2-40B4-BE49-F238E27FC236}">
                      <a16:creationId xmlns:a16="http://schemas.microsoft.com/office/drawing/2014/main" id="{C8DD6F81-3FA2-4A13-8024-02B771D867CD}"/>
                    </a:ext>
                  </a:extLst>
                </p:cNvPr>
                <p:cNvSpPr/>
                <p:nvPr/>
              </p:nvSpPr>
              <p:spPr>
                <a:xfrm>
                  <a:off x="285720" y="5157192"/>
                  <a:ext cx="4248427" cy="1368152"/>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1" name="図 12" descr="\begin{document}&#10;\begin{align*}&#10;\phi_\parallel (r_\parallel^2, \Br) &#10;=&#10;\frac{1}{\Br}&#10;\left\{&#10;1 - (1-\beta^2) \ r_\parallel^2 &#10;\right\}&#10;\end{align*}&#10;\end{document}">
                  <a:extLst>
                    <a:ext uri="{FF2B5EF4-FFF2-40B4-BE49-F238E27FC236}">
                      <a16:creationId xmlns:a16="http://schemas.microsoft.com/office/drawing/2014/main" id="{AD168013-F43E-4314-9D54-8C5FCA6407DB}"/>
                    </a:ext>
                  </a:extLst>
                </p:cNvPr>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500035" y="5229200"/>
                  <a:ext cx="3430178" cy="526346"/>
                </a:xfrm>
                <a:prstGeom prst="rect">
                  <a:avLst/>
                </a:prstGeom>
                <a:solidFill>
                  <a:srgbClr val="CCCCFF"/>
                </a:solidFill>
              </p:spPr>
            </p:pic>
            <p:pic>
              <p:nvPicPr>
                <p:cNvPr id="92" name="図 25" descr="\begin{document}&#10;\begin{align*}&#10;\phi_\perp  (r_\parallel^2, \Br) &#10;=&#10;- \frac{ 2 r_\perp^2 }{\Br} \cdot &#10;\frac{ \cos (\beta \tau) - \cos ( \tau ) } {  \sin ( \tau) } &#10;\end{align*}&#10;\end{document}">
                  <a:extLst>
                    <a:ext uri="{FF2B5EF4-FFF2-40B4-BE49-F238E27FC236}">
                      <a16:creationId xmlns:a16="http://schemas.microsoft.com/office/drawing/2014/main" id="{30808F86-7D11-44EA-A2EA-D558CA0DB5A6}"/>
                    </a:ext>
                  </a:extLst>
                </p:cNvPr>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500036" y="5882402"/>
                  <a:ext cx="3674435" cy="561340"/>
                </a:xfrm>
                <a:prstGeom prst="rect">
                  <a:avLst/>
                </a:prstGeom>
                <a:solidFill>
                  <a:srgbClr val="CCCCFF"/>
                </a:solidFill>
              </p:spPr>
            </p:pic>
          </p:grpSp>
          <p:sp>
            <p:nvSpPr>
              <p:cNvPr id="87" name="テキスト ボックス 1">
                <a:extLst>
                  <a:ext uri="{FF2B5EF4-FFF2-40B4-BE49-F238E27FC236}">
                    <a16:creationId xmlns:a16="http://schemas.microsoft.com/office/drawing/2014/main" id="{9C54207A-042C-4FB7-B46D-5F31B1C53AEC}"/>
                  </a:ext>
                </a:extLst>
              </p:cNvPr>
              <p:cNvSpPr txBox="1"/>
              <p:nvPr/>
            </p:nvSpPr>
            <p:spPr>
              <a:xfrm>
                <a:off x="5004048" y="5838363"/>
                <a:ext cx="3869970" cy="830997"/>
              </a:xfrm>
              <a:prstGeom prst="rect">
                <a:avLst/>
              </a:prstGeom>
              <a:noFill/>
            </p:spPr>
            <p:txBody>
              <a:bodyPr wrap="none" rtlCol="0">
                <a:spAutoFit/>
              </a:bodyPr>
              <a:lstStyle/>
              <a:p>
                <a:r>
                  <a:rPr kumimoji="1" lang="en-US" altLang="ja-JP" sz="1600" dirty="0" err="1">
                    <a:solidFill>
                      <a:schemeClr val="accent2">
                        <a:lumMod val="75000"/>
                      </a:schemeClr>
                    </a:solidFill>
                  </a:rPr>
                  <a:t>Exponentiated</a:t>
                </a:r>
                <a:r>
                  <a:rPr kumimoji="1" lang="en-US" altLang="ja-JP" sz="1600" dirty="0">
                    <a:solidFill>
                      <a:schemeClr val="accent2">
                        <a:lumMod val="75000"/>
                      </a:schemeClr>
                    </a:solidFill>
                  </a:rPr>
                  <a:t> trig-functions generate</a:t>
                </a:r>
                <a:r>
                  <a:rPr lang="en-US" altLang="ja-JP" sz="1600" dirty="0">
                    <a:solidFill>
                      <a:schemeClr val="accent2">
                        <a:lumMod val="75000"/>
                      </a:schemeClr>
                    </a:solidFill>
                  </a:rPr>
                  <a:t> </a:t>
                </a:r>
              </a:p>
              <a:p>
                <a:r>
                  <a:rPr lang="en-US" altLang="ja-JP" sz="1600" dirty="0">
                    <a:solidFill>
                      <a:schemeClr val="accent2">
                        <a:lumMod val="75000"/>
                      </a:schemeClr>
                    </a:solidFill>
                  </a:rPr>
                  <a:t>strongly oscillating behavior with</a:t>
                </a:r>
              </a:p>
              <a:p>
                <a:r>
                  <a:rPr lang="en-US" altLang="ja-JP" sz="1600" dirty="0">
                    <a:solidFill>
                      <a:schemeClr val="accent2">
                        <a:lumMod val="75000"/>
                      </a:schemeClr>
                    </a:solidFill>
                  </a:rPr>
                  <a:t>arbitrarily h</a:t>
                </a:r>
                <a:r>
                  <a:rPr kumimoji="1" lang="en-US" altLang="ja-JP" sz="1600" dirty="0">
                    <a:solidFill>
                      <a:schemeClr val="accent2">
                        <a:lumMod val="75000"/>
                      </a:schemeClr>
                    </a:solidFill>
                  </a:rPr>
                  <a:t>igh frequency.</a:t>
                </a:r>
                <a:endParaRPr kumimoji="1" lang="ja-JP" altLang="en-US" sz="1600" dirty="0">
                  <a:solidFill>
                    <a:schemeClr val="accent2">
                      <a:lumMod val="75000"/>
                    </a:schemeClr>
                  </a:solidFill>
                </a:endParaRPr>
              </a:p>
            </p:txBody>
          </p:sp>
          <p:sp>
            <p:nvSpPr>
              <p:cNvPr id="88" name="フリーフォーム 5">
                <a:extLst>
                  <a:ext uri="{FF2B5EF4-FFF2-40B4-BE49-F238E27FC236}">
                    <a16:creationId xmlns:a16="http://schemas.microsoft.com/office/drawing/2014/main" id="{2D0F1EF9-C525-4289-830D-75D449002484}"/>
                  </a:ext>
                </a:extLst>
              </p:cNvPr>
              <p:cNvSpPr/>
              <p:nvPr/>
            </p:nvSpPr>
            <p:spPr>
              <a:xfrm rot="196317">
                <a:off x="3818345" y="5778883"/>
                <a:ext cx="1608941" cy="354656"/>
              </a:xfrm>
              <a:custGeom>
                <a:avLst/>
                <a:gdLst>
                  <a:gd name="connsiteX0" fmla="*/ 0 w 1377245"/>
                  <a:gd name="connsiteY0" fmla="*/ 306392 h 306392"/>
                  <a:gd name="connsiteX1" fmla="*/ 56445 w 1377245"/>
                  <a:gd name="connsiteY1" fmla="*/ 249947 h 306392"/>
                  <a:gd name="connsiteX2" fmla="*/ 90311 w 1377245"/>
                  <a:gd name="connsiteY2" fmla="*/ 238658 h 306392"/>
                  <a:gd name="connsiteX3" fmla="*/ 124178 w 1377245"/>
                  <a:gd name="connsiteY3" fmla="*/ 204792 h 306392"/>
                  <a:gd name="connsiteX4" fmla="*/ 158045 w 1377245"/>
                  <a:gd name="connsiteY4" fmla="*/ 193503 h 306392"/>
                  <a:gd name="connsiteX5" fmla="*/ 214489 w 1377245"/>
                  <a:gd name="connsiteY5" fmla="*/ 159636 h 306392"/>
                  <a:gd name="connsiteX6" fmla="*/ 248356 w 1377245"/>
                  <a:gd name="connsiteY6" fmla="*/ 137058 h 306392"/>
                  <a:gd name="connsiteX7" fmla="*/ 372533 w 1377245"/>
                  <a:gd name="connsiteY7" fmla="*/ 114481 h 306392"/>
                  <a:gd name="connsiteX8" fmla="*/ 462845 w 1377245"/>
                  <a:gd name="connsiteY8" fmla="*/ 80614 h 306392"/>
                  <a:gd name="connsiteX9" fmla="*/ 508000 w 1377245"/>
                  <a:gd name="connsiteY9" fmla="*/ 58036 h 306392"/>
                  <a:gd name="connsiteX10" fmla="*/ 575733 w 1377245"/>
                  <a:gd name="connsiteY10" fmla="*/ 46747 h 306392"/>
                  <a:gd name="connsiteX11" fmla="*/ 632178 w 1377245"/>
                  <a:gd name="connsiteY11" fmla="*/ 35458 h 306392"/>
                  <a:gd name="connsiteX12" fmla="*/ 666045 w 1377245"/>
                  <a:gd name="connsiteY12" fmla="*/ 12881 h 306392"/>
                  <a:gd name="connsiteX13" fmla="*/ 699911 w 1377245"/>
                  <a:gd name="connsiteY13" fmla="*/ 1592 h 306392"/>
                  <a:gd name="connsiteX14" fmla="*/ 1377245 w 1377245"/>
                  <a:gd name="connsiteY14" fmla="*/ 1592 h 30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7245" h="306392">
                    <a:moveTo>
                      <a:pt x="0" y="306392"/>
                    </a:moveTo>
                    <a:cubicBezTo>
                      <a:pt x="18815" y="287577"/>
                      <a:pt x="35158" y="265912"/>
                      <a:pt x="56445" y="249947"/>
                    </a:cubicBezTo>
                    <a:cubicBezTo>
                      <a:pt x="65964" y="242807"/>
                      <a:pt x="80410" y="245259"/>
                      <a:pt x="90311" y="238658"/>
                    </a:cubicBezTo>
                    <a:cubicBezTo>
                      <a:pt x="103595" y="229802"/>
                      <a:pt x="110894" y="213648"/>
                      <a:pt x="124178" y="204792"/>
                    </a:cubicBezTo>
                    <a:cubicBezTo>
                      <a:pt x="134079" y="198191"/>
                      <a:pt x="147402" y="198825"/>
                      <a:pt x="158045" y="193503"/>
                    </a:cubicBezTo>
                    <a:cubicBezTo>
                      <a:pt x="177670" y="183690"/>
                      <a:pt x="195883" y="171265"/>
                      <a:pt x="214489" y="159636"/>
                    </a:cubicBezTo>
                    <a:cubicBezTo>
                      <a:pt x="225994" y="152445"/>
                      <a:pt x="235652" y="141822"/>
                      <a:pt x="248356" y="137058"/>
                    </a:cubicBezTo>
                    <a:cubicBezTo>
                      <a:pt x="260972" y="132327"/>
                      <a:pt x="364932" y="115748"/>
                      <a:pt x="372533" y="114481"/>
                    </a:cubicBezTo>
                    <a:cubicBezTo>
                      <a:pt x="442094" y="68107"/>
                      <a:pt x="365195" y="113164"/>
                      <a:pt x="462845" y="80614"/>
                    </a:cubicBezTo>
                    <a:cubicBezTo>
                      <a:pt x="478810" y="75292"/>
                      <a:pt x="491881" y="62872"/>
                      <a:pt x="508000" y="58036"/>
                    </a:cubicBezTo>
                    <a:cubicBezTo>
                      <a:pt x="529924" y="51459"/>
                      <a:pt x="553213" y="50842"/>
                      <a:pt x="575733" y="46747"/>
                    </a:cubicBezTo>
                    <a:cubicBezTo>
                      <a:pt x="594611" y="43315"/>
                      <a:pt x="613363" y="39221"/>
                      <a:pt x="632178" y="35458"/>
                    </a:cubicBezTo>
                    <a:cubicBezTo>
                      <a:pt x="643467" y="27932"/>
                      <a:pt x="653910" y="18949"/>
                      <a:pt x="666045" y="12881"/>
                    </a:cubicBezTo>
                    <a:cubicBezTo>
                      <a:pt x="676688" y="7560"/>
                      <a:pt x="688013" y="1781"/>
                      <a:pt x="699911" y="1592"/>
                    </a:cubicBezTo>
                    <a:cubicBezTo>
                      <a:pt x="925661" y="-1991"/>
                      <a:pt x="1151467" y="1592"/>
                      <a:pt x="1377245" y="1592"/>
                    </a:cubicBezTo>
                  </a:path>
                </a:pathLst>
              </a:custGeom>
              <a:noFill/>
              <a:ln w="5715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6">
                <a:extLst>
                  <a:ext uri="{FF2B5EF4-FFF2-40B4-BE49-F238E27FC236}">
                    <a16:creationId xmlns:a16="http://schemas.microsoft.com/office/drawing/2014/main" id="{DF720631-B06B-462A-B919-AAFD62F05946}"/>
                  </a:ext>
                </a:extLst>
              </p:cNvPr>
              <p:cNvSpPr txBox="1"/>
              <p:nvPr/>
            </p:nvSpPr>
            <p:spPr>
              <a:xfrm>
                <a:off x="179512" y="3851756"/>
                <a:ext cx="3547638" cy="369332"/>
              </a:xfrm>
              <a:prstGeom prst="rect">
                <a:avLst/>
              </a:prstGeom>
              <a:noFill/>
            </p:spPr>
            <p:txBody>
              <a:bodyPr wrap="none" rtlCol="0">
                <a:spAutoFit/>
              </a:bodyPr>
              <a:lstStyle/>
              <a:p>
                <a:r>
                  <a:rPr kumimoji="1" lang="en-US" altLang="ja-JP" u="sng" dirty="0">
                    <a:solidFill>
                      <a:srgbClr val="9900CC"/>
                    </a:solidFill>
                  </a:rPr>
                  <a:t>Integrands  </a:t>
                </a:r>
                <a:r>
                  <a:rPr lang="en-US" altLang="ja-JP" u="sng" dirty="0">
                    <a:solidFill>
                      <a:srgbClr val="9900CC"/>
                    </a:solidFill>
                  </a:rPr>
                  <a:t>with</a:t>
                </a:r>
                <a:r>
                  <a:rPr kumimoji="1" lang="en-US" altLang="ja-JP" u="sng" dirty="0">
                    <a:solidFill>
                      <a:srgbClr val="9900CC"/>
                    </a:solidFill>
                  </a:rPr>
                  <a:t>  strong  oscillations</a:t>
                </a:r>
                <a:endParaRPr kumimoji="1" lang="ja-JP" altLang="en-US" u="sng" dirty="0">
                  <a:solidFill>
                    <a:srgbClr val="9900CC"/>
                  </a:solidFill>
                </a:endParaRPr>
              </a:p>
            </p:txBody>
          </p:sp>
        </p:grpSp>
        <p:pic>
          <p:nvPicPr>
            <p:cNvPr id="84" name="図 29" descr="\begin{document}&#10;\begin{align*}&#10;r_\parallel^2 = q_\parallel^2/4m^2&#10;\end{align*}&#10;\end{document}">
              <a:extLst>
                <a:ext uri="{FF2B5EF4-FFF2-40B4-BE49-F238E27FC236}">
                  <a16:creationId xmlns:a16="http://schemas.microsoft.com/office/drawing/2014/main" id="{8296C5C3-9F17-4A0A-8A6D-90E030DDEE7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82138" y="3572792"/>
              <a:ext cx="1794724" cy="441564"/>
            </a:xfrm>
            <a:prstGeom prst="rect">
              <a:avLst/>
            </a:prstGeom>
          </p:spPr>
        </p:pic>
      </p:grpSp>
      <p:grpSp>
        <p:nvGrpSpPr>
          <p:cNvPr id="4" name="Group 3">
            <a:extLst>
              <a:ext uri="{FF2B5EF4-FFF2-40B4-BE49-F238E27FC236}">
                <a16:creationId xmlns:a16="http://schemas.microsoft.com/office/drawing/2014/main" id="{3E5EE3A0-56CB-442D-98B7-47069EAC822D}"/>
              </a:ext>
            </a:extLst>
          </p:cNvPr>
          <p:cNvGrpSpPr/>
          <p:nvPr/>
        </p:nvGrpSpPr>
        <p:grpSpPr>
          <a:xfrm>
            <a:off x="356417" y="4626829"/>
            <a:ext cx="8709849" cy="1970523"/>
            <a:chOff x="356417" y="4626829"/>
            <a:chExt cx="8709849" cy="1970523"/>
          </a:xfrm>
        </p:grpSpPr>
        <p:grpSp>
          <p:nvGrpSpPr>
            <p:cNvPr id="21" name="グループ化 20"/>
            <p:cNvGrpSpPr/>
            <p:nvPr/>
          </p:nvGrpSpPr>
          <p:grpSpPr>
            <a:xfrm>
              <a:off x="356417" y="4626829"/>
              <a:ext cx="6108148" cy="674379"/>
              <a:chOff x="1120397" y="3114661"/>
              <a:chExt cx="6108148" cy="674379"/>
            </a:xfrm>
          </p:grpSpPr>
          <p:sp>
            <p:nvSpPr>
              <p:cNvPr id="11" name="正方形/長方形 10"/>
              <p:cNvSpPr/>
              <p:nvPr/>
            </p:nvSpPr>
            <p:spPr>
              <a:xfrm>
                <a:off x="6402688" y="3247975"/>
                <a:ext cx="727797" cy="297475"/>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047680" y="3140968"/>
                <a:ext cx="884721" cy="314339"/>
              </a:xfrm>
              <a:prstGeom prst="rect">
                <a:avLst/>
              </a:prstGeom>
              <a:solidFill>
                <a:srgbClr val="FF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begin{document}&#10;\begin{align*}&#10;\chi_i (r_\parallel^2, r_\perp^2, \Br) &#10;=&#10;\frac{\alpha \Br }{4\pi} \int_{-1}^1 \!\! d\beta  \int_0^\infty \!\! d\tau \ &#10;\frac{ \Gamma_i ( \tau, \beta) }{ \sin ( \tau) } \ &#10;e^{-i  ( \phi_\parallel + \phi _\perp  ) \tau} &#10;\end{align*}&#10;\end{document}"/>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1120397" y="3114661"/>
                <a:ext cx="6108148" cy="674379"/>
              </a:xfrm>
              <a:prstGeom prst="rect">
                <a:avLst/>
              </a:prstGeom>
            </p:spPr>
          </p:pic>
        </p:grpSp>
        <p:grpSp>
          <p:nvGrpSpPr>
            <p:cNvPr id="19" name="グループ化 18"/>
            <p:cNvGrpSpPr/>
            <p:nvPr/>
          </p:nvGrpSpPr>
          <p:grpSpPr>
            <a:xfrm>
              <a:off x="356417" y="6088070"/>
              <a:ext cx="5080077" cy="509282"/>
              <a:chOff x="500035" y="2487327"/>
              <a:chExt cx="5080077" cy="509282"/>
            </a:xfrm>
          </p:grpSpPr>
          <p:pic>
            <p:nvPicPr>
              <p:cNvPr id="5" name="図 4" descr="\begin{document}&#10;\begin{align*}&#10;\chi_0 \rightarrow \Pi_{\rm vac} \, , \ &#10;\chi_{1,2} \rightarrow 0&#10;\end{align*}&#10;\end{document}"/>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2334121" y="2561468"/>
                <a:ext cx="3101975" cy="339951"/>
              </a:xfrm>
              <a:prstGeom prst="rect">
                <a:avLst/>
              </a:prstGeom>
            </p:spPr>
          </p:pic>
          <p:sp>
            <p:nvSpPr>
              <p:cNvPr id="10" name="テキスト ボックス 9"/>
              <p:cNvSpPr txBox="1"/>
              <p:nvPr/>
            </p:nvSpPr>
            <p:spPr>
              <a:xfrm>
                <a:off x="561574" y="2564904"/>
                <a:ext cx="1850186" cy="369332"/>
              </a:xfrm>
              <a:prstGeom prst="rect">
                <a:avLst/>
              </a:prstGeom>
              <a:noFill/>
            </p:spPr>
            <p:txBody>
              <a:bodyPr wrap="none" rtlCol="0">
                <a:spAutoFit/>
              </a:bodyPr>
              <a:lstStyle/>
              <a:p>
                <a:r>
                  <a:rPr kumimoji="1" lang="en-US" altLang="ja-JP" dirty="0"/>
                  <a:t>Vanishing B limit: </a:t>
                </a:r>
                <a:endParaRPr kumimoji="1" lang="ja-JP" altLang="en-US" dirty="0"/>
              </a:p>
            </p:txBody>
          </p:sp>
          <p:sp>
            <p:nvSpPr>
              <p:cNvPr id="16" name="正方形/長方形 15"/>
              <p:cNvSpPr/>
              <p:nvPr/>
            </p:nvSpPr>
            <p:spPr>
              <a:xfrm>
                <a:off x="500035" y="2487327"/>
                <a:ext cx="5080077" cy="5092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テキスト ボックス 42"/>
            <p:cNvSpPr txBox="1"/>
            <p:nvPr/>
          </p:nvSpPr>
          <p:spPr>
            <a:xfrm>
              <a:off x="6012160" y="6012577"/>
              <a:ext cx="3054106" cy="584775"/>
            </a:xfrm>
            <a:prstGeom prst="rect">
              <a:avLst/>
            </a:prstGeom>
            <a:noFill/>
          </p:spPr>
          <p:txBody>
            <a:bodyPr wrap="none" rtlCol="0">
              <a:spAutoFit/>
            </a:bodyPr>
            <a:lstStyle/>
            <a:p>
              <a:r>
                <a:rPr kumimoji="1" lang="en-US" altLang="ja-JP" sz="1600" dirty="0">
                  <a:solidFill>
                    <a:srgbClr val="00B050"/>
                  </a:solidFill>
                </a:rPr>
                <a:t>Schwinger, Adler, </a:t>
              </a:r>
              <a:r>
                <a:rPr lang="en-US" altLang="ja-JP" sz="1600" dirty="0" err="1">
                  <a:solidFill>
                    <a:srgbClr val="00B050"/>
                  </a:solidFill>
                </a:rPr>
                <a:t>Shabad</a:t>
              </a:r>
              <a:r>
                <a:rPr lang="en-US" altLang="ja-JP" sz="1600" dirty="0">
                  <a:solidFill>
                    <a:srgbClr val="00B050"/>
                  </a:solidFill>
                </a:rPr>
                <a:t>, </a:t>
              </a:r>
              <a:r>
                <a:rPr lang="en-US" altLang="ja-JP" sz="1600" dirty="0" err="1">
                  <a:solidFill>
                    <a:srgbClr val="00B050"/>
                  </a:solidFill>
                </a:rPr>
                <a:t>Urrutia</a:t>
              </a:r>
              <a:r>
                <a:rPr lang="en-US" altLang="ja-JP" sz="1600" dirty="0">
                  <a:solidFill>
                    <a:srgbClr val="00B050"/>
                  </a:solidFill>
                </a:rPr>
                <a:t>, </a:t>
              </a:r>
            </a:p>
            <a:p>
              <a:r>
                <a:rPr kumimoji="1" lang="en-US" altLang="ja-JP" sz="1600" dirty="0">
                  <a:solidFill>
                    <a:srgbClr val="00B050"/>
                  </a:solidFill>
                </a:rPr>
                <a:t>Tsai and </a:t>
              </a:r>
              <a:r>
                <a:rPr kumimoji="1" lang="en-US" altLang="ja-JP" sz="1600" dirty="0" err="1">
                  <a:solidFill>
                    <a:srgbClr val="00B050"/>
                  </a:solidFill>
                </a:rPr>
                <a:t>Eber</a:t>
              </a:r>
              <a:r>
                <a:rPr kumimoji="1" lang="en-US" altLang="ja-JP" sz="1600" dirty="0">
                  <a:solidFill>
                    <a:srgbClr val="00B050"/>
                  </a:solidFill>
                </a:rPr>
                <a:t>,  </a:t>
              </a:r>
              <a:r>
                <a:rPr lang="en-US" altLang="ja-JP" sz="1600" dirty="0" err="1">
                  <a:solidFill>
                    <a:srgbClr val="00B050"/>
                  </a:solidFill>
                </a:rPr>
                <a:t>Dittrich</a:t>
              </a:r>
              <a:r>
                <a:rPr lang="en-US" altLang="ja-JP" sz="1600" dirty="0">
                  <a:solidFill>
                    <a:srgbClr val="00B050"/>
                  </a:solidFill>
                </a:rPr>
                <a:t> and </a:t>
              </a:r>
              <a:r>
                <a:rPr lang="en-US" altLang="ja-JP" sz="1600" dirty="0" err="1">
                  <a:solidFill>
                    <a:srgbClr val="00B050"/>
                  </a:solidFill>
                </a:rPr>
                <a:t>Gies</a:t>
              </a:r>
              <a:endParaRPr kumimoji="1" lang="ja-JP" altLang="en-US" sz="1600" dirty="0">
                <a:solidFill>
                  <a:srgbClr val="00B050"/>
                </a:solidFill>
              </a:endParaRPr>
            </a:p>
          </p:txBody>
        </p:sp>
        <p:sp>
          <p:nvSpPr>
            <p:cNvPr id="3" name="Speech Bubble: Rectangle with Corners Rounded 2">
              <a:extLst>
                <a:ext uri="{FF2B5EF4-FFF2-40B4-BE49-F238E27FC236}">
                  <a16:creationId xmlns:a16="http://schemas.microsoft.com/office/drawing/2014/main" id="{580FB95E-F071-46B6-ABF3-3225EB8ADEDC}"/>
                </a:ext>
              </a:extLst>
            </p:cNvPr>
            <p:cNvSpPr/>
            <p:nvPr/>
          </p:nvSpPr>
          <p:spPr bwMode="auto">
            <a:xfrm>
              <a:off x="1979712" y="5527699"/>
              <a:ext cx="4536504" cy="421581"/>
            </a:xfrm>
            <a:prstGeom prst="wedgeRoundRectCallout">
              <a:avLst>
                <a:gd name="adj1" fmla="val -19154"/>
                <a:gd name="adj2" fmla="val -96887"/>
                <a:gd name="adj3" fmla="val 16667"/>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1" lang="en-US" altLang="ja-JP" dirty="0">
                  <a:solidFill>
                    <a:schemeClr val="tx1"/>
                  </a:solidFill>
                </a:rPr>
                <a:t>Proper time integrals on the two fermion lines</a:t>
              </a:r>
              <a:endParaRPr kumimoji="1" lang="ja-JP" altLang="en-US" dirty="0">
                <a:solidFill>
                  <a:schemeClr val="tx1"/>
                </a:solidFill>
              </a:endParaRPr>
            </a:p>
          </p:txBody>
        </p:sp>
      </p:grpSp>
    </p:spTree>
    <p:extLst>
      <p:ext uri="{BB962C8B-B14F-4D97-AF65-F5344CB8AC3E}">
        <p14:creationId xmlns:p14="http://schemas.microsoft.com/office/powerpoint/2010/main" val="110721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2051720" y="97468"/>
            <a:ext cx="5037405" cy="523220"/>
          </a:xfrm>
          <a:prstGeom prst="rect">
            <a:avLst/>
          </a:prstGeom>
          <a:noFill/>
        </p:spPr>
        <p:txBody>
          <a:bodyPr wrap="none" rtlCol="0">
            <a:spAutoFit/>
          </a:bodyPr>
          <a:lstStyle/>
          <a:p>
            <a:r>
              <a:rPr kumimoji="1" lang="en-US" altLang="ja-JP" sz="2800" dirty="0">
                <a:solidFill>
                  <a:srgbClr val="00B0F0"/>
                </a:solidFill>
              </a:rPr>
              <a:t>Decomposing exponential factors</a:t>
            </a:r>
            <a:endParaRPr kumimoji="1" lang="ja-JP" altLang="en-US" sz="2800" dirty="0">
              <a:solidFill>
                <a:srgbClr val="00B0F0"/>
              </a:solidFill>
            </a:endParaRPr>
          </a:p>
        </p:txBody>
      </p:sp>
      <p:grpSp>
        <p:nvGrpSpPr>
          <p:cNvPr id="41" name="グループ化 40"/>
          <p:cNvGrpSpPr/>
          <p:nvPr/>
        </p:nvGrpSpPr>
        <p:grpSpPr>
          <a:xfrm>
            <a:off x="863588" y="908720"/>
            <a:ext cx="7812868" cy="1152128"/>
            <a:chOff x="1352261" y="800709"/>
            <a:chExt cx="7812868" cy="1152128"/>
          </a:xfrm>
        </p:grpSpPr>
        <p:sp>
          <p:nvSpPr>
            <p:cNvPr id="28" name="角丸四角形 27"/>
            <p:cNvSpPr/>
            <p:nvPr/>
          </p:nvSpPr>
          <p:spPr>
            <a:xfrm>
              <a:off x="4932040" y="832066"/>
              <a:ext cx="1309796" cy="65271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6300192" y="836712"/>
              <a:ext cx="864096" cy="652718"/>
            </a:xfrm>
            <a:prstGeom prst="round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7200292" y="836712"/>
              <a:ext cx="792088" cy="652718"/>
            </a:xfrm>
            <a:prstGeom prst="roundRect">
              <a:avLst/>
            </a:prstGeom>
            <a:solidFill>
              <a:srgbClr val="FF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descr="\begin{document}&#10;\begin{align*}&#10;\chi_i = &#10;\frac{\alpha}{4\pi} \int_{-1}^1 \!\!\! d\beta  \int_0^\infty \!\!\!\! d\tau \ &#10;\frac{ \Gamma_i (\tau, \beta) }{ \sin \tau } \ &#10;{\rm e}^{-i u \cos (\beta \tau) } \ &#10;{\rm e}^{ i \eta \cot \tau } \ &#10;{\rm e}^{-i\phi_\parallel \tau} &#10;\end{align*}&#10;\end{document}"/>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52261" y="800709"/>
              <a:ext cx="6568111" cy="731258"/>
            </a:xfrm>
            <a:prstGeom prst="rect">
              <a:avLst/>
            </a:prstGeom>
          </p:spPr>
        </p:pic>
        <p:sp>
          <p:nvSpPr>
            <p:cNvPr id="36" name="テキスト ボックス 35"/>
            <p:cNvSpPr txBox="1"/>
            <p:nvPr/>
          </p:nvSpPr>
          <p:spPr>
            <a:xfrm>
              <a:off x="7029480" y="1583505"/>
              <a:ext cx="2135649" cy="369332"/>
            </a:xfrm>
            <a:prstGeom prst="rect">
              <a:avLst/>
            </a:prstGeom>
            <a:solidFill>
              <a:srgbClr val="FFFFAB"/>
            </a:solidFill>
          </p:spPr>
          <p:txBody>
            <a:bodyPr wrap="none" rtlCol="0">
              <a:spAutoFit/>
            </a:bodyPr>
            <a:lstStyle/>
            <a:p>
              <a:r>
                <a:rPr kumimoji="1" lang="en-US" altLang="ja-JP" dirty="0"/>
                <a:t>Linear w.r.t. τ  </a:t>
              </a:r>
              <a:r>
                <a:rPr lang="en-US" altLang="ja-JP" dirty="0"/>
                <a:t>in exp.</a:t>
              </a:r>
              <a:endParaRPr kumimoji="1" lang="ja-JP" altLang="en-US" dirty="0"/>
            </a:p>
          </p:txBody>
        </p:sp>
      </p:grpSp>
      <p:sp>
        <p:nvSpPr>
          <p:cNvPr id="24" name="角丸四角形吹き出し 23"/>
          <p:cNvSpPr/>
          <p:nvPr/>
        </p:nvSpPr>
        <p:spPr>
          <a:xfrm>
            <a:off x="2448870" y="2082750"/>
            <a:ext cx="6155578" cy="793033"/>
          </a:xfrm>
          <a:prstGeom prst="wedgeRoundRectCallout">
            <a:avLst>
              <a:gd name="adj1" fmla="val -1054"/>
              <a:gd name="adj2" fmla="val -101639"/>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begin{document}&#10;\begin{eqnarray}&#10;&amp;=&amp; 1+ c_1 \cos(\beta \tau) + c_2 \cos^2(\beta \tau) + \cdots&#10;c_n \cos^n(\beta \tau) + \cdots&#10;\nonumber&#10;\\&#10;&amp;=&amp; 1+d_1 \cos(\beta \tau) + d_2 \cos(2 \beta \tau) + \cdots&#10;+ d_n \cos(n \beta \tau) + \cdots&#10;\nonumber&#10;\end{eqnarray}&#10;\end{document}"/>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642857" y="2132857"/>
            <a:ext cx="5861938" cy="661075"/>
          </a:xfrm>
          <a:prstGeom prst="rect">
            <a:avLst/>
          </a:prstGeom>
        </p:spPr>
      </p:pic>
      <p:sp>
        <p:nvSpPr>
          <p:cNvPr id="3" name="TextBox 2">
            <a:extLst>
              <a:ext uri="{FF2B5EF4-FFF2-40B4-BE49-F238E27FC236}">
                <a16:creationId xmlns:a16="http://schemas.microsoft.com/office/drawing/2014/main" id="{12E971DA-BE3C-4C3A-980B-776BC62D48C6}"/>
              </a:ext>
            </a:extLst>
          </p:cNvPr>
          <p:cNvSpPr txBox="1"/>
          <p:nvPr/>
        </p:nvSpPr>
        <p:spPr>
          <a:xfrm>
            <a:off x="194125" y="1710101"/>
            <a:ext cx="3658309" cy="369332"/>
          </a:xfrm>
          <a:prstGeom prst="rect">
            <a:avLst/>
          </a:prstGeom>
          <a:noFill/>
        </p:spPr>
        <p:txBody>
          <a:bodyPr wrap="none" rtlCol="0">
            <a:spAutoFit/>
          </a:bodyPr>
          <a:lstStyle/>
          <a:p>
            <a:r>
              <a:rPr kumimoji="1" lang="en-US" altLang="ja-JP" dirty="0">
                <a:solidFill>
                  <a:srgbClr val="FF0000"/>
                </a:solidFill>
              </a:rPr>
              <a:t>Contains arbitrarily higher harmonics</a:t>
            </a:r>
            <a:endParaRPr kumimoji="1" lang="ja-JP" altLang="en-US" dirty="0">
              <a:solidFill>
                <a:srgbClr val="FF0000"/>
              </a:solidFill>
            </a:endParaRPr>
          </a:p>
        </p:txBody>
      </p:sp>
      <p:grpSp>
        <p:nvGrpSpPr>
          <p:cNvPr id="11" name="Group 10">
            <a:extLst>
              <a:ext uri="{FF2B5EF4-FFF2-40B4-BE49-F238E27FC236}">
                <a16:creationId xmlns:a16="http://schemas.microsoft.com/office/drawing/2014/main" id="{0FAEBBD6-ECAF-4AE3-AE57-B366619B594E}"/>
              </a:ext>
            </a:extLst>
          </p:cNvPr>
          <p:cNvGrpSpPr/>
          <p:nvPr/>
        </p:nvGrpSpPr>
        <p:grpSpPr>
          <a:xfrm>
            <a:off x="509412" y="3020018"/>
            <a:ext cx="8023028" cy="3604603"/>
            <a:chOff x="509412" y="3020018"/>
            <a:chExt cx="8023028" cy="3604603"/>
          </a:xfrm>
        </p:grpSpPr>
        <p:sp>
          <p:nvSpPr>
            <p:cNvPr id="8" name="Rectangle: Rounded Corners 7">
              <a:extLst>
                <a:ext uri="{FF2B5EF4-FFF2-40B4-BE49-F238E27FC236}">
                  <a16:creationId xmlns:a16="http://schemas.microsoft.com/office/drawing/2014/main" id="{C3FB45DF-7391-4CA3-8916-C7FD63AF186A}"/>
                </a:ext>
              </a:extLst>
            </p:cNvPr>
            <p:cNvSpPr/>
            <p:nvPr/>
          </p:nvSpPr>
          <p:spPr bwMode="auto">
            <a:xfrm>
              <a:off x="5364088" y="3750247"/>
              <a:ext cx="576064" cy="3988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42" name="角丸四角形 41"/>
            <p:cNvSpPr/>
            <p:nvPr/>
          </p:nvSpPr>
          <p:spPr>
            <a:xfrm>
              <a:off x="4499992" y="3750247"/>
              <a:ext cx="864096" cy="398833"/>
            </a:xfrm>
            <a:prstGeom prst="round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83568" y="4581128"/>
              <a:ext cx="3902800" cy="369332"/>
            </a:xfrm>
            <a:prstGeom prst="rect">
              <a:avLst/>
            </a:prstGeom>
            <a:noFill/>
          </p:spPr>
          <p:txBody>
            <a:bodyPr wrap="none" rtlCol="0">
              <a:spAutoFit/>
            </a:bodyPr>
            <a:lstStyle/>
            <a:p>
              <a:r>
                <a:rPr lang="en-US" altLang="ja-JP" dirty="0">
                  <a:solidFill>
                    <a:srgbClr val="00B050"/>
                  </a:solidFill>
                </a:rPr>
                <a:t>2</a:t>
              </a:r>
              <a:r>
                <a:rPr lang="en-US" altLang="ja-JP" baseline="30000" dirty="0">
                  <a:solidFill>
                    <a:srgbClr val="00B050"/>
                  </a:solidFill>
                </a:rPr>
                <a:t>nd</a:t>
              </a:r>
              <a:r>
                <a:rPr lang="en-US" altLang="ja-JP" dirty="0">
                  <a:solidFill>
                    <a:srgbClr val="00B050"/>
                  </a:solidFill>
                </a:rPr>
                <a:t> step: Getting Laguerre polynomials</a:t>
              </a:r>
              <a:endParaRPr kumimoji="1" lang="ja-JP" altLang="en-US" dirty="0">
                <a:solidFill>
                  <a:srgbClr val="00B050"/>
                </a:solidFill>
              </a:endParaRPr>
            </a:p>
          </p:txBody>
        </p:sp>
        <p:grpSp>
          <p:nvGrpSpPr>
            <p:cNvPr id="40" name="グループ化 39"/>
            <p:cNvGrpSpPr/>
            <p:nvPr/>
          </p:nvGrpSpPr>
          <p:grpSpPr>
            <a:xfrm>
              <a:off x="683568" y="3020018"/>
              <a:ext cx="7848872" cy="1255101"/>
              <a:chOff x="971600" y="2132856"/>
              <a:chExt cx="7848872" cy="1255101"/>
            </a:xfrm>
          </p:grpSpPr>
          <p:grpSp>
            <p:nvGrpSpPr>
              <p:cNvPr id="35" name="グループ化 34"/>
              <p:cNvGrpSpPr/>
              <p:nvPr/>
            </p:nvGrpSpPr>
            <p:grpSpPr>
              <a:xfrm>
                <a:off x="971600" y="2132856"/>
                <a:ext cx="5194329" cy="1255101"/>
                <a:chOff x="971600" y="2057348"/>
                <a:chExt cx="5194329" cy="1255101"/>
              </a:xfrm>
            </p:grpSpPr>
            <p:sp>
              <p:nvSpPr>
                <p:cNvPr id="34" name="角丸四角形 33"/>
                <p:cNvSpPr/>
                <p:nvPr/>
              </p:nvSpPr>
              <p:spPr>
                <a:xfrm>
                  <a:off x="2159732" y="2686704"/>
                  <a:ext cx="1154340" cy="60623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descr="\begin{document}&#10;\begin{align*}&#10;e^{- i u \cos(\bt) }&#10;=&#10;\sum_{n=0}^{\infty} (2-\delta_{n0}) I_n(-iu) \ e^{in\bt} &#10;\end{align*}&#10;\end{document}"/>
                <p:cNvPicPr>
                  <a:picLocks/>
                </p:cNvPicPr>
                <p:nvPr/>
              </p:nvPicPr>
              <p:blipFill>
                <a:blip r:embed="rId5" cstate="print"/>
                <a:stretch>
                  <a:fillRect/>
                </a:stretch>
              </p:blipFill>
              <p:spPr>
                <a:xfrm>
                  <a:off x="2303748" y="2664377"/>
                  <a:ext cx="3862181" cy="648072"/>
                </a:xfrm>
                <a:prstGeom prst="rect">
                  <a:avLst/>
                </a:prstGeom>
              </p:spPr>
            </p:pic>
            <p:sp>
              <p:nvSpPr>
                <p:cNvPr id="23" name="テキスト ボックス 22"/>
                <p:cNvSpPr txBox="1"/>
                <p:nvPr/>
              </p:nvSpPr>
              <p:spPr>
                <a:xfrm>
                  <a:off x="971600" y="2057348"/>
                  <a:ext cx="3757888" cy="369332"/>
                </a:xfrm>
                <a:prstGeom prst="rect">
                  <a:avLst/>
                </a:prstGeom>
                <a:noFill/>
              </p:spPr>
              <p:txBody>
                <a:bodyPr wrap="none" rtlCol="0">
                  <a:spAutoFit/>
                </a:bodyPr>
                <a:lstStyle/>
                <a:p>
                  <a:r>
                    <a:rPr lang="en-US" altLang="ja-JP" dirty="0">
                      <a:solidFill>
                        <a:srgbClr val="0070C0"/>
                      </a:solidFill>
                    </a:rPr>
                    <a:t>1</a:t>
                  </a:r>
                  <a:r>
                    <a:rPr lang="en-US" altLang="ja-JP" baseline="30000" dirty="0">
                      <a:solidFill>
                        <a:srgbClr val="0070C0"/>
                      </a:solidFill>
                    </a:rPr>
                    <a:t>st</a:t>
                  </a:r>
                  <a:r>
                    <a:rPr lang="en-US" altLang="ja-JP" dirty="0">
                      <a:solidFill>
                        <a:srgbClr val="0070C0"/>
                      </a:solidFill>
                    </a:rPr>
                    <a:t> step:</a:t>
                  </a:r>
                  <a:r>
                    <a:rPr kumimoji="1" lang="en-US" altLang="ja-JP" dirty="0">
                      <a:solidFill>
                        <a:srgbClr val="0070C0"/>
                      </a:solidFill>
                    </a:rPr>
                    <a:t> “P</a:t>
                  </a:r>
                  <a:r>
                    <a:rPr lang="en-US" altLang="ja-JP" dirty="0">
                      <a:solidFill>
                        <a:srgbClr val="0070C0"/>
                      </a:solidFill>
                    </a:rPr>
                    <a:t>artial wave decomposition”</a:t>
                  </a:r>
                  <a:endParaRPr kumimoji="1" lang="ja-JP" altLang="en-US" sz="1400" dirty="0">
                    <a:solidFill>
                      <a:srgbClr val="0070C0"/>
                    </a:solidFill>
                  </a:endParaRPr>
                </a:p>
              </p:txBody>
            </p:sp>
          </p:grpSp>
          <p:sp>
            <p:nvSpPr>
              <p:cNvPr id="38" name="テキスト ボックス 37"/>
              <p:cNvSpPr txBox="1"/>
              <p:nvPr/>
            </p:nvSpPr>
            <p:spPr>
              <a:xfrm>
                <a:off x="6737722" y="2892586"/>
                <a:ext cx="2082750" cy="369332"/>
              </a:xfrm>
              <a:prstGeom prst="rect">
                <a:avLst/>
              </a:prstGeom>
              <a:solidFill>
                <a:srgbClr val="FFC000"/>
              </a:solidFill>
            </p:spPr>
            <p:txBody>
              <a:bodyPr wrap="none" rtlCol="0">
                <a:spAutoFit/>
              </a:bodyPr>
              <a:lstStyle/>
              <a:p>
                <a:r>
                  <a:rPr kumimoji="1" lang="en-US" altLang="ja-JP" dirty="0"/>
                  <a:t>Linear w.r.t. τ </a:t>
                </a:r>
                <a:r>
                  <a:rPr lang="en-US" altLang="ja-JP" dirty="0"/>
                  <a:t>in exp.</a:t>
                </a:r>
                <a:endParaRPr lang="ja-JP" altLang="en-US" dirty="0"/>
              </a:p>
            </p:txBody>
          </p:sp>
        </p:grpSp>
        <p:sp>
          <p:nvSpPr>
            <p:cNvPr id="39" name="テキスト ボックス 38"/>
            <p:cNvSpPr txBox="1"/>
            <p:nvPr/>
          </p:nvSpPr>
          <p:spPr>
            <a:xfrm>
              <a:off x="6363056" y="6255289"/>
              <a:ext cx="2082750" cy="369332"/>
            </a:xfrm>
            <a:prstGeom prst="rect">
              <a:avLst/>
            </a:prstGeom>
            <a:solidFill>
              <a:srgbClr val="FFC000"/>
            </a:solidFill>
          </p:spPr>
          <p:txBody>
            <a:bodyPr wrap="none" rtlCol="0">
              <a:spAutoFit/>
            </a:bodyPr>
            <a:lstStyle/>
            <a:p>
              <a:r>
                <a:rPr kumimoji="1" lang="en-US" altLang="ja-JP" dirty="0"/>
                <a:t>Linear w.r.t. τ </a:t>
              </a:r>
              <a:r>
                <a:rPr lang="en-US" altLang="ja-JP" dirty="0"/>
                <a:t>in exp.</a:t>
              </a:r>
              <a:endParaRPr lang="ja-JP" altLang="en-US" dirty="0"/>
            </a:p>
          </p:txBody>
        </p:sp>
        <p:grpSp>
          <p:nvGrpSpPr>
            <p:cNvPr id="9" name="Group 8">
              <a:extLst>
                <a:ext uri="{FF2B5EF4-FFF2-40B4-BE49-F238E27FC236}">
                  <a16:creationId xmlns:a16="http://schemas.microsoft.com/office/drawing/2014/main" id="{2899EF4C-BE3E-4677-9C91-8EAA08E3E9A1}"/>
                </a:ext>
              </a:extLst>
            </p:cNvPr>
            <p:cNvGrpSpPr/>
            <p:nvPr/>
          </p:nvGrpSpPr>
          <p:grpSpPr>
            <a:xfrm>
              <a:off x="509412" y="5112453"/>
              <a:ext cx="7926074" cy="1142836"/>
              <a:chOff x="509412" y="5229200"/>
              <a:chExt cx="7926074" cy="1142836"/>
            </a:xfrm>
          </p:grpSpPr>
          <p:sp>
            <p:nvSpPr>
              <p:cNvPr id="29" name="Rectangle: Rounded Corners 28">
                <a:extLst>
                  <a:ext uri="{FF2B5EF4-FFF2-40B4-BE49-F238E27FC236}">
                    <a16:creationId xmlns:a16="http://schemas.microsoft.com/office/drawing/2014/main" id="{1A86D2E0-8B6E-47D2-8C61-5AFA18D85069}"/>
                  </a:ext>
                </a:extLst>
              </p:cNvPr>
              <p:cNvSpPr/>
              <p:nvPr/>
            </p:nvSpPr>
            <p:spPr bwMode="auto">
              <a:xfrm>
                <a:off x="7812360" y="5786679"/>
                <a:ext cx="623126" cy="3988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2" name="角丸四角形 31"/>
              <p:cNvSpPr/>
              <p:nvPr/>
            </p:nvSpPr>
            <p:spPr>
              <a:xfrm>
                <a:off x="509412" y="5589240"/>
                <a:ext cx="3141613" cy="782796"/>
              </a:xfrm>
              <a:prstGeom prst="round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5741128" y="5229200"/>
                <a:ext cx="2694358" cy="343961"/>
              </a:xfrm>
              <a:prstGeom prst="wedgeRoundRectCallout">
                <a:avLst>
                  <a:gd name="adj1" fmla="val 1273"/>
                  <a:gd name="adj2" fmla="val 109226"/>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Associated </a:t>
                </a:r>
                <a:r>
                  <a:rPr kumimoji="1" lang="en-US" altLang="ja-JP" sz="1200" dirty="0" err="1">
                    <a:solidFill>
                      <a:schemeClr val="tx1"/>
                    </a:solidFill>
                  </a:rPr>
                  <a:t>Laguerre</a:t>
                </a:r>
                <a:r>
                  <a:rPr kumimoji="1" lang="en-US" altLang="ja-JP" sz="1200" dirty="0">
                    <a:solidFill>
                      <a:schemeClr val="tx1"/>
                    </a:solidFill>
                  </a:rPr>
                  <a:t> polynomial</a:t>
                </a:r>
                <a:endParaRPr kumimoji="1" lang="ja-JP" altLang="en-US" sz="1200" dirty="0">
                  <a:solidFill>
                    <a:schemeClr val="tx1"/>
                  </a:solidFill>
                </a:endParaRPr>
              </a:p>
            </p:txBody>
          </p:sp>
          <p:pic>
            <p:nvPicPr>
              <p:cNvPr id="4" name="図 3" descr="\begin{document}&#10;\begin{align*}&#10;{\rm Put} \ &#10;z = \exp ( -2i \tau ) &#10;\ {\rm and } \ &#10;x=y=\eta&#10;\end{align*}&#10;\end{document}"/>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805192" y="5283230"/>
                <a:ext cx="3141613" cy="219463"/>
              </a:xfrm>
              <a:prstGeom prst="rect">
                <a:avLst/>
              </a:prstGeom>
            </p:spPr>
          </p:pic>
          <p:pic>
            <p:nvPicPr>
              <p:cNvPr id="7" name="Picture 6">
                <a:extLst>
                  <a:ext uri="{FF2B5EF4-FFF2-40B4-BE49-F238E27FC236}">
                    <a16:creationId xmlns:a16="http://schemas.microsoft.com/office/drawing/2014/main" id="{96F9A101-2DEE-4AF9-B0BB-E181B84AE53E}"/>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66749" y="5716927"/>
                <a:ext cx="7721675" cy="592393"/>
              </a:xfrm>
              <a:prstGeom prst="rect">
                <a:avLst/>
              </a:prstGeom>
            </p:spPr>
          </p:pic>
        </p:grpSp>
      </p:grpSp>
    </p:spTree>
    <p:extLst>
      <p:ext uri="{BB962C8B-B14F-4D97-AF65-F5344CB8AC3E}">
        <p14:creationId xmlns:p14="http://schemas.microsoft.com/office/powerpoint/2010/main" val="211654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1"/>
          <p:cNvSpPr txBox="1"/>
          <p:nvPr/>
        </p:nvSpPr>
        <p:spPr>
          <a:xfrm>
            <a:off x="1115207" y="188640"/>
            <a:ext cx="6443752" cy="461665"/>
          </a:xfrm>
          <a:prstGeom prst="rect">
            <a:avLst/>
          </a:prstGeom>
          <a:noFill/>
        </p:spPr>
        <p:txBody>
          <a:bodyPr wrap="none" rtlCol="0">
            <a:spAutoFit/>
          </a:bodyPr>
          <a:lstStyle/>
          <a:p>
            <a:r>
              <a:rPr lang="en-US" altLang="ja-JP" sz="2400" dirty="0">
                <a:solidFill>
                  <a:srgbClr val="0070C0"/>
                </a:solidFill>
              </a:rPr>
              <a:t>All terms fall in one of  three elementary integrals.</a:t>
            </a:r>
            <a:endParaRPr lang="ja-JP" altLang="en-US" sz="2400" dirty="0">
              <a:solidFill>
                <a:srgbClr val="0070C0"/>
              </a:solidFill>
            </a:endParaRPr>
          </a:p>
        </p:txBody>
      </p:sp>
      <p:grpSp>
        <p:nvGrpSpPr>
          <p:cNvPr id="78" name="Group 77">
            <a:extLst>
              <a:ext uri="{FF2B5EF4-FFF2-40B4-BE49-F238E27FC236}">
                <a16:creationId xmlns:a16="http://schemas.microsoft.com/office/drawing/2014/main" id="{733F573C-3B2B-48E6-AF5C-43ED803E0B90}"/>
              </a:ext>
            </a:extLst>
          </p:cNvPr>
          <p:cNvGrpSpPr/>
          <p:nvPr/>
        </p:nvGrpSpPr>
        <p:grpSpPr>
          <a:xfrm>
            <a:off x="1259037" y="823394"/>
            <a:ext cx="4969147" cy="1741510"/>
            <a:chOff x="1176265" y="1315423"/>
            <a:chExt cx="4969147" cy="1741510"/>
          </a:xfrm>
        </p:grpSpPr>
        <p:sp>
          <p:nvSpPr>
            <p:cNvPr id="77" name="Rectangle: Rounded Corners 76">
              <a:extLst>
                <a:ext uri="{FF2B5EF4-FFF2-40B4-BE49-F238E27FC236}">
                  <a16:creationId xmlns:a16="http://schemas.microsoft.com/office/drawing/2014/main" id="{8A109540-75FE-4C73-81C2-5F82A15866C1}"/>
                </a:ext>
              </a:extLst>
            </p:cNvPr>
            <p:cNvSpPr/>
            <p:nvPr/>
          </p:nvSpPr>
          <p:spPr bwMode="auto">
            <a:xfrm>
              <a:off x="1176265" y="1315423"/>
              <a:ext cx="4969147" cy="1741510"/>
            </a:xfrm>
            <a:prstGeom prst="roundRect">
              <a:avLst/>
            </a:prstGeom>
            <a:solidFill>
              <a:srgbClr val="CCF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18" name="図 17" descr="\begin{document}&#10;\begin{eqnarray}&#10;F_{\ell}^n (r_\parallel^2, \Br) &#10;&amp;=&amp;&#10;\frac{i}{\Br}&#10;\int_{-1}^1 \!\! d\beta \int _0^\infty \!\! d\tau&#10;\ e^{-i  \left( \phi_\parallel + 2\ell -n\beta + n \right) \tau  }&#10;\nonumber&#10;\\&#10;G_{\ell}^n (r_\parallel^2, \Br) &#10;&amp;=&amp;&#10;\frac{i}{\Br}&#10;\int_{-1}^1 d\beta \int _0^\infty d\tau&#10;\ \beta \, &#10;e^{-i  \left( \phi_\parallel + 2\ell -n\beta + n \right) \tau  }&#10;\nonumber&#10;\\&#10;H_{\ell}^n (r_\parallel^2, \Br) &#10;&amp;=&amp;&#10;\frac{i}{\Br}&#10;\int_{-1}^1 d\beta \int _0^\infty d\tau &#10;\ \beta^2 \, &#10;e^{-i  \left( \phi_\parallel + 2\ell -n\beta + n \right) \tau  }&#10;\nonumber&#10;\end{eqnarray}&#10;\end{document}"/>
            <p:cNvPicPr>
              <a:picLocks/>
            </p:cNvPicPr>
            <p:nvPr/>
          </p:nvPicPr>
          <p:blipFill>
            <a:blip r:embed="rId6" cstate="print"/>
            <a:stretch>
              <a:fillRect/>
            </a:stretch>
          </p:blipFill>
          <p:spPr>
            <a:xfrm>
              <a:off x="1452883" y="1404274"/>
              <a:ext cx="4487269" cy="1602162"/>
            </a:xfrm>
            <a:prstGeom prst="rect">
              <a:avLst/>
            </a:prstGeom>
            <a:noFill/>
            <a:ln>
              <a:noFill/>
            </a:ln>
          </p:spPr>
        </p:pic>
      </p:grpSp>
      <p:pic>
        <p:nvPicPr>
          <p:cNvPr id="20" name="図 19" descr="\begin{document}&#10;\begin{align*}&#10;\phi_\parallel (q_\parallel^2, B) &#10;=&#10;\frac{m^2}{eB}&#10;\left\{&#10;1 - (1-\beta^2) \ \frac{q_\parallel^2 }{4m^2}&#10;\right\}&#10;\end{align*}&#10;\end{document}"/>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500315" y="1887935"/>
            <a:ext cx="2176141" cy="418554"/>
          </a:xfrm>
          <a:prstGeom prst="rect">
            <a:avLst/>
          </a:prstGeom>
        </p:spPr>
      </p:pic>
      <p:grpSp>
        <p:nvGrpSpPr>
          <p:cNvPr id="94" name="Group 93">
            <a:extLst>
              <a:ext uri="{FF2B5EF4-FFF2-40B4-BE49-F238E27FC236}">
                <a16:creationId xmlns:a16="http://schemas.microsoft.com/office/drawing/2014/main" id="{8A562F45-81D8-474E-B2D4-929B57C35FB7}"/>
              </a:ext>
            </a:extLst>
          </p:cNvPr>
          <p:cNvGrpSpPr/>
          <p:nvPr/>
        </p:nvGrpSpPr>
        <p:grpSpPr>
          <a:xfrm>
            <a:off x="323528" y="3111351"/>
            <a:ext cx="8587680" cy="3630017"/>
            <a:chOff x="323528" y="3111351"/>
            <a:chExt cx="8587680" cy="3630017"/>
          </a:xfrm>
        </p:grpSpPr>
        <p:pic>
          <p:nvPicPr>
            <p:cNvPr id="90" name="Picture 89">
              <a:extLst>
                <a:ext uri="{FF2B5EF4-FFF2-40B4-BE49-F238E27FC236}">
                  <a16:creationId xmlns:a16="http://schemas.microsoft.com/office/drawing/2014/main" id="{3C4541AF-3A8F-4FB9-9D01-A3594DF2E980}"/>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23528" y="3111351"/>
              <a:ext cx="8587680" cy="245641"/>
            </a:xfrm>
            <a:prstGeom prst="rect">
              <a:avLst/>
            </a:prstGeom>
          </p:spPr>
        </p:pic>
        <p:grpSp>
          <p:nvGrpSpPr>
            <p:cNvPr id="74" name="Group 73">
              <a:extLst>
                <a:ext uri="{FF2B5EF4-FFF2-40B4-BE49-F238E27FC236}">
                  <a16:creationId xmlns:a16="http://schemas.microsoft.com/office/drawing/2014/main" id="{65CD0A77-4B5E-4E85-A544-3D65FEDCB161}"/>
                </a:ext>
              </a:extLst>
            </p:cNvPr>
            <p:cNvGrpSpPr/>
            <p:nvPr/>
          </p:nvGrpSpPr>
          <p:grpSpPr>
            <a:xfrm>
              <a:off x="2761813" y="3984008"/>
              <a:ext cx="4861405" cy="2757360"/>
              <a:chOff x="1475656" y="3186674"/>
              <a:chExt cx="6059907" cy="3437143"/>
            </a:xfrm>
          </p:grpSpPr>
          <p:sp>
            <p:nvSpPr>
              <p:cNvPr id="13" name="フローチャート : 磁気ディスク 6">
                <a:extLst>
                  <a:ext uri="{FF2B5EF4-FFF2-40B4-BE49-F238E27FC236}">
                    <a16:creationId xmlns:a16="http://schemas.microsoft.com/office/drawing/2014/main" id="{AB7C543D-6F0C-4128-8873-6EEBCD137B08}"/>
                  </a:ext>
                </a:extLst>
              </p:cNvPr>
              <p:cNvSpPr/>
              <p:nvPr/>
            </p:nvSpPr>
            <p:spPr>
              <a:xfrm>
                <a:off x="1475656" y="3186674"/>
                <a:ext cx="6059907" cy="3437143"/>
              </a:xfrm>
              <a:prstGeom prst="flowChartMagneticDisk">
                <a:avLst/>
              </a:prstGeom>
              <a:gradFill flip="none" rotWithShape="1">
                <a:gsLst>
                  <a:gs pos="0">
                    <a:srgbClr val="00B0F0">
                      <a:alpha val="66000"/>
                    </a:srgbClr>
                  </a:gs>
                  <a:gs pos="58000">
                    <a:srgbClr val="00B0F0">
                      <a:lumMod val="33000"/>
                      <a:lumOff val="67000"/>
                      <a:alpha val="90000"/>
                    </a:srgbClr>
                  </a:gs>
                  <a:gs pos="91000">
                    <a:schemeClr val="tx2">
                      <a:lumMod val="7000"/>
                      <a:lumOff val="93000"/>
                      <a:alpha val="54000"/>
                    </a:scheme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grpSp>
            <p:nvGrpSpPr>
              <p:cNvPr id="11" name="Group 10">
                <a:extLst>
                  <a:ext uri="{FF2B5EF4-FFF2-40B4-BE49-F238E27FC236}">
                    <a16:creationId xmlns:a16="http://schemas.microsoft.com/office/drawing/2014/main" id="{C7B565CA-BAF1-4C06-AE19-EA57841066EC}"/>
                  </a:ext>
                </a:extLst>
              </p:cNvPr>
              <p:cNvGrpSpPr/>
              <p:nvPr/>
            </p:nvGrpSpPr>
            <p:grpSpPr>
              <a:xfrm>
                <a:off x="2629948" y="3212976"/>
                <a:ext cx="3454220" cy="2915949"/>
                <a:chOff x="890521" y="3369689"/>
                <a:chExt cx="3454220" cy="2915949"/>
              </a:xfrm>
            </p:grpSpPr>
            <p:sp>
              <p:nvSpPr>
                <p:cNvPr id="66" name="フリーフォーム 30">
                  <a:extLst>
                    <a:ext uri="{FF2B5EF4-FFF2-40B4-BE49-F238E27FC236}">
                      <a16:creationId xmlns:a16="http://schemas.microsoft.com/office/drawing/2014/main" id="{9BCF074B-5A56-4CC3-A0E0-81F9DA0E777E}"/>
                    </a:ext>
                  </a:extLst>
                </p:cNvPr>
                <p:cNvSpPr/>
                <p:nvPr/>
              </p:nvSpPr>
              <p:spPr>
                <a:xfrm flipH="1">
                  <a:off x="890521" y="4886656"/>
                  <a:ext cx="1049134" cy="226622"/>
                </a:xfrm>
                <a:custGeom>
                  <a:avLst/>
                  <a:gdLst>
                    <a:gd name="connsiteX0" fmla="*/ 0 w 6371771"/>
                    <a:gd name="connsiteY0" fmla="*/ 803124 h 1533677"/>
                    <a:gd name="connsiteX1" fmla="*/ 682171 w 6371771"/>
                    <a:gd name="connsiteY1" fmla="*/ 120953 h 1533677"/>
                    <a:gd name="connsiteX2" fmla="*/ 1407885 w 6371771"/>
                    <a:gd name="connsiteY2" fmla="*/ 1528839 h 1533677"/>
                    <a:gd name="connsiteX3" fmla="*/ 2133600 w 6371771"/>
                    <a:gd name="connsiteY3" fmla="*/ 106439 h 1533677"/>
                    <a:gd name="connsiteX4" fmla="*/ 2844800 w 6371771"/>
                    <a:gd name="connsiteY4" fmla="*/ 1528839 h 1533677"/>
                    <a:gd name="connsiteX5" fmla="*/ 3570514 w 6371771"/>
                    <a:gd name="connsiteY5" fmla="*/ 77410 h 1533677"/>
                    <a:gd name="connsiteX6" fmla="*/ 4281714 w 6371771"/>
                    <a:gd name="connsiteY6" fmla="*/ 1514324 h 1533677"/>
                    <a:gd name="connsiteX7" fmla="*/ 4978400 w 6371771"/>
                    <a:gd name="connsiteY7" fmla="*/ 91924 h 1533677"/>
                    <a:gd name="connsiteX8" fmla="*/ 5733143 w 6371771"/>
                    <a:gd name="connsiteY8" fmla="*/ 1514324 h 1533677"/>
                    <a:gd name="connsiteX9" fmla="*/ 6371771 w 6371771"/>
                    <a:gd name="connsiteY9" fmla="*/ 77410 h 153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771" h="1533677">
                      <a:moveTo>
                        <a:pt x="0" y="803124"/>
                      </a:moveTo>
                      <a:cubicBezTo>
                        <a:pt x="223761" y="401562"/>
                        <a:pt x="447523" y="0"/>
                        <a:pt x="682171" y="120953"/>
                      </a:cubicBezTo>
                      <a:cubicBezTo>
                        <a:pt x="916819" y="241906"/>
                        <a:pt x="1165980" y="1531258"/>
                        <a:pt x="1407885" y="1528839"/>
                      </a:cubicBezTo>
                      <a:cubicBezTo>
                        <a:pt x="1649790" y="1526420"/>
                        <a:pt x="1894114" y="106439"/>
                        <a:pt x="2133600" y="106439"/>
                      </a:cubicBezTo>
                      <a:cubicBezTo>
                        <a:pt x="2373086" y="106439"/>
                        <a:pt x="2605314" y="1533677"/>
                        <a:pt x="2844800" y="1528839"/>
                      </a:cubicBezTo>
                      <a:cubicBezTo>
                        <a:pt x="3084286" y="1524001"/>
                        <a:pt x="3331028" y="79829"/>
                        <a:pt x="3570514" y="77410"/>
                      </a:cubicBezTo>
                      <a:cubicBezTo>
                        <a:pt x="3810000" y="74991"/>
                        <a:pt x="4047066" y="1511905"/>
                        <a:pt x="4281714" y="1514324"/>
                      </a:cubicBezTo>
                      <a:cubicBezTo>
                        <a:pt x="4516362" y="1516743"/>
                        <a:pt x="4736495" y="91924"/>
                        <a:pt x="4978400" y="91924"/>
                      </a:cubicBezTo>
                      <a:cubicBezTo>
                        <a:pt x="5220305" y="91924"/>
                        <a:pt x="5500915" y="1516743"/>
                        <a:pt x="5733143" y="1514324"/>
                      </a:cubicBezTo>
                      <a:cubicBezTo>
                        <a:pt x="5965371" y="1511905"/>
                        <a:pt x="6168571" y="794657"/>
                        <a:pt x="6371771" y="77410"/>
                      </a:cubicBezTo>
                    </a:path>
                  </a:pathLst>
                </a:cu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6" name="グループ化 91">
                  <a:extLst>
                    <a:ext uri="{FF2B5EF4-FFF2-40B4-BE49-F238E27FC236}">
                      <a16:creationId xmlns:a16="http://schemas.microsoft.com/office/drawing/2014/main" id="{C019844F-23BA-4AB7-99D0-1834251529B6}"/>
                    </a:ext>
                  </a:extLst>
                </p:cNvPr>
                <p:cNvGrpSpPr/>
                <p:nvPr/>
              </p:nvGrpSpPr>
              <p:grpSpPr>
                <a:xfrm>
                  <a:off x="1707064" y="4176502"/>
                  <a:ext cx="707274" cy="320965"/>
                  <a:chOff x="5267450" y="3810639"/>
                  <a:chExt cx="848735" cy="391695"/>
                </a:xfrm>
              </p:grpSpPr>
              <p:sp>
                <p:nvSpPr>
                  <p:cNvPr id="59" name="フリーフォーム 64">
                    <a:extLst>
                      <a:ext uri="{FF2B5EF4-FFF2-40B4-BE49-F238E27FC236}">
                        <a16:creationId xmlns:a16="http://schemas.microsoft.com/office/drawing/2014/main" id="{C44AFF7F-4476-4D09-A797-EBFFB7CA9DB9}"/>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0" name="グループ化 89">
                    <a:extLst>
                      <a:ext uri="{FF2B5EF4-FFF2-40B4-BE49-F238E27FC236}">
                        <a16:creationId xmlns:a16="http://schemas.microsoft.com/office/drawing/2014/main" id="{54154196-1C22-45BD-AAD1-1293606BE3BF}"/>
                      </a:ext>
                    </a:extLst>
                  </p:cNvPr>
                  <p:cNvGrpSpPr/>
                  <p:nvPr/>
                </p:nvGrpSpPr>
                <p:grpSpPr>
                  <a:xfrm>
                    <a:off x="5267450" y="3810639"/>
                    <a:ext cx="141461" cy="141461"/>
                    <a:chOff x="7240824" y="2855449"/>
                    <a:chExt cx="141461" cy="141461"/>
                  </a:xfrm>
                </p:grpSpPr>
                <p:cxnSp>
                  <p:nvCxnSpPr>
                    <p:cNvPr id="61" name="直線コネクタ 8">
                      <a:extLst>
                        <a:ext uri="{FF2B5EF4-FFF2-40B4-BE49-F238E27FC236}">
                          <a16:creationId xmlns:a16="http://schemas.microsoft.com/office/drawing/2014/main" id="{3E29EF76-879E-4DBA-B1BC-E47BD7597337}"/>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直線コネクタ 10">
                      <a:extLst>
                        <a:ext uri="{FF2B5EF4-FFF2-40B4-BE49-F238E27FC236}">
                          <a16:creationId xmlns:a16="http://schemas.microsoft.com/office/drawing/2014/main" id="{1899B239-675F-4622-A894-FB68B03ED4C0}"/>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直線コネクタ 86">
                      <a:extLst>
                        <a:ext uri="{FF2B5EF4-FFF2-40B4-BE49-F238E27FC236}">
                          <a16:creationId xmlns:a16="http://schemas.microsoft.com/office/drawing/2014/main" id="{526DCA95-4BEF-4AB5-AC51-AD01B92FAD6C}"/>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直線コネクタ 88">
                      <a:extLst>
                        <a:ext uri="{FF2B5EF4-FFF2-40B4-BE49-F238E27FC236}">
                          <a16:creationId xmlns:a16="http://schemas.microsoft.com/office/drawing/2014/main" id="{D9763FBD-62BF-4EE4-9B15-E22F03E8DAE4}"/>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17" name="グループ化 92">
                  <a:extLst>
                    <a:ext uri="{FF2B5EF4-FFF2-40B4-BE49-F238E27FC236}">
                      <a16:creationId xmlns:a16="http://schemas.microsoft.com/office/drawing/2014/main" id="{31A9E675-AEFE-4425-A48E-40F55613A443}"/>
                    </a:ext>
                  </a:extLst>
                </p:cNvPr>
                <p:cNvGrpSpPr/>
                <p:nvPr/>
              </p:nvGrpSpPr>
              <p:grpSpPr>
                <a:xfrm rot="2025675">
                  <a:off x="2141115" y="4001119"/>
                  <a:ext cx="707274" cy="320965"/>
                  <a:chOff x="5267450" y="3810639"/>
                  <a:chExt cx="848735" cy="391695"/>
                </a:xfrm>
              </p:grpSpPr>
              <p:sp>
                <p:nvSpPr>
                  <p:cNvPr id="53" name="フリーフォーム 93">
                    <a:extLst>
                      <a:ext uri="{FF2B5EF4-FFF2-40B4-BE49-F238E27FC236}">
                        <a16:creationId xmlns:a16="http://schemas.microsoft.com/office/drawing/2014/main" id="{57E650B3-B990-4D96-B466-A470D166F00D}"/>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4" name="グループ化 94">
                    <a:extLst>
                      <a:ext uri="{FF2B5EF4-FFF2-40B4-BE49-F238E27FC236}">
                        <a16:creationId xmlns:a16="http://schemas.microsoft.com/office/drawing/2014/main" id="{B9C5A6F3-D7D6-48B3-9EEA-63D2CB298925}"/>
                      </a:ext>
                    </a:extLst>
                  </p:cNvPr>
                  <p:cNvGrpSpPr/>
                  <p:nvPr/>
                </p:nvGrpSpPr>
                <p:grpSpPr>
                  <a:xfrm>
                    <a:off x="5267450" y="3810639"/>
                    <a:ext cx="141461" cy="141461"/>
                    <a:chOff x="7240824" y="2855449"/>
                    <a:chExt cx="141461" cy="141461"/>
                  </a:xfrm>
                </p:grpSpPr>
                <p:cxnSp>
                  <p:nvCxnSpPr>
                    <p:cNvPr id="55" name="直線コネクタ 95">
                      <a:extLst>
                        <a:ext uri="{FF2B5EF4-FFF2-40B4-BE49-F238E27FC236}">
                          <a16:creationId xmlns:a16="http://schemas.microsoft.com/office/drawing/2014/main" id="{49F053F7-41F9-4F63-B5F8-9CDC50B83055}"/>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直線コネクタ 96">
                      <a:extLst>
                        <a:ext uri="{FF2B5EF4-FFF2-40B4-BE49-F238E27FC236}">
                          <a16:creationId xmlns:a16="http://schemas.microsoft.com/office/drawing/2014/main" id="{09AEDBC1-440B-44A2-86B2-5325A61D30B4}"/>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直線コネクタ 97">
                      <a:extLst>
                        <a:ext uri="{FF2B5EF4-FFF2-40B4-BE49-F238E27FC236}">
                          <a16:creationId xmlns:a16="http://schemas.microsoft.com/office/drawing/2014/main" id="{9F47B1BC-5439-426B-979B-A7F84F6D64F7}"/>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直線コネクタ 98">
                      <a:extLst>
                        <a:ext uri="{FF2B5EF4-FFF2-40B4-BE49-F238E27FC236}">
                          <a16:creationId xmlns:a16="http://schemas.microsoft.com/office/drawing/2014/main" id="{A0E90653-6651-48AC-A2AA-C27EB2C8802B}"/>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19" name="グループ化 99">
                  <a:extLst>
                    <a:ext uri="{FF2B5EF4-FFF2-40B4-BE49-F238E27FC236}">
                      <a16:creationId xmlns:a16="http://schemas.microsoft.com/office/drawing/2014/main" id="{4214A923-42F8-4BF5-BBAA-840671133E55}"/>
                    </a:ext>
                  </a:extLst>
                </p:cNvPr>
                <p:cNvGrpSpPr/>
                <p:nvPr/>
              </p:nvGrpSpPr>
              <p:grpSpPr>
                <a:xfrm rot="3671051">
                  <a:off x="2609051" y="3997586"/>
                  <a:ext cx="707274" cy="320965"/>
                  <a:chOff x="5267450" y="3810639"/>
                  <a:chExt cx="848735" cy="391695"/>
                </a:xfrm>
              </p:grpSpPr>
              <p:sp>
                <p:nvSpPr>
                  <p:cNvPr id="47" name="フリーフォーム 100">
                    <a:extLst>
                      <a:ext uri="{FF2B5EF4-FFF2-40B4-BE49-F238E27FC236}">
                        <a16:creationId xmlns:a16="http://schemas.microsoft.com/office/drawing/2014/main" id="{0E002AC0-9837-4532-9665-0462CD505460}"/>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101">
                    <a:extLst>
                      <a:ext uri="{FF2B5EF4-FFF2-40B4-BE49-F238E27FC236}">
                        <a16:creationId xmlns:a16="http://schemas.microsoft.com/office/drawing/2014/main" id="{13F3600F-ED41-4B0C-90EE-2C4440D363F4}"/>
                      </a:ext>
                    </a:extLst>
                  </p:cNvPr>
                  <p:cNvGrpSpPr/>
                  <p:nvPr/>
                </p:nvGrpSpPr>
                <p:grpSpPr>
                  <a:xfrm>
                    <a:off x="5267450" y="3810639"/>
                    <a:ext cx="141461" cy="141461"/>
                    <a:chOff x="7240824" y="2855449"/>
                    <a:chExt cx="141461" cy="141461"/>
                  </a:xfrm>
                </p:grpSpPr>
                <p:cxnSp>
                  <p:nvCxnSpPr>
                    <p:cNvPr id="49" name="直線コネクタ 102">
                      <a:extLst>
                        <a:ext uri="{FF2B5EF4-FFF2-40B4-BE49-F238E27FC236}">
                          <a16:creationId xmlns:a16="http://schemas.microsoft.com/office/drawing/2014/main" id="{1C5B858A-5DB5-4175-8024-66A8E0A5BB39}"/>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直線コネクタ 103">
                      <a:extLst>
                        <a:ext uri="{FF2B5EF4-FFF2-40B4-BE49-F238E27FC236}">
                          <a16:creationId xmlns:a16="http://schemas.microsoft.com/office/drawing/2014/main" id="{4CFBEBE5-EAC5-422B-BC7F-1C504674A33C}"/>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直線コネクタ 104">
                      <a:extLst>
                        <a:ext uri="{FF2B5EF4-FFF2-40B4-BE49-F238E27FC236}">
                          <a16:creationId xmlns:a16="http://schemas.microsoft.com/office/drawing/2014/main" id="{D312AAAB-D023-4F23-BCC2-B5E3D757C5A2}"/>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直線コネクタ 105">
                      <a:extLst>
                        <a:ext uri="{FF2B5EF4-FFF2-40B4-BE49-F238E27FC236}">
                          <a16:creationId xmlns:a16="http://schemas.microsoft.com/office/drawing/2014/main" id="{17AAAA08-46C0-465B-9785-052B5CA366E9}"/>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 name="グループ化 108">
                  <a:extLst>
                    <a:ext uri="{FF2B5EF4-FFF2-40B4-BE49-F238E27FC236}">
                      <a16:creationId xmlns:a16="http://schemas.microsoft.com/office/drawing/2014/main" id="{3400E722-B48E-4C36-9F42-1CD639032020}"/>
                    </a:ext>
                  </a:extLst>
                </p:cNvPr>
                <p:cNvGrpSpPr/>
                <p:nvPr/>
              </p:nvGrpSpPr>
              <p:grpSpPr>
                <a:xfrm rot="16962263">
                  <a:off x="1646694" y="5436339"/>
                  <a:ext cx="707274" cy="320965"/>
                  <a:chOff x="5267450" y="3810639"/>
                  <a:chExt cx="848735" cy="391695"/>
                </a:xfrm>
              </p:grpSpPr>
              <p:sp>
                <p:nvSpPr>
                  <p:cNvPr id="41" name="フリーフォーム 109">
                    <a:extLst>
                      <a:ext uri="{FF2B5EF4-FFF2-40B4-BE49-F238E27FC236}">
                        <a16:creationId xmlns:a16="http://schemas.microsoft.com/office/drawing/2014/main" id="{48CE7B7B-C6BC-4405-B649-C369B65030D6}"/>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110">
                    <a:extLst>
                      <a:ext uri="{FF2B5EF4-FFF2-40B4-BE49-F238E27FC236}">
                        <a16:creationId xmlns:a16="http://schemas.microsoft.com/office/drawing/2014/main" id="{42044C9E-542A-4EFA-BBFE-ED557AF49FE5}"/>
                      </a:ext>
                    </a:extLst>
                  </p:cNvPr>
                  <p:cNvGrpSpPr/>
                  <p:nvPr/>
                </p:nvGrpSpPr>
                <p:grpSpPr>
                  <a:xfrm>
                    <a:off x="5267450" y="3810639"/>
                    <a:ext cx="141461" cy="141461"/>
                    <a:chOff x="7240824" y="2855449"/>
                    <a:chExt cx="141461" cy="141461"/>
                  </a:xfrm>
                </p:grpSpPr>
                <p:cxnSp>
                  <p:nvCxnSpPr>
                    <p:cNvPr id="43" name="直線コネクタ 111">
                      <a:extLst>
                        <a:ext uri="{FF2B5EF4-FFF2-40B4-BE49-F238E27FC236}">
                          <a16:creationId xmlns:a16="http://schemas.microsoft.com/office/drawing/2014/main" id="{A1A16AF0-4B56-4EE9-8852-04BBBF64FE42}"/>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線コネクタ 112">
                      <a:extLst>
                        <a:ext uri="{FF2B5EF4-FFF2-40B4-BE49-F238E27FC236}">
                          <a16:creationId xmlns:a16="http://schemas.microsoft.com/office/drawing/2014/main" id="{F428D706-EFE8-42DF-B909-CC3289EC666E}"/>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113">
                      <a:extLst>
                        <a:ext uri="{FF2B5EF4-FFF2-40B4-BE49-F238E27FC236}">
                          <a16:creationId xmlns:a16="http://schemas.microsoft.com/office/drawing/2014/main" id="{062216D1-B688-4687-92EF-180D3DE1F9D7}"/>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線コネクタ 114">
                      <a:extLst>
                        <a:ext uri="{FF2B5EF4-FFF2-40B4-BE49-F238E27FC236}">
                          <a16:creationId xmlns:a16="http://schemas.microsoft.com/office/drawing/2014/main" id="{61922CE8-47FB-4186-97D1-EE691FC21521}"/>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3" name="グループ化 115">
                  <a:extLst>
                    <a:ext uri="{FF2B5EF4-FFF2-40B4-BE49-F238E27FC236}">
                      <a16:creationId xmlns:a16="http://schemas.microsoft.com/office/drawing/2014/main" id="{4182CF6A-B3E7-450A-BF90-FE6E51793A37}"/>
                    </a:ext>
                  </a:extLst>
                </p:cNvPr>
                <p:cNvGrpSpPr/>
                <p:nvPr/>
              </p:nvGrpSpPr>
              <p:grpSpPr>
                <a:xfrm rot="15053549">
                  <a:off x="1964129" y="5701271"/>
                  <a:ext cx="707274" cy="320965"/>
                  <a:chOff x="5267450" y="3810639"/>
                  <a:chExt cx="848735" cy="391695"/>
                </a:xfrm>
              </p:grpSpPr>
              <p:sp>
                <p:nvSpPr>
                  <p:cNvPr id="35" name="フリーフォーム 116">
                    <a:extLst>
                      <a:ext uri="{FF2B5EF4-FFF2-40B4-BE49-F238E27FC236}">
                        <a16:creationId xmlns:a16="http://schemas.microsoft.com/office/drawing/2014/main" id="{EDDB53C8-326A-4164-8AEF-06BC97134C58}"/>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117">
                    <a:extLst>
                      <a:ext uri="{FF2B5EF4-FFF2-40B4-BE49-F238E27FC236}">
                        <a16:creationId xmlns:a16="http://schemas.microsoft.com/office/drawing/2014/main" id="{2677AFA2-5CA4-4EAD-929F-8680BF9C2F9C}"/>
                      </a:ext>
                    </a:extLst>
                  </p:cNvPr>
                  <p:cNvGrpSpPr/>
                  <p:nvPr/>
                </p:nvGrpSpPr>
                <p:grpSpPr>
                  <a:xfrm>
                    <a:off x="5267450" y="3810639"/>
                    <a:ext cx="141461" cy="141461"/>
                    <a:chOff x="7240824" y="2855449"/>
                    <a:chExt cx="141461" cy="141461"/>
                  </a:xfrm>
                </p:grpSpPr>
                <p:cxnSp>
                  <p:nvCxnSpPr>
                    <p:cNvPr id="37" name="直線コネクタ 118">
                      <a:extLst>
                        <a:ext uri="{FF2B5EF4-FFF2-40B4-BE49-F238E27FC236}">
                          <a16:creationId xmlns:a16="http://schemas.microsoft.com/office/drawing/2014/main" id="{3D767477-3CE6-4248-A801-F9E5F34025EF}"/>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119">
                      <a:extLst>
                        <a:ext uri="{FF2B5EF4-FFF2-40B4-BE49-F238E27FC236}">
                          <a16:creationId xmlns:a16="http://schemas.microsoft.com/office/drawing/2014/main" id="{9B3516A7-AA3A-4F52-AD1C-BB5B5D19738B}"/>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120">
                      <a:extLst>
                        <a:ext uri="{FF2B5EF4-FFF2-40B4-BE49-F238E27FC236}">
                          <a16:creationId xmlns:a16="http://schemas.microsoft.com/office/drawing/2014/main" id="{6EE7A3A6-6FE4-4C3A-B7EB-C1FE453B2E84}"/>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121">
                      <a:extLst>
                        <a:ext uri="{FF2B5EF4-FFF2-40B4-BE49-F238E27FC236}">
                          <a16:creationId xmlns:a16="http://schemas.microsoft.com/office/drawing/2014/main" id="{540B80E8-B8CF-41BB-8B72-9A19AB4DEC5C}"/>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4" name="グループ化 122">
                  <a:extLst>
                    <a:ext uri="{FF2B5EF4-FFF2-40B4-BE49-F238E27FC236}">
                      <a16:creationId xmlns:a16="http://schemas.microsoft.com/office/drawing/2014/main" id="{99FF250E-C396-407C-9E6D-73B8515689A2}"/>
                    </a:ext>
                  </a:extLst>
                </p:cNvPr>
                <p:cNvGrpSpPr/>
                <p:nvPr/>
              </p:nvGrpSpPr>
              <p:grpSpPr>
                <a:xfrm rot="13724969">
                  <a:off x="2375248" y="5771518"/>
                  <a:ext cx="707274" cy="320965"/>
                  <a:chOff x="5267450" y="3810639"/>
                  <a:chExt cx="848735" cy="391695"/>
                </a:xfrm>
              </p:grpSpPr>
              <p:sp>
                <p:nvSpPr>
                  <p:cNvPr id="29" name="フリーフォーム 123">
                    <a:extLst>
                      <a:ext uri="{FF2B5EF4-FFF2-40B4-BE49-F238E27FC236}">
                        <a16:creationId xmlns:a16="http://schemas.microsoft.com/office/drawing/2014/main" id="{C6533750-4FAB-4C6A-815A-1E4E4556BA53}"/>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124">
                    <a:extLst>
                      <a:ext uri="{FF2B5EF4-FFF2-40B4-BE49-F238E27FC236}">
                        <a16:creationId xmlns:a16="http://schemas.microsoft.com/office/drawing/2014/main" id="{C7DDD656-B1BE-4D1C-8148-3130283AF2FD}"/>
                      </a:ext>
                    </a:extLst>
                  </p:cNvPr>
                  <p:cNvGrpSpPr/>
                  <p:nvPr/>
                </p:nvGrpSpPr>
                <p:grpSpPr>
                  <a:xfrm>
                    <a:off x="5267450" y="3810639"/>
                    <a:ext cx="141461" cy="141461"/>
                    <a:chOff x="7240824" y="2855449"/>
                    <a:chExt cx="141461" cy="141461"/>
                  </a:xfrm>
                </p:grpSpPr>
                <p:cxnSp>
                  <p:nvCxnSpPr>
                    <p:cNvPr id="31" name="直線コネクタ 125">
                      <a:extLst>
                        <a:ext uri="{FF2B5EF4-FFF2-40B4-BE49-F238E27FC236}">
                          <a16:creationId xmlns:a16="http://schemas.microsoft.com/office/drawing/2014/main" id="{DBF6834A-9C96-4308-BF28-FEEAFCFB3A95}"/>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線コネクタ 126">
                      <a:extLst>
                        <a:ext uri="{FF2B5EF4-FFF2-40B4-BE49-F238E27FC236}">
                          <a16:creationId xmlns:a16="http://schemas.microsoft.com/office/drawing/2014/main" id="{C065751E-4F82-4E79-B764-5D13998CF0B0}"/>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線コネクタ 127">
                      <a:extLst>
                        <a:ext uri="{FF2B5EF4-FFF2-40B4-BE49-F238E27FC236}">
                          <a16:creationId xmlns:a16="http://schemas.microsoft.com/office/drawing/2014/main" id="{BBC51966-4FEB-4DAC-834F-19B945405AA0}"/>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線コネクタ 128">
                      <a:extLst>
                        <a:ext uri="{FF2B5EF4-FFF2-40B4-BE49-F238E27FC236}">
                          <a16:creationId xmlns:a16="http://schemas.microsoft.com/office/drawing/2014/main" id="{55FF9F73-1EB7-4BBA-9B2F-0C44A59C15E1}"/>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26" name="テキスト ボックス 2 2">
                  <a:extLst>
                    <a:ext uri="{FF2B5EF4-FFF2-40B4-BE49-F238E27FC236}">
                      <a16:creationId xmlns:a16="http://schemas.microsoft.com/office/drawing/2014/main" id="{85A6874C-ADC4-4F25-8C4F-C93749CC5FEC}"/>
                    </a:ext>
                  </a:extLst>
                </p:cNvPr>
                <p:cNvSpPr txBox="1"/>
                <p:nvPr/>
              </p:nvSpPr>
              <p:spPr>
                <a:xfrm>
                  <a:off x="1382936" y="3729729"/>
                  <a:ext cx="452368" cy="400110"/>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sp>
              <p:nvSpPr>
                <p:cNvPr id="27" name="テキスト ボックス 106">
                  <a:extLst>
                    <a:ext uri="{FF2B5EF4-FFF2-40B4-BE49-F238E27FC236}">
                      <a16:creationId xmlns:a16="http://schemas.microsoft.com/office/drawing/2014/main" id="{EEE0B268-B37E-4E17-B799-30F9EFF52BF8}"/>
                    </a:ext>
                  </a:extLst>
                </p:cNvPr>
                <p:cNvSpPr txBox="1"/>
                <p:nvPr/>
              </p:nvSpPr>
              <p:spPr>
                <a:xfrm>
                  <a:off x="1990947" y="3441697"/>
                  <a:ext cx="452368" cy="400110"/>
                </a:xfrm>
                <a:prstGeom prst="rect">
                  <a:avLst/>
                </a:prstGeom>
                <a:noFill/>
              </p:spPr>
              <p:txBody>
                <a:bodyPr wrap="none" rtlCol="0">
                  <a:spAutoFit/>
                </a:bodyPr>
                <a:lstStyle/>
                <a:p>
                  <a:r>
                    <a:rPr lang="en-US" altLang="ja-JP" sz="2000" dirty="0" err="1">
                      <a:solidFill>
                        <a:srgbClr val="0070C0"/>
                      </a:solidFill>
                    </a:rPr>
                    <a:t>e</a:t>
                  </a:r>
                  <a:r>
                    <a:rPr kumimoji="1" lang="en-US" altLang="ja-JP" sz="2000" dirty="0" err="1">
                      <a:solidFill>
                        <a:srgbClr val="0070C0"/>
                      </a:solidFill>
                    </a:rPr>
                    <a:t>B</a:t>
                  </a:r>
                  <a:endParaRPr kumimoji="1" lang="ja-JP" altLang="en-US" sz="2000" dirty="0">
                    <a:solidFill>
                      <a:srgbClr val="0070C0"/>
                    </a:solidFill>
                  </a:endParaRPr>
                </a:p>
              </p:txBody>
            </p:sp>
            <p:sp>
              <p:nvSpPr>
                <p:cNvPr id="28" name="テキスト ボックス 131">
                  <a:extLst>
                    <a:ext uri="{FF2B5EF4-FFF2-40B4-BE49-F238E27FC236}">
                      <a16:creationId xmlns:a16="http://schemas.microsoft.com/office/drawing/2014/main" id="{8233AA01-11C4-4243-B6CF-D74A01607FFA}"/>
                    </a:ext>
                  </a:extLst>
                </p:cNvPr>
                <p:cNvSpPr txBox="1"/>
                <p:nvPr/>
              </p:nvSpPr>
              <p:spPr>
                <a:xfrm>
                  <a:off x="2711027" y="3369689"/>
                  <a:ext cx="452368" cy="400110"/>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sp>
              <p:nvSpPr>
                <p:cNvPr id="7" name="Arc 6">
                  <a:extLst>
                    <a:ext uri="{FF2B5EF4-FFF2-40B4-BE49-F238E27FC236}">
                      <a16:creationId xmlns:a16="http://schemas.microsoft.com/office/drawing/2014/main" id="{13E39A35-51E4-42F9-ABF4-5C79178965EC}"/>
                    </a:ext>
                  </a:extLst>
                </p:cNvPr>
                <p:cNvSpPr/>
                <p:nvPr/>
              </p:nvSpPr>
              <p:spPr>
                <a:xfrm>
                  <a:off x="1979712" y="4509120"/>
                  <a:ext cx="2365029" cy="1031335"/>
                </a:xfrm>
                <a:prstGeom prst="arc">
                  <a:avLst>
                    <a:gd name="adj1" fmla="val 5205549"/>
                    <a:gd name="adj2" fmla="val 1654507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pic>
          <p:nvPicPr>
            <p:cNvPr id="69" name="Picture 68">
              <a:extLst>
                <a:ext uri="{FF2B5EF4-FFF2-40B4-BE49-F238E27FC236}">
                  <a16:creationId xmlns:a16="http://schemas.microsoft.com/office/drawing/2014/main" id="{5A3A618E-150B-4E04-8D3A-288A74C9A901}"/>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048478" y="5229229"/>
              <a:ext cx="2600957" cy="489506"/>
            </a:xfrm>
            <a:prstGeom prst="rect">
              <a:avLst/>
            </a:prstGeom>
          </p:spPr>
        </p:pic>
        <p:pic>
          <p:nvPicPr>
            <p:cNvPr id="71" name="Picture 70">
              <a:extLst>
                <a:ext uri="{FF2B5EF4-FFF2-40B4-BE49-F238E27FC236}">
                  <a16:creationId xmlns:a16="http://schemas.microsoft.com/office/drawing/2014/main" id="{87F1016A-47EE-4109-BA2A-BAF4327BD05A}"/>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507828" y="5504510"/>
              <a:ext cx="129496" cy="197059"/>
            </a:xfrm>
            <a:prstGeom prst="rect">
              <a:avLst/>
            </a:prstGeom>
          </p:spPr>
        </p:pic>
        <p:pic>
          <p:nvPicPr>
            <p:cNvPr id="76" name="Picture 75">
              <a:extLst>
                <a:ext uri="{FF2B5EF4-FFF2-40B4-BE49-F238E27FC236}">
                  <a16:creationId xmlns:a16="http://schemas.microsoft.com/office/drawing/2014/main" id="{1C7302F8-6F89-4E35-B74C-2BD80D532F23}"/>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308437" y="5177941"/>
              <a:ext cx="1404623" cy="234796"/>
            </a:xfrm>
            <a:prstGeom prst="rect">
              <a:avLst/>
            </a:prstGeom>
          </p:spPr>
        </p:pic>
        <p:sp>
          <p:nvSpPr>
            <p:cNvPr id="82" name="Speech Bubble: Rectangle with Corners Rounded 81">
              <a:extLst>
                <a:ext uri="{FF2B5EF4-FFF2-40B4-BE49-F238E27FC236}">
                  <a16:creationId xmlns:a16="http://schemas.microsoft.com/office/drawing/2014/main" id="{830F2423-D9E1-4A32-83B6-34FCFAFE0F80}"/>
                </a:ext>
              </a:extLst>
            </p:cNvPr>
            <p:cNvSpPr/>
            <p:nvPr/>
          </p:nvSpPr>
          <p:spPr bwMode="auto">
            <a:xfrm>
              <a:off x="323529" y="6093296"/>
              <a:ext cx="3364286" cy="579911"/>
            </a:xfrm>
            <a:prstGeom prst="wedgeRoundRectCallout">
              <a:avLst>
                <a:gd name="adj1" fmla="val 32120"/>
                <a:gd name="adj2" fmla="val -112160"/>
                <a:gd name="adj3" fmla="val 16667"/>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1" lang="en-US" altLang="ja-JP" dirty="0">
                  <a:solidFill>
                    <a:srgbClr val="FF6600"/>
                  </a:solidFill>
                </a:rPr>
                <a:t>Square of the decay amplitude</a:t>
              </a:r>
            </a:p>
            <a:p>
              <a:pPr algn="ctr" fontAlgn="auto">
                <a:spcBef>
                  <a:spcPts val="0"/>
                </a:spcBef>
                <a:spcAft>
                  <a:spcPts val="0"/>
                </a:spcAft>
              </a:pPr>
              <a:r>
                <a:rPr kumimoji="1" lang="en-US" altLang="ja-JP" dirty="0">
                  <a:solidFill>
                    <a:srgbClr val="FF6600"/>
                  </a:solidFill>
                </a:rPr>
                <a:t>(Optical theorem)</a:t>
              </a:r>
              <a:endParaRPr kumimoji="1" lang="ja-JP" altLang="en-US" dirty="0">
                <a:solidFill>
                  <a:srgbClr val="FF6600"/>
                </a:solidFill>
              </a:endParaRPr>
            </a:p>
          </p:txBody>
        </p:sp>
        <p:cxnSp>
          <p:nvCxnSpPr>
            <p:cNvPr id="84" name="Straight Arrow Connector 83">
              <a:extLst>
                <a:ext uri="{FF2B5EF4-FFF2-40B4-BE49-F238E27FC236}">
                  <a16:creationId xmlns:a16="http://schemas.microsoft.com/office/drawing/2014/main" id="{45EAF6D7-1BC6-4FE3-B924-FE88A5BFD5C4}"/>
                </a:ext>
              </a:extLst>
            </p:cNvPr>
            <p:cNvCxnSpPr/>
            <p:nvPr/>
          </p:nvCxnSpPr>
          <p:spPr>
            <a:xfrm>
              <a:off x="3752857" y="5538518"/>
              <a:ext cx="46702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C406EFF2-0FD6-4E39-A600-FBD6579520EA}"/>
                </a:ext>
              </a:extLst>
            </p:cNvPr>
            <p:cNvSpPr txBox="1"/>
            <p:nvPr/>
          </p:nvSpPr>
          <p:spPr>
            <a:xfrm>
              <a:off x="5875178" y="4797152"/>
              <a:ext cx="1762855" cy="400110"/>
            </a:xfrm>
            <a:prstGeom prst="rect">
              <a:avLst/>
            </a:prstGeom>
            <a:noFill/>
          </p:spPr>
          <p:txBody>
            <a:bodyPr wrap="none" rtlCol="0">
              <a:spAutoFit/>
            </a:bodyPr>
            <a:lstStyle/>
            <a:p>
              <a:r>
                <a:rPr kumimoji="1" lang="en-US" altLang="ja-JP" sz="2000" dirty="0"/>
                <a:t>Invariant mass:</a:t>
              </a:r>
              <a:endParaRPr kumimoji="1" lang="ja-JP" altLang="en-US" sz="2000" dirty="0"/>
            </a:p>
          </p:txBody>
        </p:sp>
        <p:sp>
          <p:nvSpPr>
            <p:cNvPr id="86" name="TextBox 85">
              <a:extLst>
                <a:ext uri="{FF2B5EF4-FFF2-40B4-BE49-F238E27FC236}">
                  <a16:creationId xmlns:a16="http://schemas.microsoft.com/office/drawing/2014/main" id="{7C095E18-72EB-474D-8EF6-7F2508159FA8}"/>
                </a:ext>
              </a:extLst>
            </p:cNvPr>
            <p:cNvSpPr txBox="1"/>
            <p:nvPr/>
          </p:nvSpPr>
          <p:spPr>
            <a:xfrm>
              <a:off x="6064461" y="5797009"/>
              <a:ext cx="2467979" cy="296287"/>
            </a:xfrm>
            <a:prstGeom prst="rect">
              <a:avLst/>
            </a:prstGeom>
            <a:noFill/>
          </p:spPr>
          <p:txBody>
            <a:bodyPr wrap="none" rtlCol="0">
              <a:spAutoFit/>
            </a:bodyPr>
            <a:lstStyle/>
            <a:p>
              <a:r>
                <a:rPr lang="en-US" altLang="ja-JP" dirty="0"/>
                <a:t>Fermion-antifermion spectrum</a:t>
              </a:r>
              <a:endParaRPr kumimoji="1" lang="ja-JP" altLang="en-US" dirty="0"/>
            </a:p>
          </p:txBody>
        </p:sp>
        <p:sp>
          <p:nvSpPr>
            <p:cNvPr id="91" name="TextBox 90">
              <a:extLst>
                <a:ext uri="{FF2B5EF4-FFF2-40B4-BE49-F238E27FC236}">
                  <a16:creationId xmlns:a16="http://schemas.microsoft.com/office/drawing/2014/main" id="{60FC9845-6C65-4BB8-BFB6-286EB55C9D57}"/>
                </a:ext>
              </a:extLst>
            </p:cNvPr>
            <p:cNvSpPr txBox="1"/>
            <p:nvPr/>
          </p:nvSpPr>
          <p:spPr>
            <a:xfrm>
              <a:off x="342585" y="3499111"/>
              <a:ext cx="7222139" cy="646331"/>
            </a:xfrm>
            <a:prstGeom prst="rect">
              <a:avLst/>
            </a:prstGeom>
            <a:noFill/>
          </p:spPr>
          <p:txBody>
            <a:bodyPr wrap="square" rtlCol="0">
              <a:spAutoFit/>
            </a:bodyPr>
            <a:lstStyle/>
            <a:p>
              <a:r>
                <a:rPr kumimoji="1" lang="en-US" altLang="ja-JP" dirty="0">
                  <a:solidFill>
                    <a:srgbClr val="FF0000"/>
                  </a:solidFill>
                </a:rPr>
                <a:t>Integers </a:t>
              </a:r>
              <a:r>
                <a:rPr lang="en-US" altLang="ja-JP" dirty="0">
                  <a:solidFill>
                    <a:srgbClr val="FF0000"/>
                  </a:solidFill>
                </a:rPr>
                <a:t>specify the f</a:t>
              </a:r>
              <a:r>
                <a:rPr kumimoji="1" lang="en-US" altLang="ja-JP" dirty="0">
                  <a:solidFill>
                    <a:srgbClr val="FF0000"/>
                  </a:solidFill>
                </a:rPr>
                <a:t>ermion spectrum encoded in the photon spectrum. </a:t>
              </a:r>
            </a:p>
            <a:p>
              <a:r>
                <a:rPr lang="en-US" altLang="ja-JP" dirty="0">
                  <a:solidFill>
                    <a:srgbClr val="FF0000"/>
                  </a:solidFill>
                </a:rPr>
                <a:t>(Remember the lesson in introduction)</a:t>
              </a:r>
              <a:endParaRPr kumimoji="1" lang="ja-JP" altLang="en-US" dirty="0">
                <a:solidFill>
                  <a:srgbClr val="FF0000"/>
                </a:solidFill>
              </a:endParaRPr>
            </a:p>
          </p:txBody>
        </p:sp>
      </p:grpSp>
    </p:spTree>
    <p:extLst>
      <p:ext uri="{BB962C8B-B14F-4D97-AF65-F5344CB8AC3E}">
        <p14:creationId xmlns:p14="http://schemas.microsoft.com/office/powerpoint/2010/main" val="202489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03848" y="5491"/>
            <a:ext cx="2907976" cy="584775"/>
          </a:xfrm>
          <a:prstGeom prst="rect">
            <a:avLst/>
          </a:prstGeom>
          <a:noFill/>
        </p:spPr>
        <p:txBody>
          <a:bodyPr wrap="none" rtlCol="0">
            <a:spAutoFit/>
          </a:bodyPr>
          <a:lstStyle/>
          <a:p>
            <a:r>
              <a:rPr kumimoji="1" lang="en-US" altLang="ja-JP" sz="3200" dirty="0">
                <a:solidFill>
                  <a:srgbClr val="FF7C80"/>
                </a:solidFill>
              </a:rPr>
              <a:t>Renormalization</a:t>
            </a:r>
            <a:endParaRPr kumimoji="1" lang="ja-JP" altLang="en-US" sz="3200" dirty="0">
              <a:solidFill>
                <a:srgbClr val="FF7C80"/>
              </a:solidFill>
            </a:endParaRPr>
          </a:p>
        </p:txBody>
      </p:sp>
      <p:grpSp>
        <p:nvGrpSpPr>
          <p:cNvPr id="76" name="グループ化 75"/>
          <p:cNvGrpSpPr/>
          <p:nvPr/>
        </p:nvGrpSpPr>
        <p:grpSpPr>
          <a:xfrm>
            <a:off x="126988" y="656692"/>
            <a:ext cx="8785795" cy="1408222"/>
            <a:chOff x="126988" y="872716"/>
            <a:chExt cx="8785795" cy="1408222"/>
          </a:xfrm>
        </p:grpSpPr>
        <p:sp>
          <p:nvSpPr>
            <p:cNvPr id="60" name="角丸四角形 59"/>
            <p:cNvSpPr/>
            <p:nvPr/>
          </p:nvSpPr>
          <p:spPr>
            <a:xfrm>
              <a:off x="2159732" y="872716"/>
              <a:ext cx="1764196" cy="1394574"/>
            </a:xfrm>
            <a:prstGeom prst="roundRect">
              <a:avLst/>
            </a:prstGeom>
            <a:solidFill>
              <a:srgbClr val="FF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 name="グループ化 2"/>
            <p:cNvGrpSpPr/>
            <p:nvPr/>
          </p:nvGrpSpPr>
          <p:grpSpPr>
            <a:xfrm>
              <a:off x="126988" y="1295762"/>
              <a:ext cx="1368656" cy="397730"/>
              <a:chOff x="-2057071" y="2117895"/>
              <a:chExt cx="3950144" cy="1147908"/>
            </a:xfrm>
          </p:grpSpPr>
          <p:sp>
            <p:nvSpPr>
              <p:cNvPr id="4" name="フリーフォーム 3"/>
              <p:cNvSpPr/>
              <p:nvPr/>
            </p:nvSpPr>
            <p:spPr>
              <a:xfrm>
                <a:off x="592708" y="2592861"/>
                <a:ext cx="1300365" cy="197978"/>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684584" y="2117895"/>
                <a:ext cx="1147908" cy="1147908"/>
              </a:xfrm>
              <a:prstGeom prst="ellipse">
                <a:avLst/>
              </a:prstGeom>
              <a:noFill/>
              <a:ln w="1016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2057071" y="2606026"/>
                <a:ext cx="1300365" cy="197978"/>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ボックス 39"/>
            <p:cNvSpPr txBox="1"/>
            <p:nvPr/>
          </p:nvSpPr>
          <p:spPr>
            <a:xfrm>
              <a:off x="3923928" y="1298971"/>
              <a:ext cx="253916" cy="346249"/>
            </a:xfrm>
            <a:prstGeom prst="rect">
              <a:avLst/>
            </a:prstGeom>
            <a:noFill/>
          </p:spPr>
          <p:txBody>
            <a:bodyPr wrap="none" rtlCol="0">
              <a:spAutoFit/>
            </a:bodyPr>
            <a:lstStyle/>
            <a:p>
              <a:r>
                <a:rPr kumimoji="1" lang="en-US" altLang="ja-JP" sz="2400" b="1" dirty="0"/>
                <a:t>+</a:t>
              </a:r>
              <a:endParaRPr kumimoji="1" lang="ja-JP" altLang="en-US" sz="2400" b="1" dirty="0"/>
            </a:p>
          </p:txBody>
        </p:sp>
        <p:sp>
          <p:nvSpPr>
            <p:cNvPr id="45" name="テキスト ボックス 44"/>
            <p:cNvSpPr txBox="1"/>
            <p:nvPr/>
          </p:nvSpPr>
          <p:spPr>
            <a:xfrm>
              <a:off x="1725796" y="1259039"/>
              <a:ext cx="253916" cy="346249"/>
            </a:xfrm>
            <a:prstGeom prst="rect">
              <a:avLst/>
            </a:prstGeom>
            <a:noFill/>
          </p:spPr>
          <p:txBody>
            <a:bodyPr wrap="none" rtlCol="0">
              <a:spAutoFit/>
            </a:bodyPr>
            <a:lstStyle/>
            <a:p>
              <a:r>
                <a:rPr kumimoji="1" lang="en-US" altLang="ja-JP" sz="2400" b="1" dirty="0"/>
                <a:t>=</a:t>
              </a:r>
              <a:endParaRPr kumimoji="1" lang="ja-JP" altLang="en-US" sz="2400" b="1" dirty="0"/>
            </a:p>
          </p:txBody>
        </p:sp>
        <p:sp>
          <p:nvSpPr>
            <p:cNvPr id="46" name="テキスト ボックス 45"/>
            <p:cNvSpPr txBox="1"/>
            <p:nvPr/>
          </p:nvSpPr>
          <p:spPr>
            <a:xfrm>
              <a:off x="8424428" y="1351261"/>
              <a:ext cx="488355" cy="346249"/>
            </a:xfrm>
            <a:prstGeom prst="rect">
              <a:avLst/>
            </a:prstGeom>
            <a:noFill/>
          </p:spPr>
          <p:txBody>
            <a:bodyPr wrap="none" rtlCol="0">
              <a:spAutoFit/>
            </a:bodyPr>
            <a:lstStyle/>
            <a:p>
              <a:r>
                <a:rPr lang="ja-JP" altLang="en-US" sz="2400" b="1" dirty="0"/>
                <a:t>・・・</a:t>
              </a:r>
              <a:endParaRPr kumimoji="1" lang="ja-JP" altLang="en-US" sz="2400" b="1" dirty="0"/>
            </a:p>
          </p:txBody>
        </p:sp>
        <p:sp>
          <p:nvSpPr>
            <p:cNvPr id="47" name="テキスト ボックス 46"/>
            <p:cNvSpPr txBox="1"/>
            <p:nvPr/>
          </p:nvSpPr>
          <p:spPr>
            <a:xfrm>
              <a:off x="6046276" y="1307193"/>
              <a:ext cx="253916" cy="346249"/>
            </a:xfrm>
            <a:prstGeom prst="rect">
              <a:avLst/>
            </a:prstGeom>
            <a:noFill/>
          </p:spPr>
          <p:txBody>
            <a:bodyPr wrap="none" rtlCol="0">
              <a:spAutoFit/>
            </a:bodyPr>
            <a:lstStyle/>
            <a:p>
              <a:r>
                <a:rPr kumimoji="1" lang="en-US" altLang="ja-JP" sz="2400" b="1" dirty="0"/>
                <a:t>+</a:t>
              </a:r>
              <a:endParaRPr kumimoji="1" lang="ja-JP" altLang="en-US" sz="2400" b="1" dirty="0"/>
            </a:p>
          </p:txBody>
        </p:sp>
        <p:sp>
          <p:nvSpPr>
            <p:cNvPr id="48" name="テキスト ボックス 47"/>
            <p:cNvSpPr txBox="1"/>
            <p:nvPr/>
          </p:nvSpPr>
          <p:spPr>
            <a:xfrm>
              <a:off x="8064388" y="1331186"/>
              <a:ext cx="253916" cy="346249"/>
            </a:xfrm>
            <a:prstGeom prst="rect">
              <a:avLst/>
            </a:prstGeom>
            <a:noFill/>
          </p:spPr>
          <p:txBody>
            <a:bodyPr wrap="none" rtlCol="0">
              <a:spAutoFit/>
            </a:bodyPr>
            <a:lstStyle/>
            <a:p>
              <a:r>
                <a:rPr kumimoji="1" lang="en-US" altLang="ja-JP" sz="2400" b="1" dirty="0"/>
                <a:t>+</a:t>
              </a:r>
              <a:endParaRPr kumimoji="1" lang="ja-JP" altLang="en-US" sz="2400" b="1" dirty="0"/>
            </a:p>
          </p:txBody>
        </p:sp>
        <p:grpSp>
          <p:nvGrpSpPr>
            <p:cNvPr id="57" name="グループ化 56"/>
            <p:cNvGrpSpPr/>
            <p:nvPr/>
          </p:nvGrpSpPr>
          <p:grpSpPr>
            <a:xfrm>
              <a:off x="4400856" y="991892"/>
              <a:ext cx="1548702" cy="1110158"/>
              <a:chOff x="4788672" y="1191631"/>
              <a:chExt cx="1548702" cy="1110158"/>
            </a:xfrm>
          </p:grpSpPr>
          <p:grpSp>
            <p:nvGrpSpPr>
              <p:cNvPr id="7" name="グループ化 6"/>
              <p:cNvGrpSpPr/>
              <p:nvPr/>
            </p:nvGrpSpPr>
            <p:grpSpPr>
              <a:xfrm>
                <a:off x="4788672" y="1515865"/>
                <a:ext cx="1404156" cy="429497"/>
                <a:chOff x="2859246" y="2135286"/>
                <a:chExt cx="3752857" cy="1147908"/>
              </a:xfrm>
            </p:grpSpPr>
            <p:sp>
              <p:nvSpPr>
                <p:cNvPr id="8" name="フリーフォーム 7"/>
                <p:cNvSpPr/>
                <p:nvPr/>
              </p:nvSpPr>
              <p:spPr>
                <a:xfrm>
                  <a:off x="5311738" y="2610250"/>
                  <a:ext cx="1300365" cy="1979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139952" y="2135286"/>
                  <a:ext cx="1147908" cy="1147908"/>
                </a:xfrm>
                <a:prstGeom prst="ellipse">
                  <a:avLst/>
                </a:prstGeom>
                <a:noFill/>
                <a:ln w="508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2859246" y="2623418"/>
                  <a:ext cx="1300364" cy="1979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flipV="1">
                <a:off x="5456801" y="1988364"/>
                <a:ext cx="108012" cy="313425"/>
                <a:chOff x="3609138" y="1916832"/>
                <a:chExt cx="144016" cy="446196"/>
              </a:xfrm>
            </p:grpSpPr>
            <p:sp>
              <p:nvSpPr>
                <p:cNvPr id="12" name="フリーフォーム 11"/>
                <p:cNvSpPr/>
                <p:nvPr/>
              </p:nvSpPr>
              <p:spPr>
                <a:xfrm rot="5400000">
                  <a:off x="3519196" y="2162555"/>
                  <a:ext cx="302180" cy="98766"/>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3609138" y="1916832"/>
                  <a:ext cx="144016" cy="144016"/>
                  <a:chOff x="4932040" y="2132856"/>
                  <a:chExt cx="144016" cy="144016"/>
                </a:xfrm>
              </p:grpSpPr>
              <p:cxnSp>
                <p:nvCxnSpPr>
                  <p:cNvPr id="14" name="直線コネクタ 13"/>
                  <p:cNvCxnSpPr/>
                  <p:nvPr/>
                </p:nvCxnSpPr>
                <p:spPr>
                  <a:xfrm>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49" name="グループ化 48"/>
              <p:cNvGrpSpPr/>
              <p:nvPr/>
            </p:nvGrpSpPr>
            <p:grpSpPr>
              <a:xfrm rot="10800000" flipV="1">
                <a:off x="5428599" y="1191631"/>
                <a:ext cx="108012" cy="313425"/>
                <a:chOff x="3609138" y="1916832"/>
                <a:chExt cx="144016" cy="446196"/>
              </a:xfrm>
            </p:grpSpPr>
            <p:sp>
              <p:nvSpPr>
                <p:cNvPr id="50" name="フリーフォーム 49"/>
                <p:cNvSpPr/>
                <p:nvPr/>
              </p:nvSpPr>
              <p:spPr>
                <a:xfrm rot="5400000">
                  <a:off x="3519196" y="2162555"/>
                  <a:ext cx="302180" cy="98766"/>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p:cNvGrpSpPr/>
                <p:nvPr/>
              </p:nvGrpSpPr>
              <p:grpSpPr>
                <a:xfrm>
                  <a:off x="3609138" y="1916832"/>
                  <a:ext cx="144016" cy="144016"/>
                  <a:chOff x="4932040" y="2132856"/>
                  <a:chExt cx="144016" cy="144016"/>
                </a:xfrm>
              </p:grpSpPr>
              <p:cxnSp>
                <p:nvCxnSpPr>
                  <p:cNvPr id="52" name="直線コネクタ 51"/>
                  <p:cNvCxnSpPr/>
                  <p:nvPr/>
                </p:nvCxnSpPr>
                <p:spPr>
                  <a:xfrm>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pic>
            <p:nvPicPr>
              <p:cNvPr id="54" name="図 53" descr="\begin{document}&#10;\begin{align*}&#10;\mathcal O &#10;( \ \alpha \left( \frac{B}{B_{\rm c}} \right)^2\  )&#10;\end{align*}&#10;\end{document}"/>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706288" y="1999049"/>
                <a:ext cx="631086" cy="270053"/>
              </a:xfrm>
              <a:prstGeom prst="rect">
                <a:avLst/>
              </a:prstGeom>
            </p:spPr>
          </p:pic>
        </p:grpSp>
        <p:grpSp>
          <p:nvGrpSpPr>
            <p:cNvPr id="59" name="グループ化 58"/>
            <p:cNvGrpSpPr/>
            <p:nvPr/>
          </p:nvGrpSpPr>
          <p:grpSpPr>
            <a:xfrm>
              <a:off x="2309494" y="1313918"/>
              <a:ext cx="1404156" cy="612707"/>
              <a:chOff x="2102890" y="1521368"/>
              <a:chExt cx="1404156" cy="612707"/>
            </a:xfrm>
          </p:grpSpPr>
          <p:grpSp>
            <p:nvGrpSpPr>
              <p:cNvPr id="41" name="グループ化 40"/>
              <p:cNvGrpSpPr/>
              <p:nvPr/>
            </p:nvGrpSpPr>
            <p:grpSpPr>
              <a:xfrm>
                <a:off x="2102890" y="1521368"/>
                <a:ext cx="1404156" cy="429497"/>
                <a:chOff x="2859246" y="2135286"/>
                <a:chExt cx="3752857" cy="1147908"/>
              </a:xfrm>
            </p:grpSpPr>
            <p:sp>
              <p:nvSpPr>
                <p:cNvPr id="42" name="フリーフォーム 41"/>
                <p:cNvSpPr/>
                <p:nvPr/>
              </p:nvSpPr>
              <p:spPr>
                <a:xfrm>
                  <a:off x="5311738" y="2610250"/>
                  <a:ext cx="1300365" cy="1979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4139952" y="2135286"/>
                  <a:ext cx="1147908" cy="1147908"/>
                </a:xfrm>
                <a:prstGeom prst="ellipse">
                  <a:avLst/>
                </a:prstGeom>
                <a:noFill/>
                <a:ln w="508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2859246" y="2623418"/>
                  <a:ext cx="1300364" cy="1979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5" name="図 54" descr="\begin{document}&#10;\begin{align*}&#10;\mathcal O (\  \alpha \ )&#10;\end{align*}&#10;\end{document}"/>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115091" y="2008941"/>
                <a:ext cx="335807" cy="125134"/>
              </a:xfrm>
              <a:prstGeom prst="rect">
                <a:avLst/>
              </a:prstGeom>
            </p:spPr>
          </p:pic>
        </p:grpSp>
        <p:grpSp>
          <p:nvGrpSpPr>
            <p:cNvPr id="58" name="グループ化 57"/>
            <p:cNvGrpSpPr/>
            <p:nvPr/>
          </p:nvGrpSpPr>
          <p:grpSpPr>
            <a:xfrm>
              <a:off x="6516216" y="1121193"/>
              <a:ext cx="1835556" cy="1002923"/>
              <a:chOff x="7452968" y="1292793"/>
              <a:chExt cx="1835556" cy="1002923"/>
            </a:xfrm>
          </p:grpSpPr>
          <p:grpSp>
            <p:nvGrpSpPr>
              <p:cNvPr id="16" name="グループ化 15"/>
              <p:cNvGrpSpPr/>
              <p:nvPr/>
            </p:nvGrpSpPr>
            <p:grpSpPr>
              <a:xfrm>
                <a:off x="7452968" y="1512907"/>
                <a:ext cx="1404156" cy="429497"/>
                <a:chOff x="2859246" y="2135286"/>
                <a:chExt cx="3752856" cy="1147908"/>
              </a:xfrm>
            </p:grpSpPr>
            <p:sp>
              <p:nvSpPr>
                <p:cNvPr id="17" name="フリーフォーム 16"/>
                <p:cNvSpPr/>
                <p:nvPr/>
              </p:nvSpPr>
              <p:spPr>
                <a:xfrm>
                  <a:off x="5311738" y="2610251"/>
                  <a:ext cx="1300364" cy="1979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4139952" y="2135286"/>
                  <a:ext cx="1147908" cy="1147908"/>
                </a:xfrm>
                <a:prstGeom prst="ellipse">
                  <a:avLst/>
                </a:prstGeom>
                <a:noFill/>
                <a:ln w="508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2859246" y="2623418"/>
                  <a:ext cx="1300364" cy="1979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8361650" y="1292793"/>
                <a:ext cx="210522" cy="276841"/>
                <a:chOff x="6421717" y="302829"/>
                <a:chExt cx="280696" cy="369121"/>
              </a:xfrm>
            </p:grpSpPr>
            <p:sp>
              <p:nvSpPr>
                <p:cNvPr id="21" name="フリーフォーム 20"/>
                <p:cNvSpPr/>
                <p:nvPr/>
              </p:nvSpPr>
              <p:spPr>
                <a:xfrm rot="7994203">
                  <a:off x="6320010" y="471477"/>
                  <a:ext cx="302180" cy="98766"/>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rot="2700000">
                  <a:off x="6558397" y="302829"/>
                  <a:ext cx="144016" cy="144016"/>
                  <a:chOff x="4932040" y="2132856"/>
                  <a:chExt cx="144016" cy="144016"/>
                </a:xfrm>
              </p:grpSpPr>
              <p:cxnSp>
                <p:nvCxnSpPr>
                  <p:cNvPr id="23" name="直線コネクタ 22"/>
                  <p:cNvCxnSpPr/>
                  <p:nvPr/>
                </p:nvCxnSpPr>
                <p:spPr>
                  <a:xfrm>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25" name="グループ化 24"/>
              <p:cNvGrpSpPr/>
              <p:nvPr/>
            </p:nvGrpSpPr>
            <p:grpSpPr>
              <a:xfrm rot="5400000">
                <a:off x="8297690" y="1944400"/>
                <a:ext cx="210522" cy="276841"/>
                <a:chOff x="6421717" y="302829"/>
                <a:chExt cx="280696" cy="369121"/>
              </a:xfrm>
            </p:grpSpPr>
            <p:sp>
              <p:nvSpPr>
                <p:cNvPr id="26" name="フリーフォーム 25"/>
                <p:cNvSpPr/>
                <p:nvPr/>
              </p:nvSpPr>
              <p:spPr>
                <a:xfrm rot="7994203">
                  <a:off x="6320010" y="471477"/>
                  <a:ext cx="302180" cy="98766"/>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p:cNvGrpSpPr/>
                <p:nvPr/>
              </p:nvGrpSpPr>
              <p:grpSpPr>
                <a:xfrm rot="2700000">
                  <a:off x="6558397" y="302829"/>
                  <a:ext cx="144016" cy="144016"/>
                  <a:chOff x="4932040" y="2132856"/>
                  <a:chExt cx="144016" cy="144016"/>
                </a:xfrm>
              </p:grpSpPr>
              <p:cxnSp>
                <p:nvCxnSpPr>
                  <p:cNvPr id="28" name="直線コネクタ 27"/>
                  <p:cNvCxnSpPr/>
                  <p:nvPr/>
                </p:nvCxnSpPr>
                <p:spPr>
                  <a:xfrm>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30" name="グループ化 29"/>
              <p:cNvGrpSpPr/>
              <p:nvPr/>
            </p:nvGrpSpPr>
            <p:grpSpPr>
              <a:xfrm rot="16200000">
                <a:off x="7776147" y="1277686"/>
                <a:ext cx="210522" cy="276841"/>
                <a:chOff x="6421717" y="302829"/>
                <a:chExt cx="280696" cy="369121"/>
              </a:xfrm>
            </p:grpSpPr>
            <p:sp>
              <p:nvSpPr>
                <p:cNvPr id="31" name="フリーフォーム 30"/>
                <p:cNvSpPr/>
                <p:nvPr/>
              </p:nvSpPr>
              <p:spPr>
                <a:xfrm rot="7994203">
                  <a:off x="6320010" y="471477"/>
                  <a:ext cx="302180" cy="98766"/>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p:cNvGrpSpPr/>
                <p:nvPr/>
              </p:nvGrpSpPr>
              <p:grpSpPr>
                <a:xfrm rot="2700000">
                  <a:off x="6558397" y="302829"/>
                  <a:ext cx="144016" cy="144016"/>
                  <a:chOff x="4932040" y="2132856"/>
                  <a:chExt cx="144016" cy="144016"/>
                </a:xfrm>
              </p:grpSpPr>
              <p:cxnSp>
                <p:nvCxnSpPr>
                  <p:cNvPr id="33" name="直線コネクタ 32"/>
                  <p:cNvCxnSpPr/>
                  <p:nvPr/>
                </p:nvCxnSpPr>
                <p:spPr>
                  <a:xfrm>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35" name="グループ化 34"/>
              <p:cNvGrpSpPr/>
              <p:nvPr/>
            </p:nvGrpSpPr>
            <p:grpSpPr>
              <a:xfrm rot="10800000">
                <a:off x="7760456" y="1888869"/>
                <a:ext cx="210522" cy="276841"/>
                <a:chOff x="6421717" y="302829"/>
                <a:chExt cx="280696" cy="369121"/>
              </a:xfrm>
            </p:grpSpPr>
            <p:sp>
              <p:nvSpPr>
                <p:cNvPr id="36" name="フリーフォーム 35"/>
                <p:cNvSpPr/>
                <p:nvPr/>
              </p:nvSpPr>
              <p:spPr>
                <a:xfrm rot="7994203">
                  <a:off x="6320010" y="471477"/>
                  <a:ext cx="302180" cy="98766"/>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p:cNvGrpSpPr/>
                <p:nvPr/>
              </p:nvGrpSpPr>
              <p:grpSpPr>
                <a:xfrm rot="2700000">
                  <a:off x="6558397" y="302829"/>
                  <a:ext cx="144016" cy="144016"/>
                  <a:chOff x="4932040" y="2132856"/>
                  <a:chExt cx="144016" cy="144016"/>
                </a:xfrm>
              </p:grpSpPr>
              <p:cxnSp>
                <p:nvCxnSpPr>
                  <p:cNvPr id="38" name="直線コネクタ 37"/>
                  <p:cNvCxnSpPr/>
                  <p:nvPr/>
                </p:nvCxnSpPr>
                <p:spPr>
                  <a:xfrm>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pic>
            <p:nvPicPr>
              <p:cNvPr id="56" name="図 55" descr="\begin{document}&#10;\begin{align*}&#10;\mathcal O &#10;( \ \alpha \left( \frac{B}{B_{\rm c}} \right)^4 \ )&#10;\end{align*}&#10;\end{document}"/>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657438" y="2024844"/>
                <a:ext cx="631086" cy="270872"/>
              </a:xfrm>
              <a:prstGeom prst="rect">
                <a:avLst/>
              </a:prstGeom>
            </p:spPr>
          </p:pic>
        </p:grpSp>
        <p:sp>
          <p:nvSpPr>
            <p:cNvPr id="61" name="テキスト ボックス 60"/>
            <p:cNvSpPr txBox="1"/>
            <p:nvPr/>
          </p:nvSpPr>
          <p:spPr>
            <a:xfrm>
              <a:off x="2159732" y="1880828"/>
              <a:ext cx="1744260" cy="400110"/>
            </a:xfrm>
            <a:prstGeom prst="rect">
              <a:avLst/>
            </a:prstGeom>
            <a:noFill/>
          </p:spPr>
          <p:txBody>
            <a:bodyPr wrap="none" rtlCol="0">
              <a:spAutoFit/>
            </a:bodyPr>
            <a:lstStyle/>
            <a:p>
              <a:r>
                <a:rPr lang="en-US" altLang="ja-JP" sz="2000" dirty="0">
                  <a:solidFill>
                    <a:srgbClr val="7030A0"/>
                  </a:solidFill>
                </a:rPr>
                <a:t>Log divergence</a:t>
              </a:r>
              <a:endParaRPr kumimoji="1" lang="ja-JP" altLang="en-US" sz="2000" dirty="0">
                <a:solidFill>
                  <a:srgbClr val="7030A0"/>
                </a:solidFill>
              </a:endParaRPr>
            </a:p>
          </p:txBody>
        </p:sp>
      </p:grpSp>
      <p:pic>
        <p:nvPicPr>
          <p:cNvPr id="74" name="図 73" descr="\begin{document}&#10;\red&#10;\begin{eqnarray}&#10;\left\{&#10;\begin{array}{l}&#10;  \\&#10;  \\&#10;\end{array}&#10;\right.&#10;\nonumber&#10;\end{eqnarray}&#10;\end{document}"/>
          <p:cNvPicPr>
            <a:picLocks/>
          </p:cNvPicPr>
          <p:nvPr/>
        </p:nvPicPr>
        <p:blipFill>
          <a:blip r:embed="rId5">
            <a:extLst>
              <a:ext uri="{28A0092B-C50C-407E-A947-70E740481C1C}">
                <a14:useLocalDpi xmlns:a14="http://schemas.microsoft.com/office/drawing/2010/main" val="0"/>
              </a:ext>
            </a:extLst>
          </a:blip>
          <a:stretch>
            <a:fillRect/>
          </a:stretch>
        </p:blipFill>
        <p:spPr>
          <a:xfrm rot="5400000" flipH="1">
            <a:off x="3738143" y="2457529"/>
            <a:ext cx="222426" cy="2021352"/>
          </a:xfrm>
          <a:prstGeom prst="rect">
            <a:avLst/>
          </a:prstGeom>
        </p:spPr>
      </p:pic>
      <p:sp>
        <p:nvSpPr>
          <p:cNvPr id="75" name="テキスト ボックス 74"/>
          <p:cNvSpPr txBox="1"/>
          <p:nvPr/>
        </p:nvSpPr>
        <p:spPr>
          <a:xfrm>
            <a:off x="2829733" y="3573016"/>
            <a:ext cx="2057663" cy="307777"/>
          </a:xfrm>
          <a:prstGeom prst="rect">
            <a:avLst/>
          </a:prstGeom>
          <a:noFill/>
        </p:spPr>
        <p:txBody>
          <a:bodyPr wrap="square" rtlCol="0">
            <a:spAutoFit/>
          </a:bodyPr>
          <a:lstStyle/>
          <a:p>
            <a:r>
              <a:rPr lang="en-US" altLang="ja-JP" sz="1400" dirty="0">
                <a:solidFill>
                  <a:srgbClr val="FF0000"/>
                </a:solidFill>
              </a:rPr>
              <a:t>Term-by-term subtraction</a:t>
            </a:r>
            <a:endParaRPr kumimoji="1" lang="ja-JP" altLang="en-US" sz="1400" dirty="0">
              <a:solidFill>
                <a:srgbClr val="FF0000"/>
              </a:solidFill>
            </a:endParaRPr>
          </a:p>
        </p:txBody>
      </p:sp>
      <p:sp>
        <p:nvSpPr>
          <p:cNvPr id="77" name="テキスト ボックス 76"/>
          <p:cNvSpPr txBox="1"/>
          <p:nvPr/>
        </p:nvSpPr>
        <p:spPr>
          <a:xfrm>
            <a:off x="5040052" y="4341021"/>
            <a:ext cx="4110741" cy="400110"/>
          </a:xfrm>
          <a:prstGeom prst="rect">
            <a:avLst/>
          </a:prstGeom>
          <a:noFill/>
        </p:spPr>
        <p:txBody>
          <a:bodyPr wrap="none" rtlCol="0">
            <a:spAutoFit/>
          </a:bodyPr>
          <a:lstStyle/>
          <a:p>
            <a:r>
              <a:rPr kumimoji="1" lang="en-US" altLang="ja-JP" sz="2000" dirty="0">
                <a:solidFill>
                  <a:srgbClr val="00B050"/>
                </a:solidFill>
              </a:rPr>
              <a:t>Ishikawa, Kimura, </a:t>
            </a:r>
            <a:r>
              <a:rPr kumimoji="1" lang="en-US" altLang="ja-JP" sz="2000" dirty="0" err="1">
                <a:solidFill>
                  <a:srgbClr val="00B050"/>
                </a:solidFill>
              </a:rPr>
              <a:t>Shigaki</a:t>
            </a:r>
            <a:r>
              <a:rPr kumimoji="1" lang="en-US" altLang="ja-JP" sz="2000" dirty="0">
                <a:solidFill>
                  <a:srgbClr val="00B050"/>
                </a:solidFill>
              </a:rPr>
              <a:t>, Tsuji </a:t>
            </a:r>
            <a:r>
              <a:rPr lang="en-US" altLang="ja-JP" sz="2000" dirty="0">
                <a:solidFill>
                  <a:srgbClr val="00B050"/>
                </a:solidFill>
              </a:rPr>
              <a:t>(2013)</a:t>
            </a:r>
            <a:endParaRPr kumimoji="1" lang="ja-JP" altLang="en-US" sz="2000" dirty="0">
              <a:solidFill>
                <a:srgbClr val="00B050"/>
              </a:solidFill>
            </a:endParaRPr>
          </a:p>
        </p:txBody>
      </p:sp>
      <p:pic>
        <p:nvPicPr>
          <p:cNvPr id="62" name="図 61" descr="\begin{document}&#10;\begin{eqnarray}&#10;\Pi_{\rm \scriptscriptstyle ren} (q^2) &amp;=&amp; &#10;\Pi (q_\parallel^2, q_\perp^2) - \Pi_{\rm \scriptscriptstyle vac} (q^2 = 0)&#10;\nonumber&#10;\\&#10;&amp;=&amp; &#10;\Pi (q_\parallel^2, q_\perp^2) - {\red \Pi (0,q_\perp^2) }&#10;+ \{ \, {\blue \Pi (0, q_\perp^2)  }&#10;- \Pi_{\rm \scriptscriptstyle vac} (q^2 = 0) \, \}&#10;\nonumber&#10;\end{eqnarray}&#10;\end{document}"/>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364813" y="2621097"/>
            <a:ext cx="6672916" cy="735895"/>
          </a:xfrm>
          <a:prstGeom prst="rect">
            <a:avLst/>
          </a:prstGeom>
        </p:spPr>
      </p:pic>
      <p:pic>
        <p:nvPicPr>
          <p:cNvPr id="63" name="図 62" descr="\begin{document}&#10;\noindent&#10;$\Pi(0, q_\perp^2)$ can be evaluated both by {\blue directly integrating the proper-time integrals} &#10;&#10;\noindent&#10;and {\red decomposing into the seires of Landau levels}. &#10;\end{document}"/>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479807" y="3933056"/>
            <a:ext cx="6708340" cy="471684"/>
          </a:xfrm>
          <a:prstGeom prst="rect">
            <a:avLst/>
          </a:prstGeom>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5258" y="4628903"/>
            <a:ext cx="3153729" cy="2040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76826" y="4741131"/>
            <a:ext cx="2971744" cy="189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テキスト ボックス 77"/>
          <p:cNvSpPr txBox="1"/>
          <p:nvPr/>
        </p:nvSpPr>
        <p:spPr>
          <a:xfrm>
            <a:off x="6580021" y="6517812"/>
            <a:ext cx="2628155" cy="307777"/>
          </a:xfrm>
          <a:prstGeom prst="rect">
            <a:avLst/>
          </a:prstGeom>
          <a:noFill/>
        </p:spPr>
        <p:txBody>
          <a:bodyPr wrap="none" rtlCol="0">
            <a:spAutoFit/>
          </a:bodyPr>
          <a:lstStyle/>
          <a:p>
            <a:r>
              <a:rPr kumimoji="1" lang="en-US" altLang="ja-JP" sz="1400" dirty="0">
                <a:solidFill>
                  <a:srgbClr val="00B050"/>
                </a:solidFill>
              </a:rPr>
              <a:t>Taken from Ishikawa, et al. </a:t>
            </a:r>
            <a:r>
              <a:rPr lang="en-US" altLang="ja-JP" sz="1400" dirty="0">
                <a:solidFill>
                  <a:srgbClr val="00B050"/>
                </a:solidFill>
              </a:rPr>
              <a:t>(2013)</a:t>
            </a:r>
            <a:endParaRPr kumimoji="1" lang="ja-JP" altLang="en-US" sz="1400" dirty="0">
              <a:solidFill>
                <a:srgbClr val="00B050"/>
              </a:solidFill>
            </a:endParaRPr>
          </a:p>
        </p:txBody>
      </p:sp>
      <p:sp>
        <p:nvSpPr>
          <p:cNvPr id="81" name="テキスト ボックス 80"/>
          <p:cNvSpPr txBox="1"/>
          <p:nvPr/>
        </p:nvSpPr>
        <p:spPr>
          <a:xfrm>
            <a:off x="6391157" y="3609020"/>
            <a:ext cx="593111" cy="307777"/>
          </a:xfrm>
          <a:prstGeom prst="rect">
            <a:avLst/>
          </a:prstGeom>
          <a:noFill/>
        </p:spPr>
        <p:txBody>
          <a:bodyPr wrap="none" rtlCol="0">
            <a:spAutoFit/>
          </a:bodyPr>
          <a:lstStyle/>
          <a:p>
            <a:r>
              <a:rPr lang="en-US" altLang="ja-JP" sz="1400" dirty="0">
                <a:solidFill>
                  <a:srgbClr val="0070C0"/>
                </a:solidFill>
              </a:rPr>
              <a:t>Finite</a:t>
            </a:r>
            <a:endParaRPr kumimoji="1" lang="ja-JP" altLang="en-US" sz="1400" dirty="0">
              <a:solidFill>
                <a:srgbClr val="0070C0"/>
              </a:solidFill>
            </a:endParaRPr>
          </a:p>
        </p:txBody>
      </p:sp>
      <p:pic>
        <p:nvPicPr>
          <p:cNvPr id="65" name="図 64" descr="\begin{document}&#10;\blue&#10;\begin{eqnarray}&#10;\left\{&#10;\begin{array}{l}&#10;  \\&#10;  \\&#10;\end{array}&#10;\right.&#10;\nonumber&#10;\end{eqnarray}&#10;\end{document}"/>
          <p:cNvPicPr>
            <a:picLocks/>
          </p:cNvPicPr>
          <p:nvPr/>
        </p:nvPicPr>
        <p:blipFill>
          <a:blip r:embed="rId10">
            <a:extLst>
              <a:ext uri="{28A0092B-C50C-407E-A947-70E740481C1C}">
                <a14:useLocalDpi xmlns:a14="http://schemas.microsoft.com/office/drawing/2010/main" val="0"/>
              </a:ext>
            </a:extLst>
          </a:blip>
          <a:stretch>
            <a:fillRect/>
          </a:stretch>
        </p:blipFill>
        <p:spPr>
          <a:xfrm rot="-5400000">
            <a:off x="6546455" y="2313513"/>
            <a:ext cx="222426" cy="2309384"/>
          </a:xfrm>
          <a:prstGeom prst="rect">
            <a:avLst/>
          </a:prstGeom>
        </p:spPr>
      </p:pic>
      <p:sp>
        <p:nvSpPr>
          <p:cNvPr id="66" name="テキスト ボックス 65"/>
          <p:cNvSpPr txBox="1"/>
          <p:nvPr/>
        </p:nvSpPr>
        <p:spPr>
          <a:xfrm>
            <a:off x="903768" y="5373216"/>
            <a:ext cx="499880" cy="461665"/>
          </a:xfrm>
          <a:prstGeom prst="rect">
            <a:avLst/>
          </a:prstGeom>
          <a:noFill/>
        </p:spPr>
        <p:txBody>
          <a:bodyPr wrap="none" rtlCol="0">
            <a:spAutoFit/>
          </a:bodyPr>
          <a:lstStyle/>
          <a:p>
            <a:r>
              <a:rPr kumimoji="1" lang="en-US" altLang="ja-JP" sz="2400" dirty="0">
                <a:solidFill>
                  <a:srgbClr val="0070C0"/>
                </a:solidFill>
              </a:rPr>
              <a:t>Re</a:t>
            </a:r>
            <a:endParaRPr kumimoji="1" lang="ja-JP" altLang="en-US" sz="2400" dirty="0">
              <a:solidFill>
                <a:srgbClr val="0070C0"/>
              </a:solidFill>
            </a:endParaRPr>
          </a:p>
        </p:txBody>
      </p:sp>
      <p:sp>
        <p:nvSpPr>
          <p:cNvPr id="82" name="テキスト ボックス 81"/>
          <p:cNvSpPr txBox="1"/>
          <p:nvPr/>
        </p:nvSpPr>
        <p:spPr>
          <a:xfrm>
            <a:off x="4623111" y="5330786"/>
            <a:ext cx="506870" cy="461665"/>
          </a:xfrm>
          <a:prstGeom prst="rect">
            <a:avLst/>
          </a:prstGeom>
          <a:noFill/>
        </p:spPr>
        <p:txBody>
          <a:bodyPr wrap="none" rtlCol="0">
            <a:spAutoFit/>
          </a:bodyPr>
          <a:lstStyle/>
          <a:p>
            <a:r>
              <a:rPr kumimoji="1" lang="en-US" altLang="ja-JP" sz="2400" dirty="0" err="1">
                <a:solidFill>
                  <a:srgbClr val="0070C0"/>
                </a:solidFill>
              </a:rPr>
              <a:t>Im</a:t>
            </a:r>
            <a:endParaRPr kumimoji="1" lang="ja-JP" altLang="en-US" sz="2400" dirty="0">
              <a:solidFill>
                <a:srgbClr val="0070C0"/>
              </a:solidFill>
            </a:endParaRPr>
          </a:p>
        </p:txBody>
      </p:sp>
    </p:spTree>
    <p:extLst>
      <p:ext uri="{BB962C8B-B14F-4D97-AF65-F5344CB8AC3E}">
        <p14:creationId xmlns:p14="http://schemas.microsoft.com/office/powerpoint/2010/main" val="1252060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ctangle 159">
            <a:extLst>
              <a:ext uri="{FF2B5EF4-FFF2-40B4-BE49-F238E27FC236}">
                <a16:creationId xmlns:a16="http://schemas.microsoft.com/office/drawing/2014/main" id="{EB97132A-BDF3-456F-9706-42D5962DE14D}"/>
              </a:ext>
            </a:extLst>
          </p:cNvPr>
          <p:cNvSpPr/>
          <p:nvPr/>
        </p:nvSpPr>
        <p:spPr bwMode="auto">
          <a:xfrm>
            <a:off x="4768101" y="484024"/>
            <a:ext cx="4268395" cy="5949726"/>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157" name="Rectangle 156">
            <a:extLst>
              <a:ext uri="{FF2B5EF4-FFF2-40B4-BE49-F238E27FC236}">
                <a16:creationId xmlns:a16="http://schemas.microsoft.com/office/drawing/2014/main" id="{F21BC186-6D11-4E91-8CDE-CFC1A3EAD8CA}"/>
              </a:ext>
            </a:extLst>
          </p:cNvPr>
          <p:cNvSpPr/>
          <p:nvPr/>
        </p:nvSpPr>
        <p:spPr bwMode="auto">
          <a:xfrm>
            <a:off x="107504" y="484024"/>
            <a:ext cx="4633037" cy="5969312"/>
          </a:xfrm>
          <a:prstGeom prst="rect">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grpSp>
        <p:nvGrpSpPr>
          <p:cNvPr id="7" name="グループ化 6"/>
          <p:cNvGrpSpPr/>
          <p:nvPr/>
        </p:nvGrpSpPr>
        <p:grpSpPr>
          <a:xfrm>
            <a:off x="179512" y="3429000"/>
            <a:ext cx="8784976" cy="2915899"/>
            <a:chOff x="540291" y="3960935"/>
            <a:chExt cx="8784976" cy="2915899"/>
          </a:xfrm>
        </p:grpSpPr>
        <p:pic>
          <p:nvPicPr>
            <p:cNvPr id="23" name="Picture 2 1" descr="http://www.animations.physics.unsw.edu.au/jw/light/images/optics_of_wineglass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291" y="3960935"/>
              <a:ext cx="3388550" cy="24203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2" descr="http://www.animations.physics.unsw.edu.au/jw/light/images/optics_of_wineglass2.jpg"/>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GlowEdges trans="0" smoothness="7"/>
                      </a14:imgEffect>
                    </a14:imgLayer>
                  </a14:imgProps>
                </a:ext>
                <a:ext uri="{28A0092B-C50C-407E-A947-70E740481C1C}">
                  <a14:useLocalDpi xmlns:a14="http://schemas.microsoft.com/office/drawing/2010/main" val="0"/>
                </a:ext>
              </a:extLst>
            </a:blip>
            <a:srcRect/>
            <a:stretch>
              <a:fillRect/>
            </a:stretch>
          </p:blipFill>
          <p:spPr bwMode="auto">
            <a:xfrm>
              <a:off x="5859684" y="3960935"/>
              <a:ext cx="3465583" cy="247541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1436394" y="6436708"/>
              <a:ext cx="2021131" cy="400110"/>
            </a:xfrm>
            <a:prstGeom prst="rect">
              <a:avLst/>
            </a:prstGeom>
            <a:noFill/>
          </p:spPr>
          <p:txBody>
            <a:bodyPr wrap="none" rtlCol="0">
              <a:spAutoFit/>
            </a:bodyPr>
            <a:lstStyle/>
            <a:p>
              <a:r>
                <a:rPr lang="en-US" altLang="ja-JP" sz="2000" dirty="0"/>
                <a:t>Photon refraction</a:t>
              </a:r>
              <a:endParaRPr kumimoji="1" lang="ja-JP" altLang="en-US" sz="2000" dirty="0"/>
            </a:p>
          </p:txBody>
        </p:sp>
        <p:sp>
          <p:nvSpPr>
            <p:cNvPr id="26" name="テキスト ボックス 25"/>
            <p:cNvSpPr txBox="1"/>
            <p:nvPr/>
          </p:nvSpPr>
          <p:spPr>
            <a:xfrm>
              <a:off x="6303829" y="6476724"/>
              <a:ext cx="2509726" cy="400110"/>
            </a:xfrm>
            <a:prstGeom prst="rect">
              <a:avLst/>
            </a:prstGeom>
            <a:noFill/>
          </p:spPr>
          <p:txBody>
            <a:bodyPr wrap="none" rtlCol="0">
              <a:spAutoFit/>
            </a:bodyPr>
            <a:lstStyle/>
            <a:p>
              <a:r>
                <a:rPr lang="en-US" altLang="ja-JP" sz="2000" dirty="0"/>
                <a:t>Di-fermion production</a:t>
              </a:r>
              <a:endParaRPr kumimoji="1" lang="ja-JP" altLang="en-US" sz="2000" dirty="0"/>
            </a:p>
          </p:txBody>
        </p:sp>
      </p:grpSp>
      <p:sp>
        <p:nvSpPr>
          <p:cNvPr id="18" name="テキスト ボックス 17"/>
          <p:cNvSpPr txBox="1"/>
          <p:nvPr/>
        </p:nvSpPr>
        <p:spPr>
          <a:xfrm>
            <a:off x="2646532" y="-9504"/>
            <a:ext cx="4055534" cy="523220"/>
          </a:xfrm>
          <a:prstGeom prst="rect">
            <a:avLst/>
          </a:prstGeom>
          <a:noFill/>
        </p:spPr>
        <p:txBody>
          <a:bodyPr wrap="none" rtlCol="0">
            <a:spAutoFit/>
          </a:bodyPr>
          <a:lstStyle/>
          <a:p>
            <a:r>
              <a:rPr lang="en-US" altLang="ja-JP" sz="2800" dirty="0">
                <a:solidFill>
                  <a:srgbClr val="00B0F0"/>
                </a:solidFill>
              </a:rPr>
              <a:t>Complex refractive indices </a:t>
            </a:r>
          </a:p>
        </p:txBody>
      </p:sp>
      <p:grpSp>
        <p:nvGrpSpPr>
          <p:cNvPr id="2" name="Group 1">
            <a:extLst>
              <a:ext uri="{FF2B5EF4-FFF2-40B4-BE49-F238E27FC236}">
                <a16:creationId xmlns:a16="http://schemas.microsoft.com/office/drawing/2014/main" id="{F86228FA-5AE7-47F9-9BF2-C1B975B579F3}"/>
              </a:ext>
            </a:extLst>
          </p:cNvPr>
          <p:cNvGrpSpPr/>
          <p:nvPr/>
        </p:nvGrpSpPr>
        <p:grpSpPr>
          <a:xfrm>
            <a:off x="6438820" y="2175439"/>
            <a:ext cx="2160238" cy="965529"/>
            <a:chOff x="5364088" y="913915"/>
            <a:chExt cx="2160238" cy="965529"/>
          </a:xfrm>
        </p:grpSpPr>
        <p:grpSp>
          <p:nvGrpSpPr>
            <p:cNvPr id="9" name="Group 8">
              <a:extLst>
                <a:ext uri="{FF2B5EF4-FFF2-40B4-BE49-F238E27FC236}">
                  <a16:creationId xmlns:a16="http://schemas.microsoft.com/office/drawing/2014/main" id="{FB53F71B-10AF-4F7D-9C0D-3C3CAF199EA5}"/>
                </a:ext>
              </a:extLst>
            </p:cNvPr>
            <p:cNvGrpSpPr/>
            <p:nvPr/>
          </p:nvGrpSpPr>
          <p:grpSpPr>
            <a:xfrm>
              <a:off x="5963953" y="913915"/>
              <a:ext cx="1560373" cy="965529"/>
              <a:chOff x="4889392" y="1004978"/>
              <a:chExt cx="1998198" cy="1236447"/>
            </a:xfrm>
          </p:grpSpPr>
          <p:sp>
            <p:nvSpPr>
              <p:cNvPr id="15" name="円/楕円 51 2">
                <a:extLst>
                  <a:ext uri="{FF2B5EF4-FFF2-40B4-BE49-F238E27FC236}">
                    <a16:creationId xmlns:a16="http://schemas.microsoft.com/office/drawing/2014/main" id="{D02A92D4-F03D-420E-B6F8-CAEAC4503DFB}"/>
                  </a:ext>
                </a:extLst>
              </p:cNvPr>
              <p:cNvSpPr>
                <a:spLocks noChangeAspect="1"/>
              </p:cNvSpPr>
              <p:nvPr/>
            </p:nvSpPr>
            <p:spPr>
              <a:xfrm rot="10892241">
                <a:off x="5504279" y="1225606"/>
                <a:ext cx="795195" cy="795195"/>
              </a:xfrm>
              <a:prstGeom prst="ellipse">
                <a:avLst/>
              </a:prstGeom>
              <a:noFill/>
              <a:ln w="76200"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6" name="フリーフォーム 100 1 3">
                <a:extLst>
                  <a:ext uri="{FF2B5EF4-FFF2-40B4-BE49-F238E27FC236}">
                    <a16:creationId xmlns:a16="http://schemas.microsoft.com/office/drawing/2014/main" id="{2B5D385F-16E3-4802-9F5F-315F1264C013}"/>
                  </a:ext>
                </a:extLst>
              </p:cNvPr>
              <p:cNvSpPr/>
              <p:nvPr/>
            </p:nvSpPr>
            <p:spPr>
              <a:xfrm rot="10800000">
                <a:off x="4889392" y="1568564"/>
                <a:ext cx="577592" cy="1092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フリーフォーム 100 1 4">
                <a:extLst>
                  <a:ext uri="{FF2B5EF4-FFF2-40B4-BE49-F238E27FC236}">
                    <a16:creationId xmlns:a16="http://schemas.microsoft.com/office/drawing/2014/main" id="{5A9F3776-D982-4548-B9F5-E463E4DC5B0B}"/>
                  </a:ext>
                </a:extLst>
              </p:cNvPr>
              <p:cNvSpPr/>
              <p:nvPr/>
            </p:nvSpPr>
            <p:spPr>
              <a:xfrm rot="10800000">
                <a:off x="6309998" y="1591046"/>
                <a:ext cx="577592" cy="1092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8" name="Group 7">
                <a:extLst>
                  <a:ext uri="{FF2B5EF4-FFF2-40B4-BE49-F238E27FC236}">
                    <a16:creationId xmlns:a16="http://schemas.microsoft.com/office/drawing/2014/main" id="{B582137C-5CD8-4C83-A9AA-42471BD777AD}"/>
                  </a:ext>
                </a:extLst>
              </p:cNvPr>
              <p:cNvGrpSpPr/>
              <p:nvPr/>
            </p:nvGrpSpPr>
            <p:grpSpPr>
              <a:xfrm>
                <a:off x="5762605" y="1004978"/>
                <a:ext cx="278541" cy="1236447"/>
                <a:chOff x="5796136" y="1027009"/>
                <a:chExt cx="278541" cy="1236447"/>
              </a:xfrm>
            </p:grpSpPr>
            <p:cxnSp>
              <p:nvCxnSpPr>
                <p:cNvPr id="3" name="Straight Connector 2">
                  <a:extLst>
                    <a:ext uri="{FF2B5EF4-FFF2-40B4-BE49-F238E27FC236}">
                      <a16:creationId xmlns:a16="http://schemas.microsoft.com/office/drawing/2014/main" id="{8181427D-583D-40A0-AE32-9FB8D5F41FBD}"/>
                    </a:ext>
                  </a:extLst>
                </p:cNvPr>
                <p:cNvCxnSpPr/>
                <p:nvPr/>
              </p:nvCxnSpPr>
              <p:spPr>
                <a:xfrm>
                  <a:off x="5796136" y="1027009"/>
                  <a:ext cx="144016" cy="72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83B312E-93C3-4BC3-8897-2C2757DAEBFC}"/>
                    </a:ext>
                  </a:extLst>
                </p:cNvPr>
                <p:cNvCxnSpPr/>
                <p:nvPr/>
              </p:nvCxnSpPr>
              <p:spPr>
                <a:xfrm>
                  <a:off x="5940152" y="1088129"/>
                  <a:ext cx="0" cy="11167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E98A9E2-C6FD-45ED-B185-487E19BE1364}"/>
                    </a:ext>
                  </a:extLst>
                </p:cNvPr>
                <p:cNvCxnSpPr/>
                <p:nvPr/>
              </p:nvCxnSpPr>
              <p:spPr>
                <a:xfrm>
                  <a:off x="5930661" y="2191448"/>
                  <a:ext cx="144016" cy="72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27" name="Picture 26">
              <a:extLst>
                <a:ext uri="{FF2B5EF4-FFF2-40B4-BE49-F238E27FC236}">
                  <a16:creationId xmlns:a16="http://schemas.microsoft.com/office/drawing/2014/main" id="{5FA30ECE-37C9-4919-9E69-96B27694E881}"/>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364088" y="1342149"/>
              <a:ext cx="355589" cy="210375"/>
            </a:xfrm>
            <a:prstGeom prst="rect">
              <a:avLst/>
            </a:prstGeom>
          </p:spPr>
        </p:pic>
      </p:grpSp>
      <p:grpSp>
        <p:nvGrpSpPr>
          <p:cNvPr id="39" name="Group 38">
            <a:extLst>
              <a:ext uri="{FF2B5EF4-FFF2-40B4-BE49-F238E27FC236}">
                <a16:creationId xmlns:a16="http://schemas.microsoft.com/office/drawing/2014/main" id="{3176FE60-2015-4BCE-AF1A-6370E88CC495}"/>
              </a:ext>
            </a:extLst>
          </p:cNvPr>
          <p:cNvGrpSpPr/>
          <p:nvPr/>
        </p:nvGrpSpPr>
        <p:grpSpPr>
          <a:xfrm>
            <a:off x="5167819" y="1147461"/>
            <a:ext cx="2304250" cy="1004968"/>
            <a:chOff x="7452320" y="192128"/>
            <a:chExt cx="2304250" cy="1004968"/>
          </a:xfrm>
        </p:grpSpPr>
        <p:sp>
          <p:nvSpPr>
            <p:cNvPr id="31" name="フリーフォーム 100 1 1">
              <a:extLst>
                <a:ext uri="{FF2B5EF4-FFF2-40B4-BE49-F238E27FC236}">
                  <a16:creationId xmlns:a16="http://schemas.microsoft.com/office/drawing/2014/main" id="{73A94BA6-810B-40B8-8CCE-DBAE737878C6}"/>
                </a:ext>
              </a:extLst>
            </p:cNvPr>
            <p:cNvSpPr/>
            <p:nvPr/>
          </p:nvSpPr>
          <p:spPr>
            <a:xfrm rot="10800000">
              <a:off x="7586871" y="780234"/>
              <a:ext cx="577592" cy="1092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3" name="Arc 32">
              <a:extLst>
                <a:ext uri="{FF2B5EF4-FFF2-40B4-BE49-F238E27FC236}">
                  <a16:creationId xmlns:a16="http://schemas.microsoft.com/office/drawing/2014/main" id="{F39AFD73-F10B-488B-97AE-8D926A1C1539}"/>
                </a:ext>
              </a:extLst>
            </p:cNvPr>
            <p:cNvSpPr/>
            <p:nvPr/>
          </p:nvSpPr>
          <p:spPr>
            <a:xfrm>
              <a:off x="8166795" y="608034"/>
              <a:ext cx="1589775" cy="467933"/>
            </a:xfrm>
            <a:prstGeom prst="arc">
              <a:avLst>
                <a:gd name="adj1" fmla="val 6543651"/>
                <a:gd name="adj2" fmla="val 15306960"/>
              </a:avLst>
            </a:prstGeom>
            <a:ln w="57150" cmpd="dbl">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cxnSp>
          <p:nvCxnSpPr>
            <p:cNvPr id="35" name="Straight Connector 34">
              <a:extLst>
                <a:ext uri="{FF2B5EF4-FFF2-40B4-BE49-F238E27FC236}">
                  <a16:creationId xmlns:a16="http://schemas.microsoft.com/office/drawing/2014/main" id="{C638A1F6-5202-446B-825A-A79D253DEE74}"/>
                </a:ext>
              </a:extLst>
            </p:cNvPr>
            <p:cNvCxnSpPr/>
            <p:nvPr/>
          </p:nvCxnSpPr>
          <p:spPr>
            <a:xfrm>
              <a:off x="7452320" y="486903"/>
              <a:ext cx="0" cy="710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DDC56FF-91C8-4AE2-B954-42F3CE6D3416}"/>
                </a:ext>
              </a:extLst>
            </p:cNvPr>
            <p:cNvCxnSpPr/>
            <p:nvPr/>
          </p:nvCxnSpPr>
          <p:spPr>
            <a:xfrm>
              <a:off x="9036496" y="446531"/>
              <a:ext cx="0" cy="710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ECA46A23-59C1-42A8-AA46-B2C0DE81E135}"/>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9255481" y="192128"/>
              <a:ext cx="154954" cy="254403"/>
            </a:xfrm>
            <a:prstGeom prst="rect">
              <a:avLst/>
            </a:prstGeom>
          </p:spPr>
        </p:pic>
      </p:grpSp>
      <p:sp>
        <p:nvSpPr>
          <p:cNvPr id="40" name="TextBox 39">
            <a:extLst>
              <a:ext uri="{FF2B5EF4-FFF2-40B4-BE49-F238E27FC236}">
                <a16:creationId xmlns:a16="http://schemas.microsoft.com/office/drawing/2014/main" id="{A65C2CA7-F0FB-4275-99D7-C1F0C6DA3A03}"/>
              </a:ext>
            </a:extLst>
          </p:cNvPr>
          <p:cNvSpPr txBox="1"/>
          <p:nvPr/>
        </p:nvSpPr>
        <p:spPr>
          <a:xfrm>
            <a:off x="5673606" y="2482296"/>
            <a:ext cx="338554" cy="461665"/>
          </a:xfrm>
          <a:prstGeom prst="rect">
            <a:avLst/>
          </a:prstGeom>
          <a:noFill/>
        </p:spPr>
        <p:txBody>
          <a:bodyPr wrap="none" rtlCol="0">
            <a:spAutoFit/>
          </a:bodyPr>
          <a:lstStyle/>
          <a:p>
            <a:r>
              <a:rPr kumimoji="1" lang="en-US" altLang="ja-JP" sz="2400" dirty="0"/>
              <a:t>=</a:t>
            </a:r>
            <a:endParaRPr kumimoji="1" lang="ja-JP" altLang="en-US" sz="2400" dirty="0"/>
          </a:p>
        </p:txBody>
      </p:sp>
      <p:sp>
        <p:nvSpPr>
          <p:cNvPr id="41" name="TextBox 40">
            <a:extLst>
              <a:ext uri="{FF2B5EF4-FFF2-40B4-BE49-F238E27FC236}">
                <a16:creationId xmlns:a16="http://schemas.microsoft.com/office/drawing/2014/main" id="{C4E4196A-5F2F-46A6-B807-3F80C2C4D6C2}"/>
              </a:ext>
            </a:extLst>
          </p:cNvPr>
          <p:cNvSpPr txBox="1"/>
          <p:nvPr/>
        </p:nvSpPr>
        <p:spPr>
          <a:xfrm>
            <a:off x="179512" y="539680"/>
            <a:ext cx="4512058" cy="369332"/>
          </a:xfrm>
          <a:prstGeom prst="rect">
            <a:avLst/>
          </a:prstGeom>
          <a:noFill/>
        </p:spPr>
        <p:txBody>
          <a:bodyPr wrap="square" rtlCol="0">
            <a:spAutoFit/>
          </a:bodyPr>
          <a:lstStyle/>
          <a:p>
            <a:r>
              <a:rPr kumimoji="1" lang="en-US" altLang="ja-JP" dirty="0">
                <a:solidFill>
                  <a:srgbClr val="00B050"/>
                </a:solidFill>
              </a:rPr>
              <a:t>Refraction (real part of the index of refraction)</a:t>
            </a:r>
            <a:endParaRPr kumimoji="1" lang="ja-JP" altLang="en-US" dirty="0">
              <a:solidFill>
                <a:srgbClr val="00B050"/>
              </a:solidFill>
            </a:endParaRPr>
          </a:p>
        </p:txBody>
      </p:sp>
      <p:pic>
        <p:nvPicPr>
          <p:cNvPr id="43" name="Picture 42">
            <a:extLst>
              <a:ext uri="{FF2B5EF4-FFF2-40B4-BE49-F238E27FC236}">
                <a16:creationId xmlns:a16="http://schemas.microsoft.com/office/drawing/2014/main" id="{557612A2-2CE3-4650-B2D4-9FD0421DA342}"/>
              </a:ext>
            </a:extLst>
          </p:cNvPr>
          <p:cNvPicPr>
            <a:picLocks noChangeAspect="1"/>
          </p:cNvPicPr>
          <p:nvPr/>
        </p:nvPicPr>
        <p:blipFill>
          <a:blip r:embed="rId10"/>
          <a:stretch>
            <a:fillRect/>
          </a:stretch>
        </p:blipFill>
        <p:spPr>
          <a:xfrm>
            <a:off x="4411252" y="3756256"/>
            <a:ext cx="474651" cy="1017109"/>
          </a:xfrm>
          <a:prstGeom prst="rect">
            <a:avLst/>
          </a:prstGeom>
        </p:spPr>
      </p:pic>
      <p:sp>
        <p:nvSpPr>
          <p:cNvPr id="44" name="Arrow: Left-Right 43">
            <a:extLst>
              <a:ext uri="{FF2B5EF4-FFF2-40B4-BE49-F238E27FC236}">
                <a16:creationId xmlns:a16="http://schemas.microsoft.com/office/drawing/2014/main" id="{F50ED5BF-84EF-401C-A19D-710FE9023B0D}"/>
              </a:ext>
            </a:extLst>
          </p:cNvPr>
          <p:cNvSpPr/>
          <p:nvPr/>
        </p:nvSpPr>
        <p:spPr bwMode="auto">
          <a:xfrm>
            <a:off x="3743293" y="3125370"/>
            <a:ext cx="1714827" cy="663670"/>
          </a:xfrm>
          <a:prstGeom prst="leftRightArrow">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1" lang="en-US" altLang="ja-JP" dirty="0">
                <a:solidFill>
                  <a:schemeClr val="tx1"/>
                </a:solidFill>
              </a:rPr>
              <a:t>Both sides of a coin</a:t>
            </a:r>
            <a:endParaRPr kumimoji="1" lang="ja-JP" altLang="en-US" dirty="0">
              <a:solidFill>
                <a:schemeClr val="tx1"/>
              </a:solidFill>
            </a:endParaRPr>
          </a:p>
        </p:txBody>
      </p:sp>
      <p:sp>
        <p:nvSpPr>
          <p:cNvPr id="156" name="TextBox 155">
            <a:extLst>
              <a:ext uri="{FF2B5EF4-FFF2-40B4-BE49-F238E27FC236}">
                <a16:creationId xmlns:a16="http://schemas.microsoft.com/office/drawing/2014/main" id="{0683FD3A-A6B3-4AA6-8C6A-644E60E154AA}"/>
              </a:ext>
            </a:extLst>
          </p:cNvPr>
          <p:cNvSpPr txBox="1"/>
          <p:nvPr/>
        </p:nvSpPr>
        <p:spPr>
          <a:xfrm>
            <a:off x="5142893" y="478413"/>
            <a:ext cx="3821595" cy="646331"/>
          </a:xfrm>
          <a:prstGeom prst="rect">
            <a:avLst/>
          </a:prstGeom>
          <a:noFill/>
        </p:spPr>
        <p:txBody>
          <a:bodyPr wrap="square" rtlCol="0">
            <a:spAutoFit/>
          </a:bodyPr>
          <a:lstStyle/>
          <a:p>
            <a:r>
              <a:rPr lang="en-US" altLang="ja-JP" dirty="0">
                <a:solidFill>
                  <a:srgbClr val="00B050"/>
                </a:solidFill>
              </a:rPr>
              <a:t>Decay cross-section</a:t>
            </a:r>
          </a:p>
          <a:p>
            <a:r>
              <a:rPr lang="en-US" altLang="ja-JP" dirty="0">
                <a:solidFill>
                  <a:srgbClr val="00B050"/>
                </a:solidFill>
              </a:rPr>
              <a:t>O</a:t>
            </a:r>
            <a:r>
              <a:rPr kumimoji="1" lang="en-US" altLang="ja-JP" dirty="0">
                <a:solidFill>
                  <a:srgbClr val="00B050"/>
                </a:solidFill>
              </a:rPr>
              <a:t>ptical theorem for the imaginary part </a:t>
            </a:r>
            <a:endParaRPr kumimoji="1" lang="ja-JP" altLang="en-US" dirty="0">
              <a:solidFill>
                <a:srgbClr val="00B050"/>
              </a:solidFill>
            </a:endParaRPr>
          </a:p>
        </p:txBody>
      </p:sp>
      <p:grpSp>
        <p:nvGrpSpPr>
          <p:cNvPr id="5" name="Group 4">
            <a:extLst>
              <a:ext uri="{FF2B5EF4-FFF2-40B4-BE49-F238E27FC236}">
                <a16:creationId xmlns:a16="http://schemas.microsoft.com/office/drawing/2014/main" id="{454BF088-A7B0-4B67-83F9-444FE62976AD}"/>
              </a:ext>
            </a:extLst>
          </p:cNvPr>
          <p:cNvGrpSpPr/>
          <p:nvPr/>
        </p:nvGrpSpPr>
        <p:grpSpPr>
          <a:xfrm>
            <a:off x="251520" y="1124744"/>
            <a:ext cx="4745029" cy="1943240"/>
            <a:chOff x="251520" y="1124744"/>
            <a:chExt cx="4745029" cy="1943240"/>
          </a:xfrm>
        </p:grpSpPr>
        <p:sp>
          <p:nvSpPr>
            <p:cNvPr id="81" name="円/楕円 51">
              <a:extLst>
                <a:ext uri="{FF2B5EF4-FFF2-40B4-BE49-F238E27FC236}">
                  <a16:creationId xmlns:a16="http://schemas.microsoft.com/office/drawing/2014/main" id="{CF57D27E-DFD4-46DA-A581-34B36499E6F9}"/>
                </a:ext>
              </a:extLst>
            </p:cNvPr>
            <p:cNvSpPr>
              <a:spLocks noChangeAspect="1"/>
            </p:cNvSpPr>
            <p:nvPr/>
          </p:nvSpPr>
          <p:spPr>
            <a:xfrm rot="10892241">
              <a:off x="2948738" y="2251880"/>
              <a:ext cx="458236" cy="458237"/>
            </a:xfrm>
            <a:prstGeom prst="ellipse">
              <a:avLst/>
            </a:prstGeom>
            <a:noFill/>
            <a:ln w="28575"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82" name="グループ化 4">
              <a:extLst>
                <a:ext uri="{FF2B5EF4-FFF2-40B4-BE49-F238E27FC236}">
                  <a16:creationId xmlns:a16="http://schemas.microsoft.com/office/drawing/2014/main" id="{04885639-4668-4F39-A7F0-05635CD2744B}"/>
                </a:ext>
              </a:extLst>
            </p:cNvPr>
            <p:cNvGrpSpPr>
              <a:grpSpLocks noChangeAspect="1"/>
            </p:cNvGrpSpPr>
            <p:nvPr/>
          </p:nvGrpSpPr>
          <p:grpSpPr>
            <a:xfrm>
              <a:off x="2688452" y="2128127"/>
              <a:ext cx="330545" cy="150003"/>
              <a:chOff x="5267450" y="3810639"/>
              <a:chExt cx="848735" cy="391695"/>
            </a:xfrm>
            <a:noFill/>
          </p:grpSpPr>
          <p:sp>
            <p:nvSpPr>
              <p:cNvPr id="118" name="フリーフォーム 45">
                <a:extLst>
                  <a:ext uri="{FF2B5EF4-FFF2-40B4-BE49-F238E27FC236}">
                    <a16:creationId xmlns:a16="http://schemas.microsoft.com/office/drawing/2014/main" id="{7C3CB6B7-69E5-49B8-99A5-B7FDD6EDC63C}"/>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9" name="グループ化 46">
                <a:extLst>
                  <a:ext uri="{FF2B5EF4-FFF2-40B4-BE49-F238E27FC236}">
                    <a16:creationId xmlns:a16="http://schemas.microsoft.com/office/drawing/2014/main" id="{42227CA6-BDA1-49C4-BA5C-4BF56DCD0EDA}"/>
                  </a:ext>
                </a:extLst>
              </p:cNvPr>
              <p:cNvGrpSpPr/>
              <p:nvPr/>
            </p:nvGrpSpPr>
            <p:grpSpPr>
              <a:xfrm>
                <a:off x="5267450" y="3810639"/>
                <a:ext cx="141461" cy="141461"/>
                <a:chOff x="7240824" y="2855449"/>
                <a:chExt cx="141461" cy="141461"/>
              </a:xfrm>
              <a:grpFill/>
            </p:grpSpPr>
            <p:cxnSp>
              <p:nvCxnSpPr>
                <p:cNvPr id="120" name="直線コネクタ 47">
                  <a:extLst>
                    <a:ext uri="{FF2B5EF4-FFF2-40B4-BE49-F238E27FC236}">
                      <a16:creationId xmlns:a16="http://schemas.microsoft.com/office/drawing/2014/main" id="{C876A82C-FFCA-4002-8476-BB1E9D7F72BA}"/>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21" name="直線コネクタ 48">
                  <a:extLst>
                    <a:ext uri="{FF2B5EF4-FFF2-40B4-BE49-F238E27FC236}">
                      <a16:creationId xmlns:a16="http://schemas.microsoft.com/office/drawing/2014/main" id="{3EF3C7BD-7320-46E2-84CD-1A1830E498A4}"/>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22" name="直線コネクタ 49">
                  <a:extLst>
                    <a:ext uri="{FF2B5EF4-FFF2-40B4-BE49-F238E27FC236}">
                      <a16:creationId xmlns:a16="http://schemas.microsoft.com/office/drawing/2014/main" id="{A9A80993-3DEE-445A-881F-A01784B8F3AD}"/>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23" name="直線コネクタ 50">
                  <a:extLst>
                    <a:ext uri="{FF2B5EF4-FFF2-40B4-BE49-F238E27FC236}">
                      <a16:creationId xmlns:a16="http://schemas.microsoft.com/office/drawing/2014/main" id="{A40EAE25-B496-4809-8BE8-81BB48081ECD}"/>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83" name="グループ化 5">
              <a:extLst>
                <a:ext uri="{FF2B5EF4-FFF2-40B4-BE49-F238E27FC236}">
                  <a16:creationId xmlns:a16="http://schemas.microsoft.com/office/drawing/2014/main" id="{E0319931-3042-49BE-AA08-63E2AA651776}"/>
                </a:ext>
              </a:extLst>
            </p:cNvPr>
            <p:cNvGrpSpPr>
              <a:grpSpLocks noChangeAspect="1"/>
            </p:cNvGrpSpPr>
            <p:nvPr/>
          </p:nvGrpSpPr>
          <p:grpSpPr>
            <a:xfrm rot="3091139">
              <a:off x="3043694" y="1970281"/>
              <a:ext cx="330546" cy="150003"/>
              <a:chOff x="5267450" y="3810639"/>
              <a:chExt cx="848735" cy="391695"/>
            </a:xfrm>
            <a:noFill/>
          </p:grpSpPr>
          <p:sp>
            <p:nvSpPr>
              <p:cNvPr id="112" name="フリーフォーム 39">
                <a:extLst>
                  <a:ext uri="{FF2B5EF4-FFF2-40B4-BE49-F238E27FC236}">
                    <a16:creationId xmlns:a16="http://schemas.microsoft.com/office/drawing/2014/main" id="{F26757AE-E5BC-4872-8D94-CDBCB2AAB1F5}"/>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3" name="グループ化 40">
                <a:extLst>
                  <a:ext uri="{FF2B5EF4-FFF2-40B4-BE49-F238E27FC236}">
                    <a16:creationId xmlns:a16="http://schemas.microsoft.com/office/drawing/2014/main" id="{D1AE8212-5C74-44E6-8554-D9909B5C0BCC}"/>
                  </a:ext>
                </a:extLst>
              </p:cNvPr>
              <p:cNvGrpSpPr/>
              <p:nvPr/>
            </p:nvGrpSpPr>
            <p:grpSpPr>
              <a:xfrm>
                <a:off x="5267450" y="3810639"/>
                <a:ext cx="141461" cy="141461"/>
                <a:chOff x="7240824" y="2855449"/>
                <a:chExt cx="141461" cy="141461"/>
              </a:xfrm>
              <a:grpFill/>
            </p:grpSpPr>
            <p:cxnSp>
              <p:nvCxnSpPr>
                <p:cNvPr id="114" name="直線コネクタ 41">
                  <a:extLst>
                    <a:ext uri="{FF2B5EF4-FFF2-40B4-BE49-F238E27FC236}">
                      <a16:creationId xmlns:a16="http://schemas.microsoft.com/office/drawing/2014/main" id="{DC052A7C-7A95-4A4C-AF06-B9C3179D4B23}"/>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15" name="直線コネクタ 42">
                  <a:extLst>
                    <a:ext uri="{FF2B5EF4-FFF2-40B4-BE49-F238E27FC236}">
                      <a16:creationId xmlns:a16="http://schemas.microsoft.com/office/drawing/2014/main" id="{16CC40A1-27F3-4870-8CD3-9D3048EA12C0}"/>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16" name="直線コネクタ 43">
                  <a:extLst>
                    <a:ext uri="{FF2B5EF4-FFF2-40B4-BE49-F238E27FC236}">
                      <a16:creationId xmlns:a16="http://schemas.microsoft.com/office/drawing/2014/main" id="{2F67A3A2-9EFE-44ED-BF24-97EDE4FA94CE}"/>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17" name="直線コネクタ 44">
                  <a:extLst>
                    <a:ext uri="{FF2B5EF4-FFF2-40B4-BE49-F238E27FC236}">
                      <a16:creationId xmlns:a16="http://schemas.microsoft.com/office/drawing/2014/main" id="{4148EAEC-C392-4A96-984C-4A79EF40D6F0}"/>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84" name="グループ化 6">
              <a:extLst>
                <a:ext uri="{FF2B5EF4-FFF2-40B4-BE49-F238E27FC236}">
                  <a16:creationId xmlns:a16="http://schemas.microsoft.com/office/drawing/2014/main" id="{477ABFEF-29C3-4D9B-86D9-059F40417DE5}"/>
                </a:ext>
              </a:extLst>
            </p:cNvPr>
            <p:cNvGrpSpPr>
              <a:grpSpLocks noChangeAspect="1"/>
            </p:cNvGrpSpPr>
            <p:nvPr/>
          </p:nvGrpSpPr>
          <p:grpSpPr>
            <a:xfrm rot="6080961">
              <a:off x="3382893" y="2184629"/>
              <a:ext cx="330546" cy="150003"/>
              <a:chOff x="5267450" y="3810639"/>
              <a:chExt cx="848735" cy="391695"/>
            </a:xfrm>
            <a:noFill/>
          </p:grpSpPr>
          <p:sp>
            <p:nvSpPr>
              <p:cNvPr id="106" name="フリーフォーム 33">
                <a:extLst>
                  <a:ext uri="{FF2B5EF4-FFF2-40B4-BE49-F238E27FC236}">
                    <a16:creationId xmlns:a16="http://schemas.microsoft.com/office/drawing/2014/main" id="{59260345-172F-4171-901E-E448DF4FC26B}"/>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 name="グループ化 34">
                <a:extLst>
                  <a:ext uri="{FF2B5EF4-FFF2-40B4-BE49-F238E27FC236}">
                    <a16:creationId xmlns:a16="http://schemas.microsoft.com/office/drawing/2014/main" id="{AE6D55A6-F7EB-4A39-91FD-E38CB17ECBB3}"/>
                  </a:ext>
                </a:extLst>
              </p:cNvPr>
              <p:cNvGrpSpPr/>
              <p:nvPr/>
            </p:nvGrpSpPr>
            <p:grpSpPr>
              <a:xfrm>
                <a:off x="5267450" y="3810639"/>
                <a:ext cx="141461" cy="141461"/>
                <a:chOff x="7240824" y="2855449"/>
                <a:chExt cx="141461" cy="141461"/>
              </a:xfrm>
              <a:grpFill/>
            </p:grpSpPr>
            <p:cxnSp>
              <p:nvCxnSpPr>
                <p:cNvPr id="108" name="直線コネクタ 35">
                  <a:extLst>
                    <a:ext uri="{FF2B5EF4-FFF2-40B4-BE49-F238E27FC236}">
                      <a16:creationId xmlns:a16="http://schemas.microsoft.com/office/drawing/2014/main" id="{5690F80A-99AA-42CA-9F23-453174D0B1FF}"/>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09" name="直線コネクタ 36">
                  <a:extLst>
                    <a:ext uri="{FF2B5EF4-FFF2-40B4-BE49-F238E27FC236}">
                      <a16:creationId xmlns:a16="http://schemas.microsoft.com/office/drawing/2014/main" id="{4EC1790C-4E1D-43FB-B9D7-DDEF75AA090E}"/>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10" name="直線コネクタ 37">
                  <a:extLst>
                    <a:ext uri="{FF2B5EF4-FFF2-40B4-BE49-F238E27FC236}">
                      <a16:creationId xmlns:a16="http://schemas.microsoft.com/office/drawing/2014/main" id="{E4F59D83-1085-4B98-AE0A-7EFB203DE577}"/>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11" name="直線コネクタ 38">
                  <a:extLst>
                    <a:ext uri="{FF2B5EF4-FFF2-40B4-BE49-F238E27FC236}">
                      <a16:creationId xmlns:a16="http://schemas.microsoft.com/office/drawing/2014/main" id="{A5578AFE-25BE-4177-9195-C1E18B90C9C9}"/>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85" name="グループ化 8">
              <a:extLst>
                <a:ext uri="{FF2B5EF4-FFF2-40B4-BE49-F238E27FC236}">
                  <a16:creationId xmlns:a16="http://schemas.microsoft.com/office/drawing/2014/main" id="{80F483EE-4F6B-4B9B-9C27-2DB64F16E0B1}"/>
                </a:ext>
              </a:extLst>
            </p:cNvPr>
            <p:cNvGrpSpPr>
              <a:grpSpLocks noChangeAspect="1"/>
            </p:cNvGrpSpPr>
            <p:nvPr/>
          </p:nvGrpSpPr>
          <p:grpSpPr>
            <a:xfrm rot="17091119">
              <a:off x="2639076" y="2628654"/>
              <a:ext cx="330546" cy="150003"/>
              <a:chOff x="5267450" y="3810639"/>
              <a:chExt cx="848735" cy="391695"/>
            </a:xfrm>
            <a:noFill/>
          </p:grpSpPr>
          <p:sp>
            <p:nvSpPr>
              <p:cNvPr id="100" name="フリーフォーム 27">
                <a:extLst>
                  <a:ext uri="{FF2B5EF4-FFF2-40B4-BE49-F238E27FC236}">
                    <a16:creationId xmlns:a16="http://schemas.microsoft.com/office/drawing/2014/main" id="{D4D9F7D1-386B-4E51-B9D9-83C14D5B078F}"/>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1" name="グループ化 28">
                <a:extLst>
                  <a:ext uri="{FF2B5EF4-FFF2-40B4-BE49-F238E27FC236}">
                    <a16:creationId xmlns:a16="http://schemas.microsoft.com/office/drawing/2014/main" id="{4D1B6290-7FE9-43B6-BA39-1DD781E0D064}"/>
                  </a:ext>
                </a:extLst>
              </p:cNvPr>
              <p:cNvGrpSpPr/>
              <p:nvPr/>
            </p:nvGrpSpPr>
            <p:grpSpPr>
              <a:xfrm>
                <a:off x="5267450" y="3810639"/>
                <a:ext cx="141461" cy="141461"/>
                <a:chOff x="7240824" y="2855449"/>
                <a:chExt cx="141461" cy="141461"/>
              </a:xfrm>
              <a:grpFill/>
            </p:grpSpPr>
            <p:cxnSp>
              <p:nvCxnSpPr>
                <p:cNvPr id="102" name="直線コネクタ 29">
                  <a:extLst>
                    <a:ext uri="{FF2B5EF4-FFF2-40B4-BE49-F238E27FC236}">
                      <a16:creationId xmlns:a16="http://schemas.microsoft.com/office/drawing/2014/main" id="{77DB4830-DB88-4B91-8EE8-312B633C99DC}"/>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03" name="直線コネクタ 30">
                  <a:extLst>
                    <a:ext uri="{FF2B5EF4-FFF2-40B4-BE49-F238E27FC236}">
                      <a16:creationId xmlns:a16="http://schemas.microsoft.com/office/drawing/2014/main" id="{927A3C76-5F85-430B-91F2-125EA649BBB8}"/>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04" name="直線コネクタ 31">
                  <a:extLst>
                    <a:ext uri="{FF2B5EF4-FFF2-40B4-BE49-F238E27FC236}">
                      <a16:creationId xmlns:a16="http://schemas.microsoft.com/office/drawing/2014/main" id="{3A1F5BD5-31EB-409C-BD61-26394EFA6C30}"/>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05" name="直線コネクタ 32">
                  <a:extLst>
                    <a:ext uri="{FF2B5EF4-FFF2-40B4-BE49-F238E27FC236}">
                      <a16:creationId xmlns:a16="http://schemas.microsoft.com/office/drawing/2014/main" id="{16F07766-2309-4608-B9CB-FCA94588013D}"/>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86" name="グループ化 9">
              <a:extLst>
                <a:ext uri="{FF2B5EF4-FFF2-40B4-BE49-F238E27FC236}">
                  <a16:creationId xmlns:a16="http://schemas.microsoft.com/office/drawing/2014/main" id="{7AD78699-8FC0-451F-BE04-056E77012600}"/>
                </a:ext>
              </a:extLst>
            </p:cNvPr>
            <p:cNvGrpSpPr>
              <a:grpSpLocks noChangeAspect="1"/>
            </p:cNvGrpSpPr>
            <p:nvPr/>
          </p:nvGrpSpPr>
          <p:grpSpPr>
            <a:xfrm rot="10800000">
              <a:off x="3320605" y="2711724"/>
              <a:ext cx="330545" cy="150003"/>
              <a:chOff x="5267450" y="3810639"/>
              <a:chExt cx="848735" cy="391695"/>
            </a:xfrm>
            <a:noFill/>
          </p:grpSpPr>
          <p:sp>
            <p:nvSpPr>
              <p:cNvPr id="94" name="フリーフォーム 21">
                <a:extLst>
                  <a:ext uri="{FF2B5EF4-FFF2-40B4-BE49-F238E27FC236}">
                    <a16:creationId xmlns:a16="http://schemas.microsoft.com/office/drawing/2014/main" id="{7911F7A9-1F32-4EE6-B9DD-00FB7CDB9EDF}"/>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22">
                <a:extLst>
                  <a:ext uri="{FF2B5EF4-FFF2-40B4-BE49-F238E27FC236}">
                    <a16:creationId xmlns:a16="http://schemas.microsoft.com/office/drawing/2014/main" id="{913ACA0F-C23A-4AF3-8A4F-49E5FF29A06D}"/>
                  </a:ext>
                </a:extLst>
              </p:cNvPr>
              <p:cNvGrpSpPr/>
              <p:nvPr/>
            </p:nvGrpSpPr>
            <p:grpSpPr>
              <a:xfrm>
                <a:off x="5267450" y="3810639"/>
                <a:ext cx="141461" cy="141461"/>
                <a:chOff x="7240824" y="2855449"/>
                <a:chExt cx="141461" cy="141461"/>
              </a:xfrm>
              <a:grpFill/>
            </p:grpSpPr>
            <p:cxnSp>
              <p:nvCxnSpPr>
                <p:cNvPr id="96" name="直線コネクタ 23">
                  <a:extLst>
                    <a:ext uri="{FF2B5EF4-FFF2-40B4-BE49-F238E27FC236}">
                      <a16:creationId xmlns:a16="http://schemas.microsoft.com/office/drawing/2014/main" id="{E4920159-3943-48E2-A616-504153D47AAF}"/>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97" name="直線コネクタ 24">
                  <a:extLst>
                    <a:ext uri="{FF2B5EF4-FFF2-40B4-BE49-F238E27FC236}">
                      <a16:creationId xmlns:a16="http://schemas.microsoft.com/office/drawing/2014/main" id="{8538A39D-0B66-4612-B183-8229ECA01CDB}"/>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98" name="直線コネクタ 25">
                  <a:extLst>
                    <a:ext uri="{FF2B5EF4-FFF2-40B4-BE49-F238E27FC236}">
                      <a16:creationId xmlns:a16="http://schemas.microsoft.com/office/drawing/2014/main" id="{78ACFA57-C860-4F62-8DE8-184F0C4C9224}"/>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99" name="直線コネクタ 26">
                  <a:extLst>
                    <a:ext uri="{FF2B5EF4-FFF2-40B4-BE49-F238E27FC236}">
                      <a16:creationId xmlns:a16="http://schemas.microsoft.com/office/drawing/2014/main" id="{8689F722-83DE-420F-AC7D-F2E0388AE42D}"/>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87" name="グループ化 10">
              <a:extLst>
                <a:ext uri="{FF2B5EF4-FFF2-40B4-BE49-F238E27FC236}">
                  <a16:creationId xmlns:a16="http://schemas.microsoft.com/office/drawing/2014/main" id="{45636EA9-EE7A-411C-9262-ADA3EE0AB6F3}"/>
                </a:ext>
              </a:extLst>
            </p:cNvPr>
            <p:cNvGrpSpPr>
              <a:grpSpLocks noChangeAspect="1"/>
            </p:cNvGrpSpPr>
            <p:nvPr/>
          </p:nvGrpSpPr>
          <p:grpSpPr>
            <a:xfrm rot="13922608">
              <a:off x="2979832" y="2827709"/>
              <a:ext cx="330546" cy="150003"/>
              <a:chOff x="5267450" y="3810639"/>
              <a:chExt cx="848735" cy="391695"/>
            </a:xfrm>
            <a:noFill/>
          </p:grpSpPr>
          <p:sp>
            <p:nvSpPr>
              <p:cNvPr id="88" name="フリーフォーム 15">
                <a:extLst>
                  <a:ext uri="{FF2B5EF4-FFF2-40B4-BE49-F238E27FC236}">
                    <a16:creationId xmlns:a16="http://schemas.microsoft.com/office/drawing/2014/main" id="{18197793-31C8-40E5-9DA6-983688E83B21}"/>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9" name="グループ化 16">
                <a:extLst>
                  <a:ext uri="{FF2B5EF4-FFF2-40B4-BE49-F238E27FC236}">
                    <a16:creationId xmlns:a16="http://schemas.microsoft.com/office/drawing/2014/main" id="{90D3A6BD-F4BF-47A5-8F1C-F7F06DA4E54E}"/>
                  </a:ext>
                </a:extLst>
              </p:cNvPr>
              <p:cNvGrpSpPr/>
              <p:nvPr/>
            </p:nvGrpSpPr>
            <p:grpSpPr>
              <a:xfrm>
                <a:off x="5267450" y="3810639"/>
                <a:ext cx="141461" cy="141461"/>
                <a:chOff x="7240824" y="2855449"/>
                <a:chExt cx="141461" cy="141461"/>
              </a:xfrm>
              <a:grpFill/>
            </p:grpSpPr>
            <p:cxnSp>
              <p:nvCxnSpPr>
                <p:cNvPr id="90" name="直線コネクタ 17">
                  <a:extLst>
                    <a:ext uri="{FF2B5EF4-FFF2-40B4-BE49-F238E27FC236}">
                      <a16:creationId xmlns:a16="http://schemas.microsoft.com/office/drawing/2014/main" id="{C2D16C15-822E-414D-9C22-29E42D6645DD}"/>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91" name="直線コネクタ 18">
                  <a:extLst>
                    <a:ext uri="{FF2B5EF4-FFF2-40B4-BE49-F238E27FC236}">
                      <a16:creationId xmlns:a16="http://schemas.microsoft.com/office/drawing/2014/main" id="{89259591-4BA3-4425-A815-5AC892FF7913}"/>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92" name="直線コネクタ 19">
                  <a:extLst>
                    <a:ext uri="{FF2B5EF4-FFF2-40B4-BE49-F238E27FC236}">
                      <a16:creationId xmlns:a16="http://schemas.microsoft.com/office/drawing/2014/main" id="{5DDA0867-4F94-471B-BABF-8DAD72173655}"/>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93" name="直線コネクタ 20">
                  <a:extLst>
                    <a:ext uri="{FF2B5EF4-FFF2-40B4-BE49-F238E27FC236}">
                      <a16:creationId xmlns:a16="http://schemas.microsoft.com/office/drawing/2014/main" id="{96C6AB32-5147-459E-ACAB-FD90D2C0DEED}"/>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sp>
          <p:nvSpPr>
            <p:cNvPr id="52" name="円/楕円 51">
              <a:extLst>
                <a:ext uri="{FF2B5EF4-FFF2-40B4-BE49-F238E27FC236}">
                  <a16:creationId xmlns:a16="http://schemas.microsoft.com/office/drawing/2014/main" id="{7E7C694F-2CE8-4111-8501-5C6D737E19FD}"/>
                </a:ext>
              </a:extLst>
            </p:cNvPr>
            <p:cNvSpPr>
              <a:spLocks noChangeAspect="1"/>
            </p:cNvSpPr>
            <p:nvPr/>
          </p:nvSpPr>
          <p:spPr>
            <a:xfrm rot="10892241">
              <a:off x="1436099" y="2244234"/>
              <a:ext cx="458237" cy="458237"/>
            </a:xfrm>
            <a:prstGeom prst="ellipse">
              <a:avLst/>
            </a:prstGeom>
            <a:noFill/>
            <a:ln w="28575"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53" name="グループ化 4">
              <a:extLst>
                <a:ext uri="{FF2B5EF4-FFF2-40B4-BE49-F238E27FC236}">
                  <a16:creationId xmlns:a16="http://schemas.microsoft.com/office/drawing/2014/main" id="{2C253F06-2FC4-4A94-8362-340F2B16A77B}"/>
                </a:ext>
              </a:extLst>
            </p:cNvPr>
            <p:cNvGrpSpPr>
              <a:grpSpLocks noChangeAspect="1"/>
            </p:cNvGrpSpPr>
            <p:nvPr/>
          </p:nvGrpSpPr>
          <p:grpSpPr>
            <a:xfrm rot="177466">
              <a:off x="1190271" y="2103871"/>
              <a:ext cx="330546" cy="150003"/>
              <a:chOff x="5267450" y="3810639"/>
              <a:chExt cx="848735" cy="391695"/>
            </a:xfrm>
            <a:noFill/>
          </p:grpSpPr>
          <p:sp>
            <p:nvSpPr>
              <p:cNvPr id="75" name="フリーフォーム 45">
                <a:extLst>
                  <a:ext uri="{FF2B5EF4-FFF2-40B4-BE49-F238E27FC236}">
                    <a16:creationId xmlns:a16="http://schemas.microsoft.com/office/drawing/2014/main" id="{AABD6698-A9AE-4D11-AF9A-203DD98C51BC}"/>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6" name="グループ化 46">
                <a:extLst>
                  <a:ext uri="{FF2B5EF4-FFF2-40B4-BE49-F238E27FC236}">
                    <a16:creationId xmlns:a16="http://schemas.microsoft.com/office/drawing/2014/main" id="{B3B23E00-3F78-4953-B0B0-A6F632AD84D3}"/>
                  </a:ext>
                </a:extLst>
              </p:cNvPr>
              <p:cNvGrpSpPr/>
              <p:nvPr/>
            </p:nvGrpSpPr>
            <p:grpSpPr>
              <a:xfrm>
                <a:off x="5267450" y="3810639"/>
                <a:ext cx="141461" cy="141461"/>
                <a:chOff x="7240824" y="2855449"/>
                <a:chExt cx="141461" cy="141461"/>
              </a:xfrm>
              <a:grpFill/>
            </p:grpSpPr>
            <p:cxnSp>
              <p:nvCxnSpPr>
                <p:cNvPr id="77" name="直線コネクタ 47">
                  <a:extLst>
                    <a:ext uri="{FF2B5EF4-FFF2-40B4-BE49-F238E27FC236}">
                      <a16:creationId xmlns:a16="http://schemas.microsoft.com/office/drawing/2014/main" id="{3118090B-A1CD-4E08-A3D8-C5B09D5972E2}"/>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78" name="直線コネクタ 48">
                  <a:extLst>
                    <a:ext uri="{FF2B5EF4-FFF2-40B4-BE49-F238E27FC236}">
                      <a16:creationId xmlns:a16="http://schemas.microsoft.com/office/drawing/2014/main" id="{751E2554-7D0E-46C8-8C46-0E9767AC6241}"/>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79" name="直線コネクタ 49">
                  <a:extLst>
                    <a:ext uri="{FF2B5EF4-FFF2-40B4-BE49-F238E27FC236}">
                      <a16:creationId xmlns:a16="http://schemas.microsoft.com/office/drawing/2014/main" id="{C403EFAC-3E13-4693-9ABB-3C1C9E740079}"/>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80" name="直線コネクタ 50">
                  <a:extLst>
                    <a:ext uri="{FF2B5EF4-FFF2-40B4-BE49-F238E27FC236}">
                      <a16:creationId xmlns:a16="http://schemas.microsoft.com/office/drawing/2014/main" id="{6390D404-4496-46B9-B681-76389E64A9F9}"/>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54" name="グループ化 6">
              <a:extLst>
                <a:ext uri="{FF2B5EF4-FFF2-40B4-BE49-F238E27FC236}">
                  <a16:creationId xmlns:a16="http://schemas.microsoft.com/office/drawing/2014/main" id="{8BF68FF1-02F2-4C5E-84B1-F82D52C6C02F}"/>
                </a:ext>
              </a:extLst>
            </p:cNvPr>
            <p:cNvGrpSpPr>
              <a:grpSpLocks noChangeAspect="1"/>
            </p:cNvGrpSpPr>
            <p:nvPr/>
          </p:nvGrpSpPr>
          <p:grpSpPr>
            <a:xfrm rot="6080961">
              <a:off x="1857086" y="2163167"/>
              <a:ext cx="330546" cy="150003"/>
              <a:chOff x="5267450" y="3810639"/>
              <a:chExt cx="848735" cy="391695"/>
            </a:xfrm>
            <a:noFill/>
          </p:grpSpPr>
          <p:sp>
            <p:nvSpPr>
              <p:cNvPr id="69" name="フリーフォーム 33">
                <a:extLst>
                  <a:ext uri="{FF2B5EF4-FFF2-40B4-BE49-F238E27FC236}">
                    <a16:creationId xmlns:a16="http://schemas.microsoft.com/office/drawing/2014/main" id="{D61B4A6C-F6EE-48C7-8736-02C5E5724E9A}"/>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34">
                <a:extLst>
                  <a:ext uri="{FF2B5EF4-FFF2-40B4-BE49-F238E27FC236}">
                    <a16:creationId xmlns:a16="http://schemas.microsoft.com/office/drawing/2014/main" id="{758D1FC2-B4F2-4FDA-9BF3-504CE0184C3B}"/>
                  </a:ext>
                </a:extLst>
              </p:cNvPr>
              <p:cNvGrpSpPr/>
              <p:nvPr/>
            </p:nvGrpSpPr>
            <p:grpSpPr>
              <a:xfrm>
                <a:off x="5267450" y="3810639"/>
                <a:ext cx="141461" cy="141461"/>
                <a:chOff x="7240824" y="2855449"/>
                <a:chExt cx="141461" cy="141461"/>
              </a:xfrm>
              <a:grpFill/>
            </p:grpSpPr>
            <p:cxnSp>
              <p:nvCxnSpPr>
                <p:cNvPr id="71" name="直線コネクタ 35">
                  <a:extLst>
                    <a:ext uri="{FF2B5EF4-FFF2-40B4-BE49-F238E27FC236}">
                      <a16:creationId xmlns:a16="http://schemas.microsoft.com/office/drawing/2014/main" id="{2A10D7EA-7324-4F46-84D4-F152EDCB52BB}"/>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72" name="直線コネクタ 36">
                  <a:extLst>
                    <a:ext uri="{FF2B5EF4-FFF2-40B4-BE49-F238E27FC236}">
                      <a16:creationId xmlns:a16="http://schemas.microsoft.com/office/drawing/2014/main" id="{FB0FEC0E-6988-48FC-8729-512E05F11DF2}"/>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73" name="直線コネクタ 37">
                  <a:extLst>
                    <a:ext uri="{FF2B5EF4-FFF2-40B4-BE49-F238E27FC236}">
                      <a16:creationId xmlns:a16="http://schemas.microsoft.com/office/drawing/2014/main" id="{6FEEE392-FFB6-456B-854D-DEB75FC8E18A}"/>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74" name="直線コネクタ 38">
                  <a:extLst>
                    <a:ext uri="{FF2B5EF4-FFF2-40B4-BE49-F238E27FC236}">
                      <a16:creationId xmlns:a16="http://schemas.microsoft.com/office/drawing/2014/main" id="{8CAB1D97-AB35-48BE-B736-932D3F9F6FE3}"/>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55" name="グループ化 8">
              <a:extLst>
                <a:ext uri="{FF2B5EF4-FFF2-40B4-BE49-F238E27FC236}">
                  <a16:creationId xmlns:a16="http://schemas.microsoft.com/office/drawing/2014/main" id="{CC8E4314-2FF3-45BE-9621-1CE9777C5544}"/>
                </a:ext>
              </a:extLst>
            </p:cNvPr>
            <p:cNvGrpSpPr>
              <a:grpSpLocks noChangeAspect="1"/>
            </p:cNvGrpSpPr>
            <p:nvPr/>
          </p:nvGrpSpPr>
          <p:grpSpPr>
            <a:xfrm rot="17091119">
              <a:off x="1133188" y="2631192"/>
              <a:ext cx="330546" cy="150003"/>
              <a:chOff x="5267450" y="3810639"/>
              <a:chExt cx="848735" cy="391695"/>
            </a:xfrm>
            <a:noFill/>
          </p:grpSpPr>
          <p:sp>
            <p:nvSpPr>
              <p:cNvPr id="63" name="フリーフォーム 27">
                <a:extLst>
                  <a:ext uri="{FF2B5EF4-FFF2-40B4-BE49-F238E27FC236}">
                    <a16:creationId xmlns:a16="http://schemas.microsoft.com/office/drawing/2014/main" id="{79DA97A7-DAEA-452C-AA18-0B8049880AEC}"/>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4" name="グループ化 28">
                <a:extLst>
                  <a:ext uri="{FF2B5EF4-FFF2-40B4-BE49-F238E27FC236}">
                    <a16:creationId xmlns:a16="http://schemas.microsoft.com/office/drawing/2014/main" id="{62C423F4-C8BE-4B3C-BD72-F6B4828A15D7}"/>
                  </a:ext>
                </a:extLst>
              </p:cNvPr>
              <p:cNvGrpSpPr/>
              <p:nvPr/>
            </p:nvGrpSpPr>
            <p:grpSpPr>
              <a:xfrm>
                <a:off x="5267450" y="3810639"/>
                <a:ext cx="141461" cy="141461"/>
                <a:chOff x="7240824" y="2855449"/>
                <a:chExt cx="141461" cy="141461"/>
              </a:xfrm>
              <a:grpFill/>
            </p:grpSpPr>
            <p:cxnSp>
              <p:nvCxnSpPr>
                <p:cNvPr id="65" name="直線コネクタ 29">
                  <a:extLst>
                    <a:ext uri="{FF2B5EF4-FFF2-40B4-BE49-F238E27FC236}">
                      <a16:creationId xmlns:a16="http://schemas.microsoft.com/office/drawing/2014/main" id="{12722B7E-8C9C-4F45-99A9-625C2276F93A}"/>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66" name="直線コネクタ 30">
                  <a:extLst>
                    <a:ext uri="{FF2B5EF4-FFF2-40B4-BE49-F238E27FC236}">
                      <a16:creationId xmlns:a16="http://schemas.microsoft.com/office/drawing/2014/main" id="{BB81B08D-CD51-4769-A3DC-B1C1DFF4E31F}"/>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67" name="直線コネクタ 31">
                  <a:extLst>
                    <a:ext uri="{FF2B5EF4-FFF2-40B4-BE49-F238E27FC236}">
                      <a16:creationId xmlns:a16="http://schemas.microsoft.com/office/drawing/2014/main" id="{8F8B0D5E-F253-4196-8433-EF6F1161807A}"/>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68" name="直線コネクタ 32">
                  <a:extLst>
                    <a:ext uri="{FF2B5EF4-FFF2-40B4-BE49-F238E27FC236}">
                      <a16:creationId xmlns:a16="http://schemas.microsoft.com/office/drawing/2014/main" id="{06281533-E7AB-48C3-9651-5A2AEB757BD6}"/>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56" name="グループ化 9">
              <a:extLst>
                <a:ext uri="{FF2B5EF4-FFF2-40B4-BE49-F238E27FC236}">
                  <a16:creationId xmlns:a16="http://schemas.microsoft.com/office/drawing/2014/main" id="{FCE590BD-B552-4A56-B9D3-00923AC12738}"/>
                </a:ext>
              </a:extLst>
            </p:cNvPr>
            <p:cNvGrpSpPr>
              <a:grpSpLocks noChangeAspect="1"/>
            </p:cNvGrpSpPr>
            <p:nvPr/>
          </p:nvGrpSpPr>
          <p:grpSpPr>
            <a:xfrm rot="10800000">
              <a:off x="1799997" y="2711723"/>
              <a:ext cx="330546" cy="150003"/>
              <a:chOff x="5267450" y="3810639"/>
              <a:chExt cx="848735" cy="391695"/>
            </a:xfrm>
            <a:noFill/>
          </p:grpSpPr>
          <p:sp>
            <p:nvSpPr>
              <p:cNvPr id="57" name="フリーフォーム 21">
                <a:extLst>
                  <a:ext uri="{FF2B5EF4-FFF2-40B4-BE49-F238E27FC236}">
                    <a16:creationId xmlns:a16="http://schemas.microsoft.com/office/drawing/2014/main" id="{19B81481-0767-4739-A28C-417B9B5AC90B}"/>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22">
                <a:extLst>
                  <a:ext uri="{FF2B5EF4-FFF2-40B4-BE49-F238E27FC236}">
                    <a16:creationId xmlns:a16="http://schemas.microsoft.com/office/drawing/2014/main" id="{C026456F-A8CC-423F-AB9D-1D386E271150}"/>
                  </a:ext>
                </a:extLst>
              </p:cNvPr>
              <p:cNvGrpSpPr/>
              <p:nvPr/>
            </p:nvGrpSpPr>
            <p:grpSpPr>
              <a:xfrm>
                <a:off x="5267450" y="3810639"/>
                <a:ext cx="141461" cy="141461"/>
                <a:chOff x="7240824" y="2855449"/>
                <a:chExt cx="141461" cy="141461"/>
              </a:xfrm>
              <a:grpFill/>
            </p:grpSpPr>
            <p:cxnSp>
              <p:nvCxnSpPr>
                <p:cNvPr id="59" name="直線コネクタ 23">
                  <a:extLst>
                    <a:ext uri="{FF2B5EF4-FFF2-40B4-BE49-F238E27FC236}">
                      <a16:creationId xmlns:a16="http://schemas.microsoft.com/office/drawing/2014/main" id="{F03E8DF4-AAFA-4687-A592-9B1CE4A3815B}"/>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60" name="直線コネクタ 24">
                  <a:extLst>
                    <a:ext uri="{FF2B5EF4-FFF2-40B4-BE49-F238E27FC236}">
                      <a16:creationId xmlns:a16="http://schemas.microsoft.com/office/drawing/2014/main" id="{5B4DF869-D374-4A96-8108-FE9AA2130046}"/>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61" name="直線コネクタ 25">
                  <a:extLst>
                    <a:ext uri="{FF2B5EF4-FFF2-40B4-BE49-F238E27FC236}">
                      <a16:creationId xmlns:a16="http://schemas.microsoft.com/office/drawing/2014/main" id="{9CBF6588-4581-4500-A876-D57BBB127B4C}"/>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62" name="直線コネクタ 26">
                  <a:extLst>
                    <a:ext uri="{FF2B5EF4-FFF2-40B4-BE49-F238E27FC236}">
                      <a16:creationId xmlns:a16="http://schemas.microsoft.com/office/drawing/2014/main" id="{E3391596-E845-4D65-9162-EA84083586D2}"/>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sp>
          <p:nvSpPr>
            <p:cNvPr id="49" name="TextBox 48">
              <a:extLst>
                <a:ext uri="{FF2B5EF4-FFF2-40B4-BE49-F238E27FC236}">
                  <a16:creationId xmlns:a16="http://schemas.microsoft.com/office/drawing/2014/main" id="{79B32C75-E444-4700-B22F-6D4F7C81F351}"/>
                </a:ext>
              </a:extLst>
            </p:cNvPr>
            <p:cNvSpPr txBox="1"/>
            <p:nvPr/>
          </p:nvSpPr>
          <p:spPr>
            <a:xfrm>
              <a:off x="3715814" y="2343242"/>
              <a:ext cx="1280735" cy="369332"/>
            </a:xfrm>
            <a:prstGeom prst="rect">
              <a:avLst/>
            </a:prstGeom>
            <a:noFill/>
          </p:spPr>
          <p:txBody>
            <a:bodyPr wrap="square" rtlCol="0">
              <a:spAutoFit/>
            </a:bodyPr>
            <a:lstStyle/>
            <a:p>
              <a:r>
                <a:rPr kumimoji="1" lang="ja-JP" altLang="en-US" dirty="0"/>
                <a:t>＋　・・・</a:t>
              </a:r>
            </a:p>
          </p:txBody>
        </p:sp>
        <p:sp>
          <p:nvSpPr>
            <p:cNvPr id="50" name="Rectangle 49">
              <a:extLst>
                <a:ext uri="{FF2B5EF4-FFF2-40B4-BE49-F238E27FC236}">
                  <a16:creationId xmlns:a16="http://schemas.microsoft.com/office/drawing/2014/main" id="{44F7E635-105A-4F68-BA4E-75F1DEF86FB7}"/>
                </a:ext>
              </a:extLst>
            </p:cNvPr>
            <p:cNvSpPr/>
            <p:nvPr/>
          </p:nvSpPr>
          <p:spPr>
            <a:xfrm>
              <a:off x="786147" y="2385580"/>
              <a:ext cx="198937" cy="176833"/>
            </a:xfrm>
            <a:prstGeom prst="rect">
              <a:avLst/>
            </a:prstGeom>
          </p:spPr>
          <p:txBody>
            <a:bodyPr wrap="none">
              <a:spAutoFit/>
            </a:bodyPr>
            <a:lstStyle/>
            <a:p>
              <a:r>
                <a:rPr lang="ja-JP" altLang="en-US" dirty="0"/>
                <a:t>＋</a:t>
              </a:r>
            </a:p>
          </p:txBody>
        </p:sp>
        <p:sp>
          <p:nvSpPr>
            <p:cNvPr id="51" name="Rectangle 50">
              <a:extLst>
                <a:ext uri="{FF2B5EF4-FFF2-40B4-BE49-F238E27FC236}">
                  <a16:creationId xmlns:a16="http://schemas.microsoft.com/office/drawing/2014/main" id="{BC5F6EA0-F3DF-4447-AEF8-CE908E54C192}"/>
                </a:ext>
              </a:extLst>
            </p:cNvPr>
            <p:cNvSpPr/>
            <p:nvPr/>
          </p:nvSpPr>
          <p:spPr>
            <a:xfrm>
              <a:off x="2307362" y="2343242"/>
              <a:ext cx="198937" cy="176833"/>
            </a:xfrm>
            <a:prstGeom prst="rect">
              <a:avLst/>
            </a:prstGeom>
          </p:spPr>
          <p:txBody>
            <a:bodyPr wrap="none">
              <a:spAutoFit/>
            </a:bodyPr>
            <a:lstStyle/>
            <a:p>
              <a:r>
                <a:rPr lang="ja-JP" altLang="en-US" dirty="0"/>
                <a:t>＋</a:t>
              </a:r>
            </a:p>
          </p:txBody>
        </p:sp>
        <p:sp>
          <p:nvSpPr>
            <p:cNvPr id="151" name="フリーフォーム 100 1 1">
              <a:extLst>
                <a:ext uri="{FF2B5EF4-FFF2-40B4-BE49-F238E27FC236}">
                  <a16:creationId xmlns:a16="http://schemas.microsoft.com/office/drawing/2014/main" id="{70CBFC4B-E2C5-4594-AD36-86520D13D4EE}"/>
                </a:ext>
              </a:extLst>
            </p:cNvPr>
            <p:cNvSpPr/>
            <p:nvPr/>
          </p:nvSpPr>
          <p:spPr>
            <a:xfrm rot="10800000">
              <a:off x="1213907" y="2456325"/>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52" name="フリーフォーム 100 1 1">
              <a:extLst>
                <a:ext uri="{FF2B5EF4-FFF2-40B4-BE49-F238E27FC236}">
                  <a16:creationId xmlns:a16="http://schemas.microsoft.com/office/drawing/2014/main" id="{B1E23B39-7DA5-45C0-B851-AA9881AB4548}"/>
                </a:ext>
              </a:extLst>
            </p:cNvPr>
            <p:cNvSpPr/>
            <p:nvPr/>
          </p:nvSpPr>
          <p:spPr>
            <a:xfrm rot="10800000">
              <a:off x="1900400" y="2460796"/>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53" name="フリーフォーム 100 1 1">
              <a:extLst>
                <a:ext uri="{FF2B5EF4-FFF2-40B4-BE49-F238E27FC236}">
                  <a16:creationId xmlns:a16="http://schemas.microsoft.com/office/drawing/2014/main" id="{79345D95-0190-4D69-9C3B-BC322AB4732D}"/>
                </a:ext>
              </a:extLst>
            </p:cNvPr>
            <p:cNvSpPr/>
            <p:nvPr/>
          </p:nvSpPr>
          <p:spPr>
            <a:xfrm rot="10800000">
              <a:off x="3420817" y="2477924"/>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54" name="フリーフォーム 100 1 1">
              <a:extLst>
                <a:ext uri="{FF2B5EF4-FFF2-40B4-BE49-F238E27FC236}">
                  <a16:creationId xmlns:a16="http://schemas.microsoft.com/office/drawing/2014/main" id="{9DDC8622-9C22-4951-B308-CE3AFB2C4B9B}"/>
                </a:ext>
              </a:extLst>
            </p:cNvPr>
            <p:cNvSpPr/>
            <p:nvPr/>
          </p:nvSpPr>
          <p:spPr>
            <a:xfrm rot="10800000">
              <a:off x="2740677" y="2451453"/>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25" name="円/楕円 51">
              <a:extLst>
                <a:ext uri="{FF2B5EF4-FFF2-40B4-BE49-F238E27FC236}">
                  <a16:creationId xmlns:a16="http://schemas.microsoft.com/office/drawing/2014/main" id="{7A3F73AF-396A-41C2-A8F2-F3C1506796F4}"/>
                </a:ext>
              </a:extLst>
            </p:cNvPr>
            <p:cNvSpPr>
              <a:spLocks noChangeAspect="1"/>
            </p:cNvSpPr>
            <p:nvPr/>
          </p:nvSpPr>
          <p:spPr>
            <a:xfrm rot="10952241">
              <a:off x="3688606" y="1365208"/>
              <a:ext cx="514802" cy="514802"/>
            </a:xfrm>
            <a:prstGeom prst="ellipse">
              <a:avLst/>
            </a:prstGeom>
            <a:noFill/>
            <a:ln w="28575"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126" name="グループ化 5">
              <a:extLst>
                <a:ext uri="{FF2B5EF4-FFF2-40B4-BE49-F238E27FC236}">
                  <a16:creationId xmlns:a16="http://schemas.microsoft.com/office/drawing/2014/main" id="{DF9B7967-1205-49EE-B48E-D965C14B2B34}"/>
                </a:ext>
              </a:extLst>
            </p:cNvPr>
            <p:cNvGrpSpPr>
              <a:grpSpLocks noChangeAspect="1"/>
            </p:cNvGrpSpPr>
            <p:nvPr/>
          </p:nvGrpSpPr>
          <p:grpSpPr>
            <a:xfrm rot="789182">
              <a:off x="3522452" y="1174751"/>
              <a:ext cx="335714" cy="152349"/>
              <a:chOff x="5267450" y="3810639"/>
              <a:chExt cx="848735" cy="391695"/>
            </a:xfrm>
            <a:noFill/>
          </p:grpSpPr>
          <p:sp>
            <p:nvSpPr>
              <p:cNvPr id="138" name="フリーフォーム 39">
                <a:extLst>
                  <a:ext uri="{FF2B5EF4-FFF2-40B4-BE49-F238E27FC236}">
                    <a16:creationId xmlns:a16="http://schemas.microsoft.com/office/drawing/2014/main" id="{553EF2E2-CB61-43BD-A625-FD0A2583AB52}"/>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9" name="グループ化 40">
                <a:extLst>
                  <a:ext uri="{FF2B5EF4-FFF2-40B4-BE49-F238E27FC236}">
                    <a16:creationId xmlns:a16="http://schemas.microsoft.com/office/drawing/2014/main" id="{B0A915A8-4E6A-4748-894A-AAFDAB55E908}"/>
                  </a:ext>
                </a:extLst>
              </p:cNvPr>
              <p:cNvGrpSpPr/>
              <p:nvPr/>
            </p:nvGrpSpPr>
            <p:grpSpPr>
              <a:xfrm>
                <a:off x="5267450" y="3810639"/>
                <a:ext cx="141461" cy="141461"/>
                <a:chOff x="7240824" y="2855449"/>
                <a:chExt cx="141461" cy="141461"/>
              </a:xfrm>
              <a:grpFill/>
            </p:grpSpPr>
            <p:cxnSp>
              <p:nvCxnSpPr>
                <p:cNvPr id="140" name="直線コネクタ 41">
                  <a:extLst>
                    <a:ext uri="{FF2B5EF4-FFF2-40B4-BE49-F238E27FC236}">
                      <a16:creationId xmlns:a16="http://schemas.microsoft.com/office/drawing/2014/main" id="{1650504A-031E-4478-9CF8-DE3529CB272C}"/>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41" name="直線コネクタ 42">
                  <a:extLst>
                    <a:ext uri="{FF2B5EF4-FFF2-40B4-BE49-F238E27FC236}">
                      <a16:creationId xmlns:a16="http://schemas.microsoft.com/office/drawing/2014/main" id="{E4D6B0BB-385B-4B92-818B-E60B894DBEC4}"/>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42" name="直線コネクタ 43">
                  <a:extLst>
                    <a:ext uri="{FF2B5EF4-FFF2-40B4-BE49-F238E27FC236}">
                      <a16:creationId xmlns:a16="http://schemas.microsoft.com/office/drawing/2014/main" id="{F471E562-FD2A-4DFE-988E-C4D8841F7B9A}"/>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43" name="直線コネクタ 44">
                  <a:extLst>
                    <a:ext uri="{FF2B5EF4-FFF2-40B4-BE49-F238E27FC236}">
                      <a16:creationId xmlns:a16="http://schemas.microsoft.com/office/drawing/2014/main" id="{C96FA129-D4B8-4637-9EDD-E84815112D59}"/>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127" name="グループ化 10">
              <a:extLst>
                <a:ext uri="{FF2B5EF4-FFF2-40B4-BE49-F238E27FC236}">
                  <a16:creationId xmlns:a16="http://schemas.microsoft.com/office/drawing/2014/main" id="{FF1AF328-B945-4419-91F9-3C074D1F8BF8}"/>
                </a:ext>
              </a:extLst>
            </p:cNvPr>
            <p:cNvGrpSpPr>
              <a:grpSpLocks noChangeAspect="1"/>
            </p:cNvGrpSpPr>
            <p:nvPr/>
          </p:nvGrpSpPr>
          <p:grpSpPr>
            <a:xfrm rot="5837639">
              <a:off x="4131130" y="1226158"/>
              <a:ext cx="371348" cy="168519"/>
              <a:chOff x="5267450" y="3810639"/>
              <a:chExt cx="848735" cy="391695"/>
            </a:xfrm>
            <a:noFill/>
          </p:grpSpPr>
          <p:sp>
            <p:nvSpPr>
              <p:cNvPr id="132" name="フリーフォーム 15">
                <a:extLst>
                  <a:ext uri="{FF2B5EF4-FFF2-40B4-BE49-F238E27FC236}">
                    <a16:creationId xmlns:a16="http://schemas.microsoft.com/office/drawing/2014/main" id="{CA181CE0-F8E4-43B6-8BCC-62AB090F8903}"/>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3" name="グループ化 16">
                <a:extLst>
                  <a:ext uri="{FF2B5EF4-FFF2-40B4-BE49-F238E27FC236}">
                    <a16:creationId xmlns:a16="http://schemas.microsoft.com/office/drawing/2014/main" id="{9CE1467A-BD47-4F1E-9D97-7AC3BD634380}"/>
                  </a:ext>
                </a:extLst>
              </p:cNvPr>
              <p:cNvGrpSpPr/>
              <p:nvPr/>
            </p:nvGrpSpPr>
            <p:grpSpPr>
              <a:xfrm>
                <a:off x="5267450" y="3810639"/>
                <a:ext cx="141461" cy="141461"/>
                <a:chOff x="7240824" y="2855449"/>
                <a:chExt cx="141461" cy="141461"/>
              </a:xfrm>
              <a:grpFill/>
            </p:grpSpPr>
            <p:cxnSp>
              <p:nvCxnSpPr>
                <p:cNvPr id="134" name="直線コネクタ 17">
                  <a:extLst>
                    <a:ext uri="{FF2B5EF4-FFF2-40B4-BE49-F238E27FC236}">
                      <a16:creationId xmlns:a16="http://schemas.microsoft.com/office/drawing/2014/main" id="{AD77A918-78D9-41CC-8DE9-C647980DA13D}"/>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35" name="直線コネクタ 18">
                  <a:extLst>
                    <a:ext uri="{FF2B5EF4-FFF2-40B4-BE49-F238E27FC236}">
                      <a16:creationId xmlns:a16="http://schemas.microsoft.com/office/drawing/2014/main" id="{14375CE1-36FF-4B18-B17D-3D9073D373AF}"/>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36" name="直線コネクタ 19">
                  <a:extLst>
                    <a:ext uri="{FF2B5EF4-FFF2-40B4-BE49-F238E27FC236}">
                      <a16:creationId xmlns:a16="http://schemas.microsoft.com/office/drawing/2014/main" id="{0AD48EFE-9F22-413A-91F4-F5D6B65A6C36}"/>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37" name="直線コネクタ 20">
                  <a:extLst>
                    <a:ext uri="{FF2B5EF4-FFF2-40B4-BE49-F238E27FC236}">
                      <a16:creationId xmlns:a16="http://schemas.microsoft.com/office/drawing/2014/main" id="{8A7358E9-7FCE-4CA9-A212-8D829351E560}"/>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sp>
          <p:nvSpPr>
            <p:cNvPr id="128" name="Rectangle 127">
              <a:extLst>
                <a:ext uri="{FF2B5EF4-FFF2-40B4-BE49-F238E27FC236}">
                  <a16:creationId xmlns:a16="http://schemas.microsoft.com/office/drawing/2014/main" id="{2E9BB78A-B4DC-462D-A413-18C4B2DF4F47}"/>
                </a:ext>
              </a:extLst>
            </p:cNvPr>
            <p:cNvSpPr/>
            <p:nvPr/>
          </p:nvSpPr>
          <p:spPr>
            <a:xfrm>
              <a:off x="3057146" y="1465395"/>
              <a:ext cx="223494" cy="369332"/>
            </a:xfrm>
            <a:prstGeom prst="rect">
              <a:avLst/>
            </a:prstGeom>
          </p:spPr>
          <p:txBody>
            <a:bodyPr wrap="square">
              <a:spAutoFit/>
            </a:bodyPr>
            <a:lstStyle/>
            <a:p>
              <a:r>
                <a:rPr lang="ja-JP" altLang="en-US" dirty="0"/>
                <a:t>＋</a:t>
              </a:r>
            </a:p>
          </p:txBody>
        </p:sp>
        <p:sp>
          <p:nvSpPr>
            <p:cNvPr id="129" name="円/楕円 51">
              <a:extLst>
                <a:ext uri="{FF2B5EF4-FFF2-40B4-BE49-F238E27FC236}">
                  <a16:creationId xmlns:a16="http://schemas.microsoft.com/office/drawing/2014/main" id="{80D60298-3ACB-4EDF-B4F5-AAF05DA0F4DA}"/>
                </a:ext>
              </a:extLst>
            </p:cNvPr>
            <p:cNvSpPr>
              <a:spLocks noChangeAspect="1"/>
            </p:cNvSpPr>
            <p:nvPr/>
          </p:nvSpPr>
          <p:spPr>
            <a:xfrm rot="10892241">
              <a:off x="2318140" y="1366657"/>
              <a:ext cx="514802" cy="514802"/>
            </a:xfrm>
            <a:prstGeom prst="ellipse">
              <a:avLst/>
            </a:prstGeom>
            <a:noFill/>
            <a:ln w="28575"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1" name="Rectangle 130">
              <a:extLst>
                <a:ext uri="{FF2B5EF4-FFF2-40B4-BE49-F238E27FC236}">
                  <a16:creationId xmlns:a16="http://schemas.microsoft.com/office/drawing/2014/main" id="{44327049-E6D7-4CAB-B7ED-DA04060801A2}"/>
                </a:ext>
              </a:extLst>
            </p:cNvPr>
            <p:cNvSpPr/>
            <p:nvPr/>
          </p:nvSpPr>
          <p:spPr>
            <a:xfrm>
              <a:off x="1636471" y="1340156"/>
              <a:ext cx="205048" cy="523220"/>
            </a:xfrm>
            <a:prstGeom prst="rect">
              <a:avLst/>
            </a:prstGeom>
          </p:spPr>
          <p:txBody>
            <a:bodyPr wrap="square">
              <a:spAutoFit/>
            </a:bodyPr>
            <a:lstStyle/>
            <a:p>
              <a:r>
                <a:rPr lang="en-US" altLang="ja-JP" sz="2800" dirty="0"/>
                <a:t>=</a:t>
              </a:r>
              <a:endParaRPr lang="ja-JP" altLang="en-US" sz="2800" dirty="0"/>
            </a:p>
          </p:txBody>
        </p:sp>
        <p:sp>
          <p:nvSpPr>
            <p:cNvPr id="145" name="フリーフォーム 100 1 1">
              <a:extLst>
                <a:ext uri="{FF2B5EF4-FFF2-40B4-BE49-F238E27FC236}">
                  <a16:creationId xmlns:a16="http://schemas.microsoft.com/office/drawing/2014/main" id="{AE6E6A65-63EA-46CF-A265-4E9B52BB8707}"/>
                </a:ext>
              </a:extLst>
            </p:cNvPr>
            <p:cNvSpPr/>
            <p:nvPr/>
          </p:nvSpPr>
          <p:spPr>
            <a:xfrm rot="10800000">
              <a:off x="2064847" y="1587315"/>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48" name="フリーフォーム 100 1 1">
              <a:extLst>
                <a:ext uri="{FF2B5EF4-FFF2-40B4-BE49-F238E27FC236}">
                  <a16:creationId xmlns:a16="http://schemas.microsoft.com/office/drawing/2014/main" id="{EAB0C79B-F05D-4283-B540-AD825A0C39E4}"/>
                </a:ext>
              </a:extLst>
            </p:cNvPr>
            <p:cNvSpPr/>
            <p:nvPr/>
          </p:nvSpPr>
          <p:spPr>
            <a:xfrm rot="10800000">
              <a:off x="2876435" y="1595929"/>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49" name="フリーフォーム 100 1 1">
              <a:extLst>
                <a:ext uri="{FF2B5EF4-FFF2-40B4-BE49-F238E27FC236}">
                  <a16:creationId xmlns:a16="http://schemas.microsoft.com/office/drawing/2014/main" id="{500935ED-F9BD-48CD-A88D-B9F1C5E72B1B}"/>
                </a:ext>
              </a:extLst>
            </p:cNvPr>
            <p:cNvSpPr/>
            <p:nvPr/>
          </p:nvSpPr>
          <p:spPr>
            <a:xfrm rot="10800000">
              <a:off x="4232707" y="1592487"/>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50" name="フリーフォーム 100 1 1">
              <a:extLst>
                <a:ext uri="{FF2B5EF4-FFF2-40B4-BE49-F238E27FC236}">
                  <a16:creationId xmlns:a16="http://schemas.microsoft.com/office/drawing/2014/main" id="{9AA6CF22-BAA3-443F-83F7-615F6D284848}"/>
                </a:ext>
              </a:extLst>
            </p:cNvPr>
            <p:cNvSpPr/>
            <p:nvPr/>
          </p:nvSpPr>
          <p:spPr>
            <a:xfrm rot="10800000">
              <a:off x="3453490" y="1574558"/>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nvGrpSpPr>
            <p:cNvPr id="159" name="Group 158">
              <a:extLst>
                <a:ext uri="{FF2B5EF4-FFF2-40B4-BE49-F238E27FC236}">
                  <a16:creationId xmlns:a16="http://schemas.microsoft.com/office/drawing/2014/main" id="{D280E22F-34C0-435F-B3A2-40BFC3B6915B}"/>
                </a:ext>
              </a:extLst>
            </p:cNvPr>
            <p:cNvGrpSpPr/>
            <p:nvPr/>
          </p:nvGrpSpPr>
          <p:grpSpPr>
            <a:xfrm>
              <a:off x="251520" y="1293908"/>
              <a:ext cx="1357335" cy="630431"/>
              <a:chOff x="334345" y="1474746"/>
              <a:chExt cx="1357335" cy="630431"/>
            </a:xfrm>
          </p:grpSpPr>
          <p:sp>
            <p:nvSpPr>
              <p:cNvPr id="12" name="円/楕円 51 1">
                <a:extLst>
                  <a:ext uri="{FF2B5EF4-FFF2-40B4-BE49-F238E27FC236}">
                    <a16:creationId xmlns:a16="http://schemas.microsoft.com/office/drawing/2014/main" id="{A704C36E-709B-482C-AB04-55C04074E17F}"/>
                  </a:ext>
                </a:extLst>
              </p:cNvPr>
              <p:cNvSpPr>
                <a:spLocks noChangeAspect="1"/>
              </p:cNvSpPr>
              <p:nvPr/>
            </p:nvSpPr>
            <p:spPr>
              <a:xfrm rot="10892241">
                <a:off x="695474" y="1474746"/>
                <a:ext cx="630431" cy="630431"/>
              </a:xfrm>
              <a:prstGeom prst="ellipse">
                <a:avLst/>
              </a:prstGeom>
              <a:noFill/>
              <a:ln w="76200"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 name="フリーフォーム 100 1 1">
                <a:extLst>
                  <a:ext uri="{FF2B5EF4-FFF2-40B4-BE49-F238E27FC236}">
                    <a16:creationId xmlns:a16="http://schemas.microsoft.com/office/drawing/2014/main" id="{861DC33E-B14F-4E8D-A6EC-A9815C8F2881}"/>
                  </a:ext>
                </a:extLst>
              </p:cNvPr>
              <p:cNvSpPr/>
              <p:nvPr/>
            </p:nvSpPr>
            <p:spPr>
              <a:xfrm rot="10800000">
                <a:off x="334345" y="1764466"/>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58" name="フリーフォーム 100 1 1">
                <a:extLst>
                  <a:ext uri="{FF2B5EF4-FFF2-40B4-BE49-F238E27FC236}">
                    <a16:creationId xmlns:a16="http://schemas.microsoft.com/office/drawing/2014/main" id="{921873EF-CCD4-46DD-AF53-AB8B68A09F1C}"/>
                  </a:ext>
                </a:extLst>
              </p:cNvPr>
              <p:cNvSpPr/>
              <p:nvPr/>
            </p:nvSpPr>
            <p:spPr>
              <a:xfrm rot="10800000">
                <a:off x="1360120" y="1782998"/>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grpSp>
      <p:sp>
        <p:nvSpPr>
          <p:cNvPr id="4" name="TextBox 3">
            <a:extLst>
              <a:ext uri="{FF2B5EF4-FFF2-40B4-BE49-F238E27FC236}">
                <a16:creationId xmlns:a16="http://schemas.microsoft.com/office/drawing/2014/main" id="{720A2D60-7DCE-4256-86DB-FB7F1C5D7F61}"/>
              </a:ext>
            </a:extLst>
          </p:cNvPr>
          <p:cNvSpPr txBox="1"/>
          <p:nvPr/>
        </p:nvSpPr>
        <p:spPr>
          <a:xfrm>
            <a:off x="3632575" y="5003884"/>
            <a:ext cx="1933030" cy="369332"/>
          </a:xfrm>
          <a:prstGeom prst="rect">
            <a:avLst/>
          </a:prstGeom>
          <a:noFill/>
        </p:spPr>
        <p:txBody>
          <a:bodyPr wrap="square" rtlCol="0">
            <a:spAutoFit/>
          </a:bodyPr>
          <a:lstStyle/>
          <a:p>
            <a:r>
              <a:rPr kumimoji="1" lang="en-US" altLang="ja-JP" dirty="0">
                <a:solidFill>
                  <a:schemeClr val="bg2">
                    <a:lumMod val="50000"/>
                  </a:schemeClr>
                </a:solidFill>
              </a:rPr>
              <a:t>Dispersion integral</a:t>
            </a:r>
          </a:p>
        </p:txBody>
      </p:sp>
      <p:pic>
        <p:nvPicPr>
          <p:cNvPr id="173" name="Picture 172" descr="A picture containing bridge&#10;&#10;Description automatically generated">
            <a:extLst>
              <a:ext uri="{FF2B5EF4-FFF2-40B4-BE49-F238E27FC236}">
                <a16:creationId xmlns:a16="http://schemas.microsoft.com/office/drawing/2014/main" id="{0C8048F3-9DC8-47F2-94D4-3D632DD2FED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82544" y="5006389"/>
            <a:ext cx="2046655" cy="1446947"/>
          </a:xfrm>
          <a:prstGeom prst="rect">
            <a:avLst/>
          </a:prstGeom>
        </p:spPr>
      </p:pic>
      <p:grpSp>
        <p:nvGrpSpPr>
          <p:cNvPr id="146" name="グループ化 29">
            <a:extLst>
              <a:ext uri="{FF2B5EF4-FFF2-40B4-BE49-F238E27FC236}">
                <a16:creationId xmlns:a16="http://schemas.microsoft.com/office/drawing/2014/main" id="{C33EBE14-1FB0-4AB3-BCDF-776E0782545F}"/>
              </a:ext>
            </a:extLst>
          </p:cNvPr>
          <p:cNvGrpSpPr/>
          <p:nvPr/>
        </p:nvGrpSpPr>
        <p:grpSpPr>
          <a:xfrm>
            <a:off x="1447906" y="6309320"/>
            <a:ext cx="6292446" cy="532640"/>
            <a:chOff x="2495763" y="1079212"/>
            <a:chExt cx="5095341" cy="532640"/>
          </a:xfrm>
        </p:grpSpPr>
        <p:sp>
          <p:nvSpPr>
            <p:cNvPr id="147" name="角丸四角形 10">
              <a:extLst>
                <a:ext uri="{FF2B5EF4-FFF2-40B4-BE49-F238E27FC236}">
                  <a16:creationId xmlns:a16="http://schemas.microsoft.com/office/drawing/2014/main" id="{7601097F-FDCF-4119-BFA1-AA3FBDCA3807}"/>
                </a:ext>
              </a:extLst>
            </p:cNvPr>
            <p:cNvSpPr/>
            <p:nvPr/>
          </p:nvSpPr>
          <p:spPr>
            <a:xfrm>
              <a:off x="2495763" y="1079212"/>
              <a:ext cx="5095341" cy="53264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solidFill>
                    <a:schemeClr val="bg1"/>
                  </a:solidFill>
                </a:rPr>
                <a:t> Lorentz &amp; gauge symmetries  </a:t>
              </a:r>
              <a:r>
                <a:rPr lang="en-US" altLang="ja-JP" sz="2400" dirty="0">
                  <a:solidFill>
                    <a:schemeClr val="bg1"/>
                  </a:solidFill>
                  <a:sym typeface="Wingdings" pitchFamily="2" charset="2"/>
                </a:rPr>
                <a:t> n </a:t>
              </a:r>
              <a:r>
                <a:rPr lang="ja-JP" altLang="en-US" sz="2400" dirty="0">
                  <a:solidFill>
                    <a:schemeClr val="bg1"/>
                  </a:solidFill>
                  <a:sym typeface="Wingdings" pitchFamily="2" charset="2"/>
                </a:rPr>
                <a:t>≠ </a:t>
              </a:r>
              <a:r>
                <a:rPr lang="en-US" altLang="ja-JP" sz="2400" dirty="0">
                  <a:solidFill>
                    <a:schemeClr val="bg1"/>
                  </a:solidFill>
                  <a:sym typeface="Wingdings" pitchFamily="2" charset="2"/>
                </a:rPr>
                <a:t>1 in general</a:t>
              </a:r>
            </a:p>
          </p:txBody>
        </p:sp>
        <p:grpSp>
          <p:nvGrpSpPr>
            <p:cNvPr id="161" name="グループ化 11">
              <a:extLst>
                <a:ext uri="{FF2B5EF4-FFF2-40B4-BE49-F238E27FC236}">
                  <a16:creationId xmlns:a16="http://schemas.microsoft.com/office/drawing/2014/main" id="{167A8AD3-E9EF-4446-A60A-59C19006CC44}"/>
                </a:ext>
              </a:extLst>
            </p:cNvPr>
            <p:cNvGrpSpPr/>
            <p:nvPr/>
          </p:nvGrpSpPr>
          <p:grpSpPr>
            <a:xfrm>
              <a:off x="2924844" y="1092050"/>
              <a:ext cx="347147" cy="350609"/>
              <a:chOff x="-1579487" y="1019012"/>
              <a:chExt cx="534746" cy="529301"/>
            </a:xfrm>
          </p:grpSpPr>
          <p:cxnSp>
            <p:nvCxnSpPr>
              <p:cNvPr id="162" name="直線コネクタ 12">
                <a:extLst>
                  <a:ext uri="{FF2B5EF4-FFF2-40B4-BE49-F238E27FC236}">
                    <a16:creationId xmlns:a16="http://schemas.microsoft.com/office/drawing/2014/main" id="{C75BD29A-E3ED-40E0-B1C9-755FB90933AF}"/>
                  </a:ext>
                </a:extLst>
              </p:cNvPr>
              <p:cNvCxnSpPr/>
              <p:nvPr/>
            </p:nvCxnSpPr>
            <p:spPr>
              <a:xfrm>
                <a:off x="-1548803" y="1019012"/>
                <a:ext cx="504057" cy="517248"/>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65" name="直線コネクタ 13">
                <a:extLst>
                  <a:ext uri="{FF2B5EF4-FFF2-40B4-BE49-F238E27FC236}">
                    <a16:creationId xmlns:a16="http://schemas.microsoft.com/office/drawing/2014/main" id="{A073902E-1720-443A-A42A-4785D878D2E8}"/>
                  </a:ext>
                </a:extLst>
              </p:cNvPr>
              <p:cNvCxnSpPr/>
              <p:nvPr/>
            </p:nvCxnSpPr>
            <p:spPr>
              <a:xfrm flipV="1">
                <a:off x="-1579487" y="1019015"/>
                <a:ext cx="534746" cy="529298"/>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5441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A picture containing text, light, night sky&#10;&#10;Description automatically generated">
            <a:extLst>
              <a:ext uri="{FF2B5EF4-FFF2-40B4-BE49-F238E27FC236}">
                <a16:creationId xmlns:a16="http://schemas.microsoft.com/office/drawing/2014/main" id="{11CF83D5-EC71-4886-866A-DD4331372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000" y="2020778"/>
            <a:ext cx="3005100" cy="2143637"/>
          </a:xfrm>
          <a:prstGeom prst="rect">
            <a:avLst/>
          </a:prstGeom>
        </p:spPr>
      </p:pic>
      <p:sp>
        <p:nvSpPr>
          <p:cNvPr id="2" name="TextBox 1">
            <a:extLst>
              <a:ext uri="{FF2B5EF4-FFF2-40B4-BE49-F238E27FC236}">
                <a16:creationId xmlns:a16="http://schemas.microsoft.com/office/drawing/2014/main" id="{1FDD960D-3284-4DB7-AB35-1D5A5948BE41}"/>
              </a:ext>
            </a:extLst>
          </p:cNvPr>
          <p:cNvSpPr txBox="1"/>
          <p:nvPr/>
        </p:nvSpPr>
        <p:spPr>
          <a:xfrm>
            <a:off x="2584858" y="116632"/>
            <a:ext cx="4632717" cy="523220"/>
          </a:xfrm>
          <a:prstGeom prst="rect">
            <a:avLst/>
          </a:prstGeom>
          <a:noFill/>
        </p:spPr>
        <p:txBody>
          <a:bodyPr wrap="square" rtlCol="0">
            <a:spAutoFit/>
          </a:bodyPr>
          <a:lstStyle/>
          <a:p>
            <a:r>
              <a:rPr kumimoji="1" lang="en-US" altLang="ja-JP" sz="2800" dirty="0">
                <a:solidFill>
                  <a:srgbClr val="00B0F0"/>
                </a:solidFill>
              </a:rPr>
              <a:t>Rotating photon polarization</a:t>
            </a:r>
            <a:r>
              <a:rPr lang="en-US" altLang="ja-JP" sz="2800" dirty="0">
                <a:solidFill>
                  <a:srgbClr val="00B0F0"/>
                </a:solidFill>
              </a:rPr>
              <a:t>s</a:t>
            </a:r>
            <a:endParaRPr kumimoji="1" lang="ja-JP" altLang="en-US" sz="2800" dirty="0">
              <a:solidFill>
                <a:srgbClr val="00B0F0"/>
              </a:solidFill>
            </a:endParaRPr>
          </a:p>
        </p:txBody>
      </p:sp>
      <p:grpSp>
        <p:nvGrpSpPr>
          <p:cNvPr id="54" name="Group 53">
            <a:extLst>
              <a:ext uri="{FF2B5EF4-FFF2-40B4-BE49-F238E27FC236}">
                <a16:creationId xmlns:a16="http://schemas.microsoft.com/office/drawing/2014/main" id="{C3EA8374-4B57-448A-84FB-4DE66C0D8F1F}"/>
              </a:ext>
            </a:extLst>
          </p:cNvPr>
          <p:cNvGrpSpPr/>
          <p:nvPr/>
        </p:nvGrpSpPr>
        <p:grpSpPr>
          <a:xfrm>
            <a:off x="2126321" y="2819942"/>
            <a:ext cx="4309068" cy="1373479"/>
            <a:chOff x="2223880" y="1913521"/>
            <a:chExt cx="5467417" cy="1776721"/>
          </a:xfrm>
          <a:solidFill>
            <a:srgbClr val="33CC33">
              <a:alpha val="43137"/>
            </a:srgbClr>
          </a:solidFill>
        </p:grpSpPr>
        <p:sp>
          <p:nvSpPr>
            <p:cNvPr id="8" name="フリーフォーム 100 1">
              <a:extLst>
                <a:ext uri="{FF2B5EF4-FFF2-40B4-BE49-F238E27FC236}">
                  <a16:creationId xmlns:a16="http://schemas.microsoft.com/office/drawing/2014/main" id="{A5510618-29BD-4634-B8C6-B1D9C242C7C9}"/>
                </a:ext>
              </a:extLst>
            </p:cNvPr>
            <p:cNvSpPr/>
            <p:nvPr/>
          </p:nvSpPr>
          <p:spPr>
            <a:xfrm rot="11602814">
              <a:off x="2223880" y="1913521"/>
              <a:ext cx="2437403" cy="103920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solidFill>
              <a:schemeClr val="accent6">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フリーフォーム 100 1">
              <a:extLst>
                <a:ext uri="{FF2B5EF4-FFF2-40B4-BE49-F238E27FC236}">
                  <a16:creationId xmlns:a16="http://schemas.microsoft.com/office/drawing/2014/main" id="{D4B0B474-FAA1-49E1-96F8-79D435D1B655}"/>
                </a:ext>
              </a:extLst>
            </p:cNvPr>
            <p:cNvSpPr/>
            <p:nvPr/>
          </p:nvSpPr>
          <p:spPr>
            <a:xfrm rot="11602814">
              <a:off x="4500816" y="2373604"/>
              <a:ext cx="3190481" cy="1316638"/>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28575">
              <a:solidFill>
                <a:srgbClr val="00B050"/>
              </a:solidFill>
            </a:ln>
            <a:scene3d>
              <a:camera prst="isometricOffAxis2Top">
                <a:rot lat="18448669" lon="2370242" rev="1973442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pic>
        <p:nvPicPr>
          <p:cNvPr id="11" name="Picture 10" descr="A picture containing looking, black, dark&#10;&#10;Description automatically generated">
            <a:extLst>
              <a:ext uri="{FF2B5EF4-FFF2-40B4-BE49-F238E27FC236}">
                <a16:creationId xmlns:a16="http://schemas.microsoft.com/office/drawing/2014/main" id="{1836A26E-84E4-45F3-A602-D60E8540C2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5857" y="4533437"/>
            <a:ext cx="988431" cy="516861"/>
          </a:xfrm>
          <a:prstGeom prst="rect">
            <a:avLst/>
          </a:prstGeom>
        </p:spPr>
      </p:pic>
      <p:grpSp>
        <p:nvGrpSpPr>
          <p:cNvPr id="13" name="Group 12">
            <a:extLst>
              <a:ext uri="{FF2B5EF4-FFF2-40B4-BE49-F238E27FC236}">
                <a16:creationId xmlns:a16="http://schemas.microsoft.com/office/drawing/2014/main" id="{07CCD889-E106-4F28-B3BF-BFE5AAA5D3B8}"/>
              </a:ext>
            </a:extLst>
          </p:cNvPr>
          <p:cNvGrpSpPr/>
          <p:nvPr/>
        </p:nvGrpSpPr>
        <p:grpSpPr>
          <a:xfrm>
            <a:off x="3268663" y="3720491"/>
            <a:ext cx="3294760" cy="1067443"/>
            <a:chOff x="5623393" y="4017024"/>
            <a:chExt cx="3294760" cy="1067443"/>
          </a:xfrm>
        </p:grpSpPr>
        <p:sp>
          <p:nvSpPr>
            <p:cNvPr id="55" name="Arc 54">
              <a:extLst>
                <a:ext uri="{FF2B5EF4-FFF2-40B4-BE49-F238E27FC236}">
                  <a16:creationId xmlns:a16="http://schemas.microsoft.com/office/drawing/2014/main" id="{4B7CF162-6560-42AE-8F6E-E156236FE2CA}"/>
                </a:ext>
              </a:extLst>
            </p:cNvPr>
            <p:cNvSpPr/>
            <p:nvPr/>
          </p:nvSpPr>
          <p:spPr>
            <a:xfrm rot="1203300">
              <a:off x="6463952" y="4409243"/>
              <a:ext cx="2454201" cy="675224"/>
            </a:xfrm>
            <a:prstGeom prst="arc">
              <a:avLst>
                <a:gd name="adj1" fmla="val 6543651"/>
                <a:gd name="adj2" fmla="val 15306960"/>
              </a:avLst>
            </a:prstGeom>
            <a:ln w="57150" cmpd="dbl">
              <a:solidFill>
                <a:srgbClr val="33CC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フリーフォーム 100 1">
              <a:extLst>
                <a:ext uri="{FF2B5EF4-FFF2-40B4-BE49-F238E27FC236}">
                  <a16:creationId xmlns:a16="http://schemas.microsoft.com/office/drawing/2014/main" id="{C1C43DAE-DBE6-4859-83E1-FD928BC95DE8}"/>
                </a:ext>
              </a:extLst>
            </p:cNvPr>
            <p:cNvSpPr/>
            <p:nvPr/>
          </p:nvSpPr>
          <p:spPr>
            <a:xfrm rot="1598369">
              <a:off x="5623393" y="4017024"/>
              <a:ext cx="927646" cy="151176"/>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5" name="TextBox 4">
            <a:extLst>
              <a:ext uri="{FF2B5EF4-FFF2-40B4-BE49-F238E27FC236}">
                <a16:creationId xmlns:a16="http://schemas.microsoft.com/office/drawing/2014/main" id="{91A8A7DC-16E1-46B4-ABB0-BD5B617C6C88}"/>
              </a:ext>
            </a:extLst>
          </p:cNvPr>
          <p:cNvSpPr txBox="1"/>
          <p:nvPr/>
        </p:nvSpPr>
        <p:spPr>
          <a:xfrm>
            <a:off x="3736006" y="5321907"/>
            <a:ext cx="5301918" cy="707886"/>
          </a:xfrm>
          <a:prstGeom prst="rect">
            <a:avLst/>
          </a:prstGeom>
          <a:noFill/>
        </p:spPr>
        <p:txBody>
          <a:bodyPr wrap="square">
            <a:spAutoFit/>
          </a:bodyPr>
          <a:lstStyle/>
          <a:p>
            <a:pPr marL="342900" indent="-342900">
              <a:buFont typeface="Arial" panose="020B0604020202020204" pitchFamily="34" charset="0"/>
              <a:buChar char="•"/>
            </a:pPr>
            <a:r>
              <a:rPr lang="en-US" altLang="ja-JP" sz="2000" dirty="0"/>
              <a:t>Acquired polarization due to the birefringence</a:t>
            </a:r>
          </a:p>
          <a:p>
            <a:pPr marL="342900" indent="-342900">
              <a:buFont typeface="Arial" panose="020B0604020202020204" pitchFamily="34" charset="0"/>
              <a:buChar char="•"/>
            </a:pPr>
            <a:r>
              <a:rPr lang="en-US" altLang="ja-JP" sz="2000" dirty="0"/>
              <a:t>Some of photons decay into fermion pairs</a:t>
            </a:r>
          </a:p>
        </p:txBody>
      </p:sp>
      <p:grpSp>
        <p:nvGrpSpPr>
          <p:cNvPr id="19" name="Group 18">
            <a:extLst>
              <a:ext uri="{FF2B5EF4-FFF2-40B4-BE49-F238E27FC236}">
                <a16:creationId xmlns:a16="http://schemas.microsoft.com/office/drawing/2014/main" id="{01914366-2A63-4106-8435-7BF59699105A}"/>
              </a:ext>
            </a:extLst>
          </p:cNvPr>
          <p:cNvGrpSpPr/>
          <p:nvPr/>
        </p:nvGrpSpPr>
        <p:grpSpPr>
          <a:xfrm>
            <a:off x="4860032" y="692696"/>
            <a:ext cx="4252446" cy="2592288"/>
            <a:chOff x="4860032" y="692696"/>
            <a:chExt cx="4252446" cy="2592288"/>
          </a:xfrm>
        </p:grpSpPr>
        <p:sp>
          <p:nvSpPr>
            <p:cNvPr id="18" name="Rectangle 17">
              <a:extLst>
                <a:ext uri="{FF2B5EF4-FFF2-40B4-BE49-F238E27FC236}">
                  <a16:creationId xmlns:a16="http://schemas.microsoft.com/office/drawing/2014/main" id="{AD54AA39-E69F-4E93-AC02-BBC73CD4D54B}"/>
                </a:ext>
              </a:extLst>
            </p:cNvPr>
            <p:cNvSpPr/>
            <p:nvPr/>
          </p:nvSpPr>
          <p:spPr bwMode="auto">
            <a:xfrm>
              <a:off x="4860032" y="692696"/>
              <a:ext cx="4251920" cy="259228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52" name="Picture 2" descr="http://skullsinthestars.files.wordpress.com/2008/06/polarizer1.jpg">
              <a:extLst>
                <a:ext uri="{FF2B5EF4-FFF2-40B4-BE49-F238E27FC236}">
                  <a16:creationId xmlns:a16="http://schemas.microsoft.com/office/drawing/2014/main" id="{38FE0A9A-4FEA-4396-A00F-5844758D5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950" y="825368"/>
              <a:ext cx="3908006" cy="1668276"/>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105">
              <a:extLst>
                <a:ext uri="{FF2B5EF4-FFF2-40B4-BE49-F238E27FC236}">
                  <a16:creationId xmlns:a16="http://schemas.microsoft.com/office/drawing/2014/main" id="{8994F0EB-6251-47A6-9FC4-ABA7A43B9A7E}"/>
                </a:ext>
              </a:extLst>
            </p:cNvPr>
            <p:cNvSpPr txBox="1"/>
            <p:nvPr/>
          </p:nvSpPr>
          <p:spPr>
            <a:xfrm>
              <a:off x="7672629" y="2074138"/>
              <a:ext cx="1271245" cy="461665"/>
            </a:xfrm>
            <a:prstGeom prst="rect">
              <a:avLst/>
            </a:prstGeom>
            <a:noFill/>
          </p:spPr>
          <p:txBody>
            <a:bodyPr wrap="none" rtlCol="0">
              <a:spAutoFit/>
            </a:bodyPr>
            <a:lstStyle/>
            <a:p>
              <a:r>
                <a:rPr kumimoji="1" lang="en-US" altLang="ja-JP" sz="2400" dirty="0"/>
                <a:t>Polarizer</a:t>
              </a:r>
              <a:endParaRPr kumimoji="1" lang="ja-JP" altLang="en-US" sz="2400" dirty="0"/>
            </a:p>
          </p:txBody>
        </p:sp>
        <p:sp>
          <p:nvSpPr>
            <p:cNvPr id="6" name="TextBox 5">
              <a:extLst>
                <a:ext uri="{FF2B5EF4-FFF2-40B4-BE49-F238E27FC236}">
                  <a16:creationId xmlns:a16="http://schemas.microsoft.com/office/drawing/2014/main" id="{543319AE-E295-4789-95AA-B390FB7FE3AB}"/>
                </a:ext>
              </a:extLst>
            </p:cNvPr>
            <p:cNvSpPr txBox="1"/>
            <p:nvPr/>
          </p:nvSpPr>
          <p:spPr>
            <a:xfrm>
              <a:off x="5148064" y="2638653"/>
              <a:ext cx="3964414" cy="646331"/>
            </a:xfrm>
            <a:prstGeom prst="rect">
              <a:avLst/>
            </a:prstGeom>
            <a:noFill/>
          </p:spPr>
          <p:txBody>
            <a:bodyPr wrap="square" rtlCol="0">
              <a:spAutoFit/>
            </a:bodyPr>
            <a:lstStyle/>
            <a:p>
              <a:r>
                <a:rPr kumimoji="1" lang="en-US" altLang="ja-JP" dirty="0"/>
                <a:t>Cf. Cotton-Mouton effect, Faraday effect, </a:t>
              </a:r>
              <a:r>
                <a:rPr kumimoji="1" lang="en-US" altLang="ja-JP" dirty="0" err="1"/>
                <a:t>etc</a:t>
              </a:r>
              <a:r>
                <a:rPr kumimoji="1" lang="en-US" altLang="ja-JP" dirty="0"/>
                <a:t> in optics</a:t>
              </a:r>
              <a:endParaRPr kumimoji="1" lang="ja-JP" altLang="en-US" dirty="0"/>
            </a:p>
          </p:txBody>
        </p:sp>
      </p:grpSp>
      <p:sp>
        <p:nvSpPr>
          <p:cNvPr id="3" name="Oval 2">
            <a:extLst>
              <a:ext uri="{FF2B5EF4-FFF2-40B4-BE49-F238E27FC236}">
                <a16:creationId xmlns:a16="http://schemas.microsoft.com/office/drawing/2014/main" id="{97798612-67B9-48E6-9436-B1247DC6C008}"/>
              </a:ext>
            </a:extLst>
          </p:cNvPr>
          <p:cNvSpPr/>
          <p:nvPr/>
        </p:nvSpPr>
        <p:spPr bwMode="auto">
          <a:xfrm rot="2291308">
            <a:off x="38330" y="616852"/>
            <a:ext cx="3812572" cy="4951490"/>
          </a:xfrm>
          <a:prstGeom prst="ellipse">
            <a:avLst/>
          </a:prstGeom>
          <a:gradFill>
            <a:gsLst>
              <a:gs pos="0">
                <a:srgbClr val="00B0F0">
                  <a:lumMod val="49000"/>
                  <a:lumOff val="51000"/>
                  <a:alpha val="64000"/>
                </a:srgbClr>
              </a:gs>
              <a:gs pos="98000">
                <a:srgbClr val="CCFF66">
                  <a:shade val="100000"/>
                  <a:satMod val="115000"/>
                  <a:alpha val="45000"/>
                  <a:lumMod val="76000"/>
                  <a:lumOff val="24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2" name="TextBox 11">
            <a:extLst>
              <a:ext uri="{FF2B5EF4-FFF2-40B4-BE49-F238E27FC236}">
                <a16:creationId xmlns:a16="http://schemas.microsoft.com/office/drawing/2014/main" id="{28041651-F09B-4841-8B6C-D0AE9F09CF19}"/>
              </a:ext>
            </a:extLst>
          </p:cNvPr>
          <p:cNvSpPr txBox="1"/>
          <p:nvPr/>
        </p:nvSpPr>
        <p:spPr>
          <a:xfrm>
            <a:off x="571300" y="4521894"/>
            <a:ext cx="3110042" cy="923330"/>
          </a:xfrm>
          <a:prstGeom prst="rect">
            <a:avLst/>
          </a:prstGeom>
          <a:noFill/>
        </p:spPr>
        <p:txBody>
          <a:bodyPr wrap="square">
            <a:spAutoFit/>
          </a:bodyPr>
          <a:lstStyle/>
          <a:p>
            <a:r>
              <a:rPr lang="en-US" altLang="ja-JP" dirty="0"/>
              <a:t>Inborn polarization </a:t>
            </a:r>
          </a:p>
          <a:p>
            <a:r>
              <a:rPr lang="en-US" altLang="ja-JP" dirty="0"/>
              <a:t>in photon sources</a:t>
            </a:r>
          </a:p>
          <a:p>
            <a:r>
              <a:rPr lang="en-US" altLang="ja-JP" dirty="0"/>
              <a:t>(Possibly unpolarized as well)</a:t>
            </a:r>
            <a:endParaRPr lang="ja-JP" altLang="en-US" dirty="0"/>
          </a:p>
        </p:txBody>
      </p:sp>
      <p:sp>
        <p:nvSpPr>
          <p:cNvPr id="17" name="TextBox 16">
            <a:extLst>
              <a:ext uri="{FF2B5EF4-FFF2-40B4-BE49-F238E27FC236}">
                <a16:creationId xmlns:a16="http://schemas.microsoft.com/office/drawing/2014/main" id="{0F63ABB5-7EC0-413C-9F86-E91B30F95995}"/>
              </a:ext>
            </a:extLst>
          </p:cNvPr>
          <p:cNvSpPr txBox="1"/>
          <p:nvPr/>
        </p:nvSpPr>
        <p:spPr>
          <a:xfrm>
            <a:off x="538033" y="6235492"/>
            <a:ext cx="8499891" cy="461665"/>
          </a:xfrm>
          <a:prstGeom prst="rect">
            <a:avLst/>
          </a:prstGeom>
          <a:noFill/>
        </p:spPr>
        <p:txBody>
          <a:bodyPr wrap="none" rtlCol="0">
            <a:spAutoFit/>
          </a:bodyPr>
          <a:lstStyle/>
          <a:p>
            <a:r>
              <a:rPr kumimoji="1" lang="en-US" altLang="ja-JP" sz="2400" dirty="0">
                <a:solidFill>
                  <a:srgbClr val="FF0000"/>
                </a:solidFill>
              </a:rPr>
              <a:t>More involved cascade processes can occur in the magnetosphere.</a:t>
            </a:r>
            <a:endParaRPr kumimoji="1" lang="ja-JP" altLang="en-US" sz="2400" dirty="0">
              <a:solidFill>
                <a:srgbClr val="FF0000"/>
              </a:solidFill>
            </a:endParaRPr>
          </a:p>
        </p:txBody>
      </p:sp>
    </p:spTree>
    <p:extLst>
      <p:ext uri="{BB962C8B-B14F-4D97-AF65-F5344CB8AC3E}">
        <p14:creationId xmlns:p14="http://schemas.microsoft.com/office/powerpoint/2010/main" val="2681567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C1B916-158C-45CF-AE14-3DDB9A71274E}"/>
              </a:ext>
            </a:extLst>
          </p:cNvPr>
          <p:cNvGrpSpPr/>
          <p:nvPr/>
        </p:nvGrpSpPr>
        <p:grpSpPr>
          <a:xfrm>
            <a:off x="-252536" y="2204864"/>
            <a:ext cx="5143343" cy="3693533"/>
            <a:chOff x="-120136" y="974816"/>
            <a:chExt cx="5143343" cy="3693533"/>
          </a:xfrm>
        </p:grpSpPr>
        <p:grpSp>
          <p:nvGrpSpPr>
            <p:cNvPr id="97" name="Group 96">
              <a:extLst>
                <a:ext uri="{FF2B5EF4-FFF2-40B4-BE49-F238E27FC236}">
                  <a16:creationId xmlns:a16="http://schemas.microsoft.com/office/drawing/2014/main" id="{44B7DDA3-4F55-41DB-904A-CF3620406621}"/>
                </a:ext>
              </a:extLst>
            </p:cNvPr>
            <p:cNvGrpSpPr/>
            <p:nvPr/>
          </p:nvGrpSpPr>
          <p:grpSpPr>
            <a:xfrm>
              <a:off x="172767" y="974816"/>
              <a:ext cx="4850440" cy="3390288"/>
              <a:chOff x="35496" y="228378"/>
              <a:chExt cx="5300234" cy="3704678"/>
            </a:xfrm>
          </p:grpSpPr>
          <p:pic>
            <p:nvPicPr>
              <p:cNvPr id="6" name="Picture 5">
                <a:extLst>
                  <a:ext uri="{FF2B5EF4-FFF2-40B4-BE49-F238E27FC236}">
                    <a16:creationId xmlns:a16="http://schemas.microsoft.com/office/drawing/2014/main" id="{BBF4697E-A180-41D3-AB5C-BA93FE138EF1}"/>
                  </a:ext>
                </a:extLst>
              </p:cNvPr>
              <p:cNvPicPr>
                <a:picLocks noChangeAspect="1"/>
              </p:cNvPicPr>
              <p:nvPr/>
            </p:nvPicPr>
            <p:blipFill>
              <a:blip r:embed="rId6"/>
              <a:stretch>
                <a:fillRect/>
              </a:stretch>
            </p:blipFill>
            <p:spPr>
              <a:xfrm>
                <a:off x="35496" y="228378"/>
                <a:ext cx="5300234" cy="3704678"/>
              </a:xfrm>
              <a:prstGeom prst="rect">
                <a:avLst/>
              </a:prstGeom>
            </p:spPr>
          </p:pic>
          <p:sp>
            <p:nvSpPr>
              <p:cNvPr id="75" name="TextBox 74">
                <a:extLst>
                  <a:ext uri="{FF2B5EF4-FFF2-40B4-BE49-F238E27FC236}">
                    <a16:creationId xmlns:a16="http://schemas.microsoft.com/office/drawing/2014/main" id="{A985AFFB-6A3F-4ED1-93DE-BEF7C4FF33E8}"/>
                  </a:ext>
                </a:extLst>
              </p:cNvPr>
              <p:cNvSpPr txBox="1"/>
              <p:nvPr/>
            </p:nvSpPr>
            <p:spPr>
              <a:xfrm>
                <a:off x="1968521" y="2570323"/>
                <a:ext cx="295431" cy="461665"/>
              </a:xfrm>
              <a:prstGeom prst="rect">
                <a:avLst/>
              </a:prstGeom>
              <a:noFill/>
            </p:spPr>
            <p:txBody>
              <a:bodyPr wrap="square" rtlCol="0">
                <a:spAutoFit/>
              </a:bodyPr>
              <a:lstStyle/>
              <a:p>
                <a:r>
                  <a:rPr kumimoji="1" lang="en-US" altLang="ja-JP" sz="2400" b="1" dirty="0">
                    <a:solidFill>
                      <a:srgbClr val="FF0000"/>
                    </a:solidFill>
                  </a:rPr>
                  <a:t>+</a:t>
                </a:r>
                <a:endParaRPr kumimoji="1" lang="ja-JP" altLang="en-US" sz="2400" b="1" dirty="0">
                  <a:solidFill>
                    <a:srgbClr val="FF0000"/>
                  </a:solidFill>
                </a:endParaRPr>
              </a:p>
            </p:txBody>
          </p:sp>
          <p:sp>
            <p:nvSpPr>
              <p:cNvPr id="76" name="TextBox 75">
                <a:extLst>
                  <a:ext uri="{FF2B5EF4-FFF2-40B4-BE49-F238E27FC236}">
                    <a16:creationId xmlns:a16="http://schemas.microsoft.com/office/drawing/2014/main" id="{214872B7-1701-4987-9543-1584B675C3E0}"/>
                  </a:ext>
                </a:extLst>
              </p:cNvPr>
              <p:cNvSpPr txBox="1"/>
              <p:nvPr/>
            </p:nvSpPr>
            <p:spPr>
              <a:xfrm>
                <a:off x="866445" y="3221508"/>
                <a:ext cx="295431" cy="461665"/>
              </a:xfrm>
              <a:prstGeom prst="rect">
                <a:avLst/>
              </a:prstGeom>
              <a:noFill/>
            </p:spPr>
            <p:txBody>
              <a:bodyPr wrap="square" rtlCol="0">
                <a:spAutoFit/>
              </a:bodyPr>
              <a:lstStyle/>
              <a:p>
                <a:r>
                  <a:rPr kumimoji="1" lang="en-US" altLang="ja-JP" sz="2400" b="1" dirty="0">
                    <a:solidFill>
                      <a:srgbClr val="FF0000"/>
                    </a:solidFill>
                  </a:rPr>
                  <a:t>+</a:t>
                </a:r>
                <a:endParaRPr kumimoji="1" lang="ja-JP" altLang="en-US" sz="2400" b="1" dirty="0">
                  <a:solidFill>
                    <a:srgbClr val="FF0000"/>
                  </a:solidFill>
                </a:endParaRPr>
              </a:p>
            </p:txBody>
          </p:sp>
          <p:sp>
            <p:nvSpPr>
              <p:cNvPr id="77" name="TextBox 76">
                <a:extLst>
                  <a:ext uri="{FF2B5EF4-FFF2-40B4-BE49-F238E27FC236}">
                    <a16:creationId xmlns:a16="http://schemas.microsoft.com/office/drawing/2014/main" id="{26AE26F0-A551-456C-8E86-F1B35C9812AA}"/>
                  </a:ext>
                </a:extLst>
              </p:cNvPr>
              <p:cNvSpPr txBox="1"/>
              <p:nvPr/>
            </p:nvSpPr>
            <p:spPr>
              <a:xfrm>
                <a:off x="1805959" y="2782701"/>
                <a:ext cx="243427" cy="461665"/>
              </a:xfrm>
              <a:prstGeom prst="rect">
                <a:avLst/>
              </a:prstGeom>
              <a:noFill/>
            </p:spPr>
            <p:txBody>
              <a:bodyPr wrap="square" rtlCol="0">
                <a:spAutoFit/>
              </a:bodyPr>
              <a:lstStyle/>
              <a:p>
                <a:r>
                  <a:rPr kumimoji="1" lang="en-US" altLang="ja-JP" sz="2400" b="1" dirty="0">
                    <a:solidFill>
                      <a:srgbClr val="FF0000"/>
                    </a:solidFill>
                  </a:rPr>
                  <a:t>+</a:t>
                </a:r>
                <a:endParaRPr kumimoji="1" lang="ja-JP" altLang="en-US" sz="2400" b="1" dirty="0">
                  <a:solidFill>
                    <a:srgbClr val="FF0000"/>
                  </a:solidFill>
                </a:endParaRPr>
              </a:p>
            </p:txBody>
          </p:sp>
          <p:sp>
            <p:nvSpPr>
              <p:cNvPr id="78" name="TextBox 77">
                <a:extLst>
                  <a:ext uri="{FF2B5EF4-FFF2-40B4-BE49-F238E27FC236}">
                    <a16:creationId xmlns:a16="http://schemas.microsoft.com/office/drawing/2014/main" id="{462D3244-0B93-4185-97EE-8C4FA7B35FBB}"/>
                  </a:ext>
                </a:extLst>
              </p:cNvPr>
              <p:cNvSpPr txBox="1"/>
              <p:nvPr/>
            </p:nvSpPr>
            <p:spPr>
              <a:xfrm>
                <a:off x="1383386" y="2945770"/>
                <a:ext cx="295431" cy="461665"/>
              </a:xfrm>
              <a:prstGeom prst="rect">
                <a:avLst/>
              </a:prstGeom>
              <a:noFill/>
            </p:spPr>
            <p:txBody>
              <a:bodyPr wrap="square" rtlCol="0">
                <a:spAutoFit/>
              </a:bodyPr>
              <a:lstStyle/>
              <a:p>
                <a:r>
                  <a:rPr kumimoji="1" lang="en-US" altLang="ja-JP" sz="2400" b="1" dirty="0">
                    <a:solidFill>
                      <a:srgbClr val="FF0000"/>
                    </a:solidFill>
                  </a:rPr>
                  <a:t>+</a:t>
                </a:r>
                <a:endParaRPr kumimoji="1" lang="ja-JP" altLang="en-US" sz="2400" b="1" dirty="0">
                  <a:solidFill>
                    <a:srgbClr val="FF0000"/>
                  </a:solidFill>
                </a:endParaRPr>
              </a:p>
            </p:txBody>
          </p:sp>
          <p:sp>
            <p:nvSpPr>
              <p:cNvPr id="79" name="TextBox 78">
                <a:extLst>
                  <a:ext uri="{FF2B5EF4-FFF2-40B4-BE49-F238E27FC236}">
                    <a16:creationId xmlns:a16="http://schemas.microsoft.com/office/drawing/2014/main" id="{613C4420-2C9A-4FF2-87FE-B87CD83E7A1E}"/>
                  </a:ext>
                </a:extLst>
              </p:cNvPr>
              <p:cNvSpPr txBox="1"/>
              <p:nvPr/>
            </p:nvSpPr>
            <p:spPr>
              <a:xfrm>
                <a:off x="2326820" y="2912224"/>
                <a:ext cx="295431" cy="461665"/>
              </a:xfrm>
              <a:prstGeom prst="rect">
                <a:avLst/>
              </a:prstGeom>
              <a:noFill/>
            </p:spPr>
            <p:txBody>
              <a:bodyPr wrap="square" rtlCol="0">
                <a:spAutoFit/>
              </a:bodyPr>
              <a:lstStyle/>
              <a:p>
                <a:r>
                  <a:rPr kumimoji="1" lang="en-US" altLang="ja-JP" sz="2400" b="1" dirty="0">
                    <a:solidFill>
                      <a:srgbClr val="FF0000"/>
                    </a:solidFill>
                  </a:rPr>
                  <a:t>+</a:t>
                </a:r>
                <a:endParaRPr kumimoji="1" lang="ja-JP" altLang="en-US" sz="2400" b="1" dirty="0">
                  <a:solidFill>
                    <a:srgbClr val="FF0000"/>
                  </a:solidFill>
                </a:endParaRPr>
              </a:p>
            </p:txBody>
          </p:sp>
          <p:sp>
            <p:nvSpPr>
              <p:cNvPr id="80" name="TextBox 79">
                <a:extLst>
                  <a:ext uri="{FF2B5EF4-FFF2-40B4-BE49-F238E27FC236}">
                    <a16:creationId xmlns:a16="http://schemas.microsoft.com/office/drawing/2014/main" id="{0C118327-8067-4EE7-B0BC-2F7FE963CE20}"/>
                  </a:ext>
                </a:extLst>
              </p:cNvPr>
              <p:cNvSpPr txBox="1"/>
              <p:nvPr/>
            </p:nvSpPr>
            <p:spPr>
              <a:xfrm>
                <a:off x="2292867" y="2488060"/>
                <a:ext cx="295431" cy="461665"/>
              </a:xfrm>
              <a:prstGeom prst="rect">
                <a:avLst/>
              </a:prstGeom>
              <a:noFill/>
            </p:spPr>
            <p:txBody>
              <a:bodyPr wrap="square" rtlCol="0">
                <a:spAutoFit/>
              </a:bodyPr>
              <a:lstStyle/>
              <a:p>
                <a:r>
                  <a:rPr kumimoji="1" lang="en-US" altLang="ja-JP" sz="2400" b="1" dirty="0">
                    <a:solidFill>
                      <a:srgbClr val="FF0000"/>
                    </a:solidFill>
                  </a:rPr>
                  <a:t>+</a:t>
                </a:r>
                <a:endParaRPr kumimoji="1" lang="ja-JP" altLang="en-US" sz="2400" b="1" dirty="0">
                  <a:solidFill>
                    <a:srgbClr val="FF0000"/>
                  </a:solidFill>
                </a:endParaRPr>
              </a:p>
            </p:txBody>
          </p:sp>
          <p:sp>
            <p:nvSpPr>
              <p:cNvPr id="81" name="TextBox 80">
                <a:extLst>
                  <a:ext uri="{FF2B5EF4-FFF2-40B4-BE49-F238E27FC236}">
                    <a16:creationId xmlns:a16="http://schemas.microsoft.com/office/drawing/2014/main" id="{1B3DB22B-5C29-4736-8B81-785116BAC0F1}"/>
                  </a:ext>
                </a:extLst>
              </p:cNvPr>
              <p:cNvSpPr txBox="1"/>
              <p:nvPr/>
            </p:nvSpPr>
            <p:spPr>
              <a:xfrm>
                <a:off x="2128536" y="2730337"/>
                <a:ext cx="295431" cy="461665"/>
              </a:xfrm>
              <a:prstGeom prst="rect">
                <a:avLst/>
              </a:prstGeom>
              <a:noFill/>
            </p:spPr>
            <p:txBody>
              <a:bodyPr wrap="square" rtlCol="0">
                <a:spAutoFit/>
              </a:bodyPr>
              <a:lstStyle/>
              <a:p>
                <a:r>
                  <a:rPr kumimoji="1" lang="en-US" altLang="ja-JP" sz="2400" b="1" dirty="0">
                    <a:solidFill>
                      <a:srgbClr val="FF0000"/>
                    </a:solidFill>
                  </a:rPr>
                  <a:t>+</a:t>
                </a:r>
                <a:endParaRPr kumimoji="1" lang="ja-JP" altLang="en-US" sz="2400" b="1" dirty="0">
                  <a:solidFill>
                    <a:srgbClr val="FF0000"/>
                  </a:solidFill>
                </a:endParaRPr>
              </a:p>
            </p:txBody>
          </p:sp>
          <p:sp>
            <p:nvSpPr>
              <p:cNvPr id="82" name="TextBox 81">
                <a:extLst>
                  <a:ext uri="{FF2B5EF4-FFF2-40B4-BE49-F238E27FC236}">
                    <a16:creationId xmlns:a16="http://schemas.microsoft.com/office/drawing/2014/main" id="{499ED801-DA50-4431-9695-0891048A640E}"/>
                  </a:ext>
                </a:extLst>
              </p:cNvPr>
              <p:cNvSpPr txBox="1"/>
              <p:nvPr/>
            </p:nvSpPr>
            <p:spPr>
              <a:xfrm>
                <a:off x="2247008" y="3166488"/>
                <a:ext cx="295431" cy="461665"/>
              </a:xfrm>
              <a:prstGeom prst="rect">
                <a:avLst/>
              </a:prstGeom>
              <a:noFill/>
            </p:spPr>
            <p:txBody>
              <a:bodyPr wrap="square" rtlCol="0">
                <a:spAutoFit/>
              </a:bodyPr>
              <a:lstStyle/>
              <a:p>
                <a:r>
                  <a:rPr kumimoji="1" lang="en-US" altLang="ja-JP" sz="2400" b="1" dirty="0">
                    <a:solidFill>
                      <a:srgbClr val="FF0000"/>
                    </a:solidFill>
                  </a:rPr>
                  <a:t>+</a:t>
                </a:r>
                <a:endParaRPr kumimoji="1" lang="ja-JP" altLang="en-US" sz="2400" b="1" dirty="0">
                  <a:solidFill>
                    <a:srgbClr val="FF0000"/>
                  </a:solidFill>
                </a:endParaRPr>
              </a:p>
            </p:txBody>
          </p:sp>
          <p:sp>
            <p:nvSpPr>
              <p:cNvPr id="83" name="TextBox 82">
                <a:extLst>
                  <a:ext uri="{FF2B5EF4-FFF2-40B4-BE49-F238E27FC236}">
                    <a16:creationId xmlns:a16="http://schemas.microsoft.com/office/drawing/2014/main" id="{A0007274-9C27-4DC6-ACA0-D8CD894E66F4}"/>
                  </a:ext>
                </a:extLst>
              </p:cNvPr>
              <p:cNvSpPr txBox="1"/>
              <p:nvPr/>
            </p:nvSpPr>
            <p:spPr>
              <a:xfrm>
                <a:off x="1122320" y="3396955"/>
                <a:ext cx="295431" cy="461665"/>
              </a:xfrm>
              <a:prstGeom prst="rect">
                <a:avLst/>
              </a:prstGeom>
              <a:noFill/>
            </p:spPr>
            <p:txBody>
              <a:bodyPr wrap="square" rtlCol="0">
                <a:spAutoFit/>
              </a:bodyPr>
              <a:lstStyle/>
              <a:p>
                <a:r>
                  <a:rPr kumimoji="1" lang="en-US" altLang="ja-JP" sz="2400" b="1" dirty="0">
                    <a:solidFill>
                      <a:srgbClr val="FF0000"/>
                    </a:solidFill>
                  </a:rPr>
                  <a:t>+</a:t>
                </a:r>
                <a:endParaRPr kumimoji="1" lang="ja-JP" altLang="en-US" sz="2400" b="1" dirty="0">
                  <a:solidFill>
                    <a:srgbClr val="FF0000"/>
                  </a:solidFill>
                </a:endParaRPr>
              </a:p>
            </p:txBody>
          </p:sp>
          <p:sp>
            <p:nvSpPr>
              <p:cNvPr id="85" name="TextBox 84">
                <a:extLst>
                  <a:ext uri="{FF2B5EF4-FFF2-40B4-BE49-F238E27FC236}">
                    <a16:creationId xmlns:a16="http://schemas.microsoft.com/office/drawing/2014/main" id="{DFE59259-26F4-4071-A0D5-6B0DB4867743}"/>
                  </a:ext>
                </a:extLst>
              </p:cNvPr>
              <p:cNvSpPr txBox="1"/>
              <p:nvPr/>
            </p:nvSpPr>
            <p:spPr>
              <a:xfrm>
                <a:off x="1123818" y="2735988"/>
                <a:ext cx="295431" cy="461665"/>
              </a:xfrm>
              <a:prstGeom prst="rect">
                <a:avLst/>
              </a:prstGeom>
              <a:noFill/>
              <a:ln>
                <a:noFill/>
              </a:ln>
            </p:spPr>
            <p:txBody>
              <a:bodyPr wrap="square" rtlCol="0">
                <a:spAutoFit/>
              </a:bodyPr>
              <a:lstStyle/>
              <a:p>
                <a:r>
                  <a:rPr lang="en-US" altLang="ja-JP" sz="2400" b="1" dirty="0">
                    <a:solidFill>
                      <a:srgbClr val="1953F7"/>
                    </a:solidFill>
                  </a:rPr>
                  <a:t>-</a:t>
                </a:r>
                <a:endParaRPr kumimoji="1" lang="ja-JP" altLang="en-US" sz="2400" b="1" dirty="0">
                  <a:solidFill>
                    <a:srgbClr val="1953F7"/>
                  </a:solidFill>
                </a:endParaRPr>
              </a:p>
            </p:txBody>
          </p:sp>
          <p:sp>
            <p:nvSpPr>
              <p:cNvPr id="86" name="TextBox 85">
                <a:extLst>
                  <a:ext uri="{FF2B5EF4-FFF2-40B4-BE49-F238E27FC236}">
                    <a16:creationId xmlns:a16="http://schemas.microsoft.com/office/drawing/2014/main" id="{34EC32DA-02E5-4F52-8EE5-06E34A1C3184}"/>
                  </a:ext>
                </a:extLst>
              </p:cNvPr>
              <p:cNvSpPr txBox="1"/>
              <p:nvPr/>
            </p:nvSpPr>
            <p:spPr>
              <a:xfrm>
                <a:off x="1374767" y="2535893"/>
                <a:ext cx="295431" cy="461665"/>
              </a:xfrm>
              <a:prstGeom prst="rect">
                <a:avLst/>
              </a:prstGeom>
              <a:noFill/>
              <a:ln>
                <a:noFill/>
              </a:ln>
            </p:spPr>
            <p:txBody>
              <a:bodyPr wrap="square" rtlCol="0">
                <a:spAutoFit/>
              </a:bodyPr>
              <a:lstStyle/>
              <a:p>
                <a:r>
                  <a:rPr lang="en-US" altLang="ja-JP" sz="2400" b="1" dirty="0">
                    <a:solidFill>
                      <a:srgbClr val="1953F7"/>
                    </a:solidFill>
                  </a:rPr>
                  <a:t>-</a:t>
                </a:r>
                <a:endParaRPr kumimoji="1" lang="ja-JP" altLang="en-US" sz="2400" b="1" dirty="0">
                  <a:solidFill>
                    <a:srgbClr val="1953F7"/>
                  </a:solidFill>
                </a:endParaRPr>
              </a:p>
            </p:txBody>
          </p:sp>
          <p:sp>
            <p:nvSpPr>
              <p:cNvPr id="87" name="TextBox 86">
                <a:extLst>
                  <a:ext uri="{FF2B5EF4-FFF2-40B4-BE49-F238E27FC236}">
                    <a16:creationId xmlns:a16="http://schemas.microsoft.com/office/drawing/2014/main" id="{CD568389-E8A9-4434-817D-2ADB03EBEA75}"/>
                  </a:ext>
                </a:extLst>
              </p:cNvPr>
              <p:cNvSpPr txBox="1"/>
              <p:nvPr/>
            </p:nvSpPr>
            <p:spPr>
              <a:xfrm>
                <a:off x="1402426" y="2293528"/>
                <a:ext cx="295431" cy="461665"/>
              </a:xfrm>
              <a:prstGeom prst="rect">
                <a:avLst/>
              </a:prstGeom>
              <a:noFill/>
              <a:ln>
                <a:noFill/>
              </a:ln>
            </p:spPr>
            <p:txBody>
              <a:bodyPr wrap="square" rtlCol="0">
                <a:spAutoFit/>
              </a:bodyPr>
              <a:lstStyle/>
              <a:p>
                <a:r>
                  <a:rPr lang="en-US" altLang="ja-JP" sz="2400" b="1" dirty="0">
                    <a:solidFill>
                      <a:srgbClr val="1953F7"/>
                    </a:solidFill>
                  </a:rPr>
                  <a:t>-</a:t>
                </a:r>
                <a:endParaRPr kumimoji="1" lang="ja-JP" altLang="en-US" sz="2400" b="1" dirty="0">
                  <a:solidFill>
                    <a:srgbClr val="1953F7"/>
                  </a:solidFill>
                </a:endParaRPr>
              </a:p>
            </p:txBody>
          </p:sp>
          <p:sp>
            <p:nvSpPr>
              <p:cNvPr id="88" name="TextBox 87">
                <a:extLst>
                  <a:ext uri="{FF2B5EF4-FFF2-40B4-BE49-F238E27FC236}">
                    <a16:creationId xmlns:a16="http://schemas.microsoft.com/office/drawing/2014/main" id="{12D29120-2245-4543-8269-FC90C82DA8D5}"/>
                  </a:ext>
                </a:extLst>
              </p:cNvPr>
              <p:cNvSpPr txBox="1"/>
              <p:nvPr/>
            </p:nvSpPr>
            <p:spPr>
              <a:xfrm>
                <a:off x="1563780" y="2404149"/>
                <a:ext cx="295431" cy="461665"/>
              </a:xfrm>
              <a:prstGeom prst="rect">
                <a:avLst/>
              </a:prstGeom>
              <a:noFill/>
              <a:ln>
                <a:noFill/>
              </a:ln>
            </p:spPr>
            <p:txBody>
              <a:bodyPr wrap="square" rtlCol="0">
                <a:spAutoFit/>
              </a:bodyPr>
              <a:lstStyle/>
              <a:p>
                <a:r>
                  <a:rPr lang="en-US" altLang="ja-JP" sz="2400" b="1" dirty="0">
                    <a:solidFill>
                      <a:srgbClr val="1953F7"/>
                    </a:solidFill>
                  </a:rPr>
                  <a:t>-</a:t>
                </a:r>
                <a:endParaRPr kumimoji="1" lang="ja-JP" altLang="en-US" sz="2400" b="1" dirty="0">
                  <a:solidFill>
                    <a:srgbClr val="1953F7"/>
                  </a:solidFill>
                </a:endParaRPr>
              </a:p>
            </p:txBody>
          </p:sp>
          <p:sp>
            <p:nvSpPr>
              <p:cNvPr id="89" name="TextBox 88">
                <a:extLst>
                  <a:ext uri="{FF2B5EF4-FFF2-40B4-BE49-F238E27FC236}">
                    <a16:creationId xmlns:a16="http://schemas.microsoft.com/office/drawing/2014/main" id="{18AE8DEA-BA93-4B81-A9D0-D256E021FF7F}"/>
                  </a:ext>
                </a:extLst>
              </p:cNvPr>
              <p:cNvSpPr txBox="1"/>
              <p:nvPr/>
            </p:nvSpPr>
            <p:spPr>
              <a:xfrm>
                <a:off x="849053" y="2727076"/>
                <a:ext cx="295431" cy="461665"/>
              </a:xfrm>
              <a:prstGeom prst="rect">
                <a:avLst/>
              </a:prstGeom>
              <a:noFill/>
              <a:ln>
                <a:noFill/>
              </a:ln>
            </p:spPr>
            <p:txBody>
              <a:bodyPr wrap="square" rtlCol="0">
                <a:spAutoFit/>
              </a:bodyPr>
              <a:lstStyle/>
              <a:p>
                <a:r>
                  <a:rPr lang="en-US" altLang="ja-JP" sz="2400" b="1" dirty="0">
                    <a:solidFill>
                      <a:srgbClr val="1953F7"/>
                    </a:solidFill>
                  </a:rPr>
                  <a:t>-</a:t>
                </a:r>
                <a:endParaRPr kumimoji="1" lang="ja-JP" altLang="en-US" sz="2400" b="1" dirty="0">
                  <a:solidFill>
                    <a:srgbClr val="1953F7"/>
                  </a:solidFill>
                </a:endParaRPr>
              </a:p>
            </p:txBody>
          </p:sp>
          <p:sp>
            <p:nvSpPr>
              <p:cNvPr id="90" name="TextBox 89">
                <a:extLst>
                  <a:ext uri="{FF2B5EF4-FFF2-40B4-BE49-F238E27FC236}">
                    <a16:creationId xmlns:a16="http://schemas.microsoft.com/office/drawing/2014/main" id="{082B0947-E16D-4B36-9311-78BE19157D0B}"/>
                  </a:ext>
                </a:extLst>
              </p:cNvPr>
              <p:cNvSpPr txBox="1"/>
              <p:nvPr/>
            </p:nvSpPr>
            <p:spPr>
              <a:xfrm>
                <a:off x="686880" y="2948396"/>
                <a:ext cx="295431" cy="461665"/>
              </a:xfrm>
              <a:prstGeom prst="rect">
                <a:avLst/>
              </a:prstGeom>
              <a:noFill/>
              <a:ln>
                <a:noFill/>
              </a:ln>
            </p:spPr>
            <p:txBody>
              <a:bodyPr wrap="square" rtlCol="0">
                <a:spAutoFit/>
              </a:bodyPr>
              <a:lstStyle/>
              <a:p>
                <a:r>
                  <a:rPr lang="en-US" altLang="ja-JP" sz="2400" b="1" dirty="0">
                    <a:solidFill>
                      <a:srgbClr val="1953F7"/>
                    </a:solidFill>
                  </a:rPr>
                  <a:t>-</a:t>
                </a:r>
                <a:endParaRPr kumimoji="1" lang="ja-JP" altLang="en-US" sz="2400" b="1" dirty="0">
                  <a:solidFill>
                    <a:srgbClr val="1953F7"/>
                  </a:solidFill>
                </a:endParaRPr>
              </a:p>
            </p:txBody>
          </p:sp>
          <p:sp>
            <p:nvSpPr>
              <p:cNvPr id="91" name="TextBox 90">
                <a:extLst>
                  <a:ext uri="{FF2B5EF4-FFF2-40B4-BE49-F238E27FC236}">
                    <a16:creationId xmlns:a16="http://schemas.microsoft.com/office/drawing/2014/main" id="{B14A9EFC-234F-45D0-B60C-D0C2C1430F0F}"/>
                  </a:ext>
                </a:extLst>
              </p:cNvPr>
              <p:cNvSpPr txBox="1"/>
              <p:nvPr/>
            </p:nvSpPr>
            <p:spPr>
              <a:xfrm>
                <a:off x="1850688" y="2274481"/>
                <a:ext cx="295431" cy="461665"/>
              </a:xfrm>
              <a:prstGeom prst="rect">
                <a:avLst/>
              </a:prstGeom>
              <a:noFill/>
              <a:ln>
                <a:noFill/>
              </a:ln>
            </p:spPr>
            <p:txBody>
              <a:bodyPr wrap="square" rtlCol="0">
                <a:spAutoFit/>
              </a:bodyPr>
              <a:lstStyle/>
              <a:p>
                <a:r>
                  <a:rPr lang="en-US" altLang="ja-JP" sz="2400" b="1" dirty="0">
                    <a:solidFill>
                      <a:srgbClr val="1953F7"/>
                    </a:solidFill>
                  </a:rPr>
                  <a:t>-</a:t>
                </a:r>
                <a:endParaRPr kumimoji="1" lang="ja-JP" altLang="en-US" sz="2400" b="1" dirty="0">
                  <a:solidFill>
                    <a:srgbClr val="1953F7"/>
                  </a:solidFill>
                </a:endParaRPr>
              </a:p>
            </p:txBody>
          </p:sp>
          <p:sp>
            <p:nvSpPr>
              <p:cNvPr id="95" name="Isosceles Triangle 94">
                <a:extLst>
                  <a:ext uri="{FF2B5EF4-FFF2-40B4-BE49-F238E27FC236}">
                    <a16:creationId xmlns:a16="http://schemas.microsoft.com/office/drawing/2014/main" id="{1E8A38B9-191E-4F34-8398-76F16620F6BE}"/>
                  </a:ext>
                </a:extLst>
              </p:cNvPr>
              <p:cNvSpPr/>
              <p:nvPr/>
            </p:nvSpPr>
            <p:spPr bwMode="auto">
              <a:xfrm rot="10800000">
                <a:off x="235534" y="2092907"/>
                <a:ext cx="2808313" cy="1564956"/>
              </a:xfrm>
              <a:prstGeom prst="triangle">
                <a:avLst>
                  <a:gd name="adj" fmla="val 100000"/>
                </a:avLst>
              </a:prstGeom>
              <a:solidFill>
                <a:srgbClr val="00B0F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b="1"/>
              </a:p>
            </p:txBody>
          </p:sp>
          <p:sp>
            <p:nvSpPr>
              <p:cNvPr id="96" name="Isosceles Triangle 95">
                <a:extLst>
                  <a:ext uri="{FF2B5EF4-FFF2-40B4-BE49-F238E27FC236}">
                    <a16:creationId xmlns:a16="http://schemas.microsoft.com/office/drawing/2014/main" id="{23CAEE68-513F-4F96-A622-6690E3BD6D2F}"/>
                  </a:ext>
                </a:extLst>
              </p:cNvPr>
              <p:cNvSpPr/>
              <p:nvPr/>
            </p:nvSpPr>
            <p:spPr bwMode="auto">
              <a:xfrm>
                <a:off x="274118" y="2254967"/>
                <a:ext cx="2628222" cy="1473675"/>
              </a:xfrm>
              <a:prstGeom prst="triangle">
                <a:avLst>
                  <a:gd name="adj" fmla="val 99754"/>
                </a:avLst>
              </a:prstGeom>
              <a:solidFill>
                <a:srgbClr val="FF00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b="1"/>
              </a:p>
            </p:txBody>
          </p:sp>
        </p:grpSp>
        <p:sp>
          <p:nvSpPr>
            <p:cNvPr id="101" name="Oval 100">
              <a:extLst>
                <a:ext uri="{FF2B5EF4-FFF2-40B4-BE49-F238E27FC236}">
                  <a16:creationId xmlns:a16="http://schemas.microsoft.com/office/drawing/2014/main" id="{37EF8D24-8A08-4954-8FDE-5A1FEE2D23AD}"/>
                </a:ext>
              </a:extLst>
            </p:cNvPr>
            <p:cNvSpPr/>
            <p:nvPr/>
          </p:nvSpPr>
          <p:spPr bwMode="auto">
            <a:xfrm>
              <a:off x="-120136" y="3724892"/>
              <a:ext cx="943457" cy="94345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1" lang="en-US" altLang="ja-JP" dirty="0"/>
                <a:t>NS</a:t>
              </a:r>
              <a:endParaRPr kumimoji="1" lang="ja-JP" altLang="en-US" dirty="0"/>
            </a:p>
          </p:txBody>
        </p:sp>
      </p:grpSp>
      <p:sp>
        <p:nvSpPr>
          <p:cNvPr id="121" name="Rectangle 120">
            <a:extLst>
              <a:ext uri="{FF2B5EF4-FFF2-40B4-BE49-F238E27FC236}">
                <a16:creationId xmlns:a16="http://schemas.microsoft.com/office/drawing/2014/main" id="{B737D80E-D7DB-4290-90C3-EB4B5AFFD635}"/>
              </a:ext>
            </a:extLst>
          </p:cNvPr>
          <p:cNvSpPr/>
          <p:nvPr/>
        </p:nvSpPr>
        <p:spPr bwMode="auto">
          <a:xfrm>
            <a:off x="4840229" y="1196752"/>
            <a:ext cx="4217149" cy="5546312"/>
          </a:xfrm>
          <a:prstGeom prst="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7" name="TextBox 6">
            <a:extLst>
              <a:ext uri="{FF2B5EF4-FFF2-40B4-BE49-F238E27FC236}">
                <a16:creationId xmlns:a16="http://schemas.microsoft.com/office/drawing/2014/main" id="{9EA6DA5E-C79A-4472-B3D3-628BEC0DBF4B}"/>
              </a:ext>
            </a:extLst>
          </p:cNvPr>
          <p:cNvSpPr txBox="1"/>
          <p:nvPr/>
        </p:nvSpPr>
        <p:spPr>
          <a:xfrm>
            <a:off x="5393246" y="1245920"/>
            <a:ext cx="3169457" cy="707886"/>
          </a:xfrm>
          <a:prstGeom prst="rect">
            <a:avLst/>
          </a:prstGeom>
          <a:noFill/>
        </p:spPr>
        <p:txBody>
          <a:bodyPr wrap="none" rtlCol="0">
            <a:spAutoFit/>
          </a:bodyPr>
          <a:lstStyle/>
          <a:p>
            <a:r>
              <a:rPr lang="en-US" altLang="ja-JP" sz="2000" b="0" i="0" u="none" strike="noStrike" baseline="0" dirty="0">
                <a:solidFill>
                  <a:srgbClr val="FF0000"/>
                </a:solidFill>
                <a:latin typeface="+mj-ea"/>
                <a:ea typeface="+mj-ea"/>
              </a:rPr>
              <a:t>Unipolar induction</a:t>
            </a:r>
          </a:p>
          <a:p>
            <a:r>
              <a:rPr lang="en-US" altLang="ja-JP" sz="2000" dirty="0">
                <a:solidFill>
                  <a:srgbClr val="FF0000"/>
                </a:solidFill>
                <a:latin typeface="+mj-ea"/>
                <a:ea typeface="+mj-ea"/>
              </a:rPr>
              <a:t>--- “Rotational</a:t>
            </a:r>
            <a:r>
              <a:rPr lang="ja-JP" altLang="en-US" sz="2000" dirty="0">
                <a:solidFill>
                  <a:srgbClr val="FF0000"/>
                </a:solidFill>
                <a:latin typeface="+mj-ea"/>
                <a:ea typeface="+mj-ea"/>
              </a:rPr>
              <a:t> </a:t>
            </a:r>
            <a:r>
              <a:rPr lang="en-US" altLang="ja-JP" sz="2000" dirty="0">
                <a:solidFill>
                  <a:srgbClr val="FF0000"/>
                </a:solidFill>
                <a:latin typeface="+mj-ea"/>
                <a:ea typeface="+mj-ea"/>
              </a:rPr>
              <a:t>Hall</a:t>
            </a:r>
            <a:r>
              <a:rPr lang="ja-JP" altLang="en-US" sz="2000" dirty="0">
                <a:solidFill>
                  <a:srgbClr val="FF0000"/>
                </a:solidFill>
                <a:latin typeface="+mj-ea"/>
                <a:ea typeface="+mj-ea"/>
              </a:rPr>
              <a:t> </a:t>
            </a:r>
            <a:r>
              <a:rPr lang="en-US" altLang="ja-JP" sz="2000" dirty="0">
                <a:solidFill>
                  <a:srgbClr val="FF0000"/>
                </a:solidFill>
                <a:latin typeface="+mj-ea"/>
                <a:ea typeface="+mj-ea"/>
              </a:rPr>
              <a:t>effect”</a:t>
            </a:r>
          </a:p>
        </p:txBody>
      </p:sp>
      <p:pic>
        <p:nvPicPr>
          <p:cNvPr id="84" name="Picture 83">
            <a:extLst>
              <a:ext uri="{FF2B5EF4-FFF2-40B4-BE49-F238E27FC236}">
                <a16:creationId xmlns:a16="http://schemas.microsoft.com/office/drawing/2014/main" id="{11F34015-5F99-42BA-B157-0C0E67B9CBBC}"/>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414439" y="5870519"/>
            <a:ext cx="2792040" cy="221717"/>
          </a:xfrm>
          <a:prstGeom prst="rect">
            <a:avLst/>
          </a:prstGeom>
        </p:spPr>
      </p:pic>
      <p:sp>
        <p:nvSpPr>
          <p:cNvPr id="39" name="TextBox 38">
            <a:extLst>
              <a:ext uri="{FF2B5EF4-FFF2-40B4-BE49-F238E27FC236}">
                <a16:creationId xmlns:a16="http://schemas.microsoft.com/office/drawing/2014/main" id="{C38B186F-133B-4ABD-BC05-5D7812562DDA}"/>
              </a:ext>
            </a:extLst>
          </p:cNvPr>
          <p:cNvSpPr txBox="1"/>
          <p:nvPr/>
        </p:nvSpPr>
        <p:spPr>
          <a:xfrm>
            <a:off x="5001318" y="5434872"/>
            <a:ext cx="3459114" cy="369332"/>
          </a:xfrm>
          <a:prstGeom prst="rect">
            <a:avLst/>
          </a:prstGeom>
          <a:noFill/>
        </p:spPr>
        <p:txBody>
          <a:bodyPr wrap="square">
            <a:spAutoFit/>
          </a:bodyPr>
          <a:lstStyle/>
          <a:p>
            <a:r>
              <a:rPr kumimoji="1" lang="en-US" altLang="ja-JP" sz="1800" dirty="0">
                <a:solidFill>
                  <a:srgbClr val="FF0000"/>
                </a:solidFill>
              </a:rPr>
              <a:t>Charge separation in a steady state</a:t>
            </a:r>
            <a:endParaRPr lang="ja-JP" altLang="en-US" dirty="0">
              <a:solidFill>
                <a:srgbClr val="FF0000"/>
              </a:solidFill>
            </a:endParaRPr>
          </a:p>
        </p:txBody>
      </p:sp>
      <p:sp>
        <p:nvSpPr>
          <p:cNvPr id="92" name="TextBox 91">
            <a:extLst>
              <a:ext uri="{FF2B5EF4-FFF2-40B4-BE49-F238E27FC236}">
                <a16:creationId xmlns:a16="http://schemas.microsoft.com/office/drawing/2014/main" id="{D682FFC6-A7F0-435F-90F6-C09937E001E1}"/>
              </a:ext>
            </a:extLst>
          </p:cNvPr>
          <p:cNvSpPr txBox="1"/>
          <p:nvPr/>
        </p:nvSpPr>
        <p:spPr>
          <a:xfrm>
            <a:off x="5736322" y="114936"/>
            <a:ext cx="2180405" cy="830997"/>
          </a:xfrm>
          <a:prstGeom prst="rect">
            <a:avLst/>
          </a:prstGeom>
          <a:noFill/>
        </p:spPr>
        <p:txBody>
          <a:bodyPr wrap="none" rtlCol="0">
            <a:spAutoFit/>
          </a:bodyPr>
          <a:lstStyle/>
          <a:p>
            <a:r>
              <a:rPr kumimoji="1" lang="en-US" altLang="ja-JP" sz="1600" dirty="0"/>
              <a:t>Shapiro, </a:t>
            </a:r>
            <a:r>
              <a:rPr kumimoji="1" lang="en-US" altLang="ja-JP" sz="1600" dirty="0" err="1"/>
              <a:t>Teukolsky</a:t>
            </a:r>
            <a:endParaRPr kumimoji="1" lang="en-US" altLang="ja-JP" sz="1600" dirty="0"/>
          </a:p>
          <a:p>
            <a:r>
              <a:rPr lang="ja-JP" altLang="en-US" sz="1600" dirty="0"/>
              <a:t>宇宙物理</a:t>
            </a:r>
            <a:r>
              <a:rPr lang="en-US" altLang="ja-JP" sz="1600" dirty="0"/>
              <a:t>(</a:t>
            </a:r>
            <a:r>
              <a:rPr lang="ja-JP" altLang="en-US" sz="1600" dirty="0"/>
              <a:t>高原氏</a:t>
            </a:r>
            <a:r>
              <a:rPr lang="en-US" altLang="ja-JP" sz="1600" dirty="0"/>
              <a:t>)</a:t>
            </a:r>
            <a:endParaRPr kumimoji="1" lang="en-US" altLang="ja-JP" sz="1600" dirty="0"/>
          </a:p>
          <a:p>
            <a:r>
              <a:rPr kumimoji="1" lang="ja-JP" altLang="en-US" sz="1600" dirty="0"/>
              <a:t>宇宙物理</a:t>
            </a:r>
            <a:r>
              <a:rPr kumimoji="1" lang="en-US" altLang="ja-JP" sz="1600" dirty="0"/>
              <a:t>(KEK</a:t>
            </a:r>
            <a:r>
              <a:rPr kumimoji="1" lang="ja-JP" altLang="en-US" sz="1600" dirty="0"/>
              <a:t>シリーズ</a:t>
            </a:r>
            <a:r>
              <a:rPr kumimoji="1" lang="en-US" altLang="ja-JP" sz="1600" dirty="0"/>
              <a:t>)</a:t>
            </a:r>
            <a:endParaRPr kumimoji="1" lang="ja-JP" altLang="en-US" sz="1600" dirty="0"/>
          </a:p>
        </p:txBody>
      </p:sp>
      <p:sp>
        <p:nvSpPr>
          <p:cNvPr id="93" name="TextBox 92">
            <a:extLst>
              <a:ext uri="{FF2B5EF4-FFF2-40B4-BE49-F238E27FC236}">
                <a16:creationId xmlns:a16="http://schemas.microsoft.com/office/drawing/2014/main" id="{2680A172-A851-437B-B4F1-6197AA01FF2B}"/>
              </a:ext>
            </a:extLst>
          </p:cNvPr>
          <p:cNvSpPr txBox="1"/>
          <p:nvPr/>
        </p:nvSpPr>
        <p:spPr>
          <a:xfrm>
            <a:off x="9510038" y="2307045"/>
            <a:ext cx="4297267" cy="923330"/>
          </a:xfrm>
          <a:prstGeom prst="rect">
            <a:avLst/>
          </a:prstGeom>
          <a:noFill/>
        </p:spPr>
        <p:txBody>
          <a:bodyPr wrap="none" rtlCol="0">
            <a:spAutoFit/>
          </a:bodyPr>
          <a:lstStyle/>
          <a:p>
            <a:r>
              <a:rPr kumimoji="1" lang="en-US" altLang="ja-JP" dirty="0"/>
              <a:t>Hall current in B: Needs charge density</a:t>
            </a:r>
          </a:p>
          <a:p>
            <a:r>
              <a:rPr lang="en-US" altLang="ja-JP" dirty="0"/>
              <a:t>Hall current in Ω: Present in neutral systems</a:t>
            </a:r>
          </a:p>
          <a:p>
            <a:r>
              <a:rPr kumimoji="1" lang="en-US" altLang="ja-JP" dirty="0">
                <a:sym typeface="Wingdings" panose="05000000000000000000" pitchFamily="2" charset="2"/>
              </a:rPr>
              <a:t> Charge separation</a:t>
            </a:r>
            <a:endParaRPr kumimoji="1" lang="ja-JP" altLang="en-US" dirty="0"/>
          </a:p>
        </p:txBody>
      </p:sp>
      <p:sp>
        <p:nvSpPr>
          <p:cNvPr id="100" name="TextBox 99">
            <a:extLst>
              <a:ext uri="{FF2B5EF4-FFF2-40B4-BE49-F238E27FC236}">
                <a16:creationId xmlns:a16="http://schemas.microsoft.com/office/drawing/2014/main" id="{B9EE81E1-41AA-407E-A984-F654256F20E0}"/>
              </a:ext>
            </a:extLst>
          </p:cNvPr>
          <p:cNvSpPr txBox="1"/>
          <p:nvPr/>
        </p:nvSpPr>
        <p:spPr>
          <a:xfrm>
            <a:off x="624348" y="110516"/>
            <a:ext cx="2832442" cy="584775"/>
          </a:xfrm>
          <a:prstGeom prst="rect">
            <a:avLst/>
          </a:prstGeom>
          <a:noFill/>
        </p:spPr>
        <p:txBody>
          <a:bodyPr wrap="none" rtlCol="0">
            <a:spAutoFit/>
          </a:bodyPr>
          <a:lstStyle/>
          <a:p>
            <a:r>
              <a:rPr kumimoji="1" lang="en-US" altLang="ja-JP" sz="3200" dirty="0">
                <a:solidFill>
                  <a:srgbClr val="00B0F0"/>
                </a:solidFill>
              </a:rPr>
              <a:t>Magnetosphere</a:t>
            </a:r>
          </a:p>
        </p:txBody>
      </p:sp>
      <p:sp>
        <p:nvSpPr>
          <p:cNvPr id="34" name="Arc 33">
            <a:extLst>
              <a:ext uri="{FF2B5EF4-FFF2-40B4-BE49-F238E27FC236}">
                <a16:creationId xmlns:a16="http://schemas.microsoft.com/office/drawing/2014/main" id="{03963850-D47D-4349-A420-95051CC0D802}"/>
              </a:ext>
            </a:extLst>
          </p:cNvPr>
          <p:cNvSpPr/>
          <p:nvPr/>
        </p:nvSpPr>
        <p:spPr>
          <a:xfrm flipV="1">
            <a:off x="8685829" y="4560461"/>
            <a:ext cx="3376543" cy="1800348"/>
          </a:xfrm>
          <a:prstGeom prst="arc">
            <a:avLst>
              <a:gd name="adj1" fmla="val 16200000"/>
              <a:gd name="adj2" fmla="val 20981855"/>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1" name="Group 60">
            <a:extLst>
              <a:ext uri="{FF2B5EF4-FFF2-40B4-BE49-F238E27FC236}">
                <a16:creationId xmlns:a16="http://schemas.microsoft.com/office/drawing/2014/main" id="{AF620519-4844-4F19-9287-CD6DC85DD868}"/>
              </a:ext>
            </a:extLst>
          </p:cNvPr>
          <p:cNvGrpSpPr/>
          <p:nvPr/>
        </p:nvGrpSpPr>
        <p:grpSpPr>
          <a:xfrm>
            <a:off x="9452429" y="4463108"/>
            <a:ext cx="2369373" cy="2002425"/>
            <a:chOff x="5534992" y="1816810"/>
            <a:chExt cx="2369373" cy="2002425"/>
          </a:xfrm>
        </p:grpSpPr>
        <p:grpSp>
          <p:nvGrpSpPr>
            <p:cNvPr id="94" name="Group 93">
              <a:extLst>
                <a:ext uri="{FF2B5EF4-FFF2-40B4-BE49-F238E27FC236}">
                  <a16:creationId xmlns:a16="http://schemas.microsoft.com/office/drawing/2014/main" id="{CA4B7F2B-42D8-49DC-9E1E-7A8EBD8B4135}"/>
                </a:ext>
              </a:extLst>
            </p:cNvPr>
            <p:cNvGrpSpPr/>
            <p:nvPr/>
          </p:nvGrpSpPr>
          <p:grpSpPr>
            <a:xfrm>
              <a:off x="6176173" y="1982331"/>
              <a:ext cx="1728192" cy="1836904"/>
              <a:chOff x="6228184" y="1534135"/>
              <a:chExt cx="1728192" cy="967145"/>
            </a:xfrm>
          </p:grpSpPr>
          <p:cxnSp>
            <p:nvCxnSpPr>
              <p:cNvPr id="98" name="Straight Connector 97">
                <a:extLst>
                  <a:ext uri="{FF2B5EF4-FFF2-40B4-BE49-F238E27FC236}">
                    <a16:creationId xmlns:a16="http://schemas.microsoft.com/office/drawing/2014/main" id="{DAD870B1-204E-4F0B-990A-74E44223A787}"/>
                  </a:ext>
                </a:extLst>
              </p:cNvPr>
              <p:cNvCxnSpPr/>
              <p:nvPr/>
            </p:nvCxnSpPr>
            <p:spPr>
              <a:xfrm>
                <a:off x="6228184" y="1628800"/>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73E18DA-9D62-4F07-8F91-65C87E5B379A}"/>
                  </a:ext>
                </a:extLst>
              </p:cNvPr>
              <p:cNvCxnSpPr/>
              <p:nvPr/>
            </p:nvCxnSpPr>
            <p:spPr>
              <a:xfrm>
                <a:off x="6588224" y="1556792"/>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1870290-FB84-47DE-B270-C5E59B6E5B74}"/>
                  </a:ext>
                </a:extLst>
              </p:cNvPr>
              <p:cNvCxnSpPr/>
              <p:nvPr/>
            </p:nvCxnSpPr>
            <p:spPr>
              <a:xfrm>
                <a:off x="7020272" y="1736812"/>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3D8AA20-35A5-41E8-8EFE-409D3CCC560F}"/>
                  </a:ext>
                </a:extLst>
              </p:cNvPr>
              <p:cNvCxnSpPr/>
              <p:nvPr/>
            </p:nvCxnSpPr>
            <p:spPr>
              <a:xfrm>
                <a:off x="6804248" y="1534135"/>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88E9752-4435-457C-8409-5BA790765392}"/>
                  </a:ext>
                </a:extLst>
              </p:cNvPr>
              <p:cNvCxnSpPr/>
              <p:nvPr/>
            </p:nvCxnSpPr>
            <p:spPr>
              <a:xfrm>
                <a:off x="7158944" y="1534135"/>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FF0D317-7657-4FE1-9A07-AF620394DA18}"/>
                  </a:ext>
                </a:extLst>
              </p:cNvPr>
              <p:cNvCxnSpPr/>
              <p:nvPr/>
            </p:nvCxnSpPr>
            <p:spPr>
              <a:xfrm>
                <a:off x="7524328" y="1583441"/>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E7A8386-6E8F-4B2E-9751-F978F6020B94}"/>
                  </a:ext>
                </a:extLst>
              </p:cNvPr>
              <p:cNvCxnSpPr/>
              <p:nvPr/>
            </p:nvCxnSpPr>
            <p:spPr>
              <a:xfrm>
                <a:off x="7956376" y="1628265"/>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AFBB346-3711-40CD-A297-F2EC0FBA989E}"/>
                  </a:ext>
                </a:extLst>
              </p:cNvPr>
              <p:cNvCxnSpPr/>
              <p:nvPr/>
            </p:nvCxnSpPr>
            <p:spPr>
              <a:xfrm>
                <a:off x="6380584" y="1781200"/>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E355862-6422-485F-AD64-AF3D246E867F}"/>
                  </a:ext>
                </a:extLst>
              </p:cNvPr>
              <p:cNvCxnSpPr/>
              <p:nvPr/>
            </p:nvCxnSpPr>
            <p:spPr>
              <a:xfrm>
                <a:off x="7380312" y="1717558"/>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B95EBD7-B5CC-4DC2-AA6C-425AEE917F8B}"/>
                  </a:ext>
                </a:extLst>
              </p:cNvPr>
              <p:cNvCxnSpPr/>
              <p:nvPr/>
            </p:nvCxnSpPr>
            <p:spPr>
              <a:xfrm>
                <a:off x="7740352" y="1710100"/>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46C3CCE-6A2E-483C-BD30-46DB6B374CE9}"/>
                  </a:ext>
                </a:extLst>
              </p:cNvPr>
              <p:cNvCxnSpPr/>
              <p:nvPr/>
            </p:nvCxnSpPr>
            <p:spPr>
              <a:xfrm>
                <a:off x="6732240" y="1717558"/>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2" name="Arc 111">
              <a:extLst>
                <a:ext uri="{FF2B5EF4-FFF2-40B4-BE49-F238E27FC236}">
                  <a16:creationId xmlns:a16="http://schemas.microsoft.com/office/drawing/2014/main" id="{94CD9BD9-2E93-472D-BB27-3F385FAC04E7}"/>
                </a:ext>
              </a:extLst>
            </p:cNvPr>
            <p:cNvSpPr/>
            <p:nvPr/>
          </p:nvSpPr>
          <p:spPr>
            <a:xfrm>
              <a:off x="6721500" y="1816810"/>
              <a:ext cx="755531" cy="363201"/>
            </a:xfrm>
            <a:prstGeom prst="arc">
              <a:avLst>
                <a:gd name="adj1" fmla="val 608342"/>
                <a:gd name="adj2" fmla="val 20588206"/>
              </a:avLst>
            </a:prstGeom>
            <a:ln w="38100">
              <a:solidFill>
                <a:srgbClr val="FF0000"/>
              </a:solidFill>
              <a:headEnd type="triangle" w="med" len="med"/>
              <a:tailEnd type="none" w="med" len="med"/>
            </a:ln>
            <a:scene3d>
              <a:camera prst="perspectiveRelaxedModerately">
                <a:rot lat="1829063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3" name="Arc 112">
              <a:extLst>
                <a:ext uri="{FF2B5EF4-FFF2-40B4-BE49-F238E27FC236}">
                  <a16:creationId xmlns:a16="http://schemas.microsoft.com/office/drawing/2014/main" id="{E291D1C6-A1BA-49FB-BCDD-F3963657AEA3}"/>
                </a:ext>
              </a:extLst>
            </p:cNvPr>
            <p:cNvSpPr/>
            <p:nvPr/>
          </p:nvSpPr>
          <p:spPr>
            <a:xfrm flipV="1">
              <a:off x="5534992" y="1875081"/>
              <a:ext cx="1846762" cy="1800348"/>
            </a:xfrm>
            <a:prstGeom prst="arc">
              <a:avLst>
                <a:gd name="adj1" fmla="val 16200000"/>
                <a:gd name="adj2" fmla="val 20981855"/>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14" name="Arc 113">
            <a:extLst>
              <a:ext uri="{FF2B5EF4-FFF2-40B4-BE49-F238E27FC236}">
                <a16:creationId xmlns:a16="http://schemas.microsoft.com/office/drawing/2014/main" id="{C50F277E-A892-4116-9E68-45E930612492}"/>
              </a:ext>
            </a:extLst>
          </p:cNvPr>
          <p:cNvSpPr/>
          <p:nvPr/>
        </p:nvSpPr>
        <p:spPr>
          <a:xfrm rot="3131383" flipH="1">
            <a:off x="9550418" y="6013447"/>
            <a:ext cx="2050177" cy="2823289"/>
          </a:xfrm>
          <a:prstGeom prst="arc">
            <a:avLst>
              <a:gd name="adj1" fmla="val 16200000"/>
              <a:gd name="adj2" fmla="val 19328654"/>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32" name="Picture 131">
            <a:extLst>
              <a:ext uri="{FF2B5EF4-FFF2-40B4-BE49-F238E27FC236}">
                <a16:creationId xmlns:a16="http://schemas.microsoft.com/office/drawing/2014/main" id="{D0DA4373-05D7-44AC-9A37-95142E444A85}"/>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6332016" y="4779821"/>
            <a:ext cx="2200520" cy="264569"/>
          </a:xfrm>
          <a:prstGeom prst="rect">
            <a:avLst/>
          </a:prstGeom>
        </p:spPr>
      </p:pic>
      <p:pic>
        <p:nvPicPr>
          <p:cNvPr id="123" name="Picture 122">
            <a:extLst>
              <a:ext uri="{FF2B5EF4-FFF2-40B4-BE49-F238E27FC236}">
                <a16:creationId xmlns:a16="http://schemas.microsoft.com/office/drawing/2014/main" id="{6EFDC65A-FE44-41F3-B949-A31BDE096342}"/>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7384751" y="4399056"/>
            <a:ext cx="1127551" cy="285379"/>
          </a:xfrm>
          <a:prstGeom prst="rect">
            <a:avLst/>
          </a:prstGeom>
        </p:spPr>
      </p:pic>
      <p:sp>
        <p:nvSpPr>
          <p:cNvPr id="126" name="TextBox 125">
            <a:extLst>
              <a:ext uri="{FF2B5EF4-FFF2-40B4-BE49-F238E27FC236}">
                <a16:creationId xmlns:a16="http://schemas.microsoft.com/office/drawing/2014/main" id="{5CDC535A-2BAF-46FA-A2C5-DD9149C8FA9C}"/>
              </a:ext>
            </a:extLst>
          </p:cNvPr>
          <p:cNvSpPr txBox="1"/>
          <p:nvPr/>
        </p:nvSpPr>
        <p:spPr>
          <a:xfrm>
            <a:off x="6280104" y="5055102"/>
            <a:ext cx="2772169" cy="338554"/>
          </a:xfrm>
          <a:prstGeom prst="rect">
            <a:avLst/>
          </a:prstGeom>
          <a:noFill/>
        </p:spPr>
        <p:txBody>
          <a:bodyPr wrap="none" rtlCol="0">
            <a:spAutoFit/>
          </a:bodyPr>
          <a:lstStyle/>
          <a:p>
            <a:r>
              <a:rPr kumimoji="1" lang="en-US" altLang="ja-JP" sz="1600" dirty="0">
                <a:sym typeface="Wingdings" panose="05000000000000000000" pitchFamily="2" charset="2"/>
              </a:rPr>
              <a:t> </a:t>
            </a:r>
            <a:r>
              <a:rPr kumimoji="1" lang="en-US" altLang="ja-JP" sz="1600" dirty="0"/>
              <a:t>Depends on electric charges</a:t>
            </a:r>
            <a:endParaRPr kumimoji="1" lang="ja-JP" altLang="en-US" sz="1600" dirty="0"/>
          </a:p>
        </p:txBody>
      </p:sp>
      <p:grpSp>
        <p:nvGrpSpPr>
          <p:cNvPr id="35" name="Group 34">
            <a:extLst>
              <a:ext uri="{FF2B5EF4-FFF2-40B4-BE49-F238E27FC236}">
                <a16:creationId xmlns:a16="http://schemas.microsoft.com/office/drawing/2014/main" id="{09961F67-270B-4918-859F-E92E6B680F60}"/>
              </a:ext>
            </a:extLst>
          </p:cNvPr>
          <p:cNvGrpSpPr/>
          <p:nvPr/>
        </p:nvGrpSpPr>
        <p:grpSpPr>
          <a:xfrm>
            <a:off x="4890807" y="1855078"/>
            <a:ext cx="2634631" cy="3011276"/>
            <a:chOff x="5703142" y="1652712"/>
            <a:chExt cx="2634631" cy="3011276"/>
          </a:xfrm>
        </p:grpSpPr>
        <p:grpSp>
          <p:nvGrpSpPr>
            <p:cNvPr id="125" name="Group 124">
              <a:extLst>
                <a:ext uri="{FF2B5EF4-FFF2-40B4-BE49-F238E27FC236}">
                  <a16:creationId xmlns:a16="http://schemas.microsoft.com/office/drawing/2014/main" id="{E7398BE0-FD5A-4766-9D8E-7189A1797E44}"/>
                </a:ext>
              </a:extLst>
            </p:cNvPr>
            <p:cNvGrpSpPr/>
            <p:nvPr/>
          </p:nvGrpSpPr>
          <p:grpSpPr>
            <a:xfrm>
              <a:off x="5703142" y="1783668"/>
              <a:ext cx="2634631" cy="2880320"/>
              <a:chOff x="6083825" y="1747732"/>
              <a:chExt cx="2634631" cy="2880320"/>
            </a:xfrm>
          </p:grpSpPr>
          <p:cxnSp>
            <p:nvCxnSpPr>
              <p:cNvPr id="44" name="Straight Arrow Connector 43">
                <a:extLst>
                  <a:ext uri="{FF2B5EF4-FFF2-40B4-BE49-F238E27FC236}">
                    <a16:creationId xmlns:a16="http://schemas.microsoft.com/office/drawing/2014/main" id="{4788DDA5-3FC4-4102-929A-7E5917287168}"/>
                  </a:ext>
                </a:extLst>
              </p:cNvPr>
              <p:cNvCxnSpPr>
                <a:cxnSpLocks/>
              </p:cNvCxnSpPr>
              <p:nvPr/>
            </p:nvCxnSpPr>
            <p:spPr>
              <a:xfrm flipV="1">
                <a:off x="7360928" y="3901437"/>
                <a:ext cx="0" cy="7266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AD78D4E-AA0F-4DDA-9A9E-503547CB20C2}"/>
                  </a:ext>
                </a:extLst>
              </p:cNvPr>
              <p:cNvGrpSpPr/>
              <p:nvPr/>
            </p:nvGrpSpPr>
            <p:grpSpPr>
              <a:xfrm>
                <a:off x="6543888" y="3611556"/>
                <a:ext cx="1728192" cy="800472"/>
                <a:chOff x="6228184" y="1534135"/>
                <a:chExt cx="1728192" cy="967145"/>
              </a:xfrm>
            </p:grpSpPr>
            <p:cxnSp>
              <p:nvCxnSpPr>
                <p:cNvPr id="23" name="Straight Connector 22">
                  <a:extLst>
                    <a:ext uri="{FF2B5EF4-FFF2-40B4-BE49-F238E27FC236}">
                      <a16:creationId xmlns:a16="http://schemas.microsoft.com/office/drawing/2014/main" id="{46832C6B-5D65-4337-8719-9EB4E664BE14}"/>
                    </a:ext>
                  </a:extLst>
                </p:cNvPr>
                <p:cNvCxnSpPr/>
                <p:nvPr/>
              </p:nvCxnSpPr>
              <p:spPr>
                <a:xfrm>
                  <a:off x="6228184" y="1628800"/>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3890122-FE29-4659-B844-64698E7F4215}"/>
                    </a:ext>
                  </a:extLst>
                </p:cNvPr>
                <p:cNvCxnSpPr/>
                <p:nvPr/>
              </p:nvCxnSpPr>
              <p:spPr>
                <a:xfrm>
                  <a:off x="6588224" y="1556792"/>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6473DCA-01A6-4315-86D5-F0F7E8600E9A}"/>
                    </a:ext>
                  </a:extLst>
                </p:cNvPr>
                <p:cNvCxnSpPr/>
                <p:nvPr/>
              </p:nvCxnSpPr>
              <p:spPr>
                <a:xfrm>
                  <a:off x="7020272" y="1736812"/>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EB255C0-6331-4F60-876F-266F1BFC5BB2}"/>
                    </a:ext>
                  </a:extLst>
                </p:cNvPr>
                <p:cNvCxnSpPr/>
                <p:nvPr/>
              </p:nvCxnSpPr>
              <p:spPr>
                <a:xfrm>
                  <a:off x="6804248" y="1534135"/>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121CB15-6F0E-48F8-9770-105183FAF85A}"/>
                    </a:ext>
                  </a:extLst>
                </p:cNvPr>
                <p:cNvCxnSpPr/>
                <p:nvPr/>
              </p:nvCxnSpPr>
              <p:spPr>
                <a:xfrm>
                  <a:off x="7158944" y="1534135"/>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FCE7B9F-F19B-4F3A-AD09-3B0CC85DA583}"/>
                    </a:ext>
                  </a:extLst>
                </p:cNvPr>
                <p:cNvCxnSpPr/>
                <p:nvPr/>
              </p:nvCxnSpPr>
              <p:spPr>
                <a:xfrm>
                  <a:off x="7524328" y="1583441"/>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56D8F85-B55C-4B0A-8DEF-EE04529148C8}"/>
                    </a:ext>
                  </a:extLst>
                </p:cNvPr>
                <p:cNvCxnSpPr/>
                <p:nvPr/>
              </p:nvCxnSpPr>
              <p:spPr>
                <a:xfrm>
                  <a:off x="7956376" y="1628265"/>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EC7DFB-38FA-494D-8BE8-A74E9722B254}"/>
                    </a:ext>
                  </a:extLst>
                </p:cNvPr>
                <p:cNvCxnSpPr/>
                <p:nvPr/>
              </p:nvCxnSpPr>
              <p:spPr>
                <a:xfrm>
                  <a:off x="6380584" y="1781200"/>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32C36AB-E072-4D1D-A928-D3ACAE51E351}"/>
                    </a:ext>
                  </a:extLst>
                </p:cNvPr>
                <p:cNvCxnSpPr/>
                <p:nvPr/>
              </p:nvCxnSpPr>
              <p:spPr>
                <a:xfrm>
                  <a:off x="7380312" y="1717558"/>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F802F41-5769-4510-842D-9DF23CB4CBC7}"/>
                    </a:ext>
                  </a:extLst>
                </p:cNvPr>
                <p:cNvCxnSpPr/>
                <p:nvPr/>
              </p:nvCxnSpPr>
              <p:spPr>
                <a:xfrm>
                  <a:off x="7740352" y="1710100"/>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AE39A60-18DC-45F7-9868-6EF44634F052}"/>
                    </a:ext>
                  </a:extLst>
                </p:cNvPr>
                <p:cNvCxnSpPr/>
                <p:nvPr/>
              </p:nvCxnSpPr>
              <p:spPr>
                <a:xfrm>
                  <a:off x="6732240" y="1717558"/>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 name="Flowchart: Magnetic Disk 7">
                <a:extLst>
                  <a:ext uri="{FF2B5EF4-FFF2-40B4-BE49-F238E27FC236}">
                    <a16:creationId xmlns:a16="http://schemas.microsoft.com/office/drawing/2014/main" id="{B6D78133-7A94-4BDA-B1A0-9C9C09B6A580}"/>
                  </a:ext>
                </a:extLst>
              </p:cNvPr>
              <p:cNvSpPr/>
              <p:nvPr/>
            </p:nvSpPr>
            <p:spPr bwMode="auto">
              <a:xfrm>
                <a:off x="6147844" y="2639641"/>
                <a:ext cx="2520280" cy="1440160"/>
              </a:xfrm>
              <a:prstGeom prst="flowChartMagneticDisk">
                <a:avLst/>
              </a:prstGeom>
              <a:solidFill>
                <a:srgbClr val="A6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21" name="Group 20">
                <a:extLst>
                  <a:ext uri="{FF2B5EF4-FFF2-40B4-BE49-F238E27FC236}">
                    <a16:creationId xmlns:a16="http://schemas.microsoft.com/office/drawing/2014/main" id="{CA63A4FD-78FC-4D67-B362-12739870068A}"/>
                  </a:ext>
                </a:extLst>
              </p:cNvPr>
              <p:cNvGrpSpPr/>
              <p:nvPr/>
            </p:nvGrpSpPr>
            <p:grpSpPr>
              <a:xfrm>
                <a:off x="6492867" y="2270309"/>
                <a:ext cx="1728192" cy="800472"/>
                <a:chOff x="6228184" y="1534135"/>
                <a:chExt cx="1728192" cy="967145"/>
              </a:xfrm>
            </p:grpSpPr>
            <p:cxnSp>
              <p:nvCxnSpPr>
                <p:cNvPr id="10" name="Straight Connector 9">
                  <a:extLst>
                    <a:ext uri="{FF2B5EF4-FFF2-40B4-BE49-F238E27FC236}">
                      <a16:creationId xmlns:a16="http://schemas.microsoft.com/office/drawing/2014/main" id="{A1766C1C-80B5-41E5-BCCA-8A63BFABC73B}"/>
                    </a:ext>
                  </a:extLst>
                </p:cNvPr>
                <p:cNvCxnSpPr/>
                <p:nvPr/>
              </p:nvCxnSpPr>
              <p:spPr>
                <a:xfrm>
                  <a:off x="6228184" y="1628800"/>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804343-6FFC-46D3-BCE2-089E4F6D617A}"/>
                    </a:ext>
                  </a:extLst>
                </p:cNvPr>
                <p:cNvCxnSpPr/>
                <p:nvPr/>
              </p:nvCxnSpPr>
              <p:spPr>
                <a:xfrm>
                  <a:off x="6588224" y="1556792"/>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561559-9B47-4952-A700-FB0E822FF72F}"/>
                    </a:ext>
                  </a:extLst>
                </p:cNvPr>
                <p:cNvCxnSpPr/>
                <p:nvPr/>
              </p:nvCxnSpPr>
              <p:spPr>
                <a:xfrm>
                  <a:off x="7020272" y="1736812"/>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86C45C9-9E61-42E8-88DA-10B36C940AAB}"/>
                    </a:ext>
                  </a:extLst>
                </p:cNvPr>
                <p:cNvCxnSpPr/>
                <p:nvPr/>
              </p:nvCxnSpPr>
              <p:spPr>
                <a:xfrm>
                  <a:off x="6804248" y="1534135"/>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AFF781-BA1C-41CB-BF5B-E0E78CD6AB62}"/>
                    </a:ext>
                  </a:extLst>
                </p:cNvPr>
                <p:cNvCxnSpPr/>
                <p:nvPr/>
              </p:nvCxnSpPr>
              <p:spPr>
                <a:xfrm>
                  <a:off x="7158944" y="1534135"/>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E7B3441-955B-433B-B06A-EEA17BC144E3}"/>
                    </a:ext>
                  </a:extLst>
                </p:cNvPr>
                <p:cNvCxnSpPr/>
                <p:nvPr/>
              </p:nvCxnSpPr>
              <p:spPr>
                <a:xfrm>
                  <a:off x="7524328" y="1583441"/>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5AE1C6-A62C-40AE-A9A6-B817DF3ADA29}"/>
                    </a:ext>
                  </a:extLst>
                </p:cNvPr>
                <p:cNvCxnSpPr/>
                <p:nvPr/>
              </p:nvCxnSpPr>
              <p:spPr>
                <a:xfrm>
                  <a:off x="7956376" y="1628265"/>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4D34E4-6838-489B-9333-2B62D7B47176}"/>
                    </a:ext>
                  </a:extLst>
                </p:cNvPr>
                <p:cNvCxnSpPr/>
                <p:nvPr/>
              </p:nvCxnSpPr>
              <p:spPr>
                <a:xfrm>
                  <a:off x="6380584" y="1781200"/>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929DF0E-412F-48FE-9074-B7EFA9541BAA}"/>
                    </a:ext>
                  </a:extLst>
                </p:cNvPr>
                <p:cNvCxnSpPr/>
                <p:nvPr/>
              </p:nvCxnSpPr>
              <p:spPr>
                <a:xfrm>
                  <a:off x="7380312" y="1717558"/>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8057758-42B1-44B8-9734-FD7C8B4A5824}"/>
                    </a:ext>
                  </a:extLst>
                </p:cNvPr>
                <p:cNvCxnSpPr/>
                <p:nvPr/>
              </p:nvCxnSpPr>
              <p:spPr>
                <a:xfrm>
                  <a:off x="7740352" y="1710100"/>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A458DC-62A6-4AD3-922C-1BC5A8CA9BA1}"/>
                    </a:ext>
                  </a:extLst>
                </p:cNvPr>
                <p:cNvCxnSpPr/>
                <p:nvPr/>
              </p:nvCxnSpPr>
              <p:spPr>
                <a:xfrm>
                  <a:off x="6732240" y="1717558"/>
                  <a:ext cx="0" cy="720080"/>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a:extLst>
                  <a:ext uri="{FF2B5EF4-FFF2-40B4-BE49-F238E27FC236}">
                    <a16:creationId xmlns:a16="http://schemas.microsoft.com/office/drawing/2014/main" id="{38EF56FA-AA9A-4405-BE77-41E56C8EDF26}"/>
                  </a:ext>
                </a:extLst>
              </p:cNvPr>
              <p:cNvCxnSpPr>
                <a:cxnSpLocks/>
              </p:cNvCxnSpPr>
              <p:nvPr/>
            </p:nvCxnSpPr>
            <p:spPr>
              <a:xfrm flipV="1">
                <a:off x="7372506" y="1747732"/>
                <a:ext cx="17175" cy="11964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Arc 46">
                <a:extLst>
                  <a:ext uri="{FF2B5EF4-FFF2-40B4-BE49-F238E27FC236}">
                    <a16:creationId xmlns:a16="http://schemas.microsoft.com/office/drawing/2014/main" id="{299D210F-73E3-4FED-8F75-7B07E71D4672}"/>
                  </a:ext>
                </a:extLst>
              </p:cNvPr>
              <p:cNvSpPr/>
              <p:nvPr/>
            </p:nvSpPr>
            <p:spPr>
              <a:xfrm>
                <a:off x="7011916" y="1965857"/>
                <a:ext cx="755531" cy="363201"/>
              </a:xfrm>
              <a:prstGeom prst="arc">
                <a:avLst>
                  <a:gd name="adj1" fmla="val 608342"/>
                  <a:gd name="adj2" fmla="val 20588206"/>
                </a:avLst>
              </a:prstGeom>
              <a:ln w="38100">
                <a:solidFill>
                  <a:schemeClr val="tx1"/>
                </a:solidFill>
                <a:headEnd type="triangle" w="med" len="med"/>
                <a:tailEnd type="none" w="med" len="med"/>
              </a:ln>
              <a:scene3d>
                <a:camera prst="perspectiveRelaxedModerately">
                  <a:rot lat="1829063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TextBox 48">
                <a:extLst>
                  <a:ext uri="{FF2B5EF4-FFF2-40B4-BE49-F238E27FC236}">
                    <a16:creationId xmlns:a16="http://schemas.microsoft.com/office/drawing/2014/main" id="{4C5E7ED9-DFD0-40B0-AA52-937FCE80D87E}"/>
                  </a:ext>
                </a:extLst>
              </p:cNvPr>
              <p:cNvSpPr txBox="1"/>
              <p:nvPr/>
            </p:nvSpPr>
            <p:spPr>
              <a:xfrm>
                <a:off x="8372629" y="2839948"/>
                <a:ext cx="281373" cy="461665"/>
              </a:xfrm>
              <a:prstGeom prst="rect">
                <a:avLst/>
              </a:prstGeom>
              <a:noFill/>
            </p:spPr>
            <p:txBody>
              <a:bodyPr wrap="square" rtlCol="0">
                <a:spAutoFit/>
              </a:bodyPr>
              <a:lstStyle/>
              <a:p>
                <a:r>
                  <a:rPr kumimoji="1" lang="en-US" altLang="ja-JP" sz="2400" dirty="0">
                    <a:solidFill>
                      <a:srgbClr val="FF0000"/>
                    </a:solidFill>
                  </a:rPr>
                  <a:t>+</a:t>
                </a:r>
                <a:endParaRPr kumimoji="1" lang="ja-JP" altLang="en-US" sz="2400" dirty="0">
                  <a:solidFill>
                    <a:srgbClr val="FF0000"/>
                  </a:solidFill>
                </a:endParaRPr>
              </a:p>
            </p:txBody>
          </p:sp>
          <p:sp>
            <p:nvSpPr>
              <p:cNvPr id="50" name="TextBox 49">
                <a:extLst>
                  <a:ext uri="{FF2B5EF4-FFF2-40B4-BE49-F238E27FC236}">
                    <a16:creationId xmlns:a16="http://schemas.microsoft.com/office/drawing/2014/main" id="{CEBD9904-BACC-4392-A7D7-79AF5DFA1D1C}"/>
                  </a:ext>
                </a:extLst>
              </p:cNvPr>
              <p:cNvSpPr txBox="1"/>
              <p:nvPr/>
            </p:nvSpPr>
            <p:spPr>
              <a:xfrm>
                <a:off x="8342042" y="3524478"/>
                <a:ext cx="281373" cy="461665"/>
              </a:xfrm>
              <a:prstGeom prst="rect">
                <a:avLst/>
              </a:prstGeom>
              <a:noFill/>
            </p:spPr>
            <p:txBody>
              <a:bodyPr wrap="square" rtlCol="0">
                <a:spAutoFit/>
              </a:bodyPr>
              <a:lstStyle/>
              <a:p>
                <a:r>
                  <a:rPr kumimoji="1" lang="en-US" altLang="ja-JP" sz="2400" dirty="0">
                    <a:solidFill>
                      <a:srgbClr val="FF0000"/>
                    </a:solidFill>
                  </a:rPr>
                  <a:t>+</a:t>
                </a:r>
                <a:endParaRPr kumimoji="1" lang="ja-JP" altLang="en-US" sz="2400" dirty="0">
                  <a:solidFill>
                    <a:srgbClr val="FF0000"/>
                  </a:solidFill>
                </a:endParaRPr>
              </a:p>
            </p:txBody>
          </p:sp>
          <p:sp>
            <p:nvSpPr>
              <p:cNvPr id="51" name="TextBox 50">
                <a:extLst>
                  <a:ext uri="{FF2B5EF4-FFF2-40B4-BE49-F238E27FC236}">
                    <a16:creationId xmlns:a16="http://schemas.microsoft.com/office/drawing/2014/main" id="{DA014147-E88E-4111-A2FE-DF7F823CAE4A}"/>
                  </a:ext>
                </a:extLst>
              </p:cNvPr>
              <p:cNvSpPr txBox="1"/>
              <p:nvPr/>
            </p:nvSpPr>
            <p:spPr>
              <a:xfrm>
                <a:off x="8380855" y="3326005"/>
                <a:ext cx="281373" cy="461665"/>
              </a:xfrm>
              <a:prstGeom prst="rect">
                <a:avLst/>
              </a:prstGeom>
              <a:noFill/>
            </p:spPr>
            <p:txBody>
              <a:bodyPr wrap="square" rtlCol="0">
                <a:spAutoFit/>
              </a:bodyPr>
              <a:lstStyle/>
              <a:p>
                <a:r>
                  <a:rPr kumimoji="1" lang="en-US" altLang="ja-JP" sz="2400" dirty="0">
                    <a:solidFill>
                      <a:srgbClr val="FF0000"/>
                    </a:solidFill>
                  </a:rPr>
                  <a:t>+</a:t>
                </a:r>
                <a:endParaRPr kumimoji="1" lang="ja-JP" altLang="en-US" sz="2400" dirty="0">
                  <a:solidFill>
                    <a:srgbClr val="FF0000"/>
                  </a:solidFill>
                </a:endParaRPr>
              </a:p>
            </p:txBody>
          </p:sp>
          <p:sp>
            <p:nvSpPr>
              <p:cNvPr id="53" name="TextBox 52">
                <a:extLst>
                  <a:ext uri="{FF2B5EF4-FFF2-40B4-BE49-F238E27FC236}">
                    <a16:creationId xmlns:a16="http://schemas.microsoft.com/office/drawing/2014/main" id="{FBD3D1DE-264E-45EA-ACFB-FA3718FC21BB}"/>
                  </a:ext>
                </a:extLst>
              </p:cNvPr>
              <p:cNvSpPr txBox="1"/>
              <p:nvPr/>
            </p:nvSpPr>
            <p:spPr>
              <a:xfrm>
                <a:off x="6083825" y="2924783"/>
                <a:ext cx="281373" cy="461665"/>
              </a:xfrm>
              <a:prstGeom prst="rect">
                <a:avLst/>
              </a:prstGeom>
              <a:noFill/>
            </p:spPr>
            <p:txBody>
              <a:bodyPr wrap="square" rtlCol="0">
                <a:spAutoFit/>
              </a:bodyPr>
              <a:lstStyle/>
              <a:p>
                <a:r>
                  <a:rPr kumimoji="1" lang="en-US" altLang="ja-JP" sz="2400" dirty="0">
                    <a:solidFill>
                      <a:srgbClr val="FF0000"/>
                    </a:solidFill>
                  </a:rPr>
                  <a:t>+</a:t>
                </a:r>
                <a:endParaRPr kumimoji="1" lang="ja-JP" altLang="en-US" sz="2400" dirty="0">
                  <a:solidFill>
                    <a:srgbClr val="FF0000"/>
                  </a:solidFill>
                </a:endParaRPr>
              </a:p>
            </p:txBody>
          </p:sp>
          <p:sp>
            <p:nvSpPr>
              <p:cNvPr id="54" name="TextBox 53">
                <a:extLst>
                  <a:ext uri="{FF2B5EF4-FFF2-40B4-BE49-F238E27FC236}">
                    <a16:creationId xmlns:a16="http://schemas.microsoft.com/office/drawing/2014/main" id="{455BA12F-F326-4789-BA20-F269BAB43043}"/>
                  </a:ext>
                </a:extLst>
              </p:cNvPr>
              <p:cNvSpPr txBox="1"/>
              <p:nvPr/>
            </p:nvSpPr>
            <p:spPr>
              <a:xfrm>
                <a:off x="8337278" y="3023517"/>
                <a:ext cx="281373" cy="461665"/>
              </a:xfrm>
              <a:prstGeom prst="rect">
                <a:avLst/>
              </a:prstGeom>
              <a:noFill/>
            </p:spPr>
            <p:txBody>
              <a:bodyPr wrap="square" rtlCol="0">
                <a:spAutoFit/>
              </a:bodyPr>
              <a:lstStyle/>
              <a:p>
                <a:r>
                  <a:rPr kumimoji="1" lang="en-US" altLang="ja-JP" sz="2400" dirty="0">
                    <a:solidFill>
                      <a:srgbClr val="FF0000"/>
                    </a:solidFill>
                  </a:rPr>
                  <a:t>+</a:t>
                </a:r>
                <a:endParaRPr kumimoji="1" lang="ja-JP" altLang="en-US" sz="2400" dirty="0">
                  <a:solidFill>
                    <a:srgbClr val="FF0000"/>
                  </a:solidFill>
                </a:endParaRPr>
              </a:p>
            </p:txBody>
          </p:sp>
          <p:sp>
            <p:nvSpPr>
              <p:cNvPr id="55" name="TextBox 54">
                <a:extLst>
                  <a:ext uri="{FF2B5EF4-FFF2-40B4-BE49-F238E27FC236}">
                    <a16:creationId xmlns:a16="http://schemas.microsoft.com/office/drawing/2014/main" id="{80046EA5-6FE1-4861-B806-1F9226AF2BCE}"/>
                  </a:ext>
                </a:extLst>
              </p:cNvPr>
              <p:cNvSpPr txBox="1"/>
              <p:nvPr/>
            </p:nvSpPr>
            <p:spPr>
              <a:xfrm rot="10800000">
                <a:off x="6264676" y="2907017"/>
                <a:ext cx="281373" cy="461665"/>
              </a:xfrm>
              <a:prstGeom prst="rect">
                <a:avLst/>
              </a:prstGeom>
              <a:noFill/>
            </p:spPr>
            <p:txBody>
              <a:bodyPr wrap="square" rtlCol="0">
                <a:spAutoFit/>
              </a:bodyPr>
              <a:lstStyle/>
              <a:p>
                <a:r>
                  <a:rPr kumimoji="1" lang="en-US" altLang="ja-JP" sz="2400" dirty="0">
                    <a:solidFill>
                      <a:srgbClr val="FF0000"/>
                    </a:solidFill>
                  </a:rPr>
                  <a:t>+</a:t>
                </a:r>
                <a:endParaRPr kumimoji="1" lang="ja-JP" altLang="en-US" sz="2400" dirty="0">
                  <a:solidFill>
                    <a:srgbClr val="FF0000"/>
                  </a:solidFill>
                </a:endParaRPr>
              </a:p>
            </p:txBody>
          </p:sp>
          <p:sp>
            <p:nvSpPr>
              <p:cNvPr id="56" name="TextBox 55">
                <a:extLst>
                  <a:ext uri="{FF2B5EF4-FFF2-40B4-BE49-F238E27FC236}">
                    <a16:creationId xmlns:a16="http://schemas.microsoft.com/office/drawing/2014/main" id="{180DB270-0A3F-4590-A1FF-6B879B237347}"/>
                  </a:ext>
                </a:extLst>
              </p:cNvPr>
              <p:cNvSpPr txBox="1"/>
              <p:nvPr/>
            </p:nvSpPr>
            <p:spPr>
              <a:xfrm rot="10800000">
                <a:off x="6329906" y="3681937"/>
                <a:ext cx="281373" cy="461665"/>
              </a:xfrm>
              <a:prstGeom prst="rect">
                <a:avLst/>
              </a:prstGeom>
              <a:noFill/>
            </p:spPr>
            <p:txBody>
              <a:bodyPr wrap="square" rtlCol="0">
                <a:spAutoFit/>
              </a:bodyPr>
              <a:lstStyle/>
              <a:p>
                <a:r>
                  <a:rPr kumimoji="1" lang="en-US" altLang="ja-JP" sz="2400" dirty="0">
                    <a:solidFill>
                      <a:srgbClr val="FF0000"/>
                    </a:solidFill>
                  </a:rPr>
                  <a:t>+</a:t>
                </a:r>
                <a:endParaRPr kumimoji="1" lang="ja-JP" altLang="en-US" sz="2400" dirty="0">
                  <a:solidFill>
                    <a:srgbClr val="FF0000"/>
                  </a:solidFill>
                </a:endParaRPr>
              </a:p>
            </p:txBody>
          </p:sp>
          <p:sp>
            <p:nvSpPr>
              <p:cNvPr id="57" name="TextBox 56">
                <a:extLst>
                  <a:ext uri="{FF2B5EF4-FFF2-40B4-BE49-F238E27FC236}">
                    <a16:creationId xmlns:a16="http://schemas.microsoft.com/office/drawing/2014/main" id="{A8D39E58-16F8-4E28-8D78-FBD56D5E8B1D}"/>
                  </a:ext>
                </a:extLst>
              </p:cNvPr>
              <p:cNvSpPr txBox="1"/>
              <p:nvPr/>
            </p:nvSpPr>
            <p:spPr>
              <a:xfrm rot="10800000">
                <a:off x="6219140" y="3562740"/>
                <a:ext cx="281373" cy="461665"/>
              </a:xfrm>
              <a:prstGeom prst="rect">
                <a:avLst/>
              </a:prstGeom>
              <a:noFill/>
            </p:spPr>
            <p:txBody>
              <a:bodyPr wrap="square" rtlCol="0">
                <a:spAutoFit/>
              </a:bodyPr>
              <a:lstStyle/>
              <a:p>
                <a:r>
                  <a:rPr kumimoji="1" lang="en-US" altLang="ja-JP" sz="2400" dirty="0">
                    <a:solidFill>
                      <a:srgbClr val="FF0000"/>
                    </a:solidFill>
                  </a:rPr>
                  <a:t>+</a:t>
                </a:r>
                <a:endParaRPr kumimoji="1" lang="ja-JP" altLang="en-US" sz="2400" dirty="0">
                  <a:solidFill>
                    <a:srgbClr val="FF0000"/>
                  </a:solidFill>
                </a:endParaRPr>
              </a:p>
            </p:txBody>
          </p:sp>
          <p:sp>
            <p:nvSpPr>
              <p:cNvPr id="58" name="TextBox 57">
                <a:extLst>
                  <a:ext uri="{FF2B5EF4-FFF2-40B4-BE49-F238E27FC236}">
                    <a16:creationId xmlns:a16="http://schemas.microsoft.com/office/drawing/2014/main" id="{F8E0DCB7-4CF2-409D-990B-2F7C6A6F422B}"/>
                  </a:ext>
                </a:extLst>
              </p:cNvPr>
              <p:cNvSpPr txBox="1"/>
              <p:nvPr/>
            </p:nvSpPr>
            <p:spPr>
              <a:xfrm rot="10800000">
                <a:off x="6204835" y="3331908"/>
                <a:ext cx="281373" cy="461665"/>
              </a:xfrm>
              <a:prstGeom prst="rect">
                <a:avLst/>
              </a:prstGeom>
              <a:noFill/>
            </p:spPr>
            <p:txBody>
              <a:bodyPr wrap="square" rtlCol="0">
                <a:spAutoFit/>
              </a:bodyPr>
              <a:lstStyle/>
              <a:p>
                <a:r>
                  <a:rPr kumimoji="1" lang="en-US" altLang="ja-JP" sz="2400" dirty="0">
                    <a:solidFill>
                      <a:srgbClr val="FF0000"/>
                    </a:solidFill>
                  </a:rPr>
                  <a:t>+</a:t>
                </a:r>
                <a:endParaRPr kumimoji="1" lang="ja-JP" altLang="en-US" sz="2400" dirty="0">
                  <a:solidFill>
                    <a:srgbClr val="FF0000"/>
                  </a:solidFill>
                </a:endParaRPr>
              </a:p>
            </p:txBody>
          </p:sp>
          <p:sp>
            <p:nvSpPr>
              <p:cNvPr id="59" name="TextBox 58">
                <a:extLst>
                  <a:ext uri="{FF2B5EF4-FFF2-40B4-BE49-F238E27FC236}">
                    <a16:creationId xmlns:a16="http://schemas.microsoft.com/office/drawing/2014/main" id="{D50D77C9-941E-4BD2-BD5E-1B16E437E600}"/>
                  </a:ext>
                </a:extLst>
              </p:cNvPr>
              <p:cNvSpPr txBox="1"/>
              <p:nvPr/>
            </p:nvSpPr>
            <p:spPr>
              <a:xfrm rot="10800000">
                <a:off x="6270572" y="3152800"/>
                <a:ext cx="281373" cy="461665"/>
              </a:xfrm>
              <a:prstGeom prst="rect">
                <a:avLst/>
              </a:prstGeom>
              <a:noFill/>
            </p:spPr>
            <p:txBody>
              <a:bodyPr wrap="square" rtlCol="0">
                <a:spAutoFit/>
              </a:bodyPr>
              <a:lstStyle/>
              <a:p>
                <a:r>
                  <a:rPr kumimoji="1" lang="en-US" altLang="ja-JP" sz="2400" dirty="0">
                    <a:solidFill>
                      <a:srgbClr val="FF0000"/>
                    </a:solidFill>
                  </a:rPr>
                  <a:t>+</a:t>
                </a:r>
                <a:endParaRPr kumimoji="1" lang="ja-JP" altLang="en-US" sz="2400" dirty="0">
                  <a:solidFill>
                    <a:srgbClr val="FF0000"/>
                  </a:solidFill>
                </a:endParaRPr>
              </a:p>
            </p:txBody>
          </p:sp>
          <p:sp>
            <p:nvSpPr>
              <p:cNvPr id="65" name="TextBox 64">
                <a:extLst>
                  <a:ext uri="{FF2B5EF4-FFF2-40B4-BE49-F238E27FC236}">
                    <a16:creationId xmlns:a16="http://schemas.microsoft.com/office/drawing/2014/main" id="{673CF2DC-0825-42A1-B669-1F2B7E1EB056}"/>
                  </a:ext>
                </a:extLst>
              </p:cNvPr>
              <p:cNvSpPr txBox="1"/>
              <p:nvPr/>
            </p:nvSpPr>
            <p:spPr>
              <a:xfrm>
                <a:off x="7071215" y="3084079"/>
                <a:ext cx="281373" cy="461665"/>
              </a:xfrm>
              <a:prstGeom prst="rect">
                <a:avLst/>
              </a:prstGeom>
              <a:noFill/>
              <a:ln>
                <a:noFill/>
              </a:ln>
            </p:spPr>
            <p:txBody>
              <a:bodyPr wrap="square" rtlCol="0">
                <a:spAutoFit/>
              </a:bodyPr>
              <a:lstStyle/>
              <a:p>
                <a:r>
                  <a:rPr lang="en-US" altLang="ja-JP" sz="2400" dirty="0">
                    <a:solidFill>
                      <a:srgbClr val="1953F7"/>
                    </a:solidFill>
                  </a:rPr>
                  <a:t>-</a:t>
                </a:r>
                <a:endParaRPr kumimoji="1" lang="ja-JP" altLang="en-US" sz="2400" dirty="0">
                  <a:solidFill>
                    <a:srgbClr val="1953F7"/>
                  </a:solidFill>
                </a:endParaRPr>
              </a:p>
            </p:txBody>
          </p:sp>
          <p:sp>
            <p:nvSpPr>
              <p:cNvPr id="66" name="TextBox 65">
                <a:extLst>
                  <a:ext uri="{FF2B5EF4-FFF2-40B4-BE49-F238E27FC236}">
                    <a16:creationId xmlns:a16="http://schemas.microsoft.com/office/drawing/2014/main" id="{EFB4815D-D6EF-420D-B73C-A06E852EF418}"/>
                  </a:ext>
                </a:extLst>
              </p:cNvPr>
              <p:cNvSpPr txBox="1"/>
              <p:nvPr/>
            </p:nvSpPr>
            <p:spPr>
              <a:xfrm>
                <a:off x="8437083" y="3175917"/>
                <a:ext cx="281373" cy="461665"/>
              </a:xfrm>
              <a:prstGeom prst="rect">
                <a:avLst/>
              </a:prstGeom>
              <a:noFill/>
            </p:spPr>
            <p:txBody>
              <a:bodyPr wrap="square" rtlCol="0">
                <a:spAutoFit/>
              </a:bodyPr>
              <a:lstStyle/>
              <a:p>
                <a:r>
                  <a:rPr kumimoji="1" lang="en-US" altLang="ja-JP" sz="2400" dirty="0">
                    <a:solidFill>
                      <a:srgbClr val="FF0000"/>
                    </a:solidFill>
                  </a:rPr>
                  <a:t>+</a:t>
                </a:r>
                <a:endParaRPr kumimoji="1" lang="ja-JP" altLang="en-US" sz="2400" dirty="0">
                  <a:solidFill>
                    <a:srgbClr val="FF0000"/>
                  </a:solidFill>
                </a:endParaRPr>
              </a:p>
            </p:txBody>
          </p:sp>
          <p:sp>
            <p:nvSpPr>
              <p:cNvPr id="68" name="TextBox 67">
                <a:extLst>
                  <a:ext uri="{FF2B5EF4-FFF2-40B4-BE49-F238E27FC236}">
                    <a16:creationId xmlns:a16="http://schemas.microsoft.com/office/drawing/2014/main" id="{5849F7E1-3416-41BD-8DD4-A7A0B83B187A}"/>
                  </a:ext>
                </a:extLst>
              </p:cNvPr>
              <p:cNvSpPr txBox="1"/>
              <p:nvPr/>
            </p:nvSpPr>
            <p:spPr>
              <a:xfrm>
                <a:off x="7223615" y="3236479"/>
                <a:ext cx="281373" cy="461665"/>
              </a:xfrm>
              <a:prstGeom prst="rect">
                <a:avLst/>
              </a:prstGeom>
              <a:noFill/>
              <a:ln>
                <a:noFill/>
              </a:ln>
            </p:spPr>
            <p:txBody>
              <a:bodyPr wrap="square" rtlCol="0">
                <a:spAutoFit/>
              </a:bodyPr>
              <a:lstStyle/>
              <a:p>
                <a:r>
                  <a:rPr lang="en-US" altLang="ja-JP" sz="2400" dirty="0">
                    <a:solidFill>
                      <a:srgbClr val="1953F7"/>
                    </a:solidFill>
                  </a:rPr>
                  <a:t>-</a:t>
                </a:r>
                <a:endParaRPr kumimoji="1" lang="ja-JP" altLang="en-US" sz="2400" dirty="0">
                  <a:solidFill>
                    <a:srgbClr val="1953F7"/>
                  </a:solidFill>
                </a:endParaRPr>
              </a:p>
            </p:txBody>
          </p:sp>
          <p:sp>
            <p:nvSpPr>
              <p:cNvPr id="69" name="TextBox 68">
                <a:extLst>
                  <a:ext uri="{FF2B5EF4-FFF2-40B4-BE49-F238E27FC236}">
                    <a16:creationId xmlns:a16="http://schemas.microsoft.com/office/drawing/2014/main" id="{13B36862-B58B-4DC7-A31F-DB8A5D3E0837}"/>
                  </a:ext>
                </a:extLst>
              </p:cNvPr>
              <p:cNvSpPr txBox="1"/>
              <p:nvPr/>
            </p:nvSpPr>
            <p:spPr>
              <a:xfrm>
                <a:off x="7209035" y="3388879"/>
                <a:ext cx="281373" cy="461665"/>
              </a:xfrm>
              <a:prstGeom prst="rect">
                <a:avLst/>
              </a:prstGeom>
              <a:noFill/>
              <a:ln>
                <a:noFill/>
              </a:ln>
            </p:spPr>
            <p:txBody>
              <a:bodyPr wrap="square" rtlCol="0">
                <a:spAutoFit/>
              </a:bodyPr>
              <a:lstStyle/>
              <a:p>
                <a:r>
                  <a:rPr lang="en-US" altLang="ja-JP" sz="2400" dirty="0">
                    <a:solidFill>
                      <a:srgbClr val="1953F7"/>
                    </a:solidFill>
                  </a:rPr>
                  <a:t>-</a:t>
                </a:r>
                <a:endParaRPr kumimoji="1" lang="ja-JP" altLang="en-US" sz="2400" dirty="0">
                  <a:solidFill>
                    <a:srgbClr val="1953F7"/>
                  </a:solidFill>
                </a:endParaRPr>
              </a:p>
            </p:txBody>
          </p:sp>
          <p:sp>
            <p:nvSpPr>
              <p:cNvPr id="70" name="TextBox 69">
                <a:extLst>
                  <a:ext uri="{FF2B5EF4-FFF2-40B4-BE49-F238E27FC236}">
                    <a16:creationId xmlns:a16="http://schemas.microsoft.com/office/drawing/2014/main" id="{26FECF84-CC3F-4CF4-9780-66D05FFB08E6}"/>
                  </a:ext>
                </a:extLst>
              </p:cNvPr>
              <p:cNvSpPr txBox="1"/>
              <p:nvPr/>
            </p:nvSpPr>
            <p:spPr>
              <a:xfrm>
                <a:off x="7254602" y="2984707"/>
                <a:ext cx="281373" cy="461665"/>
              </a:xfrm>
              <a:prstGeom prst="rect">
                <a:avLst/>
              </a:prstGeom>
              <a:noFill/>
              <a:ln>
                <a:noFill/>
              </a:ln>
            </p:spPr>
            <p:txBody>
              <a:bodyPr wrap="square" rtlCol="0">
                <a:spAutoFit/>
              </a:bodyPr>
              <a:lstStyle/>
              <a:p>
                <a:r>
                  <a:rPr lang="en-US" altLang="ja-JP" sz="2400" dirty="0">
                    <a:solidFill>
                      <a:srgbClr val="1953F7"/>
                    </a:solidFill>
                  </a:rPr>
                  <a:t>-</a:t>
                </a:r>
                <a:endParaRPr kumimoji="1" lang="ja-JP" altLang="en-US" sz="2400" dirty="0">
                  <a:solidFill>
                    <a:srgbClr val="1953F7"/>
                  </a:solidFill>
                </a:endParaRPr>
              </a:p>
            </p:txBody>
          </p:sp>
          <p:sp>
            <p:nvSpPr>
              <p:cNvPr id="71" name="TextBox 70">
                <a:extLst>
                  <a:ext uri="{FF2B5EF4-FFF2-40B4-BE49-F238E27FC236}">
                    <a16:creationId xmlns:a16="http://schemas.microsoft.com/office/drawing/2014/main" id="{F739ACFC-27D5-4138-97DC-7DE8505372E6}"/>
                  </a:ext>
                </a:extLst>
              </p:cNvPr>
              <p:cNvSpPr txBox="1"/>
              <p:nvPr/>
            </p:nvSpPr>
            <p:spPr>
              <a:xfrm>
                <a:off x="7216665" y="3591211"/>
                <a:ext cx="281373" cy="461665"/>
              </a:xfrm>
              <a:prstGeom prst="rect">
                <a:avLst/>
              </a:prstGeom>
              <a:noFill/>
              <a:ln>
                <a:noFill/>
              </a:ln>
            </p:spPr>
            <p:txBody>
              <a:bodyPr wrap="square" rtlCol="0">
                <a:spAutoFit/>
              </a:bodyPr>
              <a:lstStyle/>
              <a:p>
                <a:r>
                  <a:rPr lang="en-US" altLang="ja-JP" sz="2400" dirty="0">
                    <a:solidFill>
                      <a:srgbClr val="1953F7"/>
                    </a:solidFill>
                  </a:rPr>
                  <a:t>-</a:t>
                </a:r>
                <a:endParaRPr kumimoji="1" lang="ja-JP" altLang="en-US" sz="2400" dirty="0">
                  <a:solidFill>
                    <a:srgbClr val="1953F7"/>
                  </a:solidFill>
                </a:endParaRPr>
              </a:p>
            </p:txBody>
          </p:sp>
          <p:sp>
            <p:nvSpPr>
              <p:cNvPr id="72" name="TextBox 71">
                <a:extLst>
                  <a:ext uri="{FF2B5EF4-FFF2-40B4-BE49-F238E27FC236}">
                    <a16:creationId xmlns:a16="http://schemas.microsoft.com/office/drawing/2014/main" id="{A418C1DA-2447-4E1D-8615-0B2426A16F77}"/>
                  </a:ext>
                </a:extLst>
              </p:cNvPr>
              <p:cNvSpPr txBox="1"/>
              <p:nvPr/>
            </p:nvSpPr>
            <p:spPr>
              <a:xfrm>
                <a:off x="7082928" y="3474800"/>
                <a:ext cx="281373" cy="461665"/>
              </a:xfrm>
              <a:prstGeom prst="rect">
                <a:avLst/>
              </a:prstGeom>
              <a:noFill/>
              <a:ln>
                <a:noFill/>
              </a:ln>
            </p:spPr>
            <p:txBody>
              <a:bodyPr wrap="square" rtlCol="0">
                <a:spAutoFit/>
              </a:bodyPr>
              <a:lstStyle/>
              <a:p>
                <a:r>
                  <a:rPr lang="en-US" altLang="ja-JP" sz="2400" dirty="0">
                    <a:solidFill>
                      <a:srgbClr val="1953F7"/>
                    </a:solidFill>
                  </a:rPr>
                  <a:t>-</a:t>
                </a:r>
                <a:endParaRPr kumimoji="1" lang="ja-JP" altLang="en-US" sz="2400" dirty="0">
                  <a:solidFill>
                    <a:srgbClr val="1953F7"/>
                  </a:solidFill>
                </a:endParaRPr>
              </a:p>
            </p:txBody>
          </p:sp>
          <p:sp>
            <p:nvSpPr>
              <p:cNvPr id="73" name="TextBox 72">
                <a:extLst>
                  <a:ext uri="{FF2B5EF4-FFF2-40B4-BE49-F238E27FC236}">
                    <a16:creationId xmlns:a16="http://schemas.microsoft.com/office/drawing/2014/main" id="{7F81FDDE-6C45-429B-AE95-CA29AE94220B}"/>
                  </a:ext>
                </a:extLst>
              </p:cNvPr>
              <p:cNvSpPr txBox="1"/>
              <p:nvPr/>
            </p:nvSpPr>
            <p:spPr>
              <a:xfrm>
                <a:off x="7118579" y="3692247"/>
                <a:ext cx="281373" cy="461665"/>
              </a:xfrm>
              <a:prstGeom prst="rect">
                <a:avLst/>
              </a:prstGeom>
              <a:noFill/>
              <a:ln>
                <a:noFill/>
              </a:ln>
            </p:spPr>
            <p:txBody>
              <a:bodyPr wrap="square" rtlCol="0">
                <a:spAutoFit/>
              </a:bodyPr>
              <a:lstStyle/>
              <a:p>
                <a:r>
                  <a:rPr lang="en-US" altLang="ja-JP" sz="2400" dirty="0">
                    <a:solidFill>
                      <a:srgbClr val="1953F7"/>
                    </a:solidFill>
                  </a:rPr>
                  <a:t>-</a:t>
                </a:r>
                <a:endParaRPr kumimoji="1" lang="ja-JP" altLang="en-US" sz="2400" dirty="0">
                  <a:solidFill>
                    <a:srgbClr val="1953F7"/>
                  </a:solidFill>
                </a:endParaRPr>
              </a:p>
            </p:txBody>
          </p:sp>
          <p:sp>
            <p:nvSpPr>
              <p:cNvPr id="74" name="TextBox 73">
                <a:extLst>
                  <a:ext uri="{FF2B5EF4-FFF2-40B4-BE49-F238E27FC236}">
                    <a16:creationId xmlns:a16="http://schemas.microsoft.com/office/drawing/2014/main" id="{920CB918-FC4C-4445-8A8D-E06446AEF62C}"/>
                  </a:ext>
                </a:extLst>
              </p:cNvPr>
              <p:cNvSpPr txBox="1"/>
              <p:nvPr/>
            </p:nvSpPr>
            <p:spPr>
              <a:xfrm>
                <a:off x="7341262" y="3685816"/>
                <a:ext cx="281373" cy="461665"/>
              </a:xfrm>
              <a:prstGeom prst="rect">
                <a:avLst/>
              </a:prstGeom>
              <a:noFill/>
              <a:ln>
                <a:noFill/>
              </a:ln>
            </p:spPr>
            <p:txBody>
              <a:bodyPr wrap="square" rtlCol="0">
                <a:spAutoFit/>
              </a:bodyPr>
              <a:lstStyle/>
              <a:p>
                <a:r>
                  <a:rPr lang="en-US" altLang="ja-JP" sz="2400" dirty="0">
                    <a:solidFill>
                      <a:srgbClr val="1953F7"/>
                    </a:solidFill>
                  </a:rPr>
                  <a:t>-</a:t>
                </a:r>
                <a:endParaRPr kumimoji="1" lang="ja-JP" altLang="en-US" sz="2400" dirty="0">
                  <a:solidFill>
                    <a:srgbClr val="1953F7"/>
                  </a:solidFill>
                </a:endParaRPr>
              </a:p>
            </p:txBody>
          </p:sp>
          <p:sp>
            <p:nvSpPr>
              <p:cNvPr id="115" name="Arc 114">
                <a:extLst>
                  <a:ext uri="{FF2B5EF4-FFF2-40B4-BE49-F238E27FC236}">
                    <a16:creationId xmlns:a16="http://schemas.microsoft.com/office/drawing/2014/main" id="{58B3A636-42B0-407D-B3F5-F99DFB4773BB}"/>
                  </a:ext>
                </a:extLst>
              </p:cNvPr>
              <p:cNvSpPr/>
              <p:nvPr/>
            </p:nvSpPr>
            <p:spPr>
              <a:xfrm flipV="1">
                <a:off x="6791780" y="2712711"/>
                <a:ext cx="1671634" cy="1103480"/>
              </a:xfrm>
              <a:prstGeom prst="arc">
                <a:avLst>
                  <a:gd name="adj1" fmla="val 16200000"/>
                  <a:gd name="adj2" fmla="val 19977863"/>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8" name="Straight Arrow Connector 117">
                <a:extLst>
                  <a:ext uri="{FF2B5EF4-FFF2-40B4-BE49-F238E27FC236}">
                    <a16:creationId xmlns:a16="http://schemas.microsoft.com/office/drawing/2014/main" id="{BEFEBD92-73FA-4DBC-90DC-7090E580762C}"/>
                  </a:ext>
                </a:extLst>
              </p:cNvPr>
              <p:cNvCxnSpPr>
                <a:cxnSpLocks/>
              </p:cNvCxnSpPr>
              <p:nvPr/>
            </p:nvCxnSpPr>
            <p:spPr>
              <a:xfrm flipH="1" flipV="1">
                <a:off x="7749462" y="3529090"/>
                <a:ext cx="143224" cy="18485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286A7E90-CF46-4895-BE09-4D649177095F}"/>
                  </a:ext>
                </a:extLst>
              </p:cNvPr>
              <p:cNvCxnSpPr>
                <a:cxnSpLocks/>
              </p:cNvCxnSpPr>
              <p:nvPr/>
            </p:nvCxnSpPr>
            <p:spPr>
              <a:xfrm>
                <a:off x="7956170" y="3815680"/>
                <a:ext cx="117807" cy="1695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27" name="TextBox 126">
              <a:extLst>
                <a:ext uri="{FF2B5EF4-FFF2-40B4-BE49-F238E27FC236}">
                  <a16:creationId xmlns:a16="http://schemas.microsoft.com/office/drawing/2014/main" id="{BBD3976A-35C6-4782-8F9D-A27B16ABD395}"/>
                </a:ext>
              </a:extLst>
            </p:cNvPr>
            <p:cNvSpPr txBox="1"/>
            <p:nvPr/>
          </p:nvSpPr>
          <p:spPr>
            <a:xfrm>
              <a:off x="7715746" y="3304492"/>
              <a:ext cx="324086" cy="369332"/>
            </a:xfrm>
            <a:prstGeom prst="rect">
              <a:avLst/>
            </a:prstGeom>
            <a:noFill/>
          </p:spPr>
          <p:txBody>
            <a:bodyPr wrap="square" rtlCol="0">
              <a:spAutoFit/>
            </a:bodyPr>
            <a:lstStyle/>
            <a:p>
              <a:r>
                <a:rPr kumimoji="1" lang="en-US" altLang="ja-JP" b="1" dirty="0"/>
                <a:t>v</a:t>
              </a:r>
              <a:endParaRPr kumimoji="1" lang="ja-JP" altLang="en-US" b="1" dirty="0"/>
            </a:p>
          </p:txBody>
        </p:sp>
        <p:sp>
          <p:nvSpPr>
            <p:cNvPr id="128" name="TextBox 127">
              <a:extLst>
                <a:ext uri="{FF2B5EF4-FFF2-40B4-BE49-F238E27FC236}">
                  <a16:creationId xmlns:a16="http://schemas.microsoft.com/office/drawing/2014/main" id="{987E8FFC-BD0F-4866-8DDD-589C901D6216}"/>
                </a:ext>
              </a:extLst>
            </p:cNvPr>
            <p:cNvSpPr txBox="1"/>
            <p:nvPr/>
          </p:nvSpPr>
          <p:spPr>
            <a:xfrm>
              <a:off x="7281292" y="3283790"/>
              <a:ext cx="324086" cy="369332"/>
            </a:xfrm>
            <a:prstGeom prst="rect">
              <a:avLst/>
            </a:prstGeom>
            <a:noFill/>
          </p:spPr>
          <p:txBody>
            <a:bodyPr wrap="square" rtlCol="0">
              <a:spAutoFit/>
            </a:bodyPr>
            <a:lstStyle/>
            <a:p>
              <a:r>
                <a:rPr lang="en-US" altLang="ja-JP" b="1" dirty="0">
                  <a:solidFill>
                    <a:srgbClr val="0070C0"/>
                  </a:solidFill>
                </a:rPr>
                <a:t>F</a:t>
              </a:r>
              <a:endParaRPr kumimoji="1" lang="ja-JP" altLang="en-US" b="1" dirty="0">
                <a:solidFill>
                  <a:srgbClr val="0070C0"/>
                </a:solidFill>
              </a:endParaRPr>
            </a:p>
          </p:txBody>
        </p:sp>
        <p:sp>
          <p:nvSpPr>
            <p:cNvPr id="129" name="TextBox 128">
              <a:extLst>
                <a:ext uri="{FF2B5EF4-FFF2-40B4-BE49-F238E27FC236}">
                  <a16:creationId xmlns:a16="http://schemas.microsoft.com/office/drawing/2014/main" id="{19DE7C19-66FC-4B20-ACFE-C26D470700A0}"/>
                </a:ext>
              </a:extLst>
            </p:cNvPr>
            <p:cNvSpPr txBox="1"/>
            <p:nvPr/>
          </p:nvSpPr>
          <p:spPr>
            <a:xfrm>
              <a:off x="7343657" y="3809207"/>
              <a:ext cx="324086" cy="369332"/>
            </a:xfrm>
            <a:prstGeom prst="rect">
              <a:avLst/>
            </a:prstGeom>
            <a:noFill/>
          </p:spPr>
          <p:txBody>
            <a:bodyPr wrap="square" rtlCol="0">
              <a:spAutoFit/>
            </a:bodyPr>
            <a:lstStyle/>
            <a:p>
              <a:r>
                <a:rPr lang="en-US" altLang="ja-JP" b="1" dirty="0">
                  <a:solidFill>
                    <a:srgbClr val="FF0000"/>
                  </a:solidFill>
                </a:rPr>
                <a:t>F</a:t>
              </a:r>
              <a:endParaRPr kumimoji="1" lang="ja-JP" altLang="en-US" b="1" dirty="0">
                <a:solidFill>
                  <a:srgbClr val="FF0000"/>
                </a:solidFill>
              </a:endParaRPr>
            </a:p>
          </p:txBody>
        </p:sp>
        <p:sp>
          <p:nvSpPr>
            <p:cNvPr id="130" name="TextBox 129">
              <a:extLst>
                <a:ext uri="{FF2B5EF4-FFF2-40B4-BE49-F238E27FC236}">
                  <a16:creationId xmlns:a16="http://schemas.microsoft.com/office/drawing/2014/main" id="{B05A2A63-D011-472E-8A24-E4954602F75F}"/>
                </a:ext>
              </a:extLst>
            </p:cNvPr>
            <p:cNvSpPr txBox="1"/>
            <p:nvPr/>
          </p:nvSpPr>
          <p:spPr>
            <a:xfrm>
              <a:off x="7860989" y="2189953"/>
              <a:ext cx="357790" cy="461665"/>
            </a:xfrm>
            <a:prstGeom prst="rect">
              <a:avLst/>
            </a:prstGeom>
            <a:noFill/>
          </p:spPr>
          <p:txBody>
            <a:bodyPr wrap="none" rtlCol="0">
              <a:spAutoFit/>
            </a:bodyPr>
            <a:lstStyle/>
            <a:p>
              <a:r>
                <a:rPr kumimoji="1" lang="en-US" altLang="ja-JP" sz="2400" b="1" dirty="0">
                  <a:solidFill>
                    <a:srgbClr val="00B050"/>
                  </a:solidFill>
                </a:rPr>
                <a:t>B</a:t>
              </a:r>
              <a:endParaRPr kumimoji="1" lang="ja-JP" altLang="en-US" sz="2400" b="1" dirty="0">
                <a:solidFill>
                  <a:srgbClr val="00B050"/>
                </a:solidFill>
              </a:endParaRPr>
            </a:p>
          </p:txBody>
        </p:sp>
        <p:sp>
          <p:nvSpPr>
            <p:cNvPr id="131" name="TextBox 130">
              <a:extLst>
                <a:ext uri="{FF2B5EF4-FFF2-40B4-BE49-F238E27FC236}">
                  <a16:creationId xmlns:a16="http://schemas.microsoft.com/office/drawing/2014/main" id="{BD62E6B9-276E-4082-8369-AB27D84F9B65}"/>
                </a:ext>
              </a:extLst>
            </p:cNvPr>
            <p:cNvSpPr txBox="1"/>
            <p:nvPr/>
          </p:nvSpPr>
          <p:spPr>
            <a:xfrm>
              <a:off x="6508551" y="1652712"/>
              <a:ext cx="359394" cy="400110"/>
            </a:xfrm>
            <a:prstGeom prst="rect">
              <a:avLst/>
            </a:prstGeom>
            <a:noFill/>
          </p:spPr>
          <p:txBody>
            <a:bodyPr wrap="none" rtlCol="0">
              <a:spAutoFit/>
            </a:bodyPr>
            <a:lstStyle/>
            <a:p>
              <a:r>
                <a:rPr lang="en-US" altLang="ja-JP" sz="2000" b="1" dirty="0"/>
                <a:t>Ω</a:t>
              </a:r>
              <a:endParaRPr kumimoji="1" lang="ja-JP" altLang="en-US" sz="2000" b="1" dirty="0"/>
            </a:p>
          </p:txBody>
        </p:sp>
      </p:grpSp>
      <p:sp>
        <p:nvSpPr>
          <p:cNvPr id="120" name="TextBox 119">
            <a:extLst>
              <a:ext uri="{FF2B5EF4-FFF2-40B4-BE49-F238E27FC236}">
                <a16:creationId xmlns:a16="http://schemas.microsoft.com/office/drawing/2014/main" id="{713C99F5-1CB4-45A0-87B9-E7B826D68F38}"/>
              </a:ext>
            </a:extLst>
          </p:cNvPr>
          <p:cNvSpPr txBox="1"/>
          <p:nvPr/>
        </p:nvSpPr>
        <p:spPr>
          <a:xfrm>
            <a:off x="690920" y="827420"/>
            <a:ext cx="3665055" cy="400110"/>
          </a:xfrm>
          <a:prstGeom prst="rect">
            <a:avLst/>
          </a:prstGeom>
          <a:noFill/>
        </p:spPr>
        <p:txBody>
          <a:bodyPr wrap="square">
            <a:spAutoFit/>
          </a:bodyPr>
          <a:lstStyle/>
          <a:p>
            <a:r>
              <a:rPr lang="en-US" altLang="ja-JP" sz="2000" dirty="0">
                <a:solidFill>
                  <a:srgbClr val="00B0F0"/>
                </a:solidFill>
              </a:rPr>
              <a:t>NSs are surrounded by plasma.</a:t>
            </a:r>
            <a:endParaRPr kumimoji="1" lang="ja-JP" altLang="en-US" sz="2000" dirty="0">
              <a:solidFill>
                <a:srgbClr val="00B0F0"/>
              </a:solidFill>
            </a:endParaRPr>
          </a:p>
        </p:txBody>
      </p:sp>
      <p:sp>
        <p:nvSpPr>
          <p:cNvPr id="99" name="TextBox 98">
            <a:extLst>
              <a:ext uri="{FF2B5EF4-FFF2-40B4-BE49-F238E27FC236}">
                <a16:creationId xmlns:a16="http://schemas.microsoft.com/office/drawing/2014/main" id="{A134B209-B288-4D75-8DF6-996194E6FCD3}"/>
              </a:ext>
            </a:extLst>
          </p:cNvPr>
          <p:cNvSpPr txBox="1"/>
          <p:nvPr/>
        </p:nvSpPr>
        <p:spPr>
          <a:xfrm>
            <a:off x="1013812" y="1673593"/>
            <a:ext cx="3032836" cy="369332"/>
          </a:xfrm>
          <a:prstGeom prst="rect">
            <a:avLst/>
          </a:prstGeom>
          <a:noFill/>
        </p:spPr>
        <p:txBody>
          <a:bodyPr wrap="square">
            <a:spAutoFit/>
          </a:bodyPr>
          <a:lstStyle/>
          <a:p>
            <a:r>
              <a:rPr kumimoji="1" lang="en-US" altLang="ja-JP" dirty="0" err="1">
                <a:solidFill>
                  <a:srgbClr val="00B050"/>
                </a:solidFill>
              </a:rPr>
              <a:t>Goldreich</a:t>
            </a:r>
            <a:r>
              <a:rPr kumimoji="1" lang="en-US" altLang="ja-JP" dirty="0">
                <a:solidFill>
                  <a:srgbClr val="00B050"/>
                </a:solidFill>
              </a:rPr>
              <a:t>-Julian, </a:t>
            </a:r>
            <a:r>
              <a:rPr kumimoji="1" lang="en-US" altLang="ja-JP" dirty="0" err="1">
                <a:solidFill>
                  <a:srgbClr val="00B050"/>
                </a:solidFill>
              </a:rPr>
              <a:t>ApJ</a:t>
            </a:r>
            <a:r>
              <a:rPr kumimoji="1" lang="en-US" altLang="ja-JP" dirty="0">
                <a:solidFill>
                  <a:srgbClr val="00B050"/>
                </a:solidFill>
              </a:rPr>
              <a:t> (1969)</a:t>
            </a:r>
          </a:p>
        </p:txBody>
      </p:sp>
      <p:pic>
        <p:nvPicPr>
          <p:cNvPr id="5" name="Picture 4">
            <a:extLst>
              <a:ext uri="{FF2B5EF4-FFF2-40B4-BE49-F238E27FC236}">
                <a16:creationId xmlns:a16="http://schemas.microsoft.com/office/drawing/2014/main" id="{2C3B3F63-20E6-4C54-9994-DA922A73F3CC}"/>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5364089" y="6299388"/>
            <a:ext cx="2134063" cy="278356"/>
          </a:xfrm>
          <a:prstGeom prst="rect">
            <a:avLst/>
          </a:prstGeom>
        </p:spPr>
      </p:pic>
    </p:spTree>
    <p:extLst>
      <p:ext uri="{BB962C8B-B14F-4D97-AF65-F5344CB8AC3E}">
        <p14:creationId xmlns:p14="http://schemas.microsoft.com/office/powerpoint/2010/main" val="192109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0CD078-5E90-4A09-A94C-90E02D364733}"/>
              </a:ext>
            </a:extLst>
          </p:cNvPr>
          <p:cNvSpPr txBox="1"/>
          <p:nvPr/>
        </p:nvSpPr>
        <p:spPr>
          <a:xfrm>
            <a:off x="240953" y="154992"/>
            <a:ext cx="5744842" cy="1323439"/>
          </a:xfrm>
          <a:prstGeom prst="rect">
            <a:avLst/>
          </a:prstGeom>
          <a:noFill/>
        </p:spPr>
        <p:txBody>
          <a:bodyPr wrap="none" rtlCol="0">
            <a:spAutoFit/>
          </a:bodyPr>
          <a:lstStyle/>
          <a:p>
            <a:r>
              <a:rPr kumimoji="1" lang="en-US" altLang="ja-JP" sz="2000" dirty="0"/>
              <a:t>Photons in magnetic fields</a:t>
            </a:r>
          </a:p>
          <a:p>
            <a:endParaRPr lang="en-US" altLang="ja-JP" sz="2000" dirty="0"/>
          </a:p>
          <a:p>
            <a:pPr marL="342900" indent="-342900">
              <a:buAutoNum type="arabicPeriod"/>
            </a:pPr>
            <a:r>
              <a:rPr kumimoji="1" lang="en-US" altLang="ja-JP" sz="2000" dirty="0"/>
              <a:t>“Vacuum” in magnetic fields ( = without medium )</a:t>
            </a:r>
          </a:p>
          <a:p>
            <a:pPr marL="342900" indent="-342900">
              <a:buAutoNum type="arabicPeriod"/>
            </a:pPr>
            <a:r>
              <a:rPr lang="en-US" altLang="ja-JP" sz="2000" dirty="0"/>
              <a:t>Medium effects at finite temperature and density</a:t>
            </a:r>
            <a:endParaRPr kumimoji="1" lang="ja-JP" altLang="en-US" sz="2000" dirty="0"/>
          </a:p>
        </p:txBody>
      </p:sp>
      <p:grpSp>
        <p:nvGrpSpPr>
          <p:cNvPr id="54" name="Group 53">
            <a:extLst>
              <a:ext uri="{FF2B5EF4-FFF2-40B4-BE49-F238E27FC236}">
                <a16:creationId xmlns:a16="http://schemas.microsoft.com/office/drawing/2014/main" id="{B6CC578D-285E-4BA3-8488-C7E367C89BF9}"/>
              </a:ext>
            </a:extLst>
          </p:cNvPr>
          <p:cNvGrpSpPr/>
          <p:nvPr/>
        </p:nvGrpSpPr>
        <p:grpSpPr>
          <a:xfrm>
            <a:off x="10295076" y="1407761"/>
            <a:ext cx="3586446" cy="3766172"/>
            <a:chOff x="1867924" y="1345257"/>
            <a:chExt cx="4864316" cy="5108079"/>
          </a:xfrm>
        </p:grpSpPr>
        <p:grpSp>
          <p:nvGrpSpPr>
            <p:cNvPr id="189" name="グループ化 7">
              <a:extLst>
                <a:ext uri="{FF2B5EF4-FFF2-40B4-BE49-F238E27FC236}">
                  <a16:creationId xmlns:a16="http://schemas.microsoft.com/office/drawing/2014/main" id="{5A756952-9C28-4768-8AF6-CF4496731210}"/>
                </a:ext>
              </a:extLst>
            </p:cNvPr>
            <p:cNvGrpSpPr/>
            <p:nvPr/>
          </p:nvGrpSpPr>
          <p:grpSpPr>
            <a:xfrm>
              <a:off x="1867924" y="1345257"/>
              <a:ext cx="4864316" cy="5108079"/>
              <a:chOff x="1608385" y="541189"/>
              <a:chExt cx="6192688" cy="6503020"/>
            </a:xfrm>
          </p:grpSpPr>
          <p:sp>
            <p:nvSpPr>
              <p:cNvPr id="192" name="正方形/長方形 2">
                <a:extLst>
                  <a:ext uri="{FF2B5EF4-FFF2-40B4-BE49-F238E27FC236}">
                    <a16:creationId xmlns:a16="http://schemas.microsoft.com/office/drawing/2014/main" id="{6574BB6B-7160-482C-8F08-B93123EA7923}"/>
                  </a:ext>
                </a:extLst>
              </p:cNvPr>
              <p:cNvSpPr/>
              <p:nvPr/>
            </p:nvSpPr>
            <p:spPr bwMode="auto">
              <a:xfrm>
                <a:off x="1608385" y="541189"/>
                <a:ext cx="6192688" cy="6503020"/>
              </a:xfrm>
              <a:prstGeom prst="rect">
                <a:avLst/>
              </a:prstGeom>
              <a:solidFill>
                <a:schemeClr val="bg1"/>
              </a:solidFill>
              <a:ln w="952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193" name="グループ化 3">
                <a:extLst>
                  <a:ext uri="{FF2B5EF4-FFF2-40B4-BE49-F238E27FC236}">
                    <a16:creationId xmlns:a16="http://schemas.microsoft.com/office/drawing/2014/main" id="{991CF299-A2C7-4620-83A1-341FEF23FD96}"/>
                  </a:ext>
                </a:extLst>
              </p:cNvPr>
              <p:cNvGrpSpPr/>
              <p:nvPr/>
            </p:nvGrpSpPr>
            <p:grpSpPr>
              <a:xfrm>
                <a:off x="2014811" y="602145"/>
                <a:ext cx="5266619" cy="4823732"/>
                <a:chOff x="1605337" y="414262"/>
                <a:chExt cx="5266619" cy="4823732"/>
              </a:xfrm>
              <a:solidFill>
                <a:schemeClr val="bg1"/>
              </a:solidFill>
            </p:grpSpPr>
            <p:pic>
              <p:nvPicPr>
                <p:cNvPr id="195" name="Picture 2">
                  <a:extLst>
                    <a:ext uri="{FF2B5EF4-FFF2-40B4-BE49-F238E27FC236}">
                      <a16:creationId xmlns:a16="http://schemas.microsoft.com/office/drawing/2014/main" id="{155A6F83-9352-4D28-80C3-A282D7594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337" y="414262"/>
                  <a:ext cx="5266619" cy="189746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96" name="Picture 3">
                  <a:extLst>
                    <a:ext uri="{FF2B5EF4-FFF2-40B4-BE49-F238E27FC236}">
                      <a16:creationId xmlns:a16="http://schemas.microsoft.com/office/drawing/2014/main" id="{39846FFF-C943-4221-B917-71B506DC6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25" y="1661445"/>
                  <a:ext cx="3856530" cy="357654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pic>
            <p:nvPicPr>
              <p:cNvPr id="194" name="Picture 4">
                <a:extLst>
                  <a:ext uri="{FF2B5EF4-FFF2-40B4-BE49-F238E27FC236}">
                    <a16:creationId xmlns:a16="http://schemas.microsoft.com/office/drawing/2014/main" id="{BE6E0C8A-789B-42B6-8442-21D67C1B4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9868" y="5209800"/>
                <a:ext cx="3290486" cy="1516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0" name="Rectangle 189">
              <a:extLst>
                <a:ext uri="{FF2B5EF4-FFF2-40B4-BE49-F238E27FC236}">
                  <a16:creationId xmlns:a16="http://schemas.microsoft.com/office/drawing/2014/main" id="{1718F6EF-3B46-4C82-B040-610585DEEF1F}"/>
                </a:ext>
              </a:extLst>
            </p:cNvPr>
            <p:cNvSpPr/>
            <p:nvPr/>
          </p:nvSpPr>
          <p:spPr bwMode="auto">
            <a:xfrm>
              <a:off x="2187169" y="1436632"/>
              <a:ext cx="4136895" cy="840240"/>
            </a:xfrm>
            <a:prstGeom prst="rect">
              <a:avLst/>
            </a:prstGeom>
            <a:solidFill>
              <a:srgbClr val="FF0000">
                <a:alpha val="1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91" name="Rectangle 190">
              <a:extLst>
                <a:ext uri="{FF2B5EF4-FFF2-40B4-BE49-F238E27FC236}">
                  <a16:creationId xmlns:a16="http://schemas.microsoft.com/office/drawing/2014/main" id="{D774D9A5-BDF0-4054-8C1F-1D5940B1A6A7}"/>
                </a:ext>
              </a:extLst>
            </p:cNvPr>
            <p:cNvSpPr/>
            <p:nvPr/>
          </p:nvSpPr>
          <p:spPr bwMode="auto">
            <a:xfrm>
              <a:off x="3131841" y="5562963"/>
              <a:ext cx="2088232" cy="448378"/>
            </a:xfrm>
            <a:prstGeom prst="rect">
              <a:avLst/>
            </a:prstGeom>
            <a:solidFill>
              <a:srgbClr val="FF0000">
                <a:alpha val="1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sp>
        <p:nvSpPr>
          <p:cNvPr id="53" name="Rectangle 52">
            <a:extLst>
              <a:ext uri="{FF2B5EF4-FFF2-40B4-BE49-F238E27FC236}">
                <a16:creationId xmlns:a16="http://schemas.microsoft.com/office/drawing/2014/main" id="{0E89DCE6-C0D5-467A-9854-29ACA07FC606}"/>
              </a:ext>
            </a:extLst>
          </p:cNvPr>
          <p:cNvSpPr/>
          <p:nvPr/>
        </p:nvSpPr>
        <p:spPr bwMode="auto">
          <a:xfrm>
            <a:off x="71500" y="1790779"/>
            <a:ext cx="9001000" cy="32571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197" name="Group 196">
            <a:extLst>
              <a:ext uri="{FF2B5EF4-FFF2-40B4-BE49-F238E27FC236}">
                <a16:creationId xmlns:a16="http://schemas.microsoft.com/office/drawing/2014/main" id="{91DB0D95-F156-4F98-B0BA-38E6A129700F}"/>
              </a:ext>
            </a:extLst>
          </p:cNvPr>
          <p:cNvGrpSpPr/>
          <p:nvPr/>
        </p:nvGrpSpPr>
        <p:grpSpPr>
          <a:xfrm>
            <a:off x="4323554" y="2994135"/>
            <a:ext cx="4745029" cy="1820980"/>
            <a:chOff x="4037373" y="4588412"/>
            <a:chExt cx="4745029" cy="1820980"/>
          </a:xfrm>
        </p:grpSpPr>
        <p:sp>
          <p:nvSpPr>
            <p:cNvPr id="146" name="円/楕円 51">
              <a:extLst>
                <a:ext uri="{FF2B5EF4-FFF2-40B4-BE49-F238E27FC236}">
                  <a16:creationId xmlns:a16="http://schemas.microsoft.com/office/drawing/2014/main" id="{014F85DA-F905-40FA-9488-5959C3E403C3}"/>
                </a:ext>
              </a:extLst>
            </p:cNvPr>
            <p:cNvSpPr>
              <a:spLocks noChangeAspect="1"/>
            </p:cNvSpPr>
            <p:nvPr/>
          </p:nvSpPr>
          <p:spPr>
            <a:xfrm rot="10892241">
              <a:off x="6734591" y="5593288"/>
              <a:ext cx="458236" cy="458237"/>
            </a:xfrm>
            <a:prstGeom prst="ellipse">
              <a:avLst/>
            </a:prstGeom>
            <a:noFill/>
            <a:ln w="28575"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147" name="グループ化 4">
              <a:extLst>
                <a:ext uri="{FF2B5EF4-FFF2-40B4-BE49-F238E27FC236}">
                  <a16:creationId xmlns:a16="http://schemas.microsoft.com/office/drawing/2014/main" id="{24246F0B-6481-46F8-8B50-993417BBD2BF}"/>
                </a:ext>
              </a:extLst>
            </p:cNvPr>
            <p:cNvGrpSpPr>
              <a:grpSpLocks noChangeAspect="1"/>
            </p:cNvGrpSpPr>
            <p:nvPr/>
          </p:nvGrpSpPr>
          <p:grpSpPr>
            <a:xfrm>
              <a:off x="6474305" y="5469535"/>
              <a:ext cx="330545" cy="150003"/>
              <a:chOff x="5267450" y="3810639"/>
              <a:chExt cx="848735" cy="391695"/>
            </a:xfrm>
            <a:noFill/>
          </p:grpSpPr>
          <p:sp>
            <p:nvSpPr>
              <p:cNvPr id="183" name="フリーフォーム 45">
                <a:extLst>
                  <a:ext uri="{FF2B5EF4-FFF2-40B4-BE49-F238E27FC236}">
                    <a16:creationId xmlns:a16="http://schemas.microsoft.com/office/drawing/2014/main" id="{4571EC67-D807-48BD-BB65-49609EC0BF6C}"/>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4" name="グループ化 46">
                <a:extLst>
                  <a:ext uri="{FF2B5EF4-FFF2-40B4-BE49-F238E27FC236}">
                    <a16:creationId xmlns:a16="http://schemas.microsoft.com/office/drawing/2014/main" id="{1241B0B3-B2D9-4D99-839B-6E740CA01EB8}"/>
                  </a:ext>
                </a:extLst>
              </p:cNvPr>
              <p:cNvGrpSpPr/>
              <p:nvPr/>
            </p:nvGrpSpPr>
            <p:grpSpPr>
              <a:xfrm>
                <a:off x="5267450" y="3810639"/>
                <a:ext cx="141461" cy="141461"/>
                <a:chOff x="7240824" y="2855449"/>
                <a:chExt cx="141461" cy="141461"/>
              </a:xfrm>
              <a:grpFill/>
            </p:grpSpPr>
            <p:cxnSp>
              <p:nvCxnSpPr>
                <p:cNvPr id="185" name="直線コネクタ 47">
                  <a:extLst>
                    <a:ext uri="{FF2B5EF4-FFF2-40B4-BE49-F238E27FC236}">
                      <a16:creationId xmlns:a16="http://schemas.microsoft.com/office/drawing/2014/main" id="{E81D3D54-5116-4B0B-B117-375EF2831D87}"/>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86" name="直線コネクタ 48">
                  <a:extLst>
                    <a:ext uri="{FF2B5EF4-FFF2-40B4-BE49-F238E27FC236}">
                      <a16:creationId xmlns:a16="http://schemas.microsoft.com/office/drawing/2014/main" id="{4F363A7C-1C7C-4681-9A63-79AEEA028C4A}"/>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87" name="直線コネクタ 49">
                  <a:extLst>
                    <a:ext uri="{FF2B5EF4-FFF2-40B4-BE49-F238E27FC236}">
                      <a16:creationId xmlns:a16="http://schemas.microsoft.com/office/drawing/2014/main" id="{DA39CEED-27CC-4974-899F-AE53463CFF80}"/>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88" name="直線コネクタ 50">
                  <a:extLst>
                    <a:ext uri="{FF2B5EF4-FFF2-40B4-BE49-F238E27FC236}">
                      <a16:creationId xmlns:a16="http://schemas.microsoft.com/office/drawing/2014/main" id="{30A1213B-4FD4-46BD-822C-EE981105F7BD}"/>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148" name="グループ化 5">
              <a:extLst>
                <a:ext uri="{FF2B5EF4-FFF2-40B4-BE49-F238E27FC236}">
                  <a16:creationId xmlns:a16="http://schemas.microsoft.com/office/drawing/2014/main" id="{5C142CCC-6364-4253-9223-083154245BC6}"/>
                </a:ext>
              </a:extLst>
            </p:cNvPr>
            <p:cNvGrpSpPr>
              <a:grpSpLocks noChangeAspect="1"/>
            </p:cNvGrpSpPr>
            <p:nvPr/>
          </p:nvGrpSpPr>
          <p:grpSpPr>
            <a:xfrm rot="3091139">
              <a:off x="6829547" y="5311689"/>
              <a:ext cx="330546" cy="150003"/>
              <a:chOff x="5267450" y="3810639"/>
              <a:chExt cx="848735" cy="391695"/>
            </a:xfrm>
            <a:noFill/>
          </p:grpSpPr>
          <p:sp>
            <p:nvSpPr>
              <p:cNvPr id="177" name="フリーフォーム 39">
                <a:extLst>
                  <a:ext uri="{FF2B5EF4-FFF2-40B4-BE49-F238E27FC236}">
                    <a16:creationId xmlns:a16="http://schemas.microsoft.com/office/drawing/2014/main" id="{139ECC1E-0CAE-4C85-BBD0-1CC35C68C6C6}"/>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8" name="グループ化 40">
                <a:extLst>
                  <a:ext uri="{FF2B5EF4-FFF2-40B4-BE49-F238E27FC236}">
                    <a16:creationId xmlns:a16="http://schemas.microsoft.com/office/drawing/2014/main" id="{B2030A5C-4655-4A1E-917F-DE826A1C1762}"/>
                  </a:ext>
                </a:extLst>
              </p:cNvPr>
              <p:cNvGrpSpPr/>
              <p:nvPr/>
            </p:nvGrpSpPr>
            <p:grpSpPr>
              <a:xfrm>
                <a:off x="5267450" y="3810639"/>
                <a:ext cx="141461" cy="141461"/>
                <a:chOff x="7240824" y="2855449"/>
                <a:chExt cx="141461" cy="141461"/>
              </a:xfrm>
              <a:grpFill/>
            </p:grpSpPr>
            <p:cxnSp>
              <p:nvCxnSpPr>
                <p:cNvPr id="179" name="直線コネクタ 41">
                  <a:extLst>
                    <a:ext uri="{FF2B5EF4-FFF2-40B4-BE49-F238E27FC236}">
                      <a16:creationId xmlns:a16="http://schemas.microsoft.com/office/drawing/2014/main" id="{C1FCCCCA-2970-4AC7-B106-C3BDABCE5C04}"/>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80" name="直線コネクタ 42">
                  <a:extLst>
                    <a:ext uri="{FF2B5EF4-FFF2-40B4-BE49-F238E27FC236}">
                      <a16:creationId xmlns:a16="http://schemas.microsoft.com/office/drawing/2014/main" id="{44309500-F47C-4019-8D35-1F52B560641E}"/>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81" name="直線コネクタ 43">
                  <a:extLst>
                    <a:ext uri="{FF2B5EF4-FFF2-40B4-BE49-F238E27FC236}">
                      <a16:creationId xmlns:a16="http://schemas.microsoft.com/office/drawing/2014/main" id="{879EC422-BCD7-47F1-97CF-5C956BCC558C}"/>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82" name="直線コネクタ 44">
                  <a:extLst>
                    <a:ext uri="{FF2B5EF4-FFF2-40B4-BE49-F238E27FC236}">
                      <a16:creationId xmlns:a16="http://schemas.microsoft.com/office/drawing/2014/main" id="{5BDBCCF0-4963-469D-83B5-B2BA5615BC8E}"/>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149" name="グループ化 6">
              <a:extLst>
                <a:ext uri="{FF2B5EF4-FFF2-40B4-BE49-F238E27FC236}">
                  <a16:creationId xmlns:a16="http://schemas.microsoft.com/office/drawing/2014/main" id="{B4E4FF5C-5AD2-4DE7-8407-B8930A7BA0BF}"/>
                </a:ext>
              </a:extLst>
            </p:cNvPr>
            <p:cNvGrpSpPr>
              <a:grpSpLocks noChangeAspect="1"/>
            </p:cNvGrpSpPr>
            <p:nvPr/>
          </p:nvGrpSpPr>
          <p:grpSpPr>
            <a:xfrm rot="6080961">
              <a:off x="7168746" y="5526037"/>
              <a:ext cx="330546" cy="150003"/>
              <a:chOff x="5267450" y="3810639"/>
              <a:chExt cx="848735" cy="391695"/>
            </a:xfrm>
            <a:noFill/>
          </p:grpSpPr>
          <p:sp>
            <p:nvSpPr>
              <p:cNvPr id="171" name="フリーフォーム 33">
                <a:extLst>
                  <a:ext uri="{FF2B5EF4-FFF2-40B4-BE49-F238E27FC236}">
                    <a16:creationId xmlns:a16="http://schemas.microsoft.com/office/drawing/2014/main" id="{1920BEA9-9E51-466F-BC93-1FEC8CD9FF0B}"/>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2" name="グループ化 34">
                <a:extLst>
                  <a:ext uri="{FF2B5EF4-FFF2-40B4-BE49-F238E27FC236}">
                    <a16:creationId xmlns:a16="http://schemas.microsoft.com/office/drawing/2014/main" id="{32B8C2E8-99B9-40C4-A369-E3F17AAB2739}"/>
                  </a:ext>
                </a:extLst>
              </p:cNvPr>
              <p:cNvGrpSpPr/>
              <p:nvPr/>
            </p:nvGrpSpPr>
            <p:grpSpPr>
              <a:xfrm>
                <a:off x="5267450" y="3810639"/>
                <a:ext cx="141461" cy="141461"/>
                <a:chOff x="7240824" y="2855449"/>
                <a:chExt cx="141461" cy="141461"/>
              </a:xfrm>
              <a:grpFill/>
            </p:grpSpPr>
            <p:cxnSp>
              <p:nvCxnSpPr>
                <p:cNvPr id="173" name="直線コネクタ 35">
                  <a:extLst>
                    <a:ext uri="{FF2B5EF4-FFF2-40B4-BE49-F238E27FC236}">
                      <a16:creationId xmlns:a16="http://schemas.microsoft.com/office/drawing/2014/main" id="{9925CAA1-E3E8-4569-8B18-2FE8776B13A6}"/>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74" name="直線コネクタ 36">
                  <a:extLst>
                    <a:ext uri="{FF2B5EF4-FFF2-40B4-BE49-F238E27FC236}">
                      <a16:creationId xmlns:a16="http://schemas.microsoft.com/office/drawing/2014/main" id="{FC162D0D-1317-4D17-92B0-6D83C321FCEB}"/>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75" name="直線コネクタ 37">
                  <a:extLst>
                    <a:ext uri="{FF2B5EF4-FFF2-40B4-BE49-F238E27FC236}">
                      <a16:creationId xmlns:a16="http://schemas.microsoft.com/office/drawing/2014/main" id="{EC5B9ADA-CAF4-4DF9-8F43-C9BB7FC44B82}"/>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76" name="直線コネクタ 38">
                  <a:extLst>
                    <a:ext uri="{FF2B5EF4-FFF2-40B4-BE49-F238E27FC236}">
                      <a16:creationId xmlns:a16="http://schemas.microsoft.com/office/drawing/2014/main" id="{CDD51160-7571-4DCC-8578-D61080F40F9D}"/>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150" name="グループ化 8">
              <a:extLst>
                <a:ext uri="{FF2B5EF4-FFF2-40B4-BE49-F238E27FC236}">
                  <a16:creationId xmlns:a16="http://schemas.microsoft.com/office/drawing/2014/main" id="{E9247F25-5F44-4DFA-A66B-094CFCABF3AF}"/>
                </a:ext>
              </a:extLst>
            </p:cNvPr>
            <p:cNvGrpSpPr>
              <a:grpSpLocks noChangeAspect="1"/>
            </p:cNvGrpSpPr>
            <p:nvPr/>
          </p:nvGrpSpPr>
          <p:grpSpPr>
            <a:xfrm rot="17091119">
              <a:off x="6424929" y="5970062"/>
              <a:ext cx="330546" cy="150003"/>
              <a:chOff x="5267450" y="3810639"/>
              <a:chExt cx="848735" cy="391695"/>
            </a:xfrm>
            <a:noFill/>
          </p:grpSpPr>
          <p:sp>
            <p:nvSpPr>
              <p:cNvPr id="165" name="フリーフォーム 27">
                <a:extLst>
                  <a:ext uri="{FF2B5EF4-FFF2-40B4-BE49-F238E27FC236}">
                    <a16:creationId xmlns:a16="http://schemas.microsoft.com/office/drawing/2014/main" id="{B795356B-050C-481F-B7DF-B29DA03A3342}"/>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6" name="グループ化 28">
                <a:extLst>
                  <a:ext uri="{FF2B5EF4-FFF2-40B4-BE49-F238E27FC236}">
                    <a16:creationId xmlns:a16="http://schemas.microsoft.com/office/drawing/2014/main" id="{F2BAF892-453C-49B5-9DC1-BEBB9F550945}"/>
                  </a:ext>
                </a:extLst>
              </p:cNvPr>
              <p:cNvGrpSpPr/>
              <p:nvPr/>
            </p:nvGrpSpPr>
            <p:grpSpPr>
              <a:xfrm>
                <a:off x="5267450" y="3810639"/>
                <a:ext cx="141461" cy="141461"/>
                <a:chOff x="7240824" y="2855449"/>
                <a:chExt cx="141461" cy="141461"/>
              </a:xfrm>
              <a:grpFill/>
            </p:grpSpPr>
            <p:cxnSp>
              <p:nvCxnSpPr>
                <p:cNvPr id="167" name="直線コネクタ 29">
                  <a:extLst>
                    <a:ext uri="{FF2B5EF4-FFF2-40B4-BE49-F238E27FC236}">
                      <a16:creationId xmlns:a16="http://schemas.microsoft.com/office/drawing/2014/main" id="{B08CC43B-5602-4A78-913D-1FABAAED0985}"/>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68" name="直線コネクタ 30">
                  <a:extLst>
                    <a:ext uri="{FF2B5EF4-FFF2-40B4-BE49-F238E27FC236}">
                      <a16:creationId xmlns:a16="http://schemas.microsoft.com/office/drawing/2014/main" id="{8056D399-4945-4976-9755-F85E50FE3DCD}"/>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69" name="直線コネクタ 31">
                  <a:extLst>
                    <a:ext uri="{FF2B5EF4-FFF2-40B4-BE49-F238E27FC236}">
                      <a16:creationId xmlns:a16="http://schemas.microsoft.com/office/drawing/2014/main" id="{5B951F2B-685A-47B5-9B8D-A623030EDC3D}"/>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70" name="直線コネクタ 32">
                  <a:extLst>
                    <a:ext uri="{FF2B5EF4-FFF2-40B4-BE49-F238E27FC236}">
                      <a16:creationId xmlns:a16="http://schemas.microsoft.com/office/drawing/2014/main" id="{6103A1A9-B1A3-45D8-A383-361B95D93593}"/>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151" name="グループ化 9">
              <a:extLst>
                <a:ext uri="{FF2B5EF4-FFF2-40B4-BE49-F238E27FC236}">
                  <a16:creationId xmlns:a16="http://schemas.microsoft.com/office/drawing/2014/main" id="{7F17AE59-5C0A-4567-8BC2-97044A4C6678}"/>
                </a:ext>
              </a:extLst>
            </p:cNvPr>
            <p:cNvGrpSpPr>
              <a:grpSpLocks noChangeAspect="1"/>
            </p:cNvGrpSpPr>
            <p:nvPr/>
          </p:nvGrpSpPr>
          <p:grpSpPr>
            <a:xfrm rot="10800000">
              <a:off x="7106458" y="6053132"/>
              <a:ext cx="330545" cy="150003"/>
              <a:chOff x="5267450" y="3810639"/>
              <a:chExt cx="848735" cy="391695"/>
            </a:xfrm>
            <a:noFill/>
          </p:grpSpPr>
          <p:sp>
            <p:nvSpPr>
              <p:cNvPr id="159" name="フリーフォーム 21">
                <a:extLst>
                  <a:ext uri="{FF2B5EF4-FFF2-40B4-BE49-F238E27FC236}">
                    <a16:creationId xmlns:a16="http://schemas.microsoft.com/office/drawing/2014/main" id="{31A25A1C-4136-40D3-8C59-83532B04B4D6}"/>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0" name="グループ化 22">
                <a:extLst>
                  <a:ext uri="{FF2B5EF4-FFF2-40B4-BE49-F238E27FC236}">
                    <a16:creationId xmlns:a16="http://schemas.microsoft.com/office/drawing/2014/main" id="{A82FBEED-69EA-4265-8485-4FD5E2E35230}"/>
                  </a:ext>
                </a:extLst>
              </p:cNvPr>
              <p:cNvGrpSpPr/>
              <p:nvPr/>
            </p:nvGrpSpPr>
            <p:grpSpPr>
              <a:xfrm>
                <a:off x="5267450" y="3810639"/>
                <a:ext cx="141461" cy="141461"/>
                <a:chOff x="7240824" y="2855449"/>
                <a:chExt cx="141461" cy="141461"/>
              </a:xfrm>
              <a:grpFill/>
            </p:grpSpPr>
            <p:cxnSp>
              <p:nvCxnSpPr>
                <p:cNvPr id="161" name="直線コネクタ 23">
                  <a:extLst>
                    <a:ext uri="{FF2B5EF4-FFF2-40B4-BE49-F238E27FC236}">
                      <a16:creationId xmlns:a16="http://schemas.microsoft.com/office/drawing/2014/main" id="{C6BEE48C-FB3B-4893-B206-9CBC464E0EB4}"/>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62" name="直線コネクタ 24">
                  <a:extLst>
                    <a:ext uri="{FF2B5EF4-FFF2-40B4-BE49-F238E27FC236}">
                      <a16:creationId xmlns:a16="http://schemas.microsoft.com/office/drawing/2014/main" id="{AE7C112C-3F88-44C8-8321-70B00DDB0A62}"/>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63" name="直線コネクタ 25">
                  <a:extLst>
                    <a:ext uri="{FF2B5EF4-FFF2-40B4-BE49-F238E27FC236}">
                      <a16:creationId xmlns:a16="http://schemas.microsoft.com/office/drawing/2014/main" id="{B2633EF0-DB4B-4C18-B252-DD7BFA63368E}"/>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64" name="直線コネクタ 26">
                  <a:extLst>
                    <a:ext uri="{FF2B5EF4-FFF2-40B4-BE49-F238E27FC236}">
                      <a16:creationId xmlns:a16="http://schemas.microsoft.com/office/drawing/2014/main" id="{80AAD88A-08BC-4A5C-8820-F71B492956B4}"/>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152" name="グループ化 10">
              <a:extLst>
                <a:ext uri="{FF2B5EF4-FFF2-40B4-BE49-F238E27FC236}">
                  <a16:creationId xmlns:a16="http://schemas.microsoft.com/office/drawing/2014/main" id="{B330C97B-978F-4EC6-9158-2A20461BCB13}"/>
                </a:ext>
              </a:extLst>
            </p:cNvPr>
            <p:cNvGrpSpPr>
              <a:grpSpLocks noChangeAspect="1"/>
            </p:cNvGrpSpPr>
            <p:nvPr/>
          </p:nvGrpSpPr>
          <p:grpSpPr>
            <a:xfrm rot="13922608">
              <a:off x="6765685" y="6169117"/>
              <a:ext cx="330546" cy="150003"/>
              <a:chOff x="5267450" y="3810639"/>
              <a:chExt cx="848735" cy="391695"/>
            </a:xfrm>
            <a:noFill/>
          </p:grpSpPr>
          <p:sp>
            <p:nvSpPr>
              <p:cNvPr id="153" name="フリーフォーム 15">
                <a:extLst>
                  <a:ext uri="{FF2B5EF4-FFF2-40B4-BE49-F238E27FC236}">
                    <a16:creationId xmlns:a16="http://schemas.microsoft.com/office/drawing/2014/main" id="{677F2DF0-9E89-41EC-9469-AAD69FE71BF6}"/>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4" name="グループ化 16">
                <a:extLst>
                  <a:ext uri="{FF2B5EF4-FFF2-40B4-BE49-F238E27FC236}">
                    <a16:creationId xmlns:a16="http://schemas.microsoft.com/office/drawing/2014/main" id="{7A2ECF5C-2EC9-43E3-8CB6-FCEEEBE16C7A}"/>
                  </a:ext>
                </a:extLst>
              </p:cNvPr>
              <p:cNvGrpSpPr/>
              <p:nvPr/>
            </p:nvGrpSpPr>
            <p:grpSpPr>
              <a:xfrm>
                <a:off x="5267450" y="3810639"/>
                <a:ext cx="141461" cy="141461"/>
                <a:chOff x="7240824" y="2855449"/>
                <a:chExt cx="141461" cy="141461"/>
              </a:xfrm>
              <a:grpFill/>
            </p:grpSpPr>
            <p:cxnSp>
              <p:nvCxnSpPr>
                <p:cNvPr id="155" name="直線コネクタ 17">
                  <a:extLst>
                    <a:ext uri="{FF2B5EF4-FFF2-40B4-BE49-F238E27FC236}">
                      <a16:creationId xmlns:a16="http://schemas.microsoft.com/office/drawing/2014/main" id="{14952002-A8C2-4BD2-A979-67ADB968A843}"/>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56" name="直線コネクタ 18">
                  <a:extLst>
                    <a:ext uri="{FF2B5EF4-FFF2-40B4-BE49-F238E27FC236}">
                      <a16:creationId xmlns:a16="http://schemas.microsoft.com/office/drawing/2014/main" id="{F0C5D8C4-553E-41C5-9FFA-A82F68EF2DD1}"/>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57" name="直線コネクタ 19">
                  <a:extLst>
                    <a:ext uri="{FF2B5EF4-FFF2-40B4-BE49-F238E27FC236}">
                      <a16:creationId xmlns:a16="http://schemas.microsoft.com/office/drawing/2014/main" id="{F102F0EE-8756-4001-8DE5-49F538AE623C}"/>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58" name="直線コネクタ 20">
                  <a:extLst>
                    <a:ext uri="{FF2B5EF4-FFF2-40B4-BE49-F238E27FC236}">
                      <a16:creationId xmlns:a16="http://schemas.microsoft.com/office/drawing/2014/main" id="{3A61AE49-7AD1-4DCA-AFF0-D3D2D6B4988B}"/>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sp>
          <p:nvSpPr>
            <p:cNvPr id="117" name="円/楕円 51">
              <a:extLst>
                <a:ext uri="{FF2B5EF4-FFF2-40B4-BE49-F238E27FC236}">
                  <a16:creationId xmlns:a16="http://schemas.microsoft.com/office/drawing/2014/main" id="{49289B30-34E2-4A3D-A188-40F4B179D03D}"/>
                </a:ext>
              </a:extLst>
            </p:cNvPr>
            <p:cNvSpPr>
              <a:spLocks noChangeAspect="1"/>
            </p:cNvSpPr>
            <p:nvPr/>
          </p:nvSpPr>
          <p:spPr>
            <a:xfrm rot="10892241">
              <a:off x="5221952" y="5585642"/>
              <a:ext cx="458237" cy="458237"/>
            </a:xfrm>
            <a:prstGeom prst="ellipse">
              <a:avLst/>
            </a:prstGeom>
            <a:noFill/>
            <a:ln w="28575"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118" name="グループ化 4">
              <a:extLst>
                <a:ext uri="{FF2B5EF4-FFF2-40B4-BE49-F238E27FC236}">
                  <a16:creationId xmlns:a16="http://schemas.microsoft.com/office/drawing/2014/main" id="{D8102863-9EE4-4E8F-8233-35AF6D03B1F7}"/>
                </a:ext>
              </a:extLst>
            </p:cNvPr>
            <p:cNvGrpSpPr>
              <a:grpSpLocks noChangeAspect="1"/>
            </p:cNvGrpSpPr>
            <p:nvPr/>
          </p:nvGrpSpPr>
          <p:grpSpPr>
            <a:xfrm rot="177466">
              <a:off x="4976124" y="5445279"/>
              <a:ext cx="330546" cy="150003"/>
              <a:chOff x="5267450" y="3810639"/>
              <a:chExt cx="848735" cy="391695"/>
            </a:xfrm>
            <a:noFill/>
          </p:grpSpPr>
          <p:sp>
            <p:nvSpPr>
              <p:cNvPr id="140" name="フリーフォーム 45">
                <a:extLst>
                  <a:ext uri="{FF2B5EF4-FFF2-40B4-BE49-F238E27FC236}">
                    <a16:creationId xmlns:a16="http://schemas.microsoft.com/office/drawing/2014/main" id="{C95696F2-571D-4277-A4A7-686EF159E061}"/>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1" name="グループ化 46">
                <a:extLst>
                  <a:ext uri="{FF2B5EF4-FFF2-40B4-BE49-F238E27FC236}">
                    <a16:creationId xmlns:a16="http://schemas.microsoft.com/office/drawing/2014/main" id="{63E58368-B2DF-473C-A33E-35AB9C9221F2}"/>
                  </a:ext>
                </a:extLst>
              </p:cNvPr>
              <p:cNvGrpSpPr/>
              <p:nvPr/>
            </p:nvGrpSpPr>
            <p:grpSpPr>
              <a:xfrm>
                <a:off x="5267450" y="3810639"/>
                <a:ext cx="141461" cy="141461"/>
                <a:chOff x="7240824" y="2855449"/>
                <a:chExt cx="141461" cy="141461"/>
              </a:xfrm>
              <a:grpFill/>
            </p:grpSpPr>
            <p:cxnSp>
              <p:nvCxnSpPr>
                <p:cNvPr id="142" name="直線コネクタ 47">
                  <a:extLst>
                    <a:ext uri="{FF2B5EF4-FFF2-40B4-BE49-F238E27FC236}">
                      <a16:creationId xmlns:a16="http://schemas.microsoft.com/office/drawing/2014/main" id="{DE6A456F-D49B-4F77-AB48-7D60244F431E}"/>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43" name="直線コネクタ 48">
                  <a:extLst>
                    <a:ext uri="{FF2B5EF4-FFF2-40B4-BE49-F238E27FC236}">
                      <a16:creationId xmlns:a16="http://schemas.microsoft.com/office/drawing/2014/main" id="{0B4ADA9C-BC76-4F5A-9BD7-5A7620C5B0CB}"/>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44" name="直線コネクタ 49">
                  <a:extLst>
                    <a:ext uri="{FF2B5EF4-FFF2-40B4-BE49-F238E27FC236}">
                      <a16:creationId xmlns:a16="http://schemas.microsoft.com/office/drawing/2014/main" id="{0B6BB3C3-EC00-42C2-AB0C-58C8CE0CD9A0}"/>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45" name="直線コネクタ 50">
                  <a:extLst>
                    <a:ext uri="{FF2B5EF4-FFF2-40B4-BE49-F238E27FC236}">
                      <a16:creationId xmlns:a16="http://schemas.microsoft.com/office/drawing/2014/main" id="{A1A250F3-C335-40EF-B005-6C0269DF6CD8}"/>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119" name="グループ化 6">
              <a:extLst>
                <a:ext uri="{FF2B5EF4-FFF2-40B4-BE49-F238E27FC236}">
                  <a16:creationId xmlns:a16="http://schemas.microsoft.com/office/drawing/2014/main" id="{A084A3B7-1A8B-41E3-9378-D94C39617DF6}"/>
                </a:ext>
              </a:extLst>
            </p:cNvPr>
            <p:cNvGrpSpPr>
              <a:grpSpLocks noChangeAspect="1"/>
            </p:cNvGrpSpPr>
            <p:nvPr/>
          </p:nvGrpSpPr>
          <p:grpSpPr>
            <a:xfrm rot="6080961">
              <a:off x="5642939" y="5504575"/>
              <a:ext cx="330546" cy="150003"/>
              <a:chOff x="5267450" y="3810639"/>
              <a:chExt cx="848735" cy="391695"/>
            </a:xfrm>
            <a:noFill/>
          </p:grpSpPr>
          <p:sp>
            <p:nvSpPr>
              <p:cNvPr id="134" name="フリーフォーム 33">
                <a:extLst>
                  <a:ext uri="{FF2B5EF4-FFF2-40B4-BE49-F238E27FC236}">
                    <a16:creationId xmlns:a16="http://schemas.microsoft.com/office/drawing/2014/main" id="{0C83FF88-BE1F-40D5-9EF3-A9C4E18DA7DB}"/>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5" name="グループ化 34">
                <a:extLst>
                  <a:ext uri="{FF2B5EF4-FFF2-40B4-BE49-F238E27FC236}">
                    <a16:creationId xmlns:a16="http://schemas.microsoft.com/office/drawing/2014/main" id="{CC2168E4-59B5-4DD6-8262-5EA92A3A65E8}"/>
                  </a:ext>
                </a:extLst>
              </p:cNvPr>
              <p:cNvGrpSpPr/>
              <p:nvPr/>
            </p:nvGrpSpPr>
            <p:grpSpPr>
              <a:xfrm>
                <a:off x="5267450" y="3810639"/>
                <a:ext cx="141461" cy="141461"/>
                <a:chOff x="7240824" y="2855449"/>
                <a:chExt cx="141461" cy="141461"/>
              </a:xfrm>
              <a:grpFill/>
            </p:grpSpPr>
            <p:cxnSp>
              <p:nvCxnSpPr>
                <p:cNvPr id="136" name="直線コネクタ 35">
                  <a:extLst>
                    <a:ext uri="{FF2B5EF4-FFF2-40B4-BE49-F238E27FC236}">
                      <a16:creationId xmlns:a16="http://schemas.microsoft.com/office/drawing/2014/main" id="{E1900B17-0F3F-4F76-8D7E-33F21290C679}"/>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37" name="直線コネクタ 36">
                  <a:extLst>
                    <a:ext uri="{FF2B5EF4-FFF2-40B4-BE49-F238E27FC236}">
                      <a16:creationId xmlns:a16="http://schemas.microsoft.com/office/drawing/2014/main" id="{7F6E5C74-BD2E-4378-A560-87D203A0B804}"/>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38" name="直線コネクタ 37">
                  <a:extLst>
                    <a:ext uri="{FF2B5EF4-FFF2-40B4-BE49-F238E27FC236}">
                      <a16:creationId xmlns:a16="http://schemas.microsoft.com/office/drawing/2014/main" id="{1EF05630-7947-4849-B9FB-3482F5CD5266}"/>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39" name="直線コネクタ 38">
                  <a:extLst>
                    <a:ext uri="{FF2B5EF4-FFF2-40B4-BE49-F238E27FC236}">
                      <a16:creationId xmlns:a16="http://schemas.microsoft.com/office/drawing/2014/main" id="{431BB082-7098-4077-942D-D155494B456A}"/>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120" name="グループ化 8">
              <a:extLst>
                <a:ext uri="{FF2B5EF4-FFF2-40B4-BE49-F238E27FC236}">
                  <a16:creationId xmlns:a16="http://schemas.microsoft.com/office/drawing/2014/main" id="{5F907125-DD7F-44C6-B9C8-A03043DAF05E}"/>
                </a:ext>
              </a:extLst>
            </p:cNvPr>
            <p:cNvGrpSpPr>
              <a:grpSpLocks noChangeAspect="1"/>
            </p:cNvGrpSpPr>
            <p:nvPr/>
          </p:nvGrpSpPr>
          <p:grpSpPr>
            <a:xfrm rot="17091119">
              <a:off x="4919041" y="5972600"/>
              <a:ext cx="330546" cy="150003"/>
              <a:chOff x="5267450" y="3810639"/>
              <a:chExt cx="848735" cy="391695"/>
            </a:xfrm>
            <a:noFill/>
          </p:grpSpPr>
          <p:sp>
            <p:nvSpPr>
              <p:cNvPr id="128" name="フリーフォーム 27">
                <a:extLst>
                  <a:ext uri="{FF2B5EF4-FFF2-40B4-BE49-F238E27FC236}">
                    <a16:creationId xmlns:a16="http://schemas.microsoft.com/office/drawing/2014/main" id="{6CD9F968-238E-45E5-B822-8E699C56FD67}"/>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9" name="グループ化 28">
                <a:extLst>
                  <a:ext uri="{FF2B5EF4-FFF2-40B4-BE49-F238E27FC236}">
                    <a16:creationId xmlns:a16="http://schemas.microsoft.com/office/drawing/2014/main" id="{F5FDA60B-8E8F-420B-85AF-AA5D569F3900}"/>
                  </a:ext>
                </a:extLst>
              </p:cNvPr>
              <p:cNvGrpSpPr/>
              <p:nvPr/>
            </p:nvGrpSpPr>
            <p:grpSpPr>
              <a:xfrm>
                <a:off x="5267450" y="3810639"/>
                <a:ext cx="141461" cy="141461"/>
                <a:chOff x="7240824" y="2855449"/>
                <a:chExt cx="141461" cy="141461"/>
              </a:xfrm>
              <a:grpFill/>
            </p:grpSpPr>
            <p:cxnSp>
              <p:nvCxnSpPr>
                <p:cNvPr id="130" name="直線コネクタ 29">
                  <a:extLst>
                    <a:ext uri="{FF2B5EF4-FFF2-40B4-BE49-F238E27FC236}">
                      <a16:creationId xmlns:a16="http://schemas.microsoft.com/office/drawing/2014/main" id="{8BA341E3-07B0-4904-B32E-E3BEAAB54186}"/>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31" name="直線コネクタ 30">
                  <a:extLst>
                    <a:ext uri="{FF2B5EF4-FFF2-40B4-BE49-F238E27FC236}">
                      <a16:creationId xmlns:a16="http://schemas.microsoft.com/office/drawing/2014/main" id="{87104E95-1549-49AA-B003-86498C2E30B0}"/>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32" name="直線コネクタ 31">
                  <a:extLst>
                    <a:ext uri="{FF2B5EF4-FFF2-40B4-BE49-F238E27FC236}">
                      <a16:creationId xmlns:a16="http://schemas.microsoft.com/office/drawing/2014/main" id="{CEF20738-7E24-4243-9A1B-CF5675E0EBB6}"/>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33" name="直線コネクタ 32">
                  <a:extLst>
                    <a:ext uri="{FF2B5EF4-FFF2-40B4-BE49-F238E27FC236}">
                      <a16:creationId xmlns:a16="http://schemas.microsoft.com/office/drawing/2014/main" id="{E8D8EC8E-D57B-4F5B-813F-DCA704A3EEB7}"/>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121" name="グループ化 9">
              <a:extLst>
                <a:ext uri="{FF2B5EF4-FFF2-40B4-BE49-F238E27FC236}">
                  <a16:creationId xmlns:a16="http://schemas.microsoft.com/office/drawing/2014/main" id="{B8E8BE9B-950D-42ED-9FB1-2A5BBECC0451}"/>
                </a:ext>
              </a:extLst>
            </p:cNvPr>
            <p:cNvGrpSpPr>
              <a:grpSpLocks noChangeAspect="1"/>
            </p:cNvGrpSpPr>
            <p:nvPr/>
          </p:nvGrpSpPr>
          <p:grpSpPr>
            <a:xfrm rot="10800000">
              <a:off x="5585850" y="6053131"/>
              <a:ext cx="330546" cy="150003"/>
              <a:chOff x="5267450" y="3810639"/>
              <a:chExt cx="848735" cy="391695"/>
            </a:xfrm>
            <a:noFill/>
          </p:grpSpPr>
          <p:sp>
            <p:nvSpPr>
              <p:cNvPr id="122" name="フリーフォーム 21">
                <a:extLst>
                  <a:ext uri="{FF2B5EF4-FFF2-40B4-BE49-F238E27FC236}">
                    <a16:creationId xmlns:a16="http://schemas.microsoft.com/office/drawing/2014/main" id="{B544BC6E-F391-49EE-8C67-11FA51D7B82E}"/>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3" name="グループ化 22">
                <a:extLst>
                  <a:ext uri="{FF2B5EF4-FFF2-40B4-BE49-F238E27FC236}">
                    <a16:creationId xmlns:a16="http://schemas.microsoft.com/office/drawing/2014/main" id="{E599190F-B07A-4AF5-85CB-052DA57E9C20}"/>
                  </a:ext>
                </a:extLst>
              </p:cNvPr>
              <p:cNvGrpSpPr/>
              <p:nvPr/>
            </p:nvGrpSpPr>
            <p:grpSpPr>
              <a:xfrm>
                <a:off x="5267450" y="3810639"/>
                <a:ext cx="141461" cy="141461"/>
                <a:chOff x="7240824" y="2855449"/>
                <a:chExt cx="141461" cy="141461"/>
              </a:xfrm>
              <a:grpFill/>
            </p:grpSpPr>
            <p:cxnSp>
              <p:nvCxnSpPr>
                <p:cNvPr id="124" name="直線コネクタ 23">
                  <a:extLst>
                    <a:ext uri="{FF2B5EF4-FFF2-40B4-BE49-F238E27FC236}">
                      <a16:creationId xmlns:a16="http://schemas.microsoft.com/office/drawing/2014/main" id="{67A2B28D-32D5-47CA-8C61-3428B1A78BCA}"/>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25" name="直線コネクタ 24">
                  <a:extLst>
                    <a:ext uri="{FF2B5EF4-FFF2-40B4-BE49-F238E27FC236}">
                      <a16:creationId xmlns:a16="http://schemas.microsoft.com/office/drawing/2014/main" id="{5F9C3608-329F-41AC-BB10-528C23925043}"/>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26" name="直線コネクタ 25">
                  <a:extLst>
                    <a:ext uri="{FF2B5EF4-FFF2-40B4-BE49-F238E27FC236}">
                      <a16:creationId xmlns:a16="http://schemas.microsoft.com/office/drawing/2014/main" id="{51923048-355F-40B0-A147-930C7DF471BA}"/>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27" name="直線コネクタ 26">
                  <a:extLst>
                    <a:ext uri="{FF2B5EF4-FFF2-40B4-BE49-F238E27FC236}">
                      <a16:creationId xmlns:a16="http://schemas.microsoft.com/office/drawing/2014/main" id="{B545A4CC-33A2-4DA1-9400-2346C4B8B54E}"/>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sp>
          <p:nvSpPr>
            <p:cNvPr id="110" name="TextBox 109">
              <a:extLst>
                <a:ext uri="{FF2B5EF4-FFF2-40B4-BE49-F238E27FC236}">
                  <a16:creationId xmlns:a16="http://schemas.microsoft.com/office/drawing/2014/main" id="{F95A6A41-B846-4844-AC35-690BA32D1806}"/>
                </a:ext>
              </a:extLst>
            </p:cNvPr>
            <p:cNvSpPr txBox="1"/>
            <p:nvPr/>
          </p:nvSpPr>
          <p:spPr>
            <a:xfrm>
              <a:off x="7501667" y="5684650"/>
              <a:ext cx="1280735" cy="369332"/>
            </a:xfrm>
            <a:prstGeom prst="rect">
              <a:avLst/>
            </a:prstGeom>
            <a:noFill/>
          </p:spPr>
          <p:txBody>
            <a:bodyPr wrap="square" rtlCol="0">
              <a:spAutoFit/>
            </a:bodyPr>
            <a:lstStyle/>
            <a:p>
              <a:r>
                <a:rPr kumimoji="1" lang="ja-JP" altLang="en-US" dirty="0"/>
                <a:t>＋　・・・</a:t>
              </a:r>
            </a:p>
          </p:txBody>
        </p:sp>
        <p:sp>
          <p:nvSpPr>
            <p:cNvPr id="111" name="Rectangle 110">
              <a:extLst>
                <a:ext uri="{FF2B5EF4-FFF2-40B4-BE49-F238E27FC236}">
                  <a16:creationId xmlns:a16="http://schemas.microsoft.com/office/drawing/2014/main" id="{6E3AE647-BABF-4A0E-9880-88EEEE00874D}"/>
                </a:ext>
              </a:extLst>
            </p:cNvPr>
            <p:cNvSpPr/>
            <p:nvPr/>
          </p:nvSpPr>
          <p:spPr>
            <a:xfrm>
              <a:off x="4572000" y="5726988"/>
              <a:ext cx="198937" cy="176833"/>
            </a:xfrm>
            <a:prstGeom prst="rect">
              <a:avLst/>
            </a:prstGeom>
          </p:spPr>
          <p:txBody>
            <a:bodyPr wrap="none">
              <a:spAutoFit/>
            </a:bodyPr>
            <a:lstStyle/>
            <a:p>
              <a:r>
                <a:rPr lang="ja-JP" altLang="en-US" dirty="0"/>
                <a:t>＋</a:t>
              </a:r>
            </a:p>
          </p:txBody>
        </p:sp>
        <p:sp>
          <p:nvSpPr>
            <p:cNvPr id="112" name="Rectangle 111">
              <a:extLst>
                <a:ext uri="{FF2B5EF4-FFF2-40B4-BE49-F238E27FC236}">
                  <a16:creationId xmlns:a16="http://schemas.microsoft.com/office/drawing/2014/main" id="{C2014B9E-BA4A-41B5-A148-17479B33AA5B}"/>
                </a:ext>
              </a:extLst>
            </p:cNvPr>
            <p:cNvSpPr/>
            <p:nvPr/>
          </p:nvSpPr>
          <p:spPr>
            <a:xfrm>
              <a:off x="6093215" y="5684650"/>
              <a:ext cx="198937" cy="176833"/>
            </a:xfrm>
            <a:prstGeom prst="rect">
              <a:avLst/>
            </a:prstGeom>
          </p:spPr>
          <p:txBody>
            <a:bodyPr wrap="none">
              <a:spAutoFit/>
            </a:bodyPr>
            <a:lstStyle/>
            <a:p>
              <a:r>
                <a:rPr lang="ja-JP" altLang="en-US" dirty="0"/>
                <a:t>＋</a:t>
              </a:r>
            </a:p>
          </p:txBody>
        </p:sp>
        <p:sp>
          <p:nvSpPr>
            <p:cNvPr id="113" name="フリーフォーム 100 1 1">
              <a:extLst>
                <a:ext uri="{FF2B5EF4-FFF2-40B4-BE49-F238E27FC236}">
                  <a16:creationId xmlns:a16="http://schemas.microsoft.com/office/drawing/2014/main" id="{9A8E78C3-65F7-46BC-8746-E5460FB94CDB}"/>
                </a:ext>
              </a:extLst>
            </p:cNvPr>
            <p:cNvSpPr/>
            <p:nvPr/>
          </p:nvSpPr>
          <p:spPr>
            <a:xfrm rot="10800000">
              <a:off x="4999760" y="5797733"/>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14" name="フリーフォーム 100 1 1">
              <a:extLst>
                <a:ext uri="{FF2B5EF4-FFF2-40B4-BE49-F238E27FC236}">
                  <a16:creationId xmlns:a16="http://schemas.microsoft.com/office/drawing/2014/main" id="{F82D8FE7-E5D7-4AB1-8017-D25CEE04B515}"/>
                </a:ext>
              </a:extLst>
            </p:cNvPr>
            <p:cNvSpPr/>
            <p:nvPr/>
          </p:nvSpPr>
          <p:spPr>
            <a:xfrm rot="10800000">
              <a:off x="5686253" y="5802204"/>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15" name="フリーフォーム 100 1 1">
              <a:extLst>
                <a:ext uri="{FF2B5EF4-FFF2-40B4-BE49-F238E27FC236}">
                  <a16:creationId xmlns:a16="http://schemas.microsoft.com/office/drawing/2014/main" id="{7EAEA906-F4FB-408A-B217-41309331E047}"/>
                </a:ext>
              </a:extLst>
            </p:cNvPr>
            <p:cNvSpPr/>
            <p:nvPr/>
          </p:nvSpPr>
          <p:spPr>
            <a:xfrm rot="10800000">
              <a:off x="7206670" y="5819332"/>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16" name="フリーフォーム 100 1 1">
              <a:extLst>
                <a:ext uri="{FF2B5EF4-FFF2-40B4-BE49-F238E27FC236}">
                  <a16:creationId xmlns:a16="http://schemas.microsoft.com/office/drawing/2014/main" id="{07289B27-9A31-46EF-8B0A-3AB55D2D670F}"/>
                </a:ext>
              </a:extLst>
            </p:cNvPr>
            <p:cNvSpPr/>
            <p:nvPr/>
          </p:nvSpPr>
          <p:spPr>
            <a:xfrm rot="10800000">
              <a:off x="6526530" y="5792861"/>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93" name="円/楕円 51">
              <a:extLst>
                <a:ext uri="{FF2B5EF4-FFF2-40B4-BE49-F238E27FC236}">
                  <a16:creationId xmlns:a16="http://schemas.microsoft.com/office/drawing/2014/main" id="{4C7E9321-8A48-4C2C-BDC7-287A920B9997}"/>
                </a:ext>
              </a:extLst>
            </p:cNvPr>
            <p:cNvSpPr>
              <a:spLocks noChangeAspect="1"/>
            </p:cNvSpPr>
            <p:nvPr/>
          </p:nvSpPr>
          <p:spPr>
            <a:xfrm rot="10952241">
              <a:off x="7474459" y="4828876"/>
              <a:ext cx="514802" cy="514802"/>
            </a:xfrm>
            <a:prstGeom prst="ellipse">
              <a:avLst/>
            </a:prstGeom>
            <a:noFill/>
            <a:ln w="28575"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94" name="グループ化 5">
              <a:extLst>
                <a:ext uri="{FF2B5EF4-FFF2-40B4-BE49-F238E27FC236}">
                  <a16:creationId xmlns:a16="http://schemas.microsoft.com/office/drawing/2014/main" id="{54A4AE76-CA45-4875-BB21-C288911194DC}"/>
                </a:ext>
              </a:extLst>
            </p:cNvPr>
            <p:cNvGrpSpPr>
              <a:grpSpLocks noChangeAspect="1"/>
            </p:cNvGrpSpPr>
            <p:nvPr/>
          </p:nvGrpSpPr>
          <p:grpSpPr>
            <a:xfrm rot="789182">
              <a:off x="7308305" y="4638419"/>
              <a:ext cx="335714" cy="152349"/>
              <a:chOff x="5267450" y="3810639"/>
              <a:chExt cx="848735" cy="391695"/>
            </a:xfrm>
            <a:noFill/>
          </p:grpSpPr>
          <p:sp>
            <p:nvSpPr>
              <p:cNvPr id="102" name="フリーフォーム 39">
                <a:extLst>
                  <a:ext uri="{FF2B5EF4-FFF2-40B4-BE49-F238E27FC236}">
                    <a16:creationId xmlns:a16="http://schemas.microsoft.com/office/drawing/2014/main" id="{AAAFB2FE-2FEA-4069-A258-F52C1CDAB648}"/>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3" name="グループ化 40">
                <a:extLst>
                  <a:ext uri="{FF2B5EF4-FFF2-40B4-BE49-F238E27FC236}">
                    <a16:creationId xmlns:a16="http://schemas.microsoft.com/office/drawing/2014/main" id="{6AEFDD1E-945F-4641-B9DF-946A3015685F}"/>
                  </a:ext>
                </a:extLst>
              </p:cNvPr>
              <p:cNvGrpSpPr/>
              <p:nvPr/>
            </p:nvGrpSpPr>
            <p:grpSpPr>
              <a:xfrm>
                <a:off x="5267450" y="3810639"/>
                <a:ext cx="141461" cy="141461"/>
                <a:chOff x="7240824" y="2855449"/>
                <a:chExt cx="141461" cy="141461"/>
              </a:xfrm>
              <a:grpFill/>
            </p:grpSpPr>
            <p:cxnSp>
              <p:nvCxnSpPr>
                <p:cNvPr id="104" name="直線コネクタ 41">
                  <a:extLst>
                    <a:ext uri="{FF2B5EF4-FFF2-40B4-BE49-F238E27FC236}">
                      <a16:creationId xmlns:a16="http://schemas.microsoft.com/office/drawing/2014/main" id="{2BC8061F-A0C5-4435-864D-AF5C69557608}"/>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05" name="直線コネクタ 42">
                  <a:extLst>
                    <a:ext uri="{FF2B5EF4-FFF2-40B4-BE49-F238E27FC236}">
                      <a16:creationId xmlns:a16="http://schemas.microsoft.com/office/drawing/2014/main" id="{5C1C92C7-14A3-489E-9EC2-72446F4BFE4D}"/>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06" name="直線コネクタ 43">
                  <a:extLst>
                    <a:ext uri="{FF2B5EF4-FFF2-40B4-BE49-F238E27FC236}">
                      <a16:creationId xmlns:a16="http://schemas.microsoft.com/office/drawing/2014/main" id="{2D74DC79-DADD-4059-BB22-598F6F770C6B}"/>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07" name="直線コネクタ 44">
                  <a:extLst>
                    <a:ext uri="{FF2B5EF4-FFF2-40B4-BE49-F238E27FC236}">
                      <a16:creationId xmlns:a16="http://schemas.microsoft.com/office/drawing/2014/main" id="{FF91E369-BE7C-4A71-8373-66E19201AD84}"/>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grpSp>
          <p:nvGrpSpPr>
            <p:cNvPr id="95" name="グループ化 10">
              <a:extLst>
                <a:ext uri="{FF2B5EF4-FFF2-40B4-BE49-F238E27FC236}">
                  <a16:creationId xmlns:a16="http://schemas.microsoft.com/office/drawing/2014/main" id="{F0EB0D46-E49B-4CAF-9DEA-CE751EFCE4E8}"/>
                </a:ext>
              </a:extLst>
            </p:cNvPr>
            <p:cNvGrpSpPr>
              <a:grpSpLocks noChangeAspect="1"/>
            </p:cNvGrpSpPr>
            <p:nvPr/>
          </p:nvGrpSpPr>
          <p:grpSpPr>
            <a:xfrm rot="5837639">
              <a:off x="7916983" y="4689826"/>
              <a:ext cx="371348" cy="168519"/>
              <a:chOff x="5267450" y="3810639"/>
              <a:chExt cx="848735" cy="391695"/>
            </a:xfrm>
            <a:noFill/>
          </p:grpSpPr>
          <p:sp>
            <p:nvSpPr>
              <p:cNvPr id="96" name="フリーフォーム 15">
                <a:extLst>
                  <a:ext uri="{FF2B5EF4-FFF2-40B4-BE49-F238E27FC236}">
                    <a16:creationId xmlns:a16="http://schemas.microsoft.com/office/drawing/2014/main" id="{1D487C0E-0640-425E-84E7-6425E3DBD1D2}"/>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E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7" name="グループ化 16">
                <a:extLst>
                  <a:ext uri="{FF2B5EF4-FFF2-40B4-BE49-F238E27FC236}">
                    <a16:creationId xmlns:a16="http://schemas.microsoft.com/office/drawing/2014/main" id="{951CAA69-BF48-4EBA-B815-839B0E0E8A48}"/>
                  </a:ext>
                </a:extLst>
              </p:cNvPr>
              <p:cNvGrpSpPr/>
              <p:nvPr/>
            </p:nvGrpSpPr>
            <p:grpSpPr>
              <a:xfrm>
                <a:off x="5267450" y="3810639"/>
                <a:ext cx="141461" cy="141461"/>
                <a:chOff x="7240824" y="2855449"/>
                <a:chExt cx="141461" cy="141461"/>
              </a:xfrm>
              <a:grpFill/>
            </p:grpSpPr>
            <p:cxnSp>
              <p:nvCxnSpPr>
                <p:cNvPr id="98" name="直線コネクタ 17">
                  <a:extLst>
                    <a:ext uri="{FF2B5EF4-FFF2-40B4-BE49-F238E27FC236}">
                      <a16:creationId xmlns:a16="http://schemas.microsoft.com/office/drawing/2014/main" id="{716F5C76-69F1-4D9F-A114-04E939BBBA43}"/>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99" name="直線コネクタ 18">
                  <a:extLst>
                    <a:ext uri="{FF2B5EF4-FFF2-40B4-BE49-F238E27FC236}">
                      <a16:creationId xmlns:a16="http://schemas.microsoft.com/office/drawing/2014/main" id="{B8070924-0C7D-431E-AD7C-91A25B87F7AF}"/>
                    </a:ext>
                  </a:extLst>
                </p:cNvPr>
                <p:cNvCxnSpPr/>
                <p:nvPr/>
              </p:nvCxnSpPr>
              <p:spPr>
                <a:xfrm flipH="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00" name="直線コネクタ 19">
                  <a:extLst>
                    <a:ext uri="{FF2B5EF4-FFF2-40B4-BE49-F238E27FC236}">
                      <a16:creationId xmlns:a16="http://schemas.microsoft.com/office/drawing/2014/main" id="{1435F601-1D44-4994-A8B5-0BE8DF3FB98F}"/>
                    </a:ext>
                  </a:extLst>
                </p:cNvPr>
                <p:cNvCxnSpPr/>
                <p:nvPr/>
              </p:nvCxnSpPr>
              <p:spPr>
                <a:xfrm flipV="1">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cxnSp>
              <p:nvCxnSpPr>
                <p:cNvPr id="101" name="直線コネクタ 20">
                  <a:extLst>
                    <a:ext uri="{FF2B5EF4-FFF2-40B4-BE49-F238E27FC236}">
                      <a16:creationId xmlns:a16="http://schemas.microsoft.com/office/drawing/2014/main" id="{9F71B8F4-A6AD-472E-9C47-D2034D71480C}"/>
                    </a:ext>
                  </a:extLst>
                </p:cNvPr>
                <p:cNvCxnSpPr/>
                <p:nvPr/>
              </p:nvCxnSpPr>
              <p:spPr>
                <a:xfrm>
                  <a:off x="7240824" y="2855449"/>
                  <a:ext cx="141461" cy="141461"/>
                </a:xfrm>
                <a:prstGeom prst="line">
                  <a:avLst/>
                </a:prstGeom>
                <a:grpFill/>
                <a:ln w="28575">
                  <a:solidFill>
                    <a:srgbClr val="00E266"/>
                  </a:solidFill>
                </a:ln>
              </p:spPr>
              <p:style>
                <a:lnRef idx="1">
                  <a:schemeClr val="accent1"/>
                </a:lnRef>
                <a:fillRef idx="0">
                  <a:schemeClr val="accent1"/>
                </a:fillRef>
                <a:effectRef idx="0">
                  <a:schemeClr val="accent1"/>
                </a:effectRef>
                <a:fontRef idx="minor">
                  <a:schemeClr val="tx1"/>
                </a:fontRef>
              </p:style>
            </p:cxnSp>
          </p:grpSp>
        </p:grpSp>
        <p:sp>
          <p:nvSpPr>
            <p:cNvPr id="82" name="Rectangle 81">
              <a:extLst>
                <a:ext uri="{FF2B5EF4-FFF2-40B4-BE49-F238E27FC236}">
                  <a16:creationId xmlns:a16="http://schemas.microsoft.com/office/drawing/2014/main" id="{BB6B6B75-A387-4543-A9A8-4A317B5BD60D}"/>
                </a:ext>
              </a:extLst>
            </p:cNvPr>
            <p:cNvSpPr/>
            <p:nvPr/>
          </p:nvSpPr>
          <p:spPr>
            <a:xfrm>
              <a:off x="6842999" y="4929063"/>
              <a:ext cx="223494" cy="369332"/>
            </a:xfrm>
            <a:prstGeom prst="rect">
              <a:avLst/>
            </a:prstGeom>
          </p:spPr>
          <p:txBody>
            <a:bodyPr wrap="square">
              <a:spAutoFit/>
            </a:bodyPr>
            <a:lstStyle/>
            <a:p>
              <a:r>
                <a:rPr lang="ja-JP" altLang="en-US" dirty="0"/>
                <a:t>＋</a:t>
              </a:r>
            </a:p>
          </p:txBody>
        </p:sp>
        <p:sp>
          <p:nvSpPr>
            <p:cNvPr id="83" name="円/楕円 51">
              <a:extLst>
                <a:ext uri="{FF2B5EF4-FFF2-40B4-BE49-F238E27FC236}">
                  <a16:creationId xmlns:a16="http://schemas.microsoft.com/office/drawing/2014/main" id="{A24F78EF-505B-42A4-A7B6-A5B9B396027B}"/>
                </a:ext>
              </a:extLst>
            </p:cNvPr>
            <p:cNvSpPr>
              <a:spLocks noChangeAspect="1"/>
            </p:cNvSpPr>
            <p:nvPr/>
          </p:nvSpPr>
          <p:spPr>
            <a:xfrm rot="10892241">
              <a:off x="6103993" y="4830325"/>
              <a:ext cx="514802" cy="514802"/>
            </a:xfrm>
            <a:prstGeom prst="ellipse">
              <a:avLst/>
            </a:prstGeom>
            <a:noFill/>
            <a:ln w="28575"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84" name="Rectangle 83">
              <a:extLst>
                <a:ext uri="{FF2B5EF4-FFF2-40B4-BE49-F238E27FC236}">
                  <a16:creationId xmlns:a16="http://schemas.microsoft.com/office/drawing/2014/main" id="{943785A5-EB5B-496F-9FAD-D611CA97FBB0}"/>
                </a:ext>
              </a:extLst>
            </p:cNvPr>
            <p:cNvSpPr/>
            <p:nvPr/>
          </p:nvSpPr>
          <p:spPr>
            <a:xfrm>
              <a:off x="5422324" y="4803824"/>
              <a:ext cx="205048" cy="523220"/>
            </a:xfrm>
            <a:prstGeom prst="rect">
              <a:avLst/>
            </a:prstGeom>
          </p:spPr>
          <p:txBody>
            <a:bodyPr wrap="square">
              <a:spAutoFit/>
            </a:bodyPr>
            <a:lstStyle/>
            <a:p>
              <a:r>
                <a:rPr lang="en-US" altLang="ja-JP" sz="2800" dirty="0"/>
                <a:t>=</a:t>
              </a:r>
              <a:endParaRPr lang="ja-JP" altLang="en-US" sz="2800" dirty="0"/>
            </a:p>
          </p:txBody>
        </p:sp>
        <p:sp>
          <p:nvSpPr>
            <p:cNvPr id="85" name="フリーフォーム 100 1 1">
              <a:extLst>
                <a:ext uri="{FF2B5EF4-FFF2-40B4-BE49-F238E27FC236}">
                  <a16:creationId xmlns:a16="http://schemas.microsoft.com/office/drawing/2014/main" id="{A35597E2-7B2D-45D9-AB92-C2A0165A286F}"/>
                </a:ext>
              </a:extLst>
            </p:cNvPr>
            <p:cNvSpPr/>
            <p:nvPr/>
          </p:nvSpPr>
          <p:spPr>
            <a:xfrm rot="10800000">
              <a:off x="5850700" y="5050983"/>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86" name="フリーフォーム 100 1 1">
              <a:extLst>
                <a:ext uri="{FF2B5EF4-FFF2-40B4-BE49-F238E27FC236}">
                  <a16:creationId xmlns:a16="http://schemas.microsoft.com/office/drawing/2014/main" id="{03078082-F9BB-430B-BD0F-D429250E7ECA}"/>
                </a:ext>
              </a:extLst>
            </p:cNvPr>
            <p:cNvSpPr/>
            <p:nvPr/>
          </p:nvSpPr>
          <p:spPr>
            <a:xfrm rot="10800000">
              <a:off x="6662288" y="5059597"/>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87" name="フリーフォーム 100 1 1">
              <a:extLst>
                <a:ext uri="{FF2B5EF4-FFF2-40B4-BE49-F238E27FC236}">
                  <a16:creationId xmlns:a16="http://schemas.microsoft.com/office/drawing/2014/main" id="{95F3B51F-5D5F-41DB-BAFC-04D5662B1F30}"/>
                </a:ext>
              </a:extLst>
            </p:cNvPr>
            <p:cNvSpPr/>
            <p:nvPr/>
          </p:nvSpPr>
          <p:spPr>
            <a:xfrm rot="10800000">
              <a:off x="8018560" y="5056155"/>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88" name="フリーフォーム 100 1 1">
              <a:extLst>
                <a:ext uri="{FF2B5EF4-FFF2-40B4-BE49-F238E27FC236}">
                  <a16:creationId xmlns:a16="http://schemas.microsoft.com/office/drawing/2014/main" id="{173FA34B-FBCA-4AF3-A0F0-829735C358F4}"/>
                </a:ext>
              </a:extLst>
            </p:cNvPr>
            <p:cNvSpPr/>
            <p:nvPr/>
          </p:nvSpPr>
          <p:spPr>
            <a:xfrm rot="10800000">
              <a:off x="7239343" y="5038226"/>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nvGrpSpPr>
            <p:cNvPr id="89" name="Group 88">
              <a:extLst>
                <a:ext uri="{FF2B5EF4-FFF2-40B4-BE49-F238E27FC236}">
                  <a16:creationId xmlns:a16="http://schemas.microsoft.com/office/drawing/2014/main" id="{C09B346F-A5CD-4C34-9560-8EB34891D56F}"/>
                </a:ext>
              </a:extLst>
            </p:cNvPr>
            <p:cNvGrpSpPr/>
            <p:nvPr/>
          </p:nvGrpSpPr>
          <p:grpSpPr>
            <a:xfrm>
              <a:off x="4037373" y="4757576"/>
              <a:ext cx="1357335" cy="630431"/>
              <a:chOff x="334345" y="1474746"/>
              <a:chExt cx="1357335" cy="630431"/>
            </a:xfrm>
          </p:grpSpPr>
          <p:sp>
            <p:nvSpPr>
              <p:cNvPr id="90" name="円/楕円 51 1">
                <a:extLst>
                  <a:ext uri="{FF2B5EF4-FFF2-40B4-BE49-F238E27FC236}">
                    <a16:creationId xmlns:a16="http://schemas.microsoft.com/office/drawing/2014/main" id="{76DEED7B-E5DC-4906-8330-A6CCC658D4A1}"/>
                  </a:ext>
                </a:extLst>
              </p:cNvPr>
              <p:cNvSpPr>
                <a:spLocks noChangeAspect="1"/>
              </p:cNvSpPr>
              <p:nvPr/>
            </p:nvSpPr>
            <p:spPr>
              <a:xfrm rot="10892241">
                <a:off x="695474" y="1474746"/>
                <a:ext cx="630431" cy="630431"/>
              </a:xfrm>
              <a:prstGeom prst="ellipse">
                <a:avLst/>
              </a:prstGeom>
              <a:noFill/>
              <a:ln w="76200"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91" name="フリーフォーム 100 1 1">
                <a:extLst>
                  <a:ext uri="{FF2B5EF4-FFF2-40B4-BE49-F238E27FC236}">
                    <a16:creationId xmlns:a16="http://schemas.microsoft.com/office/drawing/2014/main" id="{D3D0EE4D-1EBC-4969-9AB1-4699EF51A22D}"/>
                  </a:ext>
                </a:extLst>
              </p:cNvPr>
              <p:cNvSpPr/>
              <p:nvPr/>
            </p:nvSpPr>
            <p:spPr>
              <a:xfrm rot="10800000">
                <a:off x="334345" y="1764466"/>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92" name="フリーフォーム 100 1 1">
                <a:extLst>
                  <a:ext uri="{FF2B5EF4-FFF2-40B4-BE49-F238E27FC236}">
                    <a16:creationId xmlns:a16="http://schemas.microsoft.com/office/drawing/2014/main" id="{BAD89E0A-D5A9-45E5-A404-0C1B1050DFF0}"/>
                  </a:ext>
                </a:extLst>
              </p:cNvPr>
              <p:cNvSpPr/>
              <p:nvPr/>
            </p:nvSpPr>
            <p:spPr>
              <a:xfrm rot="10800000">
                <a:off x="1360120" y="1782998"/>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grpSp>
      <p:grpSp>
        <p:nvGrpSpPr>
          <p:cNvPr id="57" name="Group 56">
            <a:extLst>
              <a:ext uri="{FF2B5EF4-FFF2-40B4-BE49-F238E27FC236}">
                <a16:creationId xmlns:a16="http://schemas.microsoft.com/office/drawing/2014/main" id="{4CF93982-1F89-4FD0-8480-9F5759654899}"/>
              </a:ext>
            </a:extLst>
          </p:cNvPr>
          <p:cNvGrpSpPr/>
          <p:nvPr/>
        </p:nvGrpSpPr>
        <p:grpSpPr>
          <a:xfrm>
            <a:off x="334557" y="2683691"/>
            <a:ext cx="2869291" cy="1969445"/>
            <a:chOff x="4792422" y="595459"/>
            <a:chExt cx="2869291" cy="1969445"/>
          </a:xfrm>
        </p:grpSpPr>
        <p:sp>
          <p:nvSpPr>
            <p:cNvPr id="60" name="フローチャート : 磁気ディスク 19">
              <a:extLst>
                <a:ext uri="{FF2B5EF4-FFF2-40B4-BE49-F238E27FC236}">
                  <a16:creationId xmlns:a16="http://schemas.microsoft.com/office/drawing/2014/main" id="{6BB5D275-2C68-4D33-ADDF-8AA1ED3FBBDF}"/>
                </a:ext>
              </a:extLst>
            </p:cNvPr>
            <p:cNvSpPr/>
            <p:nvPr/>
          </p:nvSpPr>
          <p:spPr>
            <a:xfrm>
              <a:off x="5414269" y="595459"/>
              <a:ext cx="1666141" cy="1969445"/>
            </a:xfrm>
            <a:prstGeom prst="flowChartMagneticDisk">
              <a:avLst/>
            </a:prstGeo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grpSp>
          <p:nvGrpSpPr>
            <p:cNvPr id="61" name="Group 60">
              <a:extLst>
                <a:ext uri="{FF2B5EF4-FFF2-40B4-BE49-F238E27FC236}">
                  <a16:creationId xmlns:a16="http://schemas.microsoft.com/office/drawing/2014/main" id="{3BAAB820-8A84-4A71-B461-3A6A62BB9669}"/>
                </a:ext>
              </a:extLst>
            </p:cNvPr>
            <p:cNvGrpSpPr/>
            <p:nvPr/>
          </p:nvGrpSpPr>
          <p:grpSpPr>
            <a:xfrm>
              <a:off x="6135421" y="1723454"/>
              <a:ext cx="529863" cy="237122"/>
              <a:chOff x="5169928" y="2683079"/>
              <a:chExt cx="1132113" cy="506639"/>
            </a:xfrm>
          </p:grpSpPr>
          <p:sp>
            <p:nvSpPr>
              <p:cNvPr id="78" name="Oval 77">
                <a:extLst>
                  <a:ext uri="{FF2B5EF4-FFF2-40B4-BE49-F238E27FC236}">
                    <a16:creationId xmlns:a16="http://schemas.microsoft.com/office/drawing/2014/main" id="{4D6CA6EB-8EAD-43B0-A55E-BF291AD3B8C2}"/>
                  </a:ext>
                </a:extLst>
              </p:cNvPr>
              <p:cNvSpPr/>
              <p:nvPr/>
            </p:nvSpPr>
            <p:spPr bwMode="auto">
              <a:xfrm rot="21261031">
                <a:off x="5169928" y="2784055"/>
                <a:ext cx="1132113" cy="368298"/>
              </a:xfrm>
              <a:prstGeom prst="ellipse">
                <a:avLst/>
              </a:prstGeom>
              <a:noFill/>
              <a:ln w="28575">
                <a:solidFill>
                  <a:srgbClr val="0070C0"/>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79" name="Oval 78">
                <a:extLst>
                  <a:ext uri="{FF2B5EF4-FFF2-40B4-BE49-F238E27FC236}">
                    <a16:creationId xmlns:a16="http://schemas.microsoft.com/office/drawing/2014/main" id="{72973835-41F4-49AF-A143-14BF743B52E7}"/>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Oval 79">
                <a:extLst>
                  <a:ext uri="{FF2B5EF4-FFF2-40B4-BE49-F238E27FC236}">
                    <a16:creationId xmlns:a16="http://schemas.microsoft.com/office/drawing/2014/main" id="{BC76EDD4-7DFB-4D50-96E9-916DAA936266}"/>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2" name="Group 61">
              <a:extLst>
                <a:ext uri="{FF2B5EF4-FFF2-40B4-BE49-F238E27FC236}">
                  <a16:creationId xmlns:a16="http://schemas.microsoft.com/office/drawing/2014/main" id="{CC060AB3-2015-4E0A-8DFB-383E2AB533A9}"/>
                </a:ext>
              </a:extLst>
            </p:cNvPr>
            <p:cNvGrpSpPr/>
            <p:nvPr/>
          </p:nvGrpSpPr>
          <p:grpSpPr>
            <a:xfrm rot="1118126">
              <a:off x="5649152" y="1487056"/>
              <a:ext cx="529863" cy="237122"/>
              <a:chOff x="5169928" y="2683079"/>
              <a:chExt cx="1132113" cy="506639"/>
            </a:xfrm>
          </p:grpSpPr>
          <p:sp>
            <p:nvSpPr>
              <p:cNvPr id="75" name="Oval 74">
                <a:extLst>
                  <a:ext uri="{FF2B5EF4-FFF2-40B4-BE49-F238E27FC236}">
                    <a16:creationId xmlns:a16="http://schemas.microsoft.com/office/drawing/2014/main" id="{B704DB67-0181-4DFC-838D-4418D8310F72}"/>
                  </a:ext>
                </a:extLst>
              </p:cNvPr>
              <p:cNvSpPr/>
              <p:nvPr/>
            </p:nvSpPr>
            <p:spPr bwMode="auto">
              <a:xfrm rot="21261031">
                <a:off x="5169928" y="2784055"/>
                <a:ext cx="1132113" cy="368298"/>
              </a:xfrm>
              <a:prstGeom prst="ellipse">
                <a:avLst/>
              </a:prstGeom>
              <a:noFill/>
              <a:ln w="28575">
                <a:solidFill>
                  <a:srgbClr val="0070C0"/>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76" name="Oval 75">
                <a:extLst>
                  <a:ext uri="{FF2B5EF4-FFF2-40B4-BE49-F238E27FC236}">
                    <a16:creationId xmlns:a16="http://schemas.microsoft.com/office/drawing/2014/main" id="{179DC4FB-BD2A-4EEA-9217-CFF773A18921}"/>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Oval 76">
                <a:extLst>
                  <a:ext uri="{FF2B5EF4-FFF2-40B4-BE49-F238E27FC236}">
                    <a16:creationId xmlns:a16="http://schemas.microsoft.com/office/drawing/2014/main" id="{B27B6A93-0B0F-42FF-A0E4-BAB49AB352BD}"/>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3" name="Group 62">
              <a:extLst>
                <a:ext uri="{FF2B5EF4-FFF2-40B4-BE49-F238E27FC236}">
                  <a16:creationId xmlns:a16="http://schemas.microsoft.com/office/drawing/2014/main" id="{D2EBEC09-F077-4759-9A3D-29CB3B161AD4}"/>
                </a:ext>
              </a:extLst>
            </p:cNvPr>
            <p:cNvGrpSpPr/>
            <p:nvPr/>
          </p:nvGrpSpPr>
          <p:grpSpPr>
            <a:xfrm>
              <a:off x="6266539" y="1401838"/>
              <a:ext cx="529863" cy="237122"/>
              <a:chOff x="5169928" y="2683079"/>
              <a:chExt cx="1132113" cy="506639"/>
            </a:xfrm>
          </p:grpSpPr>
          <p:sp>
            <p:nvSpPr>
              <p:cNvPr id="72" name="Oval 71">
                <a:extLst>
                  <a:ext uri="{FF2B5EF4-FFF2-40B4-BE49-F238E27FC236}">
                    <a16:creationId xmlns:a16="http://schemas.microsoft.com/office/drawing/2014/main" id="{37FE591B-9247-4100-AC3D-4C76AF0CF8D6}"/>
                  </a:ext>
                </a:extLst>
              </p:cNvPr>
              <p:cNvSpPr/>
              <p:nvPr/>
            </p:nvSpPr>
            <p:spPr bwMode="auto">
              <a:xfrm rot="21261031">
                <a:off x="5169928" y="2784055"/>
                <a:ext cx="1132113" cy="368298"/>
              </a:xfrm>
              <a:prstGeom prst="ellipse">
                <a:avLst/>
              </a:prstGeom>
              <a:noFill/>
              <a:ln w="28575">
                <a:solidFill>
                  <a:srgbClr val="0070C0"/>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73" name="Oval 72">
                <a:extLst>
                  <a:ext uri="{FF2B5EF4-FFF2-40B4-BE49-F238E27FC236}">
                    <a16:creationId xmlns:a16="http://schemas.microsoft.com/office/drawing/2014/main" id="{4FB9C3DF-0ADA-4459-992E-CC3FAE5DAEA3}"/>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Oval 73">
                <a:extLst>
                  <a:ext uri="{FF2B5EF4-FFF2-40B4-BE49-F238E27FC236}">
                    <a16:creationId xmlns:a16="http://schemas.microsoft.com/office/drawing/2014/main" id="{2DFEAB23-5CBA-413E-942F-54E89BCE08B0}"/>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4" name="Group 63">
              <a:extLst>
                <a:ext uri="{FF2B5EF4-FFF2-40B4-BE49-F238E27FC236}">
                  <a16:creationId xmlns:a16="http://schemas.microsoft.com/office/drawing/2014/main" id="{AA30B7D1-A5B0-47B0-ADA5-31DE69CCCCBE}"/>
                </a:ext>
              </a:extLst>
            </p:cNvPr>
            <p:cNvGrpSpPr/>
            <p:nvPr/>
          </p:nvGrpSpPr>
          <p:grpSpPr>
            <a:xfrm rot="20320653">
              <a:off x="5901760" y="1143255"/>
              <a:ext cx="529863" cy="237122"/>
              <a:chOff x="5169928" y="2683079"/>
              <a:chExt cx="1132113" cy="506639"/>
            </a:xfrm>
          </p:grpSpPr>
          <p:sp>
            <p:nvSpPr>
              <p:cNvPr id="69" name="Oval 68">
                <a:extLst>
                  <a:ext uri="{FF2B5EF4-FFF2-40B4-BE49-F238E27FC236}">
                    <a16:creationId xmlns:a16="http://schemas.microsoft.com/office/drawing/2014/main" id="{A2001B7E-31C2-4395-9B09-E988DF88AC91}"/>
                  </a:ext>
                </a:extLst>
              </p:cNvPr>
              <p:cNvSpPr/>
              <p:nvPr/>
            </p:nvSpPr>
            <p:spPr bwMode="auto">
              <a:xfrm rot="21261031">
                <a:off x="5169928" y="2784055"/>
                <a:ext cx="1132113" cy="368298"/>
              </a:xfrm>
              <a:prstGeom prst="ellipse">
                <a:avLst/>
              </a:prstGeom>
              <a:noFill/>
              <a:ln w="28575">
                <a:solidFill>
                  <a:srgbClr val="0070C0"/>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70" name="Oval 69">
                <a:extLst>
                  <a:ext uri="{FF2B5EF4-FFF2-40B4-BE49-F238E27FC236}">
                    <a16:creationId xmlns:a16="http://schemas.microsoft.com/office/drawing/2014/main" id="{1113E5D2-4DC6-42AC-9FD6-975B436860A1}"/>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Oval 70">
                <a:extLst>
                  <a:ext uri="{FF2B5EF4-FFF2-40B4-BE49-F238E27FC236}">
                    <a16:creationId xmlns:a16="http://schemas.microsoft.com/office/drawing/2014/main" id="{E1D8796A-061F-45C4-8690-AEB5AC62CD68}"/>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65" name="Straight Arrow Connector 64">
              <a:extLst>
                <a:ext uri="{FF2B5EF4-FFF2-40B4-BE49-F238E27FC236}">
                  <a16:creationId xmlns:a16="http://schemas.microsoft.com/office/drawing/2014/main" id="{60405D95-8C86-45AB-9C06-898A7D19270E}"/>
                </a:ext>
              </a:extLst>
            </p:cNvPr>
            <p:cNvCxnSpPr/>
            <p:nvPr/>
          </p:nvCxnSpPr>
          <p:spPr>
            <a:xfrm>
              <a:off x="4814458" y="1340768"/>
              <a:ext cx="70860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フリーフォーム 100 1 1">
              <a:extLst>
                <a:ext uri="{FF2B5EF4-FFF2-40B4-BE49-F238E27FC236}">
                  <a16:creationId xmlns:a16="http://schemas.microsoft.com/office/drawing/2014/main" id="{D3498DA2-1027-4760-84C5-787FAFC0F350}"/>
                </a:ext>
              </a:extLst>
            </p:cNvPr>
            <p:cNvSpPr/>
            <p:nvPr/>
          </p:nvSpPr>
          <p:spPr>
            <a:xfrm rot="10800000">
              <a:off x="4792422" y="1546166"/>
              <a:ext cx="715682" cy="1814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67" name="フリーフォーム 100 1 1">
              <a:extLst>
                <a:ext uri="{FF2B5EF4-FFF2-40B4-BE49-F238E27FC236}">
                  <a16:creationId xmlns:a16="http://schemas.microsoft.com/office/drawing/2014/main" id="{1AE2D92D-73D9-44EC-97FC-E03DBC61986D}"/>
                </a:ext>
              </a:extLst>
            </p:cNvPr>
            <p:cNvSpPr/>
            <p:nvPr/>
          </p:nvSpPr>
          <p:spPr>
            <a:xfrm rot="10800000">
              <a:off x="6876256" y="1580181"/>
              <a:ext cx="621238" cy="159523"/>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cxnSp>
          <p:nvCxnSpPr>
            <p:cNvPr id="68" name="Straight Arrow Connector 67">
              <a:extLst>
                <a:ext uri="{FF2B5EF4-FFF2-40B4-BE49-F238E27FC236}">
                  <a16:creationId xmlns:a16="http://schemas.microsoft.com/office/drawing/2014/main" id="{DAC6A202-FE56-498B-923B-7C7DBC12F7CE}"/>
                </a:ext>
              </a:extLst>
            </p:cNvPr>
            <p:cNvCxnSpPr/>
            <p:nvPr/>
          </p:nvCxnSpPr>
          <p:spPr>
            <a:xfrm>
              <a:off x="6953106" y="1335720"/>
              <a:ext cx="70860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A2A54F86-6341-48AF-919F-7FD3EFA6CBB7}"/>
              </a:ext>
            </a:extLst>
          </p:cNvPr>
          <p:cNvSpPr txBox="1"/>
          <p:nvPr/>
        </p:nvSpPr>
        <p:spPr>
          <a:xfrm>
            <a:off x="218704" y="1916832"/>
            <a:ext cx="4119083" cy="369332"/>
          </a:xfrm>
          <a:prstGeom prst="rect">
            <a:avLst/>
          </a:prstGeom>
          <a:noFill/>
        </p:spPr>
        <p:txBody>
          <a:bodyPr wrap="square" rtlCol="0">
            <a:spAutoFit/>
          </a:bodyPr>
          <a:lstStyle/>
          <a:p>
            <a:r>
              <a:rPr lang="en-US" altLang="ja-JP" dirty="0">
                <a:solidFill>
                  <a:srgbClr val="00B050"/>
                </a:solidFill>
              </a:rPr>
              <a:t>Vacuum fluctuations in magnetic fields</a:t>
            </a:r>
            <a:endParaRPr kumimoji="1" lang="ja-JP" altLang="en-US" dirty="0">
              <a:solidFill>
                <a:srgbClr val="00B050"/>
              </a:solidFill>
            </a:endParaRPr>
          </a:p>
        </p:txBody>
      </p:sp>
      <p:sp>
        <p:nvSpPr>
          <p:cNvPr id="59" name="TextBox 58">
            <a:extLst>
              <a:ext uri="{FF2B5EF4-FFF2-40B4-BE49-F238E27FC236}">
                <a16:creationId xmlns:a16="http://schemas.microsoft.com/office/drawing/2014/main" id="{ED99D6CA-1DA7-4C38-84DA-D174A2C99B9F}"/>
              </a:ext>
            </a:extLst>
          </p:cNvPr>
          <p:cNvSpPr txBox="1"/>
          <p:nvPr/>
        </p:nvSpPr>
        <p:spPr>
          <a:xfrm>
            <a:off x="4614338" y="1918573"/>
            <a:ext cx="4422158" cy="646331"/>
          </a:xfrm>
          <a:prstGeom prst="rect">
            <a:avLst/>
          </a:prstGeom>
          <a:noFill/>
        </p:spPr>
        <p:txBody>
          <a:bodyPr wrap="square" rtlCol="0">
            <a:spAutoFit/>
          </a:bodyPr>
          <a:lstStyle/>
          <a:p>
            <a:r>
              <a:rPr kumimoji="1" lang="en-US" altLang="ja-JP" dirty="0">
                <a:solidFill>
                  <a:srgbClr val="00B050"/>
                </a:solidFill>
              </a:rPr>
              <a:t>Feynman diagrams for the coupling between </a:t>
            </a:r>
          </a:p>
          <a:p>
            <a:r>
              <a:rPr lang="en-US" altLang="ja-JP" dirty="0">
                <a:solidFill>
                  <a:srgbClr val="00B050"/>
                </a:solidFill>
              </a:rPr>
              <a:t>photons and vacuum fluctuations</a:t>
            </a:r>
            <a:endParaRPr kumimoji="1" lang="ja-JP" altLang="en-US" dirty="0">
              <a:solidFill>
                <a:srgbClr val="00B050"/>
              </a:solidFill>
            </a:endParaRPr>
          </a:p>
        </p:txBody>
      </p:sp>
      <p:sp>
        <p:nvSpPr>
          <p:cNvPr id="199" name="Rectangle 198">
            <a:extLst>
              <a:ext uri="{FF2B5EF4-FFF2-40B4-BE49-F238E27FC236}">
                <a16:creationId xmlns:a16="http://schemas.microsoft.com/office/drawing/2014/main" id="{42ABDFB5-32C5-4F67-B8B9-22784FAA0683}"/>
              </a:ext>
            </a:extLst>
          </p:cNvPr>
          <p:cNvSpPr/>
          <p:nvPr/>
        </p:nvSpPr>
        <p:spPr bwMode="auto">
          <a:xfrm>
            <a:off x="71500" y="5207198"/>
            <a:ext cx="9001000" cy="13181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kumimoji="1" lang="ja-JP" altLang="en-US" dirty="0"/>
          </a:p>
        </p:txBody>
      </p:sp>
      <p:sp>
        <p:nvSpPr>
          <p:cNvPr id="200" name="TextBox 199">
            <a:extLst>
              <a:ext uri="{FF2B5EF4-FFF2-40B4-BE49-F238E27FC236}">
                <a16:creationId xmlns:a16="http://schemas.microsoft.com/office/drawing/2014/main" id="{9AF6D59C-CFAE-4831-8FFF-2277DC381BDD}"/>
              </a:ext>
            </a:extLst>
          </p:cNvPr>
          <p:cNvSpPr txBox="1"/>
          <p:nvPr/>
        </p:nvSpPr>
        <p:spPr>
          <a:xfrm>
            <a:off x="240953" y="5410007"/>
            <a:ext cx="5964390" cy="1015663"/>
          </a:xfrm>
          <a:prstGeom prst="rect">
            <a:avLst/>
          </a:prstGeom>
          <a:noFill/>
        </p:spPr>
        <p:txBody>
          <a:bodyPr wrap="none" rtlCol="0">
            <a:spAutoFit/>
          </a:bodyPr>
          <a:lstStyle/>
          <a:p>
            <a:r>
              <a:rPr kumimoji="1" lang="en-US" altLang="ja-JP" sz="2000" dirty="0"/>
              <a:t>Quantum corrections to the Maxwell eq.</a:t>
            </a:r>
          </a:p>
          <a:p>
            <a:pPr marL="342900" indent="-342900">
              <a:buFont typeface="Wingdings" panose="05000000000000000000" pitchFamily="2" charset="2"/>
              <a:buChar char="à"/>
            </a:pPr>
            <a:r>
              <a:rPr lang="en-US" altLang="ja-JP" sz="2000" dirty="0">
                <a:sym typeface="Wingdings" panose="05000000000000000000" pitchFamily="2" charset="2"/>
              </a:rPr>
              <a:t>Solutions determine the photon dispersion relations</a:t>
            </a:r>
          </a:p>
          <a:p>
            <a:pPr marL="342900" indent="-342900">
              <a:buFont typeface="Wingdings" panose="05000000000000000000" pitchFamily="2" charset="2"/>
              <a:buChar char="à"/>
            </a:pPr>
            <a:r>
              <a:rPr lang="en-US" altLang="ja-JP" sz="2000" dirty="0">
                <a:sym typeface="Wingdings" panose="05000000000000000000" pitchFamily="2" charset="2"/>
              </a:rPr>
              <a:t>Complex refractive indices</a:t>
            </a:r>
            <a:endParaRPr kumimoji="1" lang="ja-JP" altLang="en-US" sz="2000" dirty="0"/>
          </a:p>
        </p:txBody>
      </p:sp>
      <p:sp>
        <p:nvSpPr>
          <p:cNvPr id="201" name="Arrow: Right 200">
            <a:extLst>
              <a:ext uri="{FF2B5EF4-FFF2-40B4-BE49-F238E27FC236}">
                <a16:creationId xmlns:a16="http://schemas.microsoft.com/office/drawing/2014/main" id="{40FB2F43-1D9E-441B-8108-D5B060F8E096}"/>
              </a:ext>
            </a:extLst>
          </p:cNvPr>
          <p:cNvSpPr/>
          <p:nvPr/>
        </p:nvSpPr>
        <p:spPr bwMode="auto">
          <a:xfrm>
            <a:off x="3635896" y="3356992"/>
            <a:ext cx="364362" cy="807689"/>
          </a:xfrm>
          <a:prstGeom prst="rightArrow">
            <a:avLst/>
          </a:prstGeom>
          <a:solidFill>
            <a:srgbClr val="CCFF6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202" name="TextBox 201">
            <a:extLst>
              <a:ext uri="{FF2B5EF4-FFF2-40B4-BE49-F238E27FC236}">
                <a16:creationId xmlns:a16="http://schemas.microsoft.com/office/drawing/2014/main" id="{7CE0FFF5-501C-44A9-B8F9-C8BC06969592}"/>
              </a:ext>
            </a:extLst>
          </p:cNvPr>
          <p:cNvSpPr txBox="1"/>
          <p:nvPr/>
        </p:nvSpPr>
        <p:spPr>
          <a:xfrm>
            <a:off x="284110" y="2733764"/>
            <a:ext cx="322524" cy="461665"/>
          </a:xfrm>
          <a:prstGeom prst="rect">
            <a:avLst/>
          </a:prstGeom>
          <a:noFill/>
        </p:spPr>
        <p:txBody>
          <a:bodyPr wrap="none" rtlCol="0">
            <a:spAutoFit/>
          </a:bodyPr>
          <a:lstStyle/>
          <a:p>
            <a:r>
              <a:rPr lang="en-US" altLang="ja-JP" sz="2400" dirty="0">
                <a:solidFill>
                  <a:srgbClr val="FFC000"/>
                </a:solidFill>
              </a:rPr>
              <a:t>γ</a:t>
            </a:r>
            <a:endParaRPr kumimoji="1" lang="ja-JP" altLang="en-US" sz="2400" dirty="0">
              <a:solidFill>
                <a:srgbClr val="FFC000"/>
              </a:solidFill>
            </a:endParaRPr>
          </a:p>
        </p:txBody>
      </p:sp>
      <p:sp>
        <p:nvSpPr>
          <p:cNvPr id="204" name="TextBox 203">
            <a:extLst>
              <a:ext uri="{FF2B5EF4-FFF2-40B4-BE49-F238E27FC236}">
                <a16:creationId xmlns:a16="http://schemas.microsoft.com/office/drawing/2014/main" id="{509F5993-7056-42FD-83E1-6E3B4F95B73D}"/>
              </a:ext>
            </a:extLst>
          </p:cNvPr>
          <p:cNvSpPr txBox="1"/>
          <p:nvPr/>
        </p:nvSpPr>
        <p:spPr>
          <a:xfrm>
            <a:off x="79838" y="4715852"/>
            <a:ext cx="3334311" cy="369332"/>
          </a:xfrm>
          <a:prstGeom prst="rect">
            <a:avLst/>
          </a:prstGeom>
          <a:noFill/>
        </p:spPr>
        <p:txBody>
          <a:bodyPr wrap="none" rtlCol="0">
            <a:spAutoFit/>
          </a:bodyPr>
          <a:lstStyle/>
          <a:p>
            <a:r>
              <a:rPr kumimoji="1" lang="en-US" altLang="ja-JP" dirty="0">
                <a:solidFill>
                  <a:srgbClr val="FFC000"/>
                </a:solidFill>
              </a:rPr>
              <a:t>(γ = photons at any ω in this talk.)</a:t>
            </a:r>
            <a:endParaRPr kumimoji="1" lang="ja-JP" altLang="en-US" dirty="0">
              <a:solidFill>
                <a:srgbClr val="FFC000"/>
              </a:solidFill>
            </a:endParaRPr>
          </a:p>
        </p:txBody>
      </p:sp>
    </p:spTree>
    <p:extLst>
      <p:ext uri="{BB962C8B-B14F-4D97-AF65-F5344CB8AC3E}">
        <p14:creationId xmlns:p14="http://schemas.microsoft.com/office/powerpoint/2010/main" val="1542965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107504" y="1628800"/>
            <a:ext cx="8935395" cy="1200329"/>
          </a:xfrm>
          <a:prstGeom prst="rect">
            <a:avLst/>
          </a:prstGeom>
          <a:noFill/>
        </p:spPr>
        <p:txBody>
          <a:bodyPr wrap="none" rtlCol="0">
            <a:spAutoFit/>
          </a:bodyPr>
          <a:lstStyle/>
          <a:p>
            <a:r>
              <a:rPr lang="en-US" altLang="ja-JP" sz="3600" i="1" dirty="0"/>
              <a:t>(1) Refractive index of photon in strong B-fields</a:t>
            </a:r>
          </a:p>
          <a:p>
            <a:r>
              <a:rPr lang="en-US" altLang="ja-JP" sz="3600" i="1" dirty="0"/>
              <a:t>- Old but unsolved problem</a:t>
            </a:r>
          </a:p>
        </p:txBody>
      </p:sp>
      <p:sp>
        <p:nvSpPr>
          <p:cNvPr id="3" name="テキスト ボックス 2"/>
          <p:cNvSpPr txBox="1"/>
          <p:nvPr/>
        </p:nvSpPr>
        <p:spPr>
          <a:xfrm>
            <a:off x="9468544" y="2564904"/>
            <a:ext cx="7301871" cy="1938992"/>
          </a:xfrm>
          <a:prstGeom prst="rect">
            <a:avLst/>
          </a:prstGeom>
          <a:noFill/>
        </p:spPr>
        <p:txBody>
          <a:bodyPr wrap="none" rtlCol="0">
            <a:spAutoFit/>
          </a:bodyPr>
          <a:lstStyle/>
          <a:p>
            <a:pPr marL="285750" indent="-285750">
              <a:buFontTx/>
              <a:buChar char="-"/>
            </a:pPr>
            <a:r>
              <a:rPr kumimoji="1" lang="en-US" altLang="ja-JP" sz="2400" dirty="0"/>
              <a:t>Coupling constant is small, unlike low-energy QCD </a:t>
            </a:r>
          </a:p>
          <a:p>
            <a:pPr marL="285750" indent="-285750">
              <a:buFontTx/>
              <a:buChar char="-"/>
            </a:pPr>
            <a:endParaRPr lang="en-US" altLang="ja-JP" sz="2400" dirty="0"/>
          </a:p>
          <a:p>
            <a:r>
              <a:rPr kumimoji="1" lang="en-US" altLang="ja-JP" sz="2400" dirty="0"/>
              <a:t>But,</a:t>
            </a:r>
          </a:p>
          <a:p>
            <a:pPr marL="285750" indent="-285750">
              <a:buFontTx/>
              <a:buChar char="-"/>
            </a:pPr>
            <a:r>
              <a:rPr lang="en-US" altLang="ja-JP" sz="2400" dirty="0"/>
              <a:t>Perturbation breaks down and </a:t>
            </a:r>
            <a:r>
              <a:rPr lang="en-US" altLang="ja-JP" sz="2400" dirty="0" err="1"/>
              <a:t>resummation</a:t>
            </a:r>
            <a:r>
              <a:rPr lang="en-US" altLang="ja-JP" sz="2400" dirty="0"/>
              <a:t> required</a:t>
            </a:r>
          </a:p>
          <a:p>
            <a:pPr marL="285750" indent="-285750">
              <a:buFontTx/>
              <a:buChar char="-"/>
            </a:pPr>
            <a:r>
              <a:rPr lang="en-US" altLang="ja-JP" sz="2400" dirty="0"/>
              <a:t>Has not been confirmed in experiments</a:t>
            </a:r>
            <a:endParaRPr kumimoji="1" lang="ja-JP" altLang="en-US" sz="2400" dirty="0"/>
          </a:p>
        </p:txBody>
      </p:sp>
      <p:sp>
        <p:nvSpPr>
          <p:cNvPr id="4" name="テキスト ボックス 8">
            <a:extLst>
              <a:ext uri="{FF2B5EF4-FFF2-40B4-BE49-F238E27FC236}">
                <a16:creationId xmlns:a16="http://schemas.microsoft.com/office/drawing/2014/main" id="{CF15405A-0C99-4009-BAEB-F4CAF80EF927}"/>
              </a:ext>
            </a:extLst>
          </p:cNvPr>
          <p:cNvSpPr txBox="1"/>
          <p:nvPr/>
        </p:nvSpPr>
        <p:spPr>
          <a:xfrm>
            <a:off x="961297" y="4869160"/>
            <a:ext cx="7274940" cy="1015663"/>
          </a:xfrm>
          <a:prstGeom prst="rect">
            <a:avLst/>
          </a:prstGeom>
          <a:noFill/>
        </p:spPr>
        <p:txBody>
          <a:bodyPr wrap="none" rtlCol="0">
            <a:spAutoFit/>
          </a:bodyPr>
          <a:lstStyle/>
          <a:p>
            <a:r>
              <a:rPr lang="en-US" altLang="ja-JP" sz="2000" dirty="0">
                <a:solidFill>
                  <a:srgbClr val="00B050"/>
                </a:solidFill>
              </a:rPr>
              <a:t>KH and </a:t>
            </a:r>
            <a:r>
              <a:rPr kumimoji="1" lang="en-US" altLang="ja-JP" sz="2000" dirty="0" err="1">
                <a:solidFill>
                  <a:srgbClr val="00B050"/>
                </a:solidFill>
              </a:rPr>
              <a:t>K.Itakura</a:t>
            </a:r>
            <a:r>
              <a:rPr lang="en-US" altLang="ja-JP" sz="2000" dirty="0">
                <a:solidFill>
                  <a:srgbClr val="00B050"/>
                </a:solidFill>
              </a:rPr>
              <a:t>, “Vacuum birefringence in strong magnetic fields”: </a:t>
            </a:r>
          </a:p>
          <a:p>
            <a:r>
              <a:rPr lang="en-US" altLang="ja-JP" sz="2000" dirty="0">
                <a:solidFill>
                  <a:srgbClr val="00B050"/>
                </a:solidFill>
              </a:rPr>
              <a:t>(I) Photon polarization tensor with all the Landau levels,” (2013); </a:t>
            </a:r>
          </a:p>
          <a:p>
            <a:r>
              <a:rPr lang="en-US" altLang="ja-JP" sz="2000" dirty="0">
                <a:solidFill>
                  <a:srgbClr val="00B050"/>
                </a:solidFill>
              </a:rPr>
              <a:t>(II) Complex refractive index from the lowest Landau level,” (2013).</a:t>
            </a:r>
          </a:p>
        </p:txBody>
      </p:sp>
    </p:spTree>
    <p:extLst>
      <p:ext uri="{BB962C8B-B14F-4D97-AF65-F5344CB8AC3E}">
        <p14:creationId xmlns:p14="http://schemas.microsoft.com/office/powerpoint/2010/main" val="25780004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58.9802"/>
  <p:tag name="ORIGINALWIDTH" val="1428.57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textcolor[named]{Green}{#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10;\begin{document}&#10;%%%%%%%%%%%%%%%%%%%%%%%%%%%%%%%%%%%%%%%%&#10;&#10;\begin{eqnarray}&#10;0 = q_\gam^2 &#10;= ( \epsilon_f + \epsilon_{\bar f})^2_{\rm CoM} \not = 0&#10;\nn&#10;\end{eqnarray}&#10;&#10;%%%%%%%%%%%%%%%%%%%%%%%%%%%%%%%%%%%%%%%%&#10;\end{document}&#10;%%%%%%%%%%%%%%%%%%%%%%%%%%%%%%%%%%%%%%%%"/>
  <p:tag name="IGUANATEXSIZE" val="50"/>
  <p:tag name="IGUANATEXCURSOR" val="3617"/>
  <p:tag name="TRANSPARENCY" val="True"/>
  <p:tag name="LATEXENGINEID" val="0"/>
  <p:tag name="TEMPFOLDER" val="C:\w32tex\IguanaTex\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611.1736"/>
  <p:tag name="ORIGINALWIDTH" val="1868.76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n_\para^2 \= &#10;\frac{1+\chi_0+\chi_1}{1+\chi_0+\chi_1\cos^2\theta}&#10;\quad \com{\to \ 1}&#10;\nnb&#10;n_\perp^2 \= &#10;\frac{1+\chi_0}{1+\chi_0+\chi_2\sin^2\theta}&#10;\quad \com{\to \ 1}&#10;\nn&#10;\end{eqnarray}&#10;&#10;%%%%%%%%%%%%%%%%%%%%%%%%%%%%%%%%%%%%%%%%&#10;\end{document}&#10;%%%%%%%%%%%%%%%%%%%%%%%%%%%%%%%%%%%%%%%%"/>
  <p:tag name="IGUANATEXSIZE" val="50"/>
  <p:tag name="IGUANATEXCURSOR" val="3847"/>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0.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277.465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gr{n , \ p_z}&#10;\nn&#10;\end{eqnarray}&#10;&#10;%%%%%%%%%%%%%%%%%%%%%%%%%%%%%%%%%%%%%%%%&#10;\end{document}&#10;%%%%%%%%%%%%%%%%%%%%%%%%%%%%%%%%%%%%%%%%"/>
  <p:tag name="IGUANATEXSIZE" val="50"/>
  <p:tag name="IGUANATEXCURSOR" val="3705"/>
  <p:tag name="TRANSPARENCY" val="True"/>
  <p:tag name="LATEXENGINEID" val="0"/>
  <p:tag name="TEMPFOLDER" val="C:\w32tex\IguanaTex\temp\"/>
  <p:tag name="LATEXFORMHEIGHT" val="312"/>
  <p:tag name="LATEXFORMWIDTH" val="384"/>
  <p:tag name="LATEXFORMWRAP" val="True"/>
  <p:tag name="BITMAPVECTOR" val="0"/>
</p:tagLst>
</file>

<file path=ppt/tags/tag101.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311.96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gr{n' , \ p_z'}&#10;\nn&#10;\end{eqnarray}&#10;&#10;%%%%%%%%%%%%%%%%%%%%%%%%%%%%%%%%%%%%%%%%&#10;\end{document}&#10;%%%%%%%%%%%%%%%%%%%%%%%%%%%%%%%%%%%%%%%%"/>
  <p:tag name="IGUANATEXSIZE" val="50"/>
  <p:tag name="IGUANATEXCURSOR" val="3707"/>
  <p:tag name="TRANSPARENCY" val="True"/>
  <p:tag name="LATEXENGINEID" val="0"/>
  <p:tag name="TEMPFOLDER" val="C:\w32tex\IguanaTex\temp\"/>
  <p:tag name="LATEXFORMHEIGHT" val="312"/>
  <p:tag name="LATEXFORMWIDTH" val="384"/>
  <p:tag name="LATEXFORMWRAP" val="True"/>
  <p:tag name="BITMAPVECTOR" val="0"/>
</p:tagLst>
</file>

<file path=ppt/tags/tag102.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119.985"/>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com{\ell^-}&#10;\nn&#10;\end{eqnarray}&#10;&#10;%%%%%%%%%%%%%%%%%%%%%%%%%%%%%%%%%%%%%%%%&#10;\end{document}&#10;%%%%%%%%%%%%%%%%%%%%%%%%%%%%%%%%%%%%%%%%"/>
  <p:tag name="IGUANATEXSIZE" val="50"/>
  <p:tag name="IGUANATEXCURSOR" val="3702"/>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3.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59.242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cgd{\bar \nu}&#10;\nn&#10;\end{eqnarray}&#10;&#10;%%%%%%%%%%%%%%%%%%%%%%%%%%%%%%%%%%%%%%%%&#10;\end{document}&#10;%%%%%%%%%%%%%%%%%%%%%%%%%%%%%%%%%%%%%%%%"/>
  <p:tag name="IGUANATEXSIZE" val="50"/>
  <p:tag name="IGUANATEXCURSOR" val="3701"/>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4.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300.712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S = 0&#10;\nn&#10;\end{eqnarray}&#10;&#10;%%%%%%%%%%%%%%%%%%%%%%%%%%%%%%%%%%%%%%%%&#10;\end{document}&#10;%%%%%%%%%%%%%%%%%%%%%%%%%%%%%%%%%%%%%%%%"/>
  <p:tag name="IGUANATEXSIZE" val="50"/>
  <p:tag name="IGUANATEXCURSOR" val="3692"/>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5.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458.192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S_\ell = \pm \frac12&#10;\nn&#10;\end{eqnarray}&#10;&#10;%%%%%%%%%%%%%%%%%%%%%%%%%%%%%%%%%%%%%%%%&#10;\end{document}&#10;%%%%%%%%%%%%%%%%%%%%%%%%%%%%%%%%%%%%%%%%"/>
  <p:tag name="IGUANATEXSIZE" val="50"/>
  <p:tag name="IGUANATEXCURSOR" val="3711"/>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6.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472.4409"/>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S_{\bar \nu} = \mp \frac12&#10;\nn&#10;\end{eqnarray}&#10;&#10;%%%%%%%%%%%%%%%%%%%%%%%%%%%%%%%%%%%%%%%%&#10;\end{document}&#10;%%%%%%%%%%%%%%%%%%%%%%%%%%%%%%%%%%%%%%%%"/>
  <p:tag name="IGUANATEXSIZE" val="50"/>
  <p:tag name="IGUANATEXCURSOR" val="3703"/>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7.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452.943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h_\ell = \pm \frac12&#10;\nn&#10;\end{eqnarray}&#10;&#10;%%%%%%%%%%%%%%%%%%%%%%%%%%%%%%%%%%%%%%%%&#10;\end{document}&#10;%%%%%%%%%%%%%%%%%%%%%%%%%%%%%%%%%%%%%%%%"/>
  <p:tag name="IGUANATEXSIZE" val="50"/>
  <p:tag name="IGUANATEXCURSOR" val="3692"/>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8.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466.441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h_{\bar \nu} = \pm \frac12&#10;\nn&#10;\end{eqnarray}&#10;&#10;%%%%%%%%%%%%%%%%%%%%%%%%%%%%%%%%%%%%%%%%&#10;\end{document}&#10;%%%%%%%%%%%%%%%%%%%%%%%%%%%%%%%%%%%%%%%%"/>
  <p:tag name="IGUANATEXSIZE" val="50"/>
  <p:tag name="IGUANATEXCURSOR" val="3703"/>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9.xml><?xml version="1.0" encoding="utf-8"?>
<p:tagLst xmlns:a="http://schemas.openxmlformats.org/drawingml/2006/main" xmlns:r="http://schemas.openxmlformats.org/officeDocument/2006/relationships" xmlns:p="http://schemas.openxmlformats.org/presentationml/2006/main">
  <p:tag name="OUTPUTDPI" val="1200"/>
  <p:tag name="ORIGINALHEIGHT" val="262.4672"/>
  <p:tag name="ORIGINALWIDTH" val="1594.30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begin{array}{ll}&#10;\pi^- \to \mu^- \bar \nu_\mu &amp; 99.9877 \ \%&#10;\\&#10;\pi^- \to e^- \bar \nu_e &amp; 10.23 \times 10^{-4} \ \% &#10;\end{array}&#10;\nn&#10;\end{eqnarray}&#10;&#10;%%%%%%%%%%%%%%%%%%%%%%%%%%%%%%%%%%%%%%%%&#10;\end{document}&#10;%%%%%%%%%%%%%%%%%%%%%%%%%%%%%%%%%%%%%%%%"/>
  <p:tag name="IGUANATEXSIZE" val="50"/>
  <p:tag name="IGUANATEXCURSOR" val="3821"/>
  <p:tag name="TRANSPARENCY" val="True"/>
  <p:tag name="FILENAME" val=""/>
  <p:tag name="LATEXENGINEID" val="0"/>
  <p:tag name="TEMPFOLDER" val="C:\w32tex\IguanaTex\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1661.792"/>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 q^2 g^{\mu\nu} - q^\mu q^\nu - \cgd{ \Pi^{\mu\nu} }] &#10;A_\nu (q) =0&#10;\nn&#10;\end{eqnarray}&#10;&#10;%%%%%%%%%%%%%%%%%%%%%%%%%%%%%%%%%%%%%%%%&#10;\end{document}&#10;%%%%%%%%%%%%%%%%%%%%%%%%%%%%%%%%%%%%%%%%"/>
  <p:tag name="IGUANATEXSIZE" val="50"/>
  <p:tag name="IGUANATEXCURSOR" val="3728"/>
  <p:tag name="TRANSPARENCY" val="True"/>
  <p:tag name="LATEXENGINEID" val="0"/>
  <p:tag name="TEMPFOLDER" val="C:\w32tex\IguanaTex\temp\"/>
  <p:tag name="LATEXFORMHEIGHT" val="312"/>
  <p:tag name="LATEXFORMWIDTH" val="384"/>
  <p:tag name="LATEXFORMWRAP" val="True"/>
  <p:tag name="BITMAPVECTOR" val="0"/>
</p:tagLst>
</file>

<file path=ppt/tags/tag110.xml><?xml version="1.0" encoding="utf-8"?>
<p:tagLst xmlns:a="http://schemas.openxmlformats.org/drawingml/2006/main" xmlns:r="http://schemas.openxmlformats.org/officeDocument/2006/relationships" xmlns:p="http://schemas.openxmlformats.org/presentationml/2006/main">
  <p:tag name="OUTPUTDPI" val="1200"/>
  <p:tag name="ORIGINALHEIGHT" val="77.24032"/>
  <p:tag name="ORIGINALWIDTH" val="141.732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i^-&#10;\nn&#10;\end{eqnarray}&#10;&#10;%%%%%%%%%%%%%%%%%%%%%%%%%%%%%%%%%%%%%%%%&#10;\end{document}&#10;%%%%%%%%%%%%%%%%%%%%%%%%%%%%%%%%%%%%%%%%"/>
  <p:tag name="IGUANATEXSIZE" val="50"/>
  <p:tag name="IGUANATEXCURSOR" val="3696"/>
  <p:tag name="TRANSPARENCY" val="True"/>
  <p:tag name="FILENAME" val=""/>
  <p:tag name="LATEXENGINEID" val="0"/>
  <p:tag name="TEMPFOLDER" val="C:\w32tex\IguanaTex\temp\"/>
  <p:tag name="LATEXFORMHEIGHT" val="312"/>
  <p:tag name="LATEXFORMWIDTH" val="384"/>
  <p:tag name="LATEXFORMWRAP" val="True"/>
  <p:tag name="BITMAPVECTOR" val="0"/>
</p:tagLst>
</file>

<file path=ppt/tags/tag11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57.705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S_\gam = 0&#10;\nn&#10;\end{eqnarray}&#10;&#10;%%%%%%%%%%%%%%%%%%%%%%%%%%%%%%%%%%%%%%%%&#10;\end{document}&#10;%%%%%%%%%%%%%%%%%%%%%%%%%%%%%%%%%%%%%%%%"/>
  <p:tag name="IGUANATEXSIZE" val="50"/>
  <p:tag name="IGUANATEXCURSOR" val="3697"/>
  <p:tag name="TRANSPARENCY" val="True"/>
  <p:tag name="FILENAME" val=""/>
  <p:tag name="LATEXENGINEID" val="0"/>
  <p:tag name="TEMPFOLDER" val="C:\w32tex\IguanaTex\temp\"/>
  <p:tag name="LATEXFORMHEIGHT" val="312"/>
  <p:tag name="LATEXFORMWIDTH" val="384"/>
  <p:tag name="LATEXFORMWRAP" val="True"/>
  <p:tag name="BITMAPVECTOR" val="0"/>
</p:tagLst>
</file>

<file path=ppt/tags/tag112.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531.6835"/>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S_{\ell^-} = - \frac12&#10;\nn&#10;\end{eqnarray}&#10;&#10;%%%%%%%%%%%%%%%%%%%%%%%%%%%%%%%%%%%%%%%%&#10;\end{document}&#10;%%%%%%%%%%%%%%%%%%%%%%%%%%%%%%%%%%%%%%%%"/>
  <p:tag name="IGUANATEXSIZE" val="50"/>
  <p:tag name="IGUANATEXCURSOR" val="3692"/>
  <p:tag name="TRANSPARENCY" val="True"/>
  <p:tag name="FILENAME" val=""/>
  <p:tag name="LATEXENGINEID" val="0"/>
  <p:tag name="TEMPFOLDER" val="C:\w32tex\IguanaTex\temp\"/>
  <p:tag name="LATEXFORMHEIGHT" val="312"/>
  <p:tag name="LATEXFORMWIDTH" val="384"/>
  <p:tag name="LATEXFORMWRAP" val="True"/>
  <p:tag name="BITMAPVECTOR" val="0"/>
</p:tagLst>
</file>

<file path=ppt/tags/tag113.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528.68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S_{\ell^+} = + \frac12&#10;\nn&#10;\end{eqnarray}&#10;&#10;%%%%%%%%%%%%%%%%%%%%%%%%%%%%%%%%%%%%%%%%&#10;\end{document}&#10;%%%%%%%%%%%%%%%%%%%%%%%%%%%%%%%%%%%%%%%%"/>
  <p:tag name="IGUANATEXSIZE" val="50"/>
  <p:tag name="IGUANATEXCURSOR" val="3700"/>
  <p:tag name="TRANSPARENCY" val="True"/>
  <p:tag name="FILENAME" val=""/>
  <p:tag name="LATEXENGINEID" val="0"/>
  <p:tag name="TEMPFOLDER" val="C:\w32tex\IguanaTex\temp\"/>
  <p:tag name="LATEXFORMHEIGHT" val="312"/>
  <p:tag name="LATEXFORMWIDTH" val="384"/>
  <p:tag name="LATEXFORMWRAP" val="True"/>
  <p:tag name="BITMAPVECTOR" val="0"/>
</p:tagLst>
</file>

<file path=ppt/tags/tag114.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526.434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h_{\ell^-} = - \frac12&#10;\nn&#10;\end{eqnarray}&#10;&#10;%%%%%%%%%%%%%%%%%%%%%%%%%%%%%%%%%%%%%%%%&#10;\end{document}&#10;%%%%%%%%%%%%%%%%%%%%%%%%%%%%%%%%%%%%%%%%"/>
  <p:tag name="IGUANATEXSIZE" val="50"/>
  <p:tag name="IGUANATEXCURSOR" val="3701"/>
  <p:tag name="TRANSPARENCY" val="True"/>
  <p:tag name="FILENAME" val=""/>
  <p:tag name="LATEXENGINEID" val="0"/>
  <p:tag name="TEMPFOLDER" val="C:\w32tex\IguanaTex\temp\"/>
  <p:tag name="LATEXFORMHEIGHT" val="312"/>
  <p:tag name="LATEXFORMWIDTH" val="384"/>
  <p:tag name="LATEXFORMWRAP" val="True"/>
  <p:tag name="BITMAPVECTOR" val="0"/>
</p:tagLst>
</file>

<file path=ppt/tags/tag115.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523.434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h_{\ell^+} = - \frac12&#10;\nn&#10;\end{eqnarray}&#10;&#10;%%%%%%%%%%%%%%%%%%%%%%%%%%%%%%%%%%%%%%%%&#10;\end{document}&#10;%%%%%%%%%%%%%%%%%%%%%%%%%%%%%%%%%%%%%%%%"/>
  <p:tag name="IGUANATEXSIZE" val="50"/>
  <p:tag name="IGUANATEXCURSOR" val="3705"/>
  <p:tag name="TRANSPARENCY" val="True"/>
  <p:tag name="FILENAME" val=""/>
  <p:tag name="LATEXENGINEID" val="0"/>
  <p:tag name="TEMPFOLDER" val="C:\w32tex\IguanaTex\temp\"/>
  <p:tag name="LATEXFORMHEIGHT" val="312"/>
  <p:tag name="LATEXFORMWIDTH" val="384"/>
  <p:tag name="LATEXFORMWRAP" val="True"/>
  <p:tag name="BITMAPVECTOR" val="0"/>
</p:tagLst>
</file>

<file path=ppt/tags/tag11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245.59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Superposition of ($\pm,L$)&#10;&#10;%%%%%%%%%%%%%%%%%%%%%%%%%%%%%%%%%%%%%%%%&#10;\end{document}&#10;%%%%%%%%%%%%%%%%%%%%%%%%%%%%%%%%%%%%%%%%"/>
  <p:tag name="IGUANATEXSIZE" val="50"/>
  <p:tag name="IGUANATEXCURSOR" val="3698"/>
  <p:tag name="TRANSPARENCY" val="True"/>
  <p:tag name="FILENAME" val=""/>
  <p:tag name="LATEXENGINEID" val="0"/>
  <p:tag name="TEMPFOLDER" val="C:\w32tex\IguanaTex\temp\"/>
  <p:tag name="LATEXFORMHEIGHT" val="312"/>
  <p:tag name="LATEXFORMWIDTH" val="384"/>
  <p:tag name="LATEXFORMWRAP" val="True"/>
  <p:tag name="BITMAPVECTOR" val="0"/>
</p:tagLst>
</file>

<file path=ppt/tags/tag117.xml><?xml version="1.0" encoding="utf-8"?>
<p:tagLst xmlns:a="http://schemas.openxmlformats.org/drawingml/2006/main" xmlns:r="http://schemas.openxmlformats.org/officeDocument/2006/relationships" xmlns:p="http://schemas.openxmlformats.org/presentationml/2006/main">
  <p:tag name="OUTPUTDPI" val="1200"/>
  <p:tag name="ORIGINALHEIGHT" val="316.4605"/>
  <p:tag name="ORIGINALWIDTH" val="1406.07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frac{N_{\mu^+ \mu^-}}{N_{e^+e^-}} &#10;\propto \frac{m_\mu^2}{ m_e^2} \sim 4.4 \times 10^{4}&#10;\nn&#10;\end{eqnarray}&#10;&#10;%%%%%%%%%%%%%%%%%%%%%%%%%%%%%%%%%%%%%%%%&#10;\end{document}&#10;%%%%%%%%%%%%%%%%%%%%%%%%%%%%%%%%%%%%%%%%"/>
  <p:tag name="IGUANATEXSIZE" val="50"/>
  <p:tag name="IGUANATEXCURSOR" val="3778"/>
  <p:tag name="TRANSPARENCY" val="True"/>
  <p:tag name="FILENAME" val=""/>
  <p:tag name="LATEXENGINEID" val="0"/>
  <p:tag name="TEMPFOLDER" val="C:\w32tex\IguanaTex\temp\"/>
  <p:tag name="LATEXFORMHEIGHT" val="312"/>
  <p:tag name="LATEXFORMWIDTH" val="384"/>
  <p:tag name="LATEXFORMWRAP" val="True"/>
  <p:tag name="BITMAPVECTOR" val="0"/>
</p:tagLst>
</file>

<file path=ppt/tags/tag118.xml><?xml version="1.0" encoding="utf-8"?>
<p:tagLst xmlns:a="http://schemas.openxmlformats.org/drawingml/2006/main" xmlns:r="http://schemas.openxmlformats.org/officeDocument/2006/relationships" xmlns:p="http://schemas.openxmlformats.org/presentationml/2006/main">
  <p:tag name="OUTPUTDPI" val="1200"/>
  <p:tag name="ORIGINALHEIGHT" val="72.74094"/>
  <p:tag name="ORIGINALWIDTH" val="244.4695"/>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epsilon_{LLL}&#10;\nn&#10;\end{eqnarray}&#10;&#10;%%%%%%%%%%%%%%%%%%%%%%%%%%%%%%%%%%%%%%%%&#10;\end{document}&#10;%%%%%%%%%%%%%%%%%%%%%%%%%%%%%%%%%%%%%%%%"/>
  <p:tag name="IGUANATEXSIZE" val="50"/>
  <p:tag name="IGUANATEXCURSOR" val="1315"/>
  <p:tag name="TRANSPARENCY" val="True"/>
  <p:tag name="FILENAME" val=""/>
  <p:tag name="LATEXENGINEID" val="0"/>
  <p:tag name="TEMPFOLDER" val="C:\w32tex\IguanaTex\temp\"/>
  <p:tag name="LATEXFORMHEIGHT" val="312"/>
  <p:tag name="LATEXFORMWIDTH" val="384"/>
  <p:tag name="LATEXFORMWRAP" val="True"/>
  <p:tag name="BITMAPVECTOR" val="0"/>
</p:tagLst>
</file>

<file path=ppt/tags/tag119.xml><?xml version="1.0" encoding="utf-8"?>
<p:tagLst xmlns:a="http://schemas.openxmlformats.org/drawingml/2006/main" xmlns:r="http://schemas.openxmlformats.org/officeDocument/2006/relationships" xmlns:p="http://schemas.openxmlformats.org/presentationml/2006/main">
  <p:tag name="OUTPUTDPI" val="1200"/>
  <p:tag name="ORIGINALHEIGHT" val="164.9794"/>
  <p:tag name="ORIGINALWIDTH" val="1964.00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_\para^2 = \{ \pm ( p_z + p_z') \}^2 -( p_z + p_z')^2 &#10;=0&#10;\nn&#10;\end{eqnarray}&#10;&#10;%%%%%%%%%%%%%%%%%%%%%%%%%%%%%%%%%%%%%%%%&#10;\end{document}&#10;%%%%%%%%%%%%%%%%%%%%%%%%%%%%%%%%%%%%%%%%"/>
  <p:tag name="IGUANATEXSIZE" val="50"/>
  <p:tag name="IGUANATEXCURSOR" val="3747"/>
  <p:tag name="TRANSPARENCY" val="True"/>
  <p:tag name="LATEXENGINEID" val="0"/>
  <p:tag name="TEMPFOLDER" val="C:\w32tex\IguanaTex\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27.4841"/>
  <p:tag name="ORIGINALWIDTH" val="557.180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_\mu \Pi^{\mu\nu} =0&#10;\nn&#10;\end{eqnarray}&#10;&#10;%%%%%%%%%%%%%%%%%%%%%%%%%%%%%%%%%%%%%%%%&#10;\end{document}&#10;%%%%%%%%%%%%%%%%%%%%%%%%%%%%%%%%%%%%%%%%"/>
  <p:tag name="IGUANATEXSIZE" val="50"/>
  <p:tag name="IGUANATEXCURSOR" val="3712"/>
  <p:tag name="TRANSPARENCY" val="True"/>
  <p:tag name="FILENAME" val=""/>
  <p:tag name="LATEXENGINEID" val="0"/>
  <p:tag name="TEMPFOLDER" val="C:\w32tex\IguanaTex\temp\"/>
  <p:tag name="LATEXFORMHEIGHT" val="312"/>
  <p:tag name="LATEXFORMWIDTH" val="384"/>
  <p:tag name="LATEXFORMWRAP" val="True"/>
  <p:tag name="BITMAPVECTOR" val="0"/>
</p:tagLst>
</file>

<file path=ppt/tags/tag120.xml><?xml version="1.0" encoding="utf-8"?>
<p:tagLst xmlns:a="http://schemas.openxmlformats.org/drawingml/2006/main" xmlns:r="http://schemas.openxmlformats.org/officeDocument/2006/relationships" xmlns:p="http://schemas.openxmlformats.org/presentationml/2006/main">
  <p:tag name="OUTPUTDPI" val="1200"/>
  <p:tag name="ORIGINALHEIGHT" val="119.2351"/>
  <p:tag name="ORIGINALWIDTH" val="474.690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epsilon_p = \pm p_z &#10;\nn&#10;\end{eqnarray}&#10;&#10;%%%%%%%%%%%%%%%%%%%%%%%%%%%%%%%%%%%%%%%%&#10;\end{document}&#10;%%%%%%%%%%%%%%%%%%%%%%%%%%%%%%%%%%%%%%%%"/>
  <p:tag name="IGUANATEXSIZE" val="50"/>
  <p:tag name="IGUANATEXCURSOR" val="3712"/>
  <p:tag name="TRANSPARENCY" val="True"/>
  <p:tag name="LATEXENGINEID" val="0"/>
  <p:tag name="TEMPFOLDER" val="C:\w32tex\IguanaTex\temp\"/>
  <p:tag name="LATEXFORMHEIGHT" val="312"/>
  <p:tag name="LATEXFORMWIDTH" val="384"/>
  <p:tag name="LATEXFORMWRAP" val="True"/>
  <p:tag name="BITMAPVECTOR" val="0"/>
</p:tagLst>
</file>

<file path=ppt/tags/tag121.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113.235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_z&#10;\nn&#10;\end{eqnarray}&#10;&#10;%%%%%%%%%%%%%%%%%%%%%%%%%%%%%%%%%%%%%%%%&#10;\end{document}&#10;%%%%%%%%%%%%%%%%%%%%%%%%%%%%%%%%%%%%%%%%"/>
  <p:tag name="IGUANATEXSIZE" val="50"/>
  <p:tag name="IGUANATEXCURSOR" val="3694"/>
  <p:tag name="TRANSPARENCY" val="True"/>
  <p:tag name="LATEXENGINEID" val="0"/>
  <p:tag name="TEMPFOLDER" val="C:\w32tex\IguanaTex\temp\"/>
  <p:tag name="LATEXFORMHEIGHT" val="312"/>
  <p:tag name="LATEXFORMWIDTH" val="384"/>
  <p:tag name="LATEXFORMWRAP" val="True"/>
  <p:tag name="BITMAPVECTOR" val="0"/>
</p:tagLst>
</file>

<file path=ppt/tags/tag122.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113.235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_z'&#10;\nn&#10;\end{eqnarray}&#10;&#10;%%%%%%%%%%%%%%%%%%%%%%%%%%%%%%%%%%%%%%%%&#10;\end{document}&#10;%%%%%%%%%%%%%%%%%%%%%%%%%%%%%%%%%%%%%%%%"/>
  <p:tag name="IGUANATEXSIZE" val="50"/>
  <p:tag name="IGUANATEXCURSOR" val="3695"/>
  <p:tag name="TRANSPARENCY" val="True"/>
  <p:tag name="LATEXENGINEID" val="0"/>
  <p:tag name="TEMPFOLDER" val="C:\w32tex\IguanaTex\temp\"/>
  <p:tag name="LATEXFORMHEIGHT" val="312"/>
  <p:tag name="LATEXFORMWIDTH" val="384"/>
  <p:tag name="LATEXFORMWRAP" val="True"/>
  <p:tag name="BITMAPVECTOR" val="0"/>
</p:tagLst>
</file>

<file path=ppt/tags/tag123.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51.7435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10;\nn&#10;\end{eqnarray}&#10;&#10;%%%%%%%%%%%%%%%%%%%%%%%%%%%%%%%%%%%%%%%%&#10;\end{document}&#10;%%%%%%%%%%%%%%%%%%%%%%%%%%%%%%%%%%%%%%%%"/>
  <p:tag name="IGUANATEXSIZE" val="50"/>
  <p:tag name="IGUANATEXCURSOR" val="3692"/>
  <p:tag name="TRANSPARENCY" val="True"/>
  <p:tag name="LATEXENGINEID" val="0"/>
  <p:tag name="TEMPFOLDER" val="C:\w32tex\IguanaTex\temp\"/>
  <p:tag name="LATEXFORMHEIGHT" val="312"/>
  <p:tag name="LATEXFORMWIDTH" val="384"/>
  <p:tag name="LATEXFORMWRAP" val="True"/>
  <p:tag name="BITMAPVECTOR" val="0"/>
</p:tagLst>
</file>

<file path=ppt/tags/tag124.xml><?xml version="1.0" encoding="utf-8"?>
<p:tagLst xmlns:a="http://schemas.openxmlformats.org/drawingml/2006/main" xmlns:r="http://schemas.openxmlformats.org/officeDocument/2006/relationships" xmlns:p="http://schemas.openxmlformats.org/presentationml/2006/main">
  <p:tag name="OUTPUTDPI" val="1200"/>
  <p:tag name="ORIGINALHEIGHT" val="115.4856"/>
  <p:tag name="ORIGINALWIDTH" val="139.482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com{R^\uparrow}&#10;\nn&#10;\end{eqnarray}&#10;&#10;%%%%%%%%%%%%%%%%%%%%%%%%%%%%%%%%%%%%%%%%&#10;\end{document}&#10;%%%%%%%%%%%%%%%%%%%%%%%%%%%%%%%%%%%%%%%%"/>
  <p:tag name="IGUANATEXSIZE" val="50"/>
  <p:tag name="IGUANATEXCURSOR" val="3706"/>
  <p:tag name="TRANSPARENCY" val="True"/>
  <p:tag name="LATEXENGINEID" val="0"/>
  <p:tag name="TEMPFOLDER" val="C:\w32tex\IguanaTex\temp\"/>
  <p:tag name="LATEXFORMHEIGHT" val="312"/>
  <p:tag name="LATEXFORMWIDTH" val="384"/>
  <p:tag name="LATEXFORMWRAP" val="True"/>
  <p:tag name="BITMAPVECTOR" val="0"/>
</p:tagLst>
</file>

<file path=ppt/tags/tag125.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638.9202"/>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2 = - |\bq_\perp|^2 &#10;\nn&#10;\end{eqnarray}&#10;&#10;%%%%%%%%%%%%%%%%%%%%%%%%%%%%%%%%%%%%%%%%&#10;\end{document}&#10;%%%%%%%%%%%%%%%%%%%%%%%%%%%%%%%%%%%%%%%%"/>
  <p:tag name="IGUANATEXSIZE" val="50"/>
  <p:tag name="IGUANATEXCURSOR" val="3713"/>
  <p:tag name="TRANSPARENCY" val="True"/>
  <p:tag name="LATEXENGINEID" val="0"/>
  <p:tag name="TEMPFOLDER" val="C:\w32tex\IguanaTex\temp\"/>
  <p:tag name="LATEXFORMHEIGHT" val="312"/>
  <p:tag name="LATEXFORMWIDTH" val="384"/>
  <p:tag name="LATEXFORMWRAP" val="True"/>
  <p:tag name="BITMAPVECTOR" val="0"/>
</p:tagLst>
</file>

<file path=ppt/tags/tag126.xml><?xml version="1.0" encoding="utf-8"?>
<p:tagLst xmlns:a="http://schemas.openxmlformats.org/drawingml/2006/main" xmlns:r="http://schemas.openxmlformats.org/officeDocument/2006/relationships" xmlns:p="http://schemas.openxmlformats.org/presentationml/2006/main">
  <p:tag name="OUTPUTDPI" val="1200"/>
  <p:tag name="ORIGINALHEIGHT" val="127.4841"/>
  <p:tag name="ORIGINALWIDTH" val="503.93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textcolor[named]{Green}{#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10;\begin{document}&#10;%%%%%%%%%%%%%%%%%%%%%%%%%%%%%%%%%%%%%%%%&#10;&#10;\begin{eqnarray}&#10;j_\mu A^\mu =0&#10;\nn&#10;\end{eqnarray}&#10;&#10;%%%%%%%%%%%%%%%%%%%%%%%%%%%%%%%%%%%%%%%%&#10;\end{document}&#10;%%%%%%%%%%%%%%%%%%%%%%%%%%%%%%%%%%%%%%%%"/>
  <p:tag name="IGUANATEXSIZE" val="50"/>
  <p:tag name="IGUANATEXCURSOR" val="3627"/>
  <p:tag name="TRANSPARENCY" val="True"/>
  <p:tag name="FILENAME" val=""/>
  <p:tag name="LATEXENGINEID" val="0"/>
  <p:tag name="TEMPFOLDER" val="C:\w32tex\IguanaTex\temp\"/>
  <p:tag name="LATEXFORMHEIGHT" val="312"/>
  <p:tag name="LATEXFORMWIDTH" val="384"/>
  <p:tag name="LATEXFORMWRAP" val="True"/>
  <p:tag name="BITMAPVECTOR" val="0"/>
</p:tagLst>
</file>

<file path=ppt/tags/tag127.xml><?xml version="1.0" encoding="utf-8"?>
<p:tagLst xmlns:a="http://schemas.openxmlformats.org/drawingml/2006/main" xmlns:r="http://schemas.openxmlformats.org/officeDocument/2006/relationships" xmlns:p="http://schemas.openxmlformats.org/presentationml/2006/main">
  <p:tag name="OUTPUTDPI" val="1200"/>
  <p:tag name="ORIGINALHEIGHT" val="113.2358"/>
  <p:tag name="ORIGINALWIDTH" val="62.9921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f&#10;\nn&#10;\end{eqnarray}&#10;&#10;%%%%%%%%%%%%%%%%%%%%%%%%%%%%%%%%%%%%%%%%&#10;\end{document}&#10;%%%%%%%%%%%%%%%%%%%%%%%%%%%%%%%%%%%%%%%%"/>
  <p:tag name="IGUANATEXSIZE" val="50"/>
  <p:tag name="IGUANATEXCURSOR" val="3692"/>
  <p:tag name="TRANSPARENCY" val="True"/>
  <p:tag name="LATEXENGINEID" val="0"/>
  <p:tag name="TEMPFOLDER" val="C:\w32tex\IguanaTex\temp\"/>
  <p:tag name="LATEXFORMHEIGHT" val="312"/>
  <p:tag name="LATEXFORMWIDTH" val="384"/>
  <p:tag name="LATEXFORMWRAP" val="True"/>
  <p:tag name="BITMAPVECTOR" val="0"/>
</p:tagLst>
</file>

<file path=ppt/tags/tag128.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74.9906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bar f&#10;\nn&#10;\end{eqnarray}&#10;&#10;%%%%%%%%%%%%%%%%%%%%%%%%%%%%%%%%%%%%%%%%&#10;\end{document}&#10;%%%%%%%%%%%%%%%%%%%%%%%%%%%%%%%%%%%%%%%%"/>
  <p:tag name="IGUANATEXSIZE" val="50"/>
  <p:tag name="IGUANATEXCURSOR" val="3696"/>
  <p:tag name="TRANSPARENCY" val="True"/>
  <p:tag name="LATEXENGINEID" val="0"/>
  <p:tag name="TEMPFOLDER" val="C:\w32tex\IguanaTex\temp\"/>
  <p:tag name="LATEXFORMHEIGHT" val="312"/>
  <p:tag name="LATEXFORMWIDTH" val="384"/>
  <p:tag name="LATEXFORMWRAP" val="True"/>
  <p:tag name="BITMAPVECTOR" val="0"/>
</p:tagLst>
</file>

<file path=ppt/tags/tag129.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66.74165"/>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gam&#10;\nn&#10;\end{eqnarray}&#10;&#10;%%%%%%%%%%%%%%%%%%%%%%%%%%%%%%%%%%%%%%%%&#10;\end{document}&#10;%%%%%%%%%%%%%%%%%%%%%%%%%%%%%%%%%%%%%%%%"/>
  <p:tag name="IGUANATEXSIZE" val="50"/>
  <p:tag name="IGUANATEXCURSOR" val="3695"/>
  <p:tag name="TRANSPARENCY" val="True"/>
  <p:tag name="LATEXENGINEID" val="0"/>
  <p:tag name="TEMPFOLDER" val="C:\w32tex\IguanaTex\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368.2039"/>
  <p:tag name="ORIGINALWIDTH" val="908.1365"/>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mu_\para = (q^0 , 0, 0, q^3)&#10;\nnb&#10;q^\mu_\perp = (0, q^1 , q^2 , 0)&#10;\nn&#10;\end{eqnarray}&#10;&#10;%%%%%%%%%%%%%%%%%%%%%%%%%%%%%%%%%%%%%%%%&#10;\end{document}&#10;%%%%%%%%%%%%%%%%%%%%%%%%%%%%%%%%%%%%%%%%"/>
  <p:tag name="IGUANATEXSIZE" val="50"/>
  <p:tag name="IGUANATEXCURSOR" val="3739"/>
  <p:tag name="TRANSPARENCY" val="True"/>
  <p:tag name="FILENAME" val=""/>
  <p:tag name="LATEXENGINEID" val="0"/>
  <p:tag name="TEMPFOLDER" val="C:\w32tex\IguanaTex\temp\"/>
  <p:tag name="LATEXFORMHEIGHT" val="312"/>
  <p:tag name="LATEXFORMWIDTH" val="384"/>
  <p:tag name="LATEXFORMWRAP" val="True"/>
  <p:tag name="BITMAPVECTOR" val="0"/>
</p:tagLst>
</file>

<file path=ppt/tags/tag130.xml><?xml version="1.0" encoding="utf-8"?>
<p:tagLst xmlns:a="http://schemas.openxmlformats.org/drawingml/2006/main" xmlns:r="http://schemas.openxmlformats.org/officeDocument/2006/relationships" xmlns:p="http://schemas.openxmlformats.org/presentationml/2006/main">
  <p:tag name="OUTPUTDPI" val="1200"/>
  <p:tag name="ORIGINALHEIGHT" val="745.4069"/>
  <p:tag name="ORIGINALWIDTH" val="1307.08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eta_\para^{\mu\nu} &amp;=&amp; (1 , \ \ 0, \ \ 0, -1)&#10;\nn&#10;\\&#10;\eta_\perp^{\mu\nu} &amp;=&amp; (0 , \ -1, \ -1, 0)&#10;\nn&#10;\\&#10;q_\parallel^\mu &amp;=&amp; \eta_\para^{\mu\nu} q_\nu&#10;\nn&#10;\\&#10;q_\perp^\mu &amp;=&amp; \eta_\perp^{\mu\nu} q_\nu&#10;\nn&#10;\end{eqnarray}&#10;&#10;%%%%%%%%%%%%%%%%%%%%%%%%%%%%%%%%%%%%%%%%&#10;\end{document}&#10;%%%%%%%%%%%%%%%%%%%%%%%%%%%%%%%%%%%%%%%%"/>
  <p:tag name="IGUANATEXSIZE" val="50"/>
  <p:tag name="IGUANATEXCURSOR" val="1505"/>
  <p:tag name="TRANSPARENCY" val="True"/>
  <p:tag name="FILENAME" val=""/>
  <p:tag name="LATEXENGINEID" val="0"/>
  <p:tag name="TEMPFOLDER" val="C:\w32tex\IguanaTex\temp\"/>
  <p:tag name="LATEXFORMHEIGHT" val="312"/>
  <p:tag name="LATEXFORMWIDTH" val="384"/>
  <p:tag name="LATEXFORMWRAP" val="True"/>
  <p:tag name="BITMAPVECTOR" val="0"/>
</p:tagLst>
</file>

<file path=ppt/tags/tag131.xml><?xml version="1.0" encoding="utf-8"?>
<p:tagLst xmlns:a="http://schemas.openxmlformats.org/drawingml/2006/main" xmlns:r="http://schemas.openxmlformats.org/officeDocument/2006/relationships" xmlns:p="http://schemas.openxmlformats.org/presentationml/2006/main">
  <p:tag name="OUTPUTDPI" val="1200"/>
  <p:tag name="ORIGINALHEIGHT" val="347.2066"/>
  <p:tag name="ORIGINALWIDTH" val="776.9029"/>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q_\parallel^\mu &amp;=&amp; \eta_\para^{\mu\nu} q_\nu&#10;\nn&#10;\\&#10;q_\perp^\mu &amp;=&amp; \eta_\perp^{\mu\nu} q_\nu&#10;\nn&#10;\end{eqnarray}&#10;&#10;%%%%%%%%%%%%%%%%%%%%%%%%%%%%%%%%%%%%%%%%&#10;\end{document}&#10;%%%%%%%%%%%%%%%%%%%%%%%%%%%%%%%%%%%%%%%%"/>
  <p:tag name="IGUANATEXSIZE" val="50"/>
  <p:tag name="IGUANATEXCURSOR" val="1400"/>
  <p:tag name="TRANSPARENCY" val="True"/>
  <p:tag name="FILENAME" val=""/>
  <p:tag name="LATEXENGINEID" val="0"/>
  <p:tag name="TEMPFOLDER" val="C:\w32tex\IguanaTex\temp\"/>
  <p:tag name="LATEXFORMHEIGHT" val="312"/>
  <p:tag name="LATEXFORMWIDTH" val="384"/>
  <p:tag name="LATEXFORMWRAP" val="True"/>
  <p:tag name="BITMAPVECTOR" val="0"/>
</p:tagLst>
</file>

<file path=ppt/tags/tag132.xml><?xml version="1.0" encoding="utf-8"?>
<p:tagLst xmlns:a="http://schemas.openxmlformats.org/drawingml/2006/main" xmlns:r="http://schemas.openxmlformats.org/officeDocument/2006/relationships" xmlns:p="http://schemas.openxmlformats.org/presentationml/2006/main">
  <p:tag name="OUTPUTDPI" val="1200"/>
  <p:tag name="ORIGINALHEIGHT" val="299.9625"/>
  <p:tag name="ORIGINALWIDTH" val="3019.87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eta^{\mu\nu}$: Minkowski metric, &#10;&#10;$\eta_\para^{\mu\nu}, \, \eta_\perp^{\mu\nu}$: &#10;Metrices in the subspaces wrt the B direction&#10;&#10;%%%%%%%%%%%%%%%%%%%%%%%%%%%%%%%%%%%%%%%%&#10;\end{document}&#10;%%%%%%%%%%%%%%%%%%%%%%%%%%%%%%%%%%%%%%%%"/>
  <p:tag name="IGUANATEXSIZE" val="50"/>
  <p:tag name="IGUANATEXCURSOR" val="1415"/>
  <p:tag name="TRANSPARENCY" val="True"/>
  <p:tag name="FILENAME" val=""/>
  <p:tag name="LATEXENGINEID" val="0"/>
  <p:tag name="TEMPFOLDER" val="C:\w32tex\IguanaTex\temp\"/>
  <p:tag name="LATEXFORMHEIGHT" val="312"/>
  <p:tag name="LATEXFORMWIDTH" val="384"/>
  <p:tag name="LATEXFORMWRAP" val="True"/>
  <p:tag name="BITMAPVECTOR" val="0"/>
</p:tagLst>
</file>

<file path=ppt/tags/tag133.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1293.58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eta_\para^{\mu\nu} &amp;=&amp; (1 , \ \ 0, \ \ 0, -1)&#10;\nn&#10;\\&#10;q_\parallel^\mu &amp;=&amp; \eta_\para^{\mu\nu} q_\nu&#10;\nn&#10;\end{eqnarray}&#10;&#10;%%%%%%%%%%%%%%%%%%%%%%%%%%%%%%%%%%%%%%%%&#10;\end{document}&#10;%%%%%%%%%%%%%%%%%%%%%%%%%%%%%%%%%%%%%%%%"/>
  <p:tag name="IGUANATEXSIZE" val="50"/>
  <p:tag name="IGUANATEXCURSOR" val="1405"/>
  <p:tag name="TRANSPARENCY" val="True"/>
  <p:tag name="FILENAME" val=""/>
  <p:tag name="LATEXENGINEID" val="0"/>
  <p:tag name="TEMPFOLDER" val="C:\w32tex\IguanaTex\temp\"/>
  <p:tag name="LATEXFORMHEIGHT" val="312"/>
  <p:tag name="LATEXFORMWIDTH" val="384"/>
  <p:tag name="LATEXFORMWRAP" val="True"/>
  <p:tag name="BITMAPVECTOR" val="0"/>
</p:tagLst>
</file>

<file path=ppt/tags/tag134.xml><?xml version="1.0" encoding="utf-8"?>
<p:tagLst xmlns:a="http://schemas.openxmlformats.org/drawingml/2006/main" xmlns:r="http://schemas.openxmlformats.org/officeDocument/2006/relationships" xmlns:p="http://schemas.openxmlformats.org/presentationml/2006/main">
  <p:tag name="OUTPUTDPI" val="1200"/>
  <p:tag name="ORIGINALHEIGHT" val="322.4597"/>
  <p:tag name="ORIGINALWIDTH" val="1307.08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eta_\perp^{\mu\nu} &amp;=&amp; (0 , \ -1, \ -1, 0)&#10;\nn&#10;\\&#10;q_\perp^\mu &amp;=&amp; \eta_\perp^{\mu\nu} q_\nu&#10;\nn&#10;\end{eqnarray}&#10;&#10;%%%%%%%%%%%%%%%%%%%%%%%%%%%%%%%%%%%%%%%%&#10;\end{document}&#10;%%%%%%%%%%%%%%%%%%%%%%%%%%%%%%%%%%%%%%%%"/>
  <p:tag name="IGUANATEXSIZE" val="50"/>
  <p:tag name="IGUANATEXCURSOR" val="1301"/>
  <p:tag name="TRANSPARENCY" val="True"/>
  <p:tag name="FILENAME" val=""/>
  <p:tag name="LATEXENGINEID" val="0"/>
  <p:tag name="TEMPFOLDER" val="C:\w32tex\IguanaTex\temp\"/>
  <p:tag name="LATEXFORMHEIGHT" val="312"/>
  <p:tag name="LATEXFORMWIDTH" val="384"/>
  <p:tag name="LATEXFORMWRAP" val="True"/>
  <p:tag name="BITMAPVECTOR" val="0"/>
</p:tagLst>
</file>

<file path=ppt/tags/tag135.xml><?xml version="1.0" encoding="utf-8"?>
<p:tagLst xmlns:a="http://schemas.openxmlformats.org/drawingml/2006/main" xmlns:r="http://schemas.openxmlformats.org/officeDocument/2006/relationships" xmlns:p="http://schemas.openxmlformats.org/presentationml/2006/main">
  <p:tag name="OUTPUTDPI" val="1200"/>
  <p:tag name="ORIGINALHEIGHT" val="345.7068"/>
  <p:tag name="ORIGINALWIDTH" val="4506.18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exp\left( - \frac{(x+y)z}{1-z} \right)&#10;I_n\left( \frac{2\sqrt{xyz}}{1-z} \right)&#10;=&#10;(1-z) (xyz)^{\frac{n}{2}}&#10;\sum_{\ell=0}^\infty \frac{\ell!}{\Gamma(\ell+n+1)}&#10;L_\ell^n(x) L_\ell^n(y) e^{-2i\ell\tau}&#10;\nn&#10;\end{eqnarray}&#10;&#10;%%%%%%%%%%%%%%%%%%%%%%%%%%%%%%%%%%%%%%%%&#10;\end{document}&#10;%%%%%%%%%%%%%%%%%%%%%%%%%%%%%%%%%%%%%%%%"/>
  <p:tag name="IGUANATEXSIZE" val="50"/>
  <p:tag name="IGUANATEXCURSOR" val="1502"/>
  <p:tag name="TRANSPARENCY" val="True"/>
  <p:tag name="FILENAME" val=""/>
  <p:tag name="LATEXENGINEID" val="0"/>
  <p:tag name="TEMPFOLDER" val="C:\w32tex\IguanaTex\temp\"/>
  <p:tag name="LATEXFORMHEIGHT" val="312"/>
  <p:tag name="LATEXFORMWIDTH" val="384"/>
  <p:tag name="LATEXFORMWRAP" val="True"/>
  <p:tag name="BITMAPVECTOR" val="0"/>
</p:tagLst>
</file>

<file path=ppt/tags/tag136.xml><?xml version="1.0" encoding="utf-8"?>
<p:tagLst xmlns:a="http://schemas.openxmlformats.org/drawingml/2006/main" xmlns:r="http://schemas.openxmlformats.org/officeDocument/2006/relationships" xmlns:p="http://schemas.openxmlformats.org/presentationml/2006/main">
  <p:tag name="OUTPUTDPI" val="1200"/>
  <p:tag name="ORIGINALHEIGHT" val="113.2358"/>
  <p:tag name="ORIGINALWIDTH" val="3958.755"/>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com{&#10;What are the integers $\ell$ and $n$ intorudced in the mathematical formulas?&#10;}&#10;%%%%%%%%%%%%%%%%%%%%%%%%%%%%%%%%%%%%%%%%&#10;\end{document}&#10;%%%%%%%%%%%%%%%%%%%%%%%%%%%%%%%%%%%%%%%%"/>
  <p:tag name="IGUANATEXSIZE" val="50"/>
  <p:tag name="IGUANATEXCURSOR" val="1370"/>
  <p:tag name="TRANSPARENCY" val="True"/>
  <p:tag name="FILENAME" val=""/>
  <p:tag name="LATEXENGINEID" val="0"/>
  <p:tag name="TEMPFOLDER" val="C:\w32tex\IguanaTex\temp\"/>
  <p:tag name="LATEXFORMHEIGHT" val="312"/>
  <p:tag name="LATEXFORMWIDTH" val="384"/>
  <p:tag name="LATEXFORMWRAP" val="True"/>
  <p:tag name="BITMAPVECTOR" val="0"/>
</p:tagLst>
</file>

<file path=ppt/tags/tag137.xml><?xml version="1.0" encoding="utf-8"?>
<p:tagLst xmlns:a="http://schemas.openxmlformats.org/drawingml/2006/main" xmlns:r="http://schemas.openxmlformats.org/officeDocument/2006/relationships" xmlns:p="http://schemas.openxmlformats.org/presentationml/2006/main">
  <p:tag name="OUTPUTDPI" val="1200"/>
  <p:tag name="ORIGINALHEIGHT" val="150.7312"/>
  <p:tag name="ORIGINALWIDTH" val="800.899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q^2 \geq ( \epsilon_f + \epsilon_{\bar f} )^2$&#10;&#10;%%%%%%%%%%%%%%%%%%%%%%%%%%%%%%%%%%%%%%%%&#10;\end{document}&#10;%%%%%%%%%%%%%%%%%%%%%%%%%%%%%%%%%%%%%%%%"/>
  <p:tag name="IGUANATEXSIZE" val="50"/>
  <p:tag name="IGUANATEXCURSOR" val="1326"/>
  <p:tag name="TRANSPARENCY" val="True"/>
  <p:tag name="FILENAME" val=""/>
  <p:tag name="LATEXENGINEID" val="0"/>
  <p:tag name="TEMPFOLDER" val="C:\w32tex\IguanaTex\temp\"/>
  <p:tag name="LATEXFORMHEIGHT" val="312"/>
  <p:tag name="LATEXFORMWIDTH" val="384"/>
  <p:tag name="LATEXFORMWRAP" val="True"/>
  <p:tag name="BITMAPVECTOR" val="0"/>
</p:tagLst>
</file>

<file path=ppt/tags/tag138.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51.7435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q&#10;\nn&#10;\end{eqnarray}&#10;&#10;%%%%%%%%%%%%%%%%%%%%%%%%%%%%%%%%%%%%%%%%&#10;\end{document}&#10;%%%%%%%%%%%%%%%%%%%%%%%%%%%%%%%%%%%%%%%%"/>
  <p:tag name="IGUANATEXSIZE" val="50"/>
  <p:tag name="IGUANATEXCURSOR" val="1303"/>
  <p:tag name="TRANSPARENCY" val="True"/>
  <p:tag name="FILENAME" val=""/>
  <p:tag name="LATEXENGINEID" val="0"/>
  <p:tag name="TEMPFOLDER" val="C:\w32tex\IguanaTex\temp\"/>
  <p:tag name="LATEXFORMHEIGHT" val="312"/>
  <p:tag name="LATEXFORMWIDTH" val="384"/>
  <p:tag name="LATEXFORMWRAP" val="True"/>
  <p:tag name="BITMAPVECTOR" val="0"/>
</p:tagLst>
</file>

<file path=ppt/tags/tag139.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506.936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rm Im} \, \Pi^{\mu\nu} = $&#10;&#10;%%%%%%%%%%%%%%%%%%%%%%%%%%%%%%%%%%%%%%%%&#10;\end{document}&#10;%%%%%%%%%%%%%%%%%%%%%%%%%%%%%%%%%%%%%%%%"/>
  <p:tag name="IGUANATEXSIZE" val="50"/>
  <p:tag name="IGUANATEXCURSOR" val="1298"/>
  <p:tag name="TRANSPARENCY" val="True"/>
  <p:tag name="FILENAME" val=""/>
  <p:tag name="LATEXENGINEID" val="0"/>
  <p:tag name="TEMPFOLDER" val="C:\w32tex\IguanaTex\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347.2066"/>
  <p:tag name="ORIGINALWIDTH" val="1274.84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amp;&amp;&#10;\eta^{\mu\nu}_\para = {\rm diag} (1,0,0,-1)&#10;\nnb&#10;&amp;&amp;&#10;\eta^{\mu\nu}_\perp = {\rm diag} (0,-1,-1,0)&#10;\nn&#10;\end{eqnarray}&#10;&#10;%%%%%%%%%%%%%%%%%%%%%%%%%%%%%%%%%%%%%%%%&#10;\end{document}&#10;%%%%%%%%%%%%%%%%%%%%%%%%%%%%%%%%%%%%%%%%"/>
  <p:tag name="IGUANATEXSIZE" val="50"/>
  <p:tag name="IGUANATEXCURSOR" val="3745"/>
  <p:tag name="TRANSPARENCY" val="True"/>
  <p:tag name="FILENAME" val=""/>
  <p:tag name="LATEXENGINEID" val="0"/>
  <p:tag name="TEMPFOLDER" val="C:\w32tex\IguanaTex\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682.414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green{ B=(0,0,B) }&#10;\nn&#10;\end{eqnarray}&#10;&#10;%%%%%%%%%%%%%%%%%%%%%%%%%%%%%%%%%%%%%%%%&#10;\end{document}&#10;%%%%%%%%%%%%%%%%%%%%%%%%%%%%%%%%%%%%%%%%"/>
  <p:tag name="IGUANATEXSIZE" val="50"/>
  <p:tag name="IGUANATEXCURSOR" val="3710"/>
  <p:tag name="TRANSPARENCY" val="True"/>
  <p:tag name="FILENAME" val=""/>
  <p:tag name="LATEXENGINEID" val="0"/>
  <p:tag name="TEMPFOLDER" val="C:\w32tex\IguanaTex\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32.7334"/>
  <p:tag name="ORIGINALWIDTH" val="1894.26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i^{\mu\nu} = -[ \chi_0 P_0^{\mu\nu}&#10;+ \chi_1 P_1^{\mu\nu} + \chi_2 P_2^{\mu\nu}]&#10;\nn&#10;\end{eqnarray}&#10;&#10;%%%%%%%%%%%%%%%%%%%%%%%%%%%%%%%%%%%%%%%%&#10;\end{document}&#10;%%%%%%%%%%%%%%%%%%%%%%%%%%%%%%%%%%%%%%%%"/>
  <p:tag name="IGUANATEXSIZE" val="50"/>
  <p:tag name="IGUANATEXCURSOR" val="3737"/>
  <p:tag name="TRANSPARENCY" val="True"/>
  <p:tag name="FILENAME" val=""/>
  <p:tag name="LATEXENGINEID" val="0"/>
  <p:tag name="TEMPFOLDER" val="C:\w32tex\IguanaTex\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454.4432"/>
  <p:tag name="ORIGINALWIDTH" val="2592.42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Lag \= \frac14 f^{\mu\nu} f_{\mu\nu}&#10;+ \com{c_4} ff F F&#10;+ \com{c_6} ffFFFF + \cdots&#10;\nnb&#10;&amp;&amp;&#10;+g_a a f^{\mu\nu} \tilde F_{\mu\nu}&#10;\nn&#10;\end{eqnarray}&#10;&#10;%%%%%%%%%%%%%%%%%%%%%%%%%%%%%%%%%%%%%%%%&#10;\end{document}&#10;%%%%%%%%%%%%%%%%%%%%%%%%%%%%%%%%%%%%%%%%"/>
  <p:tag name="IGUANATEXSIZE" val="50"/>
  <p:tag name="IGUANATEXCURSOR" val="3810"/>
  <p:tag name="TRANSPARENCY" val="True"/>
  <p:tag name="LATEXENGINEID" val="0"/>
  <p:tag name="TEMPFOLDER" val="C:\w32tex\IguanaTex\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15.4856"/>
  <p:tag name="ORIGINALWIDTH" val="181.477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color[rgb]{1,0.7,0}f^{\mu\nu}}&#10;\nn&#10;\end{eqnarray}&#10;&#10;%%%%%%%%%%%%%%%%%%%%%%%%%%%%%%%%%%%%%%%%&#10;\end{document}&#10;%%%%%%%%%%%%%%%%%%%%%%%%%%%%%%%%%%%%%%%%"/>
  <p:tag name="IGUANATEXSIZE" val="50"/>
  <p:tag name="IGUANATEXCURSOR" val="3710"/>
  <p:tag name="TRANSPARENCY" val="True"/>
  <p:tag name="LATEXENGINEID" val="0"/>
  <p:tag name="TEMPFOLDER" val="C:\w32tex\IguanaTex\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205.474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gr{F^{\mu\nu}_{\rm ext}}&#10;\nn&#10;\end{eqnarray}&#10;&#10;%%%%%%%%%%%%%%%%%%%%%%%%%%%%%%%%%%%%%%%%&#10;\end{document}&#10;%%%%%%%%%%%%%%%%%%%%%%%%%%%%%%%%%%%%%%%%"/>
  <p:tag name="IGUANATEXSIZE" val="50"/>
  <p:tag name="IGUANATEXCURSOR" val="3714"/>
  <p:tag name="TRANSPARENCY" val="True"/>
  <p:tag name="LATEXENGINEID" val="0"/>
  <p:tag name="TEMPFOLDER" val="C:\w32tex\IguanaTex\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1948.25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textcolor[named]{Green}{#1}}&#10;\newcommand{\red}[1]{\textcolor[named]{Red}{#1}}&#10;\newcommand{\gray}[1]{{\color[rgb]{0.7,0.7,0.7}{#1}}}&#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10;\begin{document}&#10;%%%%%%%%%%%%%%%%%%%%%%%%%%%%%%%%%%%%%%%%&#10;&#10;\begin{eqnarray}&#10;\epsilon^2_n = p_z^2 + m^2 + \blue{(2n+1)|eB|} \cgd{ \pm \frac{g}{2} |eB|}&#10;\nn&#10;\end{eqnarray}&#10;&#10;%%%%%%%%%%%%%%%%%%%%%%%%%%%%%%%%%%%%%%%%&#10;\end{document}&#10;%%%%%%%%%%%%%%%%%%%%%%%%%%%%%%%%%%%%%%%%"/>
  <p:tag name="IGUANATEXSIZE" val="50"/>
  <p:tag name="IGUANATEXCURSOR" val="3511"/>
  <p:tag name="TRANSPARENCY" val="True"/>
  <p:tag name="FILENAME" val=""/>
  <p:tag name="LATEXENGINEID" val="0"/>
  <p:tag name="TEMPFOLDER" val="C:\w32tex\IguanaTex\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64.9794"/>
  <p:tag name="ORIGINALWIDTH" val="787.401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_\para^2 \geq ( \epsilon_\ell + \epsilon_n )^2&#10;\nn&#10;\end{eqnarray}&#10;&#10;%%%%%%%%%%%%%%%%%%%%%%%%%%%%%%%%%%%%%%%%&#10;\end{document}&#10;%%%%%%%%%%%%%%%%%%%%%%%%%%%%%%%%%%%%%%%%"/>
  <p:tag name="IGUANATEXSIZE" val="50"/>
  <p:tag name="IGUANATEXCURSOR" val="3735"/>
  <p:tag name="TRANSPARENCY" val="True"/>
  <p:tag name="FILENAME" val=""/>
  <p:tag name="LATEXENGINEID" val="0"/>
  <p:tag name="TEMPFOLDER" val="C:\w32tex\IguanaTex\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26.7342"/>
  <p:tag name="ORIGINALWIDTH" val="2658.41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itemize}&#10;&#10;&#10;&#10;\item Compatible with the on-shell condition $q^2=0$.&#10; &#10;&#10;\end{itemize}&#10;&#10;%%%%%%%%%%%%%%%%%%%%%%%%%%%%%%%%%%%%%%%%&#10;\end{document}&#10;%%%%%%%%%%%%%%%%%%%%%%%%%%%%%%%%%%%%%%%%"/>
  <p:tag name="IGUANATEXSIZE" val="50"/>
  <p:tag name="IGUANATEXCURSOR" val="3747"/>
  <p:tag name="TRANSPARENCY" val="True"/>
  <p:tag name="LATEXENGINEID" val="0"/>
  <p:tag name="TEMPFOLDER" val="C:\w32tex\IguanaTex\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371.9535"/>
  <p:tag name="ORIGINALWIDTH" val="1256.84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_\para^2 \= \epsilon_\gam^2 - q_z^2&#10;\nnb&#10;q^2 \= \epsilon_\gam^2 - q_z^2 - \cgd{ |\bq_\perp|^2}&#10;\nn&#10;\end{eqnarray}&#10;&#10;%%%%%%%%%%%%%%%%%%%%%%%%%%%%%%%%%%%%%%%%&#10;\end{document}&#10;%%%%%%%%%%%%%%%%%%%%%%%%%%%%%%%%%%%%%%%%"/>
  <p:tag name="IGUANATEXSIZE" val="50"/>
  <p:tag name="IGUANATEXCURSOR" val="3786"/>
  <p:tag name="TRANSPARENCY" val="True"/>
  <p:tag name="LATEXENGINEID" val="0"/>
  <p:tag name="TEMPFOLDER" val="C:\w32tex\IguanaTex\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43.232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rm Im}&#10;\nn&#10;\end{eqnarray}&#10;&#10;%%%%%%%%%%%%%%%%%%%%%%%%%%%%%%%%%%%%%%%%&#10;\end{document}&#10;%%%%%%%%%%%%%%%%%%%%%%%%%%%%%%%%%%%%%%%%"/>
  <p:tag name="IGUANATEXSIZE" val="50"/>
  <p:tag name="IGUANATEXCURSOR" val="3699"/>
  <p:tag name="TRANSPARENCY" val="True"/>
  <p:tag name="FILENAME" val=""/>
  <p:tag name="LATEXENGINEID" val="0"/>
  <p:tag name="TEMPFOLDER" val="C:\w32tex\IguanaTex\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1948.25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textcolor[named]{Green}{#1}}&#10;\newcommand{\red}[1]{\textcolor[named]{Red}{#1}}&#10;\newcommand{\gray}[1]{{\color[rgb]{0.7,0.7,0.7}{#1}}}&#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10;\begin{document}&#10;%%%%%%%%%%%%%%%%%%%%%%%%%%%%%%%%%%%%%%%%&#10;&#10;\begin{eqnarray}&#10;\epsilon^2_n = p_z^2 + m^2 + \blue{(2n+1)|eB|} \cgd{ \pm \frac{g}{2} |eB|}&#10;\nn&#10;\end{eqnarray}&#10;&#10;%%%%%%%%%%%%%%%%%%%%%%%%%%%%%%%%%%%%%%%%&#10;\end{document}&#10;%%%%%%%%%%%%%%%%%%%%%%%%%%%%%%%%%%%%%%%%"/>
  <p:tag name="IGUANATEXSIZE" val="50"/>
  <p:tag name="IGUANATEXCURSOR" val="3511"/>
  <p:tag name="TRANSPARENCY" val="True"/>
  <p:tag name="FILENAME" val=""/>
  <p:tag name="LATEXENGINEID" val="0"/>
  <p:tag name="TEMPFOLDER" val="C:\w32tex\IguanaTex\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113.235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textcolor[named]{Green}{#1}}&#10;\newcommand{\red}[1]{\textcolor[named]{Red}{#1}}&#10;\newcommand{\gray}[1]{{\color[rgb]{0.7,0.7,0.7}{#1}}}&#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10;\begin{document}&#10;%%%%%%%%%%%%%%%%%%%%%%%%%%%%%%%%%%%%%%%%&#10;&#10;\begin{eqnarray}&#10;p_z&#10;\nn&#10;\end{eqnarray}&#10;&#10;%%%%%%%%%%%%%%%%%%%%%%%%%%%%%%%%%%%%%%%%&#10;\end{document}&#10;%%%%%%%%%%%%%%%%%%%%%%%%%%%%%%%%%%%%%%%%"/>
  <p:tag name="IGUANATEXSIZE" val="50"/>
  <p:tag name="IGUANATEXCURSOR" val="3502"/>
  <p:tag name="TRANSPARENCY" val="True"/>
  <p:tag name="FILENAME" val=""/>
  <p:tag name="LATEXENGINEID" val="0"/>
  <p:tag name="TEMPFOLDER" val="C:\w32tex\IguanaTex\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369.703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eB/m^2&#10;\nn&#10;\end{eqnarray}&#10;&#10;%%%%%%%%%%%%%%%%%%%%%%%%%%%%%%%%%%%%%%%%&#10;\end{document}&#10;%%%%%%%%%%%%%%%%%%%%%%%%%%%%%%%%%%%%%%%%"/>
  <p:tag name="IGUANATEXSIZE" val="50"/>
  <p:tag name="IGUANATEXCURSOR" val="3697"/>
  <p:tag name="TRANSPARENCY" val="True"/>
  <p:tag name="FILENAME" val=""/>
  <p:tag name="LATEXENGINEID" val="0"/>
  <p:tag name="TEMPFOLDER" val="C:\w32tex\IguanaTex\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164.2294"/>
  <p:tag name="ORIGINALWIDTH" val="1577.05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Photon momentum $q_\para^2/(4m^2)$&#10;&#10;%%%%%%%%%%%%%%%%%%%%%%%%%%%%%%%%%%%%%%%%&#10;\end{document}&#10;%%%%%%%%%%%%%%%%%%%%%%%%%%%%%%%%%%%%%%%%"/>
  <p:tag name="IGUANATEXSIZE" val="50"/>
  <p:tag name="IGUANATEXCURSOR" val="3707"/>
  <p:tag name="TRANSPARENCY" val="True"/>
  <p:tag name="FILENAME" val=""/>
  <p:tag name="LATEXENGINEID" val="0"/>
  <p:tag name="TEMPFOLDER" val="C:\w32tex\IguanaTex\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369.703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eB/m^2&#10;\nn&#10;\end{eqnarray}&#10;&#10;%%%%%%%%%%%%%%%%%%%%%%%%%%%%%%%%%%%%%%%%&#10;\end{document}&#10;%%%%%%%%%%%%%%%%%%%%%%%%%%%%%%%%%%%%%%%%"/>
  <p:tag name="IGUANATEXSIZE" val="50"/>
  <p:tag name="IGUANATEXCURSOR" val="3697"/>
  <p:tag name="TRANSPARENCY" val="True"/>
  <p:tag name="FILENAME" val=""/>
  <p:tag name="LATEXENGINEID" val="0"/>
  <p:tag name="TEMPFOLDER" val="C:\w32tex\IguanaTex\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64.2294"/>
  <p:tag name="ORIGINALWIDTH" val="1577.05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Photon momentum $q_\para^2/(4m^2)$&#10;&#10;%%%%%%%%%%%%%%%%%%%%%%%%%%%%%%%%%%%%%%%%&#10;\end{document}&#10;%%%%%%%%%%%%%%%%%%%%%%%%%%%%%%%%%%%%%%%%"/>
  <p:tag name="IGUANATEXSIZE" val="50"/>
  <p:tag name="IGUANATEXCURSOR" val="3707"/>
  <p:tag name="TRANSPARENCY" val="True"/>
  <p:tag name="FILENAME" val=""/>
  <p:tag name="LATEXENGINEID" val="0"/>
  <p:tag name="TEMPFOLDER" val="C:\w32tex\IguanaTex\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113.235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textcolor[named]{Green}{#1}}&#10;\newcommand{\red}[1]{\textcolor[named]{Red}{#1}}&#10;\newcommand{\gray}[1]{{\color[rgb]{0.7,0.7,0.7}{#1}}}&#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10;\begin{document}&#10;%%%%%%%%%%%%%%%%%%%%%%%%%%%%%%%%%%%%%%%%&#10;&#10;\begin{eqnarray}&#10;p_z&#10;\nn&#10;\end{eqnarray}&#10;&#10;%%%%%%%%%%%%%%%%%%%%%%%%%%%%%%%%%%%%%%%%&#10;\end{document}&#10;%%%%%%%%%%%%%%%%%%%%%%%%%%%%%%%%%%%%%%%%"/>
  <p:tag name="IGUANATEXSIZE" val="50"/>
  <p:tag name="IGUANATEXCURSOR" val="3502"/>
  <p:tag name="TRANSPARENCY" val="True"/>
  <p:tag name="FILENAME" val=""/>
  <p:tag name="LATEXENGINEID" val="0"/>
  <p:tag name="TEMPFOLDER" val="C:\w32tex\IguanaTex\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369.703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eB/m^2&#10;\nn&#10;\end{eqnarray}&#10;&#10;%%%%%%%%%%%%%%%%%%%%%%%%%%%%%%%%%%%%%%%%&#10;\end{document}&#10;%%%%%%%%%%%%%%%%%%%%%%%%%%%%%%%%%%%%%%%%"/>
  <p:tag name="IGUANATEXSIZE" val="50"/>
  <p:tag name="IGUANATEXCURSOR" val="3697"/>
  <p:tag name="TRANSPARENCY" val="True"/>
  <p:tag name="FILENAME" val=""/>
  <p:tag name="LATEXENGINEID" val="0"/>
  <p:tag name="TEMPFOLDER" val="C:\w32tex\IguanaTex\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632.17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i^{\mu\nu} \to n_{\para,\perp}&#10;\nn&#10;\end{eqnarray}&#10;&#10;%%%%%%%%%%%%%%%%%%%%%%%%%%%%%%%%%%%%%%%%&#10;\end{document}&#10;%%%%%%%%%%%%%%%%%%%%%%%%%%%%%%%%%%%%%%%%"/>
  <p:tag name="IGUANATEXSIZE" val="50"/>
  <p:tag name="IGUANATEXCURSOR" val="3723"/>
  <p:tag name="TRANSPARENCY" val="True"/>
  <p:tag name="FILENAME" val=""/>
  <p:tag name="LATEXENGINEID" val="0"/>
  <p:tag name="TEMPFOLDER" val="C:\w32tex\IguanaTex\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83.727"/>
  <p:tag name="ORIGINALWIDTH" val="3037.12"/>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Damping of photon flux: $I \propto \left|e^{ - i \omega ( t - n \hat \bp \cdot \bx)}\right|^2 &#10;= e^{ - \lambda^{-1} \hat \bp \cdot \bx }$&#10;&#10;%%%%%%%%%%%%%%%%%%%%%%%%%%%%%%%%%%%%%%%%&#10;\end{document}&#10;%%%%%%%%%%%%%%%%%%%%%%%%%%%%%%%%%%%%%%%%"/>
  <p:tag name="IGUANATEXSIZE" val="50"/>
  <p:tag name="IGUANATEXCURSOR" val="3686"/>
  <p:tag name="TRANSPARENCY" val="True"/>
  <p:tag name="LATEXENGINEID" val="0"/>
  <p:tag name="TEMPFOLDER" val="C:\w32tex\IguanaTex\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239.97"/>
  <p:tag name="ORIGINALWIDTH" val="950.131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omega \sim 1$ GeV&#10;&#10;$\to $ $\lambda \sim 1-10$ fm. &#10;&#10;%%%%%%%%%%%%%%%%%%%%%%%%%%%%%%%%%%%%%%%%&#10;\end{document}&#10;%%%%%%%%%%%%%%%%%%%%%%%%%%%%%%%%%%%%%%%%"/>
  <p:tag name="IGUANATEXSIZE" val="50"/>
  <p:tag name="IGUANATEXCURSOR" val="1285"/>
  <p:tag name="TRANSPARENCY" val="True"/>
  <p:tag name="FILENAME" val=""/>
  <p:tag name="LATEXENGINEID" val="0"/>
  <p:tag name="TEMPFOLDER" val="C:\w32tex\IguanaTex\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2272.21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cgd{ n(\ep_p^-)  [ 1- n(\ep_p^+) ]} - &#10;\com{n(\ep_p^+) [ 1-  n(\ep_p^-)] &#10;}&#10;\sim   \frac{\omega}{4T} &#10;\nn&#10;\end{eqnarray}&#10;&#10;%%%%%%%%%%%%%%%%%%%%%%%%%%%%%%%%%%%%%%%%&#10;\end{document}&#10;%%%%%%%%%%%%%%%%%%%%%%%%%%%%%%%%%%%%%%%%"/>
  <p:tag name="IGUANATEXSIZE" val="50"/>
  <p:tag name="IGUANATEXCURSOR" val="3772"/>
  <p:tag name="TRANSPARENCY" val="True"/>
  <p:tag name="LATEXENGINEID" val="0"/>
  <p:tag name="TEMPFOLDER" val="C:\w32tex\IguanaTex\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114.7357"/>
  <p:tag name="ORIGINALWIDTH" val="1510.31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 \cgd{$ f + \gam^\ast \to f $} &#10;and \com{$ f \to f  + \gam^\ast $}&#10;&#10;%%%%%%%%%%%%%%%%%%%%%%%%%%%%%%%%%%%%%%%%&#10;\end{document}&#10;%%%%%%%%%%%%%%%%%%%%%%%%%%%%%%%%%%%%%%%%"/>
  <p:tag name="IGUANATEXSIZE" val="50"/>
  <p:tag name="IGUANATEXCURSOR" val="3740"/>
  <p:tag name="TRANSPARENCY" val="True"/>
  <p:tag name="LATEXENGINEID" val="0"/>
  <p:tag name="TEMPFOLDER" val="C:\w32tex\IguanaTex\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1148.10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cgd{$ \gam \to f \bar f $ } and &#10;\com{$ f \bar f  \to  \gam $}&#10;&#10;%%%%%%%%%%%%%%%%%%%%%%%%%%%%%%%%%%%%%%%%&#10;\end{document}&#10;%%%%%%%%%%%%%%%%%%%%%%%%%%%%%%%%%%%%%%%%"/>
  <p:tag name="IGUANATEXSIZE" val="50"/>
  <p:tag name="IGUANATEXCURSOR" val="3737"/>
  <p:tag name="TRANSPARENCY" val="True"/>
  <p:tag name="LATEXENGINEID" val="0"/>
  <p:tag name="TEMPFOLDER" val="C:\w32tex\IguanaTex\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501.6873"/>
  <p:tag name="ORIGINALWIDTH" val="1921.2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amp;&amp;&#10;\cgd{&#10;[ 1- n(\epsilon_p^+) ] [ 1-  n(\epsilon_p^-)] &#10;}&#10; - &#10;\com{n(\epsilon_p^+)  n(\epsilon_p^-) }&#10;\nnb&#10;&amp;&amp; \sim 1 - \left[ 1 - \frac{|\omega|}{4T} \right]&#10;\nn&#10;\end{eqnarray}&#10;&#10;%%%%%%%%%%%%%%%%%%%%%%%%%%%%%%%%%%%%%%%%&#10;\end{document}&#10;%%%%%%%%%%%%%%%%%%%%%%%%%%%%%%%%%%%%%%%%"/>
  <p:tag name="IGUANATEXSIZE" val="50"/>
  <p:tag name="IGUANATEXCURSOR" val="3694"/>
  <p:tag name="TRANSPARENCY" val="True"/>
  <p:tag name="LATEXENGINEID" val="0"/>
  <p:tag name="TEMPFOLDER" val="C:\w32tex\IguanaTex\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501.6873"/>
  <p:tag name="ORIGINALWIDTH" val="2660.66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1- N_+ &amp;=&amp;&#10;\cgd{&#10;[ 1- n(\epsilon_p^+) ] [ 1-  n(\epsilon_p^-)] &#10;}&#10; - &#10;\com{n(\epsilon_p^+)  n(\epsilon_p^-) }&#10;\nnb&#10;&amp;\sim&amp; 1 - \left[ 1 - \frac{|\omega|}{4T} \right]&#10;\nn&#10;\end{eqnarray}&#10;&#10;%%%%%%%%%%%%%%%%%%%%%%%%%%%%%%%%%%%%%%%%&#10;\end{document}&#10;%%%%%%%%%%%%%%%%%%%%%%%%%%%%%%%%%%%%%%%%"/>
  <p:tag name="IGUANATEXSIZE" val="50"/>
  <p:tag name="IGUANATEXCURSOR" val="3800"/>
  <p:tag name="TRANSPARENCY" val="True"/>
  <p:tag name="LATEXENGINEID" val="0"/>
  <p:tag name="TEMPFOLDER" val="C:\w32tex\IguanaTex\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426.6967"/>
  <p:tag name="ORIGINALWIDTH" val="2543.682"/>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 N_- \=   &#10;\cgd{ n(\ep_p^-)  [ 1- n(\ep_p^+) ]} - &#10;\com{n(\ep_p^+) [ 1-  n(\ep_p^-)] &#10;}&#10;\nnb&#10;&amp;\sim&amp;   \frac{\omega}{4T} &#10;\nn&#10;\end{eqnarray}&#10;&#10;%%%%%%%%%%%%%%%%%%%%%%%%%%%%%%%%%%%%%%%%&#10;\end{document}&#10;%%%%%%%%%%%%%%%%%%%%%%%%%%%%%%%%%%%%%%%%"/>
  <p:tag name="IGUANATEXSIZE" val="50"/>
  <p:tag name="IGUANATEXCURSOR" val="3748"/>
  <p:tag name="TRANSPARENCY" val="True"/>
  <p:tag name="LATEXENGINEID" val="0"/>
  <p:tag name="TEMPFOLDER" val="C:\w32tex\IguanaTex\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82.48969"/>
  <p:tag name="ORIGINALWIDTH" val="50.243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2&#10;\nn&#10;\end{eqnarray}&#10;&#10;%%%%%%%%%%%%%%%%%%%%%%%%%%%%%%%%%%%%%%%%&#10;\end{document}&#10;%%%%%%%%%%%%%%%%%%%%%%%%%%%%%%%%%%%%%%%%"/>
  <p:tag name="IGUANATEXSIZE" val="50"/>
  <p:tag name="IGUANATEXCURSOR" val="3692"/>
  <p:tag name="TRANSPARENCY" val="True"/>
  <p:tag name="FILENAME" val=""/>
  <p:tag name="LATEXENGINEID" val="0"/>
  <p:tag name="TEMPFOLDER" val="C:\w32tex\IguanaTex\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51.7435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10;\nn&#10;\end{eqnarray}&#10;&#10;%%%%%%%%%%%%%%%%%%%%%%%%%%%%%%%%%%%%%%%%&#10;\end{document}&#10;%%%%%%%%%%%%%%%%%%%%%%%%%%%%%%%%%%%%%%%%"/>
  <p:tag name="IGUANATEXSIZE" val="50"/>
  <p:tag name="IGUANATEXCURSOR" val="3692"/>
  <p:tag name="TRANSPARENCY" val="True"/>
  <p:tag name="LATEXENGINEID" val="0"/>
  <p:tag name="TEMPFOLDER" val="C:\w32tex\IguanaTex\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51.7435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10;\nn&#10;\end{eqnarray}&#10;&#10;%%%%%%%%%%%%%%%%%%%%%%%%%%%%%%%%%%%%%%%%&#10;\end{document}&#10;%%%%%%%%%%%%%%%%%%%%%%%%%%%%%%%%%%%%%%%%"/>
  <p:tag name="IGUANATEXSIZE" val="50"/>
  <p:tag name="IGUANATEXCURSOR" val="3692"/>
  <p:tag name="TRANSPARENCY" val="True"/>
  <p:tag name="LATEXENGINEID" val="0"/>
  <p:tag name="TEMPFOLDER" val="C:\w32tex\IguanaTex\te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51.7435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10;\nn&#10;\end{eqnarray}&#10;&#10;%%%%%%%%%%%%%%%%%%%%%%%%%%%%%%%%%%%%%%%%&#10;\end{document}&#10;%%%%%%%%%%%%%%%%%%%%%%%%%%%%%%%%%%%%%%%%"/>
  <p:tag name="IGUANATEXSIZE" val="50"/>
  <p:tag name="IGUANATEXCURSOR" val="3692"/>
  <p:tag name="TRANSPARENCY" val="True"/>
  <p:tag name="LATEXENGINEID" val="0"/>
  <p:tag name="TEMPFOLDER" val="C:\w32tex\IguanaTex\te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433.4458"/>
  <p:tag name="ORIGINALWIDTH" val="4106.48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rm Im} \Pi = -  \pi \pp{m_B^2} \, &#10;\gr{ e^{- \frac{ \vert \bq_\perp \vert ^2}{2 \vert q_fB\vert} } }&#10;\,  \frac{ 2 \com{ m^2} }{  q_\parallel^2 \cgd{\sqrt{ 1 -4m^2 /q_\parallel^2 }} }  &#10;\Bigg[  (1- N_+) \theta( q_\para^2 - 4m^2) &#10;-  N_-   \theta( - q_\para^2 )  \Bigg]&#10;\nn&#10;\end{eqnarray}&#10;&#10;%%%%%%%%%%%%%%%%%%%%%%%%%%%%%%%%%%%%%%%%&#10;\end{document}&#10;%%%%%%%%%%%%%%%%%%%%%%%%%%%%%%%%%%%%%%%%"/>
  <p:tag name="IGUANATEXSIZE" val="50"/>
  <p:tag name="IGUANATEXCURSOR" val="3817"/>
  <p:tag name="TRANSPARENCY" val="True"/>
  <p:tag name="LATEXENGINEID" val="0"/>
  <p:tag name="TEMPFOLDER" val="C:\w32tex\IguanaTex\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360.7049"/>
  <p:tag name="ORIGINALWIDTH" val="2532.43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i^{\mu\nu} = &#10;- \com{ (g^{\mu\nu}_\para - \frac{q_\para^\mu q_\para^\nu}{q_\para^2})}&#10;\left[&#10;\Pi^{\rm vac}(q^2_\para) + \Pi^{\rm med}(\cgd{\omega}, \cgd{q_z})&#10;\right]&#10;\nn&#10;\end{eqnarray}&#10;&#10;%%%%%%%%%%%%%%%%%%%%%%%%%%%%%%%%%%%%%%%%&#10;\end{document}&#10;%%%%%%%%%%%%%%%%%%%%%%%%%%%%%%%%%%%%%%%%"/>
  <p:tag name="IGUANATEXSIZE" val="50"/>
  <p:tag name="IGUANATEXCURSOR" val="3850"/>
  <p:tag name="TRANSPARENCY" val="True"/>
  <p:tag name="LATEXENGINEID" val="0"/>
  <p:tag name="TEMPFOLDER" val="C:\w32tex\IguanaTex\te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169.4788"/>
  <p:tag name="ORIGINALWIDTH" val="4017.99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pp{&#10;Screening mass: $m_B^2 = \frac{|eB|}{2\pi} \frac{e}{\pi}$ = (Landau degeneracy) $\times$ (Schwinger mass)  &#10;}&#10;&#10;%%%%%%%%%%%%%%%%%%%%%%%%%%%%%%%%%%%%%%%%&#10;\end{document}&#10;%%%%%%%%%%%%%%%%%%%%%%%%%%%%%%%%%%%%%%%%"/>
  <p:tag name="IGUANATEXSIZE" val="50"/>
  <p:tag name="IGUANATEXCURSOR" val="3729"/>
  <p:tag name="TRANSPARENCY" val="True"/>
  <p:tag name="LATEXENGINEID" val="0"/>
  <p:tag name="TEMPFOLDER" val="C:\w32tex\IguanaTex\te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167.979"/>
  <p:tag name="ORIGINALWIDTH" val="2034.49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i^{\rm total } (\omega, q_z) = &#10;\Pi^{\rm vac } (q_\para^2) &#10;+ \Pi^{\rm med } (\omega, q_z)&#10;\nn&#10;\end{eqnarray}&#10;&#10;%%%%%%%%%%%%%%%%%%%%%%%%%%%%%%%%%%%%%%%%&#10;\end{document}&#10;%%%%%%%%%%%%%%%%%%%%%%%%%%%%%%%%%%%%%%%%"/>
  <p:tag name="IGUANATEXSIZE" val="50"/>
  <p:tag name="IGUANATEXCURSOR" val="3753"/>
  <p:tag name="TRANSPARENCY" val="True"/>
  <p:tag name="LATEXENGINEID" val="0"/>
  <p:tag name="TEMPFOLDER" val="C:\w32tex\IguanaTex\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167.2291"/>
  <p:tag name="ORIGINALWIDTH" val="935.88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cgd{ &#10;\sim (q^2 - 4m^2)^{\frac{d_s - 2}{2} }&#10;}&#10;\nn&#10;\end{eqnarray}&#10;&#10;%%%%%%%%%%%%%%%%%%%%%%%%%%%%%%%%%%%%%%%%&#10;\end{document}&#10;%%%%%%%%%%%%%%%%%%%%%%%%%%%%%%%%%%%%%%%%"/>
  <p:tag name="IGUANATEXSIZE" val="50"/>
  <p:tag name="IGUANATEXCURSOR" val="3738"/>
  <p:tag name="TRANSPARENCY" val="True"/>
  <p:tag name="LATEXENGINEID" val="0"/>
  <p:tag name="TEMPFOLDER" val="C:\w32tex\IguanaTex\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3310.83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 \left.  N_- \right|_{T=0} &#10;&amp;=&amp;   \frac12 [ \,  \theta (  \mu - \ep_p^- ) \theta (\ep_p^+ -  \mu  ) &#10;-  \theta (  \mu - \ep_p^+ ) \theta (\ep_p^- -  \mu  )   \,]&#10;\nn&#10;\end{eqnarray}&#10;&#10;%%%%%%%%%%%%%%%%%%%%%%%%%%%%%%%%%%%%%%%%&#10;\end{document}&#10;%%%%%%%%%%%%%%%%%%%%%%%%%%%%%%%%%%%%%%%%"/>
  <p:tag name="IGUANATEXSIZE" val="50"/>
  <p:tag name="IGUANATEXCURSOR" val="3853"/>
  <p:tag name="TRANSPARENCY" val="True"/>
  <p:tag name="LATEXENGINEID" val="0"/>
  <p:tag name="TEMPFOLDER" val="C:\w32tex\IguanaTex\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2351.70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left. 1 - N_+ \right|_{T=0} &#10; &amp;=&amp; \frac12 [\,  \theta (\ep_p^+ -  \mu  )  + \theta ( \ep_p^- -  \mu  )  \,]&#10;\nn&#10;\end{eqnarray}&#10;&#10;%%%%%%%%%%%%%%%%%%%%%%%%%%%%%%%%%%%%%%%%&#10;\end{document}&#10;%%%%%%%%%%%%%%%%%%%%%%%%%%%%%%%%%%%%%%%%"/>
  <p:tag name="IGUANATEXSIZE" val="50"/>
  <p:tag name="IGUANATEXCURSOR" val="3799"/>
  <p:tag name="TRANSPARENCY" val="True"/>
  <p:tag name="LATEXENGINEID" val="0"/>
  <p:tag name="TEMPFOLDER" val="C:\w32tex\IguanaTex\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43.232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rm Im}&#10;\nn&#10;\end{eqnarray}&#10;&#10;%%%%%%%%%%%%%%%%%%%%%%%%%%%%%%%%%%%%%%%%&#10;\end{document}&#10;%%%%%%%%%%%%%%%%%%%%%%%%%%%%%%%%%%%%%%%%"/>
  <p:tag name="IGUANATEXSIZE" val="50"/>
  <p:tag name="IGUANATEXCURSOR" val="3699"/>
  <p:tag name="TRANSPARENCY" val="True"/>
  <p:tag name="FILENAME" val=""/>
  <p:tag name="LATEXENGINEID" val="0"/>
  <p:tag name="TEMPFOLDER" val="C:\w32tex\IguanaTex\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644.9194"/>
  <p:tag name="ORIGINALWIDTH" val="3279.3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i^{\rm med } (\omega, q_z)&#10;\=  \pi m_B^2 \, e^{- \frac{ \vert \bq_\perp \vert ^2}{2 \vert q_fB\vert} } &#10;\, m^2 \!\! &#10;\nnb&#10;&amp;&amp; \times&#10;\int_{-\infty}^\infty \frac{d p_z}{2\pi \epsilon_p} &#10;\frac{ ( q_\parallel^2 + 2 q_z p_z) \,   [ \cgd{n_+(\epsilon_p)}  + \cgd{n_-(\epsilon_p)}] } &#10;{  q_\parallel^2  ( p_z -\pp{ p_z^+}) (p_z - \pp{p_z^-}) }&#10;\nn&#10;\end{eqnarray}&#10;&#10;%%%%%%%%%%%%%%%%%%%%%%%%%%%%%%%%%%%%%%%%&#10;\end{document}&#10;%%%%%%%%%%%%%%%%%%%%%%%%%%%%%%%%%%%%%%%%"/>
  <p:tag name="IGUANATEXSIZE" val="50"/>
  <p:tag name="IGUANATEXCURSOR" val="4027"/>
  <p:tag name="TRANSPARENCY" val="True"/>
  <p:tag name="LATEXENGINEID" val="0"/>
  <p:tag name="TEMPFOLDER" val="C:\w32tex\IguanaTex\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167.979"/>
  <p:tag name="ORIGINALWIDTH" val="2034.49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i^{\rm total } (\omega, q_z) = &#10;\Pi^{\rm vac } (q_\para^2) &#10;+ \Pi^{\rm med } (\omega, q_z)&#10;\nn&#10;\end{eqnarray}&#10;&#10;%%%%%%%%%%%%%%%%%%%%%%%%%%%%%%%%%%%%%%%%&#10;\end{document}&#10;%%%%%%%%%%%%%%%%%%%%%%%%%%%%%%%%%%%%%%%%"/>
  <p:tag name="IGUANATEXSIZE" val="50"/>
  <p:tag name="IGUANATEXCURSOR" val="3753"/>
  <p:tag name="TRANSPARENCY" val="True"/>
  <p:tag name="LATEXENGINEID" val="0"/>
  <p:tag name="TEMPFOLDER" val="C:\w32tex\IguanaTex\te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152.2309"/>
  <p:tag name="ORIGINALWIDTH" val="2079.49"/>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10;\begin{eqnarray}&#10;(\omega_{\rm th} - \mu )^2 - q_z^2 =  \mu^2 \pm 2 |q_z| \sqrt{  \mu^2 - m^2 } &#10;\nn&#10;\end{eqnarray}&#10;&#10;%%%%%%%%%%%%%%%%%%%%%%%%%%%%%%%%%%%%%%%%&#10;\end{document}&#10;%%%%%%%%%%%%%%%%%%%%%%%%%%%%%%%%%%%%%%%%"/>
  <p:tag name="IGUANATEXSIZE" val="50"/>
  <p:tag name="IGUANATEXCURSOR" val="3775"/>
  <p:tag name="TRANSPARENCY" val="True"/>
  <p:tag name="LATEXENGINEID" val="0"/>
  <p:tag name="TEMPFOLDER" val="C:\w32tex\IguanaTex\te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2062.992"/>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omega_{\rm th} = \mu + \sqrt{ q_z^2 + \mu^2 \pm 2 |q_z| \sqrt{  \mu^2 - m^2 } }&#10;\nn&#10;\end{eqnarray}&#10;&#10;%%%%%%%%%%%%%%%%%%%%%%%%%%%%%%%%%%%%%%%%&#10;\end{document}&#10;%%%%%%%%%%%%%%%%%%%%%%%%%%%%%%%%%%%%%%%%"/>
  <p:tag name="IGUANATEXSIZE" val="50"/>
  <p:tag name="IGUANATEXCURSOR" val="3771"/>
  <p:tag name="TRANSPARENCY" val="True"/>
  <p:tag name="LATEXENGINEID" val="0"/>
  <p:tag name="TEMPFOLDER" val="C:\w32tex\IguanaTex\te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3262.092"/>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_{\rm th}^2 = 2\mu^2 &#10; \pm 2 |q_z| \sqrt{  \mu^2 - m^2 }&#10;+ 2 \mu \sqrt{ q_z^2 + \mu^2 \pm 2 |q_z| \sqrt{  \mu^2 - m^2 } }&#10;\nn&#10;\end{eqnarray}&#10;&#10;%%%%%%%%%%%%%%%%%%%%%%%%%%%%%%%%%%%%%%%%&#10;\end{document}&#10;%%%%%%%%%%%%%%%%%%%%%%%%%%%%%%%%%%%%%%%%"/>
  <p:tag name="IGUANATEXSIZE" val="50"/>
  <p:tag name="IGUANATEXCURSOR" val="3748"/>
  <p:tag name="TRANSPARENCY" val="True"/>
  <p:tag name="LATEXENGINEID" val="0"/>
  <p:tag name="TEMPFOLDER" val="C:\w32tex\IguanaTex\te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138.7327"/>
  <p:tag name="ORIGINALWIDTH" val="1835.7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q_{\rm th}^2 \sim 4\mu^2 &#10; \pm 2 |q_z| \mu$ for $\mu \gg m , \, |q_z| $&#10;&#10;%%%%%%%%%%%%%%%%%%%%%%%%%%%%%%%%%%%%%%%%&#10;\end{document}&#10;%%%%%%%%%%%%%%%%%%%%%%%%%%%%%%%%%%%%%%%%"/>
  <p:tag name="IGUANATEXSIZE" val="50"/>
  <p:tag name="IGUANATEXCURSOR" val="3736"/>
  <p:tag name="TRANSPARENCY" val="True"/>
  <p:tag name="LATEXENGINEID" val="0"/>
  <p:tag name="TEMPFOLDER" val="C:\w32tex\IguanaTex\te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266.9666"/>
  <p:tag name="ORIGINALWIDTH" val="1253.09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cgd{&#10;n_\pm(\epsilon_p) = &#10;\frac{1}{ e^{(\epsilon_p \mp \mu)/T}+1 }&#10;}&#10;\nn&#10;\end{eqnarray}&#10;&#10;%%%%%%%%%%%%%%%%%%%%%%%%%%%%%%%%%%%%%%%%&#10;\end{document}&#10;%%%%%%%%%%%%%%%%%%%%%%%%%%%%%%%%%%%%%%%%"/>
  <p:tag name="IGUANATEXSIZE" val="50"/>
  <p:tag name="IGUANATEXCURSOR" val="3761"/>
  <p:tag name="TRANSPARENCY" val="True"/>
  <p:tag name="LATEXENGINEID" val="0"/>
  <p:tag name="TEMPFOLDER" val="C:\w32tex\IguanaTex\temp\"/>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831.646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epsilon_p =\sqrt{p_z^2 + m^2}&#10;\nn&#10;\end{eqnarray}&#10;&#10;%%%%%%%%%%%%%%%%%%%%%%%%%%%%%%%%%%%%%%%%&#10;\end{document}&#10;%%%%%%%%%%%%%%%%%%%%%%%%%%%%%%%%%%%%%%%%"/>
  <p:tag name="IGUANATEXSIZE" val="50"/>
  <p:tag name="IGUANATEXCURSOR" val="3720"/>
  <p:tag name="TRANSPARENCY" val="True"/>
  <p:tag name="LATEXENGINEID" val="0"/>
  <p:tag name="TEMPFOLDER" val="C:\w32tex\IguanaTex\temp\"/>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1709.78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p{&#10;p^{\pm}_z  = \frac{1}{2} \left( \, q_z \pm \omega \sqrt{1- 4m^2/q_\para^2 } \ \right) &#10;}&#10;\nn&#10;\end{eqnarray}&#10;&#10;%%%%%%%%%%%%%%%%%%%%%%%%%%%%%%%%%%%%%%%%&#10;\end{document}&#10;%%%%%%%%%%%%%%%%%%%%%%%%%%%%%%%%%%%%%%%%"/>
  <p:tag name="IGUANATEXSIZE" val="50"/>
  <p:tag name="IGUANATEXCURSOR" val="3707"/>
  <p:tag name="TRANSPARENCY" val="True"/>
  <p:tag name="LATEXENGINEID" val="0"/>
  <p:tag name="TEMPFOLDER" val="C:\w32tex\IguanaTex\temp\"/>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284.9644"/>
  <p:tag name="ORIGINALWIDTH" val="1610.049"/>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rm Re} [ \, \Pi(\com{\omega})\, ] = \frac{1}{\pi} &#10;\int ds \frac{{\rm Im}[\,  \Pi(\cgd{s}) \,]} { \cgd{s} - \com{\omega}}&#10;\nn&#10;\end{eqnarray}&#10;&#10;%%%%%%%%%%%%%%%%%%%%%%%%%%%%%%%%%%%%%%%%&#10;\end{document}&#10;%%%%%%%%%%%%%%%%%%%%%%%%%%%%%%%%%%%%%%%%"/>
  <p:tag name="IGUANATEXSIZE" val="50"/>
  <p:tag name="IGUANATEXCURSOR" val="3721"/>
  <p:tag name="TRANSPARENCY" val="True"/>
  <p:tag name="LATEXENGINEID" val="0"/>
  <p:tag name="TEMPFOLDER" val="C:\w32tex\IguanaTex\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577.05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0 = \bE_{\rm rot} = \bE &#10;+ (\bx \times {\bm \Omega }) \times {\bm B}&#10;\nn&#10;\end{eqnarray}&#10;&#10;%%%%%%%%%%%%%%%%%%%%%%%%%%%%%%%%%%%%%%%%&#10;\end{document}&#10;%%%%%%%%%%%%%%%%%%%%%%%%%%%%%%%%%%%%%%%%"/>
  <p:tag name="IGUANATEXSIZE" val="50"/>
  <p:tag name="IGUANATEXCURSOR" val="3743"/>
  <p:tag name="TRANSPARENCY" val="True"/>
  <p:tag name="LATEXENGINEID" val="0"/>
  <p:tag name="TEMPFOLDER" val="C:\w32tex\IguanaTex\temp\"/>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284.9644"/>
  <p:tag name="ORIGINALWIDTH" val="1610.049"/>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rm Re} [ \, \Pi(\com{\omega})\, ] = \frac{1}{\pi} &#10;\int ds \frac{{\rm Im}[\,  \Pi(\cgd{s}) \,]} { \cgd{s} - \com{\omega}}&#10;\nn&#10;\end{eqnarray}&#10;&#10;%%%%%%%%%%%%%%%%%%%%%%%%%%%%%%%%%%%%%%%%&#10;\end{document}&#10;%%%%%%%%%%%%%%%%%%%%%%%%%%%%%%%%%%%%%%%%"/>
  <p:tag name="IGUANATEXSIZE" val="50"/>
  <p:tag name="IGUANATEXCURSOR" val="3721"/>
  <p:tag name="TRANSPARENCY" val="True"/>
  <p:tag name="LATEXENGINEID" val="0"/>
  <p:tag name="TEMPFOLDER" val="C:\w32tex\IguanaTex\temp\"/>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1814.02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frac{qE}{{\rm centrifugal} }&#10;\sim \frac{q B R\Omega}{m R \Omega^2} &#10;= \frac{m}{\Omega} \left( \frac{qB}{m^2} \right)&#10;\nn&#10;\end{eqnarray}&#10;&#10;%%%%%%%%%%%%%%%%%%%%%%%%%%%%%%%%%%%%%%%%&#10;\end{document}&#10;%%%%%%%%%%%%%%%%%%%%%%%%%%%%%%%%%%%%%%%%"/>
  <p:tag name="IGUANATEXSIZE" val="18"/>
  <p:tag name="IGUANATEXCURSOR" val="3720"/>
  <p:tag name="TRANSPARENCY" val="True"/>
  <p:tag name="LATEXENGINEID" val="0"/>
  <p:tag name="TEMPFOLDER" val="C:\w32tex\IguanaTex\temp\"/>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305.2118"/>
  <p:tag name="ORIGINALWIDTH" val="2290.96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i \Pi^{\mu\nu} = e^2 \int \frac{d^4 p}{(2\pi)^4} &#10;\tr[ \gam^\mu S_A(p) \gam^\nu S_A(p-q)]&#10;\nn&#10;\end{eqnarray}&#10;&#10;%%%%%%%%%%%%%%%%%%%%%%%%%%%%%%%%%%%%%%%%&#10;\end{document}&#10;%%%%%%%%%%%%%%%%%%%%%%%%%%%%%%%%%%%%%%%%"/>
  <p:tag name="IGUANATEXSIZE" val="50"/>
  <p:tag name="IGUANATEXCURSOR" val="3777"/>
  <p:tag name="TRANSPARENCY" val="True"/>
  <p:tag name="LATEXENGINEID" val="0"/>
  <p:tag name="TEMPFOLDER" val="C:\w32tex\IguanaTex\temp\"/>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741.282"/>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A^\mu$ for external (constant) fields&#10;&#10;%%%%%%%%%%%%%%%%%%%%%%%%%%%%%%%%%%%%%%%%&#10;\end{document}&#10;%%%%%%%%%%%%%%%%%%%%%%%%%%%%%%%%%%%%%%%%"/>
  <p:tag name="IGUANATEXSIZE" val="50"/>
  <p:tag name="IGUANATEXCURSOR" val="3712"/>
  <p:tag name="TRANSPARENCY" val="True"/>
  <p:tag name="FILENAME" val=""/>
  <p:tag name="LATEXENGINEID" val="0"/>
  <p:tag name="TEMPFOLDER" val="C:\w32tex\IguanaTex\temp\"/>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617.1729"/>
  <p:tag name="ORIGINALWIDTH" val="2650.91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S_A(p) &amp;=&amp; \frac{i}{ \sla D - m + i \epsilon}&#10;\nn&#10;\\&#10;&amp;=&amp; i ( \sla D + m) \times i^{-1} \int_0 ^\infty d\tau&#10;e^{ i \tau ( \sla D \sla D - m^2 + i \epsilon)}&#10;\nn&#10;\end{eqnarray}&#10;&#10;%%%%%%%%%%%%%%%%%%%%%%%%%%%%%%%%%%%%%%%%&#10;\end{document}&#10;%%%%%%%%%%%%%%%%%%%%%%%%%%%%%%%%%%%%%%%%"/>
  <p:tag name="IGUANATEXSIZE" val="50"/>
  <p:tag name="IGUANATEXCURSOR" val="3845"/>
  <p:tag name="TRANSPARENCY" val="True"/>
  <p:tag name="LATEXENGINEID" val="0"/>
  <p:tag name="TEMPFOLDER" val="C:\w32tex\IguanaTex\temp\"/>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65.9917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10;\nn&#10;\end{eqnarray}&#10;&#10;%%%%%%%%%%%%%%%%%%%%%%%%%%%%%%%%%%%%%%%%&#10;\end{document}&#10;%%%%%%%%%%%%%%%%%%%%%%%%%%%%%%%%%%%%%%%%"/>
  <p:tag name="IGUANATEXSIZE" val="50"/>
  <p:tag name="IGUANATEXCURSOR" val="3692"/>
  <p:tag name="TRANSPARENCY" val="True"/>
  <p:tag name="LATEXENGINEID" val="0"/>
  <p:tag name="TEMPFOLDER" val="C:\w32tex\IguanaTex\temp\"/>
  <p:tag name="LATEXFORMHEIGHT" val="312"/>
  <p:tag name="LATEXFORMWIDTH" val="384"/>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275.9655"/>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q&#10;\nn&#10;\end{eqnarray}&#10;&#10;%%%%%%%%%%%%%%%%%%%%%%%%%%%%%%%%%%%%%%%%&#10;\end{document}&#10;%%%%%%%%%%%%%%%%%%%%%%%%%%%%%%%%%%%%%%%%"/>
  <p:tag name="IGUANATEXSIZE" val="50"/>
  <p:tag name="IGUANATEXCURSOR" val="3694"/>
  <p:tag name="TRANSPARENCY" val="True"/>
  <p:tag name="LATEXENGINEID" val="0"/>
  <p:tag name="TEMPFOLDER" val="C:\w32tex\IguanaTex\temp\"/>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51.7435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10;\nn&#10;\end{eqnarray}&#10;&#10;%%%%%%%%%%%%%%%%%%%%%%%%%%%%%%%%%%%%%%%%&#10;\end{document}&#10;%%%%%%%%%%%%%%%%%%%%%%%%%%%%%%%%%%%%%%%%"/>
  <p:tag name="IGUANATEXSIZE" val="50"/>
  <p:tag name="IGUANATEXCURSOR" val="3692"/>
  <p:tag name="TRANSPARENCY" val="True"/>
  <p:tag name="LATEXENGINEID" val="0"/>
  <p:tag name="TEMPFOLDER" val="C:\w32tex\IguanaTex\temp\"/>
  <p:tag name="LATEXFORMHEIGHT" val="312"/>
  <p:tag name="LATEXFORMWIDTH" val="384"/>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152.2309"/>
  <p:tag name="ORIGINALWIDTH" val="1545.55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textcolor[named]{Green}{#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10;\begin{document}&#10;%%%%%%%%%%%%%%%%%%%%%%%%%%%%%%%%%%%%%%%%&#10;&#10;Landau degeneracy $\rho_B = \frac{eB}{2\pi}$&#10;&#10;%%%%%%%%%%%%%%%%%%%%%%%%%%%%%%%%%%%%%%%%&#10;\end{document}&#10;%%%%%%%%%%%%%%%%%%%%%%%%%%%%%%%%%%%%%%%%"/>
  <p:tag name="IGUANATEXSIZE" val="50"/>
  <p:tag name="IGUANATEXCURSOR" val="3639"/>
  <p:tag name="TRANSPARENCY" val="True"/>
  <p:tag name="FILENAME" val=""/>
  <p:tag name="LATEXENGINEID" val="0"/>
  <p:tag name="TEMPFOLDER" val="C:\w32tex\IguanaTex\temp\"/>
  <p:tag name="LATEXFORMHEIGHT" val="312"/>
  <p:tag name="LATEXFORMWIDTH" val="384"/>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1948.25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textcolor[named]{Green}{#1}}&#10;\newcommand{\red}[1]{\textcolor[named]{Red}{#1}}&#10;\newcommand{\gray}[1]{{\color[rgb]{0.7,0.7,0.7}{#1}}}&#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10;\begin{document}&#10;%%%%%%%%%%%%%%%%%%%%%%%%%%%%%%%%%%%%%%%%&#10;&#10;\begin{eqnarray}&#10;\epsilon^2_n = p_z^2 + m^2 + \blue{(2n+1)|eB|} \cgd{ \pm \frac{g}{2} |eB|}&#10;\nn&#10;\end{eqnarray}&#10;&#10;%%%%%%%%%%%%%%%%%%%%%%%%%%%%%%%%%%%%%%%%&#10;\end{document}&#10;%%%%%%%%%%%%%%%%%%%%%%%%%%%%%%%%%%%%%%%%"/>
  <p:tag name="IGUANATEXSIZE" val="50"/>
  <p:tag name="IGUANATEXCURSOR" val="3511"/>
  <p:tag name="TRANSPARENCY" val="True"/>
  <p:tag name="FILENAME" val=""/>
  <p:tag name="LATEXENGINEID" val="0"/>
  <p:tag name="TEMPFOLDER" val="C:\w32tex\IguanaTex\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041.62"/>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F_{\rm Lorentz}(r) = \pm v_\theta B&#10;\nn&#10;\end{eqnarray}&#10;&#10;%%%%%%%%%%%%%%%%%%%%%%%%%%%%%%%%%%%%%%%%&#10;\end{document}&#10;%%%%%%%%%%%%%%%%%%%%%%%%%%%%%%%%%%%%%%%%"/>
  <p:tag name="IGUANATEXSIZE" val="50"/>
  <p:tag name="IGUANATEXCURSOR" val="3712"/>
  <p:tag name="TRANSPARENCY" val="True"/>
  <p:tag name="LATEXENGINEID" val="0"/>
  <p:tag name="TEMPFOLDER" val="C:\w32tex\IguanaTex\temp\"/>
  <p:tag name="LATEXFORMHEIGHT" val="312"/>
  <p:tag name="LATEXFORMWIDTH" val="384"/>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113.235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textcolor[named]{Green}{#1}}&#10;\newcommand{\red}[1]{\textcolor[named]{Red}{#1}}&#10;\newcommand{\gray}[1]{{\color[rgb]{0.7,0.7,0.7}{#1}}}&#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10;\begin{document}&#10;%%%%%%%%%%%%%%%%%%%%%%%%%%%%%%%%%%%%%%%%&#10;&#10;\begin{eqnarray}&#10;p_z&#10;\nn&#10;\end{eqnarray}&#10;&#10;%%%%%%%%%%%%%%%%%%%%%%%%%%%%%%%%%%%%%%%%&#10;\end{document}&#10;%%%%%%%%%%%%%%%%%%%%%%%%%%%%%%%%%%%%%%%%"/>
  <p:tag name="IGUANATEXSIZE" val="50"/>
  <p:tag name="IGUANATEXCURSOR" val="3502"/>
  <p:tag name="TRANSPARENCY" val="True"/>
  <p:tag name="FILENAME" val=""/>
  <p:tag name="LATEXENGINEID" val="0"/>
  <p:tag name="TEMPFOLDER" val="C:\w32tex\IguanaTex\temp\"/>
  <p:tag name="LATEXFORMHEIGHT" val="312"/>
  <p:tag name="LATEXFORMWIDTH" val="384"/>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290.9636"/>
  <p:tag name="ORIGINALWIDTH" val="665.1669"/>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epsilon_\gam = \epsilon_f + \epsilon _{\bar f}&#10;\nnb&#10;q_z = p_z +p_z'&#10;\nn&#10;\end{eqnarray}&#10;&#10;%%%%%%%%%%%%%%%%%%%%%%%%%%%%%%%%%%%%%%%%&#10;\end{document}&#10;%%%%%%%%%%%%%%%%%%%%%%%%%%%%%%%%%%%%%%%%"/>
  <p:tag name="IGUANATEXSIZE" val="50"/>
  <p:tag name="IGUANATEXCURSOR" val="3736"/>
  <p:tag name="TRANSPARENCY" val="True"/>
  <p:tag name="LATEXENGINEID" val="0"/>
  <p:tag name="TEMPFOLDER" val="C:\w32tex\IguanaTex\temp\"/>
  <p:tag name="LATEXFORMHEIGHT" val="312"/>
  <p:tag name="LATEXFORMWIDTH" val="384"/>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113.235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_z&#10;\nn&#10;\end{eqnarray}&#10;&#10;%%%%%%%%%%%%%%%%%%%%%%%%%%%%%%%%%%%%%%%%&#10;\end{document}&#10;%%%%%%%%%%%%%%%%%%%%%%%%%%%%%%%%%%%%%%%%"/>
  <p:tag name="IGUANATEXSIZE" val="50"/>
  <p:tag name="IGUANATEXCURSOR" val="3694"/>
  <p:tag name="TRANSPARENCY" val="True"/>
  <p:tag name="LATEXENGINEID" val="0"/>
  <p:tag name="TEMPFOLDER" val="C:\w32tex\IguanaTex\temp\"/>
  <p:tag name="LATEXFORMHEIGHT" val="312"/>
  <p:tag name="LATEXFORMWIDTH" val="384"/>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113.235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_z'&#10;\nn&#10;\end{eqnarray}&#10;&#10;%%%%%%%%%%%%%%%%%%%%%%%%%%%%%%%%%%%%%%%%&#10;\end{document}&#10;%%%%%%%%%%%%%%%%%%%%%%%%%%%%%%%%%%%%%%%%"/>
  <p:tag name="IGUANATEXSIZE" val="50"/>
  <p:tag name="IGUANATEXCURSOR" val="3695"/>
  <p:tag name="TRANSPARENCY" val="True"/>
  <p:tag name="LATEXENGINEID" val="0"/>
  <p:tag name="TEMPFOLDER" val="C:\w32tex\IguanaTex\temp\"/>
  <p:tag name="LATEXFORMHEIGHT" val="312"/>
  <p:tag name="LATEXFORMWIDTH" val="384"/>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51.7435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10;\nn&#10;\end{eqnarray}&#10;&#10;%%%%%%%%%%%%%%%%%%%%%%%%%%%%%%%%%%%%%%%%&#10;\end{document}&#10;%%%%%%%%%%%%%%%%%%%%%%%%%%%%%%%%%%%%%%%%"/>
  <p:tag name="IGUANATEXSIZE" val="50"/>
  <p:tag name="IGUANATEXCURSOR" val="3692"/>
  <p:tag name="TRANSPARENCY" val="True"/>
  <p:tag name="LATEXENGINEID" val="0"/>
  <p:tag name="TEMPFOLDER" val="C:\w32tex\IguanaTex\temp\"/>
  <p:tag name="LATEXFORMHEIGHT" val="312"/>
  <p:tag name="LATEXFORMWIDTH" val="384"/>
  <p:tag name="LATEXFORMWRAP" val="True"/>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OUTPUTDPI" val="1200"/>
  <p:tag name="ORIGINALHEIGHT" val="126.7342"/>
  <p:tag name="ORIGINALWIDTH" val="2658.41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itemize}&#10;&#10;&#10;&#10;\item Compatible with the on-shell condition $q^2=0$.&#10; &#10;&#10;\end{itemize}&#10;&#10;%%%%%%%%%%%%%%%%%%%%%%%%%%%%%%%%%%%%%%%%&#10;\end{document}&#10;%%%%%%%%%%%%%%%%%%%%%%%%%%%%%%%%%%%%%%%%"/>
  <p:tag name="IGUANATEXSIZE" val="50"/>
  <p:tag name="IGUANATEXCURSOR" val="3747"/>
  <p:tag name="TRANSPARENCY" val="True"/>
  <p:tag name="LATEXENGINEID" val="0"/>
  <p:tag name="TEMPFOLDER" val="C:\w32tex\IguanaTex\temp\"/>
  <p:tag name="LATEXFORMHEIGHT" val="312"/>
  <p:tag name="LATEXFORMWIDTH" val="384"/>
  <p:tag name="LATEXFORMWRAP" val="True"/>
  <p:tag name="BITMAPVECTOR" val="0"/>
</p:tagLst>
</file>

<file path=ppt/tags/tag76.xml><?xml version="1.0" encoding="utf-8"?>
<p:tagLst xmlns:a="http://schemas.openxmlformats.org/drawingml/2006/main" xmlns:r="http://schemas.openxmlformats.org/officeDocument/2006/relationships" xmlns:p="http://schemas.openxmlformats.org/presentationml/2006/main">
  <p:tag name="OUTPUTDPI" val="1200"/>
  <p:tag name="ORIGINALHEIGHT" val="371.9535"/>
  <p:tag name="ORIGINALWIDTH" val="1256.84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_\para^2 \= \epsilon_\gam^2 - q_z^2&#10;\nnb&#10;q^2 \= \epsilon_\gam^2 - q_z^2 - \cgd{ |\bq_\perp|^2}&#10;\nn&#10;\end{eqnarray}&#10;&#10;%%%%%%%%%%%%%%%%%%%%%%%%%%%%%%%%%%%%%%%%&#10;\end{document}&#10;%%%%%%%%%%%%%%%%%%%%%%%%%%%%%%%%%%%%%%%%"/>
  <p:tag name="IGUANATEXSIZE" val="50"/>
  <p:tag name="IGUANATEXCURSOR" val="3786"/>
  <p:tag name="TRANSPARENCY" val="True"/>
  <p:tag name="LATEXENGINEID" val="0"/>
  <p:tag name="TEMPFOLDER" val="C:\w32tex\IguanaTex\temp\"/>
  <p:tag name="LATEXFORMHEIGHT" val="312"/>
  <p:tag name="LATEXFORMWIDTH" val="384"/>
  <p:tag name="LATEXFORMWRAP" val="True"/>
  <p:tag name="BITMAPVECTOR" val="0"/>
</p:tagLst>
</file>

<file path=ppt/tags/tag77.xml><?xml version="1.0" encoding="utf-8"?>
<p:tagLst xmlns:a="http://schemas.openxmlformats.org/drawingml/2006/main" xmlns:r="http://schemas.openxmlformats.org/officeDocument/2006/relationships" xmlns:p="http://schemas.openxmlformats.org/presentationml/2006/main">
  <p:tag name="OUTPUTDPI" val="1200"/>
  <p:tag name="ORIGINALHEIGHT" val="158.9802"/>
  <p:tag name="ORIGINALWIDTH" val="1200.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textcolor[named]{Green}{#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10;\begin{document}&#10;%%%%%%%%%%%%%%%%%%%%%%%%%%%%%%%%%%%%%%%%&#10;&#10;\begin{eqnarray}&#10;q_\gam^2 &#10;= ( \epsilon_f + \epsilon_{\bar f})^2_{\rm CoM} \not = 0&#10;\nn&#10;\end{eqnarray}&#10;&#10;%%%%%%%%%%%%%%%%%%%%%%%%%%%%%%%%%%%%%%%%&#10;\end{document}&#10;%%%%%%%%%%%%%%%%%%%%%%%%%%%%%%%%%%%%%%%%"/>
  <p:tag name="IGUANATEXSIZE" val="50"/>
  <p:tag name="IGUANATEXCURSOR" val="3619"/>
  <p:tag name="TRANSPARENCY" val="True"/>
  <p:tag name="FILENAME" val=""/>
  <p:tag name="LATEXENGINEID" val="0"/>
  <p:tag name="TEMPFOLDER" val="C:\w32tex\IguanaTex\temp\"/>
  <p:tag name="LATEXFORMHEIGHT" val="312"/>
  <p:tag name="LATEXFORMWIDTH" val="384"/>
  <p:tag name="LATEXFORMWRAP" val="True"/>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43.232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rm Im}&#10;\nn&#10;\end{eqnarray}&#10;&#10;%%%%%%%%%%%%%%%%%%%%%%%%%%%%%%%%%%%%%%%%&#10;\end{document}&#10;%%%%%%%%%%%%%%%%%%%%%%%%%%%%%%%%%%%%%%%%"/>
  <p:tag name="IGUANATEXSIZE" val="50"/>
  <p:tag name="IGUANATEXCURSOR" val="3699"/>
  <p:tag name="TRANSPARENCY" val="True"/>
  <p:tag name="FILENAME" val=""/>
  <p:tag name="LATEXENGINEID" val="0"/>
  <p:tag name="TEMPFOLDER" val="C:\w32tex\IguanaTex\temp\"/>
  <p:tag name="LATEXFORMHEIGHT" val="312"/>
  <p:tag name="LATEXFORMWIDTH" val="384"/>
  <p:tag name="LATEXFORMWRAP" val="True"/>
  <p:tag name="BITMAPVECTOR" val="0"/>
</p:tagLst>
</file>

<file path=ppt/tags/tag79.xml><?xml version="1.0" encoding="utf-8"?>
<p:tagLst xmlns:a="http://schemas.openxmlformats.org/drawingml/2006/main" xmlns:r="http://schemas.openxmlformats.org/officeDocument/2006/relationships" xmlns:p="http://schemas.openxmlformats.org/presentationml/2006/main">
  <p:tag name="OUTPUTDPI" val="1200"/>
  <p:tag name="ORIGINALHEIGHT" val="164.9794"/>
  <p:tag name="ORIGINALWIDTH" val="787.401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_\para^2 \geq ( \epsilon_\ell + \epsilon_n )^2&#10;\nn&#10;\end{eqnarray}&#10;&#10;%%%%%%%%%%%%%%%%%%%%%%%%%%%%%%%%%%%%%%%%&#10;\end{document}&#10;%%%%%%%%%%%%%%%%%%%%%%%%%%%%%%%%%%%%%%%%"/>
  <p:tag name="IGUANATEXSIZE" val="50"/>
  <p:tag name="IGUANATEXCURSOR" val="3735"/>
  <p:tag name="TRANSPARENCY" val="True"/>
  <p:tag name="FILENAME" val=""/>
  <p:tag name="LATEXENGINEID" val="0"/>
  <p:tag name="TEMPFOLDER" val="C:\w32tex\IguanaTex\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07.2366"/>
  <p:tag name="ORIGINALWIDTH" val="423.69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v_\theta = r \Omega&#10;\nn&#10;\end{eqnarray}&#10;&#10;%%%%%%%%%%%%%%%%%%%%%%%%%%%%%%%%%%%%%%%%&#10;\end{document}&#10;%%%%%%%%%%%%%%%%%%%%%%%%%%%%%%%%%%%%%%%%"/>
  <p:tag name="IGUANATEXSIZE" val="50"/>
  <p:tag name="IGUANATEXCURSOR" val="3710"/>
  <p:tag name="TRANSPARENCY" val="True"/>
  <p:tag name="LATEXENGINEID" val="0"/>
  <p:tag name="TEMPFOLDER" val="C:\w32tex\IguanaTex\temp\"/>
  <p:tag name="LATEXFORMHEIGHT" val="312"/>
  <p:tag name="LATEXFORMWIDTH" val="384"/>
  <p:tag name="LATEXFORMWRAP" val="True"/>
  <p:tag name="BITMAPVECTOR" val="0"/>
</p:tagLst>
</file>

<file path=ppt/tags/tag80.xml><?xml version="1.0" encoding="utf-8"?>
<p:tagLst xmlns:a="http://schemas.openxmlformats.org/drawingml/2006/main" xmlns:r="http://schemas.openxmlformats.org/officeDocument/2006/relationships" xmlns:p="http://schemas.openxmlformats.org/presentationml/2006/main">
  <p:tag name="OUTPUTDPI" val="1200"/>
  <p:tag name="ORIGINALHEIGHT" val="149.2313"/>
  <p:tag name="ORIGINALWIDTH" val="1289.089"/>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epsilon_n = \sqrt{ p_z^2 + 2n eB + m^2}&#10;\nn&#10;\end{eqnarray}&#10;&#10;%%%%%%%%%%%%%%%%%%%%%%%%%%%%%%%%%%%%%%%%&#10;\end{document}&#10;%%%%%%%%%%%%%%%%%%%%%%%%%%%%%%%%%%%%%%%%"/>
  <p:tag name="IGUANATEXSIZE" val="50"/>
  <p:tag name="IGUANATEXCURSOR" val="3730"/>
  <p:tag name="TRANSPARENCY" val="True"/>
  <p:tag name="FILENAME" val=""/>
  <p:tag name="LATEXENGINEID" val="0"/>
  <p:tag name="TEMPFOLDER" val="C:\w32tex\IguanaTex\temp\"/>
  <p:tag name="LATEXFORMHEIGHT" val="312"/>
  <p:tag name="LATEXFORMWIDTH" val="384"/>
  <p:tag name="LATEXFORMWRAP" val="True"/>
  <p:tag name="BITMAPVECTOR" val="0"/>
</p:tagLst>
</file>

<file path=ppt/tags/tag81.xml><?xml version="1.0" encoding="utf-8"?>
<p:tagLst xmlns:a="http://schemas.openxmlformats.org/drawingml/2006/main" xmlns:r="http://schemas.openxmlformats.org/officeDocument/2006/relationships" xmlns:p="http://schemas.openxmlformats.org/presentationml/2006/main">
  <p:tag name="OUTPUTDPI" val="1200"/>
  <p:tag name="ORIGINALHEIGHT" val="299.9625"/>
  <p:tag name="ORIGINALWIDTH" val="3130.859"/>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 \frac{1}{\sqrt{4ac-b^2}}&#10;\left[\, &#10;\arctan \left( \frac{b+2a}{\sqrt{4ac-b^2}} \right)&#10;- \arctan \left( \frac{b-2a}{\sqrt{4ac-b^2}} \right)&#10;\, \right]&#10;\nn&#10;\end{eqnarray}&#10;&#10;%%%%%%%%%%%%%%%%%%%%%%%%%%%%%%%%%%%%%%%%&#10;\end{document}&#10;%%%%%%%%%%%%%%%%%%%%%%%%%%%%%%%%%%%%%%%%"/>
  <p:tag name="IGUANATEXSIZE" val="50"/>
  <p:tag name="IGUANATEXCURSOR" val="3691"/>
  <p:tag name="TRANSPARENCY" val="True"/>
  <p:tag name="FILENAME" val=""/>
  <p:tag name="LATEXENGINEID" val="0"/>
  <p:tag name="TEMPFOLDER" val="C:\w32tex\IguanaTex\temp\"/>
  <p:tag name="LATEXFORMHEIGHT" val="312"/>
  <p:tag name="LATEXFORMWIDTH" val="384"/>
  <p:tag name="LATEXFORMWRAP" val="True"/>
  <p:tag name="BITMAPVECTOR" val="0"/>
</p:tagLst>
</file>

<file path=ppt/tags/tag82.xml><?xml version="1.0" encoding="utf-8"?>
<p:tagLst xmlns:a="http://schemas.openxmlformats.org/drawingml/2006/main" xmlns:r="http://schemas.openxmlformats.org/officeDocument/2006/relationships" xmlns:p="http://schemas.openxmlformats.org/presentationml/2006/main">
  <p:tag name="OUTPUTDPI" val="1200"/>
  <p:tag name="ORIGINALHEIGHT" val="164.9794"/>
  <p:tag name="ORIGINALWIDTH" val="3458.56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a = q_\para^2/(4m^2) , \ b = - (n-\ell) eB/m^2 ,&#10;c= (1-a) + (\ell+n) eB/m^2&#10;\nn&#10;\end{eqnarray}&#10;&#10;%%%%%%%%%%%%%%%%%%%%%%%%%%%%%%%%%%%%%%%%&#10;\end{document}&#10;%%%%%%%%%%%%%%%%%%%%%%%%%%%%%%%%%%%%%%%%"/>
  <p:tag name="IGUANATEXSIZE" val="50"/>
  <p:tag name="IGUANATEXCURSOR" val="3752"/>
  <p:tag name="TRANSPARENCY" val="True"/>
  <p:tag name="FILENAME" val=""/>
  <p:tag name="LATEXENGINEID" val="0"/>
  <p:tag name="TEMPFOLDER" val="C:\w32tex\IguanaTex\temp\"/>
  <p:tag name="LATEXFORMHEIGHT" val="312"/>
  <p:tag name="LATEXFORMWIDTH" val="384"/>
  <p:tag name="LATEXFORMWRAP" val="True"/>
  <p:tag name="BITMAPVECTOR" val="0"/>
</p:tagLst>
</file>

<file path=ppt/tags/tag83.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369.703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eB/m^2&#10;\nn&#10;\end{eqnarray}&#10;&#10;%%%%%%%%%%%%%%%%%%%%%%%%%%%%%%%%%%%%%%%%&#10;\end{document}&#10;%%%%%%%%%%%%%%%%%%%%%%%%%%%%%%%%%%%%%%%%"/>
  <p:tag name="IGUANATEXSIZE" val="50"/>
  <p:tag name="IGUANATEXCURSOR" val="3697"/>
  <p:tag name="TRANSPARENCY" val="True"/>
  <p:tag name="FILENAME" val=""/>
  <p:tag name="LATEXENGINEID" val="0"/>
  <p:tag name="TEMPFOLDER" val="C:\w32tex\IguanaTex\temp\"/>
  <p:tag name="LATEXFORMHEIGHT" val="312"/>
  <p:tag name="LATEXFORMWIDTH" val="384"/>
  <p:tag name="LATEXFORMWRAP" val="True"/>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1200"/>
  <p:tag name="ORIGINALHEIGHT" val="164.2294"/>
  <p:tag name="ORIGINALWIDTH" val="1577.05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Photon momentum $q_\para^2/(4m^2)$&#10;&#10;%%%%%%%%%%%%%%%%%%%%%%%%%%%%%%%%%%%%%%%%&#10;\end{document}&#10;%%%%%%%%%%%%%%%%%%%%%%%%%%%%%%%%%%%%%%%%"/>
  <p:tag name="IGUANATEXSIZE" val="50"/>
  <p:tag name="IGUANATEXCURSOR" val="3707"/>
  <p:tag name="TRANSPARENCY" val="True"/>
  <p:tag name="FILENAME" val=""/>
  <p:tag name="LATEXENGINEID" val="0"/>
  <p:tag name="TEMPFOLDER" val="C:\w32tex\IguanaTex\temp\"/>
  <p:tag name="LATEXFORMHEIGHT" val="312"/>
  <p:tag name="LATEXFORMWIDTH" val="384"/>
  <p:tag name="LATEXFORMWRAP" val="True"/>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369.703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eB/m^2&#10;\nn&#10;\end{eqnarray}&#10;&#10;%%%%%%%%%%%%%%%%%%%%%%%%%%%%%%%%%%%%%%%%&#10;\end{document}&#10;%%%%%%%%%%%%%%%%%%%%%%%%%%%%%%%%%%%%%%%%"/>
  <p:tag name="IGUANATEXSIZE" val="50"/>
  <p:tag name="IGUANATEXCURSOR" val="3697"/>
  <p:tag name="TRANSPARENCY" val="True"/>
  <p:tag name="FILENAME" val=""/>
  <p:tag name="LATEXENGINEID" val="0"/>
  <p:tag name="TEMPFOLDER" val="C:\w32tex\IguanaTex\temp\"/>
  <p:tag name="LATEXFORMHEIGHT" val="312"/>
  <p:tag name="LATEXFORMWIDTH" val="384"/>
  <p:tag name="LATEXFORMWRAP" val="True"/>
  <p:tag name="BITMAPVECTOR" val="0"/>
</p:tagLst>
</file>

<file path=ppt/tags/tag86.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522.684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order\left( (eB)^0\right)&#10;\nn&#10;\end{eqnarray}&#10;&#10;%%%%%%%%%%%%%%%%%%%%%%%%%%%%%%%%%%%%%%%%&#10;\end{document}&#10;%%%%%%%%%%%%%%%%%%%%%%%%%%%%%%%%%%%%%%%%"/>
  <p:tag name="IGUANATEXSIZE" val="18"/>
  <p:tag name="IGUANATEXCURSOR" val="3708"/>
  <p:tag name="TRANSPARENCY" val="True"/>
  <p:tag name="FILENAME" val=""/>
  <p:tag name="LATEXENGINEID" val="0"/>
  <p:tag name="TEMPFOLDER" val="C:\w32tex\IguanaTex\temp\"/>
  <p:tag name="LATEXFORMHEIGHT" val="312"/>
  <p:tag name="LATEXFORMWIDTH" val="384"/>
  <p:tag name="LATEXFORMWRAP" val="True"/>
  <p:tag name="BITMAPVECTOR" val="0"/>
</p:tagLst>
</file>

<file path=ppt/tags/tag87.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522.684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order\left( (eB)^2\right)&#10;\nn&#10;\end{eqnarray}&#10;&#10;%%%%%%%%%%%%%%%%%%%%%%%%%%%%%%%%%%%%%%%%&#10;\end{document}&#10;%%%%%%%%%%%%%%%%%%%%%%%%%%%%%%%%%%%%%%%%"/>
  <p:tag name="IGUANATEXSIZE" val="18"/>
  <p:tag name="IGUANATEXCURSOR" val="3710"/>
  <p:tag name="TRANSPARENCY" val="True"/>
  <p:tag name="FILENAME" val=""/>
  <p:tag name="LATEXENGINEID" val="0"/>
  <p:tag name="TEMPFOLDER" val="C:\w32tex\IguanaTex\temp\"/>
  <p:tag name="LATEXFORMHEIGHT" val="312"/>
  <p:tag name="LATEXFORMWIDTH" val="384"/>
  <p:tag name="LATEXFORMWRAP" val="True"/>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OUTPUTDPI" val="1200"/>
  <p:tag name="ORIGINALHEIGHT" val="153.7308"/>
  <p:tag name="ORIGINALWIDTH" val="522.684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order\left( (eB)^4\right)&#10;\nn&#10;\end{eqnarray}&#10;&#10;%%%%%%%%%%%%%%%%%%%%%%%%%%%%%%%%%%%%%%%%&#10;\end{document}&#10;%%%%%%%%%%%%%%%%%%%%%%%%%%%%%%%%%%%%%%%%"/>
  <p:tag name="IGUANATEXSIZE" val="18"/>
  <p:tag name="IGUANATEXCURSOR" val="3710"/>
  <p:tag name="TRANSPARENCY" val="True"/>
  <p:tag name="FILENAME" val=""/>
  <p:tag name="LATEXENGINEID" val="0"/>
  <p:tag name="TEMPFOLDER" val="C:\w32tex\IguanaTex\temp\"/>
  <p:tag name="LATEXFORMHEIGHT" val="312"/>
  <p:tag name="LATEXFORMWIDTH" val="384"/>
  <p:tag name="LATEXFORMWRAP" val="True"/>
  <p:tag name="BITMAPVECTOR" val="0"/>
</p:tagLst>
</file>

<file path=ppt/tags/tag89.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522.684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order\left( (eB)^6\right)&#10;\nn&#10;\end{eqnarray}&#10;&#10;%%%%%%%%%%%%%%%%%%%%%%%%%%%%%%%%%%%%%%%%&#10;\end{document}&#10;%%%%%%%%%%%%%%%%%%%%%%%%%%%%%%%%%%%%%%%%"/>
  <p:tag name="IGUANATEXSIZE" val="18"/>
  <p:tag name="IGUANATEXCURSOR" val="3710"/>
  <p:tag name="TRANSPARENCY" val="True"/>
  <p:tag name="FILENAME" val=""/>
  <p:tag name="LATEXENGINEID" val="0"/>
  <p:tag name="TEMPFOLDER" val="C:\w32tex\IguanaTex\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14.7357"/>
  <p:tag name="ORIGINALWIDTH" val="879.6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rho = \nabla \cdot \bE \propto \Omega B&#10;\nn&#10;\end{eqnarray}&#10;&#10;%%%%%%%%%%%%%%%%%%%%%%%%%%%%%%%%%%%%%%%%&#10;\end{document}&#10;%%%%%%%%%%%%%%%%%%%%%%%%%%%%%%%%%%%%%%%%"/>
  <p:tag name="IGUANATEXSIZE" val="50"/>
  <p:tag name="IGUANATEXCURSOR" val="3731"/>
  <p:tag name="TRANSPARENCY" val="True"/>
  <p:tag name="LATEXENGINEID" val="0"/>
  <p:tag name="TEMPFOLDER" val="C:\w32tex\IguanaTex\temp\"/>
  <p:tag name="LATEXFORMHEIGHT" val="312"/>
  <p:tag name="LATEXFORMWIDTH" val="384"/>
  <p:tag name="LATEXFORMWRAP" val="True"/>
  <p:tag name="BITMAPVECTOR" val="0"/>
</p:tagLst>
</file>

<file path=ppt/tags/tag90.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584.17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order\left( (eB)^{2n}\right)&#10;\nn&#10;\end{eqnarray}&#10;&#10;%%%%%%%%%%%%%%%%%%%%%%%%%%%%%%%%%%%%%%%%&#10;\end{document}&#10;%%%%%%%%%%%%%%%%%%%%%%%%%%%%%%%%%%%%%%%%"/>
  <p:tag name="IGUANATEXSIZE" val="18"/>
  <p:tag name="IGUANATEXCURSOR" val="3710"/>
  <p:tag name="TRANSPARENCY" val="True"/>
  <p:tag name="FILENAME" val=""/>
  <p:tag name="LATEXENGINEID" val="0"/>
  <p:tag name="TEMPFOLDER" val="C:\w32tex\IguanaTex\temp\"/>
  <p:tag name="LATEXFORMHEIGHT" val="312"/>
  <p:tag name="LATEXFORMWIDTH" val="384"/>
  <p:tag name="LATEXFORMWRAP" val="True"/>
  <p:tag name="BITMAPVECTOR" val="0"/>
</p:tagLst>
</file>

<file path=ppt/tags/tag91.xml><?xml version="1.0" encoding="utf-8"?>
<p:tagLst xmlns:a="http://schemas.openxmlformats.org/drawingml/2006/main" xmlns:r="http://schemas.openxmlformats.org/officeDocument/2006/relationships" xmlns:p="http://schemas.openxmlformats.org/presentationml/2006/main">
  <p:tag name="OUTPUTDPI" val="1200"/>
  <p:tag name="ORIGINALHEIGHT" val="345.7068"/>
  <p:tag name="ORIGINALWIDTH" val="1217.09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frac{eB}{2\pi} \sum_{\ell=0}^\infty \sum_{n=0}^\infty&#10;F_{\ell,n} (q_\para^2 , q_\perp^2)&#10;\nn&#10;\end{eqnarray}&#10;&#10;%%%%%%%%%%%%%%%%%%%%%%%%%%%%%%%%%%%%%%%%&#10;\end{document}&#10;%%%%%%%%%%%%%%%%%%%%%%%%%%%%%%%%%%%%%%%%"/>
  <p:tag name="IGUANATEXSIZE" val="50"/>
  <p:tag name="IGUANATEXCURSOR" val="3779"/>
  <p:tag name="TRANSPARENCY" val="True"/>
  <p:tag name="FILENAME" val=""/>
  <p:tag name="LATEXENGINEID" val="0"/>
  <p:tag name="TEMPFOLDER" val="C:\w32tex\IguanaTex\temp\"/>
  <p:tag name="LATEXFORMHEIGHT" val="312"/>
  <p:tag name="LATEXFORMWIDTH" val="384"/>
  <p:tag name="LATEXFORMWRAP" val="True"/>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OUTPUTDPI" val="1200"/>
  <p:tag name="ORIGINALHEIGHT" val="324.7094"/>
  <p:tag name="ORIGINALWIDTH" val="640.4199"/>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amp;&amp;&#10;\gamma \to (f \bar f)_B&#10;\nnb&#10;&amp;&amp;&#10;\gamma^\ast \to (f \bar f)_B&#10;\nn&#10;\end{eqnarray}&#10;&#10;%%%%%%%%%%%%%%%%%%%%%%%%%%%%%%%%%%%%%%%%&#10;\end{document}&#10;%%%%%%%%%%%%%%%%%%%%%%%%%%%%%%%%%%%%%%%%"/>
  <p:tag name="IGUANATEXSIZE" val="50"/>
  <p:tag name="IGUANATEXCURSOR" val="3725"/>
  <p:tag name="TRANSPARENCY" val="True"/>
  <p:tag name="FILENAME" val=""/>
  <p:tag name="LATEXENGINEID" val="0"/>
  <p:tag name="TEMPFOLDER" val="C:\w32tex\IguanaTex\temp\"/>
  <p:tag name="LATEXFORMHEIGHT" val="312"/>
  <p:tag name="LATEXFORMWIDTH" val="384"/>
  <p:tag name="LATEXFORMWRAP" val="True"/>
  <p:tag name="BITMAPVECTOR" val="0"/>
</p:tagLst>
</file>

<file path=ppt/tags/tag93.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855.643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M|^2 \sim \order(\alpha_{\rm EM})&#10;\nn&#10;\end{eqnarray}&#10;&#10;%%%%%%%%%%%%%%%%%%%%%%%%%%%%%%%%%%%%%%%%&#10;\end{document}&#10;%%%%%%%%%%%%%%%%%%%%%%%%%%%%%%%%%%%%%%%%"/>
  <p:tag name="IGUANATEXSIZE" val="50"/>
  <p:tag name="IGUANATEXCURSOR" val="3691"/>
  <p:tag name="TRANSPARENCY" val="True"/>
  <p:tag name="FILENAME" val=""/>
  <p:tag name="LATEXENGINEID" val="0"/>
  <p:tag name="TEMPFOLDER" val="C:\w32tex\IguanaTex\temp\"/>
  <p:tag name="LATEXFORMHEIGHT" val="312"/>
  <p:tag name="LATEXFORMWIDTH" val="384"/>
  <p:tag name="LATEXFORMWRAP" val="True"/>
  <p:tag name="BITMAPVECTOR" val="0"/>
</p:tagLst>
</file>

<file path=ppt/tags/tag94.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855.643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M|^2 \sim \order(\alpha_{\rm EM}^2)&#10;\nn&#10;\end{eqnarray}&#10;&#10;%%%%%%%%%%%%%%%%%%%%%%%%%%%%%%%%%%%%%%%%&#10;\end{document}&#10;%%%%%%%%%%%%%%%%%%%%%%%%%%%%%%%%%%%%%%%%"/>
  <p:tag name="IGUANATEXSIZE" val="50"/>
  <p:tag name="IGUANATEXCURSOR" val="3727"/>
  <p:tag name="TRANSPARENCY" val="True"/>
  <p:tag name="FILENAME" val=""/>
  <p:tag name="LATEXENGINEID" val="0"/>
  <p:tag name="TEMPFOLDER" val="C:\w32tex\IguanaTex\temp\"/>
  <p:tag name="LATEXFORMHEIGHT" val="312"/>
  <p:tag name="LATEXFORMWIDTH" val="384"/>
  <p:tag name="LATEXFORMWRAP" val="True"/>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OUTPUTDPI" val="1200"/>
  <p:tag name="ORIGINALHEIGHT" val="136.4829"/>
  <p:tag name="ORIGINALWIDTH" val="947.131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i \sla D_\ext -m) \psi =0&#10;\nn&#10;\end{eqnarray}&#10;&#10;%%%%%%%%%%%%%%%%%%%%%%%%%%%%%%%%%%%%%%%%&#10;\end{document}&#10;%%%%%%%%%%%%%%%%%%%%%%%%%%%%%%%%%%%%%%%%"/>
  <p:tag name="IGUANATEXSIZE" val="50"/>
  <p:tag name="IGUANATEXCURSOR" val="3700"/>
  <p:tag name="TRANSPARENCY" val="True"/>
  <p:tag name="FILENAME" val=""/>
  <p:tag name="LATEXENGINEID" val="0"/>
  <p:tag name="TEMPFOLDER" val="C:\w32tex\IguanaTex\temp\"/>
  <p:tag name="LATEXFORMHEIGHT" val="312"/>
  <p:tag name="LATEXFORMWIDTH" val="384"/>
  <p:tag name="LATEXFORMWRAP" val="True"/>
  <p:tag name="BITMAPVECTOR" val="0"/>
</p:tagLst>
</file>

<file path=ppt/tags/tag96.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090.36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D_\ext^\mu = \pd^\mu + i |e| A^\mu_\ext&#10;\nn&#10;\end{eqnarray}&#10;&#10;%%%%%%%%%%%%%%%%%%%%%%%%%%%%%%%%%%%%%%%%&#10;\end{document}&#10;%%%%%%%%%%%%%%%%%%%%%%%%%%%%%%%%%%%%%%%%"/>
  <p:tag name="IGUANATEXSIZE" val="50"/>
  <p:tag name="IGUANATEXCURSOR" val="3730"/>
  <p:tag name="TRANSPARENCY" val="True"/>
  <p:tag name="FILENAME" val=""/>
  <p:tag name="LATEXENGINEID" val="0"/>
  <p:tag name="TEMPFOLDER" val="C:\w32tex\IguanaTex\temp\"/>
  <p:tag name="LATEXFORMHEIGHT" val="312"/>
  <p:tag name="LATEXFORMWIDTH" val="384"/>
  <p:tag name="LATEXFORMWRAP" val="True"/>
  <p:tag name="BITMAPVECTOR" val="0"/>
</p:tagLst>
</file>

<file path=ppt/tags/tag97.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678.6652"/>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rm rot} \bA_\ext = \bB&#10;\nn&#10;\end{eqnarray}&#10;&#10;%%%%%%%%%%%%%%%%%%%%%%%%%%%%%%%%%%%%%%%%&#10;\end{document}&#10;%%%%%%%%%%%%%%%%%%%%%%%%%%%%%%%%%%%%%%%%"/>
  <p:tag name="IGUANATEXSIZE" val="50"/>
  <p:tag name="IGUANATEXCURSOR" val="3715"/>
  <p:tag name="TRANSPARENCY" val="True"/>
  <p:tag name="FILENAME" val=""/>
  <p:tag name="LATEXENGINEID" val="0"/>
  <p:tag name="TEMPFOLDER" val="C:\w32tex\IguanaTex\temp\"/>
  <p:tag name="LATEXFORMHEIGHT" val="312"/>
  <p:tag name="LATEXFORMWIDTH" val="384"/>
  <p:tag name="LATEXFORMWRAP" val="True"/>
  <p:tag name="BITMAPVECTOR" val="0"/>
</p:tagLst>
</file>

<file path=ppt/tags/tag98.xml><?xml version="1.0" encoding="utf-8"?>
<p:tagLst xmlns:a="http://schemas.openxmlformats.org/drawingml/2006/main" xmlns:r="http://schemas.openxmlformats.org/officeDocument/2006/relationships" xmlns:p="http://schemas.openxmlformats.org/presentationml/2006/main">
  <p:tag name="OUTPUTDPI" val="1200"/>
  <p:tag name="ORIGINALHEIGHT" val="137.2328"/>
  <p:tag name="ORIGINALWIDTH" val="771.653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i \sla \pd -m) \psi =0&#10;\nn&#10;\end{eqnarray}&#10;&#10;%%%%%%%%%%%%%%%%%%%%%%%%%%%%%%%%%%%%%%%%&#10;\end{document}&#10;%%%%%%%%%%%%%%%%%%%%%%%%%%%%%%%%%%%%%%%%"/>
  <p:tag name="IGUANATEXSIZE" val="50"/>
  <p:tag name="IGUANATEXCURSOR" val="3702"/>
  <p:tag name="TRANSPARENCY" val="True"/>
  <p:tag name="LATEXENGINEID" val="0"/>
  <p:tag name="TEMPFOLDER" val="C:\w32tex\IguanaTex\temp\"/>
  <p:tag name="LATEXFORMHEIGHT" val="312"/>
  <p:tag name="LATEXFORMWIDTH" val="384"/>
  <p:tag name="LATEXFORMWRAP" val="True"/>
  <p:tag name="BITMAPVECTOR" val="0"/>
</p:tagLst>
</file>

<file path=ppt/tags/tag99.xml><?xml version="1.0" encoding="utf-8"?>
<p:tagLst xmlns:a="http://schemas.openxmlformats.org/drawingml/2006/main" xmlns:r="http://schemas.openxmlformats.org/officeDocument/2006/relationships" xmlns:p="http://schemas.openxmlformats.org/presentationml/2006/main">
  <p:tag name="OUTPUTDPI" val="1200"/>
  <p:tag name="ORIGINALHEIGHT" val="113.9857"/>
  <p:tag name="ORIGINALWIDTH" val="326.959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cgd{q^\mu, \ \epsilon^\mu}&#10;\nn&#10;\end{eqnarray}&#10;&#10;%%%%%%%%%%%%%%%%%%%%%%%%%%%%%%%%%%%%%%%%&#10;\end{document}&#10;%%%%%%%%%%%%%%%%%%%%%%%%%%%%%%%%%%%%%%%%"/>
  <p:tag name="IGUANATEXSIZE" val="50"/>
  <p:tag name="IGUANATEXCURSOR" val="3718"/>
  <p:tag name="TRANSPARENCY" val="True"/>
  <p:tag name="LATEXENGINEID" val="0"/>
  <p:tag name="TEMPFOLDER" val="C:\w32tex\IguanaTex\temp\"/>
  <p:tag name="LATEXFORMHEIGHT" val="312"/>
  <p:tag name="LATEXFORMWIDTH" val="384"/>
  <p:tag name="LATEXFORMWRAP" val="True"/>
  <p:tag name="BITMAPVECTOR" val="0"/>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66"/>
        </a:solidFill>
        <a:ln>
          <a:noFill/>
        </a:ln>
      </a:spPr>
      <a:bodyPr rtlCol="0" anchor="ctr"/>
      <a:lstStyle>
        <a:defPPr algn="ctr" fontAlgn="auto">
          <a:spcBef>
            <a:spcPts val="0"/>
          </a:spcBef>
          <a:spcAft>
            <a:spcPts val="0"/>
          </a:spcAft>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70555</TotalTime>
  <Words>3121</Words>
  <Application>Microsoft Office PowerPoint</Application>
  <PresentationFormat>On-screen Show (4:3)</PresentationFormat>
  <Paragraphs>593</Paragraphs>
  <Slides>48</Slides>
  <Notes>3</Notes>
  <HiddenSlides>11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AdvOTf9433e2d</vt:lpstr>
      <vt:lpstr>ＭＳ Ｐゴシック</vt:lpstr>
      <vt:lpstr>Arial</vt:lpstr>
      <vt:lpstr>Calibri</vt:lpstr>
      <vt:lpstr>Cambria Math</vt:lpstr>
      <vt:lpstr>Wingdings</vt:lpstr>
      <vt:lpstr>Office ​​テーマ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Koichi</dc:creator>
  <cp:lastModifiedBy>服部 恒一</cp:lastModifiedBy>
  <cp:revision>2744</cp:revision>
  <dcterms:created xsi:type="dcterms:W3CDTF">2014-04-23T11:33:49Z</dcterms:created>
  <dcterms:modified xsi:type="dcterms:W3CDTF">2021-08-12T03:50:05Z</dcterms:modified>
</cp:coreProperties>
</file>