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2"/>
  </p:notesMasterIdLst>
  <p:sldIdLst>
    <p:sldId id="316" r:id="rId5"/>
    <p:sldId id="3674" r:id="rId6"/>
    <p:sldId id="3638" r:id="rId7"/>
    <p:sldId id="3672" r:id="rId8"/>
    <p:sldId id="3673" r:id="rId9"/>
    <p:sldId id="3723" r:id="rId10"/>
    <p:sldId id="3724" r:id="rId11"/>
    <p:sldId id="3653" r:id="rId12"/>
    <p:sldId id="3654" r:id="rId13"/>
    <p:sldId id="3666" r:id="rId14"/>
    <p:sldId id="2297" r:id="rId15"/>
    <p:sldId id="3681" r:id="rId16"/>
    <p:sldId id="1367" r:id="rId17"/>
    <p:sldId id="2270" r:id="rId18"/>
    <p:sldId id="2254" r:id="rId19"/>
    <p:sldId id="3725" r:id="rId20"/>
    <p:sldId id="3688" r:id="rId21"/>
    <p:sldId id="2301" r:id="rId22"/>
    <p:sldId id="3682" r:id="rId23"/>
    <p:sldId id="3683" r:id="rId24"/>
    <p:sldId id="3684" r:id="rId25"/>
    <p:sldId id="3685" r:id="rId26"/>
    <p:sldId id="2232" r:id="rId27"/>
    <p:sldId id="2267" r:id="rId28"/>
    <p:sldId id="3677" r:id="rId29"/>
    <p:sldId id="3678" r:id="rId30"/>
    <p:sldId id="310" r:id="rId31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FFFF"/>
    <a:srgbClr val="FF9300"/>
    <a:srgbClr val="00FDFF"/>
    <a:srgbClr val="FF40FF"/>
    <a:srgbClr val="00FA00"/>
    <a:srgbClr val="30519D"/>
    <a:srgbClr val="24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92" autoAdjust="0"/>
    <p:restoredTop sz="94646"/>
  </p:normalViewPr>
  <p:slideViewPr>
    <p:cSldViewPr snapToGrid="0" snapToObjects="1">
      <p:cViewPr varScale="1">
        <p:scale>
          <a:sx n="124" d="100"/>
          <a:sy n="124" d="100"/>
        </p:scale>
        <p:origin x="2112" y="176"/>
      </p:cViewPr>
      <p:guideLst>
        <p:guide orient="horz" pos="37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CFAD0DF-F63F-4951-88B8-7E7D2CB1BA02}" type="datetimeFigureOut">
              <a:rPr lang="en-US" smtClean="0"/>
              <a:t>5/11/21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8010FB5-4D6F-42F5-A809-7A1093A9D7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14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C95DC-3631-4199-BD92-062C4D64355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160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B7A38-86DD-4622-844E-2813CF5B6E0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492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B7A38-86DD-4622-844E-2813CF5B6E0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071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B7A38-86DD-4622-844E-2813CF5B6E0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047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B7A38-86DD-4622-844E-2813CF5B6E0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994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010FB5-4D6F-42F5-A809-7A1093A9D7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479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10FB5-4D6F-42F5-A809-7A1093A9D77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133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B7A38-86DD-4622-844E-2813CF5B6E0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738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C95DC-3631-4199-BD92-062C4D6435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82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5344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3441"/>
            <a:ext cx="9144000" cy="5604510"/>
          </a:xfrm>
        </p:spPr>
        <p:txBody>
          <a:bodyPr/>
          <a:lstStyle>
            <a:lvl1pPr marL="228600" indent="-228600">
              <a:buClr>
                <a:srgbClr val="0432FF"/>
              </a:buClr>
              <a:buFont typeface="Wingdings" pitchFamily="2" charset="2"/>
              <a:buChar char="q"/>
              <a:defRPr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432FF"/>
              </a:buClr>
              <a:buFont typeface="Wingdings" pitchFamily="2" charset="2"/>
              <a:buChar char="q"/>
              <a:defRPr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432FF"/>
              </a:buClr>
              <a:buFont typeface="Wingdings" pitchFamily="2" charset="2"/>
              <a:buChar char="q"/>
              <a:defRPr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432FF"/>
              </a:buClr>
              <a:buFont typeface="Wingdings" pitchFamily="2" charset="2"/>
              <a:buChar char="q"/>
              <a:defRPr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432FF"/>
              </a:buClr>
              <a:buFont typeface="Wingdings" pitchFamily="2" charset="2"/>
              <a:buChar char="q"/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57951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8012" y="6457951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3312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320" y="6458586"/>
            <a:ext cx="2057400" cy="365125"/>
          </a:xfrm>
        </p:spPr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457951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58172" y="6447791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160" y="6472555"/>
            <a:ext cx="2057400" cy="365125"/>
          </a:xfrm>
        </p:spPr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447791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68332" y="6447791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103.0541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bnl.gov/eic/CFC.php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eic-call-det-proposal-l@lists.bnl.gov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temple.edu/eicatip6/" TargetMode="External"/><Relationship Id="rId2" Type="http://schemas.openxmlformats.org/officeDocument/2006/relationships/hyperlink" Target="https://www.ecce-eic.org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indico.bnl.gov/event/10677/timetable/" TargetMode="External"/><Relationship Id="rId4" Type="http://schemas.openxmlformats.org/officeDocument/2006/relationships/hyperlink" Target="https://userweb.jlab.org/~hyde/EIC-CORE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event/11053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nl.gov/eic/CFC.php" TargetMode="External"/><Relationship Id="rId2" Type="http://schemas.openxmlformats.org/officeDocument/2006/relationships/hyperlink" Target="https://arxiv.org/abs/2103.05419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70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436" y="1078787"/>
            <a:ext cx="8365564" cy="1363895"/>
          </a:xfrm>
        </p:spPr>
        <p:txBody>
          <a:bodyPr>
            <a:normAutofit/>
          </a:bodyPr>
          <a:lstStyle/>
          <a:p>
            <a:r>
              <a:rPr lang="en-US" dirty="0"/>
              <a:t>EIC Project and Experimental Program status Update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3618" y="2693220"/>
            <a:ext cx="6010382" cy="2827961"/>
          </a:xfrm>
        </p:spPr>
        <p:txBody>
          <a:bodyPr>
            <a:noAutofit/>
          </a:bodyPr>
          <a:lstStyle/>
          <a:p>
            <a:r>
              <a:rPr lang="en-US" dirty="0"/>
              <a:t>E.C. </a:t>
            </a:r>
            <a:r>
              <a:rPr lang="en-US" dirty="0" err="1"/>
              <a:t>Aschenauer</a:t>
            </a:r>
            <a:r>
              <a:rPr lang="en-US" dirty="0"/>
              <a:t> (BNL)</a:t>
            </a:r>
          </a:p>
          <a:p>
            <a:r>
              <a:rPr lang="en-US" dirty="0"/>
              <a:t>R. Ent (</a:t>
            </a:r>
            <a:r>
              <a:rPr lang="en-US" dirty="0" err="1"/>
              <a:t>JLab</a:t>
            </a:r>
            <a:r>
              <a:rPr lang="en-US" dirty="0"/>
              <a:t>)</a:t>
            </a:r>
          </a:p>
          <a:p>
            <a:r>
              <a:rPr lang="en-US" dirty="0"/>
              <a:t>Co-Associate Directors for the Experimental Program</a:t>
            </a:r>
          </a:p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EIC Meeting with Japanese Physics Society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sz="1400" dirty="0"/>
              <a:t>May 12</a:t>
            </a:r>
            <a:r>
              <a:rPr lang="en-US" sz="1400" baseline="30000" dirty="0"/>
              <a:t>th</a:t>
            </a:r>
            <a:r>
              <a:rPr lang="en-US" sz="1400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70066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6AA7B-FF41-4E70-837B-2F78A5E61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Experimental Program Preparation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9AAE8-44EA-4BFE-B5E7-9F6CB08E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9933DFE-D59E-5542-9DBE-F37179A8180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833438"/>
            <a:ext cx="7572375" cy="159543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Call for Collaboration Proposals for Detectors launched after extensively soliciting input from DOE and EIC User community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Jointly developed between EIC Project,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JLab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BNL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Appeared in the same week as the community Yellow Report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https://arxiv.org/abs/2103.05419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)!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A244B18-5252-4E41-A1FC-7715999AE7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225099"/>
              </p:ext>
            </p:extLst>
          </p:nvPr>
        </p:nvGraphicFramePr>
        <p:xfrm>
          <a:off x="785750" y="2546744"/>
          <a:ext cx="7572499" cy="3456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022">
                  <a:extLst>
                    <a:ext uri="{9D8B030D-6E8A-4147-A177-3AD203B41FA5}">
                      <a16:colId xmlns:a16="http://schemas.microsoft.com/office/drawing/2014/main" val="3045809689"/>
                    </a:ext>
                  </a:extLst>
                </a:gridCol>
                <a:gridCol w="5102365">
                  <a:extLst>
                    <a:ext uri="{9D8B030D-6E8A-4147-A177-3AD203B41FA5}">
                      <a16:colId xmlns:a16="http://schemas.microsoft.com/office/drawing/2014/main" val="1957203897"/>
                    </a:ext>
                  </a:extLst>
                </a:gridCol>
                <a:gridCol w="1872112">
                  <a:extLst>
                    <a:ext uri="{9D8B030D-6E8A-4147-A177-3AD203B41FA5}">
                      <a16:colId xmlns:a16="http://schemas.microsoft.com/office/drawing/2014/main" val="862339206"/>
                    </a:ext>
                  </a:extLst>
                </a:gridCol>
              </a:tblGrid>
              <a:tr h="35855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BNL and TJNAF Jointly Leading Process to Select Project Detector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BNL and TJNAF Jointly Leading Process to Select Project Detector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463211"/>
                  </a:ext>
                </a:extLst>
              </a:tr>
              <a:tr h="423949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 for Expressions of Interest (EOI)</a:t>
                      </a:r>
                    </a:p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https://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www.bnl.gov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eic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EOI.php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008569"/>
                  </a:ext>
                </a:extLst>
              </a:tr>
              <a:tr h="358556">
                <a:tc vMerge="1"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EOI Responses Submitted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November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414576"/>
                  </a:ext>
                </a:extLst>
              </a:tr>
              <a:tr h="408555">
                <a:tc vMerge="1"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Assessment of EOI Responses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Finalized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96475"/>
                  </a:ext>
                </a:extLst>
              </a:tr>
              <a:tr h="358556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Call for Collaboration Proposals for Detectors</a:t>
                      </a:r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https://www.bnl.gov/eic/CFC.php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877198"/>
                  </a:ext>
                </a:extLst>
              </a:tr>
              <a:tr h="358556">
                <a:tc vMerge="1"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BNL/TJNAF Proposal Evaluation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Spring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466170"/>
                  </a:ext>
                </a:extLst>
              </a:tr>
              <a:tr h="358556">
                <a:tc vMerge="1"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Collaboration Proposals for Detectors Submitted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December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331757"/>
                  </a:ext>
                </a:extLst>
              </a:tr>
              <a:tr h="3585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✔️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Decision on Project Detector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943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45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36085-75E7-E84E-B281-761C480C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Call for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Collaboration Proposals for Detectors </a:t>
            </a: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32A11E-00D6-5048-8BD6-926A9B4FE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CBC307-7045-2E45-BE7A-0C326DF0929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39775"/>
            <a:ext cx="9144000" cy="5870575"/>
          </a:xfrm>
        </p:spPr>
        <p:txBody>
          <a:bodyPr>
            <a:normAutofit/>
          </a:bodyPr>
          <a:lstStyle/>
          <a:p>
            <a:r>
              <a:rPr lang="en-US" sz="2200" dirty="0"/>
              <a:t> Call for proposals for </a:t>
            </a:r>
          </a:p>
          <a:p>
            <a:pPr lvl="1"/>
            <a:r>
              <a:rPr lang="en-US" sz="1800" dirty="0"/>
              <a:t>Detector 1 is within the scope of the EIC project and should be based on the “reference” detector and must address the EIC White Paper and NAS Report science case. </a:t>
            </a:r>
          </a:p>
          <a:p>
            <a:pPr lvl="1"/>
            <a:r>
              <a:rPr lang="en-US" sz="1800" dirty="0"/>
              <a:t> Detector 2 should address major parts of the science described in the EIC White Paper and possibly science beyond that and enable some complementarity to Detector 1. </a:t>
            </a:r>
          </a:p>
          <a:p>
            <a:r>
              <a:rPr lang="en-US" sz="2200" dirty="0"/>
              <a:t> Evaluation Criteria:</a:t>
            </a:r>
          </a:p>
          <a:p>
            <a:pPr lvl="1"/>
            <a:r>
              <a:rPr lang="en-US" sz="1800" dirty="0"/>
              <a:t> science capabilities</a:t>
            </a:r>
          </a:p>
          <a:p>
            <a:pPr lvl="1"/>
            <a:r>
              <a:rPr lang="en-US" sz="1800" dirty="0"/>
              <a:t> risk, cost, and schedule of the proposed experiment, specifically for detector technology, design choices</a:t>
            </a:r>
          </a:p>
          <a:p>
            <a:pPr lvl="1"/>
            <a:r>
              <a:rPr lang="en-US" sz="1800" dirty="0"/>
              <a:t> strength of the collaboration</a:t>
            </a:r>
          </a:p>
          <a:p>
            <a:r>
              <a:rPr lang="en-US" sz="2200" dirty="0"/>
              <a:t> Who Evaluates:</a:t>
            </a:r>
          </a:p>
          <a:p>
            <a:pPr lvl="1"/>
            <a:r>
              <a:rPr lang="en-US" sz="1800" dirty="0"/>
              <a:t> scientific-technical committee of renowned and independent subject matter experts in collaboration with members of the Detector Advisory Committee</a:t>
            </a:r>
          </a:p>
          <a:p>
            <a:pPr lvl="1"/>
            <a:endParaRPr lang="en-US" sz="1800" dirty="0"/>
          </a:p>
          <a:p>
            <a:pPr marL="457200" lvl="1" indent="0">
              <a:buNone/>
            </a:pPr>
            <a:r>
              <a:rPr lang="en-US" sz="1800" dirty="0"/>
              <a:t>Further from the Call: </a:t>
            </a:r>
            <a:r>
              <a:rPr lang="en-US" sz="1800" dirty="0">
                <a:solidFill>
                  <a:srgbClr val="0432FF"/>
                </a:solidFill>
              </a:rPr>
              <a:t>“The EIC Detector Advisory Committee will be asked to provide input on detector technology, design choices, and collaboration strength”</a:t>
            </a:r>
          </a:p>
        </p:txBody>
      </p:sp>
    </p:spTree>
    <p:extLst>
      <p:ext uri="{BB962C8B-B14F-4D97-AF65-F5344CB8AC3E}">
        <p14:creationId xmlns:p14="http://schemas.microsoft.com/office/powerpoint/2010/main" val="246308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67459-4220-7544-B05A-4DF6C807D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Other Considerations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D8177-F2ED-1546-8D7F-59BCADD27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537189-9D04-E245-ADE3-A7D02FC4F5BB}"/>
              </a:ext>
            </a:extLst>
          </p:cNvPr>
          <p:cNvSpPr txBox="1"/>
          <p:nvPr/>
        </p:nvSpPr>
        <p:spPr>
          <a:xfrm>
            <a:off x="0" y="646298"/>
            <a:ext cx="899160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understood that the process of collaboration formation is even more complex during a pandemic preventing face-to-face meetings and community building.</a:t>
            </a:r>
          </a:p>
          <a:p>
            <a:pPr>
              <a:spcAft>
                <a:spcPts val="600"/>
              </a:spcAft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Thus, we use methods to remove uncertainties as much as possible and facilitate the process, e.g.,</a:t>
            </a:r>
          </a:p>
          <a:p>
            <a:pPr marL="342900" indent="-342900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First round of FAQ (similar as what was done for the Expressions of Interest)</a:t>
            </a:r>
          </a:p>
          <a:p>
            <a:pPr marL="800100" lvl="1" indent="-342900">
              <a:spcAft>
                <a:spcPts val="600"/>
              </a:spcAft>
              <a:buClr>
                <a:srgbClr val="0432FF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Collect further FAQ from user questions to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eic-call-det-proposal-l@lists.bnl.gov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coordination with the EIC User Group (EICUG), schedule some workshops and organizational meetings to facilitate discussions and collaborations, and provide additional information.</a:t>
            </a:r>
          </a:p>
          <a:p>
            <a:pPr marL="800100" lvl="1" indent="-342900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Week-long Summer workshop/UGM co-hosted by VUU &amp; UCR</a:t>
            </a:r>
          </a:p>
          <a:p>
            <a:pPr marL="800100" lvl="1" indent="-342900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Monthly “forums” with EICUG SC and proposal contacts, may lead to new FAQ.</a:t>
            </a:r>
          </a:p>
          <a:p>
            <a:pPr marL="800100" lvl="1" indent="-342900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Share EIC Detector Proposal Advisory Panel charge and review process beyond December 1 submission date in May at remote quarterly EICUG Meeting. </a:t>
            </a:r>
          </a:p>
          <a:p>
            <a:pPr marL="342900" indent="-342900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 some assistance to the proto-collaborations with cost template, basis-of-estimate information, simulations, layouts, schedules, etc.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0D2E9F-EF74-4891-A3DD-35F96714F16A}"/>
              </a:ext>
            </a:extLst>
          </p:cNvPr>
          <p:cNvSpPr txBox="1"/>
          <p:nvPr/>
        </p:nvSpPr>
        <p:spPr>
          <a:xfrm>
            <a:off x="895350" y="5431494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Guiding Principles:</a:t>
            </a:r>
          </a:p>
          <a:p>
            <a:pPr marL="342900" indent="-34290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achieving a transparent and fair process</a:t>
            </a:r>
          </a:p>
          <a:p>
            <a:pPr marL="342900" indent="-34290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Everybody has a place in the EIC experimental program</a:t>
            </a:r>
          </a:p>
        </p:txBody>
      </p:sp>
    </p:spTree>
    <p:extLst>
      <p:ext uri="{BB962C8B-B14F-4D97-AF65-F5344CB8AC3E}">
        <p14:creationId xmlns:p14="http://schemas.microsoft.com/office/powerpoint/2010/main" val="310560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26D520-4C8A-4946-92B1-16C3A5451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Purpose Detector @ EIC</a:t>
            </a:r>
            <a:endParaRPr lang="en-US" dirty="0"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AAD942-C312-3641-9062-C8900F17C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CAED5-F919-DD41-AB17-07D7079E0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3CDC5CA-7E02-4EEA-BD36-B67E70720637}"/>
              </a:ext>
            </a:extLst>
          </p:cNvPr>
          <p:cNvSpPr/>
          <p:nvPr/>
        </p:nvSpPr>
        <p:spPr bwMode="auto">
          <a:xfrm>
            <a:off x="533400" y="1190625"/>
            <a:ext cx="7848600" cy="13716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0944AE-1E30-4D4F-9D42-EAC0B75B9C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3" y="569984"/>
            <a:ext cx="4631673" cy="4970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24B1D0D-0A80-4741-884B-37571156B1FB}"/>
              </a:ext>
            </a:extLst>
          </p:cNvPr>
          <p:cNvGrpSpPr/>
          <p:nvPr/>
        </p:nvGrpSpPr>
        <p:grpSpPr>
          <a:xfrm>
            <a:off x="-1896734" y="5563633"/>
            <a:ext cx="4363828" cy="1200329"/>
            <a:chOff x="782329" y="4934753"/>
            <a:chExt cx="4363828" cy="1200329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521B08D-1BD1-4AB7-8FCE-4726207D5B59}"/>
                </a:ext>
              </a:extLst>
            </p:cNvPr>
            <p:cNvCxnSpPr/>
            <p:nvPr/>
          </p:nvCxnSpPr>
          <p:spPr>
            <a:xfrm>
              <a:off x="4585465" y="5090000"/>
              <a:ext cx="560692" cy="0"/>
            </a:xfrm>
            <a:prstGeom prst="line">
              <a:avLst/>
            </a:prstGeom>
            <a:ln w="76200">
              <a:solidFill>
                <a:srgbClr val="A6A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BF74A3A-5190-46C5-994D-360D9AB3FF2D}"/>
                </a:ext>
              </a:extLst>
            </p:cNvPr>
            <p:cNvCxnSpPr/>
            <p:nvPr/>
          </p:nvCxnSpPr>
          <p:spPr>
            <a:xfrm>
              <a:off x="4585465" y="5090000"/>
              <a:ext cx="560692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3ED5D81-61C7-4353-8275-0F117E2279DA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5278281"/>
              <a:ext cx="560692" cy="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EF69C0C-306E-4B21-928C-306592AEACA6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5278281"/>
              <a:ext cx="550941" cy="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DBE4790-39A1-4527-A6E2-C40C01033F9A}"/>
                </a:ext>
              </a:extLst>
            </p:cNvPr>
            <p:cNvCxnSpPr>
              <a:cxnSpLocks/>
            </p:cNvCxnSpPr>
            <p:nvPr/>
          </p:nvCxnSpPr>
          <p:spPr>
            <a:xfrm>
              <a:off x="4562248" y="5443353"/>
              <a:ext cx="560692" cy="0"/>
            </a:xfrm>
            <a:prstGeom prst="line">
              <a:avLst/>
            </a:prstGeom>
            <a:ln w="57150">
              <a:solidFill>
                <a:srgbClr val="A8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0E6A942-AAD1-4E7C-922C-3F5A9C027B13}"/>
                </a:ext>
              </a:extLst>
            </p:cNvPr>
            <p:cNvCxnSpPr/>
            <p:nvPr/>
          </p:nvCxnSpPr>
          <p:spPr>
            <a:xfrm>
              <a:off x="4562249" y="5445682"/>
              <a:ext cx="56069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36A37D-D28B-4E22-8C3E-A9255A43009E}"/>
                </a:ext>
              </a:extLst>
            </p:cNvPr>
            <p:cNvCxnSpPr>
              <a:cxnSpLocks/>
            </p:cNvCxnSpPr>
            <p:nvPr/>
          </p:nvCxnSpPr>
          <p:spPr>
            <a:xfrm>
              <a:off x="4567124" y="5725150"/>
              <a:ext cx="560692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035584B-67C1-4475-84EE-07799BB07C37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5721266"/>
              <a:ext cx="550942" cy="621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0EF2CFC-AB26-48EA-84F2-FA195762F82C}"/>
                </a:ext>
              </a:extLst>
            </p:cNvPr>
            <p:cNvCxnSpPr>
              <a:cxnSpLocks/>
            </p:cNvCxnSpPr>
            <p:nvPr/>
          </p:nvCxnSpPr>
          <p:spPr>
            <a:xfrm>
              <a:off x="4567124" y="6005003"/>
              <a:ext cx="560692" cy="0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15E50C9-B0DA-4314-B643-0C0B3D9847A2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6001120"/>
              <a:ext cx="555816" cy="388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B72D190-9B0B-4970-A3F2-2908F4981EAE}"/>
                </a:ext>
              </a:extLst>
            </p:cNvPr>
            <p:cNvSpPr txBox="1"/>
            <p:nvPr/>
          </p:nvSpPr>
          <p:spPr>
            <a:xfrm>
              <a:off x="782329" y="4934753"/>
              <a:ext cx="38369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latin typeface="+mj-lt"/>
                </a:rPr>
                <a:t>          Hadron Storage Ring</a:t>
              </a:r>
            </a:p>
            <a:p>
              <a:pPr algn="r"/>
              <a:r>
                <a:rPr lang="en-US" sz="1200" dirty="0">
                  <a:latin typeface="+mj-lt"/>
                </a:rPr>
                <a:t>          Electron Storage Ring</a:t>
              </a:r>
            </a:p>
            <a:p>
              <a:pPr algn="r"/>
              <a:r>
                <a:rPr lang="en-US" sz="1200" dirty="0">
                  <a:latin typeface="+mj-lt"/>
                </a:rPr>
                <a:t>          Electron Injector Synchrotron</a:t>
              </a:r>
            </a:p>
            <a:p>
              <a:pPr algn="r"/>
              <a:r>
                <a:rPr lang="en-US" sz="1200" dirty="0">
                  <a:latin typeface="+mj-lt"/>
                </a:rPr>
                <a:t>          Possible on-energy Hadron </a:t>
              </a:r>
            </a:p>
            <a:p>
              <a:pPr algn="r"/>
              <a:r>
                <a:rPr lang="en-US" sz="1200" dirty="0">
                  <a:latin typeface="+mj-lt"/>
                </a:rPr>
                <a:t>          injector ring</a:t>
              </a:r>
            </a:p>
            <a:p>
              <a:pPr algn="r"/>
              <a:r>
                <a:rPr lang="en-US" sz="1200" dirty="0">
                  <a:latin typeface="+mj-lt"/>
                </a:rPr>
                <a:t>          Hadron injector complex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AFCA062-81F1-415D-9B3A-EF1FBDE94CE2}"/>
              </a:ext>
            </a:extLst>
          </p:cNvPr>
          <p:cNvSpPr txBox="1"/>
          <p:nvPr/>
        </p:nvSpPr>
        <p:spPr>
          <a:xfrm>
            <a:off x="4777487" y="1924096"/>
            <a:ext cx="3399729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omic Sans MS" panose="030F0902030302020204" pitchFamily="66" charset="0"/>
              </a:rPr>
              <a:t>Two possible locations – IP6 and IP8 – for  detectors and Interaction Regions.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EDB3BE-4A5A-4F88-B3DC-D19D690851F4}"/>
              </a:ext>
            </a:extLst>
          </p:cNvPr>
          <p:cNvSpPr txBox="1"/>
          <p:nvPr/>
        </p:nvSpPr>
        <p:spPr>
          <a:xfrm>
            <a:off x="4787813" y="2998508"/>
            <a:ext cx="427041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  <a:latin typeface="Comic Sans MS" panose="030F0902030302020204" pitchFamily="66" charset="0"/>
              </a:rPr>
              <a:t>IP6</a:t>
            </a:r>
            <a:r>
              <a:rPr lang="en-US" b="1" dirty="0">
                <a:latin typeface="Comic Sans MS" panose="030F0902030302020204" pitchFamily="66" charset="0"/>
              </a:rPr>
              <a:t> is the planned detector location </a:t>
            </a:r>
            <a:r>
              <a:rPr lang="en-US" dirty="0">
                <a:latin typeface="Comic Sans MS" panose="030F0902030302020204" pitchFamily="66" charset="0"/>
              </a:rPr>
              <a:t>for the project detector </a:t>
            </a:r>
          </a:p>
        </p:txBody>
      </p:sp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84170FCC-4290-8A47-9535-31F715872E39}"/>
              </a:ext>
            </a:extLst>
          </p:cNvPr>
          <p:cNvSpPr txBox="1">
            <a:spLocks/>
          </p:cNvSpPr>
          <p:nvPr/>
        </p:nvSpPr>
        <p:spPr>
          <a:xfrm>
            <a:off x="7058172" y="64477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3C5830-40F3-F04E-B2E3-10E6672BA8F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CE4E8F2-6660-8349-B03E-123ED35EE1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79" t="9889" r="9550" b="3194"/>
          <a:stretch/>
        </p:blipFill>
        <p:spPr>
          <a:xfrm>
            <a:off x="3102654" y="3960582"/>
            <a:ext cx="5790123" cy="2887258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D36F3B04-C69D-E946-A9AE-1898392D4893}"/>
              </a:ext>
            </a:extLst>
          </p:cNvPr>
          <p:cNvSpPr/>
          <p:nvPr/>
        </p:nvSpPr>
        <p:spPr>
          <a:xfrm>
            <a:off x="6113125" y="4439543"/>
            <a:ext cx="883578" cy="339047"/>
          </a:xfrm>
          <a:prstGeom prst="ellipse">
            <a:avLst/>
          </a:prstGeom>
          <a:noFill/>
          <a:ln w="19050">
            <a:solidFill>
              <a:srgbClr val="00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CDCF515-4B2E-C74B-A545-2AE6FEB9E395}"/>
              </a:ext>
            </a:extLst>
          </p:cNvPr>
          <p:cNvSpPr/>
          <p:nvPr/>
        </p:nvSpPr>
        <p:spPr>
          <a:xfrm>
            <a:off x="7243047" y="4901738"/>
            <a:ext cx="361307" cy="244585"/>
          </a:xfrm>
          <a:prstGeom prst="ellipse">
            <a:avLst/>
          </a:prstGeom>
          <a:noFill/>
          <a:ln w="19050">
            <a:solidFill>
              <a:srgbClr val="00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E15B8F8-11E0-4545-B1A1-C9D67D03836A}"/>
              </a:ext>
            </a:extLst>
          </p:cNvPr>
          <p:cNvSpPr/>
          <p:nvPr/>
        </p:nvSpPr>
        <p:spPr>
          <a:xfrm rot="16200000">
            <a:off x="6588812" y="4395304"/>
            <a:ext cx="883578" cy="339047"/>
          </a:xfrm>
          <a:prstGeom prst="ellipse">
            <a:avLst/>
          </a:prstGeom>
          <a:noFill/>
          <a:ln w="19050">
            <a:solidFill>
              <a:srgbClr val="00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A71B2C6-5A22-5E44-B662-C447B7DB7205}"/>
              </a:ext>
            </a:extLst>
          </p:cNvPr>
          <p:cNvSpPr/>
          <p:nvPr/>
        </p:nvSpPr>
        <p:spPr>
          <a:xfrm rot="16200000">
            <a:off x="6818158" y="4451354"/>
            <a:ext cx="904126" cy="260627"/>
          </a:xfrm>
          <a:prstGeom prst="ellipse">
            <a:avLst/>
          </a:prstGeom>
          <a:noFill/>
          <a:ln w="19050">
            <a:solidFill>
              <a:srgbClr val="00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0D2935B-C8AF-E345-85D5-C02FB41D5A30}"/>
              </a:ext>
            </a:extLst>
          </p:cNvPr>
          <p:cNvSpPr/>
          <p:nvPr/>
        </p:nvSpPr>
        <p:spPr>
          <a:xfrm rot="16200000">
            <a:off x="4474969" y="4577675"/>
            <a:ext cx="748874" cy="143837"/>
          </a:xfrm>
          <a:prstGeom prst="ellipse">
            <a:avLst/>
          </a:prstGeom>
          <a:noFill/>
          <a:ln w="19050"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92E3013-0BAD-4D4D-A16A-0D6839D330D0}"/>
              </a:ext>
            </a:extLst>
          </p:cNvPr>
          <p:cNvSpPr txBox="1"/>
          <p:nvPr/>
        </p:nvSpPr>
        <p:spPr>
          <a:xfrm>
            <a:off x="6039125" y="6148521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j-lt"/>
              </a:rPr>
              <a:t>electron beam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0AD18F-9310-D147-B6DA-71A61FA59DB8}"/>
              </a:ext>
            </a:extLst>
          </p:cNvPr>
          <p:cNvSpPr txBox="1"/>
          <p:nvPr/>
        </p:nvSpPr>
        <p:spPr>
          <a:xfrm>
            <a:off x="4332753" y="6168471"/>
            <a:ext cx="1231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j-lt"/>
              </a:rPr>
              <a:t>p/A beam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EBE2722-7DF1-8B4B-AFF7-1BF002200E4D}"/>
              </a:ext>
            </a:extLst>
          </p:cNvPr>
          <p:cNvCxnSpPr>
            <a:cxnSpLocks/>
          </p:cNvCxnSpPr>
          <p:nvPr/>
        </p:nvCxnSpPr>
        <p:spPr>
          <a:xfrm flipV="1">
            <a:off x="4254632" y="6468068"/>
            <a:ext cx="1661036" cy="29294"/>
          </a:xfrm>
          <a:prstGeom prst="straightConnector1">
            <a:avLst/>
          </a:prstGeom>
          <a:ln w="31750">
            <a:solidFill>
              <a:srgbClr val="FF9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114D614-68B3-E941-BA91-E64232C4ACAF}"/>
              </a:ext>
            </a:extLst>
          </p:cNvPr>
          <p:cNvCxnSpPr>
            <a:cxnSpLocks/>
          </p:cNvCxnSpPr>
          <p:nvPr/>
        </p:nvCxnSpPr>
        <p:spPr>
          <a:xfrm flipH="1">
            <a:off x="5891947" y="6456511"/>
            <a:ext cx="1864961" cy="8053"/>
          </a:xfrm>
          <a:prstGeom prst="straightConnector1">
            <a:avLst/>
          </a:prstGeom>
          <a:ln w="317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2045F85-80CC-914D-8B99-47C7CB118EC5}"/>
              </a:ext>
            </a:extLst>
          </p:cNvPr>
          <p:cNvSpPr txBox="1"/>
          <p:nvPr/>
        </p:nvSpPr>
        <p:spPr>
          <a:xfrm>
            <a:off x="3459997" y="3984583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>
                <a:latin typeface="+mj-lt"/>
              </a:rPr>
              <a:t>Backward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B3B249-921E-5746-AF02-255B4EB767DA}"/>
              </a:ext>
            </a:extLst>
          </p:cNvPr>
          <p:cNvSpPr txBox="1"/>
          <p:nvPr/>
        </p:nvSpPr>
        <p:spPr>
          <a:xfrm>
            <a:off x="7969437" y="6269831"/>
            <a:ext cx="994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latin typeface="+mj-lt"/>
              </a:rPr>
              <a:t>Forward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B11CE66-D3FF-B948-B529-5B57A9AC0D54}"/>
              </a:ext>
            </a:extLst>
          </p:cNvPr>
          <p:cNvSpPr/>
          <p:nvPr/>
        </p:nvSpPr>
        <p:spPr>
          <a:xfrm rot="16200000">
            <a:off x="4185581" y="4432124"/>
            <a:ext cx="748874" cy="143837"/>
          </a:xfrm>
          <a:prstGeom prst="ellipse">
            <a:avLst/>
          </a:prstGeom>
          <a:noFill/>
          <a:ln w="19050"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CA9B983-B7D1-BF48-8454-D23CB98DF94B}"/>
              </a:ext>
            </a:extLst>
          </p:cNvPr>
          <p:cNvCxnSpPr/>
          <p:nvPr/>
        </p:nvCxnSpPr>
        <p:spPr>
          <a:xfrm>
            <a:off x="2342289" y="3565133"/>
            <a:ext cx="6550488" cy="419450"/>
          </a:xfrm>
          <a:prstGeom prst="straightConnector1">
            <a:avLst/>
          </a:prstGeom>
          <a:ln w="127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88AEF64-F9B9-E342-9030-4E8EE4638D19}"/>
              </a:ext>
            </a:extLst>
          </p:cNvPr>
          <p:cNvCxnSpPr>
            <a:cxnSpLocks/>
          </p:cNvCxnSpPr>
          <p:nvPr/>
        </p:nvCxnSpPr>
        <p:spPr>
          <a:xfrm>
            <a:off x="2054133" y="3594631"/>
            <a:ext cx="1446075" cy="436278"/>
          </a:xfrm>
          <a:prstGeom prst="straightConnector1">
            <a:avLst/>
          </a:prstGeom>
          <a:ln w="127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FD0E26EB-B844-2746-A1D7-C5109E43843A}"/>
              </a:ext>
            </a:extLst>
          </p:cNvPr>
          <p:cNvSpPr/>
          <p:nvPr/>
        </p:nvSpPr>
        <p:spPr>
          <a:xfrm rot="16585841">
            <a:off x="4733807" y="4857470"/>
            <a:ext cx="248296" cy="871462"/>
          </a:xfrm>
          <a:prstGeom prst="ellipse">
            <a:avLst/>
          </a:prstGeom>
          <a:noFill/>
          <a:ln w="19050"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ECE38E-2B75-A248-8414-BE4AD7F2AA88}"/>
              </a:ext>
            </a:extLst>
          </p:cNvPr>
          <p:cNvSpPr txBox="1"/>
          <p:nvPr/>
        </p:nvSpPr>
        <p:spPr>
          <a:xfrm>
            <a:off x="4687466" y="677292"/>
            <a:ext cx="42079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EIC facility is capable supporting a science program that includes two detectors and two interaction regions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DOE-NP supported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EIC Project includes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one detector and one Interaction Region</a:t>
            </a:r>
            <a:endParaRPr lang="en-US" sz="14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73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EICUG: Yellow Report (YR) Initiative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757" y="1350675"/>
            <a:ext cx="7306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Detector requirements and design driven by EIC Physics program and defined by EIC Community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03407" y="2210976"/>
            <a:ext cx="604845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Physics Topics ➝ Processes ➝ Detector Requirements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8238" y="2910184"/>
            <a:ext cx="3487108" cy="16773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 Working Group: 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Inclusive Reactions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Semi-Inclusive Reactions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Jets, Heavy Quarks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Exclusive Reactions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Diffractive Reactions &amp; Tagging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68803" y="2910184"/>
            <a:ext cx="3709670" cy="1954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 Working Group: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Tracking + Vertexing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Particle ID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Calorimetry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DAQ/Electronics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Polarimetry/Ancillary Detectors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Central Detector: Integration &amp; Magnet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Far- Forward Detector &amp; IR Integration</a:t>
            </a:r>
          </a:p>
        </p:txBody>
      </p:sp>
      <p:sp>
        <p:nvSpPr>
          <p:cNvPr id="3" name="Left-Right Arrow 2"/>
          <p:cNvSpPr/>
          <p:nvPr/>
        </p:nvSpPr>
        <p:spPr>
          <a:xfrm>
            <a:off x="4100097" y="3525549"/>
            <a:ext cx="957232" cy="484632"/>
          </a:xfrm>
          <a:prstGeom prst="leftRightArrow">
            <a:avLst/>
          </a:prstGeom>
          <a:solidFill>
            <a:srgbClr val="043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8896" y="5267580"/>
            <a:ext cx="8399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Provides </a:t>
            </a:r>
            <a:r>
              <a:rPr lang="en-US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input for detector proposals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handoff between Physics &amp; Detector Working Groups in “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interactive detector matrix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”: Collects physics requirements “real time”, lists all technologies for a given region, and links to studies that established the numbers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730057"/>
            <a:ext cx="3889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spcBef>
                <a:spcPct val="0"/>
              </a:spcBef>
              <a:defRPr/>
            </a:pPr>
            <a:r>
              <a:rPr lang="en-US" altLang="en-US" sz="16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EIC Users Group: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EICUG.ORG</a:t>
            </a:r>
          </a:p>
          <a:p>
            <a:r>
              <a:rPr lang="en-US" sz="16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Report:</a:t>
            </a:r>
            <a:r>
              <a:rPr lang="en-US" sz="1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arxiv.org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/abs/2103.05419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44" y="530606"/>
            <a:ext cx="1776456" cy="229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2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device&#10;&#10;Description automatically generated">
            <a:extLst>
              <a:ext uri="{FF2B5EF4-FFF2-40B4-BE49-F238E27FC236}">
                <a16:creationId xmlns:a16="http://schemas.microsoft.com/office/drawing/2014/main" id="{935B09DB-6188-AC4D-8BD1-54FAE0D422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85" t="2984" r="34606" b="20968"/>
          <a:stretch/>
        </p:blipFill>
        <p:spPr>
          <a:xfrm>
            <a:off x="5239820" y="1097241"/>
            <a:ext cx="3996648" cy="38014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066A49-2FEB-A749-A466-BC42AE018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EIC Experimental Equipment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F509B7-C493-6745-BD83-4801E7548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6FAF7F-3418-4845-BCE4-D3180F9A642E}"/>
              </a:ext>
            </a:extLst>
          </p:cNvPr>
          <p:cNvSpPr txBox="1"/>
          <p:nvPr/>
        </p:nvSpPr>
        <p:spPr>
          <a:xfrm>
            <a:off x="13563" y="539783"/>
            <a:ext cx="6390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general purpose EIC Detector is complex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9B58A5-A19A-CF44-B9D0-B534B09D6DE9}"/>
              </a:ext>
            </a:extLst>
          </p:cNvPr>
          <p:cNvSpPr txBox="1"/>
          <p:nvPr/>
        </p:nvSpPr>
        <p:spPr>
          <a:xfrm>
            <a:off x="0" y="947603"/>
            <a:ext cx="589891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ea typeface="Comic Sans MS" charset="0"/>
                <a:cs typeface="Arial" panose="020B0604020202020204" pitchFamily="34" charset="0"/>
              </a:rPr>
              <a:t>Overall detector requirements:</a:t>
            </a:r>
            <a:endParaRPr lang="en-US" sz="2000" dirty="0">
              <a:solidFill>
                <a:srgbClr val="322F31"/>
              </a:solidFill>
              <a:latin typeface="Arial" panose="020B0604020202020204" pitchFamily="34" charset="0"/>
              <a:ea typeface="Comic Sans MS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00FF"/>
              </a:buClr>
              <a:buFont typeface="Wingdings" charset="2"/>
              <a:buChar char="q"/>
            </a:pPr>
            <a:r>
              <a:rPr lang="en-US" dirty="0">
                <a:solidFill>
                  <a:srgbClr val="322F31"/>
                </a:solidFill>
                <a:latin typeface="Arial" panose="020B0604020202020204" pitchFamily="34" charset="0"/>
                <a:ea typeface="Comic Sans MS" charset="0"/>
                <a:cs typeface="Arial" panose="020B0604020202020204" pitchFamily="34" charset="0"/>
              </a:rPr>
              <a:t>Large rapidity (-4 &lt; </a:t>
            </a:r>
            <a:r>
              <a:rPr lang="en-US" dirty="0">
                <a:solidFill>
                  <a:srgbClr val="322F31"/>
                </a:solidFill>
                <a:latin typeface="Symbol" pitchFamily="2" charset="2"/>
                <a:ea typeface="Comic Sans MS" charset="0"/>
                <a:cs typeface="Arial" panose="020B0604020202020204" pitchFamily="34" charset="0"/>
              </a:rPr>
              <a:t>h</a:t>
            </a:r>
            <a:r>
              <a:rPr lang="en-US" dirty="0">
                <a:solidFill>
                  <a:srgbClr val="322F31"/>
                </a:solidFill>
                <a:latin typeface="Arial" panose="020B0604020202020204" pitchFamily="34" charset="0"/>
                <a:ea typeface="Comic Sans MS" charset="0"/>
                <a:cs typeface="Arial" panose="020B0604020202020204" pitchFamily="34" charset="0"/>
              </a:rPr>
              <a:t> &lt; 4) coverage; and far beyond in especially far-forward detector regions</a:t>
            </a:r>
          </a:p>
          <a:p>
            <a:pPr marL="342900" indent="-342900">
              <a:buClr>
                <a:srgbClr val="0000FF"/>
              </a:buClr>
              <a:buFont typeface="Wingdings" charset="2"/>
              <a:buChar char="q"/>
            </a:pPr>
            <a:r>
              <a:rPr lang="en-US" dirty="0">
                <a:solidFill>
                  <a:srgbClr val="322F31"/>
                </a:solidFill>
                <a:latin typeface="Arial" panose="020B0604020202020204" pitchFamily="34" charset="0"/>
                <a:ea typeface="Comic Sans MS" charset="0"/>
                <a:cs typeface="Arial" panose="020B0604020202020204" pitchFamily="34" charset="0"/>
              </a:rPr>
              <a:t>High precision low mass tracking</a:t>
            </a:r>
          </a:p>
          <a:p>
            <a:pPr marL="800100" lvl="1" indent="-342900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322F31"/>
                </a:solidFill>
                <a:latin typeface="Arial" panose="020B0604020202020204" pitchFamily="34" charset="0"/>
                <a:ea typeface="Comic Sans MS" charset="0"/>
                <a:cs typeface="Arial" panose="020B0604020202020204" pitchFamily="34" charset="0"/>
              </a:rPr>
              <a:t>small (</a:t>
            </a:r>
            <a:r>
              <a:rPr lang="en-US" sz="1600" dirty="0">
                <a:solidFill>
                  <a:srgbClr val="322F31"/>
                </a:solidFill>
                <a:latin typeface="Symbol" pitchFamily="2" charset="2"/>
                <a:ea typeface="Comic Sans MS" charset="0"/>
                <a:cs typeface="Arial" panose="020B0604020202020204" pitchFamily="34" charset="0"/>
              </a:rPr>
              <a:t>m</a:t>
            </a:r>
            <a:r>
              <a:rPr lang="en-US" sz="1600" dirty="0">
                <a:solidFill>
                  <a:srgbClr val="322F31"/>
                </a:solidFill>
                <a:latin typeface="Arial" panose="020B0604020202020204" pitchFamily="34" charset="0"/>
                <a:ea typeface="Comic Sans MS" charset="0"/>
                <a:cs typeface="Arial" panose="020B0604020202020204" pitchFamily="34" charset="0"/>
              </a:rPr>
              <a:t>-vertex) and large radius (gaseous-based) tracking </a:t>
            </a:r>
          </a:p>
          <a:p>
            <a:pPr marL="342900" indent="-342900">
              <a:buClr>
                <a:srgbClr val="0000FF"/>
              </a:buClr>
              <a:buFont typeface="Wingdings" charset="2"/>
              <a:buChar char="q"/>
            </a:pPr>
            <a:r>
              <a:rPr lang="en-US" dirty="0">
                <a:solidFill>
                  <a:srgbClr val="322F31"/>
                </a:solidFill>
                <a:latin typeface="Arial" panose="020B0604020202020204" pitchFamily="34" charset="0"/>
                <a:ea typeface="Comic Sans MS" charset="0"/>
                <a:cs typeface="Arial" panose="020B0604020202020204" pitchFamily="34" charset="0"/>
              </a:rPr>
              <a:t>Electromagnetic and Hadronic Calorimetry</a:t>
            </a:r>
          </a:p>
          <a:p>
            <a:pPr marL="800100" lvl="1" indent="-342900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322F31"/>
                </a:solidFill>
                <a:latin typeface="Arial" panose="020B0604020202020204" pitchFamily="34" charset="0"/>
                <a:ea typeface="Comic Sans MS" charset="0"/>
                <a:cs typeface="Arial" panose="020B0604020202020204" pitchFamily="34" charset="0"/>
              </a:rPr>
              <a:t>equal coverage of tracking and EM-calorimetry</a:t>
            </a:r>
            <a:r>
              <a:rPr lang="en-US" dirty="0">
                <a:solidFill>
                  <a:srgbClr val="322F31"/>
                </a:solidFill>
                <a:latin typeface="Arial" panose="020B0604020202020204" pitchFamily="34" charset="0"/>
                <a:ea typeface="Comic Sans MS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Clr>
                <a:srgbClr val="0000FF"/>
              </a:buClr>
              <a:buFont typeface="Wingdings" charset="2"/>
              <a:buChar char="q"/>
            </a:pPr>
            <a:r>
              <a:rPr lang="en-US" dirty="0">
                <a:solidFill>
                  <a:srgbClr val="322F31"/>
                </a:solidFill>
                <a:latin typeface="Arial" panose="020B0604020202020204" pitchFamily="34" charset="0"/>
                <a:ea typeface="Comic Sans MS" charset="0"/>
                <a:cs typeface="Arial" panose="020B0604020202020204" pitchFamily="34" charset="0"/>
              </a:rPr>
              <a:t>High performance PID to separate </a:t>
            </a:r>
            <a:r>
              <a:rPr lang="en-US" dirty="0">
                <a:solidFill>
                  <a:srgbClr val="322F31"/>
                </a:solidFill>
                <a:latin typeface="Symbol" pitchFamily="2" charset="2"/>
                <a:ea typeface="Symbol" charset="2"/>
                <a:cs typeface="Arial" panose="020B0604020202020204" pitchFamily="34" charset="0"/>
              </a:rPr>
              <a:t>p</a:t>
            </a:r>
            <a:r>
              <a:rPr lang="en-US" dirty="0">
                <a:solidFill>
                  <a:srgbClr val="322F31"/>
                </a:solidFill>
                <a:latin typeface="Arial" panose="020B0604020202020204" pitchFamily="34" charset="0"/>
                <a:ea typeface="Comic Sans MS" charset="0"/>
                <a:cs typeface="Arial" panose="020B0604020202020204" pitchFamily="34" charset="0"/>
              </a:rPr>
              <a:t>, K, p on </a:t>
            </a:r>
          </a:p>
          <a:p>
            <a:pPr>
              <a:buClr>
                <a:srgbClr val="0000FF"/>
              </a:buClr>
            </a:pPr>
            <a:r>
              <a:rPr lang="en-US" dirty="0">
                <a:solidFill>
                  <a:srgbClr val="322F31"/>
                </a:solidFill>
                <a:latin typeface="Arial" panose="020B0604020202020204" pitchFamily="34" charset="0"/>
                <a:ea typeface="Comic Sans MS" charset="0"/>
                <a:cs typeface="Arial" panose="020B0604020202020204" pitchFamily="34" charset="0"/>
              </a:rPr>
              <a:t>      track level</a:t>
            </a:r>
          </a:p>
          <a:p>
            <a:pPr marL="800100" lvl="1" indent="-342900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322F31"/>
                </a:solidFill>
                <a:latin typeface="Arial" panose="020B0604020202020204" pitchFamily="34" charset="0"/>
                <a:ea typeface="Comic Sans MS" charset="0"/>
                <a:cs typeface="Arial" panose="020B0604020202020204" pitchFamily="34" charset="0"/>
              </a:rPr>
              <a:t>also need good e/h separation for scattered electron</a:t>
            </a:r>
          </a:p>
          <a:p>
            <a:pPr marL="342900" indent="-342900">
              <a:buClr>
                <a:srgbClr val="0000FF"/>
              </a:buClr>
              <a:buFont typeface="Wingdings" charset="2"/>
              <a:buChar char="q"/>
            </a:pPr>
            <a:r>
              <a:rPr lang="en-US" dirty="0">
                <a:solidFill>
                  <a:srgbClr val="322F31"/>
                </a:solidFill>
                <a:latin typeface="Arial" panose="020B0604020202020204" pitchFamily="34" charset="0"/>
                <a:ea typeface="Comic Sans MS" charset="0"/>
                <a:cs typeface="Arial" panose="020B0604020202020204" pitchFamily="34" charset="0"/>
              </a:rPr>
              <a:t>Large acceptance for diffraction, tagging, neutrons from nuclear breakup: critical for physics program</a:t>
            </a:r>
          </a:p>
          <a:p>
            <a:pPr marL="800100" lvl="1" indent="-342900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322F31"/>
                </a:solidFill>
                <a:latin typeface="Arial" panose="020B0604020202020204" pitchFamily="34" charset="0"/>
                <a:ea typeface="Comic Sans MS" charset="0"/>
                <a:cs typeface="Arial" panose="020B0604020202020204" pitchFamily="34" charset="0"/>
              </a:rPr>
              <a:t>Many ancillary detector integrated in the beam line: low-Q</a:t>
            </a:r>
            <a:r>
              <a:rPr lang="en-US" sz="1600" baseline="30000" dirty="0">
                <a:solidFill>
                  <a:srgbClr val="322F31"/>
                </a:solidFill>
                <a:latin typeface="Arial" panose="020B0604020202020204" pitchFamily="34" charset="0"/>
                <a:ea typeface="Comic Sans MS" charset="0"/>
                <a:cs typeface="Arial" panose="020B0604020202020204" pitchFamily="34" charset="0"/>
              </a:rPr>
              <a:t>2</a:t>
            </a:r>
            <a:r>
              <a:rPr lang="en-US" sz="1600" dirty="0">
                <a:solidFill>
                  <a:srgbClr val="322F31"/>
                </a:solidFill>
                <a:latin typeface="Arial" panose="020B0604020202020204" pitchFamily="34" charset="0"/>
                <a:ea typeface="Comic Sans MS" charset="0"/>
                <a:cs typeface="Arial" panose="020B0604020202020204" pitchFamily="34" charset="0"/>
              </a:rPr>
              <a:t> tagger, Roman Pots, Zero-Degree Calorimeter, ….</a:t>
            </a:r>
          </a:p>
          <a:p>
            <a:pPr marL="342900" indent="-342900">
              <a:buClr>
                <a:srgbClr val="0000FF"/>
              </a:buClr>
              <a:buFont typeface="Wingdings" charset="2"/>
              <a:buChar char="q"/>
            </a:pPr>
            <a:r>
              <a:rPr lang="en-US" dirty="0">
                <a:solidFill>
                  <a:srgbClr val="322F31"/>
                </a:solidFill>
                <a:latin typeface="Arial" panose="020B0604020202020204" pitchFamily="34" charset="0"/>
                <a:ea typeface="Comic Sans MS" charset="0"/>
                <a:cs typeface="Arial" panose="020B0604020202020204" pitchFamily="34" charset="0"/>
              </a:rPr>
              <a:t>High control of systematics</a:t>
            </a:r>
          </a:p>
          <a:p>
            <a:pPr marL="800100" lvl="1" indent="-342900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322F31"/>
                </a:solidFill>
                <a:latin typeface="Arial" panose="020B0604020202020204" pitchFamily="34" charset="0"/>
                <a:ea typeface="Comic Sans MS" charset="0"/>
                <a:cs typeface="Arial" panose="020B0604020202020204" pitchFamily="34" charset="0"/>
              </a:rPr>
              <a:t>luminosity monitor, electron &amp; hadron Polarimetry</a:t>
            </a:r>
            <a:endParaRPr lang="en-US" sz="1600" dirty="0">
              <a:latin typeface="Arial" panose="020B0604020202020204" pitchFamily="34" charset="0"/>
              <a:ea typeface="Comic Sans MS" charset="0"/>
              <a:cs typeface="Arial" panose="020B0604020202020204" pitchFamily="34" charset="0"/>
            </a:endParaRPr>
          </a:p>
        </p:txBody>
      </p:sp>
      <p:sp>
        <p:nvSpPr>
          <p:cNvPr id="8" name="Curved Right Arrow 7">
            <a:extLst>
              <a:ext uri="{FF2B5EF4-FFF2-40B4-BE49-F238E27FC236}">
                <a16:creationId xmlns:a16="http://schemas.microsoft.com/office/drawing/2014/main" id="{2351FB13-7306-7842-8396-344B859C19D0}"/>
              </a:ext>
            </a:extLst>
          </p:cNvPr>
          <p:cNvSpPr/>
          <p:nvPr/>
        </p:nvSpPr>
        <p:spPr bwMode="auto">
          <a:xfrm>
            <a:off x="2185008" y="6030031"/>
            <a:ext cx="402045" cy="392218"/>
          </a:xfrm>
          <a:prstGeom prst="curvedRightArrow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0000FF"/>
              </a:gs>
              <a:gs pos="50000">
                <a:schemeClr val="bg1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5660E5-0285-A248-8664-BD44A8059E81}"/>
              </a:ext>
            </a:extLst>
          </p:cNvPr>
          <p:cNvSpPr txBox="1"/>
          <p:nvPr/>
        </p:nvSpPr>
        <p:spPr>
          <a:xfrm>
            <a:off x="2615568" y="6107621"/>
            <a:ext cx="6431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into the Interaction Region is critical</a:t>
            </a:r>
          </a:p>
        </p:txBody>
      </p:sp>
    </p:spTree>
    <p:extLst>
      <p:ext uri="{BB962C8B-B14F-4D97-AF65-F5344CB8AC3E}">
        <p14:creationId xmlns:p14="http://schemas.microsoft.com/office/powerpoint/2010/main" val="5946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67459-4220-7544-B05A-4DF6C807D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2</a:t>
            </a:r>
            <a:r>
              <a:rPr lang="en-US" sz="3200" baseline="30000" dirty="0"/>
              <a:t>nd</a:t>
            </a:r>
            <a:r>
              <a:rPr lang="en-US" sz="3200" dirty="0"/>
              <a:t> IR Progress and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D8177-F2ED-1546-8D7F-59BCADD27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022C50-211E-4085-848E-075ADBE742BC}"/>
              </a:ext>
            </a:extLst>
          </p:cNvPr>
          <p:cNvSpPr txBox="1"/>
          <p:nvPr/>
        </p:nvSpPr>
        <p:spPr>
          <a:xfrm>
            <a:off x="28428" y="721054"/>
            <a:ext cx="911557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Position paper for 2</a:t>
            </a:r>
            <a:r>
              <a:rPr lang="en-US" sz="16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IR to define commitment of layout and compatibility verification, and trigger point for further work. Scope agreed upon.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Basic concept of a 2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IR option fulfilling many RHIC boundary conditions (crossing angle can not be too large, &lt; 50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and not too small, &gt; 25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was presented by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Vasiliy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Morozov at 2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IR meeting.</a:t>
            </a:r>
          </a:p>
          <a:p>
            <a:pPr marL="1257300" lvl="2" indent="-342900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this lattice more space was required for positioning crab cavities, etc.</a:t>
            </a:r>
          </a:p>
          <a:p>
            <a:pPr marL="342900" indent="-342900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Have now integrated this 2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IR design into the overall EIC layout, with as goal to minimize need for new magnets far away from the IP (J. Scott Berg)  - reuse as much as possible of RHIC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also constrains crab cavities to “existing” locations.</a:t>
            </a:r>
          </a:p>
          <a:p>
            <a:pPr marL="342900" indent="-342900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Laid out two configurations</a:t>
            </a:r>
          </a:p>
          <a:p>
            <a:pPr marL="1257300" lvl="2" indent="-342900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35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mrad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beam lines converging on forward hadron side</a:t>
            </a:r>
          </a:p>
          <a:p>
            <a:pPr marL="1257300" lvl="2" indent="-342900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mrad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beam lines diverging on forward hadron side (i.e., extra beam kink)</a:t>
            </a:r>
          </a:p>
          <a:p>
            <a:pPr marL="342900" indent="-342900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Ongoing work:</a:t>
            </a:r>
          </a:p>
          <a:p>
            <a:pPr marL="1257300" lvl="2" indent="-342900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Fold in secondary focus – think this is doable within available lattice space.</a:t>
            </a:r>
          </a:p>
          <a:p>
            <a:pPr marL="1257300" lvl="2" indent="-342900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First acceptance tests showed a “cut”, </a:t>
            </a:r>
            <a:r>
              <a:rPr lang="en-US" sz="1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that some optimization of magnets and optics was required to obtain good acceptance. First order work has been done and we are rechecking acceptance.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We plan to pass things on to EICUG </a:t>
            </a:r>
            <a:r>
              <a:rPr lang="en-US" sz="16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month (May) for further discussion and physics simulations - we first need to ensure we have a quasi-stable optics layout and get the right acceptance.</a:t>
            </a:r>
          </a:p>
        </p:txBody>
      </p:sp>
    </p:spTree>
    <p:extLst>
      <p:ext uri="{BB962C8B-B14F-4D97-AF65-F5344CB8AC3E}">
        <p14:creationId xmlns:p14="http://schemas.microsoft.com/office/powerpoint/2010/main" val="412943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67459-4220-7544-B05A-4DF6C807D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250148" cy="833120"/>
          </a:xfrm>
        </p:spPr>
        <p:txBody>
          <a:bodyPr>
            <a:noAutofit/>
          </a:bodyPr>
          <a:lstStyle/>
          <a:p>
            <a:r>
              <a:rPr lang="en-US" sz="3200" dirty="0"/>
              <a:t>Strategy for Detector 1 and 2</a:t>
            </a:r>
            <a:r>
              <a:rPr lang="en-US" sz="3200" baseline="30000" dirty="0"/>
              <a:t>nd</a:t>
            </a:r>
            <a:r>
              <a:rPr lang="en-US" sz="3200" dirty="0"/>
              <a:t> IR/Detector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D8177-F2ED-1546-8D7F-59BCADD27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17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B005DA-C374-4959-882D-C9D6ADFF4ABB}"/>
              </a:ext>
            </a:extLst>
          </p:cNvPr>
          <p:cNvSpPr txBox="1">
            <a:spLocks/>
          </p:cNvSpPr>
          <p:nvPr/>
        </p:nvSpPr>
        <p:spPr>
          <a:xfrm>
            <a:off x="219075" y="782230"/>
            <a:ext cx="8772525" cy="603068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/>
              <a:t> EIC with two interaction regions and detectors</a:t>
            </a:r>
          </a:p>
          <a:p>
            <a:pPr lvl="1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/>
              <a:t>Ensures a robust EIC physics program and enhances the science reach.</a:t>
            </a:r>
          </a:p>
          <a:p>
            <a:pPr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/>
              <a:t> The DOE-NP supported EIC Project includes one detector and one IR</a:t>
            </a:r>
          </a:p>
          <a:p>
            <a:pPr lvl="1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/>
              <a:t>The included detector is ~70% scope as carried by the US-DOE EIC Project and ~30% international or in-kind scope.</a:t>
            </a:r>
          </a:p>
          <a:p>
            <a:pPr lvl="1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/>
              <a:t>The </a:t>
            </a:r>
            <a:r>
              <a:rPr lang="en-US" dirty="0">
                <a:latin typeface="Arial"/>
                <a:cs typeface="Arial"/>
              </a:rPr>
              <a:t>call for Expression of Interest was a crucial step to get guidance on the EIC detector scope.</a:t>
            </a:r>
            <a:endParaRPr lang="en-US" dirty="0"/>
          </a:p>
          <a:p>
            <a:pPr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/>
              <a:t> IR2 and detector concepts needed now</a:t>
            </a:r>
          </a:p>
          <a:p>
            <a:pPr lvl="1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/>
              <a:t>Informs strategies for achieving IR2 and detector</a:t>
            </a:r>
          </a:p>
          <a:p>
            <a:pPr lvl="1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/>
              <a:t>Influences project decisions on IR1 and detector</a:t>
            </a:r>
          </a:p>
          <a:p>
            <a:pPr lvl="1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/>
              <a:t>EIC project schedule is an important planning constraint</a:t>
            </a:r>
          </a:p>
          <a:p>
            <a:pPr lvl="1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/>
              <a:t>We do have a little more time for a 2nd EIC detector and IR – to be ready by CD-4</a:t>
            </a:r>
          </a:p>
          <a:p>
            <a:pPr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/>
              <a:t> Major effort needed to secure resources (~$500M)</a:t>
            </a:r>
          </a:p>
          <a:p>
            <a:pPr lvl="1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/>
              <a:t>Second detector may be opposite in scope, ~70% international or in-kind and ~30% possibly a DOE Major Item of Equipment (MIE) project</a:t>
            </a:r>
          </a:p>
          <a:p>
            <a:pPr lvl="1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/>
              <a:t>Significant international engagement is needed for 2</a:t>
            </a:r>
            <a:r>
              <a:rPr lang="en-US" baseline="30000" dirty="0"/>
              <a:t>nd</a:t>
            </a:r>
            <a:r>
              <a:rPr lang="en-US" dirty="0"/>
              <a:t> detector and 2</a:t>
            </a:r>
            <a:r>
              <a:rPr lang="en-US" baseline="30000" dirty="0"/>
              <a:t>nd</a:t>
            </a:r>
            <a:r>
              <a:rPr lang="en-US" dirty="0"/>
              <a:t> IR</a:t>
            </a:r>
          </a:p>
          <a:p>
            <a:pPr lvl="1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/>
              <a:t>Many bi-lateral meetings with potential partners underway to discuss opportunities in accelerator and experimental areas</a:t>
            </a:r>
          </a:p>
        </p:txBody>
      </p:sp>
    </p:spTree>
    <p:extLst>
      <p:ext uri="{BB962C8B-B14F-4D97-AF65-F5344CB8AC3E}">
        <p14:creationId xmlns:p14="http://schemas.microsoft.com/office/powerpoint/2010/main" val="380434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67459-4220-7544-B05A-4DF6C807D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EICUG Activities towards Collaboration Formation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D8177-F2ED-1546-8D7F-59BCADD27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18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61897D2-43C1-4945-919A-1A8F6FCC8426}"/>
              </a:ext>
            </a:extLst>
          </p:cNvPr>
          <p:cNvSpPr txBox="1">
            <a:spLocks/>
          </p:cNvSpPr>
          <p:nvPr/>
        </p:nvSpPr>
        <p:spPr>
          <a:xfrm>
            <a:off x="16807" y="1078786"/>
            <a:ext cx="9144000" cy="4700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buClr>
                <a:srgbClr val="0432FF"/>
              </a:buClr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EIC user community efforts on detector collaboration formation have started:</a:t>
            </a:r>
          </a:p>
          <a:p>
            <a:pPr>
              <a:buClr>
                <a:srgbClr val="0432FF"/>
              </a:buClr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432FF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ECCE consortium had its first organizational meeting February 12</a:t>
            </a:r>
            <a:r>
              <a:rPr lang="en-US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ECCE is investigating a detector based on an existing 1.5T solenoid in both EIC interaction regions, ready for the beginning of EIC accelerator operation: </a:t>
            </a:r>
            <a:r>
              <a:rPr lang="en-US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Arial"/>
                <a:hlinkClick r:id="rId2"/>
              </a:rPr>
              <a:t>https://www.ecce-eic.org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432FF"/>
              </a:buClr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432FF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EIC@IP6 (naming competition ongoing) had its organizational meeting March 12-13. EIC@IP6 is investigating a new EIC experiment at IP6 based on a 3 T magnet and the Yellow Report Reference Detector</a:t>
            </a:r>
            <a:r>
              <a:rPr lang="en-US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</a:t>
            </a:r>
            <a:r>
              <a:rPr lang="en-US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Arial"/>
                <a:hlinkClick r:id="rId3"/>
              </a:rPr>
              <a:t>https://sites.temple.edu/eicatip6/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432FF"/>
              </a:buClr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432FF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had a "Kick-Off" Workshop on March 29-30 for an open collaboration for an EIC Detector proposal based on a new 2-4 T compact magnet at IP8: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https://userweb.jlab.org/~hyde/EIC-CORE/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Clr>
                <a:srgbClr val="0432FF"/>
              </a:buClr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432FF"/>
              </a:buClr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in addition a 2</a:t>
            </a:r>
            <a:r>
              <a:rPr lang="en-US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IR EIC Workshop series with a focus on Detector and IR complementarity (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https://indico.bnl.gov/event/10677/timetable/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First workshop had 400+ attendants, 2</a:t>
            </a:r>
            <a:r>
              <a:rPr lang="en-US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3</a:t>
            </a:r>
            <a:r>
              <a:rPr lang="en-US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workshop planned. They plan to submit a (draft) White Paper to the Proposal Detector Advisory Panel.</a:t>
            </a:r>
          </a:p>
        </p:txBody>
      </p:sp>
    </p:spTree>
    <p:extLst>
      <p:ext uri="{BB962C8B-B14F-4D97-AF65-F5344CB8AC3E}">
        <p14:creationId xmlns:p14="http://schemas.microsoft.com/office/powerpoint/2010/main" val="182161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755A0-131D-2541-91F0-DA4F6BA30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390BB4-3BEB-4400-9A29-85B44DBA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29B5BA-6CDB-459B-8600-4C52A26FA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33" y="21943"/>
            <a:ext cx="7893934" cy="13658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C5B0C5-004E-4414-A2A8-97EFA6EDBF7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96769" y="1330610"/>
            <a:ext cx="8750461" cy="543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5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15C960-2099-4EE9-95C6-8AD89BB7F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181" y="578615"/>
            <a:ext cx="4338704" cy="23902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6CF57A63-8535-8649-8E43-5057092D4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EIC Machine Parameters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2E43C5-8DC9-4B15-A758-1B539F71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9" name="Table 12">
            <a:extLst>
              <a:ext uri="{FF2B5EF4-FFF2-40B4-BE49-F238E27FC236}">
                <a16:creationId xmlns:a16="http://schemas.microsoft.com/office/drawing/2014/main" id="{7AD050B1-EFFD-DF41-B8FF-81B5E1B19C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072108"/>
              </p:ext>
            </p:extLst>
          </p:nvPr>
        </p:nvGraphicFramePr>
        <p:xfrm>
          <a:off x="468924" y="3239606"/>
          <a:ext cx="8206152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74">
                  <a:extLst>
                    <a:ext uri="{9D8B030D-6E8A-4147-A177-3AD203B41FA5}">
                      <a16:colId xmlns:a16="http://schemas.microsoft.com/office/drawing/2014/main" val="593480347"/>
                    </a:ext>
                  </a:extLst>
                </a:gridCol>
                <a:gridCol w="4101678">
                  <a:extLst>
                    <a:ext uri="{9D8B030D-6E8A-4147-A177-3AD203B41FA5}">
                      <a16:colId xmlns:a16="http://schemas.microsoft.com/office/drawing/2014/main" val="338003398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Double Ring Design Based on Existing RHIC Facilities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125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Hadron Storage Ring: 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40 - 275 GeV 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 Storage Ring:  5 - 18 GeV 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755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RHIC Ring and Injector Complex: p to Pb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Many Bunches, Large Beam Current - 2.5 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194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1160 bunces @ 1A Beam Current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ns bunch spacing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MW Synchrotron Radiation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64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Light ion beams (p, d, </a:t>
                      </a:r>
                      <a:r>
                        <a:rPr lang="en-US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He) polarized (L,T)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Polarized electron beams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58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Strong Cooling: new concept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 CEC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 Rapid Cycling Synchrotron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41079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Spin Transparent Due to High Periodicity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98414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Luminosity Interaction Region(s)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Comic Sans MS" panose="030F0902030302020204" pitchFamily="66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19806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mrad Crossing Angle with Crab Cavities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dirty="0">
                        <a:latin typeface="Comic Sans MS" panose="030F0902030302020204" pitchFamily="66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533807"/>
                  </a:ext>
                </a:extLst>
              </a:tr>
            </a:tbl>
          </a:graphicData>
        </a:graphic>
      </p:graphicFrame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F8424E2E-0752-EC43-BC78-B38CD1148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26100">
            <a:off x="7835289" y="1712245"/>
            <a:ext cx="1113502" cy="14404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CDFB9B-5E74-5B4B-A887-0835C991762A}"/>
              </a:ext>
            </a:extLst>
          </p:cNvPr>
          <p:cNvSpPr txBox="1"/>
          <p:nvPr/>
        </p:nvSpPr>
        <p:spPr>
          <a:xfrm>
            <a:off x="4520630" y="2855113"/>
            <a:ext cx="3379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CDR: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www.bnl.gov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/files/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EIC_CDR_Final.pdf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89ECD987-98EC-A14F-BCF5-7095C4261C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" t="3665"/>
          <a:stretch/>
        </p:blipFill>
        <p:spPr>
          <a:xfrm>
            <a:off x="233" y="595144"/>
            <a:ext cx="4446948" cy="249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0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5DAE7-A113-7548-A7B0-94D8E9266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390BB4-3BEB-4400-9A29-85B44DBA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20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5F8593-7BB2-4569-B2B1-0815A26A7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68" y="0"/>
            <a:ext cx="8891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3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E599FE7-14A4-448E-929C-1C495E2AA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cap="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 (Body CS)"/>
              </a:rPr>
              <a:t>o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mpact detecto</a:t>
            </a:r>
            <a:r>
              <a:rPr lang="en-US" sz="3200" cap="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 (Body CS)"/>
              </a:rPr>
              <a:t>r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the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Eic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(CORE)</a:t>
            </a:r>
            <a:r>
              <a:rPr lang="en-US" sz="3200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390BB4-3BEB-4400-9A29-85B44DBA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2AAD2E7-46E6-4CE8-AE24-B932FCFA2AB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624581"/>
            <a:ext cx="5943600" cy="28232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72FC01-CF1F-46EB-9E3E-0F6CD87C767F}"/>
              </a:ext>
            </a:extLst>
          </p:cNvPr>
          <p:cNvSpPr txBox="1"/>
          <p:nvPr/>
        </p:nvSpPr>
        <p:spPr>
          <a:xfrm>
            <a:off x="123825" y="3232261"/>
            <a:ext cx="604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Details of CORE at </a:t>
            </a:r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https://indico.bnl.gov/event/11053/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1F84F3-E377-46E0-A0E7-E7921EBCB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25" y="941925"/>
            <a:ext cx="8403220" cy="211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6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67459-4220-7544-B05A-4DF6C807D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Proto-Collaborations at a Snapshot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D8177-F2ED-1546-8D7F-59BCADD27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B0501D-949C-40D0-B34F-3F35DC7ED041}"/>
              </a:ext>
            </a:extLst>
          </p:cNvPr>
          <p:cNvSpPr txBox="1"/>
          <p:nvPr/>
        </p:nvSpPr>
        <p:spPr>
          <a:xfrm>
            <a:off x="361950" y="700324"/>
            <a:ext cx="84963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ECCE</a:t>
            </a:r>
          </a:p>
          <a:p>
            <a:pPr marL="800100" lvl="1" indent="-342900">
              <a:spcAft>
                <a:spcPts val="600"/>
              </a:spcAft>
              <a:buClr>
                <a:srgbClr val="0432FF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Contacts: Or Hen (MIT), Tanja Horn (CUA), John Lajoie (Iowa State)</a:t>
            </a:r>
          </a:p>
          <a:p>
            <a:pPr marL="800100" lvl="1" indent="-342900">
              <a:spcAft>
                <a:spcPts val="600"/>
              </a:spcAft>
              <a:buClr>
                <a:srgbClr val="0432FF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~70 collaborating institutions</a:t>
            </a:r>
          </a:p>
          <a:p>
            <a:pPr marL="800100" lvl="1" indent="-342900">
              <a:spcAft>
                <a:spcPts val="600"/>
              </a:spcAft>
              <a:buClr>
                <a:srgbClr val="0432FF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Includes institutions from Armenia, Chile, China, Czech, France/IN2P3, Germany, Israel, Japan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Korea, Russia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Taiwan, UK</a:t>
            </a:r>
          </a:p>
          <a:p>
            <a:pPr marL="800100" lvl="1" indent="-342900">
              <a:spcAft>
                <a:spcPts val="600"/>
              </a:spcAft>
              <a:buClr>
                <a:srgbClr val="0432FF"/>
              </a:buClr>
              <a:buFont typeface="Wingdings" panose="05000000000000000000" pitchFamily="2" charset="2"/>
              <a:buChar char="Ø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0432FF"/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EIC@IP6</a:t>
            </a:r>
          </a:p>
          <a:p>
            <a:pPr marL="742950" lvl="1" indent="-285750">
              <a:spcAft>
                <a:spcPts val="600"/>
              </a:spcAft>
              <a:buClr>
                <a:srgbClr val="0432FF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Coordinating Committee: Abhay Deshpande (BNL/SBU), Silvia Dalla Torre (INFN Trieste), Olga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Evdokimov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(UIC),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Yulia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Furletova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JLab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), Barbara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Jacak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(LBL/UCB), Alexander Kiselev (BNL), Franck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Sabatie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Saclay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), Bernd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Surrow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(Temple)</a:t>
            </a:r>
          </a:p>
          <a:p>
            <a:pPr marL="742950" lvl="1" indent="-285750">
              <a:spcAft>
                <a:spcPts val="600"/>
              </a:spcAft>
              <a:buClr>
                <a:srgbClr val="0432FF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~96 collaborating institutions</a:t>
            </a:r>
          </a:p>
          <a:p>
            <a:pPr marL="742950" lvl="1" indent="-285750">
              <a:spcAft>
                <a:spcPts val="600"/>
              </a:spcAft>
              <a:buClr>
                <a:srgbClr val="0432FF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Includes institutions from Canada, China, Czech, France, Italy, India, Poland, Rumania, UK</a:t>
            </a:r>
          </a:p>
          <a:p>
            <a:pPr marL="742950" lvl="1" indent="-285750">
              <a:spcAft>
                <a:spcPts val="600"/>
              </a:spcAft>
              <a:buClr>
                <a:srgbClr val="0432FF"/>
              </a:buClr>
              <a:buFont typeface="Wingdings" panose="05000000000000000000" pitchFamily="2" charset="2"/>
              <a:buChar char="Ø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0432FF"/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  <a:p>
            <a:pPr marL="742950" lvl="1" indent="-285750">
              <a:spcAft>
                <a:spcPts val="600"/>
              </a:spcAft>
              <a:buClr>
                <a:srgbClr val="0432FF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Contacts: Charles Hyde (ODU) and Pawel Nadel-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Turonski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(SBU)</a:t>
            </a:r>
          </a:p>
          <a:p>
            <a:pPr marL="742950" lvl="1" indent="-285750">
              <a:spcAft>
                <a:spcPts val="600"/>
              </a:spcAft>
              <a:buClr>
                <a:srgbClr val="0432FF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Smaller-scale effort, at present 20 active collaborators</a:t>
            </a:r>
          </a:p>
        </p:txBody>
      </p:sp>
    </p:spTree>
    <p:extLst>
      <p:ext uri="{BB962C8B-B14F-4D97-AF65-F5344CB8AC3E}">
        <p14:creationId xmlns:p14="http://schemas.microsoft.com/office/powerpoint/2010/main" val="22383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83455-E855-4E02-9BE0-D9FC31349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71940-E0C6-49DF-BB72-53495299E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BAE6D-25A4-4317-A93B-D903FFDE3D4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865188"/>
            <a:ext cx="8720138" cy="45847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20040" indent="-320040">
              <a:lnSpc>
                <a:spcPct val="100000"/>
              </a:lnSpc>
            </a:pPr>
            <a:r>
              <a:rPr lang="en-US" sz="2000" dirty="0">
                <a:latin typeface="Arial"/>
                <a:cs typeface="Arial"/>
              </a:rPr>
              <a:t>The EIC User Community is strongly engaged in all parts of the EIC experimental program, </a:t>
            </a:r>
            <a:r>
              <a:rPr lang="en-US" sz="2000" i="1" dirty="0">
                <a:latin typeface="Arial"/>
                <a:cs typeface="Arial"/>
              </a:rPr>
              <a:t>e.g</a:t>
            </a:r>
            <a:r>
              <a:rPr lang="en-US" sz="2000" dirty="0">
                <a:latin typeface="Arial"/>
                <a:cs typeface="Arial"/>
              </a:rPr>
              <a:t>., the EIC-related detector R&amp;D program, the Yellow Report initiative to define requirements.</a:t>
            </a:r>
          </a:p>
          <a:p>
            <a:pPr marL="285750" indent="-285750">
              <a:lnSpc>
                <a:spcPct val="100000"/>
              </a:lnSpc>
            </a:pPr>
            <a:r>
              <a:rPr lang="en-US" sz="2000" dirty="0">
                <a:latin typeface="Arial"/>
                <a:cs typeface="Arial"/>
              </a:rPr>
              <a:t>The call for Expression of Interest was a crucial step to get guidance on the EIC detector scope.</a:t>
            </a:r>
          </a:p>
          <a:p>
            <a:pPr marL="285750" indent="-285750">
              <a:lnSpc>
                <a:spcPct val="100000"/>
              </a:lnSpc>
            </a:pPr>
            <a:r>
              <a:rPr lang="en-US" sz="2000" dirty="0">
                <a:latin typeface="Arial"/>
                <a:cs typeface="Arial"/>
              </a:rPr>
              <a:t>The Yellow Report was finalized: </a:t>
            </a:r>
            <a:r>
              <a:rPr lang="en-US" sz="2000" dirty="0">
                <a:latin typeface="Arial"/>
                <a:cs typeface="Arial"/>
                <a:hlinkClick r:id="rId2"/>
              </a:rPr>
              <a:t>https://arxiv.org/abs/2103.05419</a:t>
            </a:r>
            <a:r>
              <a:rPr lang="en-US" sz="2000" dirty="0">
                <a:latin typeface="Arial"/>
                <a:cs typeface="Arial"/>
              </a:rPr>
              <a:t> </a:t>
            </a:r>
          </a:p>
          <a:p>
            <a:pPr marL="285750" indent="-285750">
              <a:lnSpc>
                <a:spcPct val="100000"/>
              </a:lnSpc>
            </a:pPr>
            <a:r>
              <a:rPr lang="en-US" sz="2000" dirty="0">
                <a:latin typeface="Arial"/>
                <a:cs typeface="Arial"/>
              </a:rPr>
              <a:t>Next phase: Collaboration Proposals for Detectors: </a:t>
            </a:r>
            <a:r>
              <a:rPr lang="en-US" sz="2000" dirty="0">
                <a:latin typeface="Arial"/>
                <a:cs typeface="Arial"/>
                <a:hlinkClick r:id="rId3"/>
              </a:rPr>
              <a:t>https://www.bnl.gov/eic/CFC.php</a:t>
            </a:r>
            <a:r>
              <a:rPr lang="en-US" sz="2000" dirty="0">
                <a:latin typeface="Arial"/>
                <a:cs typeface="Arial"/>
              </a:rPr>
              <a:t> 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sym typeface="Arial"/>
              </a:rPr>
              <a:t>Critical to have excellent detector proposals with science and technology complementarity integrated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1000" dirty="0">
              <a:latin typeface="Arial"/>
              <a:cs typeface="Arial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community and international engagement efforts – goal is to have DOE ONP, EIC project and EIC User Group to go hand in hand.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Semi-annual DOE </a:t>
            </a:r>
            <a:r>
              <a:rPr lang="en-US" sz="2000" dirty="0"/>
              <a:t>NP International Funding Agencies Meetings  </a:t>
            </a:r>
            <a:r>
              <a:rPr lang="en-US" sz="1600" dirty="0"/>
              <a:t>(most recent one on March 12, 2021, where we discussed project status, international engagement of accelerator and detector, governance model and user activities)</a:t>
            </a:r>
          </a:p>
          <a:p>
            <a:pPr marL="285750" indent="-285750">
              <a:lnSpc>
                <a:spcPct val="100000"/>
              </a:lnSpc>
            </a:pP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250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577F23-D0A7-9E48-8160-CE0041884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8" y="2791630"/>
            <a:ext cx="9052560" cy="263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211E89-43FB-7A41-A582-E0625A0F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8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32D3E5-CD14-C448-BA33-2B19A99A9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Detector: Complementary is Key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01CBF2-E5B8-9A40-B936-3BA614E7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35D5A1-38FD-CA4D-8F3C-515BE46E8BF1}"/>
              </a:ext>
            </a:extLst>
          </p:cNvPr>
          <p:cNvSpPr txBox="1"/>
          <p:nvPr/>
        </p:nvSpPr>
        <p:spPr>
          <a:xfrm>
            <a:off x="-1" y="670142"/>
            <a:ext cx="9129323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want from “Complementary”</a:t>
            </a:r>
          </a:p>
          <a:p>
            <a:pPr algn="l"/>
            <a:endParaRPr lang="en-US" sz="1000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Cross-checking important results (obvious!)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Many examples of wrong turns in history of nuclear and particle physics. 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Independent cross checks (detector, community, analysis tools) are essential for timely verifications and corrections </a:t>
            </a:r>
          </a:p>
          <a:p>
            <a:pPr lvl="1">
              <a:buClr>
                <a:srgbClr val="0432FF"/>
              </a:buClr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Cross Calibration</a:t>
            </a:r>
          </a:p>
          <a:p>
            <a:pPr marL="800100" lvl="1" indent="-34290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Combining data gave well beyond the √2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-102" charset="2"/>
              </a:rPr>
              <a:t>statistical </a:t>
            </a:r>
          </a:p>
          <a:p>
            <a:pPr lvl="1">
              <a:buClr>
                <a:srgbClr val="0432FF"/>
              </a:buClr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-102" charset="2"/>
              </a:rPr>
              <a:t>       improvement … </a:t>
            </a:r>
          </a:p>
          <a:p>
            <a:pPr marL="800100" lvl="1" indent="-34290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-102" charset="2"/>
              </a:rPr>
              <a:t>Different dominating H1, ZEUS systematics…</a:t>
            </a:r>
            <a: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-102" charset="2"/>
              </a:rPr>
              <a:t> </a:t>
            </a:r>
          </a:p>
          <a:p>
            <a:pPr marL="800100" lvl="1" indent="-34290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-102" charset="2"/>
              </a:rPr>
              <a:t>Effectively use H1 electrons with ZEUS hadrons</a:t>
            </a:r>
          </a:p>
          <a:p>
            <a:pPr lvl="1"/>
            <a:r>
              <a:rPr lang="en-US" sz="1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-102" charset="2"/>
              </a:rPr>
              <a:t>       … not all optimal solutions have to be in one detector… </a:t>
            </a:r>
          </a:p>
          <a:p>
            <a:pPr lvl="1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Technology Redundancy</a:t>
            </a:r>
          </a:p>
          <a:p>
            <a:pPr>
              <a:buClr>
                <a:srgbClr val="0432FF"/>
              </a:buClr>
            </a:pPr>
            <a:r>
              <a:rPr lang="en-US" sz="1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... by applying different detector technologies and philosophies </a:t>
            </a:r>
          </a:p>
          <a:p>
            <a:pPr>
              <a:buClr>
                <a:srgbClr val="0432FF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to similar physics aims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mitigates technology risk vs. unforeseen backgrounds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differently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optimises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precision and systematics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Different primary physics focuses</a:t>
            </a:r>
          </a:p>
          <a:p>
            <a:pPr>
              <a:buClr>
                <a:srgbClr val="0432FF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... EIC has unusually broad physics program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(from exclusive single particle production to high multiplicity </a:t>
            </a:r>
          </a:p>
          <a:p>
            <a:pPr>
              <a:buClr>
                <a:srgbClr val="0432FF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with complex nuclear fragmentation)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Impossible to optimize for the full program in a single detector.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FE55D0-C115-DF42-814C-7728A4EE6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441" y="1913272"/>
            <a:ext cx="2004627" cy="190613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9B98BD4-CEA1-3340-888B-1FBE3252418F}"/>
              </a:ext>
            </a:extLst>
          </p:cNvPr>
          <p:cNvGrpSpPr/>
          <p:nvPr/>
        </p:nvGrpSpPr>
        <p:grpSpPr>
          <a:xfrm>
            <a:off x="7716238" y="1925981"/>
            <a:ext cx="1375300" cy="717009"/>
            <a:chOff x="5257800" y="1752600"/>
            <a:chExt cx="3733800" cy="21336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C43BEC0-59C4-C84D-9717-7BF0A75AD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0200" y="1752600"/>
              <a:ext cx="3312010" cy="1769311"/>
            </a:xfrm>
            <a:prstGeom prst="rect">
              <a:avLst/>
            </a:prstGeom>
          </p:spPr>
        </p:pic>
        <p:sp>
          <p:nvSpPr>
            <p:cNvPr id="9" name="Oval 19">
              <a:extLst>
                <a:ext uri="{FF2B5EF4-FFF2-40B4-BE49-F238E27FC236}">
                  <a16:creationId xmlns:a16="http://schemas.microsoft.com/office/drawing/2014/main" id="{C5745422-3FB2-0648-A0B5-6540EAED6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1752600"/>
              <a:ext cx="3733800" cy="213360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Trebuchet MS"/>
              </a:endParaRPr>
            </a:p>
          </p:txBody>
        </p:sp>
      </p:grpSp>
      <p:sp>
        <p:nvSpPr>
          <p:cNvPr id="10" name="Line 22">
            <a:extLst>
              <a:ext uri="{FF2B5EF4-FFF2-40B4-BE49-F238E27FC236}">
                <a16:creationId xmlns:a16="http://schemas.microsoft.com/office/drawing/2014/main" id="{B4AB3AFC-FC6D-D94A-AE6F-4750D06AE6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94178" y="2476279"/>
            <a:ext cx="934235" cy="508359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Trebuchet MS"/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303E95C3-354C-3543-B7F1-5B3D6072C7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77"/>
          <a:stretch/>
        </p:blipFill>
        <p:spPr>
          <a:xfrm>
            <a:off x="5413575" y="3831932"/>
            <a:ext cx="3578737" cy="22147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C03D2C-6CCC-3945-B30F-D4D746FDC982}"/>
              </a:ext>
            </a:extLst>
          </p:cNvPr>
          <p:cNvSpPr txBox="1"/>
          <p:nvPr/>
        </p:nvSpPr>
        <p:spPr>
          <a:xfrm>
            <a:off x="6567910" y="4718632"/>
            <a:ext cx="1008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rebuchet MS" panose="020B0703020202090204" pitchFamily="34" charset="0"/>
              </a:rPr>
              <a:t>ATLAS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3C67CC-BD5A-7747-A31C-129CCBCA110F}"/>
              </a:ext>
            </a:extLst>
          </p:cNvPr>
          <p:cNvSpPr txBox="1"/>
          <p:nvPr/>
        </p:nvSpPr>
        <p:spPr>
          <a:xfrm>
            <a:off x="8088644" y="4953771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rebuchet MS" panose="020B0703020202090204" pitchFamily="34" charset="0"/>
              </a:rPr>
              <a:t>CMS</a:t>
            </a:r>
          </a:p>
        </p:txBody>
      </p:sp>
    </p:spTree>
    <p:extLst>
      <p:ext uri="{BB962C8B-B14F-4D97-AF65-F5344CB8AC3E}">
        <p14:creationId xmlns:p14="http://schemas.microsoft.com/office/powerpoint/2010/main" val="70692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5DB7F-095D-CF4C-9442-C706DCEBE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Complementarity for 1</a:t>
            </a:r>
            <a:r>
              <a:rPr lang="en-US" baseline="30000" dirty="0"/>
              <a:t>st</a:t>
            </a:r>
            <a:r>
              <a:rPr lang="en-US" dirty="0"/>
              <a:t>-IR &amp; 2</a:t>
            </a:r>
            <a:r>
              <a:rPr lang="en-US" baseline="30000" dirty="0"/>
              <a:t>nd</a:t>
            </a:r>
            <a:r>
              <a:rPr lang="en-US" dirty="0"/>
              <a:t>-IR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AC166-6516-2245-9A8C-48FA8AFE1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26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2FD899-F261-9547-BB85-0D6E64F2B6AB}"/>
              </a:ext>
            </a:extLst>
          </p:cNvPr>
          <p:cNvSpPr txBox="1"/>
          <p:nvPr/>
        </p:nvSpPr>
        <p:spPr>
          <a:xfrm>
            <a:off x="10274" y="707633"/>
            <a:ext cx="9115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902030302020204" pitchFamily="66" charset="0"/>
                <a:cs typeface="Arial" panose="020B0604020202020204" pitchFamily="34" charset="0"/>
              </a:rPr>
              <a:t>Since CD-1 we made significant progress in the preliminary design for the 2</a:t>
            </a:r>
            <a:r>
              <a:rPr lang="en-US" sz="2000" baseline="30000" dirty="0">
                <a:latin typeface="Comic Sans MS" panose="030F0902030302020204" pitchFamily="66" charset="0"/>
                <a:cs typeface="Arial" panose="020B0604020202020204" pitchFamily="34" charset="0"/>
              </a:rPr>
              <a:t>nd</a:t>
            </a:r>
            <a:r>
              <a:rPr lang="en-US" sz="2000" dirty="0">
                <a:latin typeface="Comic Sans MS" panose="030F0902030302020204" pitchFamily="66" charset="0"/>
                <a:cs typeface="Arial" panose="020B0604020202020204" pitchFamily="34" charset="0"/>
              </a:rPr>
              <a:t> IR with a focus on complementarity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BE3EA3-F832-6447-8211-61FC887F85C5}"/>
              </a:ext>
            </a:extLst>
          </p:cNvPr>
          <p:cNvCxnSpPr/>
          <p:nvPr/>
        </p:nvCxnSpPr>
        <p:spPr>
          <a:xfrm>
            <a:off x="10274" y="1818526"/>
            <a:ext cx="9115572" cy="0"/>
          </a:xfrm>
          <a:prstGeom prst="line">
            <a:avLst/>
          </a:prstGeom>
          <a:ln w="1905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1126EA-5205-2247-96DC-63BFB2840E0F}"/>
              </a:ext>
            </a:extLst>
          </p:cNvPr>
          <p:cNvCxnSpPr/>
          <p:nvPr/>
        </p:nvCxnSpPr>
        <p:spPr>
          <a:xfrm>
            <a:off x="5763796" y="1388628"/>
            <a:ext cx="0" cy="5356357"/>
          </a:xfrm>
          <a:prstGeom prst="line">
            <a:avLst/>
          </a:prstGeom>
          <a:ln w="19050">
            <a:solidFill>
              <a:srgbClr val="0432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73D047-5999-104D-BB33-0C589E1237B1}"/>
              </a:ext>
            </a:extLst>
          </p:cNvPr>
          <p:cNvCxnSpPr/>
          <p:nvPr/>
        </p:nvCxnSpPr>
        <p:spPr>
          <a:xfrm>
            <a:off x="2289422" y="1388628"/>
            <a:ext cx="0" cy="5356357"/>
          </a:xfrm>
          <a:prstGeom prst="line">
            <a:avLst/>
          </a:prstGeom>
          <a:ln w="1905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F169E77-B75D-0A47-8E0E-106B1EE8F7EF}"/>
              </a:ext>
            </a:extLst>
          </p:cNvPr>
          <p:cNvSpPr txBox="1"/>
          <p:nvPr/>
        </p:nvSpPr>
        <p:spPr>
          <a:xfrm>
            <a:off x="6811596" y="1343601"/>
            <a:ext cx="2162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  <a:latin typeface="Comic Sans MS" panose="030F0902030302020204" pitchFamily="66" charset="0"/>
              </a:rPr>
              <a:t>2</a:t>
            </a:r>
            <a:r>
              <a:rPr lang="en-US" sz="2400" b="1" baseline="30000" dirty="0">
                <a:solidFill>
                  <a:srgbClr val="0432FF"/>
                </a:solidFill>
                <a:latin typeface="Comic Sans MS" panose="030F0902030302020204" pitchFamily="66" charset="0"/>
              </a:rPr>
              <a:t>nd</a:t>
            </a:r>
            <a:r>
              <a:rPr lang="en-US" sz="2400" b="1" dirty="0">
                <a:solidFill>
                  <a:srgbClr val="0432FF"/>
                </a:solidFill>
                <a:latin typeface="Comic Sans MS" panose="030F0902030302020204" pitchFamily="66" charset="0"/>
              </a:rPr>
              <a:t> IR (IP-8)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16C1A5-90BC-F241-99E2-9E31CAA02815}"/>
              </a:ext>
            </a:extLst>
          </p:cNvPr>
          <p:cNvSpPr txBox="1"/>
          <p:nvPr/>
        </p:nvSpPr>
        <p:spPr>
          <a:xfrm>
            <a:off x="3414158" y="1343601"/>
            <a:ext cx="2130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  <a:latin typeface="Comic Sans MS" panose="030F0902030302020204" pitchFamily="66" charset="0"/>
              </a:rPr>
              <a:t>1</a:t>
            </a:r>
            <a:r>
              <a:rPr lang="en-US" sz="2400" b="1" baseline="30000" dirty="0">
                <a:solidFill>
                  <a:srgbClr val="0432FF"/>
                </a:solidFill>
                <a:latin typeface="Comic Sans MS" panose="030F0902030302020204" pitchFamily="66" charset="0"/>
              </a:rPr>
              <a:t>st</a:t>
            </a:r>
            <a:r>
              <a:rPr lang="en-US" sz="2400" b="1" dirty="0">
                <a:solidFill>
                  <a:srgbClr val="0432FF"/>
                </a:solidFill>
                <a:latin typeface="Comic Sans MS" panose="030F0902030302020204" pitchFamily="66" charset="0"/>
              </a:rPr>
              <a:t> IR (IP-6)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5F6677-BF51-A941-AD21-E1040E1AAE2D}"/>
              </a:ext>
            </a:extLst>
          </p:cNvPr>
          <p:cNvSpPr txBox="1"/>
          <p:nvPr/>
        </p:nvSpPr>
        <p:spPr>
          <a:xfrm>
            <a:off x="92466" y="1831654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Geometry: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D8F1A3-D1F7-B44A-8929-02E50788B60C}"/>
              </a:ext>
            </a:extLst>
          </p:cNvPr>
          <p:cNvSpPr txBox="1"/>
          <p:nvPr/>
        </p:nvSpPr>
        <p:spPr>
          <a:xfrm>
            <a:off x="2289422" y="1831654"/>
            <a:ext cx="245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  <a:cs typeface="Arial" panose="020B0604020202020204" pitchFamily="34" charset="0"/>
              </a:rPr>
              <a:t>ring inside to outside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33A09B-7257-5C43-A2C5-DD5CF49F7550}"/>
              </a:ext>
            </a:extLst>
          </p:cNvPr>
          <p:cNvSpPr txBox="1"/>
          <p:nvPr/>
        </p:nvSpPr>
        <p:spPr>
          <a:xfrm>
            <a:off x="6767235" y="1828667"/>
            <a:ext cx="245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  <a:cs typeface="Arial" panose="020B0604020202020204" pitchFamily="34" charset="0"/>
              </a:rPr>
              <a:t>ring outside to inside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E2212C3-C07E-9744-9A94-FA8F565332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4057"/>
          <a:stretch/>
        </p:blipFill>
        <p:spPr>
          <a:xfrm>
            <a:off x="5003438" y="1858952"/>
            <a:ext cx="1499323" cy="10610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7E05E9B-6809-2A45-8D0F-56DB98555C91}"/>
              </a:ext>
            </a:extLst>
          </p:cNvPr>
          <p:cNvSpPr txBox="1"/>
          <p:nvPr/>
        </p:nvSpPr>
        <p:spPr>
          <a:xfrm>
            <a:off x="2322629" y="2343988"/>
            <a:ext cx="27703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  <a:cs typeface="Arial" panose="020B0604020202020204" pitchFamily="34" charset="0"/>
              </a:rPr>
              <a:t>tunnel and assembly hall</a:t>
            </a:r>
          </a:p>
          <a:p>
            <a:r>
              <a:rPr lang="en-US" dirty="0">
                <a:latin typeface="Comic Sans MS" panose="030F0902030302020204" pitchFamily="66" charset="0"/>
                <a:cs typeface="Arial" panose="020B0604020202020204" pitchFamily="34" charset="0"/>
              </a:rPr>
              <a:t>are larger</a:t>
            </a:r>
          </a:p>
          <a:p>
            <a:r>
              <a:rPr lang="en-US" dirty="0">
                <a:latin typeface="Comic Sans MS" panose="030F0902030302020204" pitchFamily="66" charset="0"/>
                <a:cs typeface="Arial" panose="020B0604020202020204" pitchFamily="34" charset="0"/>
              </a:rPr>
              <a:t>Tunnel: ⦰ </a:t>
            </a:r>
            <a:r>
              <a:rPr lang="en-US" dirty="0">
                <a:latin typeface="Comic Sans MS" panose="030F0902030302020204" pitchFamily="66" charset="0"/>
              </a:rPr>
              <a:t>7m +/- 140m</a:t>
            </a:r>
            <a:endParaRPr lang="en-US" dirty="0"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0739D7-6422-9E40-B3DF-2B88D3B191B3}"/>
              </a:ext>
            </a:extLst>
          </p:cNvPr>
          <p:cNvSpPr txBox="1"/>
          <p:nvPr/>
        </p:nvSpPr>
        <p:spPr>
          <a:xfrm>
            <a:off x="6493995" y="2335025"/>
            <a:ext cx="2631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  <a:cs typeface="Arial" panose="020B0604020202020204" pitchFamily="34" charset="0"/>
              </a:rPr>
              <a:t>tunnel and assembly hall are smaller</a:t>
            </a:r>
          </a:p>
          <a:p>
            <a:r>
              <a:rPr lang="en-US" dirty="0">
                <a:latin typeface="Comic Sans MS" panose="030F0902030302020204" pitchFamily="66" charset="0"/>
                <a:cs typeface="Arial" panose="020B0604020202020204" pitchFamily="34" charset="0"/>
              </a:rPr>
              <a:t>Tunnel: ⦰ 6.3m to 60m then 5.3m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B343EF-6E4C-7942-9360-421095C31C1D}"/>
              </a:ext>
            </a:extLst>
          </p:cNvPr>
          <p:cNvSpPr txBox="1"/>
          <p:nvPr/>
        </p:nvSpPr>
        <p:spPr>
          <a:xfrm>
            <a:off x="101953" y="3509682"/>
            <a:ext cx="182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Crossing Angle: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8F7F6F-50F9-214E-BE09-EE513521A57E}"/>
              </a:ext>
            </a:extLst>
          </p:cNvPr>
          <p:cNvSpPr txBox="1"/>
          <p:nvPr/>
        </p:nvSpPr>
        <p:spPr>
          <a:xfrm>
            <a:off x="3534975" y="3511833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  <a:cs typeface="Arial" panose="020B0604020202020204" pitchFamily="34" charset="0"/>
              </a:rPr>
              <a:t>25 </a:t>
            </a:r>
            <a:r>
              <a:rPr lang="en-US" dirty="0" err="1">
                <a:latin typeface="Comic Sans MS" panose="030F0902030302020204" pitchFamily="66" charset="0"/>
                <a:cs typeface="Arial" panose="020B0604020202020204" pitchFamily="34" charset="0"/>
              </a:rPr>
              <a:t>mrad</a:t>
            </a:r>
            <a:endParaRPr lang="en-US" dirty="0"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D8569E-CCC6-BE44-B402-F2A77327FF01}"/>
              </a:ext>
            </a:extLst>
          </p:cNvPr>
          <p:cNvSpPr txBox="1"/>
          <p:nvPr/>
        </p:nvSpPr>
        <p:spPr>
          <a:xfrm>
            <a:off x="6727100" y="3517119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omic Sans MS" panose="030F0902030302020204" pitchFamily="66" charset="0"/>
                <a:cs typeface="Arial" panose="020B0604020202020204" pitchFamily="34" charset="0"/>
              </a:rPr>
              <a:t>35 </a:t>
            </a:r>
            <a:r>
              <a:rPr lang="en-US" dirty="0" err="1">
                <a:latin typeface="Comic Sans MS" panose="030F0902030302020204" pitchFamily="66" charset="0"/>
                <a:cs typeface="Arial" panose="020B0604020202020204" pitchFamily="34" charset="0"/>
              </a:rPr>
              <a:t>mrad</a:t>
            </a:r>
            <a:endParaRPr lang="en-US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Comic Sans MS" panose="030F0902030302020204" pitchFamily="66" charset="0"/>
                <a:cs typeface="Arial" panose="020B0604020202020204" pitchFamily="34" charset="0"/>
              </a:rPr>
              <a:t>secondary focus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F8DCF9-B46A-114D-BC47-766866F33BE9}"/>
              </a:ext>
            </a:extLst>
          </p:cNvPr>
          <p:cNvSpPr txBox="1"/>
          <p:nvPr/>
        </p:nvSpPr>
        <p:spPr>
          <a:xfrm>
            <a:off x="3195866" y="4002451"/>
            <a:ext cx="51187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omic Sans MS" panose="030F0902030302020204" pitchFamily="66" charset="0"/>
                <a:cs typeface="Arial" panose="020B0604020202020204" pitchFamily="34" charset="0"/>
              </a:rPr>
              <a:t>different blind spots</a:t>
            </a:r>
          </a:p>
          <a:p>
            <a:pPr algn="ctr"/>
            <a:r>
              <a:rPr lang="en-US" dirty="0">
                <a:latin typeface="Comic Sans MS" panose="030F0902030302020204" pitchFamily="66" charset="0"/>
                <a:cs typeface="Arial" panose="020B0604020202020204" pitchFamily="34" charset="0"/>
              </a:rPr>
              <a:t>different forward detectors and acceptances</a:t>
            </a:r>
          </a:p>
          <a:p>
            <a:pPr algn="ctr"/>
            <a:r>
              <a:rPr lang="en-US" dirty="0">
                <a:latin typeface="Comic Sans MS" panose="030F0902030302020204" pitchFamily="66" charset="0"/>
                <a:cs typeface="Arial" panose="020B0604020202020204" pitchFamily="34" charset="0"/>
              </a:rPr>
              <a:t>different acceptance of central detector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990448-A164-284E-BF80-75BE77863C67}"/>
              </a:ext>
            </a:extLst>
          </p:cNvPr>
          <p:cNvSpPr txBox="1"/>
          <p:nvPr/>
        </p:nvSpPr>
        <p:spPr>
          <a:xfrm>
            <a:off x="3523729" y="4950554"/>
            <a:ext cx="44919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omic Sans MS" panose="030F0902030302020204" pitchFamily="66" charset="0"/>
                <a:cs typeface="Arial" panose="020B0604020202020204" pitchFamily="34" charset="0"/>
              </a:rPr>
              <a:t>more luminosity at lower E</a:t>
            </a:r>
            <a:r>
              <a:rPr lang="en-US" baseline="-25000" dirty="0">
                <a:latin typeface="Comic Sans MS" panose="030F0902030302020204" pitchFamily="66" charset="0"/>
                <a:cs typeface="Arial" panose="020B0604020202020204" pitchFamily="34" charset="0"/>
              </a:rPr>
              <a:t>CM</a:t>
            </a:r>
            <a:endParaRPr lang="en-US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Comic Sans MS" panose="030F0902030302020204" pitchFamily="66" charset="0"/>
                <a:cs typeface="Arial" panose="020B0604020202020204" pitchFamily="34" charset="0"/>
              </a:rPr>
              <a:t>optimize Doublet focusing FDD vs. FDF</a:t>
            </a:r>
          </a:p>
          <a:p>
            <a:pPr algn="ctr"/>
            <a:r>
              <a:rPr lang="en-US" dirty="0">
                <a:solidFill>
                  <a:srgbClr val="0432FF"/>
                </a:solidFill>
                <a:latin typeface="Comic Sans MS" panose="030F0902030302020204" pitchFamily="66" charset="0"/>
                <a:sym typeface="Wingdings" pitchFamily="2" charset="2"/>
              </a:rPr>
              <a:t></a:t>
            </a:r>
            <a:r>
              <a:rPr lang="en-US" dirty="0">
                <a:latin typeface="Comic Sans MS" panose="030F0902030302020204" pitchFamily="66" charset="0"/>
                <a:sym typeface="Wingdings" pitchFamily="2" charset="2"/>
              </a:rPr>
              <a:t> </a:t>
            </a:r>
            <a:r>
              <a:rPr lang="en-US" dirty="0">
                <a:latin typeface="Comic Sans MS" panose="030F0902030302020204" pitchFamily="66" charset="0"/>
                <a:cs typeface="Arial" panose="020B0604020202020204" pitchFamily="34" charset="0"/>
                <a:sym typeface="Wingdings" pitchFamily="2" charset="2"/>
              </a:rPr>
              <a:t>impact of far forward </a:t>
            </a:r>
            <a:r>
              <a:rPr lang="en-US" dirty="0" err="1">
                <a:latin typeface="Comic Sans MS" panose="030F0902030302020204" pitchFamily="66" charset="0"/>
                <a:cs typeface="Arial" panose="020B0604020202020204" pitchFamily="34" charset="0"/>
                <a:sym typeface="Wingdings" pitchFamily="2" charset="2"/>
              </a:rPr>
              <a:t>p</a:t>
            </a:r>
            <a:r>
              <a:rPr lang="en-US" baseline="-25000" dirty="0" err="1">
                <a:latin typeface="Comic Sans MS" panose="030F0902030302020204" pitchFamily="66" charset="0"/>
                <a:cs typeface="Arial" panose="020B0604020202020204" pitchFamily="34" charset="0"/>
                <a:sym typeface="Wingdings" pitchFamily="2" charset="2"/>
              </a:rPr>
              <a:t>T</a:t>
            </a:r>
            <a:r>
              <a:rPr lang="en-US" dirty="0">
                <a:latin typeface="Comic Sans MS" panose="030F0902030302020204" pitchFamily="66" charset="0"/>
                <a:cs typeface="Arial" panose="020B0604020202020204" pitchFamily="34" charset="0"/>
                <a:sym typeface="Wingdings" pitchFamily="2" charset="2"/>
              </a:rPr>
              <a:t> acceptance</a:t>
            </a:r>
            <a:r>
              <a:rPr lang="en-US" dirty="0">
                <a:latin typeface="Comic Sans MS" panose="030F0902030302020204" pitchFamily="66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AFA659-1565-184B-9012-9727C76D2D44}"/>
              </a:ext>
            </a:extLst>
          </p:cNvPr>
          <p:cNvSpPr txBox="1"/>
          <p:nvPr/>
        </p:nvSpPr>
        <p:spPr>
          <a:xfrm>
            <a:off x="113680" y="5014707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Luminosity: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1D4FE0-1C69-F94E-A601-EC4ECF18F142}"/>
              </a:ext>
            </a:extLst>
          </p:cNvPr>
          <p:cNvSpPr txBox="1"/>
          <p:nvPr/>
        </p:nvSpPr>
        <p:spPr>
          <a:xfrm>
            <a:off x="92466" y="5924366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Experiment: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193F74-334B-F843-AB48-F2965AEAF2EF}"/>
              </a:ext>
            </a:extLst>
          </p:cNvPr>
          <p:cNvSpPr txBox="1"/>
          <p:nvPr/>
        </p:nvSpPr>
        <p:spPr>
          <a:xfrm>
            <a:off x="4681074" y="5862722"/>
            <a:ext cx="2291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  <a:cs typeface="Arial" panose="020B0604020202020204" pitchFamily="34" charset="0"/>
              </a:rPr>
              <a:t>1.5 Tesla or 3 Tesla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F93FA5-56E7-0D47-9F32-A3DE25ED34BB}"/>
              </a:ext>
            </a:extLst>
          </p:cNvPr>
          <p:cNvSpPr txBox="1"/>
          <p:nvPr/>
        </p:nvSpPr>
        <p:spPr>
          <a:xfrm>
            <a:off x="3746622" y="6165785"/>
            <a:ext cx="4015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omic Sans MS" panose="030F0902030302020204" pitchFamily="66" charset="0"/>
                <a:cs typeface="Arial" panose="020B0604020202020204" pitchFamily="34" charset="0"/>
              </a:rPr>
              <a:t>different subdetector technologies</a:t>
            </a:r>
          </a:p>
        </p:txBody>
      </p:sp>
    </p:spTree>
    <p:extLst>
      <p:ext uri="{BB962C8B-B14F-4D97-AF65-F5344CB8AC3E}">
        <p14:creationId xmlns:p14="http://schemas.microsoft.com/office/powerpoint/2010/main" val="264670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973DA-5980-4FE9-B5F7-7B541463C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to get more luminosity at lower </a:t>
            </a:r>
            <a:r>
              <a:rPr lang="en-US" sz="3200" dirty="0" err="1"/>
              <a:t>E</a:t>
            </a:r>
            <a:r>
              <a:rPr lang="en-US" sz="3200" baseline="-25000" dirty="0" err="1"/>
              <a:t>cm</a:t>
            </a:r>
            <a:r>
              <a:rPr lang="en-US" sz="3200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A1686-B488-49C8-A007-0B3FAD7F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27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95E73E-F73C-4F0A-8ECA-16D7A918B99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1042988"/>
            <a:ext cx="3930650" cy="2647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CEC073-9A30-474D-A20D-BF76CF5815A2}"/>
              </a:ext>
            </a:extLst>
          </p:cNvPr>
          <p:cNvSpPr txBox="1"/>
          <p:nvPr/>
        </p:nvSpPr>
        <p:spPr>
          <a:xfrm>
            <a:off x="157794" y="3663045"/>
            <a:ext cx="44142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hadrons, final focus lens is split into two.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/>
              <a:t>Doublet focusing for </a:t>
            </a:r>
            <a:r>
              <a:rPr lang="en-US" dirty="0" err="1"/>
              <a:t>E</a:t>
            </a:r>
            <a:r>
              <a:rPr lang="en-US" baseline="-25000" dirty="0" err="1"/>
              <a:t>cm</a:t>
            </a:r>
            <a:r>
              <a:rPr lang="en-US" dirty="0"/>
              <a:t> ~100-140 GeV.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/>
              <a:t>For low hadron beam energy (</a:t>
            </a:r>
            <a:r>
              <a:rPr lang="en-US" dirty="0" err="1"/>
              <a:t>E</a:t>
            </a:r>
            <a:r>
              <a:rPr lang="en-US" baseline="-25000" dirty="0" err="1"/>
              <a:t>cm</a:t>
            </a:r>
            <a:r>
              <a:rPr lang="en-US" dirty="0"/>
              <a:t> ~ 60 GeV) can rewire into triplet focusing, reduce 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/>
              <a:t>*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Increase L by factor of ~2.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rgbClr val="0000FF"/>
                </a:solidFill>
              </a:rPr>
              <a:t>Applicable at </a:t>
            </a:r>
            <a:r>
              <a:rPr lang="en-US" b="1" u="sng" dirty="0">
                <a:solidFill>
                  <a:srgbClr val="FF0000"/>
                </a:solidFill>
              </a:rPr>
              <a:t>both</a:t>
            </a:r>
            <a:r>
              <a:rPr lang="en-US" b="1" dirty="0">
                <a:solidFill>
                  <a:srgbClr val="0000FF"/>
                </a:solidFill>
              </a:rPr>
              <a:t> IP6 and IP8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/>
              <a:t>Luminosity </a:t>
            </a:r>
            <a:r>
              <a:rPr lang="en-US" dirty="0" err="1"/>
              <a:t>E</a:t>
            </a:r>
            <a:r>
              <a:rPr lang="en-US" baseline="-25000" dirty="0" err="1"/>
              <a:t>cm</a:t>
            </a:r>
            <a:r>
              <a:rPr lang="en-US" dirty="0"/>
              <a:t> ~ 40 – 60 GeV could be increased by factor of almost 2 </a:t>
            </a:r>
            <a:r>
              <a:rPr lang="en-US" b="1" dirty="0">
                <a:solidFill>
                  <a:srgbClr val="FF0000"/>
                </a:solidFill>
              </a:rPr>
              <a:t>(work in progress!)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52A039-8A95-4972-A3BA-93F13ABB315D}"/>
              </a:ext>
            </a:extLst>
          </p:cNvPr>
          <p:cNvSpPr txBox="1"/>
          <p:nvPr/>
        </p:nvSpPr>
        <p:spPr>
          <a:xfrm>
            <a:off x="387963" y="1753198"/>
            <a:ext cx="1889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Doublet focusing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472936-4AEA-47D3-B13B-964038D5C932}"/>
              </a:ext>
            </a:extLst>
          </p:cNvPr>
          <p:cNvSpPr txBox="1"/>
          <p:nvPr/>
        </p:nvSpPr>
        <p:spPr>
          <a:xfrm>
            <a:off x="336593" y="2987597"/>
            <a:ext cx="2123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Triplet focusing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F85FDF-EAA9-4BE2-88E4-61BAE54FAEB3}"/>
              </a:ext>
            </a:extLst>
          </p:cNvPr>
          <p:cNvSpPr txBox="1"/>
          <p:nvPr/>
        </p:nvSpPr>
        <p:spPr>
          <a:xfrm>
            <a:off x="1438845" y="643673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Brush Script MT" panose="03060802040406070304" pitchFamily="66" charset="0"/>
              </a:rPr>
              <a:t>schematics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03304" y="93694"/>
            <a:ext cx="1335921" cy="646331"/>
          </a:xfrm>
          <a:prstGeom prst="rect">
            <a:avLst/>
          </a:prstGeom>
          <a:solidFill>
            <a:srgbClr val="00B050">
              <a:alpha val="4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Willeke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V. Morozov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3850A9-CAE6-4779-B773-6B4523AF6960}"/>
              </a:ext>
            </a:extLst>
          </p:cNvPr>
          <p:cNvSpPr txBox="1"/>
          <p:nvPr/>
        </p:nvSpPr>
        <p:spPr>
          <a:xfrm>
            <a:off x="4875698" y="3263116"/>
            <a:ext cx="4268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nothing is for free, there is a direct impact on the low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acceptance, e.g., for 100 GeV protons: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baseline="30000" dirty="0" err="1"/>
              <a:t>min</a:t>
            </a:r>
            <a:r>
              <a:rPr lang="en-US" dirty="0"/>
              <a:t> = 0.2 </a:t>
            </a:r>
            <a:r>
              <a:rPr lang="en-US" dirty="0">
                <a:sym typeface="Wingdings" panose="05000000000000000000" pitchFamily="2" charset="2"/>
              </a:rPr>
              <a:t> 0.3 GeV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6C41E43-04E0-46DB-A9D3-14A9BBA3ABEF}"/>
              </a:ext>
            </a:extLst>
          </p:cNvPr>
          <p:cNvGrpSpPr/>
          <p:nvPr/>
        </p:nvGrpSpPr>
        <p:grpSpPr>
          <a:xfrm>
            <a:off x="5398586" y="4187697"/>
            <a:ext cx="3494812" cy="2340342"/>
            <a:chOff x="628308" y="1415998"/>
            <a:chExt cx="7887383" cy="483911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52FA9BD-8FC8-4399-A8DE-CF2CB826A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8308" y="1415998"/>
              <a:ext cx="7887383" cy="4839119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B77F9A0-D5D9-47E2-BD0D-B445198BA5F1}"/>
                </a:ext>
              </a:extLst>
            </p:cNvPr>
            <p:cNvSpPr/>
            <p:nvPr/>
          </p:nvSpPr>
          <p:spPr>
            <a:xfrm>
              <a:off x="5655736" y="3210559"/>
              <a:ext cx="311573" cy="31834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7E81648-BA83-4BDA-9245-348F4B4C7C0D}"/>
                </a:ext>
              </a:extLst>
            </p:cNvPr>
            <p:cNvSpPr/>
            <p:nvPr/>
          </p:nvSpPr>
          <p:spPr>
            <a:xfrm>
              <a:off x="4123120" y="4053839"/>
              <a:ext cx="311573" cy="31834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8623D93-90AF-4638-9C17-C50648ABD0B5}"/>
                </a:ext>
              </a:extLst>
            </p:cNvPr>
            <p:cNvSpPr/>
            <p:nvPr/>
          </p:nvSpPr>
          <p:spPr>
            <a:xfrm>
              <a:off x="3252046" y="4439919"/>
              <a:ext cx="311573" cy="3183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EA8347C-16E1-492C-BABE-0D6063AABF7B}"/>
                    </a:ext>
                  </a:extLst>
                </p:cNvPr>
                <p:cNvSpPr txBox="1"/>
                <p:nvPr/>
              </p:nvSpPr>
              <p:spPr>
                <a:xfrm>
                  <a:off x="5967309" y="3205385"/>
                  <a:ext cx="1878214" cy="5727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Highest </a:t>
                  </a:r>
                  <a14:m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a14:m>
                  <a:endParaRPr lang="en-US" sz="12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EA8347C-16E1-492C-BABE-0D6063AABF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7309" y="3205385"/>
                  <a:ext cx="1878214" cy="572750"/>
                </a:xfrm>
                <a:prstGeom prst="rect">
                  <a:avLst/>
                </a:prstGeom>
                <a:blipFill>
                  <a:blip r:embed="rId5"/>
                  <a:stretch>
                    <a:fillRect t="-2174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AD04680-3140-4E3D-8AED-9F09EE33BA04}"/>
                </a:ext>
              </a:extLst>
            </p:cNvPr>
            <p:cNvSpPr txBox="1"/>
            <p:nvPr/>
          </p:nvSpPr>
          <p:spPr>
            <a:xfrm>
              <a:off x="2227100" y="3401500"/>
              <a:ext cx="2931134" cy="572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High-divergence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177C0AD-7D3D-436D-8530-A0A7E8088674}"/>
                </a:ext>
              </a:extLst>
            </p:cNvPr>
            <p:cNvSpPr txBox="1"/>
            <p:nvPr/>
          </p:nvSpPr>
          <p:spPr>
            <a:xfrm>
              <a:off x="3563620" y="4599092"/>
              <a:ext cx="3010728" cy="572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ED7D3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High-acceptance</a:t>
              </a:r>
            </a:p>
          </p:txBody>
        </p:sp>
      </p:grpSp>
      <p:pic>
        <p:nvPicPr>
          <p:cNvPr id="25" name="Picture 24" descr="Diagram&#10;&#10;Description automatically generated">
            <a:extLst>
              <a:ext uri="{FF2B5EF4-FFF2-40B4-BE49-F238E27FC236}">
                <a16:creationId xmlns:a16="http://schemas.microsoft.com/office/drawing/2014/main" id="{3DB0E0B5-E2C1-AE47-AE57-2E6E775A76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35" t="3665"/>
          <a:stretch/>
        </p:blipFill>
        <p:spPr>
          <a:xfrm>
            <a:off x="4598295" y="725675"/>
            <a:ext cx="4446948" cy="249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0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D61B9-9040-44C4-94EC-5D195008D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EIC Recent History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6D79E-E78E-4DD7-A6BA-DB89B96BE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DDF2A46-B187-3E47-87C7-54CAEA4894A5}"/>
              </a:ext>
            </a:extLst>
          </p:cNvPr>
          <p:cNvGraphicFramePr>
            <a:graphicFrameLocks noGrp="1"/>
          </p:cNvGraphicFramePr>
          <p:nvPr/>
        </p:nvGraphicFramePr>
        <p:xfrm>
          <a:off x="507970" y="1246104"/>
          <a:ext cx="8128059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5202">
                  <a:extLst>
                    <a:ext uri="{9D8B030D-6E8A-4147-A177-3AD203B41FA5}">
                      <a16:colId xmlns:a16="http://schemas.microsoft.com/office/drawing/2014/main" val="2476933501"/>
                    </a:ext>
                  </a:extLst>
                </a:gridCol>
                <a:gridCol w="2982857">
                  <a:extLst>
                    <a:ext uri="{9D8B030D-6E8A-4147-A177-3AD203B41FA5}">
                      <a16:colId xmlns:a16="http://schemas.microsoft.com/office/drawing/2014/main" val="15489127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77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DOE Mission Need Statement Approved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January 22,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93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DOE Independent Cost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July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47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DOE Electron Ion Collider Site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October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661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Critical Decision – 0 (CD-0) Approved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December 19,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143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/>
                        <a:t>DOE Site Selection Announced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i="0" dirty="0"/>
                        <a:t>January 9,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193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BNL TJNAF Partnership Agreement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May 7,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579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DOE Office of Science Status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September 9-11,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95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Independent EIC Conceptual Design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November 16-18, 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16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/>
                        <a:t>DOE Office of Science CD-1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i="0" dirty="0"/>
                        <a:t>January 26-29,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692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/>
                        <a:t>DOE Independent Cost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i="0" dirty="0"/>
                        <a:t>January - February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546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dirty="0"/>
                        <a:t>CD-1 Approval Target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dirty="0"/>
                        <a:t>June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212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24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Project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44563"/>
            <a:ext cx="8515350" cy="490378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 BNL/TJNAF Partnership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 BNL and TJNAF partnering agreement signed in May 2020.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 Executive Management Team established that integrates BNL and  TJNAF into project leadership roles.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 EIC Council, chaired by BNL Director, established in June 2020. TJNAF Director is a founding member.  Major international partners will also join the Council.</a:t>
            </a:r>
          </a:p>
          <a:p>
            <a:pPr lvl="2">
              <a:lnSpc>
                <a:spcPct val="100000"/>
              </a:lnSpc>
            </a:pPr>
            <a:endParaRPr lang="en-US" sz="17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/>
              <a:t> Established standing advisory committees with international membership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tabLst>
                <a:tab pos="4219575" algn="l"/>
              </a:tabLst>
            </a:pPr>
            <a:r>
              <a:rPr lang="en-US" sz="2000" dirty="0"/>
              <a:t> Machine Advisory Committee: 	08/26/20, </a:t>
            </a:r>
            <a:r>
              <a:rPr lang="en-US" sz="2000" i="1" dirty="0"/>
              <a:t>TBD Fall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tabLst>
                <a:tab pos="4219575" algn="l"/>
              </a:tabLst>
            </a:pPr>
            <a:r>
              <a:rPr lang="en-US" sz="2000" dirty="0"/>
              <a:t> Project Advisory Committee: 	08/27/20, 12/01/20, 04/29-30/21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tabLst>
                <a:tab pos="4219575" algn="l"/>
              </a:tabLst>
            </a:pPr>
            <a:r>
              <a:rPr lang="en-US" sz="2000" dirty="0"/>
              <a:t> Detector Advisory Committee: 	09/28-29/20, 12/18/20, 03/24-26/21</a:t>
            </a:r>
          </a:p>
        </p:txBody>
      </p:sp>
    </p:spTree>
    <p:extLst>
      <p:ext uri="{BB962C8B-B14F-4D97-AF65-F5344CB8AC3E}">
        <p14:creationId xmlns:p14="http://schemas.microsoft.com/office/powerpoint/2010/main" val="369447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2A23E-FCAB-4E4C-8621-D3F481E30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CD-1 Reviews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636BB-350A-CC4C-8DD0-D214A55B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B2CB6-E323-F54E-B456-53499A2E5D6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3913" y="1252538"/>
            <a:ext cx="8320087" cy="4352925"/>
          </a:xfrm>
        </p:spPr>
        <p:txBody>
          <a:bodyPr/>
          <a:lstStyle/>
          <a:p>
            <a:r>
              <a:rPr lang="en-US" dirty="0"/>
              <a:t> CD-1 Preparation Reviews</a:t>
            </a:r>
          </a:p>
          <a:p>
            <a:pPr lvl="1"/>
            <a:r>
              <a:rPr lang="en-US" dirty="0"/>
              <a:t> Independent Design Review – November 2020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✔️</a:t>
            </a:r>
            <a:endParaRPr lang="en-US" dirty="0"/>
          </a:p>
          <a:p>
            <a:pPr lvl="1"/>
            <a:r>
              <a:rPr lang="en-US" dirty="0"/>
              <a:t> Director’s Review – December 2020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✔️</a:t>
            </a:r>
            <a:endParaRPr lang="en-US" dirty="0"/>
          </a:p>
          <a:p>
            <a:endParaRPr lang="en-US" sz="800" dirty="0"/>
          </a:p>
          <a:p>
            <a:r>
              <a:rPr lang="en-US" dirty="0"/>
              <a:t> DOE CD-1 Reviews</a:t>
            </a:r>
          </a:p>
          <a:p>
            <a:pPr lvl="1"/>
            <a:r>
              <a:rPr lang="en-US" dirty="0"/>
              <a:t> DOE Office of Science, Office of Project Assessment</a:t>
            </a:r>
          </a:p>
          <a:p>
            <a:pPr marL="457200" lvl="1" indent="0">
              <a:buNone/>
            </a:pPr>
            <a:r>
              <a:rPr lang="en-US" dirty="0"/>
              <a:t>    CD-1 Readiness Review – January 26-29, 2021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✔️</a:t>
            </a:r>
            <a:endParaRPr lang="en-US" dirty="0"/>
          </a:p>
          <a:p>
            <a:pPr lvl="1"/>
            <a:r>
              <a:rPr lang="en-US" dirty="0"/>
              <a:t> DOE Office of Project Management Independent Cost </a:t>
            </a:r>
          </a:p>
          <a:p>
            <a:pPr marL="457200" lvl="1" indent="0">
              <a:buNone/>
            </a:pPr>
            <a:r>
              <a:rPr lang="en-US" dirty="0"/>
              <a:t>    Review – Jan/Feb 2021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✔️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27ECB0-6708-9140-A855-3D9A2E1587A2}"/>
              </a:ext>
            </a:extLst>
          </p:cNvPr>
          <p:cNvSpPr txBox="1"/>
          <p:nvPr/>
        </p:nvSpPr>
        <p:spPr>
          <a:xfrm>
            <a:off x="1541642" y="5108370"/>
            <a:ext cx="6154216" cy="46166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DOE reviews recommend proceeding with CD-1!</a:t>
            </a:r>
          </a:p>
        </p:txBody>
      </p:sp>
    </p:spTree>
    <p:extLst>
      <p:ext uri="{BB962C8B-B14F-4D97-AF65-F5344CB8AC3E}">
        <p14:creationId xmlns:p14="http://schemas.microsoft.com/office/powerpoint/2010/main" val="305918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2BCB731-61AA-ED4B-8895-473AB5094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4D13B-BDB0-4EB3-BE4F-B60C23A5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40B06A-1CCA-42D5-A0BE-6FE82D029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820"/>
            <a:ext cx="9144000" cy="666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5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98DB7-0E31-424C-98FB-181B500B7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Milestones Proposed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E55E450F-05F8-0944-8034-1D05A5F04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9894341-A684-B84A-9776-CBCEB9E6D9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201376"/>
              </p:ext>
            </p:extLst>
          </p:nvPr>
        </p:nvGraphicFramePr>
        <p:xfrm>
          <a:off x="786214" y="887152"/>
          <a:ext cx="7571572" cy="4169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0668">
                  <a:extLst>
                    <a:ext uri="{9D8B030D-6E8A-4147-A177-3AD203B41FA5}">
                      <a16:colId xmlns:a16="http://schemas.microsoft.com/office/drawing/2014/main" val="814334551"/>
                    </a:ext>
                  </a:extLst>
                </a:gridCol>
                <a:gridCol w="1632247">
                  <a:extLst>
                    <a:ext uri="{9D8B030D-6E8A-4147-A177-3AD203B41FA5}">
                      <a16:colId xmlns:a16="http://schemas.microsoft.com/office/drawing/2014/main" val="2028244331"/>
                    </a:ext>
                  </a:extLst>
                </a:gridCol>
                <a:gridCol w="1370652">
                  <a:extLst>
                    <a:ext uri="{9D8B030D-6E8A-4147-A177-3AD203B41FA5}">
                      <a16:colId xmlns:a16="http://schemas.microsoft.com/office/drawing/2014/main" val="13545193"/>
                    </a:ext>
                  </a:extLst>
                </a:gridCol>
                <a:gridCol w="1458005">
                  <a:extLst>
                    <a:ext uri="{9D8B030D-6E8A-4147-A177-3AD203B41FA5}">
                      <a16:colId xmlns:a16="http://schemas.microsoft.com/office/drawing/2014/main" val="17370744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DOE Critical Decision (CD)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CD-1 Review (2020)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Change (Months)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Proposed (03/21)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16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CD-1, Alternative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April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May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903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CD-2, Performance 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October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January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988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CD-3, Construction 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July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March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673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Construction Start to Early Ops = 6 ¼ Years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Construction Start to Early Start of Ops = 6 ¼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934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Early Start of Operations (CD-4a)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July 2029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July 2030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174008"/>
                  </a:ext>
                </a:extLst>
              </a:tr>
              <a:tr h="414946">
                <a:tc>
                  <a:txBody>
                    <a:bodyPr/>
                    <a:lstStyle/>
                    <a:p>
                      <a:r>
                        <a:rPr lang="en-US" sz="1600" dirty="0"/>
                        <a:t>Late Start of Operations (CD-4a)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January 2031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July 2031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040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CD-4  Early Project Completion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July 2031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July 2031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838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Schedule Contingency = 2 Years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 Years Schedule Float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311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CD-4  Late Project Completion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January 2033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July 2033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82421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D2BA924-7896-5E4E-BF5E-0B24C56C6FC6}"/>
              </a:ext>
            </a:extLst>
          </p:cNvPr>
          <p:cNvSpPr txBox="1"/>
          <p:nvPr/>
        </p:nvSpPr>
        <p:spPr>
          <a:xfrm>
            <a:off x="786215" y="5309923"/>
            <a:ext cx="757157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Revised funding profile including actual FY2021 ($30M vs $43M planned)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 Total Project Cost now includes a 40% contingency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Additional year of schedule contingency on project completion – 2 </a:t>
            </a:r>
            <a:r>
              <a:rPr lang="en-US" dirty="0" err="1"/>
              <a:t>yrs</a:t>
            </a:r>
            <a:r>
              <a:rPr lang="en-US" dirty="0"/>
              <a:t> total</a:t>
            </a:r>
          </a:p>
        </p:txBody>
      </p:sp>
    </p:spTree>
    <p:extLst>
      <p:ext uri="{BB962C8B-B14F-4D97-AF65-F5344CB8AC3E}">
        <p14:creationId xmlns:p14="http://schemas.microsoft.com/office/powerpoint/2010/main" val="201461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CBBDB-F428-8341-A0BE-E76BB4051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Post CD-1 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5036D-5529-A44D-9A16-7A3915F54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C5830-40F3-F04E-B2E3-10E6672BA8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412B5F77-0C61-2843-979A-AF33EA8E7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567608"/>
              </p:ext>
            </p:extLst>
          </p:nvPr>
        </p:nvGraphicFramePr>
        <p:xfrm>
          <a:off x="469312" y="1160698"/>
          <a:ext cx="8186057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5862">
                  <a:extLst>
                    <a:ext uri="{9D8B030D-6E8A-4147-A177-3AD203B41FA5}">
                      <a16:colId xmlns:a16="http://schemas.microsoft.com/office/drawing/2014/main" val="4088100529"/>
                    </a:ext>
                  </a:extLst>
                </a:gridCol>
                <a:gridCol w="2840195">
                  <a:extLst>
                    <a:ext uri="{9D8B030D-6E8A-4147-A177-3AD203B41FA5}">
                      <a16:colId xmlns:a16="http://schemas.microsoft.com/office/drawing/2014/main" val="4000952207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Accelerator Technical Reviews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Spring/Summer 2021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75542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 for Detector Proposals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2021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0039509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 Preliminary Design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2021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854427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Detector Proposals Submitted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December 2021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1768719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Selection of Project Detector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2022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283894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 Earned Value Tracking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Summer 2022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67708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Clarify In-kind Deliverables - Agreements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Summer/Fall 2022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1752137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 for CD-2 Approval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2023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626532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 for CD-3 Approval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2024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058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56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Challenges and Opportunities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6A71C-C4E8-4C98-ACFC-1480EAAAA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77900"/>
            <a:ext cx="8524875" cy="5130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 Affordability – EIC is very large project for DOE Office of Nuclear Physics (NP) and Office of Science (SC)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Requires reprioritization of RHIC operations funding to EIC and new funding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Significant ramp up of project funding is required to maintain timeline for DOE Critical Decisions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Most cost-effective project follows closely to a technically driven schedule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Partner Engagement – Expectations and Implementation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International engagement is highly desirable and widely expected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In-kind contributions to the accelerator and detector are being pursued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Partners must engage now given the EIC technically driven schedule</a:t>
            </a:r>
          </a:p>
        </p:txBody>
      </p:sp>
    </p:spTree>
    <p:extLst>
      <p:ext uri="{BB962C8B-B14F-4D97-AF65-F5344CB8AC3E}">
        <p14:creationId xmlns:p14="http://schemas.microsoft.com/office/powerpoint/2010/main" val="75552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P-BNL-TJNAF March 11 Meeting DRAFTv3.pptx" id="{46AF6D6A-4294-4B22-94CD-AA52460A2916}" vid="{4162AC15-BCCC-4400-91DD-5CAEFA6AE1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23_ xmlns="a6aa962e-91a0-4bf4-a698-47ecd2980171">1</_x0023_>
    <Presenter_x0028_s_x0029_ xmlns="a6aa962e-91a0-4bf4-a698-47ecd2980171">R. Ent/E. Aschenauer</Presenter_x0028_s_x0029_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6E8B2D47CCED48A8E0E46DEC2DF7DE" ma:contentTypeVersion="8" ma:contentTypeDescription="Create a new document." ma:contentTypeScope="" ma:versionID="95ae91965030ce40b2c842131efe8a17">
  <xsd:schema xmlns:xsd="http://www.w3.org/2001/XMLSchema" xmlns:xs="http://www.w3.org/2001/XMLSchema" xmlns:p="http://schemas.microsoft.com/office/2006/metadata/properties" xmlns:ns2="a6aa962e-91a0-4bf4-a698-47ecd2980171" targetNamespace="http://schemas.microsoft.com/office/2006/metadata/properties" ma:root="true" ma:fieldsID="5f9057cadcf397c67ebc364b43088db6" ns2:_="">
    <xsd:import namespace="a6aa962e-91a0-4bf4-a698-47ecd2980171"/>
    <xsd:element name="properties">
      <xsd:complexType>
        <xsd:sequence>
          <xsd:element name="documentManagement">
            <xsd:complexType>
              <xsd:all>
                <xsd:element ref="ns2:_x0023_" minOccurs="0"/>
                <xsd:element ref="ns2:MediaServiceMetadata" minOccurs="0"/>
                <xsd:element ref="ns2:MediaServiceFastMetadata" minOccurs="0"/>
                <xsd:element ref="ns2:Presenter_x0028_s_x0029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aa962e-91a0-4bf4-a698-47ecd2980171" elementFormDefault="qualified">
    <xsd:import namespace="http://schemas.microsoft.com/office/2006/documentManagement/types"/>
    <xsd:import namespace="http://schemas.microsoft.com/office/infopath/2007/PartnerControls"/>
    <xsd:element name="_x0023_" ma:index="8" nillable="true" ma:displayName="#" ma:format="Dropdown" ma:internalName="_x0023_" ma:percentage="FALSE">
      <xsd:simpleType>
        <xsd:restriction base="dms:Number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Presenter_x0028_s_x0029_" ma:index="11" nillable="true" ma:displayName="Presenter(s)" ma:format="Dropdown" ma:internalName="Presenter_x0028_s_x0029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F5CC8D-D5D4-46AE-BC87-A9F5EE92E8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E98C05-5760-4FD2-B85E-2A9CB1A90B2B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a6aa962e-91a0-4bf4-a698-47ecd2980171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64F886A-667C-4E0C-ABCC-A59C8A11C3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aa962e-91a0-4bf4-a698-47ecd29801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NP-BNL-TJNAF March 11 Meeting Templatev2</Template>
  <TotalTime>10686</TotalTime>
  <Words>3078</Words>
  <Application>Microsoft Macintosh PowerPoint</Application>
  <PresentationFormat>On-screen Show (4:3)</PresentationFormat>
  <Paragraphs>401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Brush Script MT</vt:lpstr>
      <vt:lpstr>Arial</vt:lpstr>
      <vt:lpstr>Calibri</vt:lpstr>
      <vt:lpstr>Calibri Light</vt:lpstr>
      <vt:lpstr>Cambria Math</vt:lpstr>
      <vt:lpstr>Comic Sans MS</vt:lpstr>
      <vt:lpstr>Courier New</vt:lpstr>
      <vt:lpstr>Symbol</vt:lpstr>
      <vt:lpstr>Trebuchet MS</vt:lpstr>
      <vt:lpstr>Wingdings</vt:lpstr>
      <vt:lpstr>Office Theme</vt:lpstr>
      <vt:lpstr>EIC Project and Experimental Program status Update </vt:lpstr>
      <vt:lpstr>EIC Machine Parameters</vt:lpstr>
      <vt:lpstr>EIC Recent History </vt:lpstr>
      <vt:lpstr>Project Organization</vt:lpstr>
      <vt:lpstr>CD-1 Reviews</vt:lpstr>
      <vt:lpstr>PowerPoint Presentation</vt:lpstr>
      <vt:lpstr>Key Milestones Proposed</vt:lpstr>
      <vt:lpstr>Post CD-1 Timeline</vt:lpstr>
      <vt:lpstr>Challenges and Opportunities</vt:lpstr>
      <vt:lpstr>Experimental Program Preparation</vt:lpstr>
      <vt:lpstr>Call for Collaboration Proposals for Detectors </vt:lpstr>
      <vt:lpstr>Other Considerations</vt:lpstr>
      <vt:lpstr>General Purpose Detector @ EIC</vt:lpstr>
      <vt:lpstr>EICUG: Yellow Report (YR) Initiative </vt:lpstr>
      <vt:lpstr>EIC Experimental Equipment</vt:lpstr>
      <vt:lpstr>2nd IR Progress and Status</vt:lpstr>
      <vt:lpstr>Strategy for Detector 1 and 2nd IR/Detector 2</vt:lpstr>
      <vt:lpstr>EICUG Activities towards Collaboration Formation </vt:lpstr>
      <vt:lpstr>PowerPoint Presentation</vt:lpstr>
      <vt:lpstr>PowerPoint Presentation</vt:lpstr>
      <vt:lpstr>Compact detector for the Eic (CORE) </vt:lpstr>
      <vt:lpstr>Proto-Collaborations at a Snapshot</vt:lpstr>
      <vt:lpstr>Conclusion</vt:lpstr>
      <vt:lpstr>PowerPoint Presentation</vt:lpstr>
      <vt:lpstr>2nd Detector: Complementary is Key </vt:lpstr>
      <vt:lpstr>Complementarity for 1st-IR &amp; 2nd-IR</vt:lpstr>
      <vt:lpstr>How to get more luminosity at lower Ecm?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</dc:title>
  <dc:creator>Hatton, Diane</dc:creator>
  <cp:lastModifiedBy>Elke-Caroline Aschenauer</cp:lastModifiedBy>
  <cp:revision>849</cp:revision>
  <cp:lastPrinted>2021-01-13T03:37:55Z</cp:lastPrinted>
  <dcterms:created xsi:type="dcterms:W3CDTF">2020-03-08T15:15:52Z</dcterms:created>
  <dcterms:modified xsi:type="dcterms:W3CDTF">2021-05-11T23:54:56Z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0x010100876E8B2D47CCED48A8E0E46DEC2DF7DE</vt:lpwstr>
  </property>
  <property fmtid="{D5CDD505-2E9C-101B-9397-08002B2CF9AE}" pid="3" name="Order">
    <vt:r8>16800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Presenter">
    <vt:lpwstr/>
  </property>
</Properties>
</file>