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445" r:id="rId3"/>
    <p:sldId id="307" r:id="rId4"/>
    <p:sldId id="317" r:id="rId5"/>
    <p:sldId id="316" r:id="rId6"/>
    <p:sldId id="448" r:id="rId7"/>
    <p:sldId id="306" r:id="rId8"/>
    <p:sldId id="302" r:id="rId9"/>
    <p:sldId id="259" r:id="rId10"/>
    <p:sldId id="260" r:id="rId11"/>
    <p:sldId id="261" r:id="rId12"/>
    <p:sldId id="262" r:id="rId13"/>
    <p:sldId id="305" r:id="rId14"/>
    <p:sldId id="313" r:id="rId15"/>
    <p:sldId id="263" r:id="rId16"/>
    <p:sldId id="303" r:id="rId17"/>
    <p:sldId id="304" r:id="rId18"/>
    <p:sldId id="258" r:id="rId19"/>
    <p:sldId id="314" r:id="rId20"/>
    <p:sldId id="449" r:id="rId21"/>
    <p:sldId id="315" r:id="rId22"/>
    <p:sldId id="308" r:id="rId23"/>
    <p:sldId id="309" r:id="rId24"/>
    <p:sldId id="310" r:id="rId25"/>
    <p:sldId id="311" r:id="rId26"/>
    <p:sldId id="31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4"/>
    <p:restoredTop sz="94638"/>
  </p:normalViewPr>
  <p:slideViewPr>
    <p:cSldViewPr snapToGrid="0" snapToObjects="1">
      <p:cViewPr>
        <p:scale>
          <a:sx n="110" d="100"/>
          <a:sy n="110" d="100"/>
        </p:scale>
        <p:origin x="2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2BE7A-352F-AB47-AFD8-F0D52839C8D2}" type="datetimeFigureOut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7EE3B-DCF5-A945-BFE4-ED5E7222B1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85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7E9518-18A6-C843-A378-B632EB864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E702411-7445-3948-A25E-4892E5885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C36AE7-8150-4C4D-B838-02F98D85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124F-D169-2C44-AC18-69A7143258F5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D8EA02-8F6C-9B47-BBB4-0AA5C2C7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4AD9B5-FEE4-AE47-A858-9E326D72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64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9CD111-1E8D-9E43-B841-AE37DC71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F65C251-5100-BF4D-960A-1FB63D2F1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44374F-0453-1640-8703-F325DA5C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BCF6-C86D-A74F-BE0F-B037EB9B030E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890244-0CEE-474F-B7B8-62A7DBE5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C6DD12-FF6F-ED42-BD7B-F336B64C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74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395829A-F535-964A-A53C-F9C836801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8D8E1C-617F-B840-8708-14EE89CA7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9E7510-4EA1-7047-8DC5-B41EC8E5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2C1B-968B-EA45-A72D-CBE82E0E28A2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8F1F4A-96FF-CE4B-BAEF-78D5F75E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98BFF7-59A6-9A43-A437-BEF25A3A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35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872C15-F5FE-6F43-A708-84EB8BCE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FF5E6B-93D4-CB41-BEF0-8F5FBF236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6849C4-EBDA-B54E-BDBF-BF12A5C9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F6FE-B600-D346-ABF7-A547EA0F85B8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A46AB9-A5EA-9240-94F2-DC640CC1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D790BE-FAC8-814E-80DB-A8D80129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89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C73F5-6A35-5C4D-93B1-279671B7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940324-50A5-204D-BBB5-8B0C84B31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E67842-4BEF-FD44-9250-A1AC76D4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88FF-A1FE-DF4C-9227-CA4DB4CFA564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E4FF13-A5D9-6F4F-8B68-EB94D0F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D0FAC0-A307-3648-B56F-247119D8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01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7A9F87-3EDF-FA4B-A221-E7290FC5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31DE6B-923A-8446-BA84-B14520E21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2BE6741-BF8E-7146-AFD3-C85DD5E62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09A0E9-FE5A-874F-BD4B-CDFB748F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4BE0-97DA-574F-99BB-39369F5FFEAD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0F23CE-7FC3-2646-B2A3-9C40DB80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6C9DCA-7F92-CB43-9068-840FD693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94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980914-404F-A547-9999-3BFD58E8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C3F6E4D-8A29-8743-9F6D-3C8A38D75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CAD2653-ED6E-D744-8621-12CE641C2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791F313-6099-9B4F-9942-4669294C0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E80DE70-410E-FD4A-824A-CAA0AFBB5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0AD8D3F-1286-8947-B2F8-3F372AE8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CD8D-50F7-8145-AEE7-1361F5D48B98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936E7A8-A804-A840-9E2F-AE5C3B50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4B528E-80B0-4841-848A-E530D28B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37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84B1C3-3C50-E942-8947-D32F43908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560EE7F-A310-4941-BC1D-E56156A9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B54E-BD5D-D84E-8977-1C20D2D7C71F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AF92866-71E6-504D-972D-95A09FCE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32AAF0C-8B59-3847-A07A-A4E5B0F3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17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0129B49-7D85-6446-871A-6DF9B654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E6FC-3220-2649-9836-6A82DF270C6A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DA480E-C3A4-284C-887D-42E29F55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B5FD6B-89F1-9543-A624-CFF59295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52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046840-B9D0-DC4A-AD5D-ED13E00D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D22FD3-A769-0741-A99B-853059BA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6565D9C-563F-DB40-BAD7-9B79C64F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9938AC-B2D7-9B41-A0F2-6DDB6D0E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35F8-682B-714F-8F13-7A6B229714CB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325B4-FD0B-E840-8950-DEC8784D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26B9156-F317-4A4F-9156-F4FA42B0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8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F73526-9FD5-0547-96AE-3A3B13F4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7A7ED68-4CCE-1A45-9204-7AA5D8888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6143F2E-4155-8947-ACEA-6B7BF2C56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3BE5AD-083D-F943-BAEA-C6B3BA62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9F010-D2E6-034D-ACFC-88C332298F55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762C58-1BEC-874A-B92A-26D0B573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4E5D9C-22E1-9F41-BEB1-2B8E5908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11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48B24AD-0C53-A94F-9E4A-D73E2DDB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25E6FA-2E4D-1940-B2DE-BB9BB934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F2F3B4-1273-564F-9278-A03585C94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D81F-4167-1446-AA8A-DDF64F4B5576}" type="datetime1">
              <a:rPr kumimoji="1" lang="ja-JP" altLang="en-US" smtClean="0"/>
              <a:t>2021/4/23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C9962B-9B11-3F4D-B6E1-7D9768E0D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2EBCDA-4EF6-7043-AB9D-AC4CC9FB7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32E5-AF1E-A149-9489-6D6A02DFBB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81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DBF520-F87D-5D48-AD3E-EC44231067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FPHX </a:t>
            </a:r>
            <a:r>
              <a:rPr lang="en-US" altLang="ja-JP" dirty="0" err="1"/>
              <a:t>Readbacker</a:t>
            </a:r>
            <a:r>
              <a:rPr lang="en-US" altLang="ja-JP" dirty="0"/>
              <a:t> Development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4078396-EBE1-C94C-A319-7F277F72C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April 23, 2021</a:t>
            </a:r>
            <a:br>
              <a:rPr lang="en-US" altLang="ja-JP" dirty="0"/>
            </a:br>
            <a:r>
              <a:rPr lang="en-US" altLang="ja-JP" dirty="0" err="1"/>
              <a:t>Miu</a:t>
            </a:r>
            <a:r>
              <a:rPr lang="en-US" altLang="ja-JP" dirty="0"/>
              <a:t> Morita, </a:t>
            </a:r>
            <a:r>
              <a:rPr lang="en-US" altLang="ja-JP" dirty="0" err="1"/>
              <a:t>Yumika</a:t>
            </a:r>
            <a:r>
              <a:rPr lang="en-US" altLang="ja-JP" dirty="0"/>
              <a:t> </a:t>
            </a:r>
            <a:r>
              <a:rPr lang="en-US" altLang="ja-JP" dirty="0" err="1"/>
              <a:t>Namimoto</a:t>
            </a:r>
            <a:r>
              <a:rPr lang="en-US" altLang="ja-JP" dirty="0"/>
              <a:t>, Mika Shibata, Runa </a:t>
            </a:r>
            <a:r>
              <a:rPr lang="en-US" altLang="ja-JP" dirty="0" err="1"/>
              <a:t>Takahama</a:t>
            </a:r>
            <a:r>
              <a:rPr lang="en-US" altLang="ja-JP" dirty="0"/>
              <a:t>, Takashi </a:t>
            </a:r>
            <a:r>
              <a:rPr lang="en-US" altLang="ja-JP" dirty="0" err="1"/>
              <a:t>Hachiya</a:t>
            </a:r>
            <a:r>
              <a:rPr lang="en-US" altLang="ja-JP" dirty="0"/>
              <a:t>, </a:t>
            </a:r>
            <a:r>
              <a:rPr lang="en-US" altLang="ja-JP" dirty="0" err="1"/>
              <a:t>Genki</a:t>
            </a:r>
            <a:r>
              <a:rPr lang="en-US" altLang="ja-JP" dirty="0"/>
              <a:t> </a:t>
            </a:r>
            <a:r>
              <a:rPr lang="en-US" altLang="ja-JP" dirty="0" err="1"/>
              <a:t>Nukazuka</a:t>
            </a:r>
            <a:r>
              <a:rPr lang="en-US" altLang="ja-JP" dirty="0"/>
              <a:t>, Itaru Nakagawa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FE561B-F1C2-8241-AC69-3CB95FD2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99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60272E-6489-0E4F-A50D-B4309E55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SlowControl_FEM.vhd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FE9BD3AA-A227-5543-B493-3048A12A9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" y="1284863"/>
            <a:ext cx="7933661" cy="5590953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FB2FF4-23C4-9244-998B-FAF6748E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979EC6-D6AA-5D4B-BA66-4C25A6ACFAF1}"/>
              </a:ext>
            </a:extLst>
          </p:cNvPr>
          <p:cNvSpPr txBox="1"/>
          <p:nvPr/>
        </p:nvSpPr>
        <p:spPr>
          <a:xfrm>
            <a:off x="5986401" y="3838853"/>
            <a:ext cx="5764720" cy="553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SC_DATA_IN is passed into DATA_RX_BUF</a:t>
            </a:r>
          </a:p>
          <a:p>
            <a:r>
              <a:rPr lang="en-US" altLang="ja-JP" sz="1200" dirty="0" err="1"/>
              <a:t>SlowControl_FEM.vhd</a:t>
            </a:r>
            <a:r>
              <a:rPr lang="en-US" altLang="ja-JP" sz="1200" dirty="0"/>
              <a:t>: signal DATA_RX_BUF : </a:t>
            </a:r>
            <a:r>
              <a:rPr lang="en-US" altLang="ja-JP" sz="1200" dirty="0" err="1"/>
              <a:t>std_logic_vector</a:t>
            </a:r>
            <a:r>
              <a:rPr lang="en-US" altLang="ja-JP" sz="1200" dirty="0"/>
              <a:t> (13 </a:t>
            </a:r>
            <a:r>
              <a:rPr lang="en-US" altLang="ja-JP" sz="1200" dirty="0" err="1"/>
              <a:t>downto</a:t>
            </a:r>
            <a:r>
              <a:rPr lang="en-US" altLang="ja-JP" sz="1200" dirty="0"/>
              <a:t> 0);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B5E8AA-32FE-AB48-88A6-0ADDEC46A107}"/>
              </a:ext>
            </a:extLst>
          </p:cNvPr>
          <p:cNvSpPr txBox="1"/>
          <p:nvPr/>
        </p:nvSpPr>
        <p:spPr>
          <a:xfrm>
            <a:off x="8396598" y="5920554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DATA_RX_BUF</a:t>
            </a:r>
            <a:r>
              <a:rPr kumimoji="1" lang="ja-JP" altLang="en-US" sz="1400"/>
              <a:t>の使用箇所リストは次頁</a:t>
            </a:r>
          </a:p>
        </p:txBody>
      </p:sp>
    </p:spTree>
    <p:extLst>
      <p:ext uri="{BB962C8B-B14F-4D97-AF65-F5344CB8AC3E}">
        <p14:creationId xmlns:p14="http://schemas.microsoft.com/office/powerpoint/2010/main" val="107665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DCD8EC-1125-BA46-B1A0-BC2A22BB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6778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DATA_RX_BUF(14bits);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CCACDD-921C-EF48-B5C6-0D8547E4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75791"/>
            <a:ext cx="11519451" cy="49456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dirty="0"/>
              <a:t>MacBook-Pro-7:1008SlowControl_FEM_2Apr13 itaru$ </a:t>
            </a:r>
            <a:r>
              <a:rPr lang="en-US" altLang="ja-JP" b="1" dirty="0"/>
              <a:t>grep DATA_RX_BUF *.</a:t>
            </a:r>
            <a:r>
              <a:rPr lang="en-US" altLang="ja-JP" b="1" dirty="0" err="1"/>
              <a:t>vhd</a:t>
            </a:r>
            <a:endParaRPr lang="en-US" altLang="ja-JP" b="1" dirty="0"/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signal DATA_RX_BUF : </a:t>
            </a:r>
            <a:r>
              <a:rPr lang="en-US" altLang="ja-JP" dirty="0" err="1"/>
              <a:t>std_logic_vector</a:t>
            </a:r>
            <a:r>
              <a:rPr lang="en-US" altLang="ja-JP" dirty="0"/>
              <a:t> (13 </a:t>
            </a:r>
            <a:r>
              <a:rPr lang="en-US" altLang="ja-JP" dirty="0" err="1"/>
              <a:t>downto</a:t>
            </a:r>
            <a:r>
              <a:rPr lang="en-US" altLang="ja-JP" dirty="0"/>
              <a:t> 0); 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BUSY_ROC_SC &lt;= DATA_RX_BUF(1) when (SYNC_OK = '1') else '0'; 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BUSY_CALIB &lt;= DATA_RX_BUF(0) when (SYNC_OK = '1') else '0';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CLK_START_SC &lt;= DATA_RX_BUF(11);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CS_FROM_ROC &lt;= DATA_RX_BUF(10); </a:t>
            </a:r>
            <a:r>
              <a:rPr lang="en-US" altLang="ja-JP" dirty="0">
                <a:solidFill>
                  <a:srgbClr val="0070C0"/>
                </a:solidFill>
              </a:rPr>
              <a:t>CS=Chip Select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</a:t>
            </a:r>
            <a:r>
              <a:rPr lang="en-US" altLang="ja-JP" dirty="0">
                <a:solidFill>
                  <a:srgbClr val="FF0000"/>
                </a:solidFill>
              </a:rPr>
              <a:t>DATA_FROM_ROC &lt;= DATA_RX_BUF(9); </a:t>
            </a:r>
            <a:r>
              <a:rPr lang="en-US" altLang="ja-JP" dirty="0">
                <a:solidFill>
                  <a:srgbClr val="0070C0"/>
                </a:solidFill>
              </a:rPr>
              <a:t>Readback</a:t>
            </a:r>
            <a:r>
              <a:rPr lang="ja-JP" altLang="en-US">
                <a:solidFill>
                  <a:srgbClr val="0070C0"/>
                </a:solidFill>
              </a:rPr>
              <a:t>ワードはこの</a:t>
            </a:r>
            <a:r>
              <a:rPr lang="en-US" altLang="ja-JP" dirty="0">
                <a:solidFill>
                  <a:srgbClr val="0070C0"/>
                </a:solidFill>
              </a:rPr>
              <a:t>DATA_RX_BUF(9)</a:t>
            </a:r>
            <a:r>
              <a:rPr lang="ja-JP" altLang="en-US">
                <a:solidFill>
                  <a:srgbClr val="0070C0"/>
                </a:solidFill>
              </a:rPr>
              <a:t>にシリアルで送られてくる。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DATA_RX_BUF &lt;= (others =&gt; '0');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DATA_RX_BUF &lt;= SC_DATA_IN;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DATA_IN =&gt; DATA_RX_BUF,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CALIB_TRIGGER &lt;= DATA_RX_BUF(2) and SYNC_OK;</a:t>
            </a:r>
          </a:p>
          <a:p>
            <a:r>
              <a:rPr lang="en-US" altLang="ja-JP" dirty="0" err="1"/>
              <a:t>SlowControl_FEM.vhd</a:t>
            </a:r>
            <a:r>
              <a:rPr lang="en-US" altLang="ja-JP" dirty="0"/>
              <a:t>: AMPL_OUT(5 </a:t>
            </a:r>
            <a:r>
              <a:rPr lang="en-US" altLang="ja-JP" dirty="0" err="1"/>
              <a:t>downto</a:t>
            </a:r>
            <a:r>
              <a:rPr lang="en-US" altLang="ja-JP" dirty="0"/>
              <a:t> 0) &lt;= DATA_RX_BUF(8 </a:t>
            </a:r>
            <a:r>
              <a:rPr lang="en-US" altLang="ja-JP" dirty="0" err="1"/>
              <a:t>downto</a:t>
            </a:r>
            <a:r>
              <a:rPr lang="en-US" altLang="ja-JP" dirty="0"/>
              <a:t> 3) when (SYNC_OK = ‘1’) else (others =&gt; ‘0’); </a:t>
            </a:r>
            <a:r>
              <a:rPr lang="ja-JP" altLang="en-US">
                <a:solidFill>
                  <a:srgbClr val="0070C0"/>
                </a:solidFill>
              </a:rPr>
              <a:t>キャリブレーションパルスの</a:t>
            </a:r>
            <a:r>
              <a:rPr lang="en-US" altLang="ja-JP" dirty="0">
                <a:solidFill>
                  <a:srgbClr val="0070C0"/>
                </a:solidFill>
              </a:rPr>
              <a:t>Amplitude</a:t>
            </a:r>
            <a:r>
              <a:rPr lang="ja-JP" altLang="en-US">
                <a:solidFill>
                  <a:srgbClr val="0070C0"/>
                </a:solidFill>
              </a:rPr>
              <a:t>が</a:t>
            </a:r>
            <a:r>
              <a:rPr lang="en-US" altLang="ja-JP" dirty="0">
                <a:solidFill>
                  <a:srgbClr val="0070C0"/>
                </a:solidFill>
              </a:rPr>
              <a:t>8</a:t>
            </a:r>
            <a:r>
              <a:rPr lang="ja-JP" altLang="en-US">
                <a:solidFill>
                  <a:srgbClr val="0070C0"/>
                </a:solidFill>
              </a:rPr>
              <a:t>から</a:t>
            </a:r>
            <a:r>
              <a:rPr lang="en-US" altLang="ja-JP" dirty="0">
                <a:solidFill>
                  <a:srgbClr val="0070C0"/>
                </a:solidFill>
              </a:rPr>
              <a:t>3</a:t>
            </a:r>
            <a:r>
              <a:rPr lang="ja-JP" altLang="en-US">
                <a:solidFill>
                  <a:srgbClr val="0070C0"/>
                </a:solidFill>
              </a:rPr>
              <a:t>ビット目（</a:t>
            </a:r>
            <a:r>
              <a:rPr lang="en-US" altLang="ja-JP" dirty="0">
                <a:solidFill>
                  <a:srgbClr val="0070C0"/>
                </a:solidFill>
              </a:rPr>
              <a:t>5bit)</a:t>
            </a:r>
            <a:r>
              <a:rPr lang="ja-JP" altLang="en-US">
                <a:solidFill>
                  <a:srgbClr val="0070C0"/>
                </a:solidFill>
              </a:rPr>
              <a:t>に格納されて</a:t>
            </a:r>
            <a:r>
              <a:rPr lang="en-US" altLang="ja-JP" dirty="0">
                <a:solidFill>
                  <a:srgbClr val="0070C0"/>
                </a:solidFill>
              </a:rPr>
              <a:t>ROC</a:t>
            </a:r>
            <a:r>
              <a:rPr lang="ja-JP" altLang="en-US">
                <a:solidFill>
                  <a:srgbClr val="0070C0"/>
                </a:solidFill>
              </a:rPr>
              <a:t>から送られてくるらしい。この</a:t>
            </a:r>
            <a:r>
              <a:rPr lang="en-US" altLang="ja-JP" dirty="0">
                <a:solidFill>
                  <a:srgbClr val="0070C0"/>
                </a:solidFill>
              </a:rPr>
              <a:t>Amplitude</a:t>
            </a:r>
            <a:r>
              <a:rPr lang="ja-JP" altLang="en-US">
                <a:solidFill>
                  <a:srgbClr val="0070C0"/>
                </a:solidFill>
              </a:rPr>
              <a:t>は</a:t>
            </a:r>
            <a:r>
              <a:rPr lang="en-US" altLang="ja-JP" dirty="0">
                <a:solidFill>
                  <a:srgbClr val="0070C0"/>
                </a:solidFill>
              </a:rPr>
              <a:t>FEM</a:t>
            </a:r>
            <a:r>
              <a:rPr lang="ja-JP" altLang="en-US">
                <a:solidFill>
                  <a:srgbClr val="0070C0"/>
                </a:solidFill>
              </a:rPr>
              <a:t>でデータストリームに書き加えられるのか？</a:t>
            </a:r>
            <a:endParaRPr lang="en-US" altLang="ja-JP" dirty="0">
              <a:solidFill>
                <a:srgbClr val="0070C0"/>
              </a:solidFill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A5C052-4BF4-D94C-8E35-6BDF5BB0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9DD491-8B37-FD4C-AC76-A636CE5A76C5}"/>
              </a:ext>
            </a:extLst>
          </p:cNvPr>
          <p:cNvSpPr txBox="1"/>
          <p:nvPr/>
        </p:nvSpPr>
        <p:spPr>
          <a:xfrm>
            <a:off x="505266" y="1279175"/>
            <a:ext cx="1094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0070C0"/>
                </a:solidFill>
              </a:rPr>
              <a:t>キャリブレーションデータ収集の最中は、</a:t>
            </a:r>
            <a:r>
              <a:rPr lang="en-US" altLang="ja-JP" dirty="0">
                <a:solidFill>
                  <a:srgbClr val="0070C0"/>
                </a:solidFill>
              </a:rPr>
              <a:t>ROC</a:t>
            </a:r>
            <a:r>
              <a:rPr lang="ja-JP" altLang="en-US">
                <a:solidFill>
                  <a:srgbClr val="0070C0"/>
                </a:solidFill>
              </a:rPr>
              <a:t>から</a:t>
            </a:r>
            <a:r>
              <a:rPr lang="en-US" altLang="ja-JP" dirty="0">
                <a:solidFill>
                  <a:srgbClr val="0070C0"/>
                </a:solidFill>
              </a:rPr>
              <a:t>Amplitude</a:t>
            </a:r>
            <a:r>
              <a:rPr lang="ja-JP" altLang="en-US">
                <a:solidFill>
                  <a:srgbClr val="0070C0"/>
                </a:solidFill>
              </a:rPr>
              <a:t>や</a:t>
            </a:r>
            <a:r>
              <a:rPr lang="en-US" altLang="ja-JP" dirty="0">
                <a:solidFill>
                  <a:srgbClr val="0070C0"/>
                </a:solidFill>
              </a:rPr>
              <a:t>calibration trigger</a:t>
            </a:r>
            <a:r>
              <a:rPr lang="ja-JP" altLang="en-US">
                <a:solidFill>
                  <a:srgbClr val="0070C0"/>
                </a:solidFill>
              </a:rPr>
              <a:t>シグナルが格納される。</a:t>
            </a:r>
            <a:endParaRPr kumimoji="1" lang="ja-JP" alt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9FABBC-7F49-9543-9414-B7CC033D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Module </a:t>
            </a:r>
            <a:r>
              <a:rPr lang="en-US" altLang="ja-JP" dirty="0" err="1"/>
              <a:t>roc_serial_output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663A9-A162-B244-8FE4-909F962C0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sz="3500" dirty="0" err="1"/>
              <a:t>Inst_roc_serial_output</a:t>
            </a:r>
            <a:r>
              <a:rPr lang="en-US" altLang="ja-JP" sz="3500" dirty="0"/>
              <a:t>: </a:t>
            </a:r>
            <a:r>
              <a:rPr lang="en-US" altLang="ja-JP" sz="3500" dirty="0" err="1"/>
              <a:t>roc_serial_output</a:t>
            </a:r>
            <a:r>
              <a:rPr lang="en-US" altLang="ja-JP" sz="3500" dirty="0"/>
              <a:t> PORT MAP(</a:t>
            </a:r>
          </a:p>
          <a:p>
            <a:pPr marL="0" indent="0">
              <a:buNone/>
            </a:pPr>
            <a:r>
              <a:rPr lang="en-US" altLang="ja-JP" sz="3500" dirty="0"/>
              <a:t> RST =&gt; RST,</a:t>
            </a:r>
          </a:p>
          <a:p>
            <a:pPr marL="0" indent="0">
              <a:buNone/>
            </a:pPr>
            <a:r>
              <a:rPr lang="en-US" altLang="ja-JP" sz="3500" dirty="0"/>
              <a:t> BCO_CLK =&gt; BCO_CLK,</a:t>
            </a:r>
          </a:p>
          <a:p>
            <a:pPr marL="0" indent="0">
              <a:buNone/>
            </a:pPr>
            <a:r>
              <a:rPr lang="en-US" altLang="ja-JP" sz="3500" dirty="0"/>
              <a:t> SCK_EEPROM =&gt; </a:t>
            </a:r>
            <a:r>
              <a:rPr lang="en-US" altLang="ja-JP" sz="3500" dirty="0" err="1"/>
              <a:t>SCK_EEPROM_int</a:t>
            </a:r>
            <a:r>
              <a:rPr lang="en-US" altLang="ja-JP" sz="3500" dirty="0"/>
              <a:t>,</a:t>
            </a:r>
          </a:p>
          <a:p>
            <a:pPr marL="0" indent="0">
              <a:buNone/>
            </a:pPr>
            <a:r>
              <a:rPr lang="en-US" altLang="ja-JP" sz="3500" dirty="0"/>
              <a:t> CS_IN =&gt; CS_FROM_ROC,</a:t>
            </a:r>
          </a:p>
          <a:p>
            <a:pPr marL="0" indent="0">
              <a:buNone/>
            </a:pPr>
            <a:r>
              <a:rPr lang="en-US" altLang="ja-JP" sz="3500" dirty="0"/>
              <a:t> DATA_IN =&gt; </a:t>
            </a:r>
            <a:r>
              <a:rPr lang="en-US" altLang="ja-JP" sz="3500" dirty="0">
                <a:solidFill>
                  <a:srgbClr val="0070C0"/>
                </a:solidFill>
              </a:rPr>
              <a:t>DATA_FROM_ROC</a:t>
            </a:r>
            <a:r>
              <a:rPr lang="en-US" altLang="ja-JP" sz="3500" dirty="0"/>
              <a:t>, </a:t>
            </a:r>
            <a:r>
              <a:rPr lang="ja-JP" altLang="en-US" sz="3500">
                <a:solidFill>
                  <a:srgbClr val="0070C0"/>
                </a:solidFill>
              </a:rPr>
              <a:t>入力</a:t>
            </a:r>
            <a:endParaRPr lang="en-US" altLang="ja-JP" sz="35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3500" dirty="0"/>
              <a:t> SYNC_OK =&gt; SYNC_OK,</a:t>
            </a:r>
          </a:p>
          <a:p>
            <a:pPr marL="0" indent="0">
              <a:buNone/>
            </a:pPr>
            <a:r>
              <a:rPr lang="en-US" altLang="ja-JP" sz="3500" dirty="0"/>
              <a:t> CS_OUT =&gt; ROC_CS,</a:t>
            </a:r>
          </a:p>
          <a:p>
            <a:pPr marL="0" indent="0">
              <a:buNone/>
            </a:pPr>
            <a:r>
              <a:rPr lang="en-US" altLang="ja-JP" sz="3500" dirty="0"/>
              <a:t> DATA_OUT =&gt; </a:t>
            </a:r>
            <a:r>
              <a:rPr lang="en-US" altLang="ja-JP" sz="3500" dirty="0">
                <a:solidFill>
                  <a:srgbClr val="FF0000"/>
                </a:solidFill>
              </a:rPr>
              <a:t>ROC_DATA </a:t>
            </a:r>
            <a:r>
              <a:rPr lang="ja-JP" altLang="en-US" sz="3500">
                <a:solidFill>
                  <a:srgbClr val="FF0000"/>
                </a:solidFill>
              </a:rPr>
              <a:t>出力</a:t>
            </a:r>
            <a:endParaRPr lang="en-US" altLang="ja-JP" sz="35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en-US" altLang="ja-JP" dirty="0"/>
              <a:t>}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EF19D5-8588-D244-9D2E-F9793A3E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E81AC4-6045-874F-8B18-1DB1D7F683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00" y="2343149"/>
            <a:ext cx="4787900" cy="21717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74B3DF-9F0E-A541-B8E1-A30A4A7D1B39}"/>
              </a:ext>
            </a:extLst>
          </p:cNvPr>
          <p:cNvSpPr txBox="1"/>
          <p:nvPr/>
        </p:nvSpPr>
        <p:spPr>
          <a:xfrm>
            <a:off x="2372139" y="6081991"/>
            <a:ext cx="556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ROC_DATA =&gt; DATA_TO_SERIAL_OUT</a:t>
            </a:r>
            <a:r>
              <a:rPr lang="ja-JP" altLang="en-US"/>
              <a:t>へ（次頁）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962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AC47DB-A918-C440-9BD6-BCF55FCD0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ROC_DATA Test-pin Output Check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802FCDC-52C8-BD46-A362-B8CBE5C77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2763"/>
            <a:ext cx="8042910" cy="480957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DC751C-EA15-AC43-B829-7E626F8F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7FD4F6-E51F-3E40-8CF2-E15970A1711B}"/>
              </a:ext>
            </a:extLst>
          </p:cNvPr>
          <p:cNvSpPr txBox="1"/>
          <p:nvPr/>
        </p:nvSpPr>
        <p:spPr>
          <a:xfrm>
            <a:off x="8936881" y="1994249"/>
            <a:ext cx="2090637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CH1: ROC_DATA</a:t>
            </a:r>
          </a:p>
          <a:p>
            <a:r>
              <a:rPr lang="en-US" altLang="ja-JP" dirty="0">
                <a:solidFill>
                  <a:srgbClr val="00B0F0"/>
                </a:solidFill>
              </a:rPr>
              <a:t>CH2: SC_OUT_0P</a:t>
            </a:r>
          </a:p>
          <a:p>
            <a:r>
              <a:rPr lang="en-US" altLang="ja-JP" dirty="0">
                <a:solidFill>
                  <a:srgbClr val="FF30A0"/>
                </a:solidFill>
              </a:rPr>
              <a:t>CH3: SC_OUT_0N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M: CH</a:t>
            </a:r>
            <a:r>
              <a:rPr lang="ja-JP" altLang="en-US">
                <a:solidFill>
                  <a:srgbClr val="FF0000"/>
                </a:solidFill>
              </a:rPr>
              <a:t>１</a:t>
            </a:r>
            <a:r>
              <a:rPr lang="en-US" altLang="ja-JP" dirty="0">
                <a:solidFill>
                  <a:srgbClr val="FF0000"/>
                </a:solidFill>
              </a:rPr>
              <a:t>-CH</a:t>
            </a:r>
            <a:r>
              <a:rPr lang="ja-JP" altLang="en-US">
                <a:solidFill>
                  <a:srgbClr val="FF0000"/>
                </a:solidFill>
              </a:rPr>
              <a:t>２</a:t>
            </a:r>
            <a:endParaRPr lang="en-US" altLang="ja-JP" dirty="0">
              <a:solidFill>
                <a:srgbClr val="FF30A0"/>
              </a:solidFill>
            </a:endParaRPr>
          </a:p>
          <a:p>
            <a:r>
              <a:rPr lang="en-US" altLang="ja-JP" dirty="0">
                <a:solidFill>
                  <a:srgbClr val="00B050"/>
                </a:solidFill>
              </a:rPr>
              <a:t>CH4: SC_IN_0P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971087-AA4D-324A-8E59-1476FD4FF673}"/>
              </a:ext>
            </a:extLst>
          </p:cNvPr>
          <p:cNvSpPr txBox="1"/>
          <p:nvPr/>
        </p:nvSpPr>
        <p:spPr>
          <a:xfrm>
            <a:off x="8340091" y="4452298"/>
            <a:ext cx="355472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OK, consistent test-pin out data is confirmed with register readback pattern (M:CH1-CH2)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32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B0944D-6B81-4546-9A9F-A750531B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ROC_DATA Consistency Check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EB4DFC3-1B53-6F43-817B-75F717FB6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0" y="1812313"/>
            <a:ext cx="7776004" cy="466951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76CDB6-90D1-B14C-B6C2-82B92D96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40BA59-206E-014C-ADBE-B8FFB05F661F}"/>
              </a:ext>
            </a:extLst>
          </p:cNvPr>
          <p:cNvSpPr txBox="1"/>
          <p:nvPr/>
        </p:nvSpPr>
        <p:spPr>
          <a:xfrm>
            <a:off x="8979450" y="342335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FPHX</a:t>
            </a:r>
            <a:r>
              <a:rPr lang="ja-JP" altLang="en-US"/>
              <a:t>からの</a:t>
            </a:r>
            <a:r>
              <a:rPr lang="en-US" altLang="ja-JP" dirty="0"/>
              <a:t>Readback</a:t>
            </a:r>
            <a:r>
              <a:rPr lang="ja-JP" altLang="en-US"/>
              <a:t>は正しいパターンだが、</a:t>
            </a:r>
            <a:endParaRPr kumimoji="1" lang="en-US" altLang="ja-JP" dirty="0"/>
          </a:p>
          <a:p>
            <a:r>
              <a:rPr kumimoji="1" lang="en-US" altLang="ja-JP" dirty="0"/>
              <a:t>ROC_DATA</a:t>
            </a:r>
            <a:r>
              <a:rPr kumimoji="1" lang="ja-JP" altLang="en-US"/>
              <a:t>が正しいパターンが観測されない例</a:t>
            </a:r>
          </a:p>
        </p:txBody>
      </p:sp>
    </p:spTree>
    <p:extLst>
      <p:ext uri="{BB962C8B-B14F-4D97-AF65-F5344CB8AC3E}">
        <p14:creationId xmlns:p14="http://schemas.microsoft.com/office/powerpoint/2010/main" val="2546344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38FDAE-DBAD-0F4A-8188-B5B5235F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SlowControl_FEM.vhd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4257291-4659-EF47-9A12-38EE5B9EE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65" y="1832359"/>
            <a:ext cx="10515600" cy="67238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93813B-9514-754D-858B-4417605F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15</a:t>
            </a:fld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53D172A-0B38-5843-9C80-415116D3A383}"/>
              </a:ext>
            </a:extLst>
          </p:cNvPr>
          <p:cNvCxnSpPr>
            <a:cxnSpLocks/>
          </p:cNvCxnSpPr>
          <p:nvPr/>
        </p:nvCxnSpPr>
        <p:spPr>
          <a:xfrm flipV="1">
            <a:off x="9250017" y="2168549"/>
            <a:ext cx="665922" cy="14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3BB9D6C-D0A9-7D4B-A596-172FE6E71970}"/>
              </a:ext>
            </a:extLst>
          </p:cNvPr>
          <p:cNvCxnSpPr>
            <a:cxnSpLocks/>
          </p:cNvCxnSpPr>
          <p:nvPr/>
        </p:nvCxnSpPr>
        <p:spPr>
          <a:xfrm flipV="1">
            <a:off x="1066799" y="2182664"/>
            <a:ext cx="1663149" cy="355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41B641-8264-6E4B-9893-9561706F3D0B}"/>
              </a:ext>
            </a:extLst>
          </p:cNvPr>
          <p:cNvSpPr txBox="1"/>
          <p:nvPr/>
        </p:nvSpPr>
        <p:spPr>
          <a:xfrm>
            <a:off x="771939" y="1526830"/>
            <a:ext cx="48830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DATA_TO_SERIAL_OUTPUT &lt;= ROC_DATA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2B3376F-0157-8E44-839E-8AA37165BB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34" y="3021969"/>
            <a:ext cx="4800600" cy="15748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987152-3812-0C45-84D6-D8001DCD4F87}"/>
              </a:ext>
            </a:extLst>
          </p:cNvPr>
          <p:cNvSpPr txBox="1"/>
          <p:nvPr/>
        </p:nvSpPr>
        <p:spPr>
          <a:xfrm>
            <a:off x="771939" y="2658036"/>
            <a:ext cx="569739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DATA_TO_SERIAL_OUTPUT =&gt; </a:t>
            </a:r>
            <a:r>
              <a:rPr kumimoji="1" lang="en-US" altLang="ja-JP" dirty="0" err="1"/>
              <a:t>DATA_OUT_SC_int</a:t>
            </a:r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4930CBB-324E-BF46-8735-F1A1BF4491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858772"/>
            <a:ext cx="9029700" cy="17780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AA7957E-CAF3-B646-B28E-51A3B318B104}"/>
              </a:ext>
            </a:extLst>
          </p:cNvPr>
          <p:cNvSpPr txBox="1"/>
          <p:nvPr/>
        </p:nvSpPr>
        <p:spPr>
          <a:xfrm>
            <a:off x="771938" y="4666103"/>
            <a:ext cx="40094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/>
              <a:t>DATA_OUT_SC_int</a:t>
            </a:r>
            <a:r>
              <a:rPr lang="en-US" altLang="ja-JP" dirty="0"/>
              <a:t> =&gt; </a:t>
            </a:r>
            <a:r>
              <a:rPr kumimoji="1" lang="en-US" altLang="ja-JP" dirty="0"/>
              <a:t>D0_SC_VME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6BD37E-C9D8-9042-B2EB-10F5FACD9601}"/>
              </a:ext>
            </a:extLst>
          </p:cNvPr>
          <p:cNvSpPr txBox="1"/>
          <p:nvPr/>
        </p:nvSpPr>
        <p:spPr>
          <a:xfrm>
            <a:off x="5311963" y="4663224"/>
            <a:ext cx="628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これで</a:t>
            </a:r>
            <a:r>
              <a:rPr kumimoji="1" lang="en-US" altLang="ja-JP" dirty="0"/>
              <a:t>VME</a:t>
            </a:r>
            <a:r>
              <a:rPr kumimoji="1" lang="ja-JP" altLang="en-US"/>
              <a:t>バックプレーンに流され、</a:t>
            </a:r>
            <a:r>
              <a:rPr kumimoji="1" lang="en-US" altLang="ja-JP" dirty="0"/>
              <a:t>FEM-IB</a:t>
            </a:r>
            <a:r>
              <a:rPr kumimoji="1" lang="ja-JP" altLang="en-US"/>
              <a:t>に送られる。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D8981-62AD-3D4E-84EF-CB2D00972316}"/>
              </a:ext>
            </a:extLst>
          </p:cNvPr>
          <p:cNvSpPr txBox="1"/>
          <p:nvPr/>
        </p:nvSpPr>
        <p:spPr>
          <a:xfrm>
            <a:off x="4518265" y="4085123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ここでデータビットが増えている</a:t>
            </a:r>
            <a:r>
              <a:rPr lang="en-US" altLang="ja-JP" dirty="0"/>
              <a:t>(13</a:t>
            </a:r>
            <a:r>
              <a:rPr lang="ja-JP" altLang="en-US"/>
              <a:t>ビット以上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C46CF695-BBB4-614C-A542-254671400672}"/>
              </a:ext>
            </a:extLst>
          </p:cNvPr>
          <p:cNvSpPr/>
          <p:nvPr/>
        </p:nvSpPr>
        <p:spPr>
          <a:xfrm>
            <a:off x="310840" y="1499594"/>
            <a:ext cx="447847" cy="2906081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FB8709-C333-E640-96AE-1938A5ADA18D}"/>
              </a:ext>
            </a:extLst>
          </p:cNvPr>
          <p:cNvSpPr txBox="1"/>
          <p:nvPr/>
        </p:nvSpPr>
        <p:spPr>
          <a:xfrm>
            <a:off x="6523708" y="540463"/>
            <a:ext cx="545261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ROC_DATA=&gt;DATA_TO_SERIAL_OUTPUT</a:t>
            </a:r>
          </a:p>
          <a:p>
            <a:r>
              <a:rPr lang="en-US" altLang="ja-JP" dirty="0"/>
              <a:t>=&gt;</a:t>
            </a:r>
            <a:r>
              <a:rPr lang="en-US" altLang="ja-JP" dirty="0" err="1"/>
              <a:t>DATA_OUT_SC_int</a:t>
            </a:r>
            <a:r>
              <a:rPr lang="ja-JP" altLang="en-US"/>
              <a:t>のデータは整合性が取れていることは確認が取れた。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836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CCE582-FF6A-C74E-9CAF-FC2C4F47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DATA_OUT_SC_int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F688792-E8FC-D347-A4B2-B79A98FE9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88" y="1985934"/>
            <a:ext cx="5080000" cy="30353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F6B152-D870-3848-8EA5-1F6CD080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ABC427-8725-A742-A59E-E9E9CD4D66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28" y="1985934"/>
            <a:ext cx="5067300" cy="30353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D08B2B-CE94-384A-8B7A-71AA7737F7E7}"/>
              </a:ext>
            </a:extLst>
          </p:cNvPr>
          <p:cNvSpPr txBox="1"/>
          <p:nvPr/>
        </p:nvSpPr>
        <p:spPr>
          <a:xfrm>
            <a:off x="1579357" y="5316480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LVDS=171mA</a:t>
            </a:r>
            <a:r>
              <a:rPr lang="en-US" altLang="ja-JP" dirty="0"/>
              <a:t> (10101011)</a:t>
            </a:r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0B40F-265D-A74C-8C27-2F7D98B2AE2B}"/>
              </a:ext>
            </a:extLst>
          </p:cNvPr>
          <p:cNvSpPr txBox="1"/>
          <p:nvPr/>
        </p:nvSpPr>
        <p:spPr>
          <a:xfrm>
            <a:off x="7065757" y="5223882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LVDS=3mA</a:t>
            </a:r>
            <a:r>
              <a:rPr lang="en-US" altLang="ja-JP" dirty="0"/>
              <a:t> (00000011)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61648C-B1A6-C14F-824F-E037627525A7}"/>
              </a:ext>
            </a:extLst>
          </p:cNvPr>
          <p:cNvSpPr txBox="1"/>
          <p:nvPr/>
        </p:nvSpPr>
        <p:spPr>
          <a:xfrm>
            <a:off x="3303270" y="5977890"/>
            <a:ext cx="354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Doesn’t seem to be consistent.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58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CCE582-FF6A-C74E-9CAF-FC2C4F47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DATA_OUT_SC_int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F688792-E8FC-D347-A4B2-B79A98FE9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646" y="297180"/>
            <a:ext cx="8359494" cy="499479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F6B152-D870-3848-8EA5-1F6CD080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ABC427-8725-A742-A59E-E9E9CD4D6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681" y="1583882"/>
            <a:ext cx="8359494" cy="500731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D08B2B-CE94-384A-8B7A-71AA7737F7E7}"/>
              </a:ext>
            </a:extLst>
          </p:cNvPr>
          <p:cNvSpPr txBox="1"/>
          <p:nvPr/>
        </p:nvSpPr>
        <p:spPr>
          <a:xfrm>
            <a:off x="379207" y="4179608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LVDS=171mA</a:t>
            </a:r>
            <a:r>
              <a:rPr lang="en-US" altLang="ja-JP" dirty="0"/>
              <a:t> (10101011)</a:t>
            </a:r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0B40F-265D-A74C-8C27-2F7D98B2AE2B}"/>
              </a:ext>
            </a:extLst>
          </p:cNvPr>
          <p:cNvSpPr txBox="1"/>
          <p:nvPr/>
        </p:nvSpPr>
        <p:spPr>
          <a:xfrm>
            <a:off x="8871697" y="3994942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LVDS=3mA</a:t>
            </a:r>
            <a:r>
              <a:rPr lang="en-US" altLang="ja-JP" dirty="0"/>
              <a:t> (00000011)</a:t>
            </a:r>
            <a:endParaRPr kumimoji="1" lang="en-US" altLang="ja-JP" dirty="0"/>
          </a:p>
        </p:txBody>
      </p:sp>
      <p:sp>
        <p:nvSpPr>
          <p:cNvPr id="3" name="右中かっこ 2">
            <a:extLst>
              <a:ext uri="{FF2B5EF4-FFF2-40B4-BE49-F238E27FC236}">
                <a16:creationId xmlns:a16="http://schemas.microsoft.com/office/drawing/2014/main" id="{08D50251-FEF4-A742-B361-2C314244091B}"/>
              </a:ext>
            </a:extLst>
          </p:cNvPr>
          <p:cNvSpPr/>
          <p:nvPr/>
        </p:nvSpPr>
        <p:spPr>
          <a:xfrm rot="16200000">
            <a:off x="9107302" y="350195"/>
            <a:ext cx="434298" cy="1230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6E3A4C-67B6-D849-9F1D-F3F0ED9A47DA}"/>
              </a:ext>
            </a:extLst>
          </p:cNvPr>
          <p:cNvSpPr txBox="1"/>
          <p:nvPr/>
        </p:nvSpPr>
        <p:spPr>
          <a:xfrm>
            <a:off x="8729063" y="51485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11010101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FA5CA178-9445-1D4A-A2F6-70DCFDA0C42B}"/>
              </a:ext>
            </a:extLst>
          </p:cNvPr>
          <p:cNvSpPr/>
          <p:nvPr/>
        </p:nvSpPr>
        <p:spPr>
          <a:xfrm rot="16200000">
            <a:off x="9127114" y="1542746"/>
            <a:ext cx="434298" cy="1230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EC6F96-322A-C948-96D4-C3D4FDE4E0F2}"/>
              </a:ext>
            </a:extLst>
          </p:cNvPr>
          <p:cNvSpPr txBox="1"/>
          <p:nvPr/>
        </p:nvSpPr>
        <p:spPr>
          <a:xfrm>
            <a:off x="8783277" y="1720646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1110000??</a:t>
            </a:r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71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B6066B-765A-1446-A2BB-34D72A89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Monitoring Register Readback at FEM-SC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FFD9E8D4-8758-914D-850D-DFFA1A487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293" y="1187588"/>
            <a:ext cx="5909841" cy="5671862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D08F3E-85C7-0C4C-B8AC-A238A719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00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0CA4F-603A-B140-BDB7-696DA658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2021</a:t>
            </a:r>
            <a:r>
              <a:rPr lang="ja-JP" altLang="en-US"/>
              <a:t>年</a:t>
            </a:r>
            <a:r>
              <a:rPr lang="en-US" altLang="ja-JP" dirty="0"/>
              <a:t>4</a:t>
            </a:r>
            <a:r>
              <a:rPr lang="ja-JP" altLang="en-US"/>
              <a:t>月の</a:t>
            </a:r>
            <a:r>
              <a:rPr lang="en-US" altLang="ja-JP" dirty="0" err="1"/>
              <a:t>Readbacker</a:t>
            </a:r>
            <a:r>
              <a:rPr lang="ja-JP" altLang="en-US"/>
              <a:t>デバッグまとめ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C99D9C-0C65-8747-8695-6CFAEB977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1" y="1825625"/>
            <a:ext cx="11169569" cy="4351338"/>
          </a:xfrm>
        </p:spPr>
        <p:txBody>
          <a:bodyPr>
            <a:normAutofit/>
          </a:bodyPr>
          <a:lstStyle/>
          <a:p>
            <a:r>
              <a:rPr lang="en-US" altLang="ja-JP" dirty="0"/>
              <a:t>Interception</a:t>
            </a:r>
            <a:r>
              <a:rPr lang="ja-JP" altLang="en-US"/>
              <a:t>ボードでモニターした</a:t>
            </a:r>
            <a:r>
              <a:rPr kumimoji="1" lang="en-US" altLang="ja-JP" dirty="0"/>
              <a:t>FPHX</a:t>
            </a:r>
            <a:r>
              <a:rPr kumimoji="1" lang="ja-JP" altLang="en-US"/>
              <a:t>チップからの</a:t>
            </a:r>
            <a:r>
              <a:rPr kumimoji="1" lang="en-US" altLang="ja-JP" dirty="0"/>
              <a:t>Register Readback</a:t>
            </a:r>
            <a:r>
              <a:rPr lang="ja-JP" altLang="en-US"/>
              <a:t>は</a:t>
            </a:r>
            <a:r>
              <a:rPr lang="en-US" altLang="ja-JP" dirty="0"/>
              <a:t>8bit</a:t>
            </a:r>
            <a:r>
              <a:rPr lang="ja-JP" altLang="en-US"/>
              <a:t>の正しいパターンが帰ってきている。</a:t>
            </a:r>
            <a:endParaRPr lang="en-US" altLang="ja-JP" dirty="0"/>
          </a:p>
          <a:p>
            <a:r>
              <a:rPr kumimoji="1" lang="en-US" altLang="ja-JP" dirty="0"/>
              <a:t>Readback</a:t>
            </a:r>
            <a:r>
              <a:rPr kumimoji="1" lang="ja-JP" altLang="en-US"/>
              <a:t>の</a:t>
            </a:r>
            <a:r>
              <a:rPr kumimoji="1" lang="en-US" altLang="ja-JP" dirty="0"/>
              <a:t>8bit</a:t>
            </a:r>
            <a:r>
              <a:rPr kumimoji="1" lang="ja-JP" altLang="en-US"/>
              <a:t>ワードは</a:t>
            </a:r>
            <a:r>
              <a:rPr kumimoji="1" lang="en-US" altLang="ja-JP" dirty="0"/>
              <a:t>ROC</a:t>
            </a:r>
            <a:r>
              <a:rPr kumimoji="1" lang="ja-JP" altLang="en-US"/>
              <a:t>を経由して</a:t>
            </a:r>
            <a:r>
              <a:rPr kumimoji="1" lang="en-US" altLang="ja-JP" dirty="0"/>
              <a:t>FEM</a:t>
            </a:r>
            <a:r>
              <a:rPr kumimoji="1" lang="ja-JP" altLang="en-US"/>
              <a:t>の</a:t>
            </a:r>
            <a:r>
              <a:rPr kumimoji="1" lang="en-US" altLang="ja-JP" dirty="0" err="1"/>
              <a:t>SlowControl_</a:t>
            </a:r>
            <a:r>
              <a:rPr lang="en-US" altLang="ja-JP" dirty="0" err="1"/>
              <a:t>FEM</a:t>
            </a:r>
            <a:r>
              <a:rPr kumimoji="1" lang="ja-JP" altLang="en-US"/>
              <a:t>に届いている。</a:t>
            </a:r>
            <a:endParaRPr kumimoji="1" lang="en-US" altLang="ja-JP" dirty="0"/>
          </a:p>
          <a:p>
            <a:r>
              <a:rPr kumimoji="1" lang="en-US" altLang="ja-JP" dirty="0">
                <a:solidFill>
                  <a:srgbClr val="FF0000"/>
                </a:solidFill>
              </a:rPr>
              <a:t>ROC_DATA</a:t>
            </a:r>
            <a:r>
              <a:rPr kumimoji="1" lang="ja-JP" altLang="en-US">
                <a:solidFill>
                  <a:srgbClr val="FF0000"/>
                </a:solidFill>
              </a:rPr>
              <a:t>に格納された</a:t>
            </a:r>
            <a:r>
              <a:rPr lang="ja-JP" altLang="en-US">
                <a:solidFill>
                  <a:srgbClr val="FF0000"/>
                </a:solidFill>
              </a:rPr>
              <a:t>データワードは、</a:t>
            </a:r>
            <a:r>
              <a:rPr lang="en-US" altLang="ja-JP" dirty="0">
                <a:solidFill>
                  <a:srgbClr val="FF0000"/>
                </a:solidFill>
              </a:rPr>
              <a:t>FPHX</a:t>
            </a:r>
            <a:r>
              <a:rPr lang="ja-JP" altLang="en-US">
                <a:solidFill>
                  <a:srgbClr val="FF0000"/>
                </a:solidFill>
              </a:rPr>
              <a:t>チップが返した</a:t>
            </a:r>
            <a:r>
              <a:rPr lang="en-US" altLang="ja-JP" dirty="0">
                <a:solidFill>
                  <a:srgbClr val="FF0000"/>
                </a:solidFill>
              </a:rPr>
              <a:t>Register</a:t>
            </a:r>
            <a:r>
              <a:rPr lang="ja-JP" altLang="en-US">
                <a:solidFill>
                  <a:srgbClr val="FF0000"/>
                </a:solidFill>
              </a:rPr>
              <a:t>パターンと同じ時と、違う場合がある。</a:t>
            </a:r>
            <a:r>
              <a:rPr lang="ja-JP" altLang="en-US"/>
              <a:t>典型的にはビット落ちのような症状で、立つべき</a:t>
            </a:r>
            <a:r>
              <a:rPr lang="en-US" altLang="ja-JP" dirty="0"/>
              <a:t>Bit</a:t>
            </a:r>
            <a:r>
              <a:rPr lang="ja-JP" altLang="en-US"/>
              <a:t>が立っていない。</a:t>
            </a:r>
            <a:endParaRPr lang="en-US" altLang="ja-JP" dirty="0"/>
          </a:p>
          <a:p>
            <a:r>
              <a:rPr lang="en-US" altLang="ja-JP" dirty="0" err="1"/>
              <a:t>SlowControl_FEM.vhd</a:t>
            </a:r>
            <a:r>
              <a:rPr lang="ja-JP" altLang="en-US"/>
              <a:t>の中で</a:t>
            </a:r>
            <a:r>
              <a:rPr lang="en-US" altLang="ja-JP" dirty="0"/>
              <a:t>ROC_DATA</a:t>
            </a:r>
            <a:r>
              <a:rPr lang="ja-JP" altLang="en-US"/>
              <a:t> </a:t>
            </a:r>
            <a:r>
              <a:rPr lang="en-US" altLang="ja-JP" dirty="0"/>
              <a:t>=&gt;</a:t>
            </a:r>
            <a:r>
              <a:rPr lang="ja-JP" altLang="en-US"/>
              <a:t> </a:t>
            </a:r>
            <a:r>
              <a:rPr lang="en-US" altLang="ja-JP" dirty="0"/>
              <a:t>DATA_TO_SERIAL_OUTPUT=&gt;</a:t>
            </a:r>
            <a:r>
              <a:rPr lang="en-US" altLang="ja-JP" dirty="0" err="1"/>
              <a:t>DATA_OUT_SC_int</a:t>
            </a:r>
            <a:r>
              <a:rPr lang="ja-JP" altLang="en-US"/>
              <a:t> と</a:t>
            </a:r>
            <a:r>
              <a:rPr lang="en-US" altLang="ja-JP" dirty="0"/>
              <a:t>bit</a:t>
            </a:r>
            <a:r>
              <a:rPr lang="ja-JP" altLang="en-US"/>
              <a:t>サイズが変わっても、データは常に同じであることは確認できた。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A732DD-9D84-F249-8421-09232601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57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1DA9BDF-AE72-6441-AE34-D6D28E86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09" y="26495"/>
            <a:ext cx="11860086" cy="1325563"/>
          </a:xfrm>
        </p:spPr>
        <p:txBody>
          <a:bodyPr/>
          <a:lstStyle/>
          <a:p>
            <a:r>
              <a:rPr lang="en-US" altLang="ja-JP" dirty="0"/>
              <a:t>Achievement by December, 2020</a:t>
            </a:r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7E8BC457-EEB6-9143-B8E5-13FFECB67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" t="12516" r="37308" b="7646"/>
          <a:stretch/>
        </p:blipFill>
        <p:spPr>
          <a:xfrm rot="16200000">
            <a:off x="4643146" y="-2763836"/>
            <a:ext cx="3071813" cy="1171416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4EAAAE-4167-624F-9A5C-B70BEED8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E13-13DC-7D41-BA6B-24671AA825C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0" name="左矢印 9">
            <a:extLst>
              <a:ext uri="{FF2B5EF4-FFF2-40B4-BE49-F238E27FC236}">
                <a16:creationId xmlns:a16="http://schemas.microsoft.com/office/drawing/2014/main" id="{2D136C33-F90B-494E-AE99-18E899844BA4}"/>
              </a:ext>
            </a:extLst>
          </p:cNvPr>
          <p:cNvSpPr/>
          <p:nvPr/>
        </p:nvSpPr>
        <p:spPr>
          <a:xfrm>
            <a:off x="8752535" y="1403909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矢印 11">
            <a:extLst>
              <a:ext uri="{FF2B5EF4-FFF2-40B4-BE49-F238E27FC236}">
                <a16:creationId xmlns:a16="http://schemas.microsoft.com/office/drawing/2014/main" id="{8E2E4235-8367-8341-85E4-B74C626DE1AE}"/>
              </a:ext>
            </a:extLst>
          </p:cNvPr>
          <p:cNvSpPr/>
          <p:nvPr/>
        </p:nvSpPr>
        <p:spPr>
          <a:xfrm rot="16200000">
            <a:off x="6733818" y="2474251"/>
            <a:ext cx="536612" cy="43966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左矢印 12">
            <a:extLst>
              <a:ext uri="{FF2B5EF4-FFF2-40B4-BE49-F238E27FC236}">
                <a16:creationId xmlns:a16="http://schemas.microsoft.com/office/drawing/2014/main" id="{C937220F-BF98-AC47-920F-CDEBC1387E5C}"/>
              </a:ext>
            </a:extLst>
          </p:cNvPr>
          <p:cNvSpPr/>
          <p:nvPr/>
        </p:nvSpPr>
        <p:spPr>
          <a:xfrm>
            <a:off x="2789710" y="2828151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矢印 13">
            <a:extLst>
              <a:ext uri="{FF2B5EF4-FFF2-40B4-BE49-F238E27FC236}">
                <a16:creationId xmlns:a16="http://schemas.microsoft.com/office/drawing/2014/main" id="{660356AA-EDFD-194E-8673-2D9FD33300BD}"/>
              </a:ext>
            </a:extLst>
          </p:cNvPr>
          <p:cNvSpPr/>
          <p:nvPr/>
        </p:nvSpPr>
        <p:spPr>
          <a:xfrm>
            <a:off x="5627492" y="2788444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AECCECDD-2E4B-9E4D-B946-E959398B42A3}"/>
              </a:ext>
            </a:extLst>
          </p:cNvPr>
          <p:cNvSpPr/>
          <p:nvPr/>
        </p:nvSpPr>
        <p:spPr>
          <a:xfrm>
            <a:off x="6873766" y="4232415"/>
            <a:ext cx="348191" cy="3619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EE761D9-CA75-A74F-8741-9110384B52F0}"/>
              </a:ext>
            </a:extLst>
          </p:cNvPr>
          <p:cNvSpPr txBox="1"/>
          <p:nvPr/>
        </p:nvSpPr>
        <p:spPr>
          <a:xfrm>
            <a:off x="10594428" y="2419112"/>
            <a:ext cx="66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PC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EA8A53-8B2C-A446-8EED-50F93009F68D}"/>
              </a:ext>
            </a:extLst>
          </p:cNvPr>
          <p:cNvSpPr txBox="1"/>
          <p:nvPr/>
        </p:nvSpPr>
        <p:spPr>
          <a:xfrm>
            <a:off x="1399411" y="959061"/>
            <a:ext cx="845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Successfully Tracked down SC command transmission from PC to FPHX chip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CD5E8D-B5AE-4A46-8A15-AB4AE07A7624}"/>
              </a:ext>
            </a:extLst>
          </p:cNvPr>
          <p:cNvSpPr txBox="1"/>
          <p:nvPr/>
        </p:nvSpPr>
        <p:spPr>
          <a:xfrm>
            <a:off x="9724085" y="1288514"/>
            <a:ext cx="205393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Specified Chip-ID, Module SC</a:t>
            </a:r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E2BE949-EB56-134C-BA70-504D7FF0D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34" y="2784462"/>
            <a:ext cx="649081" cy="5322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4C9472E-CEAA-1F42-AD4C-CBA1D28584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20" y="2816780"/>
            <a:ext cx="649081" cy="53224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2FAD752-C144-5E41-B2AA-BEF6408BB3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232" y="2869885"/>
            <a:ext cx="649081" cy="532246"/>
          </a:xfrm>
          <a:prstGeom prst="rect">
            <a:avLst/>
          </a:prstGeom>
        </p:spPr>
      </p:pic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62B1AA32-137A-054D-9127-7873400B21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8101" y="4782581"/>
          <a:ext cx="11501902" cy="1616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967">
                  <a:extLst>
                    <a:ext uri="{9D8B030D-6E8A-4147-A177-3AD203B41FA5}">
                      <a16:colId xmlns:a16="http://schemas.microsoft.com/office/drawing/2014/main" val="13891951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54832922"/>
                    </a:ext>
                  </a:extLst>
                </a:gridCol>
                <a:gridCol w="764499">
                  <a:extLst>
                    <a:ext uri="{9D8B030D-6E8A-4147-A177-3AD203B41FA5}">
                      <a16:colId xmlns:a16="http://schemas.microsoft.com/office/drawing/2014/main" val="2583424959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131120411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2639022794"/>
                    </a:ext>
                  </a:extLst>
                </a:gridCol>
                <a:gridCol w="869430">
                  <a:extLst>
                    <a:ext uri="{9D8B030D-6E8A-4147-A177-3AD203B41FA5}">
                      <a16:colId xmlns:a16="http://schemas.microsoft.com/office/drawing/2014/main" val="2838015313"/>
                    </a:ext>
                  </a:extLst>
                </a:gridCol>
                <a:gridCol w="974360">
                  <a:extLst>
                    <a:ext uri="{9D8B030D-6E8A-4147-A177-3AD203B41FA5}">
                      <a16:colId xmlns:a16="http://schemas.microsoft.com/office/drawing/2014/main" val="2671773144"/>
                    </a:ext>
                  </a:extLst>
                </a:gridCol>
                <a:gridCol w="1034322">
                  <a:extLst>
                    <a:ext uri="{9D8B030D-6E8A-4147-A177-3AD203B41FA5}">
                      <a16:colId xmlns:a16="http://schemas.microsoft.com/office/drawing/2014/main" val="2225912246"/>
                    </a:ext>
                  </a:extLst>
                </a:gridCol>
                <a:gridCol w="1633928">
                  <a:extLst>
                    <a:ext uri="{9D8B030D-6E8A-4147-A177-3AD203B41FA5}">
                      <a16:colId xmlns:a16="http://schemas.microsoft.com/office/drawing/2014/main" val="4050267213"/>
                    </a:ext>
                  </a:extLst>
                </a:gridCol>
                <a:gridCol w="2283226">
                  <a:extLst>
                    <a:ext uri="{9D8B030D-6E8A-4147-A177-3AD203B41FA5}">
                      <a16:colId xmlns:a16="http://schemas.microsoft.com/office/drawing/2014/main" val="3269867556"/>
                    </a:ext>
                  </a:extLst>
                </a:gridCol>
              </a:tblGrid>
              <a:tr h="504373"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GUI Setting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SC</a:t>
                      </a:r>
                      <a:r>
                        <a:rPr kumimoji="1" lang="ja-JP" altLang="en-US"/>
                        <a:t> </a:t>
                      </a:r>
                      <a:r>
                        <a:rPr kumimoji="1" lang="en-US" altLang="ja-JP" dirty="0"/>
                        <a:t>Word</a:t>
                      </a:r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90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Module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Side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Chip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rgbClr val="C00000"/>
                          </a:solidFill>
                        </a:rPr>
                        <a:t>Gsel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Header</a:t>
                      </a:r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*</a:t>
                      </a:r>
                      <a:endParaRPr kumimoji="1" lang="ja-JP" altLang="en-US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Chip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Regist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instr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Data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Trailer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966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7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1100111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00111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01111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00000010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0000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9370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21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1100111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10101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01111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001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00000010**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0000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032257"/>
                  </a:ext>
                </a:extLst>
              </a:tr>
            </a:tbl>
          </a:graphicData>
        </a:graphic>
      </p:graphicFrame>
      <p:pic>
        <p:nvPicPr>
          <p:cNvPr id="26" name="図 25">
            <a:extLst>
              <a:ext uri="{FF2B5EF4-FFF2-40B4-BE49-F238E27FC236}">
                <a16:creationId xmlns:a16="http://schemas.microsoft.com/office/drawing/2014/main" id="{7517A135-3B23-184B-99CD-FE1C56B645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653" y="3979311"/>
            <a:ext cx="2050186" cy="123011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8ED981-C58B-B540-A840-737B68C683F9}"/>
              </a:ext>
            </a:extLst>
          </p:cNvPr>
          <p:cNvSpPr txBox="1"/>
          <p:nvPr/>
        </p:nvSpPr>
        <p:spPr>
          <a:xfrm>
            <a:off x="755754" y="6399474"/>
            <a:ext cx="893225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Observed SC word was exactly consistent with the command sent from Nevis GUI.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A5A0515-4B23-CD40-B8E1-AF11595A9FE3}"/>
              </a:ext>
            </a:extLst>
          </p:cNvPr>
          <p:cNvSpPr txBox="1"/>
          <p:nvPr/>
        </p:nvSpPr>
        <p:spPr>
          <a:xfrm>
            <a:off x="249009" y="450696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*Wildcard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100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1DA9BDF-AE72-6441-AE34-D6D28E86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09" y="26495"/>
            <a:ext cx="11860086" cy="1325563"/>
          </a:xfrm>
        </p:spPr>
        <p:txBody>
          <a:bodyPr/>
          <a:lstStyle/>
          <a:p>
            <a:r>
              <a:rPr lang="en-US" altLang="ja-JP" dirty="0"/>
              <a:t>SC Transmission to Specific </a:t>
            </a:r>
            <a:r>
              <a:rPr lang="en-US" altLang="ja-JP" dirty="0" err="1"/>
              <a:t>CHIP-ID&amp;Module</a:t>
            </a:r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7E8BC457-EEB6-9143-B8E5-13FFECB67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" t="12516" r="37308" b="7646"/>
          <a:stretch/>
        </p:blipFill>
        <p:spPr>
          <a:xfrm rot="16200000">
            <a:off x="4570184" y="-2231401"/>
            <a:ext cx="3071813" cy="1171416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4EAAAE-4167-624F-9A5C-B70BEED8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E13-13DC-7D41-BA6B-24671AA825C2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0" name="左矢印 9">
            <a:extLst>
              <a:ext uri="{FF2B5EF4-FFF2-40B4-BE49-F238E27FC236}">
                <a16:creationId xmlns:a16="http://schemas.microsoft.com/office/drawing/2014/main" id="{2D136C33-F90B-494E-AE99-18E899844BA4}"/>
              </a:ext>
            </a:extLst>
          </p:cNvPr>
          <p:cNvSpPr/>
          <p:nvPr/>
        </p:nvSpPr>
        <p:spPr>
          <a:xfrm>
            <a:off x="8679573" y="1936344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矢印 11">
            <a:extLst>
              <a:ext uri="{FF2B5EF4-FFF2-40B4-BE49-F238E27FC236}">
                <a16:creationId xmlns:a16="http://schemas.microsoft.com/office/drawing/2014/main" id="{8E2E4235-8367-8341-85E4-B74C626DE1AE}"/>
              </a:ext>
            </a:extLst>
          </p:cNvPr>
          <p:cNvSpPr/>
          <p:nvPr/>
        </p:nvSpPr>
        <p:spPr>
          <a:xfrm rot="16200000">
            <a:off x="6660856" y="3006686"/>
            <a:ext cx="536612" cy="43966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左矢印 12">
            <a:extLst>
              <a:ext uri="{FF2B5EF4-FFF2-40B4-BE49-F238E27FC236}">
                <a16:creationId xmlns:a16="http://schemas.microsoft.com/office/drawing/2014/main" id="{C937220F-BF98-AC47-920F-CDEBC1387E5C}"/>
              </a:ext>
            </a:extLst>
          </p:cNvPr>
          <p:cNvSpPr/>
          <p:nvPr/>
        </p:nvSpPr>
        <p:spPr>
          <a:xfrm>
            <a:off x="2716748" y="3360586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矢印 13">
            <a:extLst>
              <a:ext uri="{FF2B5EF4-FFF2-40B4-BE49-F238E27FC236}">
                <a16:creationId xmlns:a16="http://schemas.microsoft.com/office/drawing/2014/main" id="{660356AA-EDFD-194E-8673-2D9FD33300BD}"/>
              </a:ext>
            </a:extLst>
          </p:cNvPr>
          <p:cNvSpPr/>
          <p:nvPr/>
        </p:nvSpPr>
        <p:spPr>
          <a:xfrm>
            <a:off x="5554530" y="3320879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AECCECDD-2E4B-9E4D-B946-E959398B42A3}"/>
              </a:ext>
            </a:extLst>
          </p:cNvPr>
          <p:cNvSpPr/>
          <p:nvPr/>
        </p:nvSpPr>
        <p:spPr>
          <a:xfrm>
            <a:off x="6800804" y="4764850"/>
            <a:ext cx="348191" cy="3619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EA8A53-8B2C-A446-8EED-50F93009F68D}"/>
              </a:ext>
            </a:extLst>
          </p:cNvPr>
          <p:cNvSpPr txBox="1"/>
          <p:nvPr/>
        </p:nvSpPr>
        <p:spPr>
          <a:xfrm>
            <a:off x="417222" y="1606720"/>
            <a:ext cx="706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Tracing SC command transmission from PC to FPHX chip (done)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E2BE949-EB56-134C-BA70-504D7FF0D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472" y="3316897"/>
            <a:ext cx="649081" cy="5322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4C9472E-CEAA-1F42-AD4C-CBA1D28584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358" y="3349215"/>
            <a:ext cx="649081" cy="53224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2FAD752-C144-5E41-B2AA-BEF6408BB3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270" y="3402320"/>
            <a:ext cx="649081" cy="532246"/>
          </a:xfrm>
          <a:prstGeom prst="rect">
            <a:avLst/>
          </a:prstGeom>
        </p:spPr>
      </p:pic>
      <p:sp>
        <p:nvSpPr>
          <p:cNvPr id="21" name="左矢印 20">
            <a:extLst>
              <a:ext uri="{FF2B5EF4-FFF2-40B4-BE49-F238E27FC236}">
                <a16:creationId xmlns:a16="http://schemas.microsoft.com/office/drawing/2014/main" id="{A2B9DF18-1235-DB47-8DE1-214C33BAFCAE}"/>
              </a:ext>
            </a:extLst>
          </p:cNvPr>
          <p:cNvSpPr/>
          <p:nvPr/>
        </p:nvSpPr>
        <p:spPr>
          <a:xfrm rot="10800000">
            <a:off x="2669294" y="4552799"/>
            <a:ext cx="1160895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矢印 21">
            <a:extLst>
              <a:ext uri="{FF2B5EF4-FFF2-40B4-BE49-F238E27FC236}">
                <a16:creationId xmlns:a16="http://schemas.microsoft.com/office/drawing/2014/main" id="{68CBC70D-65F9-554F-9994-261F1D6E940F}"/>
              </a:ext>
            </a:extLst>
          </p:cNvPr>
          <p:cNvSpPr/>
          <p:nvPr/>
        </p:nvSpPr>
        <p:spPr>
          <a:xfrm rot="10800000">
            <a:off x="5737779" y="4978469"/>
            <a:ext cx="971550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左矢印 28">
            <a:extLst>
              <a:ext uri="{FF2B5EF4-FFF2-40B4-BE49-F238E27FC236}">
                <a16:creationId xmlns:a16="http://schemas.microsoft.com/office/drawing/2014/main" id="{58DF08EC-6843-DC49-8CFB-48EAAF9B135D}"/>
              </a:ext>
            </a:extLst>
          </p:cNvPr>
          <p:cNvSpPr/>
          <p:nvPr/>
        </p:nvSpPr>
        <p:spPr>
          <a:xfrm rot="5400000">
            <a:off x="7993538" y="3004700"/>
            <a:ext cx="563030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左矢印 30">
            <a:extLst>
              <a:ext uri="{FF2B5EF4-FFF2-40B4-BE49-F238E27FC236}">
                <a16:creationId xmlns:a16="http://schemas.microsoft.com/office/drawing/2014/main" id="{7873D272-926F-9741-A5CC-5EE08B00E823}"/>
              </a:ext>
            </a:extLst>
          </p:cNvPr>
          <p:cNvSpPr/>
          <p:nvPr/>
        </p:nvSpPr>
        <p:spPr>
          <a:xfrm rot="10800000">
            <a:off x="8776087" y="2764680"/>
            <a:ext cx="971550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0BF4EC4-FE14-D24E-B007-2EA78CBEDEF7}"/>
              </a:ext>
            </a:extLst>
          </p:cNvPr>
          <p:cNvSpPr txBox="1"/>
          <p:nvPr/>
        </p:nvSpPr>
        <p:spPr>
          <a:xfrm>
            <a:off x="2622075" y="4609137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readback</a:t>
            </a:r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F88B72C-AEE6-1944-B30C-4F12A0B35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02" y="4895454"/>
            <a:ext cx="649081" cy="53224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D02F5F-B58B-0B4A-904A-DE36ECFEAFA4}"/>
              </a:ext>
            </a:extLst>
          </p:cNvPr>
          <p:cNvSpPr txBox="1"/>
          <p:nvPr/>
        </p:nvSpPr>
        <p:spPr>
          <a:xfrm>
            <a:off x="5625054" y="505826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/>
              <a:t>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EDB1A4-8176-3149-A3DD-10871D7C8DDE}"/>
              </a:ext>
            </a:extLst>
          </p:cNvPr>
          <p:cNvSpPr txBox="1"/>
          <p:nvPr/>
        </p:nvSpPr>
        <p:spPr>
          <a:xfrm>
            <a:off x="5117670" y="588634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現時点では不十分</a:t>
            </a:r>
          </a:p>
        </p:txBody>
      </p:sp>
    </p:spTree>
    <p:extLst>
      <p:ext uri="{BB962C8B-B14F-4D97-AF65-F5344CB8AC3E}">
        <p14:creationId xmlns:p14="http://schemas.microsoft.com/office/powerpoint/2010/main" val="240110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B1EE4B-947D-C14C-B20E-F4BCC96B7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5E1213-BD17-BF49-ABC2-A7375D4D6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今回使ったテストベンチ版の</a:t>
            </a:r>
            <a:r>
              <a:rPr kumimoji="1" lang="en-US" altLang="ja-JP" dirty="0" err="1"/>
              <a:t>SlowControl_FEM.vhd</a:t>
            </a:r>
            <a:r>
              <a:rPr kumimoji="1" lang="ja-JP" altLang="en-US"/>
              <a:t>では、</a:t>
            </a:r>
            <a:r>
              <a:rPr kumimoji="1" lang="en-US" altLang="ja-JP" dirty="0"/>
              <a:t>1008</a:t>
            </a:r>
            <a:r>
              <a:rPr kumimoji="1" lang="ja-JP" altLang="en-US"/>
              <a:t>版と違い、</a:t>
            </a:r>
            <a:r>
              <a:rPr kumimoji="1" lang="en-US" altLang="ja-JP" dirty="0"/>
              <a:t>ROC</a:t>
            </a:r>
            <a:r>
              <a:rPr lang="ja-JP" altLang="en-US"/>
              <a:t>が帰すデータ書式と</a:t>
            </a:r>
            <a:r>
              <a:rPr lang="en-US" altLang="ja-JP" dirty="0"/>
              <a:t>FEM</a:t>
            </a:r>
            <a:r>
              <a:rPr lang="ja-JP" altLang="en-US"/>
              <a:t>側で受け取る書式が非互換かもしれない。</a:t>
            </a:r>
            <a:r>
              <a:rPr lang="en-US" altLang="ja-JP" dirty="0"/>
              <a:t>1008</a:t>
            </a:r>
            <a:r>
              <a:rPr lang="ja-JP" altLang="en-US"/>
              <a:t>版とテストベンチ版の比較をする。</a:t>
            </a:r>
            <a:endParaRPr lang="en-US" altLang="ja-JP" dirty="0"/>
          </a:p>
          <a:p>
            <a:r>
              <a:rPr lang="en-US" altLang="ja-JP" dirty="0"/>
              <a:t>ROC_DATA</a:t>
            </a:r>
            <a:r>
              <a:rPr lang="ja-JP" altLang="en-US"/>
              <a:t>よりも上流、</a:t>
            </a:r>
            <a:r>
              <a:rPr lang="en-US" altLang="ja-JP" dirty="0"/>
              <a:t>SC_DATA_IN</a:t>
            </a:r>
            <a:r>
              <a:rPr lang="ja-JP" altLang="en-US"/>
              <a:t>や</a:t>
            </a:r>
            <a:r>
              <a:rPr lang="en-US" altLang="ja-JP" dirty="0"/>
              <a:t>DATA_RX_BUF</a:t>
            </a:r>
            <a:r>
              <a:rPr lang="ja-JP" altLang="en-US"/>
              <a:t>をテストピンに出力して確認する。</a:t>
            </a:r>
            <a:endParaRPr lang="en-US" altLang="ja-JP" dirty="0"/>
          </a:p>
          <a:p>
            <a:r>
              <a:rPr lang="en-US" altLang="ja-JP" dirty="0"/>
              <a:t>FEM</a:t>
            </a:r>
            <a:r>
              <a:rPr lang="ja-JP" altLang="en-US"/>
              <a:t>の</a:t>
            </a:r>
            <a:r>
              <a:rPr lang="en-US" altLang="ja-JP" dirty="0"/>
              <a:t>Slow Control</a:t>
            </a:r>
            <a:r>
              <a:rPr lang="ja-JP" altLang="en-US"/>
              <a:t>で正しく受け取れ、</a:t>
            </a:r>
            <a:r>
              <a:rPr lang="en-US" altLang="ja-JP" dirty="0"/>
              <a:t>VME</a:t>
            </a:r>
            <a:r>
              <a:rPr lang="ja-JP" altLang="en-US"/>
              <a:t>に正しく出力ができていることが確認できたら、</a:t>
            </a:r>
            <a:r>
              <a:rPr lang="en-US" altLang="ja-JP" dirty="0"/>
              <a:t>FEM-IB</a:t>
            </a:r>
            <a:r>
              <a:rPr lang="ja-JP" altLang="en-US"/>
              <a:t>の受信のチェックに進む。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714B0C-6BCE-1F4D-B6BB-A191BBAA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222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5DF6820-B947-6444-B9A9-F44AF9B2E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FEM-IB</a:t>
            </a:r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C8F89902-C442-A749-BCB2-C365C4CD9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57E05A-AE59-9B48-B239-D01FF9FA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396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31EFBCD-F04F-3841-8925-F1882B7B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FEM-IB I/O Structure</a:t>
            </a:r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11B19D2-59B8-5044-952B-2909FCE65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550" y="1626832"/>
            <a:ext cx="6456680" cy="472951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E60948-0373-CB43-B8F9-6F9C4DD0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F7D343-CEAD-4944-8E93-A889A0723B8A}"/>
              </a:ext>
            </a:extLst>
          </p:cNvPr>
          <p:cNvSpPr txBox="1"/>
          <p:nvPr/>
        </p:nvSpPr>
        <p:spPr>
          <a:xfrm>
            <a:off x="8355330" y="3928348"/>
            <a:ext cx="19207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DI_SC_VME</a:t>
            </a:r>
            <a:r>
              <a:rPr kumimoji="1" lang="ja-JP" altLang="en-US">
                <a:solidFill>
                  <a:schemeClr val="tx1"/>
                </a:solidFill>
              </a:rPr>
              <a:t>か？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8B00AC9-18EC-0840-BC80-787630F0A969}"/>
              </a:ext>
            </a:extLst>
          </p:cNvPr>
          <p:cNvCxnSpPr>
            <a:cxnSpLocks/>
          </p:cNvCxnSpPr>
          <p:nvPr/>
        </p:nvCxnSpPr>
        <p:spPr>
          <a:xfrm flipH="1">
            <a:off x="6640830" y="4194810"/>
            <a:ext cx="1714500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65310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5100F-3727-9149-AC2A-E2B3D3DF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FEM-</a:t>
            </a:r>
            <a:r>
              <a:rPr kumimoji="1" lang="en-US" altLang="ja-JP" dirty="0" err="1"/>
              <a:t>IB_top.vhd</a:t>
            </a:r>
            <a:r>
              <a:rPr kumimoji="1" lang="en-US" altLang="ja-JP" dirty="0"/>
              <a:t> (</a:t>
            </a:r>
            <a:r>
              <a:rPr lang="en-US" altLang="ja-JP" dirty="0"/>
              <a:t>1008</a:t>
            </a:r>
            <a:r>
              <a:rPr lang="ja-JP" altLang="en-US"/>
              <a:t>版</a:t>
            </a:r>
            <a:r>
              <a:rPr lang="en-US" altLang="ja-JP" dirty="0"/>
              <a:t>)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D6618815-0D50-DC43-87C0-BBF4B569D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47" y="1276984"/>
            <a:ext cx="8329873" cy="5870169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4490C4-EDCA-6B4E-B88E-6C6107F1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24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75ABB22-AD94-C443-B085-50615BC39B79}"/>
              </a:ext>
            </a:extLst>
          </p:cNvPr>
          <p:cNvCxnSpPr/>
          <p:nvPr/>
        </p:nvCxnSpPr>
        <p:spPr>
          <a:xfrm flipH="1">
            <a:off x="2743200" y="4212068"/>
            <a:ext cx="1360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0557C5-D88D-F044-8996-702C37588206}"/>
              </a:ext>
            </a:extLst>
          </p:cNvPr>
          <p:cNvSpPr txBox="1"/>
          <p:nvPr/>
        </p:nvSpPr>
        <p:spPr>
          <a:xfrm>
            <a:off x="4103370" y="404958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DI_SC_VME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722AF3E-6533-C64B-9F60-31F823805D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490" y="4468348"/>
            <a:ext cx="6112510" cy="14771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D0A5EC-4A6B-5244-B2FD-6E7B447BAFD7}"/>
              </a:ext>
            </a:extLst>
          </p:cNvPr>
          <p:cNvSpPr txBox="1"/>
          <p:nvPr/>
        </p:nvSpPr>
        <p:spPr>
          <a:xfrm>
            <a:off x="8554133" y="4078242"/>
            <a:ext cx="33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DI_SC_VME</a:t>
            </a:r>
            <a:r>
              <a:rPr kumimoji="1" lang="ja-JP" altLang="en-US"/>
              <a:t>を出力してみる。</a:t>
            </a:r>
          </a:p>
        </p:txBody>
      </p:sp>
    </p:spTree>
    <p:extLst>
      <p:ext uri="{BB962C8B-B14F-4D97-AF65-F5344CB8AC3E}">
        <p14:creationId xmlns:p14="http://schemas.microsoft.com/office/powerpoint/2010/main" val="1703880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76CF8B-81F1-8F45-8AA8-693D4929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ETH vs USB Ou</a:t>
            </a:r>
            <a:r>
              <a:rPr lang="en-US" altLang="ja-JP" dirty="0"/>
              <a:t>tput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53E603E5-0D6D-A74E-BE33-ABA4E536D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8651"/>
            <a:ext cx="8498501" cy="5412804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69F79A-8366-3348-83A9-99643057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15BC47-111E-5F49-BA84-80777F8C56A6}"/>
              </a:ext>
            </a:extLst>
          </p:cNvPr>
          <p:cNvSpPr txBox="1"/>
          <p:nvPr/>
        </p:nvSpPr>
        <p:spPr>
          <a:xfrm>
            <a:off x="623231" y="6192123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1008</a:t>
            </a:r>
            <a:r>
              <a:rPr lang="ja-JP" altLang="en-US"/>
              <a:t>版の</a:t>
            </a:r>
            <a:r>
              <a:rPr lang="en-US" altLang="ja-JP" dirty="0" err="1"/>
              <a:t>FEM_IB_top.vhd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82070A-F52B-B44C-9502-B6CB54AC3973}"/>
              </a:ext>
            </a:extLst>
          </p:cNvPr>
          <p:cNvSpPr txBox="1"/>
          <p:nvPr/>
        </p:nvSpPr>
        <p:spPr>
          <a:xfrm>
            <a:off x="4229044" y="6192123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standalone</a:t>
            </a:r>
            <a:r>
              <a:rPr lang="ja-JP" altLang="en-US"/>
              <a:t>版の</a:t>
            </a:r>
            <a:r>
              <a:rPr lang="en-US" altLang="ja-JP" dirty="0" err="1"/>
              <a:t>FEM_IB_top.vhd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7ACCB7-2375-6F40-986F-B3A076440CBC}"/>
              </a:ext>
            </a:extLst>
          </p:cNvPr>
          <p:cNvSpPr txBox="1"/>
          <p:nvPr/>
        </p:nvSpPr>
        <p:spPr>
          <a:xfrm>
            <a:off x="7589521" y="1027906"/>
            <a:ext cx="450342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1008</a:t>
            </a:r>
            <a:r>
              <a:rPr kumimoji="1" lang="ja-JP" altLang="en-US"/>
              <a:t>版と</a:t>
            </a:r>
            <a:r>
              <a:rPr kumimoji="1" lang="en-US" altLang="ja-JP" dirty="0"/>
              <a:t>standalone</a:t>
            </a:r>
            <a:r>
              <a:rPr kumimoji="1" lang="ja-JP" altLang="en-US"/>
              <a:t>版の</a:t>
            </a:r>
            <a:r>
              <a:rPr kumimoji="1" lang="en-US" altLang="ja-JP" dirty="0" err="1"/>
              <a:t>FEM_IB_top.vhd</a:t>
            </a:r>
            <a:r>
              <a:rPr lang="ja-JP" altLang="en-US"/>
              <a:t>を比較すると、</a:t>
            </a:r>
            <a:r>
              <a:rPr lang="en-US" altLang="ja-JP" dirty="0"/>
              <a:t>1008</a:t>
            </a:r>
            <a:r>
              <a:rPr lang="ja-JP" altLang="en-US"/>
              <a:t>版の</a:t>
            </a:r>
            <a:r>
              <a:rPr lang="en-US" altLang="ja-JP" dirty="0"/>
              <a:t>ETH</a:t>
            </a:r>
            <a:r>
              <a:rPr lang="ja-JP" altLang="en-US"/>
              <a:t>に出力するモジュールに相当する</a:t>
            </a:r>
            <a:r>
              <a:rPr lang="en-US" altLang="ja-JP" dirty="0"/>
              <a:t>USB</a:t>
            </a:r>
            <a:r>
              <a:rPr lang="ja-JP" altLang="en-US"/>
              <a:t>出力モジュールが</a:t>
            </a:r>
            <a:r>
              <a:rPr lang="en-US" altLang="ja-JP" dirty="0"/>
              <a:t>standalone</a:t>
            </a:r>
            <a:r>
              <a:rPr lang="ja-JP" altLang="en-US"/>
              <a:t>版には無いように見える。これは</a:t>
            </a:r>
            <a:r>
              <a:rPr lang="en-US" altLang="ja-JP" dirty="0"/>
              <a:t>standalone</a:t>
            </a:r>
            <a:r>
              <a:rPr lang="ja-JP" altLang="en-US"/>
              <a:t>版に新たに</a:t>
            </a:r>
            <a:r>
              <a:rPr lang="en-US" altLang="ja-JP" dirty="0"/>
              <a:t>USB</a:t>
            </a:r>
            <a:r>
              <a:rPr lang="ja-JP" altLang="en-US"/>
              <a:t>に出力するモジュールを追加しなければならなそう。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654222-A5C0-FF42-A450-3CBB2C33E061}"/>
              </a:ext>
            </a:extLst>
          </p:cNvPr>
          <p:cNvSpPr txBox="1"/>
          <p:nvPr/>
        </p:nvSpPr>
        <p:spPr>
          <a:xfrm>
            <a:off x="7589521" y="3722012"/>
            <a:ext cx="45034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DATA_IO_USB</a:t>
            </a:r>
            <a:r>
              <a:rPr kumimoji="1" lang="ja-JP" altLang="en-US"/>
              <a:t>を追加し、</a:t>
            </a:r>
            <a:r>
              <a:rPr kumimoji="1" lang="en-US" altLang="ja-JP" dirty="0"/>
              <a:t>USE_USB</a:t>
            </a:r>
            <a:r>
              <a:rPr kumimoji="1" lang="ja-JP" altLang="en-US"/>
              <a:t>で</a:t>
            </a:r>
            <a:r>
              <a:rPr kumimoji="1" lang="en-US" altLang="ja-JP" dirty="0"/>
              <a:t>activate</a:t>
            </a:r>
            <a:r>
              <a:rPr kumimoji="1" lang="ja-JP" altLang="en-US"/>
              <a:t>するような</a:t>
            </a:r>
            <a:r>
              <a:rPr kumimoji="1" lang="en-US" altLang="ja-JP" dirty="0"/>
              <a:t>Function</a:t>
            </a:r>
            <a:r>
              <a:rPr kumimoji="1" lang="ja-JP" altLang="en-US"/>
              <a:t>を追加</a:t>
            </a:r>
          </a:p>
        </p:txBody>
      </p:sp>
    </p:spTree>
    <p:extLst>
      <p:ext uri="{BB962C8B-B14F-4D97-AF65-F5344CB8AC3E}">
        <p14:creationId xmlns:p14="http://schemas.microsoft.com/office/powerpoint/2010/main" val="555459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7F7BDE-EE7D-3144-AAF7-E93A61BC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ETH vs USB Output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4077D3A6-7D1B-634E-859F-C0EAEB535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19" y="1116964"/>
            <a:ext cx="9492911" cy="6046157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71E5E5-1309-9246-8F25-ED042C69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6668F4D3-D9EF-AD4B-9A71-2D28D2038049}"/>
              </a:ext>
            </a:extLst>
          </p:cNvPr>
          <p:cNvSpPr/>
          <p:nvPr/>
        </p:nvSpPr>
        <p:spPr>
          <a:xfrm>
            <a:off x="2628900" y="3817620"/>
            <a:ext cx="320040" cy="4686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198F42-3797-2345-8F52-D197665725FC}"/>
              </a:ext>
            </a:extLst>
          </p:cNvPr>
          <p:cNvSpPr txBox="1"/>
          <p:nvPr/>
        </p:nvSpPr>
        <p:spPr>
          <a:xfrm>
            <a:off x="3154680" y="3817620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この辺りの</a:t>
            </a:r>
            <a:r>
              <a:rPr kumimoji="1" lang="en-US" altLang="ja-JP" dirty="0"/>
              <a:t>ETH</a:t>
            </a:r>
            <a:r>
              <a:rPr kumimoji="1" lang="ja-JP" altLang="en-US"/>
              <a:t>出力関係が</a:t>
            </a:r>
            <a:r>
              <a:rPr kumimoji="1" lang="en-US" altLang="ja-JP" dirty="0"/>
              <a:t>TB</a:t>
            </a:r>
            <a:r>
              <a:rPr kumimoji="1" lang="ja-JP" altLang="en-US"/>
              <a:t>版にはない。</a:t>
            </a:r>
          </a:p>
        </p:txBody>
      </p:sp>
    </p:spTree>
    <p:extLst>
      <p:ext uri="{BB962C8B-B14F-4D97-AF65-F5344CB8AC3E}">
        <p14:creationId xmlns:p14="http://schemas.microsoft.com/office/powerpoint/2010/main" val="72463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4DB5203-C5C5-734E-A805-2EBEB070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FPHX Readback Register Monitoring using the interception Board</a:t>
            </a:r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9829A309-1CB7-944B-82AA-D77295516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A00397-BC7C-1B49-9D23-8D61758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68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8F0A6-C509-E040-AC17-CFCC1137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808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Observation of Register </a:t>
            </a:r>
            <a:r>
              <a:rPr lang="en-US" altLang="ja-JP" dirty="0"/>
              <a:t>Readback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3BCCAB38-CE61-CC4F-BAD8-548CB15FA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329" y="1504097"/>
            <a:ext cx="6076709" cy="36338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2ADAC8-EF3C-A244-9D99-4523AE5346CF}"/>
              </a:ext>
            </a:extLst>
          </p:cNvPr>
          <p:cNvSpPr txBox="1"/>
          <p:nvPr/>
        </p:nvSpPr>
        <p:spPr>
          <a:xfrm>
            <a:off x="240779" y="1438469"/>
            <a:ext cx="2090637" cy="1477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CH1: SC_OUT_0P</a:t>
            </a:r>
          </a:p>
          <a:p>
            <a:r>
              <a:rPr lang="en-US" altLang="ja-JP" dirty="0">
                <a:solidFill>
                  <a:srgbClr val="00B0F0"/>
                </a:solidFill>
              </a:rPr>
              <a:t>CH2: SC_OUT_0N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M: CH1-CH2</a:t>
            </a:r>
          </a:p>
          <a:p>
            <a:r>
              <a:rPr lang="en-US" altLang="ja-JP" dirty="0">
                <a:solidFill>
                  <a:srgbClr val="FF30A0"/>
                </a:solidFill>
              </a:rPr>
              <a:t>CH3: SC_IN_0P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CH4: SC_IN_0N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7998C7-4ED2-E243-8C3F-501EDE7B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7CE00594-0410-F843-A3FA-DD6BAFA34A5B}"/>
              </a:ext>
            </a:extLst>
          </p:cNvPr>
          <p:cNvSpPr/>
          <p:nvPr/>
        </p:nvSpPr>
        <p:spPr>
          <a:xfrm flipH="1">
            <a:off x="8143366" y="3529175"/>
            <a:ext cx="369425" cy="904933"/>
          </a:xfrm>
          <a:prstGeom prst="leftBrace">
            <a:avLst>
              <a:gd name="adj1" fmla="val 8333"/>
              <a:gd name="adj2" fmla="val 5067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520903-DDB9-DA4B-8F7F-7EA65AAA4FB0}"/>
              </a:ext>
            </a:extLst>
          </p:cNvPr>
          <p:cNvSpPr txBox="1"/>
          <p:nvPr/>
        </p:nvSpPr>
        <p:spPr>
          <a:xfrm>
            <a:off x="8512791" y="3688440"/>
            <a:ext cx="26885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ROC-&gt;FPHX</a:t>
            </a:r>
          </a:p>
          <a:p>
            <a:r>
              <a:rPr lang="en-US" altLang="ja-JP" dirty="0"/>
              <a:t>Slow Control Command</a:t>
            </a:r>
            <a:endParaRPr kumimoji="1" lang="ja-JP" altLang="en-US"/>
          </a:p>
        </p:txBody>
      </p: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E649CA41-226D-6649-8F47-359B16A09F71}"/>
              </a:ext>
            </a:extLst>
          </p:cNvPr>
          <p:cNvSpPr/>
          <p:nvPr/>
        </p:nvSpPr>
        <p:spPr>
          <a:xfrm flipH="1">
            <a:off x="8027950" y="2120252"/>
            <a:ext cx="369425" cy="981495"/>
          </a:xfrm>
          <a:prstGeom prst="leftBrace">
            <a:avLst>
              <a:gd name="adj1" fmla="val 0"/>
              <a:gd name="adj2" fmla="val 5067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1AC057-3E76-A846-961B-F0C401D906DA}"/>
              </a:ext>
            </a:extLst>
          </p:cNvPr>
          <p:cNvSpPr txBox="1"/>
          <p:nvPr/>
        </p:nvSpPr>
        <p:spPr>
          <a:xfrm>
            <a:off x="8397375" y="2406681"/>
            <a:ext cx="280397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FPHX-&gt;FPHX</a:t>
            </a:r>
          </a:p>
          <a:p>
            <a:r>
              <a:rPr lang="en-US" altLang="ja-JP" dirty="0"/>
              <a:t>Readback Register Word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510070-47B9-204C-A7C6-C632A1E65B01}"/>
              </a:ext>
            </a:extLst>
          </p:cNvPr>
          <p:cNvSpPr txBox="1"/>
          <p:nvPr/>
        </p:nvSpPr>
        <p:spPr>
          <a:xfrm>
            <a:off x="8324488" y="5591916"/>
            <a:ext cx="37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Consistent pattern was observed.</a:t>
            </a:r>
            <a:endParaRPr kumimoji="1" lang="ja-JP" altLang="en-US"/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0E431034-51A7-CE4C-8331-96DDCF02B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63263"/>
              </p:ext>
            </p:extLst>
          </p:nvPr>
        </p:nvGraphicFramePr>
        <p:xfrm>
          <a:off x="240779" y="5366015"/>
          <a:ext cx="11501902" cy="1246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967">
                  <a:extLst>
                    <a:ext uri="{9D8B030D-6E8A-4147-A177-3AD203B41FA5}">
                      <a16:colId xmlns:a16="http://schemas.microsoft.com/office/drawing/2014/main" val="13891951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54832922"/>
                    </a:ext>
                  </a:extLst>
                </a:gridCol>
                <a:gridCol w="764499">
                  <a:extLst>
                    <a:ext uri="{9D8B030D-6E8A-4147-A177-3AD203B41FA5}">
                      <a16:colId xmlns:a16="http://schemas.microsoft.com/office/drawing/2014/main" val="2583424959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131120411"/>
                    </a:ext>
                  </a:extLst>
                </a:gridCol>
                <a:gridCol w="1079292">
                  <a:extLst>
                    <a:ext uri="{9D8B030D-6E8A-4147-A177-3AD203B41FA5}">
                      <a16:colId xmlns:a16="http://schemas.microsoft.com/office/drawing/2014/main" val="2639022794"/>
                    </a:ext>
                  </a:extLst>
                </a:gridCol>
                <a:gridCol w="869430">
                  <a:extLst>
                    <a:ext uri="{9D8B030D-6E8A-4147-A177-3AD203B41FA5}">
                      <a16:colId xmlns:a16="http://schemas.microsoft.com/office/drawing/2014/main" val="2838015313"/>
                    </a:ext>
                  </a:extLst>
                </a:gridCol>
                <a:gridCol w="974360">
                  <a:extLst>
                    <a:ext uri="{9D8B030D-6E8A-4147-A177-3AD203B41FA5}">
                      <a16:colId xmlns:a16="http://schemas.microsoft.com/office/drawing/2014/main" val="2671773144"/>
                    </a:ext>
                  </a:extLst>
                </a:gridCol>
                <a:gridCol w="1034322">
                  <a:extLst>
                    <a:ext uri="{9D8B030D-6E8A-4147-A177-3AD203B41FA5}">
                      <a16:colId xmlns:a16="http://schemas.microsoft.com/office/drawing/2014/main" val="2225912246"/>
                    </a:ext>
                  </a:extLst>
                </a:gridCol>
                <a:gridCol w="1633928">
                  <a:extLst>
                    <a:ext uri="{9D8B030D-6E8A-4147-A177-3AD203B41FA5}">
                      <a16:colId xmlns:a16="http://schemas.microsoft.com/office/drawing/2014/main" val="4050267213"/>
                    </a:ext>
                  </a:extLst>
                </a:gridCol>
                <a:gridCol w="2283226">
                  <a:extLst>
                    <a:ext uri="{9D8B030D-6E8A-4147-A177-3AD203B41FA5}">
                      <a16:colId xmlns:a16="http://schemas.microsoft.com/office/drawing/2014/main" val="3269867556"/>
                    </a:ext>
                  </a:extLst>
                </a:gridCol>
              </a:tblGrid>
              <a:tr h="504373"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GUI Setting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SC</a:t>
                      </a:r>
                      <a:r>
                        <a:rPr kumimoji="1" lang="ja-JP" altLang="en-US"/>
                        <a:t> </a:t>
                      </a:r>
                      <a:r>
                        <a:rPr kumimoji="1" lang="en-US" altLang="ja-JP" dirty="0"/>
                        <a:t>Word</a:t>
                      </a:r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90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Module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Side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Chip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rgbClr val="C00000"/>
                          </a:solidFill>
                        </a:rPr>
                        <a:t>Gsel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Header</a:t>
                      </a:r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*</a:t>
                      </a:r>
                      <a:endParaRPr kumimoji="1" lang="ja-JP" altLang="en-US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Chip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Regist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/>
                        <a:t>instr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Data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Trailer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966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kumimoji="1" lang="ja-JP" altLang="en-US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1100111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00101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01111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001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01000010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0000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9370032"/>
                  </a:ext>
                </a:extLst>
              </a:tr>
            </a:tbl>
          </a:graphicData>
        </a:graphic>
      </p:graphicFrame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6F3D96D-0DAA-AF40-A7E5-C4E3663344E5}"/>
              </a:ext>
            </a:extLst>
          </p:cNvPr>
          <p:cNvCxnSpPr>
            <a:cxnSpLocks/>
          </p:cNvCxnSpPr>
          <p:nvPr/>
        </p:nvCxnSpPr>
        <p:spPr>
          <a:xfrm>
            <a:off x="5914663" y="1342663"/>
            <a:ext cx="0" cy="3900669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6D72FE9-52E2-484A-AF12-78B5EFC5D56D}"/>
              </a:ext>
            </a:extLst>
          </p:cNvPr>
          <p:cNvCxnSpPr>
            <a:cxnSpLocks/>
          </p:cNvCxnSpPr>
          <p:nvPr/>
        </p:nvCxnSpPr>
        <p:spPr>
          <a:xfrm>
            <a:off x="7187878" y="1319514"/>
            <a:ext cx="0" cy="3900669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8C0E23A-6A16-5948-AB93-0E7BBE734B2F}"/>
              </a:ext>
            </a:extLst>
          </p:cNvPr>
          <p:cNvSpPr txBox="1"/>
          <p:nvPr/>
        </p:nvSpPr>
        <p:spPr>
          <a:xfrm>
            <a:off x="6204060" y="236823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Data</a:t>
            </a:r>
            <a:endParaRPr kumimoji="1" lang="ja-JP" altLang="en-US">
              <a:solidFill>
                <a:srgbClr val="FFC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582BEF-330F-CF46-AF3B-80C119CF998F}"/>
              </a:ext>
            </a:extLst>
          </p:cNvPr>
          <p:cNvSpPr txBox="1"/>
          <p:nvPr/>
        </p:nvSpPr>
        <p:spPr>
          <a:xfrm>
            <a:off x="8324488" y="4750676"/>
            <a:ext cx="37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Consistent pattern was observed.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DA1E88-8C30-D04A-8C96-515167327471}"/>
              </a:ext>
            </a:extLst>
          </p:cNvPr>
          <p:cNvSpPr txBox="1"/>
          <p:nvPr/>
        </p:nvSpPr>
        <p:spPr>
          <a:xfrm>
            <a:off x="5052828" y="1086172"/>
            <a:ext cx="2803973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Readback Register Word</a:t>
            </a:r>
          </a:p>
          <a:p>
            <a:pPr algn="ctr"/>
            <a:r>
              <a:rPr lang="en-US" altLang="ja-JP" dirty="0"/>
              <a:t>(8bits)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49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6FDB0-9C5E-BE44-BE7F-30F3F2FB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Observation of Register Readback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C39DB69-F1D0-1C40-9F0E-F600C161C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181" y="1690688"/>
            <a:ext cx="5577670" cy="331305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2B6AD5-6BEC-4147-990E-2E901DA4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DFAE12-B589-DA4C-92C6-9F7C8706C9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29" y="1690688"/>
            <a:ext cx="5563690" cy="331305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BFFED4-0CAF-CC4A-BA4F-A507AB69FCB0}"/>
              </a:ext>
            </a:extLst>
          </p:cNvPr>
          <p:cNvSpPr txBox="1"/>
          <p:nvPr/>
        </p:nvSpPr>
        <p:spPr>
          <a:xfrm>
            <a:off x="6412375" y="5139159"/>
            <a:ext cx="534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No readback when the wildcard is specified as described in the FPHX manual.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7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1DA9BDF-AE72-6441-AE34-D6D28E86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09" y="26495"/>
            <a:ext cx="11860086" cy="1325563"/>
          </a:xfrm>
        </p:spPr>
        <p:txBody>
          <a:bodyPr/>
          <a:lstStyle/>
          <a:p>
            <a:r>
              <a:rPr lang="en-US" altLang="ja-JP" dirty="0"/>
              <a:t>SC Transmission to Specific </a:t>
            </a:r>
            <a:r>
              <a:rPr lang="en-US" altLang="ja-JP" dirty="0" err="1"/>
              <a:t>CHIP-ID&amp;Module</a:t>
            </a:r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7E8BC457-EEB6-9143-B8E5-13FFECB67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" t="12516" r="37308" b="7646"/>
          <a:stretch/>
        </p:blipFill>
        <p:spPr>
          <a:xfrm rot="16200000">
            <a:off x="4570184" y="-2231401"/>
            <a:ext cx="3071813" cy="1171416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4EAAAE-4167-624F-9A5C-B70BEED8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E13-13DC-7D41-BA6B-24671AA825C2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0" name="左矢印 9">
            <a:extLst>
              <a:ext uri="{FF2B5EF4-FFF2-40B4-BE49-F238E27FC236}">
                <a16:creationId xmlns:a16="http://schemas.microsoft.com/office/drawing/2014/main" id="{2D136C33-F90B-494E-AE99-18E899844BA4}"/>
              </a:ext>
            </a:extLst>
          </p:cNvPr>
          <p:cNvSpPr/>
          <p:nvPr/>
        </p:nvSpPr>
        <p:spPr>
          <a:xfrm>
            <a:off x="8679573" y="1936344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矢印 11">
            <a:extLst>
              <a:ext uri="{FF2B5EF4-FFF2-40B4-BE49-F238E27FC236}">
                <a16:creationId xmlns:a16="http://schemas.microsoft.com/office/drawing/2014/main" id="{8E2E4235-8367-8341-85E4-B74C626DE1AE}"/>
              </a:ext>
            </a:extLst>
          </p:cNvPr>
          <p:cNvSpPr/>
          <p:nvPr/>
        </p:nvSpPr>
        <p:spPr>
          <a:xfrm rot="16200000">
            <a:off x="6660856" y="3006686"/>
            <a:ext cx="536612" cy="439665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左矢印 12">
            <a:extLst>
              <a:ext uri="{FF2B5EF4-FFF2-40B4-BE49-F238E27FC236}">
                <a16:creationId xmlns:a16="http://schemas.microsoft.com/office/drawing/2014/main" id="{C937220F-BF98-AC47-920F-CDEBC1387E5C}"/>
              </a:ext>
            </a:extLst>
          </p:cNvPr>
          <p:cNvSpPr/>
          <p:nvPr/>
        </p:nvSpPr>
        <p:spPr>
          <a:xfrm>
            <a:off x="2716748" y="3360586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矢印 13">
            <a:extLst>
              <a:ext uri="{FF2B5EF4-FFF2-40B4-BE49-F238E27FC236}">
                <a16:creationId xmlns:a16="http://schemas.microsoft.com/office/drawing/2014/main" id="{660356AA-EDFD-194E-8673-2D9FD33300BD}"/>
              </a:ext>
            </a:extLst>
          </p:cNvPr>
          <p:cNvSpPr/>
          <p:nvPr/>
        </p:nvSpPr>
        <p:spPr>
          <a:xfrm>
            <a:off x="5554530" y="3320879"/>
            <a:ext cx="971550" cy="4572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AECCECDD-2E4B-9E4D-B946-E959398B42A3}"/>
              </a:ext>
            </a:extLst>
          </p:cNvPr>
          <p:cNvSpPr/>
          <p:nvPr/>
        </p:nvSpPr>
        <p:spPr>
          <a:xfrm>
            <a:off x="6800804" y="4764850"/>
            <a:ext cx="348191" cy="3619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EA8A53-8B2C-A446-8EED-50F93009F68D}"/>
              </a:ext>
            </a:extLst>
          </p:cNvPr>
          <p:cNvSpPr txBox="1"/>
          <p:nvPr/>
        </p:nvSpPr>
        <p:spPr>
          <a:xfrm>
            <a:off x="417222" y="1606720"/>
            <a:ext cx="706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Tracing SC command transmission from PC to FPHX chip (done)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E2BE949-EB56-134C-BA70-504D7FF0D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472" y="3316897"/>
            <a:ext cx="649081" cy="53224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4C9472E-CEAA-1F42-AD4C-CBA1D28584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358" y="3349215"/>
            <a:ext cx="649081" cy="53224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2FAD752-C144-5E41-B2AA-BEF6408BB3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270" y="3402320"/>
            <a:ext cx="649081" cy="532246"/>
          </a:xfrm>
          <a:prstGeom prst="rect">
            <a:avLst/>
          </a:prstGeom>
        </p:spPr>
      </p:pic>
      <p:sp>
        <p:nvSpPr>
          <p:cNvPr id="21" name="左矢印 20">
            <a:extLst>
              <a:ext uri="{FF2B5EF4-FFF2-40B4-BE49-F238E27FC236}">
                <a16:creationId xmlns:a16="http://schemas.microsoft.com/office/drawing/2014/main" id="{A2B9DF18-1235-DB47-8DE1-214C33BAFCAE}"/>
              </a:ext>
            </a:extLst>
          </p:cNvPr>
          <p:cNvSpPr/>
          <p:nvPr/>
        </p:nvSpPr>
        <p:spPr>
          <a:xfrm rot="10800000">
            <a:off x="2669294" y="4552799"/>
            <a:ext cx="1160895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矢印 21">
            <a:extLst>
              <a:ext uri="{FF2B5EF4-FFF2-40B4-BE49-F238E27FC236}">
                <a16:creationId xmlns:a16="http://schemas.microsoft.com/office/drawing/2014/main" id="{68CBC70D-65F9-554F-9994-261F1D6E940F}"/>
              </a:ext>
            </a:extLst>
          </p:cNvPr>
          <p:cNvSpPr/>
          <p:nvPr/>
        </p:nvSpPr>
        <p:spPr>
          <a:xfrm rot="10800000">
            <a:off x="5737779" y="4978469"/>
            <a:ext cx="971550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左矢印 28">
            <a:extLst>
              <a:ext uri="{FF2B5EF4-FFF2-40B4-BE49-F238E27FC236}">
                <a16:creationId xmlns:a16="http://schemas.microsoft.com/office/drawing/2014/main" id="{58DF08EC-6843-DC49-8CFB-48EAAF9B135D}"/>
              </a:ext>
            </a:extLst>
          </p:cNvPr>
          <p:cNvSpPr/>
          <p:nvPr/>
        </p:nvSpPr>
        <p:spPr>
          <a:xfrm rot="5400000">
            <a:off x="7993538" y="3004700"/>
            <a:ext cx="563030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左矢印 30">
            <a:extLst>
              <a:ext uri="{FF2B5EF4-FFF2-40B4-BE49-F238E27FC236}">
                <a16:creationId xmlns:a16="http://schemas.microsoft.com/office/drawing/2014/main" id="{7873D272-926F-9741-A5CC-5EE08B00E823}"/>
              </a:ext>
            </a:extLst>
          </p:cNvPr>
          <p:cNvSpPr/>
          <p:nvPr/>
        </p:nvSpPr>
        <p:spPr>
          <a:xfrm rot="10800000">
            <a:off x="8776087" y="2764680"/>
            <a:ext cx="971550" cy="457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0BF4EC4-FE14-D24E-B007-2EA78CBEDEF7}"/>
              </a:ext>
            </a:extLst>
          </p:cNvPr>
          <p:cNvSpPr txBox="1"/>
          <p:nvPr/>
        </p:nvSpPr>
        <p:spPr>
          <a:xfrm>
            <a:off x="2622075" y="4609137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readback</a:t>
            </a:r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6F88B72C-AEE6-1944-B30C-4F12A0B35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02" y="4895454"/>
            <a:ext cx="649081" cy="53224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E17073-76EA-6943-A967-845598087243}"/>
              </a:ext>
            </a:extLst>
          </p:cNvPr>
          <p:cNvSpPr txBox="1"/>
          <p:nvPr/>
        </p:nvSpPr>
        <p:spPr>
          <a:xfrm>
            <a:off x="5593422" y="557430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Next step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09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EDF9AE5-89BF-094D-AF8E-E2A16848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FEM Slow Control</a:t>
            </a:r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AA57E079-A827-C441-BFB5-DCA97536C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279A40-5224-3544-95D1-7A7F62C3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34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CCBDA8-2E16-B44C-8132-CEF9B6DA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Slow Control Test Pin Map </a:t>
            </a:r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112BE554-AC6E-C44C-99C6-DD3A2E7094A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28406111"/>
              </p:ext>
            </p:extLst>
          </p:nvPr>
        </p:nvGraphicFramePr>
        <p:xfrm>
          <a:off x="1857550" y="2295378"/>
          <a:ext cx="1080000" cy="27432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147851198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851466354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GND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GND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672365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7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15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493704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6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14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73541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5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13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132212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12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537092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11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56435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10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68359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9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4030157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8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40089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GND</a:t>
                      </a:r>
                      <a:endParaRPr kumimoji="1" lang="ja-JP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GND</a:t>
                      </a:r>
                      <a:endParaRPr kumimoji="1" lang="ja-JP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6058020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142A94-AD49-4F4A-B1D6-6C0401474178}"/>
              </a:ext>
            </a:extLst>
          </p:cNvPr>
          <p:cNvSpPr/>
          <p:nvPr/>
        </p:nvSpPr>
        <p:spPr>
          <a:xfrm>
            <a:off x="-650450" y="5084745"/>
            <a:ext cx="6021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/>
              <a:t>SC_DATA_OUT[</a:t>
            </a:r>
            <a:r>
              <a:rPr lang="en-US" altLang="ja-JP" sz="1400" dirty="0" err="1"/>
              <a:t>i</a:t>
            </a:r>
            <a:r>
              <a:rPr lang="en-US" altLang="ja-JP" sz="1400" dirty="0"/>
              <a:t>]</a:t>
            </a:r>
            <a:br>
              <a:rPr lang="en-US" altLang="ja-JP" sz="1400" dirty="0"/>
            </a:br>
            <a:r>
              <a:rPr lang="en-US" altLang="ja-JP" sz="1400" dirty="0"/>
              <a:t>=DATA_TEST(</a:t>
            </a:r>
            <a:r>
              <a:rPr lang="en-US" altLang="ja-JP" sz="1400" dirty="0" err="1"/>
              <a:t>i</a:t>
            </a:r>
            <a:r>
              <a:rPr lang="en-US" altLang="ja-JP" sz="1400" dirty="0"/>
              <a:t>)</a:t>
            </a:r>
            <a:endParaRPr lang="ja-JP" altLang="en-US" sz="14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2DDCD4F-0E07-FC49-8C22-18AE5A91615E}"/>
              </a:ext>
            </a:extLst>
          </p:cNvPr>
          <p:cNvSpPr/>
          <p:nvPr/>
        </p:nvSpPr>
        <p:spPr>
          <a:xfrm>
            <a:off x="1896807" y="1987601"/>
            <a:ext cx="1001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/>
              <a:t>J3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A7A5930-85F9-3A4D-ACF9-F3AC2A2365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752" y="2048760"/>
            <a:ext cx="7026288" cy="3236436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7AC97B-FF45-2746-8B22-BD466AB78CEB}"/>
              </a:ext>
            </a:extLst>
          </p:cNvPr>
          <p:cNvSpPr/>
          <p:nvPr/>
        </p:nvSpPr>
        <p:spPr>
          <a:xfrm>
            <a:off x="1354732" y="5709340"/>
            <a:ext cx="2085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/>
              <a:t>Slow_Control_FEM.vhd</a:t>
            </a:r>
            <a:endParaRPr lang="en-US" altLang="ja-JP" sz="1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00376F-38D1-E547-BEF8-2C4978979A77}"/>
              </a:ext>
            </a:extLst>
          </p:cNvPr>
          <p:cNvSpPr txBox="1"/>
          <p:nvPr/>
        </p:nvSpPr>
        <p:spPr>
          <a:xfrm>
            <a:off x="6921661" y="1500392"/>
            <a:ext cx="295144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DATA FPGA Test pin Map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875BE2-9D2B-E348-BE1B-CC49BA9183DC}"/>
              </a:ext>
            </a:extLst>
          </p:cNvPr>
          <p:cNvSpPr txBox="1"/>
          <p:nvPr/>
        </p:nvSpPr>
        <p:spPr>
          <a:xfrm>
            <a:off x="671332" y="1567582"/>
            <a:ext cx="362791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/>
              <a:t>SlowControl</a:t>
            </a:r>
            <a:r>
              <a:rPr lang="en-US" altLang="ja-JP" dirty="0"/>
              <a:t> FPGA Test pin Map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73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912F1E-68C2-914B-A980-D5E2F37B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FEM Slow Control FPGA I/O Structure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BB0FCF-1660-2F4E-8898-B764E1475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4221" y="1847850"/>
            <a:ext cx="3013329" cy="435133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AE1530-FAD4-8943-BDDE-C1ABBBBA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32E5-AF1E-A149-9489-6D6A02DFBB3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199CD01D-7950-1E4F-B3DF-C634A87C5A7C}"/>
              </a:ext>
            </a:extLst>
          </p:cNvPr>
          <p:cNvSpPr/>
          <p:nvPr/>
        </p:nvSpPr>
        <p:spPr>
          <a:xfrm>
            <a:off x="3692324" y="3715473"/>
            <a:ext cx="491897" cy="308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F2B8A2-9FBF-9548-BA72-BA9EF1A46CAD}"/>
              </a:ext>
            </a:extLst>
          </p:cNvPr>
          <p:cNvSpPr txBox="1"/>
          <p:nvPr/>
        </p:nvSpPr>
        <p:spPr>
          <a:xfrm>
            <a:off x="1551760" y="3546330"/>
            <a:ext cx="21405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Readback From ROC thru SC fiber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AD1DEA-F146-F040-96D9-702138C42E9A}"/>
              </a:ext>
            </a:extLst>
          </p:cNvPr>
          <p:cNvSpPr txBox="1"/>
          <p:nvPr/>
        </p:nvSpPr>
        <p:spPr>
          <a:xfrm>
            <a:off x="7347463" y="4094440"/>
            <a:ext cx="390203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14 bits SC_DATA_IN</a:t>
            </a:r>
          </a:p>
          <a:p>
            <a:r>
              <a:rPr lang="en-US" altLang="ja-JP" dirty="0"/>
              <a:t>(This is the data from the SC fiber)</a:t>
            </a: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A8DA97-4DEE-6A49-BB9D-BA38288FDAAF}"/>
              </a:ext>
            </a:extLst>
          </p:cNvPr>
          <p:cNvSpPr txBox="1"/>
          <p:nvPr/>
        </p:nvSpPr>
        <p:spPr>
          <a:xfrm>
            <a:off x="7402882" y="1418179"/>
            <a:ext cx="366378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Readback Register Word 8bits at FPHX out is converted into 14bits data word in ROC by the time received at FEM SC FPGA.</a:t>
            </a:r>
            <a:endParaRPr kumimoji="1" lang="ja-JP" altLang="en-US"/>
          </a:p>
        </p:txBody>
      </p:sp>
      <p:sp>
        <p:nvSpPr>
          <p:cNvPr id="13" name="上カーブ矢印 12">
            <a:extLst>
              <a:ext uri="{FF2B5EF4-FFF2-40B4-BE49-F238E27FC236}">
                <a16:creationId xmlns:a16="http://schemas.microsoft.com/office/drawing/2014/main" id="{D8C92FFB-3769-0D4C-B534-7DBB82E313B3}"/>
              </a:ext>
            </a:extLst>
          </p:cNvPr>
          <p:cNvSpPr/>
          <p:nvPr/>
        </p:nvSpPr>
        <p:spPr>
          <a:xfrm rot="1495584">
            <a:off x="5251969" y="4344284"/>
            <a:ext cx="2362955" cy="497034"/>
          </a:xfrm>
          <a:prstGeom prst="curved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60C74C-281E-EC4A-814F-11A7854632AC}"/>
              </a:ext>
            </a:extLst>
          </p:cNvPr>
          <p:cNvSpPr txBox="1"/>
          <p:nvPr/>
        </p:nvSpPr>
        <p:spPr>
          <a:xfrm>
            <a:off x="7297881" y="3083191"/>
            <a:ext cx="395161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D0_SC_VME in </a:t>
            </a:r>
            <a:r>
              <a:rPr lang="en-US" altLang="ja-JP" dirty="0" err="1"/>
              <a:t>SlowControl_FEM.vhd</a:t>
            </a:r>
            <a:endParaRPr lang="ja-JP" altLang="en-US"/>
          </a:p>
        </p:txBody>
      </p:sp>
      <p:sp>
        <p:nvSpPr>
          <p:cNvPr id="15" name="上カーブ矢印 14">
            <a:extLst>
              <a:ext uri="{FF2B5EF4-FFF2-40B4-BE49-F238E27FC236}">
                <a16:creationId xmlns:a16="http://schemas.microsoft.com/office/drawing/2014/main" id="{7C35DBE8-CDB8-734E-8DB4-2ADB0128D4C5}"/>
              </a:ext>
            </a:extLst>
          </p:cNvPr>
          <p:cNvSpPr/>
          <p:nvPr/>
        </p:nvSpPr>
        <p:spPr>
          <a:xfrm>
            <a:off x="6456218" y="3768546"/>
            <a:ext cx="1330037" cy="247846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4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1560</Words>
  <Application>Microsoft Macintosh PowerPoint</Application>
  <PresentationFormat>ワイド画面</PresentationFormat>
  <Paragraphs>227</Paragraphs>
  <Slides>26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0" baseType="lpstr">
      <vt:lpstr>游ゴシック</vt:lpstr>
      <vt:lpstr>游ゴシック Light</vt:lpstr>
      <vt:lpstr>Arial</vt:lpstr>
      <vt:lpstr>Office テーマ</vt:lpstr>
      <vt:lpstr>FPHX Readbacker Development</vt:lpstr>
      <vt:lpstr>Achievement by December, 2020</vt:lpstr>
      <vt:lpstr>FPHX Readback Register Monitoring using the interception Board</vt:lpstr>
      <vt:lpstr>Observation of Register Readback</vt:lpstr>
      <vt:lpstr>Observation of Register Readback</vt:lpstr>
      <vt:lpstr>SC Transmission to Specific CHIP-ID&amp;Module</vt:lpstr>
      <vt:lpstr>FEM Slow Control</vt:lpstr>
      <vt:lpstr>Slow Control Test Pin Map </vt:lpstr>
      <vt:lpstr>FEM Slow Control FPGA I/O Structure</vt:lpstr>
      <vt:lpstr>SlowControl_FEM.vhd</vt:lpstr>
      <vt:lpstr>DATA_RX_BUF(14bits);</vt:lpstr>
      <vt:lpstr>Module roc_serial_output</vt:lpstr>
      <vt:lpstr>ROC_DATA Test-pin Output Check</vt:lpstr>
      <vt:lpstr>ROC_DATA Consistency Check</vt:lpstr>
      <vt:lpstr>SlowControl_FEM.vhd</vt:lpstr>
      <vt:lpstr>DATA_OUT_SC_int</vt:lpstr>
      <vt:lpstr>DATA_OUT_SC_int</vt:lpstr>
      <vt:lpstr>Monitoring Register Readback at FEM-SC</vt:lpstr>
      <vt:lpstr>2021年4月のReadbackerデバッグまとめ</vt:lpstr>
      <vt:lpstr>SC Transmission to Specific CHIP-ID&amp;Module</vt:lpstr>
      <vt:lpstr>課題</vt:lpstr>
      <vt:lpstr>FEM-IB</vt:lpstr>
      <vt:lpstr>FEM-IB I/O Structure</vt:lpstr>
      <vt:lpstr>FEM-IB_top.vhd (1008版)</vt:lpstr>
      <vt:lpstr>ETH vs USB Output</vt:lpstr>
      <vt:lpstr>ETH vs USB Output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Itaru Nakagawa</dc:creator>
  <cp:lastModifiedBy>Itaru Nakagawa</cp:lastModifiedBy>
  <cp:revision>83</cp:revision>
  <cp:lastPrinted>2021-04-23T12:49:18Z</cp:lastPrinted>
  <dcterms:created xsi:type="dcterms:W3CDTF">2021-04-23T02:35:26Z</dcterms:created>
  <dcterms:modified xsi:type="dcterms:W3CDTF">2021-04-23T12:53:47Z</dcterms:modified>
</cp:coreProperties>
</file>