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1"/>
  </p:sldMasterIdLst>
  <p:notesMasterIdLst>
    <p:notesMasterId r:id="rId32"/>
  </p:notesMasterIdLst>
  <p:sldIdLst>
    <p:sldId id="311" r:id="rId2"/>
    <p:sldId id="283" r:id="rId3"/>
    <p:sldId id="313" r:id="rId4"/>
    <p:sldId id="314" r:id="rId5"/>
    <p:sldId id="315" r:id="rId6"/>
    <p:sldId id="316" r:id="rId7"/>
    <p:sldId id="317" r:id="rId8"/>
    <p:sldId id="321" r:id="rId9"/>
    <p:sldId id="318" r:id="rId10"/>
    <p:sldId id="326" r:id="rId11"/>
    <p:sldId id="323" r:id="rId12"/>
    <p:sldId id="324" r:id="rId13"/>
    <p:sldId id="319" r:id="rId14"/>
    <p:sldId id="329" r:id="rId15"/>
    <p:sldId id="332" r:id="rId16"/>
    <p:sldId id="301" r:id="rId17"/>
    <p:sldId id="302" r:id="rId18"/>
    <p:sldId id="330" r:id="rId19"/>
    <p:sldId id="331" r:id="rId20"/>
    <p:sldId id="305" r:id="rId21"/>
    <p:sldId id="327" r:id="rId22"/>
    <p:sldId id="308" r:id="rId23"/>
    <p:sldId id="328" r:id="rId24"/>
    <p:sldId id="295" r:id="rId25"/>
    <p:sldId id="312" r:id="rId26"/>
    <p:sldId id="297" r:id="rId27"/>
    <p:sldId id="309" r:id="rId28"/>
    <p:sldId id="306" r:id="rId29"/>
    <p:sldId id="293" r:id="rId30"/>
    <p:sldId id="294" r:id="rId31"/>
  </p:sldIdLst>
  <p:sldSz cx="9144000" cy="6858000" type="screen4x3"/>
  <p:notesSz cx="6805613" cy="9939338"/>
  <p:defaultTextStyle>
    <a:defPPr>
      <a:defRPr lang="ja-JP"/>
    </a:defPPr>
    <a:lvl1pPr algn="l" rtl="0" fontAlgn="base">
      <a:spcBef>
        <a:spcPct val="0"/>
      </a:spcBef>
      <a:spcAft>
        <a:spcPct val="0"/>
      </a:spcAft>
      <a:defRPr kumimoji="1"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kern="1200">
        <a:solidFill>
          <a:schemeClr val="tx1"/>
        </a:solidFill>
        <a:latin typeface="Times New Roman" pitchFamily="18"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0000"/>
    <a:srgbClr val="CCECFF"/>
    <a:srgbClr val="FFFFCC"/>
    <a:srgbClr val="FF0000"/>
    <a:srgbClr val="0070C0"/>
    <a:srgbClr val="00B050"/>
    <a:srgbClr val="FFC000"/>
    <a:srgbClr val="FF9900"/>
    <a:srgbClr val="FF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82189" autoAdjust="0"/>
  </p:normalViewPr>
  <p:slideViewPr>
    <p:cSldViewPr>
      <p:cViewPr varScale="1">
        <p:scale>
          <a:sx n="69" d="100"/>
          <a:sy n="69" d="100"/>
        </p:scale>
        <p:origin x="-150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54450" y="0"/>
            <a:ext cx="2949575" cy="496888"/>
          </a:xfrm>
          <a:prstGeom prst="rect">
            <a:avLst/>
          </a:prstGeom>
        </p:spPr>
        <p:txBody>
          <a:bodyPr vert="horz" lIns="91440" tIns="45720" rIns="91440" bIns="45720" rtlCol="0"/>
          <a:lstStyle>
            <a:lvl1pPr algn="r">
              <a:defRPr sz="1200"/>
            </a:lvl1pPr>
          </a:lstStyle>
          <a:p>
            <a:fld id="{17892FB0-E204-42BC-B92A-5B1769957B96}" type="datetimeFigureOut">
              <a:rPr kumimoji="1" lang="ja-JP" altLang="en-US" smtClean="0"/>
              <a:pPr/>
              <a:t>2011/1/12</a:t>
            </a:fld>
            <a:endParaRPr kumimoji="1" lang="ja-JP" altLang="en-US"/>
          </a:p>
        </p:txBody>
      </p:sp>
      <p:sp>
        <p:nvSpPr>
          <p:cNvPr id="4" name="スライド イメージ プレースホル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1038" y="4721225"/>
            <a:ext cx="5443537" cy="4471988"/>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a:defRPr sz="1200"/>
            </a:lvl1pPr>
          </a:lstStyle>
          <a:p>
            <a:fld id="{C1859013-042E-44E5-8272-104216C30AF6}" type="slidenum">
              <a:rPr kumimoji="1" lang="ja-JP" altLang="en-US" smtClean="0"/>
              <a:pPr/>
              <a:t>&lt;#&gt;</a:t>
            </a:fld>
            <a:endParaRPr kumimoji="1" lang="ja-JP" altLang="en-US"/>
          </a:p>
        </p:txBody>
      </p:sp>
    </p:spTree>
    <p:extLst>
      <p:ext uri="{BB962C8B-B14F-4D97-AF65-F5344CB8AC3E}">
        <p14:creationId xmlns:p14="http://schemas.microsoft.com/office/powerpoint/2010/main" xmlns="" val="158574310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rgbClr val="000000"/>
                </a:solidFill>
                <a:effectLst/>
                <a:uLnTx/>
                <a:uFillTx/>
                <a:latin typeface="Times New Roman" charset="0"/>
                <a:ea typeface="ＭＳ Ｐ明朝" charset="-128"/>
                <a:cs typeface="Times New Roman" charset="0"/>
              </a:rPr>
              <a:t>I’d like to talk about “Overview of SAMURAI Project”.</a:t>
            </a:r>
          </a:p>
        </p:txBody>
      </p:sp>
      <p:sp>
        <p:nvSpPr>
          <p:cNvPr id="4" name="スライド番号プレースホルダ 3"/>
          <p:cNvSpPr>
            <a:spLocks noGrp="1"/>
          </p:cNvSpPr>
          <p:nvPr>
            <p:ph type="sldNum" sz="quarter" idx="10"/>
          </p:nvPr>
        </p:nvSpPr>
        <p:spPr/>
        <p:txBody>
          <a:bodyPr/>
          <a:lstStyle/>
          <a:p>
            <a:fld id="{C1859013-042E-44E5-8272-104216C30AF6}"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TextEdit="1"/>
          </p:cNvSpPr>
          <p:nvPr>
            <p:ph type="sldImg"/>
          </p:nvPr>
        </p:nvSpPr>
        <p:spPr bwMode="auto">
          <a:noFill/>
          <a:ln>
            <a:solidFill>
              <a:srgbClr val="000000"/>
            </a:solidFill>
            <a:miter lim="800000"/>
            <a:headEnd/>
            <a:tailEnd/>
          </a:ln>
        </p:spPr>
      </p:sp>
      <p:sp>
        <p:nvSpPr>
          <p:cNvPr id="122883" name="Rectangle 3"/>
          <p:cNvSpPr>
            <a:spLocks noGrp="1"/>
          </p:cNvSpPr>
          <p:nvPr>
            <p:ph type="body" idx="1"/>
          </p:nvPr>
        </p:nvSpPr>
        <p:spPr bwMode="auto">
          <a:noFill/>
        </p:spPr>
        <p:txBody>
          <a:bodyPr wrap="square" numCol="1" anchor="t" anchorCtr="0" compatLnSpc="1">
            <a:prstTxWarp prst="textNoShape">
              <a:avLst/>
            </a:prstTxWarp>
          </a:bodyPr>
          <a:lstStyle/>
          <a:p>
            <a:r>
              <a:rPr lang="en-US" altLang="ja-JP" dirty="0" smtClean="0">
                <a:latin typeface="Times New Roman" pitchFamily="18" charset="0"/>
                <a:cs typeface="Times New Roman" pitchFamily="18" charset="0"/>
              </a:rPr>
              <a:t>Magnetic field is calculated</a:t>
            </a:r>
            <a:r>
              <a:rPr lang="en-US" altLang="ja-JP" baseline="0" dirty="0" smtClean="0">
                <a:latin typeface="Times New Roman" pitchFamily="18" charset="0"/>
                <a:cs typeface="Times New Roman" pitchFamily="18" charset="0"/>
              </a:rPr>
              <a:t> by using the code TOSCA. This figure shows the excitation curves of dipole magnet. This figure shows the y component of the magnetic fields plotted along z-axis. The integration of By for region from z = -2 to +2 meter is calculated to be 7.05 tesla meter. This value fulfills the requirement of bending power.</a:t>
            </a:r>
            <a:endParaRPr lang="en-US" altLang="ja-JP" dirty="0" smtClean="0">
              <a:latin typeface="Times New Roman" pitchFamily="18" charset="0"/>
              <a:cs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latin typeface="Times New Roman" pitchFamily="18" charset="0"/>
                <a:cs typeface="Times New Roman" pitchFamily="18" charset="0"/>
              </a:rPr>
              <a:t>Magnet construction </a:t>
            </a:r>
            <a:r>
              <a:rPr kumimoji="1" lang="en-US" altLang="ja-JP" dirty="0" smtClean="0">
                <a:latin typeface="Times New Roman" pitchFamily="18" charset="0"/>
                <a:cs typeface="Times New Roman" pitchFamily="18" charset="0"/>
              </a:rPr>
              <a:t>has </a:t>
            </a:r>
            <a:r>
              <a:rPr kumimoji="1" lang="en-US" altLang="ja-JP" dirty="0" smtClean="0">
                <a:latin typeface="Times New Roman" pitchFamily="18" charset="0"/>
                <a:cs typeface="Times New Roman" pitchFamily="18" charset="0"/>
              </a:rPr>
              <a:t>started in RIBF site. Thes</a:t>
            </a:r>
            <a:r>
              <a:rPr kumimoji="1" lang="en-US" altLang="ja-JP" baseline="0" dirty="0" smtClean="0">
                <a:latin typeface="Times New Roman" pitchFamily="18" charset="0"/>
                <a:cs typeface="Times New Roman" pitchFamily="18" charset="0"/>
              </a:rPr>
              <a:t>e </a:t>
            </a:r>
            <a:r>
              <a:rPr kumimoji="1" lang="en-US" altLang="ja-JP" baseline="0" dirty="0" smtClean="0">
                <a:latin typeface="Times New Roman" pitchFamily="18" charset="0"/>
                <a:cs typeface="Times New Roman" pitchFamily="18" charset="0"/>
              </a:rPr>
              <a:t>photographs </a:t>
            </a:r>
            <a:r>
              <a:rPr kumimoji="1" lang="en-US" altLang="ja-JP" baseline="0" dirty="0" smtClean="0">
                <a:latin typeface="Times New Roman" pitchFamily="18" charset="0"/>
                <a:cs typeface="Times New Roman" pitchFamily="18" charset="0"/>
              </a:rPr>
              <a:t>show the magnet construction. The rotatable base has been already completed.</a:t>
            </a:r>
            <a:endParaRPr kumimoji="1" lang="ja-JP" altLang="en-US" dirty="0">
              <a:latin typeface="Times New Roman" pitchFamily="18" charset="0"/>
              <a:cs typeface="Times New Roman" pitchFamily="18" charset="0"/>
            </a:endParaRPr>
          </a:p>
        </p:txBody>
      </p:sp>
      <p:sp>
        <p:nvSpPr>
          <p:cNvPr id="4" name="スライド番号プレースホルダ 3"/>
          <p:cNvSpPr>
            <a:spLocks noGrp="1"/>
          </p:cNvSpPr>
          <p:nvPr>
            <p:ph type="sldNum" sz="quarter" idx="10"/>
          </p:nvPr>
        </p:nvSpPr>
        <p:spPr/>
        <p:txBody>
          <a:bodyPr/>
          <a:lstStyle/>
          <a:p>
            <a:fld id="{C1859013-042E-44E5-8272-104216C30AF6}"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latin typeface="Times New Roman" pitchFamily="18" charset="0"/>
                <a:cs typeface="Times New Roman" pitchFamily="18" charset="0"/>
              </a:rPr>
              <a:t>SAMURAI</a:t>
            </a:r>
            <a:r>
              <a:rPr kumimoji="1" lang="en-US" altLang="ja-JP" baseline="0" dirty="0" smtClean="0">
                <a:latin typeface="Times New Roman" pitchFamily="18" charset="0"/>
                <a:cs typeface="Times New Roman" pitchFamily="18" charset="0"/>
              </a:rPr>
              <a:t> spectrometer is under construction now. The construction will finish in May, 2011. A commissioning will start from early 2012.</a:t>
            </a:r>
            <a:endParaRPr kumimoji="1" lang="ja-JP" altLang="en-US" dirty="0">
              <a:latin typeface="Times New Roman" pitchFamily="18" charset="0"/>
              <a:cs typeface="Times New Roman" pitchFamily="18" charset="0"/>
            </a:endParaRPr>
          </a:p>
        </p:txBody>
      </p:sp>
      <p:sp>
        <p:nvSpPr>
          <p:cNvPr id="4" name="スライド番号プレースホルダ 3"/>
          <p:cNvSpPr>
            <a:spLocks noGrp="1"/>
          </p:cNvSpPr>
          <p:nvPr>
            <p:ph type="sldNum" sz="quarter" idx="10"/>
          </p:nvPr>
        </p:nvSpPr>
        <p:spPr/>
        <p:txBody>
          <a:bodyPr/>
          <a:lstStyle/>
          <a:p>
            <a:fld id="{C1859013-042E-44E5-8272-104216C30AF6}"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latin typeface="Times New Roman" pitchFamily="18" charset="0"/>
                <a:cs typeface="Times New Roman" pitchFamily="18" charset="0"/>
              </a:rPr>
              <a:t>Planned experimental setup in early 2012 is (</a:t>
            </a:r>
            <a:r>
              <a:rPr kumimoji="1" lang="en-US" altLang="ja-JP" dirty="0" err="1" smtClean="0">
                <a:latin typeface="Symbol" pitchFamily="18" charset="2"/>
                <a:cs typeface="Times New Roman" pitchFamily="18" charset="0"/>
              </a:rPr>
              <a:t>g</a:t>
            </a:r>
            <a:r>
              <a:rPr kumimoji="1" lang="en-US" altLang="ja-JP" dirty="0" err="1" smtClean="0">
                <a:latin typeface="Times New Roman" pitchFamily="18" charset="0"/>
                <a:cs typeface="Times New Roman" pitchFamily="18" charset="0"/>
              </a:rPr>
              <a:t>,n</a:t>
            </a:r>
            <a:r>
              <a:rPr kumimoji="1" lang="en-US" altLang="ja-JP" dirty="0" smtClean="0">
                <a:latin typeface="Times New Roman" pitchFamily="18" charset="0"/>
                <a:cs typeface="Times New Roman" pitchFamily="18" charset="0"/>
              </a:rPr>
              <a:t>)-type</a:t>
            </a:r>
            <a:r>
              <a:rPr kumimoji="1" lang="en-US" altLang="ja-JP" baseline="0" dirty="0" smtClean="0">
                <a:latin typeface="Times New Roman" pitchFamily="18" charset="0"/>
                <a:cs typeface="Times New Roman" pitchFamily="18" charset="0"/>
              </a:rPr>
              <a:t> Coulomb breakup experiments in C, O and Ne region. This type setup is shown in this figure. Detectors for heavy ion are listed here. Secondary beams are momentum tagged at F5 by BPCs. </a:t>
            </a:r>
            <a:r>
              <a:rPr kumimoji="1" lang="en-US" altLang="ja-JP" sz="1200" kern="1200" dirty="0" smtClean="0">
                <a:solidFill>
                  <a:schemeClr val="tx1"/>
                </a:solidFill>
                <a:effectLst/>
                <a:latin typeface="Times New Roman" pitchFamily="18" charset="0"/>
                <a:ea typeface="+mn-ea"/>
                <a:cs typeface="Times New Roman" pitchFamily="18" charset="0"/>
              </a:rPr>
              <a:t>Two sets of BDCs are used to measure the phase space of the incident secondary beams on the reaction target. FDC1 and FDC2 are used for rigidity reconstruction. ICB</a:t>
            </a:r>
            <a:r>
              <a:rPr kumimoji="1" lang="en-US" altLang="ja-JP" sz="1200" kern="1200" baseline="0" dirty="0" smtClean="0">
                <a:solidFill>
                  <a:schemeClr val="tx1"/>
                </a:solidFill>
                <a:effectLst/>
                <a:latin typeface="Times New Roman" pitchFamily="18" charset="0"/>
                <a:ea typeface="+mn-ea"/>
                <a:cs typeface="Times New Roman" pitchFamily="18" charset="0"/>
              </a:rPr>
              <a:t> is used to measure the charge for heavier beams. ICF is used to measure the charge of heavier fragments. HODF is used to measure the TOF and charge of the fragment. TED is used to measure the total energy of the fragment.  A gamma detector array, DALI2, is used to measure gamma rays emitted from the excited fragments produced in the decay process of Coulomb excitation. Projectile-rapidity neutrons are detected by NEBULA.</a:t>
            </a:r>
          </a:p>
          <a:p>
            <a:r>
              <a:rPr kumimoji="1" lang="en-US" altLang="ja-JP" sz="1200" kern="1200" baseline="0" dirty="0" smtClean="0">
                <a:solidFill>
                  <a:schemeClr val="tx1"/>
                </a:solidFill>
                <a:effectLst/>
                <a:latin typeface="Times New Roman" pitchFamily="18" charset="0"/>
                <a:ea typeface="+mn-ea"/>
                <a:cs typeface="Times New Roman" pitchFamily="18" charset="0"/>
              </a:rPr>
              <a:t>I will show the present status of each detector as follows.</a:t>
            </a:r>
          </a:p>
        </p:txBody>
      </p:sp>
      <p:sp>
        <p:nvSpPr>
          <p:cNvPr id="4" name="スライド番号プレースホルダ 3"/>
          <p:cNvSpPr>
            <a:spLocks noGrp="1"/>
          </p:cNvSpPr>
          <p:nvPr>
            <p:ph type="sldNum" sz="quarter" idx="10"/>
          </p:nvPr>
        </p:nvSpPr>
        <p:spPr/>
        <p:txBody>
          <a:bodyPr/>
          <a:lstStyle/>
          <a:p>
            <a:fld id="{C1859013-042E-44E5-8272-104216C30AF6}"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latin typeface="Times New Roman" pitchFamily="18" charset="0"/>
                <a:cs typeface="Times New Roman" pitchFamily="18" charset="0"/>
              </a:rPr>
              <a:t>BPC is used to tag the rigidity of secondary beams at</a:t>
            </a:r>
            <a:r>
              <a:rPr kumimoji="1" lang="en-US" altLang="ja-JP" baseline="0" dirty="0" smtClean="0">
                <a:latin typeface="Times New Roman" pitchFamily="18" charset="0"/>
                <a:cs typeface="Times New Roman" pitchFamily="18" charset="0"/>
              </a:rPr>
              <a:t> momentum dispersive focal plane F5 by measuring the horizontal position. It is a 4 mm spacing </a:t>
            </a:r>
            <a:r>
              <a:rPr kumimoji="1" lang="en-US" altLang="ja-JP" baseline="0" dirty="0" err="1" smtClean="0">
                <a:latin typeface="Times New Roman" pitchFamily="18" charset="0"/>
                <a:cs typeface="Times New Roman" pitchFamily="18" charset="0"/>
              </a:rPr>
              <a:t>multiwire</a:t>
            </a:r>
            <a:r>
              <a:rPr kumimoji="1" lang="en-US" altLang="ja-JP" baseline="0" dirty="0" smtClean="0">
                <a:latin typeface="Times New Roman" pitchFamily="18" charset="0"/>
                <a:cs typeface="Times New Roman" pitchFamily="18" charset="0"/>
              </a:rPr>
              <a:t> proportional chamber with 2 anode planes.</a:t>
            </a:r>
          </a:p>
          <a:p>
            <a:r>
              <a:rPr kumimoji="1" lang="en-US" altLang="ja-JP" baseline="0" dirty="0" smtClean="0">
                <a:latin typeface="Times New Roman" pitchFamily="18" charset="0"/>
                <a:cs typeface="Times New Roman" pitchFamily="18" charset="0"/>
              </a:rPr>
              <a:t>BPC was built in FY2009 and tested using beta-rays, proton, He, and Li beams at 250 </a:t>
            </a:r>
            <a:r>
              <a:rPr kumimoji="1" lang="en-US" altLang="ja-JP" baseline="0" dirty="0" err="1" smtClean="0">
                <a:latin typeface="Times New Roman" pitchFamily="18" charset="0"/>
                <a:cs typeface="Times New Roman" pitchFamily="18" charset="0"/>
              </a:rPr>
              <a:t>MeV</a:t>
            </a:r>
            <a:r>
              <a:rPr kumimoji="1" lang="en-US" altLang="ja-JP" baseline="0" dirty="0" smtClean="0">
                <a:latin typeface="Times New Roman" pitchFamily="18" charset="0"/>
                <a:cs typeface="Times New Roman" pitchFamily="18" charset="0"/>
              </a:rPr>
              <a:t>/A, </a:t>
            </a:r>
            <a:r>
              <a:rPr kumimoji="1" lang="en-US" altLang="ja-JP" baseline="0" dirty="0" smtClean="0">
                <a:latin typeface="Times New Roman" pitchFamily="18" charset="0"/>
                <a:cs typeface="Times New Roman" pitchFamily="18" charset="0"/>
              </a:rPr>
              <a:t>and Kr beam at 400 </a:t>
            </a:r>
            <a:r>
              <a:rPr kumimoji="1" lang="en-US" altLang="ja-JP" baseline="0" dirty="0" err="1" smtClean="0">
                <a:latin typeface="Times New Roman" pitchFamily="18" charset="0"/>
                <a:cs typeface="Times New Roman" pitchFamily="18" charset="0"/>
              </a:rPr>
              <a:t>MeV</a:t>
            </a:r>
            <a:r>
              <a:rPr kumimoji="1" lang="en-US" altLang="ja-JP" baseline="0" dirty="0" smtClean="0">
                <a:latin typeface="Times New Roman" pitchFamily="18" charset="0"/>
                <a:cs typeface="Times New Roman" pitchFamily="18" charset="0"/>
              </a:rPr>
              <a:t>/A. </a:t>
            </a:r>
            <a:r>
              <a:rPr kumimoji="1" lang="en-US" altLang="ja-JP" baseline="0" dirty="0" smtClean="0">
                <a:latin typeface="Times New Roman" pitchFamily="18" charset="0"/>
                <a:cs typeface="Times New Roman" pitchFamily="18" charset="0"/>
              </a:rPr>
              <a:t>It has a stable high voltage plateau with almost 100 % efficiency even for protons at 250 </a:t>
            </a:r>
            <a:r>
              <a:rPr kumimoji="1" lang="en-US" altLang="ja-JP" baseline="0" dirty="0" err="1" smtClean="0">
                <a:latin typeface="Times New Roman" pitchFamily="18" charset="0"/>
                <a:cs typeface="Times New Roman" pitchFamily="18" charset="0"/>
              </a:rPr>
              <a:t>MeV</a:t>
            </a:r>
            <a:r>
              <a:rPr kumimoji="1" lang="en-US" altLang="ja-JP" baseline="0" dirty="0" smtClean="0">
                <a:latin typeface="Times New Roman" pitchFamily="18" charset="0"/>
                <a:cs typeface="Times New Roman" pitchFamily="18" charset="0"/>
              </a:rPr>
              <a:t>/A. It can be operated above 1MHz without serious problems.</a:t>
            </a:r>
            <a:endParaRPr kumimoji="1" lang="ja-JP" altLang="en-US" dirty="0">
              <a:latin typeface="Times New Roman" pitchFamily="18" charset="0"/>
              <a:cs typeface="Times New Roman" pitchFamily="18" charset="0"/>
            </a:endParaRPr>
          </a:p>
        </p:txBody>
      </p:sp>
      <p:sp>
        <p:nvSpPr>
          <p:cNvPr id="4" name="スライド番号プレースホルダ 3"/>
          <p:cNvSpPr>
            <a:spLocks noGrp="1"/>
          </p:cNvSpPr>
          <p:nvPr>
            <p:ph type="sldNum" sz="quarter" idx="10"/>
          </p:nvPr>
        </p:nvSpPr>
        <p:spPr/>
        <p:txBody>
          <a:bodyPr/>
          <a:lstStyle/>
          <a:p>
            <a:fld id="{60CD736D-E996-4383-8657-35D2BA65FF94}"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latin typeface="Times New Roman" pitchFamily="18" charset="0"/>
                <a:cs typeface="Times New Roman" pitchFamily="18" charset="0"/>
              </a:rPr>
              <a:t>Two sets</a:t>
            </a:r>
            <a:r>
              <a:rPr kumimoji="1" lang="en-US" altLang="ja-JP" baseline="0" dirty="0" smtClean="0">
                <a:latin typeface="Times New Roman" pitchFamily="18" charset="0"/>
                <a:cs typeface="Times New Roman" pitchFamily="18" charset="0"/>
              </a:rPr>
              <a:t> of BDCs are used to measure the phase space of the incident secondary beams. It is a </a:t>
            </a:r>
            <a:r>
              <a:rPr kumimoji="1" lang="en-US" altLang="ja-JP" baseline="0" dirty="0" err="1" smtClean="0">
                <a:latin typeface="Times New Roman" pitchFamily="18" charset="0"/>
                <a:cs typeface="Times New Roman" pitchFamily="18" charset="0"/>
              </a:rPr>
              <a:t>Walenta</a:t>
            </a:r>
            <a:r>
              <a:rPr kumimoji="1" lang="en-US" altLang="ja-JP" baseline="0" dirty="0" smtClean="0">
                <a:latin typeface="Times New Roman" pitchFamily="18" charset="0"/>
                <a:cs typeface="Times New Roman" pitchFamily="18" charset="0"/>
              </a:rPr>
              <a:t>-type drift chamber with 2.5 mm drift distance for high beam rates.</a:t>
            </a:r>
          </a:p>
          <a:p>
            <a:r>
              <a:rPr kumimoji="1" lang="en-US" altLang="ja-JP" baseline="0" dirty="0" smtClean="0">
                <a:latin typeface="Times New Roman" pitchFamily="18" charset="0"/>
                <a:cs typeface="Times New Roman" pitchFamily="18" charset="0"/>
              </a:rPr>
              <a:t>BDCs were built in </a:t>
            </a:r>
            <a:r>
              <a:rPr kumimoji="1" lang="en-US" altLang="ja-JP" baseline="0" dirty="0" smtClean="0">
                <a:latin typeface="Times New Roman" pitchFamily="18" charset="0"/>
                <a:cs typeface="Times New Roman" pitchFamily="18" charset="0"/>
              </a:rPr>
              <a:t>FY2009. </a:t>
            </a:r>
            <a:r>
              <a:rPr kumimoji="1" lang="en-US" altLang="ja-JP" baseline="0" dirty="0" smtClean="0">
                <a:latin typeface="Times New Roman" pitchFamily="18" charset="0"/>
                <a:cs typeface="Times New Roman" pitchFamily="18" charset="0"/>
              </a:rPr>
              <a:t>This type has been used for tracking high intensity beams.</a:t>
            </a:r>
            <a:endParaRPr kumimoji="1" lang="ja-JP" altLang="en-US" dirty="0">
              <a:latin typeface="Times New Roman" pitchFamily="18" charset="0"/>
              <a:cs typeface="Times New Roman" pitchFamily="18" charset="0"/>
            </a:endParaRPr>
          </a:p>
        </p:txBody>
      </p:sp>
      <p:sp>
        <p:nvSpPr>
          <p:cNvPr id="4" name="スライド番号プレースホルダ 3"/>
          <p:cNvSpPr>
            <a:spLocks noGrp="1"/>
          </p:cNvSpPr>
          <p:nvPr>
            <p:ph type="sldNum" sz="quarter" idx="10"/>
          </p:nvPr>
        </p:nvSpPr>
        <p:spPr/>
        <p:txBody>
          <a:bodyPr/>
          <a:lstStyle/>
          <a:p>
            <a:fld id="{60CD736D-E996-4383-8657-35D2BA65FF94}"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latin typeface="Times New Roman" pitchFamily="18" charset="0"/>
                <a:cs typeface="Times New Roman" pitchFamily="18" charset="0"/>
              </a:rPr>
              <a:t>FDC1 is placed</a:t>
            </a:r>
            <a:r>
              <a:rPr kumimoji="1" lang="en-US" altLang="ja-JP" baseline="0" dirty="0" smtClean="0">
                <a:latin typeface="Times New Roman" pitchFamily="18" charset="0"/>
                <a:cs typeface="Times New Roman" pitchFamily="18" charset="0"/>
              </a:rPr>
              <a:t> between the target and SAMURAI magnet in order to measure the emission angle of the projectile fragments. It also has wide opening in order not to interfere with projectile-rapidity neutrons at zero degree.</a:t>
            </a:r>
          </a:p>
          <a:p>
            <a:r>
              <a:rPr kumimoji="1" lang="en-US" altLang="ja-JP" baseline="0" dirty="0" smtClean="0">
                <a:latin typeface="Times New Roman" pitchFamily="18" charset="0"/>
                <a:cs typeface="Times New Roman" pitchFamily="18" charset="0"/>
              </a:rPr>
              <a:t>FDC1 was built in </a:t>
            </a:r>
            <a:r>
              <a:rPr kumimoji="1" lang="en-US" altLang="ja-JP" baseline="0" dirty="0" smtClean="0">
                <a:latin typeface="Times New Roman" pitchFamily="18" charset="0"/>
                <a:cs typeface="Times New Roman" pitchFamily="18" charset="0"/>
              </a:rPr>
              <a:t>FY2009 and tested using beta rays with full efficiency. It is being tested using cosmic rays. </a:t>
            </a:r>
            <a:r>
              <a:rPr kumimoji="1" lang="en-US" altLang="ja-JP" baseline="0" dirty="0" smtClean="0">
                <a:latin typeface="Times New Roman" pitchFamily="18" charset="0"/>
                <a:cs typeface="Times New Roman" pitchFamily="18" charset="0"/>
              </a:rPr>
              <a:t>FDC1 will be used in the detector box for low pressure operation. Detector box will be constructed in FY2010.</a:t>
            </a:r>
            <a:endParaRPr kumimoji="1" lang="ja-JP" altLang="en-US" dirty="0">
              <a:latin typeface="Times New Roman" pitchFamily="18" charset="0"/>
              <a:cs typeface="Times New Roman" pitchFamily="18" charset="0"/>
            </a:endParaRPr>
          </a:p>
        </p:txBody>
      </p:sp>
      <p:sp>
        <p:nvSpPr>
          <p:cNvPr id="4" name="スライド番号プレースホルダ 3"/>
          <p:cNvSpPr>
            <a:spLocks noGrp="1"/>
          </p:cNvSpPr>
          <p:nvPr>
            <p:ph type="sldNum" sz="quarter" idx="10"/>
          </p:nvPr>
        </p:nvSpPr>
        <p:spPr/>
        <p:txBody>
          <a:bodyPr/>
          <a:lstStyle/>
          <a:p>
            <a:fld id="{60CD736D-E996-4383-8657-35D2BA65FF94}"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latin typeface="Times New Roman" pitchFamily="18" charset="0"/>
                <a:cs typeface="Times New Roman" pitchFamily="18" charset="0"/>
              </a:rPr>
              <a:t>FDC2 is placed</a:t>
            </a:r>
            <a:r>
              <a:rPr kumimoji="1" lang="en-US" altLang="ja-JP" baseline="0" dirty="0" smtClean="0">
                <a:latin typeface="Times New Roman" pitchFamily="18" charset="0"/>
                <a:cs typeface="Times New Roman" pitchFamily="18" charset="0"/>
              </a:rPr>
              <a:t> after SAMURAI magnet for rigidity analysis of projectile fragments. The cell structure is hexagonal with 10 mm drift length.</a:t>
            </a:r>
          </a:p>
          <a:p>
            <a:r>
              <a:rPr kumimoji="1" lang="en-US" altLang="ja-JP" dirty="0" smtClean="0">
                <a:latin typeface="Times New Roman" pitchFamily="18" charset="0"/>
                <a:cs typeface="Times New Roman" pitchFamily="18" charset="0"/>
              </a:rPr>
              <a:t>FDC2 is under construction. FDC2 itself and detector stand will</a:t>
            </a:r>
            <a:r>
              <a:rPr kumimoji="1" lang="en-US" altLang="ja-JP" baseline="0" dirty="0" smtClean="0">
                <a:latin typeface="Times New Roman" pitchFamily="18" charset="0"/>
                <a:cs typeface="Times New Roman" pitchFamily="18" charset="0"/>
              </a:rPr>
              <a:t> be finished by the end of FY2010. Tests using beta-rays and cosmic rays will be done by the fall of FY2011.</a:t>
            </a:r>
            <a:endParaRPr kumimoji="1" lang="ja-JP" altLang="en-US" dirty="0">
              <a:latin typeface="Times New Roman" pitchFamily="18" charset="0"/>
              <a:cs typeface="Times New Roman" pitchFamily="18" charset="0"/>
            </a:endParaRPr>
          </a:p>
        </p:txBody>
      </p:sp>
      <p:sp>
        <p:nvSpPr>
          <p:cNvPr id="4" name="スライド番号プレースホルダ 3"/>
          <p:cNvSpPr>
            <a:spLocks noGrp="1"/>
          </p:cNvSpPr>
          <p:nvPr>
            <p:ph type="sldNum" sz="quarter" idx="10"/>
          </p:nvPr>
        </p:nvSpPr>
        <p:spPr/>
        <p:txBody>
          <a:bodyPr/>
          <a:lstStyle/>
          <a:p>
            <a:fld id="{60CD736D-E996-4383-8657-35D2BA65FF94}" type="slidenum">
              <a:rPr kumimoji="1" lang="ja-JP" altLang="en-US" smtClean="0"/>
              <a:pPr/>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latin typeface="Times New Roman" pitchFamily="18" charset="0"/>
                <a:cs typeface="Times New Roman" pitchFamily="18" charset="0"/>
              </a:rPr>
              <a:t>ICB is multi-layer ion chamber</a:t>
            </a:r>
            <a:r>
              <a:rPr kumimoji="1" lang="en-US" altLang="ja-JP" baseline="0" dirty="0" smtClean="0">
                <a:latin typeface="Times New Roman" pitchFamily="18" charset="0"/>
                <a:cs typeface="Times New Roman" pitchFamily="18" charset="0"/>
              </a:rPr>
              <a:t> and placed upstream of the target. It is used to measure the charge of incident secondary beams.</a:t>
            </a:r>
          </a:p>
          <a:p>
            <a:r>
              <a:rPr kumimoji="1" lang="en-US" altLang="ja-JP" dirty="0" smtClean="0">
                <a:latin typeface="Times New Roman" pitchFamily="18" charset="0"/>
                <a:cs typeface="Times New Roman" pitchFamily="18" charset="0"/>
              </a:rPr>
              <a:t>ICB was built in FY2008. It</a:t>
            </a:r>
            <a:r>
              <a:rPr kumimoji="1" lang="en-US" altLang="ja-JP" baseline="0" dirty="0" smtClean="0">
                <a:latin typeface="Times New Roman" pitchFamily="18" charset="0"/>
                <a:cs typeface="Times New Roman" pitchFamily="18" charset="0"/>
              </a:rPr>
              <a:t> was tested using primary and secondary beams from </a:t>
            </a:r>
            <a:r>
              <a:rPr kumimoji="1" lang="en-US" altLang="ja-JP" baseline="30000" dirty="0" smtClean="0">
                <a:latin typeface="Times New Roman" pitchFamily="18" charset="0"/>
                <a:cs typeface="Times New Roman" pitchFamily="18" charset="0"/>
              </a:rPr>
              <a:t>84</a:t>
            </a:r>
            <a:r>
              <a:rPr kumimoji="1" lang="en-US" altLang="ja-JP" baseline="0" dirty="0" smtClean="0">
                <a:latin typeface="Times New Roman" pitchFamily="18" charset="0"/>
                <a:cs typeface="Times New Roman" pitchFamily="18" charset="0"/>
              </a:rPr>
              <a:t>Kr. Optimum high voltage and shaping time have been studied. Charge resolution was 0.17 at z = 36.</a:t>
            </a:r>
            <a:endParaRPr kumimoji="1" lang="ja-JP" altLang="en-US" dirty="0">
              <a:latin typeface="Times New Roman" pitchFamily="18" charset="0"/>
              <a:cs typeface="Times New Roman" pitchFamily="18" charset="0"/>
            </a:endParaRPr>
          </a:p>
        </p:txBody>
      </p:sp>
      <p:sp>
        <p:nvSpPr>
          <p:cNvPr id="4" name="スライド番号プレースホルダ 3"/>
          <p:cNvSpPr>
            <a:spLocks noGrp="1"/>
          </p:cNvSpPr>
          <p:nvPr>
            <p:ph type="sldNum" sz="quarter" idx="10"/>
          </p:nvPr>
        </p:nvSpPr>
        <p:spPr/>
        <p:txBody>
          <a:bodyPr/>
          <a:lstStyle/>
          <a:p>
            <a:fld id="{60CD736D-E996-4383-8657-35D2BA65FF94}" type="slidenum">
              <a:rPr kumimoji="1" lang="ja-JP" altLang="en-US" smtClean="0"/>
              <a:pPr/>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latin typeface="Times New Roman" pitchFamily="18" charset="0"/>
                <a:cs typeface="Times New Roman" pitchFamily="18" charset="0"/>
              </a:rPr>
              <a:t>ICF is a</a:t>
            </a:r>
            <a:r>
              <a:rPr kumimoji="1" lang="en-US" altLang="ja-JP" baseline="0" dirty="0" smtClean="0">
                <a:latin typeface="Times New Roman" pitchFamily="18" charset="0"/>
                <a:cs typeface="Times New Roman" pitchFamily="18" charset="0"/>
              </a:rPr>
              <a:t> multi layer ion chamber and placed after the FDC2. It is used to measure the charge of projectile fragments. Due to several technical difficulties, effective area of the ICF is much smaller than that of FDC2.</a:t>
            </a:r>
          </a:p>
          <a:p>
            <a:r>
              <a:rPr kumimoji="1" lang="en-US" altLang="ja-JP" baseline="0" dirty="0" smtClean="0">
                <a:latin typeface="Times New Roman" pitchFamily="18" charset="0"/>
                <a:cs typeface="Times New Roman" pitchFamily="18" charset="0"/>
              </a:rPr>
              <a:t>ICF was built in FY2010. </a:t>
            </a:r>
            <a:r>
              <a:rPr kumimoji="1" lang="en-US" altLang="ja-JP" dirty="0" smtClean="0">
                <a:latin typeface="Times New Roman" pitchFamily="18" charset="0"/>
                <a:cs typeface="Times New Roman" pitchFamily="18" charset="0"/>
              </a:rPr>
              <a:t>It</a:t>
            </a:r>
            <a:r>
              <a:rPr kumimoji="1" lang="en-US" altLang="ja-JP" baseline="0" dirty="0" smtClean="0">
                <a:latin typeface="Times New Roman" pitchFamily="18" charset="0"/>
                <a:cs typeface="Times New Roman" pitchFamily="18" charset="0"/>
              </a:rPr>
              <a:t> was tested using primary and secondary beams from </a:t>
            </a:r>
            <a:r>
              <a:rPr kumimoji="1" lang="en-US" altLang="ja-JP" baseline="30000" dirty="0" smtClean="0">
                <a:latin typeface="Times New Roman" pitchFamily="18" charset="0"/>
                <a:cs typeface="Times New Roman" pitchFamily="18" charset="0"/>
              </a:rPr>
              <a:t>84</a:t>
            </a:r>
            <a:r>
              <a:rPr kumimoji="1" lang="en-US" altLang="ja-JP" baseline="0" dirty="0" smtClean="0">
                <a:latin typeface="Times New Roman" pitchFamily="18" charset="0"/>
                <a:cs typeface="Times New Roman" pitchFamily="18" charset="0"/>
              </a:rPr>
              <a:t>Kr. Since the horizontal size of ICF is small compared with that of FDC2, detector stand will have a mechanism to move ICF along FDC2.</a:t>
            </a:r>
          </a:p>
        </p:txBody>
      </p:sp>
      <p:sp>
        <p:nvSpPr>
          <p:cNvPr id="4" name="スライド番号プレースホルダ 3"/>
          <p:cNvSpPr>
            <a:spLocks noGrp="1"/>
          </p:cNvSpPr>
          <p:nvPr>
            <p:ph type="sldNum" sz="quarter" idx="10"/>
          </p:nvPr>
        </p:nvSpPr>
        <p:spPr/>
        <p:txBody>
          <a:bodyPr/>
          <a:lstStyle/>
          <a:p>
            <a:fld id="{60CD736D-E996-4383-8657-35D2BA65FF94}"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Times New Roman" pitchFamily="18" charset="0"/>
                <a:cs typeface="Times New Roman" pitchFamily="18" charset="0"/>
              </a:rPr>
              <a:t>SAMURAI stands for Superconducting Analyzer for Multi-particle from Radio Isotope Beam with 7 Tesla meter of bending</a:t>
            </a:r>
            <a:r>
              <a:rPr kumimoji="1" lang="en-US" altLang="ja-JP" sz="1200" baseline="0" dirty="0" smtClean="0">
                <a:latin typeface="Times New Roman" pitchFamily="18" charset="0"/>
                <a:cs typeface="Times New Roman" pitchFamily="18" charset="0"/>
              </a:rPr>
              <a:t> power</a:t>
            </a:r>
            <a:r>
              <a:rPr kumimoji="1" lang="en-US" altLang="ja-JP" sz="1200" dirty="0" smtClean="0">
                <a:latin typeface="Times New Roman" pitchFamily="18" charset="0"/>
                <a:cs typeface="Times New Roman" pitchFamily="18" charset="0"/>
              </a:rPr>
              <a:t>.</a:t>
            </a:r>
            <a:r>
              <a:rPr kumimoji="1" lang="en-US" altLang="ja-JP" sz="1200" baseline="0" dirty="0" smtClean="0">
                <a:latin typeface="Times New Roman" pitchFamily="18" charset="0"/>
                <a:cs typeface="Times New Roman" pitchFamily="18" charset="0"/>
              </a:rPr>
              <a:t> SAMURAI </a:t>
            </a:r>
            <a:r>
              <a:rPr kumimoji="1" lang="en-US" altLang="ja-JP" sz="1200" kern="1200" baseline="0" dirty="0" smtClean="0">
                <a:solidFill>
                  <a:schemeClr val="tx1"/>
                </a:solidFill>
                <a:latin typeface="Times New Roman" pitchFamily="18" charset="0"/>
                <a:ea typeface="+mn-ea"/>
                <a:cs typeface="Times New Roman" pitchFamily="18" charset="0"/>
              </a:rPr>
              <a:t>is designed for </a:t>
            </a:r>
            <a:r>
              <a:rPr kumimoji="1" lang="en-US" altLang="ja-JP" sz="1200" kern="1200" baseline="0" dirty="0" err="1" smtClean="0">
                <a:solidFill>
                  <a:schemeClr val="tx1"/>
                </a:solidFill>
                <a:latin typeface="Times New Roman" pitchFamily="18" charset="0"/>
                <a:ea typeface="+mn-ea"/>
                <a:cs typeface="Times New Roman" pitchFamily="18" charset="0"/>
              </a:rPr>
              <a:t>kinematically</a:t>
            </a:r>
            <a:r>
              <a:rPr kumimoji="1" lang="en-US" altLang="ja-JP" sz="1200" kern="1200" baseline="0" dirty="0" smtClean="0">
                <a:solidFill>
                  <a:schemeClr val="tx1"/>
                </a:solidFill>
                <a:latin typeface="Times New Roman" pitchFamily="18" charset="0"/>
                <a:ea typeface="+mn-ea"/>
                <a:cs typeface="Times New Roman" pitchFamily="18" charset="0"/>
              </a:rPr>
              <a:t> complete measurements by detecting multiple particles in coincidence</a:t>
            </a:r>
            <a:r>
              <a:rPr kumimoji="1" lang="en-US" altLang="ja-JP" sz="1200" baseline="0" dirty="0" smtClean="0">
                <a:latin typeface="Times New Roman" pitchFamily="18" charset="0"/>
                <a:cs typeface="Times New Roman" pitchFamily="18" charset="0"/>
              </a:rPr>
              <a:t>. SAMURAI spectrometer consists of a superconducting dipole magnet, heavy ion detectors, proton detectors, and neutron detectors with large vacuum chamber on rotating basement. And SAMURAI will be provided to invariant mass measurement as well as missing mass measurement.</a:t>
            </a:r>
            <a:endParaRPr kumimoji="1" lang="ja-JP" altLang="en-US" sz="1200" dirty="0" smtClean="0">
              <a:latin typeface="Times New Roman" pitchFamily="18" charset="0"/>
              <a:cs typeface="Times New Roman" pitchFamily="18" charset="0"/>
            </a:endParaRPr>
          </a:p>
        </p:txBody>
      </p:sp>
      <p:sp>
        <p:nvSpPr>
          <p:cNvPr id="4" name="スライド番号プレースホルダ 3"/>
          <p:cNvSpPr>
            <a:spLocks noGrp="1"/>
          </p:cNvSpPr>
          <p:nvPr>
            <p:ph type="sldNum" sz="quarter" idx="10"/>
          </p:nvPr>
        </p:nvSpPr>
        <p:spPr/>
        <p:txBody>
          <a:bodyPr/>
          <a:lstStyle/>
          <a:p>
            <a:fld id="{C1859013-042E-44E5-8272-104216C30AF6}"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latin typeface="Times New Roman" pitchFamily="18" charset="0"/>
                <a:cs typeface="Times New Roman" pitchFamily="18" charset="0"/>
              </a:rPr>
              <a:t>HODF is conventional</a:t>
            </a:r>
            <a:r>
              <a:rPr kumimoji="1" lang="en-US" altLang="ja-JP" baseline="0" dirty="0" smtClean="0">
                <a:latin typeface="Times New Roman" pitchFamily="18" charset="0"/>
                <a:cs typeface="Times New Roman" pitchFamily="18" charset="0"/>
              </a:rPr>
              <a:t> scintillator </a:t>
            </a:r>
            <a:r>
              <a:rPr kumimoji="1" lang="en-US" altLang="ja-JP" baseline="0" dirty="0" err="1" smtClean="0">
                <a:latin typeface="Times New Roman" pitchFamily="18" charset="0"/>
                <a:cs typeface="Times New Roman" pitchFamily="18" charset="0"/>
              </a:rPr>
              <a:t>hodoscope</a:t>
            </a:r>
            <a:r>
              <a:rPr kumimoji="1" lang="en-US" altLang="ja-JP" baseline="0" dirty="0" smtClean="0">
                <a:latin typeface="Times New Roman" pitchFamily="18" charset="0"/>
                <a:cs typeface="Times New Roman" pitchFamily="18" charset="0"/>
              </a:rPr>
              <a:t>. It is place after FDC2 and ICF to measure TOF and charge of projectile fragments.</a:t>
            </a:r>
          </a:p>
          <a:p>
            <a:r>
              <a:rPr kumimoji="1" lang="en-US" altLang="ja-JP" baseline="0" dirty="0" err="1" smtClean="0">
                <a:latin typeface="Times New Roman" pitchFamily="18" charset="0"/>
                <a:cs typeface="Times New Roman" pitchFamily="18" charset="0"/>
              </a:rPr>
              <a:t>Hodoscope</a:t>
            </a:r>
            <a:r>
              <a:rPr kumimoji="1" lang="en-US" altLang="ja-JP" baseline="0" dirty="0" smtClean="0">
                <a:latin typeface="Times New Roman" pitchFamily="18" charset="0"/>
                <a:cs typeface="Times New Roman" pitchFamily="18" charset="0"/>
              </a:rPr>
              <a:t> slats and detector stands were built.</a:t>
            </a:r>
            <a:endParaRPr kumimoji="1" lang="ja-JP" altLang="en-US" dirty="0">
              <a:latin typeface="Times New Roman" pitchFamily="18" charset="0"/>
              <a:cs typeface="Times New Roman" pitchFamily="18" charset="0"/>
            </a:endParaRPr>
          </a:p>
        </p:txBody>
      </p:sp>
      <p:sp>
        <p:nvSpPr>
          <p:cNvPr id="4" name="スライド番号プレースホルダ 3"/>
          <p:cNvSpPr>
            <a:spLocks noGrp="1"/>
          </p:cNvSpPr>
          <p:nvPr>
            <p:ph type="sldNum" sz="quarter" idx="10"/>
          </p:nvPr>
        </p:nvSpPr>
        <p:spPr/>
        <p:txBody>
          <a:bodyPr/>
          <a:lstStyle/>
          <a:p>
            <a:fld id="{60CD736D-E996-4383-8657-35D2BA65FF94}" type="slidenum">
              <a:rPr kumimoji="1" lang="ja-JP" altLang="en-US" smtClean="0"/>
              <a:pPr/>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latin typeface="Times New Roman" pitchFamily="18" charset="0"/>
                <a:cs typeface="Times New Roman" pitchFamily="18" charset="0"/>
              </a:rPr>
              <a:t>TED is composed of 32 pure </a:t>
            </a:r>
            <a:r>
              <a:rPr kumimoji="1" lang="en-US" altLang="ja-JP" dirty="0" err="1" smtClean="0">
                <a:latin typeface="Times New Roman" pitchFamily="18" charset="0"/>
                <a:cs typeface="Times New Roman" pitchFamily="18" charset="0"/>
              </a:rPr>
              <a:t>CsI</a:t>
            </a:r>
            <a:r>
              <a:rPr kumimoji="1" lang="en-US" altLang="ja-JP" baseline="0" dirty="0" smtClean="0">
                <a:latin typeface="Times New Roman" pitchFamily="18" charset="0"/>
                <a:cs typeface="Times New Roman" pitchFamily="18" charset="0"/>
              </a:rPr>
              <a:t> crystals to measure the total energy of projectile fragments.</a:t>
            </a:r>
          </a:p>
          <a:p>
            <a:r>
              <a:rPr kumimoji="1" lang="en-US" altLang="ja-JP" baseline="0" dirty="0" smtClean="0">
                <a:latin typeface="Times New Roman" pitchFamily="18" charset="0"/>
                <a:cs typeface="Times New Roman" pitchFamily="18" charset="0"/>
              </a:rPr>
              <a:t>Prototype tests showed that combination with the energy degrader in front of TED has enough mass resolving power for fragments.</a:t>
            </a:r>
          </a:p>
          <a:p>
            <a:r>
              <a:rPr kumimoji="1" lang="en-US" altLang="ja-JP" baseline="0" dirty="0" smtClean="0">
                <a:latin typeface="Times New Roman" pitchFamily="18" charset="0"/>
                <a:cs typeface="Times New Roman" pitchFamily="18" charset="0"/>
              </a:rPr>
              <a:t>32 detector elements will be assembled in FY2010. Whole assembly is placed in the detector box which serves as a light shield and a magnetic shield. Since pure </a:t>
            </a:r>
            <a:r>
              <a:rPr kumimoji="1" lang="en-US" altLang="ja-JP" baseline="0" dirty="0" err="1" smtClean="0">
                <a:latin typeface="Times New Roman" pitchFamily="18" charset="0"/>
                <a:cs typeface="Times New Roman" pitchFamily="18" charset="0"/>
              </a:rPr>
              <a:t>CsI</a:t>
            </a:r>
            <a:r>
              <a:rPr kumimoji="1" lang="en-US" altLang="ja-JP" baseline="0" dirty="0" smtClean="0">
                <a:latin typeface="Times New Roman" pitchFamily="18" charset="0"/>
                <a:cs typeface="Times New Roman" pitchFamily="18" charset="0"/>
              </a:rPr>
              <a:t> has relatively large temperature dependence of about 1 %/deg, temperature of the crystals will be monitored. Detector box and stand will be finished by the middle of FY2011.</a:t>
            </a:r>
            <a:endParaRPr kumimoji="1" lang="ja-JP" altLang="en-US" dirty="0">
              <a:latin typeface="Times New Roman" pitchFamily="18" charset="0"/>
              <a:cs typeface="Times New Roman" pitchFamily="18" charset="0"/>
            </a:endParaRPr>
          </a:p>
        </p:txBody>
      </p:sp>
      <p:sp>
        <p:nvSpPr>
          <p:cNvPr id="4" name="スライド番号プレースホルダ 3"/>
          <p:cNvSpPr>
            <a:spLocks noGrp="1"/>
          </p:cNvSpPr>
          <p:nvPr>
            <p:ph type="sldNum" sz="quarter" idx="10"/>
          </p:nvPr>
        </p:nvSpPr>
        <p:spPr/>
        <p:txBody>
          <a:bodyPr/>
          <a:lstStyle/>
          <a:p>
            <a:fld id="{60CD736D-E996-4383-8657-35D2BA65FF94}" type="slidenum">
              <a:rPr kumimoji="1" lang="ja-JP" altLang="en-US" smtClean="0"/>
              <a:pPr/>
              <a:t>21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baseline="0" dirty="0" smtClean="0">
                <a:solidFill>
                  <a:schemeClr val="tx1"/>
                </a:solidFill>
                <a:effectLst/>
                <a:latin typeface="Times New Roman" pitchFamily="18" charset="0"/>
                <a:ea typeface="+mn-ea"/>
                <a:cs typeface="Times New Roman" pitchFamily="18" charset="0"/>
              </a:rPr>
              <a:t>Projectile-rapidity neutrons are detected by NEBULA.</a:t>
            </a:r>
            <a:r>
              <a:rPr kumimoji="1" lang="ja-JP" altLang="en-US" sz="1200" kern="1200" baseline="0" dirty="0" smtClean="0">
                <a:solidFill>
                  <a:schemeClr val="tx1"/>
                </a:solidFill>
                <a:effectLst/>
                <a:latin typeface="Times New Roman" pitchFamily="18" charset="0"/>
                <a:ea typeface="+mn-ea"/>
                <a:cs typeface="Times New Roman" pitchFamily="18" charset="0"/>
              </a:rPr>
              <a:t> </a:t>
            </a:r>
            <a:r>
              <a:rPr kumimoji="1" lang="en-US" altLang="ja-JP" sz="1200" kern="1200" baseline="0" dirty="0" smtClean="0">
                <a:solidFill>
                  <a:schemeClr val="tx1"/>
                </a:solidFill>
                <a:effectLst/>
                <a:latin typeface="Times New Roman" pitchFamily="18" charset="0"/>
                <a:ea typeface="+mn-ea"/>
                <a:cs typeface="Times New Roman" pitchFamily="18" charset="0"/>
              </a:rPr>
              <a:t>NEBULA is composed of 240 modules </a:t>
            </a:r>
            <a:r>
              <a:rPr kumimoji="1" lang="en-US" altLang="ja-JP" sz="1200" baseline="0" dirty="0" smtClean="0">
                <a:latin typeface="Times New Roman" pitchFamily="18" charset="0"/>
                <a:cs typeface="Times New Roman" pitchFamily="18" charset="0"/>
              </a:rPr>
              <a:t>of plastic scintillators. NEBULA has a large effective area. For single neutrons, NEBULA can cover 100 % for relative energy less than 3 MeV and even at around 10 MeV, it can cover 40 %. The efficiency for single neutrons is estimated to be 66 % and 40 % for full and half volume, respectively.</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Times New Roman" pitchFamily="18" charset="0"/>
                <a:cs typeface="Times New Roman" pitchFamily="18" charset="0"/>
              </a:rPr>
              <a:t>Half</a:t>
            </a:r>
            <a:r>
              <a:rPr kumimoji="1" lang="en-US" altLang="ja-JP" sz="1200" baseline="0" dirty="0" smtClean="0">
                <a:latin typeface="Times New Roman" pitchFamily="18" charset="0"/>
                <a:cs typeface="Times New Roman" pitchFamily="18" charset="0"/>
              </a:rPr>
              <a:t> volume have already been mounted and are being tested by measuring cosmic rays.</a:t>
            </a:r>
            <a:endParaRPr kumimoji="1" lang="ja-JP" altLang="en-US" sz="1200" dirty="0" smtClean="0">
              <a:latin typeface="Times New Roman" pitchFamily="18" charset="0"/>
              <a:cs typeface="Times New Roman" pitchFamily="18" charset="0"/>
            </a:endParaRPr>
          </a:p>
        </p:txBody>
      </p:sp>
      <p:sp>
        <p:nvSpPr>
          <p:cNvPr id="4" name="スライド番号プレースホルダ 3"/>
          <p:cNvSpPr>
            <a:spLocks noGrp="1"/>
          </p:cNvSpPr>
          <p:nvPr>
            <p:ph type="sldNum" sz="quarter" idx="10"/>
          </p:nvPr>
        </p:nvSpPr>
        <p:spPr/>
        <p:txBody>
          <a:bodyPr/>
          <a:lstStyle/>
          <a:p>
            <a:fld id="{60CD736D-E996-4383-8657-35D2BA65FF94}" type="slidenum">
              <a:rPr kumimoji="1" lang="ja-JP" altLang="en-US" smtClean="0"/>
              <a:pPr/>
              <a:t>22</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Times New Roman" pitchFamily="18" charset="0"/>
                <a:cs typeface="Times New Roman" pitchFamily="18" charset="0"/>
              </a:rPr>
              <a:t>Other detectors are also</a:t>
            </a:r>
            <a:r>
              <a:rPr kumimoji="1" lang="en-US" altLang="ja-JP" baseline="0" dirty="0" smtClean="0">
                <a:latin typeface="Times New Roman" pitchFamily="18" charset="0"/>
                <a:cs typeface="Times New Roman" pitchFamily="18" charset="0"/>
              </a:rPr>
              <a:t> under development. This figure shows the setting for (</a:t>
            </a:r>
            <a:r>
              <a:rPr kumimoji="1" lang="en-US" altLang="ja-JP" baseline="0" dirty="0" smtClean="0">
                <a:latin typeface="Symbol" pitchFamily="18" charset="2"/>
                <a:cs typeface="Times New Roman" pitchFamily="18" charset="0"/>
              </a:rPr>
              <a:t>g</a:t>
            </a:r>
            <a:r>
              <a:rPr kumimoji="1" lang="en-US" altLang="ja-JP" baseline="0" dirty="0" smtClean="0">
                <a:latin typeface="Times New Roman" pitchFamily="18" charset="0"/>
                <a:cs typeface="Times New Roman" pitchFamily="18" charset="0"/>
              </a:rPr>
              <a:t>, p) measurement. In this setting, the detectors for heavy ion and proton are needed. </a:t>
            </a:r>
            <a:r>
              <a:rPr kumimoji="1" lang="en-US" altLang="ja-JP" dirty="0" smtClean="0">
                <a:latin typeface="Times New Roman" pitchFamily="18" charset="0"/>
                <a:cs typeface="Times New Roman" pitchFamily="18" charset="0"/>
              </a:rPr>
              <a:t>In order to measure the scattering angle of proton, the silicon strip detectors are used. They are required to have the broad dynamic range, because both proton and heavy ion hit the detector. For silicon</a:t>
            </a:r>
            <a:r>
              <a:rPr kumimoji="1" lang="en-US" altLang="ja-JP" baseline="0" dirty="0" smtClean="0">
                <a:latin typeface="Times New Roman" pitchFamily="18" charset="0"/>
                <a:cs typeface="Times New Roman" pitchFamily="18" charset="0"/>
              </a:rPr>
              <a:t> strip detector, </a:t>
            </a:r>
            <a:r>
              <a:rPr kumimoji="1" lang="en-US" altLang="ja-JP" baseline="0" dirty="0" err="1" smtClean="0">
                <a:latin typeface="Times New Roman" pitchFamily="18" charset="0"/>
                <a:cs typeface="Times New Roman" pitchFamily="18" charset="0"/>
              </a:rPr>
              <a:t>Kurokawa</a:t>
            </a:r>
            <a:r>
              <a:rPr kumimoji="1" lang="en-US" altLang="ja-JP" baseline="0" dirty="0" smtClean="0">
                <a:latin typeface="Times New Roman" pitchFamily="18" charset="0"/>
                <a:cs typeface="Times New Roman" pitchFamily="18" charset="0"/>
              </a:rPr>
              <a:t> san will present.</a:t>
            </a:r>
            <a:endParaRPr kumimoji="1" lang="en-US" altLang="ja-JP"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This figure shows</a:t>
            </a:r>
            <a:r>
              <a:rPr kumimoji="1" lang="en-US" altLang="ja-JP" baseline="0" dirty="0" smtClean="0"/>
              <a:t> the setting for EOS measurement. </a:t>
            </a:r>
            <a:r>
              <a:rPr kumimoji="1" lang="en-US" altLang="ja-JP" dirty="0" smtClean="0"/>
              <a:t>For SAMURAI TPC, </a:t>
            </a:r>
            <a:r>
              <a:rPr kumimoji="1" lang="en-US" altLang="ja-JP" dirty="0" err="1" smtClean="0"/>
              <a:t>Isobe</a:t>
            </a:r>
            <a:r>
              <a:rPr kumimoji="1" lang="en-US" altLang="ja-JP" dirty="0" smtClean="0"/>
              <a:t> san will</a:t>
            </a:r>
            <a:r>
              <a:rPr kumimoji="1" lang="en-US" altLang="ja-JP" baseline="0" dirty="0" smtClean="0"/>
              <a:t> present.</a:t>
            </a:r>
            <a:endParaRPr kumimoji="1" lang="ja-JP" altLang="en-US" dirty="0"/>
          </a:p>
        </p:txBody>
      </p:sp>
      <p:sp>
        <p:nvSpPr>
          <p:cNvPr id="4" name="スライド番号プレースホルダ 3"/>
          <p:cNvSpPr>
            <a:spLocks noGrp="1"/>
          </p:cNvSpPr>
          <p:nvPr>
            <p:ph type="sldNum" sz="quarter" idx="10"/>
          </p:nvPr>
        </p:nvSpPr>
        <p:spPr/>
        <p:txBody>
          <a:bodyPr/>
          <a:lstStyle/>
          <a:p>
            <a:fld id="{C1859013-042E-44E5-8272-104216C30AF6}" type="slidenum">
              <a:rPr kumimoji="1" lang="ja-JP" altLang="en-US" smtClean="0"/>
              <a:pPr/>
              <a:t>23</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rgbClr val="000000"/>
                </a:solidFill>
                <a:effectLst/>
                <a:uLnTx/>
                <a:uFillTx/>
                <a:latin typeface="Times New Roman" pitchFamily="18" charset="0"/>
                <a:ea typeface="ＭＳ Ｐ明朝" charset="-128"/>
                <a:cs typeface="Times New Roman" pitchFamily="18" charset="0"/>
              </a:rPr>
              <a:t>I will summarize my talk. SAMURAI project is currently underway at RIBF. SAMURAI spectrometer is under construction</a:t>
            </a:r>
            <a:r>
              <a:rPr kumimoji="1" lang="en-US" altLang="ja-JP" sz="1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and </a:t>
            </a:r>
            <a:r>
              <a:rPr kumimoji="1" lang="en-US" altLang="ja-JP" sz="1200" baseline="0" dirty="0" smtClean="0">
                <a:latin typeface="Times New Roman" pitchFamily="18" charset="0"/>
                <a:cs typeface="Times New Roman" pitchFamily="18" charset="0"/>
              </a:rPr>
              <a:t>will be completed in May 2011. Detectors for heavy ion, neutron, and proton are </a:t>
            </a:r>
            <a:r>
              <a:rPr lang="en-US" altLang="ja-JP" sz="1200" dirty="0" smtClean="0">
                <a:latin typeface="Times New Roman" pitchFamily="18" charset="0"/>
                <a:cs typeface="Times New Roman" pitchFamily="18" charset="0"/>
              </a:rPr>
              <a:t>currently under development in parallel</a:t>
            </a:r>
            <a:r>
              <a:rPr lang="en-US" altLang="ja-JP" sz="1200" baseline="0" dirty="0" smtClean="0">
                <a:latin typeface="Times New Roman" pitchFamily="18" charset="0"/>
                <a:cs typeface="Times New Roman" pitchFamily="18" charset="0"/>
              </a:rPr>
              <a:t> </a:t>
            </a:r>
            <a:r>
              <a:rPr kumimoji="1" lang="en-US" altLang="ja-JP" sz="1200" baseline="0" dirty="0" smtClean="0">
                <a:latin typeface="Times New Roman" pitchFamily="18" charset="0"/>
                <a:cs typeface="Times New Roman" pitchFamily="18" charset="0"/>
              </a:rPr>
              <a:t>and are ready in 2011. The first commissioning run is scheduled in early 2012.</a:t>
            </a:r>
            <a:endParaRPr kumimoji="1" lang="ja-JP" altLang="en-US" sz="1200" dirty="0">
              <a:latin typeface="Times New Roman" pitchFamily="18" charset="0"/>
              <a:cs typeface="Times New Roman" pitchFamily="18" charset="0"/>
            </a:endParaRPr>
          </a:p>
        </p:txBody>
      </p:sp>
      <p:sp>
        <p:nvSpPr>
          <p:cNvPr id="4" name="スライド番号プレースホルダ 3"/>
          <p:cNvSpPr>
            <a:spLocks noGrp="1"/>
          </p:cNvSpPr>
          <p:nvPr>
            <p:ph type="sldNum" sz="quarter" idx="10"/>
          </p:nvPr>
        </p:nvSpPr>
        <p:spPr/>
        <p:txBody>
          <a:bodyPr/>
          <a:lstStyle/>
          <a:p>
            <a:fld id="{60CD736D-E996-4383-8657-35D2BA65FF94}" type="slidenum">
              <a:rPr kumimoji="1" lang="ja-JP" altLang="en-US" smtClean="0"/>
              <a:pPr/>
              <a:t>24</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latin typeface="Times New Roman" pitchFamily="18" charset="0"/>
                <a:cs typeface="Times New Roman" pitchFamily="18" charset="0"/>
              </a:rPr>
              <a:t>This shows the construction mem</a:t>
            </a:r>
            <a:r>
              <a:rPr kumimoji="1" lang="en-US" altLang="ja-JP" baseline="0" dirty="0" smtClean="0">
                <a:latin typeface="Times New Roman" pitchFamily="18" charset="0"/>
                <a:cs typeface="Times New Roman" pitchFamily="18" charset="0"/>
              </a:rPr>
              <a:t>bers. That’s all. Thank you for your attention.</a:t>
            </a:r>
          </a:p>
        </p:txBody>
      </p:sp>
      <p:sp>
        <p:nvSpPr>
          <p:cNvPr id="4" name="スライド番号プレースホルダ 3"/>
          <p:cNvSpPr>
            <a:spLocks noGrp="1"/>
          </p:cNvSpPr>
          <p:nvPr>
            <p:ph type="sldNum" sz="quarter" idx="10"/>
          </p:nvPr>
        </p:nvSpPr>
        <p:spPr/>
        <p:txBody>
          <a:bodyPr/>
          <a:lstStyle/>
          <a:p>
            <a:fld id="{C1859013-042E-44E5-8272-104216C30AF6}" type="slidenum">
              <a:rPr kumimoji="1" lang="ja-JP" altLang="en-US" smtClean="0"/>
              <a:pPr/>
              <a:t>25</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60CD736D-E996-4383-8657-35D2BA65FF94}" type="slidenum">
              <a:rPr kumimoji="1" lang="ja-JP" altLang="en-US" smtClean="0"/>
              <a:pPr/>
              <a:t>26</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0CD736D-E996-4383-8657-35D2BA65FF94}" type="slidenum">
              <a:rPr kumimoji="1" lang="ja-JP" altLang="en-US" smtClean="0"/>
              <a:pPr/>
              <a:t>27</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0CD736D-E996-4383-8657-35D2BA65FF94}" type="slidenum">
              <a:rPr kumimoji="1" lang="ja-JP" altLang="en-US" smtClean="0"/>
              <a:pPr/>
              <a:t>28</a:t>
            </a:fld>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sz="1600" dirty="0" smtClean="0">
                <a:latin typeface="Times New Roman" pitchFamily="18" charset="0"/>
                <a:cs typeface="Times New Roman" pitchFamily="18" charset="0"/>
              </a:rPr>
              <a:t>This figure</a:t>
            </a:r>
            <a:r>
              <a:rPr kumimoji="1" lang="en-US" altLang="ja-JP" sz="1600" baseline="0" dirty="0" smtClean="0">
                <a:latin typeface="Times New Roman" pitchFamily="18" charset="0"/>
                <a:cs typeface="Times New Roman" pitchFamily="18" charset="0"/>
              </a:rPr>
              <a:t> shows the setting for (</a:t>
            </a:r>
            <a:r>
              <a:rPr kumimoji="1" lang="en-US" altLang="ja-JP" sz="1600" baseline="0" dirty="0" smtClean="0">
                <a:latin typeface="Symbol" pitchFamily="18" charset="2"/>
                <a:cs typeface="Times New Roman" pitchFamily="18" charset="0"/>
              </a:rPr>
              <a:t>g</a:t>
            </a:r>
            <a:r>
              <a:rPr kumimoji="1" lang="en-US" altLang="ja-JP" sz="1600" baseline="0" dirty="0" smtClean="0">
                <a:latin typeface="Times New Roman" pitchFamily="18" charset="0"/>
                <a:cs typeface="Times New Roman" pitchFamily="18" charset="0"/>
              </a:rPr>
              <a:t>, </a:t>
            </a:r>
            <a:r>
              <a:rPr kumimoji="1" lang="en-US" altLang="ja-JP" sz="1600" i="1" baseline="0" dirty="0" smtClean="0">
                <a:latin typeface="Times New Roman" pitchFamily="18" charset="0"/>
                <a:cs typeface="Times New Roman" pitchFamily="18" charset="0"/>
              </a:rPr>
              <a:t>p</a:t>
            </a:r>
            <a:r>
              <a:rPr kumimoji="1" lang="en-US" altLang="ja-JP" sz="1600" baseline="0" dirty="0" smtClean="0">
                <a:latin typeface="Times New Roman" pitchFamily="18" charset="0"/>
                <a:cs typeface="Times New Roman" pitchFamily="18" charset="0"/>
              </a:rPr>
              <a:t>) measurement. In this setting, the detectors for heavy ion and proton are needed. The detectors for heavy ion are the same as shown in (</a:t>
            </a:r>
            <a:r>
              <a:rPr kumimoji="1" lang="en-US" altLang="ja-JP" sz="1600" baseline="0" dirty="0" smtClean="0">
                <a:latin typeface="Symbol" pitchFamily="18" charset="2"/>
                <a:cs typeface="Times New Roman" pitchFamily="18" charset="0"/>
              </a:rPr>
              <a:t>g,</a:t>
            </a:r>
            <a:r>
              <a:rPr kumimoji="1" lang="en-US" altLang="ja-JP" sz="1600" baseline="0" dirty="0" smtClean="0">
                <a:latin typeface="Times New Roman" pitchFamily="18" charset="0"/>
                <a:cs typeface="Times New Roman" pitchFamily="18" charset="0"/>
              </a:rPr>
              <a:t> </a:t>
            </a:r>
            <a:r>
              <a:rPr kumimoji="1" lang="en-US" altLang="ja-JP" sz="1600" i="1" baseline="0" dirty="0" smtClean="0">
                <a:latin typeface="Times New Roman" pitchFamily="18" charset="0"/>
                <a:cs typeface="Times New Roman" pitchFamily="18" charset="0"/>
              </a:rPr>
              <a:t>n</a:t>
            </a:r>
            <a:r>
              <a:rPr kumimoji="1" lang="en-US" altLang="ja-JP" sz="1600" baseline="0" dirty="0" smtClean="0">
                <a:latin typeface="Times New Roman" pitchFamily="18" charset="0"/>
                <a:cs typeface="Times New Roman" pitchFamily="18" charset="0"/>
              </a:rPr>
              <a:t>) measurement. The detectors for proton are listed and are ready in 2011.</a:t>
            </a:r>
          </a:p>
          <a:p>
            <a:r>
              <a:rPr kumimoji="1" lang="en-US" altLang="ja-JP" sz="1600" baseline="0" dirty="0" smtClean="0">
                <a:latin typeface="Times New Roman" pitchFamily="18" charset="0"/>
                <a:cs typeface="Times New Roman" pitchFamily="18" charset="0"/>
              </a:rPr>
              <a:t>In order to measure the scattering angle of proton, the silicon strip detectors are used. They are required to have the broad dynamic range, because both proton and heavy ion hit the detector. They are under development in collaboration with Texas A&amp;M and Washington University.</a:t>
            </a:r>
          </a:p>
        </p:txBody>
      </p:sp>
      <p:sp>
        <p:nvSpPr>
          <p:cNvPr id="4" name="スライド番号プレースホルダ 3"/>
          <p:cNvSpPr>
            <a:spLocks noGrp="1"/>
          </p:cNvSpPr>
          <p:nvPr>
            <p:ph type="sldNum" sz="quarter" idx="10"/>
          </p:nvPr>
        </p:nvSpPr>
        <p:spPr/>
        <p:txBody>
          <a:bodyPr/>
          <a:lstStyle/>
          <a:p>
            <a:fld id="{60CD736D-E996-4383-8657-35D2BA65FF94}" type="slidenum">
              <a:rPr kumimoji="1" lang="ja-JP" altLang="en-US" smtClean="0"/>
              <a:pPr/>
              <a:t>29</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rgbClr val="000000"/>
                </a:solidFill>
                <a:effectLst/>
                <a:uLnTx/>
                <a:uFillTx/>
                <a:latin typeface="Times New Roman" charset="0"/>
                <a:ea typeface="ＭＳ Ｐ明朝" charset="-128"/>
                <a:cs typeface="Times New Roman" charset="0"/>
              </a:rPr>
              <a:t>This figure shows the overview of the RIBF. We can find several basic instruments. Among them, we can find SAMURAI in the downstream end of straight beam line from </a:t>
            </a:r>
            <a:r>
              <a:rPr kumimoji="1" lang="en-US" altLang="ja-JP" sz="1200" b="0" i="0" u="none" strike="noStrike" kern="1200" cap="none" spc="0" normalizeH="0" baseline="0" noProof="0" dirty="0" err="1" smtClean="0">
                <a:ln>
                  <a:noFill/>
                </a:ln>
                <a:solidFill>
                  <a:srgbClr val="000000"/>
                </a:solidFill>
                <a:effectLst/>
                <a:uLnTx/>
                <a:uFillTx/>
                <a:latin typeface="Times New Roman" charset="0"/>
                <a:ea typeface="ＭＳ Ｐ明朝" charset="-128"/>
                <a:cs typeface="Times New Roman" charset="0"/>
              </a:rPr>
              <a:t>BigRIPS</a:t>
            </a:r>
            <a:r>
              <a:rPr kumimoji="1" lang="en-US" altLang="ja-JP" sz="1200" b="0" i="0" u="none" strike="noStrike" kern="1200" cap="none" spc="0" normalizeH="0" baseline="0" noProof="0" dirty="0" smtClean="0">
                <a:ln>
                  <a:noFill/>
                </a:ln>
                <a:solidFill>
                  <a:srgbClr val="000000"/>
                </a:solidFill>
                <a:effectLst/>
                <a:uLnTx/>
                <a:uFillTx/>
                <a:latin typeface="Times New Roman" charset="0"/>
                <a:ea typeface="ＭＳ Ｐ明朝" charset="-128"/>
                <a:cs typeface="Times New Roman" charset="0"/>
              </a:rPr>
              <a:t>. We can use SAMURAI with secondary beam as well as primary beam which pass through the </a:t>
            </a:r>
            <a:r>
              <a:rPr kumimoji="1" lang="en-US" altLang="ja-JP" sz="1200" b="0" i="0" u="none" strike="noStrike" kern="1200" cap="none" spc="0" normalizeH="0" baseline="0" noProof="0" dirty="0" err="1" smtClean="0">
                <a:ln>
                  <a:noFill/>
                </a:ln>
                <a:solidFill>
                  <a:srgbClr val="000000"/>
                </a:solidFill>
                <a:effectLst/>
                <a:uLnTx/>
                <a:uFillTx/>
                <a:latin typeface="Times New Roman" charset="0"/>
                <a:ea typeface="ＭＳ Ｐ明朝" charset="-128"/>
                <a:cs typeface="Times New Roman" charset="0"/>
              </a:rPr>
              <a:t>BigRIPS</a:t>
            </a:r>
            <a:r>
              <a:rPr kumimoji="1" lang="en-US" altLang="ja-JP" sz="1200" b="0" i="0" u="none" strike="noStrike" kern="1200" cap="none" spc="0" normalizeH="0" baseline="0" noProof="0" dirty="0" smtClean="0">
                <a:ln>
                  <a:noFill/>
                </a:ln>
                <a:solidFill>
                  <a:srgbClr val="000000"/>
                </a:solidFill>
                <a:effectLst/>
                <a:uLnTx/>
                <a:uFillTx/>
                <a:latin typeface="Times New Roman" charset="0"/>
                <a:ea typeface="ＭＳ Ｐ明朝" charset="-128"/>
                <a:cs typeface="Times New Roman" charset="0"/>
              </a:rPr>
              <a:t>. </a:t>
            </a:r>
            <a:endParaRPr kumimoji="1" lang="ja-JP" altLang="en-US" sz="1200" dirty="0" smtClean="0"/>
          </a:p>
        </p:txBody>
      </p:sp>
      <p:sp>
        <p:nvSpPr>
          <p:cNvPr id="4" name="スライド番号プレースホルダ 3"/>
          <p:cNvSpPr>
            <a:spLocks noGrp="1"/>
          </p:cNvSpPr>
          <p:nvPr>
            <p:ph type="sldNum" sz="quarter" idx="10"/>
          </p:nvPr>
        </p:nvSpPr>
        <p:spPr/>
        <p:txBody>
          <a:bodyPr/>
          <a:lstStyle/>
          <a:p>
            <a:fld id="{C1859013-042E-44E5-8272-104216C30AF6}" type="slidenum">
              <a:rPr kumimoji="1" lang="ja-JP" altLang="en-US" smtClean="0"/>
              <a:pPr/>
              <a:t>3</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sz="1600" dirty="0" smtClean="0">
                <a:latin typeface="Times New Roman" pitchFamily="18" charset="0"/>
                <a:cs typeface="Times New Roman" pitchFamily="18" charset="0"/>
              </a:rPr>
              <a:t>Other equipments are shown here. Without </a:t>
            </a:r>
            <a:r>
              <a:rPr kumimoji="1" lang="en-US" altLang="ja-JP" sz="1600" dirty="0" smtClean="0">
                <a:latin typeface="Symbol" pitchFamily="18" charset="2"/>
                <a:cs typeface="Times New Roman" pitchFamily="18" charset="0"/>
              </a:rPr>
              <a:t>g</a:t>
            </a:r>
            <a:r>
              <a:rPr kumimoji="1" lang="en-US" altLang="ja-JP" sz="1600" dirty="0" smtClean="0">
                <a:latin typeface="Times New Roman" pitchFamily="18" charset="0"/>
                <a:cs typeface="Times New Roman" pitchFamily="18" charset="0"/>
              </a:rPr>
              <a:t> detector with high efficiency, invariant mass measurements</a:t>
            </a:r>
            <a:r>
              <a:rPr kumimoji="1" lang="en-US" altLang="ja-JP" sz="1600" baseline="0" dirty="0" smtClean="0">
                <a:latin typeface="Times New Roman" pitchFamily="18" charset="0"/>
                <a:cs typeface="Times New Roman" pitchFamily="18" charset="0"/>
              </a:rPr>
              <a:t> above medium mass is impossible.</a:t>
            </a:r>
            <a:r>
              <a:rPr kumimoji="1" lang="en-US" altLang="ja-JP" sz="1600" kern="1200" baseline="0" dirty="0" smtClean="0">
                <a:solidFill>
                  <a:schemeClr val="tx1"/>
                </a:solidFill>
                <a:latin typeface="+mn-lt"/>
                <a:ea typeface="+mn-ea"/>
                <a:cs typeface="+mn-cs"/>
              </a:rPr>
              <a:t> </a:t>
            </a:r>
            <a:r>
              <a:rPr kumimoji="1" lang="en-US" altLang="ja-JP" sz="1600" kern="1200" baseline="0" dirty="0" smtClean="0">
                <a:solidFill>
                  <a:schemeClr val="tx1"/>
                </a:solidFill>
                <a:latin typeface="Times New Roman" pitchFamily="18" charset="0"/>
                <a:ea typeface="+mn-ea"/>
                <a:cs typeface="Times New Roman" pitchFamily="18" charset="0"/>
              </a:rPr>
              <a:t>For gamma ray detection, we plan to use DALI-II or GRAPE. Both of them are under operation in the current RIPS beam line.</a:t>
            </a:r>
            <a:r>
              <a:rPr kumimoji="1" lang="en-US" altLang="ja-JP" sz="1600" baseline="0" dirty="0" smtClean="0">
                <a:latin typeface="Times New Roman" pitchFamily="18" charset="0"/>
                <a:cs typeface="Times New Roman" pitchFamily="18" charset="0"/>
              </a:rPr>
              <a:t> In the future, we will develop new </a:t>
            </a:r>
            <a:r>
              <a:rPr kumimoji="1" lang="en-US" altLang="ja-JP" sz="1600" baseline="0" dirty="0" smtClean="0">
                <a:latin typeface="Symbol" pitchFamily="18" charset="2"/>
                <a:cs typeface="Times New Roman" pitchFamily="18" charset="0"/>
              </a:rPr>
              <a:t>g</a:t>
            </a:r>
            <a:r>
              <a:rPr kumimoji="1" lang="en-US" altLang="ja-JP" sz="1600" baseline="0" dirty="0" smtClean="0">
                <a:latin typeface="Times New Roman" pitchFamily="18" charset="0"/>
                <a:cs typeface="Times New Roman" pitchFamily="18" charset="0"/>
              </a:rPr>
              <a:t> detector such as liquid </a:t>
            </a:r>
            <a:r>
              <a:rPr kumimoji="1" lang="en-US" altLang="ja-JP" sz="1600" baseline="0" dirty="0" err="1" smtClean="0">
                <a:latin typeface="Times New Roman" pitchFamily="18" charset="0"/>
                <a:cs typeface="Times New Roman" pitchFamily="18" charset="0"/>
              </a:rPr>
              <a:t>Xe</a:t>
            </a:r>
            <a:r>
              <a:rPr kumimoji="1" lang="en-US" altLang="ja-JP" sz="1600" baseline="0" dirty="0" smtClean="0">
                <a:latin typeface="Times New Roman" pitchFamily="18" charset="0"/>
                <a:cs typeface="Times New Roman" pitchFamily="18" charset="0"/>
              </a:rPr>
              <a:t> counter. </a:t>
            </a:r>
            <a:r>
              <a:rPr kumimoji="1" lang="en-US" altLang="ja-JP" sz="1600" dirty="0" smtClean="0">
                <a:latin typeface="Times New Roman" pitchFamily="18" charset="0"/>
                <a:cs typeface="Times New Roman" pitchFamily="18" charset="0"/>
              </a:rPr>
              <a:t>Unfortunately, several devices for polarized deuteron experiment are scarcely</a:t>
            </a:r>
            <a:r>
              <a:rPr kumimoji="1" lang="en-US" altLang="ja-JP" sz="1600" baseline="0" dirty="0" smtClean="0">
                <a:latin typeface="Times New Roman" pitchFamily="18" charset="0"/>
                <a:cs typeface="Times New Roman" pitchFamily="18" charset="0"/>
              </a:rPr>
              <a:t> funded. For SAMURAI TPC, </a:t>
            </a:r>
            <a:r>
              <a:rPr kumimoji="1" lang="en-US" altLang="ja-JP" sz="1600" baseline="0" dirty="0" err="1" smtClean="0">
                <a:latin typeface="Times New Roman" pitchFamily="18" charset="0"/>
                <a:cs typeface="Times New Roman" pitchFamily="18" charset="0"/>
              </a:rPr>
              <a:t>Isobe</a:t>
            </a:r>
            <a:r>
              <a:rPr kumimoji="1" lang="en-US" altLang="ja-JP" sz="1600" baseline="0" dirty="0" smtClean="0">
                <a:latin typeface="Times New Roman" pitchFamily="18" charset="0"/>
                <a:cs typeface="Times New Roman" pitchFamily="18" charset="0"/>
              </a:rPr>
              <a:t> san will present in poster session.</a:t>
            </a:r>
            <a:endParaRPr kumimoji="1" lang="ja-JP" altLang="en-US" sz="1600" dirty="0">
              <a:latin typeface="Times New Roman" pitchFamily="18" charset="0"/>
              <a:cs typeface="Times New Roman" pitchFamily="18" charset="0"/>
            </a:endParaRPr>
          </a:p>
        </p:txBody>
      </p:sp>
      <p:sp>
        <p:nvSpPr>
          <p:cNvPr id="4" name="スライド番号プレースホルダ 3"/>
          <p:cNvSpPr>
            <a:spLocks noGrp="1"/>
          </p:cNvSpPr>
          <p:nvPr>
            <p:ph type="sldNum" sz="quarter" idx="10"/>
          </p:nvPr>
        </p:nvSpPr>
        <p:spPr/>
        <p:txBody>
          <a:bodyPr/>
          <a:lstStyle/>
          <a:p>
            <a:fld id="{60CD736D-E996-4383-8657-35D2BA65FF94}" type="slidenum">
              <a:rPr kumimoji="1" lang="ja-JP" altLang="en-US" smtClean="0"/>
              <a:pPr/>
              <a:t>30</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Times New Roman" pitchFamily="18" charset="0"/>
                <a:ea typeface="+mn-ea"/>
                <a:cs typeface="Times New Roman" pitchFamily="18" charset="0"/>
              </a:rPr>
              <a:t>There expect various interesting physics in exotic properties of neutron drip-line nuclei, such as neutron halo, neutron correlations, unbound states beyond the drip line, and new cluster/molecular states. On the proton-rich side, astrophysical processes involved in explosive</a:t>
            </a:r>
            <a:r>
              <a:rPr kumimoji="1" lang="en-US" altLang="ja-JP" sz="1200" kern="1200" baseline="0" dirty="0" smtClean="0">
                <a:solidFill>
                  <a:schemeClr val="tx1"/>
                </a:solidFill>
                <a:effectLst/>
                <a:latin typeface="Times New Roman" pitchFamily="18" charset="0"/>
                <a:ea typeface="+mn-ea"/>
                <a:cs typeface="Times New Roman" pitchFamily="18" charset="0"/>
              </a:rPr>
              <a:t> </a:t>
            </a:r>
            <a:r>
              <a:rPr kumimoji="1" lang="en-US" altLang="ja-JP" sz="1200" kern="1200" dirty="0" smtClean="0">
                <a:solidFill>
                  <a:schemeClr val="tx1"/>
                </a:solidFill>
                <a:effectLst/>
                <a:latin typeface="Times New Roman" pitchFamily="18" charset="0"/>
                <a:ea typeface="+mn-ea"/>
                <a:cs typeface="Times New Roman" pitchFamily="18" charset="0"/>
              </a:rPr>
              <a:t>the </a:t>
            </a:r>
            <a:r>
              <a:rPr kumimoji="1" lang="en-US" altLang="ja-JP" sz="1200" kern="1200" dirty="0" err="1" smtClean="0">
                <a:solidFill>
                  <a:schemeClr val="tx1"/>
                </a:solidFill>
                <a:effectLst/>
                <a:latin typeface="Times New Roman" pitchFamily="18" charset="0"/>
                <a:ea typeface="+mn-ea"/>
                <a:cs typeface="Times New Roman" pitchFamily="18" charset="0"/>
              </a:rPr>
              <a:t>rp</a:t>
            </a:r>
            <a:r>
              <a:rPr kumimoji="1" lang="en-US" altLang="ja-JP" sz="1200" kern="1200" dirty="0" smtClean="0">
                <a:solidFill>
                  <a:schemeClr val="tx1"/>
                </a:solidFill>
                <a:effectLst/>
                <a:latin typeface="Times New Roman" pitchFamily="18" charset="0"/>
                <a:ea typeface="+mn-ea"/>
                <a:cs typeface="Times New Roman" pitchFamily="18" charset="0"/>
              </a:rPr>
              <a:t> process</a:t>
            </a:r>
            <a:r>
              <a:rPr kumimoji="1" lang="en-US" altLang="ja-JP" sz="1200" kern="1200" baseline="0" dirty="0" smtClean="0">
                <a:solidFill>
                  <a:schemeClr val="tx1"/>
                </a:solidFill>
                <a:effectLst/>
                <a:latin typeface="Times New Roman" pitchFamily="18" charset="0"/>
                <a:ea typeface="+mn-ea"/>
                <a:cs typeface="Times New Roman" pitchFamily="18" charset="0"/>
              </a:rPr>
              <a:t> </a:t>
            </a:r>
            <a:r>
              <a:rPr kumimoji="1" lang="en-US" altLang="ja-JP" sz="1200" kern="1200" dirty="0" smtClean="0">
                <a:solidFill>
                  <a:schemeClr val="tx1"/>
                </a:solidFill>
                <a:effectLst/>
                <a:latin typeface="Times New Roman" pitchFamily="18" charset="0"/>
                <a:ea typeface="+mn-ea"/>
                <a:cs typeface="Times New Roman" pitchFamily="18" charset="0"/>
              </a:rPr>
              <a:t>are governed by the properties of proton-rich nuclei in the region just above the proton threshold.</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Times New Roman" pitchFamily="18" charset="0"/>
                <a:ea typeface="+mn-ea"/>
                <a:cs typeface="Times New Roman" pitchFamily="18" charset="0"/>
              </a:rPr>
              <a:t>These phenomena should</a:t>
            </a:r>
            <a:r>
              <a:rPr kumimoji="1" lang="en-US" altLang="ja-JP" sz="1200" kern="1200" baseline="0" dirty="0" smtClean="0">
                <a:solidFill>
                  <a:schemeClr val="tx1"/>
                </a:solidFill>
                <a:effectLst/>
                <a:latin typeface="Times New Roman" pitchFamily="18" charset="0"/>
                <a:ea typeface="+mn-ea"/>
                <a:cs typeface="Times New Roman" pitchFamily="18" charset="0"/>
              </a:rPr>
              <a:t> be </a:t>
            </a:r>
            <a:r>
              <a:rPr kumimoji="1" lang="en-US" altLang="ja-JP" sz="1200" kern="1200" dirty="0" smtClean="0">
                <a:solidFill>
                  <a:schemeClr val="tx1"/>
                </a:solidFill>
                <a:effectLst/>
                <a:latin typeface="Times New Roman" pitchFamily="18" charset="0"/>
                <a:ea typeface="+mn-ea"/>
                <a:cs typeface="Times New Roman" pitchFamily="18" charset="0"/>
              </a:rPr>
              <a:t>well suited for measurements with SAMURAI.</a:t>
            </a:r>
          </a:p>
        </p:txBody>
      </p:sp>
      <p:sp>
        <p:nvSpPr>
          <p:cNvPr id="4" name="スライド番号プレースホルダ 3"/>
          <p:cNvSpPr>
            <a:spLocks noGrp="1"/>
          </p:cNvSpPr>
          <p:nvPr>
            <p:ph type="sldNum" sz="quarter" idx="10"/>
          </p:nvPr>
        </p:nvSpPr>
        <p:spPr/>
        <p:txBody>
          <a:bodyPr/>
          <a:lstStyle/>
          <a:p>
            <a:fld id="{C1859013-042E-44E5-8272-104216C30AF6}"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Times New Roman" pitchFamily="18" charset="0"/>
                <a:cs typeface="Times New Roman" pitchFamily="18" charset="0"/>
              </a:rPr>
              <a:t>Physics subjects</a:t>
            </a:r>
            <a:r>
              <a:rPr kumimoji="1" lang="en-US" altLang="ja-JP" sz="1200" baseline="0" dirty="0" smtClean="0">
                <a:latin typeface="Times New Roman" pitchFamily="18" charset="0"/>
                <a:cs typeface="Times New Roman" pitchFamily="18" charset="0"/>
              </a:rPr>
              <a:t> can be categorized as this table. First is the electromagnetic dissociation as (</a:t>
            </a:r>
            <a:r>
              <a:rPr kumimoji="1" lang="en-US" altLang="ja-JP" sz="1200" baseline="0" dirty="0" smtClean="0">
                <a:latin typeface="Symbol" pitchFamily="18" charset="2"/>
                <a:cs typeface="Times New Roman" pitchFamily="18" charset="0"/>
              </a:rPr>
              <a:t>g</a:t>
            </a:r>
            <a:r>
              <a:rPr kumimoji="1" lang="en-US" altLang="ja-JP" sz="1200" baseline="0" dirty="0" smtClean="0">
                <a:latin typeface="Times New Roman" pitchFamily="18" charset="0"/>
                <a:cs typeface="Times New Roman" pitchFamily="18" charset="0"/>
              </a:rPr>
              <a:t>, </a:t>
            </a:r>
            <a:r>
              <a:rPr kumimoji="1" lang="en-US" altLang="ja-JP" sz="1200" i="1" baseline="0" dirty="0" smtClean="0">
                <a:latin typeface="Times New Roman" pitchFamily="18" charset="0"/>
                <a:cs typeface="Times New Roman" pitchFamily="18" charset="0"/>
              </a:rPr>
              <a:t>n</a:t>
            </a:r>
            <a:r>
              <a:rPr kumimoji="1" lang="en-US" altLang="ja-JP" sz="1200" baseline="0" dirty="0" smtClean="0">
                <a:latin typeface="Times New Roman" pitchFamily="18" charset="0"/>
                <a:cs typeface="Times New Roman" pitchFamily="18" charset="0"/>
              </a:rPr>
              <a:t>) or (</a:t>
            </a:r>
            <a:r>
              <a:rPr kumimoji="1" lang="en-US" altLang="ja-JP" sz="1200" baseline="0" dirty="0" smtClean="0">
                <a:latin typeface="Symbol" pitchFamily="18" charset="2"/>
                <a:cs typeface="Times New Roman" pitchFamily="18" charset="0"/>
              </a:rPr>
              <a:t>g</a:t>
            </a:r>
            <a:r>
              <a:rPr kumimoji="1" lang="en-US" altLang="ja-JP" sz="1200" baseline="0" dirty="0" smtClean="0">
                <a:latin typeface="Times New Roman" pitchFamily="18" charset="0"/>
                <a:cs typeface="Times New Roman" pitchFamily="18" charset="0"/>
              </a:rPr>
              <a:t>, </a:t>
            </a:r>
            <a:r>
              <a:rPr kumimoji="1" lang="en-US" altLang="ja-JP" sz="1200" i="1" baseline="0" dirty="0" smtClean="0">
                <a:latin typeface="Times New Roman" pitchFamily="18" charset="0"/>
                <a:cs typeface="Times New Roman" pitchFamily="18" charset="0"/>
              </a:rPr>
              <a:t>p</a:t>
            </a:r>
            <a:r>
              <a:rPr kumimoji="1" lang="en-US" altLang="ja-JP" sz="1200" baseline="0" dirty="0" smtClean="0">
                <a:latin typeface="Times New Roman" pitchFamily="18" charset="0"/>
                <a:cs typeface="Times New Roman" pitchFamily="18" charset="0"/>
              </a:rPr>
              <a:t>) reactions for investigation of single particle orbit, collective motion, and </a:t>
            </a:r>
            <a:r>
              <a:rPr kumimoji="1" lang="en-US" altLang="ja-JP" sz="1200" baseline="0" dirty="0" err="1" smtClean="0">
                <a:latin typeface="Times New Roman" pitchFamily="18" charset="0"/>
                <a:cs typeface="Times New Roman" pitchFamily="18" charset="0"/>
              </a:rPr>
              <a:t>nucleosynthesis</a:t>
            </a:r>
            <a:r>
              <a:rPr kumimoji="1" lang="en-US" altLang="ja-JP" sz="1200" baseline="0" dirty="0" smtClean="0">
                <a:latin typeface="Times New Roman" pitchFamily="18" charset="0"/>
                <a:cs typeface="Times New Roman" pitchFamily="18" charset="0"/>
              </a:rPr>
              <a:t>. Second is the proton or light ion induced reaction in inverse kinematics for investigation of density distribution, single particle orbit, and giant resonance. Third is the polarized deuteron induced reaction for investigation of three nucleon forces. Last is multi fragmentation for investigation of EOS in large </a:t>
            </a:r>
            <a:r>
              <a:rPr kumimoji="1" lang="en-US" altLang="ja-JP" sz="1200" baseline="0" dirty="0" err="1" smtClean="0">
                <a:latin typeface="Times New Roman" pitchFamily="18" charset="0"/>
                <a:cs typeface="Times New Roman" pitchFamily="18" charset="0"/>
              </a:rPr>
              <a:t>isospin</a:t>
            </a:r>
            <a:r>
              <a:rPr kumimoji="1" lang="en-US" altLang="ja-JP" sz="1200" baseline="0" dirty="0" smtClean="0">
                <a:latin typeface="Times New Roman" pitchFamily="18" charset="0"/>
                <a:cs typeface="Times New Roman" pitchFamily="18" charset="0"/>
              </a:rPr>
              <a:t> nuclei.</a:t>
            </a:r>
          </a:p>
        </p:txBody>
      </p:sp>
      <p:sp>
        <p:nvSpPr>
          <p:cNvPr id="4" name="スライド番号プレースホルダ 3"/>
          <p:cNvSpPr>
            <a:spLocks noGrp="1"/>
          </p:cNvSpPr>
          <p:nvPr>
            <p:ph type="sldNum" sz="quarter" idx="10"/>
          </p:nvPr>
        </p:nvSpPr>
        <p:spPr/>
        <p:txBody>
          <a:bodyPr/>
          <a:lstStyle/>
          <a:p>
            <a:fld id="{C1859013-042E-44E5-8272-104216C30AF6}"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Times New Roman" pitchFamily="18" charset="0"/>
                <a:cs typeface="Times New Roman" pitchFamily="18" charset="0"/>
              </a:rPr>
              <a:t>In order to realize these multi purposes, we design SAMURAI very flexible way like</a:t>
            </a:r>
            <a:r>
              <a:rPr kumimoji="1" lang="en-US" altLang="ja-JP" sz="1200" baseline="0" dirty="0" smtClean="0">
                <a:latin typeface="Times New Roman" pitchFamily="18" charset="0"/>
                <a:cs typeface="Times New Roman" pitchFamily="18" charset="0"/>
              </a:rPr>
              <a:t> these figures. By using the rotating basement, SAMURAI spectrometer can be rotated from 0 degree to 90 degrees. For general usage, SAMURAI spectrometer will be rotated around 30 degrees like this figure. </a:t>
            </a:r>
            <a:r>
              <a:rPr kumimoji="1" lang="en-US" altLang="ja-JP" sz="1200" kern="1200" dirty="0" smtClean="0">
                <a:solidFill>
                  <a:schemeClr val="tx1"/>
                </a:solidFill>
                <a:latin typeface="Times New Roman" pitchFamily="18" charset="0"/>
                <a:cs typeface="Times New Roman" pitchFamily="18" charset="0"/>
              </a:rPr>
              <a:t>With an effective combination of several detectors, SAMURAI system allows us to perform various experiments. So, </a:t>
            </a:r>
            <a:r>
              <a:rPr kumimoji="1" lang="en-US" altLang="ja-JP" sz="1200" kern="1200" baseline="0" dirty="0" smtClean="0">
                <a:solidFill>
                  <a:schemeClr val="tx1"/>
                </a:solidFill>
                <a:latin typeface="Times New Roman" pitchFamily="18" charset="0"/>
                <a:cs typeface="Times New Roman" pitchFamily="18" charset="0"/>
              </a:rPr>
              <a:t>f</a:t>
            </a:r>
            <a:r>
              <a:rPr kumimoji="1" lang="en-US" altLang="ja-JP" sz="1200" baseline="0" dirty="0" smtClean="0">
                <a:latin typeface="Times New Roman" pitchFamily="18" charset="0"/>
                <a:cs typeface="Times New Roman" pitchFamily="18" charset="0"/>
              </a:rPr>
              <a:t>lexibility of settings is one of the good properties of SAMURAI.</a:t>
            </a:r>
            <a:endParaRPr kumimoji="1" lang="ja-JP" altLang="en-US" sz="1200" dirty="0" smtClean="0">
              <a:latin typeface="Times New Roman" pitchFamily="18" charset="0"/>
              <a:cs typeface="Times New Roman" pitchFamily="18" charset="0"/>
            </a:endParaRPr>
          </a:p>
        </p:txBody>
      </p:sp>
      <p:sp>
        <p:nvSpPr>
          <p:cNvPr id="4" name="スライド番号プレースホルダ 3"/>
          <p:cNvSpPr>
            <a:spLocks noGrp="1"/>
          </p:cNvSpPr>
          <p:nvPr>
            <p:ph type="sldNum" sz="quarter" idx="10"/>
          </p:nvPr>
        </p:nvSpPr>
        <p:spPr/>
        <p:txBody>
          <a:bodyPr/>
          <a:lstStyle/>
          <a:p>
            <a:fld id="{C1859013-042E-44E5-8272-104216C30AF6}"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latin typeface="Times New Roman" pitchFamily="18" charset="0"/>
                <a:cs typeface="Times New Roman" pitchFamily="18" charset="0"/>
              </a:rPr>
              <a:t>This figure</a:t>
            </a:r>
            <a:r>
              <a:rPr kumimoji="1" lang="en-US" altLang="ja-JP" baseline="0" dirty="0" smtClean="0">
                <a:latin typeface="Times New Roman" pitchFamily="18" charset="0"/>
                <a:cs typeface="Times New Roman" pitchFamily="18" charset="0"/>
              </a:rPr>
              <a:t> shows the summary of required measurements. If 5</a:t>
            </a:r>
            <a:r>
              <a:rPr kumimoji="1" lang="ja-JP" altLang="en-US" baseline="0" dirty="0" smtClean="0">
                <a:latin typeface="Times New Roman" pitchFamily="18" charset="0"/>
                <a:cs typeface="Times New Roman" pitchFamily="18" charset="0"/>
              </a:rPr>
              <a:t> </a:t>
            </a:r>
            <a:r>
              <a:rPr kumimoji="1" lang="en-US" altLang="ja-JP" baseline="0" dirty="0" smtClean="0">
                <a:latin typeface="Times New Roman" pitchFamily="18" charset="0"/>
                <a:cs typeface="Times New Roman" pitchFamily="18" charset="0"/>
              </a:rPr>
              <a:t>sigma mass separation is required for A = 100, these </a:t>
            </a:r>
            <a:r>
              <a:rPr kumimoji="1" lang="en-US" altLang="ja-JP" sz="1200" dirty="0" smtClean="0">
                <a:latin typeface="Times New Roman" pitchFamily="18" charset="0"/>
                <a:cs typeface="Times New Roman" pitchFamily="18" charset="0"/>
              </a:rPr>
              <a:t>accuracies</a:t>
            </a:r>
            <a:r>
              <a:rPr kumimoji="1" lang="en-US" altLang="ja-JP" baseline="0" dirty="0" smtClean="0">
                <a:latin typeface="Times New Roman" pitchFamily="18" charset="0"/>
                <a:cs typeface="Times New Roman" pitchFamily="18" charset="0"/>
              </a:rPr>
              <a:t> are required for heavy ion measurements.</a:t>
            </a:r>
          </a:p>
          <a:p>
            <a:r>
              <a:rPr kumimoji="1" lang="en-US" altLang="ja-JP" baseline="0" dirty="0" smtClean="0">
                <a:latin typeface="Times New Roman" pitchFamily="18" charset="0"/>
                <a:cs typeface="Times New Roman" pitchFamily="18" charset="0"/>
              </a:rPr>
              <a:t>SAMURAI spectrometer and detectors are designed and developed in order to satisfy these requirements.</a:t>
            </a:r>
          </a:p>
        </p:txBody>
      </p:sp>
      <p:sp>
        <p:nvSpPr>
          <p:cNvPr id="4" name="スライド番号プレースホルダ 3"/>
          <p:cNvSpPr>
            <a:spLocks noGrp="1"/>
          </p:cNvSpPr>
          <p:nvPr>
            <p:ph type="sldNum" sz="quarter" idx="10"/>
          </p:nvPr>
        </p:nvSpPr>
        <p:spPr/>
        <p:txBody>
          <a:bodyPr/>
          <a:lstStyle/>
          <a:p>
            <a:fld id="{C1859013-042E-44E5-8272-104216C30AF6}"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baseline="0" dirty="0" smtClean="0">
                <a:latin typeface="Times New Roman" pitchFamily="18" charset="0"/>
                <a:cs typeface="Times New Roman" pitchFamily="18" charset="0"/>
              </a:rPr>
              <a:t>Superconducting dipole magnet is required to have a large field integral for high precision momentum analysis, a large pole gap for large vertical acceptance for neutrons, no coil link for large acceptance in the horizontal direction, small fringing field for detectors around the target region and tracking detectors, flexibility for various experimental conditions, a large momentum acceptance for heavy fragments and protons in coincidence and high momentum resolution for deuteron-induced reactions.</a:t>
            </a:r>
          </a:p>
          <a:p>
            <a:r>
              <a:rPr kumimoji="1" lang="en-US" altLang="ja-JP" baseline="0" dirty="0" smtClean="0">
                <a:latin typeface="Times New Roman" pitchFamily="18" charset="0"/>
                <a:cs typeface="Times New Roman" pitchFamily="18" charset="0"/>
              </a:rPr>
              <a:t>To satisfy these requirements, superconducting dipole magnet is designed to have a field integral of 7 tesla meter, large gap space of horizontally over 3 meter and vertically 0.8 meter, small fringing field of less than 50 gauss at 50 cm from magnet, H-type magnet with cylinder poles, magnet field of 3 tesla at center, field clamp, build-in vacuum chamber, and rotatable base. </a:t>
            </a:r>
            <a:endParaRPr kumimoji="1" lang="ja-JP" altLang="en-US" dirty="0">
              <a:latin typeface="Times New Roman" pitchFamily="18" charset="0"/>
              <a:cs typeface="Times New Roman" pitchFamily="18" charset="0"/>
            </a:endParaRPr>
          </a:p>
        </p:txBody>
      </p:sp>
      <p:sp>
        <p:nvSpPr>
          <p:cNvPr id="4" name="スライド番号プレースホルダ 3"/>
          <p:cNvSpPr>
            <a:spLocks noGrp="1"/>
          </p:cNvSpPr>
          <p:nvPr>
            <p:ph type="sldNum" sz="quarter" idx="10"/>
          </p:nvPr>
        </p:nvSpPr>
        <p:spPr/>
        <p:txBody>
          <a:bodyPr/>
          <a:lstStyle/>
          <a:p>
            <a:fld id="{C1859013-042E-44E5-8272-104216C30AF6}"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latin typeface="Times New Roman" pitchFamily="18" charset="0"/>
                <a:cs typeface="Times New Roman" pitchFamily="18" charset="0"/>
              </a:rPr>
              <a:t>These table show the specifications of</a:t>
            </a:r>
            <a:r>
              <a:rPr kumimoji="1" lang="en-US" altLang="ja-JP" baseline="0" dirty="0" smtClean="0">
                <a:latin typeface="Times New Roman" pitchFamily="18" charset="0"/>
                <a:cs typeface="Times New Roman" pitchFamily="18" charset="0"/>
              </a:rPr>
              <a:t> magnet and </a:t>
            </a:r>
            <a:r>
              <a:rPr kumimoji="1" lang="en-US" altLang="ja-JP" baseline="0" dirty="0" err="1" smtClean="0">
                <a:latin typeface="Times New Roman" pitchFamily="18" charset="0"/>
                <a:cs typeface="Times New Roman" pitchFamily="18" charset="0"/>
              </a:rPr>
              <a:t>cryocoolers</a:t>
            </a:r>
            <a:r>
              <a:rPr kumimoji="1" lang="en-US" altLang="ja-JP" baseline="0" dirty="0" smtClean="0">
                <a:latin typeface="Times New Roman" pitchFamily="18" charset="0"/>
                <a:cs typeface="Times New Roman" pitchFamily="18" charset="0"/>
              </a:rPr>
              <a:t>. And this figure shows the overview of the superconducting dipole magnet.</a:t>
            </a:r>
            <a:endParaRPr kumimoji="1" lang="ja-JP" altLang="en-US" dirty="0">
              <a:latin typeface="Times New Roman" pitchFamily="18" charset="0"/>
              <a:cs typeface="Times New Roman" pitchFamily="18" charset="0"/>
            </a:endParaRPr>
          </a:p>
        </p:txBody>
      </p:sp>
      <p:sp>
        <p:nvSpPr>
          <p:cNvPr id="4" name="スライド番号プレースホルダ 3"/>
          <p:cNvSpPr>
            <a:spLocks noGrp="1"/>
          </p:cNvSpPr>
          <p:nvPr>
            <p:ph type="sldNum" sz="quarter" idx="10"/>
          </p:nvPr>
        </p:nvSpPr>
        <p:spPr/>
        <p:txBody>
          <a:bodyPr/>
          <a:lstStyle/>
          <a:p>
            <a:fld id="{C1859013-042E-44E5-8272-104216C30AF6}"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368642" name="Rectangle 2"/>
          <p:cNvSpPr>
            <a:spLocks noGrp="1" noChangeArrowheads="1"/>
          </p:cNvSpPr>
          <p:nvPr>
            <p:ph type="ctrTitle"/>
          </p:nvPr>
        </p:nvSpPr>
        <p:spPr>
          <a:xfrm>
            <a:off x="685800" y="1219200"/>
            <a:ext cx="7772400" cy="1143000"/>
          </a:xfrm>
        </p:spPr>
        <p:txBody>
          <a:bodyPr anchorCtr="1"/>
          <a:lstStyle>
            <a:lvl1pPr>
              <a:defRPr sz="4000">
                <a:solidFill>
                  <a:schemeClr val="tx1"/>
                </a:solidFill>
              </a:defRPr>
            </a:lvl1pPr>
          </a:lstStyle>
          <a:p>
            <a:r>
              <a:rPr lang="ja-JP" altLang="en-US"/>
              <a:t>マスタ タイトルの書式設定</a:t>
            </a:r>
          </a:p>
        </p:txBody>
      </p:sp>
      <p:sp>
        <p:nvSpPr>
          <p:cNvPr id="368643" name="Rectangle 3"/>
          <p:cNvSpPr>
            <a:spLocks noGrp="1" noChangeArrowheads="1"/>
          </p:cNvSpPr>
          <p:nvPr>
            <p:ph type="subTitle" idx="1"/>
          </p:nvPr>
        </p:nvSpPr>
        <p:spPr>
          <a:xfrm>
            <a:off x="1371600" y="2667000"/>
            <a:ext cx="6400800" cy="1752600"/>
          </a:xfrm>
        </p:spPr>
        <p:txBody>
          <a:bodyPr/>
          <a:lstStyle>
            <a:lvl1pPr marL="0" indent="0" algn="ctr">
              <a:buFontTx/>
              <a:buNone/>
              <a:defRPr sz="2800"/>
            </a:lvl1pPr>
          </a:lstStyle>
          <a:p>
            <a:r>
              <a:rPr lang="ja-JP" altLang="en-US"/>
              <a:t>マスタ サブタイトルの書式設定</a:t>
            </a:r>
          </a:p>
        </p:txBody>
      </p:sp>
      <p:grpSp>
        <p:nvGrpSpPr>
          <p:cNvPr id="368644" name="Group 4"/>
          <p:cNvGrpSpPr>
            <a:grpSpLocks/>
          </p:cNvGrpSpPr>
          <p:nvPr/>
        </p:nvGrpSpPr>
        <p:grpSpPr bwMode="auto">
          <a:xfrm>
            <a:off x="177800" y="230188"/>
            <a:ext cx="203200" cy="6503987"/>
            <a:chOff x="112" y="145"/>
            <a:chExt cx="128" cy="4097"/>
          </a:xfrm>
        </p:grpSpPr>
        <p:sp>
          <p:nvSpPr>
            <p:cNvPr id="368645" name="Rectangle 5"/>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endParaRPr lang="ja-JP" altLang="en-US"/>
            </a:p>
          </p:txBody>
        </p:sp>
        <p:sp>
          <p:nvSpPr>
            <p:cNvPr id="368646" name="Rectangle 6"/>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pPr algn="ctr"/>
              <a:endParaRPr kumimoji="0" lang="en-US" sz="2400"/>
            </a:p>
          </p:txBody>
        </p:sp>
      </p:grpSp>
      <p:grpSp>
        <p:nvGrpSpPr>
          <p:cNvPr id="368647" name="Group 7"/>
          <p:cNvGrpSpPr>
            <a:grpSpLocks/>
          </p:cNvGrpSpPr>
          <p:nvPr/>
        </p:nvGrpSpPr>
        <p:grpSpPr bwMode="auto">
          <a:xfrm>
            <a:off x="8793163" y="220663"/>
            <a:ext cx="198437" cy="6408737"/>
            <a:chOff x="5539" y="139"/>
            <a:chExt cx="125" cy="4037"/>
          </a:xfrm>
        </p:grpSpPr>
        <p:sp>
          <p:nvSpPr>
            <p:cNvPr id="368648" name="Rectangle 8"/>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nchor="ctr"/>
            <a:lstStyle/>
            <a:p>
              <a:endParaRPr lang="ja-JP" altLang="en-US"/>
            </a:p>
          </p:txBody>
        </p:sp>
        <p:sp>
          <p:nvSpPr>
            <p:cNvPr id="368649" name="Rectangle 9"/>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endParaRPr lang="ja-JP" altLang="en-US"/>
            </a:p>
          </p:txBody>
        </p:sp>
      </p:grpSp>
      <p:grpSp>
        <p:nvGrpSpPr>
          <p:cNvPr id="368650" name="Group 10"/>
          <p:cNvGrpSpPr>
            <a:grpSpLocks/>
          </p:cNvGrpSpPr>
          <p:nvPr/>
        </p:nvGrpSpPr>
        <p:grpSpPr bwMode="auto">
          <a:xfrm>
            <a:off x="412750" y="6477000"/>
            <a:ext cx="8686800" cy="228600"/>
            <a:chOff x="260" y="4080"/>
            <a:chExt cx="5472" cy="144"/>
          </a:xfrm>
        </p:grpSpPr>
        <p:sp>
          <p:nvSpPr>
            <p:cNvPr id="368651" name="Rectangle 11"/>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w="9525">
              <a:noFill/>
              <a:miter lim="800000"/>
              <a:headEnd/>
              <a:tailEnd/>
            </a:ln>
            <a:effectLst/>
          </p:spPr>
          <p:txBody>
            <a:bodyPr wrap="none" anchor="ctr"/>
            <a:lstStyle/>
            <a:p>
              <a:endParaRPr lang="ja-JP" altLang="en-US"/>
            </a:p>
          </p:txBody>
        </p:sp>
        <p:sp>
          <p:nvSpPr>
            <p:cNvPr id="368652" name="Rectangle 12"/>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w="9525">
              <a:noFill/>
              <a:miter lim="800000"/>
              <a:headEnd/>
              <a:tailEnd/>
            </a:ln>
            <a:effectLst/>
          </p:spPr>
          <p:txBody>
            <a:bodyPr wrap="none" anchor="ctr"/>
            <a:lstStyle/>
            <a:p>
              <a:endParaRPr lang="ja-JP" altLang="en-US"/>
            </a:p>
          </p:txBody>
        </p:sp>
      </p:grpSp>
      <p:grpSp>
        <p:nvGrpSpPr>
          <p:cNvPr id="368653" name="Group 13"/>
          <p:cNvGrpSpPr>
            <a:grpSpLocks/>
          </p:cNvGrpSpPr>
          <p:nvPr/>
        </p:nvGrpSpPr>
        <p:grpSpPr bwMode="auto">
          <a:xfrm>
            <a:off x="76200" y="176213"/>
            <a:ext cx="8745538" cy="161925"/>
            <a:chOff x="48" y="111"/>
            <a:chExt cx="5509" cy="102"/>
          </a:xfrm>
        </p:grpSpPr>
        <p:sp>
          <p:nvSpPr>
            <p:cNvPr id="368654" name="Rectangle 14"/>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endParaRPr lang="ja-JP" altLang="en-US"/>
            </a:p>
          </p:txBody>
        </p:sp>
        <p:sp>
          <p:nvSpPr>
            <p:cNvPr id="368655" name="Rectangle 15"/>
            <p:cNvSpPr>
              <a:spLocks noChangeArrowheads="1"/>
            </p:cNvSpPr>
            <p:nvPr/>
          </p:nvSpPr>
          <p:spPr bwMode="auto">
            <a:xfrm rot="5400000" flipV="1">
              <a:off x="2784" y="-2625"/>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endParaRPr lang="ja-JP" altLang="en-US"/>
            </a:p>
          </p:txBody>
        </p:sp>
      </p:grpSp>
      <p:sp>
        <p:nvSpPr>
          <p:cNvPr id="368656" name="Rectangle 16"/>
          <p:cNvSpPr>
            <a:spLocks noGrp="1" noChangeArrowheads="1"/>
          </p:cNvSpPr>
          <p:nvPr>
            <p:ph type="dt" sz="half" idx="2"/>
          </p:nvPr>
        </p:nvSpPr>
        <p:spPr/>
        <p:txBody>
          <a:bodyPr/>
          <a:lstStyle>
            <a:lvl1pPr>
              <a:defRPr/>
            </a:lvl1pPr>
          </a:lstStyle>
          <a:p>
            <a:endParaRPr lang="en-US" altLang="ja-JP"/>
          </a:p>
        </p:txBody>
      </p:sp>
      <p:sp>
        <p:nvSpPr>
          <p:cNvPr id="368657" name="Rectangle 17"/>
          <p:cNvSpPr>
            <a:spLocks noGrp="1" noChangeArrowheads="1"/>
          </p:cNvSpPr>
          <p:nvPr>
            <p:ph type="ftr" sz="quarter" idx="3"/>
          </p:nvPr>
        </p:nvSpPr>
        <p:spPr/>
        <p:txBody>
          <a:bodyPr/>
          <a:lstStyle>
            <a:lvl1pPr>
              <a:defRPr/>
            </a:lvl1pPr>
          </a:lstStyle>
          <a:p>
            <a:endParaRPr lang="en-US" altLang="ja-JP"/>
          </a:p>
        </p:txBody>
      </p:sp>
      <p:sp>
        <p:nvSpPr>
          <p:cNvPr id="368658" name="Rectangle 18"/>
          <p:cNvSpPr>
            <a:spLocks noGrp="1" noChangeArrowheads="1"/>
          </p:cNvSpPr>
          <p:nvPr>
            <p:ph type="sldNum" sz="quarter" idx="4"/>
          </p:nvPr>
        </p:nvSpPr>
        <p:spPr/>
        <p:txBody>
          <a:bodyPr/>
          <a:lstStyle>
            <a:lvl1pPr>
              <a:defRPr/>
            </a:lvl1pPr>
          </a:lstStyle>
          <a:p>
            <a:fld id="{18C928AB-2F85-491A-A0A4-2AFDC1494CDC}" type="slidenum">
              <a:rPr lang="en-US" altLang="ja-JP"/>
              <a:pPr/>
              <a:t>&lt;#&gt;</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68644"/>
                                        </p:tgtEl>
                                        <p:attrNameLst>
                                          <p:attrName>style.visibility</p:attrName>
                                        </p:attrNameLst>
                                      </p:cBhvr>
                                      <p:to>
                                        <p:strVal val="visible"/>
                                      </p:to>
                                    </p:set>
                                    <p:anim calcmode="lin" valueType="num">
                                      <p:cBhvr additive="base">
                                        <p:cTn id="7" dur="500" fill="hold">
                                          <p:stCondLst>
                                            <p:cond delay="0"/>
                                          </p:stCondLst>
                                        </p:cTn>
                                        <p:tgtEl>
                                          <p:spTgt spid="368644"/>
                                        </p:tgtEl>
                                        <p:attrNameLst>
                                          <p:attrName>ppt_x</p:attrName>
                                        </p:attrNameLst>
                                      </p:cBhvr>
                                      <p:tavLst>
                                        <p:tav tm="0">
                                          <p:val>
                                            <p:strVal val="#ppt_x"/>
                                          </p:val>
                                        </p:tav>
                                        <p:tav tm="100000">
                                          <p:val>
                                            <p:strVal val="#ppt_x"/>
                                          </p:val>
                                        </p:tav>
                                      </p:tavLst>
                                    </p:anim>
                                    <p:anim calcmode="lin" valueType="num">
                                      <p:cBhvr additive="base">
                                        <p:cTn id="8" dur="500" fill="hold">
                                          <p:stCondLst>
                                            <p:cond delay="0"/>
                                          </p:stCondLst>
                                        </p:cTn>
                                        <p:tgtEl>
                                          <p:spTgt spid="36864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68650"/>
                                        </p:tgtEl>
                                        <p:attrNameLst>
                                          <p:attrName>style.visibility</p:attrName>
                                        </p:attrNameLst>
                                      </p:cBhvr>
                                      <p:to>
                                        <p:strVal val="visible"/>
                                      </p:to>
                                    </p:set>
                                    <p:anim calcmode="lin" valueType="num">
                                      <p:cBhvr additive="base">
                                        <p:cTn id="12" dur="500" fill="hold">
                                          <p:stCondLst>
                                            <p:cond delay="0"/>
                                          </p:stCondLst>
                                        </p:cTn>
                                        <p:tgtEl>
                                          <p:spTgt spid="368650"/>
                                        </p:tgtEl>
                                        <p:attrNameLst>
                                          <p:attrName>ppt_x</p:attrName>
                                        </p:attrNameLst>
                                      </p:cBhvr>
                                      <p:tavLst>
                                        <p:tav tm="0">
                                          <p:val>
                                            <p:strVal val="0-#ppt_w/2"/>
                                          </p:val>
                                        </p:tav>
                                        <p:tav tm="100000">
                                          <p:val>
                                            <p:strVal val="#ppt_x"/>
                                          </p:val>
                                        </p:tav>
                                      </p:tavLst>
                                    </p:anim>
                                    <p:anim calcmode="lin" valueType="num">
                                      <p:cBhvr additive="base">
                                        <p:cTn id="13" dur="500" fill="hold">
                                          <p:stCondLst>
                                            <p:cond delay="0"/>
                                          </p:stCondLst>
                                        </p:cTn>
                                        <p:tgtEl>
                                          <p:spTgt spid="36865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68647"/>
                                        </p:tgtEl>
                                        <p:attrNameLst>
                                          <p:attrName>style.visibility</p:attrName>
                                        </p:attrNameLst>
                                      </p:cBhvr>
                                      <p:to>
                                        <p:strVal val="visible"/>
                                      </p:to>
                                    </p:set>
                                    <p:anim calcmode="lin" valueType="num">
                                      <p:cBhvr additive="base">
                                        <p:cTn id="17" dur="500" fill="hold">
                                          <p:stCondLst>
                                            <p:cond delay="0"/>
                                          </p:stCondLst>
                                        </p:cTn>
                                        <p:tgtEl>
                                          <p:spTgt spid="368647"/>
                                        </p:tgtEl>
                                        <p:attrNameLst>
                                          <p:attrName>ppt_x</p:attrName>
                                        </p:attrNameLst>
                                      </p:cBhvr>
                                      <p:tavLst>
                                        <p:tav tm="0">
                                          <p:val>
                                            <p:strVal val="#ppt_x"/>
                                          </p:val>
                                        </p:tav>
                                        <p:tav tm="100000">
                                          <p:val>
                                            <p:strVal val="#ppt_x"/>
                                          </p:val>
                                        </p:tav>
                                      </p:tavLst>
                                    </p:anim>
                                    <p:anim calcmode="lin" valueType="num">
                                      <p:cBhvr additive="base">
                                        <p:cTn id="18" dur="500" fill="hold">
                                          <p:stCondLst>
                                            <p:cond delay="0"/>
                                          </p:stCondLst>
                                        </p:cTn>
                                        <p:tgtEl>
                                          <p:spTgt spid="36864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368653"/>
                                        </p:tgtEl>
                                        <p:attrNameLst>
                                          <p:attrName>style.visibility</p:attrName>
                                        </p:attrNameLst>
                                      </p:cBhvr>
                                      <p:to>
                                        <p:strVal val="visible"/>
                                      </p:to>
                                    </p:set>
                                    <p:anim calcmode="lin" valueType="num">
                                      <p:cBhvr additive="base">
                                        <p:cTn id="22" dur="500" fill="hold">
                                          <p:stCondLst>
                                            <p:cond delay="0"/>
                                          </p:stCondLst>
                                        </p:cTn>
                                        <p:tgtEl>
                                          <p:spTgt spid="368653"/>
                                        </p:tgtEl>
                                        <p:attrNameLst>
                                          <p:attrName>ppt_x</p:attrName>
                                        </p:attrNameLst>
                                      </p:cBhvr>
                                      <p:tavLst>
                                        <p:tav tm="0">
                                          <p:val>
                                            <p:strVal val="1+#ppt_w/2"/>
                                          </p:val>
                                        </p:tav>
                                        <p:tav tm="100000">
                                          <p:val>
                                            <p:strVal val="#ppt_x"/>
                                          </p:val>
                                        </p:tav>
                                      </p:tavLst>
                                    </p:anim>
                                    <p:anim calcmode="lin" valueType="num">
                                      <p:cBhvr additive="base">
                                        <p:cTn id="23" dur="500" fill="hold">
                                          <p:stCondLst>
                                            <p:cond delay="0"/>
                                          </p:stCondLst>
                                        </p:cTn>
                                        <p:tgtEl>
                                          <p:spTgt spid="36865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9" presetClass="entr" presetSubtype="0" fill="hold" grpId="0" nodeType="afterEffect">
                                  <p:stCondLst>
                                    <p:cond delay="0"/>
                                  </p:stCondLst>
                                  <p:childTnLst>
                                    <p:set>
                                      <p:cBhvr>
                                        <p:cTn id="26" dur="1" fill="hold">
                                          <p:stCondLst>
                                            <p:cond delay="0"/>
                                          </p:stCondLst>
                                        </p:cTn>
                                        <p:tgtEl>
                                          <p:spTgt spid="368642"/>
                                        </p:tgtEl>
                                        <p:attrNameLst>
                                          <p:attrName>style.visibility</p:attrName>
                                        </p:attrNameLst>
                                      </p:cBhvr>
                                      <p:to>
                                        <p:strVal val="visible"/>
                                      </p:to>
                                    </p:set>
                                    <p:animEffect transition="in" filter="dissolve">
                                      <p:cBhvr>
                                        <p:cTn id="27" dur="500">
                                          <p:stCondLst>
                                            <p:cond delay="0"/>
                                          </p:stCondLst>
                                        </p:cTn>
                                        <p:tgtEl>
                                          <p:spTgt spid="368642"/>
                                        </p:tgtEl>
                                      </p:cBhvr>
                                    </p:animEffect>
                                  </p:childTnLst>
                                </p:cTn>
                              </p:par>
                            </p:childTnLst>
                          </p:cTn>
                        </p:par>
                        <p:par>
                          <p:cTn id="28" fill="hold">
                            <p:stCondLst>
                              <p:cond delay="2500"/>
                            </p:stCondLst>
                            <p:childTnLst>
                              <p:par>
                                <p:cTn id="29" presetID="9" presetClass="entr" presetSubtype="0" fill="hold" grpId="0" nodeType="afterEffect">
                                  <p:stCondLst>
                                    <p:cond delay="0"/>
                                  </p:stCondLst>
                                  <p:childTnLst>
                                    <p:set>
                                      <p:cBhvr>
                                        <p:cTn id="30" dur="1" fill="hold">
                                          <p:stCondLst>
                                            <p:cond delay="0"/>
                                          </p:stCondLst>
                                        </p:cTn>
                                        <p:tgtEl>
                                          <p:spTgt spid="368643">
                                            <p:txEl>
                                              <p:pRg st="0" end="0"/>
                                            </p:txEl>
                                          </p:spTgt>
                                        </p:tgtEl>
                                        <p:attrNameLst>
                                          <p:attrName>style.visibility</p:attrName>
                                        </p:attrNameLst>
                                      </p:cBhvr>
                                      <p:to>
                                        <p:strVal val="visible"/>
                                      </p:to>
                                    </p:set>
                                    <p:animEffect transition="in" filter="dissolve">
                                      <p:cBhvr>
                                        <p:cTn id="31" dur="500">
                                          <p:stCondLst>
                                            <p:cond delay="0"/>
                                          </p:stCondLst>
                                        </p:cTn>
                                        <p:tgtEl>
                                          <p:spTgt spid="3686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2" grpId="0" animBg="1">
        <p:tmplLst>
          <p:tmpl>
            <p:tnLst>
              <p:par>
                <p:cTn presetID="9" presetClass="entr" presetSubtype="0" fill="hold" nodeType="afterEffect">
                  <p:stCondLst>
                    <p:cond delay="0"/>
                  </p:stCondLst>
                  <p:childTnLst>
                    <p:set>
                      <p:cBhvr>
                        <p:cTn dur="1" fill="hold">
                          <p:stCondLst>
                            <p:cond delay="0"/>
                          </p:stCondLst>
                        </p:cTn>
                        <p:tgtEl>
                          <p:spTgt spid="368642"/>
                        </p:tgtEl>
                        <p:attrNameLst>
                          <p:attrName>style.visibility</p:attrName>
                        </p:attrNameLst>
                      </p:cBhvr>
                      <p:to>
                        <p:strVal val="visible"/>
                      </p:to>
                    </p:set>
                    <p:animEffect transition="in" filter="dissolve">
                      <p:cBhvr>
                        <p:cTn dur="500">
                          <p:stCondLst>
                            <p:cond delay="0"/>
                          </p:stCondLst>
                        </p:cTn>
                        <p:tgtEl>
                          <p:spTgt spid="368642"/>
                        </p:tgtEl>
                      </p:cBhvr>
                    </p:animEffect>
                  </p:childTnLst>
                </p:cTn>
              </p:par>
            </p:tnLst>
          </p:tmpl>
        </p:tmplLst>
      </p:bldP>
      <p:bldP spid="368643" grpId="0" build="p">
        <p:tmplLst>
          <p:tmpl lvl="1">
            <p:tnLst>
              <p:par>
                <p:cTn presetID="9" presetClass="entr" presetSubtype="0" fill="hold" nodeType="afterEffect">
                  <p:stCondLst>
                    <p:cond delay="0"/>
                  </p:stCondLst>
                  <p:childTnLst>
                    <p:set>
                      <p:cBhvr>
                        <p:cTn dur="1" fill="hold">
                          <p:stCondLst>
                            <p:cond delay="0"/>
                          </p:stCondLst>
                        </p:cTn>
                        <p:tgtEl>
                          <p:spTgt spid="368643"/>
                        </p:tgtEl>
                        <p:attrNameLst>
                          <p:attrName>style.visibility</p:attrName>
                        </p:attrNameLst>
                      </p:cBhvr>
                      <p:to>
                        <p:strVal val="visible"/>
                      </p:to>
                    </p:set>
                    <p:animEffect transition="in" filter="dissolve">
                      <p:cBhvr>
                        <p:cTn dur="500">
                          <p:stCondLst>
                            <p:cond delay="0"/>
                          </p:stCondLst>
                        </p:cTn>
                        <p:tgtEl>
                          <p:spTgt spid="36864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92B98065-CE4C-486A-A373-34EB840503D5}" type="slidenum">
              <a:rPr lang="en-US" altLang="ja-JP"/>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38900" y="381000"/>
            <a:ext cx="2019300" cy="55626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381000" y="381000"/>
            <a:ext cx="5905500" cy="55626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D42D0470-BD64-48A2-8A4B-D10E158F245A}" type="slidenum">
              <a:rPr lang="en-US" altLang="ja-JP"/>
              <a:pPr/>
              <a:t>&lt;#&gt;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381000"/>
            <a:ext cx="8001000" cy="8382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685800" y="1295400"/>
            <a:ext cx="3810000" cy="4648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295400"/>
            <a:ext cx="3810000" cy="4648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a:xfrm>
            <a:off x="381000" y="6015038"/>
            <a:ext cx="1905000" cy="457200"/>
          </a:xfrm>
        </p:spPr>
        <p:txBody>
          <a:bodyPr/>
          <a:lstStyle>
            <a:lvl1pPr>
              <a:defRPr/>
            </a:lvl1pPr>
          </a:lstStyle>
          <a:p>
            <a:endParaRPr lang="en-US" altLang="ja-JP"/>
          </a:p>
        </p:txBody>
      </p:sp>
      <p:sp>
        <p:nvSpPr>
          <p:cNvPr id="6" name="フッター プレースホルダ 5"/>
          <p:cNvSpPr>
            <a:spLocks noGrp="1"/>
          </p:cNvSpPr>
          <p:nvPr>
            <p:ph type="ftr" sz="quarter" idx="11"/>
          </p:nvPr>
        </p:nvSpPr>
        <p:spPr>
          <a:xfrm>
            <a:off x="3124200" y="6015038"/>
            <a:ext cx="2895600" cy="457200"/>
          </a:xfrm>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a:xfrm>
            <a:off x="6858000" y="6015038"/>
            <a:ext cx="1905000" cy="457200"/>
          </a:xfrm>
        </p:spPr>
        <p:txBody>
          <a:bodyPr/>
          <a:lstStyle>
            <a:lvl1pPr>
              <a:defRPr/>
            </a:lvl1pPr>
          </a:lstStyle>
          <a:p>
            <a:fld id="{2562BCE0-5080-4389-B8B7-078CB7B53018}" type="slidenum">
              <a:rPr lang="en-US" altLang="ja-JP"/>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178D36C5-791A-4F75-A718-398A8EF12103}" type="slidenum">
              <a:rPr lang="en-US" altLang="ja-JP"/>
              <a:pPr/>
              <a:t>&lt;#&gt;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BCF14A7F-6260-4390-894E-5C82503BBAB9}" type="slidenum">
              <a:rPr lang="en-US" altLang="ja-JP"/>
              <a:pPr/>
              <a:t>&lt;#&gt;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E4A938DA-0F32-4C5D-B9B0-DC5F1130EDC5}" type="slidenum">
              <a:rPr lang="en-US" altLang="ja-JP"/>
              <a:pPr/>
              <a:t>&lt;#&gt;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endParaRPr lang="en-US" altLang="ja-JP"/>
          </a:p>
        </p:txBody>
      </p:sp>
      <p:sp>
        <p:nvSpPr>
          <p:cNvPr id="8" name="フッター プレースホルダ 7"/>
          <p:cNvSpPr>
            <a:spLocks noGrp="1"/>
          </p:cNvSpPr>
          <p:nvPr>
            <p:ph type="ftr" sz="quarter" idx="11"/>
          </p:nvPr>
        </p:nvSpPr>
        <p:spPr/>
        <p:txBody>
          <a:bodyPr/>
          <a:lstStyle>
            <a:lvl1pPr>
              <a:defRPr/>
            </a:lvl1pPr>
          </a:lstStyle>
          <a:p>
            <a:endParaRPr lang="en-US" altLang="ja-JP"/>
          </a:p>
        </p:txBody>
      </p:sp>
      <p:sp>
        <p:nvSpPr>
          <p:cNvPr id="9" name="スライド番号プレースホルダ 8"/>
          <p:cNvSpPr>
            <a:spLocks noGrp="1"/>
          </p:cNvSpPr>
          <p:nvPr>
            <p:ph type="sldNum" sz="quarter" idx="12"/>
          </p:nvPr>
        </p:nvSpPr>
        <p:spPr/>
        <p:txBody>
          <a:bodyPr/>
          <a:lstStyle>
            <a:lvl1pPr>
              <a:defRPr/>
            </a:lvl1pPr>
          </a:lstStyle>
          <a:p>
            <a:fld id="{D0555E62-5CF1-45FB-85D3-AC0AF5CCFFC2}" type="slidenum">
              <a:rPr lang="en-US" altLang="ja-JP"/>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endParaRPr lang="en-US" altLang="ja-JP"/>
          </a:p>
        </p:txBody>
      </p:sp>
      <p:sp>
        <p:nvSpPr>
          <p:cNvPr id="4" name="フッター プレースホルダ 3"/>
          <p:cNvSpPr>
            <a:spLocks noGrp="1"/>
          </p:cNvSpPr>
          <p:nvPr>
            <p:ph type="ftr" sz="quarter" idx="11"/>
          </p:nvPr>
        </p:nvSpPr>
        <p:spPr/>
        <p:txBody>
          <a:bodyPr/>
          <a:lstStyle>
            <a:lvl1pPr>
              <a:defRPr/>
            </a:lvl1pPr>
          </a:lstStyle>
          <a:p>
            <a:endParaRPr lang="en-US" altLang="ja-JP"/>
          </a:p>
        </p:txBody>
      </p:sp>
      <p:sp>
        <p:nvSpPr>
          <p:cNvPr id="5" name="スライド番号プレースホルダ 4"/>
          <p:cNvSpPr>
            <a:spLocks noGrp="1"/>
          </p:cNvSpPr>
          <p:nvPr>
            <p:ph type="sldNum" sz="quarter" idx="12"/>
          </p:nvPr>
        </p:nvSpPr>
        <p:spPr/>
        <p:txBody>
          <a:bodyPr/>
          <a:lstStyle>
            <a:lvl1pPr>
              <a:defRPr/>
            </a:lvl1pPr>
          </a:lstStyle>
          <a:p>
            <a:fld id="{A6A75D14-775A-4DA3-89B6-D121B7566D54}" type="slidenum">
              <a:rPr lang="en-US" altLang="ja-JP"/>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a:p>
        </p:txBody>
      </p:sp>
      <p:sp>
        <p:nvSpPr>
          <p:cNvPr id="3" name="フッター プレースホルダ 2"/>
          <p:cNvSpPr>
            <a:spLocks noGrp="1"/>
          </p:cNvSpPr>
          <p:nvPr>
            <p:ph type="ftr" sz="quarter" idx="11"/>
          </p:nvPr>
        </p:nvSpPr>
        <p:spPr/>
        <p:txBody>
          <a:bodyPr/>
          <a:lstStyle>
            <a:lvl1pPr>
              <a:defRPr/>
            </a:lvl1pPr>
          </a:lstStyle>
          <a:p>
            <a:endParaRPr lang="en-US" altLang="ja-JP"/>
          </a:p>
        </p:txBody>
      </p:sp>
      <p:sp>
        <p:nvSpPr>
          <p:cNvPr id="4" name="スライド番号プレースホルダ 3"/>
          <p:cNvSpPr>
            <a:spLocks noGrp="1"/>
          </p:cNvSpPr>
          <p:nvPr>
            <p:ph type="sldNum" sz="quarter" idx="12"/>
          </p:nvPr>
        </p:nvSpPr>
        <p:spPr/>
        <p:txBody>
          <a:bodyPr/>
          <a:lstStyle>
            <a:lvl1pPr>
              <a:defRPr/>
            </a:lvl1pPr>
          </a:lstStyle>
          <a:p>
            <a:fld id="{1CC7E7CD-6A5E-4412-913F-B4FE27587A3B}" type="slidenum">
              <a:rPr lang="en-US" altLang="ja-JP"/>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5DEE0712-07DE-4F4B-B138-9EF45E793683}" type="slidenum">
              <a:rPr lang="en-US" altLang="ja-JP"/>
              <a:pPr/>
              <a:t>&lt;#&gt;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6EFBBF25-D355-48D9-95D9-8402E47884FA}" type="slidenum">
              <a:rPr lang="en-US" altLang="ja-JP"/>
              <a:pPr/>
              <a:t>&lt;#&gt;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bwMode="auto">
          <a:xfrm>
            <a:off x="381000" y="381000"/>
            <a:ext cx="80010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タイトルの書式設定</a:t>
            </a:r>
          </a:p>
        </p:txBody>
      </p:sp>
      <p:sp>
        <p:nvSpPr>
          <p:cNvPr id="367619" name="Rectangle 3"/>
          <p:cNvSpPr>
            <a:spLocks noGrp="1" noChangeArrowheads="1"/>
          </p:cNvSpPr>
          <p:nvPr>
            <p:ph type="body" idx="1"/>
          </p:nvPr>
        </p:nvSpPr>
        <p:spPr bwMode="auto">
          <a:xfrm>
            <a:off x="685800" y="1295400"/>
            <a:ext cx="77724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endParaRPr lang="ja-JP" altLang="ja-JP" smtClean="0"/>
          </a:p>
          <a:p>
            <a:pPr lvl="3"/>
            <a:r>
              <a:rPr lang="ja-JP" altLang="en-US" smtClean="0"/>
              <a:t>第 </a:t>
            </a:r>
            <a:r>
              <a:rPr lang="en-US" altLang="ja-JP" smtClean="0"/>
              <a:t>4 </a:t>
            </a:r>
            <a:r>
              <a:rPr lang="ja-JP" altLang="en-US" smtClean="0"/>
              <a:t>レベル</a:t>
            </a:r>
            <a:endParaRPr lang="ja-JP" altLang="ja-JP" smtClean="0"/>
          </a:p>
          <a:p>
            <a:pPr lvl="4"/>
            <a:r>
              <a:rPr lang="ja-JP" altLang="en-US" smtClean="0"/>
              <a:t>第 </a:t>
            </a:r>
            <a:r>
              <a:rPr lang="en-US" altLang="ja-JP" smtClean="0"/>
              <a:t>5 </a:t>
            </a:r>
            <a:r>
              <a:rPr lang="ja-JP" altLang="en-US" smtClean="0"/>
              <a:t>レベル</a:t>
            </a:r>
            <a:endParaRPr lang="ja-JP" altLang="ja-JP" smtClean="0"/>
          </a:p>
        </p:txBody>
      </p:sp>
      <p:sp>
        <p:nvSpPr>
          <p:cNvPr id="367620" name="Rectangle 4"/>
          <p:cNvSpPr>
            <a:spLocks noGrp="1" noChangeArrowheads="1"/>
          </p:cNvSpPr>
          <p:nvPr>
            <p:ph type="dt" sz="half" idx="2"/>
          </p:nvPr>
        </p:nvSpPr>
        <p:spPr bwMode="auto">
          <a:xfrm>
            <a:off x="381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bg2"/>
                </a:solidFill>
                <a:latin typeface="+mn-lt"/>
              </a:defRPr>
            </a:lvl1pPr>
          </a:lstStyle>
          <a:p>
            <a:endParaRPr lang="en-US" altLang="ja-JP"/>
          </a:p>
        </p:txBody>
      </p:sp>
      <p:sp>
        <p:nvSpPr>
          <p:cNvPr id="367621" name="Rectangle 5"/>
          <p:cNvSpPr>
            <a:spLocks noGrp="1" noChangeArrowheads="1"/>
          </p:cNvSpPr>
          <p:nvPr>
            <p:ph type="ftr" sz="quarter" idx="3"/>
          </p:nvPr>
        </p:nvSpPr>
        <p:spPr bwMode="auto">
          <a:xfrm>
            <a:off x="3124200" y="60150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bg2"/>
                </a:solidFill>
                <a:latin typeface="+mn-lt"/>
              </a:defRPr>
            </a:lvl1pPr>
          </a:lstStyle>
          <a:p>
            <a:endParaRPr lang="en-US" altLang="ja-JP"/>
          </a:p>
        </p:txBody>
      </p:sp>
      <p:sp>
        <p:nvSpPr>
          <p:cNvPr id="367622" name="Rectangle 6"/>
          <p:cNvSpPr>
            <a:spLocks noGrp="1" noChangeArrowheads="1"/>
          </p:cNvSpPr>
          <p:nvPr>
            <p:ph type="sldNum" sz="quarter" idx="4"/>
          </p:nvPr>
        </p:nvSpPr>
        <p:spPr bwMode="auto">
          <a:xfrm>
            <a:off x="6858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bg2"/>
                </a:solidFill>
                <a:latin typeface="+mn-lt"/>
              </a:defRPr>
            </a:lvl1pPr>
          </a:lstStyle>
          <a:p>
            <a:fld id="{63A852E7-DC58-47AC-BA05-911CFE9D5BBE}" type="slidenum">
              <a:rPr lang="en-US" altLang="ja-JP"/>
              <a:pPr/>
              <a:t>&lt;#&gt;</a:t>
            </a:fld>
            <a:endParaRPr lang="en-US" altLang="ja-JP"/>
          </a:p>
        </p:txBody>
      </p:sp>
      <p:grpSp>
        <p:nvGrpSpPr>
          <p:cNvPr id="367623" name="Group 7"/>
          <p:cNvGrpSpPr>
            <a:grpSpLocks/>
          </p:cNvGrpSpPr>
          <p:nvPr/>
        </p:nvGrpSpPr>
        <p:grpSpPr bwMode="auto">
          <a:xfrm>
            <a:off x="177800" y="230188"/>
            <a:ext cx="203200" cy="6503987"/>
            <a:chOff x="112" y="145"/>
            <a:chExt cx="128" cy="4097"/>
          </a:xfrm>
        </p:grpSpPr>
        <p:sp>
          <p:nvSpPr>
            <p:cNvPr id="367624" name="Rectangle 8"/>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endParaRPr lang="ja-JP" altLang="en-US"/>
            </a:p>
          </p:txBody>
        </p:sp>
        <p:sp>
          <p:nvSpPr>
            <p:cNvPr id="367625" name="Rectangle 9"/>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pPr algn="ctr"/>
              <a:endParaRPr kumimoji="0" lang="en-US" sz="2400"/>
            </a:p>
          </p:txBody>
        </p:sp>
      </p:grpSp>
      <p:grpSp>
        <p:nvGrpSpPr>
          <p:cNvPr id="367626" name="Group 10"/>
          <p:cNvGrpSpPr>
            <a:grpSpLocks/>
          </p:cNvGrpSpPr>
          <p:nvPr/>
        </p:nvGrpSpPr>
        <p:grpSpPr bwMode="auto">
          <a:xfrm>
            <a:off x="8793163" y="220663"/>
            <a:ext cx="198437" cy="6408737"/>
            <a:chOff x="5539" y="139"/>
            <a:chExt cx="125" cy="4037"/>
          </a:xfrm>
        </p:grpSpPr>
        <p:sp>
          <p:nvSpPr>
            <p:cNvPr id="367627" name="Rectangle 11"/>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nchor="ctr"/>
            <a:lstStyle/>
            <a:p>
              <a:endParaRPr lang="ja-JP" altLang="en-US"/>
            </a:p>
          </p:txBody>
        </p:sp>
        <p:sp>
          <p:nvSpPr>
            <p:cNvPr id="367628" name="Rectangle 12"/>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endParaRPr lang="ja-JP" altLang="en-US"/>
            </a:p>
          </p:txBody>
        </p:sp>
      </p:grpSp>
      <p:grpSp>
        <p:nvGrpSpPr>
          <p:cNvPr id="367629" name="Group 13"/>
          <p:cNvGrpSpPr>
            <a:grpSpLocks/>
          </p:cNvGrpSpPr>
          <p:nvPr/>
        </p:nvGrpSpPr>
        <p:grpSpPr bwMode="auto">
          <a:xfrm>
            <a:off x="412750" y="6477000"/>
            <a:ext cx="8686800" cy="228600"/>
            <a:chOff x="260" y="4080"/>
            <a:chExt cx="5472" cy="144"/>
          </a:xfrm>
        </p:grpSpPr>
        <p:sp>
          <p:nvSpPr>
            <p:cNvPr id="367630" name="Rectangle 14"/>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w="9525">
              <a:noFill/>
              <a:miter lim="800000"/>
              <a:headEnd/>
              <a:tailEnd/>
            </a:ln>
            <a:effectLst/>
          </p:spPr>
          <p:txBody>
            <a:bodyPr wrap="none" anchor="ctr"/>
            <a:lstStyle/>
            <a:p>
              <a:endParaRPr lang="ja-JP" altLang="en-US"/>
            </a:p>
          </p:txBody>
        </p:sp>
        <p:sp>
          <p:nvSpPr>
            <p:cNvPr id="367631" name="Rectangle 15"/>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w="9525">
              <a:noFill/>
              <a:miter lim="800000"/>
              <a:headEnd/>
              <a:tailEnd/>
            </a:ln>
            <a:effectLst/>
          </p:spPr>
          <p:txBody>
            <a:bodyPr wrap="none" anchor="ctr"/>
            <a:lstStyle/>
            <a:p>
              <a:endParaRPr lang="ja-JP" altLang="en-US"/>
            </a:p>
          </p:txBody>
        </p:sp>
      </p:grpSp>
      <p:grpSp>
        <p:nvGrpSpPr>
          <p:cNvPr id="367632" name="Group 16"/>
          <p:cNvGrpSpPr>
            <a:grpSpLocks/>
          </p:cNvGrpSpPr>
          <p:nvPr/>
        </p:nvGrpSpPr>
        <p:grpSpPr bwMode="auto">
          <a:xfrm>
            <a:off x="76200" y="176213"/>
            <a:ext cx="8745538" cy="161925"/>
            <a:chOff x="48" y="111"/>
            <a:chExt cx="5509" cy="102"/>
          </a:xfrm>
        </p:grpSpPr>
        <p:sp>
          <p:nvSpPr>
            <p:cNvPr id="367633" name="Rectangle 17"/>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endParaRPr lang="ja-JP" altLang="en-US"/>
            </a:p>
          </p:txBody>
        </p:sp>
        <p:sp>
          <p:nvSpPr>
            <p:cNvPr id="367634" name="Rectangle 18"/>
            <p:cNvSpPr>
              <a:spLocks noChangeArrowheads="1"/>
            </p:cNvSpPr>
            <p:nvPr/>
          </p:nvSpPr>
          <p:spPr bwMode="auto">
            <a:xfrm rot="5400000" flipV="1">
              <a:off x="2784" y="-2625"/>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endParaRPr lang="ja-JP" altLang="en-US"/>
            </a:p>
          </p:txBody>
        </p:sp>
      </p:grpSp>
      <p:grpSp>
        <p:nvGrpSpPr>
          <p:cNvPr id="367635" name="Group 19"/>
          <p:cNvGrpSpPr>
            <a:grpSpLocks/>
          </p:cNvGrpSpPr>
          <p:nvPr/>
        </p:nvGrpSpPr>
        <p:grpSpPr bwMode="auto">
          <a:xfrm>
            <a:off x="71438" y="176213"/>
            <a:ext cx="8745537" cy="161925"/>
            <a:chOff x="48" y="111"/>
            <a:chExt cx="5509" cy="102"/>
          </a:xfrm>
        </p:grpSpPr>
        <p:sp>
          <p:nvSpPr>
            <p:cNvPr id="367636" name="Rectangle 20"/>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endParaRPr lang="ja-JP" altLang="en-US"/>
            </a:p>
          </p:txBody>
        </p:sp>
        <p:sp>
          <p:nvSpPr>
            <p:cNvPr id="367637" name="Rectangle 21"/>
            <p:cNvSpPr>
              <a:spLocks noChangeArrowheads="1"/>
            </p:cNvSpPr>
            <p:nvPr/>
          </p:nvSpPr>
          <p:spPr bwMode="auto">
            <a:xfrm rot="5400000" flipV="1">
              <a:off x="2784" y="-2625"/>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endParaRPr lang="ja-JP" altLang="en-US"/>
            </a:p>
          </p:txBody>
        </p:sp>
      </p:gr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67635"/>
                                        </p:tgtEl>
                                        <p:attrNameLst>
                                          <p:attrName>style.visibility</p:attrName>
                                        </p:attrNameLst>
                                      </p:cBhvr>
                                      <p:to>
                                        <p:strVal val="visible"/>
                                      </p:to>
                                    </p:set>
                                    <p:anim calcmode="lin" valueType="num">
                                      <p:cBhvr additive="base">
                                        <p:cTn id="7" dur="500" fill="hold">
                                          <p:stCondLst>
                                            <p:cond delay="0"/>
                                          </p:stCondLst>
                                        </p:cTn>
                                        <p:tgtEl>
                                          <p:spTgt spid="367635"/>
                                        </p:tgtEl>
                                        <p:attrNameLst>
                                          <p:attrName>ppt_x</p:attrName>
                                        </p:attrNameLst>
                                      </p:cBhvr>
                                      <p:tavLst>
                                        <p:tav tm="0">
                                          <p:val>
                                            <p:strVal val="1+#ppt_w/2"/>
                                          </p:val>
                                        </p:tav>
                                        <p:tav tm="100000">
                                          <p:val>
                                            <p:strVal val="#ppt_x"/>
                                          </p:val>
                                        </p:tav>
                                      </p:tavLst>
                                    </p:anim>
                                    <p:anim calcmode="lin" valueType="num">
                                      <p:cBhvr additive="base">
                                        <p:cTn id="8" dur="500" fill="hold">
                                          <p:stCondLst>
                                            <p:cond delay="0"/>
                                          </p:stCondLst>
                                        </p:cTn>
                                        <p:tgtEl>
                                          <p:spTgt spid="3676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fontAlgn="base">
        <a:spcBef>
          <a:spcPct val="0"/>
        </a:spcBef>
        <a:spcAft>
          <a:spcPct val="0"/>
        </a:spcAft>
        <a:defRPr kumimoji="1" sz="3600">
          <a:solidFill>
            <a:schemeClr val="tx2"/>
          </a:solidFill>
          <a:latin typeface="+mj-lt"/>
          <a:ea typeface="+mj-ea"/>
          <a:cs typeface="+mj-cs"/>
        </a:defRPr>
      </a:lvl1pPr>
      <a:lvl2pPr algn="l" rtl="0" fontAlgn="base">
        <a:spcBef>
          <a:spcPct val="0"/>
        </a:spcBef>
        <a:spcAft>
          <a:spcPct val="0"/>
        </a:spcAft>
        <a:defRPr kumimoji="1" sz="3600">
          <a:solidFill>
            <a:schemeClr val="tx2"/>
          </a:solidFill>
          <a:latin typeface="Tahoma" pitchFamily="34" charset="0"/>
          <a:ea typeface="ＭＳ Ｐゴシック" pitchFamily="50" charset="-128"/>
        </a:defRPr>
      </a:lvl2pPr>
      <a:lvl3pPr algn="l" rtl="0" fontAlgn="base">
        <a:spcBef>
          <a:spcPct val="0"/>
        </a:spcBef>
        <a:spcAft>
          <a:spcPct val="0"/>
        </a:spcAft>
        <a:defRPr kumimoji="1" sz="3600">
          <a:solidFill>
            <a:schemeClr val="tx2"/>
          </a:solidFill>
          <a:latin typeface="Tahoma" pitchFamily="34" charset="0"/>
          <a:ea typeface="ＭＳ Ｐゴシック" pitchFamily="50" charset="-128"/>
        </a:defRPr>
      </a:lvl3pPr>
      <a:lvl4pPr algn="l" rtl="0" fontAlgn="base">
        <a:spcBef>
          <a:spcPct val="0"/>
        </a:spcBef>
        <a:spcAft>
          <a:spcPct val="0"/>
        </a:spcAft>
        <a:defRPr kumimoji="1" sz="3600">
          <a:solidFill>
            <a:schemeClr val="tx2"/>
          </a:solidFill>
          <a:latin typeface="Tahoma" pitchFamily="34" charset="0"/>
          <a:ea typeface="ＭＳ Ｐゴシック" pitchFamily="50" charset="-128"/>
        </a:defRPr>
      </a:lvl4pPr>
      <a:lvl5pPr algn="l" rtl="0" fontAlgn="base">
        <a:spcBef>
          <a:spcPct val="0"/>
        </a:spcBef>
        <a:spcAft>
          <a:spcPct val="0"/>
        </a:spcAft>
        <a:defRPr kumimoji="1" sz="3600">
          <a:solidFill>
            <a:schemeClr val="tx2"/>
          </a:solidFill>
          <a:latin typeface="Tahoma" pitchFamily="34" charset="0"/>
          <a:ea typeface="ＭＳ Ｐゴシック" pitchFamily="50" charset="-128"/>
        </a:defRPr>
      </a:lvl5pPr>
      <a:lvl6pPr marL="457200" algn="l" rtl="0" fontAlgn="base">
        <a:spcBef>
          <a:spcPct val="0"/>
        </a:spcBef>
        <a:spcAft>
          <a:spcPct val="0"/>
        </a:spcAft>
        <a:defRPr kumimoji="1" sz="36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36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36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3600">
          <a:solidFill>
            <a:schemeClr val="tx2"/>
          </a:solidFill>
          <a:latin typeface="Tahoma" pitchFamily="34" charset="0"/>
          <a:ea typeface="ＭＳ Ｐゴシック" pitchFamily="50" charset="-128"/>
        </a:defRPr>
      </a:lvl9pPr>
    </p:titleStyle>
    <p:bodyStyle>
      <a:lvl1pPr marL="342900" indent="-342900" algn="l" rtl="0" fontAlgn="base">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lr>
          <a:schemeClr val="hlink"/>
        </a:buClr>
        <a:buChar char="–"/>
        <a:defRPr kumimoji="1" sz="2800">
          <a:solidFill>
            <a:schemeClr val="tx1"/>
          </a:solidFill>
          <a:latin typeface="+mn-lt"/>
          <a:ea typeface="+mn-ea"/>
        </a:defRPr>
      </a:lvl2pPr>
      <a:lvl3pPr marL="1143000" indent="-228600" algn="l" rtl="0" fontAlgn="base">
        <a:spcBef>
          <a:spcPct val="20000"/>
        </a:spcBef>
        <a:spcAft>
          <a:spcPct val="0"/>
        </a:spcAft>
        <a:buClr>
          <a:schemeClr val="accent1"/>
        </a:buClr>
        <a:buChar char="•"/>
        <a:defRPr kumimoji="1" sz="2400">
          <a:solidFill>
            <a:schemeClr val="tx1"/>
          </a:solidFill>
          <a:latin typeface="+mn-lt"/>
          <a:ea typeface="+mn-ea"/>
        </a:defRPr>
      </a:lvl3pPr>
      <a:lvl4pPr marL="1600200" indent="-228600" algn="l" rtl="0" fontAlgn="base">
        <a:spcBef>
          <a:spcPct val="20000"/>
        </a:spcBef>
        <a:spcAft>
          <a:spcPct val="0"/>
        </a:spcAft>
        <a:buClr>
          <a:schemeClr val="folHlink"/>
        </a:buClr>
        <a:buChar char="–"/>
        <a:defRPr kumimoji="1" sz="2000">
          <a:solidFill>
            <a:schemeClr val="tx1"/>
          </a:solidFill>
          <a:latin typeface="+mn-lt"/>
          <a:ea typeface="+mn-ea"/>
        </a:defRPr>
      </a:lvl4pPr>
      <a:lvl5pPr marL="2057400" indent="-228600" algn="l" rtl="0" fontAlgn="base">
        <a:spcBef>
          <a:spcPct val="20000"/>
        </a:spcBef>
        <a:spcAft>
          <a:spcPct val="0"/>
        </a:spcAft>
        <a:buClr>
          <a:schemeClr val="accent1"/>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accent1"/>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accent1"/>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accent1"/>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accent1"/>
        </a:buClr>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2.wmf"/></Relationships>
</file>

<file path=ppt/slides/_rels/slide18.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7.wmf"/></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kumimoji="1" lang="en-US" altLang="ja-JP" sz="4400" dirty="0" smtClean="0"/>
              <a:t>Overview of SAMURAI Project</a:t>
            </a:r>
            <a:endParaRPr kumimoji="1" lang="ja-JP" altLang="en-US" sz="4400" dirty="0"/>
          </a:p>
        </p:txBody>
      </p:sp>
      <p:sp>
        <p:nvSpPr>
          <p:cNvPr id="5" name="サブタイトル 4"/>
          <p:cNvSpPr>
            <a:spLocks noGrp="1"/>
          </p:cNvSpPr>
          <p:nvPr>
            <p:ph type="subTitle" idx="1"/>
          </p:nvPr>
        </p:nvSpPr>
        <p:spPr/>
        <p:txBody>
          <a:bodyPr/>
          <a:lstStyle/>
          <a:p>
            <a:r>
              <a:rPr kumimoji="1" lang="en-US" altLang="ja-JP" b="1" u="sng" dirty="0" err="1" smtClean="0"/>
              <a:t>Yohei</a:t>
            </a:r>
            <a:r>
              <a:rPr kumimoji="1" lang="en-US" altLang="ja-JP" b="1" u="sng" dirty="0" smtClean="0"/>
              <a:t> SHIMIZU</a:t>
            </a:r>
          </a:p>
          <a:p>
            <a:r>
              <a:rPr lang="en-US" altLang="ja-JP" i="1" dirty="0" smtClean="0"/>
              <a:t>RIKEN, </a:t>
            </a:r>
            <a:r>
              <a:rPr lang="en-US" altLang="ja-JP" i="1" dirty="0" err="1" smtClean="0"/>
              <a:t>Nishina</a:t>
            </a:r>
            <a:r>
              <a:rPr lang="en-US" altLang="ja-JP" i="1" dirty="0" smtClean="0"/>
              <a:t> center</a:t>
            </a:r>
            <a:endParaRPr kumimoji="1" lang="ja-JP" altLang="en-US"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タイトル 91"/>
          <p:cNvSpPr>
            <a:spLocks noGrp="1"/>
          </p:cNvSpPr>
          <p:nvPr>
            <p:ph type="title"/>
          </p:nvPr>
        </p:nvSpPr>
        <p:spPr/>
        <p:txBody>
          <a:bodyPr/>
          <a:lstStyle/>
          <a:p>
            <a:r>
              <a:rPr kumimoji="1" lang="en-US" altLang="ja-JP" b="1" u="sng" dirty="0" smtClean="0"/>
              <a:t>Superconducting Dipole Magnet</a:t>
            </a:r>
            <a:endParaRPr kumimoji="1" lang="ja-JP" altLang="en-US" b="1" u="sng" dirty="0"/>
          </a:p>
        </p:txBody>
      </p:sp>
      <p:pic>
        <p:nvPicPr>
          <p:cNvPr id="121998" name="Picture 142" descr="C:\Documents and Settings\sato\My Documents\Document\研究発表\2010(H22)年度\101122-SAMURAI研究会\By-plot\By_along_Z.png"/>
          <p:cNvPicPr>
            <a:picLocks noChangeAspect="1" noChangeArrowheads="1"/>
          </p:cNvPicPr>
          <p:nvPr/>
        </p:nvPicPr>
        <p:blipFill>
          <a:blip r:embed="rId3" cstate="print"/>
          <a:srcRect/>
          <a:stretch>
            <a:fillRect/>
          </a:stretch>
        </p:blipFill>
        <p:spPr bwMode="auto">
          <a:xfrm>
            <a:off x="266700" y="2754313"/>
            <a:ext cx="4397375" cy="3298825"/>
          </a:xfrm>
          <a:prstGeom prst="rect">
            <a:avLst/>
          </a:prstGeom>
          <a:noFill/>
        </p:spPr>
      </p:pic>
      <p:grpSp>
        <p:nvGrpSpPr>
          <p:cNvPr id="2" name="Group 143"/>
          <p:cNvGrpSpPr>
            <a:grpSpLocks/>
          </p:cNvGrpSpPr>
          <p:nvPr/>
        </p:nvGrpSpPr>
        <p:grpSpPr bwMode="auto">
          <a:xfrm>
            <a:off x="1257300" y="1500188"/>
            <a:ext cx="2470150" cy="635000"/>
            <a:chOff x="982" y="727"/>
            <a:chExt cx="1556" cy="400"/>
          </a:xfrm>
        </p:grpSpPr>
        <p:sp>
          <p:nvSpPr>
            <p:cNvPr id="121936" name="Text Box 80"/>
            <p:cNvSpPr txBox="1">
              <a:spLocks noChangeArrowheads="1"/>
            </p:cNvSpPr>
            <p:nvPr/>
          </p:nvSpPr>
          <p:spPr bwMode="auto">
            <a:xfrm>
              <a:off x="982" y="727"/>
              <a:ext cx="1452" cy="192"/>
            </a:xfrm>
            <a:prstGeom prst="rect">
              <a:avLst/>
            </a:prstGeom>
            <a:noFill/>
            <a:ln w="9525">
              <a:noFill/>
              <a:miter lim="800000"/>
              <a:headEnd/>
              <a:tailEnd/>
            </a:ln>
            <a:effectLst/>
          </p:spPr>
          <p:txBody>
            <a:bodyPr>
              <a:spAutoFit/>
            </a:bodyPr>
            <a:lstStyle/>
            <a:p>
              <a:pPr>
                <a:spcBef>
                  <a:spcPct val="50000"/>
                </a:spcBef>
              </a:pPr>
              <a:r>
                <a:rPr lang="ja-JP" altLang="en-US" sz="1400" dirty="0"/>
                <a:t>1.9 </a:t>
              </a:r>
              <a:r>
                <a:rPr lang="en-US" altLang="ja-JP" sz="1400" dirty="0"/>
                <a:t>MAT/coil</a:t>
              </a:r>
            </a:p>
          </p:txBody>
        </p:sp>
        <p:sp>
          <p:nvSpPr>
            <p:cNvPr id="121937" name="Text Box 81"/>
            <p:cNvSpPr txBox="1">
              <a:spLocks noChangeArrowheads="1"/>
            </p:cNvSpPr>
            <p:nvPr/>
          </p:nvSpPr>
          <p:spPr bwMode="auto">
            <a:xfrm>
              <a:off x="982" y="935"/>
              <a:ext cx="1556" cy="192"/>
            </a:xfrm>
            <a:prstGeom prst="rect">
              <a:avLst/>
            </a:prstGeom>
            <a:noFill/>
            <a:ln w="9525">
              <a:noFill/>
              <a:miter lim="800000"/>
              <a:headEnd/>
              <a:tailEnd/>
            </a:ln>
            <a:effectLst/>
          </p:spPr>
          <p:txBody>
            <a:bodyPr>
              <a:spAutoFit/>
            </a:bodyPr>
            <a:lstStyle/>
            <a:p>
              <a:pPr>
                <a:spcBef>
                  <a:spcPct val="50000"/>
                </a:spcBef>
              </a:pPr>
              <a:r>
                <a:rPr lang="en-US" altLang="ja-JP" sz="1400" dirty="0"/>
                <a:t>I=560 A (66 A/mm</a:t>
              </a:r>
              <a:r>
                <a:rPr lang="en-US" altLang="ja-JP" sz="1400" baseline="30000" dirty="0"/>
                <a:t>2</a:t>
              </a:r>
              <a:r>
                <a:rPr lang="en-US" altLang="ja-JP" sz="1400" dirty="0"/>
                <a:t>)</a:t>
              </a:r>
            </a:p>
          </p:txBody>
        </p:sp>
      </p:grpSp>
      <p:sp>
        <p:nvSpPr>
          <p:cNvPr id="121938" name="AutoShape 82"/>
          <p:cNvSpPr>
            <a:spLocks noChangeArrowheads="1"/>
          </p:cNvSpPr>
          <p:nvPr/>
        </p:nvSpPr>
        <p:spPr bwMode="auto">
          <a:xfrm>
            <a:off x="2355850" y="2125663"/>
            <a:ext cx="412750" cy="376237"/>
          </a:xfrm>
          <a:prstGeom prst="downArrow">
            <a:avLst>
              <a:gd name="adj1" fmla="val 46370"/>
              <a:gd name="adj2" fmla="val 48944"/>
            </a:avLst>
          </a:prstGeom>
          <a:solidFill>
            <a:schemeClr val="accent1"/>
          </a:solidFill>
          <a:ln w="9525">
            <a:solidFill>
              <a:schemeClr val="tx1"/>
            </a:solidFill>
            <a:miter lim="800000"/>
            <a:headEnd/>
            <a:tailEnd/>
          </a:ln>
          <a:effectLst/>
        </p:spPr>
        <p:txBody>
          <a:bodyPr vert="eaVert" wrap="none" anchor="ctr"/>
          <a:lstStyle/>
          <a:p>
            <a:endParaRPr lang="ja-JP" altLang="en-US"/>
          </a:p>
        </p:txBody>
      </p:sp>
      <p:grpSp>
        <p:nvGrpSpPr>
          <p:cNvPr id="3" name="Group 90"/>
          <p:cNvGrpSpPr>
            <a:grpSpLocks/>
          </p:cNvGrpSpPr>
          <p:nvPr/>
        </p:nvGrpSpPr>
        <p:grpSpPr bwMode="auto">
          <a:xfrm>
            <a:off x="4757738" y="3568700"/>
            <a:ext cx="4386262" cy="3289300"/>
            <a:chOff x="2997" y="2248"/>
            <a:chExt cx="2763" cy="2072"/>
          </a:xfrm>
        </p:grpSpPr>
        <p:grpSp>
          <p:nvGrpSpPr>
            <p:cNvPr id="4" name="Group 77"/>
            <p:cNvGrpSpPr>
              <a:grpSpLocks/>
            </p:cNvGrpSpPr>
            <p:nvPr/>
          </p:nvGrpSpPr>
          <p:grpSpPr bwMode="auto">
            <a:xfrm>
              <a:off x="2997" y="2248"/>
              <a:ext cx="2763" cy="2072"/>
              <a:chOff x="2997" y="2248"/>
              <a:chExt cx="2763" cy="2072"/>
            </a:xfrm>
          </p:grpSpPr>
          <p:grpSp>
            <p:nvGrpSpPr>
              <p:cNvPr id="5" name="Group 76"/>
              <p:cNvGrpSpPr>
                <a:grpSpLocks/>
              </p:cNvGrpSpPr>
              <p:nvPr/>
            </p:nvGrpSpPr>
            <p:grpSpPr bwMode="auto">
              <a:xfrm>
                <a:off x="2997" y="2248"/>
                <a:ext cx="2763" cy="2072"/>
                <a:chOff x="2997" y="2248"/>
                <a:chExt cx="2763" cy="2072"/>
              </a:xfrm>
            </p:grpSpPr>
            <p:grpSp>
              <p:nvGrpSpPr>
                <p:cNvPr id="6" name="Group 75"/>
                <p:cNvGrpSpPr>
                  <a:grpSpLocks/>
                </p:cNvGrpSpPr>
                <p:nvPr/>
              </p:nvGrpSpPr>
              <p:grpSpPr bwMode="auto">
                <a:xfrm>
                  <a:off x="2997" y="2248"/>
                  <a:ext cx="2763" cy="2072"/>
                  <a:chOff x="2997" y="2248"/>
                  <a:chExt cx="2763" cy="2072"/>
                </a:xfrm>
              </p:grpSpPr>
              <p:pic>
                <p:nvPicPr>
                  <p:cNvPr id="121859" name="Picture 3" descr="C:\Documents and Settings\sato\My Documents\document\RIBF\SAMURAI\超伝導マグネット\磁場計算\090630磁場計算\090630-excitation_curve.png"/>
                  <p:cNvPicPr>
                    <a:picLocks noChangeAspect="1" noChangeArrowheads="1"/>
                  </p:cNvPicPr>
                  <p:nvPr/>
                </p:nvPicPr>
                <p:blipFill>
                  <a:blip r:embed="rId4" cstate="print"/>
                  <a:srcRect/>
                  <a:stretch>
                    <a:fillRect/>
                  </a:stretch>
                </p:blipFill>
                <p:spPr bwMode="auto">
                  <a:xfrm>
                    <a:off x="2997" y="2248"/>
                    <a:ext cx="2763" cy="2072"/>
                  </a:xfrm>
                  <a:prstGeom prst="rect">
                    <a:avLst/>
                  </a:prstGeom>
                  <a:noFill/>
                </p:spPr>
              </p:pic>
              <p:sp>
                <p:nvSpPr>
                  <p:cNvPr id="121870" name="Rectangle 14"/>
                  <p:cNvSpPr>
                    <a:spLocks noChangeArrowheads="1"/>
                  </p:cNvSpPr>
                  <p:nvPr/>
                </p:nvSpPr>
                <p:spPr bwMode="auto">
                  <a:xfrm>
                    <a:off x="3831" y="2529"/>
                    <a:ext cx="1199" cy="207"/>
                  </a:xfrm>
                  <a:prstGeom prst="rect">
                    <a:avLst/>
                  </a:prstGeom>
                  <a:solidFill>
                    <a:schemeClr val="bg1"/>
                  </a:solidFill>
                  <a:ln w="9525">
                    <a:noFill/>
                    <a:miter lim="800000"/>
                    <a:headEnd/>
                    <a:tailEnd/>
                  </a:ln>
                  <a:effectLst/>
                </p:spPr>
                <p:txBody>
                  <a:bodyPr wrap="none" anchor="ctr"/>
                  <a:lstStyle/>
                  <a:p>
                    <a:endParaRPr lang="ja-JP" altLang="en-US"/>
                  </a:p>
                </p:txBody>
              </p:sp>
            </p:grpSp>
            <p:sp>
              <p:nvSpPr>
                <p:cNvPr id="121861" name="Oval 5"/>
                <p:cNvSpPr>
                  <a:spLocks noChangeArrowheads="1"/>
                </p:cNvSpPr>
                <p:nvPr/>
              </p:nvSpPr>
              <p:spPr bwMode="auto">
                <a:xfrm>
                  <a:off x="5461" y="3176"/>
                  <a:ext cx="136" cy="136"/>
                </a:xfrm>
                <a:prstGeom prst="ellipse">
                  <a:avLst/>
                </a:prstGeom>
                <a:noFill/>
                <a:ln w="19050">
                  <a:solidFill>
                    <a:schemeClr val="tx1"/>
                  </a:solidFill>
                  <a:round/>
                  <a:headEnd/>
                  <a:tailEnd/>
                </a:ln>
                <a:effectLst/>
              </p:spPr>
              <p:txBody>
                <a:bodyPr wrap="none" anchor="ctr"/>
                <a:lstStyle/>
                <a:p>
                  <a:endParaRPr lang="ja-JP" altLang="en-US"/>
                </a:p>
              </p:txBody>
            </p:sp>
            <p:sp>
              <p:nvSpPr>
                <p:cNvPr id="121869" name="Text Box 13"/>
                <p:cNvSpPr txBox="1">
                  <a:spLocks noChangeArrowheads="1"/>
                </p:cNvSpPr>
                <p:nvPr/>
              </p:nvSpPr>
              <p:spPr bwMode="auto">
                <a:xfrm>
                  <a:off x="4487" y="2607"/>
                  <a:ext cx="575" cy="144"/>
                </a:xfrm>
                <a:prstGeom prst="rect">
                  <a:avLst/>
                </a:prstGeom>
                <a:noFill/>
                <a:ln w="9525">
                  <a:noFill/>
                  <a:miter lim="800000"/>
                  <a:headEnd/>
                  <a:tailEnd/>
                </a:ln>
                <a:effectLst/>
              </p:spPr>
              <p:txBody>
                <a:bodyPr>
                  <a:spAutoFit/>
                </a:bodyPr>
                <a:lstStyle/>
                <a:p>
                  <a:pPr algn="r">
                    <a:spcBef>
                      <a:spcPct val="50000"/>
                    </a:spcBef>
                  </a:pPr>
                  <a:r>
                    <a:rPr lang="en-US" altLang="ja-JP" sz="900">
                      <a:latin typeface="Symbol" pitchFamily="18" charset="2"/>
                    </a:rPr>
                    <a:t>m</a:t>
                  </a:r>
                  <a:r>
                    <a:rPr lang="en-US" altLang="ja-JP" sz="900"/>
                    <a:t>=infinity</a:t>
                  </a:r>
                </a:p>
              </p:txBody>
            </p:sp>
            <p:sp>
              <p:nvSpPr>
                <p:cNvPr id="121872" name="Text Box 16"/>
                <p:cNvSpPr txBox="1">
                  <a:spLocks noChangeArrowheads="1"/>
                </p:cNvSpPr>
                <p:nvPr/>
              </p:nvSpPr>
              <p:spPr bwMode="auto">
                <a:xfrm>
                  <a:off x="4215" y="2523"/>
                  <a:ext cx="852" cy="144"/>
                </a:xfrm>
                <a:prstGeom prst="rect">
                  <a:avLst/>
                </a:prstGeom>
                <a:noFill/>
                <a:ln w="9525">
                  <a:noFill/>
                  <a:miter lim="800000"/>
                  <a:headEnd/>
                  <a:tailEnd/>
                </a:ln>
                <a:effectLst/>
              </p:spPr>
              <p:txBody>
                <a:bodyPr>
                  <a:spAutoFit/>
                </a:bodyPr>
                <a:lstStyle/>
                <a:p>
                  <a:pPr algn="r">
                    <a:spcBef>
                      <a:spcPct val="50000"/>
                    </a:spcBef>
                  </a:pPr>
                  <a:r>
                    <a:rPr lang="en-US" altLang="ja-JP" sz="900"/>
                    <a:t>calc. by TOSCA</a:t>
                  </a:r>
                </a:p>
              </p:txBody>
            </p:sp>
            <p:sp>
              <p:nvSpPr>
                <p:cNvPr id="121901" name="Text Box 45"/>
                <p:cNvSpPr txBox="1">
                  <a:spLocks noChangeArrowheads="1"/>
                </p:cNvSpPr>
                <p:nvPr/>
              </p:nvSpPr>
              <p:spPr bwMode="auto">
                <a:xfrm>
                  <a:off x="5135" y="2985"/>
                  <a:ext cx="472" cy="231"/>
                </a:xfrm>
                <a:prstGeom prst="rect">
                  <a:avLst/>
                </a:prstGeom>
                <a:noFill/>
                <a:ln w="9525">
                  <a:noFill/>
                  <a:miter lim="800000"/>
                  <a:headEnd/>
                  <a:tailEnd/>
                </a:ln>
                <a:effectLst/>
              </p:spPr>
              <p:txBody>
                <a:bodyPr>
                  <a:spAutoFit/>
                </a:bodyPr>
                <a:lstStyle/>
                <a:p>
                  <a:pPr>
                    <a:spcBef>
                      <a:spcPct val="50000"/>
                    </a:spcBef>
                  </a:pPr>
                  <a:r>
                    <a:rPr lang="ja-JP" altLang="en-US" sz="1800"/>
                    <a:t>3.1</a:t>
                  </a:r>
                  <a:r>
                    <a:rPr lang="en-US" altLang="ja-JP" sz="1800"/>
                    <a:t>T</a:t>
                  </a:r>
                </a:p>
              </p:txBody>
            </p:sp>
          </p:grpSp>
          <p:sp>
            <p:nvSpPr>
              <p:cNvPr id="121868" name="Text Box 12"/>
              <p:cNvSpPr txBox="1">
                <a:spLocks noChangeArrowheads="1"/>
              </p:cNvSpPr>
              <p:nvPr/>
            </p:nvSpPr>
            <p:spPr bwMode="auto">
              <a:xfrm>
                <a:off x="3434" y="2264"/>
                <a:ext cx="2143" cy="192"/>
              </a:xfrm>
              <a:prstGeom prst="rect">
                <a:avLst/>
              </a:prstGeom>
              <a:solidFill>
                <a:schemeClr val="bg1"/>
              </a:solidFill>
              <a:ln w="9525">
                <a:noFill/>
                <a:miter lim="800000"/>
                <a:headEnd/>
                <a:tailEnd/>
              </a:ln>
              <a:effectLst/>
            </p:spPr>
            <p:txBody>
              <a:bodyPr>
                <a:spAutoFit/>
              </a:bodyPr>
              <a:lstStyle/>
              <a:p>
                <a:pPr algn="ctr">
                  <a:spcBef>
                    <a:spcPct val="50000"/>
                  </a:spcBef>
                </a:pPr>
                <a:r>
                  <a:rPr lang="en-US" altLang="ja-JP" sz="1400"/>
                  <a:t>excitation curve @ center</a:t>
                </a:r>
              </a:p>
            </p:txBody>
          </p:sp>
        </p:grpSp>
        <p:sp>
          <p:nvSpPr>
            <p:cNvPr id="121940" name="Text Box 84"/>
            <p:cNvSpPr txBox="1">
              <a:spLocks noChangeArrowheads="1"/>
            </p:cNvSpPr>
            <p:nvPr/>
          </p:nvSpPr>
          <p:spPr bwMode="auto">
            <a:xfrm>
              <a:off x="5103" y="4079"/>
              <a:ext cx="585" cy="213"/>
            </a:xfrm>
            <a:prstGeom prst="rect">
              <a:avLst/>
            </a:prstGeom>
            <a:noFill/>
            <a:ln w="9525">
              <a:noFill/>
              <a:miter lim="800000"/>
              <a:headEnd/>
              <a:tailEnd/>
            </a:ln>
            <a:effectLst/>
          </p:spPr>
          <p:txBody>
            <a:bodyPr wrap="square">
              <a:spAutoFit/>
            </a:bodyPr>
            <a:lstStyle/>
            <a:p>
              <a:pPr>
                <a:spcBef>
                  <a:spcPct val="50000"/>
                </a:spcBef>
              </a:pPr>
              <a:r>
                <a:rPr lang="ja-JP" altLang="en-US" sz="1600" dirty="0"/>
                <a:t>1.9</a:t>
              </a:r>
              <a:r>
                <a:rPr lang="en-US" altLang="ja-JP" sz="1600" dirty="0"/>
                <a:t>MAT</a:t>
              </a:r>
            </a:p>
          </p:txBody>
        </p:sp>
        <p:sp>
          <p:nvSpPr>
            <p:cNvPr id="121939" name="Line 83"/>
            <p:cNvSpPr>
              <a:spLocks noChangeShapeType="1"/>
            </p:cNvSpPr>
            <p:nvPr/>
          </p:nvSpPr>
          <p:spPr bwMode="auto">
            <a:xfrm>
              <a:off x="5530" y="3306"/>
              <a:ext cx="0" cy="749"/>
            </a:xfrm>
            <a:prstGeom prst="line">
              <a:avLst/>
            </a:prstGeom>
            <a:noFill/>
            <a:ln w="9525">
              <a:solidFill>
                <a:schemeClr val="tx1"/>
              </a:solidFill>
              <a:round/>
              <a:headEnd/>
              <a:tailEnd type="arrow" w="med" len="med"/>
            </a:ln>
            <a:effectLst/>
          </p:spPr>
          <p:txBody>
            <a:bodyPr/>
            <a:lstStyle/>
            <a:p>
              <a:endParaRPr lang="ja-JP" altLang="en-US"/>
            </a:p>
          </p:txBody>
        </p:sp>
      </p:grpSp>
      <p:sp>
        <p:nvSpPr>
          <p:cNvPr id="121907" name="Text Box 51"/>
          <p:cNvSpPr txBox="1">
            <a:spLocks noChangeArrowheads="1"/>
          </p:cNvSpPr>
          <p:nvPr/>
        </p:nvSpPr>
        <p:spPr bwMode="auto">
          <a:xfrm>
            <a:off x="467544" y="2329135"/>
            <a:ext cx="1817687" cy="307777"/>
          </a:xfrm>
          <a:prstGeom prst="rect">
            <a:avLst/>
          </a:prstGeom>
          <a:noFill/>
          <a:ln w="9525">
            <a:noFill/>
            <a:miter lim="800000"/>
            <a:headEnd/>
            <a:tailEnd/>
          </a:ln>
          <a:effectLst/>
        </p:spPr>
        <p:txBody>
          <a:bodyPr wrap="square">
            <a:spAutoFit/>
          </a:bodyPr>
          <a:lstStyle/>
          <a:p>
            <a:pPr>
              <a:spcBef>
                <a:spcPct val="50000"/>
              </a:spcBef>
            </a:pPr>
            <a:r>
              <a:rPr lang="en-US" altLang="ja-JP" sz="1400" dirty="0"/>
              <a:t>Integral BL=7.05 Tm</a:t>
            </a:r>
          </a:p>
        </p:txBody>
      </p:sp>
      <p:sp>
        <p:nvSpPr>
          <p:cNvPr id="121908" name="Line 52"/>
          <p:cNvSpPr>
            <a:spLocks noChangeShapeType="1"/>
          </p:cNvSpPr>
          <p:nvPr/>
        </p:nvSpPr>
        <p:spPr bwMode="auto">
          <a:xfrm>
            <a:off x="1431925" y="2659063"/>
            <a:ext cx="708025" cy="787400"/>
          </a:xfrm>
          <a:prstGeom prst="line">
            <a:avLst/>
          </a:prstGeom>
          <a:noFill/>
          <a:ln w="9525">
            <a:solidFill>
              <a:schemeClr val="tx1"/>
            </a:solidFill>
            <a:round/>
            <a:headEnd/>
            <a:tailEnd type="triangle" w="med" len="med"/>
          </a:ln>
          <a:effectLst/>
        </p:spPr>
        <p:txBody>
          <a:bodyPr/>
          <a:lstStyle/>
          <a:p>
            <a:endParaRPr lang="ja-JP" altLang="en-US"/>
          </a:p>
        </p:txBody>
      </p:sp>
      <p:grpSp>
        <p:nvGrpSpPr>
          <p:cNvPr id="7" name="Group 141"/>
          <p:cNvGrpSpPr>
            <a:grpSpLocks/>
          </p:cNvGrpSpPr>
          <p:nvPr/>
        </p:nvGrpSpPr>
        <p:grpSpPr bwMode="auto">
          <a:xfrm>
            <a:off x="4384675" y="971550"/>
            <a:ext cx="4759325" cy="2482850"/>
            <a:chOff x="2513" y="629"/>
            <a:chExt cx="2998" cy="1564"/>
          </a:xfrm>
        </p:grpSpPr>
        <p:grpSp>
          <p:nvGrpSpPr>
            <p:cNvPr id="8" name="Group 103"/>
            <p:cNvGrpSpPr>
              <a:grpSpLocks/>
            </p:cNvGrpSpPr>
            <p:nvPr/>
          </p:nvGrpSpPr>
          <p:grpSpPr bwMode="auto">
            <a:xfrm>
              <a:off x="2513" y="629"/>
              <a:ext cx="2998" cy="1564"/>
              <a:chOff x="2513" y="629"/>
              <a:chExt cx="2998" cy="1564"/>
            </a:xfrm>
          </p:grpSpPr>
          <p:grpSp>
            <p:nvGrpSpPr>
              <p:cNvPr id="9" name="Group 100"/>
              <p:cNvGrpSpPr>
                <a:grpSpLocks/>
              </p:cNvGrpSpPr>
              <p:nvPr/>
            </p:nvGrpSpPr>
            <p:grpSpPr bwMode="auto">
              <a:xfrm>
                <a:off x="3060" y="629"/>
                <a:ext cx="2451" cy="1564"/>
                <a:chOff x="3060" y="629"/>
                <a:chExt cx="2451" cy="1564"/>
              </a:xfrm>
            </p:grpSpPr>
            <p:sp>
              <p:nvSpPr>
                <p:cNvPr id="121919" name="Text Box 63"/>
                <p:cNvSpPr txBox="1">
                  <a:spLocks noChangeArrowheads="1"/>
                </p:cNvSpPr>
                <p:nvPr/>
              </p:nvSpPr>
              <p:spPr bwMode="auto">
                <a:xfrm>
                  <a:off x="3786" y="659"/>
                  <a:ext cx="219" cy="192"/>
                </a:xfrm>
                <a:prstGeom prst="rect">
                  <a:avLst/>
                </a:prstGeom>
                <a:noFill/>
                <a:ln w="9525">
                  <a:noFill/>
                  <a:miter lim="800000"/>
                  <a:headEnd/>
                  <a:tailEnd/>
                </a:ln>
                <a:effectLst/>
              </p:spPr>
              <p:txBody>
                <a:bodyPr>
                  <a:spAutoFit/>
                </a:bodyPr>
                <a:lstStyle/>
                <a:p>
                  <a:pPr>
                    <a:spcBef>
                      <a:spcPct val="50000"/>
                    </a:spcBef>
                  </a:pPr>
                  <a:r>
                    <a:rPr lang="en-US" altLang="ja-JP" sz="1400"/>
                    <a:t>Y</a:t>
                  </a:r>
                </a:p>
              </p:txBody>
            </p:sp>
            <p:sp>
              <p:nvSpPr>
                <p:cNvPr id="121920" name="Text Box 64"/>
                <p:cNvSpPr txBox="1">
                  <a:spLocks noChangeArrowheads="1"/>
                </p:cNvSpPr>
                <p:nvPr/>
              </p:nvSpPr>
              <p:spPr bwMode="auto">
                <a:xfrm>
                  <a:off x="5284" y="1810"/>
                  <a:ext cx="219" cy="192"/>
                </a:xfrm>
                <a:prstGeom prst="rect">
                  <a:avLst/>
                </a:prstGeom>
                <a:noFill/>
                <a:ln w="9525">
                  <a:noFill/>
                  <a:miter lim="800000"/>
                  <a:headEnd/>
                  <a:tailEnd/>
                </a:ln>
                <a:effectLst/>
              </p:spPr>
              <p:txBody>
                <a:bodyPr>
                  <a:spAutoFit/>
                </a:bodyPr>
                <a:lstStyle/>
                <a:p>
                  <a:pPr>
                    <a:spcBef>
                      <a:spcPct val="50000"/>
                    </a:spcBef>
                  </a:pPr>
                  <a:r>
                    <a:rPr lang="en-US" altLang="ja-JP" sz="1400"/>
                    <a:t>Z</a:t>
                  </a:r>
                </a:p>
              </p:txBody>
            </p:sp>
            <p:pic>
              <p:nvPicPr>
                <p:cNvPr id="121948" name="Picture 92" descr="C:\Documents and Settings\sato\My Documents\Document\研究発表\2010(H22)年度\100913-informal\100909-yoke-1-blue.png"/>
                <p:cNvPicPr>
                  <a:picLocks noChangeAspect="1" noChangeArrowheads="1"/>
                </p:cNvPicPr>
                <p:nvPr/>
              </p:nvPicPr>
              <p:blipFill>
                <a:blip r:embed="rId5" cstate="print"/>
                <a:srcRect/>
                <a:stretch>
                  <a:fillRect/>
                </a:stretch>
              </p:blipFill>
              <p:spPr bwMode="auto">
                <a:xfrm>
                  <a:off x="3085" y="629"/>
                  <a:ext cx="2426" cy="1564"/>
                </a:xfrm>
                <a:prstGeom prst="rect">
                  <a:avLst/>
                </a:prstGeom>
                <a:noFill/>
              </p:spPr>
            </p:pic>
            <p:sp>
              <p:nvSpPr>
                <p:cNvPr id="121949" name="Line 93"/>
                <p:cNvSpPr>
                  <a:spLocks noChangeShapeType="1"/>
                </p:cNvSpPr>
                <p:nvPr/>
              </p:nvSpPr>
              <p:spPr bwMode="auto">
                <a:xfrm>
                  <a:off x="3060" y="1557"/>
                  <a:ext cx="2289" cy="351"/>
                </a:xfrm>
                <a:prstGeom prst="line">
                  <a:avLst/>
                </a:prstGeom>
                <a:noFill/>
                <a:ln w="9525">
                  <a:solidFill>
                    <a:schemeClr val="tx1"/>
                  </a:solidFill>
                  <a:round/>
                  <a:headEnd/>
                  <a:tailEnd type="triangle" w="med" len="med"/>
                </a:ln>
                <a:effectLst/>
              </p:spPr>
              <p:txBody>
                <a:bodyPr/>
                <a:lstStyle/>
                <a:p>
                  <a:endParaRPr lang="ja-JP" altLang="en-US"/>
                </a:p>
              </p:txBody>
            </p:sp>
            <p:sp>
              <p:nvSpPr>
                <p:cNvPr id="121950" name="Line 94"/>
                <p:cNvSpPr>
                  <a:spLocks noChangeShapeType="1"/>
                </p:cNvSpPr>
                <p:nvPr/>
              </p:nvSpPr>
              <p:spPr bwMode="auto">
                <a:xfrm>
                  <a:off x="3855" y="1605"/>
                  <a:ext cx="9" cy="360"/>
                </a:xfrm>
                <a:prstGeom prst="line">
                  <a:avLst/>
                </a:prstGeom>
                <a:noFill/>
                <a:ln w="9525">
                  <a:solidFill>
                    <a:schemeClr val="tx1"/>
                  </a:solidFill>
                  <a:round/>
                  <a:headEnd/>
                  <a:tailEnd/>
                </a:ln>
                <a:effectLst/>
              </p:spPr>
              <p:txBody>
                <a:bodyPr/>
                <a:lstStyle/>
                <a:p>
                  <a:endParaRPr lang="ja-JP" altLang="en-US"/>
                </a:p>
              </p:txBody>
            </p:sp>
            <p:sp>
              <p:nvSpPr>
                <p:cNvPr id="121951" name="Line 95"/>
                <p:cNvSpPr>
                  <a:spLocks noChangeShapeType="1"/>
                </p:cNvSpPr>
                <p:nvPr/>
              </p:nvSpPr>
              <p:spPr bwMode="auto">
                <a:xfrm>
                  <a:off x="3864" y="2040"/>
                  <a:ext cx="6" cy="153"/>
                </a:xfrm>
                <a:prstGeom prst="line">
                  <a:avLst/>
                </a:prstGeom>
                <a:noFill/>
                <a:ln w="9525">
                  <a:solidFill>
                    <a:schemeClr val="tx1"/>
                  </a:solidFill>
                  <a:round/>
                  <a:headEnd/>
                  <a:tailEnd/>
                </a:ln>
                <a:effectLst/>
              </p:spPr>
              <p:txBody>
                <a:bodyPr/>
                <a:lstStyle/>
                <a:p>
                  <a:endParaRPr lang="ja-JP" altLang="en-US"/>
                </a:p>
              </p:txBody>
            </p:sp>
            <p:sp>
              <p:nvSpPr>
                <p:cNvPr id="121952" name="Line 96"/>
                <p:cNvSpPr>
                  <a:spLocks noChangeShapeType="1"/>
                </p:cNvSpPr>
                <p:nvPr/>
              </p:nvSpPr>
              <p:spPr bwMode="auto">
                <a:xfrm flipH="1" flipV="1">
                  <a:off x="3840" y="786"/>
                  <a:ext cx="12" cy="738"/>
                </a:xfrm>
                <a:prstGeom prst="line">
                  <a:avLst/>
                </a:prstGeom>
                <a:noFill/>
                <a:ln w="9525">
                  <a:solidFill>
                    <a:schemeClr val="tx1"/>
                  </a:solidFill>
                  <a:round/>
                  <a:headEnd/>
                  <a:tailEnd type="triangle" w="med" len="med"/>
                </a:ln>
                <a:effectLst/>
              </p:spPr>
              <p:txBody>
                <a:bodyPr/>
                <a:lstStyle/>
                <a:p>
                  <a:endParaRPr lang="ja-JP" altLang="en-US"/>
                </a:p>
              </p:txBody>
            </p:sp>
            <p:sp>
              <p:nvSpPr>
                <p:cNvPr id="121953" name="Line 97"/>
                <p:cNvSpPr>
                  <a:spLocks noChangeShapeType="1"/>
                </p:cNvSpPr>
                <p:nvPr/>
              </p:nvSpPr>
              <p:spPr bwMode="auto">
                <a:xfrm flipV="1">
                  <a:off x="4992" y="1257"/>
                  <a:ext cx="168" cy="54"/>
                </a:xfrm>
                <a:prstGeom prst="line">
                  <a:avLst/>
                </a:prstGeom>
                <a:noFill/>
                <a:ln w="9525">
                  <a:solidFill>
                    <a:schemeClr val="tx1"/>
                  </a:solidFill>
                  <a:round/>
                  <a:headEnd/>
                  <a:tailEnd type="triangle" w="med" len="med"/>
                </a:ln>
                <a:effectLst/>
              </p:spPr>
              <p:txBody>
                <a:bodyPr/>
                <a:lstStyle/>
                <a:p>
                  <a:endParaRPr lang="ja-JP" altLang="en-US"/>
                </a:p>
              </p:txBody>
            </p:sp>
            <p:sp>
              <p:nvSpPr>
                <p:cNvPr id="121954" name="Line 98"/>
                <p:cNvSpPr>
                  <a:spLocks noChangeShapeType="1"/>
                </p:cNvSpPr>
                <p:nvPr/>
              </p:nvSpPr>
              <p:spPr bwMode="auto">
                <a:xfrm flipV="1">
                  <a:off x="3084" y="1551"/>
                  <a:ext cx="1173" cy="378"/>
                </a:xfrm>
                <a:prstGeom prst="line">
                  <a:avLst/>
                </a:prstGeom>
                <a:noFill/>
                <a:ln w="9525">
                  <a:solidFill>
                    <a:schemeClr val="tx1"/>
                  </a:solidFill>
                  <a:round/>
                  <a:headEnd/>
                  <a:tailEnd/>
                </a:ln>
                <a:effectLst/>
              </p:spPr>
              <p:txBody>
                <a:bodyPr/>
                <a:lstStyle/>
                <a:p>
                  <a:endParaRPr lang="ja-JP" altLang="en-US"/>
                </a:p>
              </p:txBody>
            </p:sp>
            <p:sp>
              <p:nvSpPr>
                <p:cNvPr id="121955" name="Text Box 99"/>
                <p:cNvSpPr txBox="1">
                  <a:spLocks noChangeArrowheads="1"/>
                </p:cNvSpPr>
                <p:nvPr/>
              </p:nvSpPr>
              <p:spPr bwMode="auto">
                <a:xfrm>
                  <a:off x="5022" y="1088"/>
                  <a:ext cx="219" cy="192"/>
                </a:xfrm>
                <a:prstGeom prst="rect">
                  <a:avLst/>
                </a:prstGeom>
                <a:noFill/>
                <a:ln w="9525">
                  <a:noFill/>
                  <a:miter lim="800000"/>
                  <a:headEnd/>
                  <a:tailEnd/>
                </a:ln>
                <a:effectLst/>
              </p:spPr>
              <p:txBody>
                <a:bodyPr>
                  <a:spAutoFit/>
                </a:bodyPr>
                <a:lstStyle/>
                <a:p>
                  <a:pPr>
                    <a:spcBef>
                      <a:spcPct val="50000"/>
                    </a:spcBef>
                  </a:pPr>
                  <a:r>
                    <a:rPr lang="en-US" altLang="ja-JP" sz="1400"/>
                    <a:t>X</a:t>
                  </a:r>
                </a:p>
              </p:txBody>
            </p:sp>
          </p:grpSp>
          <p:sp>
            <p:nvSpPr>
              <p:cNvPr id="121922" name="Line 66"/>
              <p:cNvSpPr>
                <a:spLocks noChangeShapeType="1"/>
              </p:cNvSpPr>
              <p:nvPr/>
            </p:nvSpPr>
            <p:spPr bwMode="auto">
              <a:xfrm flipH="1">
                <a:off x="3057" y="1526"/>
                <a:ext cx="362" cy="76"/>
              </a:xfrm>
              <a:prstGeom prst="line">
                <a:avLst/>
              </a:prstGeom>
              <a:noFill/>
              <a:ln w="57150">
                <a:solidFill>
                  <a:srgbClr val="2335B9"/>
                </a:solidFill>
                <a:round/>
                <a:headEnd/>
                <a:tailEnd type="triangle" w="med" len="med"/>
              </a:ln>
              <a:effectLst/>
            </p:spPr>
            <p:txBody>
              <a:bodyPr/>
              <a:lstStyle/>
              <a:p>
                <a:endParaRPr lang="ja-JP" altLang="en-US"/>
              </a:p>
            </p:txBody>
          </p:sp>
          <p:sp>
            <p:nvSpPr>
              <p:cNvPr id="121923" name="Line 67"/>
              <p:cNvSpPr>
                <a:spLocks noChangeShapeType="1"/>
              </p:cNvSpPr>
              <p:nvPr/>
            </p:nvSpPr>
            <p:spPr bwMode="auto">
              <a:xfrm flipV="1">
                <a:off x="3434" y="1215"/>
                <a:ext cx="1" cy="281"/>
              </a:xfrm>
              <a:prstGeom prst="line">
                <a:avLst/>
              </a:prstGeom>
              <a:noFill/>
              <a:ln w="57150">
                <a:solidFill>
                  <a:srgbClr val="2335B9"/>
                </a:solidFill>
                <a:round/>
                <a:headEnd/>
                <a:tailEnd type="triangle" w="med" len="med"/>
              </a:ln>
              <a:effectLst/>
            </p:spPr>
            <p:txBody>
              <a:bodyPr/>
              <a:lstStyle/>
              <a:p>
                <a:endParaRPr lang="ja-JP" altLang="en-US"/>
              </a:p>
            </p:txBody>
          </p:sp>
          <p:sp>
            <p:nvSpPr>
              <p:cNvPr id="121925" name="Text Box 69"/>
              <p:cNvSpPr txBox="1">
                <a:spLocks noChangeArrowheads="1"/>
              </p:cNvSpPr>
              <p:nvPr/>
            </p:nvSpPr>
            <p:spPr bwMode="auto">
              <a:xfrm>
                <a:off x="3061" y="1031"/>
                <a:ext cx="752" cy="173"/>
              </a:xfrm>
              <a:prstGeom prst="rect">
                <a:avLst/>
              </a:prstGeom>
              <a:noFill/>
              <a:ln w="9525">
                <a:noFill/>
                <a:miter lim="800000"/>
                <a:headEnd/>
                <a:tailEnd/>
              </a:ln>
              <a:effectLst/>
            </p:spPr>
            <p:txBody>
              <a:bodyPr>
                <a:spAutoFit/>
              </a:bodyPr>
              <a:lstStyle/>
              <a:p>
                <a:pPr>
                  <a:spcBef>
                    <a:spcPct val="50000"/>
                  </a:spcBef>
                </a:pPr>
                <a:r>
                  <a:rPr lang="en-US" altLang="ja-JP" sz="1200"/>
                  <a:t>F</a:t>
                </a:r>
                <a:r>
                  <a:rPr lang="en-US" altLang="ja-JP" sz="900"/>
                  <a:t>y</a:t>
                </a:r>
                <a:r>
                  <a:rPr lang="en-US" altLang="ja-JP" sz="1200"/>
                  <a:t>=625ton</a:t>
                </a:r>
              </a:p>
            </p:txBody>
          </p:sp>
          <p:sp>
            <p:nvSpPr>
              <p:cNvPr id="121930" name="Text Box 74"/>
              <p:cNvSpPr txBox="1">
                <a:spLocks noChangeArrowheads="1"/>
              </p:cNvSpPr>
              <p:nvPr/>
            </p:nvSpPr>
            <p:spPr bwMode="auto">
              <a:xfrm>
                <a:off x="2513" y="1365"/>
                <a:ext cx="747" cy="173"/>
              </a:xfrm>
              <a:prstGeom prst="rect">
                <a:avLst/>
              </a:prstGeom>
              <a:noFill/>
              <a:ln w="9525">
                <a:noFill/>
                <a:miter lim="800000"/>
                <a:headEnd/>
                <a:tailEnd/>
              </a:ln>
              <a:effectLst/>
            </p:spPr>
            <p:txBody>
              <a:bodyPr>
                <a:spAutoFit/>
              </a:bodyPr>
              <a:lstStyle/>
              <a:p>
                <a:pPr>
                  <a:spcBef>
                    <a:spcPct val="50000"/>
                  </a:spcBef>
                </a:pPr>
                <a:r>
                  <a:rPr lang="en-US" altLang="ja-JP" sz="1200"/>
                  <a:t>F</a:t>
                </a:r>
                <a:r>
                  <a:rPr lang="en-US" altLang="ja-JP" sz="900"/>
                  <a:t>r</a:t>
                </a:r>
                <a:r>
                  <a:rPr lang="en-US" altLang="ja-JP" sz="1200"/>
                  <a:t>=1918ton</a:t>
                </a:r>
              </a:p>
            </p:txBody>
          </p:sp>
          <p:sp>
            <p:nvSpPr>
              <p:cNvPr id="121943" name="Line 87"/>
              <p:cNvSpPr>
                <a:spLocks noChangeShapeType="1"/>
              </p:cNvSpPr>
              <p:nvPr/>
            </p:nvSpPr>
            <p:spPr bwMode="auto">
              <a:xfrm flipH="1" flipV="1">
                <a:off x="3314" y="1597"/>
                <a:ext cx="1134" cy="169"/>
              </a:xfrm>
              <a:prstGeom prst="line">
                <a:avLst/>
              </a:prstGeom>
              <a:noFill/>
              <a:ln w="19050">
                <a:solidFill>
                  <a:srgbClr val="FFFF66"/>
                </a:solidFill>
                <a:round/>
                <a:headEnd type="arrow" w="med" len="med"/>
                <a:tailEnd type="arrow" w="med" len="med"/>
              </a:ln>
              <a:effectLst/>
            </p:spPr>
            <p:txBody>
              <a:bodyPr/>
              <a:lstStyle/>
              <a:p>
                <a:endParaRPr lang="ja-JP" altLang="en-US"/>
              </a:p>
            </p:txBody>
          </p:sp>
          <p:sp>
            <p:nvSpPr>
              <p:cNvPr id="121957" name="Text Box 101"/>
              <p:cNvSpPr txBox="1">
                <a:spLocks noChangeArrowheads="1"/>
              </p:cNvSpPr>
              <p:nvPr/>
            </p:nvSpPr>
            <p:spPr bwMode="auto">
              <a:xfrm>
                <a:off x="4349" y="1802"/>
                <a:ext cx="418" cy="144"/>
              </a:xfrm>
              <a:prstGeom prst="rect">
                <a:avLst/>
              </a:prstGeom>
              <a:noFill/>
              <a:ln w="9525">
                <a:noFill/>
                <a:miter lim="800000"/>
                <a:headEnd/>
                <a:tailEnd/>
              </a:ln>
              <a:effectLst/>
            </p:spPr>
            <p:txBody>
              <a:bodyPr>
                <a:spAutoFit/>
              </a:bodyPr>
              <a:lstStyle/>
              <a:p>
                <a:pPr>
                  <a:spcBef>
                    <a:spcPct val="50000"/>
                  </a:spcBef>
                </a:pPr>
                <a:r>
                  <a:rPr lang="ja-JP" altLang="en-US" sz="900"/>
                  <a:t>200</a:t>
                </a:r>
                <a:r>
                  <a:rPr lang="en-US" altLang="ja-JP" sz="900"/>
                  <a:t>0</a:t>
                </a:r>
              </a:p>
            </p:txBody>
          </p:sp>
          <p:sp>
            <p:nvSpPr>
              <p:cNvPr id="121958" name="Text Box 102"/>
              <p:cNvSpPr txBox="1">
                <a:spLocks noChangeArrowheads="1"/>
              </p:cNvSpPr>
              <p:nvPr/>
            </p:nvSpPr>
            <p:spPr bwMode="auto">
              <a:xfrm>
                <a:off x="3188" y="1634"/>
                <a:ext cx="418" cy="144"/>
              </a:xfrm>
              <a:prstGeom prst="rect">
                <a:avLst/>
              </a:prstGeom>
              <a:noFill/>
              <a:ln w="9525">
                <a:noFill/>
                <a:miter lim="800000"/>
                <a:headEnd/>
                <a:tailEnd/>
              </a:ln>
              <a:effectLst/>
            </p:spPr>
            <p:txBody>
              <a:bodyPr>
                <a:spAutoFit/>
              </a:bodyPr>
              <a:lstStyle/>
              <a:p>
                <a:pPr>
                  <a:spcBef>
                    <a:spcPct val="50000"/>
                  </a:spcBef>
                </a:pPr>
                <a:r>
                  <a:rPr lang="ja-JP" altLang="en-US" sz="900"/>
                  <a:t>-200</a:t>
                </a:r>
                <a:r>
                  <a:rPr lang="en-US" altLang="ja-JP" sz="900"/>
                  <a:t>0</a:t>
                </a:r>
              </a:p>
            </p:txBody>
          </p:sp>
        </p:grpSp>
        <p:sp>
          <p:nvSpPr>
            <p:cNvPr id="121963" name="Line 107"/>
            <p:cNvSpPr>
              <a:spLocks noChangeShapeType="1"/>
            </p:cNvSpPr>
            <p:nvPr/>
          </p:nvSpPr>
          <p:spPr bwMode="auto">
            <a:xfrm>
              <a:off x="3850" y="874"/>
              <a:ext cx="388" cy="28"/>
            </a:xfrm>
            <a:prstGeom prst="line">
              <a:avLst/>
            </a:prstGeom>
            <a:noFill/>
            <a:ln w="6350">
              <a:solidFill>
                <a:schemeClr val="accent1"/>
              </a:solidFill>
              <a:round/>
              <a:headEnd/>
              <a:tailEnd/>
            </a:ln>
            <a:effectLst/>
          </p:spPr>
          <p:txBody>
            <a:bodyPr/>
            <a:lstStyle/>
            <a:p>
              <a:endParaRPr lang="ja-JP" altLang="en-US"/>
            </a:p>
          </p:txBody>
        </p:sp>
        <p:sp>
          <p:nvSpPr>
            <p:cNvPr id="121964" name="Line 108"/>
            <p:cNvSpPr>
              <a:spLocks noChangeShapeType="1"/>
            </p:cNvSpPr>
            <p:nvPr/>
          </p:nvSpPr>
          <p:spPr bwMode="auto">
            <a:xfrm flipV="1">
              <a:off x="4236" y="782"/>
              <a:ext cx="552" cy="116"/>
            </a:xfrm>
            <a:prstGeom prst="line">
              <a:avLst/>
            </a:prstGeom>
            <a:noFill/>
            <a:ln w="6350">
              <a:solidFill>
                <a:schemeClr val="accent1"/>
              </a:solidFill>
              <a:round/>
              <a:headEnd/>
              <a:tailEnd/>
            </a:ln>
            <a:effectLst/>
          </p:spPr>
          <p:txBody>
            <a:bodyPr/>
            <a:lstStyle/>
            <a:p>
              <a:endParaRPr lang="ja-JP" altLang="en-US"/>
            </a:p>
          </p:txBody>
        </p:sp>
        <p:sp>
          <p:nvSpPr>
            <p:cNvPr id="121965" name="Line 109"/>
            <p:cNvSpPr>
              <a:spLocks noChangeShapeType="1"/>
            </p:cNvSpPr>
            <p:nvPr/>
          </p:nvSpPr>
          <p:spPr bwMode="auto">
            <a:xfrm flipH="1" flipV="1">
              <a:off x="4236" y="898"/>
              <a:ext cx="8" cy="244"/>
            </a:xfrm>
            <a:prstGeom prst="line">
              <a:avLst/>
            </a:prstGeom>
            <a:noFill/>
            <a:ln w="6350">
              <a:solidFill>
                <a:schemeClr val="accent1"/>
              </a:solidFill>
              <a:round/>
              <a:headEnd/>
              <a:tailEnd/>
            </a:ln>
            <a:effectLst/>
          </p:spPr>
          <p:txBody>
            <a:bodyPr/>
            <a:lstStyle/>
            <a:p>
              <a:endParaRPr lang="ja-JP" altLang="en-US"/>
            </a:p>
          </p:txBody>
        </p:sp>
        <p:sp>
          <p:nvSpPr>
            <p:cNvPr id="121966" name="Line 110"/>
            <p:cNvSpPr>
              <a:spLocks noChangeShapeType="1"/>
            </p:cNvSpPr>
            <p:nvPr/>
          </p:nvSpPr>
          <p:spPr bwMode="auto">
            <a:xfrm flipV="1">
              <a:off x="4244" y="990"/>
              <a:ext cx="584" cy="152"/>
            </a:xfrm>
            <a:prstGeom prst="line">
              <a:avLst/>
            </a:prstGeom>
            <a:noFill/>
            <a:ln w="6350">
              <a:solidFill>
                <a:schemeClr val="accent1"/>
              </a:solidFill>
              <a:round/>
              <a:headEnd/>
              <a:tailEnd/>
            </a:ln>
            <a:effectLst/>
          </p:spPr>
          <p:txBody>
            <a:bodyPr/>
            <a:lstStyle/>
            <a:p>
              <a:endParaRPr lang="ja-JP" altLang="en-US"/>
            </a:p>
          </p:txBody>
        </p:sp>
        <p:sp>
          <p:nvSpPr>
            <p:cNvPr id="121967" name="Line 111"/>
            <p:cNvSpPr>
              <a:spLocks noChangeShapeType="1"/>
            </p:cNvSpPr>
            <p:nvPr/>
          </p:nvSpPr>
          <p:spPr bwMode="auto">
            <a:xfrm flipH="1" flipV="1">
              <a:off x="4241" y="1142"/>
              <a:ext cx="45" cy="10"/>
            </a:xfrm>
            <a:prstGeom prst="line">
              <a:avLst/>
            </a:prstGeom>
            <a:noFill/>
            <a:ln w="6350">
              <a:solidFill>
                <a:schemeClr val="accent1"/>
              </a:solidFill>
              <a:round/>
              <a:headEnd/>
              <a:tailEnd/>
            </a:ln>
            <a:effectLst/>
          </p:spPr>
          <p:txBody>
            <a:bodyPr/>
            <a:lstStyle/>
            <a:p>
              <a:endParaRPr lang="ja-JP" altLang="en-US"/>
            </a:p>
          </p:txBody>
        </p:sp>
        <p:sp>
          <p:nvSpPr>
            <p:cNvPr id="121968" name="Line 112"/>
            <p:cNvSpPr>
              <a:spLocks noChangeShapeType="1"/>
            </p:cNvSpPr>
            <p:nvPr/>
          </p:nvSpPr>
          <p:spPr bwMode="auto">
            <a:xfrm flipH="1">
              <a:off x="4280" y="988"/>
              <a:ext cx="642" cy="164"/>
            </a:xfrm>
            <a:prstGeom prst="line">
              <a:avLst/>
            </a:prstGeom>
            <a:noFill/>
            <a:ln w="6350">
              <a:solidFill>
                <a:schemeClr val="accent1"/>
              </a:solidFill>
              <a:round/>
              <a:headEnd/>
              <a:tailEnd/>
            </a:ln>
            <a:effectLst/>
          </p:spPr>
          <p:txBody>
            <a:bodyPr/>
            <a:lstStyle/>
            <a:p>
              <a:endParaRPr lang="ja-JP" altLang="en-US"/>
            </a:p>
          </p:txBody>
        </p:sp>
        <p:sp>
          <p:nvSpPr>
            <p:cNvPr id="121969" name="Line 113"/>
            <p:cNvSpPr>
              <a:spLocks noChangeShapeType="1"/>
            </p:cNvSpPr>
            <p:nvPr/>
          </p:nvSpPr>
          <p:spPr bwMode="auto">
            <a:xfrm flipH="1" flipV="1">
              <a:off x="4282" y="1152"/>
              <a:ext cx="2" cy="174"/>
            </a:xfrm>
            <a:prstGeom prst="line">
              <a:avLst/>
            </a:prstGeom>
            <a:noFill/>
            <a:ln w="6350">
              <a:solidFill>
                <a:schemeClr val="accent1"/>
              </a:solidFill>
              <a:round/>
              <a:headEnd/>
              <a:tailEnd/>
            </a:ln>
            <a:effectLst/>
          </p:spPr>
          <p:txBody>
            <a:bodyPr/>
            <a:lstStyle/>
            <a:p>
              <a:endParaRPr lang="ja-JP" altLang="en-US"/>
            </a:p>
          </p:txBody>
        </p:sp>
        <p:sp>
          <p:nvSpPr>
            <p:cNvPr id="121970" name="Line 114"/>
            <p:cNvSpPr>
              <a:spLocks noChangeShapeType="1"/>
            </p:cNvSpPr>
            <p:nvPr/>
          </p:nvSpPr>
          <p:spPr bwMode="auto">
            <a:xfrm flipV="1">
              <a:off x="4286" y="1184"/>
              <a:ext cx="500" cy="140"/>
            </a:xfrm>
            <a:prstGeom prst="line">
              <a:avLst/>
            </a:prstGeom>
            <a:noFill/>
            <a:ln w="6350">
              <a:solidFill>
                <a:schemeClr val="accent1"/>
              </a:solidFill>
              <a:round/>
              <a:headEnd/>
              <a:tailEnd/>
            </a:ln>
            <a:effectLst/>
          </p:spPr>
          <p:txBody>
            <a:bodyPr/>
            <a:lstStyle/>
            <a:p>
              <a:endParaRPr lang="ja-JP" altLang="en-US"/>
            </a:p>
          </p:txBody>
        </p:sp>
        <p:sp>
          <p:nvSpPr>
            <p:cNvPr id="121971" name="Line 115"/>
            <p:cNvSpPr>
              <a:spLocks noChangeShapeType="1"/>
            </p:cNvSpPr>
            <p:nvPr/>
          </p:nvSpPr>
          <p:spPr bwMode="auto">
            <a:xfrm>
              <a:off x="4282" y="1326"/>
              <a:ext cx="78" cy="6"/>
            </a:xfrm>
            <a:prstGeom prst="line">
              <a:avLst/>
            </a:prstGeom>
            <a:noFill/>
            <a:ln w="6350">
              <a:solidFill>
                <a:schemeClr val="accent1"/>
              </a:solidFill>
              <a:round/>
              <a:headEnd/>
              <a:tailEnd/>
            </a:ln>
            <a:effectLst/>
          </p:spPr>
          <p:txBody>
            <a:bodyPr/>
            <a:lstStyle/>
            <a:p>
              <a:endParaRPr lang="ja-JP" altLang="en-US"/>
            </a:p>
          </p:txBody>
        </p:sp>
        <p:sp>
          <p:nvSpPr>
            <p:cNvPr id="121972" name="Line 116"/>
            <p:cNvSpPr>
              <a:spLocks noChangeShapeType="1"/>
            </p:cNvSpPr>
            <p:nvPr/>
          </p:nvSpPr>
          <p:spPr bwMode="auto">
            <a:xfrm flipV="1">
              <a:off x="4362" y="1192"/>
              <a:ext cx="492" cy="138"/>
            </a:xfrm>
            <a:prstGeom prst="line">
              <a:avLst/>
            </a:prstGeom>
            <a:noFill/>
            <a:ln w="6350">
              <a:solidFill>
                <a:schemeClr val="accent1"/>
              </a:solidFill>
              <a:round/>
              <a:headEnd/>
              <a:tailEnd/>
            </a:ln>
            <a:effectLst/>
          </p:spPr>
          <p:txBody>
            <a:bodyPr/>
            <a:lstStyle/>
            <a:p>
              <a:endParaRPr lang="ja-JP" altLang="en-US"/>
            </a:p>
          </p:txBody>
        </p:sp>
        <p:sp>
          <p:nvSpPr>
            <p:cNvPr id="121973" name="Line 117"/>
            <p:cNvSpPr>
              <a:spLocks noChangeShapeType="1"/>
            </p:cNvSpPr>
            <p:nvPr/>
          </p:nvSpPr>
          <p:spPr bwMode="auto">
            <a:xfrm flipH="1" flipV="1">
              <a:off x="4780" y="1182"/>
              <a:ext cx="72" cy="9"/>
            </a:xfrm>
            <a:prstGeom prst="line">
              <a:avLst/>
            </a:prstGeom>
            <a:noFill/>
            <a:ln w="6350">
              <a:solidFill>
                <a:schemeClr val="accent1"/>
              </a:solidFill>
              <a:round/>
              <a:headEnd/>
              <a:tailEnd/>
            </a:ln>
            <a:effectLst/>
          </p:spPr>
          <p:txBody>
            <a:bodyPr/>
            <a:lstStyle/>
            <a:p>
              <a:endParaRPr lang="ja-JP" altLang="en-US"/>
            </a:p>
          </p:txBody>
        </p:sp>
        <p:sp>
          <p:nvSpPr>
            <p:cNvPr id="121974" name="Line 118"/>
            <p:cNvSpPr>
              <a:spLocks noChangeShapeType="1"/>
            </p:cNvSpPr>
            <p:nvPr/>
          </p:nvSpPr>
          <p:spPr bwMode="auto">
            <a:xfrm flipH="1">
              <a:off x="4793" y="926"/>
              <a:ext cx="31" cy="6"/>
            </a:xfrm>
            <a:prstGeom prst="line">
              <a:avLst/>
            </a:prstGeom>
            <a:noFill/>
            <a:ln w="6350">
              <a:solidFill>
                <a:schemeClr val="accent1"/>
              </a:solidFill>
              <a:round/>
              <a:headEnd/>
              <a:tailEnd/>
            </a:ln>
            <a:effectLst/>
          </p:spPr>
          <p:txBody>
            <a:bodyPr/>
            <a:lstStyle/>
            <a:p>
              <a:endParaRPr lang="ja-JP" altLang="en-US"/>
            </a:p>
          </p:txBody>
        </p:sp>
        <p:sp>
          <p:nvSpPr>
            <p:cNvPr id="121975" name="Line 119"/>
            <p:cNvSpPr>
              <a:spLocks noChangeShapeType="1"/>
            </p:cNvSpPr>
            <p:nvPr/>
          </p:nvSpPr>
          <p:spPr bwMode="auto">
            <a:xfrm flipH="1" flipV="1">
              <a:off x="4859" y="1192"/>
              <a:ext cx="3" cy="242"/>
            </a:xfrm>
            <a:prstGeom prst="line">
              <a:avLst/>
            </a:prstGeom>
            <a:noFill/>
            <a:ln w="6350">
              <a:solidFill>
                <a:schemeClr val="accent1"/>
              </a:solidFill>
              <a:round/>
              <a:headEnd/>
              <a:tailEnd/>
            </a:ln>
            <a:effectLst/>
          </p:spPr>
          <p:txBody>
            <a:bodyPr/>
            <a:lstStyle/>
            <a:p>
              <a:endParaRPr lang="ja-JP" altLang="en-US"/>
            </a:p>
          </p:txBody>
        </p:sp>
        <p:sp>
          <p:nvSpPr>
            <p:cNvPr id="121976" name="Line 120"/>
            <p:cNvSpPr>
              <a:spLocks noChangeShapeType="1"/>
            </p:cNvSpPr>
            <p:nvPr/>
          </p:nvSpPr>
          <p:spPr bwMode="auto">
            <a:xfrm flipH="1">
              <a:off x="4357" y="1433"/>
              <a:ext cx="503" cy="165"/>
            </a:xfrm>
            <a:prstGeom prst="line">
              <a:avLst/>
            </a:prstGeom>
            <a:noFill/>
            <a:ln w="6350">
              <a:solidFill>
                <a:schemeClr val="accent1"/>
              </a:solidFill>
              <a:round/>
              <a:headEnd/>
              <a:tailEnd/>
            </a:ln>
            <a:effectLst/>
          </p:spPr>
          <p:txBody>
            <a:bodyPr/>
            <a:lstStyle/>
            <a:p>
              <a:endParaRPr lang="ja-JP" altLang="en-US"/>
            </a:p>
          </p:txBody>
        </p:sp>
        <p:sp>
          <p:nvSpPr>
            <p:cNvPr id="121977" name="Line 121"/>
            <p:cNvSpPr>
              <a:spLocks noChangeShapeType="1"/>
            </p:cNvSpPr>
            <p:nvPr/>
          </p:nvSpPr>
          <p:spPr bwMode="auto">
            <a:xfrm flipH="1" flipV="1">
              <a:off x="4288" y="1469"/>
              <a:ext cx="75" cy="6"/>
            </a:xfrm>
            <a:prstGeom prst="line">
              <a:avLst/>
            </a:prstGeom>
            <a:noFill/>
            <a:ln w="6350">
              <a:solidFill>
                <a:schemeClr val="accent1"/>
              </a:solidFill>
              <a:round/>
              <a:headEnd/>
              <a:tailEnd/>
            </a:ln>
            <a:effectLst/>
          </p:spPr>
          <p:txBody>
            <a:bodyPr/>
            <a:lstStyle/>
            <a:p>
              <a:endParaRPr lang="ja-JP" altLang="en-US"/>
            </a:p>
          </p:txBody>
        </p:sp>
        <p:sp>
          <p:nvSpPr>
            <p:cNvPr id="121978" name="Line 122"/>
            <p:cNvSpPr>
              <a:spLocks noChangeShapeType="1"/>
            </p:cNvSpPr>
            <p:nvPr/>
          </p:nvSpPr>
          <p:spPr bwMode="auto">
            <a:xfrm>
              <a:off x="4360" y="1332"/>
              <a:ext cx="2" cy="143"/>
            </a:xfrm>
            <a:prstGeom prst="line">
              <a:avLst/>
            </a:prstGeom>
            <a:noFill/>
            <a:ln w="6350">
              <a:solidFill>
                <a:schemeClr val="accent1"/>
              </a:solidFill>
              <a:round/>
              <a:headEnd/>
              <a:tailEnd/>
            </a:ln>
            <a:effectLst/>
          </p:spPr>
          <p:txBody>
            <a:bodyPr/>
            <a:lstStyle/>
            <a:p>
              <a:endParaRPr lang="ja-JP" altLang="en-US"/>
            </a:p>
          </p:txBody>
        </p:sp>
        <p:sp>
          <p:nvSpPr>
            <p:cNvPr id="121979" name="Line 123"/>
            <p:cNvSpPr>
              <a:spLocks noChangeShapeType="1"/>
            </p:cNvSpPr>
            <p:nvPr/>
          </p:nvSpPr>
          <p:spPr bwMode="auto">
            <a:xfrm>
              <a:off x="4288" y="1563"/>
              <a:ext cx="2" cy="28"/>
            </a:xfrm>
            <a:prstGeom prst="line">
              <a:avLst/>
            </a:prstGeom>
            <a:noFill/>
            <a:ln w="6350">
              <a:solidFill>
                <a:schemeClr val="accent1"/>
              </a:solidFill>
              <a:round/>
              <a:headEnd/>
              <a:tailEnd/>
            </a:ln>
            <a:effectLst/>
          </p:spPr>
          <p:txBody>
            <a:bodyPr/>
            <a:lstStyle/>
            <a:p>
              <a:endParaRPr lang="ja-JP" altLang="en-US"/>
            </a:p>
          </p:txBody>
        </p:sp>
        <p:sp>
          <p:nvSpPr>
            <p:cNvPr id="121980" name="Line 124"/>
            <p:cNvSpPr>
              <a:spLocks noChangeShapeType="1"/>
            </p:cNvSpPr>
            <p:nvPr/>
          </p:nvSpPr>
          <p:spPr bwMode="auto">
            <a:xfrm>
              <a:off x="4289" y="1565"/>
              <a:ext cx="70" cy="6"/>
            </a:xfrm>
            <a:prstGeom prst="line">
              <a:avLst/>
            </a:prstGeom>
            <a:noFill/>
            <a:ln w="6350">
              <a:solidFill>
                <a:schemeClr val="accent1"/>
              </a:solidFill>
              <a:round/>
              <a:headEnd/>
              <a:tailEnd/>
            </a:ln>
            <a:effectLst/>
          </p:spPr>
          <p:txBody>
            <a:bodyPr/>
            <a:lstStyle/>
            <a:p>
              <a:endParaRPr lang="ja-JP" altLang="en-US"/>
            </a:p>
          </p:txBody>
        </p:sp>
        <p:sp>
          <p:nvSpPr>
            <p:cNvPr id="121981" name="Line 125"/>
            <p:cNvSpPr>
              <a:spLocks noChangeShapeType="1"/>
            </p:cNvSpPr>
            <p:nvPr/>
          </p:nvSpPr>
          <p:spPr bwMode="auto">
            <a:xfrm flipH="1">
              <a:off x="4356" y="1573"/>
              <a:ext cx="1" cy="28"/>
            </a:xfrm>
            <a:prstGeom prst="line">
              <a:avLst/>
            </a:prstGeom>
            <a:noFill/>
            <a:ln w="6350">
              <a:solidFill>
                <a:schemeClr val="accent1"/>
              </a:solidFill>
              <a:round/>
              <a:headEnd/>
              <a:tailEnd/>
            </a:ln>
            <a:effectLst/>
          </p:spPr>
          <p:txBody>
            <a:bodyPr/>
            <a:lstStyle/>
            <a:p>
              <a:endParaRPr lang="ja-JP" altLang="en-US"/>
            </a:p>
          </p:txBody>
        </p:sp>
        <p:sp>
          <p:nvSpPr>
            <p:cNvPr id="121982" name="Line 126"/>
            <p:cNvSpPr>
              <a:spLocks noChangeShapeType="1"/>
            </p:cNvSpPr>
            <p:nvPr/>
          </p:nvSpPr>
          <p:spPr bwMode="auto">
            <a:xfrm flipH="1">
              <a:off x="4875" y="1349"/>
              <a:ext cx="0" cy="226"/>
            </a:xfrm>
            <a:prstGeom prst="line">
              <a:avLst/>
            </a:prstGeom>
            <a:noFill/>
            <a:ln w="6350">
              <a:solidFill>
                <a:schemeClr val="accent1"/>
              </a:solidFill>
              <a:round/>
              <a:headEnd/>
              <a:tailEnd/>
            </a:ln>
            <a:effectLst/>
          </p:spPr>
          <p:txBody>
            <a:bodyPr/>
            <a:lstStyle/>
            <a:p>
              <a:endParaRPr lang="ja-JP" altLang="en-US"/>
            </a:p>
          </p:txBody>
        </p:sp>
        <p:sp>
          <p:nvSpPr>
            <p:cNvPr id="121983" name="Line 127"/>
            <p:cNvSpPr>
              <a:spLocks noChangeShapeType="1"/>
            </p:cNvSpPr>
            <p:nvPr/>
          </p:nvSpPr>
          <p:spPr bwMode="auto">
            <a:xfrm flipH="1" flipV="1">
              <a:off x="4860" y="1343"/>
              <a:ext cx="16" cy="6"/>
            </a:xfrm>
            <a:prstGeom prst="line">
              <a:avLst/>
            </a:prstGeom>
            <a:noFill/>
            <a:ln w="6350">
              <a:solidFill>
                <a:schemeClr val="accent1"/>
              </a:solidFill>
              <a:round/>
              <a:headEnd/>
              <a:tailEnd/>
            </a:ln>
            <a:effectLst/>
          </p:spPr>
          <p:txBody>
            <a:bodyPr/>
            <a:lstStyle/>
            <a:p>
              <a:endParaRPr lang="ja-JP" altLang="en-US"/>
            </a:p>
          </p:txBody>
        </p:sp>
        <p:sp>
          <p:nvSpPr>
            <p:cNvPr id="121984" name="Line 128"/>
            <p:cNvSpPr>
              <a:spLocks noChangeShapeType="1"/>
            </p:cNvSpPr>
            <p:nvPr/>
          </p:nvSpPr>
          <p:spPr bwMode="auto">
            <a:xfrm flipH="1">
              <a:off x="4874" y="1310"/>
              <a:ext cx="116" cy="39"/>
            </a:xfrm>
            <a:prstGeom prst="line">
              <a:avLst/>
            </a:prstGeom>
            <a:noFill/>
            <a:ln w="6350">
              <a:solidFill>
                <a:schemeClr val="accent1"/>
              </a:solidFill>
              <a:round/>
              <a:headEnd/>
              <a:tailEnd/>
            </a:ln>
            <a:effectLst/>
          </p:spPr>
          <p:txBody>
            <a:bodyPr/>
            <a:lstStyle/>
            <a:p>
              <a:endParaRPr lang="ja-JP" altLang="en-US"/>
            </a:p>
          </p:txBody>
        </p:sp>
        <p:sp>
          <p:nvSpPr>
            <p:cNvPr id="121985" name="Line 129"/>
            <p:cNvSpPr>
              <a:spLocks noChangeShapeType="1"/>
            </p:cNvSpPr>
            <p:nvPr/>
          </p:nvSpPr>
          <p:spPr bwMode="auto">
            <a:xfrm flipH="1">
              <a:off x="4859" y="1303"/>
              <a:ext cx="89" cy="32"/>
            </a:xfrm>
            <a:prstGeom prst="line">
              <a:avLst/>
            </a:prstGeom>
            <a:noFill/>
            <a:ln w="6350">
              <a:solidFill>
                <a:schemeClr val="accent1"/>
              </a:solidFill>
              <a:round/>
              <a:headEnd/>
              <a:tailEnd/>
            </a:ln>
            <a:effectLst/>
          </p:spPr>
          <p:txBody>
            <a:bodyPr/>
            <a:lstStyle/>
            <a:p>
              <a:endParaRPr lang="ja-JP" altLang="en-US"/>
            </a:p>
          </p:txBody>
        </p:sp>
        <p:sp>
          <p:nvSpPr>
            <p:cNvPr id="121986" name="Line 130"/>
            <p:cNvSpPr>
              <a:spLocks noChangeShapeType="1"/>
            </p:cNvSpPr>
            <p:nvPr/>
          </p:nvSpPr>
          <p:spPr bwMode="auto">
            <a:xfrm flipH="1">
              <a:off x="4859" y="1222"/>
              <a:ext cx="89" cy="32"/>
            </a:xfrm>
            <a:prstGeom prst="line">
              <a:avLst/>
            </a:prstGeom>
            <a:noFill/>
            <a:ln w="6350">
              <a:solidFill>
                <a:schemeClr val="accent1"/>
              </a:solidFill>
              <a:round/>
              <a:headEnd/>
              <a:tailEnd/>
            </a:ln>
            <a:effectLst/>
          </p:spPr>
          <p:txBody>
            <a:bodyPr/>
            <a:lstStyle/>
            <a:p>
              <a:endParaRPr lang="ja-JP" altLang="en-US"/>
            </a:p>
          </p:txBody>
        </p:sp>
        <p:sp>
          <p:nvSpPr>
            <p:cNvPr id="121987" name="Line 131"/>
            <p:cNvSpPr>
              <a:spLocks noChangeShapeType="1"/>
            </p:cNvSpPr>
            <p:nvPr/>
          </p:nvSpPr>
          <p:spPr bwMode="auto">
            <a:xfrm flipH="1">
              <a:off x="4857" y="1219"/>
              <a:ext cx="67" cy="21"/>
            </a:xfrm>
            <a:prstGeom prst="line">
              <a:avLst/>
            </a:prstGeom>
            <a:noFill/>
            <a:ln w="6350">
              <a:solidFill>
                <a:schemeClr val="accent1"/>
              </a:solidFill>
              <a:round/>
              <a:headEnd/>
              <a:tailEnd/>
            </a:ln>
            <a:effectLst/>
          </p:spPr>
          <p:txBody>
            <a:bodyPr/>
            <a:lstStyle/>
            <a:p>
              <a:endParaRPr lang="ja-JP" altLang="en-US"/>
            </a:p>
          </p:txBody>
        </p:sp>
        <p:sp>
          <p:nvSpPr>
            <p:cNvPr id="121988" name="Line 132"/>
            <p:cNvSpPr>
              <a:spLocks noChangeShapeType="1"/>
            </p:cNvSpPr>
            <p:nvPr/>
          </p:nvSpPr>
          <p:spPr bwMode="auto">
            <a:xfrm>
              <a:off x="4826" y="919"/>
              <a:ext cx="2" cy="71"/>
            </a:xfrm>
            <a:prstGeom prst="line">
              <a:avLst/>
            </a:prstGeom>
            <a:noFill/>
            <a:ln w="6350">
              <a:solidFill>
                <a:schemeClr val="accent1"/>
              </a:solidFill>
              <a:round/>
              <a:headEnd/>
              <a:tailEnd/>
            </a:ln>
            <a:effectLst/>
          </p:spPr>
          <p:txBody>
            <a:bodyPr/>
            <a:lstStyle/>
            <a:p>
              <a:endParaRPr lang="ja-JP" altLang="en-US"/>
            </a:p>
          </p:txBody>
        </p:sp>
        <p:sp>
          <p:nvSpPr>
            <p:cNvPr id="121989" name="Line 133"/>
            <p:cNvSpPr>
              <a:spLocks noChangeShapeType="1"/>
            </p:cNvSpPr>
            <p:nvPr/>
          </p:nvSpPr>
          <p:spPr bwMode="auto">
            <a:xfrm>
              <a:off x="4140" y="1393"/>
              <a:ext cx="2" cy="104"/>
            </a:xfrm>
            <a:prstGeom prst="line">
              <a:avLst/>
            </a:prstGeom>
            <a:noFill/>
            <a:ln w="6350">
              <a:solidFill>
                <a:schemeClr val="accent1"/>
              </a:solidFill>
              <a:round/>
              <a:headEnd/>
              <a:tailEnd/>
            </a:ln>
            <a:effectLst/>
          </p:spPr>
          <p:txBody>
            <a:bodyPr/>
            <a:lstStyle/>
            <a:p>
              <a:endParaRPr lang="ja-JP" altLang="en-US"/>
            </a:p>
          </p:txBody>
        </p:sp>
        <p:sp>
          <p:nvSpPr>
            <p:cNvPr id="121990" name="Line 134"/>
            <p:cNvSpPr>
              <a:spLocks noChangeShapeType="1"/>
            </p:cNvSpPr>
            <p:nvPr/>
          </p:nvSpPr>
          <p:spPr bwMode="auto">
            <a:xfrm>
              <a:off x="4141" y="1393"/>
              <a:ext cx="146" cy="17"/>
            </a:xfrm>
            <a:prstGeom prst="line">
              <a:avLst/>
            </a:prstGeom>
            <a:noFill/>
            <a:ln w="6350">
              <a:solidFill>
                <a:schemeClr val="accent1"/>
              </a:solidFill>
              <a:round/>
              <a:headEnd/>
              <a:tailEnd/>
            </a:ln>
            <a:effectLst/>
          </p:spPr>
          <p:txBody>
            <a:bodyPr/>
            <a:lstStyle/>
            <a:p>
              <a:endParaRPr lang="ja-JP" altLang="en-US"/>
            </a:p>
          </p:txBody>
        </p:sp>
        <p:sp>
          <p:nvSpPr>
            <p:cNvPr id="121991" name="Line 135"/>
            <p:cNvSpPr>
              <a:spLocks noChangeShapeType="1"/>
            </p:cNvSpPr>
            <p:nvPr/>
          </p:nvSpPr>
          <p:spPr bwMode="auto">
            <a:xfrm>
              <a:off x="4282" y="1409"/>
              <a:ext cx="2" cy="61"/>
            </a:xfrm>
            <a:prstGeom prst="line">
              <a:avLst/>
            </a:prstGeom>
            <a:noFill/>
            <a:ln w="6350">
              <a:solidFill>
                <a:schemeClr val="accent1"/>
              </a:solidFill>
              <a:round/>
              <a:headEnd/>
              <a:tailEnd/>
            </a:ln>
            <a:effectLst/>
          </p:spPr>
          <p:txBody>
            <a:bodyPr/>
            <a:lstStyle/>
            <a:p>
              <a:endParaRPr lang="ja-JP" altLang="en-US"/>
            </a:p>
          </p:txBody>
        </p:sp>
        <p:sp>
          <p:nvSpPr>
            <p:cNvPr id="121992" name="Line 136"/>
            <p:cNvSpPr>
              <a:spLocks noChangeShapeType="1"/>
            </p:cNvSpPr>
            <p:nvPr/>
          </p:nvSpPr>
          <p:spPr bwMode="auto">
            <a:xfrm flipH="1">
              <a:off x="4359" y="1559"/>
              <a:ext cx="41" cy="13"/>
            </a:xfrm>
            <a:prstGeom prst="line">
              <a:avLst/>
            </a:prstGeom>
            <a:noFill/>
            <a:ln w="6350">
              <a:solidFill>
                <a:schemeClr val="accent1"/>
              </a:solidFill>
              <a:round/>
              <a:headEnd/>
              <a:tailEnd/>
            </a:ln>
            <a:effectLst/>
          </p:spPr>
          <p:txBody>
            <a:bodyPr/>
            <a:lstStyle/>
            <a:p>
              <a:endParaRPr lang="ja-JP" altLang="en-US"/>
            </a:p>
          </p:txBody>
        </p:sp>
        <p:sp>
          <p:nvSpPr>
            <p:cNvPr id="121993" name="Line 137"/>
            <p:cNvSpPr>
              <a:spLocks noChangeShapeType="1"/>
            </p:cNvSpPr>
            <p:nvPr/>
          </p:nvSpPr>
          <p:spPr bwMode="auto">
            <a:xfrm flipH="1">
              <a:off x="4287" y="1551"/>
              <a:ext cx="41" cy="13"/>
            </a:xfrm>
            <a:prstGeom prst="line">
              <a:avLst/>
            </a:prstGeom>
            <a:noFill/>
            <a:ln w="6350">
              <a:solidFill>
                <a:schemeClr val="accent1"/>
              </a:solidFill>
              <a:round/>
              <a:headEnd/>
              <a:tailEnd/>
            </a:ln>
            <a:effectLst/>
          </p:spPr>
          <p:txBody>
            <a:bodyPr/>
            <a:lstStyle/>
            <a:p>
              <a:endParaRPr lang="ja-JP" altLang="en-US"/>
            </a:p>
          </p:txBody>
        </p:sp>
        <p:sp>
          <p:nvSpPr>
            <p:cNvPr id="121994" name="Line 138"/>
            <p:cNvSpPr>
              <a:spLocks noChangeShapeType="1"/>
            </p:cNvSpPr>
            <p:nvPr/>
          </p:nvSpPr>
          <p:spPr bwMode="auto">
            <a:xfrm flipH="1">
              <a:off x="4356" y="1467"/>
              <a:ext cx="41" cy="8"/>
            </a:xfrm>
            <a:prstGeom prst="line">
              <a:avLst/>
            </a:prstGeom>
            <a:noFill/>
            <a:ln w="6350">
              <a:solidFill>
                <a:schemeClr val="accent1"/>
              </a:solidFill>
              <a:round/>
              <a:headEnd/>
              <a:tailEnd/>
            </a:ln>
            <a:effectLst/>
          </p:spPr>
          <p:txBody>
            <a:bodyPr/>
            <a:lstStyle/>
            <a:p>
              <a:endParaRPr lang="ja-JP" altLang="en-US"/>
            </a:p>
          </p:txBody>
        </p:sp>
        <p:sp>
          <p:nvSpPr>
            <p:cNvPr id="121995" name="Arc 139"/>
            <p:cNvSpPr>
              <a:spLocks/>
            </p:cNvSpPr>
            <p:nvPr/>
          </p:nvSpPr>
          <p:spPr bwMode="auto">
            <a:xfrm rot="-5400000" flipH="1" flipV="1">
              <a:off x="4356" y="1495"/>
              <a:ext cx="95" cy="36"/>
            </a:xfrm>
            <a:custGeom>
              <a:avLst/>
              <a:gdLst>
                <a:gd name="G0" fmla="+- 21016 0 0"/>
                <a:gd name="G1" fmla="+- 21600 0 0"/>
                <a:gd name="G2" fmla="+- 21600 0 0"/>
                <a:gd name="T0" fmla="*/ 0 w 42616"/>
                <a:gd name="T1" fmla="*/ 16612 h 21600"/>
                <a:gd name="T2" fmla="*/ 42616 w 42616"/>
                <a:gd name="T3" fmla="*/ 21600 h 21600"/>
                <a:gd name="T4" fmla="*/ 21016 w 42616"/>
                <a:gd name="T5" fmla="*/ 21600 h 21600"/>
              </a:gdLst>
              <a:ahLst/>
              <a:cxnLst>
                <a:cxn ang="0">
                  <a:pos x="T0" y="T1"/>
                </a:cxn>
                <a:cxn ang="0">
                  <a:pos x="T2" y="T3"/>
                </a:cxn>
                <a:cxn ang="0">
                  <a:pos x="T4" y="T5"/>
                </a:cxn>
              </a:cxnLst>
              <a:rect l="0" t="0" r="r" b="b"/>
              <a:pathLst>
                <a:path w="42616" h="21600" fill="none" extrusionOk="0">
                  <a:moveTo>
                    <a:pt x="-1" y="16611"/>
                  </a:moveTo>
                  <a:cubicBezTo>
                    <a:pt x="2310" y="6874"/>
                    <a:pt x="11008" y="-1"/>
                    <a:pt x="21016" y="0"/>
                  </a:cubicBezTo>
                  <a:cubicBezTo>
                    <a:pt x="32945" y="0"/>
                    <a:pt x="42616" y="9670"/>
                    <a:pt x="42616" y="21600"/>
                  </a:cubicBezTo>
                </a:path>
                <a:path w="42616" h="21600" stroke="0" extrusionOk="0">
                  <a:moveTo>
                    <a:pt x="-1" y="16611"/>
                  </a:moveTo>
                  <a:cubicBezTo>
                    <a:pt x="2310" y="6874"/>
                    <a:pt x="11008" y="-1"/>
                    <a:pt x="21016" y="0"/>
                  </a:cubicBezTo>
                  <a:cubicBezTo>
                    <a:pt x="32945" y="0"/>
                    <a:pt x="42616" y="9670"/>
                    <a:pt x="42616" y="21600"/>
                  </a:cubicBezTo>
                  <a:lnTo>
                    <a:pt x="21016" y="21600"/>
                  </a:lnTo>
                  <a:close/>
                </a:path>
              </a:pathLst>
            </a:custGeom>
            <a:noFill/>
            <a:ln w="6350">
              <a:solidFill>
                <a:schemeClr val="accent1"/>
              </a:solidFill>
              <a:round/>
              <a:headEnd/>
              <a:tailEnd/>
            </a:ln>
            <a:effectLst/>
          </p:spPr>
          <p:txBody>
            <a:bodyPr wrap="none" anchor="ctr"/>
            <a:lstStyle/>
            <a:p>
              <a:endParaRPr lang="ja-JP" altLang="en-US"/>
            </a:p>
          </p:txBody>
        </p:sp>
        <p:sp>
          <p:nvSpPr>
            <p:cNvPr id="121996" name="Arc 140"/>
            <p:cNvSpPr>
              <a:spLocks/>
            </p:cNvSpPr>
            <p:nvPr/>
          </p:nvSpPr>
          <p:spPr bwMode="auto">
            <a:xfrm rot="-5400000" flipH="1" flipV="1">
              <a:off x="4301" y="1494"/>
              <a:ext cx="79" cy="36"/>
            </a:xfrm>
            <a:custGeom>
              <a:avLst/>
              <a:gdLst>
                <a:gd name="G0" fmla="+- 21016 0 0"/>
                <a:gd name="G1" fmla="+- 21600 0 0"/>
                <a:gd name="G2" fmla="+- 21600 0 0"/>
                <a:gd name="T0" fmla="*/ 0 w 42616"/>
                <a:gd name="T1" fmla="*/ 16612 h 21600"/>
                <a:gd name="T2" fmla="*/ 42616 w 42616"/>
                <a:gd name="T3" fmla="*/ 21600 h 21600"/>
                <a:gd name="T4" fmla="*/ 21016 w 42616"/>
                <a:gd name="T5" fmla="*/ 21600 h 21600"/>
              </a:gdLst>
              <a:ahLst/>
              <a:cxnLst>
                <a:cxn ang="0">
                  <a:pos x="T0" y="T1"/>
                </a:cxn>
                <a:cxn ang="0">
                  <a:pos x="T2" y="T3"/>
                </a:cxn>
                <a:cxn ang="0">
                  <a:pos x="T4" y="T5"/>
                </a:cxn>
              </a:cxnLst>
              <a:rect l="0" t="0" r="r" b="b"/>
              <a:pathLst>
                <a:path w="42616" h="21600" fill="none" extrusionOk="0">
                  <a:moveTo>
                    <a:pt x="-1" y="16611"/>
                  </a:moveTo>
                  <a:cubicBezTo>
                    <a:pt x="2310" y="6874"/>
                    <a:pt x="11008" y="-1"/>
                    <a:pt x="21016" y="0"/>
                  </a:cubicBezTo>
                  <a:cubicBezTo>
                    <a:pt x="32945" y="0"/>
                    <a:pt x="42616" y="9670"/>
                    <a:pt x="42616" y="21600"/>
                  </a:cubicBezTo>
                </a:path>
                <a:path w="42616" h="21600" stroke="0" extrusionOk="0">
                  <a:moveTo>
                    <a:pt x="-1" y="16611"/>
                  </a:moveTo>
                  <a:cubicBezTo>
                    <a:pt x="2310" y="6874"/>
                    <a:pt x="11008" y="-1"/>
                    <a:pt x="21016" y="0"/>
                  </a:cubicBezTo>
                  <a:cubicBezTo>
                    <a:pt x="32945" y="0"/>
                    <a:pt x="42616" y="9670"/>
                    <a:pt x="42616" y="21600"/>
                  </a:cubicBezTo>
                  <a:lnTo>
                    <a:pt x="21016" y="21600"/>
                  </a:lnTo>
                  <a:close/>
                </a:path>
              </a:pathLst>
            </a:custGeom>
            <a:noFill/>
            <a:ln w="6350">
              <a:solidFill>
                <a:schemeClr val="accent1"/>
              </a:solidFill>
              <a:round/>
              <a:headEnd/>
              <a:tailEnd/>
            </a:ln>
            <a:effectLst/>
          </p:spPr>
          <p:txBody>
            <a:bodyPr wrap="none" anchor="ctr"/>
            <a:lstStyle/>
            <a:p>
              <a:endParaRPr lang="ja-JP" altLang="en-US"/>
            </a:p>
          </p:txBody>
        </p:sp>
      </p:grpSp>
      <p:sp>
        <p:nvSpPr>
          <p:cNvPr id="122000" name="Line 144"/>
          <p:cNvSpPr>
            <a:spLocks noChangeShapeType="1"/>
          </p:cNvSpPr>
          <p:nvPr/>
        </p:nvSpPr>
        <p:spPr bwMode="auto">
          <a:xfrm>
            <a:off x="1865313" y="6172200"/>
            <a:ext cx="1755775" cy="0"/>
          </a:xfrm>
          <a:prstGeom prst="line">
            <a:avLst/>
          </a:prstGeom>
          <a:noFill/>
          <a:ln w="9525">
            <a:solidFill>
              <a:schemeClr val="tx1"/>
            </a:solidFill>
            <a:round/>
            <a:headEnd type="arrow" w="med" len="med"/>
            <a:tailEnd type="arrow" w="med" len="med"/>
          </a:ln>
          <a:effectLst/>
        </p:spPr>
        <p:txBody>
          <a:bodyPr/>
          <a:lstStyle/>
          <a:p>
            <a:endParaRPr lang="ja-JP" altLang="en-US"/>
          </a:p>
        </p:txBody>
      </p:sp>
      <p:sp>
        <p:nvSpPr>
          <p:cNvPr id="122001" name="Line 145"/>
          <p:cNvSpPr>
            <a:spLocks noChangeShapeType="1"/>
          </p:cNvSpPr>
          <p:nvPr/>
        </p:nvSpPr>
        <p:spPr bwMode="auto">
          <a:xfrm>
            <a:off x="1865313" y="5821363"/>
            <a:ext cx="0" cy="479425"/>
          </a:xfrm>
          <a:prstGeom prst="line">
            <a:avLst/>
          </a:prstGeom>
          <a:noFill/>
          <a:ln w="9525">
            <a:solidFill>
              <a:schemeClr val="tx1"/>
            </a:solidFill>
            <a:prstDash val="dash"/>
            <a:round/>
            <a:headEnd/>
            <a:tailEnd/>
          </a:ln>
          <a:effectLst/>
        </p:spPr>
        <p:txBody>
          <a:bodyPr/>
          <a:lstStyle/>
          <a:p>
            <a:endParaRPr lang="ja-JP" altLang="en-US"/>
          </a:p>
        </p:txBody>
      </p:sp>
      <p:sp>
        <p:nvSpPr>
          <p:cNvPr id="122002" name="Line 146"/>
          <p:cNvSpPr>
            <a:spLocks noChangeShapeType="1"/>
          </p:cNvSpPr>
          <p:nvPr/>
        </p:nvSpPr>
        <p:spPr bwMode="auto">
          <a:xfrm>
            <a:off x="3624263" y="5846763"/>
            <a:ext cx="0" cy="457200"/>
          </a:xfrm>
          <a:prstGeom prst="line">
            <a:avLst/>
          </a:prstGeom>
          <a:noFill/>
          <a:ln w="9525">
            <a:solidFill>
              <a:schemeClr val="tx1"/>
            </a:solidFill>
            <a:prstDash val="dash"/>
            <a:round/>
            <a:headEnd/>
            <a:tailEnd/>
          </a:ln>
          <a:effectLst/>
        </p:spPr>
        <p:txBody>
          <a:bodyPr/>
          <a:lstStyle/>
          <a:p>
            <a:endParaRPr lang="ja-JP" altLang="en-US"/>
          </a:p>
        </p:txBody>
      </p:sp>
      <p:sp>
        <p:nvSpPr>
          <p:cNvPr id="122003" name="Line 147"/>
          <p:cNvSpPr>
            <a:spLocks noChangeShapeType="1"/>
          </p:cNvSpPr>
          <p:nvPr/>
        </p:nvSpPr>
        <p:spPr bwMode="auto">
          <a:xfrm>
            <a:off x="1208088" y="5611813"/>
            <a:ext cx="3175" cy="1057275"/>
          </a:xfrm>
          <a:prstGeom prst="line">
            <a:avLst/>
          </a:prstGeom>
          <a:noFill/>
          <a:ln w="9525">
            <a:solidFill>
              <a:schemeClr val="tx1"/>
            </a:solidFill>
            <a:prstDash val="dash"/>
            <a:round/>
            <a:headEnd/>
            <a:tailEnd/>
          </a:ln>
          <a:effectLst/>
        </p:spPr>
        <p:txBody>
          <a:bodyPr/>
          <a:lstStyle/>
          <a:p>
            <a:endParaRPr lang="ja-JP" altLang="en-US"/>
          </a:p>
        </p:txBody>
      </p:sp>
      <p:sp>
        <p:nvSpPr>
          <p:cNvPr id="122004" name="Line 148"/>
          <p:cNvSpPr>
            <a:spLocks noChangeShapeType="1"/>
          </p:cNvSpPr>
          <p:nvPr/>
        </p:nvSpPr>
        <p:spPr bwMode="auto">
          <a:xfrm>
            <a:off x="4271963" y="5614988"/>
            <a:ext cx="3175" cy="1057275"/>
          </a:xfrm>
          <a:prstGeom prst="line">
            <a:avLst/>
          </a:prstGeom>
          <a:noFill/>
          <a:ln w="9525">
            <a:solidFill>
              <a:schemeClr val="tx1"/>
            </a:solidFill>
            <a:prstDash val="dash"/>
            <a:round/>
            <a:headEnd/>
            <a:tailEnd/>
          </a:ln>
          <a:effectLst/>
        </p:spPr>
        <p:txBody>
          <a:bodyPr/>
          <a:lstStyle/>
          <a:p>
            <a:endParaRPr lang="ja-JP" altLang="en-US"/>
          </a:p>
        </p:txBody>
      </p:sp>
      <p:sp>
        <p:nvSpPr>
          <p:cNvPr id="122005" name="Line 149"/>
          <p:cNvSpPr>
            <a:spLocks noChangeShapeType="1"/>
          </p:cNvSpPr>
          <p:nvPr/>
        </p:nvSpPr>
        <p:spPr bwMode="auto">
          <a:xfrm flipV="1">
            <a:off x="1211263" y="6480175"/>
            <a:ext cx="3051175" cy="0"/>
          </a:xfrm>
          <a:prstGeom prst="line">
            <a:avLst/>
          </a:prstGeom>
          <a:noFill/>
          <a:ln w="9525">
            <a:solidFill>
              <a:schemeClr val="tx1"/>
            </a:solidFill>
            <a:round/>
            <a:headEnd type="arrow" w="med" len="med"/>
            <a:tailEnd type="arrow" w="med" len="med"/>
          </a:ln>
          <a:effectLst/>
        </p:spPr>
        <p:txBody>
          <a:bodyPr/>
          <a:lstStyle/>
          <a:p>
            <a:endParaRPr lang="ja-JP" altLang="en-US"/>
          </a:p>
        </p:txBody>
      </p:sp>
      <p:sp>
        <p:nvSpPr>
          <p:cNvPr id="122006" name="Text Box 150"/>
          <p:cNvSpPr txBox="1">
            <a:spLocks noChangeArrowheads="1"/>
          </p:cNvSpPr>
          <p:nvPr/>
        </p:nvSpPr>
        <p:spPr bwMode="auto">
          <a:xfrm>
            <a:off x="2185988" y="6143625"/>
            <a:ext cx="1235075" cy="244475"/>
          </a:xfrm>
          <a:prstGeom prst="rect">
            <a:avLst/>
          </a:prstGeom>
          <a:noFill/>
          <a:ln w="9525">
            <a:noFill/>
            <a:miter lim="800000"/>
            <a:headEnd/>
            <a:tailEnd/>
          </a:ln>
          <a:effectLst/>
        </p:spPr>
        <p:txBody>
          <a:bodyPr>
            <a:spAutoFit/>
          </a:bodyPr>
          <a:lstStyle/>
          <a:p>
            <a:pPr>
              <a:spcBef>
                <a:spcPct val="50000"/>
              </a:spcBef>
            </a:pPr>
            <a:r>
              <a:rPr lang="en-US" altLang="ja-JP" sz="1000"/>
              <a:t>pole diameter</a:t>
            </a:r>
          </a:p>
        </p:txBody>
      </p:sp>
      <p:sp>
        <p:nvSpPr>
          <p:cNvPr id="122007" name="Text Box 151"/>
          <p:cNvSpPr txBox="1">
            <a:spLocks noChangeArrowheads="1"/>
          </p:cNvSpPr>
          <p:nvPr/>
        </p:nvSpPr>
        <p:spPr bwMode="auto">
          <a:xfrm>
            <a:off x="2192338" y="6461125"/>
            <a:ext cx="1087437" cy="244475"/>
          </a:xfrm>
          <a:prstGeom prst="rect">
            <a:avLst/>
          </a:prstGeom>
          <a:noFill/>
          <a:ln w="9525">
            <a:noFill/>
            <a:miter lim="800000"/>
            <a:headEnd/>
            <a:tailEnd/>
          </a:ln>
          <a:effectLst/>
        </p:spPr>
        <p:txBody>
          <a:bodyPr>
            <a:spAutoFit/>
          </a:bodyPr>
          <a:lstStyle/>
          <a:p>
            <a:pPr>
              <a:spcBef>
                <a:spcPct val="50000"/>
              </a:spcBef>
            </a:pPr>
            <a:r>
              <a:rPr lang="en-US" altLang="ja-JP" sz="1000"/>
              <a:t>yoke width</a:t>
            </a:r>
          </a:p>
        </p:txBody>
      </p:sp>
      <p:sp>
        <p:nvSpPr>
          <p:cNvPr id="122008" name="Oval 152"/>
          <p:cNvSpPr>
            <a:spLocks noChangeArrowheads="1"/>
          </p:cNvSpPr>
          <p:nvPr/>
        </p:nvSpPr>
        <p:spPr bwMode="auto">
          <a:xfrm>
            <a:off x="4270375" y="5440363"/>
            <a:ext cx="401638" cy="238125"/>
          </a:xfrm>
          <a:prstGeom prst="ellipse">
            <a:avLst/>
          </a:prstGeom>
          <a:noFill/>
          <a:ln w="28575">
            <a:solidFill>
              <a:srgbClr val="CC00CC"/>
            </a:solidFill>
            <a:round/>
            <a:headEnd/>
            <a:tailEnd/>
          </a:ln>
          <a:effectLst/>
        </p:spPr>
        <p:txBody>
          <a:bodyPr wrap="none" anchor="ctr"/>
          <a:lstStyle/>
          <a:p>
            <a:endParaRPr lang="ja-JP" altLang="en-US"/>
          </a:p>
        </p:txBody>
      </p:sp>
      <p:sp>
        <p:nvSpPr>
          <p:cNvPr id="122009" name="Text Box 153"/>
          <p:cNvSpPr txBox="1">
            <a:spLocks noChangeArrowheads="1"/>
          </p:cNvSpPr>
          <p:nvPr/>
        </p:nvSpPr>
        <p:spPr bwMode="auto">
          <a:xfrm>
            <a:off x="2305050" y="2493963"/>
            <a:ext cx="1636713" cy="304800"/>
          </a:xfrm>
          <a:prstGeom prst="rect">
            <a:avLst/>
          </a:prstGeom>
          <a:noFill/>
          <a:ln w="9525">
            <a:noFill/>
            <a:miter lim="800000"/>
            <a:headEnd/>
            <a:tailEnd/>
          </a:ln>
          <a:effectLst/>
        </p:spPr>
        <p:txBody>
          <a:bodyPr>
            <a:spAutoFit/>
          </a:bodyPr>
          <a:lstStyle/>
          <a:p>
            <a:pPr>
              <a:spcBef>
                <a:spcPct val="50000"/>
              </a:spcBef>
            </a:pPr>
            <a:r>
              <a:rPr lang="en-US" altLang="ja-JP" sz="1400"/>
              <a:t>B</a:t>
            </a:r>
            <a:r>
              <a:rPr lang="en-US" altLang="ja-JP" sz="1000"/>
              <a:t>y</a:t>
            </a:r>
            <a:r>
              <a:rPr lang="en-US" altLang="ja-JP" sz="900"/>
              <a:t>(center)</a:t>
            </a:r>
            <a:r>
              <a:rPr lang="en-US" altLang="ja-JP" sz="1400"/>
              <a:t>=3.1T</a:t>
            </a:r>
          </a:p>
        </p:txBody>
      </p:sp>
      <p:sp>
        <p:nvSpPr>
          <p:cNvPr id="88" name="テキスト ボックス 87"/>
          <p:cNvSpPr txBox="1"/>
          <p:nvPr/>
        </p:nvSpPr>
        <p:spPr>
          <a:xfrm>
            <a:off x="611560" y="1124744"/>
            <a:ext cx="4164602" cy="369332"/>
          </a:xfrm>
          <a:prstGeom prst="rect">
            <a:avLst/>
          </a:prstGeom>
          <a:solidFill>
            <a:srgbClr val="FFFF66"/>
          </a:solidFill>
        </p:spPr>
        <p:txBody>
          <a:bodyPr wrap="none" rtlCol="0">
            <a:spAutoFit/>
          </a:bodyPr>
          <a:lstStyle/>
          <a:p>
            <a:r>
              <a:rPr kumimoji="1" lang="en-US" altLang="ja-JP" dirty="0" smtClean="0"/>
              <a:t>Magnetic field is calculated using TOSCA.</a:t>
            </a:r>
            <a:endParaRPr kumimoji="1" lang="ja-JP"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u="sng" dirty="0" smtClean="0"/>
              <a:t>Photos ~Magnet </a:t>
            </a:r>
            <a:r>
              <a:rPr lang="en-US" altLang="ja-JP" b="1" u="sng" dirty="0" smtClean="0"/>
              <a:t>C</a:t>
            </a:r>
            <a:r>
              <a:rPr kumimoji="1" lang="en-US" altLang="ja-JP" b="1" u="sng" dirty="0" smtClean="0"/>
              <a:t>onstruction~</a:t>
            </a:r>
            <a:endParaRPr kumimoji="1" lang="ja-JP" altLang="en-US" b="1" u="sng" dirty="0"/>
          </a:p>
        </p:txBody>
      </p:sp>
      <p:sp>
        <p:nvSpPr>
          <p:cNvPr id="3" name="テキスト ボックス 2"/>
          <p:cNvSpPr txBox="1"/>
          <p:nvPr/>
        </p:nvSpPr>
        <p:spPr>
          <a:xfrm>
            <a:off x="3491880" y="1084674"/>
            <a:ext cx="4873450" cy="400110"/>
          </a:xfrm>
          <a:prstGeom prst="rect">
            <a:avLst/>
          </a:prstGeom>
          <a:noFill/>
        </p:spPr>
        <p:txBody>
          <a:bodyPr wrap="none" rtlCol="0">
            <a:spAutoFit/>
          </a:bodyPr>
          <a:lstStyle/>
          <a:p>
            <a:r>
              <a:rPr lang="en-US" altLang="ja-JP" sz="2000" dirty="0" smtClean="0"/>
              <a:t>Magnet construction </a:t>
            </a:r>
            <a:r>
              <a:rPr lang="en-US" altLang="ja-JP" sz="2000" dirty="0" smtClean="0"/>
              <a:t>has </a:t>
            </a:r>
            <a:r>
              <a:rPr lang="en-US" altLang="ja-JP" sz="2000" dirty="0" smtClean="0"/>
              <a:t>started in RIBF site.</a:t>
            </a:r>
          </a:p>
        </p:txBody>
      </p:sp>
      <p:pic>
        <p:nvPicPr>
          <p:cNvPr id="4" name="Picture 40" descr="C:\Documents and Settings\sato\My Documents\Document\研究発表\2010(H22)年度\101214-ExpertMeeting_at_GSI\DSCN1575s.jpg"/>
          <p:cNvPicPr>
            <a:picLocks noChangeAspect="1" noChangeArrowheads="1"/>
          </p:cNvPicPr>
          <p:nvPr/>
        </p:nvPicPr>
        <p:blipFill>
          <a:blip r:embed="rId3" cstate="print"/>
          <a:srcRect/>
          <a:stretch>
            <a:fillRect/>
          </a:stretch>
        </p:blipFill>
        <p:spPr bwMode="auto">
          <a:xfrm>
            <a:off x="6391275" y="4452317"/>
            <a:ext cx="2752725" cy="2063750"/>
          </a:xfrm>
          <a:prstGeom prst="rect">
            <a:avLst/>
          </a:prstGeom>
          <a:noFill/>
        </p:spPr>
      </p:pic>
      <p:sp>
        <p:nvSpPr>
          <p:cNvPr id="5" name="Rectangle 4"/>
          <p:cNvSpPr>
            <a:spLocks noChangeArrowheads="1"/>
          </p:cNvSpPr>
          <p:nvPr/>
        </p:nvSpPr>
        <p:spPr bwMode="auto">
          <a:xfrm>
            <a:off x="6584950" y="3012454"/>
            <a:ext cx="1879600" cy="193675"/>
          </a:xfrm>
          <a:prstGeom prst="rect">
            <a:avLst/>
          </a:prstGeom>
          <a:solidFill>
            <a:srgbClr val="FFCCFF">
              <a:alpha val="50000"/>
            </a:srgbClr>
          </a:solidFill>
          <a:ln w="9525">
            <a:noFill/>
            <a:miter lim="800000"/>
            <a:headEnd/>
            <a:tailEnd/>
          </a:ln>
          <a:effectLst/>
        </p:spPr>
        <p:txBody>
          <a:bodyPr wrap="none" anchor="ctr"/>
          <a:lstStyle/>
          <a:p>
            <a:endParaRPr lang="ja-JP" altLang="en-US" sz="2400" b="1" smtClean="0">
              <a:solidFill>
                <a:srgbClr val="000000"/>
              </a:solidFill>
              <a:latin typeface="Bitstream Vera Sans" pitchFamily="34" charset="0"/>
            </a:endParaRPr>
          </a:p>
        </p:txBody>
      </p:sp>
      <p:pic>
        <p:nvPicPr>
          <p:cNvPr id="6" name="Picture 20" descr="C:\Users\hiromi\Documents\仕事勉強\研究発表\2010(H22)年度\101122-SAMURAI研究会\DSCN1408s.jpg"/>
          <p:cNvPicPr>
            <a:picLocks noChangeAspect="1" noChangeArrowheads="1"/>
          </p:cNvPicPr>
          <p:nvPr/>
        </p:nvPicPr>
        <p:blipFill>
          <a:blip r:embed="rId4" cstate="print"/>
          <a:srcRect/>
          <a:stretch>
            <a:fillRect/>
          </a:stretch>
        </p:blipFill>
        <p:spPr bwMode="auto">
          <a:xfrm>
            <a:off x="0" y="1663079"/>
            <a:ext cx="2752725" cy="2063750"/>
          </a:xfrm>
          <a:prstGeom prst="rect">
            <a:avLst/>
          </a:prstGeom>
          <a:noFill/>
        </p:spPr>
      </p:pic>
      <p:pic>
        <p:nvPicPr>
          <p:cNvPr id="7" name="Picture 21" descr="C:\Users\hiromi\Documents\仕事勉強\研究発表\2010(H22)年度\101122-SAMURAI研究会\DSCN1404s.jpg"/>
          <p:cNvPicPr>
            <a:picLocks noChangeAspect="1" noChangeArrowheads="1"/>
          </p:cNvPicPr>
          <p:nvPr/>
        </p:nvPicPr>
        <p:blipFill>
          <a:blip r:embed="rId5" cstate="print"/>
          <a:srcRect/>
          <a:stretch>
            <a:fillRect/>
          </a:stretch>
        </p:blipFill>
        <p:spPr bwMode="auto">
          <a:xfrm>
            <a:off x="3195638" y="1663079"/>
            <a:ext cx="2752725" cy="2063750"/>
          </a:xfrm>
          <a:prstGeom prst="rect">
            <a:avLst/>
          </a:prstGeom>
          <a:noFill/>
        </p:spPr>
      </p:pic>
      <p:pic>
        <p:nvPicPr>
          <p:cNvPr id="8" name="Picture 22" descr="C:\Users\hiromi\Documents\仕事勉強\研究発表\2010(H22)年度\101122-SAMURAI研究会\DSCN1448s.jpg"/>
          <p:cNvPicPr>
            <a:picLocks noChangeAspect="1" noChangeArrowheads="1"/>
          </p:cNvPicPr>
          <p:nvPr/>
        </p:nvPicPr>
        <p:blipFill>
          <a:blip r:embed="rId6" cstate="print"/>
          <a:srcRect/>
          <a:stretch>
            <a:fillRect/>
          </a:stretch>
        </p:blipFill>
        <p:spPr bwMode="auto">
          <a:xfrm>
            <a:off x="6391275" y="1664667"/>
            <a:ext cx="2752725" cy="2063750"/>
          </a:xfrm>
          <a:prstGeom prst="rect">
            <a:avLst/>
          </a:prstGeom>
          <a:noFill/>
        </p:spPr>
      </p:pic>
      <p:pic>
        <p:nvPicPr>
          <p:cNvPr id="9" name="Picture 23" descr="C:\Users\hiromi\Documents\仕事勉強\研究発表\2010(H22)年度\101122-SAMURAI研究会\DSCN1468s.jpg"/>
          <p:cNvPicPr>
            <a:picLocks noChangeAspect="1" noChangeArrowheads="1"/>
          </p:cNvPicPr>
          <p:nvPr/>
        </p:nvPicPr>
        <p:blipFill>
          <a:blip r:embed="rId7" cstate="print"/>
          <a:srcRect/>
          <a:stretch>
            <a:fillRect/>
          </a:stretch>
        </p:blipFill>
        <p:spPr bwMode="auto">
          <a:xfrm>
            <a:off x="0" y="4452317"/>
            <a:ext cx="2749550" cy="2060575"/>
          </a:xfrm>
          <a:prstGeom prst="rect">
            <a:avLst/>
          </a:prstGeom>
          <a:noFill/>
        </p:spPr>
      </p:pic>
      <p:sp>
        <p:nvSpPr>
          <p:cNvPr id="10" name="Line 32"/>
          <p:cNvSpPr>
            <a:spLocks noChangeShapeType="1"/>
          </p:cNvSpPr>
          <p:nvPr/>
        </p:nvSpPr>
        <p:spPr bwMode="auto">
          <a:xfrm>
            <a:off x="2820988" y="2696542"/>
            <a:ext cx="287337" cy="0"/>
          </a:xfrm>
          <a:prstGeom prst="line">
            <a:avLst/>
          </a:prstGeom>
          <a:noFill/>
          <a:ln w="9525">
            <a:solidFill>
              <a:schemeClr val="tx1"/>
            </a:solidFill>
            <a:round/>
            <a:headEnd/>
            <a:tailEnd type="triangle" w="med" len="med"/>
          </a:ln>
          <a:effectLst/>
        </p:spPr>
        <p:txBody>
          <a:bodyPr/>
          <a:lstStyle/>
          <a:p>
            <a:endParaRPr lang="ja-JP" altLang="en-US" sz="2400" b="1" smtClean="0">
              <a:solidFill>
                <a:srgbClr val="000000"/>
              </a:solidFill>
              <a:latin typeface="Bitstream Vera Sans" pitchFamily="34" charset="0"/>
            </a:endParaRPr>
          </a:p>
        </p:txBody>
      </p:sp>
      <p:sp>
        <p:nvSpPr>
          <p:cNvPr id="11" name="Line 33"/>
          <p:cNvSpPr>
            <a:spLocks noChangeShapeType="1"/>
          </p:cNvSpPr>
          <p:nvPr/>
        </p:nvSpPr>
        <p:spPr bwMode="auto">
          <a:xfrm>
            <a:off x="6015038" y="2696542"/>
            <a:ext cx="287337" cy="0"/>
          </a:xfrm>
          <a:prstGeom prst="line">
            <a:avLst/>
          </a:prstGeom>
          <a:noFill/>
          <a:ln w="9525">
            <a:solidFill>
              <a:schemeClr val="tx1"/>
            </a:solidFill>
            <a:round/>
            <a:headEnd/>
            <a:tailEnd type="triangle" w="med" len="med"/>
          </a:ln>
          <a:effectLst/>
        </p:spPr>
        <p:txBody>
          <a:bodyPr/>
          <a:lstStyle/>
          <a:p>
            <a:endParaRPr lang="ja-JP" altLang="en-US" sz="2400" b="1" smtClean="0">
              <a:solidFill>
                <a:srgbClr val="000000"/>
              </a:solidFill>
              <a:latin typeface="Bitstream Vera Sans" pitchFamily="34" charset="0"/>
            </a:endParaRPr>
          </a:p>
        </p:txBody>
      </p:sp>
      <p:sp>
        <p:nvSpPr>
          <p:cNvPr id="12" name="Line 34"/>
          <p:cNvSpPr>
            <a:spLocks noChangeShapeType="1"/>
          </p:cNvSpPr>
          <p:nvPr/>
        </p:nvSpPr>
        <p:spPr bwMode="auto">
          <a:xfrm flipH="1">
            <a:off x="2806700" y="3782392"/>
            <a:ext cx="3533775" cy="596900"/>
          </a:xfrm>
          <a:prstGeom prst="line">
            <a:avLst/>
          </a:prstGeom>
          <a:noFill/>
          <a:ln w="9525">
            <a:solidFill>
              <a:schemeClr val="tx1"/>
            </a:solidFill>
            <a:round/>
            <a:headEnd/>
            <a:tailEnd type="triangle" w="med" len="med"/>
          </a:ln>
          <a:effectLst/>
        </p:spPr>
        <p:txBody>
          <a:bodyPr/>
          <a:lstStyle/>
          <a:p>
            <a:endParaRPr lang="ja-JP" altLang="en-US" sz="2400" b="1" smtClean="0">
              <a:solidFill>
                <a:srgbClr val="000000"/>
              </a:solidFill>
              <a:latin typeface="Bitstream Vera Sans" pitchFamily="34" charset="0"/>
            </a:endParaRPr>
          </a:p>
        </p:txBody>
      </p:sp>
      <p:sp>
        <p:nvSpPr>
          <p:cNvPr id="13" name="Line 35"/>
          <p:cNvSpPr>
            <a:spLocks noChangeShapeType="1"/>
          </p:cNvSpPr>
          <p:nvPr/>
        </p:nvSpPr>
        <p:spPr bwMode="auto">
          <a:xfrm>
            <a:off x="2830513" y="5482604"/>
            <a:ext cx="287337" cy="0"/>
          </a:xfrm>
          <a:prstGeom prst="line">
            <a:avLst/>
          </a:prstGeom>
          <a:noFill/>
          <a:ln w="9525">
            <a:solidFill>
              <a:schemeClr val="tx1"/>
            </a:solidFill>
            <a:round/>
            <a:headEnd/>
            <a:tailEnd type="triangle" w="med" len="med"/>
          </a:ln>
          <a:effectLst/>
        </p:spPr>
        <p:txBody>
          <a:bodyPr/>
          <a:lstStyle/>
          <a:p>
            <a:endParaRPr lang="ja-JP" altLang="en-US" sz="2400" b="1" smtClean="0">
              <a:solidFill>
                <a:srgbClr val="000000"/>
              </a:solidFill>
              <a:latin typeface="Bitstream Vera Sans" pitchFamily="34" charset="0"/>
            </a:endParaRPr>
          </a:p>
        </p:txBody>
      </p:sp>
      <p:sp>
        <p:nvSpPr>
          <p:cNvPr id="14" name="Line 36"/>
          <p:cNvSpPr>
            <a:spLocks noChangeShapeType="1"/>
          </p:cNvSpPr>
          <p:nvPr/>
        </p:nvSpPr>
        <p:spPr bwMode="auto">
          <a:xfrm>
            <a:off x="6015038" y="5482604"/>
            <a:ext cx="287337" cy="0"/>
          </a:xfrm>
          <a:prstGeom prst="line">
            <a:avLst/>
          </a:prstGeom>
          <a:noFill/>
          <a:ln w="9525">
            <a:solidFill>
              <a:schemeClr val="tx1"/>
            </a:solidFill>
            <a:round/>
            <a:headEnd/>
            <a:tailEnd type="triangle" w="med" len="med"/>
          </a:ln>
          <a:effectLst/>
        </p:spPr>
        <p:txBody>
          <a:bodyPr/>
          <a:lstStyle/>
          <a:p>
            <a:endParaRPr lang="ja-JP" altLang="en-US" sz="2400" b="1" smtClean="0">
              <a:solidFill>
                <a:srgbClr val="000000"/>
              </a:solidFill>
              <a:latin typeface="Bitstream Vera Sans" pitchFamily="34" charset="0"/>
            </a:endParaRPr>
          </a:p>
        </p:txBody>
      </p:sp>
      <p:pic>
        <p:nvPicPr>
          <p:cNvPr id="15" name="Picture 37" descr="C:\Documents and Settings\sato\デスクトップ\101122-SAMURAI研究会\SnapshotJPEG.jpg"/>
          <p:cNvPicPr>
            <a:picLocks noChangeAspect="1" noChangeArrowheads="1"/>
          </p:cNvPicPr>
          <p:nvPr/>
        </p:nvPicPr>
        <p:blipFill>
          <a:blip r:embed="rId8" cstate="print"/>
          <a:srcRect/>
          <a:stretch>
            <a:fillRect/>
          </a:stretch>
        </p:blipFill>
        <p:spPr bwMode="auto">
          <a:xfrm>
            <a:off x="3195638" y="4450729"/>
            <a:ext cx="2752725" cy="206533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IMG_0885.JPG"/>
          <p:cNvPicPr>
            <a:picLocks noChangeAspect="1"/>
          </p:cNvPicPr>
          <p:nvPr/>
        </p:nvPicPr>
        <p:blipFill>
          <a:blip r:embed="rId3" cstate="print"/>
          <a:stretch>
            <a:fillRect/>
          </a:stretch>
        </p:blipFill>
        <p:spPr>
          <a:xfrm>
            <a:off x="216024" y="1101080"/>
            <a:ext cx="8676456" cy="5784304"/>
          </a:xfrm>
          <a:prstGeom prst="rect">
            <a:avLst/>
          </a:prstGeom>
        </p:spPr>
      </p:pic>
      <p:sp>
        <p:nvSpPr>
          <p:cNvPr id="2" name="タイトル 1"/>
          <p:cNvSpPr>
            <a:spLocks noGrp="1"/>
          </p:cNvSpPr>
          <p:nvPr>
            <p:ph type="title"/>
          </p:nvPr>
        </p:nvSpPr>
        <p:spPr/>
        <p:txBody>
          <a:bodyPr/>
          <a:lstStyle/>
          <a:p>
            <a:r>
              <a:rPr kumimoji="1" lang="en-US" altLang="ja-JP" b="1" u="sng" dirty="0" smtClean="0"/>
              <a:t>Photos ~Magnet Construction~</a:t>
            </a:r>
            <a:endParaRPr kumimoji="1" lang="ja-JP" altLang="en-US" b="1" u="sng" dirty="0"/>
          </a:p>
        </p:txBody>
      </p:sp>
      <p:sp>
        <p:nvSpPr>
          <p:cNvPr id="9" name="Text Box 49"/>
          <p:cNvSpPr txBox="1">
            <a:spLocks noChangeArrowheads="1"/>
          </p:cNvSpPr>
          <p:nvPr/>
        </p:nvSpPr>
        <p:spPr bwMode="auto">
          <a:xfrm>
            <a:off x="251520" y="1196752"/>
            <a:ext cx="8568952" cy="584775"/>
          </a:xfrm>
          <a:prstGeom prst="rect">
            <a:avLst/>
          </a:prstGeom>
          <a:solidFill>
            <a:schemeClr val="tx1">
              <a:alpha val="40000"/>
            </a:schemeClr>
          </a:solidFill>
          <a:ln w="9525">
            <a:noFill/>
            <a:miter lim="800000"/>
            <a:headEnd/>
            <a:tailEnd/>
          </a:ln>
          <a:effectLst/>
        </p:spPr>
        <p:txBody>
          <a:bodyPr wrap="square">
            <a:spAutoFit/>
          </a:bodyPr>
          <a:lstStyle/>
          <a:p>
            <a:pPr>
              <a:spcBef>
                <a:spcPct val="50000"/>
              </a:spcBef>
            </a:pPr>
            <a:r>
              <a:rPr lang="en-US" altLang="ja-JP" sz="3200" dirty="0">
                <a:solidFill>
                  <a:schemeClr val="accent3"/>
                </a:solidFill>
              </a:rPr>
              <a:t>SAMURAI spectrometer is </a:t>
            </a:r>
            <a:r>
              <a:rPr lang="en-US" altLang="ja-JP" sz="3200" dirty="0" smtClean="0">
                <a:solidFill>
                  <a:schemeClr val="accent3"/>
                </a:solidFill>
              </a:rPr>
              <a:t>under construction now.</a:t>
            </a:r>
            <a:endParaRPr lang="en-US" altLang="ja-JP" sz="3200" dirty="0">
              <a:solidFill>
                <a:schemeClr val="accent3"/>
              </a:solidFill>
            </a:endParaRPr>
          </a:p>
        </p:txBody>
      </p:sp>
      <p:sp>
        <p:nvSpPr>
          <p:cNvPr id="11" name="Text Box 51"/>
          <p:cNvSpPr txBox="1">
            <a:spLocks noChangeArrowheads="1"/>
          </p:cNvSpPr>
          <p:nvPr/>
        </p:nvSpPr>
        <p:spPr bwMode="auto">
          <a:xfrm>
            <a:off x="1259632" y="5949280"/>
            <a:ext cx="7704856" cy="584775"/>
          </a:xfrm>
          <a:prstGeom prst="rect">
            <a:avLst/>
          </a:prstGeom>
          <a:noFill/>
          <a:ln w="9525">
            <a:noFill/>
            <a:miter lim="800000"/>
            <a:headEnd/>
            <a:tailEnd/>
          </a:ln>
          <a:effectLst/>
        </p:spPr>
        <p:txBody>
          <a:bodyPr wrap="square">
            <a:spAutoFit/>
          </a:bodyPr>
          <a:lstStyle/>
          <a:p>
            <a:pPr>
              <a:spcBef>
                <a:spcPct val="50000"/>
              </a:spcBef>
            </a:pPr>
            <a:r>
              <a:rPr lang="en-US" altLang="ja-JP" sz="3200" b="1" u="sng" dirty="0">
                <a:solidFill>
                  <a:srgbClr val="FF0000"/>
                </a:solidFill>
              </a:rPr>
              <a:t>A commissioning will start from early 2012.</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u="sng" dirty="0" smtClean="0"/>
              <a:t>Planned Setup @ spring 2012</a:t>
            </a:r>
            <a:endParaRPr kumimoji="1" lang="ja-JP" altLang="en-US" b="1" u="sng" dirty="0"/>
          </a:p>
        </p:txBody>
      </p:sp>
      <p:sp>
        <p:nvSpPr>
          <p:cNvPr id="34" name="コンテンツ プレースホルダ 33"/>
          <p:cNvSpPr>
            <a:spLocks noGrp="1"/>
          </p:cNvSpPr>
          <p:nvPr>
            <p:ph idx="1"/>
          </p:nvPr>
        </p:nvSpPr>
        <p:spPr>
          <a:xfrm>
            <a:off x="5148064" y="1052736"/>
            <a:ext cx="3672408" cy="5533201"/>
          </a:xfrm>
        </p:spPr>
        <p:txBody>
          <a:bodyPr>
            <a:normAutofit fontScale="47500" lnSpcReduction="20000"/>
          </a:bodyPr>
          <a:lstStyle/>
          <a:p>
            <a:r>
              <a:rPr kumimoji="1" lang="en-US" altLang="ja-JP" sz="3400" b="1" dirty="0" smtClean="0"/>
              <a:t>Detectors for Heavy Ion</a:t>
            </a:r>
          </a:p>
          <a:p>
            <a:pPr lvl="1"/>
            <a:r>
              <a:rPr kumimoji="1" lang="en-US" altLang="ja-JP" sz="2900" dirty="0" smtClean="0">
                <a:solidFill>
                  <a:schemeClr val="tx2"/>
                </a:solidFill>
              </a:rPr>
              <a:t>Position measurement</a:t>
            </a:r>
            <a:endParaRPr kumimoji="1" lang="en-US" altLang="ja-JP" sz="2500" dirty="0" smtClean="0"/>
          </a:p>
          <a:p>
            <a:pPr lvl="2"/>
            <a:r>
              <a:rPr kumimoji="1" lang="en-US" altLang="ja-JP" sz="2500" dirty="0" smtClean="0"/>
              <a:t>Beam Proportional Chamber (</a:t>
            </a:r>
            <a:r>
              <a:rPr kumimoji="1" lang="en-US" altLang="ja-JP" sz="2500" b="1" dirty="0" smtClean="0"/>
              <a:t>BPC</a:t>
            </a:r>
            <a:r>
              <a:rPr kumimoji="1" lang="en-US" altLang="ja-JP" sz="2500" dirty="0" smtClean="0"/>
              <a:t>)</a:t>
            </a:r>
          </a:p>
          <a:p>
            <a:pPr lvl="3"/>
            <a:r>
              <a:rPr lang="en-US" altLang="ja-JP" sz="2100" dirty="0" smtClean="0">
                <a:solidFill>
                  <a:schemeClr val="accent6"/>
                </a:solidFill>
              </a:rPr>
              <a:t>momentum tagging at F5</a:t>
            </a:r>
            <a:endParaRPr kumimoji="1" lang="en-US" altLang="ja-JP" sz="2100" dirty="0" smtClean="0">
              <a:solidFill>
                <a:schemeClr val="accent6"/>
              </a:solidFill>
            </a:endParaRPr>
          </a:p>
          <a:p>
            <a:pPr lvl="2"/>
            <a:r>
              <a:rPr kumimoji="1" lang="en-US" altLang="ja-JP" sz="2500" dirty="0" smtClean="0"/>
              <a:t>Beam Drift Chambers 1, 2 (</a:t>
            </a:r>
            <a:r>
              <a:rPr kumimoji="1" lang="en-US" altLang="ja-JP" sz="2500" b="1" dirty="0" smtClean="0"/>
              <a:t>BDC1, 2</a:t>
            </a:r>
            <a:r>
              <a:rPr kumimoji="1" lang="en-US" altLang="ja-JP" sz="2500" dirty="0" smtClean="0"/>
              <a:t>)</a:t>
            </a:r>
          </a:p>
          <a:p>
            <a:pPr lvl="3"/>
            <a:r>
              <a:rPr lang="en-US" altLang="ja-JP" sz="2100" dirty="0">
                <a:solidFill>
                  <a:schemeClr val="accent6"/>
                </a:solidFill>
              </a:rPr>
              <a:t>b</a:t>
            </a:r>
            <a:r>
              <a:rPr lang="en-US" altLang="ja-JP" sz="2100" dirty="0" smtClean="0">
                <a:solidFill>
                  <a:schemeClr val="accent6"/>
                </a:solidFill>
              </a:rPr>
              <a:t>eam phase space</a:t>
            </a:r>
          </a:p>
          <a:p>
            <a:pPr lvl="2"/>
            <a:r>
              <a:rPr lang="en-US" altLang="ja-JP" sz="2500" dirty="0" smtClean="0"/>
              <a:t>Forward Drift Chamber1 (</a:t>
            </a:r>
            <a:r>
              <a:rPr lang="en-US" altLang="ja-JP" sz="2500" b="1" dirty="0" smtClean="0"/>
              <a:t>FDC1</a:t>
            </a:r>
            <a:r>
              <a:rPr lang="en-US" altLang="ja-JP" sz="2500" dirty="0" smtClean="0"/>
              <a:t>)</a:t>
            </a:r>
          </a:p>
          <a:p>
            <a:pPr lvl="3"/>
            <a:r>
              <a:rPr lang="en-US" altLang="ja-JP" sz="2100" dirty="0">
                <a:solidFill>
                  <a:schemeClr val="accent6"/>
                </a:solidFill>
              </a:rPr>
              <a:t>s</a:t>
            </a:r>
            <a:r>
              <a:rPr lang="en-US" altLang="ja-JP" sz="2100" dirty="0" smtClean="0">
                <a:solidFill>
                  <a:schemeClr val="accent6"/>
                </a:solidFill>
              </a:rPr>
              <a:t>cattering angle</a:t>
            </a:r>
          </a:p>
          <a:p>
            <a:pPr lvl="2"/>
            <a:r>
              <a:rPr kumimoji="1" lang="en-US" altLang="ja-JP" sz="2500" dirty="0" smtClean="0"/>
              <a:t>Forward Drift Chamber2 (</a:t>
            </a:r>
            <a:r>
              <a:rPr kumimoji="1" lang="en-US" altLang="ja-JP" sz="2500" b="1" dirty="0" smtClean="0"/>
              <a:t>FDC2</a:t>
            </a:r>
            <a:r>
              <a:rPr kumimoji="1" lang="en-US" altLang="ja-JP" sz="2500" dirty="0" smtClean="0"/>
              <a:t>)</a:t>
            </a:r>
          </a:p>
          <a:p>
            <a:pPr lvl="3"/>
            <a:r>
              <a:rPr lang="en-US" altLang="ja-JP" sz="2100" dirty="0">
                <a:solidFill>
                  <a:schemeClr val="accent6"/>
                </a:solidFill>
              </a:rPr>
              <a:t>r</a:t>
            </a:r>
            <a:r>
              <a:rPr lang="en-US" altLang="ja-JP" sz="2100" dirty="0" smtClean="0">
                <a:solidFill>
                  <a:schemeClr val="accent6"/>
                </a:solidFill>
              </a:rPr>
              <a:t>igidity analysis for fragments</a:t>
            </a:r>
            <a:endParaRPr kumimoji="1" lang="en-US" altLang="ja-JP" sz="2100" dirty="0" smtClean="0">
              <a:solidFill>
                <a:schemeClr val="accent6"/>
              </a:solidFill>
            </a:endParaRPr>
          </a:p>
          <a:p>
            <a:pPr lvl="1"/>
            <a:r>
              <a:rPr kumimoji="1" lang="en-US" altLang="ja-JP" sz="2900" dirty="0" smtClean="0">
                <a:solidFill>
                  <a:schemeClr val="tx2"/>
                </a:solidFill>
              </a:rPr>
              <a:t>Charge measurement</a:t>
            </a:r>
          </a:p>
          <a:p>
            <a:pPr lvl="2"/>
            <a:r>
              <a:rPr lang="en-US" altLang="ja-JP" sz="2500" dirty="0" smtClean="0"/>
              <a:t>Ion Chamber for Beam (</a:t>
            </a:r>
            <a:r>
              <a:rPr lang="en-US" altLang="ja-JP" sz="2500" b="1" dirty="0" smtClean="0"/>
              <a:t>ICB</a:t>
            </a:r>
            <a:r>
              <a:rPr lang="en-US" altLang="ja-JP" sz="2500" dirty="0" smtClean="0"/>
              <a:t>)</a:t>
            </a:r>
          </a:p>
          <a:p>
            <a:pPr lvl="3"/>
            <a:r>
              <a:rPr lang="en-US" altLang="ja-JP" sz="2100" dirty="0">
                <a:solidFill>
                  <a:schemeClr val="accent6"/>
                </a:solidFill>
              </a:rPr>
              <a:t>c</a:t>
            </a:r>
            <a:r>
              <a:rPr lang="en-US" altLang="ja-JP" sz="2100" dirty="0" smtClean="0">
                <a:solidFill>
                  <a:schemeClr val="accent6"/>
                </a:solidFill>
              </a:rPr>
              <a:t>harge of beam</a:t>
            </a:r>
          </a:p>
          <a:p>
            <a:pPr lvl="2"/>
            <a:r>
              <a:rPr kumimoji="1" lang="en-US" altLang="ja-JP" sz="2500" dirty="0" smtClean="0"/>
              <a:t>Ion Chamber for Fragment (</a:t>
            </a:r>
            <a:r>
              <a:rPr kumimoji="1" lang="en-US" altLang="ja-JP" sz="2500" b="1" dirty="0" smtClean="0"/>
              <a:t>ICF</a:t>
            </a:r>
            <a:r>
              <a:rPr kumimoji="1" lang="en-US" altLang="ja-JP" sz="2500" dirty="0" smtClean="0"/>
              <a:t>)</a:t>
            </a:r>
          </a:p>
          <a:p>
            <a:pPr lvl="3"/>
            <a:r>
              <a:rPr lang="en-US" altLang="ja-JP" sz="2100" dirty="0">
                <a:solidFill>
                  <a:schemeClr val="accent6"/>
                </a:solidFill>
              </a:rPr>
              <a:t>c</a:t>
            </a:r>
            <a:r>
              <a:rPr lang="en-US" altLang="ja-JP" sz="2100" dirty="0" smtClean="0">
                <a:solidFill>
                  <a:schemeClr val="accent6"/>
                </a:solidFill>
              </a:rPr>
              <a:t>harge of fragment </a:t>
            </a:r>
            <a:endParaRPr kumimoji="1" lang="en-US" altLang="ja-JP" sz="2100" dirty="0" smtClean="0">
              <a:solidFill>
                <a:schemeClr val="accent6"/>
              </a:solidFill>
            </a:endParaRPr>
          </a:p>
          <a:p>
            <a:pPr lvl="1"/>
            <a:r>
              <a:rPr kumimoji="1" lang="en-US" altLang="ja-JP" sz="2900" dirty="0" smtClean="0">
                <a:solidFill>
                  <a:schemeClr val="tx2"/>
                </a:solidFill>
              </a:rPr>
              <a:t>TOF (charge) measurement</a:t>
            </a:r>
          </a:p>
          <a:p>
            <a:pPr lvl="2"/>
            <a:r>
              <a:rPr lang="en-US" altLang="ja-JP" sz="2500" dirty="0" err="1" smtClean="0"/>
              <a:t>Hodoscope</a:t>
            </a:r>
            <a:r>
              <a:rPr lang="en-US" altLang="ja-JP" sz="2500" dirty="0" smtClean="0"/>
              <a:t> for Fragment (</a:t>
            </a:r>
            <a:r>
              <a:rPr lang="en-US" altLang="ja-JP" sz="2500" b="1" dirty="0" smtClean="0"/>
              <a:t>HODF</a:t>
            </a:r>
            <a:r>
              <a:rPr lang="en-US" altLang="ja-JP" sz="2500" dirty="0" smtClean="0"/>
              <a:t>)</a:t>
            </a:r>
          </a:p>
          <a:p>
            <a:pPr lvl="1"/>
            <a:r>
              <a:rPr lang="en-US" altLang="ja-JP" sz="2900" dirty="0" smtClean="0">
                <a:solidFill>
                  <a:schemeClr val="tx2"/>
                </a:solidFill>
              </a:rPr>
              <a:t>Total-Energy measurement</a:t>
            </a:r>
          </a:p>
          <a:p>
            <a:pPr lvl="2"/>
            <a:r>
              <a:rPr kumimoji="1" lang="en-US" altLang="ja-JP" sz="2500" dirty="0" smtClean="0"/>
              <a:t>Total Energy Detector (</a:t>
            </a:r>
            <a:r>
              <a:rPr kumimoji="1" lang="en-US" altLang="ja-JP" sz="2500" b="1" dirty="0" smtClean="0"/>
              <a:t>TED</a:t>
            </a:r>
            <a:r>
              <a:rPr kumimoji="1" lang="en-US" altLang="ja-JP" sz="2500" dirty="0" smtClean="0"/>
              <a:t>)</a:t>
            </a:r>
          </a:p>
          <a:p>
            <a:pPr lvl="3"/>
            <a:r>
              <a:rPr lang="en-US" altLang="ja-JP" sz="2100" dirty="0">
                <a:solidFill>
                  <a:schemeClr val="accent6"/>
                </a:solidFill>
              </a:rPr>
              <a:t>h</a:t>
            </a:r>
            <a:r>
              <a:rPr lang="en-US" altLang="ja-JP" sz="2100" dirty="0" smtClean="0">
                <a:solidFill>
                  <a:schemeClr val="accent6"/>
                </a:solidFill>
              </a:rPr>
              <a:t>igh-precision total-energy meas.</a:t>
            </a:r>
            <a:endParaRPr kumimoji="1" lang="en-US" altLang="ja-JP" sz="2100" dirty="0" smtClean="0">
              <a:solidFill>
                <a:schemeClr val="accent6"/>
              </a:solidFill>
            </a:endParaRPr>
          </a:p>
          <a:p>
            <a:endParaRPr lang="en-US" altLang="ja-JP" b="1" dirty="0" smtClean="0"/>
          </a:p>
          <a:p>
            <a:r>
              <a:rPr lang="en-US" altLang="ja-JP" sz="3400" b="1" dirty="0" smtClean="0"/>
              <a:t>Detectors for Neutron</a:t>
            </a:r>
          </a:p>
          <a:p>
            <a:pPr lvl="1"/>
            <a:r>
              <a:rPr kumimoji="1" lang="en-US" altLang="ja-JP" sz="2900" dirty="0" smtClean="0">
                <a:solidFill>
                  <a:schemeClr val="tx2"/>
                </a:solidFill>
              </a:rPr>
              <a:t>NEBULA</a:t>
            </a:r>
          </a:p>
          <a:p>
            <a:pPr lvl="2"/>
            <a:r>
              <a:rPr lang="en-US" altLang="ja-JP" sz="2500" dirty="0">
                <a:solidFill>
                  <a:schemeClr val="accent6"/>
                </a:solidFill>
              </a:rPr>
              <a:t>p</a:t>
            </a:r>
            <a:r>
              <a:rPr lang="en-US" altLang="ja-JP" sz="2500" dirty="0" smtClean="0">
                <a:solidFill>
                  <a:schemeClr val="accent6"/>
                </a:solidFill>
              </a:rPr>
              <a:t>rojectile-rapidly neutron</a:t>
            </a:r>
            <a:endParaRPr kumimoji="1" lang="en-US" altLang="ja-JP" sz="2500" dirty="0" smtClean="0">
              <a:solidFill>
                <a:schemeClr val="accent6"/>
              </a:solidFill>
            </a:endParaRPr>
          </a:p>
          <a:p>
            <a:endParaRPr lang="en-US" altLang="ja-JP" dirty="0" smtClean="0"/>
          </a:p>
          <a:p>
            <a:r>
              <a:rPr lang="en-US" altLang="ja-JP" sz="3400" b="1" dirty="0" smtClean="0"/>
              <a:t>Detectors for Gamma ray</a:t>
            </a:r>
          </a:p>
          <a:p>
            <a:pPr lvl="1"/>
            <a:r>
              <a:rPr kumimoji="1" lang="en-US" altLang="ja-JP" sz="2900" dirty="0" smtClean="0">
                <a:solidFill>
                  <a:schemeClr val="tx2"/>
                </a:solidFill>
              </a:rPr>
              <a:t>DALI2</a:t>
            </a:r>
          </a:p>
          <a:p>
            <a:pPr lvl="2"/>
            <a:r>
              <a:rPr lang="en-US" altLang="ja-JP" sz="2500" dirty="0" smtClean="0">
                <a:solidFill>
                  <a:schemeClr val="accent6"/>
                </a:solidFill>
              </a:rPr>
              <a:t>e</a:t>
            </a:r>
            <a:r>
              <a:rPr kumimoji="1" lang="en-US" altLang="ja-JP" sz="2500" dirty="0" smtClean="0">
                <a:solidFill>
                  <a:schemeClr val="accent6"/>
                </a:solidFill>
              </a:rPr>
              <a:t>xcited fragments produced</a:t>
            </a:r>
            <a:endParaRPr kumimoji="1" lang="ja-JP" altLang="en-US" sz="2500" dirty="0">
              <a:solidFill>
                <a:schemeClr val="accent6"/>
              </a:solidFill>
            </a:endParaRPr>
          </a:p>
        </p:txBody>
      </p:sp>
      <p:pic>
        <p:nvPicPr>
          <p:cNvPr id="4" name="コンテンツ プレースホルダ 14" descr="SetUp1.png"/>
          <p:cNvPicPr>
            <a:picLocks noChangeAspect="1"/>
          </p:cNvPicPr>
          <p:nvPr/>
        </p:nvPicPr>
        <p:blipFill>
          <a:blip r:embed="rId3" cstate="print"/>
          <a:srcRect l="19204" r="5797"/>
          <a:stretch>
            <a:fillRect/>
          </a:stretch>
        </p:blipFill>
        <p:spPr bwMode="auto">
          <a:xfrm>
            <a:off x="108000" y="1630776"/>
            <a:ext cx="4966090" cy="4608000"/>
          </a:xfrm>
          <a:prstGeom prst="rect">
            <a:avLst/>
          </a:prstGeom>
          <a:noFill/>
          <a:ln w="9525">
            <a:noFill/>
            <a:miter lim="800000"/>
            <a:headEnd/>
            <a:tailEnd/>
          </a:ln>
          <a:effectLst/>
        </p:spPr>
      </p:pic>
      <p:sp>
        <p:nvSpPr>
          <p:cNvPr id="5" name="円/楕円 4"/>
          <p:cNvSpPr/>
          <p:nvPr/>
        </p:nvSpPr>
        <p:spPr>
          <a:xfrm>
            <a:off x="2987824" y="1556792"/>
            <a:ext cx="2160240" cy="2160240"/>
          </a:xfrm>
          <a:prstGeom prst="ellipse">
            <a:avLst/>
          </a:prstGeom>
          <a:noFill/>
          <a:ln>
            <a:solidFill>
              <a:srgbClr val="0099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 name="テキスト ボックス 5"/>
          <p:cNvSpPr txBox="1"/>
          <p:nvPr/>
        </p:nvSpPr>
        <p:spPr>
          <a:xfrm>
            <a:off x="2051720" y="1772816"/>
            <a:ext cx="1120820" cy="369332"/>
          </a:xfrm>
          <a:prstGeom prst="rect">
            <a:avLst/>
          </a:prstGeom>
          <a:solidFill>
            <a:schemeClr val="bg1">
              <a:alpha val="60000"/>
            </a:schemeClr>
          </a:solidFill>
        </p:spPr>
        <p:txBody>
          <a:bodyPr wrap="none" rtlCol="0">
            <a:spAutoFit/>
          </a:bodyPr>
          <a:lstStyle/>
          <a:p>
            <a:r>
              <a:rPr kumimoji="1" lang="en-US" altLang="ja-JP" dirty="0" smtClean="0"/>
              <a:t>NEBULA</a:t>
            </a:r>
            <a:endParaRPr kumimoji="1" lang="ja-JP" altLang="en-US" dirty="0"/>
          </a:p>
        </p:txBody>
      </p:sp>
      <p:sp>
        <p:nvSpPr>
          <p:cNvPr id="7" name="円/楕円 6"/>
          <p:cNvSpPr/>
          <p:nvPr/>
        </p:nvSpPr>
        <p:spPr>
          <a:xfrm>
            <a:off x="2915816" y="3429000"/>
            <a:ext cx="2304000" cy="2304256"/>
          </a:xfrm>
          <a:prstGeom prst="ellipse">
            <a:avLst/>
          </a:prstGeom>
          <a:no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p:nvSpPr>
        <p:spPr>
          <a:xfrm>
            <a:off x="683568" y="3933056"/>
            <a:ext cx="1584176" cy="1584176"/>
          </a:xfrm>
          <a:prstGeom prst="ellipse">
            <a:avLst/>
          </a:prstGeom>
          <a:no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テキスト ボックス 8"/>
          <p:cNvSpPr txBox="1"/>
          <p:nvPr/>
        </p:nvSpPr>
        <p:spPr>
          <a:xfrm>
            <a:off x="1619672" y="4365104"/>
            <a:ext cx="2422458" cy="369332"/>
          </a:xfrm>
          <a:prstGeom prst="rect">
            <a:avLst/>
          </a:prstGeom>
          <a:solidFill>
            <a:schemeClr val="bg1">
              <a:alpha val="60000"/>
            </a:schemeClr>
          </a:solidFill>
        </p:spPr>
        <p:txBody>
          <a:bodyPr wrap="none" rtlCol="0">
            <a:spAutoFit/>
          </a:bodyPr>
          <a:lstStyle/>
          <a:p>
            <a:r>
              <a:rPr kumimoji="1" lang="en-US" altLang="ja-JP" dirty="0" smtClean="0"/>
              <a:t>Detectors for Heavy Ion</a:t>
            </a:r>
            <a:endParaRPr kumimoji="1" lang="ja-JP" altLang="en-US" dirty="0"/>
          </a:p>
        </p:txBody>
      </p:sp>
      <p:grpSp>
        <p:nvGrpSpPr>
          <p:cNvPr id="10" name="Group 33"/>
          <p:cNvGrpSpPr>
            <a:grpSpLocks/>
          </p:cNvGrpSpPr>
          <p:nvPr/>
        </p:nvGrpSpPr>
        <p:grpSpPr bwMode="auto">
          <a:xfrm>
            <a:off x="4427984" y="3861048"/>
            <a:ext cx="441325" cy="411163"/>
            <a:chOff x="2325" y="3549"/>
            <a:chExt cx="278" cy="259"/>
          </a:xfrm>
        </p:grpSpPr>
        <p:sp>
          <p:nvSpPr>
            <p:cNvPr id="11" name="Oval 34"/>
            <p:cNvSpPr>
              <a:spLocks noChangeAspect="1" noChangeArrowheads="1"/>
            </p:cNvSpPr>
            <p:nvPr/>
          </p:nvSpPr>
          <p:spPr bwMode="auto">
            <a:xfrm>
              <a:off x="2340" y="3678"/>
              <a:ext cx="86" cy="86"/>
            </a:xfrm>
            <a:prstGeom prst="ellipse">
              <a:avLst/>
            </a:prstGeom>
            <a:gradFill rotWithShape="1">
              <a:gsLst>
                <a:gs pos="0">
                  <a:srgbClr val="FFDFDF"/>
                </a:gs>
                <a:gs pos="100000">
                  <a:srgbClr val="FF0000"/>
                </a:gs>
              </a:gsLst>
              <a:lin ang="5400000" scaled="1"/>
            </a:gradFill>
            <a:ln w="3175">
              <a:noFill/>
              <a:round/>
              <a:headEnd/>
              <a:tailEnd/>
            </a:ln>
          </p:spPr>
          <p:txBody>
            <a:bodyPr wrap="none" anchor="ctr"/>
            <a:lstStyle/>
            <a:p>
              <a:pPr algn="ctr"/>
              <a:endParaRPr lang="ja-JP" altLang="en-US" sz="2400" b="0">
                <a:solidFill>
                  <a:srgbClr val="000000"/>
                </a:solidFill>
                <a:latin typeface="Calibri" pitchFamily="34" charset="0"/>
              </a:endParaRPr>
            </a:p>
          </p:txBody>
        </p:sp>
        <p:sp>
          <p:nvSpPr>
            <p:cNvPr id="12" name="Oval 35"/>
            <p:cNvSpPr>
              <a:spLocks noChangeAspect="1" noChangeArrowheads="1"/>
            </p:cNvSpPr>
            <p:nvPr/>
          </p:nvSpPr>
          <p:spPr bwMode="auto">
            <a:xfrm>
              <a:off x="2423" y="3629"/>
              <a:ext cx="86" cy="86"/>
            </a:xfrm>
            <a:prstGeom prst="ellipse">
              <a:avLst/>
            </a:prstGeom>
            <a:gradFill rotWithShape="1">
              <a:gsLst>
                <a:gs pos="0">
                  <a:srgbClr val="760000"/>
                </a:gs>
                <a:gs pos="100000">
                  <a:srgbClr val="FF0000"/>
                </a:gs>
              </a:gsLst>
              <a:lin ang="5400000" scaled="1"/>
            </a:gradFill>
            <a:ln w="3175">
              <a:noFill/>
              <a:round/>
              <a:headEnd/>
              <a:tailEnd/>
            </a:ln>
          </p:spPr>
          <p:txBody>
            <a:bodyPr wrap="none" anchor="ctr"/>
            <a:lstStyle/>
            <a:p>
              <a:pPr algn="ctr"/>
              <a:endParaRPr lang="ja-JP" altLang="en-US" sz="2400" b="0">
                <a:solidFill>
                  <a:srgbClr val="000000"/>
                </a:solidFill>
                <a:latin typeface="Calibri" pitchFamily="34" charset="0"/>
              </a:endParaRPr>
            </a:p>
          </p:txBody>
        </p:sp>
        <p:sp>
          <p:nvSpPr>
            <p:cNvPr id="13" name="Oval 36"/>
            <p:cNvSpPr>
              <a:spLocks noChangeAspect="1" noChangeArrowheads="1"/>
            </p:cNvSpPr>
            <p:nvPr/>
          </p:nvSpPr>
          <p:spPr bwMode="auto">
            <a:xfrm>
              <a:off x="2503" y="3679"/>
              <a:ext cx="87" cy="90"/>
            </a:xfrm>
            <a:prstGeom prst="ellipse">
              <a:avLst/>
            </a:prstGeom>
            <a:gradFill rotWithShape="1">
              <a:gsLst>
                <a:gs pos="0">
                  <a:srgbClr val="0000FF"/>
                </a:gs>
                <a:gs pos="100000">
                  <a:srgbClr val="66FFCC"/>
                </a:gs>
              </a:gsLst>
              <a:lin ang="5400000" scaled="1"/>
            </a:gradFill>
            <a:ln w="3175">
              <a:noFill/>
              <a:round/>
              <a:headEnd/>
              <a:tailEnd/>
            </a:ln>
          </p:spPr>
          <p:txBody>
            <a:bodyPr wrap="none" anchor="ctr"/>
            <a:lstStyle/>
            <a:p>
              <a:pPr algn="ctr"/>
              <a:endParaRPr lang="ja-JP" altLang="en-US" sz="2400" b="0">
                <a:solidFill>
                  <a:srgbClr val="000000"/>
                </a:solidFill>
                <a:latin typeface="Calibri" pitchFamily="34" charset="0"/>
              </a:endParaRPr>
            </a:p>
          </p:txBody>
        </p:sp>
        <p:sp>
          <p:nvSpPr>
            <p:cNvPr id="14" name="Oval 37"/>
            <p:cNvSpPr>
              <a:spLocks noChangeAspect="1" noChangeArrowheads="1"/>
            </p:cNvSpPr>
            <p:nvPr/>
          </p:nvSpPr>
          <p:spPr bwMode="auto">
            <a:xfrm>
              <a:off x="2470" y="3595"/>
              <a:ext cx="86" cy="95"/>
            </a:xfrm>
            <a:prstGeom prst="ellipse">
              <a:avLst/>
            </a:prstGeom>
            <a:gradFill rotWithShape="1">
              <a:gsLst>
                <a:gs pos="0">
                  <a:srgbClr val="0000FF"/>
                </a:gs>
                <a:gs pos="100000">
                  <a:srgbClr val="3399FF"/>
                </a:gs>
              </a:gsLst>
              <a:lin ang="5400000" scaled="1"/>
            </a:gradFill>
            <a:ln w="3175">
              <a:noFill/>
              <a:round/>
              <a:headEnd/>
              <a:tailEnd/>
            </a:ln>
          </p:spPr>
          <p:txBody>
            <a:bodyPr wrap="none" anchor="ctr"/>
            <a:lstStyle/>
            <a:p>
              <a:pPr algn="ctr"/>
              <a:endParaRPr lang="ja-JP" altLang="en-US" sz="2400" b="0">
                <a:solidFill>
                  <a:srgbClr val="000000"/>
                </a:solidFill>
                <a:latin typeface="Calibri" pitchFamily="34" charset="0"/>
              </a:endParaRPr>
            </a:p>
          </p:txBody>
        </p:sp>
        <p:sp>
          <p:nvSpPr>
            <p:cNvPr id="15" name="Oval 38"/>
            <p:cNvSpPr>
              <a:spLocks noChangeAspect="1" noChangeArrowheads="1"/>
            </p:cNvSpPr>
            <p:nvPr/>
          </p:nvSpPr>
          <p:spPr bwMode="auto">
            <a:xfrm>
              <a:off x="2372" y="3704"/>
              <a:ext cx="86" cy="90"/>
            </a:xfrm>
            <a:prstGeom prst="ellipse">
              <a:avLst/>
            </a:prstGeom>
            <a:gradFill rotWithShape="1">
              <a:gsLst>
                <a:gs pos="0">
                  <a:srgbClr val="0000FF"/>
                </a:gs>
                <a:gs pos="100000">
                  <a:srgbClr val="66FFCC"/>
                </a:gs>
              </a:gsLst>
              <a:lin ang="5400000" scaled="1"/>
            </a:gradFill>
            <a:ln w="3175">
              <a:noFill/>
              <a:round/>
              <a:headEnd/>
              <a:tailEnd/>
            </a:ln>
          </p:spPr>
          <p:txBody>
            <a:bodyPr wrap="none" anchor="ctr"/>
            <a:lstStyle/>
            <a:p>
              <a:pPr algn="ctr"/>
              <a:endParaRPr lang="ja-JP" altLang="en-US" sz="2400" b="0">
                <a:solidFill>
                  <a:srgbClr val="000000"/>
                </a:solidFill>
                <a:latin typeface="Calibri" pitchFamily="34" charset="0"/>
              </a:endParaRPr>
            </a:p>
          </p:txBody>
        </p:sp>
        <p:sp>
          <p:nvSpPr>
            <p:cNvPr id="16" name="Oval 39"/>
            <p:cNvSpPr>
              <a:spLocks noChangeAspect="1" noChangeArrowheads="1"/>
            </p:cNvSpPr>
            <p:nvPr/>
          </p:nvSpPr>
          <p:spPr bwMode="auto">
            <a:xfrm>
              <a:off x="2417" y="3549"/>
              <a:ext cx="87" cy="90"/>
            </a:xfrm>
            <a:prstGeom prst="ellipse">
              <a:avLst/>
            </a:prstGeom>
            <a:gradFill rotWithShape="1">
              <a:gsLst>
                <a:gs pos="0">
                  <a:srgbClr val="0000FF"/>
                </a:gs>
                <a:gs pos="100000">
                  <a:srgbClr val="66FFCC"/>
                </a:gs>
              </a:gsLst>
              <a:lin ang="5400000" scaled="1"/>
            </a:gradFill>
            <a:ln w="3175">
              <a:noFill/>
              <a:round/>
              <a:headEnd/>
              <a:tailEnd/>
            </a:ln>
          </p:spPr>
          <p:txBody>
            <a:bodyPr wrap="none" anchor="ctr"/>
            <a:lstStyle/>
            <a:p>
              <a:pPr algn="ctr"/>
              <a:endParaRPr lang="ja-JP" altLang="en-US" sz="2400" b="0">
                <a:solidFill>
                  <a:srgbClr val="000000"/>
                </a:solidFill>
                <a:latin typeface="Calibri" pitchFamily="34" charset="0"/>
              </a:endParaRPr>
            </a:p>
          </p:txBody>
        </p:sp>
        <p:sp>
          <p:nvSpPr>
            <p:cNvPr id="17" name="Oval 40"/>
            <p:cNvSpPr>
              <a:spLocks noChangeAspect="1" noChangeArrowheads="1"/>
            </p:cNvSpPr>
            <p:nvPr/>
          </p:nvSpPr>
          <p:spPr bwMode="auto">
            <a:xfrm>
              <a:off x="2355" y="3571"/>
              <a:ext cx="86" cy="86"/>
            </a:xfrm>
            <a:prstGeom prst="ellipse">
              <a:avLst/>
            </a:prstGeom>
            <a:gradFill rotWithShape="1">
              <a:gsLst>
                <a:gs pos="0">
                  <a:srgbClr val="760000"/>
                </a:gs>
                <a:gs pos="100000">
                  <a:srgbClr val="FF0000"/>
                </a:gs>
              </a:gsLst>
              <a:lin ang="5400000" scaled="1"/>
            </a:gradFill>
            <a:ln w="3175">
              <a:noFill/>
              <a:round/>
              <a:headEnd/>
              <a:tailEnd/>
            </a:ln>
          </p:spPr>
          <p:txBody>
            <a:bodyPr wrap="none" anchor="ctr"/>
            <a:lstStyle/>
            <a:p>
              <a:pPr algn="ctr"/>
              <a:endParaRPr lang="ja-JP" altLang="en-US" sz="2400" b="0">
                <a:solidFill>
                  <a:srgbClr val="000000"/>
                </a:solidFill>
                <a:latin typeface="Calibri" pitchFamily="34" charset="0"/>
              </a:endParaRPr>
            </a:p>
          </p:txBody>
        </p:sp>
        <p:sp>
          <p:nvSpPr>
            <p:cNvPr id="18" name="Oval 41"/>
            <p:cNvSpPr>
              <a:spLocks noChangeAspect="1" noChangeArrowheads="1"/>
            </p:cNvSpPr>
            <p:nvPr/>
          </p:nvSpPr>
          <p:spPr bwMode="auto">
            <a:xfrm>
              <a:off x="2325" y="3620"/>
              <a:ext cx="87" cy="90"/>
            </a:xfrm>
            <a:prstGeom prst="ellipse">
              <a:avLst/>
            </a:prstGeom>
            <a:gradFill rotWithShape="1">
              <a:gsLst>
                <a:gs pos="0">
                  <a:srgbClr val="0000FF"/>
                </a:gs>
                <a:gs pos="100000">
                  <a:srgbClr val="66FFCC"/>
                </a:gs>
              </a:gsLst>
              <a:lin ang="5400000" scaled="1"/>
            </a:gradFill>
            <a:ln w="3175">
              <a:noFill/>
              <a:round/>
              <a:headEnd/>
              <a:tailEnd/>
            </a:ln>
          </p:spPr>
          <p:txBody>
            <a:bodyPr wrap="none" anchor="ctr"/>
            <a:lstStyle/>
            <a:p>
              <a:pPr algn="ctr"/>
              <a:endParaRPr lang="ja-JP" altLang="en-US" sz="2400" b="0">
                <a:solidFill>
                  <a:srgbClr val="000000"/>
                </a:solidFill>
                <a:latin typeface="Calibri" pitchFamily="34" charset="0"/>
              </a:endParaRPr>
            </a:p>
          </p:txBody>
        </p:sp>
        <p:sp>
          <p:nvSpPr>
            <p:cNvPr id="19" name="Oval 42"/>
            <p:cNvSpPr>
              <a:spLocks noChangeAspect="1" noChangeArrowheads="1"/>
            </p:cNvSpPr>
            <p:nvPr/>
          </p:nvSpPr>
          <p:spPr bwMode="auto">
            <a:xfrm>
              <a:off x="2466" y="3559"/>
              <a:ext cx="86" cy="86"/>
            </a:xfrm>
            <a:prstGeom prst="ellipse">
              <a:avLst/>
            </a:prstGeom>
            <a:gradFill rotWithShape="1">
              <a:gsLst>
                <a:gs pos="0">
                  <a:srgbClr val="760000"/>
                </a:gs>
                <a:gs pos="100000">
                  <a:srgbClr val="FF0000"/>
                </a:gs>
              </a:gsLst>
              <a:lin ang="5400000" scaled="1"/>
            </a:gradFill>
            <a:ln w="3175">
              <a:noFill/>
              <a:round/>
              <a:headEnd/>
              <a:tailEnd/>
            </a:ln>
          </p:spPr>
          <p:txBody>
            <a:bodyPr wrap="none" anchor="ctr"/>
            <a:lstStyle/>
            <a:p>
              <a:pPr algn="ctr"/>
              <a:endParaRPr lang="ja-JP" altLang="en-US" sz="2400" b="0">
                <a:solidFill>
                  <a:srgbClr val="000000"/>
                </a:solidFill>
                <a:latin typeface="Calibri" pitchFamily="34" charset="0"/>
              </a:endParaRPr>
            </a:p>
          </p:txBody>
        </p:sp>
        <p:sp>
          <p:nvSpPr>
            <p:cNvPr id="20" name="Oval 43"/>
            <p:cNvSpPr>
              <a:spLocks noChangeAspect="1" noChangeArrowheads="1"/>
            </p:cNvSpPr>
            <p:nvPr/>
          </p:nvSpPr>
          <p:spPr bwMode="auto">
            <a:xfrm>
              <a:off x="2517" y="3614"/>
              <a:ext cx="86" cy="90"/>
            </a:xfrm>
            <a:prstGeom prst="ellipse">
              <a:avLst/>
            </a:prstGeom>
            <a:gradFill rotWithShape="1">
              <a:gsLst>
                <a:gs pos="0">
                  <a:srgbClr val="0000FF"/>
                </a:gs>
                <a:gs pos="100000">
                  <a:srgbClr val="66FFCC"/>
                </a:gs>
              </a:gsLst>
              <a:lin ang="5400000" scaled="1"/>
            </a:gradFill>
            <a:ln w="3175">
              <a:noFill/>
              <a:round/>
              <a:headEnd/>
              <a:tailEnd/>
            </a:ln>
          </p:spPr>
          <p:txBody>
            <a:bodyPr wrap="none" anchor="ctr"/>
            <a:lstStyle/>
            <a:p>
              <a:pPr algn="ctr"/>
              <a:endParaRPr lang="ja-JP" altLang="en-US" sz="2400" b="0">
                <a:solidFill>
                  <a:srgbClr val="000000"/>
                </a:solidFill>
                <a:latin typeface="Calibri" pitchFamily="34" charset="0"/>
              </a:endParaRPr>
            </a:p>
          </p:txBody>
        </p:sp>
        <p:sp>
          <p:nvSpPr>
            <p:cNvPr id="21" name="Oval 44"/>
            <p:cNvSpPr>
              <a:spLocks noChangeAspect="1" noChangeArrowheads="1"/>
            </p:cNvSpPr>
            <p:nvPr/>
          </p:nvSpPr>
          <p:spPr bwMode="auto">
            <a:xfrm>
              <a:off x="2343" y="3683"/>
              <a:ext cx="86" cy="86"/>
            </a:xfrm>
            <a:prstGeom prst="ellipse">
              <a:avLst/>
            </a:prstGeom>
            <a:gradFill rotWithShape="1">
              <a:gsLst>
                <a:gs pos="0">
                  <a:srgbClr val="760000"/>
                </a:gs>
                <a:gs pos="100000">
                  <a:srgbClr val="FF0000"/>
                </a:gs>
              </a:gsLst>
              <a:lin ang="5400000" scaled="1"/>
            </a:gradFill>
            <a:ln w="3175">
              <a:noFill/>
              <a:round/>
              <a:headEnd/>
              <a:tailEnd/>
            </a:ln>
          </p:spPr>
          <p:txBody>
            <a:bodyPr wrap="none" anchor="ctr"/>
            <a:lstStyle/>
            <a:p>
              <a:pPr algn="ctr"/>
              <a:endParaRPr lang="ja-JP" altLang="en-US" sz="2400" b="0">
                <a:solidFill>
                  <a:srgbClr val="000000"/>
                </a:solidFill>
                <a:latin typeface="Calibri" pitchFamily="34" charset="0"/>
              </a:endParaRPr>
            </a:p>
          </p:txBody>
        </p:sp>
        <p:sp>
          <p:nvSpPr>
            <p:cNvPr id="22" name="Oval 45"/>
            <p:cNvSpPr>
              <a:spLocks noChangeAspect="1" noChangeArrowheads="1"/>
            </p:cNvSpPr>
            <p:nvPr/>
          </p:nvSpPr>
          <p:spPr bwMode="auto">
            <a:xfrm>
              <a:off x="2446" y="3663"/>
              <a:ext cx="88" cy="86"/>
            </a:xfrm>
            <a:prstGeom prst="ellipse">
              <a:avLst/>
            </a:prstGeom>
            <a:gradFill rotWithShape="1">
              <a:gsLst>
                <a:gs pos="0">
                  <a:srgbClr val="760000"/>
                </a:gs>
                <a:gs pos="100000">
                  <a:srgbClr val="FF0000"/>
                </a:gs>
              </a:gsLst>
              <a:lin ang="5400000" scaled="1"/>
            </a:gradFill>
            <a:ln w="3175">
              <a:noFill/>
              <a:round/>
              <a:headEnd/>
              <a:tailEnd/>
            </a:ln>
          </p:spPr>
          <p:txBody>
            <a:bodyPr wrap="none" anchor="ctr"/>
            <a:lstStyle/>
            <a:p>
              <a:pPr algn="ctr"/>
              <a:endParaRPr lang="ja-JP" altLang="en-US" sz="2400" b="0">
                <a:solidFill>
                  <a:srgbClr val="000000"/>
                </a:solidFill>
                <a:latin typeface="Calibri" pitchFamily="34" charset="0"/>
              </a:endParaRPr>
            </a:p>
          </p:txBody>
        </p:sp>
        <p:sp>
          <p:nvSpPr>
            <p:cNvPr id="23" name="Oval 46"/>
            <p:cNvSpPr>
              <a:spLocks noChangeAspect="1" noChangeArrowheads="1"/>
            </p:cNvSpPr>
            <p:nvPr/>
          </p:nvSpPr>
          <p:spPr bwMode="auto">
            <a:xfrm>
              <a:off x="2443" y="3722"/>
              <a:ext cx="86" cy="86"/>
            </a:xfrm>
            <a:prstGeom prst="ellipse">
              <a:avLst/>
            </a:prstGeom>
            <a:gradFill rotWithShape="1">
              <a:gsLst>
                <a:gs pos="0">
                  <a:srgbClr val="760000"/>
                </a:gs>
                <a:gs pos="100000">
                  <a:srgbClr val="FF0000"/>
                </a:gs>
              </a:gsLst>
              <a:lin ang="5400000" scaled="1"/>
            </a:gradFill>
            <a:ln w="3175">
              <a:noFill/>
              <a:round/>
              <a:headEnd/>
              <a:tailEnd/>
            </a:ln>
          </p:spPr>
          <p:txBody>
            <a:bodyPr wrap="none" anchor="ctr"/>
            <a:lstStyle/>
            <a:p>
              <a:pPr algn="ctr"/>
              <a:endParaRPr lang="ja-JP" altLang="en-US" sz="2400" b="0">
                <a:solidFill>
                  <a:srgbClr val="000000"/>
                </a:solidFill>
                <a:latin typeface="Calibri" pitchFamily="34" charset="0"/>
              </a:endParaRPr>
            </a:p>
          </p:txBody>
        </p:sp>
        <p:sp>
          <p:nvSpPr>
            <p:cNvPr id="24" name="Oval 47"/>
            <p:cNvSpPr>
              <a:spLocks noChangeAspect="1" noChangeArrowheads="1"/>
            </p:cNvSpPr>
            <p:nvPr/>
          </p:nvSpPr>
          <p:spPr bwMode="auto">
            <a:xfrm>
              <a:off x="2396" y="3621"/>
              <a:ext cx="87" cy="90"/>
            </a:xfrm>
            <a:prstGeom prst="ellipse">
              <a:avLst/>
            </a:prstGeom>
            <a:gradFill rotWithShape="1">
              <a:gsLst>
                <a:gs pos="0">
                  <a:srgbClr val="0000FF"/>
                </a:gs>
                <a:gs pos="100000">
                  <a:srgbClr val="66FFCC"/>
                </a:gs>
              </a:gsLst>
              <a:lin ang="5400000" scaled="1"/>
            </a:gradFill>
            <a:ln w="3175">
              <a:noFill/>
              <a:round/>
              <a:headEnd/>
              <a:tailEnd/>
            </a:ln>
          </p:spPr>
          <p:txBody>
            <a:bodyPr wrap="none" anchor="ctr"/>
            <a:lstStyle/>
            <a:p>
              <a:pPr algn="ctr"/>
              <a:endParaRPr lang="ja-JP" altLang="en-US" sz="2400" b="0">
                <a:solidFill>
                  <a:srgbClr val="000000"/>
                </a:solidFill>
                <a:latin typeface="Calibri" pitchFamily="34" charset="0"/>
              </a:endParaRPr>
            </a:p>
          </p:txBody>
        </p:sp>
      </p:grpSp>
      <p:cxnSp>
        <p:nvCxnSpPr>
          <p:cNvPr id="25" name="直線矢印コネクタ 24"/>
          <p:cNvCxnSpPr/>
          <p:nvPr/>
        </p:nvCxnSpPr>
        <p:spPr>
          <a:xfrm>
            <a:off x="2771800" y="3645024"/>
            <a:ext cx="1584176" cy="360040"/>
          </a:xfrm>
          <a:prstGeom prst="straightConnector1">
            <a:avLst/>
          </a:prstGeom>
          <a:ln w="38100">
            <a:solidFill>
              <a:srgbClr val="00B050"/>
            </a:solidFill>
            <a:headEnd type="none" w="med" len="med"/>
            <a:tailEnd type="stealth" w="med" len="lg"/>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a:stCxn id="27" idx="3"/>
          </p:cNvCxnSpPr>
          <p:nvPr/>
        </p:nvCxnSpPr>
        <p:spPr>
          <a:xfrm flipV="1">
            <a:off x="1305555" y="3643190"/>
            <a:ext cx="1466245" cy="927774"/>
          </a:xfrm>
          <a:prstGeom prst="straightConnector1">
            <a:avLst/>
          </a:prstGeom>
          <a:ln w="38100">
            <a:solidFill>
              <a:srgbClr val="00B050"/>
            </a:solidFill>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a:xfrm rot="19102990">
            <a:off x="1265606" y="4407105"/>
            <a:ext cx="45719" cy="3580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cxnSp>
        <p:nvCxnSpPr>
          <p:cNvPr id="28" name="直線矢印コネクタ 27"/>
          <p:cNvCxnSpPr>
            <a:stCxn id="27" idx="3"/>
          </p:cNvCxnSpPr>
          <p:nvPr/>
        </p:nvCxnSpPr>
        <p:spPr>
          <a:xfrm flipV="1">
            <a:off x="1305555" y="2708920"/>
            <a:ext cx="2114317" cy="1862044"/>
          </a:xfrm>
          <a:prstGeom prst="straightConnector1">
            <a:avLst/>
          </a:prstGeom>
          <a:ln w="38100">
            <a:solidFill>
              <a:srgbClr val="0099FF"/>
            </a:solidFill>
            <a:headEnd type="none" w="med" len="med"/>
            <a:tailEnd type="stealth" w="med" len="lg"/>
          </a:ln>
        </p:spPr>
        <p:style>
          <a:lnRef idx="1">
            <a:schemeClr val="accent1"/>
          </a:lnRef>
          <a:fillRef idx="0">
            <a:schemeClr val="accent1"/>
          </a:fillRef>
          <a:effectRef idx="0">
            <a:schemeClr val="accent1"/>
          </a:effectRef>
          <a:fontRef idx="minor">
            <a:schemeClr val="tx1"/>
          </a:fontRef>
        </p:style>
      </p:cxnSp>
      <p:sp>
        <p:nvSpPr>
          <p:cNvPr id="29" name="Oval 47"/>
          <p:cNvSpPr>
            <a:spLocks noChangeAspect="1" noChangeArrowheads="1"/>
          </p:cNvSpPr>
          <p:nvPr/>
        </p:nvSpPr>
        <p:spPr bwMode="auto">
          <a:xfrm>
            <a:off x="3419872" y="2564904"/>
            <a:ext cx="138113" cy="142875"/>
          </a:xfrm>
          <a:prstGeom prst="ellipse">
            <a:avLst/>
          </a:prstGeom>
          <a:gradFill rotWithShape="1">
            <a:gsLst>
              <a:gs pos="0">
                <a:srgbClr val="0000FF"/>
              </a:gs>
              <a:gs pos="100000">
                <a:srgbClr val="66FFCC"/>
              </a:gs>
            </a:gsLst>
            <a:lin ang="5400000" scaled="1"/>
          </a:gradFill>
          <a:ln w="3175">
            <a:noFill/>
            <a:round/>
            <a:headEnd/>
            <a:tailEnd/>
          </a:ln>
        </p:spPr>
        <p:txBody>
          <a:bodyPr wrap="none" anchor="ctr"/>
          <a:lstStyle/>
          <a:p>
            <a:pPr algn="ctr"/>
            <a:endParaRPr lang="ja-JP" altLang="en-US" sz="2400" b="0">
              <a:solidFill>
                <a:srgbClr val="000000"/>
              </a:solidFill>
              <a:latin typeface="Calibri" pitchFamily="34" charset="0"/>
            </a:endParaRPr>
          </a:p>
        </p:txBody>
      </p:sp>
      <p:sp>
        <p:nvSpPr>
          <p:cNvPr id="30" name="テキスト ボックス 29"/>
          <p:cNvSpPr txBox="1"/>
          <p:nvPr/>
        </p:nvSpPr>
        <p:spPr>
          <a:xfrm>
            <a:off x="755576" y="4787860"/>
            <a:ext cx="1007648" cy="646331"/>
          </a:xfrm>
          <a:prstGeom prst="rect">
            <a:avLst/>
          </a:prstGeom>
          <a:solidFill>
            <a:schemeClr val="bg1">
              <a:alpha val="60000"/>
            </a:schemeClr>
          </a:solidFill>
        </p:spPr>
        <p:txBody>
          <a:bodyPr wrap="none" rtlCol="0">
            <a:spAutoFit/>
          </a:bodyPr>
          <a:lstStyle/>
          <a:p>
            <a:pPr algn="ctr"/>
            <a:r>
              <a:rPr kumimoji="1" lang="en-US" altLang="ja-JP" dirty="0" err="1" smtClean="0">
                <a:solidFill>
                  <a:srgbClr val="FF0000"/>
                </a:solidFill>
              </a:rPr>
              <a:t>Pb</a:t>
            </a:r>
            <a:r>
              <a:rPr kumimoji="1" lang="en-US" altLang="ja-JP" dirty="0" smtClean="0">
                <a:solidFill>
                  <a:srgbClr val="FF0000"/>
                </a:solidFill>
              </a:rPr>
              <a:t> target</a:t>
            </a:r>
          </a:p>
          <a:p>
            <a:pPr algn="ctr"/>
            <a:r>
              <a:rPr lang="en-US" altLang="ja-JP" dirty="0" smtClean="0">
                <a:solidFill>
                  <a:srgbClr val="FF0000"/>
                </a:solidFill>
              </a:rPr>
              <a:t>DALI2</a:t>
            </a:r>
            <a:endParaRPr kumimoji="1" lang="ja-JP" altLang="en-US" dirty="0">
              <a:solidFill>
                <a:srgbClr val="FF0000"/>
              </a:solidFill>
            </a:endParaRPr>
          </a:p>
        </p:txBody>
      </p:sp>
      <p:sp>
        <p:nvSpPr>
          <p:cNvPr id="31" name="テキスト ボックス 30"/>
          <p:cNvSpPr txBox="1"/>
          <p:nvPr/>
        </p:nvSpPr>
        <p:spPr>
          <a:xfrm>
            <a:off x="683568" y="1124744"/>
            <a:ext cx="3480440" cy="400110"/>
          </a:xfrm>
          <a:prstGeom prst="rect">
            <a:avLst/>
          </a:prstGeom>
          <a:solidFill>
            <a:schemeClr val="bg1"/>
          </a:solidFill>
        </p:spPr>
        <p:txBody>
          <a:bodyPr wrap="none" rtlCol="0">
            <a:spAutoFit/>
          </a:bodyPr>
          <a:lstStyle/>
          <a:p>
            <a:r>
              <a:rPr kumimoji="1" lang="en-US" altLang="ja-JP" sz="2000" u="sng" dirty="0" smtClean="0"/>
              <a:t>(</a:t>
            </a:r>
            <a:r>
              <a:rPr kumimoji="1" lang="en-US" altLang="ja-JP" sz="2000" u="sng" dirty="0" smtClean="0">
                <a:latin typeface="Symbol" pitchFamily="18" charset="2"/>
              </a:rPr>
              <a:t>g</a:t>
            </a:r>
            <a:r>
              <a:rPr kumimoji="1" lang="en-US" altLang="ja-JP" sz="2000" u="sng" dirty="0" smtClean="0"/>
              <a:t>, </a:t>
            </a:r>
            <a:r>
              <a:rPr kumimoji="1" lang="en-US" altLang="ja-JP" sz="2000" i="1" u="sng" dirty="0" smtClean="0"/>
              <a:t>n</a:t>
            </a:r>
            <a:r>
              <a:rPr kumimoji="1" lang="en-US" altLang="ja-JP" sz="2000" u="sng" dirty="0" smtClean="0"/>
              <a:t>) reaction: neutron-rich side</a:t>
            </a:r>
            <a:endParaRPr kumimoji="1" lang="ja-JP" altLang="en-US" sz="2000" u="sng"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1979712" y="2006954"/>
            <a:ext cx="7020272" cy="4674636"/>
          </a:xfrm>
          <a:prstGeom prst="rect">
            <a:avLst/>
          </a:prstGeom>
          <a:noFill/>
          <a:ln w="9525">
            <a:noFill/>
            <a:miter lim="800000"/>
            <a:headEnd/>
            <a:tailEnd/>
          </a:ln>
        </p:spPr>
      </p:pic>
      <p:sp>
        <p:nvSpPr>
          <p:cNvPr id="5" name="タイトル 1"/>
          <p:cNvSpPr>
            <a:spLocks noGrp="1"/>
          </p:cNvSpPr>
          <p:nvPr>
            <p:ph type="title"/>
          </p:nvPr>
        </p:nvSpPr>
        <p:spPr/>
        <p:txBody>
          <a:bodyPr/>
          <a:lstStyle/>
          <a:p>
            <a:r>
              <a:rPr kumimoji="1" lang="en-US" altLang="ja-JP" b="1" u="sng" dirty="0" smtClean="0"/>
              <a:t>Beam </a:t>
            </a:r>
            <a:r>
              <a:rPr lang="en-US" altLang="ja-JP" b="1" u="sng" dirty="0" smtClean="0"/>
              <a:t>Proportional</a:t>
            </a:r>
            <a:r>
              <a:rPr kumimoji="1" lang="en-US" altLang="ja-JP" b="1" u="sng" dirty="0" smtClean="0"/>
              <a:t> Chamber </a:t>
            </a:r>
            <a:r>
              <a:rPr kumimoji="1" lang="en-US" altLang="ja-JP" sz="2800" b="1" u="sng" dirty="0" smtClean="0"/>
              <a:t>(BPC)</a:t>
            </a:r>
            <a:endParaRPr kumimoji="1" lang="ja-JP" altLang="en-US" b="1" u="sng" dirty="0"/>
          </a:p>
        </p:txBody>
      </p:sp>
      <p:sp>
        <p:nvSpPr>
          <p:cNvPr id="6" name="テキスト ボックス 5"/>
          <p:cNvSpPr txBox="1"/>
          <p:nvPr/>
        </p:nvSpPr>
        <p:spPr>
          <a:xfrm>
            <a:off x="3587081" y="1124744"/>
            <a:ext cx="2818400" cy="584775"/>
          </a:xfrm>
          <a:prstGeom prst="rect">
            <a:avLst/>
          </a:prstGeom>
          <a:noFill/>
        </p:spPr>
        <p:txBody>
          <a:bodyPr wrap="none" rtlCol="0">
            <a:spAutoFit/>
          </a:bodyPr>
          <a:lstStyle/>
          <a:p>
            <a:r>
              <a:rPr kumimoji="1" lang="en-US" altLang="ja-JP" sz="1600" dirty="0" smtClean="0"/>
              <a:t>Status:</a:t>
            </a:r>
          </a:p>
          <a:p>
            <a:pPr>
              <a:buFont typeface="Arial" charset="0"/>
              <a:buChar char="•"/>
            </a:pPr>
            <a:r>
              <a:rPr lang="en-US" altLang="ja-JP" sz="1600" dirty="0" smtClean="0"/>
              <a:t> built &amp; used in the experiment</a:t>
            </a:r>
          </a:p>
        </p:txBody>
      </p:sp>
      <p:sp>
        <p:nvSpPr>
          <p:cNvPr id="4" name="テキスト ボックス 3"/>
          <p:cNvSpPr txBox="1"/>
          <p:nvPr/>
        </p:nvSpPr>
        <p:spPr>
          <a:xfrm>
            <a:off x="251520" y="1124744"/>
            <a:ext cx="2672526" cy="1569660"/>
          </a:xfrm>
          <a:prstGeom prst="rect">
            <a:avLst/>
          </a:prstGeom>
          <a:noFill/>
        </p:spPr>
        <p:txBody>
          <a:bodyPr wrap="none" rtlCol="0">
            <a:spAutoFit/>
          </a:bodyPr>
          <a:lstStyle/>
          <a:p>
            <a:r>
              <a:rPr kumimoji="1" lang="en-US" altLang="ja-JP" sz="1600" dirty="0" smtClean="0"/>
              <a:t>Eff. </a:t>
            </a:r>
            <a:r>
              <a:rPr lang="en-US" altLang="ja-JP" sz="1600" dirty="0" smtClean="0"/>
              <a:t>a</a:t>
            </a:r>
            <a:r>
              <a:rPr kumimoji="1" lang="en-US" altLang="ja-JP" sz="1600" dirty="0" smtClean="0"/>
              <a:t>rea:	</a:t>
            </a:r>
            <a:r>
              <a:rPr lang="en-US" altLang="ja-JP" sz="1600" dirty="0" smtClean="0"/>
              <a:t>240</a:t>
            </a:r>
            <a:r>
              <a:rPr kumimoji="1" lang="en-US" altLang="ja-JP" sz="1600" dirty="0" smtClean="0"/>
              <a:t> mm x 150 mm</a:t>
            </a:r>
          </a:p>
          <a:p>
            <a:r>
              <a:rPr lang="en-US" altLang="ja-JP" sz="1600" dirty="0" err="1" smtClean="0"/>
              <a:t>Config</a:t>
            </a:r>
            <a:r>
              <a:rPr lang="en-US" altLang="ja-JP" sz="1600" dirty="0" smtClean="0"/>
              <a:t>:	x1, x2</a:t>
            </a:r>
          </a:p>
          <a:p>
            <a:r>
              <a:rPr kumimoji="1" lang="en-US" altLang="ja-JP" sz="1600" dirty="0" smtClean="0"/>
              <a:t>#Anodes:	</a:t>
            </a:r>
            <a:r>
              <a:rPr lang="en-US" altLang="ja-JP" sz="1600" dirty="0" smtClean="0"/>
              <a:t>128</a:t>
            </a:r>
            <a:endParaRPr kumimoji="1" lang="en-US" altLang="ja-JP" sz="1600" dirty="0" smtClean="0"/>
          </a:p>
          <a:p>
            <a:r>
              <a:rPr lang="en-US" altLang="ja-JP" sz="1600" dirty="0" smtClean="0"/>
              <a:t>Gas:	</a:t>
            </a:r>
            <a:r>
              <a:rPr kumimoji="1" lang="en-US" altLang="ja-JP" sz="1600" dirty="0" smtClean="0"/>
              <a:t>iC</a:t>
            </a:r>
            <a:r>
              <a:rPr kumimoji="1" lang="en-US" altLang="ja-JP" sz="1600" baseline="-25000" dirty="0" smtClean="0"/>
              <a:t>4</a:t>
            </a:r>
            <a:r>
              <a:rPr kumimoji="1" lang="en-US" altLang="ja-JP" sz="1600" dirty="0" smtClean="0"/>
              <a:t>H</a:t>
            </a:r>
            <a:r>
              <a:rPr kumimoji="1" lang="en-US" altLang="ja-JP" sz="1600" baseline="-25000" dirty="0" smtClean="0"/>
              <a:t>10</a:t>
            </a:r>
            <a:r>
              <a:rPr kumimoji="1" lang="en-US" altLang="ja-JP" sz="1600" dirty="0" smtClean="0"/>
              <a:t> </a:t>
            </a:r>
          </a:p>
          <a:p>
            <a:r>
              <a:rPr lang="en-US" altLang="ja-JP" sz="1600" dirty="0" smtClean="0"/>
              <a:t>	200 </a:t>
            </a:r>
            <a:r>
              <a:rPr lang="en-US" altLang="ja-JP" sz="1600" dirty="0" err="1" smtClean="0"/>
              <a:t>torr</a:t>
            </a:r>
            <a:r>
              <a:rPr lang="en-US" altLang="ja-JP" sz="1600" dirty="0" smtClean="0"/>
              <a:t> for p</a:t>
            </a:r>
          </a:p>
          <a:p>
            <a:r>
              <a:rPr kumimoji="1" lang="en-US" altLang="ja-JP" sz="1600" dirty="0" smtClean="0"/>
              <a:t>	20 </a:t>
            </a:r>
            <a:r>
              <a:rPr kumimoji="1" lang="en-US" altLang="ja-JP" sz="1600" dirty="0" err="1" smtClean="0"/>
              <a:t>torr</a:t>
            </a:r>
            <a:r>
              <a:rPr kumimoji="1" lang="en-US" altLang="ja-JP" sz="1600" dirty="0" smtClean="0"/>
              <a:t> for Kr</a:t>
            </a:r>
            <a:endParaRPr kumimoji="1" lang="ja-JP" altLang="en-US"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cstate="print"/>
          <a:srcRect b="9091"/>
          <a:stretch>
            <a:fillRect/>
          </a:stretch>
        </p:blipFill>
        <p:spPr bwMode="auto">
          <a:xfrm>
            <a:off x="2307183" y="2492896"/>
            <a:ext cx="6801321" cy="4320480"/>
          </a:xfrm>
          <a:prstGeom prst="rect">
            <a:avLst/>
          </a:prstGeom>
          <a:noFill/>
          <a:ln w="9525">
            <a:noFill/>
            <a:miter lim="800000"/>
            <a:headEnd/>
            <a:tailEnd/>
          </a:ln>
        </p:spPr>
      </p:pic>
      <p:sp>
        <p:nvSpPr>
          <p:cNvPr id="5" name="タイトル 1"/>
          <p:cNvSpPr>
            <a:spLocks noGrp="1"/>
          </p:cNvSpPr>
          <p:nvPr>
            <p:ph type="title"/>
          </p:nvPr>
        </p:nvSpPr>
        <p:spPr/>
        <p:txBody>
          <a:bodyPr/>
          <a:lstStyle/>
          <a:p>
            <a:r>
              <a:rPr kumimoji="1" lang="en-US" altLang="ja-JP" b="1" u="sng" dirty="0" smtClean="0"/>
              <a:t>Beam Drift Chamber </a:t>
            </a:r>
            <a:r>
              <a:rPr kumimoji="1" lang="en-US" altLang="ja-JP" sz="2800" b="1" u="sng" dirty="0" smtClean="0"/>
              <a:t>(BDC1, BDC2)</a:t>
            </a:r>
            <a:endParaRPr kumimoji="1" lang="ja-JP" altLang="en-US" b="1" u="sng" dirty="0"/>
          </a:p>
        </p:txBody>
      </p:sp>
      <p:sp>
        <p:nvSpPr>
          <p:cNvPr id="6" name="テキスト ボックス 5"/>
          <p:cNvSpPr txBox="1"/>
          <p:nvPr/>
        </p:nvSpPr>
        <p:spPr>
          <a:xfrm>
            <a:off x="3587081" y="1124744"/>
            <a:ext cx="3001143" cy="1107996"/>
          </a:xfrm>
          <a:prstGeom prst="rect">
            <a:avLst/>
          </a:prstGeom>
          <a:noFill/>
        </p:spPr>
        <p:txBody>
          <a:bodyPr wrap="none" rtlCol="0">
            <a:spAutoFit/>
          </a:bodyPr>
          <a:lstStyle/>
          <a:p>
            <a:r>
              <a:rPr kumimoji="1" lang="en-US" altLang="ja-JP" sz="1600" dirty="0" smtClean="0"/>
              <a:t>Status:</a:t>
            </a:r>
          </a:p>
          <a:p>
            <a:pPr>
              <a:buFont typeface="Arial" charset="0"/>
              <a:buChar char="•"/>
            </a:pPr>
            <a:r>
              <a:rPr lang="en-US" altLang="ja-JP" sz="1600" dirty="0" smtClean="0"/>
              <a:t> built &amp; used in the experiment</a:t>
            </a:r>
          </a:p>
          <a:p>
            <a:r>
              <a:rPr lang="en-US" altLang="ja-JP" sz="1600" dirty="0" smtClean="0"/>
              <a:t>	</a:t>
            </a:r>
            <a:r>
              <a:rPr lang="en-US" altLang="ja-JP" sz="1600" dirty="0" smtClean="0">
                <a:latin typeface="Symbol" pitchFamily="18" charset="2"/>
              </a:rPr>
              <a:t>s</a:t>
            </a:r>
            <a:r>
              <a:rPr lang="en-US" altLang="ja-JP" sz="1600" dirty="0" smtClean="0"/>
              <a:t> ~ 120 </a:t>
            </a:r>
            <a:r>
              <a:rPr lang="en-US" altLang="ja-JP" sz="1600" dirty="0" smtClean="0">
                <a:latin typeface="Symbol" pitchFamily="18" charset="2"/>
              </a:rPr>
              <a:t>m</a:t>
            </a:r>
            <a:r>
              <a:rPr lang="en-US" altLang="ja-JP" sz="1600" dirty="0" smtClean="0"/>
              <a:t>m (p, He, Li)</a:t>
            </a:r>
          </a:p>
          <a:p>
            <a:pPr>
              <a:buFont typeface="Arial" charset="0"/>
              <a:buChar char="•"/>
            </a:pPr>
            <a:r>
              <a:rPr kumimoji="1" lang="en-US" altLang="ja-JP" sz="1600" dirty="0" smtClean="0"/>
              <a:t> Outer box being made</a:t>
            </a:r>
            <a:endParaRPr kumimoji="1" lang="ja-JP" altLang="en-US" sz="1600" dirty="0"/>
          </a:p>
        </p:txBody>
      </p:sp>
      <p:sp>
        <p:nvSpPr>
          <p:cNvPr id="4" name="テキスト ボックス 3"/>
          <p:cNvSpPr txBox="1"/>
          <p:nvPr/>
        </p:nvSpPr>
        <p:spPr>
          <a:xfrm>
            <a:off x="251520" y="1124744"/>
            <a:ext cx="3010761" cy="1815882"/>
          </a:xfrm>
          <a:prstGeom prst="rect">
            <a:avLst/>
          </a:prstGeom>
          <a:noFill/>
        </p:spPr>
        <p:txBody>
          <a:bodyPr wrap="none" rtlCol="0">
            <a:spAutoFit/>
          </a:bodyPr>
          <a:lstStyle/>
          <a:p>
            <a:r>
              <a:rPr kumimoji="1" lang="en-US" altLang="ja-JP" sz="1600" dirty="0" smtClean="0"/>
              <a:t>Drift dist.:	±2.5 mm for high rate</a:t>
            </a:r>
          </a:p>
          <a:p>
            <a:r>
              <a:rPr lang="en-US" altLang="ja-JP" sz="1600" dirty="0" smtClean="0"/>
              <a:t>Half gap:	2.5 mm</a:t>
            </a:r>
          </a:p>
          <a:p>
            <a:r>
              <a:rPr kumimoji="1" lang="en-US" altLang="ja-JP" sz="1600" dirty="0" smtClean="0"/>
              <a:t>Eff. </a:t>
            </a:r>
            <a:r>
              <a:rPr lang="en-US" altLang="ja-JP" sz="1600" dirty="0" smtClean="0"/>
              <a:t>a</a:t>
            </a:r>
            <a:r>
              <a:rPr kumimoji="1" lang="en-US" altLang="ja-JP" sz="1600" dirty="0" smtClean="0"/>
              <a:t>rea:	80 mm x 80 mm</a:t>
            </a:r>
          </a:p>
          <a:p>
            <a:r>
              <a:rPr lang="en-US" altLang="ja-JP" sz="1600" dirty="0" err="1" smtClean="0"/>
              <a:t>Config</a:t>
            </a:r>
            <a:r>
              <a:rPr lang="en-US" altLang="ja-JP" sz="1600" dirty="0" smtClean="0"/>
              <a:t>:	</a:t>
            </a:r>
            <a:r>
              <a:rPr lang="en-US" altLang="ja-JP" sz="1600" dirty="0" err="1" smtClean="0"/>
              <a:t>xx’yy’xx’yy</a:t>
            </a:r>
            <a:r>
              <a:rPr lang="en-US" altLang="ja-JP" sz="1600" dirty="0" smtClean="0"/>
              <a:t>’</a:t>
            </a:r>
          </a:p>
          <a:p>
            <a:r>
              <a:rPr kumimoji="1" lang="en-US" altLang="ja-JP" sz="1600" dirty="0" smtClean="0"/>
              <a:t>#Anodes:	256</a:t>
            </a:r>
          </a:p>
          <a:p>
            <a:r>
              <a:rPr lang="en-US" altLang="ja-JP" sz="1600" dirty="0" smtClean="0"/>
              <a:t>Gas:	He+60%CH</a:t>
            </a:r>
            <a:r>
              <a:rPr lang="en-US" altLang="ja-JP" sz="1600" baseline="-25000" dirty="0" smtClean="0"/>
              <a:t>4</a:t>
            </a:r>
            <a:r>
              <a:rPr lang="en-US" altLang="ja-JP" sz="1600" dirty="0" smtClean="0"/>
              <a:t> @ 1 </a:t>
            </a:r>
            <a:r>
              <a:rPr lang="en-US" altLang="ja-JP" sz="1600" dirty="0" err="1" smtClean="0"/>
              <a:t>atm</a:t>
            </a:r>
            <a:endParaRPr lang="en-US" altLang="ja-JP" sz="1600" dirty="0" smtClean="0"/>
          </a:p>
          <a:p>
            <a:r>
              <a:rPr kumimoji="1" lang="en-US" altLang="ja-JP" sz="1600" dirty="0" smtClean="0"/>
              <a:t>	iC</a:t>
            </a:r>
            <a:r>
              <a:rPr kumimoji="1" lang="en-US" altLang="ja-JP" sz="1600" baseline="-25000" dirty="0" smtClean="0"/>
              <a:t>4</a:t>
            </a:r>
            <a:r>
              <a:rPr kumimoji="1" lang="en-US" altLang="ja-JP" sz="1600" dirty="0" smtClean="0"/>
              <a:t>H</a:t>
            </a:r>
            <a:r>
              <a:rPr kumimoji="1" lang="en-US" altLang="ja-JP" sz="1600" baseline="-25000" dirty="0" smtClean="0"/>
              <a:t>10</a:t>
            </a:r>
            <a:r>
              <a:rPr kumimoji="1" lang="en-US" altLang="ja-JP" sz="1600" dirty="0" smtClean="0"/>
              <a:t> @ 100 </a:t>
            </a:r>
            <a:r>
              <a:rPr kumimoji="1" lang="en-US" altLang="ja-JP" sz="1600" dirty="0" err="1" smtClean="0"/>
              <a:t>torr</a:t>
            </a:r>
            <a:endParaRPr kumimoji="1" lang="ja-JP" altLang="en-US"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p:txBody>
          <a:bodyPr/>
          <a:lstStyle/>
          <a:p>
            <a:r>
              <a:rPr kumimoji="1" lang="en-US" altLang="ja-JP" b="1" u="sng" dirty="0" smtClean="0"/>
              <a:t>Forward Drift Chamber </a:t>
            </a:r>
            <a:r>
              <a:rPr kumimoji="1" lang="en-US" altLang="ja-JP" sz="2800" b="1" u="sng" dirty="0" smtClean="0"/>
              <a:t>(FDC1)</a:t>
            </a:r>
            <a:endParaRPr kumimoji="1" lang="ja-JP" altLang="en-US" b="1" u="sng" dirty="0"/>
          </a:p>
        </p:txBody>
      </p:sp>
      <p:pic>
        <p:nvPicPr>
          <p:cNvPr id="30722" name="Picture 2"/>
          <p:cNvPicPr>
            <a:picLocks noChangeAspect="1" noChangeArrowheads="1"/>
          </p:cNvPicPr>
          <p:nvPr/>
        </p:nvPicPr>
        <p:blipFill>
          <a:blip r:embed="rId3" cstate="print"/>
          <a:srcRect r="15964"/>
          <a:stretch>
            <a:fillRect/>
          </a:stretch>
        </p:blipFill>
        <p:spPr bwMode="auto">
          <a:xfrm>
            <a:off x="1187624" y="2492895"/>
            <a:ext cx="6768752" cy="4320480"/>
          </a:xfrm>
          <a:prstGeom prst="rect">
            <a:avLst/>
          </a:prstGeom>
          <a:noFill/>
          <a:ln w="9525">
            <a:noFill/>
            <a:miter lim="800000"/>
            <a:headEnd/>
            <a:tailEnd/>
          </a:ln>
        </p:spPr>
      </p:pic>
      <p:sp>
        <p:nvSpPr>
          <p:cNvPr id="8" name="テキスト ボックス 7"/>
          <p:cNvSpPr txBox="1"/>
          <p:nvPr/>
        </p:nvSpPr>
        <p:spPr>
          <a:xfrm>
            <a:off x="5342197" y="980728"/>
            <a:ext cx="2542171" cy="830997"/>
          </a:xfrm>
          <a:prstGeom prst="rect">
            <a:avLst/>
          </a:prstGeom>
          <a:noFill/>
        </p:spPr>
        <p:txBody>
          <a:bodyPr wrap="none" rtlCol="0">
            <a:spAutoFit/>
          </a:bodyPr>
          <a:lstStyle/>
          <a:p>
            <a:r>
              <a:rPr kumimoji="1" lang="en-US" altLang="ja-JP" sz="1600" dirty="0" smtClean="0"/>
              <a:t>Status:</a:t>
            </a:r>
          </a:p>
          <a:p>
            <a:pPr>
              <a:buFont typeface="Arial" charset="0"/>
              <a:buChar char="•"/>
            </a:pPr>
            <a:r>
              <a:rPr lang="en-US" altLang="ja-JP" sz="1600" dirty="0" smtClean="0"/>
              <a:t> built </a:t>
            </a:r>
          </a:p>
          <a:p>
            <a:pPr>
              <a:buFont typeface="Arial" charset="0"/>
              <a:buChar char="•"/>
            </a:pPr>
            <a:r>
              <a:rPr kumimoji="1" lang="en-US" altLang="ja-JP" sz="1600" dirty="0" smtClean="0"/>
              <a:t> HV leakage problem fixed </a:t>
            </a:r>
            <a:endParaRPr kumimoji="1" lang="ja-JP" altLang="en-US" sz="1600" dirty="0"/>
          </a:p>
        </p:txBody>
      </p:sp>
      <p:sp>
        <p:nvSpPr>
          <p:cNvPr id="9" name="テキスト ボックス 8"/>
          <p:cNvSpPr txBox="1"/>
          <p:nvPr/>
        </p:nvSpPr>
        <p:spPr>
          <a:xfrm>
            <a:off x="611560" y="980728"/>
            <a:ext cx="4661854" cy="1569660"/>
          </a:xfrm>
          <a:prstGeom prst="rect">
            <a:avLst/>
          </a:prstGeom>
          <a:noFill/>
        </p:spPr>
        <p:txBody>
          <a:bodyPr wrap="none" rtlCol="0">
            <a:spAutoFit/>
          </a:bodyPr>
          <a:lstStyle/>
          <a:p>
            <a:r>
              <a:rPr kumimoji="1" lang="en-US" altLang="ja-JP" sz="1600" dirty="0" smtClean="0"/>
              <a:t>Drift dist.:	±5 mm</a:t>
            </a:r>
          </a:p>
          <a:p>
            <a:r>
              <a:rPr lang="en-US" altLang="ja-JP" sz="1600" dirty="0" smtClean="0"/>
              <a:t>Half gap:	5 mm</a:t>
            </a:r>
          </a:p>
          <a:p>
            <a:r>
              <a:rPr kumimoji="1" lang="en-US" altLang="ja-JP" sz="1600" dirty="0" smtClean="0"/>
              <a:t>Eff. </a:t>
            </a:r>
            <a:r>
              <a:rPr lang="en-US" altLang="ja-JP" sz="1600" dirty="0" smtClean="0"/>
              <a:t>a</a:t>
            </a:r>
            <a:r>
              <a:rPr kumimoji="1" lang="en-US" altLang="ja-JP" sz="1600" dirty="0" smtClean="0"/>
              <a:t>rea:	</a:t>
            </a:r>
            <a:r>
              <a:rPr kumimoji="1" lang="en-US" altLang="ja-JP" sz="1600" dirty="0" smtClean="0">
                <a:latin typeface="Symbol" pitchFamily="18" charset="2"/>
              </a:rPr>
              <a:t>f</a:t>
            </a:r>
            <a:r>
              <a:rPr kumimoji="1" lang="en-US" altLang="ja-JP" sz="1600" dirty="0" smtClean="0"/>
              <a:t>310 mm (620 x 340)</a:t>
            </a:r>
          </a:p>
          <a:p>
            <a:r>
              <a:rPr lang="en-US" altLang="ja-JP" sz="1600" dirty="0" err="1" smtClean="0"/>
              <a:t>Config</a:t>
            </a:r>
            <a:r>
              <a:rPr lang="en-US" altLang="ja-JP" sz="1600" dirty="0" smtClean="0"/>
              <a:t>:	</a:t>
            </a:r>
            <a:r>
              <a:rPr lang="en-US" altLang="ja-JP" sz="1600" dirty="0" err="1" smtClean="0"/>
              <a:t>xx’uu’vv’xx’uu’vv’xx</a:t>
            </a:r>
            <a:r>
              <a:rPr lang="en-US" altLang="ja-JP" sz="1600" dirty="0" smtClean="0"/>
              <a:t>’</a:t>
            </a:r>
          </a:p>
          <a:p>
            <a:r>
              <a:rPr kumimoji="1" lang="en-US" altLang="ja-JP" sz="1600" dirty="0" smtClean="0"/>
              <a:t>#Anodes:	448</a:t>
            </a:r>
          </a:p>
          <a:p>
            <a:r>
              <a:rPr lang="en-US" altLang="ja-JP" sz="1600" dirty="0" smtClean="0"/>
              <a:t>Gas:	He+60%CH</a:t>
            </a:r>
            <a:r>
              <a:rPr lang="en-US" altLang="ja-JP" sz="1600" baseline="-25000" dirty="0" smtClean="0"/>
              <a:t>4</a:t>
            </a:r>
            <a:r>
              <a:rPr lang="en-US" altLang="ja-JP" sz="1600" dirty="0" smtClean="0"/>
              <a:t> @ 1 </a:t>
            </a:r>
            <a:r>
              <a:rPr lang="en-US" altLang="ja-JP" sz="1600" dirty="0" err="1" smtClean="0"/>
              <a:t>atm</a:t>
            </a:r>
            <a:r>
              <a:rPr lang="en-US" altLang="ja-JP" sz="1600" dirty="0" smtClean="0"/>
              <a:t>, </a:t>
            </a:r>
            <a:r>
              <a:rPr kumimoji="1" lang="en-US" altLang="ja-JP" sz="1600" dirty="0" smtClean="0"/>
              <a:t>iC</a:t>
            </a:r>
            <a:r>
              <a:rPr kumimoji="1" lang="en-US" altLang="ja-JP" sz="1600" baseline="-25000" dirty="0" smtClean="0"/>
              <a:t>4</a:t>
            </a:r>
            <a:r>
              <a:rPr kumimoji="1" lang="en-US" altLang="ja-JP" sz="1600" dirty="0" smtClean="0"/>
              <a:t>H</a:t>
            </a:r>
            <a:r>
              <a:rPr kumimoji="1" lang="en-US" altLang="ja-JP" sz="1600" baseline="-25000" dirty="0" smtClean="0"/>
              <a:t>10</a:t>
            </a:r>
            <a:r>
              <a:rPr kumimoji="1" lang="en-US" altLang="ja-JP" sz="1600" dirty="0" smtClean="0"/>
              <a:t> @ &lt;200 </a:t>
            </a:r>
            <a:r>
              <a:rPr kumimoji="1" lang="en-US" altLang="ja-JP" sz="1600" dirty="0" err="1" smtClean="0"/>
              <a:t>torr</a:t>
            </a:r>
            <a:endParaRPr kumimoji="1" lang="ja-JP" altLang="en-US" sz="1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p:txBody>
          <a:bodyPr/>
          <a:lstStyle/>
          <a:p>
            <a:r>
              <a:rPr kumimoji="1" lang="en-US" altLang="ja-JP" b="1" u="sng" dirty="0" smtClean="0"/>
              <a:t>Forward Drift Chamber </a:t>
            </a:r>
            <a:r>
              <a:rPr kumimoji="1" lang="en-US" altLang="ja-JP" sz="2800" b="1" u="sng" dirty="0" smtClean="0"/>
              <a:t>(FDC2)</a:t>
            </a:r>
            <a:endParaRPr kumimoji="1" lang="ja-JP" altLang="en-US" b="1" u="sng" dirty="0"/>
          </a:p>
        </p:txBody>
      </p:sp>
      <p:sp>
        <p:nvSpPr>
          <p:cNvPr id="6" name="テキスト ボックス 5"/>
          <p:cNvSpPr txBox="1"/>
          <p:nvPr/>
        </p:nvSpPr>
        <p:spPr>
          <a:xfrm>
            <a:off x="611560" y="980728"/>
            <a:ext cx="4148893" cy="1323439"/>
          </a:xfrm>
          <a:prstGeom prst="rect">
            <a:avLst/>
          </a:prstGeom>
          <a:noFill/>
        </p:spPr>
        <p:txBody>
          <a:bodyPr wrap="none" rtlCol="0">
            <a:spAutoFit/>
          </a:bodyPr>
          <a:lstStyle/>
          <a:p>
            <a:r>
              <a:rPr kumimoji="1" lang="en-US" altLang="ja-JP" sz="1600" dirty="0" smtClean="0"/>
              <a:t>Drift dist.:	±10 mm, Hexagonal cell</a:t>
            </a:r>
            <a:endParaRPr lang="en-US" altLang="ja-JP" sz="1600" dirty="0" smtClean="0"/>
          </a:p>
          <a:p>
            <a:r>
              <a:rPr kumimoji="1" lang="en-US" altLang="ja-JP" sz="1600" dirty="0" smtClean="0"/>
              <a:t>Eff. </a:t>
            </a:r>
            <a:r>
              <a:rPr lang="en-US" altLang="ja-JP" sz="1600" dirty="0" smtClean="0"/>
              <a:t>a</a:t>
            </a:r>
            <a:r>
              <a:rPr kumimoji="1" lang="en-US" altLang="ja-JP" sz="1600" dirty="0" smtClean="0"/>
              <a:t>rea:	2.23 m(H) x 0.81 m(V) x 0.79 m(D)</a:t>
            </a:r>
          </a:p>
          <a:p>
            <a:r>
              <a:rPr lang="en-US" altLang="ja-JP" sz="1600" dirty="0" err="1" smtClean="0"/>
              <a:t>Config</a:t>
            </a:r>
            <a:r>
              <a:rPr lang="en-US" altLang="ja-JP" sz="1600" dirty="0" smtClean="0"/>
              <a:t>:	</a:t>
            </a:r>
            <a:r>
              <a:rPr lang="en-US" altLang="ja-JP" sz="1600" dirty="0" err="1" smtClean="0"/>
              <a:t>xx’uu’vv’xx’uu’vv’xx</a:t>
            </a:r>
            <a:r>
              <a:rPr lang="en-US" altLang="ja-JP" sz="1600" dirty="0" smtClean="0"/>
              <a:t>’</a:t>
            </a:r>
          </a:p>
          <a:p>
            <a:r>
              <a:rPr kumimoji="1" lang="en-US" altLang="ja-JP" sz="1600" dirty="0" smtClean="0"/>
              <a:t>#Anodes:	1568</a:t>
            </a:r>
          </a:p>
          <a:p>
            <a:r>
              <a:rPr lang="en-US" altLang="ja-JP" sz="1600" dirty="0" smtClean="0"/>
              <a:t>Gas:	He+60%CH</a:t>
            </a:r>
            <a:r>
              <a:rPr lang="en-US" altLang="ja-JP" sz="1600" baseline="-25000" dirty="0" smtClean="0"/>
              <a:t>4</a:t>
            </a:r>
            <a:r>
              <a:rPr lang="en-US" altLang="ja-JP" sz="1600" dirty="0" smtClean="0"/>
              <a:t> @ 1 </a:t>
            </a:r>
            <a:r>
              <a:rPr lang="en-US" altLang="ja-JP" sz="1600" dirty="0" err="1" smtClean="0"/>
              <a:t>atm</a:t>
            </a:r>
            <a:endParaRPr kumimoji="1" lang="ja-JP" altLang="en-US" sz="1600" dirty="0"/>
          </a:p>
        </p:txBody>
      </p:sp>
      <p:sp>
        <p:nvSpPr>
          <p:cNvPr id="8" name="テキスト ボックス 7"/>
          <p:cNvSpPr txBox="1"/>
          <p:nvPr/>
        </p:nvSpPr>
        <p:spPr>
          <a:xfrm>
            <a:off x="4860032" y="980728"/>
            <a:ext cx="2805576" cy="830997"/>
          </a:xfrm>
          <a:prstGeom prst="rect">
            <a:avLst/>
          </a:prstGeom>
          <a:noFill/>
        </p:spPr>
        <p:txBody>
          <a:bodyPr wrap="none" rtlCol="0">
            <a:spAutoFit/>
          </a:bodyPr>
          <a:lstStyle/>
          <a:p>
            <a:r>
              <a:rPr kumimoji="1" lang="en-US" altLang="ja-JP" sz="1600" dirty="0" smtClean="0"/>
              <a:t>Status:</a:t>
            </a:r>
          </a:p>
          <a:p>
            <a:pPr>
              <a:buFont typeface="Arial" charset="0"/>
              <a:buChar char="•"/>
            </a:pPr>
            <a:r>
              <a:rPr lang="en-US" altLang="ja-JP" sz="1600" dirty="0" smtClean="0"/>
              <a:t> wiring: ~ ¾ finished</a:t>
            </a:r>
          </a:p>
          <a:p>
            <a:pPr>
              <a:buFont typeface="Arial" charset="0"/>
              <a:buChar char="•"/>
            </a:pPr>
            <a:r>
              <a:rPr kumimoji="1" lang="en-US" altLang="ja-JP" sz="1600" dirty="0" smtClean="0"/>
              <a:t> </a:t>
            </a:r>
            <a:r>
              <a:rPr lang="en-US" altLang="ja-JP" sz="1600" dirty="0" smtClean="0"/>
              <a:t>detector stand:</a:t>
            </a:r>
            <a:r>
              <a:rPr kumimoji="1" lang="en-US" altLang="ja-JP" sz="1600" dirty="0" smtClean="0"/>
              <a:t> being designed</a:t>
            </a:r>
            <a:endParaRPr kumimoji="1" lang="ja-JP" altLang="en-US" sz="1600" dirty="0"/>
          </a:p>
        </p:txBody>
      </p:sp>
      <p:pic>
        <p:nvPicPr>
          <p:cNvPr id="31746" name="Picture 2"/>
          <p:cNvPicPr>
            <a:picLocks noChangeAspect="1" noChangeArrowheads="1"/>
          </p:cNvPicPr>
          <p:nvPr/>
        </p:nvPicPr>
        <p:blipFill>
          <a:blip r:embed="rId3" cstate="print"/>
          <a:srcRect/>
          <a:stretch>
            <a:fillRect/>
          </a:stretch>
        </p:blipFill>
        <p:spPr bwMode="auto">
          <a:xfrm>
            <a:off x="827584" y="2276872"/>
            <a:ext cx="7447462" cy="4581128"/>
          </a:xfrm>
          <a:prstGeom prst="rect">
            <a:avLst/>
          </a:prstGeom>
          <a:noFill/>
          <a:ln w="9525">
            <a:noFill/>
            <a:miter lim="800000"/>
            <a:headEnd/>
            <a:tailEnd/>
          </a:ln>
        </p:spPr>
      </p:pic>
      <p:pic>
        <p:nvPicPr>
          <p:cNvPr id="31747" name="Picture 3"/>
          <p:cNvPicPr>
            <a:picLocks noChangeAspect="1" noChangeArrowheads="1"/>
          </p:cNvPicPr>
          <p:nvPr/>
        </p:nvPicPr>
        <p:blipFill>
          <a:blip r:embed="rId4" cstate="print"/>
          <a:srcRect/>
          <a:stretch>
            <a:fillRect/>
          </a:stretch>
        </p:blipFill>
        <p:spPr bwMode="auto">
          <a:xfrm>
            <a:off x="5940152" y="5085184"/>
            <a:ext cx="2969013" cy="1656184"/>
          </a:xfrm>
          <a:prstGeom prst="rect">
            <a:avLst/>
          </a:prstGeom>
          <a:noFill/>
          <a:ln w="19050">
            <a:solidFill>
              <a:schemeClr val="tx2"/>
            </a:solidFill>
            <a:miter lim="800000"/>
            <a:headEnd/>
            <a:tailEnd/>
          </a:ln>
        </p:spPr>
      </p:pic>
      <p:sp>
        <p:nvSpPr>
          <p:cNvPr id="7" name="テキスト ボックス 6"/>
          <p:cNvSpPr txBox="1"/>
          <p:nvPr/>
        </p:nvSpPr>
        <p:spPr>
          <a:xfrm>
            <a:off x="6084168" y="6464369"/>
            <a:ext cx="1401346" cy="276999"/>
          </a:xfrm>
          <a:prstGeom prst="rect">
            <a:avLst/>
          </a:prstGeom>
          <a:noFill/>
        </p:spPr>
        <p:txBody>
          <a:bodyPr wrap="none" rtlCol="0">
            <a:spAutoFit/>
          </a:bodyPr>
          <a:lstStyle/>
          <a:p>
            <a:r>
              <a:rPr kumimoji="1" lang="en-US" altLang="ja-JP" sz="1200" u="sng" dirty="0" smtClean="0"/>
              <a:t>FDC2 cell structure</a:t>
            </a:r>
            <a:endParaRPr kumimoji="1" lang="ja-JP" altLang="en-US" sz="1200" u="sng"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p:txBody>
          <a:bodyPr/>
          <a:lstStyle/>
          <a:p>
            <a:r>
              <a:rPr kumimoji="1" lang="en-US" altLang="ja-JP" b="1" u="sng" dirty="0" smtClean="0"/>
              <a:t>Ion Chamber for Beam </a:t>
            </a:r>
            <a:r>
              <a:rPr kumimoji="1" lang="en-US" altLang="ja-JP" sz="2800" b="1" u="sng" dirty="0" smtClean="0"/>
              <a:t>(ICB)</a:t>
            </a:r>
            <a:endParaRPr kumimoji="1" lang="ja-JP" altLang="en-US" b="1" u="sng" dirty="0"/>
          </a:p>
        </p:txBody>
      </p:sp>
      <p:pic>
        <p:nvPicPr>
          <p:cNvPr id="32770" name="Picture 2"/>
          <p:cNvPicPr>
            <a:picLocks noChangeAspect="1" noChangeArrowheads="1"/>
          </p:cNvPicPr>
          <p:nvPr/>
        </p:nvPicPr>
        <p:blipFill>
          <a:blip r:embed="rId3" cstate="print"/>
          <a:srcRect/>
          <a:stretch>
            <a:fillRect/>
          </a:stretch>
        </p:blipFill>
        <p:spPr bwMode="auto">
          <a:xfrm>
            <a:off x="755576" y="1800200"/>
            <a:ext cx="7175348" cy="5013176"/>
          </a:xfrm>
          <a:prstGeom prst="rect">
            <a:avLst/>
          </a:prstGeom>
          <a:noFill/>
          <a:ln w="9525">
            <a:noFill/>
            <a:miter lim="800000"/>
            <a:headEnd/>
            <a:tailEnd/>
          </a:ln>
        </p:spPr>
      </p:pic>
      <p:sp>
        <p:nvSpPr>
          <p:cNvPr id="6" name="テキスト ボックス 5"/>
          <p:cNvSpPr txBox="1"/>
          <p:nvPr/>
        </p:nvSpPr>
        <p:spPr>
          <a:xfrm>
            <a:off x="539552" y="1013827"/>
            <a:ext cx="5336717" cy="830997"/>
          </a:xfrm>
          <a:prstGeom prst="rect">
            <a:avLst/>
          </a:prstGeom>
          <a:noFill/>
        </p:spPr>
        <p:txBody>
          <a:bodyPr wrap="none" rtlCol="0">
            <a:spAutoFit/>
          </a:bodyPr>
          <a:lstStyle/>
          <a:p>
            <a:r>
              <a:rPr lang="en-US" altLang="ja-JP" sz="1600" dirty="0" smtClean="0"/>
              <a:t>Multi-Layer</a:t>
            </a:r>
            <a:r>
              <a:rPr kumimoji="1" lang="en-US" altLang="ja-JP" sz="1600" dirty="0" smtClean="0"/>
              <a:t>:	10 anodes + 11 cathodes</a:t>
            </a:r>
            <a:endParaRPr lang="en-US" altLang="ja-JP" sz="1600" dirty="0" smtClean="0"/>
          </a:p>
          <a:p>
            <a:r>
              <a:rPr kumimoji="1" lang="en-US" altLang="ja-JP" sz="1600" dirty="0" smtClean="0"/>
              <a:t>Effective </a:t>
            </a:r>
            <a:r>
              <a:rPr lang="en-US" altLang="ja-JP" sz="1600" dirty="0" smtClean="0"/>
              <a:t>a</a:t>
            </a:r>
            <a:r>
              <a:rPr kumimoji="1" lang="en-US" altLang="ja-JP" sz="1600" dirty="0" smtClean="0"/>
              <a:t>rea:	140 mm(H) x 140 mm(V) x 420 mm(D)</a:t>
            </a:r>
          </a:p>
          <a:p>
            <a:r>
              <a:rPr lang="en-US" altLang="ja-JP" sz="1600" dirty="0" smtClean="0"/>
              <a:t>Gas:		P10 @ 1 </a:t>
            </a:r>
            <a:r>
              <a:rPr lang="en-US" altLang="ja-JP" sz="1600" dirty="0" err="1" smtClean="0"/>
              <a:t>atm</a:t>
            </a:r>
            <a:endParaRPr kumimoji="1" lang="ja-JP" altLang="en-US" sz="1600" dirty="0"/>
          </a:p>
        </p:txBody>
      </p:sp>
      <p:sp>
        <p:nvSpPr>
          <p:cNvPr id="8" name="テキスト ボックス 7"/>
          <p:cNvSpPr txBox="1"/>
          <p:nvPr/>
        </p:nvSpPr>
        <p:spPr>
          <a:xfrm>
            <a:off x="5076056" y="1607165"/>
            <a:ext cx="3688830" cy="2469907"/>
          </a:xfrm>
          <a:prstGeom prst="rect">
            <a:avLst/>
          </a:prstGeom>
          <a:solidFill>
            <a:schemeClr val="bg1"/>
          </a:solidFill>
        </p:spPr>
        <p:txBody>
          <a:bodyPr wrap="square" rtlCol="0">
            <a:spAutoFit/>
          </a:bodyPr>
          <a:lstStyle/>
          <a:p>
            <a:r>
              <a:rPr kumimoji="1" lang="en-US" altLang="ja-JP" sz="1600" dirty="0" smtClean="0"/>
              <a:t>Status:</a:t>
            </a:r>
          </a:p>
          <a:p>
            <a:pPr>
              <a:buFont typeface="Arial" charset="0"/>
              <a:buChar char="•"/>
            </a:pPr>
            <a:r>
              <a:rPr lang="en-US" altLang="ja-JP" sz="1600" dirty="0" smtClean="0"/>
              <a:t> built</a:t>
            </a:r>
          </a:p>
          <a:p>
            <a:pPr>
              <a:buFont typeface="Arial" charset="0"/>
              <a:buChar char="•"/>
            </a:pPr>
            <a:r>
              <a:rPr kumimoji="1" lang="en-US" altLang="ja-JP" sz="1600" dirty="0" smtClean="0"/>
              <a:t> Preamp with 10 </a:t>
            </a:r>
            <a:r>
              <a:rPr kumimoji="1" lang="en-US" altLang="ja-JP" sz="1600" dirty="0" err="1" smtClean="0"/>
              <a:t>usec</a:t>
            </a:r>
            <a:r>
              <a:rPr kumimoji="1" lang="en-US" altLang="ja-JP" sz="1600" dirty="0" smtClean="0"/>
              <a:t> decay time</a:t>
            </a:r>
          </a:p>
          <a:p>
            <a:pPr>
              <a:buFont typeface="Arial" charset="0"/>
              <a:buChar char="•"/>
            </a:pPr>
            <a:r>
              <a:rPr lang="en-US" altLang="ja-JP" sz="1600" dirty="0" smtClean="0"/>
              <a:t> Shaping amp. with 0.25 </a:t>
            </a:r>
            <a:r>
              <a:rPr lang="en-US" altLang="ja-JP" sz="1600" dirty="0" err="1" smtClean="0"/>
              <a:t>usec</a:t>
            </a:r>
            <a:r>
              <a:rPr lang="en-US" altLang="ja-JP" sz="1600" dirty="0" smtClean="0"/>
              <a:t> time const.</a:t>
            </a:r>
          </a:p>
          <a:p>
            <a:r>
              <a:rPr kumimoji="1" lang="en-US" altLang="ja-JP" sz="1600" dirty="0" smtClean="0"/>
              <a:t>   </a:t>
            </a:r>
            <a:r>
              <a:rPr kumimoji="1" lang="en-US" altLang="ja-JP" sz="1600" dirty="0" err="1" smtClean="0"/>
              <a:t>unipolar</a:t>
            </a:r>
            <a:r>
              <a:rPr kumimoji="1" lang="en-US" altLang="ja-JP" sz="1600" dirty="0" smtClean="0"/>
              <a:t> output with active baseline rest.</a:t>
            </a:r>
          </a:p>
          <a:p>
            <a:pPr>
              <a:buFont typeface="Arial" charset="0"/>
              <a:buChar char="•"/>
            </a:pPr>
            <a:r>
              <a:rPr lang="en-US" altLang="ja-JP" sz="1600" dirty="0" smtClean="0"/>
              <a:t> tested</a:t>
            </a:r>
          </a:p>
          <a:p>
            <a:endParaRPr kumimoji="1" lang="en-US" altLang="ja-JP" sz="1050" dirty="0" smtClean="0"/>
          </a:p>
          <a:p>
            <a:r>
              <a:rPr lang="en-US" altLang="ja-JP" sz="1600" dirty="0" smtClean="0"/>
              <a:t>For z = 36 @ 300 </a:t>
            </a:r>
            <a:r>
              <a:rPr lang="en-US" altLang="ja-JP" sz="1600" dirty="0" err="1" smtClean="0"/>
              <a:t>MeV</a:t>
            </a:r>
            <a:r>
              <a:rPr lang="en-US" altLang="ja-JP" sz="1600" dirty="0" smtClean="0"/>
              <a:t>/A </a:t>
            </a:r>
          </a:p>
          <a:p>
            <a:r>
              <a:rPr lang="en-US" altLang="ja-JP" sz="1600" dirty="0" smtClean="0"/>
              <a:t>        pulse height resolution ~ 0.9 %</a:t>
            </a:r>
          </a:p>
          <a:p>
            <a:r>
              <a:rPr kumimoji="1" lang="en-US" altLang="ja-JP" sz="1600" dirty="0" smtClean="0"/>
              <a:t>        charge resolution: </a:t>
            </a:r>
            <a:r>
              <a:rPr kumimoji="1" lang="en-US" altLang="ja-JP" sz="1600" dirty="0" err="1" smtClean="0">
                <a:latin typeface="Symbol" pitchFamily="18" charset="2"/>
              </a:rPr>
              <a:t>s</a:t>
            </a:r>
            <a:r>
              <a:rPr kumimoji="1" lang="en-US" altLang="ja-JP" sz="1600" baseline="-25000" dirty="0" err="1" smtClean="0"/>
              <a:t>z</a:t>
            </a:r>
            <a:r>
              <a:rPr kumimoji="1" lang="en-US" altLang="ja-JP" sz="1600" dirty="0" smtClean="0"/>
              <a:t> ~ 0.17</a:t>
            </a:r>
            <a:endParaRPr kumimoji="1" lang="ja-JP" altLang="en-US" sz="1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p:txBody>
          <a:bodyPr/>
          <a:lstStyle/>
          <a:p>
            <a:r>
              <a:rPr kumimoji="1" lang="en-US" altLang="ja-JP" b="1" u="sng" dirty="0" smtClean="0"/>
              <a:t>Ion Chamber for Fragment </a:t>
            </a:r>
            <a:r>
              <a:rPr kumimoji="1" lang="en-US" altLang="ja-JP" sz="2800" b="1" u="sng" dirty="0" smtClean="0"/>
              <a:t>(ICF)</a:t>
            </a:r>
            <a:endParaRPr kumimoji="1" lang="ja-JP" altLang="en-US" sz="2800" b="1" u="sng" dirty="0"/>
          </a:p>
        </p:txBody>
      </p:sp>
      <p:sp>
        <p:nvSpPr>
          <p:cNvPr id="4" name="テキスト ボックス 3"/>
          <p:cNvSpPr txBox="1"/>
          <p:nvPr/>
        </p:nvSpPr>
        <p:spPr>
          <a:xfrm>
            <a:off x="5259680" y="1700808"/>
            <a:ext cx="2984728" cy="1296144"/>
          </a:xfrm>
          <a:prstGeom prst="rect">
            <a:avLst/>
          </a:prstGeom>
          <a:solidFill>
            <a:schemeClr val="bg1"/>
          </a:solidFill>
        </p:spPr>
        <p:txBody>
          <a:bodyPr wrap="square" rtlCol="0">
            <a:noAutofit/>
          </a:bodyPr>
          <a:lstStyle/>
          <a:p>
            <a:r>
              <a:rPr kumimoji="1" lang="en-US" altLang="ja-JP" dirty="0" smtClean="0">
                <a:solidFill>
                  <a:srgbClr val="000000"/>
                </a:solidFill>
              </a:rPr>
              <a:t>Status:</a:t>
            </a:r>
          </a:p>
          <a:p>
            <a:r>
              <a:rPr lang="en-US" altLang="ja-JP" dirty="0" smtClean="0">
                <a:solidFill>
                  <a:srgbClr val="000000"/>
                </a:solidFill>
              </a:rPr>
              <a:t>* being assemble</a:t>
            </a:r>
          </a:p>
        </p:txBody>
      </p:sp>
      <p:pic>
        <p:nvPicPr>
          <p:cNvPr id="33794" name="Picture 2"/>
          <p:cNvPicPr>
            <a:picLocks noChangeAspect="1" noChangeArrowheads="1"/>
          </p:cNvPicPr>
          <p:nvPr/>
        </p:nvPicPr>
        <p:blipFill>
          <a:blip r:embed="rId3" cstate="print"/>
          <a:srcRect/>
          <a:stretch>
            <a:fillRect/>
          </a:stretch>
        </p:blipFill>
        <p:spPr bwMode="auto">
          <a:xfrm>
            <a:off x="827584" y="1772816"/>
            <a:ext cx="6696744" cy="5019003"/>
          </a:xfrm>
          <a:prstGeom prst="rect">
            <a:avLst/>
          </a:prstGeom>
          <a:noFill/>
          <a:ln w="9525">
            <a:noFill/>
            <a:miter lim="800000"/>
            <a:headEnd/>
            <a:tailEnd/>
          </a:ln>
        </p:spPr>
      </p:pic>
      <p:sp>
        <p:nvSpPr>
          <p:cNvPr id="6" name="テキスト ボックス 5"/>
          <p:cNvSpPr txBox="1"/>
          <p:nvPr/>
        </p:nvSpPr>
        <p:spPr>
          <a:xfrm>
            <a:off x="539552" y="1013827"/>
            <a:ext cx="7470315" cy="830997"/>
          </a:xfrm>
          <a:prstGeom prst="rect">
            <a:avLst/>
          </a:prstGeom>
          <a:noFill/>
        </p:spPr>
        <p:txBody>
          <a:bodyPr wrap="none" rtlCol="0">
            <a:spAutoFit/>
          </a:bodyPr>
          <a:lstStyle/>
          <a:p>
            <a:r>
              <a:rPr lang="en-US" altLang="ja-JP" sz="1600" dirty="0" smtClean="0"/>
              <a:t>Multi-Layer</a:t>
            </a:r>
            <a:r>
              <a:rPr kumimoji="1" lang="en-US" altLang="ja-JP" sz="1600" dirty="0" smtClean="0"/>
              <a:t>:	12 anode planes (4-strips/plane) + 13 cathodes, 48 readout channel</a:t>
            </a:r>
            <a:endParaRPr lang="en-US" altLang="ja-JP" sz="1600" dirty="0" smtClean="0"/>
          </a:p>
          <a:p>
            <a:r>
              <a:rPr kumimoji="1" lang="en-US" altLang="ja-JP" sz="1600" dirty="0" smtClean="0"/>
              <a:t>Effective </a:t>
            </a:r>
            <a:r>
              <a:rPr lang="en-US" altLang="ja-JP" sz="1600" dirty="0" smtClean="0"/>
              <a:t>a</a:t>
            </a:r>
            <a:r>
              <a:rPr kumimoji="1" lang="en-US" altLang="ja-JP" sz="1600" dirty="0" smtClean="0"/>
              <a:t>rea:	750 mm(H) x 400 mm(V) x 480 mm(D)</a:t>
            </a:r>
          </a:p>
          <a:p>
            <a:r>
              <a:rPr lang="en-US" altLang="ja-JP" sz="1600" dirty="0" smtClean="0"/>
              <a:t>Gas:		P10 @ 1 </a:t>
            </a:r>
            <a:r>
              <a:rPr lang="en-US" altLang="ja-JP" sz="1600" dirty="0" err="1" smtClean="0"/>
              <a:t>atm</a:t>
            </a:r>
            <a:endParaRPr kumimoji="1" lang="ja-JP" altLang="en-US" sz="1600" dirty="0"/>
          </a:p>
        </p:txBody>
      </p:sp>
      <p:sp>
        <p:nvSpPr>
          <p:cNvPr id="7" name="テキスト ボックス 6"/>
          <p:cNvSpPr txBox="1"/>
          <p:nvPr/>
        </p:nvSpPr>
        <p:spPr>
          <a:xfrm>
            <a:off x="5076056" y="1844824"/>
            <a:ext cx="2304256" cy="584775"/>
          </a:xfrm>
          <a:prstGeom prst="rect">
            <a:avLst/>
          </a:prstGeom>
          <a:solidFill>
            <a:schemeClr val="bg1"/>
          </a:solidFill>
        </p:spPr>
        <p:txBody>
          <a:bodyPr wrap="square" rtlCol="0">
            <a:spAutoFit/>
          </a:bodyPr>
          <a:lstStyle/>
          <a:p>
            <a:r>
              <a:rPr kumimoji="1" lang="en-US" altLang="ja-JP" sz="1600" dirty="0" smtClean="0"/>
              <a:t>Status:</a:t>
            </a:r>
          </a:p>
          <a:p>
            <a:pPr>
              <a:buFont typeface="Arial" charset="0"/>
              <a:buChar char="•"/>
            </a:pPr>
            <a:r>
              <a:rPr lang="en-US" altLang="ja-JP" sz="1600" dirty="0" smtClean="0"/>
              <a:t> being assembled</a:t>
            </a:r>
            <a:endParaRPr kumimoji="1" lang="en-US" altLang="ja-JP" sz="16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u="sng" dirty="0" smtClean="0"/>
              <a:t>SAMURAI</a:t>
            </a:r>
            <a:endParaRPr kumimoji="1" lang="ja-JP" altLang="en-US" b="1" u="sng" dirty="0"/>
          </a:p>
        </p:txBody>
      </p:sp>
      <p:grpSp>
        <p:nvGrpSpPr>
          <p:cNvPr id="4" name="グループ化 247"/>
          <p:cNvGrpSpPr/>
          <p:nvPr/>
        </p:nvGrpSpPr>
        <p:grpSpPr>
          <a:xfrm>
            <a:off x="107504" y="1844824"/>
            <a:ext cx="5943600" cy="4735513"/>
            <a:chOff x="1500166" y="1357298"/>
            <a:chExt cx="5943600" cy="4735513"/>
          </a:xfrm>
        </p:grpSpPr>
        <p:grpSp>
          <p:nvGrpSpPr>
            <p:cNvPr id="5" name="Group 71"/>
            <p:cNvGrpSpPr>
              <a:grpSpLocks/>
            </p:cNvGrpSpPr>
            <p:nvPr/>
          </p:nvGrpSpPr>
          <p:grpSpPr bwMode="auto">
            <a:xfrm>
              <a:off x="1500167" y="1357298"/>
              <a:ext cx="5902326" cy="4735513"/>
              <a:chOff x="2064" y="1338"/>
              <a:chExt cx="3718" cy="2983"/>
            </a:xfrm>
          </p:grpSpPr>
          <p:pic>
            <p:nvPicPr>
              <p:cNvPr id="10" name="Picture 2" descr="Samurai_Zentai-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075" y="1338"/>
                <a:ext cx="3707" cy="2909"/>
              </a:xfrm>
              <a:prstGeom prst="rect">
                <a:avLst/>
              </a:prstGeom>
              <a:noFill/>
              <a:ln w="9525">
                <a:noFill/>
                <a:miter lim="800000"/>
                <a:headEnd/>
                <a:tailEnd/>
              </a:ln>
            </p:spPr>
          </p:pic>
          <p:grpSp>
            <p:nvGrpSpPr>
              <p:cNvPr id="11" name="Group 11"/>
              <p:cNvGrpSpPr>
                <a:grpSpLocks/>
              </p:cNvGrpSpPr>
              <p:nvPr/>
            </p:nvGrpSpPr>
            <p:grpSpPr bwMode="auto">
              <a:xfrm>
                <a:off x="2178" y="2225"/>
                <a:ext cx="299" cy="302"/>
                <a:chOff x="82" y="1930"/>
                <a:chExt cx="299" cy="302"/>
              </a:xfrm>
            </p:grpSpPr>
            <p:sp>
              <p:nvSpPr>
                <p:cNvPr id="43" name="Oval 12"/>
                <p:cNvSpPr>
                  <a:spLocks noChangeAspect="1" noChangeArrowheads="1"/>
                </p:cNvSpPr>
                <p:nvPr/>
              </p:nvSpPr>
              <p:spPr bwMode="auto">
                <a:xfrm>
                  <a:off x="130" y="2059"/>
                  <a:ext cx="86" cy="86"/>
                </a:xfrm>
                <a:prstGeom prst="ellipse">
                  <a:avLst/>
                </a:prstGeom>
                <a:gradFill rotWithShape="1">
                  <a:gsLst>
                    <a:gs pos="0">
                      <a:srgbClr val="FFDFDF"/>
                    </a:gs>
                    <a:gs pos="100000">
                      <a:srgbClr val="FF0000"/>
                    </a:gs>
                  </a:gsLst>
                  <a:lin ang="5400000" scaled="1"/>
                </a:gradFill>
                <a:ln w="3175">
                  <a:noFill/>
                  <a:round/>
                  <a:headEnd/>
                  <a:tailEnd/>
                </a:ln>
              </p:spPr>
              <p:txBody>
                <a:bodyPr wrap="none" anchor="ctr"/>
                <a:lstStyle/>
                <a:p>
                  <a:endParaRPr lang="ja-JP" altLang="en-US" sz="1800" b="0">
                    <a:solidFill>
                      <a:srgbClr val="000000"/>
                    </a:solidFill>
                    <a:latin typeface="Calibri" pitchFamily="34" charset="0"/>
                  </a:endParaRPr>
                </a:p>
              </p:txBody>
            </p:sp>
            <p:sp>
              <p:nvSpPr>
                <p:cNvPr id="44" name="Oval 13"/>
                <p:cNvSpPr>
                  <a:spLocks noChangeAspect="1" noChangeArrowheads="1"/>
                </p:cNvSpPr>
                <p:nvPr/>
              </p:nvSpPr>
              <p:spPr bwMode="auto">
                <a:xfrm>
                  <a:off x="137" y="1941"/>
                  <a:ext cx="86" cy="86"/>
                </a:xfrm>
                <a:prstGeom prst="ellipse">
                  <a:avLst/>
                </a:prstGeom>
                <a:gradFill rotWithShape="1">
                  <a:gsLst>
                    <a:gs pos="0">
                      <a:srgbClr val="760000"/>
                    </a:gs>
                    <a:gs pos="100000">
                      <a:srgbClr val="FF0000"/>
                    </a:gs>
                  </a:gsLst>
                  <a:lin ang="5400000" scaled="1"/>
                </a:gradFill>
                <a:ln w="3175">
                  <a:noFill/>
                  <a:round/>
                  <a:headEnd/>
                  <a:tailEnd/>
                </a:ln>
              </p:spPr>
              <p:txBody>
                <a:bodyPr wrap="none" anchor="ctr"/>
                <a:lstStyle/>
                <a:p>
                  <a:endParaRPr lang="ja-JP" altLang="en-US" sz="1800" b="0">
                    <a:solidFill>
                      <a:srgbClr val="000000"/>
                    </a:solidFill>
                    <a:latin typeface="Calibri" pitchFamily="34" charset="0"/>
                  </a:endParaRPr>
                </a:p>
              </p:txBody>
            </p:sp>
            <p:sp>
              <p:nvSpPr>
                <p:cNvPr id="45" name="Oval 14"/>
                <p:cNvSpPr>
                  <a:spLocks noChangeAspect="1" noChangeArrowheads="1"/>
                </p:cNvSpPr>
                <p:nvPr/>
              </p:nvSpPr>
              <p:spPr bwMode="auto">
                <a:xfrm>
                  <a:off x="93" y="2088"/>
                  <a:ext cx="87" cy="86"/>
                </a:xfrm>
                <a:prstGeom prst="ellipse">
                  <a:avLst/>
                </a:prstGeom>
                <a:gradFill rotWithShape="1">
                  <a:gsLst>
                    <a:gs pos="0">
                      <a:srgbClr val="760000"/>
                    </a:gs>
                    <a:gs pos="100000">
                      <a:srgbClr val="FF0000"/>
                    </a:gs>
                  </a:gsLst>
                  <a:lin ang="5400000" scaled="1"/>
                </a:gradFill>
                <a:ln w="3175">
                  <a:noFill/>
                  <a:round/>
                  <a:headEnd/>
                  <a:tailEnd/>
                </a:ln>
              </p:spPr>
              <p:txBody>
                <a:bodyPr wrap="none" anchor="ctr"/>
                <a:lstStyle/>
                <a:p>
                  <a:endParaRPr lang="ja-JP" altLang="en-US" sz="1800" b="0">
                    <a:solidFill>
                      <a:srgbClr val="000000"/>
                    </a:solidFill>
                    <a:latin typeface="Calibri" pitchFamily="34" charset="0"/>
                  </a:endParaRPr>
                </a:p>
              </p:txBody>
            </p:sp>
            <p:sp>
              <p:nvSpPr>
                <p:cNvPr id="46" name="Oval 15"/>
                <p:cNvSpPr>
                  <a:spLocks noChangeAspect="1" noChangeArrowheads="1"/>
                </p:cNvSpPr>
                <p:nvPr/>
              </p:nvSpPr>
              <p:spPr bwMode="auto">
                <a:xfrm>
                  <a:off x="213" y="2010"/>
                  <a:ext cx="86" cy="86"/>
                </a:xfrm>
                <a:prstGeom prst="ellipse">
                  <a:avLst/>
                </a:prstGeom>
                <a:gradFill rotWithShape="1">
                  <a:gsLst>
                    <a:gs pos="0">
                      <a:srgbClr val="760000"/>
                    </a:gs>
                    <a:gs pos="100000">
                      <a:srgbClr val="FF0000"/>
                    </a:gs>
                  </a:gsLst>
                  <a:lin ang="5400000" scaled="1"/>
                </a:gradFill>
                <a:ln w="3175">
                  <a:noFill/>
                  <a:round/>
                  <a:headEnd/>
                  <a:tailEnd/>
                </a:ln>
              </p:spPr>
              <p:txBody>
                <a:bodyPr wrap="none" anchor="ctr"/>
                <a:lstStyle/>
                <a:p>
                  <a:endParaRPr lang="ja-JP" altLang="en-US" sz="1800" b="0">
                    <a:solidFill>
                      <a:srgbClr val="000000"/>
                    </a:solidFill>
                    <a:latin typeface="Calibri" pitchFamily="34" charset="0"/>
                  </a:endParaRPr>
                </a:p>
              </p:txBody>
            </p:sp>
            <p:sp>
              <p:nvSpPr>
                <p:cNvPr id="47" name="Oval 16"/>
                <p:cNvSpPr>
                  <a:spLocks noChangeAspect="1" noChangeArrowheads="1"/>
                </p:cNvSpPr>
                <p:nvPr/>
              </p:nvSpPr>
              <p:spPr bwMode="auto">
                <a:xfrm>
                  <a:off x="194" y="2137"/>
                  <a:ext cx="87" cy="95"/>
                </a:xfrm>
                <a:prstGeom prst="ellipse">
                  <a:avLst/>
                </a:prstGeom>
                <a:gradFill rotWithShape="1">
                  <a:gsLst>
                    <a:gs pos="0">
                      <a:srgbClr val="0000FF"/>
                    </a:gs>
                    <a:gs pos="100000">
                      <a:srgbClr val="66FFCC"/>
                    </a:gs>
                  </a:gsLst>
                  <a:lin ang="5400000" scaled="1"/>
                </a:gradFill>
                <a:ln w="3175">
                  <a:noFill/>
                  <a:round/>
                  <a:headEnd/>
                  <a:tailEnd/>
                </a:ln>
              </p:spPr>
              <p:txBody>
                <a:bodyPr wrap="none" anchor="ctr"/>
                <a:lstStyle/>
                <a:p>
                  <a:endParaRPr lang="ja-JP" altLang="en-US" sz="1800" b="0">
                    <a:solidFill>
                      <a:srgbClr val="000000"/>
                    </a:solidFill>
                    <a:latin typeface="Calibri" pitchFamily="34" charset="0"/>
                  </a:endParaRPr>
                </a:p>
              </p:txBody>
            </p:sp>
            <p:sp>
              <p:nvSpPr>
                <p:cNvPr id="48" name="Oval 17"/>
                <p:cNvSpPr>
                  <a:spLocks noChangeAspect="1" noChangeArrowheads="1"/>
                </p:cNvSpPr>
                <p:nvPr/>
              </p:nvSpPr>
              <p:spPr bwMode="auto">
                <a:xfrm>
                  <a:off x="288" y="2110"/>
                  <a:ext cx="86" cy="86"/>
                </a:xfrm>
                <a:prstGeom prst="ellipse">
                  <a:avLst/>
                </a:prstGeom>
                <a:gradFill rotWithShape="1">
                  <a:gsLst>
                    <a:gs pos="0">
                      <a:srgbClr val="760000"/>
                    </a:gs>
                    <a:gs pos="100000">
                      <a:srgbClr val="FF0000"/>
                    </a:gs>
                  </a:gsLst>
                  <a:lin ang="5400000" scaled="1"/>
                </a:gradFill>
                <a:ln w="3175">
                  <a:noFill/>
                  <a:round/>
                  <a:headEnd/>
                  <a:tailEnd/>
                </a:ln>
              </p:spPr>
              <p:txBody>
                <a:bodyPr wrap="none" anchor="ctr"/>
                <a:lstStyle/>
                <a:p>
                  <a:endParaRPr lang="ja-JP" altLang="en-US" sz="1800" b="0">
                    <a:solidFill>
                      <a:srgbClr val="000000"/>
                    </a:solidFill>
                    <a:latin typeface="Calibri" pitchFamily="34" charset="0"/>
                  </a:endParaRPr>
                </a:p>
              </p:txBody>
            </p:sp>
            <p:sp>
              <p:nvSpPr>
                <p:cNvPr id="49" name="Oval 18"/>
                <p:cNvSpPr>
                  <a:spLocks noChangeAspect="1" noChangeArrowheads="1"/>
                </p:cNvSpPr>
                <p:nvPr/>
              </p:nvSpPr>
              <p:spPr bwMode="auto">
                <a:xfrm>
                  <a:off x="256" y="2133"/>
                  <a:ext cx="86" cy="96"/>
                </a:xfrm>
                <a:prstGeom prst="ellipse">
                  <a:avLst/>
                </a:prstGeom>
                <a:gradFill rotWithShape="1">
                  <a:gsLst>
                    <a:gs pos="0">
                      <a:srgbClr val="0000FF"/>
                    </a:gs>
                    <a:gs pos="100000">
                      <a:srgbClr val="66FFCC"/>
                    </a:gs>
                  </a:gsLst>
                  <a:lin ang="5400000" scaled="1"/>
                </a:gradFill>
                <a:ln w="3175">
                  <a:noFill/>
                  <a:round/>
                  <a:headEnd/>
                  <a:tailEnd/>
                </a:ln>
              </p:spPr>
              <p:txBody>
                <a:bodyPr wrap="none" anchor="ctr"/>
                <a:lstStyle/>
                <a:p>
                  <a:endParaRPr lang="ja-JP" altLang="en-US" sz="1800" b="0">
                    <a:solidFill>
                      <a:srgbClr val="000000"/>
                    </a:solidFill>
                    <a:latin typeface="Calibri" pitchFamily="34" charset="0"/>
                  </a:endParaRPr>
                </a:p>
              </p:txBody>
            </p:sp>
            <p:sp>
              <p:nvSpPr>
                <p:cNvPr id="50" name="Oval 19"/>
                <p:cNvSpPr>
                  <a:spLocks noChangeAspect="1" noChangeArrowheads="1"/>
                </p:cNvSpPr>
                <p:nvPr/>
              </p:nvSpPr>
              <p:spPr bwMode="auto">
                <a:xfrm>
                  <a:off x="287" y="2057"/>
                  <a:ext cx="87" cy="96"/>
                </a:xfrm>
                <a:prstGeom prst="ellipse">
                  <a:avLst/>
                </a:prstGeom>
                <a:gradFill rotWithShape="1">
                  <a:gsLst>
                    <a:gs pos="0">
                      <a:srgbClr val="0000FF"/>
                    </a:gs>
                    <a:gs pos="100000">
                      <a:srgbClr val="66FFCC"/>
                    </a:gs>
                  </a:gsLst>
                  <a:lin ang="5400000" scaled="1"/>
                </a:gradFill>
                <a:ln w="3175">
                  <a:noFill/>
                  <a:round/>
                  <a:headEnd/>
                  <a:tailEnd/>
                </a:ln>
              </p:spPr>
              <p:txBody>
                <a:bodyPr wrap="none" anchor="ctr"/>
                <a:lstStyle/>
                <a:p>
                  <a:endParaRPr lang="ja-JP" altLang="en-US" sz="1800" b="0">
                    <a:solidFill>
                      <a:srgbClr val="000000"/>
                    </a:solidFill>
                    <a:latin typeface="Calibri" pitchFamily="34" charset="0"/>
                  </a:endParaRPr>
                </a:p>
              </p:txBody>
            </p:sp>
            <p:sp>
              <p:nvSpPr>
                <p:cNvPr id="51" name="Oval 20"/>
                <p:cNvSpPr>
                  <a:spLocks noChangeAspect="1" noChangeArrowheads="1"/>
                </p:cNvSpPr>
                <p:nvPr/>
              </p:nvSpPr>
              <p:spPr bwMode="auto">
                <a:xfrm>
                  <a:off x="127" y="2127"/>
                  <a:ext cx="88" cy="94"/>
                </a:xfrm>
                <a:prstGeom prst="ellipse">
                  <a:avLst/>
                </a:prstGeom>
                <a:gradFill rotWithShape="1">
                  <a:gsLst>
                    <a:gs pos="0">
                      <a:srgbClr val="0000FF"/>
                    </a:gs>
                    <a:gs pos="100000">
                      <a:srgbClr val="66FFCC"/>
                    </a:gs>
                  </a:gsLst>
                  <a:lin ang="5400000" scaled="1"/>
                </a:gradFill>
                <a:ln w="3175">
                  <a:noFill/>
                  <a:round/>
                  <a:headEnd/>
                  <a:tailEnd/>
                </a:ln>
              </p:spPr>
              <p:txBody>
                <a:bodyPr wrap="none" anchor="ctr"/>
                <a:lstStyle/>
                <a:p>
                  <a:endParaRPr lang="ja-JP" altLang="en-US" sz="1800" b="0">
                    <a:solidFill>
                      <a:srgbClr val="000000"/>
                    </a:solidFill>
                    <a:latin typeface="Calibri" pitchFamily="34" charset="0"/>
                  </a:endParaRPr>
                </a:p>
              </p:txBody>
            </p:sp>
            <p:sp>
              <p:nvSpPr>
                <p:cNvPr id="52" name="Oval 21"/>
                <p:cNvSpPr>
                  <a:spLocks noChangeAspect="1" noChangeArrowheads="1"/>
                </p:cNvSpPr>
                <p:nvPr/>
              </p:nvSpPr>
              <p:spPr bwMode="auto">
                <a:xfrm>
                  <a:off x="98" y="1972"/>
                  <a:ext cx="87" cy="96"/>
                </a:xfrm>
                <a:prstGeom prst="ellipse">
                  <a:avLst/>
                </a:prstGeom>
                <a:gradFill rotWithShape="1">
                  <a:gsLst>
                    <a:gs pos="0">
                      <a:srgbClr val="0000FF"/>
                    </a:gs>
                    <a:gs pos="100000">
                      <a:srgbClr val="66FFCC"/>
                    </a:gs>
                  </a:gsLst>
                  <a:lin ang="5400000" scaled="1"/>
                </a:gradFill>
                <a:ln w="3175">
                  <a:noFill/>
                  <a:round/>
                  <a:headEnd/>
                  <a:tailEnd/>
                </a:ln>
              </p:spPr>
              <p:txBody>
                <a:bodyPr wrap="none" anchor="ctr"/>
                <a:lstStyle/>
                <a:p>
                  <a:endParaRPr lang="ja-JP" altLang="en-US" sz="1800" b="0">
                    <a:solidFill>
                      <a:srgbClr val="000000"/>
                    </a:solidFill>
                    <a:latin typeface="Calibri" pitchFamily="34" charset="0"/>
                  </a:endParaRPr>
                </a:p>
              </p:txBody>
            </p:sp>
            <p:sp>
              <p:nvSpPr>
                <p:cNvPr id="53" name="Oval 22"/>
                <p:cNvSpPr>
                  <a:spLocks noChangeAspect="1" noChangeArrowheads="1"/>
                </p:cNvSpPr>
                <p:nvPr/>
              </p:nvSpPr>
              <p:spPr bwMode="auto">
                <a:xfrm>
                  <a:off x="260" y="1976"/>
                  <a:ext cx="86" cy="95"/>
                </a:xfrm>
                <a:prstGeom prst="ellipse">
                  <a:avLst/>
                </a:prstGeom>
                <a:gradFill rotWithShape="1">
                  <a:gsLst>
                    <a:gs pos="0">
                      <a:srgbClr val="0000FF"/>
                    </a:gs>
                    <a:gs pos="100000">
                      <a:srgbClr val="3399FF"/>
                    </a:gs>
                  </a:gsLst>
                  <a:lin ang="5400000" scaled="1"/>
                </a:gradFill>
                <a:ln w="3175">
                  <a:noFill/>
                  <a:round/>
                  <a:headEnd/>
                  <a:tailEnd/>
                </a:ln>
              </p:spPr>
              <p:txBody>
                <a:bodyPr wrap="none" anchor="ctr"/>
                <a:lstStyle/>
                <a:p>
                  <a:endParaRPr lang="ja-JP" altLang="en-US" sz="1800" b="0">
                    <a:solidFill>
                      <a:srgbClr val="000000"/>
                    </a:solidFill>
                    <a:latin typeface="Calibri" pitchFamily="34" charset="0"/>
                  </a:endParaRPr>
                </a:p>
              </p:txBody>
            </p:sp>
            <p:sp>
              <p:nvSpPr>
                <p:cNvPr id="54" name="Oval 23"/>
                <p:cNvSpPr>
                  <a:spLocks noChangeAspect="1" noChangeArrowheads="1"/>
                </p:cNvSpPr>
                <p:nvPr/>
              </p:nvSpPr>
              <p:spPr bwMode="auto">
                <a:xfrm>
                  <a:off x="82" y="2034"/>
                  <a:ext cx="87" cy="96"/>
                </a:xfrm>
                <a:prstGeom prst="ellipse">
                  <a:avLst/>
                </a:prstGeom>
                <a:gradFill rotWithShape="1">
                  <a:gsLst>
                    <a:gs pos="0">
                      <a:srgbClr val="0000FF"/>
                    </a:gs>
                    <a:gs pos="100000">
                      <a:srgbClr val="66FFCC"/>
                    </a:gs>
                  </a:gsLst>
                  <a:lin ang="5400000" scaled="1"/>
                </a:gradFill>
                <a:ln w="3175">
                  <a:noFill/>
                  <a:round/>
                  <a:headEnd/>
                  <a:tailEnd/>
                </a:ln>
              </p:spPr>
              <p:txBody>
                <a:bodyPr wrap="none" anchor="ctr"/>
                <a:lstStyle/>
                <a:p>
                  <a:endParaRPr lang="ja-JP" altLang="en-US" sz="1800" b="0">
                    <a:solidFill>
                      <a:srgbClr val="000000"/>
                    </a:solidFill>
                    <a:latin typeface="Calibri" pitchFamily="34" charset="0"/>
                  </a:endParaRPr>
                </a:p>
              </p:txBody>
            </p:sp>
            <p:sp>
              <p:nvSpPr>
                <p:cNvPr id="55" name="Oval 24"/>
                <p:cNvSpPr>
                  <a:spLocks noChangeAspect="1" noChangeArrowheads="1"/>
                </p:cNvSpPr>
                <p:nvPr/>
              </p:nvSpPr>
              <p:spPr bwMode="auto">
                <a:xfrm>
                  <a:off x="162" y="2073"/>
                  <a:ext cx="86" cy="96"/>
                </a:xfrm>
                <a:prstGeom prst="ellipse">
                  <a:avLst/>
                </a:prstGeom>
                <a:gradFill rotWithShape="1">
                  <a:gsLst>
                    <a:gs pos="0">
                      <a:srgbClr val="0000FF"/>
                    </a:gs>
                    <a:gs pos="100000">
                      <a:srgbClr val="66FFCC"/>
                    </a:gs>
                  </a:gsLst>
                  <a:lin ang="5400000" scaled="1"/>
                </a:gradFill>
                <a:ln w="3175">
                  <a:noFill/>
                  <a:round/>
                  <a:headEnd/>
                  <a:tailEnd/>
                </a:ln>
              </p:spPr>
              <p:txBody>
                <a:bodyPr wrap="none" anchor="ctr"/>
                <a:lstStyle/>
                <a:p>
                  <a:endParaRPr lang="ja-JP" altLang="en-US" sz="1800" b="0">
                    <a:solidFill>
                      <a:srgbClr val="000000"/>
                    </a:solidFill>
                    <a:latin typeface="Calibri" pitchFamily="34" charset="0"/>
                  </a:endParaRPr>
                </a:p>
              </p:txBody>
            </p:sp>
            <p:sp>
              <p:nvSpPr>
                <p:cNvPr id="56" name="Oval 25"/>
                <p:cNvSpPr>
                  <a:spLocks noChangeAspect="1" noChangeArrowheads="1"/>
                </p:cNvSpPr>
                <p:nvPr/>
              </p:nvSpPr>
              <p:spPr bwMode="auto">
                <a:xfrm>
                  <a:off x="207" y="1930"/>
                  <a:ext cx="87" cy="96"/>
                </a:xfrm>
                <a:prstGeom prst="ellipse">
                  <a:avLst/>
                </a:prstGeom>
                <a:gradFill rotWithShape="1">
                  <a:gsLst>
                    <a:gs pos="0">
                      <a:srgbClr val="0000FF"/>
                    </a:gs>
                    <a:gs pos="100000">
                      <a:srgbClr val="66FFCC"/>
                    </a:gs>
                  </a:gsLst>
                  <a:lin ang="5400000" scaled="1"/>
                </a:gradFill>
                <a:ln w="3175">
                  <a:noFill/>
                  <a:round/>
                  <a:headEnd/>
                  <a:tailEnd/>
                </a:ln>
              </p:spPr>
              <p:txBody>
                <a:bodyPr wrap="none" anchor="ctr"/>
                <a:lstStyle/>
                <a:p>
                  <a:endParaRPr lang="ja-JP" altLang="en-US" sz="1800" b="0">
                    <a:solidFill>
                      <a:srgbClr val="000000"/>
                    </a:solidFill>
                    <a:latin typeface="Calibri" pitchFamily="34" charset="0"/>
                  </a:endParaRPr>
                </a:p>
              </p:txBody>
            </p:sp>
            <p:sp>
              <p:nvSpPr>
                <p:cNvPr id="57" name="Oval 26"/>
                <p:cNvSpPr>
                  <a:spLocks noChangeAspect="1" noChangeArrowheads="1"/>
                </p:cNvSpPr>
                <p:nvPr/>
              </p:nvSpPr>
              <p:spPr bwMode="auto">
                <a:xfrm>
                  <a:off x="172" y="1986"/>
                  <a:ext cx="87" cy="96"/>
                </a:xfrm>
                <a:prstGeom prst="ellipse">
                  <a:avLst/>
                </a:prstGeom>
                <a:gradFill rotWithShape="1">
                  <a:gsLst>
                    <a:gs pos="0">
                      <a:srgbClr val="0000FF"/>
                    </a:gs>
                    <a:gs pos="100000">
                      <a:srgbClr val="66FFCC"/>
                    </a:gs>
                  </a:gsLst>
                  <a:lin ang="5400000" scaled="1"/>
                </a:gradFill>
                <a:ln w="3175">
                  <a:noFill/>
                  <a:round/>
                  <a:headEnd/>
                  <a:tailEnd/>
                </a:ln>
              </p:spPr>
              <p:txBody>
                <a:bodyPr wrap="none" anchor="ctr"/>
                <a:lstStyle/>
                <a:p>
                  <a:endParaRPr lang="ja-JP" altLang="en-US" sz="1800" b="0">
                    <a:solidFill>
                      <a:srgbClr val="000000"/>
                    </a:solidFill>
                    <a:latin typeface="Calibri" pitchFamily="34" charset="0"/>
                  </a:endParaRPr>
                </a:p>
              </p:txBody>
            </p:sp>
            <p:sp>
              <p:nvSpPr>
                <p:cNvPr id="58" name="Oval 27"/>
                <p:cNvSpPr>
                  <a:spLocks noChangeAspect="1" noChangeArrowheads="1"/>
                </p:cNvSpPr>
                <p:nvPr/>
              </p:nvSpPr>
              <p:spPr bwMode="auto">
                <a:xfrm>
                  <a:off x="256" y="1958"/>
                  <a:ext cx="86" cy="86"/>
                </a:xfrm>
                <a:prstGeom prst="ellipse">
                  <a:avLst/>
                </a:prstGeom>
                <a:gradFill rotWithShape="1">
                  <a:gsLst>
                    <a:gs pos="0">
                      <a:srgbClr val="760000"/>
                    </a:gs>
                    <a:gs pos="100000">
                      <a:srgbClr val="FF0000"/>
                    </a:gs>
                  </a:gsLst>
                  <a:lin ang="5400000" scaled="1"/>
                </a:gradFill>
                <a:ln w="3175">
                  <a:noFill/>
                  <a:round/>
                  <a:headEnd/>
                  <a:tailEnd/>
                </a:ln>
              </p:spPr>
              <p:txBody>
                <a:bodyPr wrap="none" anchor="ctr"/>
                <a:lstStyle/>
                <a:p>
                  <a:endParaRPr lang="ja-JP" altLang="en-US" sz="1800" b="0">
                    <a:solidFill>
                      <a:srgbClr val="000000"/>
                    </a:solidFill>
                    <a:latin typeface="Calibri" pitchFamily="34" charset="0"/>
                  </a:endParaRPr>
                </a:p>
              </p:txBody>
            </p:sp>
            <p:sp>
              <p:nvSpPr>
                <p:cNvPr id="59" name="Oval 28"/>
                <p:cNvSpPr>
                  <a:spLocks noChangeAspect="1" noChangeArrowheads="1"/>
                </p:cNvSpPr>
                <p:nvPr/>
              </p:nvSpPr>
              <p:spPr bwMode="auto">
                <a:xfrm>
                  <a:off x="295" y="2010"/>
                  <a:ext cx="86" cy="96"/>
                </a:xfrm>
                <a:prstGeom prst="ellipse">
                  <a:avLst/>
                </a:prstGeom>
                <a:gradFill rotWithShape="1">
                  <a:gsLst>
                    <a:gs pos="0">
                      <a:srgbClr val="0000FF"/>
                    </a:gs>
                    <a:gs pos="100000">
                      <a:srgbClr val="66FFCC"/>
                    </a:gs>
                  </a:gsLst>
                  <a:lin ang="5400000" scaled="1"/>
                </a:gradFill>
                <a:ln w="3175">
                  <a:noFill/>
                  <a:round/>
                  <a:headEnd/>
                  <a:tailEnd/>
                </a:ln>
              </p:spPr>
              <p:txBody>
                <a:bodyPr wrap="none" anchor="ctr"/>
                <a:lstStyle/>
                <a:p>
                  <a:endParaRPr lang="ja-JP" altLang="en-US" sz="1800" b="0">
                    <a:solidFill>
                      <a:srgbClr val="000000"/>
                    </a:solidFill>
                    <a:latin typeface="Calibri" pitchFamily="34" charset="0"/>
                  </a:endParaRPr>
                </a:p>
              </p:txBody>
            </p:sp>
            <p:sp>
              <p:nvSpPr>
                <p:cNvPr id="60" name="Oval 29"/>
                <p:cNvSpPr>
                  <a:spLocks noChangeAspect="1" noChangeArrowheads="1"/>
                </p:cNvSpPr>
                <p:nvPr/>
              </p:nvSpPr>
              <p:spPr bwMode="auto">
                <a:xfrm>
                  <a:off x="133" y="2064"/>
                  <a:ext cx="86" cy="86"/>
                </a:xfrm>
                <a:prstGeom prst="ellipse">
                  <a:avLst/>
                </a:prstGeom>
                <a:gradFill rotWithShape="1">
                  <a:gsLst>
                    <a:gs pos="0">
                      <a:srgbClr val="760000"/>
                    </a:gs>
                    <a:gs pos="100000">
                      <a:srgbClr val="FF0000"/>
                    </a:gs>
                  </a:gsLst>
                  <a:lin ang="5400000" scaled="1"/>
                </a:gradFill>
                <a:ln w="3175">
                  <a:noFill/>
                  <a:round/>
                  <a:headEnd/>
                  <a:tailEnd/>
                </a:ln>
              </p:spPr>
              <p:txBody>
                <a:bodyPr wrap="none" anchor="ctr"/>
                <a:lstStyle/>
                <a:p>
                  <a:endParaRPr lang="ja-JP" altLang="en-US" sz="1800" b="0">
                    <a:solidFill>
                      <a:srgbClr val="000000"/>
                    </a:solidFill>
                    <a:latin typeface="Calibri" pitchFamily="34" charset="0"/>
                  </a:endParaRPr>
                </a:p>
              </p:txBody>
            </p:sp>
            <p:sp>
              <p:nvSpPr>
                <p:cNvPr id="61" name="Oval 30"/>
                <p:cNvSpPr>
                  <a:spLocks noChangeAspect="1" noChangeArrowheads="1"/>
                </p:cNvSpPr>
                <p:nvPr/>
              </p:nvSpPr>
              <p:spPr bwMode="auto">
                <a:xfrm>
                  <a:off x="254" y="2029"/>
                  <a:ext cx="88" cy="86"/>
                </a:xfrm>
                <a:prstGeom prst="ellipse">
                  <a:avLst/>
                </a:prstGeom>
                <a:gradFill rotWithShape="1">
                  <a:gsLst>
                    <a:gs pos="0">
                      <a:srgbClr val="760000"/>
                    </a:gs>
                    <a:gs pos="100000">
                      <a:srgbClr val="FF0000"/>
                    </a:gs>
                  </a:gsLst>
                  <a:lin ang="5400000" scaled="1"/>
                </a:gradFill>
                <a:ln w="3175">
                  <a:noFill/>
                  <a:round/>
                  <a:headEnd/>
                  <a:tailEnd/>
                </a:ln>
              </p:spPr>
              <p:txBody>
                <a:bodyPr wrap="none" anchor="ctr"/>
                <a:lstStyle/>
                <a:p>
                  <a:endParaRPr lang="ja-JP" altLang="en-US" sz="1800" b="0">
                    <a:solidFill>
                      <a:srgbClr val="000000"/>
                    </a:solidFill>
                    <a:latin typeface="Calibri" pitchFamily="34" charset="0"/>
                  </a:endParaRPr>
                </a:p>
              </p:txBody>
            </p:sp>
            <p:sp>
              <p:nvSpPr>
                <p:cNvPr id="62" name="Oval 31"/>
                <p:cNvSpPr>
                  <a:spLocks noChangeAspect="1" noChangeArrowheads="1"/>
                </p:cNvSpPr>
                <p:nvPr/>
              </p:nvSpPr>
              <p:spPr bwMode="auto">
                <a:xfrm>
                  <a:off x="233" y="2109"/>
                  <a:ext cx="86" cy="86"/>
                </a:xfrm>
                <a:prstGeom prst="ellipse">
                  <a:avLst/>
                </a:prstGeom>
                <a:gradFill rotWithShape="1">
                  <a:gsLst>
                    <a:gs pos="0">
                      <a:srgbClr val="760000"/>
                    </a:gs>
                    <a:gs pos="100000">
                      <a:srgbClr val="FF0000"/>
                    </a:gs>
                  </a:gsLst>
                  <a:lin ang="5400000" scaled="1"/>
                </a:gradFill>
                <a:ln w="3175">
                  <a:noFill/>
                  <a:round/>
                  <a:headEnd/>
                  <a:tailEnd/>
                </a:ln>
              </p:spPr>
              <p:txBody>
                <a:bodyPr wrap="none" anchor="ctr"/>
                <a:lstStyle/>
                <a:p>
                  <a:endParaRPr lang="ja-JP" altLang="en-US" sz="1800" b="0">
                    <a:solidFill>
                      <a:srgbClr val="000000"/>
                    </a:solidFill>
                    <a:latin typeface="Calibri" pitchFamily="34" charset="0"/>
                  </a:endParaRPr>
                </a:p>
              </p:txBody>
            </p:sp>
            <p:sp>
              <p:nvSpPr>
                <p:cNvPr id="63" name="Oval 32"/>
                <p:cNvSpPr>
                  <a:spLocks noChangeAspect="1" noChangeArrowheads="1"/>
                </p:cNvSpPr>
                <p:nvPr/>
              </p:nvSpPr>
              <p:spPr bwMode="auto">
                <a:xfrm>
                  <a:off x="198" y="2044"/>
                  <a:ext cx="87" cy="90"/>
                </a:xfrm>
                <a:prstGeom prst="ellipse">
                  <a:avLst/>
                </a:prstGeom>
                <a:gradFill rotWithShape="1">
                  <a:gsLst>
                    <a:gs pos="0">
                      <a:srgbClr val="0000FF"/>
                    </a:gs>
                    <a:gs pos="100000">
                      <a:srgbClr val="66FFCC"/>
                    </a:gs>
                  </a:gsLst>
                  <a:lin ang="5400000" scaled="1"/>
                </a:gradFill>
                <a:ln w="3175">
                  <a:noFill/>
                  <a:round/>
                  <a:headEnd/>
                  <a:tailEnd/>
                </a:ln>
              </p:spPr>
              <p:txBody>
                <a:bodyPr wrap="none" anchor="ctr"/>
                <a:lstStyle/>
                <a:p>
                  <a:endParaRPr lang="ja-JP" altLang="en-US" sz="1800" b="0">
                    <a:solidFill>
                      <a:srgbClr val="000000"/>
                    </a:solidFill>
                    <a:latin typeface="Calibri" pitchFamily="34" charset="0"/>
                  </a:endParaRPr>
                </a:p>
              </p:txBody>
            </p:sp>
          </p:grpSp>
          <p:grpSp>
            <p:nvGrpSpPr>
              <p:cNvPr id="12" name="Group 33"/>
              <p:cNvGrpSpPr>
                <a:grpSpLocks/>
              </p:cNvGrpSpPr>
              <p:nvPr/>
            </p:nvGrpSpPr>
            <p:grpSpPr bwMode="auto">
              <a:xfrm>
                <a:off x="4400" y="3844"/>
                <a:ext cx="278" cy="259"/>
                <a:chOff x="2325" y="3549"/>
                <a:chExt cx="278" cy="259"/>
              </a:xfrm>
            </p:grpSpPr>
            <p:sp>
              <p:nvSpPr>
                <p:cNvPr id="29" name="Oval 34"/>
                <p:cNvSpPr>
                  <a:spLocks noChangeAspect="1" noChangeArrowheads="1"/>
                </p:cNvSpPr>
                <p:nvPr/>
              </p:nvSpPr>
              <p:spPr bwMode="auto">
                <a:xfrm>
                  <a:off x="2340" y="3678"/>
                  <a:ext cx="86" cy="86"/>
                </a:xfrm>
                <a:prstGeom prst="ellipse">
                  <a:avLst/>
                </a:prstGeom>
                <a:gradFill rotWithShape="1">
                  <a:gsLst>
                    <a:gs pos="0">
                      <a:srgbClr val="FFDFDF"/>
                    </a:gs>
                    <a:gs pos="100000">
                      <a:srgbClr val="FF0000"/>
                    </a:gs>
                  </a:gsLst>
                  <a:lin ang="5400000" scaled="1"/>
                </a:gradFill>
                <a:ln w="3175">
                  <a:noFill/>
                  <a:round/>
                  <a:headEnd/>
                  <a:tailEnd/>
                </a:ln>
              </p:spPr>
              <p:txBody>
                <a:bodyPr wrap="none" anchor="ctr"/>
                <a:lstStyle/>
                <a:p>
                  <a:endParaRPr lang="ja-JP" altLang="en-US" sz="1800" b="0">
                    <a:solidFill>
                      <a:srgbClr val="000000"/>
                    </a:solidFill>
                    <a:latin typeface="Calibri" pitchFamily="34" charset="0"/>
                  </a:endParaRPr>
                </a:p>
              </p:txBody>
            </p:sp>
            <p:sp>
              <p:nvSpPr>
                <p:cNvPr id="30" name="Oval 35"/>
                <p:cNvSpPr>
                  <a:spLocks noChangeAspect="1" noChangeArrowheads="1"/>
                </p:cNvSpPr>
                <p:nvPr/>
              </p:nvSpPr>
              <p:spPr bwMode="auto">
                <a:xfrm>
                  <a:off x="2423" y="3629"/>
                  <a:ext cx="86" cy="86"/>
                </a:xfrm>
                <a:prstGeom prst="ellipse">
                  <a:avLst/>
                </a:prstGeom>
                <a:gradFill rotWithShape="1">
                  <a:gsLst>
                    <a:gs pos="0">
                      <a:srgbClr val="760000"/>
                    </a:gs>
                    <a:gs pos="100000">
                      <a:srgbClr val="FF0000"/>
                    </a:gs>
                  </a:gsLst>
                  <a:lin ang="5400000" scaled="1"/>
                </a:gradFill>
                <a:ln w="3175">
                  <a:noFill/>
                  <a:round/>
                  <a:headEnd/>
                  <a:tailEnd/>
                </a:ln>
              </p:spPr>
              <p:txBody>
                <a:bodyPr wrap="none" anchor="ctr"/>
                <a:lstStyle/>
                <a:p>
                  <a:endParaRPr lang="ja-JP" altLang="en-US" sz="1800" b="0">
                    <a:solidFill>
                      <a:srgbClr val="000000"/>
                    </a:solidFill>
                    <a:latin typeface="Calibri" pitchFamily="34" charset="0"/>
                  </a:endParaRPr>
                </a:p>
              </p:txBody>
            </p:sp>
            <p:sp>
              <p:nvSpPr>
                <p:cNvPr id="31" name="Oval 36"/>
                <p:cNvSpPr>
                  <a:spLocks noChangeAspect="1" noChangeArrowheads="1"/>
                </p:cNvSpPr>
                <p:nvPr/>
              </p:nvSpPr>
              <p:spPr bwMode="auto">
                <a:xfrm>
                  <a:off x="2503" y="3679"/>
                  <a:ext cx="87" cy="90"/>
                </a:xfrm>
                <a:prstGeom prst="ellipse">
                  <a:avLst/>
                </a:prstGeom>
                <a:gradFill rotWithShape="1">
                  <a:gsLst>
                    <a:gs pos="0">
                      <a:srgbClr val="0000FF"/>
                    </a:gs>
                    <a:gs pos="100000">
                      <a:srgbClr val="66FFCC"/>
                    </a:gs>
                  </a:gsLst>
                  <a:lin ang="5400000" scaled="1"/>
                </a:gradFill>
                <a:ln w="3175">
                  <a:noFill/>
                  <a:round/>
                  <a:headEnd/>
                  <a:tailEnd/>
                </a:ln>
              </p:spPr>
              <p:txBody>
                <a:bodyPr wrap="none" anchor="ctr"/>
                <a:lstStyle/>
                <a:p>
                  <a:endParaRPr lang="ja-JP" altLang="en-US" sz="1800" b="0">
                    <a:solidFill>
                      <a:srgbClr val="000000"/>
                    </a:solidFill>
                    <a:latin typeface="Calibri" pitchFamily="34" charset="0"/>
                  </a:endParaRPr>
                </a:p>
              </p:txBody>
            </p:sp>
            <p:sp>
              <p:nvSpPr>
                <p:cNvPr id="32" name="Oval 37"/>
                <p:cNvSpPr>
                  <a:spLocks noChangeAspect="1" noChangeArrowheads="1"/>
                </p:cNvSpPr>
                <p:nvPr/>
              </p:nvSpPr>
              <p:spPr bwMode="auto">
                <a:xfrm>
                  <a:off x="2470" y="3595"/>
                  <a:ext cx="86" cy="95"/>
                </a:xfrm>
                <a:prstGeom prst="ellipse">
                  <a:avLst/>
                </a:prstGeom>
                <a:gradFill rotWithShape="1">
                  <a:gsLst>
                    <a:gs pos="0">
                      <a:srgbClr val="0000FF"/>
                    </a:gs>
                    <a:gs pos="100000">
                      <a:srgbClr val="3399FF"/>
                    </a:gs>
                  </a:gsLst>
                  <a:lin ang="5400000" scaled="1"/>
                </a:gradFill>
                <a:ln w="3175">
                  <a:noFill/>
                  <a:round/>
                  <a:headEnd/>
                  <a:tailEnd/>
                </a:ln>
              </p:spPr>
              <p:txBody>
                <a:bodyPr wrap="none" anchor="ctr"/>
                <a:lstStyle/>
                <a:p>
                  <a:endParaRPr lang="ja-JP" altLang="en-US" sz="1800" b="0">
                    <a:solidFill>
                      <a:srgbClr val="000000"/>
                    </a:solidFill>
                    <a:latin typeface="Calibri" pitchFamily="34" charset="0"/>
                  </a:endParaRPr>
                </a:p>
              </p:txBody>
            </p:sp>
            <p:sp>
              <p:nvSpPr>
                <p:cNvPr id="33" name="Oval 38"/>
                <p:cNvSpPr>
                  <a:spLocks noChangeAspect="1" noChangeArrowheads="1"/>
                </p:cNvSpPr>
                <p:nvPr/>
              </p:nvSpPr>
              <p:spPr bwMode="auto">
                <a:xfrm>
                  <a:off x="2372" y="3704"/>
                  <a:ext cx="86" cy="90"/>
                </a:xfrm>
                <a:prstGeom prst="ellipse">
                  <a:avLst/>
                </a:prstGeom>
                <a:gradFill rotWithShape="1">
                  <a:gsLst>
                    <a:gs pos="0">
                      <a:srgbClr val="0000FF"/>
                    </a:gs>
                    <a:gs pos="100000">
                      <a:srgbClr val="66FFCC"/>
                    </a:gs>
                  </a:gsLst>
                  <a:lin ang="5400000" scaled="1"/>
                </a:gradFill>
                <a:ln w="3175">
                  <a:noFill/>
                  <a:round/>
                  <a:headEnd/>
                  <a:tailEnd/>
                </a:ln>
              </p:spPr>
              <p:txBody>
                <a:bodyPr wrap="none" anchor="ctr"/>
                <a:lstStyle/>
                <a:p>
                  <a:endParaRPr lang="ja-JP" altLang="en-US" sz="1800" b="0">
                    <a:solidFill>
                      <a:srgbClr val="000000"/>
                    </a:solidFill>
                    <a:latin typeface="Calibri" pitchFamily="34" charset="0"/>
                  </a:endParaRPr>
                </a:p>
              </p:txBody>
            </p:sp>
            <p:sp>
              <p:nvSpPr>
                <p:cNvPr id="34" name="Oval 39"/>
                <p:cNvSpPr>
                  <a:spLocks noChangeAspect="1" noChangeArrowheads="1"/>
                </p:cNvSpPr>
                <p:nvPr/>
              </p:nvSpPr>
              <p:spPr bwMode="auto">
                <a:xfrm>
                  <a:off x="2417" y="3549"/>
                  <a:ext cx="87" cy="90"/>
                </a:xfrm>
                <a:prstGeom prst="ellipse">
                  <a:avLst/>
                </a:prstGeom>
                <a:gradFill rotWithShape="1">
                  <a:gsLst>
                    <a:gs pos="0">
                      <a:srgbClr val="0000FF"/>
                    </a:gs>
                    <a:gs pos="100000">
                      <a:srgbClr val="66FFCC"/>
                    </a:gs>
                  </a:gsLst>
                  <a:lin ang="5400000" scaled="1"/>
                </a:gradFill>
                <a:ln w="3175">
                  <a:noFill/>
                  <a:round/>
                  <a:headEnd/>
                  <a:tailEnd/>
                </a:ln>
              </p:spPr>
              <p:txBody>
                <a:bodyPr wrap="none" anchor="ctr"/>
                <a:lstStyle/>
                <a:p>
                  <a:endParaRPr lang="ja-JP" altLang="en-US" sz="1800" b="0">
                    <a:solidFill>
                      <a:srgbClr val="000000"/>
                    </a:solidFill>
                    <a:latin typeface="Calibri" pitchFamily="34" charset="0"/>
                  </a:endParaRPr>
                </a:p>
              </p:txBody>
            </p:sp>
            <p:sp>
              <p:nvSpPr>
                <p:cNvPr id="35" name="Oval 40"/>
                <p:cNvSpPr>
                  <a:spLocks noChangeAspect="1" noChangeArrowheads="1"/>
                </p:cNvSpPr>
                <p:nvPr/>
              </p:nvSpPr>
              <p:spPr bwMode="auto">
                <a:xfrm>
                  <a:off x="2355" y="3571"/>
                  <a:ext cx="86" cy="86"/>
                </a:xfrm>
                <a:prstGeom prst="ellipse">
                  <a:avLst/>
                </a:prstGeom>
                <a:gradFill rotWithShape="1">
                  <a:gsLst>
                    <a:gs pos="0">
                      <a:srgbClr val="760000"/>
                    </a:gs>
                    <a:gs pos="100000">
                      <a:srgbClr val="FF0000"/>
                    </a:gs>
                  </a:gsLst>
                  <a:lin ang="5400000" scaled="1"/>
                </a:gradFill>
                <a:ln w="3175">
                  <a:noFill/>
                  <a:round/>
                  <a:headEnd/>
                  <a:tailEnd/>
                </a:ln>
              </p:spPr>
              <p:txBody>
                <a:bodyPr wrap="none" anchor="ctr"/>
                <a:lstStyle/>
                <a:p>
                  <a:endParaRPr lang="ja-JP" altLang="en-US" sz="1800" b="0">
                    <a:solidFill>
                      <a:srgbClr val="000000"/>
                    </a:solidFill>
                    <a:latin typeface="Calibri" pitchFamily="34" charset="0"/>
                  </a:endParaRPr>
                </a:p>
              </p:txBody>
            </p:sp>
            <p:sp>
              <p:nvSpPr>
                <p:cNvPr id="36" name="Oval 41"/>
                <p:cNvSpPr>
                  <a:spLocks noChangeAspect="1" noChangeArrowheads="1"/>
                </p:cNvSpPr>
                <p:nvPr/>
              </p:nvSpPr>
              <p:spPr bwMode="auto">
                <a:xfrm>
                  <a:off x="2325" y="3620"/>
                  <a:ext cx="87" cy="90"/>
                </a:xfrm>
                <a:prstGeom prst="ellipse">
                  <a:avLst/>
                </a:prstGeom>
                <a:gradFill rotWithShape="1">
                  <a:gsLst>
                    <a:gs pos="0">
                      <a:srgbClr val="0000FF"/>
                    </a:gs>
                    <a:gs pos="100000">
                      <a:srgbClr val="66FFCC"/>
                    </a:gs>
                  </a:gsLst>
                  <a:lin ang="5400000" scaled="1"/>
                </a:gradFill>
                <a:ln w="3175">
                  <a:noFill/>
                  <a:round/>
                  <a:headEnd/>
                  <a:tailEnd/>
                </a:ln>
              </p:spPr>
              <p:txBody>
                <a:bodyPr wrap="none" anchor="ctr"/>
                <a:lstStyle/>
                <a:p>
                  <a:endParaRPr lang="ja-JP" altLang="en-US" sz="1800" b="0">
                    <a:solidFill>
                      <a:srgbClr val="000000"/>
                    </a:solidFill>
                    <a:latin typeface="Calibri" pitchFamily="34" charset="0"/>
                  </a:endParaRPr>
                </a:p>
              </p:txBody>
            </p:sp>
            <p:sp>
              <p:nvSpPr>
                <p:cNvPr id="37" name="Oval 42"/>
                <p:cNvSpPr>
                  <a:spLocks noChangeAspect="1" noChangeArrowheads="1"/>
                </p:cNvSpPr>
                <p:nvPr/>
              </p:nvSpPr>
              <p:spPr bwMode="auto">
                <a:xfrm>
                  <a:off x="2466" y="3559"/>
                  <a:ext cx="86" cy="86"/>
                </a:xfrm>
                <a:prstGeom prst="ellipse">
                  <a:avLst/>
                </a:prstGeom>
                <a:gradFill rotWithShape="1">
                  <a:gsLst>
                    <a:gs pos="0">
                      <a:srgbClr val="760000"/>
                    </a:gs>
                    <a:gs pos="100000">
                      <a:srgbClr val="FF0000"/>
                    </a:gs>
                  </a:gsLst>
                  <a:lin ang="5400000" scaled="1"/>
                </a:gradFill>
                <a:ln w="3175">
                  <a:noFill/>
                  <a:round/>
                  <a:headEnd/>
                  <a:tailEnd/>
                </a:ln>
              </p:spPr>
              <p:txBody>
                <a:bodyPr wrap="none" anchor="ctr"/>
                <a:lstStyle/>
                <a:p>
                  <a:endParaRPr lang="ja-JP" altLang="en-US" sz="1800" b="0">
                    <a:solidFill>
                      <a:srgbClr val="000000"/>
                    </a:solidFill>
                    <a:latin typeface="Calibri" pitchFamily="34" charset="0"/>
                  </a:endParaRPr>
                </a:p>
              </p:txBody>
            </p:sp>
            <p:sp>
              <p:nvSpPr>
                <p:cNvPr id="38" name="Oval 43"/>
                <p:cNvSpPr>
                  <a:spLocks noChangeAspect="1" noChangeArrowheads="1"/>
                </p:cNvSpPr>
                <p:nvPr/>
              </p:nvSpPr>
              <p:spPr bwMode="auto">
                <a:xfrm>
                  <a:off x="2517" y="3614"/>
                  <a:ext cx="86" cy="90"/>
                </a:xfrm>
                <a:prstGeom prst="ellipse">
                  <a:avLst/>
                </a:prstGeom>
                <a:gradFill rotWithShape="1">
                  <a:gsLst>
                    <a:gs pos="0">
                      <a:srgbClr val="0000FF"/>
                    </a:gs>
                    <a:gs pos="100000">
                      <a:srgbClr val="66FFCC"/>
                    </a:gs>
                  </a:gsLst>
                  <a:lin ang="5400000" scaled="1"/>
                </a:gradFill>
                <a:ln w="3175">
                  <a:noFill/>
                  <a:round/>
                  <a:headEnd/>
                  <a:tailEnd/>
                </a:ln>
              </p:spPr>
              <p:txBody>
                <a:bodyPr wrap="none" anchor="ctr"/>
                <a:lstStyle/>
                <a:p>
                  <a:endParaRPr lang="ja-JP" altLang="en-US" sz="1800" b="0">
                    <a:solidFill>
                      <a:srgbClr val="000000"/>
                    </a:solidFill>
                    <a:latin typeface="Calibri" pitchFamily="34" charset="0"/>
                  </a:endParaRPr>
                </a:p>
              </p:txBody>
            </p:sp>
            <p:sp>
              <p:nvSpPr>
                <p:cNvPr id="39" name="Oval 44"/>
                <p:cNvSpPr>
                  <a:spLocks noChangeAspect="1" noChangeArrowheads="1"/>
                </p:cNvSpPr>
                <p:nvPr/>
              </p:nvSpPr>
              <p:spPr bwMode="auto">
                <a:xfrm>
                  <a:off x="2343" y="3683"/>
                  <a:ext cx="86" cy="86"/>
                </a:xfrm>
                <a:prstGeom prst="ellipse">
                  <a:avLst/>
                </a:prstGeom>
                <a:gradFill rotWithShape="1">
                  <a:gsLst>
                    <a:gs pos="0">
                      <a:srgbClr val="760000"/>
                    </a:gs>
                    <a:gs pos="100000">
                      <a:srgbClr val="FF0000"/>
                    </a:gs>
                  </a:gsLst>
                  <a:lin ang="5400000" scaled="1"/>
                </a:gradFill>
                <a:ln w="3175">
                  <a:noFill/>
                  <a:round/>
                  <a:headEnd/>
                  <a:tailEnd/>
                </a:ln>
              </p:spPr>
              <p:txBody>
                <a:bodyPr wrap="none" anchor="ctr"/>
                <a:lstStyle/>
                <a:p>
                  <a:endParaRPr lang="ja-JP" altLang="en-US" sz="1800" b="0">
                    <a:solidFill>
                      <a:srgbClr val="000000"/>
                    </a:solidFill>
                    <a:latin typeface="Calibri" pitchFamily="34" charset="0"/>
                  </a:endParaRPr>
                </a:p>
              </p:txBody>
            </p:sp>
            <p:sp>
              <p:nvSpPr>
                <p:cNvPr id="40" name="Oval 45"/>
                <p:cNvSpPr>
                  <a:spLocks noChangeAspect="1" noChangeArrowheads="1"/>
                </p:cNvSpPr>
                <p:nvPr/>
              </p:nvSpPr>
              <p:spPr bwMode="auto">
                <a:xfrm>
                  <a:off x="2446" y="3663"/>
                  <a:ext cx="88" cy="86"/>
                </a:xfrm>
                <a:prstGeom prst="ellipse">
                  <a:avLst/>
                </a:prstGeom>
                <a:gradFill rotWithShape="1">
                  <a:gsLst>
                    <a:gs pos="0">
                      <a:srgbClr val="760000"/>
                    </a:gs>
                    <a:gs pos="100000">
                      <a:srgbClr val="FF0000"/>
                    </a:gs>
                  </a:gsLst>
                  <a:lin ang="5400000" scaled="1"/>
                </a:gradFill>
                <a:ln w="3175">
                  <a:noFill/>
                  <a:round/>
                  <a:headEnd/>
                  <a:tailEnd/>
                </a:ln>
              </p:spPr>
              <p:txBody>
                <a:bodyPr wrap="none" anchor="ctr"/>
                <a:lstStyle/>
                <a:p>
                  <a:endParaRPr lang="ja-JP" altLang="en-US" sz="1800" b="0">
                    <a:solidFill>
                      <a:srgbClr val="000000"/>
                    </a:solidFill>
                    <a:latin typeface="Calibri" pitchFamily="34" charset="0"/>
                  </a:endParaRPr>
                </a:p>
              </p:txBody>
            </p:sp>
            <p:sp>
              <p:nvSpPr>
                <p:cNvPr id="41" name="Oval 46"/>
                <p:cNvSpPr>
                  <a:spLocks noChangeAspect="1" noChangeArrowheads="1"/>
                </p:cNvSpPr>
                <p:nvPr/>
              </p:nvSpPr>
              <p:spPr bwMode="auto">
                <a:xfrm>
                  <a:off x="2443" y="3722"/>
                  <a:ext cx="86" cy="86"/>
                </a:xfrm>
                <a:prstGeom prst="ellipse">
                  <a:avLst/>
                </a:prstGeom>
                <a:gradFill rotWithShape="1">
                  <a:gsLst>
                    <a:gs pos="0">
                      <a:srgbClr val="760000"/>
                    </a:gs>
                    <a:gs pos="100000">
                      <a:srgbClr val="FF0000"/>
                    </a:gs>
                  </a:gsLst>
                  <a:lin ang="5400000" scaled="1"/>
                </a:gradFill>
                <a:ln w="3175">
                  <a:noFill/>
                  <a:round/>
                  <a:headEnd/>
                  <a:tailEnd/>
                </a:ln>
              </p:spPr>
              <p:txBody>
                <a:bodyPr wrap="none" anchor="ctr"/>
                <a:lstStyle/>
                <a:p>
                  <a:endParaRPr lang="ja-JP" altLang="en-US" sz="1800" b="0">
                    <a:solidFill>
                      <a:srgbClr val="000000"/>
                    </a:solidFill>
                    <a:latin typeface="Calibri" pitchFamily="34" charset="0"/>
                  </a:endParaRPr>
                </a:p>
              </p:txBody>
            </p:sp>
            <p:sp>
              <p:nvSpPr>
                <p:cNvPr id="42" name="Oval 47"/>
                <p:cNvSpPr>
                  <a:spLocks noChangeAspect="1" noChangeArrowheads="1"/>
                </p:cNvSpPr>
                <p:nvPr/>
              </p:nvSpPr>
              <p:spPr bwMode="auto">
                <a:xfrm>
                  <a:off x="2396" y="3621"/>
                  <a:ext cx="87" cy="90"/>
                </a:xfrm>
                <a:prstGeom prst="ellipse">
                  <a:avLst/>
                </a:prstGeom>
                <a:gradFill rotWithShape="1">
                  <a:gsLst>
                    <a:gs pos="0">
                      <a:srgbClr val="0000FF"/>
                    </a:gs>
                    <a:gs pos="100000">
                      <a:srgbClr val="66FFCC"/>
                    </a:gs>
                  </a:gsLst>
                  <a:lin ang="5400000" scaled="1"/>
                </a:gradFill>
                <a:ln w="3175">
                  <a:noFill/>
                  <a:round/>
                  <a:headEnd/>
                  <a:tailEnd/>
                </a:ln>
              </p:spPr>
              <p:txBody>
                <a:bodyPr wrap="none" anchor="ctr"/>
                <a:lstStyle/>
                <a:p>
                  <a:endParaRPr lang="ja-JP" altLang="en-US" sz="1800" b="0">
                    <a:solidFill>
                      <a:srgbClr val="000000"/>
                    </a:solidFill>
                    <a:latin typeface="Calibri" pitchFamily="34" charset="0"/>
                  </a:endParaRPr>
                </a:p>
              </p:txBody>
            </p:sp>
          </p:grpSp>
          <p:sp>
            <p:nvSpPr>
              <p:cNvPr id="13" name="Text Box 49"/>
              <p:cNvSpPr txBox="1">
                <a:spLocks noChangeArrowheads="1"/>
              </p:cNvSpPr>
              <p:nvPr/>
            </p:nvSpPr>
            <p:spPr bwMode="auto">
              <a:xfrm>
                <a:off x="2064" y="1920"/>
                <a:ext cx="608" cy="310"/>
              </a:xfrm>
              <a:prstGeom prst="rect">
                <a:avLst/>
              </a:prstGeom>
              <a:noFill/>
              <a:ln w="9525">
                <a:noFill/>
                <a:miter lim="800000"/>
                <a:headEnd/>
                <a:tailEnd/>
              </a:ln>
            </p:spPr>
            <p:txBody>
              <a:bodyPr wrap="none">
                <a:spAutoFit/>
              </a:bodyPr>
              <a:lstStyle/>
              <a:p>
                <a:r>
                  <a:rPr lang="en-US" altLang="ja-JP" sz="1600" b="1" dirty="0"/>
                  <a:t>RI beam</a:t>
                </a:r>
              </a:p>
              <a:p>
                <a:r>
                  <a:rPr lang="en-US" altLang="ja-JP" sz="1000" b="1" dirty="0"/>
                  <a:t>from </a:t>
                </a:r>
                <a:r>
                  <a:rPr lang="en-US" altLang="ja-JP" sz="1000" b="1" dirty="0" err="1"/>
                  <a:t>BigRIPS</a:t>
                </a:r>
                <a:endParaRPr lang="ja-JP" altLang="en-US" sz="1000" b="1" dirty="0"/>
              </a:p>
            </p:txBody>
          </p:sp>
          <p:sp>
            <p:nvSpPr>
              <p:cNvPr id="14" name="Text Box 50"/>
              <p:cNvSpPr txBox="1">
                <a:spLocks noChangeArrowheads="1"/>
              </p:cNvSpPr>
              <p:nvPr/>
            </p:nvSpPr>
            <p:spPr bwMode="auto">
              <a:xfrm>
                <a:off x="2443" y="2742"/>
                <a:ext cx="405" cy="194"/>
              </a:xfrm>
              <a:prstGeom prst="rect">
                <a:avLst/>
              </a:prstGeom>
              <a:noFill/>
              <a:ln w="9525">
                <a:noFill/>
                <a:miter lim="800000"/>
                <a:headEnd/>
                <a:tailEnd/>
              </a:ln>
            </p:spPr>
            <p:txBody>
              <a:bodyPr wrap="none">
                <a:spAutoFit/>
              </a:bodyPr>
              <a:lstStyle/>
              <a:p>
                <a:r>
                  <a:rPr lang="en-US" altLang="ja-JP" sz="1400" b="1" dirty="0"/>
                  <a:t>target</a:t>
                </a:r>
              </a:p>
            </p:txBody>
          </p:sp>
          <p:sp>
            <p:nvSpPr>
              <p:cNvPr id="15" name="Text Box 51"/>
              <p:cNvSpPr txBox="1">
                <a:spLocks noChangeArrowheads="1"/>
              </p:cNvSpPr>
              <p:nvPr/>
            </p:nvSpPr>
            <p:spPr bwMode="auto">
              <a:xfrm>
                <a:off x="2928" y="4032"/>
                <a:ext cx="495" cy="213"/>
              </a:xfrm>
              <a:prstGeom prst="rect">
                <a:avLst/>
              </a:prstGeom>
              <a:noFill/>
              <a:ln w="9525">
                <a:noFill/>
                <a:miter lim="800000"/>
                <a:headEnd/>
                <a:tailEnd/>
              </a:ln>
            </p:spPr>
            <p:txBody>
              <a:bodyPr wrap="none">
                <a:spAutoFit/>
              </a:bodyPr>
              <a:lstStyle/>
              <a:p>
                <a:r>
                  <a:rPr lang="en-US" altLang="ja-JP" sz="1600" b="1" dirty="0">
                    <a:solidFill>
                      <a:srgbClr val="FF3300"/>
                    </a:solidFill>
                  </a:rPr>
                  <a:t>Proton</a:t>
                </a:r>
              </a:p>
            </p:txBody>
          </p:sp>
          <p:sp>
            <p:nvSpPr>
              <p:cNvPr id="16" name="Text Box 55"/>
              <p:cNvSpPr txBox="1">
                <a:spLocks noChangeArrowheads="1"/>
              </p:cNvSpPr>
              <p:nvPr/>
            </p:nvSpPr>
            <p:spPr bwMode="auto">
              <a:xfrm>
                <a:off x="4585" y="2119"/>
                <a:ext cx="881" cy="330"/>
              </a:xfrm>
              <a:prstGeom prst="rect">
                <a:avLst/>
              </a:prstGeom>
              <a:noFill/>
              <a:ln w="9525">
                <a:noFill/>
                <a:miter lim="800000"/>
                <a:headEnd/>
                <a:tailEnd/>
              </a:ln>
            </p:spPr>
            <p:txBody>
              <a:bodyPr wrap="square">
                <a:spAutoFit/>
              </a:bodyPr>
              <a:lstStyle/>
              <a:p>
                <a:r>
                  <a:rPr lang="en-US" altLang="ja-JP" sz="1400" dirty="0">
                    <a:solidFill>
                      <a:srgbClr val="FF3300"/>
                    </a:solidFill>
                  </a:rPr>
                  <a:t>superconducting</a:t>
                </a:r>
              </a:p>
              <a:p>
                <a:r>
                  <a:rPr lang="en-US" altLang="ja-JP" sz="1400" dirty="0">
                    <a:solidFill>
                      <a:srgbClr val="FF3300"/>
                    </a:solidFill>
                  </a:rPr>
                  <a:t>coil</a:t>
                </a:r>
              </a:p>
            </p:txBody>
          </p:sp>
          <p:sp>
            <p:nvSpPr>
              <p:cNvPr id="17" name="Text Box 56"/>
              <p:cNvSpPr txBox="1">
                <a:spLocks noChangeArrowheads="1"/>
              </p:cNvSpPr>
              <p:nvPr/>
            </p:nvSpPr>
            <p:spPr bwMode="auto">
              <a:xfrm>
                <a:off x="4643" y="1887"/>
                <a:ext cx="960" cy="192"/>
              </a:xfrm>
              <a:prstGeom prst="rect">
                <a:avLst/>
              </a:prstGeom>
              <a:noFill/>
              <a:ln w="9525">
                <a:noFill/>
                <a:miter lim="800000"/>
                <a:headEnd/>
                <a:tailEnd/>
              </a:ln>
            </p:spPr>
            <p:txBody>
              <a:bodyPr wrap="none">
                <a:spAutoFit/>
              </a:bodyPr>
              <a:lstStyle/>
              <a:p>
                <a:r>
                  <a:rPr lang="en-US" altLang="ja-JP" sz="1400">
                    <a:solidFill>
                      <a:srgbClr val="0000FF"/>
                    </a:solidFill>
                  </a:rPr>
                  <a:t>pole(2m dia.)</a:t>
                </a:r>
              </a:p>
            </p:txBody>
          </p:sp>
          <p:grpSp>
            <p:nvGrpSpPr>
              <p:cNvPr id="18" name="Group 68"/>
              <p:cNvGrpSpPr>
                <a:grpSpLocks/>
              </p:cNvGrpSpPr>
              <p:nvPr/>
            </p:nvGrpSpPr>
            <p:grpSpPr bwMode="auto">
              <a:xfrm>
                <a:off x="3905" y="2021"/>
                <a:ext cx="783" cy="620"/>
                <a:chOff x="3905" y="2216"/>
                <a:chExt cx="841" cy="419"/>
              </a:xfrm>
            </p:grpSpPr>
            <p:sp>
              <p:nvSpPr>
                <p:cNvPr id="27" name="Line 60"/>
                <p:cNvSpPr>
                  <a:spLocks noChangeShapeType="1"/>
                </p:cNvSpPr>
                <p:nvPr/>
              </p:nvSpPr>
              <p:spPr bwMode="auto">
                <a:xfrm flipH="1">
                  <a:off x="3905" y="2305"/>
                  <a:ext cx="662" cy="330"/>
                </a:xfrm>
                <a:prstGeom prst="line">
                  <a:avLst/>
                </a:prstGeom>
                <a:noFill/>
                <a:ln w="38100">
                  <a:solidFill>
                    <a:schemeClr val="bg1"/>
                  </a:solidFill>
                  <a:round/>
                  <a:headEnd/>
                  <a:tailEnd type="triangle" w="med" len="med"/>
                </a:ln>
              </p:spPr>
              <p:txBody>
                <a:bodyPr/>
                <a:lstStyle/>
                <a:p>
                  <a:endParaRPr lang="ja-JP" altLang="en-US"/>
                </a:p>
              </p:txBody>
            </p:sp>
            <p:sp>
              <p:nvSpPr>
                <p:cNvPr id="28" name="Line 61"/>
                <p:cNvSpPr>
                  <a:spLocks noChangeShapeType="1"/>
                </p:cNvSpPr>
                <p:nvPr/>
              </p:nvSpPr>
              <p:spPr bwMode="auto">
                <a:xfrm flipH="1">
                  <a:off x="3920" y="2216"/>
                  <a:ext cx="826" cy="410"/>
                </a:xfrm>
                <a:prstGeom prst="line">
                  <a:avLst/>
                </a:prstGeom>
                <a:noFill/>
                <a:ln w="19050">
                  <a:solidFill>
                    <a:srgbClr val="0000FF"/>
                  </a:solidFill>
                  <a:round/>
                  <a:headEnd/>
                  <a:tailEnd type="triangle" w="med" len="med"/>
                </a:ln>
              </p:spPr>
              <p:txBody>
                <a:bodyPr/>
                <a:lstStyle/>
                <a:p>
                  <a:endParaRPr lang="ja-JP" altLang="en-US"/>
                </a:p>
              </p:txBody>
            </p:sp>
          </p:grpSp>
          <p:grpSp>
            <p:nvGrpSpPr>
              <p:cNvPr id="19" name="Group 69"/>
              <p:cNvGrpSpPr>
                <a:grpSpLocks/>
              </p:cNvGrpSpPr>
              <p:nvPr/>
            </p:nvGrpSpPr>
            <p:grpSpPr bwMode="auto">
              <a:xfrm>
                <a:off x="4064" y="2284"/>
                <a:ext cx="577" cy="411"/>
                <a:chOff x="4064" y="2284"/>
                <a:chExt cx="577" cy="411"/>
              </a:xfrm>
            </p:grpSpPr>
            <p:sp>
              <p:nvSpPr>
                <p:cNvPr id="25" name="Line 62"/>
                <p:cNvSpPr>
                  <a:spLocks noChangeShapeType="1"/>
                </p:cNvSpPr>
                <p:nvPr/>
              </p:nvSpPr>
              <p:spPr bwMode="auto">
                <a:xfrm flipH="1">
                  <a:off x="4064" y="2321"/>
                  <a:ext cx="525" cy="374"/>
                </a:xfrm>
                <a:prstGeom prst="line">
                  <a:avLst/>
                </a:prstGeom>
                <a:noFill/>
                <a:ln w="38100">
                  <a:solidFill>
                    <a:schemeClr val="bg1"/>
                  </a:solidFill>
                  <a:round/>
                  <a:headEnd/>
                  <a:tailEnd type="triangle" w="med" len="med"/>
                </a:ln>
              </p:spPr>
              <p:txBody>
                <a:bodyPr/>
                <a:lstStyle/>
                <a:p>
                  <a:endParaRPr lang="ja-JP" altLang="en-US"/>
                </a:p>
              </p:txBody>
            </p:sp>
            <p:sp>
              <p:nvSpPr>
                <p:cNvPr id="26" name="Line 63"/>
                <p:cNvSpPr>
                  <a:spLocks noChangeShapeType="1"/>
                </p:cNvSpPr>
                <p:nvPr/>
              </p:nvSpPr>
              <p:spPr bwMode="auto">
                <a:xfrm flipH="1">
                  <a:off x="4078" y="2284"/>
                  <a:ext cx="563" cy="399"/>
                </a:xfrm>
                <a:prstGeom prst="line">
                  <a:avLst/>
                </a:prstGeom>
                <a:noFill/>
                <a:ln w="19050">
                  <a:solidFill>
                    <a:srgbClr val="FF0000"/>
                  </a:solidFill>
                  <a:round/>
                  <a:headEnd/>
                  <a:tailEnd type="triangle" w="med" len="med"/>
                </a:ln>
              </p:spPr>
              <p:txBody>
                <a:bodyPr/>
                <a:lstStyle/>
                <a:p>
                  <a:endParaRPr lang="ja-JP" altLang="en-US"/>
                </a:p>
              </p:txBody>
            </p:sp>
          </p:grpSp>
          <p:sp>
            <p:nvSpPr>
              <p:cNvPr id="20" name="Text Box 48"/>
              <p:cNvSpPr txBox="1">
                <a:spLocks noChangeArrowheads="1"/>
              </p:cNvSpPr>
              <p:nvPr/>
            </p:nvSpPr>
            <p:spPr bwMode="auto">
              <a:xfrm>
                <a:off x="4629" y="2778"/>
                <a:ext cx="573" cy="213"/>
              </a:xfrm>
              <a:prstGeom prst="rect">
                <a:avLst/>
              </a:prstGeom>
              <a:noFill/>
              <a:ln w="9525">
                <a:noFill/>
                <a:miter lim="800000"/>
                <a:headEnd/>
                <a:tailEnd/>
              </a:ln>
            </p:spPr>
            <p:txBody>
              <a:bodyPr wrap="none">
                <a:spAutoFit/>
              </a:bodyPr>
              <a:lstStyle/>
              <a:p>
                <a:r>
                  <a:rPr lang="en-US" altLang="ja-JP" sz="1600" b="1" dirty="0">
                    <a:solidFill>
                      <a:srgbClr val="3399FF"/>
                    </a:solidFill>
                  </a:rPr>
                  <a:t>Neutron</a:t>
                </a:r>
              </a:p>
            </p:txBody>
          </p:sp>
          <p:sp>
            <p:nvSpPr>
              <p:cNvPr id="21" name="Text Box 52"/>
              <p:cNvSpPr txBox="1">
                <a:spLocks noChangeArrowheads="1"/>
              </p:cNvSpPr>
              <p:nvPr/>
            </p:nvSpPr>
            <p:spPr bwMode="auto">
              <a:xfrm>
                <a:off x="4176" y="4108"/>
                <a:ext cx="688" cy="213"/>
              </a:xfrm>
              <a:prstGeom prst="rect">
                <a:avLst/>
              </a:prstGeom>
              <a:noFill/>
              <a:ln w="9525">
                <a:noFill/>
                <a:miter lim="800000"/>
                <a:headEnd/>
                <a:tailEnd/>
              </a:ln>
            </p:spPr>
            <p:txBody>
              <a:bodyPr wrap="none">
                <a:spAutoFit/>
              </a:bodyPr>
              <a:lstStyle/>
              <a:p>
                <a:r>
                  <a:rPr lang="en-US" altLang="ja-JP" sz="1600" b="1" dirty="0">
                    <a:solidFill>
                      <a:srgbClr val="008000"/>
                    </a:solidFill>
                  </a:rPr>
                  <a:t>Heavy Ion</a:t>
                </a:r>
              </a:p>
            </p:txBody>
          </p:sp>
          <p:sp>
            <p:nvSpPr>
              <p:cNvPr id="22" name="AutoShape 65"/>
              <p:cNvSpPr>
                <a:spLocks noChangeArrowheads="1"/>
              </p:cNvSpPr>
              <p:nvPr/>
            </p:nvSpPr>
            <p:spPr bwMode="auto">
              <a:xfrm rot="-6640384">
                <a:off x="2596" y="3068"/>
                <a:ext cx="712" cy="432"/>
              </a:xfrm>
              <a:custGeom>
                <a:avLst/>
                <a:gdLst>
                  <a:gd name="G0" fmla="+- -3110725 0 0"/>
                  <a:gd name="G1" fmla="+- -9628472 0 0"/>
                  <a:gd name="G2" fmla="+- -3110725 0 -9628472"/>
                  <a:gd name="G3" fmla="+- 10800 0 0"/>
                  <a:gd name="G4" fmla="+- 0 0 -3110725"/>
                  <a:gd name="T0" fmla="*/ 360 256 1"/>
                  <a:gd name="T1" fmla="*/ 0 256 1"/>
                  <a:gd name="G5" fmla="+- G2 T0 T1"/>
                  <a:gd name="G6" fmla="?: G2 G2 G5"/>
                  <a:gd name="G7" fmla="+- 0 0 G6"/>
                  <a:gd name="G8" fmla="+- 8776 0 0"/>
                  <a:gd name="G9" fmla="+- 0 0 -9628472"/>
                  <a:gd name="G10" fmla="+- 8776 0 2700"/>
                  <a:gd name="G11" fmla="cos G10 -3110725"/>
                  <a:gd name="G12" fmla="sin G10 -3110725"/>
                  <a:gd name="G13" fmla="cos 13500 -3110725"/>
                  <a:gd name="G14" fmla="sin 13500 -3110725"/>
                  <a:gd name="G15" fmla="+- G11 10800 0"/>
                  <a:gd name="G16" fmla="+- G12 10800 0"/>
                  <a:gd name="G17" fmla="+- G13 10800 0"/>
                  <a:gd name="G18" fmla="+- G14 10800 0"/>
                  <a:gd name="G19" fmla="*/ 8776 1 2"/>
                  <a:gd name="G20" fmla="+- G19 5400 0"/>
                  <a:gd name="G21" fmla="cos G20 -3110725"/>
                  <a:gd name="G22" fmla="sin G20 -3110725"/>
                  <a:gd name="G23" fmla="+- G21 10800 0"/>
                  <a:gd name="G24" fmla="+- G12 G23 G22"/>
                  <a:gd name="G25" fmla="+- G22 G23 G11"/>
                  <a:gd name="G26" fmla="cos 10800 -3110725"/>
                  <a:gd name="G27" fmla="sin 10800 -3110725"/>
                  <a:gd name="G28" fmla="cos 8776 -3110725"/>
                  <a:gd name="G29" fmla="sin 8776 -3110725"/>
                  <a:gd name="G30" fmla="+- G26 10800 0"/>
                  <a:gd name="G31" fmla="+- G27 10800 0"/>
                  <a:gd name="G32" fmla="+- G28 10800 0"/>
                  <a:gd name="G33" fmla="+- G29 10800 0"/>
                  <a:gd name="G34" fmla="+- G19 5400 0"/>
                  <a:gd name="G35" fmla="cos G34 -9628472"/>
                  <a:gd name="G36" fmla="sin G34 -9628472"/>
                  <a:gd name="G37" fmla="+/ -9628472 -3110725 2"/>
                  <a:gd name="T2" fmla="*/ 180 256 1"/>
                  <a:gd name="T3" fmla="*/ 0 256 1"/>
                  <a:gd name="G38" fmla="+- G37 T2 T3"/>
                  <a:gd name="G39" fmla="?: G2 G37 G38"/>
                  <a:gd name="G40" fmla="cos 10800 G39"/>
                  <a:gd name="G41" fmla="sin 10800 G39"/>
                  <a:gd name="G42" fmla="cos 8776 G39"/>
                  <a:gd name="G43" fmla="sin 8776 G39"/>
                  <a:gd name="G44" fmla="+- G40 10800 0"/>
                  <a:gd name="G45" fmla="+- G41 10800 0"/>
                  <a:gd name="G46" fmla="+- G42 10800 0"/>
                  <a:gd name="G47" fmla="+- G43 10800 0"/>
                  <a:gd name="G48" fmla="+- G35 10800 0"/>
                  <a:gd name="G49" fmla="+- G36 10800 0"/>
                  <a:gd name="T4" fmla="*/ 9447 w 21600"/>
                  <a:gd name="T5" fmla="*/ 84 h 21600"/>
                  <a:gd name="T6" fmla="*/ 2598 w 21600"/>
                  <a:gd name="T7" fmla="*/ 5457 h 21600"/>
                  <a:gd name="T8" fmla="*/ 9701 w 21600"/>
                  <a:gd name="T9" fmla="*/ 2093 h 21600"/>
                  <a:gd name="T10" fmla="*/ 19926 w 21600"/>
                  <a:gd name="T11" fmla="*/ 852 h 21600"/>
                  <a:gd name="T12" fmla="*/ 20151 w 21600"/>
                  <a:gd name="T13" fmla="*/ 6096 h 21600"/>
                  <a:gd name="T14" fmla="*/ 14907 w 21600"/>
                  <a:gd name="T15" fmla="*/ 632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732" y="4333"/>
                    </a:moveTo>
                    <a:cubicBezTo>
                      <a:pt x="15113" y="2847"/>
                      <a:pt x="12996" y="2024"/>
                      <a:pt x="10800" y="2024"/>
                    </a:cubicBezTo>
                    <a:cubicBezTo>
                      <a:pt x="7832" y="2023"/>
                      <a:pt x="5066" y="3523"/>
                      <a:pt x="3446" y="6009"/>
                    </a:cubicBezTo>
                    <a:lnTo>
                      <a:pt x="1750" y="4905"/>
                    </a:lnTo>
                    <a:cubicBezTo>
                      <a:pt x="3743" y="1845"/>
                      <a:pt x="7148" y="-1"/>
                      <a:pt x="10800" y="0"/>
                    </a:cubicBezTo>
                    <a:cubicBezTo>
                      <a:pt x="13503" y="0"/>
                      <a:pt x="16108" y="1014"/>
                      <a:pt x="18101" y="2841"/>
                    </a:cubicBezTo>
                    <a:lnTo>
                      <a:pt x="19926" y="852"/>
                    </a:lnTo>
                    <a:lnTo>
                      <a:pt x="20151" y="6096"/>
                    </a:lnTo>
                    <a:lnTo>
                      <a:pt x="14907" y="6322"/>
                    </a:lnTo>
                    <a:lnTo>
                      <a:pt x="16732" y="4333"/>
                    </a:lnTo>
                    <a:close/>
                  </a:path>
                </a:pathLst>
              </a:custGeom>
              <a:solidFill>
                <a:srgbClr val="AEB6F0"/>
              </a:solidFill>
              <a:ln w="9525">
                <a:solidFill>
                  <a:schemeClr val="tx1"/>
                </a:solidFill>
                <a:miter lim="800000"/>
                <a:headEnd/>
                <a:tailEnd/>
              </a:ln>
              <a:effectLst/>
            </p:spPr>
            <p:txBody>
              <a:bodyPr wrap="none" anchor="ctr"/>
              <a:lstStyle/>
              <a:p>
                <a:endParaRPr lang="ja-JP" altLang="en-US"/>
              </a:p>
            </p:txBody>
          </p:sp>
          <p:sp>
            <p:nvSpPr>
              <p:cNvPr id="23" name="AutoShape 66"/>
              <p:cNvSpPr>
                <a:spLocks noChangeArrowheads="1"/>
              </p:cNvSpPr>
              <p:nvPr/>
            </p:nvSpPr>
            <p:spPr bwMode="auto">
              <a:xfrm rot="7789951" flipH="1">
                <a:off x="4168" y="3320"/>
                <a:ext cx="720" cy="320"/>
              </a:xfrm>
              <a:custGeom>
                <a:avLst/>
                <a:gdLst>
                  <a:gd name="G0" fmla="+- -961745 0 0"/>
                  <a:gd name="G1" fmla="+- -8596882 0 0"/>
                  <a:gd name="G2" fmla="+- -961745 0 -8596882"/>
                  <a:gd name="G3" fmla="+- 10800 0 0"/>
                  <a:gd name="G4" fmla="+- 0 0 -961745"/>
                  <a:gd name="T0" fmla="*/ 360 256 1"/>
                  <a:gd name="T1" fmla="*/ 0 256 1"/>
                  <a:gd name="G5" fmla="+- G2 T0 T1"/>
                  <a:gd name="G6" fmla="?: G2 G2 G5"/>
                  <a:gd name="G7" fmla="+- 0 0 G6"/>
                  <a:gd name="G8" fmla="+- 8897 0 0"/>
                  <a:gd name="G9" fmla="+- 0 0 -8596882"/>
                  <a:gd name="G10" fmla="+- 8897 0 2700"/>
                  <a:gd name="G11" fmla="cos G10 -961745"/>
                  <a:gd name="G12" fmla="sin G10 -961745"/>
                  <a:gd name="G13" fmla="cos 13500 -961745"/>
                  <a:gd name="G14" fmla="sin 13500 -961745"/>
                  <a:gd name="G15" fmla="+- G11 10800 0"/>
                  <a:gd name="G16" fmla="+- G12 10800 0"/>
                  <a:gd name="G17" fmla="+- G13 10800 0"/>
                  <a:gd name="G18" fmla="+- G14 10800 0"/>
                  <a:gd name="G19" fmla="*/ 8897 1 2"/>
                  <a:gd name="G20" fmla="+- G19 5400 0"/>
                  <a:gd name="G21" fmla="cos G20 -961745"/>
                  <a:gd name="G22" fmla="sin G20 -961745"/>
                  <a:gd name="G23" fmla="+- G21 10800 0"/>
                  <a:gd name="G24" fmla="+- G12 G23 G22"/>
                  <a:gd name="G25" fmla="+- G22 G23 G11"/>
                  <a:gd name="G26" fmla="cos 10800 -961745"/>
                  <a:gd name="G27" fmla="sin 10800 -961745"/>
                  <a:gd name="G28" fmla="cos 8897 -961745"/>
                  <a:gd name="G29" fmla="sin 8897 -961745"/>
                  <a:gd name="G30" fmla="+- G26 10800 0"/>
                  <a:gd name="G31" fmla="+- G27 10800 0"/>
                  <a:gd name="G32" fmla="+- G28 10800 0"/>
                  <a:gd name="G33" fmla="+- G29 10800 0"/>
                  <a:gd name="G34" fmla="+- G19 5400 0"/>
                  <a:gd name="G35" fmla="cos G34 -8596882"/>
                  <a:gd name="G36" fmla="sin G34 -8596882"/>
                  <a:gd name="G37" fmla="+/ -8596882 -961745 2"/>
                  <a:gd name="T2" fmla="*/ 180 256 1"/>
                  <a:gd name="T3" fmla="*/ 0 256 1"/>
                  <a:gd name="G38" fmla="+- G37 T2 T3"/>
                  <a:gd name="G39" fmla="?: G2 G37 G38"/>
                  <a:gd name="G40" fmla="cos 10800 G39"/>
                  <a:gd name="G41" fmla="sin 10800 G39"/>
                  <a:gd name="G42" fmla="cos 8897 G39"/>
                  <a:gd name="G43" fmla="sin 8897 G39"/>
                  <a:gd name="G44" fmla="+- G40 10800 0"/>
                  <a:gd name="G45" fmla="+- G41 10800 0"/>
                  <a:gd name="G46" fmla="+- G42 10800 0"/>
                  <a:gd name="G47" fmla="+- G43 10800 0"/>
                  <a:gd name="G48" fmla="+- G35 10800 0"/>
                  <a:gd name="G49" fmla="+- G36 10800 0"/>
                  <a:gd name="T4" fmla="*/ 13970 w 21600"/>
                  <a:gd name="T5" fmla="*/ 475 h 21600"/>
                  <a:gd name="T6" fmla="*/ 4315 w 21600"/>
                  <a:gd name="T7" fmla="*/ 3386 h 21600"/>
                  <a:gd name="T8" fmla="*/ 13412 w 21600"/>
                  <a:gd name="T9" fmla="*/ 2295 h 21600"/>
                  <a:gd name="T10" fmla="*/ 23859 w 21600"/>
                  <a:gd name="T11" fmla="*/ 7379 h 21600"/>
                  <a:gd name="T12" fmla="*/ 21253 w 21600"/>
                  <a:gd name="T13" fmla="*/ 11837 h 21600"/>
                  <a:gd name="T14" fmla="*/ 16794 w 21600"/>
                  <a:gd name="T15" fmla="*/ 923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406" y="8546"/>
                    </a:moveTo>
                    <a:cubicBezTo>
                      <a:pt x="18381" y="4632"/>
                      <a:pt x="14845" y="1903"/>
                      <a:pt x="10800" y="1903"/>
                    </a:cubicBezTo>
                    <a:cubicBezTo>
                      <a:pt x="8645" y="1902"/>
                      <a:pt x="6563" y="2684"/>
                      <a:pt x="4942" y="4103"/>
                    </a:cubicBezTo>
                    <a:lnTo>
                      <a:pt x="3689" y="2671"/>
                    </a:lnTo>
                    <a:cubicBezTo>
                      <a:pt x="5657" y="949"/>
                      <a:pt x="8184" y="-1"/>
                      <a:pt x="10800" y="0"/>
                    </a:cubicBezTo>
                    <a:cubicBezTo>
                      <a:pt x="15710" y="0"/>
                      <a:pt x="20003" y="3313"/>
                      <a:pt x="21247" y="8063"/>
                    </a:cubicBezTo>
                    <a:lnTo>
                      <a:pt x="23859" y="7379"/>
                    </a:lnTo>
                    <a:lnTo>
                      <a:pt x="21253" y="11837"/>
                    </a:lnTo>
                    <a:lnTo>
                      <a:pt x="16794" y="9230"/>
                    </a:lnTo>
                    <a:lnTo>
                      <a:pt x="19406" y="8546"/>
                    </a:lnTo>
                    <a:close/>
                  </a:path>
                </a:pathLst>
              </a:custGeom>
              <a:solidFill>
                <a:srgbClr val="AEB6F0"/>
              </a:solidFill>
              <a:ln w="9525">
                <a:solidFill>
                  <a:schemeClr val="tx1"/>
                </a:solidFill>
                <a:miter lim="800000"/>
                <a:headEnd/>
                <a:tailEnd/>
              </a:ln>
              <a:effectLst/>
            </p:spPr>
            <p:txBody>
              <a:bodyPr wrap="none" anchor="ctr"/>
              <a:lstStyle/>
              <a:p>
                <a:endParaRPr lang="ja-JP" altLang="en-US"/>
              </a:p>
            </p:txBody>
          </p:sp>
          <p:sp>
            <p:nvSpPr>
              <p:cNvPr id="24" name="Text Box 50"/>
              <p:cNvSpPr txBox="1">
                <a:spLocks noChangeArrowheads="1"/>
              </p:cNvSpPr>
              <p:nvPr/>
            </p:nvSpPr>
            <p:spPr bwMode="auto">
              <a:xfrm>
                <a:off x="2380" y="3284"/>
                <a:ext cx="374" cy="194"/>
              </a:xfrm>
              <a:prstGeom prst="rect">
                <a:avLst/>
              </a:prstGeom>
              <a:noFill/>
              <a:ln w="9525">
                <a:noFill/>
                <a:miter lim="800000"/>
                <a:headEnd/>
                <a:tailEnd/>
              </a:ln>
            </p:spPr>
            <p:txBody>
              <a:bodyPr wrap="none">
                <a:spAutoFit/>
              </a:bodyPr>
              <a:lstStyle/>
              <a:p>
                <a:r>
                  <a:rPr lang="en-US" altLang="ja-JP" sz="1400" dirty="0"/>
                  <a:t>rotate</a:t>
                </a:r>
              </a:p>
            </p:txBody>
          </p:sp>
        </p:grpSp>
        <p:sp>
          <p:nvSpPr>
            <p:cNvPr id="6" name="Text Box 75"/>
            <p:cNvSpPr txBox="1">
              <a:spLocks noChangeArrowheads="1"/>
            </p:cNvSpPr>
            <p:nvPr/>
          </p:nvSpPr>
          <p:spPr bwMode="auto">
            <a:xfrm>
              <a:off x="5538766" y="3127361"/>
              <a:ext cx="1905000" cy="304800"/>
            </a:xfrm>
            <a:prstGeom prst="rect">
              <a:avLst/>
            </a:prstGeom>
            <a:noFill/>
            <a:ln w="9525">
              <a:noFill/>
              <a:miter lim="800000"/>
              <a:headEnd/>
              <a:tailEnd/>
            </a:ln>
            <a:effectLst/>
          </p:spPr>
          <p:txBody>
            <a:bodyPr>
              <a:spAutoFit/>
            </a:bodyPr>
            <a:lstStyle/>
            <a:p>
              <a:pPr>
                <a:spcBef>
                  <a:spcPct val="50000"/>
                </a:spcBef>
              </a:pPr>
              <a:r>
                <a:rPr lang="en-US" altLang="ja-JP" sz="1400" dirty="0"/>
                <a:t>vacuum chamber</a:t>
              </a:r>
            </a:p>
          </p:txBody>
        </p:sp>
        <p:grpSp>
          <p:nvGrpSpPr>
            <p:cNvPr id="7" name="Group 79"/>
            <p:cNvGrpSpPr>
              <a:grpSpLocks/>
            </p:cNvGrpSpPr>
            <p:nvPr/>
          </p:nvGrpSpPr>
          <p:grpSpPr bwMode="auto">
            <a:xfrm>
              <a:off x="5138716" y="3305161"/>
              <a:ext cx="466725" cy="466725"/>
              <a:chOff x="4266" y="2565"/>
              <a:chExt cx="294" cy="294"/>
            </a:xfrm>
          </p:grpSpPr>
          <p:sp>
            <p:nvSpPr>
              <p:cNvPr id="8" name="Line 77"/>
              <p:cNvSpPr>
                <a:spLocks noChangeShapeType="1"/>
              </p:cNvSpPr>
              <p:nvPr/>
            </p:nvSpPr>
            <p:spPr bwMode="auto">
              <a:xfrm flipH="1">
                <a:off x="4266" y="2589"/>
                <a:ext cx="270" cy="270"/>
              </a:xfrm>
              <a:prstGeom prst="line">
                <a:avLst/>
              </a:prstGeom>
              <a:noFill/>
              <a:ln w="38100">
                <a:solidFill>
                  <a:schemeClr val="bg1"/>
                </a:solidFill>
                <a:round/>
                <a:headEnd/>
                <a:tailEnd type="triangle" w="med" len="med"/>
              </a:ln>
              <a:effectLst/>
            </p:spPr>
            <p:txBody>
              <a:bodyPr/>
              <a:lstStyle/>
              <a:p>
                <a:endParaRPr lang="ja-JP" altLang="en-US"/>
              </a:p>
            </p:txBody>
          </p:sp>
          <p:sp>
            <p:nvSpPr>
              <p:cNvPr id="9" name="Line 78"/>
              <p:cNvSpPr>
                <a:spLocks noChangeShapeType="1"/>
              </p:cNvSpPr>
              <p:nvPr/>
            </p:nvSpPr>
            <p:spPr bwMode="auto">
              <a:xfrm flipH="1">
                <a:off x="4278" y="2565"/>
                <a:ext cx="282" cy="276"/>
              </a:xfrm>
              <a:prstGeom prst="line">
                <a:avLst/>
              </a:prstGeom>
              <a:noFill/>
              <a:ln w="19050">
                <a:solidFill>
                  <a:schemeClr val="tx1"/>
                </a:solidFill>
                <a:round/>
                <a:headEnd/>
                <a:tailEnd type="triangle" w="med" len="med"/>
              </a:ln>
              <a:effectLst/>
            </p:spPr>
            <p:txBody>
              <a:bodyPr/>
              <a:lstStyle/>
              <a:p>
                <a:endParaRPr lang="ja-JP" altLang="en-US"/>
              </a:p>
            </p:txBody>
          </p:sp>
        </p:grpSp>
      </p:grpSp>
      <p:sp>
        <p:nvSpPr>
          <p:cNvPr id="65" name="テキスト ボックス 64"/>
          <p:cNvSpPr txBox="1"/>
          <p:nvPr/>
        </p:nvSpPr>
        <p:spPr>
          <a:xfrm>
            <a:off x="3203848" y="500479"/>
            <a:ext cx="5256584" cy="1200329"/>
          </a:xfrm>
          <a:prstGeom prst="rect">
            <a:avLst/>
          </a:prstGeom>
          <a:noFill/>
        </p:spPr>
        <p:txBody>
          <a:bodyPr wrap="square" rtlCol="0">
            <a:spAutoFit/>
          </a:bodyPr>
          <a:lstStyle/>
          <a:p>
            <a:r>
              <a:rPr lang="en-US" altLang="ja-JP" sz="2400" b="1" u="sng" dirty="0" smtClean="0">
                <a:solidFill>
                  <a:srgbClr val="FF0000"/>
                </a:solidFill>
              </a:rPr>
              <a:t>S</a:t>
            </a:r>
            <a:r>
              <a:rPr lang="en-US" altLang="ja-JP" sz="2400" dirty="0" smtClean="0"/>
              <a:t>uperconducting </a:t>
            </a:r>
            <a:r>
              <a:rPr lang="en-US" altLang="ja-JP" sz="2400" b="1" u="sng" dirty="0" smtClean="0">
                <a:solidFill>
                  <a:srgbClr val="FF0000"/>
                </a:solidFill>
              </a:rPr>
              <a:t>A</a:t>
            </a:r>
            <a:r>
              <a:rPr lang="en-US" altLang="ja-JP" sz="2400" dirty="0" smtClean="0"/>
              <a:t>nalyzer for </a:t>
            </a:r>
            <a:r>
              <a:rPr lang="en-US" altLang="ja-JP" sz="2400" b="1" u="sng" dirty="0" err="1" smtClean="0">
                <a:solidFill>
                  <a:srgbClr val="FF0000"/>
                </a:solidFill>
              </a:rPr>
              <a:t>MU</a:t>
            </a:r>
            <a:r>
              <a:rPr lang="en-US" altLang="ja-JP" sz="2400" dirty="0" err="1" smtClean="0"/>
              <a:t>lti</a:t>
            </a:r>
            <a:r>
              <a:rPr lang="en-US" altLang="ja-JP" sz="2400" dirty="0" smtClean="0"/>
              <a:t>-particle from </a:t>
            </a:r>
            <a:r>
              <a:rPr lang="en-US" altLang="ja-JP" sz="2400" b="1" u="sng" dirty="0" err="1" smtClean="0">
                <a:solidFill>
                  <a:srgbClr val="FF0000"/>
                </a:solidFill>
              </a:rPr>
              <a:t>RA</a:t>
            </a:r>
            <a:r>
              <a:rPr lang="en-US" altLang="ja-JP" sz="2400" dirty="0" err="1" smtClean="0"/>
              <a:t>dio</a:t>
            </a:r>
            <a:r>
              <a:rPr lang="en-US" altLang="ja-JP" sz="2400" dirty="0" smtClean="0"/>
              <a:t> </a:t>
            </a:r>
            <a:r>
              <a:rPr lang="en-US" altLang="ja-JP" sz="2400" b="1" u="sng" dirty="0" smtClean="0">
                <a:solidFill>
                  <a:srgbClr val="FF0000"/>
                </a:solidFill>
              </a:rPr>
              <a:t>I</a:t>
            </a:r>
            <a:r>
              <a:rPr lang="en-US" altLang="ja-JP" sz="2400" dirty="0" smtClean="0"/>
              <a:t>sotope Beam with </a:t>
            </a:r>
            <a:r>
              <a:rPr lang="en-US" altLang="ja-JP" sz="2400" dirty="0" smtClean="0">
                <a:solidFill>
                  <a:schemeClr val="tx2"/>
                </a:solidFill>
              </a:rPr>
              <a:t>7</a:t>
            </a:r>
            <a:r>
              <a:rPr lang="en-US" altLang="ja-JP" sz="2400" dirty="0" smtClean="0"/>
              <a:t>Tm of bending power</a:t>
            </a:r>
            <a:endParaRPr kumimoji="1" lang="ja-JP" altLang="en-US" sz="2400" dirty="0"/>
          </a:p>
        </p:txBody>
      </p:sp>
      <p:sp>
        <p:nvSpPr>
          <p:cNvPr id="66" name="テキスト ボックス 65"/>
          <p:cNvSpPr txBox="1"/>
          <p:nvPr/>
        </p:nvSpPr>
        <p:spPr>
          <a:xfrm>
            <a:off x="3779912" y="1867471"/>
            <a:ext cx="4968553" cy="769441"/>
          </a:xfrm>
          <a:prstGeom prst="rect">
            <a:avLst/>
          </a:prstGeom>
          <a:noFill/>
          <a:ln w="28575">
            <a:solidFill>
              <a:srgbClr val="FF0000"/>
            </a:solidFill>
          </a:ln>
        </p:spPr>
        <p:txBody>
          <a:bodyPr wrap="square" rtlCol="0">
            <a:spAutoFit/>
          </a:bodyPr>
          <a:lstStyle/>
          <a:p>
            <a:r>
              <a:rPr lang="en-US" altLang="ja-JP" sz="2200" dirty="0" err="1" smtClean="0">
                <a:solidFill>
                  <a:schemeClr val="tx2"/>
                </a:solidFill>
              </a:rPr>
              <a:t>Kinematically</a:t>
            </a:r>
            <a:r>
              <a:rPr lang="en-US" altLang="ja-JP" sz="2200" dirty="0" smtClean="0">
                <a:solidFill>
                  <a:schemeClr val="tx2"/>
                </a:solidFill>
              </a:rPr>
              <a:t> complete measurements by detecting multiple particles in coincidence</a:t>
            </a:r>
          </a:p>
        </p:txBody>
      </p:sp>
      <p:sp>
        <p:nvSpPr>
          <p:cNvPr id="67" name="テキスト ボックス 66"/>
          <p:cNvSpPr txBox="1"/>
          <p:nvPr/>
        </p:nvSpPr>
        <p:spPr>
          <a:xfrm>
            <a:off x="5940152" y="3218200"/>
            <a:ext cx="3058851" cy="1938992"/>
          </a:xfrm>
          <a:prstGeom prst="rect">
            <a:avLst/>
          </a:prstGeom>
          <a:noFill/>
        </p:spPr>
        <p:txBody>
          <a:bodyPr wrap="none" rtlCol="0">
            <a:spAutoFit/>
          </a:bodyPr>
          <a:lstStyle/>
          <a:p>
            <a:pPr>
              <a:buClr>
                <a:schemeClr val="accent2"/>
              </a:buClr>
              <a:buSzPct val="80000"/>
              <a:buFont typeface="Wingdings" pitchFamily="2" charset="2"/>
              <a:buChar char="Ø"/>
            </a:pPr>
            <a:r>
              <a:rPr kumimoji="1" lang="en-US" altLang="ja-JP" sz="2000" dirty="0" smtClean="0"/>
              <a:t>  Superconducting Magnet</a:t>
            </a:r>
          </a:p>
          <a:p>
            <a:pPr>
              <a:buClr>
                <a:schemeClr val="accent2"/>
              </a:buClr>
              <a:buSzPct val="80000"/>
              <a:buFont typeface="Wingdings" pitchFamily="2" charset="2"/>
              <a:buChar char="Ø"/>
            </a:pPr>
            <a:r>
              <a:rPr lang="en-US" altLang="ja-JP" sz="2000" dirty="0" smtClean="0"/>
              <a:t>  Heavy Ion Detectors</a:t>
            </a:r>
          </a:p>
          <a:p>
            <a:pPr>
              <a:buClr>
                <a:schemeClr val="accent2"/>
              </a:buClr>
              <a:buSzPct val="80000"/>
              <a:buFont typeface="Wingdings" pitchFamily="2" charset="2"/>
              <a:buChar char="Ø"/>
            </a:pPr>
            <a:r>
              <a:rPr kumimoji="1" lang="en-US" altLang="ja-JP" sz="2000" dirty="0" smtClean="0"/>
              <a:t>  Proton Detectors</a:t>
            </a:r>
          </a:p>
          <a:p>
            <a:pPr>
              <a:buClr>
                <a:schemeClr val="accent2"/>
              </a:buClr>
              <a:buSzPct val="80000"/>
              <a:buFont typeface="Wingdings" pitchFamily="2" charset="2"/>
              <a:buChar char="Ø"/>
            </a:pPr>
            <a:r>
              <a:rPr lang="en-US" altLang="ja-JP" sz="2000" dirty="0" smtClean="0"/>
              <a:t>  Neutron Detectors</a:t>
            </a:r>
          </a:p>
          <a:p>
            <a:pPr>
              <a:buClr>
                <a:schemeClr val="accent2"/>
              </a:buClr>
              <a:buSzPct val="80000"/>
              <a:buFont typeface="Wingdings" pitchFamily="2" charset="2"/>
              <a:buChar char="Ø"/>
            </a:pPr>
            <a:r>
              <a:rPr kumimoji="1" lang="en-US" altLang="ja-JP" sz="2000" dirty="0" smtClean="0"/>
              <a:t>  Large Vacuum Chamber</a:t>
            </a:r>
          </a:p>
          <a:p>
            <a:pPr>
              <a:buClr>
                <a:schemeClr val="accent2"/>
              </a:buClr>
              <a:buSzPct val="80000"/>
              <a:buFont typeface="Wingdings" pitchFamily="2" charset="2"/>
              <a:buChar char="Ø"/>
            </a:pPr>
            <a:r>
              <a:rPr lang="en-US" altLang="ja-JP" sz="2000" dirty="0" smtClean="0"/>
              <a:t>  Rotational Stage</a:t>
            </a:r>
          </a:p>
        </p:txBody>
      </p:sp>
      <p:sp>
        <p:nvSpPr>
          <p:cNvPr id="68" name="テキスト ボックス 67"/>
          <p:cNvSpPr txBox="1"/>
          <p:nvPr/>
        </p:nvSpPr>
        <p:spPr>
          <a:xfrm>
            <a:off x="5004048" y="5694347"/>
            <a:ext cx="4077591" cy="830997"/>
          </a:xfrm>
          <a:prstGeom prst="rect">
            <a:avLst/>
          </a:prstGeom>
          <a:noFill/>
        </p:spPr>
        <p:txBody>
          <a:bodyPr wrap="none" rtlCol="0">
            <a:spAutoFit/>
          </a:bodyPr>
          <a:lstStyle/>
          <a:p>
            <a:r>
              <a:rPr kumimoji="1" lang="en-US" altLang="ja-JP" sz="2400" b="1" u="sng" dirty="0" smtClean="0">
                <a:solidFill>
                  <a:srgbClr val="0070C0"/>
                </a:solidFill>
              </a:rPr>
              <a:t>Invariant Mass Measurement</a:t>
            </a:r>
          </a:p>
          <a:p>
            <a:r>
              <a:rPr lang="en-US" altLang="ja-JP" sz="2400" b="1" u="sng" dirty="0" smtClean="0">
                <a:solidFill>
                  <a:srgbClr val="0070C0"/>
                </a:solidFill>
              </a:rPr>
              <a:t>Missing Mass Measurement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cstate="print"/>
          <a:srcRect/>
          <a:stretch>
            <a:fillRect/>
          </a:stretch>
        </p:blipFill>
        <p:spPr bwMode="auto">
          <a:xfrm>
            <a:off x="899592" y="1052737"/>
            <a:ext cx="4659692" cy="5805264"/>
          </a:xfrm>
          <a:prstGeom prst="rect">
            <a:avLst/>
          </a:prstGeom>
          <a:noFill/>
          <a:ln w="9525">
            <a:noFill/>
            <a:miter lim="800000"/>
            <a:headEnd/>
            <a:tailEnd/>
          </a:ln>
        </p:spPr>
      </p:pic>
      <p:sp>
        <p:nvSpPr>
          <p:cNvPr id="5" name="タイトル 1"/>
          <p:cNvSpPr>
            <a:spLocks noGrp="1"/>
          </p:cNvSpPr>
          <p:nvPr>
            <p:ph type="title"/>
          </p:nvPr>
        </p:nvSpPr>
        <p:spPr/>
        <p:txBody>
          <a:bodyPr/>
          <a:lstStyle/>
          <a:p>
            <a:r>
              <a:rPr kumimoji="1" lang="en-US" altLang="ja-JP" b="1" u="sng" dirty="0" err="1" smtClean="0"/>
              <a:t>Hodoscope</a:t>
            </a:r>
            <a:r>
              <a:rPr kumimoji="1" lang="en-US" altLang="ja-JP" b="1" u="sng" dirty="0" smtClean="0"/>
              <a:t> for Fragment </a:t>
            </a:r>
            <a:r>
              <a:rPr kumimoji="1" lang="en-US" altLang="ja-JP" sz="2800" b="1" u="sng" dirty="0" smtClean="0"/>
              <a:t>(HODF)</a:t>
            </a:r>
            <a:endParaRPr kumimoji="1" lang="ja-JP" altLang="en-US" b="1" u="sng" dirty="0"/>
          </a:p>
        </p:txBody>
      </p:sp>
      <p:sp>
        <p:nvSpPr>
          <p:cNvPr id="6" name="テキスト ボックス 5"/>
          <p:cNvSpPr txBox="1"/>
          <p:nvPr/>
        </p:nvSpPr>
        <p:spPr>
          <a:xfrm>
            <a:off x="3707904" y="1124744"/>
            <a:ext cx="5049780" cy="1077218"/>
          </a:xfrm>
          <a:prstGeom prst="rect">
            <a:avLst/>
          </a:prstGeom>
          <a:solidFill>
            <a:schemeClr val="bg1"/>
          </a:solidFill>
        </p:spPr>
        <p:txBody>
          <a:bodyPr wrap="none" rtlCol="0">
            <a:spAutoFit/>
          </a:bodyPr>
          <a:lstStyle/>
          <a:p>
            <a:r>
              <a:rPr kumimoji="1" lang="en-US" altLang="ja-JP" sz="1600" dirty="0" smtClean="0"/>
              <a:t>Slat:	1200 mm(V) x 100 mm(H) x 10 mm(t), 16 slats</a:t>
            </a:r>
          </a:p>
          <a:p>
            <a:r>
              <a:rPr lang="en-US" altLang="ja-JP" sz="1600" dirty="0" smtClean="0"/>
              <a:t>Plastic:	BC408/EJ200</a:t>
            </a:r>
          </a:p>
          <a:p>
            <a:r>
              <a:rPr lang="en-US" altLang="ja-JP" sz="1600" dirty="0" smtClean="0"/>
              <a:t>Eff. area:	1600 mm(H) x 1200 mm(V)</a:t>
            </a:r>
          </a:p>
          <a:p>
            <a:r>
              <a:rPr lang="en-US" altLang="ja-JP" sz="1600" dirty="0" smtClean="0"/>
              <a:t>PMT:	H7195 with Booster</a:t>
            </a:r>
          </a:p>
        </p:txBody>
      </p:sp>
      <p:sp>
        <p:nvSpPr>
          <p:cNvPr id="7" name="テキスト ボックス 6"/>
          <p:cNvSpPr txBox="1"/>
          <p:nvPr/>
        </p:nvSpPr>
        <p:spPr>
          <a:xfrm>
            <a:off x="4695293" y="2348880"/>
            <a:ext cx="3405099" cy="830997"/>
          </a:xfrm>
          <a:prstGeom prst="rect">
            <a:avLst/>
          </a:prstGeom>
          <a:noFill/>
        </p:spPr>
        <p:txBody>
          <a:bodyPr wrap="none" rtlCol="0">
            <a:spAutoFit/>
          </a:bodyPr>
          <a:lstStyle/>
          <a:p>
            <a:r>
              <a:rPr kumimoji="1" lang="en-US" altLang="ja-JP" sz="1600" dirty="0" smtClean="0"/>
              <a:t>Status:</a:t>
            </a:r>
          </a:p>
          <a:p>
            <a:pPr>
              <a:buFont typeface="Arial" charset="0"/>
              <a:buChar char="•"/>
            </a:pPr>
            <a:r>
              <a:rPr lang="en-US" altLang="ja-JP" sz="1600" dirty="0" smtClean="0"/>
              <a:t> 30 assemblies and 2 stands were built</a:t>
            </a:r>
          </a:p>
          <a:p>
            <a:pPr>
              <a:buFont typeface="Arial" charset="0"/>
              <a:buChar char="•"/>
            </a:pPr>
            <a:r>
              <a:rPr lang="en-US" altLang="ja-JP" sz="1600" dirty="0" smtClean="0"/>
              <a:t> to be mounted on the stand </a:t>
            </a:r>
            <a:endParaRPr kumimoji="1" lang="ja-JP" altLang="en-US" sz="1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b="1" u="sng" dirty="0" smtClean="0"/>
              <a:t>Total Energy Detector </a:t>
            </a:r>
            <a:r>
              <a:rPr kumimoji="1" lang="en-US" altLang="ja-JP" sz="2800" b="1" u="sng" dirty="0" smtClean="0"/>
              <a:t>(TED)</a:t>
            </a:r>
            <a:endParaRPr kumimoji="1" lang="ja-JP" altLang="en-US" b="1" u="sng" dirty="0"/>
          </a:p>
        </p:txBody>
      </p:sp>
      <p:pic>
        <p:nvPicPr>
          <p:cNvPr id="29698" name="Picture 2"/>
          <p:cNvPicPr>
            <a:picLocks noChangeAspect="1" noChangeArrowheads="1"/>
          </p:cNvPicPr>
          <p:nvPr/>
        </p:nvPicPr>
        <p:blipFill>
          <a:blip r:embed="rId3" cstate="print"/>
          <a:srcRect/>
          <a:stretch>
            <a:fillRect/>
          </a:stretch>
        </p:blipFill>
        <p:spPr bwMode="auto">
          <a:xfrm>
            <a:off x="35496" y="2564904"/>
            <a:ext cx="6552728" cy="4238232"/>
          </a:xfrm>
          <a:prstGeom prst="rect">
            <a:avLst/>
          </a:prstGeom>
          <a:noFill/>
          <a:ln w="9525">
            <a:noFill/>
            <a:miter lim="800000"/>
            <a:headEnd/>
            <a:tailEnd/>
          </a:ln>
        </p:spPr>
      </p:pic>
      <p:pic>
        <p:nvPicPr>
          <p:cNvPr id="29699" name="Picture 3"/>
          <p:cNvPicPr>
            <a:picLocks noChangeAspect="1" noChangeArrowheads="1"/>
          </p:cNvPicPr>
          <p:nvPr/>
        </p:nvPicPr>
        <p:blipFill>
          <a:blip r:embed="rId4" cstate="print"/>
          <a:srcRect/>
          <a:stretch>
            <a:fillRect/>
          </a:stretch>
        </p:blipFill>
        <p:spPr bwMode="auto">
          <a:xfrm>
            <a:off x="4499992" y="1628800"/>
            <a:ext cx="4632344" cy="2361059"/>
          </a:xfrm>
          <a:prstGeom prst="rect">
            <a:avLst/>
          </a:prstGeom>
          <a:noFill/>
          <a:ln w="9525">
            <a:noFill/>
            <a:miter lim="800000"/>
            <a:headEnd/>
            <a:tailEnd/>
          </a:ln>
        </p:spPr>
      </p:pic>
      <p:sp>
        <p:nvSpPr>
          <p:cNvPr id="6" name="テキスト ボックス 5"/>
          <p:cNvSpPr txBox="1"/>
          <p:nvPr/>
        </p:nvSpPr>
        <p:spPr>
          <a:xfrm>
            <a:off x="6876256" y="3212976"/>
            <a:ext cx="2222916" cy="523220"/>
          </a:xfrm>
          <a:prstGeom prst="rect">
            <a:avLst/>
          </a:prstGeom>
          <a:noFill/>
        </p:spPr>
        <p:txBody>
          <a:bodyPr wrap="none" rtlCol="0">
            <a:spAutoFit/>
          </a:bodyPr>
          <a:lstStyle/>
          <a:p>
            <a:r>
              <a:rPr lang="en-US" altLang="ja-JP" sz="1400" dirty="0" smtClean="0">
                <a:solidFill>
                  <a:srgbClr val="000000"/>
                </a:solidFill>
              </a:rPr>
              <a:t>combined with the absorber,</a:t>
            </a:r>
          </a:p>
          <a:p>
            <a:r>
              <a:rPr kumimoji="1" lang="en-US" altLang="ja-JP" sz="1400" dirty="0" smtClean="0">
                <a:solidFill>
                  <a:srgbClr val="000000"/>
                </a:solidFill>
              </a:rPr>
              <a:t>&gt;6</a:t>
            </a:r>
            <a:r>
              <a:rPr kumimoji="1" lang="en-US" altLang="ja-JP" sz="1400" dirty="0" smtClean="0">
                <a:solidFill>
                  <a:srgbClr val="000000"/>
                </a:solidFill>
                <a:latin typeface="Symbol" pitchFamily="18" charset="2"/>
              </a:rPr>
              <a:t>s</a:t>
            </a:r>
            <a:r>
              <a:rPr kumimoji="1" lang="en-US" altLang="ja-JP" sz="1400" dirty="0" smtClean="0">
                <a:solidFill>
                  <a:srgbClr val="000000"/>
                </a:solidFill>
              </a:rPr>
              <a:t> separation possible</a:t>
            </a:r>
            <a:endParaRPr kumimoji="1" lang="ja-JP" altLang="en-US" sz="1400" dirty="0">
              <a:solidFill>
                <a:srgbClr val="000000"/>
              </a:solidFill>
            </a:endParaRPr>
          </a:p>
        </p:txBody>
      </p:sp>
      <p:sp>
        <p:nvSpPr>
          <p:cNvPr id="7" name="テキスト ボックス 6"/>
          <p:cNvSpPr txBox="1"/>
          <p:nvPr/>
        </p:nvSpPr>
        <p:spPr>
          <a:xfrm>
            <a:off x="637324" y="1268760"/>
            <a:ext cx="3397084" cy="1200329"/>
          </a:xfrm>
          <a:prstGeom prst="rect">
            <a:avLst/>
          </a:prstGeom>
          <a:noFill/>
        </p:spPr>
        <p:txBody>
          <a:bodyPr wrap="none" rtlCol="0">
            <a:spAutoFit/>
          </a:bodyPr>
          <a:lstStyle/>
          <a:p>
            <a:r>
              <a:rPr kumimoji="1" lang="en-US" altLang="ja-JP" dirty="0" smtClean="0">
                <a:solidFill>
                  <a:srgbClr val="000000"/>
                </a:solidFill>
              </a:rPr>
              <a:t>Crystal: 	pure </a:t>
            </a:r>
            <a:r>
              <a:rPr kumimoji="1" lang="en-US" altLang="ja-JP" dirty="0" err="1" smtClean="0">
                <a:solidFill>
                  <a:srgbClr val="000000"/>
                </a:solidFill>
              </a:rPr>
              <a:t>CsI</a:t>
            </a:r>
            <a:r>
              <a:rPr kumimoji="1" lang="en-US" altLang="ja-JP" dirty="0" smtClean="0">
                <a:solidFill>
                  <a:srgbClr val="000000"/>
                </a:solidFill>
              </a:rPr>
              <a:t>, 100 x 100 x 50</a:t>
            </a:r>
          </a:p>
          <a:p>
            <a:r>
              <a:rPr lang="en-US" altLang="ja-JP" dirty="0" smtClean="0">
                <a:solidFill>
                  <a:srgbClr val="000000"/>
                </a:solidFill>
              </a:rPr>
              <a:t>	32 elements</a:t>
            </a:r>
          </a:p>
          <a:p>
            <a:r>
              <a:rPr kumimoji="1" lang="en-US" altLang="ja-JP" dirty="0" smtClean="0">
                <a:solidFill>
                  <a:srgbClr val="000000"/>
                </a:solidFill>
              </a:rPr>
              <a:t>PMT:	R6233HA(non-UVW)</a:t>
            </a:r>
          </a:p>
          <a:p>
            <a:r>
              <a:rPr lang="en-US" altLang="ja-JP" dirty="0" smtClean="0">
                <a:solidFill>
                  <a:srgbClr val="000000"/>
                </a:solidFill>
              </a:rPr>
              <a:t>Eff. area:800 x 400</a:t>
            </a:r>
            <a:endParaRPr kumimoji="1" lang="ja-JP" altLang="en-US" dirty="0">
              <a:solidFill>
                <a:srgbClr val="000000"/>
              </a:solidFill>
            </a:endParaRPr>
          </a:p>
        </p:txBody>
      </p:sp>
      <p:sp>
        <p:nvSpPr>
          <p:cNvPr id="8" name="テキスト ボックス 7"/>
          <p:cNvSpPr txBox="1"/>
          <p:nvPr/>
        </p:nvSpPr>
        <p:spPr>
          <a:xfrm>
            <a:off x="4783919" y="1268760"/>
            <a:ext cx="4108561" cy="338554"/>
          </a:xfrm>
          <a:prstGeom prst="rect">
            <a:avLst/>
          </a:prstGeom>
          <a:solidFill>
            <a:schemeClr val="bg1"/>
          </a:solidFill>
        </p:spPr>
        <p:txBody>
          <a:bodyPr wrap="none" rtlCol="0">
            <a:spAutoFit/>
          </a:bodyPr>
          <a:lstStyle/>
          <a:p>
            <a:r>
              <a:rPr kumimoji="1" lang="en-US" altLang="ja-JP" sz="1600" dirty="0" smtClean="0">
                <a:solidFill>
                  <a:srgbClr val="000000"/>
                </a:solidFill>
              </a:rPr>
              <a:t>@ 270 </a:t>
            </a:r>
            <a:r>
              <a:rPr kumimoji="1" lang="en-US" altLang="ja-JP" sz="1600" dirty="0" err="1" smtClean="0">
                <a:solidFill>
                  <a:srgbClr val="000000"/>
                </a:solidFill>
              </a:rPr>
              <a:t>MeV</a:t>
            </a:r>
            <a:r>
              <a:rPr kumimoji="1" lang="en-US" altLang="ja-JP" sz="1600" dirty="0" smtClean="0">
                <a:solidFill>
                  <a:srgbClr val="000000"/>
                </a:solidFill>
              </a:rPr>
              <a:t>/A (</a:t>
            </a:r>
            <a:r>
              <a:rPr kumimoji="1" lang="en-US" altLang="ja-JP" sz="1600" dirty="0" err="1" smtClean="0">
                <a:solidFill>
                  <a:srgbClr val="000000"/>
                </a:solidFill>
                <a:latin typeface="Symbol" pitchFamily="18" charset="2"/>
              </a:rPr>
              <a:t>D</a:t>
            </a:r>
            <a:r>
              <a:rPr kumimoji="1" lang="en-US" altLang="ja-JP" sz="1600" i="1" dirty="0" err="1" smtClean="0">
                <a:solidFill>
                  <a:srgbClr val="000000"/>
                </a:solidFill>
              </a:rPr>
              <a:t>p</a:t>
            </a:r>
            <a:r>
              <a:rPr kumimoji="1" lang="en-US" altLang="ja-JP" sz="1600" dirty="0" smtClean="0">
                <a:solidFill>
                  <a:srgbClr val="000000"/>
                </a:solidFill>
              </a:rPr>
              <a:t>/</a:t>
            </a:r>
            <a:r>
              <a:rPr kumimoji="1" lang="en-US" altLang="ja-JP" sz="1600" i="1" dirty="0" smtClean="0">
                <a:solidFill>
                  <a:srgbClr val="000000"/>
                </a:solidFill>
              </a:rPr>
              <a:t>p</a:t>
            </a:r>
            <a:r>
              <a:rPr kumimoji="1" lang="en-US" altLang="ja-JP" sz="1600" dirty="0" smtClean="0">
                <a:solidFill>
                  <a:srgbClr val="000000"/>
                </a:solidFill>
              </a:rPr>
              <a:t>=0.1%, absorber: Al 9mm)</a:t>
            </a:r>
            <a:endParaRPr kumimoji="1" lang="ja-JP" altLang="en-US" sz="1600" dirty="0">
              <a:solidFill>
                <a:srgbClr val="0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正方形/長方形 58"/>
          <p:cNvSpPr/>
          <p:nvPr/>
        </p:nvSpPr>
        <p:spPr>
          <a:xfrm>
            <a:off x="107504" y="4014356"/>
            <a:ext cx="8928992" cy="2843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p:cNvSpPr txBox="1"/>
          <p:nvPr/>
        </p:nvSpPr>
        <p:spPr>
          <a:xfrm>
            <a:off x="6084168" y="3789040"/>
            <a:ext cx="3021020" cy="369332"/>
          </a:xfrm>
          <a:prstGeom prst="rect">
            <a:avLst/>
          </a:prstGeom>
          <a:solidFill>
            <a:schemeClr val="bg1"/>
          </a:solidFill>
        </p:spPr>
        <p:txBody>
          <a:bodyPr wrap="none" rtlCol="0">
            <a:spAutoFit/>
          </a:bodyPr>
          <a:lstStyle/>
          <a:p>
            <a:r>
              <a:rPr lang="en-US" altLang="ja-JP" u="sng" dirty="0" smtClean="0"/>
              <a:t>Intrinsic efficiency for neutron</a:t>
            </a:r>
            <a:endParaRPr kumimoji="1" lang="ja-JP" altLang="en-US" u="sng" dirty="0"/>
          </a:p>
        </p:txBody>
      </p:sp>
      <p:pic>
        <p:nvPicPr>
          <p:cNvPr id="19" name="図 18" descr="nebula efficiency.png"/>
          <p:cNvPicPr>
            <a:picLocks noChangeAspect="1"/>
          </p:cNvPicPr>
          <p:nvPr/>
        </p:nvPicPr>
        <p:blipFill>
          <a:blip r:embed="rId3" cstate="print"/>
          <a:stretch>
            <a:fillRect/>
          </a:stretch>
        </p:blipFill>
        <p:spPr>
          <a:xfrm>
            <a:off x="6084168" y="4182541"/>
            <a:ext cx="2945935" cy="1982763"/>
          </a:xfrm>
          <a:prstGeom prst="rect">
            <a:avLst/>
          </a:prstGeom>
        </p:spPr>
      </p:pic>
      <p:sp>
        <p:nvSpPr>
          <p:cNvPr id="60" name="テキスト ボックス 59"/>
          <p:cNvSpPr txBox="1"/>
          <p:nvPr/>
        </p:nvSpPr>
        <p:spPr>
          <a:xfrm>
            <a:off x="1259632" y="6237312"/>
            <a:ext cx="3297441" cy="584775"/>
          </a:xfrm>
          <a:prstGeom prst="rect">
            <a:avLst/>
          </a:prstGeom>
          <a:noFill/>
        </p:spPr>
        <p:txBody>
          <a:bodyPr wrap="none" rtlCol="0">
            <a:spAutoFit/>
          </a:bodyPr>
          <a:lstStyle/>
          <a:p>
            <a:pPr marL="0" lvl="1">
              <a:buSzPct val="80000"/>
              <a:buFont typeface="Wingdings" pitchFamily="2" charset="2"/>
              <a:buChar char="ü"/>
            </a:pPr>
            <a:r>
              <a:rPr lang="en-US" altLang="ja-JP" sz="1600" dirty="0" smtClean="0"/>
              <a:t>  100 % coverage @ </a:t>
            </a:r>
            <a:r>
              <a:rPr lang="en-US" altLang="ja-JP" sz="1600" i="1" dirty="0" err="1" smtClean="0"/>
              <a:t>E</a:t>
            </a:r>
            <a:r>
              <a:rPr lang="en-US" altLang="ja-JP" sz="1600" i="1" baseline="-25000" dirty="0" err="1" smtClean="0"/>
              <a:t>rel</a:t>
            </a:r>
            <a:r>
              <a:rPr lang="en-US" altLang="ja-JP" sz="1600" dirty="0" smtClean="0"/>
              <a:t>  &lt;    3 </a:t>
            </a:r>
            <a:r>
              <a:rPr lang="en-US" altLang="ja-JP" sz="1600" dirty="0" err="1" smtClean="0"/>
              <a:t>MeV</a:t>
            </a:r>
            <a:endParaRPr lang="en-US" altLang="ja-JP" sz="1600" dirty="0" smtClean="0"/>
          </a:p>
          <a:p>
            <a:pPr marL="0" lvl="1">
              <a:buSzPct val="80000"/>
              <a:buFont typeface="Wingdings" pitchFamily="2" charset="2"/>
              <a:buChar char="ü"/>
            </a:pPr>
            <a:r>
              <a:rPr lang="en-US" altLang="ja-JP" sz="1600" dirty="0" smtClean="0"/>
              <a:t>    40 % coverage @ </a:t>
            </a:r>
            <a:r>
              <a:rPr lang="en-US" altLang="ja-JP" sz="1600" i="1" dirty="0" err="1" smtClean="0"/>
              <a:t>E</a:t>
            </a:r>
            <a:r>
              <a:rPr lang="en-US" altLang="ja-JP" sz="1600" i="1" baseline="-25000" dirty="0" err="1" smtClean="0"/>
              <a:t>rel</a:t>
            </a:r>
            <a:r>
              <a:rPr lang="en-US" altLang="ja-JP" sz="1600" dirty="0" smtClean="0"/>
              <a:t>  ~  10 </a:t>
            </a:r>
            <a:r>
              <a:rPr lang="en-US" altLang="ja-JP" sz="1600" dirty="0" err="1" smtClean="0"/>
              <a:t>MeV</a:t>
            </a:r>
            <a:endParaRPr kumimoji="1" lang="ja-JP" altLang="en-US" sz="1600" dirty="0"/>
          </a:p>
        </p:txBody>
      </p:sp>
      <p:pic>
        <p:nvPicPr>
          <p:cNvPr id="17" name="図 16" descr="nebula acceptance.png"/>
          <p:cNvPicPr>
            <a:picLocks noChangeAspect="1"/>
          </p:cNvPicPr>
          <p:nvPr/>
        </p:nvPicPr>
        <p:blipFill>
          <a:blip r:embed="rId4" cstate="print"/>
          <a:stretch>
            <a:fillRect/>
          </a:stretch>
        </p:blipFill>
        <p:spPr>
          <a:xfrm>
            <a:off x="82669" y="4158372"/>
            <a:ext cx="5858981" cy="2088232"/>
          </a:xfrm>
          <a:prstGeom prst="rect">
            <a:avLst/>
          </a:prstGeom>
        </p:spPr>
      </p:pic>
      <p:pic>
        <p:nvPicPr>
          <p:cNvPr id="20" name="図 19" descr="NEBULA.png"/>
          <p:cNvPicPr>
            <a:picLocks noChangeAspect="1"/>
          </p:cNvPicPr>
          <p:nvPr/>
        </p:nvPicPr>
        <p:blipFill>
          <a:blip r:embed="rId5" cstate="print">
            <a:clrChange>
              <a:clrFrom>
                <a:srgbClr val="D2D0B9"/>
              </a:clrFrom>
              <a:clrTo>
                <a:srgbClr val="D2D0B9">
                  <a:alpha val="0"/>
                </a:srgbClr>
              </a:clrTo>
            </a:clrChange>
          </a:blip>
          <a:srcRect l="12143" r="14436"/>
          <a:stretch>
            <a:fillRect/>
          </a:stretch>
        </p:blipFill>
        <p:spPr>
          <a:xfrm>
            <a:off x="5076056" y="76036"/>
            <a:ext cx="4067944" cy="3855812"/>
          </a:xfrm>
          <a:prstGeom prst="rect">
            <a:avLst/>
          </a:prstGeom>
        </p:spPr>
      </p:pic>
      <p:pic>
        <p:nvPicPr>
          <p:cNvPr id="21" name="図 20" descr="Scinti.png"/>
          <p:cNvPicPr>
            <a:picLocks noChangeAspect="1"/>
          </p:cNvPicPr>
          <p:nvPr/>
        </p:nvPicPr>
        <p:blipFill>
          <a:blip r:embed="rId6" cstate="print">
            <a:clrChange>
              <a:clrFrom>
                <a:srgbClr val="D2D0B9"/>
              </a:clrFrom>
              <a:clrTo>
                <a:srgbClr val="D2D0B9">
                  <a:alpha val="0"/>
                </a:srgbClr>
              </a:clrTo>
            </a:clrChange>
          </a:blip>
          <a:srcRect l="45720" r="43956"/>
          <a:stretch>
            <a:fillRect/>
          </a:stretch>
        </p:blipFill>
        <p:spPr>
          <a:xfrm>
            <a:off x="3968647" y="548680"/>
            <a:ext cx="459337" cy="3096344"/>
          </a:xfrm>
          <a:prstGeom prst="rect">
            <a:avLst/>
          </a:prstGeom>
        </p:spPr>
      </p:pic>
      <p:pic>
        <p:nvPicPr>
          <p:cNvPr id="22" name="図 21" descr="veto.png"/>
          <p:cNvPicPr>
            <a:picLocks noChangeAspect="1"/>
          </p:cNvPicPr>
          <p:nvPr/>
        </p:nvPicPr>
        <p:blipFill>
          <a:blip r:embed="rId7" cstate="print">
            <a:clrChange>
              <a:clrFrom>
                <a:srgbClr val="D2D0B9"/>
              </a:clrFrom>
              <a:clrTo>
                <a:srgbClr val="D2D0B9">
                  <a:alpha val="0"/>
                </a:srgbClr>
              </a:clrTo>
            </a:clrChange>
          </a:blip>
          <a:srcRect l="45275" r="45275"/>
          <a:stretch>
            <a:fillRect/>
          </a:stretch>
        </p:blipFill>
        <p:spPr>
          <a:xfrm>
            <a:off x="4716016" y="188640"/>
            <a:ext cx="479116" cy="3528392"/>
          </a:xfrm>
          <a:prstGeom prst="rect">
            <a:avLst/>
          </a:prstGeom>
        </p:spPr>
      </p:pic>
      <p:cxnSp>
        <p:nvCxnSpPr>
          <p:cNvPr id="23" name="直線矢印コネクタ 22"/>
          <p:cNvCxnSpPr/>
          <p:nvPr/>
        </p:nvCxnSpPr>
        <p:spPr>
          <a:xfrm>
            <a:off x="5364088" y="1772816"/>
            <a:ext cx="1512168" cy="1224136"/>
          </a:xfrm>
          <a:prstGeom prst="straightConnector1">
            <a:avLst/>
          </a:prstGeom>
          <a:ln w="1905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rot="5400000">
            <a:off x="6047372" y="2168862"/>
            <a:ext cx="1656977" cy="792"/>
          </a:xfrm>
          <a:prstGeom prst="straightConnector1">
            <a:avLst/>
          </a:prstGeom>
          <a:ln w="1905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rot="5400000">
            <a:off x="2843809" y="2060849"/>
            <a:ext cx="2160241" cy="1"/>
          </a:xfrm>
          <a:prstGeom prst="straightConnector1">
            <a:avLst/>
          </a:prstGeom>
          <a:ln w="1905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rot="10800000" flipV="1">
            <a:off x="4139950" y="3068959"/>
            <a:ext cx="144018" cy="144015"/>
          </a:xfrm>
          <a:prstGeom prst="straightConnector1">
            <a:avLst/>
          </a:prstGeom>
          <a:ln w="1905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rot="5400000">
            <a:off x="3420666" y="1988046"/>
            <a:ext cx="2448272" cy="1588"/>
          </a:xfrm>
          <a:prstGeom prst="straightConnector1">
            <a:avLst/>
          </a:prstGeom>
          <a:ln w="1905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rot="10800000">
            <a:off x="4716016" y="3212976"/>
            <a:ext cx="504056" cy="1588"/>
          </a:xfrm>
          <a:prstGeom prst="straightConnector1">
            <a:avLst/>
          </a:prstGeom>
          <a:ln w="1905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rot="16200000">
            <a:off x="3238163" y="1800422"/>
            <a:ext cx="1002197" cy="369332"/>
          </a:xfrm>
          <a:prstGeom prst="rect">
            <a:avLst/>
          </a:prstGeom>
          <a:noFill/>
        </p:spPr>
        <p:txBody>
          <a:bodyPr wrap="none" rtlCol="0">
            <a:spAutoFit/>
          </a:bodyPr>
          <a:lstStyle/>
          <a:p>
            <a:r>
              <a:rPr lang="en-US" altLang="ja-JP" b="1" dirty="0" smtClean="0">
                <a:solidFill>
                  <a:srgbClr val="00B050"/>
                </a:solidFill>
              </a:rPr>
              <a:t>1800 </a:t>
            </a:r>
            <a:r>
              <a:rPr lang="en-US" altLang="ja-JP" sz="1400" b="1" dirty="0" smtClean="0">
                <a:solidFill>
                  <a:srgbClr val="00B050"/>
                </a:solidFill>
              </a:rPr>
              <a:t>mm</a:t>
            </a:r>
            <a:endParaRPr kumimoji="1" lang="ja-JP" altLang="en-US" b="1" dirty="0">
              <a:solidFill>
                <a:srgbClr val="00B050"/>
              </a:solidFill>
            </a:endParaRPr>
          </a:p>
        </p:txBody>
      </p:sp>
      <p:sp>
        <p:nvSpPr>
          <p:cNvPr id="41" name="テキスト ボックス 40"/>
          <p:cNvSpPr txBox="1"/>
          <p:nvPr/>
        </p:nvSpPr>
        <p:spPr>
          <a:xfrm rot="16200000">
            <a:off x="3958243" y="1801217"/>
            <a:ext cx="1002197" cy="369332"/>
          </a:xfrm>
          <a:prstGeom prst="rect">
            <a:avLst/>
          </a:prstGeom>
          <a:noFill/>
        </p:spPr>
        <p:txBody>
          <a:bodyPr wrap="none" rtlCol="0">
            <a:spAutoFit/>
          </a:bodyPr>
          <a:lstStyle/>
          <a:p>
            <a:r>
              <a:rPr lang="en-US" altLang="ja-JP" b="1" dirty="0" smtClean="0">
                <a:solidFill>
                  <a:srgbClr val="00B050"/>
                </a:solidFill>
              </a:rPr>
              <a:t>1900 </a:t>
            </a:r>
            <a:r>
              <a:rPr lang="en-US" altLang="ja-JP" sz="1400" b="1" dirty="0" smtClean="0">
                <a:solidFill>
                  <a:srgbClr val="00B050"/>
                </a:solidFill>
              </a:rPr>
              <a:t>mm</a:t>
            </a:r>
            <a:endParaRPr kumimoji="1" lang="ja-JP" altLang="en-US" b="1" dirty="0">
              <a:solidFill>
                <a:srgbClr val="00B050"/>
              </a:solidFill>
            </a:endParaRPr>
          </a:p>
        </p:txBody>
      </p:sp>
      <p:sp>
        <p:nvSpPr>
          <p:cNvPr id="42" name="テキスト ボックス 41"/>
          <p:cNvSpPr txBox="1"/>
          <p:nvPr/>
        </p:nvSpPr>
        <p:spPr>
          <a:xfrm>
            <a:off x="3757227" y="3203684"/>
            <a:ext cx="886781" cy="369332"/>
          </a:xfrm>
          <a:prstGeom prst="rect">
            <a:avLst/>
          </a:prstGeom>
          <a:noFill/>
        </p:spPr>
        <p:txBody>
          <a:bodyPr wrap="none" rtlCol="0">
            <a:spAutoFit/>
          </a:bodyPr>
          <a:lstStyle/>
          <a:p>
            <a:r>
              <a:rPr lang="en-US" altLang="ja-JP" b="1" dirty="0" smtClean="0">
                <a:solidFill>
                  <a:srgbClr val="00B050"/>
                </a:solidFill>
              </a:rPr>
              <a:t>120 </a:t>
            </a:r>
            <a:r>
              <a:rPr lang="en-US" altLang="ja-JP" sz="1400" b="1" dirty="0" smtClean="0">
                <a:solidFill>
                  <a:srgbClr val="00B050"/>
                </a:solidFill>
              </a:rPr>
              <a:t>mm</a:t>
            </a:r>
            <a:endParaRPr kumimoji="1" lang="ja-JP" altLang="en-US" b="1" dirty="0">
              <a:solidFill>
                <a:srgbClr val="00B050"/>
              </a:solidFill>
            </a:endParaRPr>
          </a:p>
        </p:txBody>
      </p:sp>
      <p:sp>
        <p:nvSpPr>
          <p:cNvPr id="43" name="テキスト ボックス 42"/>
          <p:cNvSpPr txBox="1"/>
          <p:nvPr/>
        </p:nvSpPr>
        <p:spPr>
          <a:xfrm>
            <a:off x="4549315" y="3212976"/>
            <a:ext cx="886781" cy="369332"/>
          </a:xfrm>
          <a:prstGeom prst="rect">
            <a:avLst/>
          </a:prstGeom>
          <a:noFill/>
        </p:spPr>
        <p:txBody>
          <a:bodyPr wrap="none" rtlCol="0">
            <a:spAutoFit/>
          </a:bodyPr>
          <a:lstStyle/>
          <a:p>
            <a:r>
              <a:rPr lang="en-US" altLang="ja-JP" b="1" dirty="0" smtClean="0">
                <a:solidFill>
                  <a:srgbClr val="00B050"/>
                </a:solidFill>
              </a:rPr>
              <a:t>320 </a:t>
            </a:r>
            <a:r>
              <a:rPr lang="en-US" altLang="ja-JP" sz="1400" b="1" dirty="0" smtClean="0">
                <a:solidFill>
                  <a:srgbClr val="00B050"/>
                </a:solidFill>
              </a:rPr>
              <a:t>mm</a:t>
            </a:r>
            <a:endParaRPr kumimoji="1" lang="ja-JP" altLang="en-US" b="1" dirty="0">
              <a:solidFill>
                <a:srgbClr val="00B050"/>
              </a:solidFill>
            </a:endParaRPr>
          </a:p>
        </p:txBody>
      </p:sp>
      <p:sp>
        <p:nvSpPr>
          <p:cNvPr id="44" name="テキスト ボックス 43"/>
          <p:cNvSpPr txBox="1"/>
          <p:nvPr/>
        </p:nvSpPr>
        <p:spPr>
          <a:xfrm rot="2369573">
            <a:off x="5592443" y="1990253"/>
            <a:ext cx="1002197" cy="369332"/>
          </a:xfrm>
          <a:prstGeom prst="rect">
            <a:avLst/>
          </a:prstGeom>
          <a:noFill/>
        </p:spPr>
        <p:txBody>
          <a:bodyPr wrap="none" rtlCol="0">
            <a:spAutoFit/>
          </a:bodyPr>
          <a:lstStyle/>
          <a:p>
            <a:r>
              <a:rPr lang="en-US" altLang="ja-JP" b="1" dirty="0" smtClean="0">
                <a:solidFill>
                  <a:srgbClr val="00B050"/>
                </a:solidFill>
              </a:rPr>
              <a:t>3600 </a:t>
            </a:r>
            <a:r>
              <a:rPr lang="en-US" altLang="ja-JP" sz="1400" b="1" dirty="0" smtClean="0">
                <a:solidFill>
                  <a:srgbClr val="00B050"/>
                </a:solidFill>
              </a:rPr>
              <a:t>mm</a:t>
            </a:r>
            <a:endParaRPr kumimoji="1" lang="ja-JP" altLang="en-US" b="1" dirty="0">
              <a:solidFill>
                <a:srgbClr val="00B050"/>
              </a:solidFill>
            </a:endParaRPr>
          </a:p>
        </p:txBody>
      </p:sp>
      <p:cxnSp>
        <p:nvCxnSpPr>
          <p:cNvPr id="45" name="直線矢印コネクタ 44"/>
          <p:cNvCxnSpPr/>
          <p:nvPr/>
        </p:nvCxnSpPr>
        <p:spPr>
          <a:xfrm rot="10800000" flipV="1">
            <a:off x="6876256" y="2132856"/>
            <a:ext cx="1800200" cy="864096"/>
          </a:xfrm>
          <a:prstGeom prst="straightConnector1">
            <a:avLst/>
          </a:prstGeom>
          <a:ln w="1905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rot="16200000">
            <a:off x="6199784" y="1945233"/>
            <a:ext cx="1002197" cy="369332"/>
          </a:xfrm>
          <a:prstGeom prst="rect">
            <a:avLst/>
          </a:prstGeom>
          <a:noFill/>
        </p:spPr>
        <p:txBody>
          <a:bodyPr wrap="none" rtlCol="0">
            <a:spAutoFit/>
          </a:bodyPr>
          <a:lstStyle/>
          <a:p>
            <a:r>
              <a:rPr lang="en-US" altLang="ja-JP" b="1" dirty="0" smtClean="0">
                <a:solidFill>
                  <a:srgbClr val="00B050"/>
                </a:solidFill>
              </a:rPr>
              <a:t>1800 </a:t>
            </a:r>
            <a:r>
              <a:rPr lang="en-US" altLang="ja-JP" sz="1400" b="1" dirty="0" smtClean="0">
                <a:solidFill>
                  <a:srgbClr val="00B050"/>
                </a:solidFill>
              </a:rPr>
              <a:t>mm</a:t>
            </a:r>
            <a:endParaRPr kumimoji="1" lang="ja-JP" altLang="en-US" b="1" dirty="0">
              <a:solidFill>
                <a:srgbClr val="00B050"/>
              </a:solidFill>
            </a:endParaRPr>
          </a:p>
        </p:txBody>
      </p:sp>
      <p:sp>
        <p:nvSpPr>
          <p:cNvPr id="52" name="テキスト ボックス 51"/>
          <p:cNvSpPr txBox="1"/>
          <p:nvPr/>
        </p:nvSpPr>
        <p:spPr>
          <a:xfrm rot="20218831">
            <a:off x="7412622" y="2170086"/>
            <a:ext cx="1002197" cy="369332"/>
          </a:xfrm>
          <a:prstGeom prst="rect">
            <a:avLst/>
          </a:prstGeom>
          <a:noFill/>
        </p:spPr>
        <p:txBody>
          <a:bodyPr wrap="none" rtlCol="0">
            <a:spAutoFit/>
          </a:bodyPr>
          <a:lstStyle/>
          <a:p>
            <a:r>
              <a:rPr lang="en-US" altLang="ja-JP" b="1" dirty="0" smtClean="0">
                <a:solidFill>
                  <a:srgbClr val="00B050"/>
                </a:solidFill>
              </a:rPr>
              <a:t>2550 </a:t>
            </a:r>
            <a:r>
              <a:rPr lang="en-US" altLang="ja-JP" sz="1400" b="1" dirty="0" smtClean="0">
                <a:solidFill>
                  <a:srgbClr val="00B050"/>
                </a:solidFill>
              </a:rPr>
              <a:t>mm</a:t>
            </a:r>
            <a:endParaRPr kumimoji="1" lang="ja-JP" altLang="en-US" b="1" dirty="0">
              <a:solidFill>
                <a:srgbClr val="00B050"/>
              </a:solidFill>
            </a:endParaRPr>
          </a:p>
        </p:txBody>
      </p:sp>
      <p:sp>
        <p:nvSpPr>
          <p:cNvPr id="53" name="Text Box 37"/>
          <p:cNvSpPr txBox="1">
            <a:spLocks noChangeArrowheads="1"/>
          </p:cNvSpPr>
          <p:nvPr/>
        </p:nvSpPr>
        <p:spPr bwMode="auto">
          <a:xfrm>
            <a:off x="3707904" y="3501008"/>
            <a:ext cx="857927" cy="584775"/>
          </a:xfrm>
          <a:prstGeom prst="rect">
            <a:avLst/>
          </a:prstGeom>
          <a:noFill/>
          <a:ln w="9525">
            <a:noFill/>
            <a:miter lim="800000"/>
            <a:headEnd/>
            <a:tailEnd/>
          </a:ln>
        </p:spPr>
        <p:txBody>
          <a:bodyPr wrap="none">
            <a:spAutoFit/>
          </a:bodyPr>
          <a:lstStyle/>
          <a:p>
            <a:r>
              <a:rPr lang="en-US" altLang="ja-JP" sz="1600" dirty="0">
                <a:solidFill>
                  <a:srgbClr val="0070C0"/>
                </a:solidFill>
              </a:rPr>
              <a:t>Neutron</a:t>
            </a:r>
          </a:p>
          <a:p>
            <a:r>
              <a:rPr lang="en-US" altLang="ja-JP" sz="1600" dirty="0">
                <a:solidFill>
                  <a:srgbClr val="0070C0"/>
                </a:solidFill>
              </a:rPr>
              <a:t>Module</a:t>
            </a:r>
          </a:p>
        </p:txBody>
      </p:sp>
      <p:sp>
        <p:nvSpPr>
          <p:cNvPr id="54" name="Text Box 15"/>
          <p:cNvSpPr txBox="1">
            <a:spLocks noChangeArrowheads="1"/>
          </p:cNvSpPr>
          <p:nvPr/>
        </p:nvSpPr>
        <p:spPr bwMode="auto">
          <a:xfrm>
            <a:off x="4572000" y="3501008"/>
            <a:ext cx="824265" cy="584775"/>
          </a:xfrm>
          <a:prstGeom prst="rect">
            <a:avLst/>
          </a:prstGeom>
          <a:noFill/>
          <a:ln w="9525">
            <a:noFill/>
            <a:miter lim="800000"/>
            <a:headEnd/>
            <a:tailEnd/>
          </a:ln>
        </p:spPr>
        <p:txBody>
          <a:bodyPr wrap="none">
            <a:spAutoFit/>
          </a:bodyPr>
          <a:lstStyle/>
          <a:p>
            <a:r>
              <a:rPr lang="en-US" altLang="ja-JP" sz="1600" dirty="0">
                <a:solidFill>
                  <a:srgbClr val="0070C0"/>
                </a:solidFill>
              </a:rPr>
              <a:t>VETO</a:t>
            </a:r>
          </a:p>
          <a:p>
            <a:r>
              <a:rPr lang="en-US" altLang="ja-JP" sz="1600" dirty="0">
                <a:solidFill>
                  <a:srgbClr val="0070C0"/>
                </a:solidFill>
              </a:rPr>
              <a:t>Module</a:t>
            </a:r>
          </a:p>
        </p:txBody>
      </p:sp>
      <p:sp>
        <p:nvSpPr>
          <p:cNvPr id="58" name="テキスト ボックス 57"/>
          <p:cNvSpPr txBox="1"/>
          <p:nvPr/>
        </p:nvSpPr>
        <p:spPr>
          <a:xfrm>
            <a:off x="82800" y="3789040"/>
            <a:ext cx="3430298" cy="369332"/>
          </a:xfrm>
          <a:prstGeom prst="rect">
            <a:avLst/>
          </a:prstGeom>
          <a:solidFill>
            <a:schemeClr val="bg1"/>
          </a:solidFill>
        </p:spPr>
        <p:txBody>
          <a:bodyPr wrap="none" rtlCol="0">
            <a:spAutoFit/>
          </a:bodyPr>
          <a:lstStyle/>
          <a:p>
            <a:r>
              <a:rPr kumimoji="1" lang="en-US" altLang="ja-JP" u="sng" dirty="0" smtClean="0"/>
              <a:t>Basic </a:t>
            </a:r>
            <a:r>
              <a:rPr kumimoji="1" lang="en-US" altLang="ja-JP" u="sng" dirty="0" err="1" smtClean="0"/>
              <a:t>setup</a:t>
            </a:r>
            <a:r>
              <a:rPr kumimoji="1" lang="en-US" altLang="ja-JP" u="sng" dirty="0" err="1" smtClean="0">
                <a:sym typeface="Wingdings" pitchFamily="2" charset="2"/>
              </a:rPr>
              <a:t>H</a:t>
            </a:r>
            <a:r>
              <a:rPr kumimoji="1" lang="en-US" altLang="ja-JP" u="sng" dirty="0" smtClean="0">
                <a:sym typeface="Wingdings" pitchFamily="2" charset="2"/>
              </a:rPr>
              <a:t>: ±10°, V: ±5°</a:t>
            </a:r>
            <a:endParaRPr kumimoji="1" lang="ja-JP" altLang="en-US" u="sng" dirty="0"/>
          </a:p>
        </p:txBody>
      </p:sp>
      <p:sp>
        <p:nvSpPr>
          <p:cNvPr id="63" name="テキスト ボックス 62"/>
          <p:cNvSpPr txBox="1"/>
          <p:nvPr/>
        </p:nvSpPr>
        <p:spPr>
          <a:xfrm>
            <a:off x="5796136" y="6237312"/>
            <a:ext cx="3287567" cy="584775"/>
          </a:xfrm>
          <a:prstGeom prst="rect">
            <a:avLst/>
          </a:prstGeom>
          <a:noFill/>
        </p:spPr>
        <p:txBody>
          <a:bodyPr wrap="none" rtlCol="0">
            <a:spAutoFit/>
          </a:bodyPr>
          <a:lstStyle/>
          <a:p>
            <a:pPr marL="0" lvl="1">
              <a:buSzPct val="80000"/>
              <a:buFont typeface="Wingdings" pitchFamily="2" charset="2"/>
              <a:buChar char="ü"/>
            </a:pPr>
            <a:r>
              <a:rPr lang="en-US" altLang="ja-JP" sz="1600" dirty="0" smtClean="0"/>
              <a:t>   Thickness: 96 cm         </a:t>
            </a:r>
            <a:r>
              <a:rPr lang="en-US" altLang="ja-JP" sz="1600" dirty="0" smtClean="0">
                <a:sym typeface="Wingdings" pitchFamily="2" charset="2"/>
              </a:rPr>
              <a:t>  </a:t>
            </a:r>
            <a:r>
              <a:rPr lang="en-US" altLang="ja-JP" sz="1600" dirty="0" smtClean="0">
                <a:solidFill>
                  <a:srgbClr val="0099FF"/>
                </a:solidFill>
                <a:sym typeface="Wingdings" pitchFamily="2" charset="2"/>
              </a:rPr>
              <a:t>~ 66%</a:t>
            </a:r>
            <a:endParaRPr lang="en-US" altLang="ja-JP" sz="1600" dirty="0" smtClean="0">
              <a:solidFill>
                <a:srgbClr val="0099FF"/>
              </a:solidFill>
            </a:endParaRPr>
          </a:p>
          <a:p>
            <a:pPr marL="0" lvl="1">
              <a:buSzPct val="80000"/>
              <a:buFont typeface="Wingdings" pitchFamily="2" charset="2"/>
              <a:buChar char="ü"/>
            </a:pPr>
            <a:r>
              <a:rPr lang="en-US" altLang="ja-JP" sz="1600" dirty="0" smtClean="0"/>
              <a:t>   Current (Half volume) </a:t>
            </a:r>
            <a:r>
              <a:rPr lang="en-US" altLang="ja-JP" sz="1600" dirty="0" smtClean="0">
                <a:sym typeface="Wingdings" pitchFamily="2" charset="2"/>
              </a:rPr>
              <a:t>  </a:t>
            </a:r>
            <a:r>
              <a:rPr lang="en-US" altLang="ja-JP" sz="1600" dirty="0" smtClean="0">
                <a:solidFill>
                  <a:srgbClr val="0099FF"/>
                </a:solidFill>
                <a:sym typeface="Wingdings" pitchFamily="2" charset="2"/>
              </a:rPr>
              <a:t>~ 40%</a:t>
            </a:r>
            <a:endParaRPr kumimoji="1" lang="ja-JP" altLang="en-US" sz="1600" dirty="0">
              <a:solidFill>
                <a:srgbClr val="0099FF"/>
              </a:solidFill>
            </a:endParaRPr>
          </a:p>
        </p:txBody>
      </p:sp>
      <p:sp>
        <p:nvSpPr>
          <p:cNvPr id="65" name="Text Box 33"/>
          <p:cNvSpPr txBox="1">
            <a:spLocks noChangeArrowheads="1"/>
          </p:cNvSpPr>
          <p:nvPr/>
        </p:nvSpPr>
        <p:spPr bwMode="auto">
          <a:xfrm>
            <a:off x="251520" y="1268760"/>
            <a:ext cx="3483774" cy="1877437"/>
          </a:xfrm>
          <a:prstGeom prst="rect">
            <a:avLst/>
          </a:prstGeom>
          <a:noFill/>
          <a:ln w="9525">
            <a:noFill/>
            <a:miter lim="800000"/>
            <a:headEnd/>
            <a:tailEnd/>
          </a:ln>
        </p:spPr>
        <p:txBody>
          <a:bodyPr wrap="none">
            <a:spAutoFit/>
          </a:bodyPr>
          <a:lstStyle/>
          <a:p>
            <a:r>
              <a:rPr lang="en-US" altLang="ja-JP" sz="1600" b="1" u="sng" dirty="0">
                <a:solidFill>
                  <a:srgbClr val="FF0000"/>
                </a:solidFill>
              </a:rPr>
              <a:t>Neutron Detector Module</a:t>
            </a:r>
          </a:p>
          <a:p>
            <a:r>
              <a:rPr lang="en-US" altLang="ja-JP" sz="1200" dirty="0">
                <a:solidFill>
                  <a:srgbClr val="0000FF"/>
                </a:solidFill>
              </a:rPr>
              <a:t>Plastic </a:t>
            </a:r>
            <a:r>
              <a:rPr lang="en-US" altLang="ja-JP" sz="1200" dirty="0" err="1">
                <a:solidFill>
                  <a:srgbClr val="0000FF"/>
                </a:solidFill>
              </a:rPr>
              <a:t>Scintillator</a:t>
            </a:r>
            <a:r>
              <a:rPr lang="en-US" altLang="ja-JP" sz="1200" dirty="0">
                <a:solidFill>
                  <a:srgbClr val="0000FF"/>
                </a:solidFill>
              </a:rPr>
              <a:t> (BC408)</a:t>
            </a:r>
          </a:p>
          <a:p>
            <a:r>
              <a:rPr lang="en-US" altLang="ja-JP" sz="1200" dirty="0" smtClean="0">
                <a:solidFill>
                  <a:srgbClr val="0000FF"/>
                </a:solidFill>
              </a:rPr>
              <a:t>120mm(H) x 1800mm(V) x 120mm(D</a:t>
            </a:r>
            <a:r>
              <a:rPr lang="en-US" altLang="ja-JP" sz="1200" dirty="0">
                <a:solidFill>
                  <a:srgbClr val="0000FF"/>
                </a:solidFill>
              </a:rPr>
              <a:t>)</a:t>
            </a:r>
            <a:r>
              <a:rPr lang="en-US" altLang="ja-JP" sz="1200" dirty="0"/>
              <a:t> </a:t>
            </a:r>
          </a:p>
          <a:p>
            <a:r>
              <a:rPr lang="en-US" altLang="ja-JP" sz="1200" dirty="0"/>
              <a:t>Coupled to 2 PMT’s  (HAMAMATSU R7724ASSY</a:t>
            </a:r>
            <a:r>
              <a:rPr lang="en-US" altLang="ja-JP" sz="1200" dirty="0" smtClean="0"/>
              <a:t>)</a:t>
            </a:r>
          </a:p>
          <a:p>
            <a:endParaRPr lang="en-US" altLang="ja-JP" sz="1200" dirty="0" smtClean="0"/>
          </a:p>
          <a:p>
            <a:r>
              <a:rPr lang="en-US" altLang="ja-JP" sz="1600" b="1" u="sng" dirty="0" smtClean="0">
                <a:solidFill>
                  <a:srgbClr val="FF0000"/>
                </a:solidFill>
              </a:rPr>
              <a:t>Veto Detector Module</a:t>
            </a:r>
          </a:p>
          <a:p>
            <a:r>
              <a:rPr lang="en-US" altLang="ja-JP" sz="1200" dirty="0" smtClean="0"/>
              <a:t>Plastic </a:t>
            </a:r>
            <a:r>
              <a:rPr lang="en-US" altLang="ja-JP" sz="1200" dirty="0" err="1" smtClean="0"/>
              <a:t>Scintillator</a:t>
            </a:r>
            <a:r>
              <a:rPr lang="en-US" altLang="ja-JP" sz="1200" dirty="0" smtClean="0"/>
              <a:t> (BC408)</a:t>
            </a:r>
          </a:p>
          <a:p>
            <a:r>
              <a:rPr lang="en-US" altLang="ja-JP" sz="1200" dirty="0" smtClean="0"/>
              <a:t>320mm(H) x 1900mm(V) x 10mm(D)</a:t>
            </a:r>
          </a:p>
          <a:p>
            <a:r>
              <a:rPr lang="en-US" altLang="ja-JP" sz="1200" dirty="0" smtClean="0"/>
              <a:t>Coupled to 2 PMT’s  (HAMAMATSU R7724ASSY) </a:t>
            </a:r>
          </a:p>
        </p:txBody>
      </p:sp>
      <p:sp>
        <p:nvSpPr>
          <p:cNvPr id="30" name="タイトル 29"/>
          <p:cNvSpPr>
            <a:spLocks noGrp="1"/>
          </p:cNvSpPr>
          <p:nvPr>
            <p:ph type="title"/>
          </p:nvPr>
        </p:nvSpPr>
        <p:spPr/>
        <p:txBody>
          <a:bodyPr/>
          <a:lstStyle/>
          <a:p>
            <a:r>
              <a:rPr kumimoji="1" lang="en-US" altLang="ja-JP" b="1" u="sng" dirty="0" smtClean="0"/>
              <a:t>NEBULA</a:t>
            </a:r>
            <a:endParaRPr kumimoji="1" lang="ja-JP" altLang="en-US" b="1" u="sng" dirty="0"/>
          </a:p>
        </p:txBody>
      </p:sp>
      <p:cxnSp>
        <p:nvCxnSpPr>
          <p:cNvPr id="33" name="直線矢印コネクタ 32"/>
          <p:cNvCxnSpPr/>
          <p:nvPr/>
        </p:nvCxnSpPr>
        <p:spPr>
          <a:xfrm rot="16200000" flipH="1">
            <a:off x="3995936" y="3068960"/>
            <a:ext cx="152400" cy="152400"/>
          </a:xfrm>
          <a:prstGeom prst="straightConnector1">
            <a:avLst/>
          </a:prstGeom>
          <a:ln w="1905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u="sng" dirty="0" smtClean="0"/>
              <a:t>Other Detectors</a:t>
            </a:r>
            <a:endParaRPr kumimoji="1" lang="ja-JP" altLang="en-US" b="1" u="sng" dirty="0"/>
          </a:p>
        </p:txBody>
      </p:sp>
      <p:pic>
        <p:nvPicPr>
          <p:cNvPr id="3" name="コンテンツ プレースホルダ 12" descr="SetUp2.png"/>
          <p:cNvPicPr>
            <a:picLocks noChangeAspect="1"/>
          </p:cNvPicPr>
          <p:nvPr/>
        </p:nvPicPr>
        <p:blipFill>
          <a:blip r:embed="rId3" cstate="print"/>
          <a:srcRect l="16305" r="8657"/>
          <a:stretch>
            <a:fillRect/>
          </a:stretch>
        </p:blipFill>
        <p:spPr>
          <a:xfrm>
            <a:off x="611560" y="1488847"/>
            <a:ext cx="3600400" cy="3339130"/>
          </a:xfrm>
          <a:prstGeom prst="rect">
            <a:avLst/>
          </a:prstGeom>
        </p:spPr>
      </p:pic>
      <p:sp>
        <p:nvSpPr>
          <p:cNvPr id="4" name="円/楕円 3"/>
          <p:cNvSpPr/>
          <p:nvPr/>
        </p:nvSpPr>
        <p:spPr>
          <a:xfrm>
            <a:off x="2195736" y="3217039"/>
            <a:ext cx="1512168" cy="144016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 name="円/楕円 4"/>
          <p:cNvSpPr/>
          <p:nvPr/>
        </p:nvSpPr>
        <p:spPr>
          <a:xfrm>
            <a:off x="2987824" y="2640975"/>
            <a:ext cx="1656184" cy="1584176"/>
          </a:xfrm>
          <a:prstGeom prst="ellipse">
            <a:avLst/>
          </a:prstGeom>
          <a:no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 name="テキスト ボックス 5"/>
          <p:cNvSpPr txBox="1"/>
          <p:nvPr/>
        </p:nvSpPr>
        <p:spPr>
          <a:xfrm>
            <a:off x="2123728" y="4513183"/>
            <a:ext cx="2069797" cy="369332"/>
          </a:xfrm>
          <a:prstGeom prst="rect">
            <a:avLst/>
          </a:prstGeom>
          <a:solidFill>
            <a:schemeClr val="bg1">
              <a:alpha val="60000"/>
            </a:schemeClr>
          </a:solidFill>
        </p:spPr>
        <p:txBody>
          <a:bodyPr wrap="none" rtlCol="0">
            <a:spAutoFit/>
          </a:bodyPr>
          <a:lstStyle/>
          <a:p>
            <a:r>
              <a:rPr kumimoji="1" lang="en-US" altLang="ja-JP" dirty="0" smtClean="0"/>
              <a:t>Detectors for Proton</a:t>
            </a:r>
            <a:endParaRPr kumimoji="1" lang="ja-JP" altLang="en-US" dirty="0"/>
          </a:p>
        </p:txBody>
      </p:sp>
      <p:sp>
        <p:nvSpPr>
          <p:cNvPr id="7" name="円/楕円 6"/>
          <p:cNvSpPr/>
          <p:nvPr/>
        </p:nvSpPr>
        <p:spPr>
          <a:xfrm>
            <a:off x="1331640" y="3145031"/>
            <a:ext cx="720080" cy="720080"/>
          </a:xfrm>
          <a:prstGeom prst="ellipse">
            <a:avLst/>
          </a:prstGeom>
          <a:no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8" name="Group 33"/>
          <p:cNvGrpSpPr>
            <a:grpSpLocks/>
          </p:cNvGrpSpPr>
          <p:nvPr/>
        </p:nvGrpSpPr>
        <p:grpSpPr bwMode="auto">
          <a:xfrm>
            <a:off x="3779912" y="3505071"/>
            <a:ext cx="441325" cy="411163"/>
            <a:chOff x="2325" y="3549"/>
            <a:chExt cx="278" cy="259"/>
          </a:xfrm>
        </p:grpSpPr>
        <p:sp>
          <p:nvSpPr>
            <p:cNvPr id="9" name="Oval 34"/>
            <p:cNvSpPr>
              <a:spLocks noChangeAspect="1" noChangeArrowheads="1"/>
            </p:cNvSpPr>
            <p:nvPr/>
          </p:nvSpPr>
          <p:spPr bwMode="auto">
            <a:xfrm>
              <a:off x="2340" y="3678"/>
              <a:ext cx="86" cy="86"/>
            </a:xfrm>
            <a:prstGeom prst="ellipse">
              <a:avLst/>
            </a:prstGeom>
            <a:gradFill rotWithShape="1">
              <a:gsLst>
                <a:gs pos="0">
                  <a:srgbClr val="FFDFDF"/>
                </a:gs>
                <a:gs pos="100000">
                  <a:srgbClr val="FF0000"/>
                </a:gs>
              </a:gsLst>
              <a:lin ang="5400000" scaled="1"/>
            </a:gradFill>
            <a:ln w="3175">
              <a:noFill/>
              <a:round/>
              <a:headEnd/>
              <a:tailEnd/>
            </a:ln>
          </p:spPr>
          <p:txBody>
            <a:bodyPr wrap="none" anchor="ctr"/>
            <a:lstStyle/>
            <a:p>
              <a:pPr algn="ctr"/>
              <a:endParaRPr lang="ja-JP" altLang="en-US" sz="2400" b="0">
                <a:solidFill>
                  <a:srgbClr val="000000"/>
                </a:solidFill>
                <a:latin typeface="Calibri" pitchFamily="34" charset="0"/>
              </a:endParaRPr>
            </a:p>
          </p:txBody>
        </p:sp>
        <p:sp>
          <p:nvSpPr>
            <p:cNvPr id="10" name="Oval 35"/>
            <p:cNvSpPr>
              <a:spLocks noChangeAspect="1" noChangeArrowheads="1"/>
            </p:cNvSpPr>
            <p:nvPr/>
          </p:nvSpPr>
          <p:spPr bwMode="auto">
            <a:xfrm>
              <a:off x="2423" y="3629"/>
              <a:ext cx="86" cy="86"/>
            </a:xfrm>
            <a:prstGeom prst="ellipse">
              <a:avLst/>
            </a:prstGeom>
            <a:gradFill rotWithShape="1">
              <a:gsLst>
                <a:gs pos="0">
                  <a:srgbClr val="760000"/>
                </a:gs>
                <a:gs pos="100000">
                  <a:srgbClr val="FF0000"/>
                </a:gs>
              </a:gsLst>
              <a:lin ang="5400000" scaled="1"/>
            </a:gradFill>
            <a:ln w="3175">
              <a:noFill/>
              <a:round/>
              <a:headEnd/>
              <a:tailEnd/>
            </a:ln>
          </p:spPr>
          <p:txBody>
            <a:bodyPr wrap="none" anchor="ctr"/>
            <a:lstStyle/>
            <a:p>
              <a:pPr algn="ctr"/>
              <a:endParaRPr lang="ja-JP" altLang="en-US" sz="2400" b="0">
                <a:solidFill>
                  <a:srgbClr val="000000"/>
                </a:solidFill>
                <a:latin typeface="Calibri" pitchFamily="34" charset="0"/>
              </a:endParaRPr>
            </a:p>
          </p:txBody>
        </p:sp>
        <p:sp>
          <p:nvSpPr>
            <p:cNvPr id="11" name="Oval 36"/>
            <p:cNvSpPr>
              <a:spLocks noChangeAspect="1" noChangeArrowheads="1"/>
            </p:cNvSpPr>
            <p:nvPr/>
          </p:nvSpPr>
          <p:spPr bwMode="auto">
            <a:xfrm>
              <a:off x="2503" y="3679"/>
              <a:ext cx="87" cy="90"/>
            </a:xfrm>
            <a:prstGeom prst="ellipse">
              <a:avLst/>
            </a:prstGeom>
            <a:gradFill rotWithShape="1">
              <a:gsLst>
                <a:gs pos="0">
                  <a:srgbClr val="0000FF"/>
                </a:gs>
                <a:gs pos="100000">
                  <a:srgbClr val="66FFCC"/>
                </a:gs>
              </a:gsLst>
              <a:lin ang="5400000" scaled="1"/>
            </a:gradFill>
            <a:ln w="3175">
              <a:noFill/>
              <a:round/>
              <a:headEnd/>
              <a:tailEnd/>
            </a:ln>
          </p:spPr>
          <p:txBody>
            <a:bodyPr wrap="none" anchor="ctr"/>
            <a:lstStyle/>
            <a:p>
              <a:pPr algn="ctr"/>
              <a:endParaRPr lang="ja-JP" altLang="en-US" sz="2400" b="0">
                <a:solidFill>
                  <a:srgbClr val="000000"/>
                </a:solidFill>
                <a:latin typeface="Calibri" pitchFamily="34" charset="0"/>
              </a:endParaRPr>
            </a:p>
          </p:txBody>
        </p:sp>
        <p:sp>
          <p:nvSpPr>
            <p:cNvPr id="12" name="Oval 37"/>
            <p:cNvSpPr>
              <a:spLocks noChangeAspect="1" noChangeArrowheads="1"/>
            </p:cNvSpPr>
            <p:nvPr/>
          </p:nvSpPr>
          <p:spPr bwMode="auto">
            <a:xfrm>
              <a:off x="2470" y="3595"/>
              <a:ext cx="86" cy="95"/>
            </a:xfrm>
            <a:prstGeom prst="ellipse">
              <a:avLst/>
            </a:prstGeom>
            <a:gradFill rotWithShape="1">
              <a:gsLst>
                <a:gs pos="0">
                  <a:srgbClr val="0000FF"/>
                </a:gs>
                <a:gs pos="100000">
                  <a:srgbClr val="3399FF"/>
                </a:gs>
              </a:gsLst>
              <a:lin ang="5400000" scaled="1"/>
            </a:gradFill>
            <a:ln w="3175">
              <a:noFill/>
              <a:round/>
              <a:headEnd/>
              <a:tailEnd/>
            </a:ln>
          </p:spPr>
          <p:txBody>
            <a:bodyPr wrap="none" anchor="ctr"/>
            <a:lstStyle/>
            <a:p>
              <a:pPr algn="ctr"/>
              <a:endParaRPr lang="ja-JP" altLang="en-US" sz="2400" b="0">
                <a:solidFill>
                  <a:srgbClr val="000000"/>
                </a:solidFill>
                <a:latin typeface="Calibri" pitchFamily="34" charset="0"/>
              </a:endParaRPr>
            </a:p>
          </p:txBody>
        </p:sp>
        <p:sp>
          <p:nvSpPr>
            <p:cNvPr id="13" name="Oval 38"/>
            <p:cNvSpPr>
              <a:spLocks noChangeAspect="1" noChangeArrowheads="1"/>
            </p:cNvSpPr>
            <p:nvPr/>
          </p:nvSpPr>
          <p:spPr bwMode="auto">
            <a:xfrm>
              <a:off x="2372" y="3704"/>
              <a:ext cx="86" cy="90"/>
            </a:xfrm>
            <a:prstGeom prst="ellipse">
              <a:avLst/>
            </a:prstGeom>
            <a:gradFill rotWithShape="1">
              <a:gsLst>
                <a:gs pos="0">
                  <a:srgbClr val="0000FF"/>
                </a:gs>
                <a:gs pos="100000">
                  <a:srgbClr val="66FFCC"/>
                </a:gs>
              </a:gsLst>
              <a:lin ang="5400000" scaled="1"/>
            </a:gradFill>
            <a:ln w="3175">
              <a:noFill/>
              <a:round/>
              <a:headEnd/>
              <a:tailEnd/>
            </a:ln>
          </p:spPr>
          <p:txBody>
            <a:bodyPr wrap="none" anchor="ctr"/>
            <a:lstStyle/>
            <a:p>
              <a:pPr algn="ctr"/>
              <a:endParaRPr lang="ja-JP" altLang="en-US" sz="2400" b="0">
                <a:solidFill>
                  <a:srgbClr val="000000"/>
                </a:solidFill>
                <a:latin typeface="Calibri" pitchFamily="34" charset="0"/>
              </a:endParaRPr>
            </a:p>
          </p:txBody>
        </p:sp>
        <p:sp>
          <p:nvSpPr>
            <p:cNvPr id="14" name="Oval 39"/>
            <p:cNvSpPr>
              <a:spLocks noChangeAspect="1" noChangeArrowheads="1"/>
            </p:cNvSpPr>
            <p:nvPr/>
          </p:nvSpPr>
          <p:spPr bwMode="auto">
            <a:xfrm>
              <a:off x="2417" y="3549"/>
              <a:ext cx="87" cy="90"/>
            </a:xfrm>
            <a:prstGeom prst="ellipse">
              <a:avLst/>
            </a:prstGeom>
            <a:gradFill rotWithShape="1">
              <a:gsLst>
                <a:gs pos="0">
                  <a:srgbClr val="0000FF"/>
                </a:gs>
                <a:gs pos="100000">
                  <a:srgbClr val="66FFCC"/>
                </a:gs>
              </a:gsLst>
              <a:lin ang="5400000" scaled="1"/>
            </a:gradFill>
            <a:ln w="3175">
              <a:noFill/>
              <a:round/>
              <a:headEnd/>
              <a:tailEnd/>
            </a:ln>
          </p:spPr>
          <p:txBody>
            <a:bodyPr wrap="none" anchor="ctr"/>
            <a:lstStyle/>
            <a:p>
              <a:pPr algn="ctr"/>
              <a:endParaRPr lang="ja-JP" altLang="en-US" sz="2400" b="0">
                <a:solidFill>
                  <a:srgbClr val="000000"/>
                </a:solidFill>
                <a:latin typeface="Calibri" pitchFamily="34" charset="0"/>
              </a:endParaRPr>
            </a:p>
          </p:txBody>
        </p:sp>
        <p:sp>
          <p:nvSpPr>
            <p:cNvPr id="15" name="Oval 40"/>
            <p:cNvSpPr>
              <a:spLocks noChangeAspect="1" noChangeArrowheads="1"/>
            </p:cNvSpPr>
            <p:nvPr/>
          </p:nvSpPr>
          <p:spPr bwMode="auto">
            <a:xfrm>
              <a:off x="2355" y="3571"/>
              <a:ext cx="86" cy="86"/>
            </a:xfrm>
            <a:prstGeom prst="ellipse">
              <a:avLst/>
            </a:prstGeom>
            <a:gradFill rotWithShape="1">
              <a:gsLst>
                <a:gs pos="0">
                  <a:srgbClr val="760000"/>
                </a:gs>
                <a:gs pos="100000">
                  <a:srgbClr val="FF0000"/>
                </a:gs>
              </a:gsLst>
              <a:lin ang="5400000" scaled="1"/>
            </a:gradFill>
            <a:ln w="3175">
              <a:noFill/>
              <a:round/>
              <a:headEnd/>
              <a:tailEnd/>
            </a:ln>
          </p:spPr>
          <p:txBody>
            <a:bodyPr wrap="none" anchor="ctr"/>
            <a:lstStyle/>
            <a:p>
              <a:pPr algn="ctr"/>
              <a:endParaRPr lang="ja-JP" altLang="en-US" sz="2400" b="0">
                <a:solidFill>
                  <a:srgbClr val="000000"/>
                </a:solidFill>
                <a:latin typeface="Calibri" pitchFamily="34" charset="0"/>
              </a:endParaRPr>
            </a:p>
          </p:txBody>
        </p:sp>
        <p:sp>
          <p:nvSpPr>
            <p:cNvPr id="16" name="Oval 41"/>
            <p:cNvSpPr>
              <a:spLocks noChangeAspect="1" noChangeArrowheads="1"/>
            </p:cNvSpPr>
            <p:nvPr/>
          </p:nvSpPr>
          <p:spPr bwMode="auto">
            <a:xfrm>
              <a:off x="2325" y="3620"/>
              <a:ext cx="87" cy="90"/>
            </a:xfrm>
            <a:prstGeom prst="ellipse">
              <a:avLst/>
            </a:prstGeom>
            <a:gradFill rotWithShape="1">
              <a:gsLst>
                <a:gs pos="0">
                  <a:srgbClr val="0000FF"/>
                </a:gs>
                <a:gs pos="100000">
                  <a:srgbClr val="66FFCC"/>
                </a:gs>
              </a:gsLst>
              <a:lin ang="5400000" scaled="1"/>
            </a:gradFill>
            <a:ln w="3175">
              <a:noFill/>
              <a:round/>
              <a:headEnd/>
              <a:tailEnd/>
            </a:ln>
          </p:spPr>
          <p:txBody>
            <a:bodyPr wrap="none" anchor="ctr"/>
            <a:lstStyle/>
            <a:p>
              <a:pPr algn="ctr"/>
              <a:endParaRPr lang="ja-JP" altLang="en-US" sz="2400" b="0">
                <a:solidFill>
                  <a:srgbClr val="000000"/>
                </a:solidFill>
                <a:latin typeface="Calibri" pitchFamily="34" charset="0"/>
              </a:endParaRPr>
            </a:p>
          </p:txBody>
        </p:sp>
        <p:sp>
          <p:nvSpPr>
            <p:cNvPr id="17" name="Oval 42"/>
            <p:cNvSpPr>
              <a:spLocks noChangeAspect="1" noChangeArrowheads="1"/>
            </p:cNvSpPr>
            <p:nvPr/>
          </p:nvSpPr>
          <p:spPr bwMode="auto">
            <a:xfrm>
              <a:off x="2466" y="3559"/>
              <a:ext cx="86" cy="86"/>
            </a:xfrm>
            <a:prstGeom prst="ellipse">
              <a:avLst/>
            </a:prstGeom>
            <a:gradFill rotWithShape="1">
              <a:gsLst>
                <a:gs pos="0">
                  <a:srgbClr val="760000"/>
                </a:gs>
                <a:gs pos="100000">
                  <a:srgbClr val="FF0000"/>
                </a:gs>
              </a:gsLst>
              <a:lin ang="5400000" scaled="1"/>
            </a:gradFill>
            <a:ln w="3175">
              <a:noFill/>
              <a:round/>
              <a:headEnd/>
              <a:tailEnd/>
            </a:ln>
          </p:spPr>
          <p:txBody>
            <a:bodyPr wrap="none" anchor="ctr"/>
            <a:lstStyle/>
            <a:p>
              <a:pPr algn="ctr"/>
              <a:endParaRPr lang="ja-JP" altLang="en-US" sz="2400" b="0">
                <a:solidFill>
                  <a:srgbClr val="000000"/>
                </a:solidFill>
                <a:latin typeface="Calibri" pitchFamily="34" charset="0"/>
              </a:endParaRPr>
            </a:p>
          </p:txBody>
        </p:sp>
        <p:sp>
          <p:nvSpPr>
            <p:cNvPr id="18" name="Oval 43"/>
            <p:cNvSpPr>
              <a:spLocks noChangeAspect="1" noChangeArrowheads="1"/>
            </p:cNvSpPr>
            <p:nvPr/>
          </p:nvSpPr>
          <p:spPr bwMode="auto">
            <a:xfrm>
              <a:off x="2517" y="3614"/>
              <a:ext cx="86" cy="90"/>
            </a:xfrm>
            <a:prstGeom prst="ellipse">
              <a:avLst/>
            </a:prstGeom>
            <a:gradFill rotWithShape="1">
              <a:gsLst>
                <a:gs pos="0">
                  <a:srgbClr val="0000FF"/>
                </a:gs>
                <a:gs pos="100000">
                  <a:srgbClr val="66FFCC"/>
                </a:gs>
              </a:gsLst>
              <a:lin ang="5400000" scaled="1"/>
            </a:gradFill>
            <a:ln w="3175">
              <a:noFill/>
              <a:round/>
              <a:headEnd/>
              <a:tailEnd/>
            </a:ln>
          </p:spPr>
          <p:txBody>
            <a:bodyPr wrap="none" anchor="ctr"/>
            <a:lstStyle/>
            <a:p>
              <a:pPr algn="ctr"/>
              <a:endParaRPr lang="ja-JP" altLang="en-US" sz="2400" b="0">
                <a:solidFill>
                  <a:srgbClr val="000000"/>
                </a:solidFill>
                <a:latin typeface="Calibri" pitchFamily="34" charset="0"/>
              </a:endParaRPr>
            </a:p>
          </p:txBody>
        </p:sp>
        <p:sp>
          <p:nvSpPr>
            <p:cNvPr id="19" name="Oval 44"/>
            <p:cNvSpPr>
              <a:spLocks noChangeAspect="1" noChangeArrowheads="1"/>
            </p:cNvSpPr>
            <p:nvPr/>
          </p:nvSpPr>
          <p:spPr bwMode="auto">
            <a:xfrm>
              <a:off x="2343" y="3683"/>
              <a:ext cx="86" cy="86"/>
            </a:xfrm>
            <a:prstGeom prst="ellipse">
              <a:avLst/>
            </a:prstGeom>
            <a:gradFill rotWithShape="1">
              <a:gsLst>
                <a:gs pos="0">
                  <a:srgbClr val="760000"/>
                </a:gs>
                <a:gs pos="100000">
                  <a:srgbClr val="FF0000"/>
                </a:gs>
              </a:gsLst>
              <a:lin ang="5400000" scaled="1"/>
            </a:gradFill>
            <a:ln w="3175">
              <a:noFill/>
              <a:round/>
              <a:headEnd/>
              <a:tailEnd/>
            </a:ln>
          </p:spPr>
          <p:txBody>
            <a:bodyPr wrap="none" anchor="ctr"/>
            <a:lstStyle/>
            <a:p>
              <a:pPr algn="ctr"/>
              <a:endParaRPr lang="ja-JP" altLang="en-US" sz="2400" b="0">
                <a:solidFill>
                  <a:srgbClr val="000000"/>
                </a:solidFill>
                <a:latin typeface="Calibri" pitchFamily="34" charset="0"/>
              </a:endParaRPr>
            </a:p>
          </p:txBody>
        </p:sp>
        <p:sp>
          <p:nvSpPr>
            <p:cNvPr id="20" name="Oval 45"/>
            <p:cNvSpPr>
              <a:spLocks noChangeAspect="1" noChangeArrowheads="1"/>
            </p:cNvSpPr>
            <p:nvPr/>
          </p:nvSpPr>
          <p:spPr bwMode="auto">
            <a:xfrm>
              <a:off x="2446" y="3663"/>
              <a:ext cx="88" cy="86"/>
            </a:xfrm>
            <a:prstGeom prst="ellipse">
              <a:avLst/>
            </a:prstGeom>
            <a:gradFill rotWithShape="1">
              <a:gsLst>
                <a:gs pos="0">
                  <a:srgbClr val="760000"/>
                </a:gs>
                <a:gs pos="100000">
                  <a:srgbClr val="FF0000"/>
                </a:gs>
              </a:gsLst>
              <a:lin ang="5400000" scaled="1"/>
            </a:gradFill>
            <a:ln w="3175">
              <a:noFill/>
              <a:round/>
              <a:headEnd/>
              <a:tailEnd/>
            </a:ln>
          </p:spPr>
          <p:txBody>
            <a:bodyPr wrap="none" anchor="ctr"/>
            <a:lstStyle/>
            <a:p>
              <a:pPr algn="ctr"/>
              <a:endParaRPr lang="ja-JP" altLang="en-US" sz="2400" b="0">
                <a:solidFill>
                  <a:srgbClr val="000000"/>
                </a:solidFill>
                <a:latin typeface="Calibri" pitchFamily="34" charset="0"/>
              </a:endParaRPr>
            </a:p>
          </p:txBody>
        </p:sp>
        <p:sp>
          <p:nvSpPr>
            <p:cNvPr id="21" name="Oval 46"/>
            <p:cNvSpPr>
              <a:spLocks noChangeAspect="1" noChangeArrowheads="1"/>
            </p:cNvSpPr>
            <p:nvPr/>
          </p:nvSpPr>
          <p:spPr bwMode="auto">
            <a:xfrm>
              <a:off x="2443" y="3722"/>
              <a:ext cx="86" cy="86"/>
            </a:xfrm>
            <a:prstGeom prst="ellipse">
              <a:avLst/>
            </a:prstGeom>
            <a:gradFill rotWithShape="1">
              <a:gsLst>
                <a:gs pos="0">
                  <a:srgbClr val="760000"/>
                </a:gs>
                <a:gs pos="100000">
                  <a:srgbClr val="FF0000"/>
                </a:gs>
              </a:gsLst>
              <a:lin ang="5400000" scaled="1"/>
            </a:gradFill>
            <a:ln w="3175">
              <a:noFill/>
              <a:round/>
              <a:headEnd/>
              <a:tailEnd/>
            </a:ln>
          </p:spPr>
          <p:txBody>
            <a:bodyPr wrap="none" anchor="ctr"/>
            <a:lstStyle/>
            <a:p>
              <a:pPr algn="ctr"/>
              <a:endParaRPr lang="ja-JP" altLang="en-US" sz="2400" b="0">
                <a:solidFill>
                  <a:srgbClr val="000000"/>
                </a:solidFill>
                <a:latin typeface="Calibri" pitchFamily="34" charset="0"/>
              </a:endParaRPr>
            </a:p>
          </p:txBody>
        </p:sp>
        <p:sp>
          <p:nvSpPr>
            <p:cNvPr id="22" name="Oval 47"/>
            <p:cNvSpPr>
              <a:spLocks noChangeAspect="1" noChangeArrowheads="1"/>
            </p:cNvSpPr>
            <p:nvPr/>
          </p:nvSpPr>
          <p:spPr bwMode="auto">
            <a:xfrm>
              <a:off x="2396" y="3621"/>
              <a:ext cx="87" cy="90"/>
            </a:xfrm>
            <a:prstGeom prst="ellipse">
              <a:avLst/>
            </a:prstGeom>
            <a:gradFill rotWithShape="1">
              <a:gsLst>
                <a:gs pos="0">
                  <a:srgbClr val="0000FF"/>
                </a:gs>
                <a:gs pos="100000">
                  <a:srgbClr val="66FFCC"/>
                </a:gs>
              </a:gsLst>
              <a:lin ang="5400000" scaled="1"/>
            </a:gradFill>
            <a:ln w="3175">
              <a:noFill/>
              <a:round/>
              <a:headEnd/>
              <a:tailEnd/>
            </a:ln>
          </p:spPr>
          <p:txBody>
            <a:bodyPr wrap="none" anchor="ctr"/>
            <a:lstStyle/>
            <a:p>
              <a:pPr algn="ctr"/>
              <a:endParaRPr lang="ja-JP" altLang="en-US" sz="2400" b="0">
                <a:solidFill>
                  <a:srgbClr val="000000"/>
                </a:solidFill>
                <a:latin typeface="Calibri" pitchFamily="34" charset="0"/>
              </a:endParaRPr>
            </a:p>
          </p:txBody>
        </p:sp>
      </p:grpSp>
      <p:cxnSp>
        <p:nvCxnSpPr>
          <p:cNvPr id="23" name="直線矢印コネクタ 22"/>
          <p:cNvCxnSpPr/>
          <p:nvPr/>
        </p:nvCxnSpPr>
        <p:spPr>
          <a:xfrm>
            <a:off x="2627784" y="2424951"/>
            <a:ext cx="1224136" cy="1080120"/>
          </a:xfrm>
          <a:prstGeom prst="straightConnector1">
            <a:avLst/>
          </a:prstGeom>
          <a:ln w="38100">
            <a:solidFill>
              <a:srgbClr val="00B050"/>
            </a:solidFill>
            <a:headEnd type="none" w="med" len="med"/>
            <a:tailEnd type="stealth" w="med" len="lg"/>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stCxn id="25" idx="3"/>
          </p:cNvCxnSpPr>
          <p:nvPr/>
        </p:nvCxnSpPr>
        <p:spPr>
          <a:xfrm flipV="1">
            <a:off x="1353407" y="2424951"/>
            <a:ext cx="1274377" cy="1293173"/>
          </a:xfrm>
          <a:prstGeom prst="straightConnector1">
            <a:avLst/>
          </a:prstGeom>
          <a:ln w="38100">
            <a:solidFill>
              <a:srgbClr val="00B050"/>
            </a:solidFill>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rot="19318711">
            <a:off x="1290429" y="3560781"/>
            <a:ext cx="70454" cy="3580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26" name="テキスト ボックス 25"/>
          <p:cNvSpPr txBox="1"/>
          <p:nvPr/>
        </p:nvSpPr>
        <p:spPr>
          <a:xfrm>
            <a:off x="2123728" y="2127627"/>
            <a:ext cx="2422458" cy="369332"/>
          </a:xfrm>
          <a:prstGeom prst="rect">
            <a:avLst/>
          </a:prstGeom>
          <a:solidFill>
            <a:schemeClr val="bg1">
              <a:alpha val="60000"/>
            </a:schemeClr>
          </a:solidFill>
        </p:spPr>
        <p:txBody>
          <a:bodyPr wrap="none" rtlCol="0">
            <a:spAutoFit/>
          </a:bodyPr>
          <a:lstStyle/>
          <a:p>
            <a:r>
              <a:rPr kumimoji="1" lang="en-US" altLang="ja-JP" dirty="0" smtClean="0"/>
              <a:t>Detectors for Heavy Ion</a:t>
            </a:r>
            <a:endParaRPr kumimoji="1" lang="ja-JP" altLang="en-US" dirty="0"/>
          </a:p>
        </p:txBody>
      </p:sp>
      <p:cxnSp>
        <p:nvCxnSpPr>
          <p:cNvPr id="27" name="直線矢印コネクタ 26"/>
          <p:cNvCxnSpPr/>
          <p:nvPr/>
        </p:nvCxnSpPr>
        <p:spPr>
          <a:xfrm rot="16200000" flipH="1">
            <a:off x="2087724" y="3253043"/>
            <a:ext cx="1656184" cy="576064"/>
          </a:xfrm>
          <a:prstGeom prst="straightConnector1">
            <a:avLst/>
          </a:prstGeom>
          <a:ln w="38100">
            <a:solidFill>
              <a:srgbClr val="C00000"/>
            </a:solidFill>
            <a:headEnd type="none" w="med" len="med"/>
            <a:tailEnd type="stealth" w="med" len="lg"/>
          </a:ln>
        </p:spPr>
        <p:style>
          <a:lnRef idx="1">
            <a:schemeClr val="accent1"/>
          </a:lnRef>
          <a:fillRef idx="0">
            <a:schemeClr val="accent1"/>
          </a:fillRef>
          <a:effectRef idx="0">
            <a:schemeClr val="accent1"/>
          </a:effectRef>
          <a:fontRef idx="minor">
            <a:schemeClr val="tx1"/>
          </a:fontRef>
        </p:style>
      </p:cxnSp>
      <p:sp>
        <p:nvSpPr>
          <p:cNvPr id="28" name="Oval 42"/>
          <p:cNvSpPr>
            <a:spLocks noChangeAspect="1" noChangeArrowheads="1"/>
          </p:cNvSpPr>
          <p:nvPr/>
        </p:nvSpPr>
        <p:spPr bwMode="auto">
          <a:xfrm>
            <a:off x="3131840" y="4297159"/>
            <a:ext cx="136525" cy="136525"/>
          </a:xfrm>
          <a:prstGeom prst="ellipse">
            <a:avLst/>
          </a:prstGeom>
          <a:gradFill rotWithShape="1">
            <a:gsLst>
              <a:gs pos="0">
                <a:srgbClr val="760000"/>
              </a:gs>
              <a:gs pos="100000">
                <a:srgbClr val="FF0000"/>
              </a:gs>
            </a:gsLst>
            <a:lin ang="5400000" scaled="1"/>
          </a:gradFill>
          <a:ln w="3175">
            <a:noFill/>
            <a:round/>
            <a:headEnd/>
            <a:tailEnd/>
          </a:ln>
        </p:spPr>
        <p:txBody>
          <a:bodyPr wrap="none" anchor="ctr"/>
          <a:lstStyle/>
          <a:p>
            <a:pPr algn="ctr"/>
            <a:endParaRPr lang="ja-JP" altLang="en-US" sz="2400" b="0">
              <a:solidFill>
                <a:srgbClr val="000000"/>
              </a:solidFill>
              <a:latin typeface="Calibri" pitchFamily="34" charset="0"/>
            </a:endParaRPr>
          </a:p>
        </p:txBody>
      </p:sp>
      <p:cxnSp>
        <p:nvCxnSpPr>
          <p:cNvPr id="29" name="直線矢印コネクタ 28"/>
          <p:cNvCxnSpPr>
            <a:stCxn id="25" idx="3"/>
          </p:cNvCxnSpPr>
          <p:nvPr/>
        </p:nvCxnSpPr>
        <p:spPr>
          <a:xfrm flipV="1">
            <a:off x="1353407" y="2712983"/>
            <a:ext cx="1274377" cy="1005141"/>
          </a:xfrm>
          <a:prstGeom prst="straightConnector1">
            <a:avLst/>
          </a:prstGeom>
          <a:ln w="38100">
            <a:solidFill>
              <a:srgbClr val="C00000"/>
            </a:solidFill>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395536" y="2640975"/>
            <a:ext cx="2198038" cy="369332"/>
          </a:xfrm>
          <a:prstGeom prst="rect">
            <a:avLst/>
          </a:prstGeom>
          <a:solidFill>
            <a:schemeClr val="bg1">
              <a:alpha val="60000"/>
            </a:schemeClr>
          </a:solidFill>
        </p:spPr>
        <p:txBody>
          <a:bodyPr wrap="none" rtlCol="0">
            <a:spAutoFit/>
          </a:bodyPr>
          <a:lstStyle/>
          <a:p>
            <a:r>
              <a:rPr kumimoji="1" lang="en-US" altLang="ja-JP" dirty="0" smtClean="0"/>
              <a:t>Silicon Strip Detector</a:t>
            </a:r>
            <a:endParaRPr kumimoji="1" lang="ja-JP" altLang="en-US" dirty="0"/>
          </a:p>
        </p:txBody>
      </p:sp>
      <p:sp>
        <p:nvSpPr>
          <p:cNvPr id="31" name="テキスト ボックス 30"/>
          <p:cNvSpPr txBox="1"/>
          <p:nvPr/>
        </p:nvSpPr>
        <p:spPr>
          <a:xfrm>
            <a:off x="755576" y="3865111"/>
            <a:ext cx="1007648" cy="369332"/>
          </a:xfrm>
          <a:prstGeom prst="rect">
            <a:avLst/>
          </a:prstGeom>
          <a:solidFill>
            <a:schemeClr val="bg1">
              <a:alpha val="60000"/>
            </a:schemeClr>
          </a:solidFill>
        </p:spPr>
        <p:txBody>
          <a:bodyPr wrap="none" rtlCol="0">
            <a:spAutoFit/>
          </a:bodyPr>
          <a:lstStyle/>
          <a:p>
            <a:pPr algn="ctr"/>
            <a:r>
              <a:rPr kumimoji="1" lang="en-US" altLang="ja-JP" dirty="0" err="1" smtClean="0">
                <a:solidFill>
                  <a:srgbClr val="FF0000"/>
                </a:solidFill>
              </a:rPr>
              <a:t>Pb</a:t>
            </a:r>
            <a:r>
              <a:rPr kumimoji="1" lang="en-US" altLang="ja-JP" dirty="0" smtClean="0">
                <a:solidFill>
                  <a:srgbClr val="FF0000"/>
                </a:solidFill>
              </a:rPr>
              <a:t> target</a:t>
            </a:r>
            <a:endParaRPr kumimoji="1" lang="ja-JP" altLang="en-US" dirty="0">
              <a:solidFill>
                <a:srgbClr val="FF0000"/>
              </a:solidFill>
            </a:endParaRPr>
          </a:p>
        </p:txBody>
      </p:sp>
      <p:pic>
        <p:nvPicPr>
          <p:cNvPr id="38" name="図 37" descr="TPC.png"/>
          <p:cNvPicPr>
            <a:picLocks noChangeAspect="1"/>
          </p:cNvPicPr>
          <p:nvPr/>
        </p:nvPicPr>
        <p:blipFill>
          <a:blip r:embed="rId4" cstate="print"/>
          <a:stretch>
            <a:fillRect/>
          </a:stretch>
        </p:blipFill>
        <p:spPr>
          <a:xfrm>
            <a:off x="4644008" y="1714163"/>
            <a:ext cx="3958373" cy="2736304"/>
          </a:xfrm>
          <a:prstGeom prst="rect">
            <a:avLst/>
          </a:prstGeom>
        </p:spPr>
      </p:pic>
      <p:sp>
        <p:nvSpPr>
          <p:cNvPr id="39" name="テキスト ボックス 38"/>
          <p:cNvSpPr txBox="1"/>
          <p:nvPr/>
        </p:nvSpPr>
        <p:spPr>
          <a:xfrm>
            <a:off x="701317" y="1057959"/>
            <a:ext cx="3366627" cy="400110"/>
          </a:xfrm>
          <a:prstGeom prst="rect">
            <a:avLst/>
          </a:prstGeom>
          <a:solidFill>
            <a:schemeClr val="bg1"/>
          </a:solidFill>
        </p:spPr>
        <p:txBody>
          <a:bodyPr wrap="none" rtlCol="0">
            <a:spAutoFit/>
          </a:bodyPr>
          <a:lstStyle/>
          <a:p>
            <a:r>
              <a:rPr kumimoji="1" lang="en-US" altLang="ja-JP" sz="2000" dirty="0" smtClean="0"/>
              <a:t>(</a:t>
            </a:r>
            <a:r>
              <a:rPr kumimoji="1" lang="en-US" altLang="ja-JP" sz="2000" dirty="0" smtClean="0">
                <a:latin typeface="Symbol" pitchFamily="18" charset="2"/>
              </a:rPr>
              <a:t>g</a:t>
            </a:r>
            <a:r>
              <a:rPr kumimoji="1" lang="en-US" altLang="ja-JP" sz="2000" dirty="0" smtClean="0"/>
              <a:t>, </a:t>
            </a:r>
            <a:r>
              <a:rPr lang="en-US" altLang="ja-JP" sz="2000" i="1" dirty="0" smtClean="0"/>
              <a:t>p</a:t>
            </a:r>
            <a:r>
              <a:rPr kumimoji="1" lang="en-US" altLang="ja-JP" sz="2000" dirty="0" smtClean="0"/>
              <a:t>) reaction: proton-rich side</a:t>
            </a:r>
            <a:endParaRPr kumimoji="1" lang="ja-JP" altLang="en-US" sz="2000" dirty="0"/>
          </a:p>
        </p:txBody>
      </p:sp>
      <p:sp>
        <p:nvSpPr>
          <p:cNvPr id="40" name="テキスト ボックス 39"/>
          <p:cNvSpPr txBox="1"/>
          <p:nvPr/>
        </p:nvSpPr>
        <p:spPr>
          <a:xfrm>
            <a:off x="4894751" y="1304761"/>
            <a:ext cx="1909497" cy="369332"/>
          </a:xfrm>
          <a:prstGeom prst="rect">
            <a:avLst/>
          </a:prstGeom>
          <a:noFill/>
        </p:spPr>
        <p:txBody>
          <a:bodyPr wrap="none" rtlCol="0">
            <a:spAutoFit/>
          </a:bodyPr>
          <a:lstStyle/>
          <a:p>
            <a:r>
              <a:rPr lang="en-US" altLang="ja-JP" dirty="0" smtClean="0"/>
              <a:t>EOS measurement</a:t>
            </a:r>
            <a:endParaRPr kumimoji="1" lang="ja-JP" altLang="en-US" dirty="0"/>
          </a:p>
        </p:txBody>
      </p:sp>
      <p:sp>
        <p:nvSpPr>
          <p:cNvPr id="41" name="テキスト ボックス 40"/>
          <p:cNvSpPr txBox="1"/>
          <p:nvPr/>
        </p:nvSpPr>
        <p:spPr>
          <a:xfrm>
            <a:off x="4679504" y="4986461"/>
            <a:ext cx="3996952" cy="1231106"/>
          </a:xfrm>
          <a:prstGeom prst="rect">
            <a:avLst/>
          </a:prstGeom>
          <a:noFill/>
        </p:spPr>
        <p:txBody>
          <a:bodyPr wrap="square" rtlCol="0">
            <a:spAutoFit/>
          </a:bodyPr>
          <a:lstStyle/>
          <a:p>
            <a:pPr>
              <a:buFont typeface="Arial" pitchFamily="34" charset="0"/>
              <a:buChar char="•"/>
            </a:pPr>
            <a:r>
              <a:rPr lang="en-US" altLang="ja-JP" sz="2000" b="1" dirty="0" smtClean="0">
                <a:solidFill>
                  <a:srgbClr val="0070C0"/>
                </a:solidFill>
              </a:rPr>
              <a:t>  </a:t>
            </a:r>
            <a:r>
              <a:rPr lang="en-US" altLang="ja-JP" sz="2000" b="1" u="sng" dirty="0" smtClean="0">
                <a:solidFill>
                  <a:srgbClr val="0070C0"/>
                </a:solidFill>
              </a:rPr>
              <a:t>SAMURAI TPC</a:t>
            </a:r>
          </a:p>
          <a:p>
            <a:pPr lvl="1">
              <a:buFont typeface="Arial" pitchFamily="34" charset="0"/>
              <a:buChar char="•"/>
            </a:pPr>
            <a:r>
              <a:rPr lang="en-US" altLang="ja-JP" b="1" dirty="0" smtClean="0">
                <a:solidFill>
                  <a:schemeClr val="accent6"/>
                </a:solidFill>
              </a:rPr>
              <a:t>  Presentation by </a:t>
            </a:r>
            <a:r>
              <a:rPr lang="en-US" altLang="ja-JP" b="1" dirty="0" err="1" smtClean="0">
                <a:solidFill>
                  <a:schemeClr val="accent6"/>
                </a:solidFill>
              </a:rPr>
              <a:t>Isobe</a:t>
            </a:r>
            <a:r>
              <a:rPr lang="en-US" altLang="ja-JP" b="1" dirty="0" smtClean="0">
                <a:solidFill>
                  <a:schemeClr val="accent6"/>
                </a:solidFill>
              </a:rPr>
              <a:t> san</a:t>
            </a:r>
          </a:p>
          <a:p>
            <a:pPr>
              <a:buFont typeface="Arial" pitchFamily="34" charset="0"/>
              <a:buChar char="•"/>
            </a:pPr>
            <a:endParaRPr lang="en-US" altLang="ja-JP" dirty="0" smtClean="0"/>
          </a:p>
          <a:p>
            <a:pPr>
              <a:buFont typeface="Arial" pitchFamily="34" charset="0"/>
              <a:buChar char="•"/>
            </a:pPr>
            <a:endParaRPr lang="en-US" altLang="ja-JP" dirty="0" smtClean="0"/>
          </a:p>
        </p:txBody>
      </p:sp>
      <p:sp>
        <p:nvSpPr>
          <p:cNvPr id="42" name="テキスト ボックス 41"/>
          <p:cNvSpPr txBox="1"/>
          <p:nvPr/>
        </p:nvSpPr>
        <p:spPr>
          <a:xfrm>
            <a:off x="539552" y="4986461"/>
            <a:ext cx="3996952" cy="1538883"/>
          </a:xfrm>
          <a:prstGeom prst="rect">
            <a:avLst/>
          </a:prstGeom>
          <a:noFill/>
        </p:spPr>
        <p:txBody>
          <a:bodyPr wrap="square" rtlCol="0">
            <a:spAutoFit/>
          </a:bodyPr>
          <a:lstStyle/>
          <a:p>
            <a:pPr>
              <a:buFont typeface="Arial" pitchFamily="34" charset="0"/>
              <a:buChar char="•"/>
            </a:pPr>
            <a:r>
              <a:rPr lang="en-US" altLang="ja-JP" sz="2000" b="1" dirty="0" smtClean="0">
                <a:solidFill>
                  <a:srgbClr val="0070C0"/>
                </a:solidFill>
              </a:rPr>
              <a:t> Detectors for proton</a:t>
            </a:r>
            <a:endParaRPr lang="en-US" altLang="ja-JP" dirty="0" smtClean="0"/>
          </a:p>
          <a:p>
            <a:pPr lvl="1">
              <a:buFont typeface="Arial" pitchFamily="34" charset="0"/>
              <a:buChar char="•"/>
            </a:pPr>
            <a:r>
              <a:rPr lang="en-US" altLang="ja-JP" dirty="0" smtClean="0"/>
              <a:t>  Proton Drift Chamber (</a:t>
            </a:r>
            <a:r>
              <a:rPr lang="en-US" altLang="ja-JP" b="1" dirty="0" smtClean="0"/>
              <a:t>PDC1, 2</a:t>
            </a:r>
            <a:r>
              <a:rPr lang="en-US" altLang="ja-JP" dirty="0" smtClean="0"/>
              <a:t>)</a:t>
            </a:r>
          </a:p>
          <a:p>
            <a:pPr lvl="1">
              <a:buFont typeface="Arial" pitchFamily="34" charset="0"/>
              <a:buChar char="•"/>
            </a:pPr>
            <a:r>
              <a:rPr lang="en-US" altLang="ja-JP" dirty="0" smtClean="0"/>
              <a:t>  </a:t>
            </a:r>
            <a:r>
              <a:rPr lang="en-US" altLang="ja-JP" dirty="0" err="1" smtClean="0"/>
              <a:t>Hodoscope</a:t>
            </a:r>
            <a:r>
              <a:rPr lang="en-US" altLang="ja-JP" dirty="0" smtClean="0"/>
              <a:t> for Fragment (</a:t>
            </a:r>
            <a:r>
              <a:rPr lang="en-US" altLang="ja-JP" b="1" dirty="0" smtClean="0"/>
              <a:t>HODF</a:t>
            </a:r>
            <a:r>
              <a:rPr lang="en-US" altLang="ja-JP" dirty="0" smtClean="0"/>
              <a:t>)</a:t>
            </a:r>
          </a:p>
          <a:p>
            <a:pPr>
              <a:buFont typeface="Arial" pitchFamily="34" charset="0"/>
              <a:buChar char="•"/>
            </a:pPr>
            <a:r>
              <a:rPr lang="en-US" altLang="ja-JP" sz="2000" b="1" u="sng" dirty="0" smtClean="0">
                <a:solidFill>
                  <a:srgbClr val="0070C0"/>
                </a:solidFill>
              </a:rPr>
              <a:t> Silicon Strip Detector</a:t>
            </a:r>
          </a:p>
          <a:p>
            <a:pPr lvl="1">
              <a:buFont typeface="Arial" pitchFamily="34" charset="0"/>
              <a:buChar char="•"/>
            </a:pPr>
            <a:r>
              <a:rPr lang="en-US" altLang="ja-JP" b="1" dirty="0" smtClean="0"/>
              <a:t>  </a:t>
            </a:r>
            <a:r>
              <a:rPr lang="en-US" altLang="ja-JP" b="1" dirty="0" smtClean="0">
                <a:solidFill>
                  <a:schemeClr val="accent6"/>
                </a:solidFill>
              </a:rPr>
              <a:t>Presentation by </a:t>
            </a:r>
            <a:r>
              <a:rPr lang="en-US" altLang="ja-JP" b="1" dirty="0" err="1" smtClean="0">
                <a:solidFill>
                  <a:schemeClr val="accent6"/>
                </a:solidFill>
              </a:rPr>
              <a:t>Kurokawa</a:t>
            </a:r>
            <a:r>
              <a:rPr lang="en-US" altLang="ja-JP" b="1" dirty="0" smtClean="0">
                <a:solidFill>
                  <a:schemeClr val="accent6"/>
                </a:solidFill>
              </a:rPr>
              <a:t> san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899592" y="1268760"/>
            <a:ext cx="8064896" cy="4176464"/>
          </a:xfrm>
        </p:spPr>
        <p:txBody>
          <a:bodyPr/>
          <a:lstStyle/>
          <a:p>
            <a:r>
              <a:rPr kumimoji="1" lang="en-US" altLang="ja-JP" sz="2400" dirty="0" smtClean="0"/>
              <a:t>SAMURAI</a:t>
            </a:r>
          </a:p>
          <a:p>
            <a:pPr lvl="1">
              <a:buSzPct val="80000"/>
              <a:buFont typeface="Wingdings" pitchFamily="2" charset="2"/>
              <a:buChar char="ü"/>
            </a:pPr>
            <a:r>
              <a:rPr lang="en-US" altLang="ja-JP" sz="2000" dirty="0" smtClean="0"/>
              <a:t>Spectrometer for multi purposes by multi-particle detection</a:t>
            </a:r>
          </a:p>
          <a:p>
            <a:r>
              <a:rPr kumimoji="1" lang="en-US" altLang="ja-JP" sz="2400" dirty="0" smtClean="0"/>
              <a:t>Construction budget approved – FY2008-11</a:t>
            </a:r>
          </a:p>
          <a:p>
            <a:r>
              <a:rPr lang="en-US" altLang="ja-JP" sz="2400" dirty="0" smtClean="0"/>
              <a:t>Superconducting Dipole Magnet</a:t>
            </a:r>
          </a:p>
          <a:p>
            <a:pPr lvl="1">
              <a:buSzPct val="80000"/>
              <a:buFont typeface="Wingdings" pitchFamily="2" charset="2"/>
              <a:buChar char="ü"/>
            </a:pPr>
            <a:r>
              <a:rPr kumimoji="1" lang="en-US" altLang="ja-JP" sz="2000" dirty="0" smtClean="0"/>
              <a:t>7 Tm with 800 mm gap	</a:t>
            </a:r>
            <a:r>
              <a:rPr kumimoji="1" lang="en-US" altLang="ja-JP" sz="2000" dirty="0" smtClean="0">
                <a:solidFill>
                  <a:srgbClr val="0070C0"/>
                </a:solidFill>
                <a:sym typeface="Wingdings" pitchFamily="2" charset="2"/>
              </a:rPr>
              <a:t>   large acceptance</a:t>
            </a:r>
            <a:endParaRPr kumimoji="1" lang="en-US" altLang="ja-JP" sz="2000" dirty="0" smtClean="0">
              <a:solidFill>
                <a:srgbClr val="0070C0"/>
              </a:solidFill>
            </a:endParaRPr>
          </a:p>
          <a:p>
            <a:pPr lvl="1">
              <a:buSzPct val="80000"/>
              <a:buFont typeface="Wingdings" pitchFamily="2" charset="2"/>
              <a:buChar char="ü"/>
            </a:pPr>
            <a:r>
              <a:rPr lang="en-US" altLang="ja-JP" sz="2000" dirty="0" smtClean="0"/>
              <a:t>Rotatable magnet		</a:t>
            </a:r>
            <a:r>
              <a:rPr lang="en-US" altLang="ja-JP" sz="2000" dirty="0" smtClean="0">
                <a:solidFill>
                  <a:srgbClr val="0070C0"/>
                </a:solidFill>
                <a:sym typeface="Wingdings" pitchFamily="2" charset="2"/>
              </a:rPr>
              <a:t>   versatile usage</a:t>
            </a:r>
          </a:p>
          <a:p>
            <a:pPr>
              <a:buNone/>
            </a:pPr>
            <a:r>
              <a:rPr lang="en-US" altLang="ja-JP" sz="2400" dirty="0" smtClean="0">
                <a:sym typeface="Wingdings" pitchFamily="2" charset="2"/>
              </a:rPr>
              <a:t>	</a:t>
            </a:r>
            <a:r>
              <a:rPr lang="en-US" altLang="ja-JP" sz="2400" b="1" u="sng" dirty="0" smtClean="0">
                <a:solidFill>
                  <a:schemeClr val="accent2"/>
                </a:solidFill>
                <a:sym typeface="Wingdings" pitchFamily="2" charset="2"/>
              </a:rPr>
              <a:t>SAMURAI spectrometer is under construction</a:t>
            </a:r>
          </a:p>
          <a:p>
            <a:pPr>
              <a:buNone/>
            </a:pPr>
            <a:r>
              <a:rPr kumimoji="1" lang="en-US" altLang="ja-JP" sz="2400" b="1" dirty="0" smtClean="0">
                <a:solidFill>
                  <a:schemeClr val="accent2"/>
                </a:solidFill>
                <a:sym typeface="Wingdings" pitchFamily="2" charset="2"/>
              </a:rPr>
              <a:t>				</a:t>
            </a:r>
            <a:r>
              <a:rPr kumimoji="1" lang="en-US" altLang="ja-JP" sz="2400" b="1" u="sng" dirty="0" smtClean="0">
                <a:solidFill>
                  <a:schemeClr val="accent2"/>
                </a:solidFill>
                <a:sym typeface="Wingdings" pitchFamily="2" charset="2"/>
              </a:rPr>
              <a:t>and will be completed in May, 2011.</a:t>
            </a:r>
            <a:endParaRPr kumimoji="1" lang="en-US" altLang="ja-JP" sz="2400" b="1" u="sng" dirty="0" smtClean="0">
              <a:solidFill>
                <a:schemeClr val="accent2"/>
              </a:solidFill>
            </a:endParaRPr>
          </a:p>
          <a:p>
            <a:r>
              <a:rPr lang="en-US" altLang="ja-JP" sz="2400" dirty="0" smtClean="0"/>
              <a:t>Detectors are currently under development in parallel.</a:t>
            </a:r>
          </a:p>
          <a:p>
            <a:pPr lvl="1">
              <a:buSzPct val="80000"/>
              <a:buFont typeface="Wingdings" pitchFamily="2" charset="2"/>
              <a:buChar char="ü"/>
            </a:pPr>
            <a:r>
              <a:rPr kumimoji="1" lang="en-US" altLang="ja-JP" sz="2000" dirty="0" smtClean="0"/>
              <a:t>for heavy ion, neutron, proton to be ready in 2011.</a:t>
            </a:r>
          </a:p>
        </p:txBody>
      </p:sp>
      <p:sp>
        <p:nvSpPr>
          <p:cNvPr id="5" name="テキスト ボックス 4"/>
          <p:cNvSpPr txBox="1"/>
          <p:nvPr/>
        </p:nvSpPr>
        <p:spPr>
          <a:xfrm>
            <a:off x="539552" y="5805264"/>
            <a:ext cx="8409674" cy="523220"/>
          </a:xfrm>
          <a:prstGeom prst="rect">
            <a:avLst/>
          </a:prstGeom>
          <a:noFill/>
        </p:spPr>
        <p:txBody>
          <a:bodyPr wrap="none" rtlCol="0">
            <a:spAutoFit/>
          </a:bodyPr>
          <a:lstStyle/>
          <a:p>
            <a:r>
              <a:rPr lang="en-US" altLang="ja-JP" sz="2800" b="1" i="1" u="sng" dirty="0" smtClean="0">
                <a:solidFill>
                  <a:srgbClr val="FF0000"/>
                </a:solidFill>
              </a:rPr>
              <a:t>The first commissioning run is scheduled in early 2012.</a:t>
            </a:r>
          </a:p>
        </p:txBody>
      </p:sp>
      <p:sp>
        <p:nvSpPr>
          <p:cNvPr id="7" name="タイトル 1"/>
          <p:cNvSpPr>
            <a:spLocks noGrp="1"/>
          </p:cNvSpPr>
          <p:nvPr>
            <p:ph type="title"/>
          </p:nvPr>
        </p:nvSpPr>
        <p:spPr/>
        <p:txBody>
          <a:bodyPr/>
          <a:lstStyle/>
          <a:p>
            <a:r>
              <a:rPr kumimoji="1" lang="en-US" altLang="ja-JP" b="1" u="sng" dirty="0" smtClean="0"/>
              <a:t>Summary</a:t>
            </a:r>
            <a:endParaRPr kumimoji="1" lang="ja-JP" altLang="en-US" b="1" u="sng"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u="sng" dirty="0" smtClean="0"/>
              <a:t>Construction </a:t>
            </a:r>
            <a:r>
              <a:rPr lang="en-US" altLang="ja-JP" b="1" u="sng" dirty="0" smtClean="0"/>
              <a:t>M</a:t>
            </a:r>
            <a:r>
              <a:rPr kumimoji="1" lang="en-US" altLang="ja-JP" b="1" u="sng" dirty="0" smtClean="0"/>
              <a:t>embers</a:t>
            </a:r>
            <a:endParaRPr kumimoji="1" lang="ja-JP" altLang="en-US" b="1" u="sng" dirty="0"/>
          </a:p>
        </p:txBody>
      </p:sp>
      <p:sp>
        <p:nvSpPr>
          <p:cNvPr id="5" name="テキスト ボックス 4"/>
          <p:cNvSpPr txBox="1"/>
          <p:nvPr/>
        </p:nvSpPr>
        <p:spPr>
          <a:xfrm>
            <a:off x="2331422" y="1124744"/>
            <a:ext cx="4461478" cy="861774"/>
          </a:xfrm>
          <a:prstGeom prst="rect">
            <a:avLst/>
          </a:prstGeom>
          <a:noFill/>
        </p:spPr>
        <p:txBody>
          <a:bodyPr wrap="none" rtlCol="0">
            <a:spAutoFit/>
          </a:bodyPr>
          <a:lstStyle/>
          <a:p>
            <a:r>
              <a:rPr kumimoji="1" lang="en-US" altLang="ja-JP" sz="1600" dirty="0" smtClean="0"/>
              <a:t>T. Kobayashi (Tohoku)	Spokesperson</a:t>
            </a:r>
          </a:p>
          <a:p>
            <a:r>
              <a:rPr lang="en-US" altLang="ja-JP" sz="1600" dirty="0" smtClean="0"/>
              <a:t>T. </a:t>
            </a:r>
            <a:r>
              <a:rPr lang="en-US" altLang="ja-JP" sz="1600" dirty="0" err="1" smtClean="0"/>
              <a:t>Motobayashi</a:t>
            </a:r>
            <a:r>
              <a:rPr lang="en-US" altLang="ja-JP" sz="1600" dirty="0" smtClean="0"/>
              <a:t> (RIKEN)	Co-spokesperson</a:t>
            </a:r>
          </a:p>
          <a:p>
            <a:r>
              <a:rPr kumimoji="1" lang="en-US" altLang="ja-JP" sz="1600" dirty="0" smtClean="0"/>
              <a:t>K. </a:t>
            </a:r>
            <a:r>
              <a:rPr kumimoji="1" lang="en-US" altLang="ja-JP" sz="1600" dirty="0" err="1" smtClean="0"/>
              <a:t>Yoneda</a:t>
            </a:r>
            <a:r>
              <a:rPr kumimoji="1" lang="en-US" altLang="ja-JP" sz="1600" dirty="0" smtClean="0"/>
              <a:t> (RIKEN)		Project manager</a:t>
            </a:r>
            <a:endParaRPr kumimoji="1" lang="ja-JP" altLang="en-US" sz="1600" dirty="0"/>
          </a:p>
        </p:txBody>
      </p:sp>
      <p:sp>
        <p:nvSpPr>
          <p:cNvPr id="6" name="テキスト ボックス 5"/>
          <p:cNvSpPr txBox="1"/>
          <p:nvPr/>
        </p:nvSpPr>
        <p:spPr>
          <a:xfrm>
            <a:off x="525114" y="2049810"/>
            <a:ext cx="3542573" cy="3785652"/>
          </a:xfrm>
          <a:prstGeom prst="rect">
            <a:avLst/>
          </a:prstGeom>
          <a:noFill/>
        </p:spPr>
        <p:txBody>
          <a:bodyPr wrap="none" rtlCol="0">
            <a:spAutoFit/>
          </a:bodyPr>
          <a:lstStyle/>
          <a:p>
            <a:r>
              <a:rPr lang="en-US" altLang="ja-JP" sz="1600" dirty="0" smtClean="0"/>
              <a:t>Construction Team Members  (* Leader)</a:t>
            </a:r>
          </a:p>
          <a:p>
            <a:endParaRPr lang="en-US" altLang="ja-JP" sz="1600" dirty="0" smtClean="0"/>
          </a:p>
          <a:p>
            <a:endParaRPr lang="en-US" altLang="ja-JP" sz="1600" dirty="0" smtClean="0"/>
          </a:p>
          <a:p>
            <a:endParaRPr lang="en-US" altLang="ja-JP" sz="1600" dirty="0" smtClean="0"/>
          </a:p>
          <a:p>
            <a:endParaRPr lang="en-US" altLang="ja-JP" sz="1600" dirty="0" smtClean="0"/>
          </a:p>
          <a:p>
            <a:endParaRPr lang="en-US" altLang="ja-JP" sz="1600" dirty="0" smtClean="0"/>
          </a:p>
          <a:p>
            <a:endParaRPr lang="en-US" altLang="ja-JP" sz="1600" dirty="0" smtClean="0"/>
          </a:p>
          <a:p>
            <a:endParaRPr lang="en-US" altLang="ja-JP" sz="1600" dirty="0" smtClean="0"/>
          </a:p>
          <a:p>
            <a:endParaRPr lang="en-US" altLang="ja-JP" sz="1600" dirty="0" smtClean="0"/>
          </a:p>
          <a:p>
            <a:endParaRPr lang="en-US" altLang="ja-JP" sz="1600" dirty="0" smtClean="0"/>
          </a:p>
          <a:p>
            <a:endParaRPr lang="en-US" altLang="ja-JP" sz="1600" dirty="0" smtClean="0"/>
          </a:p>
          <a:p>
            <a:endParaRPr lang="en-US" altLang="ja-JP" sz="1600" dirty="0" smtClean="0"/>
          </a:p>
          <a:p>
            <a:endParaRPr lang="en-US" altLang="ja-JP" sz="1600" dirty="0" smtClean="0"/>
          </a:p>
          <a:p>
            <a:endParaRPr lang="en-US" altLang="ja-JP" sz="1600" dirty="0" smtClean="0"/>
          </a:p>
          <a:p>
            <a:r>
              <a:rPr lang="en-US" altLang="ja-JP" sz="1600" dirty="0" smtClean="0"/>
              <a:t>In-House Work Force</a:t>
            </a:r>
          </a:p>
        </p:txBody>
      </p:sp>
      <p:sp>
        <p:nvSpPr>
          <p:cNvPr id="7" name="テキスト ボックス 6"/>
          <p:cNvSpPr txBox="1"/>
          <p:nvPr/>
        </p:nvSpPr>
        <p:spPr>
          <a:xfrm>
            <a:off x="873042" y="2348880"/>
            <a:ext cx="8091446" cy="4078039"/>
          </a:xfrm>
          <a:prstGeom prst="rect">
            <a:avLst/>
          </a:prstGeom>
          <a:noFill/>
        </p:spPr>
        <p:txBody>
          <a:bodyPr wrap="none" rtlCol="0">
            <a:spAutoFit/>
          </a:bodyPr>
          <a:lstStyle/>
          <a:p>
            <a:pPr lvl="0"/>
            <a:r>
              <a:rPr lang="en-US" altLang="ja-JP" sz="1400" dirty="0" smtClean="0"/>
              <a:t>Magnet and Infrastructure:	</a:t>
            </a:r>
            <a:r>
              <a:rPr lang="fi-FI" altLang="ja-JP" sz="1400" dirty="0" smtClean="0"/>
              <a:t>H. Sato*, K. Kusaka, J. Ohnishi, H. Okuno, T. Kubo (RIKEN)</a:t>
            </a:r>
          </a:p>
          <a:p>
            <a:pPr lvl="0"/>
            <a:endParaRPr lang="en-US" altLang="ja-JP" sz="300" dirty="0" smtClean="0"/>
          </a:p>
          <a:p>
            <a:pPr lvl="0"/>
            <a:r>
              <a:rPr lang="en-US" altLang="ja-JP" sz="1400" dirty="0" smtClean="0"/>
              <a:t>Vacuum system and Utilities:	H. Otsu*, Y. Shimizu (RIKEN)</a:t>
            </a:r>
          </a:p>
          <a:p>
            <a:pPr lvl="0"/>
            <a:endParaRPr lang="en-US" altLang="ja-JP" sz="300" dirty="0" smtClean="0"/>
          </a:p>
          <a:p>
            <a:r>
              <a:rPr lang="en-US" altLang="ja-JP" sz="1400" dirty="0" smtClean="0"/>
              <a:t>Heavy Ion Detectors:		T. Kobayashi*, Y. Matsuda, K. </a:t>
            </a:r>
            <a:r>
              <a:rPr lang="en-US" altLang="ja-JP" sz="1400" dirty="0" err="1" smtClean="0"/>
              <a:t>Sekiguchi</a:t>
            </a:r>
            <a:r>
              <a:rPr lang="en-US" altLang="ja-JP" sz="1400" dirty="0" smtClean="0"/>
              <a:t>,</a:t>
            </a:r>
          </a:p>
          <a:p>
            <a:r>
              <a:rPr lang="en-US" altLang="ja-JP" sz="1400" dirty="0" smtClean="0"/>
              <a:t>			N. </a:t>
            </a:r>
            <a:r>
              <a:rPr lang="en-US" altLang="ja-JP" sz="1400" dirty="0" err="1" smtClean="0"/>
              <a:t>Chiga</a:t>
            </a:r>
            <a:r>
              <a:rPr lang="en-US" altLang="ja-JP" sz="1400" dirty="0" smtClean="0"/>
              <a:t>, graduate students (Tohoku), H. Otsu (RIKEN)</a:t>
            </a:r>
          </a:p>
          <a:p>
            <a:pPr lvl="0"/>
            <a:endParaRPr lang="en-US" altLang="ja-JP" sz="300" dirty="0" smtClean="0"/>
          </a:p>
          <a:p>
            <a:r>
              <a:rPr lang="en-US" altLang="ja-JP" sz="1400" dirty="0" smtClean="0"/>
              <a:t>Neutron Detectors (NEBULA):	</a:t>
            </a:r>
            <a:r>
              <a:rPr lang="pl-PL" altLang="ja-JP" sz="1400" dirty="0" smtClean="0"/>
              <a:t>T. Nakamura*, Y. Kondo, Y. Kawada, T. Sako,</a:t>
            </a:r>
            <a:endParaRPr lang="en-US" altLang="ja-JP" sz="1400" dirty="0" smtClean="0"/>
          </a:p>
          <a:p>
            <a:r>
              <a:rPr lang="en-US" altLang="ja-JP" sz="1400" dirty="0" smtClean="0"/>
              <a:t>			</a:t>
            </a:r>
            <a:r>
              <a:rPr lang="pl-PL" altLang="ja-JP" sz="1400" dirty="0" smtClean="0"/>
              <a:t>R. Tanaka (Tokyo Tech), Y. Satou (Seoul National Univ.)</a:t>
            </a:r>
          </a:p>
          <a:p>
            <a:pPr lvl="0"/>
            <a:endParaRPr lang="en-US" altLang="ja-JP" sz="300" dirty="0" smtClean="0"/>
          </a:p>
          <a:p>
            <a:r>
              <a:rPr lang="en-US" altLang="ja-JP" sz="1400" dirty="0" smtClean="0"/>
              <a:t>Proton Detectors:		K. </a:t>
            </a:r>
            <a:r>
              <a:rPr lang="en-US" altLang="ja-JP" sz="1400" dirty="0" err="1" smtClean="0"/>
              <a:t>Yoneda</a:t>
            </a:r>
            <a:r>
              <a:rPr lang="en-US" altLang="ja-JP" sz="1400" dirty="0" smtClean="0"/>
              <a:t>*, Y. </a:t>
            </a:r>
            <a:r>
              <a:rPr lang="en-US" altLang="ja-JP" sz="1400" dirty="0" err="1" smtClean="0"/>
              <a:t>Togano</a:t>
            </a:r>
            <a:r>
              <a:rPr lang="en-US" altLang="ja-JP" sz="1400" dirty="0" smtClean="0"/>
              <a:t>, M. </a:t>
            </a:r>
            <a:r>
              <a:rPr lang="en-US" altLang="ja-JP" sz="1400" dirty="0" err="1" smtClean="0"/>
              <a:t>Kurokawa</a:t>
            </a:r>
            <a:r>
              <a:rPr lang="en-US" altLang="ja-JP" sz="1400" dirty="0" smtClean="0"/>
              <a:t>, A. </a:t>
            </a:r>
            <a:r>
              <a:rPr lang="en-US" altLang="ja-JP" sz="1400" dirty="0" err="1" smtClean="0"/>
              <a:t>Taketani</a:t>
            </a:r>
            <a:r>
              <a:rPr lang="en-US" altLang="ja-JP" sz="1400" dirty="0" smtClean="0"/>
              <a:t>, H. Murakami,</a:t>
            </a:r>
          </a:p>
          <a:p>
            <a:r>
              <a:rPr lang="en-US" altLang="ja-JP" sz="1400" dirty="0" smtClean="0"/>
              <a:t>			T. </a:t>
            </a:r>
            <a:r>
              <a:rPr lang="en-US" altLang="ja-JP" sz="1400" dirty="0" err="1" smtClean="0"/>
              <a:t>Motobayashi</a:t>
            </a:r>
            <a:r>
              <a:rPr lang="en-US" altLang="ja-JP" sz="1400" dirty="0" smtClean="0"/>
              <a:t> (RIKEN), K. Kurita (</a:t>
            </a:r>
            <a:r>
              <a:rPr lang="en-US" altLang="ja-JP" sz="1400" dirty="0" err="1" smtClean="0"/>
              <a:t>Rikkyo</a:t>
            </a:r>
            <a:r>
              <a:rPr lang="en-US" altLang="ja-JP" sz="1400" dirty="0" smtClean="0"/>
              <a:t>), T. Kobayashi (Tohoku), </a:t>
            </a:r>
          </a:p>
          <a:p>
            <a:r>
              <a:rPr lang="en-US" altLang="ja-JP" sz="1400" dirty="0" smtClean="0"/>
              <a:t>			L. </a:t>
            </a:r>
            <a:r>
              <a:rPr lang="en-US" altLang="ja-JP" sz="1400" dirty="0" err="1" smtClean="0"/>
              <a:t>Trache</a:t>
            </a:r>
            <a:r>
              <a:rPr lang="en-US" altLang="ja-JP" sz="1400" dirty="0" smtClean="0"/>
              <a:t> (Texas A&amp;M) and the TWL collaboration</a:t>
            </a:r>
          </a:p>
          <a:p>
            <a:pPr lvl="0"/>
            <a:endParaRPr lang="en-US" altLang="ja-JP" sz="300" dirty="0" smtClean="0"/>
          </a:p>
          <a:p>
            <a:r>
              <a:rPr lang="en-US" altLang="ja-JP" sz="1400" dirty="0" err="1" smtClean="0"/>
              <a:t>Pol</a:t>
            </a:r>
            <a:r>
              <a:rPr lang="en-US" altLang="ja-JP" sz="1400" dirty="0" smtClean="0"/>
              <a:t>-</a:t>
            </a:r>
            <a:r>
              <a:rPr lang="en-US" altLang="ja-JP" sz="1400" i="1" dirty="0" smtClean="0"/>
              <a:t>d</a:t>
            </a:r>
            <a:r>
              <a:rPr lang="en-US" altLang="ja-JP" sz="1400" dirty="0" smtClean="0"/>
              <a:t> induced reaction exp. devices:	K. </a:t>
            </a:r>
            <a:r>
              <a:rPr lang="en-US" altLang="ja-JP" sz="1400" dirty="0" err="1" smtClean="0"/>
              <a:t>Sekiguchi</a:t>
            </a:r>
            <a:r>
              <a:rPr lang="en-US" altLang="ja-JP" sz="1400" dirty="0" smtClean="0"/>
              <a:t>*, T. Kobayashi, Y. Matsuda, graduate students (Tohoku)</a:t>
            </a:r>
          </a:p>
          <a:p>
            <a:pPr lvl="0"/>
            <a:endParaRPr lang="en-US" altLang="ja-JP" sz="300" dirty="0" smtClean="0"/>
          </a:p>
          <a:p>
            <a:r>
              <a:rPr lang="en-US" altLang="ja-JP" sz="1400" dirty="0" smtClean="0"/>
              <a:t>Time Projection Chamber:	</a:t>
            </a:r>
            <a:r>
              <a:rPr lang="fi-FI" altLang="ja-JP" sz="1400" dirty="0" smtClean="0"/>
              <a:t>T. Murakami* (Kyoto), T. Isobe, A. Taketani, S. Nishimura, Y. Nakai, </a:t>
            </a:r>
          </a:p>
          <a:p>
            <a:r>
              <a:rPr lang="en-US" altLang="ja-JP" sz="1400" dirty="0" smtClean="0"/>
              <a:t>			H. Sakurai (RIKEN), W.G. Lynch (Michigan State) </a:t>
            </a:r>
          </a:p>
          <a:p>
            <a:r>
              <a:rPr lang="en-US" altLang="ja-JP" sz="1400" dirty="0" smtClean="0"/>
              <a:t>			and SAMURAI TPC collaboration</a:t>
            </a:r>
          </a:p>
          <a:p>
            <a:endParaRPr lang="en-US" altLang="ja-JP" sz="1400" dirty="0" smtClean="0"/>
          </a:p>
          <a:p>
            <a:endParaRPr lang="en-US" altLang="ja-JP" sz="1100" dirty="0" smtClean="0"/>
          </a:p>
          <a:p>
            <a:r>
              <a:rPr lang="en-US" altLang="ja-JP" sz="1400" dirty="0" smtClean="0"/>
              <a:t>Research instruments group:	T. Kubo (Group leader)</a:t>
            </a:r>
          </a:p>
          <a:p>
            <a:pPr lvl="0"/>
            <a:endParaRPr lang="en-US" altLang="ja-JP" sz="300" dirty="0" smtClean="0"/>
          </a:p>
          <a:p>
            <a:r>
              <a:rPr lang="en-US" altLang="ja-JP" sz="1400" dirty="0" smtClean="0"/>
              <a:t>SAMURAI team:		T. </a:t>
            </a:r>
            <a:r>
              <a:rPr lang="en-US" altLang="ja-JP" sz="1400" dirty="0" err="1" smtClean="0"/>
              <a:t>Motobayashi</a:t>
            </a:r>
            <a:r>
              <a:rPr lang="en-US" altLang="ja-JP" sz="1400" dirty="0" smtClean="0"/>
              <a:t>*, H. Sato, Y. Shimizu, K. </a:t>
            </a:r>
            <a:r>
              <a:rPr lang="en-US" altLang="ja-JP" sz="1400" dirty="0" err="1" smtClean="0"/>
              <a:t>Yoneda</a:t>
            </a:r>
            <a:r>
              <a:rPr lang="en-US" altLang="ja-JP" sz="1400" dirty="0" smtClean="0"/>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0" y="0"/>
            <a:ext cx="9144000" cy="6858000"/>
          </a:xfrm>
        </p:spPr>
        <p:txBody>
          <a:bodyPr anchor="ctr" anchorCtr="1"/>
          <a:lstStyle/>
          <a:p>
            <a:pPr algn="ctr"/>
            <a:r>
              <a:rPr kumimoji="1" lang="en-US" altLang="ja-JP" sz="6000" smtClean="0">
                <a:solidFill>
                  <a:schemeClr val="tx1"/>
                </a:solidFill>
              </a:rPr>
              <a:t>Backup</a:t>
            </a:r>
            <a:endParaRPr kumimoji="1" lang="ja-JP" altLang="en-US" sz="6000"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3"/>
          <p:cNvPicPr>
            <a:picLocks noChangeAspect="1" noChangeArrowheads="1"/>
          </p:cNvPicPr>
          <p:nvPr/>
        </p:nvPicPr>
        <p:blipFill>
          <a:blip r:embed="rId3" cstate="print"/>
          <a:srcRect l="5113" t="8764" r="2751" b="5592"/>
          <a:stretch>
            <a:fillRect/>
          </a:stretch>
        </p:blipFill>
        <p:spPr bwMode="auto">
          <a:xfrm>
            <a:off x="539552" y="1124744"/>
            <a:ext cx="8064896" cy="5583390"/>
          </a:xfrm>
          <a:prstGeom prst="rect">
            <a:avLst/>
          </a:prstGeom>
          <a:noFill/>
          <a:ln w="9525">
            <a:noFill/>
            <a:miter lim="800000"/>
            <a:headEnd/>
            <a:tailEnd/>
          </a:ln>
        </p:spPr>
      </p:pic>
      <p:sp>
        <p:nvSpPr>
          <p:cNvPr id="5" name="タイトル 1"/>
          <p:cNvSpPr>
            <a:spLocks noGrp="1"/>
          </p:cNvSpPr>
          <p:nvPr>
            <p:ph type="title"/>
          </p:nvPr>
        </p:nvSpPr>
        <p:spPr/>
        <p:txBody>
          <a:bodyPr/>
          <a:lstStyle/>
          <a:p>
            <a:r>
              <a:rPr kumimoji="1" lang="en-US" altLang="ja-JP" b="1" u="sng" dirty="0" smtClean="0"/>
              <a:t>Proton Drift Chamber </a:t>
            </a:r>
            <a:r>
              <a:rPr kumimoji="1" lang="en-US" altLang="ja-JP" sz="2800" b="1" u="sng" dirty="0" smtClean="0"/>
              <a:t>(PDC1, PDC2)</a:t>
            </a:r>
            <a:endParaRPr kumimoji="1" lang="ja-JP" altLang="en-US" b="1" u="sng"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3"/>
          <p:cNvPicPr>
            <a:picLocks noChangeAspect="1" noChangeArrowheads="1"/>
          </p:cNvPicPr>
          <p:nvPr/>
        </p:nvPicPr>
        <p:blipFill>
          <a:blip r:embed="rId3" cstate="print"/>
          <a:srcRect l="8263" t="10588" r="5113"/>
          <a:stretch>
            <a:fillRect/>
          </a:stretch>
        </p:blipFill>
        <p:spPr bwMode="auto">
          <a:xfrm>
            <a:off x="1111194" y="1556792"/>
            <a:ext cx="7709278" cy="5246911"/>
          </a:xfrm>
          <a:prstGeom prst="rect">
            <a:avLst/>
          </a:prstGeom>
          <a:noFill/>
          <a:ln w="9525">
            <a:noFill/>
            <a:miter lim="800000"/>
            <a:headEnd/>
            <a:tailEnd/>
          </a:ln>
        </p:spPr>
      </p:pic>
      <p:sp>
        <p:nvSpPr>
          <p:cNvPr id="5" name="タイトル 1"/>
          <p:cNvSpPr>
            <a:spLocks noGrp="1"/>
          </p:cNvSpPr>
          <p:nvPr>
            <p:ph type="title"/>
          </p:nvPr>
        </p:nvSpPr>
        <p:spPr/>
        <p:txBody>
          <a:bodyPr>
            <a:noAutofit/>
          </a:bodyPr>
          <a:lstStyle/>
          <a:p>
            <a:r>
              <a:rPr kumimoji="1" lang="en-US" altLang="ja-JP" b="1" u="sng" dirty="0" smtClean="0"/>
              <a:t>Total Internal Reflection-type Cherenkov Detector </a:t>
            </a:r>
            <a:r>
              <a:rPr kumimoji="1" lang="en-US" altLang="ja-JP" sz="2800" b="1" u="sng" dirty="0" smtClean="0"/>
              <a:t>(TIRC)</a:t>
            </a:r>
            <a:endParaRPr kumimoji="1" lang="ja-JP" altLang="en-US" b="1" u="sng"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p:cNvSpPr txBox="1"/>
          <p:nvPr/>
        </p:nvSpPr>
        <p:spPr>
          <a:xfrm>
            <a:off x="5148000" y="1052736"/>
            <a:ext cx="3996952" cy="4801314"/>
          </a:xfrm>
          <a:prstGeom prst="rect">
            <a:avLst/>
          </a:prstGeom>
          <a:noFill/>
        </p:spPr>
        <p:txBody>
          <a:bodyPr wrap="square" rtlCol="0">
            <a:spAutoFit/>
          </a:bodyPr>
          <a:lstStyle/>
          <a:p>
            <a:pPr>
              <a:buFont typeface="Arial" pitchFamily="34" charset="0"/>
              <a:buChar char="•"/>
            </a:pPr>
            <a:r>
              <a:rPr lang="en-US" altLang="ja-JP" sz="2000" b="1" dirty="0" smtClean="0">
                <a:solidFill>
                  <a:srgbClr val="0070C0"/>
                </a:solidFill>
              </a:rPr>
              <a:t>  </a:t>
            </a:r>
            <a:r>
              <a:rPr lang="en-US" altLang="ja-JP" sz="2000" b="1" u="sng" dirty="0" smtClean="0">
                <a:solidFill>
                  <a:srgbClr val="0070C0"/>
                </a:solidFill>
              </a:rPr>
              <a:t>Detectors for Proton</a:t>
            </a:r>
          </a:p>
          <a:p>
            <a:pPr lvl="1">
              <a:buFont typeface="Arial" pitchFamily="34" charset="0"/>
              <a:buChar char="•"/>
            </a:pPr>
            <a:r>
              <a:rPr lang="en-US" altLang="ja-JP" dirty="0" smtClean="0"/>
              <a:t>  Proton Drift Chamber</a:t>
            </a:r>
          </a:p>
          <a:p>
            <a:pPr lvl="1">
              <a:buFont typeface="Arial" pitchFamily="34" charset="0"/>
              <a:buChar char="•"/>
            </a:pPr>
            <a:r>
              <a:rPr lang="en-US" altLang="ja-JP" dirty="0" smtClean="0"/>
              <a:t>  Plastic </a:t>
            </a:r>
            <a:r>
              <a:rPr lang="en-US" altLang="ja-JP" dirty="0" err="1" smtClean="0"/>
              <a:t>Hodoscope</a:t>
            </a:r>
            <a:endParaRPr lang="en-US" altLang="ja-JP" dirty="0" smtClean="0"/>
          </a:p>
          <a:p>
            <a:pPr lvl="1">
              <a:buFont typeface="Arial" pitchFamily="34" charset="0"/>
              <a:buChar char="•"/>
            </a:pPr>
            <a:endParaRPr lang="en-US" altLang="ja-JP" dirty="0" smtClean="0"/>
          </a:p>
          <a:p>
            <a:pPr lvl="1">
              <a:buFont typeface="Arial" pitchFamily="34" charset="0"/>
              <a:buChar char="•"/>
            </a:pPr>
            <a:endParaRPr lang="en-US" altLang="ja-JP" dirty="0" smtClean="0"/>
          </a:p>
          <a:p>
            <a:pPr lvl="1">
              <a:buFont typeface="Arial" pitchFamily="34" charset="0"/>
              <a:buChar char="•"/>
            </a:pPr>
            <a:endParaRPr lang="en-US" altLang="ja-JP" dirty="0" smtClean="0"/>
          </a:p>
          <a:p>
            <a:pPr>
              <a:buFont typeface="Arial" pitchFamily="34" charset="0"/>
              <a:buChar char="•"/>
            </a:pPr>
            <a:r>
              <a:rPr lang="en-US" altLang="ja-JP" sz="2000" b="1" dirty="0" smtClean="0">
                <a:solidFill>
                  <a:srgbClr val="0070C0"/>
                </a:solidFill>
              </a:rPr>
              <a:t>  </a:t>
            </a:r>
            <a:r>
              <a:rPr lang="en-US" altLang="ja-JP" sz="2000" b="1" u="sng" dirty="0" smtClean="0">
                <a:solidFill>
                  <a:srgbClr val="0070C0"/>
                </a:solidFill>
              </a:rPr>
              <a:t>Silicon Strip Detector</a:t>
            </a:r>
          </a:p>
          <a:p>
            <a:pPr lvl="1">
              <a:buFont typeface="Arial" pitchFamily="34" charset="0"/>
              <a:buChar char="•"/>
            </a:pPr>
            <a:r>
              <a:rPr lang="en-US" altLang="ja-JP" sz="2000" dirty="0" smtClean="0"/>
              <a:t>  </a:t>
            </a:r>
            <a:r>
              <a:rPr lang="en-US" altLang="ja-JP" dirty="0" smtClean="0"/>
              <a:t>Broad dynamic range</a:t>
            </a:r>
          </a:p>
          <a:p>
            <a:pPr lvl="1"/>
            <a:r>
              <a:rPr lang="en-US" altLang="ja-JP" sz="1600" dirty="0" smtClean="0"/>
              <a:t>        </a:t>
            </a:r>
            <a:r>
              <a:rPr lang="en-US" altLang="ja-JP" sz="1600" dirty="0" smtClean="0">
                <a:solidFill>
                  <a:schemeClr val="accent2"/>
                </a:solidFill>
              </a:rPr>
              <a:t>Both proton &amp; heavy ion (Z &lt; 50)</a:t>
            </a:r>
          </a:p>
          <a:p>
            <a:pPr lvl="1"/>
            <a:r>
              <a:rPr lang="en-US" altLang="ja-JP" sz="1600" dirty="0" smtClean="0">
                <a:solidFill>
                  <a:schemeClr val="accent2"/>
                </a:solidFill>
              </a:rPr>
              <a:t>        hit the detector</a:t>
            </a:r>
          </a:p>
          <a:p>
            <a:pPr lvl="1">
              <a:buFont typeface="Arial" pitchFamily="34" charset="0"/>
              <a:buChar char="•"/>
            </a:pPr>
            <a:r>
              <a:rPr lang="en-US" altLang="ja-JP" dirty="0" smtClean="0"/>
              <a:t>  Capability of high density</a:t>
            </a:r>
          </a:p>
          <a:p>
            <a:r>
              <a:rPr lang="en-US" altLang="ja-JP" dirty="0" smtClean="0"/>
              <a:t>                                 signal processing</a:t>
            </a:r>
          </a:p>
          <a:p>
            <a:r>
              <a:rPr lang="en-US" altLang="ja-JP" sz="1600" dirty="0" smtClean="0"/>
              <a:t>                 </a:t>
            </a:r>
            <a:r>
              <a:rPr lang="en-US" altLang="ja-JP" sz="1600" dirty="0" smtClean="0">
                <a:solidFill>
                  <a:schemeClr val="accent2"/>
                </a:solidFill>
              </a:rPr>
              <a:t>Signals of about 2500ch in total</a:t>
            </a:r>
          </a:p>
          <a:p>
            <a:r>
              <a:rPr lang="en-US" altLang="ja-JP" sz="1600" dirty="0" smtClean="0"/>
              <a:t>	</a:t>
            </a:r>
            <a:r>
              <a:rPr lang="en-US" altLang="ja-JP" sz="1400" dirty="0" smtClean="0"/>
              <a:t>Modify integrated ASD circuit</a:t>
            </a:r>
          </a:p>
          <a:p>
            <a:r>
              <a:rPr lang="en-US" altLang="ja-JP" sz="1400" dirty="0" smtClean="0"/>
              <a:t>	HINP16C in collaboration with</a:t>
            </a:r>
          </a:p>
          <a:p>
            <a:r>
              <a:rPr lang="en-US" altLang="ja-JP" sz="1400" dirty="0" smtClean="0"/>
              <a:t>	Texas A&amp;M and Washington Univ.</a:t>
            </a:r>
          </a:p>
          <a:p>
            <a:r>
              <a:rPr lang="en-US" altLang="ja-JP" sz="1400" dirty="0" smtClean="0"/>
              <a:t>	HINP16C --- 16ch processing in 1 chip</a:t>
            </a:r>
          </a:p>
          <a:p>
            <a:r>
              <a:rPr lang="en-US" altLang="ja-JP" sz="1400" dirty="0" smtClean="0"/>
              <a:t>	two output for energy and timing</a:t>
            </a:r>
            <a:endParaRPr lang="en-US" altLang="ja-JP" sz="1600" dirty="0" smtClean="0"/>
          </a:p>
        </p:txBody>
      </p:sp>
      <p:pic>
        <p:nvPicPr>
          <p:cNvPr id="13" name="コンテンツ プレースホルダ 12" descr="SetUp2.png"/>
          <p:cNvPicPr>
            <a:picLocks noGrp="1" noChangeAspect="1"/>
          </p:cNvPicPr>
          <p:nvPr>
            <p:ph idx="1"/>
          </p:nvPr>
        </p:nvPicPr>
        <p:blipFill>
          <a:blip r:embed="rId3" cstate="print"/>
          <a:srcRect l="16305" r="8657"/>
          <a:stretch>
            <a:fillRect/>
          </a:stretch>
        </p:blipFill>
        <p:spPr>
          <a:xfrm>
            <a:off x="108000" y="1846800"/>
            <a:ext cx="4968552" cy="4608000"/>
          </a:xfrm>
        </p:spPr>
      </p:pic>
      <p:sp>
        <p:nvSpPr>
          <p:cNvPr id="16" name="円/楕円 15"/>
          <p:cNvSpPr/>
          <p:nvPr/>
        </p:nvSpPr>
        <p:spPr>
          <a:xfrm>
            <a:off x="2411760" y="4221088"/>
            <a:ext cx="2088232" cy="2232248"/>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 name="円/楕円 9"/>
          <p:cNvSpPr/>
          <p:nvPr/>
        </p:nvSpPr>
        <p:spPr>
          <a:xfrm>
            <a:off x="3419872" y="3645024"/>
            <a:ext cx="2016224" cy="1944216"/>
          </a:xfrm>
          <a:prstGeom prst="ellipse">
            <a:avLst/>
          </a:prstGeom>
          <a:no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 name="テキスト ボックス 14"/>
          <p:cNvSpPr txBox="1"/>
          <p:nvPr/>
        </p:nvSpPr>
        <p:spPr>
          <a:xfrm>
            <a:off x="2771800" y="6381328"/>
            <a:ext cx="2069797" cy="369332"/>
          </a:xfrm>
          <a:prstGeom prst="rect">
            <a:avLst/>
          </a:prstGeom>
          <a:solidFill>
            <a:schemeClr val="bg1">
              <a:alpha val="60000"/>
            </a:schemeClr>
          </a:solidFill>
        </p:spPr>
        <p:txBody>
          <a:bodyPr wrap="none" rtlCol="0">
            <a:spAutoFit/>
          </a:bodyPr>
          <a:lstStyle/>
          <a:p>
            <a:r>
              <a:rPr kumimoji="1" lang="en-US" altLang="ja-JP" dirty="0" smtClean="0"/>
              <a:t>Detectors for Proton</a:t>
            </a:r>
            <a:endParaRPr kumimoji="1" lang="ja-JP" altLang="en-US" dirty="0"/>
          </a:p>
        </p:txBody>
      </p:sp>
      <p:sp>
        <p:nvSpPr>
          <p:cNvPr id="18" name="円/楕円 17"/>
          <p:cNvSpPr/>
          <p:nvPr/>
        </p:nvSpPr>
        <p:spPr>
          <a:xfrm>
            <a:off x="1115616" y="4149080"/>
            <a:ext cx="944488" cy="944488"/>
          </a:xfrm>
          <a:prstGeom prst="ellipse">
            <a:avLst/>
          </a:prstGeom>
          <a:no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 name="テキスト ボックス 10"/>
          <p:cNvSpPr txBox="1"/>
          <p:nvPr/>
        </p:nvSpPr>
        <p:spPr>
          <a:xfrm>
            <a:off x="684000" y="1340768"/>
            <a:ext cx="3366627" cy="400110"/>
          </a:xfrm>
          <a:prstGeom prst="rect">
            <a:avLst/>
          </a:prstGeom>
          <a:solidFill>
            <a:schemeClr val="bg1"/>
          </a:solidFill>
        </p:spPr>
        <p:txBody>
          <a:bodyPr wrap="none" rtlCol="0">
            <a:spAutoFit/>
          </a:bodyPr>
          <a:lstStyle/>
          <a:p>
            <a:r>
              <a:rPr kumimoji="1" lang="en-US" altLang="ja-JP" sz="2000" dirty="0" smtClean="0"/>
              <a:t>(</a:t>
            </a:r>
            <a:r>
              <a:rPr kumimoji="1" lang="en-US" altLang="ja-JP" sz="2000" dirty="0" smtClean="0">
                <a:latin typeface="Symbol" pitchFamily="18" charset="2"/>
              </a:rPr>
              <a:t>g</a:t>
            </a:r>
            <a:r>
              <a:rPr kumimoji="1" lang="en-US" altLang="ja-JP" sz="2000" dirty="0" smtClean="0"/>
              <a:t>, </a:t>
            </a:r>
            <a:r>
              <a:rPr lang="en-US" altLang="ja-JP" sz="2000" i="1" dirty="0" smtClean="0"/>
              <a:t>p</a:t>
            </a:r>
            <a:r>
              <a:rPr kumimoji="1" lang="en-US" altLang="ja-JP" sz="2000" dirty="0" smtClean="0"/>
              <a:t>) reaction: proton-rich side</a:t>
            </a:r>
            <a:endParaRPr kumimoji="1" lang="ja-JP" altLang="en-US" sz="2000" dirty="0"/>
          </a:p>
        </p:txBody>
      </p:sp>
      <p:sp>
        <p:nvSpPr>
          <p:cNvPr id="19" name="テキスト ボックス 18"/>
          <p:cNvSpPr txBox="1"/>
          <p:nvPr/>
        </p:nvSpPr>
        <p:spPr>
          <a:xfrm>
            <a:off x="5796136" y="2123564"/>
            <a:ext cx="3087127" cy="369332"/>
          </a:xfrm>
          <a:prstGeom prst="rect">
            <a:avLst/>
          </a:prstGeom>
          <a:noFill/>
        </p:spPr>
        <p:txBody>
          <a:bodyPr wrap="none" rtlCol="0">
            <a:spAutoFit/>
          </a:bodyPr>
          <a:lstStyle/>
          <a:p>
            <a:r>
              <a:rPr lang="en-US" altLang="ja-JP" dirty="0" smtClean="0">
                <a:solidFill>
                  <a:srgbClr val="FF0000"/>
                </a:solidFill>
              </a:rPr>
              <a:t>All detectors are ready in 2011.</a:t>
            </a:r>
            <a:endParaRPr kumimoji="1" lang="ja-JP" altLang="en-US" dirty="0"/>
          </a:p>
        </p:txBody>
      </p:sp>
      <p:grpSp>
        <p:nvGrpSpPr>
          <p:cNvPr id="3" name="Group 33"/>
          <p:cNvGrpSpPr>
            <a:grpSpLocks/>
          </p:cNvGrpSpPr>
          <p:nvPr/>
        </p:nvGrpSpPr>
        <p:grpSpPr bwMode="auto">
          <a:xfrm>
            <a:off x="4499992" y="4653136"/>
            <a:ext cx="441325" cy="411163"/>
            <a:chOff x="2325" y="3549"/>
            <a:chExt cx="278" cy="259"/>
          </a:xfrm>
        </p:grpSpPr>
        <p:sp>
          <p:nvSpPr>
            <p:cNvPr id="24" name="Oval 34"/>
            <p:cNvSpPr>
              <a:spLocks noChangeAspect="1" noChangeArrowheads="1"/>
            </p:cNvSpPr>
            <p:nvPr/>
          </p:nvSpPr>
          <p:spPr bwMode="auto">
            <a:xfrm>
              <a:off x="2340" y="3678"/>
              <a:ext cx="86" cy="86"/>
            </a:xfrm>
            <a:prstGeom prst="ellipse">
              <a:avLst/>
            </a:prstGeom>
            <a:gradFill rotWithShape="1">
              <a:gsLst>
                <a:gs pos="0">
                  <a:srgbClr val="FFDFDF"/>
                </a:gs>
                <a:gs pos="100000">
                  <a:srgbClr val="FF0000"/>
                </a:gs>
              </a:gsLst>
              <a:lin ang="5400000" scaled="1"/>
            </a:gradFill>
            <a:ln w="3175">
              <a:noFill/>
              <a:round/>
              <a:headEnd/>
              <a:tailEnd/>
            </a:ln>
          </p:spPr>
          <p:txBody>
            <a:bodyPr wrap="none" anchor="ctr"/>
            <a:lstStyle/>
            <a:p>
              <a:pPr algn="ctr"/>
              <a:endParaRPr lang="ja-JP" altLang="en-US" sz="2400" b="0">
                <a:solidFill>
                  <a:srgbClr val="000000"/>
                </a:solidFill>
                <a:latin typeface="Calibri" pitchFamily="34" charset="0"/>
              </a:endParaRPr>
            </a:p>
          </p:txBody>
        </p:sp>
        <p:sp>
          <p:nvSpPr>
            <p:cNvPr id="25" name="Oval 35"/>
            <p:cNvSpPr>
              <a:spLocks noChangeAspect="1" noChangeArrowheads="1"/>
            </p:cNvSpPr>
            <p:nvPr/>
          </p:nvSpPr>
          <p:spPr bwMode="auto">
            <a:xfrm>
              <a:off x="2423" y="3629"/>
              <a:ext cx="86" cy="86"/>
            </a:xfrm>
            <a:prstGeom prst="ellipse">
              <a:avLst/>
            </a:prstGeom>
            <a:gradFill rotWithShape="1">
              <a:gsLst>
                <a:gs pos="0">
                  <a:srgbClr val="760000"/>
                </a:gs>
                <a:gs pos="100000">
                  <a:srgbClr val="FF0000"/>
                </a:gs>
              </a:gsLst>
              <a:lin ang="5400000" scaled="1"/>
            </a:gradFill>
            <a:ln w="3175">
              <a:noFill/>
              <a:round/>
              <a:headEnd/>
              <a:tailEnd/>
            </a:ln>
          </p:spPr>
          <p:txBody>
            <a:bodyPr wrap="none" anchor="ctr"/>
            <a:lstStyle/>
            <a:p>
              <a:pPr algn="ctr"/>
              <a:endParaRPr lang="ja-JP" altLang="en-US" sz="2400" b="0">
                <a:solidFill>
                  <a:srgbClr val="000000"/>
                </a:solidFill>
                <a:latin typeface="Calibri" pitchFamily="34" charset="0"/>
              </a:endParaRPr>
            </a:p>
          </p:txBody>
        </p:sp>
        <p:sp>
          <p:nvSpPr>
            <p:cNvPr id="26" name="Oval 36"/>
            <p:cNvSpPr>
              <a:spLocks noChangeAspect="1" noChangeArrowheads="1"/>
            </p:cNvSpPr>
            <p:nvPr/>
          </p:nvSpPr>
          <p:spPr bwMode="auto">
            <a:xfrm>
              <a:off x="2503" y="3679"/>
              <a:ext cx="87" cy="90"/>
            </a:xfrm>
            <a:prstGeom prst="ellipse">
              <a:avLst/>
            </a:prstGeom>
            <a:gradFill rotWithShape="1">
              <a:gsLst>
                <a:gs pos="0">
                  <a:srgbClr val="0000FF"/>
                </a:gs>
                <a:gs pos="100000">
                  <a:srgbClr val="66FFCC"/>
                </a:gs>
              </a:gsLst>
              <a:lin ang="5400000" scaled="1"/>
            </a:gradFill>
            <a:ln w="3175">
              <a:noFill/>
              <a:round/>
              <a:headEnd/>
              <a:tailEnd/>
            </a:ln>
          </p:spPr>
          <p:txBody>
            <a:bodyPr wrap="none" anchor="ctr"/>
            <a:lstStyle/>
            <a:p>
              <a:pPr algn="ctr"/>
              <a:endParaRPr lang="ja-JP" altLang="en-US" sz="2400" b="0">
                <a:solidFill>
                  <a:srgbClr val="000000"/>
                </a:solidFill>
                <a:latin typeface="Calibri" pitchFamily="34" charset="0"/>
              </a:endParaRPr>
            </a:p>
          </p:txBody>
        </p:sp>
        <p:sp>
          <p:nvSpPr>
            <p:cNvPr id="27" name="Oval 37"/>
            <p:cNvSpPr>
              <a:spLocks noChangeAspect="1" noChangeArrowheads="1"/>
            </p:cNvSpPr>
            <p:nvPr/>
          </p:nvSpPr>
          <p:spPr bwMode="auto">
            <a:xfrm>
              <a:off x="2470" y="3595"/>
              <a:ext cx="86" cy="95"/>
            </a:xfrm>
            <a:prstGeom prst="ellipse">
              <a:avLst/>
            </a:prstGeom>
            <a:gradFill rotWithShape="1">
              <a:gsLst>
                <a:gs pos="0">
                  <a:srgbClr val="0000FF"/>
                </a:gs>
                <a:gs pos="100000">
                  <a:srgbClr val="3399FF"/>
                </a:gs>
              </a:gsLst>
              <a:lin ang="5400000" scaled="1"/>
            </a:gradFill>
            <a:ln w="3175">
              <a:noFill/>
              <a:round/>
              <a:headEnd/>
              <a:tailEnd/>
            </a:ln>
          </p:spPr>
          <p:txBody>
            <a:bodyPr wrap="none" anchor="ctr"/>
            <a:lstStyle/>
            <a:p>
              <a:pPr algn="ctr"/>
              <a:endParaRPr lang="ja-JP" altLang="en-US" sz="2400" b="0">
                <a:solidFill>
                  <a:srgbClr val="000000"/>
                </a:solidFill>
                <a:latin typeface="Calibri" pitchFamily="34" charset="0"/>
              </a:endParaRPr>
            </a:p>
          </p:txBody>
        </p:sp>
        <p:sp>
          <p:nvSpPr>
            <p:cNvPr id="28" name="Oval 38"/>
            <p:cNvSpPr>
              <a:spLocks noChangeAspect="1" noChangeArrowheads="1"/>
            </p:cNvSpPr>
            <p:nvPr/>
          </p:nvSpPr>
          <p:spPr bwMode="auto">
            <a:xfrm>
              <a:off x="2372" y="3704"/>
              <a:ext cx="86" cy="90"/>
            </a:xfrm>
            <a:prstGeom prst="ellipse">
              <a:avLst/>
            </a:prstGeom>
            <a:gradFill rotWithShape="1">
              <a:gsLst>
                <a:gs pos="0">
                  <a:srgbClr val="0000FF"/>
                </a:gs>
                <a:gs pos="100000">
                  <a:srgbClr val="66FFCC"/>
                </a:gs>
              </a:gsLst>
              <a:lin ang="5400000" scaled="1"/>
            </a:gradFill>
            <a:ln w="3175">
              <a:noFill/>
              <a:round/>
              <a:headEnd/>
              <a:tailEnd/>
            </a:ln>
          </p:spPr>
          <p:txBody>
            <a:bodyPr wrap="none" anchor="ctr"/>
            <a:lstStyle/>
            <a:p>
              <a:pPr algn="ctr"/>
              <a:endParaRPr lang="ja-JP" altLang="en-US" sz="2400" b="0">
                <a:solidFill>
                  <a:srgbClr val="000000"/>
                </a:solidFill>
                <a:latin typeface="Calibri" pitchFamily="34" charset="0"/>
              </a:endParaRPr>
            </a:p>
          </p:txBody>
        </p:sp>
        <p:sp>
          <p:nvSpPr>
            <p:cNvPr id="29" name="Oval 39"/>
            <p:cNvSpPr>
              <a:spLocks noChangeAspect="1" noChangeArrowheads="1"/>
            </p:cNvSpPr>
            <p:nvPr/>
          </p:nvSpPr>
          <p:spPr bwMode="auto">
            <a:xfrm>
              <a:off x="2417" y="3549"/>
              <a:ext cx="87" cy="90"/>
            </a:xfrm>
            <a:prstGeom prst="ellipse">
              <a:avLst/>
            </a:prstGeom>
            <a:gradFill rotWithShape="1">
              <a:gsLst>
                <a:gs pos="0">
                  <a:srgbClr val="0000FF"/>
                </a:gs>
                <a:gs pos="100000">
                  <a:srgbClr val="66FFCC"/>
                </a:gs>
              </a:gsLst>
              <a:lin ang="5400000" scaled="1"/>
            </a:gradFill>
            <a:ln w="3175">
              <a:noFill/>
              <a:round/>
              <a:headEnd/>
              <a:tailEnd/>
            </a:ln>
          </p:spPr>
          <p:txBody>
            <a:bodyPr wrap="none" anchor="ctr"/>
            <a:lstStyle/>
            <a:p>
              <a:pPr algn="ctr"/>
              <a:endParaRPr lang="ja-JP" altLang="en-US" sz="2400" b="0">
                <a:solidFill>
                  <a:srgbClr val="000000"/>
                </a:solidFill>
                <a:latin typeface="Calibri" pitchFamily="34" charset="0"/>
              </a:endParaRPr>
            </a:p>
          </p:txBody>
        </p:sp>
        <p:sp>
          <p:nvSpPr>
            <p:cNvPr id="30" name="Oval 40"/>
            <p:cNvSpPr>
              <a:spLocks noChangeAspect="1" noChangeArrowheads="1"/>
            </p:cNvSpPr>
            <p:nvPr/>
          </p:nvSpPr>
          <p:spPr bwMode="auto">
            <a:xfrm>
              <a:off x="2355" y="3571"/>
              <a:ext cx="86" cy="86"/>
            </a:xfrm>
            <a:prstGeom prst="ellipse">
              <a:avLst/>
            </a:prstGeom>
            <a:gradFill rotWithShape="1">
              <a:gsLst>
                <a:gs pos="0">
                  <a:srgbClr val="760000"/>
                </a:gs>
                <a:gs pos="100000">
                  <a:srgbClr val="FF0000"/>
                </a:gs>
              </a:gsLst>
              <a:lin ang="5400000" scaled="1"/>
            </a:gradFill>
            <a:ln w="3175">
              <a:noFill/>
              <a:round/>
              <a:headEnd/>
              <a:tailEnd/>
            </a:ln>
          </p:spPr>
          <p:txBody>
            <a:bodyPr wrap="none" anchor="ctr"/>
            <a:lstStyle/>
            <a:p>
              <a:pPr algn="ctr"/>
              <a:endParaRPr lang="ja-JP" altLang="en-US" sz="2400" b="0">
                <a:solidFill>
                  <a:srgbClr val="000000"/>
                </a:solidFill>
                <a:latin typeface="Calibri" pitchFamily="34" charset="0"/>
              </a:endParaRPr>
            </a:p>
          </p:txBody>
        </p:sp>
        <p:sp>
          <p:nvSpPr>
            <p:cNvPr id="31" name="Oval 41"/>
            <p:cNvSpPr>
              <a:spLocks noChangeAspect="1" noChangeArrowheads="1"/>
            </p:cNvSpPr>
            <p:nvPr/>
          </p:nvSpPr>
          <p:spPr bwMode="auto">
            <a:xfrm>
              <a:off x="2325" y="3620"/>
              <a:ext cx="87" cy="90"/>
            </a:xfrm>
            <a:prstGeom prst="ellipse">
              <a:avLst/>
            </a:prstGeom>
            <a:gradFill rotWithShape="1">
              <a:gsLst>
                <a:gs pos="0">
                  <a:srgbClr val="0000FF"/>
                </a:gs>
                <a:gs pos="100000">
                  <a:srgbClr val="66FFCC"/>
                </a:gs>
              </a:gsLst>
              <a:lin ang="5400000" scaled="1"/>
            </a:gradFill>
            <a:ln w="3175">
              <a:noFill/>
              <a:round/>
              <a:headEnd/>
              <a:tailEnd/>
            </a:ln>
          </p:spPr>
          <p:txBody>
            <a:bodyPr wrap="none" anchor="ctr"/>
            <a:lstStyle/>
            <a:p>
              <a:pPr algn="ctr"/>
              <a:endParaRPr lang="ja-JP" altLang="en-US" sz="2400" b="0">
                <a:solidFill>
                  <a:srgbClr val="000000"/>
                </a:solidFill>
                <a:latin typeface="Calibri" pitchFamily="34" charset="0"/>
              </a:endParaRPr>
            </a:p>
          </p:txBody>
        </p:sp>
        <p:sp>
          <p:nvSpPr>
            <p:cNvPr id="32" name="Oval 42"/>
            <p:cNvSpPr>
              <a:spLocks noChangeAspect="1" noChangeArrowheads="1"/>
            </p:cNvSpPr>
            <p:nvPr/>
          </p:nvSpPr>
          <p:spPr bwMode="auto">
            <a:xfrm>
              <a:off x="2466" y="3559"/>
              <a:ext cx="86" cy="86"/>
            </a:xfrm>
            <a:prstGeom prst="ellipse">
              <a:avLst/>
            </a:prstGeom>
            <a:gradFill rotWithShape="1">
              <a:gsLst>
                <a:gs pos="0">
                  <a:srgbClr val="760000"/>
                </a:gs>
                <a:gs pos="100000">
                  <a:srgbClr val="FF0000"/>
                </a:gs>
              </a:gsLst>
              <a:lin ang="5400000" scaled="1"/>
            </a:gradFill>
            <a:ln w="3175">
              <a:noFill/>
              <a:round/>
              <a:headEnd/>
              <a:tailEnd/>
            </a:ln>
          </p:spPr>
          <p:txBody>
            <a:bodyPr wrap="none" anchor="ctr"/>
            <a:lstStyle/>
            <a:p>
              <a:pPr algn="ctr"/>
              <a:endParaRPr lang="ja-JP" altLang="en-US" sz="2400" b="0">
                <a:solidFill>
                  <a:srgbClr val="000000"/>
                </a:solidFill>
                <a:latin typeface="Calibri" pitchFamily="34" charset="0"/>
              </a:endParaRPr>
            </a:p>
          </p:txBody>
        </p:sp>
        <p:sp>
          <p:nvSpPr>
            <p:cNvPr id="33" name="Oval 43"/>
            <p:cNvSpPr>
              <a:spLocks noChangeAspect="1" noChangeArrowheads="1"/>
            </p:cNvSpPr>
            <p:nvPr/>
          </p:nvSpPr>
          <p:spPr bwMode="auto">
            <a:xfrm>
              <a:off x="2517" y="3614"/>
              <a:ext cx="86" cy="90"/>
            </a:xfrm>
            <a:prstGeom prst="ellipse">
              <a:avLst/>
            </a:prstGeom>
            <a:gradFill rotWithShape="1">
              <a:gsLst>
                <a:gs pos="0">
                  <a:srgbClr val="0000FF"/>
                </a:gs>
                <a:gs pos="100000">
                  <a:srgbClr val="66FFCC"/>
                </a:gs>
              </a:gsLst>
              <a:lin ang="5400000" scaled="1"/>
            </a:gradFill>
            <a:ln w="3175">
              <a:noFill/>
              <a:round/>
              <a:headEnd/>
              <a:tailEnd/>
            </a:ln>
          </p:spPr>
          <p:txBody>
            <a:bodyPr wrap="none" anchor="ctr"/>
            <a:lstStyle/>
            <a:p>
              <a:pPr algn="ctr"/>
              <a:endParaRPr lang="ja-JP" altLang="en-US" sz="2400" b="0">
                <a:solidFill>
                  <a:srgbClr val="000000"/>
                </a:solidFill>
                <a:latin typeface="Calibri" pitchFamily="34" charset="0"/>
              </a:endParaRPr>
            </a:p>
          </p:txBody>
        </p:sp>
        <p:sp>
          <p:nvSpPr>
            <p:cNvPr id="34" name="Oval 44"/>
            <p:cNvSpPr>
              <a:spLocks noChangeAspect="1" noChangeArrowheads="1"/>
            </p:cNvSpPr>
            <p:nvPr/>
          </p:nvSpPr>
          <p:spPr bwMode="auto">
            <a:xfrm>
              <a:off x="2343" y="3683"/>
              <a:ext cx="86" cy="86"/>
            </a:xfrm>
            <a:prstGeom prst="ellipse">
              <a:avLst/>
            </a:prstGeom>
            <a:gradFill rotWithShape="1">
              <a:gsLst>
                <a:gs pos="0">
                  <a:srgbClr val="760000"/>
                </a:gs>
                <a:gs pos="100000">
                  <a:srgbClr val="FF0000"/>
                </a:gs>
              </a:gsLst>
              <a:lin ang="5400000" scaled="1"/>
            </a:gradFill>
            <a:ln w="3175">
              <a:noFill/>
              <a:round/>
              <a:headEnd/>
              <a:tailEnd/>
            </a:ln>
          </p:spPr>
          <p:txBody>
            <a:bodyPr wrap="none" anchor="ctr"/>
            <a:lstStyle/>
            <a:p>
              <a:pPr algn="ctr"/>
              <a:endParaRPr lang="ja-JP" altLang="en-US" sz="2400" b="0">
                <a:solidFill>
                  <a:srgbClr val="000000"/>
                </a:solidFill>
                <a:latin typeface="Calibri" pitchFamily="34" charset="0"/>
              </a:endParaRPr>
            </a:p>
          </p:txBody>
        </p:sp>
        <p:sp>
          <p:nvSpPr>
            <p:cNvPr id="35" name="Oval 45"/>
            <p:cNvSpPr>
              <a:spLocks noChangeAspect="1" noChangeArrowheads="1"/>
            </p:cNvSpPr>
            <p:nvPr/>
          </p:nvSpPr>
          <p:spPr bwMode="auto">
            <a:xfrm>
              <a:off x="2446" y="3663"/>
              <a:ext cx="88" cy="86"/>
            </a:xfrm>
            <a:prstGeom prst="ellipse">
              <a:avLst/>
            </a:prstGeom>
            <a:gradFill rotWithShape="1">
              <a:gsLst>
                <a:gs pos="0">
                  <a:srgbClr val="760000"/>
                </a:gs>
                <a:gs pos="100000">
                  <a:srgbClr val="FF0000"/>
                </a:gs>
              </a:gsLst>
              <a:lin ang="5400000" scaled="1"/>
            </a:gradFill>
            <a:ln w="3175">
              <a:noFill/>
              <a:round/>
              <a:headEnd/>
              <a:tailEnd/>
            </a:ln>
          </p:spPr>
          <p:txBody>
            <a:bodyPr wrap="none" anchor="ctr"/>
            <a:lstStyle/>
            <a:p>
              <a:pPr algn="ctr"/>
              <a:endParaRPr lang="ja-JP" altLang="en-US" sz="2400" b="0">
                <a:solidFill>
                  <a:srgbClr val="000000"/>
                </a:solidFill>
                <a:latin typeface="Calibri" pitchFamily="34" charset="0"/>
              </a:endParaRPr>
            </a:p>
          </p:txBody>
        </p:sp>
        <p:sp>
          <p:nvSpPr>
            <p:cNvPr id="36" name="Oval 46"/>
            <p:cNvSpPr>
              <a:spLocks noChangeAspect="1" noChangeArrowheads="1"/>
            </p:cNvSpPr>
            <p:nvPr/>
          </p:nvSpPr>
          <p:spPr bwMode="auto">
            <a:xfrm>
              <a:off x="2443" y="3722"/>
              <a:ext cx="86" cy="86"/>
            </a:xfrm>
            <a:prstGeom prst="ellipse">
              <a:avLst/>
            </a:prstGeom>
            <a:gradFill rotWithShape="1">
              <a:gsLst>
                <a:gs pos="0">
                  <a:srgbClr val="760000"/>
                </a:gs>
                <a:gs pos="100000">
                  <a:srgbClr val="FF0000"/>
                </a:gs>
              </a:gsLst>
              <a:lin ang="5400000" scaled="1"/>
            </a:gradFill>
            <a:ln w="3175">
              <a:noFill/>
              <a:round/>
              <a:headEnd/>
              <a:tailEnd/>
            </a:ln>
          </p:spPr>
          <p:txBody>
            <a:bodyPr wrap="none" anchor="ctr"/>
            <a:lstStyle/>
            <a:p>
              <a:pPr algn="ctr"/>
              <a:endParaRPr lang="ja-JP" altLang="en-US" sz="2400" b="0">
                <a:solidFill>
                  <a:srgbClr val="000000"/>
                </a:solidFill>
                <a:latin typeface="Calibri" pitchFamily="34" charset="0"/>
              </a:endParaRPr>
            </a:p>
          </p:txBody>
        </p:sp>
        <p:sp>
          <p:nvSpPr>
            <p:cNvPr id="37" name="Oval 47"/>
            <p:cNvSpPr>
              <a:spLocks noChangeAspect="1" noChangeArrowheads="1"/>
            </p:cNvSpPr>
            <p:nvPr/>
          </p:nvSpPr>
          <p:spPr bwMode="auto">
            <a:xfrm>
              <a:off x="2396" y="3621"/>
              <a:ext cx="87" cy="90"/>
            </a:xfrm>
            <a:prstGeom prst="ellipse">
              <a:avLst/>
            </a:prstGeom>
            <a:gradFill rotWithShape="1">
              <a:gsLst>
                <a:gs pos="0">
                  <a:srgbClr val="0000FF"/>
                </a:gs>
                <a:gs pos="100000">
                  <a:srgbClr val="66FFCC"/>
                </a:gs>
              </a:gsLst>
              <a:lin ang="5400000" scaled="1"/>
            </a:gradFill>
            <a:ln w="3175">
              <a:noFill/>
              <a:round/>
              <a:headEnd/>
              <a:tailEnd/>
            </a:ln>
          </p:spPr>
          <p:txBody>
            <a:bodyPr wrap="none" anchor="ctr"/>
            <a:lstStyle/>
            <a:p>
              <a:pPr algn="ctr"/>
              <a:endParaRPr lang="ja-JP" altLang="en-US" sz="2400" b="0">
                <a:solidFill>
                  <a:srgbClr val="000000"/>
                </a:solidFill>
                <a:latin typeface="Calibri" pitchFamily="34" charset="0"/>
              </a:endParaRPr>
            </a:p>
          </p:txBody>
        </p:sp>
      </p:grpSp>
      <p:cxnSp>
        <p:nvCxnSpPr>
          <p:cNvPr id="38" name="直線矢印コネクタ 37"/>
          <p:cNvCxnSpPr/>
          <p:nvPr/>
        </p:nvCxnSpPr>
        <p:spPr>
          <a:xfrm rot="16200000" flipH="1">
            <a:off x="3023828" y="3104964"/>
            <a:ext cx="1584176" cy="1512168"/>
          </a:xfrm>
          <a:prstGeom prst="straightConnector1">
            <a:avLst/>
          </a:prstGeom>
          <a:ln w="38100">
            <a:solidFill>
              <a:srgbClr val="00B050"/>
            </a:solidFill>
            <a:headEnd type="none" w="med" len="med"/>
            <a:tailEnd type="stealth" w="med" len="lg"/>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a:stCxn id="40" idx="3"/>
          </p:cNvCxnSpPr>
          <p:nvPr/>
        </p:nvCxnSpPr>
        <p:spPr>
          <a:xfrm flipV="1">
            <a:off x="1131207" y="3068960"/>
            <a:ext cx="1928625" cy="1797855"/>
          </a:xfrm>
          <a:prstGeom prst="straightConnector1">
            <a:avLst/>
          </a:prstGeom>
          <a:ln w="38100">
            <a:solidFill>
              <a:srgbClr val="00B050"/>
            </a:solidFill>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40" name="正方形/長方形 39"/>
          <p:cNvSpPr/>
          <p:nvPr/>
        </p:nvSpPr>
        <p:spPr>
          <a:xfrm rot="19318711">
            <a:off x="1068229" y="4709472"/>
            <a:ext cx="70454" cy="3580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7" name="テキスト ボックス 16"/>
          <p:cNvSpPr txBox="1"/>
          <p:nvPr/>
        </p:nvSpPr>
        <p:spPr>
          <a:xfrm>
            <a:off x="3203848" y="3212976"/>
            <a:ext cx="2422458" cy="369332"/>
          </a:xfrm>
          <a:prstGeom prst="rect">
            <a:avLst/>
          </a:prstGeom>
          <a:solidFill>
            <a:schemeClr val="bg1">
              <a:alpha val="60000"/>
            </a:schemeClr>
          </a:solidFill>
        </p:spPr>
        <p:txBody>
          <a:bodyPr wrap="none" rtlCol="0">
            <a:spAutoFit/>
          </a:bodyPr>
          <a:lstStyle/>
          <a:p>
            <a:r>
              <a:rPr kumimoji="1" lang="en-US" altLang="ja-JP" dirty="0" smtClean="0"/>
              <a:t>Detectors for Heavy Ion</a:t>
            </a:r>
            <a:endParaRPr kumimoji="1" lang="ja-JP" altLang="en-US" dirty="0"/>
          </a:p>
        </p:txBody>
      </p:sp>
      <p:cxnSp>
        <p:nvCxnSpPr>
          <p:cNvPr id="52" name="直線矢印コネクタ 51"/>
          <p:cNvCxnSpPr/>
          <p:nvPr/>
        </p:nvCxnSpPr>
        <p:spPr>
          <a:xfrm rot="16200000" flipH="1">
            <a:off x="2375756" y="4113076"/>
            <a:ext cx="1656184" cy="576064"/>
          </a:xfrm>
          <a:prstGeom prst="straightConnector1">
            <a:avLst/>
          </a:prstGeom>
          <a:ln w="38100">
            <a:solidFill>
              <a:srgbClr val="C00000"/>
            </a:solidFill>
            <a:headEnd type="none" w="med" len="med"/>
            <a:tailEnd type="stealth" w="med" len="lg"/>
          </a:ln>
        </p:spPr>
        <p:style>
          <a:lnRef idx="1">
            <a:schemeClr val="accent1"/>
          </a:lnRef>
          <a:fillRef idx="0">
            <a:schemeClr val="accent1"/>
          </a:fillRef>
          <a:effectRef idx="0">
            <a:schemeClr val="accent1"/>
          </a:effectRef>
          <a:fontRef idx="minor">
            <a:schemeClr val="tx1"/>
          </a:fontRef>
        </p:style>
      </p:cxnSp>
      <p:sp>
        <p:nvSpPr>
          <p:cNvPr id="53" name="Oval 42"/>
          <p:cNvSpPr>
            <a:spLocks noChangeAspect="1" noChangeArrowheads="1"/>
          </p:cNvSpPr>
          <p:nvPr/>
        </p:nvSpPr>
        <p:spPr bwMode="auto">
          <a:xfrm>
            <a:off x="3419872" y="5301208"/>
            <a:ext cx="136525" cy="136525"/>
          </a:xfrm>
          <a:prstGeom prst="ellipse">
            <a:avLst/>
          </a:prstGeom>
          <a:gradFill rotWithShape="1">
            <a:gsLst>
              <a:gs pos="0">
                <a:srgbClr val="760000"/>
              </a:gs>
              <a:gs pos="100000">
                <a:srgbClr val="FF0000"/>
              </a:gs>
            </a:gsLst>
            <a:lin ang="5400000" scaled="1"/>
          </a:gradFill>
          <a:ln w="3175">
            <a:noFill/>
            <a:round/>
            <a:headEnd/>
            <a:tailEnd/>
          </a:ln>
        </p:spPr>
        <p:txBody>
          <a:bodyPr wrap="none" anchor="ctr"/>
          <a:lstStyle/>
          <a:p>
            <a:pPr algn="ctr"/>
            <a:endParaRPr lang="ja-JP" altLang="en-US" sz="2400" b="0">
              <a:solidFill>
                <a:srgbClr val="000000"/>
              </a:solidFill>
              <a:latin typeface="Calibri" pitchFamily="34" charset="0"/>
            </a:endParaRPr>
          </a:p>
        </p:txBody>
      </p:sp>
      <p:cxnSp>
        <p:nvCxnSpPr>
          <p:cNvPr id="55" name="直線矢印コネクタ 54"/>
          <p:cNvCxnSpPr>
            <a:stCxn id="40" idx="3"/>
          </p:cNvCxnSpPr>
          <p:nvPr/>
        </p:nvCxnSpPr>
        <p:spPr>
          <a:xfrm flipV="1">
            <a:off x="1131207" y="3573016"/>
            <a:ext cx="1784609" cy="1293799"/>
          </a:xfrm>
          <a:prstGeom prst="straightConnector1">
            <a:avLst/>
          </a:prstGeom>
          <a:ln w="38100">
            <a:solidFill>
              <a:srgbClr val="C00000"/>
            </a:solidFill>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251520" y="3789040"/>
            <a:ext cx="2198038" cy="369332"/>
          </a:xfrm>
          <a:prstGeom prst="rect">
            <a:avLst/>
          </a:prstGeom>
          <a:solidFill>
            <a:schemeClr val="bg1">
              <a:alpha val="60000"/>
            </a:schemeClr>
          </a:solidFill>
        </p:spPr>
        <p:txBody>
          <a:bodyPr wrap="none" rtlCol="0">
            <a:spAutoFit/>
          </a:bodyPr>
          <a:lstStyle/>
          <a:p>
            <a:r>
              <a:rPr kumimoji="1" lang="en-US" altLang="ja-JP" dirty="0" smtClean="0"/>
              <a:t>Silicon Strip Detector</a:t>
            </a:r>
            <a:endParaRPr kumimoji="1" lang="ja-JP" altLang="en-US" dirty="0"/>
          </a:p>
        </p:txBody>
      </p:sp>
      <p:sp>
        <p:nvSpPr>
          <p:cNvPr id="58" name="テキスト ボックス 57"/>
          <p:cNvSpPr txBox="1"/>
          <p:nvPr/>
        </p:nvSpPr>
        <p:spPr>
          <a:xfrm>
            <a:off x="611560" y="5085184"/>
            <a:ext cx="1007648" cy="369332"/>
          </a:xfrm>
          <a:prstGeom prst="rect">
            <a:avLst/>
          </a:prstGeom>
          <a:solidFill>
            <a:schemeClr val="bg1">
              <a:alpha val="60000"/>
            </a:schemeClr>
          </a:solidFill>
        </p:spPr>
        <p:txBody>
          <a:bodyPr wrap="none" rtlCol="0">
            <a:spAutoFit/>
          </a:bodyPr>
          <a:lstStyle/>
          <a:p>
            <a:pPr algn="ctr"/>
            <a:r>
              <a:rPr kumimoji="1" lang="en-US" altLang="ja-JP" dirty="0" err="1" smtClean="0">
                <a:solidFill>
                  <a:srgbClr val="FF0000"/>
                </a:solidFill>
              </a:rPr>
              <a:t>Pb</a:t>
            </a:r>
            <a:r>
              <a:rPr kumimoji="1" lang="en-US" altLang="ja-JP" dirty="0" smtClean="0">
                <a:solidFill>
                  <a:srgbClr val="FF0000"/>
                </a:solidFill>
              </a:rPr>
              <a:t> target</a:t>
            </a:r>
            <a:endParaRPr kumimoji="1" lang="ja-JP" altLang="en-US" dirty="0">
              <a:solidFill>
                <a:srgbClr val="FF0000"/>
              </a:solidFill>
            </a:endParaRPr>
          </a:p>
        </p:txBody>
      </p:sp>
      <p:sp>
        <p:nvSpPr>
          <p:cNvPr id="42" name="タイトル 1"/>
          <p:cNvSpPr>
            <a:spLocks noGrp="1"/>
          </p:cNvSpPr>
          <p:nvPr>
            <p:ph type="title"/>
          </p:nvPr>
        </p:nvSpPr>
        <p:spPr/>
        <p:txBody>
          <a:bodyPr/>
          <a:lstStyle/>
          <a:p>
            <a:r>
              <a:rPr lang="en-US" altLang="ja-JP" b="1" u="sng" dirty="0" smtClean="0"/>
              <a:t>Detector System</a:t>
            </a:r>
            <a:r>
              <a:rPr lang="en-US" altLang="ja-JP" sz="3200" b="1" u="sng" dirty="0" smtClean="0"/>
              <a:t> </a:t>
            </a:r>
            <a:r>
              <a:rPr lang="en-US" altLang="ja-JP" sz="2800" b="1" u="sng" dirty="0" smtClean="0">
                <a:latin typeface="Symbol" pitchFamily="18" charset="2"/>
              </a:rPr>
              <a:t>-</a:t>
            </a:r>
            <a:r>
              <a:rPr lang="en-US" altLang="ja-JP" sz="2800" b="1" u="sng" dirty="0" smtClean="0"/>
              <a:t> (</a:t>
            </a:r>
            <a:r>
              <a:rPr lang="en-US" altLang="ja-JP" sz="2800" b="1" u="sng" dirty="0" smtClean="0">
                <a:latin typeface="Symbol" pitchFamily="18" charset="2"/>
              </a:rPr>
              <a:t>g</a:t>
            </a:r>
            <a:r>
              <a:rPr lang="en-US" altLang="ja-JP" sz="2800" b="1" u="sng" dirty="0" smtClean="0"/>
              <a:t>, </a:t>
            </a:r>
            <a:r>
              <a:rPr lang="en-US" altLang="ja-JP" sz="2800" b="1" i="1" u="sng" dirty="0" smtClean="0"/>
              <a:t>p</a:t>
            </a:r>
            <a:r>
              <a:rPr lang="en-US" altLang="ja-JP" sz="2800" b="1" u="sng" dirty="0" smtClean="0"/>
              <a:t>) measurement mode</a:t>
            </a:r>
            <a:endParaRPr kumimoji="1" lang="ja-JP" altLang="en-US" sz="2800" b="1" u="sng"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u="sng" dirty="0" smtClean="0"/>
              <a:t>SAMURAI at RIBF</a:t>
            </a:r>
            <a:endParaRPr kumimoji="1" lang="ja-JP" altLang="en-US" b="1" u="sng" dirty="0"/>
          </a:p>
        </p:txBody>
      </p:sp>
      <p:pic>
        <p:nvPicPr>
          <p:cNvPr id="5" name="コンテンツ プレースホルダ 3" descr="birdfig_only.jpg"/>
          <p:cNvPicPr>
            <a:picLocks noChangeAspect="1"/>
          </p:cNvPicPr>
          <p:nvPr/>
        </p:nvPicPr>
        <p:blipFill>
          <a:blip r:embed="rId3" cstate="print"/>
          <a:stretch>
            <a:fillRect/>
          </a:stretch>
        </p:blipFill>
        <p:spPr bwMode="auto">
          <a:xfrm>
            <a:off x="357158" y="1052736"/>
            <a:ext cx="8429684" cy="3990050"/>
          </a:xfrm>
          <a:prstGeom prst="rect">
            <a:avLst/>
          </a:prstGeom>
          <a:noFill/>
          <a:ln w="9525">
            <a:noFill/>
            <a:miter lim="800000"/>
            <a:headEnd/>
            <a:tailEnd/>
          </a:ln>
          <a:effectLst/>
        </p:spPr>
      </p:pic>
      <p:sp>
        <p:nvSpPr>
          <p:cNvPr id="6" name="テキスト ボックス 5"/>
          <p:cNvSpPr txBox="1"/>
          <p:nvPr/>
        </p:nvSpPr>
        <p:spPr>
          <a:xfrm>
            <a:off x="3929058" y="2978290"/>
            <a:ext cx="798616" cy="338554"/>
          </a:xfrm>
          <a:prstGeom prst="rect">
            <a:avLst/>
          </a:prstGeom>
          <a:solidFill>
            <a:schemeClr val="lt1">
              <a:alpha val="50000"/>
            </a:schemeClr>
          </a:solidFill>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kumimoji="1" lang="en-US" altLang="ja-JP" sz="1600" dirty="0" smtClean="0"/>
              <a:t>GARIS</a:t>
            </a:r>
            <a:endParaRPr kumimoji="1" lang="ja-JP" altLang="en-US" sz="1600" dirty="0"/>
          </a:p>
        </p:txBody>
      </p:sp>
      <p:sp>
        <p:nvSpPr>
          <p:cNvPr id="7" name="テキスト ボックス 6"/>
          <p:cNvSpPr txBox="1"/>
          <p:nvPr/>
        </p:nvSpPr>
        <p:spPr>
          <a:xfrm>
            <a:off x="1455979" y="2816778"/>
            <a:ext cx="617477" cy="338554"/>
          </a:xfrm>
          <a:prstGeom prst="rect">
            <a:avLst/>
          </a:prstGeom>
          <a:solidFill>
            <a:schemeClr val="lt1">
              <a:alpha val="50000"/>
            </a:schemeClr>
          </a:solidFill>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kumimoji="1" lang="en-US" altLang="ja-JP" sz="1600" dirty="0" smtClean="0"/>
              <a:t>RIPS</a:t>
            </a:r>
            <a:endParaRPr kumimoji="1" lang="ja-JP" altLang="en-US" sz="1600" dirty="0"/>
          </a:p>
        </p:txBody>
      </p:sp>
      <p:sp>
        <p:nvSpPr>
          <p:cNvPr id="8" name="テキスト ボックス 7"/>
          <p:cNvSpPr txBox="1"/>
          <p:nvPr/>
        </p:nvSpPr>
        <p:spPr>
          <a:xfrm>
            <a:off x="5214942" y="3316844"/>
            <a:ext cx="914032" cy="338554"/>
          </a:xfrm>
          <a:prstGeom prst="rect">
            <a:avLst/>
          </a:prstGeom>
          <a:solidFill>
            <a:schemeClr val="lt1">
              <a:alpha val="50000"/>
            </a:schemeClr>
          </a:solidFill>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kumimoji="1" lang="en-US" altLang="ja-JP" sz="1600" i="1" dirty="0" smtClean="0"/>
              <a:t>SLOWRI</a:t>
            </a:r>
            <a:endParaRPr kumimoji="1" lang="ja-JP" altLang="en-US" sz="1600" i="1" dirty="0"/>
          </a:p>
        </p:txBody>
      </p:sp>
      <p:sp>
        <p:nvSpPr>
          <p:cNvPr id="9" name="テキスト ボックス 8"/>
          <p:cNvSpPr txBox="1"/>
          <p:nvPr/>
        </p:nvSpPr>
        <p:spPr>
          <a:xfrm>
            <a:off x="5143504" y="4388414"/>
            <a:ext cx="914032" cy="338554"/>
          </a:xfrm>
          <a:prstGeom prst="rect">
            <a:avLst/>
          </a:prstGeom>
          <a:solidFill>
            <a:schemeClr val="lt1">
              <a:alpha val="50000"/>
            </a:schemeClr>
          </a:solidFill>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kumimoji="1" lang="en-US" altLang="ja-JP" sz="1600" dirty="0" err="1" smtClean="0"/>
              <a:t>BigRIPS</a:t>
            </a:r>
            <a:endParaRPr kumimoji="1" lang="ja-JP" altLang="en-US" sz="1600" dirty="0"/>
          </a:p>
        </p:txBody>
      </p:sp>
      <p:sp>
        <p:nvSpPr>
          <p:cNvPr id="10" name="テキスト ボックス 9"/>
          <p:cNvSpPr txBox="1"/>
          <p:nvPr/>
        </p:nvSpPr>
        <p:spPr>
          <a:xfrm>
            <a:off x="5335122" y="2816778"/>
            <a:ext cx="1165704" cy="338554"/>
          </a:xfrm>
          <a:prstGeom prst="rect">
            <a:avLst/>
          </a:prstGeom>
          <a:solidFill>
            <a:schemeClr val="lt1">
              <a:alpha val="50000"/>
            </a:schemeClr>
          </a:solidFill>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kumimoji="1" lang="en-US" altLang="ja-JP" sz="1600" dirty="0" err="1" smtClean="0"/>
              <a:t>ZeroDegree</a:t>
            </a:r>
            <a:endParaRPr kumimoji="1" lang="ja-JP" altLang="en-US" sz="1600" dirty="0"/>
          </a:p>
        </p:txBody>
      </p:sp>
      <p:sp>
        <p:nvSpPr>
          <p:cNvPr id="11" name="テキスト ボックス 10"/>
          <p:cNvSpPr txBox="1"/>
          <p:nvPr/>
        </p:nvSpPr>
        <p:spPr>
          <a:xfrm>
            <a:off x="6807443" y="2245274"/>
            <a:ext cx="764953" cy="338554"/>
          </a:xfrm>
          <a:prstGeom prst="rect">
            <a:avLst/>
          </a:prstGeom>
          <a:solidFill>
            <a:schemeClr val="lt1">
              <a:alpha val="50000"/>
            </a:schemeClr>
          </a:solidFill>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kumimoji="1" lang="en-US" altLang="ja-JP" sz="1600" dirty="0" smtClean="0"/>
              <a:t>SCRIT</a:t>
            </a:r>
            <a:endParaRPr kumimoji="1" lang="ja-JP" altLang="en-US" sz="1600" dirty="0"/>
          </a:p>
        </p:txBody>
      </p:sp>
      <p:sp>
        <p:nvSpPr>
          <p:cNvPr id="12" name="テキスト ボックス 11"/>
          <p:cNvSpPr txBox="1"/>
          <p:nvPr/>
        </p:nvSpPr>
        <p:spPr>
          <a:xfrm>
            <a:off x="6572264" y="4102662"/>
            <a:ext cx="1024639" cy="338554"/>
          </a:xfrm>
          <a:prstGeom prst="rect">
            <a:avLst/>
          </a:prstGeom>
          <a:solidFill>
            <a:schemeClr val="lt1">
              <a:alpha val="50000"/>
            </a:schemeClr>
          </a:solidFill>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kumimoji="1" lang="en-US" altLang="ja-JP" sz="1600" dirty="0" smtClean="0"/>
              <a:t>SHARAQ</a:t>
            </a:r>
            <a:endParaRPr kumimoji="1" lang="ja-JP" altLang="en-US" sz="1600" dirty="0"/>
          </a:p>
        </p:txBody>
      </p:sp>
      <p:sp>
        <p:nvSpPr>
          <p:cNvPr id="13" name="テキスト ボックス 12"/>
          <p:cNvSpPr txBox="1"/>
          <p:nvPr/>
        </p:nvSpPr>
        <p:spPr>
          <a:xfrm>
            <a:off x="7966455" y="3745472"/>
            <a:ext cx="790601" cy="338554"/>
          </a:xfrm>
          <a:prstGeom prst="rect">
            <a:avLst/>
          </a:prstGeom>
          <a:solidFill>
            <a:schemeClr val="lt1">
              <a:alpha val="50000"/>
            </a:schemeClr>
          </a:solidFill>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kumimoji="1" lang="en-US" altLang="ja-JP" sz="1600" i="1" dirty="0" smtClean="0"/>
              <a:t>RI-ring</a:t>
            </a:r>
            <a:endParaRPr kumimoji="1" lang="ja-JP" altLang="en-US" sz="1600" i="1" dirty="0"/>
          </a:p>
        </p:txBody>
      </p:sp>
      <p:sp>
        <p:nvSpPr>
          <p:cNvPr id="14" name="テキスト ボックス 13"/>
          <p:cNvSpPr txBox="1"/>
          <p:nvPr/>
        </p:nvSpPr>
        <p:spPr>
          <a:xfrm>
            <a:off x="7366899" y="2816778"/>
            <a:ext cx="1588897" cy="461665"/>
          </a:xfrm>
          <a:prstGeom prst="rect">
            <a:avLst/>
          </a:prstGeom>
          <a:solidFill>
            <a:schemeClr val="lt1">
              <a:alpha val="50000"/>
            </a:schemeClr>
          </a:solidFill>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kumimoji="1" lang="en-US" altLang="ja-JP" sz="2400" b="1" i="1" dirty="0" smtClean="0"/>
              <a:t>SAMURAI</a:t>
            </a:r>
            <a:endParaRPr kumimoji="1" lang="ja-JP" altLang="en-US" sz="2000" b="1" i="1" dirty="0"/>
          </a:p>
        </p:txBody>
      </p:sp>
      <p:sp>
        <p:nvSpPr>
          <p:cNvPr id="15" name="星 5 14"/>
          <p:cNvSpPr/>
          <p:nvPr/>
        </p:nvSpPr>
        <p:spPr>
          <a:xfrm>
            <a:off x="6572264" y="2673902"/>
            <a:ext cx="928694" cy="928694"/>
          </a:xfrm>
          <a:prstGeom prst="star5">
            <a:avLst/>
          </a:prstGeom>
          <a:solidFill>
            <a:schemeClr val="accent2">
              <a:lumMod val="60000"/>
              <a:lumOff val="40000"/>
              <a:alpha val="40000"/>
            </a:schemeClr>
          </a:solidFill>
          <a:ln>
            <a:solidFill>
              <a:schemeClr val="accent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6" name="テキスト ボックス 15"/>
          <p:cNvSpPr txBox="1"/>
          <p:nvPr/>
        </p:nvSpPr>
        <p:spPr>
          <a:xfrm>
            <a:off x="3929058" y="3459720"/>
            <a:ext cx="593432" cy="338554"/>
          </a:xfrm>
          <a:prstGeom prst="rect">
            <a:avLst/>
          </a:prstGeom>
          <a:solidFill>
            <a:schemeClr val="lt1">
              <a:alpha val="50000"/>
            </a:schemeClr>
          </a:solidFill>
          <a:ln>
            <a:solidFill>
              <a:srgbClr val="0070C0"/>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altLang="ja-JP" sz="1600" b="1" dirty="0" smtClean="0"/>
              <a:t>SRC</a:t>
            </a:r>
            <a:endParaRPr kumimoji="1" lang="ja-JP" altLang="en-US" sz="1600" b="1" dirty="0"/>
          </a:p>
        </p:txBody>
      </p:sp>
      <p:sp>
        <p:nvSpPr>
          <p:cNvPr id="17" name="テキスト ボックス 16"/>
          <p:cNvSpPr txBox="1"/>
          <p:nvPr/>
        </p:nvSpPr>
        <p:spPr>
          <a:xfrm>
            <a:off x="3643306" y="4459852"/>
            <a:ext cx="559769" cy="338554"/>
          </a:xfrm>
          <a:prstGeom prst="rect">
            <a:avLst/>
          </a:prstGeom>
          <a:solidFill>
            <a:schemeClr val="lt1">
              <a:alpha val="50000"/>
            </a:schemeClr>
          </a:solidFill>
          <a:ln>
            <a:solidFill>
              <a:srgbClr val="0070C0"/>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altLang="ja-JP" sz="1600" b="1" dirty="0" smtClean="0"/>
              <a:t>IRC</a:t>
            </a:r>
            <a:endParaRPr kumimoji="1" lang="ja-JP" altLang="en-US" sz="1600" b="1" dirty="0"/>
          </a:p>
        </p:txBody>
      </p:sp>
      <p:sp>
        <p:nvSpPr>
          <p:cNvPr id="18" name="テキスト ボックス 17"/>
          <p:cNvSpPr txBox="1"/>
          <p:nvPr/>
        </p:nvSpPr>
        <p:spPr>
          <a:xfrm>
            <a:off x="3875462" y="1888084"/>
            <a:ext cx="843501" cy="338554"/>
          </a:xfrm>
          <a:prstGeom prst="rect">
            <a:avLst/>
          </a:prstGeom>
          <a:solidFill>
            <a:schemeClr val="lt1">
              <a:alpha val="50000"/>
            </a:schemeClr>
          </a:solidFill>
          <a:ln>
            <a:solidFill>
              <a:srgbClr val="0070C0"/>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altLang="ja-JP" sz="1600" b="1" dirty="0" smtClean="0"/>
              <a:t>RILAC</a:t>
            </a:r>
            <a:endParaRPr kumimoji="1" lang="ja-JP" altLang="en-US" sz="1600" b="1" dirty="0"/>
          </a:p>
        </p:txBody>
      </p:sp>
      <p:sp>
        <p:nvSpPr>
          <p:cNvPr id="19" name="テキスト ボックス 18"/>
          <p:cNvSpPr txBox="1"/>
          <p:nvPr/>
        </p:nvSpPr>
        <p:spPr>
          <a:xfrm>
            <a:off x="2857488" y="3816910"/>
            <a:ext cx="627096" cy="338554"/>
          </a:xfrm>
          <a:prstGeom prst="rect">
            <a:avLst/>
          </a:prstGeom>
          <a:solidFill>
            <a:schemeClr val="lt1">
              <a:alpha val="50000"/>
            </a:schemeClr>
          </a:solidFill>
          <a:ln>
            <a:solidFill>
              <a:srgbClr val="0070C0"/>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altLang="ja-JP" sz="1600" b="1" dirty="0" smtClean="0"/>
              <a:t>RRC</a:t>
            </a:r>
            <a:endParaRPr kumimoji="1" lang="ja-JP" altLang="en-US" sz="1600" b="1" dirty="0"/>
          </a:p>
        </p:txBody>
      </p:sp>
      <p:sp>
        <p:nvSpPr>
          <p:cNvPr id="20" name="テキスト ボックス 19"/>
          <p:cNvSpPr txBox="1"/>
          <p:nvPr/>
        </p:nvSpPr>
        <p:spPr>
          <a:xfrm>
            <a:off x="2428860" y="2673902"/>
            <a:ext cx="578172" cy="338554"/>
          </a:xfrm>
          <a:prstGeom prst="rect">
            <a:avLst/>
          </a:prstGeom>
          <a:solidFill>
            <a:schemeClr val="lt1">
              <a:alpha val="50000"/>
            </a:schemeClr>
          </a:solidFill>
          <a:ln>
            <a:solidFill>
              <a:srgbClr val="0070C0"/>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altLang="ja-JP" sz="1600" b="1" dirty="0" smtClean="0"/>
              <a:t>AVF</a:t>
            </a:r>
            <a:endParaRPr kumimoji="1" lang="ja-JP" altLang="en-US" sz="1600" b="1" dirty="0"/>
          </a:p>
        </p:txBody>
      </p:sp>
      <p:sp>
        <p:nvSpPr>
          <p:cNvPr id="21" name="テキスト ボックス 20"/>
          <p:cNvSpPr txBox="1"/>
          <p:nvPr/>
        </p:nvSpPr>
        <p:spPr>
          <a:xfrm>
            <a:off x="785786" y="3816910"/>
            <a:ext cx="548547" cy="338554"/>
          </a:xfrm>
          <a:prstGeom prst="rect">
            <a:avLst/>
          </a:prstGeom>
          <a:solidFill>
            <a:schemeClr val="lt1">
              <a:alpha val="50000"/>
            </a:schemeClr>
          </a:solidFill>
          <a:ln>
            <a:solidFill>
              <a:srgbClr val="0070C0"/>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altLang="ja-JP" sz="1600" b="1" dirty="0" err="1" smtClean="0"/>
              <a:t>fRC</a:t>
            </a:r>
            <a:endParaRPr kumimoji="1" lang="ja-JP" altLang="en-US" sz="1600" b="1" dirty="0"/>
          </a:p>
        </p:txBody>
      </p:sp>
      <p:sp>
        <p:nvSpPr>
          <p:cNvPr id="22" name="テキスト ボックス 21"/>
          <p:cNvSpPr txBox="1"/>
          <p:nvPr/>
        </p:nvSpPr>
        <p:spPr>
          <a:xfrm>
            <a:off x="481374" y="1268760"/>
            <a:ext cx="2866490" cy="400110"/>
          </a:xfrm>
          <a:prstGeom prst="rect">
            <a:avLst/>
          </a:prstGeom>
          <a:noFill/>
        </p:spPr>
        <p:txBody>
          <a:bodyPr wrap="none" rtlCol="0">
            <a:spAutoFit/>
          </a:bodyPr>
          <a:lstStyle/>
          <a:p>
            <a:r>
              <a:rPr kumimoji="1" lang="en-US" altLang="ja-JP" sz="2000" u="sng" dirty="0" smtClean="0">
                <a:solidFill>
                  <a:schemeClr val="bg2"/>
                </a:solidFill>
              </a:rPr>
              <a:t>Schematic layout of RIBF</a:t>
            </a:r>
            <a:endParaRPr kumimoji="1" lang="ja-JP" altLang="en-US" sz="2000" u="sng" dirty="0">
              <a:solidFill>
                <a:schemeClr val="bg2"/>
              </a:solidFill>
            </a:endParaRPr>
          </a:p>
        </p:txBody>
      </p:sp>
      <p:sp>
        <p:nvSpPr>
          <p:cNvPr id="41" name="テキスト ボックス 40"/>
          <p:cNvSpPr txBox="1"/>
          <p:nvPr/>
        </p:nvSpPr>
        <p:spPr>
          <a:xfrm>
            <a:off x="611560" y="5168834"/>
            <a:ext cx="7992888" cy="1212494"/>
          </a:xfrm>
          <a:prstGeom prst="rect">
            <a:avLst/>
          </a:prstGeom>
          <a:ln>
            <a:solidFill>
              <a:srgbClr val="00B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en-US" altLang="ja-JP" sz="2400" dirty="0" smtClean="0"/>
              <a:t>SAMURAI will be located on straight </a:t>
            </a:r>
            <a:r>
              <a:rPr kumimoji="1" lang="en-US" altLang="ja-JP" sz="2400" dirty="0" err="1" smtClean="0"/>
              <a:t>beamline</a:t>
            </a:r>
            <a:r>
              <a:rPr kumimoji="1" lang="en-US" altLang="ja-JP" sz="2400" dirty="0" smtClean="0"/>
              <a:t> downstream of </a:t>
            </a:r>
            <a:r>
              <a:rPr kumimoji="1" lang="en-US" altLang="ja-JP" sz="2400" dirty="0" err="1" smtClean="0"/>
              <a:t>BigRIPS</a:t>
            </a:r>
            <a:r>
              <a:rPr kumimoji="1" lang="en-US" altLang="ja-JP" sz="2400" dirty="0" smtClean="0"/>
              <a:t>, p</a:t>
            </a:r>
            <a:r>
              <a:rPr lang="en-US" altLang="ja-JP" sz="2400" dirty="0" smtClean="0"/>
              <a:t>rovided for experiments using secondary / primary beams </a:t>
            </a:r>
            <a:r>
              <a:rPr lang="en-US" altLang="ja-JP" sz="2400" dirty="0" err="1" smtClean="0"/>
              <a:t>upto</a:t>
            </a:r>
            <a:r>
              <a:rPr lang="en-US" altLang="ja-JP" sz="2400" dirty="0" smtClean="0"/>
              <a:t> ~ 350 A </a:t>
            </a:r>
            <a:r>
              <a:rPr lang="en-US" altLang="ja-JP" sz="2400" dirty="0" err="1" smtClean="0"/>
              <a:t>MeV</a:t>
            </a:r>
            <a:r>
              <a:rPr lang="en-US" altLang="ja-JP" sz="2400" dirty="0" smtClean="0"/>
              <a:t>. </a:t>
            </a:r>
            <a:endParaRPr kumimoji="1" lang="ja-JP" alt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pol-d.png"/>
          <p:cNvPicPr>
            <a:picLocks noChangeAspect="1"/>
          </p:cNvPicPr>
          <p:nvPr/>
        </p:nvPicPr>
        <p:blipFill>
          <a:blip r:embed="rId3" cstate="print"/>
          <a:stretch>
            <a:fillRect/>
          </a:stretch>
        </p:blipFill>
        <p:spPr>
          <a:xfrm>
            <a:off x="152830" y="1843200"/>
            <a:ext cx="4238328" cy="2448000"/>
          </a:xfrm>
          <a:prstGeom prst="rect">
            <a:avLst/>
          </a:prstGeom>
        </p:spPr>
      </p:pic>
      <p:pic>
        <p:nvPicPr>
          <p:cNvPr id="5" name="図 4" descr="TPC.png"/>
          <p:cNvPicPr>
            <a:picLocks noChangeAspect="1"/>
          </p:cNvPicPr>
          <p:nvPr/>
        </p:nvPicPr>
        <p:blipFill>
          <a:blip r:embed="rId4" cstate="print"/>
          <a:stretch>
            <a:fillRect/>
          </a:stretch>
        </p:blipFill>
        <p:spPr>
          <a:xfrm>
            <a:off x="1415143" y="4365104"/>
            <a:ext cx="3541309" cy="2448000"/>
          </a:xfrm>
          <a:prstGeom prst="rect">
            <a:avLst/>
          </a:prstGeom>
        </p:spPr>
      </p:pic>
      <p:sp>
        <p:nvSpPr>
          <p:cNvPr id="6" name="テキスト ボックス 5"/>
          <p:cNvSpPr txBox="1"/>
          <p:nvPr/>
        </p:nvSpPr>
        <p:spPr>
          <a:xfrm>
            <a:off x="5148000" y="1052736"/>
            <a:ext cx="3996952" cy="5324535"/>
          </a:xfrm>
          <a:prstGeom prst="rect">
            <a:avLst/>
          </a:prstGeom>
          <a:noFill/>
        </p:spPr>
        <p:txBody>
          <a:bodyPr wrap="square" rtlCol="0">
            <a:spAutoFit/>
          </a:bodyPr>
          <a:lstStyle/>
          <a:p>
            <a:pPr>
              <a:buFont typeface="Arial" pitchFamily="34" charset="0"/>
              <a:buChar char="•"/>
            </a:pPr>
            <a:r>
              <a:rPr lang="en-US" altLang="ja-JP" sz="2000" b="1" dirty="0" smtClean="0">
                <a:solidFill>
                  <a:srgbClr val="0070C0"/>
                </a:solidFill>
              </a:rPr>
              <a:t>  </a:t>
            </a:r>
            <a:r>
              <a:rPr lang="en-US" altLang="ja-JP" sz="2000" b="1" u="sng" dirty="0" smtClean="0">
                <a:solidFill>
                  <a:srgbClr val="0070C0"/>
                </a:solidFill>
              </a:rPr>
              <a:t>Detectors for Gamma</a:t>
            </a:r>
          </a:p>
          <a:p>
            <a:pPr lvl="1"/>
            <a:r>
              <a:rPr lang="en-US" altLang="ja-JP" sz="1600" dirty="0" smtClean="0"/>
              <a:t>Without </a:t>
            </a:r>
            <a:r>
              <a:rPr lang="en-US" altLang="ja-JP" sz="1600" dirty="0" smtClean="0">
                <a:latin typeface="Symbol" pitchFamily="18" charset="2"/>
              </a:rPr>
              <a:t>g</a:t>
            </a:r>
            <a:r>
              <a:rPr lang="en-US" altLang="ja-JP" sz="1600" dirty="0" smtClean="0"/>
              <a:t> detector with high efficiency, invariant mass measurements above medium-mass is impossible.</a:t>
            </a:r>
          </a:p>
          <a:p>
            <a:pPr lvl="1">
              <a:buFont typeface="Arial" pitchFamily="34" charset="0"/>
              <a:buChar char="•"/>
            </a:pPr>
            <a:r>
              <a:rPr lang="en-US" altLang="ja-JP" dirty="0" smtClean="0"/>
              <a:t>  </a:t>
            </a:r>
            <a:r>
              <a:rPr lang="en-US" altLang="ja-JP" dirty="0" smtClean="0">
                <a:solidFill>
                  <a:srgbClr val="00B0F0"/>
                </a:solidFill>
              </a:rPr>
              <a:t>DALI-II / GRAPE</a:t>
            </a:r>
          </a:p>
          <a:p>
            <a:pPr lvl="1">
              <a:buFont typeface="Arial" pitchFamily="34" charset="0"/>
              <a:buChar char="•"/>
            </a:pPr>
            <a:r>
              <a:rPr lang="en-US" altLang="ja-JP" dirty="0" smtClean="0"/>
              <a:t>  </a:t>
            </a:r>
            <a:r>
              <a:rPr lang="en-US" altLang="ja-JP" dirty="0" smtClean="0">
                <a:solidFill>
                  <a:srgbClr val="00B0F0"/>
                </a:solidFill>
              </a:rPr>
              <a:t>New </a:t>
            </a:r>
            <a:r>
              <a:rPr lang="en-US" altLang="ja-JP" dirty="0" smtClean="0">
                <a:solidFill>
                  <a:srgbClr val="00B0F0"/>
                </a:solidFill>
                <a:latin typeface="Symbol" pitchFamily="18" charset="2"/>
              </a:rPr>
              <a:t>g</a:t>
            </a:r>
            <a:r>
              <a:rPr lang="en-US" altLang="ja-JP" dirty="0" smtClean="0">
                <a:solidFill>
                  <a:srgbClr val="00B0F0"/>
                </a:solidFill>
              </a:rPr>
              <a:t> detector</a:t>
            </a:r>
            <a:r>
              <a:rPr lang="en-US" altLang="ja-JP" dirty="0" smtClean="0"/>
              <a:t> </a:t>
            </a:r>
            <a:endParaRPr lang="en-US" altLang="ja-JP" dirty="0" smtClean="0">
              <a:solidFill>
                <a:srgbClr val="00B0F0"/>
              </a:solidFill>
            </a:endParaRPr>
          </a:p>
          <a:p>
            <a:pPr lvl="2"/>
            <a:r>
              <a:rPr lang="en-US" altLang="ja-JP" sz="1600" dirty="0" smtClean="0"/>
              <a:t>Liquid </a:t>
            </a:r>
            <a:r>
              <a:rPr lang="en-US" altLang="ja-JP" sz="1600" dirty="0" err="1" smtClean="0"/>
              <a:t>Xe</a:t>
            </a:r>
            <a:r>
              <a:rPr lang="en-US" altLang="ja-JP" sz="1600" dirty="0" smtClean="0"/>
              <a:t> ionization/scintillation</a:t>
            </a:r>
          </a:p>
          <a:p>
            <a:pPr>
              <a:buFont typeface="Arial" pitchFamily="34" charset="0"/>
              <a:buChar char="•"/>
            </a:pPr>
            <a:endParaRPr lang="en-US" altLang="ja-JP" dirty="0" smtClean="0"/>
          </a:p>
          <a:p>
            <a:pPr>
              <a:buFont typeface="Arial" pitchFamily="34" charset="0"/>
              <a:buChar char="•"/>
            </a:pPr>
            <a:endParaRPr lang="en-US" altLang="ja-JP" dirty="0" smtClean="0"/>
          </a:p>
          <a:p>
            <a:pPr>
              <a:buFont typeface="Arial" pitchFamily="34" charset="0"/>
              <a:buChar char="•"/>
            </a:pPr>
            <a:r>
              <a:rPr lang="en-US" altLang="ja-JP" b="1" dirty="0" smtClean="0">
                <a:solidFill>
                  <a:srgbClr val="0070C0"/>
                </a:solidFill>
              </a:rPr>
              <a:t>  </a:t>
            </a:r>
            <a:r>
              <a:rPr lang="en-US" altLang="ja-JP" sz="2000" b="1" u="sng" dirty="0" smtClean="0">
                <a:solidFill>
                  <a:srgbClr val="0070C0"/>
                </a:solidFill>
              </a:rPr>
              <a:t>Polarized Deuteron Experiments</a:t>
            </a:r>
            <a:endParaRPr lang="en-US" altLang="ja-JP" b="1" u="sng" dirty="0" smtClean="0">
              <a:solidFill>
                <a:srgbClr val="0070C0"/>
              </a:solidFill>
            </a:endParaRPr>
          </a:p>
          <a:p>
            <a:pPr lvl="1">
              <a:buFont typeface="Arial" pitchFamily="34" charset="0"/>
              <a:buChar char="•"/>
            </a:pPr>
            <a:r>
              <a:rPr lang="en-US" altLang="ja-JP" dirty="0" smtClean="0"/>
              <a:t>  MWDC – </a:t>
            </a:r>
            <a:r>
              <a:rPr lang="en-US" altLang="ja-JP" dirty="0" err="1" smtClean="0"/>
              <a:t>Hodoscope</a:t>
            </a:r>
            <a:endParaRPr lang="en-US" altLang="ja-JP" dirty="0" smtClean="0"/>
          </a:p>
          <a:p>
            <a:pPr lvl="1">
              <a:buFont typeface="Arial" pitchFamily="34" charset="0"/>
              <a:buChar char="•"/>
            </a:pPr>
            <a:r>
              <a:rPr lang="en-US" altLang="ja-JP" dirty="0" smtClean="0"/>
              <a:t>  Beam dump</a:t>
            </a:r>
          </a:p>
          <a:p>
            <a:pPr lvl="1">
              <a:buFont typeface="Arial" pitchFamily="34" charset="0"/>
              <a:buChar char="•"/>
            </a:pPr>
            <a:r>
              <a:rPr lang="en-US" altLang="ja-JP" dirty="0" smtClean="0"/>
              <a:t>  </a:t>
            </a:r>
            <a:r>
              <a:rPr lang="en-US" altLang="ja-JP" dirty="0" err="1" smtClean="0"/>
              <a:t>Polarimeter</a:t>
            </a:r>
            <a:endParaRPr lang="en-US" altLang="ja-JP" dirty="0" smtClean="0"/>
          </a:p>
          <a:p>
            <a:pPr lvl="1">
              <a:buFont typeface="Arial" pitchFamily="34" charset="0"/>
              <a:buChar char="•"/>
            </a:pPr>
            <a:endParaRPr lang="en-US" altLang="ja-JP" dirty="0" smtClean="0"/>
          </a:p>
          <a:p>
            <a:pPr lvl="1">
              <a:buFont typeface="Arial" pitchFamily="34" charset="0"/>
              <a:buChar char="•"/>
            </a:pPr>
            <a:endParaRPr lang="en-US" altLang="ja-JP" dirty="0" smtClean="0"/>
          </a:p>
          <a:p>
            <a:pPr>
              <a:buFont typeface="Arial" pitchFamily="34" charset="0"/>
              <a:buChar char="•"/>
            </a:pPr>
            <a:r>
              <a:rPr lang="en-US" altLang="ja-JP" sz="2000" b="1" dirty="0" smtClean="0">
                <a:solidFill>
                  <a:srgbClr val="0070C0"/>
                </a:solidFill>
              </a:rPr>
              <a:t>  </a:t>
            </a:r>
            <a:r>
              <a:rPr lang="en-US" altLang="ja-JP" sz="2000" b="1" u="sng" dirty="0" smtClean="0">
                <a:solidFill>
                  <a:srgbClr val="0070C0"/>
                </a:solidFill>
              </a:rPr>
              <a:t>SAMURAI TPC</a:t>
            </a:r>
          </a:p>
          <a:p>
            <a:pPr lvl="1">
              <a:buFont typeface="Arial" pitchFamily="34" charset="0"/>
              <a:buChar char="•"/>
            </a:pPr>
            <a:r>
              <a:rPr lang="en-US" altLang="ja-JP" dirty="0" smtClean="0"/>
              <a:t>  Presentation by </a:t>
            </a:r>
            <a:r>
              <a:rPr lang="en-US" altLang="ja-JP" dirty="0" err="1" smtClean="0"/>
              <a:t>Isobe</a:t>
            </a:r>
            <a:r>
              <a:rPr lang="en-US" altLang="ja-JP" dirty="0" smtClean="0"/>
              <a:t> san</a:t>
            </a:r>
          </a:p>
          <a:p>
            <a:pPr>
              <a:buFont typeface="Arial" pitchFamily="34" charset="0"/>
              <a:buChar char="•"/>
            </a:pPr>
            <a:endParaRPr lang="en-US" altLang="ja-JP" dirty="0" smtClean="0"/>
          </a:p>
          <a:p>
            <a:pPr>
              <a:buFont typeface="Arial" pitchFamily="34" charset="0"/>
              <a:buChar char="•"/>
            </a:pPr>
            <a:endParaRPr lang="en-US" altLang="ja-JP" dirty="0" smtClean="0"/>
          </a:p>
        </p:txBody>
      </p:sp>
      <p:sp>
        <p:nvSpPr>
          <p:cNvPr id="7" name="テキスト ボックス 6"/>
          <p:cNvSpPr txBox="1"/>
          <p:nvPr/>
        </p:nvSpPr>
        <p:spPr>
          <a:xfrm>
            <a:off x="684000" y="1340768"/>
            <a:ext cx="1656223" cy="400110"/>
          </a:xfrm>
          <a:prstGeom prst="rect">
            <a:avLst/>
          </a:prstGeom>
          <a:solidFill>
            <a:schemeClr val="bg1"/>
          </a:solidFill>
        </p:spPr>
        <p:txBody>
          <a:bodyPr wrap="none" rtlCol="0">
            <a:spAutoFit/>
          </a:bodyPr>
          <a:lstStyle/>
          <a:p>
            <a:r>
              <a:rPr kumimoji="1" lang="en-US" altLang="ja-JP" sz="2000" dirty="0" smtClean="0"/>
              <a:t>Other Settings</a:t>
            </a:r>
            <a:endParaRPr kumimoji="1" lang="ja-JP" altLang="en-US" sz="2000" dirty="0"/>
          </a:p>
        </p:txBody>
      </p:sp>
      <p:sp>
        <p:nvSpPr>
          <p:cNvPr id="9" name="タイトル 1"/>
          <p:cNvSpPr>
            <a:spLocks noGrp="1"/>
          </p:cNvSpPr>
          <p:nvPr>
            <p:ph type="title"/>
          </p:nvPr>
        </p:nvSpPr>
        <p:spPr/>
        <p:txBody>
          <a:bodyPr/>
          <a:lstStyle/>
          <a:p>
            <a:r>
              <a:rPr kumimoji="1" lang="en-US" altLang="ja-JP" b="1" u="sng" dirty="0" smtClean="0"/>
              <a:t>Detector System</a:t>
            </a:r>
            <a:r>
              <a:rPr lang="en-US" altLang="ja-JP" sz="3200" b="1" u="sng" dirty="0" smtClean="0">
                <a:latin typeface="Symbol" pitchFamily="18" charset="2"/>
              </a:rPr>
              <a:t> </a:t>
            </a:r>
            <a:r>
              <a:rPr lang="en-US" altLang="ja-JP" sz="2800" b="1" u="sng" dirty="0" smtClean="0">
                <a:latin typeface="Symbol" pitchFamily="18" charset="2"/>
              </a:rPr>
              <a:t>-</a:t>
            </a:r>
            <a:r>
              <a:rPr lang="en-US" altLang="ja-JP" sz="2800" b="1" u="sng" dirty="0" smtClean="0"/>
              <a:t> Other modes</a:t>
            </a:r>
            <a:endParaRPr kumimoji="1" lang="ja-JP" altLang="en-US" b="1" u="sng"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endParaRPr kumimoji="1" lang="ja-JP" altLang="en-US" dirty="0"/>
          </a:p>
        </p:txBody>
      </p:sp>
      <p:pic>
        <p:nvPicPr>
          <p:cNvPr id="4" name="図 3" descr="核図表のみ.jpg"/>
          <p:cNvPicPr>
            <a:picLocks noChangeAspect="1"/>
          </p:cNvPicPr>
          <p:nvPr/>
        </p:nvPicPr>
        <p:blipFill>
          <a:blip r:embed="rId3" cstate="print"/>
          <a:stretch>
            <a:fillRect/>
          </a:stretch>
        </p:blipFill>
        <p:spPr>
          <a:xfrm>
            <a:off x="0" y="932688"/>
            <a:ext cx="9144000" cy="5925312"/>
          </a:xfrm>
          <a:prstGeom prst="rect">
            <a:avLst/>
          </a:prstGeom>
        </p:spPr>
      </p:pic>
      <p:sp>
        <p:nvSpPr>
          <p:cNvPr id="5" name="Oval 49"/>
          <p:cNvSpPr>
            <a:spLocks noChangeArrowheads="1"/>
          </p:cNvSpPr>
          <p:nvPr/>
        </p:nvSpPr>
        <p:spPr bwMode="auto">
          <a:xfrm rot="20075808">
            <a:off x="1267757" y="5552148"/>
            <a:ext cx="2222853" cy="203173"/>
          </a:xfrm>
          <a:prstGeom prst="ellipse">
            <a:avLst/>
          </a:prstGeom>
          <a:noFill/>
          <a:ln w="38100">
            <a:solidFill>
              <a:srgbClr val="FF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 name="Oval 54"/>
          <p:cNvSpPr>
            <a:spLocks noChangeArrowheads="1"/>
          </p:cNvSpPr>
          <p:nvPr/>
        </p:nvSpPr>
        <p:spPr bwMode="auto">
          <a:xfrm>
            <a:off x="4499992" y="4005064"/>
            <a:ext cx="192087" cy="500063"/>
          </a:xfrm>
          <a:prstGeom prst="ellipse">
            <a:avLst/>
          </a:prstGeom>
          <a:noFill/>
          <a:ln w="38100">
            <a:solidFill>
              <a:srgbClr val="0070C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 name="Oval 58"/>
          <p:cNvSpPr>
            <a:spLocks noChangeArrowheads="1"/>
          </p:cNvSpPr>
          <p:nvPr/>
        </p:nvSpPr>
        <p:spPr bwMode="auto">
          <a:xfrm rot="19640815">
            <a:off x="1672008" y="4549842"/>
            <a:ext cx="3182378" cy="325438"/>
          </a:xfrm>
          <a:prstGeom prst="ellipse">
            <a:avLst/>
          </a:prstGeom>
          <a:noFill/>
          <a:ln w="38100">
            <a:solidFill>
              <a:srgbClr val="FFC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 name="Text Box 60"/>
          <p:cNvSpPr txBox="1">
            <a:spLocks noChangeArrowheads="1"/>
          </p:cNvSpPr>
          <p:nvPr/>
        </p:nvSpPr>
        <p:spPr bwMode="auto">
          <a:xfrm>
            <a:off x="2411760" y="1196752"/>
            <a:ext cx="2980303" cy="1107996"/>
          </a:xfrm>
          <a:prstGeom prst="rect">
            <a:avLst/>
          </a:prstGeom>
          <a:noFill/>
          <a:ln w="28575">
            <a:solidFill>
              <a:srgbClr val="FFC000"/>
            </a:solid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1" i="0" u="sng" strike="noStrike" kern="0" cap="none" spc="0" normalizeH="0" baseline="0" noProof="0" dirty="0" smtClean="0">
                <a:ln>
                  <a:noFill/>
                </a:ln>
                <a:solidFill>
                  <a:srgbClr val="FF3300"/>
                </a:solidFill>
                <a:effectLst/>
                <a:uLnTx/>
                <a:uFillTx/>
              </a:rPr>
              <a:t>Asymmetric Nuclear</a:t>
            </a:r>
            <a:r>
              <a:rPr kumimoji="0" lang="en-US" altLang="ja-JP" b="1" i="0" u="sng" strike="noStrike" kern="0" cap="none" spc="0" normalizeH="0" noProof="0" dirty="0" smtClean="0">
                <a:ln>
                  <a:noFill/>
                </a:ln>
                <a:solidFill>
                  <a:srgbClr val="FF3300"/>
                </a:solidFill>
                <a:effectLst/>
                <a:uLnTx/>
                <a:uFillTx/>
              </a:rPr>
              <a:t> Matter</a:t>
            </a:r>
            <a:endParaRPr kumimoji="0" lang="en-US" altLang="ja-JP" b="1" u="sng" kern="0" dirty="0" smtClean="0">
              <a:solidFill>
                <a:srgbClr val="FF3300"/>
              </a:solidFil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kern="0" dirty="0" smtClean="0">
                <a:solidFill>
                  <a:srgbClr val="FF3300"/>
                </a:solidFill>
              </a:rPr>
              <a:t>     </a:t>
            </a:r>
            <a:r>
              <a:rPr kumimoji="0" lang="en-US" altLang="ja-JP" sz="1600" kern="0" dirty="0" smtClean="0"/>
              <a:t>Pigmy and giant resonances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noProof="0" dirty="0" smtClean="0">
                <a:ln>
                  <a:noFill/>
                </a:ln>
                <a:effectLst/>
                <a:uLnTx/>
                <a:uFillTx/>
              </a:rPr>
              <a:t>     Nucleon skin</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kern="0" dirty="0" smtClean="0">
                <a:solidFill>
                  <a:sysClr val="windowText" lastClr="000000"/>
                </a:solidFill>
              </a:rPr>
              <a:t>     Nuclear Equation of State</a:t>
            </a:r>
            <a:endParaRPr kumimoji="0" lang="en-US" altLang="ja-JP" sz="1600" b="0" i="0" u="none" strike="noStrike" kern="0" cap="none" spc="0" normalizeH="0" baseline="0" noProof="0" dirty="0" smtClean="0">
              <a:ln>
                <a:noFill/>
              </a:ln>
              <a:solidFill>
                <a:sysClr val="windowText" lastClr="000000"/>
              </a:solidFill>
              <a:effectLst/>
              <a:uLnTx/>
              <a:uFillTx/>
            </a:endParaRPr>
          </a:p>
        </p:txBody>
      </p:sp>
      <p:sp>
        <p:nvSpPr>
          <p:cNvPr id="15" name="Text Box 57"/>
          <p:cNvSpPr txBox="1">
            <a:spLocks noChangeArrowheads="1"/>
          </p:cNvSpPr>
          <p:nvPr/>
        </p:nvSpPr>
        <p:spPr bwMode="auto">
          <a:xfrm>
            <a:off x="6084168" y="4365104"/>
            <a:ext cx="2273123" cy="664797"/>
          </a:xfrm>
          <a:prstGeom prst="rect">
            <a:avLst/>
          </a:prstGeom>
          <a:noFill/>
          <a:ln w="28575">
            <a:solidFill>
              <a:srgbClr val="0070C0"/>
            </a:solidFill>
            <a:miter lim="800000"/>
            <a:headEnd/>
            <a:tailEnd/>
          </a:ln>
        </p:spPr>
        <p:txBody>
          <a:bodyPr wrap="none">
            <a:spAutoFit/>
          </a:bodyPr>
          <a:lstStyle/>
          <a:p>
            <a:pPr marL="342900" lvl="0" indent="-342900">
              <a:spcBef>
                <a:spcPct val="20000"/>
              </a:spcBef>
              <a:buClr>
                <a:srgbClr val="FFFFCC"/>
              </a:buClr>
              <a:buSzPct val="75000"/>
            </a:pPr>
            <a:r>
              <a:rPr lang="en-US" altLang="ja-JP" b="1" u="sng" dirty="0" smtClean="0">
                <a:solidFill>
                  <a:srgbClr val="0B9CF5"/>
                </a:solidFill>
                <a:sym typeface="Wingdings" pitchFamily="2" charset="2"/>
              </a:rPr>
              <a:t>Nuclear Astrophysics</a:t>
            </a:r>
          </a:p>
          <a:p>
            <a:pPr marL="342900" lvl="0" indent="-342900">
              <a:spcBef>
                <a:spcPct val="20000"/>
              </a:spcBef>
              <a:buClr>
                <a:srgbClr val="FFFFCC"/>
              </a:buClr>
              <a:buSzPct val="75000"/>
            </a:pPr>
            <a:r>
              <a:rPr lang="en-US" altLang="ja-JP" sz="1600" dirty="0" smtClean="0">
                <a:solidFill>
                  <a:srgbClr val="000066"/>
                </a:solidFill>
                <a:sym typeface="Wingdings" pitchFamily="2" charset="2"/>
              </a:rPr>
              <a:t>	</a:t>
            </a:r>
            <a:r>
              <a:rPr lang="en-US" altLang="ja-JP" sz="1600" dirty="0" smtClean="0">
                <a:solidFill>
                  <a:srgbClr val="FFC000"/>
                </a:solidFill>
                <a:sym typeface="Wingdings" pitchFamily="2" charset="2"/>
              </a:rPr>
              <a:t>r-process</a:t>
            </a:r>
          </a:p>
        </p:txBody>
      </p:sp>
      <p:sp>
        <p:nvSpPr>
          <p:cNvPr id="18" name="Oval 54"/>
          <p:cNvSpPr>
            <a:spLocks noChangeArrowheads="1"/>
          </p:cNvSpPr>
          <p:nvPr/>
        </p:nvSpPr>
        <p:spPr bwMode="auto">
          <a:xfrm>
            <a:off x="3203848" y="4653136"/>
            <a:ext cx="192087" cy="500063"/>
          </a:xfrm>
          <a:prstGeom prst="ellipse">
            <a:avLst/>
          </a:prstGeom>
          <a:noFill/>
          <a:ln w="38100">
            <a:solidFill>
              <a:srgbClr val="0070C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9" name="Oval 58"/>
          <p:cNvSpPr>
            <a:spLocks noChangeArrowheads="1"/>
          </p:cNvSpPr>
          <p:nvPr/>
        </p:nvSpPr>
        <p:spPr bwMode="auto">
          <a:xfrm rot="19640815">
            <a:off x="1778471" y="4308727"/>
            <a:ext cx="1778250" cy="405576"/>
          </a:xfrm>
          <a:prstGeom prst="ellipse">
            <a:avLst/>
          </a:prstGeom>
          <a:noFill/>
          <a:ln w="38100">
            <a:solidFill>
              <a:srgbClr val="00B05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1" name="テキスト ボックス 20"/>
          <p:cNvSpPr txBox="1"/>
          <p:nvPr/>
        </p:nvSpPr>
        <p:spPr>
          <a:xfrm>
            <a:off x="539552" y="2564904"/>
            <a:ext cx="2273123" cy="664797"/>
          </a:xfrm>
          <a:prstGeom prst="rect">
            <a:avLst/>
          </a:prstGeom>
          <a:noFill/>
          <a:ln w="28575">
            <a:solidFill>
              <a:srgbClr val="00B050"/>
            </a:solidFill>
          </a:ln>
        </p:spPr>
        <p:txBody>
          <a:bodyPr wrap="none" rtlCol="0">
            <a:spAutoFit/>
          </a:bodyPr>
          <a:lstStyle/>
          <a:p>
            <a:pPr marL="342900" indent="-342900">
              <a:spcBef>
                <a:spcPct val="20000"/>
              </a:spcBef>
              <a:buClr>
                <a:srgbClr val="FFFFCC"/>
              </a:buClr>
              <a:buSzPct val="75000"/>
              <a:buFont typeface="Wingdings" pitchFamily="2" charset="2"/>
              <a:buNone/>
            </a:pPr>
            <a:r>
              <a:rPr lang="en-US" altLang="ja-JP" b="1" u="sng" dirty="0" smtClean="0">
                <a:solidFill>
                  <a:srgbClr val="0B9CF5"/>
                </a:solidFill>
                <a:sym typeface="Wingdings" pitchFamily="2" charset="2"/>
              </a:rPr>
              <a:t>Nuclear Astrophysics</a:t>
            </a:r>
          </a:p>
          <a:p>
            <a:pPr marL="342900" indent="-342900">
              <a:spcBef>
                <a:spcPct val="20000"/>
              </a:spcBef>
              <a:buClr>
                <a:srgbClr val="FFFFCC"/>
              </a:buClr>
              <a:buSzPct val="75000"/>
              <a:buFont typeface="Wingdings" pitchFamily="2" charset="2"/>
              <a:buNone/>
            </a:pPr>
            <a:r>
              <a:rPr lang="en-US" altLang="ja-JP" sz="1600" dirty="0" smtClean="0">
                <a:sym typeface="Wingdings" pitchFamily="2" charset="2"/>
              </a:rPr>
              <a:t>	</a:t>
            </a:r>
            <a:r>
              <a:rPr lang="en-US" altLang="ja-JP" sz="1600" dirty="0" err="1" smtClean="0">
                <a:solidFill>
                  <a:srgbClr val="FFC000"/>
                </a:solidFill>
                <a:sym typeface="Wingdings" pitchFamily="2" charset="2"/>
              </a:rPr>
              <a:t>rp</a:t>
            </a:r>
            <a:r>
              <a:rPr lang="en-US" altLang="ja-JP" sz="1600" dirty="0" smtClean="0">
                <a:solidFill>
                  <a:srgbClr val="FFC000"/>
                </a:solidFill>
                <a:sym typeface="Wingdings" pitchFamily="2" charset="2"/>
              </a:rPr>
              <a:t>-process</a:t>
            </a:r>
          </a:p>
        </p:txBody>
      </p:sp>
      <p:sp>
        <p:nvSpPr>
          <p:cNvPr id="22" name="テキスト ボックス 21"/>
          <p:cNvSpPr txBox="1"/>
          <p:nvPr/>
        </p:nvSpPr>
        <p:spPr>
          <a:xfrm>
            <a:off x="4788024" y="5661248"/>
            <a:ext cx="2954655" cy="861774"/>
          </a:xfrm>
          <a:prstGeom prst="rect">
            <a:avLst/>
          </a:prstGeom>
          <a:noFill/>
          <a:ln w="19050">
            <a:solidFill>
              <a:srgbClr val="FF0000"/>
            </a:solidFill>
          </a:ln>
        </p:spPr>
        <p:txBody>
          <a:bodyPr wrap="none" rtlCol="0">
            <a:spAutoFit/>
          </a:bodyPr>
          <a:lstStyle/>
          <a:p>
            <a:pPr lvl="0" fontAlgn="auto">
              <a:spcBef>
                <a:spcPts val="0"/>
              </a:spcBef>
              <a:spcAft>
                <a:spcPts val="0"/>
              </a:spcAft>
              <a:defRPr/>
            </a:pPr>
            <a:r>
              <a:rPr kumimoji="0" lang="en-US" altLang="ja-JP" b="1" u="sng" kern="0" dirty="0" smtClean="0">
                <a:solidFill>
                  <a:srgbClr val="FF0000"/>
                </a:solidFill>
              </a:rPr>
              <a:t>Drip-Line Physics</a:t>
            </a:r>
          </a:p>
          <a:p>
            <a:pPr lvl="0" fontAlgn="auto">
              <a:spcBef>
                <a:spcPts val="0"/>
              </a:spcBef>
              <a:spcAft>
                <a:spcPts val="0"/>
              </a:spcAft>
              <a:defRPr/>
            </a:pPr>
            <a:r>
              <a:rPr kumimoji="0" lang="en-US" altLang="ja-JP" sz="1600" kern="0" dirty="0" smtClean="0">
                <a:solidFill>
                  <a:sysClr val="windowText" lastClr="000000"/>
                </a:solidFill>
              </a:rPr>
              <a:t>     Giant Halos 2n, 4n-correlation</a:t>
            </a:r>
          </a:p>
          <a:p>
            <a:pPr lvl="0" fontAlgn="auto">
              <a:spcBef>
                <a:spcPts val="0"/>
              </a:spcBef>
              <a:spcAft>
                <a:spcPts val="0"/>
              </a:spcAft>
              <a:defRPr/>
            </a:pPr>
            <a:r>
              <a:rPr kumimoji="0" lang="en-US" altLang="ja-JP" sz="1600" kern="0" dirty="0" smtClean="0">
                <a:solidFill>
                  <a:sysClr val="windowText" lastClr="000000"/>
                </a:solidFill>
              </a:rPr>
              <a:t>     New Cluster/Molecular States</a:t>
            </a:r>
          </a:p>
        </p:txBody>
      </p:sp>
      <p:sp>
        <p:nvSpPr>
          <p:cNvPr id="2" name="タイトル 1"/>
          <p:cNvSpPr>
            <a:spLocks noGrp="1"/>
          </p:cNvSpPr>
          <p:nvPr>
            <p:ph type="title"/>
          </p:nvPr>
        </p:nvSpPr>
        <p:spPr/>
        <p:txBody>
          <a:bodyPr/>
          <a:lstStyle/>
          <a:p>
            <a:r>
              <a:rPr kumimoji="1" lang="en-US" altLang="ja-JP" b="1" u="sng" dirty="0" smtClean="0"/>
              <a:t>Physics Subjects</a:t>
            </a:r>
            <a:endParaRPr kumimoji="1" lang="ja-JP" altLang="en-US" b="1" u="sng" dirty="0"/>
          </a:p>
        </p:txBody>
      </p:sp>
      <p:sp>
        <p:nvSpPr>
          <p:cNvPr id="23" name="Oval 54"/>
          <p:cNvSpPr>
            <a:spLocks noChangeArrowheads="1"/>
          </p:cNvSpPr>
          <p:nvPr/>
        </p:nvSpPr>
        <p:spPr bwMode="auto">
          <a:xfrm>
            <a:off x="1187624" y="5949280"/>
            <a:ext cx="207640" cy="207640"/>
          </a:xfrm>
          <a:prstGeom prst="ellipse">
            <a:avLst/>
          </a:prstGeom>
          <a:noFill/>
          <a:ln w="38100">
            <a:solidFill>
              <a:schemeClr val="tx2"/>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4" name="Text Box 57"/>
          <p:cNvSpPr txBox="1">
            <a:spLocks noChangeArrowheads="1"/>
          </p:cNvSpPr>
          <p:nvPr/>
        </p:nvSpPr>
        <p:spPr bwMode="auto">
          <a:xfrm>
            <a:off x="179512" y="4869160"/>
            <a:ext cx="607859" cy="369332"/>
          </a:xfrm>
          <a:prstGeom prst="rect">
            <a:avLst/>
          </a:prstGeom>
          <a:noFill/>
          <a:ln w="28575">
            <a:solidFill>
              <a:schemeClr val="tx2"/>
            </a:solidFill>
            <a:miter lim="800000"/>
            <a:headEnd/>
            <a:tailEnd/>
          </a:ln>
        </p:spPr>
        <p:txBody>
          <a:bodyPr wrap="none">
            <a:spAutoFit/>
          </a:bodyPr>
          <a:lstStyle/>
          <a:p>
            <a:pPr marL="342900" lvl="0" indent="-342900">
              <a:spcBef>
                <a:spcPct val="20000"/>
              </a:spcBef>
              <a:buClr>
                <a:srgbClr val="FFFFCC"/>
              </a:buClr>
              <a:buSzPct val="75000"/>
            </a:pPr>
            <a:r>
              <a:rPr lang="en-US" altLang="ja-JP" b="1" u="sng" dirty="0" smtClean="0">
                <a:solidFill>
                  <a:schemeClr val="accent2"/>
                </a:solidFill>
                <a:sym typeface="Wingdings" pitchFamily="2" charset="2"/>
              </a:rPr>
              <a:t>3NF</a:t>
            </a:r>
          </a:p>
        </p:txBody>
      </p:sp>
      <p:cxnSp>
        <p:nvCxnSpPr>
          <p:cNvPr id="28" name="直線矢印コネクタ 27"/>
          <p:cNvCxnSpPr>
            <a:stCxn id="9" idx="2"/>
          </p:cNvCxnSpPr>
          <p:nvPr/>
        </p:nvCxnSpPr>
        <p:spPr>
          <a:xfrm rot="16200000" flipH="1">
            <a:off x="3206778" y="2999882"/>
            <a:ext cx="1628308" cy="23804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a:stCxn id="21" idx="2"/>
          </p:cNvCxnSpPr>
          <p:nvPr/>
        </p:nvCxnSpPr>
        <p:spPr>
          <a:xfrm rot="16200000" flipH="1">
            <a:off x="1512240" y="3393575"/>
            <a:ext cx="1135403" cy="807654"/>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a:stCxn id="15" idx="1"/>
            <a:endCxn id="6" idx="6"/>
          </p:cNvCxnSpPr>
          <p:nvPr/>
        </p:nvCxnSpPr>
        <p:spPr>
          <a:xfrm rot="10800000">
            <a:off x="4692080" y="4255097"/>
            <a:ext cx="1392089" cy="442407"/>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a:stCxn id="15" idx="1"/>
            <a:endCxn id="18" idx="6"/>
          </p:cNvCxnSpPr>
          <p:nvPr/>
        </p:nvCxnSpPr>
        <p:spPr>
          <a:xfrm rot="10800000" flipV="1">
            <a:off x="3395936" y="4697502"/>
            <a:ext cx="2688233" cy="205665"/>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a:stCxn id="22" idx="1"/>
            <a:endCxn id="5" idx="5"/>
          </p:cNvCxnSpPr>
          <p:nvPr/>
        </p:nvCxnSpPr>
        <p:spPr>
          <a:xfrm rot="10800000">
            <a:off x="3119908" y="5381483"/>
            <a:ext cx="1668116" cy="71065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a:stCxn id="24" idx="2"/>
            <a:endCxn id="23" idx="1"/>
          </p:cNvCxnSpPr>
          <p:nvPr/>
        </p:nvCxnSpPr>
        <p:spPr>
          <a:xfrm rot="16200000" flipH="1">
            <a:off x="480139" y="5241795"/>
            <a:ext cx="741196" cy="73459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nvGraphicFramePr>
        <p:xfrm>
          <a:off x="395536" y="1268760"/>
          <a:ext cx="8352928" cy="4955181"/>
        </p:xfrm>
        <a:graphic>
          <a:graphicData uri="http://schemas.openxmlformats.org/drawingml/2006/table">
            <a:tbl>
              <a:tblPr>
                <a:tableStyleId>{93296810-A885-4BE3-A3E7-6D5BEEA58F35}</a:tableStyleId>
              </a:tblPr>
              <a:tblGrid>
                <a:gridCol w="4392488"/>
                <a:gridCol w="2016224"/>
                <a:gridCol w="1944216"/>
              </a:tblGrid>
              <a:tr h="1097961">
                <a:tc>
                  <a:txBody>
                    <a:bodyPr/>
                    <a:lstStyle/>
                    <a:p>
                      <a:pPr marL="457200" indent="-457200">
                        <a:buAutoNum type="arabicParenR"/>
                      </a:pPr>
                      <a:r>
                        <a:rPr kumimoji="1" lang="en-US" altLang="ja-JP" sz="2400" dirty="0" smtClean="0"/>
                        <a:t>Electromagnetic Dissociation</a:t>
                      </a:r>
                    </a:p>
                    <a:p>
                      <a:pPr marL="742950" marR="0" lvl="1" indent="-285750" algn="l" defTabSz="914400" rtl="0" eaLnBrk="1" fontAlgn="base" latinLnBrk="0" hangingPunct="1">
                        <a:lnSpc>
                          <a:spcPct val="100000"/>
                        </a:lnSpc>
                        <a:spcBef>
                          <a:spcPct val="20000"/>
                        </a:spcBef>
                        <a:spcAft>
                          <a:spcPct val="0"/>
                        </a:spcAft>
                        <a:buClr>
                          <a:srgbClr val="00B0F0"/>
                        </a:buClr>
                        <a:buSzPct val="80000"/>
                        <a:buFont typeface="Wingdings" pitchFamily="2" charset="2"/>
                        <a:buChar char="Ø"/>
                        <a:tabLst/>
                        <a:defRPr/>
                      </a:pPr>
                      <a:r>
                        <a:rPr kumimoji="1" lang="en-US" altLang="ja-JP" sz="1800" b="0" i="0" u="none" strike="noStrike" kern="0" cap="none" spc="0" normalizeH="0" baseline="0" noProof="0" dirty="0" smtClean="0">
                          <a:ln>
                            <a:noFill/>
                          </a:ln>
                          <a:solidFill>
                            <a:srgbClr val="3399FF"/>
                          </a:solidFill>
                          <a:effectLst/>
                          <a:uLnTx/>
                          <a:uFillTx/>
                          <a:latin typeface="+mn-lt"/>
                          <a:ea typeface="+mn-ea"/>
                          <a:cs typeface="+mn-cs"/>
                        </a:rPr>
                        <a:t>(</a:t>
                      </a:r>
                      <a:r>
                        <a:rPr kumimoji="1" lang="en-US" altLang="ja-JP" sz="1800" b="0" i="0" u="none" strike="noStrike" kern="0" cap="none" spc="0" normalizeH="0" baseline="0" noProof="0" dirty="0" smtClean="0">
                          <a:ln>
                            <a:noFill/>
                          </a:ln>
                          <a:solidFill>
                            <a:srgbClr val="3399FF"/>
                          </a:solidFill>
                          <a:effectLst/>
                          <a:uLnTx/>
                          <a:uFillTx/>
                          <a:latin typeface="Symbol" pitchFamily="18" charset="2"/>
                          <a:ea typeface="+mn-ea"/>
                          <a:cs typeface="+mn-cs"/>
                        </a:rPr>
                        <a:t>g</a:t>
                      </a:r>
                      <a:r>
                        <a:rPr kumimoji="1" lang="en-US" altLang="ja-JP" sz="1800" b="0" i="0" u="none" strike="noStrike" kern="0" cap="none" spc="0" normalizeH="0" baseline="0" noProof="0" dirty="0" smtClean="0">
                          <a:ln>
                            <a:noFill/>
                          </a:ln>
                          <a:solidFill>
                            <a:srgbClr val="3399FF"/>
                          </a:solidFill>
                          <a:effectLst/>
                          <a:uLnTx/>
                          <a:uFillTx/>
                          <a:latin typeface="+mn-lt"/>
                          <a:ea typeface="+mn-ea"/>
                          <a:cs typeface="+mn-cs"/>
                        </a:rPr>
                        <a:t>, </a:t>
                      </a:r>
                      <a:r>
                        <a:rPr kumimoji="1" lang="en-US" altLang="ja-JP" sz="1800" b="0" i="1" u="none" strike="noStrike" kern="0" cap="none" spc="0" normalizeH="0" baseline="0" noProof="0" dirty="0" smtClean="0">
                          <a:ln>
                            <a:noFill/>
                          </a:ln>
                          <a:solidFill>
                            <a:srgbClr val="3399FF"/>
                          </a:solidFill>
                          <a:effectLst/>
                          <a:uLnTx/>
                          <a:uFillTx/>
                          <a:latin typeface="+mn-lt"/>
                          <a:ea typeface="+mn-ea"/>
                          <a:cs typeface="+mn-cs"/>
                        </a:rPr>
                        <a:t>n</a:t>
                      </a:r>
                      <a:r>
                        <a:rPr kumimoji="1" lang="en-US" altLang="ja-JP" sz="1800" b="0" i="0" u="none" strike="noStrike" kern="0" cap="none" spc="0" normalizeH="0" baseline="0" noProof="0" dirty="0" smtClean="0">
                          <a:ln>
                            <a:noFill/>
                          </a:ln>
                          <a:solidFill>
                            <a:srgbClr val="3399FF"/>
                          </a:solidFill>
                          <a:effectLst/>
                          <a:uLnTx/>
                          <a:uFillTx/>
                          <a:latin typeface="+mn-lt"/>
                          <a:ea typeface="+mn-ea"/>
                          <a:cs typeface="+mn-cs"/>
                        </a:rPr>
                        <a:t>), (</a:t>
                      </a:r>
                      <a:r>
                        <a:rPr kumimoji="1" lang="en-US" altLang="ja-JP" sz="1800" b="0" i="0" u="none" strike="noStrike" kern="0" cap="none" spc="0" normalizeH="0" baseline="0" noProof="0" dirty="0" smtClean="0">
                          <a:ln>
                            <a:noFill/>
                          </a:ln>
                          <a:solidFill>
                            <a:srgbClr val="3399FF"/>
                          </a:solidFill>
                          <a:effectLst/>
                          <a:uLnTx/>
                          <a:uFillTx/>
                          <a:latin typeface="Symbol" pitchFamily="18" charset="2"/>
                          <a:ea typeface="+mn-ea"/>
                          <a:cs typeface="+mn-cs"/>
                        </a:rPr>
                        <a:t>g</a:t>
                      </a:r>
                      <a:r>
                        <a:rPr kumimoji="1" lang="en-US" altLang="ja-JP" sz="1800" b="0" i="0" u="none" strike="noStrike" kern="0" cap="none" spc="0" normalizeH="0" baseline="0" noProof="0" dirty="0" smtClean="0">
                          <a:ln>
                            <a:noFill/>
                          </a:ln>
                          <a:solidFill>
                            <a:srgbClr val="3399FF"/>
                          </a:solidFill>
                          <a:effectLst/>
                          <a:uLnTx/>
                          <a:uFillTx/>
                          <a:latin typeface="+mn-lt"/>
                          <a:ea typeface="+mn-ea"/>
                          <a:cs typeface="+mn-cs"/>
                        </a:rPr>
                        <a:t>, </a:t>
                      </a:r>
                      <a:r>
                        <a:rPr kumimoji="1" lang="en-US" altLang="ja-JP" sz="1800" b="0" i="1" u="none" strike="noStrike" kern="0" cap="none" spc="0" normalizeH="0" baseline="0" noProof="0" dirty="0" smtClean="0">
                          <a:ln>
                            <a:noFill/>
                          </a:ln>
                          <a:solidFill>
                            <a:srgbClr val="3399FF"/>
                          </a:solidFill>
                          <a:effectLst/>
                          <a:uLnTx/>
                          <a:uFillTx/>
                          <a:latin typeface="+mn-lt"/>
                          <a:ea typeface="+mn-ea"/>
                          <a:cs typeface="+mn-cs"/>
                        </a:rPr>
                        <a:t>p</a:t>
                      </a:r>
                      <a:r>
                        <a:rPr kumimoji="1" lang="en-US" altLang="ja-JP" sz="1800" b="0" i="0" u="none" strike="noStrike" kern="0" cap="none" spc="0" normalizeH="0" baseline="0" noProof="0" dirty="0" smtClean="0">
                          <a:ln>
                            <a:noFill/>
                          </a:ln>
                          <a:solidFill>
                            <a:srgbClr val="3399FF"/>
                          </a:solidFill>
                          <a:effectLst/>
                          <a:uLnTx/>
                          <a:uFillTx/>
                          <a:latin typeface="+mn-lt"/>
                          <a:ea typeface="+mn-ea"/>
                          <a:cs typeface="+mn-cs"/>
                        </a:rPr>
                        <a:t>) </a:t>
                      </a:r>
                    </a:p>
                  </a:txBody>
                  <a:tcPr anchor="ctr"/>
                </a:tc>
                <a:tc>
                  <a:txBody>
                    <a:bodyPr/>
                    <a:lstStyle/>
                    <a:p>
                      <a:r>
                        <a:rPr kumimoji="1" lang="en-US" altLang="ja-JP" sz="1600" b="1" dirty="0" smtClean="0">
                          <a:solidFill>
                            <a:srgbClr val="FF0000"/>
                          </a:solidFill>
                        </a:rPr>
                        <a:t>Single-particle</a:t>
                      </a:r>
                      <a:r>
                        <a:rPr kumimoji="1" lang="en-US" altLang="ja-JP" sz="1600" b="1" baseline="0" dirty="0" smtClean="0">
                          <a:solidFill>
                            <a:srgbClr val="FF0000"/>
                          </a:solidFill>
                        </a:rPr>
                        <a:t> orbit</a:t>
                      </a:r>
                    </a:p>
                    <a:p>
                      <a:r>
                        <a:rPr kumimoji="1" lang="en-US" altLang="ja-JP" sz="1600" b="1" baseline="0" dirty="0" smtClean="0">
                          <a:solidFill>
                            <a:srgbClr val="FF0000"/>
                          </a:solidFill>
                        </a:rPr>
                        <a:t>Collective motion</a:t>
                      </a:r>
                    </a:p>
                    <a:p>
                      <a:r>
                        <a:rPr kumimoji="1" lang="en-US" altLang="ja-JP" sz="1600" b="1" baseline="0" dirty="0" err="1" smtClean="0">
                          <a:solidFill>
                            <a:srgbClr val="FF0000"/>
                          </a:solidFill>
                        </a:rPr>
                        <a:t>Nucleosynthesis</a:t>
                      </a:r>
                      <a:endParaRPr kumimoji="1" lang="ja-JP" altLang="en-US" sz="1600" b="1" dirty="0">
                        <a:solidFill>
                          <a:srgbClr val="FF0000"/>
                        </a:solidFill>
                      </a:endParaRPr>
                    </a:p>
                  </a:txBody>
                  <a:tcPr anchor="ctr"/>
                </a:tc>
                <a:tc>
                  <a:txBody>
                    <a:bodyPr/>
                    <a:lstStyle/>
                    <a:p>
                      <a:r>
                        <a:rPr kumimoji="1" lang="en-US" altLang="ja-JP" sz="2000" dirty="0" smtClean="0"/>
                        <a:t>Invariant-mass measurement</a:t>
                      </a:r>
                      <a:endParaRPr kumimoji="1" lang="ja-JP" altLang="en-US" sz="2000" b="0" dirty="0">
                        <a:solidFill>
                          <a:schemeClr val="tx1"/>
                        </a:solidFill>
                      </a:endParaRPr>
                    </a:p>
                  </a:txBody>
                  <a:tcPr anchor="ctr"/>
                </a:tc>
              </a:tr>
              <a:tr h="1651147">
                <a:tc>
                  <a:txBody>
                    <a:bodyPr/>
                    <a:lstStyle/>
                    <a:p>
                      <a:r>
                        <a:rPr kumimoji="1" lang="en-US" altLang="ja-JP" sz="2000" dirty="0" smtClean="0"/>
                        <a:t>2) </a:t>
                      </a:r>
                      <a:r>
                        <a:rPr kumimoji="1" lang="en-US" altLang="ja-JP" sz="2400" dirty="0" smtClean="0"/>
                        <a:t> p, d, a induced Reaction</a:t>
                      </a:r>
                    </a:p>
                    <a:p>
                      <a:r>
                        <a:rPr kumimoji="1" lang="en-US" altLang="ja-JP" sz="2400" baseline="0" dirty="0" smtClean="0"/>
                        <a:t>                in inverse kinematics</a:t>
                      </a:r>
                    </a:p>
                    <a:p>
                      <a:pPr marL="742950" marR="0" lvl="1" indent="-285750" algn="l" defTabSz="914400" rtl="0" eaLnBrk="1" fontAlgn="base" latinLnBrk="0" hangingPunct="1">
                        <a:lnSpc>
                          <a:spcPct val="100000"/>
                        </a:lnSpc>
                        <a:spcBef>
                          <a:spcPct val="20000"/>
                        </a:spcBef>
                        <a:spcAft>
                          <a:spcPct val="0"/>
                        </a:spcAft>
                        <a:buClr>
                          <a:srgbClr val="00B0F0"/>
                        </a:buClr>
                        <a:buSzPct val="80000"/>
                        <a:buFont typeface="Wingdings" pitchFamily="2" charset="2"/>
                        <a:buChar char="Ø"/>
                        <a:tabLst/>
                        <a:defRPr/>
                      </a:pPr>
                      <a:r>
                        <a:rPr kumimoji="1" lang="en-US" altLang="ja-JP" sz="1800" u="none" strike="noStrike" kern="0" cap="none" spc="0" normalizeH="0" baseline="0" noProof="0" dirty="0" smtClean="0">
                          <a:ln>
                            <a:noFill/>
                          </a:ln>
                          <a:solidFill>
                            <a:schemeClr val="bg2"/>
                          </a:solidFill>
                          <a:effectLst/>
                          <a:uLnTx/>
                          <a:uFillTx/>
                        </a:rPr>
                        <a:t>(</a:t>
                      </a:r>
                      <a:r>
                        <a:rPr kumimoji="1" lang="en-US" altLang="ja-JP" sz="1800" i="1" u="none" strike="noStrike" kern="0" cap="none" spc="0" normalizeH="0" baseline="0" noProof="0" dirty="0" smtClean="0">
                          <a:ln>
                            <a:noFill/>
                          </a:ln>
                          <a:solidFill>
                            <a:schemeClr val="bg2"/>
                          </a:solidFill>
                          <a:effectLst/>
                          <a:uLnTx/>
                          <a:uFillTx/>
                        </a:rPr>
                        <a:t>p</a:t>
                      </a:r>
                      <a:r>
                        <a:rPr kumimoji="1" lang="en-US" altLang="ja-JP" sz="1800" u="none" strike="noStrike" kern="0" cap="none" spc="0" normalizeH="0" baseline="0" noProof="0" dirty="0" smtClean="0">
                          <a:ln>
                            <a:noFill/>
                          </a:ln>
                          <a:solidFill>
                            <a:schemeClr val="bg2"/>
                          </a:solidFill>
                          <a:effectLst/>
                          <a:uLnTx/>
                          <a:uFillTx/>
                        </a:rPr>
                        <a:t>, </a:t>
                      </a:r>
                      <a:r>
                        <a:rPr kumimoji="1" lang="en-US" altLang="ja-JP" sz="1800" i="1" u="none" strike="noStrike" kern="0" cap="none" spc="0" normalizeH="0" baseline="0" noProof="0" dirty="0" smtClean="0">
                          <a:ln>
                            <a:noFill/>
                          </a:ln>
                          <a:solidFill>
                            <a:schemeClr val="bg2"/>
                          </a:solidFill>
                          <a:effectLst/>
                          <a:uLnTx/>
                          <a:uFillTx/>
                        </a:rPr>
                        <a:t>p</a:t>
                      </a:r>
                      <a:r>
                        <a:rPr kumimoji="1" lang="en-US" altLang="ja-JP" sz="1800" u="none" strike="noStrike" kern="0" cap="none" spc="0" normalizeH="0" baseline="0" noProof="0" dirty="0" smtClean="0">
                          <a:ln>
                            <a:noFill/>
                          </a:ln>
                          <a:solidFill>
                            <a:schemeClr val="bg2"/>
                          </a:solidFill>
                          <a:effectLst/>
                          <a:uLnTx/>
                          <a:uFillTx/>
                        </a:rPr>
                        <a:t>), (</a:t>
                      </a:r>
                      <a:r>
                        <a:rPr kumimoji="1" lang="en-US" altLang="ja-JP" sz="1800" i="1" u="none" strike="noStrike" kern="0" cap="none" spc="0" normalizeH="0" baseline="0" noProof="0" dirty="0" smtClean="0">
                          <a:ln>
                            <a:noFill/>
                          </a:ln>
                          <a:solidFill>
                            <a:schemeClr val="bg2"/>
                          </a:solidFill>
                          <a:effectLst/>
                          <a:uLnTx/>
                          <a:uFillTx/>
                        </a:rPr>
                        <a:t>p</a:t>
                      </a:r>
                      <a:r>
                        <a:rPr kumimoji="1" lang="en-US" altLang="ja-JP" sz="1800" u="none" strike="noStrike" kern="0" cap="none" spc="0" normalizeH="0" baseline="0" noProof="0" dirty="0" smtClean="0">
                          <a:ln>
                            <a:noFill/>
                          </a:ln>
                          <a:solidFill>
                            <a:schemeClr val="bg2"/>
                          </a:solidFill>
                          <a:effectLst/>
                          <a:uLnTx/>
                          <a:uFillTx/>
                        </a:rPr>
                        <a:t>, </a:t>
                      </a:r>
                      <a:r>
                        <a:rPr kumimoji="1" lang="en-US" altLang="ja-JP" sz="1800" i="1" u="none" strike="noStrike" kern="0" cap="none" spc="0" normalizeH="0" baseline="0" noProof="0" dirty="0" smtClean="0">
                          <a:ln>
                            <a:noFill/>
                          </a:ln>
                          <a:solidFill>
                            <a:schemeClr val="bg2"/>
                          </a:solidFill>
                          <a:effectLst/>
                          <a:uLnTx/>
                          <a:uFillTx/>
                        </a:rPr>
                        <a:t>p’</a:t>
                      </a:r>
                      <a:r>
                        <a:rPr kumimoji="1" lang="en-US" altLang="ja-JP" sz="1800" u="none" strike="noStrike" kern="0" cap="none" spc="0" normalizeH="0" baseline="0" noProof="0" dirty="0" smtClean="0">
                          <a:ln>
                            <a:noFill/>
                          </a:ln>
                          <a:solidFill>
                            <a:schemeClr val="bg2"/>
                          </a:solidFill>
                          <a:effectLst/>
                          <a:uLnTx/>
                          <a:uFillTx/>
                        </a:rPr>
                        <a:t>), (</a:t>
                      </a:r>
                      <a:r>
                        <a:rPr kumimoji="1" lang="en-US" altLang="ja-JP" sz="1800" i="1" u="none" strike="noStrike" kern="0" cap="none" spc="0" normalizeH="0" baseline="0" noProof="0" dirty="0" smtClean="0">
                          <a:ln>
                            <a:noFill/>
                          </a:ln>
                          <a:solidFill>
                            <a:schemeClr val="bg2"/>
                          </a:solidFill>
                          <a:effectLst/>
                          <a:uLnTx/>
                          <a:uFillTx/>
                        </a:rPr>
                        <a:t>p</a:t>
                      </a:r>
                      <a:r>
                        <a:rPr kumimoji="1" lang="en-US" altLang="ja-JP" sz="1800" u="none" strike="noStrike" kern="0" cap="none" spc="0" normalizeH="0" baseline="0" noProof="0" dirty="0" smtClean="0">
                          <a:ln>
                            <a:noFill/>
                          </a:ln>
                          <a:solidFill>
                            <a:schemeClr val="bg2"/>
                          </a:solidFill>
                          <a:effectLst/>
                          <a:uLnTx/>
                          <a:uFillTx/>
                        </a:rPr>
                        <a:t>, </a:t>
                      </a:r>
                      <a:r>
                        <a:rPr kumimoji="1" lang="en-US" altLang="ja-JP" sz="1800" i="1" u="none" strike="noStrike" kern="0" cap="none" spc="0" normalizeH="0" baseline="0" noProof="0" dirty="0" smtClean="0">
                          <a:ln>
                            <a:noFill/>
                          </a:ln>
                          <a:solidFill>
                            <a:schemeClr val="bg2"/>
                          </a:solidFill>
                          <a:effectLst/>
                          <a:uLnTx/>
                          <a:uFillTx/>
                        </a:rPr>
                        <a:t>n</a:t>
                      </a:r>
                      <a:r>
                        <a:rPr kumimoji="1" lang="en-US" altLang="ja-JP" sz="1800" u="none" strike="noStrike" kern="0" cap="none" spc="0" normalizeH="0" baseline="0" noProof="0" dirty="0" smtClean="0">
                          <a:ln>
                            <a:noFill/>
                          </a:ln>
                          <a:solidFill>
                            <a:schemeClr val="bg2"/>
                          </a:solidFill>
                          <a:effectLst/>
                          <a:uLnTx/>
                          <a:uFillTx/>
                        </a:rPr>
                        <a:t>),</a:t>
                      </a:r>
                    </a:p>
                    <a:p>
                      <a:pPr marL="742950" marR="0" lvl="1" indent="-285750" algn="l" defTabSz="914400" rtl="0" eaLnBrk="1" fontAlgn="base" latinLnBrk="0" hangingPunct="1">
                        <a:lnSpc>
                          <a:spcPct val="100000"/>
                        </a:lnSpc>
                        <a:spcBef>
                          <a:spcPct val="20000"/>
                        </a:spcBef>
                        <a:spcAft>
                          <a:spcPct val="0"/>
                        </a:spcAft>
                        <a:buClr>
                          <a:srgbClr val="00B0F0"/>
                        </a:buClr>
                        <a:buSzPct val="80000"/>
                        <a:buFontTx/>
                        <a:buNone/>
                        <a:tabLst/>
                        <a:defRPr/>
                      </a:pPr>
                      <a:r>
                        <a:rPr kumimoji="1" lang="en-US" altLang="ja-JP" sz="1800" u="none" strike="noStrike" kern="0" cap="none" spc="0" normalizeH="0" baseline="0" noProof="0" dirty="0" smtClean="0">
                          <a:ln>
                            <a:noFill/>
                          </a:ln>
                          <a:solidFill>
                            <a:schemeClr val="bg2"/>
                          </a:solidFill>
                          <a:effectLst/>
                          <a:uLnTx/>
                          <a:uFillTx/>
                        </a:rPr>
                        <a:t>	(</a:t>
                      </a:r>
                      <a:r>
                        <a:rPr kumimoji="1" lang="en-US" altLang="ja-JP" sz="1800" i="1" u="none" strike="noStrike" kern="0" cap="none" spc="0" normalizeH="0" baseline="0" noProof="0" dirty="0" smtClean="0">
                          <a:ln>
                            <a:noFill/>
                          </a:ln>
                          <a:solidFill>
                            <a:schemeClr val="bg2"/>
                          </a:solidFill>
                          <a:effectLst/>
                          <a:uLnTx/>
                          <a:uFillTx/>
                        </a:rPr>
                        <a:t>p</a:t>
                      </a:r>
                      <a:r>
                        <a:rPr kumimoji="1" lang="en-US" altLang="ja-JP" sz="1800" u="none" strike="noStrike" kern="0" cap="none" spc="0" normalizeH="0" baseline="0" noProof="0" dirty="0" smtClean="0">
                          <a:ln>
                            <a:noFill/>
                          </a:ln>
                          <a:solidFill>
                            <a:schemeClr val="bg2"/>
                          </a:solidFill>
                          <a:effectLst/>
                          <a:uLnTx/>
                          <a:uFillTx/>
                        </a:rPr>
                        <a:t>, 2</a:t>
                      </a:r>
                      <a:r>
                        <a:rPr kumimoji="1" lang="en-US" altLang="ja-JP" sz="1800" i="1" u="none" strike="noStrike" kern="0" cap="none" spc="0" normalizeH="0" baseline="0" noProof="0" dirty="0" smtClean="0">
                          <a:ln>
                            <a:noFill/>
                          </a:ln>
                          <a:solidFill>
                            <a:schemeClr val="bg2"/>
                          </a:solidFill>
                          <a:effectLst/>
                          <a:uLnTx/>
                          <a:uFillTx/>
                        </a:rPr>
                        <a:t>p</a:t>
                      </a:r>
                      <a:r>
                        <a:rPr kumimoji="1" lang="en-US" altLang="ja-JP" sz="1800" u="none" strike="noStrike" kern="0" cap="none" spc="0" normalizeH="0" baseline="0" noProof="0" dirty="0" smtClean="0">
                          <a:ln>
                            <a:noFill/>
                          </a:ln>
                          <a:solidFill>
                            <a:schemeClr val="bg2"/>
                          </a:solidFill>
                          <a:effectLst/>
                          <a:uLnTx/>
                          <a:uFillTx/>
                        </a:rPr>
                        <a:t>), (</a:t>
                      </a:r>
                      <a:r>
                        <a:rPr kumimoji="1" lang="en-US" altLang="ja-JP" sz="1800" i="1" u="none" strike="noStrike" kern="0" cap="none" spc="0" normalizeH="0" baseline="0" noProof="0" dirty="0" smtClean="0">
                          <a:ln>
                            <a:noFill/>
                          </a:ln>
                          <a:solidFill>
                            <a:schemeClr val="bg2"/>
                          </a:solidFill>
                          <a:effectLst/>
                          <a:uLnTx/>
                          <a:uFillTx/>
                        </a:rPr>
                        <a:t>p</a:t>
                      </a:r>
                      <a:r>
                        <a:rPr kumimoji="1" lang="en-US" altLang="ja-JP" sz="1800" u="none" strike="noStrike" kern="0" cap="none" spc="0" normalizeH="0" baseline="0" noProof="0" dirty="0" smtClean="0">
                          <a:ln>
                            <a:noFill/>
                          </a:ln>
                          <a:solidFill>
                            <a:schemeClr val="bg2"/>
                          </a:solidFill>
                          <a:effectLst/>
                          <a:uLnTx/>
                          <a:uFillTx/>
                        </a:rPr>
                        <a:t>, </a:t>
                      </a:r>
                      <a:r>
                        <a:rPr kumimoji="1" lang="en-US" altLang="ja-JP" sz="1800" i="1" u="none" strike="noStrike" kern="0" cap="none" spc="0" normalizeH="0" baseline="0" noProof="0" dirty="0" err="1" smtClean="0">
                          <a:ln>
                            <a:noFill/>
                          </a:ln>
                          <a:solidFill>
                            <a:schemeClr val="bg2"/>
                          </a:solidFill>
                          <a:effectLst/>
                          <a:uLnTx/>
                          <a:uFillTx/>
                        </a:rPr>
                        <a:t>np</a:t>
                      </a:r>
                      <a:r>
                        <a:rPr kumimoji="1" lang="en-US" altLang="ja-JP" sz="1800" u="none" strike="noStrike" kern="0" cap="none" spc="0" normalizeH="0" baseline="0" noProof="0" dirty="0" smtClean="0">
                          <a:ln>
                            <a:noFill/>
                          </a:ln>
                          <a:solidFill>
                            <a:schemeClr val="bg2"/>
                          </a:solidFill>
                          <a:effectLst/>
                          <a:uLnTx/>
                          <a:uFillTx/>
                        </a:rPr>
                        <a:t>), …</a:t>
                      </a:r>
                      <a:endParaRPr kumimoji="1" lang="en-US" altLang="ja-JP" sz="1800" b="0" i="0" u="none" strike="noStrike" kern="0" cap="none" spc="0" normalizeH="0" baseline="0" noProof="0" dirty="0" smtClean="0">
                        <a:ln>
                          <a:noFill/>
                        </a:ln>
                        <a:solidFill>
                          <a:schemeClr val="bg2"/>
                        </a:solidFill>
                        <a:effectLst/>
                        <a:uLnTx/>
                        <a:uFillTx/>
                        <a:latin typeface="+mn-lt"/>
                        <a:ea typeface="+mn-ea"/>
                      </a:endParaRPr>
                    </a:p>
                  </a:txBody>
                  <a:tcPr anchor="ctr"/>
                </a:tc>
                <a:tc>
                  <a:txBody>
                    <a:bodyPr/>
                    <a:lstStyle/>
                    <a:p>
                      <a:r>
                        <a:rPr kumimoji="1" lang="en-US" altLang="ja-JP" sz="1600" b="1" dirty="0" smtClean="0">
                          <a:solidFill>
                            <a:srgbClr val="FF0000"/>
                          </a:solidFill>
                        </a:rPr>
                        <a:t>Density</a:t>
                      </a:r>
                      <a:r>
                        <a:rPr kumimoji="1" lang="en-US" altLang="ja-JP" sz="1600" b="1" baseline="0" dirty="0" smtClean="0">
                          <a:solidFill>
                            <a:srgbClr val="FF0000"/>
                          </a:solidFill>
                        </a:rPr>
                        <a:t> distribution</a:t>
                      </a:r>
                    </a:p>
                    <a:p>
                      <a:r>
                        <a:rPr kumimoji="1" lang="en-US" altLang="ja-JP" sz="1600" b="1" baseline="0" dirty="0" smtClean="0">
                          <a:solidFill>
                            <a:srgbClr val="FF0000"/>
                          </a:solidFill>
                        </a:rPr>
                        <a:t>Single-particle orbit</a:t>
                      </a:r>
                    </a:p>
                    <a:p>
                      <a:r>
                        <a:rPr kumimoji="1" lang="en-US" altLang="ja-JP" sz="1600" b="1" baseline="0" dirty="0" smtClean="0">
                          <a:solidFill>
                            <a:srgbClr val="FF0000"/>
                          </a:solidFill>
                        </a:rPr>
                        <a:t>Giant resonance</a:t>
                      </a:r>
                      <a:endParaRPr kumimoji="1" lang="ja-JP" altLang="en-US" sz="1600" b="1" dirty="0">
                        <a:solidFill>
                          <a:srgbClr val="FF0000"/>
                        </a:solidFill>
                      </a:endParaRPr>
                    </a:p>
                  </a:txBody>
                  <a:tcPr anchor="ctr"/>
                </a:tc>
                <a:tc>
                  <a:txBody>
                    <a:bodyPr/>
                    <a:lstStyle/>
                    <a:p>
                      <a:r>
                        <a:rPr kumimoji="1" lang="en-US" altLang="ja-JP" sz="2000" dirty="0" smtClean="0"/>
                        <a:t>Missing-mass measurement</a:t>
                      </a:r>
                      <a:endParaRPr kumimoji="1" lang="ja-JP" altLang="en-US" sz="2000" b="0" dirty="0">
                        <a:solidFill>
                          <a:schemeClr val="tx1"/>
                        </a:solidFill>
                      </a:endParaRPr>
                    </a:p>
                  </a:txBody>
                  <a:tcPr anchor="ctr"/>
                </a:tc>
              </a:tr>
              <a:tr h="1139273">
                <a:tc>
                  <a:txBody>
                    <a:bodyPr/>
                    <a:lstStyle/>
                    <a:p>
                      <a:pPr marL="457200" indent="-457200">
                        <a:buAutoNum type="arabicParenR" startAt="3"/>
                      </a:pPr>
                      <a:r>
                        <a:rPr kumimoji="1" lang="en-US" altLang="ja-JP" sz="2400" dirty="0" smtClean="0"/>
                        <a:t>Polarized d induced Reaction</a:t>
                      </a:r>
                    </a:p>
                    <a:p>
                      <a:pPr marL="742950" marR="0" lvl="1" indent="-285750" algn="l" defTabSz="914400" rtl="0" eaLnBrk="1" fontAlgn="base" latinLnBrk="0" hangingPunct="1">
                        <a:lnSpc>
                          <a:spcPct val="100000"/>
                        </a:lnSpc>
                        <a:spcBef>
                          <a:spcPct val="20000"/>
                        </a:spcBef>
                        <a:spcAft>
                          <a:spcPct val="0"/>
                        </a:spcAft>
                        <a:buClr>
                          <a:srgbClr val="00B0F0"/>
                        </a:buClr>
                        <a:buSzPct val="80000"/>
                        <a:buFont typeface="Wingdings" pitchFamily="2" charset="2"/>
                        <a:buChar char="Ø"/>
                        <a:tabLst/>
                        <a:defRPr/>
                      </a:pPr>
                      <a:r>
                        <a:rPr kumimoji="1" lang="en-US" altLang="ja-JP" sz="1800" b="0" i="0" u="none" strike="noStrike" kern="0" cap="none" spc="0" normalizeH="0" baseline="0" noProof="0" dirty="0" smtClean="0">
                          <a:ln>
                            <a:noFill/>
                          </a:ln>
                          <a:solidFill>
                            <a:srgbClr val="3399FF"/>
                          </a:solidFill>
                          <a:effectLst/>
                          <a:uLnTx/>
                          <a:uFillTx/>
                          <a:latin typeface="+mn-lt"/>
                          <a:ea typeface="+mn-ea"/>
                          <a:cs typeface="+mn-cs"/>
                        </a:rPr>
                        <a:t>(</a:t>
                      </a:r>
                      <a:r>
                        <a:rPr kumimoji="1" lang="en-US" altLang="ja-JP" sz="1800" b="0" i="1" u="none" strike="noStrike" kern="0" cap="none" spc="0" normalizeH="0" baseline="0" noProof="0" dirty="0" smtClean="0">
                          <a:ln>
                            <a:noFill/>
                          </a:ln>
                          <a:solidFill>
                            <a:srgbClr val="3399FF"/>
                          </a:solidFill>
                          <a:effectLst/>
                          <a:uLnTx/>
                          <a:uFillTx/>
                          <a:latin typeface="+mn-lt"/>
                          <a:ea typeface="+mn-ea"/>
                          <a:cs typeface="+mn-cs"/>
                        </a:rPr>
                        <a:t>d</a:t>
                      </a:r>
                      <a:r>
                        <a:rPr kumimoji="1" lang="en-US" altLang="ja-JP" sz="1800" b="0" i="0" u="none" strike="noStrike" kern="0" cap="none" spc="0" normalizeH="0" baseline="0" noProof="0" dirty="0" smtClean="0">
                          <a:ln>
                            <a:noFill/>
                          </a:ln>
                          <a:solidFill>
                            <a:srgbClr val="3399FF"/>
                          </a:solidFill>
                          <a:effectLst/>
                          <a:uLnTx/>
                          <a:uFillTx/>
                          <a:latin typeface="+mn-lt"/>
                          <a:ea typeface="+mn-ea"/>
                          <a:cs typeface="+mn-cs"/>
                        </a:rPr>
                        <a:t>, </a:t>
                      </a:r>
                      <a:r>
                        <a:rPr kumimoji="1" lang="en-US" altLang="ja-JP" sz="1800" b="0" i="1" u="none" strike="noStrike" kern="0" cap="none" spc="0" normalizeH="0" baseline="0" noProof="0" dirty="0" smtClean="0">
                          <a:ln>
                            <a:noFill/>
                          </a:ln>
                          <a:solidFill>
                            <a:srgbClr val="3399FF"/>
                          </a:solidFill>
                          <a:effectLst/>
                          <a:uLnTx/>
                          <a:uFillTx/>
                          <a:latin typeface="+mn-lt"/>
                          <a:ea typeface="+mn-ea"/>
                          <a:cs typeface="+mn-cs"/>
                        </a:rPr>
                        <a:t>d</a:t>
                      </a:r>
                      <a:r>
                        <a:rPr kumimoji="1" lang="en-US" altLang="ja-JP" sz="1800" b="0" i="0" u="none" strike="noStrike" kern="0" cap="none" spc="0" normalizeH="0" baseline="0" noProof="0" dirty="0" smtClean="0">
                          <a:ln>
                            <a:noFill/>
                          </a:ln>
                          <a:solidFill>
                            <a:srgbClr val="3399FF"/>
                          </a:solidFill>
                          <a:effectLst/>
                          <a:uLnTx/>
                          <a:uFillTx/>
                          <a:latin typeface="+mn-lt"/>
                          <a:ea typeface="+mn-ea"/>
                          <a:cs typeface="+mn-cs"/>
                        </a:rPr>
                        <a:t>), (</a:t>
                      </a:r>
                      <a:r>
                        <a:rPr kumimoji="1" lang="en-US" altLang="ja-JP" sz="1800" b="0" i="1" u="none" strike="noStrike" kern="0" cap="none" spc="0" normalizeH="0" baseline="0" noProof="0" dirty="0" smtClean="0">
                          <a:ln>
                            <a:noFill/>
                          </a:ln>
                          <a:solidFill>
                            <a:srgbClr val="3399FF"/>
                          </a:solidFill>
                          <a:effectLst/>
                          <a:uLnTx/>
                          <a:uFillTx/>
                          <a:latin typeface="+mn-lt"/>
                          <a:ea typeface="+mn-ea"/>
                          <a:cs typeface="+mn-cs"/>
                        </a:rPr>
                        <a:t>d</a:t>
                      </a:r>
                      <a:r>
                        <a:rPr kumimoji="1" lang="en-US" altLang="ja-JP" sz="1800" b="0" i="0" u="none" strike="noStrike" kern="0" cap="none" spc="0" normalizeH="0" baseline="0" noProof="0" dirty="0" smtClean="0">
                          <a:ln>
                            <a:noFill/>
                          </a:ln>
                          <a:solidFill>
                            <a:srgbClr val="3399FF"/>
                          </a:solidFill>
                          <a:effectLst/>
                          <a:uLnTx/>
                          <a:uFillTx/>
                          <a:latin typeface="+mn-lt"/>
                          <a:ea typeface="+mn-ea"/>
                          <a:cs typeface="+mn-cs"/>
                        </a:rPr>
                        <a:t>, </a:t>
                      </a:r>
                      <a:r>
                        <a:rPr kumimoji="1" lang="en-US" altLang="ja-JP" sz="1800" b="0" i="1" u="none" strike="noStrike" kern="0" cap="none" spc="0" normalizeH="0" baseline="0" noProof="0" dirty="0" smtClean="0">
                          <a:ln>
                            <a:noFill/>
                          </a:ln>
                          <a:solidFill>
                            <a:srgbClr val="3399FF"/>
                          </a:solidFill>
                          <a:effectLst/>
                          <a:uLnTx/>
                          <a:uFillTx/>
                          <a:latin typeface="+mn-lt"/>
                          <a:ea typeface="+mn-ea"/>
                          <a:cs typeface="+mn-cs"/>
                        </a:rPr>
                        <a:t>p</a:t>
                      </a:r>
                      <a:r>
                        <a:rPr kumimoji="1" lang="en-US" altLang="ja-JP" sz="1800" b="0" i="0" u="none" strike="noStrike" kern="0" cap="none" spc="0" normalizeH="0" baseline="0" noProof="0" dirty="0" smtClean="0">
                          <a:ln>
                            <a:noFill/>
                          </a:ln>
                          <a:solidFill>
                            <a:srgbClr val="3399FF"/>
                          </a:solidFill>
                          <a:effectLst/>
                          <a:uLnTx/>
                          <a:uFillTx/>
                          <a:latin typeface="+mn-lt"/>
                          <a:ea typeface="+mn-ea"/>
                          <a:cs typeface="+mn-cs"/>
                        </a:rPr>
                        <a:t>), (</a:t>
                      </a:r>
                      <a:r>
                        <a:rPr kumimoji="1" lang="en-US" altLang="ja-JP" sz="1800" b="0" i="1" u="none" strike="noStrike" kern="0" cap="none" spc="0" normalizeH="0" baseline="0" noProof="0" dirty="0" smtClean="0">
                          <a:ln>
                            <a:noFill/>
                          </a:ln>
                          <a:solidFill>
                            <a:srgbClr val="3399FF"/>
                          </a:solidFill>
                          <a:effectLst/>
                          <a:uLnTx/>
                          <a:uFillTx/>
                          <a:latin typeface="+mn-lt"/>
                          <a:ea typeface="+mn-ea"/>
                          <a:cs typeface="+mn-cs"/>
                        </a:rPr>
                        <a:t>d</a:t>
                      </a:r>
                      <a:r>
                        <a:rPr kumimoji="1" lang="en-US" altLang="ja-JP" sz="1800" b="0" i="0" u="none" strike="noStrike" kern="0" cap="none" spc="0" normalizeH="0" baseline="0" noProof="0" dirty="0" smtClean="0">
                          <a:ln>
                            <a:noFill/>
                          </a:ln>
                          <a:solidFill>
                            <a:srgbClr val="3399FF"/>
                          </a:solidFill>
                          <a:effectLst/>
                          <a:uLnTx/>
                          <a:uFillTx/>
                          <a:latin typeface="+mn-lt"/>
                          <a:ea typeface="+mn-ea"/>
                          <a:cs typeface="+mn-cs"/>
                        </a:rPr>
                        <a:t>, </a:t>
                      </a:r>
                      <a:r>
                        <a:rPr kumimoji="1" lang="en-US" altLang="ja-JP" sz="1800" b="0" i="1" u="none" strike="noStrike" kern="0" cap="none" spc="0" normalizeH="0" baseline="0" noProof="0" dirty="0" smtClean="0">
                          <a:ln>
                            <a:noFill/>
                          </a:ln>
                          <a:solidFill>
                            <a:srgbClr val="3399FF"/>
                          </a:solidFill>
                          <a:effectLst/>
                          <a:uLnTx/>
                          <a:uFillTx/>
                          <a:latin typeface="+mn-lt"/>
                          <a:ea typeface="+mn-ea"/>
                          <a:cs typeface="+mn-cs"/>
                        </a:rPr>
                        <a:t>g</a:t>
                      </a:r>
                      <a:r>
                        <a:rPr kumimoji="1" lang="en-US" altLang="ja-JP" sz="1800" b="0" i="0" u="none" strike="noStrike" kern="0" cap="none" spc="0" normalizeH="0" baseline="0" noProof="0" dirty="0" smtClean="0">
                          <a:ln>
                            <a:noFill/>
                          </a:ln>
                          <a:solidFill>
                            <a:srgbClr val="3399FF"/>
                          </a:solidFill>
                          <a:effectLst/>
                          <a:uLnTx/>
                          <a:uFillTx/>
                          <a:latin typeface="+mn-lt"/>
                          <a:ea typeface="+mn-ea"/>
                          <a:cs typeface="+mn-cs"/>
                        </a:rPr>
                        <a:t>)</a:t>
                      </a:r>
                    </a:p>
                  </a:txBody>
                  <a:tcPr anchor="ctr"/>
                </a:tc>
                <a:tc>
                  <a:txBody>
                    <a:bodyPr/>
                    <a:lstStyle/>
                    <a:p>
                      <a:r>
                        <a:rPr kumimoji="1" lang="en-US" altLang="ja-JP" sz="1600" b="1" dirty="0" smtClean="0">
                          <a:solidFill>
                            <a:srgbClr val="FF0000"/>
                          </a:solidFill>
                        </a:rPr>
                        <a:t>3NF,</a:t>
                      </a:r>
                    </a:p>
                    <a:p>
                      <a:r>
                        <a:rPr kumimoji="1" lang="en-US" altLang="ja-JP" sz="1600" b="1" dirty="0" smtClean="0">
                          <a:solidFill>
                            <a:srgbClr val="FF0000"/>
                          </a:solidFill>
                        </a:rPr>
                        <a:t>Short range correlation</a:t>
                      </a:r>
                      <a:endParaRPr kumimoji="1" lang="ja-JP" altLang="en-US" sz="1600" b="1" dirty="0">
                        <a:solidFill>
                          <a:srgbClr val="FF0000"/>
                        </a:solidFill>
                      </a:endParaRPr>
                    </a:p>
                  </a:txBody>
                  <a:tcPr anchor="ctr"/>
                </a:tc>
                <a:tc>
                  <a:txBody>
                    <a:bodyPr/>
                    <a:lstStyle/>
                    <a:p>
                      <a:r>
                        <a:rPr kumimoji="1" lang="en-US" altLang="ja-JP" sz="2000" baseline="0" dirty="0" smtClean="0"/>
                        <a:t>Spin observables</a:t>
                      </a:r>
                    </a:p>
                    <a:p>
                      <a:r>
                        <a:rPr kumimoji="1" lang="en-US" altLang="ja-JP" sz="2000" i="1" baseline="0" dirty="0" err="1" smtClean="0"/>
                        <a:t>A</a:t>
                      </a:r>
                      <a:r>
                        <a:rPr kumimoji="1" lang="en-US" altLang="ja-JP" sz="2000" i="1" baseline="-25000" dirty="0" err="1" smtClean="0"/>
                        <a:t>ij</a:t>
                      </a:r>
                      <a:r>
                        <a:rPr kumimoji="1" lang="en-US" altLang="ja-JP" sz="2000" i="1" baseline="0" dirty="0" smtClean="0"/>
                        <a:t>, </a:t>
                      </a:r>
                      <a:r>
                        <a:rPr kumimoji="1" lang="en-US" altLang="ja-JP" sz="2000" i="1" baseline="0" dirty="0" err="1" smtClean="0"/>
                        <a:t>C</a:t>
                      </a:r>
                      <a:r>
                        <a:rPr kumimoji="1" lang="en-US" altLang="ja-JP" sz="2000" i="1" baseline="-25000" dirty="0" err="1" smtClean="0"/>
                        <a:t>ij</a:t>
                      </a:r>
                      <a:r>
                        <a:rPr kumimoji="1" lang="en-US" altLang="ja-JP" sz="2000" i="1" baseline="0" dirty="0" smtClean="0"/>
                        <a:t>, </a:t>
                      </a:r>
                      <a:r>
                        <a:rPr kumimoji="1" lang="en-US" altLang="ja-JP" sz="2000" i="1" baseline="0" dirty="0" err="1" smtClean="0"/>
                        <a:t>K</a:t>
                      </a:r>
                      <a:r>
                        <a:rPr kumimoji="1" lang="en-US" altLang="ja-JP" sz="2000" i="1" baseline="-25000" dirty="0" err="1" smtClean="0"/>
                        <a:t>ij</a:t>
                      </a:r>
                      <a:r>
                        <a:rPr kumimoji="1" lang="en-US" altLang="ja-JP" sz="2000" i="1" baseline="50000" dirty="0" err="1" smtClean="0"/>
                        <a:t>y</a:t>
                      </a:r>
                      <a:endParaRPr kumimoji="1" lang="en-US" altLang="ja-JP" sz="2000" b="0" i="1" baseline="50000" dirty="0" smtClean="0">
                        <a:solidFill>
                          <a:schemeClr val="tx1"/>
                        </a:solidFill>
                      </a:endParaRPr>
                    </a:p>
                  </a:txBody>
                  <a:tcPr anchor="ctr"/>
                </a:tc>
              </a:tr>
              <a:tr h="876053">
                <a:tc>
                  <a:txBody>
                    <a:bodyPr/>
                    <a:lstStyle/>
                    <a:p>
                      <a:pPr marL="457200" indent="-457200">
                        <a:buAutoNum type="arabicParenR" startAt="4"/>
                      </a:pPr>
                      <a:r>
                        <a:rPr kumimoji="1" lang="en-US" altLang="ja-JP" sz="2400" dirty="0" smtClean="0"/>
                        <a:t>Multi Fragmentation</a:t>
                      </a:r>
                    </a:p>
                    <a:p>
                      <a:pPr marL="742950" marR="0" lvl="1" indent="-285750" algn="l" defTabSz="914400" rtl="0" eaLnBrk="1" fontAlgn="base" latinLnBrk="0" hangingPunct="1">
                        <a:lnSpc>
                          <a:spcPct val="100000"/>
                        </a:lnSpc>
                        <a:spcBef>
                          <a:spcPct val="20000"/>
                        </a:spcBef>
                        <a:spcAft>
                          <a:spcPct val="0"/>
                        </a:spcAft>
                        <a:buClr>
                          <a:srgbClr val="00B0F0"/>
                        </a:buClr>
                        <a:buSzPct val="80000"/>
                        <a:buFont typeface="Wingdings" pitchFamily="2" charset="2"/>
                        <a:buChar char="Ø"/>
                        <a:tabLst/>
                        <a:defRPr/>
                      </a:pPr>
                      <a:r>
                        <a:rPr kumimoji="1" lang="en-US" altLang="ja-JP" sz="1800" b="0" i="0" u="none" strike="noStrike" kern="0" cap="none" spc="0" normalizeH="0" baseline="0" noProof="0" dirty="0" smtClean="0">
                          <a:ln>
                            <a:noFill/>
                          </a:ln>
                          <a:solidFill>
                            <a:srgbClr val="3399FF"/>
                          </a:solidFill>
                          <a:effectLst/>
                          <a:uLnTx/>
                          <a:uFillTx/>
                          <a:latin typeface="Symbol" pitchFamily="18" charset="2"/>
                          <a:ea typeface="+mn-ea"/>
                          <a:cs typeface="+mn-cs"/>
                        </a:rPr>
                        <a:t>p</a:t>
                      </a:r>
                      <a:r>
                        <a:rPr kumimoji="1" lang="en-US" altLang="ja-JP" sz="1800" b="0" i="0" u="none" strike="noStrike" kern="0" cap="none" spc="0" normalizeH="0" baseline="30000" noProof="0" dirty="0" smtClean="0">
                          <a:ln>
                            <a:noFill/>
                          </a:ln>
                          <a:solidFill>
                            <a:srgbClr val="3399FF"/>
                          </a:solidFill>
                          <a:effectLst/>
                          <a:uLnTx/>
                          <a:uFillTx/>
                          <a:latin typeface="+mn-lt"/>
                          <a:ea typeface="+mn-ea"/>
                          <a:cs typeface="+mn-cs"/>
                        </a:rPr>
                        <a:t>+</a:t>
                      </a:r>
                      <a:r>
                        <a:rPr kumimoji="1" lang="en-US" altLang="ja-JP" sz="1800" b="0" i="0" u="none" strike="noStrike" kern="0" cap="none" spc="0" normalizeH="0" baseline="0" noProof="0" dirty="0" smtClean="0">
                          <a:ln>
                            <a:noFill/>
                          </a:ln>
                          <a:solidFill>
                            <a:srgbClr val="3399FF"/>
                          </a:solidFill>
                          <a:effectLst/>
                          <a:uLnTx/>
                          <a:uFillTx/>
                          <a:latin typeface="+mn-lt"/>
                          <a:ea typeface="+mn-ea"/>
                          <a:cs typeface="+mn-cs"/>
                        </a:rPr>
                        <a:t>, </a:t>
                      </a:r>
                      <a:r>
                        <a:rPr kumimoji="1" lang="en-US" altLang="ja-JP" sz="1800" b="0" i="0" u="none" strike="noStrike" kern="0" cap="none" spc="0" normalizeH="0" baseline="0" noProof="0" dirty="0" smtClean="0">
                          <a:ln>
                            <a:noFill/>
                          </a:ln>
                          <a:solidFill>
                            <a:srgbClr val="3399FF"/>
                          </a:solidFill>
                          <a:effectLst/>
                          <a:uLnTx/>
                          <a:uFillTx/>
                          <a:latin typeface="Symbol" pitchFamily="18" charset="2"/>
                          <a:ea typeface="+mn-ea"/>
                          <a:cs typeface="+mn-cs"/>
                        </a:rPr>
                        <a:t>p</a:t>
                      </a:r>
                      <a:r>
                        <a:rPr kumimoji="1" lang="en-US" altLang="ja-JP" sz="1800" b="0" i="0" u="none" strike="noStrike" kern="0" cap="none" spc="0" normalizeH="0" baseline="30000" noProof="0" dirty="0" smtClean="0">
                          <a:ln>
                            <a:noFill/>
                          </a:ln>
                          <a:solidFill>
                            <a:srgbClr val="3399FF"/>
                          </a:solidFill>
                          <a:effectLst/>
                          <a:uLnTx/>
                          <a:uFillTx/>
                          <a:latin typeface="Symbol" pitchFamily="18" charset="2"/>
                          <a:ea typeface="+mn-ea"/>
                          <a:cs typeface="+mn-cs"/>
                        </a:rPr>
                        <a:t>-</a:t>
                      </a:r>
                      <a:r>
                        <a:rPr kumimoji="1" lang="en-US" altLang="ja-JP" sz="1800" b="0" i="0" u="none" strike="noStrike" kern="0" cap="none" spc="0" normalizeH="0" baseline="0" noProof="0" dirty="0" smtClean="0">
                          <a:ln>
                            <a:noFill/>
                          </a:ln>
                          <a:solidFill>
                            <a:srgbClr val="3399FF"/>
                          </a:solidFill>
                          <a:effectLst/>
                          <a:uLnTx/>
                          <a:uFillTx/>
                          <a:latin typeface="+mn-lt"/>
                          <a:ea typeface="+mn-ea"/>
                          <a:cs typeface="+mn-cs"/>
                        </a:rPr>
                        <a:t> yield ratio</a:t>
                      </a:r>
                    </a:p>
                  </a:txBody>
                  <a:tcPr anchor="ctr"/>
                </a:tc>
                <a:tc>
                  <a:txBody>
                    <a:bodyPr/>
                    <a:lstStyle/>
                    <a:p>
                      <a:r>
                        <a:rPr kumimoji="1" lang="en-US" altLang="ja-JP" sz="1600" b="1" dirty="0" smtClean="0">
                          <a:solidFill>
                            <a:srgbClr val="FF0000"/>
                          </a:solidFill>
                        </a:rPr>
                        <a:t>Density dependence</a:t>
                      </a:r>
                      <a:r>
                        <a:rPr kumimoji="1" lang="en-US" altLang="ja-JP" sz="1600" b="1" baseline="0" dirty="0" smtClean="0">
                          <a:solidFill>
                            <a:srgbClr val="FF0000"/>
                          </a:solidFill>
                        </a:rPr>
                        <a:t> of the asymmetry term of Equation Of State</a:t>
                      </a:r>
                      <a:endParaRPr kumimoji="1" lang="ja-JP" altLang="en-US" sz="1600" b="1" dirty="0">
                        <a:solidFill>
                          <a:srgbClr val="FF0000"/>
                        </a:solidFill>
                      </a:endParaRPr>
                    </a:p>
                  </a:txBody>
                  <a:tcPr anchor="ctr"/>
                </a:tc>
                <a:tc>
                  <a:txBody>
                    <a:bodyPr/>
                    <a:lstStyle/>
                    <a:p>
                      <a:r>
                        <a:rPr kumimoji="1" lang="en-US" altLang="ja-JP" sz="2000" dirty="0" smtClean="0"/>
                        <a:t>4</a:t>
                      </a:r>
                      <a:r>
                        <a:rPr kumimoji="1" lang="en-US" altLang="ja-JP" sz="2000" dirty="0" smtClean="0">
                          <a:latin typeface="Symbol" pitchFamily="18" charset="2"/>
                        </a:rPr>
                        <a:t>p</a:t>
                      </a:r>
                      <a:r>
                        <a:rPr kumimoji="1" lang="en-US" altLang="ja-JP" sz="2000" dirty="0" smtClean="0"/>
                        <a:t> measurement</a:t>
                      </a:r>
                      <a:endParaRPr kumimoji="1" lang="ja-JP" altLang="en-US" sz="2000" b="0" dirty="0">
                        <a:solidFill>
                          <a:schemeClr val="tx1"/>
                        </a:solidFill>
                      </a:endParaRPr>
                    </a:p>
                  </a:txBody>
                  <a:tcPr anchor="ctr"/>
                </a:tc>
              </a:tr>
            </a:tbl>
          </a:graphicData>
        </a:graphic>
      </p:graphicFrame>
      <p:sp>
        <p:nvSpPr>
          <p:cNvPr id="2" name="タイトル 1"/>
          <p:cNvSpPr>
            <a:spLocks noGrp="1"/>
          </p:cNvSpPr>
          <p:nvPr>
            <p:ph type="title"/>
          </p:nvPr>
        </p:nvSpPr>
        <p:spPr/>
        <p:txBody>
          <a:bodyPr/>
          <a:lstStyle/>
          <a:p>
            <a:r>
              <a:rPr kumimoji="1" lang="en-US" altLang="ja-JP" b="1" u="sng" dirty="0" smtClean="0"/>
              <a:t>Physics Subjects</a:t>
            </a:r>
            <a:endParaRPr kumimoji="1" lang="ja-JP" altLang="en-US" b="1" u="sng" dirty="0"/>
          </a:p>
        </p:txBody>
      </p:sp>
      <p:pic>
        <p:nvPicPr>
          <p:cNvPr id="6" name="Picture 2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131840" y="1734864"/>
            <a:ext cx="1622425" cy="769938"/>
          </a:xfrm>
          <a:prstGeom prst="rect">
            <a:avLst/>
          </a:prstGeom>
          <a:noFill/>
          <a:ln w="9525">
            <a:noFill/>
            <a:miter lim="800000"/>
            <a:headEnd/>
            <a:tailEnd/>
          </a:ln>
          <a:effectLst/>
        </p:spPr>
      </p:pic>
      <p:sp>
        <p:nvSpPr>
          <p:cNvPr id="7" name="Text Box 24"/>
          <p:cNvSpPr txBox="1">
            <a:spLocks noChangeArrowheads="1"/>
          </p:cNvSpPr>
          <p:nvPr/>
        </p:nvSpPr>
        <p:spPr bwMode="auto">
          <a:xfrm>
            <a:off x="2555776" y="2059644"/>
            <a:ext cx="1133475" cy="430887"/>
          </a:xfrm>
          <a:prstGeom prst="rect">
            <a:avLst/>
          </a:prstGeom>
          <a:noFill/>
          <a:ln w="9525">
            <a:noFill/>
            <a:miter lim="800000"/>
            <a:headEnd/>
            <a:tailEnd/>
          </a:ln>
          <a:effectLst/>
        </p:spPr>
        <p:txBody>
          <a:bodyPr>
            <a:spAutoFit/>
          </a:bodyPr>
          <a:lstStyle/>
          <a:p>
            <a:pPr>
              <a:spcBef>
                <a:spcPct val="50000"/>
              </a:spcBef>
            </a:pPr>
            <a:r>
              <a:rPr lang="en-US" altLang="ja-JP" sz="1100" dirty="0"/>
              <a:t>virtual photon (target)</a:t>
            </a:r>
          </a:p>
        </p:txBody>
      </p:sp>
      <p:pic>
        <p:nvPicPr>
          <p:cNvPr id="9" name="Picture 1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114799" y="3122686"/>
            <a:ext cx="1673225" cy="855663"/>
          </a:xfrm>
          <a:prstGeom prst="rect">
            <a:avLst/>
          </a:prstGeom>
          <a:noFill/>
          <a:ln w="9525">
            <a:noFill/>
            <a:miter lim="800000"/>
            <a:headEnd/>
            <a:tailEnd/>
          </a:ln>
          <a:effectLst/>
        </p:spPr>
      </p:pic>
      <p:sp>
        <p:nvSpPr>
          <p:cNvPr id="10" name="Text Box 25"/>
          <p:cNvSpPr txBox="1">
            <a:spLocks noChangeArrowheads="1"/>
          </p:cNvSpPr>
          <p:nvPr/>
        </p:nvSpPr>
        <p:spPr bwMode="auto">
          <a:xfrm>
            <a:off x="2925961" y="3800946"/>
            <a:ext cx="1069975" cy="261938"/>
          </a:xfrm>
          <a:prstGeom prst="rect">
            <a:avLst/>
          </a:prstGeom>
          <a:noFill/>
          <a:ln w="9525">
            <a:noFill/>
            <a:miter lim="800000"/>
            <a:headEnd/>
            <a:tailEnd/>
          </a:ln>
          <a:effectLst/>
        </p:spPr>
        <p:txBody>
          <a:bodyPr>
            <a:spAutoFit/>
          </a:bodyPr>
          <a:lstStyle/>
          <a:p>
            <a:pPr>
              <a:spcBef>
                <a:spcPct val="50000"/>
              </a:spcBef>
            </a:pPr>
            <a:r>
              <a:rPr lang="en-US" altLang="ja-JP" sz="1100" i="1" dirty="0"/>
              <a:t>p</a:t>
            </a:r>
            <a:r>
              <a:rPr lang="en-US" altLang="ja-JP" sz="1100" dirty="0"/>
              <a:t>, </a:t>
            </a:r>
            <a:r>
              <a:rPr lang="en-US" altLang="ja-JP" sz="1100" i="1" dirty="0"/>
              <a:t>d</a:t>
            </a:r>
            <a:r>
              <a:rPr lang="en-US" altLang="ja-JP" sz="1100" dirty="0"/>
              <a:t>, </a:t>
            </a:r>
            <a:r>
              <a:rPr lang="en-US" altLang="ja-JP" sz="1100" dirty="0" smtClean="0">
                <a:latin typeface="Symbol" pitchFamily="18" charset="2"/>
              </a:rPr>
              <a:t>a</a:t>
            </a:r>
            <a:r>
              <a:rPr lang="en-US" altLang="ja-JP" sz="1100" dirty="0" smtClean="0"/>
              <a:t> </a:t>
            </a:r>
            <a:r>
              <a:rPr lang="en-US" altLang="ja-JP" sz="1100" dirty="0"/>
              <a:t>target</a:t>
            </a:r>
          </a:p>
        </p:txBody>
      </p:sp>
      <p:pic>
        <p:nvPicPr>
          <p:cNvPr id="12" name="Picture 2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376736" y="4532510"/>
            <a:ext cx="1411288" cy="636588"/>
          </a:xfrm>
          <a:prstGeom prst="rect">
            <a:avLst/>
          </a:prstGeom>
          <a:noFill/>
          <a:ln w="9525">
            <a:noFill/>
            <a:miter lim="800000"/>
            <a:headEnd/>
            <a:tailEnd/>
          </a:ln>
          <a:effectLst/>
        </p:spPr>
      </p:pic>
      <p:sp>
        <p:nvSpPr>
          <p:cNvPr id="13" name="Text Box 26"/>
          <p:cNvSpPr txBox="1">
            <a:spLocks noChangeArrowheads="1"/>
          </p:cNvSpPr>
          <p:nvPr/>
        </p:nvSpPr>
        <p:spPr bwMode="auto">
          <a:xfrm>
            <a:off x="2990478" y="4809058"/>
            <a:ext cx="933450" cy="430213"/>
          </a:xfrm>
          <a:prstGeom prst="rect">
            <a:avLst/>
          </a:prstGeom>
          <a:noFill/>
          <a:ln w="9525">
            <a:noFill/>
            <a:miter lim="800000"/>
            <a:headEnd/>
            <a:tailEnd/>
          </a:ln>
          <a:effectLst/>
        </p:spPr>
        <p:txBody>
          <a:bodyPr>
            <a:spAutoFit/>
          </a:bodyPr>
          <a:lstStyle/>
          <a:p>
            <a:pPr>
              <a:spcBef>
                <a:spcPct val="50000"/>
              </a:spcBef>
            </a:pPr>
            <a:r>
              <a:rPr lang="en-US" altLang="ja-JP" sz="1100" dirty="0"/>
              <a:t>polarized </a:t>
            </a:r>
            <a:r>
              <a:rPr lang="en-US" altLang="ja-JP" sz="1100" i="1" dirty="0"/>
              <a:t>d</a:t>
            </a:r>
            <a:r>
              <a:rPr lang="en-US" altLang="ja-JP" sz="1100" dirty="0"/>
              <a:t> beam</a:t>
            </a:r>
          </a:p>
        </p:txBody>
      </p:sp>
      <p:grpSp>
        <p:nvGrpSpPr>
          <p:cNvPr id="15" name="Group 28"/>
          <p:cNvGrpSpPr>
            <a:grpSpLocks/>
          </p:cNvGrpSpPr>
          <p:nvPr/>
        </p:nvGrpSpPr>
        <p:grpSpPr bwMode="auto">
          <a:xfrm>
            <a:off x="3421095" y="5480140"/>
            <a:ext cx="1150938" cy="615950"/>
            <a:chOff x="3379" y="3791"/>
            <a:chExt cx="725" cy="388"/>
          </a:xfrm>
        </p:grpSpPr>
        <p:pic>
          <p:nvPicPr>
            <p:cNvPr id="17" name="Picture 2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379" y="3791"/>
              <a:ext cx="725" cy="388"/>
            </a:xfrm>
            <a:prstGeom prst="rect">
              <a:avLst/>
            </a:prstGeom>
            <a:noFill/>
            <a:ln w="9525">
              <a:noFill/>
              <a:miter lim="800000"/>
              <a:headEnd/>
              <a:tailEnd/>
            </a:ln>
            <a:effectLst/>
          </p:spPr>
        </p:pic>
        <p:sp>
          <p:nvSpPr>
            <p:cNvPr id="18" name="Oval 27"/>
            <p:cNvSpPr>
              <a:spLocks noChangeArrowheads="1"/>
            </p:cNvSpPr>
            <p:nvPr/>
          </p:nvSpPr>
          <p:spPr bwMode="auto">
            <a:xfrm>
              <a:off x="3390" y="3807"/>
              <a:ext cx="687" cy="349"/>
            </a:xfrm>
            <a:prstGeom prst="ellipse">
              <a:avLst/>
            </a:prstGeom>
            <a:noFill/>
            <a:ln w="12700">
              <a:solidFill>
                <a:schemeClr val="tx1"/>
              </a:solidFill>
              <a:prstDash val="dash"/>
              <a:round/>
              <a:headEnd/>
              <a:tailEnd/>
            </a:ln>
            <a:effectLst/>
          </p:spPr>
          <p:txBody>
            <a:bodyPr wrap="none" anchor="ctr"/>
            <a:lstStyle/>
            <a:p>
              <a:endParaRPr lang="ja-JP" altLang="en-US"/>
            </a:p>
          </p:txBody>
        </p:sp>
      </p:grpSp>
      <p:sp>
        <p:nvSpPr>
          <p:cNvPr id="16" name="Text Box 29"/>
          <p:cNvSpPr txBox="1">
            <a:spLocks noChangeArrowheads="1"/>
          </p:cNvSpPr>
          <p:nvPr/>
        </p:nvSpPr>
        <p:spPr bwMode="auto">
          <a:xfrm>
            <a:off x="3419507" y="5600790"/>
            <a:ext cx="596900" cy="430213"/>
          </a:xfrm>
          <a:prstGeom prst="rect">
            <a:avLst/>
          </a:prstGeom>
          <a:noFill/>
          <a:ln w="9525">
            <a:noFill/>
            <a:miter lim="800000"/>
            <a:headEnd/>
            <a:tailEnd/>
          </a:ln>
          <a:effectLst/>
        </p:spPr>
        <p:txBody>
          <a:bodyPr>
            <a:spAutoFit/>
          </a:bodyPr>
          <a:lstStyle/>
          <a:p>
            <a:pPr>
              <a:spcBef>
                <a:spcPct val="50000"/>
              </a:spcBef>
            </a:pPr>
            <a:r>
              <a:rPr lang="en-US" altLang="ja-JP" sz="1100" dirty="0"/>
              <a:t>N&gt;&gt;Z N&lt;&lt;Z</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u="sng" dirty="0" smtClean="0"/>
              <a:t>Various Configuration </a:t>
            </a:r>
            <a:endParaRPr kumimoji="1" lang="ja-JP" altLang="en-US" b="1" u="sng" dirty="0"/>
          </a:p>
        </p:txBody>
      </p:sp>
      <p:sp>
        <p:nvSpPr>
          <p:cNvPr id="5" name="テキスト ボックス 4"/>
          <p:cNvSpPr txBox="1"/>
          <p:nvPr/>
        </p:nvSpPr>
        <p:spPr>
          <a:xfrm>
            <a:off x="107504" y="1471104"/>
            <a:ext cx="3179075" cy="369332"/>
          </a:xfrm>
          <a:prstGeom prst="rect">
            <a:avLst/>
          </a:prstGeom>
          <a:noFill/>
        </p:spPr>
        <p:txBody>
          <a:bodyPr wrap="none" rtlCol="0">
            <a:spAutoFit/>
          </a:bodyPr>
          <a:lstStyle/>
          <a:p>
            <a:r>
              <a:rPr kumimoji="1" lang="en-US" altLang="ja-JP" dirty="0" smtClean="0"/>
              <a:t>(</a:t>
            </a:r>
            <a:r>
              <a:rPr kumimoji="1" lang="en-US" altLang="ja-JP" dirty="0" smtClean="0">
                <a:latin typeface="Symbol" pitchFamily="18" charset="2"/>
              </a:rPr>
              <a:t>g</a:t>
            </a:r>
            <a:r>
              <a:rPr kumimoji="1" lang="en-US" altLang="ja-JP" dirty="0" smtClean="0"/>
              <a:t>, </a:t>
            </a:r>
            <a:r>
              <a:rPr kumimoji="1" lang="en-US" altLang="ja-JP" i="1" dirty="0" smtClean="0"/>
              <a:t>n</a:t>
            </a:r>
            <a:r>
              <a:rPr kumimoji="1" lang="en-US" altLang="ja-JP" dirty="0" smtClean="0"/>
              <a:t>) reaction: neutron-rich side</a:t>
            </a:r>
            <a:endParaRPr kumimoji="1" lang="ja-JP" altLang="en-US" dirty="0"/>
          </a:p>
        </p:txBody>
      </p:sp>
      <p:pic>
        <p:nvPicPr>
          <p:cNvPr id="6" name="図 5" descr="gamma-n.png"/>
          <p:cNvPicPr>
            <a:picLocks noChangeAspect="1"/>
          </p:cNvPicPr>
          <p:nvPr/>
        </p:nvPicPr>
        <p:blipFill>
          <a:blip r:embed="rId3" cstate="print"/>
          <a:stretch>
            <a:fillRect/>
          </a:stretch>
        </p:blipFill>
        <p:spPr>
          <a:xfrm>
            <a:off x="214911" y="1852117"/>
            <a:ext cx="3097489" cy="1908000"/>
          </a:xfrm>
          <a:prstGeom prst="rect">
            <a:avLst/>
          </a:prstGeom>
        </p:spPr>
      </p:pic>
      <p:sp>
        <p:nvSpPr>
          <p:cNvPr id="7" name="テキスト ボックス 6"/>
          <p:cNvSpPr txBox="1"/>
          <p:nvPr/>
        </p:nvSpPr>
        <p:spPr>
          <a:xfrm>
            <a:off x="3460571" y="1471104"/>
            <a:ext cx="3055645" cy="369332"/>
          </a:xfrm>
          <a:prstGeom prst="rect">
            <a:avLst/>
          </a:prstGeom>
          <a:noFill/>
        </p:spPr>
        <p:txBody>
          <a:bodyPr wrap="none" rtlCol="0">
            <a:spAutoFit/>
          </a:bodyPr>
          <a:lstStyle/>
          <a:p>
            <a:r>
              <a:rPr kumimoji="1" lang="en-US" altLang="ja-JP" dirty="0" smtClean="0"/>
              <a:t>(</a:t>
            </a:r>
            <a:r>
              <a:rPr kumimoji="1" lang="en-US" altLang="ja-JP" dirty="0" smtClean="0">
                <a:latin typeface="Symbol" pitchFamily="18" charset="2"/>
              </a:rPr>
              <a:t>g</a:t>
            </a:r>
            <a:r>
              <a:rPr kumimoji="1" lang="en-US" altLang="ja-JP" dirty="0" smtClean="0"/>
              <a:t>, </a:t>
            </a:r>
            <a:r>
              <a:rPr lang="en-US" altLang="ja-JP" i="1" dirty="0" smtClean="0"/>
              <a:t>p</a:t>
            </a:r>
            <a:r>
              <a:rPr kumimoji="1" lang="en-US" altLang="ja-JP" dirty="0" smtClean="0"/>
              <a:t>) reaction: proton-rich side</a:t>
            </a:r>
            <a:endParaRPr kumimoji="1" lang="ja-JP" altLang="en-US" dirty="0"/>
          </a:p>
        </p:txBody>
      </p:sp>
      <p:pic>
        <p:nvPicPr>
          <p:cNvPr id="8" name="図 7" descr="gamma-p.png"/>
          <p:cNvPicPr>
            <a:picLocks noChangeAspect="1"/>
          </p:cNvPicPr>
          <p:nvPr/>
        </p:nvPicPr>
        <p:blipFill>
          <a:blip r:embed="rId4" cstate="print"/>
          <a:stretch>
            <a:fillRect/>
          </a:stretch>
        </p:blipFill>
        <p:spPr>
          <a:xfrm>
            <a:off x="3491880" y="1844824"/>
            <a:ext cx="2987959" cy="1908000"/>
          </a:xfrm>
          <a:prstGeom prst="rect">
            <a:avLst/>
          </a:prstGeom>
        </p:spPr>
      </p:pic>
      <p:sp>
        <p:nvSpPr>
          <p:cNvPr id="9" name="テキスト ボックス 8"/>
          <p:cNvSpPr txBox="1"/>
          <p:nvPr/>
        </p:nvSpPr>
        <p:spPr>
          <a:xfrm>
            <a:off x="6516216" y="1471104"/>
            <a:ext cx="2454518" cy="369332"/>
          </a:xfrm>
          <a:prstGeom prst="rect">
            <a:avLst/>
          </a:prstGeom>
          <a:noFill/>
        </p:spPr>
        <p:txBody>
          <a:bodyPr wrap="none" rtlCol="0">
            <a:spAutoFit/>
          </a:bodyPr>
          <a:lstStyle/>
          <a:p>
            <a:r>
              <a:rPr kumimoji="1" lang="en-US" altLang="ja-JP" dirty="0" smtClean="0"/>
              <a:t>(</a:t>
            </a:r>
            <a:r>
              <a:rPr lang="en-US" altLang="ja-JP" i="1" dirty="0" err="1" smtClean="0"/>
              <a:t>p</a:t>
            </a:r>
            <a:r>
              <a:rPr lang="en-US" altLang="ja-JP" dirty="0" err="1" smtClean="0"/>
              <a:t>,</a:t>
            </a:r>
            <a:r>
              <a:rPr lang="en-US" altLang="ja-JP" i="1" dirty="0" err="1" smtClean="0"/>
              <a:t>p</a:t>
            </a:r>
            <a:r>
              <a:rPr lang="en-US" altLang="ja-JP" i="1" dirty="0" smtClean="0"/>
              <a:t>’</a:t>
            </a:r>
            <a:r>
              <a:rPr kumimoji="1" lang="en-US" altLang="ja-JP" dirty="0" smtClean="0"/>
              <a:t>), (</a:t>
            </a:r>
            <a:r>
              <a:rPr kumimoji="1" lang="en-US" altLang="ja-JP" i="1" dirty="0" smtClean="0"/>
              <a:t>p</a:t>
            </a:r>
            <a:r>
              <a:rPr kumimoji="1" lang="en-US" altLang="ja-JP" dirty="0" smtClean="0"/>
              <a:t>,2</a:t>
            </a:r>
            <a:r>
              <a:rPr kumimoji="1" lang="en-US" altLang="ja-JP" i="1" dirty="0" smtClean="0"/>
              <a:t>p</a:t>
            </a:r>
            <a:r>
              <a:rPr kumimoji="1" lang="en-US" altLang="ja-JP" dirty="0" smtClean="0"/>
              <a:t>), (</a:t>
            </a:r>
            <a:r>
              <a:rPr kumimoji="1" lang="en-US" altLang="ja-JP" i="1" dirty="0" err="1" smtClean="0"/>
              <a:t>p</a:t>
            </a:r>
            <a:r>
              <a:rPr kumimoji="1" lang="en-US" altLang="ja-JP" dirty="0" err="1" smtClean="0"/>
              <a:t>,</a:t>
            </a:r>
            <a:r>
              <a:rPr kumimoji="1" lang="en-US" altLang="ja-JP" i="1" dirty="0" err="1" smtClean="0"/>
              <a:t>pn</a:t>
            </a:r>
            <a:r>
              <a:rPr kumimoji="1" lang="en-US" altLang="ja-JP" dirty="0" smtClean="0"/>
              <a:t>), …</a:t>
            </a:r>
            <a:endParaRPr kumimoji="1" lang="ja-JP" altLang="en-US" dirty="0"/>
          </a:p>
        </p:txBody>
      </p:sp>
      <p:pic>
        <p:nvPicPr>
          <p:cNvPr id="10" name="図 9" descr="p2p.png"/>
          <p:cNvPicPr>
            <a:picLocks noChangeAspect="1"/>
          </p:cNvPicPr>
          <p:nvPr/>
        </p:nvPicPr>
        <p:blipFill>
          <a:blip r:embed="rId5" cstate="print"/>
          <a:stretch>
            <a:fillRect/>
          </a:stretch>
        </p:blipFill>
        <p:spPr>
          <a:xfrm>
            <a:off x="6656751" y="1845040"/>
            <a:ext cx="2169967" cy="1908000"/>
          </a:xfrm>
          <a:prstGeom prst="rect">
            <a:avLst/>
          </a:prstGeom>
        </p:spPr>
      </p:pic>
      <p:sp>
        <p:nvSpPr>
          <p:cNvPr id="11" name="テキスト ボックス 10"/>
          <p:cNvSpPr txBox="1"/>
          <p:nvPr/>
        </p:nvSpPr>
        <p:spPr>
          <a:xfrm>
            <a:off x="668975" y="3789040"/>
            <a:ext cx="2319866" cy="369332"/>
          </a:xfrm>
          <a:prstGeom prst="rect">
            <a:avLst/>
          </a:prstGeom>
          <a:noFill/>
        </p:spPr>
        <p:txBody>
          <a:bodyPr wrap="none" rtlCol="0">
            <a:spAutoFit/>
          </a:bodyPr>
          <a:lstStyle/>
          <a:p>
            <a:r>
              <a:rPr lang="en-US" altLang="ja-JP" dirty="0" smtClean="0"/>
              <a:t>p</a:t>
            </a:r>
            <a:r>
              <a:rPr kumimoji="1" lang="en-US" altLang="ja-JP" dirty="0" smtClean="0"/>
              <a:t>o</a:t>
            </a:r>
            <a:r>
              <a:rPr lang="en-US" altLang="ja-JP" dirty="0" smtClean="0"/>
              <a:t>l. </a:t>
            </a:r>
            <a:r>
              <a:rPr lang="en-US" altLang="ja-JP" i="1" dirty="0" smtClean="0"/>
              <a:t>d</a:t>
            </a:r>
            <a:r>
              <a:rPr lang="en-US" altLang="ja-JP" dirty="0" smtClean="0"/>
              <a:t>-induced reaction</a:t>
            </a:r>
            <a:endParaRPr kumimoji="1" lang="ja-JP" altLang="en-US" dirty="0"/>
          </a:p>
        </p:txBody>
      </p:sp>
      <p:pic>
        <p:nvPicPr>
          <p:cNvPr id="12" name="図 11" descr="pol-d.png"/>
          <p:cNvPicPr>
            <a:picLocks noChangeAspect="1"/>
          </p:cNvPicPr>
          <p:nvPr/>
        </p:nvPicPr>
        <p:blipFill>
          <a:blip r:embed="rId6" cstate="print"/>
          <a:stretch>
            <a:fillRect/>
          </a:stretch>
        </p:blipFill>
        <p:spPr>
          <a:xfrm>
            <a:off x="647161" y="4172268"/>
            <a:ext cx="3303403" cy="1908000"/>
          </a:xfrm>
          <a:prstGeom prst="rect">
            <a:avLst/>
          </a:prstGeom>
        </p:spPr>
      </p:pic>
      <p:sp>
        <p:nvSpPr>
          <p:cNvPr id="13" name="テキスト ボックス 12"/>
          <p:cNvSpPr txBox="1"/>
          <p:nvPr/>
        </p:nvSpPr>
        <p:spPr>
          <a:xfrm>
            <a:off x="4823760" y="3789040"/>
            <a:ext cx="1909497" cy="369332"/>
          </a:xfrm>
          <a:prstGeom prst="rect">
            <a:avLst/>
          </a:prstGeom>
          <a:noFill/>
        </p:spPr>
        <p:txBody>
          <a:bodyPr wrap="none" rtlCol="0">
            <a:spAutoFit/>
          </a:bodyPr>
          <a:lstStyle/>
          <a:p>
            <a:r>
              <a:rPr lang="en-US" altLang="ja-JP" dirty="0" smtClean="0"/>
              <a:t>EOS measurement</a:t>
            </a:r>
            <a:endParaRPr kumimoji="1" lang="ja-JP" altLang="en-US" dirty="0"/>
          </a:p>
        </p:txBody>
      </p:sp>
      <p:pic>
        <p:nvPicPr>
          <p:cNvPr id="14" name="図 13" descr="TPC.png"/>
          <p:cNvPicPr>
            <a:picLocks noChangeAspect="1"/>
          </p:cNvPicPr>
          <p:nvPr/>
        </p:nvPicPr>
        <p:blipFill>
          <a:blip r:embed="rId7" cstate="print"/>
          <a:stretch>
            <a:fillRect/>
          </a:stretch>
        </p:blipFill>
        <p:spPr>
          <a:xfrm>
            <a:off x="4753812" y="4172268"/>
            <a:ext cx="2760138" cy="1908000"/>
          </a:xfrm>
          <a:prstGeom prst="rect">
            <a:avLst/>
          </a:prstGeom>
        </p:spPr>
      </p:pic>
      <p:sp>
        <p:nvSpPr>
          <p:cNvPr id="15" name="テキスト ボックス 14"/>
          <p:cNvSpPr txBox="1"/>
          <p:nvPr/>
        </p:nvSpPr>
        <p:spPr>
          <a:xfrm>
            <a:off x="827584" y="6093296"/>
            <a:ext cx="8208912" cy="461665"/>
          </a:xfrm>
          <a:prstGeom prst="rect">
            <a:avLst/>
          </a:prstGeom>
          <a:noFill/>
        </p:spPr>
        <p:txBody>
          <a:bodyPr wrap="square" rtlCol="0">
            <a:spAutoFit/>
          </a:bodyPr>
          <a:lstStyle/>
          <a:p>
            <a:r>
              <a:rPr lang="en-US" altLang="ja-JP" sz="2400" dirty="0" smtClean="0">
                <a:solidFill>
                  <a:srgbClr val="FF0000"/>
                </a:solidFill>
              </a:rPr>
              <a:t>Flexibility of settings is one of the good properties of SAMURAI.</a:t>
            </a:r>
          </a:p>
        </p:txBody>
      </p:sp>
      <p:sp>
        <p:nvSpPr>
          <p:cNvPr id="16" name="テキスト ボックス 15"/>
          <p:cNvSpPr txBox="1"/>
          <p:nvPr/>
        </p:nvSpPr>
        <p:spPr>
          <a:xfrm>
            <a:off x="2764996" y="1084674"/>
            <a:ext cx="3679212" cy="400110"/>
          </a:xfrm>
          <a:prstGeom prst="rect">
            <a:avLst/>
          </a:prstGeom>
          <a:noFill/>
        </p:spPr>
        <p:txBody>
          <a:bodyPr wrap="none" rtlCol="0">
            <a:spAutoFit/>
          </a:bodyPr>
          <a:lstStyle/>
          <a:p>
            <a:r>
              <a:rPr kumimoji="1" lang="en-US" altLang="ja-JP" sz="2000" u="sng" dirty="0" smtClean="0">
                <a:solidFill>
                  <a:srgbClr val="0099FF"/>
                </a:solidFill>
              </a:rPr>
              <a:t>SAMURAI allows versatile usage</a:t>
            </a:r>
            <a:endParaRPr kumimoji="1" lang="ja-JP" altLang="en-US" sz="2000" u="sng" dirty="0">
              <a:solidFill>
                <a:srgbClr val="0099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u="sng" dirty="0" smtClean="0"/>
              <a:t>Requirements of SAMURAI</a:t>
            </a:r>
            <a:endParaRPr kumimoji="1" lang="ja-JP" altLang="en-US" b="1" u="sng" dirty="0"/>
          </a:p>
        </p:txBody>
      </p:sp>
      <p:sp>
        <p:nvSpPr>
          <p:cNvPr id="82" name="円/楕円 81"/>
          <p:cNvSpPr/>
          <p:nvPr/>
        </p:nvSpPr>
        <p:spPr>
          <a:xfrm>
            <a:off x="3059832" y="1196752"/>
            <a:ext cx="1944216" cy="1944216"/>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83" name="テキスト ボックス 82"/>
          <p:cNvSpPr txBox="1"/>
          <p:nvPr/>
        </p:nvSpPr>
        <p:spPr>
          <a:xfrm>
            <a:off x="3351412" y="1340768"/>
            <a:ext cx="1436612" cy="338554"/>
          </a:xfrm>
          <a:prstGeom prst="rect">
            <a:avLst/>
          </a:prstGeom>
          <a:noFill/>
        </p:spPr>
        <p:txBody>
          <a:bodyPr wrap="none" rtlCol="0">
            <a:spAutoFit/>
          </a:bodyPr>
          <a:lstStyle/>
          <a:p>
            <a:r>
              <a:rPr kumimoji="1" lang="en-US" altLang="ja-JP" sz="1600" dirty="0" smtClean="0"/>
              <a:t>Magnetic Field</a:t>
            </a:r>
            <a:endParaRPr kumimoji="1" lang="ja-JP" altLang="en-US" sz="1600" dirty="0"/>
          </a:p>
        </p:txBody>
      </p:sp>
      <p:cxnSp>
        <p:nvCxnSpPr>
          <p:cNvPr id="84" name="直線矢印コネクタ 83"/>
          <p:cNvCxnSpPr/>
          <p:nvPr/>
        </p:nvCxnSpPr>
        <p:spPr>
          <a:xfrm>
            <a:off x="1187624" y="2124145"/>
            <a:ext cx="1008112"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85" name="正方形/長方形 84"/>
          <p:cNvSpPr/>
          <p:nvPr/>
        </p:nvSpPr>
        <p:spPr>
          <a:xfrm>
            <a:off x="2195736" y="1916832"/>
            <a:ext cx="72008" cy="4320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cxnSp>
        <p:nvCxnSpPr>
          <p:cNvPr id="86" name="直線矢印コネクタ 85"/>
          <p:cNvCxnSpPr>
            <a:stCxn id="85" idx="3"/>
          </p:cNvCxnSpPr>
          <p:nvPr/>
        </p:nvCxnSpPr>
        <p:spPr>
          <a:xfrm>
            <a:off x="2267744" y="2132856"/>
            <a:ext cx="1800200" cy="1588"/>
          </a:xfrm>
          <a:prstGeom prst="straightConnector1">
            <a:avLst/>
          </a:prstGeom>
          <a:ln w="28575">
            <a:solidFill>
              <a:srgbClr val="00B0F0"/>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p:nvPr/>
        </p:nvCxnSpPr>
        <p:spPr>
          <a:xfrm>
            <a:off x="4067944" y="2132856"/>
            <a:ext cx="1656184" cy="1152128"/>
          </a:xfrm>
          <a:prstGeom prst="straightConnector1">
            <a:avLst/>
          </a:prstGeom>
          <a:ln w="28575">
            <a:solidFill>
              <a:srgbClr val="00B0F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8" name="直線矢印コネクタ 87"/>
          <p:cNvCxnSpPr>
            <a:stCxn id="85" idx="3"/>
          </p:cNvCxnSpPr>
          <p:nvPr/>
        </p:nvCxnSpPr>
        <p:spPr>
          <a:xfrm flipV="1">
            <a:off x="2267744" y="1268760"/>
            <a:ext cx="3816424" cy="864096"/>
          </a:xfrm>
          <a:prstGeom prst="straightConnector1">
            <a:avLst/>
          </a:prstGeom>
          <a:ln w="28575">
            <a:solidFill>
              <a:srgbClr val="00B05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9" name="直線矢印コネクタ 88"/>
          <p:cNvCxnSpPr>
            <a:stCxn id="85" idx="3"/>
          </p:cNvCxnSpPr>
          <p:nvPr/>
        </p:nvCxnSpPr>
        <p:spPr>
          <a:xfrm>
            <a:off x="2267744" y="2132856"/>
            <a:ext cx="1728192" cy="216024"/>
          </a:xfrm>
          <a:prstGeom prst="straightConnector1">
            <a:avLst/>
          </a:prstGeom>
          <a:ln w="28575">
            <a:solidFill>
              <a:srgbClr val="00B050"/>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p:nvPr/>
        </p:nvCxnSpPr>
        <p:spPr>
          <a:xfrm rot="5400000">
            <a:off x="2879812" y="2672916"/>
            <a:ext cx="1440160" cy="792088"/>
          </a:xfrm>
          <a:prstGeom prst="straightConnector1">
            <a:avLst/>
          </a:prstGeom>
          <a:ln w="28575">
            <a:solidFill>
              <a:srgbClr val="00B05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a:stCxn id="85" idx="2"/>
          </p:cNvCxnSpPr>
          <p:nvPr/>
        </p:nvCxnSpPr>
        <p:spPr>
          <a:xfrm rot="5400000">
            <a:off x="1637674" y="2618910"/>
            <a:ext cx="864096" cy="324036"/>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92" name="テキスト ボックス 91"/>
          <p:cNvSpPr txBox="1"/>
          <p:nvPr/>
        </p:nvSpPr>
        <p:spPr>
          <a:xfrm>
            <a:off x="380955" y="1476073"/>
            <a:ext cx="920445" cy="338554"/>
          </a:xfrm>
          <a:prstGeom prst="rect">
            <a:avLst/>
          </a:prstGeom>
          <a:ln w="9525"/>
        </p:spPr>
        <p:style>
          <a:lnRef idx="2">
            <a:schemeClr val="dk1"/>
          </a:lnRef>
          <a:fillRef idx="1">
            <a:schemeClr val="lt1"/>
          </a:fillRef>
          <a:effectRef idx="0">
            <a:schemeClr val="dk1"/>
          </a:effectRef>
          <a:fontRef idx="minor">
            <a:schemeClr val="dk1"/>
          </a:fontRef>
        </p:style>
        <p:txBody>
          <a:bodyPr wrap="none" rtlCol="0">
            <a:spAutoFit/>
          </a:bodyPr>
          <a:lstStyle/>
          <a:p>
            <a:r>
              <a:rPr kumimoji="1" lang="en-US" altLang="ja-JP" sz="1600" dirty="0" smtClean="0">
                <a:solidFill>
                  <a:schemeClr val="accent2"/>
                </a:solidFill>
              </a:rPr>
              <a:t>RI Beam</a:t>
            </a:r>
            <a:endParaRPr kumimoji="1" lang="ja-JP" altLang="en-US" sz="1600" dirty="0">
              <a:solidFill>
                <a:schemeClr val="accent2"/>
              </a:solidFill>
            </a:endParaRPr>
          </a:p>
        </p:txBody>
      </p:sp>
      <p:sp>
        <p:nvSpPr>
          <p:cNvPr id="93" name="テキスト ボックス 92"/>
          <p:cNvSpPr txBox="1"/>
          <p:nvPr/>
        </p:nvSpPr>
        <p:spPr>
          <a:xfrm>
            <a:off x="456666" y="1764105"/>
            <a:ext cx="1451038" cy="954107"/>
          </a:xfrm>
          <a:prstGeom prst="rect">
            <a:avLst/>
          </a:prstGeom>
          <a:noFill/>
        </p:spPr>
        <p:txBody>
          <a:bodyPr wrap="none" rtlCol="0">
            <a:spAutoFit/>
          </a:bodyPr>
          <a:lstStyle/>
          <a:p>
            <a:r>
              <a:rPr kumimoji="1" lang="en-US" altLang="ja-JP" sz="1400" dirty="0" smtClean="0"/>
              <a:t>PID</a:t>
            </a:r>
          </a:p>
          <a:p>
            <a:r>
              <a:rPr lang="en-US" altLang="ja-JP" sz="1400" dirty="0" smtClean="0"/>
              <a:t>Energy</a:t>
            </a:r>
          </a:p>
          <a:p>
            <a:r>
              <a:rPr lang="en-US" altLang="ja-JP" sz="1400" dirty="0" smtClean="0"/>
              <a:t>p</a:t>
            </a:r>
            <a:r>
              <a:rPr kumimoji="1" lang="en-US" altLang="ja-JP" sz="1400" dirty="0" smtClean="0"/>
              <a:t>osition/direction</a:t>
            </a:r>
          </a:p>
          <a:p>
            <a:r>
              <a:rPr lang="en-US" altLang="ja-JP" sz="1400" dirty="0" smtClean="0"/>
              <a:t>time-zero</a:t>
            </a:r>
            <a:endParaRPr kumimoji="1" lang="ja-JP" altLang="en-US" sz="1400" dirty="0"/>
          </a:p>
        </p:txBody>
      </p:sp>
      <p:sp>
        <p:nvSpPr>
          <p:cNvPr id="94" name="テキスト ボックス 93"/>
          <p:cNvSpPr txBox="1"/>
          <p:nvPr/>
        </p:nvSpPr>
        <p:spPr>
          <a:xfrm>
            <a:off x="1763688" y="1124744"/>
            <a:ext cx="703654" cy="338554"/>
          </a:xfrm>
          <a:prstGeom prst="rect">
            <a:avLst/>
          </a:prstGeom>
          <a:ln w="9525"/>
        </p:spPr>
        <p:style>
          <a:lnRef idx="2">
            <a:schemeClr val="dk1"/>
          </a:lnRef>
          <a:fillRef idx="1">
            <a:schemeClr val="lt1"/>
          </a:fillRef>
          <a:effectRef idx="0">
            <a:schemeClr val="dk1"/>
          </a:effectRef>
          <a:fontRef idx="minor">
            <a:schemeClr val="dk1"/>
          </a:fontRef>
        </p:style>
        <p:txBody>
          <a:bodyPr wrap="none" rtlCol="0">
            <a:spAutoFit/>
          </a:bodyPr>
          <a:lstStyle/>
          <a:p>
            <a:r>
              <a:rPr kumimoji="1" lang="en-US" altLang="ja-JP" sz="1600" dirty="0" smtClean="0">
                <a:solidFill>
                  <a:schemeClr val="accent2"/>
                </a:solidFill>
              </a:rPr>
              <a:t>Target</a:t>
            </a:r>
            <a:endParaRPr kumimoji="1" lang="ja-JP" altLang="en-US" sz="1600" dirty="0">
              <a:solidFill>
                <a:schemeClr val="accent2"/>
              </a:solidFill>
            </a:endParaRPr>
          </a:p>
        </p:txBody>
      </p:sp>
      <p:sp>
        <p:nvSpPr>
          <p:cNvPr id="95" name="テキスト ボックス 94"/>
          <p:cNvSpPr txBox="1"/>
          <p:nvPr/>
        </p:nvSpPr>
        <p:spPr>
          <a:xfrm>
            <a:off x="1839399" y="1422068"/>
            <a:ext cx="811441" cy="523220"/>
          </a:xfrm>
          <a:prstGeom prst="rect">
            <a:avLst/>
          </a:prstGeom>
          <a:noFill/>
        </p:spPr>
        <p:txBody>
          <a:bodyPr wrap="none" rtlCol="0">
            <a:spAutoFit/>
          </a:bodyPr>
          <a:lstStyle/>
          <a:p>
            <a:r>
              <a:rPr lang="en-US" altLang="ja-JP" sz="1400" dirty="0" smtClean="0"/>
              <a:t>H, </a:t>
            </a:r>
            <a:r>
              <a:rPr lang="en-US" altLang="ja-JP" sz="1400" dirty="0" smtClean="0">
                <a:latin typeface="Symbol" pitchFamily="18" charset="2"/>
              </a:rPr>
              <a:t>a</a:t>
            </a:r>
          </a:p>
          <a:p>
            <a:r>
              <a:rPr lang="en-US" altLang="ja-JP" sz="1400" dirty="0" smtClean="0">
                <a:latin typeface="Symbol" pitchFamily="18" charset="2"/>
              </a:rPr>
              <a:t>g</a:t>
            </a:r>
            <a:r>
              <a:rPr lang="en-US" altLang="ja-JP" sz="1400" dirty="0" smtClean="0"/>
              <a:t> </a:t>
            </a:r>
            <a:r>
              <a:rPr kumimoji="1" lang="en-US" altLang="ja-JP" sz="1400" dirty="0" smtClean="0"/>
              <a:t>(</a:t>
            </a:r>
            <a:r>
              <a:rPr kumimoji="1" lang="en-US" altLang="ja-JP" sz="1400" dirty="0" err="1" smtClean="0"/>
              <a:t>Rb</a:t>
            </a:r>
            <a:r>
              <a:rPr kumimoji="1" lang="en-US" altLang="ja-JP" sz="1400" dirty="0" smtClean="0"/>
              <a:t>/U)</a:t>
            </a:r>
          </a:p>
        </p:txBody>
      </p:sp>
      <p:sp>
        <p:nvSpPr>
          <p:cNvPr id="96" name="テキスト ボックス 95"/>
          <p:cNvSpPr txBox="1"/>
          <p:nvPr/>
        </p:nvSpPr>
        <p:spPr>
          <a:xfrm>
            <a:off x="827584" y="3204265"/>
            <a:ext cx="1300356" cy="584775"/>
          </a:xfrm>
          <a:prstGeom prst="rect">
            <a:avLst/>
          </a:prstGeom>
          <a:ln w="9525"/>
        </p:spPr>
        <p:style>
          <a:lnRef idx="2">
            <a:schemeClr val="dk1"/>
          </a:lnRef>
          <a:fillRef idx="1">
            <a:schemeClr val="lt1"/>
          </a:fillRef>
          <a:effectRef idx="0">
            <a:schemeClr val="dk1"/>
          </a:effectRef>
          <a:fontRef idx="minor">
            <a:schemeClr val="dk1"/>
          </a:fontRef>
        </p:style>
        <p:txBody>
          <a:bodyPr wrap="none" rtlCol="0">
            <a:spAutoFit/>
          </a:bodyPr>
          <a:lstStyle/>
          <a:p>
            <a:r>
              <a:rPr kumimoji="1" lang="en-US" altLang="ja-JP" sz="1600" dirty="0" smtClean="0">
                <a:solidFill>
                  <a:schemeClr val="accent2"/>
                </a:solidFill>
              </a:rPr>
              <a:t>Light particle</a:t>
            </a:r>
          </a:p>
          <a:p>
            <a:r>
              <a:rPr lang="en-US" altLang="ja-JP" sz="1600" dirty="0" smtClean="0">
                <a:solidFill>
                  <a:schemeClr val="accent2"/>
                </a:solidFill>
                <a:latin typeface="Symbol" pitchFamily="18" charset="2"/>
              </a:rPr>
              <a:t>g</a:t>
            </a:r>
            <a:r>
              <a:rPr lang="en-US" altLang="ja-JP" sz="1600" dirty="0" smtClean="0">
                <a:solidFill>
                  <a:schemeClr val="accent2"/>
                </a:solidFill>
              </a:rPr>
              <a:t>-ray</a:t>
            </a:r>
            <a:endParaRPr kumimoji="1" lang="ja-JP" altLang="en-US" sz="1600" dirty="0">
              <a:solidFill>
                <a:schemeClr val="accent2"/>
              </a:solidFill>
            </a:endParaRPr>
          </a:p>
        </p:txBody>
      </p:sp>
      <p:sp>
        <p:nvSpPr>
          <p:cNvPr id="97" name="テキスト ボックス 96"/>
          <p:cNvSpPr txBox="1"/>
          <p:nvPr/>
        </p:nvSpPr>
        <p:spPr>
          <a:xfrm>
            <a:off x="2123728" y="3212976"/>
            <a:ext cx="926857" cy="307777"/>
          </a:xfrm>
          <a:prstGeom prst="rect">
            <a:avLst/>
          </a:prstGeom>
          <a:noFill/>
        </p:spPr>
        <p:txBody>
          <a:bodyPr wrap="none" rtlCol="0">
            <a:spAutoFit/>
          </a:bodyPr>
          <a:lstStyle/>
          <a:p>
            <a:r>
              <a:rPr lang="en-US" altLang="ja-JP" sz="1400" i="1" dirty="0" smtClean="0"/>
              <a:t>p</a:t>
            </a:r>
            <a:r>
              <a:rPr kumimoji="1" lang="en-US" altLang="ja-JP" sz="1400" dirty="0" smtClean="0"/>
              <a:t>, </a:t>
            </a:r>
            <a:r>
              <a:rPr kumimoji="1" lang="en-US" altLang="ja-JP" sz="1400" i="1" dirty="0" smtClean="0"/>
              <a:t>d</a:t>
            </a:r>
            <a:r>
              <a:rPr kumimoji="1" lang="en-US" altLang="ja-JP" sz="1400" dirty="0" smtClean="0"/>
              <a:t>, </a:t>
            </a:r>
            <a:r>
              <a:rPr kumimoji="1" lang="en-US" altLang="ja-JP" sz="1400" dirty="0" smtClean="0">
                <a:latin typeface="Symbol" pitchFamily="18" charset="2"/>
              </a:rPr>
              <a:t>a</a:t>
            </a:r>
            <a:r>
              <a:rPr kumimoji="1" lang="en-US" altLang="ja-JP" sz="1400" dirty="0" smtClean="0"/>
              <a:t>, …</a:t>
            </a:r>
            <a:endParaRPr kumimoji="1" lang="ja-JP" altLang="en-US" sz="1400" dirty="0"/>
          </a:p>
        </p:txBody>
      </p:sp>
      <p:sp>
        <p:nvSpPr>
          <p:cNvPr id="98" name="テキスト ボックス 97"/>
          <p:cNvSpPr txBox="1"/>
          <p:nvPr/>
        </p:nvSpPr>
        <p:spPr>
          <a:xfrm>
            <a:off x="6162345" y="1002214"/>
            <a:ext cx="857927" cy="338554"/>
          </a:xfrm>
          <a:prstGeom prst="rect">
            <a:avLst/>
          </a:prstGeom>
          <a:ln w="9525"/>
        </p:spPr>
        <p:style>
          <a:lnRef idx="2">
            <a:schemeClr val="dk1"/>
          </a:lnRef>
          <a:fillRef idx="1">
            <a:schemeClr val="lt1"/>
          </a:fillRef>
          <a:effectRef idx="0">
            <a:schemeClr val="dk1"/>
          </a:effectRef>
          <a:fontRef idx="minor">
            <a:schemeClr val="dk1"/>
          </a:fontRef>
        </p:style>
        <p:txBody>
          <a:bodyPr wrap="none" rtlCol="0">
            <a:spAutoFit/>
          </a:bodyPr>
          <a:lstStyle/>
          <a:p>
            <a:r>
              <a:rPr kumimoji="1" lang="en-US" altLang="ja-JP" sz="1600" dirty="0" smtClean="0">
                <a:solidFill>
                  <a:schemeClr val="accent2"/>
                </a:solidFill>
              </a:rPr>
              <a:t>Neutron</a:t>
            </a:r>
            <a:endParaRPr kumimoji="1" lang="ja-JP" altLang="en-US" sz="1600" dirty="0">
              <a:solidFill>
                <a:schemeClr val="accent2"/>
              </a:solidFill>
            </a:endParaRPr>
          </a:p>
        </p:txBody>
      </p:sp>
      <p:graphicFrame>
        <p:nvGraphicFramePr>
          <p:cNvPr id="99" name="表 98"/>
          <p:cNvGraphicFramePr>
            <a:graphicFrameLocks noGrp="1"/>
          </p:cNvGraphicFramePr>
          <p:nvPr/>
        </p:nvGraphicFramePr>
        <p:xfrm>
          <a:off x="5508104" y="1500768"/>
          <a:ext cx="3312368" cy="1280160"/>
        </p:xfrm>
        <a:graphic>
          <a:graphicData uri="http://schemas.openxmlformats.org/drawingml/2006/table">
            <a:tbl>
              <a:tblPr firstRow="1" bandRow="1">
                <a:tableStyleId>{2D5ABB26-0587-4C30-8999-92F81FD0307C}</a:tableStyleId>
              </a:tblPr>
              <a:tblGrid>
                <a:gridCol w="1008112"/>
                <a:gridCol w="1080120"/>
                <a:gridCol w="1224136"/>
              </a:tblGrid>
              <a:tr h="60007">
                <a:tc>
                  <a:txBody>
                    <a:bodyPr/>
                    <a:lstStyle/>
                    <a:p>
                      <a:endParaRPr kumimoji="1" lang="ja-JP" altLang="en-US" sz="1400" dirty="0"/>
                    </a:p>
                  </a:txBody>
                  <a:tcPr marL="0" marR="0" marT="0" marB="0"/>
                </a:tc>
                <a:tc>
                  <a:txBody>
                    <a:bodyPr/>
                    <a:lstStyle/>
                    <a:p>
                      <a:r>
                        <a:rPr kumimoji="1" lang="en-US" altLang="ja-JP" sz="1400" dirty="0" smtClean="0"/>
                        <a:t>[range]</a:t>
                      </a:r>
                      <a:endParaRPr kumimoji="1" lang="ja-JP" altLang="en-US" sz="1400" dirty="0"/>
                    </a:p>
                  </a:txBody>
                  <a:tcPr marL="0" marR="0" marT="0" marB="0"/>
                </a:tc>
                <a:tc>
                  <a:txBody>
                    <a:bodyPr/>
                    <a:lstStyle/>
                    <a:p>
                      <a:r>
                        <a:rPr kumimoji="1" lang="en-US" altLang="ja-JP" sz="1400" dirty="0" smtClean="0"/>
                        <a:t>[accuracy]</a:t>
                      </a:r>
                      <a:endParaRPr kumimoji="1" lang="ja-JP" altLang="en-US" sz="1400" dirty="0"/>
                    </a:p>
                  </a:txBody>
                  <a:tcPr marL="0" marR="0" marT="0" marB="0"/>
                </a:tc>
              </a:tr>
              <a:tr h="60007">
                <a:tc>
                  <a:txBody>
                    <a:bodyPr/>
                    <a:lstStyle/>
                    <a:p>
                      <a:r>
                        <a:rPr kumimoji="1" lang="en-US" altLang="ja-JP" sz="1400" dirty="0" smtClean="0"/>
                        <a:t>angle:</a:t>
                      </a:r>
                      <a:endParaRPr kumimoji="1" lang="ja-JP" altLang="en-US" sz="1400" dirty="0"/>
                    </a:p>
                  </a:txBody>
                  <a:tcPr marL="0" marR="0" marT="0" marB="0"/>
                </a:tc>
                <a:tc>
                  <a:txBody>
                    <a:bodyPr/>
                    <a:lstStyle/>
                    <a:p>
                      <a:r>
                        <a:rPr kumimoji="1" lang="en-US" altLang="ja-JP" sz="1400" dirty="0" smtClean="0"/>
                        <a:t>±10°</a:t>
                      </a:r>
                      <a:endParaRPr kumimoji="1" lang="ja-JP" altLang="en-US" sz="1400" dirty="0"/>
                    </a:p>
                  </a:txBody>
                  <a:tcPr marL="0" marR="0" marT="0" marB="0"/>
                </a:tc>
                <a:tc>
                  <a:txBody>
                    <a:bodyPr/>
                    <a:lstStyle/>
                    <a:p>
                      <a:r>
                        <a:rPr kumimoji="1" lang="en-US" altLang="ja-JP" sz="1400" b="1" dirty="0" smtClean="0">
                          <a:solidFill>
                            <a:srgbClr val="FF0000"/>
                          </a:solidFill>
                        </a:rPr>
                        <a:t>~several </a:t>
                      </a:r>
                      <a:r>
                        <a:rPr kumimoji="1" lang="en-US" altLang="ja-JP" sz="1400" b="1" dirty="0" err="1" smtClean="0">
                          <a:solidFill>
                            <a:srgbClr val="FF0000"/>
                          </a:solidFill>
                        </a:rPr>
                        <a:t>mrad</a:t>
                      </a:r>
                      <a:endParaRPr kumimoji="1" lang="ja-JP" altLang="en-US" sz="1400" b="1" dirty="0">
                        <a:solidFill>
                          <a:srgbClr val="FF0000"/>
                        </a:solidFill>
                      </a:endParaRPr>
                    </a:p>
                  </a:txBody>
                  <a:tcPr marL="0" marR="0" marT="0" marB="0"/>
                </a:tc>
              </a:tr>
              <a:tr h="60007">
                <a:tc>
                  <a:txBody>
                    <a:bodyPr/>
                    <a:lstStyle/>
                    <a:p>
                      <a:r>
                        <a:rPr kumimoji="1" lang="en-US" altLang="ja-JP" sz="1400" dirty="0" smtClean="0"/>
                        <a:t>velocity:</a:t>
                      </a:r>
                      <a:endParaRPr kumimoji="1" lang="ja-JP" altLang="en-US" sz="1400" dirty="0"/>
                    </a:p>
                  </a:txBody>
                  <a:tcPr marL="0" marR="0" marT="0" marB="0"/>
                </a:tc>
                <a:tc>
                  <a:txBody>
                    <a:bodyPr/>
                    <a:lstStyle/>
                    <a:p>
                      <a:r>
                        <a:rPr kumimoji="1" lang="en-US" altLang="ja-JP" sz="1400" dirty="0" smtClean="0"/>
                        <a:t>0.62</a:t>
                      </a:r>
                      <a:endParaRPr kumimoji="1" lang="ja-JP" altLang="en-US" sz="1400" dirty="0"/>
                    </a:p>
                  </a:txBody>
                  <a:tcPr marL="0" marR="0" marT="0" marB="0"/>
                </a:tc>
                <a:tc>
                  <a:txBody>
                    <a:bodyPr/>
                    <a:lstStyle/>
                    <a:p>
                      <a:r>
                        <a:rPr kumimoji="1" lang="en-US" altLang="ja-JP" sz="1400" b="1" dirty="0" err="1" smtClean="0">
                          <a:solidFill>
                            <a:srgbClr val="FF0000"/>
                          </a:solidFill>
                          <a:latin typeface="Symbol" pitchFamily="18" charset="2"/>
                        </a:rPr>
                        <a:t>s</a:t>
                      </a:r>
                      <a:r>
                        <a:rPr kumimoji="1" lang="en-US" altLang="ja-JP" sz="1400" b="1" baseline="-25000" dirty="0" err="1" smtClean="0">
                          <a:solidFill>
                            <a:srgbClr val="FF0000"/>
                          </a:solidFill>
                          <a:latin typeface="Symbol" pitchFamily="18" charset="2"/>
                        </a:rPr>
                        <a:t>b</a:t>
                      </a:r>
                      <a:r>
                        <a:rPr kumimoji="1" lang="en-US" altLang="ja-JP" sz="1400" b="1" dirty="0" smtClean="0">
                          <a:solidFill>
                            <a:srgbClr val="FF0000"/>
                          </a:solidFill>
                          <a:latin typeface="Symbol" pitchFamily="18" charset="2"/>
                        </a:rPr>
                        <a:t>/b</a:t>
                      </a:r>
                      <a:r>
                        <a:rPr kumimoji="1" lang="en-US" altLang="ja-JP" sz="1400" b="1" dirty="0" smtClean="0">
                          <a:solidFill>
                            <a:srgbClr val="FF0000"/>
                          </a:solidFill>
                        </a:rPr>
                        <a:t> ~ 0.5</a:t>
                      </a:r>
                      <a:endParaRPr kumimoji="1" lang="ja-JP" altLang="en-US" sz="1400" b="1" dirty="0">
                        <a:solidFill>
                          <a:srgbClr val="FF0000"/>
                        </a:solidFill>
                      </a:endParaRPr>
                    </a:p>
                  </a:txBody>
                  <a:tcPr marL="0" marR="0" marT="0" marB="0"/>
                </a:tc>
              </a:tr>
              <a:tr h="60007">
                <a:tc>
                  <a:txBody>
                    <a:bodyPr/>
                    <a:lstStyle/>
                    <a:p>
                      <a:endParaRPr kumimoji="1" lang="ja-JP" altLang="en-US" sz="1400" dirty="0"/>
                    </a:p>
                  </a:txBody>
                  <a:tcPr marL="0" marR="0" marT="0" marB="0"/>
                </a:tc>
                <a:tc>
                  <a:txBody>
                    <a:bodyPr/>
                    <a:lstStyle/>
                    <a:p>
                      <a:r>
                        <a:rPr kumimoji="1" lang="en-US" altLang="ja-JP" sz="1400" dirty="0" smtClean="0"/>
                        <a:t>±15%</a:t>
                      </a:r>
                      <a:endParaRPr kumimoji="1" lang="ja-JP" altLang="en-US" sz="1400" dirty="0"/>
                    </a:p>
                  </a:txBody>
                  <a:tcPr marL="0" marR="0" marT="0" marB="0"/>
                </a:tc>
                <a:tc>
                  <a:txBody>
                    <a:bodyPr/>
                    <a:lstStyle/>
                    <a:p>
                      <a:endParaRPr kumimoji="1" lang="ja-JP" altLang="en-US" sz="1400" dirty="0"/>
                    </a:p>
                  </a:txBody>
                  <a:tcPr marL="0" marR="0" marT="0" marB="0"/>
                </a:tc>
              </a:tr>
              <a:tr h="60007">
                <a:tc>
                  <a:txBody>
                    <a:bodyPr/>
                    <a:lstStyle/>
                    <a:p>
                      <a:r>
                        <a:rPr kumimoji="1" lang="en-US" altLang="ja-JP" sz="1400" dirty="0" smtClean="0"/>
                        <a:t>efficiency:</a:t>
                      </a:r>
                      <a:endParaRPr kumimoji="1" lang="ja-JP" altLang="en-US" sz="1400" dirty="0"/>
                    </a:p>
                  </a:txBody>
                  <a:tcPr marL="0" marR="0" marT="0" marB="0"/>
                </a:tc>
                <a:tc>
                  <a:txBody>
                    <a:bodyPr/>
                    <a:lstStyle/>
                    <a:p>
                      <a:r>
                        <a:rPr kumimoji="1" lang="en-US" altLang="ja-JP" sz="1400" dirty="0" smtClean="0"/>
                        <a:t>&gt; 70% (1n)</a:t>
                      </a:r>
                      <a:endParaRPr kumimoji="1" lang="ja-JP" altLang="en-US" sz="1400" dirty="0"/>
                    </a:p>
                  </a:txBody>
                  <a:tcPr marL="0" marR="0" marT="0" marB="0"/>
                </a:tc>
                <a:tc>
                  <a:txBody>
                    <a:bodyPr/>
                    <a:lstStyle/>
                    <a:p>
                      <a:endParaRPr kumimoji="1" lang="ja-JP" altLang="en-US" sz="1400" dirty="0"/>
                    </a:p>
                  </a:txBody>
                  <a:tcPr marL="0" marR="0" marT="0" marB="0"/>
                </a:tc>
              </a:tr>
              <a:tr h="60007">
                <a:tc>
                  <a:txBody>
                    <a:bodyPr/>
                    <a:lstStyle/>
                    <a:p>
                      <a:endParaRPr kumimoji="1" lang="ja-JP" altLang="en-US" sz="1400" dirty="0"/>
                    </a:p>
                  </a:txBody>
                  <a:tcPr marL="0" marR="0" marT="0" marB="0"/>
                </a:tc>
                <a:tc gridSpan="2">
                  <a:txBody>
                    <a:bodyPr/>
                    <a:lstStyle/>
                    <a:p>
                      <a:r>
                        <a:rPr kumimoji="1" lang="en-US" altLang="ja-JP" sz="1400" dirty="0" smtClean="0"/>
                        <a:t>+ multiple neutron</a:t>
                      </a:r>
                      <a:endParaRPr kumimoji="1" lang="ja-JP" altLang="en-US" sz="1400" dirty="0"/>
                    </a:p>
                  </a:txBody>
                  <a:tcPr marL="0" marR="0" marT="0" marB="0"/>
                </a:tc>
                <a:tc hMerge="1">
                  <a:txBody>
                    <a:bodyPr/>
                    <a:lstStyle/>
                    <a:p>
                      <a:endParaRPr kumimoji="1" lang="ja-JP" altLang="en-US" dirty="0"/>
                    </a:p>
                  </a:txBody>
                  <a:tcPr/>
                </a:tc>
              </a:tr>
            </a:tbl>
          </a:graphicData>
        </a:graphic>
      </p:graphicFrame>
      <p:graphicFrame>
        <p:nvGraphicFramePr>
          <p:cNvPr id="100" name="表 99"/>
          <p:cNvGraphicFramePr>
            <a:graphicFrameLocks noGrp="1"/>
          </p:cNvGraphicFramePr>
          <p:nvPr/>
        </p:nvGraphicFramePr>
        <p:xfrm>
          <a:off x="5148064" y="4021048"/>
          <a:ext cx="3744416" cy="1280160"/>
        </p:xfrm>
        <a:graphic>
          <a:graphicData uri="http://schemas.openxmlformats.org/drawingml/2006/table">
            <a:tbl>
              <a:tblPr firstRow="1" bandRow="1">
                <a:tableStyleId>{2D5ABB26-0587-4C30-8999-92F81FD0307C}</a:tableStyleId>
              </a:tblPr>
              <a:tblGrid>
                <a:gridCol w="1058204"/>
                <a:gridCol w="1246050"/>
                <a:gridCol w="1440162"/>
              </a:tblGrid>
              <a:tr h="76775">
                <a:tc>
                  <a:txBody>
                    <a:bodyPr/>
                    <a:lstStyle/>
                    <a:p>
                      <a:endParaRPr kumimoji="1" lang="ja-JP" altLang="en-US" sz="1400" dirty="0"/>
                    </a:p>
                  </a:txBody>
                  <a:tcPr marL="0" marR="0" marT="0" marB="0"/>
                </a:tc>
                <a:tc>
                  <a:txBody>
                    <a:bodyPr/>
                    <a:lstStyle/>
                    <a:p>
                      <a:r>
                        <a:rPr kumimoji="1" lang="en-US" altLang="ja-JP" sz="1400" dirty="0" smtClean="0"/>
                        <a:t>[range]</a:t>
                      </a:r>
                      <a:endParaRPr kumimoji="1" lang="ja-JP" altLang="en-US" sz="1400" dirty="0"/>
                    </a:p>
                  </a:txBody>
                  <a:tcPr marL="0" marR="0" marT="0" marB="0"/>
                </a:tc>
                <a:tc>
                  <a:txBody>
                    <a:bodyPr/>
                    <a:lstStyle/>
                    <a:p>
                      <a:r>
                        <a:rPr kumimoji="1" lang="en-US" altLang="ja-JP" sz="1400" dirty="0" smtClean="0"/>
                        <a:t>[accuracy]</a:t>
                      </a:r>
                      <a:endParaRPr kumimoji="1" lang="ja-JP" altLang="en-US" sz="1400" dirty="0"/>
                    </a:p>
                  </a:txBody>
                  <a:tcPr marL="0" marR="0" marT="0" marB="0"/>
                </a:tc>
              </a:tr>
              <a:tr h="76775">
                <a:tc>
                  <a:txBody>
                    <a:bodyPr/>
                    <a:lstStyle/>
                    <a:p>
                      <a:r>
                        <a:rPr kumimoji="1" lang="en-US" altLang="ja-JP" sz="1400" dirty="0" smtClean="0"/>
                        <a:t>momentum:</a:t>
                      </a:r>
                      <a:endParaRPr kumimoji="1" lang="ja-JP" altLang="en-US" sz="1400" dirty="0"/>
                    </a:p>
                  </a:txBody>
                  <a:tcPr marL="0" marR="0" marT="0" marB="0"/>
                </a:tc>
                <a:tc>
                  <a:txBody>
                    <a:bodyPr/>
                    <a:lstStyle/>
                    <a:p>
                      <a:r>
                        <a:rPr kumimoji="1" lang="en-US" altLang="ja-JP" sz="1400" dirty="0" smtClean="0"/>
                        <a:t>R &lt;</a:t>
                      </a:r>
                      <a:r>
                        <a:rPr kumimoji="1" lang="en-US" altLang="ja-JP" sz="1400" baseline="0" dirty="0" smtClean="0"/>
                        <a:t> 2.2 </a:t>
                      </a:r>
                      <a:r>
                        <a:rPr kumimoji="1" lang="en-US" altLang="ja-JP" sz="1400" baseline="0" dirty="0" err="1" smtClean="0"/>
                        <a:t>GeV</a:t>
                      </a:r>
                      <a:r>
                        <a:rPr kumimoji="1" lang="en-US" altLang="ja-JP" sz="1400" baseline="0" dirty="0" smtClean="0"/>
                        <a:t>/c</a:t>
                      </a:r>
                      <a:endParaRPr kumimoji="1" lang="ja-JP" altLang="en-US" sz="1400" dirty="0"/>
                    </a:p>
                  </a:txBody>
                  <a:tcPr marL="0" marR="0" marT="0" marB="0"/>
                </a:tc>
                <a:tc>
                  <a:txBody>
                    <a:bodyPr/>
                    <a:lstStyle/>
                    <a:p>
                      <a:r>
                        <a:rPr kumimoji="1" lang="en-US" altLang="ja-JP" sz="1400" b="1" dirty="0" err="1" smtClean="0">
                          <a:solidFill>
                            <a:srgbClr val="FF0000"/>
                          </a:solidFill>
                          <a:latin typeface="Symbol" pitchFamily="18" charset="2"/>
                        </a:rPr>
                        <a:t>s</a:t>
                      </a:r>
                      <a:r>
                        <a:rPr kumimoji="1" lang="en-US" altLang="ja-JP" sz="1400" b="1" baseline="-25000" dirty="0" err="1" smtClean="0">
                          <a:solidFill>
                            <a:srgbClr val="FF0000"/>
                          </a:solidFill>
                          <a:latin typeface="+mn-lt"/>
                        </a:rPr>
                        <a:t>R</a:t>
                      </a:r>
                      <a:r>
                        <a:rPr kumimoji="1" lang="en-US" altLang="ja-JP" sz="1400" b="1" dirty="0" smtClean="0">
                          <a:solidFill>
                            <a:srgbClr val="FF0000"/>
                          </a:solidFill>
                          <a:latin typeface="Symbol" pitchFamily="18" charset="2"/>
                        </a:rPr>
                        <a:t>/</a:t>
                      </a:r>
                      <a:r>
                        <a:rPr kumimoji="1" lang="en-US" altLang="ja-JP" sz="1400" b="1" dirty="0" smtClean="0">
                          <a:solidFill>
                            <a:srgbClr val="FF0000"/>
                          </a:solidFill>
                          <a:latin typeface="+mn-lt"/>
                        </a:rPr>
                        <a:t>R</a:t>
                      </a:r>
                      <a:r>
                        <a:rPr kumimoji="1" lang="en-US" altLang="ja-JP" sz="1400" b="1" dirty="0" smtClean="0">
                          <a:solidFill>
                            <a:srgbClr val="FF0000"/>
                          </a:solidFill>
                        </a:rPr>
                        <a:t> &lt;</a:t>
                      </a:r>
                      <a:r>
                        <a:rPr kumimoji="1" lang="en-US" altLang="ja-JP" sz="1400" b="1" baseline="0" dirty="0" smtClean="0">
                          <a:solidFill>
                            <a:srgbClr val="FF0000"/>
                          </a:solidFill>
                        </a:rPr>
                        <a:t> 1/700</a:t>
                      </a:r>
                      <a:endParaRPr kumimoji="1" lang="ja-JP" altLang="en-US" sz="1400" b="1" dirty="0">
                        <a:solidFill>
                          <a:srgbClr val="FF0000"/>
                        </a:solidFill>
                      </a:endParaRPr>
                    </a:p>
                  </a:txBody>
                  <a:tcPr marL="0" marR="0" marT="0" marB="0"/>
                </a:tc>
              </a:tr>
              <a:tr h="76775">
                <a:tc>
                  <a:txBody>
                    <a:bodyPr/>
                    <a:lstStyle/>
                    <a:p>
                      <a:endParaRPr kumimoji="1" lang="ja-JP" altLang="en-US" sz="1400" dirty="0"/>
                    </a:p>
                  </a:txBody>
                  <a:tcPr marL="0" marR="0" marT="0" marB="0"/>
                </a:tc>
                <a:tc>
                  <a:txBody>
                    <a:bodyPr/>
                    <a:lstStyle/>
                    <a:p>
                      <a:r>
                        <a:rPr kumimoji="1" lang="en-US" altLang="ja-JP" sz="1400" dirty="0" smtClean="0"/>
                        <a:t>±few%</a:t>
                      </a:r>
                      <a:endParaRPr kumimoji="1" lang="ja-JP" altLang="en-US" sz="1400" dirty="0"/>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latin typeface="Symbol" pitchFamily="18" charset="2"/>
                        </a:rPr>
                        <a:t>s</a:t>
                      </a:r>
                      <a:r>
                        <a:rPr kumimoji="1" lang="en-US" altLang="ja-JP" sz="1400" baseline="-25000" dirty="0" smtClean="0">
                          <a:solidFill>
                            <a:schemeClr val="tx1"/>
                          </a:solidFill>
                          <a:latin typeface="+mn-lt"/>
                        </a:rPr>
                        <a:t>p</a:t>
                      </a:r>
                      <a:r>
                        <a:rPr kumimoji="1" lang="en-US" altLang="ja-JP" sz="1400" dirty="0" smtClean="0">
                          <a:solidFill>
                            <a:schemeClr val="tx1"/>
                          </a:solidFill>
                          <a:latin typeface="Symbol" pitchFamily="18" charset="2"/>
                        </a:rPr>
                        <a:t>/</a:t>
                      </a:r>
                      <a:r>
                        <a:rPr kumimoji="1" lang="en-US" altLang="ja-JP" sz="1400" dirty="0" smtClean="0">
                          <a:solidFill>
                            <a:schemeClr val="tx1"/>
                          </a:solidFill>
                          <a:latin typeface="+mn-lt"/>
                        </a:rPr>
                        <a:t>p</a:t>
                      </a:r>
                      <a:r>
                        <a:rPr kumimoji="1" lang="en-US" altLang="ja-JP" sz="1400" dirty="0" smtClean="0">
                          <a:solidFill>
                            <a:schemeClr val="tx1"/>
                          </a:solidFill>
                        </a:rPr>
                        <a:t> &lt;</a:t>
                      </a:r>
                      <a:r>
                        <a:rPr kumimoji="1" lang="en-US" altLang="ja-JP" sz="1400" baseline="0" dirty="0" smtClean="0">
                          <a:solidFill>
                            <a:schemeClr val="tx1"/>
                          </a:solidFill>
                        </a:rPr>
                        <a:t> 1/1000 (d)</a:t>
                      </a:r>
                      <a:endParaRPr kumimoji="1" lang="ja-JP" altLang="en-US" sz="1400" dirty="0" smtClean="0">
                        <a:solidFill>
                          <a:schemeClr val="tx1"/>
                        </a:solidFill>
                      </a:endParaRPr>
                    </a:p>
                  </a:txBody>
                  <a:tcPr marL="0" marR="0" marT="0" marB="0"/>
                </a:tc>
              </a:tr>
              <a:tr h="76775">
                <a:tc>
                  <a:txBody>
                    <a:bodyPr/>
                    <a:lstStyle/>
                    <a:p>
                      <a:r>
                        <a:rPr kumimoji="1" lang="en-US" altLang="ja-JP" sz="1400" dirty="0" smtClean="0"/>
                        <a:t>angle:</a:t>
                      </a:r>
                      <a:endParaRPr kumimoji="1" lang="ja-JP" altLang="en-US" sz="1400" dirty="0"/>
                    </a:p>
                  </a:txBody>
                  <a:tcPr marL="0" marR="0" marT="0" marB="0"/>
                </a:tc>
                <a:tc>
                  <a:txBody>
                    <a:bodyPr/>
                    <a:lstStyle/>
                    <a:p>
                      <a:r>
                        <a:rPr kumimoji="1" lang="en-US" altLang="ja-JP" sz="1400" dirty="0" smtClean="0"/>
                        <a:t>&lt;</a:t>
                      </a:r>
                      <a:r>
                        <a:rPr kumimoji="1" lang="en-US" altLang="ja-JP" sz="1400" baseline="0" dirty="0" smtClean="0"/>
                        <a:t> few°</a:t>
                      </a:r>
                      <a:endParaRPr kumimoji="1" lang="ja-JP" altLang="en-US" sz="1400" dirty="0"/>
                    </a:p>
                  </a:txBody>
                  <a:tcPr marL="0" marR="0" marT="0" marB="0"/>
                </a:tc>
                <a:tc>
                  <a:txBody>
                    <a:bodyPr/>
                    <a:lstStyle/>
                    <a:p>
                      <a:r>
                        <a:rPr kumimoji="1" lang="en-US" altLang="ja-JP" sz="1400" dirty="0" smtClean="0"/>
                        <a:t>&lt; few </a:t>
                      </a:r>
                      <a:r>
                        <a:rPr kumimoji="1" lang="en-US" altLang="ja-JP" sz="1400" dirty="0" err="1" smtClean="0"/>
                        <a:t>mrad</a:t>
                      </a:r>
                      <a:endParaRPr kumimoji="1" lang="ja-JP" altLang="en-US" sz="1400" dirty="0"/>
                    </a:p>
                  </a:txBody>
                  <a:tcPr marL="0" marR="0" marT="0" marB="0"/>
                </a:tc>
              </a:tr>
              <a:tr h="76775">
                <a:tc>
                  <a:txBody>
                    <a:bodyPr/>
                    <a:lstStyle/>
                    <a:p>
                      <a:r>
                        <a:rPr kumimoji="1" lang="en-US" altLang="ja-JP" sz="1400" dirty="0" smtClean="0"/>
                        <a:t>charge:</a:t>
                      </a:r>
                      <a:endParaRPr kumimoji="1" lang="ja-JP" altLang="en-US" sz="1400" dirty="0"/>
                    </a:p>
                  </a:txBody>
                  <a:tcPr marL="0" marR="0" marT="0" marB="0"/>
                </a:tc>
                <a:tc>
                  <a:txBody>
                    <a:bodyPr/>
                    <a:lstStyle/>
                    <a:p>
                      <a:r>
                        <a:rPr kumimoji="1" lang="en-US" altLang="ja-JP" sz="1400" dirty="0" smtClean="0"/>
                        <a:t>&lt;</a:t>
                      </a:r>
                      <a:r>
                        <a:rPr kumimoji="1" lang="en-US" altLang="ja-JP" sz="1400" baseline="0" dirty="0" smtClean="0"/>
                        <a:t> 50</a:t>
                      </a:r>
                      <a:endParaRPr kumimoji="1" lang="ja-JP" altLang="en-US" sz="1400" dirty="0"/>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err="1" smtClean="0">
                          <a:solidFill>
                            <a:srgbClr val="FF0000"/>
                          </a:solidFill>
                          <a:latin typeface="Symbol" pitchFamily="18" charset="2"/>
                        </a:rPr>
                        <a:t>s</a:t>
                      </a:r>
                      <a:r>
                        <a:rPr kumimoji="1" lang="en-US" altLang="ja-JP" sz="1400" b="1" baseline="-25000" dirty="0" err="1" smtClean="0">
                          <a:solidFill>
                            <a:srgbClr val="FF0000"/>
                          </a:solidFill>
                          <a:latin typeface="+mn-lt"/>
                        </a:rPr>
                        <a:t>z</a:t>
                      </a:r>
                      <a:r>
                        <a:rPr kumimoji="1" lang="en-US" altLang="ja-JP" sz="1400" b="1" dirty="0" smtClean="0">
                          <a:solidFill>
                            <a:srgbClr val="FF0000"/>
                          </a:solidFill>
                        </a:rPr>
                        <a:t> ~ 0.2</a:t>
                      </a:r>
                      <a:endParaRPr kumimoji="1" lang="ja-JP" altLang="en-US" sz="1400" b="1" dirty="0" smtClean="0">
                        <a:solidFill>
                          <a:srgbClr val="FF0000"/>
                        </a:solidFill>
                      </a:endParaRPr>
                    </a:p>
                  </a:txBody>
                  <a:tcPr marL="0" marR="0" marT="0" marB="0"/>
                </a:tc>
              </a:tr>
              <a:tr h="76775">
                <a:tc>
                  <a:txBody>
                    <a:bodyPr/>
                    <a:lstStyle/>
                    <a:p>
                      <a:r>
                        <a:rPr kumimoji="1" lang="en-US" altLang="ja-JP" sz="1400" dirty="0" smtClean="0"/>
                        <a:t>velocity:</a:t>
                      </a:r>
                      <a:endParaRPr kumimoji="1" lang="ja-JP" altLang="en-US" sz="1400" dirty="0"/>
                    </a:p>
                  </a:txBody>
                  <a:tcPr marL="0" marR="0" marT="0" marB="0"/>
                </a:tc>
                <a:tc>
                  <a:txBody>
                    <a:bodyPr/>
                    <a:lstStyle/>
                    <a:p>
                      <a:r>
                        <a:rPr kumimoji="1" lang="en-US" altLang="ja-JP" sz="1400" dirty="0" smtClean="0"/>
                        <a:t>0.62</a:t>
                      </a:r>
                      <a:endParaRPr kumimoji="1" lang="ja-JP" altLang="en-US" sz="1400" dirty="0"/>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err="1" smtClean="0">
                          <a:solidFill>
                            <a:srgbClr val="FF0000"/>
                          </a:solidFill>
                          <a:latin typeface="Symbol" pitchFamily="18" charset="2"/>
                        </a:rPr>
                        <a:t>s</a:t>
                      </a:r>
                      <a:r>
                        <a:rPr kumimoji="1" lang="en-US" altLang="ja-JP" sz="1400" b="1" baseline="-25000" dirty="0" err="1" smtClean="0">
                          <a:solidFill>
                            <a:srgbClr val="FF0000"/>
                          </a:solidFill>
                          <a:latin typeface="Symbol" pitchFamily="18" charset="2"/>
                        </a:rPr>
                        <a:t>b</a:t>
                      </a:r>
                      <a:r>
                        <a:rPr kumimoji="1" lang="en-US" altLang="ja-JP" sz="1400" b="1" dirty="0" smtClean="0">
                          <a:solidFill>
                            <a:srgbClr val="FF0000"/>
                          </a:solidFill>
                          <a:latin typeface="Symbol" pitchFamily="18" charset="2"/>
                        </a:rPr>
                        <a:t>/b</a:t>
                      </a:r>
                      <a:r>
                        <a:rPr kumimoji="1" lang="en-US" altLang="ja-JP" sz="1400" b="1" dirty="0" smtClean="0">
                          <a:solidFill>
                            <a:srgbClr val="FF0000"/>
                          </a:solidFill>
                        </a:rPr>
                        <a:t> ~ 10</a:t>
                      </a:r>
                      <a:r>
                        <a:rPr kumimoji="1" lang="en-US" altLang="ja-JP" sz="1400" b="1" baseline="30000" dirty="0" smtClean="0">
                          <a:solidFill>
                            <a:srgbClr val="FF0000"/>
                          </a:solidFill>
                        </a:rPr>
                        <a:t>-3</a:t>
                      </a:r>
                      <a:endParaRPr kumimoji="1" lang="ja-JP" altLang="en-US" sz="1400" b="1" baseline="30000" dirty="0" smtClean="0">
                        <a:solidFill>
                          <a:srgbClr val="FF0000"/>
                        </a:solidFill>
                      </a:endParaRPr>
                    </a:p>
                  </a:txBody>
                  <a:tcPr marL="0" marR="0" marT="0" marB="0"/>
                </a:tc>
              </a:tr>
            </a:tbl>
          </a:graphicData>
        </a:graphic>
      </p:graphicFrame>
      <p:sp>
        <p:nvSpPr>
          <p:cNvPr id="101" name="テキスト ボックス 100"/>
          <p:cNvSpPr txBox="1"/>
          <p:nvPr/>
        </p:nvSpPr>
        <p:spPr>
          <a:xfrm>
            <a:off x="5158611" y="3372976"/>
            <a:ext cx="2005677" cy="338554"/>
          </a:xfrm>
          <a:prstGeom prst="rect">
            <a:avLst/>
          </a:prstGeom>
          <a:ln w="9525"/>
        </p:spPr>
        <p:style>
          <a:lnRef idx="2">
            <a:schemeClr val="dk1"/>
          </a:lnRef>
          <a:fillRef idx="1">
            <a:schemeClr val="lt1"/>
          </a:fillRef>
          <a:effectRef idx="0">
            <a:schemeClr val="dk1"/>
          </a:effectRef>
          <a:fontRef idx="minor">
            <a:schemeClr val="dk1"/>
          </a:fontRef>
        </p:style>
        <p:txBody>
          <a:bodyPr wrap="none" rtlCol="0">
            <a:spAutoFit/>
          </a:bodyPr>
          <a:lstStyle/>
          <a:p>
            <a:r>
              <a:rPr kumimoji="1" lang="en-US" altLang="ja-JP" sz="1600" dirty="0" smtClean="0">
                <a:solidFill>
                  <a:schemeClr val="accent2"/>
                </a:solidFill>
              </a:rPr>
              <a:t>Heavy </a:t>
            </a:r>
            <a:r>
              <a:rPr kumimoji="1" lang="en-US" altLang="ja-JP" sz="1600" dirty="0" err="1" smtClean="0">
                <a:solidFill>
                  <a:schemeClr val="accent2"/>
                </a:solidFill>
              </a:rPr>
              <a:t>Proj</a:t>
            </a:r>
            <a:r>
              <a:rPr kumimoji="1" lang="en-US" altLang="ja-JP" sz="1600" dirty="0" smtClean="0">
                <a:solidFill>
                  <a:schemeClr val="accent2"/>
                </a:solidFill>
              </a:rPr>
              <a:t>. Fragment</a:t>
            </a:r>
            <a:endParaRPr kumimoji="1" lang="ja-JP" altLang="en-US" sz="1600" dirty="0">
              <a:solidFill>
                <a:schemeClr val="accent2"/>
              </a:solidFill>
            </a:endParaRPr>
          </a:p>
        </p:txBody>
      </p:sp>
      <p:cxnSp>
        <p:nvCxnSpPr>
          <p:cNvPr id="102" name="直線矢印コネクタ 101"/>
          <p:cNvCxnSpPr/>
          <p:nvPr/>
        </p:nvCxnSpPr>
        <p:spPr>
          <a:xfrm rot="5400000">
            <a:off x="7020272" y="3645024"/>
            <a:ext cx="648072" cy="504056"/>
          </a:xfrm>
          <a:prstGeom prst="straightConnector1">
            <a:avLst/>
          </a:prstGeom>
          <a:ln w="63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03" name="テキスト ボックス 102"/>
          <p:cNvSpPr txBox="1"/>
          <p:nvPr/>
        </p:nvSpPr>
        <p:spPr>
          <a:xfrm>
            <a:off x="7159826" y="3265239"/>
            <a:ext cx="1732654" cy="307777"/>
          </a:xfrm>
          <a:prstGeom prst="rect">
            <a:avLst/>
          </a:prstGeom>
          <a:noFill/>
        </p:spPr>
        <p:txBody>
          <a:bodyPr wrap="none" rtlCol="0">
            <a:spAutoFit/>
          </a:bodyPr>
          <a:lstStyle/>
          <a:p>
            <a:r>
              <a:rPr kumimoji="1" lang="en-US" altLang="ja-JP" sz="1400" dirty="0" smtClean="0"/>
              <a:t>250 </a:t>
            </a:r>
            <a:r>
              <a:rPr kumimoji="1" lang="en-US" altLang="ja-JP" sz="1400" dirty="0" err="1" smtClean="0"/>
              <a:t>MeV</a:t>
            </a:r>
            <a:r>
              <a:rPr kumimoji="1" lang="en-US" altLang="ja-JP" sz="1400" dirty="0" smtClean="0"/>
              <a:t>/A   </a:t>
            </a:r>
            <a:r>
              <a:rPr kumimoji="1" lang="en-US" altLang="ja-JP" sz="1400" dirty="0" err="1" smtClean="0"/>
              <a:t>A</a:t>
            </a:r>
            <a:r>
              <a:rPr kumimoji="1" lang="en-US" altLang="ja-JP" sz="1400" dirty="0" smtClean="0"/>
              <a:t>/Z = 3</a:t>
            </a:r>
            <a:endParaRPr kumimoji="1" lang="ja-JP" altLang="en-US" sz="1400" dirty="0"/>
          </a:p>
        </p:txBody>
      </p:sp>
      <p:graphicFrame>
        <p:nvGraphicFramePr>
          <p:cNvPr id="104" name="表 103"/>
          <p:cNvGraphicFramePr>
            <a:graphicFrameLocks noGrp="1"/>
          </p:cNvGraphicFramePr>
          <p:nvPr/>
        </p:nvGraphicFramePr>
        <p:xfrm>
          <a:off x="1547664" y="4293096"/>
          <a:ext cx="3168352" cy="853440"/>
        </p:xfrm>
        <a:graphic>
          <a:graphicData uri="http://schemas.openxmlformats.org/drawingml/2006/table">
            <a:tbl>
              <a:tblPr firstRow="1" bandRow="1">
                <a:tableStyleId>{2D5ABB26-0587-4C30-8999-92F81FD0307C}</a:tableStyleId>
              </a:tblPr>
              <a:tblGrid>
                <a:gridCol w="1080120"/>
                <a:gridCol w="950875"/>
                <a:gridCol w="1137357"/>
              </a:tblGrid>
              <a:tr h="0">
                <a:tc>
                  <a:txBody>
                    <a:bodyPr/>
                    <a:lstStyle/>
                    <a:p>
                      <a:endParaRPr kumimoji="1" lang="ja-JP" altLang="en-US" sz="1400" dirty="0"/>
                    </a:p>
                  </a:txBody>
                  <a:tcPr marL="0" marR="0" marT="0" marB="0"/>
                </a:tc>
                <a:tc>
                  <a:txBody>
                    <a:bodyPr/>
                    <a:lstStyle/>
                    <a:p>
                      <a:r>
                        <a:rPr kumimoji="1" lang="en-US" altLang="ja-JP" sz="1400" dirty="0" smtClean="0"/>
                        <a:t>[range]</a:t>
                      </a:r>
                      <a:endParaRPr kumimoji="1" lang="ja-JP" altLang="en-US" sz="1400" dirty="0"/>
                    </a:p>
                  </a:txBody>
                  <a:tcPr marL="0" marR="0" marT="0" marB="0"/>
                </a:tc>
                <a:tc>
                  <a:txBody>
                    <a:bodyPr/>
                    <a:lstStyle/>
                    <a:p>
                      <a:r>
                        <a:rPr kumimoji="1" lang="en-US" altLang="ja-JP" sz="1400" dirty="0" smtClean="0"/>
                        <a:t>[accuracy]</a:t>
                      </a:r>
                      <a:endParaRPr kumimoji="1" lang="ja-JP" altLang="en-US" sz="1400" dirty="0"/>
                    </a:p>
                  </a:txBody>
                  <a:tcPr marL="0" marR="0" marT="0" marB="0"/>
                </a:tc>
              </a:tr>
              <a:tr h="0">
                <a:tc>
                  <a:txBody>
                    <a:bodyPr/>
                    <a:lstStyle/>
                    <a:p>
                      <a:r>
                        <a:rPr kumimoji="1" lang="en-US" altLang="ja-JP" sz="1400" dirty="0" smtClean="0"/>
                        <a:t>momentum:</a:t>
                      </a:r>
                      <a:endParaRPr kumimoji="1" lang="ja-JP" altLang="en-US" sz="1400" dirty="0"/>
                    </a:p>
                  </a:txBody>
                  <a:tcPr marL="0" marR="0" marT="0" marB="0"/>
                </a:tc>
                <a:tc>
                  <a:txBody>
                    <a:bodyPr/>
                    <a:lstStyle/>
                    <a:p>
                      <a:r>
                        <a:rPr kumimoji="1" lang="en-US" altLang="ja-JP" sz="1400" baseline="0" dirty="0" smtClean="0"/>
                        <a:t>0.7 </a:t>
                      </a:r>
                      <a:r>
                        <a:rPr kumimoji="1" lang="en-US" altLang="ja-JP" sz="1400" baseline="0" dirty="0" err="1" smtClean="0"/>
                        <a:t>GeV</a:t>
                      </a:r>
                      <a:r>
                        <a:rPr kumimoji="1" lang="en-US" altLang="ja-JP" sz="1400" baseline="0" dirty="0" smtClean="0"/>
                        <a:t>/c</a:t>
                      </a:r>
                      <a:endParaRPr kumimoji="1" lang="ja-JP" altLang="en-US" sz="1400" dirty="0"/>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latin typeface="Symbol" pitchFamily="18" charset="2"/>
                        </a:rPr>
                        <a:t>s</a:t>
                      </a:r>
                      <a:r>
                        <a:rPr kumimoji="1" lang="en-US" altLang="ja-JP" sz="1400" baseline="-25000" dirty="0" smtClean="0">
                          <a:solidFill>
                            <a:schemeClr val="tx1"/>
                          </a:solidFill>
                          <a:latin typeface="+mn-lt"/>
                        </a:rPr>
                        <a:t>p</a:t>
                      </a:r>
                      <a:r>
                        <a:rPr kumimoji="1" lang="en-US" altLang="ja-JP" sz="1400" dirty="0" smtClean="0">
                          <a:solidFill>
                            <a:schemeClr val="tx1"/>
                          </a:solidFill>
                          <a:latin typeface="Symbol" pitchFamily="18" charset="2"/>
                        </a:rPr>
                        <a:t>/</a:t>
                      </a:r>
                      <a:r>
                        <a:rPr kumimoji="1" lang="en-US" altLang="ja-JP" sz="1400" dirty="0" smtClean="0">
                          <a:solidFill>
                            <a:schemeClr val="tx1"/>
                          </a:solidFill>
                          <a:latin typeface="+mn-lt"/>
                        </a:rPr>
                        <a:t>p</a:t>
                      </a:r>
                      <a:r>
                        <a:rPr kumimoji="1" lang="en-US" altLang="ja-JP" sz="1400" dirty="0" smtClean="0">
                          <a:solidFill>
                            <a:schemeClr val="tx1"/>
                          </a:solidFill>
                        </a:rPr>
                        <a:t> &lt;</a:t>
                      </a:r>
                      <a:r>
                        <a:rPr kumimoji="1" lang="en-US" altLang="ja-JP" sz="1400" baseline="0" dirty="0" smtClean="0">
                          <a:solidFill>
                            <a:schemeClr val="tx1"/>
                          </a:solidFill>
                        </a:rPr>
                        <a:t> 1/100</a:t>
                      </a:r>
                      <a:endParaRPr kumimoji="1" lang="ja-JP" altLang="en-US" sz="1400" dirty="0" smtClean="0">
                        <a:solidFill>
                          <a:schemeClr val="tx1"/>
                        </a:solidFill>
                      </a:endParaRPr>
                    </a:p>
                  </a:txBody>
                  <a:tcPr marL="0" marR="0" marT="0" marB="0"/>
                </a:tc>
              </a:tr>
              <a:tr h="0">
                <a:tc>
                  <a:txBody>
                    <a:bodyPr/>
                    <a:lstStyle/>
                    <a:p>
                      <a:endParaRPr kumimoji="1" lang="ja-JP" altLang="en-US" sz="1400" dirty="0"/>
                    </a:p>
                  </a:txBody>
                  <a:tcPr marL="0" marR="0" marT="0" marB="0"/>
                </a:tc>
                <a:tc>
                  <a:txBody>
                    <a:bodyPr/>
                    <a:lstStyle/>
                    <a:p>
                      <a:r>
                        <a:rPr kumimoji="1" lang="en-US" altLang="ja-JP" sz="1400" dirty="0" smtClean="0"/>
                        <a:t>±15%</a:t>
                      </a:r>
                      <a:endParaRPr kumimoji="1" lang="ja-JP" altLang="en-US" sz="1400" dirty="0"/>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smtClean="0">
                        <a:solidFill>
                          <a:schemeClr val="tx1"/>
                        </a:solidFill>
                      </a:endParaRPr>
                    </a:p>
                  </a:txBody>
                  <a:tcPr marL="0" marR="0" marT="0" marB="0"/>
                </a:tc>
              </a:tr>
              <a:tr h="0">
                <a:tc>
                  <a:txBody>
                    <a:bodyPr/>
                    <a:lstStyle/>
                    <a:p>
                      <a:r>
                        <a:rPr kumimoji="1" lang="en-US" altLang="ja-JP" sz="1400" dirty="0" smtClean="0"/>
                        <a:t>angle:</a:t>
                      </a:r>
                      <a:endParaRPr kumimoji="1" lang="ja-JP" altLang="en-US" sz="1400" dirty="0"/>
                    </a:p>
                  </a:txBody>
                  <a:tcPr marL="0" marR="0" marT="0" marB="0"/>
                </a:tc>
                <a:tc>
                  <a:txBody>
                    <a:bodyPr/>
                    <a:lstStyle/>
                    <a:p>
                      <a:r>
                        <a:rPr kumimoji="1" lang="en-US" altLang="ja-JP" sz="1400" baseline="0" dirty="0" smtClean="0"/>
                        <a:t>± 5°</a:t>
                      </a:r>
                      <a:endParaRPr kumimoji="1" lang="ja-JP" altLang="en-US" sz="1400" dirty="0"/>
                    </a:p>
                  </a:txBody>
                  <a:tcPr marL="0" marR="0" marT="0" marB="0"/>
                </a:tc>
                <a:tc>
                  <a:txBody>
                    <a:bodyPr/>
                    <a:lstStyle/>
                    <a:p>
                      <a:r>
                        <a:rPr kumimoji="1" lang="en-US" altLang="ja-JP" sz="1400" b="1" dirty="0" smtClean="0">
                          <a:solidFill>
                            <a:srgbClr val="FF0000"/>
                          </a:solidFill>
                        </a:rPr>
                        <a:t>~ few </a:t>
                      </a:r>
                      <a:r>
                        <a:rPr kumimoji="1" lang="en-US" altLang="ja-JP" sz="1400" b="1" dirty="0" err="1" smtClean="0">
                          <a:solidFill>
                            <a:srgbClr val="FF0000"/>
                          </a:solidFill>
                        </a:rPr>
                        <a:t>mrad</a:t>
                      </a:r>
                      <a:endParaRPr kumimoji="1" lang="ja-JP" altLang="en-US" sz="1400" b="1" dirty="0">
                        <a:solidFill>
                          <a:srgbClr val="FF0000"/>
                        </a:solidFill>
                      </a:endParaRPr>
                    </a:p>
                  </a:txBody>
                  <a:tcPr marL="0" marR="0" marT="0" marB="0"/>
                </a:tc>
              </a:tr>
            </a:tbl>
          </a:graphicData>
        </a:graphic>
      </p:graphicFrame>
      <p:sp>
        <p:nvSpPr>
          <p:cNvPr id="105" name="テキスト ボックス 104"/>
          <p:cNvSpPr txBox="1"/>
          <p:nvPr/>
        </p:nvSpPr>
        <p:spPr>
          <a:xfrm>
            <a:off x="2771800" y="3810526"/>
            <a:ext cx="732893" cy="338554"/>
          </a:xfrm>
          <a:prstGeom prst="rect">
            <a:avLst/>
          </a:prstGeom>
          <a:ln w="9525"/>
        </p:spPr>
        <p:style>
          <a:lnRef idx="2">
            <a:schemeClr val="dk1"/>
          </a:lnRef>
          <a:fillRef idx="1">
            <a:schemeClr val="lt1"/>
          </a:fillRef>
          <a:effectRef idx="0">
            <a:schemeClr val="dk1"/>
          </a:effectRef>
          <a:fontRef idx="minor">
            <a:schemeClr val="dk1"/>
          </a:fontRef>
        </p:style>
        <p:txBody>
          <a:bodyPr wrap="none" rtlCol="0">
            <a:spAutoFit/>
          </a:bodyPr>
          <a:lstStyle/>
          <a:p>
            <a:r>
              <a:rPr kumimoji="1" lang="en-US" altLang="ja-JP" sz="1600" dirty="0" smtClean="0">
                <a:solidFill>
                  <a:schemeClr val="accent2"/>
                </a:solidFill>
              </a:rPr>
              <a:t>Proton</a:t>
            </a:r>
            <a:endParaRPr kumimoji="1" lang="ja-JP" altLang="en-US" sz="1600" dirty="0">
              <a:solidFill>
                <a:schemeClr val="accent2"/>
              </a:solidFill>
            </a:endParaRPr>
          </a:p>
        </p:txBody>
      </p:sp>
      <p:sp>
        <p:nvSpPr>
          <p:cNvPr id="106" name="円弧 105"/>
          <p:cNvSpPr/>
          <p:nvPr/>
        </p:nvSpPr>
        <p:spPr>
          <a:xfrm rot="7383661">
            <a:off x="2887998" y="1097555"/>
            <a:ext cx="2484973" cy="2484000"/>
          </a:xfrm>
          <a:prstGeom prst="arc">
            <a:avLst>
              <a:gd name="adj1" fmla="val 16037257"/>
              <a:gd name="adj2" fmla="val 0"/>
            </a:avLst>
          </a:prstGeom>
          <a:ln w="1905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7" name="テキスト ボックス 106"/>
          <p:cNvSpPr txBox="1"/>
          <p:nvPr/>
        </p:nvSpPr>
        <p:spPr>
          <a:xfrm>
            <a:off x="3779912" y="3573016"/>
            <a:ext cx="1289135" cy="307777"/>
          </a:xfrm>
          <a:prstGeom prst="rect">
            <a:avLst/>
          </a:prstGeom>
          <a:noFill/>
        </p:spPr>
        <p:txBody>
          <a:bodyPr wrap="none" rtlCol="0">
            <a:spAutoFit/>
          </a:bodyPr>
          <a:lstStyle/>
          <a:p>
            <a:r>
              <a:rPr kumimoji="1" lang="en-US" altLang="ja-JP" sz="1400" b="1" dirty="0" err="1" smtClean="0">
                <a:solidFill>
                  <a:srgbClr val="FF0000"/>
                </a:solidFill>
              </a:rPr>
              <a:t>R</a:t>
            </a:r>
            <a:r>
              <a:rPr kumimoji="1" lang="en-US" altLang="ja-JP" sz="1400" b="1" baseline="-25000" dirty="0" err="1" smtClean="0">
                <a:solidFill>
                  <a:srgbClr val="FF0000"/>
                </a:solidFill>
              </a:rPr>
              <a:t>min</a:t>
            </a:r>
            <a:r>
              <a:rPr kumimoji="1" lang="en-US" altLang="ja-JP" sz="1400" b="1" dirty="0" smtClean="0">
                <a:solidFill>
                  <a:srgbClr val="FF0000"/>
                </a:solidFill>
              </a:rPr>
              <a:t>/</a:t>
            </a:r>
            <a:r>
              <a:rPr kumimoji="1" lang="en-US" altLang="ja-JP" sz="1400" b="1" dirty="0" err="1" smtClean="0">
                <a:solidFill>
                  <a:srgbClr val="FF0000"/>
                </a:solidFill>
              </a:rPr>
              <a:t>R</a:t>
            </a:r>
            <a:r>
              <a:rPr kumimoji="1" lang="en-US" altLang="ja-JP" sz="1400" b="1" baseline="-25000" dirty="0" err="1" smtClean="0">
                <a:solidFill>
                  <a:srgbClr val="FF0000"/>
                </a:solidFill>
              </a:rPr>
              <a:t>max</a:t>
            </a:r>
            <a:r>
              <a:rPr kumimoji="1" lang="en-US" altLang="ja-JP" sz="1400" b="1" dirty="0" smtClean="0">
                <a:solidFill>
                  <a:srgbClr val="FF0000"/>
                </a:solidFill>
              </a:rPr>
              <a:t> ~2-3</a:t>
            </a:r>
            <a:endParaRPr kumimoji="1" lang="ja-JP" altLang="en-US" sz="1400" b="1" dirty="0">
              <a:solidFill>
                <a:srgbClr val="FF0000"/>
              </a:solidFill>
            </a:endParaRPr>
          </a:p>
        </p:txBody>
      </p:sp>
      <p:grpSp>
        <p:nvGrpSpPr>
          <p:cNvPr id="135" name="グループ化 8"/>
          <p:cNvGrpSpPr/>
          <p:nvPr/>
        </p:nvGrpSpPr>
        <p:grpSpPr>
          <a:xfrm>
            <a:off x="4572000" y="5744335"/>
            <a:ext cx="4104456" cy="997033"/>
            <a:chOff x="3059832" y="1700808"/>
            <a:chExt cx="3744416" cy="864096"/>
          </a:xfrm>
        </p:grpSpPr>
        <p:sp>
          <p:nvSpPr>
            <p:cNvPr id="136" name="正方形/長方形 135"/>
            <p:cNvSpPr/>
            <p:nvPr/>
          </p:nvSpPr>
          <p:spPr>
            <a:xfrm>
              <a:off x="3059832" y="1700808"/>
              <a:ext cx="3744416" cy="86409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37" name="コンテンツ プレースホルダ 3"/>
            <p:cNvGraphicFramePr>
              <a:graphicFrameLocks noGrp="1" noChangeAspect="1"/>
            </p:cNvGraphicFramePr>
            <p:nvPr>
              <p:ph idx="1"/>
            </p:nvPr>
          </p:nvGraphicFramePr>
          <p:xfrm>
            <a:off x="3125704" y="1790797"/>
            <a:ext cx="3672751" cy="731944"/>
          </p:xfrm>
          <a:graphic>
            <a:graphicData uri="http://schemas.openxmlformats.org/presentationml/2006/ole">
              <p:oleObj spid="_x0000_s2068" name="数式" r:id="rId4" imgW="2603500" imgH="546100" progId="Equation.3">
                <p:embed/>
              </p:oleObj>
            </a:graphicData>
          </a:graphic>
        </p:graphicFrame>
      </p:grpSp>
      <p:sp>
        <p:nvSpPr>
          <p:cNvPr id="138" name="下矢印 137"/>
          <p:cNvSpPr/>
          <p:nvPr/>
        </p:nvSpPr>
        <p:spPr>
          <a:xfrm rot="1174787">
            <a:off x="6849363" y="5224699"/>
            <a:ext cx="539552"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テキスト ボックス 138"/>
          <p:cNvSpPr txBox="1"/>
          <p:nvPr/>
        </p:nvSpPr>
        <p:spPr>
          <a:xfrm>
            <a:off x="6228184" y="6488668"/>
            <a:ext cx="2634054" cy="369332"/>
          </a:xfrm>
          <a:prstGeom prst="rect">
            <a:avLst/>
          </a:prstGeom>
          <a:noFill/>
        </p:spPr>
        <p:txBody>
          <a:bodyPr wrap="none" rtlCol="0">
            <a:spAutoFit/>
          </a:bodyPr>
          <a:lstStyle/>
          <a:p>
            <a:r>
              <a:rPr kumimoji="1" lang="en-US" altLang="ja-JP" b="1" dirty="0" smtClean="0">
                <a:solidFill>
                  <a:srgbClr val="FF0000"/>
                </a:solidFill>
              </a:rPr>
              <a:t>5 sigma mass separation </a:t>
            </a:r>
            <a:endParaRPr kumimoji="1" lang="ja-JP" altLang="en-US" b="1" dirty="0">
              <a:solidFill>
                <a:srgbClr val="FF0000"/>
              </a:solidFill>
            </a:endParaRPr>
          </a:p>
        </p:txBody>
      </p:sp>
      <p:sp>
        <p:nvSpPr>
          <p:cNvPr id="140" name="テキスト ボックス 139"/>
          <p:cNvSpPr txBox="1"/>
          <p:nvPr/>
        </p:nvSpPr>
        <p:spPr>
          <a:xfrm>
            <a:off x="4067944" y="5405154"/>
            <a:ext cx="2151551" cy="400110"/>
          </a:xfrm>
          <a:prstGeom prst="rect">
            <a:avLst/>
          </a:prstGeom>
          <a:noFill/>
        </p:spPr>
        <p:txBody>
          <a:bodyPr wrap="none" rtlCol="0">
            <a:spAutoFit/>
          </a:bodyPr>
          <a:lstStyle/>
          <a:p>
            <a:r>
              <a:rPr kumimoji="1" lang="en-US" altLang="ja-JP" sz="2000" u="sng" dirty="0" smtClean="0">
                <a:solidFill>
                  <a:srgbClr val="002060"/>
                </a:solidFill>
              </a:rPr>
              <a:t>Mass identification</a:t>
            </a:r>
            <a:endParaRPr kumimoji="1" lang="ja-JP" altLang="en-US" sz="2000" u="sng" dirty="0">
              <a:solidFill>
                <a:srgbClr val="00206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u="sng" dirty="0" smtClean="0"/>
              <a:t>Superconducting Dipole Magnet</a:t>
            </a:r>
            <a:endParaRPr kumimoji="1" lang="ja-JP" altLang="en-US" b="1" u="sng" dirty="0"/>
          </a:p>
        </p:txBody>
      </p:sp>
      <p:sp>
        <p:nvSpPr>
          <p:cNvPr id="3" name="コンテンツ プレースホルダ 2"/>
          <p:cNvSpPr>
            <a:spLocks noGrp="1"/>
          </p:cNvSpPr>
          <p:nvPr>
            <p:ph idx="1"/>
          </p:nvPr>
        </p:nvSpPr>
        <p:spPr>
          <a:xfrm>
            <a:off x="251520" y="1295400"/>
            <a:ext cx="8748464" cy="2133600"/>
          </a:xfrm>
        </p:spPr>
        <p:txBody>
          <a:bodyPr>
            <a:normAutofit fontScale="55000" lnSpcReduction="20000"/>
          </a:bodyPr>
          <a:lstStyle/>
          <a:p>
            <a:r>
              <a:rPr kumimoji="1" lang="en-US" altLang="ja-JP" sz="3600" b="1" dirty="0" smtClean="0"/>
              <a:t>Requirements</a:t>
            </a:r>
          </a:p>
          <a:p>
            <a:pPr lvl="1"/>
            <a:r>
              <a:rPr lang="en-US" altLang="ja-JP" dirty="0" smtClean="0"/>
              <a:t>Large field integral		</a:t>
            </a:r>
            <a:r>
              <a:rPr lang="en-US" altLang="ja-JP" dirty="0" smtClean="0">
                <a:sym typeface="Wingdings" pitchFamily="2" charset="2"/>
              </a:rPr>
              <a:t></a:t>
            </a:r>
            <a:r>
              <a:rPr lang="en-US" altLang="ja-JP" dirty="0" smtClean="0"/>
              <a:t>  for high precision momentum analysis</a:t>
            </a:r>
          </a:p>
          <a:p>
            <a:pPr lvl="1"/>
            <a:r>
              <a:rPr lang="en-US" altLang="ja-JP" dirty="0" smtClean="0"/>
              <a:t>Large pole gap		</a:t>
            </a:r>
            <a:r>
              <a:rPr lang="en-US" altLang="ja-JP" dirty="0" smtClean="0">
                <a:sym typeface="Wingdings" pitchFamily="2" charset="2"/>
              </a:rPr>
              <a:t>  </a:t>
            </a:r>
            <a:r>
              <a:rPr lang="en-US" altLang="ja-JP" dirty="0" smtClean="0"/>
              <a:t>for </a:t>
            </a:r>
            <a:r>
              <a:rPr lang="en-US" altLang="ja-JP" dirty="0" smtClean="0">
                <a:solidFill>
                  <a:srgbClr val="FF0000"/>
                </a:solidFill>
              </a:rPr>
              <a:t>large vertical acceptance for neutrons</a:t>
            </a:r>
          </a:p>
          <a:p>
            <a:pPr lvl="1"/>
            <a:r>
              <a:rPr lang="en-US" altLang="ja-JP" dirty="0" smtClean="0"/>
              <a:t>No coil link			</a:t>
            </a:r>
            <a:r>
              <a:rPr lang="en-US" altLang="ja-JP" dirty="0" smtClean="0">
                <a:sym typeface="Wingdings" pitchFamily="2" charset="2"/>
              </a:rPr>
              <a:t></a:t>
            </a:r>
            <a:r>
              <a:rPr lang="en-US" altLang="ja-JP" dirty="0" smtClean="0"/>
              <a:t>  for </a:t>
            </a:r>
            <a:r>
              <a:rPr lang="en-US" altLang="ja-JP" dirty="0" smtClean="0">
                <a:solidFill>
                  <a:srgbClr val="FF0000"/>
                </a:solidFill>
              </a:rPr>
              <a:t>large acceptance in the horizontal direction</a:t>
            </a:r>
          </a:p>
          <a:p>
            <a:pPr lvl="1"/>
            <a:r>
              <a:rPr lang="en-US" altLang="ja-JP" dirty="0" smtClean="0"/>
              <a:t>Small fringing field		</a:t>
            </a:r>
            <a:r>
              <a:rPr lang="en-US" altLang="ja-JP" dirty="0" smtClean="0">
                <a:sym typeface="Wingdings" pitchFamily="2" charset="2"/>
              </a:rPr>
              <a:t></a:t>
            </a:r>
            <a:r>
              <a:rPr lang="en-US" altLang="ja-JP" dirty="0" smtClean="0"/>
              <a:t>  for detectors around the target region and tracking detectors</a:t>
            </a:r>
          </a:p>
          <a:p>
            <a:pPr lvl="1"/>
            <a:r>
              <a:rPr lang="en-US" altLang="ja-JP" dirty="0" smtClean="0"/>
              <a:t>Flexibility 			</a:t>
            </a:r>
            <a:r>
              <a:rPr lang="en-US" altLang="ja-JP" dirty="0" smtClean="0">
                <a:sym typeface="Wingdings" pitchFamily="2" charset="2"/>
              </a:rPr>
              <a:t></a:t>
            </a:r>
            <a:r>
              <a:rPr lang="en-US" altLang="ja-JP" dirty="0" smtClean="0"/>
              <a:t>  for various experimental conditions</a:t>
            </a:r>
          </a:p>
          <a:p>
            <a:pPr lvl="1"/>
            <a:r>
              <a:rPr lang="en-US" altLang="ja-JP" dirty="0" smtClean="0"/>
              <a:t>Large momentum acceptance 	</a:t>
            </a:r>
            <a:r>
              <a:rPr lang="en-US" altLang="ja-JP" dirty="0" smtClean="0">
                <a:sym typeface="Wingdings" pitchFamily="2" charset="2"/>
              </a:rPr>
              <a:t></a:t>
            </a:r>
            <a:r>
              <a:rPr lang="en-US" altLang="ja-JP" dirty="0" smtClean="0"/>
              <a:t>  for heavy fragments and protons in coincidence</a:t>
            </a:r>
          </a:p>
          <a:p>
            <a:pPr lvl="1"/>
            <a:r>
              <a:rPr lang="en-US" altLang="ja-JP" dirty="0" smtClean="0"/>
              <a:t>High momentum resolution	</a:t>
            </a:r>
            <a:r>
              <a:rPr lang="en-US" altLang="ja-JP" dirty="0" smtClean="0">
                <a:sym typeface="Wingdings" pitchFamily="2" charset="2"/>
              </a:rPr>
              <a:t></a:t>
            </a:r>
            <a:r>
              <a:rPr lang="en-US" altLang="ja-JP" dirty="0" smtClean="0"/>
              <a:t>  for deuteron-induced reactions</a:t>
            </a:r>
          </a:p>
        </p:txBody>
      </p:sp>
      <p:sp>
        <p:nvSpPr>
          <p:cNvPr id="9" name="コンテンツ プレースホルダ 2"/>
          <p:cNvSpPr txBox="1">
            <a:spLocks/>
          </p:cNvSpPr>
          <p:nvPr/>
        </p:nvSpPr>
        <p:spPr bwMode="auto">
          <a:xfrm>
            <a:off x="1340024" y="3392016"/>
            <a:ext cx="6832376" cy="2773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55000" lnSpcReduction="20000"/>
          </a:bodyPr>
          <a:lstStyle/>
          <a:p>
            <a:pPr marL="342900" marR="0" lvl="0" indent="-342900" algn="l" defTabSz="914400" rtl="0" eaLnBrk="1" fontAlgn="base" latinLnBrk="0" hangingPunct="1">
              <a:lnSpc>
                <a:spcPct val="100000"/>
              </a:lnSpc>
              <a:spcBef>
                <a:spcPct val="20000"/>
              </a:spcBef>
              <a:spcAft>
                <a:spcPct val="0"/>
              </a:spcAft>
              <a:buClr>
                <a:schemeClr val="accent1"/>
              </a:buClr>
              <a:buSzTx/>
              <a:buFontTx/>
              <a:buChar char="•"/>
              <a:tabLst/>
              <a:defRPr/>
            </a:pPr>
            <a:r>
              <a:rPr kumimoji="1" lang="en-US" altLang="ja-JP" sz="3600" b="1" i="0" u="none" strike="noStrike" kern="0" cap="none" spc="0" normalizeH="0" baseline="0" noProof="0" dirty="0" smtClean="0">
                <a:ln>
                  <a:noFill/>
                </a:ln>
                <a:solidFill>
                  <a:schemeClr val="tx1"/>
                </a:solidFill>
                <a:effectLst/>
                <a:uLnTx/>
                <a:uFillTx/>
                <a:latin typeface="+mn-lt"/>
                <a:ea typeface="+mn-ea"/>
                <a:cs typeface="+mn-cs"/>
              </a:rPr>
              <a:t>Design</a:t>
            </a:r>
          </a:p>
          <a:p>
            <a:pPr marL="742950" marR="0" lvl="1" indent="-285750" algn="l" defTabSz="914400" rtl="0" eaLnBrk="1" fontAlgn="base" latinLnBrk="0" hangingPunct="1">
              <a:lnSpc>
                <a:spcPct val="100000"/>
              </a:lnSpc>
              <a:spcBef>
                <a:spcPct val="20000"/>
              </a:spcBef>
              <a:spcAft>
                <a:spcPct val="0"/>
              </a:spcAft>
              <a:buClr>
                <a:schemeClr val="hlink"/>
              </a:buClr>
              <a:buSzTx/>
              <a:buFont typeface="Wingdings" pitchFamily="2" charset="2"/>
              <a:buChar char="ü"/>
              <a:tabLst/>
              <a:defRPr/>
            </a:pPr>
            <a:r>
              <a:rPr kumimoji="1" lang="en-US" altLang="ja-JP" sz="2800" b="0" i="0" u="none" strike="noStrike" kern="0" cap="none" spc="0" normalizeH="0" baseline="0" noProof="0" dirty="0" smtClean="0">
                <a:ln>
                  <a:noFill/>
                </a:ln>
                <a:solidFill>
                  <a:schemeClr val="tx1"/>
                </a:solidFill>
                <a:effectLst/>
                <a:uLnTx/>
                <a:uFillTx/>
                <a:latin typeface="+mn-lt"/>
                <a:ea typeface="+mn-ea"/>
              </a:rPr>
              <a:t>Field Integral </a:t>
            </a:r>
            <a:r>
              <a:rPr kumimoji="1" lang="en-US" altLang="ja-JP" sz="2800" b="0" i="0" u="none" strike="noStrike" kern="0" cap="none" spc="0" normalizeH="0" baseline="0" noProof="0" dirty="0" smtClean="0">
                <a:ln>
                  <a:noFill/>
                </a:ln>
                <a:solidFill>
                  <a:srgbClr val="FF0000"/>
                </a:solidFill>
                <a:effectLst/>
                <a:uLnTx/>
                <a:uFillTx/>
                <a:latin typeface="+mn-lt"/>
                <a:ea typeface="+mn-ea"/>
              </a:rPr>
              <a:t>7 Tm</a:t>
            </a:r>
            <a:r>
              <a:rPr kumimoji="1" lang="en-US" altLang="ja-JP" sz="2800" b="0" i="0" u="none" strike="noStrike" kern="0" cap="none" spc="0" normalizeH="0" baseline="0" noProof="0" dirty="0" smtClean="0">
                <a:ln>
                  <a:noFill/>
                </a:ln>
                <a:solidFill>
                  <a:schemeClr val="tx1"/>
                </a:solidFill>
                <a:effectLst/>
                <a:uLnTx/>
                <a:uFillTx/>
                <a:latin typeface="+mn-lt"/>
                <a:ea typeface="+mn-ea"/>
              </a:rPr>
              <a:t> (</a:t>
            </a:r>
            <a:r>
              <a:rPr kumimoji="1" lang="en-US" altLang="ja-JP" sz="2800" b="0" i="0" u="none" strike="noStrike" kern="0" cap="none" spc="0" normalizeH="0" baseline="0" noProof="0" dirty="0" err="1" smtClean="0">
                <a:ln>
                  <a:noFill/>
                </a:ln>
                <a:solidFill>
                  <a:schemeClr val="tx1"/>
                </a:solidFill>
                <a:effectLst/>
                <a:uLnTx/>
                <a:uFillTx/>
                <a:latin typeface="+mn-lt"/>
                <a:ea typeface="+mn-ea"/>
              </a:rPr>
              <a:t>dR</a:t>
            </a:r>
            <a:r>
              <a:rPr kumimoji="1" lang="en-US" altLang="ja-JP" sz="2800" b="0" i="0" u="none" strike="noStrike" kern="0" cap="none" spc="0" normalizeH="0" baseline="0" noProof="0" dirty="0" smtClean="0">
                <a:ln>
                  <a:noFill/>
                </a:ln>
                <a:solidFill>
                  <a:schemeClr val="tx1"/>
                </a:solidFill>
                <a:effectLst/>
                <a:uLnTx/>
                <a:uFillTx/>
                <a:latin typeface="+mn-lt"/>
                <a:ea typeface="+mn-ea"/>
              </a:rPr>
              <a:t>/R ~ 1/700 @ 2.3 </a:t>
            </a:r>
            <a:r>
              <a:rPr kumimoji="1" lang="en-US" altLang="ja-JP" sz="2800" b="0" i="0" u="none" strike="noStrike" kern="0" cap="none" spc="0" normalizeH="0" baseline="0" noProof="0" dirty="0" err="1" smtClean="0">
                <a:ln>
                  <a:noFill/>
                </a:ln>
                <a:solidFill>
                  <a:schemeClr val="tx1"/>
                </a:solidFill>
                <a:effectLst/>
                <a:uLnTx/>
                <a:uFillTx/>
                <a:latin typeface="+mn-lt"/>
                <a:ea typeface="+mn-ea"/>
              </a:rPr>
              <a:t>GeV</a:t>
            </a:r>
            <a:r>
              <a:rPr kumimoji="1" lang="en-US" altLang="ja-JP" sz="2800" b="0" i="0" u="none" strike="noStrike" kern="0" cap="none" spc="0" normalizeH="0" baseline="0" noProof="0" dirty="0" smtClean="0">
                <a:ln>
                  <a:noFill/>
                </a:ln>
                <a:solidFill>
                  <a:schemeClr val="tx1"/>
                </a:solidFill>
                <a:effectLst/>
                <a:uLnTx/>
                <a:uFillTx/>
                <a:latin typeface="+mn-lt"/>
                <a:ea typeface="+mn-ea"/>
              </a:rPr>
              <a:t>/c for A/Z=3)</a:t>
            </a:r>
          </a:p>
          <a:p>
            <a:pPr marL="742950" marR="0" lvl="1" indent="-285750" algn="l" defTabSz="914400" rtl="0" eaLnBrk="1" fontAlgn="base" latinLnBrk="0" hangingPunct="1">
              <a:lnSpc>
                <a:spcPct val="100000"/>
              </a:lnSpc>
              <a:spcBef>
                <a:spcPct val="20000"/>
              </a:spcBef>
              <a:spcAft>
                <a:spcPct val="0"/>
              </a:spcAft>
              <a:buClr>
                <a:schemeClr val="hlink"/>
              </a:buClr>
              <a:buSzTx/>
              <a:buFontTx/>
              <a:buNone/>
              <a:tabLst/>
              <a:defRPr/>
            </a:pPr>
            <a:r>
              <a:rPr kumimoji="1" lang="en-US" altLang="ja-JP" sz="2800" b="0" i="0" u="none" strike="noStrike" kern="0" cap="none" spc="0" normalizeH="0" baseline="0" noProof="0" dirty="0" smtClean="0">
                <a:ln>
                  <a:noFill/>
                </a:ln>
                <a:solidFill>
                  <a:schemeClr val="tx1"/>
                </a:solidFill>
                <a:effectLst/>
                <a:uLnTx/>
                <a:uFillTx/>
                <a:latin typeface="+mn-lt"/>
                <a:ea typeface="+mn-ea"/>
              </a:rPr>
              <a:t> 			           </a:t>
            </a:r>
            <a:r>
              <a:rPr kumimoji="1" lang="en-US" altLang="ja-JP" sz="2800" b="0" i="0" u="none" strike="noStrike" kern="0" cap="none" spc="0" normalizeH="0" baseline="0" noProof="0" dirty="0" smtClean="0">
                <a:ln>
                  <a:noFill/>
                </a:ln>
                <a:solidFill>
                  <a:schemeClr val="tx1"/>
                </a:solidFill>
                <a:effectLst/>
                <a:uLnTx/>
                <a:uFillTx/>
                <a:latin typeface="+mn-lt"/>
                <a:ea typeface="+mn-ea"/>
                <a:sym typeface="Wingdings" pitchFamily="2" charset="2"/>
              </a:rPr>
              <a:t></a:t>
            </a:r>
            <a:r>
              <a:rPr kumimoji="1" lang="en-US" altLang="ja-JP" sz="2800" b="0" i="0" u="none" strike="noStrike" kern="0" cap="none" spc="0" normalizeH="0" baseline="0" noProof="0" dirty="0" smtClean="0">
                <a:ln>
                  <a:noFill/>
                </a:ln>
                <a:solidFill>
                  <a:schemeClr val="tx1"/>
                </a:solidFill>
                <a:effectLst/>
                <a:uLnTx/>
                <a:uFillTx/>
                <a:latin typeface="+mn-lt"/>
                <a:ea typeface="+mn-ea"/>
              </a:rPr>
              <a:t> mass separation </a:t>
            </a:r>
            <a:r>
              <a:rPr kumimoji="1" lang="en-US" altLang="ja-JP" sz="2800" b="0" i="0" u="none" strike="noStrike" kern="0" cap="none" spc="0" normalizeH="0" baseline="0" noProof="0" dirty="0" err="1" smtClean="0">
                <a:ln>
                  <a:noFill/>
                </a:ln>
                <a:solidFill>
                  <a:schemeClr val="tx1"/>
                </a:solidFill>
                <a:effectLst/>
                <a:uLnTx/>
                <a:uFillTx/>
                <a:latin typeface="Symbol" pitchFamily="18" charset="2"/>
                <a:ea typeface="+mn-ea"/>
              </a:rPr>
              <a:t>s</a:t>
            </a:r>
            <a:r>
              <a:rPr kumimoji="1" lang="en-US" altLang="ja-JP" sz="2800" b="0" i="0" u="none" strike="noStrike" kern="0" cap="none" spc="0" normalizeH="0" baseline="-25000" noProof="0" dirty="0" err="1" smtClean="0">
                <a:ln>
                  <a:noFill/>
                </a:ln>
                <a:solidFill>
                  <a:schemeClr val="tx1"/>
                </a:solidFill>
                <a:effectLst/>
                <a:uLnTx/>
                <a:uFillTx/>
                <a:latin typeface="+mn-lt"/>
                <a:ea typeface="+mn-ea"/>
              </a:rPr>
              <a:t>A</a:t>
            </a:r>
            <a:r>
              <a:rPr kumimoji="1" lang="en-US" altLang="ja-JP" sz="2800" b="0" i="0" u="none" strike="noStrike" kern="0" cap="none" spc="0" normalizeH="0" baseline="0" noProof="0" dirty="0" smtClean="0">
                <a:ln>
                  <a:noFill/>
                </a:ln>
                <a:solidFill>
                  <a:schemeClr val="tx1"/>
                </a:solidFill>
                <a:effectLst/>
                <a:uLnTx/>
                <a:uFillTx/>
                <a:latin typeface="+mn-lt"/>
                <a:ea typeface="+mn-ea"/>
              </a:rPr>
              <a:t>=0.2 for A=100</a:t>
            </a:r>
          </a:p>
          <a:p>
            <a:pPr marL="742950" marR="0" lvl="1" indent="-285750" algn="l" defTabSz="914400" rtl="0" eaLnBrk="1" fontAlgn="base" latinLnBrk="0" hangingPunct="1">
              <a:lnSpc>
                <a:spcPct val="100000"/>
              </a:lnSpc>
              <a:spcBef>
                <a:spcPct val="20000"/>
              </a:spcBef>
              <a:spcAft>
                <a:spcPct val="0"/>
              </a:spcAft>
              <a:buClr>
                <a:schemeClr val="hlink"/>
              </a:buClr>
              <a:buSzTx/>
              <a:buFont typeface="Wingdings" pitchFamily="2" charset="2"/>
              <a:buChar char="ü"/>
              <a:tabLst/>
              <a:defRPr/>
            </a:pPr>
            <a:r>
              <a:rPr kumimoji="1" lang="en-US" altLang="ja-JP" sz="2800" b="0" i="0" u="none" strike="noStrike" kern="0" cap="none" spc="0" normalizeH="0" baseline="0" noProof="0" dirty="0" smtClean="0">
                <a:ln>
                  <a:noFill/>
                </a:ln>
                <a:solidFill>
                  <a:schemeClr val="tx1"/>
                </a:solidFill>
                <a:effectLst/>
                <a:uLnTx/>
                <a:uFillTx/>
                <a:latin typeface="+mn-lt"/>
                <a:ea typeface="+mn-ea"/>
              </a:rPr>
              <a:t>Large Gap (</a:t>
            </a:r>
            <a:r>
              <a:rPr kumimoji="1" lang="en-US" altLang="ja-JP" sz="2800" b="0" i="0" u="none" strike="noStrike" kern="0" cap="none" spc="0" normalizeH="0" baseline="0" noProof="0" dirty="0" smtClean="0">
                <a:ln>
                  <a:noFill/>
                </a:ln>
                <a:solidFill>
                  <a:srgbClr val="FF0000"/>
                </a:solidFill>
                <a:effectLst/>
                <a:uLnTx/>
                <a:uFillTx/>
                <a:latin typeface="+mn-lt"/>
                <a:ea typeface="+mn-ea"/>
              </a:rPr>
              <a:t>0.8 m</a:t>
            </a:r>
            <a:r>
              <a:rPr kumimoji="1" lang="en-US" altLang="ja-JP" sz="2800" b="0" i="0" u="none" strike="noStrike" kern="0" cap="none" spc="0" normalizeH="0" baseline="0" noProof="0" dirty="0" smtClean="0">
                <a:ln>
                  <a:noFill/>
                </a:ln>
                <a:solidFill>
                  <a:schemeClr val="tx1"/>
                </a:solidFill>
                <a:effectLst/>
                <a:uLnTx/>
                <a:uFillTx/>
                <a:latin typeface="+mn-lt"/>
                <a:ea typeface="+mn-ea"/>
              </a:rPr>
              <a:t> </a:t>
            </a:r>
            <a:r>
              <a:rPr kumimoji="1" lang="en-US" altLang="ja-JP" sz="2800" b="0" i="0" u="none" strike="noStrike" kern="0" cap="none" spc="0" normalizeH="0" baseline="0" noProof="0" dirty="0" smtClean="0">
                <a:ln>
                  <a:noFill/>
                </a:ln>
                <a:solidFill>
                  <a:schemeClr val="tx1"/>
                </a:solidFill>
                <a:effectLst/>
                <a:uLnTx/>
                <a:uFillTx/>
                <a:latin typeface="+mn-lt"/>
                <a:ea typeface="+mn-ea"/>
                <a:sym typeface="Wingdings" pitchFamily="2" charset="2"/>
              </a:rPr>
              <a:t></a:t>
            </a:r>
            <a:r>
              <a:rPr kumimoji="1" lang="en-US" altLang="ja-JP" sz="2800" b="0" i="0" u="none" strike="noStrike" kern="0" cap="none" spc="0" normalizeH="0" baseline="0" noProof="0" dirty="0" smtClean="0">
                <a:ln>
                  <a:noFill/>
                </a:ln>
                <a:solidFill>
                  <a:schemeClr val="tx1"/>
                </a:solidFill>
                <a:effectLst/>
                <a:uLnTx/>
                <a:uFillTx/>
                <a:latin typeface="+mn-lt"/>
                <a:ea typeface="+mn-ea"/>
              </a:rPr>
              <a:t> vertical </a:t>
            </a:r>
            <a:r>
              <a:rPr kumimoji="1" lang="en-US" altLang="ja-JP" sz="2800" b="0" i="0" u="none" strike="noStrike" kern="0" cap="none" spc="0" normalizeH="0" baseline="0" noProof="0" dirty="0" smtClean="0">
                <a:ln>
                  <a:noFill/>
                </a:ln>
                <a:solidFill>
                  <a:srgbClr val="FF0000"/>
                </a:solidFill>
                <a:effectLst/>
                <a:uLnTx/>
                <a:uFillTx/>
                <a:latin typeface="+mn-lt"/>
                <a:ea typeface="+mn-ea"/>
              </a:rPr>
              <a:t>±5 degrees</a:t>
            </a:r>
            <a:r>
              <a:rPr kumimoji="1" lang="en-US" altLang="ja-JP" sz="2800" b="0" i="0" u="none" strike="noStrike" kern="0" cap="none" spc="0" normalizeH="0" baseline="0" noProof="0" dirty="0" smtClean="0">
                <a:ln>
                  <a:noFill/>
                </a:ln>
                <a:solidFill>
                  <a:schemeClr val="tx1"/>
                </a:solidFill>
                <a:effectLst/>
                <a:uLnTx/>
                <a:uFillTx/>
                <a:latin typeface="+mn-lt"/>
                <a:ea typeface="+mn-ea"/>
              </a:rPr>
              <a:t>)</a:t>
            </a:r>
          </a:p>
          <a:p>
            <a:pPr marL="742950" marR="0" lvl="1" indent="-285750" algn="l" defTabSz="914400" rtl="0" eaLnBrk="1" fontAlgn="base" latinLnBrk="0" hangingPunct="1">
              <a:lnSpc>
                <a:spcPct val="100000"/>
              </a:lnSpc>
              <a:spcBef>
                <a:spcPct val="20000"/>
              </a:spcBef>
              <a:spcAft>
                <a:spcPct val="0"/>
              </a:spcAft>
              <a:buClr>
                <a:schemeClr val="hlink"/>
              </a:buClr>
              <a:buSzTx/>
              <a:buFont typeface="Wingdings" pitchFamily="2" charset="2"/>
              <a:buChar char="ü"/>
              <a:tabLst/>
              <a:defRPr/>
            </a:pPr>
            <a:r>
              <a:rPr kumimoji="1" lang="en-US" altLang="ja-JP" sz="2800" b="0" i="0" u="none" strike="noStrike" kern="0" cap="none" spc="0" normalizeH="0" baseline="0" noProof="0" dirty="0" smtClean="0">
                <a:ln>
                  <a:noFill/>
                </a:ln>
                <a:solidFill>
                  <a:schemeClr val="tx1"/>
                </a:solidFill>
                <a:effectLst/>
                <a:uLnTx/>
                <a:uFillTx/>
                <a:latin typeface="+mn-lt"/>
                <a:ea typeface="+mn-ea"/>
              </a:rPr>
              <a:t>Large opening (</a:t>
            </a:r>
            <a:r>
              <a:rPr kumimoji="1" lang="en-US" altLang="ja-JP" sz="2800" b="0" i="0" u="none" strike="noStrike" kern="0" cap="none" spc="0" normalizeH="0" baseline="0" noProof="0" dirty="0" smtClean="0">
                <a:ln>
                  <a:noFill/>
                </a:ln>
                <a:solidFill>
                  <a:srgbClr val="FF0000"/>
                </a:solidFill>
                <a:effectLst/>
                <a:uLnTx/>
                <a:uFillTx/>
                <a:latin typeface="+mn-lt"/>
                <a:ea typeface="+mn-ea"/>
              </a:rPr>
              <a:t>3.4 m</a:t>
            </a:r>
            <a:r>
              <a:rPr kumimoji="1" lang="en-US" altLang="ja-JP" sz="2800" b="0" i="0" u="none" strike="noStrike" kern="0" cap="none" spc="0" normalizeH="0" baseline="0" noProof="0" dirty="0" smtClean="0">
                <a:ln>
                  <a:noFill/>
                </a:ln>
                <a:solidFill>
                  <a:schemeClr val="tx1"/>
                </a:solidFill>
                <a:effectLst/>
                <a:uLnTx/>
                <a:uFillTx/>
                <a:latin typeface="+mn-lt"/>
                <a:ea typeface="+mn-ea"/>
              </a:rPr>
              <a:t> </a:t>
            </a:r>
            <a:r>
              <a:rPr kumimoji="1" lang="en-US" altLang="ja-JP" sz="2800" b="0" i="0" u="none" strike="noStrike" kern="0" cap="none" spc="0" normalizeH="0" baseline="0" noProof="0" dirty="0" smtClean="0">
                <a:ln>
                  <a:noFill/>
                </a:ln>
                <a:solidFill>
                  <a:schemeClr val="tx1"/>
                </a:solidFill>
                <a:effectLst/>
                <a:uLnTx/>
                <a:uFillTx/>
                <a:latin typeface="+mn-lt"/>
                <a:ea typeface="+mn-ea"/>
                <a:sym typeface="Wingdings" pitchFamily="2" charset="2"/>
              </a:rPr>
              <a:t></a:t>
            </a:r>
            <a:r>
              <a:rPr kumimoji="1" lang="en-US" altLang="ja-JP" sz="2800" b="0" i="0" u="none" strike="noStrike" kern="0" cap="none" spc="0" normalizeH="0" baseline="0" noProof="0" dirty="0" smtClean="0">
                <a:ln>
                  <a:noFill/>
                </a:ln>
                <a:solidFill>
                  <a:schemeClr val="tx1"/>
                </a:solidFill>
                <a:effectLst/>
                <a:uLnTx/>
                <a:uFillTx/>
                <a:latin typeface="+mn-lt"/>
                <a:ea typeface="+mn-ea"/>
              </a:rPr>
              <a:t> </a:t>
            </a:r>
            <a:r>
              <a:rPr kumimoji="1" lang="en-US" altLang="ja-JP" sz="2800" b="0" i="0" u="none" strike="noStrike" kern="0" cap="none" spc="0" normalizeH="0" baseline="0" noProof="0" dirty="0" err="1" smtClean="0">
                <a:ln>
                  <a:noFill/>
                </a:ln>
                <a:solidFill>
                  <a:schemeClr val="tx1"/>
                </a:solidFill>
                <a:effectLst/>
                <a:uLnTx/>
                <a:uFillTx/>
                <a:latin typeface="+mn-lt"/>
                <a:ea typeface="+mn-ea"/>
              </a:rPr>
              <a:t>holizontal</a:t>
            </a:r>
            <a:r>
              <a:rPr kumimoji="1" lang="en-US" altLang="ja-JP" sz="2800" b="0" i="0" u="none" strike="noStrike" kern="0" cap="none" spc="0" normalizeH="0" baseline="0" noProof="0" dirty="0" smtClean="0">
                <a:ln>
                  <a:noFill/>
                </a:ln>
                <a:solidFill>
                  <a:schemeClr val="tx1"/>
                </a:solidFill>
                <a:effectLst/>
                <a:uLnTx/>
                <a:uFillTx/>
                <a:latin typeface="+mn-lt"/>
                <a:ea typeface="+mn-ea"/>
              </a:rPr>
              <a:t>  </a:t>
            </a:r>
            <a:r>
              <a:rPr kumimoji="1" lang="en-US" altLang="ja-JP" sz="2800" b="0" i="0" u="none" strike="noStrike" kern="0" cap="none" spc="0" normalizeH="0" baseline="0" noProof="0" dirty="0" smtClean="0">
                <a:ln>
                  <a:noFill/>
                </a:ln>
                <a:solidFill>
                  <a:srgbClr val="FF0000"/>
                </a:solidFill>
                <a:effectLst/>
                <a:uLnTx/>
                <a:uFillTx/>
                <a:latin typeface="Verdana" pitchFamily="34" charset="0"/>
                <a:ea typeface="+mn-ea"/>
              </a:rPr>
              <a:t>±</a:t>
            </a:r>
            <a:r>
              <a:rPr kumimoji="1" lang="en-US" altLang="ja-JP" sz="2800" b="0" i="0" u="none" strike="noStrike" kern="0" cap="none" spc="0" normalizeH="0" baseline="0" noProof="0" dirty="0" smtClean="0">
                <a:ln>
                  <a:noFill/>
                </a:ln>
                <a:solidFill>
                  <a:srgbClr val="FF0000"/>
                </a:solidFill>
                <a:effectLst/>
                <a:uLnTx/>
                <a:uFillTx/>
                <a:latin typeface="+mn-lt"/>
                <a:ea typeface="+mn-ea"/>
              </a:rPr>
              <a:t>10 degrees</a:t>
            </a:r>
            <a:r>
              <a:rPr kumimoji="1" lang="en-US" altLang="ja-JP" sz="2800" b="0" i="0" u="none" strike="noStrike" kern="0" cap="none" spc="0" normalizeH="0" baseline="0" noProof="0" dirty="0" smtClean="0">
                <a:ln>
                  <a:noFill/>
                </a:ln>
                <a:solidFill>
                  <a:schemeClr val="tx1"/>
                </a:solidFill>
                <a:effectLst/>
                <a:uLnTx/>
                <a:uFillTx/>
                <a:latin typeface="+mn-lt"/>
                <a:ea typeface="+mn-ea"/>
              </a:rPr>
              <a:t>)</a:t>
            </a:r>
          </a:p>
          <a:p>
            <a:pPr marL="742950" marR="0" lvl="1" indent="-285750" algn="l" defTabSz="914400" rtl="0" eaLnBrk="1" fontAlgn="base" latinLnBrk="0" hangingPunct="1">
              <a:lnSpc>
                <a:spcPct val="100000"/>
              </a:lnSpc>
              <a:spcBef>
                <a:spcPct val="20000"/>
              </a:spcBef>
              <a:spcAft>
                <a:spcPct val="0"/>
              </a:spcAft>
              <a:buClr>
                <a:schemeClr val="hlink"/>
              </a:buClr>
              <a:buSzTx/>
              <a:buFont typeface="Wingdings" pitchFamily="2" charset="2"/>
              <a:buChar char="ü"/>
              <a:tabLst/>
              <a:defRPr/>
            </a:pPr>
            <a:r>
              <a:rPr kumimoji="1" lang="en-US" altLang="ja-JP" sz="2800" b="0" i="0" u="none" strike="noStrike" kern="0" cap="none" spc="0" normalizeH="0" baseline="0" noProof="0" dirty="0" smtClean="0">
                <a:ln>
                  <a:noFill/>
                </a:ln>
                <a:solidFill>
                  <a:schemeClr val="tx1"/>
                </a:solidFill>
                <a:effectLst/>
                <a:uLnTx/>
                <a:uFillTx/>
                <a:latin typeface="+mn-lt"/>
                <a:ea typeface="+mn-ea"/>
              </a:rPr>
              <a:t>Small Fringing Field (</a:t>
            </a:r>
            <a:r>
              <a:rPr kumimoji="1" lang="en-US" altLang="ja-JP" sz="2800" b="0" i="0" u="none" strike="noStrike" kern="0" cap="none" spc="0" normalizeH="0" baseline="0" noProof="0" dirty="0" smtClean="0">
                <a:ln>
                  <a:noFill/>
                </a:ln>
                <a:solidFill>
                  <a:srgbClr val="FF0000"/>
                </a:solidFill>
                <a:effectLst/>
                <a:uLnTx/>
                <a:uFillTx/>
                <a:latin typeface="+mn-lt"/>
                <a:ea typeface="+mn-ea"/>
              </a:rPr>
              <a:t>&lt; 50 gauss</a:t>
            </a:r>
            <a:r>
              <a:rPr kumimoji="1" lang="en-US" altLang="ja-JP" sz="2800" b="0" i="0" u="none" strike="noStrike" kern="0" cap="none" spc="0" normalizeH="0" baseline="0" noProof="0" dirty="0" smtClean="0">
                <a:ln>
                  <a:noFill/>
                </a:ln>
                <a:solidFill>
                  <a:schemeClr val="tx1"/>
                </a:solidFill>
                <a:effectLst/>
                <a:uLnTx/>
                <a:uFillTx/>
                <a:latin typeface="+mn-lt"/>
                <a:ea typeface="+mn-ea"/>
              </a:rPr>
              <a:t> @ 50cm from magnet)</a:t>
            </a:r>
          </a:p>
          <a:p>
            <a:pPr marL="742950" marR="0" lvl="1" indent="-285750" algn="l" defTabSz="914400" rtl="0" eaLnBrk="1" fontAlgn="base" latinLnBrk="0" hangingPunct="1">
              <a:lnSpc>
                <a:spcPct val="100000"/>
              </a:lnSpc>
              <a:spcBef>
                <a:spcPct val="20000"/>
              </a:spcBef>
              <a:spcAft>
                <a:spcPct val="0"/>
              </a:spcAft>
              <a:buClr>
                <a:schemeClr val="hlink"/>
              </a:buClr>
              <a:buSzTx/>
              <a:buFont typeface="Wingdings" pitchFamily="2" charset="2"/>
              <a:buChar char="ü"/>
              <a:tabLst/>
              <a:defRPr/>
            </a:pPr>
            <a:r>
              <a:rPr kumimoji="1" lang="en-US" altLang="ja-JP" sz="2800" b="0" i="0" u="none" strike="noStrike" kern="0" cap="none" spc="0" normalizeH="0" baseline="0" noProof="0" dirty="0" smtClean="0">
                <a:ln>
                  <a:noFill/>
                </a:ln>
                <a:solidFill>
                  <a:schemeClr val="tx1"/>
                </a:solidFill>
                <a:effectLst/>
                <a:uLnTx/>
                <a:uFillTx/>
                <a:latin typeface="+mn-lt"/>
                <a:ea typeface="+mn-ea"/>
              </a:rPr>
              <a:t>H-type magnet with cylinder poles (2m in diameter)</a:t>
            </a:r>
          </a:p>
          <a:p>
            <a:pPr marL="742950" marR="0" lvl="1" indent="-285750" algn="l" defTabSz="914400" rtl="0" eaLnBrk="1" fontAlgn="base" latinLnBrk="0" hangingPunct="1">
              <a:lnSpc>
                <a:spcPct val="100000"/>
              </a:lnSpc>
              <a:spcBef>
                <a:spcPct val="20000"/>
              </a:spcBef>
              <a:spcAft>
                <a:spcPct val="0"/>
              </a:spcAft>
              <a:buClr>
                <a:schemeClr val="hlink"/>
              </a:buClr>
              <a:buSzTx/>
              <a:buFont typeface="Wingdings" pitchFamily="2" charset="2"/>
              <a:buChar char="ü"/>
              <a:tabLst/>
              <a:defRPr/>
            </a:pPr>
            <a:r>
              <a:rPr kumimoji="1" lang="en-US" altLang="ja-JP" sz="2800" b="0" i="0" u="none" strike="noStrike" kern="0" cap="none" spc="0" normalizeH="0" baseline="0" noProof="0" dirty="0" smtClean="0">
                <a:ln>
                  <a:noFill/>
                </a:ln>
                <a:solidFill>
                  <a:schemeClr val="tx1"/>
                </a:solidFill>
                <a:effectLst/>
                <a:uLnTx/>
                <a:uFillTx/>
                <a:latin typeface="+mn-lt"/>
                <a:ea typeface="+mn-ea"/>
              </a:rPr>
              <a:t>Magnetic field …  about 3T at center by ~1.9MAT</a:t>
            </a:r>
          </a:p>
          <a:p>
            <a:pPr marL="742950" marR="0" lvl="1" indent="-285750" algn="l" defTabSz="914400" rtl="0" eaLnBrk="1" fontAlgn="base" latinLnBrk="0" hangingPunct="1">
              <a:lnSpc>
                <a:spcPct val="100000"/>
              </a:lnSpc>
              <a:spcBef>
                <a:spcPct val="20000"/>
              </a:spcBef>
              <a:spcAft>
                <a:spcPct val="0"/>
              </a:spcAft>
              <a:buClr>
                <a:schemeClr val="hlink"/>
              </a:buClr>
              <a:buSzTx/>
              <a:buFont typeface="Wingdings" pitchFamily="2" charset="2"/>
              <a:buChar char="ü"/>
              <a:tabLst/>
              <a:defRPr/>
            </a:pPr>
            <a:r>
              <a:rPr kumimoji="1" lang="en-US" altLang="ja-JP" sz="2800" b="0" i="0" u="none" strike="noStrike" kern="0" cap="none" spc="0" normalizeH="0" baseline="0" noProof="0" dirty="0" smtClean="0">
                <a:ln>
                  <a:noFill/>
                </a:ln>
                <a:solidFill>
                  <a:schemeClr val="tx1"/>
                </a:solidFill>
                <a:effectLst/>
                <a:uLnTx/>
                <a:uFillTx/>
                <a:latin typeface="+mn-lt"/>
                <a:ea typeface="+mn-ea"/>
              </a:rPr>
              <a:t>Field clamp</a:t>
            </a:r>
          </a:p>
          <a:p>
            <a:pPr marL="742950" marR="0" lvl="1" indent="-285750" algn="l" defTabSz="914400" rtl="0" eaLnBrk="1" fontAlgn="base" latinLnBrk="0" hangingPunct="1">
              <a:lnSpc>
                <a:spcPct val="100000"/>
              </a:lnSpc>
              <a:spcBef>
                <a:spcPct val="20000"/>
              </a:spcBef>
              <a:spcAft>
                <a:spcPct val="0"/>
              </a:spcAft>
              <a:buClr>
                <a:schemeClr val="hlink"/>
              </a:buClr>
              <a:buSzTx/>
              <a:buFont typeface="Wingdings" pitchFamily="2" charset="2"/>
              <a:buChar char="ü"/>
              <a:tabLst/>
              <a:defRPr/>
            </a:pPr>
            <a:r>
              <a:rPr kumimoji="1" lang="en-US" altLang="ja-JP" sz="2800" b="0" i="0" u="none" strike="noStrike" kern="0" cap="none" spc="0" normalizeH="0" baseline="0" noProof="0" dirty="0" smtClean="0">
                <a:ln>
                  <a:noFill/>
                </a:ln>
                <a:solidFill>
                  <a:schemeClr val="tx1"/>
                </a:solidFill>
                <a:effectLst/>
                <a:uLnTx/>
                <a:uFillTx/>
                <a:latin typeface="+mn-lt"/>
                <a:ea typeface="+mn-ea"/>
              </a:rPr>
              <a:t>Build-in vacuum chamber</a:t>
            </a:r>
          </a:p>
          <a:p>
            <a:pPr marL="742950" marR="0" lvl="1" indent="-285750" algn="l" defTabSz="914400" rtl="0" eaLnBrk="1" fontAlgn="base" latinLnBrk="0" hangingPunct="1">
              <a:lnSpc>
                <a:spcPct val="100000"/>
              </a:lnSpc>
              <a:spcBef>
                <a:spcPct val="20000"/>
              </a:spcBef>
              <a:spcAft>
                <a:spcPct val="0"/>
              </a:spcAft>
              <a:buClr>
                <a:schemeClr val="hlink"/>
              </a:buClr>
              <a:buSzTx/>
              <a:buFont typeface="Wingdings" pitchFamily="2" charset="2"/>
              <a:buChar char="ü"/>
              <a:tabLst/>
              <a:defRPr/>
            </a:pPr>
            <a:r>
              <a:rPr kumimoji="1" lang="en-US" altLang="ja-JP" sz="2800" b="0" i="0" u="none" strike="noStrike" kern="0" cap="none" spc="0" normalizeH="0" baseline="0" noProof="0" dirty="0" smtClean="0">
                <a:ln>
                  <a:noFill/>
                </a:ln>
                <a:solidFill>
                  <a:schemeClr val="tx1"/>
                </a:solidFill>
                <a:effectLst/>
                <a:uLnTx/>
                <a:uFillTx/>
                <a:latin typeface="+mn-lt"/>
                <a:ea typeface="+mn-ea"/>
              </a:rPr>
              <a:t>Rotatable base (from -5 to 95 deg, 0.1deg/sec)</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u="sng" dirty="0" smtClean="0"/>
              <a:t>Superconducting Dipole </a:t>
            </a:r>
            <a:r>
              <a:rPr lang="en-US" altLang="ja-JP" b="1" u="sng" dirty="0" smtClean="0"/>
              <a:t>M</a:t>
            </a:r>
            <a:r>
              <a:rPr kumimoji="1" lang="en-US" altLang="ja-JP" b="1" u="sng" dirty="0" smtClean="0"/>
              <a:t>agnet</a:t>
            </a:r>
            <a:endParaRPr kumimoji="1" lang="ja-JP" altLang="en-US" b="1" u="sng" dirty="0"/>
          </a:p>
        </p:txBody>
      </p:sp>
      <p:pic>
        <p:nvPicPr>
          <p:cNvPr id="4" name="Picture 2"/>
          <p:cNvPicPr>
            <a:picLocks noChangeAspect="1" noChangeArrowheads="1"/>
          </p:cNvPicPr>
          <p:nvPr/>
        </p:nvPicPr>
        <p:blipFill>
          <a:blip r:embed="rId3" cstate="print"/>
          <a:srcRect l="7016" t="1348" r="8790"/>
          <a:stretch>
            <a:fillRect/>
          </a:stretch>
        </p:blipFill>
        <p:spPr bwMode="auto">
          <a:xfrm>
            <a:off x="323528" y="1196752"/>
            <a:ext cx="3456384" cy="5271517"/>
          </a:xfrm>
          <a:prstGeom prst="rect">
            <a:avLst/>
          </a:prstGeom>
          <a:noFill/>
          <a:ln w="9525">
            <a:noFill/>
            <a:miter lim="800000"/>
            <a:headEnd/>
            <a:tailEnd/>
          </a:ln>
        </p:spPr>
      </p:pic>
      <p:grpSp>
        <p:nvGrpSpPr>
          <p:cNvPr id="5" name="グループ化 14"/>
          <p:cNvGrpSpPr>
            <a:grpSpLocks noChangeAspect="1"/>
          </p:cNvGrpSpPr>
          <p:nvPr/>
        </p:nvGrpSpPr>
        <p:grpSpPr>
          <a:xfrm>
            <a:off x="4427984" y="1268758"/>
            <a:ext cx="4417887" cy="3384378"/>
            <a:chOff x="5206100" y="764703"/>
            <a:chExt cx="3875339" cy="2968753"/>
          </a:xfrm>
        </p:grpSpPr>
        <p:pic>
          <p:nvPicPr>
            <p:cNvPr id="6" name="図 5" descr="Magnet1.png"/>
            <p:cNvPicPr>
              <a:picLocks noChangeAspect="1"/>
            </p:cNvPicPr>
            <p:nvPr/>
          </p:nvPicPr>
          <p:blipFill>
            <a:blip r:embed="rId4" cstate="print">
              <a:clrChange>
                <a:clrFrom>
                  <a:srgbClr val="D2D0B9"/>
                </a:clrFrom>
                <a:clrTo>
                  <a:srgbClr val="D2D0B9">
                    <a:alpha val="0"/>
                  </a:srgbClr>
                </a:clrTo>
              </a:clrChange>
            </a:blip>
            <a:srcRect l="4799" r="6410"/>
            <a:stretch>
              <a:fillRect/>
            </a:stretch>
          </p:blipFill>
          <p:spPr>
            <a:xfrm>
              <a:off x="5206100" y="764703"/>
              <a:ext cx="3786515" cy="2967790"/>
            </a:xfrm>
            <a:prstGeom prst="rect">
              <a:avLst/>
            </a:prstGeom>
          </p:spPr>
        </p:pic>
        <p:cxnSp>
          <p:nvCxnSpPr>
            <p:cNvPr id="7" name="直線矢印コネクタ 6"/>
            <p:cNvCxnSpPr/>
            <p:nvPr/>
          </p:nvCxnSpPr>
          <p:spPr>
            <a:xfrm flipV="1">
              <a:off x="8048521" y="2406991"/>
              <a:ext cx="947474" cy="189496"/>
            </a:xfrm>
            <a:prstGeom prst="straightConnector1">
              <a:avLst/>
            </a:prstGeom>
            <a:ln w="1905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a:off x="5585089" y="2343826"/>
              <a:ext cx="2463431" cy="252660"/>
            </a:xfrm>
            <a:prstGeom prst="straightConnector1">
              <a:avLst/>
            </a:prstGeom>
            <a:ln w="1905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rot="16200000" flipV="1">
              <a:off x="6564145" y="2249079"/>
              <a:ext cx="2968752" cy="1"/>
            </a:xfrm>
            <a:prstGeom prst="straightConnector1">
              <a:avLst/>
            </a:prstGeom>
            <a:ln w="1905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rot="20942194">
              <a:off x="8079242" y="2482742"/>
              <a:ext cx="1002197" cy="369332"/>
            </a:xfrm>
            <a:prstGeom prst="rect">
              <a:avLst/>
            </a:prstGeom>
            <a:noFill/>
          </p:spPr>
          <p:txBody>
            <a:bodyPr wrap="none" rtlCol="0">
              <a:spAutoFit/>
            </a:bodyPr>
            <a:lstStyle/>
            <a:p>
              <a:r>
                <a:rPr lang="en-US" altLang="ja-JP" b="1" dirty="0" smtClean="0">
                  <a:solidFill>
                    <a:srgbClr val="00B050"/>
                  </a:solidFill>
                </a:rPr>
                <a:t>3500 </a:t>
              </a:r>
              <a:r>
                <a:rPr lang="en-US" altLang="ja-JP" sz="1400" b="1" dirty="0" smtClean="0">
                  <a:solidFill>
                    <a:srgbClr val="00B050"/>
                  </a:solidFill>
                </a:rPr>
                <a:t>mm</a:t>
              </a:r>
              <a:endParaRPr kumimoji="1" lang="ja-JP" altLang="en-US" b="1" dirty="0">
                <a:solidFill>
                  <a:srgbClr val="00B050"/>
                </a:solidFill>
              </a:endParaRPr>
            </a:p>
          </p:txBody>
        </p:sp>
        <p:sp>
          <p:nvSpPr>
            <p:cNvPr id="11" name="テキスト ボックス 10"/>
            <p:cNvSpPr txBox="1"/>
            <p:nvPr/>
          </p:nvSpPr>
          <p:spPr>
            <a:xfrm rot="430572">
              <a:off x="6964015" y="2544994"/>
              <a:ext cx="1002197" cy="369332"/>
            </a:xfrm>
            <a:prstGeom prst="rect">
              <a:avLst/>
            </a:prstGeom>
            <a:noFill/>
          </p:spPr>
          <p:txBody>
            <a:bodyPr wrap="none" rtlCol="0">
              <a:spAutoFit/>
            </a:bodyPr>
            <a:lstStyle/>
            <a:p>
              <a:r>
                <a:rPr lang="en-US" altLang="ja-JP" b="1" dirty="0" smtClean="0">
                  <a:solidFill>
                    <a:srgbClr val="00B050"/>
                  </a:solidFill>
                </a:rPr>
                <a:t>6700 </a:t>
              </a:r>
              <a:r>
                <a:rPr lang="en-US" altLang="ja-JP" sz="1400" b="1" dirty="0" smtClean="0">
                  <a:solidFill>
                    <a:srgbClr val="00B050"/>
                  </a:solidFill>
                </a:rPr>
                <a:t>mm</a:t>
              </a:r>
              <a:endParaRPr kumimoji="1" lang="ja-JP" altLang="en-US" b="1" dirty="0">
                <a:solidFill>
                  <a:srgbClr val="00B050"/>
                </a:solidFill>
              </a:endParaRPr>
            </a:p>
          </p:txBody>
        </p:sp>
        <p:sp>
          <p:nvSpPr>
            <p:cNvPr id="12" name="テキスト ボックス 11"/>
            <p:cNvSpPr txBox="1"/>
            <p:nvPr/>
          </p:nvSpPr>
          <p:spPr>
            <a:xfrm rot="5400000">
              <a:off x="7755532" y="1519099"/>
              <a:ext cx="1002197" cy="369332"/>
            </a:xfrm>
            <a:prstGeom prst="rect">
              <a:avLst/>
            </a:prstGeom>
            <a:noFill/>
          </p:spPr>
          <p:txBody>
            <a:bodyPr wrap="none" rtlCol="0">
              <a:spAutoFit/>
            </a:bodyPr>
            <a:lstStyle/>
            <a:p>
              <a:r>
                <a:rPr lang="en-US" altLang="ja-JP" b="1" dirty="0" smtClean="0">
                  <a:solidFill>
                    <a:srgbClr val="00B050"/>
                  </a:solidFill>
                </a:rPr>
                <a:t>4640 </a:t>
              </a:r>
              <a:r>
                <a:rPr lang="en-US" altLang="ja-JP" sz="1400" b="1" dirty="0" smtClean="0">
                  <a:solidFill>
                    <a:srgbClr val="00B050"/>
                  </a:solidFill>
                </a:rPr>
                <a:t>mm</a:t>
              </a:r>
              <a:endParaRPr kumimoji="1" lang="ja-JP" altLang="en-US" b="1" dirty="0">
                <a:solidFill>
                  <a:srgbClr val="00B050"/>
                </a:solidFill>
              </a:endParaRPr>
            </a:p>
          </p:txBody>
        </p:sp>
      </p:grpSp>
      <p:grpSp>
        <p:nvGrpSpPr>
          <p:cNvPr id="14" name="グループ化 16"/>
          <p:cNvGrpSpPr/>
          <p:nvPr/>
        </p:nvGrpSpPr>
        <p:grpSpPr>
          <a:xfrm>
            <a:off x="4427984" y="4645729"/>
            <a:ext cx="4248472" cy="1735599"/>
            <a:chOff x="4788024" y="4571836"/>
            <a:chExt cx="4248472" cy="1735599"/>
          </a:xfrm>
        </p:grpSpPr>
        <p:pic>
          <p:nvPicPr>
            <p:cNvPr id="15" name="Picture 3"/>
            <p:cNvPicPr>
              <a:picLocks noChangeAspect="1" noChangeArrowheads="1"/>
            </p:cNvPicPr>
            <p:nvPr/>
          </p:nvPicPr>
          <p:blipFill>
            <a:blip r:embed="rId5" cstate="print"/>
            <a:srcRect/>
            <a:stretch>
              <a:fillRect/>
            </a:stretch>
          </p:blipFill>
          <p:spPr bwMode="auto">
            <a:xfrm>
              <a:off x="4788024" y="4869160"/>
              <a:ext cx="4248150" cy="1438275"/>
            </a:xfrm>
            <a:prstGeom prst="rect">
              <a:avLst/>
            </a:prstGeom>
            <a:noFill/>
            <a:ln w="9525">
              <a:noFill/>
              <a:miter lim="800000"/>
              <a:headEnd/>
              <a:tailEnd/>
            </a:ln>
          </p:spPr>
        </p:pic>
        <p:sp>
          <p:nvSpPr>
            <p:cNvPr id="16" name="テキスト ボックス 15"/>
            <p:cNvSpPr txBox="1"/>
            <p:nvPr/>
          </p:nvSpPr>
          <p:spPr>
            <a:xfrm>
              <a:off x="4788024" y="4571836"/>
              <a:ext cx="4248472" cy="369332"/>
            </a:xfrm>
            <a:prstGeom prst="rect">
              <a:avLst/>
            </a:prstGeom>
            <a:solidFill>
              <a:schemeClr val="bg1"/>
            </a:solidFill>
          </p:spPr>
          <p:txBody>
            <a:bodyPr wrap="square" rtlCol="0">
              <a:spAutoFit/>
            </a:bodyPr>
            <a:lstStyle/>
            <a:p>
              <a:pPr algn="ctr"/>
              <a:r>
                <a:rPr lang="en-US" altLang="ja-JP" u="sng" dirty="0" smtClean="0"/>
                <a:t>List of the </a:t>
              </a:r>
              <a:r>
                <a:rPr lang="en-US" altLang="ja-JP" u="sng" dirty="0" err="1" smtClean="0"/>
                <a:t>cryocoolers</a:t>
              </a:r>
              <a:r>
                <a:rPr lang="en-US" altLang="ja-JP" u="sng" dirty="0" smtClean="0"/>
                <a:t> for one cryostat.</a:t>
              </a:r>
              <a:endParaRPr kumimoji="1" lang="ja-JP" altLang="en-US" u="sng" dirty="0"/>
            </a:p>
          </p:txBody>
        </p:sp>
      </p:grpSp>
      <p:cxnSp>
        <p:nvCxnSpPr>
          <p:cNvPr id="25" name="直線コネクタ 24"/>
          <p:cNvCxnSpPr/>
          <p:nvPr/>
        </p:nvCxnSpPr>
        <p:spPr>
          <a:xfrm>
            <a:off x="2411760" y="2003773"/>
            <a:ext cx="122413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467544" y="1787749"/>
            <a:ext cx="259228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467544" y="2579837"/>
            <a:ext cx="295232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467544" y="2939877"/>
            <a:ext cx="237626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467544" y="3299917"/>
            <a:ext cx="259228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827584" y="5244133"/>
            <a:ext cx="216024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827584" y="5460157"/>
            <a:ext cx="223224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827584" y="6396261"/>
            <a:ext cx="223224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4277898" y="1002214"/>
            <a:ext cx="1446230" cy="338554"/>
          </a:xfrm>
          <a:prstGeom prst="rect">
            <a:avLst/>
          </a:prstGeom>
          <a:solidFill>
            <a:schemeClr val="bg1"/>
          </a:solidFill>
          <a:ln>
            <a:solidFill>
              <a:schemeClr val="accent6"/>
            </a:solidFill>
          </a:ln>
        </p:spPr>
        <p:txBody>
          <a:bodyPr wrap="none" rtlCol="0">
            <a:spAutoFit/>
          </a:bodyPr>
          <a:lstStyle/>
          <a:p>
            <a:r>
              <a:rPr kumimoji="1" lang="en-US" altLang="ja-JP" sz="1600" dirty="0" smtClean="0"/>
              <a:t>4K </a:t>
            </a:r>
            <a:r>
              <a:rPr kumimoji="1" lang="en-US" altLang="ja-JP" sz="1600" dirty="0" err="1" smtClean="0"/>
              <a:t>cryocoolers</a:t>
            </a:r>
            <a:endParaRPr kumimoji="1" lang="ja-JP" altLang="en-US" sz="1600" dirty="0"/>
          </a:p>
        </p:txBody>
      </p:sp>
      <p:sp>
        <p:nvSpPr>
          <p:cNvPr id="43" name="テキスト ボックス 42"/>
          <p:cNvSpPr txBox="1"/>
          <p:nvPr/>
        </p:nvSpPr>
        <p:spPr>
          <a:xfrm>
            <a:off x="3275856" y="2782669"/>
            <a:ext cx="1512168" cy="646331"/>
          </a:xfrm>
          <a:prstGeom prst="rect">
            <a:avLst/>
          </a:prstGeom>
          <a:solidFill>
            <a:schemeClr val="bg1"/>
          </a:solidFill>
          <a:ln>
            <a:solidFill>
              <a:schemeClr val="accent6"/>
            </a:solidFill>
          </a:ln>
        </p:spPr>
        <p:txBody>
          <a:bodyPr wrap="square" rtlCol="0">
            <a:spAutoFit/>
          </a:bodyPr>
          <a:lstStyle/>
          <a:p>
            <a:r>
              <a:rPr lang="en-US" altLang="ja-JP" dirty="0" err="1" smtClean="0"/>
              <a:t>cryocooler</a:t>
            </a:r>
            <a:r>
              <a:rPr lang="en-US" altLang="ja-JP" dirty="0" smtClean="0"/>
              <a:t> for power lead</a:t>
            </a:r>
            <a:endParaRPr kumimoji="1" lang="ja-JP" altLang="en-US" dirty="0"/>
          </a:p>
        </p:txBody>
      </p:sp>
      <p:sp>
        <p:nvSpPr>
          <p:cNvPr id="44" name="テキスト ボックス 43"/>
          <p:cNvSpPr txBox="1"/>
          <p:nvPr/>
        </p:nvSpPr>
        <p:spPr>
          <a:xfrm>
            <a:off x="3419872" y="1434262"/>
            <a:ext cx="1103187" cy="338554"/>
          </a:xfrm>
          <a:prstGeom prst="rect">
            <a:avLst/>
          </a:prstGeom>
          <a:solidFill>
            <a:schemeClr val="bg1"/>
          </a:solidFill>
          <a:ln>
            <a:solidFill>
              <a:schemeClr val="accent6"/>
            </a:solidFill>
          </a:ln>
        </p:spPr>
        <p:txBody>
          <a:bodyPr wrap="none" rtlCol="0">
            <a:spAutoFit/>
          </a:bodyPr>
          <a:lstStyle/>
          <a:p>
            <a:r>
              <a:rPr lang="en-US" altLang="ja-JP" sz="1600" dirty="0" err="1" smtClean="0"/>
              <a:t>LHe</a:t>
            </a:r>
            <a:r>
              <a:rPr lang="en-US" altLang="ja-JP" sz="1600" dirty="0" smtClean="0"/>
              <a:t> vessel</a:t>
            </a:r>
          </a:p>
        </p:txBody>
      </p:sp>
      <p:sp>
        <p:nvSpPr>
          <p:cNvPr id="45" name="テキスト ボックス 44"/>
          <p:cNvSpPr txBox="1"/>
          <p:nvPr/>
        </p:nvSpPr>
        <p:spPr>
          <a:xfrm>
            <a:off x="3419872" y="3717032"/>
            <a:ext cx="1440160" cy="584775"/>
          </a:xfrm>
          <a:prstGeom prst="rect">
            <a:avLst/>
          </a:prstGeom>
          <a:solidFill>
            <a:schemeClr val="bg1"/>
          </a:solidFill>
          <a:ln>
            <a:solidFill>
              <a:schemeClr val="accent6"/>
            </a:solidFill>
          </a:ln>
        </p:spPr>
        <p:txBody>
          <a:bodyPr wrap="square" rtlCol="0">
            <a:spAutoFit/>
          </a:bodyPr>
          <a:lstStyle/>
          <a:p>
            <a:r>
              <a:rPr lang="en-US" altLang="ja-JP" sz="1600" dirty="0" err="1" smtClean="0"/>
              <a:t>cryocoolers</a:t>
            </a:r>
            <a:r>
              <a:rPr lang="en-US" altLang="ja-JP" sz="1600" dirty="0" smtClean="0"/>
              <a:t> for thermal shields</a:t>
            </a:r>
          </a:p>
        </p:txBody>
      </p:sp>
      <p:cxnSp>
        <p:nvCxnSpPr>
          <p:cNvPr id="47" name="直線矢印コネクタ 46"/>
          <p:cNvCxnSpPr>
            <a:stCxn id="45" idx="3"/>
          </p:cNvCxnSpPr>
          <p:nvPr/>
        </p:nvCxnSpPr>
        <p:spPr>
          <a:xfrm flipV="1">
            <a:off x="4860032" y="2564904"/>
            <a:ext cx="1008112" cy="1444516"/>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rot="5400000">
            <a:off x="4608004" y="1448781"/>
            <a:ext cx="504058" cy="288033"/>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a:stCxn id="42" idx="2"/>
          </p:cNvCxnSpPr>
          <p:nvPr/>
        </p:nvCxnSpPr>
        <p:spPr>
          <a:xfrm rot="5400000">
            <a:off x="4678494" y="1522307"/>
            <a:ext cx="504058" cy="140981"/>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a:stCxn id="44" idx="2"/>
          </p:cNvCxnSpPr>
          <p:nvPr/>
        </p:nvCxnSpPr>
        <p:spPr>
          <a:xfrm rot="16200000" flipH="1">
            <a:off x="4091713" y="1652569"/>
            <a:ext cx="432048" cy="672542"/>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a:stCxn id="43" idx="0"/>
          </p:cNvCxnSpPr>
          <p:nvPr/>
        </p:nvCxnSpPr>
        <p:spPr>
          <a:xfrm rot="5400000" flipH="1" flipV="1">
            <a:off x="4121081" y="1899700"/>
            <a:ext cx="793829" cy="972110"/>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69" name="テキスト ボックス 68"/>
          <p:cNvSpPr txBox="1"/>
          <p:nvPr/>
        </p:nvSpPr>
        <p:spPr>
          <a:xfrm>
            <a:off x="5004048" y="4293096"/>
            <a:ext cx="1584176" cy="338554"/>
          </a:xfrm>
          <a:prstGeom prst="rect">
            <a:avLst/>
          </a:prstGeom>
          <a:solidFill>
            <a:schemeClr val="bg1"/>
          </a:solidFill>
          <a:ln>
            <a:solidFill>
              <a:schemeClr val="accent6"/>
            </a:solidFill>
          </a:ln>
        </p:spPr>
        <p:txBody>
          <a:bodyPr wrap="square" rtlCol="0">
            <a:spAutoFit/>
          </a:bodyPr>
          <a:lstStyle/>
          <a:p>
            <a:r>
              <a:rPr lang="en-US" altLang="ja-JP" sz="1600" dirty="0" smtClean="0"/>
              <a:t>vacuum chamber</a:t>
            </a:r>
          </a:p>
        </p:txBody>
      </p:sp>
      <p:cxnSp>
        <p:nvCxnSpPr>
          <p:cNvPr id="70" name="直線矢印コネクタ 69"/>
          <p:cNvCxnSpPr>
            <a:stCxn id="69" idx="0"/>
          </p:cNvCxnSpPr>
          <p:nvPr/>
        </p:nvCxnSpPr>
        <p:spPr>
          <a:xfrm rot="5400000" flipH="1" flipV="1">
            <a:off x="5364088" y="3429000"/>
            <a:ext cx="1296144" cy="432048"/>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製品、サービスの販売企画">
  <a:themeElements>
    <a:clrScheme name="製品、サービスの販売企画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fontScheme name="NISHINA">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製品、サービスの販売企画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製品、サービスの販売企画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製品、サービスの販売企画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製品、サービスの販売企画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21490</TotalTime>
  <Words>3302</Words>
  <Application>Microsoft Office PowerPoint</Application>
  <PresentationFormat>画面に合わせる (4:3)</PresentationFormat>
  <Paragraphs>531</Paragraphs>
  <Slides>30</Slides>
  <Notes>30</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30</vt:i4>
      </vt:variant>
    </vt:vector>
  </HeadingPairs>
  <TitlesOfParts>
    <vt:vector size="32" baseType="lpstr">
      <vt:lpstr>製品、サービスの販売企画</vt:lpstr>
      <vt:lpstr>数式</vt:lpstr>
      <vt:lpstr>Overview of SAMURAI Project</vt:lpstr>
      <vt:lpstr>SAMURAI</vt:lpstr>
      <vt:lpstr>SAMURAI at RIBF</vt:lpstr>
      <vt:lpstr>Physics Subjects</vt:lpstr>
      <vt:lpstr>Physics Subjects</vt:lpstr>
      <vt:lpstr>Various Configuration </vt:lpstr>
      <vt:lpstr>Requirements of SAMURAI</vt:lpstr>
      <vt:lpstr>Superconducting Dipole Magnet</vt:lpstr>
      <vt:lpstr>Superconducting Dipole Magnet</vt:lpstr>
      <vt:lpstr>Superconducting Dipole Magnet</vt:lpstr>
      <vt:lpstr>Photos ~Magnet Construction~</vt:lpstr>
      <vt:lpstr>Photos ~Magnet Construction~</vt:lpstr>
      <vt:lpstr>Planned Setup @ spring 2012</vt:lpstr>
      <vt:lpstr>Beam Proportional Chamber (BPC)</vt:lpstr>
      <vt:lpstr>Beam Drift Chamber (BDC1, BDC2)</vt:lpstr>
      <vt:lpstr>Forward Drift Chamber (FDC1)</vt:lpstr>
      <vt:lpstr>Forward Drift Chamber (FDC2)</vt:lpstr>
      <vt:lpstr>Ion Chamber for Beam (ICB)</vt:lpstr>
      <vt:lpstr>Ion Chamber for Fragment (ICF)</vt:lpstr>
      <vt:lpstr>Hodoscope for Fragment (HODF)</vt:lpstr>
      <vt:lpstr>Total Energy Detector (TED)</vt:lpstr>
      <vt:lpstr>NEBULA</vt:lpstr>
      <vt:lpstr>Other Detectors</vt:lpstr>
      <vt:lpstr>Summary</vt:lpstr>
      <vt:lpstr>Construction Members</vt:lpstr>
      <vt:lpstr>Backup</vt:lpstr>
      <vt:lpstr>Proton Drift Chamber (PDC1, PDC2)</vt:lpstr>
      <vt:lpstr>Total Internal Reflection-type Cherenkov Detector (TIRC)</vt:lpstr>
      <vt:lpstr>Detector System - (g, p) measurement mode</vt:lpstr>
      <vt:lpstr>Detector System - Other modes</vt:lpstr>
    </vt:vector>
  </TitlesOfParts>
  <Company>KAKURI1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Polarized 3He Target in RCNP</dc:title>
  <dc:creator>yshimizu</dc:creator>
  <cp:lastModifiedBy>yshimizu</cp:lastModifiedBy>
  <cp:revision>523</cp:revision>
  <cp:lastPrinted>2011-01-11T13:39:34Z</cp:lastPrinted>
  <dcterms:created xsi:type="dcterms:W3CDTF">2004-01-30T08:42:33Z</dcterms:created>
  <dcterms:modified xsi:type="dcterms:W3CDTF">2011-01-11T15:32:17Z</dcterms:modified>
</cp:coreProperties>
</file>