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70" r:id="rId4"/>
    <p:sldId id="271" r:id="rId5"/>
    <p:sldId id="272" r:id="rId6"/>
    <p:sldId id="273" r:id="rId7"/>
    <p:sldId id="267" r:id="rId8"/>
    <p:sldId id="268" r:id="rId9"/>
    <p:sldId id="274" r:id="rId10"/>
    <p:sldId id="260" r:id="rId11"/>
    <p:sldId id="263" r:id="rId12"/>
    <p:sldId id="257" r:id="rId13"/>
    <p:sldId id="258" r:id="rId14"/>
    <p:sldId id="264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FF"/>
    <a:srgbClr val="4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11.1.13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11.1.13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11.1.13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11.1.13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11.1.13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11.1.13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11.1.13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11.1.13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11.1.13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11.1.13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381F-FD02-714C-8596-493985EDCA86}" type="datetimeFigureOut">
              <a:rPr lang="ja-JP" altLang="en-US" smtClean="0"/>
              <a:pPr/>
              <a:t>11.1.13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8381F-FD02-714C-8596-493985EDCA86}" type="datetimeFigureOut">
              <a:rPr lang="ja-JP" altLang="en-US" smtClean="0"/>
              <a:pPr/>
              <a:t>11.1.13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6CDE0-D8E6-7240-9113-184CB2F0C1B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24934"/>
            <a:ext cx="7772400" cy="9821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rgbClr val="400080"/>
                </a:solidFill>
              </a:rPr>
              <a:t>SAMURAI Si Detector</a:t>
            </a:r>
            <a:endParaRPr lang="ja-JP" altLang="en-US" sz="3600" dirty="0">
              <a:solidFill>
                <a:srgbClr val="40008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9733" y="2048933"/>
            <a:ext cx="7501467" cy="3081867"/>
          </a:xfrm>
        </p:spPr>
        <p:txBody>
          <a:bodyPr wrap="none">
            <a:normAutofit/>
          </a:bodyPr>
          <a:lstStyle/>
          <a:p>
            <a:pPr algn="l"/>
            <a:r>
              <a:rPr lang="en-US" altLang="ja-JP" sz="2400" u="sng" dirty="0" smtClean="0">
                <a:solidFill>
                  <a:schemeClr val="tx1"/>
                </a:solidFill>
              </a:rPr>
              <a:t>M. </a:t>
            </a:r>
            <a:r>
              <a:rPr lang="en-US" altLang="ja-JP" sz="2400" u="sng" dirty="0" err="1" smtClean="0">
                <a:solidFill>
                  <a:schemeClr val="tx1"/>
                </a:solidFill>
              </a:rPr>
              <a:t>Kurokawa</a:t>
            </a:r>
            <a:r>
              <a:rPr lang="en-US" altLang="ja-JP" sz="2400" u="sng" baseline="30000" dirty="0" err="1" smtClean="0">
                <a:solidFill>
                  <a:schemeClr val="tx1"/>
                </a:solidFill>
              </a:rPr>
              <a:t>a</a:t>
            </a:r>
            <a:r>
              <a:rPr lang="en-US" altLang="ja-JP" sz="2400" u="sng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 H.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Baba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a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 T.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Gunji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b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 H.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Hamagaki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b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altLang="ja-JP" sz="2400" dirty="0" smtClean="0">
                <a:solidFill>
                  <a:schemeClr val="tx1"/>
                </a:solidFill>
              </a:rPr>
              <a:t>S.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Hayashi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b)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,T</a:t>
            </a:r>
            <a:r>
              <a:rPr lang="en-US" altLang="ja-JP" sz="2400" dirty="0" smtClean="0">
                <a:solidFill>
                  <a:schemeClr val="tx1"/>
                </a:solidFill>
              </a:rPr>
              <a:t>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Motobayashi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a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 H.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Murakami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a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 A.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Taketani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a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altLang="ja-JP" sz="2400" dirty="0" smtClean="0">
                <a:solidFill>
                  <a:schemeClr val="tx1"/>
                </a:solidFill>
              </a:rPr>
              <a:t>M.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Tanaka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c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 Y.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Togano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a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  <a:r>
              <a:rPr lang="en-US" altLang="ja-JP" sz="2400" dirty="0" smtClean="0">
                <a:solidFill>
                  <a:schemeClr val="tx1"/>
                </a:solidFill>
              </a:rPr>
              <a:t>, K.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Yoneda</a:t>
            </a:r>
            <a:r>
              <a:rPr lang="en-US" altLang="ja-JP" sz="2400" baseline="30000" dirty="0" err="1" smtClean="0">
                <a:solidFill>
                  <a:schemeClr val="tx1"/>
                </a:solidFill>
              </a:rPr>
              <a:t>a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altLang="ja-JP" sz="2400" baseline="30000" dirty="0" smtClean="0">
              <a:solidFill>
                <a:schemeClr val="tx1"/>
              </a:solidFill>
            </a:endParaRPr>
          </a:p>
          <a:p>
            <a:pPr algn="l"/>
            <a:r>
              <a:rPr lang="en-US" altLang="ja-JP" sz="2400" dirty="0" smtClean="0">
                <a:solidFill>
                  <a:schemeClr val="tx1"/>
                </a:solidFill>
              </a:rPr>
              <a:t>a) RIKEN,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Nishina</a:t>
            </a:r>
            <a:r>
              <a:rPr lang="en-US" altLang="ja-JP" sz="2400" dirty="0" smtClean="0">
                <a:solidFill>
                  <a:schemeClr val="tx1"/>
                </a:solidFill>
              </a:rPr>
              <a:t> Center</a:t>
            </a:r>
          </a:p>
          <a:p>
            <a:pPr algn="l"/>
            <a:r>
              <a:rPr lang="en-US" altLang="ja-JP" sz="2400" dirty="0" err="1" smtClean="0">
                <a:solidFill>
                  <a:schemeClr val="tx1"/>
                </a:solidFill>
              </a:rPr>
              <a:t>b</a:t>
            </a:r>
            <a:r>
              <a:rPr lang="en-US" altLang="ja-JP" sz="2400" dirty="0" smtClean="0">
                <a:solidFill>
                  <a:schemeClr val="tx1"/>
                </a:solidFill>
              </a:rPr>
              <a:t>) CNS, the Univ. of Tokyo</a:t>
            </a:r>
          </a:p>
          <a:p>
            <a:pPr algn="l"/>
            <a:r>
              <a:rPr lang="en-US" altLang="ja-JP" sz="2400" dirty="0" err="1" smtClean="0">
                <a:solidFill>
                  <a:schemeClr val="tx1"/>
                </a:solidFill>
              </a:rPr>
              <a:t>c</a:t>
            </a:r>
            <a:r>
              <a:rPr lang="en-US" altLang="ja-JP" sz="2400" dirty="0" smtClean="0">
                <a:solidFill>
                  <a:schemeClr val="tx1"/>
                </a:solidFill>
              </a:rPr>
              <a:t>) KEK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Architecture I: dual channel system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1251711"/>
            <a:ext cx="8230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Input charge is divided in proportion to the capacitance ratio</a:t>
            </a:r>
            <a:r>
              <a:rPr lang="en-US" altLang="ja-JP" sz="2400" dirty="0" smtClean="0">
                <a:ln>
                  <a:solidFill>
                    <a:srgbClr val="3366FF"/>
                  </a:solidFill>
                </a:ln>
                <a:latin typeface="Arial Narrow"/>
                <a:cs typeface="Arial Narrow"/>
              </a:rPr>
              <a:t> </a:t>
            </a:r>
            <a:r>
              <a:rPr lang="en-US" altLang="ja-JP" sz="2400" dirty="0" smtClean="0">
                <a:latin typeface="Arial Narrow"/>
                <a:cs typeface="Arial Narrow"/>
              </a:rPr>
              <a:t>between coupling capacitances </a:t>
            </a:r>
            <a:r>
              <a:rPr lang="en-US" altLang="ja-JP" sz="2400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Ch and </a:t>
            </a:r>
            <a:r>
              <a:rPr lang="en-US" altLang="ja-JP" sz="2400" dirty="0" err="1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Cl</a:t>
            </a:r>
            <a:r>
              <a:rPr lang="en-US" altLang="ja-JP" sz="2400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 (Ch &gt; </a:t>
            </a:r>
            <a:r>
              <a:rPr lang="en-US" altLang="ja-JP" sz="2400" dirty="0" err="1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Cl</a:t>
            </a:r>
            <a:r>
              <a:rPr lang="en-US" altLang="ja-JP" sz="2400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Ref. ) N. </a:t>
            </a:r>
            <a:r>
              <a:rPr lang="en-US" altLang="ja-JP" sz="1400" dirty="0" err="1" smtClean="0">
                <a:solidFill>
                  <a:srgbClr val="595959"/>
                </a:solidFill>
                <a:latin typeface="Arial Narrow"/>
                <a:cs typeface="Arial Narrow"/>
              </a:rPr>
              <a:t>Uematsu</a:t>
            </a:r>
            <a:r>
              <a:rPr lang="en-US" altLang="ja-JP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 and S. Nishimura, “Development of silicon strip detector with wide-dynamic-range readout system from</a:t>
            </a:r>
          </a:p>
          <a:p>
            <a:pPr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         20 </a:t>
            </a:r>
            <a:r>
              <a:rPr lang="en-US" altLang="ja-JP" sz="1400" dirty="0" err="1" smtClean="0">
                <a:solidFill>
                  <a:srgbClr val="595959"/>
                </a:solidFill>
                <a:latin typeface="Arial Narrow"/>
                <a:cs typeface="Arial Narrow"/>
              </a:rPr>
              <a:t>keV</a:t>
            </a:r>
            <a:r>
              <a:rPr lang="en-US" altLang="ja-JP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 to 4 </a:t>
            </a:r>
            <a:r>
              <a:rPr lang="en-US" altLang="ja-JP" sz="1400" dirty="0" err="1" smtClean="0">
                <a:solidFill>
                  <a:srgbClr val="595959"/>
                </a:solidFill>
                <a:latin typeface="Arial Narrow"/>
                <a:cs typeface="Arial Narrow"/>
              </a:rPr>
              <a:t>GeV</a:t>
            </a:r>
            <a:r>
              <a:rPr lang="en-US" altLang="ja-JP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”, RIKEN </a:t>
            </a:r>
            <a:r>
              <a:rPr lang="en-US" altLang="ja-JP" sz="1400" dirty="0" err="1" smtClean="0">
                <a:solidFill>
                  <a:srgbClr val="595959"/>
                </a:solidFill>
                <a:latin typeface="Arial Narrow"/>
                <a:cs typeface="Arial Narrow"/>
              </a:rPr>
              <a:t>Accel</a:t>
            </a:r>
            <a:r>
              <a:rPr lang="en-US" altLang="ja-JP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. </a:t>
            </a:r>
            <a:r>
              <a:rPr lang="en-US" altLang="ja-JP" sz="1400" dirty="0" err="1" smtClean="0">
                <a:solidFill>
                  <a:srgbClr val="595959"/>
                </a:solidFill>
                <a:latin typeface="Arial Narrow"/>
                <a:cs typeface="Arial Narrow"/>
              </a:rPr>
              <a:t>Prog</a:t>
            </a:r>
            <a:r>
              <a:rPr lang="en-US" altLang="ja-JP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. Rep. </a:t>
            </a:r>
            <a:r>
              <a:rPr lang="en-US" altLang="ja-JP" sz="1400" u="sng" dirty="0" smtClean="0">
                <a:solidFill>
                  <a:srgbClr val="595959"/>
                </a:solidFill>
                <a:latin typeface="Arial Narrow"/>
                <a:cs typeface="Arial Narrow"/>
              </a:rPr>
              <a:t>41,</a:t>
            </a:r>
            <a:r>
              <a:rPr lang="en-US" altLang="ja-JP" sz="1400" dirty="0" smtClean="0">
                <a:solidFill>
                  <a:srgbClr val="595959"/>
                </a:solidFill>
                <a:latin typeface="Arial Narrow"/>
                <a:cs typeface="Arial Narrow"/>
              </a:rPr>
              <a:t> (2008) 151.</a:t>
            </a:r>
          </a:p>
        </p:txBody>
      </p:sp>
      <p:sp>
        <p:nvSpPr>
          <p:cNvPr id="5" name="二等辺三角形 4"/>
          <p:cNvSpPr/>
          <p:nvPr/>
        </p:nvSpPr>
        <p:spPr>
          <a:xfrm rot="5400000">
            <a:off x="2613856" y="3016794"/>
            <a:ext cx="935999" cy="1008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二等辺三角形 5"/>
          <p:cNvSpPr/>
          <p:nvPr/>
        </p:nvSpPr>
        <p:spPr>
          <a:xfrm rot="5400000">
            <a:off x="2613856" y="4229196"/>
            <a:ext cx="935999" cy="1008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図形グループ 9"/>
          <p:cNvGrpSpPr/>
          <p:nvPr/>
        </p:nvGrpSpPr>
        <p:grpSpPr>
          <a:xfrm>
            <a:off x="1652890" y="3376860"/>
            <a:ext cx="127000" cy="287867"/>
            <a:chOff x="1921934" y="2637599"/>
            <a:chExt cx="127000" cy="287867"/>
          </a:xfrm>
        </p:grpSpPr>
        <p:cxnSp>
          <p:nvCxnSpPr>
            <p:cNvPr id="8" name="直線コネクタ 7"/>
            <p:cNvCxnSpPr/>
            <p:nvPr/>
          </p:nvCxnSpPr>
          <p:spPr>
            <a:xfrm rot="5400000">
              <a:off x="1905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5400000">
              <a:off x="1778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図形グループ 10"/>
          <p:cNvGrpSpPr/>
          <p:nvPr/>
        </p:nvGrpSpPr>
        <p:grpSpPr>
          <a:xfrm>
            <a:off x="1652890" y="4589263"/>
            <a:ext cx="127000" cy="287867"/>
            <a:chOff x="1921934" y="2637599"/>
            <a:chExt cx="127000" cy="287867"/>
          </a:xfrm>
        </p:grpSpPr>
        <p:cxnSp>
          <p:nvCxnSpPr>
            <p:cNvPr id="12" name="直線コネクタ 11"/>
            <p:cNvCxnSpPr/>
            <p:nvPr/>
          </p:nvCxnSpPr>
          <p:spPr>
            <a:xfrm rot="5400000">
              <a:off x="1905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>
              <a:off x="1778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線コネクタ 16"/>
          <p:cNvCxnSpPr>
            <a:stCxn id="5" idx="3"/>
          </p:cNvCxnSpPr>
          <p:nvPr/>
        </p:nvCxnSpPr>
        <p:spPr>
          <a:xfrm rot="10800000" flipV="1">
            <a:off x="1779890" y="3520795"/>
            <a:ext cx="797966" cy="12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10800000" flipV="1">
            <a:off x="1779890" y="4723061"/>
            <a:ext cx="797966" cy="12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10800000">
            <a:off x="928991" y="3533262"/>
            <a:ext cx="7238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10800000">
            <a:off x="928991" y="4735528"/>
            <a:ext cx="7238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16200000" flipH="1">
            <a:off x="321624" y="4128160"/>
            <a:ext cx="121473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10800000">
            <a:off x="277057" y="4127367"/>
            <a:ext cx="65193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2577856" y="3350185"/>
            <a:ext cx="57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CSA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577856" y="4538395"/>
            <a:ext cx="57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CSA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77057" y="3719517"/>
            <a:ext cx="47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Qin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38377" y="3619462"/>
            <a:ext cx="42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Ch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438378" y="4265196"/>
            <a:ext cx="36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 Narrow"/>
                <a:cs typeface="Arial Narrow"/>
              </a:rPr>
              <a:t>Cl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3189" y="2980853"/>
            <a:ext cx="232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Qh</a:t>
            </a:r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 =</a:t>
            </a:r>
            <a:r>
              <a:rPr kumimoji="1" lang="en-US" altLang="ja-JP" dirty="0" smtClean="0">
                <a:latin typeface="Arial Narrow"/>
                <a:cs typeface="Arial Narrow"/>
              </a:rPr>
              <a:t> Qin × </a:t>
            </a:r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Ch</a:t>
            </a:r>
            <a:r>
              <a:rPr kumimoji="1" lang="en-US" altLang="ja-JP" dirty="0" smtClean="0">
                <a:solidFill>
                  <a:srgbClr val="FF00FF"/>
                </a:solidFill>
                <a:latin typeface="Arial Narrow"/>
                <a:cs typeface="Arial Narrow"/>
              </a:rPr>
              <a:t> </a:t>
            </a:r>
            <a:r>
              <a:rPr kumimoji="1" lang="en-US" altLang="ja-JP" dirty="0" smtClean="0">
                <a:latin typeface="Arial Narrow"/>
                <a:cs typeface="Arial Narrow"/>
              </a:rPr>
              <a:t>/ (Ch + </a:t>
            </a:r>
            <a:r>
              <a:rPr kumimoji="1" lang="en-US" altLang="ja-JP" dirty="0" err="1" smtClean="0">
                <a:latin typeface="Arial Narrow"/>
                <a:cs typeface="Arial Narrow"/>
              </a:rPr>
              <a:t>Cl</a:t>
            </a:r>
            <a:r>
              <a:rPr kumimoji="1" lang="en-US" altLang="ja-JP" dirty="0" smtClean="0">
                <a:latin typeface="Arial Narrow"/>
                <a:cs typeface="Arial Narrow"/>
              </a:rPr>
              <a:t>)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77057" y="4907727"/>
            <a:ext cx="21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Ql</a:t>
            </a:r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 =</a:t>
            </a:r>
            <a:r>
              <a:rPr kumimoji="1" lang="en-US" altLang="ja-JP" dirty="0" smtClean="0">
                <a:latin typeface="Arial Narrow"/>
                <a:cs typeface="Arial Narrow"/>
              </a:rPr>
              <a:t> Qin × </a:t>
            </a:r>
            <a:r>
              <a:rPr kumimoji="1" lang="en-US" altLang="ja-JP" dirty="0" err="1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Cl</a:t>
            </a:r>
            <a:r>
              <a:rPr kumimoji="1" lang="en-US" altLang="ja-JP" dirty="0" smtClean="0">
                <a:latin typeface="Arial Narrow"/>
                <a:cs typeface="Arial Narrow"/>
              </a:rPr>
              <a:t> / (Ch + </a:t>
            </a:r>
            <a:r>
              <a:rPr kumimoji="1" lang="en-US" altLang="ja-JP" dirty="0" err="1" smtClean="0">
                <a:latin typeface="Arial Narrow"/>
                <a:cs typeface="Arial Narrow"/>
              </a:rPr>
              <a:t>Cl</a:t>
            </a:r>
            <a:r>
              <a:rPr kumimoji="1" lang="en-US" altLang="ja-JP" dirty="0" smtClean="0">
                <a:latin typeface="Arial Narrow"/>
                <a:cs typeface="Arial Narrow"/>
              </a:rPr>
              <a:t>)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34" name="Line 64"/>
          <p:cNvSpPr>
            <a:spLocks noChangeShapeType="1"/>
          </p:cNvSpPr>
          <p:nvPr/>
        </p:nvSpPr>
        <p:spPr bwMode="auto">
          <a:xfrm>
            <a:off x="5338779" y="5896660"/>
            <a:ext cx="37545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5" name="Line 65"/>
          <p:cNvSpPr>
            <a:spLocks noChangeShapeType="1"/>
          </p:cNvSpPr>
          <p:nvPr/>
        </p:nvSpPr>
        <p:spPr bwMode="auto">
          <a:xfrm>
            <a:off x="5338779" y="3350185"/>
            <a:ext cx="0" cy="2917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Rectangle 66"/>
          <p:cNvSpPr>
            <a:spLocks noChangeArrowheads="1"/>
          </p:cNvSpPr>
          <p:nvPr/>
        </p:nvSpPr>
        <p:spPr bwMode="auto">
          <a:xfrm>
            <a:off x="8187550" y="5520998"/>
            <a:ext cx="847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400080"/>
                </a:solidFill>
                <a:latin typeface="Arial Narrow"/>
                <a:cs typeface="Arial Narrow"/>
              </a:rPr>
              <a:t>L</a:t>
            </a:r>
            <a:r>
              <a:rPr lang="en-US" altLang="ja-JP" sz="1800" dirty="0" smtClean="0">
                <a:solidFill>
                  <a:srgbClr val="400080"/>
                </a:solidFill>
                <a:latin typeface="Arial Narrow"/>
                <a:cs typeface="Arial Narrow"/>
              </a:rPr>
              <a:t>og</a:t>
            </a:r>
            <a:r>
              <a:rPr lang="en-US" altLang="ja-JP" sz="1800" dirty="0" smtClean="0">
                <a:latin typeface="Arial Narrow"/>
                <a:cs typeface="Arial Narrow"/>
              </a:rPr>
              <a:t> </a:t>
            </a:r>
            <a:r>
              <a:rPr lang="en-US" altLang="ja-JP" sz="1800" i="1" dirty="0" smtClean="0">
                <a:latin typeface="Arial Narrow"/>
                <a:cs typeface="Arial Narrow"/>
              </a:rPr>
              <a:t>Q</a:t>
            </a:r>
            <a:r>
              <a:rPr lang="en-US" altLang="ja-JP" sz="1800" dirty="0" smtClean="0">
                <a:latin typeface="Arial Narrow"/>
                <a:cs typeface="Arial Narrow"/>
              </a:rPr>
              <a:t>in</a:t>
            </a:r>
            <a:endParaRPr lang="en-US" altLang="ja-JP" sz="1800" dirty="0">
              <a:latin typeface="Arial Narrow"/>
              <a:cs typeface="Arial Narrow"/>
            </a:endParaRPr>
          </a:p>
        </p:txBody>
      </p:sp>
      <p:sp>
        <p:nvSpPr>
          <p:cNvPr id="37" name="Line 67"/>
          <p:cNvSpPr>
            <a:spLocks noChangeShapeType="1"/>
          </p:cNvSpPr>
          <p:nvPr/>
        </p:nvSpPr>
        <p:spPr bwMode="auto">
          <a:xfrm flipV="1">
            <a:off x="5338779" y="4088849"/>
            <a:ext cx="1730888" cy="1807811"/>
          </a:xfrm>
          <a:prstGeom prst="line">
            <a:avLst/>
          </a:prstGeom>
          <a:noFill/>
          <a:ln w="63500" cap="flat" cmpd="sng" algn="ctr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" name="Line 68"/>
          <p:cNvSpPr>
            <a:spLocks noChangeShapeType="1"/>
          </p:cNvSpPr>
          <p:nvPr/>
        </p:nvSpPr>
        <p:spPr bwMode="auto">
          <a:xfrm>
            <a:off x="7069667" y="4088849"/>
            <a:ext cx="599762" cy="0"/>
          </a:xfrm>
          <a:prstGeom prst="line">
            <a:avLst/>
          </a:prstGeom>
          <a:noFill/>
          <a:ln w="63500" cap="flat" cmpd="sng" algn="ctr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" name="Text Box 69"/>
          <p:cNvSpPr txBox="1">
            <a:spLocks noChangeArrowheads="1"/>
          </p:cNvSpPr>
          <p:nvPr/>
        </p:nvSpPr>
        <p:spPr bwMode="auto">
          <a:xfrm>
            <a:off x="4981060" y="2980853"/>
            <a:ext cx="942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400080"/>
                </a:solidFill>
                <a:latin typeface="Arial Narrow"/>
                <a:cs typeface="Arial Narrow"/>
              </a:rPr>
              <a:t>L</a:t>
            </a:r>
            <a:r>
              <a:rPr lang="en-US" altLang="ja-JP" sz="1800" dirty="0" smtClean="0">
                <a:solidFill>
                  <a:srgbClr val="400080"/>
                </a:solidFill>
                <a:latin typeface="Arial Narrow"/>
                <a:cs typeface="Arial Narrow"/>
              </a:rPr>
              <a:t>og</a:t>
            </a:r>
            <a:r>
              <a:rPr lang="en-US" altLang="ja-JP" sz="1800" dirty="0" smtClean="0">
                <a:latin typeface="Arial Narrow"/>
                <a:cs typeface="Arial Narrow"/>
              </a:rPr>
              <a:t> </a:t>
            </a:r>
            <a:r>
              <a:rPr lang="en-US" altLang="ja-JP" sz="1800" i="1" dirty="0" err="1" smtClean="0">
                <a:latin typeface="Arial Narrow"/>
                <a:cs typeface="Arial Narrow"/>
              </a:rPr>
              <a:t>V</a:t>
            </a:r>
            <a:r>
              <a:rPr lang="en-US" altLang="ja-JP" sz="1800" dirty="0" err="1" smtClean="0">
                <a:latin typeface="Arial Narrow"/>
                <a:cs typeface="Arial Narrow"/>
              </a:rPr>
              <a:t>out</a:t>
            </a:r>
            <a:endParaRPr lang="en-US" altLang="ja-JP" sz="2400" dirty="0">
              <a:latin typeface="Arial Narrow"/>
              <a:ea typeface="Osaka" charset="-128"/>
              <a:cs typeface="Arial Narrow"/>
            </a:endParaRPr>
          </a:p>
        </p:txBody>
      </p:sp>
      <p:sp>
        <p:nvSpPr>
          <p:cNvPr id="40" name="Line 73"/>
          <p:cNvSpPr>
            <a:spLocks noChangeShapeType="1"/>
          </p:cNvSpPr>
          <p:nvPr/>
        </p:nvSpPr>
        <p:spPr bwMode="auto">
          <a:xfrm flipV="1">
            <a:off x="5923596" y="4088848"/>
            <a:ext cx="1747422" cy="1807811"/>
          </a:xfrm>
          <a:prstGeom prst="line">
            <a:avLst/>
          </a:prstGeom>
          <a:noFill/>
          <a:ln w="635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 rot="5400000">
            <a:off x="5766363" y="5884812"/>
            <a:ext cx="31287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5400000">
            <a:off x="6322945" y="5878243"/>
            <a:ext cx="31287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5400000">
            <a:off x="6912434" y="5900016"/>
            <a:ext cx="31287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5400000">
            <a:off x="7513785" y="5861309"/>
            <a:ext cx="31287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rot="5400000">
            <a:off x="6661782" y="4832797"/>
            <a:ext cx="2013705" cy="1589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5400000">
            <a:off x="6063609" y="4832797"/>
            <a:ext cx="2013705" cy="1589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6714190" y="601854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cs typeface="Arial Narrow"/>
              </a:rPr>
              <a:t>4 </a:t>
            </a:r>
            <a:r>
              <a:rPr lang="en-US" altLang="ja-JP" dirty="0" err="1" smtClean="0">
                <a:cs typeface="Arial Narrow"/>
              </a:rPr>
              <a:t>p</a:t>
            </a:r>
            <a:r>
              <a:rPr kumimoji="1" lang="en-US" altLang="ja-JP" dirty="0" err="1" smtClean="0">
                <a:cs typeface="Arial Narrow"/>
              </a:rPr>
              <a:t>C</a:t>
            </a:r>
            <a:endParaRPr kumimoji="1" lang="ja-JP" altLang="en-US" dirty="0">
              <a:cs typeface="Arial Narrow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545916" y="601854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cs typeface="Arial Narrow"/>
              </a:rPr>
              <a:t>40 </a:t>
            </a:r>
            <a:r>
              <a:rPr lang="en-US" altLang="ja-JP" dirty="0" err="1" smtClean="0">
                <a:cs typeface="Arial Narrow"/>
              </a:rPr>
              <a:t>p</a:t>
            </a:r>
            <a:r>
              <a:rPr kumimoji="1" lang="en-US" altLang="ja-JP" dirty="0" err="1" smtClean="0">
                <a:cs typeface="Arial Narrow"/>
              </a:rPr>
              <a:t>C</a:t>
            </a:r>
            <a:endParaRPr kumimoji="1" lang="ja-JP" altLang="en-US" dirty="0">
              <a:cs typeface="Arial Narrow"/>
            </a:endParaRPr>
          </a:p>
        </p:txBody>
      </p:sp>
      <p:cxnSp>
        <p:nvCxnSpPr>
          <p:cNvPr id="50" name="直線コネクタ 49"/>
          <p:cNvCxnSpPr>
            <a:stCxn id="5" idx="0"/>
          </p:cNvCxnSpPr>
          <p:nvPr/>
        </p:nvCxnSpPr>
        <p:spPr>
          <a:xfrm>
            <a:off x="3585856" y="3520795"/>
            <a:ext cx="6077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585856" y="4734850"/>
            <a:ext cx="6077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3445861" y="3151463"/>
            <a:ext cx="1048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</a:rPr>
              <a:t>h</a:t>
            </a:r>
            <a:r>
              <a:rPr kumimoji="1" lang="en-US" altLang="ja-JP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</a:rPr>
              <a:t>igh-gain</a:t>
            </a:r>
          </a:p>
          <a:p>
            <a:r>
              <a:rPr kumimoji="1" lang="en-US" altLang="ja-JP" dirty="0" smtClean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</a:rPr>
              <a:t>channel</a:t>
            </a:r>
            <a:endParaRPr kumimoji="1" lang="ja-JP" altLang="en-US" dirty="0">
              <a:ln>
                <a:solidFill>
                  <a:srgbClr val="3366FF"/>
                </a:solidFill>
              </a:ln>
              <a:solidFill>
                <a:srgbClr val="3366FF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431314" y="4379974"/>
            <a:ext cx="978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l</a:t>
            </a:r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ow-gain</a:t>
            </a:r>
          </a:p>
          <a:p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channel</a:t>
            </a:r>
            <a:endParaRPr kumimoji="1" lang="ja-JP" altLang="en-US" dirty="0">
              <a:ln>
                <a:solidFill>
                  <a:srgbClr val="FF00FF"/>
                </a:solidFill>
              </a:ln>
              <a:solidFill>
                <a:srgbClr val="FF00FF"/>
              </a:solidFill>
            </a:endParaRPr>
          </a:p>
        </p:txBody>
      </p:sp>
      <p:cxnSp>
        <p:nvCxnSpPr>
          <p:cNvPr id="55" name="直線矢印コネクタ 54"/>
          <p:cNvCxnSpPr/>
          <p:nvPr/>
        </p:nvCxnSpPr>
        <p:spPr>
          <a:xfrm>
            <a:off x="7068078" y="3928343"/>
            <a:ext cx="5997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6714190" y="2973131"/>
            <a:ext cx="2321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Extended as much as the </a:t>
            </a:r>
          </a:p>
          <a:p>
            <a:r>
              <a:rPr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capacitance ratio</a:t>
            </a:r>
            <a:endParaRPr kumimoji="1" lang="ja-JP" altLang="en-US" dirty="0">
              <a:ln>
                <a:solidFill>
                  <a:srgbClr val="FF00FF"/>
                </a:solidFill>
              </a:ln>
              <a:solidFill>
                <a:srgbClr val="FF00FF"/>
              </a:solidFill>
              <a:latin typeface="Arial Narrow"/>
              <a:cs typeface="Arial Narrow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478589" y="6387874"/>
            <a:ext cx="127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Ch = </a:t>
            </a:r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10</a:t>
            </a:r>
            <a:r>
              <a:rPr kumimoji="1" lang="en-US" altLang="ja-JP" dirty="0" smtClean="0">
                <a:solidFill>
                  <a:srgbClr val="FF00FF"/>
                </a:solidFill>
                <a:latin typeface="Arial Narrow"/>
                <a:cs typeface="Arial Narrow"/>
              </a:rPr>
              <a:t> </a:t>
            </a:r>
            <a:r>
              <a:rPr lang="en-US" altLang="ja-JP" dirty="0" smtClean="0">
                <a:latin typeface="Arial Narrow"/>
                <a:cs typeface="Arial Narrow"/>
              </a:rPr>
              <a:t>× </a:t>
            </a:r>
            <a:r>
              <a:rPr lang="en-US" altLang="ja-JP" dirty="0" err="1" smtClean="0">
                <a:latin typeface="Arial Narrow"/>
                <a:cs typeface="Arial Narrow"/>
              </a:rPr>
              <a:t>Cl</a:t>
            </a:r>
            <a:r>
              <a:rPr kumimoji="1" lang="en-US" altLang="ja-JP" dirty="0" smtClean="0">
                <a:latin typeface="Arial Narrow"/>
                <a:cs typeface="Arial Narrow"/>
              </a:rPr>
              <a:t> 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49" name="Line 68"/>
          <p:cNvSpPr>
            <a:spLocks noChangeShapeType="1"/>
          </p:cNvSpPr>
          <p:nvPr/>
        </p:nvSpPr>
        <p:spPr bwMode="auto">
          <a:xfrm>
            <a:off x="7669429" y="4088849"/>
            <a:ext cx="599762" cy="0"/>
          </a:xfrm>
          <a:prstGeom prst="line">
            <a:avLst/>
          </a:prstGeom>
          <a:noFill/>
          <a:ln w="635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762960" y="4753925"/>
            <a:ext cx="366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3366FF"/>
                </a:solidFill>
                <a:latin typeface="Arial Narrow"/>
                <a:cs typeface="Arial Narrow"/>
              </a:rPr>
              <a:t>H</a:t>
            </a:r>
            <a:endParaRPr kumimoji="1" lang="ja-JP" altLang="en-US" sz="2400" b="1"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569221" y="5092393"/>
            <a:ext cx="33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FF"/>
                </a:solidFill>
                <a:latin typeface="Arial Narrow"/>
                <a:cs typeface="Arial Narrow"/>
              </a:rPr>
              <a:t>L</a:t>
            </a:r>
            <a:endParaRPr kumimoji="1" lang="ja-JP" altLang="en-US" sz="2400" b="1" dirty="0">
              <a:solidFill>
                <a:srgbClr val="FF00FF"/>
              </a:solidFill>
              <a:latin typeface="Arial Narrow"/>
              <a:cs typeface="Arial Narrow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4739351" y="4057107"/>
            <a:ext cx="2047218" cy="6457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739351" y="3988794"/>
            <a:ext cx="20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similar response with</a:t>
            </a:r>
          </a:p>
          <a:p>
            <a:r>
              <a:rPr lang="en-US" altLang="ja-JP" dirty="0" smtClean="0">
                <a:latin typeface="Arial Narrow"/>
                <a:cs typeface="Arial Narrow"/>
              </a:rPr>
              <a:t>single channel system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cxnSp>
        <p:nvCxnSpPr>
          <p:cNvPr id="63" name="直線矢印コネクタ 62"/>
          <p:cNvCxnSpPr/>
          <p:nvPr/>
        </p:nvCxnSpPr>
        <p:spPr>
          <a:xfrm rot="16200000" flipH="1">
            <a:off x="6061249" y="4703643"/>
            <a:ext cx="272602" cy="135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333" y="274638"/>
            <a:ext cx="8559800" cy="9022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Output pulse shapes from the </a:t>
            </a:r>
            <a:r>
              <a:rPr lang="en-US" altLang="ja-JP" sz="3200" dirty="0" err="1" smtClean="0">
                <a:latin typeface="Arial Narrow"/>
                <a:cs typeface="Arial Narrow"/>
              </a:rPr>
              <a:t>CSAs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1682526" y="3040498"/>
            <a:ext cx="668571" cy="720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1684115" y="4764821"/>
            <a:ext cx="668571" cy="720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980545" y="3315026"/>
            <a:ext cx="127000" cy="287867"/>
            <a:chOff x="1921934" y="2637599"/>
            <a:chExt cx="127000" cy="287867"/>
          </a:xfrm>
        </p:grpSpPr>
        <p:cxnSp>
          <p:nvCxnSpPr>
            <p:cNvPr id="8" name="直線コネクタ 7"/>
            <p:cNvCxnSpPr/>
            <p:nvPr/>
          </p:nvCxnSpPr>
          <p:spPr>
            <a:xfrm rot="5400000">
              <a:off x="1905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5400000">
              <a:off x="1778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図形グループ 9"/>
          <p:cNvGrpSpPr/>
          <p:nvPr/>
        </p:nvGrpSpPr>
        <p:grpSpPr>
          <a:xfrm>
            <a:off x="980545" y="4973710"/>
            <a:ext cx="127000" cy="287867"/>
            <a:chOff x="1921934" y="2637599"/>
            <a:chExt cx="127000" cy="287867"/>
          </a:xfrm>
        </p:grpSpPr>
        <p:cxnSp>
          <p:nvCxnSpPr>
            <p:cNvPr id="11" name="直線コネクタ 10"/>
            <p:cNvCxnSpPr/>
            <p:nvPr/>
          </p:nvCxnSpPr>
          <p:spPr>
            <a:xfrm rot="5400000">
              <a:off x="1905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5400000">
              <a:off x="1778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直線コネクタ 13"/>
          <p:cNvCxnSpPr/>
          <p:nvPr/>
        </p:nvCxnSpPr>
        <p:spPr>
          <a:xfrm>
            <a:off x="1113516" y="3419815"/>
            <a:ext cx="53375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107544" y="5124820"/>
            <a:ext cx="5736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10800000">
            <a:off x="760412" y="3418227"/>
            <a:ext cx="22013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10800000">
            <a:off x="745841" y="5117644"/>
            <a:ext cx="234704" cy="7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16200000" flipV="1">
            <a:off x="-96185" y="4261047"/>
            <a:ext cx="1699417" cy="137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10800000">
            <a:off x="296333" y="4263951"/>
            <a:ext cx="45030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823658" y="3638732"/>
            <a:ext cx="42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Ch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58093" y="4599609"/>
            <a:ext cx="36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Arial Narrow"/>
                <a:cs typeface="Arial Narrow"/>
              </a:rPr>
              <a:t>Cl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cxnSp>
        <p:nvCxnSpPr>
          <p:cNvPr id="37" name="直線コネクタ 36"/>
          <p:cNvCxnSpPr>
            <a:stCxn id="5" idx="0"/>
          </p:cNvCxnSpPr>
          <p:nvPr/>
        </p:nvCxnSpPr>
        <p:spPr>
          <a:xfrm>
            <a:off x="2376812" y="3400499"/>
            <a:ext cx="1046385" cy="153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2376811" y="5112057"/>
            <a:ext cx="1046386" cy="12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図形グループ 38"/>
          <p:cNvGrpSpPr/>
          <p:nvPr/>
        </p:nvGrpSpPr>
        <p:grpSpPr>
          <a:xfrm>
            <a:off x="1731509" y="2076556"/>
            <a:ext cx="456262" cy="525727"/>
            <a:chOff x="1992193" y="4893734"/>
            <a:chExt cx="456262" cy="525727"/>
          </a:xfrm>
        </p:grpSpPr>
        <p:cxnSp>
          <p:nvCxnSpPr>
            <p:cNvPr id="40" name="直線コネクタ 39"/>
            <p:cNvCxnSpPr/>
            <p:nvPr/>
          </p:nvCxnSpPr>
          <p:spPr>
            <a:xfrm rot="5400000">
              <a:off x="1882920" y="5308600"/>
              <a:ext cx="220134" cy="158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5400000">
              <a:off x="2337594" y="5308600"/>
              <a:ext cx="220134" cy="1588"/>
            </a:xfrm>
            <a:prstGeom prst="line">
              <a:avLst/>
            </a:prstGeom>
            <a:ln>
              <a:solidFill>
                <a:srgbClr val="FF00FF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1994576" y="5199327"/>
              <a:ext cx="452291" cy="158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1994576" y="5095345"/>
              <a:ext cx="452291" cy="158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rot="5400000" flipH="1" flipV="1">
              <a:off x="2113227" y="4990306"/>
              <a:ext cx="201612" cy="8467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図形グループ 75"/>
          <p:cNvGrpSpPr/>
          <p:nvPr/>
        </p:nvGrpSpPr>
        <p:grpSpPr>
          <a:xfrm>
            <a:off x="1480741" y="2601488"/>
            <a:ext cx="1254655" cy="819915"/>
            <a:chOff x="1971940" y="1908734"/>
            <a:chExt cx="1254655" cy="819915"/>
          </a:xfrm>
        </p:grpSpPr>
        <p:grpSp>
          <p:nvGrpSpPr>
            <p:cNvPr id="45" name="図形グループ 44"/>
            <p:cNvGrpSpPr/>
            <p:nvPr/>
          </p:nvGrpSpPr>
          <p:grpSpPr>
            <a:xfrm>
              <a:off x="2376813" y="1908734"/>
              <a:ext cx="127000" cy="287867"/>
              <a:chOff x="1921934" y="2637599"/>
              <a:chExt cx="127000" cy="287867"/>
            </a:xfrm>
          </p:grpSpPr>
          <p:cxnSp>
            <p:nvCxnSpPr>
              <p:cNvPr id="46" name="直線コネクタ 45"/>
              <p:cNvCxnSpPr/>
              <p:nvPr/>
            </p:nvCxnSpPr>
            <p:spPr>
              <a:xfrm rot="5400000">
                <a:off x="1905000" y="2781533"/>
                <a:ext cx="2878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 rot="5400000">
                <a:off x="1778000" y="2781533"/>
                <a:ext cx="2878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直線コネクタ 52"/>
            <p:cNvCxnSpPr/>
            <p:nvPr/>
          </p:nvCxnSpPr>
          <p:spPr>
            <a:xfrm>
              <a:off x="2503813" y="2051873"/>
              <a:ext cx="72198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rot="5400000">
              <a:off x="2887809" y="2389864"/>
              <a:ext cx="67598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rot="10800000">
              <a:off x="1972734" y="2053461"/>
              <a:ext cx="40407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rot="5400000">
              <a:off x="1637536" y="2387070"/>
              <a:ext cx="6703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直線コネクタ 64"/>
          <p:cNvCxnSpPr/>
          <p:nvPr/>
        </p:nvCxnSpPr>
        <p:spPr>
          <a:xfrm rot="10800000" flipV="1">
            <a:off x="1479152" y="2601488"/>
            <a:ext cx="25077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2187771" y="2599106"/>
            <a:ext cx="5476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rot="5400000">
            <a:off x="1403292" y="2691654"/>
            <a:ext cx="18192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 rot="5400000">
            <a:off x="2640068" y="2691257"/>
            <a:ext cx="1827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図形グループ 76"/>
          <p:cNvGrpSpPr/>
          <p:nvPr/>
        </p:nvGrpSpPr>
        <p:grpSpPr>
          <a:xfrm>
            <a:off x="1479153" y="4297729"/>
            <a:ext cx="1254655" cy="819915"/>
            <a:chOff x="1971940" y="1908734"/>
            <a:chExt cx="1254655" cy="819915"/>
          </a:xfrm>
        </p:grpSpPr>
        <p:grpSp>
          <p:nvGrpSpPr>
            <p:cNvPr id="78" name="図形グループ 44"/>
            <p:cNvGrpSpPr/>
            <p:nvPr/>
          </p:nvGrpSpPr>
          <p:grpSpPr>
            <a:xfrm>
              <a:off x="2376813" y="1908734"/>
              <a:ext cx="127000" cy="287867"/>
              <a:chOff x="1921934" y="2637599"/>
              <a:chExt cx="127000" cy="287867"/>
            </a:xfrm>
          </p:grpSpPr>
          <p:cxnSp>
            <p:nvCxnSpPr>
              <p:cNvPr id="83" name="直線コネクタ 82"/>
              <p:cNvCxnSpPr/>
              <p:nvPr/>
            </p:nvCxnSpPr>
            <p:spPr>
              <a:xfrm rot="5400000">
                <a:off x="1905000" y="2781533"/>
                <a:ext cx="2878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 rot="5400000">
                <a:off x="1778000" y="2781533"/>
                <a:ext cx="2878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直線コネクタ 78"/>
            <p:cNvCxnSpPr/>
            <p:nvPr/>
          </p:nvCxnSpPr>
          <p:spPr>
            <a:xfrm>
              <a:off x="2503813" y="2051873"/>
              <a:ext cx="72198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rot="5400000">
              <a:off x="2887809" y="2389864"/>
              <a:ext cx="67598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rot="10800000">
              <a:off x="1972734" y="2053461"/>
              <a:ext cx="40407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rot="5400000">
              <a:off x="1637536" y="2387070"/>
              <a:ext cx="6703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テキスト ボックス 84"/>
          <p:cNvSpPr txBox="1"/>
          <p:nvPr/>
        </p:nvSpPr>
        <p:spPr>
          <a:xfrm>
            <a:off x="1651345" y="3210941"/>
            <a:ext cx="57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CSA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647271" y="4932978"/>
            <a:ext cx="57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CSA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118" name="角丸四角形 117"/>
          <p:cNvSpPr/>
          <p:nvPr/>
        </p:nvSpPr>
        <p:spPr>
          <a:xfrm>
            <a:off x="1215386" y="2056938"/>
            <a:ext cx="1840426" cy="3468415"/>
          </a:xfrm>
          <a:prstGeom prst="roundRect">
            <a:avLst/>
          </a:prstGeom>
          <a:noFill/>
          <a:ln w="38100" cap="flat" cmpd="sng" algn="ctr">
            <a:solidFill>
              <a:srgbClr val="4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166492" y="3537481"/>
            <a:ext cx="480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n>
                  <a:solidFill>
                    <a:srgbClr val="400080"/>
                  </a:solidFill>
                </a:ln>
                <a:latin typeface="Arial Narrow"/>
                <a:cs typeface="Arial Narrow"/>
              </a:rPr>
              <a:t>This part is implemented in first prototype</a:t>
            </a:r>
            <a:endParaRPr kumimoji="1" lang="ja-JP" altLang="en-US" sz="2400" dirty="0">
              <a:ln>
                <a:solidFill>
                  <a:srgbClr val="400080"/>
                </a:solidFill>
              </a:ln>
              <a:latin typeface="Arial Narrow"/>
              <a:cs typeface="Arial Narrow"/>
            </a:endParaRPr>
          </a:p>
        </p:txBody>
      </p:sp>
      <p:pic>
        <p:nvPicPr>
          <p:cNvPr id="91" name="図 90" descr="PA300110.JPG"/>
          <p:cNvPicPr>
            <a:picLocks noChangeAspect="1"/>
          </p:cNvPicPr>
          <p:nvPr/>
        </p:nvPicPr>
        <p:blipFill>
          <a:blip r:embed="rId2"/>
          <a:srcRect l="28651" t="38944" r="32596" b="24573"/>
          <a:stretch>
            <a:fillRect/>
          </a:stretch>
        </p:blipFill>
        <p:spPr>
          <a:xfrm>
            <a:off x="3881333" y="4382722"/>
            <a:ext cx="1810148" cy="1278086"/>
          </a:xfrm>
          <a:prstGeom prst="rect">
            <a:avLst/>
          </a:prstGeom>
        </p:spPr>
      </p:pic>
      <p:sp>
        <p:nvSpPr>
          <p:cNvPr id="94" name="テキスト ボックス 93"/>
          <p:cNvSpPr txBox="1"/>
          <p:nvPr/>
        </p:nvSpPr>
        <p:spPr>
          <a:xfrm>
            <a:off x="5968268" y="4732637"/>
            <a:ext cx="2878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-110" charset="2"/>
              <a:buChar char="ß"/>
            </a:pPr>
            <a:r>
              <a:rPr kumimoji="1" lang="en-US" altLang="ja-JP" dirty="0" smtClean="0">
                <a:latin typeface="Arial Narrow"/>
                <a:cs typeface="Arial Narrow"/>
              </a:rPr>
              <a:t>Chip and its test board</a:t>
            </a:r>
            <a:br>
              <a:rPr kumimoji="1" lang="en-US" altLang="ja-JP" dirty="0" smtClean="0">
                <a:latin typeface="Arial Narrow"/>
                <a:cs typeface="Arial Narrow"/>
              </a:rPr>
            </a:br>
            <a:r>
              <a:rPr kumimoji="1" lang="en-US" altLang="ja-JP" dirty="0" smtClean="0">
                <a:latin typeface="Arial Narrow"/>
                <a:cs typeface="Arial Narrow"/>
              </a:rPr>
              <a:t>      TSMC 0.5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m</a:t>
            </a:r>
            <a:r>
              <a:rPr kumimoji="1" lang="en-US" altLang="ja-JP" dirty="0" smtClean="0">
                <a:latin typeface="Arial Narrow"/>
                <a:cs typeface="Arial Narrow"/>
              </a:rPr>
              <a:t>m process</a:t>
            </a:r>
            <a:r>
              <a:rPr lang="en-US" altLang="ja-JP" dirty="0" smtClean="0">
                <a:latin typeface="Arial Narrow"/>
                <a:cs typeface="Arial Narrow"/>
              </a:rPr>
              <a:t/>
            </a:r>
            <a:br>
              <a:rPr lang="en-US" altLang="ja-JP" dirty="0" smtClean="0">
                <a:latin typeface="Arial Narrow"/>
                <a:cs typeface="Arial Narrow"/>
              </a:rPr>
            </a:br>
            <a:r>
              <a:rPr lang="en-US" altLang="ja-JP" dirty="0" smtClean="0">
                <a:latin typeface="Arial Narrow"/>
                <a:cs typeface="Arial Narrow"/>
              </a:rPr>
              <a:t>     chip size ~ 1.6 mm × 1.2 mm</a:t>
            </a:r>
            <a:endParaRPr kumimoji="1" lang="en-US" altLang="ja-JP" dirty="0" smtClean="0">
              <a:latin typeface="Arial Narrow"/>
              <a:cs typeface="Arial Narrow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3101925" y="3454066"/>
            <a:ext cx="32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4F81BD"/>
                  </a:solidFill>
                </a:ln>
                <a:solidFill>
                  <a:srgbClr val="3366FF"/>
                </a:solidFill>
                <a:latin typeface="Arial Narrow"/>
                <a:cs typeface="Arial Narrow"/>
              </a:rPr>
              <a:t>H</a:t>
            </a:r>
            <a:endParaRPr kumimoji="1" lang="ja-JP" altLang="en-US" dirty="0">
              <a:ln>
                <a:solidFill>
                  <a:srgbClr val="4F81BD"/>
                </a:solidFill>
              </a:ln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3133259" y="4739860"/>
            <a:ext cx="28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Arial Narrow"/>
                <a:cs typeface="Arial Narrow"/>
              </a:rPr>
              <a:t>L</a:t>
            </a:r>
            <a:endParaRPr kumimoji="1" lang="ja-JP" altLang="en-US" dirty="0">
              <a:ln>
                <a:solidFill>
                  <a:srgbClr val="FF00FF"/>
                </a:solidFill>
              </a:ln>
              <a:solidFill>
                <a:srgbClr val="FF00FF"/>
              </a:solidFill>
              <a:latin typeface="Arial Narrow"/>
              <a:cs typeface="Arial Narrow"/>
            </a:endParaRPr>
          </a:p>
        </p:txBody>
      </p:sp>
      <p:cxnSp>
        <p:nvCxnSpPr>
          <p:cNvPr id="158" name="直線矢印コネクタ 157"/>
          <p:cNvCxnSpPr/>
          <p:nvPr/>
        </p:nvCxnSpPr>
        <p:spPr>
          <a:xfrm>
            <a:off x="3101925" y="3999146"/>
            <a:ext cx="1639408" cy="799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Result I: Dynamic range for a single channel CSA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pic>
        <p:nvPicPr>
          <p:cNvPr id="4" name="図 3" descr="LG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690" y="1908316"/>
            <a:ext cx="5677310" cy="3600000"/>
          </a:xfrm>
          <a:prstGeom prst="rect">
            <a:avLst/>
          </a:prstGeom>
        </p:spPr>
      </p:pic>
      <p:sp>
        <p:nvSpPr>
          <p:cNvPr id="6" name="二等辺三角形 5"/>
          <p:cNvSpPr/>
          <p:nvPr/>
        </p:nvSpPr>
        <p:spPr>
          <a:xfrm rot="5400000">
            <a:off x="834051" y="3052858"/>
            <a:ext cx="395144" cy="42554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図形グループ 9"/>
          <p:cNvGrpSpPr/>
          <p:nvPr/>
        </p:nvGrpSpPr>
        <p:grpSpPr>
          <a:xfrm>
            <a:off x="523085" y="3204813"/>
            <a:ext cx="53615" cy="121527"/>
            <a:chOff x="1921934" y="2637599"/>
            <a:chExt cx="127000" cy="287867"/>
          </a:xfrm>
        </p:grpSpPr>
        <p:cxnSp>
          <p:nvCxnSpPr>
            <p:cNvPr id="11" name="直線コネクタ 10"/>
            <p:cNvCxnSpPr/>
            <p:nvPr/>
          </p:nvCxnSpPr>
          <p:spPr>
            <a:xfrm rot="5400000">
              <a:off x="1905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5400000">
              <a:off x="1778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直線コネクタ 13"/>
          <p:cNvCxnSpPr/>
          <p:nvPr/>
        </p:nvCxnSpPr>
        <p:spPr>
          <a:xfrm>
            <a:off x="576700" y="3265577"/>
            <a:ext cx="2421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10800000">
            <a:off x="424002" y="3267265"/>
            <a:ext cx="99083" cy="30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16200000" flipV="1">
            <a:off x="245108" y="3080531"/>
            <a:ext cx="363941" cy="6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10800000">
            <a:off x="240053" y="2906526"/>
            <a:ext cx="190101" cy="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16200000" flipV="1">
            <a:off x="-11403" y="2655740"/>
            <a:ext cx="496762" cy="61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図形グループ 19"/>
          <p:cNvGrpSpPr/>
          <p:nvPr/>
        </p:nvGrpSpPr>
        <p:grpSpPr>
          <a:xfrm rot="5400000">
            <a:off x="206423" y="2316281"/>
            <a:ext cx="53615" cy="121527"/>
            <a:chOff x="1921934" y="2637599"/>
            <a:chExt cx="127000" cy="287867"/>
          </a:xfrm>
        </p:grpSpPr>
        <p:cxnSp>
          <p:nvCxnSpPr>
            <p:cNvPr id="21" name="直線コネクタ 20"/>
            <p:cNvCxnSpPr/>
            <p:nvPr/>
          </p:nvCxnSpPr>
          <p:spPr>
            <a:xfrm rot="5400000">
              <a:off x="1905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rot="5400000">
              <a:off x="1778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コネクタ 22"/>
          <p:cNvCxnSpPr/>
          <p:nvPr/>
        </p:nvCxnSpPr>
        <p:spPr>
          <a:xfrm rot="5400000" flipH="1" flipV="1">
            <a:off x="179165" y="2296172"/>
            <a:ext cx="108130" cy="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244393" y="3267936"/>
            <a:ext cx="286649" cy="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図形グループ 49"/>
          <p:cNvGrpSpPr/>
          <p:nvPr/>
        </p:nvGrpSpPr>
        <p:grpSpPr>
          <a:xfrm>
            <a:off x="759326" y="2919439"/>
            <a:ext cx="529669" cy="346138"/>
            <a:chOff x="1971940" y="1908734"/>
            <a:chExt cx="1254655" cy="819915"/>
          </a:xfrm>
        </p:grpSpPr>
        <p:grpSp>
          <p:nvGrpSpPr>
            <p:cNvPr id="51" name="図形グループ 44"/>
            <p:cNvGrpSpPr/>
            <p:nvPr/>
          </p:nvGrpSpPr>
          <p:grpSpPr>
            <a:xfrm>
              <a:off x="2376813" y="1908734"/>
              <a:ext cx="127000" cy="287867"/>
              <a:chOff x="1921934" y="2637599"/>
              <a:chExt cx="127000" cy="287867"/>
            </a:xfrm>
          </p:grpSpPr>
          <p:cxnSp>
            <p:nvCxnSpPr>
              <p:cNvPr id="56" name="直線コネクタ 55"/>
              <p:cNvCxnSpPr/>
              <p:nvPr/>
            </p:nvCxnSpPr>
            <p:spPr>
              <a:xfrm rot="5400000">
                <a:off x="1905000" y="2781533"/>
                <a:ext cx="2878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rot="5400000">
                <a:off x="1778000" y="2781533"/>
                <a:ext cx="2878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直線コネクタ 51"/>
            <p:cNvCxnSpPr/>
            <p:nvPr/>
          </p:nvCxnSpPr>
          <p:spPr>
            <a:xfrm>
              <a:off x="2503813" y="2051873"/>
              <a:ext cx="72198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rot="5400000">
              <a:off x="2887809" y="2389864"/>
              <a:ext cx="67598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rot="10800000">
              <a:off x="1972734" y="2053461"/>
              <a:ext cx="40407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rot="5400000">
              <a:off x="1637536" y="2387070"/>
              <a:ext cx="6703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直線コネクタ 73"/>
          <p:cNvCxnSpPr/>
          <p:nvPr/>
        </p:nvCxnSpPr>
        <p:spPr>
          <a:xfrm rot="10800000">
            <a:off x="1531042" y="3270294"/>
            <a:ext cx="160646" cy="3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 rot="5400000">
            <a:off x="1471319" y="3333967"/>
            <a:ext cx="4407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rot="10800000">
            <a:off x="1691688" y="3113598"/>
            <a:ext cx="96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二等辺三角形 76"/>
          <p:cNvSpPr/>
          <p:nvPr/>
        </p:nvSpPr>
        <p:spPr>
          <a:xfrm rot="5400000">
            <a:off x="1810542" y="2900827"/>
            <a:ext cx="395144" cy="42554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二等辺三角形 77"/>
          <p:cNvSpPr/>
          <p:nvPr/>
        </p:nvSpPr>
        <p:spPr>
          <a:xfrm rot="5400000">
            <a:off x="1810542" y="3341566"/>
            <a:ext cx="395144" cy="42554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9" name="直線コネクタ 78"/>
          <p:cNvCxnSpPr/>
          <p:nvPr/>
        </p:nvCxnSpPr>
        <p:spPr>
          <a:xfrm rot="10800000">
            <a:off x="1691688" y="3554336"/>
            <a:ext cx="96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flipV="1">
            <a:off x="2217311" y="3113597"/>
            <a:ext cx="1892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flipV="1">
            <a:off x="2217311" y="3554335"/>
            <a:ext cx="1892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/>
          <p:cNvSpPr txBox="1"/>
          <p:nvPr/>
        </p:nvSpPr>
        <p:spPr>
          <a:xfrm>
            <a:off x="7213605" y="4143401"/>
            <a:ext cx="7978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ADC</a:t>
            </a:r>
            <a:r>
              <a:rPr kumimoji="1" lang="en-US" altLang="ja-JP" dirty="0" smtClean="0"/>
              <a:t>-H</a:t>
            </a:r>
            <a:endParaRPr kumimoji="1" lang="ja-JP" altLang="en-US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7213605" y="448046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ADC</a:t>
            </a:r>
            <a:r>
              <a:rPr kumimoji="1" lang="en-US" altLang="ja-JP" dirty="0" smtClean="0"/>
              <a:t>-L</a:t>
            </a:r>
            <a:endParaRPr kumimoji="1" lang="ja-JP" altLang="en-US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983267" y="4983201"/>
            <a:ext cx="42832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kumimoji="1" lang="en-US" altLang="ja-JP" sz="1200" baseline="30000" dirty="0" smtClean="0"/>
              <a:t>-3</a:t>
            </a:r>
            <a:endParaRPr kumimoji="1" lang="ja-JP" altLang="en-US" sz="120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4710946" y="4983201"/>
            <a:ext cx="42832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kumimoji="1" lang="en-US" altLang="ja-JP" sz="1200" baseline="30000" dirty="0" smtClean="0"/>
              <a:t>-2</a:t>
            </a:r>
            <a:endParaRPr kumimoji="1" lang="ja-JP" altLang="en-US" sz="1200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5456011" y="4983201"/>
            <a:ext cx="42832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kumimoji="1" lang="en-US" altLang="ja-JP" sz="1200" baseline="30000" dirty="0" smtClean="0"/>
              <a:t>-1</a:t>
            </a:r>
            <a:endParaRPr kumimoji="1" lang="ja-JP" altLang="en-US" sz="1200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6207952" y="4983201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0</a:t>
            </a:r>
            <a:endParaRPr kumimoji="1" lang="ja-JP" altLang="en-US" sz="12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6939487" y="4983201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1</a:t>
            </a:r>
            <a:endParaRPr kumimoji="1" lang="ja-JP" altLang="en-US" sz="1200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7682162" y="4983201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kumimoji="1" lang="en-US" altLang="ja-JP" sz="1200" baseline="30000" dirty="0" smtClean="0"/>
              <a:t>2</a:t>
            </a:r>
            <a:endParaRPr kumimoji="1" lang="ja-JP" altLang="en-US" sz="1200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3786939" y="4779035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0</a:t>
            </a:r>
            <a:endParaRPr kumimoji="1" lang="ja-JP" altLang="en-US" sz="1200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3786939" y="4047236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1</a:t>
            </a:r>
            <a:endParaRPr kumimoji="1" lang="ja-JP" altLang="en-US" sz="1200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3786939" y="3356765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2</a:t>
            </a:r>
            <a:endParaRPr kumimoji="1" lang="ja-JP" altLang="en-US" sz="12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3786939" y="2624637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3</a:t>
            </a:r>
            <a:endParaRPr kumimoji="1" lang="ja-JP" altLang="en-US" sz="1200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3786939" y="1958572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4</a:t>
            </a:r>
            <a:endParaRPr kumimoji="1" lang="ja-JP" altLang="en-US" sz="1200" dirty="0"/>
          </a:p>
        </p:txBody>
      </p:sp>
      <p:cxnSp>
        <p:nvCxnSpPr>
          <p:cNvPr id="112" name="直線コネクタ 111"/>
          <p:cNvCxnSpPr/>
          <p:nvPr/>
        </p:nvCxnSpPr>
        <p:spPr>
          <a:xfrm rot="5400000">
            <a:off x="3206576" y="3632970"/>
            <a:ext cx="307488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rot="5400000">
            <a:off x="5427440" y="3598158"/>
            <a:ext cx="307488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/>
          <p:nvPr/>
        </p:nvCxnSpPr>
        <p:spPr>
          <a:xfrm>
            <a:off x="4744813" y="4849799"/>
            <a:ext cx="2194674" cy="1588"/>
          </a:xfrm>
          <a:prstGeom prst="straightConnector1">
            <a:avLst/>
          </a:prstGeom>
          <a:ln>
            <a:solidFill>
              <a:srgbClr val="FF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/>
          <p:cNvSpPr txBox="1"/>
          <p:nvPr/>
        </p:nvSpPr>
        <p:spPr>
          <a:xfrm>
            <a:off x="4051133" y="4409703"/>
            <a:ext cx="69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5.2 </a:t>
            </a:r>
            <a:r>
              <a:rPr kumimoji="1" lang="en-US" altLang="ja-JP" dirty="0" err="1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fc</a:t>
            </a:r>
            <a:endParaRPr kumimoji="1" lang="ja-JP" altLang="en-US" dirty="0">
              <a:ln>
                <a:solidFill>
                  <a:srgbClr val="FF00FF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6216092" y="4409703"/>
            <a:ext cx="74799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5.6 pc</a:t>
            </a:r>
            <a:endParaRPr lang="ja-JP" altLang="en-US" dirty="0">
              <a:ln>
                <a:solidFill>
                  <a:srgbClr val="FF00FF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993798" y="5444866"/>
            <a:ext cx="521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Definition of lower limit </a:t>
            </a:r>
            <a:r>
              <a:rPr lang="en-US" altLang="ja-JP" dirty="0" smtClean="0">
                <a:latin typeface="Arial Narrow"/>
                <a:cs typeface="Arial Narrow"/>
              </a:rPr>
              <a:t>= 4</a:t>
            </a:r>
            <a:r>
              <a:rPr lang="en-US" altLang="ja-JP" dirty="0" smtClean="0">
                <a:latin typeface="Symbol" charset="2"/>
                <a:cs typeface="Symbol" charset="2"/>
              </a:rPr>
              <a:t>s. </a:t>
            </a:r>
            <a:r>
              <a:rPr lang="en-US" altLang="ja-JP" dirty="0" smtClean="0">
                <a:latin typeface="Arial Narrow"/>
                <a:cs typeface="Arial Narrow"/>
              </a:rPr>
              <a:t>4.4 </a:t>
            </a:r>
            <a:r>
              <a:rPr lang="en-US" altLang="ja-JP" dirty="0" err="1" smtClean="0">
                <a:latin typeface="Arial Narrow"/>
                <a:cs typeface="Arial Narrow"/>
              </a:rPr>
              <a:t>fC</a:t>
            </a:r>
            <a:r>
              <a:rPr lang="en-US" altLang="ja-JP" dirty="0" smtClean="0">
                <a:latin typeface="Arial Narrow"/>
                <a:cs typeface="Arial Narrow"/>
              </a:rPr>
              <a:t> corresponds to 100 </a:t>
            </a:r>
            <a:r>
              <a:rPr lang="en-US" altLang="ja-JP" dirty="0" err="1" smtClean="0">
                <a:latin typeface="Arial Narrow"/>
                <a:cs typeface="Arial Narrow"/>
              </a:rPr>
              <a:t>keV</a:t>
            </a:r>
            <a:r>
              <a:rPr lang="en-US" altLang="ja-JP" dirty="0" smtClean="0">
                <a:latin typeface="Arial Narrow"/>
                <a:cs typeface="Arial Narrow"/>
              </a:rPr>
              <a:t>.</a:t>
            </a:r>
            <a:endParaRPr kumimoji="1" lang="ja-JP" altLang="en-US" dirty="0">
              <a:latin typeface="Symbol" charset="2"/>
              <a:cs typeface="Symbol" charset="2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2993798" y="5814198"/>
            <a:ext cx="295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Dynamic range ~ 10^3</a:t>
            </a:r>
            <a:endParaRPr kumimoji="1" lang="ja-JP" altLang="en-US" sz="2400" dirty="0">
              <a:ln>
                <a:solidFill>
                  <a:srgbClr val="FF00FF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59119" y="1911655"/>
            <a:ext cx="70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 Narrow"/>
                <a:cs typeface="Arial Narrow"/>
              </a:rPr>
              <a:t>pulser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739621" y="312206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 Narrow"/>
                <a:cs typeface="Arial Narrow"/>
              </a:rPr>
              <a:t>CSA</a:t>
            </a:r>
            <a:endParaRPr kumimoji="1" lang="ja-JP" altLang="en-US" sz="1200" dirty="0">
              <a:latin typeface="Arial Narrow"/>
              <a:cs typeface="Arial Narrow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691688" y="2990937"/>
            <a:ext cx="58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 Narrow"/>
                <a:cs typeface="Arial Narrow"/>
              </a:rPr>
              <a:t>SA-HG</a:t>
            </a:r>
            <a:endParaRPr kumimoji="1" lang="ja-JP" altLang="en-US" sz="1200" dirty="0">
              <a:latin typeface="Arial Narrow"/>
              <a:cs typeface="Arial Narrow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1691688" y="3420336"/>
            <a:ext cx="563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 Narrow"/>
                <a:cs typeface="Arial Narrow"/>
              </a:rPr>
              <a:t>SA-LG</a:t>
            </a:r>
            <a:endParaRPr kumimoji="1" lang="ja-JP" altLang="en-US" sz="1200" dirty="0">
              <a:latin typeface="Arial Narrow"/>
              <a:cs typeface="Arial Narrow"/>
            </a:endParaRPr>
          </a:p>
        </p:txBody>
      </p:sp>
      <p:sp>
        <p:nvSpPr>
          <p:cNvPr id="122" name="正方形/長方形 121"/>
          <p:cNvSpPr/>
          <p:nvPr/>
        </p:nvSpPr>
        <p:spPr>
          <a:xfrm>
            <a:off x="2406553" y="2990937"/>
            <a:ext cx="587245" cy="279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正方形/長方形 122"/>
          <p:cNvSpPr/>
          <p:nvPr/>
        </p:nvSpPr>
        <p:spPr>
          <a:xfrm>
            <a:off x="2406553" y="3463201"/>
            <a:ext cx="587245" cy="279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2406553" y="2993630"/>
            <a:ext cx="58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 Narrow"/>
                <a:cs typeface="Arial Narrow"/>
              </a:rPr>
              <a:t>ADC</a:t>
            </a:r>
            <a:r>
              <a:rPr kumimoji="1" lang="en-US" altLang="ja-JP" sz="1200" dirty="0" smtClean="0">
                <a:latin typeface="Arial Narrow"/>
                <a:cs typeface="Arial Narrow"/>
              </a:rPr>
              <a:t>-H</a:t>
            </a:r>
            <a:endParaRPr kumimoji="1" lang="ja-JP" altLang="en-US" sz="1200" dirty="0">
              <a:latin typeface="Arial Narrow"/>
              <a:cs typeface="Arial Narrow"/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2406553" y="3474910"/>
            <a:ext cx="563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 Narrow"/>
                <a:cs typeface="Arial Narrow"/>
              </a:rPr>
              <a:t>ADC</a:t>
            </a:r>
            <a:r>
              <a:rPr kumimoji="1" lang="en-US" altLang="ja-JP" sz="1200" dirty="0" smtClean="0">
                <a:latin typeface="Arial Narrow"/>
                <a:cs typeface="Arial Narrow"/>
              </a:rPr>
              <a:t>-L</a:t>
            </a:r>
            <a:endParaRPr kumimoji="1" lang="ja-JP" altLang="en-US" sz="12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図 96" descr="D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993" y="2951304"/>
            <a:ext cx="5682353" cy="360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154" y="0"/>
            <a:ext cx="8229600" cy="84666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Result II: Dynamic range for dual channel </a:t>
            </a:r>
            <a:r>
              <a:rPr lang="en-US" altLang="ja-JP" sz="3200" dirty="0" err="1" smtClean="0">
                <a:latin typeface="Arial Narrow"/>
                <a:cs typeface="Arial Narrow"/>
              </a:rPr>
              <a:t>CSAs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6" name="二等辺三角形 5"/>
          <p:cNvSpPr/>
          <p:nvPr/>
        </p:nvSpPr>
        <p:spPr>
          <a:xfrm rot="5400000">
            <a:off x="850883" y="1392799"/>
            <a:ext cx="395144" cy="42554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二等辺三角形 6"/>
          <p:cNvSpPr/>
          <p:nvPr/>
        </p:nvSpPr>
        <p:spPr>
          <a:xfrm rot="5400000">
            <a:off x="850883" y="2110618"/>
            <a:ext cx="395144" cy="42554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endCxn id="6" idx="3"/>
          </p:cNvCxnSpPr>
          <p:nvPr/>
        </p:nvCxnSpPr>
        <p:spPr>
          <a:xfrm flipV="1">
            <a:off x="593532" y="1605570"/>
            <a:ext cx="242153" cy="1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593532" y="2323337"/>
            <a:ext cx="2421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10800000">
            <a:off x="446985" y="1607258"/>
            <a:ext cx="92932" cy="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10800000">
            <a:off x="440834" y="2325025"/>
            <a:ext cx="99083" cy="30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16200000" flipV="1">
            <a:off x="85362" y="1961713"/>
            <a:ext cx="717431" cy="5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10800000">
            <a:off x="256885" y="1964286"/>
            <a:ext cx="190101" cy="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16200000" flipV="1">
            <a:off x="5429" y="1713500"/>
            <a:ext cx="496762" cy="61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5400000" flipH="1" flipV="1">
            <a:off x="195997" y="1353932"/>
            <a:ext cx="108130" cy="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6" idx="0"/>
          </p:cNvCxnSpPr>
          <p:nvPr/>
        </p:nvCxnSpPr>
        <p:spPr>
          <a:xfrm>
            <a:off x="1261225" y="1605570"/>
            <a:ext cx="286649" cy="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261225" y="2325696"/>
            <a:ext cx="286649" cy="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図形グループ 31"/>
          <p:cNvGrpSpPr/>
          <p:nvPr/>
        </p:nvGrpSpPr>
        <p:grpSpPr>
          <a:xfrm>
            <a:off x="880854" y="1025160"/>
            <a:ext cx="192503" cy="221944"/>
            <a:chOff x="1992193" y="4893734"/>
            <a:chExt cx="456262" cy="525727"/>
          </a:xfrm>
        </p:grpSpPr>
        <p:cxnSp>
          <p:nvCxnSpPr>
            <p:cNvPr id="61" name="直線コネクタ 60"/>
            <p:cNvCxnSpPr/>
            <p:nvPr/>
          </p:nvCxnSpPr>
          <p:spPr>
            <a:xfrm rot="5400000">
              <a:off x="1882920" y="5308600"/>
              <a:ext cx="220134" cy="158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rot="5400000">
              <a:off x="2337594" y="5308600"/>
              <a:ext cx="220134" cy="1588"/>
            </a:xfrm>
            <a:prstGeom prst="line">
              <a:avLst/>
            </a:prstGeom>
            <a:ln>
              <a:solidFill>
                <a:srgbClr val="FF00FF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1994576" y="5199327"/>
              <a:ext cx="452291" cy="158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1994576" y="5095345"/>
              <a:ext cx="452291" cy="158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rot="5400000" flipH="1" flipV="1">
              <a:off x="2113227" y="4990306"/>
              <a:ext cx="201612" cy="8467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図形グループ 37"/>
          <p:cNvGrpSpPr/>
          <p:nvPr/>
        </p:nvGrpSpPr>
        <p:grpSpPr>
          <a:xfrm>
            <a:off x="775490" y="1262126"/>
            <a:ext cx="529672" cy="346138"/>
            <a:chOff x="1971940" y="1908734"/>
            <a:chExt cx="1254655" cy="819915"/>
          </a:xfrm>
        </p:grpSpPr>
        <p:grpSp>
          <p:nvGrpSpPr>
            <p:cNvPr id="54" name="図形グループ 44"/>
            <p:cNvGrpSpPr/>
            <p:nvPr/>
          </p:nvGrpSpPr>
          <p:grpSpPr>
            <a:xfrm>
              <a:off x="2376813" y="1908734"/>
              <a:ext cx="127000" cy="287867"/>
              <a:chOff x="1921934" y="2637599"/>
              <a:chExt cx="127000" cy="287867"/>
            </a:xfrm>
          </p:grpSpPr>
          <p:cxnSp>
            <p:nvCxnSpPr>
              <p:cNvPr id="59" name="直線コネクタ 43"/>
              <p:cNvCxnSpPr/>
              <p:nvPr/>
            </p:nvCxnSpPr>
            <p:spPr>
              <a:xfrm rot="5400000">
                <a:off x="1905000" y="2781533"/>
                <a:ext cx="2878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rot="5400000">
                <a:off x="1778000" y="2781533"/>
                <a:ext cx="2878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直線コネクタ 54"/>
            <p:cNvCxnSpPr/>
            <p:nvPr/>
          </p:nvCxnSpPr>
          <p:spPr>
            <a:xfrm>
              <a:off x="2503813" y="2051873"/>
              <a:ext cx="72198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rot="5400000">
              <a:off x="2887809" y="2389864"/>
              <a:ext cx="67598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rot="10800000">
              <a:off x="1972734" y="2053461"/>
              <a:ext cx="40407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rot="5400000">
              <a:off x="1637536" y="2387070"/>
              <a:ext cx="6703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線コネクタ 24"/>
          <p:cNvCxnSpPr/>
          <p:nvPr/>
        </p:nvCxnSpPr>
        <p:spPr>
          <a:xfrm rot="10800000" flipV="1">
            <a:off x="775487" y="1247765"/>
            <a:ext cx="105866" cy="3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073298" y="1247095"/>
            <a:ext cx="231187" cy="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5400000">
            <a:off x="737422" y="1285495"/>
            <a:ext cx="76800" cy="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rot="5400000">
            <a:off x="1265918" y="1285662"/>
            <a:ext cx="77135" cy="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図形グループ 49"/>
          <p:cNvGrpSpPr/>
          <p:nvPr/>
        </p:nvGrpSpPr>
        <p:grpSpPr>
          <a:xfrm>
            <a:off x="776161" y="1977199"/>
            <a:ext cx="529672" cy="346138"/>
            <a:chOff x="1971940" y="1908734"/>
            <a:chExt cx="1254655" cy="819915"/>
          </a:xfrm>
        </p:grpSpPr>
        <p:grpSp>
          <p:nvGrpSpPr>
            <p:cNvPr id="47" name="図形グループ 44"/>
            <p:cNvGrpSpPr/>
            <p:nvPr/>
          </p:nvGrpSpPr>
          <p:grpSpPr>
            <a:xfrm>
              <a:off x="2376813" y="1908734"/>
              <a:ext cx="127000" cy="287867"/>
              <a:chOff x="1921934" y="2637599"/>
              <a:chExt cx="127000" cy="287867"/>
            </a:xfrm>
          </p:grpSpPr>
          <p:cxnSp>
            <p:nvCxnSpPr>
              <p:cNvPr id="52" name="直線コネクタ 51"/>
              <p:cNvCxnSpPr/>
              <p:nvPr/>
            </p:nvCxnSpPr>
            <p:spPr>
              <a:xfrm rot="5400000">
                <a:off x="1905000" y="2781533"/>
                <a:ext cx="2878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rot="5400000">
                <a:off x="1778000" y="2781533"/>
                <a:ext cx="2878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直線コネクタ 47"/>
            <p:cNvCxnSpPr/>
            <p:nvPr/>
          </p:nvCxnSpPr>
          <p:spPr>
            <a:xfrm>
              <a:off x="2503813" y="2051873"/>
              <a:ext cx="72198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rot="5400000">
              <a:off x="2887809" y="2389864"/>
              <a:ext cx="67598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rot="10800000">
              <a:off x="1972734" y="2053461"/>
              <a:ext cx="40407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rot="5400000">
              <a:off x="1637536" y="2387070"/>
              <a:ext cx="6703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二等辺三角形 29"/>
          <p:cNvSpPr/>
          <p:nvPr/>
        </p:nvSpPr>
        <p:spPr>
          <a:xfrm rot="5400000">
            <a:off x="1827374" y="1198259"/>
            <a:ext cx="395144" cy="42554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二等辺三角形 30"/>
          <p:cNvSpPr/>
          <p:nvPr/>
        </p:nvSpPr>
        <p:spPr>
          <a:xfrm rot="5400000">
            <a:off x="1827374" y="1628625"/>
            <a:ext cx="395144" cy="42554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/>
          <p:nvPr/>
        </p:nvCxnSpPr>
        <p:spPr>
          <a:xfrm rot="10800000">
            <a:off x="1710669" y="1394061"/>
            <a:ext cx="96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rot="10800000">
            <a:off x="1715668" y="1819332"/>
            <a:ext cx="96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rot="16200000" flipH="1">
            <a:off x="1492830" y="1601493"/>
            <a:ext cx="4356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10800000">
            <a:off x="1550022" y="1608265"/>
            <a:ext cx="160646" cy="3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30" idx="0"/>
          </p:cNvCxnSpPr>
          <p:nvPr/>
        </p:nvCxnSpPr>
        <p:spPr>
          <a:xfrm flipV="1">
            <a:off x="2237717" y="1411029"/>
            <a:ext cx="1892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2229250" y="1836270"/>
            <a:ext cx="1892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rot="10800000">
            <a:off x="1544004" y="2335435"/>
            <a:ext cx="160646" cy="3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16200000" flipH="1">
            <a:off x="1559091" y="2480658"/>
            <a:ext cx="29111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二等辺三角形 41"/>
          <p:cNvSpPr/>
          <p:nvPr/>
        </p:nvSpPr>
        <p:spPr>
          <a:xfrm rot="5400000">
            <a:off x="1818907" y="2413453"/>
            <a:ext cx="395144" cy="42554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コネクタ 42"/>
          <p:cNvCxnSpPr/>
          <p:nvPr/>
        </p:nvCxnSpPr>
        <p:spPr>
          <a:xfrm rot="10800000">
            <a:off x="1704652" y="2626220"/>
            <a:ext cx="96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V="1">
            <a:off x="2205311" y="2626218"/>
            <a:ext cx="1892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図形グループ 71"/>
          <p:cNvGrpSpPr/>
          <p:nvPr/>
        </p:nvGrpSpPr>
        <p:grpSpPr>
          <a:xfrm>
            <a:off x="539917" y="2262573"/>
            <a:ext cx="53615" cy="121527"/>
            <a:chOff x="1921934" y="2637599"/>
            <a:chExt cx="127000" cy="287867"/>
          </a:xfrm>
        </p:grpSpPr>
        <p:cxnSp>
          <p:nvCxnSpPr>
            <p:cNvPr id="73" name="直線コネクタ 72"/>
            <p:cNvCxnSpPr/>
            <p:nvPr/>
          </p:nvCxnSpPr>
          <p:spPr>
            <a:xfrm rot="5400000">
              <a:off x="1905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rot="5400000">
              <a:off x="1778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図形グループ 74"/>
          <p:cNvGrpSpPr/>
          <p:nvPr/>
        </p:nvGrpSpPr>
        <p:grpSpPr>
          <a:xfrm>
            <a:off x="539918" y="1544806"/>
            <a:ext cx="53615" cy="121527"/>
            <a:chOff x="1921934" y="2637599"/>
            <a:chExt cx="127000" cy="287867"/>
          </a:xfrm>
        </p:grpSpPr>
        <p:cxnSp>
          <p:nvCxnSpPr>
            <p:cNvPr id="76" name="直線コネクタ 75"/>
            <p:cNvCxnSpPr/>
            <p:nvPr/>
          </p:nvCxnSpPr>
          <p:spPr>
            <a:xfrm rot="5400000">
              <a:off x="1905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rot="5400000">
              <a:off x="1778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図形グループ 77"/>
          <p:cNvGrpSpPr/>
          <p:nvPr/>
        </p:nvGrpSpPr>
        <p:grpSpPr>
          <a:xfrm rot="5400000">
            <a:off x="223255" y="1374041"/>
            <a:ext cx="53615" cy="121527"/>
            <a:chOff x="1921934" y="2637599"/>
            <a:chExt cx="127000" cy="287867"/>
          </a:xfrm>
        </p:grpSpPr>
        <p:cxnSp>
          <p:nvCxnSpPr>
            <p:cNvPr id="79" name="直線コネクタ 78"/>
            <p:cNvCxnSpPr/>
            <p:nvPr/>
          </p:nvCxnSpPr>
          <p:spPr>
            <a:xfrm rot="5400000">
              <a:off x="1905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rot="5400000">
              <a:off x="1778000" y="2781533"/>
              <a:ext cx="2878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テキスト ボックス 80"/>
          <p:cNvSpPr txBox="1"/>
          <p:nvPr/>
        </p:nvSpPr>
        <p:spPr>
          <a:xfrm>
            <a:off x="3246376" y="6018879"/>
            <a:ext cx="42832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kumimoji="1" lang="en-US" altLang="ja-JP" sz="1200" baseline="30000" dirty="0" smtClean="0"/>
              <a:t>-3</a:t>
            </a:r>
            <a:endParaRPr kumimoji="1" lang="ja-JP" altLang="en-US" sz="1200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990986" y="6018879"/>
            <a:ext cx="42832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kumimoji="1" lang="en-US" altLang="ja-JP" sz="1200" baseline="30000" dirty="0" smtClean="0"/>
              <a:t>-2</a:t>
            </a:r>
            <a:endParaRPr kumimoji="1" lang="ja-JP" altLang="en-US" sz="1200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702637" y="6018879"/>
            <a:ext cx="42832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kumimoji="1" lang="en-US" altLang="ja-JP" sz="1200" baseline="30000" dirty="0" smtClean="0"/>
              <a:t>-1</a:t>
            </a:r>
            <a:endParaRPr kumimoji="1" lang="ja-JP" altLang="en-US" sz="1200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430319" y="6018879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0</a:t>
            </a:r>
            <a:endParaRPr kumimoji="1" lang="ja-JP" altLang="en-US" sz="1200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141517" y="6018879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1</a:t>
            </a:r>
            <a:endParaRPr kumimoji="1" lang="ja-JP" altLang="en-US" sz="1200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6827320" y="6018879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2</a:t>
            </a:r>
            <a:endParaRPr kumimoji="1" lang="ja-JP" altLang="en-US" sz="1200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050048" y="5821516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0</a:t>
            </a:r>
            <a:endParaRPr kumimoji="1" lang="ja-JP" altLang="en-US" sz="12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050048" y="5089145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1</a:t>
            </a:r>
            <a:endParaRPr kumimoji="1" lang="ja-JP" altLang="en-US" sz="12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3050048" y="4358616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2</a:t>
            </a:r>
            <a:endParaRPr kumimoji="1" lang="ja-JP" altLang="en-US" sz="1200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050048" y="3631853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3</a:t>
            </a:r>
            <a:endParaRPr kumimoji="1" lang="ja-JP" altLang="en-US" sz="1200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050048" y="2967944"/>
            <a:ext cx="39265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10</a:t>
            </a:r>
            <a:r>
              <a:rPr lang="en-US" altLang="ja-JP" sz="1200" baseline="30000" dirty="0" smtClean="0"/>
              <a:t>4</a:t>
            </a:r>
            <a:endParaRPr kumimoji="1" lang="ja-JP" altLang="en-US" sz="1200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646073" y="4929076"/>
            <a:ext cx="101230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ADC-H</a:t>
            </a:r>
            <a:r>
              <a:rPr kumimoji="1" lang="en-US" altLang="ja-JP" dirty="0" smtClean="0"/>
              <a:t>-</a:t>
            </a:r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7646073" y="5239139"/>
            <a:ext cx="96693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ADC-H</a:t>
            </a:r>
            <a:r>
              <a:rPr kumimoji="1" lang="en-US" altLang="ja-JP" dirty="0" smtClean="0"/>
              <a:t>-</a:t>
            </a:r>
            <a:r>
              <a:rPr lang="en-US" altLang="ja-JP" dirty="0" smtClean="0"/>
              <a:t>L</a:t>
            </a:r>
            <a:endParaRPr kumimoji="1" lang="ja-JP" altLang="en-US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7646912" y="5523801"/>
            <a:ext cx="9284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ADC-L</a:t>
            </a:r>
            <a:r>
              <a:rPr kumimoji="1" lang="en-US" altLang="ja-JP" dirty="0" smtClean="0"/>
              <a:t>-L</a:t>
            </a:r>
            <a:endParaRPr kumimoji="1" lang="ja-JP" altLang="en-US" dirty="0"/>
          </a:p>
        </p:txBody>
      </p:sp>
      <p:cxnSp>
        <p:nvCxnSpPr>
          <p:cNvPr id="100" name="直線コネクタ 99"/>
          <p:cNvCxnSpPr/>
          <p:nvPr/>
        </p:nvCxnSpPr>
        <p:spPr>
          <a:xfrm rot="5400000">
            <a:off x="2488205" y="4560279"/>
            <a:ext cx="307488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3388690" y="5608471"/>
            <a:ext cx="69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5.8 </a:t>
            </a:r>
            <a:r>
              <a:rPr kumimoji="1" lang="en-US" altLang="ja-JP" dirty="0" err="1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fc</a:t>
            </a:r>
            <a:endParaRPr kumimoji="1" lang="ja-JP" altLang="en-US" dirty="0">
              <a:ln>
                <a:solidFill>
                  <a:srgbClr val="FF00FF"/>
                </a:solidFill>
              </a:ln>
              <a:solidFill>
                <a:srgbClr val="FF00FF"/>
              </a:solidFill>
            </a:endParaRPr>
          </a:p>
        </p:txBody>
      </p:sp>
      <p:cxnSp>
        <p:nvCxnSpPr>
          <p:cNvPr id="102" name="直線コネクタ 101"/>
          <p:cNvCxnSpPr/>
          <p:nvPr/>
        </p:nvCxnSpPr>
        <p:spPr>
          <a:xfrm rot="5400000">
            <a:off x="5350985" y="4560279"/>
            <a:ext cx="307488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6827320" y="5576205"/>
            <a:ext cx="68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56 </a:t>
            </a:r>
            <a:r>
              <a:rPr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p</a:t>
            </a:r>
            <a:r>
              <a:rPr kumimoji="1"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c</a:t>
            </a:r>
            <a:endParaRPr kumimoji="1" lang="ja-JP" altLang="en-US" dirty="0">
              <a:ln>
                <a:solidFill>
                  <a:srgbClr val="FF00FF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997436" y="6111212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Definition of lower limit </a:t>
            </a:r>
            <a:r>
              <a:rPr lang="en-US" altLang="ja-JP" dirty="0" smtClean="0"/>
              <a:t>= 4</a:t>
            </a:r>
            <a:r>
              <a:rPr lang="en-US" altLang="ja-JP" dirty="0" smtClean="0">
                <a:latin typeface="Symbol" charset="2"/>
                <a:cs typeface="Symbol" charset="2"/>
              </a:rPr>
              <a:t>s</a:t>
            </a:r>
            <a:endParaRPr kumimoji="1" lang="ja-JP" altLang="en-US" dirty="0"/>
          </a:p>
        </p:txBody>
      </p:sp>
      <p:cxnSp>
        <p:nvCxnSpPr>
          <p:cNvPr id="105" name="直線矢印コネクタ 104"/>
          <p:cNvCxnSpPr/>
          <p:nvPr/>
        </p:nvCxnSpPr>
        <p:spPr>
          <a:xfrm>
            <a:off x="4033622" y="5819928"/>
            <a:ext cx="2854011" cy="1588"/>
          </a:xfrm>
          <a:prstGeom prst="straightConnector1">
            <a:avLst/>
          </a:prstGeom>
          <a:ln>
            <a:solidFill>
              <a:srgbClr val="FF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4033622" y="1973786"/>
            <a:ext cx="3579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Dynamic range ~ 10^4</a:t>
            </a:r>
          </a:p>
          <a:p>
            <a:r>
              <a:rPr lang="en-US" altLang="ja-JP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10 times wider </a:t>
            </a:r>
            <a:r>
              <a:rPr lang="en-US" altLang="ja-JP" dirty="0" smtClean="0">
                <a:ln>
                  <a:solidFill>
                    <a:schemeClr val="tx1"/>
                  </a:solidFill>
                </a:ln>
              </a:rPr>
              <a:t>than that is obtained </a:t>
            </a:r>
          </a:p>
          <a:p>
            <a:r>
              <a:rPr lang="en-US" altLang="ja-JP" dirty="0" smtClean="0">
                <a:ln>
                  <a:solidFill>
                    <a:schemeClr val="tx1"/>
                  </a:solidFill>
                </a:ln>
              </a:rPr>
              <a:t>for the single channel usage</a:t>
            </a:r>
            <a:endParaRPr kumimoji="1" lang="ja-JP" alt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256887" y="2335099"/>
            <a:ext cx="52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56 pF</a:t>
            </a:r>
            <a:endParaRPr kumimoji="1" lang="ja-JP" altLang="en-US" sz="12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256082" y="1297398"/>
            <a:ext cx="605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560 pF</a:t>
            </a:r>
            <a:endParaRPr kumimoji="1" lang="ja-JP" altLang="en-US" sz="1200" dirty="0"/>
          </a:p>
        </p:txBody>
      </p:sp>
      <p:cxnSp>
        <p:nvCxnSpPr>
          <p:cNvPr id="110" name="直線コネクタ 109"/>
          <p:cNvCxnSpPr/>
          <p:nvPr/>
        </p:nvCxnSpPr>
        <p:spPr>
          <a:xfrm rot="5400000">
            <a:off x="4603279" y="4560279"/>
            <a:ext cx="3074885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/>
          <p:nvPr/>
        </p:nvCxnSpPr>
        <p:spPr>
          <a:xfrm>
            <a:off x="6138338" y="3244943"/>
            <a:ext cx="749295" cy="1588"/>
          </a:xfrm>
          <a:prstGeom prst="straightConnector1">
            <a:avLst/>
          </a:prstGeom>
          <a:ln>
            <a:solidFill>
              <a:srgbClr val="FF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0" y="969504"/>
            <a:ext cx="70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 Narrow"/>
                <a:cs typeface="Arial Narrow"/>
              </a:rPr>
              <a:t>pulser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783894" y="149317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 Narrow"/>
                <a:cs typeface="Arial Narrow"/>
              </a:rPr>
              <a:t>CSA</a:t>
            </a:r>
            <a:endParaRPr kumimoji="1" lang="ja-JP" altLang="en-US" sz="1200" dirty="0">
              <a:latin typeface="Arial Narrow"/>
              <a:cs typeface="Arial Narrow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783894" y="2182478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 Narrow"/>
                <a:cs typeface="Arial Narrow"/>
              </a:rPr>
              <a:t>CSA</a:t>
            </a:r>
            <a:endParaRPr kumimoji="1" lang="ja-JP" altLang="en-US" sz="1200" dirty="0">
              <a:latin typeface="Arial Narrow"/>
              <a:cs typeface="Arial Narrow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1715667" y="1297398"/>
            <a:ext cx="58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 Narrow"/>
                <a:cs typeface="Arial Narrow"/>
              </a:rPr>
              <a:t>SA-HG</a:t>
            </a:r>
            <a:endParaRPr kumimoji="1" lang="ja-JP" altLang="en-US" sz="1200" dirty="0">
              <a:latin typeface="Arial Narrow"/>
              <a:cs typeface="Arial Narrow"/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2426959" y="1268486"/>
            <a:ext cx="587245" cy="279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2369152" y="1297398"/>
            <a:ext cx="71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 Narrow"/>
                <a:cs typeface="Arial Narrow"/>
              </a:rPr>
              <a:t>ADC</a:t>
            </a:r>
            <a:r>
              <a:rPr kumimoji="1" lang="en-US" altLang="ja-JP" sz="1200" dirty="0" smtClean="0">
                <a:latin typeface="Arial Narrow"/>
                <a:cs typeface="Arial Narrow"/>
              </a:rPr>
              <a:t>-H-</a:t>
            </a:r>
            <a:r>
              <a:rPr lang="en-US" altLang="ja-JP" sz="1200" dirty="0" smtClean="0">
                <a:latin typeface="Arial Narrow"/>
                <a:cs typeface="Arial Narrow"/>
              </a:rPr>
              <a:t>H</a:t>
            </a:r>
            <a:endParaRPr kumimoji="1" lang="ja-JP" altLang="en-US" sz="1200" dirty="0">
              <a:latin typeface="Arial Narrow"/>
              <a:cs typeface="Arial Narrow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1736557" y="1687287"/>
            <a:ext cx="563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 Narrow"/>
                <a:cs typeface="Arial Narrow"/>
              </a:rPr>
              <a:t>SA-LG</a:t>
            </a:r>
            <a:endParaRPr kumimoji="1" lang="ja-JP" altLang="en-US" sz="1200" dirty="0">
              <a:latin typeface="Arial Narrow"/>
              <a:cs typeface="Arial Narrow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1704650" y="2487720"/>
            <a:ext cx="563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 Narrow"/>
                <a:cs typeface="Arial Narrow"/>
              </a:rPr>
              <a:t>SA-LG</a:t>
            </a:r>
            <a:endParaRPr kumimoji="1" lang="ja-JP" altLang="en-US" sz="1200" dirty="0">
              <a:latin typeface="Arial Narrow"/>
              <a:cs typeface="Arial Narrow"/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2418492" y="1700578"/>
            <a:ext cx="587245" cy="279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正方形/長方形 120"/>
          <p:cNvSpPr/>
          <p:nvPr/>
        </p:nvSpPr>
        <p:spPr>
          <a:xfrm>
            <a:off x="2394553" y="2487720"/>
            <a:ext cx="587245" cy="279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2350734" y="1697770"/>
            <a:ext cx="696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 Narrow"/>
                <a:cs typeface="Arial Narrow"/>
              </a:rPr>
              <a:t>ADC</a:t>
            </a:r>
            <a:r>
              <a:rPr kumimoji="1" lang="en-US" altLang="ja-JP" sz="1200" dirty="0" smtClean="0">
                <a:latin typeface="Arial Narrow"/>
                <a:cs typeface="Arial Narrow"/>
              </a:rPr>
              <a:t>-H-</a:t>
            </a:r>
            <a:r>
              <a:rPr lang="en-US" altLang="ja-JP" sz="1200" dirty="0" smtClean="0">
                <a:latin typeface="Arial Narrow"/>
                <a:cs typeface="Arial Narrow"/>
              </a:rPr>
              <a:t>L</a:t>
            </a:r>
            <a:endParaRPr kumimoji="1" lang="ja-JP" altLang="en-US" sz="1200" dirty="0">
              <a:latin typeface="Arial Narrow"/>
              <a:cs typeface="Arial Narrow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2330101" y="2490413"/>
            <a:ext cx="67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 Narrow"/>
                <a:cs typeface="Arial Narrow"/>
              </a:rPr>
              <a:t>ADC</a:t>
            </a:r>
            <a:r>
              <a:rPr kumimoji="1" lang="en-US" altLang="ja-JP" sz="1200" dirty="0" smtClean="0">
                <a:latin typeface="Arial Narrow"/>
                <a:cs typeface="Arial Narrow"/>
              </a:rPr>
              <a:t>-L-</a:t>
            </a:r>
            <a:r>
              <a:rPr lang="en-US" altLang="ja-JP" sz="1200" dirty="0" smtClean="0">
                <a:latin typeface="Arial Narrow"/>
                <a:cs typeface="Arial Narrow"/>
              </a:rPr>
              <a:t>L</a:t>
            </a:r>
            <a:endParaRPr kumimoji="1" lang="ja-JP" altLang="en-US" sz="12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Summary and time schedule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37734"/>
            <a:ext cx="8229600" cy="11853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400" dirty="0" smtClean="0">
                <a:latin typeface="Arial Narrow"/>
                <a:cs typeface="Arial Narrow"/>
              </a:rPr>
              <a:t>First prototype of RIKENDGCSP (Riken Dual Gain Charge Sensitive</a:t>
            </a:r>
            <a:br>
              <a:rPr lang="en-US" altLang="ja-JP" sz="2400" dirty="0" smtClean="0">
                <a:latin typeface="Arial Narrow"/>
                <a:cs typeface="Arial Narrow"/>
              </a:rPr>
            </a:br>
            <a:r>
              <a:rPr lang="en-US" altLang="ja-JP" sz="2400" dirty="0" err="1" smtClean="0">
                <a:latin typeface="Arial Narrow"/>
                <a:cs typeface="Arial Narrow"/>
              </a:rPr>
              <a:t>Premplifier</a:t>
            </a:r>
            <a:r>
              <a:rPr lang="en-US" altLang="ja-JP" sz="2400" dirty="0" smtClean="0">
                <a:latin typeface="Arial Narrow"/>
                <a:cs typeface="Arial Narrow"/>
              </a:rPr>
              <a:t>) is working well. Dynamic range can be extended as much as the gain ratio.</a:t>
            </a:r>
            <a:endParaRPr lang="ja-JP" altLang="en-US" sz="2400" dirty="0">
              <a:latin typeface="Arial Narrow"/>
              <a:cs typeface="Arial Narrow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86800" y="2523067"/>
            <a:ext cx="1440000" cy="279400"/>
          </a:xfrm>
          <a:prstGeom prst="rect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Narrow"/>
                <a:cs typeface="Arial Narrow"/>
              </a:rPr>
              <a:t>2009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926800" y="2523067"/>
            <a:ext cx="1440000" cy="279400"/>
          </a:xfrm>
          <a:prstGeom prst="rect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Narrow"/>
                <a:cs typeface="Arial Narrow"/>
              </a:rPr>
              <a:t>2010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366800" y="2523067"/>
            <a:ext cx="1440000" cy="279400"/>
          </a:xfrm>
          <a:prstGeom prst="rect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Narrow"/>
                <a:cs typeface="Arial Narrow"/>
              </a:rPr>
              <a:t>2011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06800" y="2523067"/>
            <a:ext cx="1440000" cy="279400"/>
          </a:xfrm>
          <a:prstGeom prst="rect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Narrow"/>
                <a:cs typeface="Arial Narrow"/>
              </a:rPr>
              <a:t>2012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246800" y="2523067"/>
            <a:ext cx="1440000" cy="279400"/>
          </a:xfrm>
          <a:prstGeom prst="rect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Narrow"/>
                <a:cs typeface="Arial Narrow"/>
              </a:rPr>
              <a:t>2013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2802467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First prototype of</a:t>
            </a:r>
          </a:p>
          <a:p>
            <a:r>
              <a:rPr lang="en-US" altLang="ja-JP" dirty="0" smtClean="0">
                <a:latin typeface="Arial Narrow"/>
                <a:cs typeface="Arial Narrow"/>
              </a:rPr>
              <a:t>RIKENDGCSP</a:t>
            </a:r>
            <a:endParaRPr kumimoji="1" lang="en-US" altLang="ja-JP" dirty="0" smtClean="0">
              <a:latin typeface="Arial Narrow"/>
              <a:cs typeface="Arial Narrow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2472267" y="3191933"/>
            <a:ext cx="1684866" cy="1588"/>
          </a:xfrm>
          <a:prstGeom prst="straightConnector1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0" y="3448798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second</a:t>
            </a:r>
            <a:r>
              <a:rPr kumimoji="1" lang="en-US" altLang="ja-JP" dirty="0" smtClean="0">
                <a:latin typeface="Arial Narrow"/>
                <a:cs typeface="Arial Narrow"/>
              </a:rPr>
              <a:t> prototype of</a:t>
            </a:r>
          </a:p>
          <a:p>
            <a:r>
              <a:rPr lang="en-US" altLang="ja-JP" dirty="0" smtClean="0">
                <a:latin typeface="Arial Narrow"/>
                <a:cs typeface="Arial Narrow"/>
              </a:rPr>
              <a:t>RIKENDGCSP</a:t>
            </a:r>
            <a:endParaRPr kumimoji="1" lang="en-US" altLang="ja-JP" dirty="0" smtClean="0">
              <a:latin typeface="Arial Narrow"/>
              <a:cs typeface="Arial Narrow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691467" y="3757612"/>
            <a:ext cx="1593733" cy="1588"/>
          </a:xfrm>
          <a:prstGeom prst="straightConnector1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0" y="4095129"/>
            <a:ext cx="177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Test with HINP16C</a:t>
            </a:r>
          </a:p>
          <a:p>
            <a:r>
              <a:rPr lang="en-US" altLang="ja-JP" dirty="0" smtClean="0">
                <a:latin typeface="Arial Narrow"/>
                <a:cs typeface="Arial Narrow"/>
              </a:rPr>
              <a:t>&amp; RIKENDGCSP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4828000" y="4318000"/>
            <a:ext cx="1413933" cy="1588"/>
          </a:xfrm>
          <a:prstGeom prst="straightConnector1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0" y="4741460"/>
            <a:ext cx="1552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Test including Si </a:t>
            </a:r>
          </a:p>
          <a:p>
            <a:r>
              <a:rPr lang="en-US" altLang="ja-JP" dirty="0" smtClean="0">
                <a:latin typeface="Arial Narrow"/>
                <a:cs typeface="Arial Narrow"/>
              </a:rPr>
              <a:t>detector</a:t>
            </a:r>
            <a:endParaRPr kumimoji="1" lang="en-US" altLang="ja-JP" dirty="0" smtClean="0">
              <a:latin typeface="Arial Narrow"/>
              <a:cs typeface="Arial Narrow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5285200" y="4959879"/>
            <a:ext cx="1413933" cy="1588"/>
          </a:xfrm>
          <a:prstGeom prst="straightConnector1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0" y="5387791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Mass production of</a:t>
            </a:r>
          </a:p>
          <a:p>
            <a:r>
              <a:rPr lang="en-US" altLang="ja-JP" dirty="0" smtClean="0">
                <a:latin typeface="Arial Narrow"/>
                <a:cs typeface="Arial Narrow"/>
              </a:rPr>
              <a:t>c</a:t>
            </a:r>
            <a:r>
              <a:rPr kumimoji="1" lang="en-US" altLang="ja-JP" dirty="0" smtClean="0">
                <a:latin typeface="Arial Narrow"/>
                <a:cs typeface="Arial Narrow"/>
              </a:rPr>
              <a:t>ircuit and test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144566" y="5679545"/>
            <a:ext cx="1413933" cy="1588"/>
          </a:xfrm>
          <a:prstGeom prst="straightConnector1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8097" y="6088965"/>
            <a:ext cx="147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f</a:t>
            </a:r>
            <a:r>
              <a:rPr kumimoji="1" lang="en-US" altLang="ja-JP" dirty="0" smtClean="0">
                <a:latin typeface="Arial Narrow"/>
                <a:cs typeface="Arial Narrow"/>
              </a:rPr>
              <a:t>irst experiment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7710933" y="6088965"/>
            <a:ext cx="360000" cy="360000"/>
          </a:xfrm>
          <a:prstGeom prst="ellipse">
            <a:avLst/>
          </a:prstGeom>
          <a:noFill/>
          <a:ln w="381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図形グループ 30"/>
          <p:cNvGrpSpPr/>
          <p:nvPr/>
        </p:nvGrpSpPr>
        <p:grpSpPr>
          <a:xfrm>
            <a:off x="1270000" y="4318000"/>
            <a:ext cx="4015200" cy="1200329"/>
            <a:chOff x="1270000" y="4318000"/>
            <a:chExt cx="4015200" cy="1200329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1766288" y="4318000"/>
              <a:ext cx="3518912" cy="1200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 Narrow"/>
                  <a:cs typeface="Arial Narrow"/>
                </a:rPr>
                <a:t>Good news:</a:t>
              </a:r>
            </a:p>
            <a:p>
              <a:r>
                <a:rPr lang="en-US" altLang="ja-JP" dirty="0" smtClean="0">
                  <a:latin typeface="Arial Narrow"/>
                  <a:cs typeface="Arial Narrow"/>
                </a:rPr>
                <a:t>HAMAMATSU has started production of</a:t>
              </a:r>
            </a:p>
            <a:p>
              <a:r>
                <a:rPr lang="en-US" altLang="ja-JP" dirty="0" smtClean="0">
                  <a:latin typeface="Arial Narrow"/>
                  <a:cs typeface="Arial Narrow"/>
                </a:rPr>
                <a:t>d</a:t>
              </a:r>
              <a:r>
                <a:rPr kumimoji="1" lang="en-US" altLang="ja-JP" dirty="0" smtClean="0">
                  <a:latin typeface="Arial Narrow"/>
                  <a:cs typeface="Arial Narrow"/>
                </a:rPr>
                <a:t>ouble sided strip detector.</a:t>
              </a:r>
            </a:p>
            <a:p>
              <a:r>
                <a:rPr lang="en-US" altLang="ja-JP" dirty="0" smtClean="0">
                  <a:latin typeface="Arial Narrow"/>
                  <a:cs typeface="Arial Narrow"/>
                </a:rPr>
                <a:t>Selection has increased.</a:t>
              </a:r>
              <a:endParaRPr kumimoji="1" lang="ja-JP" altLang="en-US" dirty="0">
                <a:latin typeface="Arial Narrow"/>
                <a:cs typeface="Arial Narrow"/>
              </a:endParaRPr>
            </a:p>
          </p:txBody>
        </p:sp>
        <p:cxnSp>
          <p:nvCxnSpPr>
            <p:cNvPr id="30" name="直線矢印コネクタ 29"/>
            <p:cNvCxnSpPr/>
            <p:nvPr/>
          </p:nvCxnSpPr>
          <p:spPr>
            <a:xfrm rot="10800000">
              <a:off x="1270000" y="5198533"/>
              <a:ext cx="496288" cy="2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雲 29"/>
          <p:cNvSpPr/>
          <p:nvPr/>
        </p:nvSpPr>
        <p:spPr>
          <a:xfrm rot="2179703">
            <a:off x="3592526" y="1326229"/>
            <a:ext cx="2360857" cy="1571881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03300" dist="23000" dir="108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4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Requirements for SAMURAI Si detector system 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" y="1465574"/>
            <a:ext cx="2724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400080"/>
                </a:solidFill>
                <a:latin typeface="Arial Narrow"/>
                <a:cs typeface="Arial Narrow"/>
              </a:rPr>
              <a:t>Coulomb breakup exp. </a:t>
            </a:r>
            <a:endParaRPr kumimoji="1" lang="ja-JP" altLang="en-US" sz="2400" dirty="0">
              <a:solidFill>
                <a:srgbClr val="400080"/>
              </a:solidFill>
              <a:latin typeface="Arial Narrow"/>
              <a:cs typeface="Arial Narrow"/>
            </a:endParaRPr>
          </a:p>
        </p:txBody>
      </p:sp>
      <p:sp>
        <p:nvSpPr>
          <p:cNvPr id="9" name="右矢印 8"/>
          <p:cNvSpPr/>
          <p:nvPr/>
        </p:nvSpPr>
        <p:spPr>
          <a:xfrm rot="19913727">
            <a:off x="1016879" y="3644486"/>
            <a:ext cx="810042" cy="227176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16200000">
            <a:off x="2277976" y="2420318"/>
            <a:ext cx="1436849" cy="1238663"/>
          </a:xfrm>
          <a:prstGeom prst="parallelogram">
            <a:avLst>
              <a:gd name="adj" fmla="val 290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7860000">
              <a:srgbClr val="000000">
                <a:alpha val="43000"/>
              </a:srgbClr>
            </a:outerShdw>
          </a:effectLst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ja-JP" altLang="en-US" sz="2400">
              <a:ea typeface="Osaka" charset="-128"/>
              <a:cs typeface="Osaka" charset="-128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rot="5400000">
            <a:off x="1840315" y="3369960"/>
            <a:ext cx="247733" cy="247733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723083" y="2577215"/>
            <a:ext cx="297279" cy="297279"/>
          </a:xfrm>
          <a:prstGeom prst="ellipse">
            <a:avLst/>
          </a:prstGeom>
          <a:solidFill>
            <a:srgbClr val="FF6FC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2930338" y="2329483"/>
            <a:ext cx="99093" cy="99093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1988954" y="3122227"/>
            <a:ext cx="842291" cy="3468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1988954" y="2775401"/>
            <a:ext cx="644105" cy="6936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633059" y="2824948"/>
            <a:ext cx="198186" cy="29727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1988954" y="3072680"/>
            <a:ext cx="792744" cy="39637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005778" y="1951893"/>
            <a:ext cx="822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400080"/>
                </a:solidFill>
                <a:ea typeface="ヒラギノ丸ゴ Pro W4"/>
                <a:cs typeface="ヒラギノ丸ゴ Pro W4"/>
              </a:rPr>
              <a:t>proton</a:t>
            </a:r>
            <a:endParaRPr lang="en-US" altLang="ja-JP" sz="1800" dirty="0">
              <a:solidFill>
                <a:srgbClr val="400080"/>
              </a:solidFill>
              <a:ea typeface="ヒラギノ丸ゴ Pro W4"/>
              <a:cs typeface="ヒラギノ丸ゴ Pro W4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020362" y="2449220"/>
            <a:ext cx="14961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FF00FF"/>
                </a:solidFill>
                <a:ea typeface="ヒラギノ丸ゴ Pro W4"/>
                <a:cs typeface="ヒラギノ丸ゴ Pro W4"/>
              </a:rPr>
              <a:t>heavy particle</a:t>
            </a:r>
            <a:endParaRPr lang="en-US" altLang="ja-JP" sz="1800" dirty="0" smtClean="0">
              <a:solidFill>
                <a:srgbClr val="FF00FF"/>
              </a:solidFill>
              <a:ea typeface="ヒラギノ丸ゴ Pro W4"/>
              <a:cs typeface="ヒラギノ丸ゴ Pro W4"/>
            </a:endParaRPr>
          </a:p>
          <a:p>
            <a:r>
              <a:rPr lang="en-US" altLang="ja-JP" sz="1800" dirty="0">
                <a:solidFill>
                  <a:srgbClr val="FF00FF"/>
                </a:solidFill>
                <a:cs typeface="Arial Narrow"/>
              </a:rPr>
              <a:t>(</a:t>
            </a:r>
            <a:r>
              <a:rPr lang="en-US" altLang="ja-JP" sz="1800" dirty="0" err="1">
                <a:solidFill>
                  <a:srgbClr val="FF00FF"/>
                </a:solidFill>
                <a:cs typeface="Arial Narrow"/>
              </a:rPr>
              <a:t>z</a:t>
            </a:r>
            <a:r>
              <a:rPr lang="en-US" altLang="ja-JP" sz="1800" dirty="0">
                <a:solidFill>
                  <a:srgbClr val="FF00FF"/>
                </a:solidFill>
                <a:cs typeface="Arial Narrow"/>
              </a:rPr>
              <a:t> </a:t>
            </a:r>
            <a:r>
              <a:rPr lang="en-US" altLang="ja-JP" sz="1800" dirty="0" smtClean="0">
                <a:solidFill>
                  <a:srgbClr val="FF00FF"/>
                </a:solidFill>
                <a:cs typeface="Arial Narrow"/>
              </a:rPr>
              <a:t>&lt; 50</a:t>
            </a:r>
            <a:r>
              <a:rPr lang="en-US" altLang="ja-JP" sz="1800" dirty="0">
                <a:solidFill>
                  <a:srgbClr val="FF00FF"/>
                </a:solidFill>
                <a:cs typeface="Arial Narrow"/>
              </a:rPr>
              <a:t>)</a:t>
            </a:r>
            <a:endParaRPr lang="en-US" altLang="ja-JP" sz="1800" dirty="0">
              <a:solidFill>
                <a:srgbClr val="FF00FF"/>
              </a:solidFill>
              <a:ea typeface="Osaka" charset="-128"/>
              <a:cs typeface="Arial Narrow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088048" y="4223889"/>
            <a:ext cx="69874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altLang="ja-JP" sz="2400" dirty="0" smtClean="0">
                <a:latin typeface="Arial Narrow"/>
                <a:ea typeface="ヒラギノ丸ゴ Pro W4"/>
                <a:cs typeface="Arial Narrow"/>
              </a:rPr>
              <a:t>Effective area ~</a:t>
            </a:r>
            <a:r>
              <a:rPr lang="en-US" altLang="ja-JP" sz="2400" dirty="0" smtClean="0">
                <a:latin typeface="Arial Narrow"/>
                <a:ea typeface="ヒラギノ丸ゴ Pro W4"/>
                <a:cs typeface="Arial Narrow"/>
                <a:sym typeface="Wingdings"/>
              </a:rPr>
              <a:t> 9 cm × 9cm</a:t>
            </a:r>
          </a:p>
          <a:p>
            <a:pPr marL="514350" indent="-514350">
              <a:buFont typeface="+mj-lt"/>
              <a:buAutoNum type="romanUcPeriod"/>
            </a:pPr>
            <a:r>
              <a:rPr lang="en-US" altLang="ja-JP" sz="2400" dirty="0" smtClean="0">
                <a:latin typeface="Arial Narrow"/>
                <a:ea typeface="ヒラギノ丸ゴ Pro W4"/>
                <a:cs typeface="Arial Narrow"/>
                <a:sym typeface="Wingdings"/>
              </a:rPr>
              <a:t>Position resolution ~ 1 mm</a:t>
            </a:r>
          </a:p>
          <a:p>
            <a:pPr marL="514350" indent="-514350">
              <a:buFont typeface="+mj-lt"/>
              <a:buAutoNum type="romanUcPeriod"/>
            </a:pPr>
            <a:r>
              <a:rPr lang="en-US" altLang="ja-JP" sz="2400" dirty="0" smtClean="0">
                <a:latin typeface="Arial Narrow"/>
                <a:ea typeface="ヒラギノ丸ゴ Pro W4"/>
                <a:cs typeface="Arial Narrow"/>
                <a:sym typeface="Wingdings"/>
              </a:rPr>
              <a:t>Dynamic range of the </a:t>
            </a:r>
            <a:r>
              <a:rPr lang="en-US" altLang="ja-JP" sz="2400" dirty="0" smtClean="0">
                <a:latin typeface="Arial Narrow Bold"/>
                <a:ea typeface="ヒラギノ丸ゴ Pro W4"/>
                <a:cs typeface="Arial Narrow Bold"/>
                <a:sym typeface="Wingdings"/>
              </a:rPr>
              <a:t>electronics</a:t>
            </a:r>
            <a:r>
              <a:rPr lang="en-US" altLang="ja-JP" sz="2400" dirty="0" smtClean="0">
                <a:latin typeface="Arial Narrow"/>
                <a:ea typeface="ヒラギノ丸ゴ Pro W4"/>
                <a:cs typeface="Arial Narrow"/>
                <a:sym typeface="Wingdings"/>
              </a:rPr>
              <a:t> ~ 10^4</a:t>
            </a:r>
          </a:p>
          <a:p>
            <a:pPr marL="971550" lvl="1" indent="-514350">
              <a:buFont typeface="Arial"/>
              <a:buChar char="•"/>
            </a:pPr>
            <a:r>
              <a:rPr lang="en-US" altLang="ja-JP" sz="2400" dirty="0" smtClean="0">
                <a:latin typeface="Arial Narrow"/>
                <a:ea typeface="ヒラギノ丸ゴ Pro W4"/>
                <a:cs typeface="Arial Narrow"/>
                <a:sym typeface="Wingdings"/>
              </a:rPr>
              <a:t>coincident measurement</a:t>
            </a:r>
            <a:r>
              <a:rPr lang="en-US" altLang="ja-JP" sz="2400" dirty="0" smtClean="0">
                <a:latin typeface="Arial Narrow"/>
                <a:ea typeface="ヒラギノ丸ゴ Pro W4"/>
                <a:cs typeface="Arial Narrow"/>
              </a:rPr>
              <a:t> </a:t>
            </a:r>
            <a:r>
              <a:rPr lang="en-US" altLang="ja-JP" sz="2400" dirty="0" smtClean="0">
                <a:solidFill>
                  <a:srgbClr val="3366FF"/>
                </a:solidFill>
                <a:latin typeface="Arial Narrow"/>
                <a:ea typeface="ヒラギノ丸ゴ Pro W4"/>
                <a:cs typeface="Arial Narrow"/>
              </a:rPr>
              <a:t>from proton (</a:t>
            </a:r>
            <a:r>
              <a:rPr lang="en-US" altLang="ja-JP" sz="2400" dirty="0" err="1" smtClean="0">
                <a:solidFill>
                  <a:srgbClr val="3366FF"/>
                </a:solidFill>
                <a:latin typeface="Arial Narrow"/>
                <a:ea typeface="ヒラギノ丸ゴ Pro W4"/>
                <a:cs typeface="Arial Narrow"/>
              </a:rPr>
              <a:t>z</a:t>
            </a:r>
            <a:r>
              <a:rPr lang="en-US" altLang="ja-JP" sz="2400" dirty="0" smtClean="0">
                <a:solidFill>
                  <a:srgbClr val="3366FF"/>
                </a:solidFill>
                <a:latin typeface="Arial Narrow"/>
                <a:ea typeface="ヒラギノ丸ゴ Pro W4"/>
                <a:cs typeface="Arial Narrow"/>
              </a:rPr>
              <a:t> = 1) to heavy ions (</a:t>
            </a:r>
            <a:r>
              <a:rPr lang="en-US" altLang="ja-JP" sz="2400" dirty="0" err="1" smtClean="0">
                <a:solidFill>
                  <a:srgbClr val="3366FF"/>
                </a:solidFill>
                <a:latin typeface="Arial Narrow"/>
                <a:ea typeface="ヒラギノ丸ゴ Pro W4"/>
                <a:cs typeface="Arial Narrow"/>
              </a:rPr>
              <a:t>z</a:t>
            </a:r>
            <a:r>
              <a:rPr lang="en-US" altLang="ja-JP" sz="2400" dirty="0" smtClean="0">
                <a:solidFill>
                  <a:srgbClr val="3366FF"/>
                </a:solidFill>
                <a:latin typeface="Arial Narrow"/>
                <a:ea typeface="ヒラギノ丸ゴ Pro W4"/>
                <a:cs typeface="Arial Narrow"/>
              </a:rPr>
              <a:t> ~ 50) </a:t>
            </a:r>
            <a:r>
              <a:rPr lang="ja-JP" altLang="en-US" sz="2400" dirty="0" smtClean="0">
                <a:latin typeface="Arial Narrow"/>
                <a:ea typeface="ヒラギノ丸ゴ Pro W4"/>
                <a:cs typeface="Arial Narrow"/>
                <a:sym typeface="Wingdings"/>
              </a:rPr>
              <a:t></a:t>
            </a:r>
            <a:r>
              <a:rPr lang="en-US" altLang="ja-JP" sz="2400" dirty="0" smtClean="0">
                <a:latin typeface="Arial Narrow"/>
                <a:ea typeface="ヒラギノ丸ゴ Pro W4"/>
                <a:cs typeface="Arial Narrow"/>
                <a:sym typeface="Wingdings"/>
              </a:rPr>
              <a:t> 2500</a:t>
            </a:r>
          </a:p>
          <a:p>
            <a:pPr marL="971550" lvl="1" indent="-514350">
              <a:buFont typeface="Arial"/>
              <a:buChar char="•"/>
            </a:pPr>
            <a:r>
              <a:rPr lang="en-US" altLang="ja-JP" sz="2400" dirty="0" smtClean="0">
                <a:latin typeface="Arial Narrow"/>
                <a:ea typeface="ヒラギノ丸ゴ Pro W4"/>
                <a:cs typeface="Arial Narrow"/>
                <a:sym typeface="Wingdings"/>
              </a:rPr>
              <a:t>Pileup of beam events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2880792" y="2725855"/>
            <a:ext cx="941384" cy="39637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2633059" y="2379029"/>
            <a:ext cx="346826" cy="39637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3623990" y="2725855"/>
            <a:ext cx="198186" cy="990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2880792" y="2379029"/>
            <a:ext cx="99093" cy="990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 rot="19869788">
            <a:off x="311103" y="4182787"/>
            <a:ext cx="1801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proton rich particle up to </a:t>
            </a:r>
            <a:r>
              <a:rPr lang="en-US" altLang="ja-JP" baseline="30000" dirty="0" smtClean="0">
                <a:latin typeface="Arial Narrow"/>
                <a:cs typeface="Arial Narrow"/>
              </a:rPr>
              <a:t>100</a:t>
            </a:r>
            <a:r>
              <a:rPr lang="en-US" altLang="ja-JP" baseline="-25000" dirty="0" smtClean="0">
                <a:solidFill>
                  <a:srgbClr val="FF00FF"/>
                </a:solidFill>
                <a:latin typeface="Arial Narrow"/>
                <a:cs typeface="Arial Narrow"/>
              </a:rPr>
              <a:t>50</a:t>
            </a:r>
            <a:r>
              <a:rPr lang="en-US" altLang="ja-JP" dirty="0" smtClean="0">
                <a:latin typeface="Arial Narrow"/>
                <a:cs typeface="Arial Narrow"/>
              </a:rPr>
              <a:t>Sn </a:t>
            </a:r>
            <a:endParaRPr lang="en-US" altLang="ja-JP" dirty="0">
              <a:latin typeface="Arial Narrow"/>
              <a:cs typeface="Arial Narrow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581703" y="3801348"/>
            <a:ext cx="421782" cy="422541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 rot="16200000">
            <a:off x="2063273" y="2577215"/>
            <a:ext cx="1436849" cy="1238663"/>
          </a:xfrm>
          <a:prstGeom prst="parallelogram">
            <a:avLst>
              <a:gd name="adj" fmla="val 29000"/>
            </a:avLst>
          </a:prstGeom>
          <a:solidFill>
            <a:srgbClr val="66FF66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7860000">
              <a:srgbClr val="000000">
                <a:alpha val="43000"/>
              </a:srgbClr>
            </a:outerShdw>
          </a:effectLst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ja-JP" altLang="en-US" sz="2400">
              <a:ea typeface="Osaka" charset="-128"/>
              <a:cs typeface="Osaka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20362" y="1927239"/>
            <a:ext cx="133432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LeftUp">
                <a:rot lat="2100000" lon="2700000" rev="0"/>
              </a:camera>
              <a:lightRig rig="threePt" dir="t"/>
            </a:scene3d>
          </a:bodyPr>
          <a:lstStyle/>
          <a:p>
            <a:r>
              <a:rPr kumimoji="1" lang="en-US" altLang="ja-JP" sz="2400" dirty="0" smtClean="0">
                <a:latin typeface="Arial Narrow"/>
                <a:cs typeface="Arial Narrow"/>
              </a:rPr>
              <a:t>SAMURAI</a:t>
            </a:r>
            <a:endParaRPr kumimoji="1" lang="ja-JP" altLang="en-US" sz="2400" dirty="0">
              <a:latin typeface="Arial Narrow"/>
              <a:cs typeface="Arial Narrow"/>
            </a:endParaRPr>
          </a:p>
        </p:txBody>
      </p:sp>
      <p:grpSp>
        <p:nvGrpSpPr>
          <p:cNvPr id="32" name="図形グループ 31"/>
          <p:cNvGrpSpPr/>
          <p:nvPr/>
        </p:nvGrpSpPr>
        <p:grpSpPr>
          <a:xfrm>
            <a:off x="6432177" y="3914971"/>
            <a:ext cx="2643347" cy="923330"/>
            <a:chOff x="6432177" y="3914971"/>
            <a:chExt cx="2643347" cy="923330"/>
          </a:xfrm>
        </p:grpSpPr>
        <p:sp>
          <p:nvSpPr>
            <p:cNvPr id="28" name="角丸四角形 27"/>
            <p:cNvSpPr/>
            <p:nvPr/>
          </p:nvSpPr>
          <p:spPr>
            <a:xfrm>
              <a:off x="6432177" y="3914971"/>
              <a:ext cx="2643347" cy="92333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432177" y="3914971"/>
              <a:ext cx="26433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 Narrow"/>
                  <a:cs typeface="Arial Narrow"/>
                </a:rPr>
                <a:t>Definition of dynamic range</a:t>
              </a:r>
            </a:p>
            <a:p>
              <a:r>
                <a:rPr lang="en-US" altLang="ja-JP" dirty="0" smtClean="0">
                  <a:latin typeface="Arial Narrow"/>
                  <a:cs typeface="Arial Narrow"/>
                </a:rPr>
                <a:t>upper limit / </a:t>
              </a:r>
              <a:r>
                <a:rPr lang="en-US" altLang="ja-JP" u="sng" dirty="0" smtClean="0">
                  <a:solidFill>
                    <a:srgbClr val="FF00FF"/>
                  </a:solidFill>
                  <a:latin typeface="Arial Narrow"/>
                  <a:cs typeface="Arial Narrow"/>
                </a:rPr>
                <a:t>lower limit (= 4</a:t>
              </a:r>
              <a:r>
                <a:rPr lang="en-US" altLang="ja-JP" u="sng" dirty="0" smtClean="0">
                  <a:solidFill>
                    <a:srgbClr val="FF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altLang="ja-JP" u="sng" dirty="0" smtClean="0">
                  <a:solidFill>
                    <a:srgbClr val="FF00FF"/>
                  </a:solidFill>
                  <a:latin typeface="Arial Narrow"/>
                  <a:cs typeface="Arial Narrow"/>
                </a:rPr>
                <a:t>)</a:t>
              </a:r>
            </a:p>
            <a:p>
              <a:r>
                <a:rPr lang="en-US" altLang="ja-JP" dirty="0" smtClean="0">
                  <a:latin typeface="Arial Narrow"/>
                  <a:cs typeface="Arial Narrow"/>
                </a:rPr>
                <a:t>of detection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89038"/>
            <a:ext cx="311943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4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Specification of a Si detector 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35013" y="1208088"/>
            <a:ext cx="0" cy="2973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475038" y="1189038"/>
            <a:ext cx="0" cy="2924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33425" y="3944938"/>
            <a:ext cx="274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655763" y="3979863"/>
            <a:ext cx="542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dirty="0">
                <a:solidFill>
                  <a:srgbClr val="400080"/>
                </a:solidFill>
                <a:latin typeface="Arial Narrow"/>
                <a:cs typeface="Arial Narrow"/>
              </a:rPr>
              <a:t>6 in.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" y="4318000"/>
            <a:ext cx="37211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54063" y="4787900"/>
            <a:ext cx="3260725" cy="0"/>
          </a:xfrm>
          <a:prstGeom prst="line">
            <a:avLst/>
          </a:prstGeom>
          <a:noFill/>
          <a:ln w="22225">
            <a:solidFill>
              <a:srgbClr val="FF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754063" y="4955130"/>
            <a:ext cx="3260725" cy="0"/>
          </a:xfrm>
          <a:prstGeom prst="line">
            <a:avLst/>
          </a:prstGeom>
          <a:noFill/>
          <a:ln w="22225">
            <a:solidFill>
              <a:srgbClr val="FF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754063" y="5245100"/>
            <a:ext cx="3260725" cy="0"/>
          </a:xfrm>
          <a:prstGeom prst="line">
            <a:avLst/>
          </a:prstGeom>
          <a:noFill/>
          <a:ln w="22225">
            <a:solidFill>
              <a:srgbClr val="FF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622675" y="4754563"/>
            <a:ext cx="804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000" dirty="0">
                <a:solidFill>
                  <a:srgbClr val="FF00FF"/>
                </a:solidFill>
                <a:latin typeface="Helvetica" pitchFamily="32" charset="0"/>
              </a:rPr>
              <a:t>--&gt; 325 </a:t>
            </a:r>
            <a:r>
              <a:rPr lang="en-US" altLang="ja-JP" sz="1000" dirty="0">
                <a:solidFill>
                  <a:srgbClr val="FF00FF"/>
                </a:solidFill>
                <a:latin typeface="Symbol" pitchFamily="32" charset="2"/>
              </a:rPr>
              <a:t>m</a:t>
            </a:r>
            <a:r>
              <a:rPr lang="en-US" altLang="ja-JP" sz="1000" dirty="0">
                <a:solidFill>
                  <a:srgbClr val="FF00FF"/>
                </a:solidFill>
                <a:latin typeface="Helvetica" pitchFamily="32" charset="0"/>
              </a:rPr>
              <a:t>m</a:t>
            </a:r>
            <a:endParaRPr lang="en-US" altLang="ja-JP" sz="1000" dirty="0">
              <a:solidFill>
                <a:srgbClr val="FF00FF"/>
              </a:solidFill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191774" y="1514475"/>
            <a:ext cx="47115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>
                <a:solidFill>
                  <a:srgbClr val="008040"/>
                </a:solidFill>
                <a:latin typeface="Arial Narrow"/>
                <a:cs typeface="Arial Narrow"/>
              </a:rPr>
              <a:t>single-sided </a:t>
            </a:r>
            <a:r>
              <a:rPr lang="en-US" altLang="ja-JP" sz="2400" dirty="0">
                <a:solidFill>
                  <a:srgbClr val="008040"/>
                </a:solidFill>
                <a:latin typeface="Arial Narrow"/>
                <a:cs typeface="Arial Narrow"/>
              </a:rPr>
              <a:t>strip </a:t>
            </a:r>
            <a:r>
              <a:rPr lang="en-US" altLang="ja-JP" sz="2400" dirty="0" smtClean="0">
                <a:solidFill>
                  <a:srgbClr val="008040"/>
                </a:solidFill>
                <a:latin typeface="Arial Narrow"/>
                <a:cs typeface="Arial Narrow"/>
              </a:rPr>
              <a:t>detector developed for</a:t>
            </a:r>
          </a:p>
          <a:p>
            <a:r>
              <a:rPr lang="en-US" altLang="ja-JP" sz="2400" dirty="0" smtClean="0">
                <a:solidFill>
                  <a:srgbClr val="008040"/>
                </a:solidFill>
                <a:latin typeface="Arial Narrow"/>
                <a:cs typeface="Arial Narrow"/>
              </a:rPr>
              <a:t>GLAST satellite is employed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55757" y="3475544"/>
            <a:ext cx="4762842" cy="304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 Narrow"/>
                <a:cs typeface="Arial Narrow"/>
              </a:rPr>
              <a:t>signals from 3 strips are grouped</a:t>
            </a:r>
          </a:p>
          <a:p>
            <a:r>
              <a:rPr lang="en-US" altLang="ja-JP" sz="2400" dirty="0" smtClean="0">
                <a:latin typeface="Arial Narrow"/>
                <a:cs typeface="Arial Narrow"/>
              </a:rPr>
              <a:t>together on the PCB</a:t>
            </a:r>
          </a:p>
          <a:p>
            <a:pPr>
              <a:buFont typeface="Wingdings" pitchFamily="32" charset="2"/>
              <a:buChar char="à"/>
            </a:pPr>
            <a:r>
              <a:rPr lang="en-US" altLang="ja-JP" sz="2400" dirty="0" smtClean="0">
                <a:latin typeface="Arial Narrow"/>
                <a:cs typeface="Arial Narrow"/>
                <a:sym typeface="Wingdings"/>
              </a:rPr>
              <a:t> readout pitch = 228 </a:t>
            </a:r>
            <a:r>
              <a:rPr lang="en-US" altLang="ja-JP" sz="2400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altLang="ja-JP" sz="2400" dirty="0" smtClean="0">
                <a:latin typeface="Arial Narrow"/>
                <a:cs typeface="Arial Narrow"/>
                <a:sym typeface="Wingdings"/>
              </a:rPr>
              <a:t>m × 3 = 684 </a:t>
            </a:r>
            <a:r>
              <a:rPr lang="en-US" altLang="ja-JP" sz="2400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altLang="ja-JP" sz="2400" dirty="0" smtClean="0">
                <a:latin typeface="Arial Narrow"/>
                <a:cs typeface="Arial Narrow"/>
                <a:sym typeface="Wingdings"/>
              </a:rPr>
              <a:t>m</a:t>
            </a:r>
          </a:p>
          <a:p>
            <a:endParaRPr lang="en-US" altLang="ja-JP" sz="2400" dirty="0" smtClean="0">
              <a:latin typeface="Arial Narrow"/>
              <a:cs typeface="Arial Narrow"/>
              <a:sym typeface="Wingdings"/>
            </a:endParaRPr>
          </a:p>
          <a:p>
            <a:r>
              <a:rPr lang="en-US" altLang="ja-JP" sz="2400" dirty="0" smtClean="0">
                <a:latin typeface="Arial Narrow"/>
                <a:cs typeface="Arial Narrow"/>
                <a:sym typeface="Wingdings"/>
              </a:rPr>
              <a:t>    number of signal channels / detector</a:t>
            </a:r>
          </a:p>
          <a:p>
            <a:r>
              <a:rPr lang="en-US" altLang="ja-JP" sz="2400" dirty="0" smtClean="0">
                <a:latin typeface="Arial Narrow"/>
                <a:cs typeface="Arial Narrow"/>
                <a:sym typeface="Wingdings"/>
              </a:rPr>
              <a:t>=  384 / 3 = 128 </a:t>
            </a:r>
            <a:r>
              <a:rPr lang="en-US" altLang="ja-JP" sz="2400" dirty="0" err="1" smtClean="0">
                <a:latin typeface="Arial Narrow"/>
                <a:cs typeface="Arial Narrow"/>
                <a:sym typeface="Wingdings"/>
              </a:rPr>
              <a:t>ch</a:t>
            </a:r>
            <a:r>
              <a:rPr lang="en-US" altLang="ja-JP" sz="2400" dirty="0" smtClean="0">
                <a:latin typeface="Arial Narrow"/>
                <a:cs typeface="Arial Narrow"/>
                <a:sym typeface="Wingdings"/>
              </a:rPr>
              <a:t>.</a:t>
            </a:r>
          </a:p>
          <a:p>
            <a:r>
              <a:rPr lang="en-US" altLang="ja-JP" sz="2400" dirty="0" smtClean="0">
                <a:latin typeface="Arial Narrow"/>
                <a:cs typeface="Arial Narrow"/>
                <a:sym typeface="Wingdings"/>
              </a:rPr>
              <a:t>    total number of signal channels</a:t>
            </a:r>
          </a:p>
          <a:p>
            <a:r>
              <a:rPr lang="en-US" altLang="ja-JP" sz="2400" dirty="0" smtClean="0">
                <a:latin typeface="Arial Narrow"/>
                <a:cs typeface="Arial Narrow"/>
                <a:sym typeface="Wingdings"/>
              </a:rPr>
              <a:t>=  128 × 5 = 640 </a:t>
            </a:r>
            <a:r>
              <a:rPr lang="en-US" altLang="ja-JP" sz="2400" dirty="0" err="1" smtClean="0">
                <a:latin typeface="Arial Narrow"/>
                <a:cs typeface="Arial Narrow"/>
                <a:sym typeface="Wingdings"/>
              </a:rPr>
              <a:t>ch</a:t>
            </a:r>
            <a:r>
              <a:rPr lang="en-US" altLang="ja-JP" sz="2400" dirty="0" smtClean="0">
                <a:latin typeface="Arial Narrow"/>
                <a:cs typeface="Arial Narrow"/>
                <a:sym typeface="Wingdings"/>
              </a:rPr>
              <a:t>.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rot="5400000">
            <a:off x="3869802" y="5100116"/>
            <a:ext cx="289971" cy="2"/>
          </a:xfrm>
          <a:prstGeom prst="line">
            <a:avLst/>
          </a:prstGeom>
          <a:noFill/>
          <a:ln w="22225">
            <a:solidFill>
              <a:srgbClr val="FF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rot="5400000">
            <a:off x="609078" y="5107530"/>
            <a:ext cx="289971" cy="2"/>
          </a:xfrm>
          <a:prstGeom prst="line">
            <a:avLst/>
          </a:prstGeom>
          <a:noFill/>
          <a:ln w="22225">
            <a:solidFill>
              <a:srgbClr val="FF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3995395" y="5101164"/>
            <a:ext cx="385763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4191774" y="227521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Ref.) T. </a:t>
            </a:r>
            <a:r>
              <a:rPr lang="en-US" altLang="ja-JP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Ohsugi</a:t>
            </a:r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altLang="ja-JP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et al</a:t>
            </a:r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., “Design and properties of the GLAST flight </a:t>
            </a:r>
          </a:p>
          <a:p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       silicon micro-strip sensors”, </a:t>
            </a:r>
            <a:r>
              <a:rPr lang="en-US" altLang="ja-JP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Nucl</a:t>
            </a:r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. Instr. and Methods, A541 </a:t>
            </a:r>
          </a:p>
          <a:p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       (2005) 29 - 39.</a:t>
            </a:r>
            <a:endParaRPr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正方形/長方形 196"/>
          <p:cNvSpPr/>
          <p:nvPr/>
        </p:nvSpPr>
        <p:spPr>
          <a:xfrm>
            <a:off x="5272450" y="2910433"/>
            <a:ext cx="2679912" cy="2890521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8" name="図形グループ 167"/>
          <p:cNvGrpSpPr>
            <a:grpSpLocks noChangeAspect="1"/>
          </p:cNvGrpSpPr>
          <p:nvPr/>
        </p:nvGrpSpPr>
        <p:grpSpPr>
          <a:xfrm>
            <a:off x="501231" y="2830593"/>
            <a:ext cx="4007087" cy="3960000"/>
            <a:chOff x="604336" y="2130053"/>
            <a:chExt cx="4735648" cy="4680000"/>
          </a:xfrm>
        </p:grpSpPr>
        <p:sp>
          <p:nvSpPr>
            <p:cNvPr id="10" name="正方形/長方形 9"/>
            <p:cNvSpPr>
              <a:spLocks noChangeAspect="1"/>
            </p:cNvSpPr>
            <p:nvPr/>
          </p:nvSpPr>
          <p:spPr>
            <a:xfrm>
              <a:off x="2658123" y="2986420"/>
              <a:ext cx="180000" cy="205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>
              <a:spLocks noChangeAspect="1"/>
            </p:cNvSpPr>
            <p:nvPr/>
          </p:nvSpPr>
          <p:spPr>
            <a:xfrm>
              <a:off x="659984" y="2130053"/>
              <a:ext cx="4680000" cy="4680000"/>
            </a:xfrm>
            <a:prstGeom prst="rect">
              <a:avLst/>
            </a:prstGeom>
            <a:solidFill>
              <a:srgbClr val="008000">
                <a:alpha val="68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>
              <a:spLocks noChangeAspect="1"/>
            </p:cNvSpPr>
            <p:nvPr/>
          </p:nvSpPr>
          <p:spPr>
            <a:xfrm>
              <a:off x="1394256" y="2855287"/>
              <a:ext cx="3222000" cy="32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/>
                <a:t>Si</a:t>
              </a:r>
              <a:endParaRPr kumimoji="1" lang="en-US" altLang="ja-JP" dirty="0" smtClean="0"/>
            </a:p>
            <a:p>
              <a:pPr algn="ctr"/>
              <a:r>
                <a:rPr lang="en-US" altLang="ja-JP" dirty="0" smtClean="0"/>
                <a:t>89.5 mm × 89.5mm</a:t>
              </a:r>
              <a:endParaRPr kumimoji="1" lang="en-US" altLang="ja-JP" dirty="0" smtClean="0"/>
            </a:p>
          </p:txBody>
        </p:sp>
        <p:sp>
          <p:nvSpPr>
            <p:cNvPr id="13" name="正方形/長方形 12"/>
            <p:cNvSpPr>
              <a:spLocks noChangeAspect="1"/>
            </p:cNvSpPr>
            <p:nvPr/>
          </p:nvSpPr>
          <p:spPr>
            <a:xfrm>
              <a:off x="1425122" y="2624036"/>
              <a:ext cx="230400" cy="115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>
              <a:spLocks noChangeAspect="1"/>
            </p:cNvSpPr>
            <p:nvPr/>
          </p:nvSpPr>
          <p:spPr>
            <a:xfrm>
              <a:off x="1769123" y="2624036"/>
              <a:ext cx="230400" cy="115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776044" y="2232023"/>
              <a:ext cx="115200" cy="1152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>
              <a:spLocks noChangeAspect="1"/>
            </p:cNvSpPr>
            <p:nvPr/>
          </p:nvSpPr>
          <p:spPr>
            <a:xfrm>
              <a:off x="5115207" y="2235199"/>
              <a:ext cx="115200" cy="1152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5115207" y="6562241"/>
              <a:ext cx="115200" cy="1152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774244" y="6562241"/>
              <a:ext cx="115200" cy="1152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777419" y="4402241"/>
              <a:ext cx="115200" cy="1152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5107006" y="4402241"/>
              <a:ext cx="115200" cy="1152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>
              <a:spLocks noChangeAspect="1"/>
            </p:cNvSpPr>
            <p:nvPr/>
          </p:nvSpPr>
          <p:spPr>
            <a:xfrm>
              <a:off x="1591584" y="2797886"/>
              <a:ext cx="36000" cy="36000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>
              <a:spLocks noChangeAspect="1"/>
            </p:cNvSpPr>
            <p:nvPr/>
          </p:nvSpPr>
          <p:spPr>
            <a:xfrm>
              <a:off x="1380456" y="2793887"/>
              <a:ext cx="36000" cy="36000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>
              <a:spLocks noChangeAspect="1"/>
            </p:cNvSpPr>
            <p:nvPr/>
          </p:nvSpPr>
          <p:spPr>
            <a:xfrm>
              <a:off x="1506404" y="2793887"/>
              <a:ext cx="36000" cy="36000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1" name="図形グループ 40"/>
            <p:cNvGrpSpPr>
              <a:grpSpLocks noChangeAspect="1"/>
            </p:cNvGrpSpPr>
            <p:nvPr/>
          </p:nvGrpSpPr>
          <p:grpSpPr>
            <a:xfrm rot="16200000">
              <a:off x="450925" y="3861107"/>
              <a:ext cx="748800" cy="90655"/>
              <a:chOff x="1185750" y="944674"/>
              <a:chExt cx="748800" cy="90655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42" name="正方形/長方形 41"/>
              <p:cNvSpPr/>
              <p:nvPr/>
            </p:nvSpPr>
            <p:spPr>
              <a:xfrm>
                <a:off x="1185750" y="1003649"/>
                <a:ext cx="748800" cy="3168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1200150" y="944674"/>
                <a:ext cx="720000" cy="5580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図形グループ 43"/>
            <p:cNvGrpSpPr>
              <a:grpSpLocks noChangeAspect="1"/>
            </p:cNvGrpSpPr>
            <p:nvPr/>
          </p:nvGrpSpPr>
          <p:grpSpPr>
            <a:xfrm rot="16200000">
              <a:off x="446971" y="4961026"/>
              <a:ext cx="748800" cy="90655"/>
              <a:chOff x="1185750" y="944674"/>
              <a:chExt cx="748800" cy="90655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45" name="正方形/長方形 44"/>
              <p:cNvSpPr/>
              <p:nvPr/>
            </p:nvSpPr>
            <p:spPr>
              <a:xfrm>
                <a:off x="1185750" y="1003649"/>
                <a:ext cx="748800" cy="3168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正方形/長方形 45"/>
              <p:cNvSpPr/>
              <p:nvPr/>
            </p:nvSpPr>
            <p:spPr>
              <a:xfrm>
                <a:off x="1200150" y="944674"/>
                <a:ext cx="720000" cy="5580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7" name="図形グループ 46"/>
            <p:cNvGrpSpPr>
              <a:grpSpLocks noChangeAspect="1"/>
            </p:cNvGrpSpPr>
            <p:nvPr/>
          </p:nvGrpSpPr>
          <p:grpSpPr>
            <a:xfrm rot="16200000">
              <a:off x="455777" y="6053192"/>
              <a:ext cx="748800" cy="90655"/>
              <a:chOff x="1185750" y="944674"/>
              <a:chExt cx="748800" cy="90655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48" name="正方形/長方形 47"/>
              <p:cNvSpPr/>
              <p:nvPr/>
            </p:nvSpPr>
            <p:spPr>
              <a:xfrm>
                <a:off x="1185750" y="1003649"/>
                <a:ext cx="748800" cy="3168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正方形/長方形 48"/>
              <p:cNvSpPr/>
              <p:nvPr/>
            </p:nvSpPr>
            <p:spPr>
              <a:xfrm>
                <a:off x="1200150" y="944674"/>
                <a:ext cx="720000" cy="5580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8" name="正方形/長方形 57"/>
            <p:cNvSpPr>
              <a:spLocks noChangeAspect="1"/>
            </p:cNvSpPr>
            <p:nvPr/>
          </p:nvSpPr>
          <p:spPr>
            <a:xfrm rot="5400000">
              <a:off x="1781723" y="2393660"/>
              <a:ext cx="180000" cy="205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9" name="直線コネクタ 58"/>
            <p:cNvCxnSpPr>
              <a:cxnSpLocks noChangeAspect="1"/>
            </p:cNvCxnSpPr>
            <p:nvPr/>
          </p:nvCxnSpPr>
          <p:spPr>
            <a:xfrm flipV="1">
              <a:off x="1631817" y="2793887"/>
              <a:ext cx="3475189" cy="2224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図形グループ 59"/>
            <p:cNvGrpSpPr>
              <a:grpSpLocks noChangeAspect="1"/>
            </p:cNvGrpSpPr>
            <p:nvPr/>
          </p:nvGrpSpPr>
          <p:grpSpPr>
            <a:xfrm>
              <a:off x="4298215" y="2513529"/>
              <a:ext cx="318041" cy="246221"/>
              <a:chOff x="6768829" y="1123390"/>
              <a:chExt cx="318041" cy="246221"/>
            </a:xfrm>
          </p:grpSpPr>
          <p:sp>
            <p:nvSpPr>
              <p:cNvPr id="61" name="正方形/長方形 60"/>
              <p:cNvSpPr/>
              <p:nvPr/>
            </p:nvSpPr>
            <p:spPr>
              <a:xfrm>
                <a:off x="6837849" y="1143900"/>
                <a:ext cx="180000" cy="2052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6768829" y="1123390"/>
                <a:ext cx="31804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/>
                  <a:t>C1</a:t>
                </a:r>
                <a:endParaRPr kumimoji="1" lang="ja-JP" altLang="en-US" sz="1000" dirty="0"/>
              </a:p>
            </p:txBody>
          </p:sp>
        </p:grpSp>
        <p:grpSp>
          <p:nvGrpSpPr>
            <p:cNvPr id="63" name="図形グループ 62"/>
            <p:cNvGrpSpPr>
              <a:grpSpLocks noChangeAspect="1"/>
            </p:cNvGrpSpPr>
            <p:nvPr/>
          </p:nvGrpSpPr>
          <p:grpSpPr>
            <a:xfrm>
              <a:off x="3980174" y="2513529"/>
              <a:ext cx="318041" cy="246221"/>
              <a:chOff x="6768829" y="1123390"/>
              <a:chExt cx="318041" cy="246221"/>
            </a:xfrm>
          </p:grpSpPr>
          <p:sp>
            <p:nvSpPr>
              <p:cNvPr id="64" name="正方形/長方形 63"/>
              <p:cNvSpPr/>
              <p:nvPr/>
            </p:nvSpPr>
            <p:spPr>
              <a:xfrm>
                <a:off x="6837849" y="1143900"/>
                <a:ext cx="180000" cy="2052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6768829" y="1123390"/>
                <a:ext cx="31804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/>
                  <a:t>C1</a:t>
                </a:r>
                <a:endParaRPr kumimoji="1" lang="ja-JP" altLang="en-US" sz="1000" dirty="0"/>
              </a:p>
            </p:txBody>
          </p:sp>
        </p:grpSp>
        <p:grpSp>
          <p:nvGrpSpPr>
            <p:cNvPr id="66" name="図形グループ 65"/>
            <p:cNvGrpSpPr>
              <a:grpSpLocks noChangeAspect="1"/>
            </p:cNvGrpSpPr>
            <p:nvPr/>
          </p:nvGrpSpPr>
          <p:grpSpPr>
            <a:xfrm>
              <a:off x="3662133" y="2513529"/>
              <a:ext cx="318041" cy="246221"/>
              <a:chOff x="6768829" y="1123390"/>
              <a:chExt cx="318041" cy="246221"/>
            </a:xfrm>
          </p:grpSpPr>
          <p:sp>
            <p:nvSpPr>
              <p:cNvPr id="67" name="正方形/長方形 66"/>
              <p:cNvSpPr/>
              <p:nvPr/>
            </p:nvSpPr>
            <p:spPr>
              <a:xfrm>
                <a:off x="6837849" y="1143900"/>
                <a:ext cx="180000" cy="2052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6768829" y="1123390"/>
                <a:ext cx="31804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/>
                  <a:t>C1</a:t>
                </a:r>
                <a:endParaRPr kumimoji="1" lang="ja-JP" altLang="en-US" sz="1000" dirty="0"/>
              </a:p>
            </p:txBody>
          </p:sp>
        </p:grpSp>
        <p:grpSp>
          <p:nvGrpSpPr>
            <p:cNvPr id="69" name="図形グループ 68"/>
            <p:cNvGrpSpPr>
              <a:grpSpLocks noChangeAspect="1"/>
            </p:cNvGrpSpPr>
            <p:nvPr/>
          </p:nvGrpSpPr>
          <p:grpSpPr>
            <a:xfrm>
              <a:off x="3344092" y="2513529"/>
              <a:ext cx="318041" cy="246221"/>
              <a:chOff x="6768829" y="1123390"/>
              <a:chExt cx="318041" cy="246221"/>
            </a:xfrm>
          </p:grpSpPr>
          <p:sp>
            <p:nvSpPr>
              <p:cNvPr id="70" name="正方形/長方形 69"/>
              <p:cNvSpPr/>
              <p:nvPr/>
            </p:nvSpPr>
            <p:spPr>
              <a:xfrm>
                <a:off x="6837849" y="1143900"/>
                <a:ext cx="180000" cy="2052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6768829" y="1123390"/>
                <a:ext cx="31804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/>
                  <a:t>C1</a:t>
                </a:r>
                <a:endParaRPr kumimoji="1" lang="ja-JP" altLang="en-US" sz="1000" dirty="0"/>
              </a:p>
            </p:txBody>
          </p:sp>
        </p:grpSp>
        <p:grpSp>
          <p:nvGrpSpPr>
            <p:cNvPr id="72" name="図形グループ 71"/>
            <p:cNvGrpSpPr>
              <a:grpSpLocks noChangeAspect="1"/>
            </p:cNvGrpSpPr>
            <p:nvPr/>
          </p:nvGrpSpPr>
          <p:grpSpPr>
            <a:xfrm>
              <a:off x="3026051" y="2513529"/>
              <a:ext cx="318041" cy="246221"/>
              <a:chOff x="6768829" y="1123390"/>
              <a:chExt cx="318041" cy="246221"/>
            </a:xfrm>
          </p:grpSpPr>
          <p:sp>
            <p:nvSpPr>
              <p:cNvPr id="73" name="正方形/長方形 72"/>
              <p:cNvSpPr/>
              <p:nvPr/>
            </p:nvSpPr>
            <p:spPr>
              <a:xfrm>
                <a:off x="6837849" y="1143900"/>
                <a:ext cx="180000" cy="2052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>
                <a:off x="6768829" y="1123390"/>
                <a:ext cx="31804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/>
                  <a:t>C1</a:t>
                </a:r>
                <a:endParaRPr kumimoji="1" lang="ja-JP" altLang="en-US" sz="1000" dirty="0"/>
              </a:p>
            </p:txBody>
          </p:sp>
        </p:grpSp>
        <p:grpSp>
          <p:nvGrpSpPr>
            <p:cNvPr id="75" name="図形グループ 74"/>
            <p:cNvGrpSpPr>
              <a:grpSpLocks noChangeAspect="1"/>
            </p:cNvGrpSpPr>
            <p:nvPr/>
          </p:nvGrpSpPr>
          <p:grpSpPr>
            <a:xfrm>
              <a:off x="2708010" y="2513529"/>
              <a:ext cx="318041" cy="246221"/>
              <a:chOff x="6768829" y="1123390"/>
              <a:chExt cx="318041" cy="246221"/>
            </a:xfrm>
          </p:grpSpPr>
          <p:sp>
            <p:nvSpPr>
              <p:cNvPr id="76" name="正方形/長方形 75"/>
              <p:cNvSpPr/>
              <p:nvPr/>
            </p:nvSpPr>
            <p:spPr>
              <a:xfrm>
                <a:off x="6837849" y="1143900"/>
                <a:ext cx="180000" cy="2052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6768829" y="1123390"/>
                <a:ext cx="31804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/>
                  <a:t>C1</a:t>
                </a:r>
                <a:endParaRPr kumimoji="1" lang="ja-JP" altLang="en-US" sz="1000" dirty="0"/>
              </a:p>
            </p:txBody>
          </p:sp>
        </p:grpSp>
        <p:cxnSp>
          <p:nvCxnSpPr>
            <p:cNvPr id="78" name="直線コネクタ 77"/>
            <p:cNvCxnSpPr>
              <a:cxnSpLocks noChangeAspect="1"/>
            </p:cNvCxnSpPr>
            <p:nvPr/>
          </p:nvCxnSpPr>
          <p:spPr>
            <a:xfrm rot="5400000" flipH="1" flipV="1">
              <a:off x="4420839" y="2765723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>
              <a:cxnSpLocks noChangeAspect="1"/>
            </p:cNvCxnSpPr>
            <p:nvPr/>
          </p:nvCxnSpPr>
          <p:spPr>
            <a:xfrm rot="5400000" flipH="1" flipV="1">
              <a:off x="4108421" y="2774842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>
              <a:cxnSpLocks noChangeAspect="1"/>
            </p:cNvCxnSpPr>
            <p:nvPr/>
          </p:nvCxnSpPr>
          <p:spPr>
            <a:xfrm rot="5400000" flipH="1" flipV="1">
              <a:off x="3779274" y="2775490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>
              <a:cxnSpLocks noChangeAspect="1"/>
            </p:cNvCxnSpPr>
            <p:nvPr/>
          </p:nvCxnSpPr>
          <p:spPr>
            <a:xfrm rot="5400000" flipH="1" flipV="1">
              <a:off x="3469188" y="2774841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>
              <a:cxnSpLocks noChangeAspect="1"/>
            </p:cNvCxnSpPr>
            <p:nvPr/>
          </p:nvCxnSpPr>
          <p:spPr>
            <a:xfrm rot="5400000" flipH="1" flipV="1">
              <a:off x="3147453" y="2774840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>
              <a:cxnSpLocks noChangeAspect="1"/>
            </p:cNvCxnSpPr>
            <p:nvPr/>
          </p:nvCxnSpPr>
          <p:spPr>
            <a:xfrm rot="5400000" flipH="1" flipV="1">
              <a:off x="2831361" y="2775490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>
              <a:cxnSpLocks noChangeAspect="1"/>
            </p:cNvCxnSpPr>
            <p:nvPr/>
          </p:nvCxnSpPr>
          <p:spPr>
            <a:xfrm rot="5400000" flipH="1" flipV="1">
              <a:off x="2840620" y="2502623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>
              <a:cxnSpLocks noChangeAspect="1"/>
            </p:cNvCxnSpPr>
            <p:nvPr/>
          </p:nvCxnSpPr>
          <p:spPr>
            <a:xfrm rot="5400000" flipH="1" flipV="1">
              <a:off x="3146660" y="2502623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>
              <a:cxnSpLocks noChangeAspect="1"/>
            </p:cNvCxnSpPr>
            <p:nvPr/>
          </p:nvCxnSpPr>
          <p:spPr>
            <a:xfrm rot="5400000" flipH="1" flipV="1">
              <a:off x="3469982" y="2495863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>
              <a:cxnSpLocks noChangeAspect="1"/>
            </p:cNvCxnSpPr>
            <p:nvPr/>
          </p:nvCxnSpPr>
          <p:spPr>
            <a:xfrm rot="5400000" flipH="1" flipV="1">
              <a:off x="3780068" y="2502623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>
              <a:cxnSpLocks noChangeAspect="1"/>
            </p:cNvCxnSpPr>
            <p:nvPr/>
          </p:nvCxnSpPr>
          <p:spPr>
            <a:xfrm rot="5400000" flipH="1" flipV="1">
              <a:off x="4107628" y="2502623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>
              <a:cxnSpLocks noChangeAspect="1"/>
            </p:cNvCxnSpPr>
            <p:nvPr/>
          </p:nvCxnSpPr>
          <p:spPr>
            <a:xfrm rot="5400000" flipH="1" flipV="1">
              <a:off x="4420046" y="2502623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円/楕円 89"/>
            <p:cNvSpPr>
              <a:spLocks noChangeAspect="1"/>
            </p:cNvSpPr>
            <p:nvPr/>
          </p:nvSpPr>
          <p:spPr>
            <a:xfrm>
              <a:off x="4442950" y="2428153"/>
              <a:ext cx="36000" cy="36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>
              <a:spLocks noChangeAspect="1"/>
            </p:cNvSpPr>
            <p:nvPr/>
          </p:nvSpPr>
          <p:spPr>
            <a:xfrm>
              <a:off x="4126818" y="2437687"/>
              <a:ext cx="36000" cy="36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>
              <a:spLocks noChangeAspect="1"/>
            </p:cNvSpPr>
            <p:nvPr/>
          </p:nvSpPr>
          <p:spPr>
            <a:xfrm>
              <a:off x="3796877" y="2437687"/>
              <a:ext cx="36000" cy="36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>
              <a:spLocks noChangeAspect="1"/>
            </p:cNvSpPr>
            <p:nvPr/>
          </p:nvSpPr>
          <p:spPr>
            <a:xfrm>
              <a:off x="3488379" y="2431019"/>
              <a:ext cx="36000" cy="36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>
              <a:spLocks noChangeAspect="1"/>
            </p:cNvSpPr>
            <p:nvPr/>
          </p:nvSpPr>
          <p:spPr>
            <a:xfrm>
              <a:off x="3164263" y="2424259"/>
              <a:ext cx="36000" cy="36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>
              <a:spLocks noChangeAspect="1"/>
            </p:cNvSpPr>
            <p:nvPr/>
          </p:nvSpPr>
          <p:spPr>
            <a:xfrm>
              <a:off x="2858223" y="2424259"/>
              <a:ext cx="36000" cy="36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7" name="直線コネクタ 96"/>
            <p:cNvCxnSpPr>
              <a:cxnSpLocks noChangeAspect="1"/>
              <a:stCxn id="23" idx="3"/>
            </p:cNvCxnSpPr>
            <p:nvPr/>
          </p:nvCxnSpPr>
          <p:spPr>
            <a:xfrm>
              <a:off x="1542404" y="2811887"/>
              <a:ext cx="48714" cy="106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>
              <a:cxnSpLocks noChangeAspect="1"/>
              <a:endCxn id="14" idx="1"/>
            </p:cNvCxnSpPr>
            <p:nvPr/>
          </p:nvCxnSpPr>
          <p:spPr>
            <a:xfrm flipV="1">
              <a:off x="1655522" y="2681636"/>
              <a:ext cx="113601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>
              <a:cxnSpLocks noChangeAspect="1"/>
            </p:cNvCxnSpPr>
            <p:nvPr/>
          </p:nvCxnSpPr>
          <p:spPr>
            <a:xfrm>
              <a:off x="1999523" y="2681636"/>
              <a:ext cx="53233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>
              <a:cxnSpLocks noChangeAspect="1"/>
            </p:cNvCxnSpPr>
            <p:nvPr/>
          </p:nvCxnSpPr>
          <p:spPr>
            <a:xfrm rot="5400000" flipH="1" flipV="1">
              <a:off x="2077521" y="2765722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>
              <a:cxnSpLocks noChangeAspect="1"/>
            </p:cNvCxnSpPr>
            <p:nvPr/>
          </p:nvCxnSpPr>
          <p:spPr>
            <a:xfrm rot="10800000">
              <a:off x="2052756" y="2681636"/>
              <a:ext cx="61162" cy="48482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>
              <a:cxnSpLocks noChangeAspect="1"/>
            </p:cNvCxnSpPr>
            <p:nvPr/>
          </p:nvCxnSpPr>
          <p:spPr>
            <a:xfrm rot="5400000" flipH="1" flipV="1">
              <a:off x="1638550" y="2610329"/>
              <a:ext cx="142617" cy="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>
              <a:cxnSpLocks noChangeAspect="1"/>
              <a:endCxn id="58" idx="2"/>
            </p:cNvCxnSpPr>
            <p:nvPr/>
          </p:nvCxnSpPr>
          <p:spPr>
            <a:xfrm flipV="1">
              <a:off x="1709857" y="2496260"/>
              <a:ext cx="59266" cy="4276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>
              <a:cxnSpLocks noChangeAspect="1"/>
              <a:stCxn id="58" idx="0"/>
            </p:cNvCxnSpPr>
            <p:nvPr/>
          </p:nvCxnSpPr>
          <p:spPr>
            <a:xfrm flipV="1">
              <a:off x="1974323" y="2493699"/>
              <a:ext cx="78433" cy="256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円/楕円 104"/>
            <p:cNvSpPr>
              <a:spLocks noChangeAspect="1"/>
            </p:cNvSpPr>
            <p:nvPr/>
          </p:nvSpPr>
          <p:spPr>
            <a:xfrm>
              <a:off x="2052756" y="2473687"/>
              <a:ext cx="36000" cy="36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テキスト ボックス 105"/>
            <p:cNvSpPr txBox="1">
              <a:spLocks noChangeAspect="1"/>
            </p:cNvSpPr>
            <p:nvPr/>
          </p:nvSpPr>
          <p:spPr>
            <a:xfrm>
              <a:off x="1709859" y="2361178"/>
              <a:ext cx="3180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smtClean="0"/>
                <a:t>C1</a:t>
              </a:r>
              <a:endParaRPr kumimoji="1" lang="ja-JP" altLang="en-US" sz="1000" dirty="0"/>
            </a:p>
          </p:txBody>
        </p:sp>
        <p:sp>
          <p:nvSpPr>
            <p:cNvPr id="107" name="テキスト ボックス 106"/>
            <p:cNvSpPr txBox="1">
              <a:spLocks noChangeAspect="1"/>
            </p:cNvSpPr>
            <p:nvPr/>
          </p:nvSpPr>
          <p:spPr>
            <a:xfrm>
              <a:off x="1733463" y="2557475"/>
              <a:ext cx="3192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R1</a:t>
              </a:r>
              <a:endParaRPr kumimoji="1" lang="ja-JP" altLang="en-US" sz="1000" dirty="0"/>
            </a:p>
          </p:txBody>
        </p:sp>
        <p:cxnSp>
          <p:nvCxnSpPr>
            <p:cNvPr id="108" name="直線コネクタ 107"/>
            <p:cNvCxnSpPr>
              <a:cxnSpLocks noChangeAspect="1"/>
            </p:cNvCxnSpPr>
            <p:nvPr/>
          </p:nvCxnSpPr>
          <p:spPr>
            <a:xfrm rot="10800000">
              <a:off x="1189156" y="2499074"/>
              <a:ext cx="255014" cy="1897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>
              <a:cxnSpLocks noChangeAspect="1"/>
            </p:cNvCxnSpPr>
            <p:nvPr/>
          </p:nvCxnSpPr>
          <p:spPr>
            <a:xfrm rot="16200000" flipV="1">
              <a:off x="1170287" y="2605130"/>
              <a:ext cx="242839" cy="2051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>
              <a:cxnSpLocks noChangeAspect="1"/>
            </p:cNvCxnSpPr>
            <p:nvPr/>
          </p:nvCxnSpPr>
          <p:spPr>
            <a:xfrm>
              <a:off x="857005" y="2586260"/>
              <a:ext cx="327919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テキスト ボックス 110"/>
            <p:cNvSpPr txBox="1">
              <a:spLocks noChangeAspect="1"/>
            </p:cNvSpPr>
            <p:nvPr/>
          </p:nvSpPr>
          <p:spPr>
            <a:xfrm>
              <a:off x="1380675" y="2552887"/>
              <a:ext cx="3192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R1</a:t>
              </a:r>
              <a:endParaRPr kumimoji="1" lang="ja-JP" altLang="en-US" sz="1000" dirty="0"/>
            </a:p>
          </p:txBody>
        </p:sp>
        <p:sp>
          <p:nvSpPr>
            <p:cNvPr id="112" name="正方形/長方形 111"/>
            <p:cNvSpPr>
              <a:spLocks noChangeAspect="1"/>
            </p:cNvSpPr>
            <p:nvPr/>
          </p:nvSpPr>
          <p:spPr>
            <a:xfrm>
              <a:off x="1308675" y="2853759"/>
              <a:ext cx="72000" cy="108000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正方形/長方形 112"/>
            <p:cNvSpPr>
              <a:spLocks noChangeAspect="1"/>
            </p:cNvSpPr>
            <p:nvPr/>
          </p:nvSpPr>
          <p:spPr>
            <a:xfrm>
              <a:off x="1307695" y="2978458"/>
              <a:ext cx="72000" cy="108000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/>
            <p:cNvSpPr>
              <a:spLocks noChangeAspect="1"/>
            </p:cNvSpPr>
            <p:nvPr/>
          </p:nvSpPr>
          <p:spPr>
            <a:xfrm>
              <a:off x="1603506" y="2811237"/>
              <a:ext cx="28311" cy="36000"/>
            </a:xfrm>
            <a:custGeom>
              <a:avLst/>
              <a:gdLst>
                <a:gd name="connsiteX0" fmla="*/ 0 w 28311"/>
                <a:gd name="connsiteY0" fmla="*/ 66301 h 66301"/>
                <a:gd name="connsiteX1" fmla="*/ 12700 w 28311"/>
                <a:gd name="connsiteY1" fmla="*/ 62067 h 66301"/>
                <a:gd name="connsiteX2" fmla="*/ 21167 w 28311"/>
                <a:gd name="connsiteY2" fmla="*/ 36667 h 66301"/>
                <a:gd name="connsiteX3" fmla="*/ 8467 w 28311"/>
                <a:gd name="connsiteY3" fmla="*/ 2801 h 6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11" h="66301">
                  <a:moveTo>
                    <a:pt x="0" y="66301"/>
                  </a:moveTo>
                  <a:cubicBezTo>
                    <a:pt x="4233" y="64890"/>
                    <a:pt x="10106" y="65698"/>
                    <a:pt x="12700" y="62067"/>
                  </a:cubicBezTo>
                  <a:cubicBezTo>
                    <a:pt x="17887" y="54805"/>
                    <a:pt x="21167" y="36667"/>
                    <a:pt x="21167" y="36667"/>
                  </a:cubicBezTo>
                  <a:cubicBezTo>
                    <a:pt x="16584" y="0"/>
                    <a:pt x="28311" y="2801"/>
                    <a:pt x="8467" y="2801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/>
            <p:cNvSpPr>
              <a:spLocks noChangeAspect="1"/>
            </p:cNvSpPr>
            <p:nvPr/>
          </p:nvSpPr>
          <p:spPr>
            <a:xfrm>
              <a:off x="1514473" y="2816130"/>
              <a:ext cx="28311" cy="36000"/>
            </a:xfrm>
            <a:custGeom>
              <a:avLst/>
              <a:gdLst>
                <a:gd name="connsiteX0" fmla="*/ 0 w 28311"/>
                <a:gd name="connsiteY0" fmla="*/ 66301 h 66301"/>
                <a:gd name="connsiteX1" fmla="*/ 12700 w 28311"/>
                <a:gd name="connsiteY1" fmla="*/ 62067 h 66301"/>
                <a:gd name="connsiteX2" fmla="*/ 21167 w 28311"/>
                <a:gd name="connsiteY2" fmla="*/ 36667 h 66301"/>
                <a:gd name="connsiteX3" fmla="*/ 8467 w 28311"/>
                <a:gd name="connsiteY3" fmla="*/ 2801 h 6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11" h="66301">
                  <a:moveTo>
                    <a:pt x="0" y="66301"/>
                  </a:moveTo>
                  <a:cubicBezTo>
                    <a:pt x="4233" y="64890"/>
                    <a:pt x="10106" y="65698"/>
                    <a:pt x="12700" y="62067"/>
                  </a:cubicBezTo>
                  <a:cubicBezTo>
                    <a:pt x="17887" y="54805"/>
                    <a:pt x="21167" y="36667"/>
                    <a:pt x="21167" y="36667"/>
                  </a:cubicBezTo>
                  <a:cubicBezTo>
                    <a:pt x="16584" y="0"/>
                    <a:pt x="28311" y="2801"/>
                    <a:pt x="8467" y="2801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/>
            <p:cNvSpPr>
              <a:spLocks noChangeAspect="1"/>
            </p:cNvSpPr>
            <p:nvPr/>
          </p:nvSpPr>
          <p:spPr>
            <a:xfrm>
              <a:off x="1333090" y="2878323"/>
              <a:ext cx="71966" cy="13730"/>
            </a:xfrm>
            <a:custGeom>
              <a:avLst/>
              <a:gdLst>
                <a:gd name="connsiteX0" fmla="*/ 71966 w 71966"/>
                <a:gd name="connsiteY0" fmla="*/ 13730 h 13730"/>
                <a:gd name="connsiteX1" fmla="*/ 59266 w 71966"/>
                <a:gd name="connsiteY1" fmla="*/ 9497 h 13730"/>
                <a:gd name="connsiteX2" fmla="*/ 46566 w 71966"/>
                <a:gd name="connsiteY2" fmla="*/ 1030 h 13730"/>
                <a:gd name="connsiteX3" fmla="*/ 12700 w 71966"/>
                <a:gd name="connsiteY3" fmla="*/ 5263 h 13730"/>
                <a:gd name="connsiteX4" fmla="*/ 0 w 71966"/>
                <a:gd name="connsiteY4" fmla="*/ 5263 h 1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66" h="13730">
                  <a:moveTo>
                    <a:pt x="71966" y="13730"/>
                  </a:moveTo>
                  <a:cubicBezTo>
                    <a:pt x="67733" y="12319"/>
                    <a:pt x="63257" y="11493"/>
                    <a:pt x="59266" y="9497"/>
                  </a:cubicBezTo>
                  <a:cubicBezTo>
                    <a:pt x="54715" y="7222"/>
                    <a:pt x="51633" y="1491"/>
                    <a:pt x="46566" y="1030"/>
                  </a:cubicBezTo>
                  <a:cubicBezTo>
                    <a:pt x="35236" y="0"/>
                    <a:pt x="24030" y="4233"/>
                    <a:pt x="12700" y="5263"/>
                  </a:cubicBezTo>
                  <a:cubicBezTo>
                    <a:pt x="8484" y="5646"/>
                    <a:pt x="4233" y="5263"/>
                    <a:pt x="0" y="526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/>
            <p:cNvSpPr>
              <a:spLocks noChangeAspect="1"/>
            </p:cNvSpPr>
            <p:nvPr/>
          </p:nvSpPr>
          <p:spPr>
            <a:xfrm>
              <a:off x="1333090" y="2907759"/>
              <a:ext cx="71966" cy="13730"/>
            </a:xfrm>
            <a:custGeom>
              <a:avLst/>
              <a:gdLst>
                <a:gd name="connsiteX0" fmla="*/ 71966 w 71966"/>
                <a:gd name="connsiteY0" fmla="*/ 13730 h 13730"/>
                <a:gd name="connsiteX1" fmla="*/ 59266 w 71966"/>
                <a:gd name="connsiteY1" fmla="*/ 9497 h 13730"/>
                <a:gd name="connsiteX2" fmla="*/ 46566 w 71966"/>
                <a:gd name="connsiteY2" fmla="*/ 1030 h 13730"/>
                <a:gd name="connsiteX3" fmla="*/ 12700 w 71966"/>
                <a:gd name="connsiteY3" fmla="*/ 5263 h 13730"/>
                <a:gd name="connsiteX4" fmla="*/ 0 w 71966"/>
                <a:gd name="connsiteY4" fmla="*/ 5263 h 1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66" h="13730">
                  <a:moveTo>
                    <a:pt x="71966" y="13730"/>
                  </a:moveTo>
                  <a:cubicBezTo>
                    <a:pt x="67733" y="12319"/>
                    <a:pt x="63257" y="11493"/>
                    <a:pt x="59266" y="9497"/>
                  </a:cubicBezTo>
                  <a:cubicBezTo>
                    <a:pt x="54715" y="7222"/>
                    <a:pt x="51633" y="1491"/>
                    <a:pt x="46566" y="1030"/>
                  </a:cubicBezTo>
                  <a:cubicBezTo>
                    <a:pt x="35236" y="0"/>
                    <a:pt x="24030" y="4233"/>
                    <a:pt x="12700" y="5263"/>
                  </a:cubicBezTo>
                  <a:cubicBezTo>
                    <a:pt x="8484" y="5646"/>
                    <a:pt x="4233" y="5263"/>
                    <a:pt x="0" y="526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/>
            <p:cNvSpPr>
              <a:spLocks noChangeAspect="1"/>
            </p:cNvSpPr>
            <p:nvPr/>
          </p:nvSpPr>
          <p:spPr>
            <a:xfrm>
              <a:off x="1333090" y="2939563"/>
              <a:ext cx="71966" cy="13730"/>
            </a:xfrm>
            <a:custGeom>
              <a:avLst/>
              <a:gdLst>
                <a:gd name="connsiteX0" fmla="*/ 71966 w 71966"/>
                <a:gd name="connsiteY0" fmla="*/ 13730 h 13730"/>
                <a:gd name="connsiteX1" fmla="*/ 59266 w 71966"/>
                <a:gd name="connsiteY1" fmla="*/ 9497 h 13730"/>
                <a:gd name="connsiteX2" fmla="*/ 46566 w 71966"/>
                <a:gd name="connsiteY2" fmla="*/ 1030 h 13730"/>
                <a:gd name="connsiteX3" fmla="*/ 12700 w 71966"/>
                <a:gd name="connsiteY3" fmla="*/ 5263 h 13730"/>
                <a:gd name="connsiteX4" fmla="*/ 0 w 71966"/>
                <a:gd name="connsiteY4" fmla="*/ 5263 h 1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66" h="13730">
                  <a:moveTo>
                    <a:pt x="71966" y="13730"/>
                  </a:moveTo>
                  <a:cubicBezTo>
                    <a:pt x="67733" y="12319"/>
                    <a:pt x="63257" y="11493"/>
                    <a:pt x="59266" y="9497"/>
                  </a:cubicBezTo>
                  <a:cubicBezTo>
                    <a:pt x="54715" y="7222"/>
                    <a:pt x="51633" y="1491"/>
                    <a:pt x="46566" y="1030"/>
                  </a:cubicBezTo>
                  <a:cubicBezTo>
                    <a:pt x="35236" y="0"/>
                    <a:pt x="24030" y="4233"/>
                    <a:pt x="12700" y="5263"/>
                  </a:cubicBezTo>
                  <a:cubicBezTo>
                    <a:pt x="8484" y="5646"/>
                    <a:pt x="4233" y="5263"/>
                    <a:pt x="0" y="526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/>
            <p:cNvSpPr>
              <a:spLocks noChangeAspect="1"/>
            </p:cNvSpPr>
            <p:nvPr/>
          </p:nvSpPr>
          <p:spPr>
            <a:xfrm>
              <a:off x="1343712" y="2990123"/>
              <a:ext cx="71966" cy="13730"/>
            </a:xfrm>
            <a:custGeom>
              <a:avLst/>
              <a:gdLst>
                <a:gd name="connsiteX0" fmla="*/ 71966 w 71966"/>
                <a:gd name="connsiteY0" fmla="*/ 13730 h 13730"/>
                <a:gd name="connsiteX1" fmla="*/ 59266 w 71966"/>
                <a:gd name="connsiteY1" fmla="*/ 9497 h 13730"/>
                <a:gd name="connsiteX2" fmla="*/ 46566 w 71966"/>
                <a:gd name="connsiteY2" fmla="*/ 1030 h 13730"/>
                <a:gd name="connsiteX3" fmla="*/ 12700 w 71966"/>
                <a:gd name="connsiteY3" fmla="*/ 5263 h 13730"/>
                <a:gd name="connsiteX4" fmla="*/ 0 w 71966"/>
                <a:gd name="connsiteY4" fmla="*/ 5263 h 1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66" h="13730">
                  <a:moveTo>
                    <a:pt x="71966" y="13730"/>
                  </a:moveTo>
                  <a:cubicBezTo>
                    <a:pt x="67733" y="12319"/>
                    <a:pt x="63257" y="11493"/>
                    <a:pt x="59266" y="9497"/>
                  </a:cubicBezTo>
                  <a:cubicBezTo>
                    <a:pt x="54715" y="7222"/>
                    <a:pt x="51633" y="1491"/>
                    <a:pt x="46566" y="1030"/>
                  </a:cubicBezTo>
                  <a:cubicBezTo>
                    <a:pt x="35236" y="0"/>
                    <a:pt x="24030" y="4233"/>
                    <a:pt x="12700" y="5263"/>
                  </a:cubicBezTo>
                  <a:cubicBezTo>
                    <a:pt x="8484" y="5646"/>
                    <a:pt x="4233" y="5263"/>
                    <a:pt x="0" y="526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/>
            <p:cNvSpPr>
              <a:spLocks noChangeAspect="1"/>
            </p:cNvSpPr>
            <p:nvPr/>
          </p:nvSpPr>
          <p:spPr>
            <a:xfrm>
              <a:off x="1341556" y="3025593"/>
              <a:ext cx="71966" cy="13730"/>
            </a:xfrm>
            <a:custGeom>
              <a:avLst/>
              <a:gdLst>
                <a:gd name="connsiteX0" fmla="*/ 71966 w 71966"/>
                <a:gd name="connsiteY0" fmla="*/ 13730 h 13730"/>
                <a:gd name="connsiteX1" fmla="*/ 59266 w 71966"/>
                <a:gd name="connsiteY1" fmla="*/ 9497 h 13730"/>
                <a:gd name="connsiteX2" fmla="*/ 46566 w 71966"/>
                <a:gd name="connsiteY2" fmla="*/ 1030 h 13730"/>
                <a:gd name="connsiteX3" fmla="*/ 12700 w 71966"/>
                <a:gd name="connsiteY3" fmla="*/ 5263 h 13730"/>
                <a:gd name="connsiteX4" fmla="*/ 0 w 71966"/>
                <a:gd name="connsiteY4" fmla="*/ 5263 h 1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66" h="13730">
                  <a:moveTo>
                    <a:pt x="71966" y="13730"/>
                  </a:moveTo>
                  <a:cubicBezTo>
                    <a:pt x="67733" y="12319"/>
                    <a:pt x="63257" y="11493"/>
                    <a:pt x="59266" y="9497"/>
                  </a:cubicBezTo>
                  <a:cubicBezTo>
                    <a:pt x="54715" y="7222"/>
                    <a:pt x="51633" y="1491"/>
                    <a:pt x="46566" y="1030"/>
                  </a:cubicBezTo>
                  <a:cubicBezTo>
                    <a:pt x="35236" y="0"/>
                    <a:pt x="24030" y="4233"/>
                    <a:pt x="12700" y="5263"/>
                  </a:cubicBezTo>
                  <a:cubicBezTo>
                    <a:pt x="8484" y="5646"/>
                    <a:pt x="4233" y="5263"/>
                    <a:pt x="0" y="526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/>
            <p:cNvSpPr>
              <a:spLocks noChangeAspect="1"/>
            </p:cNvSpPr>
            <p:nvPr/>
          </p:nvSpPr>
          <p:spPr>
            <a:xfrm>
              <a:off x="1341556" y="3062378"/>
              <a:ext cx="71966" cy="13730"/>
            </a:xfrm>
            <a:custGeom>
              <a:avLst/>
              <a:gdLst>
                <a:gd name="connsiteX0" fmla="*/ 71966 w 71966"/>
                <a:gd name="connsiteY0" fmla="*/ 13730 h 13730"/>
                <a:gd name="connsiteX1" fmla="*/ 59266 w 71966"/>
                <a:gd name="connsiteY1" fmla="*/ 9497 h 13730"/>
                <a:gd name="connsiteX2" fmla="*/ 46566 w 71966"/>
                <a:gd name="connsiteY2" fmla="*/ 1030 h 13730"/>
                <a:gd name="connsiteX3" fmla="*/ 12700 w 71966"/>
                <a:gd name="connsiteY3" fmla="*/ 5263 h 13730"/>
                <a:gd name="connsiteX4" fmla="*/ 0 w 71966"/>
                <a:gd name="connsiteY4" fmla="*/ 5263 h 1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66" h="13730">
                  <a:moveTo>
                    <a:pt x="71966" y="13730"/>
                  </a:moveTo>
                  <a:cubicBezTo>
                    <a:pt x="67733" y="12319"/>
                    <a:pt x="63257" y="11493"/>
                    <a:pt x="59266" y="9497"/>
                  </a:cubicBezTo>
                  <a:cubicBezTo>
                    <a:pt x="54715" y="7222"/>
                    <a:pt x="51633" y="1491"/>
                    <a:pt x="46566" y="1030"/>
                  </a:cubicBezTo>
                  <a:cubicBezTo>
                    <a:pt x="35236" y="0"/>
                    <a:pt x="24030" y="4233"/>
                    <a:pt x="12700" y="5263"/>
                  </a:cubicBezTo>
                  <a:cubicBezTo>
                    <a:pt x="8484" y="5646"/>
                    <a:pt x="4233" y="5263"/>
                    <a:pt x="0" y="526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2" name="直線コネクタ 121"/>
            <p:cNvCxnSpPr>
              <a:cxnSpLocks noChangeAspect="1"/>
              <a:stCxn id="112" idx="1"/>
            </p:cNvCxnSpPr>
            <p:nvPr/>
          </p:nvCxnSpPr>
          <p:spPr>
            <a:xfrm rot="10800000">
              <a:off x="1184925" y="2681637"/>
              <a:ext cx="123751" cy="22612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>
              <a:cxnSpLocks noChangeAspect="1"/>
            </p:cNvCxnSpPr>
            <p:nvPr/>
          </p:nvCxnSpPr>
          <p:spPr>
            <a:xfrm rot="10800000" flipV="1">
              <a:off x="857005" y="2764807"/>
              <a:ext cx="332152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>
              <a:cxnSpLocks noChangeAspect="1"/>
            </p:cNvCxnSpPr>
            <p:nvPr/>
          </p:nvCxnSpPr>
          <p:spPr>
            <a:xfrm rot="10800000">
              <a:off x="854256" y="2688862"/>
              <a:ext cx="330671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>
              <a:cxnSpLocks noChangeAspect="1"/>
              <a:stCxn id="113" idx="1"/>
            </p:cNvCxnSpPr>
            <p:nvPr/>
          </p:nvCxnSpPr>
          <p:spPr>
            <a:xfrm rot="10800000">
              <a:off x="1180691" y="2759750"/>
              <a:ext cx="127005" cy="27270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フリーフォーム 125"/>
            <p:cNvSpPr>
              <a:spLocks noChangeAspect="1"/>
            </p:cNvSpPr>
            <p:nvPr/>
          </p:nvSpPr>
          <p:spPr>
            <a:xfrm>
              <a:off x="1381773" y="2807929"/>
              <a:ext cx="132700" cy="84124"/>
            </a:xfrm>
            <a:custGeom>
              <a:avLst/>
              <a:gdLst>
                <a:gd name="connsiteX0" fmla="*/ 220917 w 220917"/>
                <a:gd name="connsiteY0" fmla="*/ 123622 h 130487"/>
                <a:gd name="connsiteX1" fmla="*/ 106617 w 220917"/>
                <a:gd name="connsiteY1" fmla="*/ 123622 h 130487"/>
                <a:gd name="connsiteX2" fmla="*/ 68517 w 220917"/>
                <a:gd name="connsiteY2" fmla="*/ 102455 h 130487"/>
                <a:gd name="connsiteX3" fmla="*/ 55817 w 220917"/>
                <a:gd name="connsiteY3" fmla="*/ 93988 h 130487"/>
                <a:gd name="connsiteX4" fmla="*/ 38883 w 220917"/>
                <a:gd name="connsiteY4" fmla="*/ 68588 h 130487"/>
                <a:gd name="connsiteX5" fmla="*/ 30417 w 220917"/>
                <a:gd name="connsiteY5" fmla="*/ 55888 h 130487"/>
                <a:gd name="connsiteX6" fmla="*/ 26183 w 220917"/>
                <a:gd name="connsiteY6" fmla="*/ 43188 h 130487"/>
                <a:gd name="connsiteX7" fmla="*/ 9250 w 220917"/>
                <a:gd name="connsiteY7" fmla="*/ 17788 h 130487"/>
                <a:gd name="connsiteX8" fmla="*/ 783 w 220917"/>
                <a:gd name="connsiteY8" fmla="*/ 9322 h 13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917" h="130487">
                  <a:moveTo>
                    <a:pt x="220917" y="123622"/>
                  </a:moveTo>
                  <a:cubicBezTo>
                    <a:pt x="167307" y="130323"/>
                    <a:pt x="182133" y="130487"/>
                    <a:pt x="106617" y="123622"/>
                  </a:cubicBezTo>
                  <a:cubicBezTo>
                    <a:pt x="93678" y="122446"/>
                    <a:pt x="76163" y="107552"/>
                    <a:pt x="68517" y="102455"/>
                  </a:cubicBezTo>
                  <a:lnTo>
                    <a:pt x="55817" y="93988"/>
                  </a:lnTo>
                  <a:lnTo>
                    <a:pt x="38883" y="68588"/>
                  </a:lnTo>
                  <a:cubicBezTo>
                    <a:pt x="36061" y="64355"/>
                    <a:pt x="32026" y="60715"/>
                    <a:pt x="30417" y="55888"/>
                  </a:cubicBezTo>
                  <a:cubicBezTo>
                    <a:pt x="29006" y="51655"/>
                    <a:pt x="28350" y="47089"/>
                    <a:pt x="26183" y="43188"/>
                  </a:cubicBezTo>
                  <a:cubicBezTo>
                    <a:pt x="21241" y="34293"/>
                    <a:pt x="14894" y="26255"/>
                    <a:pt x="9250" y="17788"/>
                  </a:cubicBezTo>
                  <a:cubicBezTo>
                    <a:pt x="0" y="3913"/>
                    <a:pt x="783" y="0"/>
                    <a:pt x="783" y="9322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/>
            <p:cNvSpPr>
              <a:spLocks noChangeAspect="1"/>
            </p:cNvSpPr>
            <p:nvPr/>
          </p:nvSpPr>
          <p:spPr>
            <a:xfrm>
              <a:off x="1180690" y="2711351"/>
              <a:ext cx="588433" cy="579875"/>
            </a:xfrm>
            <a:prstGeom prst="ellipse">
              <a:avLst/>
            </a:prstGeom>
            <a:noFill/>
            <a:ln w="254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テキスト ボックス 130"/>
            <p:cNvSpPr txBox="1">
              <a:spLocks noChangeAspect="1"/>
            </p:cNvSpPr>
            <p:nvPr/>
          </p:nvSpPr>
          <p:spPr>
            <a:xfrm>
              <a:off x="604592" y="2499074"/>
              <a:ext cx="249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smtClean="0"/>
                <a:t>3</a:t>
              </a:r>
              <a:endParaRPr kumimoji="1" lang="en-US" altLang="ja-JP" sz="1000" dirty="0" smtClean="0"/>
            </a:p>
          </p:txBody>
        </p:sp>
        <p:sp>
          <p:nvSpPr>
            <p:cNvPr id="132" name="テキスト ボックス 131"/>
            <p:cNvSpPr txBox="1">
              <a:spLocks noChangeAspect="1"/>
            </p:cNvSpPr>
            <p:nvPr/>
          </p:nvSpPr>
          <p:spPr>
            <a:xfrm>
              <a:off x="604336" y="2593620"/>
              <a:ext cx="249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smtClean="0"/>
                <a:t>5</a:t>
              </a:r>
              <a:endParaRPr kumimoji="1" lang="en-US" altLang="ja-JP" sz="1000" dirty="0" smtClean="0"/>
            </a:p>
          </p:txBody>
        </p:sp>
        <p:grpSp>
          <p:nvGrpSpPr>
            <p:cNvPr id="133" name="図形グループ 132"/>
            <p:cNvGrpSpPr>
              <a:grpSpLocks noChangeAspect="1"/>
            </p:cNvGrpSpPr>
            <p:nvPr/>
          </p:nvGrpSpPr>
          <p:grpSpPr>
            <a:xfrm rot="16200000">
              <a:off x="437277" y="2782982"/>
              <a:ext cx="748800" cy="90655"/>
              <a:chOff x="1185750" y="944674"/>
              <a:chExt cx="748800" cy="90655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34" name="正方形/長方形 133"/>
              <p:cNvSpPr/>
              <p:nvPr/>
            </p:nvSpPr>
            <p:spPr>
              <a:xfrm>
                <a:off x="1185750" y="1003649"/>
                <a:ext cx="748800" cy="3168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正方形/長方形 134"/>
              <p:cNvSpPr/>
              <p:nvPr/>
            </p:nvSpPr>
            <p:spPr>
              <a:xfrm>
                <a:off x="1200150" y="944674"/>
                <a:ext cx="720000" cy="5580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6" name="テキスト ボックス 135"/>
            <p:cNvSpPr txBox="1">
              <a:spLocks noChangeAspect="1"/>
            </p:cNvSpPr>
            <p:nvPr/>
          </p:nvSpPr>
          <p:spPr>
            <a:xfrm>
              <a:off x="604336" y="2393151"/>
              <a:ext cx="249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smtClean="0"/>
                <a:t>1</a:t>
              </a:r>
              <a:endParaRPr kumimoji="1" lang="en-US" altLang="ja-JP" sz="1000" dirty="0" smtClean="0"/>
            </a:p>
          </p:txBody>
        </p:sp>
        <p:sp>
          <p:nvSpPr>
            <p:cNvPr id="137" name="正方形/長方形 136"/>
            <p:cNvSpPr>
              <a:spLocks noChangeAspect="1"/>
            </p:cNvSpPr>
            <p:nvPr/>
          </p:nvSpPr>
          <p:spPr>
            <a:xfrm>
              <a:off x="1453481" y="2793887"/>
              <a:ext cx="36000" cy="36000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8" name="直線コネクタ 137"/>
            <p:cNvCxnSpPr>
              <a:cxnSpLocks noChangeAspect="1"/>
            </p:cNvCxnSpPr>
            <p:nvPr/>
          </p:nvCxnSpPr>
          <p:spPr>
            <a:xfrm>
              <a:off x="1416697" y="2815062"/>
              <a:ext cx="36000" cy="106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フリーフォーム 138"/>
            <p:cNvSpPr>
              <a:spLocks noChangeAspect="1"/>
            </p:cNvSpPr>
            <p:nvPr/>
          </p:nvSpPr>
          <p:spPr>
            <a:xfrm>
              <a:off x="1460976" y="2809503"/>
              <a:ext cx="160719" cy="88900"/>
            </a:xfrm>
            <a:custGeom>
              <a:avLst/>
              <a:gdLst>
                <a:gd name="connsiteX0" fmla="*/ 155747 w 160719"/>
                <a:gd name="connsiteY0" fmla="*/ 69850 h 88900"/>
                <a:gd name="connsiteX1" fmla="*/ 130347 w 160719"/>
                <a:gd name="connsiteY1" fmla="*/ 79375 h 88900"/>
                <a:gd name="connsiteX2" fmla="*/ 120822 w 160719"/>
                <a:gd name="connsiteY2" fmla="*/ 82550 h 88900"/>
                <a:gd name="connsiteX3" fmla="*/ 111297 w 160719"/>
                <a:gd name="connsiteY3" fmla="*/ 88900 h 88900"/>
                <a:gd name="connsiteX4" fmla="*/ 63672 w 160719"/>
                <a:gd name="connsiteY4" fmla="*/ 85725 h 88900"/>
                <a:gd name="connsiteX5" fmla="*/ 47797 w 160719"/>
                <a:gd name="connsiteY5" fmla="*/ 73025 h 88900"/>
                <a:gd name="connsiteX6" fmla="*/ 25572 w 160719"/>
                <a:gd name="connsiteY6" fmla="*/ 57150 h 88900"/>
                <a:gd name="connsiteX7" fmla="*/ 19222 w 160719"/>
                <a:gd name="connsiteY7" fmla="*/ 47625 h 88900"/>
                <a:gd name="connsiteX8" fmla="*/ 6522 w 160719"/>
                <a:gd name="connsiteY8" fmla="*/ 44450 h 88900"/>
                <a:gd name="connsiteX9" fmla="*/ 172 w 160719"/>
                <a:gd name="connsiteY9" fmla="*/ 25400 h 88900"/>
                <a:gd name="connsiteX10" fmla="*/ 3347 w 160719"/>
                <a:gd name="connsiteY10" fmla="*/ 3175 h 88900"/>
                <a:gd name="connsiteX11" fmla="*/ 12872 w 160719"/>
                <a:gd name="connsiteY11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19" h="88900">
                  <a:moveTo>
                    <a:pt x="155747" y="69850"/>
                  </a:moveTo>
                  <a:cubicBezTo>
                    <a:pt x="134127" y="77057"/>
                    <a:pt x="160719" y="67986"/>
                    <a:pt x="130347" y="79375"/>
                  </a:cubicBezTo>
                  <a:cubicBezTo>
                    <a:pt x="127213" y="80550"/>
                    <a:pt x="123815" y="81053"/>
                    <a:pt x="120822" y="82550"/>
                  </a:cubicBezTo>
                  <a:cubicBezTo>
                    <a:pt x="117409" y="84257"/>
                    <a:pt x="114472" y="86783"/>
                    <a:pt x="111297" y="88900"/>
                  </a:cubicBezTo>
                  <a:cubicBezTo>
                    <a:pt x="95422" y="87842"/>
                    <a:pt x="79485" y="87482"/>
                    <a:pt x="63672" y="85725"/>
                  </a:cubicBezTo>
                  <a:cubicBezTo>
                    <a:pt x="49765" y="84180"/>
                    <a:pt x="56873" y="82101"/>
                    <a:pt x="47797" y="73025"/>
                  </a:cubicBezTo>
                  <a:cubicBezTo>
                    <a:pt x="43859" y="69087"/>
                    <a:pt x="30980" y="60756"/>
                    <a:pt x="25572" y="57150"/>
                  </a:cubicBezTo>
                  <a:cubicBezTo>
                    <a:pt x="23455" y="53975"/>
                    <a:pt x="22397" y="49742"/>
                    <a:pt x="19222" y="47625"/>
                  </a:cubicBezTo>
                  <a:cubicBezTo>
                    <a:pt x="15591" y="45204"/>
                    <a:pt x="9362" y="47763"/>
                    <a:pt x="6522" y="44450"/>
                  </a:cubicBezTo>
                  <a:cubicBezTo>
                    <a:pt x="2166" y="39368"/>
                    <a:pt x="172" y="25400"/>
                    <a:pt x="172" y="25400"/>
                  </a:cubicBezTo>
                  <a:cubicBezTo>
                    <a:pt x="1230" y="17992"/>
                    <a:pt x="0" y="9868"/>
                    <a:pt x="3347" y="3175"/>
                  </a:cubicBezTo>
                  <a:cubicBezTo>
                    <a:pt x="4844" y="182"/>
                    <a:pt x="12872" y="0"/>
                    <a:pt x="12872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テキスト ボックス 139"/>
            <p:cNvSpPr txBox="1">
              <a:spLocks noChangeAspect="1"/>
            </p:cNvSpPr>
            <p:nvPr/>
          </p:nvSpPr>
          <p:spPr>
            <a:xfrm>
              <a:off x="604336" y="2688870"/>
              <a:ext cx="249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smtClean="0"/>
                <a:t>6</a:t>
              </a:r>
              <a:endParaRPr kumimoji="1" lang="en-US" altLang="ja-JP" sz="1000" dirty="0" smtClean="0"/>
            </a:p>
          </p:txBody>
        </p:sp>
        <p:cxnSp>
          <p:nvCxnSpPr>
            <p:cNvPr id="141" name="直線コネクタ 140"/>
            <p:cNvCxnSpPr>
              <a:cxnSpLocks noChangeAspect="1"/>
            </p:cNvCxnSpPr>
            <p:nvPr/>
          </p:nvCxnSpPr>
          <p:spPr>
            <a:xfrm flipV="1">
              <a:off x="866699" y="2509319"/>
              <a:ext cx="322457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図形グループ 141"/>
            <p:cNvGrpSpPr>
              <a:grpSpLocks noChangeAspect="1"/>
            </p:cNvGrpSpPr>
            <p:nvPr/>
          </p:nvGrpSpPr>
          <p:grpSpPr>
            <a:xfrm>
              <a:off x="2409102" y="2509319"/>
              <a:ext cx="318041" cy="246221"/>
              <a:chOff x="6768829" y="1123390"/>
              <a:chExt cx="318041" cy="246221"/>
            </a:xfrm>
          </p:grpSpPr>
          <p:sp>
            <p:nvSpPr>
              <p:cNvPr id="143" name="正方形/長方形 142"/>
              <p:cNvSpPr/>
              <p:nvPr/>
            </p:nvSpPr>
            <p:spPr>
              <a:xfrm>
                <a:off x="6837849" y="1143900"/>
                <a:ext cx="180000" cy="2052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テキスト ボックス 143"/>
              <p:cNvSpPr txBox="1"/>
              <p:nvPr/>
            </p:nvSpPr>
            <p:spPr>
              <a:xfrm>
                <a:off x="6768829" y="1123390"/>
                <a:ext cx="31804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/>
                  <a:t>C1</a:t>
                </a:r>
                <a:endParaRPr kumimoji="1" lang="ja-JP" altLang="en-US" sz="1000" dirty="0"/>
              </a:p>
            </p:txBody>
          </p:sp>
        </p:grpSp>
        <p:grpSp>
          <p:nvGrpSpPr>
            <p:cNvPr id="145" name="図形グループ 144"/>
            <p:cNvGrpSpPr>
              <a:grpSpLocks noChangeAspect="1"/>
            </p:cNvGrpSpPr>
            <p:nvPr/>
          </p:nvGrpSpPr>
          <p:grpSpPr>
            <a:xfrm>
              <a:off x="2113918" y="2507275"/>
              <a:ext cx="318041" cy="246221"/>
              <a:chOff x="6768829" y="1123390"/>
              <a:chExt cx="318041" cy="246221"/>
            </a:xfrm>
          </p:grpSpPr>
          <p:sp>
            <p:nvSpPr>
              <p:cNvPr id="146" name="正方形/長方形 145"/>
              <p:cNvSpPr/>
              <p:nvPr/>
            </p:nvSpPr>
            <p:spPr>
              <a:xfrm>
                <a:off x="6837849" y="1143900"/>
                <a:ext cx="180000" cy="2052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テキスト ボックス 146"/>
              <p:cNvSpPr txBox="1"/>
              <p:nvPr/>
            </p:nvSpPr>
            <p:spPr>
              <a:xfrm>
                <a:off x="6768829" y="1123390"/>
                <a:ext cx="31804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/>
                  <a:t>C1</a:t>
                </a:r>
                <a:endParaRPr kumimoji="1" lang="ja-JP" altLang="en-US" sz="1000" dirty="0"/>
              </a:p>
            </p:txBody>
          </p:sp>
        </p:grpSp>
        <p:cxnSp>
          <p:nvCxnSpPr>
            <p:cNvPr id="148" name="直線コネクタ 147"/>
            <p:cNvCxnSpPr>
              <a:cxnSpLocks noChangeAspect="1"/>
            </p:cNvCxnSpPr>
            <p:nvPr/>
          </p:nvCxnSpPr>
          <p:spPr>
            <a:xfrm rot="5400000" flipH="1" flipV="1">
              <a:off x="2533621" y="2765723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/>
            <p:cNvCxnSpPr>
              <a:cxnSpLocks noChangeAspect="1"/>
            </p:cNvCxnSpPr>
            <p:nvPr/>
          </p:nvCxnSpPr>
          <p:spPr>
            <a:xfrm rot="5400000" flipH="1" flipV="1">
              <a:off x="2224588" y="2767299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/>
            <p:cNvCxnSpPr>
              <a:cxnSpLocks noChangeAspect="1"/>
            </p:cNvCxnSpPr>
            <p:nvPr/>
          </p:nvCxnSpPr>
          <p:spPr>
            <a:xfrm rot="5400000" flipH="1" flipV="1">
              <a:off x="2534415" y="2497642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>
              <a:cxnSpLocks noChangeAspect="1"/>
            </p:cNvCxnSpPr>
            <p:nvPr/>
          </p:nvCxnSpPr>
          <p:spPr>
            <a:xfrm rot="5400000" flipH="1" flipV="1">
              <a:off x="2225382" y="2497641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円/楕円 152"/>
            <p:cNvSpPr>
              <a:spLocks noChangeAspect="1"/>
            </p:cNvSpPr>
            <p:nvPr/>
          </p:nvSpPr>
          <p:spPr>
            <a:xfrm>
              <a:off x="2552812" y="2426038"/>
              <a:ext cx="36000" cy="36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153"/>
            <p:cNvSpPr>
              <a:spLocks noChangeAspect="1"/>
            </p:cNvSpPr>
            <p:nvPr/>
          </p:nvSpPr>
          <p:spPr>
            <a:xfrm>
              <a:off x="2243779" y="2431019"/>
              <a:ext cx="36000" cy="36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5" name="図形グループ 154"/>
            <p:cNvGrpSpPr>
              <a:grpSpLocks noChangeAspect="1"/>
            </p:cNvGrpSpPr>
            <p:nvPr/>
          </p:nvGrpSpPr>
          <p:grpSpPr>
            <a:xfrm>
              <a:off x="4616256" y="2518586"/>
              <a:ext cx="318041" cy="246221"/>
              <a:chOff x="6768829" y="1123390"/>
              <a:chExt cx="318041" cy="246221"/>
            </a:xfrm>
          </p:grpSpPr>
          <p:sp>
            <p:nvSpPr>
              <p:cNvPr id="156" name="正方形/長方形 155"/>
              <p:cNvSpPr/>
              <p:nvPr/>
            </p:nvSpPr>
            <p:spPr>
              <a:xfrm>
                <a:off x="6837849" y="1143900"/>
                <a:ext cx="180000" cy="2052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テキスト ボックス 156"/>
              <p:cNvSpPr txBox="1"/>
              <p:nvPr/>
            </p:nvSpPr>
            <p:spPr>
              <a:xfrm>
                <a:off x="6768829" y="1123390"/>
                <a:ext cx="31804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/>
                  <a:t>C1</a:t>
                </a:r>
                <a:endParaRPr kumimoji="1" lang="ja-JP" altLang="en-US" sz="1000" dirty="0"/>
              </a:p>
            </p:txBody>
          </p:sp>
        </p:grpSp>
        <p:grpSp>
          <p:nvGrpSpPr>
            <p:cNvPr id="158" name="図形グループ 157"/>
            <p:cNvGrpSpPr>
              <a:grpSpLocks noChangeAspect="1"/>
            </p:cNvGrpSpPr>
            <p:nvPr/>
          </p:nvGrpSpPr>
          <p:grpSpPr>
            <a:xfrm>
              <a:off x="4934297" y="2513529"/>
              <a:ext cx="318041" cy="246221"/>
              <a:chOff x="6768829" y="1123390"/>
              <a:chExt cx="318041" cy="246221"/>
            </a:xfrm>
          </p:grpSpPr>
          <p:sp>
            <p:nvSpPr>
              <p:cNvPr id="159" name="正方形/長方形 158"/>
              <p:cNvSpPr/>
              <p:nvPr/>
            </p:nvSpPr>
            <p:spPr>
              <a:xfrm>
                <a:off x="6837849" y="1143900"/>
                <a:ext cx="180000" cy="2052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テキスト ボックス 159"/>
              <p:cNvSpPr txBox="1"/>
              <p:nvPr/>
            </p:nvSpPr>
            <p:spPr>
              <a:xfrm>
                <a:off x="6768829" y="1123390"/>
                <a:ext cx="31804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/>
                  <a:t>C1</a:t>
                </a:r>
                <a:endParaRPr kumimoji="1" lang="ja-JP" altLang="en-US" sz="1000" dirty="0"/>
              </a:p>
            </p:txBody>
          </p:sp>
        </p:grpSp>
        <p:cxnSp>
          <p:nvCxnSpPr>
            <p:cNvPr id="161" name="直線コネクタ 160"/>
            <p:cNvCxnSpPr>
              <a:cxnSpLocks noChangeAspect="1"/>
            </p:cNvCxnSpPr>
            <p:nvPr/>
          </p:nvCxnSpPr>
          <p:spPr>
            <a:xfrm rot="5400000" flipH="1" flipV="1">
              <a:off x="4738394" y="2770632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>
              <a:cxnSpLocks noChangeAspect="1"/>
            </p:cNvCxnSpPr>
            <p:nvPr/>
          </p:nvCxnSpPr>
          <p:spPr>
            <a:xfrm rot="5400000" flipH="1" flipV="1">
              <a:off x="5078811" y="2770631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>
              <a:cxnSpLocks noChangeAspect="1"/>
            </p:cNvCxnSpPr>
            <p:nvPr/>
          </p:nvCxnSpPr>
          <p:spPr>
            <a:xfrm rot="5400000" flipH="1" flipV="1">
              <a:off x="4736808" y="2509290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コネクタ 163"/>
            <p:cNvCxnSpPr>
              <a:cxnSpLocks noChangeAspect="1"/>
            </p:cNvCxnSpPr>
            <p:nvPr/>
          </p:nvCxnSpPr>
          <p:spPr>
            <a:xfrm rot="5400000" flipH="1" flipV="1">
              <a:off x="5078018" y="2493301"/>
              <a:ext cx="72000" cy="79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円/楕円 164"/>
            <p:cNvSpPr>
              <a:spLocks noChangeAspect="1"/>
            </p:cNvSpPr>
            <p:nvPr/>
          </p:nvSpPr>
          <p:spPr>
            <a:xfrm>
              <a:off x="4754411" y="2446153"/>
              <a:ext cx="36000" cy="36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円/楕円 165"/>
            <p:cNvSpPr>
              <a:spLocks noChangeAspect="1"/>
            </p:cNvSpPr>
            <p:nvPr/>
          </p:nvSpPr>
          <p:spPr>
            <a:xfrm>
              <a:off x="5096415" y="2428153"/>
              <a:ext cx="36000" cy="36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4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PCB design and bonding pattern for Si detector 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0145" y="3534345"/>
            <a:ext cx="35115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9" name="図形グループ 168"/>
          <p:cNvGrpSpPr/>
          <p:nvPr/>
        </p:nvGrpSpPr>
        <p:grpSpPr>
          <a:xfrm>
            <a:off x="4434156" y="3132897"/>
            <a:ext cx="590599" cy="3265400"/>
            <a:chOff x="5318772" y="2829887"/>
            <a:chExt cx="590599" cy="3265400"/>
          </a:xfrm>
        </p:grpSpPr>
        <p:sp>
          <p:nvSpPr>
            <p:cNvPr id="52" name="テキスト ボックス 51"/>
            <p:cNvSpPr txBox="1">
              <a:spLocks noChangeAspect="1"/>
            </p:cNvSpPr>
            <p:nvPr/>
          </p:nvSpPr>
          <p:spPr>
            <a:xfrm>
              <a:off x="5328812" y="2829887"/>
              <a:ext cx="4386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stip1</a:t>
              </a:r>
              <a:endParaRPr kumimoji="1" lang="ja-JP" altLang="en-US" sz="1000" dirty="0"/>
            </a:p>
          </p:txBody>
        </p:sp>
        <p:sp>
          <p:nvSpPr>
            <p:cNvPr id="53" name="テキスト ボックス 52"/>
            <p:cNvSpPr txBox="1">
              <a:spLocks noChangeAspect="1"/>
            </p:cNvSpPr>
            <p:nvPr/>
          </p:nvSpPr>
          <p:spPr>
            <a:xfrm>
              <a:off x="5318772" y="2990123"/>
              <a:ext cx="44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Stip2</a:t>
              </a:r>
            </a:p>
          </p:txBody>
        </p:sp>
        <p:sp>
          <p:nvSpPr>
            <p:cNvPr id="54" name="テキスト ボックス 53"/>
            <p:cNvSpPr txBox="1">
              <a:spLocks noChangeAspect="1"/>
            </p:cNvSpPr>
            <p:nvPr/>
          </p:nvSpPr>
          <p:spPr>
            <a:xfrm>
              <a:off x="5331517" y="3160141"/>
              <a:ext cx="447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Stip3</a:t>
              </a:r>
            </a:p>
          </p:txBody>
        </p:sp>
        <p:sp>
          <p:nvSpPr>
            <p:cNvPr id="55" name="テキスト ボックス 54"/>
            <p:cNvSpPr txBox="1">
              <a:spLocks noChangeAspect="1"/>
            </p:cNvSpPr>
            <p:nvPr/>
          </p:nvSpPr>
          <p:spPr>
            <a:xfrm>
              <a:off x="5423643" y="3406362"/>
              <a:ext cx="21898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:</a:t>
              </a:r>
            </a:p>
            <a:p>
              <a:r>
                <a:rPr lang="en-US" altLang="ja-JP" sz="1000" dirty="0" smtClean="0"/>
                <a:t>:</a:t>
              </a:r>
            </a:p>
            <a:p>
              <a:r>
                <a:rPr kumimoji="1" lang="en-US" altLang="ja-JP" sz="1000" dirty="0" smtClean="0"/>
                <a:t>:</a:t>
              </a:r>
            </a:p>
          </p:txBody>
        </p:sp>
        <p:sp>
          <p:nvSpPr>
            <p:cNvPr id="56" name="テキスト ボックス 55"/>
            <p:cNvSpPr txBox="1">
              <a:spLocks noChangeAspect="1"/>
            </p:cNvSpPr>
            <p:nvPr/>
          </p:nvSpPr>
          <p:spPr>
            <a:xfrm>
              <a:off x="5335230" y="5849066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stip384</a:t>
              </a:r>
              <a:endParaRPr kumimoji="1" lang="ja-JP" altLang="en-US" sz="1000" dirty="0"/>
            </a:p>
          </p:txBody>
        </p:sp>
        <p:sp>
          <p:nvSpPr>
            <p:cNvPr id="57" name="テキスト ボックス 56"/>
            <p:cNvSpPr txBox="1">
              <a:spLocks noChangeAspect="1"/>
            </p:cNvSpPr>
            <p:nvPr/>
          </p:nvSpPr>
          <p:spPr>
            <a:xfrm>
              <a:off x="5339984" y="5725955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stip383</a:t>
              </a:r>
              <a:endParaRPr kumimoji="1" lang="ja-JP" altLang="en-US" sz="1000" dirty="0"/>
            </a:p>
          </p:txBody>
        </p:sp>
      </p:grpSp>
      <p:sp>
        <p:nvSpPr>
          <p:cNvPr id="130" name="テキスト ボックス 129"/>
          <p:cNvSpPr txBox="1">
            <a:spLocks noChangeAspect="1"/>
          </p:cNvSpPr>
          <p:nvPr/>
        </p:nvSpPr>
        <p:spPr>
          <a:xfrm>
            <a:off x="1398254" y="6366826"/>
            <a:ext cx="2036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 Narrow"/>
                <a:cs typeface="Arial Narrow"/>
              </a:rPr>
              <a:t>Symmetric layout with upper side</a:t>
            </a:r>
            <a:endParaRPr kumimoji="1" lang="ja-JP" altLang="en-US" sz="1200" dirty="0">
              <a:latin typeface="Arial Narrow"/>
              <a:cs typeface="Arial Narrow"/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427144" y="1989667"/>
            <a:ext cx="3351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Connectors made by KEL</a:t>
            </a:r>
          </a:p>
          <a:p>
            <a:r>
              <a:rPr lang="en-US" altLang="ja-JP" dirty="0" smtClean="0">
                <a:latin typeface="Arial Narrow"/>
                <a:cs typeface="Arial Narrow"/>
              </a:rPr>
              <a:t>(USL0040L) for </a:t>
            </a:r>
            <a:r>
              <a:rPr lang="en-US" altLang="ja-JP" dirty="0" smtClean="0">
                <a:solidFill>
                  <a:srgbClr val="FF00FF"/>
                </a:solidFill>
                <a:latin typeface="Arial Narrow"/>
                <a:cs typeface="Arial Narrow"/>
              </a:rPr>
              <a:t>ultrafine coaxial cable</a:t>
            </a:r>
          </a:p>
          <a:p>
            <a:r>
              <a:rPr kumimoji="1" lang="en-US" altLang="ja-JP" dirty="0" smtClean="0">
                <a:solidFill>
                  <a:srgbClr val="FF00FF"/>
                </a:solidFill>
                <a:latin typeface="Arial Narrow"/>
                <a:cs typeface="Arial Narrow"/>
              </a:rPr>
              <a:t>0.4 mm pitch</a:t>
            </a:r>
            <a:endParaRPr kumimoji="1" lang="ja-JP" altLang="en-US" dirty="0">
              <a:solidFill>
                <a:srgbClr val="FF00FF"/>
              </a:solidFill>
              <a:latin typeface="Arial Narrow"/>
              <a:cs typeface="Arial Narrow"/>
            </a:endParaRPr>
          </a:p>
        </p:txBody>
      </p:sp>
      <p:cxnSp>
        <p:nvCxnSpPr>
          <p:cNvPr id="187" name="直線コネクタ 186"/>
          <p:cNvCxnSpPr/>
          <p:nvPr/>
        </p:nvCxnSpPr>
        <p:spPr>
          <a:xfrm rot="10800000">
            <a:off x="127000" y="2506133"/>
            <a:ext cx="30014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/>
          <p:nvPr/>
        </p:nvCxnSpPr>
        <p:spPr>
          <a:xfrm rot="5400000">
            <a:off x="-419526" y="3052658"/>
            <a:ext cx="1093052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90"/>
          <p:cNvCxnSpPr/>
          <p:nvPr/>
        </p:nvCxnSpPr>
        <p:spPr>
          <a:xfrm>
            <a:off x="127794" y="3582240"/>
            <a:ext cx="584690" cy="119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テキスト ボックス 192"/>
          <p:cNvSpPr txBox="1"/>
          <p:nvPr/>
        </p:nvSpPr>
        <p:spPr>
          <a:xfrm>
            <a:off x="501448" y="1405467"/>
            <a:ext cx="346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Outer dimensions = 130 mm × 130 mm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4539027" y="1989667"/>
            <a:ext cx="3251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Capacitors to suppress cross talk</a:t>
            </a:r>
          </a:p>
          <a:p>
            <a:r>
              <a:rPr lang="en-US" altLang="ja-JP" dirty="0" smtClean="0">
                <a:latin typeface="Arial Narrow"/>
                <a:cs typeface="Arial Narrow"/>
              </a:rPr>
              <a:t>through rear side</a:t>
            </a:r>
            <a:r>
              <a:rPr kumimoji="1" lang="en-US" altLang="ja-JP" dirty="0" smtClean="0">
                <a:latin typeface="Arial Narrow"/>
                <a:cs typeface="Arial Narrow"/>
              </a:rPr>
              <a:t> &lt; </a:t>
            </a:r>
            <a:r>
              <a:rPr lang="en-US" altLang="ja-JP" dirty="0" smtClean="0">
                <a:latin typeface="Arial Narrow"/>
                <a:cs typeface="Arial Narrow"/>
              </a:rPr>
              <a:t>1 / 10^4 = 0.01%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198" name="正方形/長方形 197"/>
          <p:cNvSpPr/>
          <p:nvPr/>
        </p:nvSpPr>
        <p:spPr>
          <a:xfrm>
            <a:off x="5880145" y="3534345"/>
            <a:ext cx="2072217" cy="13141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9" name="正方形/長方形 198"/>
          <p:cNvSpPr/>
          <p:nvPr/>
        </p:nvSpPr>
        <p:spPr>
          <a:xfrm>
            <a:off x="5520145" y="4457234"/>
            <a:ext cx="360000" cy="61465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  <p:sp>
        <p:nvSpPr>
          <p:cNvPr id="200" name="正方形/長方形 199"/>
          <p:cNvSpPr/>
          <p:nvPr/>
        </p:nvSpPr>
        <p:spPr>
          <a:xfrm>
            <a:off x="5520145" y="5097058"/>
            <a:ext cx="360000" cy="61465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  <p:sp>
        <p:nvSpPr>
          <p:cNvPr id="201" name="正方形/長方形 200"/>
          <p:cNvSpPr/>
          <p:nvPr/>
        </p:nvSpPr>
        <p:spPr>
          <a:xfrm>
            <a:off x="7144924" y="2932623"/>
            <a:ext cx="360000" cy="360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  <p:sp>
        <p:nvSpPr>
          <p:cNvPr id="202" name="正方形/長方形 201"/>
          <p:cNvSpPr/>
          <p:nvPr/>
        </p:nvSpPr>
        <p:spPr>
          <a:xfrm>
            <a:off x="7592362" y="2932029"/>
            <a:ext cx="360000" cy="360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  <p:sp>
        <p:nvSpPr>
          <p:cNvPr id="203" name="正方形/長方形 202"/>
          <p:cNvSpPr/>
          <p:nvPr/>
        </p:nvSpPr>
        <p:spPr>
          <a:xfrm>
            <a:off x="6679257" y="3305763"/>
            <a:ext cx="360000" cy="360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  <p:sp>
        <p:nvSpPr>
          <p:cNvPr id="204" name="フリーフォーム 203"/>
          <p:cNvSpPr/>
          <p:nvPr/>
        </p:nvSpPr>
        <p:spPr>
          <a:xfrm>
            <a:off x="5801828" y="4448694"/>
            <a:ext cx="1346200" cy="195517"/>
          </a:xfrm>
          <a:custGeom>
            <a:avLst/>
            <a:gdLst>
              <a:gd name="connsiteX0" fmla="*/ 1346200 w 1346200"/>
              <a:gd name="connsiteY0" fmla="*/ 195517 h 195517"/>
              <a:gd name="connsiteX1" fmla="*/ 1337734 w 1346200"/>
              <a:gd name="connsiteY1" fmla="*/ 170117 h 195517"/>
              <a:gd name="connsiteX2" fmla="*/ 1286934 w 1346200"/>
              <a:gd name="connsiteY2" fmla="*/ 127784 h 195517"/>
              <a:gd name="connsiteX3" fmla="*/ 1236134 w 1346200"/>
              <a:gd name="connsiteY3" fmla="*/ 110851 h 195517"/>
              <a:gd name="connsiteX4" fmla="*/ 1210734 w 1346200"/>
              <a:gd name="connsiteY4" fmla="*/ 93917 h 195517"/>
              <a:gd name="connsiteX5" fmla="*/ 1193800 w 1346200"/>
              <a:gd name="connsiteY5" fmla="*/ 68517 h 195517"/>
              <a:gd name="connsiteX6" fmla="*/ 1143000 w 1346200"/>
              <a:gd name="connsiteY6" fmla="*/ 51584 h 195517"/>
              <a:gd name="connsiteX7" fmla="*/ 1117600 w 1346200"/>
              <a:gd name="connsiteY7" fmla="*/ 43117 h 195517"/>
              <a:gd name="connsiteX8" fmla="*/ 1092200 w 1346200"/>
              <a:gd name="connsiteY8" fmla="*/ 26184 h 195517"/>
              <a:gd name="connsiteX9" fmla="*/ 1049867 w 1346200"/>
              <a:gd name="connsiteY9" fmla="*/ 17717 h 195517"/>
              <a:gd name="connsiteX10" fmla="*/ 999067 w 1346200"/>
              <a:gd name="connsiteY10" fmla="*/ 784 h 195517"/>
              <a:gd name="connsiteX11" fmla="*/ 482600 w 1346200"/>
              <a:gd name="connsiteY11" fmla="*/ 17717 h 195517"/>
              <a:gd name="connsiteX12" fmla="*/ 364067 w 1346200"/>
              <a:gd name="connsiteY12" fmla="*/ 43117 h 195517"/>
              <a:gd name="connsiteX13" fmla="*/ 321734 w 1346200"/>
              <a:gd name="connsiteY13" fmla="*/ 51584 h 195517"/>
              <a:gd name="connsiteX14" fmla="*/ 270934 w 1346200"/>
              <a:gd name="connsiteY14" fmla="*/ 85451 h 195517"/>
              <a:gd name="connsiteX15" fmla="*/ 152400 w 1346200"/>
              <a:gd name="connsiteY15" fmla="*/ 102384 h 195517"/>
              <a:gd name="connsiteX16" fmla="*/ 93134 w 1346200"/>
              <a:gd name="connsiteY16" fmla="*/ 127784 h 195517"/>
              <a:gd name="connsiteX17" fmla="*/ 42334 w 1346200"/>
              <a:gd name="connsiteY17" fmla="*/ 144717 h 195517"/>
              <a:gd name="connsiteX18" fmla="*/ 25400 w 1346200"/>
              <a:gd name="connsiteY18" fmla="*/ 161651 h 195517"/>
              <a:gd name="connsiteX19" fmla="*/ 0 w 1346200"/>
              <a:gd name="connsiteY19" fmla="*/ 178584 h 19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6200" h="195517">
                <a:moveTo>
                  <a:pt x="1346200" y="195517"/>
                </a:moveTo>
                <a:cubicBezTo>
                  <a:pt x="1343378" y="187050"/>
                  <a:pt x="1342684" y="177543"/>
                  <a:pt x="1337734" y="170117"/>
                </a:cubicBezTo>
                <a:cubicBezTo>
                  <a:pt x="1329339" y="157524"/>
                  <a:pt x="1301731" y="134360"/>
                  <a:pt x="1286934" y="127784"/>
                </a:cubicBezTo>
                <a:cubicBezTo>
                  <a:pt x="1270623" y="120535"/>
                  <a:pt x="1236134" y="110851"/>
                  <a:pt x="1236134" y="110851"/>
                </a:cubicBezTo>
                <a:cubicBezTo>
                  <a:pt x="1227667" y="105206"/>
                  <a:pt x="1217929" y="101112"/>
                  <a:pt x="1210734" y="93917"/>
                </a:cubicBezTo>
                <a:cubicBezTo>
                  <a:pt x="1203539" y="86722"/>
                  <a:pt x="1202429" y="73910"/>
                  <a:pt x="1193800" y="68517"/>
                </a:cubicBezTo>
                <a:cubicBezTo>
                  <a:pt x="1178664" y="59057"/>
                  <a:pt x="1159933" y="57228"/>
                  <a:pt x="1143000" y="51584"/>
                </a:cubicBezTo>
                <a:cubicBezTo>
                  <a:pt x="1134533" y="48762"/>
                  <a:pt x="1125026" y="48067"/>
                  <a:pt x="1117600" y="43117"/>
                </a:cubicBezTo>
                <a:cubicBezTo>
                  <a:pt x="1109133" y="37473"/>
                  <a:pt x="1101728" y="29757"/>
                  <a:pt x="1092200" y="26184"/>
                </a:cubicBezTo>
                <a:cubicBezTo>
                  <a:pt x="1078726" y="21131"/>
                  <a:pt x="1063750" y="21503"/>
                  <a:pt x="1049867" y="17717"/>
                </a:cubicBezTo>
                <a:cubicBezTo>
                  <a:pt x="1032647" y="13021"/>
                  <a:pt x="1016000" y="6428"/>
                  <a:pt x="999067" y="784"/>
                </a:cubicBezTo>
                <a:cubicBezTo>
                  <a:pt x="995973" y="847"/>
                  <a:pt x="612521" y="0"/>
                  <a:pt x="482600" y="17717"/>
                </a:cubicBezTo>
                <a:cubicBezTo>
                  <a:pt x="408332" y="27844"/>
                  <a:pt x="417038" y="31346"/>
                  <a:pt x="364067" y="43117"/>
                </a:cubicBezTo>
                <a:cubicBezTo>
                  <a:pt x="350019" y="46239"/>
                  <a:pt x="335845" y="48762"/>
                  <a:pt x="321734" y="51584"/>
                </a:cubicBezTo>
                <a:cubicBezTo>
                  <a:pt x="304801" y="62873"/>
                  <a:pt x="290678" y="80515"/>
                  <a:pt x="270934" y="85451"/>
                </a:cubicBezTo>
                <a:cubicBezTo>
                  <a:pt x="209551" y="100795"/>
                  <a:pt x="248646" y="92759"/>
                  <a:pt x="152400" y="102384"/>
                </a:cubicBezTo>
                <a:cubicBezTo>
                  <a:pt x="62809" y="124783"/>
                  <a:pt x="168314" y="94372"/>
                  <a:pt x="93134" y="127784"/>
                </a:cubicBezTo>
                <a:cubicBezTo>
                  <a:pt x="76823" y="135033"/>
                  <a:pt x="42334" y="144717"/>
                  <a:pt x="42334" y="144717"/>
                </a:cubicBezTo>
                <a:cubicBezTo>
                  <a:pt x="36689" y="150362"/>
                  <a:pt x="31634" y="156664"/>
                  <a:pt x="25400" y="161651"/>
                </a:cubicBezTo>
                <a:cubicBezTo>
                  <a:pt x="17454" y="168008"/>
                  <a:pt x="0" y="178584"/>
                  <a:pt x="0" y="17858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/>
          <p:cNvSpPr/>
          <p:nvPr/>
        </p:nvSpPr>
        <p:spPr>
          <a:xfrm>
            <a:off x="5798724" y="4644211"/>
            <a:ext cx="1346200" cy="195517"/>
          </a:xfrm>
          <a:custGeom>
            <a:avLst/>
            <a:gdLst>
              <a:gd name="connsiteX0" fmla="*/ 1346200 w 1346200"/>
              <a:gd name="connsiteY0" fmla="*/ 195517 h 195517"/>
              <a:gd name="connsiteX1" fmla="*/ 1337734 w 1346200"/>
              <a:gd name="connsiteY1" fmla="*/ 170117 h 195517"/>
              <a:gd name="connsiteX2" fmla="*/ 1286934 w 1346200"/>
              <a:gd name="connsiteY2" fmla="*/ 127784 h 195517"/>
              <a:gd name="connsiteX3" fmla="*/ 1236134 w 1346200"/>
              <a:gd name="connsiteY3" fmla="*/ 110851 h 195517"/>
              <a:gd name="connsiteX4" fmla="*/ 1210734 w 1346200"/>
              <a:gd name="connsiteY4" fmla="*/ 93917 h 195517"/>
              <a:gd name="connsiteX5" fmla="*/ 1193800 w 1346200"/>
              <a:gd name="connsiteY5" fmla="*/ 68517 h 195517"/>
              <a:gd name="connsiteX6" fmla="*/ 1143000 w 1346200"/>
              <a:gd name="connsiteY6" fmla="*/ 51584 h 195517"/>
              <a:gd name="connsiteX7" fmla="*/ 1117600 w 1346200"/>
              <a:gd name="connsiteY7" fmla="*/ 43117 h 195517"/>
              <a:gd name="connsiteX8" fmla="*/ 1092200 w 1346200"/>
              <a:gd name="connsiteY8" fmla="*/ 26184 h 195517"/>
              <a:gd name="connsiteX9" fmla="*/ 1049867 w 1346200"/>
              <a:gd name="connsiteY9" fmla="*/ 17717 h 195517"/>
              <a:gd name="connsiteX10" fmla="*/ 999067 w 1346200"/>
              <a:gd name="connsiteY10" fmla="*/ 784 h 195517"/>
              <a:gd name="connsiteX11" fmla="*/ 482600 w 1346200"/>
              <a:gd name="connsiteY11" fmla="*/ 17717 h 195517"/>
              <a:gd name="connsiteX12" fmla="*/ 364067 w 1346200"/>
              <a:gd name="connsiteY12" fmla="*/ 43117 h 195517"/>
              <a:gd name="connsiteX13" fmla="*/ 321734 w 1346200"/>
              <a:gd name="connsiteY13" fmla="*/ 51584 h 195517"/>
              <a:gd name="connsiteX14" fmla="*/ 270934 w 1346200"/>
              <a:gd name="connsiteY14" fmla="*/ 85451 h 195517"/>
              <a:gd name="connsiteX15" fmla="*/ 152400 w 1346200"/>
              <a:gd name="connsiteY15" fmla="*/ 102384 h 195517"/>
              <a:gd name="connsiteX16" fmla="*/ 93134 w 1346200"/>
              <a:gd name="connsiteY16" fmla="*/ 127784 h 195517"/>
              <a:gd name="connsiteX17" fmla="*/ 42334 w 1346200"/>
              <a:gd name="connsiteY17" fmla="*/ 144717 h 195517"/>
              <a:gd name="connsiteX18" fmla="*/ 25400 w 1346200"/>
              <a:gd name="connsiteY18" fmla="*/ 161651 h 195517"/>
              <a:gd name="connsiteX19" fmla="*/ 0 w 1346200"/>
              <a:gd name="connsiteY19" fmla="*/ 178584 h 19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6200" h="195517">
                <a:moveTo>
                  <a:pt x="1346200" y="195517"/>
                </a:moveTo>
                <a:cubicBezTo>
                  <a:pt x="1343378" y="187050"/>
                  <a:pt x="1342684" y="177543"/>
                  <a:pt x="1337734" y="170117"/>
                </a:cubicBezTo>
                <a:cubicBezTo>
                  <a:pt x="1329339" y="157524"/>
                  <a:pt x="1301731" y="134360"/>
                  <a:pt x="1286934" y="127784"/>
                </a:cubicBezTo>
                <a:cubicBezTo>
                  <a:pt x="1270623" y="120535"/>
                  <a:pt x="1236134" y="110851"/>
                  <a:pt x="1236134" y="110851"/>
                </a:cubicBezTo>
                <a:cubicBezTo>
                  <a:pt x="1227667" y="105206"/>
                  <a:pt x="1217929" y="101112"/>
                  <a:pt x="1210734" y="93917"/>
                </a:cubicBezTo>
                <a:cubicBezTo>
                  <a:pt x="1203539" y="86722"/>
                  <a:pt x="1202429" y="73910"/>
                  <a:pt x="1193800" y="68517"/>
                </a:cubicBezTo>
                <a:cubicBezTo>
                  <a:pt x="1178664" y="59057"/>
                  <a:pt x="1159933" y="57228"/>
                  <a:pt x="1143000" y="51584"/>
                </a:cubicBezTo>
                <a:cubicBezTo>
                  <a:pt x="1134533" y="48762"/>
                  <a:pt x="1125026" y="48067"/>
                  <a:pt x="1117600" y="43117"/>
                </a:cubicBezTo>
                <a:cubicBezTo>
                  <a:pt x="1109133" y="37473"/>
                  <a:pt x="1101728" y="29757"/>
                  <a:pt x="1092200" y="26184"/>
                </a:cubicBezTo>
                <a:cubicBezTo>
                  <a:pt x="1078726" y="21131"/>
                  <a:pt x="1063750" y="21503"/>
                  <a:pt x="1049867" y="17717"/>
                </a:cubicBezTo>
                <a:cubicBezTo>
                  <a:pt x="1032647" y="13021"/>
                  <a:pt x="1016000" y="6428"/>
                  <a:pt x="999067" y="784"/>
                </a:cubicBezTo>
                <a:cubicBezTo>
                  <a:pt x="995973" y="847"/>
                  <a:pt x="612521" y="0"/>
                  <a:pt x="482600" y="17717"/>
                </a:cubicBezTo>
                <a:cubicBezTo>
                  <a:pt x="408332" y="27844"/>
                  <a:pt x="417038" y="31346"/>
                  <a:pt x="364067" y="43117"/>
                </a:cubicBezTo>
                <a:cubicBezTo>
                  <a:pt x="350019" y="46239"/>
                  <a:pt x="335845" y="48762"/>
                  <a:pt x="321734" y="51584"/>
                </a:cubicBezTo>
                <a:cubicBezTo>
                  <a:pt x="304801" y="62873"/>
                  <a:pt x="290678" y="80515"/>
                  <a:pt x="270934" y="85451"/>
                </a:cubicBezTo>
                <a:cubicBezTo>
                  <a:pt x="209551" y="100795"/>
                  <a:pt x="248646" y="92759"/>
                  <a:pt x="152400" y="102384"/>
                </a:cubicBezTo>
                <a:cubicBezTo>
                  <a:pt x="62809" y="124783"/>
                  <a:pt x="168314" y="94372"/>
                  <a:pt x="93134" y="127784"/>
                </a:cubicBezTo>
                <a:cubicBezTo>
                  <a:pt x="76823" y="135033"/>
                  <a:pt x="42334" y="144717"/>
                  <a:pt x="42334" y="144717"/>
                </a:cubicBezTo>
                <a:cubicBezTo>
                  <a:pt x="36689" y="150362"/>
                  <a:pt x="31634" y="156664"/>
                  <a:pt x="25400" y="161651"/>
                </a:cubicBezTo>
                <a:cubicBezTo>
                  <a:pt x="17454" y="168008"/>
                  <a:pt x="0" y="178584"/>
                  <a:pt x="0" y="17858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/>
          <p:cNvSpPr/>
          <p:nvPr/>
        </p:nvSpPr>
        <p:spPr>
          <a:xfrm>
            <a:off x="5801828" y="4839728"/>
            <a:ext cx="1346200" cy="195517"/>
          </a:xfrm>
          <a:custGeom>
            <a:avLst/>
            <a:gdLst>
              <a:gd name="connsiteX0" fmla="*/ 1346200 w 1346200"/>
              <a:gd name="connsiteY0" fmla="*/ 195517 h 195517"/>
              <a:gd name="connsiteX1" fmla="*/ 1337734 w 1346200"/>
              <a:gd name="connsiteY1" fmla="*/ 170117 h 195517"/>
              <a:gd name="connsiteX2" fmla="*/ 1286934 w 1346200"/>
              <a:gd name="connsiteY2" fmla="*/ 127784 h 195517"/>
              <a:gd name="connsiteX3" fmla="*/ 1236134 w 1346200"/>
              <a:gd name="connsiteY3" fmla="*/ 110851 h 195517"/>
              <a:gd name="connsiteX4" fmla="*/ 1210734 w 1346200"/>
              <a:gd name="connsiteY4" fmla="*/ 93917 h 195517"/>
              <a:gd name="connsiteX5" fmla="*/ 1193800 w 1346200"/>
              <a:gd name="connsiteY5" fmla="*/ 68517 h 195517"/>
              <a:gd name="connsiteX6" fmla="*/ 1143000 w 1346200"/>
              <a:gd name="connsiteY6" fmla="*/ 51584 h 195517"/>
              <a:gd name="connsiteX7" fmla="*/ 1117600 w 1346200"/>
              <a:gd name="connsiteY7" fmla="*/ 43117 h 195517"/>
              <a:gd name="connsiteX8" fmla="*/ 1092200 w 1346200"/>
              <a:gd name="connsiteY8" fmla="*/ 26184 h 195517"/>
              <a:gd name="connsiteX9" fmla="*/ 1049867 w 1346200"/>
              <a:gd name="connsiteY9" fmla="*/ 17717 h 195517"/>
              <a:gd name="connsiteX10" fmla="*/ 999067 w 1346200"/>
              <a:gd name="connsiteY10" fmla="*/ 784 h 195517"/>
              <a:gd name="connsiteX11" fmla="*/ 482600 w 1346200"/>
              <a:gd name="connsiteY11" fmla="*/ 17717 h 195517"/>
              <a:gd name="connsiteX12" fmla="*/ 364067 w 1346200"/>
              <a:gd name="connsiteY12" fmla="*/ 43117 h 195517"/>
              <a:gd name="connsiteX13" fmla="*/ 321734 w 1346200"/>
              <a:gd name="connsiteY13" fmla="*/ 51584 h 195517"/>
              <a:gd name="connsiteX14" fmla="*/ 270934 w 1346200"/>
              <a:gd name="connsiteY14" fmla="*/ 85451 h 195517"/>
              <a:gd name="connsiteX15" fmla="*/ 152400 w 1346200"/>
              <a:gd name="connsiteY15" fmla="*/ 102384 h 195517"/>
              <a:gd name="connsiteX16" fmla="*/ 93134 w 1346200"/>
              <a:gd name="connsiteY16" fmla="*/ 127784 h 195517"/>
              <a:gd name="connsiteX17" fmla="*/ 42334 w 1346200"/>
              <a:gd name="connsiteY17" fmla="*/ 144717 h 195517"/>
              <a:gd name="connsiteX18" fmla="*/ 25400 w 1346200"/>
              <a:gd name="connsiteY18" fmla="*/ 161651 h 195517"/>
              <a:gd name="connsiteX19" fmla="*/ 0 w 1346200"/>
              <a:gd name="connsiteY19" fmla="*/ 178584 h 19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6200" h="195517">
                <a:moveTo>
                  <a:pt x="1346200" y="195517"/>
                </a:moveTo>
                <a:cubicBezTo>
                  <a:pt x="1343378" y="187050"/>
                  <a:pt x="1342684" y="177543"/>
                  <a:pt x="1337734" y="170117"/>
                </a:cubicBezTo>
                <a:cubicBezTo>
                  <a:pt x="1329339" y="157524"/>
                  <a:pt x="1301731" y="134360"/>
                  <a:pt x="1286934" y="127784"/>
                </a:cubicBezTo>
                <a:cubicBezTo>
                  <a:pt x="1270623" y="120535"/>
                  <a:pt x="1236134" y="110851"/>
                  <a:pt x="1236134" y="110851"/>
                </a:cubicBezTo>
                <a:cubicBezTo>
                  <a:pt x="1227667" y="105206"/>
                  <a:pt x="1217929" y="101112"/>
                  <a:pt x="1210734" y="93917"/>
                </a:cubicBezTo>
                <a:cubicBezTo>
                  <a:pt x="1203539" y="86722"/>
                  <a:pt x="1202429" y="73910"/>
                  <a:pt x="1193800" y="68517"/>
                </a:cubicBezTo>
                <a:cubicBezTo>
                  <a:pt x="1178664" y="59057"/>
                  <a:pt x="1159933" y="57228"/>
                  <a:pt x="1143000" y="51584"/>
                </a:cubicBezTo>
                <a:cubicBezTo>
                  <a:pt x="1134533" y="48762"/>
                  <a:pt x="1125026" y="48067"/>
                  <a:pt x="1117600" y="43117"/>
                </a:cubicBezTo>
                <a:cubicBezTo>
                  <a:pt x="1109133" y="37473"/>
                  <a:pt x="1101728" y="29757"/>
                  <a:pt x="1092200" y="26184"/>
                </a:cubicBezTo>
                <a:cubicBezTo>
                  <a:pt x="1078726" y="21131"/>
                  <a:pt x="1063750" y="21503"/>
                  <a:pt x="1049867" y="17717"/>
                </a:cubicBezTo>
                <a:cubicBezTo>
                  <a:pt x="1032647" y="13021"/>
                  <a:pt x="1016000" y="6428"/>
                  <a:pt x="999067" y="784"/>
                </a:cubicBezTo>
                <a:cubicBezTo>
                  <a:pt x="995973" y="847"/>
                  <a:pt x="612521" y="0"/>
                  <a:pt x="482600" y="17717"/>
                </a:cubicBezTo>
                <a:cubicBezTo>
                  <a:pt x="408332" y="27844"/>
                  <a:pt x="417038" y="31346"/>
                  <a:pt x="364067" y="43117"/>
                </a:cubicBezTo>
                <a:cubicBezTo>
                  <a:pt x="350019" y="46239"/>
                  <a:pt x="335845" y="48762"/>
                  <a:pt x="321734" y="51584"/>
                </a:cubicBezTo>
                <a:cubicBezTo>
                  <a:pt x="304801" y="62873"/>
                  <a:pt x="290678" y="80515"/>
                  <a:pt x="270934" y="85451"/>
                </a:cubicBezTo>
                <a:cubicBezTo>
                  <a:pt x="209551" y="100795"/>
                  <a:pt x="248646" y="92759"/>
                  <a:pt x="152400" y="102384"/>
                </a:cubicBezTo>
                <a:cubicBezTo>
                  <a:pt x="62809" y="124783"/>
                  <a:pt x="168314" y="94372"/>
                  <a:pt x="93134" y="127784"/>
                </a:cubicBezTo>
                <a:cubicBezTo>
                  <a:pt x="76823" y="135033"/>
                  <a:pt x="42334" y="144717"/>
                  <a:pt x="42334" y="144717"/>
                </a:cubicBezTo>
                <a:cubicBezTo>
                  <a:pt x="36689" y="150362"/>
                  <a:pt x="31634" y="156664"/>
                  <a:pt x="25400" y="161651"/>
                </a:cubicBezTo>
                <a:cubicBezTo>
                  <a:pt x="17454" y="168008"/>
                  <a:pt x="0" y="178584"/>
                  <a:pt x="0" y="17858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/>
          <p:cNvSpPr/>
          <p:nvPr/>
        </p:nvSpPr>
        <p:spPr>
          <a:xfrm>
            <a:off x="5798724" y="5022362"/>
            <a:ext cx="1346200" cy="195517"/>
          </a:xfrm>
          <a:custGeom>
            <a:avLst/>
            <a:gdLst>
              <a:gd name="connsiteX0" fmla="*/ 1346200 w 1346200"/>
              <a:gd name="connsiteY0" fmla="*/ 195517 h 195517"/>
              <a:gd name="connsiteX1" fmla="*/ 1337734 w 1346200"/>
              <a:gd name="connsiteY1" fmla="*/ 170117 h 195517"/>
              <a:gd name="connsiteX2" fmla="*/ 1286934 w 1346200"/>
              <a:gd name="connsiteY2" fmla="*/ 127784 h 195517"/>
              <a:gd name="connsiteX3" fmla="*/ 1236134 w 1346200"/>
              <a:gd name="connsiteY3" fmla="*/ 110851 h 195517"/>
              <a:gd name="connsiteX4" fmla="*/ 1210734 w 1346200"/>
              <a:gd name="connsiteY4" fmla="*/ 93917 h 195517"/>
              <a:gd name="connsiteX5" fmla="*/ 1193800 w 1346200"/>
              <a:gd name="connsiteY5" fmla="*/ 68517 h 195517"/>
              <a:gd name="connsiteX6" fmla="*/ 1143000 w 1346200"/>
              <a:gd name="connsiteY6" fmla="*/ 51584 h 195517"/>
              <a:gd name="connsiteX7" fmla="*/ 1117600 w 1346200"/>
              <a:gd name="connsiteY7" fmla="*/ 43117 h 195517"/>
              <a:gd name="connsiteX8" fmla="*/ 1092200 w 1346200"/>
              <a:gd name="connsiteY8" fmla="*/ 26184 h 195517"/>
              <a:gd name="connsiteX9" fmla="*/ 1049867 w 1346200"/>
              <a:gd name="connsiteY9" fmla="*/ 17717 h 195517"/>
              <a:gd name="connsiteX10" fmla="*/ 999067 w 1346200"/>
              <a:gd name="connsiteY10" fmla="*/ 784 h 195517"/>
              <a:gd name="connsiteX11" fmla="*/ 482600 w 1346200"/>
              <a:gd name="connsiteY11" fmla="*/ 17717 h 195517"/>
              <a:gd name="connsiteX12" fmla="*/ 364067 w 1346200"/>
              <a:gd name="connsiteY12" fmla="*/ 43117 h 195517"/>
              <a:gd name="connsiteX13" fmla="*/ 321734 w 1346200"/>
              <a:gd name="connsiteY13" fmla="*/ 51584 h 195517"/>
              <a:gd name="connsiteX14" fmla="*/ 270934 w 1346200"/>
              <a:gd name="connsiteY14" fmla="*/ 85451 h 195517"/>
              <a:gd name="connsiteX15" fmla="*/ 152400 w 1346200"/>
              <a:gd name="connsiteY15" fmla="*/ 102384 h 195517"/>
              <a:gd name="connsiteX16" fmla="*/ 93134 w 1346200"/>
              <a:gd name="connsiteY16" fmla="*/ 127784 h 195517"/>
              <a:gd name="connsiteX17" fmla="*/ 42334 w 1346200"/>
              <a:gd name="connsiteY17" fmla="*/ 144717 h 195517"/>
              <a:gd name="connsiteX18" fmla="*/ 25400 w 1346200"/>
              <a:gd name="connsiteY18" fmla="*/ 161651 h 195517"/>
              <a:gd name="connsiteX19" fmla="*/ 0 w 1346200"/>
              <a:gd name="connsiteY19" fmla="*/ 178584 h 19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6200" h="195517">
                <a:moveTo>
                  <a:pt x="1346200" y="195517"/>
                </a:moveTo>
                <a:cubicBezTo>
                  <a:pt x="1343378" y="187050"/>
                  <a:pt x="1342684" y="177543"/>
                  <a:pt x="1337734" y="170117"/>
                </a:cubicBezTo>
                <a:cubicBezTo>
                  <a:pt x="1329339" y="157524"/>
                  <a:pt x="1301731" y="134360"/>
                  <a:pt x="1286934" y="127784"/>
                </a:cubicBezTo>
                <a:cubicBezTo>
                  <a:pt x="1270623" y="120535"/>
                  <a:pt x="1236134" y="110851"/>
                  <a:pt x="1236134" y="110851"/>
                </a:cubicBezTo>
                <a:cubicBezTo>
                  <a:pt x="1227667" y="105206"/>
                  <a:pt x="1217929" y="101112"/>
                  <a:pt x="1210734" y="93917"/>
                </a:cubicBezTo>
                <a:cubicBezTo>
                  <a:pt x="1203539" y="86722"/>
                  <a:pt x="1202429" y="73910"/>
                  <a:pt x="1193800" y="68517"/>
                </a:cubicBezTo>
                <a:cubicBezTo>
                  <a:pt x="1178664" y="59057"/>
                  <a:pt x="1159933" y="57228"/>
                  <a:pt x="1143000" y="51584"/>
                </a:cubicBezTo>
                <a:cubicBezTo>
                  <a:pt x="1134533" y="48762"/>
                  <a:pt x="1125026" y="48067"/>
                  <a:pt x="1117600" y="43117"/>
                </a:cubicBezTo>
                <a:cubicBezTo>
                  <a:pt x="1109133" y="37473"/>
                  <a:pt x="1101728" y="29757"/>
                  <a:pt x="1092200" y="26184"/>
                </a:cubicBezTo>
                <a:cubicBezTo>
                  <a:pt x="1078726" y="21131"/>
                  <a:pt x="1063750" y="21503"/>
                  <a:pt x="1049867" y="17717"/>
                </a:cubicBezTo>
                <a:cubicBezTo>
                  <a:pt x="1032647" y="13021"/>
                  <a:pt x="1016000" y="6428"/>
                  <a:pt x="999067" y="784"/>
                </a:cubicBezTo>
                <a:cubicBezTo>
                  <a:pt x="995973" y="847"/>
                  <a:pt x="612521" y="0"/>
                  <a:pt x="482600" y="17717"/>
                </a:cubicBezTo>
                <a:cubicBezTo>
                  <a:pt x="408332" y="27844"/>
                  <a:pt x="417038" y="31346"/>
                  <a:pt x="364067" y="43117"/>
                </a:cubicBezTo>
                <a:cubicBezTo>
                  <a:pt x="350019" y="46239"/>
                  <a:pt x="335845" y="48762"/>
                  <a:pt x="321734" y="51584"/>
                </a:cubicBezTo>
                <a:cubicBezTo>
                  <a:pt x="304801" y="62873"/>
                  <a:pt x="290678" y="80515"/>
                  <a:pt x="270934" y="85451"/>
                </a:cubicBezTo>
                <a:cubicBezTo>
                  <a:pt x="209551" y="100795"/>
                  <a:pt x="248646" y="92759"/>
                  <a:pt x="152400" y="102384"/>
                </a:cubicBezTo>
                <a:cubicBezTo>
                  <a:pt x="62809" y="124783"/>
                  <a:pt x="168314" y="94372"/>
                  <a:pt x="93134" y="127784"/>
                </a:cubicBezTo>
                <a:cubicBezTo>
                  <a:pt x="76823" y="135033"/>
                  <a:pt x="42334" y="144717"/>
                  <a:pt x="42334" y="144717"/>
                </a:cubicBezTo>
                <a:cubicBezTo>
                  <a:pt x="36689" y="150362"/>
                  <a:pt x="31634" y="156664"/>
                  <a:pt x="25400" y="161651"/>
                </a:cubicBezTo>
                <a:cubicBezTo>
                  <a:pt x="17454" y="168008"/>
                  <a:pt x="0" y="178584"/>
                  <a:pt x="0" y="17858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/>
          <p:cNvSpPr/>
          <p:nvPr/>
        </p:nvSpPr>
        <p:spPr>
          <a:xfrm>
            <a:off x="5798724" y="5230064"/>
            <a:ext cx="1346200" cy="195517"/>
          </a:xfrm>
          <a:custGeom>
            <a:avLst/>
            <a:gdLst>
              <a:gd name="connsiteX0" fmla="*/ 1346200 w 1346200"/>
              <a:gd name="connsiteY0" fmla="*/ 195517 h 195517"/>
              <a:gd name="connsiteX1" fmla="*/ 1337734 w 1346200"/>
              <a:gd name="connsiteY1" fmla="*/ 170117 h 195517"/>
              <a:gd name="connsiteX2" fmla="*/ 1286934 w 1346200"/>
              <a:gd name="connsiteY2" fmla="*/ 127784 h 195517"/>
              <a:gd name="connsiteX3" fmla="*/ 1236134 w 1346200"/>
              <a:gd name="connsiteY3" fmla="*/ 110851 h 195517"/>
              <a:gd name="connsiteX4" fmla="*/ 1210734 w 1346200"/>
              <a:gd name="connsiteY4" fmla="*/ 93917 h 195517"/>
              <a:gd name="connsiteX5" fmla="*/ 1193800 w 1346200"/>
              <a:gd name="connsiteY5" fmla="*/ 68517 h 195517"/>
              <a:gd name="connsiteX6" fmla="*/ 1143000 w 1346200"/>
              <a:gd name="connsiteY6" fmla="*/ 51584 h 195517"/>
              <a:gd name="connsiteX7" fmla="*/ 1117600 w 1346200"/>
              <a:gd name="connsiteY7" fmla="*/ 43117 h 195517"/>
              <a:gd name="connsiteX8" fmla="*/ 1092200 w 1346200"/>
              <a:gd name="connsiteY8" fmla="*/ 26184 h 195517"/>
              <a:gd name="connsiteX9" fmla="*/ 1049867 w 1346200"/>
              <a:gd name="connsiteY9" fmla="*/ 17717 h 195517"/>
              <a:gd name="connsiteX10" fmla="*/ 999067 w 1346200"/>
              <a:gd name="connsiteY10" fmla="*/ 784 h 195517"/>
              <a:gd name="connsiteX11" fmla="*/ 482600 w 1346200"/>
              <a:gd name="connsiteY11" fmla="*/ 17717 h 195517"/>
              <a:gd name="connsiteX12" fmla="*/ 364067 w 1346200"/>
              <a:gd name="connsiteY12" fmla="*/ 43117 h 195517"/>
              <a:gd name="connsiteX13" fmla="*/ 321734 w 1346200"/>
              <a:gd name="connsiteY13" fmla="*/ 51584 h 195517"/>
              <a:gd name="connsiteX14" fmla="*/ 270934 w 1346200"/>
              <a:gd name="connsiteY14" fmla="*/ 85451 h 195517"/>
              <a:gd name="connsiteX15" fmla="*/ 152400 w 1346200"/>
              <a:gd name="connsiteY15" fmla="*/ 102384 h 195517"/>
              <a:gd name="connsiteX16" fmla="*/ 93134 w 1346200"/>
              <a:gd name="connsiteY16" fmla="*/ 127784 h 195517"/>
              <a:gd name="connsiteX17" fmla="*/ 42334 w 1346200"/>
              <a:gd name="connsiteY17" fmla="*/ 144717 h 195517"/>
              <a:gd name="connsiteX18" fmla="*/ 25400 w 1346200"/>
              <a:gd name="connsiteY18" fmla="*/ 161651 h 195517"/>
              <a:gd name="connsiteX19" fmla="*/ 0 w 1346200"/>
              <a:gd name="connsiteY19" fmla="*/ 178584 h 19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6200" h="195517">
                <a:moveTo>
                  <a:pt x="1346200" y="195517"/>
                </a:moveTo>
                <a:cubicBezTo>
                  <a:pt x="1343378" y="187050"/>
                  <a:pt x="1342684" y="177543"/>
                  <a:pt x="1337734" y="170117"/>
                </a:cubicBezTo>
                <a:cubicBezTo>
                  <a:pt x="1329339" y="157524"/>
                  <a:pt x="1301731" y="134360"/>
                  <a:pt x="1286934" y="127784"/>
                </a:cubicBezTo>
                <a:cubicBezTo>
                  <a:pt x="1270623" y="120535"/>
                  <a:pt x="1236134" y="110851"/>
                  <a:pt x="1236134" y="110851"/>
                </a:cubicBezTo>
                <a:cubicBezTo>
                  <a:pt x="1227667" y="105206"/>
                  <a:pt x="1217929" y="101112"/>
                  <a:pt x="1210734" y="93917"/>
                </a:cubicBezTo>
                <a:cubicBezTo>
                  <a:pt x="1203539" y="86722"/>
                  <a:pt x="1202429" y="73910"/>
                  <a:pt x="1193800" y="68517"/>
                </a:cubicBezTo>
                <a:cubicBezTo>
                  <a:pt x="1178664" y="59057"/>
                  <a:pt x="1159933" y="57228"/>
                  <a:pt x="1143000" y="51584"/>
                </a:cubicBezTo>
                <a:cubicBezTo>
                  <a:pt x="1134533" y="48762"/>
                  <a:pt x="1125026" y="48067"/>
                  <a:pt x="1117600" y="43117"/>
                </a:cubicBezTo>
                <a:cubicBezTo>
                  <a:pt x="1109133" y="37473"/>
                  <a:pt x="1101728" y="29757"/>
                  <a:pt x="1092200" y="26184"/>
                </a:cubicBezTo>
                <a:cubicBezTo>
                  <a:pt x="1078726" y="21131"/>
                  <a:pt x="1063750" y="21503"/>
                  <a:pt x="1049867" y="17717"/>
                </a:cubicBezTo>
                <a:cubicBezTo>
                  <a:pt x="1032647" y="13021"/>
                  <a:pt x="1016000" y="6428"/>
                  <a:pt x="999067" y="784"/>
                </a:cubicBezTo>
                <a:cubicBezTo>
                  <a:pt x="995973" y="847"/>
                  <a:pt x="612521" y="0"/>
                  <a:pt x="482600" y="17717"/>
                </a:cubicBezTo>
                <a:cubicBezTo>
                  <a:pt x="408332" y="27844"/>
                  <a:pt x="417038" y="31346"/>
                  <a:pt x="364067" y="43117"/>
                </a:cubicBezTo>
                <a:cubicBezTo>
                  <a:pt x="350019" y="46239"/>
                  <a:pt x="335845" y="48762"/>
                  <a:pt x="321734" y="51584"/>
                </a:cubicBezTo>
                <a:cubicBezTo>
                  <a:pt x="304801" y="62873"/>
                  <a:pt x="290678" y="80515"/>
                  <a:pt x="270934" y="85451"/>
                </a:cubicBezTo>
                <a:cubicBezTo>
                  <a:pt x="209551" y="100795"/>
                  <a:pt x="248646" y="92759"/>
                  <a:pt x="152400" y="102384"/>
                </a:cubicBezTo>
                <a:cubicBezTo>
                  <a:pt x="62809" y="124783"/>
                  <a:pt x="168314" y="94372"/>
                  <a:pt x="93134" y="127784"/>
                </a:cubicBezTo>
                <a:cubicBezTo>
                  <a:pt x="76823" y="135033"/>
                  <a:pt x="42334" y="144717"/>
                  <a:pt x="42334" y="144717"/>
                </a:cubicBezTo>
                <a:cubicBezTo>
                  <a:pt x="36689" y="150362"/>
                  <a:pt x="31634" y="156664"/>
                  <a:pt x="25400" y="161651"/>
                </a:cubicBezTo>
                <a:cubicBezTo>
                  <a:pt x="17454" y="168008"/>
                  <a:pt x="0" y="178584"/>
                  <a:pt x="0" y="17858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/>
          <p:cNvSpPr/>
          <p:nvPr/>
        </p:nvSpPr>
        <p:spPr>
          <a:xfrm>
            <a:off x="5798724" y="5435029"/>
            <a:ext cx="1346200" cy="195517"/>
          </a:xfrm>
          <a:custGeom>
            <a:avLst/>
            <a:gdLst>
              <a:gd name="connsiteX0" fmla="*/ 1346200 w 1346200"/>
              <a:gd name="connsiteY0" fmla="*/ 195517 h 195517"/>
              <a:gd name="connsiteX1" fmla="*/ 1337734 w 1346200"/>
              <a:gd name="connsiteY1" fmla="*/ 170117 h 195517"/>
              <a:gd name="connsiteX2" fmla="*/ 1286934 w 1346200"/>
              <a:gd name="connsiteY2" fmla="*/ 127784 h 195517"/>
              <a:gd name="connsiteX3" fmla="*/ 1236134 w 1346200"/>
              <a:gd name="connsiteY3" fmla="*/ 110851 h 195517"/>
              <a:gd name="connsiteX4" fmla="*/ 1210734 w 1346200"/>
              <a:gd name="connsiteY4" fmla="*/ 93917 h 195517"/>
              <a:gd name="connsiteX5" fmla="*/ 1193800 w 1346200"/>
              <a:gd name="connsiteY5" fmla="*/ 68517 h 195517"/>
              <a:gd name="connsiteX6" fmla="*/ 1143000 w 1346200"/>
              <a:gd name="connsiteY6" fmla="*/ 51584 h 195517"/>
              <a:gd name="connsiteX7" fmla="*/ 1117600 w 1346200"/>
              <a:gd name="connsiteY7" fmla="*/ 43117 h 195517"/>
              <a:gd name="connsiteX8" fmla="*/ 1092200 w 1346200"/>
              <a:gd name="connsiteY8" fmla="*/ 26184 h 195517"/>
              <a:gd name="connsiteX9" fmla="*/ 1049867 w 1346200"/>
              <a:gd name="connsiteY9" fmla="*/ 17717 h 195517"/>
              <a:gd name="connsiteX10" fmla="*/ 999067 w 1346200"/>
              <a:gd name="connsiteY10" fmla="*/ 784 h 195517"/>
              <a:gd name="connsiteX11" fmla="*/ 482600 w 1346200"/>
              <a:gd name="connsiteY11" fmla="*/ 17717 h 195517"/>
              <a:gd name="connsiteX12" fmla="*/ 364067 w 1346200"/>
              <a:gd name="connsiteY12" fmla="*/ 43117 h 195517"/>
              <a:gd name="connsiteX13" fmla="*/ 321734 w 1346200"/>
              <a:gd name="connsiteY13" fmla="*/ 51584 h 195517"/>
              <a:gd name="connsiteX14" fmla="*/ 270934 w 1346200"/>
              <a:gd name="connsiteY14" fmla="*/ 85451 h 195517"/>
              <a:gd name="connsiteX15" fmla="*/ 152400 w 1346200"/>
              <a:gd name="connsiteY15" fmla="*/ 102384 h 195517"/>
              <a:gd name="connsiteX16" fmla="*/ 93134 w 1346200"/>
              <a:gd name="connsiteY16" fmla="*/ 127784 h 195517"/>
              <a:gd name="connsiteX17" fmla="*/ 42334 w 1346200"/>
              <a:gd name="connsiteY17" fmla="*/ 144717 h 195517"/>
              <a:gd name="connsiteX18" fmla="*/ 25400 w 1346200"/>
              <a:gd name="connsiteY18" fmla="*/ 161651 h 195517"/>
              <a:gd name="connsiteX19" fmla="*/ 0 w 1346200"/>
              <a:gd name="connsiteY19" fmla="*/ 178584 h 19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6200" h="195517">
                <a:moveTo>
                  <a:pt x="1346200" y="195517"/>
                </a:moveTo>
                <a:cubicBezTo>
                  <a:pt x="1343378" y="187050"/>
                  <a:pt x="1342684" y="177543"/>
                  <a:pt x="1337734" y="170117"/>
                </a:cubicBezTo>
                <a:cubicBezTo>
                  <a:pt x="1329339" y="157524"/>
                  <a:pt x="1301731" y="134360"/>
                  <a:pt x="1286934" y="127784"/>
                </a:cubicBezTo>
                <a:cubicBezTo>
                  <a:pt x="1270623" y="120535"/>
                  <a:pt x="1236134" y="110851"/>
                  <a:pt x="1236134" y="110851"/>
                </a:cubicBezTo>
                <a:cubicBezTo>
                  <a:pt x="1227667" y="105206"/>
                  <a:pt x="1217929" y="101112"/>
                  <a:pt x="1210734" y="93917"/>
                </a:cubicBezTo>
                <a:cubicBezTo>
                  <a:pt x="1203539" y="86722"/>
                  <a:pt x="1202429" y="73910"/>
                  <a:pt x="1193800" y="68517"/>
                </a:cubicBezTo>
                <a:cubicBezTo>
                  <a:pt x="1178664" y="59057"/>
                  <a:pt x="1159933" y="57228"/>
                  <a:pt x="1143000" y="51584"/>
                </a:cubicBezTo>
                <a:cubicBezTo>
                  <a:pt x="1134533" y="48762"/>
                  <a:pt x="1125026" y="48067"/>
                  <a:pt x="1117600" y="43117"/>
                </a:cubicBezTo>
                <a:cubicBezTo>
                  <a:pt x="1109133" y="37473"/>
                  <a:pt x="1101728" y="29757"/>
                  <a:pt x="1092200" y="26184"/>
                </a:cubicBezTo>
                <a:cubicBezTo>
                  <a:pt x="1078726" y="21131"/>
                  <a:pt x="1063750" y="21503"/>
                  <a:pt x="1049867" y="17717"/>
                </a:cubicBezTo>
                <a:cubicBezTo>
                  <a:pt x="1032647" y="13021"/>
                  <a:pt x="1016000" y="6428"/>
                  <a:pt x="999067" y="784"/>
                </a:cubicBezTo>
                <a:cubicBezTo>
                  <a:pt x="995973" y="847"/>
                  <a:pt x="612521" y="0"/>
                  <a:pt x="482600" y="17717"/>
                </a:cubicBezTo>
                <a:cubicBezTo>
                  <a:pt x="408332" y="27844"/>
                  <a:pt x="417038" y="31346"/>
                  <a:pt x="364067" y="43117"/>
                </a:cubicBezTo>
                <a:cubicBezTo>
                  <a:pt x="350019" y="46239"/>
                  <a:pt x="335845" y="48762"/>
                  <a:pt x="321734" y="51584"/>
                </a:cubicBezTo>
                <a:cubicBezTo>
                  <a:pt x="304801" y="62873"/>
                  <a:pt x="290678" y="80515"/>
                  <a:pt x="270934" y="85451"/>
                </a:cubicBezTo>
                <a:cubicBezTo>
                  <a:pt x="209551" y="100795"/>
                  <a:pt x="248646" y="92759"/>
                  <a:pt x="152400" y="102384"/>
                </a:cubicBezTo>
                <a:cubicBezTo>
                  <a:pt x="62809" y="124783"/>
                  <a:pt x="168314" y="94372"/>
                  <a:pt x="93134" y="127784"/>
                </a:cubicBezTo>
                <a:cubicBezTo>
                  <a:pt x="76823" y="135033"/>
                  <a:pt x="42334" y="144717"/>
                  <a:pt x="42334" y="144717"/>
                </a:cubicBezTo>
                <a:cubicBezTo>
                  <a:pt x="36689" y="150362"/>
                  <a:pt x="31634" y="156664"/>
                  <a:pt x="25400" y="161651"/>
                </a:cubicBezTo>
                <a:cubicBezTo>
                  <a:pt x="17454" y="168008"/>
                  <a:pt x="0" y="178584"/>
                  <a:pt x="0" y="17858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/>
          <p:cNvSpPr/>
          <p:nvPr/>
        </p:nvSpPr>
        <p:spPr>
          <a:xfrm>
            <a:off x="7308895" y="3178517"/>
            <a:ext cx="127000" cy="822228"/>
          </a:xfrm>
          <a:custGeom>
            <a:avLst/>
            <a:gdLst>
              <a:gd name="connsiteX0" fmla="*/ 127000 w 127000"/>
              <a:gd name="connsiteY0" fmla="*/ 822228 h 822228"/>
              <a:gd name="connsiteX1" fmla="*/ 67733 w 127000"/>
              <a:gd name="connsiteY1" fmla="*/ 754494 h 822228"/>
              <a:gd name="connsiteX2" fmla="*/ 50800 w 127000"/>
              <a:gd name="connsiteY2" fmla="*/ 729094 h 822228"/>
              <a:gd name="connsiteX3" fmla="*/ 42333 w 127000"/>
              <a:gd name="connsiteY3" fmla="*/ 695228 h 822228"/>
              <a:gd name="connsiteX4" fmla="*/ 33867 w 127000"/>
              <a:gd name="connsiteY4" fmla="*/ 669828 h 822228"/>
              <a:gd name="connsiteX5" fmla="*/ 16933 w 127000"/>
              <a:gd name="connsiteY5" fmla="*/ 602094 h 822228"/>
              <a:gd name="connsiteX6" fmla="*/ 0 w 127000"/>
              <a:gd name="connsiteY6" fmla="*/ 339628 h 822228"/>
              <a:gd name="connsiteX7" fmla="*/ 8467 w 127000"/>
              <a:gd name="connsiteY7" fmla="*/ 111028 h 822228"/>
              <a:gd name="connsiteX8" fmla="*/ 33867 w 127000"/>
              <a:gd name="connsiteY8" fmla="*/ 17894 h 822228"/>
              <a:gd name="connsiteX9" fmla="*/ 33867 w 127000"/>
              <a:gd name="connsiteY9" fmla="*/ 961 h 82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000" h="822228">
                <a:moveTo>
                  <a:pt x="127000" y="822228"/>
                </a:moveTo>
                <a:cubicBezTo>
                  <a:pt x="84667" y="794005"/>
                  <a:pt x="107244" y="813760"/>
                  <a:pt x="67733" y="754494"/>
                </a:cubicBezTo>
                <a:lnTo>
                  <a:pt x="50800" y="729094"/>
                </a:lnTo>
                <a:cubicBezTo>
                  <a:pt x="47978" y="717805"/>
                  <a:pt x="45530" y="706416"/>
                  <a:pt x="42333" y="695228"/>
                </a:cubicBezTo>
                <a:cubicBezTo>
                  <a:pt x="39881" y="686647"/>
                  <a:pt x="36215" y="678438"/>
                  <a:pt x="33867" y="669828"/>
                </a:cubicBezTo>
                <a:cubicBezTo>
                  <a:pt x="27744" y="647375"/>
                  <a:pt x="22578" y="624672"/>
                  <a:pt x="16933" y="602094"/>
                </a:cubicBezTo>
                <a:cubicBezTo>
                  <a:pt x="8880" y="513500"/>
                  <a:pt x="0" y="429825"/>
                  <a:pt x="0" y="339628"/>
                </a:cubicBezTo>
                <a:cubicBezTo>
                  <a:pt x="0" y="263376"/>
                  <a:pt x="1955" y="187002"/>
                  <a:pt x="8467" y="111028"/>
                </a:cubicBezTo>
                <a:cubicBezTo>
                  <a:pt x="17984" y="0"/>
                  <a:pt x="21714" y="78655"/>
                  <a:pt x="33867" y="17894"/>
                </a:cubicBezTo>
                <a:cubicBezTo>
                  <a:pt x="34974" y="12359"/>
                  <a:pt x="33867" y="6605"/>
                  <a:pt x="33867" y="96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/>
          <p:cNvSpPr/>
          <p:nvPr/>
        </p:nvSpPr>
        <p:spPr>
          <a:xfrm>
            <a:off x="7647562" y="3171011"/>
            <a:ext cx="138931" cy="829734"/>
          </a:xfrm>
          <a:custGeom>
            <a:avLst/>
            <a:gdLst>
              <a:gd name="connsiteX0" fmla="*/ 8466 w 138931"/>
              <a:gd name="connsiteY0" fmla="*/ 829734 h 829734"/>
              <a:gd name="connsiteX1" fmla="*/ 50800 w 138931"/>
              <a:gd name="connsiteY1" fmla="*/ 787400 h 829734"/>
              <a:gd name="connsiteX2" fmla="*/ 84666 w 138931"/>
              <a:gd name="connsiteY2" fmla="*/ 745067 h 829734"/>
              <a:gd name="connsiteX3" fmla="*/ 118533 w 138931"/>
              <a:gd name="connsiteY3" fmla="*/ 643467 h 829734"/>
              <a:gd name="connsiteX4" fmla="*/ 127000 w 138931"/>
              <a:gd name="connsiteY4" fmla="*/ 618067 h 829734"/>
              <a:gd name="connsiteX5" fmla="*/ 135466 w 138931"/>
              <a:gd name="connsiteY5" fmla="*/ 592667 h 829734"/>
              <a:gd name="connsiteX6" fmla="*/ 127000 w 138931"/>
              <a:gd name="connsiteY6" fmla="*/ 211667 h 829734"/>
              <a:gd name="connsiteX7" fmla="*/ 93133 w 138931"/>
              <a:gd name="connsiteY7" fmla="*/ 143934 h 829734"/>
              <a:gd name="connsiteX8" fmla="*/ 76200 w 138931"/>
              <a:gd name="connsiteY8" fmla="*/ 84667 h 829734"/>
              <a:gd name="connsiteX9" fmla="*/ 42333 w 138931"/>
              <a:gd name="connsiteY9" fmla="*/ 50800 h 829734"/>
              <a:gd name="connsiteX10" fmla="*/ 33866 w 138931"/>
              <a:gd name="connsiteY10" fmla="*/ 25400 h 829734"/>
              <a:gd name="connsiteX11" fmla="*/ 8466 w 138931"/>
              <a:gd name="connsiteY11" fmla="*/ 8467 h 829734"/>
              <a:gd name="connsiteX12" fmla="*/ 0 w 138931"/>
              <a:gd name="connsiteY12" fmla="*/ 0 h 8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931" h="829734">
                <a:moveTo>
                  <a:pt x="8466" y="829734"/>
                </a:moveTo>
                <a:cubicBezTo>
                  <a:pt x="22577" y="815623"/>
                  <a:pt x="44490" y="806332"/>
                  <a:pt x="50800" y="787400"/>
                </a:cubicBezTo>
                <a:cubicBezTo>
                  <a:pt x="62484" y="752346"/>
                  <a:pt x="51840" y="766950"/>
                  <a:pt x="84666" y="745067"/>
                </a:cubicBezTo>
                <a:lnTo>
                  <a:pt x="118533" y="643467"/>
                </a:lnTo>
                <a:lnTo>
                  <a:pt x="127000" y="618067"/>
                </a:lnTo>
                <a:lnTo>
                  <a:pt x="135466" y="592667"/>
                </a:lnTo>
                <a:cubicBezTo>
                  <a:pt x="132644" y="465667"/>
                  <a:pt x="138931" y="338137"/>
                  <a:pt x="127000" y="211667"/>
                </a:cubicBezTo>
                <a:cubicBezTo>
                  <a:pt x="124629" y="186536"/>
                  <a:pt x="99255" y="168423"/>
                  <a:pt x="93133" y="143934"/>
                </a:cubicBezTo>
                <a:cubicBezTo>
                  <a:pt x="92249" y="140396"/>
                  <a:pt x="80870" y="91205"/>
                  <a:pt x="76200" y="84667"/>
                </a:cubicBezTo>
                <a:cubicBezTo>
                  <a:pt x="66921" y="71676"/>
                  <a:pt x="42333" y="50800"/>
                  <a:pt x="42333" y="50800"/>
                </a:cubicBezTo>
                <a:cubicBezTo>
                  <a:pt x="39511" y="42333"/>
                  <a:pt x="39441" y="32369"/>
                  <a:pt x="33866" y="25400"/>
                </a:cubicBezTo>
                <a:cubicBezTo>
                  <a:pt x="27509" y="17454"/>
                  <a:pt x="16606" y="14572"/>
                  <a:pt x="8466" y="8467"/>
                </a:cubicBezTo>
                <a:cubicBezTo>
                  <a:pt x="5273" y="6072"/>
                  <a:pt x="2822" y="2822"/>
                  <a:pt x="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/>
          <p:cNvSpPr/>
          <p:nvPr/>
        </p:nvSpPr>
        <p:spPr>
          <a:xfrm>
            <a:off x="6810546" y="3508406"/>
            <a:ext cx="642282" cy="900107"/>
          </a:xfrm>
          <a:custGeom>
            <a:avLst/>
            <a:gdLst>
              <a:gd name="connsiteX0" fmla="*/ 642282 w 642282"/>
              <a:gd name="connsiteY0" fmla="*/ 898739 h 900107"/>
              <a:gd name="connsiteX1" fmla="*/ 591482 w 642282"/>
              <a:gd name="connsiteY1" fmla="*/ 864872 h 900107"/>
              <a:gd name="connsiteX2" fmla="*/ 540682 w 642282"/>
              <a:gd name="connsiteY2" fmla="*/ 839472 h 900107"/>
              <a:gd name="connsiteX3" fmla="*/ 489882 w 642282"/>
              <a:gd name="connsiteY3" fmla="*/ 805605 h 900107"/>
              <a:gd name="connsiteX4" fmla="*/ 481416 w 642282"/>
              <a:gd name="connsiteY4" fmla="*/ 780205 h 900107"/>
              <a:gd name="connsiteX5" fmla="*/ 456016 w 642282"/>
              <a:gd name="connsiteY5" fmla="*/ 771739 h 900107"/>
              <a:gd name="connsiteX6" fmla="*/ 430616 w 642282"/>
              <a:gd name="connsiteY6" fmla="*/ 754805 h 900107"/>
              <a:gd name="connsiteX7" fmla="*/ 396749 w 642282"/>
              <a:gd name="connsiteY7" fmla="*/ 712472 h 900107"/>
              <a:gd name="connsiteX8" fmla="*/ 388282 w 642282"/>
              <a:gd name="connsiteY8" fmla="*/ 687072 h 900107"/>
              <a:gd name="connsiteX9" fmla="*/ 337482 w 642282"/>
              <a:gd name="connsiteY9" fmla="*/ 636272 h 900107"/>
              <a:gd name="connsiteX10" fmla="*/ 329016 w 642282"/>
              <a:gd name="connsiteY10" fmla="*/ 602405 h 900107"/>
              <a:gd name="connsiteX11" fmla="*/ 295149 w 642282"/>
              <a:gd name="connsiteY11" fmla="*/ 551605 h 900107"/>
              <a:gd name="connsiteX12" fmla="*/ 278216 w 642282"/>
              <a:gd name="connsiteY12" fmla="*/ 526205 h 900107"/>
              <a:gd name="connsiteX13" fmla="*/ 244349 w 642282"/>
              <a:gd name="connsiteY13" fmla="*/ 483872 h 900107"/>
              <a:gd name="connsiteX14" fmla="*/ 227416 w 642282"/>
              <a:gd name="connsiteY14" fmla="*/ 424605 h 900107"/>
              <a:gd name="connsiteX15" fmla="*/ 193549 w 642282"/>
              <a:gd name="connsiteY15" fmla="*/ 382272 h 900107"/>
              <a:gd name="connsiteX16" fmla="*/ 185082 w 642282"/>
              <a:gd name="connsiteY16" fmla="*/ 356872 h 900107"/>
              <a:gd name="connsiteX17" fmla="*/ 159682 w 642282"/>
              <a:gd name="connsiteY17" fmla="*/ 314539 h 900107"/>
              <a:gd name="connsiteX18" fmla="*/ 117349 w 642282"/>
              <a:gd name="connsiteY18" fmla="*/ 246805 h 900107"/>
              <a:gd name="connsiteX19" fmla="*/ 108882 w 642282"/>
              <a:gd name="connsiteY19" fmla="*/ 221405 h 900107"/>
              <a:gd name="connsiteX20" fmla="*/ 75016 w 642282"/>
              <a:gd name="connsiteY20" fmla="*/ 187539 h 900107"/>
              <a:gd name="connsiteX21" fmla="*/ 41149 w 642282"/>
              <a:gd name="connsiteY21" fmla="*/ 69005 h 900107"/>
              <a:gd name="connsiteX22" fmla="*/ 32682 w 642282"/>
              <a:gd name="connsiteY22" fmla="*/ 1272 h 90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2282" h="900107">
                <a:moveTo>
                  <a:pt x="642282" y="898739"/>
                </a:moveTo>
                <a:cubicBezTo>
                  <a:pt x="597644" y="883859"/>
                  <a:pt x="633764" y="900107"/>
                  <a:pt x="591482" y="864872"/>
                </a:cubicBezTo>
                <a:cubicBezTo>
                  <a:pt x="546379" y="827287"/>
                  <a:pt x="586503" y="864929"/>
                  <a:pt x="540682" y="839472"/>
                </a:cubicBezTo>
                <a:cubicBezTo>
                  <a:pt x="522892" y="829588"/>
                  <a:pt x="489882" y="805605"/>
                  <a:pt x="489882" y="805605"/>
                </a:cubicBezTo>
                <a:cubicBezTo>
                  <a:pt x="487060" y="797138"/>
                  <a:pt x="487727" y="786516"/>
                  <a:pt x="481416" y="780205"/>
                </a:cubicBezTo>
                <a:cubicBezTo>
                  <a:pt x="475105" y="773894"/>
                  <a:pt x="463998" y="775730"/>
                  <a:pt x="456016" y="771739"/>
                </a:cubicBezTo>
                <a:cubicBezTo>
                  <a:pt x="446914" y="767188"/>
                  <a:pt x="439083" y="760450"/>
                  <a:pt x="430616" y="754805"/>
                </a:cubicBezTo>
                <a:cubicBezTo>
                  <a:pt x="409334" y="690961"/>
                  <a:pt x="440517" y="767181"/>
                  <a:pt x="396749" y="712472"/>
                </a:cubicBezTo>
                <a:cubicBezTo>
                  <a:pt x="391174" y="705503"/>
                  <a:pt x="392710" y="694821"/>
                  <a:pt x="388282" y="687072"/>
                </a:cubicBezTo>
                <a:cubicBezTo>
                  <a:pt x="368893" y="653142"/>
                  <a:pt x="365886" y="655208"/>
                  <a:pt x="337482" y="636272"/>
                </a:cubicBezTo>
                <a:cubicBezTo>
                  <a:pt x="334660" y="624983"/>
                  <a:pt x="334220" y="612813"/>
                  <a:pt x="329016" y="602405"/>
                </a:cubicBezTo>
                <a:cubicBezTo>
                  <a:pt x="319915" y="584202"/>
                  <a:pt x="306438" y="568538"/>
                  <a:pt x="295149" y="551605"/>
                </a:cubicBezTo>
                <a:cubicBezTo>
                  <a:pt x="289505" y="543138"/>
                  <a:pt x="285411" y="533400"/>
                  <a:pt x="278216" y="526205"/>
                </a:cubicBezTo>
                <a:cubicBezTo>
                  <a:pt x="254087" y="502077"/>
                  <a:pt x="265710" y="515914"/>
                  <a:pt x="244349" y="483872"/>
                </a:cubicBezTo>
                <a:cubicBezTo>
                  <a:pt x="242769" y="477551"/>
                  <a:pt x="232620" y="433278"/>
                  <a:pt x="227416" y="424605"/>
                </a:cubicBezTo>
                <a:cubicBezTo>
                  <a:pt x="180159" y="345845"/>
                  <a:pt x="244391" y="483956"/>
                  <a:pt x="193549" y="382272"/>
                </a:cubicBezTo>
                <a:cubicBezTo>
                  <a:pt x="189558" y="374290"/>
                  <a:pt x="189073" y="364854"/>
                  <a:pt x="185082" y="356872"/>
                </a:cubicBezTo>
                <a:cubicBezTo>
                  <a:pt x="177723" y="342153"/>
                  <a:pt x="167674" y="328924"/>
                  <a:pt x="159682" y="314539"/>
                </a:cubicBezTo>
                <a:cubicBezTo>
                  <a:pt x="126475" y="254765"/>
                  <a:pt x="161462" y="305622"/>
                  <a:pt x="117349" y="246805"/>
                </a:cubicBezTo>
                <a:cubicBezTo>
                  <a:pt x="114527" y="238338"/>
                  <a:pt x="114069" y="228667"/>
                  <a:pt x="108882" y="221405"/>
                </a:cubicBezTo>
                <a:cubicBezTo>
                  <a:pt x="99603" y="208414"/>
                  <a:pt x="80945" y="202362"/>
                  <a:pt x="75016" y="187539"/>
                </a:cubicBezTo>
                <a:cubicBezTo>
                  <a:pt x="0" y="0"/>
                  <a:pt x="93728" y="147875"/>
                  <a:pt x="41149" y="69005"/>
                </a:cubicBezTo>
                <a:cubicBezTo>
                  <a:pt x="31021" y="18370"/>
                  <a:pt x="32682" y="41062"/>
                  <a:pt x="32682" y="127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右矢印 212"/>
          <p:cNvSpPr/>
          <p:nvPr/>
        </p:nvSpPr>
        <p:spPr>
          <a:xfrm>
            <a:off x="1541799" y="3529639"/>
            <a:ext cx="3785630" cy="3721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enlarged view</a:t>
            </a:r>
            <a:endParaRPr kumimoji="1" lang="ja-JP" altLang="en-US" dirty="0"/>
          </a:p>
        </p:txBody>
      </p:sp>
      <p:cxnSp>
        <p:nvCxnSpPr>
          <p:cNvPr id="215" name="Shape 214"/>
          <p:cNvCxnSpPr>
            <a:stCxn id="194" idx="1"/>
          </p:cNvCxnSpPr>
          <p:nvPr/>
        </p:nvCxnSpPr>
        <p:spPr>
          <a:xfrm rot="10800000" flipV="1">
            <a:off x="3837531" y="2312833"/>
            <a:ext cx="701496" cy="82006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テキスト ボックス 215"/>
          <p:cNvSpPr txBox="1"/>
          <p:nvPr/>
        </p:nvSpPr>
        <p:spPr>
          <a:xfrm>
            <a:off x="5563317" y="639829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FF"/>
                </a:solidFill>
                <a:latin typeface="Arial Narrow"/>
                <a:cs typeface="Arial Narrow"/>
              </a:rPr>
              <a:t>Will be ready </a:t>
            </a:r>
            <a:r>
              <a:rPr lang="en-US" altLang="ja-JP" dirty="0" smtClean="0">
                <a:solidFill>
                  <a:srgbClr val="FF00FF"/>
                </a:solidFill>
                <a:latin typeface="Arial Narrow"/>
                <a:cs typeface="Arial Narrow"/>
              </a:rPr>
              <a:t>in</a:t>
            </a:r>
            <a:r>
              <a:rPr kumimoji="1" lang="en-US" altLang="ja-JP" dirty="0" smtClean="0">
                <a:solidFill>
                  <a:srgbClr val="FF00FF"/>
                </a:solidFill>
                <a:latin typeface="Arial Narrow"/>
                <a:cs typeface="Arial Narrow"/>
              </a:rPr>
              <a:t> May</a:t>
            </a:r>
            <a:endParaRPr kumimoji="1" lang="ja-JP" altLang="en-US" dirty="0">
              <a:solidFill>
                <a:srgbClr val="FF00F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4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Specifications of the electronics 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5533" y="2286000"/>
            <a:ext cx="8610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altLang="ja-JP" sz="2400" dirty="0" smtClean="0">
                <a:latin typeface="Arial Narrow"/>
                <a:cs typeface="Arial Narrow"/>
              </a:rPr>
              <a:t>Electronics must have a wide dynamic range ~ 10^4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ja-JP" sz="2400" dirty="0" smtClean="0">
                <a:latin typeface="Arial Narrow"/>
                <a:cs typeface="Arial Narrow"/>
              </a:rPr>
              <a:t>Electronics must be </a:t>
            </a:r>
            <a:r>
              <a:rPr lang="en-US" altLang="ja-JP" sz="2400" dirty="0" smtClean="0">
                <a:solidFill>
                  <a:srgbClr val="FF00FF"/>
                </a:solidFill>
                <a:latin typeface="Arial Narrow"/>
                <a:cs typeface="Arial Narrow"/>
              </a:rPr>
              <a:t>highly integrated circuit </a:t>
            </a:r>
            <a:r>
              <a:rPr lang="en-US" altLang="ja-JP" sz="2400" dirty="0" smtClean="0">
                <a:latin typeface="Arial Narrow"/>
                <a:cs typeface="Arial Narrow"/>
              </a:rPr>
              <a:t>or </a:t>
            </a:r>
            <a:r>
              <a:rPr lang="en-US" altLang="ja-JP" sz="2400" u="sng" dirty="0" smtClean="0">
                <a:solidFill>
                  <a:srgbClr val="400080"/>
                </a:solidFill>
                <a:latin typeface="Arial Narrow"/>
                <a:cs typeface="Arial Narrow"/>
              </a:rPr>
              <a:t>really tiny discrete circuit</a:t>
            </a:r>
          </a:p>
        </p:txBody>
      </p:sp>
      <p:sp>
        <p:nvSpPr>
          <p:cNvPr id="5" name="角丸四角形吹き出し 4"/>
          <p:cNvSpPr/>
          <p:nvPr/>
        </p:nvSpPr>
        <p:spPr>
          <a:xfrm>
            <a:off x="6541660" y="1646767"/>
            <a:ext cx="2565043" cy="104140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 Narrow"/>
                <a:cs typeface="Arial Narrow"/>
              </a:rPr>
              <a:t>Only </a:t>
            </a:r>
            <a:r>
              <a:rPr kumimoji="1" lang="en-US" altLang="ja-JP" dirty="0" err="1" smtClean="0">
                <a:latin typeface="Arial Narrow"/>
                <a:cs typeface="Arial Narrow"/>
              </a:rPr>
              <a:t>conceptional</a:t>
            </a:r>
            <a:r>
              <a:rPr kumimoji="1" lang="en-US" altLang="ja-JP" smtClean="0">
                <a:latin typeface="Arial Narrow"/>
                <a:cs typeface="Arial Narrow"/>
              </a:rPr>
              <a:t> idea </a:t>
            </a:r>
            <a:r>
              <a:rPr kumimoji="1" lang="en-US" altLang="ja-JP" dirty="0" smtClean="0">
                <a:latin typeface="Arial Narrow"/>
                <a:cs typeface="Arial Narrow"/>
              </a:rPr>
              <a:t>exits</a:t>
            </a:r>
            <a:r>
              <a:rPr lang="en-US" altLang="ja-JP" dirty="0" smtClean="0">
                <a:latin typeface="Arial Narrow"/>
                <a:cs typeface="Arial Narrow"/>
              </a:rPr>
              <a:t> at the moment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4186766" y="3116997"/>
            <a:ext cx="719667" cy="7014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5533" y="3818466"/>
            <a:ext cx="8861170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 Narrow"/>
                <a:cs typeface="Arial Narrow"/>
              </a:rPr>
              <a:t>Started d</a:t>
            </a:r>
            <a:r>
              <a:rPr kumimoji="1" lang="en-US" altLang="ja-JP" sz="2400" dirty="0" smtClean="0">
                <a:latin typeface="Arial Narrow"/>
                <a:cs typeface="Arial Narrow"/>
              </a:rPr>
              <a:t>evelopment of  a </a:t>
            </a:r>
            <a:r>
              <a:rPr kumimoji="1" lang="en-US" altLang="ja-JP" sz="2400" dirty="0" smtClean="0">
                <a:solidFill>
                  <a:srgbClr val="FF00FF"/>
                </a:solidFill>
                <a:latin typeface="Arial Narrow"/>
                <a:cs typeface="Arial Narrow"/>
              </a:rPr>
              <a:t>CSA</a:t>
            </a:r>
            <a:r>
              <a:rPr kumimoji="1" lang="en-US" altLang="ja-JP" sz="2400" dirty="0" smtClean="0">
                <a:latin typeface="Arial Narrow"/>
                <a:cs typeface="Arial Narrow"/>
              </a:rPr>
              <a:t> (Charge Sensitive </a:t>
            </a:r>
            <a:r>
              <a:rPr lang="en-US" altLang="ja-JP" sz="2400" dirty="0" smtClean="0">
                <a:latin typeface="Arial Narrow"/>
                <a:cs typeface="Arial Narrow"/>
              </a:rPr>
              <a:t>Preamplifier</a:t>
            </a:r>
            <a:r>
              <a:rPr kumimoji="1" lang="en-US" altLang="ja-JP" sz="2400" dirty="0" smtClean="0">
                <a:latin typeface="Arial Narrow"/>
                <a:cs typeface="Arial Narrow"/>
              </a:rPr>
              <a:t>)</a:t>
            </a:r>
          </a:p>
          <a:p>
            <a:r>
              <a:rPr lang="en-US" altLang="ja-JP" sz="2400" dirty="0" smtClean="0">
                <a:solidFill>
                  <a:srgbClr val="FF00FF"/>
                </a:solidFill>
                <a:latin typeface="Arial Narrow"/>
                <a:cs typeface="Arial Narrow"/>
              </a:rPr>
              <a:t>with a dynamic range of 10^4 in ASIC </a:t>
            </a:r>
            <a:r>
              <a:rPr lang="en-US" altLang="ja-JP" sz="2400" dirty="0" smtClean="0">
                <a:latin typeface="Arial Narrow"/>
                <a:cs typeface="Arial Narrow"/>
              </a:rPr>
              <a:t>(Application Specific Integrated Circuit )</a:t>
            </a:r>
          </a:p>
          <a:p>
            <a:r>
              <a:rPr lang="en-US" altLang="ja-JP" sz="2400" dirty="0" smtClean="0">
                <a:latin typeface="Arial Narrow"/>
                <a:cs typeface="Arial Narrow"/>
              </a:rPr>
              <a:t>less than 2 years ago </a:t>
            </a:r>
            <a:endParaRPr kumimoji="1" lang="ja-JP" altLang="en-US" sz="2400" dirty="0">
              <a:latin typeface="Arial Narrow"/>
              <a:cs typeface="Arial Narrow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5533" y="5328735"/>
            <a:ext cx="646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For the subsequent stage of the CSA, such as S.A., </a:t>
            </a:r>
            <a:r>
              <a:rPr lang="en-US" altLang="ja-JP" dirty="0" smtClean="0">
                <a:solidFill>
                  <a:srgbClr val="FF00FF"/>
                </a:solidFill>
                <a:latin typeface="Arial Narrow"/>
                <a:cs typeface="Arial Narrow"/>
              </a:rPr>
              <a:t>HINP16C</a:t>
            </a:r>
            <a:r>
              <a:rPr lang="en-US" altLang="ja-JP" dirty="0" smtClean="0">
                <a:latin typeface="Arial Narrow"/>
                <a:cs typeface="Arial Narrow"/>
              </a:rPr>
              <a:t> will be used.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625891" y="5605734"/>
            <a:ext cx="54808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Ref.) G. L. Engel </a:t>
            </a:r>
            <a:r>
              <a:rPr lang="en-US" altLang="ja-JP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et </a:t>
            </a:r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al., “A multi-channel integrate circuit for use in low and </a:t>
            </a:r>
          </a:p>
          <a:p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        intermediate-energy nuclear physics ---</a:t>
            </a:r>
            <a:r>
              <a:rPr lang="en-US" altLang="ja-JP" sz="1400" dirty="0" smtClean="0">
                <a:ln>
                  <a:solidFill>
                    <a:srgbClr val="3366FF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HINP16C</a:t>
            </a:r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”, </a:t>
            </a:r>
            <a:r>
              <a:rPr lang="en-US" altLang="ja-JP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Nucl</a:t>
            </a:r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. Instr. and Methods,  </a:t>
            </a:r>
          </a:p>
          <a:p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       </a:t>
            </a:r>
            <a:r>
              <a:rPr lang="en-US" altLang="ja-JP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A57</a:t>
            </a:r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3 (2007) 418 - 426.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4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pictures of HINP16C 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94867" y="5227135"/>
            <a:ext cx="31277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Drs. </a:t>
            </a:r>
            <a:r>
              <a:rPr lang="en-US" altLang="ja-JP" dirty="0" err="1" smtClean="0">
                <a:latin typeface="Arial Narrow"/>
                <a:cs typeface="Arial Narrow"/>
              </a:rPr>
              <a:t>Yoneda</a:t>
            </a:r>
            <a:r>
              <a:rPr lang="en-US" altLang="ja-JP" dirty="0" smtClean="0">
                <a:latin typeface="Arial Narrow"/>
                <a:cs typeface="Arial Narrow"/>
              </a:rPr>
              <a:t> , Baba and I visited</a:t>
            </a:r>
          </a:p>
          <a:p>
            <a:r>
              <a:rPr lang="en-US" altLang="ja-JP" dirty="0" smtClean="0">
                <a:latin typeface="Arial Narrow"/>
                <a:cs typeface="Arial Narrow"/>
              </a:rPr>
              <a:t>U.S.A. for the negotiation last Nov. </a:t>
            </a:r>
          </a:p>
          <a:p>
            <a:r>
              <a:rPr lang="en-US" altLang="ja-JP" dirty="0" smtClean="0">
                <a:solidFill>
                  <a:srgbClr val="FF00FF"/>
                </a:solidFill>
                <a:latin typeface="Arial Narrow"/>
                <a:cs typeface="Arial Narrow"/>
              </a:rPr>
              <a:t>One PCB &amp; one M.B.</a:t>
            </a:r>
          </a:p>
          <a:p>
            <a:r>
              <a:rPr lang="en-US" altLang="ja-JP" dirty="0" smtClean="0">
                <a:solidFill>
                  <a:srgbClr val="FF00FF"/>
                </a:solidFill>
                <a:latin typeface="Arial Narrow"/>
                <a:cs typeface="Arial Narrow"/>
              </a:rPr>
              <a:t>will be arrived in Feb. in RIKEN</a:t>
            </a:r>
            <a:endParaRPr lang="ja-JP" altLang="en-US" dirty="0">
              <a:solidFill>
                <a:srgbClr val="FF00FF"/>
              </a:solidFill>
              <a:latin typeface="Arial Narrow"/>
              <a:cs typeface="Arial Narrow"/>
            </a:endParaRPr>
          </a:p>
        </p:txBody>
      </p:sp>
      <p:pic>
        <p:nvPicPr>
          <p:cNvPr id="6" name="図 5" descr="PictHIN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800" y="2678533"/>
            <a:ext cx="3360000" cy="2520000"/>
          </a:xfrm>
          <a:prstGeom prst="rect">
            <a:avLst/>
          </a:prstGeom>
        </p:spPr>
      </p:pic>
      <p:pic>
        <p:nvPicPr>
          <p:cNvPr id="7" name="Picture 61" descr="&#10;HINPBoard.pdf                                                  00031CDCMacintosh HD                   BBA1ED9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78533"/>
            <a:ext cx="2618206" cy="252000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457200" y="1761067"/>
            <a:ext cx="222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16 </a:t>
            </a:r>
            <a:r>
              <a:rPr kumimoji="1" lang="en-US" altLang="ja-JP" dirty="0" err="1" smtClean="0"/>
              <a:t>ch</a:t>
            </a:r>
            <a:r>
              <a:rPr kumimoji="1" lang="en-US" altLang="ja-JP" dirty="0" smtClean="0"/>
              <a:t>/chip × 2 = 32 </a:t>
            </a:r>
            <a:r>
              <a:rPr kumimoji="1" lang="en-US" altLang="ja-JP" dirty="0" err="1" smtClean="0"/>
              <a:t>ch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rot="16200000" flipH="1">
            <a:off x="248166" y="2889766"/>
            <a:ext cx="2102934" cy="58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16200000" flipH="1">
            <a:off x="650333" y="2623065"/>
            <a:ext cx="1628801" cy="643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326800" y="1761065"/>
            <a:ext cx="242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Mother Board with 16 slots</a:t>
            </a:r>
          </a:p>
          <a:p>
            <a:r>
              <a:rPr lang="en-US" altLang="ja-JP" dirty="0" smtClean="0">
                <a:latin typeface="Arial Narrow"/>
                <a:cs typeface="Arial Narrow"/>
              </a:rPr>
              <a:t>32 </a:t>
            </a:r>
            <a:r>
              <a:rPr lang="en-US" altLang="ja-JP" dirty="0" err="1" smtClean="0">
                <a:latin typeface="Arial Narrow"/>
                <a:cs typeface="Arial Narrow"/>
              </a:rPr>
              <a:t>ch</a:t>
            </a:r>
            <a:r>
              <a:rPr lang="en-US" altLang="ja-JP" dirty="0" smtClean="0">
                <a:latin typeface="Arial Narrow"/>
                <a:cs typeface="Arial Narrow"/>
              </a:rPr>
              <a:t> </a:t>
            </a:r>
            <a:r>
              <a:rPr lang="en-US" altLang="ja-JP" dirty="0" smtClean="0"/>
              <a:t>× 16 = 512 </a:t>
            </a:r>
            <a:r>
              <a:rPr lang="en-US" altLang="ja-JP" dirty="0" err="1" smtClean="0"/>
              <a:t>ch</a:t>
            </a:r>
            <a:r>
              <a:rPr lang="en-US" altLang="ja-JP" dirty="0" smtClean="0">
                <a:latin typeface="Arial Narrow"/>
                <a:cs typeface="Arial Narrow"/>
              </a:rPr>
              <a:t> 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0818" y="5227135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Narrow"/>
                <a:cs typeface="Arial Narrow"/>
              </a:rPr>
              <a:t>e</a:t>
            </a:r>
            <a:r>
              <a:rPr kumimoji="1" lang="en-US" altLang="ja-JP" dirty="0" smtClean="0">
                <a:latin typeface="Arial Narrow"/>
                <a:cs typeface="Arial Narrow"/>
              </a:rPr>
              <a:t>xternal preamp. Mode</a:t>
            </a:r>
          </a:p>
          <a:p>
            <a:r>
              <a:rPr lang="en-US" altLang="ja-JP" dirty="0" smtClean="0">
                <a:latin typeface="Arial Narrow"/>
                <a:cs typeface="Arial Narrow"/>
              </a:rPr>
              <a:t>S.A. </a:t>
            </a:r>
            <a:r>
              <a:rPr lang="ja-JP" altLang="en-US" dirty="0" smtClean="0">
                <a:latin typeface="Arial Narrow"/>
                <a:cs typeface="Arial Narrow"/>
                <a:sym typeface="Wingdings"/>
              </a:rPr>
              <a:t></a:t>
            </a:r>
            <a:r>
              <a:rPr lang="en-US" altLang="ja-JP" dirty="0" smtClean="0">
                <a:latin typeface="Arial Narrow"/>
                <a:cs typeface="Arial Narrow"/>
                <a:sym typeface="Wingdings"/>
              </a:rPr>
              <a:t> Peak Hold </a:t>
            </a:r>
            <a:r>
              <a:rPr lang="ja-JP" altLang="en-US" dirty="0" smtClean="0">
                <a:latin typeface="Arial Narrow"/>
                <a:cs typeface="Arial Narrow"/>
                <a:sym typeface="Wingdings"/>
              </a:rPr>
              <a:t></a:t>
            </a:r>
            <a:r>
              <a:rPr lang="en-US" altLang="ja-JP" dirty="0" smtClean="0">
                <a:latin typeface="Arial Narrow"/>
                <a:cs typeface="Arial Narrow"/>
                <a:sym typeface="Wingdings"/>
              </a:rPr>
              <a:t> multiplexer</a:t>
            </a:r>
          </a:p>
          <a:p>
            <a:r>
              <a:rPr kumimoji="1" lang="en-US" altLang="ja-JP" dirty="0" smtClean="0">
                <a:latin typeface="Arial Narrow"/>
                <a:cs typeface="Arial Narrow"/>
                <a:sym typeface="Wingdings"/>
              </a:rPr>
              <a:t>C.F.D. </a:t>
            </a:r>
            <a:r>
              <a:rPr kumimoji="1" lang="ja-JP" altLang="en-US" dirty="0" smtClean="0">
                <a:latin typeface="Arial Narrow"/>
                <a:cs typeface="Arial Narrow"/>
                <a:sym typeface="Wingdings"/>
              </a:rPr>
              <a:t></a:t>
            </a:r>
            <a:r>
              <a:rPr kumimoji="1" lang="en-US" altLang="ja-JP" dirty="0" smtClean="0">
                <a:latin typeface="Arial Narrow"/>
                <a:cs typeface="Arial Narrow"/>
                <a:sym typeface="Wingdings"/>
              </a:rPr>
              <a:t> hit. </a:t>
            </a:r>
            <a:r>
              <a:rPr lang="en-US" altLang="ja-JP" dirty="0" smtClean="0">
                <a:latin typeface="Arial Narrow"/>
                <a:cs typeface="Arial Narrow"/>
                <a:sym typeface="Wingdings"/>
              </a:rPr>
              <a:t>p</a:t>
            </a:r>
            <a:r>
              <a:rPr kumimoji="1" lang="en-US" altLang="ja-JP" dirty="0" smtClean="0">
                <a:latin typeface="Arial Narrow"/>
                <a:cs typeface="Arial Narrow"/>
                <a:sym typeface="Wingdings"/>
              </a:rPr>
              <a:t>at. &amp; multiplicity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4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Cooperative framework for the development of ASIC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60800" y="1781999"/>
            <a:ext cx="9557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 Narrow"/>
                <a:cs typeface="Arial Narrow"/>
              </a:rPr>
              <a:t>RIKEN</a:t>
            </a:r>
            <a:endParaRPr kumimoji="1" lang="ja-JP" altLang="en-US" sz="2400" dirty="0">
              <a:latin typeface="Arial Narrow"/>
              <a:cs typeface="Arial Narrow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68034" y="4931602"/>
            <a:ext cx="68961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 Narrow"/>
                <a:cs typeface="Arial Narrow"/>
              </a:rPr>
              <a:t>KEK</a:t>
            </a:r>
            <a:endParaRPr kumimoji="1" lang="ja-JP" altLang="en-US" sz="2400" dirty="0">
              <a:latin typeface="Arial Narrow"/>
              <a:cs typeface="Arial Narrow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66696" y="4931602"/>
            <a:ext cx="24201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 Narrow"/>
                <a:cs typeface="Arial Narrow"/>
              </a:rPr>
              <a:t>CNS, Univ. of Tokyo</a:t>
            </a:r>
            <a:endParaRPr kumimoji="1" lang="ja-JP" altLang="en-US" sz="2400" dirty="0">
              <a:latin typeface="Arial Narrow"/>
              <a:cs typeface="Arial Narrow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rot="5400000" flipH="1" flipV="1">
            <a:off x="1707590" y="2693723"/>
            <a:ext cx="2442404" cy="15422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16200000" flipH="1">
            <a:off x="4513659" y="2657605"/>
            <a:ext cx="2442405" cy="16145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2759160" y="5159259"/>
            <a:ext cx="315057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485453" y="3268133"/>
            <a:ext cx="4056670" cy="830997"/>
          </a:xfrm>
          <a:prstGeom prst="rect">
            <a:avLst/>
          </a:prstGeom>
          <a:effectLst>
            <a:glow rad="139700">
              <a:schemeClr val="accent2">
                <a:alpha val="75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 Narrow"/>
                <a:cs typeface="Arial Narrow"/>
              </a:rPr>
              <a:t>Collaborative  research agreement</a:t>
            </a:r>
          </a:p>
          <a:p>
            <a:r>
              <a:rPr lang="en-US" altLang="ja-JP" sz="2400" dirty="0" smtClean="0">
                <a:latin typeface="Arial Narrow"/>
                <a:cs typeface="Arial Narrow"/>
              </a:rPr>
              <a:t>wa</a:t>
            </a:r>
            <a:r>
              <a:rPr kumimoji="1" lang="en-US" altLang="ja-JP" sz="2400" dirty="0" smtClean="0">
                <a:latin typeface="Arial Narrow"/>
                <a:cs typeface="Arial Narrow"/>
              </a:rPr>
              <a:t>s concluded on Aug. 1</a:t>
            </a:r>
            <a:r>
              <a:rPr kumimoji="1" lang="en-US" altLang="ja-JP" sz="2400" baseline="30000" dirty="0" smtClean="0">
                <a:latin typeface="Arial Narrow"/>
                <a:cs typeface="Arial Narrow"/>
              </a:rPr>
              <a:t>st</a:t>
            </a:r>
            <a:r>
              <a:rPr kumimoji="1" lang="en-US" altLang="ja-JP" sz="2400" dirty="0" smtClean="0">
                <a:latin typeface="Arial Narrow"/>
                <a:cs typeface="Arial Narrow"/>
              </a:rPr>
              <a:t>, 2010</a:t>
            </a:r>
            <a:endParaRPr kumimoji="1" lang="ja-JP" altLang="en-US" sz="2400" dirty="0">
              <a:latin typeface="Arial Narrow"/>
              <a:cs typeface="Arial Narrow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55133" y="5393267"/>
            <a:ext cx="1685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dirty="0" smtClean="0">
                <a:latin typeface="Arial Narrow"/>
                <a:cs typeface="Arial Narrow"/>
              </a:rPr>
              <a:t>d</a:t>
            </a:r>
            <a:r>
              <a:rPr kumimoji="1" lang="en-US" altLang="ja-JP" dirty="0" smtClean="0">
                <a:latin typeface="Arial Narrow"/>
                <a:cs typeface="Arial Narrow"/>
              </a:rPr>
              <a:t>evelopment tool</a:t>
            </a:r>
          </a:p>
          <a:p>
            <a:pPr>
              <a:buFont typeface="Arial"/>
              <a:buChar char="•"/>
            </a:pPr>
            <a:r>
              <a:rPr lang="en-US" altLang="ja-JP" dirty="0" smtClean="0">
                <a:latin typeface="Arial Narrow"/>
                <a:cs typeface="Arial Narrow"/>
              </a:rPr>
              <a:t>Experiences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>
                <a:latin typeface="Arial Narrow"/>
                <a:cs typeface="Arial Narrow"/>
              </a:rPr>
              <a:t>stuffs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19795" y="5393267"/>
            <a:ext cx="3809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dirty="0" smtClean="0">
                <a:latin typeface="Arial Narrow"/>
                <a:cs typeface="Arial Narrow"/>
              </a:rPr>
              <a:t>N</a:t>
            </a:r>
            <a:r>
              <a:rPr kumimoji="1" lang="en-US" altLang="ja-JP" dirty="0" smtClean="0">
                <a:latin typeface="Arial Narrow"/>
                <a:cs typeface="Arial Narrow"/>
              </a:rPr>
              <a:t>eed a CSA with a wide dynamic range</a:t>
            </a:r>
          </a:p>
          <a:p>
            <a:r>
              <a:rPr lang="en-US" altLang="ja-JP" dirty="0" smtClean="0">
                <a:latin typeface="Arial Narrow"/>
                <a:cs typeface="Arial Narrow"/>
              </a:rPr>
              <a:t>  for ALICE calorimeter consisting of W + Si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>
                <a:latin typeface="Arial Narrow"/>
                <a:cs typeface="Arial Narrow"/>
              </a:rPr>
              <a:t>Fund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43143" y="2105164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dirty="0" smtClean="0">
                <a:latin typeface="Arial Narrow"/>
                <a:cs typeface="Arial Narrow"/>
              </a:rPr>
              <a:t>modification</a:t>
            </a:r>
            <a:r>
              <a:rPr kumimoji="1" lang="en-US" altLang="ja-JP" dirty="0" smtClean="0">
                <a:latin typeface="Arial Narrow"/>
                <a:cs typeface="Arial Narrow"/>
              </a:rPr>
              <a:t> using FIB </a:t>
            </a:r>
            <a:r>
              <a:rPr lang="en-US" altLang="ja-JP" dirty="0" smtClean="0">
                <a:latin typeface="Arial Narrow"/>
                <a:cs typeface="Arial Narrow"/>
              </a:rPr>
              <a:t>(focused ion beam)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43143" y="1781999"/>
            <a:ext cx="367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dirty="0" smtClean="0">
                <a:latin typeface="Arial Narrow"/>
                <a:cs typeface="Arial Narrow"/>
              </a:rPr>
              <a:t>s</a:t>
            </a:r>
            <a:r>
              <a:rPr kumimoji="1" lang="en-US" altLang="ja-JP" dirty="0" smtClean="0">
                <a:latin typeface="Arial Narrow"/>
                <a:cs typeface="Arial Narrow"/>
              </a:rPr>
              <a:t>pecialist of analog circuit: Murakami-san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20101221_1044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400" y="1907232"/>
            <a:ext cx="4800000" cy="3600000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4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Example of the modification using FIB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5945" y="1445567"/>
            <a:ext cx="2808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 Narrow"/>
                <a:cs typeface="Arial Narrow"/>
              </a:rPr>
              <a:t>Disconnection of traces</a:t>
            </a:r>
            <a:endParaRPr kumimoji="1" lang="ja-JP" altLang="en-US" sz="2400" dirty="0">
              <a:latin typeface="Arial Narrow"/>
              <a:cs typeface="Arial Narrow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57" y="2987232"/>
            <a:ext cx="1776552" cy="252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478867" y="1445567"/>
            <a:ext cx="179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Arial Narrow"/>
                <a:cs typeface="Arial Narrow"/>
              </a:rPr>
              <a:t>p</a:t>
            </a:r>
            <a:r>
              <a:rPr kumimoji="1" lang="en-US" altLang="ja-JP" dirty="0" err="1" smtClean="0">
                <a:latin typeface="Arial Narrow"/>
                <a:cs typeface="Arial Narrow"/>
              </a:rPr>
              <a:t>assivating</a:t>
            </a:r>
            <a:r>
              <a:rPr kumimoji="1" lang="en-US" altLang="ja-JP" dirty="0" smtClean="0">
                <a:latin typeface="Arial Narrow"/>
                <a:cs typeface="Arial Narrow"/>
              </a:rPr>
              <a:t> coating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rot="16200000" flipH="1">
            <a:off x="4628550" y="2147816"/>
            <a:ext cx="1605634" cy="93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163733" y="1260901"/>
            <a:ext cx="145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Narrow"/>
                <a:cs typeface="Arial Narrow"/>
              </a:rPr>
              <a:t>Insulation layer</a:t>
            </a:r>
            <a:endParaRPr kumimoji="1" lang="ja-JP" altLang="en-US" dirty="0">
              <a:latin typeface="Arial Narrow"/>
              <a:cs typeface="Arial Narrow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rot="5400000">
            <a:off x="5459082" y="2199418"/>
            <a:ext cx="1934236" cy="795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425267" y="1537900"/>
            <a:ext cx="145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FF"/>
                </a:solidFill>
                <a:latin typeface="Arial Narrow"/>
                <a:cs typeface="Arial Narrow"/>
              </a:rPr>
              <a:t>Metal (Al) layer</a:t>
            </a:r>
            <a:endParaRPr kumimoji="1" lang="ja-JP" altLang="en-US" dirty="0">
              <a:solidFill>
                <a:srgbClr val="FF00FF"/>
              </a:solidFill>
              <a:latin typeface="Arial Narrow"/>
              <a:cs typeface="Arial Narrow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rot="5400000">
            <a:off x="6490817" y="2240550"/>
            <a:ext cx="1775768" cy="1109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上カーブ矢印 20"/>
          <p:cNvSpPr/>
          <p:nvPr/>
        </p:nvSpPr>
        <p:spPr>
          <a:xfrm>
            <a:off x="1468926" y="5545663"/>
            <a:ext cx="4961466" cy="102903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28298" y="6009733"/>
            <a:ext cx="244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enlarged</a:t>
            </a:r>
            <a:r>
              <a:rPr kumimoji="1" lang="en-US" altLang="ja-JP" dirty="0" smtClean="0"/>
              <a:t> and tilted view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5945" y="2040466"/>
            <a:ext cx="3733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 Narrow"/>
                <a:cs typeface="Arial Narrow"/>
              </a:rPr>
              <a:t>Limited area was irradiated with</a:t>
            </a:r>
          </a:p>
          <a:p>
            <a:r>
              <a:rPr lang="en-US" altLang="ja-JP" sz="2400" dirty="0" err="1" smtClean="0">
                <a:latin typeface="Arial Narrow"/>
                <a:cs typeface="Arial Narrow"/>
              </a:rPr>
              <a:t>Ga</a:t>
            </a:r>
            <a:r>
              <a:rPr lang="en-US" altLang="ja-JP" sz="2400" dirty="0" smtClean="0">
                <a:latin typeface="Arial Narrow"/>
                <a:cs typeface="Arial Narrow"/>
              </a:rPr>
              <a:t> beam</a:t>
            </a:r>
            <a:endParaRPr kumimoji="1" lang="ja-JP" altLang="en-US" sz="2400" dirty="0">
              <a:latin typeface="Arial Narrow"/>
              <a:cs typeface="Arial Narrow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0" y="4770735"/>
            <a:ext cx="1853091" cy="461665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3">
                    <a:lumMod val="75000"/>
                  </a:schemeClr>
                </a:solidFill>
                <a:latin typeface="Arial Narrow Bold Italic"/>
                <a:cs typeface="Arial Narrow Bold Italic"/>
              </a:rPr>
              <a:t>RIKENDGCSP</a:t>
            </a:r>
            <a:endParaRPr kumimoji="1" lang="ja-JP" altLang="en-US" sz="2400" dirty="0">
              <a:solidFill>
                <a:schemeClr val="accent3">
                  <a:lumMod val="75000"/>
                </a:schemeClr>
              </a:solidFill>
              <a:latin typeface="Arial Narrow Bold Italic"/>
              <a:cs typeface="Arial Narrow Bold Italic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2006600" y="3649140"/>
            <a:ext cx="372533" cy="397932"/>
          </a:xfrm>
          <a:prstGeom prst="ellipse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2006600" y="4457473"/>
            <a:ext cx="372533" cy="397932"/>
          </a:xfrm>
          <a:prstGeom prst="ellipse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4834467" y="5147730"/>
            <a:ext cx="762000" cy="397933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4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3200" dirty="0" smtClean="0">
                <a:latin typeface="Arial Narrow"/>
                <a:cs typeface="Arial Narrow"/>
              </a:rPr>
              <a:t>Architectures of the present ASIC</a:t>
            </a:r>
            <a:endParaRPr lang="ja-JP" altLang="en-US" sz="3200" dirty="0">
              <a:latin typeface="Arial Narrow"/>
              <a:cs typeface="Arial Narrow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2032000"/>
            <a:ext cx="81164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400" dirty="0" err="1" smtClean="0">
                <a:latin typeface="Arial Narrow"/>
                <a:cs typeface="Arial Narrow"/>
              </a:rPr>
              <a:t>Cf</a:t>
            </a:r>
            <a:r>
              <a:rPr kumimoji="1" lang="en-US" altLang="ja-JP" sz="2400" dirty="0" smtClean="0">
                <a:latin typeface="Arial Narrow"/>
                <a:cs typeface="Arial Narrow"/>
              </a:rPr>
              <a:t> = 1.8 pF</a:t>
            </a:r>
          </a:p>
          <a:p>
            <a:pPr>
              <a:buFont typeface="Arial"/>
              <a:buChar char="•"/>
            </a:pPr>
            <a:r>
              <a:rPr lang="en-US" altLang="ja-JP" sz="2400" dirty="0" err="1" smtClean="0">
                <a:latin typeface="Arial Narrow"/>
                <a:cs typeface="Arial Narrow"/>
              </a:rPr>
              <a:t>Rf</a:t>
            </a:r>
            <a:r>
              <a:rPr lang="en-US" altLang="ja-JP" sz="2400" dirty="0" smtClean="0">
                <a:latin typeface="Arial Narrow"/>
                <a:cs typeface="Arial Narrow"/>
              </a:rPr>
              <a:t> = 50 M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W </a:t>
            </a:r>
            <a:r>
              <a:rPr lang="en-US" altLang="ja-JP" sz="2400" dirty="0" smtClean="0">
                <a:latin typeface="Arial Narrow"/>
                <a:cs typeface="Arial Narrow"/>
              </a:rPr>
              <a:t>equivalent: </a:t>
            </a:r>
            <a:r>
              <a:rPr lang="en-US" altLang="ja-JP" sz="2400" dirty="0" err="1" smtClean="0">
                <a:latin typeface="Arial Narrow"/>
                <a:cs typeface="Arial Narrow"/>
              </a:rPr>
              <a:t>Krummenacher</a:t>
            </a:r>
            <a:r>
              <a:rPr lang="en-US" altLang="ja-JP" sz="2400" dirty="0" smtClean="0">
                <a:latin typeface="Arial Narrow"/>
                <a:cs typeface="Arial Narrow"/>
              </a:rPr>
              <a:t> feed back circuit is used</a:t>
            </a:r>
            <a:br>
              <a:rPr lang="en-US" altLang="ja-JP" sz="2400" dirty="0" smtClean="0">
                <a:latin typeface="Arial Narrow"/>
                <a:cs typeface="Arial Narrow"/>
              </a:rPr>
            </a:br>
            <a:r>
              <a:rPr lang="en-US" altLang="ja-JP" sz="2400" dirty="0" smtClean="0">
                <a:latin typeface="Arial Narrow"/>
                <a:cs typeface="Arial Narrow"/>
              </a:rPr>
              <a:t>                                        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ref.) F. </a:t>
            </a:r>
            <a:r>
              <a:rPr lang="en-US" altLang="ja-JP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Krummenacher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, </a:t>
            </a:r>
            <a:r>
              <a:rPr lang="en-US" altLang="ja-JP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Nucl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. </a:t>
            </a:r>
            <a:r>
              <a:rPr lang="en-US" altLang="ja-JP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Instru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. Meth., </a:t>
            </a:r>
            <a:r>
              <a:rPr lang="en-US" altLang="ja-JP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A305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 (1991) 527.</a:t>
            </a:r>
          </a:p>
          <a:p>
            <a:pPr>
              <a:buFont typeface="Arial"/>
              <a:buChar char="•"/>
            </a:pPr>
            <a:r>
              <a:rPr kumimoji="1" lang="en-US" altLang="ja-JP" sz="2400" dirty="0" smtClean="0">
                <a:latin typeface="Arial Narrow"/>
                <a:cs typeface="Arial Narrow"/>
              </a:rPr>
              <a:t>Power consumption 10 </a:t>
            </a:r>
            <a:r>
              <a:rPr kumimoji="1" lang="en-US" altLang="ja-JP" sz="2400" dirty="0" err="1" smtClean="0">
                <a:latin typeface="Arial Narrow"/>
                <a:cs typeface="Arial Narrow"/>
              </a:rPr>
              <a:t>mW/ch</a:t>
            </a:r>
            <a:endParaRPr lang="en-US" altLang="ja-JP" sz="2400" dirty="0" smtClean="0">
              <a:latin typeface="Arial Narrow"/>
              <a:cs typeface="Arial Narrow"/>
            </a:endParaRPr>
          </a:p>
          <a:p>
            <a:pPr marL="400050" indent="-400050">
              <a:buFont typeface="+mj-lt"/>
              <a:buAutoNum type="romanUcPeriod"/>
            </a:pPr>
            <a:r>
              <a:rPr kumimoji="1" lang="en-US" altLang="ja-JP" sz="2400" dirty="0" smtClean="0">
                <a:solidFill>
                  <a:srgbClr val="3366FF"/>
                </a:solidFill>
                <a:latin typeface="Arial Narrow"/>
                <a:cs typeface="Arial Narrow"/>
              </a:rPr>
              <a:t>Capacitive division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altLang="ja-JP" sz="2400" dirty="0" err="1" smtClean="0">
                <a:solidFill>
                  <a:srgbClr val="3366FF"/>
                </a:solidFill>
                <a:latin typeface="Arial Narrow"/>
                <a:cs typeface="Arial Narrow"/>
              </a:rPr>
              <a:t>Openloop</a:t>
            </a:r>
            <a:r>
              <a:rPr lang="en-US" altLang="ja-JP" sz="2400" dirty="0" smtClean="0">
                <a:solidFill>
                  <a:srgbClr val="3366FF"/>
                </a:solidFill>
                <a:latin typeface="Arial Narrow"/>
                <a:cs typeface="Arial Narrow"/>
              </a:rPr>
              <a:t> gain</a:t>
            </a:r>
          </a:p>
          <a:p>
            <a:pPr marL="400050" indent="-400050">
              <a:buFont typeface="+mj-lt"/>
              <a:buAutoNum type="romanUcPeriod"/>
            </a:pPr>
            <a:r>
              <a:rPr lang="en-US" altLang="ja-JP" sz="2400" dirty="0" smtClean="0">
                <a:solidFill>
                  <a:srgbClr val="3366FF"/>
                </a:solidFill>
                <a:latin typeface="Arial Narrow"/>
                <a:cs typeface="Arial Narrow"/>
              </a:rPr>
              <a:t>S</a:t>
            </a:r>
            <a:r>
              <a:rPr kumimoji="1" lang="en-US" altLang="ja-JP" sz="2400" dirty="0" smtClean="0">
                <a:solidFill>
                  <a:srgbClr val="3366FF"/>
                </a:solidFill>
                <a:latin typeface="Arial Narrow"/>
                <a:cs typeface="Arial Narrow"/>
              </a:rPr>
              <a:t>aturation suppression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1165</Words>
  <Application>Microsoft Macintosh PowerPoint</Application>
  <PresentationFormat>画面に合わせる (4:3)</PresentationFormat>
  <Paragraphs>241</Paragraphs>
  <Slides>14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SAMURAI Si Detector</vt:lpstr>
      <vt:lpstr>Requirements for SAMURAI Si detector system </vt:lpstr>
      <vt:lpstr>Specification of a Si detector </vt:lpstr>
      <vt:lpstr>PCB design and bonding pattern for Si detector </vt:lpstr>
      <vt:lpstr>Specifications of the electronics </vt:lpstr>
      <vt:lpstr>pictures of HINP16C </vt:lpstr>
      <vt:lpstr>Cooperative framework for the development of ASIC</vt:lpstr>
      <vt:lpstr>Example of the modification using FIB</vt:lpstr>
      <vt:lpstr>Architectures of the present ASIC</vt:lpstr>
      <vt:lpstr>Architecture I: dual channel system</vt:lpstr>
      <vt:lpstr>Output pulse shapes from the CSAs</vt:lpstr>
      <vt:lpstr>Result I: Dynamic range for a single channel CSA</vt:lpstr>
      <vt:lpstr>Result II: Dynamic range for dual channel CSAs</vt:lpstr>
      <vt:lpstr>Summary and time schedule</vt:lpstr>
    </vt:vector>
  </TitlesOfParts>
  <Company>RIKEN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Charge Sensitive Preamplifier with a Wide Dynamic Range</dc:title>
  <dc:creator>黒川 kurokawa</dc:creator>
  <cp:lastModifiedBy>黒川 kurokawa</cp:lastModifiedBy>
  <cp:revision>103</cp:revision>
  <cp:lastPrinted>2010-10-30T05:46:00Z</cp:lastPrinted>
  <dcterms:created xsi:type="dcterms:W3CDTF">2011-01-13T03:25:13Z</dcterms:created>
  <dcterms:modified xsi:type="dcterms:W3CDTF">2011-01-13T03:30:38Z</dcterms:modified>
</cp:coreProperties>
</file>