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1" r:id="rId4"/>
    <p:sldId id="258" r:id="rId5"/>
    <p:sldId id="257" r:id="rId6"/>
    <p:sldId id="270" r:id="rId7"/>
    <p:sldId id="260" r:id="rId8"/>
    <p:sldId id="271" r:id="rId9"/>
    <p:sldId id="272" r:id="rId10"/>
    <p:sldId id="269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0"/>
    <p:restoredTop sz="94629"/>
  </p:normalViewPr>
  <p:slideViewPr>
    <p:cSldViewPr snapToGrid="0" snapToObjects="1">
      <p:cViewPr varScale="1">
        <p:scale>
          <a:sx n="97" d="100"/>
          <a:sy n="97" d="100"/>
        </p:scale>
        <p:origin x="23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71A101-BED5-0741-A230-DF9B27BB6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8F55440-DA9D-8B44-B01E-DF6A94F46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F164DB-025C-E54A-9A4F-2845BA3F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2C39-9429-1A48-825D-61EC008CC891}" type="datetimeFigureOut">
              <a:rPr kumimoji="1" lang="ja-JP" altLang="en-US" smtClean="0"/>
              <a:t>2021/7/13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8A60893-D468-8347-8C36-DCF999E73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79928A-CB64-0941-AE6F-030E2B3C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3F52-9AF7-5646-8B57-AB367F1A6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07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6C6295-8F85-954C-BEE1-B7B62D5D4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65981B1-988E-1344-B06F-6AED76E7A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5E6D5F-9077-BD43-8CFC-EC1AC507C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2C39-9429-1A48-825D-61EC008CC891}" type="datetimeFigureOut">
              <a:rPr kumimoji="1" lang="ja-JP" altLang="en-US" smtClean="0"/>
              <a:t>2021/7/13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B8BCB7-8ECB-6841-8B71-3CEE8FC04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A6BC22-177A-044A-9810-58F1CBEF9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3F52-9AF7-5646-8B57-AB367F1A6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533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190A8E1-92E2-7740-A356-C77EB0BF7E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6710FC3-FF84-6847-9A6D-84D6D80B4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25B41C-59AF-7F44-815D-C4B2C6199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2C39-9429-1A48-825D-61EC008CC891}" type="datetimeFigureOut">
              <a:rPr kumimoji="1" lang="ja-JP" altLang="en-US" smtClean="0"/>
              <a:t>2021/7/13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252989-BB95-6A44-9611-94E0367FB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524C58-0532-B74E-9FD8-6F20C3EA9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3F52-9AF7-5646-8B57-AB367F1A6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401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AF27C0-EA71-D74C-B7F6-D9E0D404A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08F5F5-123D-F74E-AC31-182B8F1CC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E9B9D6-64E5-B241-9941-9D41970A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2C39-9429-1A48-825D-61EC008CC891}" type="datetimeFigureOut">
              <a:rPr kumimoji="1" lang="ja-JP" altLang="en-US" smtClean="0"/>
              <a:t>2021/7/13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7AF146-8CE6-6B42-86B3-179E146C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56BA77-D3C7-044F-B24A-0424006D2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3F52-9AF7-5646-8B57-AB367F1A6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6814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36FB19-BA18-4D46-A4C2-BE82F01A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2C89EB-E765-8645-B6CC-8664816AA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5A1B13E-F094-E04E-B28F-68441966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2C39-9429-1A48-825D-61EC008CC891}" type="datetimeFigureOut">
              <a:rPr kumimoji="1" lang="ja-JP" altLang="en-US" smtClean="0"/>
              <a:t>2021/7/13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C8E1445-96F0-7741-A5EB-4B040CA77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D0294A-F224-4B43-87DC-ED1EA421B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3F52-9AF7-5646-8B57-AB367F1A6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27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DDF750-B16B-4B46-909D-B67633713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83AABB-6C65-6949-B92E-899D5AAD5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FE14025-CFCD-F14B-A601-4F4467E2F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46D9F25-D0DF-0043-A867-19DB1C0EF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2C39-9429-1A48-825D-61EC008CC891}" type="datetimeFigureOut">
              <a:rPr kumimoji="1" lang="ja-JP" altLang="en-US" smtClean="0"/>
              <a:t>2021/7/13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ECF7F10-11B1-7343-8D88-5F2476E1B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FE6F4F9-5753-E346-B7B5-E2319D0F2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3F52-9AF7-5646-8B57-AB367F1A6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19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7685FC-C045-0648-ACBD-580180981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E91029E-BECA-1A4B-B3F9-E5B7D30E6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B8E67AA-5DB7-404D-9F6C-F8577D02D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6B67E54-219A-9E4C-99D7-34EBC9B8A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9EB431A-A848-0340-8B00-EFA932CF57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38969E6-13A3-694B-9430-CEA61958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2C39-9429-1A48-825D-61EC008CC891}" type="datetimeFigureOut">
              <a:rPr kumimoji="1" lang="ja-JP" altLang="en-US" smtClean="0"/>
              <a:t>2021/7/13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B6931F1-E4FF-F34E-9E35-7611C8899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A27B2ED-396D-A542-9040-50DB99864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3F52-9AF7-5646-8B57-AB367F1A6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4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E8AC4A-CAD0-C94C-A847-7DA27C84B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C8130E4-2DB5-5440-B16D-57AE0881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2C39-9429-1A48-825D-61EC008CC891}" type="datetimeFigureOut">
              <a:rPr kumimoji="1" lang="ja-JP" altLang="en-US" smtClean="0"/>
              <a:t>2021/7/13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816E6F0-2024-D14A-A20C-03D34F1F4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5DF3A78-A69D-1C45-9D4C-9E04CF76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3F52-9AF7-5646-8B57-AB367F1A6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087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B8AD91A-7D43-8043-A8B5-0900976AD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2C39-9429-1A48-825D-61EC008CC891}" type="datetimeFigureOut">
              <a:rPr kumimoji="1" lang="ja-JP" altLang="en-US" smtClean="0"/>
              <a:t>2021/7/13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A7D6757-820B-1649-9FE4-3235729BA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4AF29C-AE3B-1144-BA38-4D2C9358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3F52-9AF7-5646-8B57-AB367F1A6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322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2A1868-35B5-7742-8677-10E9FEA62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5043B6-CB41-5841-9C76-5F127A692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FE33B18-F96A-DF47-A585-1F18C3435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989C826-47F8-8947-9679-BE0691F65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2C39-9429-1A48-825D-61EC008CC891}" type="datetimeFigureOut">
              <a:rPr kumimoji="1" lang="ja-JP" altLang="en-US" smtClean="0"/>
              <a:t>2021/7/13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E72C590-9BC5-A247-A522-90D41A162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84A85EF-95EA-9C40-A86E-6E87EFA5E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3F52-9AF7-5646-8B57-AB367F1A6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75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DFC731-04E7-8941-A66D-79AA322F1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B70404F-B6EE-D346-9B7D-F2A0D8883F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7099414-0CA2-2B49-8626-5E93D75D0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1C616B1-1795-DC4E-AC41-AA40D1C9C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2C39-9429-1A48-825D-61EC008CC891}" type="datetimeFigureOut">
              <a:rPr kumimoji="1" lang="ja-JP" altLang="en-US" smtClean="0"/>
              <a:t>2021/7/13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4EBE59-C900-0C4E-B271-26B36F7FC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8F156EA-42EE-F446-B9EF-231C15B34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3F52-9AF7-5646-8B57-AB367F1A6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381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C8D89D2-29F1-354E-B7DF-B38A7539A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2907AA0-32E1-3C4B-89ED-F3CA50CAF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521422-B4E3-0644-B46F-DD0086772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12C39-9429-1A48-825D-61EC008CC891}" type="datetimeFigureOut">
              <a:rPr kumimoji="1" lang="ja-JP" altLang="en-US" smtClean="0"/>
              <a:t>2021/7/13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5B6D3F-A91E-A248-BB05-C6A9BF49D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49CD80-0FB6-8344-82B2-6FAF8D5C8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E3F52-9AF7-5646-8B57-AB367F1A6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956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8C801A-0E04-3041-B29D-E76AE33160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/>
              <a:t>線源測定用ジグのノイズについて</a:t>
            </a:r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78A82C1-1F3D-0A4D-8F79-96AC590EAD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4088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5970324-FE1F-B94D-9767-8917D7C8C145}"/>
              </a:ext>
            </a:extLst>
          </p:cNvPr>
          <p:cNvSpPr/>
          <p:nvPr/>
        </p:nvSpPr>
        <p:spPr>
          <a:xfrm>
            <a:off x="1060174" y="4439478"/>
            <a:ext cx="2319130" cy="33130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AFD10D6-F28E-4CD4-B4A4-C8BB8E5133BD}"/>
              </a:ext>
            </a:extLst>
          </p:cNvPr>
          <p:cNvSpPr txBox="1"/>
          <p:nvPr/>
        </p:nvSpPr>
        <p:spPr>
          <a:xfrm>
            <a:off x="304800" y="601666"/>
            <a:ext cx="485902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電動アクチュエーター用土台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移動テーブル用天板</a:t>
            </a:r>
            <a:endParaRPr kumimoji="1"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PMT</a:t>
            </a:r>
            <a:r>
              <a:rPr kumimoji="1" lang="ja-JP" altLang="en-US" dirty="0"/>
              <a:t>サポート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ラダーサポート＆ホルダー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ラダー用アルミニウムプレート</a:t>
            </a:r>
            <a:endParaRPr kumimoji="1"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dirty="0"/>
              <a:t>３枚程度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往復リミットセンサ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コントロール</a:t>
            </a:r>
            <a:r>
              <a:rPr lang="en-US" altLang="ja-JP" dirty="0"/>
              <a:t>BOX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FWD</a:t>
            </a:r>
            <a:r>
              <a:rPr kumimoji="1" lang="ja-JP" altLang="en-US" dirty="0"/>
              <a:t> ボタン</a:t>
            </a:r>
            <a:endParaRPr kumimoji="1"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/>
              <a:t>RVS</a:t>
            </a:r>
            <a:r>
              <a:rPr lang="ja-JP" altLang="en-US" dirty="0"/>
              <a:t> ボタン</a:t>
            </a:r>
            <a:endParaRPr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STOP</a:t>
            </a:r>
            <a:r>
              <a:rPr kumimoji="1" lang="ja-JP" altLang="en-US" dirty="0"/>
              <a:t> ボタン</a:t>
            </a:r>
            <a:endParaRPr kumimoji="1"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dirty="0"/>
              <a:t>原点復帰ボタン</a:t>
            </a:r>
            <a:endParaRPr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電源</a:t>
            </a:r>
            <a:r>
              <a:rPr kumimoji="1" lang="en-US" altLang="ja-JP" dirty="0"/>
              <a:t>ON/OFF</a:t>
            </a:r>
            <a:r>
              <a:rPr kumimoji="1" lang="ja-JP" altLang="en-US" dirty="0"/>
              <a:t>スイッチ</a:t>
            </a:r>
            <a:endParaRPr kumimoji="1"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パラメータ設定端末</a:t>
            </a:r>
            <a:r>
              <a:rPr kumimoji="1" lang="en-US" altLang="ja-JP" dirty="0"/>
              <a:t>OPX-2A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/>
              <a:t>AC-DC</a:t>
            </a:r>
            <a:r>
              <a:rPr lang="ja-JP" altLang="en-US" dirty="0"/>
              <a:t> </a:t>
            </a:r>
            <a:r>
              <a:rPr lang="en-US" altLang="ja-JP" dirty="0"/>
              <a:t>PBA100F-24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AC</a:t>
            </a:r>
            <a:r>
              <a:rPr kumimoji="1" lang="ja-JP" altLang="en-US" dirty="0"/>
              <a:t>インレット</a:t>
            </a:r>
            <a:endParaRPr kumimoji="1"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dirty="0"/>
              <a:t>制御基板（加工機で作成可能な程度）</a:t>
            </a:r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EE9F2F7-2F24-4871-92E9-602F5DBE5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888" y="3065930"/>
            <a:ext cx="7033312" cy="152198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AA9F221-F312-45E6-9290-FF5ED92170E0}"/>
              </a:ext>
            </a:extLst>
          </p:cNvPr>
          <p:cNvSpPr txBox="1"/>
          <p:nvPr/>
        </p:nvSpPr>
        <p:spPr>
          <a:xfrm>
            <a:off x="0" y="0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i="1" u="sng" dirty="0"/>
              <a:t>必要な部材</a:t>
            </a:r>
            <a:r>
              <a:rPr kumimoji="1" lang="en-US" altLang="ja-JP" b="1" i="1" u="sng" dirty="0"/>
              <a:t>2</a:t>
            </a:r>
            <a:endParaRPr kumimoji="1" lang="ja-JP" alt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1297997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6C91CE-CE7C-A84B-8400-7478C134F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082"/>
            <a:ext cx="10515600" cy="1325563"/>
          </a:xfrm>
        </p:spPr>
        <p:txBody>
          <a:bodyPr/>
          <a:lstStyle/>
          <a:p>
            <a:r>
              <a:rPr kumimoji="1" lang="ja-JP" altLang="en-US"/>
              <a:t>測定セットアップ</a:t>
            </a:r>
          </a:p>
        </p:txBody>
      </p:sp>
      <p:pic>
        <p:nvPicPr>
          <p:cNvPr id="3073" name="Picture 1" descr="page3image10755808">
            <a:extLst>
              <a:ext uri="{FF2B5EF4-FFF2-40B4-BE49-F238E27FC236}">
                <a16:creationId xmlns:a16="http://schemas.microsoft.com/office/drawing/2014/main" id="{99E7AAA8-100C-5540-A347-1236F872D9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167" y="1163016"/>
            <a:ext cx="9813205" cy="53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9508ACD-2192-9F42-BCB1-2F57A7A9A04F}"/>
              </a:ext>
            </a:extLst>
          </p:cNvPr>
          <p:cNvSpPr txBox="1"/>
          <p:nvPr/>
        </p:nvSpPr>
        <p:spPr>
          <a:xfrm>
            <a:off x="8534400" y="25179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シリコンラダー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05D87D5-DF2D-6440-A82E-9684C18155A5}"/>
              </a:ext>
            </a:extLst>
          </p:cNvPr>
          <p:cNvCxnSpPr/>
          <p:nvPr/>
        </p:nvCxnSpPr>
        <p:spPr>
          <a:xfrm flipH="1">
            <a:off x="5499652" y="596348"/>
            <a:ext cx="3193774" cy="2809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C2C36D5-D762-4649-90E0-A7BD6439E6FD}"/>
              </a:ext>
            </a:extLst>
          </p:cNvPr>
          <p:cNvSpPr txBox="1"/>
          <p:nvPr/>
        </p:nvSpPr>
        <p:spPr>
          <a:xfrm>
            <a:off x="1656523" y="461175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線源</a:t>
            </a: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8E426C2F-A1CF-2A42-8E1E-9812783DDA2A}"/>
              </a:ext>
            </a:extLst>
          </p:cNvPr>
          <p:cNvCxnSpPr/>
          <p:nvPr/>
        </p:nvCxnSpPr>
        <p:spPr>
          <a:xfrm flipV="1">
            <a:off x="1987826" y="3405809"/>
            <a:ext cx="1232452" cy="1152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3348C7E-E187-B143-9E19-29EDAD89A0FB}"/>
              </a:ext>
            </a:extLst>
          </p:cNvPr>
          <p:cNvSpPr txBox="1"/>
          <p:nvPr/>
        </p:nvSpPr>
        <p:spPr>
          <a:xfrm>
            <a:off x="111062" y="1116983"/>
            <a:ext cx="24929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/>
              <a:t>コントロールボックス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85E93C1-F348-C349-94D0-D50C97F461A9}"/>
              </a:ext>
            </a:extLst>
          </p:cNvPr>
          <p:cNvSpPr txBox="1"/>
          <p:nvPr/>
        </p:nvSpPr>
        <p:spPr>
          <a:xfrm>
            <a:off x="6096000" y="6361908"/>
            <a:ext cx="15696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/>
              <a:t>線源測定ジグ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28B29F7-C2E7-724F-8EAE-D5D0FBA0E62C}"/>
              </a:ext>
            </a:extLst>
          </p:cNvPr>
          <p:cNvSpPr txBox="1"/>
          <p:nvPr/>
        </p:nvSpPr>
        <p:spPr>
          <a:xfrm>
            <a:off x="4618672" y="4514526"/>
            <a:ext cx="226215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/>
              <a:t>ノイズを拾うエリア</a:t>
            </a:r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437A5E31-D0E4-DC43-8074-99A29F96D071}"/>
              </a:ext>
            </a:extLst>
          </p:cNvPr>
          <p:cNvSpPr/>
          <p:nvPr/>
        </p:nvSpPr>
        <p:spPr>
          <a:xfrm rot="1722200">
            <a:off x="6880830" y="3207026"/>
            <a:ext cx="381361" cy="695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B98541B3-BE16-5745-8427-C624420DAD42}"/>
              </a:ext>
            </a:extLst>
          </p:cNvPr>
          <p:cNvCxnSpPr>
            <a:stCxn id="11" idx="0"/>
            <a:endCxn id="13" idx="4"/>
          </p:cNvCxnSpPr>
          <p:nvPr/>
        </p:nvCxnSpPr>
        <p:spPr>
          <a:xfrm flipV="1">
            <a:off x="5749751" y="3859371"/>
            <a:ext cx="1154853" cy="6551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右矢印 15">
            <a:extLst>
              <a:ext uri="{FF2B5EF4-FFF2-40B4-BE49-F238E27FC236}">
                <a16:creationId xmlns:a16="http://schemas.microsoft.com/office/drawing/2014/main" id="{2F676C3E-1828-8B44-8B7E-A14DA77C2A24}"/>
              </a:ext>
            </a:extLst>
          </p:cNvPr>
          <p:cNvSpPr/>
          <p:nvPr/>
        </p:nvSpPr>
        <p:spPr>
          <a:xfrm rot="894870">
            <a:off x="10515602" y="4177925"/>
            <a:ext cx="513671" cy="4629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633B894-256A-3D42-A3CE-FDE3AF7A0EDF}"/>
              </a:ext>
            </a:extLst>
          </p:cNvPr>
          <p:cNvSpPr txBox="1"/>
          <p:nvPr/>
        </p:nvSpPr>
        <p:spPr>
          <a:xfrm>
            <a:off x="11023283" y="42971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読み出し</a:t>
            </a:r>
            <a:endParaRPr kumimoji="1" lang="en-US" altLang="ja-JP" dirty="0"/>
          </a:p>
        </p:txBody>
      </p:sp>
      <p:sp>
        <p:nvSpPr>
          <p:cNvPr id="18" name="左矢印 17">
            <a:extLst>
              <a:ext uri="{FF2B5EF4-FFF2-40B4-BE49-F238E27FC236}">
                <a16:creationId xmlns:a16="http://schemas.microsoft.com/office/drawing/2014/main" id="{700EE0C4-5D05-B146-A0B3-334D1D1C47BD}"/>
              </a:ext>
            </a:extLst>
          </p:cNvPr>
          <p:cNvSpPr/>
          <p:nvPr/>
        </p:nvSpPr>
        <p:spPr>
          <a:xfrm rot="626756">
            <a:off x="10374543" y="4506686"/>
            <a:ext cx="443250" cy="4770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3B8992D-0857-1C43-8DB7-6CE2071DBCC0}"/>
              </a:ext>
            </a:extLst>
          </p:cNvPr>
          <p:cNvSpPr/>
          <p:nvPr/>
        </p:nvSpPr>
        <p:spPr>
          <a:xfrm>
            <a:off x="10857369" y="471978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電源供給</a:t>
            </a:r>
          </a:p>
        </p:txBody>
      </p:sp>
    </p:spTree>
    <p:extLst>
      <p:ext uri="{BB962C8B-B14F-4D97-AF65-F5344CB8AC3E}">
        <p14:creationId xmlns:p14="http://schemas.microsoft.com/office/powerpoint/2010/main" val="436109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page4image10055456">
            <a:extLst>
              <a:ext uri="{FF2B5EF4-FFF2-40B4-BE49-F238E27FC236}">
                <a16:creationId xmlns:a16="http://schemas.microsoft.com/office/drawing/2014/main" id="{34C15E41-712A-6641-9899-A2F5B4E60E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527" y="1690688"/>
            <a:ext cx="10210273" cy="456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7CCDE2C-0B2B-FA4B-A78A-6CBF73415ADE}"/>
              </a:ext>
            </a:extLst>
          </p:cNvPr>
          <p:cNvSpPr txBox="1"/>
          <p:nvPr/>
        </p:nvSpPr>
        <p:spPr>
          <a:xfrm>
            <a:off x="1143527" y="6255026"/>
            <a:ext cx="10802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測定時はジグとラダーは筐体の中に収められ、コントロールボックスは筐体の外に設置されています。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2FA0BE-F428-F94A-8FAA-ACAB186A0352}"/>
              </a:ext>
            </a:extLst>
          </p:cNvPr>
          <p:cNvSpPr txBox="1"/>
          <p:nvPr/>
        </p:nvSpPr>
        <p:spPr>
          <a:xfrm>
            <a:off x="5348416" y="362164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chemeClr val="bg1"/>
                </a:solidFill>
              </a:rPr>
              <a:t>シリコンラダー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0115510-8534-884A-A572-EAB3ECD1E0E5}"/>
              </a:ext>
            </a:extLst>
          </p:cNvPr>
          <p:cNvSpPr txBox="1"/>
          <p:nvPr/>
        </p:nvSpPr>
        <p:spPr>
          <a:xfrm>
            <a:off x="0" y="3621644"/>
            <a:ext cx="24929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/>
              <a:t>コントロールボックス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55E7331-99FD-804F-ABFC-4F01B5C887A7}"/>
              </a:ext>
            </a:extLst>
          </p:cNvPr>
          <p:cNvSpPr txBox="1"/>
          <p:nvPr/>
        </p:nvSpPr>
        <p:spPr>
          <a:xfrm>
            <a:off x="7148909" y="287352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chemeClr val="bg1"/>
                </a:solidFill>
              </a:rPr>
              <a:t>ノイズが乗るエリア</a:t>
            </a: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01B4FCF2-77A1-DD4C-A4D9-95AEFD6E9E54}"/>
              </a:ext>
            </a:extLst>
          </p:cNvPr>
          <p:cNvCxnSpPr>
            <a:cxnSpLocks/>
          </p:cNvCxnSpPr>
          <p:nvPr/>
        </p:nvCxnSpPr>
        <p:spPr>
          <a:xfrm flipH="1">
            <a:off x="7779026" y="3242860"/>
            <a:ext cx="132522" cy="90507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90F009F5-2FED-E047-B99E-75CC3EE0FF11}"/>
              </a:ext>
            </a:extLst>
          </p:cNvPr>
          <p:cNvCxnSpPr/>
          <p:nvPr/>
        </p:nvCxnSpPr>
        <p:spPr>
          <a:xfrm>
            <a:off x="838200" y="3990976"/>
            <a:ext cx="408295" cy="713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841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D87B76-2300-2E40-BB47-7AE573CDE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コントロールボックス</a:t>
            </a:r>
          </a:p>
        </p:txBody>
      </p:sp>
      <p:pic>
        <p:nvPicPr>
          <p:cNvPr id="2049" name="Picture 1" descr="page6image11448096">
            <a:extLst>
              <a:ext uri="{FF2B5EF4-FFF2-40B4-BE49-F238E27FC236}">
                <a16:creationId xmlns:a16="http://schemas.microsoft.com/office/drawing/2014/main" id="{CDEF49D1-DC49-8047-9F9B-DEE53F50B9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6546" y="1825625"/>
            <a:ext cx="773890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4366A9B-8B38-5B4F-ADF8-6CEE567DCD3F}"/>
              </a:ext>
            </a:extLst>
          </p:cNvPr>
          <p:cNvSpPr txBox="1"/>
          <p:nvPr/>
        </p:nvSpPr>
        <p:spPr>
          <a:xfrm>
            <a:off x="3843131" y="617696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主電源</a:t>
            </a:r>
          </a:p>
        </p:txBody>
      </p:sp>
    </p:spTree>
    <p:extLst>
      <p:ext uri="{BB962C8B-B14F-4D97-AF65-F5344CB8AC3E}">
        <p14:creationId xmlns:p14="http://schemas.microsoft.com/office/powerpoint/2010/main" val="3948371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758E13-A196-5241-A9D5-F08373CCC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6541"/>
            <a:ext cx="11578364" cy="1325563"/>
          </a:xfrm>
        </p:spPr>
        <p:txBody>
          <a:bodyPr/>
          <a:lstStyle/>
          <a:p>
            <a:r>
              <a:rPr lang="ja-JP" altLang="en-US"/>
              <a:t>ノイズ状況と</a:t>
            </a:r>
            <a:r>
              <a:rPr kumimoji="1" lang="ja-JP" altLang="en-US"/>
              <a:t>コントロールボックスの主電源</a:t>
            </a:r>
          </a:p>
        </p:txBody>
      </p:sp>
      <p:pic>
        <p:nvPicPr>
          <p:cNvPr id="1025" name="Picture 1" descr="page8image11104656">
            <a:extLst>
              <a:ext uri="{FF2B5EF4-FFF2-40B4-BE49-F238E27FC236}">
                <a16:creationId xmlns:a16="http://schemas.microsoft.com/office/drawing/2014/main" id="{CF91C90B-C3E5-9D44-A2C1-4637AA737A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398642"/>
            <a:ext cx="11450973" cy="157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7image11404096">
            <a:extLst>
              <a:ext uri="{FF2B5EF4-FFF2-40B4-BE49-F238E27FC236}">
                <a16:creationId xmlns:a16="http://schemas.microsoft.com/office/drawing/2014/main" id="{4C9D1E0C-2C3B-594D-8266-B071A2F1C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757530"/>
            <a:ext cx="114300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5820708-F6E8-1041-8C9B-ECCC10751CA4}"/>
              </a:ext>
            </a:extLst>
          </p:cNvPr>
          <p:cNvSpPr txBox="1"/>
          <p:nvPr/>
        </p:nvSpPr>
        <p:spPr>
          <a:xfrm>
            <a:off x="238540" y="1823037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/>
              <a:t>主電源オフの時</a:t>
            </a:r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CD991A7-7D87-7D4B-94C7-386D7C7A2D13}"/>
              </a:ext>
            </a:extLst>
          </p:cNvPr>
          <p:cNvSpPr txBox="1"/>
          <p:nvPr/>
        </p:nvSpPr>
        <p:spPr>
          <a:xfrm>
            <a:off x="212036" y="4248184"/>
            <a:ext cx="5320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/>
              <a:t>主電源オンの時（モーターは動かしていない）</a:t>
            </a:r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B2DD3A0-CA1A-CB41-8A54-632442CE42BD}"/>
              </a:ext>
            </a:extLst>
          </p:cNvPr>
          <p:cNvSpPr txBox="1"/>
          <p:nvPr/>
        </p:nvSpPr>
        <p:spPr>
          <a:xfrm>
            <a:off x="10389704" y="648866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ノイズが乗る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747D8D1-3498-904A-96BC-2CA00909BEC7}"/>
              </a:ext>
            </a:extLst>
          </p:cNvPr>
          <p:cNvSpPr/>
          <p:nvPr/>
        </p:nvSpPr>
        <p:spPr>
          <a:xfrm>
            <a:off x="10880035" y="4617516"/>
            <a:ext cx="930965" cy="18711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>
            <a:extLst>
              <a:ext uri="{FF2B5EF4-FFF2-40B4-BE49-F238E27FC236}">
                <a16:creationId xmlns:a16="http://schemas.microsoft.com/office/drawing/2014/main" id="{879B1435-E931-554C-96BF-13839EA5EEAF}"/>
              </a:ext>
            </a:extLst>
          </p:cNvPr>
          <p:cNvSpPr/>
          <p:nvPr/>
        </p:nvSpPr>
        <p:spPr>
          <a:xfrm>
            <a:off x="11174534" y="4068417"/>
            <a:ext cx="315101" cy="3644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484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D511F9-D42A-CD49-A73D-ED090AC09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測定セットアップ</a:t>
            </a:r>
            <a:r>
              <a:rPr lang="en-US" altLang="ja-JP" dirty="0"/>
              <a:t>schematics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2C9B0B-EEF0-104C-A346-85C9E5FF5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7238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8FFF6D-B3A8-C444-824B-781BAFB19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観測まとめと考察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B7C925-DC08-9548-AF7E-B2949C10F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877" y="1467815"/>
            <a:ext cx="11380305" cy="4840219"/>
          </a:xfrm>
        </p:spPr>
        <p:txBody>
          <a:bodyPr>
            <a:normAutofit lnSpcReduction="10000"/>
          </a:bodyPr>
          <a:lstStyle/>
          <a:p>
            <a:r>
              <a:rPr kumimoji="1" lang="ja-JP" altLang="en-US"/>
              <a:t>コントロールボックスの主電源を入れると、シリコンラダーの一部にノイズが乗る。</a:t>
            </a:r>
            <a:endParaRPr kumimoji="1" lang="en-US" altLang="ja-JP" dirty="0"/>
          </a:p>
          <a:p>
            <a:r>
              <a:rPr kumimoji="1" lang="ja-JP" altLang="en-US"/>
              <a:t>ノイズが乗るエリアは、むしろコントロールボックスから離れた位置なので、直接ノイズを拾っている訳ではない。</a:t>
            </a:r>
            <a:endParaRPr kumimoji="1" lang="en-US" altLang="ja-JP" dirty="0"/>
          </a:p>
          <a:p>
            <a:r>
              <a:rPr kumimoji="1" lang="ja-JP" altLang="en-US"/>
              <a:t>現時点での予想は、コントロールボックスとシリコンラダーの電源を介してノイズがラダーに流れていると考えている。コントロールボックスとラダーの電源は、</a:t>
            </a:r>
            <a:r>
              <a:rPr kumimoji="1" lang="en-US" altLang="ja-JP" dirty="0"/>
              <a:t>Ground</a:t>
            </a:r>
            <a:r>
              <a:rPr kumimoji="1" lang="ja-JP" altLang="en-US"/>
              <a:t>を共有している。</a:t>
            </a:r>
            <a:endParaRPr kumimoji="1" lang="en-US" altLang="ja-JP" dirty="0"/>
          </a:p>
          <a:p>
            <a:r>
              <a:rPr kumimoji="1" lang="ja-JP" altLang="en-US"/>
              <a:t>モーターを動かしていないので、ノイズ源はトランス（</a:t>
            </a:r>
            <a:r>
              <a:rPr lang="en-US" altLang="ja-JP" dirty="0"/>
              <a:t>PBA100F-24</a:t>
            </a:r>
            <a:r>
              <a:rPr lang="ja-JP" altLang="en-US"/>
              <a:t>）</a:t>
            </a:r>
            <a:r>
              <a:rPr kumimoji="1" lang="ja-JP" altLang="en-US"/>
              <a:t>ではないかと思っています。</a:t>
            </a:r>
            <a:endParaRPr kumimoji="1" lang="en-US" altLang="ja-JP" dirty="0"/>
          </a:p>
          <a:p>
            <a:r>
              <a:rPr lang="ja-JP" altLang="en-US"/>
              <a:t>トランスの</a:t>
            </a:r>
            <a:r>
              <a:rPr lang="en-US" altLang="ja-JP" dirty="0"/>
              <a:t>DC</a:t>
            </a:r>
            <a:r>
              <a:rPr lang="ja-JP" altLang="en-US"/>
              <a:t>出力ではなく、</a:t>
            </a:r>
            <a:r>
              <a:rPr lang="en-US" altLang="ja-JP" dirty="0"/>
              <a:t>AC</a:t>
            </a:r>
            <a:r>
              <a:rPr lang="ja-JP" altLang="en-US"/>
              <a:t>入力へノイズを流すというのは珍しいケースだと思うのですが、このようなケースは経験がありますか？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9729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58004-A8AE-5946-AE98-C8242A4B5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PBA100F</a:t>
            </a:r>
            <a:r>
              <a:rPr kumimoji="1" lang="ja-JP" altLang="en-US"/>
              <a:t>シリーズ</a:t>
            </a: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AFB641AB-B186-5142-8456-004A88300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7225" y="1296745"/>
            <a:ext cx="9458739" cy="5156011"/>
          </a:xfrm>
          <a:prstGeom prst="rect">
            <a:avLst/>
          </a:prstGeom>
        </p:spPr>
      </p:pic>
      <p:sp>
        <p:nvSpPr>
          <p:cNvPr id="5" name="円/楕円 4">
            <a:extLst>
              <a:ext uri="{FF2B5EF4-FFF2-40B4-BE49-F238E27FC236}">
                <a16:creationId xmlns:a16="http://schemas.microsoft.com/office/drawing/2014/main" id="{2AE30D00-83D7-0B44-8592-0221DFA3261C}"/>
              </a:ext>
            </a:extLst>
          </p:cNvPr>
          <p:cNvSpPr/>
          <p:nvPr/>
        </p:nvSpPr>
        <p:spPr>
          <a:xfrm>
            <a:off x="6824870" y="2319130"/>
            <a:ext cx="2133600" cy="2544418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9728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55FA29-2138-4942-A569-56A15B64C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推奨ノイズフィルター</a:t>
            </a: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58371C1D-9384-3B43-813D-06993FCD4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2713" y="1428059"/>
            <a:ext cx="6794696" cy="481400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50C2B7-8C1A-3A49-80A3-08DE41B64302}"/>
              </a:ext>
            </a:extLst>
          </p:cNvPr>
          <p:cNvSpPr txBox="1"/>
          <p:nvPr/>
        </p:nvSpPr>
        <p:spPr>
          <a:xfrm>
            <a:off x="4121426" y="6348079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このケースに有用でしょうか？</a:t>
            </a:r>
          </a:p>
        </p:txBody>
      </p:sp>
    </p:spTree>
    <p:extLst>
      <p:ext uri="{BB962C8B-B14F-4D97-AF65-F5344CB8AC3E}">
        <p14:creationId xmlns:p14="http://schemas.microsoft.com/office/powerpoint/2010/main" val="131299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285</Words>
  <Application>Microsoft Macintosh PowerPoint</Application>
  <PresentationFormat>ワイド画面</PresentationFormat>
  <Paragraphs>47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4" baseType="lpstr">
      <vt:lpstr>游ゴシック</vt:lpstr>
      <vt:lpstr>游ゴシック Light</vt:lpstr>
      <vt:lpstr>Arial</vt:lpstr>
      <vt:lpstr>Office テーマ</vt:lpstr>
      <vt:lpstr>線源測定用ジグのノイズについて</vt:lpstr>
      <vt:lpstr>測定セットアップ</vt:lpstr>
      <vt:lpstr>PowerPoint プレゼンテーション</vt:lpstr>
      <vt:lpstr>コントロールボックス</vt:lpstr>
      <vt:lpstr>ノイズ状況とコントロールボックスの主電源</vt:lpstr>
      <vt:lpstr>測定セットアップschematics</vt:lpstr>
      <vt:lpstr>観測まとめと考察</vt:lpstr>
      <vt:lpstr>PBA100Fシリーズ</vt:lpstr>
      <vt:lpstr>推奨ノイズフィルター</vt:lpstr>
      <vt:lpstr>PowerPoint プレゼンテーション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線源測定用ジグのノイズについて</dc:title>
  <dc:creator>Itaru Nakagawa</dc:creator>
  <cp:lastModifiedBy>Itaru Nakagawa</cp:lastModifiedBy>
  <cp:revision>13</cp:revision>
  <dcterms:created xsi:type="dcterms:W3CDTF">2021-07-13T07:20:56Z</dcterms:created>
  <dcterms:modified xsi:type="dcterms:W3CDTF">2021-07-13T08:19:00Z</dcterms:modified>
</cp:coreProperties>
</file>