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7" r:id="rId2"/>
    <p:sldId id="697" r:id="rId3"/>
    <p:sldId id="1035" r:id="rId4"/>
    <p:sldId id="1024" r:id="rId5"/>
    <p:sldId id="1025" r:id="rId6"/>
    <p:sldId id="1021" r:id="rId7"/>
    <p:sldId id="1027" r:id="rId8"/>
    <p:sldId id="941" r:id="rId9"/>
    <p:sldId id="1026" r:id="rId10"/>
    <p:sldId id="1029" r:id="rId11"/>
    <p:sldId id="1032" r:id="rId12"/>
    <p:sldId id="1034" r:id="rId13"/>
    <p:sldId id="1036" r:id="rId14"/>
    <p:sldId id="1030" r:id="rId15"/>
    <p:sldId id="1031" r:id="rId16"/>
    <p:sldId id="1037" r:id="rId17"/>
    <p:sldId id="1038" r:id="rId18"/>
  </p:sldIdLst>
  <p:sldSz cx="12192000" cy="6858000"/>
  <p:notesSz cx="6400800" cy="86868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FFFA00"/>
    <a:srgbClr val="D5D9FF"/>
    <a:srgbClr val="D0FCFF"/>
    <a:srgbClr val="C0F9FF"/>
    <a:srgbClr val="FFEBFD"/>
    <a:srgbClr val="B2FFB9"/>
    <a:srgbClr val="C5DCFF"/>
    <a:srgbClr val="E9FFE4"/>
    <a:srgbClr val="CCFFD2"/>
    <a:srgbClr val="D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淡色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12C8C85-51F0-491E-9774-3900AFEF0FD7}" styleName="淡色 2 - アクセント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淡色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中間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中間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/>
    <p:restoredTop sz="88312" autoAdjust="0"/>
  </p:normalViewPr>
  <p:slideViewPr>
    <p:cSldViewPr>
      <p:cViewPr varScale="1">
        <p:scale>
          <a:sx n="101" d="100"/>
          <a:sy n="101" d="100"/>
        </p:scale>
        <p:origin x="232" y="10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3388"/>
          </a:xfrm>
          <a:prstGeom prst="rect">
            <a:avLst/>
          </a:prstGeom>
        </p:spPr>
        <p:txBody>
          <a:bodyPr vert="horz" wrap="square" lIns="79589" tIns="39795" rIns="79589" bIns="39795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Comic Sans M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3388"/>
          </a:xfrm>
          <a:prstGeom prst="rect">
            <a:avLst/>
          </a:prstGeom>
        </p:spPr>
        <p:txBody>
          <a:bodyPr vert="horz" wrap="square" lIns="79589" tIns="39795" rIns="79589" bIns="39795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B9C57528-83DB-3746-8DA5-55A73661DF34}" type="datetime1">
              <a:rPr lang="ja-JP" altLang="en-US"/>
              <a:pPr>
                <a:defRPr/>
              </a:pPr>
              <a:t>2021/7/15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251825"/>
            <a:ext cx="2773363" cy="433388"/>
          </a:xfrm>
          <a:prstGeom prst="rect">
            <a:avLst/>
          </a:prstGeom>
        </p:spPr>
        <p:txBody>
          <a:bodyPr vert="horz" wrap="square" lIns="79589" tIns="39795" rIns="79589" bIns="39795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Comic Sans MS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625850" y="8251825"/>
            <a:ext cx="2773363" cy="433388"/>
          </a:xfrm>
          <a:prstGeom prst="rect">
            <a:avLst/>
          </a:prstGeom>
        </p:spPr>
        <p:txBody>
          <a:bodyPr vert="horz" wrap="square" lIns="79589" tIns="39795" rIns="79589" bIns="39795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>
              <a:defRPr/>
            </a:pPr>
            <a:fld id="{FD220677-FB9C-6F4A-A9F1-C85E56E6770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171517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7438" y="0"/>
            <a:ext cx="2773362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6388" y="652463"/>
            <a:ext cx="5788025" cy="3255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52488" y="4125913"/>
            <a:ext cx="469582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</a:t>
            </a:r>
            <a:r>
              <a:rPr lang="en-US" altLang="ja-JP" noProof="0"/>
              <a:t> </a:t>
            </a:r>
            <a:r>
              <a:rPr lang="ja-JP" altLang="en-US" noProof="0"/>
              <a:t>テキストの書式設定</a:t>
            </a:r>
            <a:endParaRPr lang="en-US" altLang="ja-JP" noProof="0"/>
          </a:p>
          <a:p>
            <a:pPr lvl="1"/>
            <a:r>
              <a:rPr lang="ja-JP" altLang="en-US" noProof="0"/>
              <a:t>第</a:t>
            </a:r>
            <a:r>
              <a:rPr lang="en-US" altLang="ja-JP" noProof="0"/>
              <a:t> 2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2"/>
            <a:r>
              <a:rPr lang="ja-JP" altLang="en-US" noProof="0"/>
              <a:t>第</a:t>
            </a:r>
            <a:r>
              <a:rPr lang="en-US" altLang="ja-JP" noProof="0"/>
              <a:t> 3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3"/>
            <a:r>
              <a:rPr lang="ja-JP" altLang="en-US" noProof="0"/>
              <a:t>第</a:t>
            </a:r>
            <a:r>
              <a:rPr lang="en-US" altLang="ja-JP" noProof="0"/>
              <a:t> 4 </a:t>
            </a:r>
            <a:r>
              <a:rPr lang="ja-JP" altLang="en-US" noProof="0"/>
              <a:t>レベル</a:t>
            </a:r>
            <a:endParaRPr lang="en-US" altLang="ja-JP" noProof="0"/>
          </a:p>
          <a:p>
            <a:pPr lvl="4"/>
            <a:r>
              <a:rPr lang="ja-JP" altLang="en-US" noProof="0"/>
              <a:t>第</a:t>
            </a:r>
            <a:r>
              <a:rPr lang="en-US" altLang="ja-JP" noProof="0"/>
              <a:t> 5 </a:t>
            </a:r>
            <a:r>
              <a:rPr lang="ja-JP" altLang="en-US" noProof="0"/>
              <a:t>レベル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3413"/>
            <a:ext cx="2773363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defTabSz="862013">
              <a:defRPr sz="11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7438" y="8253413"/>
            <a:ext cx="27733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>
                <a:latin typeface="Arial" charset="0"/>
              </a:defRPr>
            </a:lvl1pPr>
          </a:lstStyle>
          <a:p>
            <a:pPr>
              <a:defRPr/>
            </a:pPr>
            <a:fld id="{BA5937E0-F056-8244-A597-23000C779E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2184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620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620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620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620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A3370A90-DD1A-594D-BD1C-87BF52954A8B}" type="slidenum">
              <a:rPr lang="en-US" altLang="ja-JP" sz="1100">
                <a:latin typeface="Arial" charset="0"/>
              </a:rPr>
              <a:pPr/>
              <a:t>1</a:t>
            </a:fld>
            <a:endParaRPr lang="en-US" altLang="ja-JP" sz="1100">
              <a:latin typeface="Arial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652463"/>
            <a:ext cx="5788025" cy="3255962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ja-JP" alt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648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5937E0-F056-8244-A597-23000C779E70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119395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5937E0-F056-8244-A597-23000C779E70}" type="slidenum">
              <a:rPr lang="en-US" altLang="ja-JP" smtClean="0"/>
              <a:pPr>
                <a:defRPr/>
              </a:pPr>
              <a:t>15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4924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5937E0-F056-8244-A597-23000C779E70}" type="slidenum">
              <a:rPr lang="en-US" altLang="ja-JP" smtClean="0"/>
              <a:pPr>
                <a:defRPr/>
              </a:pPr>
              <a:t>16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7940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6388" y="652463"/>
            <a:ext cx="5788025" cy="3255962"/>
          </a:xfrm>
          <a:ln/>
        </p:spPr>
      </p:sp>
      <p:sp>
        <p:nvSpPr>
          <p:cNvPr id="86018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19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620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620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620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62013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D48265B-1F2E-AE46-A098-33DE6AF180A0}" type="slidenum">
              <a:rPr lang="en-US" altLang="ja-JP" sz="1100">
                <a:latin typeface="Arial" charset="0"/>
              </a:rPr>
              <a:pPr/>
              <a:t>2</a:t>
            </a:fld>
            <a:endParaRPr lang="en-US" altLang="ja-JP" sz="11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19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6388" y="652463"/>
            <a:ext cx="5788025" cy="3255962"/>
          </a:xfrm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79579" tIns="39790" rIns="79579" bIns="39790"/>
          <a:lstStyle/>
          <a:p>
            <a:pPr eaLnBrk="1" hangingPunct="1"/>
            <a:endParaRPr lang="ja-JP" altLang="en-US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0782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06388" y="652463"/>
            <a:ext cx="5788025" cy="3255962"/>
          </a:xfrm>
          <a:ln/>
        </p:spPr>
      </p:sp>
      <p:sp>
        <p:nvSpPr>
          <p:cNvPr id="129026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ja-JP" altLang="en-US">
              <a:latin typeface="Arial Unicode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27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862013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742780DE-0DC0-EC4F-8718-4A6ADD591CA2}" type="slidenum">
              <a:rPr lang="ja-JP" altLang="en-US" sz="1100">
                <a:latin typeface="Arial Unicode MS" charset="0"/>
              </a:rPr>
              <a:pPr/>
              <a:t>6</a:t>
            </a:fld>
            <a:endParaRPr lang="ja-JP" altLang="en-US" sz="1100">
              <a:latin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473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ja-JP" alt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8456">
              <a:defRPr kumimoji="1" sz="28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853501" indent="-328270" defTabSz="988456">
              <a:defRPr kumimoji="1"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313078" indent="-262616" defTabSz="988456">
              <a:defRPr kumimoji="1"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838310" indent="-262616" defTabSz="988456">
              <a:defRPr kumimoji="1"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363541" indent="-262616" defTabSz="988456">
              <a:defRPr kumimoji="1"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888772" indent="-262616" defTabSz="988456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3414004" indent="-262616" defTabSz="988456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939235" indent="-262616" defTabSz="988456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4464467" indent="-262616" defTabSz="988456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0D5AA93D-E2F5-4643-BF99-4B0B9A4BEF07}" type="slidenum">
              <a:rPr lang="en-US" altLang="ja-JP" sz="1300">
                <a:solidFill>
                  <a:prstClr val="black"/>
                </a:solidFill>
                <a:latin typeface="Arial" charset="0"/>
              </a:rPr>
              <a:pPr/>
              <a:t>8</a:t>
            </a:fld>
            <a:endParaRPr lang="en-US" altLang="ja-JP" sz="13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97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5937E0-F056-8244-A597-23000C779E70}" type="slidenum">
              <a:rPr lang="en-US" altLang="ja-JP" smtClean="0"/>
              <a:pPr>
                <a:defRPr/>
              </a:pPr>
              <a:t>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2309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5937E0-F056-8244-A597-23000C779E70}" type="slidenum">
              <a:rPr lang="en-US" altLang="ja-JP" smtClean="0"/>
              <a:pPr>
                <a:defRPr/>
              </a:pPr>
              <a:t>10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9695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5937E0-F056-8244-A597-23000C779E70}" type="slidenum">
              <a:rPr lang="en-US" altLang="ja-JP" smtClean="0"/>
              <a:pPr>
                <a:defRPr/>
              </a:pPr>
              <a:t>11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48841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5937E0-F056-8244-A597-23000C779E70}" type="slidenum">
              <a:rPr lang="en-US" altLang="ja-JP" smtClean="0"/>
              <a:pPr>
                <a:defRPr/>
              </a:pPr>
              <a:t>12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029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A524F-732C-8848-B935-2BDD2A6BA1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17939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86357-1B3B-7649-A5CE-6FF4964886E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8455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7105-9876-E84C-93B4-2D6223EA84B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4855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84089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45DA-F6FB-F746-B51F-E7336F6AA7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08498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11074400" y="6477001"/>
            <a:ext cx="914400" cy="2889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4384DF8-77BC-B146-9144-F67E0283FB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29" r:id="rId1"/>
    <p:sldLayoutId id="2147485330" r:id="rId2"/>
    <p:sldLayoutId id="2147485331" r:id="rId3"/>
    <p:sldLayoutId id="2147485399" r:id="rId4"/>
    <p:sldLayoutId id="2147485400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0099"/>
          </a:solidFill>
          <a:latin typeface="Comic Sans MS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0099"/>
          </a:solidFill>
          <a:latin typeface="Comic Sans MS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0099"/>
          </a:solidFill>
          <a:latin typeface="Comic Sans MS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000099"/>
          </a:solidFill>
          <a:latin typeface="Comic Sans MS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2800">
          <a:solidFill>
            <a:srgbClr val="000099"/>
          </a:solidFill>
          <a:latin typeface="Comic Sans MS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2800">
          <a:solidFill>
            <a:srgbClr val="000099"/>
          </a:solidFill>
          <a:latin typeface="Comic Sans MS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2800">
          <a:solidFill>
            <a:srgbClr val="000099"/>
          </a:solidFill>
          <a:latin typeface="Comic Sans MS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2800">
          <a:solidFill>
            <a:srgbClr val="000099"/>
          </a:solidFill>
          <a:latin typeface="Comic Sans MS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6" descr="MX1501waf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736" y="-1323528"/>
            <a:ext cx="12720736" cy="839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テキスト ボックス 8"/>
          <p:cNvSpPr txBox="1">
            <a:spLocks noChangeArrowheads="1"/>
          </p:cNvSpPr>
          <p:nvPr/>
        </p:nvSpPr>
        <p:spPr bwMode="auto">
          <a:xfrm>
            <a:off x="4151785" y="3933057"/>
            <a:ext cx="3743325" cy="1313503"/>
          </a:xfrm>
          <a:prstGeom prst="rect">
            <a:avLst/>
          </a:prstGeom>
          <a:solidFill>
            <a:srgbClr val="F2F2F2">
              <a:alpha val="79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93600" bIns="1404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ja-JP" sz="2000" dirty="0">
                <a:solidFill>
                  <a:srgbClr val="000000"/>
                </a:solidFill>
                <a:latin typeface="Arial" charset="0"/>
              </a:rPr>
              <a:t>T. Tsuboyama </a:t>
            </a:r>
          </a:p>
          <a:p>
            <a:pPr algn="ctr">
              <a:spcAft>
                <a:spcPts val="600"/>
              </a:spcAft>
            </a:pPr>
            <a:r>
              <a:rPr lang="en-US" altLang="ja-JP" sz="2000" dirty="0">
                <a:solidFill>
                  <a:srgbClr val="000000"/>
                </a:solidFill>
                <a:latin typeface="Arial" charset="0"/>
              </a:rPr>
              <a:t>For the SOI collaboration</a:t>
            </a:r>
          </a:p>
          <a:p>
            <a:pPr algn="ctr">
              <a:spcAft>
                <a:spcPts val="600"/>
              </a:spcAft>
            </a:pPr>
            <a:r>
              <a:rPr lang="en-US" altLang="ja-JP" sz="2000" dirty="0">
                <a:solidFill>
                  <a:srgbClr val="000000"/>
                </a:solidFill>
                <a:latin typeface="Arial" charset="0"/>
              </a:rPr>
              <a:t>16 July 2021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E87105-9876-E84C-93B4-2D6223EA84BD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  <p:pic>
        <p:nvPicPr>
          <p:cNvPr id="7" name="図 12" descr="keklogo-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424"/>
            <a:ext cx="1720850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テキスト ボックス 7"/>
          <p:cNvSpPr txBox="1">
            <a:spLocks noChangeArrowheads="1"/>
          </p:cNvSpPr>
          <p:nvPr/>
        </p:nvSpPr>
        <p:spPr bwMode="auto">
          <a:xfrm>
            <a:off x="2631067" y="1506075"/>
            <a:ext cx="6408712" cy="1438795"/>
          </a:xfrm>
          <a:prstGeom prst="rect">
            <a:avLst/>
          </a:prstGeom>
          <a:solidFill>
            <a:schemeClr val="bg1">
              <a:lumMod val="95000"/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lIns="216000" tIns="140400" rIns="216000" bIns="18720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altLang="ja-JP" dirty="0"/>
              <a:t>Introduction of the SOI Pixel Detector and application to the EIC vertex detector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FCBC451C-1C37-6C46-BD6D-AF890DFBB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208" y="2194963"/>
            <a:ext cx="5257637" cy="432497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23A9256-05DF-2344-BBBD-522DC3885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SOFIST (2016-) for the </a:t>
            </a:r>
            <a:r>
              <a:rPr lang="en-US" dirty="0"/>
              <a:t>ILC pixel detector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F62DFA-4CD5-EA46-8CA1-055623F5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10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88899DE-1B5D-C94F-91EA-06CC889B14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24" y="2767609"/>
            <a:ext cx="3733188" cy="2625066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8F341302-BA2C-3D4F-823B-C01FFB585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7765"/>
            <a:ext cx="10972800" cy="5128400"/>
          </a:xfrm>
        </p:spPr>
        <p:txBody>
          <a:bodyPr/>
          <a:lstStyle/>
          <a:p>
            <a:r>
              <a:rPr lang="en-US" sz="2400" dirty="0"/>
              <a:t>Beam collision occurs in every 554 ns for 1 msec.</a:t>
            </a:r>
          </a:p>
          <a:p>
            <a:r>
              <a:rPr lang="en-US" sz="2400" dirty="0"/>
              <a:t>Hit information should be stored in each pixel and read out in the 200 </a:t>
            </a:r>
            <a:r>
              <a:rPr lang="en-US" sz="2400" dirty="0" err="1"/>
              <a:t>ms</a:t>
            </a:r>
            <a:r>
              <a:rPr lang="en-US" sz="2400" dirty="0"/>
              <a:t> collision interval.</a:t>
            </a:r>
          </a:p>
          <a:p>
            <a:r>
              <a:rPr lang="en-US" sz="2400" dirty="0"/>
              <a:t>Pixel size: </a:t>
            </a:r>
            <a:r>
              <a:rPr lang="en-US" sz="2400" dirty="0">
                <a:solidFill>
                  <a:srgbClr val="FF0000"/>
                </a:solidFill>
              </a:rPr>
              <a:t>20 </a:t>
            </a:r>
            <a:r>
              <a:rPr lang="en-US" altLang="ja-JP" sz="2400" dirty="0" err="1">
                <a:solidFill>
                  <a:srgbClr val="FF0000"/>
                </a:solidFill>
              </a:rPr>
              <a:t>μm</a:t>
            </a:r>
            <a:r>
              <a:rPr lang="en-US" altLang="ja-JP" sz="2400" dirty="0">
                <a:solidFill>
                  <a:srgbClr val="FF0000"/>
                </a:solidFill>
              </a:rPr>
              <a:t> x 20 </a:t>
            </a:r>
            <a:r>
              <a:rPr lang="en-US" altLang="ja-JP" sz="2400" dirty="0" err="1">
                <a:solidFill>
                  <a:srgbClr val="FF0000"/>
                </a:solidFill>
              </a:rPr>
              <a:t>μm</a:t>
            </a:r>
            <a:r>
              <a:rPr lang="en-US" altLang="ja-JP" sz="2400" dirty="0">
                <a:solidFill>
                  <a:srgbClr val="FF0000"/>
                </a:solidFill>
              </a:rPr>
              <a:t> from physics requirement.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3" name="コンテンツ プレースホルダー 6">
            <a:extLst>
              <a:ext uri="{FF2B5EF4-FFF2-40B4-BE49-F238E27FC236}">
                <a16:creationId xmlns:a16="http://schemas.microsoft.com/office/drawing/2014/main" id="{A85BD0E9-4D29-E040-8852-863E848353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76" t="33418" r="35087" b="15252"/>
          <a:stretch/>
        </p:blipFill>
        <p:spPr>
          <a:xfrm>
            <a:off x="263352" y="5559607"/>
            <a:ext cx="2246660" cy="1206319"/>
          </a:xfrm>
          <a:prstGeom prst="rect">
            <a:avLst/>
          </a:prstGeom>
        </p:spPr>
      </p:pic>
      <p:pic>
        <p:nvPicPr>
          <p:cNvPr id="14" name="コンテンツ プレースホルダー 6">
            <a:extLst>
              <a:ext uri="{FF2B5EF4-FFF2-40B4-BE49-F238E27FC236}">
                <a16:creationId xmlns:a16="http://schemas.microsoft.com/office/drawing/2014/main" id="{0BB1A536-AACB-A343-A636-F398F6161E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3418" r="35088" b="15252"/>
          <a:stretch/>
        </p:blipFill>
        <p:spPr>
          <a:xfrm>
            <a:off x="3071664" y="5559607"/>
            <a:ext cx="2664296" cy="1206319"/>
          </a:xfrm>
          <a:prstGeom prst="rect">
            <a:avLst/>
          </a:prstGeom>
        </p:spPr>
      </p:pic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71781DCA-BD29-2C4A-B9D4-420CAA3009AA}"/>
              </a:ext>
            </a:extLst>
          </p:cNvPr>
          <p:cNvCxnSpPr/>
          <p:nvPr/>
        </p:nvCxnSpPr>
        <p:spPr>
          <a:xfrm>
            <a:off x="257909" y="6460029"/>
            <a:ext cx="4320000" cy="0"/>
          </a:xfrm>
          <a:prstGeom prst="line">
            <a:avLst/>
          </a:prstGeom>
          <a:ln w="15875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74C9657-D63B-A147-A546-BE3818FE09AD}"/>
              </a:ext>
            </a:extLst>
          </p:cNvPr>
          <p:cNvCxnSpPr>
            <a:cxnSpLocks/>
          </p:cNvCxnSpPr>
          <p:nvPr/>
        </p:nvCxnSpPr>
        <p:spPr>
          <a:xfrm>
            <a:off x="479376" y="6563444"/>
            <a:ext cx="3096344" cy="0"/>
          </a:xfrm>
          <a:prstGeom prst="line">
            <a:avLst/>
          </a:prstGeom>
          <a:ln w="9525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8BBEA39-A676-9B41-B326-47F27C98740B}"/>
              </a:ext>
            </a:extLst>
          </p:cNvPr>
          <p:cNvSpPr txBox="1"/>
          <p:nvPr/>
        </p:nvSpPr>
        <p:spPr>
          <a:xfrm>
            <a:off x="547562" y="5349446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</a:rPr>
              <a:t>1 </a:t>
            </a:r>
            <a:r>
              <a:rPr lang="en-US" sz="1200" dirty="0" err="1">
                <a:latin typeface="Arial"/>
              </a:rPr>
              <a:t>msec</a:t>
            </a:r>
            <a:endParaRPr lang="en-US" sz="1200" dirty="0">
              <a:latin typeface="Arial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43E5EA1-FCDC-0248-ACBB-6D1716D0BAD5}"/>
              </a:ext>
            </a:extLst>
          </p:cNvPr>
          <p:cNvSpPr txBox="1"/>
          <p:nvPr/>
        </p:nvSpPr>
        <p:spPr>
          <a:xfrm>
            <a:off x="3772645" y="5361512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</a:rPr>
              <a:t>1 </a:t>
            </a:r>
            <a:r>
              <a:rPr lang="en-US" sz="1200" dirty="0" err="1">
                <a:latin typeface="Arial"/>
              </a:rPr>
              <a:t>msec</a:t>
            </a:r>
            <a:endParaRPr lang="en-US" sz="1200" dirty="0">
              <a:latin typeface="Arial"/>
            </a:endParaRPr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D78FB83D-AD5E-CB46-B994-8585E2410834}"/>
              </a:ext>
            </a:extLst>
          </p:cNvPr>
          <p:cNvSpPr/>
          <p:nvPr/>
        </p:nvSpPr>
        <p:spPr>
          <a:xfrm>
            <a:off x="9962606" y="2090057"/>
            <a:ext cx="1550125" cy="2943497"/>
          </a:xfrm>
          <a:custGeom>
            <a:avLst/>
            <a:gdLst>
              <a:gd name="connsiteX0" fmla="*/ 165463 w 1550125"/>
              <a:gd name="connsiteY0" fmla="*/ 2734492 h 2943497"/>
              <a:gd name="connsiteX1" fmla="*/ 217714 w 1550125"/>
              <a:gd name="connsiteY1" fmla="*/ 2926080 h 2943497"/>
              <a:gd name="connsiteX2" fmla="*/ 1550125 w 1550125"/>
              <a:gd name="connsiteY2" fmla="*/ 2943497 h 2943497"/>
              <a:gd name="connsiteX3" fmla="*/ 1010194 w 1550125"/>
              <a:gd name="connsiteY3" fmla="*/ 2264229 h 2943497"/>
              <a:gd name="connsiteX4" fmla="*/ 1463040 w 1550125"/>
              <a:gd name="connsiteY4" fmla="*/ 1933303 h 2943497"/>
              <a:gd name="connsiteX5" fmla="*/ 1454331 w 1550125"/>
              <a:gd name="connsiteY5" fmla="*/ 0 h 2943497"/>
              <a:gd name="connsiteX6" fmla="*/ 539931 w 1550125"/>
              <a:gd name="connsiteY6" fmla="*/ 43543 h 2943497"/>
              <a:gd name="connsiteX7" fmla="*/ 435428 w 1550125"/>
              <a:gd name="connsiteY7" fmla="*/ 2203269 h 2943497"/>
              <a:gd name="connsiteX8" fmla="*/ 182880 w 1550125"/>
              <a:gd name="connsiteY8" fmla="*/ 2211977 h 2943497"/>
              <a:gd name="connsiteX9" fmla="*/ 191588 w 1550125"/>
              <a:gd name="connsiteY9" fmla="*/ 2516777 h 2943497"/>
              <a:gd name="connsiteX10" fmla="*/ 0 w 1550125"/>
              <a:gd name="connsiteY10" fmla="*/ 2612572 h 2943497"/>
              <a:gd name="connsiteX11" fmla="*/ 165463 w 1550125"/>
              <a:gd name="connsiteY11" fmla="*/ 2734492 h 2943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50125" h="2943497">
                <a:moveTo>
                  <a:pt x="165463" y="2734492"/>
                </a:moveTo>
                <a:lnTo>
                  <a:pt x="217714" y="2926080"/>
                </a:lnTo>
                <a:lnTo>
                  <a:pt x="1550125" y="2943497"/>
                </a:lnTo>
                <a:lnTo>
                  <a:pt x="1010194" y="2264229"/>
                </a:lnTo>
                <a:lnTo>
                  <a:pt x="1463040" y="1933303"/>
                </a:lnTo>
                <a:lnTo>
                  <a:pt x="1454331" y="0"/>
                </a:lnTo>
                <a:lnTo>
                  <a:pt x="539931" y="43543"/>
                </a:lnTo>
                <a:lnTo>
                  <a:pt x="435428" y="2203269"/>
                </a:lnTo>
                <a:lnTo>
                  <a:pt x="182880" y="2211977"/>
                </a:lnTo>
                <a:lnTo>
                  <a:pt x="191588" y="2516777"/>
                </a:lnTo>
                <a:lnTo>
                  <a:pt x="0" y="2612572"/>
                </a:lnTo>
                <a:lnTo>
                  <a:pt x="165463" y="27344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円/楕円 24">
            <a:extLst>
              <a:ext uri="{FF2B5EF4-FFF2-40B4-BE49-F238E27FC236}">
                <a16:creationId xmlns:a16="http://schemas.microsoft.com/office/drawing/2014/main" id="{D869E5E1-53CD-CF42-8162-7DC6B699203B}"/>
              </a:ext>
            </a:extLst>
          </p:cNvPr>
          <p:cNvSpPr/>
          <p:nvPr/>
        </p:nvSpPr>
        <p:spPr>
          <a:xfrm>
            <a:off x="6490216" y="4817871"/>
            <a:ext cx="144016" cy="144016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円/楕円 25">
            <a:extLst>
              <a:ext uri="{FF2B5EF4-FFF2-40B4-BE49-F238E27FC236}">
                <a16:creationId xmlns:a16="http://schemas.microsoft.com/office/drawing/2014/main" id="{7A712AF2-B12A-8244-9A63-EFE69FEF3D56}"/>
              </a:ext>
            </a:extLst>
          </p:cNvPr>
          <p:cNvSpPr/>
          <p:nvPr/>
        </p:nvSpPr>
        <p:spPr>
          <a:xfrm>
            <a:off x="6852525" y="4817871"/>
            <a:ext cx="144016" cy="144016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円/楕円 26">
            <a:extLst>
              <a:ext uri="{FF2B5EF4-FFF2-40B4-BE49-F238E27FC236}">
                <a16:creationId xmlns:a16="http://schemas.microsoft.com/office/drawing/2014/main" id="{BD059C46-CAFC-2D43-AAAE-3D139D93C383}"/>
              </a:ext>
            </a:extLst>
          </p:cNvPr>
          <p:cNvSpPr/>
          <p:nvPr/>
        </p:nvSpPr>
        <p:spPr>
          <a:xfrm>
            <a:off x="7506083" y="4817871"/>
            <a:ext cx="144016" cy="144016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円/楕円 27">
            <a:extLst>
              <a:ext uri="{FF2B5EF4-FFF2-40B4-BE49-F238E27FC236}">
                <a16:creationId xmlns:a16="http://schemas.microsoft.com/office/drawing/2014/main" id="{25DA611E-57ED-3A41-9BDC-E0DFD974301B}"/>
              </a:ext>
            </a:extLst>
          </p:cNvPr>
          <p:cNvSpPr/>
          <p:nvPr/>
        </p:nvSpPr>
        <p:spPr>
          <a:xfrm>
            <a:off x="7732186" y="4817871"/>
            <a:ext cx="144016" cy="144016"/>
          </a:xfrm>
          <a:prstGeom prst="ellipse">
            <a:avLst/>
          </a:prstGeom>
          <a:solidFill>
            <a:srgbClr val="FF0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481EACED-CEFA-5A41-A97B-0BB28836AC97}"/>
              </a:ext>
            </a:extLst>
          </p:cNvPr>
          <p:cNvSpPr/>
          <p:nvPr/>
        </p:nvSpPr>
        <p:spPr>
          <a:xfrm>
            <a:off x="7794991" y="6231071"/>
            <a:ext cx="3544854" cy="3841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AC4955E-322D-0244-A6C1-491635AE7DD3}"/>
              </a:ext>
            </a:extLst>
          </p:cNvPr>
          <p:cNvSpPr/>
          <p:nvPr/>
        </p:nvSpPr>
        <p:spPr>
          <a:xfrm>
            <a:off x="7697595" y="5810879"/>
            <a:ext cx="3376805" cy="138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742E90BA-86D2-7F4D-99AE-CCCAC0857391}"/>
              </a:ext>
            </a:extLst>
          </p:cNvPr>
          <p:cNvSpPr/>
          <p:nvPr/>
        </p:nvSpPr>
        <p:spPr>
          <a:xfrm>
            <a:off x="9273832" y="5596632"/>
            <a:ext cx="1291322" cy="3701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80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2DCBB5B5-A10E-F34A-8649-308E8515CD5A}"/>
              </a:ext>
            </a:extLst>
          </p:cNvPr>
          <p:cNvSpPr/>
          <p:nvPr/>
        </p:nvSpPr>
        <p:spPr>
          <a:xfrm>
            <a:off x="4572036" y="3729528"/>
            <a:ext cx="3780892" cy="144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22A0337-7767-274E-A5C0-A9C7FA76C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integration (2019-)</a:t>
            </a:r>
            <a:br>
              <a:rPr lang="en-US" dirty="0"/>
            </a:br>
            <a:r>
              <a:rPr lang="en-US" dirty="0"/>
              <a:t>Stacking of CMOS circuit to achieve more complex function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11EF40-9B72-E540-9877-52D5028C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55" y="1202008"/>
            <a:ext cx="10945216" cy="1296144"/>
          </a:xfrm>
        </p:spPr>
        <p:txBody>
          <a:bodyPr/>
          <a:lstStyle/>
          <a:p>
            <a:r>
              <a:rPr lang="en-US" sz="2400" dirty="0"/>
              <a:t>To integrate such complex functions to a given pixel size (20 </a:t>
            </a:r>
            <a:r>
              <a:rPr lang="en-US" altLang="ja-JP" sz="2400" dirty="0" err="1"/>
              <a:t>μ</a:t>
            </a:r>
            <a:r>
              <a:rPr lang="ja-JP" altLang="en-US" sz="2400"/>
              <a:t>ｍ</a:t>
            </a:r>
            <a:r>
              <a:rPr lang="en-US" altLang="ja-JP" sz="2400" dirty="0"/>
              <a:t> x 20 </a:t>
            </a:r>
            <a:r>
              <a:rPr lang="en-US" altLang="ja-JP" sz="2400" dirty="0" err="1"/>
              <a:t>μ</a:t>
            </a:r>
            <a:r>
              <a:rPr lang="ja-JP" altLang="en-US" sz="2400"/>
              <a:t>ｍ</a:t>
            </a:r>
            <a:r>
              <a:rPr lang="en-US" altLang="ja-JP" sz="2400" dirty="0"/>
              <a:t>), we had to add a CMOS circuit onto a pixel sensor.</a:t>
            </a:r>
          </a:p>
          <a:p>
            <a:endParaRPr lang="en-US" sz="24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2CFBD1-A14B-1744-B4EF-ECFFDA0E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11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B9929E0-9857-AC4F-8369-D16E43E7D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2" t="4053" r="4059" b="3841"/>
          <a:stretch/>
        </p:blipFill>
        <p:spPr>
          <a:xfrm>
            <a:off x="1767365" y="4963868"/>
            <a:ext cx="1718503" cy="17078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996C0FC-3E05-2842-BE17-035121ABB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1" t="4186" r="4547" b="3739"/>
          <a:stretch/>
        </p:blipFill>
        <p:spPr>
          <a:xfrm>
            <a:off x="1767365" y="2620611"/>
            <a:ext cx="1714946" cy="17220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04063D-9A49-6F46-830F-B70DFB225E25}"/>
              </a:ext>
            </a:extLst>
          </p:cNvPr>
          <p:cNvSpPr txBox="1"/>
          <p:nvPr/>
        </p:nvSpPr>
        <p:spPr>
          <a:xfrm>
            <a:off x="256279" y="2759026"/>
            <a:ext cx="1512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</a:rPr>
              <a:t>Upper chip</a:t>
            </a:r>
          </a:p>
          <a:p>
            <a:r>
              <a:rPr lang="en-US" sz="2000" dirty="0">
                <a:latin typeface="Arial"/>
              </a:rPr>
              <a:t>(additional circuit)</a:t>
            </a:r>
          </a:p>
          <a:p>
            <a:r>
              <a:rPr lang="en-US" sz="2000" dirty="0">
                <a:latin typeface="Arial"/>
              </a:rPr>
              <a:t>Thinned to 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6 </a:t>
            </a:r>
            <a:r>
              <a:rPr lang="en-US" altLang="ja-JP" sz="2000" dirty="0" err="1">
                <a:solidFill>
                  <a:srgbClr val="FF0000"/>
                </a:solidFill>
                <a:latin typeface="Arial"/>
              </a:rPr>
              <a:t>μm</a:t>
            </a:r>
            <a:r>
              <a:rPr lang="en-US" altLang="ja-JP" sz="2000" dirty="0">
                <a:solidFill>
                  <a:srgbClr val="FF0000"/>
                </a:solidFill>
                <a:latin typeface="Arial"/>
              </a:rPr>
              <a:t> thick</a:t>
            </a:r>
            <a:endParaRPr lang="en-US" sz="2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486E7CD-D2EB-5F42-A445-5346B3D01F04}"/>
              </a:ext>
            </a:extLst>
          </p:cNvPr>
          <p:cNvSpPr txBox="1"/>
          <p:nvPr/>
        </p:nvSpPr>
        <p:spPr>
          <a:xfrm>
            <a:off x="256279" y="4855203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</a:rPr>
              <a:t>Lower chip</a:t>
            </a:r>
          </a:p>
          <a:p>
            <a:r>
              <a:rPr lang="en-US" sz="2000" dirty="0">
                <a:latin typeface="Arial"/>
              </a:rPr>
              <a:t>(SOI pixel sensor)</a:t>
            </a:r>
          </a:p>
        </p:txBody>
      </p:sp>
      <p:sp>
        <p:nvSpPr>
          <p:cNvPr id="25" name="左中かっこ 24">
            <a:extLst>
              <a:ext uri="{FF2B5EF4-FFF2-40B4-BE49-F238E27FC236}">
                <a16:creationId xmlns:a16="http://schemas.microsoft.com/office/drawing/2014/main" id="{33733B1D-2025-FD4E-ACC1-7127B404C387}"/>
              </a:ext>
            </a:extLst>
          </p:cNvPr>
          <p:cNvSpPr/>
          <p:nvPr/>
        </p:nvSpPr>
        <p:spPr>
          <a:xfrm>
            <a:off x="3829721" y="2821054"/>
            <a:ext cx="374961" cy="1008112"/>
          </a:xfrm>
          <a:prstGeom prst="leftBrace">
            <a:avLst>
              <a:gd name="adj1" fmla="val 33345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左中かっこ 25">
            <a:extLst>
              <a:ext uri="{FF2B5EF4-FFF2-40B4-BE49-F238E27FC236}">
                <a16:creationId xmlns:a16="http://schemas.microsoft.com/office/drawing/2014/main" id="{191D7D38-3144-124E-852A-402A0847CDDA}"/>
              </a:ext>
            </a:extLst>
          </p:cNvPr>
          <p:cNvSpPr/>
          <p:nvPr/>
        </p:nvSpPr>
        <p:spPr>
          <a:xfrm>
            <a:off x="3829721" y="3938988"/>
            <a:ext cx="374961" cy="2586356"/>
          </a:xfrm>
          <a:prstGeom prst="leftBrace">
            <a:avLst>
              <a:gd name="adj1" fmla="val 33345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DF1923BA-EA98-0E4D-BE5B-7F52676FFED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605" r="30790"/>
          <a:stretch/>
        </p:blipFill>
        <p:spPr>
          <a:xfrm>
            <a:off x="4157710" y="2498152"/>
            <a:ext cx="4170538" cy="4095051"/>
          </a:xfrm>
          <a:prstGeom prst="rect">
            <a:avLst/>
          </a:prstGeom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D9BF45E9-58B9-AE4F-BB3F-DFDF067383AB}"/>
              </a:ext>
            </a:extLst>
          </p:cNvPr>
          <p:cNvGrpSpPr/>
          <p:nvPr/>
        </p:nvGrpSpPr>
        <p:grpSpPr>
          <a:xfrm>
            <a:off x="8184232" y="3068960"/>
            <a:ext cx="4007767" cy="3013033"/>
            <a:chOff x="8136905" y="3266416"/>
            <a:chExt cx="4007767" cy="3013033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9DDF422D-098A-B74A-B140-48ED2BF4F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36905" y="3266416"/>
              <a:ext cx="4007767" cy="3013033"/>
            </a:xfrm>
            <a:prstGeom prst="rect">
              <a:avLst/>
            </a:prstGeom>
          </p:spPr>
        </p:pic>
        <p:sp>
          <p:nvSpPr>
            <p:cNvPr id="21" name="フリーフォーム 20">
              <a:extLst>
                <a:ext uri="{FF2B5EF4-FFF2-40B4-BE49-F238E27FC236}">
                  <a16:creationId xmlns:a16="http://schemas.microsoft.com/office/drawing/2014/main" id="{68A23804-E054-7542-95F4-ACC30775E340}"/>
                </a:ext>
              </a:extLst>
            </p:cNvPr>
            <p:cNvSpPr/>
            <p:nvPr/>
          </p:nvSpPr>
          <p:spPr>
            <a:xfrm>
              <a:off x="8707872" y="3574634"/>
              <a:ext cx="2019422" cy="1085665"/>
            </a:xfrm>
            <a:custGeom>
              <a:avLst/>
              <a:gdLst>
                <a:gd name="connsiteX0" fmla="*/ 0 w 1855304"/>
                <a:gd name="connsiteY0" fmla="*/ 0 h 795131"/>
                <a:gd name="connsiteX1" fmla="*/ 106017 w 1855304"/>
                <a:gd name="connsiteY1" fmla="*/ 768626 h 795131"/>
                <a:gd name="connsiteX2" fmla="*/ 1855304 w 1855304"/>
                <a:gd name="connsiteY2" fmla="*/ 795131 h 795131"/>
                <a:gd name="connsiteX3" fmla="*/ 1616765 w 1855304"/>
                <a:gd name="connsiteY3" fmla="*/ 0 h 795131"/>
                <a:gd name="connsiteX4" fmla="*/ 0 w 1855304"/>
                <a:gd name="connsiteY4" fmla="*/ 0 h 795131"/>
                <a:gd name="connsiteX0" fmla="*/ 0 w 1855304"/>
                <a:gd name="connsiteY0" fmla="*/ 0 h 815519"/>
                <a:gd name="connsiteX1" fmla="*/ 106017 w 1855304"/>
                <a:gd name="connsiteY1" fmla="*/ 815519 h 815519"/>
                <a:gd name="connsiteX2" fmla="*/ 1855304 w 1855304"/>
                <a:gd name="connsiteY2" fmla="*/ 795131 h 815519"/>
                <a:gd name="connsiteX3" fmla="*/ 1616765 w 1855304"/>
                <a:gd name="connsiteY3" fmla="*/ 0 h 815519"/>
                <a:gd name="connsiteX4" fmla="*/ 0 w 1855304"/>
                <a:gd name="connsiteY4" fmla="*/ 0 h 815519"/>
                <a:gd name="connsiteX0" fmla="*/ 0 w 1855304"/>
                <a:gd name="connsiteY0" fmla="*/ 0 h 795131"/>
                <a:gd name="connsiteX1" fmla="*/ 158771 w 1855304"/>
                <a:gd name="connsiteY1" fmla="*/ 780350 h 795131"/>
                <a:gd name="connsiteX2" fmla="*/ 1855304 w 1855304"/>
                <a:gd name="connsiteY2" fmla="*/ 795131 h 795131"/>
                <a:gd name="connsiteX3" fmla="*/ 1616765 w 1855304"/>
                <a:gd name="connsiteY3" fmla="*/ 0 h 795131"/>
                <a:gd name="connsiteX4" fmla="*/ 0 w 1855304"/>
                <a:gd name="connsiteY4" fmla="*/ 0 h 795131"/>
                <a:gd name="connsiteX0" fmla="*/ 0 w 1843581"/>
                <a:gd name="connsiteY0" fmla="*/ 0 h 780350"/>
                <a:gd name="connsiteX1" fmla="*/ 158771 w 1843581"/>
                <a:gd name="connsiteY1" fmla="*/ 780350 h 780350"/>
                <a:gd name="connsiteX2" fmla="*/ 1843581 w 1843581"/>
                <a:gd name="connsiteY2" fmla="*/ 777547 h 780350"/>
                <a:gd name="connsiteX3" fmla="*/ 1616765 w 1843581"/>
                <a:gd name="connsiteY3" fmla="*/ 0 h 780350"/>
                <a:gd name="connsiteX4" fmla="*/ 0 w 1843581"/>
                <a:gd name="connsiteY4" fmla="*/ 0 h 780350"/>
                <a:gd name="connsiteX0" fmla="*/ 0 w 2367042"/>
                <a:gd name="connsiteY0" fmla="*/ 0 h 780350"/>
                <a:gd name="connsiteX1" fmla="*/ 158771 w 2367042"/>
                <a:gd name="connsiteY1" fmla="*/ 780350 h 780350"/>
                <a:gd name="connsiteX2" fmla="*/ 1843581 w 2367042"/>
                <a:gd name="connsiteY2" fmla="*/ 777547 h 780350"/>
                <a:gd name="connsiteX3" fmla="*/ 2367042 w 2367042"/>
                <a:gd name="connsiteY3" fmla="*/ 23446 h 780350"/>
                <a:gd name="connsiteX4" fmla="*/ 0 w 2367042"/>
                <a:gd name="connsiteY4" fmla="*/ 0 h 780350"/>
                <a:gd name="connsiteX0" fmla="*/ 0 w 2459042"/>
                <a:gd name="connsiteY0" fmla="*/ 0 h 941670"/>
                <a:gd name="connsiteX1" fmla="*/ 158771 w 2459042"/>
                <a:gd name="connsiteY1" fmla="*/ 780350 h 941670"/>
                <a:gd name="connsiteX2" fmla="*/ 2459042 w 2459042"/>
                <a:gd name="connsiteY2" fmla="*/ 941670 h 941670"/>
                <a:gd name="connsiteX3" fmla="*/ 2367042 w 2459042"/>
                <a:gd name="connsiteY3" fmla="*/ 23446 h 941670"/>
                <a:gd name="connsiteX4" fmla="*/ 0 w 2459042"/>
                <a:gd name="connsiteY4" fmla="*/ 0 h 941670"/>
                <a:gd name="connsiteX0" fmla="*/ 0 w 2459042"/>
                <a:gd name="connsiteY0" fmla="*/ 0 h 944473"/>
                <a:gd name="connsiteX1" fmla="*/ 774233 w 2459042"/>
                <a:gd name="connsiteY1" fmla="*/ 944473 h 944473"/>
                <a:gd name="connsiteX2" fmla="*/ 2459042 w 2459042"/>
                <a:gd name="connsiteY2" fmla="*/ 941670 h 944473"/>
                <a:gd name="connsiteX3" fmla="*/ 2367042 w 2459042"/>
                <a:gd name="connsiteY3" fmla="*/ 23446 h 944473"/>
                <a:gd name="connsiteX4" fmla="*/ 0 w 2459042"/>
                <a:gd name="connsiteY4" fmla="*/ 0 h 944473"/>
                <a:gd name="connsiteX0" fmla="*/ 0 w 1732211"/>
                <a:gd name="connsiteY0" fmla="*/ 0 h 921027"/>
                <a:gd name="connsiteX1" fmla="*/ 47402 w 1732211"/>
                <a:gd name="connsiteY1" fmla="*/ 921027 h 921027"/>
                <a:gd name="connsiteX2" fmla="*/ 1732211 w 1732211"/>
                <a:gd name="connsiteY2" fmla="*/ 918224 h 921027"/>
                <a:gd name="connsiteX3" fmla="*/ 1640211 w 1732211"/>
                <a:gd name="connsiteY3" fmla="*/ 0 h 921027"/>
                <a:gd name="connsiteX4" fmla="*/ 0 w 1732211"/>
                <a:gd name="connsiteY4" fmla="*/ 0 h 921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2211" h="921027">
                  <a:moveTo>
                    <a:pt x="0" y="0"/>
                  </a:moveTo>
                  <a:lnTo>
                    <a:pt x="47402" y="921027"/>
                  </a:lnTo>
                  <a:lnTo>
                    <a:pt x="1732211" y="918224"/>
                  </a:lnTo>
                  <a:lnTo>
                    <a:pt x="1640211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B0A7C90F-B9B4-DB4C-8524-5DDFABDCB10E}"/>
                </a:ext>
              </a:extLst>
            </p:cNvPr>
            <p:cNvSpPr txBox="1"/>
            <p:nvPr/>
          </p:nvSpPr>
          <p:spPr>
            <a:xfrm>
              <a:off x="8616280" y="3274766"/>
              <a:ext cx="25922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/>
                </a:rPr>
                <a:t>Pixel size</a:t>
              </a:r>
              <a:r>
                <a:rPr lang="en-US" altLang="ja-JP" sz="1200" dirty="0"/>
                <a:t> (20 </a:t>
              </a:r>
              <a:r>
                <a:rPr lang="en-US" altLang="ja-JP" sz="1200" dirty="0" err="1"/>
                <a:t>μ</a:t>
              </a:r>
              <a:r>
                <a:rPr lang="ja-JP" altLang="en-US" sz="1200"/>
                <a:t>ｍ　</a:t>
              </a:r>
              <a:r>
                <a:rPr lang="en-US" altLang="ja-JP" sz="1200" dirty="0"/>
                <a:t>x 20 </a:t>
              </a:r>
              <a:r>
                <a:rPr lang="en-US" altLang="ja-JP" sz="1200" dirty="0" err="1"/>
                <a:t>μ</a:t>
              </a:r>
              <a:r>
                <a:rPr lang="ja-JP" altLang="en-US" sz="1200"/>
                <a:t>ｍ</a:t>
              </a:r>
              <a:endParaRPr lang="en-US" sz="1200" dirty="0">
                <a:latin typeface="Arial"/>
              </a:endParaRPr>
            </a:p>
          </p:txBody>
        </p: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66F9470F-B6DA-484C-8BDB-1453E65975BB}"/>
                </a:ext>
              </a:extLst>
            </p:cNvPr>
            <p:cNvCxnSpPr>
              <a:cxnSpLocks/>
            </p:cNvCxnSpPr>
            <p:nvPr/>
          </p:nvCxnSpPr>
          <p:spPr>
            <a:xfrm>
              <a:off x="8568953" y="5282640"/>
              <a:ext cx="504056" cy="97739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E81B3DA0-72FB-8841-B81C-062428228B83}"/>
                </a:ext>
              </a:extLst>
            </p:cNvPr>
            <p:cNvSpPr txBox="1"/>
            <p:nvPr/>
          </p:nvSpPr>
          <p:spPr>
            <a:xfrm>
              <a:off x="8250553" y="5510006"/>
              <a:ext cx="247674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/>
                </a:rPr>
                <a:t>Micro bumps (3.5 </a:t>
              </a:r>
              <a:r>
                <a:rPr lang="en-US" altLang="ja-JP" sz="1400" dirty="0" err="1">
                  <a:latin typeface="Arial"/>
                </a:rPr>
                <a:t>μm</a:t>
              </a:r>
              <a:r>
                <a:rPr lang="en-US" altLang="ja-JP" sz="1400" dirty="0">
                  <a:latin typeface="Arial"/>
                </a:rPr>
                <a:t>)</a:t>
              </a:r>
              <a:endParaRPr lang="en-US" sz="1400" dirty="0">
                <a:latin typeface="Arial"/>
              </a:endParaRPr>
            </a:p>
          </p:txBody>
        </p:sp>
      </p:grp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E4333484-7031-C04F-A214-154A12723CCF}"/>
              </a:ext>
            </a:extLst>
          </p:cNvPr>
          <p:cNvCxnSpPr>
            <a:cxnSpLocks/>
          </p:cNvCxnSpPr>
          <p:nvPr/>
        </p:nvCxnSpPr>
        <p:spPr>
          <a:xfrm>
            <a:off x="7464152" y="3789040"/>
            <a:ext cx="1243719" cy="2880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D8FE7F9-633E-5043-943A-EC95798FE3D8}"/>
              </a:ext>
            </a:extLst>
          </p:cNvPr>
          <p:cNvSpPr txBox="1"/>
          <p:nvPr/>
        </p:nvSpPr>
        <p:spPr>
          <a:xfrm>
            <a:off x="8786925" y="2684959"/>
            <a:ext cx="2946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</a:rPr>
              <a:t>Micro bump for 3D integration</a:t>
            </a:r>
          </a:p>
        </p:txBody>
      </p:sp>
    </p:spTree>
    <p:extLst>
      <p:ext uri="{BB962C8B-B14F-4D97-AF65-F5344CB8AC3E}">
        <p14:creationId xmlns:p14="http://schemas.microsoft.com/office/powerpoint/2010/main" val="229809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2A0337-7767-274E-A5C0-A9C7FA76C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3D integration</a:t>
            </a:r>
            <a:r>
              <a:rPr lang="en-US" altLang="ja-JP" dirty="0"/>
              <a:t> (2019-)</a:t>
            </a:r>
            <a:br>
              <a:rPr lang="en-US" dirty="0"/>
            </a:br>
            <a:r>
              <a:rPr lang="en-US" dirty="0"/>
              <a:t>Stacking of CMOS circuit to achieve more complex function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011EF40-9B72-E540-9877-52D5028CB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55" y="1202008"/>
            <a:ext cx="10945216" cy="1296144"/>
          </a:xfrm>
        </p:spPr>
        <p:txBody>
          <a:bodyPr/>
          <a:lstStyle/>
          <a:p>
            <a:r>
              <a:rPr lang="en-US" sz="2400" dirty="0"/>
              <a:t>To integrate such complex functions to a given pixel size (25 </a:t>
            </a:r>
            <a:r>
              <a:rPr lang="en-US" altLang="ja-JP" sz="2400" dirty="0" err="1"/>
              <a:t>μ</a:t>
            </a:r>
            <a:r>
              <a:rPr lang="ja-JP" altLang="en-US" sz="2400"/>
              <a:t>ｍ　</a:t>
            </a:r>
            <a:r>
              <a:rPr lang="en-US" altLang="ja-JP" sz="2400" dirty="0"/>
              <a:t>x 25 </a:t>
            </a:r>
            <a:r>
              <a:rPr lang="en-US" altLang="ja-JP" sz="2400" dirty="0" err="1"/>
              <a:t>μ</a:t>
            </a:r>
            <a:r>
              <a:rPr lang="ja-JP" altLang="en-US" sz="2400"/>
              <a:t>ｍ</a:t>
            </a:r>
            <a:r>
              <a:rPr lang="en-US" altLang="ja-JP" sz="2400" dirty="0"/>
              <a:t>), we integrated a CMOS circuit to a pixel sensor.</a:t>
            </a:r>
          </a:p>
          <a:p>
            <a:r>
              <a:rPr lang="en-US" altLang="ja-JP" sz="2400" dirty="0"/>
              <a:t>Four connection per pixel:   </a:t>
            </a:r>
            <a:r>
              <a:rPr lang="en-US" sz="2400" dirty="0"/>
              <a:t>Connection yield is found to be &gt; 99.9 %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32CFBD1-A14B-1744-B4EF-ECFFDA0EC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12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B9929E0-9857-AC4F-8369-D16E43E7DA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12" t="4053" r="4059" b="3841"/>
          <a:stretch/>
        </p:blipFill>
        <p:spPr>
          <a:xfrm>
            <a:off x="1767365" y="4963868"/>
            <a:ext cx="1718503" cy="170783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996C0FC-3E05-2842-BE17-035121ABB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31" t="4186" r="4547" b="3739"/>
          <a:stretch/>
        </p:blipFill>
        <p:spPr>
          <a:xfrm>
            <a:off x="1767365" y="2620611"/>
            <a:ext cx="1714946" cy="172206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904063D-9A49-6F46-830F-B70DFB225E25}"/>
              </a:ext>
            </a:extLst>
          </p:cNvPr>
          <p:cNvSpPr txBox="1"/>
          <p:nvPr/>
        </p:nvSpPr>
        <p:spPr>
          <a:xfrm>
            <a:off x="256279" y="2759026"/>
            <a:ext cx="15121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</a:rPr>
              <a:t>Upper chip</a:t>
            </a:r>
          </a:p>
          <a:p>
            <a:r>
              <a:rPr lang="en-US" sz="2000" dirty="0">
                <a:latin typeface="Arial"/>
              </a:rPr>
              <a:t>(additional circuit)</a:t>
            </a:r>
          </a:p>
          <a:p>
            <a:r>
              <a:rPr lang="en-US" sz="2000" dirty="0">
                <a:latin typeface="Arial"/>
              </a:rPr>
              <a:t>Thinned to </a:t>
            </a:r>
            <a:r>
              <a:rPr lang="en-US" sz="2000" dirty="0">
                <a:solidFill>
                  <a:srgbClr val="FF0000"/>
                </a:solidFill>
                <a:latin typeface="Arial"/>
              </a:rPr>
              <a:t>6 </a:t>
            </a:r>
            <a:r>
              <a:rPr lang="en-US" altLang="ja-JP" sz="2000" dirty="0" err="1">
                <a:solidFill>
                  <a:srgbClr val="FF0000"/>
                </a:solidFill>
                <a:latin typeface="Arial"/>
              </a:rPr>
              <a:t>μm</a:t>
            </a:r>
            <a:r>
              <a:rPr lang="en-US" altLang="ja-JP" sz="2000" dirty="0">
                <a:solidFill>
                  <a:srgbClr val="FF0000"/>
                </a:solidFill>
                <a:latin typeface="Arial"/>
              </a:rPr>
              <a:t> thick</a:t>
            </a:r>
            <a:endParaRPr lang="en-US" sz="2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486E7CD-D2EB-5F42-A445-5346B3D01F04}"/>
              </a:ext>
            </a:extLst>
          </p:cNvPr>
          <p:cNvSpPr txBox="1"/>
          <p:nvPr/>
        </p:nvSpPr>
        <p:spPr>
          <a:xfrm>
            <a:off x="256279" y="4855203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</a:rPr>
              <a:t>Lower chip</a:t>
            </a:r>
          </a:p>
          <a:p>
            <a:r>
              <a:rPr lang="en-US" sz="2000" dirty="0">
                <a:latin typeface="Arial"/>
              </a:rPr>
              <a:t>(SOI pixel sensor)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9F97660-01D2-D54C-93D8-78914B719507}"/>
              </a:ext>
            </a:extLst>
          </p:cNvPr>
          <p:cNvSpPr txBox="1"/>
          <p:nvPr/>
        </p:nvSpPr>
        <p:spPr>
          <a:xfrm>
            <a:off x="7369661" y="3110587"/>
            <a:ext cx="266429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</a:rPr>
              <a:t>0.2 </a:t>
            </a:r>
            <a:r>
              <a:rPr lang="en-US" altLang="ja-JP" sz="2000" dirty="0" err="1">
                <a:latin typeface="Arial"/>
              </a:rPr>
              <a:t>μ</a:t>
            </a:r>
            <a:r>
              <a:rPr lang="ja-JP" altLang="en-US" sz="2000">
                <a:latin typeface="Arial"/>
              </a:rPr>
              <a:t>ｍ</a:t>
            </a:r>
            <a:r>
              <a:rPr lang="en-US" altLang="ja-JP" sz="2000" dirty="0">
                <a:latin typeface="Arial"/>
              </a:rPr>
              <a:t> transistors</a:t>
            </a:r>
            <a:endParaRPr lang="en-US" sz="2000" dirty="0">
              <a:latin typeface="Arial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F97FD78-AB8E-C94E-AD73-674589AB01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819"/>
          <a:stretch/>
        </p:blipFill>
        <p:spPr>
          <a:xfrm>
            <a:off x="4993397" y="1640809"/>
            <a:ext cx="6647219" cy="5134787"/>
          </a:xfrm>
          <a:prstGeom prst="rect">
            <a:avLst/>
          </a:prstGeom>
        </p:spPr>
      </p:pic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BE74F1B2-261F-784B-8746-1682977D5DF1}"/>
              </a:ext>
            </a:extLst>
          </p:cNvPr>
          <p:cNvCxnSpPr>
            <a:cxnSpLocks/>
          </p:cNvCxnSpPr>
          <p:nvPr/>
        </p:nvCxnSpPr>
        <p:spPr>
          <a:xfrm>
            <a:off x="6960096" y="4841844"/>
            <a:ext cx="1666955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2D6A6B7-72CA-074A-87F4-D6FD49471403}"/>
              </a:ext>
            </a:extLst>
          </p:cNvPr>
          <p:cNvSpPr txBox="1"/>
          <p:nvPr/>
        </p:nvSpPr>
        <p:spPr>
          <a:xfrm>
            <a:off x="6899467" y="4482985"/>
            <a:ext cx="247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latin typeface="Arial"/>
              </a:rPr>
              <a:t>Micro bumps (3.5 </a:t>
            </a:r>
            <a:r>
              <a:rPr lang="en-US" altLang="ja-JP" sz="1400" dirty="0" err="1">
                <a:solidFill>
                  <a:srgbClr val="FFFF00"/>
                </a:solidFill>
                <a:latin typeface="Arial"/>
              </a:rPr>
              <a:t>μm</a:t>
            </a:r>
            <a:r>
              <a:rPr lang="en-US" altLang="ja-JP" sz="1400" dirty="0">
                <a:solidFill>
                  <a:srgbClr val="FFFF00"/>
                </a:solidFill>
                <a:latin typeface="Arial"/>
              </a:rPr>
              <a:t>)</a:t>
            </a:r>
            <a:endParaRPr lang="en-US" sz="140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1" name="左中かっこ 20">
            <a:extLst>
              <a:ext uri="{FF2B5EF4-FFF2-40B4-BE49-F238E27FC236}">
                <a16:creationId xmlns:a16="http://schemas.microsoft.com/office/drawing/2014/main" id="{CB083FC6-DD4F-174A-B7F5-F70CF7EA6280}"/>
              </a:ext>
            </a:extLst>
          </p:cNvPr>
          <p:cNvSpPr/>
          <p:nvPr/>
        </p:nvSpPr>
        <p:spPr>
          <a:xfrm>
            <a:off x="4537927" y="1641091"/>
            <a:ext cx="374961" cy="2921593"/>
          </a:xfrm>
          <a:prstGeom prst="leftBrace">
            <a:avLst>
              <a:gd name="adj1" fmla="val 33345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左中かっこ 21">
            <a:extLst>
              <a:ext uri="{FF2B5EF4-FFF2-40B4-BE49-F238E27FC236}">
                <a16:creationId xmlns:a16="http://schemas.microsoft.com/office/drawing/2014/main" id="{F22A4C3E-D918-DE42-B4CF-0F7317C4FBAB}"/>
              </a:ext>
            </a:extLst>
          </p:cNvPr>
          <p:cNvSpPr/>
          <p:nvPr/>
        </p:nvSpPr>
        <p:spPr>
          <a:xfrm>
            <a:off x="4537926" y="5395663"/>
            <a:ext cx="374961" cy="985665"/>
          </a:xfrm>
          <a:prstGeom prst="leftBrace">
            <a:avLst>
              <a:gd name="adj1" fmla="val 33345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50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EDF934C-4CEC-DF43-B666-1DE418B40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dirty="0"/>
              <a:t>Beam tests at </a:t>
            </a:r>
            <a:r>
              <a:rPr lang="en-US" dirty="0" err="1"/>
              <a:t>Fermilab</a:t>
            </a:r>
            <a:r>
              <a:rPr lang="en-US" dirty="0"/>
              <a:t> 120 GeV proton beam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17FB9C-3AAF-2041-87EF-2AA73C649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08721"/>
            <a:ext cx="6422504" cy="5217444"/>
          </a:xfrm>
        </p:spPr>
        <p:txBody>
          <a:bodyPr/>
          <a:lstStyle/>
          <a:p>
            <a:r>
              <a:rPr lang="en-US" sz="2400" dirty="0"/>
              <a:t>2017  with a 8</a:t>
            </a:r>
            <a:r>
              <a:rPr lang="en-US" altLang="ja-JP" sz="2400" dirty="0"/>
              <a:t> </a:t>
            </a:r>
            <a:r>
              <a:rPr lang="en-US" altLang="ja-JP" sz="2400" dirty="0" err="1"/>
              <a:t>μ</a:t>
            </a:r>
            <a:r>
              <a:rPr lang="ja-JP" altLang="en-US" sz="2400"/>
              <a:t>ｍ</a:t>
            </a:r>
            <a:r>
              <a:rPr lang="en-US" altLang="ja-JP" sz="2400" dirty="0"/>
              <a:t> x 8 </a:t>
            </a:r>
            <a:r>
              <a:rPr lang="en-US" altLang="ja-JP" sz="2400" dirty="0" err="1"/>
              <a:t>μ</a:t>
            </a:r>
            <a:r>
              <a:rPr lang="ja-JP" altLang="en-US" sz="2400"/>
              <a:t>ｍ</a:t>
            </a:r>
            <a:r>
              <a:rPr lang="en-US" sz="2400" dirty="0"/>
              <a:t> SOIPIX sensor, FPIX, better than 1 </a:t>
            </a:r>
            <a:r>
              <a:rPr lang="en-US" altLang="ja-JP" sz="2400" dirty="0" err="1"/>
              <a:t>μm</a:t>
            </a:r>
            <a:r>
              <a:rPr lang="en-US" sz="2400" dirty="0"/>
              <a:t> position resolution has been confirmed.</a:t>
            </a:r>
          </a:p>
          <a:p>
            <a:r>
              <a:rPr lang="en-US" sz="2400" dirty="0"/>
              <a:t>2020 with the SOFIST sensor (with 3D integration) the MIP particle was observed successfully.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C84B9EA-4427-5948-94A9-66AAC7D2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13</a:t>
            </a:fld>
            <a:endParaRPr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A82B5E5A-2818-174B-BB91-542899E2544B}"/>
              </a:ext>
            </a:extLst>
          </p:cNvPr>
          <p:cNvGrpSpPr/>
          <p:nvPr/>
        </p:nvGrpSpPr>
        <p:grpSpPr>
          <a:xfrm>
            <a:off x="7896200" y="698517"/>
            <a:ext cx="4092600" cy="2591408"/>
            <a:chOff x="608661" y="2325138"/>
            <a:chExt cx="5112415" cy="3837455"/>
          </a:xfrm>
        </p:grpSpPr>
        <p:pic>
          <p:nvPicPr>
            <p:cNvPr id="1025" name="Picture 1" descr="page5image806019808">
              <a:extLst>
                <a:ext uri="{FF2B5EF4-FFF2-40B4-BE49-F238E27FC236}">
                  <a16:creationId xmlns:a16="http://schemas.microsoft.com/office/drawing/2014/main" id="{0B2317F5-2F9B-AC42-9C7F-1052BAC97C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0" t="6090" r="11250" b="16772"/>
            <a:stretch/>
          </p:blipFill>
          <p:spPr bwMode="auto">
            <a:xfrm>
              <a:off x="608661" y="2325138"/>
              <a:ext cx="5112415" cy="33495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14077CB-637D-6C42-979A-E72FDCE4F7FF}"/>
                </a:ext>
              </a:extLst>
            </p:cNvPr>
            <p:cNvSpPr txBox="1"/>
            <p:nvPr/>
          </p:nvSpPr>
          <p:spPr>
            <a:xfrm>
              <a:off x="1343472" y="5661249"/>
              <a:ext cx="3672408" cy="5013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Arial"/>
                </a:rPr>
                <a:t>Residual: Tracker- DUT (</a:t>
              </a:r>
              <a:r>
                <a:rPr lang="en-US" altLang="ja-JP" sz="1600" dirty="0" err="1">
                  <a:latin typeface="Arial"/>
                </a:rPr>
                <a:t>μ</a:t>
              </a:r>
              <a:r>
                <a:rPr lang="ja-JP" altLang="en-US" sz="1600">
                  <a:latin typeface="Arial"/>
                </a:rPr>
                <a:t>ｍ</a:t>
              </a:r>
              <a:r>
                <a:rPr lang="en-US" altLang="ja-JP" sz="1600" dirty="0">
                  <a:latin typeface="Arial"/>
                </a:rPr>
                <a:t>)</a:t>
              </a:r>
              <a:endParaRPr lang="en-US" sz="1600" dirty="0">
                <a:latin typeface="Arial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D1CF9925-EE65-D54F-A8D9-0E8E3E5B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3680189"/>
            <a:ext cx="3943627" cy="273838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C2ED55E-7331-134B-93B7-88A65DB98C3B}"/>
              </a:ext>
            </a:extLst>
          </p:cNvPr>
          <p:cNvSpPr txBox="1"/>
          <p:nvPr/>
        </p:nvSpPr>
        <p:spPr>
          <a:xfrm>
            <a:off x="8832304" y="6418569"/>
            <a:ext cx="2438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</a:rPr>
              <a:t>Position (SOFIST-3D)   (</a:t>
            </a:r>
            <a:r>
              <a:rPr lang="en-US" altLang="ja-JP" sz="1400" dirty="0" err="1">
                <a:latin typeface="Arial"/>
              </a:rPr>
              <a:t>μm</a:t>
            </a:r>
            <a:r>
              <a:rPr lang="en-US" altLang="ja-JP" sz="1400" dirty="0">
                <a:latin typeface="Arial"/>
              </a:rPr>
              <a:t>)</a:t>
            </a:r>
            <a:endParaRPr lang="en-US" sz="1400" dirty="0">
              <a:latin typeface="Arial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89038B2-F51A-9245-92E9-2A8F3C07AC3A}"/>
              </a:ext>
            </a:extLst>
          </p:cNvPr>
          <p:cNvSpPr txBox="1"/>
          <p:nvPr/>
        </p:nvSpPr>
        <p:spPr>
          <a:xfrm rot="16200000">
            <a:off x="6633610" y="4916667"/>
            <a:ext cx="211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</a:rPr>
              <a:t>Position (Tracker)   (</a:t>
            </a:r>
            <a:r>
              <a:rPr lang="en-US" altLang="ja-JP" sz="1400" dirty="0" err="1">
                <a:latin typeface="Arial"/>
              </a:rPr>
              <a:t>μm</a:t>
            </a:r>
            <a:r>
              <a:rPr lang="en-US" altLang="ja-JP" sz="1400" dirty="0">
                <a:latin typeface="Arial"/>
              </a:rPr>
              <a:t>)</a:t>
            </a:r>
            <a:endParaRPr lang="en-US" sz="1400" dirty="0">
              <a:latin typeface="Arial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AC834A5-C17A-0747-96FA-88244648B0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93" b="17633"/>
          <a:stretch/>
        </p:blipFill>
        <p:spPr>
          <a:xfrm>
            <a:off x="952931" y="3307768"/>
            <a:ext cx="6222360" cy="319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97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3A9256-05DF-2344-BBBD-522DC3885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97480"/>
          </a:xfrm>
        </p:spPr>
        <p:txBody>
          <a:bodyPr/>
          <a:lstStyle/>
          <a:p>
            <a:r>
              <a:rPr lang="en-US" altLang="ja-JP" dirty="0"/>
              <a:t>DuTiP (2020-) for the </a:t>
            </a:r>
            <a:r>
              <a:rPr lang="en-US" dirty="0"/>
              <a:t>Belle II upgrade pixel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7F62DFA-4CD5-EA46-8CA1-055623F5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14</a:t>
            </a:fld>
            <a:endParaRPr lang="ja-JP" altLang="en-US"/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8F341302-BA2C-3D4F-823B-C01FFB585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5631" y="997765"/>
            <a:ext cx="7007033" cy="3086250"/>
          </a:xfrm>
        </p:spPr>
        <p:txBody>
          <a:bodyPr/>
          <a:lstStyle/>
          <a:p>
            <a:r>
              <a:rPr lang="en-US" sz="2400" dirty="0"/>
              <a:t>Pixel sensor will be placed 15 mm from Beam</a:t>
            </a:r>
          </a:p>
          <a:p>
            <a:r>
              <a:rPr lang="en-US" sz="2400" dirty="0"/>
              <a:t>Beam back ground hits   133 MHz/cm</a:t>
            </a:r>
            <a:r>
              <a:rPr lang="en-US" sz="2400" baseline="30000" dirty="0"/>
              <a:t>2</a:t>
            </a:r>
            <a:r>
              <a:rPr lang="en-US" sz="2400" dirty="0"/>
              <a:t>.</a:t>
            </a:r>
          </a:p>
          <a:p>
            <a:r>
              <a:rPr lang="en-US" sz="2400" dirty="0"/>
              <a:t>Trigger rate 30 kHz</a:t>
            </a:r>
          </a:p>
          <a:p>
            <a:r>
              <a:rPr lang="en-US" sz="2400" dirty="0"/>
              <a:t>Trigger decision 5-10 </a:t>
            </a:r>
            <a:r>
              <a:rPr lang="en-US" altLang="ja-JP" sz="2400" dirty="0" err="1"/>
              <a:t>μs</a:t>
            </a:r>
            <a:endParaRPr lang="en-US" altLang="ja-JP" sz="2400" dirty="0"/>
          </a:p>
          <a:p>
            <a:r>
              <a:rPr lang="en-US" altLang="ja-JP" sz="2400" dirty="0"/>
              <a:t>Pixel size 40-45 </a:t>
            </a:r>
            <a:r>
              <a:rPr lang="en-US" altLang="ja-JP" sz="2400" dirty="0" err="1"/>
              <a:t>μ</a:t>
            </a:r>
            <a:r>
              <a:rPr lang="ja-JP" altLang="en-US" sz="2400"/>
              <a:t>ｍ</a:t>
            </a:r>
            <a:endParaRPr lang="en-US" altLang="ja-JP" sz="2400" dirty="0"/>
          </a:p>
          <a:p>
            <a:r>
              <a:rPr lang="en-US" altLang="ja-JP" sz="2400" dirty="0"/>
              <a:t>Low power consumption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8468DB5A-5DA0-644E-A9A9-4D4D1A459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57"/>
          <a:stretch/>
        </p:blipFill>
        <p:spPr>
          <a:xfrm>
            <a:off x="-10888" y="739719"/>
            <a:ext cx="4997018" cy="588174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2908321-773A-1148-BE7F-F91C297B84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08" t="35201" r="40206" b="31961"/>
          <a:stretch/>
        </p:blipFill>
        <p:spPr>
          <a:xfrm>
            <a:off x="5144611" y="4747034"/>
            <a:ext cx="4223208" cy="200293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F9647ED-94FF-1143-A7BD-EFAEB7F5DFEF}"/>
              </a:ext>
            </a:extLst>
          </p:cNvPr>
          <p:cNvSpPr txBox="1"/>
          <p:nvPr/>
        </p:nvSpPr>
        <p:spPr>
          <a:xfrm>
            <a:off x="3657601" y="2841892"/>
            <a:ext cx="754144" cy="36933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2 m</a:t>
            </a: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02BA70D7-93D4-3D46-8890-C61709DBB37B}"/>
              </a:ext>
            </a:extLst>
          </p:cNvPr>
          <p:cNvCxnSpPr>
            <a:cxnSpLocks/>
          </p:cNvCxnSpPr>
          <p:nvPr/>
        </p:nvCxnSpPr>
        <p:spPr>
          <a:xfrm flipV="1">
            <a:off x="3578100" y="2412210"/>
            <a:ext cx="192622" cy="1292733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B06943F-9887-D840-9804-D3E5EF2377F9}"/>
              </a:ext>
            </a:extLst>
          </p:cNvPr>
          <p:cNvSpPr txBox="1"/>
          <p:nvPr/>
        </p:nvSpPr>
        <p:spPr>
          <a:xfrm>
            <a:off x="119336" y="881193"/>
            <a:ext cx="1540925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Belle2 detector</a:t>
            </a: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2EEB31A6-3C1B-B54D-841E-5E7339BFE1E4}"/>
              </a:ext>
            </a:extLst>
          </p:cNvPr>
          <p:cNvSpPr/>
          <p:nvPr/>
        </p:nvSpPr>
        <p:spPr>
          <a:xfrm>
            <a:off x="2042193" y="3517389"/>
            <a:ext cx="759342" cy="340603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フリーフォーム 21">
            <a:extLst>
              <a:ext uri="{FF2B5EF4-FFF2-40B4-BE49-F238E27FC236}">
                <a16:creationId xmlns:a16="http://schemas.microsoft.com/office/drawing/2014/main" id="{C9FC2A15-B849-C14E-89CF-45A2D95984E2}"/>
              </a:ext>
            </a:extLst>
          </p:cNvPr>
          <p:cNvSpPr/>
          <p:nvPr/>
        </p:nvSpPr>
        <p:spPr>
          <a:xfrm>
            <a:off x="2423592" y="3857993"/>
            <a:ext cx="3052802" cy="1666114"/>
          </a:xfrm>
          <a:custGeom>
            <a:avLst/>
            <a:gdLst>
              <a:gd name="connsiteX0" fmla="*/ 0 w 2347274"/>
              <a:gd name="connsiteY0" fmla="*/ 0 h 1385740"/>
              <a:gd name="connsiteX1" fmla="*/ 2347274 w 2347274"/>
              <a:gd name="connsiteY1" fmla="*/ 1385740 h 1385740"/>
              <a:gd name="connsiteX0" fmla="*/ 0 w 2347274"/>
              <a:gd name="connsiteY0" fmla="*/ 0 h 1385740"/>
              <a:gd name="connsiteX1" fmla="*/ 2347274 w 2347274"/>
              <a:gd name="connsiteY1" fmla="*/ 1385740 h 1385740"/>
              <a:gd name="connsiteX0" fmla="*/ 0 w 2347274"/>
              <a:gd name="connsiteY0" fmla="*/ 0 h 1385740"/>
              <a:gd name="connsiteX1" fmla="*/ 2347274 w 2347274"/>
              <a:gd name="connsiteY1" fmla="*/ 1385740 h 1385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347274" h="1385740">
                <a:moveTo>
                  <a:pt x="0" y="0"/>
                </a:moveTo>
                <a:cubicBezTo>
                  <a:pt x="509048" y="961534"/>
                  <a:pt x="1046375" y="1291472"/>
                  <a:pt x="2347274" y="138574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06A24B6-B7B4-6548-BA7C-EE7AD9DF32DD}"/>
              </a:ext>
            </a:extLst>
          </p:cNvPr>
          <p:cNvSpPr txBox="1"/>
          <p:nvPr/>
        </p:nvSpPr>
        <p:spPr>
          <a:xfrm>
            <a:off x="8232427" y="4848213"/>
            <a:ext cx="1732436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15 mm</a:t>
            </a: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65FF3408-8C5E-C24D-8F90-B3A70BD8F60D}"/>
              </a:ext>
            </a:extLst>
          </p:cNvPr>
          <p:cNvCxnSpPr>
            <a:cxnSpLocks/>
          </p:cNvCxnSpPr>
          <p:nvPr/>
        </p:nvCxnSpPr>
        <p:spPr>
          <a:xfrm flipV="1">
            <a:off x="8569147" y="5309878"/>
            <a:ext cx="0" cy="452485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9916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4078A318-1771-2E48-925D-6C0BF58AF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223" y="926623"/>
            <a:ext cx="3081165" cy="3096344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FB7EF16-5837-5E45-8AF4-663678DD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717" y="926623"/>
            <a:ext cx="3217020" cy="3453745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2000" dirty="0"/>
              <a:t>Hit reduction by taking coincidence hit with trigger in each pixel.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Hit information should be kept for the decision time in each pixel.</a:t>
            </a:r>
          </a:p>
          <a:p>
            <a:pPr marL="0" indent="0">
              <a:buNone/>
            </a:pPr>
            <a:endParaRPr lang="en-US" altLang="ja-JP" sz="2000" dirty="0"/>
          </a:p>
          <a:p>
            <a:pPr marL="0" indent="0">
              <a:buNone/>
            </a:pPr>
            <a:r>
              <a:rPr lang="en-US" altLang="ja-JP" sz="2000" dirty="0"/>
              <a:t>Most complex SOIPIX so far designed.</a:t>
            </a:r>
          </a:p>
          <a:p>
            <a:endParaRPr lang="en-US" sz="200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C893DD-51AD-CF47-8993-F18AE9448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15</a:t>
            </a:fld>
            <a:endParaRPr lang="ja-JP" altLang="en-US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668BD63-B562-8E46-BE45-377F7C45668D}"/>
              </a:ext>
            </a:extLst>
          </p:cNvPr>
          <p:cNvGrpSpPr/>
          <p:nvPr/>
        </p:nvGrpSpPr>
        <p:grpSpPr>
          <a:xfrm>
            <a:off x="842999" y="5271564"/>
            <a:ext cx="10153128" cy="1534126"/>
            <a:chOff x="799584" y="5056920"/>
            <a:chExt cx="7719740" cy="1534126"/>
          </a:xfrm>
        </p:grpSpPr>
        <p:cxnSp>
          <p:nvCxnSpPr>
            <p:cNvPr id="6" name="カギ線コネクタ 5">
              <a:extLst>
                <a:ext uri="{FF2B5EF4-FFF2-40B4-BE49-F238E27FC236}">
                  <a16:creationId xmlns:a16="http://schemas.microsoft.com/office/drawing/2014/main" id="{24A3954C-96E9-E34D-85D4-AD80A8AD0FD9}"/>
                </a:ext>
              </a:extLst>
            </p:cNvPr>
            <p:cNvCxnSpPr>
              <a:cxnSpLocks/>
            </p:cNvCxnSpPr>
            <p:nvPr/>
          </p:nvCxnSpPr>
          <p:spPr>
            <a:xfrm>
              <a:off x="1618109" y="5936679"/>
              <a:ext cx="3750984" cy="1270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446130BA-118C-B045-B9CD-8FCC42D9EFE0}"/>
                </a:ext>
              </a:extLst>
            </p:cNvPr>
            <p:cNvCxnSpPr>
              <a:cxnSpLocks/>
            </p:cNvCxnSpPr>
            <p:nvPr/>
          </p:nvCxnSpPr>
          <p:spPr>
            <a:xfrm>
              <a:off x="5556646" y="5850262"/>
              <a:ext cx="514249" cy="0"/>
            </a:xfrm>
            <a:prstGeom prst="straightConnector1">
              <a:avLst/>
            </a:prstGeom>
            <a:ln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FE79685-4324-8441-BEED-BD19B9CD7D66}"/>
                </a:ext>
              </a:extLst>
            </p:cNvPr>
            <p:cNvSpPr txBox="1"/>
            <p:nvPr/>
          </p:nvSpPr>
          <p:spPr>
            <a:xfrm>
              <a:off x="799585" y="5760049"/>
              <a:ext cx="1202000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100 MHz/cm</a:t>
              </a:r>
              <a:r>
                <a:rPr lang="en-US" sz="1600" baseline="30000" dirty="0"/>
                <a:t>2 </a:t>
              </a:r>
              <a:r>
                <a:rPr lang="en-US" sz="1600" dirty="0"/>
                <a:t>background</a:t>
              </a:r>
            </a:p>
            <a:p>
              <a:r>
                <a:rPr lang="en-US" sz="1600" dirty="0"/>
                <a:t>+ signal</a:t>
              </a:r>
            </a:p>
          </p:txBody>
        </p:sp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70CF1BFA-0207-0647-9771-AC82ECD81B1D}"/>
                </a:ext>
              </a:extLst>
            </p:cNvPr>
            <p:cNvSpPr/>
            <p:nvPr/>
          </p:nvSpPr>
          <p:spPr>
            <a:xfrm>
              <a:off x="5368799" y="5644687"/>
              <a:ext cx="248463" cy="408220"/>
            </a:xfrm>
            <a:custGeom>
              <a:avLst/>
              <a:gdLst>
                <a:gd name="connsiteX0" fmla="*/ 0 w 469338"/>
                <a:gd name="connsiteY0" fmla="*/ 0 h 525982"/>
                <a:gd name="connsiteX1" fmla="*/ 0 w 469338"/>
                <a:gd name="connsiteY1" fmla="*/ 525982 h 525982"/>
                <a:gd name="connsiteX2" fmla="*/ 469338 w 469338"/>
                <a:gd name="connsiteY2" fmla="*/ 299405 h 525982"/>
                <a:gd name="connsiteX3" fmla="*/ 0 w 469338"/>
                <a:gd name="connsiteY3" fmla="*/ 0 h 525982"/>
                <a:gd name="connsiteX0" fmla="*/ 0 w 469338"/>
                <a:gd name="connsiteY0" fmla="*/ 3861 h 538105"/>
                <a:gd name="connsiteX1" fmla="*/ 0 w 469338"/>
                <a:gd name="connsiteY1" fmla="*/ 529843 h 538105"/>
                <a:gd name="connsiteX2" fmla="*/ 469338 w 469338"/>
                <a:gd name="connsiteY2" fmla="*/ 303266 h 538105"/>
                <a:gd name="connsiteX3" fmla="*/ 0 w 469338"/>
                <a:gd name="connsiteY3" fmla="*/ 3861 h 538105"/>
                <a:gd name="connsiteX0" fmla="*/ 0 w 469338"/>
                <a:gd name="connsiteY0" fmla="*/ 11976 h 567639"/>
                <a:gd name="connsiteX1" fmla="*/ 0 w 469338"/>
                <a:gd name="connsiteY1" fmla="*/ 537958 h 567639"/>
                <a:gd name="connsiteX2" fmla="*/ 469338 w 469338"/>
                <a:gd name="connsiteY2" fmla="*/ 311381 h 567639"/>
                <a:gd name="connsiteX3" fmla="*/ 0 w 469338"/>
                <a:gd name="connsiteY3" fmla="*/ 11976 h 567639"/>
                <a:gd name="connsiteX0" fmla="*/ 0 w 469338"/>
                <a:gd name="connsiteY0" fmla="*/ 13831 h 565715"/>
                <a:gd name="connsiteX1" fmla="*/ 0 w 469338"/>
                <a:gd name="connsiteY1" fmla="*/ 539813 h 565715"/>
                <a:gd name="connsiteX2" fmla="*/ 469338 w 469338"/>
                <a:gd name="connsiteY2" fmla="*/ 297052 h 565715"/>
                <a:gd name="connsiteX3" fmla="*/ 0 w 469338"/>
                <a:gd name="connsiteY3" fmla="*/ 13831 h 565715"/>
                <a:gd name="connsiteX0" fmla="*/ 0 w 469338"/>
                <a:gd name="connsiteY0" fmla="*/ 9462 h 553736"/>
                <a:gd name="connsiteX1" fmla="*/ 0 w 469338"/>
                <a:gd name="connsiteY1" fmla="*/ 535444 h 553736"/>
                <a:gd name="connsiteX2" fmla="*/ 469338 w 469338"/>
                <a:gd name="connsiteY2" fmla="*/ 292683 h 553736"/>
                <a:gd name="connsiteX3" fmla="*/ 0 w 469338"/>
                <a:gd name="connsiteY3" fmla="*/ 9462 h 553736"/>
                <a:gd name="connsiteX0" fmla="*/ 0 w 469338"/>
                <a:gd name="connsiteY0" fmla="*/ 6053 h 543679"/>
                <a:gd name="connsiteX1" fmla="*/ 0 w 469338"/>
                <a:gd name="connsiteY1" fmla="*/ 532035 h 543679"/>
                <a:gd name="connsiteX2" fmla="*/ 469338 w 469338"/>
                <a:gd name="connsiteY2" fmla="*/ 289274 h 543679"/>
                <a:gd name="connsiteX3" fmla="*/ 0 w 469338"/>
                <a:gd name="connsiteY3" fmla="*/ 6053 h 543679"/>
                <a:gd name="connsiteX0" fmla="*/ 0 w 469338"/>
                <a:gd name="connsiteY0" fmla="*/ 6053 h 532818"/>
                <a:gd name="connsiteX1" fmla="*/ 0 w 469338"/>
                <a:gd name="connsiteY1" fmla="*/ 532035 h 532818"/>
                <a:gd name="connsiteX2" fmla="*/ 469338 w 469338"/>
                <a:gd name="connsiteY2" fmla="*/ 289274 h 532818"/>
                <a:gd name="connsiteX3" fmla="*/ 0 w 469338"/>
                <a:gd name="connsiteY3" fmla="*/ 6053 h 532818"/>
                <a:gd name="connsiteX0" fmla="*/ 0 w 469338"/>
                <a:gd name="connsiteY0" fmla="*/ 0 h 526765"/>
                <a:gd name="connsiteX1" fmla="*/ 0 w 469338"/>
                <a:gd name="connsiteY1" fmla="*/ 525982 h 526765"/>
                <a:gd name="connsiteX2" fmla="*/ 469338 w 469338"/>
                <a:gd name="connsiteY2" fmla="*/ 283221 h 526765"/>
                <a:gd name="connsiteX3" fmla="*/ 0 w 469338"/>
                <a:gd name="connsiteY3" fmla="*/ 0 h 526765"/>
                <a:gd name="connsiteX0" fmla="*/ 0 w 469338"/>
                <a:gd name="connsiteY0" fmla="*/ 0 h 526689"/>
                <a:gd name="connsiteX1" fmla="*/ 0 w 469338"/>
                <a:gd name="connsiteY1" fmla="*/ 525982 h 526689"/>
                <a:gd name="connsiteX2" fmla="*/ 469338 w 469338"/>
                <a:gd name="connsiteY2" fmla="*/ 273696 h 526689"/>
                <a:gd name="connsiteX3" fmla="*/ 0 w 469338"/>
                <a:gd name="connsiteY3" fmla="*/ 0 h 526689"/>
                <a:gd name="connsiteX0" fmla="*/ 0 w 469384"/>
                <a:gd name="connsiteY0" fmla="*/ 0 h 526927"/>
                <a:gd name="connsiteX1" fmla="*/ 0 w 469384"/>
                <a:gd name="connsiteY1" fmla="*/ 525982 h 526927"/>
                <a:gd name="connsiteX2" fmla="*/ 469338 w 469384"/>
                <a:gd name="connsiteY2" fmla="*/ 273696 h 526927"/>
                <a:gd name="connsiteX3" fmla="*/ 0 w 469384"/>
                <a:gd name="connsiteY3" fmla="*/ 0 h 526927"/>
                <a:gd name="connsiteX0" fmla="*/ 0 w 469338"/>
                <a:gd name="connsiteY0" fmla="*/ 0 h 494590"/>
                <a:gd name="connsiteX1" fmla="*/ 0 w 469338"/>
                <a:gd name="connsiteY1" fmla="*/ 494232 h 494590"/>
                <a:gd name="connsiteX2" fmla="*/ 469338 w 469338"/>
                <a:gd name="connsiteY2" fmla="*/ 241946 h 494590"/>
                <a:gd name="connsiteX3" fmla="*/ 0 w 469338"/>
                <a:gd name="connsiteY3" fmla="*/ 0 h 494590"/>
                <a:gd name="connsiteX0" fmla="*/ 0 w 469338"/>
                <a:gd name="connsiteY0" fmla="*/ 16 h 494606"/>
                <a:gd name="connsiteX1" fmla="*/ 0 w 469338"/>
                <a:gd name="connsiteY1" fmla="*/ 494248 h 494606"/>
                <a:gd name="connsiteX2" fmla="*/ 469338 w 469338"/>
                <a:gd name="connsiteY2" fmla="*/ 241962 h 494606"/>
                <a:gd name="connsiteX3" fmla="*/ 0 w 469338"/>
                <a:gd name="connsiteY3" fmla="*/ 16 h 494606"/>
                <a:gd name="connsiteX0" fmla="*/ 0 w 469338"/>
                <a:gd name="connsiteY0" fmla="*/ 16 h 494248"/>
                <a:gd name="connsiteX1" fmla="*/ 0 w 469338"/>
                <a:gd name="connsiteY1" fmla="*/ 494248 h 494248"/>
                <a:gd name="connsiteX2" fmla="*/ 469338 w 469338"/>
                <a:gd name="connsiteY2" fmla="*/ 241962 h 494248"/>
                <a:gd name="connsiteX3" fmla="*/ 0 w 469338"/>
                <a:gd name="connsiteY3" fmla="*/ 16 h 494248"/>
                <a:gd name="connsiteX0" fmla="*/ 0 w 469338"/>
                <a:gd name="connsiteY0" fmla="*/ 33 h 494265"/>
                <a:gd name="connsiteX1" fmla="*/ 0 w 469338"/>
                <a:gd name="connsiteY1" fmla="*/ 494265 h 494265"/>
                <a:gd name="connsiteX2" fmla="*/ 469338 w 469338"/>
                <a:gd name="connsiteY2" fmla="*/ 241979 h 494265"/>
                <a:gd name="connsiteX3" fmla="*/ 0 w 469338"/>
                <a:gd name="connsiteY3" fmla="*/ 33 h 49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9338" h="494265">
                  <a:moveTo>
                    <a:pt x="0" y="33"/>
                  </a:moveTo>
                  <a:lnTo>
                    <a:pt x="0" y="494265"/>
                  </a:lnTo>
                  <a:cubicBezTo>
                    <a:pt x="207537" y="487830"/>
                    <a:pt x="469338" y="406901"/>
                    <a:pt x="469338" y="241979"/>
                  </a:cubicBezTo>
                  <a:cubicBezTo>
                    <a:pt x="469338" y="77057"/>
                    <a:pt x="267510" y="-1878"/>
                    <a:pt x="0" y="33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0" name="カギ線コネクタ 9">
              <a:extLst>
                <a:ext uri="{FF2B5EF4-FFF2-40B4-BE49-F238E27FC236}">
                  <a16:creationId xmlns:a16="http://schemas.microsoft.com/office/drawing/2014/main" id="{81652D1B-4CC7-8343-A873-F2567F09F73D}"/>
                </a:ext>
              </a:extLst>
            </p:cNvPr>
            <p:cNvCxnSpPr>
              <a:cxnSpLocks/>
            </p:cNvCxnSpPr>
            <p:nvPr/>
          </p:nvCxnSpPr>
          <p:spPr>
            <a:xfrm>
              <a:off x="2772120" y="5349308"/>
              <a:ext cx="2596679" cy="414661"/>
            </a:xfrm>
            <a:prstGeom prst="bentConnector3">
              <a:avLst>
                <a:gd name="adj1" fmla="val 86733"/>
              </a:avLst>
            </a:prstGeom>
            <a:ln>
              <a:solidFill>
                <a:srgbClr val="0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F261BC38-EA23-404C-BCD1-8B375622050E}"/>
                </a:ext>
              </a:extLst>
            </p:cNvPr>
            <p:cNvSpPr txBox="1"/>
            <p:nvPr/>
          </p:nvSpPr>
          <p:spPr>
            <a:xfrm>
              <a:off x="799584" y="5056920"/>
              <a:ext cx="2426937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Belle event trigger</a:t>
              </a:r>
            </a:p>
            <a:p>
              <a:r>
                <a:rPr lang="en-US" sz="1600" dirty="0"/>
                <a:t>(5-10 </a:t>
              </a:r>
              <a:r>
                <a:rPr lang="en-US" altLang="ja-JP" sz="1600" dirty="0"/>
                <a:t>µs for decision)</a:t>
              </a:r>
              <a:endParaRPr lang="en-US" sz="1600" dirty="0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78B314C2-3C6B-724D-A136-F2ACE440A457}"/>
                </a:ext>
              </a:extLst>
            </p:cNvPr>
            <p:cNvSpPr txBox="1"/>
            <p:nvPr/>
          </p:nvSpPr>
          <p:spPr>
            <a:xfrm>
              <a:off x="3363879" y="5074458"/>
              <a:ext cx="1479256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0.1 µs signal window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9EC31FDB-0E05-B24F-BEBA-7B94DEC6FECE}"/>
                </a:ext>
              </a:extLst>
            </p:cNvPr>
            <p:cNvSpPr txBox="1"/>
            <p:nvPr/>
          </p:nvSpPr>
          <p:spPr>
            <a:xfrm>
              <a:off x="6080322" y="5329601"/>
              <a:ext cx="2439002" cy="107721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Back ground rate </a:t>
              </a:r>
            </a:p>
            <a:p>
              <a:r>
                <a:rPr lang="en-US" sz="1600" dirty="0"/>
                <a:t>&lt;  0.001 hits/trigger/pixel</a:t>
              </a:r>
            </a:p>
            <a:p>
              <a:endParaRPr lang="en-US" sz="1600" dirty="0"/>
            </a:p>
            <a:p>
              <a:r>
                <a:rPr lang="en-US" sz="1600" dirty="0"/>
                <a:t>Efficient for physics signal.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E6FEEA2-DF08-8A4B-AE9D-462717123051}"/>
                </a:ext>
              </a:extLst>
            </p:cNvPr>
            <p:cNvSpPr txBox="1"/>
            <p:nvPr/>
          </p:nvSpPr>
          <p:spPr>
            <a:xfrm>
              <a:off x="3363878" y="5787379"/>
              <a:ext cx="1486359" cy="584775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Delay </a:t>
              </a:r>
              <a:r>
                <a:rPr lang="en-US" altLang="ja-JP" sz="1600" dirty="0"/>
                <a:t>(5-10 µs for decision)</a:t>
              </a:r>
            </a:p>
          </p:txBody>
        </p:sp>
      </p:grpSp>
      <p:pic>
        <p:nvPicPr>
          <p:cNvPr id="16" name="図 15" descr="板 が含まれている画像&#10;&#10;自動的に生成された説明">
            <a:extLst>
              <a:ext uri="{FF2B5EF4-FFF2-40B4-BE49-F238E27FC236}">
                <a16:creationId xmlns:a16="http://schemas.microsoft.com/office/drawing/2014/main" id="{04653B3E-7AB8-F740-A0C3-F28C75B405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560" y="831307"/>
            <a:ext cx="4670885" cy="4828937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0BE84DEB-9903-8348-82EE-EC3FB5252D71}"/>
              </a:ext>
            </a:extLst>
          </p:cNvPr>
          <p:cNvCxnSpPr>
            <a:cxnSpLocks/>
          </p:cNvCxnSpPr>
          <p:nvPr/>
        </p:nvCxnSpPr>
        <p:spPr>
          <a:xfrm flipH="1">
            <a:off x="3757539" y="4077072"/>
            <a:ext cx="3033849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4403588-94A8-AD48-81DE-DEBE801F55EC}"/>
              </a:ext>
            </a:extLst>
          </p:cNvPr>
          <p:cNvSpPr txBox="1"/>
          <p:nvPr/>
        </p:nvSpPr>
        <p:spPr>
          <a:xfrm>
            <a:off x="4788784" y="4126163"/>
            <a:ext cx="613882" cy="32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</a:rPr>
              <a:t>6mm</a:t>
            </a:r>
            <a:endParaRPr lang="ja-JP" altLang="en-US" sz="1800" b="1" dirty="0">
              <a:solidFill>
                <a:srgbClr val="FF0000"/>
              </a:solidFill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E622B150-3934-A04B-9B71-F6B636E45DF9}"/>
              </a:ext>
            </a:extLst>
          </p:cNvPr>
          <p:cNvCxnSpPr>
            <a:cxnSpLocks/>
          </p:cNvCxnSpPr>
          <p:nvPr/>
        </p:nvCxnSpPr>
        <p:spPr>
          <a:xfrm flipH="1">
            <a:off x="7629220" y="1073494"/>
            <a:ext cx="1" cy="4362479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B9B91A2-F69F-0841-B097-ACB5B89CFEB0}"/>
              </a:ext>
            </a:extLst>
          </p:cNvPr>
          <p:cNvSpPr txBox="1"/>
          <p:nvPr/>
        </p:nvSpPr>
        <p:spPr>
          <a:xfrm rot="16200000">
            <a:off x="7084705" y="3047054"/>
            <a:ext cx="698666" cy="32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800" b="1" dirty="0">
                <a:solidFill>
                  <a:srgbClr val="FF0000"/>
                </a:solidFill>
              </a:rPr>
              <a:t>45</a:t>
            </a:r>
            <a:r>
              <a:rPr lang="en-US" altLang="ja-JP" sz="1800" b="1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800" b="1" dirty="0">
                <a:solidFill>
                  <a:srgbClr val="FF0000"/>
                </a:solidFill>
              </a:rPr>
              <a:t>m</a:t>
            </a:r>
            <a:endParaRPr lang="ja-JP" altLang="en-US" sz="1800" b="1" dirty="0">
              <a:solidFill>
                <a:srgbClr val="FF0000"/>
              </a:solidFill>
            </a:endParaRPr>
          </a:p>
        </p:txBody>
      </p:sp>
      <p:sp>
        <p:nvSpPr>
          <p:cNvPr id="21" name="楕円 14">
            <a:extLst>
              <a:ext uri="{FF2B5EF4-FFF2-40B4-BE49-F238E27FC236}">
                <a16:creationId xmlns:a16="http://schemas.microsoft.com/office/drawing/2014/main" id="{630AED71-6E64-5941-B4F2-20F83E9632D9}"/>
              </a:ext>
            </a:extLst>
          </p:cNvPr>
          <p:cNvSpPr/>
          <p:nvPr/>
        </p:nvSpPr>
        <p:spPr>
          <a:xfrm>
            <a:off x="5551444" y="1590800"/>
            <a:ext cx="368119" cy="36188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/>
          </a:p>
        </p:txBody>
      </p:sp>
      <p:sp>
        <p:nvSpPr>
          <p:cNvPr id="22" name="フリーフォーム: 図形 17">
            <a:extLst>
              <a:ext uri="{FF2B5EF4-FFF2-40B4-BE49-F238E27FC236}">
                <a16:creationId xmlns:a16="http://schemas.microsoft.com/office/drawing/2014/main" id="{4183D0A4-5D92-CC4A-B897-1E2F99892B55}"/>
              </a:ext>
            </a:extLst>
          </p:cNvPr>
          <p:cNvSpPr/>
          <p:nvPr/>
        </p:nvSpPr>
        <p:spPr>
          <a:xfrm>
            <a:off x="6058902" y="1341815"/>
            <a:ext cx="1218593" cy="610871"/>
          </a:xfrm>
          <a:custGeom>
            <a:avLst/>
            <a:gdLst>
              <a:gd name="connsiteX0" fmla="*/ 0 w 2029768"/>
              <a:gd name="connsiteY0" fmla="*/ 703384 h 1115367"/>
              <a:gd name="connsiteX1" fmla="*/ 1446963 w 2029768"/>
              <a:gd name="connsiteY1" fmla="*/ 411982 h 1115367"/>
              <a:gd name="connsiteX2" fmla="*/ 1266093 w 2029768"/>
              <a:gd name="connsiteY2" fmla="*/ 0 h 1115367"/>
              <a:gd name="connsiteX3" fmla="*/ 2029768 w 2029768"/>
              <a:gd name="connsiteY3" fmla="*/ 361740 h 1115367"/>
              <a:gd name="connsiteX4" fmla="*/ 1668027 w 2029768"/>
              <a:gd name="connsiteY4" fmla="*/ 1115367 h 1115367"/>
              <a:gd name="connsiteX5" fmla="*/ 1497205 w 2029768"/>
              <a:gd name="connsiteY5" fmla="*/ 733529 h 1115367"/>
              <a:gd name="connsiteX6" fmla="*/ 0 w 2029768"/>
              <a:gd name="connsiteY6" fmla="*/ 703384 h 1115367"/>
              <a:gd name="connsiteX0" fmla="*/ 0 w 2029768"/>
              <a:gd name="connsiteY0" fmla="*/ 703384 h 1115367"/>
              <a:gd name="connsiteX1" fmla="*/ 1446963 w 2029768"/>
              <a:gd name="connsiteY1" fmla="*/ 411982 h 1115367"/>
              <a:gd name="connsiteX2" fmla="*/ 1266093 w 2029768"/>
              <a:gd name="connsiteY2" fmla="*/ 0 h 1115367"/>
              <a:gd name="connsiteX3" fmla="*/ 2029768 w 2029768"/>
              <a:gd name="connsiteY3" fmla="*/ 361740 h 1115367"/>
              <a:gd name="connsiteX4" fmla="*/ 1668027 w 2029768"/>
              <a:gd name="connsiteY4" fmla="*/ 1115367 h 1115367"/>
              <a:gd name="connsiteX5" fmla="*/ 1531495 w 2029768"/>
              <a:gd name="connsiteY5" fmla="*/ 690666 h 1115367"/>
              <a:gd name="connsiteX6" fmla="*/ 0 w 2029768"/>
              <a:gd name="connsiteY6" fmla="*/ 703384 h 1115367"/>
              <a:gd name="connsiteX0" fmla="*/ 0 w 2029768"/>
              <a:gd name="connsiteY0" fmla="*/ 703384 h 1115367"/>
              <a:gd name="connsiteX1" fmla="*/ 1441248 w 2029768"/>
              <a:gd name="connsiteY1" fmla="*/ 431984 h 1115367"/>
              <a:gd name="connsiteX2" fmla="*/ 1266093 w 2029768"/>
              <a:gd name="connsiteY2" fmla="*/ 0 h 1115367"/>
              <a:gd name="connsiteX3" fmla="*/ 2029768 w 2029768"/>
              <a:gd name="connsiteY3" fmla="*/ 361740 h 1115367"/>
              <a:gd name="connsiteX4" fmla="*/ 1668027 w 2029768"/>
              <a:gd name="connsiteY4" fmla="*/ 1115367 h 1115367"/>
              <a:gd name="connsiteX5" fmla="*/ 1531495 w 2029768"/>
              <a:gd name="connsiteY5" fmla="*/ 690666 h 1115367"/>
              <a:gd name="connsiteX6" fmla="*/ 0 w 2029768"/>
              <a:gd name="connsiteY6" fmla="*/ 703384 h 1115367"/>
              <a:gd name="connsiteX0" fmla="*/ 0 w 2029768"/>
              <a:gd name="connsiteY0" fmla="*/ 751962 h 1163945"/>
              <a:gd name="connsiteX1" fmla="*/ 1441248 w 2029768"/>
              <a:gd name="connsiteY1" fmla="*/ 480562 h 1163945"/>
              <a:gd name="connsiteX2" fmla="*/ 1468976 w 2029768"/>
              <a:gd name="connsiteY2" fmla="*/ 0 h 1163945"/>
              <a:gd name="connsiteX3" fmla="*/ 2029768 w 2029768"/>
              <a:gd name="connsiteY3" fmla="*/ 410318 h 1163945"/>
              <a:gd name="connsiteX4" fmla="*/ 1668027 w 2029768"/>
              <a:gd name="connsiteY4" fmla="*/ 1163945 h 1163945"/>
              <a:gd name="connsiteX5" fmla="*/ 1531495 w 2029768"/>
              <a:gd name="connsiteY5" fmla="*/ 739244 h 1163945"/>
              <a:gd name="connsiteX6" fmla="*/ 0 w 2029768"/>
              <a:gd name="connsiteY6" fmla="*/ 751962 h 1163945"/>
              <a:gd name="connsiteX0" fmla="*/ 0 w 2029768"/>
              <a:gd name="connsiteY0" fmla="*/ 751962 h 1163945"/>
              <a:gd name="connsiteX1" fmla="*/ 1564120 w 2029768"/>
              <a:gd name="connsiteY1" fmla="*/ 431985 h 1163945"/>
              <a:gd name="connsiteX2" fmla="*/ 1468976 w 2029768"/>
              <a:gd name="connsiteY2" fmla="*/ 0 h 1163945"/>
              <a:gd name="connsiteX3" fmla="*/ 2029768 w 2029768"/>
              <a:gd name="connsiteY3" fmla="*/ 410318 h 1163945"/>
              <a:gd name="connsiteX4" fmla="*/ 1668027 w 2029768"/>
              <a:gd name="connsiteY4" fmla="*/ 1163945 h 1163945"/>
              <a:gd name="connsiteX5" fmla="*/ 1531495 w 2029768"/>
              <a:gd name="connsiteY5" fmla="*/ 739244 h 1163945"/>
              <a:gd name="connsiteX6" fmla="*/ 0 w 2029768"/>
              <a:gd name="connsiteY6" fmla="*/ 751962 h 1163945"/>
              <a:gd name="connsiteX0" fmla="*/ 0 w 2029768"/>
              <a:gd name="connsiteY0" fmla="*/ 751962 h 1163945"/>
              <a:gd name="connsiteX1" fmla="*/ 1564120 w 2029768"/>
              <a:gd name="connsiteY1" fmla="*/ 431985 h 1163945"/>
              <a:gd name="connsiteX2" fmla="*/ 1468976 w 2029768"/>
              <a:gd name="connsiteY2" fmla="*/ 0 h 1163945"/>
              <a:gd name="connsiteX3" fmla="*/ 2029768 w 2029768"/>
              <a:gd name="connsiteY3" fmla="*/ 410318 h 1163945"/>
              <a:gd name="connsiteX4" fmla="*/ 1668027 w 2029768"/>
              <a:gd name="connsiteY4" fmla="*/ 1163945 h 1163945"/>
              <a:gd name="connsiteX5" fmla="*/ 1611505 w 2029768"/>
              <a:gd name="connsiteY5" fmla="*/ 667806 h 1163945"/>
              <a:gd name="connsiteX6" fmla="*/ 0 w 2029768"/>
              <a:gd name="connsiteY6" fmla="*/ 751962 h 1163945"/>
              <a:gd name="connsiteX0" fmla="*/ 0 w 2029768"/>
              <a:gd name="connsiteY0" fmla="*/ 751962 h 1106795"/>
              <a:gd name="connsiteX1" fmla="*/ 1564120 w 2029768"/>
              <a:gd name="connsiteY1" fmla="*/ 431985 h 1106795"/>
              <a:gd name="connsiteX2" fmla="*/ 1468976 w 2029768"/>
              <a:gd name="connsiteY2" fmla="*/ 0 h 1106795"/>
              <a:gd name="connsiteX3" fmla="*/ 2029768 w 2029768"/>
              <a:gd name="connsiteY3" fmla="*/ 410318 h 1106795"/>
              <a:gd name="connsiteX4" fmla="*/ 1708032 w 2029768"/>
              <a:gd name="connsiteY4" fmla="*/ 1106795 h 1106795"/>
              <a:gd name="connsiteX5" fmla="*/ 1611505 w 2029768"/>
              <a:gd name="connsiteY5" fmla="*/ 667806 h 1106795"/>
              <a:gd name="connsiteX6" fmla="*/ 0 w 2029768"/>
              <a:gd name="connsiteY6" fmla="*/ 751962 h 1106795"/>
              <a:gd name="connsiteX0" fmla="*/ 0 w 2026910"/>
              <a:gd name="connsiteY0" fmla="*/ 751962 h 1106795"/>
              <a:gd name="connsiteX1" fmla="*/ 1564120 w 2026910"/>
              <a:gd name="connsiteY1" fmla="*/ 431985 h 1106795"/>
              <a:gd name="connsiteX2" fmla="*/ 1468976 w 2026910"/>
              <a:gd name="connsiteY2" fmla="*/ 0 h 1106795"/>
              <a:gd name="connsiteX3" fmla="*/ 2026910 w 2026910"/>
              <a:gd name="connsiteY3" fmla="*/ 441751 h 1106795"/>
              <a:gd name="connsiteX4" fmla="*/ 1708032 w 2026910"/>
              <a:gd name="connsiteY4" fmla="*/ 1106795 h 1106795"/>
              <a:gd name="connsiteX5" fmla="*/ 1611505 w 2026910"/>
              <a:gd name="connsiteY5" fmla="*/ 667806 h 1106795"/>
              <a:gd name="connsiteX6" fmla="*/ 0 w 2026910"/>
              <a:gd name="connsiteY6" fmla="*/ 751962 h 1106795"/>
              <a:gd name="connsiteX0" fmla="*/ 0 w 2024053"/>
              <a:gd name="connsiteY0" fmla="*/ 751962 h 1106795"/>
              <a:gd name="connsiteX1" fmla="*/ 1564120 w 2024053"/>
              <a:gd name="connsiteY1" fmla="*/ 431985 h 1106795"/>
              <a:gd name="connsiteX2" fmla="*/ 1468976 w 2024053"/>
              <a:gd name="connsiteY2" fmla="*/ 0 h 1106795"/>
              <a:gd name="connsiteX3" fmla="*/ 2024053 w 2024053"/>
              <a:gd name="connsiteY3" fmla="*/ 458896 h 1106795"/>
              <a:gd name="connsiteX4" fmla="*/ 1708032 w 2024053"/>
              <a:gd name="connsiteY4" fmla="*/ 1106795 h 1106795"/>
              <a:gd name="connsiteX5" fmla="*/ 1611505 w 2024053"/>
              <a:gd name="connsiteY5" fmla="*/ 667806 h 1106795"/>
              <a:gd name="connsiteX6" fmla="*/ 0 w 2024053"/>
              <a:gd name="connsiteY6" fmla="*/ 751962 h 1106795"/>
              <a:gd name="connsiteX0" fmla="*/ 0 w 2024053"/>
              <a:gd name="connsiteY0" fmla="*/ 751962 h 1106795"/>
              <a:gd name="connsiteX1" fmla="*/ 1564120 w 2024053"/>
              <a:gd name="connsiteY1" fmla="*/ 431985 h 1106795"/>
              <a:gd name="connsiteX2" fmla="*/ 1468976 w 2024053"/>
              <a:gd name="connsiteY2" fmla="*/ 0 h 1106795"/>
              <a:gd name="connsiteX3" fmla="*/ 2024053 w 2024053"/>
              <a:gd name="connsiteY3" fmla="*/ 478898 h 1106795"/>
              <a:gd name="connsiteX4" fmla="*/ 1708032 w 2024053"/>
              <a:gd name="connsiteY4" fmla="*/ 1106795 h 1106795"/>
              <a:gd name="connsiteX5" fmla="*/ 1611505 w 2024053"/>
              <a:gd name="connsiteY5" fmla="*/ 667806 h 1106795"/>
              <a:gd name="connsiteX6" fmla="*/ 0 w 2024053"/>
              <a:gd name="connsiteY6" fmla="*/ 751962 h 1106795"/>
              <a:gd name="connsiteX0" fmla="*/ 35 w 2024088"/>
              <a:gd name="connsiteY0" fmla="*/ 751962 h 1106795"/>
              <a:gd name="connsiteX1" fmla="*/ 1564155 w 2024088"/>
              <a:gd name="connsiteY1" fmla="*/ 431985 h 1106795"/>
              <a:gd name="connsiteX2" fmla="*/ 1469011 w 2024088"/>
              <a:gd name="connsiteY2" fmla="*/ 0 h 1106795"/>
              <a:gd name="connsiteX3" fmla="*/ 2024088 w 2024088"/>
              <a:gd name="connsiteY3" fmla="*/ 478898 h 1106795"/>
              <a:gd name="connsiteX4" fmla="*/ 1708067 w 2024088"/>
              <a:gd name="connsiteY4" fmla="*/ 1106795 h 1106795"/>
              <a:gd name="connsiteX5" fmla="*/ 1611540 w 2024088"/>
              <a:gd name="connsiteY5" fmla="*/ 667806 h 1106795"/>
              <a:gd name="connsiteX6" fmla="*/ 35 w 2024088"/>
              <a:gd name="connsiteY6" fmla="*/ 751962 h 1106795"/>
              <a:gd name="connsiteX0" fmla="*/ 35 w 2024088"/>
              <a:gd name="connsiteY0" fmla="*/ 751962 h 1106795"/>
              <a:gd name="connsiteX1" fmla="*/ 1564155 w 2024088"/>
              <a:gd name="connsiteY1" fmla="*/ 431985 h 1106795"/>
              <a:gd name="connsiteX2" fmla="*/ 1469011 w 2024088"/>
              <a:gd name="connsiteY2" fmla="*/ 0 h 1106795"/>
              <a:gd name="connsiteX3" fmla="*/ 2024088 w 2024088"/>
              <a:gd name="connsiteY3" fmla="*/ 478898 h 1106795"/>
              <a:gd name="connsiteX4" fmla="*/ 1708067 w 2024088"/>
              <a:gd name="connsiteY4" fmla="*/ 1106795 h 1106795"/>
              <a:gd name="connsiteX5" fmla="*/ 1611540 w 2024088"/>
              <a:gd name="connsiteY5" fmla="*/ 667806 h 1106795"/>
              <a:gd name="connsiteX6" fmla="*/ 35 w 2024088"/>
              <a:gd name="connsiteY6" fmla="*/ 751962 h 1106795"/>
              <a:gd name="connsiteX0" fmla="*/ 38 w 2024091"/>
              <a:gd name="connsiteY0" fmla="*/ 751962 h 1106795"/>
              <a:gd name="connsiteX1" fmla="*/ 1564158 w 2024091"/>
              <a:gd name="connsiteY1" fmla="*/ 431985 h 1106795"/>
              <a:gd name="connsiteX2" fmla="*/ 1469014 w 2024091"/>
              <a:gd name="connsiteY2" fmla="*/ 0 h 1106795"/>
              <a:gd name="connsiteX3" fmla="*/ 2024091 w 2024091"/>
              <a:gd name="connsiteY3" fmla="*/ 478898 h 1106795"/>
              <a:gd name="connsiteX4" fmla="*/ 1708070 w 2024091"/>
              <a:gd name="connsiteY4" fmla="*/ 1106795 h 1106795"/>
              <a:gd name="connsiteX5" fmla="*/ 1611543 w 2024091"/>
              <a:gd name="connsiteY5" fmla="*/ 667806 h 1106795"/>
              <a:gd name="connsiteX6" fmla="*/ 38 w 2024091"/>
              <a:gd name="connsiteY6" fmla="*/ 751962 h 1106795"/>
              <a:gd name="connsiteX0" fmla="*/ 38 w 2024091"/>
              <a:gd name="connsiteY0" fmla="*/ 751962 h 1106795"/>
              <a:gd name="connsiteX1" fmla="*/ 1564158 w 2024091"/>
              <a:gd name="connsiteY1" fmla="*/ 431985 h 1106795"/>
              <a:gd name="connsiteX2" fmla="*/ 1469014 w 2024091"/>
              <a:gd name="connsiteY2" fmla="*/ 0 h 1106795"/>
              <a:gd name="connsiteX3" fmla="*/ 2024091 w 2024091"/>
              <a:gd name="connsiteY3" fmla="*/ 478898 h 1106795"/>
              <a:gd name="connsiteX4" fmla="*/ 1708070 w 2024091"/>
              <a:gd name="connsiteY4" fmla="*/ 1106795 h 1106795"/>
              <a:gd name="connsiteX5" fmla="*/ 1611543 w 2024091"/>
              <a:gd name="connsiteY5" fmla="*/ 667806 h 1106795"/>
              <a:gd name="connsiteX6" fmla="*/ 38 w 2024091"/>
              <a:gd name="connsiteY6" fmla="*/ 751962 h 1106795"/>
              <a:gd name="connsiteX0" fmla="*/ 38 w 2024091"/>
              <a:gd name="connsiteY0" fmla="*/ 751962 h 1106795"/>
              <a:gd name="connsiteX1" fmla="*/ 1549870 w 2024091"/>
              <a:gd name="connsiteY1" fmla="*/ 429128 h 1106795"/>
              <a:gd name="connsiteX2" fmla="*/ 1469014 w 2024091"/>
              <a:gd name="connsiteY2" fmla="*/ 0 h 1106795"/>
              <a:gd name="connsiteX3" fmla="*/ 2024091 w 2024091"/>
              <a:gd name="connsiteY3" fmla="*/ 478898 h 1106795"/>
              <a:gd name="connsiteX4" fmla="*/ 1708070 w 2024091"/>
              <a:gd name="connsiteY4" fmla="*/ 1106795 h 1106795"/>
              <a:gd name="connsiteX5" fmla="*/ 1611543 w 2024091"/>
              <a:gd name="connsiteY5" fmla="*/ 667806 h 1106795"/>
              <a:gd name="connsiteX6" fmla="*/ 38 w 2024091"/>
              <a:gd name="connsiteY6" fmla="*/ 751962 h 1106795"/>
              <a:gd name="connsiteX0" fmla="*/ 38 w 2024091"/>
              <a:gd name="connsiteY0" fmla="*/ 680524 h 1035357"/>
              <a:gd name="connsiteX1" fmla="*/ 1549870 w 2024091"/>
              <a:gd name="connsiteY1" fmla="*/ 357690 h 1035357"/>
              <a:gd name="connsiteX2" fmla="*/ 1509019 w 2024091"/>
              <a:gd name="connsiteY2" fmla="*/ 0 h 1035357"/>
              <a:gd name="connsiteX3" fmla="*/ 2024091 w 2024091"/>
              <a:gd name="connsiteY3" fmla="*/ 407460 h 1035357"/>
              <a:gd name="connsiteX4" fmla="*/ 1708070 w 2024091"/>
              <a:gd name="connsiteY4" fmla="*/ 1035357 h 1035357"/>
              <a:gd name="connsiteX5" fmla="*/ 1611543 w 2024091"/>
              <a:gd name="connsiteY5" fmla="*/ 596368 h 1035357"/>
              <a:gd name="connsiteX6" fmla="*/ 38 w 2024091"/>
              <a:gd name="connsiteY6" fmla="*/ 680524 h 1035357"/>
              <a:gd name="connsiteX0" fmla="*/ 38 w 2024091"/>
              <a:gd name="connsiteY0" fmla="*/ 680524 h 1035357"/>
              <a:gd name="connsiteX1" fmla="*/ 1584160 w 2024091"/>
              <a:gd name="connsiteY1" fmla="*/ 349118 h 1035357"/>
              <a:gd name="connsiteX2" fmla="*/ 1509019 w 2024091"/>
              <a:gd name="connsiteY2" fmla="*/ 0 h 1035357"/>
              <a:gd name="connsiteX3" fmla="*/ 2024091 w 2024091"/>
              <a:gd name="connsiteY3" fmla="*/ 407460 h 1035357"/>
              <a:gd name="connsiteX4" fmla="*/ 1708070 w 2024091"/>
              <a:gd name="connsiteY4" fmla="*/ 1035357 h 1035357"/>
              <a:gd name="connsiteX5" fmla="*/ 1611543 w 2024091"/>
              <a:gd name="connsiteY5" fmla="*/ 596368 h 1035357"/>
              <a:gd name="connsiteX6" fmla="*/ 38 w 2024091"/>
              <a:gd name="connsiteY6" fmla="*/ 680524 h 1035357"/>
              <a:gd name="connsiteX0" fmla="*/ 38 w 2024091"/>
              <a:gd name="connsiteY0" fmla="*/ 680524 h 1035357"/>
              <a:gd name="connsiteX1" fmla="*/ 1584160 w 2024091"/>
              <a:gd name="connsiteY1" fmla="*/ 349118 h 1035357"/>
              <a:gd name="connsiteX2" fmla="*/ 1509019 w 2024091"/>
              <a:gd name="connsiteY2" fmla="*/ 0 h 1035357"/>
              <a:gd name="connsiteX3" fmla="*/ 2024091 w 2024091"/>
              <a:gd name="connsiteY3" fmla="*/ 407460 h 1035357"/>
              <a:gd name="connsiteX4" fmla="*/ 1708070 w 2024091"/>
              <a:gd name="connsiteY4" fmla="*/ 1035357 h 1035357"/>
              <a:gd name="connsiteX5" fmla="*/ 1648690 w 2024091"/>
              <a:gd name="connsiteY5" fmla="*/ 630658 h 1035357"/>
              <a:gd name="connsiteX6" fmla="*/ 38 w 2024091"/>
              <a:gd name="connsiteY6" fmla="*/ 680524 h 1035357"/>
              <a:gd name="connsiteX0" fmla="*/ 38 w 2024091"/>
              <a:gd name="connsiteY0" fmla="*/ 680524 h 1035357"/>
              <a:gd name="connsiteX1" fmla="*/ 1584160 w 2024091"/>
              <a:gd name="connsiteY1" fmla="*/ 349118 h 1035357"/>
              <a:gd name="connsiteX2" fmla="*/ 1509019 w 2024091"/>
              <a:gd name="connsiteY2" fmla="*/ 0 h 1035357"/>
              <a:gd name="connsiteX3" fmla="*/ 2024091 w 2024091"/>
              <a:gd name="connsiteY3" fmla="*/ 407460 h 1035357"/>
              <a:gd name="connsiteX4" fmla="*/ 1708070 w 2024091"/>
              <a:gd name="connsiteY4" fmla="*/ 1035357 h 1035357"/>
              <a:gd name="connsiteX5" fmla="*/ 1648690 w 2024091"/>
              <a:gd name="connsiteY5" fmla="*/ 630658 h 1035357"/>
              <a:gd name="connsiteX6" fmla="*/ 38 w 2024091"/>
              <a:gd name="connsiteY6" fmla="*/ 680524 h 1035357"/>
              <a:gd name="connsiteX0" fmla="*/ 38 w 2024091"/>
              <a:gd name="connsiteY0" fmla="*/ 680524 h 1035357"/>
              <a:gd name="connsiteX1" fmla="*/ 1575587 w 2024091"/>
              <a:gd name="connsiteY1" fmla="*/ 354833 h 1035357"/>
              <a:gd name="connsiteX2" fmla="*/ 1509019 w 2024091"/>
              <a:gd name="connsiteY2" fmla="*/ 0 h 1035357"/>
              <a:gd name="connsiteX3" fmla="*/ 2024091 w 2024091"/>
              <a:gd name="connsiteY3" fmla="*/ 407460 h 1035357"/>
              <a:gd name="connsiteX4" fmla="*/ 1708070 w 2024091"/>
              <a:gd name="connsiteY4" fmla="*/ 1035357 h 1035357"/>
              <a:gd name="connsiteX5" fmla="*/ 1648690 w 2024091"/>
              <a:gd name="connsiteY5" fmla="*/ 630658 h 1035357"/>
              <a:gd name="connsiteX6" fmla="*/ 38 w 2024091"/>
              <a:gd name="connsiteY6" fmla="*/ 680524 h 1035357"/>
              <a:gd name="connsiteX0" fmla="*/ 38 w 2046951"/>
              <a:gd name="connsiteY0" fmla="*/ 680524 h 1035357"/>
              <a:gd name="connsiteX1" fmla="*/ 1575587 w 2046951"/>
              <a:gd name="connsiteY1" fmla="*/ 354833 h 1035357"/>
              <a:gd name="connsiteX2" fmla="*/ 1509019 w 2046951"/>
              <a:gd name="connsiteY2" fmla="*/ 0 h 1035357"/>
              <a:gd name="connsiteX3" fmla="*/ 2046951 w 2046951"/>
              <a:gd name="connsiteY3" fmla="*/ 404603 h 1035357"/>
              <a:gd name="connsiteX4" fmla="*/ 1708070 w 2046951"/>
              <a:gd name="connsiteY4" fmla="*/ 1035357 h 1035357"/>
              <a:gd name="connsiteX5" fmla="*/ 1648690 w 2046951"/>
              <a:gd name="connsiteY5" fmla="*/ 630658 h 1035357"/>
              <a:gd name="connsiteX6" fmla="*/ 38 w 2046951"/>
              <a:gd name="connsiteY6" fmla="*/ 680524 h 103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46951" h="1035357">
                <a:moveTo>
                  <a:pt x="38" y="680524"/>
                </a:moveTo>
                <a:cubicBezTo>
                  <a:pt x="-7860" y="641221"/>
                  <a:pt x="1216458" y="377290"/>
                  <a:pt x="1575587" y="354833"/>
                </a:cubicBezTo>
                <a:lnTo>
                  <a:pt x="1509019" y="0"/>
                </a:lnTo>
                <a:lnTo>
                  <a:pt x="2046951" y="404603"/>
                </a:lnTo>
                <a:lnTo>
                  <a:pt x="1708070" y="1035357"/>
                </a:lnTo>
                <a:lnTo>
                  <a:pt x="1648690" y="630658"/>
                </a:lnTo>
                <a:cubicBezTo>
                  <a:pt x="1364018" y="520084"/>
                  <a:pt x="7936" y="719828"/>
                  <a:pt x="38" y="680524"/>
                </a:cubicBez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/>
          </a:p>
        </p:txBody>
      </p:sp>
      <p:sp>
        <p:nvSpPr>
          <p:cNvPr id="25" name="タイトル 1">
            <a:extLst>
              <a:ext uri="{FF2B5EF4-FFF2-40B4-BE49-F238E27FC236}">
                <a16:creationId xmlns:a16="http://schemas.microsoft.com/office/drawing/2014/main" id="{FE818FB0-88F6-4845-B364-251F9A0B0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97480"/>
          </a:xfrm>
        </p:spPr>
        <p:txBody>
          <a:bodyPr/>
          <a:lstStyle/>
          <a:p>
            <a:r>
              <a:rPr lang="en-US" altLang="ja-JP" dirty="0"/>
              <a:t>DuTiP (2020-) for the </a:t>
            </a:r>
            <a:r>
              <a:rPr lang="en-US" dirty="0"/>
              <a:t>Belle II upgrade pixel detector</a:t>
            </a:r>
          </a:p>
        </p:txBody>
      </p:sp>
      <p:sp>
        <p:nvSpPr>
          <p:cNvPr id="35" name="三角形 34">
            <a:extLst>
              <a:ext uri="{FF2B5EF4-FFF2-40B4-BE49-F238E27FC236}">
                <a16:creationId xmlns:a16="http://schemas.microsoft.com/office/drawing/2014/main" id="{B9D0B1A0-ACD5-7C47-B0AD-6114D52F787E}"/>
              </a:ext>
            </a:extLst>
          </p:cNvPr>
          <p:cNvSpPr/>
          <p:nvPr/>
        </p:nvSpPr>
        <p:spPr>
          <a:xfrm rot="5400000">
            <a:off x="3199581" y="5984861"/>
            <a:ext cx="320228" cy="32868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6A9378F-3A52-194F-871A-C3205DF5B99E}"/>
              </a:ext>
            </a:extLst>
          </p:cNvPr>
          <p:cNvSpPr txBox="1"/>
          <p:nvPr/>
        </p:nvSpPr>
        <p:spPr>
          <a:xfrm>
            <a:off x="2918928" y="6237312"/>
            <a:ext cx="1857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</a:rPr>
              <a:t>ALPIDE </a:t>
            </a:r>
          </a:p>
          <a:p>
            <a:r>
              <a:rPr lang="en-US" sz="1400" dirty="0">
                <a:latin typeface="Arial"/>
              </a:rPr>
              <a:t>amplifier</a:t>
            </a:r>
          </a:p>
        </p:txBody>
      </p:sp>
    </p:spTree>
    <p:extLst>
      <p:ext uri="{BB962C8B-B14F-4D97-AF65-F5344CB8AC3E}">
        <p14:creationId xmlns:p14="http://schemas.microsoft.com/office/powerpoint/2010/main" val="3815843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B1FAA9-2B82-5947-A5E9-5F45ABB08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Provide for the EIC ?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E11B9E1-F4F1-8B4A-BB55-C8BFED217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52736"/>
            <a:ext cx="11476856" cy="5217444"/>
          </a:xfrm>
        </p:spPr>
        <p:txBody>
          <a:bodyPr/>
          <a:lstStyle/>
          <a:p>
            <a:r>
              <a:rPr lang="en-US" sz="2800" dirty="0"/>
              <a:t>Input parameters for pixel sensor design</a:t>
            </a:r>
          </a:p>
          <a:p>
            <a:pPr lvl="1"/>
            <a:r>
              <a:rPr lang="en-US" dirty="0"/>
              <a:t>Necessary spatial resolution </a:t>
            </a:r>
            <a:r>
              <a:rPr lang="en-US" dirty="0">
                <a:sym typeface="Wingdings" pitchFamily="2" charset="2"/>
              </a:rPr>
              <a:t> Sensor thickness and pixel size.</a:t>
            </a:r>
            <a:endParaRPr lang="en-US" dirty="0"/>
          </a:p>
          <a:p>
            <a:pPr lvl="1"/>
            <a:r>
              <a:rPr lang="en-US" dirty="0"/>
              <a:t>Distance from the collision point </a:t>
            </a:r>
            <a:r>
              <a:rPr lang="en-US" dirty="0">
                <a:sym typeface="Wingdings" pitchFamily="2" charset="2"/>
              </a:rPr>
              <a:t> Chip size</a:t>
            </a:r>
            <a:endParaRPr lang="en-US" dirty="0"/>
          </a:p>
          <a:p>
            <a:pPr lvl="1"/>
            <a:r>
              <a:rPr lang="en-US" dirty="0"/>
              <a:t>The following parameters are necessary to determine the circuit and readout scheme of the pixel sensor. </a:t>
            </a:r>
          </a:p>
          <a:p>
            <a:pPr lvl="2"/>
            <a:r>
              <a:rPr lang="en-US" sz="2800" dirty="0"/>
              <a:t>Beam collision frequency or interval </a:t>
            </a:r>
          </a:p>
          <a:p>
            <a:pPr lvl="2"/>
            <a:r>
              <a:rPr lang="en-US" sz="2800" dirty="0"/>
              <a:t>Trigger rate / Trigger latency /Data acquisition scheme.</a:t>
            </a:r>
          </a:p>
          <a:p>
            <a:pPr lvl="2"/>
            <a:r>
              <a:rPr lang="en-US" sz="2800" dirty="0"/>
              <a:t>Back ground rate.</a:t>
            </a:r>
          </a:p>
          <a:p>
            <a:pPr lvl="2"/>
            <a:r>
              <a:rPr lang="en-US" sz="2800" dirty="0"/>
              <a:t>Signal hits /event.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CA16B5B-C5EC-F441-9CE4-38460783B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7741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20F849-BD5F-784E-9BE0-45914A6BF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08B6EC5-C7AF-2644-A28A-20F04C1DB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08721"/>
            <a:ext cx="10972800" cy="5217444"/>
          </a:xfrm>
        </p:spPr>
        <p:txBody>
          <a:bodyPr/>
          <a:lstStyle/>
          <a:p>
            <a:r>
              <a:rPr lang="en-US" dirty="0"/>
              <a:t>SOIPIX is a monolithic pixel sensor with the standard CMOS circuit and (almost) arbitrary structure of the radiation sensor.</a:t>
            </a:r>
          </a:p>
          <a:p>
            <a:r>
              <a:rPr lang="en-US" dirty="0"/>
              <a:t>We have developed various sensors for </a:t>
            </a:r>
            <a:r>
              <a:rPr lang="en-US" dirty="0" err="1"/>
              <a:t>Xray</a:t>
            </a:r>
            <a:r>
              <a:rPr lang="en-US" dirty="0"/>
              <a:t>.</a:t>
            </a:r>
          </a:p>
          <a:p>
            <a:r>
              <a:rPr lang="en-US" dirty="0"/>
              <a:t>It also fits particle physics experiments.</a:t>
            </a:r>
          </a:p>
          <a:p>
            <a:r>
              <a:rPr lang="en-US" dirty="0"/>
              <a:t>We have designed and produced the prototype sensors for the ILC and Belle pixel detector.</a:t>
            </a:r>
          </a:p>
          <a:p>
            <a:r>
              <a:rPr lang="en-US" dirty="0"/>
              <a:t>Even small pixel size, we can integrate necessary circuits by using the 3D stacking.</a:t>
            </a:r>
          </a:p>
          <a:p>
            <a:r>
              <a:rPr lang="en-US" dirty="0"/>
              <a:t>We need some more information to start chip design.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B5418A-6F86-9345-81F0-5BCF452D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0994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DDAC924F-0DC8-434D-B2E8-50F966820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2546736"/>
            <a:ext cx="7680176" cy="4311264"/>
          </a:xfrm>
          <a:prstGeom prst="rect">
            <a:avLst/>
          </a:prstGeom>
        </p:spPr>
      </p:pic>
      <p:sp>
        <p:nvSpPr>
          <p:cNvPr id="84994" name="テキスト ボックス 5"/>
          <p:cNvSpPr txBox="1">
            <a:spLocks noChangeArrowheads="1"/>
          </p:cNvSpPr>
          <p:nvPr/>
        </p:nvSpPr>
        <p:spPr bwMode="auto">
          <a:xfrm>
            <a:off x="156474" y="47521"/>
            <a:ext cx="6458820" cy="10310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ja-JP" sz="2800" dirty="0"/>
              <a:t>WHAT is</a:t>
            </a:r>
          </a:p>
          <a:p>
            <a:pPr algn="ctr">
              <a:spcAft>
                <a:spcPts val="600"/>
              </a:spcAft>
            </a:pPr>
            <a:r>
              <a:rPr lang="en-US" altLang="ja-JP" sz="2800" dirty="0"/>
              <a:t>Silicon-On-Insulator Pixel (SOIPIX)?</a:t>
            </a:r>
          </a:p>
        </p:txBody>
      </p:sp>
      <p:sp>
        <p:nvSpPr>
          <p:cNvPr id="84993" name="テキスト ボックス 7"/>
          <p:cNvSpPr txBox="1">
            <a:spLocks noChangeArrowheads="1"/>
          </p:cNvSpPr>
          <p:nvPr/>
        </p:nvSpPr>
        <p:spPr bwMode="auto">
          <a:xfrm>
            <a:off x="407368" y="1340768"/>
            <a:ext cx="5112568" cy="1000274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ja-JP" sz="1800" dirty="0">
                <a:latin typeface="Arial" charset="0"/>
              </a:rPr>
              <a:t>SOI is an advanced CMOS LSI technology:</a:t>
            </a:r>
          </a:p>
          <a:p>
            <a:pPr algn="ctr">
              <a:spcAft>
                <a:spcPts val="600"/>
              </a:spcAft>
            </a:pPr>
            <a:r>
              <a:rPr lang="en-US" altLang="ja-JP" sz="1800" dirty="0">
                <a:latin typeface="Arial" charset="0"/>
              </a:rPr>
              <a:t>CMOS circuit is produced on silicon wafer separated by an oxide layer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E87105-9876-E84C-93B4-2D6223EA84BD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  <p:sp>
        <p:nvSpPr>
          <p:cNvPr id="15" name="テキスト ボックス 7">
            <a:extLst>
              <a:ext uri="{FF2B5EF4-FFF2-40B4-BE49-F238E27FC236}">
                <a16:creationId xmlns:a16="http://schemas.microsoft.com/office/drawing/2014/main" id="{012E9D16-A641-1E44-BA67-F00703209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5294" y="795038"/>
            <a:ext cx="5400600" cy="1277273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ja-JP" sz="1800" dirty="0">
                <a:latin typeface="Arial" charset="0"/>
              </a:rPr>
              <a:t>Transistors are isolated from each other and from the Si bulk</a:t>
            </a:r>
          </a:p>
          <a:p>
            <a:pPr algn="ctr">
              <a:spcAft>
                <a:spcPts val="600"/>
              </a:spcAft>
            </a:pPr>
            <a:r>
              <a:rPr lang="en-US" altLang="ja-JP" sz="1800" dirty="0">
                <a:latin typeface="Arial" charset="0"/>
                <a:sym typeface="Wingdings" pitchFamily="2" charset="2"/>
              </a:rPr>
              <a:t> </a:t>
            </a:r>
            <a:r>
              <a:rPr lang="en-US" altLang="ja-JP" sz="1800" dirty="0">
                <a:latin typeface="Arial" charset="0"/>
              </a:rPr>
              <a:t>High performance CMOS circuit  can be obtained</a:t>
            </a:r>
          </a:p>
        </p:txBody>
      </p:sp>
      <p:sp>
        <p:nvSpPr>
          <p:cNvPr id="16" name="テキスト ボックス 7">
            <a:extLst>
              <a:ext uri="{FF2B5EF4-FFF2-40B4-BE49-F238E27FC236}">
                <a16:creationId xmlns:a16="http://schemas.microsoft.com/office/drawing/2014/main" id="{CB07026F-08FD-8F4F-8B63-65CF89271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38" y="3091415"/>
            <a:ext cx="4069186" cy="1000274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ja-JP" sz="1800" u="sng" dirty="0">
                <a:latin typeface="Arial" charset="0"/>
              </a:rPr>
              <a:t>CMOS radiation sensor</a:t>
            </a:r>
          </a:p>
          <a:p>
            <a:pPr algn="ctr">
              <a:spcAft>
                <a:spcPts val="600"/>
              </a:spcAft>
            </a:pPr>
            <a:r>
              <a:rPr lang="en-US" altLang="ja-JP" sz="1800" dirty="0">
                <a:latin typeface="Arial" charset="0"/>
              </a:rPr>
              <a:t>The charge induced in the Si wafer is processed by the CMOS circuit above</a:t>
            </a:r>
          </a:p>
        </p:txBody>
      </p:sp>
      <p:sp>
        <p:nvSpPr>
          <p:cNvPr id="17" name="テキスト ボックス 7">
            <a:extLst>
              <a:ext uri="{FF2B5EF4-FFF2-40B4-BE49-F238E27FC236}">
                <a16:creationId xmlns:a16="http://schemas.microsoft.com/office/drawing/2014/main" id="{50543708-FAAE-734D-AF71-7AA26A849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4981496"/>
            <a:ext cx="4069186" cy="1200329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en-US" altLang="ja-JP" sz="1800" dirty="0">
                <a:latin typeface="Arial" charset="0"/>
              </a:rPr>
              <a:t>Various wafer (sensor) and implantation features can be chosen depending on the radiation (MIP/X ray/Gamma/Neutron…)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3" grpId="1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538D802-3D3A-C145-8DFC-95B8CAF49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 up of the SOI structure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6ACBC10-EB40-7541-AA73-423EC4360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12650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DF0B7B1-C274-E547-8113-010C12E10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E87105-9876-E84C-93B4-2D6223EA84BD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  <p:pic>
        <p:nvPicPr>
          <p:cNvPr id="5" name="図 4" descr="DSOIcut.jpg">
            <a:extLst>
              <a:ext uri="{FF2B5EF4-FFF2-40B4-BE49-F238E27FC236}">
                <a16:creationId xmlns:a16="http://schemas.microsoft.com/office/drawing/2014/main" id="{A03504A8-F704-A64E-8B3A-0EF0A04174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2" y="1052736"/>
            <a:ext cx="6420469" cy="554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87A788-220C-6D42-AC57-DEB3F629E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3858" y="1128714"/>
            <a:ext cx="26244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altLang="ja-JP" sz="1600" dirty="0">
                <a:solidFill>
                  <a:srgbClr val="FFFF00"/>
                </a:solidFill>
              </a:rPr>
              <a:t>Cross Section of SOIPIX</a:t>
            </a:r>
            <a:endParaRPr lang="ja-JP" altLang="en-US" sz="1600">
              <a:solidFill>
                <a:srgbClr val="FFFF00"/>
              </a:solidFill>
            </a:endParaRPr>
          </a:p>
        </p:txBody>
      </p:sp>
      <p:sp>
        <p:nvSpPr>
          <p:cNvPr id="9" name="フリーフォーム 8">
            <a:extLst>
              <a:ext uri="{FF2B5EF4-FFF2-40B4-BE49-F238E27FC236}">
                <a16:creationId xmlns:a16="http://schemas.microsoft.com/office/drawing/2014/main" id="{85ED9ADF-2C9A-5441-911F-DD93E6116A32}"/>
              </a:ext>
            </a:extLst>
          </p:cNvPr>
          <p:cNvSpPr/>
          <p:nvPr/>
        </p:nvSpPr>
        <p:spPr>
          <a:xfrm>
            <a:off x="3215680" y="4437112"/>
            <a:ext cx="2440054" cy="168755"/>
          </a:xfrm>
          <a:custGeom>
            <a:avLst/>
            <a:gdLst>
              <a:gd name="connsiteX0" fmla="*/ 0 w 457200"/>
              <a:gd name="connsiteY0" fmla="*/ 0 h 1938867"/>
              <a:gd name="connsiteX1" fmla="*/ 457200 w 457200"/>
              <a:gd name="connsiteY1" fmla="*/ 1938867 h 1938867"/>
              <a:gd name="connsiteX2" fmla="*/ 457200 w 457200"/>
              <a:gd name="connsiteY2" fmla="*/ 1938867 h 193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938867">
                <a:moveTo>
                  <a:pt x="0" y="0"/>
                </a:moveTo>
                <a:lnTo>
                  <a:pt x="457200" y="1938867"/>
                </a:lnTo>
                <a:lnTo>
                  <a:pt x="457200" y="1938867"/>
                </a:ln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F51FB7-4547-0D41-BF2E-AF40D75562C8}"/>
              </a:ext>
            </a:extLst>
          </p:cNvPr>
          <p:cNvSpPr txBox="1"/>
          <p:nvPr/>
        </p:nvSpPr>
        <p:spPr>
          <a:xfrm>
            <a:off x="911424" y="3621504"/>
            <a:ext cx="369376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/>
              </a:rPr>
              <a:t>Aluminum metal layer</a:t>
            </a:r>
          </a:p>
          <a:p>
            <a:endParaRPr lang="en-US" sz="2000" dirty="0">
              <a:latin typeface="Arial"/>
            </a:endParaRPr>
          </a:p>
          <a:p>
            <a:r>
              <a:rPr lang="en-US" sz="2000" dirty="0">
                <a:latin typeface="Arial"/>
              </a:rPr>
              <a:t>Tungsten Plugs</a:t>
            </a:r>
          </a:p>
          <a:p>
            <a:endParaRPr lang="en-US" sz="2000" dirty="0">
              <a:latin typeface="Arial"/>
            </a:endParaRPr>
          </a:p>
          <a:p>
            <a:r>
              <a:rPr lang="en-US" sz="2000" dirty="0">
                <a:latin typeface="Arial"/>
              </a:rPr>
              <a:t>Transistor (40 nm thick Silicon)</a:t>
            </a:r>
          </a:p>
          <a:p>
            <a:endParaRPr lang="en-US" sz="2000" dirty="0">
              <a:latin typeface="Arial"/>
            </a:endParaRPr>
          </a:p>
          <a:p>
            <a:r>
              <a:rPr lang="en-US" sz="2000" dirty="0">
                <a:latin typeface="Arial"/>
              </a:rPr>
              <a:t>SiO</a:t>
            </a:r>
            <a:r>
              <a:rPr lang="en-US" sz="2000" baseline="-25000" dirty="0">
                <a:latin typeface="Arial"/>
              </a:rPr>
              <a:t>2</a:t>
            </a:r>
            <a:r>
              <a:rPr lang="en-US" sz="2000" dirty="0">
                <a:latin typeface="Arial"/>
              </a:rPr>
              <a:t> layer (140-200 nm)</a:t>
            </a:r>
          </a:p>
          <a:p>
            <a:endParaRPr lang="en-US" sz="2000" dirty="0">
              <a:latin typeface="Arial"/>
            </a:endParaRPr>
          </a:p>
          <a:p>
            <a:r>
              <a:rPr lang="en-US" sz="2000" dirty="0">
                <a:latin typeface="Arial"/>
              </a:rPr>
              <a:t>Substrate (Sensor Silicon)</a:t>
            </a:r>
          </a:p>
        </p:txBody>
      </p:sp>
      <p:sp>
        <p:nvSpPr>
          <p:cNvPr id="11" name="フリーフォーム 10">
            <a:extLst>
              <a:ext uri="{FF2B5EF4-FFF2-40B4-BE49-F238E27FC236}">
                <a16:creationId xmlns:a16="http://schemas.microsoft.com/office/drawing/2014/main" id="{C1B6CDF2-5BA4-B848-93E1-3C103D26282B}"/>
              </a:ext>
            </a:extLst>
          </p:cNvPr>
          <p:cNvSpPr/>
          <p:nvPr/>
        </p:nvSpPr>
        <p:spPr>
          <a:xfrm>
            <a:off x="4523582" y="5027370"/>
            <a:ext cx="1644426" cy="180597"/>
          </a:xfrm>
          <a:custGeom>
            <a:avLst/>
            <a:gdLst>
              <a:gd name="connsiteX0" fmla="*/ 0 w 457200"/>
              <a:gd name="connsiteY0" fmla="*/ 0 h 1938867"/>
              <a:gd name="connsiteX1" fmla="*/ 457200 w 457200"/>
              <a:gd name="connsiteY1" fmla="*/ 1938867 h 1938867"/>
              <a:gd name="connsiteX2" fmla="*/ 457200 w 457200"/>
              <a:gd name="connsiteY2" fmla="*/ 1938867 h 193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938867">
                <a:moveTo>
                  <a:pt x="0" y="0"/>
                </a:moveTo>
                <a:lnTo>
                  <a:pt x="457200" y="1938867"/>
                </a:lnTo>
                <a:lnTo>
                  <a:pt x="457200" y="1938867"/>
                </a:ln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左中かっこ 12">
            <a:extLst>
              <a:ext uri="{FF2B5EF4-FFF2-40B4-BE49-F238E27FC236}">
                <a16:creationId xmlns:a16="http://schemas.microsoft.com/office/drawing/2014/main" id="{AEADC7A4-B878-3E48-BE1C-8A79E0A85885}"/>
              </a:ext>
            </a:extLst>
          </p:cNvPr>
          <p:cNvSpPr/>
          <p:nvPr/>
        </p:nvSpPr>
        <p:spPr>
          <a:xfrm>
            <a:off x="5087888" y="5376242"/>
            <a:ext cx="172800" cy="534105"/>
          </a:xfrm>
          <a:prstGeom prst="leftBrace">
            <a:avLst>
              <a:gd name="adj1" fmla="val 33345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左中かっこ 13">
            <a:extLst>
              <a:ext uri="{FF2B5EF4-FFF2-40B4-BE49-F238E27FC236}">
                <a16:creationId xmlns:a16="http://schemas.microsoft.com/office/drawing/2014/main" id="{F753DB80-ECA1-3341-BF6F-47BF88685E34}"/>
              </a:ext>
            </a:extLst>
          </p:cNvPr>
          <p:cNvSpPr/>
          <p:nvPr/>
        </p:nvSpPr>
        <p:spPr>
          <a:xfrm>
            <a:off x="5087888" y="5985476"/>
            <a:ext cx="172085" cy="692013"/>
          </a:xfrm>
          <a:prstGeom prst="leftBrace">
            <a:avLst>
              <a:gd name="adj1" fmla="val 33345"/>
              <a:gd name="adj2" fmla="val 50000"/>
            </a:avLst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フリーフォーム 14">
            <a:extLst>
              <a:ext uri="{FF2B5EF4-FFF2-40B4-BE49-F238E27FC236}">
                <a16:creationId xmlns:a16="http://schemas.microsoft.com/office/drawing/2014/main" id="{0D6ADEF3-8980-0749-B9CE-4C671BB7D683}"/>
              </a:ext>
            </a:extLst>
          </p:cNvPr>
          <p:cNvSpPr/>
          <p:nvPr/>
        </p:nvSpPr>
        <p:spPr>
          <a:xfrm flipV="1">
            <a:off x="3503712" y="3621504"/>
            <a:ext cx="1825879" cy="239544"/>
          </a:xfrm>
          <a:custGeom>
            <a:avLst/>
            <a:gdLst>
              <a:gd name="connsiteX0" fmla="*/ 0 w 457200"/>
              <a:gd name="connsiteY0" fmla="*/ 0 h 1938867"/>
              <a:gd name="connsiteX1" fmla="*/ 457200 w 457200"/>
              <a:gd name="connsiteY1" fmla="*/ 1938867 h 1938867"/>
              <a:gd name="connsiteX2" fmla="*/ 457200 w 457200"/>
              <a:gd name="connsiteY2" fmla="*/ 1938867 h 193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7200" h="1938867">
                <a:moveTo>
                  <a:pt x="0" y="0"/>
                </a:moveTo>
                <a:lnTo>
                  <a:pt x="457200" y="1938867"/>
                </a:lnTo>
                <a:lnTo>
                  <a:pt x="457200" y="1938867"/>
                </a:lnTo>
              </a:path>
            </a:pathLst>
          </a:custGeom>
          <a:noFill/>
          <a:ln w="31750">
            <a:solidFill>
              <a:srgbClr val="FF0000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>
            <a:spLocks noChangeArrowheads="1"/>
          </p:cNvSpPr>
          <p:nvPr/>
        </p:nvSpPr>
        <p:spPr bwMode="auto">
          <a:xfrm>
            <a:off x="335360" y="476672"/>
            <a:ext cx="10369152" cy="4876800"/>
          </a:xfrm>
          <a:prstGeom prst="rect">
            <a:avLst/>
          </a:prstGeom>
          <a:solidFill>
            <a:srgbClr val="C6D9F1"/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ja-JP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48796" y="508130"/>
            <a:ext cx="10355716" cy="4817024"/>
          </a:xfrm>
          <a:prstGeom prst="rect">
            <a:avLst/>
          </a:prstGeom>
          <a:noFill/>
          <a:ln>
            <a:noFill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93675" indent="-193675"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120000"/>
              </a:lnSpc>
              <a:spcAft>
                <a:spcPts val="1200"/>
              </a:spcAft>
              <a:buFont typeface="Times" panose="02020603050405020304" pitchFamily="18" charset="0"/>
              <a:buChar char="•"/>
            </a:pPr>
            <a:r>
              <a:rPr lang="en-US" altLang="ja-JP" dirty="0">
                <a:solidFill>
                  <a:srgbClr val="000000"/>
                </a:solidFill>
              </a:rPr>
              <a:t>Working with LAPIS semiconductor, Japan.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Times" panose="02020603050405020304" pitchFamily="18" charset="0"/>
              <a:buChar char="•"/>
            </a:pPr>
            <a:r>
              <a:rPr lang="en-US" altLang="ja-JP" dirty="0">
                <a:solidFill>
                  <a:srgbClr val="000000"/>
                </a:solidFill>
              </a:rPr>
              <a:t>The production is done in the industry semiconductor factory </a:t>
            </a:r>
            <a:r>
              <a:rPr lang="en-US" altLang="ja-JP" dirty="0">
                <a:solidFill>
                  <a:srgbClr val="000000"/>
                </a:solidFill>
                <a:sym typeface="Wingdings" pitchFamily="2" charset="2"/>
              </a:rPr>
              <a:t> Reliability, Quality control…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Times" panose="02020603050405020304" pitchFamily="18" charset="0"/>
              <a:buChar char="•"/>
            </a:pPr>
            <a:r>
              <a:rPr lang="en-US" altLang="ja-JP" dirty="0">
                <a:solidFill>
                  <a:srgbClr val="000000"/>
                </a:solidFill>
                <a:sym typeface="Wingdings" pitchFamily="2" charset="2"/>
              </a:rPr>
              <a:t>Standard CMOS technology  Complex circuit can be implemented in the pixel die with the standard CAD tools.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Times" panose="02020603050405020304" pitchFamily="18" charset="0"/>
              <a:buChar char="•"/>
            </a:pPr>
            <a:r>
              <a:rPr lang="en-US" altLang="ja-JP" dirty="0">
                <a:solidFill>
                  <a:srgbClr val="000000"/>
                </a:solidFill>
              </a:rPr>
              <a:t>Sensor thickness  from 500 </a:t>
            </a:r>
            <a:r>
              <a:rPr lang="en-US" altLang="ja-JP" dirty="0" err="1">
                <a:solidFill>
                  <a:srgbClr val="000000"/>
                </a:solidFill>
              </a:rPr>
              <a:t>μm</a:t>
            </a:r>
            <a:r>
              <a:rPr lang="en-US" altLang="ja-JP" dirty="0">
                <a:solidFill>
                  <a:srgbClr val="000000"/>
                </a:solidFill>
              </a:rPr>
              <a:t> to 50 </a:t>
            </a:r>
            <a:r>
              <a:rPr lang="en-US" altLang="ja-JP" dirty="0" err="1">
                <a:solidFill>
                  <a:srgbClr val="000000"/>
                </a:solidFill>
              </a:rPr>
              <a:t>μm</a:t>
            </a:r>
            <a:r>
              <a:rPr lang="en-US" altLang="ja-JP" dirty="0">
                <a:solidFill>
                  <a:srgbClr val="000000"/>
                </a:solidFill>
              </a:rPr>
              <a:t> (thinning)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Times" panose="02020603050405020304" pitchFamily="18" charset="0"/>
              <a:buChar char="•"/>
            </a:pPr>
            <a:r>
              <a:rPr lang="en-US" altLang="ja-JP" dirty="0">
                <a:solidFill>
                  <a:srgbClr val="000000"/>
                </a:solidFill>
              </a:rPr>
              <a:t>The sensor characteristics can be controlled by impurity implantation design.</a:t>
            </a:r>
          </a:p>
          <a:p>
            <a:pPr>
              <a:lnSpc>
                <a:spcPct val="120000"/>
              </a:lnSpc>
              <a:spcAft>
                <a:spcPts val="1200"/>
              </a:spcAft>
              <a:buFont typeface="Times" panose="02020603050405020304" pitchFamily="18" charset="0"/>
              <a:buChar char="•"/>
            </a:pPr>
            <a:endParaRPr lang="en-US" altLang="ja-JP" dirty="0">
              <a:solidFill>
                <a:srgbClr val="000000"/>
              </a:solidFill>
            </a:endParaRPr>
          </a:p>
        </p:txBody>
      </p:sp>
      <p:pic>
        <p:nvPicPr>
          <p:cNvPr id="19461" name="図 7" descr="SOI_X_cr_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844" y="4430126"/>
            <a:ext cx="5145956" cy="23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スライド番号プレースホルダ 13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50" charset="-128"/>
              </a:defRPr>
            </a:lvl9pPr>
          </a:lstStyle>
          <a:p>
            <a:fld id="{33CF8D72-5565-4804-B93E-30517B31BC53}" type="slidenum">
              <a:rPr lang="ja-JP" altLang="en-US" sz="1000">
                <a:solidFill>
                  <a:srgbClr val="898989"/>
                </a:solidFill>
              </a:rPr>
              <a:pPr/>
              <a:t>4</a:t>
            </a:fld>
            <a:endParaRPr lang="ja-JP" alt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49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86F95BBF-8691-374B-806C-3B60754A3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of the SOI pixel sensor group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37EC38B-669E-A54B-8A1E-E1C1A7B11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2005 SOI activity started in KEK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517FA17-DE71-264F-AD53-16E7E4C4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486357-1B3B-7649-A5CE-6FF4964886ED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174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 descr="INTPIX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7" y="581025"/>
            <a:ext cx="4346575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752600" y="6019801"/>
            <a:ext cx="5791200" cy="70802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ja-JP" sz="2000"/>
              <a:t>X-ray Image of a small dried sardine taken by a INTPIX4 sensor (3 images are combined).</a:t>
            </a:r>
            <a:endParaRPr lang="ja-JP" altLang="en-US" sz="2000" b="1">
              <a:effectLst>
                <a:outerShdw blurRad="38100" dist="38100" dir="2700000" algn="tl">
                  <a:srgbClr val="DDDDDD"/>
                </a:outerShdw>
              </a:effectLst>
              <a:latin typeface="Arial Unicode MS" charset="0"/>
            </a:endParaRPr>
          </a:p>
        </p:txBody>
      </p:sp>
      <p:pic>
        <p:nvPicPr>
          <p:cNvPr id="128003" name="Picture 3" descr="C:\Documents and Settings\soipix\My Documents\My Pictures\resized\P10701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620713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2" descr="C:\Documents and Settings\soipix\My Documents\My Pictures\Xray-niboshi_Larg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3860800"/>
            <a:ext cx="878522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正方形/長方形 10"/>
          <p:cNvSpPr>
            <a:spLocks noChangeArrowheads="1"/>
          </p:cNvSpPr>
          <p:nvPr/>
        </p:nvSpPr>
        <p:spPr bwMode="auto">
          <a:xfrm>
            <a:off x="7824789" y="2205038"/>
            <a:ext cx="1366837" cy="360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schemeClr val="lt1"/>
              </a:solidFill>
              <a:latin typeface="Arial Unicode MS"/>
              <a:ea typeface="+mn-ea"/>
              <a:cs typeface="+mn-cs"/>
            </a:endParaRPr>
          </a:p>
        </p:txBody>
      </p:sp>
      <p:sp>
        <p:nvSpPr>
          <p:cNvPr id="12" name="正方形/長方形 11"/>
          <p:cNvSpPr>
            <a:spLocks noChangeArrowheads="1"/>
          </p:cNvSpPr>
          <p:nvPr/>
        </p:nvSpPr>
        <p:spPr bwMode="auto">
          <a:xfrm>
            <a:off x="1703389" y="3860800"/>
            <a:ext cx="8785225" cy="21605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dist="38100" dir="2700000" algn="tl" rotWithShape="0">
              <a:srgbClr val="80808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dirty="0">
              <a:solidFill>
                <a:schemeClr val="lt1"/>
              </a:solidFill>
              <a:latin typeface="Arial Unicode MS"/>
              <a:ea typeface="+mn-ea"/>
              <a:cs typeface="+mn-cs"/>
            </a:endParaRPr>
          </a:p>
        </p:txBody>
      </p:sp>
      <p:cxnSp>
        <p:nvCxnSpPr>
          <p:cNvPr id="137224" name="直線コネクタ 14"/>
          <p:cNvCxnSpPr>
            <a:cxnSpLocks noChangeShapeType="1"/>
          </p:cNvCxnSpPr>
          <p:nvPr/>
        </p:nvCxnSpPr>
        <p:spPr bwMode="auto">
          <a:xfrm flipV="1">
            <a:off x="1703388" y="2205038"/>
            <a:ext cx="6121400" cy="1655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7225" name="直線コネクタ 15"/>
          <p:cNvCxnSpPr>
            <a:cxnSpLocks noChangeShapeType="1"/>
          </p:cNvCxnSpPr>
          <p:nvPr/>
        </p:nvCxnSpPr>
        <p:spPr bwMode="auto">
          <a:xfrm rot="16200000" flipV="1">
            <a:off x="9012238" y="2384425"/>
            <a:ext cx="1655762" cy="12969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128009" name="グループ化 30"/>
          <p:cNvGrpSpPr>
            <a:grpSpLocks/>
          </p:cNvGrpSpPr>
          <p:nvPr/>
        </p:nvGrpSpPr>
        <p:grpSpPr bwMode="auto">
          <a:xfrm>
            <a:off x="1919289" y="5589588"/>
            <a:ext cx="1296987" cy="400050"/>
            <a:chOff x="1331640" y="4437112"/>
            <a:chExt cx="1296144" cy="400110"/>
          </a:xfrm>
        </p:grpSpPr>
        <p:cxnSp>
          <p:nvCxnSpPr>
            <p:cNvPr id="137231" name="直線コネクタ 31"/>
            <p:cNvCxnSpPr>
              <a:cxnSpLocks noChangeShapeType="1"/>
            </p:cNvCxnSpPr>
            <p:nvPr/>
          </p:nvCxnSpPr>
          <p:spPr bwMode="auto">
            <a:xfrm>
              <a:off x="1331640" y="4797528"/>
              <a:ext cx="1296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32" name="直線コネクタ 32"/>
            <p:cNvCxnSpPr>
              <a:cxnSpLocks noChangeShapeType="1"/>
            </p:cNvCxnSpPr>
            <p:nvPr/>
          </p:nvCxnSpPr>
          <p:spPr bwMode="auto">
            <a:xfrm rot="5400000" flipH="1" flipV="1">
              <a:off x="1223674" y="4689562"/>
              <a:ext cx="2159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33" name="直線コネクタ 33"/>
            <p:cNvCxnSpPr>
              <a:cxnSpLocks noChangeShapeType="1"/>
            </p:cNvCxnSpPr>
            <p:nvPr/>
          </p:nvCxnSpPr>
          <p:spPr bwMode="auto">
            <a:xfrm rot="5400000" flipH="1" flipV="1">
              <a:off x="2519818" y="4689562"/>
              <a:ext cx="2159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テキスト ボックス 34"/>
            <p:cNvSpPr txBox="1"/>
            <p:nvPr/>
          </p:nvSpPr>
          <p:spPr>
            <a:xfrm>
              <a:off x="1620377" y="4437112"/>
              <a:ext cx="791647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ja-JP" sz="20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Unicode MS" charset="0"/>
                </a:rPr>
                <a:t>5mm</a:t>
              </a:r>
              <a:endParaRPr lang="ja-JP" altLang="en-US" sz="2000" b="1">
                <a:effectLst>
                  <a:outerShdw blurRad="38100" dist="38100" dir="2700000" algn="tl">
                    <a:srgbClr val="DDDDDD"/>
                  </a:outerShdw>
                </a:effectLst>
                <a:latin typeface="Arial Unicode MS" charset="0"/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2089945" y="900113"/>
            <a:ext cx="4060825" cy="184626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ja-JP" dirty="0"/>
              <a:t>INTPIX4</a:t>
            </a:r>
          </a:p>
          <a:p>
            <a:pPr eaLnBrk="1" hangingPunct="1">
              <a:defRPr/>
            </a:pPr>
            <a:r>
              <a:rPr lang="en-US" altLang="ja-JP" sz="1800" dirty="0"/>
              <a:t>Pixel Size : 17 um x 17 um</a:t>
            </a:r>
          </a:p>
          <a:p>
            <a:pPr eaLnBrk="1" hangingPunct="1">
              <a:defRPr/>
            </a:pPr>
            <a:r>
              <a:rPr lang="en-US" altLang="ja-JP" sz="1800" dirty="0"/>
              <a:t>No. of Pixel : </a:t>
            </a:r>
            <a:r>
              <a:rPr lang="en-US" altLang="ja-JP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512 x 832 (= 425,984)</a:t>
            </a:r>
          </a:p>
          <a:p>
            <a:pPr eaLnBrk="1" hangingPunct="1">
              <a:defRPr/>
            </a:pPr>
            <a:r>
              <a:rPr lang="en-US" altLang="ja-JP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Chip Size : 10.3 mm x 15.5 mm</a:t>
            </a:r>
          </a:p>
          <a:p>
            <a:pPr eaLnBrk="1" hangingPunct="1">
              <a:defRPr/>
            </a:pPr>
            <a:r>
              <a:rPr lang="en-US" altLang="ja-JP" sz="18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Vsensor</a:t>
            </a:r>
            <a:r>
              <a:rPr lang="en-US" altLang="ja-JP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=200V, 250us Int. x 500</a:t>
            </a:r>
          </a:p>
          <a:p>
            <a:pPr eaLnBrk="1" hangingPunct="1">
              <a:defRPr/>
            </a:pPr>
            <a:r>
              <a:rPr lang="en-US" altLang="ja-JP" sz="18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X-ray Tube : Mo, 20kV, 5mA</a:t>
            </a:r>
            <a:endParaRPr lang="ja-JP" altLang="en-US" sz="1800" dirty="0"/>
          </a:p>
        </p:txBody>
      </p:sp>
      <p:sp>
        <p:nvSpPr>
          <p:cNvPr id="128012" name="テキスト ボックス 18"/>
          <p:cNvSpPr txBox="1">
            <a:spLocks noChangeArrowheads="1"/>
          </p:cNvSpPr>
          <p:nvPr/>
        </p:nvSpPr>
        <p:spPr bwMode="auto">
          <a:xfrm>
            <a:off x="8256589" y="6165850"/>
            <a:ext cx="15700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2000"/>
              <a:t>(A. Takeda)</a:t>
            </a:r>
            <a:endParaRPr lang="ja-JP" altLang="en-US" sz="200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35760" y="84436"/>
            <a:ext cx="5881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u="sng" dirty="0">
                <a:latin typeface="Arial"/>
              </a:rPr>
              <a:t>First X ray image of a small fish</a:t>
            </a:r>
            <a:r>
              <a:rPr lang="ja-JP" altLang="en-US" u="sng">
                <a:latin typeface="Arial"/>
              </a:rPr>
              <a:t> </a:t>
            </a:r>
            <a:r>
              <a:rPr lang="en-US" altLang="ja-JP" u="sng" dirty="0">
                <a:latin typeface="Arial"/>
              </a:rPr>
              <a:t>(2010.12)</a:t>
            </a:r>
          </a:p>
        </p:txBody>
      </p:sp>
    </p:spTree>
    <p:extLst>
      <p:ext uri="{BB962C8B-B14F-4D97-AF65-F5344CB8AC3E}">
        <p14:creationId xmlns:p14="http://schemas.microsoft.com/office/powerpoint/2010/main" val="2823885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E52CEF-13E8-B34C-B343-2442AF55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610" y="155963"/>
            <a:ext cx="7476982" cy="570941"/>
          </a:xfrm>
        </p:spPr>
        <p:txBody>
          <a:bodyPr/>
          <a:lstStyle/>
          <a:p>
            <a:r>
              <a:rPr lang="en-US" dirty="0"/>
              <a:t>Double SOI  (2012-)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EAA1C4F-83E1-D947-811F-2854A0764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506" y="781490"/>
            <a:ext cx="10414022" cy="1601139"/>
          </a:xfrm>
        </p:spPr>
        <p:txBody>
          <a:bodyPr/>
          <a:lstStyle/>
          <a:p>
            <a:r>
              <a:rPr lang="en-US" sz="2000" dirty="0"/>
              <a:t>Another SOI structure is added to a SOI sensor.</a:t>
            </a:r>
          </a:p>
          <a:p>
            <a:r>
              <a:rPr lang="en-US" sz="2000" dirty="0"/>
              <a:t>The new SOI layer works as shield between the CMOS circuit and the sensor.</a:t>
            </a:r>
          </a:p>
          <a:p>
            <a:r>
              <a:rPr lang="en-US" sz="2000" dirty="0"/>
              <a:t>Improve the performance of the SOI pixel sensor.</a:t>
            </a:r>
          </a:p>
          <a:p>
            <a:pPr lvl="1"/>
            <a:r>
              <a:rPr lang="en-US" sz="2000" dirty="0"/>
              <a:t>Effect of back bias voltage</a:t>
            </a:r>
          </a:p>
          <a:p>
            <a:pPr lvl="1"/>
            <a:r>
              <a:rPr lang="en-US" sz="2000" dirty="0"/>
              <a:t>Digital-Analog interferences</a:t>
            </a:r>
          </a:p>
          <a:p>
            <a:pPr lvl="1"/>
            <a:r>
              <a:rPr lang="en-US" sz="2000" dirty="0"/>
              <a:t>Radiation hardness  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EE0472-F47D-EE47-885A-F9B3CA93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7</a:t>
            </a:fld>
            <a:endParaRPr lang="ja-JP" altLang="en-US"/>
          </a:p>
        </p:txBody>
      </p:sp>
      <p:grpSp>
        <p:nvGrpSpPr>
          <p:cNvPr id="212" name="グループ化 211">
            <a:extLst>
              <a:ext uri="{FF2B5EF4-FFF2-40B4-BE49-F238E27FC236}">
                <a16:creationId xmlns:a16="http://schemas.microsoft.com/office/drawing/2014/main" id="{34DCE6B3-BBFA-F94B-AFE8-CD313BFBB101}"/>
              </a:ext>
            </a:extLst>
          </p:cNvPr>
          <p:cNvGrpSpPr/>
          <p:nvPr/>
        </p:nvGrpSpPr>
        <p:grpSpPr>
          <a:xfrm>
            <a:off x="434506" y="3356992"/>
            <a:ext cx="7056784" cy="2728070"/>
            <a:chOff x="2177442" y="3350188"/>
            <a:chExt cx="7734582" cy="3197514"/>
          </a:xfrm>
        </p:grpSpPr>
        <p:sp>
          <p:nvSpPr>
            <p:cNvPr id="23" name="Rectangle 586">
              <a:extLst>
                <a:ext uri="{FF2B5EF4-FFF2-40B4-BE49-F238E27FC236}">
                  <a16:creationId xmlns:a16="http://schemas.microsoft.com/office/drawing/2014/main" id="{F956BF2B-1728-1B4F-A102-971573B974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2024" y="3457609"/>
              <a:ext cx="3600000" cy="836397"/>
            </a:xfrm>
            <a:prstGeom prst="rect">
              <a:avLst/>
            </a:prstGeom>
            <a:solidFill>
              <a:srgbClr val="CC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587">
              <a:extLst>
                <a:ext uri="{FF2B5EF4-FFF2-40B4-BE49-F238E27FC236}">
                  <a16:creationId xmlns:a16="http://schemas.microsoft.com/office/drawing/2014/main" id="{C7E45AEC-7D04-5C46-B897-ED0FDFCEC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2024" y="4266220"/>
              <a:ext cx="3600000" cy="288701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588">
              <a:extLst>
                <a:ext uri="{FF2B5EF4-FFF2-40B4-BE49-F238E27FC236}">
                  <a16:creationId xmlns:a16="http://schemas.microsoft.com/office/drawing/2014/main" id="{711DFFD7-F3C0-F54A-AE35-0319DA1348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2024" y="4554921"/>
              <a:ext cx="3600000" cy="1932836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Rectangle 602">
              <a:extLst>
                <a:ext uri="{FF2B5EF4-FFF2-40B4-BE49-F238E27FC236}">
                  <a16:creationId xmlns:a16="http://schemas.microsoft.com/office/drawing/2014/main" id="{83CFA89C-7D89-A847-9D96-1A92130B8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5338" y="3901477"/>
              <a:ext cx="323453" cy="56598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Rectangle 603">
              <a:extLst>
                <a:ext uri="{FF2B5EF4-FFF2-40B4-BE49-F238E27FC236}">
                  <a16:creationId xmlns:a16="http://schemas.microsoft.com/office/drawing/2014/main" id="{9F7696C9-2003-8540-8EFF-BAE0DA550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6228" y="3945497"/>
              <a:ext cx="57801" cy="6231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utoShape 604">
              <a:extLst>
                <a:ext uri="{FF2B5EF4-FFF2-40B4-BE49-F238E27FC236}">
                  <a16:creationId xmlns:a16="http://schemas.microsoft.com/office/drawing/2014/main" id="{1ACE0840-E56C-8C40-85F1-FFB6744F5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8682" y="4565911"/>
              <a:ext cx="180000" cy="72000"/>
            </a:xfrm>
            <a:custGeom>
              <a:avLst/>
              <a:gdLst>
                <a:gd name="T0" fmla="*/ 340 w 21600"/>
                <a:gd name="T1" fmla="*/ 36 h 21600"/>
                <a:gd name="T2" fmla="*/ 192 w 21600"/>
                <a:gd name="T3" fmla="*/ 72 h 21600"/>
                <a:gd name="T4" fmla="*/ 51 w 21600"/>
                <a:gd name="T5" fmla="*/ 36 h 21600"/>
                <a:gd name="T6" fmla="*/ 19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47 w 21600"/>
                <a:gd name="T13" fmla="*/ 4447 h 21600"/>
                <a:gd name="T14" fmla="*/ 17153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2" name="Rectangle 605">
              <a:extLst>
                <a:ext uri="{FF2B5EF4-FFF2-40B4-BE49-F238E27FC236}">
                  <a16:creationId xmlns:a16="http://schemas.microsoft.com/office/drawing/2014/main" id="{7F994775-7AA9-F242-B293-1C6E5F244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8698" y="3583898"/>
              <a:ext cx="53579" cy="14464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Rectangle 606">
              <a:extLst>
                <a:ext uri="{FF2B5EF4-FFF2-40B4-BE49-F238E27FC236}">
                  <a16:creationId xmlns:a16="http://schemas.microsoft.com/office/drawing/2014/main" id="{9A1BC02A-F007-7443-A0AA-D6A2F06B0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6150" y="3432849"/>
              <a:ext cx="58500" cy="324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Rectangle 609">
              <a:extLst>
                <a:ext uri="{FF2B5EF4-FFF2-40B4-BE49-F238E27FC236}">
                  <a16:creationId xmlns:a16="http://schemas.microsoft.com/office/drawing/2014/main" id="{641B3E34-900A-3C4C-8D0B-F6D41A317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7963" y="3719102"/>
              <a:ext cx="942578" cy="62887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Rectangle 610">
              <a:extLst>
                <a:ext uri="{FF2B5EF4-FFF2-40B4-BE49-F238E27FC236}">
                  <a16:creationId xmlns:a16="http://schemas.microsoft.com/office/drawing/2014/main" id="{0086D10E-1183-3843-9565-8FEEC57CC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9226" y="3350188"/>
              <a:ext cx="324000" cy="108000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Rectangle 611">
              <a:extLst>
                <a:ext uri="{FF2B5EF4-FFF2-40B4-BE49-F238E27FC236}">
                  <a16:creationId xmlns:a16="http://schemas.microsoft.com/office/drawing/2014/main" id="{C13F5078-91FD-8145-A223-C122095C85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9229" y="3514721"/>
              <a:ext cx="313531" cy="75464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Rectangle 612">
              <a:extLst>
                <a:ext uri="{FF2B5EF4-FFF2-40B4-BE49-F238E27FC236}">
                  <a16:creationId xmlns:a16="http://schemas.microsoft.com/office/drawing/2014/main" id="{4784889A-AB3D-594A-A281-511EF6F14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17963" y="3514721"/>
              <a:ext cx="317500" cy="75464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Rectangle 623">
              <a:extLst>
                <a:ext uri="{FF2B5EF4-FFF2-40B4-BE49-F238E27FC236}">
                  <a16:creationId xmlns:a16="http://schemas.microsoft.com/office/drawing/2014/main" id="{02600A0D-8F38-C643-9C63-443784F33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4728" y="3388948"/>
              <a:ext cx="58500" cy="324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Rectangle 624">
              <a:extLst>
                <a:ext uri="{FF2B5EF4-FFF2-40B4-BE49-F238E27FC236}">
                  <a16:creationId xmlns:a16="http://schemas.microsoft.com/office/drawing/2014/main" id="{CD0DC31C-2409-624D-BE6B-35AB656C57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1314" y="3945497"/>
              <a:ext cx="57801" cy="6231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Rectangle 625">
              <a:extLst>
                <a:ext uri="{FF2B5EF4-FFF2-40B4-BE49-F238E27FC236}">
                  <a16:creationId xmlns:a16="http://schemas.microsoft.com/office/drawing/2014/main" id="{4F0C85A9-A5B0-1247-AB94-FA6EE08F6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2471" y="3945497"/>
              <a:ext cx="57801" cy="6231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AutoShape 626">
              <a:extLst>
                <a:ext uri="{FF2B5EF4-FFF2-40B4-BE49-F238E27FC236}">
                  <a16:creationId xmlns:a16="http://schemas.microsoft.com/office/drawing/2014/main" id="{72868809-E14F-2142-97A9-679BC958A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9402" y="4565911"/>
              <a:ext cx="180000" cy="72000"/>
            </a:xfrm>
            <a:custGeom>
              <a:avLst/>
              <a:gdLst>
                <a:gd name="T0" fmla="*/ 344 w 21600"/>
                <a:gd name="T1" fmla="*/ 31 h 21600"/>
                <a:gd name="T2" fmla="*/ 195 w 21600"/>
                <a:gd name="T3" fmla="*/ 62 h 21600"/>
                <a:gd name="T4" fmla="*/ 52 w 21600"/>
                <a:gd name="T5" fmla="*/ 31 h 21600"/>
                <a:gd name="T6" fmla="*/ 19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47 w 21600"/>
                <a:gd name="T13" fmla="*/ 4447 h 21600"/>
                <a:gd name="T14" fmla="*/ 17153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2" name="AutoShape 627">
              <a:extLst>
                <a:ext uri="{FF2B5EF4-FFF2-40B4-BE49-F238E27FC236}">
                  <a16:creationId xmlns:a16="http://schemas.microsoft.com/office/drawing/2014/main" id="{EA8FD440-10EB-F24C-A144-4F6614044E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6432" y="4565911"/>
              <a:ext cx="180000" cy="72000"/>
            </a:xfrm>
            <a:custGeom>
              <a:avLst/>
              <a:gdLst>
                <a:gd name="T0" fmla="*/ 335 w 21600"/>
                <a:gd name="T1" fmla="*/ 34 h 21600"/>
                <a:gd name="T2" fmla="*/ 190 w 21600"/>
                <a:gd name="T3" fmla="*/ 67 h 21600"/>
                <a:gd name="T4" fmla="*/ 50 w 21600"/>
                <a:gd name="T5" fmla="*/ 34 h 21600"/>
                <a:gd name="T6" fmla="*/ 19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47 w 21600"/>
                <a:gd name="T13" fmla="*/ 4447 h 21600"/>
                <a:gd name="T14" fmla="*/ 17153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Rectangle 628">
              <a:extLst>
                <a:ext uri="{FF2B5EF4-FFF2-40B4-BE49-F238E27FC236}">
                  <a16:creationId xmlns:a16="http://schemas.microsoft.com/office/drawing/2014/main" id="{B950FE2A-AEDD-8B48-A3C3-560E51EE5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5195" y="3350188"/>
              <a:ext cx="324000" cy="108000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Rectangle 629">
              <a:extLst>
                <a:ext uri="{FF2B5EF4-FFF2-40B4-BE49-F238E27FC236}">
                  <a16:creationId xmlns:a16="http://schemas.microsoft.com/office/drawing/2014/main" id="{F1A787EA-FD61-D840-9880-D35F5CF56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1228" y="3514721"/>
              <a:ext cx="214313" cy="75464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Rectangle 630">
              <a:extLst>
                <a:ext uri="{FF2B5EF4-FFF2-40B4-BE49-F238E27FC236}">
                  <a16:creationId xmlns:a16="http://schemas.microsoft.com/office/drawing/2014/main" id="{EC2F9F70-84C3-B947-A2AA-5ACE90686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81229" y="3719102"/>
              <a:ext cx="313531" cy="62887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6" name="Rectangle 631">
              <a:extLst>
                <a:ext uri="{FF2B5EF4-FFF2-40B4-BE49-F238E27FC236}">
                  <a16:creationId xmlns:a16="http://schemas.microsoft.com/office/drawing/2014/main" id="{A3A70065-320A-6F45-8BC1-93ECC2A5E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1307" y="3901477"/>
              <a:ext cx="521890" cy="56598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Rectangle 646">
              <a:extLst>
                <a:ext uri="{FF2B5EF4-FFF2-40B4-BE49-F238E27FC236}">
                  <a16:creationId xmlns:a16="http://schemas.microsoft.com/office/drawing/2014/main" id="{E3561EA3-9185-8549-AA88-1723BC040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42869" y="3432969"/>
              <a:ext cx="58500" cy="324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Rectangle 647">
              <a:extLst>
                <a:ext uri="{FF2B5EF4-FFF2-40B4-BE49-F238E27FC236}">
                  <a16:creationId xmlns:a16="http://schemas.microsoft.com/office/drawing/2014/main" id="{E272E4A3-6ED5-9747-ACD2-380A6F29D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7472" y="3945497"/>
              <a:ext cx="57801" cy="6231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Rectangle 648">
              <a:extLst>
                <a:ext uri="{FF2B5EF4-FFF2-40B4-BE49-F238E27FC236}">
                  <a16:creationId xmlns:a16="http://schemas.microsoft.com/office/drawing/2014/main" id="{95F6A075-3FD5-964E-865C-32B648CA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0689" y="3945497"/>
              <a:ext cx="57801" cy="6231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utoShape 649">
              <a:extLst>
                <a:ext uri="{FF2B5EF4-FFF2-40B4-BE49-F238E27FC236}">
                  <a16:creationId xmlns:a16="http://schemas.microsoft.com/office/drawing/2014/main" id="{B437633B-5D6C-9F45-B1ED-854110B37F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7543" y="4565911"/>
              <a:ext cx="180000" cy="72000"/>
            </a:xfrm>
            <a:custGeom>
              <a:avLst/>
              <a:gdLst>
                <a:gd name="T0" fmla="*/ 344 w 21600"/>
                <a:gd name="T1" fmla="*/ 34 h 21600"/>
                <a:gd name="T2" fmla="*/ 195 w 21600"/>
                <a:gd name="T3" fmla="*/ 67 h 21600"/>
                <a:gd name="T4" fmla="*/ 52 w 21600"/>
                <a:gd name="T5" fmla="*/ 34 h 21600"/>
                <a:gd name="T6" fmla="*/ 19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47 w 21600"/>
                <a:gd name="T13" fmla="*/ 4447 h 21600"/>
                <a:gd name="T14" fmla="*/ 17153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1" name="AutoShape 650">
              <a:extLst>
                <a:ext uri="{FF2B5EF4-FFF2-40B4-BE49-F238E27FC236}">
                  <a16:creationId xmlns:a16="http://schemas.microsoft.com/office/drawing/2014/main" id="{E38C974C-8AE7-6B4B-97C0-E30A571C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2588" y="4565911"/>
              <a:ext cx="180000" cy="72000"/>
            </a:xfrm>
            <a:custGeom>
              <a:avLst/>
              <a:gdLst>
                <a:gd name="T0" fmla="*/ 340 w 21600"/>
                <a:gd name="T1" fmla="*/ 31 h 21600"/>
                <a:gd name="T2" fmla="*/ 192 w 21600"/>
                <a:gd name="T3" fmla="*/ 62 h 21600"/>
                <a:gd name="T4" fmla="*/ 51 w 21600"/>
                <a:gd name="T5" fmla="*/ 31 h 21600"/>
                <a:gd name="T6" fmla="*/ 19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47 w 21600"/>
                <a:gd name="T13" fmla="*/ 4447 h 21600"/>
                <a:gd name="T14" fmla="*/ 17153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" name="Rectangle 651">
              <a:extLst>
                <a:ext uri="{FF2B5EF4-FFF2-40B4-BE49-F238E27FC236}">
                  <a16:creationId xmlns:a16="http://schemas.microsoft.com/office/drawing/2014/main" id="{13D71E7D-CC6A-8C44-809C-6171BBFAD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83336" y="3350188"/>
              <a:ext cx="324000" cy="108000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3" name="Rectangle 652">
              <a:extLst>
                <a:ext uri="{FF2B5EF4-FFF2-40B4-BE49-F238E27FC236}">
                  <a16:creationId xmlns:a16="http://schemas.microsoft.com/office/drawing/2014/main" id="{A4E3E6AB-ED9D-B647-8D2A-9DA3552CE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9369" y="3565030"/>
              <a:ext cx="214313" cy="62887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4" name="Rectangle 653">
              <a:extLst>
                <a:ext uri="{FF2B5EF4-FFF2-40B4-BE49-F238E27FC236}">
                  <a16:creationId xmlns:a16="http://schemas.microsoft.com/office/drawing/2014/main" id="{929C5B92-5E1A-AA44-B56B-390FEA977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77385" y="3719104"/>
              <a:ext cx="315516" cy="59744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58">
              <a:extLst>
                <a:ext uri="{FF2B5EF4-FFF2-40B4-BE49-F238E27FC236}">
                  <a16:creationId xmlns:a16="http://schemas.microsoft.com/office/drawing/2014/main" id="{BA59EBCB-CF0E-5244-BAB7-140F8A734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1494" y="3951786"/>
              <a:ext cx="53578" cy="147785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59">
              <a:extLst>
                <a:ext uri="{FF2B5EF4-FFF2-40B4-BE49-F238E27FC236}">
                  <a16:creationId xmlns:a16="http://schemas.microsoft.com/office/drawing/2014/main" id="{B1F83C85-1A4D-4743-8EC9-ACD243EAD1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09558" y="3945495"/>
              <a:ext cx="43656" cy="150929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601">
              <a:extLst>
                <a:ext uri="{FF2B5EF4-FFF2-40B4-BE49-F238E27FC236}">
                  <a16:creationId xmlns:a16="http://schemas.microsoft.com/office/drawing/2014/main" id="{31F149A3-F595-EB43-8F0E-91EF18CC5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1734" y="4347259"/>
              <a:ext cx="900000" cy="106791"/>
            </a:xfrm>
            <a:prstGeom prst="rect">
              <a:avLst/>
            </a:prstGeom>
            <a:solidFill>
              <a:srgbClr val="CC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 dirty="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601">
              <a:extLst>
                <a:ext uri="{FF2B5EF4-FFF2-40B4-BE49-F238E27FC236}">
                  <a16:creationId xmlns:a16="http://schemas.microsoft.com/office/drawing/2014/main" id="{FD42C8E7-BABD-0C42-8B28-ACD203B6B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47433" y="4349792"/>
              <a:ext cx="511969" cy="106791"/>
            </a:xfrm>
            <a:prstGeom prst="rect">
              <a:avLst/>
            </a:prstGeom>
            <a:solidFill>
              <a:srgbClr val="CC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 dirty="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601">
              <a:extLst>
                <a:ext uri="{FF2B5EF4-FFF2-40B4-BE49-F238E27FC236}">
                  <a16:creationId xmlns:a16="http://schemas.microsoft.com/office/drawing/2014/main" id="{C4AE751B-4CEB-7A42-9298-E4AF133CA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20134" y="4347259"/>
              <a:ext cx="222250" cy="109324"/>
            </a:xfrm>
            <a:prstGeom prst="rect">
              <a:avLst/>
            </a:prstGeom>
            <a:solidFill>
              <a:srgbClr val="CC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 dirty="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601">
              <a:extLst>
                <a:ext uri="{FF2B5EF4-FFF2-40B4-BE49-F238E27FC236}">
                  <a16:creationId xmlns:a16="http://schemas.microsoft.com/office/drawing/2014/main" id="{147810C8-D253-174E-92C0-B92F9B6F7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3120" y="4351967"/>
              <a:ext cx="452436" cy="109324"/>
            </a:xfrm>
            <a:prstGeom prst="rect">
              <a:avLst/>
            </a:prstGeom>
            <a:solidFill>
              <a:srgbClr val="CC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 dirty="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601">
              <a:extLst>
                <a:ext uri="{FF2B5EF4-FFF2-40B4-BE49-F238E27FC236}">
                  <a16:creationId xmlns:a16="http://schemas.microsoft.com/office/drawing/2014/main" id="{721D610F-8932-F147-AFFA-B7241F912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18275" y="4352347"/>
              <a:ext cx="220265" cy="108942"/>
            </a:xfrm>
            <a:prstGeom prst="rect">
              <a:avLst/>
            </a:prstGeom>
            <a:solidFill>
              <a:srgbClr val="CC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 dirty="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Rectangle 601">
              <a:extLst>
                <a:ext uri="{FF2B5EF4-FFF2-40B4-BE49-F238E27FC236}">
                  <a16:creationId xmlns:a16="http://schemas.microsoft.com/office/drawing/2014/main" id="{8A191D50-0DE9-364E-B138-25B4C6AF0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9802" y="4354520"/>
              <a:ext cx="321119" cy="108942"/>
            </a:xfrm>
            <a:prstGeom prst="rect">
              <a:avLst/>
            </a:prstGeom>
            <a:solidFill>
              <a:srgbClr val="CCFFCC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 dirty="0">
                <a:latin typeface="+mn-lt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5" name="図形グループ 213">
              <a:extLst>
                <a:ext uri="{FF2B5EF4-FFF2-40B4-BE49-F238E27FC236}">
                  <a16:creationId xmlns:a16="http://schemas.microsoft.com/office/drawing/2014/main" id="{077B4156-56D5-E641-847A-302E8C70BAFF}"/>
                </a:ext>
              </a:extLst>
            </p:cNvPr>
            <p:cNvGrpSpPr/>
            <p:nvPr/>
          </p:nvGrpSpPr>
          <p:grpSpPr>
            <a:xfrm>
              <a:off x="7023648" y="4064474"/>
              <a:ext cx="195580" cy="204380"/>
              <a:chOff x="4283076" y="3457637"/>
              <a:chExt cx="156464" cy="103186"/>
            </a:xfrm>
          </p:grpSpPr>
          <p:sp>
            <p:nvSpPr>
              <p:cNvPr id="76" name="Rectangle 668">
                <a:extLst>
                  <a:ext uri="{FF2B5EF4-FFF2-40B4-BE49-F238E27FC236}">
                    <a16:creationId xmlns:a16="http://schemas.microsoft.com/office/drawing/2014/main" id="{43CA5EB4-1A87-B14F-ABEB-D0FFBC699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77" name="Arc 669">
                <a:extLst>
                  <a:ext uri="{FF2B5EF4-FFF2-40B4-BE49-F238E27FC236}">
                    <a16:creationId xmlns:a16="http://schemas.microsoft.com/office/drawing/2014/main" id="{F106A0EC-F000-DE47-9319-105FDCDB9FD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8" name="Arc 670">
                <a:extLst>
                  <a:ext uri="{FF2B5EF4-FFF2-40B4-BE49-F238E27FC236}">
                    <a16:creationId xmlns:a16="http://schemas.microsoft.com/office/drawing/2014/main" id="{E0E36609-74AF-7D49-AC37-C9A7B9F077C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9" name="Rectangle 671">
                <a:extLst>
                  <a:ext uri="{FF2B5EF4-FFF2-40B4-BE49-F238E27FC236}">
                    <a16:creationId xmlns:a16="http://schemas.microsoft.com/office/drawing/2014/main" id="{B8E83DF8-346B-CC4F-9C8B-8453503C44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80" name="図形グループ 218">
              <a:extLst>
                <a:ext uri="{FF2B5EF4-FFF2-40B4-BE49-F238E27FC236}">
                  <a16:creationId xmlns:a16="http://schemas.microsoft.com/office/drawing/2014/main" id="{77F02473-4860-1848-A227-1D9173A02C7F}"/>
                </a:ext>
              </a:extLst>
            </p:cNvPr>
            <p:cNvGrpSpPr/>
            <p:nvPr/>
          </p:nvGrpSpPr>
          <p:grpSpPr>
            <a:xfrm>
              <a:off x="8135454" y="4067732"/>
              <a:ext cx="195580" cy="204380"/>
              <a:chOff x="4283076" y="3457637"/>
              <a:chExt cx="156464" cy="103186"/>
            </a:xfrm>
          </p:grpSpPr>
          <p:sp>
            <p:nvSpPr>
              <p:cNvPr id="81" name="Rectangle 668">
                <a:extLst>
                  <a:ext uri="{FF2B5EF4-FFF2-40B4-BE49-F238E27FC236}">
                    <a16:creationId xmlns:a16="http://schemas.microsoft.com/office/drawing/2014/main" id="{FCF081EB-B84D-D24D-97DF-6AE67CC518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2" name="Arc 669">
                <a:extLst>
                  <a:ext uri="{FF2B5EF4-FFF2-40B4-BE49-F238E27FC236}">
                    <a16:creationId xmlns:a16="http://schemas.microsoft.com/office/drawing/2014/main" id="{6C4DA160-3186-3C4D-9BA9-B57A1373F42B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3" name="Arc 670">
                <a:extLst>
                  <a:ext uri="{FF2B5EF4-FFF2-40B4-BE49-F238E27FC236}">
                    <a16:creationId xmlns:a16="http://schemas.microsoft.com/office/drawing/2014/main" id="{359B86DC-0EE1-3447-B940-74F6457637A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4" name="Rectangle 671">
                <a:extLst>
                  <a:ext uri="{FF2B5EF4-FFF2-40B4-BE49-F238E27FC236}">
                    <a16:creationId xmlns:a16="http://schemas.microsoft.com/office/drawing/2014/main" id="{47A3568E-E430-8A45-AD58-CBB8B9D21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85" name="図形グループ 223">
              <a:extLst>
                <a:ext uri="{FF2B5EF4-FFF2-40B4-BE49-F238E27FC236}">
                  <a16:creationId xmlns:a16="http://schemas.microsoft.com/office/drawing/2014/main" id="{A98FF11F-3821-264F-A565-6037F3C13087}"/>
                </a:ext>
              </a:extLst>
            </p:cNvPr>
            <p:cNvGrpSpPr/>
            <p:nvPr/>
          </p:nvGrpSpPr>
          <p:grpSpPr>
            <a:xfrm>
              <a:off x="8763072" y="4059758"/>
              <a:ext cx="195580" cy="204380"/>
              <a:chOff x="4283076" y="3457637"/>
              <a:chExt cx="156464" cy="103186"/>
            </a:xfrm>
          </p:grpSpPr>
          <p:sp>
            <p:nvSpPr>
              <p:cNvPr id="86" name="Rectangle 668">
                <a:extLst>
                  <a:ext uri="{FF2B5EF4-FFF2-40B4-BE49-F238E27FC236}">
                    <a16:creationId xmlns:a16="http://schemas.microsoft.com/office/drawing/2014/main" id="{E568CF16-D5D6-4140-8CC0-3B7E5FB5E7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87" name="Arc 669">
                <a:extLst>
                  <a:ext uri="{FF2B5EF4-FFF2-40B4-BE49-F238E27FC236}">
                    <a16:creationId xmlns:a16="http://schemas.microsoft.com/office/drawing/2014/main" id="{0B81C619-04DF-D04B-8217-3D09E37364C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8" name="Arc 670">
                <a:extLst>
                  <a:ext uri="{FF2B5EF4-FFF2-40B4-BE49-F238E27FC236}">
                    <a16:creationId xmlns:a16="http://schemas.microsoft.com/office/drawing/2014/main" id="{D3813080-5565-B946-9B3F-AD4B22C5BC0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9" name="Rectangle 671">
                <a:extLst>
                  <a:ext uri="{FF2B5EF4-FFF2-40B4-BE49-F238E27FC236}">
                    <a16:creationId xmlns:a16="http://schemas.microsoft.com/office/drawing/2014/main" id="{CB5633FD-3AAB-D847-814D-CAD235B54B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90" name="図形グループ 228">
              <a:extLst>
                <a:ext uri="{FF2B5EF4-FFF2-40B4-BE49-F238E27FC236}">
                  <a16:creationId xmlns:a16="http://schemas.microsoft.com/office/drawing/2014/main" id="{8B44D70B-49F6-B142-B15A-E0878172DC34}"/>
                </a:ext>
              </a:extLst>
            </p:cNvPr>
            <p:cNvGrpSpPr/>
            <p:nvPr/>
          </p:nvGrpSpPr>
          <p:grpSpPr>
            <a:xfrm>
              <a:off x="9560787" y="4061837"/>
              <a:ext cx="195580" cy="204380"/>
              <a:chOff x="4283076" y="3457637"/>
              <a:chExt cx="156464" cy="103186"/>
            </a:xfrm>
          </p:grpSpPr>
          <p:sp>
            <p:nvSpPr>
              <p:cNvPr id="91" name="Rectangle 668">
                <a:extLst>
                  <a:ext uri="{FF2B5EF4-FFF2-40B4-BE49-F238E27FC236}">
                    <a16:creationId xmlns:a16="http://schemas.microsoft.com/office/drawing/2014/main" id="{B96AC859-D4B6-A748-8B28-BDB027C7D9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2" name="Arc 669">
                <a:extLst>
                  <a:ext uri="{FF2B5EF4-FFF2-40B4-BE49-F238E27FC236}">
                    <a16:creationId xmlns:a16="http://schemas.microsoft.com/office/drawing/2014/main" id="{EABE1252-4535-0A48-9513-14C73667C81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3" name="Arc 670">
                <a:extLst>
                  <a:ext uri="{FF2B5EF4-FFF2-40B4-BE49-F238E27FC236}">
                    <a16:creationId xmlns:a16="http://schemas.microsoft.com/office/drawing/2014/main" id="{0DC862FA-F4AB-504F-A3DC-7F29BAABD44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4" name="Rectangle 671">
                <a:extLst>
                  <a:ext uri="{FF2B5EF4-FFF2-40B4-BE49-F238E27FC236}">
                    <a16:creationId xmlns:a16="http://schemas.microsoft.com/office/drawing/2014/main" id="{943F90E2-81F6-5F4E-89C6-74F435602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95" name="図形グループ 233">
              <a:extLst>
                <a:ext uri="{FF2B5EF4-FFF2-40B4-BE49-F238E27FC236}">
                  <a16:creationId xmlns:a16="http://schemas.microsoft.com/office/drawing/2014/main" id="{85915646-B884-E540-9506-AA497EB15CD3}"/>
                </a:ext>
              </a:extLst>
            </p:cNvPr>
            <p:cNvGrpSpPr/>
            <p:nvPr/>
          </p:nvGrpSpPr>
          <p:grpSpPr>
            <a:xfrm>
              <a:off x="9132399" y="4067732"/>
              <a:ext cx="195580" cy="204380"/>
              <a:chOff x="4283076" y="3457637"/>
              <a:chExt cx="156464" cy="103186"/>
            </a:xfrm>
          </p:grpSpPr>
          <p:sp>
            <p:nvSpPr>
              <p:cNvPr id="96" name="Rectangle 668">
                <a:extLst>
                  <a:ext uri="{FF2B5EF4-FFF2-40B4-BE49-F238E27FC236}">
                    <a16:creationId xmlns:a16="http://schemas.microsoft.com/office/drawing/2014/main" id="{9F6B7995-7906-D048-AE2E-3BD078018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97" name="Arc 669">
                <a:extLst>
                  <a:ext uri="{FF2B5EF4-FFF2-40B4-BE49-F238E27FC236}">
                    <a16:creationId xmlns:a16="http://schemas.microsoft.com/office/drawing/2014/main" id="{213AB923-8999-2C4B-A081-59DA7FA2CC4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8" name="Arc 670">
                <a:extLst>
                  <a:ext uri="{FF2B5EF4-FFF2-40B4-BE49-F238E27FC236}">
                    <a16:creationId xmlns:a16="http://schemas.microsoft.com/office/drawing/2014/main" id="{E96328F0-0440-5B4F-95B9-2D248F0BAD5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9" name="Rectangle 671">
                <a:extLst>
                  <a:ext uri="{FF2B5EF4-FFF2-40B4-BE49-F238E27FC236}">
                    <a16:creationId xmlns:a16="http://schemas.microsoft.com/office/drawing/2014/main" id="{FC57B80D-74B0-2C44-A269-994769CE9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0" name="図形グループ 238">
              <a:extLst>
                <a:ext uri="{FF2B5EF4-FFF2-40B4-BE49-F238E27FC236}">
                  <a16:creationId xmlns:a16="http://schemas.microsoft.com/office/drawing/2014/main" id="{FD038C60-F170-6242-B7DE-CC6776CEE443}"/>
                </a:ext>
              </a:extLst>
            </p:cNvPr>
            <p:cNvGrpSpPr/>
            <p:nvPr/>
          </p:nvGrpSpPr>
          <p:grpSpPr>
            <a:xfrm>
              <a:off x="8505103" y="4061837"/>
              <a:ext cx="195580" cy="204380"/>
              <a:chOff x="4283076" y="3457637"/>
              <a:chExt cx="156464" cy="103186"/>
            </a:xfrm>
          </p:grpSpPr>
          <p:sp>
            <p:nvSpPr>
              <p:cNvPr id="101" name="Rectangle 668">
                <a:extLst>
                  <a:ext uri="{FF2B5EF4-FFF2-40B4-BE49-F238E27FC236}">
                    <a16:creationId xmlns:a16="http://schemas.microsoft.com/office/drawing/2014/main" id="{F8768B67-4FC4-7D42-8B10-88C21CE6B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2" name="Arc 669">
                <a:extLst>
                  <a:ext uri="{FF2B5EF4-FFF2-40B4-BE49-F238E27FC236}">
                    <a16:creationId xmlns:a16="http://schemas.microsoft.com/office/drawing/2014/main" id="{83BF5C8A-6937-8B42-9382-18923A0B3F3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3" name="Arc 670">
                <a:extLst>
                  <a:ext uri="{FF2B5EF4-FFF2-40B4-BE49-F238E27FC236}">
                    <a16:creationId xmlns:a16="http://schemas.microsoft.com/office/drawing/2014/main" id="{2C132DE8-4ED3-D942-99CD-ABBF061A607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4" name="Rectangle 671">
                <a:extLst>
                  <a:ext uri="{FF2B5EF4-FFF2-40B4-BE49-F238E27FC236}">
                    <a16:creationId xmlns:a16="http://schemas.microsoft.com/office/drawing/2014/main" id="{BB01AED6-2DB9-F24D-A11C-F486F858B5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5" name="図形グループ 243">
              <a:extLst>
                <a:ext uri="{FF2B5EF4-FFF2-40B4-BE49-F238E27FC236}">
                  <a16:creationId xmlns:a16="http://schemas.microsoft.com/office/drawing/2014/main" id="{586BD709-E338-6F48-987B-BBFCE71B95DB}"/>
                </a:ext>
              </a:extLst>
            </p:cNvPr>
            <p:cNvGrpSpPr/>
            <p:nvPr/>
          </p:nvGrpSpPr>
          <p:grpSpPr>
            <a:xfrm>
              <a:off x="7578158" y="4064474"/>
              <a:ext cx="195580" cy="204380"/>
              <a:chOff x="4283076" y="3457637"/>
              <a:chExt cx="156464" cy="103186"/>
            </a:xfrm>
          </p:grpSpPr>
          <p:sp>
            <p:nvSpPr>
              <p:cNvPr id="106" name="Rectangle 668">
                <a:extLst>
                  <a:ext uri="{FF2B5EF4-FFF2-40B4-BE49-F238E27FC236}">
                    <a16:creationId xmlns:a16="http://schemas.microsoft.com/office/drawing/2014/main" id="{9E3B6835-6D6F-5841-B3B9-5CEFF0CC6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07" name="Arc 669">
                <a:extLst>
                  <a:ext uri="{FF2B5EF4-FFF2-40B4-BE49-F238E27FC236}">
                    <a16:creationId xmlns:a16="http://schemas.microsoft.com/office/drawing/2014/main" id="{7D273889-BDE5-CC4F-84EB-EFE23DE5F8FD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8" name="Arc 670">
                <a:extLst>
                  <a:ext uri="{FF2B5EF4-FFF2-40B4-BE49-F238E27FC236}">
                    <a16:creationId xmlns:a16="http://schemas.microsoft.com/office/drawing/2014/main" id="{417DE753-B8B3-434A-B94B-383CC44D046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09" name="Rectangle 671">
                <a:extLst>
                  <a:ext uri="{FF2B5EF4-FFF2-40B4-BE49-F238E27FC236}">
                    <a16:creationId xmlns:a16="http://schemas.microsoft.com/office/drawing/2014/main" id="{9CEE8C07-355D-6B44-9E1C-FA705ADD0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10" name="図形グループ 248">
              <a:extLst>
                <a:ext uri="{FF2B5EF4-FFF2-40B4-BE49-F238E27FC236}">
                  <a16:creationId xmlns:a16="http://schemas.microsoft.com/office/drawing/2014/main" id="{22508FA7-90AD-4C4D-88E5-5EFDC17F122A}"/>
                </a:ext>
              </a:extLst>
            </p:cNvPr>
            <p:cNvGrpSpPr/>
            <p:nvPr/>
          </p:nvGrpSpPr>
          <p:grpSpPr>
            <a:xfrm>
              <a:off x="6758609" y="4067732"/>
              <a:ext cx="195580" cy="204380"/>
              <a:chOff x="4283076" y="3457637"/>
              <a:chExt cx="156464" cy="103186"/>
            </a:xfrm>
          </p:grpSpPr>
          <p:sp>
            <p:nvSpPr>
              <p:cNvPr id="111" name="Rectangle 668">
                <a:extLst>
                  <a:ext uri="{FF2B5EF4-FFF2-40B4-BE49-F238E27FC236}">
                    <a16:creationId xmlns:a16="http://schemas.microsoft.com/office/drawing/2014/main" id="{D6490E86-88DC-9C43-8A59-CF87B0B12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2" name="Arc 669">
                <a:extLst>
                  <a:ext uri="{FF2B5EF4-FFF2-40B4-BE49-F238E27FC236}">
                    <a16:creationId xmlns:a16="http://schemas.microsoft.com/office/drawing/2014/main" id="{9680E1F7-4B3F-7C49-B96E-C549C519AB7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3" name="Arc 670">
                <a:extLst>
                  <a:ext uri="{FF2B5EF4-FFF2-40B4-BE49-F238E27FC236}">
                    <a16:creationId xmlns:a16="http://schemas.microsoft.com/office/drawing/2014/main" id="{05B31704-4AAB-1545-B989-FC721606B24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4" name="Rectangle 671">
                <a:extLst>
                  <a:ext uri="{FF2B5EF4-FFF2-40B4-BE49-F238E27FC236}">
                    <a16:creationId xmlns:a16="http://schemas.microsoft.com/office/drawing/2014/main" id="{E0026C63-B597-D04C-B2C8-F8569C17B8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15" name="図形グループ 258">
              <a:extLst>
                <a:ext uri="{FF2B5EF4-FFF2-40B4-BE49-F238E27FC236}">
                  <a16:creationId xmlns:a16="http://schemas.microsoft.com/office/drawing/2014/main" id="{D80095CB-0F44-7347-9967-FA2FE880FA5A}"/>
                </a:ext>
              </a:extLst>
            </p:cNvPr>
            <p:cNvGrpSpPr/>
            <p:nvPr/>
          </p:nvGrpSpPr>
          <p:grpSpPr>
            <a:xfrm>
              <a:off x="6496042" y="4067732"/>
              <a:ext cx="195580" cy="204380"/>
              <a:chOff x="4283076" y="3457637"/>
              <a:chExt cx="156464" cy="103186"/>
            </a:xfrm>
          </p:grpSpPr>
          <p:sp>
            <p:nvSpPr>
              <p:cNvPr id="116" name="Rectangle 668">
                <a:extLst>
                  <a:ext uri="{FF2B5EF4-FFF2-40B4-BE49-F238E27FC236}">
                    <a16:creationId xmlns:a16="http://schemas.microsoft.com/office/drawing/2014/main" id="{22E9C8BF-F2CA-FE45-A1A3-CAC805A5D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17" name="Arc 669">
                <a:extLst>
                  <a:ext uri="{FF2B5EF4-FFF2-40B4-BE49-F238E27FC236}">
                    <a16:creationId xmlns:a16="http://schemas.microsoft.com/office/drawing/2014/main" id="{6B2D9D13-DB16-C549-A6C4-B08B9B82928E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8" name="Arc 670">
                <a:extLst>
                  <a:ext uri="{FF2B5EF4-FFF2-40B4-BE49-F238E27FC236}">
                    <a16:creationId xmlns:a16="http://schemas.microsoft.com/office/drawing/2014/main" id="{AA07C66F-75EB-D741-90DC-73CD45DBD62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9" name="Rectangle 671">
                <a:extLst>
                  <a:ext uri="{FF2B5EF4-FFF2-40B4-BE49-F238E27FC236}">
                    <a16:creationId xmlns:a16="http://schemas.microsoft.com/office/drawing/2014/main" id="{C27A40E0-0906-1348-8DE8-CCEE062CBE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Rectangle 654">
              <a:extLst>
                <a:ext uri="{FF2B5EF4-FFF2-40B4-BE49-F238E27FC236}">
                  <a16:creationId xmlns:a16="http://schemas.microsoft.com/office/drawing/2014/main" id="{AD3AB990-4088-D84F-8EAC-1ECE4846F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463" y="3898333"/>
              <a:ext cx="523875" cy="69176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Rectangle 454">
              <a:extLst>
                <a:ext uri="{FF2B5EF4-FFF2-40B4-BE49-F238E27FC236}">
                  <a16:creationId xmlns:a16="http://schemas.microsoft.com/office/drawing/2014/main" id="{AD452579-6E93-474E-8726-53C733C6A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2024" y="6457147"/>
              <a:ext cx="3600000" cy="905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Text Box 906">
              <a:extLst>
                <a:ext uri="{FF2B5EF4-FFF2-40B4-BE49-F238E27FC236}">
                  <a16:creationId xmlns:a16="http://schemas.microsoft.com/office/drawing/2014/main" id="{84562406-010D-1642-BFE4-1FB56F72B9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0608" y="5953090"/>
              <a:ext cx="171493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2000" dirty="0">
                  <a:latin typeface="+mn-lt"/>
                  <a:cs typeface="+mn-cs"/>
                </a:rPr>
                <a:t>High R-Si</a:t>
              </a:r>
            </a:p>
          </p:txBody>
        </p:sp>
        <p:sp>
          <p:nvSpPr>
            <p:cNvPr id="125" name="Rectangle 586">
              <a:extLst>
                <a:ext uri="{FF2B5EF4-FFF2-40B4-BE49-F238E27FC236}">
                  <a16:creationId xmlns:a16="http://schemas.microsoft.com/office/drawing/2014/main" id="{698587D0-0B67-4948-BA56-A2DCA7687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442" y="3457609"/>
              <a:ext cx="3600000" cy="836397"/>
            </a:xfrm>
            <a:prstGeom prst="rect">
              <a:avLst/>
            </a:prstGeom>
            <a:solidFill>
              <a:srgbClr val="CCFF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Rectangle 587">
              <a:extLst>
                <a:ext uri="{FF2B5EF4-FFF2-40B4-BE49-F238E27FC236}">
                  <a16:creationId xmlns:a16="http://schemas.microsoft.com/office/drawing/2014/main" id="{99789C22-FE33-E342-A61D-52AD1A578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442" y="4259415"/>
              <a:ext cx="3600000" cy="163509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Rectangle 588">
              <a:extLst>
                <a:ext uri="{FF2B5EF4-FFF2-40B4-BE49-F238E27FC236}">
                  <a16:creationId xmlns:a16="http://schemas.microsoft.com/office/drawing/2014/main" id="{F84B6496-85D7-4D44-B3A2-7834124208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442" y="4382557"/>
              <a:ext cx="3600000" cy="2139953"/>
            </a:xfrm>
            <a:prstGeom prst="rect">
              <a:avLst/>
            </a:prstGeom>
            <a:solidFill>
              <a:srgbClr val="FFFF99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Rectangle 602">
              <a:extLst>
                <a:ext uri="{FF2B5EF4-FFF2-40B4-BE49-F238E27FC236}">
                  <a16:creationId xmlns:a16="http://schemas.microsoft.com/office/drawing/2014/main" id="{C5CFD299-8E05-A34C-A43E-B1946346E0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0756" y="3894672"/>
              <a:ext cx="323453" cy="56598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Rectangle 603">
              <a:extLst>
                <a:ext uri="{FF2B5EF4-FFF2-40B4-BE49-F238E27FC236}">
                  <a16:creationId xmlns:a16="http://schemas.microsoft.com/office/drawing/2014/main" id="{BF86855E-1534-884F-9A26-FAD54CEE38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1646" y="3938693"/>
              <a:ext cx="57600" cy="468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utoShape 604">
              <a:extLst>
                <a:ext uri="{FF2B5EF4-FFF2-40B4-BE49-F238E27FC236}">
                  <a16:creationId xmlns:a16="http://schemas.microsoft.com/office/drawing/2014/main" id="{B90E4BFE-BDAF-5941-9378-C5931524D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0052" y="4380975"/>
              <a:ext cx="180000" cy="72000"/>
            </a:xfrm>
            <a:custGeom>
              <a:avLst/>
              <a:gdLst>
                <a:gd name="T0" fmla="*/ 340 w 21600"/>
                <a:gd name="T1" fmla="*/ 36 h 21600"/>
                <a:gd name="T2" fmla="*/ 192 w 21600"/>
                <a:gd name="T3" fmla="*/ 72 h 21600"/>
                <a:gd name="T4" fmla="*/ 51 w 21600"/>
                <a:gd name="T5" fmla="*/ 36 h 21600"/>
                <a:gd name="T6" fmla="*/ 19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47 w 21600"/>
                <a:gd name="T13" fmla="*/ 4447 h 21600"/>
                <a:gd name="T14" fmla="*/ 17153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1" name="Rectangle 605">
              <a:extLst>
                <a:ext uri="{FF2B5EF4-FFF2-40B4-BE49-F238E27FC236}">
                  <a16:creationId xmlns:a16="http://schemas.microsoft.com/office/drawing/2014/main" id="{52FAAAED-A0EA-8F47-B149-7CD53FF23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4116" y="3577094"/>
              <a:ext cx="53579" cy="14464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Rectangle 606">
              <a:extLst>
                <a:ext uri="{FF2B5EF4-FFF2-40B4-BE49-F238E27FC236}">
                  <a16:creationId xmlns:a16="http://schemas.microsoft.com/office/drawing/2014/main" id="{72475E1E-A542-074E-97AE-F327B81E0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1568" y="3426045"/>
              <a:ext cx="58500" cy="324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Rectangle 609">
              <a:extLst>
                <a:ext uri="{FF2B5EF4-FFF2-40B4-BE49-F238E27FC236}">
                  <a16:creationId xmlns:a16="http://schemas.microsoft.com/office/drawing/2014/main" id="{55383707-AF8D-F944-A043-939703DDF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381" y="3712298"/>
              <a:ext cx="942578" cy="62887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Rectangle 610">
              <a:extLst>
                <a:ext uri="{FF2B5EF4-FFF2-40B4-BE49-F238E27FC236}">
                  <a16:creationId xmlns:a16="http://schemas.microsoft.com/office/drawing/2014/main" id="{4A374F7D-3713-DB4F-BDFA-29F23CB178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644" y="3350188"/>
              <a:ext cx="324000" cy="108000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Rectangle 611">
              <a:extLst>
                <a:ext uri="{FF2B5EF4-FFF2-40B4-BE49-F238E27FC236}">
                  <a16:creationId xmlns:a16="http://schemas.microsoft.com/office/drawing/2014/main" id="{4EF3D6FD-EB75-9944-B3E7-09FB00530A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647" y="3507916"/>
              <a:ext cx="313531" cy="75464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Rectangle 612">
              <a:extLst>
                <a:ext uri="{FF2B5EF4-FFF2-40B4-BE49-F238E27FC236}">
                  <a16:creationId xmlns:a16="http://schemas.microsoft.com/office/drawing/2014/main" id="{32C6DCCA-1A3D-1943-9908-90D8DD580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3381" y="3507916"/>
              <a:ext cx="317500" cy="75464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Rectangle 623">
              <a:extLst>
                <a:ext uri="{FF2B5EF4-FFF2-40B4-BE49-F238E27FC236}">
                  <a16:creationId xmlns:a16="http://schemas.microsoft.com/office/drawing/2014/main" id="{F42B4CE0-FC40-8345-B76B-3D779E156C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0146" y="3382144"/>
              <a:ext cx="58500" cy="324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Rectangle 624">
              <a:extLst>
                <a:ext uri="{FF2B5EF4-FFF2-40B4-BE49-F238E27FC236}">
                  <a16:creationId xmlns:a16="http://schemas.microsoft.com/office/drawing/2014/main" id="{51EC1D1B-D663-FC4F-ADB5-8B885DF557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6732" y="3938693"/>
              <a:ext cx="57600" cy="468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Rectangle 625">
              <a:extLst>
                <a:ext uri="{FF2B5EF4-FFF2-40B4-BE49-F238E27FC236}">
                  <a16:creationId xmlns:a16="http://schemas.microsoft.com/office/drawing/2014/main" id="{900850F9-43B1-974F-9A8E-AC89B771B1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7888" y="3938693"/>
              <a:ext cx="57600" cy="468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AutoShape 626">
              <a:extLst>
                <a:ext uri="{FF2B5EF4-FFF2-40B4-BE49-F238E27FC236}">
                  <a16:creationId xmlns:a16="http://schemas.microsoft.com/office/drawing/2014/main" id="{261CEB0B-0CCB-C249-AA28-6D6D20A25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772" y="4380975"/>
              <a:ext cx="180000" cy="72000"/>
            </a:xfrm>
            <a:custGeom>
              <a:avLst/>
              <a:gdLst>
                <a:gd name="T0" fmla="*/ 344 w 21600"/>
                <a:gd name="T1" fmla="*/ 31 h 21600"/>
                <a:gd name="T2" fmla="*/ 195 w 21600"/>
                <a:gd name="T3" fmla="*/ 62 h 21600"/>
                <a:gd name="T4" fmla="*/ 52 w 21600"/>
                <a:gd name="T5" fmla="*/ 31 h 21600"/>
                <a:gd name="T6" fmla="*/ 19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47 w 21600"/>
                <a:gd name="T13" fmla="*/ 4447 h 21600"/>
                <a:gd name="T14" fmla="*/ 17153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1" name="AutoShape 627">
              <a:extLst>
                <a:ext uri="{FF2B5EF4-FFF2-40B4-BE49-F238E27FC236}">
                  <a16:creationId xmlns:a16="http://schemas.microsoft.com/office/drawing/2014/main" id="{A2BB6C7F-E051-0B48-AADE-24BB9E231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7802" y="4380975"/>
              <a:ext cx="180000" cy="72000"/>
            </a:xfrm>
            <a:custGeom>
              <a:avLst/>
              <a:gdLst>
                <a:gd name="T0" fmla="*/ 335 w 21600"/>
                <a:gd name="T1" fmla="*/ 34 h 21600"/>
                <a:gd name="T2" fmla="*/ 190 w 21600"/>
                <a:gd name="T3" fmla="*/ 67 h 21600"/>
                <a:gd name="T4" fmla="*/ 50 w 21600"/>
                <a:gd name="T5" fmla="*/ 34 h 21600"/>
                <a:gd name="T6" fmla="*/ 19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47 w 21600"/>
                <a:gd name="T13" fmla="*/ 4447 h 21600"/>
                <a:gd name="T14" fmla="*/ 17153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2" name="Rectangle 628">
              <a:extLst>
                <a:ext uri="{FF2B5EF4-FFF2-40B4-BE49-F238E27FC236}">
                  <a16:creationId xmlns:a16="http://schemas.microsoft.com/office/drawing/2014/main" id="{A5CE9E0D-9D90-0A4B-949B-A8CEDC085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0613" y="3350188"/>
              <a:ext cx="324000" cy="108000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Rectangle 629">
              <a:extLst>
                <a:ext uri="{FF2B5EF4-FFF2-40B4-BE49-F238E27FC236}">
                  <a16:creationId xmlns:a16="http://schemas.microsoft.com/office/drawing/2014/main" id="{F8E49111-2335-5C40-98A5-8C3C618F8D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646" y="3507916"/>
              <a:ext cx="214313" cy="75464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4" name="Rectangle 630">
              <a:extLst>
                <a:ext uri="{FF2B5EF4-FFF2-40B4-BE49-F238E27FC236}">
                  <a16:creationId xmlns:a16="http://schemas.microsoft.com/office/drawing/2014/main" id="{43B0586F-575E-4849-808D-BD9C9FC5F9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6647" y="3712298"/>
              <a:ext cx="313531" cy="62887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Rectangle 631">
              <a:extLst>
                <a:ext uri="{FF2B5EF4-FFF2-40B4-BE49-F238E27FC236}">
                  <a16:creationId xmlns:a16="http://schemas.microsoft.com/office/drawing/2014/main" id="{4F577978-D652-074C-AF6D-CA4FBA01E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6725" y="3894672"/>
              <a:ext cx="521890" cy="56598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Rectangle 646">
              <a:extLst>
                <a:ext uri="{FF2B5EF4-FFF2-40B4-BE49-F238E27FC236}">
                  <a16:creationId xmlns:a16="http://schemas.microsoft.com/office/drawing/2014/main" id="{79DE8DDA-95BB-4247-AB8B-FD8ADC931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287" y="3426165"/>
              <a:ext cx="58500" cy="324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Rectangle 647">
              <a:extLst>
                <a:ext uri="{FF2B5EF4-FFF2-40B4-BE49-F238E27FC236}">
                  <a16:creationId xmlns:a16="http://schemas.microsoft.com/office/drawing/2014/main" id="{3D0A84DE-DED2-7E44-AFDC-7F72ACFAD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2888" y="3938693"/>
              <a:ext cx="57600" cy="468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Rectangle 648">
              <a:extLst>
                <a:ext uri="{FF2B5EF4-FFF2-40B4-BE49-F238E27FC236}">
                  <a16:creationId xmlns:a16="http://schemas.microsoft.com/office/drawing/2014/main" id="{4FD797D0-C84A-2E45-8F98-1189CFD7B1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6107" y="3938693"/>
              <a:ext cx="57600" cy="468000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utoShape 649">
              <a:extLst>
                <a:ext uri="{FF2B5EF4-FFF2-40B4-BE49-F238E27FC236}">
                  <a16:creationId xmlns:a16="http://schemas.microsoft.com/office/drawing/2014/main" id="{78305ACB-EE17-0D4F-B305-8DB6546CE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8913" y="4380975"/>
              <a:ext cx="180000" cy="72000"/>
            </a:xfrm>
            <a:custGeom>
              <a:avLst/>
              <a:gdLst>
                <a:gd name="T0" fmla="*/ 344 w 21600"/>
                <a:gd name="T1" fmla="*/ 34 h 21600"/>
                <a:gd name="T2" fmla="*/ 195 w 21600"/>
                <a:gd name="T3" fmla="*/ 67 h 21600"/>
                <a:gd name="T4" fmla="*/ 52 w 21600"/>
                <a:gd name="T5" fmla="*/ 34 h 21600"/>
                <a:gd name="T6" fmla="*/ 195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47 w 21600"/>
                <a:gd name="T13" fmla="*/ 4447 h 21600"/>
                <a:gd name="T14" fmla="*/ 17153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0" name="AutoShape 650">
              <a:extLst>
                <a:ext uri="{FF2B5EF4-FFF2-40B4-BE49-F238E27FC236}">
                  <a16:creationId xmlns:a16="http://schemas.microsoft.com/office/drawing/2014/main" id="{9450E521-1AC8-104F-991A-924ADBDD78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958" y="4380975"/>
              <a:ext cx="180000" cy="72000"/>
            </a:xfrm>
            <a:custGeom>
              <a:avLst/>
              <a:gdLst>
                <a:gd name="T0" fmla="*/ 340 w 21600"/>
                <a:gd name="T1" fmla="*/ 31 h 21600"/>
                <a:gd name="T2" fmla="*/ 192 w 21600"/>
                <a:gd name="T3" fmla="*/ 62 h 21600"/>
                <a:gd name="T4" fmla="*/ 51 w 21600"/>
                <a:gd name="T5" fmla="*/ 31 h 21600"/>
                <a:gd name="T6" fmla="*/ 19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47 w 21600"/>
                <a:gd name="T13" fmla="*/ 4447 h 21600"/>
                <a:gd name="T14" fmla="*/ 17153 w 21600"/>
                <a:gd name="T15" fmla="*/ 171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9933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1" name="Rectangle 651">
              <a:extLst>
                <a:ext uri="{FF2B5EF4-FFF2-40B4-BE49-F238E27FC236}">
                  <a16:creationId xmlns:a16="http://schemas.microsoft.com/office/drawing/2014/main" id="{F537A058-BCF2-B444-8473-4CDA7DCF0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754" y="3350188"/>
              <a:ext cx="324000" cy="108000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Rectangle 652">
              <a:extLst>
                <a:ext uri="{FF2B5EF4-FFF2-40B4-BE49-F238E27FC236}">
                  <a16:creationId xmlns:a16="http://schemas.microsoft.com/office/drawing/2014/main" id="{92B851F5-9BF0-5148-9935-7132187C3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4787" y="3558226"/>
              <a:ext cx="214313" cy="62887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Rectangle 653">
              <a:extLst>
                <a:ext uri="{FF2B5EF4-FFF2-40B4-BE49-F238E27FC236}">
                  <a16:creationId xmlns:a16="http://schemas.microsoft.com/office/drawing/2014/main" id="{A8EA1940-7AC8-6D46-971A-429047AD2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2803" y="3712300"/>
              <a:ext cx="315516" cy="59744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Rectangle 658">
              <a:extLst>
                <a:ext uri="{FF2B5EF4-FFF2-40B4-BE49-F238E27FC236}">
                  <a16:creationId xmlns:a16="http://schemas.microsoft.com/office/drawing/2014/main" id="{480D0F3F-8F90-AD48-AF1E-2E511F1071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6912" y="3944982"/>
              <a:ext cx="53578" cy="147785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Rectangle 659">
              <a:extLst>
                <a:ext uri="{FF2B5EF4-FFF2-40B4-BE49-F238E27FC236}">
                  <a16:creationId xmlns:a16="http://schemas.microsoft.com/office/drawing/2014/main" id="{8250F433-7F03-5149-B116-BA7A57C7D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4976" y="3938691"/>
              <a:ext cx="43656" cy="150929"/>
            </a:xfrm>
            <a:prstGeom prst="rect">
              <a:avLst/>
            </a:prstGeom>
            <a:solidFill>
              <a:srgbClr val="00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2" name="図形グループ 213">
              <a:extLst>
                <a:ext uri="{FF2B5EF4-FFF2-40B4-BE49-F238E27FC236}">
                  <a16:creationId xmlns:a16="http://schemas.microsoft.com/office/drawing/2014/main" id="{25F3E65B-7CFE-5849-BBFA-D4D4288F5D62}"/>
                </a:ext>
              </a:extLst>
            </p:cNvPr>
            <p:cNvGrpSpPr/>
            <p:nvPr/>
          </p:nvGrpSpPr>
          <p:grpSpPr>
            <a:xfrm>
              <a:off x="2889066" y="4057670"/>
              <a:ext cx="195580" cy="204380"/>
              <a:chOff x="4283076" y="3457637"/>
              <a:chExt cx="156464" cy="103186"/>
            </a:xfrm>
          </p:grpSpPr>
          <p:sp>
            <p:nvSpPr>
              <p:cNvPr id="205" name="Rectangle 668">
                <a:extLst>
                  <a:ext uri="{FF2B5EF4-FFF2-40B4-BE49-F238E27FC236}">
                    <a16:creationId xmlns:a16="http://schemas.microsoft.com/office/drawing/2014/main" id="{91C12570-1182-E946-883D-E8586207F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669">
                <a:extLst>
                  <a:ext uri="{FF2B5EF4-FFF2-40B4-BE49-F238E27FC236}">
                    <a16:creationId xmlns:a16="http://schemas.microsoft.com/office/drawing/2014/main" id="{02563115-9D6A-1B4D-AB4E-9B83DD4EDCC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7" name="Arc 670">
                <a:extLst>
                  <a:ext uri="{FF2B5EF4-FFF2-40B4-BE49-F238E27FC236}">
                    <a16:creationId xmlns:a16="http://schemas.microsoft.com/office/drawing/2014/main" id="{BA9A5BC0-93B8-834A-A0D7-54C2979CF5E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8" name="Rectangle 671">
                <a:extLst>
                  <a:ext uri="{FF2B5EF4-FFF2-40B4-BE49-F238E27FC236}">
                    <a16:creationId xmlns:a16="http://schemas.microsoft.com/office/drawing/2014/main" id="{9E8ED830-3BE6-EA4B-853C-EDEA90316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3" name="図形グループ 218">
              <a:extLst>
                <a:ext uri="{FF2B5EF4-FFF2-40B4-BE49-F238E27FC236}">
                  <a16:creationId xmlns:a16="http://schemas.microsoft.com/office/drawing/2014/main" id="{ACC4E10A-A2E5-4F40-AA89-9B0B5DFAF4F1}"/>
                </a:ext>
              </a:extLst>
            </p:cNvPr>
            <p:cNvGrpSpPr/>
            <p:nvPr/>
          </p:nvGrpSpPr>
          <p:grpSpPr>
            <a:xfrm>
              <a:off x="4000872" y="4060928"/>
              <a:ext cx="195580" cy="204380"/>
              <a:chOff x="4283076" y="3457637"/>
              <a:chExt cx="156464" cy="103186"/>
            </a:xfrm>
          </p:grpSpPr>
          <p:sp>
            <p:nvSpPr>
              <p:cNvPr id="201" name="Rectangle 668">
                <a:extLst>
                  <a:ext uri="{FF2B5EF4-FFF2-40B4-BE49-F238E27FC236}">
                    <a16:creationId xmlns:a16="http://schemas.microsoft.com/office/drawing/2014/main" id="{FB4560E7-2517-5E4E-AFDC-41006D5C76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Arc 669">
                <a:extLst>
                  <a:ext uri="{FF2B5EF4-FFF2-40B4-BE49-F238E27FC236}">
                    <a16:creationId xmlns:a16="http://schemas.microsoft.com/office/drawing/2014/main" id="{4EAEC67F-A5C5-A041-A84E-D0B4C001FC8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3" name="Arc 670">
                <a:extLst>
                  <a:ext uri="{FF2B5EF4-FFF2-40B4-BE49-F238E27FC236}">
                    <a16:creationId xmlns:a16="http://schemas.microsoft.com/office/drawing/2014/main" id="{5EE26DDB-0C47-8046-AC78-9D5F62DBA78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4" name="Rectangle 671">
                <a:extLst>
                  <a:ext uri="{FF2B5EF4-FFF2-40B4-BE49-F238E27FC236}">
                    <a16:creationId xmlns:a16="http://schemas.microsoft.com/office/drawing/2014/main" id="{9A0684EC-08EB-AE47-AC9E-371563F8D1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4" name="図形グループ 223">
              <a:extLst>
                <a:ext uri="{FF2B5EF4-FFF2-40B4-BE49-F238E27FC236}">
                  <a16:creationId xmlns:a16="http://schemas.microsoft.com/office/drawing/2014/main" id="{1C402E26-FE24-1340-8B94-3C87C6099AC2}"/>
                </a:ext>
              </a:extLst>
            </p:cNvPr>
            <p:cNvGrpSpPr/>
            <p:nvPr/>
          </p:nvGrpSpPr>
          <p:grpSpPr>
            <a:xfrm>
              <a:off x="4628490" y="4052954"/>
              <a:ext cx="195580" cy="204380"/>
              <a:chOff x="4283076" y="3457637"/>
              <a:chExt cx="156464" cy="103186"/>
            </a:xfrm>
          </p:grpSpPr>
          <p:sp>
            <p:nvSpPr>
              <p:cNvPr id="197" name="Rectangle 668">
                <a:extLst>
                  <a:ext uri="{FF2B5EF4-FFF2-40B4-BE49-F238E27FC236}">
                    <a16:creationId xmlns:a16="http://schemas.microsoft.com/office/drawing/2014/main" id="{265824B4-0D3E-264B-BBD1-27205909AC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Arc 669">
                <a:extLst>
                  <a:ext uri="{FF2B5EF4-FFF2-40B4-BE49-F238E27FC236}">
                    <a16:creationId xmlns:a16="http://schemas.microsoft.com/office/drawing/2014/main" id="{72080B3E-0F40-8C4D-9030-CE3366F54E6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9" name="Arc 670">
                <a:extLst>
                  <a:ext uri="{FF2B5EF4-FFF2-40B4-BE49-F238E27FC236}">
                    <a16:creationId xmlns:a16="http://schemas.microsoft.com/office/drawing/2014/main" id="{C8E95034-E66E-784C-9406-08D82A774FA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200" name="Rectangle 671">
                <a:extLst>
                  <a:ext uri="{FF2B5EF4-FFF2-40B4-BE49-F238E27FC236}">
                    <a16:creationId xmlns:a16="http://schemas.microsoft.com/office/drawing/2014/main" id="{41DC6BB8-523B-7445-834A-6B2BC8F45F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5" name="図形グループ 228">
              <a:extLst>
                <a:ext uri="{FF2B5EF4-FFF2-40B4-BE49-F238E27FC236}">
                  <a16:creationId xmlns:a16="http://schemas.microsoft.com/office/drawing/2014/main" id="{1E20DB6D-019B-FF44-8E2C-63783E34E9FA}"/>
                </a:ext>
              </a:extLst>
            </p:cNvPr>
            <p:cNvGrpSpPr/>
            <p:nvPr/>
          </p:nvGrpSpPr>
          <p:grpSpPr>
            <a:xfrm>
              <a:off x="5426205" y="4055033"/>
              <a:ext cx="195580" cy="204380"/>
              <a:chOff x="4283076" y="3457637"/>
              <a:chExt cx="156464" cy="103186"/>
            </a:xfrm>
          </p:grpSpPr>
          <p:sp>
            <p:nvSpPr>
              <p:cNvPr id="193" name="Rectangle 668">
                <a:extLst>
                  <a:ext uri="{FF2B5EF4-FFF2-40B4-BE49-F238E27FC236}">
                    <a16:creationId xmlns:a16="http://schemas.microsoft.com/office/drawing/2014/main" id="{F0A74D26-679D-3447-ADCD-C6969114A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669">
                <a:extLst>
                  <a:ext uri="{FF2B5EF4-FFF2-40B4-BE49-F238E27FC236}">
                    <a16:creationId xmlns:a16="http://schemas.microsoft.com/office/drawing/2014/main" id="{81A64B36-A240-184C-A718-21A0AB88F38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5" name="Arc 670">
                <a:extLst>
                  <a:ext uri="{FF2B5EF4-FFF2-40B4-BE49-F238E27FC236}">
                    <a16:creationId xmlns:a16="http://schemas.microsoft.com/office/drawing/2014/main" id="{32F1D390-D5CD-7746-9FD6-2A94C881F87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6" name="Rectangle 671">
                <a:extLst>
                  <a:ext uri="{FF2B5EF4-FFF2-40B4-BE49-F238E27FC236}">
                    <a16:creationId xmlns:a16="http://schemas.microsoft.com/office/drawing/2014/main" id="{F0250B74-BCDC-6D46-A4C2-8296507378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6" name="図形グループ 233">
              <a:extLst>
                <a:ext uri="{FF2B5EF4-FFF2-40B4-BE49-F238E27FC236}">
                  <a16:creationId xmlns:a16="http://schemas.microsoft.com/office/drawing/2014/main" id="{C729A26D-5BC3-E840-B310-1DEA00A5A5C1}"/>
                </a:ext>
              </a:extLst>
            </p:cNvPr>
            <p:cNvGrpSpPr/>
            <p:nvPr/>
          </p:nvGrpSpPr>
          <p:grpSpPr>
            <a:xfrm>
              <a:off x="4997817" y="4060928"/>
              <a:ext cx="195580" cy="204380"/>
              <a:chOff x="4283076" y="3457637"/>
              <a:chExt cx="156464" cy="103186"/>
            </a:xfrm>
          </p:grpSpPr>
          <p:sp>
            <p:nvSpPr>
              <p:cNvPr id="189" name="Rectangle 668">
                <a:extLst>
                  <a:ext uri="{FF2B5EF4-FFF2-40B4-BE49-F238E27FC236}">
                    <a16:creationId xmlns:a16="http://schemas.microsoft.com/office/drawing/2014/main" id="{0DF84F1C-AF78-0843-A7F9-C7451363D3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Arc 669">
                <a:extLst>
                  <a:ext uri="{FF2B5EF4-FFF2-40B4-BE49-F238E27FC236}">
                    <a16:creationId xmlns:a16="http://schemas.microsoft.com/office/drawing/2014/main" id="{568E95A5-68EE-DF49-9345-0A36E4E3662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1" name="Arc 670">
                <a:extLst>
                  <a:ext uri="{FF2B5EF4-FFF2-40B4-BE49-F238E27FC236}">
                    <a16:creationId xmlns:a16="http://schemas.microsoft.com/office/drawing/2014/main" id="{A2707B67-4423-7046-BC4D-8944AE68F72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92" name="Rectangle 671">
                <a:extLst>
                  <a:ext uri="{FF2B5EF4-FFF2-40B4-BE49-F238E27FC236}">
                    <a16:creationId xmlns:a16="http://schemas.microsoft.com/office/drawing/2014/main" id="{9C850F1C-4FC0-D748-B143-D02B4E276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7" name="図形グループ 238">
              <a:extLst>
                <a:ext uri="{FF2B5EF4-FFF2-40B4-BE49-F238E27FC236}">
                  <a16:creationId xmlns:a16="http://schemas.microsoft.com/office/drawing/2014/main" id="{28F6AB3C-8811-2646-A7DF-CBAC93AE834E}"/>
                </a:ext>
              </a:extLst>
            </p:cNvPr>
            <p:cNvGrpSpPr/>
            <p:nvPr/>
          </p:nvGrpSpPr>
          <p:grpSpPr>
            <a:xfrm>
              <a:off x="4370521" y="4055033"/>
              <a:ext cx="195580" cy="204380"/>
              <a:chOff x="4283076" y="3457637"/>
              <a:chExt cx="156464" cy="103186"/>
            </a:xfrm>
          </p:grpSpPr>
          <p:sp>
            <p:nvSpPr>
              <p:cNvPr id="185" name="Rectangle 668">
                <a:extLst>
                  <a:ext uri="{FF2B5EF4-FFF2-40B4-BE49-F238E27FC236}">
                    <a16:creationId xmlns:a16="http://schemas.microsoft.com/office/drawing/2014/main" id="{B8FE2021-F753-CC4A-82DF-9016E7F3E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Arc 669">
                <a:extLst>
                  <a:ext uri="{FF2B5EF4-FFF2-40B4-BE49-F238E27FC236}">
                    <a16:creationId xmlns:a16="http://schemas.microsoft.com/office/drawing/2014/main" id="{18A2520E-96AB-CE45-9A48-90669CB36DB0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7" name="Arc 670">
                <a:extLst>
                  <a:ext uri="{FF2B5EF4-FFF2-40B4-BE49-F238E27FC236}">
                    <a16:creationId xmlns:a16="http://schemas.microsoft.com/office/drawing/2014/main" id="{87A31D94-79E0-2442-9B16-8C4B4C6AC6F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8" name="Rectangle 671">
                <a:extLst>
                  <a:ext uri="{FF2B5EF4-FFF2-40B4-BE49-F238E27FC236}">
                    <a16:creationId xmlns:a16="http://schemas.microsoft.com/office/drawing/2014/main" id="{C937B8D3-0AD9-0146-B4B9-DE0498966D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8" name="図形グループ 243">
              <a:extLst>
                <a:ext uri="{FF2B5EF4-FFF2-40B4-BE49-F238E27FC236}">
                  <a16:creationId xmlns:a16="http://schemas.microsoft.com/office/drawing/2014/main" id="{45FC17DD-069A-FE4F-8C20-81B14A6E4ED3}"/>
                </a:ext>
              </a:extLst>
            </p:cNvPr>
            <p:cNvGrpSpPr/>
            <p:nvPr/>
          </p:nvGrpSpPr>
          <p:grpSpPr>
            <a:xfrm>
              <a:off x="3443576" y="4057670"/>
              <a:ext cx="195580" cy="204380"/>
              <a:chOff x="4283076" y="3457637"/>
              <a:chExt cx="156464" cy="103186"/>
            </a:xfrm>
          </p:grpSpPr>
          <p:sp>
            <p:nvSpPr>
              <p:cNvPr id="181" name="Rectangle 668">
                <a:extLst>
                  <a:ext uri="{FF2B5EF4-FFF2-40B4-BE49-F238E27FC236}">
                    <a16:creationId xmlns:a16="http://schemas.microsoft.com/office/drawing/2014/main" id="{93AE7D1D-9A63-DA49-A8E3-50526ABED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Arc 669">
                <a:extLst>
                  <a:ext uri="{FF2B5EF4-FFF2-40B4-BE49-F238E27FC236}">
                    <a16:creationId xmlns:a16="http://schemas.microsoft.com/office/drawing/2014/main" id="{7BF059D3-CBE4-EC46-AA6E-5171258EF049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3" name="Arc 670">
                <a:extLst>
                  <a:ext uri="{FF2B5EF4-FFF2-40B4-BE49-F238E27FC236}">
                    <a16:creationId xmlns:a16="http://schemas.microsoft.com/office/drawing/2014/main" id="{19641FDC-AF57-724B-947E-FC61635C0D9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4" name="Rectangle 671">
                <a:extLst>
                  <a:ext uri="{FF2B5EF4-FFF2-40B4-BE49-F238E27FC236}">
                    <a16:creationId xmlns:a16="http://schemas.microsoft.com/office/drawing/2014/main" id="{4035DD31-3D92-F347-99E4-136E3B4AC2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9" name="図形グループ 248">
              <a:extLst>
                <a:ext uri="{FF2B5EF4-FFF2-40B4-BE49-F238E27FC236}">
                  <a16:creationId xmlns:a16="http://schemas.microsoft.com/office/drawing/2014/main" id="{8F8F3679-EBE6-8E40-906F-5C9120149624}"/>
                </a:ext>
              </a:extLst>
            </p:cNvPr>
            <p:cNvGrpSpPr/>
            <p:nvPr/>
          </p:nvGrpSpPr>
          <p:grpSpPr>
            <a:xfrm>
              <a:off x="2624027" y="4060928"/>
              <a:ext cx="195580" cy="204380"/>
              <a:chOff x="4283076" y="3457637"/>
              <a:chExt cx="156464" cy="103186"/>
            </a:xfrm>
          </p:grpSpPr>
          <p:sp>
            <p:nvSpPr>
              <p:cNvPr id="177" name="Rectangle 668">
                <a:extLst>
                  <a:ext uri="{FF2B5EF4-FFF2-40B4-BE49-F238E27FC236}">
                    <a16:creationId xmlns:a16="http://schemas.microsoft.com/office/drawing/2014/main" id="{D2566FDC-72D0-1346-8274-C716B2B71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Arc 669">
                <a:extLst>
                  <a:ext uri="{FF2B5EF4-FFF2-40B4-BE49-F238E27FC236}">
                    <a16:creationId xmlns:a16="http://schemas.microsoft.com/office/drawing/2014/main" id="{9A7EB10C-09B4-FD47-AD81-1B128A4D7E8C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9" name="Arc 670">
                <a:extLst>
                  <a:ext uri="{FF2B5EF4-FFF2-40B4-BE49-F238E27FC236}">
                    <a16:creationId xmlns:a16="http://schemas.microsoft.com/office/drawing/2014/main" id="{FE333C30-41ED-404D-9A4A-C77FA6C0F8C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0" name="Rectangle 671">
                <a:extLst>
                  <a:ext uri="{FF2B5EF4-FFF2-40B4-BE49-F238E27FC236}">
                    <a16:creationId xmlns:a16="http://schemas.microsoft.com/office/drawing/2014/main" id="{114EE0D4-FD2F-0042-BB47-BB263517A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70" name="図形グループ 258">
              <a:extLst>
                <a:ext uri="{FF2B5EF4-FFF2-40B4-BE49-F238E27FC236}">
                  <a16:creationId xmlns:a16="http://schemas.microsoft.com/office/drawing/2014/main" id="{B80D23E0-A29A-6747-8206-60544AB25435}"/>
                </a:ext>
              </a:extLst>
            </p:cNvPr>
            <p:cNvGrpSpPr/>
            <p:nvPr/>
          </p:nvGrpSpPr>
          <p:grpSpPr>
            <a:xfrm>
              <a:off x="2361460" y="4060928"/>
              <a:ext cx="195580" cy="204380"/>
              <a:chOff x="4283076" y="3457637"/>
              <a:chExt cx="156464" cy="103186"/>
            </a:xfrm>
          </p:grpSpPr>
          <p:sp>
            <p:nvSpPr>
              <p:cNvPr id="173" name="Rectangle 668">
                <a:extLst>
                  <a:ext uri="{FF2B5EF4-FFF2-40B4-BE49-F238E27FC236}">
                    <a16:creationId xmlns:a16="http://schemas.microsoft.com/office/drawing/2014/main" id="{A1E39AEB-0D44-3E46-8F74-F0405228B7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506849"/>
                <a:ext cx="156464" cy="53974"/>
              </a:xfrm>
              <a:prstGeom prst="rect">
                <a:avLst/>
              </a:prstGeom>
              <a:solidFill>
                <a:srgbClr val="FFFF99"/>
              </a:soli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4" name="Arc 669">
                <a:extLst>
                  <a:ext uri="{FF2B5EF4-FFF2-40B4-BE49-F238E27FC236}">
                    <a16:creationId xmlns:a16="http://schemas.microsoft.com/office/drawing/2014/main" id="{5EECFA88-280D-0D47-8CC6-3FC75F73DAA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285551" y="3506848"/>
                <a:ext cx="55563" cy="45719"/>
              </a:xfrm>
              <a:custGeom>
                <a:avLst/>
                <a:gdLst>
                  <a:gd name="T0" fmla="*/ 0 w 21600"/>
                  <a:gd name="T1" fmla="*/ 0 h 21600"/>
                  <a:gd name="T2" fmla="*/ 64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5" name="Arc 670">
                <a:extLst>
                  <a:ext uri="{FF2B5EF4-FFF2-40B4-BE49-F238E27FC236}">
                    <a16:creationId xmlns:a16="http://schemas.microsoft.com/office/drawing/2014/main" id="{37A4F947-46D5-8544-B5D0-852D2D84EB1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 flipV="1">
                <a:off x="4390643" y="3506846"/>
                <a:ext cx="48896" cy="45719"/>
              </a:xfrm>
              <a:custGeom>
                <a:avLst/>
                <a:gdLst>
                  <a:gd name="T0" fmla="*/ 0 w 21600"/>
                  <a:gd name="T1" fmla="*/ 0 h 21600"/>
                  <a:gd name="T2" fmla="*/ 49 w 21600"/>
                  <a:gd name="T3" fmla="*/ 20 h 21600"/>
                  <a:gd name="T4" fmla="*/ 0 w 21600"/>
                  <a:gd name="T5" fmla="*/ 2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9933FF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6" name="Rectangle 671">
                <a:extLst>
                  <a:ext uri="{FF2B5EF4-FFF2-40B4-BE49-F238E27FC236}">
                    <a16:creationId xmlns:a16="http://schemas.microsoft.com/office/drawing/2014/main" id="{00366888-19CB-9340-A14D-74678B98C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3076" y="3457637"/>
                <a:ext cx="156463" cy="45719"/>
              </a:xfrm>
              <a:prstGeom prst="rect">
                <a:avLst/>
              </a:prstGeom>
              <a:solidFill>
                <a:srgbClr val="339966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sz="1400">
                  <a:latin typeface="+mn-lt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1" name="Rectangle 654">
              <a:extLst>
                <a:ext uri="{FF2B5EF4-FFF2-40B4-BE49-F238E27FC236}">
                  <a16:creationId xmlns:a16="http://schemas.microsoft.com/office/drawing/2014/main" id="{D4BB7573-E65B-D742-9418-32029B7AE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32881" y="3891529"/>
              <a:ext cx="523875" cy="69176"/>
            </a:xfrm>
            <a:prstGeom prst="rect">
              <a:avLst/>
            </a:prstGeom>
            <a:solidFill>
              <a:srgbClr val="C0C0C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Rectangle 454">
              <a:extLst>
                <a:ext uri="{FF2B5EF4-FFF2-40B4-BE49-F238E27FC236}">
                  <a16:creationId xmlns:a16="http://schemas.microsoft.com/office/drawing/2014/main" id="{85D67550-3BF8-A949-826B-BB999356BF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7442" y="6457147"/>
              <a:ext cx="3600000" cy="905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ja-JP" altLang="en-US" sz="1400">
                <a:latin typeface="+mn-lt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9" name="Text Box 906">
              <a:extLst>
                <a:ext uri="{FF2B5EF4-FFF2-40B4-BE49-F238E27FC236}">
                  <a16:creationId xmlns:a16="http://schemas.microsoft.com/office/drawing/2014/main" id="{DD723782-A5FE-474A-86B9-FF609CA039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2490" y="5953090"/>
              <a:ext cx="1714933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900" b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ja-JP" sz="2000" dirty="0">
                  <a:latin typeface="+mn-lt"/>
                  <a:cs typeface="+mn-cs"/>
                </a:rPr>
                <a:t>High R-Si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30146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図 2" descr="small_D-SOI0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円/楕円 18"/>
          <p:cNvSpPr>
            <a:spLocks noChangeArrowheads="1"/>
          </p:cNvSpPr>
          <p:nvPr/>
        </p:nvSpPr>
        <p:spPr bwMode="auto">
          <a:xfrm>
            <a:off x="3787776" y="5332413"/>
            <a:ext cx="898525" cy="792162"/>
          </a:xfrm>
          <a:prstGeom prst="ellipse">
            <a:avLst/>
          </a:prstGeom>
          <a:noFill/>
          <a:ln w="28575">
            <a:solidFill>
              <a:srgbClr val="FFFF00"/>
            </a:solidFill>
            <a:prstDash val="dash"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srgbClr val="FFFF00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55300" name="テキスト ボックス 19"/>
          <p:cNvSpPr txBox="1">
            <a:spLocks noChangeArrowheads="1"/>
          </p:cNvSpPr>
          <p:nvPr/>
        </p:nvSpPr>
        <p:spPr bwMode="auto">
          <a:xfrm>
            <a:off x="1779588" y="4657726"/>
            <a:ext cx="1700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srgbClr val="FFFF00"/>
                </a:solidFill>
              </a:rPr>
              <a:t>Transistor</a:t>
            </a: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55301" name="テキスト ボックス 20"/>
          <p:cNvSpPr txBox="1">
            <a:spLocks noChangeArrowheads="1"/>
          </p:cNvSpPr>
          <p:nvPr/>
        </p:nvSpPr>
        <p:spPr bwMode="auto">
          <a:xfrm>
            <a:off x="5419726" y="5472113"/>
            <a:ext cx="1298575" cy="8302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srgbClr val="FFFF00"/>
                </a:solidFill>
              </a:rPr>
              <a:t>Sensor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srgbClr val="FFFF00"/>
                </a:solidFill>
              </a:rPr>
              <a:t>Contact</a:t>
            </a:r>
            <a:endParaRPr lang="ja-JP" altLang="en-US">
              <a:solidFill>
                <a:srgbClr val="FFFF00"/>
              </a:solidFill>
            </a:endParaRPr>
          </a:p>
        </p:txBody>
      </p:sp>
      <p:cxnSp>
        <p:nvCxnSpPr>
          <p:cNvPr id="25" name="直線コネクタ 24"/>
          <p:cNvCxnSpPr>
            <a:cxnSpLocks noChangeShapeType="1"/>
            <a:stCxn id="19" idx="6"/>
            <a:endCxn id="55301" idx="1"/>
          </p:cNvCxnSpPr>
          <p:nvPr/>
        </p:nvCxnSpPr>
        <p:spPr bwMode="auto">
          <a:xfrm>
            <a:off x="4686301" y="5727700"/>
            <a:ext cx="733425" cy="15875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1" name="円/楕円 30"/>
          <p:cNvSpPr>
            <a:spLocks noChangeArrowheads="1"/>
          </p:cNvSpPr>
          <p:nvPr/>
        </p:nvSpPr>
        <p:spPr bwMode="auto">
          <a:xfrm>
            <a:off x="8335964" y="5189538"/>
            <a:ext cx="1957387" cy="792162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>
              <a:solidFill>
                <a:prstClr val="white"/>
              </a:solidFill>
              <a:latin typeface="Calibri"/>
              <a:ea typeface="ＭＳ Ｐゴシック"/>
              <a:cs typeface="+mn-cs"/>
            </a:endParaRPr>
          </a:p>
        </p:txBody>
      </p:sp>
      <p:cxnSp>
        <p:nvCxnSpPr>
          <p:cNvPr id="32" name="直線コネクタ 31"/>
          <p:cNvCxnSpPr>
            <a:cxnSpLocks noChangeShapeType="1"/>
          </p:cNvCxnSpPr>
          <p:nvPr/>
        </p:nvCxnSpPr>
        <p:spPr bwMode="auto">
          <a:xfrm>
            <a:off x="8251826" y="5011738"/>
            <a:ext cx="314325" cy="2413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305" name="テキスト ボックス 20"/>
          <p:cNvSpPr txBox="1">
            <a:spLocks noChangeArrowheads="1"/>
          </p:cNvSpPr>
          <p:nvPr/>
        </p:nvSpPr>
        <p:spPr bwMode="auto">
          <a:xfrm>
            <a:off x="7304088" y="4157663"/>
            <a:ext cx="1547812" cy="830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srgbClr val="FF0000"/>
                </a:solidFill>
              </a:rPr>
              <a:t>Middle Si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srgbClr val="FF0000"/>
                </a:solidFill>
              </a:rPr>
              <a:t>Contact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5306" name="テキスト ボックス 19"/>
          <p:cNvSpPr txBox="1">
            <a:spLocks noChangeArrowheads="1"/>
          </p:cNvSpPr>
          <p:nvPr/>
        </p:nvSpPr>
        <p:spPr bwMode="auto">
          <a:xfrm>
            <a:off x="6136014" y="183030"/>
            <a:ext cx="1292225" cy="4619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Metal 5</a:t>
            </a:r>
            <a:endParaRPr lang="ja-JP" altLang="en-US" dirty="0">
              <a:solidFill>
                <a:srgbClr val="FFFF00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cxnSp>
        <p:nvCxnSpPr>
          <p:cNvPr id="17" name="直線コネクタ 16"/>
          <p:cNvCxnSpPr>
            <a:cxnSpLocks noChangeShapeType="1"/>
          </p:cNvCxnSpPr>
          <p:nvPr/>
        </p:nvCxnSpPr>
        <p:spPr bwMode="auto">
          <a:xfrm flipH="1">
            <a:off x="3416302" y="3429000"/>
            <a:ext cx="1527571" cy="210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arrow" w="lg" len="lg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5308" name="テキスト ボックス 19"/>
          <p:cNvSpPr txBox="1">
            <a:spLocks noChangeArrowheads="1"/>
          </p:cNvSpPr>
          <p:nvPr/>
        </p:nvSpPr>
        <p:spPr bwMode="auto">
          <a:xfrm>
            <a:off x="4439816" y="2924945"/>
            <a:ext cx="1549400" cy="4619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>
                <a:solidFill>
                  <a:srgbClr val="FF0000"/>
                </a:solidFill>
              </a:rPr>
              <a:t>Middle Si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55309" name="テキスト ボックス 19"/>
          <p:cNvSpPr txBox="1">
            <a:spLocks noChangeArrowheads="1"/>
          </p:cNvSpPr>
          <p:nvPr/>
        </p:nvSpPr>
        <p:spPr bwMode="auto">
          <a:xfrm>
            <a:off x="4640263" y="4495801"/>
            <a:ext cx="12430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>
                <a:solidFill>
                  <a:srgbClr val="FFFF00"/>
                </a:solidFill>
              </a:rPr>
              <a:t>Metal 1</a:t>
            </a:r>
            <a:endParaRPr lang="ja-JP" altLang="en-US">
              <a:solidFill>
                <a:srgbClr val="FFFF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084639" y="2189457"/>
            <a:ext cx="7394974" cy="523220"/>
          </a:xfrm>
          <a:prstGeom prst="rect">
            <a:avLst/>
          </a:prstGeom>
          <a:solidFill>
            <a:srgbClr val="FFFFFF">
              <a:alpha val="5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Cross section of a double SOI pixel sensor</a:t>
            </a:r>
            <a:endParaRPr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45DA-F6FB-F746-B51F-E7336F6AA741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8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54453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980AE9-C6C4-3347-BB83-EA154170B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5412"/>
            <a:ext cx="11379200" cy="1138138"/>
          </a:xfrm>
        </p:spPr>
        <p:txBody>
          <a:bodyPr/>
          <a:lstStyle/>
          <a:p>
            <a:r>
              <a:rPr lang="en-US" dirty="0"/>
              <a:t>SOPHIAS</a:t>
            </a:r>
            <a:br>
              <a:rPr lang="en-US" dirty="0"/>
            </a:br>
            <a:r>
              <a:rPr lang="en-US" dirty="0"/>
              <a:t>for the Free Electron Laser Imaging device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A16004-295C-7741-9469-C90DE41B7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5563501"/>
            <a:ext cx="11082463" cy="10900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Large size by stitching of 3 reticule size sensor to one.</a:t>
            </a:r>
          </a:p>
          <a:p>
            <a:pPr marL="0" indent="0">
              <a:buNone/>
            </a:pPr>
            <a:r>
              <a:rPr lang="en-US" dirty="0"/>
              <a:t>Large dynamic range by combining different gain circuit.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AC1AC6-1186-B043-A03E-C182C841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4983D-0BA0-8440-A8A3-765C17657C3F}" type="slidenum">
              <a:rPr lang="ja-JP" altLang="en-US" smtClean="0"/>
              <a:pPr/>
              <a:t>9</a:t>
            </a:fld>
            <a:endParaRPr lang="ja-JP" altLang="en-US"/>
          </a:p>
        </p:txBody>
      </p:sp>
      <p:pic>
        <p:nvPicPr>
          <p:cNvPr id="5" name="Picture 2" descr="C:\Users\Togo Kudo\Desktop\leaf20160518L3W12S7_inv.png">
            <a:extLst>
              <a:ext uri="{FF2B5EF4-FFF2-40B4-BE49-F238E27FC236}">
                <a16:creationId xmlns:a16="http://schemas.microsoft.com/office/drawing/2014/main" id="{AE6D3D2C-A7EA-F143-AF08-FFD474A3A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560" y="1802393"/>
            <a:ext cx="8701112" cy="358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6846ACC5-8A98-2D45-A9DA-3B2D35A22ADC}"/>
              </a:ext>
            </a:extLst>
          </p:cNvPr>
          <p:cNvCxnSpPr>
            <a:cxnSpLocks/>
          </p:cNvCxnSpPr>
          <p:nvPr/>
        </p:nvCxnSpPr>
        <p:spPr>
          <a:xfrm>
            <a:off x="2135560" y="1632957"/>
            <a:ext cx="8701112" cy="0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3F189208-7F55-8F49-8F23-DED556274188}"/>
              </a:ext>
            </a:extLst>
          </p:cNvPr>
          <p:cNvCxnSpPr>
            <a:cxnSpLocks/>
          </p:cNvCxnSpPr>
          <p:nvPr/>
        </p:nvCxnSpPr>
        <p:spPr>
          <a:xfrm>
            <a:off x="1868005" y="1776973"/>
            <a:ext cx="0" cy="3614629"/>
          </a:xfrm>
          <a:prstGeom prst="straightConnector1">
            <a:avLst/>
          </a:prstGeom>
          <a:ln w="2857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A76155-166F-424A-B401-CBDEA430120F}"/>
              </a:ext>
            </a:extLst>
          </p:cNvPr>
          <p:cNvSpPr txBox="1"/>
          <p:nvPr/>
        </p:nvSpPr>
        <p:spPr>
          <a:xfrm>
            <a:off x="4604309" y="1056893"/>
            <a:ext cx="2566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64.8mm (2160 pix)</a:t>
            </a:r>
            <a:endParaRPr lang="ja-JP" altLang="en-US" b="1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2484102-A54F-2A49-AAFD-58140C513AA7}"/>
              </a:ext>
            </a:extLst>
          </p:cNvPr>
          <p:cNvSpPr txBox="1"/>
          <p:nvPr/>
        </p:nvSpPr>
        <p:spPr>
          <a:xfrm rot="16200000">
            <a:off x="511205" y="2899402"/>
            <a:ext cx="21595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b="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26.7mm</a:t>
            </a:r>
            <a:r>
              <a:rPr lang="en-US" altLang="ja-JP" sz="2000" b="1" dirty="0">
                <a:solidFill>
                  <a:prstClr val="black"/>
                </a:solidFill>
                <a:latin typeface="Calibri"/>
                <a:ea typeface="ＭＳ Ｐゴシック"/>
                <a:cs typeface="+mn-cs"/>
              </a:rPr>
              <a:t> (891pix)</a:t>
            </a:r>
            <a:endParaRPr lang="ja-JP" altLang="en-US" sz="2000" b="1" dirty="0">
              <a:solidFill>
                <a:prstClr val="black"/>
              </a:solidFill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5473"/>
      </p:ext>
    </p:extLst>
  </p:cSld>
  <p:clrMapOvr>
    <a:masterClrMapping/>
  </p:clrMapOvr>
</p:sld>
</file>

<file path=ppt/theme/theme1.xml><?xml version="1.0" encoding="utf-8"?>
<a:theme xmlns:a="http://schemas.openxmlformats.org/drawingml/2006/main" name="新しいプレゼンテーション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新しいプレゼンテーション">
      <a:majorFont>
        <a:latin typeface="Comic Sans MS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2000" dirty="0" smtClean="0">
            <a:latin typeface="Arial"/>
          </a:defRPr>
        </a:defPPr>
      </a:lstStyle>
    </a:tx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19902</TotalTime>
  <Words>1029</Words>
  <Application>Microsoft Macintosh PowerPoint</Application>
  <PresentationFormat>ワイド画面</PresentationFormat>
  <Paragraphs>170</Paragraphs>
  <Slides>17</Slides>
  <Notes>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6" baseType="lpstr">
      <vt:lpstr>Arial Unicode MS</vt:lpstr>
      <vt:lpstr>ＭＳ Ｐゴシック</vt:lpstr>
      <vt:lpstr>Arial</vt:lpstr>
      <vt:lpstr>Calibri</vt:lpstr>
      <vt:lpstr>Comic Sans MS</vt:lpstr>
      <vt:lpstr>Symbol</vt:lpstr>
      <vt:lpstr>Times</vt:lpstr>
      <vt:lpstr>Wingdings</vt:lpstr>
      <vt:lpstr>新しいプレゼンテーション</vt:lpstr>
      <vt:lpstr>PowerPoint プレゼンテーション</vt:lpstr>
      <vt:lpstr>PowerPoint プレゼンテーション</vt:lpstr>
      <vt:lpstr>Close up of the SOI structure</vt:lpstr>
      <vt:lpstr>PowerPoint プレゼンテーション</vt:lpstr>
      <vt:lpstr>Activities of the SOI pixel sensor group</vt:lpstr>
      <vt:lpstr>PowerPoint プレゼンテーション</vt:lpstr>
      <vt:lpstr>Double SOI  (2012-)</vt:lpstr>
      <vt:lpstr>PowerPoint プレゼンテーション</vt:lpstr>
      <vt:lpstr>SOPHIAS for the Free Electron Laser Imaging device</vt:lpstr>
      <vt:lpstr>SOFIST (2016-) for the ILC pixel detector</vt:lpstr>
      <vt:lpstr>3D integration (2019-) Stacking of CMOS circuit to achieve more complex function</vt:lpstr>
      <vt:lpstr>3D integration (2019-) Stacking of CMOS circuit to achieve more complex function</vt:lpstr>
      <vt:lpstr>Beam tests at Fermilab 120 GeV proton beam</vt:lpstr>
      <vt:lpstr>DuTiP (2020-) for the Belle II upgrade pixel</vt:lpstr>
      <vt:lpstr>DuTiP (2020-) for the Belle II upgrade pixel detector</vt:lpstr>
      <vt:lpstr>What Can We Provide for the EIC ?</vt:lpstr>
      <vt:lpstr>Summary</vt:lpstr>
    </vt:vector>
  </TitlesOfParts>
  <Manager/>
  <Company>KEK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</dc:title>
  <dc:subject/>
  <dc:creator>Yasuo Arai</dc:creator>
  <cp:keywords/>
  <dc:description/>
  <cp:lastModifiedBy>Toru Tsuboyama</cp:lastModifiedBy>
  <cp:revision>818</cp:revision>
  <cp:lastPrinted>2021-07-16T06:23:00Z</cp:lastPrinted>
  <dcterms:created xsi:type="dcterms:W3CDTF">2012-05-16T06:10:34Z</dcterms:created>
  <dcterms:modified xsi:type="dcterms:W3CDTF">2021-07-16T07:36:32Z</dcterms:modified>
  <cp:category/>
</cp:coreProperties>
</file>