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9" r:id="rId4"/>
    <p:sldId id="270" r:id="rId5"/>
    <p:sldId id="275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/>
    <p:restoredTop sz="94629"/>
  </p:normalViewPr>
  <p:slideViewPr>
    <p:cSldViewPr snapToGrid="0" snapToObjects="1">
      <p:cViewPr varScale="1">
        <p:scale>
          <a:sx n="97" d="100"/>
          <a:sy n="97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BB395-22A5-4D47-82BB-5BED350E9B29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E23CF-82E1-F74B-9708-1E1933F01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79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32D350-EFCF-654A-B869-7EF78806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599DEB-1901-6B49-95B8-5A8013ADC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99DA1F-A0A9-4445-8D6D-CBBC44AB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2AC-7C1B-5149-8DC7-22B3B882404A}" type="datetime1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48D973-2793-6649-A9D4-5506A3DD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C12688-D538-6946-BA6E-D520E5CF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82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097320-2CF9-E444-A866-0B9A0FDD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8D8573-B302-1A4C-B521-662733649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BB8F66-1B6F-FE42-BA42-83632C20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CC-A78E-6449-AAF5-475CD40C4ED5}" type="datetime1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769580-0324-D14F-8F37-16177E5B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64ED8F-F0AC-9040-8773-903A256E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58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247EAE4-4E1C-A34E-849C-DF47CFDBF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5E31E7-9FAC-714E-AE95-96DDD7256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410DEF-9FB6-9A45-BBAE-16D37C3A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BE35-7A6C-2B41-B77C-4587F8C28286}" type="datetime1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2E47FB-0F87-1843-9F8E-0C94B2C2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3A8110-D03E-A64F-B9E7-8C0503CC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46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0562B-B6E8-4F40-B011-1B067AB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193168-A90C-0446-87A2-D612A928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0E9689-8DF5-D444-A78F-9D631068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2D58-F0C5-5D45-B41C-2E946EB5F09A}" type="datetime1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D13113-7F3B-D94D-8E0F-EAC5B6C3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9F20F2-90CA-5D48-B161-58C981EF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55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FA2D8B-F597-5E44-AEC0-FA4A13F83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8C4BE5-7918-2944-86DA-26873AAAA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65A2E9-70C1-774F-AAF0-07586D15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3C71-B79B-3747-BD9E-1BD5AB538B33}" type="datetime1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4EAAE2-B3A4-0F41-A2B1-6E905291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AF97D5-DE03-4049-BDB9-EF2D5020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8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F7F8FC-D36D-9E4E-9B47-C32F7F92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CEF264-AD19-A04E-B810-95C62C0B8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8038A5-5381-E646-9ABA-26E8F0B9A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2C9798-2752-4042-B858-D5F0F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B6FD-573E-6442-BFB3-49B7B6EE19B8}" type="datetime1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4ACF23-A4B7-D045-B8E0-CEB6FC37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732A21-BBB1-5C4B-B603-3E514134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29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B5D00E-2EFE-254F-82CD-55C843D8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FE4659-1848-5E48-86E2-6EC440D6E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5076C1-0601-9B41-A3AD-3FDE892E0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99C9AF9-2B8A-A641-B68E-84F6B54A1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63B3FB3-E4FB-1549-BAAB-E5A428090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B427CD1-044F-9D4D-9CFD-701EAEDC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EE5B-3972-4541-A698-B51499A02D51}" type="datetime1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E642167-7E61-7046-B782-37D89AB7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1EF199C-F648-E749-BF04-4E5E6DA3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12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8A68AE-6E99-B84E-A8C4-2BE7B64C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03B2370-5A76-164F-B729-76D63096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5830-D0F0-DA49-920A-9FD65CE69496}" type="datetime1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443B86-649C-3A45-918D-8FFF112A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43D69D0-2459-0347-8AC7-5DC639F8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78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5710B1-1857-AB48-B583-E01FC48B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7DA1-836E-084A-8AF7-0FF8CA74F199}" type="datetime1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66E52C-7EE4-5C4E-8E90-840693AA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C5B8B7-DC6C-5646-9280-4C1A9F83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46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DAFBF-EB1C-EC43-8D7B-1DAFA69C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139676-7F53-6C4C-9259-DC7F61AE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797426-8C65-E849-9F43-C0BC5D4F0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63BA65-174E-7645-A740-E6728453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76A8-7139-6440-8CB4-1020C4E2782E}" type="datetime1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B4F4B4-B20C-594C-84C4-8E252DF1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FFA3A5-B39E-0744-BEA9-B2B82731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24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81443F-066D-DF49-B309-DBBACA53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C7CA031-4F82-444B-83B9-9B424CC5D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D497D8-E482-5442-980C-FF97A256D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6E33C2-B432-FE40-9E67-E5BE9E14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3BC-5BF3-3D43-8BAC-9D8B20F5D47F}" type="datetime1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24FA37-9A24-D84F-A6F5-51669335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B8D171-E873-8C4D-9ED0-C9440CEE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27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A11D949-788D-1641-AE4A-47F52BE3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26D40C-36C0-BC47-A2FA-E947D1C66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5EE39A-21AD-244F-865C-F63E28B38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544A2-C8B2-2C4B-869C-AC4575126619}" type="datetime1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C89B13-62BF-E94E-B465-02AC6A962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FE40E9-0B5E-5549-A669-0A83947F5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85E10-7A78-124B-96E8-4164E440B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95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60A04-615D-2742-88AE-1015976609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/>
              <a:t>理研テストベンチ予定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F83B5E-1154-1647-B27E-B40ECA72D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理研</a:t>
            </a:r>
            <a:endParaRPr lang="en-US" altLang="ja-JP" dirty="0"/>
          </a:p>
          <a:p>
            <a:r>
              <a:rPr kumimoji="1" lang="ja-JP" altLang="en-US"/>
              <a:t>中川格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8E1B0B-B3EB-3840-A21C-3E57F93D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42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9900BC-F4C4-B648-AF77-0AF30B5C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Half Entry </a:t>
            </a:r>
            <a:r>
              <a:rPr kumimoji="1" lang="ja-JP" altLang="en-US"/>
              <a:t>問題現状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015AB6-4C6F-C646-9AEE-A94A6F14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コンテンツ プレースホルダー 3">
            <a:extLst>
              <a:ext uri="{FF2B5EF4-FFF2-40B4-BE49-F238E27FC236}">
                <a16:creationId xmlns:a16="http://schemas.microsoft.com/office/drawing/2014/main" id="{6BFB3315-2824-704E-8ADE-8FFD9AD66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04" y="2976061"/>
            <a:ext cx="11591294" cy="3647610"/>
          </a:xfrm>
          <a:prstGeom prst="rect">
            <a:avLst/>
          </a:prstGeom>
        </p:spPr>
      </p:pic>
      <p:sp>
        <p:nvSpPr>
          <p:cNvPr id="6" name="下矢印 5">
            <a:extLst>
              <a:ext uri="{FF2B5EF4-FFF2-40B4-BE49-F238E27FC236}">
                <a16:creationId xmlns:a16="http://schemas.microsoft.com/office/drawing/2014/main" id="{40195D71-BA85-9148-840E-8ED142E3528E}"/>
              </a:ext>
            </a:extLst>
          </p:cNvPr>
          <p:cNvSpPr/>
          <p:nvPr/>
        </p:nvSpPr>
        <p:spPr>
          <a:xfrm rot="3683139">
            <a:off x="6099839" y="4495600"/>
            <a:ext cx="336330" cy="357874"/>
          </a:xfrm>
          <a:prstGeom prst="downArrow">
            <a:avLst/>
          </a:prstGeom>
          <a:solidFill>
            <a:srgbClr val="0000FF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5FAF84-5C43-A34E-8459-9364B7E20C9D}"/>
              </a:ext>
            </a:extLst>
          </p:cNvPr>
          <p:cNvSpPr txBox="1"/>
          <p:nvPr/>
        </p:nvSpPr>
        <p:spPr>
          <a:xfrm>
            <a:off x="6421541" y="4256550"/>
            <a:ext cx="149592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Sweet spot?</a:t>
            </a:r>
            <a:endParaRPr kumimoji="1" lang="ja-JP" altLang="en-US"/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id="{3ED1701C-BE28-964B-8C99-F9BF69B09D00}"/>
              </a:ext>
            </a:extLst>
          </p:cNvPr>
          <p:cNvSpPr/>
          <p:nvPr/>
        </p:nvSpPr>
        <p:spPr>
          <a:xfrm rot="17356462">
            <a:off x="3292480" y="5005078"/>
            <a:ext cx="283780" cy="420413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>
            <a:extLst>
              <a:ext uri="{FF2B5EF4-FFF2-40B4-BE49-F238E27FC236}">
                <a16:creationId xmlns:a16="http://schemas.microsoft.com/office/drawing/2014/main" id="{27991B50-35C8-1F4E-A6E3-ED01EC79E042}"/>
              </a:ext>
            </a:extLst>
          </p:cNvPr>
          <p:cNvSpPr/>
          <p:nvPr/>
        </p:nvSpPr>
        <p:spPr>
          <a:xfrm rot="6697974">
            <a:off x="4086011" y="5214468"/>
            <a:ext cx="283780" cy="420413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28991F-3747-6544-875F-4FFA7D27A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29" y="1171679"/>
            <a:ext cx="10704443" cy="151283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/>
              <a:t>「</a:t>
            </a:r>
            <a:r>
              <a:rPr lang="en-US" altLang="ja-JP" sz="2400" dirty="0"/>
              <a:t>Half Entry</a:t>
            </a:r>
            <a:r>
              <a:rPr lang="ja-JP" altLang="en-US" sz="2400"/>
              <a:t>の原因として、下図の青線ゾーンが</a:t>
            </a:r>
            <a:r>
              <a:rPr lang="en-US" altLang="ja-JP" sz="2400" dirty="0"/>
              <a:t>Sweet spot</a:t>
            </a:r>
            <a:r>
              <a:rPr lang="ja-JP" altLang="en-US" sz="2400"/>
              <a:t>で、</a:t>
            </a:r>
            <a:r>
              <a:rPr lang="en-US" altLang="ja-JP" sz="2400" dirty="0"/>
              <a:t>Phase</a:t>
            </a:r>
            <a:r>
              <a:rPr lang="ja-JP" altLang="en-US" sz="2400"/>
              <a:t>がここからずれると</a:t>
            </a:r>
            <a:r>
              <a:rPr lang="en-US" altLang="ja-JP" sz="2400" dirty="0" err="1"/>
              <a:t>Reciever</a:t>
            </a:r>
            <a:r>
              <a:rPr lang="ja-JP" altLang="en-US" sz="2400"/>
              <a:t>が取りこぼす」が前回奈良女での波形測定で残った唯一の仮説。今回理研の測定は</a:t>
            </a:r>
            <a:r>
              <a:rPr lang="en-US" altLang="ja-JP" sz="2400" dirty="0"/>
              <a:t>successful transmission</a:t>
            </a:r>
            <a:r>
              <a:rPr lang="ja-JP" altLang="en-US" sz="2400"/>
              <a:t>の大量のサンプルをとって、青ゾーンに重なることをを確認することで仮説の検証を図った。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98903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4B9BE-6A95-5843-AF89-0DBDE737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理研波形測定オンライン解析結果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2E43B1-9870-DB40-BA40-E7F902CDC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奈良女の</a:t>
            </a:r>
            <a:r>
              <a:rPr lang="ja-JP" altLang="en-US"/>
              <a:t>信号</a:t>
            </a:r>
            <a:r>
              <a:rPr kumimoji="1" lang="ja-JP" altLang="en-US"/>
              <a:t>タイミングよりも</a:t>
            </a:r>
            <a:r>
              <a:rPr kumimoji="1" lang="en-US" altLang="ja-JP" dirty="0"/>
              <a:t>4ns</a:t>
            </a:r>
            <a:r>
              <a:rPr kumimoji="1" lang="ja-JP" altLang="en-US"/>
              <a:t>信号が早かった事で、</a:t>
            </a:r>
            <a:r>
              <a:rPr kumimoji="1" lang="en-US" altLang="ja-JP" dirty="0"/>
              <a:t>Conversion cable</a:t>
            </a:r>
            <a:r>
              <a:rPr kumimoji="1" lang="ja-JP" altLang="en-US"/>
              <a:t>の長さの違いに気がついた。理研は</a:t>
            </a:r>
            <a:r>
              <a:rPr kumimoji="1" lang="en-US" altLang="ja-JP" dirty="0"/>
              <a:t>20cm</a:t>
            </a:r>
            <a:r>
              <a:rPr kumimoji="1" lang="ja-JP" altLang="en-US"/>
              <a:t>、</a:t>
            </a:r>
            <a:r>
              <a:rPr lang="ja-JP" altLang="en-US"/>
              <a:t>奈良女は</a:t>
            </a:r>
            <a:r>
              <a:rPr lang="en-US" altLang="ja-JP" dirty="0"/>
              <a:t>40cm</a:t>
            </a:r>
            <a:r>
              <a:rPr lang="ja-JP" altLang="en-US"/>
              <a:t>を使っていた。</a:t>
            </a:r>
            <a:endParaRPr lang="en-US" altLang="ja-JP" dirty="0"/>
          </a:p>
          <a:p>
            <a:r>
              <a:rPr lang="en-US" altLang="ja-JP" dirty="0"/>
              <a:t>Conversion Cable</a:t>
            </a:r>
            <a:r>
              <a:rPr lang="ja-JP" altLang="en-US"/>
              <a:t>を</a:t>
            </a:r>
            <a:r>
              <a:rPr lang="en-US" altLang="ja-JP" dirty="0"/>
              <a:t>40cm</a:t>
            </a:r>
            <a:r>
              <a:rPr lang="ja-JP" altLang="en-US"/>
              <a:t>に変えてみたら、奈良女と同じように</a:t>
            </a:r>
            <a:r>
              <a:rPr lang="en-US" altLang="ja-JP" dirty="0"/>
              <a:t>Half Entry</a:t>
            </a:r>
            <a:r>
              <a:rPr lang="ja-JP" altLang="en-US"/>
              <a:t>が頻出するようになった。</a:t>
            </a:r>
            <a:endParaRPr lang="en-US" altLang="ja-JP" dirty="0"/>
          </a:p>
          <a:p>
            <a:r>
              <a:rPr lang="en-US" altLang="ja-JP" dirty="0"/>
              <a:t>20cm</a:t>
            </a:r>
            <a:r>
              <a:rPr lang="ja-JP" altLang="en-US"/>
              <a:t>の差は電気信号が伝わる時間にして</a:t>
            </a:r>
            <a:r>
              <a:rPr lang="en-US" altLang="ja-JP" dirty="0"/>
              <a:t>1ns</a:t>
            </a:r>
            <a:r>
              <a:rPr lang="ja-JP" altLang="en-US"/>
              <a:t>。往復で</a:t>
            </a:r>
            <a:r>
              <a:rPr lang="en-US" altLang="ja-JP" dirty="0"/>
              <a:t>2ns</a:t>
            </a:r>
            <a:r>
              <a:rPr lang="ja-JP" altLang="en-US"/>
              <a:t>のタイミングの違いが観測されるはずが、</a:t>
            </a:r>
            <a:r>
              <a:rPr lang="en-US" altLang="ja-JP" dirty="0"/>
              <a:t>4ns</a:t>
            </a:r>
            <a:r>
              <a:rPr lang="ja-JP" altLang="en-US"/>
              <a:t>の違いを観測。この</a:t>
            </a:r>
            <a:r>
              <a:rPr lang="en-US" altLang="ja-JP" dirty="0"/>
              <a:t>2ns</a:t>
            </a:r>
            <a:r>
              <a:rPr lang="ja-JP" altLang="en-US"/>
              <a:t>は理解できていない。コネクター周りのパスの違いで説明できるか？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DF36E0-6EC1-4F44-82E2-68E55281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18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1E788-1DF7-B04E-9F4F-20300B24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Conversion Cable Signal Layers</a:t>
            </a:r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DD94FC9-56C4-624E-AAAD-9C26CB14D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634620" y="-1074374"/>
            <a:ext cx="2062960" cy="759308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3D3119-49DB-C74D-A143-1164864D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49CE7D4-7556-484B-934B-48C79DA3F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09998" y="960135"/>
            <a:ext cx="2050286" cy="763731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5994AE-4BCD-1042-B27F-B815C9385567}"/>
              </a:ext>
            </a:extLst>
          </p:cNvPr>
          <p:cNvSpPr txBox="1"/>
          <p:nvPr/>
        </p:nvSpPr>
        <p:spPr>
          <a:xfrm>
            <a:off x="838201" y="2347184"/>
            <a:ext cx="65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L3</a:t>
            </a:r>
            <a:endParaRPr kumimoji="1" lang="ja-JP" altLang="en-US" sz="32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E761B5-3F64-C340-BFE0-9D108CCD561C}"/>
              </a:ext>
            </a:extLst>
          </p:cNvPr>
          <p:cNvSpPr txBox="1"/>
          <p:nvPr/>
        </p:nvSpPr>
        <p:spPr>
          <a:xfrm>
            <a:off x="838201" y="4486404"/>
            <a:ext cx="65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L5</a:t>
            </a:r>
            <a:endParaRPr kumimoji="1" lang="ja-JP" altLang="en-US" sz="3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37A014-87FA-0F48-A8C7-2E2288CA3CBF}"/>
              </a:ext>
            </a:extLst>
          </p:cNvPr>
          <p:cNvSpPr txBox="1"/>
          <p:nvPr/>
        </p:nvSpPr>
        <p:spPr>
          <a:xfrm>
            <a:off x="569843" y="5897217"/>
            <a:ext cx="980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20cm</a:t>
            </a:r>
            <a:r>
              <a:rPr kumimoji="1" lang="ja-JP" altLang="en-US"/>
              <a:t>と</a:t>
            </a:r>
            <a:r>
              <a:rPr kumimoji="1" lang="en-US" altLang="ja-JP" dirty="0"/>
              <a:t>40cm</a:t>
            </a:r>
            <a:r>
              <a:rPr kumimoji="1" lang="ja-JP" altLang="en-US"/>
              <a:t>で比較したチップが違ければ、コネクタ</a:t>
            </a:r>
            <a:r>
              <a:rPr lang="ja-JP" altLang="en-US"/>
              <a:t>ー周りのパスの長さが変わる。</a:t>
            </a:r>
            <a:r>
              <a:rPr lang="en-US" altLang="ja-JP" dirty="0"/>
              <a:t>J1</a:t>
            </a:r>
            <a:r>
              <a:rPr lang="ja-JP" altLang="en-US"/>
              <a:t>と</a:t>
            </a:r>
            <a:r>
              <a:rPr lang="en-US" altLang="ja-JP" dirty="0"/>
              <a:t>J2</a:t>
            </a:r>
            <a:r>
              <a:rPr lang="ja-JP" altLang="en-US"/>
              <a:t>のサイドでも若干</a:t>
            </a:r>
            <a:r>
              <a:rPr lang="en-US" altLang="ja-JP" dirty="0"/>
              <a:t>(&lt;&lt;1ns)</a:t>
            </a:r>
            <a:r>
              <a:rPr lang="ja-JP" altLang="en-US"/>
              <a:t>の違いは生じるか？</a:t>
            </a:r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2EDEF2-D72F-4E44-8780-0FD7ED7F2526}"/>
              </a:ext>
            </a:extLst>
          </p:cNvPr>
          <p:cNvSpPr txBox="1"/>
          <p:nvPr/>
        </p:nvSpPr>
        <p:spPr>
          <a:xfrm>
            <a:off x="9621078" y="1364974"/>
            <a:ext cx="120417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/>
              <a:t>20cm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371049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1E788-1DF7-B04E-9F4F-20300B24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Conversion Cable Signal Layers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3D3119-49DB-C74D-A143-1164864D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5994AE-4BCD-1042-B27F-B815C9385567}"/>
              </a:ext>
            </a:extLst>
          </p:cNvPr>
          <p:cNvSpPr txBox="1"/>
          <p:nvPr/>
        </p:nvSpPr>
        <p:spPr>
          <a:xfrm>
            <a:off x="55287" y="2397196"/>
            <a:ext cx="65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L3</a:t>
            </a:r>
            <a:endParaRPr kumimoji="1" lang="ja-JP" altLang="en-US" sz="32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E761B5-3F64-C340-BFE0-9D108CCD561C}"/>
              </a:ext>
            </a:extLst>
          </p:cNvPr>
          <p:cNvSpPr txBox="1"/>
          <p:nvPr/>
        </p:nvSpPr>
        <p:spPr>
          <a:xfrm>
            <a:off x="54148" y="4439594"/>
            <a:ext cx="65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L5</a:t>
            </a:r>
            <a:endParaRPr kumimoji="1" lang="ja-JP" altLang="en-US" sz="3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37A014-87FA-0F48-A8C7-2E2288CA3CBF}"/>
              </a:ext>
            </a:extLst>
          </p:cNvPr>
          <p:cNvSpPr txBox="1"/>
          <p:nvPr/>
        </p:nvSpPr>
        <p:spPr>
          <a:xfrm>
            <a:off x="569843" y="5897217"/>
            <a:ext cx="980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20cm</a:t>
            </a:r>
            <a:r>
              <a:rPr kumimoji="1" lang="ja-JP" altLang="en-US"/>
              <a:t>と</a:t>
            </a:r>
            <a:r>
              <a:rPr kumimoji="1" lang="en-US" altLang="ja-JP" dirty="0"/>
              <a:t>40cm</a:t>
            </a:r>
            <a:r>
              <a:rPr kumimoji="1" lang="ja-JP" altLang="en-US"/>
              <a:t>で比較したチップが違ければ、コネクタ</a:t>
            </a:r>
            <a:r>
              <a:rPr lang="ja-JP" altLang="en-US"/>
              <a:t>ー周りのパスの長さが変わる。</a:t>
            </a:r>
            <a:r>
              <a:rPr lang="en-US" altLang="ja-JP" dirty="0"/>
              <a:t>J1</a:t>
            </a:r>
            <a:r>
              <a:rPr lang="ja-JP" altLang="en-US"/>
              <a:t>と</a:t>
            </a:r>
            <a:r>
              <a:rPr lang="en-US" altLang="ja-JP" dirty="0"/>
              <a:t>J2</a:t>
            </a:r>
            <a:r>
              <a:rPr lang="ja-JP" altLang="en-US"/>
              <a:t>のサイドでも若干</a:t>
            </a:r>
            <a:r>
              <a:rPr lang="en-US" altLang="ja-JP" dirty="0"/>
              <a:t>(&lt;&lt;1ns)</a:t>
            </a:r>
            <a:r>
              <a:rPr lang="ja-JP" altLang="en-US"/>
              <a:t>の違いは生じるか？</a:t>
            </a:r>
            <a:endParaRPr lang="en-US" altLang="ja-JP" dirty="0"/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CACD2A6F-47E7-A74A-893C-0AF567B64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451421" y="-3046937"/>
            <a:ext cx="1838339" cy="1164282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AB41320-C49A-D348-A491-C6014CCC6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94212" y="-1045269"/>
            <a:ext cx="1793442" cy="1135846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92F83D5-B0E1-8546-B9F8-2859FE84F5B1}"/>
              </a:ext>
            </a:extLst>
          </p:cNvPr>
          <p:cNvSpPr txBox="1"/>
          <p:nvPr/>
        </p:nvSpPr>
        <p:spPr>
          <a:xfrm>
            <a:off x="9774364" y="996791"/>
            <a:ext cx="120417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3200" dirty="0"/>
              <a:t>4</a:t>
            </a:r>
            <a:r>
              <a:rPr kumimoji="1" lang="en-US" altLang="ja-JP" sz="3200" dirty="0"/>
              <a:t>0cm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51836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E90549-1667-7D47-8306-F373F3B7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HDI</a:t>
            </a:r>
            <a:r>
              <a:rPr kumimoji="1" lang="ja-JP" altLang="en-US"/>
              <a:t>で生じる時間差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C178E3A-97BC-4344-8CFB-4399C047F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873085" y="-2476898"/>
            <a:ext cx="2232410" cy="1077871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33D8C5-17B5-4142-AA00-ED2917EC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36EBFD-FBDF-8B4E-8C50-2128384C4D68}"/>
              </a:ext>
            </a:extLst>
          </p:cNvPr>
          <p:cNvSpPr txBox="1"/>
          <p:nvPr/>
        </p:nvSpPr>
        <p:spPr>
          <a:xfrm>
            <a:off x="732183" y="5703580"/>
            <a:ext cx="1030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HDI</a:t>
            </a:r>
            <a:r>
              <a:rPr kumimoji="1" lang="ja-JP" altLang="en-US"/>
              <a:t>でもチップの位置により最大</a:t>
            </a:r>
            <a:r>
              <a:rPr kumimoji="1" lang="en-US" altLang="ja-JP" dirty="0"/>
              <a:t>20cm</a:t>
            </a:r>
            <a:r>
              <a:rPr lang="ja-JP" altLang="en-US"/>
              <a:t>分（片道</a:t>
            </a:r>
            <a:r>
              <a:rPr lang="en-US" altLang="ja-JP" dirty="0"/>
              <a:t>1ns</a:t>
            </a:r>
            <a:r>
              <a:rPr lang="ja-JP" altLang="en-US"/>
              <a:t>）程度の時間差が生じうるが、</a:t>
            </a:r>
            <a:r>
              <a:rPr lang="en-US" altLang="ja-JP" dirty="0"/>
              <a:t>J1</a:t>
            </a:r>
            <a:r>
              <a:rPr lang="ja-JP" altLang="en-US"/>
              <a:t>と</a:t>
            </a:r>
            <a:r>
              <a:rPr lang="en-US" altLang="ja-JP" dirty="0"/>
              <a:t>J2</a:t>
            </a:r>
            <a:r>
              <a:rPr lang="ja-JP" altLang="en-US"/>
              <a:t>のサイドではパスの違いは見られない。</a:t>
            </a:r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33B5B9-BAAF-1945-BFD3-6E97CC5E3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67891" y="-750669"/>
            <a:ext cx="1483312" cy="108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1B4F3-E2DE-5D40-9B06-F64B5FF3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時間差について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D36EC9-DFE3-3C44-87D1-19BED59A3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29"/>
            <a:ext cx="10515600" cy="4351338"/>
          </a:xfrm>
        </p:spPr>
        <p:txBody>
          <a:bodyPr/>
          <a:lstStyle/>
          <a:p>
            <a:r>
              <a:rPr lang="en-US" altLang="ja-JP" dirty="0"/>
              <a:t>Conversion Cable</a:t>
            </a:r>
            <a:r>
              <a:rPr lang="ja-JP" altLang="en-US"/>
              <a:t>の長さや</a:t>
            </a:r>
            <a:r>
              <a:rPr kumimoji="1" lang="en-US" altLang="ja-JP" dirty="0"/>
              <a:t>Chip</a:t>
            </a:r>
            <a:r>
              <a:rPr kumimoji="1" lang="ja-JP" altLang="en-US"/>
              <a:t>の位置、サイドによるトリガーと信号の相対タイミングを</a:t>
            </a:r>
            <a:r>
              <a:rPr lang="ja-JP" altLang="en-US"/>
              <a:t>線路の長さの違いで説明できるか、検証する。</a:t>
            </a:r>
            <a:endParaRPr lang="en-US" altLang="ja-JP" dirty="0"/>
          </a:p>
          <a:p>
            <a:r>
              <a:rPr lang="ja-JP" altLang="en-US"/>
              <a:t>上記タイミングを補正した上で</a:t>
            </a:r>
            <a:r>
              <a:rPr lang="en-US" altLang="ja-JP" dirty="0"/>
              <a:t>Phase</a:t>
            </a:r>
            <a:r>
              <a:rPr lang="ja-JP" altLang="en-US"/>
              <a:t>比較プロットを再度作成する。</a:t>
            </a:r>
            <a:endParaRPr lang="en-US" altLang="ja-JP" dirty="0"/>
          </a:p>
          <a:p>
            <a:r>
              <a:rPr lang="ja-JP" altLang="en-US"/>
              <a:t>その上で</a:t>
            </a:r>
            <a:r>
              <a:rPr lang="en-US" altLang="ja-JP" dirty="0"/>
              <a:t>Phase</a:t>
            </a:r>
            <a:r>
              <a:rPr lang="ja-JP" altLang="en-US"/>
              <a:t>の</a:t>
            </a:r>
            <a:r>
              <a:rPr lang="en-US" altLang="ja-JP" dirty="0"/>
              <a:t>Sweet Spot</a:t>
            </a:r>
            <a:r>
              <a:rPr lang="ja-JP" altLang="en-US"/>
              <a:t>説が棄却されるか、検証する。</a:t>
            </a:r>
            <a:endParaRPr lang="en-US" altLang="ja-JP" dirty="0"/>
          </a:p>
          <a:p>
            <a:r>
              <a:rPr lang="ja-JP" altLang="en-US"/>
              <a:t>オンラインでは同じ条件で複数の測定が</a:t>
            </a:r>
            <a:r>
              <a:rPr lang="en-US" altLang="ja-JP" dirty="0"/>
              <a:t>Phase Spot</a:t>
            </a:r>
            <a:r>
              <a:rPr lang="ja-JP" altLang="en-US"/>
              <a:t>説を否定したデータも確かあったが、再度確認する。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17981C-463D-0F41-986F-5F7B98DC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62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10BB54-F031-3848-8195-1D1D1473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Half Entry</a:t>
            </a:r>
            <a:r>
              <a:rPr kumimoji="1" lang="ja-JP" altLang="en-US"/>
              <a:t>問題の今後のアプローチ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B5EBB1-64F6-664C-B685-2866A1EF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400528"/>
            <a:ext cx="11211339" cy="3782460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/>
              <a:t>理研波形測定データの解析</a:t>
            </a:r>
            <a:endParaRPr kumimoji="1" lang="en-US" altLang="ja-JP" dirty="0"/>
          </a:p>
          <a:p>
            <a:r>
              <a:rPr kumimoji="1" lang="en-US" altLang="ja-JP" dirty="0"/>
              <a:t>ROC-7</a:t>
            </a:r>
            <a:r>
              <a:rPr lang="ja-JP" altLang="en-US"/>
              <a:t>を使った</a:t>
            </a:r>
            <a:r>
              <a:rPr lang="en-US" altLang="ja-JP" dirty="0"/>
              <a:t>Phase Follower</a:t>
            </a:r>
            <a:r>
              <a:rPr lang="ja-JP" altLang="en-US"/>
              <a:t>のテスト（奈良女）</a:t>
            </a:r>
            <a:endParaRPr lang="en-US" altLang="ja-JP" dirty="0"/>
          </a:p>
          <a:p>
            <a:r>
              <a:rPr kumimoji="1" lang="en-US" altLang="ja-JP" dirty="0"/>
              <a:t>20cm, 40cm</a:t>
            </a:r>
            <a:r>
              <a:rPr kumimoji="1" lang="ja-JP" altLang="en-US"/>
              <a:t>変換ケーブルの高周波信号特性の測定（産技研）</a:t>
            </a:r>
            <a:endParaRPr kumimoji="1" lang="en-US" altLang="ja-JP" dirty="0"/>
          </a:p>
          <a:p>
            <a:pPr lvl="1"/>
            <a:r>
              <a:rPr lang="en-US" altLang="ja-JP" dirty="0"/>
              <a:t>40cm</a:t>
            </a:r>
            <a:r>
              <a:rPr lang="ja-JP" altLang="en-US"/>
              <a:t>だけで良いか？</a:t>
            </a:r>
            <a:endParaRPr lang="en-US" altLang="ja-JP" dirty="0"/>
          </a:p>
          <a:p>
            <a:pPr lvl="1"/>
            <a:r>
              <a:rPr lang="ja-JP" altLang="en-US"/>
              <a:t>理研には</a:t>
            </a:r>
            <a:r>
              <a:rPr lang="en-US" altLang="ja-JP" dirty="0"/>
              <a:t>20cm, 40cm</a:t>
            </a:r>
            <a:r>
              <a:rPr lang="ja-JP" altLang="en-US"/>
              <a:t>が一本づつしかないので、</a:t>
            </a:r>
            <a:r>
              <a:rPr lang="en-US" altLang="ja-JP" dirty="0"/>
              <a:t>20cm</a:t>
            </a:r>
            <a:r>
              <a:rPr lang="ja-JP" altLang="en-US"/>
              <a:t>は産技研に出せない</a:t>
            </a:r>
            <a:endParaRPr lang="en-US" altLang="ja-JP" dirty="0"/>
          </a:p>
          <a:p>
            <a:r>
              <a:rPr lang="en-US" altLang="ja-JP" dirty="0"/>
              <a:t>40cm</a:t>
            </a:r>
            <a:r>
              <a:rPr lang="ja-JP" altLang="en-US"/>
              <a:t>変換ケーブルでの高統計ハーフエントリー頻度評価（糠塚さん）</a:t>
            </a:r>
            <a:endParaRPr lang="en-US" altLang="ja-JP" dirty="0"/>
          </a:p>
          <a:p>
            <a:r>
              <a:rPr lang="ja-JP" altLang="en-US"/>
              <a:t>奈良女テストベンチでも</a:t>
            </a:r>
            <a:r>
              <a:rPr lang="en-US" altLang="ja-JP" dirty="0"/>
              <a:t>20cm</a:t>
            </a:r>
            <a:r>
              <a:rPr lang="ja-JP" altLang="en-US"/>
              <a:t>ケーブルを使えばハーフエントリーがなくなるのか試す。</a:t>
            </a:r>
            <a:endParaRPr lang="en-US" altLang="ja-JP" dirty="0"/>
          </a:p>
          <a:p>
            <a:r>
              <a:rPr lang="en-US" altLang="ja-JP" dirty="0"/>
              <a:t>0cm</a:t>
            </a:r>
            <a:r>
              <a:rPr lang="ja-JP" altLang="en-US"/>
              <a:t>ケーブルの不具合が原因なのか、他の</a:t>
            </a:r>
            <a:r>
              <a:rPr lang="en-US" altLang="ja-JP" dirty="0"/>
              <a:t>40cm</a:t>
            </a:r>
            <a:r>
              <a:rPr lang="ja-JP" altLang="en-US"/>
              <a:t>ケーブルで試す。</a:t>
            </a:r>
            <a:endParaRPr lang="en-US" altLang="ja-JP" dirty="0"/>
          </a:p>
          <a:p>
            <a:r>
              <a:rPr lang="en-US" altLang="ja-JP" dirty="0"/>
              <a:t>Initialization</a:t>
            </a:r>
            <a:r>
              <a:rPr lang="ja-JP" altLang="en-US"/>
              <a:t>でできることはあるか？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BCFD41-8C45-B943-8B59-3DBC45F2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7A0D9F-90A0-3C45-BAC4-93F06FEE0629}"/>
              </a:ext>
            </a:extLst>
          </p:cNvPr>
          <p:cNvSpPr txBox="1"/>
          <p:nvPr/>
        </p:nvSpPr>
        <p:spPr>
          <a:xfrm>
            <a:off x="838200" y="5338583"/>
            <a:ext cx="10363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/>
              <a:t>明日夜のレビューには問題解決は見込めないが、近い内に変換ケーブルの量産デザインを決定せねばならず、やはりハーフ</a:t>
            </a:r>
            <a:r>
              <a:rPr kumimoji="1" lang="ja-JP" altLang="en-US" sz="2400"/>
              <a:t>エントリー問題は日本テストベンチにおける最優先課題。</a:t>
            </a:r>
          </a:p>
        </p:txBody>
      </p:sp>
    </p:spTree>
    <p:extLst>
      <p:ext uri="{BB962C8B-B14F-4D97-AF65-F5344CB8AC3E}">
        <p14:creationId xmlns:p14="http://schemas.microsoft.com/office/powerpoint/2010/main" val="340945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9FC9B-6032-7242-8C4B-84E1E532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理研波形測定</a:t>
            </a:r>
            <a:r>
              <a:rPr lang="ja-JP" altLang="en-US"/>
              <a:t>解析方針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90347C-41B1-3E4A-8FB4-A60444FB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サマリーテーブル作成（森田さん？）</a:t>
            </a:r>
            <a:endParaRPr kumimoji="1" lang="en-US" altLang="ja-JP" dirty="0"/>
          </a:p>
          <a:p>
            <a:r>
              <a:rPr kumimoji="1" lang="en-US" altLang="ja-JP" dirty="0"/>
              <a:t>Chip</a:t>
            </a:r>
            <a:r>
              <a:rPr kumimoji="1" lang="ja-JP" altLang="en-US"/>
              <a:t>間、</a:t>
            </a:r>
            <a:r>
              <a:rPr kumimoji="1" lang="en-US" altLang="ja-JP" dirty="0"/>
              <a:t>Conversion</a:t>
            </a:r>
            <a:r>
              <a:rPr kumimoji="1" lang="ja-JP" altLang="en-US"/>
              <a:t>ケーブルの</a:t>
            </a:r>
            <a:r>
              <a:rPr kumimoji="1" lang="en-US" altLang="ja-JP" dirty="0"/>
              <a:t>Path Length</a:t>
            </a:r>
            <a:r>
              <a:rPr kumimoji="1" lang="ja-JP" altLang="en-US"/>
              <a:t>による時間補正の見積もり（中川？）</a:t>
            </a:r>
            <a:endParaRPr kumimoji="1" lang="en-US" altLang="ja-JP" dirty="0"/>
          </a:p>
          <a:p>
            <a:r>
              <a:rPr lang="ja-JP" altLang="en-US"/>
              <a:t>時間補正無しデータ比較（森田さん？）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29D597-D87B-6A41-8098-63DE4C73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5E10-7A78-124B-96E8-4164E440B6A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70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613</Words>
  <Application>Microsoft Macintosh PowerPoint</Application>
  <PresentationFormat>ワイド画面</PresentationFormat>
  <Paragraphs>51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理研テストベンチ予定</vt:lpstr>
      <vt:lpstr>Half Entry 問題現状</vt:lpstr>
      <vt:lpstr>理研波形測定オンライン解析結果</vt:lpstr>
      <vt:lpstr>Conversion Cable Signal Layers</vt:lpstr>
      <vt:lpstr>Conversion Cable Signal Layers</vt:lpstr>
      <vt:lpstr>HDIで生じる時間差</vt:lpstr>
      <vt:lpstr>時間差について</vt:lpstr>
      <vt:lpstr>Half Entry問題の今後のアプローチ</vt:lpstr>
      <vt:lpstr>理研波形測定解析方針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Itaru Nakagawa</dc:creator>
  <cp:lastModifiedBy>Itaru Nakagawa</cp:lastModifiedBy>
  <cp:revision>38</cp:revision>
  <cp:lastPrinted>2021-07-27T03:31:59Z</cp:lastPrinted>
  <dcterms:created xsi:type="dcterms:W3CDTF">2021-07-08T09:38:29Z</dcterms:created>
  <dcterms:modified xsi:type="dcterms:W3CDTF">2021-07-27T08:09:34Z</dcterms:modified>
</cp:coreProperties>
</file>