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553" r:id="rId2"/>
    <p:sldId id="1551" r:id="rId3"/>
    <p:sldId id="1554" r:id="rId4"/>
    <p:sldId id="157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99FF"/>
    <a:srgbClr val="CEFEE5"/>
    <a:srgbClr val="FFF2CC"/>
    <a:srgbClr val="33FF64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6" autoAdjust="0"/>
    <p:restoredTop sz="93384" autoAdjust="0"/>
  </p:normalViewPr>
  <p:slideViewPr>
    <p:cSldViewPr snapToGrid="0">
      <p:cViewPr varScale="1">
        <p:scale>
          <a:sx n="72" d="100"/>
          <a:sy n="72" d="100"/>
        </p:scale>
        <p:origin x="3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AD873-51FF-4FDC-A7F0-460E37571AFD}" type="datetimeFigureOut">
              <a:rPr kumimoji="1" lang="ja-JP" altLang="en-US" smtClean="0"/>
              <a:t>2021/5/23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18607-7D7E-4751-8FA7-28106D3B9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3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28684-349C-4F30-B4B6-473B9CBD9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23A249-98E7-4147-8909-CA87E0AE8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5B265-0996-41AF-9DFC-8D14C0F2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09487E-9877-4308-A777-6F88834A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FDC64-3A91-4197-B338-37E1E2C1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68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645B88-3C91-475C-903E-4A41951F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BACCCF-7547-4338-9640-181B144C7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96EBB-52AB-4036-B099-E5EB475C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43F54-65D6-4403-8509-DCE15096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713CA8-FCFE-4141-A87C-3D27D6A8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73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BB67FC-EDAB-4F5E-B2A1-B9B27AC09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0C02EA-30FB-4F4B-9E90-5928CB0F4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BEB7AB-A0A0-42CA-BCB2-E0072E82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077BDB-664C-4E7A-9355-312685DF0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E88204-E99A-4A37-8F2A-A406B520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93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5E7992-F9F7-4137-84AE-4F9378CD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154B1-98FE-45A3-874E-D259B3033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0D4853-51FD-464A-AA3F-15A3E5C7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BB0185-AA47-4998-A1D0-11B8D669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584C51-1AE0-477A-8576-A1FE31C7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23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26A32-C08F-4C9E-8B7D-63496BE5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A4037A-70A4-4087-A4A0-BD4A1C087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F31CE0-022D-4B0A-B3AD-BA4882D7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CD25C5-24A1-4F75-8983-AF3DC507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5E40E0-1B03-4E1F-BCFD-22B26807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86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C9B66-B26B-4913-914B-EC4C2AF4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FE8DE6-64F1-413A-A311-1A8BD68E5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CB7AF2-7C0C-4E37-859B-7A71A1E7F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3EB712-1B27-4EA8-8A48-73BDE6BEC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BD6988-AFFF-4864-88BF-87A60A15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72F254-FC06-45A3-A9C8-BC88535C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94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8BB65-3704-41E6-A606-45665130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113A67-A622-4D80-954F-78A2EE9B5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57EC49-65A0-4122-9A86-5BDCCB875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B233E4-4A36-4816-9943-7F7A812C7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B01A2A-EB4A-4AFC-89B1-95A0FF7CA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7412A5-1B87-4098-A321-D2866FB0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3FF05C-E50B-4CCE-9B94-7B10B007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3A386C-515A-43D1-B32C-B618B7B1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38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4DDA55-646E-4DB6-8D80-FE76AFC45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E1222C-9E98-47A3-B41B-6C288C47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F7E536-9939-4423-BBC4-B6D625B9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4DE7D4-71D2-463A-93DC-E967B18F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3E14B3-FC94-4F96-AAB3-C2AB37DC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D7F173-8B80-4868-B87B-F4231EE3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062D9D-C103-4E9C-AAFE-7F01397A2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85CDA6-96A5-4C9D-82D7-EB18F00A6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7F7773-69AA-4FC6-B243-18D28B9F9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EB9AC4-3154-40BE-893A-5211CC971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B7B08F-C327-4790-9ADA-57E84B80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EC591E-B176-4628-AB7B-A87F74B1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E17E58-5EC3-45FD-8C9B-36AC0139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96840-9E70-4C62-87B0-EA9DA694D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668FAF-DC6F-41F2-96B2-C714D13A0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0773F6-7442-4962-9EF1-CBB9BDA33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41A67B-9AA2-451C-8042-14046F11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5494FD-0107-4F28-8692-0250B975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3E6DB2-CE8F-4FCE-926D-AC3FE168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5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B5F236-17E7-4FBA-8936-012246CD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564D14-D061-4F57-9B4B-00ADC3B6B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B9F4D0-A9BC-42B6-A194-ED1DBE8A8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A065A-5B94-4098-8DA9-0F38CFC10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9C1418-F93E-4CD8-97FC-73B6DB5D6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1E80B-E9B9-47E6-9C24-EE52FDE12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2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1C0426-9B54-4547-B2F3-A99085B0A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MRPC Meeting</a:t>
            </a:r>
            <a:br>
              <a:rPr lang="en-US" altLang="ja-JP" dirty="0"/>
            </a:br>
            <a:r>
              <a:rPr lang="en-US" altLang="ja-JP" sz="4400" dirty="0"/>
              <a:t>2021/5/24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BC6BDD-8782-4EF4-A940-4634B8F8B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6637" y="3965574"/>
            <a:ext cx="3778614" cy="23875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ja-JP" altLang="en-US" dirty="0"/>
              <a:t>スケジュール</a:t>
            </a:r>
            <a:endParaRPr kumimoji="1" lang="en-US" altLang="ja-JP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/>
              <a:t>Run0c</a:t>
            </a:r>
            <a:r>
              <a:rPr kumimoji="1" lang="ja-JP" altLang="en-US" dirty="0"/>
              <a:t>準備と実験プラン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421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D8673-74B5-4610-ACF8-DF1EC524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224" y="99218"/>
            <a:ext cx="10515600" cy="1325563"/>
          </a:xfrm>
        </p:spPr>
        <p:txBody>
          <a:bodyPr/>
          <a:lstStyle/>
          <a:p>
            <a:r>
              <a:rPr lang="en-US" altLang="ja-JP" dirty="0"/>
              <a:t>Run0c</a:t>
            </a:r>
            <a:r>
              <a:rPr lang="ja-JP" altLang="en-US" dirty="0"/>
              <a:t>スケジュールのアップデート</a:t>
            </a:r>
            <a:endParaRPr kumimoji="1" lang="ja-JP" altLang="en-US" dirty="0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C07841D8-42B1-4150-A6AB-CEDB58BE1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224" y="17446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5/28</a:t>
            </a:r>
            <a:r>
              <a:rPr lang="ja-JP" altLang="en-US" dirty="0"/>
              <a:t> （金）</a:t>
            </a:r>
            <a:r>
              <a:rPr lang="en-US" altLang="ja-JP" dirty="0"/>
              <a:t>21:00-5/29</a:t>
            </a:r>
            <a:r>
              <a:rPr lang="ja-JP" altLang="en-US" dirty="0"/>
              <a:t>（土）</a:t>
            </a:r>
            <a:r>
              <a:rPr lang="en-US" altLang="ja-JP" dirty="0"/>
              <a:t> 9:45 A+B</a:t>
            </a:r>
            <a:r>
              <a:rPr lang="ja-JP" altLang="en-US" dirty="0"/>
              <a:t>調整 </a:t>
            </a:r>
            <a:r>
              <a:rPr lang="en-US" altLang="ja-JP" dirty="0"/>
              <a:t>: </a:t>
            </a:r>
            <a:r>
              <a:rPr lang="ja-JP" altLang="en-US" dirty="0"/>
              <a:t>ビーム調整時の</a:t>
            </a:r>
            <a:r>
              <a:rPr lang="en-US" altLang="ja-JP" dirty="0"/>
              <a:t>10 shot</a:t>
            </a:r>
            <a:r>
              <a:rPr lang="ja-JP" altLang="en-US" dirty="0"/>
              <a:t>ビームによる</a:t>
            </a:r>
            <a:r>
              <a:rPr lang="en-US" altLang="ja-JP" dirty="0"/>
              <a:t>E16 DAQ</a:t>
            </a:r>
            <a:r>
              <a:rPr lang="ja-JP" altLang="en-US" dirty="0"/>
              <a:t>での</a:t>
            </a:r>
            <a:r>
              <a:rPr lang="en-US" altLang="ja-JP" dirty="0"/>
              <a:t>MRPC, TSC</a:t>
            </a:r>
            <a:r>
              <a:rPr lang="ja-JP" altLang="en-US" dirty="0"/>
              <a:t>トリガータイミング調整、</a:t>
            </a:r>
            <a:r>
              <a:rPr lang="en-US" altLang="ja-JP" dirty="0"/>
              <a:t>DAQ</a:t>
            </a:r>
            <a:r>
              <a:rPr lang="ja-JP" altLang="en-US" dirty="0"/>
              <a:t>テスト </a:t>
            </a:r>
            <a:r>
              <a:rPr lang="en-US" altLang="ja-JP" dirty="0">
                <a:sym typeface="Wingdings" panose="05000000000000000000" pitchFamily="2" charset="2"/>
              </a:rPr>
              <a:t> E16 DAQ</a:t>
            </a:r>
            <a:endParaRPr lang="en-US" altLang="ja-JP" dirty="0"/>
          </a:p>
          <a:p>
            <a:r>
              <a:rPr lang="en-US" altLang="ja-JP" dirty="0"/>
              <a:t>5/29</a:t>
            </a:r>
            <a:r>
              <a:rPr lang="ja-JP" altLang="en-US" dirty="0"/>
              <a:t>（土）</a:t>
            </a:r>
            <a:r>
              <a:rPr lang="en-US" altLang="ja-JP" dirty="0"/>
              <a:t>20:00-5/30</a:t>
            </a:r>
            <a:r>
              <a:rPr lang="ja-JP" altLang="en-US" dirty="0"/>
              <a:t>（土）</a:t>
            </a:r>
            <a:r>
              <a:rPr lang="en-US" altLang="ja-JP" dirty="0"/>
              <a:t>08:00 Run0c</a:t>
            </a:r>
            <a:r>
              <a:rPr lang="ja-JP" altLang="en-US" dirty="0"/>
              <a:t>開始 </a:t>
            </a:r>
            <a:r>
              <a:rPr lang="en-US" altLang="ja-JP" dirty="0">
                <a:sym typeface="Wingdings" panose="05000000000000000000" pitchFamily="2" charset="2"/>
              </a:rPr>
              <a:t>LOCAL DAQ</a:t>
            </a:r>
            <a:endParaRPr lang="en-US" altLang="ja-JP" dirty="0"/>
          </a:p>
          <a:p>
            <a:r>
              <a:rPr lang="en-US" altLang="ja-JP" dirty="0"/>
              <a:t>5/30</a:t>
            </a:r>
            <a:r>
              <a:rPr lang="ja-JP" altLang="en-US" dirty="0"/>
              <a:t>（日）</a:t>
            </a:r>
            <a:r>
              <a:rPr lang="en-US" altLang="ja-JP" dirty="0"/>
              <a:t>20:00-5/31</a:t>
            </a:r>
            <a:r>
              <a:rPr lang="ja-JP" altLang="en-US" dirty="0"/>
              <a:t>（月）</a:t>
            </a:r>
            <a:r>
              <a:rPr lang="en-US" altLang="ja-JP" dirty="0"/>
              <a:t>08:00 </a:t>
            </a:r>
            <a:r>
              <a:rPr lang="en-US" altLang="ja-JP" dirty="0">
                <a:sym typeface="Wingdings" panose="05000000000000000000" pitchFamily="2" charset="2"/>
              </a:rPr>
              <a:t>LOCAL DAQ?</a:t>
            </a:r>
            <a:endParaRPr lang="en-US" altLang="ja-JP" dirty="0"/>
          </a:p>
          <a:p>
            <a:r>
              <a:rPr lang="en-US" altLang="ja-JP" dirty="0"/>
              <a:t>5/31</a:t>
            </a:r>
            <a:r>
              <a:rPr lang="ja-JP" altLang="en-US" dirty="0"/>
              <a:t>（月）</a:t>
            </a:r>
            <a:r>
              <a:rPr lang="en-US" altLang="ja-JP" dirty="0"/>
              <a:t>17:00-6/1</a:t>
            </a:r>
            <a:r>
              <a:rPr lang="ja-JP" altLang="en-US" dirty="0"/>
              <a:t>（火）</a:t>
            </a:r>
            <a:r>
              <a:rPr lang="en-US" altLang="ja-JP" dirty="0"/>
              <a:t>11:00 </a:t>
            </a:r>
            <a:r>
              <a:rPr lang="en-US" altLang="ja-JP" dirty="0">
                <a:sym typeface="Wingdings" panose="05000000000000000000" pitchFamily="2" charset="2"/>
              </a:rPr>
              <a:t> E16 DAQ?</a:t>
            </a:r>
            <a:endParaRPr lang="en-US" altLang="ja-JP" dirty="0"/>
          </a:p>
          <a:p>
            <a:r>
              <a:rPr lang="en-US" altLang="ja-JP" dirty="0"/>
              <a:t>6/1</a:t>
            </a:r>
            <a:r>
              <a:rPr lang="ja-JP" altLang="en-US" dirty="0"/>
              <a:t>（火）</a:t>
            </a:r>
            <a:r>
              <a:rPr lang="en-US" altLang="ja-JP" dirty="0"/>
              <a:t>17:30-6/2</a:t>
            </a:r>
            <a:r>
              <a:rPr lang="ja-JP" altLang="en-US" dirty="0"/>
              <a:t>（水）</a:t>
            </a:r>
            <a:r>
              <a:rPr lang="en-US" altLang="ja-JP" dirty="0"/>
              <a:t>5:30 </a:t>
            </a:r>
            <a:r>
              <a:rPr lang="en-US" altLang="ja-JP" dirty="0">
                <a:sym typeface="Wingdings" panose="05000000000000000000" pitchFamily="2" charset="2"/>
              </a:rPr>
              <a:t> E16 DAQ?</a:t>
            </a:r>
            <a:endParaRPr lang="en-US" altLang="ja-JP" dirty="0"/>
          </a:p>
          <a:p>
            <a:r>
              <a:rPr lang="en-US" altLang="ja-JP" dirty="0"/>
              <a:t>6/3</a:t>
            </a:r>
            <a:r>
              <a:rPr lang="ja-JP" altLang="en-US" dirty="0"/>
              <a:t>（木）</a:t>
            </a:r>
            <a:r>
              <a:rPr lang="en-US" altLang="ja-JP" dirty="0"/>
              <a:t>0:00-2:00 background study</a:t>
            </a:r>
            <a:r>
              <a:rPr lang="ja-JP" altLang="en-US" dirty="0"/>
              <a:t>（スキップ？）</a:t>
            </a:r>
            <a:endParaRPr lang="en-US" altLang="ja-JP" dirty="0"/>
          </a:p>
          <a:p>
            <a:r>
              <a:rPr lang="en-US" altLang="ja-JP" dirty="0"/>
              <a:t>6/4</a:t>
            </a:r>
            <a:r>
              <a:rPr lang="ja-JP" altLang="en-US" dirty="0"/>
              <a:t>（金）</a:t>
            </a:r>
            <a:r>
              <a:rPr lang="en-US" altLang="ja-JP" dirty="0"/>
              <a:t>14:00-6/7</a:t>
            </a:r>
            <a:r>
              <a:rPr lang="ja-JP" altLang="en-US" dirty="0"/>
              <a:t>（月）</a:t>
            </a:r>
            <a:r>
              <a:rPr lang="en-US" altLang="ja-JP" dirty="0"/>
              <a:t>10:00</a:t>
            </a:r>
            <a:r>
              <a:rPr lang="ja-JP" altLang="en-US" dirty="0"/>
              <a:t> 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68</a:t>
            </a:r>
            <a:r>
              <a:rPr lang="ja-JP" altLang="en-US" dirty="0"/>
              <a:t>時間連続実験 </a:t>
            </a:r>
            <a:r>
              <a:rPr lang="en-US" altLang="ja-JP" dirty="0">
                <a:sym typeface="Wingdings" panose="05000000000000000000" pitchFamily="2" charset="2"/>
              </a:rPr>
              <a:t> E16 DAQ</a:t>
            </a:r>
            <a:endParaRPr lang="en-US" altLang="ja-JP" dirty="0"/>
          </a:p>
          <a:p>
            <a:r>
              <a:rPr lang="en-US" altLang="ja-JP" dirty="0"/>
              <a:t>6/9</a:t>
            </a:r>
            <a:r>
              <a:rPr lang="ja-JP" altLang="en-US" dirty="0"/>
              <a:t>（水）</a:t>
            </a:r>
            <a:r>
              <a:rPr lang="en-US" altLang="ja-JP" dirty="0"/>
              <a:t>0:00-4:00 HBD gas study </a:t>
            </a:r>
            <a:r>
              <a:rPr lang="en-US" altLang="ja-JP" dirty="0">
                <a:sym typeface="Wingdings" panose="05000000000000000000" pitchFamily="2" charset="2"/>
              </a:rPr>
              <a:t> DRS4 setup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746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B3671E-71FF-4277-8E79-82A786DF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75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Run0c</a:t>
            </a:r>
            <a:r>
              <a:rPr kumimoji="1" lang="ja-JP" altLang="en-US" dirty="0"/>
              <a:t>準備状況・</a:t>
            </a:r>
            <a:r>
              <a:rPr lang="ja-JP" altLang="en-US" dirty="0"/>
              <a:t>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94283C-DDD9-4539-9D0B-1C05F72E1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253331"/>
            <a:ext cx="11029950" cy="5239544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5/21</a:t>
            </a:r>
            <a:r>
              <a:rPr lang="ja-JP" altLang="en-US" dirty="0"/>
              <a:t>（金）低リップルノイズ電源によるノイズスタディ→今までの</a:t>
            </a:r>
            <a:r>
              <a:rPr lang="en-US" altLang="ja-JP" dirty="0"/>
              <a:t>Switching</a:t>
            </a:r>
            <a:r>
              <a:rPr lang="ja-JP" altLang="en-US" dirty="0"/>
              <a:t>電源とノイズレベルは全く変わらず。</a:t>
            </a:r>
            <a:endParaRPr lang="en-US" altLang="ja-JP" dirty="0"/>
          </a:p>
          <a:p>
            <a:pPr lvl="1"/>
            <a:r>
              <a:rPr lang="en-US" altLang="ja-JP" dirty="0"/>
              <a:t>4/19</a:t>
            </a:r>
            <a:r>
              <a:rPr lang="ja-JP" altLang="en-US" dirty="0"/>
              <a:t>と比較してノイズレベルが増加（特に</a:t>
            </a:r>
            <a:r>
              <a:rPr lang="en-US" altLang="ja-JP" dirty="0"/>
              <a:t>MRPC2</a:t>
            </a:r>
            <a:r>
              <a:rPr lang="ja-JP" altLang="en-US" dirty="0"/>
              <a:t>）ワイヤ巻き等によるノイズ低減作業が必要</a:t>
            </a:r>
            <a:endParaRPr lang="en-US" altLang="ja-JP" dirty="0"/>
          </a:p>
          <a:p>
            <a:r>
              <a:rPr lang="en-US" altLang="ja-JP" dirty="0"/>
              <a:t>5/24</a:t>
            </a:r>
            <a:r>
              <a:rPr lang="ja-JP" altLang="en-US" dirty="0"/>
              <a:t>（月）</a:t>
            </a:r>
            <a:r>
              <a:rPr kumimoji="1" lang="ja-JP" altLang="en-US" dirty="0"/>
              <a:t>：</a:t>
            </a:r>
            <a:r>
              <a:rPr lang="ja-JP" altLang="en-US" dirty="0"/>
              <a:t>ノイズ低減</a:t>
            </a:r>
            <a:endParaRPr lang="en-US" altLang="ja-JP" dirty="0"/>
          </a:p>
          <a:p>
            <a:r>
              <a:rPr kumimoji="1" lang="en-US" altLang="ja-JP" dirty="0"/>
              <a:t>5/25</a:t>
            </a:r>
            <a:r>
              <a:rPr kumimoji="1" lang="ja-JP" altLang="en-US" dirty="0"/>
              <a:t>（火）：ノイズ低減（続き）、</a:t>
            </a:r>
            <a:r>
              <a:rPr kumimoji="1" lang="en-US" altLang="ja-JP" dirty="0"/>
              <a:t> TSC</a:t>
            </a:r>
            <a:r>
              <a:rPr kumimoji="1" lang="ja-JP" altLang="en-US" dirty="0"/>
              <a:t>再インストールとアラインメント</a:t>
            </a:r>
            <a:r>
              <a:rPr lang="ja-JP" altLang="en-US" dirty="0"/>
              <a:t>、</a:t>
            </a:r>
            <a:r>
              <a:rPr kumimoji="1" lang="en-US" altLang="ja-JP" dirty="0"/>
              <a:t>ESC, TSC </a:t>
            </a:r>
            <a:r>
              <a:rPr kumimoji="1" lang="en-US" altLang="ja-JP"/>
              <a:t>HV ON</a:t>
            </a:r>
          </a:p>
          <a:p>
            <a:endParaRPr kumimoji="1" lang="en-US" altLang="ja-JP" dirty="0"/>
          </a:p>
          <a:p>
            <a:r>
              <a:rPr lang="en-US" altLang="ja-JP" dirty="0"/>
              <a:t>5/26</a:t>
            </a:r>
            <a:r>
              <a:rPr lang="ja-JP" altLang="en-US" dirty="0"/>
              <a:t>（水）：</a:t>
            </a:r>
            <a:r>
              <a:rPr lang="en-US" altLang="ja-JP" dirty="0"/>
              <a:t>Local DAQ</a:t>
            </a:r>
            <a:r>
              <a:rPr lang="ja-JP" altLang="en-US" dirty="0"/>
              <a:t>による宇宙線データ収集と確認</a:t>
            </a:r>
            <a:endParaRPr kumimoji="1" lang="en-US" altLang="ja-JP" dirty="0"/>
          </a:p>
          <a:p>
            <a:r>
              <a:rPr lang="en-US" altLang="ja-JP" dirty="0"/>
              <a:t>5/27</a:t>
            </a:r>
            <a:r>
              <a:rPr lang="ja-JP" altLang="en-US" dirty="0"/>
              <a:t>（木）：</a:t>
            </a:r>
            <a:r>
              <a:rPr lang="en-US" altLang="ja-JP" dirty="0"/>
              <a:t>E16 DAQ</a:t>
            </a:r>
            <a:r>
              <a:rPr lang="ja-JP" altLang="en-US" dirty="0"/>
              <a:t>での試験</a:t>
            </a:r>
            <a:endParaRPr lang="en-US" altLang="ja-JP" dirty="0"/>
          </a:p>
          <a:p>
            <a:r>
              <a:rPr lang="en-US" altLang="ja-JP" dirty="0"/>
              <a:t>5/28-6/9 : E16 Run0c</a:t>
            </a:r>
          </a:p>
          <a:p>
            <a:r>
              <a:rPr kumimoji="1" lang="en-US" altLang="ja-JP" dirty="0"/>
              <a:t>6/9</a:t>
            </a:r>
            <a:r>
              <a:rPr kumimoji="1" lang="ja-JP" altLang="en-US" dirty="0"/>
              <a:t>以降</a:t>
            </a:r>
            <a:r>
              <a:rPr kumimoji="1" lang="en-US" altLang="ja-JP" dirty="0"/>
              <a:t>: MRPC uninstall</a:t>
            </a:r>
          </a:p>
          <a:p>
            <a:pPr marL="0" indent="0">
              <a:buNone/>
            </a:pPr>
            <a:r>
              <a:rPr kumimoji="1" lang="en-US" altLang="ja-JP" dirty="0"/>
              <a:t>MRPC uninstall</a:t>
            </a:r>
            <a:r>
              <a:rPr kumimoji="1" lang="ja-JP" altLang="en-US" dirty="0"/>
              <a:t>前に、ケーブルだけ予備の</a:t>
            </a:r>
            <a:r>
              <a:rPr kumimoji="1" lang="en-US" altLang="ja-JP" dirty="0"/>
              <a:t>amp</a:t>
            </a:r>
            <a:r>
              <a:rPr lang="ja-JP" altLang="en-US" dirty="0"/>
              <a:t>につないでノイズチェック</a:t>
            </a:r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044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1DB12D-C7C1-4D51-A11D-3136C905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" y="-10731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その他の</a:t>
            </a:r>
            <a:r>
              <a:rPr kumimoji="1" lang="en-US" altLang="ja-JP" dirty="0"/>
              <a:t>Run0c</a:t>
            </a:r>
            <a:r>
              <a:rPr kumimoji="1" lang="ja-JP" altLang="en-US" dirty="0"/>
              <a:t>準備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CDF99B-31EF-4F09-AD51-EA80E3734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475104"/>
            <a:ext cx="10515600" cy="5093335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/>
              <a:t>Event tag</a:t>
            </a:r>
            <a:r>
              <a:rPr kumimoji="1" lang="ja-JP" altLang="en-US" dirty="0"/>
              <a:t>ずれのチェックのソフトを製作</a:t>
            </a:r>
            <a:endParaRPr kumimoji="1"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/>
              <a:t>Trigger data (UT3)</a:t>
            </a:r>
            <a:r>
              <a:rPr lang="en-US" altLang="ja-JP" dirty="0">
                <a:sym typeface="Wingdings" panose="05000000000000000000" pitchFamily="2" charset="2"/>
              </a:rPr>
              <a:t> decode (root file</a:t>
            </a:r>
            <a:r>
              <a:rPr lang="ja-JP" altLang="en-US" dirty="0">
                <a:sym typeface="Wingdings" panose="05000000000000000000" pitchFamily="2" charset="2"/>
              </a:rPr>
              <a:t>に変換）→</a:t>
            </a:r>
            <a:r>
              <a:rPr lang="en-US" altLang="ja-JP" dirty="0" err="1">
                <a:sym typeface="Wingdings" panose="05000000000000000000" pitchFamily="2" charset="2"/>
              </a:rPr>
              <a:t>check_trig_tag</a:t>
            </a:r>
            <a:r>
              <a:rPr lang="en-US" altLang="ja-JP" dirty="0">
                <a:sym typeface="Wingdings" panose="05000000000000000000" pitchFamily="2" charset="2"/>
              </a:rPr>
              <a:t> MRPC trigger data(</a:t>
            </a:r>
            <a:r>
              <a:rPr lang="en-US" altLang="ja-JP" dirty="0" err="1">
                <a:sym typeface="Wingdings" panose="05000000000000000000" pitchFamily="2" charset="2"/>
              </a:rPr>
              <a:t>SpillID</a:t>
            </a:r>
            <a:r>
              <a:rPr lang="en-US" altLang="ja-JP" dirty="0">
                <a:sym typeface="Wingdings" panose="05000000000000000000" pitchFamily="2" charset="2"/>
              </a:rPr>
              <a:t>, </a:t>
            </a:r>
            <a:r>
              <a:rPr lang="en-US" altLang="ja-JP" dirty="0" err="1">
                <a:sym typeface="Wingdings" panose="05000000000000000000" pitchFamily="2" charset="2"/>
              </a:rPr>
              <a:t>event_number</a:t>
            </a:r>
            <a:r>
              <a:rPr lang="en-US" altLang="ja-JP" dirty="0">
                <a:sym typeface="Wingdings" panose="05000000000000000000" pitchFamily="2" charset="2"/>
              </a:rPr>
              <a:t>)</a:t>
            </a:r>
            <a:r>
              <a:rPr lang="ja-JP" altLang="en-US" dirty="0">
                <a:sym typeface="Wingdings" panose="05000000000000000000" pitchFamily="2" charset="2"/>
              </a:rPr>
              <a:t>のみをテキストファイルに出力</a:t>
            </a:r>
            <a:endParaRPr lang="en-US" altLang="ja-JP" dirty="0">
              <a:sym typeface="Wingdings" panose="05000000000000000000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>
                <a:sym typeface="Wingdings" panose="05000000000000000000" pitchFamily="2" charset="2"/>
              </a:rPr>
              <a:t>HRTDC data  </a:t>
            </a:r>
            <a:r>
              <a:rPr lang="en-US" altLang="ja-JP" dirty="0">
                <a:sym typeface="Wingdings" panose="05000000000000000000" pitchFamily="2" charset="2"/>
              </a:rPr>
              <a:t>decoder  analyzer(check_hrtdc5)  </a:t>
            </a:r>
            <a:r>
              <a:rPr lang="en-US" altLang="ja-JP" dirty="0" err="1">
                <a:sym typeface="Wingdings" panose="05000000000000000000" pitchFamily="2" charset="2"/>
              </a:rPr>
              <a:t>check_HRTDC_tag</a:t>
            </a:r>
            <a:endParaRPr lang="en-US" altLang="ja-JP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ja-JP" dirty="0">
                <a:sym typeface="Wingdings" panose="05000000000000000000" pitchFamily="2" charset="2"/>
              </a:rPr>
              <a:t>    MRPC trigger data(</a:t>
            </a:r>
            <a:r>
              <a:rPr lang="en-US" altLang="ja-JP" dirty="0" err="1">
                <a:sym typeface="Wingdings" panose="05000000000000000000" pitchFamily="2" charset="2"/>
              </a:rPr>
              <a:t>SpillID</a:t>
            </a:r>
            <a:r>
              <a:rPr lang="en-US" altLang="ja-JP" dirty="0">
                <a:sym typeface="Wingdings" panose="05000000000000000000" pitchFamily="2" charset="2"/>
              </a:rPr>
              <a:t>, </a:t>
            </a:r>
            <a:r>
              <a:rPr lang="en-US" altLang="ja-JP" dirty="0" err="1">
                <a:sym typeface="Wingdings" panose="05000000000000000000" pitchFamily="2" charset="2"/>
              </a:rPr>
              <a:t>event_number</a:t>
            </a:r>
            <a:r>
              <a:rPr lang="en-US" altLang="ja-JP" dirty="0">
                <a:sym typeface="Wingdings" panose="05000000000000000000" pitchFamily="2" charset="2"/>
              </a:rPr>
              <a:t>)</a:t>
            </a:r>
            <a:r>
              <a:rPr lang="ja-JP" altLang="en-US" dirty="0">
                <a:sym typeface="Wingdings" panose="05000000000000000000" pitchFamily="2" charset="2"/>
              </a:rPr>
              <a:t>のみをテキストファイルに出力</a:t>
            </a:r>
            <a:endParaRPr lang="en-US" altLang="ja-JP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ja-JP" dirty="0">
                <a:sym typeface="Wingdings" panose="05000000000000000000" pitchFamily="2" charset="2"/>
              </a:rPr>
              <a:t>1</a:t>
            </a:r>
            <a:r>
              <a:rPr lang="ja-JP" altLang="en-US" dirty="0">
                <a:sym typeface="Wingdings" panose="05000000000000000000" pitchFamily="2" charset="2"/>
              </a:rPr>
              <a:t>と</a:t>
            </a:r>
            <a:r>
              <a:rPr lang="en-US" altLang="ja-JP" dirty="0">
                <a:sym typeface="Wingdings" panose="05000000000000000000" pitchFamily="2" charset="2"/>
              </a:rPr>
              <a:t>2</a:t>
            </a:r>
            <a:r>
              <a:rPr lang="ja-JP" altLang="en-US" dirty="0">
                <a:sym typeface="Wingdings" panose="05000000000000000000" pitchFamily="2" charset="2"/>
              </a:rPr>
              <a:t>の</a:t>
            </a:r>
            <a:r>
              <a:rPr lang="en-US" altLang="ja-JP" dirty="0">
                <a:sym typeface="Wingdings" panose="05000000000000000000" pitchFamily="2" charset="2"/>
              </a:rPr>
              <a:t>diff</a:t>
            </a:r>
            <a:r>
              <a:rPr lang="ja-JP" altLang="en-US" dirty="0">
                <a:sym typeface="Wingdings" panose="05000000000000000000" pitchFamily="2" charset="2"/>
              </a:rPr>
              <a:t>をとる。</a:t>
            </a:r>
            <a:r>
              <a:rPr lang="en-US" altLang="ja-JP" dirty="0">
                <a:sym typeface="Wingdings" panose="05000000000000000000" pitchFamily="2" charset="2"/>
              </a:rPr>
              <a:t>Event tag</a:t>
            </a:r>
            <a:r>
              <a:rPr lang="ja-JP" altLang="en-US" dirty="0">
                <a:sym typeface="Wingdings" panose="05000000000000000000" pitchFamily="2" charset="2"/>
              </a:rPr>
              <a:t>のずれがあれば違いが生じる</a:t>
            </a:r>
            <a:endParaRPr lang="en-US" altLang="ja-JP" dirty="0">
              <a:sym typeface="Wingdings" panose="05000000000000000000" pitchFamily="2" charset="2"/>
            </a:endParaRPr>
          </a:p>
          <a:p>
            <a:r>
              <a:rPr lang="ja-JP" altLang="en-US" dirty="0">
                <a:sym typeface="Wingdings" panose="05000000000000000000" pitchFamily="2" charset="2"/>
              </a:rPr>
              <a:t>高橋（智）さんが耐放射線エラーの</a:t>
            </a:r>
            <a:r>
              <a:rPr lang="en-US" altLang="ja-JP" dirty="0">
                <a:sym typeface="Wingdings" panose="05000000000000000000" pitchFamily="2" charset="2"/>
              </a:rPr>
              <a:t>HRTDC firmware</a:t>
            </a:r>
            <a:r>
              <a:rPr lang="ja-JP" altLang="en-US" dirty="0">
                <a:sym typeface="Wingdings" panose="05000000000000000000" pitchFamily="2" charset="2"/>
              </a:rPr>
              <a:t>を製作。ソフトも作っている。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/>
            <a:r>
              <a:rPr lang="ja-JP" altLang="en-US" dirty="0">
                <a:sym typeface="Wingdings" panose="05000000000000000000" pitchFamily="2" charset="2"/>
              </a:rPr>
              <a:t>間に合えば</a:t>
            </a:r>
            <a:r>
              <a:rPr lang="en-US" altLang="ja-JP" dirty="0">
                <a:sym typeface="Wingdings" panose="05000000000000000000" pitchFamily="2" charset="2"/>
              </a:rPr>
              <a:t>Run0c</a:t>
            </a:r>
            <a:r>
              <a:rPr lang="ja-JP" altLang="en-US" dirty="0">
                <a:sym typeface="Wingdings" panose="05000000000000000000" pitchFamily="2" charset="2"/>
              </a:rPr>
              <a:t>に適用</a:t>
            </a:r>
            <a:r>
              <a:rPr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→多分間に合わない</a:t>
            </a:r>
            <a:endParaRPr lang="en-US" altLang="ja-JP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ja-JP" dirty="0">
                <a:sym typeface="Wingdings" panose="05000000000000000000" pitchFamily="2" charset="2"/>
              </a:rPr>
              <a:t>DAQ</a:t>
            </a:r>
            <a:r>
              <a:rPr lang="ja-JP" altLang="en-US" dirty="0">
                <a:sym typeface="Wingdings" panose="05000000000000000000" pitchFamily="2" charset="2"/>
              </a:rPr>
              <a:t>テスト、</a:t>
            </a:r>
            <a:r>
              <a:rPr lang="en-US" altLang="ja-JP" dirty="0">
                <a:sym typeface="Wingdings" panose="05000000000000000000" pitchFamily="2" charset="2"/>
              </a:rPr>
              <a:t>MRPC</a:t>
            </a:r>
            <a:r>
              <a:rPr lang="ja-JP" altLang="en-US" dirty="0">
                <a:sym typeface="Wingdings" panose="05000000000000000000" pitchFamily="2" charset="2"/>
              </a:rPr>
              <a:t>、</a:t>
            </a:r>
            <a:r>
              <a:rPr lang="en-US" altLang="ja-JP" dirty="0">
                <a:sym typeface="Wingdings" panose="05000000000000000000" pitchFamily="2" charset="2"/>
              </a:rPr>
              <a:t>TSC</a:t>
            </a:r>
            <a:r>
              <a:rPr lang="ja-JP" altLang="en-US" dirty="0">
                <a:sym typeface="Wingdings" panose="05000000000000000000" pitchFamily="2" charset="2"/>
              </a:rPr>
              <a:t>の</a:t>
            </a:r>
            <a:r>
              <a:rPr lang="en-US" altLang="ja-JP" dirty="0">
                <a:sym typeface="Wingdings" panose="05000000000000000000" pitchFamily="2" charset="2"/>
              </a:rPr>
              <a:t>data</a:t>
            </a:r>
            <a:r>
              <a:rPr lang="ja-JP" altLang="en-US" dirty="0">
                <a:sym typeface="Wingdings" panose="05000000000000000000" pitchFamily="2" charset="2"/>
              </a:rPr>
              <a:t>確認を実験前に</a:t>
            </a:r>
            <a:r>
              <a:rPr lang="en-US" altLang="ja-JP" dirty="0">
                <a:sym typeface="Wingdings" panose="05000000000000000000" pitchFamily="2" charset="2"/>
              </a:rPr>
              <a:t>E16 DAQ</a:t>
            </a:r>
            <a:r>
              <a:rPr lang="ja-JP" altLang="en-US" dirty="0">
                <a:sym typeface="Wingdings" panose="05000000000000000000" pitchFamily="2" charset="2"/>
              </a:rPr>
              <a:t>で行う？</a:t>
            </a:r>
            <a:endParaRPr lang="en-US" altLang="ja-JP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ja-JP" altLang="en-US" dirty="0">
                <a:sym typeface="Wingdings" panose="05000000000000000000" pitchFamily="2" charset="2"/>
              </a:rPr>
              <a:t>（宇宙線トリガー）</a:t>
            </a:r>
            <a:endParaRPr lang="en-US" altLang="ja-JP" dirty="0">
              <a:sym typeface="Wingdings" panose="05000000000000000000" pitchFamily="2" charset="2"/>
            </a:endParaRPr>
          </a:p>
          <a:p>
            <a:r>
              <a:rPr lang="ja-JP" altLang="en-US" dirty="0">
                <a:sym typeface="Wingdings" panose="05000000000000000000" pitchFamily="2" charset="2"/>
              </a:rPr>
              <a:t>アンプ用に低ノイズ電源を試す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/>
            <a:r>
              <a:rPr lang="ja-JP" altLang="en-US" dirty="0">
                <a:sym typeface="Wingdings" panose="05000000000000000000" pitchFamily="2" charset="2"/>
              </a:rPr>
              <a:t>シリーズレギュレータ方式電源</a:t>
            </a:r>
            <a:r>
              <a:rPr lang="en-US" altLang="ja-JP" dirty="0">
                <a:sym typeface="Wingdings" panose="05000000000000000000" pitchFamily="2" charset="2"/>
              </a:rPr>
              <a:t>(</a:t>
            </a:r>
            <a:r>
              <a:rPr lang="ja-JP" altLang="en-US" dirty="0">
                <a:sym typeface="Wingdings" panose="05000000000000000000" pitchFamily="2" charset="2"/>
              </a:rPr>
              <a:t>現在使用している電源の</a:t>
            </a:r>
            <a:r>
              <a:rPr lang="en-US" altLang="ja-JP" dirty="0">
                <a:sym typeface="Wingdings" panose="05000000000000000000" pitchFamily="2" charset="2"/>
              </a:rPr>
              <a:t>1/10</a:t>
            </a:r>
            <a:r>
              <a:rPr lang="ja-JP" altLang="en-US" dirty="0">
                <a:sym typeface="Wingdings" panose="05000000000000000000" pitchFamily="2" charset="2"/>
              </a:rPr>
              <a:t>のリップルノイズ）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/>
            <a:r>
              <a:rPr lang="en-US" altLang="ja-JP" dirty="0">
                <a:sym typeface="Wingdings" panose="05000000000000000000" pitchFamily="2" charset="2"/>
              </a:rPr>
              <a:t>P4L18-5-LMi    0.5mV(rms)</a:t>
            </a:r>
            <a:r>
              <a:rPr lang="ja-JP" altLang="en-US" dirty="0">
                <a:sym typeface="Wingdings" panose="05000000000000000000" pitchFamily="2" charset="2"/>
              </a:rPr>
              <a:t>→発注済 。</a:t>
            </a:r>
            <a:r>
              <a:rPr lang="en-US" altLang="ja-JP" dirty="0">
                <a:sym typeface="Wingdings" panose="05000000000000000000" pitchFamily="2" charset="2"/>
              </a:rPr>
              <a:t>5/17</a:t>
            </a:r>
            <a:r>
              <a:rPr lang="ja-JP" altLang="en-US" dirty="0">
                <a:sym typeface="Wingdings" panose="05000000000000000000" pitchFamily="2" charset="2"/>
              </a:rPr>
              <a:t>の週に納品？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/>
            <a:r>
              <a:rPr lang="ja-JP" altLang="en-US" dirty="0">
                <a:sym typeface="Wingdings" panose="05000000000000000000" pitchFamily="2" charset="2"/>
              </a:rPr>
              <a:t>制御ソフトは同様のプログラムで作れそう（→稲葉さん）</a:t>
            </a:r>
            <a:endParaRPr lang="en-US" altLang="ja-JP" dirty="0">
              <a:sym typeface="Wingdings" panose="05000000000000000000" pitchFamily="2" charset="2"/>
            </a:endParaRPr>
          </a:p>
          <a:p>
            <a:r>
              <a:rPr lang="en-US" altLang="ja-JP" dirty="0">
                <a:sym typeface="Wingdings" panose="05000000000000000000" pitchFamily="2" charset="2"/>
              </a:rPr>
              <a:t>100VAC</a:t>
            </a:r>
            <a:r>
              <a:rPr lang="ja-JP" altLang="en-US" dirty="0">
                <a:sym typeface="Wingdings" panose="05000000000000000000" pitchFamily="2" charset="2"/>
              </a:rPr>
              <a:t>電源用ノイズ低減トランスを発注→これも試す</a:t>
            </a:r>
            <a:r>
              <a:rPr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（まだ）</a:t>
            </a:r>
            <a:endParaRPr lang="en-US" altLang="ja-JP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ja-JP" dirty="0">
                <a:sym typeface="Wingdings" panose="05000000000000000000" pitchFamily="2" charset="2"/>
              </a:rPr>
              <a:t>MRPC</a:t>
            </a:r>
            <a:r>
              <a:rPr lang="ja-JP" altLang="en-US" dirty="0">
                <a:sym typeface="Wingdings" panose="05000000000000000000" pitchFamily="2" charset="2"/>
              </a:rPr>
              <a:t>を</a:t>
            </a:r>
            <a:r>
              <a:rPr lang="en-US" altLang="ja-JP" dirty="0">
                <a:sym typeface="Wingdings" panose="05000000000000000000" pitchFamily="2" charset="2"/>
              </a:rPr>
              <a:t>uninstall</a:t>
            </a:r>
            <a:r>
              <a:rPr lang="ja-JP" altLang="en-US" dirty="0">
                <a:sym typeface="Wingdings" panose="05000000000000000000" pitchFamily="2" charset="2"/>
              </a:rPr>
              <a:t>する直前に</a:t>
            </a:r>
            <a:r>
              <a:rPr lang="en-US" altLang="ja-JP" dirty="0">
                <a:sym typeface="Wingdings" panose="05000000000000000000" pitchFamily="2" charset="2"/>
              </a:rPr>
              <a:t>amp</a:t>
            </a:r>
            <a:r>
              <a:rPr lang="ja-JP" altLang="en-US" dirty="0">
                <a:sym typeface="Wingdings" panose="05000000000000000000" pitchFamily="2" charset="2"/>
              </a:rPr>
              <a:t>単体のノイズ試験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/>
            <a:r>
              <a:rPr lang="ja-JP" altLang="en-US" dirty="0">
                <a:sym typeface="Wingdings" panose="05000000000000000000" pitchFamily="2" charset="2"/>
              </a:rPr>
              <a:t>信号、電源ケーブルは本実験用</a:t>
            </a:r>
            <a:r>
              <a:rPr lang="en-US" altLang="ja-JP" dirty="0">
                <a:sym typeface="Wingdings" panose="05000000000000000000" pitchFamily="2" charset="2"/>
              </a:rPr>
              <a:t>MRPC</a:t>
            </a:r>
            <a:r>
              <a:rPr lang="ja-JP" altLang="en-US" dirty="0">
                <a:sym typeface="Wingdings" panose="05000000000000000000" pitchFamily="2" charset="2"/>
              </a:rPr>
              <a:t>のものを使用。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/>
            <a:endParaRPr lang="en-US" altLang="ja-JP" dirty="0">
              <a:sym typeface="Wingdings" panose="05000000000000000000" pitchFamily="2" charset="2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398B16-5CE5-4EBA-87EF-6882C7D2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2021/3/12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B044EA-3D40-43E6-ADEF-2A36F4AE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E80B-E9B9-47E6-9C24-EE52FDE1291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79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11646</TotalTime>
  <Words>500</Words>
  <Application>Microsoft Office PowerPoint</Application>
  <PresentationFormat>ワイド画面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MRPC Meeting 2021/5/24</vt:lpstr>
      <vt:lpstr>Run0cスケジュールのアップデート</vt:lpstr>
      <vt:lpstr>Run0c準備状況・スケジュール</vt:lpstr>
      <vt:lpstr>その他のRun0c準備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MRPC Meeting</dc:title>
  <dc:creator>Sako Hiroyuki</dc:creator>
  <cp:lastModifiedBy>Sako Hiroyuki</cp:lastModifiedBy>
  <cp:revision>359</cp:revision>
  <dcterms:created xsi:type="dcterms:W3CDTF">2020-08-20T14:59:42Z</dcterms:created>
  <dcterms:modified xsi:type="dcterms:W3CDTF">2021-05-24T02:14:02Z</dcterms:modified>
</cp:coreProperties>
</file>