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3"/>
  </p:notesMasterIdLst>
  <p:sldIdLst>
    <p:sldId id="1553" r:id="rId4"/>
    <p:sldId id="1551" r:id="rId5"/>
    <p:sldId id="1555" r:id="rId6"/>
    <p:sldId id="1554" r:id="rId7"/>
    <p:sldId id="1556" r:id="rId8"/>
    <p:sldId id="1558" r:id="rId9"/>
    <p:sldId id="436" r:id="rId10"/>
    <p:sldId id="365" r:id="rId11"/>
    <p:sldId id="437" r:id="rId12"/>
    <p:sldId id="1620" r:id="rId13"/>
    <p:sldId id="1622" r:id="rId14"/>
    <p:sldId id="1604" r:id="rId15"/>
    <p:sldId id="1628" r:id="rId16"/>
    <p:sldId id="1626" r:id="rId17"/>
    <p:sldId id="1627" r:id="rId18"/>
    <p:sldId id="1625" r:id="rId19"/>
    <p:sldId id="1617" r:id="rId20"/>
    <p:sldId id="257" r:id="rId21"/>
    <p:sldId id="262" r:id="rId2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F99FF"/>
    <a:srgbClr val="CEFEE5"/>
    <a:srgbClr val="FFF2CC"/>
    <a:srgbClr val="33FF64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38" autoAdjust="0"/>
    <p:restoredTop sz="93384" autoAdjust="0"/>
  </p:normalViewPr>
  <p:slideViewPr>
    <p:cSldViewPr snapToGrid="0">
      <p:cViewPr varScale="1">
        <p:scale>
          <a:sx n="59" d="100"/>
          <a:sy n="59" d="100"/>
        </p:scale>
        <p:origin x="10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AD873-51FF-4FDC-A7F0-460E37571AFD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18607-7D7E-4751-8FA7-28106D3B9F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33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228684-349C-4F30-B4B6-473B9CBD9B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123A249-98E7-4147-8909-CA87E0AE8F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C5B265-0996-41AF-9DFC-8D14C0F2B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2021/3/12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09487E-9877-4308-A777-6F88834AE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1FDC64-3A91-4197-B338-37E1E2C1E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E80B-E9B9-47E6-9C24-EE52FDE12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682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645B88-3C91-475C-903E-4A41951F7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3BACCCF-7547-4338-9640-181B144C7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096EBB-52AB-4036-B099-E5EB475C1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2021/3/12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B43F54-65D6-4403-8509-DCE150965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713CA8-FCFE-4141-A87C-3D27D6A86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E80B-E9B9-47E6-9C24-EE52FDE12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734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2BB67FC-EDAB-4F5E-B2A1-B9B27AC090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E0C02EA-30FB-4F4B-9E90-5928CB0F4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BEB7AB-A0A0-42CA-BCB2-E0072E82B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2021/3/12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077BDB-664C-4E7A-9355-312685DF0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E88204-E99A-4A37-8F2A-A406B5204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E80B-E9B9-47E6-9C24-EE52FDE12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9937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165A-51E4-4AA3-82CE-7A887B45347A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10A0-54BA-4F6C-901A-3C194415C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568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165A-51E4-4AA3-82CE-7A887B45347A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10A0-54BA-4F6C-901A-3C194415C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94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165A-51E4-4AA3-82CE-7A887B45347A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10A0-54BA-4F6C-901A-3C194415C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2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165A-51E4-4AA3-82CE-7A887B45347A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10A0-54BA-4F6C-901A-3C194415C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548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165A-51E4-4AA3-82CE-7A887B45347A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10A0-54BA-4F6C-901A-3C194415C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315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165A-51E4-4AA3-82CE-7A887B45347A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10A0-54BA-4F6C-901A-3C194415C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5309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165A-51E4-4AA3-82CE-7A887B45347A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10A0-54BA-4F6C-901A-3C194415C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3271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165A-51E4-4AA3-82CE-7A887B45347A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10A0-54BA-4F6C-901A-3C194415C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194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5E7992-F9F7-4137-84AE-4F9378CD3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7154B1-98FE-45A3-874E-D259B3033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0D4853-51FD-464A-AA3F-15A3E5C75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2021/3/12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BB0185-AA47-4998-A1D0-11B8D669B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584C51-1AE0-477A-8576-A1FE31C74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E80B-E9B9-47E6-9C24-EE52FDE12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2313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165A-51E4-4AA3-82CE-7A887B45347A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10A0-54BA-4F6C-901A-3C194415C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565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165A-51E4-4AA3-82CE-7A887B45347A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10A0-54BA-4F6C-901A-3C194415C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066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165A-51E4-4AA3-82CE-7A887B45347A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10A0-54BA-4F6C-901A-3C194415C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765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278A26-A3C5-4972-8995-B19434132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ABB38E1-EC73-467D-89CC-7D4DB826EF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25FE70-6880-4852-89CF-0A333BBAB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BB75-091D-4866-ABA3-36D28152E4CF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A4E293-61D3-4D3A-8FD7-D1FFADE4B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F37FBD-06D6-4F5A-B504-DCB6DB426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D9B7-69F4-481C-96CF-996D93B54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2357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652781-6DAB-4147-AA1A-7644D9875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752AFB-ECDE-4FED-AF1C-F1765F401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2B45A5-95E9-4780-80AF-C0A343931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BB75-091D-4866-ABA3-36D28152E4CF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DAB60E-5C1C-4007-AA70-D9FAE269F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E60BB5-13E4-4C21-989B-DC71DA970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D9B7-69F4-481C-96CF-996D93B54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9163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6999DA-317B-47AF-A9DB-EA723E110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4C6FCB1-4C70-48F2-A392-258567E08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3672E8-6556-4D3A-B7FA-87C571A0C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BB75-091D-4866-ABA3-36D28152E4CF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B94301-E0D5-4501-AB60-B79A5C43E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39E3C4-EB65-4904-8161-1167E180F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D9B7-69F4-481C-96CF-996D93B54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214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6A17CC-EA06-455C-9344-DFBAB6940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B242A0-0CF6-41BA-895E-C783AA9058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EDC938F-6AA0-4C43-9032-E03FC3B8E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D8A37E-3C39-4E08-8277-C53FC5F41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BB75-091D-4866-ABA3-36D28152E4CF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BE899D-DFB7-4C04-B3C3-2CE136C3C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EAA16C-AFAA-4B22-A33D-99D8AF755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D9B7-69F4-481C-96CF-996D93B54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674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AB252-87C7-4AEA-94E6-49BE01324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8C8253-9BA8-49B5-8543-2B8AD7A34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DA45D0A-3183-41AD-A83F-0B6D674E4C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447C13F-CCC3-4684-827F-B491698587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56CAAD2-F3FA-43A9-B98D-8F0E6E2F99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5B5543D-7DB4-406A-8331-4C5F031CE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BB75-091D-4866-ABA3-36D28152E4CF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793C9A9-3C66-44A9-9643-D71692FB5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8F852E2-1483-4CAE-B335-D85B63B78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D9B7-69F4-481C-96CF-996D93B54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6464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2341AE-8563-4883-9016-103D3CFD1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6691E20-397A-44BE-9A03-27E569887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BB75-091D-4866-ABA3-36D28152E4CF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8A9F538-B4C0-4A81-89BF-4612C204E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66DE2C9-7F01-4530-8275-AA9A9A148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D9B7-69F4-481C-96CF-996D93B54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8278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EF2B72-1598-4DB4-ADFE-433D8934D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BB75-091D-4866-ABA3-36D28152E4CF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0A54188-D753-469D-AE92-631A966BB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899C159-F742-4C7C-9A38-A6EB68019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D9B7-69F4-481C-96CF-996D93B54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871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026A32-C08F-4C9E-8B7D-63496BE53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A4037A-70A4-4087-A4A0-BD4A1C087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F31CE0-022D-4B0A-B3AD-BA4882D76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2021/3/12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CD25C5-24A1-4F75-8983-AF3DC5072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5E40E0-1B03-4E1F-BCFD-22B268070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E80B-E9B9-47E6-9C24-EE52FDE12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8638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FA92CD-1BED-4344-AE16-EEE49FA8C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10129C-0EF9-4E7F-B97B-E97F36B66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A061B88-8E12-4F14-93A4-195FBDE20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3953074-CFFD-4C5C-90CB-6421EA108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BB75-091D-4866-ABA3-36D28152E4CF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2446BCE-B1C4-4947-A34B-F1FD05F23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11E1E4F-A319-4145-96A8-9FB776E1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D9B7-69F4-481C-96CF-996D93B54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4969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6EE184-5ABB-4ACF-B42B-BAF3FE731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2A1A302-BD40-4C6A-A434-9587F5DBD0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7AE8296-D198-4173-A8EC-9917CEE28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B26D67-B963-4F85-8E22-2D8563EE5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BB75-091D-4866-ABA3-36D28152E4CF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DDD97CD-9337-42FE-B0EF-3A8E83FE7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A1EE597-AF63-42A0-A09D-A34A42654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D9B7-69F4-481C-96CF-996D93B54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9739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B3A467-94BB-4B19-8774-1E992713D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6E35E0-E72D-43F7-B839-92EE83C9D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FCEE6B-40FB-4F6D-9C31-79524A0D8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BB75-091D-4866-ABA3-36D28152E4CF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7D7457-D508-4832-B3D5-6241F4ACC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6D17A6-ED4D-4FAF-B694-073CAE06E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D9B7-69F4-481C-96CF-996D93B54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7907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C619375-6A67-4A28-A8F4-CEEB969965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3D8BF1F-F959-4EDE-8FB3-F9BB3AD822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37B5A3-423B-46FE-8655-F43D535BE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BB75-091D-4866-ABA3-36D28152E4CF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ECA5C0-C42F-4DE3-B5E0-256EC964E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6A1BB7-B2CE-42DE-86F2-FC8DD385A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D9B7-69F4-481C-96CF-996D93B54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669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0C9B66-B26B-4913-914B-EC4C2AF46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FE8DE6-64F1-413A-A311-1A8BD68E52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CB7AF2-7C0C-4E37-859B-7A71A1E7F2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83EB712-1B27-4EA8-8A48-73BDE6BEC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2021/3/12</a:t>
            </a:r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9BD6988-AFFF-4864-88BF-87A60A157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972F254-FC06-45A3-A9C8-BC88535C0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E80B-E9B9-47E6-9C24-EE52FDE12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94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58BB65-3704-41E6-A606-456651307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113A67-A622-4D80-954F-78A2EE9B5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857EC49-65A0-4122-9A86-5BDCCB875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EB233E4-4A36-4816-9943-7F7A812C78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CB01A2A-EB4A-4AFC-89B1-95A0FF7CA7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07412A5-1B87-4098-A321-D2866FB01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2021/3/12</a:t>
            </a:r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C3FF05C-E50B-4CCE-9B94-7B10B0077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13A386C-515A-43D1-B32C-B618B7B1E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E80B-E9B9-47E6-9C24-EE52FDE12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381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4DDA55-646E-4DB6-8D80-FE76AFC45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BE1222C-9E98-47A3-B41B-6C288C477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2021/3/12</a:t>
            </a:r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BF7E536-9939-4423-BBC4-B6D625B9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A4DE7D4-71D2-463A-93DC-E967B18F1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E80B-E9B9-47E6-9C24-EE52FDE12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9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B3E14B3-FC94-4F96-AAB3-C2AB37DCA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2021/3/12</a:t>
            </a:r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0D7F173-8B80-4868-B87B-F4231EE37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062D9D-C103-4E9C-AAFE-7F01397A2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E80B-E9B9-47E6-9C24-EE52FDE12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83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85CDA6-96A5-4C9D-82D7-EB18F00A6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7F7773-69AA-4FC6-B243-18D28B9F9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2EB9AC4-3154-40BE-893A-5211CC971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4B7B08F-C327-4790-9ADA-57E84B806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2021/3/12</a:t>
            </a:r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EC591E-B176-4628-AB7B-A87F74B19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E17E58-5EC3-45FD-8C9B-36AC01396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E80B-E9B9-47E6-9C24-EE52FDE12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406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996840-9E70-4C62-87B0-EA9DA694D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A668FAF-DC6F-41F2-96B2-C714D13A0E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B0773F6-7442-4962-9EF1-CBB9BDA33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341A67B-9AA2-451C-8042-14046F111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2021/3/12</a:t>
            </a:r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5494FD-0107-4F28-8692-0250B9750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3E6DB2-CE8F-4FCE-926D-AC3FE1687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E80B-E9B9-47E6-9C24-EE52FDE12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35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9B5F236-17E7-4FBA-8936-012246CD1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0564D14-D061-4F57-9B4B-00ADC3B6B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B9F4D0-A9BC-42B6-A194-ED1DBE8A8E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2021/3/12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AA065A-5B94-4098-8DA9-0F38CFC10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9C1418-F93E-4CD8-97FC-73B6DB5D60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1E80B-E9B9-47E6-9C24-EE52FDE12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2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0165A-51E4-4AA3-82CE-7A887B45347A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A10A0-54BA-4F6C-901A-3C194415C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6377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056BEB4-26A2-47E3-B982-3A9CF1EBF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A58866F-7E11-4561-9C25-5DB673CC9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8C97DA-881D-45D2-904E-7C0CF42D2C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3BB75-091D-4866-ABA3-36D28152E4CF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163797-4A0D-47F5-B194-F9776F9B15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C0D8B9-AEBC-46BD-92BC-BB61D360E0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7D9B7-69F4-481C-96CF-996D93B54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443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1C0426-9B54-4547-B2F3-A99085B0A1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MRPC Meeting</a:t>
            </a:r>
            <a:br>
              <a:rPr lang="en-US" altLang="ja-JP" dirty="0"/>
            </a:br>
            <a:r>
              <a:rPr lang="en-US" altLang="ja-JP" sz="4400" dirty="0"/>
              <a:t>2021/6/18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6BC6BDD-8782-4EF4-A940-4634B8F8BF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8237" y="4033308"/>
            <a:ext cx="6900696" cy="238759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altLang="ja-JP" dirty="0"/>
              <a:t>Run0c</a:t>
            </a:r>
            <a:r>
              <a:rPr kumimoji="1" lang="ja-JP" altLang="en-US" dirty="0"/>
              <a:t>の結果</a:t>
            </a:r>
            <a:endParaRPr kumimoji="1" lang="en-US" altLang="ja-JP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ja-JP" altLang="en-US" dirty="0"/>
              <a:t>スケジュール</a:t>
            </a:r>
            <a:endParaRPr kumimoji="1" lang="en-US" altLang="ja-JP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altLang="ja-JP" dirty="0"/>
              <a:t>Φ</a:t>
            </a:r>
            <a:r>
              <a:rPr kumimoji="1" lang="ja-JP" altLang="en-US" dirty="0"/>
              <a:t>→</a:t>
            </a:r>
            <a:r>
              <a:rPr kumimoji="1" lang="en-US" altLang="ja-JP" dirty="0"/>
              <a:t>KK Proposal</a:t>
            </a:r>
            <a:r>
              <a:rPr lang="ja-JP" altLang="en-US" dirty="0"/>
              <a:t>と</a:t>
            </a:r>
            <a:r>
              <a:rPr lang="en-US" altLang="ja-JP" dirty="0"/>
              <a:t>PAC</a:t>
            </a:r>
            <a:r>
              <a:rPr lang="ja-JP" altLang="en-US" dirty="0"/>
              <a:t>での発表に向けて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84215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60137-866C-4B33-97E6-6FC598B78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y-</a:t>
            </a:r>
            <a:r>
              <a:rPr kumimoji="1" lang="en-US" altLang="ja-JP" dirty="0" err="1"/>
              <a:t>pt</a:t>
            </a:r>
            <a:r>
              <a:rPr kumimoji="1" lang="en-US" altLang="ja-JP" dirty="0"/>
              <a:t> acceptance</a:t>
            </a:r>
            <a:endParaRPr kumimoji="1" lang="ja-JP" altLang="en-US" dirty="0"/>
          </a:p>
        </p:txBody>
      </p:sp>
      <p:sp>
        <p:nvSpPr>
          <p:cNvPr id="15" name="コンテンツ プレースホルダー 14">
            <a:extLst>
              <a:ext uri="{FF2B5EF4-FFF2-40B4-BE49-F238E27FC236}">
                <a16:creationId xmlns:a16="http://schemas.microsoft.com/office/drawing/2014/main" id="{6FA14B0C-DD39-4FEC-AD21-781BC509D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7363" y="509913"/>
            <a:ext cx="10515600" cy="1579563"/>
          </a:xfrm>
        </p:spPr>
        <p:txBody>
          <a:bodyPr/>
          <a:lstStyle/>
          <a:p>
            <a:r>
              <a:rPr lang="en-US" altLang="ja-JP" dirty="0"/>
              <a:t>n=1.15 AC</a:t>
            </a:r>
          </a:p>
          <a:p>
            <a:endParaRPr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D65D8F5-E0E9-4AE7-93DD-CCEE922F9D35}"/>
              </a:ext>
            </a:extLst>
          </p:cNvPr>
          <p:cNvSpPr txBox="1"/>
          <p:nvPr/>
        </p:nvSpPr>
        <p:spPr>
          <a:xfrm>
            <a:off x="2806219" y="1388824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p+C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4008D6F-1E94-49FC-A115-BF0A5AC147C6}"/>
              </a:ext>
            </a:extLst>
          </p:cNvPr>
          <p:cNvSpPr txBox="1"/>
          <p:nvPr/>
        </p:nvSpPr>
        <p:spPr>
          <a:xfrm>
            <a:off x="8925219" y="1355090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p+Cu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889B38D9-C66B-41BC-9ED3-035CC018F24E}"/>
              </a:ext>
            </a:extLst>
          </p:cNvPr>
          <p:cNvGrpSpPr/>
          <p:nvPr/>
        </p:nvGrpSpPr>
        <p:grpSpPr>
          <a:xfrm>
            <a:off x="850900" y="2260600"/>
            <a:ext cx="4216400" cy="4062087"/>
            <a:chOff x="850900" y="2260600"/>
            <a:chExt cx="4216400" cy="4062087"/>
          </a:xfrm>
        </p:grpSpPr>
        <p:pic>
          <p:nvPicPr>
            <p:cNvPr id="11" name="コンテンツ プレースホルダー 4">
              <a:extLst>
                <a:ext uri="{FF2B5EF4-FFF2-40B4-BE49-F238E27FC236}">
                  <a16:creationId xmlns:a16="http://schemas.microsoft.com/office/drawing/2014/main" id="{9B1A5AC1-47E0-4EA8-8E14-39029806EC0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44" r="17063"/>
            <a:stretch/>
          </p:blipFill>
          <p:spPr>
            <a:xfrm>
              <a:off x="993189" y="2260600"/>
              <a:ext cx="4074111" cy="4010025"/>
            </a:xfrm>
            <a:prstGeom prst="rect">
              <a:avLst/>
            </a:prstGeom>
          </p:spPr>
        </p:pic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78CA146F-396E-4C11-9A63-80881A7DFD5B}"/>
                </a:ext>
              </a:extLst>
            </p:cNvPr>
            <p:cNvSpPr txBox="1"/>
            <p:nvPr/>
          </p:nvSpPr>
          <p:spPr>
            <a:xfrm rot="5400000">
              <a:off x="421295" y="2702905"/>
              <a:ext cx="11977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p</a:t>
              </a:r>
              <a:r>
                <a:rPr kumimoji="1" lang="en-US" altLang="ja-JP" sz="1600" b="1" i="0" u="none" strike="noStrike" kern="1200" cap="none" spc="0" normalizeH="0" baseline="-2500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T</a:t>
              </a:r>
              <a:r>
                <a:rPr kumimoji="1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(GeV/c)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9E1A15A3-959D-4996-8505-B8E881F17804}"/>
                </a:ext>
              </a:extLst>
            </p:cNvPr>
            <p:cNvSpPr txBox="1"/>
            <p:nvPr/>
          </p:nvSpPr>
          <p:spPr>
            <a:xfrm>
              <a:off x="4573816" y="5984133"/>
              <a:ext cx="3257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Y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8573DB-AA0A-444A-8604-C4EE4AB89D0C}"/>
              </a:ext>
            </a:extLst>
          </p:cNvPr>
          <p:cNvGrpSpPr/>
          <p:nvPr/>
        </p:nvGrpSpPr>
        <p:grpSpPr>
          <a:xfrm>
            <a:off x="6883400" y="2260600"/>
            <a:ext cx="4150499" cy="4087487"/>
            <a:chOff x="6883400" y="2260600"/>
            <a:chExt cx="4150499" cy="4087487"/>
          </a:xfrm>
        </p:grpSpPr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091C8A9E-10E6-40A4-83D7-E6E2745D64C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44" r="17063"/>
            <a:stretch/>
          </p:blipFill>
          <p:spPr>
            <a:xfrm>
              <a:off x="6959788" y="2260600"/>
              <a:ext cx="4074111" cy="4010026"/>
            </a:xfrm>
            <a:prstGeom prst="rect">
              <a:avLst/>
            </a:prstGeom>
          </p:spPr>
        </p:pic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2F5DDF55-8226-4C2D-A264-04C6F0CA215F}"/>
                </a:ext>
              </a:extLst>
            </p:cNvPr>
            <p:cNvSpPr txBox="1"/>
            <p:nvPr/>
          </p:nvSpPr>
          <p:spPr>
            <a:xfrm rot="5400000">
              <a:off x="6453795" y="2728305"/>
              <a:ext cx="11977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p</a:t>
              </a:r>
              <a:r>
                <a:rPr kumimoji="1" lang="en-US" altLang="ja-JP" sz="1600" b="1" i="0" u="none" strike="noStrike" kern="1200" cap="none" spc="0" normalizeH="0" baseline="-2500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T</a:t>
              </a:r>
              <a:r>
                <a:rPr kumimoji="1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(GeV/c)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22CCB8A7-3F6D-482E-85D7-4F1BA1A323A1}"/>
                </a:ext>
              </a:extLst>
            </p:cNvPr>
            <p:cNvSpPr txBox="1"/>
            <p:nvPr/>
          </p:nvSpPr>
          <p:spPr>
            <a:xfrm>
              <a:off x="10568216" y="6009533"/>
              <a:ext cx="3257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Y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BABBBBF-0BFB-411E-85BB-C731DE785463}"/>
              </a:ext>
            </a:extLst>
          </p:cNvPr>
          <p:cNvSpPr txBox="1"/>
          <p:nvPr/>
        </p:nvSpPr>
        <p:spPr>
          <a:xfrm>
            <a:off x="3623733" y="2794000"/>
            <a:ext cx="26372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Acceptance overlap</a:t>
            </a:r>
          </a:p>
          <a:p>
            <a:r>
              <a:rPr kumimoji="1" lang="ja-JP" altLang="en-US" dirty="0"/>
              <a:t>⇒</a:t>
            </a:r>
            <a:r>
              <a:rPr kumimoji="1" lang="en-US" altLang="ja-JP" dirty="0"/>
              <a:t>Direct comparison of</a:t>
            </a:r>
          </a:p>
          <a:p>
            <a:r>
              <a:rPr lang="en-US" altLang="ja-JP" dirty="0"/>
              <a:t>BR is possible</a:t>
            </a:r>
            <a:endParaRPr kumimoji="1" lang="ja-JP" altLang="en-US" dirty="0"/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A52A1E19-D8EB-4D2D-BC2B-ABECFD301763}"/>
              </a:ext>
            </a:extLst>
          </p:cNvPr>
          <p:cNvCxnSpPr/>
          <p:nvPr/>
        </p:nvCxnSpPr>
        <p:spPr>
          <a:xfrm flipH="1">
            <a:off x="3132667" y="3496464"/>
            <a:ext cx="897466" cy="11009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092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F9D8EC-FDC9-4A2B-ADBA-ED75548E0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p</a:t>
            </a:r>
            <a:r>
              <a:rPr kumimoji="1" lang="en-US" altLang="ja-JP" dirty="0" err="1"/>
              <a:t>+Cu</a:t>
            </a:r>
            <a:endParaRPr kumimoji="1" lang="ja-JP" altLang="en-US" dirty="0"/>
          </a:p>
        </p:txBody>
      </p:sp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77CF03D2-E9D7-4172-BBE0-41E165021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08599"/>
            <a:ext cx="9842500" cy="868363"/>
          </a:xfrm>
        </p:spPr>
        <p:txBody>
          <a:bodyPr/>
          <a:lstStyle/>
          <a:p>
            <a:endParaRPr lang="ja-JP" altLang="en-US" dirty="0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9262CEE3-CF8B-4340-9A7C-B53D745BDDA9}"/>
              </a:ext>
            </a:extLst>
          </p:cNvPr>
          <p:cNvGrpSpPr/>
          <p:nvPr/>
        </p:nvGrpSpPr>
        <p:grpSpPr>
          <a:xfrm>
            <a:off x="838200" y="2146299"/>
            <a:ext cx="4127121" cy="4176388"/>
            <a:chOff x="838200" y="2146299"/>
            <a:chExt cx="4127121" cy="4176388"/>
          </a:xfrm>
        </p:grpSpPr>
        <p:pic>
          <p:nvPicPr>
            <p:cNvPr id="11" name="コンテンツ プレースホルダー 4">
              <a:extLst>
                <a:ext uri="{FF2B5EF4-FFF2-40B4-BE49-F238E27FC236}">
                  <a16:creationId xmlns:a16="http://schemas.microsoft.com/office/drawing/2014/main" id="{2E136FE6-58BD-4262-9974-B0708498FBE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968" r="17427"/>
            <a:stretch/>
          </p:blipFill>
          <p:spPr>
            <a:xfrm>
              <a:off x="909085" y="2146299"/>
              <a:ext cx="4056236" cy="4048126"/>
            </a:xfrm>
            <a:prstGeom prst="rect">
              <a:avLst/>
            </a:prstGeom>
          </p:spPr>
        </p:pic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96AD8114-C522-48AD-938D-20DC7D0E7E5D}"/>
                </a:ext>
              </a:extLst>
            </p:cNvPr>
            <p:cNvSpPr txBox="1"/>
            <p:nvPr/>
          </p:nvSpPr>
          <p:spPr>
            <a:xfrm rot="5400000">
              <a:off x="408595" y="2575904"/>
              <a:ext cx="11977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p</a:t>
              </a:r>
              <a:r>
                <a:rPr kumimoji="1" lang="en-US" altLang="ja-JP" sz="1600" b="1" i="0" u="none" strike="noStrike" kern="1200" cap="none" spc="0" normalizeH="0" baseline="-2500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T</a:t>
              </a:r>
              <a:r>
                <a:rPr kumimoji="1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(GeV/c)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17C2A85A-C7CE-4786-BD3D-0213E5C651BB}"/>
                </a:ext>
              </a:extLst>
            </p:cNvPr>
            <p:cNvSpPr txBox="1"/>
            <p:nvPr/>
          </p:nvSpPr>
          <p:spPr>
            <a:xfrm>
              <a:off x="4535716" y="5984133"/>
              <a:ext cx="3257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Y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27940CD9-71A6-4D0F-830D-D58F8C3F9CFF}"/>
              </a:ext>
            </a:extLst>
          </p:cNvPr>
          <p:cNvGrpSpPr/>
          <p:nvPr/>
        </p:nvGrpSpPr>
        <p:grpSpPr>
          <a:xfrm>
            <a:off x="6908800" y="2088407"/>
            <a:ext cx="4243389" cy="4257832"/>
            <a:chOff x="6908800" y="2088407"/>
            <a:chExt cx="4243389" cy="4257832"/>
          </a:xfrm>
        </p:grpSpPr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8AD39429-1DF5-4A13-9C1E-8B7C0073A5B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968" r="17063"/>
            <a:stretch/>
          </p:blipFill>
          <p:spPr>
            <a:xfrm>
              <a:off x="7078077" y="2088407"/>
              <a:ext cx="4074112" cy="4048126"/>
            </a:xfrm>
            <a:prstGeom prst="rect">
              <a:avLst/>
            </a:prstGeom>
          </p:spPr>
        </p:pic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69B98E64-EBAB-41C9-9FD8-FCC064124A4C}"/>
                </a:ext>
              </a:extLst>
            </p:cNvPr>
            <p:cNvSpPr txBox="1"/>
            <p:nvPr/>
          </p:nvSpPr>
          <p:spPr>
            <a:xfrm rot="5400000">
              <a:off x="6479195" y="2575904"/>
              <a:ext cx="11977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p</a:t>
              </a:r>
              <a:r>
                <a:rPr kumimoji="1" lang="en-US" altLang="ja-JP" sz="1600" b="1" i="0" u="none" strike="noStrike" kern="1200" cap="none" spc="0" normalizeH="0" baseline="-2500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T</a:t>
              </a:r>
              <a:r>
                <a:rPr kumimoji="1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(GeV/c)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09CEBA8B-56B6-4433-8EC7-866879B5E06A}"/>
                </a:ext>
              </a:extLst>
            </p:cNvPr>
            <p:cNvSpPr txBox="1"/>
            <p:nvPr/>
          </p:nvSpPr>
          <p:spPr>
            <a:xfrm>
              <a:off x="10680700" y="6007685"/>
              <a:ext cx="3257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Y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287E4DD-4391-40FE-88CF-86E7FDD905DF}"/>
              </a:ext>
            </a:extLst>
          </p:cNvPr>
          <p:cNvSpPr txBox="1"/>
          <p:nvPr/>
        </p:nvSpPr>
        <p:spPr>
          <a:xfrm>
            <a:off x="2425700" y="146050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bg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&lt;1.25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13BEBEA-1724-44A3-A6B8-A5CCE1437043}"/>
              </a:ext>
            </a:extLst>
          </p:cNvPr>
          <p:cNvSpPr txBox="1"/>
          <p:nvPr/>
        </p:nvSpPr>
        <p:spPr>
          <a:xfrm>
            <a:off x="8750302" y="1610875"/>
            <a:ext cx="166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1.25&lt;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bg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&lt;1.75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1648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85DADA-1B9F-4A67-A3A4-5A8CF440D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834" y="-33391"/>
            <a:ext cx="10515600" cy="1325563"/>
          </a:xfrm>
        </p:spPr>
        <p:txBody>
          <a:bodyPr/>
          <a:lstStyle/>
          <a:p>
            <a:r>
              <a:rPr kumimoji="1" lang="en-US" altLang="ja-JP" dirty="0" err="1">
                <a:latin typeface="Symbol" panose="05050102010706020507" pitchFamily="18" charset="2"/>
              </a:rPr>
              <a:t>bg</a:t>
            </a:r>
            <a:r>
              <a:rPr kumimoji="1" lang="en-US" altLang="ja-JP" dirty="0">
                <a:latin typeface="Symbol" panose="05050102010706020507" pitchFamily="18" charset="2"/>
              </a:rPr>
              <a:t> </a:t>
            </a:r>
            <a:r>
              <a:rPr kumimoji="1" lang="en-US" altLang="ja-JP" dirty="0"/>
              <a:t>coverage</a:t>
            </a:r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375AE37-55AF-420E-8614-ADB65F4C1116}"/>
              </a:ext>
            </a:extLst>
          </p:cNvPr>
          <p:cNvSpPr txBox="1"/>
          <p:nvPr/>
        </p:nvSpPr>
        <p:spPr>
          <a:xfrm>
            <a:off x="524933" y="1044575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A, </a:t>
            </a:r>
            <a:r>
              <a:rPr kumimoji="1" lang="en-US" altLang="ja-JP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p+C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E18A89B-5FB4-4120-BBD4-F43E8ECA59C0}"/>
              </a:ext>
            </a:extLst>
          </p:cNvPr>
          <p:cNvSpPr txBox="1"/>
          <p:nvPr/>
        </p:nvSpPr>
        <p:spPr>
          <a:xfrm>
            <a:off x="7043076" y="922840"/>
            <a:ext cx="1186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A, </a:t>
            </a:r>
            <a:r>
              <a:rPr kumimoji="1" lang="en-US" altLang="ja-JP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p+Cu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コンテンツ プレースホルダー 16">
            <a:extLst>
              <a:ext uri="{FF2B5EF4-FFF2-40B4-BE49-F238E27FC236}">
                <a16:creationId xmlns:a16="http://schemas.microsoft.com/office/drawing/2014/main" id="{3835153D-A20D-45AC-8EF3-660134E04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0148" y="185752"/>
            <a:ext cx="3411286" cy="1504936"/>
          </a:xfrm>
        </p:spPr>
        <p:txBody>
          <a:bodyPr>
            <a:normAutofit/>
          </a:bodyPr>
          <a:lstStyle/>
          <a:p>
            <a:r>
              <a:rPr lang="en-US" altLang="ja-JP" dirty="0" err="1">
                <a:latin typeface="Symbol" panose="05050102010706020507" pitchFamily="18" charset="2"/>
              </a:rPr>
              <a:t>bg</a:t>
            </a:r>
            <a:r>
              <a:rPr lang="en-US" altLang="ja-JP" dirty="0"/>
              <a:t>&lt;2 coverage</a:t>
            </a:r>
          </a:p>
          <a:p>
            <a:r>
              <a:rPr lang="en-US" altLang="ja-JP" dirty="0" err="1"/>
              <a:t>Bg</a:t>
            </a:r>
            <a:r>
              <a:rPr lang="en-US" altLang="ja-JP" dirty="0"/>
              <a:t>&lt;1.25 (E325 low mass tail)</a:t>
            </a:r>
            <a:endParaRPr lang="ja-JP" altLang="en-US" dirty="0"/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8AFB1879-4449-4DFB-A43F-21EDB698E7DD}"/>
              </a:ext>
            </a:extLst>
          </p:cNvPr>
          <p:cNvGrpSpPr/>
          <p:nvPr/>
        </p:nvGrpSpPr>
        <p:grpSpPr>
          <a:xfrm>
            <a:off x="-12413" y="1690688"/>
            <a:ext cx="5194013" cy="4981560"/>
            <a:chOff x="-12413" y="1690688"/>
            <a:chExt cx="5194013" cy="4981560"/>
          </a:xfrm>
        </p:grpSpPr>
        <p:pic>
          <p:nvPicPr>
            <p:cNvPr id="22" name="コンテンツ プレースホルダー 12">
              <a:extLst>
                <a:ext uri="{FF2B5EF4-FFF2-40B4-BE49-F238E27FC236}">
                  <a16:creationId xmlns:a16="http://schemas.microsoft.com/office/drawing/2014/main" id="{C98F07B6-0C24-41F6-BCAE-5A327EF55F5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050" r="15848"/>
            <a:stretch/>
          </p:blipFill>
          <p:spPr>
            <a:xfrm>
              <a:off x="-12413" y="1690688"/>
              <a:ext cx="5194013" cy="4972551"/>
            </a:xfrm>
            <a:prstGeom prst="rect">
              <a:avLst/>
            </a:prstGeom>
          </p:spPr>
        </p:pic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4362DC35-3518-490C-A502-5E32B7E1ADB3}"/>
                </a:ext>
              </a:extLst>
            </p:cNvPr>
            <p:cNvSpPr txBox="1"/>
            <p:nvPr/>
          </p:nvSpPr>
          <p:spPr>
            <a:xfrm>
              <a:off x="4630058" y="6302916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游ゴシック" panose="020B0400000000000000" pitchFamily="50" charset="-128"/>
                  <a:cs typeface="+mn-cs"/>
                </a:rPr>
                <a:t>bg</a:t>
              </a: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99E09259-1BA8-47A3-96A3-5C34DF5A5BD8}"/>
              </a:ext>
            </a:extLst>
          </p:cNvPr>
          <p:cNvGrpSpPr/>
          <p:nvPr/>
        </p:nvGrpSpPr>
        <p:grpSpPr>
          <a:xfrm>
            <a:off x="6357257" y="1699697"/>
            <a:ext cx="5194013" cy="4972551"/>
            <a:chOff x="5950857" y="1652438"/>
            <a:chExt cx="5194013" cy="4972551"/>
          </a:xfrm>
        </p:grpSpPr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837D7D29-2A39-459E-97EB-F8C5FC2F585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050" r="15848"/>
            <a:stretch/>
          </p:blipFill>
          <p:spPr>
            <a:xfrm>
              <a:off x="5950857" y="1652438"/>
              <a:ext cx="5194013" cy="4972551"/>
            </a:xfrm>
            <a:prstGeom prst="rect">
              <a:avLst/>
            </a:prstGeom>
          </p:spPr>
        </p:pic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A14E5DF3-3EEF-460B-BAA7-C83A831A22F1}"/>
                </a:ext>
              </a:extLst>
            </p:cNvPr>
            <p:cNvSpPr txBox="1"/>
            <p:nvPr/>
          </p:nvSpPr>
          <p:spPr>
            <a:xfrm>
              <a:off x="10548258" y="6255657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游ゴシック" panose="020B0400000000000000" pitchFamily="50" charset="-128"/>
                  <a:cs typeface="+mn-cs"/>
                </a:rPr>
                <a:t>bg</a:t>
              </a: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游ゴシック" panose="020B0400000000000000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0578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F5C67947-1C8B-42A4-92AC-C25CE8224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685" y="1876161"/>
            <a:ext cx="9886086" cy="4703512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3C272F65-3C30-4A73-A8AE-121F2386C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66965"/>
            <a:ext cx="10515600" cy="1325563"/>
          </a:xfrm>
        </p:spPr>
        <p:txBody>
          <a:bodyPr/>
          <a:lstStyle/>
          <a:p>
            <a:r>
              <a:rPr lang="en-US" altLang="ja-JP" dirty="0"/>
              <a:t>Estimation of statistics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BB25B4-F789-4B3F-998B-1C4A9B6EC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443" y="686065"/>
            <a:ext cx="10515600" cy="4351338"/>
          </a:xfrm>
        </p:spPr>
        <p:txBody>
          <a:bodyPr/>
          <a:lstStyle/>
          <a:p>
            <a:r>
              <a:rPr kumimoji="1" lang="en-US" altLang="ja-JP" dirty="0"/>
              <a:t>Assumption</a:t>
            </a:r>
          </a:p>
          <a:p>
            <a:pPr marL="0" indent="0">
              <a:buNone/>
            </a:pPr>
            <a:r>
              <a:rPr lang="en-US" altLang="ja-JP" dirty="0"/>
              <a:t>30 GeV/c proton beam, 10</a:t>
            </a:r>
            <a:r>
              <a:rPr lang="en-US" altLang="ja-JP" baseline="30000" dirty="0"/>
              <a:t>9</a:t>
            </a:r>
            <a:r>
              <a:rPr lang="en-US" altLang="ja-JP" dirty="0"/>
              <a:t> / spill</a:t>
            </a:r>
          </a:p>
          <a:p>
            <a:pPr marL="0" indent="0">
              <a:buNone/>
            </a:pPr>
            <a:r>
              <a:rPr lang="en-US" altLang="ja-JP" dirty="0"/>
              <a:t>30-day beam time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2210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5EB4F6-080D-4970-B708-BC58849CD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Summary of statistics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980676-5549-4CB4-81C2-18446605C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E325: 3k phi-&gt;KK</a:t>
            </a:r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299E72D-F9EA-404A-9D37-3CE6B43EC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933" y="2207693"/>
            <a:ext cx="10934134" cy="416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988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4CF12B-8573-4E94-8F05-8111158B7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Summary of statistical errors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B48F54-E90E-4C09-B9C8-EE123D118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9B78167-F84B-42C5-8ACF-12D57B09A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981" y="1374776"/>
            <a:ext cx="11228038" cy="480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109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66A087-5321-4978-B949-AC1E171C8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235" y="-197911"/>
            <a:ext cx="10515600" cy="1325563"/>
          </a:xfrm>
        </p:spPr>
        <p:txBody>
          <a:bodyPr/>
          <a:lstStyle/>
          <a:p>
            <a:r>
              <a:rPr lang="en-US" altLang="ja-JP" dirty="0"/>
              <a:t>Expected statistical uncertainties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E52EDB-D9B6-465F-B6D3-B92A8D55C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6196" y="892253"/>
            <a:ext cx="4036639" cy="4351338"/>
          </a:xfrm>
        </p:spPr>
        <p:txBody>
          <a:bodyPr>
            <a:normAutofit/>
          </a:bodyPr>
          <a:lstStyle/>
          <a:p>
            <a:r>
              <a:rPr lang="en-US" altLang="ja-JP" sz="2400" dirty="0"/>
              <a:t>Much smaller statistical errors to clarify the nuclear modification</a:t>
            </a:r>
          </a:p>
          <a:p>
            <a:r>
              <a:rPr kumimoji="1" lang="en-US" altLang="ja-JP" sz="2400" dirty="0"/>
              <a:t>Direct comparison of BR at the y-</a:t>
            </a:r>
            <a:r>
              <a:rPr kumimoji="1" lang="en-US" altLang="ja-JP" sz="2400" dirty="0" err="1"/>
              <a:t>pt</a:t>
            </a:r>
            <a:r>
              <a:rPr kumimoji="1" lang="en-US" altLang="ja-JP" sz="2400" dirty="0"/>
              <a:t> overlap region in +-10% error</a:t>
            </a:r>
            <a:endParaRPr kumimoji="1" lang="ja-JP" altLang="en-US" sz="240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CDD3275-756B-4E04-8AD2-6C783625DF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5556" y="4175282"/>
            <a:ext cx="4816444" cy="2136618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50D3AC34-60C9-4F76-9640-EA5DC88EA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0311" y="3651046"/>
            <a:ext cx="2426329" cy="389299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3703AF20-2580-4E26-8815-DF8A32834A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3129" y="2985144"/>
            <a:ext cx="1665838" cy="398352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1ED798C-4EA4-4857-8FAA-5363D5EA826F}"/>
              </a:ext>
            </a:extLst>
          </p:cNvPr>
          <p:cNvSpPr txBox="1"/>
          <p:nvPr/>
        </p:nvSpPr>
        <p:spPr>
          <a:xfrm>
            <a:off x="8250311" y="6400800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A1=Cu, A2=C 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F6615704-BB48-4927-B11E-941CB33B87D0}"/>
              </a:ext>
            </a:extLst>
          </p:cNvPr>
          <p:cNvGrpSpPr/>
          <p:nvPr/>
        </p:nvGrpSpPr>
        <p:grpSpPr>
          <a:xfrm>
            <a:off x="219910" y="1159080"/>
            <a:ext cx="6899181" cy="5029200"/>
            <a:chOff x="576767" y="1147763"/>
            <a:chExt cx="6899181" cy="5029200"/>
          </a:xfrm>
        </p:grpSpPr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2EC690DA-76B3-4C09-9D1D-BF88D25ADD7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76767" y="1147763"/>
              <a:ext cx="6899181" cy="5029200"/>
              <a:chOff x="531309" y="1147763"/>
              <a:chExt cx="3465115" cy="2525917"/>
            </a:xfrm>
          </p:grpSpPr>
          <p:pic>
            <p:nvPicPr>
              <p:cNvPr id="4" name="図 3">
                <a:extLst>
                  <a:ext uri="{FF2B5EF4-FFF2-40B4-BE49-F238E27FC236}">
                    <a16:creationId xmlns:a16="http://schemas.microsoft.com/office/drawing/2014/main" id="{B2E9F29D-6622-4799-BA0D-0380F7F8522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r="50423" b="49548"/>
              <a:stretch/>
            </p:blipFill>
            <p:spPr>
              <a:xfrm>
                <a:off x="531309" y="1147763"/>
                <a:ext cx="3465115" cy="2525917"/>
              </a:xfrm>
              <a:prstGeom prst="rect">
                <a:avLst/>
              </a:prstGeom>
            </p:spPr>
          </p:pic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CA144939-03EF-4CAA-A094-D66A9E7789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04487" y="1953354"/>
                <a:ext cx="158183" cy="158400"/>
              </a:xfrm>
              <a:prstGeom prst="rect">
                <a:avLst/>
              </a:prstGeom>
              <a:solidFill>
                <a:srgbClr val="0CE5F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77B625FF-D759-49EC-81D8-EE0A04329BC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62151" y="1982521"/>
                <a:ext cx="118637" cy="118800"/>
              </a:xfrm>
              <a:prstGeom prst="rect">
                <a:avLst/>
              </a:prstGeom>
              <a:solidFill>
                <a:srgbClr val="0CE5F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0F4956A7-FE92-4F9A-AE9C-FCF1CA5DCF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77864" y="2022252"/>
                <a:ext cx="17975" cy="1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5" name="正方形/長方形 14">
                <a:extLst>
                  <a:ext uri="{FF2B5EF4-FFF2-40B4-BE49-F238E27FC236}">
                    <a16:creationId xmlns:a16="http://schemas.microsoft.com/office/drawing/2014/main" id="{24CBB6A0-E640-4FC3-8344-4A694B02567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917980" y="2028984"/>
                <a:ext cx="17975" cy="1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</p:grpSp>
        <p:cxnSp>
          <p:nvCxnSpPr>
            <p:cNvPr id="18" name="直線矢印コネクタ 17">
              <a:extLst>
                <a:ext uri="{FF2B5EF4-FFF2-40B4-BE49-F238E27FC236}">
                  <a16:creationId xmlns:a16="http://schemas.microsoft.com/office/drawing/2014/main" id="{0AD74669-86FD-4C6E-91E8-7918EA99CDA6}"/>
                </a:ext>
              </a:extLst>
            </p:cNvPr>
            <p:cNvCxnSpPr>
              <a:endCxn id="13" idx="2"/>
            </p:cNvCxnSpPr>
            <p:nvPr/>
          </p:nvCxnSpPr>
          <p:spPr>
            <a:xfrm flipV="1">
              <a:off x="2859603" y="2924744"/>
              <a:ext cx="17895" cy="58998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矢印コネクタ 18">
              <a:extLst>
                <a:ext uri="{FF2B5EF4-FFF2-40B4-BE49-F238E27FC236}">
                  <a16:creationId xmlns:a16="http://schemas.microsoft.com/office/drawing/2014/main" id="{F9BE3BC2-E544-470F-B10E-ACF0B3933FB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39696" y="2947673"/>
              <a:ext cx="296196" cy="59449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BB640798-52CA-419E-935F-F46D2811F0DA}"/>
                </a:ext>
              </a:extLst>
            </p:cNvPr>
            <p:cNvSpPr txBox="1"/>
            <p:nvPr/>
          </p:nvSpPr>
          <p:spPr>
            <a:xfrm>
              <a:off x="2434693" y="3514725"/>
              <a:ext cx="18020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Expected K</a:t>
              </a:r>
              <a:r>
                <a:rPr kumimoji="1" lang="en-US" altLang="ja-JP" sz="18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+</a:t>
              </a: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K</a:t>
              </a:r>
              <a:r>
                <a:rPr kumimoji="1" lang="en-US" altLang="ja-JP" sz="18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-</a:t>
              </a:r>
              <a:endParaRPr kumimoji="1" lang="ja-JP" altLang="en-US" sz="18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FC77C4B4-10D5-4619-9115-F2621BE283D7}"/>
                </a:ext>
              </a:extLst>
            </p:cNvPr>
            <p:cNvSpPr txBox="1"/>
            <p:nvPr/>
          </p:nvSpPr>
          <p:spPr>
            <a:xfrm>
              <a:off x="1905610" y="1662027"/>
              <a:ext cx="12266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CE5FC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Expected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CE5FC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 </a:t>
              </a:r>
              <a:r>
                <a:rPr kumimoji="1" lang="en-US" altLang="ja-JP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CE5FC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e</a:t>
              </a:r>
              <a:r>
                <a:rPr kumimoji="1" lang="en-US" altLang="ja-JP" sz="1800" b="1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0CE5FC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+</a:t>
              </a:r>
              <a:r>
                <a:rPr kumimoji="1" lang="en-US" altLang="ja-JP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CE5FC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e</a:t>
              </a:r>
              <a:r>
                <a:rPr kumimoji="1" lang="en-US" altLang="ja-JP" sz="18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0CE5FC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-</a:t>
              </a:r>
              <a:endParaRPr kumimoji="1" lang="ja-JP" altLang="en-US" sz="1800" b="1" i="0" u="none" strike="noStrike" kern="1200" cap="none" spc="0" normalizeH="0" baseline="30000" noProof="0" dirty="0">
                <a:ln>
                  <a:noFill/>
                </a:ln>
                <a:solidFill>
                  <a:srgbClr val="0CE5FC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cxnSp>
          <p:nvCxnSpPr>
            <p:cNvPr id="25" name="直線矢印コネクタ 24">
              <a:extLst>
                <a:ext uri="{FF2B5EF4-FFF2-40B4-BE49-F238E27FC236}">
                  <a16:creationId xmlns:a16="http://schemas.microsoft.com/office/drawing/2014/main" id="{AC2A9478-CB32-4A91-AC02-B769337A7FFC}"/>
                </a:ext>
              </a:extLst>
            </p:cNvPr>
            <p:cNvCxnSpPr/>
            <p:nvPr/>
          </p:nvCxnSpPr>
          <p:spPr>
            <a:xfrm>
              <a:off x="2434693" y="2299816"/>
              <a:ext cx="278814" cy="44672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矢印コネクタ 25">
              <a:extLst>
                <a:ext uri="{FF2B5EF4-FFF2-40B4-BE49-F238E27FC236}">
                  <a16:creationId xmlns:a16="http://schemas.microsoft.com/office/drawing/2014/main" id="{0140E7B0-2F70-44D2-8DC4-098ECD995A29}"/>
                </a:ext>
              </a:extLst>
            </p:cNvPr>
            <p:cNvCxnSpPr>
              <a:cxnSpLocks/>
              <a:endCxn id="12" idx="0"/>
            </p:cNvCxnSpPr>
            <p:nvPr/>
          </p:nvCxnSpPr>
          <p:spPr>
            <a:xfrm>
              <a:off x="2481581" y="2143745"/>
              <a:ext cx="863051" cy="66605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28E8E40-0BF5-4B3F-BBD6-5EDA3E53462F}"/>
              </a:ext>
            </a:extLst>
          </p:cNvPr>
          <p:cNvSpPr txBox="1"/>
          <p:nvPr/>
        </p:nvSpPr>
        <p:spPr>
          <a:xfrm>
            <a:off x="7610496" y="3673680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R=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1101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4447D5-AA60-4AC9-925A-C8FCA210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199"/>
            <a:ext cx="10515600" cy="1325563"/>
          </a:xfrm>
        </p:spPr>
        <p:txBody>
          <a:bodyPr/>
          <a:lstStyle/>
          <a:p>
            <a:r>
              <a:rPr kumimoji="1" lang="en-US" altLang="ja-JP" dirty="0"/>
              <a:t>AC design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A79300-609F-4CBC-B00F-027D8FA45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106" y="3634201"/>
            <a:ext cx="3714752" cy="2968343"/>
          </a:xfrm>
        </p:spPr>
        <p:txBody>
          <a:bodyPr>
            <a:normAutofit fontScale="55000" lnSpcReduction="20000"/>
          </a:bodyPr>
          <a:lstStyle/>
          <a:p>
            <a:r>
              <a:rPr kumimoji="1" lang="en-US" altLang="ja-JP" dirty="0"/>
              <a:t>12 counters / module</a:t>
            </a:r>
          </a:p>
          <a:p>
            <a:r>
              <a:rPr lang="en-US" altLang="ja-JP" dirty="0"/>
              <a:t>6x12 = 72 modules</a:t>
            </a:r>
          </a:p>
          <a:p>
            <a:r>
              <a:rPr kumimoji="1" lang="en-US" altLang="ja-JP" dirty="0"/>
              <a:t>4 PMT</a:t>
            </a:r>
            <a:r>
              <a:rPr lang="en-US" altLang="ja-JP" dirty="0"/>
              <a:t>s / counter</a:t>
            </a:r>
          </a:p>
          <a:p>
            <a:r>
              <a:rPr kumimoji="1" lang="en-US" altLang="ja-JP" dirty="0"/>
              <a:t>PMT: </a:t>
            </a:r>
            <a:r>
              <a:rPr lang="en-US" altLang="ja-JP" dirty="0"/>
              <a:t>3</a:t>
            </a:r>
            <a:r>
              <a:rPr kumimoji="1" lang="en-US" altLang="ja-JP" dirty="0"/>
              <a:t>’’ fine mesh</a:t>
            </a:r>
          </a:p>
          <a:p>
            <a:pPr marL="0" indent="0">
              <a:buNone/>
            </a:pPr>
            <a:r>
              <a:rPr lang="en-US" altLang="ja-JP" dirty="0"/>
              <a:t>(78mmφ,</a:t>
            </a:r>
            <a:r>
              <a:rPr lang="ja-JP" altLang="en-US" dirty="0"/>
              <a:t> </a:t>
            </a:r>
            <a:r>
              <a:rPr lang="en-US" altLang="ja-JP" dirty="0"/>
              <a:t>64mΦsensitive area)</a:t>
            </a:r>
          </a:p>
          <a:p>
            <a:pPr marL="0" indent="0">
              <a:buNone/>
            </a:pPr>
            <a:r>
              <a:rPr kumimoji="1" lang="en-US" altLang="ja-JP" dirty="0"/>
              <a:t>Not any longer available from Hamamatsu</a:t>
            </a:r>
          </a:p>
          <a:p>
            <a:pPr marL="0" indent="0">
              <a:buNone/>
            </a:pPr>
            <a:r>
              <a:rPr lang="en-US" altLang="ja-JP" dirty="0"/>
              <a:t>Only 20-30 PMTs from E325 left</a:t>
            </a:r>
            <a:endParaRPr kumimoji="1" lang="en-US" altLang="ja-JP" dirty="0"/>
          </a:p>
          <a:p>
            <a:r>
              <a:rPr lang="en-US" altLang="ja-JP" dirty="0"/>
              <a:t>MPPC case?</a:t>
            </a:r>
          </a:p>
          <a:p>
            <a:pPr marL="0" indent="0">
              <a:buNone/>
            </a:pPr>
            <a:r>
              <a:rPr lang="en-US" altLang="ja-JP" dirty="0"/>
              <a:t>   Mirror not necessary, but efficiency may be problem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14A975AA-A4F9-428D-A5D3-DBFB41DA842C}"/>
              </a:ext>
            </a:extLst>
          </p:cNvPr>
          <p:cNvSpPr/>
          <p:nvPr/>
        </p:nvSpPr>
        <p:spPr>
          <a:xfrm>
            <a:off x="3832863" y="2164080"/>
            <a:ext cx="899319" cy="3566817"/>
          </a:xfrm>
          <a:prstGeom prst="rect">
            <a:avLst/>
          </a:prstGeom>
          <a:solidFill>
            <a:srgbClr val="0CE5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C875912E-F551-4406-80B9-B0D572D81D67}"/>
              </a:ext>
            </a:extLst>
          </p:cNvPr>
          <p:cNvSpPr/>
          <p:nvPr/>
        </p:nvSpPr>
        <p:spPr>
          <a:xfrm>
            <a:off x="3832862" y="2152139"/>
            <a:ext cx="2804158" cy="35668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2" name="円弧 41">
            <a:extLst>
              <a:ext uri="{FF2B5EF4-FFF2-40B4-BE49-F238E27FC236}">
                <a16:creationId xmlns:a16="http://schemas.microsoft.com/office/drawing/2014/main" id="{13C2157C-CF77-4E45-A002-527A0F61EF41}"/>
              </a:ext>
            </a:extLst>
          </p:cNvPr>
          <p:cNvSpPr/>
          <p:nvPr/>
        </p:nvSpPr>
        <p:spPr>
          <a:xfrm rot="5400000">
            <a:off x="3063413" y="351894"/>
            <a:ext cx="3460113" cy="3630583"/>
          </a:xfrm>
          <a:prstGeom prst="arc">
            <a:avLst>
              <a:gd name="adj1" fmla="val 16159513"/>
              <a:gd name="adj2" fmla="val 60558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327D8A59-6B59-4639-9E03-664D2A3CDBBD}"/>
              </a:ext>
            </a:extLst>
          </p:cNvPr>
          <p:cNvSpPr/>
          <p:nvPr/>
        </p:nvSpPr>
        <p:spPr>
          <a:xfrm>
            <a:off x="5832937" y="807295"/>
            <a:ext cx="716340" cy="7408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46D9A390-C035-4376-BA35-535808C53730}"/>
              </a:ext>
            </a:extLst>
          </p:cNvPr>
          <p:cNvSpPr/>
          <p:nvPr/>
        </p:nvSpPr>
        <p:spPr>
          <a:xfrm>
            <a:off x="5849925" y="6311463"/>
            <a:ext cx="684977" cy="574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5" name="円弧 44">
            <a:extLst>
              <a:ext uri="{FF2B5EF4-FFF2-40B4-BE49-F238E27FC236}">
                <a16:creationId xmlns:a16="http://schemas.microsoft.com/office/drawing/2014/main" id="{DB8440A8-1033-47C9-A97F-BFD90FEB9B59}"/>
              </a:ext>
            </a:extLst>
          </p:cNvPr>
          <p:cNvSpPr/>
          <p:nvPr/>
        </p:nvSpPr>
        <p:spPr>
          <a:xfrm rot="5400000" flipH="1">
            <a:off x="2988243" y="3844263"/>
            <a:ext cx="3566817" cy="3661062"/>
          </a:xfrm>
          <a:prstGeom prst="arc">
            <a:avLst>
              <a:gd name="adj1" fmla="val 16125049"/>
              <a:gd name="adj2" fmla="val 59627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BEACEA9F-3C09-450E-99B5-D3B0F292C465}"/>
              </a:ext>
            </a:extLst>
          </p:cNvPr>
          <p:cNvCxnSpPr>
            <a:cxnSpLocks/>
          </p:cNvCxnSpPr>
          <p:nvPr/>
        </p:nvCxnSpPr>
        <p:spPr>
          <a:xfrm>
            <a:off x="2049782" y="3032760"/>
            <a:ext cx="287273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504485E6-C6AD-4559-A222-AE60A8DD77AA}"/>
              </a:ext>
            </a:extLst>
          </p:cNvPr>
          <p:cNvCxnSpPr>
            <a:cxnSpLocks/>
          </p:cNvCxnSpPr>
          <p:nvPr/>
        </p:nvCxnSpPr>
        <p:spPr>
          <a:xfrm flipV="1">
            <a:off x="3844291" y="2176022"/>
            <a:ext cx="1847850" cy="795367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0019B8A2-AB1E-40E8-B553-008F489524FD}"/>
              </a:ext>
            </a:extLst>
          </p:cNvPr>
          <p:cNvCxnSpPr>
            <a:cxnSpLocks/>
          </p:cNvCxnSpPr>
          <p:nvPr/>
        </p:nvCxnSpPr>
        <p:spPr>
          <a:xfrm>
            <a:off x="3750940" y="2987087"/>
            <a:ext cx="1588772" cy="79248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02B9AA71-5AC4-4A89-9267-3E2ED5E8A983}"/>
              </a:ext>
            </a:extLst>
          </p:cNvPr>
          <p:cNvCxnSpPr>
            <a:cxnSpLocks/>
          </p:cNvCxnSpPr>
          <p:nvPr/>
        </p:nvCxnSpPr>
        <p:spPr>
          <a:xfrm flipV="1">
            <a:off x="5170172" y="2176022"/>
            <a:ext cx="316228" cy="1603545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F405216A-9C33-459F-8CA1-7CD3700712C9}"/>
              </a:ext>
            </a:extLst>
          </p:cNvPr>
          <p:cNvCxnSpPr>
            <a:cxnSpLocks/>
          </p:cNvCxnSpPr>
          <p:nvPr/>
        </p:nvCxnSpPr>
        <p:spPr>
          <a:xfrm flipV="1">
            <a:off x="4720761" y="2217337"/>
            <a:ext cx="1929415" cy="812103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>
            <a:extLst>
              <a:ext uri="{FF2B5EF4-FFF2-40B4-BE49-F238E27FC236}">
                <a16:creationId xmlns:a16="http://schemas.microsoft.com/office/drawing/2014/main" id="{8753AFAC-D42F-43DD-8224-D5EA965A01F8}"/>
              </a:ext>
            </a:extLst>
          </p:cNvPr>
          <p:cNvCxnSpPr>
            <a:cxnSpLocks/>
          </p:cNvCxnSpPr>
          <p:nvPr/>
        </p:nvCxnSpPr>
        <p:spPr>
          <a:xfrm>
            <a:off x="4732186" y="3020819"/>
            <a:ext cx="1100751" cy="531617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>
            <a:extLst>
              <a:ext uri="{FF2B5EF4-FFF2-40B4-BE49-F238E27FC236}">
                <a16:creationId xmlns:a16="http://schemas.microsoft.com/office/drawing/2014/main" id="{D2FD96C3-9135-4173-B188-8D965AD2ACA3}"/>
              </a:ext>
            </a:extLst>
          </p:cNvPr>
          <p:cNvCxnSpPr>
            <a:cxnSpLocks/>
          </p:cNvCxnSpPr>
          <p:nvPr/>
        </p:nvCxnSpPr>
        <p:spPr>
          <a:xfrm flipH="1" flipV="1">
            <a:off x="5678815" y="1548000"/>
            <a:ext cx="179032" cy="1926897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6054650F-D907-47A9-96E9-D9531454FF13}"/>
              </a:ext>
            </a:extLst>
          </p:cNvPr>
          <p:cNvSpPr/>
          <p:nvPr/>
        </p:nvSpPr>
        <p:spPr>
          <a:xfrm>
            <a:off x="7828970" y="2193188"/>
            <a:ext cx="889482" cy="3508599"/>
          </a:xfrm>
          <a:prstGeom prst="rect">
            <a:avLst/>
          </a:prstGeom>
          <a:solidFill>
            <a:srgbClr val="0CE5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61598A24-3C69-4133-B646-7C1E95073C8C}"/>
              </a:ext>
            </a:extLst>
          </p:cNvPr>
          <p:cNvSpPr/>
          <p:nvPr/>
        </p:nvSpPr>
        <p:spPr>
          <a:xfrm>
            <a:off x="7947872" y="807295"/>
            <a:ext cx="670488" cy="774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8E2F8850-B309-42D0-9920-BC743AA872C3}"/>
              </a:ext>
            </a:extLst>
          </p:cNvPr>
          <p:cNvSpPr/>
          <p:nvPr/>
        </p:nvSpPr>
        <p:spPr>
          <a:xfrm>
            <a:off x="7928189" y="6296558"/>
            <a:ext cx="709983" cy="595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92A1FCD7-C0A8-4690-A76A-9EBAAC360C4C}"/>
              </a:ext>
            </a:extLst>
          </p:cNvPr>
          <p:cNvCxnSpPr/>
          <p:nvPr/>
        </p:nvCxnSpPr>
        <p:spPr>
          <a:xfrm>
            <a:off x="3717868" y="2161110"/>
            <a:ext cx="0" cy="351356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241187D-E222-4721-B296-2E215267DC56}"/>
              </a:ext>
            </a:extLst>
          </p:cNvPr>
          <p:cNvSpPr txBox="1"/>
          <p:nvPr/>
        </p:nvSpPr>
        <p:spPr>
          <a:xfrm rot="16200000">
            <a:off x="3311377" y="3509419"/>
            <a:ext cx="569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410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D909B663-6CC3-4020-8CD9-17F72BC3831A}"/>
              </a:ext>
            </a:extLst>
          </p:cNvPr>
          <p:cNvCxnSpPr>
            <a:cxnSpLocks/>
            <a:stCxn id="67" idx="1"/>
            <a:endCxn id="67" idx="3"/>
          </p:cNvCxnSpPr>
          <p:nvPr/>
        </p:nvCxnSpPr>
        <p:spPr>
          <a:xfrm>
            <a:off x="7828970" y="3947488"/>
            <a:ext cx="88948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C91B7A8-45E0-4C03-AC44-10EE61D4A6E7}"/>
              </a:ext>
            </a:extLst>
          </p:cNvPr>
          <p:cNvSpPr txBox="1"/>
          <p:nvPr/>
        </p:nvSpPr>
        <p:spPr>
          <a:xfrm>
            <a:off x="4310496" y="5930822"/>
            <a:ext cx="569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300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EDD4046-7E8C-45A0-995B-98FEB296575F}"/>
              </a:ext>
            </a:extLst>
          </p:cNvPr>
          <p:cNvSpPr txBox="1"/>
          <p:nvPr/>
        </p:nvSpPr>
        <p:spPr>
          <a:xfrm>
            <a:off x="8007047" y="3552436"/>
            <a:ext cx="631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120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FC55D712-B85C-4855-AC77-7C013D3D16AF}"/>
              </a:ext>
            </a:extLst>
          </p:cNvPr>
          <p:cNvCxnSpPr>
            <a:cxnSpLocks/>
          </p:cNvCxnSpPr>
          <p:nvPr/>
        </p:nvCxnSpPr>
        <p:spPr>
          <a:xfrm>
            <a:off x="3801763" y="4639314"/>
            <a:ext cx="91899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4AB3EDB7-D027-43E9-B752-BA21DC1F7BC4}"/>
              </a:ext>
            </a:extLst>
          </p:cNvPr>
          <p:cNvSpPr txBox="1"/>
          <p:nvPr/>
        </p:nvSpPr>
        <p:spPr>
          <a:xfrm>
            <a:off x="4030275" y="4146791"/>
            <a:ext cx="631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120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台形 27">
            <a:extLst>
              <a:ext uri="{FF2B5EF4-FFF2-40B4-BE49-F238E27FC236}">
                <a16:creationId xmlns:a16="http://schemas.microsoft.com/office/drawing/2014/main" id="{BBF52A06-8A03-4880-8E9D-DB986A35EEFE}"/>
              </a:ext>
            </a:extLst>
          </p:cNvPr>
          <p:cNvSpPr/>
          <p:nvPr/>
        </p:nvSpPr>
        <p:spPr>
          <a:xfrm>
            <a:off x="5692141" y="1532354"/>
            <a:ext cx="958036" cy="595070"/>
          </a:xfrm>
          <a:prstGeom prst="trapezoid">
            <a:avLst>
              <a:gd name="adj" fmla="val 25000"/>
            </a:avLst>
          </a:prstGeom>
          <a:solidFill>
            <a:srgbClr val="01FF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9" name="台形 48">
            <a:extLst>
              <a:ext uri="{FF2B5EF4-FFF2-40B4-BE49-F238E27FC236}">
                <a16:creationId xmlns:a16="http://schemas.microsoft.com/office/drawing/2014/main" id="{F8B8F1E0-2BF8-4EA0-94E9-D486795B0581}"/>
              </a:ext>
            </a:extLst>
          </p:cNvPr>
          <p:cNvSpPr/>
          <p:nvPr/>
        </p:nvSpPr>
        <p:spPr>
          <a:xfrm rot="10800000">
            <a:off x="5692140" y="5703332"/>
            <a:ext cx="958035" cy="595070"/>
          </a:xfrm>
          <a:prstGeom prst="trapezoid">
            <a:avLst/>
          </a:prstGeom>
          <a:solidFill>
            <a:srgbClr val="01FF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2" name="台形 51">
            <a:extLst>
              <a:ext uri="{FF2B5EF4-FFF2-40B4-BE49-F238E27FC236}">
                <a16:creationId xmlns:a16="http://schemas.microsoft.com/office/drawing/2014/main" id="{FC675AE8-1227-4759-A807-F5514369B362}"/>
              </a:ext>
            </a:extLst>
          </p:cNvPr>
          <p:cNvSpPr/>
          <p:nvPr/>
        </p:nvSpPr>
        <p:spPr>
          <a:xfrm>
            <a:off x="7822490" y="1585258"/>
            <a:ext cx="897221" cy="595070"/>
          </a:xfrm>
          <a:prstGeom prst="trapezoid">
            <a:avLst/>
          </a:prstGeom>
          <a:solidFill>
            <a:srgbClr val="01FF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3" name="台形 52">
            <a:extLst>
              <a:ext uri="{FF2B5EF4-FFF2-40B4-BE49-F238E27FC236}">
                <a16:creationId xmlns:a16="http://schemas.microsoft.com/office/drawing/2014/main" id="{DB8E4A1B-4117-4F6C-A257-A9469CA2A614}"/>
              </a:ext>
            </a:extLst>
          </p:cNvPr>
          <p:cNvSpPr/>
          <p:nvPr/>
        </p:nvSpPr>
        <p:spPr>
          <a:xfrm rot="10800000">
            <a:off x="7793435" y="5714647"/>
            <a:ext cx="960551" cy="595070"/>
          </a:xfrm>
          <a:prstGeom prst="trapezoid">
            <a:avLst/>
          </a:prstGeom>
          <a:solidFill>
            <a:srgbClr val="01FF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5" name="台形 54">
            <a:extLst>
              <a:ext uri="{FF2B5EF4-FFF2-40B4-BE49-F238E27FC236}">
                <a16:creationId xmlns:a16="http://schemas.microsoft.com/office/drawing/2014/main" id="{0EBF0479-85E7-4DE5-8772-611271A0E709}"/>
              </a:ext>
            </a:extLst>
          </p:cNvPr>
          <p:cNvSpPr/>
          <p:nvPr/>
        </p:nvSpPr>
        <p:spPr>
          <a:xfrm>
            <a:off x="4719681" y="1538409"/>
            <a:ext cx="958036" cy="595070"/>
          </a:xfrm>
          <a:prstGeom prst="trapezoid">
            <a:avLst/>
          </a:prstGeom>
          <a:solidFill>
            <a:srgbClr val="01FF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4D3CDCC5-8396-453F-8EB2-613AD06C4B07}"/>
              </a:ext>
            </a:extLst>
          </p:cNvPr>
          <p:cNvSpPr/>
          <p:nvPr/>
        </p:nvSpPr>
        <p:spPr>
          <a:xfrm>
            <a:off x="4841268" y="815653"/>
            <a:ext cx="716339" cy="7408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C09EC047-E05D-4780-820C-C150F6093D1D}"/>
              </a:ext>
            </a:extLst>
          </p:cNvPr>
          <p:cNvSpPr/>
          <p:nvPr/>
        </p:nvSpPr>
        <p:spPr>
          <a:xfrm>
            <a:off x="4909836" y="6322679"/>
            <a:ext cx="647772" cy="574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2" name="台形 61">
            <a:extLst>
              <a:ext uri="{FF2B5EF4-FFF2-40B4-BE49-F238E27FC236}">
                <a16:creationId xmlns:a16="http://schemas.microsoft.com/office/drawing/2014/main" id="{7637480B-F347-4ADD-81BB-1051472C42AF}"/>
              </a:ext>
            </a:extLst>
          </p:cNvPr>
          <p:cNvSpPr/>
          <p:nvPr/>
        </p:nvSpPr>
        <p:spPr>
          <a:xfrm rot="10800000">
            <a:off x="4757136" y="5711968"/>
            <a:ext cx="958035" cy="595070"/>
          </a:xfrm>
          <a:prstGeom prst="trapezoid">
            <a:avLst/>
          </a:prstGeom>
          <a:solidFill>
            <a:srgbClr val="01FF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88835CC9-E249-42DE-9E15-D47248886540}"/>
              </a:ext>
            </a:extLst>
          </p:cNvPr>
          <p:cNvCxnSpPr/>
          <p:nvPr/>
        </p:nvCxnSpPr>
        <p:spPr>
          <a:xfrm>
            <a:off x="3902826" y="5867400"/>
            <a:ext cx="276224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1429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8C058C-A4E3-4A4A-8397-5F49400D4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To do (</a:t>
            </a:r>
            <a:r>
              <a:rPr kumimoji="1" lang="en-US" altLang="ja-JP" dirty="0" err="1"/>
              <a:t>phi</a:t>
            </a:r>
            <a:r>
              <a:rPr kumimoji="1" lang="en-US" altLang="ja-JP" dirty="0" err="1">
                <a:sym typeface="Wingdings" panose="05000000000000000000" pitchFamily="2" charset="2"/>
              </a:rPr>
              <a:t>KK</a:t>
            </a:r>
            <a:r>
              <a:rPr kumimoji="1" lang="en-US" altLang="ja-JP" dirty="0">
                <a:sym typeface="Wingdings" panose="05000000000000000000" pitchFamily="2" charset="2"/>
              </a:rPr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B15881-C66F-4E70-A7BB-42AB55336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ja-JP" dirty="0"/>
              <a:t>Physics</a:t>
            </a:r>
          </a:p>
          <a:p>
            <a:pPr lvl="1"/>
            <a:r>
              <a:rPr lang="en-US" altLang="ja-JP" dirty="0"/>
              <a:t>How much density can phi-&gt;KK probe?</a:t>
            </a:r>
          </a:p>
          <a:p>
            <a:pPr lvl="1"/>
            <a:r>
              <a:rPr lang="en-US" altLang="ja-JP" dirty="0"/>
              <a:t>What is the advantage?</a:t>
            </a:r>
          </a:p>
          <a:p>
            <a:r>
              <a:rPr lang="en-US" altLang="ja-JP" dirty="0"/>
              <a:t>Invariant mass spectra with low mass shift (</a:t>
            </a:r>
            <a:r>
              <a:rPr lang="en-US" altLang="ja-JP" dirty="0" err="1"/>
              <a:t>p+Cu</a:t>
            </a:r>
            <a:r>
              <a:rPr lang="en-US" altLang="ja-JP" dirty="0"/>
              <a:t>)</a:t>
            </a:r>
          </a:p>
          <a:p>
            <a:r>
              <a:rPr lang="en-US" altLang="ja-JP" dirty="0"/>
              <a:t>Discussion on invariant mass analysis</a:t>
            </a:r>
          </a:p>
          <a:p>
            <a:r>
              <a:rPr lang="en-US" altLang="ja-JP" dirty="0"/>
              <a:t>Centrality measurement with no. of tracks in SSD?</a:t>
            </a:r>
          </a:p>
          <a:p>
            <a:r>
              <a:rPr kumimoji="1" lang="en-US" altLang="ja-JP" dirty="0"/>
              <a:t>Systematic Error</a:t>
            </a:r>
          </a:p>
          <a:p>
            <a:r>
              <a:rPr lang="en-US" altLang="ja-JP" dirty="0"/>
              <a:t>Simultaneous run with phi-&gt;</a:t>
            </a:r>
            <a:r>
              <a:rPr lang="en-US" altLang="ja-JP" dirty="0" err="1"/>
              <a:t>ee</a:t>
            </a:r>
            <a:r>
              <a:rPr lang="en-US" altLang="ja-JP" dirty="0"/>
              <a:t>? What is the limitations?</a:t>
            </a:r>
          </a:p>
          <a:p>
            <a:endParaRPr lang="en-US" altLang="ja-JP" dirty="0"/>
          </a:p>
          <a:p>
            <a:r>
              <a:rPr lang="en-US" altLang="ja-JP" dirty="0"/>
              <a:t>P</a:t>
            </a:r>
            <a:r>
              <a:rPr kumimoji="1" lang="en-US" altLang="ja-JP" dirty="0"/>
              <a:t>ossibility for DAQ speed up ?(w/o </a:t>
            </a:r>
            <a:r>
              <a:rPr lang="en-US" altLang="ja-JP" dirty="0"/>
              <a:t>HBD, LG)</a:t>
            </a:r>
          </a:p>
          <a:p>
            <a:r>
              <a:rPr kumimoji="1" lang="en-US" altLang="ja-JP" dirty="0"/>
              <a:t>AC design</a:t>
            </a:r>
          </a:p>
          <a:p>
            <a:r>
              <a:rPr kumimoji="1" lang="en-US" altLang="ja-JP" dirty="0"/>
              <a:t>R&amp;D schedule</a:t>
            </a:r>
          </a:p>
          <a:p>
            <a:r>
              <a:rPr kumimoji="1" lang="en-US" altLang="ja-JP" dirty="0"/>
              <a:t>Rough Cost estimate and Schedule</a:t>
            </a:r>
          </a:p>
          <a:p>
            <a:pPr marL="0" indent="0">
              <a:buNone/>
            </a:pPr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7980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59E9F0-C570-4498-A691-160401F2B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Statistics e</a:t>
            </a:r>
            <a:r>
              <a:rPr kumimoji="1" lang="en-US" altLang="ja-JP" dirty="0"/>
              <a:t>stimation with MRPC trigger</a:t>
            </a:r>
            <a:br>
              <a:rPr kumimoji="1" lang="en-US" altLang="ja-JP" dirty="0"/>
            </a:br>
            <a:r>
              <a:rPr kumimoji="1" lang="en-US" altLang="ja-JP" dirty="0"/>
              <a:t>(assume total beam time of 80h)</a:t>
            </a:r>
            <a:endParaRPr kumimoji="1" lang="ja-JP" altLang="en-US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8262FD43-7A86-47C2-83AC-B5235ADADD8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596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8">
                  <a:extLst>
                    <a:ext uri="{9D8B030D-6E8A-4147-A177-3AD203B41FA5}">
                      <a16:colId xmlns:a16="http://schemas.microsoft.com/office/drawing/2014/main" val="827715200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512101413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624042289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212361814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4157200449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2839775377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2344239433"/>
                    </a:ext>
                  </a:extLst>
                </a:gridCol>
              </a:tblGrid>
              <a:tr h="1338028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Fraction of MRPC trigger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Beam time for MRPC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#MRPC trigger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#MRPC trig/spill (DAQ rate=1k/spill)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#Kaons on TSC (100% eff, no halo contamination)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MRPC &amp;  TSC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Realistic Kaons on TSC (60%eff, 90% halo)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884953"/>
                  </a:ext>
                </a:extLst>
              </a:tr>
              <a:tr h="585387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2.5%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5.5M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1.4K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14K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0.84K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914707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A185BEB-E5B0-4220-A34C-9EBD43296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625E-EBA4-40C4-BAC6-A31C6AD67E3F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6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CD8673-74B5-4610-ACF8-DF1EC5246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224" y="99218"/>
            <a:ext cx="10515600" cy="1325563"/>
          </a:xfrm>
        </p:spPr>
        <p:txBody>
          <a:bodyPr/>
          <a:lstStyle/>
          <a:p>
            <a:r>
              <a:rPr lang="en-US" altLang="ja-JP" dirty="0"/>
              <a:t>Run0c</a:t>
            </a:r>
            <a:r>
              <a:rPr lang="ja-JP" altLang="en-US" dirty="0"/>
              <a:t>ビームタイム</a:t>
            </a:r>
            <a:endParaRPr kumimoji="1" lang="ja-JP" altLang="en-US" dirty="0"/>
          </a:p>
        </p:txBody>
      </p:sp>
      <p:sp>
        <p:nvSpPr>
          <p:cNvPr id="13" name="コンテンツ プレースホルダー 12">
            <a:extLst>
              <a:ext uri="{FF2B5EF4-FFF2-40B4-BE49-F238E27FC236}">
                <a16:creationId xmlns:a16="http://schemas.microsoft.com/office/drawing/2014/main" id="{C07841D8-42B1-4150-A6AB-CEDB58BE1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224" y="1744662"/>
            <a:ext cx="10515600" cy="5113338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dirty="0"/>
              <a:t>5/28</a:t>
            </a:r>
            <a:r>
              <a:rPr lang="ja-JP" altLang="en-US" dirty="0"/>
              <a:t> （金）</a:t>
            </a:r>
            <a:r>
              <a:rPr lang="en-US" altLang="ja-JP" dirty="0"/>
              <a:t>21:00-5/29</a:t>
            </a:r>
            <a:r>
              <a:rPr lang="ja-JP" altLang="en-US" dirty="0"/>
              <a:t>（土）</a:t>
            </a:r>
            <a:r>
              <a:rPr lang="en-US" altLang="ja-JP" dirty="0"/>
              <a:t> 9:45 A+B</a:t>
            </a:r>
            <a:r>
              <a:rPr lang="ja-JP" altLang="en-US" dirty="0"/>
              <a:t>調整 </a:t>
            </a:r>
            <a:r>
              <a:rPr lang="en-US" altLang="ja-JP" dirty="0"/>
              <a:t>: </a:t>
            </a:r>
            <a:r>
              <a:rPr lang="ja-JP" altLang="en-US" dirty="0"/>
              <a:t>ビーム調整時の</a:t>
            </a:r>
            <a:r>
              <a:rPr lang="en-US" altLang="ja-JP" dirty="0"/>
              <a:t>10 shot</a:t>
            </a:r>
            <a:r>
              <a:rPr lang="ja-JP" altLang="en-US" dirty="0"/>
              <a:t>ビームによる</a:t>
            </a:r>
            <a:r>
              <a:rPr lang="en-US" altLang="ja-JP" dirty="0"/>
              <a:t>E16 DAQ</a:t>
            </a:r>
            <a:r>
              <a:rPr lang="ja-JP" altLang="en-US" dirty="0"/>
              <a:t>での</a:t>
            </a:r>
            <a:r>
              <a:rPr lang="en-US" altLang="ja-JP" dirty="0"/>
              <a:t>MRPC, TSC</a:t>
            </a:r>
            <a:r>
              <a:rPr lang="ja-JP" altLang="en-US" dirty="0"/>
              <a:t>トリガータイミング調整、</a:t>
            </a:r>
            <a:r>
              <a:rPr lang="en-US" altLang="ja-JP" dirty="0"/>
              <a:t>DAQ</a:t>
            </a:r>
            <a:r>
              <a:rPr lang="ja-JP" altLang="en-US" dirty="0"/>
              <a:t>テスト </a:t>
            </a:r>
            <a:r>
              <a:rPr lang="en-US" altLang="ja-JP" dirty="0">
                <a:sym typeface="Wingdings" panose="05000000000000000000" pitchFamily="2" charset="2"/>
              </a:rPr>
              <a:t> E16 DAQ</a:t>
            </a:r>
            <a:endParaRPr lang="en-US" altLang="ja-JP" dirty="0"/>
          </a:p>
          <a:p>
            <a:r>
              <a:rPr lang="en-US" altLang="ja-JP" dirty="0"/>
              <a:t>5/29</a:t>
            </a:r>
            <a:r>
              <a:rPr lang="ja-JP" altLang="en-US" dirty="0"/>
              <a:t>（土）</a:t>
            </a:r>
            <a:r>
              <a:rPr lang="en-US" altLang="ja-JP" dirty="0"/>
              <a:t>20:00-5/30</a:t>
            </a:r>
            <a:r>
              <a:rPr lang="ja-JP" altLang="en-US" dirty="0"/>
              <a:t>（土）</a:t>
            </a:r>
            <a:r>
              <a:rPr lang="en-US" altLang="ja-JP" dirty="0"/>
              <a:t>08:00 Run0c</a:t>
            </a:r>
            <a:r>
              <a:rPr lang="ja-JP" altLang="en-US" dirty="0"/>
              <a:t>開始 </a:t>
            </a:r>
            <a:r>
              <a:rPr lang="en-US" altLang="ja-JP" dirty="0">
                <a:sym typeface="Wingdings" panose="05000000000000000000" pitchFamily="2" charset="2"/>
              </a:rPr>
              <a:t>E16 DAQ</a:t>
            </a:r>
            <a:endParaRPr lang="en-US" altLang="ja-JP" dirty="0"/>
          </a:p>
          <a:p>
            <a:r>
              <a:rPr lang="en-US" altLang="ja-JP" dirty="0"/>
              <a:t>5/30</a:t>
            </a:r>
            <a:r>
              <a:rPr lang="ja-JP" altLang="en-US" dirty="0"/>
              <a:t>（日）</a:t>
            </a:r>
            <a:r>
              <a:rPr lang="en-US" altLang="ja-JP" dirty="0"/>
              <a:t>20:00-5/31</a:t>
            </a:r>
            <a:r>
              <a:rPr lang="ja-JP" altLang="en-US" dirty="0"/>
              <a:t>（月）</a:t>
            </a:r>
            <a:r>
              <a:rPr lang="en-US" altLang="ja-JP" dirty="0"/>
              <a:t>08:00 </a:t>
            </a:r>
            <a:r>
              <a:rPr lang="en-US" altLang="ja-JP" dirty="0">
                <a:sym typeface="Wingdings" panose="05000000000000000000" pitchFamily="2" charset="2"/>
              </a:rPr>
              <a:t>E16 DAQ</a:t>
            </a:r>
            <a:endParaRPr lang="en-US" altLang="ja-JP" dirty="0"/>
          </a:p>
          <a:p>
            <a:r>
              <a:rPr lang="en-US" altLang="ja-JP" dirty="0"/>
              <a:t>5/31</a:t>
            </a:r>
            <a:r>
              <a:rPr lang="ja-JP" altLang="en-US" dirty="0"/>
              <a:t>（月）</a:t>
            </a:r>
            <a:r>
              <a:rPr lang="en-US" altLang="ja-JP" dirty="0"/>
              <a:t>17:00-6/1</a:t>
            </a:r>
            <a:r>
              <a:rPr lang="ja-JP" altLang="en-US" dirty="0"/>
              <a:t>（火）</a:t>
            </a:r>
            <a:r>
              <a:rPr lang="en-US" altLang="ja-JP" dirty="0"/>
              <a:t>11:00 </a:t>
            </a:r>
            <a:r>
              <a:rPr lang="en-US" altLang="ja-JP" dirty="0">
                <a:sym typeface="Wingdings" panose="05000000000000000000" pitchFamily="2" charset="2"/>
              </a:rPr>
              <a:t> LOCAL DAQ</a:t>
            </a:r>
            <a:endParaRPr lang="en-US" altLang="ja-JP" dirty="0"/>
          </a:p>
          <a:p>
            <a:r>
              <a:rPr lang="en-US" altLang="ja-JP" dirty="0"/>
              <a:t>6/1</a:t>
            </a:r>
            <a:r>
              <a:rPr lang="ja-JP" altLang="en-US" dirty="0"/>
              <a:t>（火）</a:t>
            </a:r>
            <a:r>
              <a:rPr lang="en-US" altLang="ja-JP" dirty="0"/>
              <a:t>17:30-6/2</a:t>
            </a:r>
            <a:r>
              <a:rPr lang="ja-JP" altLang="en-US" dirty="0"/>
              <a:t>（水）</a:t>
            </a:r>
            <a:r>
              <a:rPr lang="en-US" altLang="ja-JP" dirty="0"/>
              <a:t>5:30 </a:t>
            </a:r>
            <a:r>
              <a:rPr lang="en-US" altLang="ja-JP" dirty="0">
                <a:sym typeface="Wingdings" panose="05000000000000000000" pitchFamily="2" charset="2"/>
              </a:rPr>
              <a:t> E16 DAQ</a:t>
            </a:r>
          </a:p>
          <a:p>
            <a:r>
              <a:rPr lang="en-US" altLang="ja-JP" dirty="0">
                <a:sym typeface="Wingdings" panose="05000000000000000000" pitchFamily="2" charset="2"/>
              </a:rPr>
              <a:t>6/2</a:t>
            </a:r>
            <a:r>
              <a:rPr lang="ja-JP" altLang="en-US" dirty="0">
                <a:sym typeface="Wingdings" panose="05000000000000000000" pitchFamily="2" charset="2"/>
              </a:rPr>
              <a:t>（水）</a:t>
            </a:r>
            <a:r>
              <a:rPr lang="ja-JP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ノイズ安定化に成功（アンプコネクタ⇔筐体間の銅テープ）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en-US" altLang="ja-JP" dirty="0"/>
              <a:t>6/3</a:t>
            </a:r>
            <a:r>
              <a:rPr lang="ja-JP" altLang="en-US" dirty="0"/>
              <a:t>（木）</a:t>
            </a:r>
            <a:r>
              <a:rPr lang="en-US" altLang="ja-JP" dirty="0"/>
              <a:t>0:00-2:00 background study</a:t>
            </a:r>
          </a:p>
          <a:p>
            <a:r>
              <a:rPr lang="en-US" altLang="ja-JP" dirty="0"/>
              <a:t>6/4</a:t>
            </a:r>
            <a:r>
              <a:rPr lang="ja-JP" altLang="en-US" dirty="0"/>
              <a:t>（金）</a:t>
            </a:r>
            <a:r>
              <a:rPr lang="en-US" altLang="ja-JP" dirty="0"/>
              <a:t>14:00-6/7</a:t>
            </a:r>
            <a:r>
              <a:rPr lang="ja-JP" altLang="en-US" dirty="0"/>
              <a:t>（月）</a:t>
            </a:r>
            <a:r>
              <a:rPr lang="en-US" altLang="ja-JP" dirty="0"/>
              <a:t>10:00</a:t>
            </a:r>
            <a:r>
              <a:rPr lang="ja-JP" altLang="en-US" dirty="0"/>
              <a:t> </a:t>
            </a:r>
            <a:r>
              <a:rPr lang="en-US" altLang="ja-JP" dirty="0"/>
              <a:t>:</a:t>
            </a:r>
            <a:r>
              <a:rPr lang="ja-JP" altLang="en-US" dirty="0"/>
              <a:t> </a:t>
            </a:r>
            <a:r>
              <a:rPr lang="en-US" altLang="ja-JP" dirty="0"/>
              <a:t>68</a:t>
            </a:r>
            <a:r>
              <a:rPr lang="ja-JP" altLang="en-US" dirty="0"/>
              <a:t>時間連続実験 </a:t>
            </a:r>
            <a:r>
              <a:rPr lang="en-US" altLang="ja-JP" dirty="0">
                <a:sym typeface="Wingdings" panose="05000000000000000000" pitchFamily="2" charset="2"/>
              </a:rPr>
              <a:t> E16 DAQ</a:t>
            </a:r>
          </a:p>
          <a:p>
            <a:pPr lvl="1"/>
            <a:r>
              <a:rPr lang="en-US" altLang="ja-JP" dirty="0">
                <a:solidFill>
                  <a:srgbClr val="FF0000"/>
                </a:solidFill>
              </a:rPr>
              <a:t>6/5 3:30</a:t>
            </a:r>
            <a:r>
              <a:rPr lang="ja-JP" altLang="en-US" dirty="0">
                <a:solidFill>
                  <a:srgbClr val="FF0000"/>
                </a:solidFill>
              </a:rPr>
              <a:t>頃、</a:t>
            </a:r>
            <a:r>
              <a:rPr lang="en-US" altLang="ja-JP" dirty="0">
                <a:solidFill>
                  <a:srgbClr val="FF0000"/>
                </a:solidFill>
              </a:rPr>
              <a:t>MRPC2</a:t>
            </a:r>
            <a:r>
              <a:rPr lang="ja-JP" altLang="en-US" dirty="0">
                <a:solidFill>
                  <a:srgbClr val="FF0000"/>
                </a:solidFill>
              </a:rPr>
              <a:t> </a:t>
            </a:r>
            <a:r>
              <a:rPr lang="en-US" altLang="ja-JP" dirty="0">
                <a:solidFill>
                  <a:srgbClr val="FF0000"/>
                </a:solidFill>
              </a:rPr>
              <a:t>bottom</a:t>
            </a:r>
            <a:r>
              <a:rPr lang="ja-JP" altLang="en-US" dirty="0">
                <a:solidFill>
                  <a:srgbClr val="FF0000"/>
                </a:solidFill>
              </a:rPr>
              <a:t> </a:t>
            </a:r>
            <a:r>
              <a:rPr lang="en-US" altLang="ja-JP" dirty="0">
                <a:solidFill>
                  <a:srgbClr val="FF0000"/>
                </a:solidFill>
              </a:rPr>
              <a:t>comparator</a:t>
            </a:r>
            <a:r>
              <a:rPr lang="ja-JP" altLang="en-US" dirty="0">
                <a:solidFill>
                  <a:srgbClr val="FF0000"/>
                </a:solidFill>
              </a:rPr>
              <a:t> </a:t>
            </a:r>
            <a:r>
              <a:rPr lang="en-US" altLang="ja-JP" dirty="0">
                <a:solidFill>
                  <a:srgbClr val="FF0000"/>
                </a:solidFill>
              </a:rPr>
              <a:t>OR</a:t>
            </a:r>
            <a:r>
              <a:rPr lang="ja-JP" altLang="en-US" dirty="0">
                <a:solidFill>
                  <a:srgbClr val="FF0000"/>
                </a:solidFill>
              </a:rPr>
              <a:t> </a:t>
            </a:r>
            <a:r>
              <a:rPr lang="en-US" altLang="ja-JP" dirty="0">
                <a:solidFill>
                  <a:srgbClr val="FF0000"/>
                </a:solidFill>
              </a:rPr>
              <a:t>out</a:t>
            </a:r>
            <a:r>
              <a:rPr lang="ja-JP" altLang="en-US" dirty="0">
                <a:solidFill>
                  <a:srgbClr val="FF0000"/>
                </a:solidFill>
              </a:rPr>
              <a:t>信号が出なくなり、</a:t>
            </a:r>
            <a:r>
              <a:rPr lang="en-US" altLang="ja-JP" dirty="0">
                <a:solidFill>
                  <a:srgbClr val="FF0000"/>
                </a:solidFill>
              </a:rPr>
              <a:t>MRPC trigger</a:t>
            </a:r>
            <a:r>
              <a:rPr lang="ja-JP" altLang="en-US" dirty="0">
                <a:solidFill>
                  <a:srgbClr val="FF0000"/>
                </a:solidFill>
              </a:rPr>
              <a:t> </a:t>
            </a:r>
            <a:r>
              <a:rPr lang="en-US" altLang="ja-JP" dirty="0">
                <a:solidFill>
                  <a:srgbClr val="FF0000"/>
                </a:solidFill>
              </a:rPr>
              <a:t>count</a:t>
            </a:r>
            <a:r>
              <a:rPr lang="ja-JP" altLang="en-US" dirty="0">
                <a:solidFill>
                  <a:srgbClr val="FF0000"/>
                </a:solidFill>
              </a:rPr>
              <a:t>がゼロになってしまった。</a:t>
            </a:r>
            <a:endParaRPr lang="en-US" altLang="ja-JP" dirty="0">
              <a:solidFill>
                <a:srgbClr val="FF0000"/>
              </a:solidFill>
            </a:endParaRPr>
          </a:p>
          <a:p>
            <a:pPr lvl="1"/>
            <a:r>
              <a:rPr lang="en-US" altLang="ja-JP" dirty="0"/>
              <a:t>6/5 23</a:t>
            </a:r>
            <a:r>
              <a:rPr lang="ja-JP" altLang="en-US" dirty="0"/>
              <a:t>時頃から</a:t>
            </a:r>
            <a:r>
              <a:rPr lang="en-US" altLang="ja-JP" dirty="0"/>
              <a:t>TSC trigger</a:t>
            </a:r>
            <a:r>
              <a:rPr lang="ja-JP" altLang="en-US" dirty="0"/>
              <a:t>のみを</a:t>
            </a:r>
            <a:r>
              <a:rPr lang="en-US" altLang="ja-JP" dirty="0"/>
              <a:t>E16 trigger</a:t>
            </a:r>
            <a:r>
              <a:rPr lang="ja-JP" altLang="en-US" dirty="0"/>
              <a:t>に</a:t>
            </a:r>
            <a:r>
              <a:rPr lang="en-US" altLang="ja-JP" dirty="0" err="1"/>
              <a:t>scaledown</a:t>
            </a:r>
            <a:r>
              <a:rPr lang="en-US" altLang="ja-JP" dirty="0"/>
              <a:t>, mix</a:t>
            </a:r>
            <a:r>
              <a:rPr lang="ja-JP" altLang="en-US" dirty="0"/>
              <a:t>してもらいデータを取り始めた。</a:t>
            </a:r>
            <a:endParaRPr lang="en-US" altLang="ja-JP" dirty="0"/>
          </a:p>
          <a:p>
            <a:pPr lvl="1"/>
            <a:r>
              <a:rPr lang="en-US" altLang="ja-JP" dirty="0">
                <a:solidFill>
                  <a:srgbClr val="FF0000"/>
                </a:solidFill>
              </a:rPr>
              <a:t>6/</a:t>
            </a:r>
            <a:r>
              <a:rPr lang="ja-JP" altLang="en-US" dirty="0">
                <a:solidFill>
                  <a:srgbClr val="FF0000"/>
                </a:solidFill>
              </a:rPr>
              <a:t>７に、</a:t>
            </a:r>
            <a:r>
              <a:rPr lang="en-US" altLang="ja-JP" dirty="0">
                <a:solidFill>
                  <a:srgbClr val="FF0000"/>
                </a:solidFill>
              </a:rPr>
              <a:t>Comparator power recycle</a:t>
            </a:r>
            <a:r>
              <a:rPr lang="ja-JP" altLang="en-US" dirty="0">
                <a:solidFill>
                  <a:srgbClr val="FF0000"/>
                </a:solidFill>
              </a:rPr>
              <a:t>で直った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en-US" altLang="ja-JP" dirty="0"/>
              <a:t>6/9</a:t>
            </a:r>
            <a:r>
              <a:rPr lang="ja-JP" altLang="en-US" dirty="0"/>
              <a:t>（水）</a:t>
            </a:r>
            <a:r>
              <a:rPr lang="en-US" altLang="ja-JP" dirty="0"/>
              <a:t>0:00-4:00 HBD gas study </a:t>
            </a:r>
            <a:r>
              <a:rPr lang="en-US" altLang="ja-JP" dirty="0">
                <a:sym typeface="Wingdings" panose="05000000000000000000" pitchFamily="2" charset="2"/>
              </a:rPr>
              <a:t> </a:t>
            </a:r>
            <a:r>
              <a:rPr lang="en-US" altLang="ja-JP" strike="dblStrike" dirty="0">
                <a:sym typeface="Wingdings" panose="05000000000000000000" pitchFamily="2" charset="2"/>
              </a:rPr>
              <a:t>DRS4 setup </a:t>
            </a:r>
            <a:r>
              <a:rPr lang="ja-JP" altLang="en-US" dirty="0">
                <a:sym typeface="Wingdings" panose="05000000000000000000" pitchFamily="2" charset="2"/>
              </a:rPr>
              <a:t>⇒</a:t>
            </a:r>
            <a:r>
              <a:rPr lang="en-US" altLang="ja-JP" dirty="0">
                <a:solidFill>
                  <a:srgbClr val="FF0000"/>
                </a:solidFill>
                <a:sym typeface="Wingdings" panose="05000000000000000000" pitchFamily="2" charset="2"/>
              </a:rPr>
              <a:t>E16</a:t>
            </a:r>
            <a:r>
              <a:rPr lang="ja-JP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altLang="ja-JP" dirty="0">
                <a:solidFill>
                  <a:srgbClr val="FF0000"/>
                </a:solidFill>
                <a:sym typeface="Wingdings" panose="05000000000000000000" pitchFamily="2" charset="2"/>
              </a:rPr>
              <a:t>DAQ</a:t>
            </a:r>
            <a:r>
              <a:rPr lang="ja-JP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で</a:t>
            </a:r>
            <a:r>
              <a:rPr lang="en-US" altLang="ja-JP" dirty="0">
                <a:solidFill>
                  <a:srgbClr val="FF0000"/>
                </a:solidFill>
                <a:sym typeface="Wingdings" panose="05000000000000000000" pitchFamily="2" charset="2"/>
              </a:rPr>
              <a:t>MPRC&amp;TSC</a:t>
            </a:r>
            <a:r>
              <a:rPr lang="ja-JP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トリガのみの</a:t>
            </a:r>
            <a:r>
              <a:rPr lang="en-US" altLang="ja-JP" dirty="0">
                <a:solidFill>
                  <a:srgbClr val="FF0000"/>
                </a:solidFill>
                <a:sym typeface="Wingdings" panose="05000000000000000000" pitchFamily="2" charset="2"/>
              </a:rPr>
              <a:t>Run</a:t>
            </a:r>
            <a:r>
              <a:rPr lang="ja-JP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を収集</a:t>
            </a:r>
            <a:endParaRPr lang="en-US" altLang="ja-JP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altLang="ja-JP" dirty="0">
                <a:solidFill>
                  <a:srgbClr val="FF0000"/>
                </a:solidFill>
              </a:rPr>
              <a:t>6/10</a:t>
            </a:r>
            <a:r>
              <a:rPr lang="ja-JP" altLang="en-US" dirty="0">
                <a:solidFill>
                  <a:srgbClr val="FF0000"/>
                </a:solidFill>
              </a:rPr>
              <a:t>（木）</a:t>
            </a:r>
            <a:r>
              <a:rPr lang="en-US" altLang="ja-JP" dirty="0">
                <a:solidFill>
                  <a:srgbClr val="FF0000"/>
                </a:solidFill>
              </a:rPr>
              <a:t>TSC</a:t>
            </a:r>
            <a:r>
              <a:rPr lang="ja-JP" altLang="en-US" dirty="0">
                <a:solidFill>
                  <a:srgbClr val="FF0000"/>
                </a:solidFill>
              </a:rPr>
              <a:t>測量</a:t>
            </a:r>
          </a:p>
        </p:txBody>
      </p:sp>
    </p:spTree>
    <p:extLst>
      <p:ext uri="{BB962C8B-B14F-4D97-AF65-F5344CB8AC3E}">
        <p14:creationId xmlns:p14="http://schemas.microsoft.com/office/powerpoint/2010/main" val="195746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82E5B3-E1EF-4239-886E-340F7F134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得られたデータの統計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3FBF8E-3BFD-4644-ACE0-BC3EB5C7B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2021/3/12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E48EF29-7EDE-4D85-BAC3-E0DFF71A1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E80B-E9B9-47E6-9C24-EE52FDE12916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C7B7319D-37DB-4836-B82E-BC892DB54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436533"/>
            <a:ext cx="10727267" cy="1740430"/>
          </a:xfrm>
        </p:spPr>
        <p:txBody>
          <a:bodyPr>
            <a:normAutofit fontScale="85000" lnSpcReduction="20000"/>
          </a:bodyPr>
          <a:lstStyle/>
          <a:p>
            <a:endParaRPr lang="en-US" altLang="ja-JP" dirty="0"/>
          </a:p>
          <a:p>
            <a:r>
              <a:rPr lang="en-US" altLang="ja-JP" dirty="0"/>
              <a:t>TSC trigger</a:t>
            </a:r>
            <a:r>
              <a:rPr lang="ja-JP" altLang="en-US" dirty="0"/>
              <a:t>のうち、</a:t>
            </a:r>
            <a:r>
              <a:rPr lang="en-US" altLang="ja-JP" dirty="0"/>
              <a:t>17%</a:t>
            </a:r>
            <a:r>
              <a:rPr lang="ja-JP" altLang="en-US" dirty="0"/>
              <a:t>に</a:t>
            </a:r>
            <a:r>
              <a:rPr lang="en-US" altLang="ja-JP" dirty="0"/>
              <a:t>MRPC hit</a:t>
            </a:r>
            <a:r>
              <a:rPr lang="ja-JP" altLang="en-US" dirty="0"/>
              <a:t>が</a:t>
            </a:r>
            <a:r>
              <a:rPr lang="en-US" altLang="ja-JP" dirty="0"/>
              <a:t>,45</a:t>
            </a:r>
            <a:r>
              <a:rPr lang="ja-JP" altLang="en-US" dirty="0"/>
              <a:t>％に</a:t>
            </a:r>
            <a:r>
              <a:rPr lang="en-US" altLang="ja-JP" dirty="0"/>
              <a:t>TSC hit</a:t>
            </a:r>
            <a:r>
              <a:rPr lang="ja-JP" altLang="en-US" dirty="0"/>
              <a:t>が含まれる</a:t>
            </a:r>
            <a:endParaRPr lang="en-US" altLang="ja-JP" dirty="0"/>
          </a:p>
          <a:p>
            <a:pPr marL="457200" lvl="1" indent="0">
              <a:buNone/>
            </a:pPr>
            <a:r>
              <a:rPr lang="en-US" altLang="ja-JP" dirty="0"/>
              <a:t>~38k TSC trigger events with TSC&amp;MRPC hits</a:t>
            </a:r>
          </a:p>
          <a:p>
            <a:r>
              <a:rPr lang="en-US" altLang="ja-JP" dirty="0"/>
              <a:t>MRPC&amp;TSC trigger</a:t>
            </a:r>
            <a:r>
              <a:rPr lang="ja-JP" altLang="en-US" dirty="0"/>
              <a:t>のうち、</a:t>
            </a:r>
            <a:r>
              <a:rPr lang="en-US" altLang="ja-JP" dirty="0"/>
              <a:t>~40%</a:t>
            </a:r>
            <a:r>
              <a:rPr lang="ja-JP" altLang="en-US" dirty="0"/>
              <a:t>に</a:t>
            </a:r>
            <a:r>
              <a:rPr lang="en-US" altLang="ja-JP" dirty="0"/>
              <a:t>MRPC,TSC hit</a:t>
            </a:r>
            <a:r>
              <a:rPr lang="ja-JP" altLang="en-US" dirty="0"/>
              <a:t>が含まれる</a:t>
            </a:r>
            <a:endParaRPr lang="en-US" altLang="ja-JP" dirty="0"/>
          </a:p>
          <a:p>
            <a:pPr marL="457200" lvl="1" indent="0">
              <a:buNone/>
            </a:pPr>
            <a:r>
              <a:rPr lang="en-US" altLang="ja-JP" dirty="0"/>
              <a:t>~55k MRPC&amp;TSC trigger events with TSC&amp;MRPC hits</a:t>
            </a:r>
          </a:p>
          <a:p>
            <a:pPr lvl="1"/>
            <a:endParaRPr lang="en-US" altLang="ja-JP" dirty="0"/>
          </a:p>
        </p:txBody>
      </p:sp>
      <p:graphicFrame>
        <p:nvGraphicFramePr>
          <p:cNvPr id="9" name="表 6">
            <a:extLst>
              <a:ext uri="{FF2B5EF4-FFF2-40B4-BE49-F238E27FC236}">
                <a16:creationId xmlns:a16="http://schemas.microsoft.com/office/drawing/2014/main" id="{91FA5643-D12B-4F14-81C1-216FE91EB9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7644011"/>
              </p:ext>
            </p:extLst>
          </p:nvPr>
        </p:nvGraphicFramePr>
        <p:xfrm>
          <a:off x="838200" y="1825625"/>
          <a:ext cx="10515600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14901066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9856239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77632309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56187162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8795779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Trigger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Date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Run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#Event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Note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042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MRPC &amp; TSC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6/4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30494-30519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11,377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686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TSC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6/5-6/7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30672-30778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272,449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Scaled down and mixed to E16 triggers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963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MRPC &amp; TSC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6/9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30816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137,728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Pure MRPC&amp;TSC data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044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533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B3671E-71FF-4277-8E79-82A786DF9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275"/>
            <a:ext cx="10515600" cy="1325563"/>
          </a:xfrm>
        </p:spPr>
        <p:txBody>
          <a:bodyPr/>
          <a:lstStyle/>
          <a:p>
            <a:r>
              <a:rPr kumimoji="1" lang="en-US" altLang="ja-JP" dirty="0"/>
              <a:t>Run0c</a:t>
            </a:r>
            <a:r>
              <a:rPr kumimoji="1" lang="ja-JP" altLang="en-US" dirty="0"/>
              <a:t> </a:t>
            </a:r>
            <a:r>
              <a:rPr lang="en-US" altLang="ja-JP" dirty="0"/>
              <a:t>MRPC uninstall</a:t>
            </a:r>
            <a:r>
              <a:rPr lang="ja-JP" altLang="en-US" dirty="0"/>
              <a:t>スケジュール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94283C-DDD9-4539-9D0B-1C05F72E1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0" y="1253331"/>
            <a:ext cx="11029950" cy="5239544"/>
          </a:xfrm>
        </p:spPr>
        <p:txBody>
          <a:bodyPr>
            <a:normAutofit/>
          </a:bodyPr>
          <a:lstStyle/>
          <a:p>
            <a:r>
              <a:rPr lang="en-US" altLang="ja-JP" dirty="0"/>
              <a:t>5/28-6/9 : E16 Run0c</a:t>
            </a:r>
          </a:p>
          <a:p>
            <a:r>
              <a:rPr lang="en-US" altLang="ja-JP" dirty="0"/>
              <a:t>6/16</a:t>
            </a:r>
            <a:r>
              <a:rPr lang="ja-JP" altLang="en-US" dirty="0"/>
              <a:t> </a:t>
            </a:r>
            <a:r>
              <a:rPr lang="en-US" altLang="ja-JP" dirty="0"/>
              <a:t>B-line</a:t>
            </a:r>
            <a:r>
              <a:rPr lang="ja-JP" altLang="en-US" dirty="0"/>
              <a:t>二次粒子ビーム</a:t>
            </a:r>
            <a:r>
              <a:rPr lang="en-US" altLang="ja-JP" dirty="0"/>
              <a:t>study</a:t>
            </a:r>
          </a:p>
          <a:p>
            <a:r>
              <a:rPr kumimoji="1" lang="en-US" altLang="ja-JP" dirty="0"/>
              <a:t>6/24</a:t>
            </a:r>
            <a:r>
              <a:rPr kumimoji="1" lang="ja-JP" altLang="en-US" dirty="0"/>
              <a:t>（木）</a:t>
            </a:r>
            <a:r>
              <a:rPr kumimoji="1" lang="en-US" altLang="ja-JP" dirty="0"/>
              <a:t>: MRPC</a:t>
            </a:r>
            <a:r>
              <a:rPr kumimoji="1" lang="ja-JP" altLang="en-US" dirty="0"/>
              <a:t>ノイズ試験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信号ケーブルを</a:t>
            </a:r>
            <a:r>
              <a:rPr kumimoji="1" lang="en-US" altLang="ja-JP" dirty="0"/>
              <a:t>MRPC</a:t>
            </a:r>
            <a:r>
              <a:rPr lang="ja-JP" altLang="en-US" dirty="0"/>
              <a:t>本体</a:t>
            </a:r>
            <a:r>
              <a:rPr kumimoji="1" lang="ja-JP" altLang="en-US" dirty="0"/>
              <a:t>から外し予備の</a:t>
            </a:r>
            <a:r>
              <a:rPr kumimoji="1" lang="en-US" altLang="ja-JP" dirty="0"/>
              <a:t>amp</a:t>
            </a:r>
            <a:r>
              <a:rPr kumimoji="1" lang="ja-JP" altLang="en-US" dirty="0"/>
              <a:t>に接続してノイズを測定（オシロ）</a:t>
            </a:r>
            <a:endParaRPr kumimoji="1" lang="en-US" altLang="ja-JP" dirty="0"/>
          </a:p>
          <a:p>
            <a:pPr lvl="1"/>
            <a:r>
              <a:rPr lang="ja-JP" altLang="en-US" dirty="0"/>
              <a:t>ノイズフィルター、低リップル電源でもう一度？</a:t>
            </a:r>
            <a:endParaRPr kumimoji="1" lang="en-US" altLang="ja-JP" dirty="0"/>
          </a:p>
          <a:p>
            <a:r>
              <a:rPr kumimoji="1" lang="en-US" altLang="ja-JP" dirty="0"/>
              <a:t>6/25</a:t>
            </a:r>
            <a:r>
              <a:rPr kumimoji="1" lang="ja-JP" altLang="en-US" dirty="0"/>
              <a:t>（金）</a:t>
            </a:r>
            <a:r>
              <a:rPr kumimoji="1" lang="en-US" altLang="ja-JP" dirty="0"/>
              <a:t>TSC</a:t>
            </a:r>
            <a:r>
              <a:rPr kumimoji="1" lang="ja-JP" altLang="en-US" dirty="0"/>
              <a:t>、</a:t>
            </a:r>
            <a:r>
              <a:rPr kumimoji="1" lang="en-US" altLang="ja-JP" dirty="0"/>
              <a:t>MRPC</a:t>
            </a:r>
            <a:r>
              <a:rPr kumimoji="1" lang="ja-JP" altLang="en-US" dirty="0"/>
              <a:t>本体の</a:t>
            </a:r>
            <a:r>
              <a:rPr kumimoji="1" lang="en-US" altLang="ja-JP" dirty="0"/>
              <a:t> uninstall</a:t>
            </a:r>
          </a:p>
          <a:p>
            <a:r>
              <a:rPr lang="en-US" altLang="ja-JP" dirty="0"/>
              <a:t>7/2</a:t>
            </a:r>
            <a:r>
              <a:rPr lang="ja-JP" altLang="en-US" dirty="0"/>
              <a:t>（金）</a:t>
            </a:r>
            <a:r>
              <a:rPr lang="en-US" altLang="ja-JP" dirty="0"/>
              <a:t>MRPC</a:t>
            </a:r>
            <a:r>
              <a:rPr lang="ja-JP" altLang="en-US" dirty="0"/>
              <a:t>ケーブル、</a:t>
            </a:r>
            <a:r>
              <a:rPr lang="en-US" altLang="ja-JP" dirty="0"/>
              <a:t>ESC uninstall</a:t>
            </a:r>
          </a:p>
          <a:p>
            <a:r>
              <a:rPr kumimoji="1" lang="en-US" altLang="ja-JP" dirty="0"/>
              <a:t>7</a:t>
            </a:r>
            <a:r>
              <a:rPr lang="en-US" altLang="ja-JP" dirty="0"/>
              <a:t>/12</a:t>
            </a:r>
            <a:r>
              <a:rPr lang="ja-JP" altLang="en-US" dirty="0"/>
              <a:t>　</a:t>
            </a:r>
            <a:r>
              <a:rPr lang="en-US" altLang="ja-JP" dirty="0"/>
              <a:t>MRPC</a:t>
            </a:r>
            <a:r>
              <a:rPr lang="ja-JP" altLang="en-US" dirty="0"/>
              <a:t>搬出（クレーン）</a:t>
            </a:r>
            <a:endParaRPr kumimoji="1" lang="en-US" altLang="ja-JP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20440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E9F5E4-F898-40F7-A78D-B99F0D4B6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20675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新</a:t>
            </a:r>
            <a:r>
              <a:rPr kumimoji="1" lang="en-US" altLang="ja-JP" dirty="0"/>
              <a:t>MRPC</a:t>
            </a:r>
            <a:r>
              <a:rPr kumimoji="1" lang="ja-JP" altLang="en-US" dirty="0"/>
              <a:t>製作スケジュール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FC6D5-A45A-4915-9BE1-04B265CC5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EMPHATIC/LEPS2</a:t>
            </a:r>
            <a:r>
              <a:rPr lang="ja-JP" altLang="en-US" dirty="0"/>
              <a:t> </a:t>
            </a:r>
            <a:r>
              <a:rPr lang="en-US" altLang="ja-JP" dirty="0"/>
              <a:t>RPC</a:t>
            </a:r>
            <a:r>
              <a:rPr lang="ja-JP" altLang="en-US" dirty="0"/>
              <a:t>ビーム試験</a:t>
            </a:r>
            <a:r>
              <a:rPr lang="en-US" altLang="ja-JP" dirty="0"/>
              <a:t>(Spring-8)</a:t>
            </a:r>
          </a:p>
          <a:p>
            <a:pPr lvl="1"/>
            <a:r>
              <a:rPr lang="en-US" altLang="ja-JP" dirty="0"/>
              <a:t>7/17</a:t>
            </a:r>
            <a:r>
              <a:rPr lang="ja-JP" altLang="en-US" dirty="0"/>
              <a:t>（土）</a:t>
            </a:r>
            <a:r>
              <a:rPr lang="en-US" altLang="ja-JP" dirty="0"/>
              <a:t>-7/18</a:t>
            </a:r>
            <a:r>
              <a:rPr lang="ja-JP" altLang="en-US" dirty="0"/>
              <a:t>（日）準備</a:t>
            </a:r>
            <a:endParaRPr lang="en-US" altLang="ja-JP" dirty="0"/>
          </a:p>
          <a:p>
            <a:pPr lvl="1"/>
            <a:r>
              <a:rPr lang="en-US" altLang="ja-JP" dirty="0"/>
              <a:t>7/23</a:t>
            </a:r>
            <a:r>
              <a:rPr lang="ja-JP" altLang="en-US" dirty="0"/>
              <a:t>（金）</a:t>
            </a:r>
            <a:r>
              <a:rPr lang="en-US" altLang="ja-JP" dirty="0"/>
              <a:t>-7/26</a:t>
            </a:r>
            <a:r>
              <a:rPr lang="ja-JP" altLang="en-US" dirty="0"/>
              <a:t>（月）ビーム試験</a:t>
            </a:r>
            <a:endParaRPr lang="en-US" altLang="ja-JP" dirty="0"/>
          </a:p>
          <a:p>
            <a:r>
              <a:rPr lang="en-US" altLang="ja-JP" dirty="0"/>
              <a:t>7/27- 7/30:</a:t>
            </a:r>
            <a:r>
              <a:rPr lang="ja-JP" altLang="en-US" dirty="0"/>
              <a:t>ハヤシレピックと打ち合わせ</a:t>
            </a:r>
            <a:endParaRPr lang="en-US" altLang="ja-JP" dirty="0"/>
          </a:p>
          <a:p>
            <a:r>
              <a:rPr lang="en-US" altLang="ja-JP" dirty="0"/>
              <a:t>8</a:t>
            </a:r>
            <a:r>
              <a:rPr lang="ja-JP" altLang="en-US" dirty="0"/>
              <a:t>月：</a:t>
            </a:r>
            <a:r>
              <a:rPr lang="en-US" altLang="ja-JP" dirty="0"/>
              <a:t>MRPC1</a:t>
            </a:r>
            <a:r>
              <a:rPr lang="ja-JP" altLang="en-US" dirty="0"/>
              <a:t>台設計、筐体と材料の発注</a:t>
            </a:r>
            <a:endParaRPr lang="en-US" altLang="ja-JP" dirty="0"/>
          </a:p>
          <a:p>
            <a:r>
              <a:rPr kumimoji="1" lang="en-US" altLang="ja-JP" dirty="0"/>
              <a:t>9</a:t>
            </a:r>
            <a:r>
              <a:rPr kumimoji="1" lang="ja-JP" altLang="en-US" dirty="0"/>
              <a:t>月：</a:t>
            </a:r>
            <a:r>
              <a:rPr kumimoji="1" lang="en-US" altLang="ja-JP" dirty="0"/>
              <a:t>MRPC</a:t>
            </a:r>
            <a:r>
              <a:rPr kumimoji="1" lang="ja-JP" altLang="en-US" dirty="0"/>
              <a:t>製作</a:t>
            </a:r>
            <a:endParaRPr kumimoji="1" lang="en-US" altLang="ja-JP" dirty="0"/>
          </a:p>
          <a:p>
            <a:r>
              <a:rPr lang="en-US" altLang="ja-JP" dirty="0"/>
              <a:t>10</a:t>
            </a:r>
            <a:r>
              <a:rPr lang="ja-JP" altLang="en-US" dirty="0"/>
              <a:t>月：筑波大での試験</a:t>
            </a:r>
            <a:endParaRPr lang="en-US" altLang="ja-JP" dirty="0"/>
          </a:p>
          <a:p>
            <a:r>
              <a:rPr kumimoji="1" lang="en-US" altLang="ja-JP" dirty="0"/>
              <a:t>11-2</a:t>
            </a:r>
            <a:r>
              <a:rPr kumimoji="1" lang="ja-JP" altLang="en-US" dirty="0"/>
              <a:t>月：ビーム試験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10FBFD-1951-4C3D-8FF2-053C653D7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2021/3/12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D8015A3-9E00-4510-B45E-250E8FB0E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E80B-E9B9-47E6-9C24-EE52FDE1291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778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EB10C0-7CF6-418F-BE85-308E6E9EB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Φ</a:t>
            </a:r>
            <a:r>
              <a:rPr kumimoji="1" lang="ja-JP" altLang="en-US" dirty="0"/>
              <a:t>→</a:t>
            </a:r>
            <a:r>
              <a:rPr kumimoji="1" lang="en-US" altLang="ja-JP" dirty="0"/>
              <a:t>KK Proposal</a:t>
            </a:r>
            <a:r>
              <a:rPr kumimoji="1" lang="ja-JP" altLang="en-US" dirty="0"/>
              <a:t>の概要</a:t>
            </a:r>
            <a:r>
              <a:rPr lang="ja-JP" altLang="en-US" dirty="0"/>
              <a:t>と</a:t>
            </a:r>
            <a:r>
              <a:rPr lang="en-US" altLang="ja-JP" dirty="0"/>
              <a:t>PAC meeting</a:t>
            </a:r>
            <a:r>
              <a:rPr lang="ja-JP" altLang="en-US" dirty="0"/>
              <a:t>に向けて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7DDBFB-1AEB-4A14-9721-DE8B658DE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PAC meeting (7/14-16)</a:t>
            </a:r>
          </a:p>
          <a:p>
            <a:r>
              <a:rPr lang="en-US" altLang="ja-JP" dirty="0"/>
              <a:t>1</a:t>
            </a:r>
            <a:r>
              <a:rPr lang="ja-JP" altLang="en-US" dirty="0"/>
              <a:t>週間前に</a:t>
            </a:r>
            <a:r>
              <a:rPr lang="en-US" altLang="ja-JP" dirty="0"/>
              <a:t>30</a:t>
            </a:r>
            <a:r>
              <a:rPr lang="ja-JP" altLang="en-US" dirty="0"/>
              <a:t>分の</a:t>
            </a:r>
            <a:r>
              <a:rPr lang="en-US" altLang="ja-JP" dirty="0"/>
              <a:t>presentation</a:t>
            </a:r>
            <a:r>
              <a:rPr lang="ja-JP" altLang="en-US" dirty="0"/>
              <a:t>動画を</a:t>
            </a:r>
            <a:r>
              <a:rPr lang="en-US" altLang="ja-JP" dirty="0"/>
              <a:t>upload</a:t>
            </a:r>
          </a:p>
          <a:p>
            <a:r>
              <a:rPr kumimoji="1" lang="ja-JP" altLang="en-US" dirty="0"/>
              <a:t>当日は</a:t>
            </a:r>
            <a:r>
              <a:rPr kumimoji="1" lang="en-US" altLang="ja-JP" dirty="0"/>
              <a:t>1 page summary</a:t>
            </a:r>
            <a:r>
              <a:rPr kumimoji="1" lang="ja-JP" altLang="en-US" dirty="0"/>
              <a:t>の説明</a:t>
            </a:r>
            <a:r>
              <a:rPr kumimoji="1" lang="en-US" altLang="ja-JP" dirty="0"/>
              <a:t> + discussions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3275EB-98CD-4F67-812F-7EA5428D8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2021/3/12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0812AB3-F79C-4CA1-BE8B-0C511A5F6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E80B-E9B9-47E6-9C24-EE52FDE12916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951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01CFA8E-EAF3-41E5-9EB2-3789C2A77688}"/>
              </a:ext>
            </a:extLst>
          </p:cNvPr>
          <p:cNvSpPr txBox="1"/>
          <p:nvPr/>
        </p:nvSpPr>
        <p:spPr>
          <a:xfrm>
            <a:off x="3072415" y="199766"/>
            <a:ext cx="716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Φ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→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KK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研究の目的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74A5D341-D214-4230-AC30-BBD448FFB2B8}"/>
              </a:ext>
            </a:extLst>
          </p:cNvPr>
          <p:cNvSpPr txBox="1"/>
          <p:nvPr/>
        </p:nvSpPr>
        <p:spPr>
          <a:xfrm>
            <a:off x="1529218" y="1052937"/>
            <a:ext cx="94435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原子核中の</a:t>
            </a:r>
            <a:r>
              <a:rPr kumimoji="1" lang="el-GR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ϕ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中間子の性質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（質量・変化崩壊幅の変化）の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KK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チャンネルによる実験的測定</a:t>
            </a:r>
          </a:p>
        </p:txBody>
      </p:sp>
      <p:grpSp>
        <p:nvGrpSpPr>
          <p:cNvPr id="147" name="グループ化 146">
            <a:extLst>
              <a:ext uri="{FF2B5EF4-FFF2-40B4-BE49-F238E27FC236}">
                <a16:creationId xmlns:a16="http://schemas.microsoft.com/office/drawing/2014/main" id="{1C992F40-5A4E-4A98-AFF3-91A171C97F06}"/>
              </a:ext>
            </a:extLst>
          </p:cNvPr>
          <p:cNvGrpSpPr/>
          <p:nvPr/>
        </p:nvGrpSpPr>
        <p:grpSpPr>
          <a:xfrm>
            <a:off x="425005" y="2405353"/>
            <a:ext cx="3474851" cy="3134485"/>
            <a:chOff x="8221468" y="1017711"/>
            <a:chExt cx="3474851" cy="3134485"/>
          </a:xfrm>
        </p:grpSpPr>
        <p:sp>
          <p:nvSpPr>
            <p:cNvPr id="148" name="テキスト ボックス 147">
              <a:extLst>
                <a:ext uri="{FF2B5EF4-FFF2-40B4-BE49-F238E27FC236}">
                  <a16:creationId xmlns:a16="http://schemas.microsoft.com/office/drawing/2014/main" id="{FFF90232-69F3-4C35-948D-0FEC3CFD52FC}"/>
                </a:ext>
              </a:extLst>
            </p:cNvPr>
            <p:cNvSpPr txBox="1"/>
            <p:nvPr/>
          </p:nvSpPr>
          <p:spPr>
            <a:xfrm>
              <a:off x="10322779" y="1017711"/>
              <a:ext cx="12733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l-GR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ϕ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中間子</a:t>
              </a:r>
              <a:endPara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icrosoft YaHei Light" panose="020B0502040204020203" pitchFamily="34" charset="-122"/>
                <a:cs typeface="+mn-cs"/>
              </a:endParaRPr>
            </a:p>
          </p:txBody>
        </p:sp>
        <p:grpSp>
          <p:nvGrpSpPr>
            <p:cNvPr id="149" name="グループ化 148">
              <a:extLst>
                <a:ext uri="{FF2B5EF4-FFF2-40B4-BE49-F238E27FC236}">
                  <a16:creationId xmlns:a16="http://schemas.microsoft.com/office/drawing/2014/main" id="{00F5307E-1BCB-42CD-BD0A-873B6C143356}"/>
                </a:ext>
              </a:extLst>
            </p:cNvPr>
            <p:cNvGrpSpPr/>
            <p:nvPr/>
          </p:nvGrpSpPr>
          <p:grpSpPr>
            <a:xfrm>
              <a:off x="10024799" y="1497435"/>
              <a:ext cx="1671520" cy="930362"/>
              <a:chOff x="1670774" y="2892456"/>
              <a:chExt cx="1671520" cy="930362"/>
            </a:xfrm>
          </p:grpSpPr>
          <p:grpSp>
            <p:nvGrpSpPr>
              <p:cNvPr id="209" name="グループ化 208">
                <a:extLst>
                  <a:ext uri="{FF2B5EF4-FFF2-40B4-BE49-F238E27FC236}">
                    <a16:creationId xmlns:a16="http://schemas.microsoft.com/office/drawing/2014/main" id="{4EF27EE0-9547-42EA-A6D0-6A5923E95756}"/>
                  </a:ext>
                </a:extLst>
              </p:cNvPr>
              <p:cNvGrpSpPr/>
              <p:nvPr/>
            </p:nvGrpSpPr>
            <p:grpSpPr>
              <a:xfrm>
                <a:off x="1670774" y="3107337"/>
                <a:ext cx="377500" cy="408211"/>
                <a:chOff x="1651410" y="4114481"/>
                <a:chExt cx="377500" cy="408211"/>
              </a:xfrm>
            </p:grpSpPr>
            <p:sp>
              <p:nvSpPr>
                <p:cNvPr id="219" name="円/楕円 131">
                  <a:extLst>
                    <a:ext uri="{FF2B5EF4-FFF2-40B4-BE49-F238E27FC236}">
                      <a16:creationId xmlns:a16="http://schemas.microsoft.com/office/drawing/2014/main" id="{553406EA-40D9-4B7F-9A7D-B11E2BB8DB37}"/>
                    </a:ext>
                  </a:extLst>
                </p:cNvPr>
                <p:cNvSpPr/>
                <p:nvPr/>
              </p:nvSpPr>
              <p:spPr>
                <a:xfrm>
                  <a:off x="1653668" y="4162692"/>
                  <a:ext cx="360000" cy="360000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220" name="テキスト ボックス 219">
                  <a:extLst>
                    <a:ext uri="{FF2B5EF4-FFF2-40B4-BE49-F238E27FC236}">
                      <a16:creationId xmlns:a16="http://schemas.microsoft.com/office/drawing/2014/main" id="{6978C3EF-50EA-4241-80C0-E7DB84A34AE6}"/>
                    </a:ext>
                  </a:extLst>
                </p:cNvPr>
                <p:cNvSpPr txBox="1"/>
                <p:nvPr/>
              </p:nvSpPr>
              <p:spPr>
                <a:xfrm>
                  <a:off x="1651410" y="4114481"/>
                  <a:ext cx="3775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l-GR" altLang="ja-JP" sz="2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>
                          <a:lumMod val="95000"/>
                        </a:prst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φ</a:t>
                  </a:r>
                  <a:endParaRPr kumimoji="1" lang="ja-JP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95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</p:grpSp>
          <p:grpSp>
            <p:nvGrpSpPr>
              <p:cNvPr id="210" name="グループ化 209">
                <a:extLst>
                  <a:ext uri="{FF2B5EF4-FFF2-40B4-BE49-F238E27FC236}">
                    <a16:creationId xmlns:a16="http://schemas.microsoft.com/office/drawing/2014/main" id="{F5D449B7-9A4F-4DB8-8CFB-31ADF0263625}"/>
                  </a:ext>
                </a:extLst>
              </p:cNvPr>
              <p:cNvGrpSpPr/>
              <p:nvPr/>
            </p:nvGrpSpPr>
            <p:grpSpPr>
              <a:xfrm>
                <a:off x="2357205" y="2892456"/>
                <a:ext cx="985089" cy="930362"/>
                <a:chOff x="3465837" y="4416270"/>
                <a:chExt cx="985089" cy="930362"/>
              </a:xfrm>
            </p:grpSpPr>
            <p:sp>
              <p:nvSpPr>
                <p:cNvPr id="213" name="フローチャート: 結合子 212">
                  <a:extLst>
                    <a:ext uri="{FF2B5EF4-FFF2-40B4-BE49-F238E27FC236}">
                      <a16:creationId xmlns:a16="http://schemas.microsoft.com/office/drawing/2014/main" id="{68F7FC24-7A3D-4A60-A821-AFBBC4DC0092}"/>
                    </a:ext>
                  </a:extLst>
                </p:cNvPr>
                <p:cNvSpPr/>
                <p:nvPr/>
              </p:nvSpPr>
              <p:spPr>
                <a:xfrm>
                  <a:off x="3465837" y="4416270"/>
                  <a:ext cx="985089" cy="930362"/>
                </a:xfrm>
                <a:prstGeom prst="flowChartConnector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grpSp>
              <p:nvGrpSpPr>
                <p:cNvPr id="214" name="グループ化 213">
                  <a:extLst>
                    <a:ext uri="{FF2B5EF4-FFF2-40B4-BE49-F238E27FC236}">
                      <a16:creationId xmlns:a16="http://schemas.microsoft.com/office/drawing/2014/main" id="{A1CF3F05-8460-4125-8630-F0F996A5D8DF}"/>
                    </a:ext>
                  </a:extLst>
                </p:cNvPr>
                <p:cNvGrpSpPr/>
                <p:nvPr/>
              </p:nvGrpSpPr>
              <p:grpSpPr>
                <a:xfrm>
                  <a:off x="3519282" y="4668145"/>
                  <a:ext cx="880643" cy="400110"/>
                  <a:chOff x="1895142" y="3691115"/>
                  <a:chExt cx="1318458" cy="593646"/>
                </a:xfrm>
              </p:grpSpPr>
              <p:sp>
                <p:nvSpPr>
                  <p:cNvPr id="215" name="フローチャート: 結合子 214">
                    <a:extLst>
                      <a:ext uri="{FF2B5EF4-FFF2-40B4-BE49-F238E27FC236}">
                        <a16:creationId xmlns:a16="http://schemas.microsoft.com/office/drawing/2014/main" id="{9D127EE2-0DC2-4391-83A6-381ADD4208F2}"/>
                      </a:ext>
                    </a:extLst>
                  </p:cNvPr>
                  <p:cNvSpPr/>
                  <p:nvPr/>
                </p:nvSpPr>
                <p:spPr>
                  <a:xfrm>
                    <a:off x="2595762" y="3691637"/>
                    <a:ext cx="617838" cy="593124"/>
                  </a:xfrm>
                  <a:prstGeom prst="flowChartConnector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216" name="フローチャート: 結合子 215">
                    <a:extLst>
                      <a:ext uri="{FF2B5EF4-FFF2-40B4-BE49-F238E27FC236}">
                        <a16:creationId xmlns:a16="http://schemas.microsoft.com/office/drawing/2014/main" id="{0217BE1C-B34A-42E5-AE17-C8CBDD6E22C4}"/>
                      </a:ext>
                    </a:extLst>
                  </p:cNvPr>
                  <p:cNvSpPr/>
                  <p:nvPr/>
                </p:nvSpPr>
                <p:spPr>
                  <a:xfrm>
                    <a:off x="1895142" y="3691115"/>
                    <a:ext cx="617838" cy="593124"/>
                  </a:xfrm>
                  <a:prstGeom prst="flowChartConnector">
                    <a:avLst/>
                  </a:prstGeom>
                  <a:solidFill>
                    <a:srgbClr val="DB2E0B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pic>
                <p:nvPicPr>
                  <p:cNvPr id="217" name="図 216">
                    <a:extLst>
                      <a:ext uri="{FF2B5EF4-FFF2-40B4-BE49-F238E27FC236}">
                        <a16:creationId xmlns:a16="http://schemas.microsoft.com/office/drawing/2014/main" id="{4B27D7B5-45F9-4106-9858-433C39387A9B}"/>
                      </a:ext>
                    </a:extLst>
                  </p:cNvPr>
                  <p:cNvPicPr>
                    <a:picLocks noChangeAspect="1"/>
                  </p:cNvPicPr>
                  <p:nvPr>
                    <p:custDataLst>
                      <p:tags r:id="rId2"/>
                    </p:custDataLst>
                  </p:nvPr>
                </p:nvPicPr>
                <p:blipFill>
                  <a:blip r:embed="rId5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lum/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740185" y="3827823"/>
                    <a:ext cx="328992" cy="359554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crgbClr r="0" g="0" b="0">
                            <a:alpha val="0"/>
                          </a:scrgbClr>
                        </a:solidFill>
                      </a14:hiddenFill>
                    </a:ext>
                  </a:extLst>
                </p:spPr>
              </p:pic>
              <p:pic>
                <p:nvPicPr>
                  <p:cNvPr id="218" name="図 217">
                    <a:extLst>
                      <a:ext uri="{FF2B5EF4-FFF2-40B4-BE49-F238E27FC236}">
                        <a16:creationId xmlns:a16="http://schemas.microsoft.com/office/drawing/2014/main" id="{61C6FC27-3AB3-4901-BAD3-A6FF388214F3}"/>
                      </a:ext>
                    </a:extLst>
                  </p:cNvPr>
                  <p:cNvPicPr>
                    <a:picLocks noChangeAspect="1"/>
                  </p:cNvPicPr>
                  <p:nvPr>
                    <p:custDataLst>
                      <p:tags r:id="rId3"/>
                    </p:custDataLst>
                  </p:nvPr>
                </p:nvPicPr>
                <p:blipFill>
                  <a:blip r:embed="rId6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lum/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51150" y="3842162"/>
                    <a:ext cx="271274" cy="30021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crgbClr r="0" g="0" b="0">
                            <a:alpha val="0"/>
                          </a:scrgbClr>
                        </a:solidFill>
                      </a14:hiddenFill>
                    </a:ext>
                  </a:extLst>
                </p:spPr>
              </p:pic>
            </p:grpSp>
          </p:grpSp>
          <p:cxnSp>
            <p:nvCxnSpPr>
              <p:cNvPr id="211" name="直線コネクタ 210">
                <a:extLst>
                  <a:ext uri="{FF2B5EF4-FFF2-40B4-BE49-F238E27FC236}">
                    <a16:creationId xmlns:a16="http://schemas.microsoft.com/office/drawing/2014/main" id="{674EDF07-4FF1-4795-8AB8-529D9A1464A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68694" y="2939052"/>
                <a:ext cx="786134" cy="222764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直線コネクタ 211">
                <a:extLst>
                  <a:ext uri="{FF2B5EF4-FFF2-40B4-BE49-F238E27FC236}">
                    <a16:creationId xmlns:a16="http://schemas.microsoft.com/office/drawing/2014/main" id="{7EA7822B-F757-47AD-8853-3BA1D8F7B4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29028" y="3495877"/>
                <a:ext cx="840882" cy="29282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グループ化 149">
              <a:extLst>
                <a:ext uri="{FF2B5EF4-FFF2-40B4-BE49-F238E27FC236}">
                  <a16:creationId xmlns:a16="http://schemas.microsoft.com/office/drawing/2014/main" id="{07B005BF-D15E-41F8-83FF-A76FAB5EC3F2}"/>
                </a:ext>
              </a:extLst>
            </p:cNvPr>
            <p:cNvGrpSpPr/>
            <p:nvPr/>
          </p:nvGrpSpPr>
          <p:grpSpPr>
            <a:xfrm>
              <a:off x="8221468" y="1963833"/>
              <a:ext cx="1903667" cy="2151584"/>
              <a:chOff x="1580846" y="3346539"/>
              <a:chExt cx="1903667" cy="2151584"/>
            </a:xfrm>
          </p:grpSpPr>
          <p:grpSp>
            <p:nvGrpSpPr>
              <p:cNvPr id="153" name="グループ化 152">
                <a:extLst>
                  <a:ext uri="{FF2B5EF4-FFF2-40B4-BE49-F238E27FC236}">
                    <a16:creationId xmlns:a16="http://schemas.microsoft.com/office/drawing/2014/main" id="{20E52589-4360-4204-8019-25FBA5B4C752}"/>
                  </a:ext>
                </a:extLst>
              </p:cNvPr>
              <p:cNvGrpSpPr/>
              <p:nvPr/>
            </p:nvGrpSpPr>
            <p:grpSpPr>
              <a:xfrm>
                <a:off x="2366391" y="3773307"/>
                <a:ext cx="370523" cy="461665"/>
                <a:chOff x="5134066" y="4708572"/>
                <a:chExt cx="782328" cy="975461"/>
              </a:xfrm>
            </p:grpSpPr>
            <p:sp>
              <p:nvSpPr>
                <p:cNvPr id="207" name="円/楕円 149 3">
                  <a:extLst>
                    <a:ext uri="{FF2B5EF4-FFF2-40B4-BE49-F238E27FC236}">
                      <a16:creationId xmlns:a16="http://schemas.microsoft.com/office/drawing/2014/main" id="{CFC9A3BB-3DD7-4FDB-95A8-EDD26659C636}"/>
                    </a:ext>
                  </a:extLst>
                </p:cNvPr>
                <p:cNvSpPr/>
                <p:nvPr/>
              </p:nvSpPr>
              <p:spPr>
                <a:xfrm>
                  <a:off x="5134066" y="4751842"/>
                  <a:ext cx="782328" cy="836716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208" name="テキスト ボックス 207">
                  <a:extLst>
                    <a:ext uri="{FF2B5EF4-FFF2-40B4-BE49-F238E27FC236}">
                      <a16:creationId xmlns:a16="http://schemas.microsoft.com/office/drawing/2014/main" id="{E828A1C0-B22F-45A4-9962-22DC6BC40217}"/>
                    </a:ext>
                  </a:extLst>
                </p:cNvPr>
                <p:cNvSpPr txBox="1"/>
                <p:nvPr/>
              </p:nvSpPr>
              <p:spPr>
                <a:xfrm>
                  <a:off x="5218022" y="4708572"/>
                  <a:ext cx="680345" cy="9754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ja-JP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7E6E6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50" charset="-128"/>
                      <a:cs typeface="+mn-cs"/>
                    </a:rPr>
                    <a:t>P</a:t>
                  </a:r>
                  <a:endPara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E7E6E6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</p:grpSp>
          <p:grpSp>
            <p:nvGrpSpPr>
              <p:cNvPr id="154" name="グループ化 153">
                <a:extLst>
                  <a:ext uri="{FF2B5EF4-FFF2-40B4-BE49-F238E27FC236}">
                    <a16:creationId xmlns:a16="http://schemas.microsoft.com/office/drawing/2014/main" id="{05DA4D7C-3FCE-4677-8744-EFC63DDAB3DB}"/>
                  </a:ext>
                </a:extLst>
              </p:cNvPr>
              <p:cNvGrpSpPr/>
              <p:nvPr/>
            </p:nvGrpSpPr>
            <p:grpSpPr>
              <a:xfrm>
                <a:off x="2350959" y="4631513"/>
                <a:ext cx="396000" cy="420707"/>
                <a:chOff x="4578953" y="2600433"/>
                <a:chExt cx="767249" cy="857232"/>
              </a:xfrm>
            </p:grpSpPr>
            <p:sp>
              <p:nvSpPr>
                <p:cNvPr id="205" name="円/楕円 137 1">
                  <a:extLst>
                    <a:ext uri="{FF2B5EF4-FFF2-40B4-BE49-F238E27FC236}">
                      <a16:creationId xmlns:a16="http://schemas.microsoft.com/office/drawing/2014/main" id="{0F862AF8-D602-4110-A03B-C1198E1C8FCD}"/>
                    </a:ext>
                  </a:extLst>
                </p:cNvPr>
                <p:cNvSpPr/>
                <p:nvPr/>
              </p:nvSpPr>
              <p:spPr>
                <a:xfrm>
                  <a:off x="4578953" y="2600433"/>
                  <a:ext cx="767249" cy="806889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206" name="テキスト ボックス 205">
                  <a:extLst>
                    <a:ext uri="{FF2B5EF4-FFF2-40B4-BE49-F238E27FC236}">
                      <a16:creationId xmlns:a16="http://schemas.microsoft.com/office/drawing/2014/main" id="{8B8D6610-F6DF-4C93-93A8-8159B9A4C4AA}"/>
                    </a:ext>
                  </a:extLst>
                </p:cNvPr>
                <p:cNvSpPr txBox="1"/>
                <p:nvPr/>
              </p:nvSpPr>
              <p:spPr>
                <a:xfrm>
                  <a:off x="4608924" y="2642401"/>
                  <a:ext cx="680346" cy="815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2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7E6E6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50" charset="-128"/>
                      <a:cs typeface="+mn-cs"/>
                    </a:rPr>
                    <a:t>Ｎ</a:t>
                  </a:r>
                </a:p>
              </p:txBody>
            </p:sp>
          </p:grpSp>
          <p:grpSp>
            <p:nvGrpSpPr>
              <p:cNvPr id="155" name="グループ化 154">
                <a:extLst>
                  <a:ext uri="{FF2B5EF4-FFF2-40B4-BE49-F238E27FC236}">
                    <a16:creationId xmlns:a16="http://schemas.microsoft.com/office/drawing/2014/main" id="{621E1967-4A04-4511-9764-D25255A5FA5E}"/>
                  </a:ext>
                </a:extLst>
              </p:cNvPr>
              <p:cNvGrpSpPr/>
              <p:nvPr/>
            </p:nvGrpSpPr>
            <p:grpSpPr>
              <a:xfrm>
                <a:off x="3089288" y="3790156"/>
                <a:ext cx="370523" cy="461665"/>
                <a:chOff x="5134066" y="4708572"/>
                <a:chExt cx="782328" cy="975461"/>
              </a:xfrm>
            </p:grpSpPr>
            <p:sp>
              <p:nvSpPr>
                <p:cNvPr id="203" name="円/楕円 149 4">
                  <a:extLst>
                    <a:ext uri="{FF2B5EF4-FFF2-40B4-BE49-F238E27FC236}">
                      <a16:creationId xmlns:a16="http://schemas.microsoft.com/office/drawing/2014/main" id="{FEABC9AF-67D0-4C9D-BF0F-656BEFA82867}"/>
                    </a:ext>
                  </a:extLst>
                </p:cNvPr>
                <p:cNvSpPr/>
                <p:nvPr/>
              </p:nvSpPr>
              <p:spPr>
                <a:xfrm>
                  <a:off x="5134066" y="4751842"/>
                  <a:ext cx="782328" cy="836716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204" name="テキスト ボックス 203">
                  <a:extLst>
                    <a:ext uri="{FF2B5EF4-FFF2-40B4-BE49-F238E27FC236}">
                      <a16:creationId xmlns:a16="http://schemas.microsoft.com/office/drawing/2014/main" id="{D3512FD2-228C-4095-B908-1718F477F347}"/>
                    </a:ext>
                  </a:extLst>
                </p:cNvPr>
                <p:cNvSpPr txBox="1"/>
                <p:nvPr/>
              </p:nvSpPr>
              <p:spPr>
                <a:xfrm>
                  <a:off x="5218022" y="4708572"/>
                  <a:ext cx="680345" cy="9754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ja-JP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7E6E6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50" charset="-128"/>
                      <a:cs typeface="+mn-cs"/>
                    </a:rPr>
                    <a:t>P</a:t>
                  </a:r>
                  <a:endPara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E7E6E6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</p:grpSp>
          <p:grpSp>
            <p:nvGrpSpPr>
              <p:cNvPr id="156" name="グループ化 155">
                <a:extLst>
                  <a:ext uri="{FF2B5EF4-FFF2-40B4-BE49-F238E27FC236}">
                    <a16:creationId xmlns:a16="http://schemas.microsoft.com/office/drawing/2014/main" id="{0AE1C5F2-1F4E-42F3-A210-D778BD8F7FED}"/>
                  </a:ext>
                </a:extLst>
              </p:cNvPr>
              <p:cNvGrpSpPr/>
              <p:nvPr/>
            </p:nvGrpSpPr>
            <p:grpSpPr>
              <a:xfrm>
                <a:off x="2375495" y="3346539"/>
                <a:ext cx="370523" cy="461665"/>
                <a:chOff x="5134066" y="4708572"/>
                <a:chExt cx="782328" cy="975461"/>
              </a:xfrm>
            </p:grpSpPr>
            <p:sp>
              <p:nvSpPr>
                <p:cNvPr id="201" name="円/楕円 149 5">
                  <a:extLst>
                    <a:ext uri="{FF2B5EF4-FFF2-40B4-BE49-F238E27FC236}">
                      <a16:creationId xmlns:a16="http://schemas.microsoft.com/office/drawing/2014/main" id="{651D9E93-0EE6-463D-987D-1770D760929C}"/>
                    </a:ext>
                  </a:extLst>
                </p:cNvPr>
                <p:cNvSpPr/>
                <p:nvPr/>
              </p:nvSpPr>
              <p:spPr>
                <a:xfrm>
                  <a:off x="5134066" y="4751842"/>
                  <a:ext cx="782328" cy="836716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202" name="テキスト ボックス 201">
                  <a:extLst>
                    <a:ext uri="{FF2B5EF4-FFF2-40B4-BE49-F238E27FC236}">
                      <a16:creationId xmlns:a16="http://schemas.microsoft.com/office/drawing/2014/main" id="{3AD7D99C-A99A-4783-B65D-3E15FA0ACA12}"/>
                    </a:ext>
                  </a:extLst>
                </p:cNvPr>
                <p:cNvSpPr txBox="1"/>
                <p:nvPr/>
              </p:nvSpPr>
              <p:spPr>
                <a:xfrm>
                  <a:off x="5218022" y="4708572"/>
                  <a:ext cx="680345" cy="9754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ja-JP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7E6E6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50" charset="-128"/>
                      <a:cs typeface="+mn-cs"/>
                    </a:rPr>
                    <a:t>P</a:t>
                  </a:r>
                  <a:endPara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E7E6E6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</p:grpSp>
          <p:grpSp>
            <p:nvGrpSpPr>
              <p:cNvPr id="157" name="グループ化 156">
                <a:extLst>
                  <a:ext uri="{FF2B5EF4-FFF2-40B4-BE49-F238E27FC236}">
                    <a16:creationId xmlns:a16="http://schemas.microsoft.com/office/drawing/2014/main" id="{0CCB40E3-C53C-489A-AC12-E85FD2608642}"/>
                  </a:ext>
                </a:extLst>
              </p:cNvPr>
              <p:cNvGrpSpPr/>
              <p:nvPr/>
            </p:nvGrpSpPr>
            <p:grpSpPr>
              <a:xfrm>
                <a:off x="2717575" y="4387073"/>
                <a:ext cx="370523" cy="461665"/>
                <a:chOff x="5134066" y="4671480"/>
                <a:chExt cx="782328" cy="975461"/>
              </a:xfrm>
            </p:grpSpPr>
            <p:sp>
              <p:nvSpPr>
                <p:cNvPr id="199" name="円/楕円 149 6">
                  <a:extLst>
                    <a:ext uri="{FF2B5EF4-FFF2-40B4-BE49-F238E27FC236}">
                      <a16:creationId xmlns:a16="http://schemas.microsoft.com/office/drawing/2014/main" id="{40EB7BB5-63D3-4961-BF00-643D5426B3A7}"/>
                    </a:ext>
                  </a:extLst>
                </p:cNvPr>
                <p:cNvSpPr/>
                <p:nvPr/>
              </p:nvSpPr>
              <p:spPr>
                <a:xfrm>
                  <a:off x="5134066" y="4751842"/>
                  <a:ext cx="782328" cy="836716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200" name="テキスト ボックス 199">
                  <a:extLst>
                    <a:ext uri="{FF2B5EF4-FFF2-40B4-BE49-F238E27FC236}">
                      <a16:creationId xmlns:a16="http://schemas.microsoft.com/office/drawing/2014/main" id="{1E3E6629-5108-4710-B9CA-766E8C6B68D4}"/>
                    </a:ext>
                  </a:extLst>
                </p:cNvPr>
                <p:cNvSpPr txBox="1"/>
                <p:nvPr/>
              </p:nvSpPr>
              <p:spPr>
                <a:xfrm>
                  <a:off x="5216078" y="4671480"/>
                  <a:ext cx="680345" cy="9754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ja-JP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7E6E6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50" charset="-128"/>
                      <a:cs typeface="+mn-cs"/>
                    </a:rPr>
                    <a:t>P</a:t>
                  </a:r>
                  <a:endPara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E7E6E6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</p:grpSp>
          <p:grpSp>
            <p:nvGrpSpPr>
              <p:cNvPr id="158" name="グループ化 157">
                <a:extLst>
                  <a:ext uri="{FF2B5EF4-FFF2-40B4-BE49-F238E27FC236}">
                    <a16:creationId xmlns:a16="http://schemas.microsoft.com/office/drawing/2014/main" id="{1D258EAD-1902-4E30-8408-93792E5F1110}"/>
                  </a:ext>
                </a:extLst>
              </p:cNvPr>
              <p:cNvGrpSpPr/>
              <p:nvPr/>
            </p:nvGrpSpPr>
            <p:grpSpPr>
              <a:xfrm>
                <a:off x="1987336" y="3949458"/>
                <a:ext cx="370523" cy="461665"/>
                <a:chOff x="5134066" y="4708572"/>
                <a:chExt cx="782328" cy="975461"/>
              </a:xfrm>
            </p:grpSpPr>
            <p:sp>
              <p:nvSpPr>
                <p:cNvPr id="197" name="円/楕円 149 7">
                  <a:extLst>
                    <a:ext uri="{FF2B5EF4-FFF2-40B4-BE49-F238E27FC236}">
                      <a16:creationId xmlns:a16="http://schemas.microsoft.com/office/drawing/2014/main" id="{A453461B-4D6F-4E20-87B5-891974366D14}"/>
                    </a:ext>
                  </a:extLst>
                </p:cNvPr>
                <p:cNvSpPr/>
                <p:nvPr/>
              </p:nvSpPr>
              <p:spPr>
                <a:xfrm>
                  <a:off x="5134066" y="4751842"/>
                  <a:ext cx="782328" cy="836716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198" name="テキスト ボックス 197">
                  <a:extLst>
                    <a:ext uri="{FF2B5EF4-FFF2-40B4-BE49-F238E27FC236}">
                      <a16:creationId xmlns:a16="http://schemas.microsoft.com/office/drawing/2014/main" id="{27FBA20B-F864-4D6A-9871-E7D84890895D}"/>
                    </a:ext>
                  </a:extLst>
                </p:cNvPr>
                <p:cNvSpPr txBox="1"/>
                <p:nvPr/>
              </p:nvSpPr>
              <p:spPr>
                <a:xfrm>
                  <a:off x="5218022" y="4708572"/>
                  <a:ext cx="680345" cy="9754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ja-JP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7E6E6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50" charset="-128"/>
                      <a:cs typeface="+mn-cs"/>
                    </a:rPr>
                    <a:t>P</a:t>
                  </a:r>
                  <a:endPara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E7E6E6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</p:grpSp>
          <p:grpSp>
            <p:nvGrpSpPr>
              <p:cNvPr id="159" name="グループ化 158">
                <a:extLst>
                  <a:ext uri="{FF2B5EF4-FFF2-40B4-BE49-F238E27FC236}">
                    <a16:creationId xmlns:a16="http://schemas.microsoft.com/office/drawing/2014/main" id="{C5DC15CD-79AF-4211-A253-938B995AC4BF}"/>
                  </a:ext>
                </a:extLst>
              </p:cNvPr>
              <p:cNvGrpSpPr/>
              <p:nvPr/>
            </p:nvGrpSpPr>
            <p:grpSpPr>
              <a:xfrm>
                <a:off x="2337594" y="5036458"/>
                <a:ext cx="370523" cy="461665"/>
                <a:chOff x="5134066" y="4708572"/>
                <a:chExt cx="782328" cy="975461"/>
              </a:xfrm>
            </p:grpSpPr>
            <p:sp>
              <p:nvSpPr>
                <p:cNvPr id="195" name="円/楕円 149 8">
                  <a:extLst>
                    <a:ext uri="{FF2B5EF4-FFF2-40B4-BE49-F238E27FC236}">
                      <a16:creationId xmlns:a16="http://schemas.microsoft.com/office/drawing/2014/main" id="{E6C3AA38-7995-49BC-BFD9-DE9D43195DA7}"/>
                    </a:ext>
                  </a:extLst>
                </p:cNvPr>
                <p:cNvSpPr/>
                <p:nvPr/>
              </p:nvSpPr>
              <p:spPr>
                <a:xfrm>
                  <a:off x="5134066" y="4751842"/>
                  <a:ext cx="782328" cy="836716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196" name="テキスト ボックス 195">
                  <a:extLst>
                    <a:ext uri="{FF2B5EF4-FFF2-40B4-BE49-F238E27FC236}">
                      <a16:creationId xmlns:a16="http://schemas.microsoft.com/office/drawing/2014/main" id="{F283F827-ED5D-4461-8FF1-FC4DAA57E25F}"/>
                    </a:ext>
                  </a:extLst>
                </p:cNvPr>
                <p:cNvSpPr txBox="1"/>
                <p:nvPr/>
              </p:nvSpPr>
              <p:spPr>
                <a:xfrm>
                  <a:off x="5218022" y="4708572"/>
                  <a:ext cx="680345" cy="9754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ja-JP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7E6E6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50" charset="-128"/>
                      <a:cs typeface="+mn-cs"/>
                    </a:rPr>
                    <a:t>P</a:t>
                  </a:r>
                  <a:endPara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E7E6E6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</p:grpSp>
          <p:grpSp>
            <p:nvGrpSpPr>
              <p:cNvPr id="160" name="グループ化 159">
                <a:extLst>
                  <a:ext uri="{FF2B5EF4-FFF2-40B4-BE49-F238E27FC236}">
                    <a16:creationId xmlns:a16="http://schemas.microsoft.com/office/drawing/2014/main" id="{A1CEEE2F-A691-44FE-A4E9-BC56CA29C265}"/>
                  </a:ext>
                </a:extLst>
              </p:cNvPr>
              <p:cNvGrpSpPr/>
              <p:nvPr/>
            </p:nvGrpSpPr>
            <p:grpSpPr>
              <a:xfrm>
                <a:off x="1587234" y="4561837"/>
                <a:ext cx="370523" cy="461665"/>
                <a:chOff x="5134066" y="4708572"/>
                <a:chExt cx="782328" cy="975461"/>
              </a:xfrm>
            </p:grpSpPr>
            <p:sp>
              <p:nvSpPr>
                <p:cNvPr id="193" name="円/楕円 149 9">
                  <a:extLst>
                    <a:ext uri="{FF2B5EF4-FFF2-40B4-BE49-F238E27FC236}">
                      <a16:creationId xmlns:a16="http://schemas.microsoft.com/office/drawing/2014/main" id="{5DD0CA31-1663-469F-986F-33EE010E9309}"/>
                    </a:ext>
                  </a:extLst>
                </p:cNvPr>
                <p:cNvSpPr/>
                <p:nvPr/>
              </p:nvSpPr>
              <p:spPr>
                <a:xfrm>
                  <a:off x="5134066" y="4751842"/>
                  <a:ext cx="782328" cy="836716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194" name="テキスト ボックス 193">
                  <a:extLst>
                    <a:ext uri="{FF2B5EF4-FFF2-40B4-BE49-F238E27FC236}">
                      <a16:creationId xmlns:a16="http://schemas.microsoft.com/office/drawing/2014/main" id="{A1A3B109-B458-4973-807F-82E8C0424F91}"/>
                    </a:ext>
                  </a:extLst>
                </p:cNvPr>
                <p:cNvSpPr txBox="1"/>
                <p:nvPr/>
              </p:nvSpPr>
              <p:spPr>
                <a:xfrm>
                  <a:off x="5218022" y="4708572"/>
                  <a:ext cx="680345" cy="9754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ja-JP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7E6E6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50" charset="-128"/>
                      <a:cs typeface="+mn-cs"/>
                    </a:rPr>
                    <a:t>P</a:t>
                  </a:r>
                  <a:endPara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E7E6E6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</p:grpSp>
          <p:grpSp>
            <p:nvGrpSpPr>
              <p:cNvPr id="161" name="グループ化 160">
                <a:extLst>
                  <a:ext uri="{FF2B5EF4-FFF2-40B4-BE49-F238E27FC236}">
                    <a16:creationId xmlns:a16="http://schemas.microsoft.com/office/drawing/2014/main" id="{4FCD3D1D-BF0C-4EE0-AAA3-C579CC845EF0}"/>
                  </a:ext>
                </a:extLst>
              </p:cNvPr>
              <p:cNvGrpSpPr/>
              <p:nvPr/>
            </p:nvGrpSpPr>
            <p:grpSpPr>
              <a:xfrm>
                <a:off x="2698658" y="4878472"/>
                <a:ext cx="370523" cy="461665"/>
                <a:chOff x="5134066" y="4708572"/>
                <a:chExt cx="782328" cy="975461"/>
              </a:xfrm>
            </p:grpSpPr>
            <p:sp>
              <p:nvSpPr>
                <p:cNvPr id="191" name="円/楕円 149 10">
                  <a:extLst>
                    <a:ext uri="{FF2B5EF4-FFF2-40B4-BE49-F238E27FC236}">
                      <a16:creationId xmlns:a16="http://schemas.microsoft.com/office/drawing/2014/main" id="{5B6A5380-C4FE-4996-A319-570BCDF52316}"/>
                    </a:ext>
                  </a:extLst>
                </p:cNvPr>
                <p:cNvSpPr/>
                <p:nvPr/>
              </p:nvSpPr>
              <p:spPr>
                <a:xfrm>
                  <a:off x="5134066" y="4751842"/>
                  <a:ext cx="782328" cy="836716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192" name="テキスト ボックス 191">
                  <a:extLst>
                    <a:ext uri="{FF2B5EF4-FFF2-40B4-BE49-F238E27FC236}">
                      <a16:creationId xmlns:a16="http://schemas.microsoft.com/office/drawing/2014/main" id="{638C2AAC-FA4C-4511-AE8F-74E0BBD078FB}"/>
                    </a:ext>
                  </a:extLst>
                </p:cNvPr>
                <p:cNvSpPr txBox="1"/>
                <p:nvPr/>
              </p:nvSpPr>
              <p:spPr>
                <a:xfrm>
                  <a:off x="5218022" y="4708572"/>
                  <a:ext cx="680345" cy="9754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ja-JP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7E6E6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50" charset="-128"/>
                      <a:cs typeface="+mn-cs"/>
                    </a:rPr>
                    <a:t>P</a:t>
                  </a:r>
                  <a:endPara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E7E6E6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</p:grpSp>
          <p:grpSp>
            <p:nvGrpSpPr>
              <p:cNvPr id="162" name="グループ化 161">
                <a:extLst>
                  <a:ext uri="{FF2B5EF4-FFF2-40B4-BE49-F238E27FC236}">
                    <a16:creationId xmlns:a16="http://schemas.microsoft.com/office/drawing/2014/main" id="{D6AF2C08-4012-4E41-B642-1F9E1F4E2465}"/>
                  </a:ext>
                </a:extLst>
              </p:cNvPr>
              <p:cNvGrpSpPr/>
              <p:nvPr/>
            </p:nvGrpSpPr>
            <p:grpSpPr>
              <a:xfrm>
                <a:off x="3039797" y="4669859"/>
                <a:ext cx="370523" cy="461665"/>
                <a:chOff x="5134066" y="4708572"/>
                <a:chExt cx="782328" cy="975461"/>
              </a:xfrm>
            </p:grpSpPr>
            <p:sp>
              <p:nvSpPr>
                <p:cNvPr id="189" name="円/楕円 149 11">
                  <a:extLst>
                    <a:ext uri="{FF2B5EF4-FFF2-40B4-BE49-F238E27FC236}">
                      <a16:creationId xmlns:a16="http://schemas.microsoft.com/office/drawing/2014/main" id="{D1375911-1029-460F-BAFF-3C89E07E99B4}"/>
                    </a:ext>
                  </a:extLst>
                </p:cNvPr>
                <p:cNvSpPr/>
                <p:nvPr/>
              </p:nvSpPr>
              <p:spPr>
                <a:xfrm>
                  <a:off x="5134066" y="4751842"/>
                  <a:ext cx="782328" cy="836716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190" name="テキスト ボックス 189">
                  <a:extLst>
                    <a:ext uri="{FF2B5EF4-FFF2-40B4-BE49-F238E27FC236}">
                      <a16:creationId xmlns:a16="http://schemas.microsoft.com/office/drawing/2014/main" id="{3A3AF680-EE02-473D-A273-73565CE1BC8C}"/>
                    </a:ext>
                  </a:extLst>
                </p:cNvPr>
                <p:cNvSpPr txBox="1"/>
                <p:nvPr/>
              </p:nvSpPr>
              <p:spPr>
                <a:xfrm>
                  <a:off x="5218022" y="4708572"/>
                  <a:ext cx="680345" cy="9754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ja-JP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7E6E6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50" charset="-128"/>
                      <a:cs typeface="+mn-cs"/>
                    </a:rPr>
                    <a:t>P</a:t>
                  </a:r>
                  <a:endPara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E7E6E6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</p:grpSp>
          <p:grpSp>
            <p:nvGrpSpPr>
              <p:cNvPr id="163" name="グループ化 162">
                <a:extLst>
                  <a:ext uri="{FF2B5EF4-FFF2-40B4-BE49-F238E27FC236}">
                    <a16:creationId xmlns:a16="http://schemas.microsoft.com/office/drawing/2014/main" id="{3E5E4049-5F01-4BA9-88F4-84DC5A5EBA21}"/>
                  </a:ext>
                </a:extLst>
              </p:cNvPr>
              <p:cNvGrpSpPr/>
              <p:nvPr/>
            </p:nvGrpSpPr>
            <p:grpSpPr>
              <a:xfrm>
                <a:off x="2717575" y="3999596"/>
                <a:ext cx="396000" cy="420707"/>
                <a:chOff x="4578953" y="2600433"/>
                <a:chExt cx="767249" cy="857232"/>
              </a:xfrm>
            </p:grpSpPr>
            <p:sp>
              <p:nvSpPr>
                <p:cNvPr id="187" name="円/楕円 137 2">
                  <a:extLst>
                    <a:ext uri="{FF2B5EF4-FFF2-40B4-BE49-F238E27FC236}">
                      <a16:creationId xmlns:a16="http://schemas.microsoft.com/office/drawing/2014/main" id="{0AF2DA23-6E70-4684-B901-562D7B859BA2}"/>
                    </a:ext>
                  </a:extLst>
                </p:cNvPr>
                <p:cNvSpPr/>
                <p:nvPr/>
              </p:nvSpPr>
              <p:spPr>
                <a:xfrm>
                  <a:off x="4578953" y="2600433"/>
                  <a:ext cx="767249" cy="806889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188" name="テキスト ボックス 187">
                  <a:extLst>
                    <a:ext uri="{FF2B5EF4-FFF2-40B4-BE49-F238E27FC236}">
                      <a16:creationId xmlns:a16="http://schemas.microsoft.com/office/drawing/2014/main" id="{2F150500-B646-4800-A346-3A242AC1BFA9}"/>
                    </a:ext>
                  </a:extLst>
                </p:cNvPr>
                <p:cNvSpPr txBox="1"/>
                <p:nvPr/>
              </p:nvSpPr>
              <p:spPr>
                <a:xfrm>
                  <a:off x="4608924" y="2642401"/>
                  <a:ext cx="680346" cy="815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2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7E6E6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50" charset="-128"/>
                      <a:cs typeface="+mn-cs"/>
                    </a:rPr>
                    <a:t>Ｎ</a:t>
                  </a:r>
                </a:p>
              </p:txBody>
            </p:sp>
          </p:grpSp>
          <p:grpSp>
            <p:nvGrpSpPr>
              <p:cNvPr id="164" name="グループ化 163">
                <a:extLst>
                  <a:ext uri="{FF2B5EF4-FFF2-40B4-BE49-F238E27FC236}">
                    <a16:creationId xmlns:a16="http://schemas.microsoft.com/office/drawing/2014/main" id="{3F63DD2F-01E2-4A06-B766-760C923BE7AB}"/>
                  </a:ext>
                </a:extLst>
              </p:cNvPr>
              <p:cNvGrpSpPr/>
              <p:nvPr/>
            </p:nvGrpSpPr>
            <p:grpSpPr>
              <a:xfrm>
                <a:off x="3088513" y="4249152"/>
                <a:ext cx="396000" cy="420707"/>
                <a:chOff x="4578953" y="2600433"/>
                <a:chExt cx="767249" cy="857232"/>
              </a:xfrm>
            </p:grpSpPr>
            <p:sp>
              <p:nvSpPr>
                <p:cNvPr id="185" name="円/楕円 137 3">
                  <a:extLst>
                    <a:ext uri="{FF2B5EF4-FFF2-40B4-BE49-F238E27FC236}">
                      <a16:creationId xmlns:a16="http://schemas.microsoft.com/office/drawing/2014/main" id="{897BCFDB-1D92-47A9-8338-BB64CE3DE1AA}"/>
                    </a:ext>
                  </a:extLst>
                </p:cNvPr>
                <p:cNvSpPr/>
                <p:nvPr/>
              </p:nvSpPr>
              <p:spPr>
                <a:xfrm>
                  <a:off x="4578953" y="2600433"/>
                  <a:ext cx="767249" cy="806889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186" name="テキスト ボックス 185">
                  <a:extLst>
                    <a:ext uri="{FF2B5EF4-FFF2-40B4-BE49-F238E27FC236}">
                      <a16:creationId xmlns:a16="http://schemas.microsoft.com/office/drawing/2014/main" id="{BC6B5169-8657-4883-A6F3-5FD58B43CCB3}"/>
                    </a:ext>
                  </a:extLst>
                </p:cNvPr>
                <p:cNvSpPr txBox="1"/>
                <p:nvPr/>
              </p:nvSpPr>
              <p:spPr>
                <a:xfrm>
                  <a:off x="4608924" y="2642401"/>
                  <a:ext cx="680346" cy="815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2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7E6E6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50" charset="-128"/>
                      <a:cs typeface="+mn-cs"/>
                    </a:rPr>
                    <a:t>Ｎ</a:t>
                  </a:r>
                </a:p>
              </p:txBody>
            </p:sp>
          </p:grpSp>
          <p:grpSp>
            <p:nvGrpSpPr>
              <p:cNvPr id="165" name="グループ化 164">
                <a:extLst>
                  <a:ext uri="{FF2B5EF4-FFF2-40B4-BE49-F238E27FC236}">
                    <a16:creationId xmlns:a16="http://schemas.microsoft.com/office/drawing/2014/main" id="{2F754324-553C-4C1B-B40D-8D4FC8116860}"/>
                  </a:ext>
                </a:extLst>
              </p:cNvPr>
              <p:cNvGrpSpPr/>
              <p:nvPr/>
            </p:nvGrpSpPr>
            <p:grpSpPr>
              <a:xfrm>
                <a:off x="1965699" y="4400400"/>
                <a:ext cx="396000" cy="420707"/>
                <a:chOff x="4578953" y="2600433"/>
                <a:chExt cx="767249" cy="857232"/>
              </a:xfrm>
            </p:grpSpPr>
            <p:sp>
              <p:nvSpPr>
                <p:cNvPr id="183" name="円/楕円 137 4">
                  <a:extLst>
                    <a:ext uri="{FF2B5EF4-FFF2-40B4-BE49-F238E27FC236}">
                      <a16:creationId xmlns:a16="http://schemas.microsoft.com/office/drawing/2014/main" id="{2647B61C-733F-4066-9AE3-E038E50CFE8D}"/>
                    </a:ext>
                  </a:extLst>
                </p:cNvPr>
                <p:cNvSpPr/>
                <p:nvPr/>
              </p:nvSpPr>
              <p:spPr>
                <a:xfrm>
                  <a:off x="4578953" y="2600433"/>
                  <a:ext cx="767249" cy="806889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184" name="テキスト ボックス 183">
                  <a:extLst>
                    <a:ext uri="{FF2B5EF4-FFF2-40B4-BE49-F238E27FC236}">
                      <a16:creationId xmlns:a16="http://schemas.microsoft.com/office/drawing/2014/main" id="{8A8B4371-F789-44E1-8893-041322D0D0FA}"/>
                    </a:ext>
                  </a:extLst>
                </p:cNvPr>
                <p:cNvSpPr txBox="1"/>
                <p:nvPr/>
              </p:nvSpPr>
              <p:spPr>
                <a:xfrm>
                  <a:off x="4608924" y="2642401"/>
                  <a:ext cx="680346" cy="815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2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7E6E6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50" charset="-128"/>
                      <a:cs typeface="+mn-cs"/>
                    </a:rPr>
                    <a:t>Ｎ</a:t>
                  </a:r>
                </a:p>
              </p:txBody>
            </p:sp>
          </p:grpSp>
          <p:grpSp>
            <p:nvGrpSpPr>
              <p:cNvPr id="166" name="グループ化 165">
                <a:extLst>
                  <a:ext uri="{FF2B5EF4-FFF2-40B4-BE49-F238E27FC236}">
                    <a16:creationId xmlns:a16="http://schemas.microsoft.com/office/drawing/2014/main" id="{48A95D10-8655-4D2F-AAB7-50CAC6E594B7}"/>
                  </a:ext>
                </a:extLst>
              </p:cNvPr>
              <p:cNvGrpSpPr/>
              <p:nvPr/>
            </p:nvGrpSpPr>
            <p:grpSpPr>
              <a:xfrm>
                <a:off x="1580846" y="4150655"/>
                <a:ext cx="396000" cy="420707"/>
                <a:chOff x="4578953" y="2600433"/>
                <a:chExt cx="767249" cy="857232"/>
              </a:xfrm>
            </p:grpSpPr>
            <p:sp>
              <p:nvSpPr>
                <p:cNvPr id="181" name="円/楕円 137 5">
                  <a:extLst>
                    <a:ext uri="{FF2B5EF4-FFF2-40B4-BE49-F238E27FC236}">
                      <a16:creationId xmlns:a16="http://schemas.microsoft.com/office/drawing/2014/main" id="{5C538DFB-86E8-4E2E-A719-68B9277AA5AB}"/>
                    </a:ext>
                  </a:extLst>
                </p:cNvPr>
                <p:cNvSpPr/>
                <p:nvPr/>
              </p:nvSpPr>
              <p:spPr>
                <a:xfrm>
                  <a:off x="4578953" y="2600433"/>
                  <a:ext cx="767249" cy="806889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182" name="テキスト ボックス 181">
                  <a:extLst>
                    <a:ext uri="{FF2B5EF4-FFF2-40B4-BE49-F238E27FC236}">
                      <a16:creationId xmlns:a16="http://schemas.microsoft.com/office/drawing/2014/main" id="{D551A37C-8B3C-4F8E-AD2F-2EAA5B9F62FC}"/>
                    </a:ext>
                  </a:extLst>
                </p:cNvPr>
                <p:cNvSpPr txBox="1"/>
                <p:nvPr/>
              </p:nvSpPr>
              <p:spPr>
                <a:xfrm>
                  <a:off x="4608924" y="2642401"/>
                  <a:ext cx="680346" cy="815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2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7E6E6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50" charset="-128"/>
                      <a:cs typeface="+mn-cs"/>
                    </a:rPr>
                    <a:t>Ｎ</a:t>
                  </a:r>
                </a:p>
              </p:txBody>
            </p:sp>
          </p:grpSp>
          <p:grpSp>
            <p:nvGrpSpPr>
              <p:cNvPr id="167" name="グループ化 166">
                <a:extLst>
                  <a:ext uri="{FF2B5EF4-FFF2-40B4-BE49-F238E27FC236}">
                    <a16:creationId xmlns:a16="http://schemas.microsoft.com/office/drawing/2014/main" id="{7B3CF737-CD99-426F-8E54-9BC8FAAC9DD3}"/>
                  </a:ext>
                </a:extLst>
              </p:cNvPr>
              <p:cNvGrpSpPr/>
              <p:nvPr/>
            </p:nvGrpSpPr>
            <p:grpSpPr>
              <a:xfrm>
                <a:off x="2736914" y="3569504"/>
                <a:ext cx="396000" cy="420707"/>
                <a:chOff x="4578953" y="2600433"/>
                <a:chExt cx="767249" cy="857232"/>
              </a:xfrm>
            </p:grpSpPr>
            <p:sp>
              <p:nvSpPr>
                <p:cNvPr id="179" name="円/楕円 137 6">
                  <a:extLst>
                    <a:ext uri="{FF2B5EF4-FFF2-40B4-BE49-F238E27FC236}">
                      <a16:creationId xmlns:a16="http://schemas.microsoft.com/office/drawing/2014/main" id="{973EF4B8-FE44-4BAB-B5BC-DF984F08450B}"/>
                    </a:ext>
                  </a:extLst>
                </p:cNvPr>
                <p:cNvSpPr/>
                <p:nvPr/>
              </p:nvSpPr>
              <p:spPr>
                <a:xfrm>
                  <a:off x="4578953" y="2600433"/>
                  <a:ext cx="767249" cy="806889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180" name="テキスト ボックス 179">
                  <a:extLst>
                    <a:ext uri="{FF2B5EF4-FFF2-40B4-BE49-F238E27FC236}">
                      <a16:creationId xmlns:a16="http://schemas.microsoft.com/office/drawing/2014/main" id="{3DE04558-9D1C-4EB6-A739-ACD613DD43C7}"/>
                    </a:ext>
                  </a:extLst>
                </p:cNvPr>
                <p:cNvSpPr txBox="1"/>
                <p:nvPr/>
              </p:nvSpPr>
              <p:spPr>
                <a:xfrm>
                  <a:off x="4608924" y="2642401"/>
                  <a:ext cx="680346" cy="815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2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7E6E6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50" charset="-128"/>
                      <a:cs typeface="+mn-cs"/>
                    </a:rPr>
                    <a:t>Ｎ</a:t>
                  </a:r>
                </a:p>
              </p:txBody>
            </p:sp>
          </p:grpSp>
          <p:grpSp>
            <p:nvGrpSpPr>
              <p:cNvPr id="168" name="グループ化 167">
                <a:extLst>
                  <a:ext uri="{FF2B5EF4-FFF2-40B4-BE49-F238E27FC236}">
                    <a16:creationId xmlns:a16="http://schemas.microsoft.com/office/drawing/2014/main" id="{261223E9-B4A3-4DDE-B4FF-E616D0AF201C}"/>
                  </a:ext>
                </a:extLst>
              </p:cNvPr>
              <p:cNvGrpSpPr/>
              <p:nvPr/>
            </p:nvGrpSpPr>
            <p:grpSpPr>
              <a:xfrm>
                <a:off x="1602126" y="3725837"/>
                <a:ext cx="396000" cy="420708"/>
                <a:chOff x="4578953" y="2600433"/>
                <a:chExt cx="767249" cy="857234"/>
              </a:xfrm>
            </p:grpSpPr>
            <p:sp>
              <p:nvSpPr>
                <p:cNvPr id="177" name="円/楕円 137 7">
                  <a:extLst>
                    <a:ext uri="{FF2B5EF4-FFF2-40B4-BE49-F238E27FC236}">
                      <a16:creationId xmlns:a16="http://schemas.microsoft.com/office/drawing/2014/main" id="{6D13F815-B1C6-4BCD-B8CF-2CACEC505580}"/>
                    </a:ext>
                  </a:extLst>
                </p:cNvPr>
                <p:cNvSpPr/>
                <p:nvPr/>
              </p:nvSpPr>
              <p:spPr>
                <a:xfrm>
                  <a:off x="4578953" y="2600433"/>
                  <a:ext cx="767249" cy="806889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178" name="テキスト ボックス 177">
                  <a:extLst>
                    <a:ext uri="{FF2B5EF4-FFF2-40B4-BE49-F238E27FC236}">
                      <a16:creationId xmlns:a16="http://schemas.microsoft.com/office/drawing/2014/main" id="{A4391A7C-4F4D-4D0D-A59E-77BAC6A9E962}"/>
                    </a:ext>
                  </a:extLst>
                </p:cNvPr>
                <p:cNvSpPr txBox="1"/>
                <p:nvPr/>
              </p:nvSpPr>
              <p:spPr>
                <a:xfrm>
                  <a:off x="4608918" y="2642403"/>
                  <a:ext cx="680346" cy="815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2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7E6E6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50" charset="-128"/>
                      <a:cs typeface="+mn-cs"/>
                    </a:rPr>
                    <a:t>Ｎ</a:t>
                  </a:r>
                </a:p>
              </p:txBody>
            </p:sp>
          </p:grpSp>
          <p:grpSp>
            <p:nvGrpSpPr>
              <p:cNvPr id="169" name="グループ化 168">
                <a:extLst>
                  <a:ext uri="{FF2B5EF4-FFF2-40B4-BE49-F238E27FC236}">
                    <a16:creationId xmlns:a16="http://schemas.microsoft.com/office/drawing/2014/main" id="{D39CA1CA-D024-4BA8-8411-4381254DA18A}"/>
                  </a:ext>
                </a:extLst>
              </p:cNvPr>
              <p:cNvGrpSpPr/>
              <p:nvPr/>
            </p:nvGrpSpPr>
            <p:grpSpPr>
              <a:xfrm>
                <a:off x="2001308" y="3551357"/>
                <a:ext cx="396000" cy="420707"/>
                <a:chOff x="4578953" y="2600433"/>
                <a:chExt cx="767249" cy="857232"/>
              </a:xfrm>
            </p:grpSpPr>
            <p:sp>
              <p:nvSpPr>
                <p:cNvPr id="175" name="円/楕円 137 8">
                  <a:extLst>
                    <a:ext uri="{FF2B5EF4-FFF2-40B4-BE49-F238E27FC236}">
                      <a16:creationId xmlns:a16="http://schemas.microsoft.com/office/drawing/2014/main" id="{6880CBEB-D54C-4CD8-B2A0-8847FBE93655}"/>
                    </a:ext>
                  </a:extLst>
                </p:cNvPr>
                <p:cNvSpPr/>
                <p:nvPr/>
              </p:nvSpPr>
              <p:spPr>
                <a:xfrm>
                  <a:off x="4578953" y="2600433"/>
                  <a:ext cx="767249" cy="806889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176" name="テキスト ボックス 175">
                  <a:extLst>
                    <a:ext uri="{FF2B5EF4-FFF2-40B4-BE49-F238E27FC236}">
                      <a16:creationId xmlns:a16="http://schemas.microsoft.com/office/drawing/2014/main" id="{0DC646AC-5379-401D-BCB9-BA11553D2972}"/>
                    </a:ext>
                  </a:extLst>
                </p:cNvPr>
                <p:cNvSpPr txBox="1"/>
                <p:nvPr/>
              </p:nvSpPr>
              <p:spPr>
                <a:xfrm>
                  <a:off x="4608924" y="2642401"/>
                  <a:ext cx="680346" cy="815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2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7E6E6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50" charset="-128"/>
                      <a:cs typeface="+mn-cs"/>
                    </a:rPr>
                    <a:t>Ｎ</a:t>
                  </a:r>
                </a:p>
              </p:txBody>
            </p:sp>
          </p:grpSp>
          <p:grpSp>
            <p:nvGrpSpPr>
              <p:cNvPr id="170" name="グループ化 169">
                <a:extLst>
                  <a:ext uri="{FF2B5EF4-FFF2-40B4-BE49-F238E27FC236}">
                    <a16:creationId xmlns:a16="http://schemas.microsoft.com/office/drawing/2014/main" id="{7E647777-EBBB-48F9-8618-1697E00AD872}"/>
                  </a:ext>
                </a:extLst>
              </p:cNvPr>
              <p:cNvGrpSpPr/>
              <p:nvPr/>
            </p:nvGrpSpPr>
            <p:grpSpPr>
              <a:xfrm>
                <a:off x="1965239" y="4835791"/>
                <a:ext cx="396000" cy="420707"/>
                <a:chOff x="4578953" y="2600433"/>
                <a:chExt cx="767249" cy="857232"/>
              </a:xfrm>
            </p:grpSpPr>
            <p:sp>
              <p:nvSpPr>
                <p:cNvPr id="173" name="円/楕円 137 9">
                  <a:extLst>
                    <a:ext uri="{FF2B5EF4-FFF2-40B4-BE49-F238E27FC236}">
                      <a16:creationId xmlns:a16="http://schemas.microsoft.com/office/drawing/2014/main" id="{B34D4A75-35A5-44F8-9EE6-2812F8002723}"/>
                    </a:ext>
                  </a:extLst>
                </p:cNvPr>
                <p:cNvSpPr/>
                <p:nvPr/>
              </p:nvSpPr>
              <p:spPr>
                <a:xfrm>
                  <a:off x="4578953" y="2600433"/>
                  <a:ext cx="767249" cy="806889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174" name="テキスト ボックス 173">
                  <a:extLst>
                    <a:ext uri="{FF2B5EF4-FFF2-40B4-BE49-F238E27FC236}">
                      <a16:creationId xmlns:a16="http://schemas.microsoft.com/office/drawing/2014/main" id="{A2C23803-A228-4902-89CF-930F194C3805}"/>
                    </a:ext>
                  </a:extLst>
                </p:cNvPr>
                <p:cNvSpPr txBox="1"/>
                <p:nvPr/>
              </p:nvSpPr>
              <p:spPr>
                <a:xfrm>
                  <a:off x="4608924" y="2642401"/>
                  <a:ext cx="680346" cy="815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2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7E6E6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50" charset="-128"/>
                      <a:cs typeface="+mn-cs"/>
                    </a:rPr>
                    <a:t>Ｎ</a:t>
                  </a:r>
                </a:p>
              </p:txBody>
            </p:sp>
          </p:grpSp>
          <p:sp>
            <p:nvSpPr>
              <p:cNvPr id="171" name="円/楕円 149 12">
                <a:extLst>
                  <a:ext uri="{FF2B5EF4-FFF2-40B4-BE49-F238E27FC236}">
                    <a16:creationId xmlns:a16="http://schemas.microsoft.com/office/drawing/2014/main" id="{9349D858-1FD5-44A2-9C5B-E37A8992D7A8}"/>
                  </a:ext>
                </a:extLst>
              </p:cNvPr>
              <p:cNvSpPr/>
              <p:nvPr/>
            </p:nvSpPr>
            <p:spPr>
              <a:xfrm>
                <a:off x="2395353" y="4238489"/>
                <a:ext cx="322222" cy="32400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172" name="テキスト ボックス 171">
                <a:extLst>
                  <a:ext uri="{FF2B5EF4-FFF2-40B4-BE49-F238E27FC236}">
                    <a16:creationId xmlns:a16="http://schemas.microsoft.com/office/drawing/2014/main" id="{A85425D6-1EEB-4282-93EA-225BF1C0A9C0}"/>
                  </a:ext>
                </a:extLst>
              </p:cNvPr>
              <p:cNvSpPr txBox="1"/>
              <p:nvPr/>
            </p:nvSpPr>
            <p:spPr>
              <a:xfrm>
                <a:off x="2375132" y="4179490"/>
                <a:ext cx="3775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l-GR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95000"/>
                      </a:prst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φ</a:t>
                </a:r>
                <a:endPara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95000"/>
                    </a:prstClr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endParaRPr>
              </a:p>
            </p:txBody>
          </p:sp>
        </p:grpSp>
        <p:cxnSp>
          <p:nvCxnSpPr>
            <p:cNvPr id="151" name="直線矢印コネクタ 150">
              <a:extLst>
                <a:ext uri="{FF2B5EF4-FFF2-40B4-BE49-F238E27FC236}">
                  <a16:creationId xmlns:a16="http://schemas.microsoft.com/office/drawing/2014/main" id="{2ED6DED5-89B6-47E3-9CE3-BADE57BB0B8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55143" y="2100856"/>
              <a:ext cx="648908" cy="743552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テキスト ボックス 151">
              <a:extLst>
                <a:ext uri="{FF2B5EF4-FFF2-40B4-BE49-F238E27FC236}">
                  <a16:creationId xmlns:a16="http://schemas.microsoft.com/office/drawing/2014/main" id="{206E56F1-5FE8-46C1-9145-0724961CDE0C}"/>
                </a:ext>
              </a:extLst>
            </p:cNvPr>
            <p:cNvSpPr txBox="1"/>
            <p:nvPr/>
          </p:nvSpPr>
          <p:spPr>
            <a:xfrm>
              <a:off x="9829912" y="3752086"/>
              <a:ext cx="12733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Arial Unicode MS" panose="020B0604020202020204" pitchFamily="50" charset="-128"/>
                  <a:cs typeface="+mn-cs"/>
                </a:rPr>
                <a:t>原子核</a:t>
              </a:r>
              <a:endPara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icrosoft YaHei Light" panose="020B0502040204020203" pitchFamily="34" charset="-122"/>
                <a:cs typeface="+mn-cs"/>
              </a:endParaRPr>
            </a:p>
          </p:txBody>
        </p:sp>
      </p:grpSp>
      <p:sp>
        <p:nvSpPr>
          <p:cNvPr id="221" name="星: 5 pt 220">
            <a:extLst>
              <a:ext uri="{FF2B5EF4-FFF2-40B4-BE49-F238E27FC236}">
                <a16:creationId xmlns:a16="http://schemas.microsoft.com/office/drawing/2014/main" id="{EA1A02C9-0DC4-47EB-8092-833B4FF61FE7}"/>
              </a:ext>
            </a:extLst>
          </p:cNvPr>
          <p:cNvSpPr/>
          <p:nvPr/>
        </p:nvSpPr>
        <p:spPr>
          <a:xfrm>
            <a:off x="4951690" y="4135255"/>
            <a:ext cx="312823" cy="289636"/>
          </a:xfrm>
          <a:prstGeom prst="star5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22" name="テキスト ボックス 221">
            <a:extLst>
              <a:ext uri="{FF2B5EF4-FFF2-40B4-BE49-F238E27FC236}">
                <a16:creationId xmlns:a16="http://schemas.microsoft.com/office/drawing/2014/main" id="{F43FAB85-6CA3-473C-B7DB-95B10A3CA708}"/>
              </a:ext>
            </a:extLst>
          </p:cNvPr>
          <p:cNvSpPr txBox="1"/>
          <p:nvPr/>
        </p:nvSpPr>
        <p:spPr>
          <a:xfrm>
            <a:off x="5352633" y="4110797"/>
            <a:ext cx="36232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ハドロンの質量起源を探る研究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23" name="星: 5 pt 222">
            <a:extLst>
              <a:ext uri="{FF2B5EF4-FFF2-40B4-BE49-F238E27FC236}">
                <a16:creationId xmlns:a16="http://schemas.microsoft.com/office/drawing/2014/main" id="{7433BCA0-E708-4A00-9EF3-669749BA6E45}"/>
              </a:ext>
            </a:extLst>
          </p:cNvPr>
          <p:cNvSpPr/>
          <p:nvPr/>
        </p:nvSpPr>
        <p:spPr>
          <a:xfrm>
            <a:off x="4951692" y="2376501"/>
            <a:ext cx="312823" cy="289636"/>
          </a:xfrm>
          <a:prstGeom prst="star5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24" name="テキスト ボックス 223">
            <a:extLst>
              <a:ext uri="{FF2B5EF4-FFF2-40B4-BE49-F238E27FC236}">
                <a16:creationId xmlns:a16="http://schemas.microsoft.com/office/drawing/2014/main" id="{4827F716-2685-41AB-999E-0D99DFBE2F8B}"/>
              </a:ext>
            </a:extLst>
          </p:cNvPr>
          <p:cNvSpPr txBox="1"/>
          <p:nvPr/>
        </p:nvSpPr>
        <p:spPr>
          <a:xfrm>
            <a:off x="5424824" y="2343819"/>
            <a:ext cx="5583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有限密度におけるカイラル対称性の回復の研究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225" name="図 224">
            <a:extLst>
              <a:ext uri="{FF2B5EF4-FFF2-40B4-BE49-F238E27FC236}">
                <a16:creationId xmlns:a16="http://schemas.microsoft.com/office/drawing/2014/main" id="{B7B6572A-B60E-4A3A-BB8E-7C2D9C63E45F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>
            <a:lum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114" y="2913949"/>
            <a:ext cx="3547578" cy="448584"/>
          </a:xfrm>
          <a:prstGeom prst="rect">
            <a:avLst/>
          </a:prstGeom>
          <a:noFill/>
        </p:spPr>
      </p:pic>
      <p:sp>
        <p:nvSpPr>
          <p:cNvPr id="226" name="テキスト ボックス 225">
            <a:extLst>
              <a:ext uri="{FF2B5EF4-FFF2-40B4-BE49-F238E27FC236}">
                <a16:creationId xmlns:a16="http://schemas.microsoft.com/office/drawing/2014/main" id="{431AA976-4124-4C6B-8D25-BB4B552B08EF}"/>
              </a:ext>
            </a:extLst>
          </p:cNvPr>
          <p:cNvSpPr txBox="1"/>
          <p:nvPr/>
        </p:nvSpPr>
        <p:spPr>
          <a:xfrm>
            <a:off x="5424825" y="4718360"/>
            <a:ext cx="5583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既に進行中の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Di-lepton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チャンネルの測定よりも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遥かに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高い統計量の測定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を目指す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B64E4249-FF4E-4459-A672-28F150C5389C}"/>
              </a:ext>
            </a:extLst>
          </p:cNvPr>
          <p:cNvCxnSpPr>
            <a:cxnSpLocks/>
          </p:cNvCxnSpPr>
          <p:nvPr/>
        </p:nvCxnSpPr>
        <p:spPr>
          <a:xfrm flipV="1">
            <a:off x="9223789" y="3039607"/>
            <a:ext cx="313244" cy="51261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テキスト ボックス 226">
            <a:extLst>
              <a:ext uri="{FF2B5EF4-FFF2-40B4-BE49-F238E27FC236}">
                <a16:creationId xmlns:a16="http://schemas.microsoft.com/office/drawing/2014/main" id="{56CEB95C-5F6C-4E2A-92E3-6D4118019873}"/>
              </a:ext>
            </a:extLst>
          </p:cNvPr>
          <p:cNvSpPr txBox="1"/>
          <p:nvPr/>
        </p:nvSpPr>
        <p:spPr>
          <a:xfrm>
            <a:off x="7095830" y="3568804"/>
            <a:ext cx="4163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l-GR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ϕ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中間子の質量変化から決められる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28" name="星: 5 pt 227">
            <a:extLst>
              <a:ext uri="{FF2B5EF4-FFF2-40B4-BE49-F238E27FC236}">
                <a16:creationId xmlns:a16="http://schemas.microsoft.com/office/drawing/2014/main" id="{367DA3E3-3C36-4851-AF50-2B0BEE5F590D}"/>
              </a:ext>
            </a:extLst>
          </p:cNvPr>
          <p:cNvSpPr/>
          <p:nvPr/>
        </p:nvSpPr>
        <p:spPr>
          <a:xfrm>
            <a:off x="4951691" y="4748559"/>
            <a:ext cx="312823" cy="289636"/>
          </a:xfrm>
          <a:prstGeom prst="star5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192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/>
      <p:bldP spid="2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グループ化 27"/>
          <p:cNvGrpSpPr/>
          <p:nvPr/>
        </p:nvGrpSpPr>
        <p:grpSpPr>
          <a:xfrm>
            <a:off x="1048629" y="2232700"/>
            <a:ext cx="3056707" cy="2529447"/>
            <a:chOff x="1285531" y="2168608"/>
            <a:chExt cx="3583032" cy="3058300"/>
          </a:xfrm>
        </p:grpSpPr>
        <p:sp>
          <p:nvSpPr>
            <p:cNvPr id="11" name="Oval 11"/>
            <p:cNvSpPr>
              <a:spLocks noChangeAspect="1" noChangeArrowheads="1"/>
            </p:cNvSpPr>
            <p:nvPr/>
          </p:nvSpPr>
          <p:spPr bwMode="auto">
            <a:xfrm>
              <a:off x="2248979" y="3243545"/>
              <a:ext cx="1953011" cy="1983363"/>
            </a:xfrm>
            <a:prstGeom prst="ellipse">
              <a:avLst/>
            </a:prstGeom>
            <a:solidFill>
              <a:schemeClr val="accent4">
                <a:alpha val="29019"/>
              </a:schemeClr>
            </a:solidFill>
            <a:ln w="9525" algn="ctr">
              <a:solidFill>
                <a:srgbClr val="474399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669925" indent="-325438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022350" indent="-350838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339850" indent="-31591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1681163" indent="-339725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138363" indent="-3397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595563" indent="-3397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052763" indent="-3397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509963" indent="-3397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2" name="Line 12"/>
            <p:cNvSpPr>
              <a:spLocks noChangeAspect="1" noChangeShapeType="1"/>
            </p:cNvSpPr>
            <p:nvPr/>
          </p:nvSpPr>
          <p:spPr bwMode="auto">
            <a:xfrm>
              <a:off x="1285531" y="4179177"/>
              <a:ext cx="173191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3" name="Line 13"/>
            <p:cNvSpPr>
              <a:spLocks noChangeAspect="1" noChangeShapeType="1"/>
            </p:cNvSpPr>
            <p:nvPr/>
          </p:nvSpPr>
          <p:spPr bwMode="auto">
            <a:xfrm flipV="1">
              <a:off x="3017445" y="3868736"/>
              <a:ext cx="462781" cy="31043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4" name="Line 14"/>
            <p:cNvSpPr>
              <a:spLocks noChangeAspect="1" noChangeShapeType="1"/>
            </p:cNvSpPr>
            <p:nvPr/>
          </p:nvSpPr>
          <p:spPr bwMode="auto">
            <a:xfrm flipV="1">
              <a:off x="3480226" y="2249896"/>
              <a:ext cx="158088" cy="1618842"/>
            </a:xfrm>
            <a:prstGeom prst="line">
              <a:avLst/>
            </a:prstGeom>
            <a:noFill/>
            <a:ln w="38100">
              <a:solidFill>
                <a:srgbClr val="382C9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5" name="Line 15"/>
            <p:cNvSpPr>
              <a:spLocks noChangeAspect="1" noChangeShapeType="1"/>
            </p:cNvSpPr>
            <p:nvPr/>
          </p:nvSpPr>
          <p:spPr bwMode="auto">
            <a:xfrm>
              <a:off x="3480226" y="3868736"/>
              <a:ext cx="1388337" cy="625191"/>
            </a:xfrm>
            <a:prstGeom prst="line">
              <a:avLst/>
            </a:prstGeom>
            <a:noFill/>
            <a:ln w="38100">
              <a:solidFill>
                <a:srgbClr val="382C9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9" name="Text Box 19"/>
            <p:cNvSpPr txBox="1">
              <a:spLocks noChangeAspect="1" noChangeArrowheads="1"/>
            </p:cNvSpPr>
            <p:nvPr/>
          </p:nvSpPr>
          <p:spPr bwMode="auto">
            <a:xfrm>
              <a:off x="1285531" y="3630351"/>
              <a:ext cx="537213" cy="713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669925" indent="-325438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022350" indent="-350838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339850" indent="-31591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1681163" indent="-339725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138363" indent="-3397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595563" indent="-3397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052763" indent="-3397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509963" indent="-3397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29AF8C"/>
                  </a:solidFill>
                  <a:effectLst/>
                  <a:uLnTx/>
                  <a:uFillTx/>
                  <a:latin typeface="Century" panose="02040604050505020304" pitchFamily="18" charset="0"/>
                  <a:ea typeface="ＭＳ Ｐゴシック" panose="020B0600070205080204" pitchFamily="50" charset="-128"/>
                  <a:cs typeface="+mn-cs"/>
                </a:rPr>
                <a:t>p</a:t>
              </a:r>
            </a:p>
          </p:txBody>
        </p:sp>
        <p:sp>
          <p:nvSpPr>
            <p:cNvPr id="20" name="Text Box 20"/>
            <p:cNvSpPr txBox="1">
              <a:spLocks noChangeAspect="1" noChangeArrowheads="1"/>
            </p:cNvSpPr>
            <p:nvPr/>
          </p:nvSpPr>
          <p:spPr bwMode="auto">
            <a:xfrm>
              <a:off x="4262461" y="4379627"/>
              <a:ext cx="402310" cy="414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669925" indent="-325438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022350" indent="-350838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339850" indent="-31591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1681163" indent="-339725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138363" indent="-3397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595563" indent="-3397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052763" indent="-3397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509963" indent="-3397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382C94"/>
                  </a:solidFill>
                  <a:effectLst/>
                  <a:uLnTx/>
                  <a:uFillTx/>
                  <a:latin typeface="Century" panose="02040604050505020304" pitchFamily="18" charset="0"/>
                  <a:ea typeface="ＭＳ Ｐゴシック" panose="020B0600070205080204" pitchFamily="50" charset="-128"/>
                  <a:cs typeface="+mn-cs"/>
                </a:rPr>
                <a:t>e</a:t>
              </a:r>
              <a:r>
                <a:rPr kumimoji="1" lang="en-US" altLang="ja-JP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82C94"/>
                  </a:solidFill>
                  <a:effectLst/>
                  <a:uLnTx/>
                  <a:uFillTx/>
                  <a:latin typeface="Century" panose="02040604050505020304" pitchFamily="18" charset="0"/>
                  <a:ea typeface="ＭＳ Ｐゴシック" panose="020B0600070205080204" pitchFamily="50" charset="-128"/>
                  <a:cs typeface="+mn-cs"/>
                </a:rPr>
                <a:t>+</a:t>
              </a:r>
            </a:p>
          </p:txBody>
        </p:sp>
        <p:sp>
          <p:nvSpPr>
            <p:cNvPr id="21" name="Text Box 21"/>
            <p:cNvSpPr txBox="1">
              <a:spLocks noChangeAspect="1" noChangeArrowheads="1"/>
            </p:cNvSpPr>
            <p:nvPr/>
          </p:nvSpPr>
          <p:spPr bwMode="auto">
            <a:xfrm>
              <a:off x="3092372" y="2168608"/>
              <a:ext cx="382835" cy="41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669925" indent="-325438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022350" indent="-350838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339850" indent="-31591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1681163" indent="-339725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138363" indent="-3397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595563" indent="-3397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052763" indent="-3397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509963" indent="-3397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382C94"/>
                  </a:solidFill>
                  <a:effectLst/>
                  <a:uLnTx/>
                  <a:uFillTx/>
                  <a:latin typeface="Century" panose="02040604050505020304" pitchFamily="18" charset="0"/>
                  <a:ea typeface="ＭＳ Ｐゴシック" panose="020B0600070205080204" pitchFamily="50" charset="-128"/>
                  <a:cs typeface="+mn-cs"/>
                </a:rPr>
                <a:t>e-</a:t>
              </a:r>
              <a:endParaRPr kumimoji="1" lang="en-US" altLang="ja-JP" sz="2400" b="0" i="0" u="none" strike="noStrike" kern="1200" cap="none" spc="0" normalizeH="0" baseline="30000" noProof="0" dirty="0">
                <a:ln>
                  <a:noFill/>
                </a:ln>
                <a:solidFill>
                  <a:srgbClr val="382C94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2" name="Text Box 22"/>
            <p:cNvSpPr txBox="1">
              <a:spLocks noChangeAspect="1" noChangeArrowheads="1"/>
            </p:cNvSpPr>
            <p:nvPr/>
          </p:nvSpPr>
          <p:spPr bwMode="auto">
            <a:xfrm>
              <a:off x="3142933" y="3989223"/>
              <a:ext cx="513358" cy="713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669925" indent="-325438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022350" indent="-350838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339850" indent="-31591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1681163" indent="-339725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138363" indent="-3397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595563" indent="-3397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052763" indent="-3397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509963" indent="-3397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panose="020B0600070205080204" pitchFamily="50" charset="-128"/>
                  <a:cs typeface="+mn-cs"/>
                </a:rPr>
                <a:t>f</a:t>
              </a:r>
            </a:p>
          </p:txBody>
        </p:sp>
      </p:grp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01CFA8E-EAF3-41E5-9EB2-3789C2A77688}"/>
              </a:ext>
            </a:extLst>
          </p:cNvPr>
          <p:cNvSpPr txBox="1"/>
          <p:nvPr/>
        </p:nvSpPr>
        <p:spPr>
          <a:xfrm>
            <a:off x="2590056" y="298959"/>
            <a:ext cx="716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原子核中の</a:t>
            </a:r>
            <a:r>
              <a:rPr kumimoji="1" lang="el-GR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ϕ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中間子の実験測定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5FBDCE5-1EFA-41CC-9597-685B5E1D44CA}"/>
              </a:ext>
            </a:extLst>
          </p:cNvPr>
          <p:cNvGrpSpPr/>
          <p:nvPr/>
        </p:nvGrpSpPr>
        <p:grpSpPr>
          <a:xfrm>
            <a:off x="7452284" y="2190309"/>
            <a:ext cx="3056707" cy="2516030"/>
            <a:chOff x="6732168" y="2350096"/>
            <a:chExt cx="3056707" cy="2516030"/>
          </a:xfrm>
        </p:grpSpPr>
        <p:grpSp>
          <p:nvGrpSpPr>
            <p:cNvPr id="32" name="グループ化 31">
              <a:extLst>
                <a:ext uri="{FF2B5EF4-FFF2-40B4-BE49-F238E27FC236}">
                  <a16:creationId xmlns:a16="http://schemas.microsoft.com/office/drawing/2014/main" id="{BD6E306E-65D1-44A7-B68C-CA9AEF9C71EF}"/>
                </a:ext>
              </a:extLst>
            </p:cNvPr>
            <p:cNvGrpSpPr/>
            <p:nvPr/>
          </p:nvGrpSpPr>
          <p:grpSpPr>
            <a:xfrm>
              <a:off x="6732168" y="2403910"/>
              <a:ext cx="3056707" cy="2462216"/>
              <a:chOff x="1285531" y="2249896"/>
              <a:chExt cx="3583032" cy="2977012"/>
            </a:xfrm>
          </p:grpSpPr>
          <p:sp>
            <p:nvSpPr>
              <p:cNvPr id="34" name="Oval 11">
                <a:extLst>
                  <a:ext uri="{FF2B5EF4-FFF2-40B4-BE49-F238E27FC236}">
                    <a16:creationId xmlns:a16="http://schemas.microsoft.com/office/drawing/2014/main" id="{8FE591CA-E6AE-4B74-B268-1E44DB16C09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248979" y="3243545"/>
                <a:ext cx="1953011" cy="1983363"/>
              </a:xfrm>
              <a:prstGeom prst="ellipse">
                <a:avLst/>
              </a:prstGeom>
              <a:solidFill>
                <a:schemeClr val="accent4">
                  <a:alpha val="29019"/>
                </a:schemeClr>
              </a:solidFill>
              <a:ln w="9525" algn="ctr">
                <a:solidFill>
                  <a:srgbClr val="474399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kumimoji="1"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669925" indent="-325438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022350" indent="-350838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339850" indent="-31591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1681163" indent="-339725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138363" indent="-3397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595563" indent="-3397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052763" indent="-3397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509963" indent="-3397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35" name="Line 12">
                <a:extLst>
                  <a:ext uri="{FF2B5EF4-FFF2-40B4-BE49-F238E27FC236}">
                    <a16:creationId xmlns:a16="http://schemas.microsoft.com/office/drawing/2014/main" id="{A4F723F4-924C-4EC0-B47B-96E8FAEE49A9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1285531" y="4179177"/>
                <a:ext cx="1731917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36" name="Line 13">
                <a:extLst>
                  <a:ext uri="{FF2B5EF4-FFF2-40B4-BE49-F238E27FC236}">
                    <a16:creationId xmlns:a16="http://schemas.microsoft.com/office/drawing/2014/main" id="{E4CD207C-174C-4754-97F9-55726A2660CF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3017445" y="3868736"/>
                <a:ext cx="462781" cy="310439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37" name="Line 14">
                <a:extLst>
                  <a:ext uri="{FF2B5EF4-FFF2-40B4-BE49-F238E27FC236}">
                    <a16:creationId xmlns:a16="http://schemas.microsoft.com/office/drawing/2014/main" id="{8DC558E9-ABAE-4A7A-B45E-AA2A801884ED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3480226" y="2249896"/>
                <a:ext cx="158088" cy="1618842"/>
              </a:xfrm>
              <a:prstGeom prst="line">
                <a:avLst/>
              </a:prstGeom>
              <a:noFill/>
              <a:ln w="38100">
                <a:solidFill>
                  <a:schemeClr val="accent5">
                    <a:lumMod val="75000"/>
                  </a:schemeClr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38" name="Line 15">
                <a:extLst>
                  <a:ext uri="{FF2B5EF4-FFF2-40B4-BE49-F238E27FC236}">
                    <a16:creationId xmlns:a16="http://schemas.microsoft.com/office/drawing/2014/main" id="{B817A625-B407-44BF-AECD-1968B6C14AA7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3480226" y="3868736"/>
                <a:ext cx="1388337" cy="625191"/>
              </a:xfrm>
              <a:prstGeom prst="line">
                <a:avLst/>
              </a:prstGeom>
              <a:noFill/>
              <a:ln w="38100">
                <a:solidFill>
                  <a:schemeClr val="accent5">
                    <a:lumMod val="75000"/>
                  </a:schemeClr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39" name="Text Box 19">
                <a:extLst>
                  <a:ext uri="{FF2B5EF4-FFF2-40B4-BE49-F238E27FC236}">
                    <a16:creationId xmlns:a16="http://schemas.microsoft.com/office/drawing/2014/main" id="{E805F3F8-9468-4E24-984D-35CFF9C6D573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1285531" y="3630351"/>
                <a:ext cx="537213" cy="7138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kumimoji="1"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669925" indent="-325438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022350" indent="-350838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339850" indent="-31591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1681163" indent="-339725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138363" indent="-3397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595563" indent="-3397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052763" indent="-3397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509963" indent="-3397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9AF8C"/>
                    </a:solidFill>
                    <a:effectLst/>
                    <a:uLnTx/>
                    <a:uFillTx/>
                    <a:latin typeface="Century" panose="02040604050505020304" pitchFamily="18" charset="0"/>
                    <a:ea typeface="ＭＳ Ｐゴシック" panose="020B0600070205080204" pitchFamily="50" charset="-128"/>
                    <a:cs typeface="+mn-cs"/>
                  </a:rPr>
                  <a:t>p</a:t>
                </a:r>
              </a:p>
            </p:txBody>
          </p:sp>
          <p:sp>
            <p:nvSpPr>
              <p:cNvPr id="41" name="Text Box 21">
                <a:extLst>
                  <a:ext uri="{FF2B5EF4-FFF2-40B4-BE49-F238E27FC236}">
                    <a16:creationId xmlns:a16="http://schemas.microsoft.com/office/drawing/2014/main" id="{A35A85FF-4DBB-48C4-8141-7F1D40C31960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4273908" y="4488958"/>
                <a:ext cx="571598" cy="4837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kumimoji="1"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669925" indent="-325438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022350" indent="-350838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339850" indent="-31591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1681163" indent="-339725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138363" indent="-3397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595563" indent="-3397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052763" indent="-3397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509963" indent="-3397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9492C">
                        <a:lumMod val="75000"/>
                      </a:srgbClr>
                    </a:solidFill>
                    <a:effectLst/>
                    <a:uLnTx/>
                    <a:uFillTx/>
                    <a:latin typeface="Century" panose="02040604050505020304" pitchFamily="18" charset="0"/>
                    <a:ea typeface="ＭＳ Ｐゴシック" panose="020B0600070205080204" pitchFamily="50" charset="-128"/>
                    <a:cs typeface="+mn-cs"/>
                  </a:rPr>
                  <a:t>K</a:t>
                </a:r>
                <a:r>
                  <a:rPr kumimoji="1" lang="en-US" altLang="ja-JP" sz="2000" b="0" i="0" u="none" strike="noStrike" kern="1200" cap="none" spc="0" normalizeH="0" baseline="50000" noProof="0" dirty="0">
                    <a:ln>
                      <a:noFill/>
                    </a:ln>
                    <a:solidFill>
                      <a:srgbClr val="C9492C">
                        <a:lumMod val="75000"/>
                      </a:srgbClr>
                    </a:solidFill>
                    <a:effectLst/>
                    <a:uLnTx/>
                    <a:uFillTx/>
                    <a:latin typeface="Century" panose="02040604050505020304" pitchFamily="18" charset="0"/>
                    <a:ea typeface="ＭＳ Ｐゴシック" panose="020B0600070205080204" pitchFamily="50" charset="-128"/>
                    <a:cs typeface="+mn-cs"/>
                  </a:rPr>
                  <a:t>+</a:t>
                </a:r>
              </a:p>
            </p:txBody>
          </p:sp>
          <p:sp>
            <p:nvSpPr>
              <p:cNvPr id="42" name="Text Box 22">
                <a:extLst>
                  <a:ext uri="{FF2B5EF4-FFF2-40B4-BE49-F238E27FC236}">
                    <a16:creationId xmlns:a16="http://schemas.microsoft.com/office/drawing/2014/main" id="{4DB40BB3-03AD-4981-8D7E-FADE73A847E3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3142933" y="3989223"/>
                <a:ext cx="513358" cy="7138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kumimoji="1"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669925" indent="-325438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022350" indent="-350838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339850" indent="-31591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1681163" indent="-339725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138363" indent="-3397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595563" indent="-3397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052763" indent="-3397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509963" indent="-3397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ＭＳ Ｐゴシック" panose="020B0600070205080204" pitchFamily="50" charset="-128"/>
                    <a:cs typeface="+mn-cs"/>
                  </a:rPr>
                  <a:t>f</a:t>
                </a:r>
              </a:p>
            </p:txBody>
          </p:sp>
        </p:grpSp>
        <p:sp>
          <p:nvSpPr>
            <p:cNvPr id="43" name="Text Box 21">
              <a:extLst>
                <a:ext uri="{FF2B5EF4-FFF2-40B4-BE49-F238E27FC236}">
                  <a16:creationId xmlns:a16="http://schemas.microsoft.com/office/drawing/2014/main" id="{60139182-CECE-467F-A009-104BDBCFD96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228807" y="2350096"/>
              <a:ext cx="474810" cy="420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669925" indent="-325438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022350" indent="-350838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339850" indent="-31591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1681163" indent="-339725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138363" indent="-3397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595563" indent="-3397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052763" indent="-3397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509963" indent="-3397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9492C">
                      <a:lumMod val="75000"/>
                    </a:srgbClr>
                  </a:solidFill>
                  <a:effectLst/>
                  <a:uLnTx/>
                  <a:uFillTx/>
                  <a:latin typeface="Century" panose="02040604050505020304" pitchFamily="18" charset="0"/>
                  <a:ea typeface="ＭＳ Ｐゴシック" panose="020B0600070205080204" pitchFamily="50" charset="-128"/>
                  <a:cs typeface="+mn-cs"/>
                </a:rPr>
                <a:t>K</a:t>
              </a:r>
              <a:r>
                <a:rPr kumimoji="1" lang="en-US" altLang="ja-JP" sz="3200" b="0" i="0" u="none" strike="noStrike" kern="1200" cap="none" spc="0" normalizeH="0" baseline="24000" noProof="0" dirty="0">
                  <a:ln>
                    <a:noFill/>
                  </a:ln>
                  <a:solidFill>
                    <a:srgbClr val="C9492C">
                      <a:lumMod val="75000"/>
                    </a:srgbClr>
                  </a:solidFill>
                  <a:effectLst/>
                  <a:uLnTx/>
                  <a:uFillTx/>
                  <a:latin typeface="Century" panose="02040604050505020304" pitchFamily="18" charset="0"/>
                  <a:ea typeface="ＭＳ Ｐゴシック" panose="020B0600070205080204" pitchFamily="50" charset="-128"/>
                  <a:cs typeface="+mn-cs"/>
                </a:rPr>
                <a:t>-</a:t>
              </a:r>
            </a:p>
          </p:txBody>
        </p:sp>
      </p:grp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D4779E90-8A7C-429F-8F3F-4AD8D173985F}"/>
              </a:ext>
            </a:extLst>
          </p:cNvPr>
          <p:cNvSpPr txBox="1"/>
          <p:nvPr/>
        </p:nvSpPr>
        <p:spPr>
          <a:xfrm>
            <a:off x="1150723" y="1265243"/>
            <a:ext cx="3145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これまでの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E16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の計画：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Di-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lepton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 (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e</a:t>
            </a:r>
            <a:r>
              <a:rPr kumimoji="1" lang="en-US" altLang="ja-JP" sz="24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+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-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)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の測定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6EA258CA-2584-470A-B2F8-33E59DD478B6}"/>
              </a:ext>
            </a:extLst>
          </p:cNvPr>
          <p:cNvSpPr txBox="1"/>
          <p:nvPr/>
        </p:nvSpPr>
        <p:spPr>
          <a:xfrm>
            <a:off x="7534458" y="1262194"/>
            <a:ext cx="3145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今回の新提案：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Di-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kaon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 (K</a:t>
            </a:r>
            <a:r>
              <a:rPr kumimoji="1" lang="en-US" altLang="ja-JP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+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K</a:t>
            </a:r>
            <a:r>
              <a:rPr kumimoji="1" lang="en-US" altLang="ja-JP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-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)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の測定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2FD23A7-43A3-4135-9203-45E318BF0485}"/>
              </a:ext>
            </a:extLst>
          </p:cNvPr>
          <p:cNvSpPr txBox="1"/>
          <p:nvPr/>
        </p:nvSpPr>
        <p:spPr>
          <a:xfrm>
            <a:off x="38662" y="4973057"/>
            <a:ext cx="232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Di-lepton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は強い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相互作用を感じない</a:t>
            </a:r>
          </a:p>
        </p:txBody>
      </p:sp>
      <p:sp>
        <p:nvSpPr>
          <p:cNvPr id="5" name="矢印: 右 4">
            <a:extLst>
              <a:ext uri="{FF2B5EF4-FFF2-40B4-BE49-F238E27FC236}">
                <a16:creationId xmlns:a16="http://schemas.microsoft.com/office/drawing/2014/main" id="{6F2B47F2-830E-4930-AF5F-9B5B6F26C6E3}"/>
              </a:ext>
            </a:extLst>
          </p:cNvPr>
          <p:cNvSpPr/>
          <p:nvPr/>
        </p:nvSpPr>
        <p:spPr>
          <a:xfrm>
            <a:off x="2284160" y="5088992"/>
            <a:ext cx="481660" cy="433278"/>
          </a:xfrm>
          <a:prstGeom prst="rightArrow">
            <a:avLst>
              <a:gd name="adj1" fmla="val 36919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1C99C17E-C7F7-41CF-9A28-1D24EF2CDA43}"/>
              </a:ext>
            </a:extLst>
          </p:cNvPr>
          <p:cNvSpPr txBox="1"/>
          <p:nvPr/>
        </p:nvSpPr>
        <p:spPr>
          <a:xfrm>
            <a:off x="2698664" y="4982465"/>
            <a:ext cx="232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原子核の</a:t>
            </a:r>
            <a:r>
              <a:rPr kumimoji="1" lang="el-GR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ϕ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中間子のクリアなシグナル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円: 塗りつぶしなし 6">
            <a:extLst>
              <a:ext uri="{FF2B5EF4-FFF2-40B4-BE49-F238E27FC236}">
                <a16:creationId xmlns:a16="http://schemas.microsoft.com/office/drawing/2014/main" id="{77C06676-8CCD-4A99-81C0-D1BC72735233}"/>
              </a:ext>
            </a:extLst>
          </p:cNvPr>
          <p:cNvSpPr/>
          <p:nvPr/>
        </p:nvSpPr>
        <p:spPr>
          <a:xfrm>
            <a:off x="5011318" y="5089946"/>
            <a:ext cx="465221" cy="473997"/>
          </a:xfrm>
          <a:prstGeom prst="donu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36E00D51-623A-40E8-AEB6-4539790ACBF4}"/>
              </a:ext>
            </a:extLst>
          </p:cNvPr>
          <p:cNvSpPr txBox="1"/>
          <p:nvPr/>
        </p:nvSpPr>
        <p:spPr>
          <a:xfrm>
            <a:off x="38662" y="5702010"/>
            <a:ext cx="232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Di-lepton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の部分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崩壊幅が小さい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9" name="矢印: 右 48">
            <a:extLst>
              <a:ext uri="{FF2B5EF4-FFF2-40B4-BE49-F238E27FC236}">
                <a16:creationId xmlns:a16="http://schemas.microsoft.com/office/drawing/2014/main" id="{5BC82685-F71E-410C-A465-DD951C703DD6}"/>
              </a:ext>
            </a:extLst>
          </p:cNvPr>
          <p:cNvSpPr/>
          <p:nvPr/>
        </p:nvSpPr>
        <p:spPr>
          <a:xfrm>
            <a:off x="2284160" y="5817945"/>
            <a:ext cx="481660" cy="433278"/>
          </a:xfrm>
          <a:prstGeom prst="rightArrow">
            <a:avLst>
              <a:gd name="adj1" fmla="val 36919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2811EDAE-E81F-4ECF-95F6-F313EE0B41A1}"/>
              </a:ext>
            </a:extLst>
          </p:cNvPr>
          <p:cNvSpPr txBox="1"/>
          <p:nvPr/>
        </p:nvSpPr>
        <p:spPr>
          <a:xfrm>
            <a:off x="2635655" y="5849918"/>
            <a:ext cx="232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統計量が少ない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乗算記号 7">
            <a:extLst>
              <a:ext uri="{FF2B5EF4-FFF2-40B4-BE49-F238E27FC236}">
                <a16:creationId xmlns:a16="http://schemas.microsoft.com/office/drawing/2014/main" id="{37FA58D5-EA7A-4227-807D-9747B5BAA98B}"/>
              </a:ext>
            </a:extLst>
          </p:cNvPr>
          <p:cNvSpPr/>
          <p:nvPr/>
        </p:nvSpPr>
        <p:spPr>
          <a:xfrm>
            <a:off x="4964265" y="5739395"/>
            <a:ext cx="585537" cy="590377"/>
          </a:xfrm>
          <a:prstGeom prst="mathMultiply">
            <a:avLst>
              <a:gd name="adj1" fmla="val 2045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632F9ED0-C2B7-419D-9F12-26EFB324AEDA}"/>
              </a:ext>
            </a:extLst>
          </p:cNvPr>
          <p:cNvSpPr txBox="1"/>
          <p:nvPr/>
        </p:nvSpPr>
        <p:spPr>
          <a:xfrm>
            <a:off x="6147967" y="4973057"/>
            <a:ext cx="232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Di-kaon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は強い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相互作用を感じる</a:t>
            </a:r>
          </a:p>
        </p:txBody>
      </p:sp>
      <p:sp>
        <p:nvSpPr>
          <p:cNvPr id="52" name="矢印: 右 51">
            <a:extLst>
              <a:ext uri="{FF2B5EF4-FFF2-40B4-BE49-F238E27FC236}">
                <a16:creationId xmlns:a16="http://schemas.microsoft.com/office/drawing/2014/main" id="{BF460D5A-4BF0-4A18-B6DB-1885DF9285C3}"/>
              </a:ext>
            </a:extLst>
          </p:cNvPr>
          <p:cNvSpPr/>
          <p:nvPr/>
        </p:nvSpPr>
        <p:spPr>
          <a:xfrm>
            <a:off x="8393465" y="5088992"/>
            <a:ext cx="481660" cy="433278"/>
          </a:xfrm>
          <a:prstGeom prst="rightArrow">
            <a:avLst>
              <a:gd name="adj1" fmla="val 36919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983A392B-01A0-493B-8193-A8C874E9FFDB}"/>
              </a:ext>
            </a:extLst>
          </p:cNvPr>
          <p:cNvSpPr txBox="1"/>
          <p:nvPr/>
        </p:nvSpPr>
        <p:spPr>
          <a:xfrm>
            <a:off x="8807969" y="4982465"/>
            <a:ext cx="232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原子核の</a:t>
            </a:r>
            <a:r>
              <a:rPr kumimoji="1" lang="el-GR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ϕ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中間子の歪んだシグナル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4" name="円: 塗りつぶしなし 53">
            <a:extLst>
              <a:ext uri="{FF2B5EF4-FFF2-40B4-BE49-F238E27FC236}">
                <a16:creationId xmlns:a16="http://schemas.microsoft.com/office/drawing/2014/main" id="{5CC6CBCB-4353-4886-9EAD-013A768F7D08}"/>
              </a:ext>
            </a:extLst>
          </p:cNvPr>
          <p:cNvSpPr/>
          <p:nvPr/>
        </p:nvSpPr>
        <p:spPr>
          <a:xfrm>
            <a:off x="11165246" y="5797584"/>
            <a:ext cx="465221" cy="473997"/>
          </a:xfrm>
          <a:prstGeom prst="donu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082F43F8-B3E4-4E3F-9EC5-1F415D004A76}"/>
              </a:ext>
            </a:extLst>
          </p:cNvPr>
          <p:cNvSpPr txBox="1"/>
          <p:nvPr/>
        </p:nvSpPr>
        <p:spPr>
          <a:xfrm>
            <a:off x="6147967" y="5702010"/>
            <a:ext cx="232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Di-kaon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の部分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崩壊幅が大きい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6" name="矢印: 右 55">
            <a:extLst>
              <a:ext uri="{FF2B5EF4-FFF2-40B4-BE49-F238E27FC236}">
                <a16:creationId xmlns:a16="http://schemas.microsoft.com/office/drawing/2014/main" id="{C431C529-4F05-4923-9448-E303BCD33498}"/>
              </a:ext>
            </a:extLst>
          </p:cNvPr>
          <p:cNvSpPr/>
          <p:nvPr/>
        </p:nvSpPr>
        <p:spPr>
          <a:xfrm>
            <a:off x="8393465" y="5817945"/>
            <a:ext cx="481660" cy="433278"/>
          </a:xfrm>
          <a:prstGeom prst="rightArrow">
            <a:avLst>
              <a:gd name="adj1" fmla="val 36919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4B3519D9-3527-487A-B446-564774DFB138}"/>
              </a:ext>
            </a:extLst>
          </p:cNvPr>
          <p:cNvSpPr txBox="1"/>
          <p:nvPr/>
        </p:nvSpPr>
        <p:spPr>
          <a:xfrm>
            <a:off x="8744960" y="5849918"/>
            <a:ext cx="232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統計量が多い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8" name="乗算記号 57">
            <a:extLst>
              <a:ext uri="{FF2B5EF4-FFF2-40B4-BE49-F238E27FC236}">
                <a16:creationId xmlns:a16="http://schemas.microsoft.com/office/drawing/2014/main" id="{0BF94772-BF77-477B-85D3-DEF16E51E907}"/>
              </a:ext>
            </a:extLst>
          </p:cNvPr>
          <p:cNvSpPr/>
          <p:nvPr/>
        </p:nvSpPr>
        <p:spPr>
          <a:xfrm>
            <a:off x="11093057" y="4990419"/>
            <a:ext cx="585537" cy="590377"/>
          </a:xfrm>
          <a:prstGeom prst="mathMultiply">
            <a:avLst>
              <a:gd name="adj1" fmla="val 2045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矢印: 左右 8">
            <a:extLst>
              <a:ext uri="{FF2B5EF4-FFF2-40B4-BE49-F238E27FC236}">
                <a16:creationId xmlns:a16="http://schemas.microsoft.com/office/drawing/2014/main" id="{963AA1CB-D9D1-4951-BD70-A43C37EB3BED}"/>
              </a:ext>
            </a:extLst>
          </p:cNvPr>
          <p:cNvSpPr/>
          <p:nvPr/>
        </p:nvSpPr>
        <p:spPr>
          <a:xfrm>
            <a:off x="4989844" y="3132895"/>
            <a:ext cx="1666126" cy="698620"/>
          </a:xfrm>
          <a:prstGeom prst="leftRightArrow">
            <a:avLst>
              <a:gd name="adj1" fmla="val 39131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120C1A42-7B31-4913-9425-9781B5A12E77}"/>
              </a:ext>
            </a:extLst>
          </p:cNvPr>
          <p:cNvSpPr txBox="1"/>
          <p:nvPr/>
        </p:nvSpPr>
        <p:spPr>
          <a:xfrm>
            <a:off x="4154516" y="2529453"/>
            <a:ext cx="3460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相補的な情報が得られる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AF54A75-F7E4-459A-AB95-911524130863}"/>
              </a:ext>
            </a:extLst>
          </p:cNvPr>
          <p:cNvSpPr txBox="1"/>
          <p:nvPr/>
        </p:nvSpPr>
        <p:spPr>
          <a:xfrm>
            <a:off x="2299807" y="4309577"/>
            <a:ext cx="932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50" charset="-128"/>
                <a:cs typeface="+mn-cs"/>
              </a:rPr>
              <a:t>原子核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icrosoft YaHei Light" panose="020B0502040204020203" pitchFamily="34" charset="-122"/>
              <a:cs typeface="+mn-cs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3F17865D-9BEF-44E7-BBD0-B07F1D79F235}"/>
              </a:ext>
            </a:extLst>
          </p:cNvPr>
          <p:cNvSpPr txBox="1"/>
          <p:nvPr/>
        </p:nvSpPr>
        <p:spPr>
          <a:xfrm>
            <a:off x="8744960" y="4252578"/>
            <a:ext cx="932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50" charset="-128"/>
                <a:cs typeface="+mn-cs"/>
              </a:rPr>
              <a:t>原子核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icrosoft YaHei Light" panose="020B0502040204020203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156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1E3D798-989D-4614-9F5E-72D1862A92E2}"/>
              </a:ext>
            </a:extLst>
          </p:cNvPr>
          <p:cNvSpPr txBox="1"/>
          <p:nvPr/>
        </p:nvSpPr>
        <p:spPr>
          <a:xfrm>
            <a:off x="506051" y="-118522"/>
            <a:ext cx="11187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Di-kaon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の測定からいかにして原子核中の</a:t>
            </a:r>
            <a:r>
              <a:rPr kumimoji="1" lang="el-GR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ϕ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中間子の情報を引き出すか？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FBF3ACED-FBF4-4E6C-8B56-53EB0C0F67C9}"/>
              </a:ext>
            </a:extLst>
          </p:cNvPr>
          <p:cNvGrpSpPr/>
          <p:nvPr/>
        </p:nvGrpSpPr>
        <p:grpSpPr>
          <a:xfrm>
            <a:off x="786092" y="637984"/>
            <a:ext cx="4039783" cy="2748517"/>
            <a:chOff x="2864244" y="1775353"/>
            <a:chExt cx="4039783" cy="2748517"/>
          </a:xfrm>
        </p:grpSpPr>
        <p:cxnSp>
          <p:nvCxnSpPr>
            <p:cNvPr id="18" name="直線矢印コネクタ 17">
              <a:extLst>
                <a:ext uri="{FF2B5EF4-FFF2-40B4-BE49-F238E27FC236}">
                  <a16:creationId xmlns:a16="http://schemas.microsoft.com/office/drawing/2014/main" id="{5E8CFC6D-C6A6-4D66-9C98-BE587760AD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63257" y="1801047"/>
              <a:ext cx="188139" cy="552162"/>
            </a:xfrm>
            <a:prstGeom prst="straightConnector1">
              <a:avLst/>
            </a:prstGeom>
            <a:ln w="38100">
              <a:solidFill>
                <a:schemeClr val="accent5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005CBEEA-1BF4-4F95-A174-CCD01BDE6CF2}"/>
                </a:ext>
              </a:extLst>
            </p:cNvPr>
            <p:cNvCxnSpPr>
              <a:cxnSpLocks/>
            </p:cNvCxnSpPr>
            <p:nvPr/>
          </p:nvCxnSpPr>
          <p:spPr>
            <a:xfrm>
              <a:off x="6020986" y="3568265"/>
              <a:ext cx="778028" cy="100172"/>
            </a:xfrm>
            <a:prstGeom prst="straightConnector1">
              <a:avLst/>
            </a:prstGeom>
            <a:ln w="38100">
              <a:solidFill>
                <a:schemeClr val="accent5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48C3DEAB-FEEE-432F-88B6-6DF86964FD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37034" y="2764101"/>
              <a:ext cx="0" cy="216568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CA714215-4D35-4E93-B877-7E50BF3C251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263257" y="2622884"/>
              <a:ext cx="73777" cy="141217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372DFD95-93F5-4274-94D0-436611442C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63257" y="2486526"/>
              <a:ext cx="91478" cy="136358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55AE73B1-F19A-41F6-B8DF-A90331B9702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263257" y="2358189"/>
              <a:ext cx="91478" cy="128685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F13F9FCB-7845-4130-97D0-EE6FFE4E7FA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332695" y="2996177"/>
              <a:ext cx="121939" cy="171142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88941840-71C1-4478-9B8C-DE146E20318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451396" y="3155197"/>
              <a:ext cx="145636" cy="12122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2AF6CDCA-0F36-4E63-8055-40653D20C0B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597032" y="3171983"/>
              <a:ext cx="174881" cy="225105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11314F46-2555-48E8-A000-1FD3CED5DA5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763284" y="3390756"/>
              <a:ext cx="201743" cy="76487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999D0A94-B3E4-43B4-9180-34271F00AA7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54388" y="3456529"/>
              <a:ext cx="91478" cy="128685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6A5D9629-D057-402B-BF4C-61FA1CFA26FC}"/>
                </a:ext>
              </a:extLst>
            </p:cNvPr>
            <p:cNvGrpSpPr/>
            <p:nvPr/>
          </p:nvGrpSpPr>
          <p:grpSpPr>
            <a:xfrm>
              <a:off x="2864244" y="1775353"/>
              <a:ext cx="4039783" cy="2748517"/>
              <a:chOff x="6732168" y="2865450"/>
              <a:chExt cx="3037037" cy="2000673"/>
            </a:xfrm>
          </p:grpSpPr>
          <p:grpSp>
            <p:nvGrpSpPr>
              <p:cNvPr id="5" name="グループ化 4">
                <a:extLst>
                  <a:ext uri="{FF2B5EF4-FFF2-40B4-BE49-F238E27FC236}">
                    <a16:creationId xmlns:a16="http://schemas.microsoft.com/office/drawing/2014/main" id="{B32003AC-D7E3-4841-A8C0-F5865380A95E}"/>
                  </a:ext>
                </a:extLst>
              </p:cNvPr>
              <p:cNvGrpSpPr/>
              <p:nvPr/>
            </p:nvGrpSpPr>
            <p:grpSpPr>
              <a:xfrm>
                <a:off x="6732168" y="3225731"/>
                <a:ext cx="3037037" cy="1640392"/>
                <a:chOff x="1285531" y="3243545"/>
                <a:chExt cx="3559975" cy="1983363"/>
              </a:xfrm>
            </p:grpSpPr>
            <p:sp>
              <p:nvSpPr>
                <p:cNvPr id="7" name="Oval 11">
                  <a:extLst>
                    <a:ext uri="{FF2B5EF4-FFF2-40B4-BE49-F238E27FC236}">
                      <a16:creationId xmlns:a16="http://schemas.microsoft.com/office/drawing/2014/main" id="{CBF3A555-9A5C-4A55-93B4-56F45039B59B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2248979" y="3243545"/>
                  <a:ext cx="1953011" cy="1983363"/>
                </a:xfrm>
                <a:prstGeom prst="ellipse">
                  <a:avLst/>
                </a:prstGeom>
                <a:solidFill>
                  <a:schemeClr val="accent4">
                    <a:alpha val="29019"/>
                  </a:schemeClr>
                </a:solidFill>
                <a:ln w="9525" algn="ctr">
                  <a:solidFill>
                    <a:srgbClr val="4743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kumimoji="1"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669925" indent="-325438">
                    <a:spcBef>
                      <a:spcPct val="200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q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022350" indent="-350838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339850" indent="-315913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q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1681163" indent="-339725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138363" indent="-3397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595563" indent="-3397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052763" indent="-3397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509963" indent="-3397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" name="Line 12">
                  <a:extLst>
                    <a:ext uri="{FF2B5EF4-FFF2-40B4-BE49-F238E27FC236}">
                      <a16:creationId xmlns:a16="http://schemas.microsoft.com/office/drawing/2014/main" id="{04989995-1542-42FD-97A6-D8F967561183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1285531" y="4179177"/>
                  <a:ext cx="1731917" cy="0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9" name="Line 13">
                  <a:extLst>
                    <a:ext uri="{FF2B5EF4-FFF2-40B4-BE49-F238E27FC236}">
                      <a16:creationId xmlns:a16="http://schemas.microsoft.com/office/drawing/2014/main" id="{033640D0-6ECC-4BCE-80BE-C611235C7A16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017445" y="3868736"/>
                  <a:ext cx="462781" cy="310439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12" name="Text Box 19">
                  <a:extLst>
                    <a:ext uri="{FF2B5EF4-FFF2-40B4-BE49-F238E27FC236}">
                      <a16:creationId xmlns:a16="http://schemas.microsoft.com/office/drawing/2014/main" id="{C9BFCDBD-A6DA-4301-93AC-3C0CCF3F2F96}"/>
                    </a:ext>
                  </a:extLst>
                </p:cNvPr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85531" y="3630351"/>
                  <a:ext cx="537213" cy="7138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kumimoji="1"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669925" indent="-325438">
                    <a:spcBef>
                      <a:spcPct val="200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q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022350" indent="-350838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339850" indent="-315913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q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1681163" indent="-339725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138363" indent="-3397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595563" indent="-3397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052763" indent="-3397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509963" indent="-3397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ja-JP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9AF8C"/>
                      </a:solidFill>
                      <a:effectLst/>
                      <a:uLnTx/>
                      <a:uFillTx/>
                      <a:latin typeface="Century" panose="02040604050505020304" pitchFamily="18" charset="0"/>
                      <a:ea typeface="ＭＳ Ｐゴシック" panose="020B0600070205080204" pitchFamily="50" charset="-128"/>
                      <a:cs typeface="+mn-cs"/>
                    </a:rPr>
                    <a:t>p</a:t>
                  </a:r>
                </a:p>
              </p:txBody>
            </p:sp>
            <p:sp>
              <p:nvSpPr>
                <p:cNvPr id="13" name="Text Box 21">
                  <a:extLst>
                    <a:ext uri="{FF2B5EF4-FFF2-40B4-BE49-F238E27FC236}">
                      <a16:creationId xmlns:a16="http://schemas.microsoft.com/office/drawing/2014/main" id="{08BF0078-D6F0-4A64-AA1F-BBC0ACB2A2DF}"/>
                    </a:ext>
                  </a:extLst>
                </p:cNvPr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273908" y="4488958"/>
                  <a:ext cx="571598" cy="4837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kumimoji="1"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669925" indent="-325438">
                    <a:spcBef>
                      <a:spcPct val="200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q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022350" indent="-350838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339850" indent="-315913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q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1681163" indent="-339725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138363" indent="-3397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595563" indent="-3397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052763" indent="-3397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509963" indent="-3397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ja-JP" sz="2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C9492C">
                          <a:lumMod val="75000"/>
                        </a:srgbClr>
                      </a:solidFill>
                      <a:effectLst/>
                      <a:uLnTx/>
                      <a:uFillTx/>
                      <a:latin typeface="Century" panose="02040604050505020304" pitchFamily="18" charset="0"/>
                      <a:ea typeface="ＭＳ Ｐゴシック" panose="020B0600070205080204" pitchFamily="50" charset="-128"/>
                      <a:cs typeface="+mn-cs"/>
                    </a:rPr>
                    <a:t>K</a:t>
                  </a:r>
                  <a:r>
                    <a:rPr kumimoji="1" lang="en-US" altLang="ja-JP" sz="2000" b="0" i="0" u="none" strike="noStrike" kern="1200" cap="none" spc="0" normalizeH="0" baseline="50000" noProof="0" dirty="0">
                      <a:ln>
                        <a:noFill/>
                      </a:ln>
                      <a:solidFill>
                        <a:srgbClr val="C9492C">
                          <a:lumMod val="75000"/>
                        </a:srgbClr>
                      </a:solidFill>
                      <a:effectLst/>
                      <a:uLnTx/>
                      <a:uFillTx/>
                      <a:latin typeface="Century" panose="02040604050505020304" pitchFamily="18" charset="0"/>
                      <a:ea typeface="ＭＳ Ｐゴシック" panose="020B0600070205080204" pitchFamily="50" charset="-128"/>
                      <a:cs typeface="+mn-cs"/>
                    </a:rPr>
                    <a:t>+</a:t>
                  </a:r>
                </a:p>
              </p:txBody>
            </p:sp>
            <p:sp>
              <p:nvSpPr>
                <p:cNvPr id="14" name="Text Box 22">
                  <a:extLst>
                    <a:ext uri="{FF2B5EF4-FFF2-40B4-BE49-F238E27FC236}">
                      <a16:creationId xmlns:a16="http://schemas.microsoft.com/office/drawing/2014/main" id="{50555984-12A8-4390-A417-4A2343A9BF0B}"/>
                    </a:ext>
                  </a:extLst>
                </p:cNvPr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142933" y="3989223"/>
                  <a:ext cx="513358" cy="7138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kumimoji="1" sz="3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669925" indent="-325438">
                    <a:spcBef>
                      <a:spcPct val="200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q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022350" indent="-350838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339850" indent="-315913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q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1681163" indent="-339725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138363" indent="-3397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595563" indent="-3397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052763" indent="-3397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509963" indent="-3397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ja-JP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ＭＳ Ｐゴシック" panose="020B0600070205080204" pitchFamily="50" charset="-128"/>
                      <a:cs typeface="+mn-cs"/>
                    </a:rPr>
                    <a:t>f</a:t>
                  </a:r>
                </a:p>
              </p:txBody>
            </p:sp>
          </p:grpSp>
          <p:sp>
            <p:nvSpPr>
              <p:cNvPr id="6" name="Text Box 21">
                <a:extLst>
                  <a:ext uri="{FF2B5EF4-FFF2-40B4-BE49-F238E27FC236}">
                    <a16:creationId xmlns:a16="http://schemas.microsoft.com/office/drawing/2014/main" id="{4D362B9F-9FDE-4DB5-B85E-2D2519B76D9D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8257076" y="2865450"/>
                <a:ext cx="474810" cy="4206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kumimoji="1"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669925" indent="-325438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022350" indent="-350838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339850" indent="-31591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1681163" indent="-339725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138363" indent="-3397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595563" indent="-3397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052763" indent="-3397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509963" indent="-3397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9492C">
                        <a:lumMod val="75000"/>
                      </a:srgbClr>
                    </a:solidFill>
                    <a:effectLst/>
                    <a:uLnTx/>
                    <a:uFillTx/>
                    <a:latin typeface="Century" panose="02040604050505020304" pitchFamily="18" charset="0"/>
                    <a:ea typeface="ＭＳ Ｐゴシック" panose="020B0600070205080204" pitchFamily="50" charset="-128"/>
                    <a:cs typeface="+mn-cs"/>
                  </a:rPr>
                  <a:t>K</a:t>
                </a:r>
                <a:r>
                  <a:rPr kumimoji="1" lang="en-US" altLang="ja-JP" sz="3200" b="0" i="0" u="none" strike="noStrike" kern="1200" cap="none" spc="0" normalizeH="0" baseline="24000" noProof="0" dirty="0">
                    <a:ln>
                      <a:noFill/>
                    </a:ln>
                    <a:solidFill>
                      <a:srgbClr val="C9492C">
                        <a:lumMod val="75000"/>
                      </a:srgbClr>
                    </a:solidFill>
                    <a:effectLst/>
                    <a:uLnTx/>
                    <a:uFillTx/>
                    <a:latin typeface="Century" panose="02040604050505020304" pitchFamily="18" charset="0"/>
                    <a:ea typeface="ＭＳ Ｐゴシック" panose="020B0600070205080204" pitchFamily="50" charset="-128"/>
                    <a:cs typeface="+mn-cs"/>
                  </a:rPr>
                  <a:t>-</a:t>
                </a:r>
              </a:p>
            </p:txBody>
          </p:sp>
        </p:grpSp>
      </p:grp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C1B273FF-0D60-49EA-AFE6-F6F46C2ED96D}"/>
              </a:ext>
            </a:extLst>
          </p:cNvPr>
          <p:cNvSpPr txBox="1"/>
          <p:nvPr/>
        </p:nvSpPr>
        <p:spPr>
          <a:xfrm>
            <a:off x="4939914" y="755287"/>
            <a:ext cx="6180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K-N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相互作用によって原子核中の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K</a:t>
            </a:r>
            <a:r>
              <a:rPr kumimoji="1" lang="en-US" altLang="ja-JP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+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K</a:t>
            </a:r>
            <a:r>
              <a:rPr kumimoji="1" lang="en-US" altLang="ja-JP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-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の運動量・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エネルギーが変化する　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[final state interaction (FSI)]</a:t>
            </a:r>
          </a:p>
        </p:txBody>
      </p: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0602E207-821B-489E-9ED5-7411EB78B7B5}"/>
              </a:ext>
            </a:extLst>
          </p:cNvPr>
          <p:cNvCxnSpPr>
            <a:cxnSpLocks/>
          </p:cNvCxnSpPr>
          <p:nvPr/>
        </p:nvCxnSpPr>
        <p:spPr>
          <a:xfrm flipV="1">
            <a:off x="3373244" y="1049714"/>
            <a:ext cx="1452631" cy="433397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FB5C38F2-4C1A-4AA8-A48B-1FB9B75DB9AA}"/>
              </a:ext>
            </a:extLst>
          </p:cNvPr>
          <p:cNvCxnSpPr>
            <a:cxnSpLocks/>
          </p:cNvCxnSpPr>
          <p:nvPr/>
        </p:nvCxnSpPr>
        <p:spPr>
          <a:xfrm flipV="1">
            <a:off x="3678991" y="1142408"/>
            <a:ext cx="1176248" cy="904428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74CEC9DD-C4FA-46A6-8D68-A886F22BA3CC}"/>
              </a:ext>
            </a:extLst>
          </p:cNvPr>
          <p:cNvSpPr txBox="1"/>
          <p:nvPr/>
        </p:nvSpPr>
        <p:spPr>
          <a:xfrm>
            <a:off x="2527586" y="2867581"/>
            <a:ext cx="1273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50" charset="-128"/>
                <a:cs typeface="+mn-cs"/>
              </a:rPr>
              <a:t>原子核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icrosoft YaHei Light" panose="020B0502040204020203" pitchFamily="34" charset="-122"/>
              <a:cs typeface="+mn-cs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E89B931A-6F4A-4093-806A-754B30163709}"/>
              </a:ext>
            </a:extLst>
          </p:cNvPr>
          <p:cNvSpPr txBox="1"/>
          <p:nvPr/>
        </p:nvSpPr>
        <p:spPr>
          <a:xfrm>
            <a:off x="6274926" y="2936868"/>
            <a:ext cx="5141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K-N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相互作用が重要な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input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になる！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0" name="矢印: 右 59">
            <a:extLst>
              <a:ext uri="{FF2B5EF4-FFF2-40B4-BE49-F238E27FC236}">
                <a16:creationId xmlns:a16="http://schemas.microsoft.com/office/drawing/2014/main" id="{0241227B-9B1C-4199-96F6-3CC6532DA96D}"/>
              </a:ext>
            </a:extLst>
          </p:cNvPr>
          <p:cNvSpPr/>
          <p:nvPr/>
        </p:nvSpPr>
        <p:spPr>
          <a:xfrm rot="3830332">
            <a:off x="7754212" y="1443030"/>
            <a:ext cx="470263" cy="479852"/>
          </a:xfrm>
          <a:prstGeom prst="rightArrow">
            <a:avLst>
              <a:gd name="adj1" fmla="val 35485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1081702E-FBB4-4830-B58B-BFC6F6FA01E8}"/>
              </a:ext>
            </a:extLst>
          </p:cNvPr>
          <p:cNvSpPr txBox="1"/>
          <p:nvPr/>
        </p:nvSpPr>
        <p:spPr>
          <a:xfrm>
            <a:off x="85882" y="5159780"/>
            <a:ext cx="1965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K-N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相互作用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左中かっこ 61">
            <a:extLst>
              <a:ext uri="{FF2B5EF4-FFF2-40B4-BE49-F238E27FC236}">
                <a16:creationId xmlns:a16="http://schemas.microsoft.com/office/drawing/2014/main" id="{BACFCA77-9300-400F-8EA5-E3E71ADCE696}"/>
              </a:ext>
            </a:extLst>
          </p:cNvPr>
          <p:cNvSpPr/>
          <p:nvPr/>
        </p:nvSpPr>
        <p:spPr>
          <a:xfrm>
            <a:off x="2222427" y="4339080"/>
            <a:ext cx="583557" cy="2043655"/>
          </a:xfrm>
          <a:prstGeom prst="leftBrace">
            <a:avLst>
              <a:gd name="adj1" fmla="val 24382"/>
              <a:gd name="adj2" fmla="val 50000"/>
            </a:avLst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3" name="星: 5 pt 62">
            <a:extLst>
              <a:ext uri="{FF2B5EF4-FFF2-40B4-BE49-F238E27FC236}">
                <a16:creationId xmlns:a16="http://schemas.microsoft.com/office/drawing/2014/main" id="{D330377A-D806-4A0A-B9D8-09B4E229D397}"/>
              </a:ext>
            </a:extLst>
          </p:cNvPr>
          <p:cNvSpPr/>
          <p:nvPr/>
        </p:nvSpPr>
        <p:spPr>
          <a:xfrm>
            <a:off x="2924458" y="4392353"/>
            <a:ext cx="312823" cy="289636"/>
          </a:xfrm>
          <a:prstGeom prst="star5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07CFA9EE-495D-4480-BBB1-E95AF49EDA9D}"/>
              </a:ext>
            </a:extLst>
          </p:cNvPr>
          <p:cNvSpPr txBox="1"/>
          <p:nvPr/>
        </p:nvSpPr>
        <p:spPr>
          <a:xfrm>
            <a:off x="3325401" y="4367895"/>
            <a:ext cx="4938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近年の実験で実験データがかなり蓄積されてきている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EEFF1EFB-C1CF-42CC-A95E-96D9A4EE4A1D}"/>
              </a:ext>
            </a:extLst>
          </p:cNvPr>
          <p:cNvSpPr txBox="1"/>
          <p:nvPr/>
        </p:nvSpPr>
        <p:spPr>
          <a:xfrm>
            <a:off x="4657651" y="4751519"/>
            <a:ext cx="2615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E15/E27 (J-PARC),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SIDDHARTA (Frascati),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ALICE (CERN), …</a:t>
            </a:r>
          </a:p>
        </p:txBody>
      </p:sp>
      <p:sp>
        <p:nvSpPr>
          <p:cNvPr id="66" name="星: 5 pt 65">
            <a:extLst>
              <a:ext uri="{FF2B5EF4-FFF2-40B4-BE49-F238E27FC236}">
                <a16:creationId xmlns:a16="http://schemas.microsoft.com/office/drawing/2014/main" id="{F858D1B9-A20C-4C60-BF0E-90083C5A47B3}"/>
              </a:ext>
            </a:extLst>
          </p:cNvPr>
          <p:cNvSpPr/>
          <p:nvPr/>
        </p:nvSpPr>
        <p:spPr>
          <a:xfrm>
            <a:off x="2945195" y="5699307"/>
            <a:ext cx="312823" cy="289636"/>
          </a:xfrm>
          <a:prstGeom prst="star5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A4634C70-EE44-47E6-B634-1061EA97A9C9}"/>
              </a:ext>
            </a:extLst>
          </p:cNvPr>
          <p:cNvSpPr txBox="1"/>
          <p:nvPr/>
        </p:nvSpPr>
        <p:spPr>
          <a:xfrm>
            <a:off x="3346138" y="5674849"/>
            <a:ext cx="52722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カイラル・ユニタリー模型などの理論的アプローチも発展し、精密化してきている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8" name="左中かっこ 67">
            <a:extLst>
              <a:ext uri="{FF2B5EF4-FFF2-40B4-BE49-F238E27FC236}">
                <a16:creationId xmlns:a16="http://schemas.microsoft.com/office/drawing/2014/main" id="{850CCB6F-AB9C-4385-BBFF-9C7BD954B9A0}"/>
              </a:ext>
            </a:extLst>
          </p:cNvPr>
          <p:cNvSpPr/>
          <p:nvPr/>
        </p:nvSpPr>
        <p:spPr>
          <a:xfrm flipH="1">
            <a:off x="8475067" y="4339079"/>
            <a:ext cx="583556" cy="2043655"/>
          </a:xfrm>
          <a:prstGeom prst="leftBrace">
            <a:avLst>
              <a:gd name="adj1" fmla="val 24382"/>
              <a:gd name="adj2" fmla="val 50000"/>
            </a:avLst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04D8DFD8-2506-4830-99DE-69780545E30A}"/>
              </a:ext>
            </a:extLst>
          </p:cNvPr>
          <p:cNvSpPr txBox="1"/>
          <p:nvPr/>
        </p:nvSpPr>
        <p:spPr>
          <a:xfrm>
            <a:off x="9267542" y="4500197"/>
            <a:ext cx="28114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数値シミュレーションによる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K</a:t>
            </a:r>
            <a:r>
              <a:rPr kumimoji="1" lang="en-US" altLang="ja-JP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+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K</a:t>
            </a:r>
            <a:r>
              <a:rPr kumimoji="1" lang="en-US" altLang="ja-JP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-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の核物質との相互作用の評価が可能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P. </a:t>
            </a:r>
            <a:r>
              <a:rPr lang="en-US" altLang="ja-JP" sz="2000" dirty="0" err="1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Gubler</a:t>
            </a:r>
            <a:r>
              <a:rPr lang="en-US" altLang="ja-JP" sz="20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, S. H. Lee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2BF2983C-BFE0-43B7-8CD3-55A7DB794207}"/>
              </a:ext>
            </a:extLst>
          </p:cNvPr>
          <p:cNvSpPr txBox="1"/>
          <p:nvPr/>
        </p:nvSpPr>
        <p:spPr>
          <a:xfrm>
            <a:off x="5804386" y="1965198"/>
            <a:ext cx="5676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FSI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の効果を考慮した解析が必要不可欠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1" name="矢印: 右 70">
            <a:extLst>
              <a:ext uri="{FF2B5EF4-FFF2-40B4-BE49-F238E27FC236}">
                <a16:creationId xmlns:a16="http://schemas.microsoft.com/office/drawing/2014/main" id="{3D94E78F-ED73-4A07-93C0-4B03458EE4C5}"/>
              </a:ext>
            </a:extLst>
          </p:cNvPr>
          <p:cNvSpPr/>
          <p:nvPr/>
        </p:nvSpPr>
        <p:spPr>
          <a:xfrm rot="5400000">
            <a:off x="8370593" y="2375651"/>
            <a:ext cx="470263" cy="479852"/>
          </a:xfrm>
          <a:prstGeom prst="rightArrow">
            <a:avLst>
              <a:gd name="adj1" fmla="val 35485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238C191-D264-479C-9A80-7D55C4CA683B}"/>
              </a:ext>
            </a:extLst>
          </p:cNvPr>
          <p:cNvSpPr txBox="1"/>
          <p:nvPr/>
        </p:nvSpPr>
        <p:spPr>
          <a:xfrm flipH="1">
            <a:off x="457827" y="3512815"/>
            <a:ext cx="938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特に、</a:t>
            </a:r>
            <a:r>
              <a:rPr kumimoji="1" lang="en-US" altLang="ja-JP" dirty="0">
                <a:solidFill>
                  <a:srgbClr val="FF0000"/>
                </a:solidFill>
              </a:rPr>
              <a:t>K—</a:t>
            </a:r>
            <a:r>
              <a:rPr lang="en-US" altLang="ja-JP" dirty="0">
                <a:solidFill>
                  <a:srgbClr val="FF0000"/>
                </a:solidFill>
              </a:rPr>
              <a:t>N</a:t>
            </a:r>
            <a:r>
              <a:rPr lang="ja-JP" altLang="en-US" dirty="0">
                <a:solidFill>
                  <a:srgbClr val="FF0000"/>
                </a:solidFill>
              </a:rPr>
              <a:t>反応断面積が大きい</a:t>
            </a:r>
            <a:r>
              <a:rPr lang="en-US" altLang="ja-JP" dirty="0">
                <a:solidFill>
                  <a:srgbClr val="FF0000"/>
                </a:solidFill>
              </a:rPr>
              <a:t>(K-N</a:t>
            </a:r>
            <a:r>
              <a:rPr lang="ja-JP" altLang="en-US" dirty="0">
                <a:solidFill>
                  <a:srgbClr val="FF0000"/>
                </a:solidFill>
              </a:rPr>
              <a:t>→</a:t>
            </a:r>
            <a:r>
              <a:rPr lang="en-US" altLang="ja-JP" dirty="0">
                <a:solidFill>
                  <a:srgbClr val="FF0000"/>
                </a:solidFill>
              </a:rPr>
              <a:t>Λπ</a:t>
            </a:r>
            <a:r>
              <a:rPr lang="ja-JP" altLang="en-US" dirty="0">
                <a:solidFill>
                  <a:srgbClr val="FF0000"/>
                </a:solidFill>
              </a:rPr>
              <a:t>等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  <a:r>
              <a:rPr lang="ja-JP" altLang="en-US" dirty="0">
                <a:solidFill>
                  <a:srgbClr val="FF0000"/>
                </a:solidFill>
              </a:rPr>
              <a:t>ため、比較的原子核表面に近い場所で発生した</a:t>
            </a:r>
            <a:r>
              <a:rPr lang="en-US" altLang="ja-JP" dirty="0">
                <a:solidFill>
                  <a:srgbClr val="FF0000"/>
                </a:solidFill>
              </a:rPr>
              <a:t>Φ</a:t>
            </a:r>
            <a:r>
              <a:rPr lang="ja-JP" altLang="en-US" dirty="0">
                <a:solidFill>
                  <a:srgbClr val="FF0000"/>
                </a:solidFill>
              </a:rPr>
              <a:t>→</a:t>
            </a:r>
            <a:r>
              <a:rPr lang="en-US" altLang="ja-JP" dirty="0">
                <a:solidFill>
                  <a:srgbClr val="FF0000"/>
                </a:solidFill>
              </a:rPr>
              <a:t>K+K-</a:t>
            </a:r>
            <a:r>
              <a:rPr lang="ja-JP" altLang="en-US" dirty="0">
                <a:solidFill>
                  <a:srgbClr val="FF0000"/>
                </a:solidFill>
              </a:rPr>
              <a:t>のみが観測可能　⇒　</a:t>
            </a:r>
            <a:r>
              <a:rPr lang="en-US" altLang="ja-JP" dirty="0">
                <a:solidFill>
                  <a:srgbClr val="FF0000"/>
                </a:solidFill>
              </a:rPr>
              <a:t>Φ</a:t>
            </a:r>
            <a:r>
              <a:rPr lang="ja-JP" altLang="en-US" dirty="0">
                <a:solidFill>
                  <a:srgbClr val="FF0000"/>
                </a:solidFill>
              </a:rPr>
              <a:t>→</a:t>
            </a:r>
            <a:r>
              <a:rPr lang="en-US" altLang="ja-JP" dirty="0" err="1">
                <a:solidFill>
                  <a:srgbClr val="FF0000"/>
                </a:solidFill>
              </a:rPr>
              <a:t>ee</a:t>
            </a:r>
            <a:r>
              <a:rPr lang="ja-JP" altLang="en-US" dirty="0">
                <a:solidFill>
                  <a:srgbClr val="FF0000"/>
                </a:solidFill>
              </a:rPr>
              <a:t>よりもより低密度の</a:t>
            </a:r>
            <a:r>
              <a:rPr lang="en-US" altLang="ja-JP" dirty="0">
                <a:solidFill>
                  <a:srgbClr val="FF0000"/>
                </a:solidFill>
              </a:rPr>
              <a:t>Φ</a:t>
            </a:r>
            <a:r>
              <a:rPr lang="ja-JP" altLang="en-US" dirty="0">
                <a:solidFill>
                  <a:srgbClr val="FF0000"/>
                </a:solidFill>
              </a:rPr>
              <a:t>の変化が観測可能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en-US" altLang="ja-JP" dirty="0">
                <a:solidFill>
                  <a:srgbClr val="FF0000"/>
                </a:solidFill>
              </a:rPr>
              <a:t>Φ</a:t>
            </a:r>
            <a:r>
              <a:rPr kumimoji="1" lang="ja-JP" altLang="en-US" dirty="0">
                <a:solidFill>
                  <a:srgbClr val="FF0000"/>
                </a:solidFill>
              </a:rPr>
              <a:t>→</a:t>
            </a:r>
            <a:r>
              <a:rPr kumimoji="1" lang="en-US" altLang="ja-JP" dirty="0" err="1">
                <a:solidFill>
                  <a:srgbClr val="FF0000"/>
                </a:solidFill>
              </a:rPr>
              <a:t>ee</a:t>
            </a:r>
            <a:r>
              <a:rPr kumimoji="1" lang="ja-JP" altLang="en-US" dirty="0">
                <a:solidFill>
                  <a:srgbClr val="FF0000"/>
                </a:solidFill>
              </a:rPr>
              <a:t>と比較することで、</a:t>
            </a:r>
            <a:r>
              <a:rPr kumimoji="1" lang="en-US" altLang="ja-JP" dirty="0">
                <a:solidFill>
                  <a:srgbClr val="FF0000"/>
                </a:solidFill>
              </a:rPr>
              <a:t>Φ</a:t>
            </a:r>
            <a:r>
              <a:rPr kumimoji="1" lang="ja-JP" altLang="en-US" dirty="0">
                <a:solidFill>
                  <a:srgbClr val="FF0000"/>
                </a:solidFill>
              </a:rPr>
              <a:t>質量変化の密度依存性を調べられる</a:t>
            </a:r>
          </a:p>
        </p:txBody>
      </p:sp>
    </p:spTree>
    <p:extLst>
      <p:ext uri="{BB962C8B-B14F-4D97-AF65-F5344CB8AC3E}">
        <p14:creationId xmlns:p14="http://schemas.microsoft.com/office/powerpoint/2010/main" val="413315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7" grpId="0"/>
      <p:bldP spid="61" grpId="0"/>
      <p:bldP spid="65" grpId="0"/>
      <p:bldP spid="7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2400"/>
  <p:tag name="ORIGINALHEIGHT" val="671.1661"/>
  <p:tag name="ORIGINALWIDTH" val="5307.836"/>
  <p:tag name="LATEXADDIN" val="\documentclass{slides}\pagestyle{empty}&#10;\begin{document}&#10;$&#10;|\langle  \overline{s}s \rangle_{\rho}| = |\langle \overline{s}s \rangle_{0}|&#10;- \rho \frac{\sigma_{sN}}{m_s}&#10;$&#10;\end{document}&#10;"/>
  <p:tag name="IGUANATEXSIZE" val="20"/>
  <p:tag name="IGUANATEXCURSOR" val="167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definecolor{me}{rgb}{0.8,0.8,0.8}&#10;\begin{document}&#10;\color{me}{&#10;$&#10;\overline{s}&#10;$&#10;}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364"/>
  <p:tag name="BOXHEIGHT" val="332"/>
  <p:tag name="BOXFONT" val="10"/>
  <p:tag name="BOXWRAP" val="False"/>
  <p:tag name="WORKAROUNDTRANSPARENCYBUG" val="False"/>
  <p:tag name="ALLOWFONTSUBSTITUTION" val="False"/>
  <p:tag name="BITMAPFORMAT" val="png256"/>
  <p:tag name="ORIGWIDTH" val="10.98"/>
  <p:tag name="PICTUREFILESIZE" val="178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definecolor{me}{rgb}{0.8,0.8,0.8}&#10;\begin{document}&#10;\color{me}{&#10;$&#10;s&#10;$&#10;}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364"/>
  <p:tag name="BOXHEIGHT" val="332"/>
  <p:tag name="BOXFONT" val="10"/>
  <p:tag name="BOXWRAP" val="False"/>
  <p:tag name="WORKAROUNDTRANSPARENCYBUG" val="False"/>
  <p:tag name="ALLOWFONTSUBSTITUTION" val="False"/>
  <p:tag name="BITMAPFORMAT" val="png256"/>
  <p:tag name="ORIGWIDTH" val="9"/>
  <p:tag name="PICTUREFILESIZE" val="1634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3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14126</TotalTime>
  <Words>1283</Words>
  <Application>Microsoft Office PowerPoint</Application>
  <PresentationFormat>ワイド画面</PresentationFormat>
  <Paragraphs>233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19</vt:i4>
      </vt:variant>
    </vt:vector>
  </HeadingPairs>
  <TitlesOfParts>
    <vt:vector size="29" baseType="lpstr">
      <vt:lpstr>游ゴシック</vt:lpstr>
      <vt:lpstr>游ゴシック Light</vt:lpstr>
      <vt:lpstr>Arial</vt:lpstr>
      <vt:lpstr>Calibri</vt:lpstr>
      <vt:lpstr>Calibri Light</vt:lpstr>
      <vt:lpstr>Century</vt:lpstr>
      <vt:lpstr>Symbol</vt:lpstr>
      <vt:lpstr>Office テーマ</vt:lpstr>
      <vt:lpstr>Office Theme</vt:lpstr>
      <vt:lpstr>1_Office テーマ</vt:lpstr>
      <vt:lpstr>MRPC Meeting 2021/6/18</vt:lpstr>
      <vt:lpstr>Run0cビームタイム</vt:lpstr>
      <vt:lpstr>得られたデータの統計</vt:lpstr>
      <vt:lpstr>Run0c MRPC uninstallスケジュール</vt:lpstr>
      <vt:lpstr>新MRPC製作スケジュール</vt:lpstr>
      <vt:lpstr>Φ→KK Proposalの概要とPAC meetingに向けて</vt:lpstr>
      <vt:lpstr>PowerPoint プレゼンテーション</vt:lpstr>
      <vt:lpstr>PowerPoint プレゼンテーション</vt:lpstr>
      <vt:lpstr>PowerPoint プレゼンテーション</vt:lpstr>
      <vt:lpstr>y-pt acceptance</vt:lpstr>
      <vt:lpstr>p+Cu</vt:lpstr>
      <vt:lpstr>bg coverage</vt:lpstr>
      <vt:lpstr>Estimation of statistics</vt:lpstr>
      <vt:lpstr>Summary of statistics</vt:lpstr>
      <vt:lpstr>Summary of statistical errors</vt:lpstr>
      <vt:lpstr>Expected statistical uncertainties</vt:lpstr>
      <vt:lpstr>AC design</vt:lpstr>
      <vt:lpstr>To do (phiKK)</vt:lpstr>
      <vt:lpstr>Statistics estimation with MRPC trigger (assume total beam time of 80h)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MRPC Meeting</dc:title>
  <dc:creator>Sako Hiroyuki</dc:creator>
  <cp:lastModifiedBy>Sako Hiroyuki</cp:lastModifiedBy>
  <cp:revision>390</cp:revision>
  <dcterms:created xsi:type="dcterms:W3CDTF">2020-08-20T14:59:42Z</dcterms:created>
  <dcterms:modified xsi:type="dcterms:W3CDTF">2021-06-19T02:18:40Z</dcterms:modified>
</cp:coreProperties>
</file>