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2" r:id="rId2"/>
    <p:sldId id="263" r:id="rId3"/>
    <p:sldId id="256" r:id="rId4"/>
    <p:sldId id="261" r:id="rId5"/>
    <p:sldId id="257" r:id="rId6"/>
    <p:sldId id="258" r:id="rId7"/>
    <p:sldId id="259" r:id="rId8"/>
    <p:sldId id="260" r:id="rId9"/>
    <p:sldId id="819" r:id="rId10"/>
    <p:sldId id="820" r:id="rId11"/>
    <p:sldId id="821" r:id="rId12"/>
    <p:sldId id="816" r:id="rId13"/>
    <p:sldId id="822" r:id="rId14"/>
    <p:sldId id="818"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60"/>
  </p:normalViewPr>
  <p:slideViewPr>
    <p:cSldViewPr snapToGrid="0">
      <p:cViewPr>
        <p:scale>
          <a:sx n="100" d="100"/>
          <a:sy n="100" d="100"/>
        </p:scale>
        <p:origin x="760"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8808B-3545-4A82-921D-C5C4C5A3B2CD}" type="datetimeFigureOut">
              <a:rPr kumimoji="1" lang="ja-JP" altLang="en-US" smtClean="0"/>
              <a:t>2021/8/9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2FBCC-12BD-442B-9C65-92EC8376F43D}" type="slidenum">
              <a:rPr kumimoji="1" lang="ja-JP" altLang="en-US" smtClean="0"/>
              <a:t>‹#›</a:t>
            </a:fld>
            <a:endParaRPr kumimoji="1" lang="ja-JP" altLang="en-US"/>
          </a:p>
        </p:txBody>
      </p:sp>
    </p:spTree>
    <p:extLst>
      <p:ext uri="{BB962C8B-B14F-4D97-AF65-F5344CB8AC3E}">
        <p14:creationId xmlns:p14="http://schemas.microsoft.com/office/powerpoint/2010/main" val="14210901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r>
              <a:rPr kumimoji="1" lang="en-US" altLang="ja-JP" dirty="0"/>
              <a:t>Practical</a:t>
            </a:r>
          </a:p>
          <a:p>
            <a:endParaRPr kumimoji="1" lang="en-US" altLang="ja-JP" dirty="0"/>
          </a:p>
          <a:p>
            <a:r>
              <a:rPr kumimoji="1" lang="en-US" altLang="ja-JP" dirty="0"/>
              <a:t>Condition of readout chain</a:t>
            </a:r>
            <a:endParaRPr kumimoji="1" lang="ja-JP" altLang="en-US" dirty="0"/>
          </a:p>
        </p:txBody>
      </p:sp>
      <p:sp>
        <p:nvSpPr>
          <p:cNvPr id="4" name="スライド番号プレースホルダー 3"/>
          <p:cNvSpPr>
            <a:spLocks noGrp="1"/>
          </p:cNvSpPr>
          <p:nvPr>
            <p:ph type="sldNum" sz="quarter" idx="5"/>
          </p:nvPr>
        </p:nvSpPr>
        <p:spPr/>
        <p:txBody>
          <a:bodyPr/>
          <a:lstStyle/>
          <a:p>
            <a:fld id="{E0B0354B-7771-4630-B454-53C09215E4B9}" type="slidenum">
              <a:rPr lang="en-US" altLang="en-US" smtClean="0"/>
              <a:pPr/>
              <a:t>12</a:t>
            </a:fld>
            <a:endParaRPr lang="en-US" altLang="en-US"/>
          </a:p>
        </p:txBody>
      </p:sp>
    </p:spTree>
    <p:extLst>
      <p:ext uri="{BB962C8B-B14F-4D97-AF65-F5344CB8AC3E}">
        <p14:creationId xmlns:p14="http://schemas.microsoft.com/office/powerpoint/2010/main" val="18949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657F44-AC62-4D4A-8549-B0A5568FAC6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8D3DE0C-45F9-40A9-84FA-09214D35B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290E3C4-0E11-436B-8B16-58E4520478EF}"/>
              </a:ext>
            </a:extLst>
          </p:cNvPr>
          <p:cNvSpPr>
            <a:spLocks noGrp="1"/>
          </p:cNvSpPr>
          <p:nvPr>
            <p:ph type="dt" sz="half" idx="10"/>
          </p:nvPr>
        </p:nvSpPr>
        <p:spPr/>
        <p:txBody>
          <a:bodyPr/>
          <a:lstStyle/>
          <a:p>
            <a:fld id="{A8FE5D6B-AE8B-43AA-B745-EB67411304D8}" type="datetimeFigureOut">
              <a:rPr kumimoji="1" lang="ja-JP" altLang="en-US" smtClean="0"/>
              <a:t>2021/8/9</a:t>
            </a:fld>
            <a:endParaRPr kumimoji="1" lang="ja-JP" altLang="en-US"/>
          </a:p>
        </p:txBody>
      </p:sp>
      <p:sp>
        <p:nvSpPr>
          <p:cNvPr id="5" name="フッター プレースホルダー 4">
            <a:extLst>
              <a:ext uri="{FF2B5EF4-FFF2-40B4-BE49-F238E27FC236}">
                <a16:creationId xmlns:a16="http://schemas.microsoft.com/office/drawing/2014/main" id="{58798AD8-A2CD-4CA2-9443-7979E8120F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B3D166-624B-4E71-8C6D-2592FA9E5776}"/>
              </a:ext>
            </a:extLst>
          </p:cNvPr>
          <p:cNvSpPr>
            <a:spLocks noGrp="1"/>
          </p:cNvSpPr>
          <p:nvPr>
            <p:ph type="sldNum" sz="quarter" idx="12"/>
          </p:nvPr>
        </p:nvSpPr>
        <p:spPr/>
        <p:txBody>
          <a:bodyPr/>
          <a:lstStyle/>
          <a:p>
            <a:fld id="{02EAFB2B-7C84-427B-94E8-69A1D2AA41F4}" type="slidenum">
              <a:rPr kumimoji="1" lang="ja-JP" altLang="en-US" smtClean="0"/>
              <a:t>‹#›</a:t>
            </a:fld>
            <a:endParaRPr kumimoji="1" lang="ja-JP" altLang="en-US"/>
          </a:p>
        </p:txBody>
      </p:sp>
    </p:spTree>
    <p:extLst>
      <p:ext uri="{BB962C8B-B14F-4D97-AF65-F5344CB8AC3E}">
        <p14:creationId xmlns:p14="http://schemas.microsoft.com/office/powerpoint/2010/main" val="143623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A4D506-4226-46B5-B624-EF4CA15A9ED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67C105F-D447-46A7-A63D-9CC503749F8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4A7865-9F18-44BD-857B-21555CD68404}"/>
              </a:ext>
            </a:extLst>
          </p:cNvPr>
          <p:cNvSpPr>
            <a:spLocks noGrp="1"/>
          </p:cNvSpPr>
          <p:nvPr>
            <p:ph type="dt" sz="half" idx="10"/>
          </p:nvPr>
        </p:nvSpPr>
        <p:spPr/>
        <p:txBody>
          <a:bodyPr/>
          <a:lstStyle/>
          <a:p>
            <a:fld id="{A8FE5D6B-AE8B-43AA-B745-EB67411304D8}" type="datetimeFigureOut">
              <a:rPr kumimoji="1" lang="ja-JP" altLang="en-US" smtClean="0"/>
              <a:t>2021/8/9</a:t>
            </a:fld>
            <a:endParaRPr kumimoji="1" lang="ja-JP" altLang="en-US"/>
          </a:p>
        </p:txBody>
      </p:sp>
      <p:sp>
        <p:nvSpPr>
          <p:cNvPr id="5" name="フッター プレースホルダー 4">
            <a:extLst>
              <a:ext uri="{FF2B5EF4-FFF2-40B4-BE49-F238E27FC236}">
                <a16:creationId xmlns:a16="http://schemas.microsoft.com/office/drawing/2014/main" id="{DA4C8C35-66E7-4AC8-B8E3-60C5D5131D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6C2FD7-D917-4C06-B890-7D8EAE156912}"/>
              </a:ext>
            </a:extLst>
          </p:cNvPr>
          <p:cNvSpPr>
            <a:spLocks noGrp="1"/>
          </p:cNvSpPr>
          <p:nvPr>
            <p:ph type="sldNum" sz="quarter" idx="12"/>
          </p:nvPr>
        </p:nvSpPr>
        <p:spPr/>
        <p:txBody>
          <a:bodyPr/>
          <a:lstStyle/>
          <a:p>
            <a:fld id="{02EAFB2B-7C84-427B-94E8-69A1D2AA41F4}" type="slidenum">
              <a:rPr kumimoji="1" lang="ja-JP" altLang="en-US" smtClean="0"/>
              <a:t>‹#›</a:t>
            </a:fld>
            <a:endParaRPr kumimoji="1" lang="ja-JP" altLang="en-US"/>
          </a:p>
        </p:txBody>
      </p:sp>
    </p:spTree>
    <p:extLst>
      <p:ext uri="{BB962C8B-B14F-4D97-AF65-F5344CB8AC3E}">
        <p14:creationId xmlns:p14="http://schemas.microsoft.com/office/powerpoint/2010/main" val="234969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C399DB8-09D5-4D80-9EEF-17A76B4DAE7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3A77753-A927-4D56-8576-17CF6D96A6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9FE2C6-F379-4987-B445-EE8C5E04A3CC}"/>
              </a:ext>
            </a:extLst>
          </p:cNvPr>
          <p:cNvSpPr>
            <a:spLocks noGrp="1"/>
          </p:cNvSpPr>
          <p:nvPr>
            <p:ph type="dt" sz="half" idx="10"/>
          </p:nvPr>
        </p:nvSpPr>
        <p:spPr/>
        <p:txBody>
          <a:bodyPr/>
          <a:lstStyle/>
          <a:p>
            <a:fld id="{A8FE5D6B-AE8B-43AA-B745-EB67411304D8}" type="datetimeFigureOut">
              <a:rPr kumimoji="1" lang="ja-JP" altLang="en-US" smtClean="0"/>
              <a:t>2021/8/9</a:t>
            </a:fld>
            <a:endParaRPr kumimoji="1" lang="ja-JP" altLang="en-US"/>
          </a:p>
        </p:txBody>
      </p:sp>
      <p:sp>
        <p:nvSpPr>
          <p:cNvPr id="5" name="フッター プレースホルダー 4">
            <a:extLst>
              <a:ext uri="{FF2B5EF4-FFF2-40B4-BE49-F238E27FC236}">
                <a16:creationId xmlns:a16="http://schemas.microsoft.com/office/drawing/2014/main" id="{0C272135-69B4-453D-8DDB-14155CD294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32C4D6-BA57-4C74-B708-0B0DECD98389}"/>
              </a:ext>
            </a:extLst>
          </p:cNvPr>
          <p:cNvSpPr>
            <a:spLocks noGrp="1"/>
          </p:cNvSpPr>
          <p:nvPr>
            <p:ph type="sldNum" sz="quarter" idx="12"/>
          </p:nvPr>
        </p:nvSpPr>
        <p:spPr/>
        <p:txBody>
          <a:bodyPr/>
          <a:lstStyle/>
          <a:p>
            <a:fld id="{02EAFB2B-7C84-427B-94E8-69A1D2AA41F4}" type="slidenum">
              <a:rPr kumimoji="1" lang="ja-JP" altLang="en-US" smtClean="0"/>
              <a:t>‹#›</a:t>
            </a:fld>
            <a:endParaRPr kumimoji="1" lang="ja-JP" altLang="en-US"/>
          </a:p>
        </p:txBody>
      </p:sp>
    </p:spTree>
    <p:extLst>
      <p:ext uri="{BB962C8B-B14F-4D97-AF65-F5344CB8AC3E}">
        <p14:creationId xmlns:p14="http://schemas.microsoft.com/office/powerpoint/2010/main" val="117590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151365-6208-4A78-974D-D97268A1BE3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7AF667B-471D-4AF5-AC13-9243F31CB77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187087-4A1A-481F-8EB5-601BEF777CA4}"/>
              </a:ext>
            </a:extLst>
          </p:cNvPr>
          <p:cNvSpPr>
            <a:spLocks noGrp="1"/>
          </p:cNvSpPr>
          <p:nvPr>
            <p:ph type="dt" sz="half" idx="10"/>
          </p:nvPr>
        </p:nvSpPr>
        <p:spPr/>
        <p:txBody>
          <a:bodyPr/>
          <a:lstStyle/>
          <a:p>
            <a:fld id="{A8FE5D6B-AE8B-43AA-B745-EB67411304D8}" type="datetimeFigureOut">
              <a:rPr kumimoji="1" lang="ja-JP" altLang="en-US" smtClean="0"/>
              <a:t>2021/8/9</a:t>
            </a:fld>
            <a:endParaRPr kumimoji="1" lang="ja-JP" altLang="en-US"/>
          </a:p>
        </p:txBody>
      </p:sp>
      <p:sp>
        <p:nvSpPr>
          <p:cNvPr id="5" name="フッター プレースホルダー 4">
            <a:extLst>
              <a:ext uri="{FF2B5EF4-FFF2-40B4-BE49-F238E27FC236}">
                <a16:creationId xmlns:a16="http://schemas.microsoft.com/office/drawing/2014/main" id="{F2577277-6ECD-4FA1-93ED-8656E67D42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BDEB62-F639-4793-8532-F94C70A25CE0}"/>
              </a:ext>
            </a:extLst>
          </p:cNvPr>
          <p:cNvSpPr>
            <a:spLocks noGrp="1"/>
          </p:cNvSpPr>
          <p:nvPr>
            <p:ph type="sldNum" sz="quarter" idx="12"/>
          </p:nvPr>
        </p:nvSpPr>
        <p:spPr/>
        <p:txBody>
          <a:bodyPr/>
          <a:lstStyle/>
          <a:p>
            <a:fld id="{02EAFB2B-7C84-427B-94E8-69A1D2AA41F4}" type="slidenum">
              <a:rPr kumimoji="1" lang="ja-JP" altLang="en-US" smtClean="0"/>
              <a:t>‹#›</a:t>
            </a:fld>
            <a:endParaRPr kumimoji="1" lang="ja-JP" altLang="en-US"/>
          </a:p>
        </p:txBody>
      </p:sp>
    </p:spTree>
    <p:extLst>
      <p:ext uri="{BB962C8B-B14F-4D97-AF65-F5344CB8AC3E}">
        <p14:creationId xmlns:p14="http://schemas.microsoft.com/office/powerpoint/2010/main" val="218077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FF167F-8552-4154-A707-6326A9534DB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9657287-CDC6-4E37-92F3-C6231C7377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7F09D81-E00A-49C3-B7AD-6D54E3E4680D}"/>
              </a:ext>
            </a:extLst>
          </p:cNvPr>
          <p:cNvSpPr>
            <a:spLocks noGrp="1"/>
          </p:cNvSpPr>
          <p:nvPr>
            <p:ph type="dt" sz="half" idx="10"/>
          </p:nvPr>
        </p:nvSpPr>
        <p:spPr/>
        <p:txBody>
          <a:bodyPr/>
          <a:lstStyle/>
          <a:p>
            <a:fld id="{A8FE5D6B-AE8B-43AA-B745-EB67411304D8}" type="datetimeFigureOut">
              <a:rPr kumimoji="1" lang="ja-JP" altLang="en-US" smtClean="0"/>
              <a:t>2021/8/9</a:t>
            </a:fld>
            <a:endParaRPr kumimoji="1" lang="ja-JP" altLang="en-US"/>
          </a:p>
        </p:txBody>
      </p:sp>
      <p:sp>
        <p:nvSpPr>
          <p:cNvPr id="5" name="フッター プレースホルダー 4">
            <a:extLst>
              <a:ext uri="{FF2B5EF4-FFF2-40B4-BE49-F238E27FC236}">
                <a16:creationId xmlns:a16="http://schemas.microsoft.com/office/drawing/2014/main" id="{064D6DF8-A87A-4AED-A6DA-D5E6264C72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289426-D463-4C78-969B-764CD4DDEC58}"/>
              </a:ext>
            </a:extLst>
          </p:cNvPr>
          <p:cNvSpPr>
            <a:spLocks noGrp="1"/>
          </p:cNvSpPr>
          <p:nvPr>
            <p:ph type="sldNum" sz="quarter" idx="12"/>
          </p:nvPr>
        </p:nvSpPr>
        <p:spPr/>
        <p:txBody>
          <a:bodyPr/>
          <a:lstStyle/>
          <a:p>
            <a:fld id="{02EAFB2B-7C84-427B-94E8-69A1D2AA41F4}" type="slidenum">
              <a:rPr kumimoji="1" lang="ja-JP" altLang="en-US" smtClean="0"/>
              <a:t>‹#›</a:t>
            </a:fld>
            <a:endParaRPr kumimoji="1" lang="ja-JP" altLang="en-US"/>
          </a:p>
        </p:txBody>
      </p:sp>
    </p:spTree>
    <p:extLst>
      <p:ext uri="{BB962C8B-B14F-4D97-AF65-F5344CB8AC3E}">
        <p14:creationId xmlns:p14="http://schemas.microsoft.com/office/powerpoint/2010/main" val="216655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8ECC5B-83AF-4D87-8D0D-30ED8D81C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3AE3B9-292F-4588-B9B4-BE65A0511C5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A7FA6A9-D278-4673-9EA7-BBF6CE07430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B0F702C-556E-46EB-B59B-60BBB0B9F829}"/>
              </a:ext>
            </a:extLst>
          </p:cNvPr>
          <p:cNvSpPr>
            <a:spLocks noGrp="1"/>
          </p:cNvSpPr>
          <p:nvPr>
            <p:ph type="dt" sz="half" idx="10"/>
          </p:nvPr>
        </p:nvSpPr>
        <p:spPr/>
        <p:txBody>
          <a:bodyPr/>
          <a:lstStyle/>
          <a:p>
            <a:fld id="{A8FE5D6B-AE8B-43AA-B745-EB67411304D8}" type="datetimeFigureOut">
              <a:rPr kumimoji="1" lang="ja-JP" altLang="en-US" smtClean="0"/>
              <a:t>2021/8/9</a:t>
            </a:fld>
            <a:endParaRPr kumimoji="1" lang="ja-JP" altLang="en-US"/>
          </a:p>
        </p:txBody>
      </p:sp>
      <p:sp>
        <p:nvSpPr>
          <p:cNvPr id="6" name="フッター プレースホルダー 5">
            <a:extLst>
              <a:ext uri="{FF2B5EF4-FFF2-40B4-BE49-F238E27FC236}">
                <a16:creationId xmlns:a16="http://schemas.microsoft.com/office/drawing/2014/main" id="{0666B5BF-4C57-4A38-AA53-7FCB34DF2F4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91AF80D-3888-4F57-9FEF-72EF5DB3A01E}"/>
              </a:ext>
            </a:extLst>
          </p:cNvPr>
          <p:cNvSpPr>
            <a:spLocks noGrp="1"/>
          </p:cNvSpPr>
          <p:nvPr>
            <p:ph type="sldNum" sz="quarter" idx="12"/>
          </p:nvPr>
        </p:nvSpPr>
        <p:spPr/>
        <p:txBody>
          <a:bodyPr/>
          <a:lstStyle/>
          <a:p>
            <a:fld id="{02EAFB2B-7C84-427B-94E8-69A1D2AA41F4}" type="slidenum">
              <a:rPr kumimoji="1" lang="ja-JP" altLang="en-US" smtClean="0"/>
              <a:t>‹#›</a:t>
            </a:fld>
            <a:endParaRPr kumimoji="1" lang="ja-JP" altLang="en-US"/>
          </a:p>
        </p:txBody>
      </p:sp>
    </p:spTree>
    <p:extLst>
      <p:ext uri="{BB962C8B-B14F-4D97-AF65-F5344CB8AC3E}">
        <p14:creationId xmlns:p14="http://schemas.microsoft.com/office/powerpoint/2010/main" val="147872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8F56C-2004-49A2-B739-D1784D2A21D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9F29641-91E0-449E-84C1-092E6EEE27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A4B28B4-3B77-42D6-AD40-8FE0A17D27C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EE51B5F-881D-40F4-B606-6EF1320EDD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6E63E6B-8F04-4BFE-AB98-554AD073494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849A8A2-F73B-408E-B097-C4C413365BA8}"/>
              </a:ext>
            </a:extLst>
          </p:cNvPr>
          <p:cNvSpPr>
            <a:spLocks noGrp="1"/>
          </p:cNvSpPr>
          <p:nvPr>
            <p:ph type="dt" sz="half" idx="10"/>
          </p:nvPr>
        </p:nvSpPr>
        <p:spPr/>
        <p:txBody>
          <a:bodyPr/>
          <a:lstStyle/>
          <a:p>
            <a:fld id="{A8FE5D6B-AE8B-43AA-B745-EB67411304D8}" type="datetimeFigureOut">
              <a:rPr kumimoji="1" lang="ja-JP" altLang="en-US" smtClean="0"/>
              <a:t>2021/8/9</a:t>
            </a:fld>
            <a:endParaRPr kumimoji="1" lang="ja-JP" altLang="en-US"/>
          </a:p>
        </p:txBody>
      </p:sp>
      <p:sp>
        <p:nvSpPr>
          <p:cNvPr id="8" name="フッター プレースホルダー 7">
            <a:extLst>
              <a:ext uri="{FF2B5EF4-FFF2-40B4-BE49-F238E27FC236}">
                <a16:creationId xmlns:a16="http://schemas.microsoft.com/office/drawing/2014/main" id="{9326B127-BF25-4DE5-965B-46AF18E4BDE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E8707F4-01BF-4F6F-8D0B-744D76949B26}"/>
              </a:ext>
            </a:extLst>
          </p:cNvPr>
          <p:cNvSpPr>
            <a:spLocks noGrp="1"/>
          </p:cNvSpPr>
          <p:nvPr>
            <p:ph type="sldNum" sz="quarter" idx="12"/>
          </p:nvPr>
        </p:nvSpPr>
        <p:spPr/>
        <p:txBody>
          <a:bodyPr/>
          <a:lstStyle/>
          <a:p>
            <a:fld id="{02EAFB2B-7C84-427B-94E8-69A1D2AA41F4}" type="slidenum">
              <a:rPr kumimoji="1" lang="ja-JP" altLang="en-US" smtClean="0"/>
              <a:t>‹#›</a:t>
            </a:fld>
            <a:endParaRPr kumimoji="1" lang="ja-JP" altLang="en-US"/>
          </a:p>
        </p:txBody>
      </p:sp>
    </p:spTree>
    <p:extLst>
      <p:ext uri="{BB962C8B-B14F-4D97-AF65-F5344CB8AC3E}">
        <p14:creationId xmlns:p14="http://schemas.microsoft.com/office/powerpoint/2010/main" val="33370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6206E-4736-4049-B75C-5DBF00D9FD1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5815BC1-3DDC-4E51-881B-F7BEE4F7ACA1}"/>
              </a:ext>
            </a:extLst>
          </p:cNvPr>
          <p:cNvSpPr>
            <a:spLocks noGrp="1"/>
          </p:cNvSpPr>
          <p:nvPr>
            <p:ph type="dt" sz="half" idx="10"/>
          </p:nvPr>
        </p:nvSpPr>
        <p:spPr/>
        <p:txBody>
          <a:bodyPr/>
          <a:lstStyle/>
          <a:p>
            <a:fld id="{A8FE5D6B-AE8B-43AA-B745-EB67411304D8}" type="datetimeFigureOut">
              <a:rPr kumimoji="1" lang="ja-JP" altLang="en-US" smtClean="0"/>
              <a:t>2021/8/9</a:t>
            </a:fld>
            <a:endParaRPr kumimoji="1" lang="ja-JP" altLang="en-US"/>
          </a:p>
        </p:txBody>
      </p:sp>
      <p:sp>
        <p:nvSpPr>
          <p:cNvPr id="4" name="フッター プレースホルダー 3">
            <a:extLst>
              <a:ext uri="{FF2B5EF4-FFF2-40B4-BE49-F238E27FC236}">
                <a16:creationId xmlns:a16="http://schemas.microsoft.com/office/drawing/2014/main" id="{D3F98B69-37DA-4AE3-ACA6-2877DD66527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61FCA88-50A0-465F-98B3-BFEA334E6359}"/>
              </a:ext>
            </a:extLst>
          </p:cNvPr>
          <p:cNvSpPr>
            <a:spLocks noGrp="1"/>
          </p:cNvSpPr>
          <p:nvPr>
            <p:ph type="sldNum" sz="quarter" idx="12"/>
          </p:nvPr>
        </p:nvSpPr>
        <p:spPr/>
        <p:txBody>
          <a:bodyPr/>
          <a:lstStyle/>
          <a:p>
            <a:fld id="{02EAFB2B-7C84-427B-94E8-69A1D2AA41F4}" type="slidenum">
              <a:rPr kumimoji="1" lang="ja-JP" altLang="en-US" smtClean="0"/>
              <a:t>‹#›</a:t>
            </a:fld>
            <a:endParaRPr kumimoji="1" lang="ja-JP" altLang="en-US"/>
          </a:p>
        </p:txBody>
      </p:sp>
    </p:spTree>
    <p:extLst>
      <p:ext uri="{BB962C8B-B14F-4D97-AF65-F5344CB8AC3E}">
        <p14:creationId xmlns:p14="http://schemas.microsoft.com/office/powerpoint/2010/main" val="251561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0520234-0227-4F88-B819-BB8FDF0D53D7}"/>
              </a:ext>
            </a:extLst>
          </p:cNvPr>
          <p:cNvSpPr>
            <a:spLocks noGrp="1"/>
          </p:cNvSpPr>
          <p:nvPr>
            <p:ph type="dt" sz="half" idx="10"/>
          </p:nvPr>
        </p:nvSpPr>
        <p:spPr/>
        <p:txBody>
          <a:bodyPr/>
          <a:lstStyle/>
          <a:p>
            <a:fld id="{A8FE5D6B-AE8B-43AA-B745-EB67411304D8}" type="datetimeFigureOut">
              <a:rPr kumimoji="1" lang="ja-JP" altLang="en-US" smtClean="0"/>
              <a:t>2021/8/9</a:t>
            </a:fld>
            <a:endParaRPr kumimoji="1" lang="ja-JP" altLang="en-US"/>
          </a:p>
        </p:txBody>
      </p:sp>
      <p:sp>
        <p:nvSpPr>
          <p:cNvPr id="3" name="フッター プレースホルダー 2">
            <a:extLst>
              <a:ext uri="{FF2B5EF4-FFF2-40B4-BE49-F238E27FC236}">
                <a16:creationId xmlns:a16="http://schemas.microsoft.com/office/drawing/2014/main" id="{0659133E-0A24-44FA-A0A1-1E2BA1A45D7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2D92FFF-CC3A-4FA2-AF38-AEEDA8E691FB}"/>
              </a:ext>
            </a:extLst>
          </p:cNvPr>
          <p:cNvSpPr>
            <a:spLocks noGrp="1"/>
          </p:cNvSpPr>
          <p:nvPr>
            <p:ph type="sldNum" sz="quarter" idx="12"/>
          </p:nvPr>
        </p:nvSpPr>
        <p:spPr/>
        <p:txBody>
          <a:bodyPr/>
          <a:lstStyle/>
          <a:p>
            <a:fld id="{02EAFB2B-7C84-427B-94E8-69A1D2AA41F4}" type="slidenum">
              <a:rPr kumimoji="1" lang="ja-JP" altLang="en-US" smtClean="0"/>
              <a:t>‹#›</a:t>
            </a:fld>
            <a:endParaRPr kumimoji="1" lang="ja-JP" altLang="en-US"/>
          </a:p>
        </p:txBody>
      </p:sp>
    </p:spTree>
    <p:extLst>
      <p:ext uri="{BB962C8B-B14F-4D97-AF65-F5344CB8AC3E}">
        <p14:creationId xmlns:p14="http://schemas.microsoft.com/office/powerpoint/2010/main" val="124480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007A8F-007F-445C-AFE1-E39B332DC10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F154900-09B8-4838-AEDC-876372AF5C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964280B-34C1-4E1A-8275-5EEF80A48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E0A1327-6A64-4959-BA63-996D2CA0E7D1}"/>
              </a:ext>
            </a:extLst>
          </p:cNvPr>
          <p:cNvSpPr>
            <a:spLocks noGrp="1"/>
          </p:cNvSpPr>
          <p:nvPr>
            <p:ph type="dt" sz="half" idx="10"/>
          </p:nvPr>
        </p:nvSpPr>
        <p:spPr/>
        <p:txBody>
          <a:bodyPr/>
          <a:lstStyle/>
          <a:p>
            <a:fld id="{A8FE5D6B-AE8B-43AA-B745-EB67411304D8}" type="datetimeFigureOut">
              <a:rPr kumimoji="1" lang="ja-JP" altLang="en-US" smtClean="0"/>
              <a:t>2021/8/9</a:t>
            </a:fld>
            <a:endParaRPr kumimoji="1" lang="ja-JP" altLang="en-US"/>
          </a:p>
        </p:txBody>
      </p:sp>
      <p:sp>
        <p:nvSpPr>
          <p:cNvPr id="6" name="フッター プレースホルダー 5">
            <a:extLst>
              <a:ext uri="{FF2B5EF4-FFF2-40B4-BE49-F238E27FC236}">
                <a16:creationId xmlns:a16="http://schemas.microsoft.com/office/drawing/2014/main" id="{BA2AD83E-32F8-49AB-8C7A-D594A4A361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8F134A-6A7B-4BC2-89BC-330729D24F6D}"/>
              </a:ext>
            </a:extLst>
          </p:cNvPr>
          <p:cNvSpPr>
            <a:spLocks noGrp="1"/>
          </p:cNvSpPr>
          <p:nvPr>
            <p:ph type="sldNum" sz="quarter" idx="12"/>
          </p:nvPr>
        </p:nvSpPr>
        <p:spPr/>
        <p:txBody>
          <a:bodyPr/>
          <a:lstStyle/>
          <a:p>
            <a:fld id="{02EAFB2B-7C84-427B-94E8-69A1D2AA41F4}" type="slidenum">
              <a:rPr kumimoji="1" lang="ja-JP" altLang="en-US" smtClean="0"/>
              <a:t>‹#›</a:t>
            </a:fld>
            <a:endParaRPr kumimoji="1" lang="ja-JP" altLang="en-US"/>
          </a:p>
        </p:txBody>
      </p:sp>
    </p:spTree>
    <p:extLst>
      <p:ext uri="{BB962C8B-B14F-4D97-AF65-F5344CB8AC3E}">
        <p14:creationId xmlns:p14="http://schemas.microsoft.com/office/powerpoint/2010/main" val="21186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0DEFA8-6C7B-4A55-B2A7-82B7AB2B41C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7B91321-D9B7-4798-A3D5-0A7962AEB7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96CFB86-7BD0-4C65-A071-87BE906FA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262BD21-7192-4CB2-A790-038E043382E8}"/>
              </a:ext>
            </a:extLst>
          </p:cNvPr>
          <p:cNvSpPr>
            <a:spLocks noGrp="1"/>
          </p:cNvSpPr>
          <p:nvPr>
            <p:ph type="dt" sz="half" idx="10"/>
          </p:nvPr>
        </p:nvSpPr>
        <p:spPr/>
        <p:txBody>
          <a:bodyPr/>
          <a:lstStyle/>
          <a:p>
            <a:fld id="{A8FE5D6B-AE8B-43AA-B745-EB67411304D8}" type="datetimeFigureOut">
              <a:rPr kumimoji="1" lang="ja-JP" altLang="en-US" smtClean="0"/>
              <a:t>2021/8/9</a:t>
            </a:fld>
            <a:endParaRPr kumimoji="1" lang="ja-JP" altLang="en-US"/>
          </a:p>
        </p:txBody>
      </p:sp>
      <p:sp>
        <p:nvSpPr>
          <p:cNvPr id="6" name="フッター プレースホルダー 5">
            <a:extLst>
              <a:ext uri="{FF2B5EF4-FFF2-40B4-BE49-F238E27FC236}">
                <a16:creationId xmlns:a16="http://schemas.microsoft.com/office/drawing/2014/main" id="{0346ADD7-99D3-4255-A8DA-0E053D7D93E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53ACAC-10AB-41D1-8891-8E006CB7E984}"/>
              </a:ext>
            </a:extLst>
          </p:cNvPr>
          <p:cNvSpPr>
            <a:spLocks noGrp="1"/>
          </p:cNvSpPr>
          <p:nvPr>
            <p:ph type="sldNum" sz="quarter" idx="12"/>
          </p:nvPr>
        </p:nvSpPr>
        <p:spPr/>
        <p:txBody>
          <a:bodyPr/>
          <a:lstStyle/>
          <a:p>
            <a:fld id="{02EAFB2B-7C84-427B-94E8-69A1D2AA41F4}" type="slidenum">
              <a:rPr kumimoji="1" lang="ja-JP" altLang="en-US" smtClean="0"/>
              <a:t>‹#›</a:t>
            </a:fld>
            <a:endParaRPr kumimoji="1" lang="ja-JP" altLang="en-US"/>
          </a:p>
        </p:txBody>
      </p:sp>
    </p:spTree>
    <p:extLst>
      <p:ext uri="{BB962C8B-B14F-4D97-AF65-F5344CB8AC3E}">
        <p14:creationId xmlns:p14="http://schemas.microsoft.com/office/powerpoint/2010/main" val="51295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2FC88FB-69F7-490E-A813-C164918F4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53A832A-D82C-4410-8FEB-B730C28EE4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2758DC-C587-432E-8CC6-D92611082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E5D6B-AE8B-43AA-B745-EB67411304D8}" type="datetimeFigureOut">
              <a:rPr kumimoji="1" lang="ja-JP" altLang="en-US" smtClean="0"/>
              <a:t>2021/8/9</a:t>
            </a:fld>
            <a:endParaRPr kumimoji="1" lang="ja-JP" altLang="en-US"/>
          </a:p>
        </p:txBody>
      </p:sp>
      <p:sp>
        <p:nvSpPr>
          <p:cNvPr id="5" name="フッター プレースホルダー 4">
            <a:extLst>
              <a:ext uri="{FF2B5EF4-FFF2-40B4-BE49-F238E27FC236}">
                <a16:creationId xmlns:a16="http://schemas.microsoft.com/office/drawing/2014/main" id="{5C16BF4D-DA2F-4AB8-87F5-10691EFA5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832824B-A123-4411-AD2A-9A9E01DAA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AFB2B-7C84-427B-94E8-69A1D2AA41F4}" type="slidenum">
              <a:rPr kumimoji="1" lang="ja-JP" altLang="en-US" smtClean="0"/>
              <a:t>‹#›</a:t>
            </a:fld>
            <a:endParaRPr kumimoji="1" lang="ja-JP" altLang="en-US"/>
          </a:p>
        </p:txBody>
      </p:sp>
    </p:spTree>
    <p:extLst>
      <p:ext uri="{BB962C8B-B14F-4D97-AF65-F5344CB8AC3E}">
        <p14:creationId xmlns:p14="http://schemas.microsoft.com/office/powerpoint/2010/main" val="3623015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1E0E69-79EC-4EBF-8C39-B286208AB9A6}"/>
              </a:ext>
            </a:extLst>
          </p:cNvPr>
          <p:cNvSpPr>
            <a:spLocks noGrp="1"/>
          </p:cNvSpPr>
          <p:nvPr>
            <p:ph type="ctrTitle"/>
          </p:nvPr>
        </p:nvSpPr>
        <p:spPr/>
        <p:txBody>
          <a:bodyPr/>
          <a:lstStyle/>
          <a:p>
            <a:r>
              <a:rPr kumimoji="1" lang="en-US" altLang="ja-JP" dirty="0"/>
              <a:t>INTT</a:t>
            </a:r>
            <a:r>
              <a:rPr kumimoji="1" lang="ja-JP" altLang="en-US" dirty="0"/>
              <a:t>についての進捗</a:t>
            </a:r>
          </a:p>
        </p:txBody>
      </p:sp>
      <p:sp>
        <p:nvSpPr>
          <p:cNvPr id="3" name="字幕 2">
            <a:extLst>
              <a:ext uri="{FF2B5EF4-FFF2-40B4-BE49-F238E27FC236}">
                <a16:creationId xmlns:a16="http://schemas.microsoft.com/office/drawing/2014/main" id="{FCAFE918-F7FC-4596-B61B-F1E9973346DA}"/>
              </a:ext>
            </a:extLst>
          </p:cNvPr>
          <p:cNvSpPr>
            <a:spLocks noGrp="1"/>
          </p:cNvSpPr>
          <p:nvPr>
            <p:ph type="subTitle" idx="1"/>
          </p:nvPr>
        </p:nvSpPr>
        <p:spPr/>
        <p:txBody>
          <a:bodyPr/>
          <a:lstStyle/>
          <a:p>
            <a:r>
              <a:rPr kumimoji="1" lang="ja-JP" altLang="en-US" dirty="0"/>
              <a:t>蜂谷　崇</a:t>
            </a:r>
            <a:endParaRPr kumimoji="1" lang="en-US" altLang="ja-JP" dirty="0"/>
          </a:p>
          <a:p>
            <a:r>
              <a:rPr lang="ja-JP" altLang="en-US" dirty="0"/>
              <a:t>奈良女子大＆理研</a:t>
            </a:r>
            <a:r>
              <a:rPr lang="en-US" altLang="ja-JP" dirty="0"/>
              <a:t>BNL</a:t>
            </a:r>
            <a:endParaRPr kumimoji="1" lang="en-US" altLang="ja-JP" dirty="0"/>
          </a:p>
        </p:txBody>
      </p:sp>
    </p:spTree>
    <p:extLst>
      <p:ext uri="{BB962C8B-B14F-4D97-AF65-F5344CB8AC3E}">
        <p14:creationId xmlns:p14="http://schemas.microsoft.com/office/powerpoint/2010/main" val="90626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26B2D-7C54-46AF-B4BA-ABFEEA5334C0}"/>
              </a:ext>
            </a:extLst>
          </p:cNvPr>
          <p:cNvSpPr>
            <a:spLocks noGrp="1"/>
          </p:cNvSpPr>
          <p:nvPr>
            <p:ph type="title"/>
          </p:nvPr>
        </p:nvSpPr>
        <p:spPr>
          <a:xfrm>
            <a:off x="452760" y="99040"/>
            <a:ext cx="10515600" cy="646486"/>
          </a:xfrm>
        </p:spPr>
        <p:txBody>
          <a:bodyPr>
            <a:normAutofit fontScale="90000"/>
          </a:bodyPr>
          <a:lstStyle/>
          <a:p>
            <a:r>
              <a:rPr lang="en-US" altLang="ja-JP" dirty="0"/>
              <a:t>Amplitude</a:t>
            </a:r>
            <a:r>
              <a:rPr lang="ja-JP" altLang="en-US" dirty="0"/>
              <a:t>分布</a:t>
            </a:r>
            <a:endParaRPr kumimoji="1" lang="ja-JP" altLang="en-US" dirty="0"/>
          </a:p>
        </p:txBody>
      </p:sp>
      <p:pic>
        <p:nvPicPr>
          <p:cNvPr id="9" name="図 8">
            <a:extLst>
              <a:ext uri="{FF2B5EF4-FFF2-40B4-BE49-F238E27FC236}">
                <a16:creationId xmlns:a16="http://schemas.microsoft.com/office/drawing/2014/main" id="{294AE1D4-5D28-4884-BC73-45FB589326C6}"/>
              </a:ext>
            </a:extLst>
          </p:cNvPr>
          <p:cNvPicPr>
            <a:picLocks noChangeAspect="1"/>
          </p:cNvPicPr>
          <p:nvPr/>
        </p:nvPicPr>
        <p:blipFill>
          <a:blip r:embed="rId2"/>
          <a:stretch>
            <a:fillRect/>
          </a:stretch>
        </p:blipFill>
        <p:spPr>
          <a:xfrm>
            <a:off x="634889" y="813504"/>
            <a:ext cx="2389504" cy="2531925"/>
          </a:xfrm>
          <a:prstGeom prst="rect">
            <a:avLst/>
          </a:prstGeom>
        </p:spPr>
      </p:pic>
      <p:sp>
        <p:nvSpPr>
          <p:cNvPr id="82" name="テキスト ボックス 81">
            <a:extLst>
              <a:ext uri="{FF2B5EF4-FFF2-40B4-BE49-F238E27FC236}">
                <a16:creationId xmlns:a16="http://schemas.microsoft.com/office/drawing/2014/main" id="{A7D3C20C-F229-4DD9-B5B7-114C997D61AB}"/>
              </a:ext>
            </a:extLst>
          </p:cNvPr>
          <p:cNvSpPr txBox="1"/>
          <p:nvPr/>
        </p:nvSpPr>
        <p:spPr>
          <a:xfrm>
            <a:off x="3990535" y="3677425"/>
            <a:ext cx="2331103" cy="369332"/>
          </a:xfrm>
          <a:prstGeom prst="rect">
            <a:avLst/>
          </a:prstGeom>
          <a:noFill/>
        </p:spPr>
        <p:txBody>
          <a:bodyPr wrap="square">
            <a:spAutoFit/>
          </a:bodyPr>
          <a:lstStyle/>
          <a:p>
            <a:r>
              <a:rPr kumimoji="1" lang="en-US" altLang="ja-JP" dirty="0"/>
              <a:t>Measured response </a:t>
            </a:r>
            <a:endParaRPr lang="ja-JP" altLang="en-US" dirty="0"/>
          </a:p>
        </p:txBody>
      </p:sp>
      <p:sp>
        <p:nvSpPr>
          <p:cNvPr id="92" name="テキスト ボックス 91">
            <a:extLst>
              <a:ext uri="{FF2B5EF4-FFF2-40B4-BE49-F238E27FC236}">
                <a16:creationId xmlns:a16="http://schemas.microsoft.com/office/drawing/2014/main" id="{3A6460D0-F37B-42BB-8CEC-CB790E52CA42}"/>
              </a:ext>
            </a:extLst>
          </p:cNvPr>
          <p:cNvSpPr txBox="1"/>
          <p:nvPr/>
        </p:nvSpPr>
        <p:spPr>
          <a:xfrm>
            <a:off x="3990535" y="208184"/>
            <a:ext cx="6096439" cy="3760970"/>
          </a:xfrm>
          <a:prstGeom prst="rect">
            <a:avLst/>
          </a:prstGeom>
          <a:noFill/>
        </p:spPr>
        <p:txBody>
          <a:bodyPr wrap="square">
            <a:normAutofit/>
          </a:bodyPr>
          <a:lstStyle/>
          <a:p>
            <a:pPr marL="285750" indent="-285750">
              <a:buFont typeface="Arial" panose="020B0604020202020204" pitchFamily="34" charset="0"/>
              <a:buChar char="•"/>
            </a:pPr>
            <a:r>
              <a:rPr kumimoji="1" lang="en-US" altLang="ja-JP" dirty="0">
                <a:latin typeface="+mn-ea"/>
              </a:rPr>
              <a:t>FPHX</a:t>
            </a:r>
            <a:r>
              <a:rPr kumimoji="1" lang="ja-JP" altLang="en-US" dirty="0">
                <a:latin typeface="+mn-ea"/>
              </a:rPr>
              <a:t>の仕様書</a:t>
            </a:r>
            <a:r>
              <a:rPr lang="ja-JP" altLang="en-US" dirty="0">
                <a:latin typeface="+mn-ea"/>
              </a:rPr>
              <a:t>による</a:t>
            </a:r>
            <a:r>
              <a:rPr kumimoji="1" lang="ja-JP" altLang="en-US" dirty="0">
                <a:latin typeface="+mn-ea"/>
              </a:rPr>
              <a:t>と、</a:t>
            </a:r>
            <a:r>
              <a:rPr kumimoji="1" lang="en-US" altLang="ja-JP" dirty="0">
                <a:latin typeface="+mn-ea"/>
              </a:rPr>
              <a:t> </a:t>
            </a:r>
            <a:r>
              <a:rPr kumimoji="1" lang="ja-JP" altLang="en-US" dirty="0">
                <a:latin typeface="+mn-ea"/>
              </a:rPr>
              <a:t>各</a:t>
            </a:r>
            <a:r>
              <a:rPr kumimoji="1" lang="en-US" altLang="ja-JP" dirty="0">
                <a:latin typeface="+mn-ea"/>
              </a:rPr>
              <a:t>Ch</a:t>
            </a:r>
            <a:r>
              <a:rPr kumimoji="1" lang="ja-JP" altLang="en-US" dirty="0">
                <a:latin typeface="+mn-ea"/>
              </a:rPr>
              <a:t>の</a:t>
            </a:r>
            <a:r>
              <a:rPr kumimoji="1" lang="en-US" altLang="ja-JP" dirty="0">
                <a:latin typeface="+mn-ea"/>
              </a:rPr>
              <a:t>ADC </a:t>
            </a:r>
            <a:r>
              <a:rPr kumimoji="1" lang="ja-JP" altLang="en-US" dirty="0">
                <a:latin typeface="+mn-ea"/>
              </a:rPr>
              <a:t>は</a:t>
            </a:r>
            <a:r>
              <a:rPr kumimoji="1" lang="en-US" altLang="ja-JP" dirty="0">
                <a:latin typeface="+mn-ea"/>
              </a:rPr>
              <a:t>8</a:t>
            </a:r>
            <a:r>
              <a:rPr kumimoji="1" lang="ja-JP" altLang="en-US" dirty="0">
                <a:latin typeface="+mn-ea"/>
              </a:rPr>
              <a:t>つのコンパレータを元に計算される。コンパレータの</a:t>
            </a:r>
            <a:r>
              <a:rPr kumimoji="1" lang="en-US" altLang="ja-JP" dirty="0">
                <a:latin typeface="+mn-ea"/>
              </a:rPr>
              <a:t>8</a:t>
            </a:r>
            <a:r>
              <a:rPr kumimoji="1" lang="ja-JP" altLang="en-US" dirty="0">
                <a:latin typeface="+mn-ea"/>
              </a:rPr>
              <a:t>つの比較電圧</a:t>
            </a:r>
            <a:r>
              <a:rPr kumimoji="1" lang="en-US" altLang="ja-JP" dirty="0">
                <a:latin typeface="+mn-ea"/>
              </a:rPr>
              <a:t>(Vth0…7)</a:t>
            </a:r>
            <a:r>
              <a:rPr kumimoji="1" lang="ja-JP" altLang="en-US" dirty="0">
                <a:latin typeface="+mn-ea"/>
              </a:rPr>
              <a:t>は全</a:t>
            </a:r>
            <a:r>
              <a:rPr kumimoji="1" lang="en-US" altLang="ja-JP" dirty="0">
                <a:latin typeface="+mn-ea"/>
              </a:rPr>
              <a:t>128ch</a:t>
            </a:r>
            <a:r>
              <a:rPr kumimoji="1" lang="ja-JP" altLang="en-US" dirty="0">
                <a:latin typeface="+mn-ea"/>
              </a:rPr>
              <a:t>で共通。</a:t>
            </a:r>
            <a:endParaRPr kumimoji="1" lang="en-US" altLang="ja-JP" dirty="0">
              <a:latin typeface="+mn-ea"/>
            </a:endParaRPr>
          </a:p>
          <a:p>
            <a:pPr marL="285750" indent="-285750">
              <a:buFont typeface="Arial" panose="020B0604020202020204" pitchFamily="34" charset="0"/>
              <a:buChar char="•"/>
            </a:pPr>
            <a:r>
              <a:rPr lang="en-US" altLang="ja-JP" dirty="0">
                <a:latin typeface="+mn-ea"/>
              </a:rPr>
              <a:t>ADC</a:t>
            </a:r>
            <a:r>
              <a:rPr lang="ja-JP" altLang="en-US" dirty="0">
                <a:latin typeface="+mn-ea"/>
              </a:rPr>
              <a:t>値は、測定した電荷</a:t>
            </a:r>
            <a:r>
              <a:rPr lang="en-US" altLang="ja-JP" dirty="0" err="1">
                <a:latin typeface="+mn-ea"/>
              </a:rPr>
              <a:t>Vq</a:t>
            </a:r>
            <a:r>
              <a:rPr lang="en-US" altLang="ja-JP" dirty="0">
                <a:latin typeface="+mn-ea"/>
              </a:rPr>
              <a:t>(</a:t>
            </a:r>
            <a:r>
              <a:rPr lang="ja-JP" altLang="en-US" dirty="0">
                <a:latin typeface="+mn-ea"/>
              </a:rPr>
              <a:t>を積分回路で電圧変換した値</a:t>
            </a:r>
            <a:r>
              <a:rPr lang="en-US" altLang="ja-JP" dirty="0">
                <a:latin typeface="+mn-ea"/>
              </a:rPr>
              <a:t>)</a:t>
            </a:r>
            <a:r>
              <a:rPr lang="ja-JP" altLang="en-US" dirty="0">
                <a:latin typeface="+mn-ea"/>
              </a:rPr>
              <a:t>と</a:t>
            </a:r>
            <a:r>
              <a:rPr lang="en-US" altLang="ja-JP" dirty="0">
                <a:latin typeface="+mn-ea"/>
              </a:rPr>
              <a:t>Vth</a:t>
            </a:r>
            <a:r>
              <a:rPr lang="ja-JP" altLang="en-US" dirty="0">
                <a:latin typeface="+mn-ea"/>
              </a:rPr>
              <a:t>の関係で決まる。</a:t>
            </a:r>
            <a:endParaRPr lang="en-US" altLang="ja-JP" dirty="0">
              <a:latin typeface="+mn-ea"/>
            </a:endParaRPr>
          </a:p>
          <a:p>
            <a:pPr marL="742950" lvl="1" indent="-285750">
              <a:buFont typeface="Arial" panose="020B0604020202020204" pitchFamily="34" charset="0"/>
              <a:buChar char="•"/>
            </a:pPr>
            <a:r>
              <a:rPr kumimoji="1" lang="en-US" altLang="ja-JP" dirty="0">
                <a:latin typeface="+mn-ea"/>
              </a:rPr>
              <a:t>Vth0&lt;</a:t>
            </a:r>
            <a:r>
              <a:rPr kumimoji="1" lang="en-US" altLang="ja-JP" dirty="0" err="1">
                <a:latin typeface="+mn-ea"/>
              </a:rPr>
              <a:t>Vq</a:t>
            </a:r>
            <a:r>
              <a:rPr kumimoji="1" lang="en-US" altLang="ja-JP" dirty="0">
                <a:latin typeface="+mn-ea"/>
              </a:rPr>
              <a:t>&lt;Vth1 </a:t>
            </a:r>
            <a:r>
              <a:rPr kumimoji="1" lang="ja-JP" altLang="en-US" dirty="0">
                <a:latin typeface="+mn-ea"/>
              </a:rPr>
              <a:t>の場合　</a:t>
            </a:r>
            <a:r>
              <a:rPr kumimoji="1" lang="en-US" altLang="ja-JP" dirty="0">
                <a:latin typeface="+mn-ea"/>
              </a:rPr>
              <a:t>ADC=0</a:t>
            </a:r>
          </a:p>
          <a:p>
            <a:pPr marL="742950" lvl="1" indent="-285750">
              <a:buFont typeface="Arial" panose="020B0604020202020204" pitchFamily="34" charset="0"/>
              <a:buChar char="•"/>
            </a:pPr>
            <a:r>
              <a:rPr kumimoji="1" lang="en-US" altLang="ja-JP" dirty="0">
                <a:latin typeface="+mn-ea"/>
              </a:rPr>
              <a:t>Vth1&lt;</a:t>
            </a:r>
            <a:r>
              <a:rPr kumimoji="1" lang="en-US" altLang="ja-JP" dirty="0" err="1">
                <a:latin typeface="+mn-ea"/>
              </a:rPr>
              <a:t>Vq</a:t>
            </a:r>
            <a:r>
              <a:rPr kumimoji="1" lang="en-US" altLang="ja-JP" dirty="0">
                <a:latin typeface="+mn-ea"/>
              </a:rPr>
              <a:t>&lt;Vth2 </a:t>
            </a:r>
            <a:r>
              <a:rPr kumimoji="1" lang="ja-JP" altLang="en-US" dirty="0">
                <a:latin typeface="+mn-ea"/>
              </a:rPr>
              <a:t>の場合　</a:t>
            </a:r>
            <a:r>
              <a:rPr kumimoji="1" lang="en-US" altLang="ja-JP" dirty="0">
                <a:latin typeface="+mn-ea"/>
              </a:rPr>
              <a:t>ADC=1</a:t>
            </a:r>
          </a:p>
          <a:p>
            <a:pPr marL="742950" lvl="1" indent="-285750">
              <a:buFont typeface="Arial" panose="020B0604020202020204" pitchFamily="34" charset="0"/>
              <a:buChar char="•"/>
            </a:pPr>
            <a:r>
              <a:rPr kumimoji="1" lang="en-US" altLang="ja-JP" dirty="0" err="1">
                <a:latin typeface="+mn-ea"/>
              </a:rPr>
              <a:t>Vth_n</a:t>
            </a:r>
            <a:r>
              <a:rPr kumimoji="1" lang="en-US" altLang="ja-JP" dirty="0">
                <a:latin typeface="+mn-ea"/>
              </a:rPr>
              <a:t>&lt;</a:t>
            </a:r>
            <a:r>
              <a:rPr kumimoji="1" lang="en-US" altLang="ja-JP" dirty="0" err="1">
                <a:latin typeface="+mn-ea"/>
              </a:rPr>
              <a:t>Vq</a:t>
            </a:r>
            <a:r>
              <a:rPr kumimoji="1" lang="en-US" altLang="ja-JP" dirty="0">
                <a:latin typeface="+mn-ea"/>
              </a:rPr>
              <a:t>&lt;Vth_n+1 </a:t>
            </a:r>
            <a:r>
              <a:rPr kumimoji="1" lang="ja-JP" altLang="en-US" dirty="0">
                <a:latin typeface="+mn-ea"/>
              </a:rPr>
              <a:t>の場合　</a:t>
            </a:r>
            <a:r>
              <a:rPr kumimoji="1" lang="en-US" altLang="ja-JP" dirty="0">
                <a:latin typeface="+mn-ea"/>
              </a:rPr>
              <a:t>ADC=n</a:t>
            </a:r>
          </a:p>
          <a:p>
            <a:pPr marL="285750" indent="-285750">
              <a:buFont typeface="Arial" panose="020B0604020202020204" pitchFamily="34" charset="0"/>
              <a:buChar char="•"/>
            </a:pPr>
            <a:r>
              <a:rPr lang="en-US" altLang="ja-JP" dirty="0">
                <a:latin typeface="+mn-ea"/>
              </a:rPr>
              <a:t>ADC vs Amplitude</a:t>
            </a:r>
            <a:r>
              <a:rPr lang="ja-JP" altLang="en-US" dirty="0">
                <a:latin typeface="+mn-ea"/>
              </a:rPr>
              <a:t>分布をみると左。</a:t>
            </a:r>
            <a:endParaRPr lang="en-US" altLang="ja-JP" dirty="0">
              <a:latin typeface="+mn-ea"/>
            </a:endParaRPr>
          </a:p>
          <a:p>
            <a:pPr marL="285750" indent="-285750">
              <a:buFont typeface="Arial" panose="020B0604020202020204" pitchFamily="34" charset="0"/>
              <a:buChar char="•"/>
            </a:pPr>
            <a:r>
              <a:rPr kumimoji="1" lang="en-US" altLang="ja-JP" dirty="0">
                <a:latin typeface="+mn-ea"/>
              </a:rPr>
              <a:t>Amplitude</a:t>
            </a:r>
            <a:r>
              <a:rPr kumimoji="1" lang="ja-JP" altLang="en-US" dirty="0">
                <a:latin typeface="+mn-ea"/>
              </a:rPr>
              <a:t>分布をみると下のようになる。</a:t>
            </a:r>
            <a:endParaRPr kumimoji="1" lang="en-US" altLang="ja-JP" dirty="0">
              <a:latin typeface="+mn-ea"/>
            </a:endParaRPr>
          </a:p>
          <a:p>
            <a:pPr marL="285750" indent="-285750">
              <a:buFont typeface="Arial" panose="020B0604020202020204" pitchFamily="34" charset="0"/>
              <a:buChar char="•"/>
            </a:pPr>
            <a:r>
              <a:rPr lang="ja-JP" altLang="en-US" dirty="0">
                <a:latin typeface="+mn-ea"/>
              </a:rPr>
              <a:t>右は、各ＡＤＣ時</a:t>
            </a:r>
            <a:r>
              <a:rPr lang="en-US" altLang="ja-JP" dirty="0">
                <a:latin typeface="+mn-ea"/>
              </a:rPr>
              <a:t>(</a:t>
            </a:r>
            <a:r>
              <a:rPr lang="ja-JP" altLang="en-US" dirty="0">
                <a:latin typeface="+mn-ea"/>
              </a:rPr>
              <a:t>例えばＡＤＣ０：青</a:t>
            </a:r>
            <a:r>
              <a:rPr lang="en-US" altLang="ja-JP" dirty="0">
                <a:latin typeface="+mn-ea"/>
              </a:rPr>
              <a:t>)</a:t>
            </a:r>
            <a:r>
              <a:rPr lang="ja-JP" altLang="en-US" dirty="0">
                <a:latin typeface="+mn-ea"/>
              </a:rPr>
              <a:t>、</a:t>
            </a:r>
            <a:r>
              <a:rPr lang="en-US" altLang="ja-JP" dirty="0">
                <a:latin typeface="+mn-ea"/>
              </a:rPr>
              <a:t>amplitude</a:t>
            </a:r>
            <a:r>
              <a:rPr lang="ja-JP" altLang="en-US" dirty="0">
                <a:latin typeface="+mn-ea"/>
              </a:rPr>
              <a:t>分布</a:t>
            </a:r>
            <a:endParaRPr kumimoji="1" lang="en-US" altLang="ja-JP" dirty="0">
              <a:latin typeface="+mn-ea"/>
            </a:endParaRPr>
          </a:p>
        </p:txBody>
      </p:sp>
      <p:pic>
        <p:nvPicPr>
          <p:cNvPr id="95" name="図 94">
            <a:extLst>
              <a:ext uri="{FF2B5EF4-FFF2-40B4-BE49-F238E27FC236}">
                <a16:creationId xmlns:a16="http://schemas.microsoft.com/office/drawing/2014/main" id="{2531FB17-E3EA-490F-9A22-505773E871E0}"/>
              </a:ext>
            </a:extLst>
          </p:cNvPr>
          <p:cNvPicPr>
            <a:picLocks noChangeAspect="1"/>
          </p:cNvPicPr>
          <p:nvPr/>
        </p:nvPicPr>
        <p:blipFill>
          <a:blip r:embed="rId3"/>
          <a:stretch>
            <a:fillRect/>
          </a:stretch>
        </p:blipFill>
        <p:spPr>
          <a:xfrm>
            <a:off x="315008" y="3783114"/>
            <a:ext cx="3029265" cy="2689225"/>
          </a:xfrm>
          <a:prstGeom prst="rect">
            <a:avLst/>
          </a:prstGeom>
        </p:spPr>
      </p:pic>
      <p:sp>
        <p:nvSpPr>
          <p:cNvPr id="96" name="テキスト ボックス 95">
            <a:extLst>
              <a:ext uri="{FF2B5EF4-FFF2-40B4-BE49-F238E27FC236}">
                <a16:creationId xmlns:a16="http://schemas.microsoft.com/office/drawing/2014/main" id="{8C149391-2559-45A0-8F62-547B401F31F5}"/>
              </a:ext>
            </a:extLst>
          </p:cNvPr>
          <p:cNvSpPr txBox="1"/>
          <p:nvPr/>
        </p:nvSpPr>
        <p:spPr>
          <a:xfrm>
            <a:off x="634889" y="3371468"/>
            <a:ext cx="2155936" cy="369332"/>
          </a:xfrm>
          <a:prstGeom prst="rect">
            <a:avLst/>
          </a:prstGeom>
          <a:noFill/>
        </p:spPr>
        <p:txBody>
          <a:bodyPr wrap="square">
            <a:spAutoFit/>
          </a:bodyPr>
          <a:lstStyle/>
          <a:p>
            <a:r>
              <a:rPr lang="en-US" altLang="ja-JP" dirty="0"/>
              <a:t>ADC vs Amplitude</a:t>
            </a:r>
            <a:endParaRPr lang="ja-JP" altLang="en-US" dirty="0"/>
          </a:p>
        </p:txBody>
      </p:sp>
      <p:pic>
        <p:nvPicPr>
          <p:cNvPr id="16" name="図 15">
            <a:extLst>
              <a:ext uri="{FF2B5EF4-FFF2-40B4-BE49-F238E27FC236}">
                <a16:creationId xmlns:a16="http://schemas.microsoft.com/office/drawing/2014/main" id="{080410B5-2499-4436-91C7-818B4BEC5E7F}"/>
              </a:ext>
            </a:extLst>
          </p:cNvPr>
          <p:cNvPicPr>
            <a:picLocks noChangeAspect="1"/>
          </p:cNvPicPr>
          <p:nvPr/>
        </p:nvPicPr>
        <p:blipFill>
          <a:blip r:embed="rId4"/>
          <a:stretch>
            <a:fillRect/>
          </a:stretch>
        </p:blipFill>
        <p:spPr>
          <a:xfrm>
            <a:off x="4001016" y="3969154"/>
            <a:ext cx="3608576" cy="2709429"/>
          </a:xfrm>
          <a:prstGeom prst="rect">
            <a:avLst/>
          </a:prstGeom>
        </p:spPr>
      </p:pic>
      <p:pic>
        <p:nvPicPr>
          <p:cNvPr id="27" name="図 26">
            <a:extLst>
              <a:ext uri="{FF2B5EF4-FFF2-40B4-BE49-F238E27FC236}">
                <a16:creationId xmlns:a16="http://schemas.microsoft.com/office/drawing/2014/main" id="{7EC36035-8C92-4B37-B5C8-0422B5C368F6}"/>
              </a:ext>
            </a:extLst>
          </p:cNvPr>
          <p:cNvPicPr>
            <a:picLocks noChangeAspect="1"/>
          </p:cNvPicPr>
          <p:nvPr/>
        </p:nvPicPr>
        <p:blipFill>
          <a:blip r:embed="rId5"/>
          <a:stretch>
            <a:fillRect/>
          </a:stretch>
        </p:blipFill>
        <p:spPr>
          <a:xfrm>
            <a:off x="8266335" y="3980827"/>
            <a:ext cx="3680464" cy="2668989"/>
          </a:xfrm>
          <a:prstGeom prst="rect">
            <a:avLst/>
          </a:prstGeom>
        </p:spPr>
      </p:pic>
    </p:spTree>
    <p:extLst>
      <p:ext uri="{BB962C8B-B14F-4D97-AF65-F5344CB8AC3E}">
        <p14:creationId xmlns:p14="http://schemas.microsoft.com/office/powerpoint/2010/main" val="14789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FE1619-AC67-475A-B065-ECF8F05858F1}"/>
              </a:ext>
            </a:extLst>
          </p:cNvPr>
          <p:cNvSpPr>
            <a:spLocks noGrp="1"/>
          </p:cNvSpPr>
          <p:nvPr>
            <p:ph type="title"/>
          </p:nvPr>
        </p:nvSpPr>
        <p:spPr>
          <a:xfrm>
            <a:off x="310243" y="266406"/>
            <a:ext cx="10515600" cy="459855"/>
          </a:xfrm>
        </p:spPr>
        <p:txBody>
          <a:bodyPr>
            <a:normAutofit fontScale="90000"/>
          </a:bodyPr>
          <a:lstStyle/>
          <a:p>
            <a:r>
              <a:rPr kumimoji="1" lang="ja-JP" altLang="en-US" dirty="0"/>
              <a:t>平均シフト法が求めているもの＝</a:t>
            </a:r>
            <a:r>
              <a:rPr kumimoji="1" lang="en-US" altLang="ja-JP" dirty="0"/>
              <a:t>Width</a:t>
            </a:r>
            <a:endParaRPr kumimoji="1" lang="ja-JP" altLang="en-US" dirty="0"/>
          </a:p>
        </p:txBody>
      </p:sp>
      <p:sp>
        <p:nvSpPr>
          <p:cNvPr id="3" name="コンテンツ プレースホルダー 2">
            <a:extLst>
              <a:ext uri="{FF2B5EF4-FFF2-40B4-BE49-F238E27FC236}">
                <a16:creationId xmlns:a16="http://schemas.microsoft.com/office/drawing/2014/main" id="{388FF0E0-D463-469E-B01D-0DB775FE1D38}"/>
              </a:ext>
            </a:extLst>
          </p:cNvPr>
          <p:cNvSpPr>
            <a:spLocks noGrp="1"/>
          </p:cNvSpPr>
          <p:nvPr>
            <p:ph idx="1"/>
          </p:nvPr>
        </p:nvSpPr>
        <p:spPr>
          <a:xfrm>
            <a:off x="6417702" y="822768"/>
            <a:ext cx="5774298" cy="6128290"/>
          </a:xfrm>
        </p:spPr>
        <p:txBody>
          <a:bodyPr>
            <a:normAutofit fontScale="47500" lnSpcReduction="20000"/>
          </a:bodyPr>
          <a:lstStyle/>
          <a:p>
            <a:pPr>
              <a:lnSpc>
                <a:spcPct val="120000"/>
              </a:lnSpc>
            </a:pPr>
            <a:r>
              <a:rPr kumimoji="1" lang="ja-JP" altLang="en-US" dirty="0">
                <a:latin typeface="+mn-ea"/>
              </a:rPr>
              <a:t>もしノイズがない場合、</a:t>
            </a:r>
            <a:endParaRPr kumimoji="1" lang="en-US" altLang="ja-JP" dirty="0">
              <a:latin typeface="+mn-ea"/>
            </a:endParaRPr>
          </a:p>
          <a:p>
            <a:pPr lvl="1">
              <a:lnSpc>
                <a:spcPct val="120000"/>
              </a:lnSpc>
            </a:pPr>
            <a:r>
              <a:rPr kumimoji="1" lang="ja-JP" altLang="en-US" dirty="0">
                <a:latin typeface="+mn-ea"/>
              </a:rPr>
              <a:t>分かりやすさのため、</a:t>
            </a:r>
            <a:r>
              <a:rPr kumimoji="1" lang="en-US" altLang="ja-JP" dirty="0">
                <a:latin typeface="+mn-ea"/>
              </a:rPr>
              <a:t>Th0, Th1</a:t>
            </a:r>
            <a:r>
              <a:rPr kumimoji="1" lang="ja-JP" altLang="en-US" dirty="0">
                <a:latin typeface="+mn-ea"/>
              </a:rPr>
              <a:t>の間を広くとる。</a:t>
            </a:r>
            <a:endParaRPr kumimoji="1" lang="en-US" altLang="ja-JP" dirty="0">
              <a:latin typeface="+mn-ea"/>
            </a:endParaRPr>
          </a:p>
          <a:p>
            <a:pPr lvl="1">
              <a:lnSpc>
                <a:spcPct val="120000"/>
              </a:lnSpc>
            </a:pPr>
            <a:r>
              <a:rPr lang="en-US" altLang="ja-JP" dirty="0">
                <a:latin typeface="+mn-ea"/>
              </a:rPr>
              <a:t>ADC=0</a:t>
            </a:r>
            <a:r>
              <a:rPr lang="ja-JP" altLang="en-US" dirty="0">
                <a:latin typeface="+mn-ea"/>
              </a:rPr>
              <a:t>になるのは、</a:t>
            </a:r>
            <a:r>
              <a:rPr lang="en-US" altLang="ja-JP" dirty="0">
                <a:latin typeface="+mn-ea"/>
              </a:rPr>
              <a:t>Th0 &lt; </a:t>
            </a:r>
            <a:r>
              <a:rPr lang="en-US" altLang="ja-JP" dirty="0" err="1">
                <a:latin typeface="+mn-ea"/>
              </a:rPr>
              <a:t>ampl</a:t>
            </a:r>
            <a:r>
              <a:rPr lang="en-US" altLang="ja-JP" dirty="0">
                <a:latin typeface="+mn-ea"/>
              </a:rPr>
              <a:t> &lt; Th1</a:t>
            </a:r>
            <a:r>
              <a:rPr lang="ja-JP" altLang="en-US" dirty="0">
                <a:latin typeface="+mn-ea"/>
              </a:rPr>
              <a:t>＝青の四角ピーク。</a:t>
            </a:r>
            <a:endParaRPr lang="en-US" altLang="ja-JP" dirty="0">
              <a:latin typeface="+mn-ea"/>
            </a:endParaRPr>
          </a:p>
          <a:p>
            <a:pPr lvl="2">
              <a:lnSpc>
                <a:spcPct val="120000"/>
              </a:lnSpc>
            </a:pPr>
            <a:r>
              <a:rPr lang="en-US" altLang="ja-JP" dirty="0" err="1">
                <a:latin typeface="+mn-ea"/>
              </a:rPr>
              <a:t>Ampl</a:t>
            </a:r>
            <a:r>
              <a:rPr lang="en-US" altLang="ja-JP" dirty="0">
                <a:latin typeface="+mn-ea"/>
              </a:rPr>
              <a:t> = </a:t>
            </a:r>
            <a:r>
              <a:rPr lang="en-US" altLang="ja-JP" dirty="0" err="1">
                <a:latin typeface="+mn-ea"/>
              </a:rPr>
              <a:t>Vq</a:t>
            </a:r>
            <a:r>
              <a:rPr lang="en-US" altLang="ja-JP" dirty="0">
                <a:latin typeface="+mn-ea"/>
              </a:rPr>
              <a:t> </a:t>
            </a:r>
            <a:r>
              <a:rPr lang="ja-JP" altLang="en-US" dirty="0">
                <a:latin typeface="+mn-ea"/>
              </a:rPr>
              <a:t>に相当</a:t>
            </a:r>
            <a:endParaRPr kumimoji="1" lang="en-US" altLang="ja-JP" dirty="0">
              <a:latin typeface="+mn-ea"/>
            </a:endParaRPr>
          </a:p>
          <a:p>
            <a:pPr lvl="2">
              <a:lnSpc>
                <a:spcPct val="120000"/>
              </a:lnSpc>
            </a:pPr>
            <a:r>
              <a:rPr lang="en-US" altLang="ja-JP" dirty="0">
                <a:latin typeface="+mn-ea"/>
              </a:rPr>
              <a:t>Center Line </a:t>
            </a:r>
            <a:r>
              <a:rPr lang="ja-JP" altLang="en-US" dirty="0">
                <a:latin typeface="+mn-ea"/>
              </a:rPr>
              <a:t>：</a:t>
            </a:r>
            <a:r>
              <a:rPr lang="en-US" altLang="ja-JP" dirty="0">
                <a:latin typeface="+mn-ea"/>
              </a:rPr>
              <a:t>ADC</a:t>
            </a:r>
            <a:r>
              <a:rPr lang="ja-JP" altLang="en-US" dirty="0">
                <a:latin typeface="+mn-ea"/>
              </a:rPr>
              <a:t>＝</a:t>
            </a:r>
            <a:r>
              <a:rPr lang="en-US" altLang="ja-JP" dirty="0">
                <a:latin typeface="+mn-ea"/>
              </a:rPr>
              <a:t>0</a:t>
            </a:r>
            <a:r>
              <a:rPr lang="ja-JP" altLang="en-US" dirty="0">
                <a:latin typeface="+mn-ea"/>
              </a:rPr>
              <a:t>のときの、ビンの中央値。</a:t>
            </a:r>
            <a:endParaRPr lang="en-US" altLang="ja-JP" dirty="0">
              <a:latin typeface="+mn-ea"/>
            </a:endParaRPr>
          </a:p>
          <a:p>
            <a:pPr lvl="2">
              <a:lnSpc>
                <a:spcPct val="120000"/>
              </a:lnSpc>
            </a:pPr>
            <a:r>
              <a:rPr kumimoji="1" lang="en-US" altLang="ja-JP" dirty="0">
                <a:latin typeface="+mn-ea"/>
              </a:rPr>
              <a:t>ADC</a:t>
            </a:r>
            <a:r>
              <a:rPr kumimoji="1" lang="ja-JP" altLang="en-US" dirty="0">
                <a:latin typeface="+mn-ea"/>
              </a:rPr>
              <a:t>＝０だけ考えると</a:t>
            </a:r>
            <a:r>
              <a:rPr kumimoji="1" lang="en-US" altLang="ja-JP" dirty="0">
                <a:latin typeface="+mn-ea"/>
              </a:rPr>
              <a:t>Width</a:t>
            </a:r>
            <a:r>
              <a:rPr kumimoji="1" lang="ja-JP" altLang="en-US" dirty="0">
                <a:latin typeface="+mn-ea"/>
              </a:rPr>
              <a:t>＝</a:t>
            </a:r>
            <a:r>
              <a:rPr kumimoji="1" lang="en-US" altLang="ja-JP" dirty="0">
                <a:latin typeface="+mn-ea"/>
              </a:rPr>
              <a:t>ADC0</a:t>
            </a:r>
            <a:r>
              <a:rPr kumimoji="1" lang="ja-JP" altLang="en-US" dirty="0">
                <a:latin typeface="+mn-ea"/>
              </a:rPr>
              <a:t>のビン幅</a:t>
            </a:r>
            <a:endParaRPr kumimoji="1" lang="en-US" altLang="ja-JP" dirty="0">
              <a:latin typeface="+mn-ea"/>
            </a:endParaRPr>
          </a:p>
          <a:p>
            <a:pPr lvl="1">
              <a:lnSpc>
                <a:spcPct val="120000"/>
              </a:lnSpc>
            </a:pPr>
            <a:r>
              <a:rPr kumimoji="1" lang="ja-JP" altLang="en-US" dirty="0">
                <a:latin typeface="+mn-ea"/>
              </a:rPr>
              <a:t>実際は、</a:t>
            </a:r>
            <a:r>
              <a:rPr kumimoji="1" lang="en-US" altLang="ja-JP" dirty="0">
                <a:latin typeface="+mn-ea"/>
              </a:rPr>
              <a:t>ADC</a:t>
            </a:r>
            <a:r>
              <a:rPr kumimoji="1" lang="ja-JP" altLang="en-US" dirty="0">
                <a:latin typeface="+mn-ea"/>
              </a:rPr>
              <a:t>＝</a:t>
            </a:r>
            <a:r>
              <a:rPr kumimoji="1" lang="en-US" altLang="ja-JP" dirty="0">
                <a:latin typeface="+mn-ea"/>
              </a:rPr>
              <a:t>1</a:t>
            </a:r>
            <a:r>
              <a:rPr lang="ja-JP" altLang="en-US" dirty="0">
                <a:latin typeface="+mn-ea"/>
              </a:rPr>
              <a:t>の中心値 </a:t>
            </a:r>
            <a:r>
              <a:rPr lang="en-US" altLang="ja-JP" dirty="0">
                <a:latin typeface="+mn-ea"/>
              </a:rPr>
              <a:t>– ADC=0</a:t>
            </a:r>
            <a:r>
              <a:rPr lang="ja-JP" altLang="en-US" dirty="0">
                <a:latin typeface="+mn-ea"/>
              </a:rPr>
              <a:t>の中心値　として、</a:t>
            </a:r>
            <a:r>
              <a:rPr lang="en-US" altLang="ja-JP" dirty="0">
                <a:latin typeface="+mn-ea"/>
              </a:rPr>
              <a:t>ADC</a:t>
            </a:r>
            <a:r>
              <a:rPr lang="ja-JP" altLang="en-US" dirty="0">
                <a:latin typeface="+mn-ea"/>
              </a:rPr>
              <a:t>＝</a:t>
            </a:r>
            <a:r>
              <a:rPr lang="en-US" altLang="ja-JP" dirty="0">
                <a:latin typeface="+mn-ea"/>
              </a:rPr>
              <a:t>1</a:t>
            </a:r>
            <a:r>
              <a:rPr lang="ja-JP" altLang="en-US" dirty="0">
                <a:latin typeface="+mn-ea"/>
              </a:rPr>
              <a:t>の分布をシフトする。　全ての</a:t>
            </a:r>
            <a:r>
              <a:rPr lang="en-US" altLang="ja-JP" dirty="0">
                <a:latin typeface="+mn-ea"/>
              </a:rPr>
              <a:t>ADC</a:t>
            </a:r>
            <a:r>
              <a:rPr lang="ja-JP" altLang="en-US" dirty="0">
                <a:latin typeface="+mn-ea"/>
              </a:rPr>
              <a:t>値でそれぞれシフトしたのち、分布を重ね合わせる。</a:t>
            </a:r>
            <a:endParaRPr lang="en-US" altLang="ja-JP" dirty="0">
              <a:latin typeface="+mn-ea"/>
            </a:endParaRPr>
          </a:p>
          <a:p>
            <a:pPr lvl="2">
              <a:lnSpc>
                <a:spcPct val="120000"/>
              </a:lnSpc>
            </a:pPr>
            <a:r>
              <a:rPr kumimoji="1" lang="en-US" altLang="ja-JP" b="1" dirty="0">
                <a:solidFill>
                  <a:srgbClr val="FF0000"/>
                </a:solidFill>
                <a:latin typeface="+mn-ea"/>
              </a:rPr>
              <a:t>Width </a:t>
            </a:r>
            <a:r>
              <a:rPr kumimoji="1" lang="ja-JP" altLang="en-US" b="1" dirty="0">
                <a:solidFill>
                  <a:srgbClr val="FF0000"/>
                </a:solidFill>
                <a:latin typeface="+mn-ea"/>
              </a:rPr>
              <a:t>＝　</a:t>
            </a:r>
            <a:r>
              <a:rPr kumimoji="1" lang="en-US" altLang="ja-JP" b="1" dirty="0">
                <a:solidFill>
                  <a:srgbClr val="FF0000"/>
                </a:solidFill>
                <a:latin typeface="+mn-ea"/>
              </a:rPr>
              <a:t>ADC</a:t>
            </a:r>
            <a:r>
              <a:rPr kumimoji="1" lang="ja-JP" altLang="en-US" b="1" dirty="0">
                <a:solidFill>
                  <a:srgbClr val="FF0000"/>
                </a:solidFill>
                <a:latin typeface="+mn-ea"/>
              </a:rPr>
              <a:t>のビン幅の重ね合わせ</a:t>
            </a:r>
            <a:endParaRPr kumimoji="1" lang="en-US" altLang="ja-JP" b="1" dirty="0">
              <a:solidFill>
                <a:srgbClr val="FF0000"/>
              </a:solidFill>
              <a:latin typeface="+mn-ea"/>
            </a:endParaRPr>
          </a:p>
          <a:p>
            <a:pPr>
              <a:lnSpc>
                <a:spcPct val="120000"/>
              </a:lnSpc>
            </a:pPr>
            <a:r>
              <a:rPr lang="ja-JP" altLang="en-US" dirty="0">
                <a:latin typeface="+mn-ea"/>
              </a:rPr>
              <a:t>ノイズがある場合、</a:t>
            </a:r>
            <a:endParaRPr lang="en-US" altLang="ja-JP" dirty="0">
              <a:latin typeface="+mn-ea"/>
            </a:endParaRPr>
          </a:p>
          <a:p>
            <a:pPr lvl="1">
              <a:lnSpc>
                <a:spcPct val="120000"/>
              </a:lnSpc>
            </a:pPr>
            <a:r>
              <a:rPr kumimoji="1" lang="en-US" altLang="ja-JP" dirty="0">
                <a:latin typeface="+mn-ea"/>
              </a:rPr>
              <a:t>TH0, TH1</a:t>
            </a:r>
            <a:r>
              <a:rPr kumimoji="1" lang="ja-JP" altLang="en-US" dirty="0">
                <a:latin typeface="+mn-ea"/>
              </a:rPr>
              <a:t>などがノイズのためスロープ</a:t>
            </a:r>
            <a:r>
              <a:rPr kumimoji="1" lang="en-US" altLang="ja-JP" dirty="0">
                <a:latin typeface="+mn-ea"/>
              </a:rPr>
              <a:t>(</a:t>
            </a:r>
            <a:r>
              <a:rPr kumimoji="1" lang="ja-JP" altLang="en-US" dirty="0">
                <a:latin typeface="+mn-ea"/>
              </a:rPr>
              <a:t>傾き</a:t>
            </a:r>
            <a:r>
              <a:rPr kumimoji="1" lang="en-US" altLang="ja-JP" dirty="0">
                <a:latin typeface="+mn-ea"/>
              </a:rPr>
              <a:t>)</a:t>
            </a:r>
            <a:r>
              <a:rPr kumimoji="1" lang="ja-JP" altLang="en-US" dirty="0">
                <a:latin typeface="+mn-ea"/>
              </a:rPr>
              <a:t>を持つ。</a:t>
            </a:r>
            <a:endParaRPr kumimoji="1" lang="en-US" altLang="ja-JP" dirty="0">
              <a:latin typeface="+mn-ea"/>
            </a:endParaRPr>
          </a:p>
          <a:p>
            <a:pPr lvl="1">
              <a:lnSpc>
                <a:spcPct val="120000"/>
              </a:lnSpc>
            </a:pPr>
            <a:r>
              <a:rPr kumimoji="1" lang="en-US" altLang="ja-JP" dirty="0">
                <a:latin typeface="+mn-ea"/>
              </a:rPr>
              <a:t>ADC=0</a:t>
            </a:r>
            <a:r>
              <a:rPr kumimoji="1" lang="ja-JP" altLang="en-US" dirty="0">
                <a:latin typeface="+mn-ea"/>
              </a:rPr>
              <a:t>の分布は、</a:t>
            </a:r>
            <a:r>
              <a:rPr kumimoji="1" lang="ja-JP" altLang="en-US" b="1" dirty="0">
                <a:latin typeface="+mn-ea"/>
              </a:rPr>
              <a:t>台形になる</a:t>
            </a:r>
            <a:endParaRPr kumimoji="1" lang="en-US" altLang="ja-JP" b="1" dirty="0">
              <a:latin typeface="+mn-ea"/>
            </a:endParaRPr>
          </a:p>
          <a:p>
            <a:pPr lvl="2">
              <a:lnSpc>
                <a:spcPct val="120000"/>
              </a:lnSpc>
            </a:pPr>
            <a:r>
              <a:rPr lang="en-US" altLang="ja-JP" dirty="0">
                <a:latin typeface="+mn-ea"/>
              </a:rPr>
              <a:t>Center Line</a:t>
            </a:r>
            <a:r>
              <a:rPr lang="ja-JP" altLang="en-US" dirty="0">
                <a:latin typeface="+mn-ea"/>
              </a:rPr>
              <a:t>は</a:t>
            </a:r>
            <a:r>
              <a:rPr lang="en-US" altLang="ja-JP" dirty="0">
                <a:latin typeface="+mn-ea"/>
              </a:rPr>
              <a:t>ADC0</a:t>
            </a:r>
            <a:r>
              <a:rPr lang="ja-JP" altLang="en-US" dirty="0">
                <a:latin typeface="+mn-ea"/>
              </a:rPr>
              <a:t>のビンの中央値</a:t>
            </a:r>
            <a:r>
              <a:rPr lang="en-US" altLang="ja-JP" dirty="0">
                <a:latin typeface="+mn-ea"/>
              </a:rPr>
              <a:t>(</a:t>
            </a:r>
            <a:r>
              <a:rPr lang="ja-JP" altLang="en-US" dirty="0">
                <a:latin typeface="+mn-ea"/>
              </a:rPr>
              <a:t>ノイズがないケースと同じ</a:t>
            </a:r>
            <a:r>
              <a:rPr lang="en-US" altLang="ja-JP" dirty="0">
                <a:latin typeface="+mn-ea"/>
              </a:rPr>
              <a:t>)</a:t>
            </a:r>
          </a:p>
          <a:p>
            <a:pPr lvl="2">
              <a:lnSpc>
                <a:spcPct val="120000"/>
              </a:lnSpc>
            </a:pPr>
            <a:r>
              <a:rPr lang="en-US" altLang="ja-JP" dirty="0">
                <a:latin typeface="+mn-ea"/>
              </a:rPr>
              <a:t>Width = ADC0</a:t>
            </a:r>
            <a:r>
              <a:rPr lang="ja-JP" altLang="en-US" dirty="0">
                <a:latin typeface="+mn-ea"/>
              </a:rPr>
              <a:t>のビン幅</a:t>
            </a:r>
            <a:endParaRPr lang="en-US" altLang="ja-JP" dirty="0">
              <a:latin typeface="+mn-ea"/>
            </a:endParaRPr>
          </a:p>
          <a:p>
            <a:pPr lvl="1">
              <a:lnSpc>
                <a:spcPct val="120000"/>
              </a:lnSpc>
            </a:pPr>
            <a:r>
              <a:rPr lang="en-US" altLang="ja-JP" dirty="0">
                <a:latin typeface="+mn-ea"/>
              </a:rPr>
              <a:t>ADC0-7</a:t>
            </a:r>
            <a:r>
              <a:rPr lang="ja-JP" altLang="en-US" dirty="0">
                <a:latin typeface="+mn-ea"/>
              </a:rPr>
              <a:t>を重ね合わせた場合、</a:t>
            </a:r>
            <a:endParaRPr lang="en-US" altLang="ja-JP" dirty="0">
              <a:latin typeface="+mn-ea"/>
            </a:endParaRPr>
          </a:p>
          <a:p>
            <a:pPr lvl="2">
              <a:lnSpc>
                <a:spcPct val="120000"/>
              </a:lnSpc>
            </a:pPr>
            <a:r>
              <a:rPr kumimoji="1" lang="en-US" altLang="ja-JP" b="1" dirty="0">
                <a:solidFill>
                  <a:srgbClr val="FF0000"/>
                </a:solidFill>
                <a:latin typeface="+mn-ea"/>
              </a:rPr>
              <a:t>Width </a:t>
            </a:r>
            <a:r>
              <a:rPr kumimoji="1" lang="ja-JP" altLang="en-US" b="1" dirty="0">
                <a:solidFill>
                  <a:srgbClr val="FF0000"/>
                </a:solidFill>
                <a:latin typeface="+mn-ea"/>
              </a:rPr>
              <a:t>＝　</a:t>
            </a:r>
            <a:r>
              <a:rPr kumimoji="1" lang="en-US" altLang="ja-JP" b="1" dirty="0">
                <a:solidFill>
                  <a:srgbClr val="FF0000"/>
                </a:solidFill>
                <a:latin typeface="+mn-ea"/>
              </a:rPr>
              <a:t>ADC</a:t>
            </a:r>
            <a:r>
              <a:rPr kumimoji="1" lang="ja-JP" altLang="en-US" b="1" dirty="0">
                <a:solidFill>
                  <a:srgbClr val="FF0000"/>
                </a:solidFill>
                <a:latin typeface="+mn-ea"/>
              </a:rPr>
              <a:t>のビン幅の重ね合わせ　＋　ノイズ幅</a:t>
            </a:r>
            <a:endParaRPr lang="en-US" altLang="ja-JP" b="1" dirty="0">
              <a:solidFill>
                <a:srgbClr val="FF0000"/>
              </a:solidFill>
              <a:latin typeface="+mn-ea"/>
            </a:endParaRPr>
          </a:p>
          <a:p>
            <a:pPr lvl="2">
              <a:lnSpc>
                <a:spcPct val="120000"/>
              </a:lnSpc>
            </a:pPr>
            <a:endParaRPr kumimoji="1" lang="en-US" altLang="ja-JP" b="1" dirty="0">
              <a:solidFill>
                <a:srgbClr val="FF0000"/>
              </a:solidFill>
              <a:latin typeface="+mn-ea"/>
            </a:endParaRPr>
          </a:p>
          <a:p>
            <a:pPr>
              <a:lnSpc>
                <a:spcPct val="120000"/>
              </a:lnSpc>
            </a:pPr>
            <a:r>
              <a:rPr kumimoji="1" lang="ja-JP" altLang="en-US" dirty="0">
                <a:latin typeface="+mn-ea"/>
              </a:rPr>
              <a:t>一方、エラー関数法は</a:t>
            </a:r>
            <a:r>
              <a:rPr lang="en-US" altLang="ja-JP" dirty="0">
                <a:latin typeface="+mn-ea"/>
              </a:rPr>
              <a:t>Th0</a:t>
            </a:r>
            <a:r>
              <a:rPr lang="ja-JP" altLang="en-US" dirty="0">
                <a:latin typeface="+mn-ea"/>
              </a:rPr>
              <a:t>を求めている。</a:t>
            </a:r>
            <a:endParaRPr lang="en-US" altLang="ja-JP" dirty="0">
              <a:latin typeface="+mn-ea"/>
            </a:endParaRPr>
          </a:p>
          <a:p>
            <a:pPr lvl="1">
              <a:lnSpc>
                <a:spcPct val="120000"/>
              </a:lnSpc>
            </a:pPr>
            <a:r>
              <a:rPr kumimoji="1" lang="en-US" altLang="ja-JP" dirty="0">
                <a:latin typeface="+mn-ea"/>
              </a:rPr>
              <a:t>Width:</a:t>
            </a:r>
            <a:r>
              <a:rPr kumimoji="1" lang="ja-JP" altLang="en-US" dirty="0">
                <a:latin typeface="+mn-ea"/>
              </a:rPr>
              <a:t>　</a:t>
            </a:r>
            <a:r>
              <a:rPr kumimoji="1" lang="en-US" altLang="ja-JP" dirty="0">
                <a:latin typeface="+mn-ea"/>
              </a:rPr>
              <a:t>Th0</a:t>
            </a:r>
            <a:r>
              <a:rPr kumimoji="1" lang="ja-JP" altLang="en-US" dirty="0">
                <a:latin typeface="+mn-ea"/>
              </a:rPr>
              <a:t>の幅　→　ノイズを表す</a:t>
            </a:r>
            <a:endParaRPr kumimoji="1" lang="en-US" altLang="ja-JP" dirty="0">
              <a:latin typeface="+mn-ea"/>
            </a:endParaRPr>
          </a:p>
          <a:p>
            <a:pPr lvl="1">
              <a:lnSpc>
                <a:spcPct val="120000"/>
              </a:lnSpc>
            </a:pPr>
            <a:endParaRPr lang="en-US" altLang="ja-JP" dirty="0">
              <a:latin typeface="+mn-ea"/>
            </a:endParaRPr>
          </a:p>
          <a:p>
            <a:pPr marL="0" indent="0">
              <a:lnSpc>
                <a:spcPct val="120000"/>
              </a:lnSpc>
              <a:buNone/>
            </a:pPr>
            <a:r>
              <a:rPr kumimoji="1" lang="ja-JP" altLang="en-US" dirty="0">
                <a:latin typeface="+mn-ea"/>
              </a:rPr>
              <a:t>エラー関数法の</a:t>
            </a:r>
            <a:r>
              <a:rPr kumimoji="1" lang="en-US" altLang="ja-JP" dirty="0">
                <a:latin typeface="+mn-ea"/>
              </a:rPr>
              <a:t>Width</a:t>
            </a:r>
            <a:r>
              <a:rPr kumimoji="1" lang="ja-JP" altLang="en-US" dirty="0">
                <a:latin typeface="+mn-ea"/>
              </a:rPr>
              <a:t>と平均シフト法の</a:t>
            </a:r>
            <a:r>
              <a:rPr kumimoji="1" lang="en-US" altLang="ja-JP" dirty="0">
                <a:latin typeface="+mn-ea"/>
              </a:rPr>
              <a:t>Width</a:t>
            </a:r>
            <a:r>
              <a:rPr kumimoji="1" lang="ja-JP" altLang="en-US" dirty="0">
                <a:latin typeface="+mn-ea"/>
              </a:rPr>
              <a:t>は異なる量を求めており、ノイズ量が見積りたい場合、エラー関数法を使うほうが直接的。</a:t>
            </a:r>
            <a:endParaRPr lang="en-US" altLang="ja-JP" dirty="0">
              <a:latin typeface="+mn-ea"/>
            </a:endParaRPr>
          </a:p>
          <a:p>
            <a:pPr>
              <a:lnSpc>
                <a:spcPct val="120000"/>
              </a:lnSpc>
            </a:pPr>
            <a:r>
              <a:rPr kumimoji="1" lang="ja-JP" altLang="en-US" dirty="0">
                <a:latin typeface="+mn-ea"/>
              </a:rPr>
              <a:t>平均シフト法でノイズを求める場合、求まった</a:t>
            </a:r>
            <a:r>
              <a:rPr kumimoji="1" lang="en-US" altLang="ja-JP" dirty="0">
                <a:latin typeface="+mn-ea"/>
              </a:rPr>
              <a:t>Width</a:t>
            </a:r>
            <a:r>
              <a:rPr kumimoji="1" lang="ja-JP" altLang="en-US" dirty="0">
                <a:latin typeface="+mn-ea"/>
              </a:rPr>
              <a:t>から各</a:t>
            </a:r>
            <a:r>
              <a:rPr kumimoji="1" lang="en-US" altLang="ja-JP" dirty="0">
                <a:latin typeface="+mn-ea"/>
              </a:rPr>
              <a:t>ADC</a:t>
            </a:r>
            <a:r>
              <a:rPr kumimoji="1" lang="ja-JP" altLang="en-US" dirty="0">
                <a:latin typeface="+mn-ea"/>
              </a:rPr>
              <a:t>のビン幅を差し引く必要がある。</a:t>
            </a:r>
            <a:endParaRPr kumimoji="1" lang="en-US" altLang="ja-JP" dirty="0">
              <a:latin typeface="+mn-ea"/>
            </a:endParaRPr>
          </a:p>
          <a:p>
            <a:pPr lvl="1">
              <a:lnSpc>
                <a:spcPct val="120000"/>
              </a:lnSpc>
            </a:pPr>
            <a:r>
              <a:rPr lang="en-US" altLang="ja-JP" dirty="0">
                <a:latin typeface="+mn-ea"/>
              </a:rPr>
              <a:t>ADC</a:t>
            </a:r>
            <a:r>
              <a:rPr lang="ja-JP" altLang="en-US" dirty="0">
                <a:latin typeface="+mn-ea"/>
              </a:rPr>
              <a:t>毎に</a:t>
            </a:r>
            <a:r>
              <a:rPr lang="en-US" altLang="ja-JP" dirty="0">
                <a:latin typeface="+mn-ea"/>
              </a:rPr>
              <a:t>Bin</a:t>
            </a:r>
            <a:r>
              <a:rPr lang="ja-JP" altLang="en-US" dirty="0">
                <a:latin typeface="+mn-ea"/>
              </a:rPr>
              <a:t>幅が違うとするとかなり面倒な計算が必要になる。</a:t>
            </a:r>
            <a:endParaRPr lang="en-US" altLang="ja-JP" dirty="0">
              <a:latin typeface="+mn-ea"/>
            </a:endParaRPr>
          </a:p>
        </p:txBody>
      </p:sp>
      <p:pic>
        <p:nvPicPr>
          <p:cNvPr id="5" name="図 4">
            <a:extLst>
              <a:ext uri="{FF2B5EF4-FFF2-40B4-BE49-F238E27FC236}">
                <a16:creationId xmlns:a16="http://schemas.microsoft.com/office/drawing/2014/main" id="{0EC3E9CF-8551-42EC-8D95-22EC5823B66F}"/>
              </a:ext>
            </a:extLst>
          </p:cNvPr>
          <p:cNvPicPr>
            <a:picLocks noChangeAspect="1"/>
          </p:cNvPicPr>
          <p:nvPr/>
        </p:nvPicPr>
        <p:blipFill>
          <a:blip r:embed="rId2"/>
          <a:stretch>
            <a:fillRect/>
          </a:stretch>
        </p:blipFill>
        <p:spPr>
          <a:xfrm>
            <a:off x="272414" y="790394"/>
            <a:ext cx="4332746" cy="3192549"/>
          </a:xfrm>
          <a:prstGeom prst="rect">
            <a:avLst/>
          </a:prstGeom>
        </p:spPr>
      </p:pic>
      <p:grpSp>
        <p:nvGrpSpPr>
          <p:cNvPr id="39" name="グループ化 38">
            <a:extLst>
              <a:ext uri="{FF2B5EF4-FFF2-40B4-BE49-F238E27FC236}">
                <a16:creationId xmlns:a16="http://schemas.microsoft.com/office/drawing/2014/main" id="{D6806BE8-3642-4C85-AEDE-CF1B3CDF4A67}"/>
              </a:ext>
            </a:extLst>
          </p:cNvPr>
          <p:cNvGrpSpPr/>
          <p:nvPr/>
        </p:nvGrpSpPr>
        <p:grpSpPr>
          <a:xfrm>
            <a:off x="209245" y="4054868"/>
            <a:ext cx="3265080" cy="2830572"/>
            <a:chOff x="5605216" y="3765466"/>
            <a:chExt cx="3265080" cy="2830572"/>
          </a:xfrm>
        </p:grpSpPr>
        <p:grpSp>
          <p:nvGrpSpPr>
            <p:cNvPr id="33" name="グループ化 32">
              <a:extLst>
                <a:ext uri="{FF2B5EF4-FFF2-40B4-BE49-F238E27FC236}">
                  <a16:creationId xmlns:a16="http://schemas.microsoft.com/office/drawing/2014/main" id="{855DAEEF-2AAB-4932-A36E-47E80D89105C}"/>
                </a:ext>
              </a:extLst>
            </p:cNvPr>
            <p:cNvGrpSpPr/>
            <p:nvPr/>
          </p:nvGrpSpPr>
          <p:grpSpPr>
            <a:xfrm>
              <a:off x="5605216" y="3765466"/>
              <a:ext cx="3265080" cy="2830572"/>
              <a:chOff x="6515460" y="2810652"/>
              <a:chExt cx="3265080" cy="2830572"/>
            </a:xfrm>
          </p:grpSpPr>
          <p:grpSp>
            <p:nvGrpSpPr>
              <p:cNvPr id="12" name="グループ化 11">
                <a:extLst>
                  <a:ext uri="{FF2B5EF4-FFF2-40B4-BE49-F238E27FC236}">
                    <a16:creationId xmlns:a16="http://schemas.microsoft.com/office/drawing/2014/main" id="{BEEEE8E0-F029-42DA-AA1D-B7994D66A6D8}"/>
                  </a:ext>
                </a:extLst>
              </p:cNvPr>
              <p:cNvGrpSpPr/>
              <p:nvPr/>
            </p:nvGrpSpPr>
            <p:grpSpPr>
              <a:xfrm>
                <a:off x="6880664" y="3699626"/>
                <a:ext cx="2201614" cy="1644465"/>
                <a:chOff x="4286250" y="938893"/>
                <a:chExt cx="2655343" cy="1983371"/>
              </a:xfrm>
            </p:grpSpPr>
            <p:cxnSp>
              <p:nvCxnSpPr>
                <p:cNvPr id="30" name="直線コネクタ 29">
                  <a:extLst>
                    <a:ext uri="{FF2B5EF4-FFF2-40B4-BE49-F238E27FC236}">
                      <a16:creationId xmlns:a16="http://schemas.microsoft.com/office/drawing/2014/main" id="{5C9A74E6-1835-407D-8BF9-C971B442E4F2}"/>
                    </a:ext>
                  </a:extLst>
                </p:cNvPr>
                <p:cNvCxnSpPr/>
                <p:nvPr/>
              </p:nvCxnSpPr>
              <p:spPr>
                <a:xfrm>
                  <a:off x="4286250" y="938893"/>
                  <a:ext cx="0" cy="19833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54DC860-2805-421A-BA7F-52D381F35403}"/>
                    </a:ext>
                  </a:extLst>
                </p:cNvPr>
                <p:cNvCxnSpPr>
                  <a:cxnSpLocks/>
                </p:cNvCxnSpPr>
                <p:nvPr/>
              </p:nvCxnSpPr>
              <p:spPr>
                <a:xfrm flipH="1">
                  <a:off x="4286251" y="2918761"/>
                  <a:ext cx="265534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 name="直線コネクタ 12">
                <a:extLst>
                  <a:ext uri="{FF2B5EF4-FFF2-40B4-BE49-F238E27FC236}">
                    <a16:creationId xmlns:a16="http://schemas.microsoft.com/office/drawing/2014/main" id="{F8BC6CF8-EB09-4930-B2B7-8E8E1E0FF2E5}"/>
                  </a:ext>
                </a:extLst>
              </p:cNvPr>
              <p:cNvCxnSpPr/>
              <p:nvPr/>
            </p:nvCxnSpPr>
            <p:spPr>
              <a:xfrm flipV="1">
                <a:off x="7790616" y="3839923"/>
                <a:ext cx="0" cy="1502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7B98FA35-29CF-4F72-A9A1-420BB48D0570}"/>
                  </a:ext>
                </a:extLst>
              </p:cNvPr>
              <p:cNvCxnSpPr/>
              <p:nvPr/>
            </p:nvCxnSpPr>
            <p:spPr>
              <a:xfrm flipV="1">
                <a:off x="8552968" y="3839923"/>
                <a:ext cx="0" cy="15020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FF5A789-999E-48A8-AE4E-877E788E6F0D}"/>
                  </a:ext>
                </a:extLst>
              </p:cNvPr>
              <p:cNvCxnSpPr/>
              <p:nvPr/>
            </p:nvCxnSpPr>
            <p:spPr>
              <a:xfrm flipV="1">
                <a:off x="8794504" y="3839923"/>
                <a:ext cx="0" cy="150208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A38B167F-7334-40FE-A489-E4290A5B430F}"/>
                  </a:ext>
                </a:extLst>
              </p:cNvPr>
              <p:cNvCxnSpPr>
                <a:cxnSpLocks/>
              </p:cNvCxnSpPr>
              <p:nvPr/>
            </p:nvCxnSpPr>
            <p:spPr>
              <a:xfrm flipH="1">
                <a:off x="7790616" y="3839923"/>
                <a:ext cx="14933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91D81E39-F1C2-475E-95BF-D4D79C959175}"/>
                  </a:ext>
                </a:extLst>
              </p:cNvPr>
              <p:cNvCxnSpPr>
                <a:cxnSpLocks/>
              </p:cNvCxnSpPr>
              <p:nvPr/>
            </p:nvCxnSpPr>
            <p:spPr>
              <a:xfrm flipH="1">
                <a:off x="8544890" y="3845165"/>
                <a:ext cx="11838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847580C5-C28B-446A-9D45-3A4C5AD1D800}"/>
                  </a:ext>
                </a:extLst>
              </p:cNvPr>
              <p:cNvCxnSpPr>
                <a:cxnSpLocks/>
              </p:cNvCxnSpPr>
              <p:nvPr/>
            </p:nvCxnSpPr>
            <p:spPr>
              <a:xfrm>
                <a:off x="8794504" y="3842245"/>
                <a:ext cx="98603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2569BA00-A21B-4E84-963B-E72B3696D765}"/>
                  </a:ext>
                </a:extLst>
              </p:cNvPr>
              <p:cNvSpPr txBox="1"/>
              <p:nvPr/>
            </p:nvSpPr>
            <p:spPr>
              <a:xfrm>
                <a:off x="8184587" y="5333447"/>
                <a:ext cx="1183816" cy="307777"/>
              </a:xfrm>
              <a:prstGeom prst="rect">
                <a:avLst/>
              </a:prstGeom>
              <a:noFill/>
            </p:spPr>
            <p:txBody>
              <a:bodyPr wrap="square">
                <a:spAutoFit/>
              </a:bodyPr>
              <a:lstStyle/>
              <a:p>
                <a:r>
                  <a:rPr kumimoji="1" lang="en-US" altLang="ja-JP" sz="1400" dirty="0"/>
                  <a:t>amplitude</a:t>
                </a:r>
                <a:endParaRPr lang="ja-JP" altLang="en-US" sz="1400" dirty="0"/>
              </a:p>
            </p:txBody>
          </p:sp>
          <p:sp>
            <p:nvSpPr>
              <p:cNvPr id="24" name="テキスト ボックス 23">
                <a:extLst>
                  <a:ext uri="{FF2B5EF4-FFF2-40B4-BE49-F238E27FC236}">
                    <a16:creationId xmlns:a16="http://schemas.microsoft.com/office/drawing/2014/main" id="{49C93C56-118F-498F-83CA-17E8BA0986B5}"/>
                  </a:ext>
                </a:extLst>
              </p:cNvPr>
              <p:cNvSpPr txBox="1"/>
              <p:nvPr/>
            </p:nvSpPr>
            <p:spPr>
              <a:xfrm rot="16200000">
                <a:off x="7535036" y="3479983"/>
                <a:ext cx="536018" cy="307777"/>
              </a:xfrm>
              <a:prstGeom prst="rect">
                <a:avLst/>
              </a:prstGeom>
              <a:noFill/>
            </p:spPr>
            <p:txBody>
              <a:bodyPr wrap="square">
                <a:spAutoFit/>
              </a:bodyPr>
              <a:lstStyle/>
              <a:p>
                <a:r>
                  <a:rPr kumimoji="1" lang="en-US" altLang="ja-JP" sz="1400" dirty="0">
                    <a:solidFill>
                      <a:srgbClr val="0070C0"/>
                    </a:solidFill>
                  </a:rPr>
                  <a:t>Th0</a:t>
                </a:r>
                <a:endParaRPr lang="ja-JP" altLang="en-US" sz="1400" dirty="0">
                  <a:solidFill>
                    <a:srgbClr val="0070C0"/>
                  </a:solidFill>
                </a:endParaRPr>
              </a:p>
            </p:txBody>
          </p:sp>
          <p:sp>
            <p:nvSpPr>
              <p:cNvPr id="25" name="テキスト ボックス 24">
                <a:extLst>
                  <a:ext uri="{FF2B5EF4-FFF2-40B4-BE49-F238E27FC236}">
                    <a16:creationId xmlns:a16="http://schemas.microsoft.com/office/drawing/2014/main" id="{DD6521B0-DBBE-4935-9C69-834B46FDC81C}"/>
                  </a:ext>
                </a:extLst>
              </p:cNvPr>
              <p:cNvSpPr txBox="1"/>
              <p:nvPr/>
            </p:nvSpPr>
            <p:spPr>
              <a:xfrm rot="16200000">
                <a:off x="8344304" y="3472750"/>
                <a:ext cx="539473" cy="307777"/>
              </a:xfrm>
              <a:prstGeom prst="rect">
                <a:avLst/>
              </a:prstGeom>
              <a:noFill/>
            </p:spPr>
            <p:txBody>
              <a:bodyPr wrap="square">
                <a:spAutoFit/>
              </a:bodyPr>
              <a:lstStyle/>
              <a:p>
                <a:r>
                  <a:rPr kumimoji="1" lang="en-US" altLang="ja-JP" sz="1400" dirty="0">
                    <a:solidFill>
                      <a:srgbClr val="FF0000"/>
                    </a:solidFill>
                  </a:rPr>
                  <a:t>Th1</a:t>
                </a:r>
                <a:endParaRPr lang="ja-JP" altLang="en-US" sz="1400" dirty="0">
                  <a:solidFill>
                    <a:srgbClr val="FF0000"/>
                  </a:solidFill>
                </a:endParaRPr>
              </a:p>
            </p:txBody>
          </p:sp>
          <p:sp>
            <p:nvSpPr>
              <p:cNvPr id="26" name="テキスト ボックス 25">
                <a:extLst>
                  <a:ext uri="{FF2B5EF4-FFF2-40B4-BE49-F238E27FC236}">
                    <a16:creationId xmlns:a16="http://schemas.microsoft.com/office/drawing/2014/main" id="{B23201F0-9784-4761-A242-17FCC38A3E3D}"/>
                  </a:ext>
                </a:extLst>
              </p:cNvPr>
              <p:cNvSpPr txBox="1"/>
              <p:nvPr/>
            </p:nvSpPr>
            <p:spPr>
              <a:xfrm rot="16200000">
                <a:off x="8585280" y="3472191"/>
                <a:ext cx="538354" cy="307777"/>
              </a:xfrm>
              <a:prstGeom prst="rect">
                <a:avLst/>
              </a:prstGeom>
              <a:noFill/>
            </p:spPr>
            <p:txBody>
              <a:bodyPr wrap="square">
                <a:spAutoFit/>
              </a:bodyPr>
              <a:lstStyle/>
              <a:p>
                <a:r>
                  <a:rPr kumimoji="1" lang="en-US" altLang="ja-JP" sz="1400" dirty="0">
                    <a:solidFill>
                      <a:srgbClr val="FFC000"/>
                    </a:solidFill>
                  </a:rPr>
                  <a:t>Th2</a:t>
                </a:r>
                <a:endParaRPr lang="ja-JP" altLang="en-US" sz="1400" dirty="0">
                  <a:solidFill>
                    <a:srgbClr val="FFC000"/>
                  </a:solidFill>
                </a:endParaRPr>
              </a:p>
            </p:txBody>
          </p:sp>
          <p:sp>
            <p:nvSpPr>
              <p:cNvPr id="11" name="正方形/長方形 10">
                <a:extLst>
                  <a:ext uri="{FF2B5EF4-FFF2-40B4-BE49-F238E27FC236}">
                    <a16:creationId xmlns:a16="http://schemas.microsoft.com/office/drawing/2014/main" id="{91C8B775-1242-4276-BE31-0022444D62DB}"/>
                  </a:ext>
                </a:extLst>
              </p:cNvPr>
              <p:cNvSpPr/>
              <p:nvPr/>
            </p:nvSpPr>
            <p:spPr>
              <a:xfrm>
                <a:off x="7790616" y="3855330"/>
                <a:ext cx="735777" cy="1475693"/>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2502C738-2747-4830-A0D0-E3F476A4901A}"/>
                  </a:ext>
                </a:extLst>
              </p:cNvPr>
              <p:cNvCxnSpPr>
                <a:cxnSpLocks/>
              </p:cNvCxnSpPr>
              <p:nvPr/>
            </p:nvCxnSpPr>
            <p:spPr>
              <a:xfrm>
                <a:off x="8161035" y="3417084"/>
                <a:ext cx="7871" cy="2096774"/>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FE4A733-261E-4BC7-B988-B0280BFCBF54}"/>
                  </a:ext>
                </a:extLst>
              </p:cNvPr>
              <p:cNvSpPr txBox="1"/>
              <p:nvPr/>
            </p:nvSpPr>
            <p:spPr>
              <a:xfrm>
                <a:off x="7585498" y="3053902"/>
                <a:ext cx="1358101" cy="369332"/>
              </a:xfrm>
              <a:prstGeom prst="rect">
                <a:avLst/>
              </a:prstGeom>
              <a:noFill/>
            </p:spPr>
            <p:txBody>
              <a:bodyPr wrap="square">
                <a:spAutoFit/>
              </a:bodyPr>
              <a:lstStyle/>
              <a:p>
                <a:r>
                  <a:rPr kumimoji="1" lang="en-US" altLang="ja-JP" dirty="0"/>
                  <a:t>Center line</a:t>
                </a:r>
                <a:endParaRPr lang="ja-JP" altLang="en-US" dirty="0"/>
              </a:p>
            </p:txBody>
          </p:sp>
          <p:sp>
            <p:nvSpPr>
              <p:cNvPr id="32" name="テキスト ボックス 31">
                <a:extLst>
                  <a:ext uri="{FF2B5EF4-FFF2-40B4-BE49-F238E27FC236}">
                    <a16:creationId xmlns:a16="http://schemas.microsoft.com/office/drawing/2014/main" id="{F50A35BF-1887-4CC1-8D5F-114C0A4842E8}"/>
                  </a:ext>
                </a:extLst>
              </p:cNvPr>
              <p:cNvSpPr txBox="1"/>
              <p:nvPr/>
            </p:nvSpPr>
            <p:spPr>
              <a:xfrm>
                <a:off x="6515460" y="2810652"/>
                <a:ext cx="1692401" cy="369332"/>
              </a:xfrm>
              <a:prstGeom prst="rect">
                <a:avLst/>
              </a:prstGeom>
              <a:noFill/>
            </p:spPr>
            <p:txBody>
              <a:bodyPr wrap="square">
                <a:spAutoFit/>
              </a:bodyPr>
              <a:lstStyle/>
              <a:p>
                <a:r>
                  <a:rPr kumimoji="1" lang="en-US" altLang="ja-JP" dirty="0"/>
                  <a:t>No noise case</a:t>
                </a:r>
                <a:endParaRPr lang="ja-JP" altLang="en-US" dirty="0"/>
              </a:p>
            </p:txBody>
          </p:sp>
        </p:grpSp>
        <p:cxnSp>
          <p:nvCxnSpPr>
            <p:cNvPr id="35" name="直線矢印コネクタ 34">
              <a:extLst>
                <a:ext uri="{FF2B5EF4-FFF2-40B4-BE49-F238E27FC236}">
                  <a16:creationId xmlns:a16="http://schemas.microsoft.com/office/drawing/2014/main" id="{CFE959B7-6459-4B45-B959-EA6E104CBE5E}"/>
                </a:ext>
              </a:extLst>
            </p:cNvPr>
            <p:cNvCxnSpPr>
              <a:cxnSpLocks/>
            </p:cNvCxnSpPr>
            <p:nvPr/>
          </p:nvCxnSpPr>
          <p:spPr>
            <a:xfrm>
              <a:off x="6880372" y="5538227"/>
              <a:ext cx="754274"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FA00271C-CA32-46B0-87A8-AF3C5F247FC8}"/>
                </a:ext>
              </a:extLst>
            </p:cNvPr>
            <p:cNvSpPr txBox="1"/>
            <p:nvPr/>
          </p:nvSpPr>
          <p:spPr>
            <a:xfrm>
              <a:off x="6880372" y="5162140"/>
              <a:ext cx="876300" cy="369332"/>
            </a:xfrm>
            <a:prstGeom prst="rect">
              <a:avLst/>
            </a:prstGeom>
            <a:noFill/>
          </p:spPr>
          <p:txBody>
            <a:bodyPr wrap="square">
              <a:spAutoFit/>
            </a:bodyPr>
            <a:lstStyle/>
            <a:p>
              <a:r>
                <a:rPr kumimoji="1" lang="en-US" altLang="ja-JP" dirty="0"/>
                <a:t>Width</a:t>
              </a:r>
              <a:endParaRPr lang="ja-JP" altLang="en-US" dirty="0"/>
            </a:p>
          </p:txBody>
        </p:sp>
      </p:grpSp>
      <p:grpSp>
        <p:nvGrpSpPr>
          <p:cNvPr id="75" name="グループ化 74">
            <a:extLst>
              <a:ext uri="{FF2B5EF4-FFF2-40B4-BE49-F238E27FC236}">
                <a16:creationId xmlns:a16="http://schemas.microsoft.com/office/drawing/2014/main" id="{7E1CAAF4-0B4A-4F4F-AC5A-7B6E69A52BAF}"/>
              </a:ext>
            </a:extLst>
          </p:cNvPr>
          <p:cNvGrpSpPr/>
          <p:nvPr/>
        </p:nvGrpSpPr>
        <p:grpSpPr>
          <a:xfrm>
            <a:off x="3249046" y="4142468"/>
            <a:ext cx="3166563" cy="2742972"/>
            <a:chOff x="3686014" y="4142468"/>
            <a:chExt cx="3166563" cy="2742972"/>
          </a:xfrm>
        </p:grpSpPr>
        <p:sp>
          <p:nvSpPr>
            <p:cNvPr id="43" name="テキスト ボックス 42">
              <a:extLst>
                <a:ext uri="{FF2B5EF4-FFF2-40B4-BE49-F238E27FC236}">
                  <a16:creationId xmlns:a16="http://schemas.microsoft.com/office/drawing/2014/main" id="{BC003A87-CE95-41E4-858A-3646C0A36B33}"/>
                </a:ext>
              </a:extLst>
            </p:cNvPr>
            <p:cNvSpPr txBox="1"/>
            <p:nvPr/>
          </p:nvSpPr>
          <p:spPr>
            <a:xfrm>
              <a:off x="4605159" y="4382883"/>
              <a:ext cx="1358101" cy="369332"/>
            </a:xfrm>
            <a:prstGeom prst="rect">
              <a:avLst/>
            </a:prstGeom>
            <a:noFill/>
          </p:spPr>
          <p:txBody>
            <a:bodyPr wrap="square">
              <a:spAutoFit/>
            </a:bodyPr>
            <a:lstStyle/>
            <a:p>
              <a:r>
                <a:rPr kumimoji="1" lang="en-US" altLang="ja-JP" dirty="0"/>
                <a:t>Center line</a:t>
              </a:r>
              <a:endParaRPr lang="ja-JP" altLang="en-US" dirty="0"/>
            </a:p>
          </p:txBody>
        </p:sp>
        <p:grpSp>
          <p:nvGrpSpPr>
            <p:cNvPr id="72" name="グループ化 71">
              <a:extLst>
                <a:ext uri="{FF2B5EF4-FFF2-40B4-BE49-F238E27FC236}">
                  <a16:creationId xmlns:a16="http://schemas.microsoft.com/office/drawing/2014/main" id="{C441E3B6-9D93-42F5-A306-248FBD19455B}"/>
                </a:ext>
              </a:extLst>
            </p:cNvPr>
            <p:cNvGrpSpPr/>
            <p:nvPr/>
          </p:nvGrpSpPr>
          <p:grpSpPr>
            <a:xfrm>
              <a:off x="3967867" y="4612502"/>
              <a:ext cx="2884710" cy="2272938"/>
              <a:chOff x="8426578" y="4399300"/>
              <a:chExt cx="2884710" cy="2272938"/>
            </a:xfrm>
          </p:grpSpPr>
          <p:grpSp>
            <p:nvGrpSpPr>
              <p:cNvPr id="54" name="グループ化 53">
                <a:extLst>
                  <a:ext uri="{FF2B5EF4-FFF2-40B4-BE49-F238E27FC236}">
                    <a16:creationId xmlns:a16="http://schemas.microsoft.com/office/drawing/2014/main" id="{E1511D50-ACA1-4925-8B12-61D7DB829A65}"/>
                  </a:ext>
                </a:extLst>
              </p:cNvPr>
              <p:cNvGrpSpPr/>
              <p:nvPr/>
            </p:nvGrpSpPr>
            <p:grpSpPr>
              <a:xfrm>
                <a:off x="8426578" y="4733064"/>
                <a:ext cx="2201614" cy="1644465"/>
                <a:chOff x="4286250" y="938893"/>
                <a:chExt cx="2655343" cy="1983371"/>
              </a:xfrm>
            </p:grpSpPr>
            <p:cxnSp>
              <p:nvCxnSpPr>
                <p:cNvPr id="69" name="直線コネクタ 68">
                  <a:extLst>
                    <a:ext uri="{FF2B5EF4-FFF2-40B4-BE49-F238E27FC236}">
                      <a16:creationId xmlns:a16="http://schemas.microsoft.com/office/drawing/2014/main" id="{E746F5DB-66EC-4B9D-BFC3-74583AE83F78}"/>
                    </a:ext>
                  </a:extLst>
                </p:cNvPr>
                <p:cNvCxnSpPr/>
                <p:nvPr/>
              </p:nvCxnSpPr>
              <p:spPr>
                <a:xfrm>
                  <a:off x="4286250" y="938893"/>
                  <a:ext cx="0" cy="19833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CC7B986E-F50C-4857-B67B-513457287556}"/>
                    </a:ext>
                  </a:extLst>
                </p:cNvPr>
                <p:cNvCxnSpPr>
                  <a:cxnSpLocks/>
                </p:cNvCxnSpPr>
                <p:nvPr/>
              </p:nvCxnSpPr>
              <p:spPr>
                <a:xfrm flipH="1">
                  <a:off x="4286251" y="2918761"/>
                  <a:ext cx="265534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7" name="直線コネクタ 56">
                <a:extLst>
                  <a:ext uri="{FF2B5EF4-FFF2-40B4-BE49-F238E27FC236}">
                    <a16:creationId xmlns:a16="http://schemas.microsoft.com/office/drawing/2014/main" id="{8505E259-C7B1-45BD-8AAE-70B26E25D893}"/>
                  </a:ext>
                </a:extLst>
              </p:cNvPr>
              <p:cNvCxnSpPr>
                <a:cxnSpLocks/>
              </p:cNvCxnSpPr>
              <p:nvPr/>
            </p:nvCxnSpPr>
            <p:spPr>
              <a:xfrm flipH="1">
                <a:off x="9403205" y="4873361"/>
                <a:ext cx="14933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C9D6388F-7D50-4592-A70F-D507F2FD3CAD}"/>
                  </a:ext>
                </a:extLst>
              </p:cNvPr>
              <p:cNvCxnSpPr>
                <a:cxnSpLocks/>
              </p:cNvCxnSpPr>
              <p:nvPr/>
            </p:nvCxnSpPr>
            <p:spPr>
              <a:xfrm flipH="1">
                <a:off x="10127472" y="4878603"/>
                <a:ext cx="11838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56C0F259-738D-4302-B261-DBE5FA9C5392}"/>
                  </a:ext>
                </a:extLst>
              </p:cNvPr>
              <p:cNvSpPr txBox="1"/>
              <p:nvPr/>
            </p:nvSpPr>
            <p:spPr>
              <a:xfrm>
                <a:off x="9709645" y="6364461"/>
                <a:ext cx="1183816" cy="307777"/>
              </a:xfrm>
              <a:prstGeom prst="rect">
                <a:avLst/>
              </a:prstGeom>
              <a:noFill/>
            </p:spPr>
            <p:txBody>
              <a:bodyPr wrap="square">
                <a:spAutoFit/>
              </a:bodyPr>
              <a:lstStyle/>
              <a:p>
                <a:r>
                  <a:rPr kumimoji="1" lang="en-US" altLang="ja-JP" sz="1400" dirty="0"/>
                  <a:t>amplitude</a:t>
                </a:r>
                <a:endParaRPr lang="ja-JP" altLang="en-US" sz="1400" dirty="0"/>
              </a:p>
            </p:txBody>
          </p:sp>
          <p:sp>
            <p:nvSpPr>
              <p:cNvPr id="63" name="テキスト ボックス 62">
                <a:extLst>
                  <a:ext uri="{FF2B5EF4-FFF2-40B4-BE49-F238E27FC236}">
                    <a16:creationId xmlns:a16="http://schemas.microsoft.com/office/drawing/2014/main" id="{3290C1B3-7439-4CFB-9E33-0C242FB7735C}"/>
                  </a:ext>
                </a:extLst>
              </p:cNvPr>
              <p:cNvSpPr txBox="1"/>
              <p:nvPr/>
            </p:nvSpPr>
            <p:spPr>
              <a:xfrm rot="16200000">
                <a:off x="9080950" y="4513421"/>
                <a:ext cx="536018" cy="307777"/>
              </a:xfrm>
              <a:prstGeom prst="rect">
                <a:avLst/>
              </a:prstGeom>
              <a:noFill/>
            </p:spPr>
            <p:txBody>
              <a:bodyPr wrap="square">
                <a:spAutoFit/>
              </a:bodyPr>
              <a:lstStyle/>
              <a:p>
                <a:r>
                  <a:rPr kumimoji="1" lang="en-US" altLang="ja-JP" sz="1400" dirty="0">
                    <a:solidFill>
                      <a:srgbClr val="0070C0"/>
                    </a:solidFill>
                  </a:rPr>
                  <a:t>Th0</a:t>
                </a:r>
                <a:endParaRPr lang="ja-JP" altLang="en-US" sz="1400" dirty="0">
                  <a:solidFill>
                    <a:srgbClr val="0070C0"/>
                  </a:solidFill>
                </a:endParaRPr>
              </a:p>
            </p:txBody>
          </p:sp>
          <p:sp>
            <p:nvSpPr>
              <p:cNvPr id="64" name="テキスト ボックス 63">
                <a:extLst>
                  <a:ext uri="{FF2B5EF4-FFF2-40B4-BE49-F238E27FC236}">
                    <a16:creationId xmlns:a16="http://schemas.microsoft.com/office/drawing/2014/main" id="{58C4B263-C66D-4E90-92D5-1329C7F07575}"/>
                  </a:ext>
                </a:extLst>
              </p:cNvPr>
              <p:cNvSpPr txBox="1"/>
              <p:nvPr/>
            </p:nvSpPr>
            <p:spPr>
              <a:xfrm rot="16200000">
                <a:off x="9793607" y="4515148"/>
                <a:ext cx="539473" cy="307777"/>
              </a:xfrm>
              <a:prstGeom prst="rect">
                <a:avLst/>
              </a:prstGeom>
              <a:noFill/>
            </p:spPr>
            <p:txBody>
              <a:bodyPr wrap="square">
                <a:spAutoFit/>
              </a:bodyPr>
              <a:lstStyle/>
              <a:p>
                <a:r>
                  <a:rPr kumimoji="1" lang="en-US" altLang="ja-JP" sz="1400" dirty="0">
                    <a:solidFill>
                      <a:srgbClr val="FF0000"/>
                    </a:solidFill>
                  </a:rPr>
                  <a:t>Th1</a:t>
                </a:r>
                <a:endParaRPr lang="ja-JP" altLang="en-US" sz="1400" dirty="0">
                  <a:solidFill>
                    <a:srgbClr val="FF0000"/>
                  </a:solidFill>
                </a:endParaRPr>
              </a:p>
            </p:txBody>
          </p:sp>
          <p:sp>
            <p:nvSpPr>
              <p:cNvPr id="65" name="テキスト ボックス 64">
                <a:extLst>
                  <a:ext uri="{FF2B5EF4-FFF2-40B4-BE49-F238E27FC236}">
                    <a16:creationId xmlns:a16="http://schemas.microsoft.com/office/drawing/2014/main" id="{0AED6CD6-22B8-42AB-A979-5924E6BF375B}"/>
                  </a:ext>
                </a:extLst>
              </p:cNvPr>
              <p:cNvSpPr txBox="1"/>
              <p:nvPr/>
            </p:nvSpPr>
            <p:spPr>
              <a:xfrm rot="16200000">
                <a:off x="10034583" y="4514589"/>
                <a:ext cx="538354" cy="307777"/>
              </a:xfrm>
              <a:prstGeom prst="rect">
                <a:avLst/>
              </a:prstGeom>
              <a:noFill/>
            </p:spPr>
            <p:txBody>
              <a:bodyPr wrap="square">
                <a:spAutoFit/>
              </a:bodyPr>
              <a:lstStyle/>
              <a:p>
                <a:r>
                  <a:rPr kumimoji="1" lang="en-US" altLang="ja-JP" sz="1400" dirty="0">
                    <a:solidFill>
                      <a:srgbClr val="FFC000"/>
                    </a:solidFill>
                  </a:rPr>
                  <a:t>Th2</a:t>
                </a:r>
                <a:endParaRPr lang="ja-JP" altLang="en-US" sz="1400" dirty="0">
                  <a:solidFill>
                    <a:srgbClr val="FFC000"/>
                  </a:solidFill>
                </a:endParaRPr>
              </a:p>
            </p:txBody>
          </p:sp>
          <p:sp>
            <p:nvSpPr>
              <p:cNvPr id="46" name="フリーフォーム: 図形 45">
                <a:extLst>
                  <a:ext uri="{FF2B5EF4-FFF2-40B4-BE49-F238E27FC236}">
                    <a16:creationId xmlns:a16="http://schemas.microsoft.com/office/drawing/2014/main" id="{05E91674-DDAD-4C28-9626-97726E1769B1}"/>
                  </a:ext>
                </a:extLst>
              </p:cNvPr>
              <p:cNvSpPr/>
              <p:nvPr/>
            </p:nvSpPr>
            <p:spPr>
              <a:xfrm>
                <a:off x="9271355" y="4872350"/>
                <a:ext cx="144393" cy="1507037"/>
              </a:xfrm>
              <a:custGeom>
                <a:avLst/>
                <a:gdLst>
                  <a:gd name="connsiteX0" fmla="*/ 0 w 744467"/>
                  <a:gd name="connsiteY0" fmla="*/ 1480843 h 1480843"/>
                  <a:gd name="connsiteX1" fmla="*/ 242761 w 744467"/>
                  <a:gd name="connsiteY1" fmla="*/ 1213806 h 1480843"/>
                  <a:gd name="connsiteX2" fmla="*/ 169933 w 744467"/>
                  <a:gd name="connsiteY2" fmla="*/ 1229990 h 1480843"/>
                  <a:gd name="connsiteX3" fmla="*/ 307497 w 744467"/>
                  <a:gd name="connsiteY3" fmla="*/ 631179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344417 w 744467"/>
                  <a:gd name="connsiteY6" fmla="*/ 21431 h 1480843"/>
                  <a:gd name="connsiteX0" fmla="*/ 0 w 362752"/>
                  <a:gd name="connsiteY0" fmla="*/ 1459412 h 1459412"/>
                  <a:gd name="connsiteX1" fmla="*/ 242761 w 362752"/>
                  <a:gd name="connsiteY1" fmla="*/ 1192375 h 1459412"/>
                  <a:gd name="connsiteX2" fmla="*/ 169933 w 362752"/>
                  <a:gd name="connsiteY2" fmla="*/ 1208559 h 1459412"/>
                  <a:gd name="connsiteX3" fmla="*/ 271778 w 362752"/>
                  <a:gd name="connsiteY3" fmla="*/ 707379 h 1459412"/>
                  <a:gd name="connsiteX4" fmla="*/ 359359 w 362752"/>
                  <a:gd name="connsiteY4" fmla="*/ 194672 h 1459412"/>
                  <a:gd name="connsiteX5" fmla="*/ 344417 w 362752"/>
                  <a:gd name="connsiteY5" fmla="*/ 0 h 1459412"/>
                  <a:gd name="connsiteX0" fmla="*/ 0 w 387776"/>
                  <a:gd name="connsiteY0" fmla="*/ 1476081 h 1476081"/>
                  <a:gd name="connsiteX1" fmla="*/ 242761 w 387776"/>
                  <a:gd name="connsiteY1" fmla="*/ 1209044 h 1476081"/>
                  <a:gd name="connsiteX2" fmla="*/ 169933 w 387776"/>
                  <a:gd name="connsiteY2" fmla="*/ 1225228 h 1476081"/>
                  <a:gd name="connsiteX3" fmla="*/ 271778 w 387776"/>
                  <a:gd name="connsiteY3" fmla="*/ 724048 h 1476081"/>
                  <a:gd name="connsiteX4" fmla="*/ 359359 w 387776"/>
                  <a:gd name="connsiteY4" fmla="*/ 211341 h 1476081"/>
                  <a:gd name="connsiteX5" fmla="*/ 387280 w 387776"/>
                  <a:gd name="connsiteY5" fmla="*/ 0 h 1476081"/>
                  <a:gd name="connsiteX0" fmla="*/ 0 w 387280"/>
                  <a:gd name="connsiteY0" fmla="*/ 1477783 h 1477783"/>
                  <a:gd name="connsiteX1" fmla="*/ 242761 w 387280"/>
                  <a:gd name="connsiteY1" fmla="*/ 1210746 h 1477783"/>
                  <a:gd name="connsiteX2" fmla="*/ 169933 w 387280"/>
                  <a:gd name="connsiteY2" fmla="*/ 1226930 h 1477783"/>
                  <a:gd name="connsiteX3" fmla="*/ 271778 w 387280"/>
                  <a:gd name="connsiteY3" fmla="*/ 725750 h 1477783"/>
                  <a:gd name="connsiteX4" fmla="*/ 359359 w 387280"/>
                  <a:gd name="connsiteY4" fmla="*/ 213043 h 1477783"/>
                  <a:gd name="connsiteX5" fmla="*/ 387280 w 387280"/>
                  <a:gd name="connsiteY5" fmla="*/ 1702 h 1477783"/>
                  <a:gd name="connsiteX0" fmla="*/ 0 w 415855"/>
                  <a:gd name="connsiteY0" fmla="*/ 1487205 h 1487205"/>
                  <a:gd name="connsiteX1" fmla="*/ 242761 w 415855"/>
                  <a:gd name="connsiteY1" fmla="*/ 1220168 h 1487205"/>
                  <a:gd name="connsiteX2" fmla="*/ 169933 w 415855"/>
                  <a:gd name="connsiteY2" fmla="*/ 1236352 h 1487205"/>
                  <a:gd name="connsiteX3" fmla="*/ 271778 w 415855"/>
                  <a:gd name="connsiteY3" fmla="*/ 735172 h 1487205"/>
                  <a:gd name="connsiteX4" fmla="*/ 359359 w 415855"/>
                  <a:gd name="connsiteY4" fmla="*/ 222465 h 1487205"/>
                  <a:gd name="connsiteX5" fmla="*/ 415855 w 415855"/>
                  <a:gd name="connsiteY5" fmla="*/ 1599 h 1487205"/>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59359 w 415855"/>
                  <a:gd name="connsiteY4" fmla="*/ 220866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311734 w 351561"/>
                  <a:gd name="connsiteY4" fmla="*/ 228010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271778 w 351561"/>
                  <a:gd name="connsiteY2" fmla="*/ 733573 h 1485606"/>
                  <a:gd name="connsiteX3" fmla="*/ 297446 w 351561"/>
                  <a:gd name="connsiteY3" fmla="*/ 220866 h 1485606"/>
                  <a:gd name="connsiteX4" fmla="*/ 351561 w 351561"/>
                  <a:gd name="connsiteY4" fmla="*/ 0 h 1485606"/>
                  <a:gd name="connsiteX0" fmla="*/ 0 w 161061"/>
                  <a:gd name="connsiteY0" fmla="*/ 1490369 h 1490369"/>
                  <a:gd name="connsiteX1" fmla="*/ 52261 w 161061"/>
                  <a:gd name="connsiteY1" fmla="*/ 1218569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1305 w 122961"/>
                  <a:gd name="connsiteY1" fmla="*/ 1223333 h 1502275"/>
                  <a:gd name="connsiteX2" fmla="*/ 43178 w 122961"/>
                  <a:gd name="connsiteY2" fmla="*/ 733573 h 1502275"/>
                  <a:gd name="connsiteX3" fmla="*/ 68846 w 122961"/>
                  <a:gd name="connsiteY3" fmla="*/ 220866 h 1502275"/>
                  <a:gd name="connsiteX4" fmla="*/ 122961 w 122961"/>
                  <a:gd name="connsiteY4" fmla="*/ 0 h 1502275"/>
                  <a:gd name="connsiteX0" fmla="*/ 0 w 127724"/>
                  <a:gd name="connsiteY0" fmla="*/ 1502275 h 1502275"/>
                  <a:gd name="connsiteX1" fmla="*/ 26068 w 127724"/>
                  <a:gd name="connsiteY1" fmla="*/ 1223333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14162 w 127724"/>
                  <a:gd name="connsiteY1" fmla="*/ 1123321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44393"/>
                  <a:gd name="connsiteY0" fmla="*/ 1507037 h 1507037"/>
                  <a:gd name="connsiteX1" fmla="*/ 47500 w 144393"/>
                  <a:gd name="connsiteY1" fmla="*/ 1111414 h 1507037"/>
                  <a:gd name="connsiteX2" fmla="*/ 64610 w 144393"/>
                  <a:gd name="connsiteY2" fmla="*/ 733573 h 1507037"/>
                  <a:gd name="connsiteX3" fmla="*/ 90278 w 144393"/>
                  <a:gd name="connsiteY3" fmla="*/ 220866 h 1507037"/>
                  <a:gd name="connsiteX4" fmla="*/ 144393 w 144393"/>
                  <a:gd name="connsiteY4" fmla="*/ 0 h 150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3" h="1507037">
                    <a:moveTo>
                      <a:pt x="0" y="1507037"/>
                    </a:moveTo>
                    <a:cubicBezTo>
                      <a:pt x="54726" y="1498988"/>
                      <a:pt x="36732" y="1240325"/>
                      <a:pt x="47500" y="1111414"/>
                    </a:cubicBezTo>
                    <a:cubicBezTo>
                      <a:pt x="58268" y="982503"/>
                      <a:pt x="57480" y="881998"/>
                      <a:pt x="64610" y="733573"/>
                    </a:cubicBezTo>
                    <a:cubicBezTo>
                      <a:pt x="71740" y="585148"/>
                      <a:pt x="81743" y="366941"/>
                      <a:pt x="90278" y="220866"/>
                    </a:cubicBezTo>
                    <a:cubicBezTo>
                      <a:pt x="98813" y="74791"/>
                      <a:pt x="87975" y="7219"/>
                      <a:pt x="14439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図形 46">
                <a:extLst>
                  <a:ext uri="{FF2B5EF4-FFF2-40B4-BE49-F238E27FC236}">
                    <a16:creationId xmlns:a16="http://schemas.microsoft.com/office/drawing/2014/main" id="{86579A34-14C1-41E9-9392-159A88ADC89C}"/>
                  </a:ext>
                </a:extLst>
              </p:cNvPr>
              <p:cNvSpPr/>
              <p:nvPr/>
            </p:nvSpPr>
            <p:spPr>
              <a:xfrm>
                <a:off x="9991450" y="4872352"/>
                <a:ext cx="144393" cy="1507037"/>
              </a:xfrm>
              <a:custGeom>
                <a:avLst/>
                <a:gdLst>
                  <a:gd name="connsiteX0" fmla="*/ 0 w 744467"/>
                  <a:gd name="connsiteY0" fmla="*/ 1480843 h 1480843"/>
                  <a:gd name="connsiteX1" fmla="*/ 242761 w 744467"/>
                  <a:gd name="connsiteY1" fmla="*/ 1213806 h 1480843"/>
                  <a:gd name="connsiteX2" fmla="*/ 169933 w 744467"/>
                  <a:gd name="connsiteY2" fmla="*/ 1229990 h 1480843"/>
                  <a:gd name="connsiteX3" fmla="*/ 307497 w 744467"/>
                  <a:gd name="connsiteY3" fmla="*/ 631179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344417 w 744467"/>
                  <a:gd name="connsiteY6" fmla="*/ 21431 h 1480843"/>
                  <a:gd name="connsiteX0" fmla="*/ 0 w 362752"/>
                  <a:gd name="connsiteY0" fmla="*/ 1459412 h 1459412"/>
                  <a:gd name="connsiteX1" fmla="*/ 242761 w 362752"/>
                  <a:gd name="connsiteY1" fmla="*/ 1192375 h 1459412"/>
                  <a:gd name="connsiteX2" fmla="*/ 169933 w 362752"/>
                  <a:gd name="connsiteY2" fmla="*/ 1208559 h 1459412"/>
                  <a:gd name="connsiteX3" fmla="*/ 271778 w 362752"/>
                  <a:gd name="connsiteY3" fmla="*/ 707379 h 1459412"/>
                  <a:gd name="connsiteX4" fmla="*/ 359359 w 362752"/>
                  <a:gd name="connsiteY4" fmla="*/ 194672 h 1459412"/>
                  <a:gd name="connsiteX5" fmla="*/ 344417 w 362752"/>
                  <a:gd name="connsiteY5" fmla="*/ 0 h 1459412"/>
                  <a:gd name="connsiteX0" fmla="*/ 0 w 387776"/>
                  <a:gd name="connsiteY0" fmla="*/ 1476081 h 1476081"/>
                  <a:gd name="connsiteX1" fmla="*/ 242761 w 387776"/>
                  <a:gd name="connsiteY1" fmla="*/ 1209044 h 1476081"/>
                  <a:gd name="connsiteX2" fmla="*/ 169933 w 387776"/>
                  <a:gd name="connsiteY2" fmla="*/ 1225228 h 1476081"/>
                  <a:gd name="connsiteX3" fmla="*/ 271778 w 387776"/>
                  <a:gd name="connsiteY3" fmla="*/ 724048 h 1476081"/>
                  <a:gd name="connsiteX4" fmla="*/ 359359 w 387776"/>
                  <a:gd name="connsiteY4" fmla="*/ 211341 h 1476081"/>
                  <a:gd name="connsiteX5" fmla="*/ 387280 w 387776"/>
                  <a:gd name="connsiteY5" fmla="*/ 0 h 1476081"/>
                  <a:gd name="connsiteX0" fmla="*/ 0 w 387280"/>
                  <a:gd name="connsiteY0" fmla="*/ 1477783 h 1477783"/>
                  <a:gd name="connsiteX1" fmla="*/ 242761 w 387280"/>
                  <a:gd name="connsiteY1" fmla="*/ 1210746 h 1477783"/>
                  <a:gd name="connsiteX2" fmla="*/ 169933 w 387280"/>
                  <a:gd name="connsiteY2" fmla="*/ 1226930 h 1477783"/>
                  <a:gd name="connsiteX3" fmla="*/ 271778 w 387280"/>
                  <a:gd name="connsiteY3" fmla="*/ 725750 h 1477783"/>
                  <a:gd name="connsiteX4" fmla="*/ 359359 w 387280"/>
                  <a:gd name="connsiteY4" fmla="*/ 213043 h 1477783"/>
                  <a:gd name="connsiteX5" fmla="*/ 387280 w 387280"/>
                  <a:gd name="connsiteY5" fmla="*/ 1702 h 1477783"/>
                  <a:gd name="connsiteX0" fmla="*/ 0 w 415855"/>
                  <a:gd name="connsiteY0" fmla="*/ 1487205 h 1487205"/>
                  <a:gd name="connsiteX1" fmla="*/ 242761 w 415855"/>
                  <a:gd name="connsiteY1" fmla="*/ 1220168 h 1487205"/>
                  <a:gd name="connsiteX2" fmla="*/ 169933 w 415855"/>
                  <a:gd name="connsiteY2" fmla="*/ 1236352 h 1487205"/>
                  <a:gd name="connsiteX3" fmla="*/ 271778 w 415855"/>
                  <a:gd name="connsiteY3" fmla="*/ 735172 h 1487205"/>
                  <a:gd name="connsiteX4" fmla="*/ 359359 w 415855"/>
                  <a:gd name="connsiteY4" fmla="*/ 222465 h 1487205"/>
                  <a:gd name="connsiteX5" fmla="*/ 415855 w 415855"/>
                  <a:gd name="connsiteY5" fmla="*/ 1599 h 1487205"/>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59359 w 415855"/>
                  <a:gd name="connsiteY4" fmla="*/ 220866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311734 w 351561"/>
                  <a:gd name="connsiteY4" fmla="*/ 228010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271778 w 351561"/>
                  <a:gd name="connsiteY2" fmla="*/ 733573 h 1485606"/>
                  <a:gd name="connsiteX3" fmla="*/ 297446 w 351561"/>
                  <a:gd name="connsiteY3" fmla="*/ 220866 h 1485606"/>
                  <a:gd name="connsiteX4" fmla="*/ 351561 w 351561"/>
                  <a:gd name="connsiteY4" fmla="*/ 0 h 1485606"/>
                  <a:gd name="connsiteX0" fmla="*/ 0 w 161061"/>
                  <a:gd name="connsiteY0" fmla="*/ 1490369 h 1490369"/>
                  <a:gd name="connsiteX1" fmla="*/ 52261 w 161061"/>
                  <a:gd name="connsiteY1" fmla="*/ 1218569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1305 w 122961"/>
                  <a:gd name="connsiteY1" fmla="*/ 1223333 h 1502275"/>
                  <a:gd name="connsiteX2" fmla="*/ 43178 w 122961"/>
                  <a:gd name="connsiteY2" fmla="*/ 733573 h 1502275"/>
                  <a:gd name="connsiteX3" fmla="*/ 68846 w 122961"/>
                  <a:gd name="connsiteY3" fmla="*/ 220866 h 1502275"/>
                  <a:gd name="connsiteX4" fmla="*/ 122961 w 122961"/>
                  <a:gd name="connsiteY4" fmla="*/ 0 h 1502275"/>
                  <a:gd name="connsiteX0" fmla="*/ 0 w 127724"/>
                  <a:gd name="connsiteY0" fmla="*/ 1502275 h 1502275"/>
                  <a:gd name="connsiteX1" fmla="*/ 26068 w 127724"/>
                  <a:gd name="connsiteY1" fmla="*/ 1223333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14162 w 127724"/>
                  <a:gd name="connsiteY1" fmla="*/ 1123321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44393"/>
                  <a:gd name="connsiteY0" fmla="*/ 1507037 h 1507037"/>
                  <a:gd name="connsiteX1" fmla="*/ 47500 w 144393"/>
                  <a:gd name="connsiteY1" fmla="*/ 1111414 h 1507037"/>
                  <a:gd name="connsiteX2" fmla="*/ 64610 w 144393"/>
                  <a:gd name="connsiteY2" fmla="*/ 733573 h 1507037"/>
                  <a:gd name="connsiteX3" fmla="*/ 90278 w 144393"/>
                  <a:gd name="connsiteY3" fmla="*/ 220866 h 1507037"/>
                  <a:gd name="connsiteX4" fmla="*/ 144393 w 144393"/>
                  <a:gd name="connsiteY4" fmla="*/ 0 h 150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3" h="1507037">
                    <a:moveTo>
                      <a:pt x="0" y="1507037"/>
                    </a:moveTo>
                    <a:cubicBezTo>
                      <a:pt x="54726" y="1498988"/>
                      <a:pt x="36732" y="1240325"/>
                      <a:pt x="47500" y="1111414"/>
                    </a:cubicBezTo>
                    <a:cubicBezTo>
                      <a:pt x="58268" y="982503"/>
                      <a:pt x="57480" y="881998"/>
                      <a:pt x="64610" y="733573"/>
                    </a:cubicBezTo>
                    <a:cubicBezTo>
                      <a:pt x="71740" y="585148"/>
                      <a:pt x="81743" y="366941"/>
                      <a:pt x="90278" y="220866"/>
                    </a:cubicBezTo>
                    <a:cubicBezTo>
                      <a:pt x="98813" y="74791"/>
                      <a:pt x="87975" y="7219"/>
                      <a:pt x="144393"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図形 47">
                <a:extLst>
                  <a:ext uri="{FF2B5EF4-FFF2-40B4-BE49-F238E27FC236}">
                    <a16:creationId xmlns:a16="http://schemas.microsoft.com/office/drawing/2014/main" id="{FC93CEFA-864A-437F-89CA-212E3AC033F6}"/>
                  </a:ext>
                </a:extLst>
              </p:cNvPr>
              <p:cNvSpPr/>
              <p:nvPr/>
            </p:nvSpPr>
            <p:spPr>
              <a:xfrm>
                <a:off x="10236720" y="4877116"/>
                <a:ext cx="144393" cy="1507037"/>
              </a:xfrm>
              <a:custGeom>
                <a:avLst/>
                <a:gdLst>
                  <a:gd name="connsiteX0" fmla="*/ 0 w 744467"/>
                  <a:gd name="connsiteY0" fmla="*/ 1480843 h 1480843"/>
                  <a:gd name="connsiteX1" fmla="*/ 242761 w 744467"/>
                  <a:gd name="connsiteY1" fmla="*/ 1213806 h 1480843"/>
                  <a:gd name="connsiteX2" fmla="*/ 169933 w 744467"/>
                  <a:gd name="connsiteY2" fmla="*/ 1229990 h 1480843"/>
                  <a:gd name="connsiteX3" fmla="*/ 307497 w 744467"/>
                  <a:gd name="connsiteY3" fmla="*/ 631179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344417 w 744467"/>
                  <a:gd name="connsiteY6" fmla="*/ 21431 h 1480843"/>
                  <a:gd name="connsiteX0" fmla="*/ 0 w 362752"/>
                  <a:gd name="connsiteY0" fmla="*/ 1459412 h 1459412"/>
                  <a:gd name="connsiteX1" fmla="*/ 242761 w 362752"/>
                  <a:gd name="connsiteY1" fmla="*/ 1192375 h 1459412"/>
                  <a:gd name="connsiteX2" fmla="*/ 169933 w 362752"/>
                  <a:gd name="connsiteY2" fmla="*/ 1208559 h 1459412"/>
                  <a:gd name="connsiteX3" fmla="*/ 271778 w 362752"/>
                  <a:gd name="connsiteY3" fmla="*/ 707379 h 1459412"/>
                  <a:gd name="connsiteX4" fmla="*/ 359359 w 362752"/>
                  <a:gd name="connsiteY4" fmla="*/ 194672 h 1459412"/>
                  <a:gd name="connsiteX5" fmla="*/ 344417 w 362752"/>
                  <a:gd name="connsiteY5" fmla="*/ 0 h 1459412"/>
                  <a:gd name="connsiteX0" fmla="*/ 0 w 387776"/>
                  <a:gd name="connsiteY0" fmla="*/ 1476081 h 1476081"/>
                  <a:gd name="connsiteX1" fmla="*/ 242761 w 387776"/>
                  <a:gd name="connsiteY1" fmla="*/ 1209044 h 1476081"/>
                  <a:gd name="connsiteX2" fmla="*/ 169933 w 387776"/>
                  <a:gd name="connsiteY2" fmla="*/ 1225228 h 1476081"/>
                  <a:gd name="connsiteX3" fmla="*/ 271778 w 387776"/>
                  <a:gd name="connsiteY3" fmla="*/ 724048 h 1476081"/>
                  <a:gd name="connsiteX4" fmla="*/ 359359 w 387776"/>
                  <a:gd name="connsiteY4" fmla="*/ 211341 h 1476081"/>
                  <a:gd name="connsiteX5" fmla="*/ 387280 w 387776"/>
                  <a:gd name="connsiteY5" fmla="*/ 0 h 1476081"/>
                  <a:gd name="connsiteX0" fmla="*/ 0 w 387280"/>
                  <a:gd name="connsiteY0" fmla="*/ 1477783 h 1477783"/>
                  <a:gd name="connsiteX1" fmla="*/ 242761 w 387280"/>
                  <a:gd name="connsiteY1" fmla="*/ 1210746 h 1477783"/>
                  <a:gd name="connsiteX2" fmla="*/ 169933 w 387280"/>
                  <a:gd name="connsiteY2" fmla="*/ 1226930 h 1477783"/>
                  <a:gd name="connsiteX3" fmla="*/ 271778 w 387280"/>
                  <a:gd name="connsiteY3" fmla="*/ 725750 h 1477783"/>
                  <a:gd name="connsiteX4" fmla="*/ 359359 w 387280"/>
                  <a:gd name="connsiteY4" fmla="*/ 213043 h 1477783"/>
                  <a:gd name="connsiteX5" fmla="*/ 387280 w 387280"/>
                  <a:gd name="connsiteY5" fmla="*/ 1702 h 1477783"/>
                  <a:gd name="connsiteX0" fmla="*/ 0 w 415855"/>
                  <a:gd name="connsiteY0" fmla="*/ 1487205 h 1487205"/>
                  <a:gd name="connsiteX1" fmla="*/ 242761 w 415855"/>
                  <a:gd name="connsiteY1" fmla="*/ 1220168 h 1487205"/>
                  <a:gd name="connsiteX2" fmla="*/ 169933 w 415855"/>
                  <a:gd name="connsiteY2" fmla="*/ 1236352 h 1487205"/>
                  <a:gd name="connsiteX3" fmla="*/ 271778 w 415855"/>
                  <a:gd name="connsiteY3" fmla="*/ 735172 h 1487205"/>
                  <a:gd name="connsiteX4" fmla="*/ 359359 w 415855"/>
                  <a:gd name="connsiteY4" fmla="*/ 222465 h 1487205"/>
                  <a:gd name="connsiteX5" fmla="*/ 415855 w 415855"/>
                  <a:gd name="connsiteY5" fmla="*/ 1599 h 1487205"/>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59359 w 415855"/>
                  <a:gd name="connsiteY4" fmla="*/ 220866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311734 w 351561"/>
                  <a:gd name="connsiteY4" fmla="*/ 228010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271778 w 351561"/>
                  <a:gd name="connsiteY2" fmla="*/ 733573 h 1485606"/>
                  <a:gd name="connsiteX3" fmla="*/ 297446 w 351561"/>
                  <a:gd name="connsiteY3" fmla="*/ 220866 h 1485606"/>
                  <a:gd name="connsiteX4" fmla="*/ 351561 w 351561"/>
                  <a:gd name="connsiteY4" fmla="*/ 0 h 1485606"/>
                  <a:gd name="connsiteX0" fmla="*/ 0 w 161061"/>
                  <a:gd name="connsiteY0" fmla="*/ 1490369 h 1490369"/>
                  <a:gd name="connsiteX1" fmla="*/ 52261 w 161061"/>
                  <a:gd name="connsiteY1" fmla="*/ 1218569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1305 w 122961"/>
                  <a:gd name="connsiteY1" fmla="*/ 1223333 h 1502275"/>
                  <a:gd name="connsiteX2" fmla="*/ 43178 w 122961"/>
                  <a:gd name="connsiteY2" fmla="*/ 733573 h 1502275"/>
                  <a:gd name="connsiteX3" fmla="*/ 68846 w 122961"/>
                  <a:gd name="connsiteY3" fmla="*/ 220866 h 1502275"/>
                  <a:gd name="connsiteX4" fmla="*/ 122961 w 122961"/>
                  <a:gd name="connsiteY4" fmla="*/ 0 h 1502275"/>
                  <a:gd name="connsiteX0" fmla="*/ 0 w 127724"/>
                  <a:gd name="connsiteY0" fmla="*/ 1502275 h 1502275"/>
                  <a:gd name="connsiteX1" fmla="*/ 26068 w 127724"/>
                  <a:gd name="connsiteY1" fmla="*/ 1223333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14162 w 127724"/>
                  <a:gd name="connsiteY1" fmla="*/ 1123321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44393"/>
                  <a:gd name="connsiteY0" fmla="*/ 1507037 h 1507037"/>
                  <a:gd name="connsiteX1" fmla="*/ 47500 w 144393"/>
                  <a:gd name="connsiteY1" fmla="*/ 1111414 h 1507037"/>
                  <a:gd name="connsiteX2" fmla="*/ 64610 w 144393"/>
                  <a:gd name="connsiteY2" fmla="*/ 733573 h 1507037"/>
                  <a:gd name="connsiteX3" fmla="*/ 90278 w 144393"/>
                  <a:gd name="connsiteY3" fmla="*/ 220866 h 1507037"/>
                  <a:gd name="connsiteX4" fmla="*/ 144393 w 144393"/>
                  <a:gd name="connsiteY4" fmla="*/ 0 h 150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3" h="1507037">
                    <a:moveTo>
                      <a:pt x="0" y="1507037"/>
                    </a:moveTo>
                    <a:cubicBezTo>
                      <a:pt x="54726" y="1498988"/>
                      <a:pt x="36732" y="1240325"/>
                      <a:pt x="47500" y="1111414"/>
                    </a:cubicBezTo>
                    <a:cubicBezTo>
                      <a:pt x="58268" y="982503"/>
                      <a:pt x="57480" y="881998"/>
                      <a:pt x="64610" y="733573"/>
                    </a:cubicBezTo>
                    <a:cubicBezTo>
                      <a:pt x="71740" y="585148"/>
                      <a:pt x="81743" y="366941"/>
                      <a:pt x="90278" y="220866"/>
                    </a:cubicBezTo>
                    <a:cubicBezTo>
                      <a:pt x="98813" y="74791"/>
                      <a:pt x="87975" y="7219"/>
                      <a:pt x="144393"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5CC6DD8F-E616-4DF5-995F-29EC25997D28}"/>
                  </a:ext>
                </a:extLst>
              </p:cNvPr>
              <p:cNvCxnSpPr/>
              <p:nvPr/>
            </p:nvCxnSpPr>
            <p:spPr>
              <a:xfrm flipV="1">
                <a:off x="10301228" y="4878123"/>
                <a:ext cx="0" cy="1502089"/>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3C922F9-637E-4769-ADB7-5560AE5B2EF7}"/>
                  </a:ext>
                </a:extLst>
              </p:cNvPr>
              <p:cNvCxnSpPr/>
              <p:nvPr/>
            </p:nvCxnSpPr>
            <p:spPr>
              <a:xfrm flipV="1">
                <a:off x="10055955" y="4868594"/>
                <a:ext cx="0" cy="1502089"/>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895A4E1-4482-4A10-ACC8-539BE186CDE2}"/>
                  </a:ext>
                </a:extLst>
              </p:cNvPr>
              <p:cNvCxnSpPr/>
              <p:nvPr/>
            </p:nvCxnSpPr>
            <p:spPr>
              <a:xfrm flipV="1">
                <a:off x="9333473" y="4870973"/>
                <a:ext cx="0" cy="1502089"/>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2775982A-E9ED-4E41-8215-007D2226BC5C}"/>
                  </a:ext>
                </a:extLst>
              </p:cNvPr>
              <p:cNvCxnSpPr>
                <a:cxnSpLocks/>
              </p:cNvCxnSpPr>
              <p:nvPr/>
            </p:nvCxnSpPr>
            <p:spPr>
              <a:xfrm>
                <a:off x="9716001" y="4536892"/>
                <a:ext cx="7871" cy="2096774"/>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フリーフォーム: 図形 43">
                <a:extLst>
                  <a:ext uri="{FF2B5EF4-FFF2-40B4-BE49-F238E27FC236}">
                    <a16:creationId xmlns:a16="http://schemas.microsoft.com/office/drawing/2014/main" id="{A4684E5B-5B52-4FEA-AE8C-A74C5E7521BD}"/>
                  </a:ext>
                </a:extLst>
              </p:cNvPr>
              <p:cNvSpPr/>
              <p:nvPr/>
            </p:nvSpPr>
            <p:spPr>
              <a:xfrm>
                <a:off x="9272472" y="4880069"/>
                <a:ext cx="831316" cy="1495381"/>
              </a:xfrm>
              <a:custGeom>
                <a:avLst/>
                <a:gdLst>
                  <a:gd name="connsiteX0" fmla="*/ 0 w 744467"/>
                  <a:gd name="connsiteY0" fmla="*/ 1480843 h 1480843"/>
                  <a:gd name="connsiteX1" fmla="*/ 242761 w 744467"/>
                  <a:gd name="connsiteY1" fmla="*/ 1213806 h 1480843"/>
                  <a:gd name="connsiteX2" fmla="*/ 169933 w 744467"/>
                  <a:gd name="connsiteY2" fmla="*/ 1229990 h 1480843"/>
                  <a:gd name="connsiteX3" fmla="*/ 307497 w 744467"/>
                  <a:gd name="connsiteY3" fmla="*/ 631179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344417 w 744467"/>
                  <a:gd name="connsiteY6" fmla="*/ 21431 h 1480843"/>
                  <a:gd name="connsiteX0" fmla="*/ 0 w 362752"/>
                  <a:gd name="connsiteY0" fmla="*/ 1459412 h 1459412"/>
                  <a:gd name="connsiteX1" fmla="*/ 242761 w 362752"/>
                  <a:gd name="connsiteY1" fmla="*/ 1192375 h 1459412"/>
                  <a:gd name="connsiteX2" fmla="*/ 169933 w 362752"/>
                  <a:gd name="connsiteY2" fmla="*/ 1208559 h 1459412"/>
                  <a:gd name="connsiteX3" fmla="*/ 271778 w 362752"/>
                  <a:gd name="connsiteY3" fmla="*/ 707379 h 1459412"/>
                  <a:gd name="connsiteX4" fmla="*/ 359359 w 362752"/>
                  <a:gd name="connsiteY4" fmla="*/ 194672 h 1459412"/>
                  <a:gd name="connsiteX5" fmla="*/ 344417 w 362752"/>
                  <a:gd name="connsiteY5" fmla="*/ 0 h 1459412"/>
                  <a:gd name="connsiteX0" fmla="*/ 0 w 387776"/>
                  <a:gd name="connsiteY0" fmla="*/ 1476081 h 1476081"/>
                  <a:gd name="connsiteX1" fmla="*/ 242761 w 387776"/>
                  <a:gd name="connsiteY1" fmla="*/ 1209044 h 1476081"/>
                  <a:gd name="connsiteX2" fmla="*/ 169933 w 387776"/>
                  <a:gd name="connsiteY2" fmla="*/ 1225228 h 1476081"/>
                  <a:gd name="connsiteX3" fmla="*/ 271778 w 387776"/>
                  <a:gd name="connsiteY3" fmla="*/ 724048 h 1476081"/>
                  <a:gd name="connsiteX4" fmla="*/ 359359 w 387776"/>
                  <a:gd name="connsiteY4" fmla="*/ 211341 h 1476081"/>
                  <a:gd name="connsiteX5" fmla="*/ 387280 w 387776"/>
                  <a:gd name="connsiteY5" fmla="*/ 0 h 1476081"/>
                  <a:gd name="connsiteX0" fmla="*/ 0 w 387280"/>
                  <a:gd name="connsiteY0" fmla="*/ 1477783 h 1477783"/>
                  <a:gd name="connsiteX1" fmla="*/ 242761 w 387280"/>
                  <a:gd name="connsiteY1" fmla="*/ 1210746 h 1477783"/>
                  <a:gd name="connsiteX2" fmla="*/ 169933 w 387280"/>
                  <a:gd name="connsiteY2" fmla="*/ 1226930 h 1477783"/>
                  <a:gd name="connsiteX3" fmla="*/ 271778 w 387280"/>
                  <a:gd name="connsiteY3" fmla="*/ 725750 h 1477783"/>
                  <a:gd name="connsiteX4" fmla="*/ 359359 w 387280"/>
                  <a:gd name="connsiteY4" fmla="*/ 213043 h 1477783"/>
                  <a:gd name="connsiteX5" fmla="*/ 387280 w 387280"/>
                  <a:gd name="connsiteY5" fmla="*/ 1702 h 1477783"/>
                  <a:gd name="connsiteX0" fmla="*/ 0 w 415855"/>
                  <a:gd name="connsiteY0" fmla="*/ 1487205 h 1487205"/>
                  <a:gd name="connsiteX1" fmla="*/ 242761 w 415855"/>
                  <a:gd name="connsiteY1" fmla="*/ 1220168 h 1487205"/>
                  <a:gd name="connsiteX2" fmla="*/ 169933 w 415855"/>
                  <a:gd name="connsiteY2" fmla="*/ 1236352 h 1487205"/>
                  <a:gd name="connsiteX3" fmla="*/ 271778 w 415855"/>
                  <a:gd name="connsiteY3" fmla="*/ 735172 h 1487205"/>
                  <a:gd name="connsiteX4" fmla="*/ 359359 w 415855"/>
                  <a:gd name="connsiteY4" fmla="*/ 222465 h 1487205"/>
                  <a:gd name="connsiteX5" fmla="*/ 415855 w 415855"/>
                  <a:gd name="connsiteY5" fmla="*/ 1599 h 1487205"/>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59359 w 415855"/>
                  <a:gd name="connsiteY4" fmla="*/ 220866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311734 w 351561"/>
                  <a:gd name="connsiteY4" fmla="*/ 228010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271778 w 351561"/>
                  <a:gd name="connsiteY2" fmla="*/ 733573 h 1485606"/>
                  <a:gd name="connsiteX3" fmla="*/ 297446 w 351561"/>
                  <a:gd name="connsiteY3" fmla="*/ 220866 h 1485606"/>
                  <a:gd name="connsiteX4" fmla="*/ 351561 w 351561"/>
                  <a:gd name="connsiteY4" fmla="*/ 0 h 1485606"/>
                  <a:gd name="connsiteX0" fmla="*/ 0 w 161061"/>
                  <a:gd name="connsiteY0" fmla="*/ 1490369 h 1490369"/>
                  <a:gd name="connsiteX1" fmla="*/ 52261 w 161061"/>
                  <a:gd name="connsiteY1" fmla="*/ 1218569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1305 w 122961"/>
                  <a:gd name="connsiteY1" fmla="*/ 1223333 h 1502275"/>
                  <a:gd name="connsiteX2" fmla="*/ 43178 w 122961"/>
                  <a:gd name="connsiteY2" fmla="*/ 733573 h 1502275"/>
                  <a:gd name="connsiteX3" fmla="*/ 68846 w 122961"/>
                  <a:gd name="connsiteY3" fmla="*/ 220866 h 1502275"/>
                  <a:gd name="connsiteX4" fmla="*/ 122961 w 122961"/>
                  <a:gd name="connsiteY4" fmla="*/ 0 h 1502275"/>
                  <a:gd name="connsiteX0" fmla="*/ 0 w 127724"/>
                  <a:gd name="connsiteY0" fmla="*/ 1502275 h 1502275"/>
                  <a:gd name="connsiteX1" fmla="*/ 26068 w 127724"/>
                  <a:gd name="connsiteY1" fmla="*/ 1223333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14162 w 127724"/>
                  <a:gd name="connsiteY1" fmla="*/ 1123321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44393"/>
                  <a:gd name="connsiteY0" fmla="*/ 1507037 h 1507037"/>
                  <a:gd name="connsiteX1" fmla="*/ 47500 w 144393"/>
                  <a:gd name="connsiteY1" fmla="*/ 1111414 h 1507037"/>
                  <a:gd name="connsiteX2" fmla="*/ 64610 w 144393"/>
                  <a:gd name="connsiteY2" fmla="*/ 733573 h 1507037"/>
                  <a:gd name="connsiteX3" fmla="*/ 90278 w 144393"/>
                  <a:gd name="connsiteY3" fmla="*/ 220866 h 1507037"/>
                  <a:gd name="connsiteX4" fmla="*/ 144393 w 144393"/>
                  <a:gd name="connsiteY4" fmla="*/ 0 h 1507037"/>
                  <a:gd name="connsiteX0" fmla="*/ 0 w 149215"/>
                  <a:gd name="connsiteY0" fmla="*/ 1521786 h 1521786"/>
                  <a:gd name="connsiteX1" fmla="*/ 47500 w 149215"/>
                  <a:gd name="connsiteY1" fmla="*/ 1126163 h 1521786"/>
                  <a:gd name="connsiteX2" fmla="*/ 64610 w 149215"/>
                  <a:gd name="connsiteY2" fmla="*/ 748322 h 1521786"/>
                  <a:gd name="connsiteX3" fmla="*/ 90278 w 149215"/>
                  <a:gd name="connsiteY3" fmla="*/ 235615 h 1521786"/>
                  <a:gd name="connsiteX4" fmla="*/ 144393 w 149215"/>
                  <a:gd name="connsiteY4" fmla="*/ 14749 h 1521786"/>
                  <a:gd name="connsiteX5" fmla="*/ 146934 w 149215"/>
                  <a:gd name="connsiteY5" fmla="*/ 20695 h 1521786"/>
                  <a:gd name="connsiteX0" fmla="*/ 0 w 223134"/>
                  <a:gd name="connsiteY0" fmla="*/ 1507642 h 1532932"/>
                  <a:gd name="connsiteX1" fmla="*/ 47500 w 223134"/>
                  <a:gd name="connsiteY1" fmla="*/ 1112019 h 1532932"/>
                  <a:gd name="connsiteX2" fmla="*/ 64610 w 223134"/>
                  <a:gd name="connsiteY2" fmla="*/ 734178 h 1532932"/>
                  <a:gd name="connsiteX3" fmla="*/ 90278 w 223134"/>
                  <a:gd name="connsiteY3" fmla="*/ 221471 h 1532932"/>
                  <a:gd name="connsiteX4" fmla="*/ 144393 w 223134"/>
                  <a:gd name="connsiteY4" fmla="*/ 605 h 1532932"/>
                  <a:gd name="connsiteX5" fmla="*/ 223134 w 223134"/>
                  <a:gd name="connsiteY5" fmla="*/ 1532932 h 1532932"/>
                  <a:gd name="connsiteX0" fmla="*/ 0 w 223134"/>
                  <a:gd name="connsiteY0" fmla="*/ 1531291 h 1556581"/>
                  <a:gd name="connsiteX1" fmla="*/ 47500 w 223134"/>
                  <a:gd name="connsiteY1" fmla="*/ 1135668 h 1556581"/>
                  <a:gd name="connsiteX2" fmla="*/ 64610 w 223134"/>
                  <a:gd name="connsiteY2" fmla="*/ 757827 h 1556581"/>
                  <a:gd name="connsiteX3" fmla="*/ 90278 w 223134"/>
                  <a:gd name="connsiteY3" fmla="*/ 245120 h 1556581"/>
                  <a:gd name="connsiteX4" fmla="*/ 144393 w 223134"/>
                  <a:gd name="connsiteY4" fmla="*/ 24254 h 1556581"/>
                  <a:gd name="connsiteX5" fmla="*/ 187415 w 223134"/>
                  <a:gd name="connsiteY5" fmla="*/ 763625 h 1556581"/>
                  <a:gd name="connsiteX6" fmla="*/ 223134 w 223134"/>
                  <a:gd name="connsiteY6" fmla="*/ 1556581 h 1556581"/>
                  <a:gd name="connsiteX0" fmla="*/ 0 w 223134"/>
                  <a:gd name="connsiteY0" fmla="*/ 1507039 h 1532329"/>
                  <a:gd name="connsiteX1" fmla="*/ 47500 w 223134"/>
                  <a:gd name="connsiteY1" fmla="*/ 1111416 h 1532329"/>
                  <a:gd name="connsiteX2" fmla="*/ 64610 w 223134"/>
                  <a:gd name="connsiteY2" fmla="*/ 733575 h 1532329"/>
                  <a:gd name="connsiteX3" fmla="*/ 90278 w 223134"/>
                  <a:gd name="connsiteY3" fmla="*/ 220868 h 1532329"/>
                  <a:gd name="connsiteX4" fmla="*/ 144393 w 223134"/>
                  <a:gd name="connsiteY4" fmla="*/ 2 h 1532329"/>
                  <a:gd name="connsiteX5" fmla="*/ 156458 w 223134"/>
                  <a:gd name="connsiteY5" fmla="*/ 217881 h 1532329"/>
                  <a:gd name="connsiteX6" fmla="*/ 187415 w 223134"/>
                  <a:gd name="connsiteY6" fmla="*/ 739373 h 1532329"/>
                  <a:gd name="connsiteX7" fmla="*/ 223134 w 223134"/>
                  <a:gd name="connsiteY7" fmla="*/ 1532329 h 1532329"/>
                  <a:gd name="connsiteX0" fmla="*/ 0 w 223134"/>
                  <a:gd name="connsiteY0" fmla="*/ 1507039 h 1532329"/>
                  <a:gd name="connsiteX1" fmla="*/ 47500 w 223134"/>
                  <a:gd name="connsiteY1" fmla="*/ 1111416 h 1532329"/>
                  <a:gd name="connsiteX2" fmla="*/ 64610 w 223134"/>
                  <a:gd name="connsiteY2" fmla="*/ 733575 h 1532329"/>
                  <a:gd name="connsiteX3" fmla="*/ 90278 w 223134"/>
                  <a:gd name="connsiteY3" fmla="*/ 220868 h 1532329"/>
                  <a:gd name="connsiteX4" fmla="*/ 144393 w 223134"/>
                  <a:gd name="connsiteY4" fmla="*/ 2 h 1532329"/>
                  <a:gd name="connsiteX5" fmla="*/ 156458 w 223134"/>
                  <a:gd name="connsiteY5" fmla="*/ 217881 h 1532329"/>
                  <a:gd name="connsiteX6" fmla="*/ 187415 w 223134"/>
                  <a:gd name="connsiteY6" fmla="*/ 739373 h 1532329"/>
                  <a:gd name="connsiteX7" fmla="*/ 196940 w 223134"/>
                  <a:gd name="connsiteY7" fmla="*/ 1106087 h 1532329"/>
                  <a:gd name="connsiteX8" fmla="*/ 223134 w 223134"/>
                  <a:gd name="connsiteY8" fmla="*/ 1532329 h 1532329"/>
                  <a:gd name="connsiteX0" fmla="*/ 0 w 263615"/>
                  <a:gd name="connsiteY0" fmla="*/ 1507039 h 1513279"/>
                  <a:gd name="connsiteX1" fmla="*/ 47500 w 263615"/>
                  <a:gd name="connsiteY1" fmla="*/ 1111416 h 1513279"/>
                  <a:gd name="connsiteX2" fmla="*/ 64610 w 263615"/>
                  <a:gd name="connsiteY2" fmla="*/ 733575 h 1513279"/>
                  <a:gd name="connsiteX3" fmla="*/ 90278 w 263615"/>
                  <a:gd name="connsiteY3" fmla="*/ 220868 h 1513279"/>
                  <a:gd name="connsiteX4" fmla="*/ 144393 w 263615"/>
                  <a:gd name="connsiteY4" fmla="*/ 2 h 1513279"/>
                  <a:gd name="connsiteX5" fmla="*/ 156458 w 263615"/>
                  <a:gd name="connsiteY5" fmla="*/ 217881 h 1513279"/>
                  <a:gd name="connsiteX6" fmla="*/ 187415 w 263615"/>
                  <a:gd name="connsiteY6" fmla="*/ 739373 h 1513279"/>
                  <a:gd name="connsiteX7" fmla="*/ 196940 w 263615"/>
                  <a:gd name="connsiteY7" fmla="*/ 1106087 h 1513279"/>
                  <a:gd name="connsiteX8" fmla="*/ 263615 w 263615"/>
                  <a:gd name="connsiteY8" fmla="*/ 1513279 h 1513279"/>
                  <a:gd name="connsiteX0" fmla="*/ 0 w 263615"/>
                  <a:gd name="connsiteY0" fmla="*/ 1507039 h 1513279"/>
                  <a:gd name="connsiteX1" fmla="*/ 47500 w 263615"/>
                  <a:gd name="connsiteY1" fmla="*/ 1111416 h 1513279"/>
                  <a:gd name="connsiteX2" fmla="*/ 64610 w 263615"/>
                  <a:gd name="connsiteY2" fmla="*/ 733575 h 1513279"/>
                  <a:gd name="connsiteX3" fmla="*/ 90278 w 263615"/>
                  <a:gd name="connsiteY3" fmla="*/ 220868 h 1513279"/>
                  <a:gd name="connsiteX4" fmla="*/ 144393 w 263615"/>
                  <a:gd name="connsiteY4" fmla="*/ 2 h 1513279"/>
                  <a:gd name="connsiteX5" fmla="*/ 156458 w 263615"/>
                  <a:gd name="connsiteY5" fmla="*/ 217881 h 1513279"/>
                  <a:gd name="connsiteX6" fmla="*/ 187415 w 263615"/>
                  <a:gd name="connsiteY6" fmla="*/ 739373 h 1513279"/>
                  <a:gd name="connsiteX7" fmla="*/ 196940 w 263615"/>
                  <a:gd name="connsiteY7" fmla="*/ 1106087 h 1513279"/>
                  <a:gd name="connsiteX8" fmla="*/ 263615 w 263615"/>
                  <a:gd name="connsiteY8" fmla="*/ 1513279 h 1513279"/>
                  <a:gd name="connsiteX0" fmla="*/ 0 w 263615"/>
                  <a:gd name="connsiteY0" fmla="*/ 1504658 h 1510898"/>
                  <a:gd name="connsiteX1" fmla="*/ 47500 w 263615"/>
                  <a:gd name="connsiteY1" fmla="*/ 1109035 h 1510898"/>
                  <a:gd name="connsiteX2" fmla="*/ 64610 w 263615"/>
                  <a:gd name="connsiteY2" fmla="*/ 731194 h 1510898"/>
                  <a:gd name="connsiteX3" fmla="*/ 90278 w 263615"/>
                  <a:gd name="connsiteY3" fmla="*/ 218487 h 1510898"/>
                  <a:gd name="connsiteX4" fmla="*/ 130106 w 263615"/>
                  <a:gd name="connsiteY4" fmla="*/ 2 h 1510898"/>
                  <a:gd name="connsiteX5" fmla="*/ 156458 w 263615"/>
                  <a:gd name="connsiteY5" fmla="*/ 215500 h 1510898"/>
                  <a:gd name="connsiteX6" fmla="*/ 187415 w 263615"/>
                  <a:gd name="connsiteY6" fmla="*/ 736992 h 1510898"/>
                  <a:gd name="connsiteX7" fmla="*/ 196940 w 263615"/>
                  <a:gd name="connsiteY7" fmla="*/ 1103706 h 1510898"/>
                  <a:gd name="connsiteX8" fmla="*/ 263615 w 263615"/>
                  <a:gd name="connsiteY8" fmla="*/ 1510898 h 1510898"/>
                  <a:gd name="connsiteX0" fmla="*/ 0 w 263615"/>
                  <a:gd name="connsiteY0" fmla="*/ 1504786 h 1511026"/>
                  <a:gd name="connsiteX1" fmla="*/ 47500 w 263615"/>
                  <a:gd name="connsiteY1" fmla="*/ 1109163 h 1511026"/>
                  <a:gd name="connsiteX2" fmla="*/ 64610 w 263615"/>
                  <a:gd name="connsiteY2" fmla="*/ 731322 h 1511026"/>
                  <a:gd name="connsiteX3" fmla="*/ 90278 w 263615"/>
                  <a:gd name="connsiteY3" fmla="*/ 218615 h 1511026"/>
                  <a:gd name="connsiteX4" fmla="*/ 130106 w 263615"/>
                  <a:gd name="connsiteY4" fmla="*/ 130 h 1511026"/>
                  <a:gd name="connsiteX5" fmla="*/ 156458 w 263615"/>
                  <a:gd name="connsiteY5" fmla="*/ 215628 h 1511026"/>
                  <a:gd name="connsiteX6" fmla="*/ 187415 w 263615"/>
                  <a:gd name="connsiteY6" fmla="*/ 737120 h 1511026"/>
                  <a:gd name="connsiteX7" fmla="*/ 196940 w 263615"/>
                  <a:gd name="connsiteY7" fmla="*/ 1103834 h 1511026"/>
                  <a:gd name="connsiteX8" fmla="*/ 263615 w 263615"/>
                  <a:gd name="connsiteY8" fmla="*/ 1511026 h 1511026"/>
                  <a:gd name="connsiteX0" fmla="*/ 0 w 263615"/>
                  <a:gd name="connsiteY0" fmla="*/ 1504786 h 1511026"/>
                  <a:gd name="connsiteX1" fmla="*/ 47500 w 263615"/>
                  <a:gd name="connsiteY1" fmla="*/ 1109163 h 1511026"/>
                  <a:gd name="connsiteX2" fmla="*/ 64610 w 263615"/>
                  <a:gd name="connsiteY2" fmla="*/ 731322 h 1511026"/>
                  <a:gd name="connsiteX3" fmla="*/ 90278 w 263615"/>
                  <a:gd name="connsiteY3" fmla="*/ 218615 h 1511026"/>
                  <a:gd name="connsiteX4" fmla="*/ 130106 w 263615"/>
                  <a:gd name="connsiteY4" fmla="*/ 130 h 1511026"/>
                  <a:gd name="connsiteX5" fmla="*/ 156458 w 263615"/>
                  <a:gd name="connsiteY5" fmla="*/ 215628 h 1511026"/>
                  <a:gd name="connsiteX6" fmla="*/ 187415 w 263615"/>
                  <a:gd name="connsiteY6" fmla="*/ 737120 h 1511026"/>
                  <a:gd name="connsiteX7" fmla="*/ 196940 w 263615"/>
                  <a:gd name="connsiteY7" fmla="*/ 1103834 h 1511026"/>
                  <a:gd name="connsiteX8" fmla="*/ 263615 w 263615"/>
                  <a:gd name="connsiteY8" fmla="*/ 1511026 h 1511026"/>
                  <a:gd name="connsiteX0" fmla="*/ 0 w 263615"/>
                  <a:gd name="connsiteY0" fmla="*/ 1504786 h 1511026"/>
                  <a:gd name="connsiteX1" fmla="*/ 47500 w 263615"/>
                  <a:gd name="connsiteY1" fmla="*/ 1109163 h 1511026"/>
                  <a:gd name="connsiteX2" fmla="*/ 64610 w 263615"/>
                  <a:gd name="connsiteY2" fmla="*/ 731322 h 1511026"/>
                  <a:gd name="connsiteX3" fmla="*/ 90278 w 263615"/>
                  <a:gd name="connsiteY3" fmla="*/ 218615 h 1511026"/>
                  <a:gd name="connsiteX4" fmla="*/ 130106 w 263615"/>
                  <a:gd name="connsiteY4" fmla="*/ 130 h 1511026"/>
                  <a:gd name="connsiteX5" fmla="*/ 156458 w 263615"/>
                  <a:gd name="connsiteY5" fmla="*/ 215628 h 1511026"/>
                  <a:gd name="connsiteX6" fmla="*/ 187415 w 263615"/>
                  <a:gd name="connsiteY6" fmla="*/ 737120 h 1511026"/>
                  <a:gd name="connsiteX7" fmla="*/ 196940 w 263615"/>
                  <a:gd name="connsiteY7" fmla="*/ 1103834 h 1511026"/>
                  <a:gd name="connsiteX8" fmla="*/ 263615 w 263615"/>
                  <a:gd name="connsiteY8" fmla="*/ 1511026 h 1511026"/>
                  <a:gd name="connsiteX0" fmla="*/ 0 w 263615"/>
                  <a:gd name="connsiteY0" fmla="*/ 1504786 h 1511026"/>
                  <a:gd name="connsiteX1" fmla="*/ 47500 w 263615"/>
                  <a:gd name="connsiteY1" fmla="*/ 1109163 h 1511026"/>
                  <a:gd name="connsiteX2" fmla="*/ 64610 w 263615"/>
                  <a:gd name="connsiteY2" fmla="*/ 731322 h 1511026"/>
                  <a:gd name="connsiteX3" fmla="*/ 90278 w 263615"/>
                  <a:gd name="connsiteY3" fmla="*/ 218615 h 1511026"/>
                  <a:gd name="connsiteX4" fmla="*/ 151537 w 263615"/>
                  <a:gd name="connsiteY4" fmla="*/ 130 h 1511026"/>
                  <a:gd name="connsiteX5" fmla="*/ 156458 w 263615"/>
                  <a:gd name="connsiteY5" fmla="*/ 215628 h 1511026"/>
                  <a:gd name="connsiteX6" fmla="*/ 187415 w 263615"/>
                  <a:gd name="connsiteY6" fmla="*/ 737120 h 1511026"/>
                  <a:gd name="connsiteX7" fmla="*/ 196940 w 263615"/>
                  <a:gd name="connsiteY7" fmla="*/ 1103834 h 1511026"/>
                  <a:gd name="connsiteX8" fmla="*/ 263615 w 263615"/>
                  <a:gd name="connsiteY8" fmla="*/ 1511026 h 1511026"/>
                  <a:gd name="connsiteX0" fmla="*/ 0 w 263615"/>
                  <a:gd name="connsiteY0" fmla="*/ 1504786 h 1511026"/>
                  <a:gd name="connsiteX1" fmla="*/ 47500 w 263615"/>
                  <a:gd name="connsiteY1" fmla="*/ 1109163 h 1511026"/>
                  <a:gd name="connsiteX2" fmla="*/ 64610 w 263615"/>
                  <a:gd name="connsiteY2" fmla="*/ 731322 h 1511026"/>
                  <a:gd name="connsiteX3" fmla="*/ 90278 w 263615"/>
                  <a:gd name="connsiteY3" fmla="*/ 218615 h 1511026"/>
                  <a:gd name="connsiteX4" fmla="*/ 151537 w 263615"/>
                  <a:gd name="connsiteY4" fmla="*/ 130 h 1511026"/>
                  <a:gd name="connsiteX5" fmla="*/ 177889 w 263615"/>
                  <a:gd name="connsiteY5" fmla="*/ 215628 h 1511026"/>
                  <a:gd name="connsiteX6" fmla="*/ 187415 w 263615"/>
                  <a:gd name="connsiteY6" fmla="*/ 737120 h 1511026"/>
                  <a:gd name="connsiteX7" fmla="*/ 196940 w 263615"/>
                  <a:gd name="connsiteY7" fmla="*/ 1103834 h 1511026"/>
                  <a:gd name="connsiteX8" fmla="*/ 263615 w 263615"/>
                  <a:gd name="connsiteY8" fmla="*/ 1511026 h 1511026"/>
                  <a:gd name="connsiteX0" fmla="*/ 0 w 263615"/>
                  <a:gd name="connsiteY0" fmla="*/ 1504786 h 1511026"/>
                  <a:gd name="connsiteX1" fmla="*/ 47500 w 263615"/>
                  <a:gd name="connsiteY1" fmla="*/ 1109163 h 1511026"/>
                  <a:gd name="connsiteX2" fmla="*/ 64610 w 263615"/>
                  <a:gd name="connsiteY2" fmla="*/ 731322 h 1511026"/>
                  <a:gd name="connsiteX3" fmla="*/ 90278 w 263615"/>
                  <a:gd name="connsiteY3" fmla="*/ 218615 h 1511026"/>
                  <a:gd name="connsiteX4" fmla="*/ 151537 w 263615"/>
                  <a:gd name="connsiteY4" fmla="*/ 130 h 1511026"/>
                  <a:gd name="connsiteX5" fmla="*/ 177889 w 263615"/>
                  <a:gd name="connsiteY5" fmla="*/ 215628 h 1511026"/>
                  <a:gd name="connsiteX6" fmla="*/ 187415 w 263615"/>
                  <a:gd name="connsiteY6" fmla="*/ 737120 h 1511026"/>
                  <a:gd name="connsiteX7" fmla="*/ 196940 w 263615"/>
                  <a:gd name="connsiteY7" fmla="*/ 1103834 h 1511026"/>
                  <a:gd name="connsiteX8" fmla="*/ 263615 w 263615"/>
                  <a:gd name="connsiteY8" fmla="*/ 1511026 h 1511026"/>
                  <a:gd name="connsiteX0" fmla="*/ 0 w 263615"/>
                  <a:gd name="connsiteY0" fmla="*/ 1504786 h 1511026"/>
                  <a:gd name="connsiteX1" fmla="*/ 47500 w 263615"/>
                  <a:gd name="connsiteY1" fmla="*/ 1109163 h 1511026"/>
                  <a:gd name="connsiteX2" fmla="*/ 64610 w 263615"/>
                  <a:gd name="connsiteY2" fmla="*/ 731322 h 1511026"/>
                  <a:gd name="connsiteX3" fmla="*/ 90278 w 263615"/>
                  <a:gd name="connsiteY3" fmla="*/ 218615 h 1511026"/>
                  <a:gd name="connsiteX4" fmla="*/ 151537 w 263615"/>
                  <a:gd name="connsiteY4" fmla="*/ 130 h 1511026"/>
                  <a:gd name="connsiteX5" fmla="*/ 177889 w 263615"/>
                  <a:gd name="connsiteY5" fmla="*/ 215628 h 1511026"/>
                  <a:gd name="connsiteX6" fmla="*/ 187415 w 263615"/>
                  <a:gd name="connsiteY6" fmla="*/ 727595 h 1511026"/>
                  <a:gd name="connsiteX7" fmla="*/ 196940 w 263615"/>
                  <a:gd name="connsiteY7" fmla="*/ 1103834 h 1511026"/>
                  <a:gd name="connsiteX8" fmla="*/ 263615 w 263615"/>
                  <a:gd name="connsiteY8" fmla="*/ 1511026 h 1511026"/>
                  <a:gd name="connsiteX0" fmla="*/ 0 w 263615"/>
                  <a:gd name="connsiteY0" fmla="*/ 1520277 h 1526517"/>
                  <a:gd name="connsiteX1" fmla="*/ 47500 w 263615"/>
                  <a:gd name="connsiteY1" fmla="*/ 1124654 h 1526517"/>
                  <a:gd name="connsiteX2" fmla="*/ 64610 w 263615"/>
                  <a:gd name="connsiteY2" fmla="*/ 746813 h 1526517"/>
                  <a:gd name="connsiteX3" fmla="*/ 90278 w 263615"/>
                  <a:gd name="connsiteY3" fmla="*/ 234106 h 1526517"/>
                  <a:gd name="connsiteX4" fmla="*/ 151537 w 263615"/>
                  <a:gd name="connsiteY4" fmla="*/ 15621 h 1526517"/>
                  <a:gd name="connsiteX5" fmla="*/ 175050 w 263615"/>
                  <a:gd name="connsiteY5" fmla="*/ 41270 h 1526517"/>
                  <a:gd name="connsiteX6" fmla="*/ 177889 w 263615"/>
                  <a:gd name="connsiteY6" fmla="*/ 231119 h 1526517"/>
                  <a:gd name="connsiteX7" fmla="*/ 187415 w 263615"/>
                  <a:gd name="connsiteY7" fmla="*/ 743086 h 1526517"/>
                  <a:gd name="connsiteX8" fmla="*/ 196940 w 263615"/>
                  <a:gd name="connsiteY8" fmla="*/ 1119325 h 1526517"/>
                  <a:gd name="connsiteX9" fmla="*/ 263615 w 263615"/>
                  <a:gd name="connsiteY9" fmla="*/ 1526517 h 1526517"/>
                  <a:gd name="connsiteX0" fmla="*/ 0 w 263615"/>
                  <a:gd name="connsiteY0" fmla="*/ 1509294 h 1515534"/>
                  <a:gd name="connsiteX1" fmla="*/ 47500 w 263615"/>
                  <a:gd name="connsiteY1" fmla="*/ 1113671 h 1515534"/>
                  <a:gd name="connsiteX2" fmla="*/ 64610 w 263615"/>
                  <a:gd name="connsiteY2" fmla="*/ 735830 h 1515534"/>
                  <a:gd name="connsiteX3" fmla="*/ 90278 w 263615"/>
                  <a:gd name="connsiteY3" fmla="*/ 223123 h 1515534"/>
                  <a:gd name="connsiteX4" fmla="*/ 109025 w 263615"/>
                  <a:gd name="connsiteY4" fmla="*/ 21307 h 1515534"/>
                  <a:gd name="connsiteX5" fmla="*/ 175050 w 263615"/>
                  <a:gd name="connsiteY5" fmla="*/ 30287 h 1515534"/>
                  <a:gd name="connsiteX6" fmla="*/ 177889 w 263615"/>
                  <a:gd name="connsiteY6" fmla="*/ 220136 h 1515534"/>
                  <a:gd name="connsiteX7" fmla="*/ 187415 w 263615"/>
                  <a:gd name="connsiteY7" fmla="*/ 732103 h 1515534"/>
                  <a:gd name="connsiteX8" fmla="*/ 196940 w 263615"/>
                  <a:gd name="connsiteY8" fmla="*/ 1108342 h 1515534"/>
                  <a:gd name="connsiteX9" fmla="*/ 263615 w 263615"/>
                  <a:gd name="connsiteY9" fmla="*/ 1515534 h 1515534"/>
                  <a:gd name="connsiteX0" fmla="*/ 0 w 263615"/>
                  <a:gd name="connsiteY0" fmla="*/ 1511428 h 1517668"/>
                  <a:gd name="connsiteX1" fmla="*/ 47500 w 263615"/>
                  <a:gd name="connsiteY1" fmla="*/ 1115805 h 1517668"/>
                  <a:gd name="connsiteX2" fmla="*/ 64610 w 263615"/>
                  <a:gd name="connsiteY2" fmla="*/ 737964 h 1517668"/>
                  <a:gd name="connsiteX3" fmla="*/ 90278 w 263615"/>
                  <a:gd name="connsiteY3" fmla="*/ 225257 h 1517668"/>
                  <a:gd name="connsiteX4" fmla="*/ 109025 w 263615"/>
                  <a:gd name="connsiteY4" fmla="*/ 23441 h 1517668"/>
                  <a:gd name="connsiteX5" fmla="*/ 219799 w 263615"/>
                  <a:gd name="connsiteY5" fmla="*/ 27659 h 1517668"/>
                  <a:gd name="connsiteX6" fmla="*/ 177889 w 263615"/>
                  <a:gd name="connsiteY6" fmla="*/ 222270 h 1517668"/>
                  <a:gd name="connsiteX7" fmla="*/ 187415 w 263615"/>
                  <a:gd name="connsiteY7" fmla="*/ 734237 h 1517668"/>
                  <a:gd name="connsiteX8" fmla="*/ 196940 w 263615"/>
                  <a:gd name="connsiteY8" fmla="*/ 1110476 h 1517668"/>
                  <a:gd name="connsiteX9" fmla="*/ 263615 w 263615"/>
                  <a:gd name="connsiteY9" fmla="*/ 1517668 h 1517668"/>
                  <a:gd name="connsiteX0" fmla="*/ 0 w 263615"/>
                  <a:gd name="connsiteY0" fmla="*/ 1511428 h 1517668"/>
                  <a:gd name="connsiteX1" fmla="*/ 47500 w 263615"/>
                  <a:gd name="connsiteY1" fmla="*/ 1115805 h 1517668"/>
                  <a:gd name="connsiteX2" fmla="*/ 64610 w 263615"/>
                  <a:gd name="connsiteY2" fmla="*/ 737964 h 1517668"/>
                  <a:gd name="connsiteX3" fmla="*/ 90278 w 263615"/>
                  <a:gd name="connsiteY3" fmla="*/ 225257 h 1517668"/>
                  <a:gd name="connsiteX4" fmla="*/ 109025 w 263615"/>
                  <a:gd name="connsiteY4" fmla="*/ 23441 h 1517668"/>
                  <a:gd name="connsiteX5" fmla="*/ 219799 w 263615"/>
                  <a:gd name="connsiteY5" fmla="*/ 27659 h 1517668"/>
                  <a:gd name="connsiteX6" fmla="*/ 233826 w 263615"/>
                  <a:gd name="connsiteY6" fmla="*/ 227032 h 1517668"/>
                  <a:gd name="connsiteX7" fmla="*/ 187415 w 263615"/>
                  <a:gd name="connsiteY7" fmla="*/ 734237 h 1517668"/>
                  <a:gd name="connsiteX8" fmla="*/ 196940 w 263615"/>
                  <a:gd name="connsiteY8" fmla="*/ 1110476 h 1517668"/>
                  <a:gd name="connsiteX9" fmla="*/ 263615 w 263615"/>
                  <a:gd name="connsiteY9" fmla="*/ 1517668 h 1517668"/>
                  <a:gd name="connsiteX0" fmla="*/ 0 w 263615"/>
                  <a:gd name="connsiteY0" fmla="*/ 1511428 h 1517668"/>
                  <a:gd name="connsiteX1" fmla="*/ 47500 w 263615"/>
                  <a:gd name="connsiteY1" fmla="*/ 1115805 h 1517668"/>
                  <a:gd name="connsiteX2" fmla="*/ 64610 w 263615"/>
                  <a:gd name="connsiteY2" fmla="*/ 737964 h 1517668"/>
                  <a:gd name="connsiteX3" fmla="*/ 90278 w 263615"/>
                  <a:gd name="connsiteY3" fmla="*/ 225257 h 1517668"/>
                  <a:gd name="connsiteX4" fmla="*/ 109025 w 263615"/>
                  <a:gd name="connsiteY4" fmla="*/ 23441 h 1517668"/>
                  <a:gd name="connsiteX5" fmla="*/ 219799 w 263615"/>
                  <a:gd name="connsiteY5" fmla="*/ 27659 h 1517668"/>
                  <a:gd name="connsiteX6" fmla="*/ 233826 w 263615"/>
                  <a:gd name="connsiteY6" fmla="*/ 227032 h 1517668"/>
                  <a:gd name="connsiteX7" fmla="*/ 236639 w 263615"/>
                  <a:gd name="connsiteY7" fmla="*/ 717568 h 1517668"/>
                  <a:gd name="connsiteX8" fmla="*/ 196940 w 263615"/>
                  <a:gd name="connsiteY8" fmla="*/ 1110476 h 1517668"/>
                  <a:gd name="connsiteX9" fmla="*/ 263615 w 263615"/>
                  <a:gd name="connsiteY9" fmla="*/ 1517668 h 1517668"/>
                  <a:gd name="connsiteX0" fmla="*/ 0 w 263615"/>
                  <a:gd name="connsiteY0" fmla="*/ 1511428 h 1517668"/>
                  <a:gd name="connsiteX1" fmla="*/ 47500 w 263615"/>
                  <a:gd name="connsiteY1" fmla="*/ 1115805 h 1517668"/>
                  <a:gd name="connsiteX2" fmla="*/ 64610 w 263615"/>
                  <a:gd name="connsiteY2" fmla="*/ 737964 h 1517668"/>
                  <a:gd name="connsiteX3" fmla="*/ 90278 w 263615"/>
                  <a:gd name="connsiteY3" fmla="*/ 225257 h 1517668"/>
                  <a:gd name="connsiteX4" fmla="*/ 109025 w 263615"/>
                  <a:gd name="connsiteY4" fmla="*/ 23441 h 1517668"/>
                  <a:gd name="connsiteX5" fmla="*/ 219799 w 263615"/>
                  <a:gd name="connsiteY5" fmla="*/ 27659 h 1517668"/>
                  <a:gd name="connsiteX6" fmla="*/ 233826 w 263615"/>
                  <a:gd name="connsiteY6" fmla="*/ 227032 h 1517668"/>
                  <a:gd name="connsiteX7" fmla="*/ 236639 w 263615"/>
                  <a:gd name="connsiteY7" fmla="*/ 717568 h 1517668"/>
                  <a:gd name="connsiteX8" fmla="*/ 228265 w 263615"/>
                  <a:gd name="connsiteY8" fmla="*/ 1100951 h 1517668"/>
                  <a:gd name="connsiteX9" fmla="*/ 263615 w 263615"/>
                  <a:gd name="connsiteY9" fmla="*/ 1517668 h 1517668"/>
                  <a:gd name="connsiteX0" fmla="*/ 0 w 303889"/>
                  <a:gd name="connsiteY0" fmla="*/ 1511428 h 1512906"/>
                  <a:gd name="connsiteX1" fmla="*/ 47500 w 303889"/>
                  <a:gd name="connsiteY1" fmla="*/ 1115805 h 1512906"/>
                  <a:gd name="connsiteX2" fmla="*/ 64610 w 303889"/>
                  <a:gd name="connsiteY2" fmla="*/ 737964 h 1512906"/>
                  <a:gd name="connsiteX3" fmla="*/ 90278 w 303889"/>
                  <a:gd name="connsiteY3" fmla="*/ 225257 h 1512906"/>
                  <a:gd name="connsiteX4" fmla="*/ 109025 w 303889"/>
                  <a:gd name="connsiteY4" fmla="*/ 23441 h 1512906"/>
                  <a:gd name="connsiteX5" fmla="*/ 219799 w 303889"/>
                  <a:gd name="connsiteY5" fmla="*/ 27659 h 1512906"/>
                  <a:gd name="connsiteX6" fmla="*/ 233826 w 303889"/>
                  <a:gd name="connsiteY6" fmla="*/ 227032 h 1512906"/>
                  <a:gd name="connsiteX7" fmla="*/ 236639 w 303889"/>
                  <a:gd name="connsiteY7" fmla="*/ 717568 h 1512906"/>
                  <a:gd name="connsiteX8" fmla="*/ 228265 w 303889"/>
                  <a:gd name="connsiteY8" fmla="*/ 1100951 h 1512906"/>
                  <a:gd name="connsiteX9" fmla="*/ 303889 w 303889"/>
                  <a:gd name="connsiteY9" fmla="*/ 1512906 h 1512906"/>
                  <a:gd name="connsiteX0" fmla="*/ 0 w 303889"/>
                  <a:gd name="connsiteY0" fmla="*/ 1511428 h 1512906"/>
                  <a:gd name="connsiteX1" fmla="*/ 47500 w 303889"/>
                  <a:gd name="connsiteY1" fmla="*/ 1115805 h 1512906"/>
                  <a:gd name="connsiteX2" fmla="*/ 64610 w 303889"/>
                  <a:gd name="connsiteY2" fmla="*/ 737964 h 1512906"/>
                  <a:gd name="connsiteX3" fmla="*/ 90278 w 303889"/>
                  <a:gd name="connsiteY3" fmla="*/ 225257 h 1512906"/>
                  <a:gd name="connsiteX4" fmla="*/ 109025 w 303889"/>
                  <a:gd name="connsiteY4" fmla="*/ 23441 h 1512906"/>
                  <a:gd name="connsiteX5" fmla="*/ 219799 w 303889"/>
                  <a:gd name="connsiteY5" fmla="*/ 27659 h 1512906"/>
                  <a:gd name="connsiteX6" fmla="*/ 233826 w 303889"/>
                  <a:gd name="connsiteY6" fmla="*/ 227032 h 1512906"/>
                  <a:gd name="connsiteX7" fmla="*/ 236639 w 303889"/>
                  <a:gd name="connsiteY7" fmla="*/ 717568 h 1512906"/>
                  <a:gd name="connsiteX8" fmla="*/ 259589 w 303889"/>
                  <a:gd name="connsiteY8" fmla="*/ 1110476 h 1512906"/>
                  <a:gd name="connsiteX9" fmla="*/ 303889 w 303889"/>
                  <a:gd name="connsiteY9" fmla="*/ 1512906 h 1512906"/>
                  <a:gd name="connsiteX0" fmla="*/ 0 w 303889"/>
                  <a:gd name="connsiteY0" fmla="*/ 1511428 h 1512906"/>
                  <a:gd name="connsiteX1" fmla="*/ 47500 w 303889"/>
                  <a:gd name="connsiteY1" fmla="*/ 1115805 h 1512906"/>
                  <a:gd name="connsiteX2" fmla="*/ 64610 w 303889"/>
                  <a:gd name="connsiteY2" fmla="*/ 737964 h 1512906"/>
                  <a:gd name="connsiteX3" fmla="*/ 90278 w 303889"/>
                  <a:gd name="connsiteY3" fmla="*/ 225257 h 1512906"/>
                  <a:gd name="connsiteX4" fmla="*/ 109025 w 303889"/>
                  <a:gd name="connsiteY4" fmla="*/ 23441 h 1512906"/>
                  <a:gd name="connsiteX5" fmla="*/ 219799 w 303889"/>
                  <a:gd name="connsiteY5" fmla="*/ 27659 h 1512906"/>
                  <a:gd name="connsiteX6" fmla="*/ 233826 w 303889"/>
                  <a:gd name="connsiteY6" fmla="*/ 227032 h 1512906"/>
                  <a:gd name="connsiteX7" fmla="*/ 252301 w 303889"/>
                  <a:gd name="connsiteY7" fmla="*/ 727093 h 1512906"/>
                  <a:gd name="connsiteX8" fmla="*/ 259589 w 303889"/>
                  <a:gd name="connsiteY8" fmla="*/ 1110476 h 1512906"/>
                  <a:gd name="connsiteX9" fmla="*/ 303889 w 303889"/>
                  <a:gd name="connsiteY9" fmla="*/ 1512906 h 1512906"/>
                  <a:gd name="connsiteX0" fmla="*/ 0 w 303889"/>
                  <a:gd name="connsiteY0" fmla="*/ 1511428 h 1512906"/>
                  <a:gd name="connsiteX1" fmla="*/ 47500 w 303889"/>
                  <a:gd name="connsiteY1" fmla="*/ 1115805 h 1512906"/>
                  <a:gd name="connsiteX2" fmla="*/ 64610 w 303889"/>
                  <a:gd name="connsiteY2" fmla="*/ 737964 h 1512906"/>
                  <a:gd name="connsiteX3" fmla="*/ 90278 w 303889"/>
                  <a:gd name="connsiteY3" fmla="*/ 225257 h 1512906"/>
                  <a:gd name="connsiteX4" fmla="*/ 109025 w 303889"/>
                  <a:gd name="connsiteY4" fmla="*/ 23441 h 1512906"/>
                  <a:gd name="connsiteX5" fmla="*/ 219799 w 303889"/>
                  <a:gd name="connsiteY5" fmla="*/ 27659 h 1512906"/>
                  <a:gd name="connsiteX6" fmla="*/ 251725 w 303889"/>
                  <a:gd name="connsiteY6" fmla="*/ 210363 h 1512906"/>
                  <a:gd name="connsiteX7" fmla="*/ 252301 w 303889"/>
                  <a:gd name="connsiteY7" fmla="*/ 727093 h 1512906"/>
                  <a:gd name="connsiteX8" fmla="*/ 259589 w 303889"/>
                  <a:gd name="connsiteY8" fmla="*/ 1110476 h 1512906"/>
                  <a:gd name="connsiteX9" fmla="*/ 303889 w 303889"/>
                  <a:gd name="connsiteY9" fmla="*/ 1512906 h 1512906"/>
                  <a:gd name="connsiteX0" fmla="*/ 0 w 303889"/>
                  <a:gd name="connsiteY0" fmla="*/ 1512589 h 1514067"/>
                  <a:gd name="connsiteX1" fmla="*/ 47500 w 303889"/>
                  <a:gd name="connsiteY1" fmla="*/ 1116966 h 1514067"/>
                  <a:gd name="connsiteX2" fmla="*/ 64610 w 303889"/>
                  <a:gd name="connsiteY2" fmla="*/ 739125 h 1514067"/>
                  <a:gd name="connsiteX3" fmla="*/ 90278 w 303889"/>
                  <a:gd name="connsiteY3" fmla="*/ 226418 h 1514067"/>
                  <a:gd name="connsiteX4" fmla="*/ 109025 w 303889"/>
                  <a:gd name="connsiteY4" fmla="*/ 24602 h 1514067"/>
                  <a:gd name="connsiteX5" fmla="*/ 233224 w 303889"/>
                  <a:gd name="connsiteY5" fmla="*/ 26439 h 1514067"/>
                  <a:gd name="connsiteX6" fmla="*/ 251725 w 303889"/>
                  <a:gd name="connsiteY6" fmla="*/ 211524 h 1514067"/>
                  <a:gd name="connsiteX7" fmla="*/ 252301 w 303889"/>
                  <a:gd name="connsiteY7" fmla="*/ 728254 h 1514067"/>
                  <a:gd name="connsiteX8" fmla="*/ 259589 w 303889"/>
                  <a:gd name="connsiteY8" fmla="*/ 1111637 h 1514067"/>
                  <a:gd name="connsiteX9" fmla="*/ 303889 w 303889"/>
                  <a:gd name="connsiteY9" fmla="*/ 1514067 h 1514067"/>
                  <a:gd name="connsiteX0" fmla="*/ 0 w 303889"/>
                  <a:gd name="connsiteY0" fmla="*/ 1502914 h 1504392"/>
                  <a:gd name="connsiteX1" fmla="*/ 47500 w 303889"/>
                  <a:gd name="connsiteY1" fmla="*/ 1107291 h 1504392"/>
                  <a:gd name="connsiteX2" fmla="*/ 64610 w 303889"/>
                  <a:gd name="connsiteY2" fmla="*/ 729450 h 1504392"/>
                  <a:gd name="connsiteX3" fmla="*/ 90278 w 303889"/>
                  <a:gd name="connsiteY3" fmla="*/ 216743 h 1504392"/>
                  <a:gd name="connsiteX4" fmla="*/ 109025 w 303889"/>
                  <a:gd name="connsiteY4" fmla="*/ 14927 h 1504392"/>
                  <a:gd name="connsiteX5" fmla="*/ 233224 w 303889"/>
                  <a:gd name="connsiteY5" fmla="*/ 16764 h 1504392"/>
                  <a:gd name="connsiteX6" fmla="*/ 251725 w 303889"/>
                  <a:gd name="connsiteY6" fmla="*/ 201849 h 1504392"/>
                  <a:gd name="connsiteX7" fmla="*/ 252301 w 303889"/>
                  <a:gd name="connsiteY7" fmla="*/ 718579 h 1504392"/>
                  <a:gd name="connsiteX8" fmla="*/ 259589 w 303889"/>
                  <a:gd name="connsiteY8" fmla="*/ 1101962 h 1504392"/>
                  <a:gd name="connsiteX9" fmla="*/ 303889 w 303889"/>
                  <a:gd name="connsiteY9" fmla="*/ 1504392 h 1504392"/>
                  <a:gd name="connsiteX0" fmla="*/ 0 w 303889"/>
                  <a:gd name="connsiteY0" fmla="*/ 1504661 h 1506139"/>
                  <a:gd name="connsiteX1" fmla="*/ 47500 w 303889"/>
                  <a:gd name="connsiteY1" fmla="*/ 1109038 h 1506139"/>
                  <a:gd name="connsiteX2" fmla="*/ 64610 w 303889"/>
                  <a:gd name="connsiteY2" fmla="*/ 731197 h 1506139"/>
                  <a:gd name="connsiteX3" fmla="*/ 90278 w 303889"/>
                  <a:gd name="connsiteY3" fmla="*/ 218490 h 1506139"/>
                  <a:gd name="connsiteX4" fmla="*/ 111263 w 303889"/>
                  <a:gd name="connsiteY4" fmla="*/ 14293 h 1506139"/>
                  <a:gd name="connsiteX5" fmla="*/ 233224 w 303889"/>
                  <a:gd name="connsiteY5" fmla="*/ 18511 h 1506139"/>
                  <a:gd name="connsiteX6" fmla="*/ 251725 w 303889"/>
                  <a:gd name="connsiteY6" fmla="*/ 203596 h 1506139"/>
                  <a:gd name="connsiteX7" fmla="*/ 252301 w 303889"/>
                  <a:gd name="connsiteY7" fmla="*/ 720326 h 1506139"/>
                  <a:gd name="connsiteX8" fmla="*/ 259589 w 303889"/>
                  <a:gd name="connsiteY8" fmla="*/ 1103709 h 1506139"/>
                  <a:gd name="connsiteX9" fmla="*/ 303889 w 303889"/>
                  <a:gd name="connsiteY9" fmla="*/ 1506139 h 1506139"/>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3224 w 303889"/>
                  <a:gd name="connsiteY5" fmla="*/ 5819 h 1493447"/>
                  <a:gd name="connsiteX6" fmla="*/ 251725 w 303889"/>
                  <a:gd name="connsiteY6" fmla="*/ 190904 h 1493447"/>
                  <a:gd name="connsiteX7" fmla="*/ 252301 w 303889"/>
                  <a:gd name="connsiteY7" fmla="*/ 707634 h 1493447"/>
                  <a:gd name="connsiteX8" fmla="*/ 259589 w 303889"/>
                  <a:gd name="connsiteY8" fmla="*/ 1091017 h 1493447"/>
                  <a:gd name="connsiteX9" fmla="*/ 303889 w 303889"/>
                  <a:gd name="connsiteY9"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3224 w 303889"/>
                  <a:gd name="connsiteY5" fmla="*/ 5819 h 1493447"/>
                  <a:gd name="connsiteX6" fmla="*/ 251725 w 303889"/>
                  <a:gd name="connsiteY6" fmla="*/ 188523 h 1493447"/>
                  <a:gd name="connsiteX7" fmla="*/ 252301 w 303889"/>
                  <a:gd name="connsiteY7" fmla="*/ 707634 h 1493447"/>
                  <a:gd name="connsiteX8" fmla="*/ 259589 w 303889"/>
                  <a:gd name="connsiteY8" fmla="*/ 1091017 h 1493447"/>
                  <a:gd name="connsiteX9" fmla="*/ 303889 w 303889"/>
                  <a:gd name="connsiteY9"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7699 w 303889"/>
                  <a:gd name="connsiteY5" fmla="*/ 5819 h 1493447"/>
                  <a:gd name="connsiteX6" fmla="*/ 251725 w 303889"/>
                  <a:gd name="connsiteY6" fmla="*/ 188523 h 1493447"/>
                  <a:gd name="connsiteX7" fmla="*/ 252301 w 303889"/>
                  <a:gd name="connsiteY7" fmla="*/ 707634 h 1493447"/>
                  <a:gd name="connsiteX8" fmla="*/ 259589 w 303889"/>
                  <a:gd name="connsiteY8" fmla="*/ 1091017 h 1493447"/>
                  <a:gd name="connsiteX9" fmla="*/ 303889 w 303889"/>
                  <a:gd name="connsiteY9"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7699 w 303889"/>
                  <a:gd name="connsiteY5" fmla="*/ 5819 h 1493447"/>
                  <a:gd name="connsiteX6" fmla="*/ 251725 w 303889"/>
                  <a:gd name="connsiteY6" fmla="*/ 188523 h 1493447"/>
                  <a:gd name="connsiteX7" fmla="*/ 279151 w 303889"/>
                  <a:gd name="connsiteY7" fmla="*/ 710015 h 1493447"/>
                  <a:gd name="connsiteX8" fmla="*/ 259589 w 303889"/>
                  <a:gd name="connsiteY8" fmla="*/ 1091017 h 1493447"/>
                  <a:gd name="connsiteX9" fmla="*/ 303889 w 303889"/>
                  <a:gd name="connsiteY9"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7699 w 303889"/>
                  <a:gd name="connsiteY5" fmla="*/ 5819 h 1493447"/>
                  <a:gd name="connsiteX6" fmla="*/ 251725 w 303889"/>
                  <a:gd name="connsiteY6" fmla="*/ 188523 h 1493447"/>
                  <a:gd name="connsiteX7" fmla="*/ 272438 w 303889"/>
                  <a:gd name="connsiteY7" fmla="*/ 707634 h 1493447"/>
                  <a:gd name="connsiteX8" fmla="*/ 259589 w 303889"/>
                  <a:gd name="connsiteY8" fmla="*/ 1091017 h 1493447"/>
                  <a:gd name="connsiteX9" fmla="*/ 303889 w 303889"/>
                  <a:gd name="connsiteY9"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7699 w 303889"/>
                  <a:gd name="connsiteY5" fmla="*/ 5819 h 1493447"/>
                  <a:gd name="connsiteX6" fmla="*/ 249487 w 303889"/>
                  <a:gd name="connsiteY6" fmla="*/ 202810 h 1493447"/>
                  <a:gd name="connsiteX7" fmla="*/ 272438 w 303889"/>
                  <a:gd name="connsiteY7" fmla="*/ 707634 h 1493447"/>
                  <a:gd name="connsiteX8" fmla="*/ 259589 w 303889"/>
                  <a:gd name="connsiteY8" fmla="*/ 1091017 h 1493447"/>
                  <a:gd name="connsiteX9" fmla="*/ 303889 w 303889"/>
                  <a:gd name="connsiteY9"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7699 w 303889"/>
                  <a:gd name="connsiteY5" fmla="*/ 5819 h 1493447"/>
                  <a:gd name="connsiteX6" fmla="*/ 249487 w 303889"/>
                  <a:gd name="connsiteY6" fmla="*/ 202810 h 1493447"/>
                  <a:gd name="connsiteX7" fmla="*/ 272438 w 303889"/>
                  <a:gd name="connsiteY7" fmla="*/ 707634 h 1493447"/>
                  <a:gd name="connsiteX8" fmla="*/ 259589 w 303889"/>
                  <a:gd name="connsiteY8" fmla="*/ 1091017 h 1493447"/>
                  <a:gd name="connsiteX9" fmla="*/ 280210 w 303889"/>
                  <a:gd name="connsiteY9" fmla="*/ 1096432 h 1493447"/>
                  <a:gd name="connsiteX10" fmla="*/ 303889 w 303889"/>
                  <a:gd name="connsiteY10"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7699 w 303889"/>
                  <a:gd name="connsiteY5" fmla="*/ 5819 h 1493447"/>
                  <a:gd name="connsiteX6" fmla="*/ 249487 w 303889"/>
                  <a:gd name="connsiteY6" fmla="*/ 202810 h 1493447"/>
                  <a:gd name="connsiteX7" fmla="*/ 272438 w 303889"/>
                  <a:gd name="connsiteY7" fmla="*/ 707634 h 1493447"/>
                  <a:gd name="connsiteX8" fmla="*/ 259589 w 303889"/>
                  <a:gd name="connsiteY8" fmla="*/ 1091017 h 1493447"/>
                  <a:gd name="connsiteX9" fmla="*/ 303889 w 303889"/>
                  <a:gd name="connsiteY9"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7699 w 303889"/>
                  <a:gd name="connsiteY5" fmla="*/ 5819 h 1493447"/>
                  <a:gd name="connsiteX6" fmla="*/ 249487 w 303889"/>
                  <a:gd name="connsiteY6" fmla="*/ 202810 h 1493447"/>
                  <a:gd name="connsiteX7" fmla="*/ 272438 w 303889"/>
                  <a:gd name="connsiteY7" fmla="*/ 707634 h 1493447"/>
                  <a:gd name="connsiteX8" fmla="*/ 281963 w 303889"/>
                  <a:gd name="connsiteY8" fmla="*/ 1093398 h 1493447"/>
                  <a:gd name="connsiteX9" fmla="*/ 303889 w 303889"/>
                  <a:gd name="connsiteY9" fmla="*/ 1493447 h 1493447"/>
                  <a:gd name="connsiteX0" fmla="*/ 0 w 310602"/>
                  <a:gd name="connsiteY0" fmla="*/ 1491969 h 1491969"/>
                  <a:gd name="connsiteX1" fmla="*/ 47500 w 310602"/>
                  <a:gd name="connsiteY1" fmla="*/ 1096346 h 1491969"/>
                  <a:gd name="connsiteX2" fmla="*/ 64610 w 310602"/>
                  <a:gd name="connsiteY2" fmla="*/ 718505 h 1491969"/>
                  <a:gd name="connsiteX3" fmla="*/ 90278 w 310602"/>
                  <a:gd name="connsiteY3" fmla="*/ 205798 h 1491969"/>
                  <a:gd name="connsiteX4" fmla="*/ 111263 w 310602"/>
                  <a:gd name="connsiteY4" fmla="*/ 1601 h 1491969"/>
                  <a:gd name="connsiteX5" fmla="*/ 237699 w 310602"/>
                  <a:gd name="connsiteY5" fmla="*/ 5819 h 1491969"/>
                  <a:gd name="connsiteX6" fmla="*/ 249487 w 310602"/>
                  <a:gd name="connsiteY6" fmla="*/ 202810 h 1491969"/>
                  <a:gd name="connsiteX7" fmla="*/ 272438 w 310602"/>
                  <a:gd name="connsiteY7" fmla="*/ 707634 h 1491969"/>
                  <a:gd name="connsiteX8" fmla="*/ 281963 w 310602"/>
                  <a:gd name="connsiteY8" fmla="*/ 1093398 h 1491969"/>
                  <a:gd name="connsiteX9" fmla="*/ 310602 w 310602"/>
                  <a:gd name="connsiteY9" fmla="*/ 1486303 h 1491969"/>
                  <a:gd name="connsiteX0" fmla="*/ 0 w 317315"/>
                  <a:gd name="connsiteY0" fmla="*/ 1491969 h 1495828"/>
                  <a:gd name="connsiteX1" fmla="*/ 47500 w 317315"/>
                  <a:gd name="connsiteY1" fmla="*/ 1096346 h 1495828"/>
                  <a:gd name="connsiteX2" fmla="*/ 64610 w 317315"/>
                  <a:gd name="connsiteY2" fmla="*/ 718505 h 1495828"/>
                  <a:gd name="connsiteX3" fmla="*/ 90278 w 317315"/>
                  <a:gd name="connsiteY3" fmla="*/ 205798 h 1495828"/>
                  <a:gd name="connsiteX4" fmla="*/ 111263 w 317315"/>
                  <a:gd name="connsiteY4" fmla="*/ 1601 h 1495828"/>
                  <a:gd name="connsiteX5" fmla="*/ 237699 w 317315"/>
                  <a:gd name="connsiteY5" fmla="*/ 5819 h 1495828"/>
                  <a:gd name="connsiteX6" fmla="*/ 249487 w 317315"/>
                  <a:gd name="connsiteY6" fmla="*/ 202810 h 1495828"/>
                  <a:gd name="connsiteX7" fmla="*/ 272438 w 317315"/>
                  <a:gd name="connsiteY7" fmla="*/ 707634 h 1495828"/>
                  <a:gd name="connsiteX8" fmla="*/ 281963 w 317315"/>
                  <a:gd name="connsiteY8" fmla="*/ 1093398 h 1495828"/>
                  <a:gd name="connsiteX9" fmla="*/ 317315 w 317315"/>
                  <a:gd name="connsiteY9" fmla="*/ 1495828 h 1495828"/>
                  <a:gd name="connsiteX0" fmla="*/ 0 w 317315"/>
                  <a:gd name="connsiteY0" fmla="*/ 1491969 h 1495828"/>
                  <a:gd name="connsiteX1" fmla="*/ 47500 w 317315"/>
                  <a:gd name="connsiteY1" fmla="*/ 1096346 h 1495828"/>
                  <a:gd name="connsiteX2" fmla="*/ 64610 w 317315"/>
                  <a:gd name="connsiteY2" fmla="*/ 718505 h 1495828"/>
                  <a:gd name="connsiteX3" fmla="*/ 90278 w 317315"/>
                  <a:gd name="connsiteY3" fmla="*/ 205798 h 1495828"/>
                  <a:gd name="connsiteX4" fmla="*/ 111263 w 317315"/>
                  <a:gd name="connsiteY4" fmla="*/ 1601 h 1495828"/>
                  <a:gd name="connsiteX5" fmla="*/ 237699 w 317315"/>
                  <a:gd name="connsiteY5" fmla="*/ 5819 h 1495828"/>
                  <a:gd name="connsiteX6" fmla="*/ 249487 w 317315"/>
                  <a:gd name="connsiteY6" fmla="*/ 202810 h 1495828"/>
                  <a:gd name="connsiteX7" fmla="*/ 272438 w 317315"/>
                  <a:gd name="connsiteY7" fmla="*/ 707634 h 1495828"/>
                  <a:gd name="connsiteX8" fmla="*/ 281963 w 317315"/>
                  <a:gd name="connsiteY8" fmla="*/ 1093398 h 1495828"/>
                  <a:gd name="connsiteX9" fmla="*/ 317315 w 317315"/>
                  <a:gd name="connsiteY9" fmla="*/ 1495828 h 1495828"/>
                  <a:gd name="connsiteX0" fmla="*/ 0 w 317315"/>
                  <a:gd name="connsiteY0" fmla="*/ 1491969 h 1495828"/>
                  <a:gd name="connsiteX1" fmla="*/ 47500 w 317315"/>
                  <a:gd name="connsiteY1" fmla="*/ 1096346 h 1495828"/>
                  <a:gd name="connsiteX2" fmla="*/ 64610 w 317315"/>
                  <a:gd name="connsiteY2" fmla="*/ 718505 h 1495828"/>
                  <a:gd name="connsiteX3" fmla="*/ 90278 w 317315"/>
                  <a:gd name="connsiteY3" fmla="*/ 205798 h 1495828"/>
                  <a:gd name="connsiteX4" fmla="*/ 111263 w 317315"/>
                  <a:gd name="connsiteY4" fmla="*/ 1601 h 1495828"/>
                  <a:gd name="connsiteX5" fmla="*/ 237699 w 317315"/>
                  <a:gd name="connsiteY5" fmla="*/ 5819 h 1495828"/>
                  <a:gd name="connsiteX6" fmla="*/ 249487 w 317315"/>
                  <a:gd name="connsiteY6" fmla="*/ 202810 h 1495828"/>
                  <a:gd name="connsiteX7" fmla="*/ 272438 w 317315"/>
                  <a:gd name="connsiteY7" fmla="*/ 707634 h 1495828"/>
                  <a:gd name="connsiteX8" fmla="*/ 281963 w 317315"/>
                  <a:gd name="connsiteY8" fmla="*/ 1093398 h 1495828"/>
                  <a:gd name="connsiteX9" fmla="*/ 317315 w 317315"/>
                  <a:gd name="connsiteY9" fmla="*/ 1495828 h 1495828"/>
                  <a:gd name="connsiteX0" fmla="*/ 0 w 723591"/>
                  <a:gd name="connsiteY0" fmla="*/ 1493903 h 1497762"/>
                  <a:gd name="connsiteX1" fmla="*/ 47500 w 723591"/>
                  <a:gd name="connsiteY1" fmla="*/ 1098280 h 1497762"/>
                  <a:gd name="connsiteX2" fmla="*/ 64610 w 723591"/>
                  <a:gd name="connsiteY2" fmla="*/ 720439 h 1497762"/>
                  <a:gd name="connsiteX3" fmla="*/ 90278 w 723591"/>
                  <a:gd name="connsiteY3" fmla="*/ 207732 h 1497762"/>
                  <a:gd name="connsiteX4" fmla="*/ 111263 w 723591"/>
                  <a:gd name="connsiteY4" fmla="*/ 3535 h 1497762"/>
                  <a:gd name="connsiteX5" fmla="*/ 723562 w 723591"/>
                  <a:gd name="connsiteY5" fmla="*/ 2990 h 1497762"/>
                  <a:gd name="connsiteX6" fmla="*/ 249487 w 723591"/>
                  <a:gd name="connsiteY6" fmla="*/ 204744 h 1497762"/>
                  <a:gd name="connsiteX7" fmla="*/ 272438 w 723591"/>
                  <a:gd name="connsiteY7" fmla="*/ 709568 h 1497762"/>
                  <a:gd name="connsiteX8" fmla="*/ 281963 w 723591"/>
                  <a:gd name="connsiteY8" fmla="*/ 1095332 h 1497762"/>
                  <a:gd name="connsiteX9" fmla="*/ 317315 w 723591"/>
                  <a:gd name="connsiteY9" fmla="*/ 1497762 h 1497762"/>
                  <a:gd name="connsiteX0" fmla="*/ 0 w 735431"/>
                  <a:gd name="connsiteY0" fmla="*/ 1493903 h 1497762"/>
                  <a:gd name="connsiteX1" fmla="*/ 47500 w 735431"/>
                  <a:gd name="connsiteY1" fmla="*/ 1098280 h 1497762"/>
                  <a:gd name="connsiteX2" fmla="*/ 64610 w 735431"/>
                  <a:gd name="connsiteY2" fmla="*/ 720439 h 1497762"/>
                  <a:gd name="connsiteX3" fmla="*/ 90278 w 735431"/>
                  <a:gd name="connsiteY3" fmla="*/ 207732 h 1497762"/>
                  <a:gd name="connsiteX4" fmla="*/ 111263 w 735431"/>
                  <a:gd name="connsiteY4" fmla="*/ 3535 h 1497762"/>
                  <a:gd name="connsiteX5" fmla="*/ 723562 w 735431"/>
                  <a:gd name="connsiteY5" fmla="*/ 2990 h 1497762"/>
                  <a:gd name="connsiteX6" fmla="*/ 735351 w 735431"/>
                  <a:gd name="connsiteY6" fmla="*/ 214269 h 1497762"/>
                  <a:gd name="connsiteX7" fmla="*/ 272438 w 735431"/>
                  <a:gd name="connsiteY7" fmla="*/ 709568 h 1497762"/>
                  <a:gd name="connsiteX8" fmla="*/ 281963 w 735431"/>
                  <a:gd name="connsiteY8" fmla="*/ 1095332 h 1497762"/>
                  <a:gd name="connsiteX9" fmla="*/ 317315 w 735431"/>
                  <a:gd name="connsiteY9" fmla="*/ 1497762 h 1497762"/>
                  <a:gd name="connsiteX0" fmla="*/ 0 w 751528"/>
                  <a:gd name="connsiteY0" fmla="*/ 1493903 h 1497762"/>
                  <a:gd name="connsiteX1" fmla="*/ 47500 w 751528"/>
                  <a:gd name="connsiteY1" fmla="*/ 1098280 h 1497762"/>
                  <a:gd name="connsiteX2" fmla="*/ 64610 w 751528"/>
                  <a:gd name="connsiteY2" fmla="*/ 720439 h 1497762"/>
                  <a:gd name="connsiteX3" fmla="*/ 90278 w 751528"/>
                  <a:gd name="connsiteY3" fmla="*/ 207732 h 1497762"/>
                  <a:gd name="connsiteX4" fmla="*/ 111263 w 751528"/>
                  <a:gd name="connsiteY4" fmla="*/ 3535 h 1497762"/>
                  <a:gd name="connsiteX5" fmla="*/ 723562 w 751528"/>
                  <a:gd name="connsiteY5" fmla="*/ 2990 h 1497762"/>
                  <a:gd name="connsiteX6" fmla="*/ 735351 w 751528"/>
                  <a:gd name="connsiteY6" fmla="*/ 214269 h 1497762"/>
                  <a:gd name="connsiteX7" fmla="*/ 751458 w 751528"/>
                  <a:gd name="connsiteY7" fmla="*/ 716711 h 1497762"/>
                  <a:gd name="connsiteX8" fmla="*/ 281963 w 751528"/>
                  <a:gd name="connsiteY8" fmla="*/ 1095332 h 1497762"/>
                  <a:gd name="connsiteX9" fmla="*/ 317315 w 751528"/>
                  <a:gd name="connsiteY9" fmla="*/ 1497762 h 1497762"/>
                  <a:gd name="connsiteX0" fmla="*/ 0 w 754184"/>
                  <a:gd name="connsiteY0" fmla="*/ 1493903 h 1497762"/>
                  <a:gd name="connsiteX1" fmla="*/ 47500 w 754184"/>
                  <a:gd name="connsiteY1" fmla="*/ 1098280 h 1497762"/>
                  <a:gd name="connsiteX2" fmla="*/ 64610 w 754184"/>
                  <a:gd name="connsiteY2" fmla="*/ 720439 h 1497762"/>
                  <a:gd name="connsiteX3" fmla="*/ 90278 w 754184"/>
                  <a:gd name="connsiteY3" fmla="*/ 207732 h 1497762"/>
                  <a:gd name="connsiteX4" fmla="*/ 111263 w 754184"/>
                  <a:gd name="connsiteY4" fmla="*/ 3535 h 1497762"/>
                  <a:gd name="connsiteX5" fmla="*/ 723562 w 754184"/>
                  <a:gd name="connsiteY5" fmla="*/ 2990 h 1497762"/>
                  <a:gd name="connsiteX6" fmla="*/ 735351 w 754184"/>
                  <a:gd name="connsiteY6" fmla="*/ 214269 h 1497762"/>
                  <a:gd name="connsiteX7" fmla="*/ 751458 w 754184"/>
                  <a:gd name="connsiteY7" fmla="*/ 716711 h 1497762"/>
                  <a:gd name="connsiteX8" fmla="*/ 754140 w 754184"/>
                  <a:gd name="connsiteY8" fmla="*/ 1097713 h 1497762"/>
                  <a:gd name="connsiteX9" fmla="*/ 317315 w 754184"/>
                  <a:gd name="connsiteY9" fmla="*/ 1497762 h 1497762"/>
                  <a:gd name="connsiteX0" fmla="*/ 0 w 803178"/>
                  <a:gd name="connsiteY0" fmla="*/ 1493903 h 1514431"/>
                  <a:gd name="connsiteX1" fmla="*/ 47500 w 803178"/>
                  <a:gd name="connsiteY1" fmla="*/ 1098280 h 1514431"/>
                  <a:gd name="connsiteX2" fmla="*/ 64610 w 803178"/>
                  <a:gd name="connsiteY2" fmla="*/ 720439 h 1514431"/>
                  <a:gd name="connsiteX3" fmla="*/ 90278 w 803178"/>
                  <a:gd name="connsiteY3" fmla="*/ 207732 h 1514431"/>
                  <a:gd name="connsiteX4" fmla="*/ 111263 w 803178"/>
                  <a:gd name="connsiteY4" fmla="*/ 3535 h 1514431"/>
                  <a:gd name="connsiteX5" fmla="*/ 723562 w 803178"/>
                  <a:gd name="connsiteY5" fmla="*/ 2990 h 1514431"/>
                  <a:gd name="connsiteX6" fmla="*/ 735351 w 803178"/>
                  <a:gd name="connsiteY6" fmla="*/ 214269 h 1514431"/>
                  <a:gd name="connsiteX7" fmla="*/ 751458 w 803178"/>
                  <a:gd name="connsiteY7" fmla="*/ 716711 h 1514431"/>
                  <a:gd name="connsiteX8" fmla="*/ 754140 w 803178"/>
                  <a:gd name="connsiteY8" fmla="*/ 1097713 h 1514431"/>
                  <a:gd name="connsiteX9" fmla="*/ 803178 w 803178"/>
                  <a:gd name="connsiteY9" fmla="*/ 1514431 h 1514431"/>
                  <a:gd name="connsiteX0" fmla="*/ 0 w 796335"/>
                  <a:gd name="connsiteY0" fmla="*/ 1493903 h 1495381"/>
                  <a:gd name="connsiteX1" fmla="*/ 47500 w 796335"/>
                  <a:gd name="connsiteY1" fmla="*/ 1098280 h 1495381"/>
                  <a:gd name="connsiteX2" fmla="*/ 64610 w 796335"/>
                  <a:gd name="connsiteY2" fmla="*/ 720439 h 1495381"/>
                  <a:gd name="connsiteX3" fmla="*/ 90278 w 796335"/>
                  <a:gd name="connsiteY3" fmla="*/ 207732 h 1495381"/>
                  <a:gd name="connsiteX4" fmla="*/ 111263 w 796335"/>
                  <a:gd name="connsiteY4" fmla="*/ 3535 h 1495381"/>
                  <a:gd name="connsiteX5" fmla="*/ 723562 w 796335"/>
                  <a:gd name="connsiteY5" fmla="*/ 2990 h 1495381"/>
                  <a:gd name="connsiteX6" fmla="*/ 735351 w 796335"/>
                  <a:gd name="connsiteY6" fmla="*/ 214269 h 1495381"/>
                  <a:gd name="connsiteX7" fmla="*/ 751458 w 796335"/>
                  <a:gd name="connsiteY7" fmla="*/ 716711 h 1495381"/>
                  <a:gd name="connsiteX8" fmla="*/ 754140 w 796335"/>
                  <a:gd name="connsiteY8" fmla="*/ 1097713 h 1495381"/>
                  <a:gd name="connsiteX9" fmla="*/ 796335 w 796335"/>
                  <a:gd name="connsiteY9" fmla="*/ 1495381 h 149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335" h="1495381">
                    <a:moveTo>
                      <a:pt x="0" y="1493903"/>
                    </a:moveTo>
                    <a:cubicBezTo>
                      <a:pt x="54726" y="1485854"/>
                      <a:pt x="36732" y="1227191"/>
                      <a:pt x="47500" y="1098280"/>
                    </a:cubicBezTo>
                    <a:cubicBezTo>
                      <a:pt x="58268" y="969369"/>
                      <a:pt x="57480" y="868864"/>
                      <a:pt x="64610" y="720439"/>
                    </a:cubicBezTo>
                    <a:cubicBezTo>
                      <a:pt x="71740" y="572014"/>
                      <a:pt x="82503" y="327216"/>
                      <a:pt x="90278" y="207732"/>
                    </a:cubicBezTo>
                    <a:cubicBezTo>
                      <a:pt x="98054" y="88248"/>
                      <a:pt x="97134" y="35674"/>
                      <a:pt x="111263" y="3535"/>
                    </a:cubicBezTo>
                    <a:cubicBezTo>
                      <a:pt x="154479" y="-29"/>
                      <a:pt x="701270" y="-1970"/>
                      <a:pt x="723562" y="2990"/>
                    </a:cubicBezTo>
                    <a:cubicBezTo>
                      <a:pt x="727954" y="38906"/>
                      <a:pt x="733290" y="97300"/>
                      <a:pt x="735351" y="214269"/>
                    </a:cubicBezTo>
                    <a:cubicBezTo>
                      <a:pt x="742521" y="337497"/>
                      <a:pt x="744711" y="568677"/>
                      <a:pt x="751458" y="716711"/>
                    </a:cubicBezTo>
                    <a:cubicBezTo>
                      <a:pt x="758205" y="864745"/>
                      <a:pt x="748898" y="966744"/>
                      <a:pt x="754140" y="1097713"/>
                    </a:cubicBezTo>
                    <a:cubicBezTo>
                      <a:pt x="759382" y="1228682"/>
                      <a:pt x="775919" y="1459167"/>
                      <a:pt x="796335" y="1495381"/>
                    </a:cubicBezTo>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 name="テキスト ボックス 70">
              <a:extLst>
                <a:ext uri="{FF2B5EF4-FFF2-40B4-BE49-F238E27FC236}">
                  <a16:creationId xmlns:a16="http://schemas.microsoft.com/office/drawing/2014/main" id="{4CE72AE2-15D0-4ADC-ACF1-36B2FE7DA4C6}"/>
                </a:ext>
              </a:extLst>
            </p:cNvPr>
            <p:cNvSpPr txBox="1"/>
            <p:nvPr/>
          </p:nvSpPr>
          <p:spPr>
            <a:xfrm>
              <a:off x="3686014" y="4142468"/>
              <a:ext cx="1692401" cy="369332"/>
            </a:xfrm>
            <a:prstGeom prst="rect">
              <a:avLst/>
            </a:prstGeom>
            <a:noFill/>
          </p:spPr>
          <p:txBody>
            <a:bodyPr wrap="square">
              <a:spAutoFit/>
            </a:bodyPr>
            <a:lstStyle/>
            <a:p>
              <a:r>
                <a:rPr kumimoji="1" lang="en-US" altLang="ja-JP" dirty="0"/>
                <a:t>Noise case</a:t>
              </a:r>
              <a:endParaRPr lang="ja-JP" altLang="en-US" dirty="0"/>
            </a:p>
          </p:txBody>
        </p:sp>
        <p:cxnSp>
          <p:nvCxnSpPr>
            <p:cNvPr id="73" name="直線矢印コネクタ 72">
              <a:extLst>
                <a:ext uri="{FF2B5EF4-FFF2-40B4-BE49-F238E27FC236}">
                  <a16:creationId xmlns:a16="http://schemas.microsoft.com/office/drawing/2014/main" id="{B452D42D-CC4D-49D7-8274-EB35E9C9D4B4}"/>
                </a:ext>
              </a:extLst>
            </p:cNvPr>
            <p:cNvCxnSpPr>
              <a:cxnSpLocks/>
            </p:cNvCxnSpPr>
            <p:nvPr/>
          </p:nvCxnSpPr>
          <p:spPr>
            <a:xfrm>
              <a:off x="4864126" y="5839196"/>
              <a:ext cx="754274"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B205CD60-6296-4312-BE9D-6476B3DF292F}"/>
                </a:ext>
              </a:extLst>
            </p:cNvPr>
            <p:cNvSpPr txBox="1"/>
            <p:nvPr/>
          </p:nvSpPr>
          <p:spPr>
            <a:xfrm>
              <a:off x="4864126" y="5463109"/>
              <a:ext cx="876300" cy="369332"/>
            </a:xfrm>
            <a:prstGeom prst="rect">
              <a:avLst/>
            </a:prstGeom>
            <a:noFill/>
          </p:spPr>
          <p:txBody>
            <a:bodyPr wrap="square">
              <a:spAutoFit/>
            </a:bodyPr>
            <a:lstStyle/>
            <a:p>
              <a:r>
                <a:rPr kumimoji="1" lang="en-US" altLang="ja-JP" dirty="0"/>
                <a:t>Width</a:t>
              </a:r>
              <a:endParaRPr lang="ja-JP" altLang="en-US" dirty="0"/>
            </a:p>
          </p:txBody>
        </p:sp>
      </p:grpSp>
    </p:spTree>
    <p:extLst>
      <p:ext uri="{BB962C8B-B14F-4D97-AF65-F5344CB8AC3E}">
        <p14:creationId xmlns:p14="http://schemas.microsoft.com/office/powerpoint/2010/main" val="313492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C09410-B876-45AF-9268-15F9362D63FF}"/>
              </a:ext>
            </a:extLst>
          </p:cNvPr>
          <p:cNvSpPr>
            <a:spLocks noGrp="1"/>
          </p:cNvSpPr>
          <p:nvPr>
            <p:ph type="title"/>
          </p:nvPr>
        </p:nvSpPr>
        <p:spPr>
          <a:xfrm>
            <a:off x="764722" y="283626"/>
            <a:ext cx="10515600" cy="534190"/>
          </a:xfrm>
        </p:spPr>
        <p:txBody>
          <a:bodyPr>
            <a:normAutofit fontScale="90000"/>
          </a:bodyPr>
          <a:lstStyle/>
          <a:p>
            <a:r>
              <a:rPr kumimoji="1" lang="en-US" altLang="ja-JP" dirty="0">
                <a:solidFill>
                  <a:srgbClr val="0099FF"/>
                </a:solidFill>
              </a:rPr>
              <a:t>Sensor + Readout Schematics</a:t>
            </a:r>
            <a:endParaRPr kumimoji="1" lang="ja-JP" altLang="en-US" dirty="0">
              <a:solidFill>
                <a:srgbClr val="0099FF"/>
              </a:solidFill>
            </a:endParaRPr>
          </a:p>
        </p:txBody>
      </p:sp>
      <p:sp>
        <p:nvSpPr>
          <p:cNvPr id="3" name="コンテンツ プレースホルダー 2">
            <a:extLst>
              <a:ext uri="{FF2B5EF4-FFF2-40B4-BE49-F238E27FC236}">
                <a16:creationId xmlns:a16="http://schemas.microsoft.com/office/drawing/2014/main" id="{1477A92C-75F3-4B37-9A94-63809F45F98D}"/>
              </a:ext>
            </a:extLst>
          </p:cNvPr>
          <p:cNvSpPr>
            <a:spLocks noGrp="1"/>
          </p:cNvSpPr>
          <p:nvPr>
            <p:ph idx="1"/>
          </p:nvPr>
        </p:nvSpPr>
        <p:spPr>
          <a:xfrm>
            <a:off x="466039" y="5167970"/>
            <a:ext cx="10650323" cy="1188374"/>
          </a:xfrm>
        </p:spPr>
        <p:txBody>
          <a:bodyPr>
            <a:normAutofit fontScale="77500" lnSpcReduction="20000"/>
          </a:bodyPr>
          <a:lstStyle/>
          <a:p>
            <a:pPr>
              <a:lnSpc>
                <a:spcPct val="120000"/>
              </a:lnSpc>
            </a:pPr>
            <a:r>
              <a:rPr kumimoji="1" lang="en-US" altLang="ja-JP" dirty="0"/>
              <a:t>Performance is studied using:</a:t>
            </a:r>
          </a:p>
          <a:p>
            <a:pPr lvl="1">
              <a:lnSpc>
                <a:spcPct val="120000"/>
              </a:lnSpc>
            </a:pPr>
            <a:r>
              <a:rPr lang="en-US" altLang="ja-JP" dirty="0"/>
              <a:t>Charged particle by beam test, cosmic ray and RI sources</a:t>
            </a:r>
          </a:p>
          <a:p>
            <a:pPr lvl="1">
              <a:lnSpc>
                <a:spcPct val="120000"/>
              </a:lnSpc>
            </a:pPr>
            <a:r>
              <a:rPr lang="en-US" altLang="ja-JP" dirty="0"/>
              <a:t>Test pulse for Readout electronics </a:t>
            </a:r>
          </a:p>
        </p:txBody>
      </p:sp>
      <p:sp>
        <p:nvSpPr>
          <p:cNvPr id="4" name="日付プレースホルダー 3">
            <a:extLst>
              <a:ext uri="{FF2B5EF4-FFF2-40B4-BE49-F238E27FC236}">
                <a16:creationId xmlns:a16="http://schemas.microsoft.com/office/drawing/2014/main" id="{8DE5505D-4C4D-4BB6-977D-320C2A1320A9}"/>
              </a:ext>
            </a:extLst>
          </p:cNvPr>
          <p:cNvSpPr>
            <a:spLocks noGrp="1"/>
          </p:cNvSpPr>
          <p:nvPr>
            <p:ph type="dt" sz="half" idx="10"/>
          </p:nvPr>
        </p:nvSpPr>
        <p:spPr/>
        <p:txBody>
          <a:bodyPr/>
          <a:lstStyle/>
          <a:p>
            <a:pPr>
              <a:defRPr/>
            </a:pPr>
            <a:r>
              <a:rPr lang="en-US" altLang="ja-JP"/>
              <a:t>March 2nd, 2021</a:t>
            </a:r>
            <a:endParaRPr lang="en-US" altLang="en-US"/>
          </a:p>
        </p:txBody>
      </p:sp>
      <p:sp>
        <p:nvSpPr>
          <p:cNvPr id="5" name="フッター プレースホルダー 4">
            <a:extLst>
              <a:ext uri="{FF2B5EF4-FFF2-40B4-BE49-F238E27FC236}">
                <a16:creationId xmlns:a16="http://schemas.microsoft.com/office/drawing/2014/main" id="{2E3D01C5-A8A3-4277-83A9-8E13F26E1077}"/>
              </a:ext>
            </a:extLst>
          </p:cNvPr>
          <p:cNvSpPr>
            <a:spLocks noGrp="1"/>
          </p:cNvSpPr>
          <p:nvPr>
            <p:ph type="ftr" sz="quarter" idx="11"/>
          </p:nvPr>
        </p:nvSpPr>
        <p:spPr/>
        <p:txBody>
          <a:bodyPr/>
          <a:lstStyle/>
          <a:p>
            <a:pPr>
              <a:defRPr/>
            </a:pPr>
            <a:r>
              <a:rPr lang="en-US"/>
              <a:t>INTT Ladder and Production Readiness Review </a:t>
            </a:r>
            <a:endParaRPr lang="en-US" dirty="0"/>
          </a:p>
        </p:txBody>
      </p:sp>
      <p:sp>
        <p:nvSpPr>
          <p:cNvPr id="6" name="スライド番号プレースホルダー 5">
            <a:extLst>
              <a:ext uri="{FF2B5EF4-FFF2-40B4-BE49-F238E27FC236}">
                <a16:creationId xmlns:a16="http://schemas.microsoft.com/office/drawing/2014/main" id="{53DE13E8-A93A-43CA-9CD1-FEE3768B46CA}"/>
              </a:ext>
            </a:extLst>
          </p:cNvPr>
          <p:cNvSpPr>
            <a:spLocks noGrp="1"/>
          </p:cNvSpPr>
          <p:nvPr>
            <p:ph type="sldNum" sz="quarter" idx="12"/>
          </p:nvPr>
        </p:nvSpPr>
        <p:spPr/>
        <p:txBody>
          <a:bodyPr/>
          <a:lstStyle/>
          <a:p>
            <a:fld id="{4B932B3A-BA38-40C7-ADEE-2A1902CEB265}" type="slidenum">
              <a:rPr lang="en-US" altLang="en-US" smtClean="0"/>
              <a:pPr/>
              <a:t>12</a:t>
            </a:fld>
            <a:endParaRPr lang="en-US" altLang="en-US"/>
          </a:p>
        </p:txBody>
      </p:sp>
      <p:sp>
        <p:nvSpPr>
          <p:cNvPr id="7" name="正方形/長方形 6">
            <a:extLst>
              <a:ext uri="{FF2B5EF4-FFF2-40B4-BE49-F238E27FC236}">
                <a16:creationId xmlns:a16="http://schemas.microsoft.com/office/drawing/2014/main" id="{558223E8-F015-4438-AF5E-08C4CBE67C6F}"/>
              </a:ext>
            </a:extLst>
          </p:cNvPr>
          <p:cNvSpPr/>
          <p:nvPr/>
        </p:nvSpPr>
        <p:spPr>
          <a:xfrm>
            <a:off x="494458" y="2192199"/>
            <a:ext cx="1172871" cy="1401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grpSp>
        <p:nvGrpSpPr>
          <p:cNvPr id="32" name="グループ化 31">
            <a:extLst>
              <a:ext uri="{FF2B5EF4-FFF2-40B4-BE49-F238E27FC236}">
                <a16:creationId xmlns:a16="http://schemas.microsoft.com/office/drawing/2014/main" id="{01959889-84C8-471A-BBAB-94544EBFCB18}"/>
              </a:ext>
            </a:extLst>
          </p:cNvPr>
          <p:cNvGrpSpPr/>
          <p:nvPr/>
        </p:nvGrpSpPr>
        <p:grpSpPr>
          <a:xfrm>
            <a:off x="909137" y="1907557"/>
            <a:ext cx="404284" cy="2180835"/>
            <a:chOff x="2262187" y="971550"/>
            <a:chExt cx="303213" cy="1635626"/>
          </a:xfrm>
        </p:grpSpPr>
        <p:grpSp>
          <p:nvGrpSpPr>
            <p:cNvPr id="18" name="グループ化 17">
              <a:extLst>
                <a:ext uri="{FF2B5EF4-FFF2-40B4-BE49-F238E27FC236}">
                  <a16:creationId xmlns:a16="http://schemas.microsoft.com/office/drawing/2014/main" id="{FC8BFA09-6E8F-43A6-B162-8A13ECDD0556}"/>
                </a:ext>
              </a:extLst>
            </p:cNvPr>
            <p:cNvGrpSpPr/>
            <p:nvPr/>
          </p:nvGrpSpPr>
          <p:grpSpPr>
            <a:xfrm>
              <a:off x="2295525" y="971550"/>
              <a:ext cx="228600" cy="1524000"/>
              <a:chOff x="2514600" y="1064649"/>
              <a:chExt cx="228600" cy="1524000"/>
            </a:xfrm>
          </p:grpSpPr>
          <p:cxnSp>
            <p:nvCxnSpPr>
              <p:cNvPr id="9" name="直線コネクタ 8">
                <a:extLst>
                  <a:ext uri="{FF2B5EF4-FFF2-40B4-BE49-F238E27FC236}">
                    <a16:creationId xmlns:a16="http://schemas.microsoft.com/office/drawing/2014/main" id="{3F3BED8A-0D0C-4724-9D77-0E06D0AD73AE}"/>
                  </a:ext>
                </a:extLst>
              </p:cNvPr>
              <p:cNvCxnSpPr>
                <a:cxnSpLocks/>
              </p:cNvCxnSpPr>
              <p:nvPr/>
            </p:nvCxnSpPr>
            <p:spPr>
              <a:xfrm>
                <a:off x="2514600" y="1733550"/>
                <a:ext cx="2286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00C94993-71C2-46FF-B115-5CEC57A46D39}"/>
                  </a:ext>
                </a:extLst>
              </p:cNvPr>
              <p:cNvCxnSpPr>
                <a:cxnSpLocks/>
              </p:cNvCxnSpPr>
              <p:nvPr/>
            </p:nvCxnSpPr>
            <p:spPr>
              <a:xfrm>
                <a:off x="2628900" y="1064649"/>
                <a:ext cx="0" cy="152400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10" name="二等辺三角形 9">
                <a:extLst>
                  <a:ext uri="{FF2B5EF4-FFF2-40B4-BE49-F238E27FC236}">
                    <a16:creationId xmlns:a16="http://schemas.microsoft.com/office/drawing/2014/main" id="{407E88E0-0872-46C1-80EE-D823DBD6D591}"/>
                  </a:ext>
                </a:extLst>
              </p:cNvPr>
              <p:cNvSpPr/>
              <p:nvPr/>
            </p:nvSpPr>
            <p:spPr>
              <a:xfrm>
                <a:off x="2514600" y="1748913"/>
                <a:ext cx="228600" cy="209550"/>
              </a:xfrm>
              <a:prstGeom prst="triangle">
                <a:avLst/>
              </a:prstGeom>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grpSp>
        <p:grpSp>
          <p:nvGrpSpPr>
            <p:cNvPr id="28" name="グループ化 27">
              <a:extLst>
                <a:ext uri="{FF2B5EF4-FFF2-40B4-BE49-F238E27FC236}">
                  <a16:creationId xmlns:a16="http://schemas.microsoft.com/office/drawing/2014/main" id="{48AF7BEC-5CB2-415A-A8C7-BE314AA2069E}"/>
                </a:ext>
              </a:extLst>
            </p:cNvPr>
            <p:cNvGrpSpPr/>
            <p:nvPr/>
          </p:nvGrpSpPr>
          <p:grpSpPr>
            <a:xfrm>
              <a:off x="2270125" y="2499482"/>
              <a:ext cx="295275" cy="107694"/>
              <a:chOff x="2295525" y="2647950"/>
              <a:chExt cx="295275" cy="107694"/>
            </a:xfrm>
          </p:grpSpPr>
          <p:cxnSp>
            <p:nvCxnSpPr>
              <p:cNvPr id="21" name="直線コネクタ 20">
                <a:extLst>
                  <a:ext uri="{FF2B5EF4-FFF2-40B4-BE49-F238E27FC236}">
                    <a16:creationId xmlns:a16="http://schemas.microsoft.com/office/drawing/2014/main" id="{314537BF-50C3-4C95-A559-7ABB94B57211}"/>
                  </a:ext>
                </a:extLst>
              </p:cNvPr>
              <p:cNvCxnSpPr/>
              <p:nvPr/>
            </p:nvCxnSpPr>
            <p:spPr>
              <a:xfrm>
                <a:off x="2295525" y="2647950"/>
                <a:ext cx="295275"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9E07388-EEB5-4CF9-9462-826B266A28B2}"/>
                  </a:ext>
                </a:extLst>
              </p:cNvPr>
              <p:cNvCxnSpPr>
                <a:cxnSpLocks/>
              </p:cNvCxnSpPr>
              <p:nvPr/>
            </p:nvCxnSpPr>
            <p:spPr>
              <a:xfrm flipV="1">
                <a:off x="2300287" y="2647950"/>
                <a:ext cx="61913" cy="107694"/>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B992E89-7EE4-4FA9-8C43-7C423FD17F5F}"/>
                  </a:ext>
                </a:extLst>
              </p:cNvPr>
              <p:cNvCxnSpPr>
                <a:cxnSpLocks/>
              </p:cNvCxnSpPr>
              <p:nvPr/>
            </p:nvCxnSpPr>
            <p:spPr>
              <a:xfrm flipV="1">
                <a:off x="2362200" y="2647950"/>
                <a:ext cx="61913" cy="107694"/>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A2733C6-6B91-47C0-85D5-AFAE24E7D1CC}"/>
                  </a:ext>
                </a:extLst>
              </p:cNvPr>
              <p:cNvCxnSpPr>
                <a:cxnSpLocks/>
              </p:cNvCxnSpPr>
              <p:nvPr/>
            </p:nvCxnSpPr>
            <p:spPr>
              <a:xfrm flipV="1">
                <a:off x="2481260" y="2647950"/>
                <a:ext cx="61913" cy="107694"/>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4379826F-05E5-48D3-9917-BF9639550B52}"/>
                  </a:ext>
                </a:extLst>
              </p:cNvPr>
              <p:cNvCxnSpPr>
                <a:cxnSpLocks/>
              </p:cNvCxnSpPr>
              <p:nvPr/>
            </p:nvCxnSpPr>
            <p:spPr>
              <a:xfrm flipV="1">
                <a:off x="2421730" y="2647950"/>
                <a:ext cx="61913" cy="107694"/>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grpSp>
        <p:cxnSp>
          <p:nvCxnSpPr>
            <p:cNvPr id="29" name="直線コネクタ 28">
              <a:extLst>
                <a:ext uri="{FF2B5EF4-FFF2-40B4-BE49-F238E27FC236}">
                  <a16:creationId xmlns:a16="http://schemas.microsoft.com/office/drawing/2014/main" id="{D29A1415-8E18-4CB5-8FF0-CA0C4C9E1257}"/>
                </a:ext>
              </a:extLst>
            </p:cNvPr>
            <p:cNvCxnSpPr/>
            <p:nvPr/>
          </p:nvCxnSpPr>
          <p:spPr>
            <a:xfrm>
              <a:off x="2262187" y="971550"/>
              <a:ext cx="295275"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grpSp>
      <p:sp>
        <p:nvSpPr>
          <p:cNvPr id="33" name="テキスト ボックス 32">
            <a:extLst>
              <a:ext uri="{FF2B5EF4-FFF2-40B4-BE49-F238E27FC236}">
                <a16:creationId xmlns:a16="http://schemas.microsoft.com/office/drawing/2014/main" id="{629F3B2D-2C8E-4CA7-95A4-D435315C375F}"/>
              </a:ext>
            </a:extLst>
          </p:cNvPr>
          <p:cNvSpPr txBox="1"/>
          <p:nvPr/>
        </p:nvSpPr>
        <p:spPr>
          <a:xfrm>
            <a:off x="491042" y="1376697"/>
            <a:ext cx="776175" cy="461665"/>
          </a:xfrm>
          <a:prstGeom prst="rect">
            <a:avLst/>
          </a:prstGeom>
          <a:noFill/>
        </p:spPr>
        <p:txBody>
          <a:bodyPr wrap="none" rtlCol="0">
            <a:spAutoFit/>
          </a:bodyPr>
          <a:lstStyle/>
          <a:p>
            <a:r>
              <a:rPr lang="en-US" altLang="ja-JP" sz="2400" dirty="0" err="1"/>
              <a:t>V</a:t>
            </a:r>
            <a:r>
              <a:rPr lang="en-US" altLang="ja-JP" sz="2400" baseline="-25000" dirty="0" err="1"/>
              <a:t>bias</a:t>
            </a:r>
            <a:endParaRPr lang="ja-JP" altLang="en-US" sz="2400" baseline="-25000" dirty="0"/>
          </a:p>
        </p:txBody>
      </p:sp>
      <p:pic>
        <p:nvPicPr>
          <p:cNvPr id="35" name="図 34">
            <a:extLst>
              <a:ext uri="{FF2B5EF4-FFF2-40B4-BE49-F238E27FC236}">
                <a16:creationId xmlns:a16="http://schemas.microsoft.com/office/drawing/2014/main" id="{BCB2BBDD-7849-42CE-BEA7-CDE8569FAA94}"/>
              </a:ext>
            </a:extLst>
          </p:cNvPr>
          <p:cNvPicPr>
            <a:picLocks noChangeAspect="1"/>
          </p:cNvPicPr>
          <p:nvPr/>
        </p:nvPicPr>
        <p:blipFill>
          <a:blip r:embed="rId3"/>
          <a:stretch>
            <a:fillRect/>
          </a:stretch>
        </p:blipFill>
        <p:spPr>
          <a:xfrm>
            <a:off x="2463854" y="1586637"/>
            <a:ext cx="5702431" cy="2539984"/>
          </a:xfrm>
          <a:prstGeom prst="rect">
            <a:avLst/>
          </a:prstGeom>
        </p:spPr>
      </p:pic>
      <p:cxnSp>
        <p:nvCxnSpPr>
          <p:cNvPr id="37" name="直線コネクタ 36">
            <a:extLst>
              <a:ext uri="{FF2B5EF4-FFF2-40B4-BE49-F238E27FC236}">
                <a16:creationId xmlns:a16="http://schemas.microsoft.com/office/drawing/2014/main" id="{56884650-42BB-42B5-9D0F-E4F6852E991C}"/>
              </a:ext>
            </a:extLst>
          </p:cNvPr>
          <p:cNvCxnSpPr/>
          <p:nvPr/>
        </p:nvCxnSpPr>
        <p:spPr>
          <a:xfrm>
            <a:off x="1105986" y="2475621"/>
            <a:ext cx="1638303" cy="0"/>
          </a:xfrm>
          <a:prstGeom prst="line">
            <a:avLst/>
          </a:prstGeom>
          <a:ln w="28575">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A552E59C-8075-4CD2-9BC2-B5F1E2BE460B}"/>
              </a:ext>
            </a:extLst>
          </p:cNvPr>
          <p:cNvCxnSpPr>
            <a:cxnSpLocks/>
          </p:cNvCxnSpPr>
          <p:nvPr/>
        </p:nvCxnSpPr>
        <p:spPr>
          <a:xfrm>
            <a:off x="2437367" y="2475622"/>
            <a:ext cx="0" cy="2324164"/>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BAC6CA17-66E7-4210-B901-CBADA6CDC33C}"/>
              </a:ext>
            </a:extLst>
          </p:cNvPr>
          <p:cNvSpPr/>
          <p:nvPr/>
        </p:nvSpPr>
        <p:spPr>
          <a:xfrm>
            <a:off x="2892447" y="4583949"/>
            <a:ext cx="2814893" cy="4316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ltLang="ja-JP" sz="2400" dirty="0"/>
              <a:t>Test Pulse</a:t>
            </a:r>
            <a:endParaRPr lang="ja-JP" altLang="en-US" sz="2400" dirty="0"/>
          </a:p>
        </p:txBody>
      </p:sp>
      <p:cxnSp>
        <p:nvCxnSpPr>
          <p:cNvPr id="42" name="直線コネクタ 41">
            <a:extLst>
              <a:ext uri="{FF2B5EF4-FFF2-40B4-BE49-F238E27FC236}">
                <a16:creationId xmlns:a16="http://schemas.microsoft.com/office/drawing/2014/main" id="{13112237-EC1D-4FDE-9DD8-0E16654BB14E}"/>
              </a:ext>
            </a:extLst>
          </p:cNvPr>
          <p:cNvCxnSpPr>
            <a:cxnSpLocks/>
            <a:endCxn id="40" idx="1"/>
          </p:cNvCxnSpPr>
          <p:nvPr/>
        </p:nvCxnSpPr>
        <p:spPr>
          <a:xfrm>
            <a:off x="2424667" y="4799785"/>
            <a:ext cx="4677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4FC3FBAD-12C1-4332-A557-2AA7D90327DF}"/>
              </a:ext>
            </a:extLst>
          </p:cNvPr>
          <p:cNvSpPr/>
          <p:nvPr/>
        </p:nvSpPr>
        <p:spPr>
          <a:xfrm>
            <a:off x="2841655" y="1376697"/>
            <a:ext cx="2814896" cy="29914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49" name="テキスト ボックス 48">
            <a:extLst>
              <a:ext uri="{FF2B5EF4-FFF2-40B4-BE49-F238E27FC236}">
                <a16:creationId xmlns:a16="http://schemas.microsoft.com/office/drawing/2014/main" id="{98F0BBB9-8846-45F7-8DC6-A0399AB6AEEB}"/>
              </a:ext>
            </a:extLst>
          </p:cNvPr>
          <p:cNvSpPr txBox="1"/>
          <p:nvPr/>
        </p:nvSpPr>
        <p:spPr>
          <a:xfrm flipH="1">
            <a:off x="3675057" y="1298661"/>
            <a:ext cx="1562520" cy="461665"/>
          </a:xfrm>
          <a:prstGeom prst="rect">
            <a:avLst/>
          </a:prstGeom>
          <a:noFill/>
        </p:spPr>
        <p:txBody>
          <a:bodyPr wrap="square" rtlCol="0">
            <a:spAutoFit/>
          </a:bodyPr>
          <a:lstStyle/>
          <a:p>
            <a:r>
              <a:rPr lang="en-US" altLang="ja-JP" sz="2400" dirty="0"/>
              <a:t>Analog</a:t>
            </a:r>
            <a:endParaRPr lang="ja-JP" altLang="en-US" sz="2400" dirty="0"/>
          </a:p>
        </p:txBody>
      </p:sp>
      <p:sp>
        <p:nvSpPr>
          <p:cNvPr id="50" name="正方形/長方形 49">
            <a:extLst>
              <a:ext uri="{FF2B5EF4-FFF2-40B4-BE49-F238E27FC236}">
                <a16:creationId xmlns:a16="http://schemas.microsoft.com/office/drawing/2014/main" id="{5928B704-2CD0-4D9A-9373-89CAA84DDCA0}"/>
              </a:ext>
            </a:extLst>
          </p:cNvPr>
          <p:cNvSpPr/>
          <p:nvPr/>
        </p:nvSpPr>
        <p:spPr>
          <a:xfrm>
            <a:off x="5664631" y="1376697"/>
            <a:ext cx="2528139" cy="29914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51" name="テキスト ボックス 50">
            <a:extLst>
              <a:ext uri="{FF2B5EF4-FFF2-40B4-BE49-F238E27FC236}">
                <a16:creationId xmlns:a16="http://schemas.microsoft.com/office/drawing/2014/main" id="{B904F385-6C1D-41AD-85B1-77F4388DE11F}"/>
              </a:ext>
            </a:extLst>
          </p:cNvPr>
          <p:cNvSpPr txBox="1"/>
          <p:nvPr/>
        </p:nvSpPr>
        <p:spPr>
          <a:xfrm flipH="1">
            <a:off x="6271078" y="1312989"/>
            <a:ext cx="1306443" cy="461665"/>
          </a:xfrm>
          <a:prstGeom prst="rect">
            <a:avLst/>
          </a:prstGeom>
          <a:noFill/>
        </p:spPr>
        <p:txBody>
          <a:bodyPr wrap="square" rtlCol="0">
            <a:spAutoFit/>
          </a:bodyPr>
          <a:lstStyle/>
          <a:p>
            <a:r>
              <a:rPr lang="en-US" altLang="ja-JP" sz="2400" dirty="0"/>
              <a:t>ADC</a:t>
            </a:r>
            <a:endParaRPr lang="ja-JP" altLang="en-US" sz="2400" dirty="0"/>
          </a:p>
        </p:txBody>
      </p:sp>
      <p:sp>
        <p:nvSpPr>
          <p:cNvPr id="53" name="正方形/長方形 52">
            <a:extLst>
              <a:ext uri="{FF2B5EF4-FFF2-40B4-BE49-F238E27FC236}">
                <a16:creationId xmlns:a16="http://schemas.microsoft.com/office/drawing/2014/main" id="{AF1F50CE-032F-4CBD-9155-92E798CE6648}"/>
              </a:ext>
            </a:extLst>
          </p:cNvPr>
          <p:cNvSpPr/>
          <p:nvPr/>
        </p:nvSpPr>
        <p:spPr>
          <a:xfrm>
            <a:off x="9226271" y="1397001"/>
            <a:ext cx="2528139" cy="3618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2400" dirty="0"/>
              <a:t>ROC</a:t>
            </a:r>
          </a:p>
          <a:p>
            <a:pPr algn="ctr"/>
            <a:r>
              <a:rPr lang="en-US" altLang="ja-JP" sz="2400" dirty="0"/>
              <a:t>+</a:t>
            </a:r>
          </a:p>
          <a:p>
            <a:pPr algn="ctr"/>
            <a:r>
              <a:rPr lang="en-US" altLang="ja-JP" sz="2400" dirty="0"/>
              <a:t>FEM</a:t>
            </a:r>
          </a:p>
        </p:txBody>
      </p:sp>
      <p:sp>
        <p:nvSpPr>
          <p:cNvPr id="54" name="テキスト ボックス 53">
            <a:extLst>
              <a:ext uri="{FF2B5EF4-FFF2-40B4-BE49-F238E27FC236}">
                <a16:creationId xmlns:a16="http://schemas.microsoft.com/office/drawing/2014/main" id="{DFF89465-DEB5-48D3-887E-F13D509FE835}"/>
              </a:ext>
            </a:extLst>
          </p:cNvPr>
          <p:cNvSpPr txBox="1"/>
          <p:nvPr/>
        </p:nvSpPr>
        <p:spPr>
          <a:xfrm flipH="1">
            <a:off x="8921360" y="955631"/>
            <a:ext cx="3137961" cy="830997"/>
          </a:xfrm>
          <a:prstGeom prst="rect">
            <a:avLst/>
          </a:prstGeom>
          <a:noFill/>
        </p:spPr>
        <p:txBody>
          <a:bodyPr wrap="square" rtlCol="0">
            <a:spAutoFit/>
          </a:bodyPr>
          <a:lstStyle/>
          <a:p>
            <a:r>
              <a:rPr lang="en-US" altLang="ja-JP" sz="2400" dirty="0"/>
              <a:t>Digital data processing</a:t>
            </a:r>
            <a:endParaRPr lang="ja-JP" altLang="en-US" sz="2400" dirty="0"/>
          </a:p>
        </p:txBody>
      </p:sp>
      <p:sp>
        <p:nvSpPr>
          <p:cNvPr id="55" name="テキスト ボックス 54">
            <a:extLst>
              <a:ext uri="{FF2B5EF4-FFF2-40B4-BE49-F238E27FC236}">
                <a16:creationId xmlns:a16="http://schemas.microsoft.com/office/drawing/2014/main" id="{DC38DF28-A81E-4453-A86D-3F021EB6D119}"/>
              </a:ext>
            </a:extLst>
          </p:cNvPr>
          <p:cNvSpPr txBox="1"/>
          <p:nvPr/>
        </p:nvSpPr>
        <p:spPr>
          <a:xfrm flipH="1">
            <a:off x="4572200" y="904558"/>
            <a:ext cx="3387978" cy="461665"/>
          </a:xfrm>
          <a:prstGeom prst="rect">
            <a:avLst/>
          </a:prstGeom>
          <a:noFill/>
        </p:spPr>
        <p:txBody>
          <a:bodyPr wrap="square" rtlCol="0">
            <a:spAutoFit/>
          </a:bodyPr>
          <a:lstStyle/>
          <a:p>
            <a:r>
              <a:rPr lang="en-US" altLang="ja-JP" sz="2400" dirty="0"/>
              <a:t>Readout Chip (FPHX)</a:t>
            </a:r>
            <a:endParaRPr lang="ja-JP" altLang="en-US" sz="2400" dirty="0"/>
          </a:p>
        </p:txBody>
      </p:sp>
      <p:sp>
        <p:nvSpPr>
          <p:cNvPr id="56" name="矢印: 右 55">
            <a:extLst>
              <a:ext uri="{FF2B5EF4-FFF2-40B4-BE49-F238E27FC236}">
                <a16:creationId xmlns:a16="http://schemas.microsoft.com/office/drawing/2014/main" id="{51BAE7F5-7453-40A6-A6BA-DF09F2227A7A}"/>
              </a:ext>
            </a:extLst>
          </p:cNvPr>
          <p:cNvSpPr/>
          <p:nvPr/>
        </p:nvSpPr>
        <p:spPr>
          <a:xfrm>
            <a:off x="8260625" y="2303477"/>
            <a:ext cx="720511" cy="344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pic>
        <p:nvPicPr>
          <p:cNvPr id="60" name="図 59">
            <a:extLst>
              <a:ext uri="{FF2B5EF4-FFF2-40B4-BE49-F238E27FC236}">
                <a16:creationId xmlns:a16="http://schemas.microsoft.com/office/drawing/2014/main" id="{5F50C134-CE3C-45D6-9AF8-1C93411B6AD2}"/>
              </a:ext>
            </a:extLst>
          </p:cNvPr>
          <p:cNvPicPr>
            <a:picLocks noChangeAspect="1"/>
          </p:cNvPicPr>
          <p:nvPr/>
        </p:nvPicPr>
        <p:blipFill>
          <a:blip r:embed="rId4"/>
          <a:stretch>
            <a:fillRect/>
          </a:stretch>
        </p:blipFill>
        <p:spPr>
          <a:xfrm>
            <a:off x="5181600" y="1397000"/>
            <a:ext cx="962560" cy="661760"/>
          </a:xfrm>
          <a:prstGeom prst="rect">
            <a:avLst/>
          </a:prstGeom>
        </p:spPr>
      </p:pic>
      <p:cxnSp>
        <p:nvCxnSpPr>
          <p:cNvPr id="61" name="直線コネクタ 60">
            <a:extLst>
              <a:ext uri="{FF2B5EF4-FFF2-40B4-BE49-F238E27FC236}">
                <a16:creationId xmlns:a16="http://schemas.microsoft.com/office/drawing/2014/main" id="{F99328F3-CB95-4A4F-B4E7-C7F95CFFAA19}"/>
              </a:ext>
            </a:extLst>
          </p:cNvPr>
          <p:cNvCxnSpPr>
            <a:cxnSpLocks/>
          </p:cNvCxnSpPr>
          <p:nvPr/>
        </p:nvCxnSpPr>
        <p:spPr>
          <a:xfrm>
            <a:off x="5791201" y="4799784"/>
            <a:ext cx="3435071" cy="0"/>
          </a:xfrm>
          <a:prstGeom prst="line">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67" name="図 66">
            <a:extLst>
              <a:ext uri="{FF2B5EF4-FFF2-40B4-BE49-F238E27FC236}">
                <a16:creationId xmlns:a16="http://schemas.microsoft.com/office/drawing/2014/main" id="{9BF0950D-6D01-4189-8FB8-5EFC15CD18E7}"/>
              </a:ext>
            </a:extLst>
          </p:cNvPr>
          <p:cNvPicPr>
            <a:picLocks noChangeAspect="1"/>
          </p:cNvPicPr>
          <p:nvPr/>
        </p:nvPicPr>
        <p:blipFill>
          <a:blip r:embed="rId5"/>
          <a:stretch>
            <a:fillRect/>
          </a:stretch>
        </p:blipFill>
        <p:spPr>
          <a:xfrm>
            <a:off x="4743403" y="4535914"/>
            <a:ext cx="494175" cy="793269"/>
          </a:xfrm>
          <a:prstGeom prst="rect">
            <a:avLst/>
          </a:prstGeom>
          <a:ln w="19050">
            <a:noFill/>
          </a:ln>
        </p:spPr>
      </p:pic>
      <p:cxnSp>
        <p:nvCxnSpPr>
          <p:cNvPr id="75" name="直線矢印コネクタ 74">
            <a:extLst>
              <a:ext uri="{FF2B5EF4-FFF2-40B4-BE49-F238E27FC236}">
                <a16:creationId xmlns:a16="http://schemas.microsoft.com/office/drawing/2014/main" id="{8FB6D4B2-21BD-4807-8141-AD55690A3D89}"/>
              </a:ext>
            </a:extLst>
          </p:cNvPr>
          <p:cNvCxnSpPr/>
          <p:nvPr/>
        </p:nvCxnSpPr>
        <p:spPr>
          <a:xfrm flipH="1">
            <a:off x="437592" y="1563271"/>
            <a:ext cx="1391209" cy="2563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715233C4-A7C6-44BF-90CE-E4A1AAAAD6B6}"/>
              </a:ext>
            </a:extLst>
          </p:cNvPr>
          <p:cNvSpPr txBox="1"/>
          <p:nvPr/>
        </p:nvSpPr>
        <p:spPr>
          <a:xfrm>
            <a:off x="1563662" y="1111801"/>
            <a:ext cx="546437" cy="461665"/>
          </a:xfrm>
          <a:prstGeom prst="rect">
            <a:avLst/>
          </a:prstGeom>
          <a:noFill/>
        </p:spPr>
        <p:txBody>
          <a:bodyPr wrap="square">
            <a:spAutoFit/>
          </a:bodyPr>
          <a:lstStyle/>
          <a:p>
            <a:r>
              <a:rPr lang="en-US" altLang="ja-JP" sz="2400" dirty="0"/>
              <a:t>h</a:t>
            </a:r>
            <a:r>
              <a:rPr lang="en-US" altLang="ja-JP" sz="2400" baseline="30000" dirty="0"/>
              <a:t>+</a:t>
            </a:r>
            <a:endParaRPr lang="ja-JP" altLang="en-US" sz="2400" baseline="30000" dirty="0"/>
          </a:p>
        </p:txBody>
      </p:sp>
    </p:spTree>
    <p:extLst>
      <p:ext uri="{BB962C8B-B14F-4D97-AF65-F5344CB8AC3E}">
        <p14:creationId xmlns:p14="http://schemas.microsoft.com/office/powerpoint/2010/main" val="2466241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EEB42A-4292-4320-BE77-C612E1D2EA4A}"/>
              </a:ext>
            </a:extLst>
          </p:cNvPr>
          <p:cNvSpPr>
            <a:spLocks noGrp="1"/>
          </p:cNvSpPr>
          <p:nvPr>
            <p:ph type="title"/>
          </p:nvPr>
        </p:nvSpPr>
        <p:spPr/>
        <p:txBody>
          <a:bodyPr/>
          <a:lstStyle/>
          <a:p>
            <a:r>
              <a:rPr lang="en-US" altLang="ja-JP" dirty="0"/>
              <a:t>No Noise Case</a:t>
            </a:r>
            <a:endParaRPr kumimoji="1" lang="ja-JP" altLang="en-US" dirty="0"/>
          </a:p>
        </p:txBody>
      </p:sp>
      <p:grpSp>
        <p:nvGrpSpPr>
          <p:cNvPr id="4" name="グループ化 3">
            <a:extLst>
              <a:ext uri="{FF2B5EF4-FFF2-40B4-BE49-F238E27FC236}">
                <a16:creationId xmlns:a16="http://schemas.microsoft.com/office/drawing/2014/main" id="{B940223D-95B0-AB4D-A6FA-68438FC3EBD2}"/>
              </a:ext>
            </a:extLst>
          </p:cNvPr>
          <p:cNvGrpSpPr/>
          <p:nvPr/>
        </p:nvGrpSpPr>
        <p:grpSpPr>
          <a:xfrm>
            <a:off x="2347814" y="-653222"/>
            <a:ext cx="7496371" cy="7873684"/>
            <a:chOff x="9176162" y="874754"/>
            <a:chExt cx="2466883" cy="2591048"/>
          </a:xfrm>
        </p:grpSpPr>
        <p:grpSp>
          <p:nvGrpSpPr>
            <p:cNvPr id="5" name="グループ化 4">
              <a:extLst>
                <a:ext uri="{FF2B5EF4-FFF2-40B4-BE49-F238E27FC236}">
                  <a16:creationId xmlns:a16="http://schemas.microsoft.com/office/drawing/2014/main" id="{4C192D5B-CB32-A94A-BB03-8228B6F36D98}"/>
                </a:ext>
              </a:extLst>
            </p:cNvPr>
            <p:cNvGrpSpPr/>
            <p:nvPr/>
          </p:nvGrpSpPr>
          <p:grpSpPr>
            <a:xfrm>
              <a:off x="9176162" y="1191747"/>
              <a:ext cx="2466883" cy="2274055"/>
              <a:chOff x="4138232" y="1672985"/>
              <a:chExt cx="2466883" cy="2274055"/>
            </a:xfrm>
          </p:grpSpPr>
          <p:grpSp>
            <p:nvGrpSpPr>
              <p:cNvPr id="8" name="グループ化 7">
                <a:extLst>
                  <a:ext uri="{FF2B5EF4-FFF2-40B4-BE49-F238E27FC236}">
                    <a16:creationId xmlns:a16="http://schemas.microsoft.com/office/drawing/2014/main" id="{CF343F3F-CDDB-DC4F-A610-1AF3E0EE541D}"/>
                  </a:ext>
                </a:extLst>
              </p:cNvPr>
              <p:cNvGrpSpPr/>
              <p:nvPr/>
            </p:nvGrpSpPr>
            <p:grpSpPr>
              <a:xfrm>
                <a:off x="4138232" y="1672985"/>
                <a:ext cx="2466883" cy="2274055"/>
                <a:chOff x="4004402" y="872827"/>
                <a:chExt cx="2975281" cy="2742713"/>
              </a:xfrm>
            </p:grpSpPr>
            <p:grpSp>
              <p:nvGrpSpPr>
                <p:cNvPr id="10" name="グループ化 9">
                  <a:extLst>
                    <a:ext uri="{FF2B5EF4-FFF2-40B4-BE49-F238E27FC236}">
                      <a16:creationId xmlns:a16="http://schemas.microsoft.com/office/drawing/2014/main" id="{AA653FD0-89E8-A740-8391-8796C80588CC}"/>
                    </a:ext>
                  </a:extLst>
                </p:cNvPr>
                <p:cNvGrpSpPr/>
                <p:nvPr/>
              </p:nvGrpSpPr>
              <p:grpSpPr>
                <a:xfrm>
                  <a:off x="4004402" y="1276723"/>
                  <a:ext cx="2655343" cy="1983371"/>
                  <a:chOff x="4286250" y="938893"/>
                  <a:chExt cx="2655343" cy="1983371"/>
                </a:xfrm>
              </p:grpSpPr>
              <p:cxnSp>
                <p:nvCxnSpPr>
                  <p:cNvPr id="28" name="直線コネクタ 27">
                    <a:extLst>
                      <a:ext uri="{FF2B5EF4-FFF2-40B4-BE49-F238E27FC236}">
                        <a16:creationId xmlns:a16="http://schemas.microsoft.com/office/drawing/2014/main" id="{5973554C-7C53-B943-BBBE-49F1FCE89CB5}"/>
                      </a:ext>
                    </a:extLst>
                  </p:cNvPr>
                  <p:cNvCxnSpPr/>
                  <p:nvPr/>
                </p:nvCxnSpPr>
                <p:spPr>
                  <a:xfrm>
                    <a:off x="4286250" y="938893"/>
                    <a:ext cx="0" cy="19833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FFB19D0-1773-C849-AABB-4BFE0031DC6C}"/>
                      </a:ext>
                    </a:extLst>
                  </p:cNvPr>
                  <p:cNvCxnSpPr>
                    <a:cxnSpLocks/>
                  </p:cNvCxnSpPr>
                  <p:nvPr/>
                </p:nvCxnSpPr>
                <p:spPr>
                  <a:xfrm flipH="1">
                    <a:off x="4286251" y="2918761"/>
                    <a:ext cx="265534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 name="直線コネクタ 10">
                  <a:extLst>
                    <a:ext uri="{FF2B5EF4-FFF2-40B4-BE49-F238E27FC236}">
                      <a16:creationId xmlns:a16="http://schemas.microsoft.com/office/drawing/2014/main" id="{63708EB5-9596-A34E-A8C4-550166ABDA69}"/>
                    </a:ext>
                  </a:extLst>
                </p:cNvPr>
                <p:cNvCxnSpPr/>
                <p:nvPr/>
              </p:nvCxnSpPr>
              <p:spPr>
                <a:xfrm flipV="1">
                  <a:off x="5101885" y="1445934"/>
                  <a:ext cx="0" cy="1811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A3F3666-2E0A-674C-A137-053C01283BCC}"/>
                    </a:ext>
                  </a:extLst>
                </p:cNvPr>
                <p:cNvCxnSpPr/>
                <p:nvPr/>
              </p:nvCxnSpPr>
              <p:spPr>
                <a:xfrm flipV="1">
                  <a:off x="5383757" y="1445934"/>
                  <a:ext cx="0" cy="18116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7DC4B353-D34D-AC4E-B6B4-767F0D02AD46}"/>
                    </a:ext>
                  </a:extLst>
                </p:cNvPr>
                <p:cNvCxnSpPr/>
                <p:nvPr/>
              </p:nvCxnSpPr>
              <p:spPr>
                <a:xfrm flipV="1">
                  <a:off x="5675071" y="1445934"/>
                  <a:ext cx="0" cy="181165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0A62BA6-8389-4A46-B2A9-7576B8A81469}"/>
                    </a:ext>
                  </a:extLst>
                </p:cNvPr>
                <p:cNvCxnSpPr/>
                <p:nvPr/>
              </p:nvCxnSpPr>
              <p:spPr>
                <a:xfrm flipV="1">
                  <a:off x="5956943" y="1445934"/>
                  <a:ext cx="0" cy="181165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11F50FA-AED9-D247-919A-031B1833C67E}"/>
                    </a:ext>
                  </a:extLst>
                </p:cNvPr>
                <p:cNvCxnSpPr/>
                <p:nvPr/>
              </p:nvCxnSpPr>
              <p:spPr>
                <a:xfrm flipV="1">
                  <a:off x="6265789" y="1445934"/>
                  <a:ext cx="0" cy="181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ED213363-DEB5-864F-A629-C55DB2EC6909}"/>
                    </a:ext>
                  </a:extLst>
                </p:cNvPr>
                <p:cNvCxnSpPr>
                  <a:cxnSpLocks/>
                </p:cNvCxnSpPr>
                <p:nvPr/>
              </p:nvCxnSpPr>
              <p:spPr>
                <a:xfrm flipH="1">
                  <a:off x="5101885" y="1445934"/>
                  <a:ext cx="1801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691F051-06E7-2D47-9FBB-529EA528479A}"/>
                    </a:ext>
                  </a:extLst>
                </p:cNvPr>
                <p:cNvCxnSpPr>
                  <a:cxnSpLocks/>
                </p:cNvCxnSpPr>
                <p:nvPr/>
              </p:nvCxnSpPr>
              <p:spPr>
                <a:xfrm flipH="1">
                  <a:off x="5374014" y="1452256"/>
                  <a:ext cx="14277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6864E9DF-C195-014F-8226-B6CDC4CEC451}"/>
                    </a:ext>
                  </a:extLst>
                </p:cNvPr>
                <p:cNvCxnSpPr>
                  <a:cxnSpLocks/>
                </p:cNvCxnSpPr>
                <p:nvPr/>
              </p:nvCxnSpPr>
              <p:spPr>
                <a:xfrm>
                  <a:off x="5675071" y="1448734"/>
                  <a:ext cx="118924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9F2685E-4436-3B43-BFFC-FCBF0379D8FF}"/>
                    </a:ext>
                  </a:extLst>
                </p:cNvPr>
                <p:cNvCxnSpPr>
                  <a:cxnSpLocks/>
                </p:cNvCxnSpPr>
                <p:nvPr/>
              </p:nvCxnSpPr>
              <p:spPr>
                <a:xfrm>
                  <a:off x="5956943" y="1448734"/>
                  <a:ext cx="84485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D7AE0304-70EF-8E43-AB94-E24547D2EC9B}"/>
                    </a:ext>
                  </a:extLst>
                </p:cNvPr>
                <p:cNvCxnSpPr>
                  <a:cxnSpLocks/>
                </p:cNvCxnSpPr>
                <p:nvPr/>
              </p:nvCxnSpPr>
              <p:spPr>
                <a:xfrm>
                  <a:off x="6265789" y="1448734"/>
                  <a:ext cx="5719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4EB6741-348C-D141-A9DD-03F3F128A1B0}"/>
                    </a:ext>
                  </a:extLst>
                </p:cNvPr>
                <p:cNvSpPr txBox="1"/>
                <p:nvPr/>
              </p:nvSpPr>
              <p:spPr>
                <a:xfrm>
                  <a:off x="5551895" y="3244334"/>
                  <a:ext cx="1427788" cy="371206"/>
                </a:xfrm>
                <a:prstGeom prst="rect">
                  <a:avLst/>
                </a:prstGeom>
                <a:noFill/>
              </p:spPr>
              <p:txBody>
                <a:bodyPr wrap="square">
                  <a:spAutoFit/>
                </a:bodyPr>
                <a:lstStyle/>
                <a:p>
                  <a:r>
                    <a:rPr kumimoji="1" lang="en-US" altLang="ja-JP" sz="1400" dirty="0"/>
                    <a:t>amplitude</a:t>
                  </a:r>
                  <a:endParaRPr lang="ja-JP" altLang="en-US" sz="1400" dirty="0"/>
                </a:p>
              </p:txBody>
            </p:sp>
            <p:sp>
              <p:nvSpPr>
                <p:cNvPr id="22" name="テキスト ボックス 21">
                  <a:extLst>
                    <a:ext uri="{FF2B5EF4-FFF2-40B4-BE49-F238E27FC236}">
                      <a16:creationId xmlns:a16="http://schemas.microsoft.com/office/drawing/2014/main" id="{D35D4F1E-D3D6-F343-A51F-D6DB01A07B5F}"/>
                    </a:ext>
                  </a:extLst>
                </p:cNvPr>
                <p:cNvSpPr txBox="1"/>
                <p:nvPr/>
              </p:nvSpPr>
              <p:spPr>
                <a:xfrm rot="16200000">
                  <a:off x="4793633" y="1011814"/>
                  <a:ext cx="646485" cy="371207"/>
                </a:xfrm>
                <a:prstGeom prst="rect">
                  <a:avLst/>
                </a:prstGeom>
                <a:noFill/>
              </p:spPr>
              <p:txBody>
                <a:bodyPr wrap="square">
                  <a:spAutoFit/>
                </a:bodyPr>
                <a:lstStyle/>
                <a:p>
                  <a:r>
                    <a:rPr kumimoji="1" lang="en-US" altLang="ja-JP" sz="1400" dirty="0">
                      <a:solidFill>
                        <a:srgbClr val="0070C0"/>
                      </a:solidFill>
                    </a:rPr>
                    <a:t>Th0</a:t>
                  </a:r>
                  <a:endParaRPr lang="ja-JP" altLang="en-US" sz="1400" dirty="0">
                    <a:solidFill>
                      <a:srgbClr val="0070C0"/>
                    </a:solidFill>
                  </a:endParaRPr>
                </a:p>
              </p:txBody>
            </p:sp>
            <p:sp>
              <p:nvSpPr>
                <p:cNvPr id="23" name="テキスト ボックス 22">
                  <a:extLst>
                    <a:ext uri="{FF2B5EF4-FFF2-40B4-BE49-F238E27FC236}">
                      <a16:creationId xmlns:a16="http://schemas.microsoft.com/office/drawing/2014/main" id="{35787A8A-0BFE-404E-A33F-5402ADA74CA8}"/>
                    </a:ext>
                  </a:extLst>
                </p:cNvPr>
                <p:cNvSpPr txBox="1"/>
                <p:nvPr/>
              </p:nvSpPr>
              <p:spPr>
                <a:xfrm rot="16200000">
                  <a:off x="5066120" y="1013897"/>
                  <a:ext cx="650652" cy="371207"/>
                </a:xfrm>
                <a:prstGeom prst="rect">
                  <a:avLst/>
                </a:prstGeom>
                <a:noFill/>
              </p:spPr>
              <p:txBody>
                <a:bodyPr wrap="square">
                  <a:spAutoFit/>
                </a:bodyPr>
                <a:lstStyle/>
                <a:p>
                  <a:r>
                    <a:rPr kumimoji="1" lang="en-US" altLang="ja-JP" sz="1400" dirty="0">
                      <a:solidFill>
                        <a:srgbClr val="FF0000"/>
                      </a:solidFill>
                    </a:rPr>
                    <a:t>Th1</a:t>
                  </a:r>
                  <a:endParaRPr lang="ja-JP" altLang="en-US" sz="1400" dirty="0">
                    <a:solidFill>
                      <a:srgbClr val="FF0000"/>
                    </a:solidFill>
                  </a:endParaRPr>
                </a:p>
              </p:txBody>
            </p:sp>
            <p:sp>
              <p:nvSpPr>
                <p:cNvPr id="24" name="テキスト ボックス 23">
                  <a:extLst>
                    <a:ext uri="{FF2B5EF4-FFF2-40B4-BE49-F238E27FC236}">
                      <a16:creationId xmlns:a16="http://schemas.microsoft.com/office/drawing/2014/main" id="{4EBD33FB-344D-494B-BCB2-455D571CF33F}"/>
                    </a:ext>
                  </a:extLst>
                </p:cNvPr>
                <p:cNvSpPr txBox="1"/>
                <p:nvPr/>
              </p:nvSpPr>
              <p:spPr>
                <a:xfrm rot="16200000">
                  <a:off x="5356759" y="1013223"/>
                  <a:ext cx="649303" cy="371207"/>
                </a:xfrm>
                <a:prstGeom prst="rect">
                  <a:avLst/>
                </a:prstGeom>
                <a:noFill/>
              </p:spPr>
              <p:txBody>
                <a:bodyPr wrap="square">
                  <a:spAutoFit/>
                </a:bodyPr>
                <a:lstStyle/>
                <a:p>
                  <a:r>
                    <a:rPr kumimoji="1" lang="en-US" altLang="ja-JP" sz="1400" dirty="0">
                      <a:solidFill>
                        <a:srgbClr val="FFC000"/>
                      </a:solidFill>
                    </a:rPr>
                    <a:t>Th2</a:t>
                  </a:r>
                  <a:endParaRPr lang="ja-JP" altLang="en-US" sz="1400" dirty="0">
                    <a:solidFill>
                      <a:srgbClr val="FFC000"/>
                    </a:solidFill>
                  </a:endParaRPr>
                </a:p>
              </p:txBody>
            </p:sp>
            <p:sp>
              <p:nvSpPr>
                <p:cNvPr id="25" name="テキスト ボックス 24">
                  <a:extLst>
                    <a:ext uri="{FF2B5EF4-FFF2-40B4-BE49-F238E27FC236}">
                      <a16:creationId xmlns:a16="http://schemas.microsoft.com/office/drawing/2014/main" id="{EA822B2F-2926-BF4A-9EFC-99F7CE4581F5}"/>
                    </a:ext>
                  </a:extLst>
                </p:cNvPr>
                <p:cNvSpPr txBox="1"/>
                <p:nvPr/>
              </p:nvSpPr>
              <p:spPr>
                <a:xfrm rot="16200000">
                  <a:off x="5641533" y="1012549"/>
                  <a:ext cx="650652" cy="371207"/>
                </a:xfrm>
                <a:prstGeom prst="rect">
                  <a:avLst/>
                </a:prstGeom>
                <a:noFill/>
              </p:spPr>
              <p:txBody>
                <a:bodyPr wrap="square">
                  <a:spAutoFit/>
                </a:bodyPr>
                <a:lstStyle/>
                <a:p>
                  <a:r>
                    <a:rPr kumimoji="1" lang="en-US" altLang="ja-JP" sz="1400" dirty="0">
                      <a:solidFill>
                        <a:srgbClr val="92D050"/>
                      </a:solidFill>
                    </a:rPr>
                    <a:t>Th3</a:t>
                  </a:r>
                  <a:endParaRPr lang="ja-JP" altLang="en-US" sz="1400" dirty="0">
                    <a:solidFill>
                      <a:srgbClr val="92D050"/>
                    </a:solidFill>
                  </a:endParaRPr>
                </a:p>
              </p:txBody>
            </p:sp>
            <p:sp>
              <p:nvSpPr>
                <p:cNvPr id="26" name="テキスト ボックス 25">
                  <a:extLst>
                    <a:ext uri="{FF2B5EF4-FFF2-40B4-BE49-F238E27FC236}">
                      <a16:creationId xmlns:a16="http://schemas.microsoft.com/office/drawing/2014/main" id="{125B937C-BCC2-C54C-95E9-401EC9820F63}"/>
                    </a:ext>
                  </a:extLst>
                </p:cNvPr>
                <p:cNvSpPr txBox="1"/>
                <p:nvPr/>
              </p:nvSpPr>
              <p:spPr>
                <a:xfrm rot="16200000">
                  <a:off x="5932170" y="1011875"/>
                  <a:ext cx="649303" cy="371207"/>
                </a:xfrm>
                <a:prstGeom prst="rect">
                  <a:avLst/>
                </a:prstGeom>
                <a:noFill/>
              </p:spPr>
              <p:txBody>
                <a:bodyPr wrap="square">
                  <a:spAutoFit/>
                </a:bodyPr>
                <a:lstStyle/>
                <a:p>
                  <a:r>
                    <a:rPr kumimoji="1" lang="en-US" altLang="ja-JP" sz="1400" dirty="0"/>
                    <a:t>Th4</a:t>
                  </a:r>
                  <a:endParaRPr lang="ja-JP" altLang="en-US" sz="1400" dirty="0"/>
                </a:p>
              </p:txBody>
            </p:sp>
            <p:sp>
              <p:nvSpPr>
                <p:cNvPr id="27" name="テキスト ボックス 26">
                  <a:extLst>
                    <a:ext uri="{FF2B5EF4-FFF2-40B4-BE49-F238E27FC236}">
                      <a16:creationId xmlns:a16="http://schemas.microsoft.com/office/drawing/2014/main" id="{14A9C97B-0D20-6343-84B6-830D7A499AEB}"/>
                    </a:ext>
                  </a:extLst>
                </p:cNvPr>
                <p:cNvSpPr txBox="1"/>
                <p:nvPr/>
              </p:nvSpPr>
              <p:spPr>
                <a:xfrm>
                  <a:off x="6361041" y="2200588"/>
                  <a:ext cx="369333" cy="371206"/>
                </a:xfrm>
                <a:prstGeom prst="rect">
                  <a:avLst/>
                </a:prstGeom>
                <a:noFill/>
              </p:spPr>
              <p:txBody>
                <a:bodyPr wrap="square">
                  <a:spAutoFit/>
                </a:bodyPr>
                <a:lstStyle/>
                <a:p>
                  <a:r>
                    <a:rPr kumimoji="1" lang="en-US" altLang="ja-JP" sz="1400" dirty="0"/>
                    <a:t>… </a:t>
                  </a:r>
                  <a:endParaRPr lang="ja-JP" altLang="en-US" sz="1400" dirty="0"/>
                </a:p>
              </p:txBody>
            </p:sp>
          </p:grpSp>
          <p:sp>
            <p:nvSpPr>
              <p:cNvPr id="9" name="正方形/長方形 8">
                <a:extLst>
                  <a:ext uri="{FF2B5EF4-FFF2-40B4-BE49-F238E27FC236}">
                    <a16:creationId xmlns:a16="http://schemas.microsoft.com/office/drawing/2014/main" id="{67595A65-05D6-2642-A0C6-52DA2185EF85}"/>
                  </a:ext>
                </a:extLst>
              </p:cNvPr>
              <p:cNvSpPr/>
              <p:nvPr/>
            </p:nvSpPr>
            <p:spPr>
              <a:xfrm>
                <a:off x="5048184" y="2163570"/>
                <a:ext cx="232643" cy="1475693"/>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 name="直線コネクタ 5">
              <a:extLst>
                <a:ext uri="{FF2B5EF4-FFF2-40B4-BE49-F238E27FC236}">
                  <a16:creationId xmlns:a16="http://schemas.microsoft.com/office/drawing/2014/main" id="{BB3C9D1C-5307-C346-9D8F-A301991785C8}"/>
                </a:ext>
              </a:extLst>
            </p:cNvPr>
            <p:cNvCxnSpPr>
              <a:cxnSpLocks/>
            </p:cNvCxnSpPr>
            <p:nvPr/>
          </p:nvCxnSpPr>
          <p:spPr>
            <a:xfrm>
              <a:off x="10194565" y="1242226"/>
              <a:ext cx="7871" cy="2096774"/>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35D5A4F9-6748-954B-BD4C-2AA68F118CFD}"/>
                </a:ext>
              </a:extLst>
            </p:cNvPr>
            <p:cNvSpPr txBox="1"/>
            <p:nvPr/>
          </p:nvSpPr>
          <p:spPr>
            <a:xfrm>
              <a:off x="9557146" y="874754"/>
              <a:ext cx="1358101" cy="369332"/>
            </a:xfrm>
            <a:prstGeom prst="rect">
              <a:avLst/>
            </a:prstGeom>
            <a:noFill/>
          </p:spPr>
          <p:txBody>
            <a:bodyPr wrap="square">
              <a:spAutoFit/>
            </a:bodyPr>
            <a:lstStyle/>
            <a:p>
              <a:r>
                <a:rPr kumimoji="1" lang="en-US" altLang="ja-JP" dirty="0"/>
                <a:t>Center line</a:t>
              </a:r>
              <a:endParaRPr lang="ja-JP" altLang="en-US" dirty="0"/>
            </a:p>
          </p:txBody>
        </p:sp>
      </p:grpSp>
      <p:cxnSp>
        <p:nvCxnSpPr>
          <p:cNvPr id="32" name="直線コネクタ 31">
            <a:extLst>
              <a:ext uri="{FF2B5EF4-FFF2-40B4-BE49-F238E27FC236}">
                <a16:creationId xmlns:a16="http://schemas.microsoft.com/office/drawing/2014/main" id="{3A125207-4587-374B-9466-169D74969FB7}"/>
              </a:ext>
            </a:extLst>
          </p:cNvPr>
          <p:cNvCxnSpPr/>
          <p:nvPr/>
        </p:nvCxnSpPr>
        <p:spPr>
          <a:xfrm flipH="1">
            <a:off x="5000397" y="1776580"/>
            <a:ext cx="429869" cy="4524050"/>
          </a:xfrm>
          <a:prstGeom prst="line">
            <a:avLst/>
          </a:prstGeom>
          <a:ln w="57150">
            <a:prstDash val="dash"/>
          </a:ln>
        </p:spPr>
        <p:style>
          <a:lnRef idx="1">
            <a:schemeClr val="accent2"/>
          </a:lnRef>
          <a:fillRef idx="0">
            <a:schemeClr val="accent2"/>
          </a:fillRef>
          <a:effectRef idx="0">
            <a:schemeClr val="accent2"/>
          </a:effectRef>
          <a:fontRef idx="minor">
            <a:schemeClr val="tx1"/>
          </a:fontRef>
        </p:style>
      </p:cxnSp>
      <p:cxnSp>
        <p:nvCxnSpPr>
          <p:cNvPr id="33" name="直線コネクタ 32">
            <a:extLst>
              <a:ext uri="{FF2B5EF4-FFF2-40B4-BE49-F238E27FC236}">
                <a16:creationId xmlns:a16="http://schemas.microsoft.com/office/drawing/2014/main" id="{20F428B1-804E-A44C-9B3D-F04DC65F10AB}"/>
              </a:ext>
            </a:extLst>
          </p:cNvPr>
          <p:cNvCxnSpPr/>
          <p:nvPr/>
        </p:nvCxnSpPr>
        <p:spPr>
          <a:xfrm flipH="1">
            <a:off x="5774491" y="1754028"/>
            <a:ext cx="429869" cy="4524050"/>
          </a:xfrm>
          <a:prstGeom prst="line">
            <a:avLst/>
          </a:prstGeom>
          <a:ln w="57150">
            <a:prstDash val="dash"/>
          </a:ln>
        </p:spPr>
        <p:style>
          <a:lnRef idx="1">
            <a:schemeClr val="accent2"/>
          </a:lnRef>
          <a:fillRef idx="0">
            <a:schemeClr val="accent2"/>
          </a:fillRef>
          <a:effectRef idx="0">
            <a:schemeClr val="accent2"/>
          </a:effectRef>
          <a:fontRef idx="minor">
            <a:schemeClr val="tx1"/>
          </a:fontRef>
        </p:style>
      </p:cxnSp>
      <p:cxnSp>
        <p:nvCxnSpPr>
          <p:cNvPr id="34" name="直線コネクタ 33">
            <a:extLst>
              <a:ext uri="{FF2B5EF4-FFF2-40B4-BE49-F238E27FC236}">
                <a16:creationId xmlns:a16="http://schemas.microsoft.com/office/drawing/2014/main" id="{2F76DEE0-7E12-9545-93C4-8AA7448B1CE4}"/>
              </a:ext>
            </a:extLst>
          </p:cNvPr>
          <p:cNvCxnSpPr/>
          <p:nvPr/>
        </p:nvCxnSpPr>
        <p:spPr>
          <a:xfrm flipH="1">
            <a:off x="6486710" y="1721570"/>
            <a:ext cx="429869" cy="4524050"/>
          </a:xfrm>
          <a:prstGeom prst="line">
            <a:avLst/>
          </a:prstGeom>
          <a:ln w="57150">
            <a:prstDash val="dash"/>
          </a:ln>
        </p:spPr>
        <p:style>
          <a:lnRef idx="1">
            <a:schemeClr val="accent2"/>
          </a:lnRef>
          <a:fillRef idx="0">
            <a:schemeClr val="accent2"/>
          </a:fillRef>
          <a:effectRef idx="0">
            <a:schemeClr val="accent2"/>
          </a:effectRef>
          <a:fontRef idx="minor">
            <a:schemeClr val="tx1"/>
          </a:fontRef>
        </p:style>
      </p:cxnSp>
      <p:cxnSp>
        <p:nvCxnSpPr>
          <p:cNvPr id="35" name="直線コネクタ 34">
            <a:extLst>
              <a:ext uri="{FF2B5EF4-FFF2-40B4-BE49-F238E27FC236}">
                <a16:creationId xmlns:a16="http://schemas.microsoft.com/office/drawing/2014/main" id="{A228962D-D758-D349-B611-D972ACA3720D}"/>
              </a:ext>
            </a:extLst>
          </p:cNvPr>
          <p:cNvCxnSpPr/>
          <p:nvPr/>
        </p:nvCxnSpPr>
        <p:spPr>
          <a:xfrm flipH="1">
            <a:off x="7262243" y="1771954"/>
            <a:ext cx="429869" cy="4524050"/>
          </a:xfrm>
          <a:prstGeom prst="line">
            <a:avLst/>
          </a:prstGeom>
          <a:ln w="57150">
            <a:prstDash val="dash"/>
          </a:ln>
        </p:spPr>
        <p:style>
          <a:lnRef idx="1">
            <a:schemeClr val="accent2"/>
          </a:lnRef>
          <a:fillRef idx="0">
            <a:schemeClr val="accent2"/>
          </a:fillRef>
          <a:effectRef idx="0">
            <a:schemeClr val="accent2"/>
          </a:effectRef>
          <a:fontRef idx="minor">
            <a:schemeClr val="tx1"/>
          </a:fontRef>
        </p:style>
      </p:cxnSp>
      <p:sp>
        <p:nvSpPr>
          <p:cNvPr id="36" name="テキスト ボックス 35">
            <a:extLst>
              <a:ext uri="{FF2B5EF4-FFF2-40B4-BE49-F238E27FC236}">
                <a16:creationId xmlns:a16="http://schemas.microsoft.com/office/drawing/2014/main" id="{25CCF92C-5E9D-9D43-A158-CD8E6D8B1ECE}"/>
              </a:ext>
            </a:extLst>
          </p:cNvPr>
          <p:cNvSpPr txBox="1"/>
          <p:nvPr/>
        </p:nvSpPr>
        <p:spPr>
          <a:xfrm>
            <a:off x="2003524" y="2469433"/>
            <a:ext cx="254365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a:t>各</a:t>
            </a:r>
            <a:r>
              <a:rPr kumimoji="1" lang="en-US" altLang="ja-JP" dirty="0"/>
              <a:t>ADC</a:t>
            </a:r>
            <a:r>
              <a:rPr kumimoji="1" lang="ja-JP" altLang="en-US"/>
              <a:t>ビンのダイナミックレンジにより</a:t>
            </a:r>
            <a:r>
              <a:rPr lang="ja-JP" altLang="en-US"/>
              <a:t>ノイズ無しでもスロスロープになる。</a:t>
            </a:r>
            <a:endParaRPr lang="en-US" altLang="ja-JP" dirty="0"/>
          </a:p>
        </p:txBody>
      </p:sp>
      <p:cxnSp>
        <p:nvCxnSpPr>
          <p:cNvPr id="37" name="直線コネクタ 36">
            <a:extLst>
              <a:ext uri="{FF2B5EF4-FFF2-40B4-BE49-F238E27FC236}">
                <a16:creationId xmlns:a16="http://schemas.microsoft.com/office/drawing/2014/main" id="{CEF036E4-23AA-EC49-B73D-27A7888ECED3}"/>
              </a:ext>
            </a:extLst>
          </p:cNvPr>
          <p:cNvCxnSpPr>
            <a:cxnSpLocks/>
          </p:cNvCxnSpPr>
          <p:nvPr/>
        </p:nvCxnSpPr>
        <p:spPr>
          <a:xfrm flipH="1">
            <a:off x="8090589" y="1791967"/>
            <a:ext cx="1149579" cy="4504037"/>
          </a:xfrm>
          <a:prstGeom prst="line">
            <a:avLst/>
          </a:prstGeom>
          <a:ln w="57150">
            <a:prstDash val="dash"/>
          </a:ln>
        </p:spPr>
        <p:style>
          <a:lnRef idx="1">
            <a:schemeClr val="accent2"/>
          </a:lnRef>
          <a:fillRef idx="0">
            <a:schemeClr val="accent2"/>
          </a:fillRef>
          <a:effectRef idx="0">
            <a:schemeClr val="accent2"/>
          </a:effectRef>
          <a:fontRef idx="minor">
            <a:schemeClr val="tx1"/>
          </a:fontRef>
        </p:style>
      </p:cxnSp>
      <p:sp>
        <p:nvSpPr>
          <p:cNvPr id="39" name="テキスト ボックス 38">
            <a:extLst>
              <a:ext uri="{FF2B5EF4-FFF2-40B4-BE49-F238E27FC236}">
                <a16:creationId xmlns:a16="http://schemas.microsoft.com/office/drawing/2014/main" id="{9F298989-DDCD-9545-96B4-3E21B56C8D1F}"/>
              </a:ext>
            </a:extLst>
          </p:cNvPr>
          <p:cNvSpPr txBox="1"/>
          <p:nvPr/>
        </p:nvSpPr>
        <p:spPr>
          <a:xfrm>
            <a:off x="9038085" y="1327694"/>
            <a:ext cx="630301" cy="369332"/>
          </a:xfrm>
          <a:prstGeom prst="rect">
            <a:avLst/>
          </a:prstGeom>
          <a:noFill/>
        </p:spPr>
        <p:txBody>
          <a:bodyPr wrap="none" rtlCol="0">
            <a:spAutoFit/>
          </a:bodyPr>
          <a:lstStyle/>
          <a:p>
            <a:r>
              <a:rPr kumimoji="1" lang="en-US" altLang="ja-JP" dirty="0"/>
              <a:t>TH5</a:t>
            </a:r>
            <a:endParaRPr kumimoji="1" lang="ja-JP" altLang="en-US"/>
          </a:p>
        </p:txBody>
      </p:sp>
      <p:cxnSp>
        <p:nvCxnSpPr>
          <p:cNvPr id="41" name="直線矢印コネクタ 40">
            <a:extLst>
              <a:ext uri="{FF2B5EF4-FFF2-40B4-BE49-F238E27FC236}">
                <a16:creationId xmlns:a16="http://schemas.microsoft.com/office/drawing/2014/main" id="{B92F3391-E02C-4447-ADDC-009F1844E83F}"/>
              </a:ext>
            </a:extLst>
          </p:cNvPr>
          <p:cNvCxnSpPr/>
          <p:nvPr/>
        </p:nvCxnSpPr>
        <p:spPr>
          <a:xfrm>
            <a:off x="4477301" y="3630192"/>
            <a:ext cx="732965" cy="70680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2" name="テキスト ボックス 41">
            <a:extLst>
              <a:ext uri="{FF2B5EF4-FFF2-40B4-BE49-F238E27FC236}">
                <a16:creationId xmlns:a16="http://schemas.microsoft.com/office/drawing/2014/main" id="{C03AE19E-A9AD-B74A-86CC-AD9C543B79FC}"/>
              </a:ext>
            </a:extLst>
          </p:cNvPr>
          <p:cNvSpPr txBox="1"/>
          <p:nvPr/>
        </p:nvSpPr>
        <p:spPr>
          <a:xfrm>
            <a:off x="9212119" y="4760567"/>
            <a:ext cx="2543654"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a:t>各</a:t>
            </a:r>
            <a:r>
              <a:rPr kumimoji="1" lang="en-US" altLang="ja-JP" dirty="0"/>
              <a:t>ADC</a:t>
            </a:r>
            <a:r>
              <a:rPr kumimoji="1" lang="ja-JP" altLang="en-US"/>
              <a:t>ビンのダイナミックレンジが大きければ</a:t>
            </a:r>
            <a:r>
              <a:rPr lang="ja-JP" altLang="en-US"/>
              <a:t>スロープは緩くなる。逆に限りなく狭くすると垂直に近づく。</a:t>
            </a:r>
            <a:endParaRPr lang="en-US" altLang="ja-JP" dirty="0"/>
          </a:p>
        </p:txBody>
      </p:sp>
      <p:cxnSp>
        <p:nvCxnSpPr>
          <p:cNvPr id="43" name="直線矢印コネクタ 42">
            <a:extLst>
              <a:ext uri="{FF2B5EF4-FFF2-40B4-BE49-F238E27FC236}">
                <a16:creationId xmlns:a16="http://schemas.microsoft.com/office/drawing/2014/main" id="{2FF08F8A-E03E-914E-9F8F-1526F335A912}"/>
              </a:ext>
            </a:extLst>
          </p:cNvPr>
          <p:cNvCxnSpPr>
            <a:cxnSpLocks/>
          </p:cNvCxnSpPr>
          <p:nvPr/>
        </p:nvCxnSpPr>
        <p:spPr>
          <a:xfrm flipH="1" flipV="1">
            <a:off x="8681410" y="3815771"/>
            <a:ext cx="1244551" cy="9359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7841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26B2D-7C54-46AF-B4BA-ABFEEA5334C0}"/>
              </a:ext>
            </a:extLst>
          </p:cNvPr>
          <p:cNvSpPr>
            <a:spLocks noGrp="1"/>
          </p:cNvSpPr>
          <p:nvPr>
            <p:ph type="title"/>
          </p:nvPr>
        </p:nvSpPr>
        <p:spPr>
          <a:xfrm>
            <a:off x="452760" y="99040"/>
            <a:ext cx="10515600" cy="646486"/>
          </a:xfrm>
        </p:spPr>
        <p:txBody>
          <a:bodyPr>
            <a:normAutofit fontScale="90000"/>
          </a:bodyPr>
          <a:lstStyle/>
          <a:p>
            <a:r>
              <a:rPr lang="en-US" altLang="ja-JP" dirty="0"/>
              <a:t>Ch by Ch </a:t>
            </a:r>
            <a:r>
              <a:rPr kumimoji="1" lang="en-US" altLang="ja-JP" dirty="0"/>
              <a:t>ADC in FPHX</a:t>
            </a:r>
            <a:endParaRPr kumimoji="1" lang="ja-JP" altLang="en-US" dirty="0"/>
          </a:p>
        </p:txBody>
      </p:sp>
      <p:pic>
        <p:nvPicPr>
          <p:cNvPr id="9" name="図 8">
            <a:extLst>
              <a:ext uri="{FF2B5EF4-FFF2-40B4-BE49-F238E27FC236}">
                <a16:creationId xmlns:a16="http://schemas.microsoft.com/office/drawing/2014/main" id="{294AE1D4-5D28-4884-BC73-45FB589326C6}"/>
              </a:ext>
            </a:extLst>
          </p:cNvPr>
          <p:cNvPicPr>
            <a:picLocks noChangeAspect="1"/>
          </p:cNvPicPr>
          <p:nvPr/>
        </p:nvPicPr>
        <p:blipFill>
          <a:blip r:embed="rId2"/>
          <a:stretch>
            <a:fillRect/>
          </a:stretch>
        </p:blipFill>
        <p:spPr>
          <a:xfrm>
            <a:off x="632050" y="934625"/>
            <a:ext cx="2389504" cy="2531925"/>
          </a:xfrm>
          <a:prstGeom prst="rect">
            <a:avLst/>
          </a:prstGeom>
        </p:spPr>
      </p:pic>
      <p:grpSp>
        <p:nvGrpSpPr>
          <p:cNvPr id="10" name="グループ化 9">
            <a:extLst>
              <a:ext uri="{FF2B5EF4-FFF2-40B4-BE49-F238E27FC236}">
                <a16:creationId xmlns:a16="http://schemas.microsoft.com/office/drawing/2014/main" id="{3EFDC642-B430-4E64-A723-E31DCE63E681}"/>
              </a:ext>
            </a:extLst>
          </p:cNvPr>
          <p:cNvGrpSpPr/>
          <p:nvPr/>
        </p:nvGrpSpPr>
        <p:grpSpPr>
          <a:xfrm>
            <a:off x="287991" y="4067882"/>
            <a:ext cx="3402719" cy="2427112"/>
            <a:chOff x="-61142" y="3645360"/>
            <a:chExt cx="4782185" cy="3411065"/>
          </a:xfrm>
        </p:grpSpPr>
        <p:pic>
          <p:nvPicPr>
            <p:cNvPr id="11" name="図 10">
              <a:extLst>
                <a:ext uri="{FF2B5EF4-FFF2-40B4-BE49-F238E27FC236}">
                  <a16:creationId xmlns:a16="http://schemas.microsoft.com/office/drawing/2014/main" id="{A8B6E4BF-FCD0-43B9-898A-BC54599130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7859" y="4154751"/>
              <a:ext cx="3782272" cy="2567127"/>
            </a:xfrm>
            <a:prstGeom prst="rect">
              <a:avLst/>
            </a:prstGeom>
          </p:spPr>
        </p:pic>
        <p:sp>
          <p:nvSpPr>
            <p:cNvPr id="12" name="正方形/長方形 11">
              <a:extLst>
                <a:ext uri="{FF2B5EF4-FFF2-40B4-BE49-F238E27FC236}">
                  <a16:creationId xmlns:a16="http://schemas.microsoft.com/office/drawing/2014/main" id="{6EBE0B78-69B0-4FFA-BC27-661B3BE10EFD}"/>
                </a:ext>
              </a:extLst>
            </p:cNvPr>
            <p:cNvSpPr/>
            <p:nvPr/>
          </p:nvSpPr>
          <p:spPr>
            <a:xfrm>
              <a:off x="1540860" y="6817414"/>
              <a:ext cx="2243740" cy="23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50" dirty="0">
                  <a:solidFill>
                    <a:schemeClr val="tx1"/>
                  </a:solidFill>
                </a:rPr>
                <a:t>Amplitude (input)</a:t>
              </a:r>
              <a:endParaRPr kumimoji="1" lang="ja-JP" altLang="en-US" sz="1350" dirty="0">
                <a:solidFill>
                  <a:schemeClr val="tx1"/>
                </a:solidFill>
              </a:endParaRPr>
            </a:p>
          </p:txBody>
        </p:sp>
        <p:sp>
          <p:nvSpPr>
            <p:cNvPr id="13" name="正方形/長方形 12">
              <a:extLst>
                <a:ext uri="{FF2B5EF4-FFF2-40B4-BE49-F238E27FC236}">
                  <a16:creationId xmlns:a16="http://schemas.microsoft.com/office/drawing/2014/main" id="{58756361-9133-45B7-B965-9342E6648C3B}"/>
                </a:ext>
              </a:extLst>
            </p:cNvPr>
            <p:cNvSpPr/>
            <p:nvPr/>
          </p:nvSpPr>
          <p:spPr>
            <a:xfrm rot="16200000">
              <a:off x="-1235693" y="4819911"/>
              <a:ext cx="2898696" cy="549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50" dirty="0">
                  <a:solidFill>
                    <a:schemeClr val="tx1"/>
                  </a:solidFill>
                </a:rPr>
                <a:t>Outputs</a:t>
              </a:r>
              <a:r>
                <a:rPr kumimoji="1" lang="ja-JP" altLang="en-US" sz="1350" dirty="0">
                  <a:solidFill>
                    <a:schemeClr val="tx1"/>
                  </a:solidFill>
                </a:rPr>
                <a:t> </a:t>
              </a:r>
              <a:r>
                <a:rPr lang="en-US" altLang="ja-JP" dirty="0">
                  <a:solidFill>
                    <a:schemeClr val="tx1"/>
                  </a:solidFill>
                </a:rPr>
                <a:t>(max =</a:t>
              </a:r>
              <a:r>
                <a:rPr kumimoji="1" lang="en-US" altLang="ja-JP" sz="1350" dirty="0">
                  <a:solidFill>
                    <a:schemeClr val="tx1"/>
                  </a:solidFill>
                </a:rPr>
                <a:t>10)</a:t>
              </a:r>
              <a:endParaRPr kumimoji="1" lang="ja-JP" altLang="en-US" sz="1350" dirty="0">
                <a:solidFill>
                  <a:schemeClr val="tx1"/>
                </a:solidFill>
              </a:endParaRPr>
            </a:p>
          </p:txBody>
        </p:sp>
        <p:sp>
          <p:nvSpPr>
            <p:cNvPr id="14" name="正方形/長方形 13">
              <a:extLst>
                <a:ext uri="{FF2B5EF4-FFF2-40B4-BE49-F238E27FC236}">
                  <a16:creationId xmlns:a16="http://schemas.microsoft.com/office/drawing/2014/main" id="{03640E05-856D-45F0-A8DF-B3B87A5DB845}"/>
                </a:ext>
              </a:extLst>
            </p:cNvPr>
            <p:cNvSpPr/>
            <p:nvPr/>
          </p:nvSpPr>
          <p:spPr>
            <a:xfrm>
              <a:off x="651021" y="4656312"/>
              <a:ext cx="1502821" cy="506463"/>
            </a:xfrm>
            <a:prstGeom prst="rect">
              <a:avLst/>
            </a:prstGeom>
          </p:spPr>
          <p:txBody>
            <a:bodyPr wrap="none">
              <a:spAutoFit/>
            </a:bodyPr>
            <a:lstStyle/>
            <a:p>
              <a:r>
                <a:rPr lang="en-US" altLang="ja-JP" sz="1400" dirty="0"/>
                <a:t>Threshold</a:t>
              </a:r>
            </a:p>
          </p:txBody>
        </p:sp>
        <p:sp>
          <p:nvSpPr>
            <p:cNvPr id="15" name="正方形/長方形 14">
              <a:extLst>
                <a:ext uri="{FF2B5EF4-FFF2-40B4-BE49-F238E27FC236}">
                  <a16:creationId xmlns:a16="http://schemas.microsoft.com/office/drawing/2014/main" id="{EBE3A21B-676C-4F76-8355-DA1196E7DE09}"/>
                </a:ext>
              </a:extLst>
            </p:cNvPr>
            <p:cNvSpPr/>
            <p:nvPr/>
          </p:nvSpPr>
          <p:spPr>
            <a:xfrm>
              <a:off x="2247107" y="4699529"/>
              <a:ext cx="2473936" cy="648824"/>
            </a:xfrm>
            <a:prstGeom prst="rect">
              <a:avLst/>
            </a:prstGeom>
          </p:spPr>
          <p:txBody>
            <a:bodyPr wrap="square">
              <a:spAutoFit/>
            </a:bodyPr>
            <a:lstStyle/>
            <a:p>
              <a:r>
                <a:rPr lang="en-US" altLang="ja-JP" sz="1200" dirty="0">
                  <a:solidFill>
                    <a:srgbClr val="FF0000"/>
                  </a:solidFill>
                </a:rPr>
                <a:t>Threshold show slope due to noise</a:t>
              </a:r>
            </a:p>
          </p:txBody>
        </p:sp>
      </p:grpSp>
      <p:sp>
        <p:nvSpPr>
          <p:cNvPr id="30" name="テキスト ボックス 29">
            <a:extLst>
              <a:ext uri="{FF2B5EF4-FFF2-40B4-BE49-F238E27FC236}">
                <a16:creationId xmlns:a16="http://schemas.microsoft.com/office/drawing/2014/main" id="{26A767A9-599C-4261-AC85-06DE2C4FFE49}"/>
              </a:ext>
            </a:extLst>
          </p:cNvPr>
          <p:cNvSpPr txBox="1"/>
          <p:nvPr/>
        </p:nvSpPr>
        <p:spPr>
          <a:xfrm>
            <a:off x="3987305" y="2551837"/>
            <a:ext cx="5114568" cy="1754326"/>
          </a:xfrm>
          <a:prstGeom prst="rect">
            <a:avLst/>
          </a:prstGeom>
          <a:noFill/>
        </p:spPr>
        <p:txBody>
          <a:bodyPr wrap="square">
            <a:spAutoFit/>
          </a:bodyPr>
          <a:lstStyle/>
          <a:p>
            <a:r>
              <a:rPr lang="en-US" altLang="ja-JP" dirty="0"/>
              <a:t>If no </a:t>
            </a:r>
            <a:r>
              <a:rPr kumimoji="1" lang="en-US" altLang="ja-JP" dirty="0"/>
              <a:t>noise, the threshold for ADC0, 1, 2… are solid (step function).</a:t>
            </a:r>
          </a:p>
          <a:p>
            <a:r>
              <a:rPr lang="en-US" altLang="ja-JP" dirty="0"/>
              <a:t>When choosing ADC0, the shaded peak is obtained. The mean of ADC0 is center of ADC0 range, which is center line. The width of ADC0 is the range of ADC0 w.r.t</a:t>
            </a:r>
            <a:endParaRPr lang="ja-JP" altLang="en-US" dirty="0"/>
          </a:p>
        </p:txBody>
      </p:sp>
      <p:sp>
        <p:nvSpPr>
          <p:cNvPr id="58" name="テキスト ボックス 57">
            <a:extLst>
              <a:ext uri="{FF2B5EF4-FFF2-40B4-BE49-F238E27FC236}">
                <a16:creationId xmlns:a16="http://schemas.microsoft.com/office/drawing/2014/main" id="{30CF999F-76BE-47D4-8395-7AB19782C7F4}"/>
              </a:ext>
            </a:extLst>
          </p:cNvPr>
          <p:cNvSpPr txBox="1"/>
          <p:nvPr/>
        </p:nvSpPr>
        <p:spPr>
          <a:xfrm>
            <a:off x="3947408" y="4669702"/>
            <a:ext cx="4925158" cy="1477328"/>
          </a:xfrm>
          <a:prstGeom prst="rect">
            <a:avLst/>
          </a:prstGeom>
          <a:noFill/>
        </p:spPr>
        <p:txBody>
          <a:bodyPr wrap="square">
            <a:spAutoFit/>
          </a:bodyPr>
          <a:lstStyle/>
          <a:p>
            <a:r>
              <a:rPr lang="en-US" altLang="ja-JP" dirty="0"/>
              <a:t>If </a:t>
            </a:r>
            <a:r>
              <a:rPr kumimoji="1" lang="en-US" altLang="ja-JP" dirty="0"/>
              <a:t>noise, thresholds for ADC0, 1, 2… are smeared </a:t>
            </a:r>
            <a:r>
              <a:rPr lang="en-US" altLang="ja-JP" dirty="0"/>
              <a:t>and </a:t>
            </a:r>
            <a:r>
              <a:rPr kumimoji="1" lang="en-US" altLang="ja-JP" dirty="0"/>
              <a:t>has slope (Gaussian). </a:t>
            </a:r>
            <a:r>
              <a:rPr lang="en-US" altLang="ja-JP" dirty="0"/>
              <a:t>The threshold for ADC0… should be center of the slope, and the width of ADC0 consists of the range of the ADC and noise.</a:t>
            </a:r>
            <a:endParaRPr lang="ja-JP" altLang="en-US" dirty="0"/>
          </a:p>
        </p:txBody>
      </p:sp>
      <p:sp>
        <p:nvSpPr>
          <p:cNvPr id="82" name="テキスト ボックス 81">
            <a:extLst>
              <a:ext uri="{FF2B5EF4-FFF2-40B4-BE49-F238E27FC236}">
                <a16:creationId xmlns:a16="http://schemas.microsoft.com/office/drawing/2014/main" id="{A7D3C20C-F229-4DD9-B5B7-114C997D61AB}"/>
              </a:ext>
            </a:extLst>
          </p:cNvPr>
          <p:cNvSpPr txBox="1"/>
          <p:nvPr/>
        </p:nvSpPr>
        <p:spPr>
          <a:xfrm>
            <a:off x="479222" y="3823432"/>
            <a:ext cx="2331103" cy="369332"/>
          </a:xfrm>
          <a:prstGeom prst="rect">
            <a:avLst/>
          </a:prstGeom>
          <a:noFill/>
        </p:spPr>
        <p:txBody>
          <a:bodyPr wrap="square">
            <a:spAutoFit/>
          </a:bodyPr>
          <a:lstStyle/>
          <a:p>
            <a:r>
              <a:rPr kumimoji="1" lang="en-US" altLang="ja-JP" dirty="0"/>
              <a:t>Measured response </a:t>
            </a:r>
            <a:endParaRPr lang="ja-JP" altLang="en-US" dirty="0"/>
          </a:p>
        </p:txBody>
      </p:sp>
      <p:grpSp>
        <p:nvGrpSpPr>
          <p:cNvPr id="36" name="グループ化 35">
            <a:extLst>
              <a:ext uri="{FF2B5EF4-FFF2-40B4-BE49-F238E27FC236}">
                <a16:creationId xmlns:a16="http://schemas.microsoft.com/office/drawing/2014/main" id="{81534DA4-A0F9-4A45-86C0-F4BE8D502419}"/>
              </a:ext>
            </a:extLst>
          </p:cNvPr>
          <p:cNvGrpSpPr/>
          <p:nvPr/>
        </p:nvGrpSpPr>
        <p:grpSpPr>
          <a:xfrm>
            <a:off x="9176189" y="1226378"/>
            <a:ext cx="2466883" cy="2591048"/>
            <a:chOff x="9176162" y="874754"/>
            <a:chExt cx="2466883" cy="2591048"/>
          </a:xfrm>
        </p:grpSpPr>
        <p:grpSp>
          <p:nvGrpSpPr>
            <p:cNvPr id="8" name="グループ化 7">
              <a:extLst>
                <a:ext uri="{FF2B5EF4-FFF2-40B4-BE49-F238E27FC236}">
                  <a16:creationId xmlns:a16="http://schemas.microsoft.com/office/drawing/2014/main" id="{C52C33A4-5C95-4A40-8DF2-F394A918B770}"/>
                </a:ext>
              </a:extLst>
            </p:cNvPr>
            <p:cNvGrpSpPr/>
            <p:nvPr/>
          </p:nvGrpSpPr>
          <p:grpSpPr>
            <a:xfrm>
              <a:off x="9176162" y="1191747"/>
              <a:ext cx="2466883" cy="2274055"/>
              <a:chOff x="4138232" y="1672985"/>
              <a:chExt cx="2466883" cy="2274055"/>
            </a:xfrm>
          </p:grpSpPr>
          <p:grpSp>
            <p:nvGrpSpPr>
              <p:cNvPr id="57" name="グループ化 56">
                <a:extLst>
                  <a:ext uri="{FF2B5EF4-FFF2-40B4-BE49-F238E27FC236}">
                    <a16:creationId xmlns:a16="http://schemas.microsoft.com/office/drawing/2014/main" id="{1FFD87A5-E908-4DAA-9E12-FCA01A692414}"/>
                  </a:ext>
                </a:extLst>
              </p:cNvPr>
              <p:cNvGrpSpPr/>
              <p:nvPr/>
            </p:nvGrpSpPr>
            <p:grpSpPr>
              <a:xfrm>
                <a:off x="4138232" y="1672985"/>
                <a:ext cx="2466883" cy="2274055"/>
                <a:chOff x="4004402" y="872827"/>
                <a:chExt cx="2975281" cy="2742713"/>
              </a:xfrm>
            </p:grpSpPr>
            <p:grpSp>
              <p:nvGrpSpPr>
                <p:cNvPr id="20" name="グループ化 19">
                  <a:extLst>
                    <a:ext uri="{FF2B5EF4-FFF2-40B4-BE49-F238E27FC236}">
                      <a16:creationId xmlns:a16="http://schemas.microsoft.com/office/drawing/2014/main" id="{D6D907DC-90CA-4F77-BFD8-FDFE8C9FC77F}"/>
                    </a:ext>
                  </a:extLst>
                </p:cNvPr>
                <p:cNvGrpSpPr/>
                <p:nvPr/>
              </p:nvGrpSpPr>
              <p:grpSpPr>
                <a:xfrm>
                  <a:off x="4004402" y="1276723"/>
                  <a:ext cx="2655343" cy="1983371"/>
                  <a:chOff x="4286250" y="938893"/>
                  <a:chExt cx="2655343" cy="1983371"/>
                </a:xfrm>
              </p:grpSpPr>
              <p:cxnSp>
                <p:nvCxnSpPr>
                  <p:cNvPr id="17" name="直線コネクタ 16">
                    <a:extLst>
                      <a:ext uri="{FF2B5EF4-FFF2-40B4-BE49-F238E27FC236}">
                        <a16:creationId xmlns:a16="http://schemas.microsoft.com/office/drawing/2014/main" id="{8A17284C-9D16-4964-9FEF-0A55115857C9}"/>
                      </a:ext>
                    </a:extLst>
                  </p:cNvPr>
                  <p:cNvCxnSpPr/>
                  <p:nvPr/>
                </p:nvCxnSpPr>
                <p:spPr>
                  <a:xfrm>
                    <a:off x="4286250" y="938893"/>
                    <a:ext cx="0" cy="19833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44E017B7-1C5F-4627-AF0D-A65541A29B28}"/>
                      </a:ext>
                    </a:extLst>
                  </p:cNvPr>
                  <p:cNvCxnSpPr>
                    <a:cxnSpLocks/>
                  </p:cNvCxnSpPr>
                  <p:nvPr/>
                </p:nvCxnSpPr>
                <p:spPr>
                  <a:xfrm flipH="1">
                    <a:off x="4286251" y="2918761"/>
                    <a:ext cx="265534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 name="直線コネクタ 21">
                  <a:extLst>
                    <a:ext uri="{FF2B5EF4-FFF2-40B4-BE49-F238E27FC236}">
                      <a16:creationId xmlns:a16="http://schemas.microsoft.com/office/drawing/2014/main" id="{B14417EF-5F1C-4193-9CFD-20596383FDD9}"/>
                    </a:ext>
                  </a:extLst>
                </p:cNvPr>
                <p:cNvCxnSpPr/>
                <p:nvPr/>
              </p:nvCxnSpPr>
              <p:spPr>
                <a:xfrm flipV="1">
                  <a:off x="5101885" y="1445934"/>
                  <a:ext cx="0" cy="1811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4789314-C1ED-4323-9B48-3F62A38F978C}"/>
                    </a:ext>
                  </a:extLst>
                </p:cNvPr>
                <p:cNvCxnSpPr/>
                <p:nvPr/>
              </p:nvCxnSpPr>
              <p:spPr>
                <a:xfrm flipV="1">
                  <a:off x="5383757" y="1445934"/>
                  <a:ext cx="0" cy="18116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D04DB27-D7E9-48E9-A036-0EB4250F3745}"/>
                    </a:ext>
                  </a:extLst>
                </p:cNvPr>
                <p:cNvCxnSpPr/>
                <p:nvPr/>
              </p:nvCxnSpPr>
              <p:spPr>
                <a:xfrm flipV="1">
                  <a:off x="5675071" y="1445934"/>
                  <a:ext cx="0" cy="181165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291D657-41A1-4286-95C0-373A102A43C6}"/>
                    </a:ext>
                  </a:extLst>
                </p:cNvPr>
                <p:cNvCxnSpPr/>
                <p:nvPr/>
              </p:nvCxnSpPr>
              <p:spPr>
                <a:xfrm flipV="1">
                  <a:off x="5956943" y="1445934"/>
                  <a:ext cx="0" cy="181165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31AA63A-0CE0-4560-AD29-96B73C150D16}"/>
                    </a:ext>
                  </a:extLst>
                </p:cNvPr>
                <p:cNvCxnSpPr/>
                <p:nvPr/>
              </p:nvCxnSpPr>
              <p:spPr>
                <a:xfrm flipV="1">
                  <a:off x="6265789" y="1445934"/>
                  <a:ext cx="0" cy="181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2C137EA-8C85-47FC-A911-8FC1BC47DB11}"/>
                    </a:ext>
                  </a:extLst>
                </p:cNvPr>
                <p:cNvCxnSpPr>
                  <a:cxnSpLocks/>
                </p:cNvCxnSpPr>
                <p:nvPr/>
              </p:nvCxnSpPr>
              <p:spPr>
                <a:xfrm flipH="1">
                  <a:off x="5101885" y="1445934"/>
                  <a:ext cx="1801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30CA4C5-7616-44B9-A521-42313C7405B0}"/>
                    </a:ext>
                  </a:extLst>
                </p:cNvPr>
                <p:cNvCxnSpPr>
                  <a:cxnSpLocks/>
                </p:cNvCxnSpPr>
                <p:nvPr/>
              </p:nvCxnSpPr>
              <p:spPr>
                <a:xfrm flipH="1">
                  <a:off x="5374014" y="1452256"/>
                  <a:ext cx="14277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FB66D4E-49A4-4A25-9B55-88BFEF42E95F}"/>
                    </a:ext>
                  </a:extLst>
                </p:cNvPr>
                <p:cNvCxnSpPr>
                  <a:cxnSpLocks/>
                </p:cNvCxnSpPr>
                <p:nvPr/>
              </p:nvCxnSpPr>
              <p:spPr>
                <a:xfrm>
                  <a:off x="5675071" y="1448734"/>
                  <a:ext cx="118924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4308964C-2898-4AE5-B4A6-FFD1ED45E277}"/>
                    </a:ext>
                  </a:extLst>
                </p:cNvPr>
                <p:cNvCxnSpPr>
                  <a:cxnSpLocks/>
                </p:cNvCxnSpPr>
                <p:nvPr/>
              </p:nvCxnSpPr>
              <p:spPr>
                <a:xfrm>
                  <a:off x="5956943" y="1448734"/>
                  <a:ext cx="84485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35F1D86A-B9C9-4D0D-8A65-AAAFE9E38FA3}"/>
                    </a:ext>
                  </a:extLst>
                </p:cNvPr>
                <p:cNvCxnSpPr>
                  <a:cxnSpLocks/>
                </p:cNvCxnSpPr>
                <p:nvPr/>
              </p:nvCxnSpPr>
              <p:spPr>
                <a:xfrm>
                  <a:off x="6265789" y="1448734"/>
                  <a:ext cx="5719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A63E6286-2153-4794-B84C-C26657169D6B}"/>
                    </a:ext>
                  </a:extLst>
                </p:cNvPr>
                <p:cNvSpPr txBox="1"/>
                <p:nvPr/>
              </p:nvSpPr>
              <p:spPr>
                <a:xfrm>
                  <a:off x="5551895" y="3244334"/>
                  <a:ext cx="1427788" cy="371206"/>
                </a:xfrm>
                <a:prstGeom prst="rect">
                  <a:avLst/>
                </a:prstGeom>
                <a:noFill/>
              </p:spPr>
              <p:txBody>
                <a:bodyPr wrap="square">
                  <a:spAutoFit/>
                </a:bodyPr>
                <a:lstStyle/>
                <a:p>
                  <a:r>
                    <a:rPr kumimoji="1" lang="en-US" altLang="ja-JP" sz="1400" dirty="0"/>
                    <a:t>amplitude</a:t>
                  </a:r>
                  <a:endParaRPr lang="ja-JP" altLang="en-US" sz="1400" dirty="0"/>
                </a:p>
              </p:txBody>
            </p:sp>
            <p:sp>
              <p:nvSpPr>
                <p:cNvPr id="50" name="テキスト ボックス 49">
                  <a:extLst>
                    <a:ext uri="{FF2B5EF4-FFF2-40B4-BE49-F238E27FC236}">
                      <a16:creationId xmlns:a16="http://schemas.microsoft.com/office/drawing/2014/main" id="{2DA46F2E-5BB8-4F12-A347-68EF0E388A38}"/>
                    </a:ext>
                  </a:extLst>
                </p:cNvPr>
                <p:cNvSpPr txBox="1"/>
                <p:nvPr/>
              </p:nvSpPr>
              <p:spPr>
                <a:xfrm rot="16200000">
                  <a:off x="4793633" y="1011814"/>
                  <a:ext cx="646485" cy="371207"/>
                </a:xfrm>
                <a:prstGeom prst="rect">
                  <a:avLst/>
                </a:prstGeom>
                <a:noFill/>
              </p:spPr>
              <p:txBody>
                <a:bodyPr wrap="square">
                  <a:spAutoFit/>
                </a:bodyPr>
                <a:lstStyle/>
                <a:p>
                  <a:r>
                    <a:rPr kumimoji="1" lang="en-US" altLang="ja-JP" sz="1400" dirty="0">
                      <a:solidFill>
                        <a:srgbClr val="0070C0"/>
                      </a:solidFill>
                    </a:rPr>
                    <a:t>Th0</a:t>
                  </a:r>
                  <a:endParaRPr lang="ja-JP" altLang="en-US" sz="1400" dirty="0">
                    <a:solidFill>
                      <a:srgbClr val="0070C0"/>
                    </a:solidFill>
                  </a:endParaRPr>
                </a:p>
              </p:txBody>
            </p:sp>
            <p:sp>
              <p:nvSpPr>
                <p:cNvPr id="51" name="テキスト ボックス 50">
                  <a:extLst>
                    <a:ext uri="{FF2B5EF4-FFF2-40B4-BE49-F238E27FC236}">
                      <a16:creationId xmlns:a16="http://schemas.microsoft.com/office/drawing/2014/main" id="{0B80FE90-7234-40C7-B5B1-ABD99C66B43F}"/>
                    </a:ext>
                  </a:extLst>
                </p:cNvPr>
                <p:cNvSpPr txBox="1"/>
                <p:nvPr/>
              </p:nvSpPr>
              <p:spPr>
                <a:xfrm rot="16200000">
                  <a:off x="5066120" y="1013897"/>
                  <a:ext cx="650652" cy="371207"/>
                </a:xfrm>
                <a:prstGeom prst="rect">
                  <a:avLst/>
                </a:prstGeom>
                <a:noFill/>
              </p:spPr>
              <p:txBody>
                <a:bodyPr wrap="square">
                  <a:spAutoFit/>
                </a:bodyPr>
                <a:lstStyle/>
                <a:p>
                  <a:r>
                    <a:rPr kumimoji="1" lang="en-US" altLang="ja-JP" sz="1400" dirty="0">
                      <a:solidFill>
                        <a:srgbClr val="FF0000"/>
                      </a:solidFill>
                    </a:rPr>
                    <a:t>Th1</a:t>
                  </a:r>
                  <a:endParaRPr lang="ja-JP" altLang="en-US" sz="1400" dirty="0">
                    <a:solidFill>
                      <a:srgbClr val="FF0000"/>
                    </a:solidFill>
                  </a:endParaRPr>
                </a:p>
              </p:txBody>
            </p:sp>
            <p:sp>
              <p:nvSpPr>
                <p:cNvPr id="52" name="テキスト ボックス 51">
                  <a:extLst>
                    <a:ext uri="{FF2B5EF4-FFF2-40B4-BE49-F238E27FC236}">
                      <a16:creationId xmlns:a16="http://schemas.microsoft.com/office/drawing/2014/main" id="{4E0FE0AB-ACA0-4AD8-B70D-7FD43D6626C9}"/>
                    </a:ext>
                  </a:extLst>
                </p:cNvPr>
                <p:cNvSpPr txBox="1"/>
                <p:nvPr/>
              </p:nvSpPr>
              <p:spPr>
                <a:xfrm rot="16200000">
                  <a:off x="5356759" y="1013223"/>
                  <a:ext cx="649303" cy="371207"/>
                </a:xfrm>
                <a:prstGeom prst="rect">
                  <a:avLst/>
                </a:prstGeom>
                <a:noFill/>
              </p:spPr>
              <p:txBody>
                <a:bodyPr wrap="square">
                  <a:spAutoFit/>
                </a:bodyPr>
                <a:lstStyle/>
                <a:p>
                  <a:r>
                    <a:rPr kumimoji="1" lang="en-US" altLang="ja-JP" sz="1400" dirty="0">
                      <a:solidFill>
                        <a:srgbClr val="FFC000"/>
                      </a:solidFill>
                    </a:rPr>
                    <a:t>Th2</a:t>
                  </a:r>
                  <a:endParaRPr lang="ja-JP" altLang="en-US" sz="1400" dirty="0">
                    <a:solidFill>
                      <a:srgbClr val="FFC000"/>
                    </a:solidFill>
                  </a:endParaRPr>
                </a:p>
              </p:txBody>
            </p:sp>
            <p:sp>
              <p:nvSpPr>
                <p:cNvPr id="53" name="テキスト ボックス 52">
                  <a:extLst>
                    <a:ext uri="{FF2B5EF4-FFF2-40B4-BE49-F238E27FC236}">
                      <a16:creationId xmlns:a16="http://schemas.microsoft.com/office/drawing/2014/main" id="{C694EE96-696F-42B7-8847-649C69A539C2}"/>
                    </a:ext>
                  </a:extLst>
                </p:cNvPr>
                <p:cNvSpPr txBox="1"/>
                <p:nvPr/>
              </p:nvSpPr>
              <p:spPr>
                <a:xfrm rot="16200000">
                  <a:off x="5641533" y="1012549"/>
                  <a:ext cx="650652" cy="371207"/>
                </a:xfrm>
                <a:prstGeom prst="rect">
                  <a:avLst/>
                </a:prstGeom>
                <a:noFill/>
              </p:spPr>
              <p:txBody>
                <a:bodyPr wrap="square">
                  <a:spAutoFit/>
                </a:bodyPr>
                <a:lstStyle/>
                <a:p>
                  <a:r>
                    <a:rPr kumimoji="1" lang="en-US" altLang="ja-JP" sz="1400" dirty="0">
                      <a:solidFill>
                        <a:srgbClr val="92D050"/>
                      </a:solidFill>
                    </a:rPr>
                    <a:t>Th3</a:t>
                  </a:r>
                  <a:endParaRPr lang="ja-JP" altLang="en-US" sz="1400" dirty="0">
                    <a:solidFill>
                      <a:srgbClr val="92D050"/>
                    </a:solidFill>
                  </a:endParaRPr>
                </a:p>
              </p:txBody>
            </p:sp>
            <p:sp>
              <p:nvSpPr>
                <p:cNvPr id="54" name="テキスト ボックス 53">
                  <a:extLst>
                    <a:ext uri="{FF2B5EF4-FFF2-40B4-BE49-F238E27FC236}">
                      <a16:creationId xmlns:a16="http://schemas.microsoft.com/office/drawing/2014/main" id="{630DED56-EEE4-47E1-A4B5-42B102BD20BC}"/>
                    </a:ext>
                  </a:extLst>
                </p:cNvPr>
                <p:cNvSpPr txBox="1"/>
                <p:nvPr/>
              </p:nvSpPr>
              <p:spPr>
                <a:xfrm rot="16200000">
                  <a:off x="5932170" y="1011875"/>
                  <a:ext cx="649303" cy="371207"/>
                </a:xfrm>
                <a:prstGeom prst="rect">
                  <a:avLst/>
                </a:prstGeom>
                <a:noFill/>
              </p:spPr>
              <p:txBody>
                <a:bodyPr wrap="square">
                  <a:spAutoFit/>
                </a:bodyPr>
                <a:lstStyle/>
                <a:p>
                  <a:r>
                    <a:rPr kumimoji="1" lang="en-US" altLang="ja-JP" sz="1400" dirty="0"/>
                    <a:t>Th4</a:t>
                  </a:r>
                  <a:endParaRPr lang="ja-JP" altLang="en-US" sz="1400" dirty="0"/>
                </a:p>
              </p:txBody>
            </p:sp>
            <p:sp>
              <p:nvSpPr>
                <p:cNvPr id="56" name="テキスト ボックス 55">
                  <a:extLst>
                    <a:ext uri="{FF2B5EF4-FFF2-40B4-BE49-F238E27FC236}">
                      <a16:creationId xmlns:a16="http://schemas.microsoft.com/office/drawing/2014/main" id="{880D6EA6-1FE6-4BD7-9208-EAE0BDB0838F}"/>
                    </a:ext>
                  </a:extLst>
                </p:cNvPr>
                <p:cNvSpPr txBox="1"/>
                <p:nvPr/>
              </p:nvSpPr>
              <p:spPr>
                <a:xfrm>
                  <a:off x="6361041" y="2200588"/>
                  <a:ext cx="369333" cy="371206"/>
                </a:xfrm>
                <a:prstGeom prst="rect">
                  <a:avLst/>
                </a:prstGeom>
                <a:noFill/>
              </p:spPr>
              <p:txBody>
                <a:bodyPr wrap="square">
                  <a:spAutoFit/>
                </a:bodyPr>
                <a:lstStyle/>
                <a:p>
                  <a:r>
                    <a:rPr kumimoji="1" lang="en-US" altLang="ja-JP" sz="1400" dirty="0"/>
                    <a:t>… </a:t>
                  </a:r>
                  <a:endParaRPr lang="ja-JP" altLang="en-US" sz="1400" dirty="0"/>
                </a:p>
              </p:txBody>
            </p:sp>
          </p:grpSp>
          <p:sp>
            <p:nvSpPr>
              <p:cNvPr id="3" name="正方形/長方形 2">
                <a:extLst>
                  <a:ext uri="{FF2B5EF4-FFF2-40B4-BE49-F238E27FC236}">
                    <a16:creationId xmlns:a16="http://schemas.microsoft.com/office/drawing/2014/main" id="{CB2DCA7E-1C84-496B-971B-63CB9B0386D7}"/>
                  </a:ext>
                </a:extLst>
              </p:cNvPr>
              <p:cNvSpPr/>
              <p:nvPr/>
            </p:nvSpPr>
            <p:spPr>
              <a:xfrm>
                <a:off x="5048184" y="2163570"/>
                <a:ext cx="232643" cy="1475693"/>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直線コネクタ 18">
              <a:extLst>
                <a:ext uri="{FF2B5EF4-FFF2-40B4-BE49-F238E27FC236}">
                  <a16:creationId xmlns:a16="http://schemas.microsoft.com/office/drawing/2014/main" id="{57FA731E-E5FB-4D86-BB70-679D81A3E5E9}"/>
                </a:ext>
              </a:extLst>
            </p:cNvPr>
            <p:cNvCxnSpPr>
              <a:cxnSpLocks/>
            </p:cNvCxnSpPr>
            <p:nvPr/>
          </p:nvCxnSpPr>
          <p:spPr>
            <a:xfrm>
              <a:off x="10194565" y="1242226"/>
              <a:ext cx="7871" cy="2096774"/>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7DEA69D4-18E0-48AA-9188-BAA4904B7E19}"/>
                </a:ext>
              </a:extLst>
            </p:cNvPr>
            <p:cNvSpPr txBox="1"/>
            <p:nvPr/>
          </p:nvSpPr>
          <p:spPr>
            <a:xfrm>
              <a:off x="9557146" y="874754"/>
              <a:ext cx="1358101" cy="369332"/>
            </a:xfrm>
            <a:prstGeom prst="rect">
              <a:avLst/>
            </a:prstGeom>
            <a:noFill/>
          </p:spPr>
          <p:txBody>
            <a:bodyPr wrap="square">
              <a:spAutoFit/>
            </a:bodyPr>
            <a:lstStyle/>
            <a:p>
              <a:r>
                <a:rPr kumimoji="1" lang="en-US" altLang="ja-JP" dirty="0"/>
                <a:t>Center line</a:t>
              </a:r>
              <a:endParaRPr lang="ja-JP" altLang="en-US" dirty="0"/>
            </a:p>
          </p:txBody>
        </p:sp>
      </p:grpSp>
      <p:grpSp>
        <p:nvGrpSpPr>
          <p:cNvPr id="33" name="グループ化 32">
            <a:extLst>
              <a:ext uri="{FF2B5EF4-FFF2-40B4-BE49-F238E27FC236}">
                <a16:creationId xmlns:a16="http://schemas.microsoft.com/office/drawing/2014/main" id="{CAC1379F-C772-492D-BE26-0908DD45C6D2}"/>
              </a:ext>
            </a:extLst>
          </p:cNvPr>
          <p:cNvGrpSpPr/>
          <p:nvPr/>
        </p:nvGrpSpPr>
        <p:grpSpPr>
          <a:xfrm>
            <a:off x="9245093" y="4173350"/>
            <a:ext cx="2469984" cy="2502557"/>
            <a:chOff x="9259570" y="3837191"/>
            <a:chExt cx="2469984" cy="2502557"/>
          </a:xfrm>
        </p:grpSpPr>
        <p:grpSp>
          <p:nvGrpSpPr>
            <p:cNvPr id="32" name="グループ化 31">
              <a:extLst>
                <a:ext uri="{FF2B5EF4-FFF2-40B4-BE49-F238E27FC236}">
                  <a16:creationId xmlns:a16="http://schemas.microsoft.com/office/drawing/2014/main" id="{2FB514B6-AA2B-4B79-B7D8-5767A2D3E19D}"/>
                </a:ext>
              </a:extLst>
            </p:cNvPr>
            <p:cNvGrpSpPr/>
            <p:nvPr/>
          </p:nvGrpSpPr>
          <p:grpSpPr>
            <a:xfrm>
              <a:off x="9259570" y="4065693"/>
              <a:ext cx="2469984" cy="2274055"/>
              <a:chOff x="9039243" y="4046414"/>
              <a:chExt cx="2469984" cy="2274055"/>
            </a:xfrm>
          </p:grpSpPr>
          <p:grpSp>
            <p:nvGrpSpPr>
              <p:cNvPr id="59" name="グループ化 58">
                <a:extLst>
                  <a:ext uri="{FF2B5EF4-FFF2-40B4-BE49-F238E27FC236}">
                    <a16:creationId xmlns:a16="http://schemas.microsoft.com/office/drawing/2014/main" id="{90E26FF3-EF38-4E54-9A17-AF239A8806CD}"/>
                  </a:ext>
                </a:extLst>
              </p:cNvPr>
              <p:cNvGrpSpPr/>
              <p:nvPr/>
            </p:nvGrpSpPr>
            <p:grpSpPr>
              <a:xfrm>
                <a:off x="9039243" y="4046414"/>
                <a:ext cx="2469984" cy="2274055"/>
                <a:chOff x="4004402" y="872827"/>
                <a:chExt cx="2979021" cy="2742713"/>
              </a:xfrm>
            </p:grpSpPr>
            <p:grpSp>
              <p:nvGrpSpPr>
                <p:cNvPr id="60" name="グループ化 59">
                  <a:extLst>
                    <a:ext uri="{FF2B5EF4-FFF2-40B4-BE49-F238E27FC236}">
                      <a16:creationId xmlns:a16="http://schemas.microsoft.com/office/drawing/2014/main" id="{7B60C027-1CDC-4D45-9354-5277DF1E6C8B}"/>
                    </a:ext>
                  </a:extLst>
                </p:cNvPr>
                <p:cNvGrpSpPr/>
                <p:nvPr/>
              </p:nvGrpSpPr>
              <p:grpSpPr>
                <a:xfrm>
                  <a:off x="4004402" y="1276723"/>
                  <a:ext cx="2655343" cy="1983371"/>
                  <a:chOff x="4286250" y="938893"/>
                  <a:chExt cx="2655343" cy="1983371"/>
                </a:xfrm>
              </p:grpSpPr>
              <p:cxnSp>
                <p:nvCxnSpPr>
                  <p:cNvPr id="78" name="直線コネクタ 77">
                    <a:extLst>
                      <a:ext uri="{FF2B5EF4-FFF2-40B4-BE49-F238E27FC236}">
                        <a16:creationId xmlns:a16="http://schemas.microsoft.com/office/drawing/2014/main" id="{7BF6B15D-3A8F-45CD-8DBB-3200FB26689D}"/>
                      </a:ext>
                    </a:extLst>
                  </p:cNvPr>
                  <p:cNvCxnSpPr/>
                  <p:nvPr/>
                </p:nvCxnSpPr>
                <p:spPr>
                  <a:xfrm>
                    <a:off x="4286250" y="938893"/>
                    <a:ext cx="0" cy="19833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3199C4D0-68A1-47F2-8293-11C57EB82BE7}"/>
                      </a:ext>
                    </a:extLst>
                  </p:cNvPr>
                  <p:cNvCxnSpPr>
                    <a:cxnSpLocks/>
                  </p:cNvCxnSpPr>
                  <p:nvPr/>
                </p:nvCxnSpPr>
                <p:spPr>
                  <a:xfrm flipH="1">
                    <a:off x="4286251" y="2918761"/>
                    <a:ext cx="265534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4" name="直線コネクタ 63">
                  <a:extLst>
                    <a:ext uri="{FF2B5EF4-FFF2-40B4-BE49-F238E27FC236}">
                      <a16:creationId xmlns:a16="http://schemas.microsoft.com/office/drawing/2014/main" id="{2D85D28C-20DF-4E2D-A756-667369628531}"/>
                    </a:ext>
                  </a:extLst>
                </p:cNvPr>
                <p:cNvCxnSpPr/>
                <p:nvPr/>
              </p:nvCxnSpPr>
              <p:spPr>
                <a:xfrm flipV="1">
                  <a:off x="5956943" y="1445934"/>
                  <a:ext cx="0" cy="1811653"/>
                </a:xfrm>
                <a:prstGeom prst="line">
                  <a:avLst/>
                </a:prstGeom>
                <a:ln>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07BF5F6C-1523-4EE5-A9BA-58E5939ECAD9}"/>
                    </a:ext>
                  </a:extLst>
                </p:cNvPr>
                <p:cNvCxnSpPr/>
                <p:nvPr/>
              </p:nvCxnSpPr>
              <p:spPr>
                <a:xfrm flipV="1">
                  <a:off x="6265789" y="1445934"/>
                  <a:ext cx="0" cy="181165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DD4A6A15-4536-43DD-91A9-576575D4CEF7}"/>
                    </a:ext>
                  </a:extLst>
                </p:cNvPr>
                <p:cNvCxnSpPr>
                  <a:cxnSpLocks/>
                </p:cNvCxnSpPr>
                <p:nvPr/>
              </p:nvCxnSpPr>
              <p:spPr>
                <a:xfrm flipH="1">
                  <a:off x="5182301" y="1445934"/>
                  <a:ext cx="18011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1ACCA8B6-3DD3-4FD0-885A-D6A0AE6DD4A1}"/>
                    </a:ext>
                  </a:extLst>
                </p:cNvPr>
                <p:cNvCxnSpPr>
                  <a:cxnSpLocks/>
                </p:cNvCxnSpPr>
                <p:nvPr/>
              </p:nvCxnSpPr>
              <p:spPr>
                <a:xfrm flipH="1">
                  <a:off x="5468791" y="1452256"/>
                  <a:ext cx="14277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6D8F4ECE-2D1D-4479-83A3-8937B14B5B88}"/>
                    </a:ext>
                  </a:extLst>
                </p:cNvPr>
                <p:cNvCxnSpPr>
                  <a:cxnSpLocks/>
                </p:cNvCxnSpPr>
                <p:nvPr/>
              </p:nvCxnSpPr>
              <p:spPr>
                <a:xfrm>
                  <a:off x="5758358" y="1448735"/>
                  <a:ext cx="118924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1C1EF6CE-E9BF-453A-8AF7-50330A76D79C}"/>
                    </a:ext>
                  </a:extLst>
                </p:cNvPr>
                <p:cNvCxnSpPr>
                  <a:cxnSpLocks/>
                </p:cNvCxnSpPr>
                <p:nvPr/>
              </p:nvCxnSpPr>
              <p:spPr>
                <a:xfrm>
                  <a:off x="5956943" y="1448734"/>
                  <a:ext cx="84485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DD5DA710-5D79-4B78-8E01-6015B3EF6BB1}"/>
                    </a:ext>
                  </a:extLst>
                </p:cNvPr>
                <p:cNvCxnSpPr>
                  <a:cxnSpLocks/>
                </p:cNvCxnSpPr>
                <p:nvPr/>
              </p:nvCxnSpPr>
              <p:spPr>
                <a:xfrm>
                  <a:off x="6265789" y="1448734"/>
                  <a:ext cx="5719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BD84BEFE-82A2-4937-BF51-629A30B6F1E2}"/>
                    </a:ext>
                  </a:extLst>
                </p:cNvPr>
                <p:cNvSpPr txBox="1"/>
                <p:nvPr/>
              </p:nvSpPr>
              <p:spPr>
                <a:xfrm>
                  <a:off x="5551895" y="3244334"/>
                  <a:ext cx="1427788" cy="371206"/>
                </a:xfrm>
                <a:prstGeom prst="rect">
                  <a:avLst/>
                </a:prstGeom>
                <a:noFill/>
              </p:spPr>
              <p:txBody>
                <a:bodyPr wrap="square">
                  <a:spAutoFit/>
                </a:bodyPr>
                <a:lstStyle/>
                <a:p>
                  <a:r>
                    <a:rPr kumimoji="1" lang="en-US" altLang="ja-JP" sz="1400" dirty="0"/>
                    <a:t>amplitude</a:t>
                  </a:r>
                  <a:endParaRPr lang="ja-JP" altLang="en-US" sz="1400" dirty="0"/>
                </a:p>
              </p:txBody>
            </p:sp>
            <p:sp>
              <p:nvSpPr>
                <p:cNvPr id="72" name="テキスト ボックス 71">
                  <a:extLst>
                    <a:ext uri="{FF2B5EF4-FFF2-40B4-BE49-F238E27FC236}">
                      <a16:creationId xmlns:a16="http://schemas.microsoft.com/office/drawing/2014/main" id="{DC3E8FC6-0121-4D1D-8ACE-30E2F77F094D}"/>
                    </a:ext>
                  </a:extLst>
                </p:cNvPr>
                <p:cNvSpPr txBox="1"/>
                <p:nvPr/>
              </p:nvSpPr>
              <p:spPr>
                <a:xfrm rot="16200000">
                  <a:off x="4793633" y="1011814"/>
                  <a:ext cx="646485" cy="371207"/>
                </a:xfrm>
                <a:prstGeom prst="rect">
                  <a:avLst/>
                </a:prstGeom>
                <a:noFill/>
              </p:spPr>
              <p:txBody>
                <a:bodyPr wrap="square">
                  <a:spAutoFit/>
                </a:bodyPr>
                <a:lstStyle/>
                <a:p>
                  <a:r>
                    <a:rPr kumimoji="1" lang="en-US" altLang="ja-JP" sz="1400" dirty="0">
                      <a:solidFill>
                        <a:srgbClr val="0070C0"/>
                      </a:solidFill>
                    </a:rPr>
                    <a:t>Th0</a:t>
                  </a:r>
                  <a:endParaRPr lang="ja-JP" altLang="en-US" sz="1400" dirty="0">
                    <a:solidFill>
                      <a:srgbClr val="0070C0"/>
                    </a:solidFill>
                  </a:endParaRPr>
                </a:p>
              </p:txBody>
            </p:sp>
            <p:sp>
              <p:nvSpPr>
                <p:cNvPr id="73" name="テキスト ボックス 72">
                  <a:extLst>
                    <a:ext uri="{FF2B5EF4-FFF2-40B4-BE49-F238E27FC236}">
                      <a16:creationId xmlns:a16="http://schemas.microsoft.com/office/drawing/2014/main" id="{3178FBCD-ED15-45DB-B929-37CAFE49CF04}"/>
                    </a:ext>
                  </a:extLst>
                </p:cNvPr>
                <p:cNvSpPr txBox="1"/>
                <p:nvPr/>
              </p:nvSpPr>
              <p:spPr>
                <a:xfrm rot="16200000">
                  <a:off x="5066120" y="1013897"/>
                  <a:ext cx="650652" cy="371207"/>
                </a:xfrm>
                <a:prstGeom prst="rect">
                  <a:avLst/>
                </a:prstGeom>
                <a:noFill/>
              </p:spPr>
              <p:txBody>
                <a:bodyPr wrap="square">
                  <a:spAutoFit/>
                </a:bodyPr>
                <a:lstStyle/>
                <a:p>
                  <a:r>
                    <a:rPr kumimoji="1" lang="en-US" altLang="ja-JP" sz="1400" dirty="0">
                      <a:solidFill>
                        <a:srgbClr val="FF0000"/>
                      </a:solidFill>
                    </a:rPr>
                    <a:t>Th1</a:t>
                  </a:r>
                  <a:endParaRPr lang="ja-JP" altLang="en-US" sz="1400" dirty="0">
                    <a:solidFill>
                      <a:srgbClr val="FF0000"/>
                    </a:solidFill>
                  </a:endParaRPr>
                </a:p>
              </p:txBody>
            </p:sp>
            <p:sp>
              <p:nvSpPr>
                <p:cNvPr id="74" name="テキスト ボックス 73">
                  <a:extLst>
                    <a:ext uri="{FF2B5EF4-FFF2-40B4-BE49-F238E27FC236}">
                      <a16:creationId xmlns:a16="http://schemas.microsoft.com/office/drawing/2014/main" id="{253A3ACA-7EB7-426A-BC45-94141D2E28EB}"/>
                    </a:ext>
                  </a:extLst>
                </p:cNvPr>
                <p:cNvSpPr txBox="1"/>
                <p:nvPr/>
              </p:nvSpPr>
              <p:spPr>
                <a:xfrm rot="16200000">
                  <a:off x="5356759" y="1013223"/>
                  <a:ext cx="649303" cy="371207"/>
                </a:xfrm>
                <a:prstGeom prst="rect">
                  <a:avLst/>
                </a:prstGeom>
                <a:noFill/>
              </p:spPr>
              <p:txBody>
                <a:bodyPr wrap="square">
                  <a:spAutoFit/>
                </a:bodyPr>
                <a:lstStyle/>
                <a:p>
                  <a:r>
                    <a:rPr kumimoji="1" lang="en-US" altLang="ja-JP" sz="1400" dirty="0">
                      <a:solidFill>
                        <a:srgbClr val="FFC000"/>
                      </a:solidFill>
                    </a:rPr>
                    <a:t>Th2</a:t>
                  </a:r>
                  <a:endParaRPr lang="ja-JP" altLang="en-US" sz="1400" dirty="0">
                    <a:solidFill>
                      <a:srgbClr val="FFC000"/>
                    </a:solidFill>
                  </a:endParaRPr>
                </a:p>
              </p:txBody>
            </p:sp>
            <p:sp>
              <p:nvSpPr>
                <p:cNvPr id="75" name="テキスト ボックス 74">
                  <a:extLst>
                    <a:ext uri="{FF2B5EF4-FFF2-40B4-BE49-F238E27FC236}">
                      <a16:creationId xmlns:a16="http://schemas.microsoft.com/office/drawing/2014/main" id="{CCF33B73-BD52-4B5A-B976-85EFD2D15C54}"/>
                    </a:ext>
                  </a:extLst>
                </p:cNvPr>
                <p:cNvSpPr txBox="1"/>
                <p:nvPr/>
              </p:nvSpPr>
              <p:spPr>
                <a:xfrm rot="16200000">
                  <a:off x="5641533" y="1012549"/>
                  <a:ext cx="650652" cy="371207"/>
                </a:xfrm>
                <a:prstGeom prst="rect">
                  <a:avLst/>
                </a:prstGeom>
                <a:noFill/>
              </p:spPr>
              <p:txBody>
                <a:bodyPr wrap="square">
                  <a:spAutoFit/>
                </a:bodyPr>
                <a:lstStyle/>
                <a:p>
                  <a:r>
                    <a:rPr kumimoji="1" lang="en-US" altLang="ja-JP" sz="1400" dirty="0">
                      <a:solidFill>
                        <a:srgbClr val="92D050"/>
                      </a:solidFill>
                    </a:rPr>
                    <a:t>Th3</a:t>
                  </a:r>
                  <a:endParaRPr lang="ja-JP" altLang="en-US" sz="1400" dirty="0">
                    <a:solidFill>
                      <a:srgbClr val="92D050"/>
                    </a:solidFill>
                  </a:endParaRPr>
                </a:p>
              </p:txBody>
            </p:sp>
            <p:sp>
              <p:nvSpPr>
                <p:cNvPr id="76" name="テキスト ボックス 75">
                  <a:extLst>
                    <a:ext uri="{FF2B5EF4-FFF2-40B4-BE49-F238E27FC236}">
                      <a16:creationId xmlns:a16="http://schemas.microsoft.com/office/drawing/2014/main" id="{DE731E3F-58B3-425A-89FC-E132FF49B2B5}"/>
                    </a:ext>
                  </a:extLst>
                </p:cNvPr>
                <p:cNvSpPr txBox="1"/>
                <p:nvPr/>
              </p:nvSpPr>
              <p:spPr>
                <a:xfrm rot="16200000">
                  <a:off x="5932170" y="1011875"/>
                  <a:ext cx="649303" cy="371207"/>
                </a:xfrm>
                <a:prstGeom prst="rect">
                  <a:avLst/>
                </a:prstGeom>
                <a:noFill/>
              </p:spPr>
              <p:txBody>
                <a:bodyPr wrap="square">
                  <a:spAutoFit/>
                </a:bodyPr>
                <a:lstStyle/>
                <a:p>
                  <a:r>
                    <a:rPr kumimoji="1" lang="en-US" altLang="ja-JP" sz="1400" dirty="0"/>
                    <a:t>Th4</a:t>
                  </a:r>
                  <a:endParaRPr lang="ja-JP" altLang="en-US" sz="1400" dirty="0"/>
                </a:p>
              </p:txBody>
            </p:sp>
            <p:sp>
              <p:nvSpPr>
                <p:cNvPr id="77" name="テキスト ボックス 76">
                  <a:extLst>
                    <a:ext uri="{FF2B5EF4-FFF2-40B4-BE49-F238E27FC236}">
                      <a16:creationId xmlns:a16="http://schemas.microsoft.com/office/drawing/2014/main" id="{6C64DC26-4DD3-48B0-9682-C22D324155C0}"/>
                    </a:ext>
                  </a:extLst>
                </p:cNvPr>
                <p:cNvSpPr txBox="1"/>
                <p:nvPr/>
              </p:nvSpPr>
              <p:spPr>
                <a:xfrm>
                  <a:off x="6361041" y="2200588"/>
                  <a:ext cx="369333" cy="371206"/>
                </a:xfrm>
                <a:prstGeom prst="rect">
                  <a:avLst/>
                </a:prstGeom>
                <a:noFill/>
              </p:spPr>
              <p:txBody>
                <a:bodyPr wrap="square">
                  <a:spAutoFit/>
                </a:bodyPr>
                <a:lstStyle/>
                <a:p>
                  <a:r>
                    <a:rPr kumimoji="1" lang="en-US" altLang="ja-JP" sz="1400" dirty="0"/>
                    <a:t>… </a:t>
                  </a:r>
                  <a:endParaRPr lang="ja-JP" altLang="en-US" sz="1400" dirty="0"/>
                </a:p>
              </p:txBody>
            </p:sp>
          </p:grpSp>
          <p:sp>
            <p:nvSpPr>
              <p:cNvPr id="29" name="フリーフォーム: 図形 28">
                <a:extLst>
                  <a:ext uri="{FF2B5EF4-FFF2-40B4-BE49-F238E27FC236}">
                    <a16:creationId xmlns:a16="http://schemas.microsoft.com/office/drawing/2014/main" id="{FABF1ED7-F295-404F-8C59-FF4C197563A2}"/>
                  </a:ext>
                </a:extLst>
              </p:cNvPr>
              <p:cNvSpPr/>
              <p:nvPr/>
            </p:nvSpPr>
            <p:spPr>
              <a:xfrm>
                <a:off x="9884020" y="4520581"/>
                <a:ext cx="144393" cy="1507037"/>
              </a:xfrm>
              <a:custGeom>
                <a:avLst/>
                <a:gdLst>
                  <a:gd name="connsiteX0" fmla="*/ 0 w 744467"/>
                  <a:gd name="connsiteY0" fmla="*/ 1480843 h 1480843"/>
                  <a:gd name="connsiteX1" fmla="*/ 242761 w 744467"/>
                  <a:gd name="connsiteY1" fmla="*/ 1213806 h 1480843"/>
                  <a:gd name="connsiteX2" fmla="*/ 169933 w 744467"/>
                  <a:gd name="connsiteY2" fmla="*/ 1229990 h 1480843"/>
                  <a:gd name="connsiteX3" fmla="*/ 307497 w 744467"/>
                  <a:gd name="connsiteY3" fmla="*/ 631179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344417 w 744467"/>
                  <a:gd name="connsiteY6" fmla="*/ 21431 h 1480843"/>
                  <a:gd name="connsiteX0" fmla="*/ 0 w 362752"/>
                  <a:gd name="connsiteY0" fmla="*/ 1459412 h 1459412"/>
                  <a:gd name="connsiteX1" fmla="*/ 242761 w 362752"/>
                  <a:gd name="connsiteY1" fmla="*/ 1192375 h 1459412"/>
                  <a:gd name="connsiteX2" fmla="*/ 169933 w 362752"/>
                  <a:gd name="connsiteY2" fmla="*/ 1208559 h 1459412"/>
                  <a:gd name="connsiteX3" fmla="*/ 271778 w 362752"/>
                  <a:gd name="connsiteY3" fmla="*/ 707379 h 1459412"/>
                  <a:gd name="connsiteX4" fmla="*/ 359359 w 362752"/>
                  <a:gd name="connsiteY4" fmla="*/ 194672 h 1459412"/>
                  <a:gd name="connsiteX5" fmla="*/ 344417 w 362752"/>
                  <a:gd name="connsiteY5" fmla="*/ 0 h 1459412"/>
                  <a:gd name="connsiteX0" fmla="*/ 0 w 387776"/>
                  <a:gd name="connsiteY0" fmla="*/ 1476081 h 1476081"/>
                  <a:gd name="connsiteX1" fmla="*/ 242761 w 387776"/>
                  <a:gd name="connsiteY1" fmla="*/ 1209044 h 1476081"/>
                  <a:gd name="connsiteX2" fmla="*/ 169933 w 387776"/>
                  <a:gd name="connsiteY2" fmla="*/ 1225228 h 1476081"/>
                  <a:gd name="connsiteX3" fmla="*/ 271778 w 387776"/>
                  <a:gd name="connsiteY3" fmla="*/ 724048 h 1476081"/>
                  <a:gd name="connsiteX4" fmla="*/ 359359 w 387776"/>
                  <a:gd name="connsiteY4" fmla="*/ 211341 h 1476081"/>
                  <a:gd name="connsiteX5" fmla="*/ 387280 w 387776"/>
                  <a:gd name="connsiteY5" fmla="*/ 0 h 1476081"/>
                  <a:gd name="connsiteX0" fmla="*/ 0 w 387280"/>
                  <a:gd name="connsiteY0" fmla="*/ 1477783 h 1477783"/>
                  <a:gd name="connsiteX1" fmla="*/ 242761 w 387280"/>
                  <a:gd name="connsiteY1" fmla="*/ 1210746 h 1477783"/>
                  <a:gd name="connsiteX2" fmla="*/ 169933 w 387280"/>
                  <a:gd name="connsiteY2" fmla="*/ 1226930 h 1477783"/>
                  <a:gd name="connsiteX3" fmla="*/ 271778 w 387280"/>
                  <a:gd name="connsiteY3" fmla="*/ 725750 h 1477783"/>
                  <a:gd name="connsiteX4" fmla="*/ 359359 w 387280"/>
                  <a:gd name="connsiteY4" fmla="*/ 213043 h 1477783"/>
                  <a:gd name="connsiteX5" fmla="*/ 387280 w 387280"/>
                  <a:gd name="connsiteY5" fmla="*/ 1702 h 1477783"/>
                  <a:gd name="connsiteX0" fmla="*/ 0 w 415855"/>
                  <a:gd name="connsiteY0" fmla="*/ 1487205 h 1487205"/>
                  <a:gd name="connsiteX1" fmla="*/ 242761 w 415855"/>
                  <a:gd name="connsiteY1" fmla="*/ 1220168 h 1487205"/>
                  <a:gd name="connsiteX2" fmla="*/ 169933 w 415855"/>
                  <a:gd name="connsiteY2" fmla="*/ 1236352 h 1487205"/>
                  <a:gd name="connsiteX3" fmla="*/ 271778 w 415855"/>
                  <a:gd name="connsiteY3" fmla="*/ 735172 h 1487205"/>
                  <a:gd name="connsiteX4" fmla="*/ 359359 w 415855"/>
                  <a:gd name="connsiteY4" fmla="*/ 222465 h 1487205"/>
                  <a:gd name="connsiteX5" fmla="*/ 415855 w 415855"/>
                  <a:gd name="connsiteY5" fmla="*/ 1599 h 1487205"/>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59359 w 415855"/>
                  <a:gd name="connsiteY4" fmla="*/ 220866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311734 w 351561"/>
                  <a:gd name="connsiteY4" fmla="*/ 228010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271778 w 351561"/>
                  <a:gd name="connsiteY2" fmla="*/ 733573 h 1485606"/>
                  <a:gd name="connsiteX3" fmla="*/ 297446 w 351561"/>
                  <a:gd name="connsiteY3" fmla="*/ 220866 h 1485606"/>
                  <a:gd name="connsiteX4" fmla="*/ 351561 w 351561"/>
                  <a:gd name="connsiteY4" fmla="*/ 0 h 1485606"/>
                  <a:gd name="connsiteX0" fmla="*/ 0 w 161061"/>
                  <a:gd name="connsiteY0" fmla="*/ 1490369 h 1490369"/>
                  <a:gd name="connsiteX1" fmla="*/ 52261 w 161061"/>
                  <a:gd name="connsiteY1" fmla="*/ 1218569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1305 w 122961"/>
                  <a:gd name="connsiteY1" fmla="*/ 1223333 h 1502275"/>
                  <a:gd name="connsiteX2" fmla="*/ 43178 w 122961"/>
                  <a:gd name="connsiteY2" fmla="*/ 733573 h 1502275"/>
                  <a:gd name="connsiteX3" fmla="*/ 68846 w 122961"/>
                  <a:gd name="connsiteY3" fmla="*/ 220866 h 1502275"/>
                  <a:gd name="connsiteX4" fmla="*/ 122961 w 122961"/>
                  <a:gd name="connsiteY4" fmla="*/ 0 h 1502275"/>
                  <a:gd name="connsiteX0" fmla="*/ 0 w 127724"/>
                  <a:gd name="connsiteY0" fmla="*/ 1502275 h 1502275"/>
                  <a:gd name="connsiteX1" fmla="*/ 26068 w 127724"/>
                  <a:gd name="connsiteY1" fmla="*/ 1223333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14162 w 127724"/>
                  <a:gd name="connsiteY1" fmla="*/ 1123321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44393"/>
                  <a:gd name="connsiteY0" fmla="*/ 1507037 h 1507037"/>
                  <a:gd name="connsiteX1" fmla="*/ 47500 w 144393"/>
                  <a:gd name="connsiteY1" fmla="*/ 1111414 h 1507037"/>
                  <a:gd name="connsiteX2" fmla="*/ 64610 w 144393"/>
                  <a:gd name="connsiteY2" fmla="*/ 733573 h 1507037"/>
                  <a:gd name="connsiteX3" fmla="*/ 90278 w 144393"/>
                  <a:gd name="connsiteY3" fmla="*/ 220866 h 1507037"/>
                  <a:gd name="connsiteX4" fmla="*/ 144393 w 144393"/>
                  <a:gd name="connsiteY4" fmla="*/ 0 h 150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3" h="1507037">
                    <a:moveTo>
                      <a:pt x="0" y="1507037"/>
                    </a:moveTo>
                    <a:cubicBezTo>
                      <a:pt x="54726" y="1498988"/>
                      <a:pt x="36732" y="1240325"/>
                      <a:pt x="47500" y="1111414"/>
                    </a:cubicBezTo>
                    <a:cubicBezTo>
                      <a:pt x="58268" y="982503"/>
                      <a:pt x="57480" y="881998"/>
                      <a:pt x="64610" y="733573"/>
                    </a:cubicBezTo>
                    <a:cubicBezTo>
                      <a:pt x="71740" y="585148"/>
                      <a:pt x="81743" y="366941"/>
                      <a:pt x="90278" y="220866"/>
                    </a:cubicBezTo>
                    <a:cubicBezTo>
                      <a:pt x="98813" y="74791"/>
                      <a:pt x="87975" y="7219"/>
                      <a:pt x="14439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図形 80">
                <a:extLst>
                  <a:ext uri="{FF2B5EF4-FFF2-40B4-BE49-F238E27FC236}">
                    <a16:creationId xmlns:a16="http://schemas.microsoft.com/office/drawing/2014/main" id="{F5087168-296F-4D79-B7F6-00C905A3E288}"/>
                  </a:ext>
                </a:extLst>
              </p:cNvPr>
              <p:cNvSpPr/>
              <p:nvPr/>
            </p:nvSpPr>
            <p:spPr>
              <a:xfrm>
                <a:off x="10117384" y="4520583"/>
                <a:ext cx="144393" cy="1507037"/>
              </a:xfrm>
              <a:custGeom>
                <a:avLst/>
                <a:gdLst>
                  <a:gd name="connsiteX0" fmla="*/ 0 w 744467"/>
                  <a:gd name="connsiteY0" fmla="*/ 1480843 h 1480843"/>
                  <a:gd name="connsiteX1" fmla="*/ 242761 w 744467"/>
                  <a:gd name="connsiteY1" fmla="*/ 1213806 h 1480843"/>
                  <a:gd name="connsiteX2" fmla="*/ 169933 w 744467"/>
                  <a:gd name="connsiteY2" fmla="*/ 1229990 h 1480843"/>
                  <a:gd name="connsiteX3" fmla="*/ 307497 w 744467"/>
                  <a:gd name="connsiteY3" fmla="*/ 631179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344417 w 744467"/>
                  <a:gd name="connsiteY6" fmla="*/ 21431 h 1480843"/>
                  <a:gd name="connsiteX0" fmla="*/ 0 w 362752"/>
                  <a:gd name="connsiteY0" fmla="*/ 1459412 h 1459412"/>
                  <a:gd name="connsiteX1" fmla="*/ 242761 w 362752"/>
                  <a:gd name="connsiteY1" fmla="*/ 1192375 h 1459412"/>
                  <a:gd name="connsiteX2" fmla="*/ 169933 w 362752"/>
                  <a:gd name="connsiteY2" fmla="*/ 1208559 h 1459412"/>
                  <a:gd name="connsiteX3" fmla="*/ 271778 w 362752"/>
                  <a:gd name="connsiteY3" fmla="*/ 707379 h 1459412"/>
                  <a:gd name="connsiteX4" fmla="*/ 359359 w 362752"/>
                  <a:gd name="connsiteY4" fmla="*/ 194672 h 1459412"/>
                  <a:gd name="connsiteX5" fmla="*/ 344417 w 362752"/>
                  <a:gd name="connsiteY5" fmla="*/ 0 h 1459412"/>
                  <a:gd name="connsiteX0" fmla="*/ 0 w 387776"/>
                  <a:gd name="connsiteY0" fmla="*/ 1476081 h 1476081"/>
                  <a:gd name="connsiteX1" fmla="*/ 242761 w 387776"/>
                  <a:gd name="connsiteY1" fmla="*/ 1209044 h 1476081"/>
                  <a:gd name="connsiteX2" fmla="*/ 169933 w 387776"/>
                  <a:gd name="connsiteY2" fmla="*/ 1225228 h 1476081"/>
                  <a:gd name="connsiteX3" fmla="*/ 271778 w 387776"/>
                  <a:gd name="connsiteY3" fmla="*/ 724048 h 1476081"/>
                  <a:gd name="connsiteX4" fmla="*/ 359359 w 387776"/>
                  <a:gd name="connsiteY4" fmla="*/ 211341 h 1476081"/>
                  <a:gd name="connsiteX5" fmla="*/ 387280 w 387776"/>
                  <a:gd name="connsiteY5" fmla="*/ 0 h 1476081"/>
                  <a:gd name="connsiteX0" fmla="*/ 0 w 387280"/>
                  <a:gd name="connsiteY0" fmla="*/ 1477783 h 1477783"/>
                  <a:gd name="connsiteX1" fmla="*/ 242761 w 387280"/>
                  <a:gd name="connsiteY1" fmla="*/ 1210746 h 1477783"/>
                  <a:gd name="connsiteX2" fmla="*/ 169933 w 387280"/>
                  <a:gd name="connsiteY2" fmla="*/ 1226930 h 1477783"/>
                  <a:gd name="connsiteX3" fmla="*/ 271778 w 387280"/>
                  <a:gd name="connsiteY3" fmla="*/ 725750 h 1477783"/>
                  <a:gd name="connsiteX4" fmla="*/ 359359 w 387280"/>
                  <a:gd name="connsiteY4" fmla="*/ 213043 h 1477783"/>
                  <a:gd name="connsiteX5" fmla="*/ 387280 w 387280"/>
                  <a:gd name="connsiteY5" fmla="*/ 1702 h 1477783"/>
                  <a:gd name="connsiteX0" fmla="*/ 0 w 415855"/>
                  <a:gd name="connsiteY0" fmla="*/ 1487205 h 1487205"/>
                  <a:gd name="connsiteX1" fmla="*/ 242761 w 415855"/>
                  <a:gd name="connsiteY1" fmla="*/ 1220168 h 1487205"/>
                  <a:gd name="connsiteX2" fmla="*/ 169933 w 415855"/>
                  <a:gd name="connsiteY2" fmla="*/ 1236352 h 1487205"/>
                  <a:gd name="connsiteX3" fmla="*/ 271778 w 415855"/>
                  <a:gd name="connsiteY3" fmla="*/ 735172 h 1487205"/>
                  <a:gd name="connsiteX4" fmla="*/ 359359 w 415855"/>
                  <a:gd name="connsiteY4" fmla="*/ 222465 h 1487205"/>
                  <a:gd name="connsiteX5" fmla="*/ 415855 w 415855"/>
                  <a:gd name="connsiteY5" fmla="*/ 1599 h 1487205"/>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59359 w 415855"/>
                  <a:gd name="connsiteY4" fmla="*/ 220866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311734 w 351561"/>
                  <a:gd name="connsiteY4" fmla="*/ 228010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271778 w 351561"/>
                  <a:gd name="connsiteY2" fmla="*/ 733573 h 1485606"/>
                  <a:gd name="connsiteX3" fmla="*/ 297446 w 351561"/>
                  <a:gd name="connsiteY3" fmla="*/ 220866 h 1485606"/>
                  <a:gd name="connsiteX4" fmla="*/ 351561 w 351561"/>
                  <a:gd name="connsiteY4" fmla="*/ 0 h 1485606"/>
                  <a:gd name="connsiteX0" fmla="*/ 0 w 161061"/>
                  <a:gd name="connsiteY0" fmla="*/ 1490369 h 1490369"/>
                  <a:gd name="connsiteX1" fmla="*/ 52261 w 161061"/>
                  <a:gd name="connsiteY1" fmla="*/ 1218569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1305 w 122961"/>
                  <a:gd name="connsiteY1" fmla="*/ 1223333 h 1502275"/>
                  <a:gd name="connsiteX2" fmla="*/ 43178 w 122961"/>
                  <a:gd name="connsiteY2" fmla="*/ 733573 h 1502275"/>
                  <a:gd name="connsiteX3" fmla="*/ 68846 w 122961"/>
                  <a:gd name="connsiteY3" fmla="*/ 220866 h 1502275"/>
                  <a:gd name="connsiteX4" fmla="*/ 122961 w 122961"/>
                  <a:gd name="connsiteY4" fmla="*/ 0 h 1502275"/>
                  <a:gd name="connsiteX0" fmla="*/ 0 w 127724"/>
                  <a:gd name="connsiteY0" fmla="*/ 1502275 h 1502275"/>
                  <a:gd name="connsiteX1" fmla="*/ 26068 w 127724"/>
                  <a:gd name="connsiteY1" fmla="*/ 1223333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14162 w 127724"/>
                  <a:gd name="connsiteY1" fmla="*/ 1123321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44393"/>
                  <a:gd name="connsiteY0" fmla="*/ 1507037 h 1507037"/>
                  <a:gd name="connsiteX1" fmla="*/ 47500 w 144393"/>
                  <a:gd name="connsiteY1" fmla="*/ 1111414 h 1507037"/>
                  <a:gd name="connsiteX2" fmla="*/ 64610 w 144393"/>
                  <a:gd name="connsiteY2" fmla="*/ 733573 h 1507037"/>
                  <a:gd name="connsiteX3" fmla="*/ 90278 w 144393"/>
                  <a:gd name="connsiteY3" fmla="*/ 220866 h 1507037"/>
                  <a:gd name="connsiteX4" fmla="*/ 144393 w 144393"/>
                  <a:gd name="connsiteY4" fmla="*/ 0 h 150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3" h="1507037">
                    <a:moveTo>
                      <a:pt x="0" y="1507037"/>
                    </a:moveTo>
                    <a:cubicBezTo>
                      <a:pt x="54726" y="1498988"/>
                      <a:pt x="36732" y="1240325"/>
                      <a:pt x="47500" y="1111414"/>
                    </a:cubicBezTo>
                    <a:cubicBezTo>
                      <a:pt x="58268" y="982503"/>
                      <a:pt x="57480" y="881998"/>
                      <a:pt x="64610" y="733573"/>
                    </a:cubicBezTo>
                    <a:cubicBezTo>
                      <a:pt x="71740" y="585148"/>
                      <a:pt x="81743" y="366941"/>
                      <a:pt x="90278" y="220866"/>
                    </a:cubicBezTo>
                    <a:cubicBezTo>
                      <a:pt x="98813" y="74791"/>
                      <a:pt x="87975" y="7219"/>
                      <a:pt x="144393"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図形 82">
                <a:extLst>
                  <a:ext uri="{FF2B5EF4-FFF2-40B4-BE49-F238E27FC236}">
                    <a16:creationId xmlns:a16="http://schemas.microsoft.com/office/drawing/2014/main" id="{218F199E-19D0-45B8-8DA8-3E3566E0D80E}"/>
                  </a:ext>
                </a:extLst>
              </p:cNvPr>
              <p:cNvSpPr/>
              <p:nvPr/>
            </p:nvSpPr>
            <p:spPr>
              <a:xfrm>
                <a:off x="10362654" y="4525347"/>
                <a:ext cx="144393" cy="1507037"/>
              </a:xfrm>
              <a:custGeom>
                <a:avLst/>
                <a:gdLst>
                  <a:gd name="connsiteX0" fmla="*/ 0 w 744467"/>
                  <a:gd name="connsiteY0" fmla="*/ 1480843 h 1480843"/>
                  <a:gd name="connsiteX1" fmla="*/ 242761 w 744467"/>
                  <a:gd name="connsiteY1" fmla="*/ 1213806 h 1480843"/>
                  <a:gd name="connsiteX2" fmla="*/ 169933 w 744467"/>
                  <a:gd name="connsiteY2" fmla="*/ 1229990 h 1480843"/>
                  <a:gd name="connsiteX3" fmla="*/ 307497 w 744467"/>
                  <a:gd name="connsiteY3" fmla="*/ 631179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344417 w 744467"/>
                  <a:gd name="connsiteY6" fmla="*/ 21431 h 1480843"/>
                  <a:gd name="connsiteX0" fmla="*/ 0 w 362752"/>
                  <a:gd name="connsiteY0" fmla="*/ 1459412 h 1459412"/>
                  <a:gd name="connsiteX1" fmla="*/ 242761 w 362752"/>
                  <a:gd name="connsiteY1" fmla="*/ 1192375 h 1459412"/>
                  <a:gd name="connsiteX2" fmla="*/ 169933 w 362752"/>
                  <a:gd name="connsiteY2" fmla="*/ 1208559 h 1459412"/>
                  <a:gd name="connsiteX3" fmla="*/ 271778 w 362752"/>
                  <a:gd name="connsiteY3" fmla="*/ 707379 h 1459412"/>
                  <a:gd name="connsiteX4" fmla="*/ 359359 w 362752"/>
                  <a:gd name="connsiteY4" fmla="*/ 194672 h 1459412"/>
                  <a:gd name="connsiteX5" fmla="*/ 344417 w 362752"/>
                  <a:gd name="connsiteY5" fmla="*/ 0 h 1459412"/>
                  <a:gd name="connsiteX0" fmla="*/ 0 w 387776"/>
                  <a:gd name="connsiteY0" fmla="*/ 1476081 h 1476081"/>
                  <a:gd name="connsiteX1" fmla="*/ 242761 w 387776"/>
                  <a:gd name="connsiteY1" fmla="*/ 1209044 h 1476081"/>
                  <a:gd name="connsiteX2" fmla="*/ 169933 w 387776"/>
                  <a:gd name="connsiteY2" fmla="*/ 1225228 h 1476081"/>
                  <a:gd name="connsiteX3" fmla="*/ 271778 w 387776"/>
                  <a:gd name="connsiteY3" fmla="*/ 724048 h 1476081"/>
                  <a:gd name="connsiteX4" fmla="*/ 359359 w 387776"/>
                  <a:gd name="connsiteY4" fmla="*/ 211341 h 1476081"/>
                  <a:gd name="connsiteX5" fmla="*/ 387280 w 387776"/>
                  <a:gd name="connsiteY5" fmla="*/ 0 h 1476081"/>
                  <a:gd name="connsiteX0" fmla="*/ 0 w 387280"/>
                  <a:gd name="connsiteY0" fmla="*/ 1477783 h 1477783"/>
                  <a:gd name="connsiteX1" fmla="*/ 242761 w 387280"/>
                  <a:gd name="connsiteY1" fmla="*/ 1210746 h 1477783"/>
                  <a:gd name="connsiteX2" fmla="*/ 169933 w 387280"/>
                  <a:gd name="connsiteY2" fmla="*/ 1226930 h 1477783"/>
                  <a:gd name="connsiteX3" fmla="*/ 271778 w 387280"/>
                  <a:gd name="connsiteY3" fmla="*/ 725750 h 1477783"/>
                  <a:gd name="connsiteX4" fmla="*/ 359359 w 387280"/>
                  <a:gd name="connsiteY4" fmla="*/ 213043 h 1477783"/>
                  <a:gd name="connsiteX5" fmla="*/ 387280 w 387280"/>
                  <a:gd name="connsiteY5" fmla="*/ 1702 h 1477783"/>
                  <a:gd name="connsiteX0" fmla="*/ 0 w 415855"/>
                  <a:gd name="connsiteY0" fmla="*/ 1487205 h 1487205"/>
                  <a:gd name="connsiteX1" fmla="*/ 242761 w 415855"/>
                  <a:gd name="connsiteY1" fmla="*/ 1220168 h 1487205"/>
                  <a:gd name="connsiteX2" fmla="*/ 169933 w 415855"/>
                  <a:gd name="connsiteY2" fmla="*/ 1236352 h 1487205"/>
                  <a:gd name="connsiteX3" fmla="*/ 271778 w 415855"/>
                  <a:gd name="connsiteY3" fmla="*/ 735172 h 1487205"/>
                  <a:gd name="connsiteX4" fmla="*/ 359359 w 415855"/>
                  <a:gd name="connsiteY4" fmla="*/ 222465 h 1487205"/>
                  <a:gd name="connsiteX5" fmla="*/ 415855 w 415855"/>
                  <a:gd name="connsiteY5" fmla="*/ 1599 h 1487205"/>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59359 w 415855"/>
                  <a:gd name="connsiteY4" fmla="*/ 220866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311734 w 351561"/>
                  <a:gd name="connsiteY4" fmla="*/ 228010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271778 w 351561"/>
                  <a:gd name="connsiteY2" fmla="*/ 733573 h 1485606"/>
                  <a:gd name="connsiteX3" fmla="*/ 297446 w 351561"/>
                  <a:gd name="connsiteY3" fmla="*/ 220866 h 1485606"/>
                  <a:gd name="connsiteX4" fmla="*/ 351561 w 351561"/>
                  <a:gd name="connsiteY4" fmla="*/ 0 h 1485606"/>
                  <a:gd name="connsiteX0" fmla="*/ 0 w 161061"/>
                  <a:gd name="connsiteY0" fmla="*/ 1490369 h 1490369"/>
                  <a:gd name="connsiteX1" fmla="*/ 52261 w 161061"/>
                  <a:gd name="connsiteY1" fmla="*/ 1218569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1305 w 122961"/>
                  <a:gd name="connsiteY1" fmla="*/ 1223333 h 1502275"/>
                  <a:gd name="connsiteX2" fmla="*/ 43178 w 122961"/>
                  <a:gd name="connsiteY2" fmla="*/ 733573 h 1502275"/>
                  <a:gd name="connsiteX3" fmla="*/ 68846 w 122961"/>
                  <a:gd name="connsiteY3" fmla="*/ 220866 h 1502275"/>
                  <a:gd name="connsiteX4" fmla="*/ 122961 w 122961"/>
                  <a:gd name="connsiteY4" fmla="*/ 0 h 1502275"/>
                  <a:gd name="connsiteX0" fmla="*/ 0 w 127724"/>
                  <a:gd name="connsiteY0" fmla="*/ 1502275 h 1502275"/>
                  <a:gd name="connsiteX1" fmla="*/ 26068 w 127724"/>
                  <a:gd name="connsiteY1" fmla="*/ 1223333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14162 w 127724"/>
                  <a:gd name="connsiteY1" fmla="*/ 1123321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44393"/>
                  <a:gd name="connsiteY0" fmla="*/ 1507037 h 1507037"/>
                  <a:gd name="connsiteX1" fmla="*/ 47500 w 144393"/>
                  <a:gd name="connsiteY1" fmla="*/ 1111414 h 1507037"/>
                  <a:gd name="connsiteX2" fmla="*/ 64610 w 144393"/>
                  <a:gd name="connsiteY2" fmla="*/ 733573 h 1507037"/>
                  <a:gd name="connsiteX3" fmla="*/ 90278 w 144393"/>
                  <a:gd name="connsiteY3" fmla="*/ 220866 h 1507037"/>
                  <a:gd name="connsiteX4" fmla="*/ 144393 w 144393"/>
                  <a:gd name="connsiteY4" fmla="*/ 0 h 150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3" h="1507037">
                    <a:moveTo>
                      <a:pt x="0" y="1507037"/>
                    </a:moveTo>
                    <a:cubicBezTo>
                      <a:pt x="54726" y="1498988"/>
                      <a:pt x="36732" y="1240325"/>
                      <a:pt x="47500" y="1111414"/>
                    </a:cubicBezTo>
                    <a:cubicBezTo>
                      <a:pt x="58268" y="982503"/>
                      <a:pt x="57480" y="881998"/>
                      <a:pt x="64610" y="733573"/>
                    </a:cubicBezTo>
                    <a:cubicBezTo>
                      <a:pt x="71740" y="585148"/>
                      <a:pt x="81743" y="366941"/>
                      <a:pt x="90278" y="220866"/>
                    </a:cubicBezTo>
                    <a:cubicBezTo>
                      <a:pt x="98813" y="74791"/>
                      <a:pt x="87975" y="7219"/>
                      <a:pt x="144393"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図形 83">
                <a:extLst>
                  <a:ext uri="{FF2B5EF4-FFF2-40B4-BE49-F238E27FC236}">
                    <a16:creationId xmlns:a16="http://schemas.microsoft.com/office/drawing/2014/main" id="{6185DD70-AD6C-4FCE-80A4-93E7A14ABA6B}"/>
                  </a:ext>
                </a:extLst>
              </p:cNvPr>
              <p:cNvSpPr/>
              <p:nvPr/>
            </p:nvSpPr>
            <p:spPr>
              <a:xfrm>
                <a:off x="10594349" y="4520581"/>
                <a:ext cx="144393" cy="1507037"/>
              </a:xfrm>
              <a:custGeom>
                <a:avLst/>
                <a:gdLst>
                  <a:gd name="connsiteX0" fmla="*/ 0 w 744467"/>
                  <a:gd name="connsiteY0" fmla="*/ 1480843 h 1480843"/>
                  <a:gd name="connsiteX1" fmla="*/ 242761 w 744467"/>
                  <a:gd name="connsiteY1" fmla="*/ 1213806 h 1480843"/>
                  <a:gd name="connsiteX2" fmla="*/ 169933 w 744467"/>
                  <a:gd name="connsiteY2" fmla="*/ 1229990 h 1480843"/>
                  <a:gd name="connsiteX3" fmla="*/ 307497 w 744467"/>
                  <a:gd name="connsiteY3" fmla="*/ 631179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344417 w 744467"/>
                  <a:gd name="connsiteY6" fmla="*/ 21431 h 1480843"/>
                  <a:gd name="connsiteX0" fmla="*/ 0 w 362752"/>
                  <a:gd name="connsiteY0" fmla="*/ 1459412 h 1459412"/>
                  <a:gd name="connsiteX1" fmla="*/ 242761 w 362752"/>
                  <a:gd name="connsiteY1" fmla="*/ 1192375 h 1459412"/>
                  <a:gd name="connsiteX2" fmla="*/ 169933 w 362752"/>
                  <a:gd name="connsiteY2" fmla="*/ 1208559 h 1459412"/>
                  <a:gd name="connsiteX3" fmla="*/ 271778 w 362752"/>
                  <a:gd name="connsiteY3" fmla="*/ 707379 h 1459412"/>
                  <a:gd name="connsiteX4" fmla="*/ 359359 w 362752"/>
                  <a:gd name="connsiteY4" fmla="*/ 194672 h 1459412"/>
                  <a:gd name="connsiteX5" fmla="*/ 344417 w 362752"/>
                  <a:gd name="connsiteY5" fmla="*/ 0 h 1459412"/>
                  <a:gd name="connsiteX0" fmla="*/ 0 w 387776"/>
                  <a:gd name="connsiteY0" fmla="*/ 1476081 h 1476081"/>
                  <a:gd name="connsiteX1" fmla="*/ 242761 w 387776"/>
                  <a:gd name="connsiteY1" fmla="*/ 1209044 h 1476081"/>
                  <a:gd name="connsiteX2" fmla="*/ 169933 w 387776"/>
                  <a:gd name="connsiteY2" fmla="*/ 1225228 h 1476081"/>
                  <a:gd name="connsiteX3" fmla="*/ 271778 w 387776"/>
                  <a:gd name="connsiteY3" fmla="*/ 724048 h 1476081"/>
                  <a:gd name="connsiteX4" fmla="*/ 359359 w 387776"/>
                  <a:gd name="connsiteY4" fmla="*/ 211341 h 1476081"/>
                  <a:gd name="connsiteX5" fmla="*/ 387280 w 387776"/>
                  <a:gd name="connsiteY5" fmla="*/ 0 h 1476081"/>
                  <a:gd name="connsiteX0" fmla="*/ 0 w 387280"/>
                  <a:gd name="connsiteY0" fmla="*/ 1477783 h 1477783"/>
                  <a:gd name="connsiteX1" fmla="*/ 242761 w 387280"/>
                  <a:gd name="connsiteY1" fmla="*/ 1210746 h 1477783"/>
                  <a:gd name="connsiteX2" fmla="*/ 169933 w 387280"/>
                  <a:gd name="connsiteY2" fmla="*/ 1226930 h 1477783"/>
                  <a:gd name="connsiteX3" fmla="*/ 271778 w 387280"/>
                  <a:gd name="connsiteY3" fmla="*/ 725750 h 1477783"/>
                  <a:gd name="connsiteX4" fmla="*/ 359359 w 387280"/>
                  <a:gd name="connsiteY4" fmla="*/ 213043 h 1477783"/>
                  <a:gd name="connsiteX5" fmla="*/ 387280 w 387280"/>
                  <a:gd name="connsiteY5" fmla="*/ 1702 h 1477783"/>
                  <a:gd name="connsiteX0" fmla="*/ 0 w 415855"/>
                  <a:gd name="connsiteY0" fmla="*/ 1487205 h 1487205"/>
                  <a:gd name="connsiteX1" fmla="*/ 242761 w 415855"/>
                  <a:gd name="connsiteY1" fmla="*/ 1220168 h 1487205"/>
                  <a:gd name="connsiteX2" fmla="*/ 169933 w 415855"/>
                  <a:gd name="connsiteY2" fmla="*/ 1236352 h 1487205"/>
                  <a:gd name="connsiteX3" fmla="*/ 271778 w 415855"/>
                  <a:gd name="connsiteY3" fmla="*/ 735172 h 1487205"/>
                  <a:gd name="connsiteX4" fmla="*/ 359359 w 415855"/>
                  <a:gd name="connsiteY4" fmla="*/ 222465 h 1487205"/>
                  <a:gd name="connsiteX5" fmla="*/ 415855 w 415855"/>
                  <a:gd name="connsiteY5" fmla="*/ 1599 h 1487205"/>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59359 w 415855"/>
                  <a:gd name="connsiteY4" fmla="*/ 220866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311734 w 351561"/>
                  <a:gd name="connsiteY4" fmla="*/ 228010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271778 w 351561"/>
                  <a:gd name="connsiteY2" fmla="*/ 733573 h 1485606"/>
                  <a:gd name="connsiteX3" fmla="*/ 297446 w 351561"/>
                  <a:gd name="connsiteY3" fmla="*/ 220866 h 1485606"/>
                  <a:gd name="connsiteX4" fmla="*/ 351561 w 351561"/>
                  <a:gd name="connsiteY4" fmla="*/ 0 h 1485606"/>
                  <a:gd name="connsiteX0" fmla="*/ 0 w 161061"/>
                  <a:gd name="connsiteY0" fmla="*/ 1490369 h 1490369"/>
                  <a:gd name="connsiteX1" fmla="*/ 52261 w 161061"/>
                  <a:gd name="connsiteY1" fmla="*/ 1218569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1305 w 122961"/>
                  <a:gd name="connsiteY1" fmla="*/ 1223333 h 1502275"/>
                  <a:gd name="connsiteX2" fmla="*/ 43178 w 122961"/>
                  <a:gd name="connsiteY2" fmla="*/ 733573 h 1502275"/>
                  <a:gd name="connsiteX3" fmla="*/ 68846 w 122961"/>
                  <a:gd name="connsiteY3" fmla="*/ 220866 h 1502275"/>
                  <a:gd name="connsiteX4" fmla="*/ 122961 w 122961"/>
                  <a:gd name="connsiteY4" fmla="*/ 0 h 1502275"/>
                  <a:gd name="connsiteX0" fmla="*/ 0 w 127724"/>
                  <a:gd name="connsiteY0" fmla="*/ 1502275 h 1502275"/>
                  <a:gd name="connsiteX1" fmla="*/ 26068 w 127724"/>
                  <a:gd name="connsiteY1" fmla="*/ 1223333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14162 w 127724"/>
                  <a:gd name="connsiteY1" fmla="*/ 1123321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44393"/>
                  <a:gd name="connsiteY0" fmla="*/ 1507037 h 1507037"/>
                  <a:gd name="connsiteX1" fmla="*/ 47500 w 144393"/>
                  <a:gd name="connsiteY1" fmla="*/ 1111414 h 1507037"/>
                  <a:gd name="connsiteX2" fmla="*/ 64610 w 144393"/>
                  <a:gd name="connsiteY2" fmla="*/ 733573 h 1507037"/>
                  <a:gd name="connsiteX3" fmla="*/ 90278 w 144393"/>
                  <a:gd name="connsiteY3" fmla="*/ 220866 h 1507037"/>
                  <a:gd name="connsiteX4" fmla="*/ 144393 w 144393"/>
                  <a:gd name="connsiteY4" fmla="*/ 0 h 150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3" h="1507037">
                    <a:moveTo>
                      <a:pt x="0" y="1507037"/>
                    </a:moveTo>
                    <a:cubicBezTo>
                      <a:pt x="54726" y="1498988"/>
                      <a:pt x="36732" y="1240325"/>
                      <a:pt x="47500" y="1111414"/>
                    </a:cubicBezTo>
                    <a:cubicBezTo>
                      <a:pt x="58268" y="982503"/>
                      <a:pt x="57480" y="881998"/>
                      <a:pt x="64610" y="733573"/>
                    </a:cubicBezTo>
                    <a:cubicBezTo>
                      <a:pt x="71740" y="585148"/>
                      <a:pt x="81743" y="366941"/>
                      <a:pt x="90278" y="220866"/>
                    </a:cubicBezTo>
                    <a:cubicBezTo>
                      <a:pt x="98813" y="74791"/>
                      <a:pt x="87975" y="7219"/>
                      <a:pt x="144393" y="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図形 84">
                <a:extLst>
                  <a:ext uri="{FF2B5EF4-FFF2-40B4-BE49-F238E27FC236}">
                    <a16:creationId xmlns:a16="http://schemas.microsoft.com/office/drawing/2014/main" id="{18B9E57A-29DD-4386-BABE-F929B1FE8D65}"/>
                  </a:ext>
                </a:extLst>
              </p:cNvPr>
              <p:cNvSpPr/>
              <p:nvPr/>
            </p:nvSpPr>
            <p:spPr>
              <a:xfrm>
                <a:off x="10848627" y="4516644"/>
                <a:ext cx="144393" cy="1507037"/>
              </a:xfrm>
              <a:custGeom>
                <a:avLst/>
                <a:gdLst>
                  <a:gd name="connsiteX0" fmla="*/ 0 w 744467"/>
                  <a:gd name="connsiteY0" fmla="*/ 1480843 h 1480843"/>
                  <a:gd name="connsiteX1" fmla="*/ 242761 w 744467"/>
                  <a:gd name="connsiteY1" fmla="*/ 1213806 h 1480843"/>
                  <a:gd name="connsiteX2" fmla="*/ 169933 w 744467"/>
                  <a:gd name="connsiteY2" fmla="*/ 1229990 h 1480843"/>
                  <a:gd name="connsiteX3" fmla="*/ 307497 w 744467"/>
                  <a:gd name="connsiteY3" fmla="*/ 631179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344417 w 744467"/>
                  <a:gd name="connsiteY6" fmla="*/ 21431 h 1480843"/>
                  <a:gd name="connsiteX0" fmla="*/ 0 w 362752"/>
                  <a:gd name="connsiteY0" fmla="*/ 1459412 h 1459412"/>
                  <a:gd name="connsiteX1" fmla="*/ 242761 w 362752"/>
                  <a:gd name="connsiteY1" fmla="*/ 1192375 h 1459412"/>
                  <a:gd name="connsiteX2" fmla="*/ 169933 w 362752"/>
                  <a:gd name="connsiteY2" fmla="*/ 1208559 h 1459412"/>
                  <a:gd name="connsiteX3" fmla="*/ 271778 w 362752"/>
                  <a:gd name="connsiteY3" fmla="*/ 707379 h 1459412"/>
                  <a:gd name="connsiteX4" fmla="*/ 359359 w 362752"/>
                  <a:gd name="connsiteY4" fmla="*/ 194672 h 1459412"/>
                  <a:gd name="connsiteX5" fmla="*/ 344417 w 362752"/>
                  <a:gd name="connsiteY5" fmla="*/ 0 h 1459412"/>
                  <a:gd name="connsiteX0" fmla="*/ 0 w 387776"/>
                  <a:gd name="connsiteY0" fmla="*/ 1476081 h 1476081"/>
                  <a:gd name="connsiteX1" fmla="*/ 242761 w 387776"/>
                  <a:gd name="connsiteY1" fmla="*/ 1209044 h 1476081"/>
                  <a:gd name="connsiteX2" fmla="*/ 169933 w 387776"/>
                  <a:gd name="connsiteY2" fmla="*/ 1225228 h 1476081"/>
                  <a:gd name="connsiteX3" fmla="*/ 271778 w 387776"/>
                  <a:gd name="connsiteY3" fmla="*/ 724048 h 1476081"/>
                  <a:gd name="connsiteX4" fmla="*/ 359359 w 387776"/>
                  <a:gd name="connsiteY4" fmla="*/ 211341 h 1476081"/>
                  <a:gd name="connsiteX5" fmla="*/ 387280 w 387776"/>
                  <a:gd name="connsiteY5" fmla="*/ 0 h 1476081"/>
                  <a:gd name="connsiteX0" fmla="*/ 0 w 387280"/>
                  <a:gd name="connsiteY0" fmla="*/ 1477783 h 1477783"/>
                  <a:gd name="connsiteX1" fmla="*/ 242761 w 387280"/>
                  <a:gd name="connsiteY1" fmla="*/ 1210746 h 1477783"/>
                  <a:gd name="connsiteX2" fmla="*/ 169933 w 387280"/>
                  <a:gd name="connsiteY2" fmla="*/ 1226930 h 1477783"/>
                  <a:gd name="connsiteX3" fmla="*/ 271778 w 387280"/>
                  <a:gd name="connsiteY3" fmla="*/ 725750 h 1477783"/>
                  <a:gd name="connsiteX4" fmla="*/ 359359 w 387280"/>
                  <a:gd name="connsiteY4" fmla="*/ 213043 h 1477783"/>
                  <a:gd name="connsiteX5" fmla="*/ 387280 w 387280"/>
                  <a:gd name="connsiteY5" fmla="*/ 1702 h 1477783"/>
                  <a:gd name="connsiteX0" fmla="*/ 0 w 415855"/>
                  <a:gd name="connsiteY0" fmla="*/ 1487205 h 1487205"/>
                  <a:gd name="connsiteX1" fmla="*/ 242761 w 415855"/>
                  <a:gd name="connsiteY1" fmla="*/ 1220168 h 1487205"/>
                  <a:gd name="connsiteX2" fmla="*/ 169933 w 415855"/>
                  <a:gd name="connsiteY2" fmla="*/ 1236352 h 1487205"/>
                  <a:gd name="connsiteX3" fmla="*/ 271778 w 415855"/>
                  <a:gd name="connsiteY3" fmla="*/ 735172 h 1487205"/>
                  <a:gd name="connsiteX4" fmla="*/ 359359 w 415855"/>
                  <a:gd name="connsiteY4" fmla="*/ 222465 h 1487205"/>
                  <a:gd name="connsiteX5" fmla="*/ 415855 w 415855"/>
                  <a:gd name="connsiteY5" fmla="*/ 1599 h 1487205"/>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59359 w 415855"/>
                  <a:gd name="connsiteY4" fmla="*/ 220866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311734 w 351561"/>
                  <a:gd name="connsiteY4" fmla="*/ 228010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271778 w 351561"/>
                  <a:gd name="connsiteY2" fmla="*/ 733573 h 1485606"/>
                  <a:gd name="connsiteX3" fmla="*/ 297446 w 351561"/>
                  <a:gd name="connsiteY3" fmla="*/ 220866 h 1485606"/>
                  <a:gd name="connsiteX4" fmla="*/ 351561 w 351561"/>
                  <a:gd name="connsiteY4" fmla="*/ 0 h 1485606"/>
                  <a:gd name="connsiteX0" fmla="*/ 0 w 161061"/>
                  <a:gd name="connsiteY0" fmla="*/ 1490369 h 1490369"/>
                  <a:gd name="connsiteX1" fmla="*/ 52261 w 161061"/>
                  <a:gd name="connsiteY1" fmla="*/ 1218569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1305 w 122961"/>
                  <a:gd name="connsiteY1" fmla="*/ 1223333 h 1502275"/>
                  <a:gd name="connsiteX2" fmla="*/ 43178 w 122961"/>
                  <a:gd name="connsiteY2" fmla="*/ 733573 h 1502275"/>
                  <a:gd name="connsiteX3" fmla="*/ 68846 w 122961"/>
                  <a:gd name="connsiteY3" fmla="*/ 220866 h 1502275"/>
                  <a:gd name="connsiteX4" fmla="*/ 122961 w 122961"/>
                  <a:gd name="connsiteY4" fmla="*/ 0 h 1502275"/>
                  <a:gd name="connsiteX0" fmla="*/ 0 w 127724"/>
                  <a:gd name="connsiteY0" fmla="*/ 1502275 h 1502275"/>
                  <a:gd name="connsiteX1" fmla="*/ 26068 w 127724"/>
                  <a:gd name="connsiteY1" fmla="*/ 1223333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14162 w 127724"/>
                  <a:gd name="connsiteY1" fmla="*/ 1123321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44393"/>
                  <a:gd name="connsiteY0" fmla="*/ 1507037 h 1507037"/>
                  <a:gd name="connsiteX1" fmla="*/ 47500 w 144393"/>
                  <a:gd name="connsiteY1" fmla="*/ 1111414 h 1507037"/>
                  <a:gd name="connsiteX2" fmla="*/ 64610 w 144393"/>
                  <a:gd name="connsiteY2" fmla="*/ 733573 h 1507037"/>
                  <a:gd name="connsiteX3" fmla="*/ 90278 w 144393"/>
                  <a:gd name="connsiteY3" fmla="*/ 220866 h 1507037"/>
                  <a:gd name="connsiteX4" fmla="*/ 144393 w 144393"/>
                  <a:gd name="connsiteY4" fmla="*/ 0 h 150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3" h="1507037">
                    <a:moveTo>
                      <a:pt x="0" y="1507037"/>
                    </a:moveTo>
                    <a:cubicBezTo>
                      <a:pt x="54726" y="1498988"/>
                      <a:pt x="36732" y="1240325"/>
                      <a:pt x="47500" y="1111414"/>
                    </a:cubicBezTo>
                    <a:cubicBezTo>
                      <a:pt x="58268" y="982503"/>
                      <a:pt x="57480" y="881998"/>
                      <a:pt x="64610" y="733573"/>
                    </a:cubicBezTo>
                    <a:cubicBezTo>
                      <a:pt x="71740" y="585148"/>
                      <a:pt x="81743" y="366941"/>
                      <a:pt x="90278" y="220866"/>
                    </a:cubicBezTo>
                    <a:cubicBezTo>
                      <a:pt x="98813" y="74791"/>
                      <a:pt x="87975" y="7219"/>
                      <a:pt x="14439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6" name="直線コネクタ 85">
                <a:extLst>
                  <a:ext uri="{FF2B5EF4-FFF2-40B4-BE49-F238E27FC236}">
                    <a16:creationId xmlns:a16="http://schemas.microsoft.com/office/drawing/2014/main" id="{714B32E0-5A5C-4609-9EEA-12F247D364CA}"/>
                  </a:ext>
                </a:extLst>
              </p:cNvPr>
              <p:cNvCxnSpPr/>
              <p:nvPr/>
            </p:nvCxnSpPr>
            <p:spPr>
              <a:xfrm flipV="1">
                <a:off x="10427162" y="4526354"/>
                <a:ext cx="0" cy="1502089"/>
              </a:xfrm>
              <a:prstGeom prst="line">
                <a:avLst/>
              </a:prstGeom>
              <a:ln>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877FFC72-73A0-4CD5-A0F3-750815DA96DB}"/>
                  </a:ext>
                </a:extLst>
              </p:cNvPr>
              <p:cNvCxnSpPr/>
              <p:nvPr/>
            </p:nvCxnSpPr>
            <p:spPr>
              <a:xfrm flipV="1">
                <a:off x="10181889" y="4516825"/>
                <a:ext cx="0" cy="1502089"/>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E8CBA827-8648-4C9E-AD87-B1C4DD67D2C1}"/>
                  </a:ext>
                </a:extLst>
              </p:cNvPr>
              <p:cNvCxnSpPr/>
              <p:nvPr/>
            </p:nvCxnSpPr>
            <p:spPr>
              <a:xfrm flipV="1">
                <a:off x="9946138" y="4519204"/>
                <a:ext cx="0" cy="1502089"/>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cxnSp>
          <p:nvCxnSpPr>
            <p:cNvPr id="89" name="直線コネクタ 88">
              <a:extLst>
                <a:ext uri="{FF2B5EF4-FFF2-40B4-BE49-F238E27FC236}">
                  <a16:creationId xmlns:a16="http://schemas.microsoft.com/office/drawing/2014/main" id="{6ACC9D95-A95F-4A5C-951F-7E57F74AD91E}"/>
                </a:ext>
              </a:extLst>
            </p:cNvPr>
            <p:cNvCxnSpPr>
              <a:cxnSpLocks/>
            </p:cNvCxnSpPr>
            <p:nvPr/>
          </p:nvCxnSpPr>
          <p:spPr>
            <a:xfrm>
              <a:off x="10288643" y="4204402"/>
              <a:ext cx="7871" cy="2096774"/>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DB43F1C1-6685-46B0-9453-F0E174293185}"/>
                </a:ext>
              </a:extLst>
            </p:cNvPr>
            <p:cNvSpPr txBox="1"/>
            <p:nvPr/>
          </p:nvSpPr>
          <p:spPr>
            <a:xfrm>
              <a:off x="9617462" y="3837191"/>
              <a:ext cx="1358101" cy="369332"/>
            </a:xfrm>
            <a:prstGeom prst="rect">
              <a:avLst/>
            </a:prstGeom>
            <a:noFill/>
          </p:spPr>
          <p:txBody>
            <a:bodyPr wrap="square">
              <a:spAutoFit/>
            </a:bodyPr>
            <a:lstStyle/>
            <a:p>
              <a:r>
                <a:rPr kumimoji="1" lang="en-US" altLang="ja-JP" dirty="0"/>
                <a:t>Center line</a:t>
              </a:r>
              <a:endParaRPr lang="ja-JP" altLang="en-US" dirty="0"/>
            </a:p>
          </p:txBody>
        </p:sp>
        <p:sp>
          <p:nvSpPr>
            <p:cNvPr id="91" name="フリーフォーム: 図形 90">
              <a:extLst>
                <a:ext uri="{FF2B5EF4-FFF2-40B4-BE49-F238E27FC236}">
                  <a16:creationId xmlns:a16="http://schemas.microsoft.com/office/drawing/2014/main" id="{6FB422EF-7BC8-442D-9BEA-1C25FB4831E0}"/>
                </a:ext>
              </a:extLst>
            </p:cNvPr>
            <p:cNvSpPr/>
            <p:nvPr/>
          </p:nvSpPr>
          <p:spPr>
            <a:xfrm>
              <a:off x="10105463" y="4549513"/>
              <a:ext cx="337707" cy="1495828"/>
            </a:xfrm>
            <a:custGeom>
              <a:avLst/>
              <a:gdLst>
                <a:gd name="connsiteX0" fmla="*/ 0 w 744467"/>
                <a:gd name="connsiteY0" fmla="*/ 1480843 h 1480843"/>
                <a:gd name="connsiteX1" fmla="*/ 242761 w 744467"/>
                <a:gd name="connsiteY1" fmla="*/ 1213806 h 1480843"/>
                <a:gd name="connsiteX2" fmla="*/ 169933 w 744467"/>
                <a:gd name="connsiteY2" fmla="*/ 1229990 h 1480843"/>
                <a:gd name="connsiteX3" fmla="*/ 307497 w 744467"/>
                <a:gd name="connsiteY3" fmla="*/ 631179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404602 w 744467"/>
                <a:gd name="connsiteY4" fmla="*/ 218485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744467 w 744467"/>
                <a:gd name="connsiteY6" fmla="*/ 0 h 1480843"/>
                <a:gd name="connsiteX0" fmla="*/ 0 w 744467"/>
                <a:gd name="connsiteY0" fmla="*/ 1480843 h 1480843"/>
                <a:gd name="connsiteX1" fmla="*/ 242761 w 744467"/>
                <a:gd name="connsiteY1" fmla="*/ 1213806 h 1480843"/>
                <a:gd name="connsiteX2" fmla="*/ 169933 w 744467"/>
                <a:gd name="connsiteY2" fmla="*/ 1229990 h 1480843"/>
                <a:gd name="connsiteX3" fmla="*/ 271778 w 744467"/>
                <a:gd name="connsiteY3" fmla="*/ 728810 h 1480843"/>
                <a:gd name="connsiteX4" fmla="*/ 359359 w 744467"/>
                <a:gd name="connsiteY4" fmla="*/ 216103 h 1480843"/>
                <a:gd name="connsiteX5" fmla="*/ 744467 w 744467"/>
                <a:gd name="connsiteY5" fmla="*/ 0 h 1480843"/>
                <a:gd name="connsiteX6" fmla="*/ 344417 w 744467"/>
                <a:gd name="connsiteY6" fmla="*/ 21431 h 1480843"/>
                <a:gd name="connsiteX0" fmla="*/ 0 w 362752"/>
                <a:gd name="connsiteY0" fmla="*/ 1459412 h 1459412"/>
                <a:gd name="connsiteX1" fmla="*/ 242761 w 362752"/>
                <a:gd name="connsiteY1" fmla="*/ 1192375 h 1459412"/>
                <a:gd name="connsiteX2" fmla="*/ 169933 w 362752"/>
                <a:gd name="connsiteY2" fmla="*/ 1208559 h 1459412"/>
                <a:gd name="connsiteX3" fmla="*/ 271778 w 362752"/>
                <a:gd name="connsiteY3" fmla="*/ 707379 h 1459412"/>
                <a:gd name="connsiteX4" fmla="*/ 359359 w 362752"/>
                <a:gd name="connsiteY4" fmla="*/ 194672 h 1459412"/>
                <a:gd name="connsiteX5" fmla="*/ 344417 w 362752"/>
                <a:gd name="connsiteY5" fmla="*/ 0 h 1459412"/>
                <a:gd name="connsiteX0" fmla="*/ 0 w 387776"/>
                <a:gd name="connsiteY0" fmla="*/ 1476081 h 1476081"/>
                <a:gd name="connsiteX1" fmla="*/ 242761 w 387776"/>
                <a:gd name="connsiteY1" fmla="*/ 1209044 h 1476081"/>
                <a:gd name="connsiteX2" fmla="*/ 169933 w 387776"/>
                <a:gd name="connsiteY2" fmla="*/ 1225228 h 1476081"/>
                <a:gd name="connsiteX3" fmla="*/ 271778 w 387776"/>
                <a:gd name="connsiteY3" fmla="*/ 724048 h 1476081"/>
                <a:gd name="connsiteX4" fmla="*/ 359359 w 387776"/>
                <a:gd name="connsiteY4" fmla="*/ 211341 h 1476081"/>
                <a:gd name="connsiteX5" fmla="*/ 387280 w 387776"/>
                <a:gd name="connsiteY5" fmla="*/ 0 h 1476081"/>
                <a:gd name="connsiteX0" fmla="*/ 0 w 387280"/>
                <a:gd name="connsiteY0" fmla="*/ 1477783 h 1477783"/>
                <a:gd name="connsiteX1" fmla="*/ 242761 w 387280"/>
                <a:gd name="connsiteY1" fmla="*/ 1210746 h 1477783"/>
                <a:gd name="connsiteX2" fmla="*/ 169933 w 387280"/>
                <a:gd name="connsiteY2" fmla="*/ 1226930 h 1477783"/>
                <a:gd name="connsiteX3" fmla="*/ 271778 w 387280"/>
                <a:gd name="connsiteY3" fmla="*/ 725750 h 1477783"/>
                <a:gd name="connsiteX4" fmla="*/ 359359 w 387280"/>
                <a:gd name="connsiteY4" fmla="*/ 213043 h 1477783"/>
                <a:gd name="connsiteX5" fmla="*/ 387280 w 387280"/>
                <a:gd name="connsiteY5" fmla="*/ 1702 h 1477783"/>
                <a:gd name="connsiteX0" fmla="*/ 0 w 415855"/>
                <a:gd name="connsiteY0" fmla="*/ 1487205 h 1487205"/>
                <a:gd name="connsiteX1" fmla="*/ 242761 w 415855"/>
                <a:gd name="connsiteY1" fmla="*/ 1220168 h 1487205"/>
                <a:gd name="connsiteX2" fmla="*/ 169933 w 415855"/>
                <a:gd name="connsiteY2" fmla="*/ 1236352 h 1487205"/>
                <a:gd name="connsiteX3" fmla="*/ 271778 w 415855"/>
                <a:gd name="connsiteY3" fmla="*/ 735172 h 1487205"/>
                <a:gd name="connsiteX4" fmla="*/ 359359 w 415855"/>
                <a:gd name="connsiteY4" fmla="*/ 222465 h 1487205"/>
                <a:gd name="connsiteX5" fmla="*/ 415855 w 415855"/>
                <a:gd name="connsiteY5" fmla="*/ 1599 h 1487205"/>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59359 w 415855"/>
                <a:gd name="connsiteY4" fmla="*/ 220866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415855"/>
                <a:gd name="connsiteY0" fmla="*/ 1485606 h 1485606"/>
                <a:gd name="connsiteX1" fmla="*/ 242761 w 415855"/>
                <a:gd name="connsiteY1" fmla="*/ 1218569 h 1485606"/>
                <a:gd name="connsiteX2" fmla="*/ 169933 w 415855"/>
                <a:gd name="connsiteY2" fmla="*/ 1234753 h 1485606"/>
                <a:gd name="connsiteX3" fmla="*/ 271778 w 415855"/>
                <a:gd name="connsiteY3" fmla="*/ 733573 h 1485606"/>
                <a:gd name="connsiteX4" fmla="*/ 311734 w 415855"/>
                <a:gd name="connsiteY4" fmla="*/ 228010 h 1485606"/>
                <a:gd name="connsiteX5" fmla="*/ 415855 w 415855"/>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311734 w 351561"/>
                <a:gd name="connsiteY4" fmla="*/ 228010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169933 w 351561"/>
                <a:gd name="connsiteY2" fmla="*/ 1234753 h 1485606"/>
                <a:gd name="connsiteX3" fmla="*/ 271778 w 351561"/>
                <a:gd name="connsiteY3" fmla="*/ 733573 h 1485606"/>
                <a:gd name="connsiteX4" fmla="*/ 297446 w 351561"/>
                <a:gd name="connsiteY4" fmla="*/ 220866 h 1485606"/>
                <a:gd name="connsiteX5" fmla="*/ 351561 w 351561"/>
                <a:gd name="connsiteY5" fmla="*/ 0 h 1485606"/>
                <a:gd name="connsiteX0" fmla="*/ 0 w 351561"/>
                <a:gd name="connsiteY0" fmla="*/ 1485606 h 1485606"/>
                <a:gd name="connsiteX1" fmla="*/ 242761 w 351561"/>
                <a:gd name="connsiteY1" fmla="*/ 1218569 h 1485606"/>
                <a:gd name="connsiteX2" fmla="*/ 271778 w 351561"/>
                <a:gd name="connsiteY2" fmla="*/ 733573 h 1485606"/>
                <a:gd name="connsiteX3" fmla="*/ 297446 w 351561"/>
                <a:gd name="connsiteY3" fmla="*/ 220866 h 1485606"/>
                <a:gd name="connsiteX4" fmla="*/ 351561 w 351561"/>
                <a:gd name="connsiteY4" fmla="*/ 0 h 1485606"/>
                <a:gd name="connsiteX0" fmla="*/ 0 w 161061"/>
                <a:gd name="connsiteY0" fmla="*/ 1490369 h 1490369"/>
                <a:gd name="connsiteX1" fmla="*/ 52261 w 161061"/>
                <a:gd name="connsiteY1" fmla="*/ 1218569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61061"/>
                <a:gd name="connsiteY0" fmla="*/ 1490369 h 1490369"/>
                <a:gd name="connsiteX1" fmla="*/ 66549 w 161061"/>
                <a:gd name="connsiteY1" fmla="*/ 1230476 h 1490369"/>
                <a:gd name="connsiteX2" fmla="*/ 81278 w 161061"/>
                <a:gd name="connsiteY2" fmla="*/ 733573 h 1490369"/>
                <a:gd name="connsiteX3" fmla="*/ 106946 w 161061"/>
                <a:gd name="connsiteY3" fmla="*/ 220866 h 1490369"/>
                <a:gd name="connsiteX4" fmla="*/ 161061 w 161061"/>
                <a:gd name="connsiteY4" fmla="*/ 0 h 1490369"/>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8449 w 122961"/>
                <a:gd name="connsiteY1" fmla="*/ 1230476 h 1502275"/>
                <a:gd name="connsiteX2" fmla="*/ 43178 w 122961"/>
                <a:gd name="connsiteY2" fmla="*/ 733573 h 1502275"/>
                <a:gd name="connsiteX3" fmla="*/ 68846 w 122961"/>
                <a:gd name="connsiteY3" fmla="*/ 220866 h 1502275"/>
                <a:gd name="connsiteX4" fmla="*/ 122961 w 122961"/>
                <a:gd name="connsiteY4" fmla="*/ 0 h 1502275"/>
                <a:gd name="connsiteX0" fmla="*/ 0 w 122961"/>
                <a:gd name="connsiteY0" fmla="*/ 1502275 h 1502275"/>
                <a:gd name="connsiteX1" fmla="*/ 21305 w 122961"/>
                <a:gd name="connsiteY1" fmla="*/ 1223333 h 1502275"/>
                <a:gd name="connsiteX2" fmla="*/ 43178 w 122961"/>
                <a:gd name="connsiteY2" fmla="*/ 733573 h 1502275"/>
                <a:gd name="connsiteX3" fmla="*/ 68846 w 122961"/>
                <a:gd name="connsiteY3" fmla="*/ 220866 h 1502275"/>
                <a:gd name="connsiteX4" fmla="*/ 122961 w 122961"/>
                <a:gd name="connsiteY4" fmla="*/ 0 h 1502275"/>
                <a:gd name="connsiteX0" fmla="*/ 0 w 127724"/>
                <a:gd name="connsiteY0" fmla="*/ 1502275 h 1502275"/>
                <a:gd name="connsiteX1" fmla="*/ 26068 w 127724"/>
                <a:gd name="connsiteY1" fmla="*/ 1223333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14162 w 127724"/>
                <a:gd name="connsiteY1" fmla="*/ 1123321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27724"/>
                <a:gd name="connsiteY0" fmla="*/ 1502275 h 1502275"/>
                <a:gd name="connsiteX1" fmla="*/ 30831 w 127724"/>
                <a:gd name="connsiteY1" fmla="*/ 1111414 h 1502275"/>
                <a:gd name="connsiteX2" fmla="*/ 47941 w 127724"/>
                <a:gd name="connsiteY2" fmla="*/ 733573 h 1502275"/>
                <a:gd name="connsiteX3" fmla="*/ 73609 w 127724"/>
                <a:gd name="connsiteY3" fmla="*/ 220866 h 1502275"/>
                <a:gd name="connsiteX4" fmla="*/ 127724 w 127724"/>
                <a:gd name="connsiteY4" fmla="*/ 0 h 1502275"/>
                <a:gd name="connsiteX0" fmla="*/ 0 w 144393"/>
                <a:gd name="connsiteY0" fmla="*/ 1507037 h 1507037"/>
                <a:gd name="connsiteX1" fmla="*/ 47500 w 144393"/>
                <a:gd name="connsiteY1" fmla="*/ 1111414 h 1507037"/>
                <a:gd name="connsiteX2" fmla="*/ 64610 w 144393"/>
                <a:gd name="connsiteY2" fmla="*/ 733573 h 1507037"/>
                <a:gd name="connsiteX3" fmla="*/ 90278 w 144393"/>
                <a:gd name="connsiteY3" fmla="*/ 220866 h 1507037"/>
                <a:gd name="connsiteX4" fmla="*/ 144393 w 144393"/>
                <a:gd name="connsiteY4" fmla="*/ 0 h 1507037"/>
                <a:gd name="connsiteX0" fmla="*/ 0 w 149215"/>
                <a:gd name="connsiteY0" fmla="*/ 1521786 h 1521786"/>
                <a:gd name="connsiteX1" fmla="*/ 47500 w 149215"/>
                <a:gd name="connsiteY1" fmla="*/ 1126163 h 1521786"/>
                <a:gd name="connsiteX2" fmla="*/ 64610 w 149215"/>
                <a:gd name="connsiteY2" fmla="*/ 748322 h 1521786"/>
                <a:gd name="connsiteX3" fmla="*/ 90278 w 149215"/>
                <a:gd name="connsiteY3" fmla="*/ 235615 h 1521786"/>
                <a:gd name="connsiteX4" fmla="*/ 144393 w 149215"/>
                <a:gd name="connsiteY4" fmla="*/ 14749 h 1521786"/>
                <a:gd name="connsiteX5" fmla="*/ 146934 w 149215"/>
                <a:gd name="connsiteY5" fmla="*/ 20695 h 1521786"/>
                <a:gd name="connsiteX0" fmla="*/ 0 w 223134"/>
                <a:gd name="connsiteY0" fmla="*/ 1507642 h 1532932"/>
                <a:gd name="connsiteX1" fmla="*/ 47500 w 223134"/>
                <a:gd name="connsiteY1" fmla="*/ 1112019 h 1532932"/>
                <a:gd name="connsiteX2" fmla="*/ 64610 w 223134"/>
                <a:gd name="connsiteY2" fmla="*/ 734178 h 1532932"/>
                <a:gd name="connsiteX3" fmla="*/ 90278 w 223134"/>
                <a:gd name="connsiteY3" fmla="*/ 221471 h 1532932"/>
                <a:gd name="connsiteX4" fmla="*/ 144393 w 223134"/>
                <a:gd name="connsiteY4" fmla="*/ 605 h 1532932"/>
                <a:gd name="connsiteX5" fmla="*/ 223134 w 223134"/>
                <a:gd name="connsiteY5" fmla="*/ 1532932 h 1532932"/>
                <a:gd name="connsiteX0" fmla="*/ 0 w 223134"/>
                <a:gd name="connsiteY0" fmla="*/ 1531291 h 1556581"/>
                <a:gd name="connsiteX1" fmla="*/ 47500 w 223134"/>
                <a:gd name="connsiteY1" fmla="*/ 1135668 h 1556581"/>
                <a:gd name="connsiteX2" fmla="*/ 64610 w 223134"/>
                <a:gd name="connsiteY2" fmla="*/ 757827 h 1556581"/>
                <a:gd name="connsiteX3" fmla="*/ 90278 w 223134"/>
                <a:gd name="connsiteY3" fmla="*/ 245120 h 1556581"/>
                <a:gd name="connsiteX4" fmla="*/ 144393 w 223134"/>
                <a:gd name="connsiteY4" fmla="*/ 24254 h 1556581"/>
                <a:gd name="connsiteX5" fmla="*/ 187415 w 223134"/>
                <a:gd name="connsiteY5" fmla="*/ 763625 h 1556581"/>
                <a:gd name="connsiteX6" fmla="*/ 223134 w 223134"/>
                <a:gd name="connsiteY6" fmla="*/ 1556581 h 1556581"/>
                <a:gd name="connsiteX0" fmla="*/ 0 w 223134"/>
                <a:gd name="connsiteY0" fmla="*/ 1507039 h 1532329"/>
                <a:gd name="connsiteX1" fmla="*/ 47500 w 223134"/>
                <a:gd name="connsiteY1" fmla="*/ 1111416 h 1532329"/>
                <a:gd name="connsiteX2" fmla="*/ 64610 w 223134"/>
                <a:gd name="connsiteY2" fmla="*/ 733575 h 1532329"/>
                <a:gd name="connsiteX3" fmla="*/ 90278 w 223134"/>
                <a:gd name="connsiteY3" fmla="*/ 220868 h 1532329"/>
                <a:gd name="connsiteX4" fmla="*/ 144393 w 223134"/>
                <a:gd name="connsiteY4" fmla="*/ 2 h 1532329"/>
                <a:gd name="connsiteX5" fmla="*/ 156458 w 223134"/>
                <a:gd name="connsiteY5" fmla="*/ 217881 h 1532329"/>
                <a:gd name="connsiteX6" fmla="*/ 187415 w 223134"/>
                <a:gd name="connsiteY6" fmla="*/ 739373 h 1532329"/>
                <a:gd name="connsiteX7" fmla="*/ 223134 w 223134"/>
                <a:gd name="connsiteY7" fmla="*/ 1532329 h 1532329"/>
                <a:gd name="connsiteX0" fmla="*/ 0 w 223134"/>
                <a:gd name="connsiteY0" fmla="*/ 1507039 h 1532329"/>
                <a:gd name="connsiteX1" fmla="*/ 47500 w 223134"/>
                <a:gd name="connsiteY1" fmla="*/ 1111416 h 1532329"/>
                <a:gd name="connsiteX2" fmla="*/ 64610 w 223134"/>
                <a:gd name="connsiteY2" fmla="*/ 733575 h 1532329"/>
                <a:gd name="connsiteX3" fmla="*/ 90278 w 223134"/>
                <a:gd name="connsiteY3" fmla="*/ 220868 h 1532329"/>
                <a:gd name="connsiteX4" fmla="*/ 144393 w 223134"/>
                <a:gd name="connsiteY4" fmla="*/ 2 h 1532329"/>
                <a:gd name="connsiteX5" fmla="*/ 156458 w 223134"/>
                <a:gd name="connsiteY5" fmla="*/ 217881 h 1532329"/>
                <a:gd name="connsiteX6" fmla="*/ 187415 w 223134"/>
                <a:gd name="connsiteY6" fmla="*/ 739373 h 1532329"/>
                <a:gd name="connsiteX7" fmla="*/ 196940 w 223134"/>
                <a:gd name="connsiteY7" fmla="*/ 1106087 h 1532329"/>
                <a:gd name="connsiteX8" fmla="*/ 223134 w 223134"/>
                <a:gd name="connsiteY8" fmla="*/ 1532329 h 1532329"/>
                <a:gd name="connsiteX0" fmla="*/ 0 w 263615"/>
                <a:gd name="connsiteY0" fmla="*/ 1507039 h 1513279"/>
                <a:gd name="connsiteX1" fmla="*/ 47500 w 263615"/>
                <a:gd name="connsiteY1" fmla="*/ 1111416 h 1513279"/>
                <a:gd name="connsiteX2" fmla="*/ 64610 w 263615"/>
                <a:gd name="connsiteY2" fmla="*/ 733575 h 1513279"/>
                <a:gd name="connsiteX3" fmla="*/ 90278 w 263615"/>
                <a:gd name="connsiteY3" fmla="*/ 220868 h 1513279"/>
                <a:gd name="connsiteX4" fmla="*/ 144393 w 263615"/>
                <a:gd name="connsiteY4" fmla="*/ 2 h 1513279"/>
                <a:gd name="connsiteX5" fmla="*/ 156458 w 263615"/>
                <a:gd name="connsiteY5" fmla="*/ 217881 h 1513279"/>
                <a:gd name="connsiteX6" fmla="*/ 187415 w 263615"/>
                <a:gd name="connsiteY6" fmla="*/ 739373 h 1513279"/>
                <a:gd name="connsiteX7" fmla="*/ 196940 w 263615"/>
                <a:gd name="connsiteY7" fmla="*/ 1106087 h 1513279"/>
                <a:gd name="connsiteX8" fmla="*/ 263615 w 263615"/>
                <a:gd name="connsiteY8" fmla="*/ 1513279 h 1513279"/>
                <a:gd name="connsiteX0" fmla="*/ 0 w 263615"/>
                <a:gd name="connsiteY0" fmla="*/ 1507039 h 1513279"/>
                <a:gd name="connsiteX1" fmla="*/ 47500 w 263615"/>
                <a:gd name="connsiteY1" fmla="*/ 1111416 h 1513279"/>
                <a:gd name="connsiteX2" fmla="*/ 64610 w 263615"/>
                <a:gd name="connsiteY2" fmla="*/ 733575 h 1513279"/>
                <a:gd name="connsiteX3" fmla="*/ 90278 w 263615"/>
                <a:gd name="connsiteY3" fmla="*/ 220868 h 1513279"/>
                <a:gd name="connsiteX4" fmla="*/ 144393 w 263615"/>
                <a:gd name="connsiteY4" fmla="*/ 2 h 1513279"/>
                <a:gd name="connsiteX5" fmla="*/ 156458 w 263615"/>
                <a:gd name="connsiteY5" fmla="*/ 217881 h 1513279"/>
                <a:gd name="connsiteX6" fmla="*/ 187415 w 263615"/>
                <a:gd name="connsiteY6" fmla="*/ 739373 h 1513279"/>
                <a:gd name="connsiteX7" fmla="*/ 196940 w 263615"/>
                <a:gd name="connsiteY7" fmla="*/ 1106087 h 1513279"/>
                <a:gd name="connsiteX8" fmla="*/ 263615 w 263615"/>
                <a:gd name="connsiteY8" fmla="*/ 1513279 h 1513279"/>
                <a:gd name="connsiteX0" fmla="*/ 0 w 263615"/>
                <a:gd name="connsiteY0" fmla="*/ 1504658 h 1510898"/>
                <a:gd name="connsiteX1" fmla="*/ 47500 w 263615"/>
                <a:gd name="connsiteY1" fmla="*/ 1109035 h 1510898"/>
                <a:gd name="connsiteX2" fmla="*/ 64610 w 263615"/>
                <a:gd name="connsiteY2" fmla="*/ 731194 h 1510898"/>
                <a:gd name="connsiteX3" fmla="*/ 90278 w 263615"/>
                <a:gd name="connsiteY3" fmla="*/ 218487 h 1510898"/>
                <a:gd name="connsiteX4" fmla="*/ 130106 w 263615"/>
                <a:gd name="connsiteY4" fmla="*/ 2 h 1510898"/>
                <a:gd name="connsiteX5" fmla="*/ 156458 w 263615"/>
                <a:gd name="connsiteY5" fmla="*/ 215500 h 1510898"/>
                <a:gd name="connsiteX6" fmla="*/ 187415 w 263615"/>
                <a:gd name="connsiteY6" fmla="*/ 736992 h 1510898"/>
                <a:gd name="connsiteX7" fmla="*/ 196940 w 263615"/>
                <a:gd name="connsiteY7" fmla="*/ 1103706 h 1510898"/>
                <a:gd name="connsiteX8" fmla="*/ 263615 w 263615"/>
                <a:gd name="connsiteY8" fmla="*/ 1510898 h 1510898"/>
                <a:gd name="connsiteX0" fmla="*/ 0 w 263615"/>
                <a:gd name="connsiteY0" fmla="*/ 1504786 h 1511026"/>
                <a:gd name="connsiteX1" fmla="*/ 47500 w 263615"/>
                <a:gd name="connsiteY1" fmla="*/ 1109163 h 1511026"/>
                <a:gd name="connsiteX2" fmla="*/ 64610 w 263615"/>
                <a:gd name="connsiteY2" fmla="*/ 731322 h 1511026"/>
                <a:gd name="connsiteX3" fmla="*/ 90278 w 263615"/>
                <a:gd name="connsiteY3" fmla="*/ 218615 h 1511026"/>
                <a:gd name="connsiteX4" fmla="*/ 130106 w 263615"/>
                <a:gd name="connsiteY4" fmla="*/ 130 h 1511026"/>
                <a:gd name="connsiteX5" fmla="*/ 156458 w 263615"/>
                <a:gd name="connsiteY5" fmla="*/ 215628 h 1511026"/>
                <a:gd name="connsiteX6" fmla="*/ 187415 w 263615"/>
                <a:gd name="connsiteY6" fmla="*/ 737120 h 1511026"/>
                <a:gd name="connsiteX7" fmla="*/ 196940 w 263615"/>
                <a:gd name="connsiteY7" fmla="*/ 1103834 h 1511026"/>
                <a:gd name="connsiteX8" fmla="*/ 263615 w 263615"/>
                <a:gd name="connsiteY8" fmla="*/ 1511026 h 1511026"/>
                <a:gd name="connsiteX0" fmla="*/ 0 w 263615"/>
                <a:gd name="connsiteY0" fmla="*/ 1504786 h 1511026"/>
                <a:gd name="connsiteX1" fmla="*/ 47500 w 263615"/>
                <a:gd name="connsiteY1" fmla="*/ 1109163 h 1511026"/>
                <a:gd name="connsiteX2" fmla="*/ 64610 w 263615"/>
                <a:gd name="connsiteY2" fmla="*/ 731322 h 1511026"/>
                <a:gd name="connsiteX3" fmla="*/ 90278 w 263615"/>
                <a:gd name="connsiteY3" fmla="*/ 218615 h 1511026"/>
                <a:gd name="connsiteX4" fmla="*/ 130106 w 263615"/>
                <a:gd name="connsiteY4" fmla="*/ 130 h 1511026"/>
                <a:gd name="connsiteX5" fmla="*/ 156458 w 263615"/>
                <a:gd name="connsiteY5" fmla="*/ 215628 h 1511026"/>
                <a:gd name="connsiteX6" fmla="*/ 187415 w 263615"/>
                <a:gd name="connsiteY6" fmla="*/ 737120 h 1511026"/>
                <a:gd name="connsiteX7" fmla="*/ 196940 w 263615"/>
                <a:gd name="connsiteY7" fmla="*/ 1103834 h 1511026"/>
                <a:gd name="connsiteX8" fmla="*/ 263615 w 263615"/>
                <a:gd name="connsiteY8" fmla="*/ 1511026 h 1511026"/>
                <a:gd name="connsiteX0" fmla="*/ 0 w 263615"/>
                <a:gd name="connsiteY0" fmla="*/ 1504786 h 1511026"/>
                <a:gd name="connsiteX1" fmla="*/ 47500 w 263615"/>
                <a:gd name="connsiteY1" fmla="*/ 1109163 h 1511026"/>
                <a:gd name="connsiteX2" fmla="*/ 64610 w 263615"/>
                <a:gd name="connsiteY2" fmla="*/ 731322 h 1511026"/>
                <a:gd name="connsiteX3" fmla="*/ 90278 w 263615"/>
                <a:gd name="connsiteY3" fmla="*/ 218615 h 1511026"/>
                <a:gd name="connsiteX4" fmla="*/ 130106 w 263615"/>
                <a:gd name="connsiteY4" fmla="*/ 130 h 1511026"/>
                <a:gd name="connsiteX5" fmla="*/ 156458 w 263615"/>
                <a:gd name="connsiteY5" fmla="*/ 215628 h 1511026"/>
                <a:gd name="connsiteX6" fmla="*/ 187415 w 263615"/>
                <a:gd name="connsiteY6" fmla="*/ 737120 h 1511026"/>
                <a:gd name="connsiteX7" fmla="*/ 196940 w 263615"/>
                <a:gd name="connsiteY7" fmla="*/ 1103834 h 1511026"/>
                <a:gd name="connsiteX8" fmla="*/ 263615 w 263615"/>
                <a:gd name="connsiteY8" fmla="*/ 1511026 h 1511026"/>
                <a:gd name="connsiteX0" fmla="*/ 0 w 263615"/>
                <a:gd name="connsiteY0" fmla="*/ 1504786 h 1511026"/>
                <a:gd name="connsiteX1" fmla="*/ 47500 w 263615"/>
                <a:gd name="connsiteY1" fmla="*/ 1109163 h 1511026"/>
                <a:gd name="connsiteX2" fmla="*/ 64610 w 263615"/>
                <a:gd name="connsiteY2" fmla="*/ 731322 h 1511026"/>
                <a:gd name="connsiteX3" fmla="*/ 90278 w 263615"/>
                <a:gd name="connsiteY3" fmla="*/ 218615 h 1511026"/>
                <a:gd name="connsiteX4" fmla="*/ 151537 w 263615"/>
                <a:gd name="connsiteY4" fmla="*/ 130 h 1511026"/>
                <a:gd name="connsiteX5" fmla="*/ 156458 w 263615"/>
                <a:gd name="connsiteY5" fmla="*/ 215628 h 1511026"/>
                <a:gd name="connsiteX6" fmla="*/ 187415 w 263615"/>
                <a:gd name="connsiteY6" fmla="*/ 737120 h 1511026"/>
                <a:gd name="connsiteX7" fmla="*/ 196940 w 263615"/>
                <a:gd name="connsiteY7" fmla="*/ 1103834 h 1511026"/>
                <a:gd name="connsiteX8" fmla="*/ 263615 w 263615"/>
                <a:gd name="connsiteY8" fmla="*/ 1511026 h 1511026"/>
                <a:gd name="connsiteX0" fmla="*/ 0 w 263615"/>
                <a:gd name="connsiteY0" fmla="*/ 1504786 h 1511026"/>
                <a:gd name="connsiteX1" fmla="*/ 47500 w 263615"/>
                <a:gd name="connsiteY1" fmla="*/ 1109163 h 1511026"/>
                <a:gd name="connsiteX2" fmla="*/ 64610 w 263615"/>
                <a:gd name="connsiteY2" fmla="*/ 731322 h 1511026"/>
                <a:gd name="connsiteX3" fmla="*/ 90278 w 263615"/>
                <a:gd name="connsiteY3" fmla="*/ 218615 h 1511026"/>
                <a:gd name="connsiteX4" fmla="*/ 151537 w 263615"/>
                <a:gd name="connsiteY4" fmla="*/ 130 h 1511026"/>
                <a:gd name="connsiteX5" fmla="*/ 177889 w 263615"/>
                <a:gd name="connsiteY5" fmla="*/ 215628 h 1511026"/>
                <a:gd name="connsiteX6" fmla="*/ 187415 w 263615"/>
                <a:gd name="connsiteY6" fmla="*/ 737120 h 1511026"/>
                <a:gd name="connsiteX7" fmla="*/ 196940 w 263615"/>
                <a:gd name="connsiteY7" fmla="*/ 1103834 h 1511026"/>
                <a:gd name="connsiteX8" fmla="*/ 263615 w 263615"/>
                <a:gd name="connsiteY8" fmla="*/ 1511026 h 1511026"/>
                <a:gd name="connsiteX0" fmla="*/ 0 w 263615"/>
                <a:gd name="connsiteY0" fmla="*/ 1504786 h 1511026"/>
                <a:gd name="connsiteX1" fmla="*/ 47500 w 263615"/>
                <a:gd name="connsiteY1" fmla="*/ 1109163 h 1511026"/>
                <a:gd name="connsiteX2" fmla="*/ 64610 w 263615"/>
                <a:gd name="connsiteY2" fmla="*/ 731322 h 1511026"/>
                <a:gd name="connsiteX3" fmla="*/ 90278 w 263615"/>
                <a:gd name="connsiteY3" fmla="*/ 218615 h 1511026"/>
                <a:gd name="connsiteX4" fmla="*/ 151537 w 263615"/>
                <a:gd name="connsiteY4" fmla="*/ 130 h 1511026"/>
                <a:gd name="connsiteX5" fmla="*/ 177889 w 263615"/>
                <a:gd name="connsiteY5" fmla="*/ 215628 h 1511026"/>
                <a:gd name="connsiteX6" fmla="*/ 187415 w 263615"/>
                <a:gd name="connsiteY6" fmla="*/ 737120 h 1511026"/>
                <a:gd name="connsiteX7" fmla="*/ 196940 w 263615"/>
                <a:gd name="connsiteY7" fmla="*/ 1103834 h 1511026"/>
                <a:gd name="connsiteX8" fmla="*/ 263615 w 263615"/>
                <a:gd name="connsiteY8" fmla="*/ 1511026 h 1511026"/>
                <a:gd name="connsiteX0" fmla="*/ 0 w 263615"/>
                <a:gd name="connsiteY0" fmla="*/ 1504786 h 1511026"/>
                <a:gd name="connsiteX1" fmla="*/ 47500 w 263615"/>
                <a:gd name="connsiteY1" fmla="*/ 1109163 h 1511026"/>
                <a:gd name="connsiteX2" fmla="*/ 64610 w 263615"/>
                <a:gd name="connsiteY2" fmla="*/ 731322 h 1511026"/>
                <a:gd name="connsiteX3" fmla="*/ 90278 w 263615"/>
                <a:gd name="connsiteY3" fmla="*/ 218615 h 1511026"/>
                <a:gd name="connsiteX4" fmla="*/ 151537 w 263615"/>
                <a:gd name="connsiteY4" fmla="*/ 130 h 1511026"/>
                <a:gd name="connsiteX5" fmla="*/ 177889 w 263615"/>
                <a:gd name="connsiteY5" fmla="*/ 215628 h 1511026"/>
                <a:gd name="connsiteX6" fmla="*/ 187415 w 263615"/>
                <a:gd name="connsiteY6" fmla="*/ 727595 h 1511026"/>
                <a:gd name="connsiteX7" fmla="*/ 196940 w 263615"/>
                <a:gd name="connsiteY7" fmla="*/ 1103834 h 1511026"/>
                <a:gd name="connsiteX8" fmla="*/ 263615 w 263615"/>
                <a:gd name="connsiteY8" fmla="*/ 1511026 h 1511026"/>
                <a:gd name="connsiteX0" fmla="*/ 0 w 263615"/>
                <a:gd name="connsiteY0" fmla="*/ 1520277 h 1526517"/>
                <a:gd name="connsiteX1" fmla="*/ 47500 w 263615"/>
                <a:gd name="connsiteY1" fmla="*/ 1124654 h 1526517"/>
                <a:gd name="connsiteX2" fmla="*/ 64610 w 263615"/>
                <a:gd name="connsiteY2" fmla="*/ 746813 h 1526517"/>
                <a:gd name="connsiteX3" fmla="*/ 90278 w 263615"/>
                <a:gd name="connsiteY3" fmla="*/ 234106 h 1526517"/>
                <a:gd name="connsiteX4" fmla="*/ 151537 w 263615"/>
                <a:gd name="connsiteY4" fmla="*/ 15621 h 1526517"/>
                <a:gd name="connsiteX5" fmla="*/ 175050 w 263615"/>
                <a:gd name="connsiteY5" fmla="*/ 41270 h 1526517"/>
                <a:gd name="connsiteX6" fmla="*/ 177889 w 263615"/>
                <a:gd name="connsiteY6" fmla="*/ 231119 h 1526517"/>
                <a:gd name="connsiteX7" fmla="*/ 187415 w 263615"/>
                <a:gd name="connsiteY7" fmla="*/ 743086 h 1526517"/>
                <a:gd name="connsiteX8" fmla="*/ 196940 w 263615"/>
                <a:gd name="connsiteY8" fmla="*/ 1119325 h 1526517"/>
                <a:gd name="connsiteX9" fmla="*/ 263615 w 263615"/>
                <a:gd name="connsiteY9" fmla="*/ 1526517 h 1526517"/>
                <a:gd name="connsiteX0" fmla="*/ 0 w 263615"/>
                <a:gd name="connsiteY0" fmla="*/ 1509294 h 1515534"/>
                <a:gd name="connsiteX1" fmla="*/ 47500 w 263615"/>
                <a:gd name="connsiteY1" fmla="*/ 1113671 h 1515534"/>
                <a:gd name="connsiteX2" fmla="*/ 64610 w 263615"/>
                <a:gd name="connsiteY2" fmla="*/ 735830 h 1515534"/>
                <a:gd name="connsiteX3" fmla="*/ 90278 w 263615"/>
                <a:gd name="connsiteY3" fmla="*/ 223123 h 1515534"/>
                <a:gd name="connsiteX4" fmla="*/ 109025 w 263615"/>
                <a:gd name="connsiteY4" fmla="*/ 21307 h 1515534"/>
                <a:gd name="connsiteX5" fmla="*/ 175050 w 263615"/>
                <a:gd name="connsiteY5" fmla="*/ 30287 h 1515534"/>
                <a:gd name="connsiteX6" fmla="*/ 177889 w 263615"/>
                <a:gd name="connsiteY6" fmla="*/ 220136 h 1515534"/>
                <a:gd name="connsiteX7" fmla="*/ 187415 w 263615"/>
                <a:gd name="connsiteY7" fmla="*/ 732103 h 1515534"/>
                <a:gd name="connsiteX8" fmla="*/ 196940 w 263615"/>
                <a:gd name="connsiteY8" fmla="*/ 1108342 h 1515534"/>
                <a:gd name="connsiteX9" fmla="*/ 263615 w 263615"/>
                <a:gd name="connsiteY9" fmla="*/ 1515534 h 1515534"/>
                <a:gd name="connsiteX0" fmla="*/ 0 w 263615"/>
                <a:gd name="connsiteY0" fmla="*/ 1511428 h 1517668"/>
                <a:gd name="connsiteX1" fmla="*/ 47500 w 263615"/>
                <a:gd name="connsiteY1" fmla="*/ 1115805 h 1517668"/>
                <a:gd name="connsiteX2" fmla="*/ 64610 w 263615"/>
                <a:gd name="connsiteY2" fmla="*/ 737964 h 1517668"/>
                <a:gd name="connsiteX3" fmla="*/ 90278 w 263615"/>
                <a:gd name="connsiteY3" fmla="*/ 225257 h 1517668"/>
                <a:gd name="connsiteX4" fmla="*/ 109025 w 263615"/>
                <a:gd name="connsiteY4" fmla="*/ 23441 h 1517668"/>
                <a:gd name="connsiteX5" fmla="*/ 219799 w 263615"/>
                <a:gd name="connsiteY5" fmla="*/ 27659 h 1517668"/>
                <a:gd name="connsiteX6" fmla="*/ 177889 w 263615"/>
                <a:gd name="connsiteY6" fmla="*/ 222270 h 1517668"/>
                <a:gd name="connsiteX7" fmla="*/ 187415 w 263615"/>
                <a:gd name="connsiteY7" fmla="*/ 734237 h 1517668"/>
                <a:gd name="connsiteX8" fmla="*/ 196940 w 263615"/>
                <a:gd name="connsiteY8" fmla="*/ 1110476 h 1517668"/>
                <a:gd name="connsiteX9" fmla="*/ 263615 w 263615"/>
                <a:gd name="connsiteY9" fmla="*/ 1517668 h 1517668"/>
                <a:gd name="connsiteX0" fmla="*/ 0 w 263615"/>
                <a:gd name="connsiteY0" fmla="*/ 1511428 h 1517668"/>
                <a:gd name="connsiteX1" fmla="*/ 47500 w 263615"/>
                <a:gd name="connsiteY1" fmla="*/ 1115805 h 1517668"/>
                <a:gd name="connsiteX2" fmla="*/ 64610 w 263615"/>
                <a:gd name="connsiteY2" fmla="*/ 737964 h 1517668"/>
                <a:gd name="connsiteX3" fmla="*/ 90278 w 263615"/>
                <a:gd name="connsiteY3" fmla="*/ 225257 h 1517668"/>
                <a:gd name="connsiteX4" fmla="*/ 109025 w 263615"/>
                <a:gd name="connsiteY4" fmla="*/ 23441 h 1517668"/>
                <a:gd name="connsiteX5" fmla="*/ 219799 w 263615"/>
                <a:gd name="connsiteY5" fmla="*/ 27659 h 1517668"/>
                <a:gd name="connsiteX6" fmla="*/ 233826 w 263615"/>
                <a:gd name="connsiteY6" fmla="*/ 227032 h 1517668"/>
                <a:gd name="connsiteX7" fmla="*/ 187415 w 263615"/>
                <a:gd name="connsiteY7" fmla="*/ 734237 h 1517668"/>
                <a:gd name="connsiteX8" fmla="*/ 196940 w 263615"/>
                <a:gd name="connsiteY8" fmla="*/ 1110476 h 1517668"/>
                <a:gd name="connsiteX9" fmla="*/ 263615 w 263615"/>
                <a:gd name="connsiteY9" fmla="*/ 1517668 h 1517668"/>
                <a:gd name="connsiteX0" fmla="*/ 0 w 263615"/>
                <a:gd name="connsiteY0" fmla="*/ 1511428 h 1517668"/>
                <a:gd name="connsiteX1" fmla="*/ 47500 w 263615"/>
                <a:gd name="connsiteY1" fmla="*/ 1115805 h 1517668"/>
                <a:gd name="connsiteX2" fmla="*/ 64610 w 263615"/>
                <a:gd name="connsiteY2" fmla="*/ 737964 h 1517668"/>
                <a:gd name="connsiteX3" fmla="*/ 90278 w 263615"/>
                <a:gd name="connsiteY3" fmla="*/ 225257 h 1517668"/>
                <a:gd name="connsiteX4" fmla="*/ 109025 w 263615"/>
                <a:gd name="connsiteY4" fmla="*/ 23441 h 1517668"/>
                <a:gd name="connsiteX5" fmla="*/ 219799 w 263615"/>
                <a:gd name="connsiteY5" fmla="*/ 27659 h 1517668"/>
                <a:gd name="connsiteX6" fmla="*/ 233826 w 263615"/>
                <a:gd name="connsiteY6" fmla="*/ 227032 h 1517668"/>
                <a:gd name="connsiteX7" fmla="*/ 236639 w 263615"/>
                <a:gd name="connsiteY7" fmla="*/ 717568 h 1517668"/>
                <a:gd name="connsiteX8" fmla="*/ 196940 w 263615"/>
                <a:gd name="connsiteY8" fmla="*/ 1110476 h 1517668"/>
                <a:gd name="connsiteX9" fmla="*/ 263615 w 263615"/>
                <a:gd name="connsiteY9" fmla="*/ 1517668 h 1517668"/>
                <a:gd name="connsiteX0" fmla="*/ 0 w 263615"/>
                <a:gd name="connsiteY0" fmla="*/ 1511428 h 1517668"/>
                <a:gd name="connsiteX1" fmla="*/ 47500 w 263615"/>
                <a:gd name="connsiteY1" fmla="*/ 1115805 h 1517668"/>
                <a:gd name="connsiteX2" fmla="*/ 64610 w 263615"/>
                <a:gd name="connsiteY2" fmla="*/ 737964 h 1517668"/>
                <a:gd name="connsiteX3" fmla="*/ 90278 w 263615"/>
                <a:gd name="connsiteY3" fmla="*/ 225257 h 1517668"/>
                <a:gd name="connsiteX4" fmla="*/ 109025 w 263615"/>
                <a:gd name="connsiteY4" fmla="*/ 23441 h 1517668"/>
                <a:gd name="connsiteX5" fmla="*/ 219799 w 263615"/>
                <a:gd name="connsiteY5" fmla="*/ 27659 h 1517668"/>
                <a:gd name="connsiteX6" fmla="*/ 233826 w 263615"/>
                <a:gd name="connsiteY6" fmla="*/ 227032 h 1517668"/>
                <a:gd name="connsiteX7" fmla="*/ 236639 w 263615"/>
                <a:gd name="connsiteY7" fmla="*/ 717568 h 1517668"/>
                <a:gd name="connsiteX8" fmla="*/ 228265 w 263615"/>
                <a:gd name="connsiteY8" fmla="*/ 1100951 h 1517668"/>
                <a:gd name="connsiteX9" fmla="*/ 263615 w 263615"/>
                <a:gd name="connsiteY9" fmla="*/ 1517668 h 1517668"/>
                <a:gd name="connsiteX0" fmla="*/ 0 w 303889"/>
                <a:gd name="connsiteY0" fmla="*/ 1511428 h 1512906"/>
                <a:gd name="connsiteX1" fmla="*/ 47500 w 303889"/>
                <a:gd name="connsiteY1" fmla="*/ 1115805 h 1512906"/>
                <a:gd name="connsiteX2" fmla="*/ 64610 w 303889"/>
                <a:gd name="connsiteY2" fmla="*/ 737964 h 1512906"/>
                <a:gd name="connsiteX3" fmla="*/ 90278 w 303889"/>
                <a:gd name="connsiteY3" fmla="*/ 225257 h 1512906"/>
                <a:gd name="connsiteX4" fmla="*/ 109025 w 303889"/>
                <a:gd name="connsiteY4" fmla="*/ 23441 h 1512906"/>
                <a:gd name="connsiteX5" fmla="*/ 219799 w 303889"/>
                <a:gd name="connsiteY5" fmla="*/ 27659 h 1512906"/>
                <a:gd name="connsiteX6" fmla="*/ 233826 w 303889"/>
                <a:gd name="connsiteY6" fmla="*/ 227032 h 1512906"/>
                <a:gd name="connsiteX7" fmla="*/ 236639 w 303889"/>
                <a:gd name="connsiteY7" fmla="*/ 717568 h 1512906"/>
                <a:gd name="connsiteX8" fmla="*/ 228265 w 303889"/>
                <a:gd name="connsiteY8" fmla="*/ 1100951 h 1512906"/>
                <a:gd name="connsiteX9" fmla="*/ 303889 w 303889"/>
                <a:gd name="connsiteY9" fmla="*/ 1512906 h 1512906"/>
                <a:gd name="connsiteX0" fmla="*/ 0 w 303889"/>
                <a:gd name="connsiteY0" fmla="*/ 1511428 h 1512906"/>
                <a:gd name="connsiteX1" fmla="*/ 47500 w 303889"/>
                <a:gd name="connsiteY1" fmla="*/ 1115805 h 1512906"/>
                <a:gd name="connsiteX2" fmla="*/ 64610 w 303889"/>
                <a:gd name="connsiteY2" fmla="*/ 737964 h 1512906"/>
                <a:gd name="connsiteX3" fmla="*/ 90278 w 303889"/>
                <a:gd name="connsiteY3" fmla="*/ 225257 h 1512906"/>
                <a:gd name="connsiteX4" fmla="*/ 109025 w 303889"/>
                <a:gd name="connsiteY4" fmla="*/ 23441 h 1512906"/>
                <a:gd name="connsiteX5" fmla="*/ 219799 w 303889"/>
                <a:gd name="connsiteY5" fmla="*/ 27659 h 1512906"/>
                <a:gd name="connsiteX6" fmla="*/ 233826 w 303889"/>
                <a:gd name="connsiteY6" fmla="*/ 227032 h 1512906"/>
                <a:gd name="connsiteX7" fmla="*/ 236639 w 303889"/>
                <a:gd name="connsiteY7" fmla="*/ 717568 h 1512906"/>
                <a:gd name="connsiteX8" fmla="*/ 259589 w 303889"/>
                <a:gd name="connsiteY8" fmla="*/ 1110476 h 1512906"/>
                <a:gd name="connsiteX9" fmla="*/ 303889 w 303889"/>
                <a:gd name="connsiteY9" fmla="*/ 1512906 h 1512906"/>
                <a:gd name="connsiteX0" fmla="*/ 0 w 303889"/>
                <a:gd name="connsiteY0" fmla="*/ 1511428 h 1512906"/>
                <a:gd name="connsiteX1" fmla="*/ 47500 w 303889"/>
                <a:gd name="connsiteY1" fmla="*/ 1115805 h 1512906"/>
                <a:gd name="connsiteX2" fmla="*/ 64610 w 303889"/>
                <a:gd name="connsiteY2" fmla="*/ 737964 h 1512906"/>
                <a:gd name="connsiteX3" fmla="*/ 90278 w 303889"/>
                <a:gd name="connsiteY3" fmla="*/ 225257 h 1512906"/>
                <a:gd name="connsiteX4" fmla="*/ 109025 w 303889"/>
                <a:gd name="connsiteY4" fmla="*/ 23441 h 1512906"/>
                <a:gd name="connsiteX5" fmla="*/ 219799 w 303889"/>
                <a:gd name="connsiteY5" fmla="*/ 27659 h 1512906"/>
                <a:gd name="connsiteX6" fmla="*/ 233826 w 303889"/>
                <a:gd name="connsiteY6" fmla="*/ 227032 h 1512906"/>
                <a:gd name="connsiteX7" fmla="*/ 252301 w 303889"/>
                <a:gd name="connsiteY7" fmla="*/ 727093 h 1512906"/>
                <a:gd name="connsiteX8" fmla="*/ 259589 w 303889"/>
                <a:gd name="connsiteY8" fmla="*/ 1110476 h 1512906"/>
                <a:gd name="connsiteX9" fmla="*/ 303889 w 303889"/>
                <a:gd name="connsiteY9" fmla="*/ 1512906 h 1512906"/>
                <a:gd name="connsiteX0" fmla="*/ 0 w 303889"/>
                <a:gd name="connsiteY0" fmla="*/ 1511428 h 1512906"/>
                <a:gd name="connsiteX1" fmla="*/ 47500 w 303889"/>
                <a:gd name="connsiteY1" fmla="*/ 1115805 h 1512906"/>
                <a:gd name="connsiteX2" fmla="*/ 64610 w 303889"/>
                <a:gd name="connsiteY2" fmla="*/ 737964 h 1512906"/>
                <a:gd name="connsiteX3" fmla="*/ 90278 w 303889"/>
                <a:gd name="connsiteY3" fmla="*/ 225257 h 1512906"/>
                <a:gd name="connsiteX4" fmla="*/ 109025 w 303889"/>
                <a:gd name="connsiteY4" fmla="*/ 23441 h 1512906"/>
                <a:gd name="connsiteX5" fmla="*/ 219799 w 303889"/>
                <a:gd name="connsiteY5" fmla="*/ 27659 h 1512906"/>
                <a:gd name="connsiteX6" fmla="*/ 251725 w 303889"/>
                <a:gd name="connsiteY6" fmla="*/ 210363 h 1512906"/>
                <a:gd name="connsiteX7" fmla="*/ 252301 w 303889"/>
                <a:gd name="connsiteY7" fmla="*/ 727093 h 1512906"/>
                <a:gd name="connsiteX8" fmla="*/ 259589 w 303889"/>
                <a:gd name="connsiteY8" fmla="*/ 1110476 h 1512906"/>
                <a:gd name="connsiteX9" fmla="*/ 303889 w 303889"/>
                <a:gd name="connsiteY9" fmla="*/ 1512906 h 1512906"/>
                <a:gd name="connsiteX0" fmla="*/ 0 w 303889"/>
                <a:gd name="connsiteY0" fmla="*/ 1512589 h 1514067"/>
                <a:gd name="connsiteX1" fmla="*/ 47500 w 303889"/>
                <a:gd name="connsiteY1" fmla="*/ 1116966 h 1514067"/>
                <a:gd name="connsiteX2" fmla="*/ 64610 w 303889"/>
                <a:gd name="connsiteY2" fmla="*/ 739125 h 1514067"/>
                <a:gd name="connsiteX3" fmla="*/ 90278 w 303889"/>
                <a:gd name="connsiteY3" fmla="*/ 226418 h 1514067"/>
                <a:gd name="connsiteX4" fmla="*/ 109025 w 303889"/>
                <a:gd name="connsiteY4" fmla="*/ 24602 h 1514067"/>
                <a:gd name="connsiteX5" fmla="*/ 233224 w 303889"/>
                <a:gd name="connsiteY5" fmla="*/ 26439 h 1514067"/>
                <a:gd name="connsiteX6" fmla="*/ 251725 w 303889"/>
                <a:gd name="connsiteY6" fmla="*/ 211524 h 1514067"/>
                <a:gd name="connsiteX7" fmla="*/ 252301 w 303889"/>
                <a:gd name="connsiteY7" fmla="*/ 728254 h 1514067"/>
                <a:gd name="connsiteX8" fmla="*/ 259589 w 303889"/>
                <a:gd name="connsiteY8" fmla="*/ 1111637 h 1514067"/>
                <a:gd name="connsiteX9" fmla="*/ 303889 w 303889"/>
                <a:gd name="connsiteY9" fmla="*/ 1514067 h 1514067"/>
                <a:gd name="connsiteX0" fmla="*/ 0 w 303889"/>
                <a:gd name="connsiteY0" fmla="*/ 1502914 h 1504392"/>
                <a:gd name="connsiteX1" fmla="*/ 47500 w 303889"/>
                <a:gd name="connsiteY1" fmla="*/ 1107291 h 1504392"/>
                <a:gd name="connsiteX2" fmla="*/ 64610 w 303889"/>
                <a:gd name="connsiteY2" fmla="*/ 729450 h 1504392"/>
                <a:gd name="connsiteX3" fmla="*/ 90278 w 303889"/>
                <a:gd name="connsiteY3" fmla="*/ 216743 h 1504392"/>
                <a:gd name="connsiteX4" fmla="*/ 109025 w 303889"/>
                <a:gd name="connsiteY4" fmla="*/ 14927 h 1504392"/>
                <a:gd name="connsiteX5" fmla="*/ 233224 w 303889"/>
                <a:gd name="connsiteY5" fmla="*/ 16764 h 1504392"/>
                <a:gd name="connsiteX6" fmla="*/ 251725 w 303889"/>
                <a:gd name="connsiteY6" fmla="*/ 201849 h 1504392"/>
                <a:gd name="connsiteX7" fmla="*/ 252301 w 303889"/>
                <a:gd name="connsiteY7" fmla="*/ 718579 h 1504392"/>
                <a:gd name="connsiteX8" fmla="*/ 259589 w 303889"/>
                <a:gd name="connsiteY8" fmla="*/ 1101962 h 1504392"/>
                <a:gd name="connsiteX9" fmla="*/ 303889 w 303889"/>
                <a:gd name="connsiteY9" fmla="*/ 1504392 h 1504392"/>
                <a:gd name="connsiteX0" fmla="*/ 0 w 303889"/>
                <a:gd name="connsiteY0" fmla="*/ 1504661 h 1506139"/>
                <a:gd name="connsiteX1" fmla="*/ 47500 w 303889"/>
                <a:gd name="connsiteY1" fmla="*/ 1109038 h 1506139"/>
                <a:gd name="connsiteX2" fmla="*/ 64610 w 303889"/>
                <a:gd name="connsiteY2" fmla="*/ 731197 h 1506139"/>
                <a:gd name="connsiteX3" fmla="*/ 90278 w 303889"/>
                <a:gd name="connsiteY3" fmla="*/ 218490 h 1506139"/>
                <a:gd name="connsiteX4" fmla="*/ 111263 w 303889"/>
                <a:gd name="connsiteY4" fmla="*/ 14293 h 1506139"/>
                <a:gd name="connsiteX5" fmla="*/ 233224 w 303889"/>
                <a:gd name="connsiteY5" fmla="*/ 18511 h 1506139"/>
                <a:gd name="connsiteX6" fmla="*/ 251725 w 303889"/>
                <a:gd name="connsiteY6" fmla="*/ 203596 h 1506139"/>
                <a:gd name="connsiteX7" fmla="*/ 252301 w 303889"/>
                <a:gd name="connsiteY7" fmla="*/ 720326 h 1506139"/>
                <a:gd name="connsiteX8" fmla="*/ 259589 w 303889"/>
                <a:gd name="connsiteY8" fmla="*/ 1103709 h 1506139"/>
                <a:gd name="connsiteX9" fmla="*/ 303889 w 303889"/>
                <a:gd name="connsiteY9" fmla="*/ 1506139 h 1506139"/>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3224 w 303889"/>
                <a:gd name="connsiteY5" fmla="*/ 5819 h 1493447"/>
                <a:gd name="connsiteX6" fmla="*/ 251725 w 303889"/>
                <a:gd name="connsiteY6" fmla="*/ 190904 h 1493447"/>
                <a:gd name="connsiteX7" fmla="*/ 252301 w 303889"/>
                <a:gd name="connsiteY7" fmla="*/ 707634 h 1493447"/>
                <a:gd name="connsiteX8" fmla="*/ 259589 w 303889"/>
                <a:gd name="connsiteY8" fmla="*/ 1091017 h 1493447"/>
                <a:gd name="connsiteX9" fmla="*/ 303889 w 303889"/>
                <a:gd name="connsiteY9"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3224 w 303889"/>
                <a:gd name="connsiteY5" fmla="*/ 5819 h 1493447"/>
                <a:gd name="connsiteX6" fmla="*/ 251725 w 303889"/>
                <a:gd name="connsiteY6" fmla="*/ 188523 h 1493447"/>
                <a:gd name="connsiteX7" fmla="*/ 252301 w 303889"/>
                <a:gd name="connsiteY7" fmla="*/ 707634 h 1493447"/>
                <a:gd name="connsiteX8" fmla="*/ 259589 w 303889"/>
                <a:gd name="connsiteY8" fmla="*/ 1091017 h 1493447"/>
                <a:gd name="connsiteX9" fmla="*/ 303889 w 303889"/>
                <a:gd name="connsiteY9"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7699 w 303889"/>
                <a:gd name="connsiteY5" fmla="*/ 5819 h 1493447"/>
                <a:gd name="connsiteX6" fmla="*/ 251725 w 303889"/>
                <a:gd name="connsiteY6" fmla="*/ 188523 h 1493447"/>
                <a:gd name="connsiteX7" fmla="*/ 252301 w 303889"/>
                <a:gd name="connsiteY7" fmla="*/ 707634 h 1493447"/>
                <a:gd name="connsiteX8" fmla="*/ 259589 w 303889"/>
                <a:gd name="connsiteY8" fmla="*/ 1091017 h 1493447"/>
                <a:gd name="connsiteX9" fmla="*/ 303889 w 303889"/>
                <a:gd name="connsiteY9"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7699 w 303889"/>
                <a:gd name="connsiteY5" fmla="*/ 5819 h 1493447"/>
                <a:gd name="connsiteX6" fmla="*/ 251725 w 303889"/>
                <a:gd name="connsiteY6" fmla="*/ 188523 h 1493447"/>
                <a:gd name="connsiteX7" fmla="*/ 279151 w 303889"/>
                <a:gd name="connsiteY7" fmla="*/ 710015 h 1493447"/>
                <a:gd name="connsiteX8" fmla="*/ 259589 w 303889"/>
                <a:gd name="connsiteY8" fmla="*/ 1091017 h 1493447"/>
                <a:gd name="connsiteX9" fmla="*/ 303889 w 303889"/>
                <a:gd name="connsiteY9"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7699 w 303889"/>
                <a:gd name="connsiteY5" fmla="*/ 5819 h 1493447"/>
                <a:gd name="connsiteX6" fmla="*/ 251725 w 303889"/>
                <a:gd name="connsiteY6" fmla="*/ 188523 h 1493447"/>
                <a:gd name="connsiteX7" fmla="*/ 272438 w 303889"/>
                <a:gd name="connsiteY7" fmla="*/ 707634 h 1493447"/>
                <a:gd name="connsiteX8" fmla="*/ 259589 w 303889"/>
                <a:gd name="connsiteY8" fmla="*/ 1091017 h 1493447"/>
                <a:gd name="connsiteX9" fmla="*/ 303889 w 303889"/>
                <a:gd name="connsiteY9"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7699 w 303889"/>
                <a:gd name="connsiteY5" fmla="*/ 5819 h 1493447"/>
                <a:gd name="connsiteX6" fmla="*/ 249487 w 303889"/>
                <a:gd name="connsiteY6" fmla="*/ 202810 h 1493447"/>
                <a:gd name="connsiteX7" fmla="*/ 272438 w 303889"/>
                <a:gd name="connsiteY7" fmla="*/ 707634 h 1493447"/>
                <a:gd name="connsiteX8" fmla="*/ 259589 w 303889"/>
                <a:gd name="connsiteY8" fmla="*/ 1091017 h 1493447"/>
                <a:gd name="connsiteX9" fmla="*/ 303889 w 303889"/>
                <a:gd name="connsiteY9"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7699 w 303889"/>
                <a:gd name="connsiteY5" fmla="*/ 5819 h 1493447"/>
                <a:gd name="connsiteX6" fmla="*/ 249487 w 303889"/>
                <a:gd name="connsiteY6" fmla="*/ 202810 h 1493447"/>
                <a:gd name="connsiteX7" fmla="*/ 272438 w 303889"/>
                <a:gd name="connsiteY7" fmla="*/ 707634 h 1493447"/>
                <a:gd name="connsiteX8" fmla="*/ 259589 w 303889"/>
                <a:gd name="connsiteY8" fmla="*/ 1091017 h 1493447"/>
                <a:gd name="connsiteX9" fmla="*/ 280210 w 303889"/>
                <a:gd name="connsiteY9" fmla="*/ 1096432 h 1493447"/>
                <a:gd name="connsiteX10" fmla="*/ 303889 w 303889"/>
                <a:gd name="connsiteY10"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7699 w 303889"/>
                <a:gd name="connsiteY5" fmla="*/ 5819 h 1493447"/>
                <a:gd name="connsiteX6" fmla="*/ 249487 w 303889"/>
                <a:gd name="connsiteY6" fmla="*/ 202810 h 1493447"/>
                <a:gd name="connsiteX7" fmla="*/ 272438 w 303889"/>
                <a:gd name="connsiteY7" fmla="*/ 707634 h 1493447"/>
                <a:gd name="connsiteX8" fmla="*/ 259589 w 303889"/>
                <a:gd name="connsiteY8" fmla="*/ 1091017 h 1493447"/>
                <a:gd name="connsiteX9" fmla="*/ 303889 w 303889"/>
                <a:gd name="connsiteY9" fmla="*/ 1493447 h 1493447"/>
                <a:gd name="connsiteX0" fmla="*/ 0 w 303889"/>
                <a:gd name="connsiteY0" fmla="*/ 1491969 h 1493447"/>
                <a:gd name="connsiteX1" fmla="*/ 47500 w 303889"/>
                <a:gd name="connsiteY1" fmla="*/ 1096346 h 1493447"/>
                <a:gd name="connsiteX2" fmla="*/ 64610 w 303889"/>
                <a:gd name="connsiteY2" fmla="*/ 718505 h 1493447"/>
                <a:gd name="connsiteX3" fmla="*/ 90278 w 303889"/>
                <a:gd name="connsiteY3" fmla="*/ 205798 h 1493447"/>
                <a:gd name="connsiteX4" fmla="*/ 111263 w 303889"/>
                <a:gd name="connsiteY4" fmla="*/ 1601 h 1493447"/>
                <a:gd name="connsiteX5" fmla="*/ 237699 w 303889"/>
                <a:gd name="connsiteY5" fmla="*/ 5819 h 1493447"/>
                <a:gd name="connsiteX6" fmla="*/ 249487 w 303889"/>
                <a:gd name="connsiteY6" fmla="*/ 202810 h 1493447"/>
                <a:gd name="connsiteX7" fmla="*/ 272438 w 303889"/>
                <a:gd name="connsiteY7" fmla="*/ 707634 h 1493447"/>
                <a:gd name="connsiteX8" fmla="*/ 281963 w 303889"/>
                <a:gd name="connsiteY8" fmla="*/ 1093398 h 1493447"/>
                <a:gd name="connsiteX9" fmla="*/ 303889 w 303889"/>
                <a:gd name="connsiteY9" fmla="*/ 1493447 h 1493447"/>
                <a:gd name="connsiteX0" fmla="*/ 0 w 310602"/>
                <a:gd name="connsiteY0" fmla="*/ 1491969 h 1491969"/>
                <a:gd name="connsiteX1" fmla="*/ 47500 w 310602"/>
                <a:gd name="connsiteY1" fmla="*/ 1096346 h 1491969"/>
                <a:gd name="connsiteX2" fmla="*/ 64610 w 310602"/>
                <a:gd name="connsiteY2" fmla="*/ 718505 h 1491969"/>
                <a:gd name="connsiteX3" fmla="*/ 90278 w 310602"/>
                <a:gd name="connsiteY3" fmla="*/ 205798 h 1491969"/>
                <a:gd name="connsiteX4" fmla="*/ 111263 w 310602"/>
                <a:gd name="connsiteY4" fmla="*/ 1601 h 1491969"/>
                <a:gd name="connsiteX5" fmla="*/ 237699 w 310602"/>
                <a:gd name="connsiteY5" fmla="*/ 5819 h 1491969"/>
                <a:gd name="connsiteX6" fmla="*/ 249487 w 310602"/>
                <a:gd name="connsiteY6" fmla="*/ 202810 h 1491969"/>
                <a:gd name="connsiteX7" fmla="*/ 272438 w 310602"/>
                <a:gd name="connsiteY7" fmla="*/ 707634 h 1491969"/>
                <a:gd name="connsiteX8" fmla="*/ 281963 w 310602"/>
                <a:gd name="connsiteY8" fmla="*/ 1093398 h 1491969"/>
                <a:gd name="connsiteX9" fmla="*/ 310602 w 310602"/>
                <a:gd name="connsiteY9" fmla="*/ 1486303 h 1491969"/>
                <a:gd name="connsiteX0" fmla="*/ 0 w 317315"/>
                <a:gd name="connsiteY0" fmla="*/ 1491969 h 1495828"/>
                <a:gd name="connsiteX1" fmla="*/ 47500 w 317315"/>
                <a:gd name="connsiteY1" fmla="*/ 1096346 h 1495828"/>
                <a:gd name="connsiteX2" fmla="*/ 64610 w 317315"/>
                <a:gd name="connsiteY2" fmla="*/ 718505 h 1495828"/>
                <a:gd name="connsiteX3" fmla="*/ 90278 w 317315"/>
                <a:gd name="connsiteY3" fmla="*/ 205798 h 1495828"/>
                <a:gd name="connsiteX4" fmla="*/ 111263 w 317315"/>
                <a:gd name="connsiteY4" fmla="*/ 1601 h 1495828"/>
                <a:gd name="connsiteX5" fmla="*/ 237699 w 317315"/>
                <a:gd name="connsiteY5" fmla="*/ 5819 h 1495828"/>
                <a:gd name="connsiteX6" fmla="*/ 249487 w 317315"/>
                <a:gd name="connsiteY6" fmla="*/ 202810 h 1495828"/>
                <a:gd name="connsiteX7" fmla="*/ 272438 w 317315"/>
                <a:gd name="connsiteY7" fmla="*/ 707634 h 1495828"/>
                <a:gd name="connsiteX8" fmla="*/ 281963 w 317315"/>
                <a:gd name="connsiteY8" fmla="*/ 1093398 h 1495828"/>
                <a:gd name="connsiteX9" fmla="*/ 317315 w 317315"/>
                <a:gd name="connsiteY9" fmla="*/ 1495828 h 1495828"/>
                <a:gd name="connsiteX0" fmla="*/ 0 w 317315"/>
                <a:gd name="connsiteY0" fmla="*/ 1491969 h 1495828"/>
                <a:gd name="connsiteX1" fmla="*/ 47500 w 317315"/>
                <a:gd name="connsiteY1" fmla="*/ 1096346 h 1495828"/>
                <a:gd name="connsiteX2" fmla="*/ 64610 w 317315"/>
                <a:gd name="connsiteY2" fmla="*/ 718505 h 1495828"/>
                <a:gd name="connsiteX3" fmla="*/ 90278 w 317315"/>
                <a:gd name="connsiteY3" fmla="*/ 205798 h 1495828"/>
                <a:gd name="connsiteX4" fmla="*/ 111263 w 317315"/>
                <a:gd name="connsiteY4" fmla="*/ 1601 h 1495828"/>
                <a:gd name="connsiteX5" fmla="*/ 237699 w 317315"/>
                <a:gd name="connsiteY5" fmla="*/ 5819 h 1495828"/>
                <a:gd name="connsiteX6" fmla="*/ 249487 w 317315"/>
                <a:gd name="connsiteY6" fmla="*/ 202810 h 1495828"/>
                <a:gd name="connsiteX7" fmla="*/ 272438 w 317315"/>
                <a:gd name="connsiteY7" fmla="*/ 707634 h 1495828"/>
                <a:gd name="connsiteX8" fmla="*/ 281963 w 317315"/>
                <a:gd name="connsiteY8" fmla="*/ 1093398 h 1495828"/>
                <a:gd name="connsiteX9" fmla="*/ 317315 w 317315"/>
                <a:gd name="connsiteY9" fmla="*/ 1495828 h 1495828"/>
                <a:gd name="connsiteX0" fmla="*/ 0 w 317315"/>
                <a:gd name="connsiteY0" fmla="*/ 1491969 h 1495828"/>
                <a:gd name="connsiteX1" fmla="*/ 47500 w 317315"/>
                <a:gd name="connsiteY1" fmla="*/ 1096346 h 1495828"/>
                <a:gd name="connsiteX2" fmla="*/ 64610 w 317315"/>
                <a:gd name="connsiteY2" fmla="*/ 718505 h 1495828"/>
                <a:gd name="connsiteX3" fmla="*/ 90278 w 317315"/>
                <a:gd name="connsiteY3" fmla="*/ 205798 h 1495828"/>
                <a:gd name="connsiteX4" fmla="*/ 111263 w 317315"/>
                <a:gd name="connsiteY4" fmla="*/ 1601 h 1495828"/>
                <a:gd name="connsiteX5" fmla="*/ 237699 w 317315"/>
                <a:gd name="connsiteY5" fmla="*/ 5819 h 1495828"/>
                <a:gd name="connsiteX6" fmla="*/ 249487 w 317315"/>
                <a:gd name="connsiteY6" fmla="*/ 202810 h 1495828"/>
                <a:gd name="connsiteX7" fmla="*/ 272438 w 317315"/>
                <a:gd name="connsiteY7" fmla="*/ 707634 h 1495828"/>
                <a:gd name="connsiteX8" fmla="*/ 281963 w 317315"/>
                <a:gd name="connsiteY8" fmla="*/ 1093398 h 1495828"/>
                <a:gd name="connsiteX9" fmla="*/ 317315 w 317315"/>
                <a:gd name="connsiteY9" fmla="*/ 1495828 h 149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315" h="1495828">
                  <a:moveTo>
                    <a:pt x="0" y="1491969"/>
                  </a:moveTo>
                  <a:cubicBezTo>
                    <a:pt x="54726" y="1483920"/>
                    <a:pt x="36732" y="1225257"/>
                    <a:pt x="47500" y="1096346"/>
                  </a:cubicBezTo>
                  <a:cubicBezTo>
                    <a:pt x="58268" y="967435"/>
                    <a:pt x="57480" y="866930"/>
                    <a:pt x="64610" y="718505"/>
                  </a:cubicBezTo>
                  <a:cubicBezTo>
                    <a:pt x="71740" y="570080"/>
                    <a:pt x="82503" y="325282"/>
                    <a:pt x="90278" y="205798"/>
                  </a:cubicBezTo>
                  <a:cubicBezTo>
                    <a:pt x="98054" y="86314"/>
                    <a:pt x="97134" y="33740"/>
                    <a:pt x="111263" y="1601"/>
                  </a:cubicBezTo>
                  <a:cubicBezTo>
                    <a:pt x="154479" y="-1963"/>
                    <a:pt x="215407" y="859"/>
                    <a:pt x="237699" y="5819"/>
                  </a:cubicBezTo>
                  <a:cubicBezTo>
                    <a:pt x="242091" y="41735"/>
                    <a:pt x="247426" y="85841"/>
                    <a:pt x="249487" y="202810"/>
                  </a:cubicBezTo>
                  <a:cubicBezTo>
                    <a:pt x="256657" y="326038"/>
                    <a:pt x="265691" y="559600"/>
                    <a:pt x="272438" y="707634"/>
                  </a:cubicBezTo>
                  <a:cubicBezTo>
                    <a:pt x="279185" y="855668"/>
                    <a:pt x="276721" y="962429"/>
                    <a:pt x="281963" y="1093398"/>
                  </a:cubicBezTo>
                  <a:cubicBezTo>
                    <a:pt x="287205" y="1224367"/>
                    <a:pt x="296899" y="1459614"/>
                    <a:pt x="317315" y="1495828"/>
                  </a:cubicBezTo>
                </a:path>
              </a:pathLst>
            </a:cu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テキスト ボックス 91">
            <a:extLst>
              <a:ext uri="{FF2B5EF4-FFF2-40B4-BE49-F238E27FC236}">
                <a16:creationId xmlns:a16="http://schemas.microsoft.com/office/drawing/2014/main" id="{3A6460D0-F37B-42BB-8CEC-CB790E52CA42}"/>
              </a:ext>
            </a:extLst>
          </p:cNvPr>
          <p:cNvSpPr txBox="1"/>
          <p:nvPr/>
        </p:nvSpPr>
        <p:spPr>
          <a:xfrm>
            <a:off x="3123682" y="710970"/>
            <a:ext cx="5076494" cy="1477328"/>
          </a:xfrm>
          <a:prstGeom prst="rect">
            <a:avLst/>
          </a:prstGeom>
          <a:noFill/>
        </p:spPr>
        <p:txBody>
          <a:bodyPr wrap="square">
            <a:spAutoFit/>
          </a:bodyPr>
          <a:lstStyle/>
          <a:p>
            <a:r>
              <a:rPr kumimoji="1" lang="en-US" altLang="ja-JP" dirty="0"/>
              <a:t>Based on the FPHX spec. sheet, ADC (for </a:t>
            </a:r>
            <a:r>
              <a:rPr kumimoji="1" lang="en-US" altLang="ja-JP" dirty="0" err="1"/>
              <a:t>ch</a:t>
            </a:r>
            <a:r>
              <a:rPr kumimoji="1" lang="en-US" altLang="ja-JP" dirty="0"/>
              <a:t>-by-</a:t>
            </a:r>
            <a:r>
              <a:rPr kumimoji="1" lang="en-US" altLang="ja-JP" dirty="0" err="1"/>
              <a:t>ch</a:t>
            </a:r>
            <a:r>
              <a:rPr kumimoji="1" lang="en-US" altLang="ja-JP" dirty="0"/>
              <a:t>) is made from 8 comparators. Each channel has its own ADC but Vth0~7 </a:t>
            </a:r>
            <a:r>
              <a:rPr lang="en-US" altLang="ja-JP" dirty="0"/>
              <a:t>are provided by the 8 DACs which is commonly used for all channels.</a:t>
            </a:r>
            <a:endParaRPr lang="ja-JP" altLang="en-US" dirty="0"/>
          </a:p>
        </p:txBody>
      </p:sp>
      <p:sp>
        <p:nvSpPr>
          <p:cNvPr id="93" name="テキスト ボックス 92">
            <a:extLst>
              <a:ext uri="{FF2B5EF4-FFF2-40B4-BE49-F238E27FC236}">
                <a16:creationId xmlns:a16="http://schemas.microsoft.com/office/drawing/2014/main" id="{0B3001D1-E39E-4F16-BC66-1EE0EE584C33}"/>
              </a:ext>
            </a:extLst>
          </p:cNvPr>
          <p:cNvSpPr txBox="1"/>
          <p:nvPr/>
        </p:nvSpPr>
        <p:spPr>
          <a:xfrm>
            <a:off x="8787711" y="989709"/>
            <a:ext cx="1692401" cy="369332"/>
          </a:xfrm>
          <a:prstGeom prst="rect">
            <a:avLst/>
          </a:prstGeom>
          <a:noFill/>
        </p:spPr>
        <p:txBody>
          <a:bodyPr wrap="square">
            <a:spAutoFit/>
          </a:bodyPr>
          <a:lstStyle/>
          <a:p>
            <a:r>
              <a:rPr kumimoji="1" lang="en-US" altLang="ja-JP" dirty="0"/>
              <a:t>No noise case</a:t>
            </a:r>
            <a:endParaRPr lang="ja-JP" altLang="en-US" dirty="0"/>
          </a:p>
        </p:txBody>
      </p:sp>
      <p:sp>
        <p:nvSpPr>
          <p:cNvPr id="94" name="テキスト ボックス 93">
            <a:extLst>
              <a:ext uri="{FF2B5EF4-FFF2-40B4-BE49-F238E27FC236}">
                <a16:creationId xmlns:a16="http://schemas.microsoft.com/office/drawing/2014/main" id="{D4CB0B82-2502-49F4-B11D-761CDB358723}"/>
              </a:ext>
            </a:extLst>
          </p:cNvPr>
          <p:cNvSpPr txBox="1"/>
          <p:nvPr/>
        </p:nvSpPr>
        <p:spPr>
          <a:xfrm>
            <a:off x="8963240" y="3932935"/>
            <a:ext cx="1692401" cy="369332"/>
          </a:xfrm>
          <a:prstGeom prst="rect">
            <a:avLst/>
          </a:prstGeom>
          <a:noFill/>
        </p:spPr>
        <p:txBody>
          <a:bodyPr wrap="square">
            <a:spAutoFit/>
          </a:bodyPr>
          <a:lstStyle/>
          <a:p>
            <a:r>
              <a:rPr kumimoji="1" lang="en-US" altLang="ja-JP" dirty="0"/>
              <a:t>Noise case</a:t>
            </a:r>
            <a:endParaRPr lang="ja-JP" altLang="en-US" dirty="0"/>
          </a:p>
        </p:txBody>
      </p:sp>
    </p:spTree>
    <p:extLst>
      <p:ext uri="{BB962C8B-B14F-4D97-AF65-F5344CB8AC3E}">
        <p14:creationId xmlns:p14="http://schemas.microsoft.com/office/powerpoint/2010/main" val="71191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001BBB-8047-47DD-BCEF-2BE969120383}"/>
              </a:ext>
            </a:extLst>
          </p:cNvPr>
          <p:cNvSpPr>
            <a:spLocks noGrp="1"/>
          </p:cNvSpPr>
          <p:nvPr>
            <p:ph type="title"/>
          </p:nvPr>
        </p:nvSpPr>
        <p:spPr/>
        <p:txBody>
          <a:bodyPr/>
          <a:lstStyle/>
          <a:p>
            <a:r>
              <a:rPr kumimoji="1" lang="ja-JP" altLang="en-US" dirty="0"/>
              <a:t>トピックス</a:t>
            </a:r>
          </a:p>
        </p:txBody>
      </p:sp>
      <p:sp>
        <p:nvSpPr>
          <p:cNvPr id="3" name="コンテンツ プレースホルダー 2">
            <a:extLst>
              <a:ext uri="{FF2B5EF4-FFF2-40B4-BE49-F238E27FC236}">
                <a16:creationId xmlns:a16="http://schemas.microsoft.com/office/drawing/2014/main" id="{D289F34C-C867-49CA-BA04-CA945AC18408}"/>
              </a:ext>
            </a:extLst>
          </p:cNvPr>
          <p:cNvSpPr>
            <a:spLocks noGrp="1"/>
          </p:cNvSpPr>
          <p:nvPr>
            <p:ph idx="1"/>
          </p:nvPr>
        </p:nvSpPr>
        <p:spPr/>
        <p:txBody>
          <a:bodyPr/>
          <a:lstStyle/>
          <a:p>
            <a:r>
              <a:rPr kumimoji="1" lang="ja-JP" altLang="en-US" dirty="0"/>
              <a:t>魚の骨問題の原因特定と解決</a:t>
            </a:r>
            <a:endParaRPr kumimoji="1" lang="en-US" altLang="ja-JP" dirty="0"/>
          </a:p>
          <a:p>
            <a:pPr lvl="1"/>
            <a:r>
              <a:rPr lang="ja-JP" altLang="en-US" dirty="0"/>
              <a:t>ノイズの除去に成功</a:t>
            </a:r>
            <a:endParaRPr lang="en-US" altLang="ja-JP" dirty="0"/>
          </a:p>
          <a:p>
            <a:pPr lvl="1"/>
            <a:endParaRPr lang="en-US" altLang="ja-JP" dirty="0"/>
          </a:p>
          <a:p>
            <a:r>
              <a:rPr lang="ja-JP" altLang="en-US" dirty="0"/>
              <a:t>ハーフエントリ問題へのデバッグ案</a:t>
            </a:r>
            <a:endParaRPr lang="en-US" altLang="ja-JP" dirty="0"/>
          </a:p>
          <a:p>
            <a:pPr lvl="1"/>
            <a:r>
              <a:rPr lang="en-US" altLang="ja-JP" dirty="0"/>
              <a:t>FPGA</a:t>
            </a:r>
            <a:r>
              <a:rPr lang="ja-JP" altLang="en-US" dirty="0"/>
              <a:t>書き換え可能</a:t>
            </a:r>
            <a:r>
              <a:rPr lang="en-US" altLang="ja-JP" dirty="0"/>
              <a:t>ROC</a:t>
            </a:r>
            <a:r>
              <a:rPr lang="ja-JP" altLang="en-US" dirty="0"/>
              <a:t>を使用した方法</a:t>
            </a:r>
            <a:endParaRPr lang="en-US" altLang="ja-JP" dirty="0"/>
          </a:p>
          <a:p>
            <a:pPr lvl="1"/>
            <a:endParaRPr lang="en-US" altLang="ja-JP" dirty="0"/>
          </a:p>
          <a:p>
            <a:r>
              <a:rPr lang="ja-JP" altLang="en-US" dirty="0"/>
              <a:t>ラダー評価法に対するコメント</a:t>
            </a:r>
            <a:endParaRPr lang="en-US" altLang="ja-JP" dirty="0"/>
          </a:p>
          <a:p>
            <a:pPr lvl="1"/>
            <a:r>
              <a:rPr lang="en-US" altLang="ja-JP" dirty="0"/>
              <a:t>ADC</a:t>
            </a:r>
            <a:r>
              <a:rPr lang="ja-JP" altLang="en-US" dirty="0"/>
              <a:t>の中心をシフトする方法と</a:t>
            </a:r>
            <a:r>
              <a:rPr lang="en-US" altLang="ja-JP" dirty="0"/>
              <a:t>Error</a:t>
            </a:r>
            <a:r>
              <a:rPr lang="ja-JP" altLang="en-US" dirty="0"/>
              <a:t>関数を使う場合の違い</a:t>
            </a:r>
            <a:endParaRPr lang="en-US" altLang="ja-JP" dirty="0"/>
          </a:p>
          <a:p>
            <a:pPr lvl="1"/>
            <a:endParaRPr kumimoji="1" lang="en-US" altLang="ja-JP" dirty="0"/>
          </a:p>
          <a:p>
            <a:endParaRPr kumimoji="1" lang="ja-JP" altLang="en-US" dirty="0"/>
          </a:p>
        </p:txBody>
      </p:sp>
    </p:spTree>
    <p:extLst>
      <p:ext uri="{BB962C8B-B14F-4D97-AF65-F5344CB8AC3E}">
        <p14:creationId xmlns:p14="http://schemas.microsoft.com/office/powerpoint/2010/main" val="106781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89A00C9-AA5D-4715-B916-9C345D0A65A5}"/>
              </a:ext>
            </a:extLst>
          </p:cNvPr>
          <p:cNvSpPr>
            <a:spLocks noGrp="1"/>
          </p:cNvSpPr>
          <p:nvPr>
            <p:ph type="title"/>
          </p:nvPr>
        </p:nvSpPr>
        <p:spPr>
          <a:xfrm>
            <a:off x="571163" y="119171"/>
            <a:ext cx="10515600" cy="1110817"/>
          </a:xfrm>
        </p:spPr>
        <p:txBody>
          <a:bodyPr>
            <a:noAutofit/>
          </a:bodyPr>
          <a:lstStyle/>
          <a:p>
            <a:r>
              <a:rPr kumimoji="1" lang="ja-JP" altLang="en-US" sz="2800" dirty="0"/>
              <a:t>魚の骨問題の原因特定と解決</a:t>
            </a:r>
            <a:br>
              <a:rPr kumimoji="1" lang="en-US" altLang="ja-JP" sz="2800" dirty="0"/>
            </a:br>
            <a:r>
              <a:rPr lang="ja-JP" altLang="en-US" sz="2800" dirty="0"/>
              <a:t>ノイズの除去に成功した</a:t>
            </a:r>
          </a:p>
        </p:txBody>
      </p:sp>
      <p:sp>
        <p:nvSpPr>
          <p:cNvPr id="5" name="コンテンツ プレースホルダー 4">
            <a:extLst>
              <a:ext uri="{FF2B5EF4-FFF2-40B4-BE49-F238E27FC236}">
                <a16:creationId xmlns:a16="http://schemas.microsoft.com/office/drawing/2014/main" id="{0C84FE0F-C9C1-4C3A-B4C3-1E5A72401F3C}"/>
              </a:ext>
            </a:extLst>
          </p:cNvPr>
          <p:cNvSpPr>
            <a:spLocks noGrp="1"/>
          </p:cNvSpPr>
          <p:nvPr>
            <p:ph idx="1"/>
          </p:nvPr>
        </p:nvSpPr>
        <p:spPr>
          <a:xfrm>
            <a:off x="453494" y="1229988"/>
            <a:ext cx="11514626" cy="2545040"/>
          </a:xfrm>
        </p:spPr>
        <p:txBody>
          <a:bodyPr>
            <a:normAutofit fontScale="70000" lnSpcReduction="20000"/>
          </a:bodyPr>
          <a:lstStyle/>
          <a:p>
            <a:pPr>
              <a:lnSpc>
                <a:spcPct val="120000"/>
              </a:lnSpc>
            </a:pPr>
            <a:r>
              <a:rPr lang="ja-JP" altLang="en-US" dirty="0"/>
              <a:t>試した対策法　以下</a:t>
            </a:r>
            <a:r>
              <a:rPr lang="en-US" altLang="ja-JP" dirty="0"/>
              <a:t>3</a:t>
            </a:r>
            <a:r>
              <a:rPr lang="ja-JP" altLang="en-US" dirty="0"/>
              <a:t>つ。</a:t>
            </a:r>
            <a:endParaRPr lang="en-US" altLang="ja-JP" dirty="0"/>
          </a:p>
          <a:p>
            <a:pPr marL="914400" lvl="1" indent="-457200">
              <a:lnSpc>
                <a:spcPct val="120000"/>
              </a:lnSpc>
              <a:buFont typeface="+mj-lt"/>
              <a:buAutoNum type="arabicPeriod"/>
            </a:pPr>
            <a:r>
              <a:rPr lang="ja-JP" altLang="en-US" dirty="0"/>
              <a:t>ジグを別電源にする</a:t>
            </a:r>
            <a:endParaRPr lang="en-US" altLang="ja-JP" dirty="0"/>
          </a:p>
          <a:p>
            <a:pPr lvl="2">
              <a:lnSpc>
                <a:spcPct val="120000"/>
              </a:lnSpc>
            </a:pPr>
            <a:r>
              <a:rPr lang="ja-JP" altLang="en-US" dirty="0"/>
              <a:t>読み出しシステムとの電位差が</a:t>
            </a:r>
            <a:r>
              <a:rPr lang="en-US" altLang="ja-JP" dirty="0"/>
              <a:t>AC30</a:t>
            </a:r>
            <a:r>
              <a:rPr lang="ja-JP" altLang="en-US" dirty="0"/>
              <a:t>～</a:t>
            </a:r>
            <a:r>
              <a:rPr lang="en-US" altLang="ja-JP" dirty="0"/>
              <a:t>60V</a:t>
            </a:r>
            <a:r>
              <a:rPr lang="ja-JP" altLang="en-US" dirty="0"/>
              <a:t>程度できてしまい、そのままつなぐと壊れるので、やっていない。　うまくいかない</a:t>
            </a:r>
            <a:endParaRPr lang="en-US" altLang="ja-JP" dirty="0"/>
          </a:p>
          <a:p>
            <a:pPr marL="914400" lvl="1" indent="-457200">
              <a:lnSpc>
                <a:spcPct val="120000"/>
              </a:lnSpc>
              <a:buFont typeface="+mj-lt"/>
              <a:buAutoNum type="arabicPeriod"/>
            </a:pPr>
            <a:r>
              <a:rPr lang="ja-JP" altLang="en-US" dirty="0"/>
              <a:t>デカップリングコンデンサの追加</a:t>
            </a:r>
            <a:endParaRPr lang="en-US" altLang="ja-JP" dirty="0"/>
          </a:p>
          <a:p>
            <a:pPr lvl="2">
              <a:lnSpc>
                <a:spcPct val="120000"/>
              </a:lnSpc>
            </a:pPr>
            <a:r>
              <a:rPr lang="ja-JP" altLang="en-US" dirty="0"/>
              <a:t>ノイズを増やしただけで、うまくいかなかった　</a:t>
            </a:r>
            <a:r>
              <a:rPr lang="en-US" altLang="ja-JP" dirty="0"/>
              <a:t>(</a:t>
            </a:r>
            <a:r>
              <a:rPr lang="ja-JP" altLang="en-US" dirty="0"/>
              <a:t>次ページ</a:t>
            </a:r>
            <a:r>
              <a:rPr lang="en-US" altLang="ja-JP" dirty="0"/>
              <a:t>)</a:t>
            </a:r>
          </a:p>
          <a:p>
            <a:pPr marL="914400" lvl="1" indent="-457200">
              <a:lnSpc>
                <a:spcPct val="120000"/>
              </a:lnSpc>
              <a:buFont typeface="+mj-lt"/>
              <a:buAutoNum type="arabicPeriod"/>
            </a:pPr>
            <a:r>
              <a:rPr lang="ja-JP" altLang="en-US" dirty="0"/>
              <a:t>太いジャバラ線でモーターとコントロール</a:t>
            </a:r>
            <a:r>
              <a:rPr lang="en-US" altLang="ja-JP" dirty="0"/>
              <a:t>BOX</a:t>
            </a:r>
            <a:r>
              <a:rPr lang="ja-JP" altLang="en-US" dirty="0"/>
              <a:t>のシールド</a:t>
            </a:r>
            <a:r>
              <a:rPr lang="en-US" altLang="ja-JP" dirty="0"/>
              <a:t>GND</a:t>
            </a:r>
            <a:r>
              <a:rPr lang="ja-JP" altLang="en-US" dirty="0"/>
              <a:t>を接続する。</a:t>
            </a:r>
            <a:endParaRPr lang="en-US" altLang="ja-JP" dirty="0"/>
          </a:p>
          <a:p>
            <a:pPr lvl="2">
              <a:lnSpc>
                <a:spcPct val="120000"/>
              </a:lnSpc>
            </a:pPr>
            <a:r>
              <a:rPr lang="ja-JP" altLang="en-US" dirty="0">
                <a:solidFill>
                  <a:srgbClr val="FF0000"/>
                </a:solidFill>
              </a:rPr>
              <a:t>ノイズがほぼ消えた。　</a:t>
            </a:r>
            <a:endParaRPr lang="en-US" altLang="ja-JP" dirty="0">
              <a:solidFill>
                <a:srgbClr val="FF0000"/>
              </a:solidFill>
            </a:endParaRPr>
          </a:p>
        </p:txBody>
      </p:sp>
      <p:pic>
        <p:nvPicPr>
          <p:cNvPr id="7" name="図 6">
            <a:extLst>
              <a:ext uri="{FF2B5EF4-FFF2-40B4-BE49-F238E27FC236}">
                <a16:creationId xmlns:a16="http://schemas.microsoft.com/office/drawing/2014/main" id="{7DB89C96-55CF-4D27-AF6E-780806C1656C}"/>
              </a:ext>
            </a:extLst>
          </p:cNvPr>
          <p:cNvPicPr>
            <a:picLocks noChangeAspect="1"/>
          </p:cNvPicPr>
          <p:nvPr/>
        </p:nvPicPr>
        <p:blipFill>
          <a:blip r:embed="rId2"/>
          <a:stretch>
            <a:fillRect/>
          </a:stretch>
        </p:blipFill>
        <p:spPr>
          <a:xfrm>
            <a:off x="1142213" y="4280687"/>
            <a:ext cx="2334758" cy="2167068"/>
          </a:xfrm>
          <a:prstGeom prst="rect">
            <a:avLst/>
          </a:prstGeom>
        </p:spPr>
      </p:pic>
      <p:sp>
        <p:nvSpPr>
          <p:cNvPr id="9" name="テキスト ボックス 8">
            <a:extLst>
              <a:ext uri="{FF2B5EF4-FFF2-40B4-BE49-F238E27FC236}">
                <a16:creationId xmlns:a16="http://schemas.microsoft.com/office/drawing/2014/main" id="{27D70B04-6328-4095-8B5C-D235A2AD591F}"/>
              </a:ext>
            </a:extLst>
          </p:cNvPr>
          <p:cNvSpPr txBox="1"/>
          <p:nvPr/>
        </p:nvSpPr>
        <p:spPr>
          <a:xfrm>
            <a:off x="1349346" y="3843191"/>
            <a:ext cx="2470095" cy="369332"/>
          </a:xfrm>
          <a:prstGeom prst="rect">
            <a:avLst/>
          </a:prstGeom>
          <a:noFill/>
        </p:spPr>
        <p:txBody>
          <a:bodyPr wrap="square">
            <a:spAutoFit/>
          </a:bodyPr>
          <a:lstStyle/>
          <a:p>
            <a:r>
              <a:rPr lang="ja-JP" altLang="en-US" dirty="0"/>
              <a:t>太いジャバラ線</a:t>
            </a:r>
          </a:p>
        </p:txBody>
      </p:sp>
      <p:pic>
        <p:nvPicPr>
          <p:cNvPr id="6" name="図 5">
            <a:extLst>
              <a:ext uri="{FF2B5EF4-FFF2-40B4-BE49-F238E27FC236}">
                <a16:creationId xmlns:a16="http://schemas.microsoft.com/office/drawing/2014/main" id="{045E25D9-A83D-45E4-88D7-BCF95B2861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51626" y="4313641"/>
            <a:ext cx="4615492" cy="2425188"/>
          </a:xfrm>
          <a:prstGeom prst="rect">
            <a:avLst/>
          </a:prstGeom>
        </p:spPr>
      </p:pic>
      <p:sp>
        <p:nvSpPr>
          <p:cNvPr id="11" name="テキスト ボックス 10">
            <a:extLst>
              <a:ext uri="{FF2B5EF4-FFF2-40B4-BE49-F238E27FC236}">
                <a16:creationId xmlns:a16="http://schemas.microsoft.com/office/drawing/2014/main" id="{B2460841-FFA6-435C-8833-E58C8D6B6DEB}"/>
              </a:ext>
            </a:extLst>
          </p:cNvPr>
          <p:cNvSpPr txBox="1"/>
          <p:nvPr/>
        </p:nvSpPr>
        <p:spPr>
          <a:xfrm>
            <a:off x="5552145" y="3675002"/>
            <a:ext cx="6097348" cy="646331"/>
          </a:xfrm>
          <a:prstGeom prst="rect">
            <a:avLst/>
          </a:prstGeom>
          <a:noFill/>
        </p:spPr>
        <p:txBody>
          <a:bodyPr wrap="square">
            <a:spAutoFit/>
          </a:bodyPr>
          <a:lstStyle/>
          <a:p>
            <a:r>
              <a:rPr lang="ja-JP" altLang="en-US" dirty="0"/>
              <a:t>ジャバラ線をジグと制御</a:t>
            </a:r>
            <a:r>
              <a:rPr lang="en-US" altLang="ja-JP" dirty="0"/>
              <a:t>BOX</a:t>
            </a:r>
            <a:r>
              <a:rPr lang="ja-JP" altLang="en-US" dirty="0"/>
              <a:t>に接続した</a:t>
            </a:r>
            <a:r>
              <a:rPr lang="en-US" altLang="ja-JP" dirty="0"/>
              <a:t>(</a:t>
            </a:r>
            <a:r>
              <a:rPr lang="ja-JP" altLang="en-US" dirty="0"/>
              <a:t>赤丸</a:t>
            </a:r>
            <a:r>
              <a:rPr lang="en-US" altLang="ja-JP" dirty="0"/>
              <a:t>)</a:t>
            </a:r>
            <a:r>
              <a:rPr lang="ja-JP" altLang="en-US" dirty="0"/>
              <a:t>。</a:t>
            </a:r>
            <a:endParaRPr lang="en-US" altLang="ja-JP" dirty="0"/>
          </a:p>
          <a:p>
            <a:r>
              <a:rPr lang="ja-JP" altLang="en-US" dirty="0"/>
              <a:t>　　ジャバラ線は熱収縮チューブ</a:t>
            </a:r>
            <a:r>
              <a:rPr lang="en-US" altLang="ja-JP" dirty="0"/>
              <a:t>(</a:t>
            </a:r>
            <a:r>
              <a:rPr lang="ja-JP" altLang="en-US" dirty="0"/>
              <a:t>水色</a:t>
            </a:r>
            <a:r>
              <a:rPr lang="en-US" altLang="ja-JP" dirty="0"/>
              <a:t>)</a:t>
            </a:r>
            <a:r>
              <a:rPr lang="ja-JP" altLang="en-US" dirty="0"/>
              <a:t>で保護</a:t>
            </a:r>
          </a:p>
        </p:txBody>
      </p:sp>
      <p:sp>
        <p:nvSpPr>
          <p:cNvPr id="12" name="楕円 11">
            <a:extLst>
              <a:ext uri="{FF2B5EF4-FFF2-40B4-BE49-F238E27FC236}">
                <a16:creationId xmlns:a16="http://schemas.microsoft.com/office/drawing/2014/main" id="{61AC66E0-FACF-440A-8BDC-0141D801E906}"/>
              </a:ext>
            </a:extLst>
          </p:cNvPr>
          <p:cNvSpPr/>
          <p:nvPr/>
        </p:nvSpPr>
        <p:spPr>
          <a:xfrm>
            <a:off x="8787950" y="4669104"/>
            <a:ext cx="841572" cy="70400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B586C0FF-DD28-4E8A-87CF-8D0B45585F38}"/>
              </a:ext>
            </a:extLst>
          </p:cNvPr>
          <p:cNvSpPr/>
          <p:nvPr/>
        </p:nvSpPr>
        <p:spPr>
          <a:xfrm>
            <a:off x="5913929" y="5610479"/>
            <a:ext cx="841572" cy="70400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吹き出し 2">
            <a:extLst>
              <a:ext uri="{FF2B5EF4-FFF2-40B4-BE49-F238E27FC236}">
                <a16:creationId xmlns:a16="http://schemas.microsoft.com/office/drawing/2014/main" id="{250925E5-E33A-AB4D-AB0C-BD31F8EDEDA7}"/>
              </a:ext>
            </a:extLst>
          </p:cNvPr>
          <p:cNvSpPr/>
          <p:nvPr/>
        </p:nvSpPr>
        <p:spPr>
          <a:xfrm>
            <a:off x="8931018" y="2330172"/>
            <a:ext cx="3518013" cy="1235503"/>
          </a:xfrm>
          <a:prstGeom prst="wedgeRoundRectCallout">
            <a:avLst>
              <a:gd name="adj1" fmla="val -67402"/>
              <a:gd name="adj2" fmla="val -125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これは以前ラダーとジグの間に絶縁物を挟んだけど効果がなかった事と矛盾するのでは？</a:t>
            </a:r>
            <a:endParaRPr kumimoji="1" lang="ja-JP" altLang="en-US"/>
          </a:p>
        </p:txBody>
      </p:sp>
    </p:spTree>
    <p:extLst>
      <p:ext uri="{BB962C8B-B14F-4D97-AF65-F5344CB8AC3E}">
        <p14:creationId xmlns:p14="http://schemas.microsoft.com/office/powerpoint/2010/main" val="1342725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2646BCB0-CEED-447A-AD71-B8246B327DB4}"/>
              </a:ext>
            </a:extLst>
          </p:cNvPr>
          <p:cNvPicPr>
            <a:picLocks noChangeAspect="1"/>
          </p:cNvPicPr>
          <p:nvPr/>
        </p:nvPicPr>
        <p:blipFill>
          <a:blip r:embed="rId2"/>
          <a:stretch>
            <a:fillRect/>
          </a:stretch>
        </p:blipFill>
        <p:spPr>
          <a:xfrm>
            <a:off x="8881711" y="531452"/>
            <a:ext cx="3060468" cy="2557072"/>
          </a:xfrm>
          <a:prstGeom prst="rect">
            <a:avLst/>
          </a:prstGeom>
        </p:spPr>
      </p:pic>
      <p:sp>
        <p:nvSpPr>
          <p:cNvPr id="2" name="タイトル 1">
            <a:extLst>
              <a:ext uri="{FF2B5EF4-FFF2-40B4-BE49-F238E27FC236}">
                <a16:creationId xmlns:a16="http://schemas.microsoft.com/office/drawing/2014/main" id="{E02B6E94-1755-4801-9053-BDAA60A756A9}"/>
              </a:ext>
            </a:extLst>
          </p:cNvPr>
          <p:cNvSpPr>
            <a:spLocks noGrp="1"/>
          </p:cNvSpPr>
          <p:nvPr>
            <p:ph type="title"/>
          </p:nvPr>
        </p:nvSpPr>
        <p:spPr>
          <a:xfrm>
            <a:off x="477473" y="265298"/>
            <a:ext cx="10515600" cy="431829"/>
          </a:xfrm>
        </p:spPr>
        <p:txBody>
          <a:bodyPr>
            <a:normAutofit fontScale="90000"/>
          </a:bodyPr>
          <a:lstStyle/>
          <a:p>
            <a:r>
              <a:rPr kumimoji="1" lang="ja-JP" altLang="en-US" dirty="0"/>
              <a:t>ノイズ波形</a:t>
            </a:r>
          </a:p>
        </p:txBody>
      </p:sp>
      <p:sp>
        <p:nvSpPr>
          <p:cNvPr id="3" name="コンテンツ プレースホルダー 2">
            <a:extLst>
              <a:ext uri="{FF2B5EF4-FFF2-40B4-BE49-F238E27FC236}">
                <a16:creationId xmlns:a16="http://schemas.microsoft.com/office/drawing/2014/main" id="{98955832-D497-4944-B8C5-ABDF10B23886}"/>
              </a:ext>
            </a:extLst>
          </p:cNvPr>
          <p:cNvSpPr>
            <a:spLocks noGrp="1"/>
          </p:cNvSpPr>
          <p:nvPr>
            <p:ph idx="1"/>
          </p:nvPr>
        </p:nvSpPr>
        <p:spPr>
          <a:xfrm>
            <a:off x="6546457" y="3402879"/>
            <a:ext cx="5603837" cy="3076186"/>
          </a:xfrm>
        </p:spPr>
        <p:txBody>
          <a:bodyPr>
            <a:normAutofit fontScale="77500" lnSpcReduction="20000"/>
          </a:bodyPr>
          <a:lstStyle/>
          <a:p>
            <a:pPr>
              <a:lnSpc>
                <a:spcPct val="120000"/>
              </a:lnSpc>
            </a:pPr>
            <a:r>
              <a:rPr kumimoji="1" lang="ja-JP" altLang="en-US" dirty="0"/>
              <a:t>結果</a:t>
            </a:r>
            <a:endParaRPr kumimoji="1" lang="en-US" altLang="ja-JP" dirty="0"/>
          </a:p>
          <a:p>
            <a:pPr lvl="1">
              <a:lnSpc>
                <a:spcPct val="120000"/>
              </a:lnSpc>
            </a:pPr>
            <a:r>
              <a:rPr kumimoji="1" lang="ja-JP" altLang="en-US" dirty="0"/>
              <a:t>ノイズ：　</a:t>
            </a:r>
            <a:r>
              <a:rPr kumimoji="1" lang="en-US" altLang="ja-JP" dirty="0"/>
              <a:t>100kHz, 200~500mV</a:t>
            </a:r>
            <a:r>
              <a:rPr kumimoji="1" lang="ja-JP" altLang="en-US" dirty="0"/>
              <a:t>程度の振幅</a:t>
            </a:r>
            <a:endParaRPr kumimoji="1" lang="en-US" altLang="ja-JP" dirty="0"/>
          </a:p>
          <a:p>
            <a:pPr lvl="1">
              <a:lnSpc>
                <a:spcPct val="120000"/>
              </a:lnSpc>
            </a:pPr>
            <a:r>
              <a:rPr kumimoji="1" lang="ja-JP" altLang="en-US" dirty="0"/>
              <a:t>デカップリングコンデンサを付けると　　　ノイズが増幅＋ノイズパルス数も増える。</a:t>
            </a:r>
            <a:endParaRPr kumimoji="1" lang="en-US" altLang="ja-JP" dirty="0"/>
          </a:p>
          <a:p>
            <a:pPr lvl="2">
              <a:lnSpc>
                <a:spcPct val="120000"/>
              </a:lnSpc>
            </a:pPr>
            <a:r>
              <a:rPr kumimoji="1" lang="ja-JP" altLang="en-US" dirty="0"/>
              <a:t>上手くいかなかった</a:t>
            </a:r>
            <a:endParaRPr kumimoji="1" lang="en-US" altLang="ja-JP" dirty="0"/>
          </a:p>
          <a:p>
            <a:pPr lvl="1">
              <a:lnSpc>
                <a:spcPct val="120000"/>
              </a:lnSpc>
            </a:pPr>
            <a:r>
              <a:rPr kumimoji="1" lang="en-US" altLang="ja-JP" dirty="0"/>
              <a:t>GND</a:t>
            </a:r>
            <a:r>
              <a:rPr kumimoji="1" lang="ja-JP" altLang="en-US" dirty="0"/>
              <a:t>強化によって、ノイズは大幅に減った。</a:t>
            </a:r>
            <a:endParaRPr kumimoji="1" lang="en-US" altLang="ja-JP" dirty="0"/>
          </a:p>
          <a:p>
            <a:pPr lvl="2">
              <a:lnSpc>
                <a:spcPct val="120000"/>
              </a:lnSpc>
            </a:pPr>
            <a:r>
              <a:rPr kumimoji="1" lang="ja-JP" altLang="en-US" dirty="0"/>
              <a:t>ノイズ減に成功</a:t>
            </a:r>
          </a:p>
        </p:txBody>
      </p:sp>
      <p:pic>
        <p:nvPicPr>
          <p:cNvPr id="5" name="図 4">
            <a:extLst>
              <a:ext uri="{FF2B5EF4-FFF2-40B4-BE49-F238E27FC236}">
                <a16:creationId xmlns:a16="http://schemas.microsoft.com/office/drawing/2014/main" id="{EBD8F3D2-B5FC-4F5B-86B1-DB4143A973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32958" y="1309232"/>
            <a:ext cx="3020535" cy="1846662"/>
          </a:xfrm>
          <a:prstGeom prst="rect">
            <a:avLst/>
          </a:prstGeom>
        </p:spPr>
      </p:pic>
      <p:pic>
        <p:nvPicPr>
          <p:cNvPr id="7" name="図 6">
            <a:extLst>
              <a:ext uri="{FF2B5EF4-FFF2-40B4-BE49-F238E27FC236}">
                <a16:creationId xmlns:a16="http://schemas.microsoft.com/office/drawing/2014/main" id="{8589C0A4-3355-497D-A35C-DC9A479BF81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4674" y="4389629"/>
            <a:ext cx="2985929" cy="2089436"/>
          </a:xfrm>
          <a:prstGeom prst="rect">
            <a:avLst/>
          </a:prstGeom>
        </p:spPr>
      </p:pic>
      <p:sp>
        <p:nvSpPr>
          <p:cNvPr id="9" name="テキスト ボックス 8">
            <a:extLst>
              <a:ext uri="{FF2B5EF4-FFF2-40B4-BE49-F238E27FC236}">
                <a16:creationId xmlns:a16="http://schemas.microsoft.com/office/drawing/2014/main" id="{B13FD1FE-9CA4-468B-A13B-69160C2B5BC6}"/>
              </a:ext>
            </a:extLst>
          </p:cNvPr>
          <p:cNvSpPr txBox="1"/>
          <p:nvPr/>
        </p:nvSpPr>
        <p:spPr>
          <a:xfrm>
            <a:off x="3309237" y="3743297"/>
            <a:ext cx="2138335" cy="646331"/>
          </a:xfrm>
          <a:prstGeom prst="rect">
            <a:avLst/>
          </a:prstGeom>
          <a:noFill/>
        </p:spPr>
        <p:txBody>
          <a:bodyPr wrap="square">
            <a:spAutoFit/>
          </a:bodyPr>
          <a:lstStyle/>
          <a:p>
            <a:r>
              <a:rPr kumimoji="1" lang="ja-JP" altLang="en-US" dirty="0"/>
              <a:t>ノイズ大幅減：</a:t>
            </a:r>
            <a:endParaRPr kumimoji="1" lang="en-US" altLang="ja-JP" dirty="0"/>
          </a:p>
          <a:p>
            <a:r>
              <a:rPr kumimoji="1" lang="en-US" altLang="ja-JP" dirty="0"/>
              <a:t>GND</a:t>
            </a:r>
            <a:r>
              <a:rPr kumimoji="1" lang="ja-JP" altLang="en-US" dirty="0"/>
              <a:t>強化後</a:t>
            </a:r>
            <a:endParaRPr lang="ja-JP" altLang="en-US" dirty="0"/>
          </a:p>
        </p:txBody>
      </p:sp>
      <p:sp>
        <p:nvSpPr>
          <p:cNvPr id="10" name="テキスト ボックス 9">
            <a:extLst>
              <a:ext uri="{FF2B5EF4-FFF2-40B4-BE49-F238E27FC236}">
                <a16:creationId xmlns:a16="http://schemas.microsoft.com/office/drawing/2014/main" id="{CCF6F280-E134-4700-87A6-4C0291F3AA60}"/>
              </a:ext>
            </a:extLst>
          </p:cNvPr>
          <p:cNvSpPr txBox="1"/>
          <p:nvPr/>
        </p:nvSpPr>
        <p:spPr>
          <a:xfrm>
            <a:off x="3310291" y="814239"/>
            <a:ext cx="3055794" cy="369332"/>
          </a:xfrm>
          <a:prstGeom prst="rect">
            <a:avLst/>
          </a:prstGeom>
          <a:noFill/>
        </p:spPr>
        <p:txBody>
          <a:bodyPr wrap="square">
            <a:spAutoFit/>
          </a:bodyPr>
          <a:lstStyle/>
          <a:p>
            <a:r>
              <a:rPr kumimoji="1" lang="ja-JP" altLang="en-US" dirty="0"/>
              <a:t>ノイズ波形　</a:t>
            </a:r>
            <a:r>
              <a:rPr kumimoji="1" lang="en-US" altLang="ja-JP" dirty="0"/>
              <a:t>(</a:t>
            </a:r>
            <a:r>
              <a:rPr kumimoji="1" lang="ja-JP" altLang="en-US" dirty="0"/>
              <a:t>モーター</a:t>
            </a:r>
            <a:r>
              <a:rPr kumimoji="1" lang="en-US" altLang="ja-JP" dirty="0"/>
              <a:t>ON)</a:t>
            </a:r>
            <a:endParaRPr lang="ja-JP" altLang="en-US" dirty="0"/>
          </a:p>
        </p:txBody>
      </p:sp>
      <p:graphicFrame>
        <p:nvGraphicFramePr>
          <p:cNvPr id="12" name="表 12">
            <a:extLst>
              <a:ext uri="{FF2B5EF4-FFF2-40B4-BE49-F238E27FC236}">
                <a16:creationId xmlns:a16="http://schemas.microsoft.com/office/drawing/2014/main" id="{EF42F777-E77F-48E4-BFE5-A517E5B5E70D}"/>
              </a:ext>
            </a:extLst>
          </p:cNvPr>
          <p:cNvGraphicFramePr>
            <a:graphicFrameLocks noGrp="1"/>
          </p:cNvGraphicFramePr>
          <p:nvPr>
            <p:extLst>
              <p:ext uri="{D42A27DB-BD31-4B8C-83A1-F6EECF244321}">
                <p14:modId xmlns:p14="http://schemas.microsoft.com/office/powerpoint/2010/main" val="1157409107"/>
              </p:ext>
            </p:extLst>
          </p:nvPr>
        </p:nvGraphicFramePr>
        <p:xfrm>
          <a:off x="6765380" y="1004190"/>
          <a:ext cx="1657811" cy="548640"/>
        </p:xfrm>
        <a:graphic>
          <a:graphicData uri="http://schemas.openxmlformats.org/drawingml/2006/table">
            <a:tbl>
              <a:tblPr firstRow="1" bandRow="1">
                <a:tableStyleId>{5C22544A-7EE6-4342-B048-85BDC9FD1C3A}</a:tableStyleId>
              </a:tblPr>
              <a:tblGrid>
                <a:gridCol w="295083">
                  <a:extLst>
                    <a:ext uri="{9D8B030D-6E8A-4147-A177-3AD203B41FA5}">
                      <a16:colId xmlns:a16="http://schemas.microsoft.com/office/drawing/2014/main" val="1403643332"/>
                    </a:ext>
                  </a:extLst>
                </a:gridCol>
                <a:gridCol w="330518">
                  <a:extLst>
                    <a:ext uri="{9D8B030D-6E8A-4147-A177-3AD203B41FA5}">
                      <a16:colId xmlns:a16="http://schemas.microsoft.com/office/drawing/2014/main" val="590885176"/>
                    </a:ext>
                  </a:extLst>
                </a:gridCol>
                <a:gridCol w="330518">
                  <a:extLst>
                    <a:ext uri="{9D8B030D-6E8A-4147-A177-3AD203B41FA5}">
                      <a16:colId xmlns:a16="http://schemas.microsoft.com/office/drawing/2014/main" val="807186894"/>
                    </a:ext>
                  </a:extLst>
                </a:gridCol>
                <a:gridCol w="350846">
                  <a:extLst>
                    <a:ext uri="{9D8B030D-6E8A-4147-A177-3AD203B41FA5}">
                      <a16:colId xmlns:a16="http://schemas.microsoft.com/office/drawing/2014/main" val="4227146173"/>
                    </a:ext>
                  </a:extLst>
                </a:gridCol>
                <a:gridCol w="350846">
                  <a:extLst>
                    <a:ext uri="{9D8B030D-6E8A-4147-A177-3AD203B41FA5}">
                      <a16:colId xmlns:a16="http://schemas.microsoft.com/office/drawing/2014/main" val="2016640841"/>
                    </a:ext>
                  </a:extLst>
                </a:gridCol>
              </a:tblGrid>
              <a:tr h="165162">
                <a:tc>
                  <a:txBody>
                    <a:bodyPr/>
                    <a:lstStyle/>
                    <a:p>
                      <a:r>
                        <a:rPr kumimoji="1" lang="en-US" altLang="ja-JP" sz="1200" dirty="0"/>
                        <a:t>G</a:t>
                      </a:r>
                      <a:endParaRPr kumimoji="1" lang="ja-JP" altLang="en-US" sz="1200" dirty="0"/>
                    </a:p>
                  </a:txBody>
                  <a:tcPr/>
                </a:tc>
                <a:tc>
                  <a:txBody>
                    <a:bodyPr/>
                    <a:lstStyle/>
                    <a:p>
                      <a:r>
                        <a:rPr kumimoji="1" lang="en-US" altLang="ja-JP" sz="1200" dirty="0"/>
                        <a:t>V</a:t>
                      </a:r>
                      <a:endParaRPr kumimoji="1" lang="ja-JP" altLang="en-US" sz="1200" dirty="0"/>
                    </a:p>
                  </a:txBody>
                  <a:tcPr/>
                </a:tc>
                <a:tc>
                  <a:txBody>
                    <a:bodyPr/>
                    <a:lstStyle/>
                    <a:p>
                      <a:r>
                        <a:rPr kumimoji="1" lang="en-US" altLang="ja-JP" sz="1200" dirty="0"/>
                        <a:t>V</a:t>
                      </a:r>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extLst>
                  <a:ext uri="{0D108BD9-81ED-4DB2-BD59-A6C34878D82A}">
                    <a16:rowId xmlns:a16="http://schemas.microsoft.com/office/drawing/2014/main" val="3888342051"/>
                  </a:ext>
                </a:extLst>
              </a:tr>
              <a:tr h="174063">
                <a:tc>
                  <a:txBody>
                    <a:bodyPr/>
                    <a:lstStyle/>
                    <a:p>
                      <a:r>
                        <a:rPr kumimoji="1" lang="en-US" altLang="ja-JP" sz="1200" dirty="0"/>
                        <a:t>G</a:t>
                      </a:r>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tc>
                  <a:txBody>
                    <a:bodyPr/>
                    <a:lstStyle/>
                    <a:p>
                      <a:endParaRPr kumimoji="1" lang="ja-JP" altLang="en-US" sz="1200"/>
                    </a:p>
                  </a:txBody>
                  <a:tcPr/>
                </a:tc>
                <a:tc>
                  <a:txBody>
                    <a:bodyPr/>
                    <a:lstStyle/>
                    <a:p>
                      <a:endParaRPr kumimoji="1" lang="ja-JP" altLang="en-US" sz="1200" dirty="0"/>
                    </a:p>
                  </a:txBody>
                  <a:tcPr/>
                </a:tc>
                <a:extLst>
                  <a:ext uri="{0D108BD9-81ED-4DB2-BD59-A6C34878D82A}">
                    <a16:rowId xmlns:a16="http://schemas.microsoft.com/office/drawing/2014/main" val="1262288304"/>
                  </a:ext>
                </a:extLst>
              </a:tr>
            </a:tbl>
          </a:graphicData>
        </a:graphic>
      </p:graphicFrame>
      <p:sp>
        <p:nvSpPr>
          <p:cNvPr id="16" name="テキスト ボックス 15">
            <a:extLst>
              <a:ext uri="{FF2B5EF4-FFF2-40B4-BE49-F238E27FC236}">
                <a16:creationId xmlns:a16="http://schemas.microsoft.com/office/drawing/2014/main" id="{50BD5E0E-5EC7-4BE1-9B05-84BADD08C1B9}"/>
              </a:ext>
            </a:extLst>
          </p:cNvPr>
          <p:cNvSpPr txBox="1"/>
          <p:nvPr/>
        </p:nvSpPr>
        <p:spPr>
          <a:xfrm>
            <a:off x="6842904" y="178616"/>
            <a:ext cx="4279880" cy="461665"/>
          </a:xfrm>
          <a:prstGeom prst="rect">
            <a:avLst/>
          </a:prstGeom>
          <a:noFill/>
        </p:spPr>
        <p:txBody>
          <a:bodyPr wrap="square">
            <a:spAutoFit/>
          </a:bodyPr>
          <a:lstStyle/>
          <a:p>
            <a:r>
              <a:rPr kumimoji="1" lang="ja-JP" altLang="en-US" sz="1200" dirty="0"/>
              <a:t>対策</a:t>
            </a:r>
            <a:r>
              <a:rPr kumimoji="1" lang="en-US" altLang="ja-JP" sz="1200" dirty="0"/>
              <a:t>1</a:t>
            </a:r>
            <a:r>
              <a:rPr kumimoji="1" lang="ja-JP" altLang="en-US" sz="1200" dirty="0"/>
              <a:t>：</a:t>
            </a:r>
            <a:r>
              <a:rPr kumimoji="1" lang="en-US" altLang="ja-JP" sz="1200" dirty="0"/>
              <a:t>CN2(</a:t>
            </a:r>
            <a:r>
              <a:rPr kumimoji="1" lang="ja-JP" altLang="en-US" sz="1200" dirty="0"/>
              <a:t>モーターへのケーブル用コネクタ</a:t>
            </a:r>
            <a:r>
              <a:rPr kumimoji="1" lang="en-US" altLang="ja-JP" sz="1200" dirty="0"/>
              <a:t>)</a:t>
            </a:r>
            <a:r>
              <a:rPr kumimoji="1" lang="ja-JP" altLang="en-US" sz="1200" dirty="0"/>
              <a:t>の</a:t>
            </a:r>
            <a:r>
              <a:rPr kumimoji="1" lang="en-US" altLang="ja-JP" sz="1200" dirty="0"/>
              <a:t>V-G</a:t>
            </a:r>
            <a:r>
              <a:rPr kumimoji="1" lang="ja-JP" altLang="en-US" sz="1200" dirty="0"/>
              <a:t>間に　　　　　　　　　　　デカップリングコンデンサを入れた</a:t>
            </a:r>
            <a:endParaRPr kumimoji="1" lang="en-US" altLang="ja-JP" sz="1200" dirty="0"/>
          </a:p>
        </p:txBody>
      </p:sp>
      <p:sp>
        <p:nvSpPr>
          <p:cNvPr id="13" name="テキスト ボックス 12">
            <a:extLst>
              <a:ext uri="{FF2B5EF4-FFF2-40B4-BE49-F238E27FC236}">
                <a16:creationId xmlns:a16="http://schemas.microsoft.com/office/drawing/2014/main" id="{F8762677-8314-4F6A-884B-773B65E44EE0}"/>
              </a:ext>
            </a:extLst>
          </p:cNvPr>
          <p:cNvSpPr txBox="1"/>
          <p:nvPr/>
        </p:nvSpPr>
        <p:spPr>
          <a:xfrm>
            <a:off x="6442068" y="634858"/>
            <a:ext cx="2252498" cy="338554"/>
          </a:xfrm>
          <a:prstGeom prst="rect">
            <a:avLst/>
          </a:prstGeom>
          <a:noFill/>
        </p:spPr>
        <p:txBody>
          <a:bodyPr wrap="square">
            <a:spAutoFit/>
          </a:bodyPr>
          <a:lstStyle/>
          <a:p>
            <a:r>
              <a:rPr kumimoji="1" lang="en-US" altLang="ja-JP" sz="1600" dirty="0"/>
              <a:t>CN2</a:t>
            </a:r>
            <a:r>
              <a:rPr lang="ja-JP" altLang="en-US" sz="1600" dirty="0"/>
              <a:t>のピンアサイン</a:t>
            </a:r>
            <a:r>
              <a:rPr kumimoji="1" lang="ja-JP" altLang="en-US" sz="1600" dirty="0"/>
              <a:t>　</a:t>
            </a:r>
            <a:endParaRPr lang="ja-JP" altLang="en-US" sz="1600" dirty="0"/>
          </a:p>
        </p:txBody>
      </p:sp>
      <p:sp>
        <p:nvSpPr>
          <p:cNvPr id="15" name="テキスト ボックス 14">
            <a:extLst>
              <a:ext uri="{FF2B5EF4-FFF2-40B4-BE49-F238E27FC236}">
                <a16:creationId xmlns:a16="http://schemas.microsoft.com/office/drawing/2014/main" id="{EB1A09D9-986D-41D3-A784-0203F419DD24}"/>
              </a:ext>
            </a:extLst>
          </p:cNvPr>
          <p:cNvSpPr txBox="1"/>
          <p:nvPr/>
        </p:nvSpPr>
        <p:spPr>
          <a:xfrm>
            <a:off x="6442068" y="1594545"/>
            <a:ext cx="2370923" cy="430887"/>
          </a:xfrm>
          <a:prstGeom prst="rect">
            <a:avLst/>
          </a:prstGeom>
          <a:noFill/>
        </p:spPr>
        <p:txBody>
          <a:bodyPr wrap="square">
            <a:spAutoFit/>
          </a:bodyPr>
          <a:lstStyle/>
          <a:p>
            <a:r>
              <a:rPr kumimoji="1" lang="en-US" altLang="ja-JP" sz="1100" dirty="0"/>
              <a:t>CN2</a:t>
            </a:r>
            <a:r>
              <a:rPr kumimoji="1" lang="ja-JP" altLang="en-US" sz="1100" dirty="0"/>
              <a:t>資料は公開されていない。</a:t>
            </a:r>
            <a:endParaRPr kumimoji="1" lang="en-US" altLang="ja-JP" sz="1100" dirty="0"/>
          </a:p>
          <a:p>
            <a:r>
              <a:rPr lang="ja-JP" altLang="en-US" sz="1100" dirty="0"/>
              <a:t>　　テスタで</a:t>
            </a:r>
            <a:r>
              <a:rPr kumimoji="1" lang="ja-JP" altLang="en-US" sz="1100" dirty="0"/>
              <a:t>調べると以下だった。</a:t>
            </a:r>
            <a:endParaRPr lang="ja-JP" altLang="en-US" sz="1100" dirty="0"/>
          </a:p>
        </p:txBody>
      </p:sp>
      <p:pic>
        <p:nvPicPr>
          <p:cNvPr id="11" name="図 10">
            <a:extLst>
              <a:ext uri="{FF2B5EF4-FFF2-40B4-BE49-F238E27FC236}">
                <a16:creationId xmlns:a16="http://schemas.microsoft.com/office/drawing/2014/main" id="{41DFD3EC-E49B-4DC0-855A-127CAF39995A}"/>
              </a:ext>
            </a:extLst>
          </p:cNvPr>
          <p:cNvPicPr>
            <a:picLocks noChangeAspect="1"/>
          </p:cNvPicPr>
          <p:nvPr/>
        </p:nvPicPr>
        <p:blipFill>
          <a:blip r:embed="rId5"/>
          <a:stretch>
            <a:fillRect/>
          </a:stretch>
        </p:blipFill>
        <p:spPr>
          <a:xfrm>
            <a:off x="159879" y="1309232"/>
            <a:ext cx="3073432" cy="1770664"/>
          </a:xfrm>
          <a:prstGeom prst="rect">
            <a:avLst/>
          </a:prstGeom>
        </p:spPr>
      </p:pic>
      <p:sp>
        <p:nvSpPr>
          <p:cNvPr id="17" name="テキスト ボックス 16">
            <a:extLst>
              <a:ext uri="{FF2B5EF4-FFF2-40B4-BE49-F238E27FC236}">
                <a16:creationId xmlns:a16="http://schemas.microsoft.com/office/drawing/2014/main" id="{FD13B2C8-9AC3-4161-ABA0-4F2B0D9D7A1B}"/>
              </a:ext>
            </a:extLst>
          </p:cNvPr>
          <p:cNvSpPr txBox="1"/>
          <p:nvPr/>
        </p:nvSpPr>
        <p:spPr>
          <a:xfrm>
            <a:off x="154674" y="938235"/>
            <a:ext cx="3055794" cy="369332"/>
          </a:xfrm>
          <a:prstGeom prst="rect">
            <a:avLst/>
          </a:prstGeom>
          <a:noFill/>
        </p:spPr>
        <p:txBody>
          <a:bodyPr wrap="square">
            <a:spAutoFit/>
          </a:bodyPr>
          <a:lstStyle/>
          <a:p>
            <a:r>
              <a:rPr kumimoji="1" lang="ja-JP" altLang="en-US" dirty="0"/>
              <a:t>ノイズなし</a:t>
            </a:r>
            <a:r>
              <a:rPr kumimoji="1" lang="en-US" altLang="ja-JP" dirty="0"/>
              <a:t>(</a:t>
            </a:r>
            <a:r>
              <a:rPr kumimoji="1" lang="ja-JP" altLang="en-US" dirty="0"/>
              <a:t>モーター</a:t>
            </a:r>
            <a:r>
              <a:rPr kumimoji="1" lang="en-US" altLang="ja-JP" dirty="0"/>
              <a:t>OFF)</a:t>
            </a:r>
            <a:endParaRPr lang="ja-JP" altLang="en-US" dirty="0"/>
          </a:p>
        </p:txBody>
      </p:sp>
      <p:pic>
        <p:nvPicPr>
          <p:cNvPr id="19" name="図 18">
            <a:extLst>
              <a:ext uri="{FF2B5EF4-FFF2-40B4-BE49-F238E27FC236}">
                <a16:creationId xmlns:a16="http://schemas.microsoft.com/office/drawing/2014/main" id="{80AEF064-6F06-4F3D-AA2A-42F49E623E6F}"/>
              </a:ext>
            </a:extLst>
          </p:cNvPr>
          <p:cNvPicPr>
            <a:picLocks noChangeAspect="1"/>
          </p:cNvPicPr>
          <p:nvPr/>
        </p:nvPicPr>
        <p:blipFill>
          <a:blip r:embed="rId6"/>
          <a:stretch>
            <a:fillRect/>
          </a:stretch>
        </p:blipFill>
        <p:spPr>
          <a:xfrm>
            <a:off x="3432958" y="4389628"/>
            <a:ext cx="2933127" cy="1970711"/>
          </a:xfrm>
          <a:prstGeom prst="rect">
            <a:avLst/>
          </a:prstGeom>
        </p:spPr>
      </p:pic>
      <p:sp>
        <p:nvSpPr>
          <p:cNvPr id="20" name="テキスト ボックス 19">
            <a:extLst>
              <a:ext uri="{FF2B5EF4-FFF2-40B4-BE49-F238E27FC236}">
                <a16:creationId xmlns:a16="http://schemas.microsoft.com/office/drawing/2014/main" id="{976E30E0-4229-44FB-9489-E8BFBE204B40}"/>
              </a:ext>
            </a:extLst>
          </p:cNvPr>
          <p:cNvSpPr txBox="1"/>
          <p:nvPr/>
        </p:nvSpPr>
        <p:spPr>
          <a:xfrm>
            <a:off x="323308" y="3524277"/>
            <a:ext cx="2138335" cy="923330"/>
          </a:xfrm>
          <a:prstGeom prst="rect">
            <a:avLst/>
          </a:prstGeom>
          <a:noFill/>
        </p:spPr>
        <p:txBody>
          <a:bodyPr wrap="square">
            <a:spAutoFit/>
          </a:bodyPr>
          <a:lstStyle/>
          <a:p>
            <a:r>
              <a:rPr kumimoji="1" lang="ja-JP" altLang="en-US" dirty="0"/>
              <a:t>ノイズ増えた：</a:t>
            </a:r>
            <a:endParaRPr kumimoji="1" lang="en-US" altLang="ja-JP" dirty="0"/>
          </a:p>
          <a:p>
            <a:r>
              <a:rPr kumimoji="1" lang="ja-JP" altLang="en-US" dirty="0"/>
              <a:t>デカップリング</a:t>
            </a:r>
            <a:endParaRPr kumimoji="1" lang="en-US" altLang="ja-JP" dirty="0"/>
          </a:p>
          <a:p>
            <a:r>
              <a:rPr kumimoji="1" lang="ja-JP" altLang="en-US" dirty="0"/>
              <a:t>コンデンサあり</a:t>
            </a:r>
            <a:endParaRPr lang="ja-JP" altLang="en-US" dirty="0"/>
          </a:p>
        </p:txBody>
      </p:sp>
    </p:spTree>
    <p:extLst>
      <p:ext uri="{BB962C8B-B14F-4D97-AF65-F5344CB8AC3E}">
        <p14:creationId xmlns:p14="http://schemas.microsoft.com/office/powerpoint/2010/main" val="142394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90AAA0-462A-409B-9A01-166EE8E952BC}"/>
              </a:ext>
            </a:extLst>
          </p:cNvPr>
          <p:cNvSpPr>
            <a:spLocks noGrp="1"/>
          </p:cNvSpPr>
          <p:nvPr>
            <p:ph type="title"/>
          </p:nvPr>
        </p:nvSpPr>
        <p:spPr>
          <a:xfrm>
            <a:off x="838200" y="306402"/>
            <a:ext cx="10515600" cy="562165"/>
          </a:xfrm>
        </p:spPr>
        <p:txBody>
          <a:bodyPr>
            <a:normAutofit fontScale="90000"/>
          </a:bodyPr>
          <a:lstStyle/>
          <a:p>
            <a:r>
              <a:rPr lang="en-US" altLang="ja-JP" dirty="0"/>
              <a:t>GND</a:t>
            </a:r>
            <a:r>
              <a:rPr lang="ja-JP" altLang="en-US" dirty="0"/>
              <a:t>追加後の</a:t>
            </a:r>
            <a:r>
              <a:rPr lang="en-US" altLang="ja-JP" dirty="0"/>
              <a:t>TP</a:t>
            </a:r>
            <a:r>
              <a:rPr lang="ja-JP" altLang="en-US" dirty="0"/>
              <a:t>結果</a:t>
            </a:r>
            <a:endParaRPr kumimoji="1" lang="ja-JP" altLang="en-US" dirty="0"/>
          </a:p>
        </p:txBody>
      </p:sp>
      <p:sp>
        <p:nvSpPr>
          <p:cNvPr id="3" name="コンテンツ プレースホルダー 2">
            <a:extLst>
              <a:ext uri="{FF2B5EF4-FFF2-40B4-BE49-F238E27FC236}">
                <a16:creationId xmlns:a16="http://schemas.microsoft.com/office/drawing/2014/main" id="{B0E71504-AB04-4794-AA85-E094D1B1BCD8}"/>
              </a:ext>
            </a:extLst>
          </p:cNvPr>
          <p:cNvSpPr>
            <a:spLocks noGrp="1"/>
          </p:cNvSpPr>
          <p:nvPr>
            <p:ph idx="1"/>
          </p:nvPr>
        </p:nvSpPr>
        <p:spPr>
          <a:xfrm>
            <a:off x="368416" y="5384092"/>
            <a:ext cx="11451672" cy="1251600"/>
          </a:xfrm>
        </p:spPr>
        <p:txBody>
          <a:bodyPr>
            <a:normAutofit fontScale="92500"/>
          </a:bodyPr>
          <a:lstStyle/>
          <a:p>
            <a:r>
              <a:rPr lang="ja-JP" altLang="en-US" dirty="0"/>
              <a:t>上：</a:t>
            </a:r>
            <a:r>
              <a:rPr lang="en-US" altLang="ja-JP" dirty="0"/>
              <a:t>BOX-ON</a:t>
            </a:r>
            <a:r>
              <a:rPr lang="ja-JP" altLang="en-US" dirty="0"/>
              <a:t>、　下：　</a:t>
            </a:r>
            <a:r>
              <a:rPr lang="en-US" altLang="ja-JP" dirty="0"/>
              <a:t>BOX-OFF</a:t>
            </a:r>
          </a:p>
          <a:p>
            <a:r>
              <a:rPr kumimoji="1" lang="en-US" altLang="ja-JP" dirty="0"/>
              <a:t>BOX</a:t>
            </a:r>
            <a:r>
              <a:rPr kumimoji="1" lang="ja-JP" altLang="en-US" dirty="0"/>
              <a:t>－</a:t>
            </a:r>
            <a:r>
              <a:rPr kumimoji="1" lang="en-US" altLang="ja-JP" dirty="0"/>
              <a:t>ON/OFF</a:t>
            </a:r>
            <a:r>
              <a:rPr kumimoji="1" lang="ja-JP" altLang="en-US" dirty="0"/>
              <a:t>によらず、</a:t>
            </a:r>
            <a:r>
              <a:rPr kumimoji="1" lang="en-US" altLang="ja-JP" dirty="0"/>
              <a:t>TP</a:t>
            </a:r>
            <a:r>
              <a:rPr kumimoji="1" lang="ja-JP" altLang="en-US" dirty="0"/>
              <a:t>の結果</a:t>
            </a:r>
            <a:r>
              <a:rPr lang="ja-JP" altLang="en-US" dirty="0"/>
              <a:t>に変化なし。</a:t>
            </a:r>
            <a:r>
              <a:rPr kumimoji="1" lang="ja-JP" altLang="en-US" dirty="0"/>
              <a:t>ノイズの影響はない。</a:t>
            </a:r>
          </a:p>
        </p:txBody>
      </p:sp>
      <p:pic>
        <p:nvPicPr>
          <p:cNvPr id="5" name="図 4">
            <a:extLst>
              <a:ext uri="{FF2B5EF4-FFF2-40B4-BE49-F238E27FC236}">
                <a16:creationId xmlns:a16="http://schemas.microsoft.com/office/drawing/2014/main" id="{05A7FC13-3E49-4F0F-9C76-62DD635F49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4767" y="1186020"/>
            <a:ext cx="12017233" cy="3850656"/>
          </a:xfrm>
          <a:prstGeom prst="rect">
            <a:avLst/>
          </a:prstGeom>
        </p:spPr>
      </p:pic>
    </p:spTree>
    <p:extLst>
      <p:ext uri="{BB962C8B-B14F-4D97-AF65-F5344CB8AC3E}">
        <p14:creationId xmlns:p14="http://schemas.microsoft.com/office/powerpoint/2010/main" val="40578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21D8AB-BE79-45C5-9671-B2951A815C9A}"/>
              </a:ext>
            </a:extLst>
          </p:cNvPr>
          <p:cNvSpPr>
            <a:spLocks noGrp="1"/>
          </p:cNvSpPr>
          <p:nvPr>
            <p:ph type="title"/>
          </p:nvPr>
        </p:nvSpPr>
        <p:spPr>
          <a:xfrm>
            <a:off x="838200" y="365125"/>
            <a:ext cx="10515600" cy="540461"/>
          </a:xfrm>
        </p:spPr>
        <p:txBody>
          <a:bodyPr>
            <a:normAutofit fontScale="90000"/>
          </a:bodyPr>
          <a:lstStyle/>
          <a:p>
            <a:r>
              <a:rPr kumimoji="1" lang="ja-JP" altLang="en-US" dirty="0"/>
              <a:t>比較のために</a:t>
            </a:r>
            <a:r>
              <a:rPr kumimoji="1" lang="en-US" altLang="ja-JP" dirty="0"/>
              <a:t>GND</a:t>
            </a:r>
            <a:r>
              <a:rPr kumimoji="1" lang="ja-JP" altLang="en-US" dirty="0"/>
              <a:t>対策前の</a:t>
            </a:r>
            <a:r>
              <a:rPr kumimoji="1" lang="en-US" altLang="ja-JP" dirty="0"/>
              <a:t>TP</a:t>
            </a:r>
            <a:r>
              <a:rPr kumimoji="1" lang="ja-JP" altLang="en-US" dirty="0"/>
              <a:t>データ</a:t>
            </a:r>
          </a:p>
        </p:txBody>
      </p:sp>
      <p:sp>
        <p:nvSpPr>
          <p:cNvPr id="3" name="コンテンツ プレースホルダー 2">
            <a:extLst>
              <a:ext uri="{FF2B5EF4-FFF2-40B4-BE49-F238E27FC236}">
                <a16:creationId xmlns:a16="http://schemas.microsoft.com/office/drawing/2014/main" id="{6FA1C37B-30CA-4D86-8672-AD6FFBA1679B}"/>
              </a:ext>
            </a:extLst>
          </p:cNvPr>
          <p:cNvSpPr>
            <a:spLocks noGrp="1"/>
          </p:cNvSpPr>
          <p:nvPr>
            <p:ph idx="1"/>
          </p:nvPr>
        </p:nvSpPr>
        <p:spPr>
          <a:xfrm>
            <a:off x="838200" y="1825624"/>
            <a:ext cx="4446864" cy="4486275"/>
          </a:xfrm>
        </p:spPr>
        <p:txBody>
          <a:bodyPr/>
          <a:lstStyle/>
          <a:p>
            <a:pPr marL="0" indent="0">
              <a:buNone/>
            </a:pPr>
            <a:endParaRPr kumimoji="1" lang="ja-JP" altLang="en-US" dirty="0"/>
          </a:p>
        </p:txBody>
      </p:sp>
      <p:pic>
        <p:nvPicPr>
          <p:cNvPr id="13" name="図 12">
            <a:extLst>
              <a:ext uri="{FF2B5EF4-FFF2-40B4-BE49-F238E27FC236}">
                <a16:creationId xmlns:a16="http://schemas.microsoft.com/office/drawing/2014/main" id="{78D46B3A-596D-448F-A5B9-AB87FD2BC6C8}"/>
              </a:ext>
            </a:extLst>
          </p:cNvPr>
          <p:cNvPicPr>
            <a:picLocks noChangeAspect="1"/>
          </p:cNvPicPr>
          <p:nvPr/>
        </p:nvPicPr>
        <p:blipFill>
          <a:blip r:embed="rId2"/>
          <a:stretch>
            <a:fillRect/>
          </a:stretch>
        </p:blipFill>
        <p:spPr>
          <a:xfrm>
            <a:off x="352969" y="905586"/>
            <a:ext cx="9864190" cy="5300712"/>
          </a:xfrm>
          <a:prstGeom prst="rect">
            <a:avLst/>
          </a:prstGeom>
        </p:spPr>
      </p:pic>
      <p:sp>
        <p:nvSpPr>
          <p:cNvPr id="6" name="テキスト ボックス 5">
            <a:extLst>
              <a:ext uri="{FF2B5EF4-FFF2-40B4-BE49-F238E27FC236}">
                <a16:creationId xmlns:a16="http://schemas.microsoft.com/office/drawing/2014/main" id="{E8D32835-8CEA-48C4-BBD6-CE51F96A33FC}"/>
              </a:ext>
            </a:extLst>
          </p:cNvPr>
          <p:cNvSpPr txBox="1"/>
          <p:nvPr/>
        </p:nvSpPr>
        <p:spPr>
          <a:xfrm>
            <a:off x="3299527" y="2299589"/>
            <a:ext cx="6097348" cy="369332"/>
          </a:xfrm>
          <a:prstGeom prst="rect">
            <a:avLst/>
          </a:prstGeom>
          <a:noFill/>
        </p:spPr>
        <p:txBody>
          <a:bodyPr wrap="square">
            <a:spAutoFit/>
          </a:bodyPr>
          <a:lstStyle/>
          <a:p>
            <a:r>
              <a:rPr kumimoji="1" lang="ja-JP" altLang="en-US" dirty="0">
                <a:solidFill>
                  <a:schemeClr val="bg1"/>
                </a:solidFill>
              </a:rPr>
              <a:t>モーター</a:t>
            </a:r>
            <a:r>
              <a:rPr kumimoji="1" lang="en-US" altLang="ja-JP" dirty="0">
                <a:solidFill>
                  <a:schemeClr val="bg1"/>
                </a:solidFill>
              </a:rPr>
              <a:t>ON</a:t>
            </a:r>
            <a:r>
              <a:rPr kumimoji="1" lang="ja-JP" altLang="en-US" dirty="0">
                <a:solidFill>
                  <a:schemeClr val="bg1"/>
                </a:solidFill>
              </a:rPr>
              <a:t>で大きなノイズ</a:t>
            </a:r>
            <a:endParaRPr lang="ja-JP" altLang="en-US" dirty="0">
              <a:solidFill>
                <a:schemeClr val="bg1"/>
              </a:solidFill>
            </a:endParaRPr>
          </a:p>
        </p:txBody>
      </p:sp>
    </p:spTree>
    <p:extLst>
      <p:ext uri="{BB962C8B-B14F-4D97-AF65-F5344CB8AC3E}">
        <p14:creationId xmlns:p14="http://schemas.microsoft.com/office/powerpoint/2010/main" val="139316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2A2277-6480-4393-AFFE-9D3ED6455D08}"/>
              </a:ext>
            </a:extLst>
          </p:cNvPr>
          <p:cNvSpPr>
            <a:spLocks noGrp="1"/>
          </p:cNvSpPr>
          <p:nvPr>
            <p:ph type="title"/>
          </p:nvPr>
        </p:nvSpPr>
        <p:spPr>
          <a:xfrm>
            <a:off x="376954" y="125797"/>
            <a:ext cx="10515600" cy="490552"/>
          </a:xfrm>
        </p:spPr>
        <p:txBody>
          <a:bodyPr>
            <a:noAutofit/>
          </a:bodyPr>
          <a:lstStyle/>
          <a:p>
            <a:r>
              <a:rPr kumimoji="1" lang="ja-JP" altLang="en-US" sz="3200" dirty="0"/>
              <a:t>今後の測定</a:t>
            </a:r>
          </a:p>
        </p:txBody>
      </p:sp>
      <p:sp>
        <p:nvSpPr>
          <p:cNvPr id="3" name="コンテンツ プレースホルダー 2">
            <a:extLst>
              <a:ext uri="{FF2B5EF4-FFF2-40B4-BE49-F238E27FC236}">
                <a16:creationId xmlns:a16="http://schemas.microsoft.com/office/drawing/2014/main" id="{F1C0B259-990F-4C35-AC33-4E620B819796}"/>
              </a:ext>
            </a:extLst>
          </p:cNvPr>
          <p:cNvSpPr>
            <a:spLocks noGrp="1"/>
          </p:cNvSpPr>
          <p:nvPr>
            <p:ph idx="1"/>
          </p:nvPr>
        </p:nvSpPr>
        <p:spPr>
          <a:xfrm>
            <a:off x="240410" y="616348"/>
            <a:ext cx="11258026" cy="6241651"/>
          </a:xfrm>
        </p:spPr>
        <p:txBody>
          <a:bodyPr>
            <a:normAutofit fontScale="62500" lnSpcReduction="20000"/>
          </a:bodyPr>
          <a:lstStyle/>
          <a:p>
            <a:pPr>
              <a:lnSpc>
                <a:spcPct val="120000"/>
              </a:lnSpc>
            </a:pPr>
            <a:r>
              <a:rPr kumimoji="1" lang="ja-JP" altLang="en-US" dirty="0"/>
              <a:t>ソーステスト　並本さん</a:t>
            </a:r>
            <a:endParaRPr kumimoji="1" lang="en-US" altLang="ja-JP" dirty="0"/>
          </a:p>
          <a:p>
            <a:pPr lvl="1">
              <a:lnSpc>
                <a:spcPct val="120000"/>
              </a:lnSpc>
            </a:pPr>
            <a:r>
              <a:rPr kumimoji="1" lang="en-US" altLang="ja-JP" dirty="0"/>
              <a:t>GND</a:t>
            </a:r>
            <a:r>
              <a:rPr kumimoji="1" lang="ja-JP" altLang="en-US" dirty="0"/>
              <a:t>解決したセットアップで魚の骨が現れるか。</a:t>
            </a:r>
            <a:endParaRPr kumimoji="1" lang="en-US" altLang="ja-JP" dirty="0"/>
          </a:p>
          <a:p>
            <a:pPr lvl="1">
              <a:lnSpc>
                <a:spcPct val="120000"/>
              </a:lnSpc>
            </a:pPr>
            <a:r>
              <a:rPr kumimoji="1" lang="ja-JP" altLang="en-US" dirty="0"/>
              <a:t>解決していたら、ジグで線源測定　</a:t>
            </a:r>
            <a:endParaRPr kumimoji="1" lang="en-US" altLang="ja-JP" dirty="0"/>
          </a:p>
          <a:p>
            <a:pPr marL="914400" lvl="2" indent="0">
              <a:lnSpc>
                <a:spcPct val="120000"/>
              </a:lnSpc>
              <a:buNone/>
            </a:pPr>
            <a:r>
              <a:rPr kumimoji="1" lang="ja-JP" altLang="en-US" dirty="0"/>
              <a:t>→　モーターを動かす測定も行う。</a:t>
            </a:r>
            <a:endParaRPr kumimoji="1" lang="en-US" altLang="ja-JP" dirty="0"/>
          </a:p>
          <a:p>
            <a:pPr lvl="1">
              <a:lnSpc>
                <a:spcPct val="120000"/>
              </a:lnSpc>
            </a:pPr>
            <a:endParaRPr lang="en-US" altLang="ja-JP" dirty="0"/>
          </a:p>
          <a:p>
            <a:pPr>
              <a:lnSpc>
                <a:spcPct val="120000"/>
              </a:lnSpc>
            </a:pPr>
            <a:r>
              <a:rPr lang="ja-JP" altLang="en-US" dirty="0"/>
              <a:t>通信テスト　森田さん</a:t>
            </a:r>
            <a:endParaRPr lang="en-US" altLang="ja-JP" dirty="0"/>
          </a:p>
          <a:p>
            <a:pPr lvl="1">
              <a:lnSpc>
                <a:spcPct val="120000"/>
              </a:lnSpc>
            </a:pPr>
            <a:r>
              <a:rPr lang="ja-JP" altLang="en-US" dirty="0"/>
              <a:t>バスエクステンダ＋変換基板</a:t>
            </a:r>
            <a:r>
              <a:rPr lang="en-US" altLang="ja-JP" dirty="0"/>
              <a:t>short/long</a:t>
            </a:r>
            <a:r>
              <a:rPr lang="ja-JP" altLang="en-US" dirty="0"/>
              <a:t>による通信の成功</a:t>
            </a:r>
            <a:r>
              <a:rPr lang="en-US" altLang="ja-JP" dirty="0"/>
              <a:t>/</a:t>
            </a:r>
            <a:r>
              <a:rPr lang="ja-JP" altLang="en-US" dirty="0"/>
              <a:t>失敗を再現する。</a:t>
            </a:r>
            <a:endParaRPr lang="en-US" altLang="ja-JP" dirty="0"/>
          </a:p>
          <a:p>
            <a:pPr lvl="1">
              <a:lnSpc>
                <a:spcPct val="120000"/>
              </a:lnSpc>
            </a:pPr>
            <a:r>
              <a:rPr lang="en-US" altLang="ja-JP" dirty="0"/>
              <a:t>CLK</a:t>
            </a:r>
            <a:r>
              <a:rPr lang="ja-JP" altLang="en-US" dirty="0"/>
              <a:t>ケーブルの品質を検証する。</a:t>
            </a:r>
            <a:endParaRPr lang="en-US" altLang="ja-JP" dirty="0"/>
          </a:p>
          <a:p>
            <a:pPr lvl="1">
              <a:lnSpc>
                <a:spcPct val="120000"/>
              </a:lnSpc>
            </a:pPr>
            <a:endParaRPr lang="en-US" altLang="ja-JP" dirty="0"/>
          </a:p>
          <a:p>
            <a:pPr>
              <a:lnSpc>
                <a:spcPct val="120000"/>
              </a:lnSpc>
            </a:pPr>
            <a:r>
              <a:rPr lang="en-US" altLang="ja-JP" dirty="0"/>
              <a:t>ROC</a:t>
            </a:r>
            <a:r>
              <a:rPr lang="ja-JP" altLang="en-US" dirty="0"/>
              <a:t>テスト</a:t>
            </a:r>
            <a:endParaRPr lang="en-US" altLang="ja-JP" dirty="0"/>
          </a:p>
          <a:p>
            <a:pPr lvl="1">
              <a:lnSpc>
                <a:spcPct val="120000"/>
              </a:lnSpc>
            </a:pPr>
            <a:r>
              <a:rPr lang="ja-JP" altLang="en-US" dirty="0"/>
              <a:t>受信タイミングを変えると通信が成功</a:t>
            </a:r>
            <a:r>
              <a:rPr lang="en-US" altLang="ja-JP" dirty="0"/>
              <a:t>/</a:t>
            </a:r>
            <a:r>
              <a:rPr lang="ja-JP" altLang="en-US" dirty="0"/>
              <a:t>失敗するかどうかを検証する。</a:t>
            </a:r>
            <a:endParaRPr lang="en-US" altLang="ja-JP" dirty="0"/>
          </a:p>
          <a:p>
            <a:pPr lvl="1">
              <a:lnSpc>
                <a:spcPct val="120000"/>
              </a:lnSpc>
            </a:pPr>
            <a:r>
              <a:rPr lang="ja-JP" altLang="en-US" dirty="0"/>
              <a:t>データが本当に受信しているかどうか、どう見えるかを確認する。　</a:t>
            </a:r>
            <a:r>
              <a:rPr lang="en-US" altLang="ja-JP" dirty="0"/>
              <a:t> </a:t>
            </a:r>
          </a:p>
          <a:p>
            <a:pPr lvl="1">
              <a:lnSpc>
                <a:spcPct val="120000"/>
              </a:lnSpc>
            </a:pPr>
            <a:r>
              <a:rPr lang="en-US" altLang="ja-JP" dirty="0"/>
              <a:t>FPGA</a:t>
            </a:r>
            <a:r>
              <a:rPr lang="ja-JP" altLang="en-US" dirty="0"/>
              <a:t>を書き換え</a:t>
            </a:r>
            <a:endParaRPr lang="en-US" altLang="ja-JP" dirty="0"/>
          </a:p>
          <a:p>
            <a:pPr lvl="1">
              <a:lnSpc>
                <a:spcPct val="120000"/>
              </a:lnSpc>
            </a:pPr>
            <a:endParaRPr lang="en-US" altLang="ja-JP" dirty="0"/>
          </a:p>
          <a:p>
            <a:pPr>
              <a:lnSpc>
                <a:spcPct val="120000"/>
              </a:lnSpc>
            </a:pPr>
            <a:r>
              <a:rPr lang="ja-JP" altLang="en-US" dirty="0"/>
              <a:t>バスエクステンダ時のリードバックについてデバッグ</a:t>
            </a:r>
            <a:endParaRPr lang="en-US" altLang="ja-JP" dirty="0"/>
          </a:p>
          <a:p>
            <a:pPr lvl="1">
              <a:lnSpc>
                <a:spcPct val="120000"/>
              </a:lnSpc>
            </a:pPr>
            <a:r>
              <a:rPr lang="ja-JP" altLang="en-US" dirty="0"/>
              <a:t>読み出し波形の確認</a:t>
            </a:r>
            <a:r>
              <a:rPr lang="en-US" altLang="ja-JP" dirty="0"/>
              <a:t>(</a:t>
            </a:r>
            <a:r>
              <a:rPr lang="ja-JP" altLang="en-US" dirty="0"/>
              <a:t>インターセプションボード</a:t>
            </a:r>
            <a:r>
              <a:rPr lang="en-US" altLang="ja-JP" dirty="0"/>
              <a:t>)</a:t>
            </a:r>
            <a:r>
              <a:rPr lang="ja-JP" altLang="en-US" dirty="0"/>
              <a:t>と受信データを見る。</a:t>
            </a:r>
            <a:endParaRPr lang="en-US" altLang="ja-JP" dirty="0"/>
          </a:p>
          <a:p>
            <a:pPr lvl="2">
              <a:lnSpc>
                <a:spcPct val="120000"/>
              </a:lnSpc>
            </a:pPr>
            <a:r>
              <a:rPr lang="ja-JP" altLang="en-US" dirty="0"/>
              <a:t>必要ならタイミングを変更する。</a:t>
            </a:r>
            <a:endParaRPr lang="en-US" altLang="ja-JP" dirty="0"/>
          </a:p>
          <a:p>
            <a:pPr lvl="2">
              <a:lnSpc>
                <a:spcPct val="120000"/>
              </a:lnSpc>
            </a:pPr>
            <a:endParaRPr lang="en-US" altLang="ja-JP" dirty="0"/>
          </a:p>
          <a:p>
            <a:pPr>
              <a:lnSpc>
                <a:spcPct val="120000"/>
              </a:lnSpc>
            </a:pPr>
            <a:r>
              <a:rPr lang="ja-JP" altLang="en-US" dirty="0"/>
              <a:t>これらを行うために、時間割をつくる。</a:t>
            </a:r>
            <a:endParaRPr lang="en-US" altLang="ja-JP" dirty="0"/>
          </a:p>
        </p:txBody>
      </p:sp>
    </p:spTree>
    <p:extLst>
      <p:ext uri="{BB962C8B-B14F-4D97-AF65-F5344CB8AC3E}">
        <p14:creationId xmlns:p14="http://schemas.microsoft.com/office/powerpoint/2010/main" val="291039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a:extLst>
              <a:ext uri="{FF2B5EF4-FFF2-40B4-BE49-F238E27FC236}">
                <a16:creationId xmlns:a16="http://schemas.microsoft.com/office/drawing/2014/main" id="{9F2654E1-D0F3-4E79-883C-18331B9E434C}"/>
              </a:ext>
            </a:extLst>
          </p:cNvPr>
          <p:cNvSpPr/>
          <p:nvPr/>
        </p:nvSpPr>
        <p:spPr>
          <a:xfrm>
            <a:off x="6731870" y="2183251"/>
            <a:ext cx="4061863" cy="1727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C78A080-F7C0-4929-8671-68CC4731A096}"/>
              </a:ext>
            </a:extLst>
          </p:cNvPr>
          <p:cNvSpPr>
            <a:spLocks noGrp="1"/>
          </p:cNvSpPr>
          <p:nvPr>
            <p:ph type="title"/>
          </p:nvPr>
        </p:nvSpPr>
        <p:spPr>
          <a:xfrm>
            <a:off x="759904" y="208902"/>
            <a:ext cx="10515600" cy="569000"/>
          </a:xfrm>
        </p:spPr>
        <p:txBody>
          <a:bodyPr>
            <a:normAutofit fontScale="90000"/>
          </a:bodyPr>
          <a:lstStyle/>
          <a:p>
            <a:r>
              <a:rPr lang="ja-JP" altLang="en-US" dirty="0"/>
              <a:t>ハーフエントリ問題のデバッグ案</a:t>
            </a:r>
            <a:endParaRPr kumimoji="1" lang="ja-JP" altLang="en-US" dirty="0"/>
          </a:p>
        </p:txBody>
      </p:sp>
      <p:sp>
        <p:nvSpPr>
          <p:cNvPr id="3" name="コンテンツ プレースホルダー 2">
            <a:extLst>
              <a:ext uri="{FF2B5EF4-FFF2-40B4-BE49-F238E27FC236}">
                <a16:creationId xmlns:a16="http://schemas.microsoft.com/office/drawing/2014/main" id="{051242E2-DB1F-4D17-AFA7-81774D5C1997}"/>
              </a:ext>
            </a:extLst>
          </p:cNvPr>
          <p:cNvSpPr>
            <a:spLocks noGrp="1"/>
          </p:cNvSpPr>
          <p:nvPr>
            <p:ph sz="half" idx="1"/>
          </p:nvPr>
        </p:nvSpPr>
        <p:spPr>
          <a:xfrm>
            <a:off x="98027" y="773523"/>
            <a:ext cx="5933659" cy="3097418"/>
          </a:xfrm>
        </p:spPr>
        <p:txBody>
          <a:bodyPr>
            <a:normAutofit fontScale="77500" lnSpcReduction="20000"/>
          </a:bodyPr>
          <a:lstStyle/>
          <a:p>
            <a:pPr>
              <a:lnSpc>
                <a:spcPct val="120000"/>
              </a:lnSpc>
            </a:pPr>
            <a:r>
              <a:rPr kumimoji="1" lang="ja-JP" altLang="en-US" dirty="0"/>
              <a:t>状況：</a:t>
            </a:r>
            <a:endParaRPr kumimoji="1" lang="en-US" altLang="ja-JP" dirty="0"/>
          </a:p>
          <a:p>
            <a:pPr lvl="1">
              <a:lnSpc>
                <a:spcPct val="120000"/>
              </a:lnSpc>
            </a:pPr>
            <a:r>
              <a:rPr kumimoji="1" lang="en-US" altLang="ja-JP" dirty="0"/>
              <a:t>FPHX-ROC</a:t>
            </a:r>
            <a:r>
              <a:rPr kumimoji="1" lang="ja-JP" altLang="en-US" dirty="0"/>
              <a:t>間で通信データ</a:t>
            </a:r>
            <a:r>
              <a:rPr kumimoji="1" lang="en-US" altLang="ja-JP" dirty="0"/>
              <a:t>(</a:t>
            </a:r>
            <a:r>
              <a:rPr kumimoji="1" lang="ja-JP" altLang="en-US" dirty="0"/>
              <a:t>波形</a:t>
            </a:r>
            <a:r>
              <a:rPr kumimoji="1" lang="en-US" altLang="ja-JP" dirty="0"/>
              <a:t>)</a:t>
            </a:r>
            <a:r>
              <a:rPr kumimoji="1" lang="ja-JP" altLang="en-US" dirty="0"/>
              <a:t>は見えている。　しかしデータとして認識されていない</a:t>
            </a:r>
            <a:endParaRPr kumimoji="1" lang="en-US" altLang="ja-JP" dirty="0"/>
          </a:p>
          <a:p>
            <a:pPr lvl="1">
              <a:lnSpc>
                <a:spcPct val="120000"/>
              </a:lnSpc>
            </a:pPr>
            <a:r>
              <a:rPr kumimoji="1" lang="ja-JP" altLang="en-US" dirty="0"/>
              <a:t>確認すべき箇所：</a:t>
            </a:r>
            <a:endParaRPr kumimoji="1" lang="en-US" altLang="ja-JP" dirty="0"/>
          </a:p>
          <a:p>
            <a:pPr lvl="2">
              <a:lnSpc>
                <a:spcPct val="120000"/>
              </a:lnSpc>
            </a:pPr>
            <a:r>
              <a:rPr lang="en-US" altLang="ja-JP" dirty="0"/>
              <a:t>LVDS</a:t>
            </a:r>
            <a:r>
              <a:rPr lang="ja-JP" altLang="en-US" dirty="0"/>
              <a:t>レシーバが</a:t>
            </a:r>
            <a:r>
              <a:rPr lang="en-US" altLang="ja-JP" dirty="0"/>
              <a:t>H/L</a:t>
            </a:r>
            <a:r>
              <a:rPr lang="ja-JP" altLang="en-US" dirty="0"/>
              <a:t>を認識しているか。</a:t>
            </a:r>
            <a:endParaRPr lang="en-US" altLang="ja-JP" dirty="0"/>
          </a:p>
          <a:p>
            <a:pPr lvl="2">
              <a:lnSpc>
                <a:spcPct val="120000"/>
              </a:lnSpc>
            </a:pPr>
            <a:r>
              <a:rPr kumimoji="1" lang="ja-JP" altLang="en-US" dirty="0"/>
              <a:t>初段の</a:t>
            </a:r>
            <a:r>
              <a:rPr kumimoji="1" lang="en-US" altLang="ja-JP" dirty="0"/>
              <a:t>FF</a:t>
            </a:r>
            <a:r>
              <a:rPr kumimoji="1" lang="ja-JP" altLang="en-US" dirty="0"/>
              <a:t>でデータを取り込めているか。</a:t>
            </a:r>
            <a:endParaRPr kumimoji="1" lang="en-US" altLang="ja-JP" dirty="0"/>
          </a:p>
          <a:p>
            <a:pPr lvl="2">
              <a:lnSpc>
                <a:spcPct val="120000"/>
              </a:lnSpc>
            </a:pPr>
            <a:r>
              <a:rPr lang="ja-JP" altLang="en-US" dirty="0"/>
              <a:t>後段のデータ受信部でデータ</a:t>
            </a:r>
            <a:r>
              <a:rPr lang="en-US" altLang="ja-JP" dirty="0"/>
              <a:t>(20</a:t>
            </a:r>
            <a:r>
              <a:rPr lang="ja-JP" altLang="en-US" dirty="0"/>
              <a:t>ビット</a:t>
            </a:r>
            <a:r>
              <a:rPr lang="en-US" altLang="ja-JP" dirty="0"/>
              <a:t>)</a:t>
            </a:r>
            <a:r>
              <a:rPr lang="ja-JP" altLang="en-US" dirty="0"/>
              <a:t>として認識できているか</a:t>
            </a:r>
            <a:endParaRPr kumimoji="1" lang="en-US" altLang="ja-JP" dirty="0"/>
          </a:p>
          <a:p>
            <a:pPr>
              <a:lnSpc>
                <a:spcPct val="120000"/>
              </a:lnSpc>
            </a:pPr>
            <a:endParaRPr kumimoji="1" lang="en-US" altLang="ja-JP" dirty="0"/>
          </a:p>
          <a:p>
            <a:pPr>
              <a:lnSpc>
                <a:spcPct val="120000"/>
              </a:lnSpc>
            </a:pPr>
            <a:endParaRPr kumimoji="1" lang="en-US" altLang="ja-JP" dirty="0"/>
          </a:p>
          <a:p>
            <a:pPr>
              <a:lnSpc>
                <a:spcPct val="120000"/>
              </a:lnSpc>
            </a:pPr>
            <a:endParaRPr kumimoji="1" lang="en-US" altLang="ja-JP" dirty="0"/>
          </a:p>
          <a:p>
            <a:pPr>
              <a:lnSpc>
                <a:spcPct val="120000"/>
              </a:lnSpc>
            </a:pPr>
            <a:endParaRPr kumimoji="1" lang="en-US" altLang="ja-JP" dirty="0"/>
          </a:p>
          <a:p>
            <a:pPr>
              <a:lnSpc>
                <a:spcPct val="120000"/>
              </a:lnSpc>
            </a:pPr>
            <a:endParaRPr kumimoji="1" lang="en-US" altLang="ja-JP" dirty="0"/>
          </a:p>
          <a:p>
            <a:pPr lvl="1">
              <a:lnSpc>
                <a:spcPct val="120000"/>
              </a:lnSpc>
            </a:pPr>
            <a:endParaRPr kumimoji="1" lang="ja-JP" altLang="en-US" dirty="0"/>
          </a:p>
        </p:txBody>
      </p:sp>
      <p:sp>
        <p:nvSpPr>
          <p:cNvPr id="36" name="コンテンツ プレースホルダー 35">
            <a:extLst>
              <a:ext uri="{FF2B5EF4-FFF2-40B4-BE49-F238E27FC236}">
                <a16:creationId xmlns:a16="http://schemas.microsoft.com/office/drawing/2014/main" id="{A9E9259B-6B35-4C8A-AC51-668FB09B9E70}"/>
              </a:ext>
            </a:extLst>
          </p:cNvPr>
          <p:cNvSpPr>
            <a:spLocks noGrp="1"/>
          </p:cNvSpPr>
          <p:nvPr>
            <p:ph sz="half" idx="2"/>
          </p:nvPr>
        </p:nvSpPr>
        <p:spPr>
          <a:xfrm>
            <a:off x="417360" y="3805437"/>
            <a:ext cx="5320855" cy="2368198"/>
          </a:xfrm>
        </p:spPr>
        <p:txBody>
          <a:bodyPr>
            <a:normAutofit fontScale="77500" lnSpcReduction="20000"/>
          </a:bodyPr>
          <a:lstStyle/>
          <a:p>
            <a:pPr>
              <a:lnSpc>
                <a:spcPct val="120000"/>
              </a:lnSpc>
            </a:pPr>
            <a:r>
              <a:rPr kumimoji="1" lang="en-US" altLang="ja-JP" dirty="0"/>
              <a:t>ROC-FPGA</a:t>
            </a:r>
            <a:r>
              <a:rPr kumimoji="1" lang="ja-JP" altLang="en-US" dirty="0"/>
              <a:t>を書き換えて</a:t>
            </a:r>
            <a:r>
              <a:rPr kumimoji="1" lang="en-US" altLang="ja-JP" dirty="0"/>
              <a:t>LVDS</a:t>
            </a:r>
            <a:r>
              <a:rPr kumimoji="1" lang="ja-JP" altLang="en-US" dirty="0"/>
              <a:t>受信機からの出力を別のポートに出す。</a:t>
            </a:r>
            <a:endParaRPr kumimoji="1" lang="en-US" altLang="ja-JP" dirty="0"/>
          </a:p>
          <a:p>
            <a:pPr marL="0" indent="0">
              <a:lnSpc>
                <a:spcPct val="120000"/>
              </a:lnSpc>
              <a:buNone/>
            </a:pPr>
            <a:endParaRPr kumimoji="1" lang="en-US" altLang="ja-JP" dirty="0"/>
          </a:p>
          <a:p>
            <a:pPr>
              <a:lnSpc>
                <a:spcPct val="120000"/>
              </a:lnSpc>
            </a:pPr>
            <a:r>
              <a:rPr lang="en-US" altLang="ja-JP" dirty="0"/>
              <a:t>ROC</a:t>
            </a:r>
            <a:r>
              <a:rPr lang="ja-JP" altLang="en-US" dirty="0"/>
              <a:t>⁻</a:t>
            </a:r>
            <a:r>
              <a:rPr lang="en-US" altLang="ja-JP" dirty="0"/>
              <a:t>FPGA</a:t>
            </a:r>
            <a:r>
              <a:rPr lang="ja-JP" altLang="en-US" dirty="0"/>
              <a:t>は書き換えが</a:t>
            </a:r>
            <a:r>
              <a:rPr lang="en-US" altLang="ja-JP" dirty="0"/>
              <a:t>INTT</a:t>
            </a:r>
            <a:r>
              <a:rPr lang="ja-JP" altLang="en-US" dirty="0"/>
              <a:t>グループで禁止されているが、デバッグ用</a:t>
            </a:r>
            <a:r>
              <a:rPr lang="en-US" altLang="ja-JP" dirty="0"/>
              <a:t>(ROC7</a:t>
            </a:r>
            <a:r>
              <a:rPr lang="ja-JP" altLang="en-US" dirty="0"/>
              <a:t>）はお試し自由。</a:t>
            </a:r>
            <a:endParaRPr lang="en-US" altLang="ja-JP" dirty="0"/>
          </a:p>
          <a:p>
            <a:pPr>
              <a:lnSpc>
                <a:spcPct val="120000"/>
              </a:lnSpc>
            </a:pPr>
            <a:endParaRPr lang="ja-JP" altLang="en-US" dirty="0"/>
          </a:p>
        </p:txBody>
      </p:sp>
      <p:grpSp>
        <p:nvGrpSpPr>
          <p:cNvPr id="7" name="グループ化 6">
            <a:extLst>
              <a:ext uri="{FF2B5EF4-FFF2-40B4-BE49-F238E27FC236}">
                <a16:creationId xmlns:a16="http://schemas.microsoft.com/office/drawing/2014/main" id="{69841159-DBA8-4446-BA6D-287188162417}"/>
              </a:ext>
            </a:extLst>
          </p:cNvPr>
          <p:cNvGrpSpPr/>
          <p:nvPr/>
        </p:nvGrpSpPr>
        <p:grpSpPr>
          <a:xfrm>
            <a:off x="6309547" y="0"/>
            <a:ext cx="6031685" cy="2607694"/>
            <a:chOff x="3246539" y="681037"/>
            <a:chExt cx="6031685" cy="3097418"/>
          </a:xfrm>
        </p:grpSpPr>
        <p:pic>
          <p:nvPicPr>
            <p:cNvPr id="4" name="Content Placeholder 2">
              <a:extLst>
                <a:ext uri="{FF2B5EF4-FFF2-40B4-BE49-F238E27FC236}">
                  <a16:creationId xmlns:a16="http://schemas.microsoft.com/office/drawing/2014/main" id="{28B091A7-6134-4B4F-9538-D5CAD95DD39B}"/>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5519956" y="681037"/>
              <a:ext cx="3758268" cy="309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C90E2793-BA69-4E40-8412-620F594733AB}"/>
                </a:ext>
              </a:extLst>
            </p:cNvPr>
            <p:cNvSpPr/>
            <p:nvPr/>
          </p:nvSpPr>
          <p:spPr>
            <a:xfrm>
              <a:off x="3246539" y="1841810"/>
              <a:ext cx="3053593" cy="3271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センサー</a:t>
              </a:r>
            </a:p>
          </p:txBody>
        </p:sp>
        <p:sp>
          <p:nvSpPr>
            <p:cNvPr id="6" name="正方形/長方形 5">
              <a:extLst>
                <a:ext uri="{FF2B5EF4-FFF2-40B4-BE49-F238E27FC236}">
                  <a16:creationId xmlns:a16="http://schemas.microsoft.com/office/drawing/2014/main" id="{1EF638C8-2A5E-49DB-9494-597D1EF4FE9E}"/>
                </a:ext>
              </a:extLst>
            </p:cNvPr>
            <p:cNvSpPr/>
            <p:nvPr/>
          </p:nvSpPr>
          <p:spPr>
            <a:xfrm>
              <a:off x="6501467" y="1629818"/>
              <a:ext cx="897623" cy="7511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拡張ボード</a:t>
              </a:r>
            </a:p>
          </p:txBody>
        </p:sp>
      </p:grpSp>
      <p:grpSp>
        <p:nvGrpSpPr>
          <p:cNvPr id="38" name="グループ化 37">
            <a:extLst>
              <a:ext uri="{FF2B5EF4-FFF2-40B4-BE49-F238E27FC236}">
                <a16:creationId xmlns:a16="http://schemas.microsoft.com/office/drawing/2014/main" id="{79506512-3DD3-4DCC-B39B-32204CB87422}"/>
              </a:ext>
            </a:extLst>
          </p:cNvPr>
          <p:cNvGrpSpPr/>
          <p:nvPr/>
        </p:nvGrpSpPr>
        <p:grpSpPr>
          <a:xfrm>
            <a:off x="5982134" y="4217700"/>
            <a:ext cx="5931393" cy="2368198"/>
            <a:chOff x="5983766" y="3351678"/>
            <a:chExt cx="5931393" cy="3234220"/>
          </a:xfrm>
        </p:grpSpPr>
        <p:sp>
          <p:nvSpPr>
            <p:cNvPr id="8" name="正方形/長方形 7">
              <a:extLst>
                <a:ext uri="{FF2B5EF4-FFF2-40B4-BE49-F238E27FC236}">
                  <a16:creationId xmlns:a16="http://schemas.microsoft.com/office/drawing/2014/main" id="{28AF67EA-76C4-4447-AC11-EA854F395F63}"/>
                </a:ext>
              </a:extLst>
            </p:cNvPr>
            <p:cNvSpPr/>
            <p:nvPr/>
          </p:nvSpPr>
          <p:spPr>
            <a:xfrm>
              <a:off x="8727346" y="3351678"/>
              <a:ext cx="1585520" cy="323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dirty="0"/>
                <a:t>DATA</a:t>
              </a:r>
              <a:r>
                <a:rPr kumimoji="1" lang="ja-JP" altLang="en-US" dirty="0"/>
                <a:t>処理</a:t>
              </a:r>
              <a:endParaRPr kumimoji="1" lang="en-US" altLang="ja-JP" dirty="0"/>
            </a:p>
            <a:p>
              <a:pPr algn="ctr"/>
              <a:r>
                <a:rPr kumimoji="1" lang="en-US" altLang="ja-JP" dirty="0"/>
                <a:t>FPGA</a:t>
              </a:r>
              <a:endParaRPr kumimoji="1" lang="ja-JP" altLang="en-US" dirty="0"/>
            </a:p>
          </p:txBody>
        </p:sp>
        <p:sp>
          <p:nvSpPr>
            <p:cNvPr id="9" name="正方形/長方形 8">
              <a:extLst>
                <a:ext uri="{FF2B5EF4-FFF2-40B4-BE49-F238E27FC236}">
                  <a16:creationId xmlns:a16="http://schemas.microsoft.com/office/drawing/2014/main" id="{B72186D9-F1C7-483B-83D0-2E950622A105}"/>
                </a:ext>
              </a:extLst>
            </p:cNvPr>
            <p:cNvSpPr/>
            <p:nvPr/>
          </p:nvSpPr>
          <p:spPr>
            <a:xfrm>
              <a:off x="5983766" y="4552124"/>
              <a:ext cx="1471713" cy="3271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センサー</a:t>
              </a:r>
            </a:p>
          </p:txBody>
        </p:sp>
        <p:sp>
          <p:nvSpPr>
            <p:cNvPr id="10" name="正方形/長方形 9">
              <a:extLst>
                <a:ext uri="{FF2B5EF4-FFF2-40B4-BE49-F238E27FC236}">
                  <a16:creationId xmlns:a16="http://schemas.microsoft.com/office/drawing/2014/main" id="{B230E969-13C0-4C87-827F-6104F61A74F0}"/>
                </a:ext>
              </a:extLst>
            </p:cNvPr>
            <p:cNvSpPr/>
            <p:nvPr/>
          </p:nvSpPr>
          <p:spPr>
            <a:xfrm>
              <a:off x="7380911" y="5540266"/>
              <a:ext cx="897623" cy="7511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ポート</a:t>
              </a:r>
              <a:r>
                <a:rPr lang="en-US" altLang="ja-JP" dirty="0"/>
                <a:t>C-3</a:t>
              </a:r>
              <a:endParaRPr kumimoji="1" lang="ja-JP" altLang="en-US" dirty="0"/>
            </a:p>
          </p:txBody>
        </p:sp>
        <p:sp>
          <p:nvSpPr>
            <p:cNvPr id="12" name="矢印: 右 11">
              <a:extLst>
                <a:ext uri="{FF2B5EF4-FFF2-40B4-BE49-F238E27FC236}">
                  <a16:creationId xmlns:a16="http://schemas.microsoft.com/office/drawing/2014/main" id="{3D37B380-5F1D-4C93-B4F5-02B1538EA064}"/>
                </a:ext>
              </a:extLst>
            </p:cNvPr>
            <p:cNvSpPr/>
            <p:nvPr/>
          </p:nvSpPr>
          <p:spPr>
            <a:xfrm>
              <a:off x="10455477" y="5159229"/>
              <a:ext cx="1459682" cy="62917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ja-JP" dirty="0"/>
                <a:t>Opt. </a:t>
              </a:r>
              <a:r>
                <a:rPr kumimoji="1" lang="en-US" altLang="ja-JP" dirty="0"/>
                <a:t>fiber</a:t>
              </a:r>
              <a:endParaRPr kumimoji="1" lang="ja-JP" altLang="en-US" dirty="0"/>
            </a:p>
          </p:txBody>
        </p:sp>
        <p:sp>
          <p:nvSpPr>
            <p:cNvPr id="13" name="二等辺三角形 12">
              <a:extLst>
                <a:ext uri="{FF2B5EF4-FFF2-40B4-BE49-F238E27FC236}">
                  <a16:creationId xmlns:a16="http://schemas.microsoft.com/office/drawing/2014/main" id="{53F58090-31E2-48E1-9298-65E2D7D4DBB3}"/>
                </a:ext>
              </a:extLst>
            </p:cNvPr>
            <p:cNvSpPr/>
            <p:nvPr/>
          </p:nvSpPr>
          <p:spPr>
            <a:xfrm rot="5400000">
              <a:off x="8917923" y="4614584"/>
              <a:ext cx="293614" cy="186928"/>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76D3202D-CFF9-48E7-B88F-9F72125919E7}"/>
                </a:ext>
              </a:extLst>
            </p:cNvPr>
            <p:cNvCxnSpPr>
              <a:cxnSpLocks/>
              <a:stCxn id="27" idx="3"/>
              <a:endCxn id="13" idx="3"/>
            </p:cNvCxnSpPr>
            <p:nvPr/>
          </p:nvCxnSpPr>
          <p:spPr>
            <a:xfrm flipV="1">
              <a:off x="8271913" y="4708048"/>
              <a:ext cx="699353" cy="76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直線矢印コネクタ 15">
              <a:extLst>
                <a:ext uri="{FF2B5EF4-FFF2-40B4-BE49-F238E27FC236}">
                  <a16:creationId xmlns:a16="http://schemas.microsoft.com/office/drawing/2014/main" id="{DBA24A88-CBEF-446B-B5E5-30B829FEEDA9}"/>
                </a:ext>
              </a:extLst>
            </p:cNvPr>
            <p:cNvCxnSpPr>
              <a:cxnSpLocks/>
              <a:endCxn id="17" idx="1"/>
            </p:cNvCxnSpPr>
            <p:nvPr/>
          </p:nvCxnSpPr>
          <p:spPr>
            <a:xfrm flipV="1">
              <a:off x="9154854" y="4715709"/>
              <a:ext cx="344336" cy="39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正方形/長方形 16">
              <a:extLst>
                <a:ext uri="{FF2B5EF4-FFF2-40B4-BE49-F238E27FC236}">
                  <a16:creationId xmlns:a16="http://schemas.microsoft.com/office/drawing/2014/main" id="{33E5CB30-A6C3-4BE2-8387-7CAECD62844E}"/>
                </a:ext>
              </a:extLst>
            </p:cNvPr>
            <p:cNvSpPr/>
            <p:nvPr/>
          </p:nvSpPr>
          <p:spPr>
            <a:xfrm>
              <a:off x="9499190" y="4441882"/>
              <a:ext cx="449995" cy="5476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19" name="コネクタ: カギ線 18">
              <a:extLst>
                <a:ext uri="{FF2B5EF4-FFF2-40B4-BE49-F238E27FC236}">
                  <a16:creationId xmlns:a16="http://schemas.microsoft.com/office/drawing/2014/main" id="{97302031-9CA6-4E32-A967-C60AADD78C03}"/>
                </a:ext>
              </a:extLst>
            </p:cNvPr>
            <p:cNvCxnSpPr>
              <a:cxnSpLocks/>
            </p:cNvCxnSpPr>
            <p:nvPr/>
          </p:nvCxnSpPr>
          <p:spPr>
            <a:xfrm flipH="1">
              <a:off x="8251006" y="4708048"/>
              <a:ext cx="879660" cy="1207795"/>
            </a:xfrm>
            <a:prstGeom prst="bentConnector3">
              <a:avLst>
                <a:gd name="adj1" fmla="val -1679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コネクタ: カギ線 20">
              <a:extLst>
                <a:ext uri="{FF2B5EF4-FFF2-40B4-BE49-F238E27FC236}">
                  <a16:creationId xmlns:a16="http://schemas.microsoft.com/office/drawing/2014/main" id="{A60B14F4-00EE-4746-9B3D-B9D9D8C5F3AC}"/>
                </a:ext>
              </a:extLst>
            </p:cNvPr>
            <p:cNvCxnSpPr>
              <a:cxnSpLocks/>
              <a:stCxn id="17" idx="3"/>
              <a:endCxn id="10" idx="3"/>
            </p:cNvCxnSpPr>
            <p:nvPr/>
          </p:nvCxnSpPr>
          <p:spPr>
            <a:xfrm flipH="1">
              <a:off x="8278534" y="4715709"/>
              <a:ext cx="1670651" cy="1200134"/>
            </a:xfrm>
            <a:prstGeom prst="bentConnector3">
              <a:avLst>
                <a:gd name="adj1" fmla="val -13683"/>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正方形/長方形 26">
              <a:extLst>
                <a:ext uri="{FF2B5EF4-FFF2-40B4-BE49-F238E27FC236}">
                  <a16:creationId xmlns:a16="http://schemas.microsoft.com/office/drawing/2014/main" id="{07E175B8-96CD-4A78-B1FE-54F5E7B16C25}"/>
                </a:ext>
              </a:extLst>
            </p:cNvPr>
            <p:cNvSpPr/>
            <p:nvPr/>
          </p:nvSpPr>
          <p:spPr>
            <a:xfrm>
              <a:off x="7374290" y="4340132"/>
              <a:ext cx="897623" cy="7511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ポート</a:t>
              </a:r>
              <a:r>
                <a:rPr lang="en-US" altLang="ja-JP" dirty="0"/>
                <a:t>C-1</a:t>
              </a:r>
            </a:p>
          </p:txBody>
        </p:sp>
      </p:grpSp>
      <p:sp>
        <p:nvSpPr>
          <p:cNvPr id="39" name="二等辺三角形 38">
            <a:extLst>
              <a:ext uri="{FF2B5EF4-FFF2-40B4-BE49-F238E27FC236}">
                <a16:creationId xmlns:a16="http://schemas.microsoft.com/office/drawing/2014/main" id="{38A972BE-556D-4CF9-AF9B-8A9B56990385}"/>
              </a:ext>
            </a:extLst>
          </p:cNvPr>
          <p:cNvSpPr/>
          <p:nvPr/>
        </p:nvSpPr>
        <p:spPr>
          <a:xfrm rot="5400000">
            <a:off x="7346881" y="2951757"/>
            <a:ext cx="612396" cy="3588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FEBCA7E3-9068-4998-91D0-3232D124A1C8}"/>
              </a:ext>
            </a:extLst>
          </p:cNvPr>
          <p:cNvSpPr/>
          <p:nvPr/>
        </p:nvSpPr>
        <p:spPr>
          <a:xfrm>
            <a:off x="8368606" y="2676771"/>
            <a:ext cx="60102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FF</a:t>
            </a:r>
            <a:endParaRPr kumimoji="1" lang="ja-JP" altLang="en-US" dirty="0"/>
          </a:p>
        </p:txBody>
      </p:sp>
      <p:sp>
        <p:nvSpPr>
          <p:cNvPr id="42" name="テキスト ボックス 41">
            <a:extLst>
              <a:ext uri="{FF2B5EF4-FFF2-40B4-BE49-F238E27FC236}">
                <a16:creationId xmlns:a16="http://schemas.microsoft.com/office/drawing/2014/main" id="{B231CFC6-8F9A-4B11-95A6-6CF231A542B8}"/>
              </a:ext>
            </a:extLst>
          </p:cNvPr>
          <p:cNvSpPr txBox="1"/>
          <p:nvPr/>
        </p:nvSpPr>
        <p:spPr>
          <a:xfrm>
            <a:off x="6880306" y="2303181"/>
            <a:ext cx="1882496" cy="369332"/>
          </a:xfrm>
          <a:prstGeom prst="rect">
            <a:avLst/>
          </a:prstGeom>
          <a:noFill/>
        </p:spPr>
        <p:txBody>
          <a:bodyPr wrap="square">
            <a:spAutoFit/>
          </a:bodyPr>
          <a:lstStyle/>
          <a:p>
            <a:r>
              <a:rPr kumimoji="1" lang="en-US" altLang="ja-JP" dirty="0"/>
              <a:t>H/L(CMP)</a:t>
            </a:r>
            <a:endParaRPr lang="ja-JP" altLang="en-US" dirty="0"/>
          </a:p>
        </p:txBody>
      </p:sp>
      <p:sp>
        <p:nvSpPr>
          <p:cNvPr id="43" name="正方形/長方形 42">
            <a:extLst>
              <a:ext uri="{FF2B5EF4-FFF2-40B4-BE49-F238E27FC236}">
                <a16:creationId xmlns:a16="http://schemas.microsoft.com/office/drawing/2014/main" id="{5A1A0E2A-51FB-492C-8F25-72AFD643001D}"/>
              </a:ext>
            </a:extLst>
          </p:cNvPr>
          <p:cNvSpPr/>
          <p:nvPr/>
        </p:nvSpPr>
        <p:spPr>
          <a:xfrm>
            <a:off x="9464227" y="2684431"/>
            <a:ext cx="92973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データ</a:t>
            </a:r>
            <a:endParaRPr kumimoji="1" lang="en-US" altLang="ja-JP" dirty="0"/>
          </a:p>
          <a:p>
            <a:pPr algn="ctr"/>
            <a:r>
              <a:rPr kumimoji="1" lang="ja-JP" altLang="en-US" dirty="0"/>
              <a:t>認識</a:t>
            </a:r>
          </a:p>
        </p:txBody>
      </p:sp>
      <p:cxnSp>
        <p:nvCxnSpPr>
          <p:cNvPr id="45" name="直線矢印コネクタ 44">
            <a:extLst>
              <a:ext uri="{FF2B5EF4-FFF2-40B4-BE49-F238E27FC236}">
                <a16:creationId xmlns:a16="http://schemas.microsoft.com/office/drawing/2014/main" id="{9EC04D54-B27F-4658-B79D-C388670E4017}"/>
              </a:ext>
            </a:extLst>
          </p:cNvPr>
          <p:cNvCxnSpPr>
            <a:stCxn id="39" idx="0"/>
            <a:endCxn id="40" idx="1"/>
          </p:cNvCxnSpPr>
          <p:nvPr/>
        </p:nvCxnSpPr>
        <p:spPr>
          <a:xfrm>
            <a:off x="7832513" y="3131191"/>
            <a:ext cx="536093" cy="2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31002FF9-AE7F-4061-B0F5-2C3D030222BF}"/>
              </a:ext>
            </a:extLst>
          </p:cNvPr>
          <p:cNvCxnSpPr>
            <a:cxnSpLocks/>
            <a:stCxn id="40" idx="3"/>
            <a:endCxn id="43" idx="1"/>
          </p:cNvCxnSpPr>
          <p:nvPr/>
        </p:nvCxnSpPr>
        <p:spPr>
          <a:xfrm>
            <a:off x="8969633" y="3133971"/>
            <a:ext cx="494594" cy="7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507016C8-D963-4E6D-AC81-3DD6CF6165FB}"/>
              </a:ext>
            </a:extLst>
          </p:cNvPr>
          <p:cNvSpPr/>
          <p:nvPr/>
        </p:nvSpPr>
        <p:spPr>
          <a:xfrm>
            <a:off x="8836429" y="4907738"/>
            <a:ext cx="1322257" cy="674674"/>
          </a:xfrm>
          <a:prstGeom prst="rect">
            <a:avLst/>
          </a:prstGeom>
          <a:noFill/>
          <a:ln>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367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F4A82A-2DCA-446E-ABF9-B6398BFAF720}"/>
              </a:ext>
            </a:extLst>
          </p:cNvPr>
          <p:cNvSpPr>
            <a:spLocks noGrp="1"/>
          </p:cNvSpPr>
          <p:nvPr>
            <p:ph type="title"/>
          </p:nvPr>
        </p:nvSpPr>
        <p:spPr>
          <a:xfrm>
            <a:off x="838200" y="365126"/>
            <a:ext cx="10515600" cy="427894"/>
          </a:xfrm>
        </p:spPr>
        <p:txBody>
          <a:bodyPr>
            <a:normAutofit fontScale="90000"/>
          </a:bodyPr>
          <a:lstStyle/>
          <a:p>
            <a:r>
              <a:rPr kumimoji="1" lang="ja-JP" altLang="en-US" dirty="0"/>
              <a:t>エラー関数法と平均シフト法の違い</a:t>
            </a:r>
          </a:p>
        </p:txBody>
      </p:sp>
      <p:sp>
        <p:nvSpPr>
          <p:cNvPr id="3" name="コンテンツ プレースホルダー 2">
            <a:extLst>
              <a:ext uri="{FF2B5EF4-FFF2-40B4-BE49-F238E27FC236}">
                <a16:creationId xmlns:a16="http://schemas.microsoft.com/office/drawing/2014/main" id="{34A86978-919B-42F4-8538-3760BC145308}"/>
              </a:ext>
            </a:extLst>
          </p:cNvPr>
          <p:cNvSpPr>
            <a:spLocks noGrp="1"/>
          </p:cNvSpPr>
          <p:nvPr>
            <p:ph idx="1"/>
          </p:nvPr>
        </p:nvSpPr>
        <p:spPr>
          <a:xfrm>
            <a:off x="239389" y="1051965"/>
            <a:ext cx="11631627" cy="5365019"/>
          </a:xfrm>
        </p:spPr>
        <p:txBody>
          <a:bodyPr>
            <a:normAutofit fontScale="70000" lnSpcReduction="20000"/>
          </a:bodyPr>
          <a:lstStyle/>
          <a:p>
            <a:pPr>
              <a:lnSpc>
                <a:spcPct val="120000"/>
              </a:lnSpc>
            </a:pPr>
            <a:r>
              <a:rPr kumimoji="1" lang="ja-JP" altLang="en-US" dirty="0"/>
              <a:t>エラー関数法</a:t>
            </a:r>
            <a:endParaRPr kumimoji="1" lang="en-US" altLang="ja-JP" dirty="0"/>
          </a:p>
          <a:p>
            <a:pPr lvl="1">
              <a:lnSpc>
                <a:spcPct val="120000"/>
              </a:lnSpc>
            </a:pPr>
            <a:r>
              <a:rPr lang="ja-JP" altLang="en-US" dirty="0"/>
              <a:t>手法：</a:t>
            </a:r>
            <a:r>
              <a:rPr lang="en-US" altLang="ja-JP" dirty="0"/>
              <a:t>Amplitude</a:t>
            </a:r>
            <a:r>
              <a:rPr lang="ja-JP" altLang="en-US" dirty="0"/>
              <a:t>分布の立上り分布をエラー関数でフィットして、平均と幅を求める。</a:t>
            </a:r>
            <a:endParaRPr lang="en-US" altLang="ja-JP" dirty="0"/>
          </a:p>
          <a:p>
            <a:pPr lvl="1">
              <a:lnSpc>
                <a:spcPct val="120000"/>
              </a:lnSpc>
            </a:pPr>
            <a:r>
              <a:rPr kumimoji="1" lang="ja-JP" altLang="en-US" dirty="0"/>
              <a:t>結果：　平均＝閾値</a:t>
            </a:r>
            <a:r>
              <a:rPr lang="en-US" altLang="ja-JP" dirty="0"/>
              <a:t>(ADC0</a:t>
            </a:r>
            <a:r>
              <a:rPr lang="ja-JP" altLang="en-US" dirty="0"/>
              <a:t>）、幅＝ノイズ</a:t>
            </a:r>
            <a:endParaRPr kumimoji="1" lang="en-US" altLang="ja-JP" dirty="0"/>
          </a:p>
          <a:p>
            <a:pPr lvl="1">
              <a:lnSpc>
                <a:spcPct val="120000"/>
              </a:lnSpc>
            </a:pPr>
            <a:r>
              <a:rPr kumimoji="1" lang="ja-JP" altLang="en-US" dirty="0"/>
              <a:t>拡張するとしたら、</a:t>
            </a:r>
            <a:endParaRPr kumimoji="1" lang="en-US" altLang="ja-JP" dirty="0"/>
          </a:p>
          <a:p>
            <a:pPr lvl="2">
              <a:lnSpc>
                <a:spcPct val="120000"/>
              </a:lnSpc>
            </a:pPr>
            <a:r>
              <a:rPr kumimoji="1" lang="en-US" altLang="ja-JP" dirty="0"/>
              <a:t>ADC&gt;=0, &gt;=1… &gt;=7</a:t>
            </a:r>
            <a:r>
              <a:rPr kumimoji="1" lang="ja-JP" altLang="en-US" dirty="0"/>
              <a:t>とすることで、</a:t>
            </a:r>
            <a:r>
              <a:rPr kumimoji="1" lang="en-US" altLang="ja-JP" dirty="0"/>
              <a:t>ADC0…7</a:t>
            </a:r>
            <a:r>
              <a:rPr kumimoji="1" lang="ja-JP" altLang="en-US" dirty="0"/>
              <a:t>のそれぞれの場合に、平均＝閾値</a:t>
            </a:r>
            <a:r>
              <a:rPr lang="en-US" altLang="ja-JP" dirty="0"/>
              <a:t>(ADC0</a:t>
            </a:r>
            <a:r>
              <a:rPr lang="ja-JP" altLang="en-US" dirty="0"/>
              <a:t>）、幅＝ノイズを求める</a:t>
            </a:r>
            <a:endParaRPr lang="en-US" altLang="ja-JP" dirty="0"/>
          </a:p>
          <a:p>
            <a:pPr>
              <a:lnSpc>
                <a:spcPct val="120000"/>
              </a:lnSpc>
            </a:pPr>
            <a:endParaRPr kumimoji="1" lang="en-US" altLang="ja-JP" dirty="0"/>
          </a:p>
          <a:p>
            <a:pPr>
              <a:lnSpc>
                <a:spcPct val="120000"/>
              </a:lnSpc>
            </a:pPr>
            <a:r>
              <a:rPr kumimoji="1" lang="ja-JP" altLang="en-US" dirty="0"/>
              <a:t>平均シフト法</a:t>
            </a:r>
            <a:endParaRPr kumimoji="1" lang="en-US" altLang="ja-JP" dirty="0"/>
          </a:p>
          <a:p>
            <a:pPr lvl="1">
              <a:lnSpc>
                <a:spcPct val="120000"/>
              </a:lnSpc>
            </a:pPr>
            <a:r>
              <a:rPr kumimoji="1" lang="ja-JP" altLang="en-US" dirty="0"/>
              <a:t>手法：各</a:t>
            </a:r>
            <a:r>
              <a:rPr kumimoji="1" lang="en-US" altLang="ja-JP" dirty="0"/>
              <a:t>ADC(0…7)</a:t>
            </a:r>
            <a:r>
              <a:rPr kumimoji="1" lang="ja-JP" altLang="en-US" dirty="0"/>
              <a:t>の平均値と</a:t>
            </a:r>
            <a:r>
              <a:rPr kumimoji="1" lang="en-US" altLang="ja-JP" dirty="0"/>
              <a:t>ADC0</a:t>
            </a:r>
            <a:r>
              <a:rPr kumimoji="1" lang="ja-JP" altLang="en-US" dirty="0"/>
              <a:t>の平均値を差し引いて、分布を重ね合わせる。　重ね合わせた分布の幅を見積もる。</a:t>
            </a:r>
            <a:endParaRPr kumimoji="1" lang="en-US" altLang="ja-JP" dirty="0"/>
          </a:p>
          <a:p>
            <a:pPr lvl="1">
              <a:lnSpc>
                <a:spcPct val="120000"/>
              </a:lnSpc>
            </a:pPr>
            <a:r>
              <a:rPr lang="ja-JP" altLang="en-US" dirty="0"/>
              <a:t>結果：　</a:t>
            </a:r>
            <a:r>
              <a:rPr lang="en-US" altLang="ja-JP" dirty="0"/>
              <a:t>ADC0</a:t>
            </a:r>
            <a:r>
              <a:rPr lang="ja-JP" altLang="en-US" dirty="0"/>
              <a:t>の幅＝</a:t>
            </a:r>
            <a:r>
              <a:rPr lang="en-US" altLang="ja-JP" dirty="0"/>
              <a:t>ADC0</a:t>
            </a:r>
            <a:r>
              <a:rPr lang="ja-JP" altLang="en-US" dirty="0"/>
              <a:t>のダイナミックレンジ＋ノイズ</a:t>
            </a:r>
            <a:endParaRPr lang="en-US" altLang="ja-JP" dirty="0"/>
          </a:p>
          <a:p>
            <a:pPr lvl="2">
              <a:lnSpc>
                <a:spcPct val="120000"/>
              </a:lnSpc>
            </a:pPr>
            <a:r>
              <a:rPr lang="en-US" altLang="ja-JP" dirty="0"/>
              <a:t>ADC0…7</a:t>
            </a:r>
            <a:r>
              <a:rPr lang="ja-JP" altLang="en-US" dirty="0"/>
              <a:t>を重ね合わせた場合、</a:t>
            </a:r>
            <a:r>
              <a:rPr lang="en-US" altLang="ja-JP" dirty="0"/>
              <a:t>ADC0…7</a:t>
            </a:r>
            <a:r>
              <a:rPr lang="ja-JP" altLang="en-US" dirty="0"/>
              <a:t>のダイナミックレンジの重ね合わせ＋ノイズ</a:t>
            </a:r>
            <a:endParaRPr lang="en-US" altLang="ja-JP" dirty="0"/>
          </a:p>
          <a:p>
            <a:pPr lvl="2">
              <a:lnSpc>
                <a:spcPct val="120000"/>
              </a:lnSpc>
            </a:pPr>
            <a:r>
              <a:rPr lang="ja-JP" altLang="en-US" dirty="0"/>
              <a:t>ノイズは直接も止まらない</a:t>
            </a:r>
            <a:endParaRPr lang="en-US" altLang="ja-JP" dirty="0"/>
          </a:p>
          <a:p>
            <a:pPr lvl="2">
              <a:lnSpc>
                <a:spcPct val="120000"/>
              </a:lnSpc>
            </a:pPr>
            <a:r>
              <a:rPr lang="ja-JP" altLang="en-US" dirty="0"/>
              <a:t>閾値に感度がない。</a:t>
            </a:r>
            <a:endParaRPr lang="en-US" altLang="ja-JP" dirty="0"/>
          </a:p>
          <a:p>
            <a:pPr lvl="1">
              <a:lnSpc>
                <a:spcPct val="120000"/>
              </a:lnSpc>
            </a:pPr>
            <a:endParaRPr kumimoji="1" lang="en-US" altLang="ja-JP" dirty="0"/>
          </a:p>
          <a:p>
            <a:pPr lvl="1">
              <a:lnSpc>
                <a:spcPct val="120000"/>
              </a:lnSpc>
            </a:pPr>
            <a:endParaRPr lang="en-US" altLang="ja-JP" dirty="0"/>
          </a:p>
          <a:p>
            <a:pPr>
              <a:lnSpc>
                <a:spcPct val="120000"/>
              </a:lnSpc>
            </a:pPr>
            <a:r>
              <a:rPr kumimoji="1" lang="ja-JP" altLang="en-US" dirty="0"/>
              <a:t>簡単のために次のページで状況を図示する</a:t>
            </a:r>
          </a:p>
        </p:txBody>
      </p:sp>
    </p:spTree>
    <p:extLst>
      <p:ext uri="{BB962C8B-B14F-4D97-AF65-F5344CB8AC3E}">
        <p14:creationId xmlns:p14="http://schemas.microsoft.com/office/powerpoint/2010/main" val="618653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4060</TotalTime>
  <Words>1508</Words>
  <Application>Microsoft Macintosh PowerPoint</Application>
  <PresentationFormat>ワイド画面</PresentationFormat>
  <Paragraphs>224</Paragraphs>
  <Slides>14</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14</vt:i4>
      </vt:variant>
    </vt:vector>
  </HeadingPairs>
  <TitlesOfParts>
    <vt:vector size="18" baseType="lpstr">
      <vt:lpstr>游ゴシック</vt:lpstr>
      <vt:lpstr>游ゴシック Light</vt:lpstr>
      <vt:lpstr>Arial</vt:lpstr>
      <vt:lpstr>Office テーマ</vt:lpstr>
      <vt:lpstr>INTTについての進捗</vt:lpstr>
      <vt:lpstr>トピックス</vt:lpstr>
      <vt:lpstr>魚の骨問題の原因特定と解決 ノイズの除去に成功した</vt:lpstr>
      <vt:lpstr>ノイズ波形</vt:lpstr>
      <vt:lpstr>GND追加後のTP結果</vt:lpstr>
      <vt:lpstr>比較のためにGND対策前のTPデータ</vt:lpstr>
      <vt:lpstr>今後の測定</vt:lpstr>
      <vt:lpstr>ハーフエントリ問題のデバッグ案</vt:lpstr>
      <vt:lpstr>エラー関数法と平均シフト法の違い</vt:lpstr>
      <vt:lpstr>Amplitude分布</vt:lpstr>
      <vt:lpstr>平均シフト法が求めているもの＝Width</vt:lpstr>
      <vt:lpstr>Sensor + Readout Schematics</vt:lpstr>
      <vt:lpstr>No Noise Case</vt:lpstr>
      <vt:lpstr>Ch by Ch ADC in FPHX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ノイズ対策</dc:title>
  <dc:creator>蜂谷 崇</dc:creator>
  <cp:lastModifiedBy>Itaru Nakagawa</cp:lastModifiedBy>
  <cp:revision>23</cp:revision>
  <cp:lastPrinted>2021-08-09T12:53:50Z</cp:lastPrinted>
  <dcterms:created xsi:type="dcterms:W3CDTF">2021-08-06T01:20:06Z</dcterms:created>
  <dcterms:modified xsi:type="dcterms:W3CDTF">2021-08-10T02:36:45Z</dcterms:modified>
</cp:coreProperties>
</file>