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71" r:id="rId3"/>
    <p:sldId id="272" r:id="rId4"/>
    <p:sldId id="273" r:id="rId5"/>
    <p:sldId id="282" r:id="rId6"/>
    <p:sldId id="260" r:id="rId7"/>
    <p:sldId id="269" r:id="rId8"/>
    <p:sldId id="263" r:id="rId9"/>
    <p:sldId id="275" r:id="rId10"/>
    <p:sldId id="257" r:id="rId11"/>
    <p:sldId id="276" r:id="rId12"/>
    <p:sldId id="284" r:id="rId13"/>
    <p:sldId id="265" r:id="rId14"/>
    <p:sldId id="277" r:id="rId15"/>
    <p:sldId id="278" r:id="rId16"/>
    <p:sldId id="279" r:id="rId17"/>
    <p:sldId id="283" r:id="rId18"/>
    <p:sldId id="280" r:id="rId1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36" autoAdjust="0"/>
  </p:normalViewPr>
  <p:slideViewPr>
    <p:cSldViewPr>
      <p:cViewPr varScale="1">
        <p:scale>
          <a:sx n="103" d="100"/>
          <a:sy n="103" d="100"/>
        </p:scale>
        <p:origin x="-78" y="-29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426976-70BA-4975-8A9D-E844AFDD8F67}" type="datetimeFigureOut">
              <a:rPr kumimoji="1" lang="ja-JP" altLang="en-US" smtClean="0"/>
              <a:pPr/>
              <a:t>2011/1/21</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E6D509-B691-4E94-8697-FCD1468C81FB}"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152F5FB-6D16-42D4-8B48-501658D60423}" type="slidenum">
              <a:rPr kumimoji="1" lang="ja-JP" altLang="en-US" smtClean="0"/>
              <a:pPr/>
              <a:t>2</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C9031E1B-E855-432B-BA95-3A5F8B1EDCFB}" type="slidenum">
              <a:rPr kumimoji="1" lang="ja-JP" altLang="en-US" smtClean="0"/>
              <a:pPr/>
              <a:t>3</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20D6CE-6963-4DB3-AA72-71AAC342238A}" type="slidenum">
              <a:rPr lang="en-GB" altLang="ja-JP" smtClean="0"/>
              <a:pPr fontAlgn="base">
                <a:spcBef>
                  <a:spcPct val="0"/>
                </a:spcBef>
                <a:spcAft>
                  <a:spcPct val="0"/>
                </a:spcAft>
                <a:defRPr/>
              </a:pPr>
              <a:t>4</a:t>
            </a:fld>
            <a:endParaRPr lang="en-GB" altLang="ja-JP" smtClean="0"/>
          </a:p>
        </p:txBody>
      </p:sp>
      <p:sp>
        <p:nvSpPr>
          <p:cNvPr id="27651" name="Text Box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p:spPr>
      </p:sp>
      <p:sp>
        <p:nvSpPr>
          <p:cNvPr id="27652" name="Text Box 2"/>
          <p:cNvSpPr>
            <a:spLocks noGrp="1" noChangeArrowheads="1"/>
          </p:cNvSpPr>
          <p:nvPr>
            <p:ph type="body" idx="1"/>
          </p:nvPr>
        </p:nvSpPr>
        <p:spPr bwMode="auto">
          <a:xfrm>
            <a:off x="685800" y="4343400"/>
            <a:ext cx="5486400" cy="4037013"/>
          </a:xfrm>
          <a:noFill/>
        </p:spPr>
        <p:txBody>
          <a:bodyPr wrap="none" numCol="1" anchor="ctr"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152F5FB-6D16-42D4-8B48-501658D60423}" type="slidenum">
              <a:rPr kumimoji="1" lang="ja-JP" altLang="en-US" smtClean="0"/>
              <a:pPr/>
              <a:t>6</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TextEdit="1"/>
          </p:cNvSpPr>
          <p:nvPr>
            <p:ph type="sldImg"/>
          </p:nvPr>
        </p:nvSpPr>
        <p:spPr bwMode="auto">
          <a:noFill/>
          <a:ln>
            <a:solidFill>
              <a:srgbClr val="000000"/>
            </a:solidFill>
            <a:miter lim="800000"/>
            <a:headEnd/>
            <a:tailEnd/>
          </a:ln>
        </p:spPr>
      </p:sp>
      <p:sp>
        <p:nvSpPr>
          <p:cNvPr id="143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152F5FB-6D16-42D4-8B48-501658D60423}" type="slidenum">
              <a:rPr kumimoji="1" lang="ja-JP" altLang="en-US" smtClean="0"/>
              <a:pPr/>
              <a:t>9</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152F5FB-6D16-42D4-8B48-501658D60423}" type="slidenum">
              <a:rPr kumimoji="1" lang="ja-JP" altLang="en-US" smtClean="0"/>
              <a:pPr/>
              <a:t>10</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152F5FB-6D16-42D4-8B48-501658D60423}" type="slidenum">
              <a:rPr kumimoji="1" lang="ja-JP" altLang="en-US" smtClean="0"/>
              <a:pPr/>
              <a:t>11</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C9031E1B-E855-432B-BA95-3A5F8B1EDCFB}" type="slidenum">
              <a:rPr kumimoji="1" lang="ja-JP" altLang="en-US" smtClean="0"/>
              <a:pPr/>
              <a:t>18</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3222625" y="304800"/>
            <a:ext cx="11909425" cy="4724400"/>
            <a:chOff x="-2030" y="192"/>
            <a:chExt cx="7502" cy="2976"/>
          </a:xfrm>
        </p:grpSpPr>
        <p:sp>
          <p:nvSpPr>
            <p:cNvPr id="14339" name="Line 3"/>
            <p:cNvSpPr>
              <a:spLocks noChangeShapeType="1"/>
            </p:cNvSpPr>
            <p:nvPr/>
          </p:nvSpPr>
          <p:spPr bwMode="auto">
            <a:xfrm>
              <a:off x="912" y="1584"/>
              <a:ext cx="4560" cy="0"/>
            </a:xfrm>
            <a:prstGeom prst="line">
              <a:avLst/>
            </a:prstGeom>
            <a:noFill/>
            <a:ln w="12700">
              <a:solidFill>
                <a:schemeClr val="tx1"/>
              </a:solidFill>
              <a:round/>
              <a:headEnd/>
              <a:tailEnd/>
            </a:ln>
            <a:effectLst/>
          </p:spPr>
          <p:txBody>
            <a:bodyPr/>
            <a:lstStyle/>
            <a:p>
              <a:endParaRPr lang="ja-JP" altLang="en-US"/>
            </a:p>
          </p:txBody>
        </p:sp>
        <p:sp>
          <p:nvSpPr>
            <p:cNvPr id="14340" name="AutoShape 4"/>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4083" y="2368"/>
                </a:cxn>
                <a:cxn ang="0">
                  <a:pos x="64000" y="32000"/>
                </a:cxn>
                <a:cxn ang="0">
                  <a:pos x="44083" y="61631"/>
                </a:cxn>
                <a:cxn ang="0">
                  <a:pos x="44083" y="61631"/>
                </a:cxn>
                <a:cxn ang="0">
                  <a:pos x="44082" y="61631"/>
                </a:cxn>
                <a:cxn ang="0">
                  <a:pos x="44083" y="61632"/>
                </a:cxn>
                <a:cxn ang="0">
                  <a:pos x="44083" y="2368"/>
                </a:cxn>
                <a:cxn ang="0">
                  <a:pos x="44082" y="2368"/>
                </a:cxn>
                <a:cxn ang="0">
                  <a:pos x="44083" y="2368"/>
                </a:cxn>
              </a:cxnLst>
              <a:rect l="T13" t="T15" r="T17" b="T19"/>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endParaRPr kumimoji="0" lang="ja-JP" altLang="ja-JP" sz="2400">
                <a:latin typeface="Times New Roman" pitchFamily="18" charset="0"/>
              </a:endParaRPr>
            </a:p>
          </p:txBody>
        </p:sp>
        <p:sp>
          <p:nvSpPr>
            <p:cNvPr id="14341" name="AutoShape 5"/>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994" y="6246"/>
                </a:cxn>
                <a:cxn ang="0">
                  <a:pos x="64000" y="32000"/>
                </a:cxn>
                <a:cxn ang="0">
                  <a:pos x="50994" y="57753"/>
                </a:cxn>
                <a:cxn ang="0">
                  <a:pos x="50994" y="57753"/>
                </a:cxn>
                <a:cxn ang="0">
                  <a:pos x="50993" y="57753"/>
                </a:cxn>
                <a:cxn ang="0">
                  <a:pos x="50994" y="57754"/>
                </a:cxn>
                <a:cxn ang="0">
                  <a:pos x="50994" y="6246"/>
                </a:cxn>
                <a:cxn ang="0">
                  <a:pos x="50993" y="6246"/>
                </a:cxn>
                <a:cxn ang="0">
                  <a:pos x="50994" y="6246"/>
                </a:cxn>
              </a:cxnLst>
              <a:rect l="T13" t="T15" r="T17" b="T19"/>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endParaRPr kumimoji="0" lang="ja-JP" altLang="ja-JP" sz="1800">
                <a:latin typeface="Arial" pitchFamily="34" charset="0"/>
              </a:endParaRPr>
            </a:p>
          </p:txBody>
        </p:sp>
      </p:grpSp>
      <p:sp>
        <p:nvSpPr>
          <p:cNvPr id="14342" name="Rectangle 6"/>
          <p:cNvSpPr>
            <a:spLocks noGrp="1" noChangeArrowheads="1"/>
          </p:cNvSpPr>
          <p:nvPr>
            <p:ph type="ctrTitle"/>
          </p:nvPr>
        </p:nvSpPr>
        <p:spPr>
          <a:xfrm>
            <a:off x="1443038" y="985838"/>
            <a:ext cx="7239000" cy="1444625"/>
          </a:xfrm>
        </p:spPr>
        <p:txBody>
          <a:bodyPr/>
          <a:lstStyle>
            <a:lvl1pPr>
              <a:defRPr sz="4000"/>
            </a:lvl1pPr>
          </a:lstStyle>
          <a:p>
            <a:r>
              <a:rPr lang="ja-JP" altLang="en-US" smtClean="0"/>
              <a:t>マスタ タイトルの書式設定</a:t>
            </a:r>
            <a:endParaRPr lang="ja-JP" altLang="en-US"/>
          </a:p>
        </p:txBody>
      </p:sp>
      <p:sp>
        <p:nvSpPr>
          <p:cNvPr id="14343"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ja-JP" altLang="en-US" smtClean="0"/>
              <a:t>マスタ サブタイトルの書式設定</a:t>
            </a:r>
            <a:endParaRPr lang="ja-JP" altLang="en-US"/>
          </a:p>
        </p:txBody>
      </p:sp>
      <p:sp>
        <p:nvSpPr>
          <p:cNvPr id="14344" name="Rectangle 8"/>
          <p:cNvSpPr>
            <a:spLocks noGrp="1" noChangeArrowheads="1"/>
          </p:cNvSpPr>
          <p:nvPr>
            <p:ph type="dt" sz="half" idx="2"/>
          </p:nvPr>
        </p:nvSpPr>
        <p:spPr/>
        <p:txBody>
          <a:bodyPr/>
          <a:lstStyle>
            <a:lvl1pPr>
              <a:defRPr/>
            </a:lvl1pPr>
          </a:lstStyle>
          <a:p>
            <a:fld id="{B459F147-8DC0-4203-978D-007D11829A35}" type="datetime1">
              <a:rPr kumimoji="1" lang="ja-JP" altLang="en-US" smtClean="0"/>
              <a:t>2011/1/21</a:t>
            </a:fld>
            <a:endParaRPr kumimoji="1" lang="ja-JP" altLang="en-US"/>
          </a:p>
        </p:txBody>
      </p:sp>
      <p:sp>
        <p:nvSpPr>
          <p:cNvPr id="14345" name="Rectangle 9"/>
          <p:cNvSpPr>
            <a:spLocks noGrp="1" noChangeArrowheads="1"/>
          </p:cNvSpPr>
          <p:nvPr>
            <p:ph type="ftr" sz="quarter" idx="3"/>
          </p:nvPr>
        </p:nvSpPr>
        <p:spPr/>
        <p:txBody>
          <a:bodyPr/>
          <a:lstStyle>
            <a:lvl1pPr>
              <a:defRPr/>
            </a:lvl1pPr>
          </a:lstStyle>
          <a:p>
            <a:endParaRPr kumimoji="1" lang="ja-JP" altLang="en-US"/>
          </a:p>
        </p:txBody>
      </p:sp>
      <p:sp>
        <p:nvSpPr>
          <p:cNvPr id="14346" name="Rectangle 10"/>
          <p:cNvSpPr>
            <a:spLocks noGrp="1" noChangeArrowheads="1"/>
          </p:cNvSpPr>
          <p:nvPr>
            <p:ph type="sldNum" sz="quarter" idx="4"/>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F39AD966-E6E0-4573-B23E-8EC4F762DA93}" type="datetime1">
              <a:rPr kumimoji="1" lang="ja-JP" altLang="en-US" smtClean="0"/>
              <a:t>2011/1/21</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6413" y="301625"/>
            <a:ext cx="1827212" cy="5640388"/>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370013" y="301625"/>
            <a:ext cx="5334000" cy="5640388"/>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6444813C-2544-4106-9452-B15935F9310A}" type="datetime1">
              <a:rPr kumimoji="1" lang="ja-JP" altLang="en-US" smtClean="0"/>
              <a:t>2011/1/21</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304800" y="304800"/>
            <a:ext cx="8382000" cy="4572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381000" y="1066800"/>
            <a:ext cx="4114800" cy="2590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066800"/>
            <a:ext cx="4114800" cy="2590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381000" y="3810000"/>
            <a:ext cx="4114800" cy="2590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810000"/>
            <a:ext cx="4114800" cy="2590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0" y="6477000"/>
            <a:ext cx="1905000" cy="457200"/>
          </a:xfrm>
        </p:spPr>
        <p:txBody>
          <a:bodyPr/>
          <a:lstStyle>
            <a:lvl1pPr>
              <a:defRPr/>
            </a:lvl1pPr>
          </a:lstStyle>
          <a:p>
            <a:fld id="{358BBAE0-7ABC-4774-B927-40F4D428F8B3}" type="datetime1">
              <a:rPr kumimoji="1" lang="ja-JP" altLang="en-US" smtClean="0"/>
              <a:t>2011/1/21</a:t>
            </a:fld>
            <a:endParaRPr kumimoji="1" lang="ja-JP" altLang="en-US"/>
          </a:p>
        </p:txBody>
      </p:sp>
      <p:sp>
        <p:nvSpPr>
          <p:cNvPr id="8" name="スライド番号プレースホルダ 7"/>
          <p:cNvSpPr>
            <a:spLocks noGrp="1"/>
          </p:cNvSpPr>
          <p:nvPr>
            <p:ph type="sldNum" sz="quarter" idx="11"/>
          </p:nvPr>
        </p:nvSpPr>
        <p:spPr>
          <a:xfrm>
            <a:off x="7239000" y="6502400"/>
            <a:ext cx="1905000" cy="457200"/>
          </a:xfrm>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45BE0CFD-9C8B-4079-8484-07898E3A7A23}" type="datetime1">
              <a:rPr kumimoji="1" lang="ja-JP" altLang="en-US" smtClean="0"/>
              <a:t>2011/1/21</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fld id="{53AC0EE1-EDA0-4A33-BC35-AB627C30EB45}" type="datetime1">
              <a:rPr kumimoji="1" lang="ja-JP" altLang="en-US" smtClean="0"/>
              <a:t>2011/1/21</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535BE100-5852-4AFE-A14A-A1853942BD91}" type="datetime1">
              <a:rPr kumimoji="1" lang="ja-JP" altLang="en-US" smtClean="0"/>
              <a:t>2011/1/21</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0A845288-24C5-4715-B07C-366321DDD4E6}" type="datetime1">
              <a:rPr kumimoji="1" lang="ja-JP" altLang="en-US" smtClean="0"/>
              <a:t>2011/1/21</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A2DB1757-EA95-4F15-AF42-42E3BF9DF5D3}" type="datetime1">
              <a:rPr kumimoji="1" lang="ja-JP" altLang="en-US" smtClean="0"/>
              <a:t>2011/1/21</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8284FF1A-8D38-402D-86AA-FDC0F154342E}" type="datetime1">
              <a:rPr kumimoji="1" lang="ja-JP" altLang="en-US" smtClean="0"/>
              <a:t>2011/1/21</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fld id="{8CC115DB-2309-4173-AA26-C4F7811B0098}" type="datetime1">
              <a:rPr kumimoji="1" lang="ja-JP" altLang="en-US" smtClean="0"/>
              <a:t>2011/1/21</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fld id="{8485A258-332A-4A1B-BF4A-7670AD72C420}" type="datetime1">
              <a:rPr kumimoji="1" lang="ja-JP" altLang="en-US" smtClean="0"/>
              <a:t>2011/1/21</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8535F413-CB34-4719-B6AC-9766BBC3454E}"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238500" y="0"/>
            <a:ext cx="11925300" cy="3810000"/>
            <a:chOff x="-2040" y="0"/>
            <a:chExt cx="7512" cy="2400"/>
          </a:xfrm>
        </p:grpSpPr>
        <p:sp>
          <p:nvSpPr>
            <p:cNvPr id="13315"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endParaRPr kumimoji="0" lang="ja-JP" altLang="ja-JP" sz="2400">
                <a:latin typeface="Times New Roman" pitchFamily="18" charset="0"/>
              </a:endParaRPr>
            </a:p>
          </p:txBody>
        </p:sp>
        <p:sp>
          <p:nvSpPr>
            <p:cNvPr id="13316"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endParaRPr kumimoji="0" lang="ja-JP" altLang="ja-JP" sz="1800">
                <a:latin typeface="Arial" pitchFamily="34" charset="0"/>
              </a:endParaRPr>
            </a:p>
          </p:txBody>
        </p:sp>
        <p:sp>
          <p:nvSpPr>
            <p:cNvPr id="13317" name="Line 5"/>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endParaRPr lang="ja-JP" altLang="en-US"/>
            </a:p>
          </p:txBody>
        </p:sp>
      </p:grpSp>
      <p:sp>
        <p:nvSpPr>
          <p:cNvPr id="13318"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3319"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3320"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vl1pPr>
          </a:lstStyle>
          <a:p>
            <a:fld id="{FA2802F3-4637-4C7E-85CA-B174A10B3A3C}" type="datetime1">
              <a:rPr kumimoji="1" lang="ja-JP" altLang="en-US" smtClean="0"/>
              <a:t>2011/1/21</a:t>
            </a:fld>
            <a:endParaRPr kumimoji="1" lang="ja-JP" altLang="en-US"/>
          </a:p>
        </p:txBody>
      </p:sp>
      <p:sp>
        <p:nvSpPr>
          <p:cNvPr id="13321"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lvl1pPr>
          </a:lstStyle>
          <a:p>
            <a:endParaRPr kumimoji="1" lang="ja-JP" altLang="en-US"/>
          </a:p>
        </p:txBody>
      </p:sp>
      <p:sp>
        <p:nvSpPr>
          <p:cNvPr id="13322"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vl1pPr>
          </a:lstStyle>
          <a:p>
            <a:fld id="{8535F413-CB34-4719-B6AC-9766BBC3454E}"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fontAlgn="base" hangingPunct="1">
        <a:spcBef>
          <a:spcPct val="0"/>
        </a:spcBef>
        <a:spcAft>
          <a:spcPct val="0"/>
        </a:spcAft>
        <a:defRPr kumimoji="1" sz="3600">
          <a:solidFill>
            <a:schemeClr val="tx2"/>
          </a:solidFill>
          <a:latin typeface="+mj-lt"/>
          <a:ea typeface="+mj-ea"/>
          <a:cs typeface="+mj-cs"/>
        </a:defRPr>
      </a:lvl1pPr>
      <a:lvl2pPr algn="l"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2pPr>
      <a:lvl3pPr algn="l"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3pPr>
      <a:lvl4pPr algn="l"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4pPr>
      <a:lvl5pPr algn="l"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5pPr>
      <a:lvl6pPr marL="457200" algn="l"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6pPr>
      <a:lvl7pPr marL="914400" algn="l"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7pPr>
      <a:lvl8pPr marL="1371600" algn="l"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8pPr>
      <a:lvl9pPr marL="1828800" algn="l"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9pPr>
    </p:titleStyle>
    <p:bodyStyle>
      <a:lvl1pPr marL="342900" indent="-342900" algn="l" rtl="0" eaLnBrk="1" fontAlgn="base" hangingPunct="1">
        <a:spcBef>
          <a:spcPct val="20000"/>
        </a:spcBef>
        <a:spcAft>
          <a:spcPct val="0"/>
        </a:spcAft>
        <a:buClr>
          <a:schemeClr val="tx2"/>
        </a:buClr>
        <a:buSzPct val="70000"/>
        <a:buFont typeface="Wingdings" pitchFamily="2" charset="2"/>
        <a:buChar char="¡"/>
        <a:defRPr kumimoji="1" sz="29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l"/>
        <a:defRPr kumimoji="1" sz="2500">
          <a:solidFill>
            <a:schemeClr val="tx1"/>
          </a:solidFill>
          <a:latin typeface="+mn-lt"/>
          <a:ea typeface="+mn-ea"/>
        </a:defRPr>
      </a:lvl2pPr>
      <a:lvl3pPr marL="1143000" indent="-228600" algn="l" rtl="0" eaLnBrk="1" fontAlgn="base" hangingPunct="1">
        <a:spcBef>
          <a:spcPct val="20000"/>
        </a:spcBef>
        <a:spcAft>
          <a:spcPct val="0"/>
        </a:spcAft>
        <a:buClr>
          <a:schemeClr val="tx2"/>
        </a:buClr>
        <a:buSzPct val="65000"/>
        <a:buFont typeface="Wingdings" pitchFamily="2" charset="2"/>
        <a:buChar char="¡"/>
        <a:defRPr kumimoji="1" sz="2200">
          <a:solidFill>
            <a:schemeClr val="tx1"/>
          </a:solidFill>
          <a:latin typeface="+mn-lt"/>
          <a:ea typeface="+mn-ea"/>
        </a:defRPr>
      </a:lvl3pPr>
      <a:lvl4pPr marL="1600200" indent="-228600" algn="l" rtl="0" eaLnBrk="1" fontAlgn="base" hangingPunct="1">
        <a:spcBef>
          <a:spcPct val="20000"/>
        </a:spcBef>
        <a:spcAft>
          <a:spcPct val="0"/>
        </a:spcAft>
        <a:buClr>
          <a:schemeClr val="accent2"/>
        </a:buClr>
        <a:buSzPct val="70000"/>
        <a:buFont typeface="Wingdings" pitchFamily="2" charset="2"/>
        <a:buChar char="l"/>
        <a:defRPr kumimoji="1" sz="1900">
          <a:solidFill>
            <a:schemeClr val="tx1"/>
          </a:solidFill>
          <a:latin typeface="+mn-lt"/>
          <a:ea typeface="+mn-ea"/>
        </a:defRPr>
      </a:lvl4pPr>
      <a:lvl5pPr marL="2057400" indent="-228600" algn="l" rtl="0" eaLnBrk="1" fontAlgn="base" hangingPunct="1">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5pPr>
      <a:lvl6pPr marL="2514600" indent="-228600" algn="l" rtl="0" eaLnBrk="1" fontAlgn="base" hangingPunct="1">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6pPr>
      <a:lvl7pPr marL="2971800" indent="-228600" algn="l" rtl="0" eaLnBrk="1" fontAlgn="base" hangingPunct="1">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7pPr>
      <a:lvl8pPr marL="3429000" indent="-228600" algn="l" rtl="0" eaLnBrk="1" fontAlgn="base" hangingPunct="1">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8pPr>
      <a:lvl9pPr marL="3886200" indent="-228600" algn="l" rtl="0" eaLnBrk="1" fontAlgn="base" hangingPunct="1">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err="1" smtClean="0"/>
              <a:t>MuTr</a:t>
            </a:r>
            <a:r>
              <a:rPr kumimoji="1" lang="en-US" altLang="ja-JP" dirty="0" smtClean="0"/>
              <a:t>-FEE upgrade</a:t>
            </a:r>
            <a:endParaRPr kumimoji="1" lang="ja-JP" altLang="en-US" dirty="0"/>
          </a:p>
        </p:txBody>
      </p:sp>
      <p:sp>
        <p:nvSpPr>
          <p:cNvPr id="3" name="サブタイトル 2"/>
          <p:cNvSpPr>
            <a:spLocks noGrp="1"/>
          </p:cNvSpPr>
          <p:nvPr>
            <p:ph type="subTitle" idx="1"/>
          </p:nvPr>
        </p:nvSpPr>
        <p:spPr>
          <a:xfrm>
            <a:off x="1475656" y="4869160"/>
            <a:ext cx="7239000" cy="1512168"/>
          </a:xfrm>
        </p:spPr>
        <p:txBody>
          <a:bodyPr/>
          <a:lstStyle/>
          <a:p>
            <a:pPr algn="r"/>
            <a:r>
              <a:rPr kumimoji="1" lang="en-US" altLang="ja-JP" sz="2400" dirty="0" smtClean="0"/>
              <a:t>2011</a:t>
            </a:r>
            <a:r>
              <a:rPr kumimoji="1" lang="ja-JP" altLang="en-US" sz="2400" dirty="0" smtClean="0"/>
              <a:t>年</a:t>
            </a:r>
            <a:r>
              <a:rPr kumimoji="1" lang="en-US" altLang="ja-JP" sz="2400" dirty="0" smtClean="0"/>
              <a:t>1</a:t>
            </a:r>
            <a:r>
              <a:rPr kumimoji="1" lang="ja-JP" altLang="en-US" sz="2400" dirty="0" smtClean="0"/>
              <a:t>月</a:t>
            </a:r>
            <a:r>
              <a:rPr kumimoji="1" lang="en-US" altLang="ja-JP" sz="2400" dirty="0" smtClean="0"/>
              <a:t>21</a:t>
            </a:r>
            <a:r>
              <a:rPr kumimoji="1" lang="ja-JP" altLang="en-US" sz="2400" dirty="0" smtClean="0"/>
              <a:t>日</a:t>
            </a:r>
            <a:endParaRPr kumimoji="1" lang="en-US" altLang="ja-JP" sz="2400" dirty="0" smtClean="0"/>
          </a:p>
          <a:p>
            <a:pPr algn="r"/>
            <a:r>
              <a:rPr kumimoji="1" lang="ja-JP" altLang="en-US" sz="2400" dirty="0" smtClean="0"/>
              <a:t>三部　勉　</a:t>
            </a:r>
            <a:r>
              <a:rPr kumimoji="1" lang="en-US" altLang="ja-JP" sz="2400" dirty="0" smtClean="0"/>
              <a:t>(KEK)</a:t>
            </a:r>
          </a:p>
          <a:p>
            <a:pPr algn="r"/>
            <a:r>
              <a:rPr lang="en-US" altLang="ja-JP" sz="2400" dirty="0" smtClean="0"/>
              <a:t>for the </a:t>
            </a:r>
            <a:r>
              <a:rPr lang="en-US" altLang="ja-JP" sz="2400" dirty="0" err="1" smtClean="0"/>
              <a:t>MuTrFEE</a:t>
            </a:r>
            <a:r>
              <a:rPr lang="en-US" altLang="ja-JP" sz="2400" dirty="0" smtClean="0"/>
              <a:t> upgrade </a:t>
            </a:r>
            <a:r>
              <a:rPr lang="en-US" altLang="ja-JP" sz="2400" dirty="0" smtClean="0"/>
              <a:t>group</a:t>
            </a:r>
            <a:endParaRPr kumimoji="1" lang="ja-JP" altLang="en-US" sz="2400" dirty="0"/>
          </a:p>
        </p:txBody>
      </p:sp>
      <p:sp>
        <p:nvSpPr>
          <p:cNvPr id="4" name="スライド番号プレースホルダ 3"/>
          <p:cNvSpPr>
            <a:spLocks noGrp="1"/>
          </p:cNvSpPr>
          <p:nvPr>
            <p:ph type="sldNum" sz="quarter" idx="4"/>
          </p:nvPr>
        </p:nvSpPr>
        <p:spPr/>
        <p:txBody>
          <a:bodyPr/>
          <a:lstStyle/>
          <a:p>
            <a:fld id="{8535F413-CB34-4719-B6AC-9766BBC3454E}" type="slidenum">
              <a:rPr kumimoji="1" lang="ja-JP" altLang="en-US" smtClean="0"/>
              <a:pPr/>
              <a:t>1</a:t>
            </a:fld>
            <a:endParaRPr kumimoji="1" lang="ja-JP" altLang="en-US"/>
          </a:p>
        </p:txBody>
      </p:sp>
      <p:pic>
        <p:nvPicPr>
          <p:cNvPr id="4097" name="Picture 1"/>
          <p:cNvPicPr>
            <a:picLocks noChangeAspect="1" noChangeArrowheads="1"/>
          </p:cNvPicPr>
          <p:nvPr/>
        </p:nvPicPr>
        <p:blipFill>
          <a:blip r:embed="rId2" cstate="print"/>
          <a:srcRect/>
          <a:stretch>
            <a:fillRect/>
          </a:stretch>
        </p:blipFill>
        <p:spPr bwMode="auto">
          <a:xfrm>
            <a:off x="971600" y="2636912"/>
            <a:ext cx="7992888" cy="2085102"/>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971600" y="2636912"/>
            <a:ext cx="8028384" cy="2173941"/>
          </a:xfrm>
          <a:prstGeom prst="rect">
            <a:avLst/>
          </a:prstGeom>
          <a:noFill/>
          <a:ln w="9525">
            <a:noFill/>
            <a:miter lim="800000"/>
            <a:headEnd/>
            <a:tailEnd/>
          </a:ln>
        </p:spPr>
      </p:pic>
      <p:sp>
        <p:nvSpPr>
          <p:cNvPr id="7" name="テキスト ボックス 6"/>
          <p:cNvSpPr txBox="1"/>
          <p:nvPr/>
        </p:nvSpPr>
        <p:spPr>
          <a:xfrm>
            <a:off x="6804248" y="2636912"/>
            <a:ext cx="2161169" cy="307777"/>
          </a:xfrm>
          <a:prstGeom prst="rect">
            <a:avLst/>
          </a:prstGeom>
          <a:noFill/>
        </p:spPr>
        <p:txBody>
          <a:bodyPr wrap="none" rtlCol="0">
            <a:spAutoFit/>
          </a:bodyPr>
          <a:lstStyle/>
          <a:p>
            <a:r>
              <a:rPr kumimoji="1" lang="en-US" altLang="ja-JP" sz="1400" dirty="0" smtClean="0"/>
              <a:t>2010</a:t>
            </a:r>
            <a:r>
              <a:rPr kumimoji="1" lang="ja-JP" altLang="en-US" sz="1400" dirty="0" smtClean="0"/>
              <a:t>年</a:t>
            </a:r>
            <a:r>
              <a:rPr kumimoji="1" lang="en-US" altLang="ja-JP" sz="1400" dirty="0" smtClean="0"/>
              <a:t>4</a:t>
            </a:r>
            <a:r>
              <a:rPr kumimoji="1" lang="ja-JP" altLang="en-US" sz="1400" dirty="0" smtClean="0"/>
              <a:t>月立教大学にて</a:t>
            </a:r>
            <a:endParaRPr kumimoji="1" lang="ja-JP"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6512" y="-1"/>
            <a:ext cx="9180512" cy="7047573"/>
          </a:xfrm>
          <a:prstGeom prst="rect">
            <a:avLst/>
          </a:prstGeom>
          <a:noFill/>
          <a:ln w="9525">
            <a:noFill/>
            <a:miter lim="800000"/>
            <a:headEnd/>
            <a:tailEnd/>
          </a:ln>
        </p:spPr>
      </p:pic>
      <p:sp>
        <p:nvSpPr>
          <p:cNvPr id="4" name="スライド番号プレースホルダ 3"/>
          <p:cNvSpPr>
            <a:spLocks noGrp="1"/>
          </p:cNvSpPr>
          <p:nvPr>
            <p:ph type="sldNum" sz="quarter" idx="12"/>
          </p:nvPr>
        </p:nvSpPr>
        <p:spPr/>
        <p:txBody>
          <a:bodyPr/>
          <a:lstStyle/>
          <a:p>
            <a:fld id="{D3EE05CC-BD22-4017-B055-F1DA7BA92383}" type="slidenum">
              <a:rPr lang="en-US" altLang="ja-JP" smtClean="0"/>
              <a:pPr/>
              <a:t>10</a:t>
            </a:fld>
            <a:endParaRPr lang="en-US" altLang="ja-JP"/>
          </a:p>
        </p:txBody>
      </p:sp>
      <p:sp>
        <p:nvSpPr>
          <p:cNvPr id="6" name="テキスト ボックス 5"/>
          <p:cNvSpPr txBox="1"/>
          <p:nvPr/>
        </p:nvSpPr>
        <p:spPr>
          <a:xfrm>
            <a:off x="0" y="0"/>
            <a:ext cx="3383042" cy="523220"/>
          </a:xfrm>
          <a:prstGeom prst="rect">
            <a:avLst/>
          </a:prstGeom>
          <a:noFill/>
        </p:spPr>
        <p:txBody>
          <a:bodyPr wrap="none" rtlCol="0">
            <a:spAutoFit/>
          </a:bodyPr>
          <a:lstStyle/>
          <a:p>
            <a:r>
              <a:rPr kumimoji="1" lang="en-US" altLang="ja-JP" sz="2800" dirty="0" smtClean="0">
                <a:solidFill>
                  <a:schemeClr val="bg1"/>
                </a:solidFill>
              </a:rPr>
              <a:t>PHENIX May</a:t>
            </a:r>
            <a:r>
              <a:rPr kumimoji="1" lang="ja-JP" altLang="en-US" sz="2800" dirty="0" smtClean="0">
                <a:solidFill>
                  <a:schemeClr val="bg1"/>
                </a:solidFill>
              </a:rPr>
              <a:t>２００</a:t>
            </a:r>
            <a:r>
              <a:rPr kumimoji="1" lang="en-US" altLang="ja-JP" sz="2800" dirty="0" smtClean="0">
                <a:solidFill>
                  <a:schemeClr val="bg1"/>
                </a:solidFill>
              </a:rPr>
              <a:t>8</a:t>
            </a:r>
            <a:endParaRPr kumimoji="1" lang="en-US" altLang="ja-JP" sz="2800" dirty="0" smtClean="0">
              <a:solidFill>
                <a:schemeClr val="bg1"/>
              </a:solidFill>
            </a:endParaRPr>
          </a:p>
        </p:txBody>
      </p:sp>
      <p:sp>
        <p:nvSpPr>
          <p:cNvPr id="5" name="円/楕円 4"/>
          <p:cNvSpPr/>
          <p:nvPr/>
        </p:nvSpPr>
        <p:spPr>
          <a:xfrm>
            <a:off x="6012160" y="234888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300192" y="2636912"/>
            <a:ext cx="1736245" cy="646331"/>
          </a:xfrm>
          <a:prstGeom prst="rect">
            <a:avLst/>
          </a:prstGeom>
          <a:noFill/>
          <a:ln>
            <a:noFill/>
          </a:ln>
        </p:spPr>
        <p:txBody>
          <a:bodyPr wrap="none" rtlCol="0">
            <a:spAutoFit/>
          </a:bodyPr>
          <a:lstStyle/>
          <a:p>
            <a:r>
              <a:rPr lang="en-US" altLang="ja-JP" dirty="0" smtClean="0">
                <a:solidFill>
                  <a:srgbClr val="FF0000"/>
                </a:solidFill>
              </a:rPr>
              <a:t>Mockup</a:t>
            </a:r>
          </a:p>
          <a:p>
            <a:r>
              <a:rPr lang="en-US" altLang="ja-JP" dirty="0" smtClean="0">
                <a:solidFill>
                  <a:srgbClr val="FF0000"/>
                </a:solidFill>
              </a:rPr>
              <a:t>Trigger board</a:t>
            </a:r>
            <a:endParaRPr kumimoji="1" lang="ja-JP" altLang="en-US" dirty="0">
              <a:solidFill>
                <a:srgbClr val="FF0000"/>
              </a:solidFill>
            </a:endParaRPr>
          </a:p>
        </p:txBody>
      </p:sp>
      <p:pic>
        <p:nvPicPr>
          <p:cNvPr id="3073" name="Picture 1"/>
          <p:cNvPicPr>
            <a:picLocks noChangeAspect="1" noChangeArrowheads="1"/>
          </p:cNvPicPr>
          <p:nvPr/>
        </p:nvPicPr>
        <p:blipFill>
          <a:blip r:embed="rId4" cstate="print"/>
          <a:srcRect/>
          <a:stretch>
            <a:fillRect/>
          </a:stretch>
        </p:blipFill>
        <p:spPr bwMode="auto">
          <a:xfrm>
            <a:off x="6732240" y="260648"/>
            <a:ext cx="2171675" cy="2143833"/>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3073"/>
                                        </p:tgtEl>
                                        <p:attrNameLst>
                                          <p:attrName>style.visibility</p:attrName>
                                        </p:attrNameLst>
                                      </p:cBhvr>
                                      <p:to>
                                        <p:strVal val="visible"/>
                                      </p:to>
                                    </p:set>
                                    <p:animEffect transition="in" filter="blinds(horizontal)">
                                      <p:cBhvr>
                                        <p:cTn id="13"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457200" y="71414"/>
            <a:ext cx="8229600" cy="1143000"/>
          </a:xfrm>
        </p:spPr>
        <p:txBody>
          <a:bodyPr>
            <a:normAutofit/>
          </a:bodyPr>
          <a:lstStyle/>
          <a:p>
            <a:r>
              <a:rPr lang="en-US" altLang="ja-JP" sz="2800" dirty="0" smtClean="0"/>
              <a:t>PHENIX</a:t>
            </a:r>
            <a:r>
              <a:rPr lang="ja-JP" altLang="en-US" sz="2800" dirty="0" smtClean="0"/>
              <a:t>にインストールされたトリガー用電子回路</a:t>
            </a:r>
            <a:endParaRPr kumimoji="1" lang="ja-JP" altLang="en-US" sz="2800" dirty="0"/>
          </a:p>
        </p:txBody>
      </p:sp>
      <p:pic>
        <p:nvPicPr>
          <p:cNvPr id="3074" name="Picture 2"/>
          <p:cNvPicPr>
            <a:picLocks noChangeAspect="1" noChangeArrowheads="1"/>
          </p:cNvPicPr>
          <p:nvPr/>
        </p:nvPicPr>
        <p:blipFill>
          <a:blip r:embed="rId3" cstate="print"/>
          <a:srcRect/>
          <a:stretch>
            <a:fillRect/>
          </a:stretch>
        </p:blipFill>
        <p:spPr bwMode="auto">
          <a:xfrm>
            <a:off x="71406" y="1629654"/>
            <a:ext cx="9001156" cy="5228346"/>
          </a:xfrm>
          <a:prstGeom prst="rect">
            <a:avLst/>
          </a:prstGeom>
          <a:noFill/>
          <a:ln w="9525">
            <a:noFill/>
            <a:miter lim="800000"/>
            <a:headEnd/>
            <a:tailEnd/>
          </a:ln>
          <a:effectLst/>
        </p:spPr>
      </p:pic>
      <p:sp>
        <p:nvSpPr>
          <p:cNvPr id="6" name="スライド番号プレースホルダ 5"/>
          <p:cNvSpPr>
            <a:spLocks noGrp="1"/>
          </p:cNvSpPr>
          <p:nvPr>
            <p:ph type="sldNum" sz="quarter" idx="12"/>
          </p:nvPr>
        </p:nvSpPr>
        <p:spPr/>
        <p:txBody>
          <a:bodyPr/>
          <a:lstStyle/>
          <a:p>
            <a:fld id="{66BF05F1-2D27-4C8A-910D-93428FEC782A}" type="slidenum">
              <a:rPr lang="en-US" altLang="ja-JP" smtClean="0"/>
              <a:pPr/>
              <a:t>11</a:t>
            </a:fld>
            <a:endParaRPr lang="en-US" altLang="ja-JP"/>
          </a:p>
        </p:txBody>
      </p:sp>
      <p:pic>
        <p:nvPicPr>
          <p:cNvPr id="5" name="Picture 2" descr="C:\Users\Katsuro\Desktop\Presentation\091018-HawaiiConference\InstalledMRGDCMIF.jpg"/>
          <p:cNvPicPr>
            <a:picLocks noChangeAspect="1" noChangeArrowheads="1"/>
          </p:cNvPicPr>
          <p:nvPr/>
        </p:nvPicPr>
        <p:blipFill>
          <a:blip r:embed="rId4" cstate="print"/>
          <a:srcRect/>
          <a:stretch>
            <a:fillRect/>
          </a:stretch>
        </p:blipFill>
        <p:spPr bwMode="auto">
          <a:xfrm>
            <a:off x="4714876" y="1500174"/>
            <a:ext cx="3614748" cy="481966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テキスト ボックス 8"/>
          <p:cNvSpPr txBox="1"/>
          <p:nvPr/>
        </p:nvSpPr>
        <p:spPr>
          <a:xfrm>
            <a:off x="71406" y="1273718"/>
            <a:ext cx="1285737" cy="338554"/>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kumimoji="1" lang="en-US" altLang="ja-JP" sz="1600" dirty="0" smtClean="0"/>
              <a:t>ADTX</a:t>
            </a:r>
            <a:r>
              <a:rPr kumimoji="1" lang="ja-JP" altLang="en-US" sz="1600" dirty="0" smtClean="0"/>
              <a:t>ボード</a:t>
            </a:r>
            <a:endParaRPr kumimoji="1" lang="ja-JP" altLang="en-US" sz="1600" dirty="0"/>
          </a:p>
        </p:txBody>
      </p:sp>
      <p:sp>
        <p:nvSpPr>
          <p:cNvPr id="10" name="テキスト ボックス 9"/>
          <p:cNvSpPr txBox="1"/>
          <p:nvPr/>
        </p:nvSpPr>
        <p:spPr>
          <a:xfrm>
            <a:off x="4857752" y="1285860"/>
            <a:ext cx="1980029" cy="338554"/>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en-US" altLang="ja-JP" sz="1600" dirty="0" smtClean="0"/>
              <a:t>MRG</a:t>
            </a:r>
            <a:r>
              <a:rPr kumimoji="1" lang="ja-JP" altLang="en-US" sz="1600" dirty="0" smtClean="0"/>
              <a:t>・</a:t>
            </a:r>
            <a:r>
              <a:rPr kumimoji="1" lang="en-US" altLang="ja-JP" sz="1600" dirty="0" smtClean="0"/>
              <a:t>DCMIF</a:t>
            </a:r>
            <a:r>
              <a:rPr kumimoji="1" lang="ja-JP" altLang="en-US" sz="1600" dirty="0" smtClean="0"/>
              <a:t>ボード</a:t>
            </a:r>
            <a:endParaRPr kumimoji="1" lang="ja-JP" altLang="en-US" sz="1600" dirty="0"/>
          </a:p>
        </p:txBody>
      </p:sp>
      <p:sp>
        <p:nvSpPr>
          <p:cNvPr id="12" name="テキスト ボックス 11"/>
          <p:cNvSpPr txBox="1"/>
          <p:nvPr/>
        </p:nvSpPr>
        <p:spPr>
          <a:xfrm>
            <a:off x="1571604" y="5143512"/>
            <a:ext cx="6000792"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kumimoji="1" lang="en-US" altLang="ja-JP" sz="2000" dirty="0" smtClean="0"/>
              <a:t>2009</a:t>
            </a:r>
            <a:r>
              <a:rPr kumimoji="1" lang="ja-JP" altLang="en-US" sz="2000" dirty="0" smtClean="0"/>
              <a:t>年より性能評価のためのビームデータを蓄積中。</a:t>
            </a:r>
            <a:endParaRPr kumimoji="1" lang="en-US" altLang="ja-JP" sz="2000" dirty="0" smtClean="0"/>
          </a:p>
          <a:p>
            <a:r>
              <a:rPr kumimoji="1" lang="ja-JP" altLang="en-US" sz="2000" dirty="0" smtClean="0"/>
              <a:t>これまで大きなトラブルもなくフル稼働。</a:t>
            </a:r>
            <a:endParaRPr kumimoji="1" lang="en-US" altLang="ja-JP" sz="2000" dirty="0" smtClean="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39" presetClass="entr" presetSubtype="0" accel="100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1"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12"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cstate="print"/>
          <a:srcRect/>
          <a:stretch>
            <a:fillRect/>
          </a:stretch>
        </p:blipFill>
        <p:spPr bwMode="auto">
          <a:xfrm>
            <a:off x="0" y="-290658"/>
            <a:ext cx="9143999" cy="7148658"/>
          </a:xfrm>
          <a:prstGeom prst="rect">
            <a:avLst/>
          </a:prstGeom>
          <a:noFill/>
          <a:ln w="9525">
            <a:noFill/>
            <a:miter lim="800000"/>
            <a:headEnd/>
            <a:tailEnd/>
          </a:ln>
        </p:spPr>
      </p:pic>
      <p:sp>
        <p:nvSpPr>
          <p:cNvPr id="3" name="スライド番号プレースホルダ 2"/>
          <p:cNvSpPr>
            <a:spLocks noGrp="1"/>
          </p:cNvSpPr>
          <p:nvPr>
            <p:ph type="sldNum" sz="quarter" idx="12"/>
          </p:nvPr>
        </p:nvSpPr>
        <p:spPr/>
        <p:txBody>
          <a:bodyPr/>
          <a:lstStyle/>
          <a:p>
            <a:fld id="{8535F413-CB34-4719-B6AC-9766BBC3454E}" type="slidenum">
              <a:rPr kumimoji="1" lang="ja-JP" altLang="en-US" smtClean="0"/>
              <a:pPr/>
              <a:t>12</a:t>
            </a:fld>
            <a:endParaRPr kumimoji="1" lang="ja-JP" altLang="en-US"/>
          </a:p>
        </p:txBody>
      </p:sp>
      <p:sp>
        <p:nvSpPr>
          <p:cNvPr id="7" name="テキスト ボックス 6"/>
          <p:cNvSpPr txBox="1"/>
          <p:nvPr/>
        </p:nvSpPr>
        <p:spPr>
          <a:xfrm>
            <a:off x="0" y="25460"/>
            <a:ext cx="3978846" cy="523220"/>
          </a:xfrm>
          <a:prstGeom prst="rect">
            <a:avLst/>
          </a:prstGeom>
          <a:noFill/>
        </p:spPr>
        <p:txBody>
          <a:bodyPr wrap="none" rtlCol="0">
            <a:spAutoFit/>
          </a:bodyPr>
          <a:lstStyle/>
          <a:p>
            <a:r>
              <a:rPr kumimoji="1" lang="en-US" altLang="ja-JP" sz="2800" dirty="0" smtClean="0">
                <a:solidFill>
                  <a:schemeClr val="bg1"/>
                </a:solidFill>
              </a:rPr>
              <a:t>PHENIX </a:t>
            </a:r>
            <a:r>
              <a:rPr kumimoji="1" lang="en-US" altLang="ja-JP" sz="2800" dirty="0" smtClean="0">
                <a:solidFill>
                  <a:schemeClr val="bg1"/>
                </a:solidFill>
              </a:rPr>
              <a:t>August 2010</a:t>
            </a:r>
            <a:endParaRPr kumimoji="1" lang="en-US" altLang="ja-JP" sz="2800" dirty="0" smtClean="0">
              <a:solidFill>
                <a:schemeClr val="bg1"/>
              </a:solidFill>
            </a:endParaRPr>
          </a:p>
        </p:txBody>
      </p:sp>
      <p:sp>
        <p:nvSpPr>
          <p:cNvPr id="8" name="テキスト ボックス 7"/>
          <p:cNvSpPr txBox="1"/>
          <p:nvPr/>
        </p:nvSpPr>
        <p:spPr>
          <a:xfrm>
            <a:off x="5436096" y="404664"/>
            <a:ext cx="3530134" cy="707886"/>
          </a:xfrm>
          <a:prstGeom prst="rect">
            <a:avLst/>
          </a:prstGeom>
          <a:noFill/>
        </p:spPr>
        <p:txBody>
          <a:bodyPr wrap="none" rtlCol="0">
            <a:spAutoFit/>
          </a:bodyPr>
          <a:lstStyle/>
          <a:p>
            <a:r>
              <a:rPr kumimoji="1" lang="en-US" altLang="ja-JP" sz="2000" dirty="0" smtClean="0">
                <a:solidFill>
                  <a:srgbClr val="FFFF00"/>
                </a:solidFill>
              </a:rPr>
              <a:t>North </a:t>
            </a:r>
            <a:r>
              <a:rPr kumimoji="1" lang="en-US" altLang="ja-JP" sz="2000" dirty="0" err="1" smtClean="0">
                <a:solidFill>
                  <a:srgbClr val="FFFF00"/>
                </a:solidFill>
              </a:rPr>
              <a:t>muon</a:t>
            </a:r>
            <a:r>
              <a:rPr kumimoji="1" lang="en-US" altLang="ja-JP" sz="2000" dirty="0" smtClean="0">
                <a:solidFill>
                  <a:srgbClr val="FFFF00"/>
                </a:solidFill>
              </a:rPr>
              <a:t> arm </a:t>
            </a:r>
          </a:p>
          <a:p>
            <a:r>
              <a:rPr kumimoji="1" lang="en-US" altLang="ja-JP" sz="2000" dirty="0" smtClean="0">
                <a:solidFill>
                  <a:srgbClr val="FFFF00"/>
                </a:solidFill>
              </a:rPr>
              <a:t>with </a:t>
            </a:r>
            <a:r>
              <a:rPr kumimoji="1" lang="en-US" altLang="ja-JP" sz="2000" dirty="0" err="1" smtClean="0">
                <a:solidFill>
                  <a:srgbClr val="FFFF00"/>
                </a:solidFill>
              </a:rPr>
              <a:t>MuTRG</a:t>
            </a:r>
            <a:r>
              <a:rPr kumimoji="1" lang="en-US" altLang="ja-JP" sz="2000" dirty="0" smtClean="0">
                <a:solidFill>
                  <a:srgbClr val="FFFF00"/>
                </a:solidFill>
              </a:rPr>
              <a:t> fully installed</a:t>
            </a:r>
            <a:endParaRPr kumimoji="1" lang="ja-JP" altLang="en-US" sz="2000" dirty="0">
              <a:solidFill>
                <a:srgbClr val="FFFF00"/>
              </a:solidFill>
            </a:endParaRPr>
          </a:p>
        </p:txBody>
      </p:sp>
      <p:pic>
        <p:nvPicPr>
          <p:cNvPr id="25603" name="Picture 3"/>
          <p:cNvPicPr>
            <a:picLocks noChangeAspect="1" noChangeArrowheads="1"/>
          </p:cNvPicPr>
          <p:nvPr/>
        </p:nvPicPr>
        <p:blipFill>
          <a:blip r:embed="rId3" cstate="print"/>
          <a:srcRect/>
          <a:stretch>
            <a:fillRect/>
          </a:stretch>
        </p:blipFill>
        <p:spPr bwMode="auto">
          <a:xfrm>
            <a:off x="4355977" y="-315416"/>
            <a:ext cx="4788024" cy="7192368"/>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linds(horizontal)">
                                      <p:cBhvr>
                                        <p:cTn id="7"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 ボックス 74"/>
          <p:cNvSpPr txBox="1"/>
          <p:nvPr/>
        </p:nvSpPr>
        <p:spPr>
          <a:xfrm>
            <a:off x="7500958" y="3214686"/>
            <a:ext cx="1225015" cy="400110"/>
          </a:xfrm>
          <a:prstGeom prst="rect">
            <a:avLst/>
          </a:prstGeom>
          <a:noFill/>
        </p:spPr>
        <p:txBody>
          <a:bodyPr wrap="none" rtlCol="0">
            <a:spAutoFit/>
          </a:bodyPr>
          <a:lstStyle/>
          <a:p>
            <a:r>
              <a:rPr kumimoji="1" lang="en-US" altLang="ja-JP" dirty="0" smtClean="0"/>
              <a:t>station1</a:t>
            </a:r>
            <a:endParaRPr kumimoji="1" lang="ja-JP" altLang="en-US" dirty="0"/>
          </a:p>
        </p:txBody>
      </p:sp>
      <p:sp>
        <p:nvSpPr>
          <p:cNvPr id="76" name="テキスト ボックス 75"/>
          <p:cNvSpPr txBox="1"/>
          <p:nvPr/>
        </p:nvSpPr>
        <p:spPr>
          <a:xfrm>
            <a:off x="7347513" y="3743270"/>
            <a:ext cx="1225015" cy="400110"/>
          </a:xfrm>
          <a:prstGeom prst="rect">
            <a:avLst/>
          </a:prstGeom>
          <a:noFill/>
        </p:spPr>
        <p:txBody>
          <a:bodyPr wrap="none" rtlCol="0">
            <a:spAutoFit/>
          </a:bodyPr>
          <a:lstStyle/>
          <a:p>
            <a:r>
              <a:rPr kumimoji="1" lang="en-US" altLang="ja-JP" dirty="0" smtClean="0"/>
              <a:t>station2</a:t>
            </a:r>
            <a:endParaRPr kumimoji="1" lang="ja-JP" altLang="en-US" dirty="0"/>
          </a:p>
        </p:txBody>
      </p:sp>
      <p:sp>
        <p:nvSpPr>
          <p:cNvPr id="77" name="テキスト ボックス 76"/>
          <p:cNvSpPr txBox="1"/>
          <p:nvPr/>
        </p:nvSpPr>
        <p:spPr>
          <a:xfrm>
            <a:off x="7215206" y="4314774"/>
            <a:ext cx="1225015" cy="400110"/>
          </a:xfrm>
          <a:prstGeom prst="rect">
            <a:avLst/>
          </a:prstGeom>
          <a:noFill/>
        </p:spPr>
        <p:txBody>
          <a:bodyPr wrap="none" rtlCol="0">
            <a:spAutoFit/>
          </a:bodyPr>
          <a:lstStyle/>
          <a:p>
            <a:r>
              <a:rPr kumimoji="1" lang="en-US" altLang="ja-JP" dirty="0" smtClean="0"/>
              <a:t>station3</a:t>
            </a:r>
            <a:endParaRPr kumimoji="1" lang="ja-JP" altLang="en-US" dirty="0"/>
          </a:p>
        </p:txBody>
      </p:sp>
      <p:grpSp>
        <p:nvGrpSpPr>
          <p:cNvPr id="2" name="グループ化 40"/>
          <p:cNvGrpSpPr>
            <a:grpSpLocks noChangeAspect="1"/>
          </p:cNvGrpSpPr>
          <p:nvPr/>
        </p:nvGrpSpPr>
        <p:grpSpPr>
          <a:xfrm>
            <a:off x="5715008" y="2428868"/>
            <a:ext cx="1743200" cy="1755546"/>
            <a:chOff x="1000100" y="2143116"/>
            <a:chExt cx="3631670" cy="3657388"/>
          </a:xfrm>
          <a:effectLst>
            <a:outerShdw blurRad="50800" dist="38100" dir="18900000" algn="bl" rotWithShape="0">
              <a:prstClr val="black">
                <a:alpha val="40000"/>
              </a:prstClr>
            </a:outerShdw>
          </a:effectLst>
        </p:grpSpPr>
        <p:grpSp>
          <p:nvGrpSpPr>
            <p:cNvPr id="3" name="グループ化 27"/>
            <p:cNvGrpSpPr/>
            <p:nvPr/>
          </p:nvGrpSpPr>
          <p:grpSpPr>
            <a:xfrm>
              <a:off x="1000100" y="2143116"/>
              <a:ext cx="3631670" cy="3657388"/>
              <a:chOff x="1000100" y="2143116"/>
              <a:chExt cx="3631670" cy="3657388"/>
            </a:xfrm>
          </p:grpSpPr>
          <p:sp>
            <p:nvSpPr>
              <p:cNvPr id="25" name="二等辺三角形 24"/>
              <p:cNvSpPr/>
              <p:nvPr/>
            </p:nvSpPr>
            <p:spPr>
              <a:xfrm>
                <a:off x="2071670" y="4000504"/>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二等辺三角形 25"/>
              <p:cNvSpPr/>
              <p:nvPr/>
            </p:nvSpPr>
            <p:spPr>
              <a:xfrm rot="2700000">
                <a:off x="1418232" y="3723121"/>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二等辺三角形 26"/>
              <p:cNvSpPr/>
              <p:nvPr/>
            </p:nvSpPr>
            <p:spPr>
              <a:xfrm rot="5400000">
                <a:off x="1154900" y="3059886"/>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二等辺三角形 27"/>
              <p:cNvSpPr/>
              <p:nvPr/>
            </p:nvSpPr>
            <p:spPr>
              <a:xfrm rot="8100000">
                <a:off x="1418232" y="2406448"/>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二等辺三角形 28"/>
              <p:cNvSpPr/>
              <p:nvPr/>
            </p:nvSpPr>
            <p:spPr>
              <a:xfrm flipH="1" flipV="1">
                <a:off x="2071670" y="2143116"/>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二等辺三角形 29"/>
              <p:cNvSpPr/>
              <p:nvPr/>
            </p:nvSpPr>
            <p:spPr>
              <a:xfrm rot="2700000" flipH="1" flipV="1">
                <a:off x="2725108" y="2420499"/>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二等辺三角形 30"/>
              <p:cNvSpPr/>
              <p:nvPr/>
            </p:nvSpPr>
            <p:spPr>
              <a:xfrm rot="5400000" flipH="1" flipV="1">
                <a:off x="2986570" y="3075127"/>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二等辺三角形 31"/>
              <p:cNvSpPr/>
              <p:nvPr/>
            </p:nvSpPr>
            <p:spPr>
              <a:xfrm rot="8100000" flipH="1" flipV="1">
                <a:off x="2725108" y="3737172"/>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4" name="八角形 23"/>
            <p:cNvSpPr/>
            <p:nvPr/>
          </p:nvSpPr>
          <p:spPr>
            <a:xfrm>
              <a:off x="2172993" y="3328868"/>
              <a:ext cx="1285884" cy="1285884"/>
            </a:xfrm>
            <a:prstGeom prst="oct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4" name="グループ化 29"/>
          <p:cNvGrpSpPr>
            <a:grpSpLocks noChangeAspect="1"/>
          </p:cNvGrpSpPr>
          <p:nvPr/>
        </p:nvGrpSpPr>
        <p:grpSpPr>
          <a:xfrm>
            <a:off x="5000628" y="2643182"/>
            <a:ext cx="2324268" cy="2340728"/>
            <a:chOff x="1000100" y="2143116"/>
            <a:chExt cx="3631670" cy="3657388"/>
          </a:xfrm>
          <a:effectLst>
            <a:outerShdw blurRad="50800" dist="38100" dir="18900000" algn="bl" rotWithShape="0">
              <a:prstClr val="black">
                <a:alpha val="40000"/>
              </a:prstClr>
            </a:outerShdw>
          </a:effectLst>
        </p:grpSpPr>
        <p:grpSp>
          <p:nvGrpSpPr>
            <p:cNvPr id="20" name="グループ化 27"/>
            <p:cNvGrpSpPr/>
            <p:nvPr/>
          </p:nvGrpSpPr>
          <p:grpSpPr>
            <a:xfrm>
              <a:off x="1000100" y="2143116"/>
              <a:ext cx="3631670" cy="3657388"/>
              <a:chOff x="1000100" y="2143116"/>
              <a:chExt cx="3631670" cy="3657388"/>
            </a:xfrm>
          </p:grpSpPr>
          <p:sp>
            <p:nvSpPr>
              <p:cNvPr id="47" name="二等辺三角形 46"/>
              <p:cNvSpPr/>
              <p:nvPr/>
            </p:nvSpPr>
            <p:spPr>
              <a:xfrm>
                <a:off x="2071670" y="4000504"/>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 name="二等辺三角形 47"/>
              <p:cNvSpPr/>
              <p:nvPr/>
            </p:nvSpPr>
            <p:spPr>
              <a:xfrm rot="2700000">
                <a:off x="1418232" y="3723121"/>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9" name="二等辺三角形 48"/>
              <p:cNvSpPr/>
              <p:nvPr/>
            </p:nvSpPr>
            <p:spPr>
              <a:xfrm rot="5400000">
                <a:off x="1154900" y="3059886"/>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0" name="二等辺三角形 49"/>
              <p:cNvSpPr/>
              <p:nvPr/>
            </p:nvSpPr>
            <p:spPr>
              <a:xfrm rot="8100000">
                <a:off x="1418232" y="2406448"/>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 name="二等辺三角形 50"/>
              <p:cNvSpPr/>
              <p:nvPr/>
            </p:nvSpPr>
            <p:spPr>
              <a:xfrm flipH="1" flipV="1">
                <a:off x="2071670" y="2143116"/>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 name="二等辺三角形 51"/>
              <p:cNvSpPr/>
              <p:nvPr/>
            </p:nvSpPr>
            <p:spPr>
              <a:xfrm rot="2700000" flipH="1" flipV="1">
                <a:off x="2725108" y="2420499"/>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3" name="二等辺三角形 52"/>
              <p:cNvSpPr/>
              <p:nvPr/>
            </p:nvSpPr>
            <p:spPr>
              <a:xfrm rot="5400000" flipH="1" flipV="1">
                <a:off x="2986570" y="3075127"/>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二等辺三角形 53"/>
              <p:cNvSpPr/>
              <p:nvPr/>
            </p:nvSpPr>
            <p:spPr>
              <a:xfrm rot="8100000" flipH="1" flipV="1">
                <a:off x="2725108" y="3737172"/>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6" name="八角形 45"/>
            <p:cNvSpPr/>
            <p:nvPr/>
          </p:nvSpPr>
          <p:spPr>
            <a:xfrm>
              <a:off x="2172993" y="3328868"/>
              <a:ext cx="1285884" cy="1285884"/>
            </a:xfrm>
            <a:prstGeom prst="oct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21" name="グループ化 61"/>
          <p:cNvGrpSpPr/>
          <p:nvPr/>
        </p:nvGrpSpPr>
        <p:grpSpPr>
          <a:xfrm>
            <a:off x="4214810" y="2857496"/>
            <a:ext cx="2905336" cy="2925910"/>
            <a:chOff x="500034" y="3143248"/>
            <a:chExt cx="2905336" cy="2925910"/>
          </a:xfrm>
          <a:effectLst>
            <a:outerShdw blurRad="50800" dist="38100" dir="18900000" algn="bl" rotWithShape="0">
              <a:prstClr val="black">
                <a:alpha val="40000"/>
              </a:prstClr>
            </a:outerShdw>
          </a:effectLst>
        </p:grpSpPr>
        <p:grpSp>
          <p:nvGrpSpPr>
            <p:cNvPr id="22" name="グループ化 28"/>
            <p:cNvGrpSpPr>
              <a:grpSpLocks noChangeAspect="1"/>
            </p:cNvGrpSpPr>
            <p:nvPr/>
          </p:nvGrpSpPr>
          <p:grpSpPr>
            <a:xfrm>
              <a:off x="500034" y="3143249"/>
              <a:ext cx="2905336" cy="2925913"/>
              <a:chOff x="1000100" y="2143116"/>
              <a:chExt cx="3631670" cy="3657388"/>
            </a:xfrm>
          </p:grpSpPr>
          <p:grpSp>
            <p:nvGrpSpPr>
              <p:cNvPr id="23" name="グループ化 27"/>
              <p:cNvGrpSpPr/>
              <p:nvPr/>
            </p:nvGrpSpPr>
            <p:grpSpPr>
              <a:xfrm>
                <a:off x="1000100" y="2143116"/>
                <a:ext cx="3631670" cy="3657388"/>
                <a:chOff x="1000100" y="2143116"/>
                <a:chExt cx="3631670" cy="3657388"/>
              </a:xfrm>
            </p:grpSpPr>
            <p:sp>
              <p:nvSpPr>
                <p:cNvPr id="67" name="二等辺三角形 66"/>
                <p:cNvSpPr/>
                <p:nvPr/>
              </p:nvSpPr>
              <p:spPr>
                <a:xfrm>
                  <a:off x="2071670" y="4000504"/>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二等辺三角形 67"/>
                <p:cNvSpPr/>
                <p:nvPr/>
              </p:nvSpPr>
              <p:spPr>
                <a:xfrm rot="2700000">
                  <a:off x="1418232" y="3723121"/>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9" name="二等辺三角形 68"/>
                <p:cNvSpPr/>
                <p:nvPr/>
              </p:nvSpPr>
              <p:spPr>
                <a:xfrm rot="5400000">
                  <a:off x="1154900" y="3059886"/>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0" name="二等辺三角形 69"/>
                <p:cNvSpPr/>
                <p:nvPr/>
              </p:nvSpPr>
              <p:spPr>
                <a:xfrm rot="8100000">
                  <a:off x="1418232" y="2406448"/>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1" name="二等辺三角形 70"/>
                <p:cNvSpPr/>
                <p:nvPr/>
              </p:nvSpPr>
              <p:spPr>
                <a:xfrm flipH="1" flipV="1">
                  <a:off x="2071670" y="2143116"/>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2" name="二等辺三角形 11"/>
                <p:cNvSpPr/>
                <p:nvPr/>
              </p:nvSpPr>
              <p:spPr>
                <a:xfrm rot="2700000" flipH="1" flipV="1">
                  <a:off x="2725108" y="2420499"/>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3" name="二等辺三角形 72"/>
                <p:cNvSpPr/>
                <p:nvPr/>
              </p:nvSpPr>
              <p:spPr>
                <a:xfrm rot="5400000" flipH="1" flipV="1">
                  <a:off x="2986570" y="3075127"/>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4" name="二等辺三角形 73"/>
                <p:cNvSpPr/>
                <p:nvPr/>
              </p:nvSpPr>
              <p:spPr>
                <a:xfrm rot="8100000" flipH="1" flipV="1">
                  <a:off x="2725108" y="3737172"/>
                  <a:ext cx="1490400" cy="18000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66" name="八角形 65"/>
              <p:cNvSpPr/>
              <p:nvPr/>
            </p:nvSpPr>
            <p:spPr>
              <a:xfrm>
                <a:off x="2172993" y="3328868"/>
                <a:ext cx="1285884" cy="1285884"/>
              </a:xfrm>
              <a:prstGeom prst="oct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57" name="テキスト ボックス 56"/>
            <p:cNvSpPr txBox="1"/>
            <p:nvPr/>
          </p:nvSpPr>
          <p:spPr>
            <a:xfrm>
              <a:off x="714348" y="4286256"/>
              <a:ext cx="367408" cy="523220"/>
            </a:xfrm>
            <a:prstGeom prst="rect">
              <a:avLst/>
            </a:prstGeom>
            <a:noFill/>
          </p:spPr>
          <p:txBody>
            <a:bodyPr wrap="none">
              <a:spAutoFit/>
            </a:bodyPr>
            <a:lstStyle/>
            <a:p>
              <a:pPr>
                <a:defRPr/>
              </a:pPr>
              <a:r>
                <a:rPr lang="en-US" altLang="ja-JP" dirty="0"/>
                <a:t>1</a:t>
              </a:r>
              <a:endParaRPr lang="ja-JP" altLang="en-US" dirty="0"/>
            </a:p>
          </p:txBody>
        </p:sp>
        <p:sp>
          <p:nvSpPr>
            <p:cNvPr id="58" name="テキスト ボックス 57"/>
            <p:cNvSpPr txBox="1"/>
            <p:nvPr/>
          </p:nvSpPr>
          <p:spPr>
            <a:xfrm>
              <a:off x="1000100" y="3571876"/>
              <a:ext cx="367408" cy="523220"/>
            </a:xfrm>
            <a:prstGeom prst="rect">
              <a:avLst/>
            </a:prstGeom>
            <a:noFill/>
          </p:spPr>
          <p:txBody>
            <a:bodyPr wrap="none">
              <a:spAutoFit/>
            </a:bodyPr>
            <a:lstStyle/>
            <a:p>
              <a:pPr>
                <a:defRPr/>
              </a:pPr>
              <a:r>
                <a:rPr lang="en-US" altLang="ja-JP" dirty="0"/>
                <a:t>2</a:t>
              </a:r>
              <a:endParaRPr lang="ja-JP" altLang="en-US" dirty="0"/>
            </a:p>
          </p:txBody>
        </p:sp>
        <p:sp>
          <p:nvSpPr>
            <p:cNvPr id="59" name="テキスト ボックス 58"/>
            <p:cNvSpPr txBox="1"/>
            <p:nvPr/>
          </p:nvSpPr>
          <p:spPr>
            <a:xfrm>
              <a:off x="1785918" y="3286124"/>
              <a:ext cx="367408" cy="523220"/>
            </a:xfrm>
            <a:prstGeom prst="rect">
              <a:avLst/>
            </a:prstGeom>
            <a:noFill/>
          </p:spPr>
          <p:txBody>
            <a:bodyPr wrap="none">
              <a:spAutoFit/>
            </a:bodyPr>
            <a:lstStyle/>
            <a:p>
              <a:pPr>
                <a:defRPr/>
              </a:pPr>
              <a:r>
                <a:rPr lang="en-US" altLang="ja-JP" dirty="0"/>
                <a:t>3</a:t>
              </a:r>
              <a:endParaRPr lang="ja-JP" altLang="en-US" dirty="0"/>
            </a:p>
          </p:txBody>
        </p:sp>
        <p:sp>
          <p:nvSpPr>
            <p:cNvPr id="60" name="テキスト ボックス 59"/>
            <p:cNvSpPr txBox="1"/>
            <p:nvPr/>
          </p:nvSpPr>
          <p:spPr>
            <a:xfrm>
              <a:off x="2500298" y="3643314"/>
              <a:ext cx="367408" cy="523220"/>
            </a:xfrm>
            <a:prstGeom prst="rect">
              <a:avLst/>
            </a:prstGeom>
            <a:noFill/>
          </p:spPr>
          <p:txBody>
            <a:bodyPr wrap="none">
              <a:spAutoFit/>
            </a:bodyPr>
            <a:lstStyle/>
            <a:p>
              <a:pPr>
                <a:defRPr/>
              </a:pPr>
              <a:r>
                <a:rPr lang="en-US" altLang="ja-JP" dirty="0"/>
                <a:t>4</a:t>
              </a:r>
              <a:endParaRPr lang="ja-JP" altLang="en-US" dirty="0"/>
            </a:p>
          </p:txBody>
        </p:sp>
        <p:sp>
          <p:nvSpPr>
            <p:cNvPr id="61" name="テキスト ボックス 60"/>
            <p:cNvSpPr txBox="1"/>
            <p:nvPr/>
          </p:nvSpPr>
          <p:spPr>
            <a:xfrm>
              <a:off x="2857488" y="4357694"/>
              <a:ext cx="367408" cy="523220"/>
            </a:xfrm>
            <a:prstGeom prst="rect">
              <a:avLst/>
            </a:prstGeom>
            <a:noFill/>
          </p:spPr>
          <p:txBody>
            <a:bodyPr wrap="none">
              <a:spAutoFit/>
            </a:bodyPr>
            <a:lstStyle/>
            <a:p>
              <a:pPr>
                <a:defRPr/>
              </a:pPr>
              <a:r>
                <a:rPr lang="en-US" altLang="ja-JP" dirty="0"/>
                <a:t>5</a:t>
              </a:r>
              <a:endParaRPr lang="ja-JP" altLang="en-US" dirty="0"/>
            </a:p>
          </p:txBody>
        </p:sp>
        <p:sp>
          <p:nvSpPr>
            <p:cNvPr id="62" name="テキスト ボックス 61"/>
            <p:cNvSpPr txBox="1"/>
            <p:nvPr/>
          </p:nvSpPr>
          <p:spPr>
            <a:xfrm>
              <a:off x="2500298" y="5072074"/>
              <a:ext cx="367408" cy="523220"/>
            </a:xfrm>
            <a:prstGeom prst="rect">
              <a:avLst/>
            </a:prstGeom>
            <a:noFill/>
          </p:spPr>
          <p:txBody>
            <a:bodyPr wrap="none">
              <a:spAutoFit/>
            </a:bodyPr>
            <a:lstStyle/>
            <a:p>
              <a:pPr>
                <a:defRPr/>
              </a:pPr>
              <a:r>
                <a:rPr lang="en-US" altLang="ja-JP" dirty="0"/>
                <a:t>6</a:t>
              </a:r>
              <a:endParaRPr lang="ja-JP" altLang="en-US" dirty="0"/>
            </a:p>
          </p:txBody>
        </p:sp>
        <p:sp>
          <p:nvSpPr>
            <p:cNvPr id="63" name="テキスト ボックス 62"/>
            <p:cNvSpPr txBox="1"/>
            <p:nvPr/>
          </p:nvSpPr>
          <p:spPr>
            <a:xfrm>
              <a:off x="1714480" y="5429264"/>
              <a:ext cx="367408" cy="523220"/>
            </a:xfrm>
            <a:prstGeom prst="rect">
              <a:avLst/>
            </a:prstGeom>
            <a:noFill/>
          </p:spPr>
          <p:txBody>
            <a:bodyPr wrap="none">
              <a:spAutoFit/>
            </a:bodyPr>
            <a:lstStyle/>
            <a:p>
              <a:pPr>
                <a:defRPr/>
              </a:pPr>
              <a:r>
                <a:rPr lang="en-US" altLang="ja-JP" dirty="0"/>
                <a:t>7</a:t>
              </a:r>
              <a:endParaRPr lang="ja-JP" altLang="en-US" dirty="0"/>
            </a:p>
          </p:txBody>
        </p:sp>
        <p:sp>
          <p:nvSpPr>
            <p:cNvPr id="64" name="テキスト ボックス 63"/>
            <p:cNvSpPr txBox="1"/>
            <p:nvPr/>
          </p:nvSpPr>
          <p:spPr>
            <a:xfrm>
              <a:off x="1000100" y="5072074"/>
              <a:ext cx="367408" cy="523220"/>
            </a:xfrm>
            <a:prstGeom prst="rect">
              <a:avLst/>
            </a:prstGeom>
            <a:noFill/>
          </p:spPr>
          <p:txBody>
            <a:bodyPr wrap="none">
              <a:spAutoFit/>
            </a:bodyPr>
            <a:lstStyle/>
            <a:p>
              <a:pPr>
                <a:defRPr/>
              </a:pPr>
              <a:r>
                <a:rPr lang="en-US" altLang="ja-JP" dirty="0"/>
                <a:t>8</a:t>
              </a:r>
              <a:endParaRPr lang="ja-JP" altLang="en-US" dirty="0"/>
            </a:p>
          </p:txBody>
        </p:sp>
      </p:grpSp>
      <p:pic>
        <p:nvPicPr>
          <p:cNvPr id="8194" name="図 1" descr="r274416_evt6210.gif"/>
          <p:cNvPicPr>
            <a:picLocks noGrp="1" noChangeAspect="1"/>
          </p:cNvPicPr>
          <p:nvPr isPhoto="1"/>
        </p:nvPicPr>
        <p:blipFill>
          <a:blip r:embed="rId2" cstate="print"/>
          <a:srcRect/>
          <a:stretch>
            <a:fillRect/>
          </a:stretch>
        </p:blipFill>
        <p:spPr bwMode="auto">
          <a:xfrm>
            <a:off x="3662343" y="1633919"/>
            <a:ext cx="5481657" cy="5224081"/>
          </a:xfrm>
          <a:prstGeom prst="rect">
            <a:avLst/>
          </a:prstGeom>
          <a:noFill/>
          <a:ln w="9525">
            <a:noFill/>
            <a:miter lim="800000"/>
            <a:headEnd/>
            <a:tailEnd/>
          </a:ln>
        </p:spPr>
      </p:pic>
      <p:sp>
        <p:nvSpPr>
          <p:cNvPr id="17" name="タイトル 16"/>
          <p:cNvSpPr>
            <a:spLocks noGrp="1"/>
          </p:cNvSpPr>
          <p:nvPr>
            <p:ph type="title"/>
          </p:nvPr>
        </p:nvSpPr>
        <p:spPr>
          <a:xfrm>
            <a:off x="1370013" y="620687"/>
            <a:ext cx="7313612" cy="823937"/>
          </a:xfrm>
        </p:spPr>
        <p:txBody>
          <a:bodyPr/>
          <a:lstStyle/>
          <a:p>
            <a:r>
              <a:rPr lang="en-US" altLang="ja-JP" sz="2800" dirty="0" smtClean="0"/>
              <a:t/>
            </a:r>
            <a:br>
              <a:rPr lang="en-US" altLang="ja-JP" sz="2800" dirty="0" smtClean="0"/>
            </a:br>
            <a:r>
              <a:rPr lang="ja-JP" altLang="en-US" sz="2800" dirty="0" smtClean="0"/>
              <a:t>偏極陽子・陽子衝突実験＠５００</a:t>
            </a:r>
            <a:r>
              <a:rPr lang="en-US" altLang="ja-JP" sz="2800" dirty="0" err="1" smtClean="0"/>
              <a:t>GeV</a:t>
            </a:r>
            <a:r>
              <a:rPr lang="en-US" altLang="ja-JP" sz="2800" dirty="0" smtClean="0"/>
              <a:t>(2009)</a:t>
            </a:r>
            <a:endParaRPr kumimoji="1" lang="ja-JP" altLang="en-US" sz="2800" dirty="0"/>
          </a:p>
        </p:txBody>
      </p:sp>
      <p:sp>
        <p:nvSpPr>
          <p:cNvPr id="18" name="コンテンツ プレースホルダ 17"/>
          <p:cNvSpPr>
            <a:spLocks noGrp="1"/>
          </p:cNvSpPr>
          <p:nvPr>
            <p:ph idx="1"/>
          </p:nvPr>
        </p:nvSpPr>
        <p:spPr>
          <a:xfrm>
            <a:off x="179512" y="1785926"/>
            <a:ext cx="3286148" cy="4523394"/>
          </a:xfrm>
          <a:solidFill>
            <a:schemeClr val="bg1"/>
          </a:solidFill>
        </p:spPr>
        <p:txBody>
          <a:bodyPr/>
          <a:lstStyle/>
          <a:p>
            <a:r>
              <a:rPr lang="en-US" altLang="ja-JP" sz="1600" dirty="0" smtClean="0"/>
              <a:t>2009</a:t>
            </a:r>
            <a:r>
              <a:rPr lang="ja-JP" altLang="en-US" sz="1600" dirty="0" smtClean="0"/>
              <a:t>年、衝突</a:t>
            </a:r>
            <a:r>
              <a:rPr lang="ja-JP" altLang="en-US" sz="1600" dirty="0" smtClean="0"/>
              <a:t>エネルギー５００</a:t>
            </a:r>
            <a:r>
              <a:rPr lang="en-US" altLang="ja-JP" sz="1600" dirty="0" err="1" smtClean="0"/>
              <a:t>GeV</a:t>
            </a:r>
            <a:r>
              <a:rPr lang="ja-JP" altLang="en-US" sz="1600" dirty="0" err="1" smtClean="0"/>
              <a:t>で</a:t>
            </a:r>
            <a:r>
              <a:rPr lang="ja-JP" altLang="en-US" sz="1600" dirty="0" err="1" smtClean="0"/>
              <a:t>偏</a:t>
            </a:r>
            <a:r>
              <a:rPr lang="ja-JP" altLang="en-US" sz="1600" dirty="0" smtClean="0"/>
              <a:t>極陽子・陽子衝突</a:t>
            </a:r>
            <a:r>
              <a:rPr lang="ja-JP" altLang="en-US" sz="1600" dirty="0" smtClean="0"/>
              <a:t>実験</a:t>
            </a:r>
            <a:r>
              <a:rPr lang="ja-JP" altLang="en-US" sz="1600" dirty="0" smtClean="0"/>
              <a:t>において</a:t>
            </a:r>
            <a:r>
              <a:rPr lang="ja-JP" altLang="en-US" sz="1600" dirty="0" smtClean="0"/>
              <a:t>。高運動量ミューオントリガー</a:t>
            </a:r>
            <a:r>
              <a:rPr lang="ja-JP" altLang="en-US" sz="1600" dirty="0" smtClean="0"/>
              <a:t>回路のコミッショニング</a:t>
            </a:r>
            <a:r>
              <a:rPr lang="ja-JP" altLang="en-US" sz="1600" dirty="0" smtClean="0"/>
              <a:t>を行った</a:t>
            </a:r>
            <a:r>
              <a:rPr lang="ja-JP" altLang="en-US" sz="1600" dirty="0" smtClean="0"/>
              <a:t>。</a:t>
            </a:r>
            <a:endParaRPr lang="en-US" altLang="ja-JP" sz="1600" dirty="0" smtClean="0"/>
          </a:p>
          <a:p>
            <a:pPr>
              <a:buNone/>
            </a:pPr>
            <a:endParaRPr kumimoji="1" lang="en-US" altLang="ja-JP" sz="1600" dirty="0" smtClean="0"/>
          </a:p>
          <a:p>
            <a:r>
              <a:rPr kumimoji="1" lang="ja-JP" altLang="en-US" sz="1600" dirty="0" smtClean="0"/>
              <a:t>このデータを用いて高運動量トリガーシステム全体としての性能評価及び</a:t>
            </a:r>
            <a:r>
              <a:rPr kumimoji="1" lang="ja-JP" altLang="en-US" sz="1600" dirty="0" smtClean="0"/>
              <a:t>最適化。</a:t>
            </a:r>
            <a:endParaRPr kumimoji="1" lang="ja-JP" altLang="en-US" sz="1600" dirty="0"/>
          </a:p>
        </p:txBody>
      </p:sp>
      <p:sp>
        <p:nvSpPr>
          <p:cNvPr id="16" name="スライド番号プレースホルダ 15"/>
          <p:cNvSpPr>
            <a:spLocks noGrp="1"/>
          </p:cNvSpPr>
          <p:nvPr>
            <p:ph type="sldNum" sz="quarter" idx="12"/>
          </p:nvPr>
        </p:nvSpPr>
        <p:spPr/>
        <p:txBody>
          <a:bodyPr/>
          <a:lstStyle/>
          <a:p>
            <a:pPr>
              <a:defRPr/>
            </a:pPr>
            <a:fld id="{BC890456-1DBF-45FB-87D3-0787820403A7}" type="slidenum">
              <a:rPr lang="ja-JP" altLang="en-US"/>
              <a:pPr>
                <a:defRPr/>
              </a:pPr>
              <a:t>13</a:t>
            </a:fld>
            <a:endParaRPr lang="ja-JP" altLang="en-US"/>
          </a:p>
        </p:txBody>
      </p:sp>
      <p:grpSp>
        <p:nvGrpSpPr>
          <p:cNvPr id="33" name="グループ化 20"/>
          <p:cNvGrpSpPr/>
          <p:nvPr/>
        </p:nvGrpSpPr>
        <p:grpSpPr>
          <a:xfrm>
            <a:off x="3357554" y="1664822"/>
            <a:ext cx="5405151" cy="5121764"/>
            <a:chOff x="7053261" y="1643051"/>
            <a:chExt cx="5405151" cy="5121764"/>
          </a:xfrm>
        </p:grpSpPr>
        <p:sp>
          <p:nvSpPr>
            <p:cNvPr id="8195" name="テキスト ボックス 4"/>
            <p:cNvSpPr txBox="1">
              <a:spLocks noChangeArrowheads="1"/>
            </p:cNvSpPr>
            <p:nvPr/>
          </p:nvSpPr>
          <p:spPr bwMode="auto">
            <a:xfrm>
              <a:off x="7053261" y="6026151"/>
              <a:ext cx="2571768" cy="738664"/>
            </a:xfrm>
            <a:prstGeom prst="rect">
              <a:avLst/>
            </a:prstGeom>
            <a:solidFill>
              <a:schemeClr val="accent5">
                <a:lumMod val="20000"/>
                <a:lumOff val="80000"/>
              </a:schemeClr>
            </a:solidFill>
            <a:ln w="9525">
              <a:noFill/>
              <a:miter lim="800000"/>
              <a:headEnd/>
              <a:tailEnd/>
            </a:ln>
          </p:spPr>
          <p:txBody>
            <a:bodyPr wrap="square">
              <a:spAutoFit/>
            </a:bodyPr>
            <a:lstStyle/>
            <a:p>
              <a:r>
                <a:rPr lang="en-US" altLang="ja-JP" sz="1400" dirty="0">
                  <a:solidFill>
                    <a:srgbClr val="00B050"/>
                  </a:solidFill>
                  <a:latin typeface="Calibri" pitchFamily="34" charset="0"/>
                </a:rPr>
                <a:t>Green: </a:t>
              </a:r>
              <a:r>
                <a:rPr lang="en-US" altLang="ja-JP" sz="1400" dirty="0" err="1">
                  <a:solidFill>
                    <a:srgbClr val="00B050"/>
                  </a:solidFill>
                  <a:latin typeface="Calibri" pitchFamily="34" charset="0"/>
                </a:rPr>
                <a:t>MuTr</a:t>
              </a:r>
              <a:r>
                <a:rPr lang="en-US" altLang="ja-JP" sz="1400" dirty="0">
                  <a:solidFill>
                    <a:srgbClr val="00B050"/>
                  </a:solidFill>
                  <a:latin typeface="Calibri" pitchFamily="34" charset="0"/>
                </a:rPr>
                <a:t> raw hits</a:t>
              </a:r>
            </a:p>
            <a:p>
              <a:r>
                <a:rPr lang="en-US" altLang="ja-JP" sz="1400" dirty="0">
                  <a:solidFill>
                    <a:srgbClr val="FF0000"/>
                  </a:solidFill>
                  <a:latin typeface="Calibri" pitchFamily="34" charset="0"/>
                </a:rPr>
                <a:t>Red: </a:t>
              </a:r>
              <a:r>
                <a:rPr lang="en-US" altLang="ja-JP" sz="1400" dirty="0" err="1">
                  <a:solidFill>
                    <a:srgbClr val="FF0000"/>
                  </a:solidFill>
                  <a:latin typeface="Calibri" pitchFamily="34" charset="0"/>
                </a:rPr>
                <a:t>MuTr</a:t>
              </a:r>
              <a:r>
                <a:rPr lang="en-US" altLang="ja-JP" sz="1400" dirty="0">
                  <a:solidFill>
                    <a:srgbClr val="FF0000"/>
                  </a:solidFill>
                  <a:latin typeface="Calibri" pitchFamily="34" charset="0"/>
                </a:rPr>
                <a:t> track-associated hits</a:t>
              </a:r>
            </a:p>
            <a:p>
              <a:r>
                <a:rPr lang="en-US" altLang="ja-JP" sz="1400" dirty="0">
                  <a:solidFill>
                    <a:srgbClr val="0070C0"/>
                  </a:solidFill>
                  <a:latin typeface="Calibri" pitchFamily="34" charset="0"/>
                </a:rPr>
                <a:t>Blue: </a:t>
              </a:r>
              <a:r>
                <a:rPr lang="en-US" altLang="ja-JP" sz="1400" dirty="0" err="1">
                  <a:solidFill>
                    <a:srgbClr val="0070C0"/>
                  </a:solidFill>
                  <a:latin typeface="Calibri" pitchFamily="34" charset="0"/>
                </a:rPr>
                <a:t>MuTRG</a:t>
              </a:r>
              <a:r>
                <a:rPr lang="en-US" altLang="ja-JP" sz="1400" dirty="0">
                  <a:solidFill>
                    <a:srgbClr val="0070C0"/>
                  </a:solidFill>
                  <a:latin typeface="Calibri" pitchFamily="34" charset="0"/>
                </a:rPr>
                <a:t> hits</a:t>
              </a:r>
            </a:p>
          </p:txBody>
        </p:sp>
        <p:sp>
          <p:nvSpPr>
            <p:cNvPr id="8196" name="テキスト ボックス 3"/>
            <p:cNvSpPr txBox="1">
              <a:spLocks noChangeArrowheads="1"/>
            </p:cNvSpPr>
            <p:nvPr/>
          </p:nvSpPr>
          <p:spPr bwMode="auto">
            <a:xfrm>
              <a:off x="10553723" y="1857365"/>
              <a:ext cx="1904689" cy="307777"/>
            </a:xfrm>
            <a:prstGeom prst="rect">
              <a:avLst/>
            </a:prstGeom>
            <a:noFill/>
            <a:ln w="9525">
              <a:noFill/>
              <a:miter lim="800000"/>
              <a:headEnd/>
              <a:tailEnd/>
            </a:ln>
          </p:spPr>
          <p:txBody>
            <a:bodyPr wrap="none">
              <a:spAutoFit/>
            </a:bodyPr>
            <a:lstStyle/>
            <a:p>
              <a:r>
                <a:rPr lang="en-US" altLang="ja-JP" sz="1400" dirty="0">
                  <a:latin typeface="Calibri" pitchFamily="34" charset="0"/>
                </a:rPr>
                <a:t>Run 274416, North arm</a:t>
              </a:r>
              <a:endParaRPr lang="ja-JP" altLang="en-US" sz="1400" dirty="0">
                <a:latin typeface="Calibri" pitchFamily="34" charset="0"/>
              </a:endParaRPr>
            </a:p>
          </p:txBody>
        </p:sp>
        <p:sp>
          <p:nvSpPr>
            <p:cNvPr id="5" name="テキスト ボックス 4"/>
            <p:cNvSpPr txBox="1"/>
            <p:nvPr/>
          </p:nvSpPr>
          <p:spPr>
            <a:xfrm>
              <a:off x="8249011" y="4029023"/>
              <a:ext cx="665567"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Oct 1</a:t>
              </a:r>
              <a:endParaRPr lang="ja-JP" altLang="en-US" sz="1400" dirty="0">
                <a:solidFill>
                  <a:schemeClr val="accent6">
                    <a:lumMod val="60000"/>
                    <a:lumOff val="40000"/>
                  </a:schemeClr>
                </a:solidFill>
                <a:latin typeface="+mn-lt"/>
                <a:ea typeface="+mn-ea"/>
              </a:endParaRPr>
            </a:p>
          </p:txBody>
        </p:sp>
        <p:sp>
          <p:nvSpPr>
            <p:cNvPr id="6" name="テキスト ボックス 5"/>
            <p:cNvSpPr txBox="1"/>
            <p:nvPr/>
          </p:nvSpPr>
          <p:spPr>
            <a:xfrm>
              <a:off x="8694340" y="3000373"/>
              <a:ext cx="665567"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Oct 2</a:t>
              </a:r>
              <a:endParaRPr lang="ja-JP" altLang="en-US" sz="1400" dirty="0">
                <a:solidFill>
                  <a:schemeClr val="accent6">
                    <a:lumMod val="60000"/>
                    <a:lumOff val="40000"/>
                  </a:schemeClr>
                </a:solidFill>
                <a:latin typeface="+mn-lt"/>
                <a:ea typeface="+mn-ea"/>
              </a:endParaRPr>
            </a:p>
          </p:txBody>
        </p:sp>
        <p:sp>
          <p:nvSpPr>
            <p:cNvPr id="7" name="テキスト ボックス 6"/>
            <p:cNvSpPr txBox="1"/>
            <p:nvPr/>
          </p:nvSpPr>
          <p:spPr>
            <a:xfrm>
              <a:off x="9820647" y="2528825"/>
              <a:ext cx="665567"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Oct 3</a:t>
              </a:r>
              <a:endParaRPr lang="ja-JP" altLang="en-US" sz="1400" dirty="0">
                <a:solidFill>
                  <a:schemeClr val="accent6">
                    <a:lumMod val="60000"/>
                    <a:lumOff val="40000"/>
                  </a:schemeClr>
                </a:solidFill>
                <a:latin typeface="+mn-lt"/>
                <a:ea typeface="+mn-ea"/>
              </a:endParaRPr>
            </a:p>
          </p:txBody>
        </p:sp>
        <p:sp>
          <p:nvSpPr>
            <p:cNvPr id="8" name="テキスト ボックス 7"/>
            <p:cNvSpPr txBox="1"/>
            <p:nvPr/>
          </p:nvSpPr>
          <p:spPr>
            <a:xfrm>
              <a:off x="10963655" y="3028891"/>
              <a:ext cx="665567"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Oct 4</a:t>
              </a:r>
              <a:endParaRPr lang="ja-JP" altLang="en-US" sz="1400" dirty="0">
                <a:solidFill>
                  <a:schemeClr val="accent6">
                    <a:lumMod val="60000"/>
                    <a:lumOff val="40000"/>
                  </a:schemeClr>
                </a:solidFill>
                <a:latin typeface="+mn-lt"/>
                <a:ea typeface="+mn-ea"/>
              </a:endParaRPr>
            </a:p>
          </p:txBody>
        </p:sp>
        <p:sp>
          <p:nvSpPr>
            <p:cNvPr id="9" name="テキスト ボックス 8"/>
            <p:cNvSpPr txBox="1"/>
            <p:nvPr/>
          </p:nvSpPr>
          <p:spPr>
            <a:xfrm>
              <a:off x="11408984" y="4029023"/>
              <a:ext cx="665567"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Oct 5</a:t>
              </a:r>
              <a:endParaRPr lang="ja-JP" altLang="en-US" sz="1400" dirty="0">
                <a:solidFill>
                  <a:schemeClr val="accent6">
                    <a:lumMod val="60000"/>
                    <a:lumOff val="40000"/>
                  </a:schemeClr>
                </a:solidFill>
                <a:latin typeface="+mn-lt"/>
                <a:ea typeface="+mn-ea"/>
              </a:endParaRPr>
            </a:p>
          </p:txBody>
        </p:sp>
        <p:sp>
          <p:nvSpPr>
            <p:cNvPr id="10" name="テキスト ボックス 9"/>
            <p:cNvSpPr txBox="1"/>
            <p:nvPr/>
          </p:nvSpPr>
          <p:spPr>
            <a:xfrm>
              <a:off x="10892217" y="5143513"/>
              <a:ext cx="665567"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Oct 6</a:t>
              </a:r>
              <a:endParaRPr lang="ja-JP" altLang="en-US" sz="1400" dirty="0">
                <a:solidFill>
                  <a:schemeClr val="accent6">
                    <a:lumMod val="60000"/>
                    <a:lumOff val="40000"/>
                  </a:schemeClr>
                </a:solidFill>
                <a:latin typeface="+mn-lt"/>
                <a:ea typeface="+mn-ea"/>
              </a:endParaRPr>
            </a:p>
          </p:txBody>
        </p:sp>
        <p:sp>
          <p:nvSpPr>
            <p:cNvPr id="11" name="テキスト ボックス 10"/>
            <p:cNvSpPr txBox="1"/>
            <p:nvPr/>
          </p:nvSpPr>
          <p:spPr>
            <a:xfrm>
              <a:off x="9755222" y="5572141"/>
              <a:ext cx="665567"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Oct 7</a:t>
              </a:r>
              <a:endParaRPr lang="ja-JP" altLang="en-US" sz="1400" dirty="0">
                <a:solidFill>
                  <a:schemeClr val="accent6">
                    <a:lumMod val="60000"/>
                    <a:lumOff val="40000"/>
                  </a:schemeClr>
                </a:solidFill>
                <a:latin typeface="+mn-lt"/>
                <a:ea typeface="+mn-ea"/>
              </a:endParaRPr>
            </a:p>
          </p:txBody>
        </p:sp>
        <p:sp>
          <p:nvSpPr>
            <p:cNvPr id="12" name="テキスト ボックス 11"/>
            <p:cNvSpPr txBox="1"/>
            <p:nvPr/>
          </p:nvSpPr>
          <p:spPr>
            <a:xfrm>
              <a:off x="8677639" y="5100593"/>
              <a:ext cx="665567"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Oct 8</a:t>
              </a:r>
              <a:endParaRPr lang="ja-JP" altLang="en-US" sz="1400" dirty="0">
                <a:solidFill>
                  <a:schemeClr val="accent6">
                    <a:lumMod val="60000"/>
                    <a:lumOff val="40000"/>
                  </a:schemeClr>
                </a:solidFill>
                <a:latin typeface="+mn-lt"/>
                <a:ea typeface="+mn-ea"/>
              </a:endParaRPr>
            </a:p>
          </p:txBody>
        </p:sp>
        <p:sp>
          <p:nvSpPr>
            <p:cNvPr id="13" name="テキスト ボックス 12"/>
            <p:cNvSpPr txBox="1"/>
            <p:nvPr/>
          </p:nvSpPr>
          <p:spPr>
            <a:xfrm>
              <a:off x="10766042" y="4314775"/>
              <a:ext cx="461986"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st1</a:t>
              </a:r>
              <a:endParaRPr lang="ja-JP" altLang="en-US" sz="1400" dirty="0">
                <a:solidFill>
                  <a:schemeClr val="accent6">
                    <a:lumMod val="60000"/>
                    <a:lumOff val="40000"/>
                  </a:schemeClr>
                </a:solidFill>
                <a:latin typeface="+mn-lt"/>
                <a:ea typeface="+mn-ea"/>
              </a:endParaRPr>
            </a:p>
          </p:txBody>
        </p:sp>
        <p:sp>
          <p:nvSpPr>
            <p:cNvPr id="14" name="テキスト ボックス 13"/>
            <p:cNvSpPr txBox="1"/>
            <p:nvPr/>
          </p:nvSpPr>
          <p:spPr>
            <a:xfrm>
              <a:off x="11194670" y="4572009"/>
              <a:ext cx="461986"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st2</a:t>
              </a:r>
              <a:endParaRPr lang="ja-JP" altLang="en-US" sz="1400" dirty="0">
                <a:solidFill>
                  <a:schemeClr val="accent6">
                    <a:lumMod val="60000"/>
                    <a:lumOff val="40000"/>
                  </a:schemeClr>
                </a:solidFill>
                <a:latin typeface="+mn-lt"/>
                <a:ea typeface="+mn-ea"/>
              </a:endParaRPr>
            </a:p>
          </p:txBody>
        </p:sp>
        <p:sp>
          <p:nvSpPr>
            <p:cNvPr id="15" name="テキスト ボックス 14"/>
            <p:cNvSpPr txBox="1"/>
            <p:nvPr/>
          </p:nvSpPr>
          <p:spPr>
            <a:xfrm>
              <a:off x="11909050" y="4957717"/>
              <a:ext cx="461986" cy="307777"/>
            </a:xfrm>
            <a:prstGeom prst="rect">
              <a:avLst/>
            </a:prstGeom>
            <a:noFill/>
          </p:spPr>
          <p:txBody>
            <a:bodyPr wrap="none">
              <a:spAutoFit/>
            </a:bodyPr>
            <a:lstStyle/>
            <a:p>
              <a:pPr fontAlgn="auto">
                <a:spcBef>
                  <a:spcPts val="0"/>
                </a:spcBef>
                <a:spcAft>
                  <a:spcPts val="0"/>
                </a:spcAft>
                <a:defRPr/>
              </a:pPr>
              <a:r>
                <a:rPr lang="en-US" altLang="ja-JP" sz="1400" dirty="0">
                  <a:solidFill>
                    <a:schemeClr val="accent6">
                      <a:lumMod val="60000"/>
                      <a:lumOff val="40000"/>
                    </a:schemeClr>
                  </a:solidFill>
                  <a:latin typeface="+mn-lt"/>
                  <a:ea typeface="+mn-ea"/>
                </a:rPr>
                <a:t>st3</a:t>
              </a:r>
              <a:endParaRPr lang="ja-JP" altLang="en-US" sz="1400" dirty="0">
                <a:solidFill>
                  <a:schemeClr val="accent6">
                    <a:lumMod val="60000"/>
                    <a:lumOff val="40000"/>
                  </a:schemeClr>
                </a:solidFill>
                <a:latin typeface="+mn-lt"/>
                <a:ea typeface="+mn-ea"/>
              </a:endParaRPr>
            </a:p>
          </p:txBody>
        </p:sp>
        <p:sp>
          <p:nvSpPr>
            <p:cNvPr id="19" name="テキスト ボックス 18"/>
            <p:cNvSpPr txBox="1"/>
            <p:nvPr/>
          </p:nvSpPr>
          <p:spPr>
            <a:xfrm>
              <a:off x="7410451" y="1643051"/>
              <a:ext cx="2438488"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ja-JP" altLang="en-US" dirty="0" smtClean="0"/>
                <a:t>５００</a:t>
              </a:r>
              <a:r>
                <a:rPr kumimoji="1" lang="en-US" altLang="ja-JP" dirty="0" err="1" smtClean="0"/>
                <a:t>GeV</a:t>
              </a:r>
              <a:r>
                <a:rPr kumimoji="1" lang="ja-JP" altLang="en-US" dirty="0" smtClean="0"/>
                <a:t>データの例</a:t>
              </a:r>
              <a:endParaRPr kumimoji="1" lang="ja-JP"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checkerboard(across)">
                                      <p:cBhvr>
                                        <p:cTn id="10" dur="500"/>
                                        <p:tgtEl>
                                          <p:spTgt spid="75"/>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checkerboard(across)">
                                      <p:cBhvr>
                                        <p:cTn id="17" dur="500"/>
                                        <p:tgtEl>
                                          <p:spTgt spid="76"/>
                                        </p:tgtEl>
                                      </p:cBhvr>
                                    </p:animEffect>
                                  </p:childTnLst>
                                </p:cTn>
                              </p:par>
                            </p:childTnLst>
                          </p:cTn>
                        </p:par>
                        <p:par>
                          <p:cTn id="18" fill="hold">
                            <p:stCondLst>
                              <p:cond delay="1000"/>
                            </p:stCondLst>
                            <p:childTnLst>
                              <p:par>
                                <p:cTn id="19" presetID="5"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heckerboard(across)">
                                      <p:cBhvr>
                                        <p:cTn id="21" dur="500"/>
                                        <p:tgtEl>
                                          <p:spTgt spid="2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checkerboard(across)">
                                      <p:cBhvr>
                                        <p:cTn id="24" dur="500"/>
                                        <p:tgtEl>
                                          <p:spTgt spid="7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
                                        <p:tgtEl>
                                          <p:spTgt spid="33"/>
                                        </p:tgtEl>
                                      </p:cBhvr>
                                    </p:animEffect>
                                  </p:childTnLst>
                                </p:cTn>
                              </p:par>
                              <p:par>
                                <p:cTn id="30" presetID="5" presetClass="entr" presetSubtype="10" fill="hold" nodeType="withEffect">
                                  <p:stCondLst>
                                    <p:cond delay="0"/>
                                  </p:stCondLst>
                                  <p:childTnLst>
                                    <p:set>
                                      <p:cBhvr>
                                        <p:cTn id="31" dur="1" fill="hold">
                                          <p:stCondLst>
                                            <p:cond delay="0"/>
                                          </p:stCondLst>
                                        </p:cTn>
                                        <p:tgtEl>
                                          <p:spTgt spid="8194"/>
                                        </p:tgtEl>
                                        <p:attrNameLst>
                                          <p:attrName>style.visibility</p:attrName>
                                        </p:attrNameLst>
                                      </p:cBhvr>
                                      <p:to>
                                        <p:strVal val="visible"/>
                                      </p:to>
                                    </p:set>
                                    <p:animEffect transition="in" filter="checkerboard(across)">
                                      <p:cBhvr>
                                        <p:cTn id="3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a:xfrm>
            <a:off x="683568" y="404664"/>
            <a:ext cx="8229600" cy="725470"/>
          </a:xfrm>
        </p:spPr>
        <p:txBody>
          <a:bodyPr>
            <a:normAutofit/>
          </a:bodyPr>
          <a:lstStyle/>
          <a:p>
            <a:r>
              <a:rPr kumimoji="1" lang="ja-JP" altLang="en-US" sz="3600" dirty="0" smtClean="0"/>
              <a:t>高運動量飛跡に対する応答</a:t>
            </a:r>
            <a:endParaRPr kumimoji="1" lang="ja-JP" altLang="en-US" sz="3600" dirty="0"/>
          </a:p>
        </p:txBody>
      </p:sp>
      <p:pic>
        <p:nvPicPr>
          <p:cNvPr id="18434" name="Picture 2"/>
          <p:cNvPicPr>
            <a:picLocks noChangeAspect="1" noChangeArrowheads="1"/>
          </p:cNvPicPr>
          <p:nvPr/>
        </p:nvPicPr>
        <p:blipFill>
          <a:blip r:embed="rId2" cstate="print"/>
          <a:srcRect/>
          <a:stretch>
            <a:fillRect/>
          </a:stretch>
        </p:blipFill>
        <p:spPr bwMode="auto">
          <a:xfrm>
            <a:off x="2285984" y="1643050"/>
            <a:ext cx="5467350" cy="4362450"/>
          </a:xfrm>
          <a:prstGeom prst="rect">
            <a:avLst/>
          </a:prstGeom>
          <a:noFill/>
          <a:ln w="9525">
            <a:noFill/>
            <a:miter lim="800000"/>
            <a:headEnd/>
            <a:tailEnd/>
          </a:ln>
        </p:spPr>
      </p:pic>
      <p:grpSp>
        <p:nvGrpSpPr>
          <p:cNvPr id="2" name="Group 8"/>
          <p:cNvGrpSpPr>
            <a:grpSpLocks/>
          </p:cNvGrpSpPr>
          <p:nvPr/>
        </p:nvGrpSpPr>
        <p:grpSpPr bwMode="auto">
          <a:xfrm>
            <a:off x="71406" y="1714488"/>
            <a:ext cx="1643074" cy="3857652"/>
            <a:chOff x="179" y="1290"/>
            <a:chExt cx="1586" cy="3321"/>
          </a:xfrm>
        </p:grpSpPr>
        <p:pic>
          <p:nvPicPr>
            <p:cNvPr id="7" name="Picture 9"/>
            <p:cNvPicPr>
              <a:picLocks noChangeAspect="1" noChangeArrowheads="1"/>
            </p:cNvPicPr>
            <p:nvPr/>
          </p:nvPicPr>
          <p:blipFill>
            <a:blip r:embed="rId3" cstate="print"/>
            <a:srcRect/>
            <a:stretch>
              <a:fillRect/>
            </a:stretch>
          </p:blipFill>
          <p:spPr bwMode="auto">
            <a:xfrm>
              <a:off x="179" y="1290"/>
              <a:ext cx="1587" cy="3322"/>
            </a:xfrm>
            <a:prstGeom prst="rect">
              <a:avLst/>
            </a:prstGeom>
            <a:noFill/>
            <a:ln w="9525">
              <a:noFill/>
              <a:round/>
              <a:headEnd/>
              <a:tailEnd/>
            </a:ln>
          </p:spPr>
        </p:pic>
        <p:sp>
          <p:nvSpPr>
            <p:cNvPr id="8" name="Line 10"/>
            <p:cNvSpPr>
              <a:spLocks noChangeShapeType="1"/>
            </p:cNvSpPr>
            <p:nvPr/>
          </p:nvSpPr>
          <p:spPr bwMode="auto">
            <a:xfrm flipV="1">
              <a:off x="383" y="3860"/>
              <a:ext cx="1" cy="668"/>
            </a:xfrm>
            <a:prstGeom prst="line">
              <a:avLst/>
            </a:prstGeom>
            <a:noFill/>
            <a:ln w="72000">
              <a:solidFill>
                <a:srgbClr val="008000"/>
              </a:solidFill>
              <a:round/>
              <a:headEnd/>
              <a:tailEnd type="triangle" w="med" len="med"/>
            </a:ln>
          </p:spPr>
          <p:txBody>
            <a:bodyPr wrap="none" lIns="81639" tIns="63220" rIns="81639" bIns="40820"/>
            <a:lstStyle/>
            <a:p>
              <a:endParaRPr lang="ja-JP" altLang="en-US"/>
            </a:p>
          </p:txBody>
        </p:sp>
        <p:sp>
          <p:nvSpPr>
            <p:cNvPr id="9" name="Freeform 11"/>
            <p:cNvSpPr>
              <a:spLocks noChangeArrowheads="1"/>
            </p:cNvSpPr>
            <p:nvPr/>
          </p:nvSpPr>
          <p:spPr bwMode="auto">
            <a:xfrm>
              <a:off x="1276" y="3039"/>
              <a:ext cx="312" cy="610"/>
            </a:xfrm>
            <a:custGeom>
              <a:avLst/>
              <a:gdLst>
                <a:gd name="T0" fmla="*/ 312 w 1376"/>
                <a:gd name="T1" fmla="*/ 610 h 2688"/>
                <a:gd name="T2" fmla="*/ 0 w 1376"/>
                <a:gd name="T3" fmla="*/ 610 h 2688"/>
                <a:gd name="T4" fmla="*/ 113 w 1376"/>
                <a:gd name="T5" fmla="*/ 0 h 2688"/>
                <a:gd name="T6" fmla="*/ 312 w 1376"/>
                <a:gd name="T7" fmla="*/ 0 h 2688"/>
                <a:gd name="T8" fmla="*/ 312 w 1376"/>
                <a:gd name="T9" fmla="*/ 610 h 2688"/>
                <a:gd name="T10" fmla="*/ 0 60000 65536"/>
                <a:gd name="T11" fmla="*/ 0 60000 65536"/>
                <a:gd name="T12" fmla="*/ 0 60000 65536"/>
                <a:gd name="T13" fmla="*/ 0 60000 65536"/>
                <a:gd name="T14" fmla="*/ 0 60000 65536"/>
                <a:gd name="T15" fmla="*/ 0 w 1376"/>
                <a:gd name="T16" fmla="*/ 0 h 2688"/>
                <a:gd name="T17" fmla="*/ 1376 w 1376"/>
                <a:gd name="T18" fmla="*/ 2688 h 2688"/>
              </a:gdLst>
              <a:ahLst/>
              <a:cxnLst>
                <a:cxn ang="T10">
                  <a:pos x="T0" y="T1"/>
                </a:cxn>
                <a:cxn ang="T11">
                  <a:pos x="T2" y="T3"/>
                </a:cxn>
                <a:cxn ang="T12">
                  <a:pos x="T4" y="T5"/>
                </a:cxn>
                <a:cxn ang="T13">
                  <a:pos x="T6" y="T7"/>
                </a:cxn>
                <a:cxn ang="T14">
                  <a:pos x="T8" y="T9"/>
                </a:cxn>
              </a:cxnLst>
              <a:rect l="T15" t="T16" r="T17" b="T18"/>
              <a:pathLst>
                <a:path w="1376" h="2688">
                  <a:moveTo>
                    <a:pt x="1375" y="2687"/>
                  </a:moveTo>
                  <a:lnTo>
                    <a:pt x="0" y="2687"/>
                  </a:lnTo>
                  <a:lnTo>
                    <a:pt x="500" y="0"/>
                  </a:lnTo>
                  <a:lnTo>
                    <a:pt x="1375" y="0"/>
                  </a:lnTo>
                  <a:lnTo>
                    <a:pt x="1375" y="2687"/>
                  </a:lnTo>
                </a:path>
              </a:pathLst>
            </a:custGeom>
            <a:solidFill>
              <a:srgbClr val="FFFFFF"/>
            </a:solidFill>
            <a:ln w="9525">
              <a:noFill/>
              <a:round/>
              <a:headEnd/>
              <a:tailEnd/>
            </a:ln>
          </p:spPr>
          <p:txBody>
            <a:bodyPr wrap="none" lIns="81639" tIns="63220" rIns="81639" bIns="40820"/>
            <a:lstStyle/>
            <a:p>
              <a:endParaRPr lang="ja-JP" altLang="en-US"/>
            </a:p>
          </p:txBody>
        </p:sp>
        <p:sp>
          <p:nvSpPr>
            <p:cNvPr id="10" name="Text Box 12"/>
            <p:cNvSpPr txBox="1">
              <a:spLocks noChangeArrowheads="1"/>
            </p:cNvSpPr>
            <p:nvPr/>
          </p:nvSpPr>
          <p:spPr bwMode="auto">
            <a:xfrm>
              <a:off x="388" y="4281"/>
              <a:ext cx="263" cy="306"/>
            </a:xfrm>
            <a:prstGeom prst="rect">
              <a:avLst/>
            </a:prstGeom>
            <a:noFill/>
            <a:ln w="9525">
              <a:noFill/>
              <a:round/>
              <a:headEnd/>
              <a:tailEnd/>
            </a:ln>
          </p:spPr>
          <p:txBody>
            <a:bodyPr wrap="none" lIns="81639" tIns="63220" rIns="81639" bIns="40820"/>
            <a:lstStyle/>
            <a:p>
              <a:pPr defTabSz="828675" hangingPunct="0">
                <a:lnSpc>
                  <a:spcPct val="93000"/>
                </a:lnSpc>
                <a:buClr>
                  <a:srgbClr val="000000"/>
                </a:buClr>
                <a:buSzPct val="100000"/>
                <a:buFont typeface="Times New Roman" pitchFamily="18" charset="0"/>
                <a:buNone/>
              </a:pPr>
              <a:r>
                <a:rPr kumimoji="0" lang="en-US" altLang="ja-JP" sz="2500">
                  <a:solidFill>
                    <a:srgbClr val="008000"/>
                  </a:solidFill>
                </a:rPr>
                <a:t>B</a:t>
              </a:r>
            </a:p>
          </p:txBody>
        </p:sp>
      </p:grpSp>
      <p:pic>
        <p:nvPicPr>
          <p:cNvPr id="18435" name="Picture 3"/>
          <p:cNvPicPr>
            <a:picLocks noChangeAspect="1" noChangeArrowheads="1"/>
          </p:cNvPicPr>
          <p:nvPr/>
        </p:nvPicPr>
        <p:blipFill>
          <a:blip r:embed="rId4" cstate="print"/>
          <a:srcRect/>
          <a:stretch>
            <a:fillRect/>
          </a:stretch>
        </p:blipFill>
        <p:spPr bwMode="auto">
          <a:xfrm>
            <a:off x="7715272" y="1785926"/>
            <a:ext cx="1343025" cy="1000125"/>
          </a:xfrm>
          <a:prstGeom prst="rect">
            <a:avLst/>
          </a:prstGeom>
          <a:noFill/>
          <a:ln w="9525">
            <a:noFill/>
            <a:miter lim="800000"/>
            <a:headEnd/>
            <a:tailEnd/>
          </a:ln>
        </p:spPr>
      </p:pic>
      <p:sp>
        <p:nvSpPr>
          <p:cNvPr id="13" name="スライド番号プレースホルダ 12"/>
          <p:cNvSpPr>
            <a:spLocks noGrp="1"/>
          </p:cNvSpPr>
          <p:nvPr>
            <p:ph type="sldNum" sz="quarter" idx="12"/>
          </p:nvPr>
        </p:nvSpPr>
        <p:spPr/>
        <p:txBody>
          <a:bodyPr/>
          <a:lstStyle/>
          <a:p>
            <a:fld id="{49F67630-D17D-48C3-9E02-7A65D9A92D65}" type="slidenum">
              <a:rPr kumimoji="1" lang="ja-JP" altLang="en-US" smtClean="0"/>
              <a:pPr/>
              <a:t>14</a:t>
            </a:fld>
            <a:endParaRPr kumimoji="1" lang="ja-JP" altLang="en-US"/>
          </a:p>
        </p:txBody>
      </p:sp>
      <p:sp>
        <p:nvSpPr>
          <p:cNvPr id="14" name="テキスト ボックス 13"/>
          <p:cNvSpPr txBox="1"/>
          <p:nvPr/>
        </p:nvSpPr>
        <p:spPr>
          <a:xfrm rot="16200000">
            <a:off x="886619" y="2970978"/>
            <a:ext cx="3025187" cy="369332"/>
          </a:xfrm>
          <a:prstGeom prst="rect">
            <a:avLst/>
          </a:prstGeom>
          <a:solidFill>
            <a:schemeClr val="bg1"/>
          </a:solidFill>
        </p:spPr>
        <p:txBody>
          <a:bodyPr wrap="none" rtlCol="0">
            <a:spAutoFit/>
          </a:bodyPr>
          <a:lstStyle/>
          <a:p>
            <a:r>
              <a:rPr kumimoji="1" lang="ja-JP" altLang="en-US" b="1" dirty="0" smtClean="0"/>
              <a:t>トリガーロジックを満たす割合</a:t>
            </a:r>
            <a:endParaRPr kumimoji="1" lang="ja-JP" altLang="en-US" b="1" dirty="0"/>
          </a:p>
        </p:txBody>
      </p:sp>
      <p:sp>
        <p:nvSpPr>
          <p:cNvPr id="16" name="テキスト ボックス 15"/>
          <p:cNvSpPr txBox="1"/>
          <p:nvPr/>
        </p:nvSpPr>
        <p:spPr>
          <a:xfrm>
            <a:off x="71406" y="1928802"/>
            <a:ext cx="537327" cy="369332"/>
          </a:xfrm>
          <a:prstGeom prst="rect">
            <a:avLst/>
          </a:prstGeom>
          <a:noFill/>
        </p:spPr>
        <p:txBody>
          <a:bodyPr wrap="none" rtlCol="0">
            <a:spAutoFit/>
          </a:bodyPr>
          <a:lstStyle/>
          <a:p>
            <a:r>
              <a:rPr kumimoji="1" lang="en-US" altLang="ja-JP" dirty="0" smtClean="0"/>
              <a:t>CSC</a:t>
            </a:r>
            <a:endParaRPr kumimoji="1" lang="ja-JP" altLang="en-US" dirty="0"/>
          </a:p>
        </p:txBody>
      </p:sp>
      <p:sp>
        <p:nvSpPr>
          <p:cNvPr id="17" name="テキスト ボックス 16"/>
          <p:cNvSpPr txBox="1"/>
          <p:nvPr/>
        </p:nvSpPr>
        <p:spPr>
          <a:xfrm>
            <a:off x="71406" y="2845354"/>
            <a:ext cx="537327" cy="369332"/>
          </a:xfrm>
          <a:prstGeom prst="rect">
            <a:avLst/>
          </a:prstGeom>
          <a:noFill/>
        </p:spPr>
        <p:txBody>
          <a:bodyPr wrap="none" rtlCol="0">
            <a:spAutoFit/>
          </a:bodyPr>
          <a:lstStyle/>
          <a:p>
            <a:r>
              <a:rPr kumimoji="1" lang="en-US" altLang="ja-JP" dirty="0" smtClean="0"/>
              <a:t>CSC</a:t>
            </a:r>
            <a:endParaRPr kumimoji="1" lang="ja-JP" altLang="en-US" dirty="0"/>
          </a:p>
        </p:txBody>
      </p:sp>
      <p:sp>
        <p:nvSpPr>
          <p:cNvPr id="18" name="テキスト ボックス 17"/>
          <p:cNvSpPr txBox="1"/>
          <p:nvPr/>
        </p:nvSpPr>
        <p:spPr>
          <a:xfrm>
            <a:off x="71406" y="3571876"/>
            <a:ext cx="537327" cy="369332"/>
          </a:xfrm>
          <a:prstGeom prst="rect">
            <a:avLst/>
          </a:prstGeom>
          <a:noFill/>
        </p:spPr>
        <p:txBody>
          <a:bodyPr wrap="none" rtlCol="0">
            <a:spAutoFit/>
          </a:bodyPr>
          <a:lstStyle/>
          <a:p>
            <a:r>
              <a:rPr kumimoji="1" lang="en-US" altLang="ja-JP" dirty="0" smtClean="0"/>
              <a:t>CSC</a:t>
            </a:r>
            <a:endParaRPr kumimoji="1" lang="ja-JP" altLang="en-US" dirty="0"/>
          </a:p>
        </p:txBody>
      </p:sp>
      <p:sp>
        <p:nvSpPr>
          <p:cNvPr id="19" name="テキスト ボックス 18"/>
          <p:cNvSpPr txBox="1"/>
          <p:nvPr/>
        </p:nvSpPr>
        <p:spPr>
          <a:xfrm>
            <a:off x="6500826" y="1478149"/>
            <a:ext cx="1318887" cy="307777"/>
          </a:xfrm>
          <a:prstGeom prst="rect">
            <a:avLst/>
          </a:prstGeom>
          <a:noFill/>
        </p:spPr>
        <p:txBody>
          <a:bodyPr wrap="none" rtlCol="0">
            <a:spAutoFit/>
          </a:bodyPr>
          <a:lstStyle/>
          <a:p>
            <a:r>
              <a:rPr lang="en-US" altLang="ja-JP" sz="1400" dirty="0" smtClean="0"/>
              <a:t>Plot by Y. </a:t>
            </a:r>
            <a:r>
              <a:rPr lang="en-US" altLang="ja-JP" sz="1400" dirty="0" err="1" smtClean="0"/>
              <a:t>Fukao</a:t>
            </a:r>
            <a:endParaRPr kumimoji="1" lang="ja-JP" altLang="en-US" sz="1400" dirty="0"/>
          </a:p>
        </p:txBody>
      </p:sp>
      <p:sp>
        <p:nvSpPr>
          <p:cNvPr id="20" name="テキスト ボックス 19"/>
          <p:cNvSpPr txBox="1"/>
          <p:nvPr/>
        </p:nvSpPr>
        <p:spPr>
          <a:xfrm>
            <a:off x="1270702" y="2863990"/>
            <a:ext cx="699230" cy="707886"/>
          </a:xfrm>
          <a:prstGeom prst="rect">
            <a:avLst/>
          </a:prstGeom>
          <a:noFill/>
        </p:spPr>
        <p:txBody>
          <a:bodyPr wrap="none" rtlCol="0">
            <a:spAutoFit/>
          </a:bodyPr>
          <a:lstStyle/>
          <a:p>
            <a:r>
              <a:rPr lang="en-US" altLang="ja-JP" sz="4000" b="1" dirty="0" smtClean="0">
                <a:latin typeface="Symbol" pitchFamily="18" charset="2"/>
              </a:rPr>
              <a:t>D</a:t>
            </a:r>
            <a:r>
              <a:rPr kumimoji="1" lang="en-US" altLang="ja-JP" sz="4000" b="1" dirty="0" smtClean="0"/>
              <a:t>s</a:t>
            </a:r>
            <a:endParaRPr kumimoji="1" lang="ja-JP" altLang="en-US" sz="4000" b="1" dirty="0"/>
          </a:p>
        </p:txBody>
      </p:sp>
      <p:sp>
        <p:nvSpPr>
          <p:cNvPr id="21" name="テキスト ボックス 20"/>
          <p:cNvSpPr txBox="1"/>
          <p:nvPr/>
        </p:nvSpPr>
        <p:spPr>
          <a:xfrm>
            <a:off x="913512" y="4929198"/>
            <a:ext cx="875561" cy="369332"/>
          </a:xfrm>
          <a:prstGeom prst="rect">
            <a:avLst/>
          </a:prstGeom>
          <a:noFill/>
        </p:spPr>
        <p:txBody>
          <a:bodyPr wrap="none" rtlCol="0">
            <a:spAutoFit/>
          </a:bodyPr>
          <a:lstStyle/>
          <a:p>
            <a:r>
              <a:rPr lang="ja-JP" altLang="en-US" dirty="0" smtClean="0"/>
              <a:t>トラック</a:t>
            </a:r>
            <a:endParaRPr kumimoji="1" lang="ja-JP" altLang="en-US" dirty="0"/>
          </a:p>
        </p:txBody>
      </p:sp>
      <p:sp>
        <p:nvSpPr>
          <p:cNvPr id="22" name="テキスト ボックス 21"/>
          <p:cNvSpPr txBox="1"/>
          <p:nvPr/>
        </p:nvSpPr>
        <p:spPr>
          <a:xfrm>
            <a:off x="1302299" y="3416858"/>
            <a:ext cx="968535" cy="369332"/>
          </a:xfrm>
          <a:prstGeom prst="rect">
            <a:avLst/>
          </a:prstGeom>
          <a:noFill/>
        </p:spPr>
        <p:txBody>
          <a:bodyPr wrap="none" rtlCol="0">
            <a:spAutoFit/>
          </a:bodyPr>
          <a:lstStyle/>
          <a:p>
            <a:r>
              <a:rPr lang="ja-JP" altLang="en-US" dirty="0" smtClean="0"/>
              <a:t>サジッタ</a:t>
            </a:r>
            <a:endParaRPr kumimoji="1" lang="ja-JP" altLang="en-US" dirty="0"/>
          </a:p>
        </p:txBody>
      </p:sp>
      <p:sp>
        <p:nvSpPr>
          <p:cNvPr id="23" name="テキスト ボックス 22"/>
          <p:cNvSpPr txBox="1"/>
          <p:nvPr/>
        </p:nvSpPr>
        <p:spPr>
          <a:xfrm>
            <a:off x="1500166" y="6000768"/>
            <a:ext cx="7213834" cy="400110"/>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ja-JP" altLang="en-US" sz="2000" dirty="0" smtClean="0"/>
              <a:t>実データで再構成された高運動量飛跡に対して、高い割合で応答</a:t>
            </a:r>
            <a:endParaRPr lang="en-US" altLang="ja-JP" sz="2000" dirty="0" smtClean="0"/>
          </a:p>
        </p:txBody>
      </p:sp>
      <p:sp>
        <p:nvSpPr>
          <p:cNvPr id="24" name="テキスト ボックス 23"/>
          <p:cNvSpPr txBox="1"/>
          <p:nvPr/>
        </p:nvSpPr>
        <p:spPr>
          <a:xfrm>
            <a:off x="6696731" y="4109010"/>
            <a:ext cx="899605" cy="400110"/>
          </a:xfrm>
          <a:prstGeom prst="rect">
            <a:avLst/>
          </a:prstGeom>
          <a:solidFill>
            <a:schemeClr val="bg1"/>
          </a:solidFill>
        </p:spPr>
        <p:txBody>
          <a:bodyPr wrap="none" rtlCol="0">
            <a:spAutoFit/>
          </a:bodyPr>
          <a:lstStyle/>
          <a:p>
            <a:r>
              <a:rPr lang="en-US" altLang="ja-JP" sz="2000" b="1" dirty="0" smtClean="0">
                <a:solidFill>
                  <a:srgbClr val="FF0000"/>
                </a:solidFill>
                <a:latin typeface="Symbol" pitchFamily="18" charset="2"/>
              </a:rPr>
              <a:t>D</a:t>
            </a:r>
            <a:r>
              <a:rPr kumimoji="1" lang="en-US" altLang="ja-JP" sz="2000" b="1" dirty="0" smtClean="0">
                <a:solidFill>
                  <a:srgbClr val="FF0000"/>
                </a:solidFill>
              </a:rPr>
              <a:t>s≤1</a:t>
            </a:r>
            <a:endParaRPr kumimoji="1" lang="ja-JP" altLang="en-US" sz="2000" b="1" dirty="0">
              <a:solidFill>
                <a:srgbClr val="FF0000"/>
              </a:solidFill>
            </a:endParaRPr>
          </a:p>
        </p:txBody>
      </p:sp>
      <p:sp>
        <p:nvSpPr>
          <p:cNvPr id="15" name="テキスト ボックス 14"/>
          <p:cNvSpPr txBox="1"/>
          <p:nvPr/>
        </p:nvSpPr>
        <p:spPr>
          <a:xfrm>
            <a:off x="2915443" y="1700808"/>
            <a:ext cx="3816797" cy="338554"/>
          </a:xfrm>
          <a:prstGeom prst="rect">
            <a:avLst/>
          </a:prstGeom>
          <a:noFill/>
        </p:spPr>
        <p:txBody>
          <a:bodyPr wrap="square" rtlCol="0">
            <a:spAutoFit/>
          </a:bodyPr>
          <a:lstStyle/>
          <a:p>
            <a:r>
              <a:rPr kumimoji="1" lang="en-US" altLang="ja-JP" sz="1600" b="1" dirty="0" smtClean="0">
                <a:solidFill>
                  <a:srgbClr val="7030A0"/>
                </a:solidFill>
              </a:rPr>
              <a:t>PHENIX </a:t>
            </a:r>
            <a:r>
              <a:rPr kumimoji="1" lang="en-US" altLang="ja-JP" sz="1600" b="1" dirty="0" smtClean="0">
                <a:solidFill>
                  <a:srgbClr val="7030A0"/>
                </a:solidFill>
              </a:rPr>
              <a:t>run9 500 </a:t>
            </a:r>
            <a:r>
              <a:rPr kumimoji="1" lang="en-US" altLang="ja-JP" sz="1600" b="1" dirty="0" err="1" smtClean="0">
                <a:solidFill>
                  <a:srgbClr val="7030A0"/>
                </a:solidFill>
              </a:rPr>
              <a:t>GeV</a:t>
            </a:r>
            <a:r>
              <a:rPr kumimoji="1" lang="en-US" altLang="ja-JP" sz="1600" b="1" dirty="0" smtClean="0">
                <a:solidFill>
                  <a:srgbClr val="7030A0"/>
                </a:solidFill>
              </a:rPr>
              <a:t> pp data</a:t>
            </a:r>
            <a:endParaRPr kumimoji="1" lang="ja-JP" altLang="en-US" sz="1600" b="1" dirty="0">
              <a:solidFill>
                <a:srgbClr val="7030A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214320" y="1975393"/>
            <a:ext cx="8916642" cy="4084671"/>
          </a:xfrm>
          <a:prstGeom prst="rect">
            <a:avLst/>
          </a:prstGeom>
          <a:noFill/>
          <a:ln w="9525">
            <a:noFill/>
            <a:miter lim="800000"/>
            <a:headEnd/>
            <a:tailEnd/>
          </a:ln>
        </p:spPr>
      </p:pic>
      <p:sp>
        <p:nvSpPr>
          <p:cNvPr id="2" name="タイトル 1"/>
          <p:cNvSpPr>
            <a:spLocks noGrp="1"/>
          </p:cNvSpPr>
          <p:nvPr>
            <p:ph type="title"/>
          </p:nvPr>
        </p:nvSpPr>
        <p:spPr>
          <a:xfrm>
            <a:off x="755576" y="71414"/>
            <a:ext cx="7931224" cy="857256"/>
          </a:xfrm>
        </p:spPr>
        <p:txBody>
          <a:bodyPr>
            <a:normAutofit/>
          </a:bodyPr>
          <a:lstStyle/>
          <a:p>
            <a:r>
              <a:rPr lang="ja-JP" altLang="en-US" sz="3600" dirty="0" smtClean="0"/>
              <a:t>トリガー</a:t>
            </a:r>
            <a:r>
              <a:rPr lang="ja-JP" altLang="en-US" sz="3600" dirty="0" smtClean="0"/>
              <a:t>棄却能力</a:t>
            </a:r>
            <a:endParaRPr kumimoji="1" lang="ja-JP" altLang="en-US" sz="3600" dirty="0"/>
          </a:p>
        </p:txBody>
      </p:sp>
      <p:sp>
        <p:nvSpPr>
          <p:cNvPr id="3" name="スライド番号プレースホルダ 2"/>
          <p:cNvSpPr>
            <a:spLocks noGrp="1"/>
          </p:cNvSpPr>
          <p:nvPr>
            <p:ph type="sldNum" sz="quarter" idx="12"/>
          </p:nvPr>
        </p:nvSpPr>
        <p:spPr/>
        <p:txBody>
          <a:bodyPr/>
          <a:lstStyle/>
          <a:p>
            <a:fld id="{49F67630-D17D-48C3-9E02-7A65D9A92D65}" type="slidenum">
              <a:rPr kumimoji="1" lang="ja-JP" altLang="en-US" smtClean="0"/>
              <a:pPr/>
              <a:t>15</a:t>
            </a:fld>
            <a:endParaRPr kumimoji="1" lang="ja-JP" altLang="en-US"/>
          </a:p>
        </p:txBody>
      </p:sp>
      <p:sp>
        <p:nvSpPr>
          <p:cNvPr id="5" name="テキスト ボックス 4"/>
          <p:cNvSpPr txBox="1"/>
          <p:nvPr/>
        </p:nvSpPr>
        <p:spPr>
          <a:xfrm>
            <a:off x="2928926" y="5857892"/>
            <a:ext cx="3520516" cy="369332"/>
          </a:xfrm>
          <a:prstGeom prst="rect">
            <a:avLst/>
          </a:prstGeom>
          <a:solidFill>
            <a:schemeClr val="bg1"/>
          </a:solidFill>
        </p:spPr>
        <p:txBody>
          <a:bodyPr wrap="none" rtlCol="0">
            <a:spAutoFit/>
          </a:bodyPr>
          <a:lstStyle/>
          <a:p>
            <a:r>
              <a:rPr lang="ja-JP" altLang="en-US" dirty="0" smtClean="0"/>
              <a:t>トリガー棄却能力（</a:t>
            </a:r>
            <a:r>
              <a:rPr lang="en-US" altLang="ja-JP" dirty="0" smtClean="0"/>
              <a:t>RPC</a:t>
            </a:r>
            <a:r>
              <a:rPr lang="ja-JP" altLang="en-US" dirty="0" smtClean="0"/>
              <a:t>を含まない）</a:t>
            </a:r>
            <a:endParaRPr kumimoji="1" lang="ja-JP" altLang="en-US" dirty="0"/>
          </a:p>
        </p:txBody>
      </p:sp>
      <p:sp>
        <p:nvSpPr>
          <p:cNvPr id="6" name="テキスト ボックス 5"/>
          <p:cNvSpPr txBox="1"/>
          <p:nvPr/>
        </p:nvSpPr>
        <p:spPr>
          <a:xfrm rot="16200000">
            <a:off x="-1189422" y="3106088"/>
            <a:ext cx="3025187" cy="646331"/>
          </a:xfrm>
          <a:prstGeom prst="rect">
            <a:avLst/>
          </a:prstGeom>
          <a:solidFill>
            <a:schemeClr val="bg1"/>
          </a:solidFill>
        </p:spPr>
        <p:txBody>
          <a:bodyPr wrap="none" rtlCol="0">
            <a:spAutoFit/>
          </a:bodyPr>
          <a:lstStyle/>
          <a:p>
            <a:r>
              <a:rPr kumimoji="1" lang="ja-JP" altLang="en-US" dirty="0" smtClean="0"/>
              <a:t>高運動量トラックに対して</a:t>
            </a:r>
            <a:endParaRPr kumimoji="1" lang="en-US" altLang="ja-JP" dirty="0" smtClean="0"/>
          </a:p>
          <a:p>
            <a:r>
              <a:rPr kumimoji="1" lang="ja-JP" altLang="en-US" dirty="0" smtClean="0"/>
              <a:t>トリガーロジックを満たす割合</a:t>
            </a:r>
            <a:endParaRPr kumimoji="1" lang="ja-JP" altLang="en-US" dirty="0"/>
          </a:p>
        </p:txBody>
      </p:sp>
      <p:sp>
        <p:nvSpPr>
          <p:cNvPr id="8" name="テキスト ボックス 7"/>
          <p:cNvSpPr txBox="1"/>
          <p:nvPr/>
        </p:nvSpPr>
        <p:spPr>
          <a:xfrm>
            <a:off x="428596" y="1285860"/>
            <a:ext cx="8305479" cy="400110"/>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ja-JP" altLang="en-US" sz="2000" dirty="0" smtClean="0"/>
              <a:t>トリガー棄却能力＝　衝突事象数</a:t>
            </a:r>
            <a:r>
              <a:rPr lang="en-US" altLang="ja-JP" sz="2000" dirty="0" smtClean="0"/>
              <a:t>/</a:t>
            </a:r>
            <a:r>
              <a:rPr lang="ja-JP" altLang="en-US" sz="2000" dirty="0" smtClean="0"/>
              <a:t>高運動量トリガーロジックを満たす事象数</a:t>
            </a:r>
            <a:endParaRPr lang="ja-JP" altLang="en-US" sz="2000" dirty="0"/>
          </a:p>
        </p:txBody>
      </p:sp>
      <p:sp>
        <p:nvSpPr>
          <p:cNvPr id="16" name="テキスト ボックス 15"/>
          <p:cNvSpPr txBox="1"/>
          <p:nvPr/>
        </p:nvSpPr>
        <p:spPr>
          <a:xfrm>
            <a:off x="899592" y="1722294"/>
            <a:ext cx="3680816" cy="338554"/>
          </a:xfrm>
          <a:prstGeom prst="rect">
            <a:avLst/>
          </a:prstGeom>
          <a:noFill/>
        </p:spPr>
        <p:txBody>
          <a:bodyPr wrap="none" rtlCol="0">
            <a:spAutoFit/>
          </a:bodyPr>
          <a:lstStyle/>
          <a:p>
            <a:r>
              <a:rPr kumimoji="1" lang="en-US" altLang="ja-JP" sz="1600" b="1" dirty="0" smtClean="0">
                <a:solidFill>
                  <a:srgbClr val="7030A0"/>
                </a:solidFill>
              </a:rPr>
              <a:t>PHENIX run9 500 </a:t>
            </a:r>
            <a:r>
              <a:rPr kumimoji="1" lang="en-US" altLang="ja-JP" sz="1600" b="1" dirty="0" err="1" smtClean="0">
                <a:solidFill>
                  <a:srgbClr val="7030A0"/>
                </a:solidFill>
              </a:rPr>
              <a:t>GeV</a:t>
            </a:r>
            <a:r>
              <a:rPr kumimoji="1" lang="en-US" altLang="ja-JP" sz="1600" b="1" dirty="0" smtClean="0">
                <a:solidFill>
                  <a:srgbClr val="7030A0"/>
                </a:solidFill>
              </a:rPr>
              <a:t> pp data</a:t>
            </a:r>
            <a:endParaRPr kumimoji="1" lang="ja-JP" altLang="en-US" sz="1600" b="1" dirty="0">
              <a:solidFill>
                <a:srgbClr val="7030A0"/>
              </a:solidFill>
            </a:endParaRPr>
          </a:p>
        </p:txBody>
      </p:sp>
      <p:sp>
        <p:nvSpPr>
          <p:cNvPr id="18" name="正方形/長方形 17"/>
          <p:cNvSpPr/>
          <p:nvPr/>
        </p:nvSpPr>
        <p:spPr>
          <a:xfrm>
            <a:off x="4714914" y="2130974"/>
            <a:ext cx="1428760" cy="1428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000628" y="1835339"/>
            <a:ext cx="1318887" cy="307777"/>
          </a:xfrm>
          <a:prstGeom prst="rect">
            <a:avLst/>
          </a:prstGeom>
          <a:noFill/>
        </p:spPr>
        <p:txBody>
          <a:bodyPr wrap="none" rtlCol="0">
            <a:spAutoFit/>
          </a:bodyPr>
          <a:lstStyle/>
          <a:p>
            <a:r>
              <a:rPr lang="en-US" altLang="ja-JP" sz="1400" dirty="0" smtClean="0"/>
              <a:t>Plot by Y. </a:t>
            </a:r>
            <a:r>
              <a:rPr lang="en-US" altLang="ja-JP" sz="1400" dirty="0" err="1" smtClean="0"/>
              <a:t>Fukao</a:t>
            </a:r>
            <a:endParaRPr kumimoji="1" lang="ja-JP" altLang="en-US" sz="1400" dirty="0"/>
          </a:p>
        </p:txBody>
      </p:sp>
      <p:sp>
        <p:nvSpPr>
          <p:cNvPr id="19" name="角丸四角形吹き出し 18"/>
          <p:cNvSpPr/>
          <p:nvPr/>
        </p:nvSpPr>
        <p:spPr>
          <a:xfrm>
            <a:off x="5572132" y="1785926"/>
            <a:ext cx="3500462" cy="2143140"/>
          </a:xfrm>
          <a:prstGeom prst="wedgeRoundRectCallout">
            <a:avLst>
              <a:gd name="adj1" fmla="val -61553"/>
              <a:gd name="adj2" fmla="val -12657"/>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176213">
              <a:buFont typeface="Wingdings" pitchFamily="2" charset="2"/>
              <a:buChar char="l"/>
            </a:pPr>
            <a:r>
              <a:rPr lang="en-US" altLang="ja-JP" dirty="0" smtClean="0"/>
              <a:t>RPC</a:t>
            </a:r>
            <a:r>
              <a:rPr lang="ja-JP" altLang="en-US" dirty="0" smtClean="0"/>
              <a:t>の</a:t>
            </a:r>
            <a:r>
              <a:rPr lang="ja-JP" altLang="en-US" dirty="0" smtClean="0"/>
              <a:t>タイミング</a:t>
            </a:r>
            <a:r>
              <a:rPr lang="ja-JP" altLang="en-US" dirty="0" smtClean="0"/>
              <a:t>情報</a:t>
            </a:r>
            <a:endParaRPr lang="en-US" altLang="ja-JP" dirty="0" smtClean="0"/>
          </a:p>
          <a:p>
            <a:pPr marL="176213">
              <a:buFont typeface="Wingdings" pitchFamily="2" charset="2"/>
              <a:buChar char="l"/>
            </a:pPr>
            <a:r>
              <a:rPr lang="en-US" altLang="ja-JP" dirty="0" smtClean="0"/>
              <a:t>RPC</a:t>
            </a:r>
            <a:r>
              <a:rPr lang="ja-JP" altLang="en-US" dirty="0" smtClean="0"/>
              <a:t>とのマッチング</a:t>
            </a:r>
            <a:endParaRPr lang="en-US" altLang="ja-JP" dirty="0" smtClean="0"/>
          </a:p>
          <a:p>
            <a:pPr marL="176213">
              <a:buFont typeface="Wingdings" pitchFamily="2" charset="2"/>
              <a:buChar char="l"/>
            </a:pPr>
            <a:r>
              <a:rPr lang="ja-JP" altLang="en-US" dirty="0" smtClean="0"/>
              <a:t>バックグラウンド遮蔽追加</a:t>
            </a:r>
            <a:endParaRPr lang="en-US" altLang="ja-JP" dirty="0" smtClean="0"/>
          </a:p>
          <a:p>
            <a:pPr marL="176213">
              <a:buFont typeface="Wingdings" pitchFamily="2" charset="2"/>
              <a:buChar char="l"/>
            </a:pPr>
            <a:r>
              <a:rPr lang="ja-JP" altLang="en-US" dirty="0" smtClean="0"/>
              <a:t>クロストークの</a:t>
            </a:r>
            <a:r>
              <a:rPr lang="ja-JP" altLang="en-US" dirty="0" smtClean="0"/>
              <a:t>軽減</a:t>
            </a:r>
            <a:endParaRPr lang="en-US" altLang="ja-JP" dirty="0" smtClean="0"/>
          </a:p>
          <a:p>
            <a:pPr marL="176213"/>
            <a:r>
              <a:rPr lang="ja-JP" altLang="en-US" dirty="0" smtClean="0"/>
              <a:t>さらに</a:t>
            </a:r>
            <a:r>
              <a:rPr lang="ja-JP" altLang="en-US" b="1" dirty="0" smtClean="0">
                <a:solidFill>
                  <a:srgbClr val="FF0000"/>
                </a:solidFill>
              </a:rPr>
              <a:t>棄却能力の向上</a:t>
            </a:r>
            <a:r>
              <a:rPr lang="ja-JP" altLang="en-US" dirty="0" smtClean="0"/>
              <a:t>するが</a:t>
            </a:r>
            <a:r>
              <a:rPr lang="ja-JP" altLang="en-US" dirty="0" smtClean="0"/>
              <a:t>見込まれる</a:t>
            </a:r>
            <a:endParaRPr lang="en-US" altLang="ja-JP" dirty="0" smtClean="0"/>
          </a:p>
        </p:txBody>
      </p:sp>
      <p:grpSp>
        <p:nvGrpSpPr>
          <p:cNvPr id="4" name="グループ化 21"/>
          <p:cNvGrpSpPr/>
          <p:nvPr/>
        </p:nvGrpSpPr>
        <p:grpSpPr>
          <a:xfrm>
            <a:off x="3214678" y="2092569"/>
            <a:ext cx="1500198" cy="3551009"/>
            <a:chOff x="3214678" y="2092569"/>
            <a:chExt cx="1500198" cy="3551009"/>
          </a:xfrm>
        </p:grpSpPr>
        <p:sp>
          <p:nvSpPr>
            <p:cNvPr id="20" name="正方形/長方形 19"/>
            <p:cNvSpPr/>
            <p:nvPr/>
          </p:nvSpPr>
          <p:spPr>
            <a:xfrm>
              <a:off x="3214678" y="2092569"/>
              <a:ext cx="161568" cy="355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367078" y="4214818"/>
              <a:ext cx="1347798" cy="1285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右矢印 6"/>
          <p:cNvSpPr/>
          <p:nvPr/>
        </p:nvSpPr>
        <p:spPr>
          <a:xfrm>
            <a:off x="2771800" y="2345288"/>
            <a:ext cx="2586018" cy="78581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par>
                                <p:cTn id="13" presetID="39" presetClass="entr" presetSubtype="0" accel="10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331640" y="274638"/>
            <a:ext cx="7355160" cy="868346"/>
          </a:xfrm>
        </p:spPr>
        <p:txBody>
          <a:bodyPr>
            <a:normAutofit/>
          </a:bodyPr>
          <a:lstStyle/>
          <a:p>
            <a:r>
              <a:rPr kumimoji="1" lang="ja-JP" altLang="en-US" sz="3200" dirty="0" smtClean="0"/>
              <a:t>トリガーコミッショニング</a:t>
            </a:r>
            <a:r>
              <a:rPr kumimoji="1" lang="en-US" altLang="ja-JP" sz="3200" dirty="0" smtClean="0"/>
              <a:t>(2009~)</a:t>
            </a:r>
            <a:endParaRPr kumimoji="1" lang="ja-JP" altLang="en-US" sz="3200" dirty="0"/>
          </a:p>
        </p:txBody>
      </p:sp>
      <p:sp>
        <p:nvSpPr>
          <p:cNvPr id="4" name="コンテンツ プレースホルダ 3"/>
          <p:cNvSpPr>
            <a:spLocks noGrp="1"/>
          </p:cNvSpPr>
          <p:nvPr>
            <p:ph idx="1"/>
          </p:nvPr>
        </p:nvSpPr>
        <p:spPr>
          <a:xfrm>
            <a:off x="912702" y="1641910"/>
            <a:ext cx="4811426" cy="4523394"/>
          </a:xfrm>
        </p:spPr>
        <p:txBody>
          <a:bodyPr>
            <a:noAutofit/>
          </a:bodyPr>
          <a:lstStyle/>
          <a:p>
            <a:r>
              <a:rPr kumimoji="1" lang="ja-JP" altLang="en-US" sz="1800" dirty="0" smtClean="0"/>
              <a:t>アイオワ州立大学を中心に</a:t>
            </a:r>
            <a:r>
              <a:rPr lang="ja-JP" altLang="en-US" sz="1800" dirty="0" smtClean="0"/>
              <a:t>レベル１トリガーを作る回路の開発を行った。</a:t>
            </a:r>
            <a:endParaRPr kumimoji="1" lang="en-US" altLang="ja-JP" sz="1800" dirty="0" smtClean="0"/>
          </a:p>
          <a:p>
            <a:endParaRPr lang="en-US" altLang="ja-JP" sz="1800" dirty="0" smtClean="0"/>
          </a:p>
          <a:p>
            <a:r>
              <a:rPr kumimoji="1" lang="en-US" altLang="ja-JP" sz="1800" dirty="0" smtClean="0"/>
              <a:t>Run 10(</a:t>
            </a:r>
            <a:r>
              <a:rPr kumimoji="1" lang="ja-JP" altLang="en-US" sz="1800" dirty="0" err="1" smtClean="0"/>
              <a:t>金金</a:t>
            </a:r>
            <a:r>
              <a:rPr kumimoji="1" lang="ja-JP" altLang="en-US" sz="1800" dirty="0" smtClean="0"/>
              <a:t>衝突</a:t>
            </a:r>
            <a:r>
              <a:rPr kumimoji="1" lang="en-US" altLang="ja-JP" sz="1800" dirty="0" smtClean="0"/>
              <a:t>)</a:t>
            </a:r>
            <a:r>
              <a:rPr lang="ja-JP" altLang="en-US" sz="1800" dirty="0" smtClean="0"/>
              <a:t>より、トリガー</a:t>
            </a:r>
            <a:r>
              <a:rPr kumimoji="1" lang="ja-JP" altLang="en-US" sz="1800" dirty="0" smtClean="0"/>
              <a:t>調整開始した。</a:t>
            </a:r>
            <a:endParaRPr kumimoji="1" lang="ja-JP" altLang="en-US" sz="1800" dirty="0" smtClean="0"/>
          </a:p>
          <a:p>
            <a:pPr lvl="1"/>
            <a:r>
              <a:rPr kumimoji="1" lang="ja-JP" altLang="en-US" sz="1600" dirty="0" smtClean="0"/>
              <a:t>タイミング調整</a:t>
            </a:r>
            <a:endParaRPr kumimoji="1" lang="en-US" altLang="ja-JP" sz="1600" dirty="0" smtClean="0"/>
          </a:p>
          <a:p>
            <a:pPr lvl="1"/>
            <a:r>
              <a:rPr kumimoji="1" lang="ja-JP" altLang="en-US" sz="1600" dirty="0" smtClean="0"/>
              <a:t>トリガーアルゴリズムの最適化</a:t>
            </a:r>
            <a:endParaRPr lang="en-US" altLang="ja-JP" sz="1600" dirty="0" smtClean="0"/>
          </a:p>
          <a:p>
            <a:pPr lvl="1"/>
            <a:r>
              <a:rPr kumimoji="1" lang="en-US" altLang="ja-JP" sz="1600" dirty="0" smtClean="0"/>
              <a:t>Failure mode</a:t>
            </a:r>
            <a:r>
              <a:rPr kumimoji="1" lang="ja-JP" altLang="en-US" sz="1600" dirty="0" smtClean="0"/>
              <a:t>の洗い出し</a:t>
            </a:r>
            <a:endParaRPr kumimoji="1" lang="en-US" altLang="ja-JP" sz="1600" dirty="0" smtClean="0"/>
          </a:p>
          <a:p>
            <a:pPr lvl="1"/>
            <a:r>
              <a:rPr kumimoji="1" lang="ja-JP" altLang="en-US" sz="1600" dirty="0" smtClean="0"/>
              <a:t>長期</a:t>
            </a:r>
            <a:r>
              <a:rPr kumimoji="1" lang="ja-JP" altLang="en-US" sz="1600" dirty="0" smtClean="0"/>
              <a:t>安定性</a:t>
            </a:r>
            <a:endParaRPr kumimoji="1" lang="en-US" altLang="ja-JP" sz="1600" dirty="0" smtClean="0"/>
          </a:p>
          <a:p>
            <a:pPr lvl="1"/>
            <a:endParaRPr kumimoji="1" lang="en-US" altLang="ja-JP" sz="1600" dirty="0" smtClean="0"/>
          </a:p>
          <a:p>
            <a:pPr lvl="1"/>
            <a:endParaRPr kumimoji="1" lang="en-US" altLang="ja-JP" sz="1600" dirty="0" smtClean="0"/>
          </a:p>
          <a:p>
            <a:pPr lvl="1"/>
            <a:endParaRPr kumimoji="1" lang="en-US" altLang="ja-JP" sz="1600" dirty="0" smtClean="0"/>
          </a:p>
          <a:p>
            <a:r>
              <a:rPr lang="en-US" altLang="ja-JP" sz="1800" dirty="0" smtClean="0"/>
              <a:t>Run 11</a:t>
            </a:r>
            <a:r>
              <a:rPr lang="ja-JP" altLang="en-US" sz="1800" dirty="0" smtClean="0"/>
              <a:t>では</a:t>
            </a:r>
            <a:r>
              <a:rPr lang="en-US" altLang="ja-JP" sz="1800" dirty="0" smtClean="0"/>
              <a:t>RPC</a:t>
            </a:r>
            <a:r>
              <a:rPr lang="ja-JP" altLang="en-US" sz="1800" dirty="0" smtClean="0"/>
              <a:t>も含めた最終調整を行い、物理データのトリガーとして稼働。</a:t>
            </a:r>
            <a:endParaRPr kumimoji="1" lang="en-US" altLang="ja-JP" sz="1800" dirty="0" smtClean="0"/>
          </a:p>
        </p:txBody>
      </p:sp>
      <p:pic>
        <p:nvPicPr>
          <p:cNvPr id="5" name="Picture 4" descr="baseboard2"/>
          <p:cNvPicPr>
            <a:picLocks noChangeAspect="1" noChangeArrowheads="1"/>
          </p:cNvPicPr>
          <p:nvPr/>
        </p:nvPicPr>
        <p:blipFill>
          <a:blip r:embed="rId2" cstate="print"/>
          <a:srcRect/>
          <a:stretch>
            <a:fillRect/>
          </a:stretch>
        </p:blipFill>
        <p:spPr>
          <a:xfrm>
            <a:off x="6156176" y="1700807"/>
            <a:ext cx="2823127" cy="2258345"/>
          </a:xfrm>
          <a:prstGeom prst="rect">
            <a:avLst/>
          </a:prstGeom>
          <a:noFill/>
          <a:effectLst>
            <a:outerShdw blurRad="50800" dist="38100" dir="2700000" algn="tl" rotWithShape="0">
              <a:prstClr val="black">
                <a:alpha val="40000"/>
              </a:prstClr>
            </a:outerShdw>
          </a:effectLst>
        </p:spPr>
      </p:pic>
      <p:sp>
        <p:nvSpPr>
          <p:cNvPr id="6" name="スライド番号プレースホルダ 5"/>
          <p:cNvSpPr>
            <a:spLocks noGrp="1"/>
          </p:cNvSpPr>
          <p:nvPr>
            <p:ph type="sldNum" sz="quarter" idx="12"/>
          </p:nvPr>
        </p:nvSpPr>
        <p:spPr/>
        <p:txBody>
          <a:bodyPr/>
          <a:lstStyle/>
          <a:p>
            <a:fld id="{49F67630-D17D-48C3-9E02-7A65D9A92D65}" type="slidenum">
              <a:rPr kumimoji="1" lang="ja-JP" altLang="en-US" smtClean="0"/>
              <a:pPr/>
              <a:t>16</a:t>
            </a:fld>
            <a:endParaRPr kumimoji="1" lang="ja-JP" altLang="en-US" dirty="0"/>
          </a:p>
        </p:txBody>
      </p:sp>
      <p:sp>
        <p:nvSpPr>
          <p:cNvPr id="16" name="テキスト ボックス 15"/>
          <p:cNvSpPr txBox="1"/>
          <p:nvPr/>
        </p:nvSpPr>
        <p:spPr>
          <a:xfrm>
            <a:off x="6760534" y="1214422"/>
            <a:ext cx="2169184"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en-US" altLang="ja-JP" dirty="0" smtClean="0"/>
              <a:t>LL1</a:t>
            </a:r>
            <a:r>
              <a:rPr kumimoji="1" lang="ja-JP" altLang="en-US" dirty="0" smtClean="0"/>
              <a:t>ボード</a:t>
            </a:r>
            <a:endParaRPr kumimoji="1" lang="en-US" altLang="ja-JP" dirty="0" smtClean="0"/>
          </a:p>
          <a:p>
            <a:r>
              <a:rPr kumimoji="1" lang="ja-JP" altLang="en-US" dirty="0" smtClean="0"/>
              <a:t>（アイオワ州立大学）</a:t>
            </a:r>
            <a:endParaRPr kumimoji="1" lang="ja-JP" altLang="en-US" dirty="0"/>
          </a:p>
        </p:txBody>
      </p:sp>
      <p:pic>
        <p:nvPicPr>
          <p:cNvPr id="27650" name="Picture 2"/>
          <p:cNvPicPr>
            <a:picLocks noChangeAspect="1" noChangeArrowheads="1"/>
          </p:cNvPicPr>
          <p:nvPr/>
        </p:nvPicPr>
        <p:blipFill>
          <a:blip r:embed="rId3" cstate="print"/>
          <a:srcRect/>
          <a:stretch>
            <a:fillRect/>
          </a:stretch>
        </p:blipFill>
        <p:spPr bwMode="auto">
          <a:xfrm>
            <a:off x="5508104" y="4077072"/>
            <a:ext cx="3599399" cy="15354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ミューオントラッカー性能向上</a:t>
            </a:r>
            <a:endParaRPr kumimoji="1" lang="ja-JP" altLang="en-US" dirty="0"/>
          </a:p>
        </p:txBody>
      </p:sp>
      <p:sp>
        <p:nvSpPr>
          <p:cNvPr id="3" name="コンテンツ プレースホルダ 2"/>
          <p:cNvSpPr>
            <a:spLocks noGrp="1"/>
          </p:cNvSpPr>
          <p:nvPr>
            <p:ph idx="1"/>
          </p:nvPr>
        </p:nvSpPr>
        <p:spPr>
          <a:xfrm>
            <a:off x="899592" y="1772816"/>
            <a:ext cx="5040560" cy="4608512"/>
          </a:xfrm>
        </p:spPr>
        <p:txBody>
          <a:bodyPr/>
          <a:lstStyle/>
          <a:p>
            <a:r>
              <a:rPr kumimoji="1" lang="ja-JP" altLang="en-US" sz="2000" dirty="0" smtClean="0"/>
              <a:t>アラインメント</a:t>
            </a:r>
            <a:endParaRPr kumimoji="1" lang="en-US" altLang="ja-JP" sz="2000" dirty="0" smtClean="0"/>
          </a:p>
          <a:p>
            <a:pPr lvl="1"/>
            <a:r>
              <a:rPr lang="en-US" altLang="ja-JP" sz="1800" dirty="0" smtClean="0"/>
              <a:t>Optical Alignment System (OASYS)</a:t>
            </a:r>
          </a:p>
          <a:p>
            <a:pPr lvl="1"/>
            <a:r>
              <a:rPr kumimoji="1" lang="ja-JP" altLang="en-US" sz="1800" dirty="0" smtClean="0"/>
              <a:t>システムの高速化・稼働率向上</a:t>
            </a:r>
            <a:endParaRPr kumimoji="1" lang="en-US" altLang="ja-JP" sz="1800" dirty="0" smtClean="0"/>
          </a:p>
          <a:p>
            <a:pPr lvl="1"/>
            <a:r>
              <a:rPr lang="ja-JP" altLang="en-US" sz="1800" dirty="0" smtClean="0"/>
              <a:t>解析方法の確立</a:t>
            </a:r>
            <a:endParaRPr lang="en-US" altLang="ja-JP" sz="1800" dirty="0" smtClean="0"/>
          </a:p>
          <a:p>
            <a:pPr lvl="1"/>
            <a:endParaRPr kumimoji="1" lang="en-US" altLang="ja-JP" sz="1800" dirty="0" smtClean="0"/>
          </a:p>
          <a:p>
            <a:r>
              <a:rPr lang="ja-JP" altLang="en-US" sz="2000" dirty="0" smtClean="0"/>
              <a:t>バックグラウンド対策</a:t>
            </a:r>
            <a:endParaRPr lang="en-US" altLang="ja-JP" sz="2000" dirty="0" smtClean="0"/>
          </a:p>
          <a:p>
            <a:pPr lvl="1"/>
            <a:r>
              <a:rPr lang="ja-JP" altLang="en-US" sz="1800" dirty="0" smtClean="0"/>
              <a:t>シングルレート＞１００</a:t>
            </a:r>
            <a:r>
              <a:rPr lang="en-US" altLang="ja-JP" sz="1800" dirty="0" smtClean="0"/>
              <a:t>kHz </a:t>
            </a:r>
            <a:r>
              <a:rPr lang="en-US" altLang="ja-JP" sz="1800" dirty="0" smtClean="0">
                <a:sym typeface="Wingdings" pitchFamily="2" charset="2"/>
              </a:rPr>
              <a:t></a:t>
            </a:r>
            <a:r>
              <a:rPr lang="ja-JP" altLang="en-US" sz="1800" dirty="0" smtClean="0">
                <a:sym typeface="Wingdings" pitchFamily="2" charset="2"/>
              </a:rPr>
              <a:t>パイルアップ</a:t>
            </a:r>
            <a:endParaRPr lang="en-US" altLang="ja-JP" sz="1800" dirty="0" smtClean="0"/>
          </a:p>
          <a:p>
            <a:pPr lvl="1"/>
            <a:r>
              <a:rPr lang="ja-JP" altLang="en-US" sz="1800" dirty="0" smtClean="0"/>
              <a:t>１バンチデータによる</a:t>
            </a:r>
            <a:r>
              <a:rPr lang="en-US" altLang="ja-JP" sz="1800" dirty="0" smtClean="0"/>
              <a:t>BG</a:t>
            </a:r>
            <a:r>
              <a:rPr lang="ja-JP" altLang="en-US" sz="1800" dirty="0" smtClean="0"/>
              <a:t>時間構造測定</a:t>
            </a:r>
            <a:endParaRPr lang="en-US" altLang="ja-JP" sz="1800" dirty="0" smtClean="0"/>
          </a:p>
          <a:p>
            <a:pPr lvl="1"/>
            <a:r>
              <a:rPr lang="ja-JP" altLang="en-US" sz="1800" dirty="0" smtClean="0"/>
              <a:t>熱中性子シールド（ホウ素入りポリエチレン）</a:t>
            </a:r>
            <a:endParaRPr lang="en-US" altLang="ja-JP" sz="1800" dirty="0" smtClean="0"/>
          </a:p>
          <a:p>
            <a:pPr lvl="1"/>
            <a:r>
              <a:rPr kumimoji="1" lang="ja-JP" altLang="en-US" sz="1800" dirty="0" smtClean="0"/>
              <a:t>検出器の耐</a:t>
            </a:r>
            <a:r>
              <a:rPr kumimoji="1" lang="en-US" altLang="ja-JP" sz="1800" dirty="0" smtClean="0"/>
              <a:t>BG</a:t>
            </a:r>
            <a:r>
              <a:rPr kumimoji="1" lang="ja-JP" altLang="en-US" sz="1800" dirty="0" smtClean="0"/>
              <a:t>対策</a:t>
            </a:r>
            <a:endParaRPr kumimoji="1" lang="en-US" altLang="ja-JP" sz="1800" dirty="0" smtClean="0"/>
          </a:p>
          <a:p>
            <a:pPr lvl="2"/>
            <a:r>
              <a:rPr lang="ja-JP" altLang="en-US" sz="1600" dirty="0" smtClean="0"/>
              <a:t>追加コンデンサ</a:t>
            </a:r>
            <a:r>
              <a:rPr lang="ja-JP" altLang="en-US" sz="1600" dirty="0" smtClean="0"/>
              <a:t>に</a:t>
            </a:r>
            <a:r>
              <a:rPr lang="ja-JP" altLang="en-US" sz="1600" dirty="0" smtClean="0"/>
              <a:t>よるカソードクロストークの軽減</a:t>
            </a:r>
            <a:endParaRPr kumimoji="1" lang="ja-JP" altLang="en-US" sz="1600" dirty="0"/>
          </a:p>
        </p:txBody>
      </p:sp>
      <p:sp>
        <p:nvSpPr>
          <p:cNvPr id="4" name="スライド番号プレースホルダ 3"/>
          <p:cNvSpPr>
            <a:spLocks noGrp="1"/>
          </p:cNvSpPr>
          <p:nvPr>
            <p:ph type="sldNum" sz="quarter" idx="12"/>
          </p:nvPr>
        </p:nvSpPr>
        <p:spPr/>
        <p:txBody>
          <a:bodyPr/>
          <a:lstStyle/>
          <a:p>
            <a:fld id="{8535F413-CB34-4719-B6AC-9766BBC3454E}" type="slidenum">
              <a:rPr kumimoji="1" lang="ja-JP" altLang="en-US" smtClean="0"/>
              <a:pPr/>
              <a:t>17</a:t>
            </a:fld>
            <a:endParaRPr kumimoji="1" lang="ja-JP" altLang="en-US"/>
          </a:p>
        </p:txBody>
      </p:sp>
      <p:pic>
        <p:nvPicPr>
          <p:cNvPr id="28674" name="Picture 2"/>
          <p:cNvPicPr>
            <a:picLocks noChangeAspect="1" noChangeArrowheads="1"/>
          </p:cNvPicPr>
          <p:nvPr/>
        </p:nvPicPr>
        <p:blipFill>
          <a:blip r:embed="rId2" cstate="print"/>
          <a:srcRect/>
          <a:stretch>
            <a:fillRect/>
          </a:stretch>
        </p:blipFill>
        <p:spPr bwMode="auto">
          <a:xfrm>
            <a:off x="5916910" y="3645024"/>
            <a:ext cx="3227090" cy="1844051"/>
          </a:xfrm>
          <a:prstGeom prst="rect">
            <a:avLst/>
          </a:prstGeom>
          <a:noFill/>
          <a:ln w="9525">
            <a:noFill/>
            <a:miter lim="800000"/>
            <a:headEnd/>
            <a:tailEnd/>
          </a:ln>
        </p:spPr>
      </p:pic>
      <p:pic>
        <p:nvPicPr>
          <p:cNvPr id="28676" name="Picture 4"/>
          <p:cNvPicPr>
            <a:picLocks noChangeAspect="1" noChangeArrowheads="1"/>
          </p:cNvPicPr>
          <p:nvPr/>
        </p:nvPicPr>
        <p:blipFill>
          <a:blip r:embed="rId3" cstate="print"/>
          <a:srcRect/>
          <a:stretch>
            <a:fillRect/>
          </a:stretch>
        </p:blipFill>
        <p:spPr bwMode="auto">
          <a:xfrm>
            <a:off x="6084168" y="5517232"/>
            <a:ext cx="2808312" cy="1240338"/>
          </a:xfrm>
          <a:prstGeom prst="rect">
            <a:avLst/>
          </a:prstGeom>
          <a:noFill/>
          <a:ln w="9525">
            <a:noFill/>
            <a:miter lim="800000"/>
            <a:headEnd/>
            <a:tailEnd/>
          </a:ln>
        </p:spPr>
      </p:pic>
      <p:pic>
        <p:nvPicPr>
          <p:cNvPr id="28677" name="Picture 5"/>
          <p:cNvPicPr>
            <a:picLocks noChangeAspect="1" noChangeArrowheads="1"/>
          </p:cNvPicPr>
          <p:nvPr/>
        </p:nvPicPr>
        <p:blipFill>
          <a:blip r:embed="rId4" cstate="print"/>
          <a:srcRect/>
          <a:stretch>
            <a:fillRect/>
          </a:stretch>
        </p:blipFill>
        <p:spPr bwMode="auto">
          <a:xfrm>
            <a:off x="6660232" y="1556792"/>
            <a:ext cx="1944216" cy="2068938"/>
          </a:xfrm>
          <a:prstGeom prst="rect">
            <a:avLst/>
          </a:prstGeom>
          <a:noFill/>
          <a:ln w="9525">
            <a:noFill/>
            <a:miter lim="800000"/>
            <a:headEnd/>
            <a:tailEnd/>
          </a:ln>
        </p:spPr>
      </p:pic>
      <p:sp>
        <p:nvSpPr>
          <p:cNvPr id="9" name="テキスト ボックス 8"/>
          <p:cNvSpPr txBox="1"/>
          <p:nvPr/>
        </p:nvSpPr>
        <p:spPr>
          <a:xfrm>
            <a:off x="7193612" y="1628800"/>
            <a:ext cx="1338828" cy="276999"/>
          </a:xfrm>
          <a:prstGeom prst="rect">
            <a:avLst/>
          </a:prstGeom>
          <a:noFill/>
        </p:spPr>
        <p:txBody>
          <a:bodyPr wrap="none" rtlCol="0">
            <a:spAutoFit/>
          </a:bodyPr>
          <a:lstStyle/>
          <a:p>
            <a:r>
              <a:rPr kumimoji="1" lang="ja-JP" altLang="en-US" sz="1200" dirty="0" smtClean="0"/>
              <a:t>池田・渡辺（立教）</a:t>
            </a:r>
            <a:endParaRPr kumimoji="1" lang="ja-JP" altLang="en-US" sz="1200" dirty="0"/>
          </a:p>
        </p:txBody>
      </p:sp>
      <p:sp>
        <p:nvSpPr>
          <p:cNvPr id="10" name="テキスト ボックス 9"/>
          <p:cNvSpPr txBox="1"/>
          <p:nvPr/>
        </p:nvSpPr>
        <p:spPr>
          <a:xfrm flipH="1">
            <a:off x="7308304" y="6381328"/>
            <a:ext cx="1584176" cy="307777"/>
          </a:xfrm>
          <a:prstGeom prst="rect">
            <a:avLst/>
          </a:prstGeom>
          <a:noFill/>
        </p:spPr>
        <p:txBody>
          <a:bodyPr wrap="square" rtlCol="0">
            <a:spAutoFit/>
          </a:bodyPr>
          <a:lstStyle/>
          <a:p>
            <a:r>
              <a:rPr kumimoji="1" lang="ja-JP" altLang="en-US" sz="1400" dirty="0" smtClean="0"/>
              <a:t>中川・今津（理研）</a:t>
            </a:r>
            <a:endParaRPr kumimoji="1" lang="ja-JP" altLang="en-US"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472422"/>
            <a:ext cx="7355160" cy="868346"/>
          </a:xfrm>
        </p:spPr>
        <p:txBody>
          <a:bodyPr>
            <a:normAutofit/>
          </a:bodyPr>
          <a:lstStyle/>
          <a:p>
            <a:r>
              <a:rPr kumimoji="1" lang="ja-JP" altLang="en-US" sz="3600" dirty="0" smtClean="0"/>
              <a:t>まとめ</a:t>
            </a:r>
            <a:endParaRPr kumimoji="1" lang="ja-JP" altLang="en-US" sz="3600" dirty="0"/>
          </a:p>
        </p:txBody>
      </p:sp>
      <p:sp>
        <p:nvSpPr>
          <p:cNvPr id="3" name="コンテンツ プレースホルダ 2"/>
          <p:cNvSpPr>
            <a:spLocks noGrp="1"/>
          </p:cNvSpPr>
          <p:nvPr>
            <p:ph idx="1"/>
          </p:nvPr>
        </p:nvSpPr>
        <p:spPr>
          <a:xfrm>
            <a:off x="833200" y="1611893"/>
            <a:ext cx="6115064" cy="4697427"/>
          </a:xfrm>
        </p:spPr>
        <p:txBody>
          <a:bodyPr>
            <a:normAutofit/>
          </a:bodyPr>
          <a:lstStyle/>
          <a:p>
            <a:r>
              <a:rPr kumimoji="1" lang="en-US" altLang="ja-JP" sz="2000" dirty="0" smtClean="0"/>
              <a:t>W</a:t>
            </a:r>
            <a:r>
              <a:rPr kumimoji="1" lang="ja-JP" altLang="en-US" sz="2000" dirty="0" smtClean="0"/>
              <a:t>ボソン生成に起因する</a:t>
            </a:r>
            <a:r>
              <a:rPr kumimoji="1" lang="ja-JP" altLang="en-US" sz="2000" b="1" dirty="0" smtClean="0">
                <a:solidFill>
                  <a:srgbClr val="FF0000"/>
                </a:solidFill>
              </a:rPr>
              <a:t>高運動量ミューオン</a:t>
            </a:r>
            <a:r>
              <a:rPr kumimoji="1" lang="ja-JP" altLang="en-US" sz="2000" dirty="0" smtClean="0"/>
              <a:t>を用いて</a:t>
            </a:r>
            <a:r>
              <a:rPr kumimoji="1" lang="ja-JP" altLang="en-US" sz="2000" b="1" dirty="0" smtClean="0">
                <a:solidFill>
                  <a:srgbClr val="00B0F0"/>
                </a:solidFill>
              </a:rPr>
              <a:t>海クォークの偏極</a:t>
            </a:r>
            <a:r>
              <a:rPr kumimoji="1" lang="ja-JP" altLang="en-US" sz="2000" dirty="0" smtClean="0"/>
              <a:t>を測定する</a:t>
            </a:r>
            <a:r>
              <a:rPr lang="ja-JP" altLang="en-US" sz="2000" dirty="0" smtClean="0"/>
              <a:t>。</a:t>
            </a:r>
            <a:endParaRPr lang="en-US" altLang="ja-JP" sz="2000" dirty="0" smtClean="0"/>
          </a:p>
          <a:p>
            <a:endParaRPr kumimoji="1" lang="en-US" altLang="ja-JP" sz="2000" dirty="0" smtClean="0"/>
          </a:p>
          <a:p>
            <a:r>
              <a:rPr lang="ja-JP" altLang="en-US" sz="2000" dirty="0" smtClean="0"/>
              <a:t>高運動量ミューオンをオンラインレベルで選択的に取り出すトリガー信号用回路の開発を行い、</a:t>
            </a:r>
            <a:r>
              <a:rPr lang="en-US" altLang="ja-JP" sz="2000" dirty="0" smtClean="0"/>
              <a:t>PHENIX</a:t>
            </a:r>
            <a:r>
              <a:rPr lang="ja-JP" altLang="en-US" sz="2000" dirty="0" smtClean="0"/>
              <a:t>に組み込んだ。</a:t>
            </a:r>
            <a:endParaRPr lang="en-US" altLang="ja-JP" sz="2000" dirty="0" smtClean="0"/>
          </a:p>
          <a:p>
            <a:endParaRPr lang="en-US" altLang="ja-JP" sz="2000" dirty="0" smtClean="0"/>
          </a:p>
          <a:p>
            <a:r>
              <a:rPr lang="en-US" altLang="ja-JP" sz="2000" dirty="0" smtClean="0"/>
              <a:t>2009‐2010</a:t>
            </a:r>
            <a:r>
              <a:rPr lang="ja-JP" altLang="en-US" sz="2000" dirty="0" smtClean="0"/>
              <a:t>年のデータを用いて性能評価・調整を行ってきた。今後、さらなる性能の向上が見込まれる。</a:t>
            </a:r>
            <a:endParaRPr lang="en-US" altLang="ja-JP" sz="2000" dirty="0" smtClean="0"/>
          </a:p>
          <a:p>
            <a:endParaRPr lang="en-US" altLang="ja-JP" sz="2000" dirty="0"/>
          </a:p>
          <a:p>
            <a:r>
              <a:rPr kumimoji="1" lang="en-US" altLang="ja-JP" sz="2000" dirty="0" smtClean="0"/>
              <a:t>2011</a:t>
            </a:r>
            <a:r>
              <a:rPr kumimoji="1" lang="ja-JP" altLang="en-US" sz="2000" dirty="0" smtClean="0"/>
              <a:t>年のランから</a:t>
            </a:r>
            <a:r>
              <a:rPr kumimoji="1" lang="ja-JP" altLang="en-US" sz="2000" dirty="0" smtClean="0"/>
              <a:t>、</a:t>
            </a:r>
            <a:r>
              <a:rPr kumimoji="1" lang="ja-JP" altLang="en-US" sz="2000" dirty="0" err="1" smtClean="0"/>
              <a:t>ｍ</a:t>
            </a:r>
            <a:r>
              <a:rPr kumimoji="1" lang="en-US" altLang="ja-JP" sz="2000" dirty="0" smtClean="0"/>
              <a:t>M</a:t>
            </a:r>
            <a:r>
              <a:rPr kumimoji="1" lang="ja-JP" altLang="en-US" sz="2000" dirty="0" smtClean="0"/>
              <a:t>いよいよ</a:t>
            </a:r>
            <a:r>
              <a:rPr kumimoji="1" lang="ja-JP" altLang="en-US" sz="2000" b="1" dirty="0" smtClean="0">
                <a:solidFill>
                  <a:srgbClr val="FF0000"/>
                </a:solidFill>
              </a:rPr>
              <a:t>物理データの収集が</a:t>
            </a:r>
            <a:r>
              <a:rPr kumimoji="1" lang="ja-JP" altLang="en-US" sz="2000" b="1" dirty="0" smtClean="0">
                <a:solidFill>
                  <a:srgbClr val="FF0000"/>
                </a:solidFill>
              </a:rPr>
              <a:t>始まる。</a:t>
            </a:r>
            <a:endParaRPr kumimoji="1" lang="ja-JP" altLang="en-US" sz="2000" b="1" dirty="0">
              <a:solidFill>
                <a:srgbClr val="FF0000"/>
              </a:solidFill>
            </a:endParaRPr>
          </a:p>
        </p:txBody>
      </p:sp>
      <p:sp>
        <p:nvSpPr>
          <p:cNvPr id="4" name="スライド番号プレースホルダ 3"/>
          <p:cNvSpPr>
            <a:spLocks noGrp="1"/>
          </p:cNvSpPr>
          <p:nvPr>
            <p:ph type="sldNum" sz="quarter" idx="12"/>
          </p:nvPr>
        </p:nvSpPr>
        <p:spPr/>
        <p:txBody>
          <a:bodyPr/>
          <a:lstStyle/>
          <a:p>
            <a:fld id="{49F67630-D17D-48C3-9E02-7A65D9A92D65}" type="slidenum">
              <a:rPr kumimoji="1" lang="ja-JP" altLang="en-US" smtClean="0"/>
              <a:pPr/>
              <a:t>18</a:t>
            </a:fld>
            <a:endParaRPr kumimoji="1" lang="ja-JP" altLang="en-US"/>
          </a:p>
        </p:txBody>
      </p:sp>
      <p:pic>
        <p:nvPicPr>
          <p:cNvPr id="5"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6750480" y="2402702"/>
            <a:ext cx="2286016" cy="2170355"/>
          </a:xfrm>
          <a:prstGeom prst="rect">
            <a:avLst/>
          </a:prstGeom>
          <a:noFill/>
          <a:ln w="9525">
            <a:noFill/>
            <a:miter lim="800000"/>
            <a:headEnd/>
            <a:tailEnd/>
          </a:ln>
          <a:effectLst/>
        </p:spPr>
      </p:pic>
      <p:sp>
        <p:nvSpPr>
          <p:cNvPr id="6" name="下矢印 5"/>
          <p:cNvSpPr/>
          <p:nvPr/>
        </p:nvSpPr>
        <p:spPr>
          <a:xfrm>
            <a:off x="7607736" y="3831462"/>
            <a:ext cx="642942" cy="57150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7" name="右矢印 6"/>
          <p:cNvSpPr/>
          <p:nvPr/>
        </p:nvSpPr>
        <p:spPr>
          <a:xfrm rot="16200000">
            <a:off x="7679174" y="2474140"/>
            <a:ext cx="1000132" cy="428628"/>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8" name="右矢印 7"/>
          <p:cNvSpPr/>
          <p:nvPr/>
        </p:nvSpPr>
        <p:spPr>
          <a:xfrm rot="16200000">
            <a:off x="7393422" y="2259826"/>
            <a:ext cx="1000132" cy="428628"/>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9" name="右矢印 8"/>
          <p:cNvSpPr/>
          <p:nvPr/>
        </p:nvSpPr>
        <p:spPr>
          <a:xfrm rot="5400000">
            <a:off x="7245783" y="3193283"/>
            <a:ext cx="581029" cy="42862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0" name="テキスト ボックス 9"/>
          <p:cNvSpPr txBox="1"/>
          <p:nvPr/>
        </p:nvSpPr>
        <p:spPr>
          <a:xfrm>
            <a:off x="8173342" y="3617148"/>
            <a:ext cx="577402" cy="1107996"/>
          </a:xfrm>
          <a:prstGeom prst="rect">
            <a:avLst/>
          </a:prstGeom>
          <a:noFill/>
        </p:spPr>
        <p:txBody>
          <a:bodyPr wrap="none" rtlCol="0">
            <a:spAutoFit/>
          </a:bodyPr>
          <a:lstStyle/>
          <a:p>
            <a:r>
              <a:rPr kumimoji="1" lang="en-US" altLang="ja-JP" sz="6600" b="1" dirty="0" smtClean="0">
                <a:solidFill>
                  <a:srgbClr val="FFC000"/>
                </a:solidFill>
                <a:effectLst>
                  <a:outerShdw blurRad="38100" dist="38100" dir="2700000" algn="tl">
                    <a:srgbClr val="000000">
                      <a:alpha val="43137"/>
                    </a:srgbClr>
                  </a:outerShdw>
                </a:effectLst>
              </a:rPr>
              <a:t>?</a:t>
            </a:r>
            <a:endParaRPr kumimoji="1" lang="ja-JP" altLang="en-US" sz="6600" b="1" dirty="0">
              <a:solidFill>
                <a:srgbClr val="FFC000"/>
              </a:solidFill>
              <a:effectLst>
                <a:outerShdw blurRad="38100" dist="38100" dir="2700000" algn="tl">
                  <a:srgbClr val="000000">
                    <a:alpha val="43137"/>
                  </a:srgbClr>
                </a:outerShdw>
              </a:effectLst>
            </a:endParaRPr>
          </a:p>
        </p:txBody>
      </p:sp>
      <p:sp>
        <p:nvSpPr>
          <p:cNvPr id="12" name="正方形/長方形 11"/>
          <p:cNvSpPr/>
          <p:nvPr/>
        </p:nvSpPr>
        <p:spPr>
          <a:xfrm>
            <a:off x="4479634" y="2967335"/>
            <a:ext cx="184730" cy="923330"/>
          </a:xfrm>
          <a:prstGeom prst="rect">
            <a:avLst/>
          </a:prstGeom>
          <a:noFill/>
        </p:spPr>
        <p:txBody>
          <a:bodyPr wrap="none" lIns="91440" tIns="45720" rIns="91440" bIns="45720">
            <a:spAutoFit/>
          </a:bodyPr>
          <a:lstStyle/>
          <a:p>
            <a:pPr algn="ctr"/>
            <a:endParaRPr lang="ja-JP" alt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7623" y="301625"/>
            <a:ext cx="7496001" cy="1143000"/>
          </a:xfrm>
        </p:spPr>
        <p:txBody>
          <a:bodyPr>
            <a:normAutofit/>
          </a:bodyPr>
          <a:lstStyle/>
          <a:p>
            <a:r>
              <a:rPr kumimoji="1" lang="ja-JP" altLang="en-US" sz="3200" dirty="0" smtClean="0"/>
              <a:t>核子中の海クォークの偏極測定</a:t>
            </a:r>
            <a:endParaRPr kumimoji="1" lang="ja-JP" altLang="en-US" sz="3200" dirty="0"/>
          </a:p>
        </p:txBody>
      </p:sp>
      <p:sp>
        <p:nvSpPr>
          <p:cNvPr id="3" name="コンテンツ プレースホルダ 2"/>
          <p:cNvSpPr>
            <a:spLocks noGrp="1"/>
          </p:cNvSpPr>
          <p:nvPr>
            <p:ph idx="1"/>
          </p:nvPr>
        </p:nvSpPr>
        <p:spPr>
          <a:xfrm>
            <a:off x="285720" y="4643446"/>
            <a:ext cx="5572164" cy="2000264"/>
          </a:xfrm>
          <a:ln/>
          <a:scene3d>
            <a:camera prst="perspectiveRight"/>
            <a:lightRig rig="threePt" dir="t"/>
          </a:scene3d>
        </p:spPr>
        <p:style>
          <a:lnRef idx="1">
            <a:schemeClr val="accent1"/>
          </a:lnRef>
          <a:fillRef idx="3">
            <a:schemeClr val="accent1"/>
          </a:fillRef>
          <a:effectRef idx="2">
            <a:schemeClr val="accent1"/>
          </a:effectRef>
          <a:fontRef idx="minor">
            <a:schemeClr val="lt1"/>
          </a:fontRef>
        </p:style>
        <p:txBody>
          <a:bodyPr>
            <a:normAutofit fontScale="92500"/>
          </a:bodyPr>
          <a:lstStyle/>
          <a:p>
            <a:r>
              <a:rPr lang="en-US" altLang="ja-JP" sz="2000" dirty="0" smtClean="0"/>
              <a:t>RHIC</a:t>
            </a:r>
            <a:r>
              <a:rPr lang="ja-JP" altLang="en-US" sz="2000" dirty="0" smtClean="0"/>
              <a:t>偏極</a:t>
            </a:r>
            <a:r>
              <a:rPr lang="en-US" altLang="ja-JP" sz="2000" dirty="0" smtClean="0"/>
              <a:t>pp</a:t>
            </a:r>
            <a:r>
              <a:rPr lang="ja-JP" altLang="en-US" sz="2000" dirty="0" smtClean="0"/>
              <a:t>衝突</a:t>
            </a:r>
            <a:r>
              <a:rPr lang="ja-JP" altLang="en-US" sz="2000" dirty="0"/>
              <a:t>による</a:t>
            </a:r>
            <a:r>
              <a:rPr lang="ja-JP" altLang="en-US" sz="2000" dirty="0" smtClean="0"/>
              <a:t>Ｗ生成</a:t>
            </a:r>
            <a:endParaRPr lang="en-US" altLang="ja-JP" sz="2000" dirty="0" smtClean="0"/>
          </a:p>
          <a:p>
            <a:pPr lvl="1"/>
            <a:r>
              <a:rPr lang="ja-JP" altLang="en-US" sz="1600" dirty="0"/>
              <a:t>クォーク</a:t>
            </a:r>
            <a:r>
              <a:rPr lang="ja-JP" altLang="en-US" sz="1600" dirty="0" smtClean="0"/>
              <a:t>のカイラリティ固定</a:t>
            </a:r>
            <a:endParaRPr lang="en-US" altLang="ja-JP" sz="1600" dirty="0" smtClean="0"/>
          </a:p>
          <a:p>
            <a:pPr lvl="1"/>
            <a:r>
              <a:rPr lang="ja-JP" altLang="en-US" sz="1600" dirty="0" smtClean="0"/>
              <a:t>フレーバーに選択的に結合</a:t>
            </a:r>
            <a:endParaRPr lang="en-US" altLang="ja-JP" sz="1600" dirty="0" smtClean="0"/>
          </a:p>
          <a:p>
            <a:r>
              <a:rPr lang="ja-JP" altLang="en-US" sz="2000" dirty="0" smtClean="0"/>
              <a:t>海クォークの偏極をフレーバー毎の直接測定</a:t>
            </a:r>
            <a:endParaRPr kumimoji="1" lang="en-US" altLang="ja-JP" sz="2000" dirty="0" smtClean="0"/>
          </a:p>
          <a:p>
            <a:r>
              <a:rPr lang="ja-JP" altLang="en-US" sz="2000" dirty="0" smtClean="0"/>
              <a:t>高運動量ミューオンをトリガーレベルで選択する必要がある。測定のための</a:t>
            </a:r>
            <a:r>
              <a:rPr kumimoji="1" lang="ja-JP" altLang="en-US" sz="2000" dirty="0" smtClean="0"/>
              <a:t>トリガー回路</a:t>
            </a:r>
            <a:r>
              <a:rPr lang="ja-JP" altLang="en-US" sz="2000" dirty="0" smtClean="0"/>
              <a:t>が必要</a:t>
            </a:r>
            <a:endParaRPr kumimoji="1" lang="en-US" altLang="ja-JP" sz="2000" dirty="0" smtClean="0"/>
          </a:p>
        </p:txBody>
      </p:sp>
      <p:grpSp>
        <p:nvGrpSpPr>
          <p:cNvPr id="4" name="Group 32"/>
          <p:cNvGrpSpPr>
            <a:grpSpLocks/>
          </p:cNvGrpSpPr>
          <p:nvPr/>
        </p:nvGrpSpPr>
        <p:grpSpPr bwMode="auto">
          <a:xfrm>
            <a:off x="571472" y="1857364"/>
            <a:ext cx="1714508" cy="1000132"/>
            <a:chOff x="382" y="1271"/>
            <a:chExt cx="2903" cy="1593"/>
          </a:xfrm>
        </p:grpSpPr>
        <p:sp>
          <p:nvSpPr>
            <p:cNvPr id="8" name="AutoShape 5"/>
            <p:cNvSpPr>
              <a:spLocks noChangeArrowheads="1"/>
            </p:cNvSpPr>
            <p:nvPr/>
          </p:nvSpPr>
          <p:spPr bwMode="auto">
            <a:xfrm>
              <a:off x="382" y="1932"/>
              <a:ext cx="2903" cy="363"/>
            </a:xfrm>
            <a:prstGeom prst="rightArrow">
              <a:avLst>
                <a:gd name="adj1" fmla="val 50000"/>
                <a:gd name="adj2" fmla="val 199931"/>
              </a:avLst>
            </a:prstGeom>
            <a:solidFill>
              <a:schemeClr val="accent5">
                <a:lumMod val="75000"/>
              </a:schemeClr>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ja-JP" altLang="en-US">
                <a:ea typeface="ＭＳ Ｐゴシック" pitchFamily="-29" charset="-128"/>
              </a:endParaRPr>
            </a:p>
          </p:txBody>
        </p:sp>
        <p:pic>
          <p:nvPicPr>
            <p:cNvPr id="9" name="Picture 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93" y="1271"/>
              <a:ext cx="1679" cy="1593"/>
            </a:xfrm>
            <a:prstGeom prst="rect">
              <a:avLst/>
            </a:prstGeom>
            <a:noFill/>
            <a:ln w="9525">
              <a:noFill/>
              <a:miter lim="800000"/>
              <a:headEnd/>
              <a:tailEnd/>
            </a:ln>
            <a:effectLst>
              <a:outerShdw blurRad="63500" dist="107763" dir="2700000" algn="ctr" rotWithShape="0">
                <a:srgbClr val="000000">
                  <a:alpha val="50000"/>
                </a:srgbClr>
              </a:outerShdw>
            </a:effectLst>
          </p:spPr>
        </p:pic>
      </p:grpSp>
      <p:grpSp>
        <p:nvGrpSpPr>
          <p:cNvPr id="5" name="Group 33"/>
          <p:cNvGrpSpPr>
            <a:grpSpLocks/>
          </p:cNvGrpSpPr>
          <p:nvPr/>
        </p:nvGrpSpPr>
        <p:grpSpPr bwMode="auto">
          <a:xfrm>
            <a:off x="3286116" y="3143248"/>
            <a:ext cx="1889110" cy="1143008"/>
            <a:chOff x="2562" y="2568"/>
            <a:chExt cx="2903" cy="1593"/>
          </a:xfrm>
        </p:grpSpPr>
        <p:sp>
          <p:nvSpPr>
            <p:cNvPr id="11" name="AutoShape 9"/>
            <p:cNvSpPr>
              <a:spLocks noChangeArrowheads="1"/>
            </p:cNvSpPr>
            <p:nvPr/>
          </p:nvSpPr>
          <p:spPr bwMode="auto">
            <a:xfrm rot="10800000">
              <a:off x="2562" y="3185"/>
              <a:ext cx="2903" cy="363"/>
            </a:xfrm>
            <a:prstGeom prst="rightArrow">
              <a:avLst>
                <a:gd name="adj1" fmla="val 50000"/>
                <a:gd name="adj2" fmla="val 199931"/>
              </a:avLst>
            </a:prstGeom>
            <a:solidFill>
              <a:schemeClr val="accent5">
                <a:lumMod val="75000"/>
              </a:schemeClr>
            </a:solidFill>
            <a:ln w="9525">
              <a:solidFill>
                <a:schemeClr val="accent5">
                  <a:lumMod val="50000"/>
                </a:schemeClr>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ja-JP" altLang="en-US">
                <a:ea typeface="ＭＳ Ｐゴシック" pitchFamily="-29" charset="-128"/>
              </a:endParaRPr>
            </a:p>
          </p:txBody>
        </p:sp>
        <p:pic>
          <p:nvPicPr>
            <p:cNvPr id="12" name="Picture 10"/>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379" y="2568"/>
              <a:ext cx="1679" cy="1593"/>
            </a:xfrm>
            <a:prstGeom prst="rect">
              <a:avLst/>
            </a:prstGeom>
            <a:noFill/>
            <a:ln w="9525">
              <a:noFill/>
              <a:miter lim="800000"/>
              <a:headEnd/>
              <a:tailEnd/>
            </a:ln>
            <a:effectLst>
              <a:outerShdw blurRad="63500" dist="107763" dir="2700000" algn="ctr" rotWithShape="0">
                <a:srgbClr val="000000">
                  <a:alpha val="50000"/>
                </a:srgbClr>
              </a:outerShdw>
            </a:effectLst>
          </p:spPr>
        </p:pic>
      </p:grpSp>
      <p:sp>
        <p:nvSpPr>
          <p:cNvPr id="13" name="Line 11"/>
          <p:cNvSpPr>
            <a:spLocks noChangeShapeType="1"/>
          </p:cNvSpPr>
          <p:nvPr/>
        </p:nvSpPr>
        <p:spPr bwMode="auto">
          <a:xfrm>
            <a:off x="1142977" y="2214555"/>
            <a:ext cx="1500198" cy="1000132"/>
          </a:xfrm>
          <a:prstGeom prst="line">
            <a:avLst/>
          </a:prstGeom>
          <a:noFill/>
          <a:ln w="76200">
            <a:solidFill>
              <a:srgbClr val="003399"/>
            </a:solidFill>
            <a:round/>
            <a:headEnd/>
            <a:tailEnd type="stealth" w="med" len="med"/>
          </a:ln>
          <a:effectLst>
            <a:outerShdw blurRad="63500" dist="107763" dir="2700000" algn="ctr" rotWithShape="0">
              <a:schemeClr val="bg2">
                <a:alpha val="50000"/>
              </a:schemeClr>
            </a:outerShdw>
          </a:effectLst>
        </p:spPr>
        <p:txBody>
          <a:bodyPr/>
          <a:lstStyle/>
          <a:p>
            <a:pPr>
              <a:defRPr/>
            </a:pPr>
            <a:endParaRPr lang="ja-JP" altLang="en-US">
              <a:ea typeface="+mn-ea"/>
            </a:endParaRPr>
          </a:p>
        </p:txBody>
      </p:sp>
      <p:sp>
        <p:nvSpPr>
          <p:cNvPr id="14" name="Line 12"/>
          <p:cNvSpPr>
            <a:spLocks noChangeShapeType="1"/>
          </p:cNvSpPr>
          <p:nvPr/>
        </p:nvSpPr>
        <p:spPr bwMode="auto">
          <a:xfrm flipH="1" flipV="1">
            <a:off x="2643173" y="3214686"/>
            <a:ext cx="1571636" cy="714380"/>
          </a:xfrm>
          <a:prstGeom prst="line">
            <a:avLst/>
          </a:prstGeom>
          <a:noFill/>
          <a:ln w="76200">
            <a:solidFill>
              <a:srgbClr val="003399"/>
            </a:solidFill>
            <a:round/>
            <a:headEnd type="oval" w="med" len="med"/>
            <a:tailEnd type="triangle" w="med" len="med"/>
          </a:ln>
          <a:effectLst>
            <a:outerShdw blurRad="63500" dist="107763" dir="2700000" algn="ctr" rotWithShape="0">
              <a:schemeClr val="bg2">
                <a:alpha val="50000"/>
              </a:schemeClr>
            </a:outerShdw>
          </a:effectLst>
        </p:spPr>
        <p:txBody>
          <a:bodyPr/>
          <a:lstStyle/>
          <a:p>
            <a:pPr>
              <a:defRPr/>
            </a:pPr>
            <a:endParaRPr lang="ja-JP" altLang="en-US">
              <a:ea typeface="+mn-ea"/>
            </a:endParaRPr>
          </a:p>
        </p:txBody>
      </p:sp>
      <p:grpSp>
        <p:nvGrpSpPr>
          <p:cNvPr id="6" name="Group 23"/>
          <p:cNvGrpSpPr>
            <a:grpSpLocks/>
          </p:cNvGrpSpPr>
          <p:nvPr/>
        </p:nvGrpSpPr>
        <p:grpSpPr bwMode="auto">
          <a:xfrm rot="20705173">
            <a:off x="2654548" y="2890429"/>
            <a:ext cx="1249266" cy="383538"/>
            <a:chOff x="464" y="3419"/>
            <a:chExt cx="1825" cy="606"/>
          </a:xfrm>
        </p:grpSpPr>
        <p:grpSp>
          <p:nvGrpSpPr>
            <p:cNvPr id="7" name="Group 16"/>
            <p:cNvGrpSpPr>
              <a:grpSpLocks/>
            </p:cNvGrpSpPr>
            <p:nvPr/>
          </p:nvGrpSpPr>
          <p:grpSpPr bwMode="auto">
            <a:xfrm>
              <a:off x="464" y="3419"/>
              <a:ext cx="616" cy="550"/>
              <a:chOff x="464" y="3419"/>
              <a:chExt cx="616" cy="550"/>
            </a:xfrm>
          </p:grpSpPr>
          <p:sp>
            <p:nvSpPr>
              <p:cNvPr id="23" name="AutoShape 14"/>
              <p:cNvSpPr>
                <a:spLocks noChangeArrowheads="1"/>
              </p:cNvSpPr>
              <p:nvPr/>
            </p:nvSpPr>
            <p:spPr bwMode="auto">
              <a:xfrm>
                <a:off x="464" y="3419"/>
                <a:ext cx="410" cy="271"/>
              </a:xfrm>
              <a:prstGeom prst="curvedDownArrow">
                <a:avLst>
                  <a:gd name="adj1" fmla="val 30000"/>
                  <a:gd name="adj2" fmla="val 60000"/>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ja-JP" altLang="en-US">
                  <a:ea typeface="ＭＳ Ｐゴシック" pitchFamily="-29" charset="-128"/>
                </a:endParaRPr>
              </a:p>
            </p:txBody>
          </p:sp>
          <p:sp>
            <p:nvSpPr>
              <p:cNvPr id="24" name="AutoShape 15"/>
              <p:cNvSpPr>
                <a:spLocks noChangeArrowheads="1"/>
              </p:cNvSpPr>
              <p:nvPr/>
            </p:nvSpPr>
            <p:spPr bwMode="auto">
              <a:xfrm rot="10800000">
                <a:off x="671" y="3698"/>
                <a:ext cx="409" cy="271"/>
              </a:xfrm>
              <a:prstGeom prst="curvedDownArrow">
                <a:avLst>
                  <a:gd name="adj1" fmla="val 30000"/>
                  <a:gd name="adj2" fmla="val 60000"/>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ja-JP" altLang="en-US">
                  <a:ea typeface="ＭＳ Ｐゴシック" pitchFamily="-29" charset="-128"/>
                </a:endParaRPr>
              </a:p>
            </p:txBody>
          </p:sp>
        </p:grpSp>
        <p:grpSp>
          <p:nvGrpSpPr>
            <p:cNvPr id="10" name="Group 17"/>
            <p:cNvGrpSpPr>
              <a:grpSpLocks/>
            </p:cNvGrpSpPr>
            <p:nvPr/>
          </p:nvGrpSpPr>
          <p:grpSpPr bwMode="auto">
            <a:xfrm>
              <a:off x="1018" y="3465"/>
              <a:ext cx="663" cy="560"/>
              <a:chOff x="474" y="3465"/>
              <a:chExt cx="663" cy="560"/>
            </a:xfrm>
          </p:grpSpPr>
          <p:sp>
            <p:nvSpPr>
              <p:cNvPr id="21" name="AutoShape 18"/>
              <p:cNvSpPr>
                <a:spLocks noChangeArrowheads="1"/>
              </p:cNvSpPr>
              <p:nvPr/>
            </p:nvSpPr>
            <p:spPr bwMode="auto">
              <a:xfrm>
                <a:off x="474" y="3465"/>
                <a:ext cx="410" cy="271"/>
              </a:xfrm>
              <a:prstGeom prst="curvedDownArrow">
                <a:avLst>
                  <a:gd name="adj1" fmla="val 30000"/>
                  <a:gd name="adj2" fmla="val 60000"/>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ja-JP" altLang="en-US">
                  <a:ea typeface="ＭＳ Ｐゴシック" pitchFamily="-29" charset="-128"/>
                </a:endParaRPr>
              </a:p>
            </p:txBody>
          </p:sp>
          <p:sp>
            <p:nvSpPr>
              <p:cNvPr id="22" name="AutoShape 19"/>
              <p:cNvSpPr>
                <a:spLocks noChangeArrowheads="1"/>
              </p:cNvSpPr>
              <p:nvPr/>
            </p:nvSpPr>
            <p:spPr bwMode="auto">
              <a:xfrm rot="10800000">
                <a:off x="727" y="3754"/>
                <a:ext cx="410" cy="271"/>
              </a:xfrm>
              <a:prstGeom prst="curvedDownArrow">
                <a:avLst>
                  <a:gd name="adj1" fmla="val 30000"/>
                  <a:gd name="adj2" fmla="val 60000"/>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ja-JP" altLang="en-US">
                  <a:ea typeface="ＭＳ Ｐゴシック" pitchFamily="-29" charset="-128"/>
                </a:endParaRPr>
              </a:p>
            </p:txBody>
          </p:sp>
        </p:grpSp>
        <p:grpSp>
          <p:nvGrpSpPr>
            <p:cNvPr id="15" name="Group 20"/>
            <p:cNvGrpSpPr>
              <a:grpSpLocks/>
            </p:cNvGrpSpPr>
            <p:nvPr/>
          </p:nvGrpSpPr>
          <p:grpSpPr bwMode="auto">
            <a:xfrm>
              <a:off x="1620" y="3470"/>
              <a:ext cx="669" cy="535"/>
              <a:chOff x="531" y="3470"/>
              <a:chExt cx="669" cy="535"/>
            </a:xfrm>
          </p:grpSpPr>
          <p:sp>
            <p:nvSpPr>
              <p:cNvPr id="19" name="AutoShape 21"/>
              <p:cNvSpPr>
                <a:spLocks noChangeArrowheads="1"/>
              </p:cNvSpPr>
              <p:nvPr/>
            </p:nvSpPr>
            <p:spPr bwMode="auto">
              <a:xfrm>
                <a:off x="531" y="3470"/>
                <a:ext cx="410" cy="271"/>
              </a:xfrm>
              <a:prstGeom prst="curvedDownArrow">
                <a:avLst>
                  <a:gd name="adj1" fmla="val 30000"/>
                  <a:gd name="adj2" fmla="val 60000"/>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ja-JP" altLang="en-US">
                  <a:ea typeface="ＭＳ Ｐゴシック" pitchFamily="-29" charset="-128"/>
                </a:endParaRPr>
              </a:p>
            </p:txBody>
          </p:sp>
          <p:sp>
            <p:nvSpPr>
              <p:cNvPr id="20" name="AutoShape 22"/>
              <p:cNvSpPr>
                <a:spLocks noChangeArrowheads="1"/>
              </p:cNvSpPr>
              <p:nvPr/>
            </p:nvSpPr>
            <p:spPr bwMode="auto">
              <a:xfrm rot="10800000">
                <a:off x="791" y="3734"/>
                <a:ext cx="409" cy="271"/>
              </a:xfrm>
              <a:prstGeom prst="curvedDownArrow">
                <a:avLst>
                  <a:gd name="adj1" fmla="val 30000"/>
                  <a:gd name="adj2" fmla="val 60000"/>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ja-JP" altLang="en-US">
                  <a:ea typeface="ＭＳ Ｐゴシック" pitchFamily="-29" charset="-128"/>
                </a:endParaRPr>
              </a:p>
            </p:txBody>
          </p:sp>
        </p:grpSp>
      </p:grpSp>
      <p:sp>
        <p:nvSpPr>
          <p:cNvPr id="25" name="Line 24"/>
          <p:cNvSpPr>
            <a:spLocks noChangeShapeType="1"/>
          </p:cNvSpPr>
          <p:nvPr/>
        </p:nvSpPr>
        <p:spPr bwMode="auto">
          <a:xfrm>
            <a:off x="3786186" y="2916238"/>
            <a:ext cx="2519362" cy="71437"/>
          </a:xfrm>
          <a:prstGeom prst="line">
            <a:avLst/>
          </a:prstGeom>
          <a:noFill/>
          <a:ln w="76200">
            <a:solidFill>
              <a:srgbClr val="003399"/>
            </a:solidFill>
            <a:round/>
            <a:headEnd/>
            <a:tailEnd type="triangle" w="med" len="med"/>
          </a:ln>
          <a:effectLst>
            <a:outerShdw blurRad="63500" dist="107763" dir="2700000" algn="ctr" rotWithShape="0">
              <a:schemeClr val="bg2">
                <a:alpha val="50000"/>
              </a:schemeClr>
            </a:outerShdw>
          </a:effectLst>
        </p:spPr>
        <p:txBody>
          <a:bodyPr/>
          <a:lstStyle/>
          <a:p>
            <a:pPr>
              <a:defRPr/>
            </a:pPr>
            <a:endParaRPr lang="ja-JP" altLang="en-US">
              <a:ea typeface="+mn-ea"/>
            </a:endParaRPr>
          </a:p>
        </p:txBody>
      </p:sp>
      <p:sp>
        <p:nvSpPr>
          <p:cNvPr id="26" name="Line 25"/>
          <p:cNvSpPr>
            <a:spLocks noChangeShapeType="1"/>
          </p:cNvSpPr>
          <p:nvPr/>
        </p:nvSpPr>
        <p:spPr bwMode="auto">
          <a:xfrm flipV="1">
            <a:off x="3857621" y="2000240"/>
            <a:ext cx="857255" cy="857256"/>
          </a:xfrm>
          <a:prstGeom prst="line">
            <a:avLst/>
          </a:prstGeom>
          <a:noFill/>
          <a:ln w="76200">
            <a:solidFill>
              <a:srgbClr val="003399"/>
            </a:solidFill>
            <a:prstDash val="sysDot"/>
            <a:round/>
            <a:headEnd/>
            <a:tailEnd type="triangle" w="med" len="med"/>
          </a:ln>
          <a:effectLst>
            <a:outerShdw blurRad="63500" dist="107763" dir="2700000" algn="ctr" rotWithShape="0">
              <a:schemeClr val="bg2">
                <a:alpha val="50000"/>
              </a:schemeClr>
            </a:outerShdw>
          </a:effectLst>
        </p:spPr>
        <p:txBody>
          <a:bodyPr/>
          <a:lstStyle/>
          <a:p>
            <a:pPr>
              <a:defRPr/>
            </a:pPr>
            <a:endParaRPr lang="ja-JP" altLang="en-US">
              <a:ea typeface="+mn-ea"/>
            </a:endParaRPr>
          </a:p>
        </p:txBody>
      </p:sp>
      <p:sp>
        <p:nvSpPr>
          <p:cNvPr id="27" name="Text Box 26"/>
          <p:cNvSpPr txBox="1">
            <a:spLocks noChangeArrowheads="1"/>
          </p:cNvSpPr>
          <p:nvPr/>
        </p:nvSpPr>
        <p:spPr bwMode="auto">
          <a:xfrm>
            <a:off x="1385881" y="2749551"/>
            <a:ext cx="685800" cy="708025"/>
          </a:xfrm>
          <a:prstGeom prst="rect">
            <a:avLst/>
          </a:prstGeom>
          <a:noFill/>
          <a:ln w="9525">
            <a:noFill/>
            <a:miter lim="800000"/>
            <a:headEnd/>
            <a:tailEnd/>
          </a:ln>
          <a:effectLst>
            <a:outerShdw blurRad="63500" dist="107763" dir="2700000" algn="ctr" rotWithShape="0">
              <a:schemeClr val="bg2">
                <a:alpha val="50000"/>
              </a:schemeClr>
            </a:outerShdw>
          </a:effectLst>
        </p:spPr>
        <p:txBody>
          <a:bodyPr>
            <a:spAutoFit/>
          </a:bodyPr>
          <a:lstStyle/>
          <a:p>
            <a:pPr>
              <a:defRPr/>
            </a:pPr>
            <a:r>
              <a:rPr lang="en-US" altLang="ja-JP" sz="4000" b="1" dirty="0">
                <a:solidFill>
                  <a:srgbClr val="003399"/>
                </a:solidFill>
                <a:effectLst>
                  <a:outerShdw blurRad="38100" dist="38100" dir="2700000" algn="tl">
                    <a:srgbClr val="000000"/>
                  </a:outerShdw>
                </a:effectLst>
                <a:latin typeface="Tahoma" pitchFamily="-29" charset="0"/>
                <a:ea typeface="ＭＳ Ｐゴシック" pitchFamily="-29" charset="-128"/>
              </a:rPr>
              <a:t>u </a:t>
            </a:r>
            <a:r>
              <a:rPr lang="ja-JP" altLang="en-US" sz="4000" b="1" dirty="0">
                <a:solidFill>
                  <a:srgbClr val="003399"/>
                </a:solidFill>
                <a:effectLst>
                  <a:outerShdw blurRad="38100" dist="38100" dir="2700000" algn="tl">
                    <a:srgbClr val="000000"/>
                  </a:outerShdw>
                </a:effectLst>
                <a:latin typeface="Tahoma" pitchFamily="-29" charset="0"/>
                <a:ea typeface="ＭＳ Ｐゴシック" pitchFamily="-29" charset="-128"/>
              </a:rPr>
              <a:t>　　</a:t>
            </a:r>
          </a:p>
        </p:txBody>
      </p:sp>
      <p:sp>
        <p:nvSpPr>
          <p:cNvPr id="28" name="Text Box 27"/>
          <p:cNvSpPr txBox="1">
            <a:spLocks noChangeArrowheads="1"/>
          </p:cNvSpPr>
          <p:nvPr/>
        </p:nvSpPr>
        <p:spPr bwMode="auto">
          <a:xfrm>
            <a:off x="3357560" y="3863979"/>
            <a:ext cx="785812" cy="707886"/>
          </a:xfrm>
          <a:prstGeom prst="rect">
            <a:avLst/>
          </a:prstGeom>
          <a:noFill/>
          <a:ln w="9525">
            <a:noFill/>
            <a:miter lim="800000"/>
            <a:headEnd/>
            <a:tailEnd/>
          </a:ln>
          <a:effectLst>
            <a:outerShdw blurRad="63500" dist="107763" dir="2700000" algn="ctr" rotWithShape="0">
              <a:schemeClr val="bg2">
                <a:alpha val="50000"/>
              </a:schemeClr>
            </a:outerShdw>
          </a:effectLst>
        </p:spPr>
        <p:txBody>
          <a:bodyPr>
            <a:spAutoFit/>
          </a:bodyPr>
          <a:lstStyle/>
          <a:p>
            <a:pPr>
              <a:defRPr/>
            </a:pPr>
            <a:r>
              <a:rPr lang="en-US" altLang="ja-JP" sz="4000" b="1" dirty="0">
                <a:solidFill>
                  <a:srgbClr val="003399"/>
                </a:solidFill>
                <a:effectLst>
                  <a:outerShdw blurRad="38100" dist="38100" dir="2700000" algn="tl">
                    <a:srgbClr val="000000"/>
                  </a:outerShdw>
                </a:effectLst>
                <a:latin typeface="Tahoma" pitchFamily="-29" charset="0"/>
                <a:ea typeface="ＭＳ Ｐゴシック" pitchFamily="-29" charset="-128"/>
              </a:rPr>
              <a:t>d</a:t>
            </a:r>
            <a:endParaRPr lang="ja-JP" altLang="en-US" sz="4000" b="1" dirty="0">
              <a:solidFill>
                <a:srgbClr val="003399"/>
              </a:solidFill>
              <a:effectLst>
                <a:outerShdw blurRad="38100" dist="38100" dir="2700000" algn="tl">
                  <a:srgbClr val="000000"/>
                </a:outerShdw>
              </a:effectLst>
              <a:latin typeface="Tahoma" pitchFamily="-29" charset="0"/>
              <a:ea typeface="ＭＳ Ｐゴシック" pitchFamily="-29" charset="-128"/>
            </a:endParaRPr>
          </a:p>
        </p:txBody>
      </p:sp>
      <p:sp>
        <p:nvSpPr>
          <p:cNvPr id="29" name="WordArt 29"/>
          <p:cNvSpPr>
            <a:spLocks noChangeArrowheads="1" noChangeShapeType="1" noTextEdit="1"/>
          </p:cNvSpPr>
          <p:nvPr/>
        </p:nvSpPr>
        <p:spPr bwMode="auto">
          <a:xfrm>
            <a:off x="3000364" y="2495548"/>
            <a:ext cx="571504" cy="361948"/>
          </a:xfrm>
          <a:prstGeom prst="rect">
            <a:avLst/>
          </a:prstGeom>
        </p:spPr>
        <p:txBody>
          <a:bodyPr wrap="none" fromWordArt="1">
            <a:prstTxWarp prst="textPlain">
              <a:avLst>
                <a:gd name="adj" fmla="val 50000"/>
              </a:avLst>
            </a:prstTxWarp>
          </a:bodyPr>
          <a:lstStyle/>
          <a:p>
            <a:pPr algn="ctr"/>
            <a:r>
              <a:rPr lang="en-US" altLang="ja-JP" sz="1100" i="1" kern="10" dirty="0">
                <a:ln w="9525">
                  <a:noFill/>
                  <a:round/>
                  <a:headEnd/>
                  <a:tailEnd/>
                </a:ln>
                <a:gradFill rotWithShape="1">
                  <a:gsLst>
                    <a:gs pos="0">
                      <a:srgbClr val="3B0000"/>
                    </a:gs>
                    <a:gs pos="100000">
                      <a:srgbClr val="800000"/>
                    </a:gs>
                  </a:gsLst>
                  <a:lin ang="18900000" scaled="1"/>
                </a:gradFill>
                <a:effectLst>
                  <a:outerShdw dist="35921" dir="2700000" algn="ctr" rotWithShape="0">
                    <a:srgbClr val="C0C0C0">
                      <a:alpha val="79999"/>
                    </a:srgbClr>
                  </a:outerShdw>
                </a:effectLst>
                <a:latin typeface="Times New Roman"/>
                <a:cs typeface="Times New Roman"/>
              </a:rPr>
              <a:t>W</a:t>
            </a:r>
            <a:r>
              <a:rPr lang="en-US" altLang="ja-JP" sz="1100" i="1" kern="10" baseline="30000" dirty="0">
                <a:ln w="9525">
                  <a:noFill/>
                  <a:round/>
                  <a:headEnd/>
                  <a:tailEnd/>
                </a:ln>
                <a:gradFill rotWithShape="1">
                  <a:gsLst>
                    <a:gs pos="0">
                      <a:srgbClr val="3B0000"/>
                    </a:gs>
                    <a:gs pos="100000">
                      <a:srgbClr val="800000"/>
                    </a:gs>
                  </a:gsLst>
                  <a:lin ang="18900000" scaled="1"/>
                </a:gradFill>
                <a:effectLst>
                  <a:outerShdw dist="35921" dir="2700000" algn="ctr" rotWithShape="0">
                    <a:srgbClr val="C0C0C0">
                      <a:alpha val="79999"/>
                    </a:srgbClr>
                  </a:outerShdw>
                </a:effectLst>
                <a:latin typeface="Times New Roman"/>
                <a:cs typeface="Times New Roman"/>
              </a:rPr>
              <a:t>+</a:t>
            </a:r>
            <a:endParaRPr lang="ja-JP" altLang="en-US" sz="1100" i="1" kern="10" baseline="30000" dirty="0">
              <a:ln w="9525">
                <a:noFill/>
                <a:round/>
                <a:headEnd/>
                <a:tailEnd/>
              </a:ln>
              <a:gradFill rotWithShape="1">
                <a:gsLst>
                  <a:gs pos="0">
                    <a:srgbClr val="3B0000"/>
                  </a:gs>
                  <a:gs pos="100000">
                    <a:srgbClr val="800000"/>
                  </a:gs>
                </a:gsLst>
                <a:lin ang="18900000" scaled="1"/>
              </a:gradFill>
              <a:effectLst>
                <a:outerShdw dist="35921" dir="2700000" algn="ctr" rotWithShape="0">
                  <a:srgbClr val="C0C0C0">
                    <a:alpha val="79999"/>
                  </a:srgbClr>
                </a:outerShdw>
              </a:effectLst>
              <a:latin typeface="Times New Roman"/>
              <a:cs typeface="Times New Roman"/>
            </a:endParaRPr>
          </a:p>
        </p:txBody>
      </p:sp>
      <p:sp>
        <p:nvSpPr>
          <p:cNvPr id="30" name="Text Box 30"/>
          <p:cNvSpPr txBox="1">
            <a:spLocks noChangeArrowheads="1"/>
          </p:cNvSpPr>
          <p:nvPr/>
        </p:nvSpPr>
        <p:spPr bwMode="auto">
          <a:xfrm>
            <a:off x="6429392" y="2701924"/>
            <a:ext cx="642938" cy="584200"/>
          </a:xfrm>
          <a:prstGeom prst="rect">
            <a:avLst/>
          </a:prstGeom>
          <a:noFill/>
          <a:ln w="9525">
            <a:noFill/>
            <a:miter lim="800000"/>
            <a:headEnd/>
            <a:tailEnd/>
          </a:ln>
          <a:effectLst>
            <a:outerShdw blurRad="63500" dist="107763" dir="2700000" algn="ctr" rotWithShape="0">
              <a:schemeClr val="bg2">
                <a:alpha val="50000"/>
              </a:schemeClr>
            </a:outerShdw>
          </a:effectLst>
        </p:spPr>
        <p:txBody>
          <a:bodyPr>
            <a:spAutoFit/>
          </a:bodyPr>
          <a:lstStyle/>
          <a:p>
            <a:pPr>
              <a:defRPr/>
            </a:pPr>
            <a:r>
              <a:rPr lang="en-US" altLang="ja-JP" sz="3200" b="1" dirty="0">
                <a:solidFill>
                  <a:srgbClr val="003399"/>
                </a:solidFill>
                <a:effectLst>
                  <a:outerShdw blurRad="38100" dist="38100" dir="2700000" algn="tl">
                    <a:srgbClr val="000000"/>
                  </a:outerShdw>
                </a:effectLst>
                <a:latin typeface="Symbol" pitchFamily="-29" charset="2"/>
                <a:ea typeface="ＭＳ Ｐゴシック" pitchFamily="-29" charset="-128"/>
              </a:rPr>
              <a:t>m</a:t>
            </a:r>
            <a:r>
              <a:rPr lang="en-US" altLang="ja-JP" sz="3200" b="1" baseline="30000" dirty="0">
                <a:solidFill>
                  <a:srgbClr val="003399"/>
                </a:solidFill>
                <a:effectLst>
                  <a:outerShdw blurRad="38100" dist="38100" dir="2700000" algn="tl">
                    <a:srgbClr val="000000"/>
                  </a:outerShdw>
                </a:effectLst>
                <a:latin typeface="Tahoma" pitchFamily="-29" charset="0"/>
                <a:ea typeface="ＭＳ Ｐゴシック" pitchFamily="-29" charset="-128"/>
              </a:rPr>
              <a:t>+</a:t>
            </a:r>
          </a:p>
        </p:txBody>
      </p:sp>
      <p:sp>
        <p:nvSpPr>
          <p:cNvPr id="31" name="Text Box 31"/>
          <p:cNvSpPr txBox="1">
            <a:spLocks noChangeArrowheads="1"/>
          </p:cNvSpPr>
          <p:nvPr/>
        </p:nvSpPr>
        <p:spPr bwMode="auto">
          <a:xfrm>
            <a:off x="4714860" y="1500174"/>
            <a:ext cx="714396" cy="646330"/>
          </a:xfrm>
          <a:prstGeom prst="rect">
            <a:avLst/>
          </a:prstGeom>
          <a:noFill/>
          <a:ln w="9525">
            <a:noFill/>
            <a:miter lim="800000"/>
            <a:headEnd/>
            <a:tailEnd/>
          </a:ln>
          <a:effectLst>
            <a:outerShdw blurRad="63500" dist="107763" dir="2700000" algn="ctr" rotWithShape="0">
              <a:schemeClr val="bg2">
                <a:alpha val="50000"/>
              </a:schemeClr>
            </a:outerShdw>
          </a:effectLst>
        </p:spPr>
        <p:txBody>
          <a:bodyPr wrap="square">
            <a:spAutoFit/>
          </a:bodyPr>
          <a:lstStyle/>
          <a:p>
            <a:pPr>
              <a:defRPr/>
            </a:pPr>
            <a:r>
              <a:rPr lang="en-US" altLang="ja-JP" sz="3600" b="1" dirty="0">
                <a:solidFill>
                  <a:srgbClr val="003399"/>
                </a:solidFill>
                <a:effectLst>
                  <a:outerShdw blurRad="38100" dist="38100" dir="2700000" algn="tl">
                    <a:srgbClr val="000000"/>
                  </a:outerShdw>
                </a:effectLst>
                <a:latin typeface="Symbol" pitchFamily="-29" charset="2"/>
                <a:ea typeface="ＭＳ Ｐゴシック" pitchFamily="-29" charset="-128"/>
              </a:rPr>
              <a:t>n</a:t>
            </a:r>
            <a:r>
              <a:rPr lang="en-US" altLang="ja-JP" sz="3600" b="1" baseline="-25000" dirty="0">
                <a:solidFill>
                  <a:srgbClr val="003399"/>
                </a:solidFill>
                <a:effectLst>
                  <a:outerShdw blurRad="38100" dist="38100" dir="2700000" algn="tl">
                    <a:srgbClr val="000000"/>
                  </a:outerShdw>
                </a:effectLst>
                <a:latin typeface="Symbol" pitchFamily="-29" charset="2"/>
                <a:ea typeface="ＭＳ Ｐゴシック" pitchFamily="-29" charset="-128"/>
              </a:rPr>
              <a:t>m</a:t>
            </a:r>
          </a:p>
        </p:txBody>
      </p:sp>
      <p:cxnSp>
        <p:nvCxnSpPr>
          <p:cNvPr id="32" name="直線コネクタ 31"/>
          <p:cNvCxnSpPr/>
          <p:nvPr/>
        </p:nvCxnSpPr>
        <p:spPr>
          <a:xfrm>
            <a:off x="3428992" y="3929066"/>
            <a:ext cx="357187" cy="1588"/>
          </a:xfrm>
          <a:prstGeom prst="line">
            <a:avLst/>
          </a:prstGeom>
          <a:ln w="57150">
            <a:solidFill>
              <a:srgbClr val="0B0BBD"/>
            </a:solidFill>
          </a:ln>
        </p:spPr>
        <p:style>
          <a:lnRef idx="1">
            <a:schemeClr val="accent1"/>
          </a:lnRef>
          <a:fillRef idx="0">
            <a:schemeClr val="accent1"/>
          </a:fillRef>
          <a:effectRef idx="0">
            <a:schemeClr val="accent1"/>
          </a:effectRef>
          <a:fontRef idx="minor">
            <a:schemeClr val="tx1"/>
          </a:fontRef>
        </p:style>
      </p:cxnSp>
      <p:sp>
        <p:nvSpPr>
          <p:cNvPr id="42" name="スライド番号プレースホルダ 41"/>
          <p:cNvSpPr>
            <a:spLocks noGrp="1"/>
          </p:cNvSpPr>
          <p:nvPr>
            <p:ph type="sldNum" sz="quarter" idx="12"/>
          </p:nvPr>
        </p:nvSpPr>
        <p:spPr/>
        <p:txBody>
          <a:bodyPr/>
          <a:lstStyle/>
          <a:p>
            <a:fld id="{D3EE05CC-BD22-4017-B055-F1DA7BA92383}" type="slidenum">
              <a:rPr lang="en-US" altLang="ja-JP" smtClean="0"/>
              <a:pPr/>
              <a:t>2</a:t>
            </a:fld>
            <a:endParaRPr lang="en-US" altLang="ja-JP" dirty="0"/>
          </a:p>
        </p:txBody>
      </p:sp>
      <p:sp>
        <p:nvSpPr>
          <p:cNvPr id="36" name="テキスト ボックス 35"/>
          <p:cNvSpPr txBox="1"/>
          <p:nvPr/>
        </p:nvSpPr>
        <p:spPr>
          <a:xfrm>
            <a:off x="428596" y="2285992"/>
            <a:ext cx="34496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en-US" altLang="ja-JP" sz="3200" b="1" dirty="0" smtClean="0">
                <a:solidFill>
                  <a:schemeClr val="accent6">
                    <a:lumMod val="50000"/>
                  </a:schemeClr>
                </a:solidFill>
              </a:rPr>
              <a:t>p</a:t>
            </a:r>
            <a:endParaRPr kumimoji="1" lang="ja-JP" altLang="en-US" sz="3200" b="1" dirty="0">
              <a:solidFill>
                <a:schemeClr val="accent6">
                  <a:lumMod val="50000"/>
                </a:schemeClr>
              </a:solidFill>
            </a:endParaRPr>
          </a:p>
        </p:txBody>
      </p:sp>
      <p:sp>
        <p:nvSpPr>
          <p:cNvPr id="40" name="テキスト ボックス 39"/>
          <p:cNvSpPr txBox="1"/>
          <p:nvPr/>
        </p:nvSpPr>
        <p:spPr>
          <a:xfrm>
            <a:off x="4857752" y="3701481"/>
            <a:ext cx="34496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en-US" altLang="ja-JP" sz="3200" b="1" dirty="0" smtClean="0">
                <a:solidFill>
                  <a:schemeClr val="accent6">
                    <a:lumMod val="50000"/>
                  </a:schemeClr>
                </a:solidFill>
              </a:rPr>
              <a:t>p</a:t>
            </a:r>
            <a:endParaRPr kumimoji="1" lang="ja-JP" altLang="en-US" sz="3200" b="1" dirty="0">
              <a:solidFill>
                <a:schemeClr val="accent6">
                  <a:lumMod val="50000"/>
                </a:schemeClr>
              </a:solidFill>
            </a:endParaRPr>
          </a:p>
        </p:txBody>
      </p:sp>
      <p:graphicFrame>
        <p:nvGraphicFramePr>
          <p:cNvPr id="41" name="Object 2"/>
          <p:cNvGraphicFramePr>
            <a:graphicFrameLocks noChangeAspect="1"/>
          </p:cNvGraphicFramePr>
          <p:nvPr/>
        </p:nvGraphicFramePr>
        <p:xfrm>
          <a:off x="5715008" y="3357562"/>
          <a:ext cx="3357554" cy="3431554"/>
        </p:xfrm>
        <a:graphic>
          <a:graphicData uri="http://schemas.openxmlformats.org/presentationml/2006/ole">
            <p:oleObj spid="_x0000_s1026" name="Bitmap Image" r:id="rId6" imgW="4580952" imgH="5858693" progId="PBrush">
              <p:embed/>
            </p:oleObj>
          </a:graphicData>
        </a:graphic>
      </p:graphicFrame>
      <p:sp>
        <p:nvSpPr>
          <p:cNvPr id="43" name="Text Box 24"/>
          <p:cNvSpPr txBox="1">
            <a:spLocks noChangeArrowheads="1"/>
          </p:cNvSpPr>
          <p:nvPr/>
        </p:nvSpPr>
        <p:spPr bwMode="auto">
          <a:xfrm>
            <a:off x="7681942" y="5072074"/>
            <a:ext cx="1176338" cy="369888"/>
          </a:xfrm>
          <a:prstGeom prst="rect">
            <a:avLst/>
          </a:prstGeom>
          <a:noFill/>
          <a:ln w="9525">
            <a:noFill/>
            <a:miter lim="800000"/>
            <a:headEnd/>
            <a:tailEnd/>
          </a:ln>
        </p:spPr>
        <p:txBody>
          <a:bodyPr>
            <a:spAutoFit/>
          </a:bodyPr>
          <a:lstStyle/>
          <a:p>
            <a:pPr>
              <a:spcBef>
                <a:spcPct val="50000"/>
              </a:spcBef>
            </a:pPr>
            <a:r>
              <a:rPr lang="en-US" altLang="ja-JP" b="1" dirty="0" err="1" smtClean="0">
                <a:solidFill>
                  <a:srgbClr val="FF0000"/>
                </a:solidFill>
              </a:rPr>
              <a:t>W</a:t>
            </a:r>
            <a:r>
              <a:rPr lang="en-US" altLang="ja-JP" b="1" dirty="0" err="1" smtClean="0">
                <a:solidFill>
                  <a:srgbClr val="FF0000"/>
                </a:solidFill>
                <a:sym typeface="Wingdings" pitchFamily="2" charset="2"/>
              </a:rPr>
              <a:t></a:t>
            </a:r>
            <a:r>
              <a:rPr lang="en-US" altLang="ja-JP" b="1" dirty="0" err="1" smtClean="0">
                <a:solidFill>
                  <a:srgbClr val="FF0000"/>
                </a:solidFill>
                <a:latin typeface="Symbol" pitchFamily="18" charset="2"/>
                <a:sym typeface="Wingdings" pitchFamily="2" charset="2"/>
              </a:rPr>
              <a:t>mn</a:t>
            </a:r>
            <a:endParaRPr lang="en-US" altLang="ja-JP" b="1" dirty="0">
              <a:solidFill>
                <a:srgbClr val="FF0000"/>
              </a:solidFill>
              <a:latin typeface="Symbol" pitchFamily="18" charset="2"/>
            </a:endParaRPr>
          </a:p>
        </p:txBody>
      </p:sp>
      <p:sp>
        <p:nvSpPr>
          <p:cNvPr id="44" name="テキスト ボックス 28"/>
          <p:cNvSpPr txBox="1">
            <a:spLocks noChangeArrowheads="1"/>
          </p:cNvSpPr>
          <p:nvPr/>
        </p:nvSpPr>
        <p:spPr bwMode="auto">
          <a:xfrm>
            <a:off x="6643702" y="3786190"/>
            <a:ext cx="1017588" cy="369887"/>
          </a:xfrm>
          <a:prstGeom prst="rect">
            <a:avLst/>
          </a:prstGeom>
          <a:noFill/>
          <a:ln w="9525">
            <a:noFill/>
            <a:miter lim="800000"/>
            <a:headEnd/>
            <a:tailEnd/>
          </a:ln>
        </p:spPr>
        <p:txBody>
          <a:bodyPr wrap="none">
            <a:spAutoFit/>
          </a:bodyPr>
          <a:lstStyle/>
          <a:p>
            <a:r>
              <a:rPr lang="en-US" altLang="ja-JP" dirty="0"/>
              <a:t>PYTHIA</a:t>
            </a:r>
            <a:endParaRPr lang="ja-JP" altLang="en-US" dirty="0"/>
          </a:p>
        </p:txBody>
      </p:sp>
      <p:sp>
        <p:nvSpPr>
          <p:cNvPr id="33" name="円/楕円 32"/>
          <p:cNvSpPr/>
          <p:nvPr/>
        </p:nvSpPr>
        <p:spPr>
          <a:xfrm>
            <a:off x="6286512" y="2428868"/>
            <a:ext cx="928686" cy="10001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テキスト ボックス 36"/>
          <p:cNvSpPr txBox="1"/>
          <p:nvPr/>
        </p:nvSpPr>
        <p:spPr>
          <a:xfrm>
            <a:off x="7286644" y="2786058"/>
            <a:ext cx="1099981" cy="461665"/>
          </a:xfrm>
          <a:prstGeom prst="rect">
            <a:avLst/>
          </a:prstGeom>
          <a:noFill/>
        </p:spPr>
        <p:txBody>
          <a:bodyPr wrap="none" rtlCol="0">
            <a:spAutoFit/>
          </a:bodyPr>
          <a:lstStyle/>
          <a:p>
            <a:r>
              <a:rPr lang="en-US" altLang="ja-JP" sz="2400" b="1" dirty="0" smtClean="0">
                <a:solidFill>
                  <a:srgbClr val="FF0000"/>
                </a:solidFill>
              </a:rPr>
              <a:t>High </a:t>
            </a:r>
            <a:r>
              <a:rPr lang="en-US" altLang="ja-JP" sz="2400" b="1" dirty="0" err="1" smtClean="0">
                <a:solidFill>
                  <a:srgbClr val="FF0000"/>
                </a:solidFill>
              </a:rPr>
              <a:t>p</a:t>
            </a:r>
            <a:r>
              <a:rPr lang="en-US" altLang="ja-JP" sz="2400" b="1" baseline="-25000" dirty="0" err="1" smtClean="0">
                <a:solidFill>
                  <a:srgbClr val="FF0000"/>
                </a:solidFill>
              </a:rPr>
              <a:t>T</a:t>
            </a:r>
            <a:endParaRPr kumimoji="1" lang="ja-JP" altLang="en-US" sz="2400" b="1" baseline="-25000"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457200" y="0"/>
            <a:ext cx="8229600" cy="868363"/>
          </a:xfrm>
        </p:spPr>
        <p:txBody>
          <a:bodyPr/>
          <a:lstStyle/>
          <a:p>
            <a:pPr eaLnBrk="1" hangingPunct="1"/>
            <a:r>
              <a:rPr lang="en-US" altLang="ja-JP" smtClean="0"/>
              <a:t>The PHENIX detector</a:t>
            </a:r>
            <a:endParaRPr lang="ja-JP" altLang="en-US" smtClean="0"/>
          </a:p>
        </p:txBody>
      </p:sp>
      <p:sp>
        <p:nvSpPr>
          <p:cNvPr id="4" name="スライド番号プレースホルダ 3"/>
          <p:cNvSpPr>
            <a:spLocks noGrp="1"/>
          </p:cNvSpPr>
          <p:nvPr>
            <p:ph type="sldNum" sz="quarter" idx="12"/>
          </p:nvPr>
        </p:nvSpPr>
        <p:spPr/>
        <p:txBody>
          <a:bodyPr/>
          <a:lstStyle/>
          <a:p>
            <a:pPr>
              <a:defRPr/>
            </a:pPr>
            <a:fld id="{B045490C-D3A0-47A6-A5BF-0AE996C29C01}" type="slidenum">
              <a:rPr lang="ja-JP" altLang="en-US"/>
              <a:pPr>
                <a:defRPr/>
              </a:pPr>
              <a:t>3</a:t>
            </a:fld>
            <a:endParaRPr lang="ja-JP" altLang="en-US"/>
          </a:p>
        </p:txBody>
      </p:sp>
      <p:pic>
        <p:nvPicPr>
          <p:cNvPr id="7172" name="コンテンツ プレースホルダ 5" descr="DSC01714.JPG"/>
          <p:cNvPicPr>
            <a:picLocks noGrp="1" noChangeAspect="1"/>
          </p:cNvPicPr>
          <p:nvPr>
            <p:ph idx="1"/>
          </p:nvPr>
        </p:nvPicPr>
        <p:blipFill>
          <a:blip r:embed="rId4" cstate="print"/>
          <a:srcRect/>
          <a:stretch>
            <a:fillRect/>
          </a:stretch>
        </p:blipFill>
        <p:spPr>
          <a:xfrm>
            <a:off x="0" y="0"/>
            <a:ext cx="9144000" cy="6858000"/>
          </a:xfrm>
        </p:spPr>
      </p:pic>
      <p:grpSp>
        <p:nvGrpSpPr>
          <p:cNvPr id="2" name="Group 7"/>
          <p:cNvGrpSpPr>
            <a:grpSpLocks/>
          </p:cNvGrpSpPr>
          <p:nvPr/>
        </p:nvGrpSpPr>
        <p:grpSpPr bwMode="auto">
          <a:xfrm>
            <a:off x="207963" y="3270250"/>
            <a:ext cx="3959225" cy="530225"/>
            <a:chOff x="335" y="2189"/>
            <a:chExt cx="2494" cy="334"/>
          </a:xfrm>
        </p:grpSpPr>
        <p:sp>
          <p:nvSpPr>
            <p:cNvPr id="7180" name="Line 8"/>
            <p:cNvSpPr>
              <a:spLocks noChangeShapeType="1"/>
            </p:cNvSpPr>
            <p:nvPr/>
          </p:nvSpPr>
          <p:spPr bwMode="auto">
            <a:xfrm>
              <a:off x="335" y="2523"/>
              <a:ext cx="2494" cy="0"/>
            </a:xfrm>
            <a:prstGeom prst="line">
              <a:avLst/>
            </a:prstGeom>
            <a:noFill/>
            <a:ln w="82550">
              <a:solidFill>
                <a:srgbClr val="FFCC00"/>
              </a:solidFill>
              <a:round/>
              <a:headEnd/>
              <a:tailEnd type="stealth" w="med" len="med"/>
            </a:ln>
            <a:scene3d>
              <a:camera prst="orthographicFront"/>
              <a:lightRig rig="threePt" dir="t"/>
            </a:scene3d>
            <a:sp3d>
              <a:bevelT/>
            </a:sp3d>
          </p:spPr>
          <p:txBody>
            <a:bodyPr/>
            <a:lstStyle/>
            <a:p>
              <a:endParaRPr lang="ja-JP" altLang="en-US"/>
            </a:p>
          </p:txBody>
        </p:sp>
        <p:sp>
          <p:nvSpPr>
            <p:cNvPr id="7181" name="Text Box 9"/>
            <p:cNvSpPr txBox="1">
              <a:spLocks noChangeArrowheads="1"/>
            </p:cNvSpPr>
            <p:nvPr/>
          </p:nvSpPr>
          <p:spPr bwMode="auto">
            <a:xfrm>
              <a:off x="850" y="2189"/>
              <a:ext cx="1190" cy="291"/>
            </a:xfrm>
            <a:prstGeom prst="rect">
              <a:avLst/>
            </a:prstGeom>
            <a:noFill/>
            <a:ln w="9525">
              <a:noFill/>
              <a:miter lim="800000"/>
              <a:headEnd/>
              <a:tailEnd/>
            </a:ln>
          </p:spPr>
          <p:txBody>
            <a:bodyPr wrap="none">
              <a:spAutoFit/>
            </a:bodyPr>
            <a:lstStyle/>
            <a:p>
              <a:r>
                <a:rPr lang="en-US" altLang="ja-JP" sz="2400" b="1">
                  <a:solidFill>
                    <a:srgbClr val="FFC000"/>
                  </a:solidFill>
                </a:rPr>
                <a:t>p (250 GeV)</a:t>
              </a:r>
              <a:endParaRPr lang="ja-JP" altLang="en-US" sz="2400" b="1">
                <a:solidFill>
                  <a:srgbClr val="FFC000"/>
                </a:solidFill>
              </a:endParaRPr>
            </a:p>
          </p:txBody>
        </p:sp>
      </p:grpSp>
      <p:grpSp>
        <p:nvGrpSpPr>
          <p:cNvPr id="3" name="Group 10"/>
          <p:cNvGrpSpPr>
            <a:grpSpLocks/>
          </p:cNvGrpSpPr>
          <p:nvPr/>
        </p:nvGrpSpPr>
        <p:grpSpPr bwMode="auto">
          <a:xfrm>
            <a:off x="4248150" y="3286125"/>
            <a:ext cx="4895850" cy="514350"/>
            <a:chOff x="2880" y="2199"/>
            <a:chExt cx="3084" cy="324"/>
          </a:xfrm>
        </p:grpSpPr>
        <p:sp>
          <p:nvSpPr>
            <p:cNvPr id="7178" name="Line 11"/>
            <p:cNvSpPr>
              <a:spLocks noChangeShapeType="1"/>
            </p:cNvSpPr>
            <p:nvPr/>
          </p:nvSpPr>
          <p:spPr bwMode="auto">
            <a:xfrm>
              <a:off x="2880" y="2523"/>
              <a:ext cx="3084" cy="0"/>
            </a:xfrm>
            <a:prstGeom prst="line">
              <a:avLst/>
            </a:prstGeom>
            <a:noFill/>
            <a:ln w="82550">
              <a:solidFill>
                <a:srgbClr val="FFCC00"/>
              </a:solidFill>
              <a:round/>
              <a:headEnd type="stealth" w="med" len="med"/>
              <a:tailEnd/>
            </a:ln>
            <a:scene3d>
              <a:camera prst="orthographicFront"/>
              <a:lightRig rig="threePt" dir="t"/>
            </a:scene3d>
            <a:sp3d>
              <a:bevelT/>
            </a:sp3d>
          </p:spPr>
          <p:txBody>
            <a:bodyPr/>
            <a:lstStyle/>
            <a:p>
              <a:endParaRPr lang="ja-JP" altLang="en-US"/>
            </a:p>
          </p:txBody>
        </p:sp>
        <p:sp>
          <p:nvSpPr>
            <p:cNvPr id="7179" name="Text Box 12"/>
            <p:cNvSpPr txBox="1">
              <a:spLocks noChangeArrowheads="1"/>
            </p:cNvSpPr>
            <p:nvPr/>
          </p:nvSpPr>
          <p:spPr bwMode="auto">
            <a:xfrm>
              <a:off x="4630" y="2199"/>
              <a:ext cx="1190" cy="291"/>
            </a:xfrm>
            <a:prstGeom prst="rect">
              <a:avLst/>
            </a:prstGeom>
            <a:noFill/>
            <a:ln w="9525">
              <a:noFill/>
              <a:miter lim="800000"/>
              <a:headEnd/>
              <a:tailEnd/>
            </a:ln>
          </p:spPr>
          <p:txBody>
            <a:bodyPr wrap="none">
              <a:spAutoFit/>
            </a:bodyPr>
            <a:lstStyle/>
            <a:p>
              <a:r>
                <a:rPr lang="en-US" altLang="ja-JP" sz="2400" b="1">
                  <a:solidFill>
                    <a:srgbClr val="FFC000"/>
                  </a:solidFill>
                </a:rPr>
                <a:t>p (250 GeV)</a:t>
              </a:r>
              <a:endParaRPr lang="ja-JP" altLang="en-US" sz="2400" b="1">
                <a:solidFill>
                  <a:srgbClr val="FFC000"/>
                </a:solidFill>
              </a:endParaRPr>
            </a:p>
          </p:txBody>
        </p:sp>
      </p:grpSp>
      <p:sp>
        <p:nvSpPr>
          <p:cNvPr id="11" name="Line 13"/>
          <p:cNvSpPr>
            <a:spLocks noChangeShapeType="1"/>
          </p:cNvSpPr>
          <p:nvPr/>
        </p:nvSpPr>
        <p:spPr bwMode="auto">
          <a:xfrm flipV="1">
            <a:off x="4176713" y="2360613"/>
            <a:ext cx="4679950" cy="1439862"/>
          </a:xfrm>
          <a:prstGeom prst="line">
            <a:avLst/>
          </a:prstGeom>
          <a:noFill/>
          <a:ln w="50800">
            <a:solidFill>
              <a:srgbClr val="FF0000"/>
            </a:solidFill>
            <a:round/>
            <a:headEnd/>
            <a:tailEnd type="triangle" w="med" len="med"/>
          </a:ln>
        </p:spPr>
        <p:txBody>
          <a:bodyPr/>
          <a:lstStyle/>
          <a:p>
            <a:endParaRPr lang="ja-JP" altLang="en-US"/>
          </a:p>
        </p:txBody>
      </p:sp>
      <p:sp>
        <p:nvSpPr>
          <p:cNvPr id="12" name="AutoShape 14"/>
          <p:cNvSpPr>
            <a:spLocks noChangeArrowheads="1"/>
          </p:cNvSpPr>
          <p:nvPr/>
        </p:nvSpPr>
        <p:spPr bwMode="auto">
          <a:xfrm>
            <a:off x="3962400" y="3584575"/>
            <a:ext cx="430213" cy="430213"/>
          </a:xfrm>
          <a:prstGeom prst="star8">
            <a:avLst>
              <a:gd name="adj" fmla="val 21319"/>
            </a:avLst>
          </a:prstGeom>
          <a:gradFill rotWithShape="1">
            <a:gsLst>
              <a:gs pos="0">
                <a:srgbClr val="FF0000"/>
              </a:gs>
              <a:gs pos="100000">
                <a:srgbClr val="FFE5E5"/>
              </a:gs>
            </a:gsLst>
            <a:path path="shape">
              <a:fillToRect l="50000" t="50000" r="50000" b="50000"/>
            </a:path>
          </a:gradFill>
          <a:ln w="9525">
            <a:solidFill>
              <a:schemeClr val="tx1"/>
            </a:solidFill>
            <a:miter lim="800000"/>
            <a:headEnd/>
            <a:tailEnd/>
          </a:ln>
        </p:spPr>
        <p:txBody>
          <a:bodyPr wrap="none" anchor="ctr"/>
          <a:lstStyle/>
          <a:p>
            <a:endParaRPr lang="ja-JP" altLang="en-US"/>
          </a:p>
        </p:txBody>
      </p:sp>
      <p:sp>
        <p:nvSpPr>
          <p:cNvPr id="13" name="Text Box 15"/>
          <p:cNvSpPr txBox="1">
            <a:spLocks noChangeArrowheads="1"/>
          </p:cNvSpPr>
          <p:nvPr/>
        </p:nvSpPr>
        <p:spPr bwMode="auto">
          <a:xfrm>
            <a:off x="8240713" y="1714500"/>
            <a:ext cx="528637" cy="769938"/>
          </a:xfrm>
          <a:prstGeom prst="rect">
            <a:avLst/>
          </a:prstGeom>
          <a:noFill/>
          <a:ln w="9525">
            <a:noFill/>
            <a:miter lim="800000"/>
            <a:headEnd/>
            <a:tailEnd/>
          </a:ln>
        </p:spPr>
        <p:txBody>
          <a:bodyPr wrap="none">
            <a:spAutoFit/>
          </a:bodyPr>
          <a:lstStyle/>
          <a:p>
            <a:r>
              <a:rPr lang="en-US" altLang="ja-JP" sz="4400" b="1">
                <a:solidFill>
                  <a:srgbClr val="FF0000"/>
                </a:solidFill>
              </a:rPr>
              <a:t>μ</a:t>
            </a:r>
            <a:endParaRPr lang="ja-JP" altLang="en-US" sz="4400" b="1">
              <a:solidFill>
                <a:srgbClr val="FF0000"/>
              </a:solidFill>
            </a:endParaRPr>
          </a:p>
        </p:txBody>
      </p:sp>
      <p:sp>
        <p:nvSpPr>
          <p:cNvPr id="14" name="テキスト ボックス 13"/>
          <p:cNvSpPr txBox="1"/>
          <p:nvPr/>
        </p:nvSpPr>
        <p:spPr>
          <a:xfrm>
            <a:off x="587449" y="-24"/>
            <a:ext cx="7770765" cy="1292662"/>
          </a:xfrm>
          <a:prstGeom prst="rect">
            <a:avLst/>
          </a:prstGeom>
          <a:scene3d>
            <a:camera prst="perspectiveRelaxedModerately"/>
            <a:lightRig rig="threePt" dir="t"/>
          </a:scene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en-US" altLang="ja-JP" sz="2400" dirty="0" smtClean="0">
                <a:solidFill>
                  <a:srgbClr val="7030A0"/>
                </a:solidFill>
              </a:rPr>
              <a:t>BNL-RHIC</a:t>
            </a:r>
            <a:r>
              <a:rPr lang="en-US" altLang="ja-JP" sz="2400" dirty="0">
                <a:solidFill>
                  <a:srgbClr val="7030A0"/>
                </a:solidFill>
              </a:rPr>
              <a:t>:</a:t>
            </a:r>
            <a:r>
              <a:rPr kumimoji="1" lang="ja-JP" altLang="en-US" sz="2400" dirty="0" smtClean="0">
                <a:solidFill>
                  <a:srgbClr val="7030A0"/>
                </a:solidFill>
              </a:rPr>
              <a:t>世界で唯一の偏極陽子・</a:t>
            </a:r>
            <a:r>
              <a:rPr lang="ja-JP" altLang="en-US" sz="2400" dirty="0" smtClean="0">
                <a:solidFill>
                  <a:srgbClr val="7030A0"/>
                </a:solidFill>
              </a:rPr>
              <a:t>陽子</a:t>
            </a:r>
            <a:r>
              <a:rPr kumimoji="1" lang="ja-JP" altLang="en-US" sz="2400" dirty="0" smtClean="0">
                <a:solidFill>
                  <a:srgbClr val="7030A0"/>
                </a:solidFill>
              </a:rPr>
              <a:t>コライダー</a:t>
            </a:r>
            <a:endParaRPr kumimoji="1" lang="en-US" altLang="ja-JP" sz="2400" dirty="0" smtClean="0">
              <a:solidFill>
                <a:srgbClr val="7030A0"/>
              </a:solidFill>
            </a:endParaRPr>
          </a:p>
          <a:p>
            <a:pPr algn="ctr"/>
            <a:r>
              <a:rPr lang="ja-JP" altLang="en-US" dirty="0">
                <a:solidFill>
                  <a:srgbClr val="7030A0"/>
                </a:solidFill>
              </a:rPr>
              <a:t>衝突</a:t>
            </a:r>
            <a:r>
              <a:rPr lang="ja-JP" altLang="en-US" dirty="0" smtClean="0">
                <a:solidFill>
                  <a:srgbClr val="7030A0"/>
                </a:solidFill>
              </a:rPr>
              <a:t>エネルギー　５００ </a:t>
            </a:r>
            <a:r>
              <a:rPr lang="en-US" altLang="ja-JP" dirty="0" err="1" smtClean="0">
                <a:solidFill>
                  <a:srgbClr val="7030A0"/>
                </a:solidFill>
              </a:rPr>
              <a:t>GeV</a:t>
            </a:r>
            <a:endParaRPr lang="en-US" altLang="ja-JP" dirty="0" smtClean="0">
              <a:solidFill>
                <a:srgbClr val="7030A0"/>
              </a:solidFill>
            </a:endParaRPr>
          </a:p>
          <a:p>
            <a:pPr algn="ctr"/>
            <a:r>
              <a:rPr lang="ja-JP" altLang="en-US" dirty="0" smtClean="0">
                <a:solidFill>
                  <a:srgbClr val="7030A0"/>
                </a:solidFill>
              </a:rPr>
              <a:t>偏極度（設計値）　６０％</a:t>
            </a:r>
            <a:endParaRPr lang="en-US" altLang="ja-JP" dirty="0" smtClean="0">
              <a:solidFill>
                <a:srgbClr val="7030A0"/>
              </a:solidFill>
            </a:endParaRPr>
          </a:p>
          <a:p>
            <a:pPr algn="ctr"/>
            <a:r>
              <a:rPr lang="ja-JP" altLang="en-US" dirty="0" smtClean="0">
                <a:solidFill>
                  <a:srgbClr val="7030A0"/>
                </a:solidFill>
              </a:rPr>
              <a:t>ルミノシティ（設計値）　３ｘ１０</a:t>
            </a:r>
            <a:r>
              <a:rPr lang="ja-JP" altLang="en-US" baseline="30000" dirty="0" smtClean="0">
                <a:solidFill>
                  <a:srgbClr val="7030A0"/>
                </a:solidFill>
              </a:rPr>
              <a:t>３２</a:t>
            </a:r>
            <a:r>
              <a:rPr lang="ja-JP" altLang="en-US" dirty="0" smtClean="0">
                <a:solidFill>
                  <a:srgbClr val="7030A0"/>
                </a:solidFill>
              </a:rPr>
              <a:t>ｃｍ</a:t>
            </a:r>
            <a:r>
              <a:rPr lang="ja-JP" altLang="en-US" baseline="30000" dirty="0" smtClean="0">
                <a:solidFill>
                  <a:srgbClr val="7030A0"/>
                </a:solidFill>
              </a:rPr>
              <a:t>－２</a:t>
            </a:r>
            <a:r>
              <a:rPr lang="ja-JP" altLang="en-US" dirty="0" smtClean="0">
                <a:solidFill>
                  <a:srgbClr val="7030A0"/>
                </a:solidFill>
              </a:rPr>
              <a:t>ｓ</a:t>
            </a:r>
            <a:r>
              <a:rPr lang="ja-JP" altLang="en-US" baseline="30000" dirty="0" smtClean="0">
                <a:solidFill>
                  <a:srgbClr val="7030A0"/>
                </a:solidFill>
              </a:rPr>
              <a:t>－１</a:t>
            </a:r>
            <a:endParaRPr lang="en-US" altLang="ja-JP" baseline="30000" dirty="0" smtClean="0">
              <a:solidFill>
                <a:srgbClr val="7030A0"/>
              </a:solidFill>
            </a:endParaRPr>
          </a:p>
        </p:txBody>
      </p:sp>
      <p:sp>
        <p:nvSpPr>
          <p:cNvPr id="15" name="テキスト ボックス 14"/>
          <p:cNvSpPr txBox="1"/>
          <p:nvPr/>
        </p:nvSpPr>
        <p:spPr>
          <a:xfrm rot="20628126">
            <a:off x="341597" y="4552190"/>
            <a:ext cx="2520049" cy="338554"/>
          </a:xfrm>
          <a:prstGeom prst="rect">
            <a:avLst/>
          </a:prstGeom>
          <a:solidFill>
            <a:schemeClr val="bg1"/>
          </a:solidFill>
        </p:spPr>
        <p:txBody>
          <a:bodyPr wrap="none" rtlCol="0">
            <a:spAutoFit/>
          </a:bodyPr>
          <a:lstStyle/>
          <a:p>
            <a:r>
              <a:rPr kumimoji="1" lang="ja-JP" altLang="en-US" sz="1600" i="1" dirty="0" smtClean="0">
                <a:solidFill>
                  <a:srgbClr val="FF0000"/>
                </a:solidFill>
              </a:rPr>
              <a:t>ミューオントラッカー（</a:t>
            </a:r>
            <a:r>
              <a:rPr kumimoji="1" lang="en-US" altLang="ja-JP" sz="1600" i="1" dirty="0" err="1" smtClean="0">
                <a:solidFill>
                  <a:srgbClr val="FF0000"/>
                </a:solidFill>
              </a:rPr>
              <a:t>MuTr</a:t>
            </a:r>
            <a:r>
              <a:rPr lang="ja-JP" altLang="en-US" sz="1600" i="1" dirty="0" smtClean="0">
                <a:solidFill>
                  <a:srgbClr val="FF0000"/>
                </a:solidFill>
              </a:rPr>
              <a:t>）</a:t>
            </a:r>
            <a:endParaRPr lang="en-US" altLang="ja-JP" sz="1600" i="1" dirty="0" smtClean="0">
              <a:solidFill>
                <a:srgbClr val="FF0000"/>
              </a:solidFill>
            </a:endParaRPr>
          </a:p>
        </p:txBody>
      </p:sp>
      <p:sp>
        <p:nvSpPr>
          <p:cNvPr id="16" name="テキスト ボックス 15"/>
          <p:cNvSpPr txBox="1"/>
          <p:nvPr/>
        </p:nvSpPr>
        <p:spPr>
          <a:xfrm rot="679821">
            <a:off x="6525447" y="4484784"/>
            <a:ext cx="2520049" cy="338554"/>
          </a:xfrm>
          <a:prstGeom prst="rect">
            <a:avLst/>
          </a:prstGeom>
          <a:solidFill>
            <a:schemeClr val="bg1"/>
          </a:solidFill>
        </p:spPr>
        <p:txBody>
          <a:bodyPr wrap="none" rtlCol="0">
            <a:spAutoFit/>
          </a:bodyPr>
          <a:lstStyle/>
          <a:p>
            <a:r>
              <a:rPr kumimoji="1" lang="ja-JP" altLang="en-US" sz="1600" i="1" dirty="0" smtClean="0">
                <a:solidFill>
                  <a:srgbClr val="FF0000"/>
                </a:solidFill>
              </a:rPr>
              <a:t>ミューオントラッカー（</a:t>
            </a:r>
            <a:r>
              <a:rPr kumimoji="1" lang="en-US" altLang="ja-JP" sz="1600" i="1" dirty="0" err="1" smtClean="0">
                <a:solidFill>
                  <a:srgbClr val="FF0000"/>
                </a:solidFill>
              </a:rPr>
              <a:t>MuTr</a:t>
            </a:r>
            <a:r>
              <a:rPr lang="ja-JP" altLang="en-US" sz="1600" i="1" dirty="0" smtClean="0">
                <a:solidFill>
                  <a:srgbClr val="FF0000"/>
                </a:solidFill>
              </a:rPr>
              <a:t>）</a:t>
            </a:r>
            <a:endParaRPr lang="en-US" altLang="ja-JP" sz="1600" i="1" dirty="0" smtClean="0">
              <a:solidFill>
                <a:srgbClr val="FF0000"/>
              </a:solidFill>
            </a:endParaRPr>
          </a:p>
        </p:txBody>
      </p:sp>
      <p:sp>
        <p:nvSpPr>
          <p:cNvPr id="18" name="テキスト ボックス 17"/>
          <p:cNvSpPr txBox="1"/>
          <p:nvPr/>
        </p:nvSpPr>
        <p:spPr>
          <a:xfrm>
            <a:off x="4572000" y="5214950"/>
            <a:ext cx="4429156" cy="13388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1400" dirty="0" smtClean="0"/>
              <a:t>ミューオントラッカーは</a:t>
            </a:r>
            <a:r>
              <a:rPr kumimoji="1" lang="ja-JP" altLang="en-US" sz="1400" b="1" i="1" dirty="0" smtClean="0">
                <a:solidFill>
                  <a:srgbClr val="00B050"/>
                </a:solidFill>
              </a:rPr>
              <a:t>カソードストリップチェンバー（</a:t>
            </a:r>
            <a:r>
              <a:rPr kumimoji="1" lang="en-US" altLang="ja-JP" sz="1400" b="1" i="1" dirty="0" smtClean="0">
                <a:solidFill>
                  <a:srgbClr val="00B050"/>
                </a:solidFill>
              </a:rPr>
              <a:t>CSC)</a:t>
            </a:r>
            <a:r>
              <a:rPr kumimoji="1" lang="ja-JP" altLang="en-US" sz="1400" dirty="0" smtClean="0"/>
              <a:t>で形成される３つのステーションから構成。</a:t>
            </a:r>
            <a:endParaRPr kumimoji="1" lang="en-US" altLang="ja-JP" sz="1400" dirty="0" smtClean="0"/>
          </a:p>
          <a:p>
            <a:endParaRPr kumimoji="1" lang="en-US" altLang="ja-JP" sz="1400" dirty="0" smtClean="0"/>
          </a:p>
          <a:p>
            <a:r>
              <a:rPr lang="ja-JP" altLang="en-US" sz="1400" dirty="0" smtClean="0"/>
              <a:t>　</a:t>
            </a:r>
            <a:r>
              <a:rPr lang="ja-JP" altLang="en-US" sz="1100" dirty="0" smtClean="0"/>
              <a:t>各ステーションのプレーン数　６，６，４面　</a:t>
            </a:r>
            <a:endParaRPr lang="en-US" altLang="ja-JP" sz="1100" dirty="0" smtClean="0"/>
          </a:p>
          <a:p>
            <a:r>
              <a:rPr lang="ja-JP" altLang="en-US" sz="1400" dirty="0" smtClean="0"/>
              <a:t>　</a:t>
            </a:r>
            <a:r>
              <a:rPr lang="ja-JP" altLang="en-US" sz="1100" dirty="0" smtClean="0"/>
              <a:t>カソードストリップピッチ　</a:t>
            </a:r>
            <a:r>
              <a:rPr lang="en-US" altLang="ja-JP" sz="1100" dirty="0" smtClean="0"/>
              <a:t>5mm</a:t>
            </a:r>
            <a:r>
              <a:rPr lang="ja-JP" altLang="en-US" sz="1100" dirty="0" smtClean="0"/>
              <a:t>（</a:t>
            </a:r>
            <a:r>
              <a:rPr lang="en-US" altLang="ja-JP" sz="1100" dirty="0" smtClean="0"/>
              <a:t>1</a:t>
            </a:r>
            <a:r>
              <a:rPr lang="ja-JP" altLang="en-US" sz="1100" dirty="0" smtClean="0"/>
              <a:t>本おきに読み出し）</a:t>
            </a:r>
            <a:endParaRPr lang="en-US" altLang="ja-JP" sz="1100" dirty="0" smtClean="0"/>
          </a:p>
          <a:p>
            <a:r>
              <a:rPr lang="ja-JP" altLang="en-US" sz="1100" dirty="0" smtClean="0"/>
              <a:t>　ガス　　　　　　　　　　　　　</a:t>
            </a:r>
            <a:r>
              <a:rPr lang="en-US" altLang="ja-JP" sz="1100" dirty="0" smtClean="0"/>
              <a:t>Ar:CO</a:t>
            </a:r>
            <a:r>
              <a:rPr lang="en-US" altLang="ja-JP" sz="1100" baseline="-25000" dirty="0" smtClean="0"/>
              <a:t>2</a:t>
            </a:r>
            <a:r>
              <a:rPr lang="en-US" altLang="ja-JP" sz="1100" dirty="0" smtClean="0"/>
              <a:t>:CF</a:t>
            </a:r>
            <a:r>
              <a:rPr lang="en-US" altLang="ja-JP" sz="1100" baseline="-25000" dirty="0" smtClean="0"/>
              <a:t>4</a:t>
            </a:r>
            <a:r>
              <a:rPr lang="en-US" altLang="ja-JP" sz="1100" dirty="0" smtClean="0"/>
              <a:t> = 50:30:20</a:t>
            </a:r>
          </a:p>
        </p:txBody>
      </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AutoShape 3"/>
          <p:cNvSpPr>
            <a:spLocks noChangeArrowheads="1"/>
          </p:cNvSpPr>
          <p:nvPr/>
        </p:nvSpPr>
        <p:spPr bwMode="auto">
          <a:xfrm>
            <a:off x="5625526" y="3949537"/>
            <a:ext cx="1160463" cy="1095375"/>
          </a:xfrm>
          <a:prstGeom prst="roundRect">
            <a:avLst>
              <a:gd name="adj" fmla="val 130"/>
            </a:avLst>
          </a:prstGeom>
          <a:solidFill>
            <a:srgbClr val="92D050"/>
          </a:solidFill>
          <a:ln w="36000">
            <a:solidFill>
              <a:srgbClr val="000000"/>
            </a:solidFill>
            <a:round/>
            <a:headEnd/>
            <a:tailEnd/>
          </a:ln>
          <a:effectLst>
            <a:outerShdw blurRad="50800" dist="38100" dir="2700000" algn="tl" rotWithShape="0">
              <a:prstClr val="black">
                <a:alpha val="40000"/>
              </a:prstClr>
            </a:outerShdw>
          </a:effectLst>
        </p:spPr>
        <p:txBody>
          <a:bodyPr wrap="none" lIns="82945" tIns="41473" rIns="82945" bIns="41473" anchor="ctr"/>
          <a:lstStyle/>
          <a:p>
            <a:endParaRPr lang="ja-JP" altLang="en-US">
              <a:latin typeface="Calibri" pitchFamily="34" charset="0"/>
            </a:endParaRPr>
          </a:p>
        </p:txBody>
      </p:sp>
      <p:sp>
        <p:nvSpPr>
          <p:cNvPr id="10245" name="AutoShape 4"/>
          <p:cNvSpPr>
            <a:spLocks noChangeArrowheads="1"/>
          </p:cNvSpPr>
          <p:nvPr/>
        </p:nvSpPr>
        <p:spPr bwMode="auto">
          <a:xfrm>
            <a:off x="5723951" y="4047962"/>
            <a:ext cx="1158875" cy="1093787"/>
          </a:xfrm>
          <a:prstGeom prst="roundRect">
            <a:avLst>
              <a:gd name="adj" fmla="val 130"/>
            </a:avLst>
          </a:prstGeom>
          <a:solidFill>
            <a:srgbClr val="92D050"/>
          </a:solidFill>
          <a:ln w="36000">
            <a:solidFill>
              <a:srgbClr val="000000"/>
            </a:solidFill>
            <a:round/>
            <a:headEnd/>
            <a:tailEnd/>
          </a:ln>
          <a:effectLst>
            <a:outerShdw blurRad="50800" dist="38100" dir="2700000" algn="tl" rotWithShape="0">
              <a:prstClr val="black">
                <a:alpha val="40000"/>
              </a:prstClr>
            </a:outerShdw>
          </a:effectLst>
        </p:spPr>
        <p:txBody>
          <a:bodyPr wrap="none" lIns="82945" tIns="41473" rIns="82945" bIns="41473" anchor="ctr"/>
          <a:lstStyle/>
          <a:p>
            <a:endParaRPr lang="ja-JP" altLang="en-US">
              <a:latin typeface="Calibri" pitchFamily="34" charset="0"/>
            </a:endParaRPr>
          </a:p>
        </p:txBody>
      </p:sp>
      <p:sp>
        <p:nvSpPr>
          <p:cNvPr id="10246" name="AutoShape 5"/>
          <p:cNvSpPr>
            <a:spLocks noChangeArrowheads="1"/>
          </p:cNvSpPr>
          <p:nvPr/>
        </p:nvSpPr>
        <p:spPr bwMode="auto">
          <a:xfrm>
            <a:off x="3206176" y="4149562"/>
            <a:ext cx="1163638" cy="695325"/>
          </a:xfrm>
          <a:prstGeom prst="roundRect">
            <a:avLst>
              <a:gd name="adj" fmla="val 204"/>
            </a:avLst>
          </a:prstGeom>
          <a:solidFill>
            <a:srgbClr val="92D050"/>
          </a:solidFill>
          <a:ln w="36000">
            <a:solidFill>
              <a:srgbClr val="000000"/>
            </a:solidFill>
            <a:round/>
            <a:headEnd/>
            <a:tailEnd/>
          </a:ln>
          <a:effectLst>
            <a:outerShdw blurRad="50800" dist="38100" dir="2700000" algn="tl" rotWithShape="0">
              <a:prstClr val="black">
                <a:alpha val="40000"/>
              </a:prstClr>
            </a:outerShdw>
          </a:effectLst>
        </p:spPr>
        <p:txBody>
          <a:bodyPr wrap="none" lIns="82945" tIns="41473" rIns="82945" bIns="41473" anchor="ctr"/>
          <a:lstStyle/>
          <a:p>
            <a:endParaRPr lang="ja-JP" altLang="en-US">
              <a:latin typeface="Calibri" pitchFamily="34" charset="0"/>
            </a:endParaRPr>
          </a:p>
        </p:txBody>
      </p:sp>
      <p:sp>
        <p:nvSpPr>
          <p:cNvPr id="10247" name="AutoShape 6"/>
          <p:cNvSpPr>
            <a:spLocks noChangeArrowheads="1"/>
          </p:cNvSpPr>
          <p:nvPr/>
        </p:nvSpPr>
        <p:spPr bwMode="auto">
          <a:xfrm>
            <a:off x="3303014" y="4247987"/>
            <a:ext cx="1163637" cy="693737"/>
          </a:xfrm>
          <a:prstGeom prst="roundRect">
            <a:avLst>
              <a:gd name="adj" fmla="val 204"/>
            </a:avLst>
          </a:prstGeom>
          <a:solidFill>
            <a:srgbClr val="92D050"/>
          </a:solidFill>
          <a:ln w="36000">
            <a:solidFill>
              <a:srgbClr val="000000"/>
            </a:solidFill>
            <a:round/>
            <a:headEnd/>
            <a:tailEnd/>
          </a:ln>
          <a:effectLst>
            <a:outerShdw blurRad="50800" dist="38100" dir="2700000" algn="tl" rotWithShape="0">
              <a:prstClr val="black">
                <a:alpha val="40000"/>
              </a:prstClr>
            </a:outerShdw>
          </a:effectLst>
        </p:spPr>
        <p:txBody>
          <a:bodyPr wrap="none" lIns="82945" tIns="41473" rIns="82945" bIns="41473" anchor="ctr"/>
          <a:lstStyle/>
          <a:p>
            <a:endParaRPr lang="ja-JP" altLang="en-US">
              <a:latin typeface="Calibri" pitchFamily="34" charset="0"/>
            </a:endParaRPr>
          </a:p>
        </p:txBody>
      </p:sp>
      <p:sp>
        <p:nvSpPr>
          <p:cNvPr id="10248" name="AutoShape 8"/>
          <p:cNvSpPr>
            <a:spLocks noChangeArrowheads="1"/>
          </p:cNvSpPr>
          <p:nvPr/>
        </p:nvSpPr>
        <p:spPr bwMode="auto">
          <a:xfrm>
            <a:off x="3401439" y="4352762"/>
            <a:ext cx="1163637" cy="695325"/>
          </a:xfrm>
          <a:prstGeom prst="roundRect">
            <a:avLst>
              <a:gd name="adj" fmla="val 204"/>
            </a:avLst>
          </a:prstGeom>
          <a:solidFill>
            <a:srgbClr val="92D050"/>
          </a:solidFill>
          <a:ln w="36000">
            <a:solidFill>
              <a:srgbClr val="000000"/>
            </a:solidFill>
            <a:round/>
            <a:headEnd/>
            <a:tailEnd/>
          </a:ln>
          <a:effectLst>
            <a:outerShdw blurRad="50800" dist="38100" dir="2700000" algn="tl" rotWithShape="0">
              <a:prstClr val="black">
                <a:alpha val="40000"/>
              </a:prstClr>
            </a:outerShdw>
          </a:effectLst>
        </p:spPr>
        <p:txBody>
          <a:bodyPr lIns="97967" tIns="57147" rIns="97967" bIns="57147" anchor="ctr" anchorCtr="1"/>
          <a:lstStyle/>
          <a:p>
            <a:pPr algn="ctr">
              <a:tabLst>
                <a:tab pos="655638" algn="l"/>
              </a:tabLst>
            </a:pPr>
            <a:r>
              <a:rPr lang="en-GB" altLang="ja-JP" sz="2200" dirty="0" smtClean="0">
                <a:solidFill>
                  <a:srgbClr val="000000"/>
                </a:solidFill>
                <a:latin typeface="Calibri" pitchFamily="34" charset="0"/>
              </a:rPr>
              <a:t>ADTX</a:t>
            </a:r>
            <a:endParaRPr lang="en-GB" altLang="ja-JP" sz="2200" dirty="0">
              <a:solidFill>
                <a:srgbClr val="000000"/>
              </a:solidFill>
              <a:latin typeface="Calibri" pitchFamily="34" charset="0"/>
            </a:endParaRPr>
          </a:p>
        </p:txBody>
      </p:sp>
      <p:sp>
        <p:nvSpPr>
          <p:cNvPr id="10249" name="AutoShape 9"/>
          <p:cNvSpPr>
            <a:spLocks noChangeArrowheads="1"/>
          </p:cNvSpPr>
          <p:nvPr/>
        </p:nvSpPr>
        <p:spPr bwMode="auto">
          <a:xfrm>
            <a:off x="5822376" y="4146387"/>
            <a:ext cx="1158875" cy="1093787"/>
          </a:xfrm>
          <a:prstGeom prst="roundRect">
            <a:avLst>
              <a:gd name="adj" fmla="val 130"/>
            </a:avLst>
          </a:prstGeom>
          <a:solidFill>
            <a:srgbClr val="92D050"/>
          </a:solidFill>
          <a:ln w="36000">
            <a:solidFill>
              <a:srgbClr val="000000"/>
            </a:solidFill>
            <a:round/>
            <a:headEnd/>
            <a:tailEnd/>
          </a:ln>
          <a:effectLst>
            <a:outerShdw blurRad="50800" dist="38100" dir="2700000" algn="tl" rotWithShape="0">
              <a:prstClr val="black">
                <a:alpha val="40000"/>
              </a:prstClr>
            </a:outerShdw>
          </a:effectLst>
        </p:spPr>
        <p:txBody>
          <a:bodyPr lIns="97967" tIns="57147" rIns="97967" bIns="57147" anchor="ctr" anchorCtr="1"/>
          <a:lstStyle/>
          <a:p>
            <a:pPr algn="ctr">
              <a:tabLst>
                <a:tab pos="655638" algn="l"/>
              </a:tabLst>
            </a:pPr>
            <a:r>
              <a:rPr lang="en-GB" altLang="ja-JP" sz="2200" dirty="0" smtClean="0">
                <a:solidFill>
                  <a:srgbClr val="000000"/>
                </a:solidFill>
                <a:latin typeface="Calibri" pitchFamily="34" charset="0"/>
              </a:rPr>
              <a:t>MRG,</a:t>
            </a:r>
            <a:endParaRPr lang="en-GB" altLang="ja-JP" sz="2200" dirty="0">
              <a:solidFill>
                <a:srgbClr val="000000"/>
              </a:solidFill>
              <a:latin typeface="Calibri" pitchFamily="34" charset="0"/>
            </a:endParaRPr>
          </a:p>
          <a:p>
            <a:pPr algn="ctr">
              <a:tabLst>
                <a:tab pos="655638" algn="l"/>
              </a:tabLst>
            </a:pPr>
            <a:r>
              <a:rPr lang="en-GB" altLang="ja-JP" sz="2200" dirty="0" smtClean="0">
                <a:solidFill>
                  <a:srgbClr val="000000"/>
                </a:solidFill>
                <a:latin typeface="Calibri" pitchFamily="34" charset="0"/>
              </a:rPr>
              <a:t>DCMIF</a:t>
            </a:r>
          </a:p>
        </p:txBody>
      </p:sp>
      <p:sp>
        <p:nvSpPr>
          <p:cNvPr id="10250" name="AutoShape 10"/>
          <p:cNvSpPr>
            <a:spLocks noChangeArrowheads="1"/>
          </p:cNvSpPr>
          <p:nvPr/>
        </p:nvSpPr>
        <p:spPr bwMode="auto">
          <a:xfrm>
            <a:off x="5694380" y="1857199"/>
            <a:ext cx="1306512" cy="1082675"/>
          </a:xfrm>
          <a:prstGeom prst="roundRect">
            <a:avLst>
              <a:gd name="adj" fmla="val 130"/>
            </a:avLst>
          </a:prstGeom>
          <a:solidFill>
            <a:srgbClr val="92D050"/>
          </a:solidFill>
          <a:ln w="36000">
            <a:solidFill>
              <a:srgbClr val="000000"/>
            </a:solidFill>
            <a:round/>
            <a:headEnd/>
            <a:tailEnd/>
          </a:ln>
          <a:effectLst>
            <a:outerShdw blurRad="50800" dist="38100" dir="2700000" algn="tl" rotWithShape="0">
              <a:prstClr val="black">
                <a:alpha val="40000"/>
              </a:prstClr>
            </a:outerShdw>
          </a:effectLst>
        </p:spPr>
        <p:txBody>
          <a:bodyPr lIns="97967" tIns="57147" rIns="97967" bIns="57147" anchor="ctr" anchorCtr="1"/>
          <a:lstStyle/>
          <a:p>
            <a:pPr algn="ctr">
              <a:tabLst>
                <a:tab pos="655638" algn="l"/>
              </a:tabLst>
            </a:pPr>
            <a:r>
              <a:rPr lang="en-GB" altLang="ja-JP" sz="2200">
                <a:solidFill>
                  <a:srgbClr val="000000"/>
                </a:solidFill>
                <a:latin typeface="Calibri" pitchFamily="34" charset="0"/>
              </a:rPr>
              <a:t>Level 1</a:t>
            </a:r>
          </a:p>
          <a:p>
            <a:pPr algn="ctr">
              <a:tabLst>
                <a:tab pos="655638" algn="l"/>
              </a:tabLst>
            </a:pPr>
            <a:r>
              <a:rPr lang="en-GB" altLang="ja-JP" sz="2200">
                <a:solidFill>
                  <a:srgbClr val="000000"/>
                </a:solidFill>
                <a:latin typeface="Calibri" pitchFamily="34" charset="0"/>
              </a:rPr>
              <a:t>Trigger</a:t>
            </a:r>
          </a:p>
          <a:p>
            <a:pPr algn="ctr">
              <a:tabLst>
                <a:tab pos="655638" algn="l"/>
              </a:tabLst>
            </a:pPr>
            <a:r>
              <a:rPr lang="en-GB" altLang="ja-JP" sz="2200">
                <a:solidFill>
                  <a:srgbClr val="000000"/>
                </a:solidFill>
                <a:latin typeface="Calibri" pitchFamily="34" charset="0"/>
              </a:rPr>
              <a:t>Board</a:t>
            </a:r>
          </a:p>
        </p:txBody>
      </p:sp>
      <p:sp>
        <p:nvSpPr>
          <p:cNvPr id="10252" name="AutoShape 12"/>
          <p:cNvSpPr>
            <a:spLocks noChangeArrowheads="1"/>
          </p:cNvSpPr>
          <p:nvPr/>
        </p:nvSpPr>
        <p:spPr bwMode="auto">
          <a:xfrm>
            <a:off x="3206176" y="5684674"/>
            <a:ext cx="1163638" cy="695325"/>
          </a:xfrm>
          <a:prstGeom prst="roundRect">
            <a:avLst>
              <a:gd name="adj" fmla="val 204"/>
            </a:avLst>
          </a:prstGeom>
          <a:solidFill>
            <a:srgbClr val="FFFFFF"/>
          </a:solidFill>
          <a:ln w="36000">
            <a:solidFill>
              <a:srgbClr val="000000"/>
            </a:solidFill>
            <a:round/>
            <a:headEnd/>
            <a:tailEnd/>
          </a:ln>
        </p:spPr>
        <p:txBody>
          <a:bodyPr wrap="none" lIns="82945" tIns="41473" rIns="82945" bIns="41473" anchor="ctr"/>
          <a:lstStyle/>
          <a:p>
            <a:endParaRPr lang="ja-JP" altLang="en-US">
              <a:latin typeface="Calibri" pitchFamily="34" charset="0"/>
            </a:endParaRPr>
          </a:p>
        </p:txBody>
      </p:sp>
      <p:sp>
        <p:nvSpPr>
          <p:cNvPr id="10253" name="AutoShape 13"/>
          <p:cNvSpPr>
            <a:spLocks noChangeArrowheads="1"/>
          </p:cNvSpPr>
          <p:nvPr/>
        </p:nvSpPr>
        <p:spPr bwMode="auto">
          <a:xfrm>
            <a:off x="3303014" y="5783099"/>
            <a:ext cx="1163637" cy="693738"/>
          </a:xfrm>
          <a:prstGeom prst="roundRect">
            <a:avLst>
              <a:gd name="adj" fmla="val 204"/>
            </a:avLst>
          </a:prstGeom>
          <a:solidFill>
            <a:srgbClr val="FFFFFF"/>
          </a:solidFill>
          <a:ln w="36000">
            <a:solidFill>
              <a:srgbClr val="000000"/>
            </a:solidFill>
            <a:round/>
            <a:headEnd/>
            <a:tailEnd/>
          </a:ln>
        </p:spPr>
        <p:txBody>
          <a:bodyPr wrap="none" lIns="82945" tIns="41473" rIns="82945" bIns="41473" anchor="ctr"/>
          <a:lstStyle/>
          <a:p>
            <a:endParaRPr lang="ja-JP" altLang="en-US">
              <a:latin typeface="Calibri" pitchFamily="34" charset="0"/>
            </a:endParaRPr>
          </a:p>
        </p:txBody>
      </p:sp>
      <p:sp>
        <p:nvSpPr>
          <p:cNvPr id="10254" name="AutoShape 14"/>
          <p:cNvSpPr>
            <a:spLocks noChangeArrowheads="1"/>
          </p:cNvSpPr>
          <p:nvPr/>
        </p:nvSpPr>
        <p:spPr bwMode="auto">
          <a:xfrm>
            <a:off x="3401439" y="5887874"/>
            <a:ext cx="1163637" cy="695325"/>
          </a:xfrm>
          <a:prstGeom prst="roundRect">
            <a:avLst>
              <a:gd name="adj" fmla="val 204"/>
            </a:avLst>
          </a:prstGeom>
          <a:solidFill>
            <a:srgbClr val="FFFFFF"/>
          </a:solidFill>
          <a:ln w="36000">
            <a:solidFill>
              <a:srgbClr val="000000"/>
            </a:solidFill>
            <a:round/>
            <a:headEnd/>
            <a:tailEnd/>
          </a:ln>
        </p:spPr>
        <p:txBody>
          <a:bodyPr lIns="97967" tIns="57147" rIns="97967" bIns="57147" anchor="ctr" anchorCtr="1"/>
          <a:lstStyle/>
          <a:p>
            <a:pPr algn="ctr">
              <a:tabLst>
                <a:tab pos="655638" algn="l"/>
              </a:tabLst>
            </a:pPr>
            <a:r>
              <a:rPr lang="en-GB" altLang="ja-JP" sz="2200">
                <a:solidFill>
                  <a:srgbClr val="000000"/>
                </a:solidFill>
                <a:latin typeface="Calibri" pitchFamily="34" charset="0"/>
              </a:rPr>
              <a:t>MuTr</a:t>
            </a:r>
          </a:p>
          <a:p>
            <a:pPr algn="ctr">
              <a:tabLst>
                <a:tab pos="655638" algn="l"/>
              </a:tabLst>
            </a:pPr>
            <a:r>
              <a:rPr lang="en-GB" altLang="ja-JP" sz="2200">
                <a:solidFill>
                  <a:srgbClr val="000000"/>
                </a:solidFill>
                <a:latin typeface="Calibri" pitchFamily="34" charset="0"/>
              </a:rPr>
              <a:t>FEE</a:t>
            </a:r>
          </a:p>
        </p:txBody>
      </p:sp>
      <p:pic>
        <p:nvPicPr>
          <p:cNvPr id="3115" name="Picture 16"/>
          <p:cNvPicPr>
            <a:picLocks noChangeAspect="1" noChangeArrowheads="1"/>
          </p:cNvPicPr>
          <p:nvPr/>
        </p:nvPicPr>
        <p:blipFill>
          <a:blip r:embed="rId3" cstate="print"/>
          <a:srcRect/>
          <a:stretch>
            <a:fillRect/>
          </a:stretch>
        </p:blipFill>
        <p:spPr bwMode="auto">
          <a:xfrm>
            <a:off x="229614" y="1940732"/>
            <a:ext cx="2285706" cy="4783607"/>
          </a:xfrm>
          <a:prstGeom prst="rect">
            <a:avLst/>
          </a:prstGeom>
          <a:noFill/>
          <a:ln w="9525">
            <a:noFill/>
            <a:round/>
            <a:headEnd/>
            <a:tailEnd/>
          </a:ln>
        </p:spPr>
      </p:pic>
      <p:sp>
        <p:nvSpPr>
          <p:cNvPr id="3117" name="Freeform 18"/>
          <p:cNvSpPr>
            <a:spLocks noChangeArrowheads="1"/>
          </p:cNvSpPr>
          <p:nvPr/>
        </p:nvSpPr>
        <p:spPr bwMode="auto">
          <a:xfrm>
            <a:off x="1809589" y="4459253"/>
            <a:ext cx="449364" cy="878387"/>
          </a:xfrm>
          <a:custGeom>
            <a:avLst/>
            <a:gdLst>
              <a:gd name="T0" fmla="*/ 312 w 1376"/>
              <a:gd name="T1" fmla="*/ 610 h 2688"/>
              <a:gd name="T2" fmla="*/ 0 w 1376"/>
              <a:gd name="T3" fmla="*/ 610 h 2688"/>
              <a:gd name="T4" fmla="*/ 113 w 1376"/>
              <a:gd name="T5" fmla="*/ 0 h 2688"/>
              <a:gd name="T6" fmla="*/ 312 w 1376"/>
              <a:gd name="T7" fmla="*/ 0 h 2688"/>
              <a:gd name="T8" fmla="*/ 312 w 1376"/>
              <a:gd name="T9" fmla="*/ 610 h 2688"/>
              <a:gd name="T10" fmla="*/ 0 60000 65536"/>
              <a:gd name="T11" fmla="*/ 0 60000 65536"/>
              <a:gd name="T12" fmla="*/ 0 60000 65536"/>
              <a:gd name="T13" fmla="*/ 0 60000 65536"/>
              <a:gd name="T14" fmla="*/ 0 60000 65536"/>
              <a:gd name="T15" fmla="*/ 0 w 1376"/>
              <a:gd name="T16" fmla="*/ 0 h 2688"/>
              <a:gd name="T17" fmla="*/ 1376 w 1376"/>
              <a:gd name="T18" fmla="*/ 2688 h 2688"/>
            </a:gdLst>
            <a:ahLst/>
            <a:cxnLst>
              <a:cxn ang="T10">
                <a:pos x="T0" y="T1"/>
              </a:cxn>
              <a:cxn ang="T11">
                <a:pos x="T2" y="T3"/>
              </a:cxn>
              <a:cxn ang="T12">
                <a:pos x="T4" y="T5"/>
              </a:cxn>
              <a:cxn ang="T13">
                <a:pos x="T6" y="T7"/>
              </a:cxn>
              <a:cxn ang="T14">
                <a:pos x="T8" y="T9"/>
              </a:cxn>
            </a:cxnLst>
            <a:rect l="T15" t="T16" r="T17" b="T18"/>
            <a:pathLst>
              <a:path w="1376" h="2688">
                <a:moveTo>
                  <a:pt x="1375" y="2687"/>
                </a:moveTo>
                <a:lnTo>
                  <a:pt x="0" y="2687"/>
                </a:lnTo>
                <a:lnTo>
                  <a:pt x="500" y="0"/>
                </a:lnTo>
                <a:lnTo>
                  <a:pt x="1375" y="0"/>
                </a:lnTo>
                <a:lnTo>
                  <a:pt x="1375" y="2687"/>
                </a:lnTo>
              </a:path>
            </a:pathLst>
          </a:custGeom>
          <a:noFill/>
          <a:ln w="9525">
            <a:noFill/>
            <a:round/>
            <a:headEnd/>
            <a:tailEnd/>
          </a:ln>
        </p:spPr>
        <p:txBody>
          <a:bodyPr wrap="none" anchor="ctr"/>
          <a:lstStyle/>
          <a:p>
            <a:pPr fontAlgn="auto">
              <a:spcBef>
                <a:spcPts val="0"/>
              </a:spcBef>
              <a:spcAft>
                <a:spcPts val="0"/>
              </a:spcAft>
              <a:defRPr/>
            </a:pPr>
            <a:endParaRPr lang="ja-JP" altLang="en-US">
              <a:latin typeface="Calibri" pitchFamily="34" charset="0"/>
            </a:endParaRPr>
          </a:p>
        </p:txBody>
      </p:sp>
      <p:sp>
        <p:nvSpPr>
          <p:cNvPr id="10256" name="Freeform 22"/>
          <p:cNvSpPr>
            <a:spLocks/>
          </p:cNvSpPr>
          <p:nvPr/>
        </p:nvSpPr>
        <p:spPr bwMode="auto">
          <a:xfrm>
            <a:off x="2645789" y="4594062"/>
            <a:ext cx="531812" cy="1530350"/>
          </a:xfrm>
          <a:custGeom>
            <a:avLst/>
            <a:gdLst>
              <a:gd name="T0" fmla="*/ 2147483647 w 1626"/>
              <a:gd name="T1" fmla="*/ 2147483647 h 4689"/>
              <a:gd name="T2" fmla="*/ 0 w 1626"/>
              <a:gd name="T3" fmla="*/ 2147483647 h 4689"/>
              <a:gd name="T4" fmla="*/ 0 w 1626"/>
              <a:gd name="T5" fmla="*/ 0 h 4689"/>
              <a:gd name="T6" fmla="*/ 2147483647 w 1626"/>
              <a:gd name="T7" fmla="*/ 0 h 4689"/>
              <a:gd name="T8" fmla="*/ 0 60000 65536"/>
              <a:gd name="T9" fmla="*/ 0 60000 65536"/>
              <a:gd name="T10" fmla="*/ 0 60000 65536"/>
              <a:gd name="T11" fmla="*/ 0 60000 65536"/>
              <a:gd name="T12" fmla="*/ 0 w 1626"/>
              <a:gd name="T13" fmla="*/ 0 h 4689"/>
              <a:gd name="T14" fmla="*/ 1626 w 1626"/>
              <a:gd name="T15" fmla="*/ 4689 h 4689"/>
            </a:gdLst>
            <a:ahLst/>
            <a:cxnLst>
              <a:cxn ang="T8">
                <a:pos x="T0" y="T1"/>
              </a:cxn>
              <a:cxn ang="T9">
                <a:pos x="T2" y="T3"/>
              </a:cxn>
              <a:cxn ang="T10">
                <a:pos x="T4" y="T5"/>
              </a:cxn>
              <a:cxn ang="T11">
                <a:pos x="T6" y="T7"/>
              </a:cxn>
            </a:cxnLst>
            <a:rect l="T12" t="T13" r="T14" b="T15"/>
            <a:pathLst>
              <a:path w="1626" h="4689">
                <a:moveTo>
                  <a:pt x="1625" y="4688"/>
                </a:moveTo>
                <a:lnTo>
                  <a:pt x="0" y="4688"/>
                </a:lnTo>
                <a:lnTo>
                  <a:pt x="0" y="0"/>
                </a:lnTo>
                <a:lnTo>
                  <a:pt x="1625" y="0"/>
                </a:lnTo>
              </a:path>
            </a:pathLst>
          </a:custGeom>
          <a:noFill/>
          <a:ln w="36000">
            <a:solidFill>
              <a:srgbClr val="000000"/>
            </a:solidFill>
            <a:round/>
            <a:headEnd type="triangle" w="med" len="med"/>
            <a:tailEnd type="triangle" w="med" len="med"/>
          </a:ln>
        </p:spPr>
        <p:txBody>
          <a:bodyPr lIns="82945" tIns="41473" rIns="82945" bIns="41473"/>
          <a:lstStyle/>
          <a:p>
            <a:endParaRPr lang="ja-JP" altLang="en-US">
              <a:latin typeface="Calibri" pitchFamily="34" charset="0"/>
            </a:endParaRPr>
          </a:p>
        </p:txBody>
      </p:sp>
      <p:sp>
        <p:nvSpPr>
          <p:cNvPr id="10257" name="Line 23"/>
          <p:cNvSpPr>
            <a:spLocks noChangeShapeType="1"/>
          </p:cNvSpPr>
          <p:nvPr/>
        </p:nvSpPr>
        <p:spPr bwMode="auto">
          <a:xfrm flipH="1">
            <a:off x="1480564" y="5622762"/>
            <a:ext cx="1166812" cy="1587"/>
          </a:xfrm>
          <a:prstGeom prst="line">
            <a:avLst/>
          </a:prstGeom>
          <a:noFill/>
          <a:ln w="36000">
            <a:solidFill>
              <a:srgbClr val="000000"/>
            </a:solidFill>
            <a:round/>
            <a:headEnd/>
            <a:tailEnd/>
          </a:ln>
        </p:spPr>
        <p:txBody>
          <a:bodyPr lIns="82945" tIns="41473" rIns="82945" bIns="41473"/>
          <a:lstStyle/>
          <a:p>
            <a:endParaRPr lang="ja-JP" altLang="en-US"/>
          </a:p>
        </p:txBody>
      </p:sp>
      <p:sp>
        <p:nvSpPr>
          <p:cNvPr id="10260" name="Text Box 26"/>
          <p:cNvSpPr txBox="1">
            <a:spLocks noChangeArrowheads="1"/>
          </p:cNvSpPr>
          <p:nvPr/>
        </p:nvSpPr>
        <p:spPr bwMode="auto">
          <a:xfrm>
            <a:off x="1801799" y="5614840"/>
            <a:ext cx="841375" cy="314325"/>
          </a:xfrm>
          <a:prstGeom prst="rect">
            <a:avLst/>
          </a:prstGeom>
          <a:noFill/>
          <a:ln w="9525">
            <a:noFill/>
            <a:round/>
            <a:headEnd/>
            <a:tailEnd/>
          </a:ln>
        </p:spPr>
        <p:txBody>
          <a:bodyPr wrap="none" lIns="81639" tIns="40820" rIns="81639" bIns="40820"/>
          <a:lstStyle/>
          <a:p>
            <a:pPr>
              <a:tabLst>
                <a:tab pos="655638" algn="l"/>
              </a:tabLst>
            </a:pPr>
            <a:r>
              <a:rPr lang="en-GB" altLang="ja-JP" sz="1600" dirty="0">
                <a:solidFill>
                  <a:srgbClr val="000000"/>
                </a:solidFill>
                <a:latin typeface="Calibri" pitchFamily="34" charset="0"/>
              </a:rPr>
              <a:t>2 plane</a:t>
            </a:r>
          </a:p>
        </p:txBody>
      </p:sp>
      <p:sp>
        <p:nvSpPr>
          <p:cNvPr id="10261" name="Text Box 27"/>
          <p:cNvSpPr txBox="1">
            <a:spLocks noChangeArrowheads="1"/>
          </p:cNvSpPr>
          <p:nvPr/>
        </p:nvSpPr>
        <p:spPr bwMode="auto">
          <a:xfrm>
            <a:off x="2494976" y="4149562"/>
            <a:ext cx="620713" cy="449262"/>
          </a:xfrm>
          <a:prstGeom prst="rect">
            <a:avLst/>
          </a:prstGeom>
          <a:noFill/>
          <a:ln w="9525">
            <a:noFill/>
            <a:round/>
            <a:headEnd/>
            <a:tailEnd/>
          </a:ln>
        </p:spPr>
        <p:txBody>
          <a:bodyPr wrap="none" lIns="81639" tIns="40820" rIns="81639" bIns="40820"/>
          <a:lstStyle/>
          <a:p>
            <a:r>
              <a:rPr lang="en-GB" altLang="ja-JP" b="1">
                <a:solidFill>
                  <a:srgbClr val="000000"/>
                </a:solidFill>
                <a:latin typeface="Calibri" pitchFamily="34" charset="0"/>
              </a:rPr>
              <a:t>5%</a:t>
            </a:r>
          </a:p>
        </p:txBody>
      </p:sp>
      <p:sp>
        <p:nvSpPr>
          <p:cNvPr id="10262" name="Text Box 28"/>
          <p:cNvSpPr txBox="1">
            <a:spLocks noChangeArrowheads="1"/>
          </p:cNvSpPr>
          <p:nvPr/>
        </p:nvSpPr>
        <p:spPr bwMode="auto">
          <a:xfrm>
            <a:off x="2299714" y="6108537"/>
            <a:ext cx="800100" cy="449262"/>
          </a:xfrm>
          <a:prstGeom prst="rect">
            <a:avLst/>
          </a:prstGeom>
          <a:noFill/>
          <a:ln w="9525">
            <a:noFill/>
            <a:round/>
            <a:headEnd/>
            <a:tailEnd/>
          </a:ln>
        </p:spPr>
        <p:txBody>
          <a:bodyPr wrap="none" lIns="81639" tIns="40820" rIns="81639" bIns="40820"/>
          <a:lstStyle/>
          <a:p>
            <a:pPr>
              <a:tabLst>
                <a:tab pos="655638" algn="l"/>
              </a:tabLst>
            </a:pPr>
            <a:r>
              <a:rPr lang="en-GB" altLang="ja-JP" b="1">
                <a:solidFill>
                  <a:srgbClr val="000000"/>
                </a:solidFill>
                <a:latin typeface="Calibri" pitchFamily="34" charset="0"/>
              </a:rPr>
              <a:t>95%</a:t>
            </a:r>
          </a:p>
        </p:txBody>
      </p:sp>
      <p:sp>
        <p:nvSpPr>
          <p:cNvPr id="10263" name="Line 29"/>
          <p:cNvSpPr>
            <a:spLocks noChangeShapeType="1"/>
          </p:cNvSpPr>
          <p:nvPr/>
        </p:nvSpPr>
        <p:spPr bwMode="auto">
          <a:xfrm>
            <a:off x="4604764" y="4601999"/>
            <a:ext cx="958850" cy="1588"/>
          </a:xfrm>
          <a:prstGeom prst="line">
            <a:avLst/>
          </a:prstGeom>
          <a:noFill/>
          <a:ln w="36000">
            <a:solidFill>
              <a:srgbClr val="FF0000"/>
            </a:solidFill>
            <a:round/>
            <a:headEnd/>
            <a:tailEnd type="triangle" w="med" len="med"/>
          </a:ln>
        </p:spPr>
        <p:txBody>
          <a:bodyPr lIns="82945" tIns="41473" rIns="82945" bIns="41473"/>
          <a:lstStyle/>
          <a:p>
            <a:endParaRPr lang="ja-JP" altLang="en-US"/>
          </a:p>
        </p:txBody>
      </p:sp>
      <p:sp>
        <p:nvSpPr>
          <p:cNvPr id="10265" name="Line 31"/>
          <p:cNvSpPr>
            <a:spLocks noChangeShapeType="1"/>
          </p:cNvSpPr>
          <p:nvPr/>
        </p:nvSpPr>
        <p:spPr bwMode="auto">
          <a:xfrm flipV="1">
            <a:off x="6258939" y="2955764"/>
            <a:ext cx="1587" cy="1044575"/>
          </a:xfrm>
          <a:prstGeom prst="line">
            <a:avLst/>
          </a:prstGeom>
          <a:noFill/>
          <a:ln w="36000">
            <a:solidFill>
              <a:srgbClr val="FF0000"/>
            </a:solidFill>
            <a:round/>
            <a:headEnd/>
            <a:tailEnd type="triangle" w="med" len="med"/>
          </a:ln>
        </p:spPr>
        <p:txBody>
          <a:bodyPr lIns="82945" tIns="41473" rIns="82945" bIns="41473"/>
          <a:lstStyle/>
          <a:p>
            <a:endParaRPr lang="ja-JP" altLang="en-US"/>
          </a:p>
        </p:txBody>
      </p:sp>
      <p:grpSp>
        <p:nvGrpSpPr>
          <p:cNvPr id="2" name="グループ化 56"/>
          <p:cNvGrpSpPr/>
          <p:nvPr/>
        </p:nvGrpSpPr>
        <p:grpSpPr>
          <a:xfrm>
            <a:off x="142844" y="1142984"/>
            <a:ext cx="5500726" cy="3805862"/>
            <a:chOff x="142844" y="928835"/>
            <a:chExt cx="5500726" cy="3805862"/>
          </a:xfrm>
        </p:grpSpPr>
        <p:sp>
          <p:nvSpPr>
            <p:cNvPr id="3118" name="Freeform 19"/>
            <p:cNvSpPr>
              <a:spLocks noChangeArrowheads="1"/>
            </p:cNvSpPr>
            <p:nvPr/>
          </p:nvSpPr>
          <p:spPr bwMode="auto">
            <a:xfrm>
              <a:off x="1034724" y="1326269"/>
              <a:ext cx="1837783" cy="3408428"/>
            </a:xfrm>
            <a:custGeom>
              <a:avLst/>
              <a:gdLst>
                <a:gd name="T0" fmla="*/ 57 w 5626"/>
                <a:gd name="T1" fmla="*/ 283 h 10439"/>
                <a:gd name="T2" fmla="*/ 0 w 5626"/>
                <a:gd name="T3" fmla="*/ 0 h 10439"/>
                <a:gd name="T4" fmla="*/ 1276 w 5626"/>
                <a:gd name="T5" fmla="*/ 0 h 10439"/>
                <a:gd name="T6" fmla="*/ 723 w 5626"/>
                <a:gd name="T7" fmla="*/ 2367 h 10439"/>
                <a:gd name="T8" fmla="*/ 567 w 5626"/>
                <a:gd name="T9" fmla="*/ 2367 h 10439"/>
                <a:gd name="T10" fmla="*/ 0 60000 65536"/>
                <a:gd name="T11" fmla="*/ 0 60000 65536"/>
                <a:gd name="T12" fmla="*/ 0 60000 65536"/>
                <a:gd name="T13" fmla="*/ 0 60000 65536"/>
                <a:gd name="T14" fmla="*/ 0 60000 65536"/>
                <a:gd name="T15" fmla="*/ 0 w 5626"/>
                <a:gd name="T16" fmla="*/ 0 h 10439"/>
                <a:gd name="T17" fmla="*/ 5626 w 5626"/>
                <a:gd name="T18" fmla="*/ 10439 h 10439"/>
              </a:gdLst>
              <a:ahLst/>
              <a:cxnLst>
                <a:cxn ang="T10">
                  <a:pos x="T0" y="T1"/>
                </a:cxn>
                <a:cxn ang="T11">
                  <a:pos x="T2" y="T3"/>
                </a:cxn>
                <a:cxn ang="T12">
                  <a:pos x="T4" y="T5"/>
                </a:cxn>
                <a:cxn ang="T13">
                  <a:pos x="T6" y="T7"/>
                </a:cxn>
                <a:cxn ang="T14">
                  <a:pos x="T8" y="T9"/>
                </a:cxn>
              </a:cxnLst>
              <a:rect l="T15" t="T16" r="T17" b="T18"/>
              <a:pathLst>
                <a:path w="5626" h="10439">
                  <a:moveTo>
                    <a:pt x="250" y="1250"/>
                  </a:moveTo>
                  <a:lnTo>
                    <a:pt x="0" y="0"/>
                  </a:lnTo>
                  <a:lnTo>
                    <a:pt x="5625" y="0"/>
                  </a:lnTo>
                  <a:lnTo>
                    <a:pt x="3187" y="10438"/>
                  </a:lnTo>
                  <a:lnTo>
                    <a:pt x="2500" y="10438"/>
                  </a:lnTo>
                </a:path>
              </a:pathLst>
            </a:custGeom>
            <a:noFill/>
            <a:ln w="36000">
              <a:solidFill>
                <a:srgbClr val="0000FF"/>
              </a:solidFill>
              <a:round/>
              <a:headEnd/>
              <a:tailEnd/>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ja-JP" altLang="en-US">
                <a:latin typeface="Calibri" pitchFamily="34" charset="0"/>
              </a:endParaRPr>
            </a:p>
          </p:txBody>
        </p:sp>
        <p:sp>
          <p:nvSpPr>
            <p:cNvPr id="3119" name="Text Box 20"/>
            <p:cNvSpPr txBox="1">
              <a:spLocks noChangeArrowheads="1"/>
            </p:cNvSpPr>
            <p:nvPr/>
          </p:nvSpPr>
          <p:spPr bwMode="auto">
            <a:xfrm>
              <a:off x="142844" y="928835"/>
              <a:ext cx="842557" cy="440633"/>
            </a:xfrm>
            <a:prstGeom prst="rect">
              <a:avLst/>
            </a:prstGeom>
            <a:noFill/>
            <a:ln w="9525">
              <a:noFill/>
              <a:round/>
              <a:headEnd/>
              <a:tailEnd/>
            </a:ln>
          </p:spPr>
          <p:txBody>
            <a:bodyPr wrap="none" lIns="90000" tIns="45000" rIns="90000" bIns="45000"/>
            <a:lstStyle/>
            <a:p>
              <a:pPr fontAlgn="auto">
                <a:spcBef>
                  <a:spcPts val="0"/>
                </a:spcBef>
                <a:spcAft>
                  <a:spcPts val="0"/>
                </a:spcAft>
                <a:tabLst>
                  <a:tab pos="655638" algn="l"/>
                </a:tabLst>
                <a:defRPr/>
              </a:pPr>
              <a:r>
                <a:rPr lang="en-GB" altLang="ja-JP" sz="2800" dirty="0">
                  <a:solidFill>
                    <a:srgbClr val="0000FF"/>
                  </a:solidFill>
                  <a:latin typeface="Calibri" pitchFamily="34" charset="0"/>
                </a:rPr>
                <a:t>RPC</a:t>
              </a:r>
            </a:p>
          </p:txBody>
        </p:sp>
        <p:sp>
          <p:nvSpPr>
            <p:cNvPr id="10266" name="Line 32"/>
            <p:cNvSpPr>
              <a:spLocks noChangeShapeType="1"/>
            </p:cNvSpPr>
            <p:nvPr/>
          </p:nvSpPr>
          <p:spPr bwMode="auto">
            <a:xfrm>
              <a:off x="2625151" y="2060574"/>
              <a:ext cx="3018419" cy="11103"/>
            </a:xfrm>
            <a:prstGeom prst="line">
              <a:avLst/>
            </a:prstGeom>
            <a:noFill/>
            <a:ln w="36000">
              <a:solidFill>
                <a:srgbClr val="FF0000"/>
              </a:solidFill>
              <a:round/>
              <a:headEnd/>
              <a:tailEnd type="triangle" w="med" len="med"/>
            </a:ln>
          </p:spPr>
          <p:txBody>
            <a:bodyPr lIns="82945" tIns="41473" rIns="82945" bIns="41473"/>
            <a:lstStyle/>
            <a:p>
              <a:endParaRPr lang="ja-JP" altLang="en-US"/>
            </a:p>
          </p:txBody>
        </p:sp>
      </p:grpSp>
      <p:sp>
        <p:nvSpPr>
          <p:cNvPr id="10269" name="Line 35"/>
          <p:cNvSpPr>
            <a:spLocks noChangeShapeType="1"/>
          </p:cNvSpPr>
          <p:nvPr/>
        </p:nvSpPr>
        <p:spPr bwMode="auto">
          <a:xfrm>
            <a:off x="6992364" y="2254087"/>
            <a:ext cx="1122362" cy="1587"/>
          </a:xfrm>
          <a:prstGeom prst="line">
            <a:avLst/>
          </a:prstGeom>
          <a:noFill/>
          <a:ln w="36000">
            <a:solidFill>
              <a:srgbClr val="FF0000"/>
            </a:solidFill>
            <a:round/>
            <a:headEnd/>
            <a:tailEnd type="triangle" w="med" len="med"/>
          </a:ln>
        </p:spPr>
        <p:txBody>
          <a:bodyPr lIns="82945" tIns="41473" rIns="82945" bIns="41473"/>
          <a:lstStyle/>
          <a:p>
            <a:endParaRPr lang="ja-JP" altLang="en-US"/>
          </a:p>
        </p:txBody>
      </p:sp>
      <p:sp>
        <p:nvSpPr>
          <p:cNvPr id="10270" name="Text Box 36"/>
          <p:cNvSpPr txBox="1">
            <a:spLocks noChangeArrowheads="1"/>
          </p:cNvSpPr>
          <p:nvPr/>
        </p:nvSpPr>
        <p:spPr bwMode="auto">
          <a:xfrm>
            <a:off x="7537420" y="2285827"/>
            <a:ext cx="1606580" cy="857421"/>
          </a:xfrm>
          <a:prstGeom prst="rect">
            <a:avLst/>
          </a:prstGeom>
          <a:noFill/>
          <a:ln w="9525">
            <a:noFill/>
            <a:round/>
            <a:headEnd/>
            <a:tailEnd/>
          </a:ln>
        </p:spPr>
        <p:txBody>
          <a:bodyPr wrap="none" lIns="81639" tIns="40820" rIns="81639" bIns="40820"/>
          <a:lstStyle/>
          <a:p>
            <a:pPr>
              <a:tabLst>
                <a:tab pos="655638" algn="l"/>
              </a:tabLst>
            </a:pPr>
            <a:r>
              <a:rPr lang="en-GB" altLang="ja-JP" sz="2200" dirty="0" smtClean="0">
                <a:solidFill>
                  <a:srgbClr val="FF0000"/>
                </a:solidFill>
                <a:latin typeface="Calibri" pitchFamily="34" charset="0"/>
              </a:rPr>
              <a:t>LV1 Trigger</a:t>
            </a:r>
          </a:p>
          <a:p>
            <a:pPr>
              <a:tabLst>
                <a:tab pos="655638" algn="l"/>
              </a:tabLst>
            </a:pPr>
            <a:r>
              <a:rPr lang="en-GB" altLang="ja-JP" sz="2200" dirty="0" smtClean="0">
                <a:solidFill>
                  <a:srgbClr val="FF0000"/>
                </a:solidFill>
                <a:latin typeface="Calibri" pitchFamily="34" charset="0"/>
              </a:rPr>
              <a:t>primitive</a:t>
            </a:r>
            <a:endParaRPr lang="en-GB" altLang="ja-JP" sz="2200" dirty="0">
              <a:solidFill>
                <a:srgbClr val="FF0000"/>
              </a:solidFill>
              <a:latin typeface="Calibri" pitchFamily="34" charset="0"/>
            </a:endParaRPr>
          </a:p>
        </p:txBody>
      </p:sp>
      <p:sp>
        <p:nvSpPr>
          <p:cNvPr id="10275" name="Text Box 45"/>
          <p:cNvSpPr txBox="1">
            <a:spLocks noChangeArrowheads="1"/>
          </p:cNvSpPr>
          <p:nvPr/>
        </p:nvSpPr>
        <p:spPr bwMode="auto">
          <a:xfrm>
            <a:off x="3090289" y="3681249"/>
            <a:ext cx="1576387" cy="533400"/>
          </a:xfrm>
          <a:prstGeom prst="rect">
            <a:avLst/>
          </a:prstGeom>
          <a:noFill/>
          <a:ln w="9525">
            <a:noFill/>
            <a:round/>
            <a:headEnd/>
            <a:tailEnd/>
          </a:ln>
        </p:spPr>
        <p:txBody>
          <a:bodyPr wrap="none" lIns="81639" tIns="40820" rIns="81639" bIns="40820"/>
          <a:lstStyle/>
          <a:p>
            <a:pPr algn="ctr">
              <a:tabLst>
                <a:tab pos="655638" algn="l"/>
                <a:tab pos="1312863" algn="l"/>
              </a:tabLst>
            </a:pPr>
            <a:r>
              <a:rPr lang="en-GB" altLang="ja-JP" sz="2200" dirty="0" smtClean="0">
                <a:solidFill>
                  <a:srgbClr val="00B0F0"/>
                </a:solidFill>
                <a:latin typeface="Calibri" pitchFamily="34" charset="0"/>
              </a:rPr>
              <a:t>Amp, </a:t>
            </a:r>
            <a:r>
              <a:rPr lang="en-GB" altLang="ja-JP" sz="2200" dirty="0" err="1" smtClean="0">
                <a:solidFill>
                  <a:srgbClr val="00B0F0"/>
                </a:solidFill>
                <a:latin typeface="Calibri" pitchFamily="34" charset="0"/>
              </a:rPr>
              <a:t>discri</a:t>
            </a:r>
            <a:endParaRPr lang="en-GB" altLang="ja-JP" sz="2200" dirty="0">
              <a:solidFill>
                <a:srgbClr val="00B0F0"/>
              </a:solidFill>
              <a:latin typeface="Calibri" pitchFamily="34" charset="0"/>
            </a:endParaRPr>
          </a:p>
        </p:txBody>
      </p:sp>
      <p:sp>
        <p:nvSpPr>
          <p:cNvPr id="49" name="タイトル 48"/>
          <p:cNvSpPr>
            <a:spLocks noGrp="1"/>
          </p:cNvSpPr>
          <p:nvPr>
            <p:ph type="title"/>
          </p:nvPr>
        </p:nvSpPr>
        <p:spPr>
          <a:xfrm>
            <a:off x="755576" y="0"/>
            <a:ext cx="7964562" cy="620688"/>
          </a:xfrm>
        </p:spPr>
        <p:txBody>
          <a:bodyPr rtlCol="0">
            <a:normAutofit/>
          </a:bodyPr>
          <a:lstStyle/>
          <a:p>
            <a:pPr eaLnBrk="1" fontAlgn="auto" hangingPunct="1">
              <a:spcAft>
                <a:spcPts val="0"/>
              </a:spcAft>
              <a:defRPr/>
            </a:pPr>
            <a:r>
              <a:rPr lang="ja-JP" altLang="en-US" sz="3200" dirty="0" smtClean="0"/>
              <a:t>高運動量ミューオントリガー</a:t>
            </a:r>
            <a:endParaRPr lang="ja-JP" altLang="en-US" sz="3200" dirty="0"/>
          </a:p>
        </p:txBody>
      </p:sp>
      <p:sp>
        <p:nvSpPr>
          <p:cNvPr id="3114" name="スライド番号プレースホルダ 47"/>
          <p:cNvSpPr>
            <a:spLocks noGrp="1"/>
          </p:cNvSpPr>
          <p:nvPr>
            <p:ph type="sldNum" sz="quarter" idx="12"/>
          </p:nvPr>
        </p:nvSpPr>
        <p:spPr bwMode="auto">
          <a:xfrm>
            <a:off x="6796118" y="6429396"/>
            <a:ext cx="2133600" cy="365125"/>
          </a:xfrm>
          <a:ln>
            <a:miter lim="800000"/>
            <a:headEnd/>
            <a:tailEnd/>
          </a:ln>
        </p:spPr>
        <p:txBody>
          <a:bodyPr/>
          <a:lstStyle/>
          <a:p>
            <a:pPr>
              <a:defRPr/>
            </a:pPr>
            <a:fld id="{A21CCA0D-3472-4633-9BA8-513320177C98}" type="slidenum">
              <a:rPr lang="ja-JP" altLang="en-US"/>
              <a:pPr>
                <a:defRPr/>
              </a:pPr>
              <a:t>4</a:t>
            </a:fld>
            <a:endParaRPr lang="ja-JP" altLang="en-US"/>
          </a:p>
        </p:txBody>
      </p:sp>
      <p:sp>
        <p:nvSpPr>
          <p:cNvPr id="10278" name="テキスト ボックス 50"/>
          <p:cNvSpPr txBox="1">
            <a:spLocks noChangeArrowheads="1"/>
          </p:cNvSpPr>
          <p:nvPr/>
        </p:nvSpPr>
        <p:spPr bwMode="auto">
          <a:xfrm>
            <a:off x="5488964" y="3571876"/>
            <a:ext cx="1726242" cy="369332"/>
          </a:xfrm>
          <a:prstGeom prst="rect">
            <a:avLst/>
          </a:prstGeom>
          <a:noFill/>
          <a:ln w="9525">
            <a:noFill/>
            <a:miter lim="800000"/>
            <a:headEnd/>
            <a:tailEnd/>
          </a:ln>
        </p:spPr>
        <p:txBody>
          <a:bodyPr wrap="none">
            <a:spAutoFit/>
          </a:bodyPr>
          <a:lstStyle/>
          <a:p>
            <a:r>
              <a:rPr lang="en-US" altLang="ja-JP" dirty="0" err="1" smtClean="0">
                <a:solidFill>
                  <a:srgbClr val="00B0F0"/>
                </a:solidFill>
              </a:rPr>
              <a:t>Merge,Reformat</a:t>
            </a:r>
            <a:endParaRPr lang="ja-JP" altLang="en-US" dirty="0">
              <a:solidFill>
                <a:srgbClr val="00B0F0"/>
              </a:solidFill>
            </a:endParaRPr>
          </a:p>
        </p:txBody>
      </p:sp>
      <p:sp>
        <p:nvSpPr>
          <p:cNvPr id="45" name="テキスト ボックス 44"/>
          <p:cNvSpPr txBox="1"/>
          <p:nvPr/>
        </p:nvSpPr>
        <p:spPr>
          <a:xfrm>
            <a:off x="3214678" y="5357661"/>
            <a:ext cx="1290738" cy="307777"/>
          </a:xfrm>
          <a:prstGeom prst="rect">
            <a:avLst/>
          </a:prstGeom>
          <a:noFill/>
        </p:spPr>
        <p:txBody>
          <a:bodyPr wrap="none" rtlCol="0">
            <a:spAutoFit/>
          </a:bodyPr>
          <a:lstStyle/>
          <a:p>
            <a:r>
              <a:rPr lang="en-US" altLang="ja-JP" sz="1400" dirty="0" err="1" smtClean="0"/>
              <a:t>Amplifier&amp;ADC</a:t>
            </a:r>
            <a:endParaRPr kumimoji="1" lang="ja-JP" altLang="en-US" sz="1400" dirty="0"/>
          </a:p>
        </p:txBody>
      </p:sp>
      <p:sp>
        <p:nvSpPr>
          <p:cNvPr id="46" name="テキスト ボックス 45"/>
          <p:cNvSpPr txBox="1"/>
          <p:nvPr/>
        </p:nvSpPr>
        <p:spPr>
          <a:xfrm>
            <a:off x="373414" y="2273685"/>
            <a:ext cx="537327" cy="369332"/>
          </a:xfrm>
          <a:prstGeom prst="rect">
            <a:avLst/>
          </a:prstGeom>
          <a:noFill/>
        </p:spPr>
        <p:txBody>
          <a:bodyPr wrap="none" rtlCol="0">
            <a:spAutoFit/>
          </a:bodyPr>
          <a:lstStyle/>
          <a:p>
            <a:r>
              <a:rPr kumimoji="1" lang="en-US" altLang="ja-JP" dirty="0" smtClean="0"/>
              <a:t>CSC</a:t>
            </a:r>
            <a:endParaRPr kumimoji="1" lang="ja-JP" altLang="en-US" dirty="0"/>
          </a:p>
        </p:txBody>
      </p:sp>
      <p:sp>
        <p:nvSpPr>
          <p:cNvPr id="47" name="テキスト ボックス 46"/>
          <p:cNvSpPr txBox="1"/>
          <p:nvPr/>
        </p:nvSpPr>
        <p:spPr>
          <a:xfrm>
            <a:off x="373414" y="3416693"/>
            <a:ext cx="537327" cy="369332"/>
          </a:xfrm>
          <a:prstGeom prst="rect">
            <a:avLst/>
          </a:prstGeom>
          <a:noFill/>
        </p:spPr>
        <p:txBody>
          <a:bodyPr wrap="none" rtlCol="0">
            <a:spAutoFit/>
          </a:bodyPr>
          <a:lstStyle/>
          <a:p>
            <a:r>
              <a:rPr kumimoji="1" lang="en-US" altLang="ja-JP" dirty="0" smtClean="0"/>
              <a:t>CSC</a:t>
            </a:r>
            <a:endParaRPr kumimoji="1" lang="ja-JP" altLang="en-US" dirty="0"/>
          </a:p>
        </p:txBody>
      </p:sp>
      <p:sp>
        <p:nvSpPr>
          <p:cNvPr id="48" name="テキスト ボックス 47"/>
          <p:cNvSpPr txBox="1"/>
          <p:nvPr/>
        </p:nvSpPr>
        <p:spPr>
          <a:xfrm>
            <a:off x="373414" y="4345387"/>
            <a:ext cx="537327" cy="369332"/>
          </a:xfrm>
          <a:prstGeom prst="rect">
            <a:avLst/>
          </a:prstGeom>
          <a:noFill/>
        </p:spPr>
        <p:txBody>
          <a:bodyPr wrap="none" rtlCol="0">
            <a:spAutoFit/>
          </a:bodyPr>
          <a:lstStyle/>
          <a:p>
            <a:r>
              <a:rPr kumimoji="1" lang="en-US" altLang="ja-JP" dirty="0" smtClean="0"/>
              <a:t>CSC</a:t>
            </a:r>
            <a:endParaRPr kumimoji="1" lang="ja-JP" altLang="en-US" dirty="0"/>
          </a:p>
        </p:txBody>
      </p:sp>
      <p:sp>
        <p:nvSpPr>
          <p:cNvPr id="50" name="右矢印 49"/>
          <p:cNvSpPr/>
          <p:nvPr/>
        </p:nvSpPr>
        <p:spPr>
          <a:xfrm rot="16200000">
            <a:off x="1386084" y="4178934"/>
            <a:ext cx="1500198" cy="71438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51" name="テキスト ボックス 50"/>
          <p:cNvSpPr txBox="1"/>
          <p:nvPr/>
        </p:nvSpPr>
        <p:spPr>
          <a:xfrm rot="5400000">
            <a:off x="1648061" y="4347645"/>
            <a:ext cx="997389" cy="461665"/>
          </a:xfrm>
          <a:prstGeom prst="rect">
            <a:avLst/>
          </a:prstGeom>
          <a:noFill/>
        </p:spPr>
        <p:txBody>
          <a:bodyPr wrap="none" rtlCol="0">
            <a:spAutoFit/>
          </a:bodyPr>
          <a:lstStyle/>
          <a:p>
            <a:r>
              <a:rPr lang="en-US" altLang="ja-JP" sz="2400" dirty="0" smtClean="0">
                <a:solidFill>
                  <a:schemeClr val="accent6">
                    <a:lumMod val="50000"/>
                  </a:schemeClr>
                </a:solidFill>
              </a:rPr>
              <a:t>B-field</a:t>
            </a:r>
            <a:endParaRPr kumimoji="1" lang="ja-JP" altLang="en-US" sz="2400" dirty="0">
              <a:solidFill>
                <a:schemeClr val="accent6">
                  <a:lumMod val="50000"/>
                </a:schemeClr>
              </a:solidFill>
            </a:endParaRPr>
          </a:p>
        </p:txBody>
      </p:sp>
      <p:sp>
        <p:nvSpPr>
          <p:cNvPr id="52" name="テキスト ボックス 51"/>
          <p:cNvSpPr txBox="1"/>
          <p:nvPr/>
        </p:nvSpPr>
        <p:spPr>
          <a:xfrm rot="16200000">
            <a:off x="-1217448" y="3036451"/>
            <a:ext cx="2804166" cy="369332"/>
          </a:xfrm>
          <a:prstGeom prst="rect">
            <a:avLst/>
          </a:prstGeom>
          <a:noFill/>
        </p:spPr>
        <p:txBody>
          <a:bodyPr wrap="none" rtlCol="0">
            <a:spAutoFit/>
          </a:bodyPr>
          <a:lstStyle/>
          <a:p>
            <a:r>
              <a:rPr kumimoji="1" lang="ja-JP" altLang="en-US" i="1" dirty="0" smtClean="0">
                <a:solidFill>
                  <a:srgbClr val="FF0000"/>
                </a:solidFill>
              </a:rPr>
              <a:t>ミューオントラッカー（</a:t>
            </a:r>
            <a:r>
              <a:rPr kumimoji="1" lang="en-US" altLang="ja-JP" i="1" dirty="0" err="1" smtClean="0">
                <a:solidFill>
                  <a:srgbClr val="FF0000"/>
                </a:solidFill>
              </a:rPr>
              <a:t>MuTr</a:t>
            </a:r>
            <a:r>
              <a:rPr lang="ja-JP" altLang="en-US" i="1" dirty="0" smtClean="0">
                <a:solidFill>
                  <a:srgbClr val="FF0000"/>
                </a:solidFill>
              </a:rPr>
              <a:t>）</a:t>
            </a:r>
            <a:endParaRPr lang="en-US" altLang="ja-JP" i="1" dirty="0" smtClean="0">
              <a:solidFill>
                <a:srgbClr val="FF0000"/>
              </a:solidFill>
            </a:endParaRPr>
          </a:p>
        </p:txBody>
      </p:sp>
      <p:sp>
        <p:nvSpPr>
          <p:cNvPr id="54" name="テキスト ボックス 53"/>
          <p:cNvSpPr txBox="1"/>
          <p:nvPr/>
        </p:nvSpPr>
        <p:spPr>
          <a:xfrm>
            <a:off x="1187624" y="653787"/>
            <a:ext cx="7481535" cy="830997"/>
          </a:xfrm>
          <a:prstGeom prst="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ja-JP" altLang="en-US" sz="1600" dirty="0" smtClean="0"/>
              <a:t>要求：</a:t>
            </a:r>
            <a:endParaRPr lang="en-US" altLang="ja-JP" sz="1600" dirty="0" smtClean="0"/>
          </a:p>
          <a:p>
            <a:r>
              <a:rPr lang="ja-JP" altLang="en-US" sz="1600" dirty="0" smtClean="0"/>
              <a:t> 高運動量ミューオン（</a:t>
            </a:r>
            <a:r>
              <a:rPr lang="en-US" altLang="ja-JP" sz="1600" dirty="0" smtClean="0"/>
              <a:t>p&gt;20 </a:t>
            </a:r>
            <a:r>
              <a:rPr lang="en-US" altLang="ja-JP" sz="1600" dirty="0" err="1" smtClean="0"/>
              <a:t>GeV</a:t>
            </a:r>
            <a:r>
              <a:rPr lang="en-US" altLang="ja-JP" sz="1600" dirty="0" smtClean="0"/>
              <a:t>/c</a:t>
            </a:r>
            <a:r>
              <a:rPr lang="ja-JP" altLang="en-US" sz="1600" dirty="0" smtClean="0"/>
              <a:t>）に対して高いトリガー効率</a:t>
            </a:r>
            <a:endParaRPr lang="en-US" altLang="ja-JP" sz="1600" dirty="0" smtClean="0"/>
          </a:p>
          <a:p>
            <a:r>
              <a:rPr lang="ja-JP" altLang="en-US" sz="1600" dirty="0" smtClean="0"/>
              <a:t> トリガーレートが</a:t>
            </a:r>
            <a:r>
              <a:rPr lang="en-US" altLang="ja-JP" sz="1600" dirty="0" smtClean="0"/>
              <a:t>DAQ</a:t>
            </a:r>
            <a:r>
              <a:rPr lang="ja-JP" altLang="en-US" sz="1600" dirty="0" smtClean="0"/>
              <a:t>バンド幅（</a:t>
            </a:r>
            <a:r>
              <a:rPr lang="en-US" altLang="ja-JP" sz="1600" dirty="0" smtClean="0"/>
              <a:t>2kHz</a:t>
            </a:r>
            <a:r>
              <a:rPr lang="ja-JP" altLang="en-US" sz="1600" dirty="0" smtClean="0"/>
              <a:t>）に収めるため９０００以上の棄却能力を有する</a:t>
            </a:r>
            <a:endParaRPr lang="en-US" altLang="ja-JP" sz="1600" dirty="0" smtClean="0"/>
          </a:p>
        </p:txBody>
      </p:sp>
      <p:sp>
        <p:nvSpPr>
          <p:cNvPr id="55" name="テキスト ボックス 54"/>
          <p:cNvSpPr txBox="1"/>
          <p:nvPr/>
        </p:nvSpPr>
        <p:spPr>
          <a:xfrm>
            <a:off x="285720" y="6429231"/>
            <a:ext cx="877163" cy="369332"/>
          </a:xfrm>
          <a:prstGeom prst="rect">
            <a:avLst/>
          </a:prstGeom>
          <a:noFill/>
        </p:spPr>
        <p:txBody>
          <a:bodyPr wrap="none" rtlCol="0">
            <a:spAutoFit/>
          </a:bodyPr>
          <a:lstStyle/>
          <a:p>
            <a:r>
              <a:rPr kumimoji="1" lang="ja-JP" altLang="en-US" dirty="0" smtClean="0"/>
              <a:t>衝突点</a:t>
            </a:r>
            <a:endParaRPr kumimoji="1" lang="ja-JP" altLang="en-US" dirty="0"/>
          </a:p>
        </p:txBody>
      </p:sp>
      <p:sp>
        <p:nvSpPr>
          <p:cNvPr id="56" name="テキスト ボックス 55"/>
          <p:cNvSpPr txBox="1"/>
          <p:nvPr/>
        </p:nvSpPr>
        <p:spPr>
          <a:xfrm>
            <a:off x="2571736" y="2714455"/>
            <a:ext cx="3000396" cy="923330"/>
          </a:xfrm>
          <a:prstGeom prst="rect">
            <a:avLst/>
          </a:prstGeom>
          <a:noFill/>
        </p:spPr>
        <p:txBody>
          <a:bodyPr wrap="square" rtlCol="0">
            <a:spAutoFit/>
          </a:bodyPr>
          <a:lstStyle/>
          <a:p>
            <a:r>
              <a:rPr kumimoji="1" lang="ja-JP" altLang="en-US" dirty="0" smtClean="0"/>
              <a:t>オンラインでサジッタを</a:t>
            </a:r>
            <a:r>
              <a:rPr lang="ja-JP" altLang="en-US" dirty="0" smtClean="0"/>
              <a:t>測定し</a:t>
            </a:r>
            <a:r>
              <a:rPr kumimoji="1" lang="ja-JP" altLang="en-US" dirty="0" smtClean="0"/>
              <a:t>運動量に選択的なトリガー信号を作る</a:t>
            </a:r>
            <a:endParaRPr kumimoji="1" lang="ja-JP" altLang="en-US" dirty="0"/>
          </a:p>
        </p:txBody>
      </p:sp>
      <p:sp>
        <p:nvSpPr>
          <p:cNvPr id="58" name="テキスト ボックス 57"/>
          <p:cNvSpPr txBox="1"/>
          <p:nvPr/>
        </p:nvSpPr>
        <p:spPr>
          <a:xfrm>
            <a:off x="4572000" y="6000603"/>
            <a:ext cx="2775119" cy="646331"/>
          </a:xfrm>
          <a:prstGeom prst="rect">
            <a:avLst/>
          </a:prstGeom>
          <a:noFill/>
        </p:spPr>
        <p:txBody>
          <a:bodyPr wrap="none" rtlCol="0">
            <a:spAutoFit/>
          </a:bodyPr>
          <a:lstStyle/>
          <a:p>
            <a:r>
              <a:rPr lang="ja-JP" altLang="en-US" dirty="0" smtClean="0"/>
              <a:t>オフライン</a:t>
            </a:r>
            <a:r>
              <a:rPr kumimoji="1" lang="ja-JP" altLang="en-US" dirty="0" smtClean="0"/>
              <a:t>トラック位置測定</a:t>
            </a:r>
            <a:endParaRPr kumimoji="1" lang="en-US" altLang="ja-JP" dirty="0" smtClean="0"/>
          </a:p>
          <a:p>
            <a:r>
              <a:rPr lang="ja-JP" altLang="en-US" dirty="0" smtClean="0"/>
              <a:t>（</a:t>
            </a:r>
            <a:r>
              <a:rPr lang="en-US" altLang="ja-JP" b="1" dirty="0" smtClean="0">
                <a:solidFill>
                  <a:srgbClr val="FF0000"/>
                </a:solidFill>
                <a:latin typeface="Symbol" pitchFamily="18" charset="2"/>
              </a:rPr>
              <a:t>s</a:t>
            </a:r>
            <a:r>
              <a:rPr lang="en-US" altLang="ja-JP" b="1" dirty="0" smtClean="0">
                <a:solidFill>
                  <a:srgbClr val="FF0000"/>
                </a:solidFill>
              </a:rPr>
              <a:t>=100</a:t>
            </a:r>
            <a:r>
              <a:rPr lang="en-US" altLang="ja-JP" b="1" dirty="0" smtClean="0">
                <a:solidFill>
                  <a:srgbClr val="FF0000"/>
                </a:solidFill>
                <a:latin typeface="Symbol" pitchFamily="18" charset="2"/>
              </a:rPr>
              <a:t>m</a:t>
            </a:r>
            <a:r>
              <a:rPr lang="en-US" altLang="ja-JP" b="1" dirty="0" smtClean="0">
                <a:solidFill>
                  <a:srgbClr val="FF0000"/>
                </a:solidFill>
              </a:rPr>
              <a:t>m</a:t>
            </a:r>
            <a:r>
              <a:rPr lang="ja-JP" altLang="en-US" dirty="0" smtClean="0"/>
              <a:t>）</a:t>
            </a:r>
            <a:endParaRPr kumimoji="1" lang="ja-JP" altLang="en-US" dirty="0"/>
          </a:p>
        </p:txBody>
      </p:sp>
      <p:sp>
        <p:nvSpPr>
          <p:cNvPr id="42" name="テキスト ボックス 41"/>
          <p:cNvSpPr txBox="1"/>
          <p:nvPr/>
        </p:nvSpPr>
        <p:spPr>
          <a:xfrm>
            <a:off x="3786182" y="1928802"/>
            <a:ext cx="1154483" cy="338554"/>
          </a:xfrm>
          <a:prstGeom prst="rect">
            <a:avLst/>
          </a:prstGeom>
          <a:noFill/>
        </p:spPr>
        <p:txBody>
          <a:bodyPr wrap="none" rtlCol="0">
            <a:spAutoFit/>
          </a:bodyPr>
          <a:lstStyle/>
          <a:p>
            <a:r>
              <a:rPr kumimoji="1" lang="ja-JP" altLang="en-US" sz="1600" b="1" i="1" dirty="0" smtClean="0">
                <a:solidFill>
                  <a:srgbClr val="FF0000"/>
                </a:solidFill>
              </a:rPr>
              <a:t>時間データ</a:t>
            </a:r>
            <a:endParaRPr kumimoji="1" lang="ja-JP" altLang="en-US" sz="1600" b="1" i="1" dirty="0">
              <a:solidFill>
                <a:srgbClr val="FF0000"/>
              </a:solidFill>
            </a:endParaRPr>
          </a:p>
        </p:txBody>
      </p:sp>
      <p:sp>
        <p:nvSpPr>
          <p:cNvPr id="43" name="角丸四角形 42"/>
          <p:cNvSpPr/>
          <p:nvPr/>
        </p:nvSpPr>
        <p:spPr>
          <a:xfrm>
            <a:off x="2928926" y="3571876"/>
            <a:ext cx="4429156" cy="1785950"/>
          </a:xfrm>
          <a:prstGeom prst="roundRect">
            <a:avLst/>
          </a:prstGeom>
          <a:noFill/>
          <a:ln w="7620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44" name="テキスト ボックス 43"/>
          <p:cNvSpPr txBox="1"/>
          <p:nvPr/>
        </p:nvSpPr>
        <p:spPr>
          <a:xfrm>
            <a:off x="5015073" y="5488560"/>
            <a:ext cx="4057521"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ja-JP" altLang="en-US" dirty="0" smtClean="0"/>
              <a:t>我々が開発・生産・インストールを行った</a:t>
            </a:r>
            <a:endParaRPr kumimoji="1" lang="ja-JP" altLang="en-US" dirty="0"/>
          </a:p>
        </p:txBody>
      </p:sp>
      <p:sp>
        <p:nvSpPr>
          <p:cNvPr id="53" name="テキスト ボックス 52"/>
          <p:cNvSpPr txBox="1"/>
          <p:nvPr/>
        </p:nvSpPr>
        <p:spPr>
          <a:xfrm>
            <a:off x="6286512" y="3071810"/>
            <a:ext cx="1596912" cy="369332"/>
          </a:xfrm>
          <a:prstGeom prst="rect">
            <a:avLst/>
          </a:prstGeom>
          <a:noFill/>
        </p:spPr>
        <p:txBody>
          <a:bodyPr wrap="none" rtlCol="0">
            <a:spAutoFit/>
          </a:bodyPr>
          <a:lstStyle/>
          <a:p>
            <a:r>
              <a:rPr lang="ja-JP" altLang="en-US" b="1" i="1" dirty="0" smtClean="0">
                <a:solidFill>
                  <a:srgbClr val="FF0000"/>
                </a:solidFill>
              </a:rPr>
              <a:t>サジッタデータ</a:t>
            </a:r>
            <a:endParaRPr kumimoji="1" lang="ja-JP" altLang="en-US" b="1" i="1"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heckerboard(across)">
                                      <p:cBhvr>
                                        <p:cTn id="7" dur="500"/>
                                        <p:tgtEl>
                                          <p:spTgt spid="1024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245"/>
                                        </p:tgtEl>
                                        <p:attrNameLst>
                                          <p:attrName>style.visibility</p:attrName>
                                        </p:attrNameLst>
                                      </p:cBhvr>
                                      <p:to>
                                        <p:strVal val="visible"/>
                                      </p:to>
                                    </p:set>
                                    <p:animEffect transition="in" filter="checkerboard(across)">
                                      <p:cBhvr>
                                        <p:cTn id="10" dur="500"/>
                                        <p:tgtEl>
                                          <p:spTgt spid="1024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246"/>
                                        </p:tgtEl>
                                        <p:attrNameLst>
                                          <p:attrName>style.visibility</p:attrName>
                                        </p:attrNameLst>
                                      </p:cBhvr>
                                      <p:to>
                                        <p:strVal val="visible"/>
                                      </p:to>
                                    </p:set>
                                    <p:animEffect transition="in" filter="checkerboard(across)">
                                      <p:cBhvr>
                                        <p:cTn id="13" dur="500"/>
                                        <p:tgtEl>
                                          <p:spTgt spid="1024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247"/>
                                        </p:tgtEl>
                                        <p:attrNameLst>
                                          <p:attrName>style.visibility</p:attrName>
                                        </p:attrNameLst>
                                      </p:cBhvr>
                                      <p:to>
                                        <p:strVal val="visible"/>
                                      </p:to>
                                    </p:set>
                                    <p:animEffect transition="in" filter="checkerboard(across)">
                                      <p:cBhvr>
                                        <p:cTn id="16" dur="500"/>
                                        <p:tgtEl>
                                          <p:spTgt spid="1024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0248"/>
                                        </p:tgtEl>
                                        <p:attrNameLst>
                                          <p:attrName>style.visibility</p:attrName>
                                        </p:attrNameLst>
                                      </p:cBhvr>
                                      <p:to>
                                        <p:strVal val="visible"/>
                                      </p:to>
                                    </p:set>
                                    <p:animEffect transition="in" filter="checkerboard(across)">
                                      <p:cBhvr>
                                        <p:cTn id="19" dur="500"/>
                                        <p:tgtEl>
                                          <p:spTgt spid="1024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0249"/>
                                        </p:tgtEl>
                                        <p:attrNameLst>
                                          <p:attrName>style.visibility</p:attrName>
                                        </p:attrNameLst>
                                      </p:cBhvr>
                                      <p:to>
                                        <p:strVal val="visible"/>
                                      </p:to>
                                    </p:set>
                                    <p:animEffect transition="in" filter="checkerboard(across)">
                                      <p:cBhvr>
                                        <p:cTn id="22" dur="500"/>
                                        <p:tgtEl>
                                          <p:spTgt spid="10249"/>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0250"/>
                                        </p:tgtEl>
                                        <p:attrNameLst>
                                          <p:attrName>style.visibility</p:attrName>
                                        </p:attrNameLst>
                                      </p:cBhvr>
                                      <p:to>
                                        <p:strVal val="visible"/>
                                      </p:to>
                                    </p:set>
                                    <p:animEffect transition="in" filter="checkerboard(across)">
                                      <p:cBhvr>
                                        <p:cTn id="25" dur="500"/>
                                        <p:tgtEl>
                                          <p:spTgt spid="1025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0252"/>
                                        </p:tgtEl>
                                        <p:attrNameLst>
                                          <p:attrName>style.visibility</p:attrName>
                                        </p:attrNameLst>
                                      </p:cBhvr>
                                      <p:to>
                                        <p:strVal val="visible"/>
                                      </p:to>
                                    </p:set>
                                    <p:animEffect transition="in" filter="checkerboard(across)">
                                      <p:cBhvr>
                                        <p:cTn id="28" dur="500"/>
                                        <p:tgtEl>
                                          <p:spTgt spid="10252"/>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0253"/>
                                        </p:tgtEl>
                                        <p:attrNameLst>
                                          <p:attrName>style.visibility</p:attrName>
                                        </p:attrNameLst>
                                      </p:cBhvr>
                                      <p:to>
                                        <p:strVal val="visible"/>
                                      </p:to>
                                    </p:set>
                                    <p:animEffect transition="in" filter="checkerboard(across)">
                                      <p:cBhvr>
                                        <p:cTn id="31" dur="500"/>
                                        <p:tgtEl>
                                          <p:spTgt spid="10253"/>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0254"/>
                                        </p:tgtEl>
                                        <p:attrNameLst>
                                          <p:attrName>style.visibility</p:attrName>
                                        </p:attrNameLst>
                                      </p:cBhvr>
                                      <p:to>
                                        <p:strVal val="visible"/>
                                      </p:to>
                                    </p:set>
                                    <p:animEffect transition="in" filter="checkerboard(across)">
                                      <p:cBhvr>
                                        <p:cTn id="34" dur="500"/>
                                        <p:tgtEl>
                                          <p:spTgt spid="10254"/>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0256"/>
                                        </p:tgtEl>
                                        <p:attrNameLst>
                                          <p:attrName>style.visibility</p:attrName>
                                        </p:attrNameLst>
                                      </p:cBhvr>
                                      <p:to>
                                        <p:strVal val="visible"/>
                                      </p:to>
                                    </p:set>
                                    <p:animEffect transition="in" filter="checkerboard(across)">
                                      <p:cBhvr>
                                        <p:cTn id="37" dur="500"/>
                                        <p:tgtEl>
                                          <p:spTgt spid="10256"/>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0257"/>
                                        </p:tgtEl>
                                        <p:attrNameLst>
                                          <p:attrName>style.visibility</p:attrName>
                                        </p:attrNameLst>
                                      </p:cBhvr>
                                      <p:to>
                                        <p:strVal val="visible"/>
                                      </p:to>
                                    </p:set>
                                    <p:animEffect transition="in" filter="checkerboard(across)">
                                      <p:cBhvr>
                                        <p:cTn id="40" dur="500"/>
                                        <p:tgtEl>
                                          <p:spTgt spid="10257"/>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0260"/>
                                        </p:tgtEl>
                                        <p:attrNameLst>
                                          <p:attrName>style.visibility</p:attrName>
                                        </p:attrNameLst>
                                      </p:cBhvr>
                                      <p:to>
                                        <p:strVal val="visible"/>
                                      </p:to>
                                    </p:set>
                                    <p:animEffect transition="in" filter="checkerboard(across)">
                                      <p:cBhvr>
                                        <p:cTn id="43" dur="500"/>
                                        <p:tgtEl>
                                          <p:spTgt spid="10260"/>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0261"/>
                                        </p:tgtEl>
                                        <p:attrNameLst>
                                          <p:attrName>style.visibility</p:attrName>
                                        </p:attrNameLst>
                                      </p:cBhvr>
                                      <p:to>
                                        <p:strVal val="visible"/>
                                      </p:to>
                                    </p:set>
                                    <p:animEffect transition="in" filter="checkerboard(across)">
                                      <p:cBhvr>
                                        <p:cTn id="46" dur="500"/>
                                        <p:tgtEl>
                                          <p:spTgt spid="10261"/>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10262"/>
                                        </p:tgtEl>
                                        <p:attrNameLst>
                                          <p:attrName>style.visibility</p:attrName>
                                        </p:attrNameLst>
                                      </p:cBhvr>
                                      <p:to>
                                        <p:strVal val="visible"/>
                                      </p:to>
                                    </p:set>
                                    <p:animEffect transition="in" filter="checkerboard(across)">
                                      <p:cBhvr>
                                        <p:cTn id="49" dur="500"/>
                                        <p:tgtEl>
                                          <p:spTgt spid="10262"/>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10263"/>
                                        </p:tgtEl>
                                        <p:attrNameLst>
                                          <p:attrName>style.visibility</p:attrName>
                                        </p:attrNameLst>
                                      </p:cBhvr>
                                      <p:to>
                                        <p:strVal val="visible"/>
                                      </p:to>
                                    </p:set>
                                    <p:animEffect transition="in" filter="checkerboard(across)">
                                      <p:cBhvr>
                                        <p:cTn id="52" dur="500"/>
                                        <p:tgtEl>
                                          <p:spTgt spid="10263"/>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10265"/>
                                        </p:tgtEl>
                                        <p:attrNameLst>
                                          <p:attrName>style.visibility</p:attrName>
                                        </p:attrNameLst>
                                      </p:cBhvr>
                                      <p:to>
                                        <p:strVal val="visible"/>
                                      </p:to>
                                    </p:set>
                                    <p:animEffect transition="in" filter="checkerboard(across)">
                                      <p:cBhvr>
                                        <p:cTn id="55" dur="500"/>
                                        <p:tgtEl>
                                          <p:spTgt spid="10265"/>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10269"/>
                                        </p:tgtEl>
                                        <p:attrNameLst>
                                          <p:attrName>style.visibility</p:attrName>
                                        </p:attrNameLst>
                                      </p:cBhvr>
                                      <p:to>
                                        <p:strVal val="visible"/>
                                      </p:to>
                                    </p:set>
                                    <p:animEffect transition="in" filter="checkerboard(across)">
                                      <p:cBhvr>
                                        <p:cTn id="58" dur="500"/>
                                        <p:tgtEl>
                                          <p:spTgt spid="10269"/>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10275"/>
                                        </p:tgtEl>
                                        <p:attrNameLst>
                                          <p:attrName>style.visibility</p:attrName>
                                        </p:attrNameLst>
                                      </p:cBhvr>
                                      <p:to>
                                        <p:strVal val="visible"/>
                                      </p:to>
                                    </p:set>
                                    <p:animEffect transition="in" filter="checkerboard(across)">
                                      <p:cBhvr>
                                        <p:cTn id="61" dur="500"/>
                                        <p:tgtEl>
                                          <p:spTgt spid="10275"/>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10278"/>
                                        </p:tgtEl>
                                        <p:attrNameLst>
                                          <p:attrName>style.visibility</p:attrName>
                                        </p:attrNameLst>
                                      </p:cBhvr>
                                      <p:to>
                                        <p:strVal val="visible"/>
                                      </p:to>
                                    </p:set>
                                    <p:animEffect transition="in" filter="checkerboard(across)">
                                      <p:cBhvr>
                                        <p:cTn id="64" dur="500"/>
                                        <p:tgtEl>
                                          <p:spTgt spid="10278"/>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checkerboard(across)">
                                      <p:cBhvr>
                                        <p:cTn id="67" dur="500"/>
                                        <p:tgtEl>
                                          <p:spTgt spid="45"/>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10270"/>
                                        </p:tgtEl>
                                        <p:attrNameLst>
                                          <p:attrName>style.visibility</p:attrName>
                                        </p:attrNameLst>
                                      </p:cBhvr>
                                      <p:to>
                                        <p:strVal val="visible"/>
                                      </p:to>
                                    </p:set>
                                    <p:animEffect transition="in" filter="checkerboard(across)">
                                      <p:cBhvr>
                                        <p:cTn id="70" dur="500"/>
                                        <p:tgtEl>
                                          <p:spTgt spid="10270"/>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checkerboard(across)">
                                      <p:cBhvr>
                                        <p:cTn id="73" dur="500"/>
                                        <p:tgtEl>
                                          <p:spTgt spid="58"/>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checkerboard(across)">
                                      <p:cBhvr>
                                        <p:cTn id="76" dur="500"/>
                                        <p:tgtEl>
                                          <p:spTgt spid="53"/>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blinds(horizontal)">
                                      <p:cBhvr>
                                        <p:cTn id="81" dur="500"/>
                                        <p:tgtEl>
                                          <p:spTgt spid="2"/>
                                        </p:tgtEl>
                                      </p:cBhvr>
                                    </p:animEffect>
                                  </p:childTnLst>
                                </p:cTn>
                              </p:par>
                              <p:par>
                                <p:cTn id="82" presetID="5" presetClass="entr" presetSubtype="1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checkerboard(across)">
                                      <p:cBhvr>
                                        <p:cTn id="84" dur="500"/>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checkerboard(across)">
                                      <p:cBhvr>
                                        <p:cTn id="89" dur="500"/>
                                        <p:tgtEl>
                                          <p:spTgt spid="43"/>
                                        </p:tgtEl>
                                      </p:cBhvr>
                                    </p:animEffect>
                                  </p:childTnLst>
                                </p:cTn>
                              </p:par>
                              <p:par>
                                <p:cTn id="90" presetID="5" presetClass="entr" presetSubtype="10"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checkerboard(across)">
                                      <p:cBhvr>
                                        <p:cTn id="9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P spid="10245" grpId="0" animBg="1"/>
      <p:bldP spid="10246" grpId="0" animBg="1"/>
      <p:bldP spid="10247" grpId="0" animBg="1"/>
      <p:bldP spid="10248" grpId="0" animBg="1"/>
      <p:bldP spid="10249" grpId="0" animBg="1"/>
      <p:bldP spid="10250" grpId="0" animBg="1"/>
      <p:bldP spid="10252" grpId="0" animBg="1"/>
      <p:bldP spid="10253" grpId="0" animBg="1"/>
      <p:bldP spid="10254" grpId="0" animBg="1"/>
      <p:bldP spid="10256" grpId="0" animBg="1"/>
      <p:bldP spid="10257" grpId="0" animBg="1"/>
      <p:bldP spid="10260" grpId="0"/>
      <p:bldP spid="10261" grpId="0"/>
      <p:bldP spid="10262" grpId="0"/>
      <p:bldP spid="10263" grpId="0" animBg="1"/>
      <p:bldP spid="10265" grpId="0" animBg="1"/>
      <p:bldP spid="10269" grpId="0" animBg="1"/>
      <p:bldP spid="10270" grpId="0"/>
      <p:bldP spid="10275" grpId="0"/>
      <p:bldP spid="10278" grpId="0"/>
      <p:bldP spid="45" grpId="0"/>
      <p:bldP spid="58" grpId="0"/>
      <p:bldP spid="42" grpId="0"/>
      <p:bldP spid="43" grpId="0" animBg="1"/>
      <p:bldP spid="44" grpId="0" animBg="1"/>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スライド番号プレースホルダ 5"/>
          <p:cNvSpPr>
            <a:spLocks noGrp="1"/>
          </p:cNvSpPr>
          <p:nvPr>
            <p:ph type="sldNum" sz="quarter" idx="12"/>
          </p:nvPr>
        </p:nvSpPr>
        <p:spPr>
          <a:noFill/>
        </p:spPr>
        <p:txBody>
          <a:bodyPr/>
          <a:lstStyle/>
          <a:p>
            <a:fld id="{7C01B5A6-12F5-4E84-BE5E-5A3F42E414FD}" type="slidenum">
              <a:rPr lang="en-US" altLang="ja-JP"/>
              <a:pPr/>
              <a:t>5</a:t>
            </a:fld>
            <a:endParaRPr lang="en-US" altLang="ja-JP"/>
          </a:p>
        </p:txBody>
      </p:sp>
      <p:sp>
        <p:nvSpPr>
          <p:cNvPr id="45058" name="Rectangle 2"/>
          <p:cNvSpPr>
            <a:spLocks noGrp="1" noChangeArrowheads="1"/>
          </p:cNvSpPr>
          <p:nvPr>
            <p:ph type="title"/>
          </p:nvPr>
        </p:nvSpPr>
        <p:spPr>
          <a:xfrm>
            <a:off x="971600" y="188913"/>
            <a:ext cx="7776863" cy="1296987"/>
          </a:xfrm>
        </p:spPr>
        <p:txBody>
          <a:bodyPr/>
          <a:lstStyle/>
          <a:p>
            <a:r>
              <a:rPr lang="ja-JP" altLang="en-US" sz="2800" dirty="0" smtClean="0">
                <a:effectLst>
                  <a:outerShdw blurRad="38100" dist="38100" dir="2700000" algn="tl">
                    <a:srgbClr val="C0C0C0"/>
                  </a:outerShdw>
                </a:effectLst>
              </a:rPr>
              <a:t>概念設計</a:t>
            </a:r>
            <a:r>
              <a:rPr lang="ja-JP" altLang="en-US" sz="2800" dirty="0" smtClean="0">
                <a:effectLst>
                  <a:outerShdw blurRad="38100" dist="38100" dir="2700000" algn="tl">
                    <a:srgbClr val="C0C0C0"/>
                  </a:outerShdw>
                </a:effectLst>
              </a:rPr>
              <a:t>・フロントエンド部の開発</a:t>
            </a:r>
            <a:r>
              <a:rPr lang="en-US" altLang="ja-JP" sz="2800" dirty="0" smtClean="0">
                <a:effectLst>
                  <a:outerShdw blurRad="38100" dist="38100" dir="2700000" algn="tl">
                    <a:srgbClr val="C0C0C0"/>
                  </a:outerShdw>
                </a:effectLst>
              </a:rPr>
              <a:t/>
            </a:r>
            <a:br>
              <a:rPr lang="en-US" altLang="ja-JP" sz="2800" dirty="0" smtClean="0">
                <a:effectLst>
                  <a:outerShdw blurRad="38100" dist="38100" dir="2700000" algn="tl">
                    <a:srgbClr val="C0C0C0"/>
                  </a:outerShdw>
                </a:effectLst>
              </a:rPr>
            </a:br>
            <a:r>
              <a:rPr lang="en-US" altLang="ja-JP" sz="2800" dirty="0" smtClean="0">
                <a:effectLst>
                  <a:outerShdw blurRad="38100" dist="38100" dir="2700000" algn="tl">
                    <a:srgbClr val="C0C0C0"/>
                  </a:outerShdw>
                </a:effectLst>
              </a:rPr>
              <a:t>(</a:t>
            </a:r>
            <a:r>
              <a:rPr lang="ja-JP" altLang="en-US" sz="2800" dirty="0" smtClean="0">
                <a:effectLst>
                  <a:outerShdw blurRad="38100" dist="38100" dir="2700000" algn="tl">
                    <a:srgbClr val="C0C0C0"/>
                  </a:outerShdw>
                </a:effectLst>
              </a:rPr>
              <a:t>京大、</a:t>
            </a:r>
            <a:r>
              <a:rPr lang="en-US" altLang="ja-JP" sz="2800" dirty="0" smtClean="0">
                <a:effectLst>
                  <a:outerShdw blurRad="38100" dist="38100" dir="2700000" algn="tl">
                    <a:srgbClr val="C0C0C0"/>
                  </a:outerShdw>
                </a:effectLst>
              </a:rPr>
              <a:t>2004-2006</a:t>
            </a:r>
            <a:r>
              <a:rPr lang="ja-JP" altLang="en-US" sz="2800" dirty="0" smtClean="0">
                <a:effectLst>
                  <a:outerShdw blurRad="38100" dist="38100" dir="2700000" algn="tl">
                    <a:srgbClr val="C0C0C0"/>
                  </a:outerShdw>
                </a:effectLst>
              </a:rPr>
              <a:t>）</a:t>
            </a:r>
            <a:endParaRPr lang="ja-JP" altLang="en-US" sz="2800" dirty="0" smtClean="0">
              <a:effectLst>
                <a:outerShdw blurRad="38100" dist="38100" dir="2700000" algn="tl">
                  <a:srgbClr val="C0C0C0"/>
                </a:outerShdw>
              </a:effectLst>
            </a:endParaRPr>
          </a:p>
        </p:txBody>
      </p:sp>
      <p:pic>
        <p:nvPicPr>
          <p:cNvPr id="71685" name="Picture 3" descr="DSC00053"/>
          <p:cNvPicPr>
            <a:picLocks noChangeAspect="1" noChangeArrowheads="1"/>
          </p:cNvPicPr>
          <p:nvPr/>
        </p:nvPicPr>
        <p:blipFill>
          <a:blip r:embed="rId3" cstate="print"/>
          <a:srcRect/>
          <a:stretch>
            <a:fillRect/>
          </a:stretch>
        </p:blipFill>
        <p:spPr bwMode="auto">
          <a:xfrm>
            <a:off x="5148064" y="1484477"/>
            <a:ext cx="3781624" cy="5041735"/>
          </a:xfrm>
          <a:prstGeom prst="rect">
            <a:avLst/>
          </a:prstGeom>
          <a:noFill/>
          <a:ln w="9525">
            <a:noFill/>
            <a:miter lim="800000"/>
            <a:headEnd/>
            <a:tailEnd/>
          </a:ln>
        </p:spPr>
      </p:pic>
      <p:sp>
        <p:nvSpPr>
          <p:cNvPr id="71686" name="Text Box 4"/>
          <p:cNvSpPr txBox="1">
            <a:spLocks noChangeArrowheads="1"/>
          </p:cNvSpPr>
          <p:nvPr/>
        </p:nvSpPr>
        <p:spPr bwMode="auto">
          <a:xfrm>
            <a:off x="5796136" y="2132856"/>
            <a:ext cx="863600" cy="457200"/>
          </a:xfrm>
          <a:prstGeom prst="rect">
            <a:avLst/>
          </a:prstGeom>
          <a:noFill/>
          <a:ln w="57150">
            <a:noFill/>
            <a:miter lim="800000"/>
            <a:headEnd/>
            <a:tailEnd/>
          </a:ln>
        </p:spPr>
        <p:txBody>
          <a:bodyPr>
            <a:spAutoFit/>
          </a:bodyPr>
          <a:lstStyle/>
          <a:p>
            <a:pPr>
              <a:spcBef>
                <a:spcPct val="50000"/>
              </a:spcBef>
            </a:pPr>
            <a:r>
              <a:rPr lang="en-US" altLang="ja-JP" sz="2400" dirty="0">
                <a:solidFill>
                  <a:srgbClr val="FF9900"/>
                </a:solidFill>
              </a:rPr>
              <a:t>VDC</a:t>
            </a:r>
          </a:p>
        </p:txBody>
      </p:sp>
      <p:sp>
        <p:nvSpPr>
          <p:cNvPr id="71687" name="Text Box 5"/>
          <p:cNvSpPr txBox="1">
            <a:spLocks noChangeArrowheads="1"/>
          </p:cNvSpPr>
          <p:nvPr/>
        </p:nvSpPr>
        <p:spPr bwMode="auto">
          <a:xfrm>
            <a:off x="6156176" y="4941168"/>
            <a:ext cx="863600" cy="457200"/>
          </a:xfrm>
          <a:prstGeom prst="rect">
            <a:avLst/>
          </a:prstGeom>
          <a:noFill/>
          <a:ln w="57150">
            <a:noFill/>
            <a:miter lim="800000"/>
            <a:headEnd/>
            <a:tailEnd/>
          </a:ln>
        </p:spPr>
        <p:txBody>
          <a:bodyPr>
            <a:spAutoFit/>
          </a:bodyPr>
          <a:lstStyle/>
          <a:p>
            <a:pPr>
              <a:spcBef>
                <a:spcPct val="50000"/>
              </a:spcBef>
            </a:pPr>
            <a:r>
              <a:rPr lang="en-US" altLang="ja-JP" sz="2400">
                <a:solidFill>
                  <a:srgbClr val="FF9900"/>
                </a:solidFill>
              </a:rPr>
              <a:t>VDC</a:t>
            </a:r>
          </a:p>
        </p:txBody>
      </p:sp>
      <p:sp>
        <p:nvSpPr>
          <p:cNvPr id="71688" name="Text Box 6"/>
          <p:cNvSpPr txBox="1">
            <a:spLocks noChangeArrowheads="1"/>
          </p:cNvSpPr>
          <p:nvPr/>
        </p:nvSpPr>
        <p:spPr bwMode="auto">
          <a:xfrm>
            <a:off x="5292080" y="3356992"/>
            <a:ext cx="2160587" cy="457200"/>
          </a:xfrm>
          <a:prstGeom prst="rect">
            <a:avLst/>
          </a:prstGeom>
          <a:noFill/>
          <a:ln w="57150">
            <a:noFill/>
            <a:miter lim="800000"/>
            <a:headEnd/>
            <a:tailEnd/>
          </a:ln>
        </p:spPr>
        <p:txBody>
          <a:bodyPr>
            <a:spAutoFit/>
          </a:bodyPr>
          <a:lstStyle/>
          <a:p>
            <a:pPr>
              <a:spcBef>
                <a:spcPct val="50000"/>
              </a:spcBef>
            </a:pPr>
            <a:r>
              <a:rPr lang="en-US" altLang="ja-JP" sz="2400" dirty="0" err="1">
                <a:solidFill>
                  <a:srgbClr val="FF9900"/>
                </a:solidFill>
              </a:rPr>
              <a:t>Muon</a:t>
            </a:r>
            <a:r>
              <a:rPr lang="en-US" altLang="ja-JP" sz="2400" dirty="0">
                <a:solidFill>
                  <a:srgbClr val="FF9900"/>
                </a:solidFill>
              </a:rPr>
              <a:t> Tracker</a:t>
            </a:r>
          </a:p>
        </p:txBody>
      </p:sp>
      <p:sp>
        <p:nvSpPr>
          <p:cNvPr id="71689" name="Line 7"/>
          <p:cNvSpPr>
            <a:spLocks noChangeShapeType="1"/>
          </p:cNvSpPr>
          <p:nvPr/>
        </p:nvSpPr>
        <p:spPr bwMode="auto">
          <a:xfrm flipH="1">
            <a:off x="6156324" y="1556792"/>
            <a:ext cx="791939" cy="4967833"/>
          </a:xfrm>
          <a:prstGeom prst="line">
            <a:avLst/>
          </a:prstGeom>
          <a:noFill/>
          <a:ln w="38100">
            <a:solidFill>
              <a:srgbClr val="FFFF00"/>
            </a:solidFill>
            <a:round/>
            <a:headEnd/>
            <a:tailEnd type="triangle" w="lg" len="lg"/>
          </a:ln>
        </p:spPr>
        <p:txBody>
          <a:bodyPr/>
          <a:lstStyle/>
          <a:p>
            <a:endParaRPr lang="ja-JP" altLang="en-US"/>
          </a:p>
        </p:txBody>
      </p:sp>
      <p:sp>
        <p:nvSpPr>
          <p:cNvPr id="71690" name="Text Box 8"/>
          <p:cNvSpPr txBox="1">
            <a:spLocks noChangeArrowheads="1"/>
          </p:cNvSpPr>
          <p:nvPr/>
        </p:nvSpPr>
        <p:spPr bwMode="auto">
          <a:xfrm>
            <a:off x="7020272" y="1484784"/>
            <a:ext cx="1871663" cy="457200"/>
          </a:xfrm>
          <a:prstGeom prst="rect">
            <a:avLst/>
          </a:prstGeom>
          <a:noFill/>
          <a:ln w="57150">
            <a:noFill/>
            <a:miter lim="800000"/>
            <a:headEnd/>
            <a:tailEnd/>
          </a:ln>
        </p:spPr>
        <p:txBody>
          <a:bodyPr>
            <a:spAutoFit/>
          </a:bodyPr>
          <a:lstStyle/>
          <a:p>
            <a:pPr>
              <a:spcBef>
                <a:spcPct val="50000"/>
              </a:spcBef>
            </a:pPr>
            <a:r>
              <a:rPr lang="en-US" altLang="ja-JP" sz="2400" dirty="0">
                <a:solidFill>
                  <a:srgbClr val="FFFF00"/>
                </a:solidFill>
              </a:rPr>
              <a:t>Cosmic Ray</a:t>
            </a:r>
          </a:p>
        </p:txBody>
      </p:sp>
      <p:sp>
        <p:nvSpPr>
          <p:cNvPr id="71692" name="Text Box 13"/>
          <p:cNvSpPr txBox="1">
            <a:spLocks noChangeArrowheads="1"/>
          </p:cNvSpPr>
          <p:nvPr/>
        </p:nvSpPr>
        <p:spPr bwMode="auto">
          <a:xfrm>
            <a:off x="971600" y="1510913"/>
            <a:ext cx="4176464" cy="2062103"/>
          </a:xfrm>
          <a:prstGeom prst="rect">
            <a:avLst/>
          </a:prstGeom>
          <a:noFill/>
          <a:ln w="28575">
            <a:noFill/>
            <a:miter lim="800000"/>
            <a:headEnd/>
            <a:tailEnd/>
          </a:ln>
        </p:spPr>
        <p:txBody>
          <a:bodyPr wrap="square">
            <a:spAutoFit/>
          </a:bodyPr>
          <a:lstStyle/>
          <a:p>
            <a:pPr>
              <a:spcBef>
                <a:spcPct val="50000"/>
              </a:spcBef>
            </a:pPr>
            <a:r>
              <a:rPr lang="ja-JP" altLang="en-US" sz="1600" b="1" dirty="0" smtClean="0">
                <a:solidFill>
                  <a:srgbClr val="003399"/>
                </a:solidFill>
              </a:rPr>
              <a:t>速い読み出し</a:t>
            </a:r>
            <a:endParaRPr lang="en-US" altLang="ja-JP" sz="1600" b="1" dirty="0" smtClean="0">
              <a:solidFill>
                <a:srgbClr val="003399"/>
              </a:solidFill>
            </a:endParaRPr>
          </a:p>
          <a:p>
            <a:pPr>
              <a:spcBef>
                <a:spcPct val="50000"/>
              </a:spcBef>
            </a:pPr>
            <a:r>
              <a:rPr lang="en-US" altLang="ja-JP" sz="1600" dirty="0" smtClean="0">
                <a:solidFill>
                  <a:srgbClr val="003399"/>
                </a:solidFill>
              </a:rPr>
              <a:t> </a:t>
            </a:r>
            <a:r>
              <a:rPr lang="en-US" altLang="ja-JP" sz="1600" dirty="0" smtClean="0">
                <a:solidFill>
                  <a:srgbClr val="003399"/>
                </a:solidFill>
              </a:rPr>
              <a:t>  </a:t>
            </a:r>
            <a:r>
              <a:rPr lang="ja-JP" altLang="en-US" sz="1600" dirty="0" smtClean="0">
                <a:solidFill>
                  <a:srgbClr val="003399"/>
                </a:solidFill>
              </a:rPr>
              <a:t>時間分解能    </a:t>
            </a:r>
            <a:r>
              <a:rPr lang="en-US" altLang="ja-JP" sz="1600" dirty="0" err="1" smtClean="0">
                <a:solidFill>
                  <a:srgbClr val="003399"/>
                </a:solidFill>
                <a:latin typeface="Symbol" pitchFamily="18" charset="2"/>
              </a:rPr>
              <a:t>D</a:t>
            </a:r>
            <a:r>
              <a:rPr lang="en-US" altLang="ja-JP" sz="1600" dirty="0" err="1" smtClean="0">
                <a:solidFill>
                  <a:srgbClr val="003399"/>
                </a:solidFill>
              </a:rPr>
              <a:t>t</a:t>
            </a:r>
            <a:r>
              <a:rPr lang="en-US" altLang="ja-JP" sz="1600" dirty="0" smtClean="0">
                <a:solidFill>
                  <a:srgbClr val="003399"/>
                </a:solidFill>
              </a:rPr>
              <a:t>    ~1BCLK</a:t>
            </a:r>
            <a:r>
              <a:rPr lang="ja-JP" altLang="en-US" sz="1600" dirty="0" smtClean="0">
                <a:solidFill>
                  <a:srgbClr val="003399"/>
                </a:solidFill>
              </a:rPr>
              <a:t>　</a:t>
            </a:r>
            <a:r>
              <a:rPr lang="en-US" altLang="ja-JP" sz="1600" dirty="0" smtClean="0">
                <a:solidFill>
                  <a:srgbClr val="003399"/>
                </a:solidFill>
              </a:rPr>
              <a:t>(106ns)</a:t>
            </a:r>
          </a:p>
          <a:p>
            <a:pPr>
              <a:spcBef>
                <a:spcPct val="50000"/>
              </a:spcBef>
            </a:pPr>
            <a:r>
              <a:rPr lang="en-US" altLang="ja-JP" sz="1600" dirty="0" smtClean="0">
                <a:solidFill>
                  <a:srgbClr val="003399"/>
                </a:solidFill>
              </a:rPr>
              <a:t>   LV1 trigger latency &lt; 40BCLK</a:t>
            </a:r>
          </a:p>
          <a:p>
            <a:pPr>
              <a:spcBef>
                <a:spcPct val="50000"/>
              </a:spcBef>
            </a:pPr>
            <a:r>
              <a:rPr lang="ja-JP" altLang="en-US" sz="1600" b="1" dirty="0" smtClean="0">
                <a:solidFill>
                  <a:srgbClr val="003399"/>
                </a:solidFill>
              </a:rPr>
              <a:t>高位置分解能</a:t>
            </a:r>
            <a:r>
              <a:rPr lang="ja-JP" altLang="en-US" sz="1600" dirty="0" smtClean="0">
                <a:solidFill>
                  <a:srgbClr val="003399"/>
                </a:solidFill>
              </a:rPr>
              <a:t>（</a:t>
            </a:r>
            <a:r>
              <a:rPr lang="en-US" altLang="ja-JP" sz="1600" dirty="0" smtClean="0">
                <a:solidFill>
                  <a:srgbClr val="003399"/>
                </a:solidFill>
              </a:rPr>
              <a:t>100um</a:t>
            </a:r>
            <a:r>
              <a:rPr lang="ja-JP" altLang="en-US" sz="1600" dirty="0" smtClean="0">
                <a:solidFill>
                  <a:srgbClr val="003399"/>
                </a:solidFill>
              </a:rPr>
              <a:t>）</a:t>
            </a:r>
            <a:endParaRPr lang="en-US" altLang="ja-JP" sz="1600" dirty="0" smtClean="0">
              <a:solidFill>
                <a:srgbClr val="003399"/>
              </a:solidFill>
            </a:endParaRPr>
          </a:p>
          <a:p>
            <a:pPr>
              <a:spcBef>
                <a:spcPct val="50000"/>
              </a:spcBef>
            </a:pPr>
            <a:r>
              <a:rPr lang="ja-JP" altLang="en-US" sz="1600" dirty="0" smtClean="0">
                <a:solidFill>
                  <a:srgbClr val="003399"/>
                </a:solidFill>
              </a:rPr>
              <a:t>早い</a:t>
            </a:r>
            <a:r>
              <a:rPr lang="ja-JP" altLang="en-US" sz="1600" dirty="0">
                <a:solidFill>
                  <a:srgbClr val="003399"/>
                </a:solidFill>
              </a:rPr>
              <a:t>読み出しと両立する読み出し回路を用いて達成できる位置分解能を調べた</a:t>
            </a:r>
          </a:p>
        </p:txBody>
      </p:sp>
      <p:pic>
        <p:nvPicPr>
          <p:cNvPr id="22531" name="Picture 3"/>
          <p:cNvPicPr>
            <a:picLocks noChangeAspect="1" noChangeArrowheads="1"/>
          </p:cNvPicPr>
          <p:nvPr/>
        </p:nvPicPr>
        <p:blipFill>
          <a:blip r:embed="rId4" cstate="print"/>
          <a:srcRect/>
          <a:stretch>
            <a:fillRect/>
          </a:stretch>
        </p:blipFill>
        <p:spPr bwMode="auto">
          <a:xfrm>
            <a:off x="5148064" y="3861048"/>
            <a:ext cx="3528392" cy="2682603"/>
          </a:xfrm>
          <a:prstGeom prst="rect">
            <a:avLst/>
          </a:prstGeom>
          <a:noFill/>
          <a:ln w="9525">
            <a:noFill/>
            <a:miter lim="800000"/>
            <a:headEnd/>
            <a:tailEnd/>
          </a:ln>
        </p:spPr>
      </p:pic>
      <p:grpSp>
        <p:nvGrpSpPr>
          <p:cNvPr id="22" name="Group 4"/>
          <p:cNvGrpSpPr>
            <a:grpSpLocks/>
          </p:cNvGrpSpPr>
          <p:nvPr/>
        </p:nvGrpSpPr>
        <p:grpSpPr bwMode="auto">
          <a:xfrm>
            <a:off x="539552" y="3645024"/>
            <a:ext cx="3790950" cy="2787650"/>
            <a:chOff x="3288" y="73"/>
            <a:chExt cx="2388" cy="1756"/>
          </a:xfrm>
        </p:grpSpPr>
        <p:pic>
          <p:nvPicPr>
            <p:cNvPr id="23" name="Picture 5"/>
            <p:cNvPicPr>
              <a:picLocks noChangeAspect="1" noChangeArrowheads="1"/>
            </p:cNvPicPr>
            <p:nvPr/>
          </p:nvPicPr>
          <p:blipFill>
            <a:blip r:embed="rId5" cstate="print"/>
            <a:srcRect/>
            <a:stretch>
              <a:fillRect/>
            </a:stretch>
          </p:blipFill>
          <p:spPr bwMode="auto">
            <a:xfrm>
              <a:off x="3334" y="73"/>
              <a:ext cx="2342" cy="1756"/>
            </a:xfrm>
            <a:prstGeom prst="rect">
              <a:avLst/>
            </a:prstGeom>
            <a:noFill/>
            <a:ln w="9525">
              <a:noFill/>
              <a:miter lim="800000"/>
              <a:headEnd/>
              <a:tailEnd/>
            </a:ln>
          </p:spPr>
        </p:pic>
        <p:sp>
          <p:nvSpPr>
            <p:cNvPr id="24" name="Line 6"/>
            <p:cNvSpPr>
              <a:spLocks noChangeShapeType="1"/>
            </p:cNvSpPr>
            <p:nvPr/>
          </p:nvSpPr>
          <p:spPr bwMode="auto">
            <a:xfrm>
              <a:off x="3288" y="845"/>
              <a:ext cx="545" cy="0"/>
            </a:xfrm>
            <a:prstGeom prst="line">
              <a:avLst/>
            </a:prstGeom>
            <a:noFill/>
            <a:ln w="76200">
              <a:solidFill>
                <a:srgbClr val="0000FF"/>
              </a:solidFill>
              <a:round/>
              <a:headEnd/>
              <a:tailEnd type="triangle" w="med" len="med"/>
            </a:ln>
          </p:spPr>
          <p:txBody>
            <a:bodyPr/>
            <a:lstStyle/>
            <a:p>
              <a:endParaRPr lang="ja-JP" altLang="en-US"/>
            </a:p>
          </p:txBody>
        </p:sp>
        <p:sp>
          <p:nvSpPr>
            <p:cNvPr id="25" name="Text Box 7"/>
            <p:cNvSpPr txBox="1">
              <a:spLocks noChangeArrowheads="1"/>
            </p:cNvSpPr>
            <p:nvPr/>
          </p:nvSpPr>
          <p:spPr bwMode="auto">
            <a:xfrm>
              <a:off x="3379" y="981"/>
              <a:ext cx="436" cy="231"/>
            </a:xfrm>
            <a:prstGeom prst="rect">
              <a:avLst/>
            </a:prstGeom>
            <a:solidFill>
              <a:schemeClr val="bg1"/>
            </a:solidFill>
            <a:ln w="9525">
              <a:noFill/>
              <a:miter lim="800000"/>
              <a:headEnd/>
              <a:tailEnd/>
            </a:ln>
          </p:spPr>
          <p:txBody>
            <a:bodyPr wrap="none">
              <a:spAutoFit/>
            </a:bodyPr>
            <a:lstStyle/>
            <a:p>
              <a:r>
                <a:rPr lang="en-US" altLang="ja-JP">
                  <a:solidFill>
                    <a:srgbClr val="0000FF"/>
                  </a:solidFill>
                </a:rPr>
                <a:t>Input</a:t>
              </a:r>
            </a:p>
          </p:txBody>
        </p:sp>
        <p:sp>
          <p:nvSpPr>
            <p:cNvPr id="26" name="Text Box 8"/>
            <p:cNvSpPr txBox="1">
              <a:spLocks noChangeArrowheads="1"/>
            </p:cNvSpPr>
            <p:nvPr/>
          </p:nvSpPr>
          <p:spPr bwMode="auto">
            <a:xfrm>
              <a:off x="5103" y="981"/>
              <a:ext cx="548" cy="231"/>
            </a:xfrm>
            <a:prstGeom prst="rect">
              <a:avLst/>
            </a:prstGeom>
            <a:solidFill>
              <a:schemeClr val="bg1"/>
            </a:solidFill>
            <a:ln w="9525">
              <a:noFill/>
              <a:miter lim="800000"/>
              <a:headEnd/>
              <a:tailEnd/>
            </a:ln>
          </p:spPr>
          <p:txBody>
            <a:bodyPr wrap="none">
              <a:spAutoFit/>
            </a:bodyPr>
            <a:lstStyle/>
            <a:p>
              <a:r>
                <a:rPr lang="en-US" altLang="ja-JP">
                  <a:solidFill>
                    <a:srgbClr val="0000FF"/>
                  </a:solidFill>
                </a:rPr>
                <a:t>Output</a:t>
              </a:r>
            </a:p>
          </p:txBody>
        </p:sp>
        <p:sp>
          <p:nvSpPr>
            <p:cNvPr id="27" name="Line 9"/>
            <p:cNvSpPr>
              <a:spLocks noChangeShapeType="1"/>
            </p:cNvSpPr>
            <p:nvPr/>
          </p:nvSpPr>
          <p:spPr bwMode="auto">
            <a:xfrm>
              <a:off x="5103" y="890"/>
              <a:ext cx="545" cy="0"/>
            </a:xfrm>
            <a:prstGeom prst="line">
              <a:avLst/>
            </a:prstGeom>
            <a:noFill/>
            <a:ln w="76200">
              <a:solidFill>
                <a:srgbClr val="0000FF"/>
              </a:solidFill>
              <a:round/>
              <a:headEnd/>
              <a:tailEnd type="triangle" w="med" len="med"/>
            </a:ln>
          </p:spPr>
          <p:txBody>
            <a:bodyPr/>
            <a:lstStyle/>
            <a:p>
              <a:endParaRPr lang="ja-JP" altLang="en-US"/>
            </a:p>
          </p:txBody>
        </p:sp>
      </p:grpSp>
      <p:grpSp>
        <p:nvGrpSpPr>
          <p:cNvPr id="4" name="Group 15"/>
          <p:cNvGrpSpPr>
            <a:grpSpLocks/>
          </p:cNvGrpSpPr>
          <p:nvPr/>
        </p:nvGrpSpPr>
        <p:grpSpPr bwMode="auto">
          <a:xfrm>
            <a:off x="683568" y="3933056"/>
            <a:ext cx="4227809" cy="2377132"/>
            <a:chOff x="2925" y="482"/>
            <a:chExt cx="4063" cy="2890"/>
          </a:xfrm>
        </p:grpSpPr>
        <p:pic>
          <p:nvPicPr>
            <p:cNvPr id="71696" name="Picture 16"/>
            <p:cNvPicPr>
              <a:picLocks noChangeAspect="1" noChangeArrowheads="1"/>
            </p:cNvPicPr>
            <p:nvPr/>
          </p:nvPicPr>
          <p:blipFill>
            <a:blip r:embed="rId6" cstate="print"/>
            <a:srcRect/>
            <a:stretch>
              <a:fillRect/>
            </a:stretch>
          </p:blipFill>
          <p:spPr bwMode="auto">
            <a:xfrm>
              <a:off x="2925" y="482"/>
              <a:ext cx="4063" cy="2890"/>
            </a:xfrm>
            <a:prstGeom prst="rect">
              <a:avLst/>
            </a:prstGeom>
            <a:noFill/>
            <a:ln w="9525">
              <a:noFill/>
              <a:miter lim="800000"/>
              <a:headEnd/>
              <a:tailEnd/>
            </a:ln>
          </p:spPr>
        </p:pic>
        <p:graphicFrame>
          <p:nvGraphicFramePr>
            <p:cNvPr id="71682" name="Object 2"/>
            <p:cNvGraphicFramePr>
              <a:graphicFrameLocks noChangeAspect="1"/>
            </p:cNvGraphicFramePr>
            <p:nvPr/>
          </p:nvGraphicFramePr>
          <p:xfrm>
            <a:off x="3065" y="2115"/>
            <a:ext cx="1856" cy="322"/>
          </p:xfrm>
          <a:graphic>
            <a:graphicData uri="http://schemas.openxmlformats.org/presentationml/2006/ole">
              <p:oleObj spid="_x0000_s22530" name="数式" r:id="rId7" imgW="1536480" imgH="266400" progId="Equation.3">
                <p:embed/>
              </p:oleObj>
            </a:graphicData>
          </a:graphic>
        </p:graphicFrame>
      </p:grpSp>
      <p:sp>
        <p:nvSpPr>
          <p:cNvPr id="28" name="テキスト ボックス 27"/>
          <p:cNvSpPr txBox="1"/>
          <p:nvPr/>
        </p:nvSpPr>
        <p:spPr>
          <a:xfrm>
            <a:off x="6660232" y="116632"/>
            <a:ext cx="2268570" cy="646331"/>
          </a:xfrm>
          <a:prstGeom prst="rect">
            <a:avLst/>
          </a:prstGeom>
          <a:noFill/>
        </p:spPr>
        <p:txBody>
          <a:bodyPr wrap="none" rtlCol="0">
            <a:spAutoFit/>
          </a:bodyPr>
          <a:lstStyle/>
          <a:p>
            <a:r>
              <a:rPr lang="ja-JP" altLang="en-US" dirty="0" smtClean="0"/>
              <a:t>この</a:t>
            </a:r>
            <a:r>
              <a:rPr lang="ja-JP" altLang="en-US" dirty="0" smtClean="0"/>
              <a:t>ころ私は</a:t>
            </a:r>
            <a:r>
              <a:rPr lang="en-US" altLang="ja-JP" dirty="0" smtClean="0"/>
              <a:t>J-Lab</a:t>
            </a:r>
            <a:r>
              <a:rPr lang="ja-JP" altLang="en-US" dirty="0" smtClean="0"/>
              <a:t>で</a:t>
            </a:r>
            <a:endParaRPr lang="en-US" altLang="ja-JP" dirty="0" smtClean="0"/>
          </a:p>
          <a:p>
            <a:r>
              <a:rPr lang="en-US" altLang="ja-JP" dirty="0" smtClean="0">
                <a:latin typeface="Symbol" pitchFamily="18" charset="2"/>
              </a:rPr>
              <a:t>Q</a:t>
            </a:r>
            <a:r>
              <a:rPr lang="en-US" altLang="ja-JP" baseline="30000" dirty="0" smtClean="0"/>
              <a:t>+</a:t>
            </a:r>
            <a:r>
              <a:rPr lang="ja-JP" altLang="en-US" dirty="0" smtClean="0"/>
              <a:t>探索</a:t>
            </a:r>
            <a:endParaRPr lang="en-US" altLang="ja-JP"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blinds(horizontal)">
                                      <p:cBhvr>
                                        <p:cTn id="12"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sz="quarter"/>
          </p:nvPr>
        </p:nvSpPr>
        <p:spPr>
          <a:xfrm>
            <a:off x="1285852" y="304800"/>
            <a:ext cx="7400948" cy="1123936"/>
          </a:xfrm>
        </p:spPr>
        <p:txBody>
          <a:bodyPr/>
          <a:lstStyle/>
          <a:p>
            <a:r>
              <a:rPr lang="ja-JP" altLang="en-US" sz="3200" dirty="0" smtClean="0"/>
              <a:t>アンプディスクリミネータの開発・</a:t>
            </a:r>
            <a:r>
              <a:rPr lang="ja-JP" altLang="en-US" sz="3200" dirty="0" smtClean="0"/>
              <a:t>量産</a:t>
            </a:r>
            <a:r>
              <a:rPr lang="en-US" altLang="ja-JP" sz="3200" dirty="0" smtClean="0"/>
              <a:t/>
            </a:r>
            <a:br>
              <a:rPr lang="en-US" altLang="ja-JP" sz="3200" dirty="0" smtClean="0"/>
            </a:br>
            <a:r>
              <a:rPr lang="en-US" altLang="ja-JP" sz="3200" dirty="0" smtClean="0"/>
              <a:t>(</a:t>
            </a:r>
            <a:r>
              <a:rPr lang="ja-JP" altLang="en-US" sz="3200" dirty="0" smtClean="0"/>
              <a:t>理研・</a:t>
            </a:r>
            <a:r>
              <a:rPr lang="en-US" altLang="ja-JP" sz="3200" dirty="0" smtClean="0"/>
              <a:t>KEK</a:t>
            </a:r>
            <a:r>
              <a:rPr lang="ja-JP" altLang="en-US" sz="3200" dirty="0" smtClean="0"/>
              <a:t>・</a:t>
            </a:r>
            <a:r>
              <a:rPr lang="ja-JP" altLang="en-US" sz="3200" dirty="0" smtClean="0"/>
              <a:t>立教、</a:t>
            </a:r>
            <a:r>
              <a:rPr lang="en-US" altLang="ja-JP" sz="3200" dirty="0" smtClean="0"/>
              <a:t>2007-2008)</a:t>
            </a:r>
            <a:endParaRPr kumimoji="1" lang="ja-JP" altLang="en-US" sz="3200" dirty="0"/>
          </a:p>
        </p:txBody>
      </p:sp>
      <p:pic>
        <p:nvPicPr>
          <p:cNvPr id="7" name="コンテンツ プレースホルダ 6" descr="DSC01250.JPG"/>
          <p:cNvPicPr>
            <a:picLocks noGrp="1" noChangeAspect="1"/>
          </p:cNvPicPr>
          <p:nvPr>
            <p:ph sz="quarter" idx="1"/>
          </p:nvPr>
        </p:nvPicPr>
        <p:blipFill>
          <a:blip r:embed="rId3" cstate="print"/>
          <a:stretch>
            <a:fillRect/>
          </a:stretch>
        </p:blipFill>
        <p:spPr>
          <a:xfrm>
            <a:off x="5074050" y="4309593"/>
            <a:ext cx="2954334" cy="2215751"/>
          </a:xfrm>
          <a:effectLst>
            <a:outerShdw blurRad="50800" dist="38100" dir="2700000" algn="tl" rotWithShape="0">
              <a:prstClr val="black">
                <a:alpha val="40000"/>
              </a:prstClr>
            </a:outerShdw>
          </a:effectLst>
        </p:spPr>
      </p:pic>
      <p:pic>
        <p:nvPicPr>
          <p:cNvPr id="18" name="コンテンツ プレースホルダ 17" descr="KC380031.jpg"/>
          <p:cNvPicPr>
            <a:picLocks noGrp="1" noChangeAspect="1"/>
          </p:cNvPicPr>
          <p:nvPr>
            <p:ph sz="quarter" idx="4"/>
          </p:nvPr>
        </p:nvPicPr>
        <p:blipFill>
          <a:blip r:embed="rId4" cstate="print"/>
          <a:stretch>
            <a:fillRect/>
          </a:stretch>
        </p:blipFill>
        <p:spPr>
          <a:xfrm rot="5400000">
            <a:off x="1003847" y="4620889"/>
            <a:ext cx="2046277" cy="1534708"/>
          </a:xfrm>
          <a:effectLst>
            <a:outerShdw blurRad="50800" dist="38100" dir="2700000" algn="tl" rotWithShape="0">
              <a:prstClr val="black">
                <a:alpha val="40000"/>
              </a:prstClr>
            </a:outerShdw>
          </a:effectLst>
        </p:spPr>
      </p:pic>
      <p:pic>
        <p:nvPicPr>
          <p:cNvPr id="16" name="Picture 2"/>
          <p:cNvPicPr>
            <a:picLocks noGrp="1" noChangeAspect="1" noChangeArrowheads="1"/>
          </p:cNvPicPr>
          <p:nvPr>
            <p:ph sz="quarter" idx="3"/>
          </p:nvPr>
        </p:nvPicPr>
        <p:blipFill>
          <a:blip r:embed="rId5" cstate="print"/>
          <a:srcRect/>
          <a:stretch>
            <a:fillRect/>
          </a:stretch>
        </p:blipFill>
        <p:spPr bwMode="auto">
          <a:xfrm>
            <a:off x="4961110" y="1661065"/>
            <a:ext cx="3097210" cy="232290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7" name="図 9" descr="MuonFEE-Upgrade.jpg"/>
          <p:cNvPicPr>
            <a:picLocks noGrp="1" noChangeAspect="1"/>
          </p:cNvPicPr>
          <p:nvPr>
            <p:ph sz="quarter" idx="2"/>
          </p:nvPr>
        </p:nvPicPr>
        <p:blipFill>
          <a:blip r:embed="rId6" cstate="print"/>
          <a:srcRect/>
          <a:stretch>
            <a:fillRect/>
          </a:stretch>
        </p:blipFill>
        <p:spPr bwMode="auto">
          <a:xfrm>
            <a:off x="1214414" y="1571612"/>
            <a:ext cx="3046964" cy="228601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9" name="テキスト ボックス 18"/>
          <p:cNvSpPr txBox="1"/>
          <p:nvPr/>
        </p:nvSpPr>
        <p:spPr>
          <a:xfrm>
            <a:off x="1134632" y="3876264"/>
            <a:ext cx="3294492" cy="307777"/>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en-US" altLang="ja-JP" sz="1400" dirty="0" smtClean="0"/>
              <a:t>PHENIX</a:t>
            </a:r>
            <a:r>
              <a:rPr kumimoji="1" lang="ja-JP" altLang="en-US" sz="1400" dirty="0" err="1" smtClean="0"/>
              <a:t>での</a:t>
            </a:r>
            <a:r>
              <a:rPr kumimoji="1" lang="ja-JP" altLang="en-US" sz="1400" dirty="0" smtClean="0"/>
              <a:t>試作機試験（</a:t>
            </a:r>
            <a:r>
              <a:rPr kumimoji="1" lang="en-US" altLang="ja-JP" sz="1400" dirty="0" smtClean="0"/>
              <a:t>2007</a:t>
            </a:r>
            <a:r>
              <a:rPr kumimoji="1" lang="ja-JP" altLang="en-US" sz="1400" dirty="0" smtClean="0"/>
              <a:t>・</a:t>
            </a:r>
            <a:r>
              <a:rPr kumimoji="1" lang="en-US" altLang="ja-JP" sz="1400" dirty="0" smtClean="0"/>
              <a:t>2008</a:t>
            </a:r>
            <a:r>
              <a:rPr kumimoji="1" lang="ja-JP" altLang="en-US" sz="1400" dirty="0" smtClean="0"/>
              <a:t>）</a:t>
            </a:r>
            <a:endParaRPr kumimoji="1" lang="ja-JP" altLang="en-US" sz="1400" dirty="0"/>
          </a:p>
        </p:txBody>
      </p:sp>
      <p:sp>
        <p:nvSpPr>
          <p:cNvPr id="20" name="テキスト ボックス 19"/>
          <p:cNvSpPr txBox="1"/>
          <p:nvPr/>
        </p:nvSpPr>
        <p:spPr>
          <a:xfrm>
            <a:off x="4822643" y="3913311"/>
            <a:ext cx="3781805" cy="307777"/>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ja-JP" altLang="en-US" sz="1400" dirty="0" smtClean="0"/>
              <a:t>技術設計報告書完成・</a:t>
            </a:r>
            <a:r>
              <a:rPr lang="ja-JP" altLang="en-US" sz="1400" dirty="0" smtClean="0"/>
              <a:t>外</a:t>
            </a:r>
            <a:r>
              <a:rPr kumimoji="1" lang="ja-JP" altLang="en-US" sz="1400" dirty="0" smtClean="0"/>
              <a:t>部評価委員会（</a:t>
            </a:r>
            <a:r>
              <a:rPr kumimoji="1" lang="en-US" altLang="ja-JP" sz="1400" dirty="0" smtClean="0"/>
              <a:t>2007</a:t>
            </a:r>
            <a:r>
              <a:rPr kumimoji="1" lang="ja-JP" altLang="en-US" sz="1400" dirty="0" smtClean="0"/>
              <a:t>）</a:t>
            </a:r>
            <a:endParaRPr kumimoji="1" lang="ja-JP" altLang="en-US" sz="1400" dirty="0"/>
          </a:p>
        </p:txBody>
      </p:sp>
      <p:sp>
        <p:nvSpPr>
          <p:cNvPr id="21" name="テキスト ボックス 20"/>
          <p:cNvSpPr txBox="1"/>
          <p:nvPr/>
        </p:nvSpPr>
        <p:spPr>
          <a:xfrm>
            <a:off x="5305070" y="6433591"/>
            <a:ext cx="2435282" cy="307777"/>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ja-JP" altLang="en-US" sz="1400" dirty="0" smtClean="0"/>
              <a:t>部品調達・量産・試験（</a:t>
            </a:r>
            <a:r>
              <a:rPr kumimoji="1" lang="en-US" altLang="ja-JP" sz="1400" dirty="0" smtClean="0"/>
              <a:t>2008</a:t>
            </a:r>
            <a:r>
              <a:rPr kumimoji="1" lang="ja-JP" altLang="en-US" sz="1400" dirty="0" smtClean="0"/>
              <a:t>）</a:t>
            </a:r>
            <a:endParaRPr kumimoji="1" lang="ja-JP" altLang="en-US" sz="1400" dirty="0"/>
          </a:p>
        </p:txBody>
      </p:sp>
      <p:sp>
        <p:nvSpPr>
          <p:cNvPr id="22" name="テキスト ボックス 21"/>
          <p:cNvSpPr txBox="1"/>
          <p:nvPr/>
        </p:nvSpPr>
        <p:spPr>
          <a:xfrm>
            <a:off x="1187624" y="6453336"/>
            <a:ext cx="3474028" cy="307777"/>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ja-JP" altLang="en-US" sz="1400" dirty="0" smtClean="0"/>
              <a:t>熱サイクル試験＠</a:t>
            </a:r>
            <a:r>
              <a:rPr kumimoji="1" lang="en-US" altLang="ja-JP" sz="1400" dirty="0" smtClean="0"/>
              <a:t>KEK</a:t>
            </a:r>
            <a:r>
              <a:rPr kumimoji="1" lang="ja-JP" altLang="en-US" sz="1400" dirty="0" err="1" smtClean="0"/>
              <a:t>、</a:t>
            </a:r>
            <a:r>
              <a:rPr kumimoji="1" lang="en-US" altLang="ja-JP" sz="1400" dirty="0" smtClean="0"/>
              <a:t>QA</a:t>
            </a:r>
            <a:r>
              <a:rPr kumimoji="1" lang="ja-JP" altLang="en-US" sz="1400" dirty="0" smtClean="0"/>
              <a:t>＠理研（</a:t>
            </a:r>
            <a:r>
              <a:rPr kumimoji="1" lang="en-US" altLang="ja-JP" sz="1400" dirty="0" smtClean="0"/>
              <a:t>2008</a:t>
            </a:r>
            <a:r>
              <a:rPr kumimoji="1" lang="ja-JP" altLang="en-US" sz="1400" dirty="0" smtClean="0"/>
              <a:t>）</a:t>
            </a:r>
            <a:endParaRPr kumimoji="1" lang="ja-JP" altLang="en-US" sz="1400" dirty="0"/>
          </a:p>
        </p:txBody>
      </p:sp>
      <p:sp>
        <p:nvSpPr>
          <p:cNvPr id="23" name="スライド番号プレースホルダ 22"/>
          <p:cNvSpPr>
            <a:spLocks noGrp="1"/>
          </p:cNvSpPr>
          <p:nvPr>
            <p:ph type="sldNum" sz="quarter" idx="11"/>
          </p:nvPr>
        </p:nvSpPr>
        <p:spPr>
          <a:xfrm>
            <a:off x="7239000" y="6400824"/>
            <a:ext cx="1905000" cy="457200"/>
          </a:xfrm>
        </p:spPr>
        <p:txBody>
          <a:bodyPr/>
          <a:lstStyle/>
          <a:p>
            <a:fld id="{AD3108BD-D94A-4D34-8E40-04B437506466}" type="slidenum">
              <a:rPr lang="en-US" altLang="ja-JP" smtClean="0"/>
              <a:pPr/>
              <a:t>6</a:t>
            </a:fld>
            <a:endParaRPr lang="en-US" altLang="ja-JP" dirty="0"/>
          </a:p>
        </p:txBody>
      </p:sp>
      <p:sp>
        <p:nvSpPr>
          <p:cNvPr id="13" name="テキスト ボックス 12"/>
          <p:cNvSpPr txBox="1"/>
          <p:nvPr/>
        </p:nvSpPr>
        <p:spPr>
          <a:xfrm>
            <a:off x="6012160" y="35332"/>
            <a:ext cx="3058851" cy="369332"/>
          </a:xfrm>
          <a:prstGeom prst="rect">
            <a:avLst/>
          </a:prstGeom>
          <a:noFill/>
        </p:spPr>
        <p:txBody>
          <a:bodyPr wrap="none" rtlCol="0">
            <a:spAutoFit/>
          </a:bodyPr>
          <a:lstStyle/>
          <a:p>
            <a:r>
              <a:rPr kumimoji="1" lang="ja-JP" altLang="en-US" dirty="0" smtClean="0"/>
              <a:t>科研費研究員として</a:t>
            </a:r>
            <a:r>
              <a:rPr kumimoji="1" lang="en-US" altLang="ja-JP" dirty="0" smtClean="0"/>
              <a:t>KEK</a:t>
            </a:r>
            <a:r>
              <a:rPr kumimoji="1" lang="ja-JP" altLang="en-US" dirty="0" smtClean="0"/>
              <a:t>着任</a:t>
            </a:r>
            <a:endParaRPr kumimoji="1" lang="ja-JP" altLang="en-US" dirty="0"/>
          </a:p>
        </p:txBody>
      </p:sp>
      <p:pic>
        <p:nvPicPr>
          <p:cNvPr id="26626" name="Picture 2"/>
          <p:cNvPicPr>
            <a:picLocks noChangeAspect="1" noChangeArrowheads="1"/>
          </p:cNvPicPr>
          <p:nvPr/>
        </p:nvPicPr>
        <p:blipFill>
          <a:blip r:embed="rId7" cstate="print"/>
          <a:srcRect/>
          <a:stretch>
            <a:fillRect/>
          </a:stretch>
        </p:blipFill>
        <p:spPr bwMode="auto">
          <a:xfrm>
            <a:off x="1669834" y="1556792"/>
            <a:ext cx="2517768" cy="2232248"/>
          </a:xfrm>
          <a:prstGeom prst="rect">
            <a:avLst/>
          </a:prstGeom>
          <a:noFill/>
          <a:ln w="9525">
            <a:noFill/>
            <a:miter lim="800000"/>
            <a:headEnd/>
            <a:tailEnd/>
          </a:ln>
        </p:spPr>
      </p:pic>
      <p:pic>
        <p:nvPicPr>
          <p:cNvPr id="26627" name="Picture 3" descr="C:\Users\mibe\Documents\My Dropbox\Private\mutrg\DSC00035.JPG"/>
          <p:cNvPicPr>
            <a:picLocks noChangeAspect="1" noChangeArrowheads="1"/>
          </p:cNvPicPr>
          <p:nvPr/>
        </p:nvPicPr>
        <p:blipFill>
          <a:blip r:embed="rId8" cstate="print"/>
          <a:srcRect/>
          <a:stretch>
            <a:fillRect/>
          </a:stretch>
        </p:blipFill>
        <p:spPr bwMode="auto">
          <a:xfrm rot="5400000">
            <a:off x="2735796" y="4617132"/>
            <a:ext cx="2016224" cy="1512168"/>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linds(horizontal)">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1857356" y="571480"/>
            <a:ext cx="6829444" cy="841296"/>
          </a:xfrm>
        </p:spPr>
        <p:txBody>
          <a:bodyPr>
            <a:normAutofit fontScale="90000"/>
          </a:bodyPr>
          <a:lstStyle/>
          <a:p>
            <a:r>
              <a:rPr lang="ja-JP" altLang="en-US" dirty="0" smtClean="0"/>
              <a:t>アンプディスクリミネータボード</a:t>
            </a:r>
            <a:r>
              <a:rPr lang="en-US" altLang="ja-JP" dirty="0" smtClean="0"/>
              <a:t/>
            </a:r>
            <a:br>
              <a:rPr lang="en-US" altLang="ja-JP" dirty="0" smtClean="0"/>
            </a:br>
            <a:r>
              <a:rPr lang="en-US" altLang="ja-JP" dirty="0" err="1" smtClean="0"/>
              <a:t>MuTRG</a:t>
            </a:r>
            <a:r>
              <a:rPr lang="en-US" altLang="ja-JP" dirty="0" smtClean="0"/>
              <a:t>-ADTX</a:t>
            </a:r>
            <a:endParaRPr lang="ja-JP" altLang="en-US" dirty="0" smtClean="0"/>
          </a:p>
        </p:txBody>
      </p:sp>
      <p:sp>
        <p:nvSpPr>
          <p:cNvPr id="4100" name="スライド番号プレースホルダ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0E3744-E93A-49AE-AD3F-880BA72696EC}" type="slidenum">
              <a:rPr lang="ja-JP" altLang="en-US" smtClean="0"/>
              <a:pPr fontAlgn="base">
                <a:spcBef>
                  <a:spcPct val="0"/>
                </a:spcBef>
                <a:spcAft>
                  <a:spcPct val="0"/>
                </a:spcAft>
                <a:defRPr/>
              </a:pPr>
              <a:t>7</a:t>
            </a:fld>
            <a:endParaRPr lang="en-US" altLang="ja-JP" smtClean="0"/>
          </a:p>
        </p:txBody>
      </p:sp>
      <p:pic>
        <p:nvPicPr>
          <p:cNvPr id="6149" name="Picture 2"/>
          <p:cNvPicPr>
            <a:picLocks noChangeAspect="1" noChangeArrowheads="1"/>
          </p:cNvPicPr>
          <p:nvPr/>
        </p:nvPicPr>
        <p:blipFill>
          <a:blip r:embed="rId3" cstate="print"/>
          <a:srcRect/>
          <a:stretch>
            <a:fillRect/>
          </a:stretch>
        </p:blipFill>
        <p:spPr bwMode="auto">
          <a:xfrm>
            <a:off x="1571625" y="1857362"/>
            <a:ext cx="6096000" cy="4572000"/>
          </a:xfrm>
          <a:prstGeom prst="rect">
            <a:avLst/>
          </a:prstGeom>
          <a:noFill/>
          <a:ln w="9525">
            <a:noFill/>
            <a:miter lim="800000"/>
            <a:headEnd/>
            <a:tailEnd/>
          </a:ln>
        </p:spPr>
      </p:pic>
      <p:sp>
        <p:nvSpPr>
          <p:cNvPr id="6152" name="テキスト ボックス 9"/>
          <p:cNvSpPr txBox="1">
            <a:spLocks noChangeArrowheads="1"/>
          </p:cNvSpPr>
          <p:nvPr/>
        </p:nvSpPr>
        <p:spPr bwMode="auto">
          <a:xfrm>
            <a:off x="6889750" y="1857362"/>
            <a:ext cx="2254250" cy="708025"/>
          </a:xfrm>
          <a:prstGeom prst="rect">
            <a:avLst/>
          </a:prstGeom>
          <a:noFill/>
          <a:ln w="9525">
            <a:noFill/>
            <a:miter lim="800000"/>
            <a:headEnd/>
            <a:tailEnd/>
          </a:ln>
        </p:spPr>
        <p:txBody>
          <a:bodyPr wrap="none">
            <a:spAutoFit/>
          </a:bodyPr>
          <a:lstStyle/>
          <a:p>
            <a:r>
              <a:rPr lang="en-US" altLang="ja-JP" sz="2000">
                <a:solidFill>
                  <a:srgbClr val="FF0000"/>
                </a:solidFill>
                <a:latin typeface="Times New Roman" pitchFamily="18" charset="0"/>
                <a:cs typeface="Times New Roman" pitchFamily="18" charset="0"/>
              </a:rPr>
              <a:t>Regulator for</a:t>
            </a:r>
          </a:p>
          <a:p>
            <a:r>
              <a:rPr lang="en-US" altLang="ja-JP" sz="2000">
                <a:solidFill>
                  <a:srgbClr val="FF0000"/>
                </a:solidFill>
                <a:latin typeface="Times New Roman" pitchFamily="18" charset="0"/>
                <a:cs typeface="Times New Roman" pitchFamily="18" charset="0"/>
              </a:rPr>
              <a:t>analog components</a:t>
            </a:r>
            <a:endParaRPr lang="ja-JP" altLang="en-US" sz="2000">
              <a:solidFill>
                <a:srgbClr val="FF0000"/>
              </a:solidFill>
              <a:latin typeface="Times New Roman" pitchFamily="18" charset="0"/>
              <a:cs typeface="Times New Roman" pitchFamily="18" charset="0"/>
            </a:endParaRPr>
          </a:p>
        </p:txBody>
      </p:sp>
      <p:cxnSp>
        <p:nvCxnSpPr>
          <p:cNvPr id="12" name="直線矢印コネクタ 11"/>
          <p:cNvCxnSpPr/>
          <p:nvPr/>
        </p:nvCxnSpPr>
        <p:spPr>
          <a:xfrm rot="5400000">
            <a:off x="6500813" y="2714612"/>
            <a:ext cx="571500" cy="2857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54" name="テキスト ボックス 14"/>
          <p:cNvSpPr txBox="1">
            <a:spLocks noChangeArrowheads="1"/>
          </p:cNvSpPr>
          <p:nvPr/>
        </p:nvSpPr>
        <p:spPr bwMode="auto">
          <a:xfrm>
            <a:off x="6889750" y="3071799"/>
            <a:ext cx="2138363" cy="708025"/>
          </a:xfrm>
          <a:prstGeom prst="rect">
            <a:avLst/>
          </a:prstGeom>
          <a:noFill/>
          <a:ln w="9525">
            <a:noFill/>
            <a:miter lim="800000"/>
            <a:headEnd/>
            <a:tailEnd/>
          </a:ln>
        </p:spPr>
        <p:txBody>
          <a:bodyPr wrap="none">
            <a:spAutoFit/>
          </a:bodyPr>
          <a:lstStyle/>
          <a:p>
            <a:r>
              <a:rPr lang="en-US" altLang="ja-JP" sz="2000">
                <a:solidFill>
                  <a:srgbClr val="FF0000"/>
                </a:solidFill>
                <a:latin typeface="Times New Roman" pitchFamily="18" charset="0"/>
                <a:cs typeface="Times New Roman" pitchFamily="18" charset="0"/>
              </a:rPr>
              <a:t>Regulators for</a:t>
            </a:r>
          </a:p>
          <a:p>
            <a:r>
              <a:rPr lang="en-US" altLang="ja-JP" sz="2000">
                <a:solidFill>
                  <a:srgbClr val="FF0000"/>
                </a:solidFill>
                <a:latin typeface="Times New Roman" pitchFamily="18" charset="0"/>
                <a:cs typeface="Times New Roman" pitchFamily="18" charset="0"/>
              </a:rPr>
              <a:t>digital components</a:t>
            </a:r>
            <a:endParaRPr lang="ja-JP" altLang="en-US" sz="2000">
              <a:solidFill>
                <a:srgbClr val="FF0000"/>
              </a:solidFill>
              <a:latin typeface="Times New Roman" pitchFamily="18" charset="0"/>
              <a:cs typeface="Times New Roman" pitchFamily="18" charset="0"/>
            </a:endParaRPr>
          </a:p>
        </p:txBody>
      </p:sp>
      <p:cxnSp>
        <p:nvCxnSpPr>
          <p:cNvPr id="16" name="直線矢印コネクタ 15"/>
          <p:cNvCxnSpPr/>
          <p:nvPr/>
        </p:nvCxnSpPr>
        <p:spPr>
          <a:xfrm rot="5400000">
            <a:off x="6715125" y="3929049"/>
            <a:ext cx="571500" cy="2857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56" name="テキスト ボックス 16"/>
          <p:cNvSpPr txBox="1">
            <a:spLocks noChangeArrowheads="1"/>
          </p:cNvSpPr>
          <p:nvPr/>
        </p:nvSpPr>
        <p:spPr bwMode="auto">
          <a:xfrm>
            <a:off x="6000750" y="1500174"/>
            <a:ext cx="2660650" cy="400050"/>
          </a:xfrm>
          <a:prstGeom prst="rect">
            <a:avLst/>
          </a:prstGeom>
          <a:noFill/>
          <a:ln w="9525">
            <a:noFill/>
            <a:miter lim="800000"/>
            <a:headEnd/>
            <a:tailEnd/>
          </a:ln>
        </p:spPr>
        <p:txBody>
          <a:bodyPr wrap="none">
            <a:spAutoFit/>
          </a:bodyPr>
          <a:lstStyle/>
          <a:p>
            <a:r>
              <a:rPr lang="en-US" altLang="ja-JP" sz="2000">
                <a:solidFill>
                  <a:srgbClr val="FF0000"/>
                </a:solidFill>
                <a:latin typeface="Times New Roman" pitchFamily="18" charset="0"/>
                <a:cs typeface="Times New Roman" pitchFamily="18" charset="0"/>
              </a:rPr>
              <a:t>Power supply connector</a:t>
            </a:r>
          </a:p>
        </p:txBody>
      </p:sp>
      <p:cxnSp>
        <p:nvCxnSpPr>
          <p:cNvPr id="18" name="直線矢印コネクタ 17"/>
          <p:cNvCxnSpPr/>
          <p:nvPr/>
        </p:nvCxnSpPr>
        <p:spPr>
          <a:xfrm rot="5400000">
            <a:off x="6000751" y="2285986"/>
            <a:ext cx="857250" cy="142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5400000" flipH="1" flipV="1">
            <a:off x="2713832" y="5501468"/>
            <a:ext cx="571500"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59" name="テキスト ボックス 22"/>
          <p:cNvSpPr txBox="1">
            <a:spLocks noChangeArrowheads="1"/>
          </p:cNvSpPr>
          <p:nvPr/>
        </p:nvSpPr>
        <p:spPr bwMode="auto">
          <a:xfrm>
            <a:off x="2286000" y="5786424"/>
            <a:ext cx="3371850" cy="708025"/>
          </a:xfrm>
          <a:prstGeom prst="rect">
            <a:avLst/>
          </a:prstGeom>
          <a:noFill/>
          <a:ln w="9525">
            <a:noFill/>
            <a:miter lim="800000"/>
            <a:headEnd/>
            <a:tailEnd/>
          </a:ln>
        </p:spPr>
        <p:txBody>
          <a:bodyPr wrap="none">
            <a:spAutoFit/>
          </a:bodyPr>
          <a:lstStyle/>
          <a:p>
            <a:r>
              <a:rPr lang="en-US" altLang="ja-JP" sz="2000">
                <a:solidFill>
                  <a:srgbClr val="FF0000"/>
                </a:solidFill>
                <a:latin typeface="Times New Roman" pitchFamily="18" charset="0"/>
                <a:cs typeface="Times New Roman" pitchFamily="18" charset="0"/>
              </a:rPr>
              <a:t>Optical transmitters</a:t>
            </a:r>
          </a:p>
          <a:p>
            <a:r>
              <a:rPr lang="en-US" altLang="ja-JP" sz="2000">
                <a:solidFill>
                  <a:srgbClr val="FF0000"/>
                </a:solidFill>
                <a:latin typeface="Times New Roman" pitchFamily="18" charset="0"/>
                <a:cs typeface="Times New Roman" pitchFamily="18" charset="0"/>
              </a:rPr>
              <a:t>For data, slow control, clock…</a:t>
            </a:r>
          </a:p>
        </p:txBody>
      </p:sp>
      <p:cxnSp>
        <p:nvCxnSpPr>
          <p:cNvPr id="22" name="直線コネクタ 21"/>
          <p:cNvCxnSpPr/>
          <p:nvPr/>
        </p:nvCxnSpPr>
        <p:spPr>
          <a:xfrm>
            <a:off x="428596" y="4070338"/>
            <a:ext cx="7929586" cy="15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28596" y="2928918"/>
            <a:ext cx="1055161" cy="369332"/>
          </a:xfrm>
          <a:prstGeom prst="rect">
            <a:avLst/>
          </a:prstGeom>
          <a:noFill/>
        </p:spPr>
        <p:txBody>
          <a:bodyPr wrap="none" rtlCol="0">
            <a:spAutoFit/>
          </a:bodyPr>
          <a:lstStyle/>
          <a:p>
            <a:r>
              <a:rPr kumimoji="1" lang="en-US" altLang="ja-JP" dirty="0" smtClean="0"/>
              <a:t>AD part</a:t>
            </a:r>
            <a:endParaRPr kumimoji="1" lang="ja-JP" altLang="en-US" dirty="0"/>
          </a:p>
        </p:txBody>
      </p:sp>
      <p:sp>
        <p:nvSpPr>
          <p:cNvPr id="24" name="テキスト ボックス 23"/>
          <p:cNvSpPr txBox="1"/>
          <p:nvPr/>
        </p:nvSpPr>
        <p:spPr>
          <a:xfrm>
            <a:off x="473859" y="4286240"/>
            <a:ext cx="1026307" cy="369332"/>
          </a:xfrm>
          <a:prstGeom prst="rect">
            <a:avLst/>
          </a:prstGeom>
          <a:noFill/>
        </p:spPr>
        <p:txBody>
          <a:bodyPr wrap="none" rtlCol="0">
            <a:spAutoFit/>
          </a:bodyPr>
          <a:lstStyle/>
          <a:p>
            <a:r>
              <a:rPr kumimoji="1" lang="en-US" altLang="ja-JP" dirty="0" smtClean="0"/>
              <a:t>TX part</a:t>
            </a:r>
            <a:endParaRPr kumimoji="1" lang="ja-JP" altLang="en-US" dirty="0"/>
          </a:p>
        </p:txBody>
      </p:sp>
      <p:sp>
        <p:nvSpPr>
          <p:cNvPr id="17" name="テキスト ボックス 16"/>
          <p:cNvSpPr txBox="1"/>
          <p:nvPr/>
        </p:nvSpPr>
        <p:spPr>
          <a:xfrm>
            <a:off x="467544" y="3573016"/>
            <a:ext cx="1710725" cy="307777"/>
          </a:xfrm>
          <a:prstGeom prst="rect">
            <a:avLst/>
          </a:prstGeom>
          <a:noFill/>
        </p:spPr>
        <p:txBody>
          <a:bodyPr wrap="none" rtlCol="0">
            <a:spAutoFit/>
          </a:bodyPr>
          <a:lstStyle/>
          <a:p>
            <a:r>
              <a:rPr kumimoji="1" lang="ja-JP" altLang="en-US" sz="1400" dirty="0" smtClean="0"/>
              <a:t>庄司氏（</a:t>
            </a:r>
            <a:r>
              <a:rPr lang="ja-JP" altLang="en-US" sz="1400" dirty="0" smtClean="0"/>
              <a:t>京大・理研</a:t>
            </a:r>
            <a:r>
              <a:rPr kumimoji="1" lang="ja-JP" altLang="en-US" sz="1400" dirty="0" smtClean="0"/>
              <a:t>）</a:t>
            </a:r>
            <a:endParaRPr kumimoji="1" lang="ja-JP" altLang="en-US" sz="1400" dirty="0"/>
          </a:p>
        </p:txBody>
      </p:sp>
      <p:sp>
        <p:nvSpPr>
          <p:cNvPr id="19" name="テキスト ボックス 18"/>
          <p:cNvSpPr txBox="1"/>
          <p:nvPr/>
        </p:nvSpPr>
        <p:spPr>
          <a:xfrm>
            <a:off x="501804" y="5013176"/>
            <a:ext cx="1261884" cy="307777"/>
          </a:xfrm>
          <a:prstGeom prst="rect">
            <a:avLst/>
          </a:prstGeom>
          <a:noFill/>
        </p:spPr>
        <p:txBody>
          <a:bodyPr wrap="none" rtlCol="0">
            <a:spAutoFit/>
          </a:bodyPr>
          <a:lstStyle/>
          <a:p>
            <a:r>
              <a:rPr kumimoji="1" lang="ja-JP" altLang="en-US" sz="1400" dirty="0" smtClean="0"/>
              <a:t>唐津氏（</a:t>
            </a:r>
            <a:r>
              <a:rPr lang="ja-JP" altLang="en-US" sz="1400" dirty="0" smtClean="0"/>
              <a:t>京大</a:t>
            </a:r>
            <a:r>
              <a:rPr kumimoji="1" lang="ja-JP" altLang="en-US" sz="1400" dirty="0" smtClean="0"/>
              <a:t>）</a:t>
            </a:r>
            <a:endParaRPr kumimoji="1" lang="ja-JP" altLang="en-US" sz="1400" dirty="0"/>
          </a:p>
        </p:txBody>
      </p:sp>
      <p:pic>
        <p:nvPicPr>
          <p:cNvPr id="23554" name="Picture 2"/>
          <p:cNvPicPr>
            <a:picLocks noChangeAspect="1" noChangeArrowheads="1"/>
          </p:cNvPicPr>
          <p:nvPr/>
        </p:nvPicPr>
        <p:blipFill>
          <a:blip r:embed="rId4" cstate="print"/>
          <a:srcRect/>
          <a:stretch>
            <a:fillRect/>
          </a:stretch>
        </p:blipFill>
        <p:spPr bwMode="auto">
          <a:xfrm>
            <a:off x="5580112" y="4437112"/>
            <a:ext cx="3348409" cy="1801172"/>
          </a:xfrm>
          <a:prstGeom prst="rect">
            <a:avLst/>
          </a:prstGeom>
          <a:noFill/>
          <a:ln w="9525">
            <a:noFill/>
            <a:miter lim="800000"/>
            <a:headEnd/>
            <a:tailEnd/>
          </a:ln>
        </p:spPr>
      </p:pic>
      <p:pic>
        <p:nvPicPr>
          <p:cNvPr id="23555" name="Picture 3"/>
          <p:cNvPicPr>
            <a:picLocks noChangeAspect="1" noChangeArrowheads="1"/>
          </p:cNvPicPr>
          <p:nvPr/>
        </p:nvPicPr>
        <p:blipFill>
          <a:blip r:embed="rId5" cstate="print"/>
          <a:srcRect/>
          <a:stretch>
            <a:fillRect/>
          </a:stretch>
        </p:blipFill>
        <p:spPr bwMode="auto">
          <a:xfrm>
            <a:off x="2267744" y="1700808"/>
            <a:ext cx="3024336" cy="208427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linds(horizontal)">
                                      <p:cBhvr>
                                        <p:cTn id="7" dur="500"/>
                                        <p:tgtEl>
                                          <p:spTgt spid="235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blinds(horizontal)">
                                      <p:cBhvr>
                                        <p:cTn id="12"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42910" y="304800"/>
            <a:ext cx="8043890" cy="1052498"/>
          </a:xfrm>
        </p:spPr>
        <p:txBody>
          <a:bodyPr/>
          <a:lstStyle/>
          <a:p>
            <a:r>
              <a:rPr lang="ja-JP" altLang="en-US" sz="3200" dirty="0" smtClean="0"/>
              <a:t>データフォーマット・転送ボードの開発・試験</a:t>
            </a:r>
            <a:endParaRPr kumimoji="1" lang="ja-JP" altLang="en-US" sz="3200" dirty="0"/>
          </a:p>
        </p:txBody>
      </p:sp>
      <p:pic>
        <p:nvPicPr>
          <p:cNvPr id="13" name="コンテンツ プレースホルダ 12" descr="DCMIFF.jpg"/>
          <p:cNvPicPr>
            <a:picLocks noGrp="1" noChangeAspect="1"/>
          </p:cNvPicPr>
          <p:nvPr>
            <p:ph sz="quarter" idx="4"/>
          </p:nvPr>
        </p:nvPicPr>
        <p:blipFill>
          <a:blip r:embed="rId2" cstate="print"/>
          <a:stretch>
            <a:fillRect/>
          </a:stretch>
        </p:blipFill>
        <p:spPr>
          <a:xfrm>
            <a:off x="5291142" y="4115308"/>
            <a:ext cx="3638576" cy="2046268"/>
          </a:xfrm>
        </p:spPr>
      </p:pic>
      <p:sp>
        <p:nvSpPr>
          <p:cNvPr id="9" name="コンテンツ プレースホルダ 8"/>
          <p:cNvSpPr>
            <a:spLocks noGrp="1"/>
          </p:cNvSpPr>
          <p:nvPr>
            <p:ph sz="quarter" idx="1"/>
          </p:nvPr>
        </p:nvSpPr>
        <p:spPr>
          <a:xfrm>
            <a:off x="357158" y="1785926"/>
            <a:ext cx="4857784" cy="4643470"/>
          </a:xfrm>
          <a:solidFill>
            <a:schemeClr val="bg1"/>
          </a:solidFill>
        </p:spPr>
        <p:txBody>
          <a:bodyPr/>
          <a:lstStyle/>
          <a:p>
            <a:r>
              <a:rPr kumimoji="1" lang="ja-JP" altLang="en-US" sz="1800" dirty="0" smtClean="0"/>
              <a:t>データフォーマット・転送を行う電子回路</a:t>
            </a:r>
            <a:endParaRPr kumimoji="1" lang="en-US" altLang="ja-JP" sz="1800" dirty="0" smtClean="0"/>
          </a:p>
          <a:p>
            <a:pPr lvl="1"/>
            <a:r>
              <a:rPr lang="en-US" altLang="ja-JP" sz="1400" dirty="0" smtClean="0"/>
              <a:t>PHENIX</a:t>
            </a:r>
            <a:r>
              <a:rPr lang="ja-JP" altLang="en-US" sz="1400" dirty="0" smtClean="0"/>
              <a:t>・</a:t>
            </a:r>
            <a:r>
              <a:rPr lang="en-US" altLang="ja-JP" sz="1400" dirty="0" smtClean="0"/>
              <a:t>DAQ</a:t>
            </a:r>
            <a:r>
              <a:rPr lang="ja-JP" altLang="en-US" sz="1400" dirty="0" smtClean="0"/>
              <a:t>と直接データ受送信</a:t>
            </a:r>
            <a:endParaRPr lang="en-US" altLang="ja-JP" sz="1400" dirty="0" smtClean="0"/>
          </a:p>
          <a:p>
            <a:pPr lvl="1"/>
            <a:r>
              <a:rPr lang="en-US" altLang="ja-JP" sz="1400" dirty="0" smtClean="0"/>
              <a:t>3</a:t>
            </a:r>
            <a:r>
              <a:rPr kumimoji="1" lang="en-US" altLang="ja-JP" sz="1400" dirty="0" smtClean="0"/>
              <a:t>Gbps</a:t>
            </a:r>
            <a:r>
              <a:rPr kumimoji="1" lang="ja-JP" altLang="en-US" sz="1400" dirty="0" smtClean="0"/>
              <a:t>シリアル転送（</a:t>
            </a:r>
            <a:r>
              <a:rPr kumimoji="1" lang="en-US" altLang="ja-JP" sz="1400" dirty="0" smtClean="0"/>
              <a:t>PHENIX</a:t>
            </a:r>
            <a:r>
              <a:rPr kumimoji="1" lang="ja-JP" altLang="en-US" sz="1400" dirty="0" smtClean="0"/>
              <a:t>では未踏領域）</a:t>
            </a:r>
            <a:endParaRPr kumimoji="1" lang="en-US" altLang="ja-JP" sz="1400" dirty="0" smtClean="0"/>
          </a:p>
          <a:p>
            <a:pPr lvl="1"/>
            <a:endParaRPr lang="en-US" altLang="ja-JP" sz="1400" dirty="0" smtClean="0"/>
          </a:p>
          <a:p>
            <a:r>
              <a:rPr kumimoji="1" lang="ja-JP" altLang="en-US" sz="1800" dirty="0" smtClean="0"/>
              <a:t>設計開発（</a:t>
            </a:r>
            <a:r>
              <a:rPr kumimoji="1" lang="en-US" altLang="ja-JP" sz="1800" dirty="0" smtClean="0"/>
              <a:t>2007</a:t>
            </a:r>
            <a:r>
              <a:rPr kumimoji="1" lang="ja-JP" altLang="en-US" sz="1800" dirty="0" smtClean="0"/>
              <a:t>）</a:t>
            </a:r>
            <a:endParaRPr kumimoji="1" lang="en-US" altLang="ja-JP" sz="1800" dirty="0" smtClean="0"/>
          </a:p>
          <a:p>
            <a:pPr lvl="1"/>
            <a:r>
              <a:rPr lang="en-US" altLang="ja-JP" sz="1400" dirty="0" smtClean="0"/>
              <a:t>KEK-ATLAS TGC</a:t>
            </a:r>
            <a:r>
              <a:rPr lang="ja-JP" altLang="en-US" sz="1400" dirty="0" smtClean="0"/>
              <a:t>と類似点が多いことから、アドバイザーとして、</a:t>
            </a:r>
            <a:r>
              <a:rPr kumimoji="1" lang="ja-JP" altLang="en-US" sz="1400" dirty="0" smtClean="0"/>
              <a:t>佐々木</a:t>
            </a:r>
            <a:r>
              <a:rPr lang="ja-JP" altLang="en-US" sz="1400" dirty="0" smtClean="0"/>
              <a:t>氏</a:t>
            </a:r>
            <a:r>
              <a:rPr lang="ja-JP" altLang="en-US" sz="1400" dirty="0" smtClean="0"/>
              <a:t>・</a:t>
            </a:r>
            <a:r>
              <a:rPr kumimoji="1" lang="ja-JP" altLang="en-US" sz="1400" dirty="0" smtClean="0"/>
              <a:t>池野氏に協力していただいた</a:t>
            </a:r>
            <a:r>
              <a:rPr kumimoji="1" lang="ja-JP" altLang="en-US" sz="1400" dirty="0" smtClean="0"/>
              <a:t>。</a:t>
            </a:r>
            <a:endParaRPr lang="en-US" altLang="ja-JP" sz="1400" dirty="0" smtClean="0"/>
          </a:p>
          <a:p>
            <a:pPr lvl="1"/>
            <a:r>
              <a:rPr kumimoji="1" lang="ja-JP" altLang="en-US" sz="1400" dirty="0" smtClean="0"/>
              <a:t>京都大学</a:t>
            </a:r>
            <a:r>
              <a:rPr lang="ja-JP" altLang="en-US" sz="1400" dirty="0" smtClean="0"/>
              <a:t>修士課程（当時）　</a:t>
            </a:r>
            <a:r>
              <a:rPr kumimoji="1" lang="ja-JP" altLang="en-US" sz="1400" dirty="0" smtClean="0"/>
              <a:t>中村氏</a:t>
            </a:r>
            <a:endParaRPr kumimoji="1" lang="en-US" altLang="ja-JP" sz="2100" dirty="0" smtClean="0"/>
          </a:p>
          <a:p>
            <a:r>
              <a:rPr lang="ja-JP" altLang="en-US" sz="1800" dirty="0" smtClean="0"/>
              <a:t>動作</a:t>
            </a:r>
            <a:r>
              <a:rPr kumimoji="1" lang="ja-JP" altLang="en-US" sz="1800" dirty="0" smtClean="0"/>
              <a:t>試験 </a:t>
            </a:r>
            <a:r>
              <a:rPr kumimoji="1" lang="en-US" altLang="ja-JP" sz="1800" dirty="0" smtClean="0"/>
              <a:t>(2008)</a:t>
            </a:r>
            <a:endParaRPr kumimoji="1" lang="en-US" altLang="ja-JP" sz="1800" dirty="0" smtClean="0"/>
          </a:p>
          <a:p>
            <a:pPr lvl="1"/>
            <a:r>
              <a:rPr lang="en-US" altLang="ja-JP" sz="1400" dirty="0" smtClean="0"/>
              <a:t>KEK/PHENIX</a:t>
            </a:r>
          </a:p>
          <a:p>
            <a:pPr lvl="1"/>
            <a:r>
              <a:rPr lang="ja-JP" altLang="en-US" sz="1400" dirty="0" smtClean="0"/>
              <a:t>外</a:t>
            </a:r>
            <a:r>
              <a:rPr kumimoji="1" lang="ja-JP" altLang="en-US" sz="1400" dirty="0" smtClean="0"/>
              <a:t>部</a:t>
            </a:r>
            <a:r>
              <a:rPr kumimoji="1" lang="ja-JP" altLang="en-US" sz="1400" dirty="0" smtClean="0"/>
              <a:t>評価</a:t>
            </a:r>
            <a:r>
              <a:rPr kumimoji="1" lang="ja-JP" altLang="en-US" sz="1400" dirty="0" smtClean="0"/>
              <a:t>委員会</a:t>
            </a:r>
            <a:endParaRPr kumimoji="1" lang="en-US" altLang="ja-JP" sz="1400" dirty="0" smtClean="0"/>
          </a:p>
          <a:p>
            <a:r>
              <a:rPr lang="ja-JP" altLang="en-US" sz="1800" dirty="0" smtClean="0"/>
              <a:t>量産・インストール</a:t>
            </a:r>
            <a:r>
              <a:rPr lang="en-US" altLang="ja-JP" sz="1800" dirty="0" smtClean="0"/>
              <a:t>(2009)</a:t>
            </a:r>
            <a:endParaRPr kumimoji="1" lang="ja-JP" altLang="en-US" sz="1800" dirty="0"/>
          </a:p>
        </p:txBody>
      </p:sp>
      <p:pic>
        <p:nvPicPr>
          <p:cNvPr id="12" name="コンテンツ プレースホルダ 11" descr="MRGF.jpg"/>
          <p:cNvPicPr>
            <a:picLocks noGrp="1" noChangeAspect="1"/>
          </p:cNvPicPr>
          <p:nvPr>
            <p:ph sz="quarter" idx="2"/>
          </p:nvPr>
        </p:nvPicPr>
        <p:blipFill>
          <a:blip r:embed="rId3" cstate="print"/>
          <a:stretch>
            <a:fillRect/>
          </a:stretch>
        </p:blipFill>
        <p:spPr>
          <a:xfrm>
            <a:off x="5291142" y="1850874"/>
            <a:ext cx="3567138" cy="2006754"/>
          </a:xfrm>
        </p:spPr>
      </p:pic>
      <p:sp>
        <p:nvSpPr>
          <p:cNvPr id="14" name="テキスト ボックス 13"/>
          <p:cNvSpPr txBox="1"/>
          <p:nvPr/>
        </p:nvSpPr>
        <p:spPr>
          <a:xfrm>
            <a:off x="5357818" y="1879708"/>
            <a:ext cx="3251211" cy="276999"/>
          </a:xfrm>
          <a:prstGeom prst="rect">
            <a:avLst/>
          </a:prstGeom>
          <a:noFill/>
        </p:spPr>
        <p:txBody>
          <a:bodyPr wrap="none" rtlCol="0">
            <a:spAutoFit/>
          </a:bodyPr>
          <a:lstStyle/>
          <a:p>
            <a:r>
              <a:rPr kumimoji="1" lang="ja-JP" altLang="en-US" sz="1200" dirty="0" smtClean="0"/>
              <a:t>データフォーマット・転送</a:t>
            </a:r>
            <a:r>
              <a:rPr kumimoji="1" lang="ja-JP" altLang="en-US" sz="1200" dirty="0" smtClean="0"/>
              <a:t>ボード</a:t>
            </a:r>
            <a:r>
              <a:rPr kumimoji="1" lang="en-US" altLang="ja-JP" sz="1200" dirty="0" smtClean="0"/>
              <a:t>(</a:t>
            </a:r>
            <a:r>
              <a:rPr kumimoji="1" lang="en-US" altLang="ja-JP" sz="1200" dirty="0" err="1" smtClean="0"/>
              <a:t>MuTRG</a:t>
            </a:r>
            <a:r>
              <a:rPr kumimoji="1" lang="en-US" altLang="ja-JP" sz="1200" dirty="0" smtClean="0"/>
              <a:t>-MRG)</a:t>
            </a:r>
            <a:endParaRPr kumimoji="1" lang="ja-JP" altLang="en-US" sz="1200" dirty="0"/>
          </a:p>
        </p:txBody>
      </p:sp>
      <p:sp>
        <p:nvSpPr>
          <p:cNvPr id="16" name="テキスト ボックス 15"/>
          <p:cNvSpPr txBox="1"/>
          <p:nvPr/>
        </p:nvSpPr>
        <p:spPr>
          <a:xfrm>
            <a:off x="5357818" y="4223571"/>
            <a:ext cx="3251211" cy="276999"/>
          </a:xfrm>
          <a:prstGeom prst="rect">
            <a:avLst/>
          </a:prstGeom>
          <a:noFill/>
        </p:spPr>
        <p:txBody>
          <a:bodyPr wrap="none" rtlCol="0">
            <a:spAutoFit/>
          </a:bodyPr>
          <a:lstStyle/>
          <a:p>
            <a:r>
              <a:rPr kumimoji="1" lang="ja-JP" altLang="en-US" sz="1200" dirty="0" smtClean="0"/>
              <a:t>データフォーマット・転送</a:t>
            </a:r>
            <a:r>
              <a:rPr kumimoji="1" lang="ja-JP" altLang="en-US" sz="1200" dirty="0" smtClean="0"/>
              <a:t>ボード</a:t>
            </a:r>
            <a:r>
              <a:rPr lang="en-US" altLang="ja-JP" sz="1200" dirty="0" smtClean="0"/>
              <a:t>(</a:t>
            </a:r>
            <a:r>
              <a:rPr lang="en-US" altLang="ja-JP" sz="1200" dirty="0" err="1" smtClean="0"/>
              <a:t>MuTRG</a:t>
            </a:r>
            <a:r>
              <a:rPr lang="en-US" altLang="ja-JP" sz="1200" dirty="0" smtClean="0"/>
              <a:t>-MRG)</a:t>
            </a:r>
            <a:endParaRPr kumimoji="1" lang="ja-JP" altLang="en-US" sz="1200" dirty="0"/>
          </a:p>
        </p:txBody>
      </p:sp>
      <p:sp>
        <p:nvSpPr>
          <p:cNvPr id="17" name="スライド番号プレースホルダ 16"/>
          <p:cNvSpPr>
            <a:spLocks noGrp="1"/>
          </p:cNvSpPr>
          <p:nvPr>
            <p:ph type="sldNum" sz="quarter" idx="11"/>
          </p:nvPr>
        </p:nvSpPr>
        <p:spPr>
          <a:xfrm>
            <a:off x="7239000" y="6357958"/>
            <a:ext cx="1905000" cy="457200"/>
          </a:xfrm>
        </p:spPr>
        <p:txBody>
          <a:bodyPr/>
          <a:lstStyle/>
          <a:p>
            <a:fld id="{AD3108BD-D94A-4D34-8E40-04B437506466}" type="slidenum">
              <a:rPr lang="en-US" altLang="ja-JP" smtClean="0"/>
              <a:pPr/>
              <a:t>8</a:t>
            </a:fld>
            <a:endParaRPr lang="en-US" altLang="ja-JP" dirty="0"/>
          </a:p>
        </p:txBody>
      </p:sp>
      <p:pic>
        <p:nvPicPr>
          <p:cNvPr id="24578" name="Picture 2"/>
          <p:cNvPicPr>
            <a:picLocks noChangeAspect="1" noChangeArrowheads="1"/>
          </p:cNvPicPr>
          <p:nvPr/>
        </p:nvPicPr>
        <p:blipFill>
          <a:blip r:embed="rId4" cstate="print"/>
          <a:srcRect/>
          <a:stretch>
            <a:fillRect/>
          </a:stretch>
        </p:blipFill>
        <p:spPr bwMode="auto">
          <a:xfrm>
            <a:off x="5149213" y="1628800"/>
            <a:ext cx="3887283" cy="2448272"/>
          </a:xfrm>
          <a:prstGeom prst="rect">
            <a:avLst/>
          </a:prstGeom>
          <a:noFill/>
          <a:ln w="9525">
            <a:noFill/>
            <a:miter lim="800000"/>
            <a:headEnd/>
            <a:tailEnd/>
          </a:ln>
        </p:spPr>
      </p:pic>
      <p:pic>
        <p:nvPicPr>
          <p:cNvPr id="24579" name="Picture 3"/>
          <p:cNvPicPr>
            <a:picLocks noChangeAspect="1" noChangeArrowheads="1"/>
          </p:cNvPicPr>
          <p:nvPr/>
        </p:nvPicPr>
        <p:blipFill>
          <a:blip r:embed="rId5" cstate="print"/>
          <a:srcRect/>
          <a:stretch>
            <a:fillRect/>
          </a:stretch>
        </p:blipFill>
        <p:spPr bwMode="auto">
          <a:xfrm>
            <a:off x="5292080" y="4077072"/>
            <a:ext cx="3180975" cy="2592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linds(horizontal)">
                                      <p:cBhvr>
                                        <p:cTn id="7" dur="500"/>
                                        <p:tgtEl>
                                          <p:spTgt spid="24579"/>
                                        </p:tgtEl>
                                      </p:cBhvr>
                                    </p:animEffect>
                                  </p:childTnLst>
                                </p:cTn>
                              </p:par>
                              <p:par>
                                <p:cTn id="8" presetID="3" presetClass="entr" presetSubtype="10"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blinds(horizontal)">
                                      <p:cBhvr>
                                        <p:cTn id="10"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611560" y="274638"/>
            <a:ext cx="8075240" cy="725470"/>
          </a:xfrm>
        </p:spPr>
        <p:txBody>
          <a:bodyPr>
            <a:normAutofit/>
          </a:bodyPr>
          <a:lstStyle/>
          <a:p>
            <a:pPr>
              <a:tabLst>
                <a:tab pos="6724650" algn="l"/>
              </a:tabLst>
            </a:pPr>
            <a:r>
              <a:rPr lang="ja-JP" altLang="en-US" sz="3200" dirty="0" smtClean="0"/>
              <a:t>トリガー電子</a:t>
            </a:r>
            <a:r>
              <a:rPr lang="ja-JP" altLang="en-US" sz="3200" dirty="0" smtClean="0"/>
              <a:t>回路の</a:t>
            </a:r>
            <a:r>
              <a:rPr lang="ja-JP" altLang="en-US" sz="3200" dirty="0" smtClean="0"/>
              <a:t>インストール（</a:t>
            </a:r>
            <a:r>
              <a:rPr lang="en-US" altLang="ja-JP" sz="3200" dirty="0" smtClean="0"/>
              <a:t>2008</a:t>
            </a:r>
            <a:r>
              <a:rPr lang="ja-JP" altLang="en-US" sz="3200" dirty="0" smtClean="0"/>
              <a:t>・</a:t>
            </a:r>
            <a:r>
              <a:rPr lang="en-US" altLang="ja-JP" sz="3200" dirty="0" smtClean="0"/>
              <a:t>2009</a:t>
            </a:r>
            <a:r>
              <a:rPr lang="ja-JP" altLang="en-US" sz="3200" dirty="0" smtClean="0"/>
              <a:t>）</a:t>
            </a:r>
            <a:endParaRPr kumimoji="1" lang="ja-JP" altLang="en-US" sz="3200" dirty="0"/>
          </a:p>
        </p:txBody>
      </p:sp>
      <p:sp>
        <p:nvSpPr>
          <p:cNvPr id="24" name="スライド番号プレースホルダ 23"/>
          <p:cNvSpPr>
            <a:spLocks noGrp="1"/>
          </p:cNvSpPr>
          <p:nvPr>
            <p:ph type="sldNum" sz="quarter" idx="12"/>
          </p:nvPr>
        </p:nvSpPr>
        <p:spPr>
          <a:xfrm>
            <a:off x="6553232" y="6248424"/>
            <a:ext cx="2133600" cy="457200"/>
          </a:xfrm>
        </p:spPr>
        <p:txBody>
          <a:bodyPr/>
          <a:lstStyle/>
          <a:p>
            <a:fld id="{66BF05F1-2D27-4C8A-910D-93428FEC782A}" type="slidenum">
              <a:rPr lang="en-US" altLang="ja-JP" smtClean="0"/>
              <a:pPr/>
              <a:t>9</a:t>
            </a:fld>
            <a:endParaRPr lang="en-US" altLang="ja-JP"/>
          </a:p>
        </p:txBody>
      </p:sp>
      <p:pic>
        <p:nvPicPr>
          <p:cNvPr id="73731" name="Picture 3"/>
          <p:cNvPicPr>
            <a:picLocks noChangeAspect="1" noChangeArrowheads="1"/>
          </p:cNvPicPr>
          <p:nvPr/>
        </p:nvPicPr>
        <p:blipFill>
          <a:blip r:embed="rId3" cstate="print"/>
          <a:srcRect/>
          <a:stretch>
            <a:fillRect/>
          </a:stretch>
        </p:blipFill>
        <p:spPr bwMode="auto">
          <a:xfrm>
            <a:off x="4572000" y="1357298"/>
            <a:ext cx="4559627" cy="1571636"/>
          </a:xfrm>
          <a:prstGeom prst="rect">
            <a:avLst/>
          </a:prstGeom>
          <a:noFill/>
          <a:ln w="9525">
            <a:noFill/>
            <a:miter lim="800000"/>
            <a:headEnd/>
            <a:tailEnd/>
          </a:ln>
          <a:effectLst/>
        </p:spPr>
      </p:pic>
      <p:pic>
        <p:nvPicPr>
          <p:cNvPr id="15" name="図 14"/>
          <p:cNvPicPr>
            <a:picLocks noChangeAspect="1"/>
          </p:cNvPicPr>
          <p:nvPr/>
        </p:nvPicPr>
        <p:blipFill>
          <a:blip r:embed="rId4" cstate="print"/>
          <a:stretch>
            <a:fillRect/>
          </a:stretch>
        </p:blipFill>
        <p:spPr>
          <a:xfrm>
            <a:off x="214282" y="1357298"/>
            <a:ext cx="2239954" cy="1679966"/>
          </a:xfrm>
          <a:prstGeom prst="rect">
            <a:avLst/>
          </a:prstGeom>
        </p:spPr>
      </p:pic>
      <p:pic>
        <p:nvPicPr>
          <p:cNvPr id="20" name="図 19"/>
          <p:cNvPicPr>
            <a:picLocks noChangeAspect="1"/>
          </p:cNvPicPr>
          <p:nvPr/>
        </p:nvPicPr>
        <p:blipFill>
          <a:blip r:embed="rId5" cstate="print"/>
          <a:stretch>
            <a:fillRect/>
          </a:stretch>
        </p:blipFill>
        <p:spPr>
          <a:xfrm>
            <a:off x="2428860" y="1357298"/>
            <a:ext cx="2214578" cy="1660934"/>
          </a:xfrm>
          <a:prstGeom prst="rect">
            <a:avLst/>
          </a:prstGeom>
        </p:spPr>
      </p:pic>
      <p:pic>
        <p:nvPicPr>
          <p:cNvPr id="21" name="図 20"/>
          <p:cNvPicPr>
            <a:picLocks noChangeAspect="1"/>
          </p:cNvPicPr>
          <p:nvPr/>
        </p:nvPicPr>
        <p:blipFill>
          <a:blip r:embed="rId6" cstate="print"/>
          <a:stretch>
            <a:fillRect/>
          </a:stretch>
        </p:blipFill>
        <p:spPr>
          <a:xfrm>
            <a:off x="214282" y="3000372"/>
            <a:ext cx="2078829" cy="2771772"/>
          </a:xfrm>
          <a:prstGeom prst="rect">
            <a:avLst/>
          </a:prstGeom>
        </p:spPr>
      </p:pic>
      <p:pic>
        <p:nvPicPr>
          <p:cNvPr id="26" name="図 25"/>
          <p:cNvPicPr>
            <a:picLocks noChangeAspect="1"/>
          </p:cNvPicPr>
          <p:nvPr/>
        </p:nvPicPr>
        <p:blipFill>
          <a:blip r:embed="rId7" cstate="print"/>
          <a:stretch>
            <a:fillRect/>
          </a:stretch>
        </p:blipFill>
        <p:spPr>
          <a:xfrm>
            <a:off x="4643438" y="2928934"/>
            <a:ext cx="3071834" cy="2303876"/>
          </a:xfrm>
          <a:prstGeom prst="rect">
            <a:avLst/>
          </a:prstGeom>
        </p:spPr>
      </p:pic>
      <p:pic>
        <p:nvPicPr>
          <p:cNvPr id="27" name="図 26"/>
          <p:cNvPicPr>
            <a:picLocks noChangeAspect="1"/>
          </p:cNvPicPr>
          <p:nvPr/>
        </p:nvPicPr>
        <p:blipFill>
          <a:blip r:embed="rId8" cstate="print"/>
          <a:stretch>
            <a:fillRect/>
          </a:stretch>
        </p:blipFill>
        <p:spPr>
          <a:xfrm>
            <a:off x="214282" y="5114930"/>
            <a:ext cx="2324093" cy="1743070"/>
          </a:xfrm>
          <a:prstGeom prst="rect">
            <a:avLst/>
          </a:prstGeom>
        </p:spPr>
      </p:pic>
      <p:pic>
        <p:nvPicPr>
          <p:cNvPr id="23" name="図 22"/>
          <p:cNvPicPr>
            <a:picLocks noChangeAspect="1"/>
          </p:cNvPicPr>
          <p:nvPr/>
        </p:nvPicPr>
        <p:blipFill>
          <a:blip r:embed="rId9" cstate="print"/>
          <a:stretch>
            <a:fillRect/>
          </a:stretch>
        </p:blipFill>
        <p:spPr>
          <a:xfrm>
            <a:off x="2285984" y="3000372"/>
            <a:ext cx="2705120" cy="2028840"/>
          </a:xfrm>
          <a:prstGeom prst="rect">
            <a:avLst/>
          </a:prstGeom>
        </p:spPr>
      </p:pic>
      <p:pic>
        <p:nvPicPr>
          <p:cNvPr id="28" name="図 27"/>
          <p:cNvPicPr>
            <a:picLocks noChangeAspect="1"/>
          </p:cNvPicPr>
          <p:nvPr/>
        </p:nvPicPr>
        <p:blipFill>
          <a:blip r:embed="rId10" cstate="print"/>
          <a:stretch>
            <a:fillRect/>
          </a:stretch>
        </p:blipFill>
        <p:spPr>
          <a:xfrm>
            <a:off x="7429487" y="2928934"/>
            <a:ext cx="1714512" cy="2286016"/>
          </a:xfrm>
          <a:prstGeom prst="rect">
            <a:avLst/>
          </a:prstGeom>
        </p:spPr>
      </p:pic>
      <p:pic>
        <p:nvPicPr>
          <p:cNvPr id="20482" name="Picture 2"/>
          <p:cNvPicPr>
            <a:picLocks noChangeAspect="1" noChangeArrowheads="1"/>
          </p:cNvPicPr>
          <p:nvPr/>
        </p:nvPicPr>
        <p:blipFill>
          <a:blip r:embed="rId11" cstate="print"/>
          <a:srcRect/>
          <a:stretch>
            <a:fillRect/>
          </a:stretch>
        </p:blipFill>
        <p:spPr bwMode="auto">
          <a:xfrm>
            <a:off x="2143108" y="5000636"/>
            <a:ext cx="1384850" cy="1857364"/>
          </a:xfrm>
          <a:prstGeom prst="rect">
            <a:avLst/>
          </a:prstGeom>
          <a:noFill/>
          <a:ln w="9525">
            <a:noFill/>
            <a:miter lim="800000"/>
            <a:headEnd/>
            <a:tailEnd/>
          </a:ln>
        </p:spPr>
      </p:pic>
      <p:pic>
        <p:nvPicPr>
          <p:cNvPr id="20483" name="Picture 3"/>
          <p:cNvPicPr>
            <a:picLocks noChangeAspect="1" noChangeArrowheads="1"/>
          </p:cNvPicPr>
          <p:nvPr/>
        </p:nvPicPr>
        <p:blipFill>
          <a:blip r:embed="rId12" cstate="print"/>
          <a:srcRect/>
          <a:stretch>
            <a:fillRect/>
          </a:stretch>
        </p:blipFill>
        <p:spPr bwMode="auto">
          <a:xfrm>
            <a:off x="3286116" y="4949146"/>
            <a:ext cx="3314698" cy="1908853"/>
          </a:xfrm>
          <a:prstGeom prst="rect">
            <a:avLst/>
          </a:prstGeom>
          <a:noFill/>
          <a:ln w="9525">
            <a:noFill/>
            <a:miter lim="800000"/>
            <a:headEnd/>
            <a:tailEnd/>
          </a:ln>
        </p:spPr>
      </p:pic>
      <p:sp>
        <p:nvSpPr>
          <p:cNvPr id="19" name="テキスト ボックス 18"/>
          <p:cNvSpPr txBox="1"/>
          <p:nvPr/>
        </p:nvSpPr>
        <p:spPr>
          <a:xfrm>
            <a:off x="4357686" y="5061908"/>
            <a:ext cx="4643470" cy="1938992"/>
          </a:xfrm>
          <a:prstGeom prst="rect">
            <a:avLst/>
          </a:prstGeom>
          <a:scene3d>
            <a:camera prst="perspectiveRelaxedModerately"/>
            <a:lightRig rig="threePt" dir="t"/>
          </a:scene3d>
        </p:spPr>
        <p:style>
          <a:lnRef idx="1">
            <a:schemeClr val="accent6"/>
          </a:lnRef>
          <a:fillRef idx="3">
            <a:schemeClr val="accent6"/>
          </a:fillRef>
          <a:effectRef idx="2">
            <a:schemeClr val="accent6"/>
          </a:effectRef>
          <a:fontRef idx="minor">
            <a:schemeClr val="lt1"/>
          </a:fontRef>
        </p:style>
        <p:txBody>
          <a:bodyPr wrap="square" rtlCol="0">
            <a:spAutoFit/>
          </a:bodyPr>
          <a:lstStyle/>
          <a:p>
            <a:r>
              <a:rPr kumimoji="1" lang="ja-JP" altLang="en-US" sz="2400" dirty="0" smtClean="0">
                <a:solidFill>
                  <a:srgbClr val="7030A0"/>
                </a:solidFill>
              </a:rPr>
              <a:t>日本で量産を行いながら、現地でインストールというタイトなスケジュールの中、</a:t>
            </a:r>
            <a:r>
              <a:rPr lang="en-US" altLang="ja-JP" sz="2400" dirty="0" smtClean="0">
                <a:solidFill>
                  <a:srgbClr val="7030A0"/>
                </a:solidFill>
              </a:rPr>
              <a:t>2008</a:t>
            </a:r>
            <a:r>
              <a:rPr lang="ja-JP" altLang="en-US" sz="2400" dirty="0" smtClean="0">
                <a:solidFill>
                  <a:srgbClr val="7030A0"/>
                </a:solidFill>
              </a:rPr>
              <a:t>・</a:t>
            </a:r>
            <a:r>
              <a:rPr lang="en-US" altLang="ja-JP" sz="2400" dirty="0" smtClean="0">
                <a:solidFill>
                  <a:srgbClr val="7030A0"/>
                </a:solidFill>
              </a:rPr>
              <a:t>2009</a:t>
            </a:r>
            <a:r>
              <a:rPr lang="ja-JP" altLang="en-US" sz="2400" dirty="0" smtClean="0">
                <a:solidFill>
                  <a:srgbClr val="7030A0"/>
                </a:solidFill>
              </a:rPr>
              <a:t>年の夏季</a:t>
            </a:r>
            <a:r>
              <a:rPr kumimoji="1" lang="ja-JP" altLang="en-US" sz="2400" dirty="0" smtClean="0">
                <a:solidFill>
                  <a:srgbClr val="7030A0"/>
                </a:solidFill>
              </a:rPr>
              <a:t>シャットダウン中にすべての</a:t>
            </a:r>
            <a:r>
              <a:rPr lang="ja-JP" altLang="en-US" sz="2400" dirty="0" smtClean="0">
                <a:solidFill>
                  <a:srgbClr val="7030A0"/>
                </a:solidFill>
              </a:rPr>
              <a:t>インストール・試験工程</a:t>
            </a:r>
            <a:r>
              <a:rPr kumimoji="1" lang="ja-JP" altLang="en-US" sz="2400" dirty="0" smtClean="0">
                <a:solidFill>
                  <a:srgbClr val="7030A0"/>
                </a:solidFill>
              </a:rPr>
              <a:t>を完了。</a:t>
            </a:r>
            <a:endParaRPr kumimoji="1" lang="ja-JP" altLang="en-US" sz="2400" dirty="0">
              <a:solidFill>
                <a:srgbClr val="7030A0"/>
              </a:solidFill>
            </a:endParaRP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4|0.3"/>
</p:tagLst>
</file>

<file path=ppt/theme/theme1.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KEK_hadron_interview</Template>
  <TotalTime>1465</TotalTime>
  <Words>975</Words>
  <Application>Microsoft Office PowerPoint</Application>
  <PresentationFormat>画面に合わせる (4:3)</PresentationFormat>
  <Paragraphs>247</Paragraphs>
  <Slides>18</Slides>
  <Notes>9</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18</vt:i4>
      </vt:variant>
    </vt:vector>
  </HeadingPairs>
  <TitlesOfParts>
    <vt:vector size="21" baseType="lpstr">
      <vt:lpstr>Eclipse</vt:lpstr>
      <vt:lpstr>Bitmap Image</vt:lpstr>
      <vt:lpstr>Microsoft 数式 3.0</vt:lpstr>
      <vt:lpstr>MuTr-FEE upgrade</vt:lpstr>
      <vt:lpstr>核子中の海クォークの偏極測定</vt:lpstr>
      <vt:lpstr>The PHENIX detector</vt:lpstr>
      <vt:lpstr>高運動量ミューオントリガー</vt:lpstr>
      <vt:lpstr>概念設計・フロントエンド部の開発 (京大、2004-2006）</vt:lpstr>
      <vt:lpstr>アンプディスクリミネータの開発・量産 (理研・KEK・立教、2007-2008)</vt:lpstr>
      <vt:lpstr>アンプディスクリミネータボード MuTRG-ADTX</vt:lpstr>
      <vt:lpstr>データフォーマット・転送ボードの開発・試験</vt:lpstr>
      <vt:lpstr>トリガー電子回路のインストール（2008・2009）</vt:lpstr>
      <vt:lpstr>スライド 10</vt:lpstr>
      <vt:lpstr>PHENIXにインストールされたトリガー用電子回路</vt:lpstr>
      <vt:lpstr>スライド 12</vt:lpstr>
      <vt:lpstr> 偏極陽子・陽子衝突実験＠５００GeV(2009)</vt:lpstr>
      <vt:lpstr>高運動量飛跡に対する応答</vt:lpstr>
      <vt:lpstr>トリガー棄却能力</vt:lpstr>
      <vt:lpstr>トリガーコミッショニング(2009~)</vt:lpstr>
      <vt:lpstr>ミューオントラッカー性能向上</vt:lpstr>
      <vt:lpstr>まとめ</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MuTr-FEE upgrade</dc:title>
  <dc:creator>mibe</dc:creator>
  <cp:lastModifiedBy>mibe</cp:lastModifiedBy>
  <cp:revision>14</cp:revision>
  <dcterms:created xsi:type="dcterms:W3CDTF">2011-01-20T00:11:03Z</dcterms:created>
  <dcterms:modified xsi:type="dcterms:W3CDTF">2011-01-21T01:50:33Z</dcterms:modified>
</cp:coreProperties>
</file>