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69" r:id="rId4"/>
    <p:sldId id="273" r:id="rId5"/>
    <p:sldId id="270" r:id="rId6"/>
    <p:sldId id="271" r:id="rId7"/>
    <p:sldId id="275" r:id="rId8"/>
    <p:sldId id="272" r:id="rId9"/>
    <p:sldId id="261" r:id="rId10"/>
    <p:sldId id="276" r:id="rId11"/>
    <p:sldId id="257" r:id="rId12"/>
    <p:sldId id="258" r:id="rId13"/>
    <p:sldId id="277" r:id="rId14"/>
    <p:sldId id="259" r:id="rId15"/>
    <p:sldId id="260" r:id="rId16"/>
    <p:sldId id="278" r:id="rId17"/>
    <p:sldId id="264" r:id="rId18"/>
    <p:sldId id="265" r:id="rId19"/>
    <p:sldId id="267" r:id="rId20"/>
    <p:sldId id="280" r:id="rId21"/>
    <p:sldId id="281" r:id="rId22"/>
    <p:sldId id="282" r:id="rId23"/>
    <p:sldId id="279" r:id="rId24"/>
    <p:sldId id="262" r:id="rId25"/>
    <p:sldId id="263" r:id="rId26"/>
    <p:sldId id="283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藤 智也" initials="加藤" lastIdx="1" clrIdx="0">
    <p:extLst>
      <p:ext uri="{19B8F6BF-5375-455C-9EA6-DF929625EA0E}">
        <p15:presenceInfo xmlns:p15="http://schemas.microsoft.com/office/powerpoint/2012/main" userId="47db5cd901da2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64995-23E4-A443-4A77-3B30B1E5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9EDB01-A314-108D-EC21-5BD9BCCF3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517BE9-E15B-F8F4-CBEB-F5608EF4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4BE1CC-695C-BF5A-371E-62C5E60F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42972B-B0C3-AD2A-077C-D6825D8E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85A5F-19B0-A87C-5DA9-9E63E529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94C3B4-7E66-BB7F-1406-485733CBE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7D440D-0F6D-B908-3F08-7EC368AA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7EA5E-CAC4-3BBF-62EC-6402DC55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0591E8-2EBC-D779-32F8-CE4D924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3A11AD-48F8-75EC-8640-3EB1CFEA3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D6F4D6-BEFC-920C-690D-B7EF3364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DFB41A-1A67-EBA6-CFAF-E1861ED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129E26-A6CF-0C7E-842C-8CFE450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4BAF14-2BC8-390E-44CA-B733EFD9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7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413C1-F3C0-4E67-6E81-46215247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59A931-8666-B3A4-E633-AD5584217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4B421-B53A-7712-676D-CA7D7B01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9E21C7-B0EF-FC4B-9D1B-D71A245D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8DB15F-1592-7E46-99F6-C201F88C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18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FAC49-8A69-D6D8-07DF-6A2D0911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EE4F4-66FB-8A70-1D25-C306F96D1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2EBF31-F3D1-B54A-6809-8DBE1004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F3146-AE0F-3DA5-5A3B-9D3E6781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140ABD-7A96-C8AB-586F-DA803BAE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7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B21003-59BB-649F-A8F2-A3B7275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00EF8D-E358-1006-BE7B-7E1322C1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8E45C7-AD1A-944A-0635-E67FB268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466DE7-C180-1533-C4B3-B37A6DFD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AEBBD-3E52-2251-B9ED-C5B1FE42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93EF09-2250-CE42-834B-554DD05D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87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F7B7B-DC11-346C-33A1-86E54208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5E09E5-5440-6E85-09AB-7A98AE793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6088ED-02E1-89A7-BEC3-9E978988F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3CA2A4-9010-5714-FE2F-966C376F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D0B7CC-4358-C72A-2429-1ED22588E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609DB2-BA33-E547-02FD-34F60887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24B5E7-F8D9-74F1-A55D-773602EF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D7DDE1-8109-EBFB-692A-DCD04B1A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05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D4C22-FDD5-6146-800F-1927DBDC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A69EA5-85E2-1AEC-0D40-04543CC2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B54497-F0C4-4333-B476-380F9759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53F68E-2576-4203-994F-9E913996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B16746-4FDE-4ADF-0A03-3EAD6719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2F1509-F6DF-0521-3CF8-EAA3FFBC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8A1F84-C244-FBD0-EBDD-64AEDCF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45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C55FA-5F42-0DF1-9FF1-3A45EC4B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063C83-AC26-468E-0031-2401A5BC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8BF08A-608C-F8A6-E2DF-1DE4DD51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340F55-27F1-26A4-E500-15E2CFC1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84209C-4CEE-48E2-29B3-88B76119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67FBDB-1BF4-096F-CB31-62CE7BA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1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FA162-BE02-738A-BD68-5066C1C8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44CD30-9D1E-9BB8-AB47-1DCF3CF2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BF5F1E-2E55-674E-7483-ED019885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0B2663-FAE8-D3C1-E4D1-8E2829DA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A55C93-C2D5-8FFC-E463-34DBA589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0FDAEF-94DF-D07E-FC6C-2EF26509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DDDF1D-E58B-4120-8CB4-5D35F394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B9BBC0-BCB1-9FD4-D9F7-780C7D92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29610-9C03-7DFE-C439-9465A6095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5D0C-503B-4F0E-AAB0-35985CCE0327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C7BECC-D59F-8DAE-242B-CF4CE7073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C67E62-E811-894D-8EFE-03340CA5D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9C05-072B-4960-A403-736C036A2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50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4B46E-49EE-7A37-3F87-A7B17DE1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962025"/>
            <a:ext cx="10629900" cy="453072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高速オシロスコープを使用した</a:t>
            </a:r>
            <a:br>
              <a:rPr kumimoji="1" lang="en-US" altLang="ja-JP" dirty="0"/>
            </a:br>
            <a:r>
              <a:rPr kumimoji="1" lang="ja-JP" altLang="en-US" dirty="0"/>
              <a:t>マイクロ同軸ケーブルのデータ欠け問題について</a:t>
            </a:r>
          </a:p>
        </p:txBody>
      </p:sp>
    </p:spTree>
    <p:extLst>
      <p:ext uri="{BB962C8B-B14F-4D97-AF65-F5344CB8AC3E}">
        <p14:creationId xmlns:p14="http://schemas.microsoft.com/office/powerpoint/2010/main" val="18500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EB39503-F4AA-484A-1112-6EBB0D3DC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72854"/>
              </p:ext>
            </p:extLst>
          </p:nvPr>
        </p:nvGraphicFramePr>
        <p:xfrm>
          <a:off x="3187959" y="1635346"/>
          <a:ext cx="8932122" cy="41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87">
                  <a:extLst>
                    <a:ext uri="{9D8B030D-6E8A-4147-A177-3AD203B41FA5}">
                      <a16:colId xmlns:a16="http://schemas.microsoft.com/office/drawing/2014/main" val="637484458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90632584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1654053720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411120899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96195065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3620385331"/>
                    </a:ext>
                  </a:extLst>
                </a:gridCol>
              </a:tblGrid>
              <a:tr h="2150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バスエクステンダー</a:t>
                      </a:r>
                    </a:p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抵抗値の名前</a:t>
                      </a:r>
                    </a:p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チップ</a:t>
                      </a:r>
                    </a:p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サイド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データライン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測定回数</a:t>
                      </a:r>
                    </a:p>
                    <a:p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1186"/>
                  </a:ext>
                </a:extLst>
              </a:tr>
              <a:tr h="6695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R772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0648"/>
                  </a:ext>
                </a:extLst>
              </a:tr>
              <a:tr h="6695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アリ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R659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68106"/>
                  </a:ext>
                </a:extLst>
              </a:tr>
              <a:tr h="6695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ナシ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R659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1337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553407-B676-DD50-6489-FCA3F95ADE9F}"/>
              </a:ext>
            </a:extLst>
          </p:cNvPr>
          <p:cNvSpPr txBox="1"/>
          <p:nvPr/>
        </p:nvSpPr>
        <p:spPr>
          <a:xfrm>
            <a:off x="234176" y="446049"/>
            <a:ext cx="30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解析結果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FD05D7-FADD-45F2-BBE7-C36994C028ED}"/>
              </a:ext>
            </a:extLst>
          </p:cNvPr>
          <p:cNvSpPr txBox="1"/>
          <p:nvPr/>
        </p:nvSpPr>
        <p:spPr>
          <a:xfrm>
            <a:off x="234176" y="2040673"/>
            <a:ext cx="276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①を</a:t>
            </a:r>
            <a:r>
              <a:rPr lang="en-US" altLang="ja-JP" sz="3200" dirty="0"/>
              <a:t>ROOT</a:t>
            </a:r>
            <a:r>
              <a:rPr lang="ja-JP" altLang="en-US" sz="3200" dirty="0"/>
              <a:t>で解析した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0CA47-9243-AEE2-44DF-C6DFB5669FC4}"/>
              </a:ext>
            </a:extLst>
          </p:cNvPr>
          <p:cNvSpPr txBox="1"/>
          <p:nvPr/>
        </p:nvSpPr>
        <p:spPr>
          <a:xfrm>
            <a:off x="2152185" y="3607671"/>
            <a:ext cx="120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307676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DDF1D-2FD1-5A6C-591E-4790FCF4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8" y="365125"/>
            <a:ext cx="9599141" cy="450421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4067D3B-9FFA-9C43-C974-3000F8A9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32" y="167268"/>
            <a:ext cx="10565468" cy="666430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34FB40-11D0-4BD4-4108-57A6F79FE3B1}"/>
              </a:ext>
            </a:extLst>
          </p:cNvPr>
          <p:cNvSpPr txBox="1"/>
          <p:nvPr/>
        </p:nvSpPr>
        <p:spPr>
          <a:xfrm>
            <a:off x="119920" y="697042"/>
            <a:ext cx="1776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青 </a:t>
            </a:r>
            <a:r>
              <a:rPr lang="en-US" altLang="ja-JP" dirty="0"/>
              <a:t>01.txt</a:t>
            </a:r>
          </a:p>
          <a:p>
            <a:endParaRPr kumimoji="1" lang="en-US" altLang="ja-JP" dirty="0"/>
          </a:p>
          <a:p>
            <a:r>
              <a:rPr lang="ja-JP" altLang="en-US" dirty="0"/>
              <a:t>黄 </a:t>
            </a:r>
            <a:r>
              <a:rPr kumimoji="1" lang="en-US" altLang="ja-JP" dirty="0"/>
              <a:t>02.Txt</a:t>
            </a:r>
          </a:p>
          <a:p>
            <a:endParaRPr lang="en-US" altLang="ja-JP" dirty="0"/>
          </a:p>
          <a:p>
            <a:r>
              <a:rPr kumimoji="1" lang="ja-JP" altLang="en-US" dirty="0"/>
              <a:t>赤 </a:t>
            </a:r>
            <a:r>
              <a:rPr lang="en-US" altLang="ja-JP" dirty="0"/>
              <a:t>03.txt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40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B4D143-9920-7CBA-2C81-42CE737AD32D}"/>
              </a:ext>
            </a:extLst>
          </p:cNvPr>
          <p:cNvSpPr txBox="1"/>
          <p:nvPr/>
        </p:nvSpPr>
        <p:spPr>
          <a:xfrm>
            <a:off x="119920" y="697042"/>
            <a:ext cx="1776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青 </a:t>
            </a:r>
            <a:r>
              <a:rPr lang="en-US" altLang="ja-JP" dirty="0"/>
              <a:t>01.txt</a:t>
            </a:r>
          </a:p>
          <a:p>
            <a:endParaRPr kumimoji="1" lang="en-US" altLang="ja-JP" dirty="0"/>
          </a:p>
          <a:p>
            <a:r>
              <a:rPr lang="ja-JP" altLang="en-US" dirty="0"/>
              <a:t>黄 </a:t>
            </a:r>
            <a:r>
              <a:rPr kumimoji="1" lang="en-US" altLang="ja-JP" dirty="0"/>
              <a:t>02.Txt</a:t>
            </a:r>
          </a:p>
          <a:p>
            <a:endParaRPr lang="en-US" altLang="ja-JP" dirty="0"/>
          </a:p>
          <a:p>
            <a:r>
              <a:rPr kumimoji="1" lang="ja-JP" altLang="en-US" dirty="0"/>
              <a:t>赤 </a:t>
            </a:r>
            <a:r>
              <a:rPr lang="en-US" altLang="ja-JP" dirty="0"/>
              <a:t>03.txt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081BA3-F059-FA61-B6A1-1B8F3B7B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-5105"/>
            <a:ext cx="8846820" cy="6700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4F0EF3E-FA6E-C372-8D98-D6A49C6F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93985" y="3615836"/>
            <a:ext cx="5482418" cy="1552217"/>
          </a:xfrm>
          <a:prstGeom prst="rect">
            <a:avLst/>
          </a:prstGeom>
          <a:effectLst>
            <a:glow rad="127000">
              <a:schemeClr val="bg1">
                <a:alpha val="1000"/>
              </a:schemeClr>
            </a:glow>
          </a:effectLst>
        </p:spPr>
      </p:pic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9B388CD8-E050-5C46-A09F-9008F1DE8492}"/>
              </a:ext>
            </a:extLst>
          </p:cNvPr>
          <p:cNvSpPr/>
          <p:nvPr/>
        </p:nvSpPr>
        <p:spPr>
          <a:xfrm>
            <a:off x="5125092" y="-61765"/>
            <a:ext cx="3618215" cy="1048084"/>
          </a:xfrm>
          <a:prstGeom prst="wedgeEllipseCallout">
            <a:avLst>
              <a:gd name="adj1" fmla="val -1580"/>
              <a:gd name="adj2" fmla="val 183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BIT14</a:t>
            </a:r>
            <a:r>
              <a:rPr kumimoji="1" lang="ja-JP" altLang="en-US"/>
              <a:t>は</a:t>
            </a:r>
            <a:r>
              <a:rPr lang="en-US" altLang="ja-JP" dirty="0"/>
              <a:t>1</a:t>
            </a:r>
            <a:r>
              <a:rPr lang="ja-JP" altLang="en-US"/>
              <a:t>も０も両方観測される（予想通り）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5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EB39503-F4AA-484A-1112-6EBB0D3DC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06716"/>
              </p:ext>
            </p:extLst>
          </p:nvPr>
        </p:nvGraphicFramePr>
        <p:xfrm>
          <a:off x="3259878" y="1315092"/>
          <a:ext cx="8932122" cy="3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87">
                  <a:extLst>
                    <a:ext uri="{9D8B030D-6E8A-4147-A177-3AD203B41FA5}">
                      <a16:colId xmlns:a16="http://schemas.microsoft.com/office/drawing/2014/main" val="637484458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90632584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1654053720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411120899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96195065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3620385331"/>
                    </a:ext>
                  </a:extLst>
                </a:gridCol>
              </a:tblGrid>
              <a:tr h="1762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バスエクステンダー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抵抗値の名前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チップ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サイド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データライン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測定回数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1186"/>
                  </a:ext>
                </a:extLst>
              </a:tr>
              <a:tr h="548528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R772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0648"/>
                  </a:ext>
                </a:extLst>
              </a:tr>
              <a:tr h="548528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アリ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R659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68106"/>
                  </a:ext>
                </a:extLst>
              </a:tr>
              <a:tr h="548528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ナシ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R659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1337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553407-B676-DD50-6489-FCA3F95ADE9F}"/>
              </a:ext>
            </a:extLst>
          </p:cNvPr>
          <p:cNvSpPr txBox="1"/>
          <p:nvPr/>
        </p:nvSpPr>
        <p:spPr>
          <a:xfrm>
            <a:off x="234176" y="446049"/>
            <a:ext cx="30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解析結果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FD05D7-FADD-45F2-BBE7-C36994C028ED}"/>
              </a:ext>
            </a:extLst>
          </p:cNvPr>
          <p:cNvSpPr txBox="1"/>
          <p:nvPr/>
        </p:nvSpPr>
        <p:spPr>
          <a:xfrm>
            <a:off x="234176" y="2040673"/>
            <a:ext cx="276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②を</a:t>
            </a:r>
            <a:r>
              <a:rPr lang="en-US" altLang="ja-JP" sz="3200" dirty="0"/>
              <a:t>ROOT</a:t>
            </a:r>
            <a:r>
              <a:rPr lang="ja-JP" altLang="en-US" sz="3200" dirty="0"/>
              <a:t>で解析した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0CA47-9243-AEE2-44DF-C6DFB5669FC4}"/>
              </a:ext>
            </a:extLst>
          </p:cNvPr>
          <p:cNvSpPr txBox="1"/>
          <p:nvPr/>
        </p:nvSpPr>
        <p:spPr>
          <a:xfrm>
            <a:off x="2274598" y="3340603"/>
            <a:ext cx="120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/>
              <a:t>②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4085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BC92B7B-45AA-4C9A-9E3D-9BE29ACA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73" y="211873"/>
            <a:ext cx="10157927" cy="64342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4F1F29-5062-A167-EE17-5E6EEAB8B350}"/>
              </a:ext>
            </a:extLst>
          </p:cNvPr>
          <p:cNvSpPr txBox="1"/>
          <p:nvPr/>
        </p:nvSpPr>
        <p:spPr>
          <a:xfrm>
            <a:off x="196185" y="1092820"/>
            <a:ext cx="2419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青</a:t>
            </a:r>
            <a:r>
              <a:rPr kumimoji="1" lang="en-US" altLang="ja-JP" dirty="0"/>
              <a:t>04.txt</a:t>
            </a:r>
          </a:p>
          <a:p>
            <a:r>
              <a:rPr lang="ja-JP" altLang="en-US" dirty="0"/>
              <a:t>黄</a:t>
            </a:r>
            <a:r>
              <a:rPr lang="en-US" altLang="ja-JP" dirty="0"/>
              <a:t>05</a:t>
            </a:r>
          </a:p>
          <a:p>
            <a:r>
              <a:rPr kumimoji="1" lang="ja-JP" altLang="en-US" dirty="0"/>
              <a:t>赤</a:t>
            </a:r>
            <a:r>
              <a:rPr kumimoji="1" lang="en-US" altLang="ja-JP" dirty="0"/>
              <a:t>06</a:t>
            </a:r>
            <a:endParaRPr lang="en-US" altLang="ja-JP" dirty="0"/>
          </a:p>
          <a:p>
            <a:r>
              <a:rPr kumimoji="1" lang="ja-JP" altLang="en-US" dirty="0"/>
              <a:t>マゼンタ</a:t>
            </a:r>
            <a:r>
              <a:rPr kumimoji="1" lang="en-US" altLang="ja-JP" dirty="0"/>
              <a:t>07</a:t>
            </a:r>
          </a:p>
          <a:p>
            <a:r>
              <a:rPr lang="ja-JP" altLang="en-US" dirty="0"/>
              <a:t>シアン</a:t>
            </a:r>
            <a:r>
              <a:rPr lang="en-US" altLang="ja-JP" dirty="0"/>
              <a:t>08</a:t>
            </a:r>
          </a:p>
          <a:p>
            <a:r>
              <a:rPr lang="ja-JP" altLang="en-US" dirty="0"/>
              <a:t>黄緑</a:t>
            </a:r>
            <a:r>
              <a:rPr lang="en-US" altLang="ja-JP" dirty="0"/>
              <a:t>09</a:t>
            </a:r>
          </a:p>
          <a:p>
            <a:r>
              <a:rPr kumimoji="1" lang="ja-JP" altLang="en-US" dirty="0"/>
              <a:t>アイボリー</a:t>
            </a:r>
            <a:r>
              <a:rPr kumimoji="1" lang="en-US" altLang="ja-JP" dirty="0"/>
              <a:t>10.txt</a:t>
            </a:r>
          </a:p>
        </p:txBody>
      </p:sp>
    </p:spTree>
    <p:extLst>
      <p:ext uri="{BB962C8B-B14F-4D97-AF65-F5344CB8AC3E}">
        <p14:creationId xmlns:p14="http://schemas.microsoft.com/office/powerpoint/2010/main" val="141557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B1F73A-5B13-475E-183D-03DB654C5031}"/>
              </a:ext>
            </a:extLst>
          </p:cNvPr>
          <p:cNvSpPr txBox="1"/>
          <p:nvPr/>
        </p:nvSpPr>
        <p:spPr>
          <a:xfrm>
            <a:off x="162732" y="457200"/>
            <a:ext cx="2419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青</a:t>
            </a:r>
            <a:r>
              <a:rPr kumimoji="1" lang="en-US" altLang="ja-JP" dirty="0"/>
              <a:t>04.txt</a:t>
            </a:r>
          </a:p>
          <a:p>
            <a:r>
              <a:rPr lang="ja-JP" altLang="en-US" dirty="0"/>
              <a:t>黄</a:t>
            </a:r>
            <a:r>
              <a:rPr lang="en-US" altLang="ja-JP" dirty="0"/>
              <a:t>05</a:t>
            </a:r>
          </a:p>
          <a:p>
            <a:r>
              <a:rPr kumimoji="1" lang="ja-JP" altLang="en-US" dirty="0"/>
              <a:t>赤</a:t>
            </a:r>
            <a:r>
              <a:rPr kumimoji="1" lang="en-US" altLang="ja-JP" dirty="0"/>
              <a:t>06</a:t>
            </a:r>
            <a:endParaRPr lang="en-US" altLang="ja-JP" dirty="0"/>
          </a:p>
          <a:p>
            <a:r>
              <a:rPr kumimoji="1" lang="ja-JP" altLang="en-US" dirty="0"/>
              <a:t>マゼンタ</a:t>
            </a:r>
            <a:r>
              <a:rPr kumimoji="1" lang="en-US" altLang="ja-JP" dirty="0"/>
              <a:t>07</a:t>
            </a:r>
          </a:p>
          <a:p>
            <a:r>
              <a:rPr lang="ja-JP" altLang="en-US" dirty="0"/>
              <a:t>シアン</a:t>
            </a:r>
            <a:r>
              <a:rPr lang="en-US" altLang="ja-JP" dirty="0"/>
              <a:t>08</a:t>
            </a:r>
          </a:p>
          <a:p>
            <a:r>
              <a:rPr lang="ja-JP" altLang="en-US" dirty="0"/>
              <a:t>黄緑</a:t>
            </a:r>
            <a:r>
              <a:rPr lang="en-US" altLang="ja-JP" dirty="0"/>
              <a:t>09</a:t>
            </a:r>
          </a:p>
          <a:p>
            <a:r>
              <a:rPr kumimoji="1" lang="ja-JP" altLang="en-US" dirty="0"/>
              <a:t>アイボリー</a:t>
            </a:r>
            <a:r>
              <a:rPr kumimoji="1" lang="en-US" altLang="ja-JP" dirty="0"/>
              <a:t>10.txt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6E83E7-12B1-4CDD-076A-E1BCCFC0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13" y="0"/>
            <a:ext cx="9054636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0E40F6-AEB0-494A-CC35-0719ED82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474" y="3023516"/>
            <a:ext cx="6083885" cy="19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3FD32A7-42C4-62A3-8CC5-036D5026A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423" y="0"/>
            <a:ext cx="8519918" cy="6492875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236B97-76DE-9F3F-B885-FA57FB99C040}"/>
              </a:ext>
            </a:extLst>
          </p:cNvPr>
          <p:cNvSpPr txBox="1"/>
          <p:nvPr/>
        </p:nvSpPr>
        <p:spPr>
          <a:xfrm>
            <a:off x="1010225" y="144966"/>
            <a:ext cx="2419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青</a:t>
            </a:r>
            <a:r>
              <a:rPr kumimoji="1" lang="en-US" altLang="ja-JP" dirty="0"/>
              <a:t>04.txt</a:t>
            </a:r>
          </a:p>
          <a:p>
            <a:r>
              <a:rPr lang="ja-JP" altLang="en-US" dirty="0"/>
              <a:t>黄</a:t>
            </a:r>
            <a:r>
              <a:rPr lang="en-US" altLang="ja-JP" dirty="0"/>
              <a:t>05</a:t>
            </a:r>
          </a:p>
          <a:p>
            <a:r>
              <a:rPr kumimoji="1" lang="ja-JP" altLang="en-US" dirty="0"/>
              <a:t>赤</a:t>
            </a:r>
            <a:r>
              <a:rPr kumimoji="1" lang="en-US" altLang="ja-JP" dirty="0"/>
              <a:t>06</a:t>
            </a:r>
            <a:endParaRPr lang="en-US" altLang="ja-JP" dirty="0"/>
          </a:p>
          <a:p>
            <a:r>
              <a:rPr kumimoji="1" lang="ja-JP" altLang="en-US" dirty="0"/>
              <a:t>マゼンタ</a:t>
            </a:r>
            <a:r>
              <a:rPr kumimoji="1" lang="en-US" altLang="ja-JP" dirty="0"/>
              <a:t>07</a:t>
            </a:r>
          </a:p>
          <a:p>
            <a:r>
              <a:rPr lang="ja-JP" altLang="en-US" dirty="0"/>
              <a:t>シアン</a:t>
            </a:r>
            <a:r>
              <a:rPr lang="en-US" altLang="ja-JP" dirty="0"/>
              <a:t>08</a:t>
            </a:r>
          </a:p>
          <a:p>
            <a:r>
              <a:rPr lang="ja-JP" altLang="en-US" dirty="0"/>
              <a:t>黄緑</a:t>
            </a:r>
            <a:r>
              <a:rPr lang="en-US" altLang="ja-JP" dirty="0"/>
              <a:t>09</a:t>
            </a:r>
          </a:p>
          <a:p>
            <a:r>
              <a:rPr kumimoji="1" lang="ja-JP" altLang="en-US" dirty="0"/>
              <a:t>アイボリー</a:t>
            </a:r>
            <a:r>
              <a:rPr kumimoji="1" lang="en-US" altLang="ja-JP" dirty="0"/>
              <a:t>10.txt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1016C9-3723-D4D6-AE19-A69E52646CB4}"/>
              </a:ext>
            </a:extLst>
          </p:cNvPr>
          <p:cNvSpPr txBox="1"/>
          <p:nvPr/>
        </p:nvSpPr>
        <p:spPr>
          <a:xfrm>
            <a:off x="111512" y="2609385"/>
            <a:ext cx="3468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B14</a:t>
            </a:r>
            <a:r>
              <a:rPr kumimoji="1" lang="ja-JP" altLang="en-US" dirty="0"/>
              <a:t>が０なのは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黄色の</a:t>
            </a:r>
            <a:r>
              <a:rPr lang="en-US" altLang="ja-JP" dirty="0"/>
              <a:t>05.txt</a:t>
            </a:r>
          </a:p>
          <a:p>
            <a:r>
              <a:rPr kumimoji="1" lang="ja-JP" altLang="en-US" dirty="0"/>
              <a:t>赤</a:t>
            </a:r>
            <a:r>
              <a:rPr lang="ja-JP" altLang="en-US" dirty="0"/>
              <a:t>色の</a:t>
            </a:r>
            <a:r>
              <a:rPr lang="en-US" altLang="ja-JP" dirty="0"/>
              <a:t>06.txt</a:t>
            </a:r>
          </a:p>
          <a:p>
            <a:r>
              <a:rPr lang="ja-JP" altLang="en-US" dirty="0"/>
              <a:t>シアン色の</a:t>
            </a:r>
            <a:r>
              <a:rPr lang="en-US" altLang="ja-JP" dirty="0"/>
              <a:t>0</a:t>
            </a:r>
            <a:r>
              <a:rPr lang="ja-JP" altLang="en-US" dirty="0"/>
              <a:t>８</a:t>
            </a:r>
            <a:r>
              <a:rPr lang="en-US" altLang="ja-JP" dirty="0"/>
              <a:t>.txt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の３つのデータだった。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この３つのデータを１０進数に表し、チャンネル数をしらべる。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19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26EDB9-1248-5B8D-DEBE-B223398B6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4" t="21070" r="30028" b="25935"/>
          <a:stretch/>
        </p:blipFill>
        <p:spPr>
          <a:xfrm>
            <a:off x="924844" y="0"/>
            <a:ext cx="10407720" cy="69631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82923D-3B74-B2AD-86B0-303987EF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47" y="1484176"/>
            <a:ext cx="6584313" cy="214664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0762A9-BBBD-0EC6-9D3D-0E804F2FDA61}"/>
              </a:ext>
            </a:extLst>
          </p:cNvPr>
          <p:cNvSpPr txBox="1"/>
          <p:nvPr/>
        </p:nvSpPr>
        <p:spPr>
          <a:xfrm>
            <a:off x="86422" y="207413"/>
            <a:ext cx="42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５黄色</a:t>
            </a:r>
          </a:p>
        </p:txBody>
      </p:sp>
    </p:spTree>
    <p:extLst>
      <p:ext uri="{BB962C8B-B14F-4D97-AF65-F5344CB8AC3E}">
        <p14:creationId xmlns:p14="http://schemas.microsoft.com/office/powerpoint/2010/main" val="258755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757154-C0F9-FB22-2125-C0C80C92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54" y="39143"/>
            <a:ext cx="10076685" cy="62979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2E33211-3F17-4683-9C25-B11AC2C2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49" y="2307998"/>
            <a:ext cx="6876816" cy="22420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E33185-63C4-51C6-F78A-606E12AD3636}"/>
              </a:ext>
            </a:extLst>
          </p:cNvPr>
          <p:cNvSpPr txBox="1"/>
          <p:nvPr/>
        </p:nvSpPr>
        <p:spPr>
          <a:xfrm>
            <a:off x="163629" y="1309036"/>
            <a:ext cx="91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８</a:t>
            </a:r>
            <a:endParaRPr kumimoji="1" lang="en-US" altLang="ja-JP" sz="2800" dirty="0"/>
          </a:p>
          <a:p>
            <a:r>
              <a:rPr kumimoji="1" lang="ja-JP" altLang="en-US" sz="2800" dirty="0"/>
              <a:t>シ</a:t>
            </a:r>
            <a:endParaRPr kumimoji="1" lang="en-US" altLang="ja-JP" sz="2800" dirty="0"/>
          </a:p>
          <a:p>
            <a:r>
              <a:rPr kumimoji="1" lang="ja-JP" altLang="en-US" sz="2800" dirty="0"/>
              <a:t>ア</a:t>
            </a:r>
            <a:endParaRPr kumimoji="1" lang="en-US" altLang="ja-JP" sz="2800" dirty="0"/>
          </a:p>
          <a:p>
            <a:r>
              <a:rPr kumimoji="1" lang="ja-JP" altLang="en-US" sz="2800" dirty="0"/>
              <a:t>ン</a:t>
            </a:r>
          </a:p>
        </p:txBody>
      </p:sp>
    </p:spTree>
    <p:extLst>
      <p:ext uri="{BB962C8B-B14F-4D97-AF65-F5344CB8AC3E}">
        <p14:creationId xmlns:p14="http://schemas.microsoft.com/office/powerpoint/2010/main" val="242618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0E3117-A4A4-1708-4311-77B38C76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4" y="17932"/>
            <a:ext cx="11910124" cy="68400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66D8E0-25C4-D72B-6F21-04D70DA2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41" y="2418588"/>
            <a:ext cx="6741203" cy="219779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71A06-E1FF-27D3-2F8D-7A4AB2124C5F}"/>
              </a:ext>
            </a:extLst>
          </p:cNvPr>
          <p:cNvSpPr txBox="1"/>
          <p:nvPr/>
        </p:nvSpPr>
        <p:spPr>
          <a:xfrm>
            <a:off x="0" y="371475"/>
            <a:ext cx="8143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６赤</a:t>
            </a:r>
            <a:endParaRPr kumimoji="1" lang="en-US" altLang="ja-JP" sz="4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69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D33A5E-6568-8B55-D50E-C149813A4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１　問題（キャリブレーションデータ欠け）について　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２　デバック方法について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r>
              <a:rPr kumimoji="1" lang="ja-JP" altLang="en-US" sz="3200" dirty="0"/>
              <a:t>３　実験結果を解析した</a:t>
            </a:r>
          </a:p>
        </p:txBody>
      </p:sp>
    </p:spTree>
    <p:extLst>
      <p:ext uri="{BB962C8B-B14F-4D97-AF65-F5344CB8AC3E}">
        <p14:creationId xmlns:p14="http://schemas.microsoft.com/office/powerpoint/2010/main" val="126149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0D261-32BA-4F8F-F734-71F2FB6F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12" y="155860"/>
            <a:ext cx="8751849" cy="1460499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ストリップ番号のデコード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942EDD-B551-5FB1-4860-8A12F03B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0434" cy="4351338"/>
          </a:xfrm>
        </p:spPr>
        <p:txBody>
          <a:bodyPr/>
          <a:lstStyle/>
          <a:p>
            <a:r>
              <a:rPr kumimoji="1" lang="ja-JP" altLang="en-US" dirty="0"/>
              <a:t>２進数表示で</a:t>
            </a:r>
            <a:r>
              <a:rPr lang="en-US" altLang="ja-JP" dirty="0"/>
              <a:t>0110000</a:t>
            </a:r>
          </a:p>
          <a:p>
            <a:endParaRPr kumimoji="1" lang="en-US" altLang="ja-JP" dirty="0"/>
          </a:p>
          <a:p>
            <a:r>
              <a:rPr lang="en-US" altLang="ja-JP" dirty="0"/>
              <a:t>10</a:t>
            </a:r>
            <a:r>
              <a:rPr lang="ja-JP" altLang="en-US" dirty="0"/>
              <a:t>進数表示で</a:t>
            </a:r>
            <a:r>
              <a:rPr lang="en-US" altLang="ja-JP" dirty="0"/>
              <a:t>48</a:t>
            </a:r>
          </a:p>
          <a:p>
            <a:endParaRPr kumimoji="1" lang="en-US" altLang="ja-JP" dirty="0"/>
          </a:p>
          <a:p>
            <a:r>
              <a:rPr lang="ja-JP" altLang="en-US" dirty="0"/>
              <a:t>チャンネル４８は右図で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欠けていない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B07933-DEEE-7E36-AB42-A7C3D4A8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888" y="291697"/>
            <a:ext cx="6578383" cy="59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BCC3BC-176F-8837-1A50-94464651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501650"/>
            <a:ext cx="6750397" cy="606456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51BD4DC-D14A-418B-21FD-8D3AD33B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690688"/>
            <a:ext cx="4916487" cy="4665662"/>
          </a:xfrm>
        </p:spPr>
        <p:txBody>
          <a:bodyPr/>
          <a:lstStyle/>
          <a:p>
            <a:r>
              <a:rPr kumimoji="1" lang="ja-JP" altLang="en-US" dirty="0"/>
              <a:t>２進数表示で</a:t>
            </a:r>
            <a:r>
              <a:rPr lang="en-US" altLang="ja-JP" dirty="0"/>
              <a:t>0110001</a:t>
            </a:r>
          </a:p>
          <a:p>
            <a:endParaRPr kumimoji="1" lang="en-US" altLang="ja-JP" dirty="0"/>
          </a:p>
          <a:p>
            <a:r>
              <a:rPr lang="en-US" altLang="ja-JP" dirty="0"/>
              <a:t>10</a:t>
            </a:r>
            <a:r>
              <a:rPr lang="ja-JP" altLang="en-US" dirty="0"/>
              <a:t>進数表示で</a:t>
            </a:r>
            <a:r>
              <a:rPr lang="en-US" altLang="ja-JP" dirty="0"/>
              <a:t>49</a:t>
            </a:r>
          </a:p>
          <a:p>
            <a:endParaRPr kumimoji="1" lang="en-US" altLang="ja-JP" dirty="0"/>
          </a:p>
          <a:p>
            <a:r>
              <a:rPr lang="ja-JP" altLang="en-US" dirty="0"/>
              <a:t>チャンネル４</a:t>
            </a:r>
            <a:r>
              <a:rPr lang="en-US" altLang="ja-JP" dirty="0"/>
              <a:t>9</a:t>
            </a:r>
            <a:r>
              <a:rPr lang="ja-JP" altLang="en-US" dirty="0"/>
              <a:t>は右図で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欠けていない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04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51BD4DC-D14A-418B-21FD-8D3AD33B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68" y="1685691"/>
            <a:ext cx="4916487" cy="4665662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２進数表示で</a:t>
            </a:r>
            <a:r>
              <a:rPr lang="en-US" altLang="ja-JP" sz="2400" dirty="0"/>
              <a:t>0110001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10</a:t>
            </a:r>
            <a:r>
              <a:rPr lang="ja-JP" altLang="en-US" sz="2400" dirty="0"/>
              <a:t>進数表示で</a:t>
            </a:r>
            <a:r>
              <a:rPr lang="en-US" altLang="ja-JP" sz="2400" dirty="0"/>
              <a:t>49</a:t>
            </a:r>
          </a:p>
          <a:p>
            <a:endParaRPr kumimoji="1" lang="en-US" altLang="ja-JP" sz="2400" dirty="0"/>
          </a:p>
          <a:p>
            <a:r>
              <a:rPr lang="ja-JP" altLang="en-US" sz="2400" dirty="0"/>
              <a:t>チャンネル４</a:t>
            </a:r>
            <a:r>
              <a:rPr lang="en-US" altLang="ja-JP" sz="2400" dirty="0"/>
              <a:t>9</a:t>
            </a:r>
            <a:r>
              <a:rPr lang="ja-JP" altLang="en-US" sz="2400" dirty="0"/>
              <a:t>は右図で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欠けていない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3A2B88-914C-3157-9B35-FD3C10F2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67" y="291788"/>
            <a:ext cx="6937494" cy="65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EB39503-F4AA-484A-1112-6EBB0D3DC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59878" y="22302"/>
          <a:ext cx="8932122" cy="689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87">
                  <a:extLst>
                    <a:ext uri="{9D8B030D-6E8A-4147-A177-3AD203B41FA5}">
                      <a16:colId xmlns:a16="http://schemas.microsoft.com/office/drawing/2014/main" val="637484458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90632584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1654053720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2411120899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961950653"/>
                    </a:ext>
                  </a:extLst>
                </a:gridCol>
                <a:gridCol w="1488687">
                  <a:extLst>
                    <a:ext uri="{9D8B030D-6E8A-4147-A177-3AD203B41FA5}">
                      <a16:colId xmlns:a16="http://schemas.microsoft.com/office/drawing/2014/main" val="3620385331"/>
                    </a:ext>
                  </a:extLst>
                </a:gridCol>
              </a:tblGrid>
              <a:tr h="3566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/>
                        <a:t>バスエクステンダー</a:t>
                      </a:r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/>
                        <a:t>抵抗値の名前</a:t>
                      </a:r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/>
                        <a:t>チップ</a:t>
                      </a:r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/>
                        <a:t>サイド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dirty="0"/>
                        <a:t>データライン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dirty="0"/>
                        <a:t>測定回数</a:t>
                      </a:r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1186"/>
                  </a:ext>
                </a:extLst>
              </a:tr>
              <a:tr h="11101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R772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0648"/>
                  </a:ext>
                </a:extLst>
              </a:tr>
              <a:tr h="11101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アリ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R659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68106"/>
                  </a:ext>
                </a:extLst>
              </a:tr>
              <a:tr h="111010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ナシ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R659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13370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553407-B676-DD50-6489-FCA3F95ADE9F}"/>
              </a:ext>
            </a:extLst>
          </p:cNvPr>
          <p:cNvSpPr txBox="1"/>
          <p:nvPr/>
        </p:nvSpPr>
        <p:spPr>
          <a:xfrm>
            <a:off x="234176" y="446049"/>
            <a:ext cx="30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解析結果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FD05D7-FADD-45F2-BBE7-C36994C028ED}"/>
              </a:ext>
            </a:extLst>
          </p:cNvPr>
          <p:cNvSpPr txBox="1"/>
          <p:nvPr/>
        </p:nvSpPr>
        <p:spPr>
          <a:xfrm>
            <a:off x="234176" y="2040673"/>
            <a:ext cx="2765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③を</a:t>
            </a:r>
            <a:r>
              <a:rPr lang="en-US" altLang="ja-JP" sz="3200" dirty="0"/>
              <a:t>ROOT</a:t>
            </a:r>
            <a:r>
              <a:rPr lang="ja-JP" altLang="en-US" sz="3200" dirty="0"/>
              <a:t>で解析した</a:t>
            </a:r>
            <a:endParaRPr lang="en-US" altLang="ja-JP" sz="3200" dirty="0"/>
          </a:p>
          <a:p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0CA47-9243-AEE2-44DF-C6DFB5669FC4}"/>
              </a:ext>
            </a:extLst>
          </p:cNvPr>
          <p:cNvSpPr txBox="1"/>
          <p:nvPr/>
        </p:nvSpPr>
        <p:spPr>
          <a:xfrm>
            <a:off x="2174488" y="5811786"/>
            <a:ext cx="120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13466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C53C7A-3F1A-8BA8-FF15-BDF92B95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35" y="127000"/>
            <a:ext cx="7753078" cy="586117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ADFF46-122C-57C4-172D-6E996CA430F5}"/>
              </a:ext>
            </a:extLst>
          </p:cNvPr>
          <p:cNvSpPr txBox="1"/>
          <p:nvPr/>
        </p:nvSpPr>
        <p:spPr>
          <a:xfrm>
            <a:off x="119920" y="697042"/>
            <a:ext cx="1776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青 </a:t>
            </a:r>
            <a:r>
              <a:rPr lang="en-US" altLang="ja-JP" dirty="0"/>
              <a:t>11.txt</a:t>
            </a:r>
          </a:p>
          <a:p>
            <a:endParaRPr kumimoji="1" lang="en-US" altLang="ja-JP" dirty="0"/>
          </a:p>
          <a:p>
            <a:r>
              <a:rPr lang="ja-JP" altLang="en-US" dirty="0"/>
              <a:t>黄 </a:t>
            </a:r>
            <a:r>
              <a:rPr lang="en-US" altLang="ja-JP" dirty="0"/>
              <a:t>12</a:t>
            </a:r>
            <a:r>
              <a:rPr kumimoji="1" lang="en-US" altLang="ja-JP" dirty="0"/>
              <a:t>.Txt</a:t>
            </a:r>
          </a:p>
          <a:p>
            <a:endParaRPr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1</a:t>
            </a:r>
            <a:r>
              <a:rPr lang="en-US" altLang="ja-JP" dirty="0"/>
              <a:t>3.txt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025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CCBF03-708E-493E-D8C0-EF4FBF89BCEC}"/>
              </a:ext>
            </a:extLst>
          </p:cNvPr>
          <p:cNvSpPr txBox="1"/>
          <p:nvPr/>
        </p:nvSpPr>
        <p:spPr>
          <a:xfrm>
            <a:off x="119920" y="697042"/>
            <a:ext cx="1776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青 </a:t>
            </a:r>
            <a:r>
              <a:rPr lang="en-US" altLang="ja-JP" dirty="0"/>
              <a:t>11.txt</a:t>
            </a:r>
          </a:p>
          <a:p>
            <a:endParaRPr kumimoji="1" lang="en-US" altLang="ja-JP" dirty="0"/>
          </a:p>
          <a:p>
            <a:r>
              <a:rPr lang="ja-JP" altLang="en-US" dirty="0"/>
              <a:t>黄 </a:t>
            </a:r>
            <a:r>
              <a:rPr lang="en-US" altLang="ja-JP" dirty="0"/>
              <a:t>12</a:t>
            </a:r>
            <a:r>
              <a:rPr kumimoji="1" lang="en-US" altLang="ja-JP" dirty="0"/>
              <a:t>.Txt</a:t>
            </a:r>
          </a:p>
          <a:p>
            <a:endParaRPr lang="en-US" altLang="ja-JP" dirty="0"/>
          </a:p>
          <a:p>
            <a:r>
              <a:rPr kumimoji="1" lang="ja-JP" altLang="en-US" dirty="0"/>
              <a:t>赤 </a:t>
            </a:r>
            <a:r>
              <a:rPr kumimoji="1" lang="en-US" altLang="ja-JP" dirty="0"/>
              <a:t>1</a:t>
            </a:r>
            <a:r>
              <a:rPr lang="en-US" altLang="ja-JP" dirty="0"/>
              <a:t>3.txt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DF2D06-61C4-F25D-9870-3A6B88B6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54" y="16085"/>
            <a:ext cx="8994946" cy="68258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FA82518-7E7E-CC01-CD31-055252502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512" y="2990203"/>
            <a:ext cx="5567500" cy="181513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A84495-8D18-D7A6-C58E-F7EDBD521950}"/>
              </a:ext>
            </a:extLst>
          </p:cNvPr>
          <p:cNvSpPr txBox="1"/>
          <p:nvPr/>
        </p:nvSpPr>
        <p:spPr>
          <a:xfrm>
            <a:off x="304706" y="2575932"/>
            <a:ext cx="2550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バスエクステンダー無し測定ではデータの欠けが</a:t>
            </a:r>
            <a:r>
              <a:rPr lang="ja-JP" altLang="en-US" sz="2400" dirty="0"/>
              <a:t>生じない。</a:t>
            </a:r>
            <a:endParaRPr lang="en-US" altLang="ja-JP" sz="2400" dirty="0"/>
          </a:p>
          <a:p>
            <a:r>
              <a:rPr lang="ja-JP" altLang="en-US" sz="2400" dirty="0"/>
              <a:t>な</a:t>
            </a:r>
            <a:r>
              <a:rPr kumimoji="1" lang="ja-JP" altLang="en-US" sz="2400" dirty="0"/>
              <a:t>のでこの測定の目的は、有りに比べた波形の違いをみる</a:t>
            </a:r>
          </a:p>
        </p:txBody>
      </p:sp>
    </p:spTree>
    <p:extLst>
      <p:ext uri="{BB962C8B-B14F-4D97-AF65-F5344CB8AC3E}">
        <p14:creationId xmlns:p14="http://schemas.microsoft.com/office/powerpoint/2010/main" val="303220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485F07-96FD-CF87-104A-FE2A0171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以上より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A17D42-F66D-0DC0-5188-0C30F82D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06" y="1379575"/>
            <a:ext cx="11071304" cy="51133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送られてきたチャンネルの信号が欠けていないことが分かった。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→キャリブレーションデータ欠けの原因は</a:t>
            </a:r>
            <a:r>
              <a:rPr lang="ja-JP" altLang="en-US" sz="3200" dirty="0"/>
              <a:t>データは正しく送られているけど、</a:t>
            </a:r>
            <a:r>
              <a:rPr lang="en-US" altLang="ja-JP" sz="3200" dirty="0"/>
              <a:t>ROC</a:t>
            </a:r>
            <a:r>
              <a:rPr lang="ja-JP" altLang="en-US" sz="3200" dirty="0"/>
              <a:t>側で正しく拾われていないため</a:t>
            </a:r>
            <a:r>
              <a:rPr kumimoji="1" lang="ja-JP" altLang="en-US" sz="3200" dirty="0"/>
              <a:t>だと考える（</a:t>
            </a:r>
            <a:r>
              <a:rPr kumimoji="1" lang="en-US" altLang="ja-JP" sz="3200" dirty="0"/>
              <a:t>ROC</a:t>
            </a:r>
            <a:r>
              <a:rPr kumimoji="1" lang="ja-JP" altLang="en-US" sz="3200" dirty="0"/>
              <a:t>側の原因がある）。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・データ欠けチップには明らかな波形の乱れは観測されなかった。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099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CBCC4-AF07-8885-51B6-605CB7DB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7A4DA-932D-FB2B-34EE-40011877D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27A4F2-A794-AA99-8FFD-CE4C31F7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4" y="0"/>
            <a:ext cx="11853746" cy="68588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C25BD5-80B4-CE47-BA04-CB645FFD2611}"/>
              </a:ext>
            </a:extLst>
          </p:cNvPr>
          <p:cNvSpPr txBox="1"/>
          <p:nvPr/>
        </p:nvSpPr>
        <p:spPr>
          <a:xfrm>
            <a:off x="4397879" y="3513387"/>
            <a:ext cx="779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/>
              <a:t>これまでの観測では、チップ</a:t>
            </a:r>
            <a:r>
              <a:rPr lang="en-US" altLang="ja-JP" dirty="0"/>
              <a:t>ID14~17</a:t>
            </a:r>
            <a:r>
              <a:rPr lang="ja-JP" altLang="en-US"/>
              <a:t>にデータ欠けが頻繁に観測される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64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4300B-DED9-7F84-8B5A-AF7DD8A1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4F4A80-9044-94B1-AEC2-E9F12567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6155"/>
            <a:ext cx="10515600" cy="2920807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典型的に</a:t>
            </a:r>
            <a:r>
              <a:rPr kumimoji="1" lang="en-US" altLang="ja-JP" dirty="0"/>
              <a:t>Strip#0~63</a:t>
            </a:r>
            <a:r>
              <a:rPr kumimoji="1" lang="ja-JP" altLang="en-US" dirty="0"/>
              <a:t>でデータの欠けが起きる（</a:t>
            </a:r>
            <a:r>
              <a:rPr kumimoji="1" lang="en-US" altLang="ja-JP" dirty="0"/>
              <a:t>BNL</a:t>
            </a:r>
            <a:r>
              <a:rPr kumimoji="1" lang="ja-JP" altLang="en-US" dirty="0"/>
              <a:t>でも観測）。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54370F-1A49-F831-E4C2-8397AE19C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193" r="-985" b="49468"/>
          <a:stretch/>
        </p:blipFill>
        <p:spPr>
          <a:xfrm>
            <a:off x="0" y="-31662"/>
            <a:ext cx="12094353" cy="34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999F4-9318-AA69-BC5C-5D3A2A77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1FB4E1-75CA-D0F1-4686-E1FCE1DBF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26EE0F-67CC-B64A-FAC1-DB3729DA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11762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F8F8A4-AD8E-1F2A-2CC4-3487E8CC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デバック方法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33FB4F-6134-A455-4CB0-EFE26571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" y="1940312"/>
            <a:ext cx="6947212" cy="437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/>
              <a:t>Step1 </a:t>
            </a:r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en-US" altLang="ja-JP" sz="3600" dirty="0"/>
              <a:t>ROC</a:t>
            </a:r>
            <a:r>
              <a:rPr kumimoji="1" lang="ja-JP" altLang="en-US" sz="3600" dirty="0"/>
              <a:t>裏面の表面実装抵抗にプローブを当てて信号の波形に異常がないかを高速オシロで観測する。</a:t>
            </a: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3E1740-A693-201A-C7BB-7FA43694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75" y="2375210"/>
            <a:ext cx="5126025" cy="4482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43961C-86B4-0861-D355-9FCEB6B3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968" y="18005"/>
            <a:ext cx="2863061" cy="23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1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6E516-0F5D-458E-F305-DEF303B0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193180"/>
            <a:ext cx="11008112" cy="4983783"/>
          </a:xfrm>
        </p:spPr>
        <p:txBody>
          <a:bodyPr/>
          <a:lstStyle/>
          <a:p>
            <a:r>
              <a:rPr kumimoji="1" lang="en-US" altLang="ja-JP" dirty="0"/>
              <a:t>Step2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 </a:t>
            </a:r>
          </a:p>
          <a:p>
            <a:pPr marL="0" indent="0">
              <a:buNone/>
            </a:pPr>
            <a:r>
              <a:rPr kumimoji="1" lang="ja-JP" altLang="en-US" dirty="0"/>
              <a:t>観測した波形のデータパターンをみる。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Strip</a:t>
            </a:r>
            <a:r>
              <a:rPr kumimoji="1" lang="ja-JP" altLang="en-US" dirty="0"/>
              <a:t>番号</a:t>
            </a:r>
            <a:r>
              <a:rPr lang="en-US" altLang="ja-JP" dirty="0"/>
              <a:t>0~63</a:t>
            </a:r>
            <a:r>
              <a:rPr lang="ja-JP" altLang="en-US" dirty="0"/>
              <a:t>は特定の</a:t>
            </a:r>
            <a:r>
              <a:rPr lang="en-US" altLang="ja-JP" dirty="0"/>
              <a:t>BIT14</a:t>
            </a:r>
            <a:r>
              <a:rPr lang="ja-JP" altLang="en-US" dirty="0"/>
              <a:t>が</a:t>
            </a:r>
            <a:r>
              <a:rPr lang="en-US" altLang="ja-JP" dirty="0"/>
              <a:t>0</a:t>
            </a:r>
            <a:r>
              <a:rPr lang="ja-JP" altLang="en-US" dirty="0"/>
              <a:t>であることが要求されるので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BIT14(Location6)</a:t>
            </a:r>
            <a:r>
              <a:rPr lang="ja-JP" altLang="en-US" dirty="0"/>
              <a:t>に着目し、</a:t>
            </a:r>
            <a:r>
              <a:rPr lang="en-US" altLang="ja-JP" dirty="0"/>
              <a:t>BIT14</a:t>
            </a:r>
            <a:r>
              <a:rPr lang="ja-JP" altLang="en-US" dirty="0"/>
              <a:t>が０のデータのチャンネルが欠けているかを確認する。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これにより、データ欠けが観測点の上流で発生しているのか、下流で発生しているのか判断できる。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9C42FC-BA4D-4254-FB32-00CDCCA8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4" y="4455535"/>
            <a:ext cx="6365488" cy="241857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75D0DF8-F066-816F-2C3E-4F3B557B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4" y="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デバック方法</a:t>
            </a:r>
          </a:p>
        </p:txBody>
      </p:sp>
    </p:spTree>
    <p:extLst>
      <p:ext uri="{BB962C8B-B14F-4D97-AF65-F5344CB8AC3E}">
        <p14:creationId xmlns:p14="http://schemas.microsoft.com/office/powerpoint/2010/main" val="113879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2DDF1-3241-274D-8F10-6F252403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観測条件のまとめ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EB39503-F4AA-484A-1112-6EBB0D3DCE3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4278499"/>
              </p:ext>
            </p:extLst>
          </p:nvPr>
        </p:nvGraphicFramePr>
        <p:xfrm>
          <a:off x="0" y="1985775"/>
          <a:ext cx="12192000" cy="28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374844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063258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540537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11208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19506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0385331"/>
                    </a:ext>
                  </a:extLst>
                </a:gridCol>
              </a:tblGrid>
              <a:tr h="1021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バスエクステンダー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/>
                        <a:t>プローブした抵抗</a:t>
                      </a:r>
                      <a:endParaRPr kumimoji="1" lang="ja-JP" altLang="en-US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/>
                        <a:t>チップ</a:t>
                      </a:r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サイド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データライン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測定回数</a:t>
                      </a:r>
                    </a:p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1186"/>
                  </a:ext>
                </a:extLst>
              </a:tr>
              <a:tr h="675451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R772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0648"/>
                  </a:ext>
                </a:extLst>
              </a:tr>
              <a:tr h="565079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アリ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R659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56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ナシ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R659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３回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1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2F2277-6882-20C6-DEAF-B135D21F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022"/>
            <a:ext cx="12192000" cy="3632911"/>
          </a:xfrm>
          <a:prstGeom prst="rect">
            <a:avLst/>
          </a:prstGeom>
        </p:spPr>
      </p:pic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DB20FD82-BDE7-164F-8EDB-2766C5CD356D}"/>
              </a:ext>
            </a:extLst>
          </p:cNvPr>
          <p:cNvSpPr/>
          <p:nvPr/>
        </p:nvSpPr>
        <p:spPr>
          <a:xfrm>
            <a:off x="8291245" y="647273"/>
            <a:ext cx="3123344" cy="1027416"/>
          </a:xfrm>
          <a:prstGeom prst="wedgeEllipseCallout">
            <a:avLst>
              <a:gd name="adj1" fmla="val 9660"/>
              <a:gd name="adj2" fmla="val 174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信号波形取得失敗</a:t>
            </a:r>
          </a:p>
        </p:txBody>
      </p:sp>
      <p:sp>
        <p:nvSpPr>
          <p:cNvPr id="4" name="円形吹き出し 3">
            <a:extLst>
              <a:ext uri="{FF2B5EF4-FFF2-40B4-BE49-F238E27FC236}">
                <a16:creationId xmlns:a16="http://schemas.microsoft.com/office/drawing/2014/main" id="{F11E4932-D47D-D543-924D-8D0EAA93952D}"/>
              </a:ext>
            </a:extLst>
          </p:cNvPr>
          <p:cNvSpPr/>
          <p:nvPr/>
        </p:nvSpPr>
        <p:spPr>
          <a:xfrm>
            <a:off x="2433263" y="744440"/>
            <a:ext cx="3123344" cy="1027416"/>
          </a:xfrm>
          <a:prstGeom prst="wedgeEllipseCallout">
            <a:avLst>
              <a:gd name="adj1" fmla="val -13366"/>
              <a:gd name="adj2" fmla="val 17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N/A (not applicable)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52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644</Words>
  <Application>Microsoft Office PowerPoint</Application>
  <PresentationFormat>ワイド画面</PresentationFormat>
  <Paragraphs>215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游ゴシック</vt:lpstr>
      <vt:lpstr>游ゴシック Light</vt:lpstr>
      <vt:lpstr>Arial</vt:lpstr>
      <vt:lpstr>Office テーマ</vt:lpstr>
      <vt:lpstr>高速オシロスコープを使用した マイクロ同軸ケーブルのデータ欠け問題について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デバック方法</vt:lpstr>
      <vt:lpstr>デバック方法</vt:lpstr>
      <vt:lpstr>観測条件のまとめ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ストリップ番号のデコード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以上より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智也</dc:creator>
  <cp:lastModifiedBy>加藤 智也</cp:lastModifiedBy>
  <cp:revision>34</cp:revision>
  <dcterms:created xsi:type="dcterms:W3CDTF">2022-06-25T10:22:32Z</dcterms:created>
  <dcterms:modified xsi:type="dcterms:W3CDTF">2022-06-28T23:39:29Z</dcterms:modified>
</cp:coreProperties>
</file>