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83" r:id="rId4"/>
    <p:sldId id="279" r:id="rId5"/>
    <p:sldId id="284" r:id="rId6"/>
    <p:sldId id="286" r:id="rId7"/>
    <p:sldId id="289" r:id="rId8"/>
    <p:sldId id="298" r:id="rId9"/>
    <p:sldId id="287" r:id="rId10"/>
    <p:sldId id="288" r:id="rId11"/>
    <p:sldId id="293" r:id="rId12"/>
    <p:sldId id="291" r:id="rId13"/>
    <p:sldId id="294" r:id="rId14"/>
    <p:sldId id="296" r:id="rId15"/>
    <p:sldId id="295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1F9B9E-3A3D-E4C6-6345-87DB29033727}" name="RYOTA SHISHIKURA" initials="RS" userId="S::19cb087p@st.rikkyo.ac.jp::0b94a934-b05e-464b-8161-c0b014ac0f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055" autoAdjust="0"/>
    <p:restoredTop sz="94660"/>
  </p:normalViewPr>
  <p:slideViewPr>
    <p:cSldViewPr snapToGrid="0">
      <p:cViewPr>
        <p:scale>
          <a:sx n="66" d="100"/>
          <a:sy n="66" d="100"/>
        </p:scale>
        <p:origin x="576" y="1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1EAE5E-4BE1-41BD-D4DA-1D802B62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7E5FC0D-F6EB-6221-5BC6-1B3E09969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3A3689-7452-6AE1-E17B-3093AFF0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6EBFD3-1E41-18A2-6E8E-424132D4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08DCA-F9CE-F322-94D6-55184F30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31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FBE7D1-C98C-B901-BF91-F8B57F03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4E619E-7991-E9F6-6ED2-40D76995B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8975CF-5FF7-5246-B4B7-B7C15FB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053083-EF7E-3C30-4EDC-80032652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0D85BC-C92E-1D71-BEDD-E778412C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08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8A40372-B13A-016D-6D29-A19BA8AF2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7F92147-AEA7-DAD2-745F-3BAB62C7A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F46F86-29A2-5F69-9FB7-A540131D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CB3A18-4D0E-174C-2937-0BF663E8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5A6234-0555-1B2B-0823-70975005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65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6D9E05-0303-24BF-AF5E-B37F346C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C464DC-F693-5689-93CB-01FB5F89F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0A433E-DDE0-2857-A805-FA83AC5A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9289D6-2841-2092-1B7E-7A16E815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51F1DE-BA29-8B6A-3F2C-D384ED83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72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9D6737-1CF5-4BB9-CFAC-E1B3D16DE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4420C4-8835-69AE-4583-EA2E16A0C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E1393B-9BA4-E39B-9C05-4B820B20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387893-15BF-D5A6-E7D2-16E871E7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65CBC3-F432-8DA3-99BE-639667B0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25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0F4C6B-4C18-1B8E-9BE5-07C7BDBA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555905-7558-5C4B-90BF-FC5F325DF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A451B17-37E1-D548-D3B6-AA2F6E058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67E4A3-B379-D5B2-7249-B6155B0B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1344CD-5856-6F28-BAC3-347556FF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848F28-AAC3-E666-C2C6-D895CD16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72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D6FCFE-FEB2-EEC4-ABC1-4D68EEBB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4D74480-D01B-B3E0-8D68-89C1E222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687002-2D57-2140-7907-8238D4C73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C83629D-225E-2068-EBB9-ADD10EE9D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AB31799-7138-5C22-C831-665A5D073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FD34548-E134-BC76-A616-1FA22785C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48A6081-247F-A383-30A3-C6850425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1301644-1630-8C4F-4371-CC7305D3F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23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6BFAB8-5932-925A-CB4C-EEFE9AC9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1A6FFF4-94B3-F70B-0509-F744FDA7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CF274F-9F40-69C8-E80A-BBFCF216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248E9B6-A8EB-DD86-36A6-0C9FD8E3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77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CBCA9DF-7E4F-5D5E-A0C9-DB2C874E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C01309D-59BA-67BA-6815-0976B0A9D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BBE48A-E658-98E9-AB1B-A56E5150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35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5C3923-7334-146D-53E1-44907E3F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B6BFFE-77C5-BC53-1612-6EE782CC7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FC0D05-169C-6B33-B712-A13B9B410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4DFF22-9DBC-EDB7-7FCA-176888D4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91DA5C-DD22-D0B6-1ABB-658D73CD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B3C36B-715C-020A-3732-CFE6E8C8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27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36B498-3FF0-3766-382F-2BF90C72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07D3B3B-41D0-3718-72F4-842776CB8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958DF40-E178-8149-509C-829F01E7F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1B910ED-CE42-97A7-34D4-2D811113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EC5D59-89B0-71DA-D2E9-36AD040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65102F6-4008-B0A1-75D4-E0AD7859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88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267D0AD-712B-33C9-CAB3-CFC02F53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9BB5A3-CFB3-9627-E15F-F25F3D7B0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56A1D-3F71-92BD-0212-FC45BA9DC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4A4FF-3BA8-426A-BB79-B9A4EC31810F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4E8211-8124-8BB9-0821-65B5EE266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F9638-C93B-55D8-3999-77A62AA48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E02CA-75AF-48BB-B850-48428AEB8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30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FFE9F-7CD8-DD08-2A3B-E4696064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46797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新旧</a:t>
            </a:r>
            <a:r>
              <a:rPr kumimoji="1" lang="en-US" altLang="ja-JP" dirty="0"/>
              <a:t>BCDB</a:t>
            </a:r>
            <a:r>
              <a:rPr kumimoji="1" lang="ja-JP" altLang="en-US" dirty="0"/>
              <a:t>比較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B62542C-DCB2-0302-9D3A-FFED74D5D2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D6389F90-0EA6-5D47-21E8-E68103149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27745" y="763224"/>
            <a:ext cx="4336510" cy="69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E6BDB-4D5C-7A35-9DAE-31A484B1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測定方法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5AB1D9A-1199-E749-719F-0151803CD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4" y="1907540"/>
            <a:ext cx="4686300" cy="425748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8BA722C-A4DE-95AC-270D-8AE1F19576D9}"/>
              </a:ext>
            </a:extLst>
          </p:cNvPr>
          <p:cNvSpPr txBox="1"/>
          <p:nvPr/>
        </p:nvSpPr>
        <p:spPr>
          <a:xfrm>
            <a:off x="5184954" y="1907540"/>
            <a:ext cx="70070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この番号は先ほどのチャンネルマップに</a:t>
            </a:r>
            <a:endParaRPr kumimoji="1" lang="en-US" altLang="ja-JP" sz="2800" dirty="0"/>
          </a:p>
          <a:p>
            <a:r>
              <a:rPr kumimoji="1" lang="ja-JP" altLang="en-US" sz="2800"/>
              <a:t>当たる番号であり、ここにプローブを当て</a:t>
            </a:r>
            <a:endParaRPr kumimoji="1" lang="en-US" altLang="ja-JP" sz="2800" dirty="0"/>
          </a:p>
          <a:p>
            <a:r>
              <a:rPr kumimoji="1" lang="ja-JP" altLang="en-US" sz="2800"/>
              <a:t>オシロスコープで出力を確認する。</a:t>
            </a:r>
            <a:endParaRPr kumimoji="1" lang="en-US" altLang="ja-JP" sz="28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62F23AF-E755-6B6C-0B24-F59798A51C58}"/>
              </a:ext>
            </a:extLst>
          </p:cNvPr>
          <p:cNvSpPr txBox="1"/>
          <p:nvPr/>
        </p:nvSpPr>
        <p:spPr>
          <a:xfrm>
            <a:off x="5721119" y="3573196"/>
            <a:ext cx="2149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/>
              <a:t>①旧</a:t>
            </a:r>
            <a:r>
              <a:rPr kumimoji="1" lang="en-US" altLang="ja-JP" sz="3200" dirty="0"/>
              <a:t>BCDB</a:t>
            </a:r>
            <a:endParaRPr kumimoji="1" lang="ja-JP" altLang="en-US" sz="32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6F4DFBA-5B19-873E-C30F-D4A7B38E67E2}"/>
              </a:ext>
            </a:extLst>
          </p:cNvPr>
          <p:cNvSpPr txBox="1"/>
          <p:nvPr/>
        </p:nvSpPr>
        <p:spPr>
          <a:xfrm>
            <a:off x="5721119" y="4336750"/>
            <a:ext cx="5319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②</a:t>
            </a:r>
            <a:r>
              <a:rPr lang="ja-JP" altLang="en-US" sz="3200"/>
              <a:t>新</a:t>
            </a:r>
            <a:r>
              <a:rPr kumimoji="1" lang="en-US" altLang="ja-JP" sz="3200" dirty="0"/>
              <a:t>BCDB+</a:t>
            </a:r>
            <a:r>
              <a:rPr kumimoji="1" lang="ja-JP" altLang="en-US" sz="3200"/>
              <a:t>自作ケーブル１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1B3E49F-A7BA-B14E-120A-C03632B24F75}"/>
              </a:ext>
            </a:extLst>
          </p:cNvPr>
          <p:cNvSpPr txBox="1"/>
          <p:nvPr/>
        </p:nvSpPr>
        <p:spPr>
          <a:xfrm>
            <a:off x="5721119" y="5100304"/>
            <a:ext cx="5432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/>
              <a:t>③新</a:t>
            </a:r>
            <a:r>
              <a:rPr kumimoji="1" lang="en-US" altLang="ja-JP" sz="3200" dirty="0"/>
              <a:t>BCDB</a:t>
            </a:r>
            <a:r>
              <a:rPr kumimoji="1" lang="ja-JP" altLang="en-US" sz="3200"/>
              <a:t>＋自作ケーブル２</a:t>
            </a:r>
          </a:p>
        </p:txBody>
      </p:sp>
    </p:spTree>
    <p:extLst>
      <p:ext uri="{BB962C8B-B14F-4D97-AF65-F5344CB8AC3E}">
        <p14:creationId xmlns:p14="http://schemas.microsoft.com/office/powerpoint/2010/main" val="222876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AA386D-973A-9CDB-4FAF-E204418B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①旧</a:t>
            </a:r>
            <a:r>
              <a:rPr kumimoji="1" lang="en-US" altLang="ja-JP" dirty="0"/>
              <a:t>BCOB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FE9EBE-A8F8-9362-7039-C380C6D31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440" y="1452880"/>
            <a:ext cx="7162800" cy="475615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err="1"/>
              <a:t>BCO</a:t>
            </a:r>
            <a:r>
              <a:rPr lang="en-US" altLang="ja-JP" baseline="-25000" dirty="0" err="1"/>
              <a:t>p</a:t>
            </a:r>
            <a:r>
              <a:rPr lang="ja-JP" altLang="en-US"/>
              <a:t>と</a:t>
            </a:r>
            <a:r>
              <a:rPr lang="en-US" altLang="ja-JP" dirty="0"/>
              <a:t>GND(</a:t>
            </a:r>
            <a:r>
              <a:rPr lang="ja-JP" altLang="en-US"/>
              <a:t>青</a:t>
            </a:r>
            <a:r>
              <a:rPr lang="en-US" altLang="ja-JP" dirty="0"/>
              <a:t>)</a:t>
            </a:r>
            <a:r>
              <a:rPr lang="ja-JP" altLang="en-US"/>
              <a:t>　</a:t>
            </a:r>
            <a:r>
              <a:rPr lang="en-US" altLang="ja-JP" dirty="0" err="1"/>
              <a:t>BCO</a:t>
            </a:r>
            <a:r>
              <a:rPr lang="en-US" altLang="ja-JP" baseline="-25000" dirty="0" err="1"/>
              <a:t>n</a:t>
            </a:r>
            <a:r>
              <a:rPr lang="ja-JP" altLang="en-US"/>
              <a:t>と</a:t>
            </a:r>
            <a:r>
              <a:rPr lang="en-US" altLang="ja-JP" dirty="0"/>
              <a:t>GND(</a:t>
            </a:r>
            <a:r>
              <a:rPr lang="ja-JP" altLang="en-US"/>
              <a:t>ピンク</a:t>
            </a:r>
            <a:r>
              <a:rPr lang="en-US" altLang="ja-JP" dirty="0"/>
              <a:t>)</a:t>
            </a:r>
            <a:r>
              <a:rPr lang="ja-JP" altLang="en-US"/>
              <a:t>　</a:t>
            </a:r>
          </a:p>
          <a:p>
            <a:pPr marL="0" indent="0">
              <a:buNone/>
            </a:pPr>
            <a:endParaRPr lang="ja-JP" altLang="en-US"/>
          </a:p>
        </p:txBody>
      </p:sp>
      <p:pic>
        <p:nvPicPr>
          <p:cNvPr id="5" name="図 4" descr="モニター画面に映る文字&#10;&#10;中程度の精度で自動的に生成された説明">
            <a:extLst>
              <a:ext uri="{FF2B5EF4-FFF2-40B4-BE49-F238E27FC236}">
                <a16:creationId xmlns:a16="http://schemas.microsoft.com/office/drawing/2014/main" id="{8C03AFE7-4092-DDB1-A2D1-D843E49AC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2137410"/>
            <a:ext cx="8001000" cy="4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AA386D-973A-9CDB-4FAF-E204418B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②新</a:t>
            </a:r>
            <a:r>
              <a:rPr lang="en-US" altLang="ja-JP" dirty="0"/>
              <a:t>BCDB+</a:t>
            </a:r>
            <a:r>
              <a:rPr lang="ja-JP" altLang="en-US"/>
              <a:t>自作ケーブル１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4C65AAC-7F3A-D6F9-39EA-2969D595E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422400"/>
            <a:ext cx="6705600" cy="536575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err="1"/>
              <a:t>BCO</a:t>
            </a:r>
            <a:r>
              <a:rPr lang="en-US" altLang="ja-JP" baseline="-25000" dirty="0" err="1"/>
              <a:t>p</a:t>
            </a:r>
            <a:r>
              <a:rPr lang="ja-JP" altLang="en-US"/>
              <a:t>と</a:t>
            </a:r>
            <a:r>
              <a:rPr lang="en-US" altLang="ja-JP" dirty="0"/>
              <a:t>GND(</a:t>
            </a:r>
            <a:r>
              <a:rPr lang="ja-JP" altLang="en-US"/>
              <a:t>青</a:t>
            </a:r>
            <a:r>
              <a:rPr lang="en-US" altLang="ja-JP" dirty="0"/>
              <a:t>)</a:t>
            </a:r>
            <a:r>
              <a:rPr lang="ja-JP" altLang="en-US"/>
              <a:t>　</a:t>
            </a:r>
            <a:r>
              <a:rPr lang="en-US" altLang="ja-JP" dirty="0" err="1"/>
              <a:t>BCO</a:t>
            </a:r>
            <a:r>
              <a:rPr lang="en-US" altLang="ja-JP" baseline="-25000" dirty="0" err="1"/>
              <a:t>n</a:t>
            </a:r>
            <a:r>
              <a:rPr lang="ja-JP" altLang="en-US"/>
              <a:t>と</a:t>
            </a:r>
            <a:r>
              <a:rPr lang="en-US" altLang="ja-JP" dirty="0"/>
              <a:t>GND(</a:t>
            </a:r>
            <a:r>
              <a:rPr lang="ja-JP" altLang="en-US"/>
              <a:t>ピンク</a:t>
            </a:r>
            <a:r>
              <a:rPr lang="en-US" altLang="ja-JP" dirty="0"/>
              <a:t>)</a:t>
            </a:r>
            <a:r>
              <a:rPr lang="ja-JP" altLang="en-US"/>
              <a:t>　</a:t>
            </a:r>
          </a:p>
          <a:p>
            <a:pPr marL="0" indent="0">
              <a:buNone/>
            </a:pPr>
            <a:endParaRPr lang="ja-JP" altLang="en-US"/>
          </a:p>
        </p:txBody>
      </p:sp>
      <p:pic>
        <p:nvPicPr>
          <p:cNvPr id="6" name="図 5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4D0DF51F-F181-8ED5-B87F-4D55B4B66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" y="1958975"/>
            <a:ext cx="900684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AA386D-973A-9CDB-4FAF-E204418B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③</a:t>
            </a:r>
            <a:r>
              <a:rPr lang="ja-JP" altLang="en-US"/>
              <a:t>新</a:t>
            </a:r>
            <a:r>
              <a:rPr lang="en-US" altLang="ja-JP" dirty="0"/>
              <a:t>BCDB</a:t>
            </a:r>
            <a:r>
              <a:rPr lang="ja-JP" altLang="en-US"/>
              <a:t>＋自作ケーブル２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AC3C686-ECB7-DB12-30A8-5B8E32F9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560" y="1452880"/>
            <a:ext cx="6705600" cy="475615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err="1"/>
              <a:t>BCO</a:t>
            </a:r>
            <a:r>
              <a:rPr lang="en-US" altLang="ja-JP" baseline="-25000" dirty="0" err="1"/>
              <a:t>p</a:t>
            </a:r>
            <a:r>
              <a:rPr lang="ja-JP" altLang="en-US"/>
              <a:t>と</a:t>
            </a:r>
            <a:r>
              <a:rPr lang="en-US" altLang="ja-JP" dirty="0"/>
              <a:t>GND(</a:t>
            </a:r>
            <a:r>
              <a:rPr lang="ja-JP" altLang="en-US"/>
              <a:t>青</a:t>
            </a:r>
            <a:r>
              <a:rPr lang="en-US" altLang="ja-JP" dirty="0"/>
              <a:t>)</a:t>
            </a:r>
            <a:r>
              <a:rPr lang="ja-JP" altLang="en-US"/>
              <a:t>　</a:t>
            </a:r>
            <a:r>
              <a:rPr lang="en-US" altLang="ja-JP" dirty="0" err="1"/>
              <a:t>BCO</a:t>
            </a:r>
            <a:r>
              <a:rPr lang="en-US" altLang="ja-JP" baseline="-25000" dirty="0" err="1"/>
              <a:t>n</a:t>
            </a:r>
            <a:r>
              <a:rPr lang="ja-JP" altLang="en-US"/>
              <a:t>と</a:t>
            </a:r>
            <a:r>
              <a:rPr lang="en-US" altLang="ja-JP" dirty="0"/>
              <a:t>GND(</a:t>
            </a:r>
            <a:r>
              <a:rPr lang="ja-JP" altLang="en-US"/>
              <a:t>ピンク</a:t>
            </a:r>
            <a:r>
              <a:rPr lang="en-US" altLang="ja-JP" dirty="0"/>
              <a:t>)</a:t>
            </a:r>
            <a:r>
              <a:rPr lang="ja-JP" altLang="en-US"/>
              <a:t>　</a:t>
            </a:r>
          </a:p>
          <a:p>
            <a:pPr marL="0" indent="0">
              <a:buNone/>
            </a:pPr>
            <a:endParaRPr lang="ja-JP" altLang="en-US"/>
          </a:p>
        </p:txBody>
      </p:sp>
      <p:pic>
        <p:nvPicPr>
          <p:cNvPr id="6" name="図 5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9A6FEF38-C59E-7B81-561C-1A6170927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2000250"/>
            <a:ext cx="822198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96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77BAC2-22AF-C1FA-9F9C-9E72B8A6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②についての考察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B89AEC-165F-9D06-F9D6-033BD606E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323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/>
              <a:t>チャンネルを間違えて作ってしまったが、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>
                <a:solidFill>
                  <a:srgbClr val="FF0000"/>
                </a:solidFill>
              </a:rPr>
              <a:t>ポジティブ</a:t>
            </a:r>
            <a:r>
              <a:rPr kumimoji="1" lang="ja-JP" altLang="en-US"/>
              <a:t>と</a:t>
            </a:r>
            <a:r>
              <a:rPr kumimoji="1" lang="ja-JP" altLang="en-US">
                <a:solidFill>
                  <a:srgbClr val="0070C0"/>
                </a:solidFill>
              </a:rPr>
              <a:t>ネガティブ</a:t>
            </a:r>
            <a:r>
              <a:rPr kumimoji="1" lang="ja-JP" altLang="en-US"/>
              <a:t>が入れ替わっただけなので、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位相がずれただけで、キャリブは問題なく取れたと考えた。</a:t>
            </a:r>
          </a:p>
        </p:txBody>
      </p:sp>
    </p:spTree>
    <p:extLst>
      <p:ext uri="{BB962C8B-B14F-4D97-AF65-F5344CB8AC3E}">
        <p14:creationId xmlns:p14="http://schemas.microsoft.com/office/powerpoint/2010/main" val="287379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9CE967-C74A-FB58-D455-03420A6B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未解決問題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1C49B2-F991-62A3-0912-08275C706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66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ja-JP" altLang="en-US"/>
              <a:t>・本来正しいと考えられるチャンネルマップで製作したケーブルでキャリブレー　　　　　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/>
              <a:t>　ションが取得できず、誤ったチャンネルマップで製作したケーブルでは取得できる。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7508AE-33EA-A7E2-5DFA-D14E5701C007}"/>
              </a:ext>
            </a:extLst>
          </p:cNvPr>
          <p:cNvSpPr txBox="1"/>
          <p:nvPr/>
        </p:nvSpPr>
        <p:spPr>
          <a:xfrm>
            <a:off x="838200" y="2861043"/>
            <a:ext cx="9872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/>
              <a:t>・信号波形を比較したがどちらの自作ケーブルが、</a:t>
            </a:r>
            <a:r>
              <a:rPr lang="en-US" altLang="ja-JP" sz="2000" dirty="0"/>
              <a:t>LVDS</a:t>
            </a:r>
            <a:r>
              <a:rPr lang="ja-JP" altLang="en-US" sz="2000"/>
              <a:t>の正負が旧ケーブルと同じ　　</a:t>
            </a:r>
            <a:endParaRPr lang="en-US" altLang="ja-JP" sz="2000" dirty="0"/>
          </a:p>
          <a:p>
            <a:r>
              <a:rPr lang="ja-JP" altLang="en-US" sz="2000"/>
              <a:t>　なのかはオシロスコープの観察では判断できない。</a:t>
            </a:r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210DF05B-DC69-C244-D305-6C0FE6520519}"/>
              </a:ext>
            </a:extLst>
          </p:cNvPr>
          <p:cNvSpPr/>
          <p:nvPr/>
        </p:nvSpPr>
        <p:spPr>
          <a:xfrm>
            <a:off x="5531951" y="3881981"/>
            <a:ext cx="484632" cy="756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F36681-22AE-BF82-1C35-7D32039B4F57}"/>
              </a:ext>
            </a:extLst>
          </p:cNvPr>
          <p:cNvSpPr txBox="1"/>
          <p:nvPr/>
        </p:nvSpPr>
        <p:spPr>
          <a:xfrm>
            <a:off x="1659467" y="4951568"/>
            <a:ext cx="8365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/>
              <a:t>旧ケーブルのチャンネルマップを確認するなどして、さらに調査を進める。</a:t>
            </a:r>
          </a:p>
        </p:txBody>
      </p:sp>
    </p:spTree>
    <p:extLst>
      <p:ext uri="{BB962C8B-B14F-4D97-AF65-F5344CB8AC3E}">
        <p14:creationId xmlns:p14="http://schemas.microsoft.com/office/powerpoint/2010/main" val="364247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4251C1-AF4E-5444-A76A-DE462F49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48716A-EE0D-0C42-B7F4-0DF2D8C8B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/>
              <a:t>新しいビームクロックボード</a:t>
            </a:r>
            <a:r>
              <a:rPr kumimoji="1" lang="en-US" altLang="ja-JP" dirty="0"/>
              <a:t>(BCDB)</a:t>
            </a:r>
            <a:r>
              <a:rPr kumimoji="1" lang="ja-JP" altLang="en-US"/>
              <a:t>試作機が２台納品された。</a:t>
            </a:r>
            <a:endParaRPr kumimoji="1" lang="en-US" altLang="ja-JP" dirty="0"/>
          </a:p>
          <a:p>
            <a:r>
              <a:rPr kumimoji="1" lang="ja-JP" altLang="en-US"/>
              <a:t>新</a:t>
            </a:r>
            <a:r>
              <a:rPr kumimoji="1" lang="en-US" altLang="ja-JP" dirty="0"/>
              <a:t>BCDB</a:t>
            </a:r>
            <a:r>
              <a:rPr kumimoji="1" lang="ja-JP" altLang="en-US"/>
              <a:t>の動作確認として、キャリブレーションデータを取得する。</a:t>
            </a:r>
            <a:endParaRPr kumimoji="1" lang="en-US" altLang="ja-JP" dirty="0"/>
          </a:p>
          <a:p>
            <a:r>
              <a:rPr lang="ja-JP" altLang="en-US"/>
              <a:t>新</a:t>
            </a:r>
            <a:r>
              <a:rPr lang="en-US" altLang="ja-JP" dirty="0"/>
              <a:t>BCDB</a:t>
            </a:r>
            <a:r>
              <a:rPr lang="ja-JP" altLang="en-US"/>
              <a:t>の出力ポートは</a:t>
            </a:r>
            <a:r>
              <a:rPr lang="en-US" altLang="ja-JP" dirty="0"/>
              <a:t>RJ45</a:t>
            </a:r>
            <a:r>
              <a:rPr lang="ja-JP" altLang="en-US"/>
              <a:t>ジャックを採用したため、従来のケーブルは使えない。そこで、新たにクラス６の</a:t>
            </a:r>
            <a:r>
              <a:rPr lang="en-US" altLang="ja-JP" dirty="0"/>
              <a:t>LAN</a:t>
            </a:r>
            <a:r>
              <a:rPr lang="ja-JP" altLang="en-US"/>
              <a:t>ケーブルを元にビームクロックケーブルを自作した。</a:t>
            </a:r>
            <a:endParaRPr lang="en-US" altLang="ja-JP" dirty="0"/>
          </a:p>
          <a:p>
            <a:r>
              <a:rPr kumimoji="1" lang="ja-JP" altLang="en-US"/>
              <a:t>今動作テストは、自作ケーブルのチャンネルマップが</a:t>
            </a:r>
            <a:r>
              <a:rPr lang="ja-JP" altLang="en-US"/>
              <a:t>正しいことも含まれる。</a:t>
            </a:r>
            <a:endParaRPr lang="en-US" altLang="ja-JP" dirty="0"/>
          </a:p>
          <a:p>
            <a:r>
              <a:rPr lang="ja-JP" altLang="en-US"/>
              <a:t>最後に新旧のボードを使って、</a:t>
            </a:r>
            <a:r>
              <a:rPr lang="en-US" altLang="ja-JP" dirty="0"/>
              <a:t>ROC</a:t>
            </a:r>
            <a:r>
              <a:rPr lang="ja-JP" altLang="en-US"/>
              <a:t>の入り口でビームクロック波形を観測した。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22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12870E-AFC3-6B41-B292-CB7813B7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MOLEX 51110-0851 Datasheet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435F9FD-6D2E-3447-BA7D-976E13B81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39299" y="1010446"/>
            <a:ext cx="4544909" cy="5905393"/>
          </a:xfrm>
          <a:prstGeom prst="rect">
            <a:avLst/>
          </a:prstGeom>
        </p:spPr>
      </p:pic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93E3AD5A-EAE8-1B44-8F31-6A51A1EED1A2}"/>
              </a:ext>
            </a:extLst>
          </p:cNvPr>
          <p:cNvGraphicFramePr>
            <a:graphicFrameLocks noGrp="1"/>
          </p:cNvGraphicFramePr>
          <p:nvPr/>
        </p:nvGraphicFramePr>
        <p:xfrm>
          <a:off x="7145866" y="3592302"/>
          <a:ext cx="270933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4">
                  <a:extLst>
                    <a:ext uri="{9D8B030D-6E8A-4147-A177-3AD203B41FA5}">
                      <a16:colId xmlns:a16="http://schemas.microsoft.com/office/drawing/2014/main" val="4284717951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1045065282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1468550057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3296270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693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89453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D1A6AA-6F56-9849-BD13-03CE85144538}"/>
              </a:ext>
            </a:extLst>
          </p:cNvPr>
          <p:cNvSpPr txBox="1"/>
          <p:nvPr/>
        </p:nvSpPr>
        <p:spPr>
          <a:xfrm>
            <a:off x="7521740" y="45635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View From Front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4FE2731-4409-C049-87DC-D5ED7DBDC3D1}"/>
              </a:ext>
            </a:extLst>
          </p:cNvPr>
          <p:cNvSpPr/>
          <p:nvPr/>
        </p:nvSpPr>
        <p:spPr>
          <a:xfrm>
            <a:off x="8281294" y="3383095"/>
            <a:ext cx="430908" cy="209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C62362-6670-304E-9CF9-2EF0B2E1FEFD}"/>
              </a:ext>
            </a:extLst>
          </p:cNvPr>
          <p:cNvSpPr txBox="1"/>
          <p:nvPr/>
        </p:nvSpPr>
        <p:spPr>
          <a:xfrm>
            <a:off x="8222474" y="3303032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key</a:t>
            </a:r>
            <a:endParaRPr kumimoji="1" lang="ja-JP" altLang="en-US"/>
          </a:p>
        </p:txBody>
      </p:sp>
      <p:pic>
        <p:nvPicPr>
          <p:cNvPr id="10" name="コンテンツ プレースホルダー 3">
            <a:extLst>
              <a:ext uri="{FF2B5EF4-FFF2-40B4-BE49-F238E27FC236}">
                <a16:creationId xmlns:a16="http://schemas.microsoft.com/office/drawing/2014/main" id="{649FA12C-7FF6-034E-ABF9-066BF6EDC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73" t="40277" r="12448" b="36721"/>
          <a:stretch/>
        </p:blipFill>
        <p:spPr>
          <a:xfrm rot="5400000">
            <a:off x="9390558" y="185560"/>
            <a:ext cx="2382370" cy="288647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36BE67-5F88-4627-162A-42146AEC35B9}"/>
              </a:ext>
            </a:extLst>
          </p:cNvPr>
          <p:cNvSpPr txBox="1"/>
          <p:nvPr/>
        </p:nvSpPr>
        <p:spPr>
          <a:xfrm>
            <a:off x="7145866" y="5159333"/>
            <a:ext cx="609797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>
                <a:effectLst/>
                <a:latin typeface="Courier New" panose="02070309020205020404" pitchFamily="49" charset="0"/>
              </a:rPr>
              <a:t>左図からこのチャンネルマップと解釈</a:t>
            </a:r>
            <a:br>
              <a:rPr lang="ja-JP" altLang="en-US"/>
            </a:br>
            <a:r>
              <a:rPr lang="ja-JP" altLang="en-US" b="0" i="0">
                <a:effectLst/>
                <a:latin typeface="Courier New" panose="02070309020205020404" pitchFamily="49" charset="0"/>
              </a:rPr>
              <a:t>して良いのか自信ありません。いかが</a:t>
            </a:r>
            <a:br>
              <a:rPr lang="ja-JP" altLang="en-US"/>
            </a:br>
            <a:r>
              <a:rPr lang="ja-JP" altLang="en-US" b="0" i="0">
                <a:effectLst/>
                <a:latin typeface="Courier New" panose="02070309020205020404" pitchFamily="49" charset="0"/>
              </a:rPr>
              <a:t>でしょうか？→星屋さん確認済み</a:t>
            </a:r>
            <a:br>
              <a:rPr lang="ja-JP" altLang="en-US"/>
            </a:br>
            <a:r>
              <a:rPr lang="en" altLang="ja-JP" b="0" i="0" dirty="0">
                <a:effectLst/>
                <a:latin typeface="Arial" panose="020B0604020202020204" pitchFamily="34" charset="0"/>
              </a:rPr>
              <a:t>OK </a:t>
            </a:r>
            <a:r>
              <a:rPr lang="ja-JP" altLang="en" b="0" i="0">
                <a:effectLst/>
                <a:latin typeface="Courier New" panose="02070309020205020404" pitchFamily="49" charset="0"/>
              </a:rPr>
              <a:t>。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288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90D496-BE2A-384F-9A2F-5337547B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BCDB Cable Channel Map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924065A-C564-2745-A359-4217643AF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11" r="53398"/>
          <a:stretch/>
        </p:blipFill>
        <p:spPr>
          <a:xfrm rot="5400000">
            <a:off x="-381166" y="2324475"/>
            <a:ext cx="4921377" cy="29128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89ACD6-CE75-5340-86A7-05BD5BD1DA1E}"/>
              </a:ext>
            </a:extLst>
          </p:cNvPr>
          <p:cNvSpPr txBox="1"/>
          <p:nvPr/>
        </p:nvSpPr>
        <p:spPr>
          <a:xfrm>
            <a:off x="1592255" y="6178472"/>
            <a:ext cx="13596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BCDB Side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77DE7C5-5002-1940-82D5-56663297C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79" y="1563330"/>
            <a:ext cx="5233834" cy="443509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CD0F85-A6F9-8F4C-86E8-A31DED773FC6}"/>
              </a:ext>
            </a:extLst>
          </p:cNvPr>
          <p:cNvSpPr txBox="1"/>
          <p:nvPr/>
        </p:nvSpPr>
        <p:spPr>
          <a:xfrm>
            <a:off x="5191399" y="6178472"/>
            <a:ext cx="1196161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ROC Side</a:t>
            </a:r>
            <a:endParaRPr kumimoji="1" lang="ja-JP" altLang="en-US"/>
          </a:p>
        </p:txBody>
      </p:sp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028F445E-0346-E049-BBC2-0B3D1083CF66}"/>
              </a:ext>
            </a:extLst>
          </p:cNvPr>
          <p:cNvGraphicFramePr>
            <a:graphicFrameLocks noGrp="1"/>
          </p:cNvGraphicFramePr>
          <p:nvPr/>
        </p:nvGraphicFramePr>
        <p:xfrm>
          <a:off x="8111613" y="1165861"/>
          <a:ext cx="3638022" cy="5322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214">
                  <a:extLst>
                    <a:ext uri="{9D8B030D-6E8A-4147-A177-3AD203B41FA5}">
                      <a16:colId xmlns:a16="http://schemas.microsoft.com/office/drawing/2014/main" val="3751723763"/>
                    </a:ext>
                  </a:extLst>
                </a:gridCol>
                <a:gridCol w="769099">
                  <a:extLst>
                    <a:ext uri="{9D8B030D-6E8A-4147-A177-3AD203B41FA5}">
                      <a16:colId xmlns:a16="http://schemas.microsoft.com/office/drawing/2014/main" val="2877987158"/>
                    </a:ext>
                  </a:extLst>
                </a:gridCol>
                <a:gridCol w="1903709">
                  <a:extLst>
                    <a:ext uri="{9D8B030D-6E8A-4147-A177-3AD203B41FA5}">
                      <a16:colId xmlns:a16="http://schemas.microsoft.com/office/drawing/2014/main" val="746219869"/>
                    </a:ext>
                  </a:extLst>
                </a:gridCol>
              </a:tblGrid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BCDB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ROC</a:t>
                      </a:r>
                      <a:endParaRPr kumimoji="1" lang="ja-JP" altLang="en-US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Label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988663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943506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090874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BCOp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507049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BCOn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2066479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STARTp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080932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STARTn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755220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229789"/>
                  </a:ext>
                </a:extLst>
              </a:tr>
              <a:tr h="5914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697570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2DCD5A-B502-ED4B-8F4F-E61DEE5B56CB}"/>
              </a:ext>
            </a:extLst>
          </p:cNvPr>
          <p:cNvSpPr txBox="1"/>
          <p:nvPr/>
        </p:nvSpPr>
        <p:spPr>
          <a:xfrm>
            <a:off x="8517416" y="84324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BCO Cable Channel Map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82CEB9-354C-E548-A3E9-9C98E134049C}"/>
              </a:ext>
            </a:extLst>
          </p:cNvPr>
          <p:cNvSpPr txBox="1"/>
          <p:nvPr/>
        </p:nvSpPr>
        <p:spPr>
          <a:xfrm>
            <a:off x="1415123" y="6620128"/>
            <a:ext cx="1713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PE-DS-126Y_267963_REV.B.pdf</a:t>
            </a:r>
            <a:endParaRPr kumimoji="1" lang="ja-JP" altLang="en-US" sz="8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7E9E175-366B-6D40-8E74-A4BBD81EC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653" y="4749205"/>
            <a:ext cx="1282933" cy="1090929"/>
          </a:xfrm>
          <a:prstGeom prst="rect">
            <a:avLst/>
          </a:prstGeom>
        </p:spPr>
      </p:pic>
      <p:sp>
        <p:nvSpPr>
          <p:cNvPr id="3" name="右中かっこ 2">
            <a:extLst>
              <a:ext uri="{FF2B5EF4-FFF2-40B4-BE49-F238E27FC236}">
                <a16:creationId xmlns:a16="http://schemas.microsoft.com/office/drawing/2014/main" id="{029AD211-B7ED-DC4E-BA81-4174606E335A}"/>
              </a:ext>
            </a:extLst>
          </p:cNvPr>
          <p:cNvSpPr/>
          <p:nvPr/>
        </p:nvSpPr>
        <p:spPr>
          <a:xfrm>
            <a:off x="11430000" y="2953512"/>
            <a:ext cx="100584" cy="1152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586CAB6-1572-3E4E-8A85-F25CB4487EC7}"/>
              </a:ext>
            </a:extLst>
          </p:cNvPr>
          <p:cNvSpPr txBox="1"/>
          <p:nvPr/>
        </p:nvSpPr>
        <p:spPr>
          <a:xfrm rot="5400000">
            <a:off x="11220563" y="3426304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9.4MHz</a:t>
            </a:r>
            <a:endParaRPr kumimoji="1" lang="ja-JP" altLang="en-US"/>
          </a:p>
        </p:txBody>
      </p:sp>
      <p:sp>
        <p:nvSpPr>
          <p:cNvPr id="13" name="右中かっこ 12">
            <a:extLst>
              <a:ext uri="{FF2B5EF4-FFF2-40B4-BE49-F238E27FC236}">
                <a16:creationId xmlns:a16="http://schemas.microsoft.com/office/drawing/2014/main" id="{31D8670C-B53C-134B-9009-9E80572645CC}"/>
              </a:ext>
            </a:extLst>
          </p:cNvPr>
          <p:cNvSpPr/>
          <p:nvPr/>
        </p:nvSpPr>
        <p:spPr>
          <a:xfrm>
            <a:off x="11448288" y="4142232"/>
            <a:ext cx="100584" cy="1152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7D6746-7B58-7C4F-854D-586277DD907B}"/>
              </a:ext>
            </a:extLst>
          </p:cNvPr>
          <p:cNvSpPr txBox="1"/>
          <p:nvPr/>
        </p:nvSpPr>
        <p:spPr>
          <a:xfrm rot="5400000">
            <a:off x="11118626" y="461502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9.4/2MHz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0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285DBE-2E34-114D-ADAF-3D2770FAB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今回製作したケーブル</a:t>
            </a:r>
          </a:p>
        </p:txBody>
      </p:sp>
      <p:pic>
        <p:nvPicPr>
          <p:cNvPr id="22" name="図 21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677E5AF6-0F08-A20F-5166-B68FDC75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1"/>
          <a:stretch/>
        </p:blipFill>
        <p:spPr>
          <a:xfrm>
            <a:off x="4153432" y="1745841"/>
            <a:ext cx="3585999" cy="4587225"/>
          </a:xfrm>
          <a:prstGeom prst="rect">
            <a:avLst/>
          </a:prstGeom>
        </p:spPr>
      </p:pic>
      <p:graphicFrame>
        <p:nvGraphicFramePr>
          <p:cNvPr id="23" name="表 8">
            <a:extLst>
              <a:ext uri="{FF2B5EF4-FFF2-40B4-BE49-F238E27FC236}">
                <a16:creationId xmlns:a16="http://schemas.microsoft.com/office/drawing/2014/main" id="{42036667-6964-B750-D483-E34DAE68B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659785"/>
              </p:ext>
            </p:extLst>
          </p:nvPr>
        </p:nvGraphicFramePr>
        <p:xfrm>
          <a:off x="7978731" y="2392855"/>
          <a:ext cx="3375069" cy="4110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449">
                  <a:extLst>
                    <a:ext uri="{9D8B030D-6E8A-4147-A177-3AD203B41FA5}">
                      <a16:colId xmlns:a16="http://schemas.microsoft.com/office/drawing/2014/main" val="3751723763"/>
                    </a:ext>
                  </a:extLst>
                </a:gridCol>
                <a:gridCol w="713509">
                  <a:extLst>
                    <a:ext uri="{9D8B030D-6E8A-4147-A177-3AD203B41FA5}">
                      <a16:colId xmlns:a16="http://schemas.microsoft.com/office/drawing/2014/main" val="2877987158"/>
                    </a:ext>
                  </a:extLst>
                </a:gridCol>
                <a:gridCol w="1766111">
                  <a:extLst>
                    <a:ext uri="{9D8B030D-6E8A-4147-A177-3AD203B41FA5}">
                      <a16:colId xmlns:a16="http://schemas.microsoft.com/office/drawing/2014/main" val="746219869"/>
                    </a:ext>
                  </a:extLst>
                </a:gridCol>
              </a:tblGrid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BCDB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ROC</a:t>
                      </a:r>
                      <a:endParaRPr kumimoji="1" lang="ja-JP" altLang="en-US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Label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988663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943506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090874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BCOp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507049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BCOn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2066479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STARTp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080932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STARTn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755220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229789"/>
                  </a:ext>
                </a:extLst>
              </a:tr>
              <a:tr h="4566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DGND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6975701"/>
                  </a:ext>
                </a:extLst>
              </a:tr>
            </a:tbl>
          </a:graphicData>
        </a:graphic>
      </p:graphicFrame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D77C31D-3BB8-8671-72E1-28E7752BC67D}"/>
              </a:ext>
            </a:extLst>
          </p:cNvPr>
          <p:cNvSpPr txBox="1"/>
          <p:nvPr/>
        </p:nvSpPr>
        <p:spPr>
          <a:xfrm>
            <a:off x="9255512" y="42632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3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831C7DF-EBD2-D0FC-6B53-646200ACA749}"/>
              </a:ext>
            </a:extLst>
          </p:cNvPr>
          <p:cNvSpPr txBox="1"/>
          <p:nvPr/>
        </p:nvSpPr>
        <p:spPr>
          <a:xfrm>
            <a:off x="9255512" y="29188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F6327AC-5474-31EF-0A79-4B807A2D8FFF}"/>
              </a:ext>
            </a:extLst>
          </p:cNvPr>
          <p:cNvSpPr txBox="1"/>
          <p:nvPr/>
        </p:nvSpPr>
        <p:spPr>
          <a:xfrm>
            <a:off x="9290824" y="51970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5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EC73458-4D46-1E6D-3DAA-FCED8C810325}"/>
              </a:ext>
            </a:extLst>
          </p:cNvPr>
          <p:cNvSpPr txBox="1"/>
          <p:nvPr/>
        </p:nvSpPr>
        <p:spPr>
          <a:xfrm>
            <a:off x="9264821" y="33556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F2D6E02-0D2C-F799-0DE8-AFEBB0752039}"/>
              </a:ext>
            </a:extLst>
          </p:cNvPr>
          <p:cNvSpPr txBox="1"/>
          <p:nvPr/>
        </p:nvSpPr>
        <p:spPr>
          <a:xfrm>
            <a:off x="9290824" y="60935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7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1A70444-7FCF-780C-5A63-2951DA2DABCD}"/>
              </a:ext>
            </a:extLst>
          </p:cNvPr>
          <p:cNvSpPr txBox="1"/>
          <p:nvPr/>
        </p:nvSpPr>
        <p:spPr>
          <a:xfrm>
            <a:off x="9264821" y="47239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6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435E2D7-2E0E-B536-1A92-53B17C7AB2B1}"/>
              </a:ext>
            </a:extLst>
          </p:cNvPr>
          <p:cNvSpPr txBox="1"/>
          <p:nvPr/>
        </p:nvSpPr>
        <p:spPr>
          <a:xfrm>
            <a:off x="9264821" y="38032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4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45D2C7E-83B4-0A5A-91E3-35BAABB6EF41}"/>
              </a:ext>
            </a:extLst>
          </p:cNvPr>
          <p:cNvSpPr txBox="1"/>
          <p:nvPr/>
        </p:nvSpPr>
        <p:spPr>
          <a:xfrm>
            <a:off x="9290824" y="56315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8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7" name="図 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9C175956-632D-10FB-D314-EFD74369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81" y="1616378"/>
            <a:ext cx="2249651" cy="556365"/>
          </a:xfrm>
          <a:prstGeom prst="rect">
            <a:avLst/>
          </a:prstGeom>
        </p:spPr>
      </p:pic>
      <p:pic>
        <p:nvPicPr>
          <p:cNvPr id="9" name="図 8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F398E81-07EB-C18F-41AB-F33247220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93" y="3911752"/>
            <a:ext cx="2343614" cy="70308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5290F0-8CB9-3672-7322-2B5C3A2285E7}"/>
              </a:ext>
            </a:extLst>
          </p:cNvPr>
          <p:cNvSpPr txBox="1"/>
          <p:nvPr/>
        </p:nvSpPr>
        <p:spPr>
          <a:xfrm>
            <a:off x="8652933" y="1616378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赤</a:t>
            </a:r>
            <a:r>
              <a:rPr kumimoji="1" lang="ja-JP" altLang="en-US"/>
              <a:t>：自作ケーブル</a:t>
            </a:r>
            <a:r>
              <a:rPr kumimoji="1" lang="en-US" altLang="ja-JP" dirty="0"/>
              <a:t>1</a:t>
            </a:r>
          </a:p>
          <a:p>
            <a:r>
              <a:rPr kumimoji="1" lang="ja-JP" altLang="en-US"/>
              <a:t>黒</a:t>
            </a:r>
            <a:r>
              <a:rPr lang="ja-JP" altLang="en-US"/>
              <a:t>：自作ケーブル</a:t>
            </a:r>
            <a:r>
              <a:rPr lang="en-US" altLang="ja-JP" dirty="0"/>
              <a:t>2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E929D4-D65F-A802-941D-E7964D05E26A}"/>
              </a:ext>
            </a:extLst>
          </p:cNvPr>
          <p:cNvSpPr txBox="1"/>
          <p:nvPr/>
        </p:nvSpPr>
        <p:spPr>
          <a:xfrm>
            <a:off x="275169" y="2598003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/>
              <a:t>二種類のチャンネルマップの</a:t>
            </a:r>
            <a:endParaRPr lang="en-US" altLang="ja-JP" sz="2400" dirty="0"/>
          </a:p>
          <a:p>
            <a:r>
              <a:rPr lang="ja-JP" altLang="en-US" sz="2400"/>
              <a:t>ケーブルを作成した。</a:t>
            </a:r>
            <a:endParaRPr kumimoji="1" lang="ja-JP" altLang="en-US" sz="2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CA9E14E-98B5-53C5-129B-B4E06E3B28A7}"/>
              </a:ext>
            </a:extLst>
          </p:cNvPr>
          <p:cNvSpPr txBox="1"/>
          <p:nvPr/>
        </p:nvSpPr>
        <p:spPr>
          <a:xfrm>
            <a:off x="6534188" y="40921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（本命）</a:t>
            </a:r>
          </a:p>
        </p:txBody>
      </p:sp>
    </p:spTree>
    <p:extLst>
      <p:ext uri="{BB962C8B-B14F-4D97-AF65-F5344CB8AC3E}">
        <p14:creationId xmlns:p14="http://schemas.microsoft.com/office/powerpoint/2010/main" val="12017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0A8B57-DBA7-7AF0-7F9E-1CCD34BA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自作</a:t>
            </a:r>
            <a:r>
              <a:rPr kumimoji="1" lang="ja-JP" altLang="en-US"/>
              <a:t>ケーブル</a:t>
            </a:r>
            <a:r>
              <a:rPr kumimoji="1" lang="en-US" altLang="ja-JP" dirty="0"/>
              <a:t>1</a:t>
            </a:r>
            <a:r>
              <a:rPr kumimoji="1" lang="en-US" altLang="ja-JP" sz="2400" dirty="0"/>
              <a:t>(</a:t>
            </a:r>
            <a:r>
              <a:rPr kumimoji="1" lang="ja-JP" altLang="en-US" sz="2400"/>
              <a:t>想定していたチャンネルマップとは異なるもの</a:t>
            </a:r>
            <a:r>
              <a:rPr kumimoji="1" lang="en-US" altLang="ja-JP" sz="2800" dirty="0"/>
              <a:t>)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A84BB47-E31E-4076-72B0-6229D89E5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8" t="34729" r="9037" b="8352"/>
          <a:stretch/>
        </p:blipFill>
        <p:spPr>
          <a:xfrm rot="5400000">
            <a:off x="1110626" y="1856105"/>
            <a:ext cx="3806486" cy="4351338"/>
          </a:xfrm>
          <a:prstGeom prst="rect">
            <a:avLst/>
          </a:prstGeom>
        </p:spPr>
      </p:pic>
      <p:sp>
        <p:nvSpPr>
          <p:cNvPr id="5" name="右矢印 4">
            <a:extLst>
              <a:ext uri="{FF2B5EF4-FFF2-40B4-BE49-F238E27FC236}">
                <a16:creationId xmlns:a16="http://schemas.microsoft.com/office/drawing/2014/main" id="{EC91276F-0FF5-7BE1-9B5A-6A34DBCFDFE1}"/>
              </a:ext>
            </a:extLst>
          </p:cNvPr>
          <p:cNvSpPr/>
          <p:nvPr/>
        </p:nvSpPr>
        <p:spPr>
          <a:xfrm>
            <a:off x="6024056" y="35471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0270AA-F931-081C-EC43-4798398C05CA}"/>
              </a:ext>
            </a:extLst>
          </p:cNvPr>
          <p:cNvSpPr txBox="1"/>
          <p:nvPr/>
        </p:nvSpPr>
        <p:spPr>
          <a:xfrm>
            <a:off x="7270596" y="3571161"/>
            <a:ext cx="472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キャリブレーションは問題なくとれた！</a:t>
            </a:r>
          </a:p>
        </p:txBody>
      </p:sp>
    </p:spTree>
    <p:extLst>
      <p:ext uri="{BB962C8B-B14F-4D97-AF65-F5344CB8AC3E}">
        <p14:creationId xmlns:p14="http://schemas.microsoft.com/office/powerpoint/2010/main" val="183007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E241C3-AC51-D8B2-EE71-574D3001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43181"/>
            <a:ext cx="10515600" cy="1325563"/>
          </a:xfrm>
        </p:spPr>
        <p:txBody>
          <a:bodyPr/>
          <a:lstStyle/>
          <a:p>
            <a:r>
              <a:rPr lang="ja-JP" altLang="en-US"/>
              <a:t>自作ケーブル</a:t>
            </a:r>
            <a:r>
              <a:rPr lang="en-US" altLang="ja-JP" dirty="0"/>
              <a:t>2(</a:t>
            </a:r>
            <a:r>
              <a:rPr lang="ja-JP" altLang="en-US"/>
              <a:t>本命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sp>
        <p:nvSpPr>
          <p:cNvPr id="8" name="AutoShape 10" descr="IMG_3940.HEIC">
            <a:extLst>
              <a:ext uri="{FF2B5EF4-FFF2-40B4-BE49-F238E27FC236}">
                <a16:creationId xmlns:a16="http://schemas.microsoft.com/office/drawing/2014/main" id="{3ED9BF64-D4A3-C9ED-D0E8-BA6169E328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9" descr="人, 屋内, 男, 民衆 が含まれている画像&#10;&#10;自動的に生成された説明">
            <a:extLst>
              <a:ext uri="{FF2B5EF4-FFF2-40B4-BE49-F238E27FC236}">
                <a16:creationId xmlns:a16="http://schemas.microsoft.com/office/drawing/2014/main" id="{9E6EAC8F-95D2-AFE1-987D-EB8A429F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7190" y="1015987"/>
            <a:ext cx="4015842" cy="301188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528F96C-1452-D058-83DB-4F8908DA734C}"/>
              </a:ext>
            </a:extLst>
          </p:cNvPr>
          <p:cNvSpPr txBox="1"/>
          <p:nvPr/>
        </p:nvSpPr>
        <p:spPr>
          <a:xfrm>
            <a:off x="6248400" y="1479995"/>
            <a:ext cx="401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キャリブ</a:t>
            </a:r>
            <a:r>
              <a:rPr kumimoji="1" lang="ja-JP" altLang="en-US" sz="2400"/>
              <a:t>が取れなかった</a:t>
            </a:r>
            <a:r>
              <a:rPr lang="en-US" altLang="ja-JP" sz="2400" dirty="0"/>
              <a:t>...</a:t>
            </a:r>
            <a:endParaRPr kumimoji="1"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D9C7E1-3494-A7CE-7837-79A010453EA6}"/>
              </a:ext>
            </a:extLst>
          </p:cNvPr>
          <p:cNvSpPr txBox="1"/>
          <p:nvPr/>
        </p:nvSpPr>
        <p:spPr>
          <a:xfrm>
            <a:off x="6207669" y="2132908"/>
            <a:ext cx="5984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具体的にはノイズは拾っているような</a:t>
            </a:r>
            <a:endParaRPr kumimoji="1" lang="en-US" altLang="ja-JP" sz="2400" dirty="0"/>
          </a:p>
          <a:p>
            <a:r>
              <a:rPr kumimoji="1" lang="ja-JP" altLang="en-US" sz="2400"/>
              <a:t>動きはするのですが、明らかに</a:t>
            </a:r>
            <a:endParaRPr kumimoji="1" lang="en-US" altLang="ja-JP" sz="2400" dirty="0"/>
          </a:p>
          <a:p>
            <a:r>
              <a:rPr kumimoji="1" lang="ja-JP" altLang="en-US" sz="2400"/>
              <a:t>キャリブレーションパルスだけ取れず、</a:t>
            </a:r>
            <a:endParaRPr kumimoji="1" lang="en-US" altLang="ja-JP" sz="2400" dirty="0"/>
          </a:p>
          <a:p>
            <a:r>
              <a:rPr kumimoji="1" lang="en-US" altLang="ja-JP" sz="2400" dirty="0"/>
              <a:t>root</a:t>
            </a:r>
            <a:r>
              <a:rPr kumimoji="1" lang="ja-JP" altLang="en-US" sz="2400"/>
              <a:t>での結果プロットが得られなかった。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AD996F-BB10-11DD-0C31-3CACD907DBE6}"/>
              </a:ext>
            </a:extLst>
          </p:cNvPr>
          <p:cNvSpPr txBox="1"/>
          <p:nvPr/>
        </p:nvSpPr>
        <p:spPr>
          <a:xfrm>
            <a:off x="6248400" y="4326309"/>
            <a:ext cx="60324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/>
              <a:t>また他のデータの取れるケーブルでは</a:t>
            </a:r>
            <a:endParaRPr lang="en-US" altLang="ja-JP" sz="2400" dirty="0"/>
          </a:p>
          <a:p>
            <a:r>
              <a:rPr lang="ja-JP" altLang="en-US" sz="2400"/>
              <a:t>キャリブ中どのケーブルもここの電流の値</a:t>
            </a:r>
            <a:endParaRPr lang="en-US" altLang="ja-JP" sz="2400" dirty="0"/>
          </a:p>
          <a:p>
            <a:r>
              <a:rPr lang="ja-JP" altLang="en-US" sz="2400"/>
              <a:t>が</a:t>
            </a:r>
            <a:r>
              <a:rPr lang="en-US" altLang="ja-JP" sz="2400" dirty="0"/>
              <a:t>0.70A</a:t>
            </a:r>
            <a:r>
              <a:rPr lang="ja-JP" altLang="en-US" sz="2400"/>
              <a:t>に落ちつくにだが、このケーブル</a:t>
            </a:r>
            <a:endParaRPr lang="en-US" altLang="ja-JP" sz="2400" dirty="0"/>
          </a:p>
          <a:p>
            <a:r>
              <a:rPr lang="ja-JP" altLang="en-US" sz="2400"/>
              <a:t>ではキャリブ中に上がったり下がったりと</a:t>
            </a:r>
            <a:endParaRPr lang="en-US" altLang="ja-JP" sz="2400" dirty="0"/>
          </a:p>
          <a:p>
            <a:r>
              <a:rPr lang="ja-JP" altLang="en-US" sz="2400"/>
              <a:t>不可解な変化をしていた。</a:t>
            </a:r>
            <a:endParaRPr lang="en-US" altLang="ja-JP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684B883-B84A-6373-F806-B1C14218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188" y="4027869"/>
            <a:ext cx="4015843" cy="27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2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4A0562-EB68-9546-9CA8-182DB374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ビームクロック波形の観測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4BCF087-8946-9744-972A-B7D064F91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4707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788135-4F0A-99EC-2779-CAD7485D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BCOB</a:t>
            </a:r>
            <a:r>
              <a:rPr kumimoji="1" lang="ja-JP" altLang="en-US"/>
              <a:t>に繋げた際の入力を新旧比較する</a:t>
            </a:r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AB40D691-ADA6-4FB9-2C83-0BFB7E0C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61696" y="1090223"/>
            <a:ext cx="3719513" cy="4920439"/>
          </a:xfrm>
          <a:prstGeom prst="rect">
            <a:avLst/>
          </a:prstGeom>
        </p:spPr>
      </p:pic>
      <p:pic>
        <p:nvPicPr>
          <p:cNvPr id="5" name="コンテンツ プレースホルダー 5" descr="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558CBA20-838D-E00E-C1BE-ECF89856F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30" b="50507"/>
          <a:stretch/>
        </p:blipFill>
        <p:spPr>
          <a:xfrm rot="10800000">
            <a:off x="5144431" y="1718564"/>
            <a:ext cx="4325814" cy="3719513"/>
          </a:xfrm>
        </p:spPr>
      </p:pic>
      <p:sp>
        <p:nvSpPr>
          <p:cNvPr id="6" name="ドーナツ 5">
            <a:extLst>
              <a:ext uri="{FF2B5EF4-FFF2-40B4-BE49-F238E27FC236}">
                <a16:creationId xmlns:a16="http://schemas.microsoft.com/office/drawing/2014/main" id="{026DAFE3-A097-80CB-3EA2-039807577C95}"/>
              </a:ext>
            </a:extLst>
          </p:cNvPr>
          <p:cNvSpPr/>
          <p:nvPr/>
        </p:nvSpPr>
        <p:spPr>
          <a:xfrm>
            <a:off x="7749354" y="3266086"/>
            <a:ext cx="1547032" cy="1554578"/>
          </a:xfrm>
          <a:prstGeom prst="donut">
            <a:avLst>
              <a:gd name="adj" fmla="val 2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7" name="コンテンツ プレースホルダー 5" descr="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7B537CC-EBA9-91AD-7523-3C7248C2B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13701" r="86209" b="75170"/>
          <a:stretch/>
        </p:blipFill>
        <p:spPr>
          <a:xfrm rot="10800000">
            <a:off x="9470245" y="3409248"/>
            <a:ext cx="2227384" cy="1988737"/>
          </a:xfrm>
          <a:prstGeom prst="rect">
            <a:avLst/>
          </a:prstGeom>
        </p:spPr>
      </p:pic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BE2BD8A6-E00B-9E4E-B826-8EF52C3CCF4F}"/>
              </a:ext>
            </a:extLst>
          </p:cNvPr>
          <p:cNvSpPr/>
          <p:nvPr/>
        </p:nvSpPr>
        <p:spPr>
          <a:xfrm>
            <a:off x="4026877" y="4273062"/>
            <a:ext cx="3722477" cy="2373923"/>
          </a:xfrm>
          <a:prstGeom prst="wedgeEllipseCallout">
            <a:avLst>
              <a:gd name="adj1" fmla="val 63252"/>
              <a:gd name="adj2" fmla="val -567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ROC</a:t>
            </a:r>
            <a:r>
              <a:rPr kumimoji="1" lang="ja-JP" altLang="en-US"/>
              <a:t>のコネクター入力地点での信号波形</a:t>
            </a:r>
          </a:p>
        </p:txBody>
      </p:sp>
    </p:spTree>
    <p:extLst>
      <p:ext uri="{BB962C8B-B14F-4D97-AF65-F5344CB8AC3E}">
        <p14:creationId xmlns:p14="http://schemas.microsoft.com/office/powerpoint/2010/main" val="379284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575</Words>
  <Application>Microsoft Macintosh PowerPoint</Application>
  <PresentationFormat>ワイド画面</PresentationFormat>
  <Paragraphs>133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游ゴシック</vt:lpstr>
      <vt:lpstr>游ゴシック Light</vt:lpstr>
      <vt:lpstr>Arial</vt:lpstr>
      <vt:lpstr>Courier New</vt:lpstr>
      <vt:lpstr>Office テーマ</vt:lpstr>
      <vt:lpstr>新旧BCDB比較</vt:lpstr>
      <vt:lpstr>目的</vt:lpstr>
      <vt:lpstr>MOLEX 51110-0851 Datasheet</vt:lpstr>
      <vt:lpstr>BCDB Cable Channel Map</vt:lpstr>
      <vt:lpstr>今回製作したケーブル</vt:lpstr>
      <vt:lpstr>自作ケーブル1(想定していたチャンネルマップとは異なるもの)</vt:lpstr>
      <vt:lpstr>自作ケーブル2(本命)</vt:lpstr>
      <vt:lpstr>ビームクロック波形の観測</vt:lpstr>
      <vt:lpstr>BCOBに繋げた際の入力を新旧比較する</vt:lpstr>
      <vt:lpstr>測定方法</vt:lpstr>
      <vt:lpstr>①旧BCOB</vt:lpstr>
      <vt:lpstr>②新BCDB+自作ケーブル１</vt:lpstr>
      <vt:lpstr>③新BCDB＋自作ケーブル２</vt:lpstr>
      <vt:lpstr>②についての考察</vt:lpstr>
      <vt:lpstr>未解決問題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新旧BCDB比較</dc:title>
  <dc:creator>藤木 一真</dc:creator>
  <cp:lastModifiedBy>RYOTA SHISHIKURA</cp:lastModifiedBy>
  <cp:revision>11</cp:revision>
  <dcterms:created xsi:type="dcterms:W3CDTF">2022-06-28T06:28:44Z</dcterms:created>
  <dcterms:modified xsi:type="dcterms:W3CDTF">2022-06-28T23:56:18Z</dcterms:modified>
</cp:coreProperties>
</file>