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2_C13098D5.xml" ContentType="application/vnd.ms-powerpoint.comments+xml"/>
  <Override PartName="/ppt/comments/modernComment_104_8221F7B.xml" ContentType="application/vnd.ms-powerpoint.comments+xml"/>
  <Override PartName="/ppt/comments/modernComment_10A_28F3D0C4.xml" ContentType="application/vnd.ms-powerpoint.comments+xml"/>
  <Override PartName="/ppt/comments/modernComment_10B_3BBFE45F.xml" ContentType="application/vnd.ms-powerpoint.comments+xml"/>
  <Override PartName="/ppt/comments/modernComment_110_665459B2.xml" ContentType="application/vnd.ms-powerpoint.comments+xml"/>
  <Override PartName="/ppt/comments/modernComment_111_ACF4367.xml" ContentType="application/vnd.ms-powerpoint.comments+xml"/>
  <Override PartName="/ppt/comments/modernComment_112_C9BF607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57" r:id="rId5"/>
    <p:sldId id="260" r:id="rId6"/>
    <p:sldId id="266" r:id="rId7"/>
    <p:sldId id="268" r:id="rId8"/>
    <p:sldId id="267" r:id="rId9"/>
    <p:sldId id="269" r:id="rId10"/>
    <p:sldId id="271" r:id="rId11"/>
    <p:sldId id="272" r:id="rId12"/>
    <p:sldId id="273" r:id="rId13"/>
    <p:sldId id="274" r:id="rId14"/>
    <p:sldId id="275" r:id="rId15"/>
    <p:sldId id="276"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F2DFED-309A-F33B-25E7-F6F1454A5EA0}" name="Itaru Nakagawa" initials="IN" userId="Itaru Nakagaw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2" autoAdjust="0"/>
    <p:restoredTop sz="94660"/>
  </p:normalViewPr>
  <p:slideViewPr>
    <p:cSldViewPr snapToGrid="0">
      <p:cViewPr varScale="1">
        <p:scale>
          <a:sx n="78" d="100"/>
          <a:sy n="78" d="100"/>
        </p:scale>
        <p:origin x="5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2_C13098D5.xml><?xml version="1.0" encoding="utf-8"?>
<p188:cmLst xmlns:a="http://schemas.openxmlformats.org/drawingml/2006/main" xmlns:r="http://schemas.openxmlformats.org/officeDocument/2006/relationships" xmlns:p188="http://schemas.microsoft.com/office/powerpoint/2018/8/main">
  <p188:cm id="{8700FABF-6932-A74B-9E54-974CCA8E7F1F}" authorId="{D8F2DFED-309A-F33B-25E7-F6F1454A5EA0}" created="2022-07-26T18:06:49.256">
    <pc:sldMkLst xmlns:pc="http://schemas.microsoft.com/office/powerpoint/2013/main/command">
      <pc:docMk/>
      <pc:sldMk cId="3241187541" sldId="258"/>
    </pc:sldMkLst>
    <p188:pos x="1270000" y="1714500"/>
    <p188:txBody>
      <a:bodyPr/>
      <a:lstStyle/>
      <a:p>
        <a:r>
          <a:rPr lang="ja-JP" altLang="en-US"/>
          <a:t>o 6/21にBNLからNW5, NE1, 21, SE5の４台のROCを受け取った。
o ROC-21はすでにテスト済みで、現在ハヤシレピック社にレギュレータ交換＆DF18の修理依頼中。
o NW5, NE1, SE5について、レギュレータのアップグレード前にDF18ポートのヘルスチェックを実施した。</a:t>
        </a:r>
      </a:p>
    </p188:txBody>
  </p188:cm>
</p188:cmLst>
</file>

<file path=ppt/comments/modernComment_104_8221F7B.xml><?xml version="1.0" encoding="utf-8"?>
<p188:cmLst xmlns:a="http://schemas.openxmlformats.org/drawingml/2006/main" xmlns:r="http://schemas.openxmlformats.org/officeDocument/2006/relationships" xmlns:p188="http://schemas.microsoft.com/office/powerpoint/2018/8/main">
  <p188:cm id="{93065D7D-151D-8149-9821-BA629D504130}" authorId="{D8F2DFED-309A-F33B-25E7-F6F1454A5EA0}" created="2022-07-26T18:20:04.950">
    <ac:deMkLst xmlns:ac="http://schemas.microsoft.com/office/drawing/2013/main/command">
      <pc:docMk xmlns:pc="http://schemas.microsoft.com/office/powerpoint/2013/main/command"/>
      <pc:sldMk xmlns:pc="http://schemas.microsoft.com/office/powerpoint/2013/main/command" cId="136454011" sldId="260"/>
      <ac:spMk id="3" creationId="{4AE4F99A-3F93-7F63-C35B-5E9FBA5CE21F}"/>
    </ac:deMkLst>
    <p188:pos x="10515600" y="0"/>
    <p188:txBody>
      <a:bodyPr/>
      <a:lstStyle/>
      <a:p>
        <a:r>
          <a:rPr lang="ja-JP" altLang="en-US"/>
          <a:t>LEDが点灯せず、Data FiberがLatchしない。</a:t>
        </a:r>
      </a:p>
    </p188:txBody>
  </p188:cm>
</p188:cmLst>
</file>

<file path=ppt/comments/modernComment_10A_28F3D0C4.xml><?xml version="1.0" encoding="utf-8"?>
<p188:cmLst xmlns:a="http://schemas.openxmlformats.org/drawingml/2006/main" xmlns:r="http://schemas.openxmlformats.org/officeDocument/2006/relationships" xmlns:p188="http://schemas.microsoft.com/office/powerpoint/2018/8/main">
  <p188:cm id="{5E818A3C-A7EA-4D46-A343-66612B090B6F}" authorId="{D8F2DFED-309A-F33B-25E7-F6F1454A5EA0}" created="2022-07-26T18:03:33.499">
    <pc:sldMkLst xmlns:pc="http://schemas.microsoft.com/office/powerpoint/2013/main/command">
      <pc:docMk/>
      <pc:sldMk cId="687067332" sldId="266"/>
    </pc:sldMkLst>
    <p188:pos x="10004425" y="1568450"/>
    <p188:txBody>
      <a:bodyPr/>
      <a:lstStyle/>
      <a:p>
        <a:r>
          <a:rPr lang="ja-JP" altLang="en-US"/>
          <a:t>文字化けしている</a:t>
        </a:r>
      </a:p>
    </p188:txBody>
  </p188:cm>
</p188:cmLst>
</file>

<file path=ppt/comments/modernComment_10B_3BBFE45F.xml><?xml version="1.0" encoding="utf-8"?>
<p188:cmLst xmlns:a="http://schemas.openxmlformats.org/drawingml/2006/main" xmlns:r="http://schemas.openxmlformats.org/officeDocument/2006/relationships" xmlns:p188="http://schemas.microsoft.com/office/powerpoint/2018/8/main">
  <p188:cm id="{D13B9512-2BBF-BB49-BB2D-77CAD4EA005F}" authorId="{D8F2DFED-309A-F33B-25E7-F6F1454A5EA0}" created="2022-07-26T18:21:27.162">
    <pc:sldMkLst xmlns:pc="http://schemas.microsoft.com/office/powerpoint/2013/main/command">
      <pc:docMk/>
      <pc:sldMk cId="1002431583" sldId="267"/>
    </pc:sldMkLst>
    <p188:pos x="4143375" y="3105150"/>
    <p188:txBody>
      <a:bodyPr/>
      <a:lstStyle/>
      <a:p>
        <a:r>
          <a:rPr lang="ja-JP" altLang="en-US"/>
          <a:t>FEMのフロントパネル19番のLEDが赤く点灯。</a:t>
        </a:r>
      </a:p>
    </p188:txBody>
  </p188:cm>
</p188:cmLst>
</file>

<file path=ppt/comments/modernComment_110_665459B2.xml><?xml version="1.0" encoding="utf-8"?>
<p188:cmLst xmlns:a="http://schemas.openxmlformats.org/drawingml/2006/main" xmlns:r="http://schemas.openxmlformats.org/officeDocument/2006/relationships" xmlns:p188="http://schemas.microsoft.com/office/powerpoint/2018/8/main">
  <p188:cm id="{D9EAD012-F3B8-2347-8A0E-99D7BB8B2E0C}" authorId="{D8F2DFED-309A-F33B-25E7-F6F1454A5EA0}" created="2022-07-26T18:23:28.713">
    <pc:sldMkLst xmlns:pc="http://schemas.microsoft.com/office/powerpoint/2013/main/command">
      <pc:docMk/>
      <pc:sldMk cId="1716804018" sldId="272"/>
    </pc:sldMkLst>
    <p188:txBody>
      <a:bodyPr/>
      <a:lstStyle/>
      <a:p>
        <a:r>
          <a:rPr lang="ja-JP" altLang="en-US"/>
          <a:t>ミーティング前に修正する必要はありませんが、このケースはドライバーの交換、ドライバーの供給電圧3.3Vのチェックが次のステップです。</a:t>
        </a:r>
      </a:p>
    </p188:txBody>
  </p188:cm>
</p188:cmLst>
</file>

<file path=ppt/comments/modernComment_111_ACF4367.xml><?xml version="1.0" encoding="utf-8"?>
<p188:cmLst xmlns:a="http://schemas.openxmlformats.org/drawingml/2006/main" xmlns:r="http://schemas.openxmlformats.org/officeDocument/2006/relationships" xmlns:p188="http://schemas.microsoft.com/office/powerpoint/2018/8/main">
  <p188:cm id="{5F19013E-10F0-F24E-B6C6-FFCD4037CD9D}" authorId="{D8F2DFED-309A-F33B-25E7-F6F1454A5EA0}" created="2022-07-26T18:24:20.697">
    <pc:sldMkLst xmlns:pc="http://schemas.microsoft.com/office/powerpoint/2013/main/command">
      <pc:docMk/>
      <pc:sldMk cId="181355367" sldId="273"/>
    </pc:sldMkLst>
    <p188:pos x="6175375" y="1422400"/>
    <p188:txBody>
      <a:bodyPr/>
      <a:lstStyle/>
      <a:p>
        <a:r>
          <a:rPr lang="ja-JP" altLang="en-US"/>
          <a:t>キャリブレーションパルスの入力が怪しいですね。</a:t>
        </a:r>
      </a:p>
    </p188:txBody>
  </p188:cm>
</p188:cmLst>
</file>

<file path=ppt/comments/modernComment_112_C9BF6076.xml><?xml version="1.0" encoding="utf-8"?>
<p188:cmLst xmlns:a="http://schemas.openxmlformats.org/drawingml/2006/main" xmlns:r="http://schemas.openxmlformats.org/officeDocument/2006/relationships" xmlns:p188="http://schemas.microsoft.com/office/powerpoint/2018/8/main">
  <p188:cm id="{53D35EC5-1972-B140-B459-69345DE62F95}" authorId="{D8F2DFED-309A-F33B-25E7-F6F1454A5EA0}" created="2022-07-26T18:25:34.478">
    <pc:sldMkLst xmlns:pc="http://schemas.microsoft.com/office/powerpoint/2013/main/command">
      <pc:docMk/>
      <pc:sldMk cId="3384762486" sldId="274"/>
    </pc:sldMkLst>
    <p188:pos x="8229600" y="1597025"/>
    <p188:txBody>
      <a:bodyPr/>
      <a:lstStyle/>
      <a:p>
        <a:r>
          <a:rPr lang="ja-JP" altLang="en-US"/>
          <a:t>あたかもキャリブレーションパルスの振幅が小さいように見えます。パルスの大きさを他のチャンネルとオシロで比べられますか？</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0056A7-A9D0-EFB2-C9F0-DF2C9189998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D9321E1-5F6B-A13F-8827-2C83BB124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ABE616-E07A-DC10-28A5-E28DAF2EF145}"/>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5" name="フッター プレースホルダー 4">
            <a:extLst>
              <a:ext uri="{FF2B5EF4-FFF2-40B4-BE49-F238E27FC236}">
                <a16:creationId xmlns:a16="http://schemas.microsoft.com/office/drawing/2014/main" id="{70A8AFE3-0FC4-E7BA-F946-5C4F31AECD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A583CE-4581-85A0-0534-75EE8C89434F}"/>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191247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0C698-1BF8-2B19-1B88-E6F2486E75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4B9132-C8AC-BE17-F3DD-7181F07C4A6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E5EBF7-1447-8672-5890-B089DB19E823}"/>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5" name="フッター プレースホルダー 4">
            <a:extLst>
              <a:ext uri="{FF2B5EF4-FFF2-40B4-BE49-F238E27FC236}">
                <a16:creationId xmlns:a16="http://schemas.microsoft.com/office/drawing/2014/main" id="{3934C2C0-411A-96E9-B54F-D11686B43F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AFF275-7D59-8817-0A13-825BC2C765D2}"/>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81241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AE3AFA-11F0-E866-108A-E6CF3EF68E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71424F-88FD-9FF6-59F9-76158E771BE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65B997-9111-A376-8886-2E6B615913F4}"/>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5" name="フッター プレースホルダー 4">
            <a:extLst>
              <a:ext uri="{FF2B5EF4-FFF2-40B4-BE49-F238E27FC236}">
                <a16:creationId xmlns:a16="http://schemas.microsoft.com/office/drawing/2014/main" id="{315ED114-115A-5FCA-2BB3-E16BA7B752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53D44D-65D1-A986-3340-C1A4C9E81BD8}"/>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263676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2E316-54D8-1A8C-F98D-304CA2F5CE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B0B319-0963-4AFD-38B0-253EB2183E1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17F041-F77B-775A-5620-569E5BF486EC}"/>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5" name="フッター プレースホルダー 4">
            <a:extLst>
              <a:ext uri="{FF2B5EF4-FFF2-40B4-BE49-F238E27FC236}">
                <a16:creationId xmlns:a16="http://schemas.microsoft.com/office/drawing/2014/main" id="{E2657DB3-FBDC-F360-2748-9EC94F3D0A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A5EA76-775E-24AC-A7A0-DB4968B78C17}"/>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132278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B4B50-7896-D5F1-F31D-AA092DE32B2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4F752F-0236-AC8B-851C-87BBACE19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5F8863B-9060-14A0-7A4E-8F968CFBDC39}"/>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5" name="フッター プレースホルダー 4">
            <a:extLst>
              <a:ext uri="{FF2B5EF4-FFF2-40B4-BE49-F238E27FC236}">
                <a16:creationId xmlns:a16="http://schemas.microsoft.com/office/drawing/2014/main" id="{D2CA7DAA-CA0E-05A3-0AA9-3A1DFBC147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979A00-D1DD-1EF9-71AD-ABB215BFB7CD}"/>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245210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59BF3-3FE8-8CDD-F2BF-3E31F07452B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5D10E3-A793-F01F-6845-05746298DD8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44AED25-26A9-05FF-3B8F-80FB2E6B3FB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FF41EEF-B98C-5EF8-D9D5-0C300BA60959}"/>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6" name="フッター プレースホルダー 5">
            <a:extLst>
              <a:ext uri="{FF2B5EF4-FFF2-40B4-BE49-F238E27FC236}">
                <a16:creationId xmlns:a16="http://schemas.microsoft.com/office/drawing/2014/main" id="{53F98F21-ACEB-CEC2-6065-93C1864D54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E8FD87-2DD5-4F14-6997-04F3462EB4F5}"/>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321872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6C1F1E-1089-FF8C-A49A-1DD0F2C4DE1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2F3460-3C52-474B-7748-67C0BEC2C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AA3D5D-FA0A-1D18-7BC4-7DF53A2F71F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9FD91BE-75C4-F5EA-DE45-19E674D0F7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FD216FD-3AF2-3663-4F49-6B01B019AE9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865AA1-46EF-A3BB-21D8-558F20DE3E7E}"/>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8" name="フッター プレースホルダー 7">
            <a:extLst>
              <a:ext uri="{FF2B5EF4-FFF2-40B4-BE49-F238E27FC236}">
                <a16:creationId xmlns:a16="http://schemas.microsoft.com/office/drawing/2014/main" id="{2E0F1FD4-3085-5076-9689-54CE9255B1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64BAA1-0794-658E-1663-780305A3F589}"/>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187856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7EA0CF-199A-A78A-5AE5-D298288D638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EAB9AF-2982-F68E-EBFC-0C1714EE2152}"/>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4" name="フッター プレースホルダー 3">
            <a:extLst>
              <a:ext uri="{FF2B5EF4-FFF2-40B4-BE49-F238E27FC236}">
                <a16:creationId xmlns:a16="http://schemas.microsoft.com/office/drawing/2014/main" id="{57D73058-7EE3-A3EF-6C7B-DCB1D0AABE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745B6A6-BE5A-B862-11F5-6A5BF13EFCC3}"/>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372049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20B296-3DF7-7EAF-D975-C72A024B940C}"/>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3" name="フッター プレースホルダー 2">
            <a:extLst>
              <a:ext uri="{FF2B5EF4-FFF2-40B4-BE49-F238E27FC236}">
                <a16:creationId xmlns:a16="http://schemas.microsoft.com/office/drawing/2014/main" id="{E5D6698B-2BF0-17B7-846A-8D17B5977AA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D571D43-A2B5-2C78-0E37-B46B90AF98AF}"/>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198237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EEC8B-C29E-80B3-E481-BEE4A35596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35652C-13A3-023C-E3AF-47E28D34A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D975FD-338D-4BC1-2B70-050385050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DB9E58-9074-4A3A-73D2-F6B45E0907CA}"/>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6" name="フッター プレースホルダー 5">
            <a:extLst>
              <a:ext uri="{FF2B5EF4-FFF2-40B4-BE49-F238E27FC236}">
                <a16:creationId xmlns:a16="http://schemas.microsoft.com/office/drawing/2014/main" id="{13CBCBD1-C471-A8B3-1909-AEB573AEE9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9EEEDA-CE96-F411-32DD-61EC678CC52A}"/>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274409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6907F0-7876-BE5F-4A7A-BBE5FF8611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9CBD95-2319-F8F5-4D3E-4BFA1C973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D2C1F8-CD04-8F0A-216E-2D5FAEBFE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5CD17A-CE2F-20FC-0B4E-3F7B06A11E2D}"/>
              </a:ext>
            </a:extLst>
          </p:cNvPr>
          <p:cNvSpPr>
            <a:spLocks noGrp="1"/>
          </p:cNvSpPr>
          <p:nvPr>
            <p:ph type="dt" sz="half" idx="10"/>
          </p:nvPr>
        </p:nvSpPr>
        <p:spPr/>
        <p:txBody>
          <a:bodyPr/>
          <a:lstStyle/>
          <a:p>
            <a:fld id="{23F1FA3C-817C-47A7-861F-787D607B47A2}" type="datetimeFigureOut">
              <a:rPr kumimoji="1" lang="ja-JP" altLang="en-US" smtClean="0"/>
              <a:t>2022/7/27</a:t>
            </a:fld>
            <a:endParaRPr kumimoji="1" lang="ja-JP" altLang="en-US"/>
          </a:p>
        </p:txBody>
      </p:sp>
      <p:sp>
        <p:nvSpPr>
          <p:cNvPr id="6" name="フッター プレースホルダー 5">
            <a:extLst>
              <a:ext uri="{FF2B5EF4-FFF2-40B4-BE49-F238E27FC236}">
                <a16:creationId xmlns:a16="http://schemas.microsoft.com/office/drawing/2014/main" id="{A3BF5598-9C5A-E78C-63F3-6FD148334E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042DA0-39F7-986A-0840-ECFE23535869}"/>
              </a:ext>
            </a:extLst>
          </p:cNvPr>
          <p:cNvSpPr>
            <a:spLocks noGrp="1"/>
          </p:cNvSpPr>
          <p:nvPr>
            <p:ph type="sldNum" sz="quarter" idx="12"/>
          </p:nvPr>
        </p:nvSpPr>
        <p:spPr/>
        <p:txBody>
          <a:body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126114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66C8483-CC3C-E98D-B5B3-C0A575C01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AD1610-EF12-1044-79E3-C90BC3BA2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14DA51-21AD-74F4-6AAB-9968F738C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1FA3C-817C-47A7-861F-787D607B47A2}" type="datetimeFigureOut">
              <a:rPr kumimoji="1" lang="ja-JP" altLang="en-US" smtClean="0"/>
              <a:t>2022/7/27</a:t>
            </a:fld>
            <a:endParaRPr kumimoji="1" lang="ja-JP" altLang="en-US"/>
          </a:p>
        </p:txBody>
      </p:sp>
      <p:sp>
        <p:nvSpPr>
          <p:cNvPr id="5" name="フッター プレースホルダー 4">
            <a:extLst>
              <a:ext uri="{FF2B5EF4-FFF2-40B4-BE49-F238E27FC236}">
                <a16:creationId xmlns:a16="http://schemas.microsoft.com/office/drawing/2014/main" id="{A5DF1603-14AB-4D25-1F35-13BDEC2FE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23F096-20D6-13D0-A1F1-FAED71313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F6DC5-5254-462A-8B52-922A12406684}" type="slidenum">
              <a:rPr kumimoji="1" lang="ja-JP" altLang="en-US" smtClean="0"/>
              <a:t>‹#›</a:t>
            </a:fld>
            <a:endParaRPr kumimoji="1" lang="ja-JP" altLang="en-US"/>
          </a:p>
        </p:txBody>
      </p:sp>
    </p:spTree>
    <p:extLst>
      <p:ext uri="{BB962C8B-B14F-4D97-AF65-F5344CB8AC3E}">
        <p14:creationId xmlns:p14="http://schemas.microsoft.com/office/powerpoint/2010/main" val="4074260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0_665459B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11_ACF436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12_C9BF607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2_C13098D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microsoft.com/office/2018/10/relationships/comments" Target="../comments/modernComment_104_8221F7B.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microsoft.com/office/2018/10/relationships/comments" Target="../comments/modernComment_10A_28F3D0C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microsoft.com/office/2018/10/relationships/comments" Target="../comments/modernComment_10B_3BBFE45F.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554AD-DD55-43E4-66F1-54A08C917F25}"/>
              </a:ext>
            </a:extLst>
          </p:cNvPr>
          <p:cNvSpPr>
            <a:spLocks noGrp="1"/>
          </p:cNvSpPr>
          <p:nvPr>
            <p:ph type="ctrTitle"/>
          </p:nvPr>
        </p:nvSpPr>
        <p:spPr/>
        <p:txBody>
          <a:bodyPr/>
          <a:lstStyle/>
          <a:p>
            <a:r>
              <a:rPr kumimoji="1" lang="en-US" altLang="ja-JP" dirty="0"/>
              <a:t>BNL</a:t>
            </a:r>
            <a:r>
              <a:rPr kumimoji="1" lang="ja-JP" altLang="en-US" dirty="0"/>
              <a:t> </a:t>
            </a:r>
            <a:r>
              <a:rPr kumimoji="1" lang="en-US" altLang="ja-JP" dirty="0"/>
              <a:t>ROC</a:t>
            </a:r>
            <a:r>
              <a:rPr kumimoji="1" lang="ja-JP" altLang="en-US" dirty="0"/>
              <a:t> </a:t>
            </a:r>
            <a:r>
              <a:rPr lang="ja-JP" altLang="en-US" dirty="0"/>
              <a:t>ポートチェック</a:t>
            </a:r>
            <a:endParaRPr kumimoji="1" lang="ja-JP" altLang="en-US" dirty="0"/>
          </a:p>
        </p:txBody>
      </p:sp>
      <p:sp>
        <p:nvSpPr>
          <p:cNvPr id="3" name="字幕 2">
            <a:extLst>
              <a:ext uri="{FF2B5EF4-FFF2-40B4-BE49-F238E27FC236}">
                <a16:creationId xmlns:a16="http://schemas.microsoft.com/office/drawing/2014/main" id="{F365ABA7-5594-3D83-0B2B-ADCC621C1847}"/>
              </a:ext>
            </a:extLst>
          </p:cNvPr>
          <p:cNvSpPr>
            <a:spLocks noGrp="1"/>
          </p:cNvSpPr>
          <p:nvPr>
            <p:ph type="subTitle" idx="1"/>
          </p:nvPr>
        </p:nvSpPr>
        <p:spPr/>
        <p:txBody>
          <a:bodyPr/>
          <a:lstStyle/>
          <a:p>
            <a:r>
              <a:rPr kumimoji="1" lang="ja-JP" altLang="en-US" dirty="0"/>
              <a:t>宍倉 加藤 藤木</a:t>
            </a:r>
          </a:p>
        </p:txBody>
      </p:sp>
    </p:spTree>
    <p:extLst>
      <p:ext uri="{BB962C8B-B14F-4D97-AF65-F5344CB8AC3E}">
        <p14:creationId xmlns:p14="http://schemas.microsoft.com/office/powerpoint/2010/main" val="86568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SE5</a:t>
            </a:r>
            <a:r>
              <a:rPr lang="ja-JP" altLang="en-US" dirty="0"/>
              <a:t> </a:t>
            </a:r>
            <a:r>
              <a:rPr lang="en-US" altLang="ja-JP" dirty="0"/>
              <a:t>C1</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キャリブレーションは取れるが正常ではない。</a:t>
            </a:r>
            <a:endParaRPr lang="en-US" altLang="ja-JP" dirty="0"/>
          </a:p>
          <a:p>
            <a:r>
              <a:rPr lang="en-US" altLang="ja-JP" dirty="0"/>
              <a:t>Chip17,18,20,24,26</a:t>
            </a:r>
            <a:r>
              <a:rPr lang="ja-JP" altLang="en-US" dirty="0"/>
              <a:t>がハーフエントリー。</a:t>
            </a:r>
            <a:endParaRPr lang="en-US" altLang="ja-JP" dirty="0"/>
          </a:p>
          <a:p>
            <a:endParaRPr kumimoji="1" lang="en-US" altLang="ja-JP" dirty="0"/>
          </a:p>
          <a:p>
            <a:pPr marL="0" indent="0">
              <a:buNone/>
            </a:pPr>
            <a:endParaRPr lang="en-US" altLang="ja-JP" dirty="0"/>
          </a:p>
        </p:txBody>
      </p:sp>
      <p:graphicFrame>
        <p:nvGraphicFramePr>
          <p:cNvPr id="9" name="表 8">
            <a:extLst>
              <a:ext uri="{FF2B5EF4-FFF2-40B4-BE49-F238E27FC236}">
                <a16:creationId xmlns:a16="http://schemas.microsoft.com/office/drawing/2014/main" id="{469A02A4-3B4B-A300-013D-B2DD66345D81}"/>
              </a:ext>
            </a:extLst>
          </p:cNvPr>
          <p:cNvGraphicFramePr>
            <a:graphicFrameLocks noGrp="1"/>
          </p:cNvGraphicFramePr>
          <p:nvPr/>
        </p:nvGraphicFramePr>
        <p:xfrm>
          <a:off x="1041400" y="1321336"/>
          <a:ext cx="10109200" cy="802006"/>
        </p:xfrm>
        <a:graphic>
          <a:graphicData uri="http://schemas.openxmlformats.org/drawingml/2006/table">
            <a:tbl>
              <a:tblPr/>
              <a:tblGrid>
                <a:gridCol w="876300">
                  <a:extLst>
                    <a:ext uri="{9D8B030D-6E8A-4147-A177-3AD203B41FA5}">
                      <a16:colId xmlns:a16="http://schemas.microsoft.com/office/drawing/2014/main" val="1993468258"/>
                    </a:ext>
                  </a:extLst>
                </a:gridCol>
                <a:gridCol w="1003300">
                  <a:extLst>
                    <a:ext uri="{9D8B030D-6E8A-4147-A177-3AD203B41FA5}">
                      <a16:colId xmlns:a16="http://schemas.microsoft.com/office/drawing/2014/main" val="3716392983"/>
                    </a:ext>
                  </a:extLst>
                </a:gridCol>
                <a:gridCol w="685800">
                  <a:extLst>
                    <a:ext uri="{9D8B030D-6E8A-4147-A177-3AD203B41FA5}">
                      <a16:colId xmlns:a16="http://schemas.microsoft.com/office/drawing/2014/main" val="1334509282"/>
                    </a:ext>
                  </a:extLst>
                </a:gridCol>
                <a:gridCol w="685800">
                  <a:extLst>
                    <a:ext uri="{9D8B030D-6E8A-4147-A177-3AD203B41FA5}">
                      <a16:colId xmlns:a16="http://schemas.microsoft.com/office/drawing/2014/main" val="2665380858"/>
                    </a:ext>
                  </a:extLst>
                </a:gridCol>
                <a:gridCol w="685800">
                  <a:extLst>
                    <a:ext uri="{9D8B030D-6E8A-4147-A177-3AD203B41FA5}">
                      <a16:colId xmlns:a16="http://schemas.microsoft.com/office/drawing/2014/main" val="2678083119"/>
                    </a:ext>
                  </a:extLst>
                </a:gridCol>
                <a:gridCol w="685800">
                  <a:extLst>
                    <a:ext uri="{9D8B030D-6E8A-4147-A177-3AD203B41FA5}">
                      <a16:colId xmlns:a16="http://schemas.microsoft.com/office/drawing/2014/main" val="3607388448"/>
                    </a:ext>
                  </a:extLst>
                </a:gridCol>
                <a:gridCol w="685800">
                  <a:extLst>
                    <a:ext uri="{9D8B030D-6E8A-4147-A177-3AD203B41FA5}">
                      <a16:colId xmlns:a16="http://schemas.microsoft.com/office/drawing/2014/main" val="787042073"/>
                    </a:ext>
                  </a:extLst>
                </a:gridCol>
                <a:gridCol w="685800">
                  <a:extLst>
                    <a:ext uri="{9D8B030D-6E8A-4147-A177-3AD203B41FA5}">
                      <a16:colId xmlns:a16="http://schemas.microsoft.com/office/drawing/2014/main" val="1678670968"/>
                    </a:ext>
                  </a:extLst>
                </a:gridCol>
                <a:gridCol w="685800">
                  <a:extLst>
                    <a:ext uri="{9D8B030D-6E8A-4147-A177-3AD203B41FA5}">
                      <a16:colId xmlns:a16="http://schemas.microsoft.com/office/drawing/2014/main" val="3140350001"/>
                    </a:ext>
                  </a:extLst>
                </a:gridCol>
                <a:gridCol w="685800">
                  <a:extLst>
                    <a:ext uri="{9D8B030D-6E8A-4147-A177-3AD203B41FA5}">
                      <a16:colId xmlns:a16="http://schemas.microsoft.com/office/drawing/2014/main" val="3302252228"/>
                    </a:ext>
                  </a:extLst>
                </a:gridCol>
                <a:gridCol w="685800">
                  <a:extLst>
                    <a:ext uri="{9D8B030D-6E8A-4147-A177-3AD203B41FA5}">
                      <a16:colId xmlns:a16="http://schemas.microsoft.com/office/drawing/2014/main" val="851839026"/>
                    </a:ext>
                  </a:extLst>
                </a:gridCol>
                <a:gridCol w="685800">
                  <a:extLst>
                    <a:ext uri="{9D8B030D-6E8A-4147-A177-3AD203B41FA5}">
                      <a16:colId xmlns:a16="http://schemas.microsoft.com/office/drawing/2014/main" val="3855597729"/>
                    </a:ext>
                  </a:extLst>
                </a:gridCol>
                <a:gridCol w="685800">
                  <a:extLst>
                    <a:ext uri="{9D8B030D-6E8A-4147-A177-3AD203B41FA5}">
                      <a16:colId xmlns:a16="http://schemas.microsoft.com/office/drawing/2014/main" val="1488554762"/>
                    </a:ext>
                  </a:extLst>
                </a:gridCol>
                <a:gridCol w="685800">
                  <a:extLst>
                    <a:ext uri="{9D8B030D-6E8A-4147-A177-3AD203B41FA5}">
                      <a16:colId xmlns:a16="http://schemas.microsoft.com/office/drawing/2014/main" val="3200698128"/>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48694"/>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34110360"/>
                  </a:ext>
                </a:extLst>
              </a:tr>
            </a:tbl>
          </a:graphicData>
        </a:graphic>
      </p:graphicFrame>
      <p:pic>
        <p:nvPicPr>
          <p:cNvPr id="5" name="図 4">
            <a:extLst>
              <a:ext uri="{FF2B5EF4-FFF2-40B4-BE49-F238E27FC236}">
                <a16:creationId xmlns:a16="http://schemas.microsoft.com/office/drawing/2014/main" id="{D52863E8-B968-6FE6-EAAC-254AFEAAF7C6}"/>
              </a:ext>
            </a:extLst>
          </p:cNvPr>
          <p:cNvPicPr>
            <a:picLocks noChangeAspect="1"/>
          </p:cNvPicPr>
          <p:nvPr/>
        </p:nvPicPr>
        <p:blipFill>
          <a:blip r:embed="rId2"/>
          <a:stretch>
            <a:fillRect/>
          </a:stretch>
        </p:blipFill>
        <p:spPr>
          <a:xfrm>
            <a:off x="694426" y="3971753"/>
            <a:ext cx="10946830" cy="1519823"/>
          </a:xfrm>
          <a:prstGeom prst="rect">
            <a:avLst/>
          </a:prstGeom>
        </p:spPr>
      </p:pic>
    </p:spTree>
    <p:extLst>
      <p:ext uri="{BB962C8B-B14F-4D97-AF65-F5344CB8AC3E}">
        <p14:creationId xmlns:p14="http://schemas.microsoft.com/office/powerpoint/2010/main" val="171131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SE5</a:t>
            </a:r>
            <a:r>
              <a:rPr lang="ja-JP" altLang="en-US" dirty="0"/>
              <a:t> </a:t>
            </a:r>
            <a:r>
              <a:rPr lang="en-US" altLang="ja-JP" dirty="0"/>
              <a:t>D</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キャリブレーションが取れない。</a:t>
            </a:r>
            <a:endParaRPr lang="en-US" altLang="ja-JP" dirty="0"/>
          </a:p>
          <a:p>
            <a:r>
              <a:rPr lang="ja-JP" altLang="en-US" dirty="0"/>
              <a:t>オプティカルドライバーの中が赤く光っていない。</a:t>
            </a:r>
            <a:endParaRPr lang="en-US" altLang="ja-JP" dirty="0"/>
          </a:p>
          <a:p>
            <a:r>
              <a:rPr lang="en-US" altLang="ja-JP" dirty="0"/>
              <a:t>FEM</a:t>
            </a:r>
            <a:r>
              <a:rPr lang="ja-JP" altLang="en-US" dirty="0"/>
              <a:t>のランプが光らない。</a:t>
            </a:r>
            <a:endParaRPr lang="en-US" altLang="ja-JP" dirty="0"/>
          </a:p>
          <a:p>
            <a:endParaRPr kumimoji="1" lang="en-US" altLang="ja-JP" dirty="0"/>
          </a:p>
          <a:p>
            <a:pPr marL="0" indent="0">
              <a:buNone/>
            </a:pPr>
            <a:endParaRPr lang="en-US" altLang="ja-JP" dirty="0"/>
          </a:p>
        </p:txBody>
      </p:sp>
      <p:graphicFrame>
        <p:nvGraphicFramePr>
          <p:cNvPr id="9" name="表 8">
            <a:extLst>
              <a:ext uri="{FF2B5EF4-FFF2-40B4-BE49-F238E27FC236}">
                <a16:creationId xmlns:a16="http://schemas.microsoft.com/office/drawing/2014/main" id="{469A02A4-3B4B-A300-013D-B2DD66345D81}"/>
              </a:ext>
            </a:extLst>
          </p:cNvPr>
          <p:cNvGraphicFramePr>
            <a:graphicFrameLocks noGrp="1"/>
          </p:cNvGraphicFramePr>
          <p:nvPr/>
        </p:nvGraphicFramePr>
        <p:xfrm>
          <a:off x="1041400" y="1321336"/>
          <a:ext cx="10109200" cy="802006"/>
        </p:xfrm>
        <a:graphic>
          <a:graphicData uri="http://schemas.openxmlformats.org/drawingml/2006/table">
            <a:tbl>
              <a:tblPr/>
              <a:tblGrid>
                <a:gridCol w="876300">
                  <a:extLst>
                    <a:ext uri="{9D8B030D-6E8A-4147-A177-3AD203B41FA5}">
                      <a16:colId xmlns:a16="http://schemas.microsoft.com/office/drawing/2014/main" val="1993468258"/>
                    </a:ext>
                  </a:extLst>
                </a:gridCol>
                <a:gridCol w="1003300">
                  <a:extLst>
                    <a:ext uri="{9D8B030D-6E8A-4147-A177-3AD203B41FA5}">
                      <a16:colId xmlns:a16="http://schemas.microsoft.com/office/drawing/2014/main" val="3716392983"/>
                    </a:ext>
                  </a:extLst>
                </a:gridCol>
                <a:gridCol w="685800">
                  <a:extLst>
                    <a:ext uri="{9D8B030D-6E8A-4147-A177-3AD203B41FA5}">
                      <a16:colId xmlns:a16="http://schemas.microsoft.com/office/drawing/2014/main" val="1334509282"/>
                    </a:ext>
                  </a:extLst>
                </a:gridCol>
                <a:gridCol w="685800">
                  <a:extLst>
                    <a:ext uri="{9D8B030D-6E8A-4147-A177-3AD203B41FA5}">
                      <a16:colId xmlns:a16="http://schemas.microsoft.com/office/drawing/2014/main" val="2665380858"/>
                    </a:ext>
                  </a:extLst>
                </a:gridCol>
                <a:gridCol w="685800">
                  <a:extLst>
                    <a:ext uri="{9D8B030D-6E8A-4147-A177-3AD203B41FA5}">
                      <a16:colId xmlns:a16="http://schemas.microsoft.com/office/drawing/2014/main" val="2678083119"/>
                    </a:ext>
                  </a:extLst>
                </a:gridCol>
                <a:gridCol w="685800">
                  <a:extLst>
                    <a:ext uri="{9D8B030D-6E8A-4147-A177-3AD203B41FA5}">
                      <a16:colId xmlns:a16="http://schemas.microsoft.com/office/drawing/2014/main" val="3607388448"/>
                    </a:ext>
                  </a:extLst>
                </a:gridCol>
                <a:gridCol w="685800">
                  <a:extLst>
                    <a:ext uri="{9D8B030D-6E8A-4147-A177-3AD203B41FA5}">
                      <a16:colId xmlns:a16="http://schemas.microsoft.com/office/drawing/2014/main" val="787042073"/>
                    </a:ext>
                  </a:extLst>
                </a:gridCol>
                <a:gridCol w="685800">
                  <a:extLst>
                    <a:ext uri="{9D8B030D-6E8A-4147-A177-3AD203B41FA5}">
                      <a16:colId xmlns:a16="http://schemas.microsoft.com/office/drawing/2014/main" val="1678670968"/>
                    </a:ext>
                  </a:extLst>
                </a:gridCol>
                <a:gridCol w="685800">
                  <a:extLst>
                    <a:ext uri="{9D8B030D-6E8A-4147-A177-3AD203B41FA5}">
                      <a16:colId xmlns:a16="http://schemas.microsoft.com/office/drawing/2014/main" val="3140350001"/>
                    </a:ext>
                  </a:extLst>
                </a:gridCol>
                <a:gridCol w="685800">
                  <a:extLst>
                    <a:ext uri="{9D8B030D-6E8A-4147-A177-3AD203B41FA5}">
                      <a16:colId xmlns:a16="http://schemas.microsoft.com/office/drawing/2014/main" val="3302252228"/>
                    </a:ext>
                  </a:extLst>
                </a:gridCol>
                <a:gridCol w="685800">
                  <a:extLst>
                    <a:ext uri="{9D8B030D-6E8A-4147-A177-3AD203B41FA5}">
                      <a16:colId xmlns:a16="http://schemas.microsoft.com/office/drawing/2014/main" val="851839026"/>
                    </a:ext>
                  </a:extLst>
                </a:gridCol>
                <a:gridCol w="685800">
                  <a:extLst>
                    <a:ext uri="{9D8B030D-6E8A-4147-A177-3AD203B41FA5}">
                      <a16:colId xmlns:a16="http://schemas.microsoft.com/office/drawing/2014/main" val="3855597729"/>
                    </a:ext>
                  </a:extLst>
                </a:gridCol>
                <a:gridCol w="685800">
                  <a:extLst>
                    <a:ext uri="{9D8B030D-6E8A-4147-A177-3AD203B41FA5}">
                      <a16:colId xmlns:a16="http://schemas.microsoft.com/office/drawing/2014/main" val="1488554762"/>
                    </a:ext>
                  </a:extLst>
                </a:gridCol>
                <a:gridCol w="685800">
                  <a:extLst>
                    <a:ext uri="{9D8B030D-6E8A-4147-A177-3AD203B41FA5}">
                      <a16:colId xmlns:a16="http://schemas.microsoft.com/office/drawing/2014/main" val="3200698128"/>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48694"/>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34110360"/>
                  </a:ext>
                </a:extLst>
              </a:tr>
            </a:tbl>
          </a:graphicData>
        </a:graphic>
      </p:graphicFrame>
    </p:spTree>
    <p:extLst>
      <p:ext uri="{BB962C8B-B14F-4D97-AF65-F5344CB8AC3E}">
        <p14:creationId xmlns:p14="http://schemas.microsoft.com/office/powerpoint/2010/main" val="171680401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B2</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371268"/>
            <a:ext cx="10515600" cy="4351338"/>
          </a:xfrm>
        </p:spPr>
        <p:txBody>
          <a:bodyPr/>
          <a:lstStyle/>
          <a:p>
            <a:r>
              <a:rPr lang="ja-JP" altLang="en-US" dirty="0"/>
              <a:t>キャリブレーションが取れない。</a:t>
            </a:r>
            <a:endParaRPr lang="en-US" altLang="ja-JP" dirty="0"/>
          </a:p>
          <a:p>
            <a:endParaRPr kumimoji="1" lang="en-US" altLang="ja-JP" dirty="0"/>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extLst>
              <p:ext uri="{D42A27DB-BD31-4B8C-83A1-F6EECF244321}">
                <p14:modId xmlns:p14="http://schemas.microsoft.com/office/powerpoint/2010/main" val="3075564222"/>
              </p:ext>
            </p:extLst>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pic>
        <p:nvPicPr>
          <p:cNvPr id="10" name="図 9">
            <a:extLst>
              <a:ext uri="{FF2B5EF4-FFF2-40B4-BE49-F238E27FC236}">
                <a16:creationId xmlns:a16="http://schemas.microsoft.com/office/drawing/2014/main" id="{2823C84F-6183-AD2A-CC20-C759A6B78D4C}"/>
              </a:ext>
            </a:extLst>
          </p:cNvPr>
          <p:cNvPicPr>
            <a:picLocks noChangeAspect="1"/>
          </p:cNvPicPr>
          <p:nvPr/>
        </p:nvPicPr>
        <p:blipFill>
          <a:blip r:embed="rId3"/>
          <a:stretch>
            <a:fillRect/>
          </a:stretch>
        </p:blipFill>
        <p:spPr>
          <a:xfrm>
            <a:off x="981974" y="2867965"/>
            <a:ext cx="8380237" cy="1122070"/>
          </a:xfrm>
          <a:prstGeom prst="rect">
            <a:avLst/>
          </a:prstGeom>
        </p:spPr>
      </p:pic>
      <p:pic>
        <p:nvPicPr>
          <p:cNvPr id="12" name="図 11">
            <a:extLst>
              <a:ext uri="{FF2B5EF4-FFF2-40B4-BE49-F238E27FC236}">
                <a16:creationId xmlns:a16="http://schemas.microsoft.com/office/drawing/2014/main" id="{6735940F-D55F-ED02-3292-4C49A69F0C19}"/>
              </a:ext>
            </a:extLst>
          </p:cNvPr>
          <p:cNvPicPr>
            <a:picLocks noChangeAspect="1"/>
          </p:cNvPicPr>
          <p:nvPr/>
        </p:nvPicPr>
        <p:blipFill>
          <a:blip r:embed="rId4"/>
          <a:stretch>
            <a:fillRect/>
          </a:stretch>
        </p:blipFill>
        <p:spPr>
          <a:xfrm>
            <a:off x="981973" y="4103186"/>
            <a:ext cx="8380237" cy="1134858"/>
          </a:xfrm>
          <a:prstGeom prst="rect">
            <a:avLst/>
          </a:prstGeom>
        </p:spPr>
      </p:pic>
      <p:pic>
        <p:nvPicPr>
          <p:cNvPr id="14" name="図 13">
            <a:extLst>
              <a:ext uri="{FF2B5EF4-FFF2-40B4-BE49-F238E27FC236}">
                <a16:creationId xmlns:a16="http://schemas.microsoft.com/office/drawing/2014/main" id="{592A18BC-F2B4-2120-6BFB-3840089131D8}"/>
              </a:ext>
            </a:extLst>
          </p:cNvPr>
          <p:cNvPicPr>
            <a:picLocks noChangeAspect="1"/>
          </p:cNvPicPr>
          <p:nvPr/>
        </p:nvPicPr>
        <p:blipFill>
          <a:blip r:embed="rId5"/>
          <a:stretch>
            <a:fillRect/>
          </a:stretch>
        </p:blipFill>
        <p:spPr>
          <a:xfrm>
            <a:off x="981973" y="5351195"/>
            <a:ext cx="8460664" cy="1158995"/>
          </a:xfrm>
          <a:prstGeom prst="rect">
            <a:avLst/>
          </a:prstGeom>
        </p:spPr>
      </p:pic>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3853168-CAB6-2310-5BF8-6D7B6F3F0651}"/>
              </a:ext>
            </a:extLst>
          </p:cNvPr>
          <p:cNvCxnSpPr>
            <a:cxnSpLocks/>
          </p:cNvCxnSpPr>
          <p:nvPr/>
        </p:nvCxnSpPr>
        <p:spPr>
          <a:xfrm>
            <a:off x="838200" y="4056930"/>
            <a:ext cx="1023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5889BB5-C2B8-00E2-5DFD-D0688A84DDF0}"/>
              </a:ext>
            </a:extLst>
          </p:cNvPr>
          <p:cNvCxnSpPr>
            <a:cxnSpLocks/>
          </p:cNvCxnSpPr>
          <p:nvPr/>
        </p:nvCxnSpPr>
        <p:spPr>
          <a:xfrm>
            <a:off x="838200" y="5281774"/>
            <a:ext cx="1031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536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C</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1041400" y="2441344"/>
            <a:ext cx="10515600" cy="4351338"/>
          </a:xfrm>
        </p:spPr>
        <p:txBody>
          <a:bodyPr/>
          <a:lstStyle/>
          <a:p>
            <a:r>
              <a:rPr lang="ja-JP" altLang="en-US" dirty="0"/>
              <a:t>キャリブレーションは取れるが正常ではない。</a:t>
            </a:r>
            <a:endParaRPr lang="en-US" altLang="ja-JP" dirty="0"/>
          </a:p>
          <a:p>
            <a:r>
              <a:rPr lang="ja-JP" altLang="en-US" dirty="0"/>
              <a:t>データ数が少ない。</a:t>
            </a:r>
            <a:endParaRPr lang="en-US" altLang="ja-JP" dirty="0"/>
          </a:p>
          <a:p>
            <a:endParaRPr lang="en-US" altLang="ja-JP" dirty="0"/>
          </a:p>
          <a:p>
            <a:endParaRPr lang="en-US" altLang="ja-JP" dirty="0"/>
          </a:p>
          <a:p>
            <a:endParaRPr lang="en-US" altLang="ja-JP" dirty="0"/>
          </a:p>
          <a:p>
            <a:endParaRPr lang="en-US" altLang="ja-JP" dirty="0"/>
          </a:p>
          <a:p>
            <a:r>
              <a:rPr lang="ja-JP" altLang="en-US" dirty="0"/>
              <a:t>キャリブレーションパルスの振幅が小さいように見える。今後パルスの大きさを他のチャンネルとオシロで比べてみたいと思います。</a:t>
            </a:r>
            <a:endParaRPr lang="en-US" altLang="ja-JP" dirty="0"/>
          </a:p>
          <a:p>
            <a:endParaRPr kumimoji="1" lang="en-US" altLang="ja-JP" dirty="0"/>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15E5E10B-CB30-6255-9227-F81441C4C34F}"/>
              </a:ext>
            </a:extLst>
          </p:cNvPr>
          <p:cNvPicPr>
            <a:picLocks noChangeAspect="1"/>
          </p:cNvPicPr>
          <p:nvPr/>
        </p:nvPicPr>
        <p:blipFill>
          <a:blip r:embed="rId3"/>
          <a:stretch>
            <a:fillRect/>
          </a:stretch>
        </p:blipFill>
        <p:spPr>
          <a:xfrm>
            <a:off x="1041400" y="3646536"/>
            <a:ext cx="10109200" cy="1377092"/>
          </a:xfrm>
          <a:prstGeom prst="rect">
            <a:avLst/>
          </a:prstGeom>
        </p:spPr>
      </p:pic>
    </p:spTree>
    <p:extLst>
      <p:ext uri="{BB962C8B-B14F-4D97-AF65-F5344CB8AC3E}">
        <p14:creationId xmlns:p14="http://schemas.microsoft.com/office/powerpoint/2010/main" val="338476248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D</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1041400" y="2666831"/>
            <a:ext cx="10515600" cy="4351338"/>
          </a:xfrm>
        </p:spPr>
        <p:txBody>
          <a:bodyPr/>
          <a:lstStyle/>
          <a:p>
            <a:r>
              <a:rPr lang="ja-JP" altLang="en-US" dirty="0"/>
              <a:t>キャリブレーションが取れない。</a:t>
            </a:r>
            <a:endParaRPr lang="en-US" altLang="ja-JP" dirty="0"/>
          </a:p>
          <a:p>
            <a:r>
              <a:rPr lang="ja-JP" altLang="en-US" dirty="0"/>
              <a:t>オプティカルドライバーの中が赤く光っていない。</a:t>
            </a:r>
            <a:endParaRPr lang="en-US" altLang="ja-JP" dirty="0"/>
          </a:p>
          <a:p>
            <a:r>
              <a:rPr lang="en-US" altLang="ja-JP" dirty="0"/>
              <a:t>FEM</a:t>
            </a:r>
            <a:r>
              <a:rPr lang="ja-JP" altLang="en-US" dirty="0"/>
              <a:t>のランプが光らない。</a:t>
            </a:r>
            <a:endParaRPr lang="en-US" altLang="ja-JP" dirty="0"/>
          </a:p>
          <a:p>
            <a:r>
              <a:rPr lang="en-US" altLang="ja-JP" dirty="0"/>
              <a:t>SE5</a:t>
            </a:r>
            <a:r>
              <a:rPr lang="ja-JP" altLang="en-US" dirty="0"/>
              <a:t>の</a:t>
            </a:r>
            <a:r>
              <a:rPr lang="en-US" altLang="ja-JP" dirty="0"/>
              <a:t>D</a:t>
            </a:r>
            <a:r>
              <a:rPr lang="ja-JP" altLang="en-US" dirty="0"/>
              <a:t>ポートと同じ症状。</a:t>
            </a:r>
            <a:endParaRPr lang="en-US" altLang="ja-JP" dirty="0"/>
          </a:p>
          <a:p>
            <a:endParaRPr lang="en-US" altLang="ja-JP" dirty="0"/>
          </a:p>
          <a:p>
            <a:endParaRPr kumimoji="1" lang="en-US" altLang="ja-JP" dirty="0"/>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46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4B115-6D61-A1CB-EA38-FFF0690BF6AD}"/>
              </a:ext>
            </a:extLst>
          </p:cNvPr>
          <p:cNvSpPr>
            <a:spLocks noGrp="1"/>
          </p:cNvSpPr>
          <p:nvPr>
            <p:ph type="title"/>
          </p:nvPr>
        </p:nvSpPr>
        <p:spPr/>
        <p:txBody>
          <a:bodyPr/>
          <a:lstStyle/>
          <a:p>
            <a:r>
              <a:rPr kumimoji="1" lang="ja-JP" altLang="en-US" dirty="0"/>
              <a:t>結果</a:t>
            </a:r>
          </a:p>
        </p:txBody>
      </p:sp>
      <p:graphicFrame>
        <p:nvGraphicFramePr>
          <p:cNvPr id="30" name="コンテンツ プレースホルダー 29">
            <a:extLst>
              <a:ext uri="{FF2B5EF4-FFF2-40B4-BE49-F238E27FC236}">
                <a16:creationId xmlns:a16="http://schemas.microsoft.com/office/drawing/2014/main" id="{0C0CD55E-66AB-DF4D-C03E-6717BA211905}"/>
              </a:ext>
            </a:extLst>
          </p:cNvPr>
          <p:cNvGraphicFramePr>
            <a:graphicFrameLocks noGrp="1"/>
          </p:cNvGraphicFramePr>
          <p:nvPr>
            <p:ph idx="1"/>
          </p:nvPr>
        </p:nvGraphicFramePr>
        <p:xfrm>
          <a:off x="1041400" y="1587394"/>
          <a:ext cx="10109200" cy="1664972"/>
        </p:xfrm>
        <a:graphic>
          <a:graphicData uri="http://schemas.openxmlformats.org/drawingml/2006/table">
            <a:tbl>
              <a:tblPr/>
              <a:tblGrid>
                <a:gridCol w="876300">
                  <a:extLst>
                    <a:ext uri="{9D8B030D-6E8A-4147-A177-3AD203B41FA5}">
                      <a16:colId xmlns:a16="http://schemas.microsoft.com/office/drawing/2014/main" val="2563408605"/>
                    </a:ext>
                  </a:extLst>
                </a:gridCol>
                <a:gridCol w="1003300">
                  <a:extLst>
                    <a:ext uri="{9D8B030D-6E8A-4147-A177-3AD203B41FA5}">
                      <a16:colId xmlns:a16="http://schemas.microsoft.com/office/drawing/2014/main" val="150520694"/>
                    </a:ext>
                  </a:extLst>
                </a:gridCol>
                <a:gridCol w="685800">
                  <a:extLst>
                    <a:ext uri="{9D8B030D-6E8A-4147-A177-3AD203B41FA5}">
                      <a16:colId xmlns:a16="http://schemas.microsoft.com/office/drawing/2014/main" val="601458258"/>
                    </a:ext>
                  </a:extLst>
                </a:gridCol>
                <a:gridCol w="685800">
                  <a:extLst>
                    <a:ext uri="{9D8B030D-6E8A-4147-A177-3AD203B41FA5}">
                      <a16:colId xmlns:a16="http://schemas.microsoft.com/office/drawing/2014/main" val="3302208845"/>
                    </a:ext>
                  </a:extLst>
                </a:gridCol>
                <a:gridCol w="685800">
                  <a:extLst>
                    <a:ext uri="{9D8B030D-6E8A-4147-A177-3AD203B41FA5}">
                      <a16:colId xmlns:a16="http://schemas.microsoft.com/office/drawing/2014/main" val="3885144547"/>
                    </a:ext>
                  </a:extLst>
                </a:gridCol>
                <a:gridCol w="685800">
                  <a:extLst>
                    <a:ext uri="{9D8B030D-6E8A-4147-A177-3AD203B41FA5}">
                      <a16:colId xmlns:a16="http://schemas.microsoft.com/office/drawing/2014/main" val="4288166424"/>
                    </a:ext>
                  </a:extLst>
                </a:gridCol>
                <a:gridCol w="685800">
                  <a:extLst>
                    <a:ext uri="{9D8B030D-6E8A-4147-A177-3AD203B41FA5}">
                      <a16:colId xmlns:a16="http://schemas.microsoft.com/office/drawing/2014/main" val="2696524284"/>
                    </a:ext>
                  </a:extLst>
                </a:gridCol>
                <a:gridCol w="685800">
                  <a:extLst>
                    <a:ext uri="{9D8B030D-6E8A-4147-A177-3AD203B41FA5}">
                      <a16:colId xmlns:a16="http://schemas.microsoft.com/office/drawing/2014/main" val="2617213396"/>
                    </a:ext>
                  </a:extLst>
                </a:gridCol>
                <a:gridCol w="685800">
                  <a:extLst>
                    <a:ext uri="{9D8B030D-6E8A-4147-A177-3AD203B41FA5}">
                      <a16:colId xmlns:a16="http://schemas.microsoft.com/office/drawing/2014/main" val="1962029422"/>
                    </a:ext>
                  </a:extLst>
                </a:gridCol>
                <a:gridCol w="685800">
                  <a:extLst>
                    <a:ext uri="{9D8B030D-6E8A-4147-A177-3AD203B41FA5}">
                      <a16:colId xmlns:a16="http://schemas.microsoft.com/office/drawing/2014/main" val="1927807011"/>
                    </a:ext>
                  </a:extLst>
                </a:gridCol>
                <a:gridCol w="685800">
                  <a:extLst>
                    <a:ext uri="{9D8B030D-6E8A-4147-A177-3AD203B41FA5}">
                      <a16:colId xmlns:a16="http://schemas.microsoft.com/office/drawing/2014/main" val="1589421848"/>
                    </a:ext>
                  </a:extLst>
                </a:gridCol>
                <a:gridCol w="685800">
                  <a:extLst>
                    <a:ext uri="{9D8B030D-6E8A-4147-A177-3AD203B41FA5}">
                      <a16:colId xmlns:a16="http://schemas.microsoft.com/office/drawing/2014/main" val="2627486980"/>
                    </a:ext>
                  </a:extLst>
                </a:gridCol>
                <a:gridCol w="685800">
                  <a:extLst>
                    <a:ext uri="{9D8B030D-6E8A-4147-A177-3AD203B41FA5}">
                      <a16:colId xmlns:a16="http://schemas.microsoft.com/office/drawing/2014/main" val="1192823850"/>
                    </a:ext>
                  </a:extLst>
                </a:gridCol>
                <a:gridCol w="685800">
                  <a:extLst>
                    <a:ext uri="{9D8B030D-6E8A-4147-A177-3AD203B41FA5}">
                      <a16:colId xmlns:a16="http://schemas.microsoft.com/office/drawing/2014/main" val="4243322491"/>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46988"/>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NW5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69123270"/>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13896200"/>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14805228"/>
                  </a:ext>
                </a:extLst>
              </a:tr>
            </a:tbl>
          </a:graphicData>
        </a:graphic>
      </p:graphicFrame>
      <p:sp>
        <p:nvSpPr>
          <p:cNvPr id="4" name="テキスト ボックス 3">
            <a:extLst>
              <a:ext uri="{FF2B5EF4-FFF2-40B4-BE49-F238E27FC236}">
                <a16:creationId xmlns:a16="http://schemas.microsoft.com/office/drawing/2014/main" id="{777AA0C3-4F94-FF72-94C5-CF62248E6AF4}"/>
              </a:ext>
            </a:extLst>
          </p:cNvPr>
          <p:cNvSpPr txBox="1"/>
          <p:nvPr/>
        </p:nvSpPr>
        <p:spPr>
          <a:xfrm>
            <a:off x="858981" y="4012970"/>
            <a:ext cx="9220521" cy="461665"/>
          </a:xfrm>
          <a:prstGeom prst="rect">
            <a:avLst/>
          </a:prstGeom>
          <a:noFill/>
        </p:spPr>
        <p:txBody>
          <a:bodyPr wrap="square" rtlCol="0">
            <a:spAutoFit/>
          </a:bodyPr>
          <a:lstStyle/>
          <a:p>
            <a:r>
              <a:rPr kumimoji="1" lang="ja-JP" altLang="en-US" sz="2400" dirty="0"/>
              <a:t>クラス</a:t>
            </a:r>
            <a:r>
              <a:rPr kumimoji="1" lang="en-US" altLang="ja-JP" sz="2400" dirty="0"/>
              <a:t>1</a:t>
            </a:r>
            <a:r>
              <a:rPr kumimoji="1" lang="ja-JP" altLang="en-US" sz="2400" dirty="0"/>
              <a:t>の</a:t>
            </a:r>
            <a:r>
              <a:rPr kumimoji="1" lang="en-US" altLang="ja-JP" sz="2400" dirty="0"/>
              <a:t>ROC</a:t>
            </a:r>
            <a:r>
              <a:rPr kumimoji="1" lang="ja-JP" altLang="en-US" sz="2400" dirty="0"/>
              <a:t>は無く修理、アップデートの余地が大いにある。</a:t>
            </a:r>
          </a:p>
        </p:txBody>
      </p:sp>
    </p:spTree>
    <p:extLst>
      <p:ext uri="{BB962C8B-B14F-4D97-AF65-F5344CB8AC3E}">
        <p14:creationId xmlns:p14="http://schemas.microsoft.com/office/powerpoint/2010/main" val="382291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DA826-49B7-E5E7-FE60-992687B757C8}"/>
              </a:ext>
            </a:extLst>
          </p:cNvPr>
          <p:cNvSpPr>
            <a:spLocks noGrp="1"/>
          </p:cNvSpPr>
          <p:nvPr>
            <p:ph type="title"/>
          </p:nvPr>
        </p:nvSpPr>
        <p:spPr/>
        <p:txBody>
          <a:bodyPr/>
          <a:lstStyle/>
          <a:p>
            <a:r>
              <a:rPr kumimoji="1" lang="en-US" altLang="ja-JP" dirty="0"/>
              <a:t>BNL</a:t>
            </a:r>
            <a:r>
              <a:rPr kumimoji="1" lang="ja-JP" altLang="en-US" dirty="0"/>
              <a:t> </a:t>
            </a:r>
            <a:r>
              <a:rPr kumimoji="1" lang="en-US" altLang="ja-JP" dirty="0"/>
              <a:t>ROC</a:t>
            </a:r>
            <a:r>
              <a:rPr kumimoji="1" lang="ja-JP" altLang="en-US" dirty="0"/>
              <a:t>のポートチェック</a:t>
            </a:r>
          </a:p>
        </p:txBody>
      </p:sp>
      <p:sp>
        <p:nvSpPr>
          <p:cNvPr id="3" name="コンテンツ プレースホルダー 2">
            <a:extLst>
              <a:ext uri="{FF2B5EF4-FFF2-40B4-BE49-F238E27FC236}">
                <a16:creationId xmlns:a16="http://schemas.microsoft.com/office/drawing/2014/main" id="{33758BE7-265B-A484-B033-A4A300F9538B}"/>
              </a:ext>
            </a:extLst>
          </p:cNvPr>
          <p:cNvSpPr>
            <a:spLocks noGrp="1"/>
          </p:cNvSpPr>
          <p:nvPr>
            <p:ph idx="1"/>
          </p:nvPr>
        </p:nvSpPr>
        <p:spPr/>
        <p:txBody>
          <a:bodyPr>
            <a:normAutofit/>
          </a:bodyPr>
          <a:lstStyle/>
          <a:p>
            <a:endParaRPr kumimoji="1" lang="en-US" altLang="ja-JP" dirty="0"/>
          </a:p>
          <a:p>
            <a:r>
              <a:rPr lang="en-US" altLang="ja-JP" dirty="0"/>
              <a:t>6/21</a:t>
            </a:r>
            <a:r>
              <a:rPr lang="ja-JP" altLang="en-US" dirty="0"/>
              <a:t>に</a:t>
            </a:r>
            <a:r>
              <a:rPr lang="en-US" altLang="ja-JP" dirty="0"/>
              <a:t>BNL</a:t>
            </a:r>
            <a:r>
              <a:rPr lang="ja-JP" altLang="en-US" dirty="0"/>
              <a:t>から</a:t>
            </a:r>
            <a:r>
              <a:rPr lang="en-US" altLang="ja-JP" dirty="0"/>
              <a:t>NW5</a:t>
            </a:r>
            <a:r>
              <a:rPr lang="ja-JP" altLang="en-US" dirty="0"/>
              <a:t>、</a:t>
            </a:r>
            <a:r>
              <a:rPr lang="en-US" altLang="ja-JP" dirty="0"/>
              <a:t>NE1</a:t>
            </a:r>
            <a:r>
              <a:rPr lang="ja-JP" altLang="en-US" dirty="0"/>
              <a:t>、</a:t>
            </a:r>
            <a:r>
              <a:rPr lang="en-US" altLang="ja-JP" dirty="0"/>
              <a:t>21</a:t>
            </a:r>
            <a:r>
              <a:rPr lang="ja-JP" altLang="en-US" dirty="0"/>
              <a:t>、</a:t>
            </a:r>
            <a:r>
              <a:rPr lang="en-US" altLang="ja-JP" dirty="0"/>
              <a:t>SE5</a:t>
            </a:r>
            <a:r>
              <a:rPr lang="ja-JP" altLang="en-US" dirty="0"/>
              <a:t>の４台の</a:t>
            </a:r>
            <a:r>
              <a:rPr lang="en-US" altLang="ja-JP" dirty="0"/>
              <a:t>ROC</a:t>
            </a:r>
            <a:r>
              <a:rPr lang="ja-JP" altLang="en-US" dirty="0"/>
              <a:t>を受け取った。</a:t>
            </a:r>
            <a:endParaRPr lang="en-US" altLang="ja-JP" dirty="0"/>
          </a:p>
          <a:p>
            <a:r>
              <a:rPr lang="en-US" altLang="ja-JP" dirty="0"/>
              <a:t>ROC-21</a:t>
            </a:r>
            <a:r>
              <a:rPr lang="ja-JP" altLang="en-US" dirty="0"/>
              <a:t>はすでにテスト済みで、現在ハヤシレピック社にレギュレータ交換＆</a:t>
            </a:r>
            <a:r>
              <a:rPr lang="en-US" altLang="ja-JP" dirty="0"/>
              <a:t>DF</a:t>
            </a:r>
            <a:r>
              <a:rPr lang="ja-JP" altLang="en-US" dirty="0"/>
              <a:t>１８の修理依頼中。</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324118754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DA826-49B7-E5E7-FE60-992687B757C8}"/>
              </a:ext>
            </a:extLst>
          </p:cNvPr>
          <p:cNvSpPr>
            <a:spLocks noGrp="1"/>
          </p:cNvSpPr>
          <p:nvPr>
            <p:ph type="title"/>
          </p:nvPr>
        </p:nvSpPr>
        <p:spPr/>
        <p:txBody>
          <a:bodyPr/>
          <a:lstStyle/>
          <a:p>
            <a:r>
              <a:rPr kumimoji="1" lang="en-US" altLang="ja-JP" dirty="0"/>
              <a:t>BNL</a:t>
            </a:r>
            <a:r>
              <a:rPr kumimoji="1" lang="ja-JP" altLang="en-US" dirty="0"/>
              <a:t> </a:t>
            </a:r>
            <a:r>
              <a:rPr kumimoji="1" lang="en-US" altLang="ja-JP" dirty="0"/>
              <a:t>ROC</a:t>
            </a:r>
            <a:r>
              <a:rPr kumimoji="1" lang="ja-JP" altLang="en-US" dirty="0"/>
              <a:t>のポートチェック</a:t>
            </a:r>
          </a:p>
        </p:txBody>
      </p:sp>
      <p:sp>
        <p:nvSpPr>
          <p:cNvPr id="3" name="コンテンツ プレースホルダー 2">
            <a:extLst>
              <a:ext uri="{FF2B5EF4-FFF2-40B4-BE49-F238E27FC236}">
                <a16:creationId xmlns:a16="http://schemas.microsoft.com/office/drawing/2014/main" id="{33758BE7-265B-A484-B033-A4A300F9538B}"/>
              </a:ext>
            </a:extLst>
          </p:cNvPr>
          <p:cNvSpPr>
            <a:spLocks noGrp="1"/>
          </p:cNvSpPr>
          <p:nvPr>
            <p:ph idx="1"/>
          </p:nvPr>
        </p:nvSpPr>
        <p:spPr>
          <a:xfrm>
            <a:off x="838200" y="1253331"/>
            <a:ext cx="10515600" cy="4351338"/>
          </a:xfrm>
        </p:spPr>
        <p:txBody>
          <a:bodyPr>
            <a:normAutofit/>
          </a:bodyPr>
          <a:lstStyle/>
          <a:p>
            <a:endParaRPr kumimoji="1" lang="en-US" altLang="ja-JP" dirty="0"/>
          </a:p>
          <a:p>
            <a:endParaRPr kumimoji="1" lang="en-US" altLang="ja-JP" dirty="0"/>
          </a:p>
          <a:p>
            <a:r>
              <a:rPr kumimoji="1" lang="en-US" altLang="ja-JP" dirty="0"/>
              <a:t>NE5</a:t>
            </a:r>
            <a:r>
              <a:rPr kumimoji="1" lang="ja-JP" altLang="en-US" dirty="0"/>
              <a:t>、</a:t>
            </a:r>
            <a:r>
              <a:rPr kumimoji="1" lang="en-US" altLang="ja-JP" dirty="0"/>
              <a:t>SE5</a:t>
            </a:r>
            <a:r>
              <a:rPr kumimoji="1" lang="ja-JP" altLang="en-US" dirty="0"/>
              <a:t>、</a:t>
            </a:r>
            <a:r>
              <a:rPr kumimoji="1" lang="en-US" altLang="ja-JP" dirty="0"/>
              <a:t>NE1</a:t>
            </a:r>
            <a:r>
              <a:rPr lang="ja-JP" altLang="en-US" dirty="0"/>
              <a:t>について、レギュレータのアップグレード前に</a:t>
            </a:r>
            <a:r>
              <a:rPr lang="en-US" altLang="ja-JP" dirty="0"/>
              <a:t>DF18</a:t>
            </a:r>
            <a:r>
              <a:rPr lang="ja-JP" altLang="en-US" dirty="0"/>
              <a:t>ポートのヘルスチェックを実施した。</a:t>
            </a:r>
            <a:endParaRPr lang="en-US" altLang="ja-JP" dirty="0"/>
          </a:p>
          <a:p>
            <a:r>
              <a:rPr kumimoji="1" lang="ja-JP" altLang="en-US" dirty="0"/>
              <a:t>１周目全ポートをチェック、２周目でキャリブレーションが正常に取れなかったポートを再チェックした。</a:t>
            </a:r>
            <a:endParaRPr lang="en-US" altLang="ja-JP" dirty="0"/>
          </a:p>
          <a:p>
            <a:r>
              <a:rPr kumimoji="1" lang="en-US" altLang="ja-JP" dirty="0"/>
              <a:t>B</a:t>
            </a:r>
            <a:r>
              <a:rPr kumimoji="1" lang="ja-JP" altLang="en-US" dirty="0"/>
              <a:t>、</a:t>
            </a:r>
            <a:r>
              <a:rPr kumimoji="1" lang="en-US" altLang="ja-JP" dirty="0"/>
              <a:t>D</a:t>
            </a:r>
            <a:r>
              <a:rPr lang="ja-JP" altLang="en-US" dirty="0"/>
              <a:t>ポートは</a:t>
            </a:r>
            <a:r>
              <a:rPr lang="en-US" altLang="ja-JP" dirty="0"/>
              <a:t>FVTX</a:t>
            </a:r>
            <a:r>
              <a:rPr lang="ja-JP" altLang="en-US" dirty="0"/>
              <a:t>　</a:t>
            </a:r>
            <a:endParaRPr lang="en-US" altLang="ja-JP" dirty="0"/>
          </a:p>
          <a:p>
            <a:r>
              <a:rPr lang="en-US" altLang="ja-JP" dirty="0"/>
              <a:t>A</a:t>
            </a:r>
            <a:r>
              <a:rPr lang="ja-JP" altLang="en-US" dirty="0"/>
              <a:t>、</a:t>
            </a:r>
            <a:r>
              <a:rPr lang="en-US" altLang="ja-JP" dirty="0"/>
              <a:t>C</a:t>
            </a:r>
            <a:r>
              <a:rPr lang="ja-JP" altLang="en-US" dirty="0"/>
              <a:t>ポートはハーフラダー</a:t>
            </a:r>
            <a:r>
              <a:rPr lang="en-US" altLang="ja-JP" dirty="0"/>
              <a:t>×FPC</a:t>
            </a:r>
            <a:r>
              <a:rPr lang="ja-JP" altLang="en-US" dirty="0"/>
              <a:t> 　バイアス電圧無し</a:t>
            </a:r>
            <a:endParaRPr kumimoji="1" lang="en-US" altLang="ja-JP" dirty="0"/>
          </a:p>
          <a:p>
            <a:endParaRPr lang="en-US" altLang="ja-JP" dirty="0"/>
          </a:p>
          <a:p>
            <a:endParaRPr kumimoji="1" lang="ja-JP" altLang="en-US" dirty="0"/>
          </a:p>
        </p:txBody>
      </p:sp>
    </p:spTree>
    <p:extLst>
      <p:ext uri="{BB962C8B-B14F-4D97-AF65-F5344CB8AC3E}">
        <p14:creationId xmlns:p14="http://schemas.microsoft.com/office/powerpoint/2010/main" val="97043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4B115-6D61-A1CB-EA38-FFF0690BF6AD}"/>
              </a:ext>
            </a:extLst>
          </p:cNvPr>
          <p:cNvSpPr>
            <a:spLocks noGrp="1"/>
          </p:cNvSpPr>
          <p:nvPr>
            <p:ph type="title"/>
          </p:nvPr>
        </p:nvSpPr>
        <p:spPr/>
        <p:txBody>
          <a:bodyPr/>
          <a:lstStyle/>
          <a:p>
            <a:r>
              <a:rPr kumimoji="1" lang="ja-JP" altLang="en-US" dirty="0"/>
              <a:t>結果</a:t>
            </a:r>
          </a:p>
        </p:txBody>
      </p:sp>
      <p:pic>
        <p:nvPicPr>
          <p:cNvPr id="11" name="図 10">
            <a:extLst>
              <a:ext uri="{FF2B5EF4-FFF2-40B4-BE49-F238E27FC236}">
                <a16:creationId xmlns:a16="http://schemas.microsoft.com/office/drawing/2014/main" id="{4DBEE75A-5EEC-34A4-87D9-B01993765219}"/>
              </a:ext>
            </a:extLst>
          </p:cNvPr>
          <p:cNvPicPr>
            <a:picLocks noChangeAspect="1"/>
          </p:cNvPicPr>
          <p:nvPr/>
        </p:nvPicPr>
        <p:blipFill>
          <a:blip r:embed="rId2"/>
          <a:stretch>
            <a:fillRect/>
          </a:stretch>
        </p:blipFill>
        <p:spPr>
          <a:xfrm>
            <a:off x="1041400" y="4092784"/>
            <a:ext cx="695325" cy="466725"/>
          </a:xfrm>
          <a:prstGeom prst="rect">
            <a:avLst/>
          </a:prstGeom>
        </p:spPr>
      </p:pic>
      <p:pic>
        <p:nvPicPr>
          <p:cNvPr id="13" name="図 12">
            <a:extLst>
              <a:ext uri="{FF2B5EF4-FFF2-40B4-BE49-F238E27FC236}">
                <a16:creationId xmlns:a16="http://schemas.microsoft.com/office/drawing/2014/main" id="{9B354880-8499-ECE2-D319-B4664D707372}"/>
              </a:ext>
            </a:extLst>
          </p:cNvPr>
          <p:cNvPicPr>
            <a:picLocks noChangeAspect="1"/>
          </p:cNvPicPr>
          <p:nvPr/>
        </p:nvPicPr>
        <p:blipFill>
          <a:blip r:embed="rId3"/>
          <a:stretch>
            <a:fillRect/>
          </a:stretch>
        </p:blipFill>
        <p:spPr>
          <a:xfrm>
            <a:off x="1041400" y="4702384"/>
            <a:ext cx="695325" cy="466725"/>
          </a:xfrm>
          <a:prstGeom prst="rect">
            <a:avLst/>
          </a:prstGeom>
        </p:spPr>
      </p:pic>
      <p:pic>
        <p:nvPicPr>
          <p:cNvPr id="15" name="図 14">
            <a:extLst>
              <a:ext uri="{FF2B5EF4-FFF2-40B4-BE49-F238E27FC236}">
                <a16:creationId xmlns:a16="http://schemas.microsoft.com/office/drawing/2014/main" id="{4C541973-A8FA-4F53-BCAD-5D7359E89E90}"/>
              </a:ext>
            </a:extLst>
          </p:cNvPr>
          <p:cNvPicPr>
            <a:picLocks noChangeAspect="1"/>
          </p:cNvPicPr>
          <p:nvPr/>
        </p:nvPicPr>
        <p:blipFill>
          <a:blip r:embed="rId4"/>
          <a:stretch>
            <a:fillRect/>
          </a:stretch>
        </p:blipFill>
        <p:spPr>
          <a:xfrm>
            <a:off x="1041399" y="5357991"/>
            <a:ext cx="695325" cy="466725"/>
          </a:xfrm>
          <a:prstGeom prst="rect">
            <a:avLst/>
          </a:prstGeom>
        </p:spPr>
      </p:pic>
      <p:sp>
        <p:nvSpPr>
          <p:cNvPr id="16" name="テキスト ボックス 15">
            <a:extLst>
              <a:ext uri="{FF2B5EF4-FFF2-40B4-BE49-F238E27FC236}">
                <a16:creationId xmlns:a16="http://schemas.microsoft.com/office/drawing/2014/main" id="{527256CF-3590-9F99-02D7-77608502649B}"/>
              </a:ext>
            </a:extLst>
          </p:cNvPr>
          <p:cNvSpPr txBox="1"/>
          <p:nvPr/>
        </p:nvSpPr>
        <p:spPr>
          <a:xfrm>
            <a:off x="1897811" y="4141480"/>
            <a:ext cx="5842959" cy="369332"/>
          </a:xfrm>
          <a:prstGeom prst="rect">
            <a:avLst/>
          </a:prstGeom>
          <a:noFill/>
        </p:spPr>
        <p:txBody>
          <a:bodyPr wrap="square" rtlCol="0">
            <a:spAutoFit/>
          </a:bodyPr>
          <a:lstStyle/>
          <a:p>
            <a:r>
              <a:rPr kumimoji="1" lang="en-US" altLang="ja-JP" dirty="0"/>
              <a:t>…</a:t>
            </a:r>
            <a:r>
              <a:rPr kumimoji="1" lang="ja-JP" altLang="en-US" dirty="0"/>
              <a:t>正常にキャリブレーションが取れた。</a:t>
            </a:r>
          </a:p>
        </p:txBody>
      </p:sp>
      <p:sp>
        <p:nvSpPr>
          <p:cNvPr id="17" name="テキスト ボックス 16">
            <a:extLst>
              <a:ext uri="{FF2B5EF4-FFF2-40B4-BE49-F238E27FC236}">
                <a16:creationId xmlns:a16="http://schemas.microsoft.com/office/drawing/2014/main" id="{7322AD06-168C-9F92-2661-3DFC44831532}"/>
              </a:ext>
            </a:extLst>
          </p:cNvPr>
          <p:cNvSpPr txBox="1"/>
          <p:nvPr/>
        </p:nvSpPr>
        <p:spPr>
          <a:xfrm>
            <a:off x="1897810" y="4751080"/>
            <a:ext cx="5842959" cy="369332"/>
          </a:xfrm>
          <a:prstGeom prst="rect">
            <a:avLst/>
          </a:prstGeom>
          <a:noFill/>
        </p:spPr>
        <p:txBody>
          <a:bodyPr wrap="square" rtlCol="0">
            <a:spAutoFit/>
          </a:bodyPr>
          <a:lstStyle/>
          <a:p>
            <a:r>
              <a:rPr kumimoji="1" lang="en-US" altLang="ja-JP" dirty="0"/>
              <a:t>…</a:t>
            </a:r>
            <a:r>
              <a:rPr lang="ja-JP" altLang="en-US" dirty="0"/>
              <a:t>キャリブレーションは取れるが正常ではない。</a:t>
            </a:r>
            <a:endParaRPr kumimoji="1" lang="ja-JP" altLang="en-US" dirty="0"/>
          </a:p>
        </p:txBody>
      </p:sp>
      <p:sp>
        <p:nvSpPr>
          <p:cNvPr id="18" name="テキスト ボックス 17">
            <a:extLst>
              <a:ext uri="{FF2B5EF4-FFF2-40B4-BE49-F238E27FC236}">
                <a16:creationId xmlns:a16="http://schemas.microsoft.com/office/drawing/2014/main" id="{C477D733-881B-E96B-C46E-D1D6A15F59CD}"/>
              </a:ext>
            </a:extLst>
          </p:cNvPr>
          <p:cNvSpPr txBox="1"/>
          <p:nvPr/>
        </p:nvSpPr>
        <p:spPr>
          <a:xfrm>
            <a:off x="1897810" y="5406687"/>
            <a:ext cx="5842959" cy="369332"/>
          </a:xfrm>
          <a:prstGeom prst="rect">
            <a:avLst/>
          </a:prstGeom>
          <a:noFill/>
        </p:spPr>
        <p:txBody>
          <a:bodyPr wrap="square" rtlCol="0">
            <a:spAutoFit/>
          </a:bodyPr>
          <a:lstStyle/>
          <a:p>
            <a:r>
              <a:rPr kumimoji="1" lang="en-US" altLang="ja-JP" dirty="0"/>
              <a:t>…</a:t>
            </a:r>
            <a:r>
              <a:rPr lang="ja-JP" altLang="en-US" dirty="0"/>
              <a:t>キャリブレーションが取れない</a:t>
            </a:r>
            <a:r>
              <a:rPr kumimoji="1" lang="ja-JP" altLang="en-US" dirty="0"/>
              <a:t>。</a:t>
            </a:r>
          </a:p>
        </p:txBody>
      </p:sp>
      <p:graphicFrame>
        <p:nvGraphicFramePr>
          <p:cNvPr id="30" name="コンテンツ プレースホルダー 29">
            <a:extLst>
              <a:ext uri="{FF2B5EF4-FFF2-40B4-BE49-F238E27FC236}">
                <a16:creationId xmlns:a16="http://schemas.microsoft.com/office/drawing/2014/main" id="{0C0CD55E-66AB-DF4D-C03E-6717BA211905}"/>
              </a:ext>
            </a:extLst>
          </p:cNvPr>
          <p:cNvGraphicFramePr>
            <a:graphicFrameLocks noGrp="1"/>
          </p:cNvGraphicFramePr>
          <p:nvPr>
            <p:ph idx="1"/>
            <p:extLst>
              <p:ext uri="{D42A27DB-BD31-4B8C-83A1-F6EECF244321}">
                <p14:modId xmlns:p14="http://schemas.microsoft.com/office/powerpoint/2010/main" val="2390495213"/>
              </p:ext>
            </p:extLst>
          </p:nvPr>
        </p:nvGraphicFramePr>
        <p:xfrm>
          <a:off x="1041400" y="1587394"/>
          <a:ext cx="10109200" cy="1664972"/>
        </p:xfrm>
        <a:graphic>
          <a:graphicData uri="http://schemas.openxmlformats.org/drawingml/2006/table">
            <a:tbl>
              <a:tblPr/>
              <a:tblGrid>
                <a:gridCol w="876300">
                  <a:extLst>
                    <a:ext uri="{9D8B030D-6E8A-4147-A177-3AD203B41FA5}">
                      <a16:colId xmlns:a16="http://schemas.microsoft.com/office/drawing/2014/main" val="2563408605"/>
                    </a:ext>
                  </a:extLst>
                </a:gridCol>
                <a:gridCol w="1003300">
                  <a:extLst>
                    <a:ext uri="{9D8B030D-6E8A-4147-A177-3AD203B41FA5}">
                      <a16:colId xmlns:a16="http://schemas.microsoft.com/office/drawing/2014/main" val="150520694"/>
                    </a:ext>
                  </a:extLst>
                </a:gridCol>
                <a:gridCol w="685800">
                  <a:extLst>
                    <a:ext uri="{9D8B030D-6E8A-4147-A177-3AD203B41FA5}">
                      <a16:colId xmlns:a16="http://schemas.microsoft.com/office/drawing/2014/main" val="601458258"/>
                    </a:ext>
                  </a:extLst>
                </a:gridCol>
                <a:gridCol w="685800">
                  <a:extLst>
                    <a:ext uri="{9D8B030D-6E8A-4147-A177-3AD203B41FA5}">
                      <a16:colId xmlns:a16="http://schemas.microsoft.com/office/drawing/2014/main" val="3302208845"/>
                    </a:ext>
                  </a:extLst>
                </a:gridCol>
                <a:gridCol w="685800">
                  <a:extLst>
                    <a:ext uri="{9D8B030D-6E8A-4147-A177-3AD203B41FA5}">
                      <a16:colId xmlns:a16="http://schemas.microsoft.com/office/drawing/2014/main" val="3885144547"/>
                    </a:ext>
                  </a:extLst>
                </a:gridCol>
                <a:gridCol w="685800">
                  <a:extLst>
                    <a:ext uri="{9D8B030D-6E8A-4147-A177-3AD203B41FA5}">
                      <a16:colId xmlns:a16="http://schemas.microsoft.com/office/drawing/2014/main" val="4288166424"/>
                    </a:ext>
                  </a:extLst>
                </a:gridCol>
                <a:gridCol w="685800">
                  <a:extLst>
                    <a:ext uri="{9D8B030D-6E8A-4147-A177-3AD203B41FA5}">
                      <a16:colId xmlns:a16="http://schemas.microsoft.com/office/drawing/2014/main" val="2696524284"/>
                    </a:ext>
                  </a:extLst>
                </a:gridCol>
                <a:gridCol w="685800">
                  <a:extLst>
                    <a:ext uri="{9D8B030D-6E8A-4147-A177-3AD203B41FA5}">
                      <a16:colId xmlns:a16="http://schemas.microsoft.com/office/drawing/2014/main" val="2617213396"/>
                    </a:ext>
                  </a:extLst>
                </a:gridCol>
                <a:gridCol w="685800">
                  <a:extLst>
                    <a:ext uri="{9D8B030D-6E8A-4147-A177-3AD203B41FA5}">
                      <a16:colId xmlns:a16="http://schemas.microsoft.com/office/drawing/2014/main" val="1962029422"/>
                    </a:ext>
                  </a:extLst>
                </a:gridCol>
                <a:gridCol w="685800">
                  <a:extLst>
                    <a:ext uri="{9D8B030D-6E8A-4147-A177-3AD203B41FA5}">
                      <a16:colId xmlns:a16="http://schemas.microsoft.com/office/drawing/2014/main" val="1927807011"/>
                    </a:ext>
                  </a:extLst>
                </a:gridCol>
                <a:gridCol w="685800">
                  <a:extLst>
                    <a:ext uri="{9D8B030D-6E8A-4147-A177-3AD203B41FA5}">
                      <a16:colId xmlns:a16="http://schemas.microsoft.com/office/drawing/2014/main" val="1589421848"/>
                    </a:ext>
                  </a:extLst>
                </a:gridCol>
                <a:gridCol w="685800">
                  <a:extLst>
                    <a:ext uri="{9D8B030D-6E8A-4147-A177-3AD203B41FA5}">
                      <a16:colId xmlns:a16="http://schemas.microsoft.com/office/drawing/2014/main" val="2627486980"/>
                    </a:ext>
                  </a:extLst>
                </a:gridCol>
                <a:gridCol w="685800">
                  <a:extLst>
                    <a:ext uri="{9D8B030D-6E8A-4147-A177-3AD203B41FA5}">
                      <a16:colId xmlns:a16="http://schemas.microsoft.com/office/drawing/2014/main" val="1192823850"/>
                    </a:ext>
                  </a:extLst>
                </a:gridCol>
                <a:gridCol w="685800">
                  <a:extLst>
                    <a:ext uri="{9D8B030D-6E8A-4147-A177-3AD203B41FA5}">
                      <a16:colId xmlns:a16="http://schemas.microsoft.com/office/drawing/2014/main" val="4243322491"/>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46988"/>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NW5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69123270"/>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13896200"/>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14805228"/>
                  </a:ext>
                </a:extLst>
              </a:tr>
            </a:tbl>
          </a:graphicData>
        </a:graphic>
      </p:graphicFrame>
    </p:spTree>
    <p:extLst>
      <p:ext uri="{BB962C8B-B14F-4D97-AF65-F5344CB8AC3E}">
        <p14:creationId xmlns:p14="http://schemas.microsoft.com/office/powerpoint/2010/main" val="229076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en-US" altLang="ja-JP" dirty="0"/>
              <a:t>NW5</a:t>
            </a:r>
            <a:r>
              <a:rPr lang="ja-JP" altLang="en-US" dirty="0"/>
              <a:t> </a:t>
            </a:r>
            <a:r>
              <a:rPr lang="en-US" altLang="ja-JP" dirty="0"/>
              <a:t>A1</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キャリブレーションが取れない。</a:t>
            </a:r>
            <a:endParaRPr lang="en-US" altLang="ja-JP" dirty="0"/>
          </a:p>
          <a:p>
            <a:r>
              <a:rPr kumimoji="1" lang="en-US" altLang="ja-JP" dirty="0"/>
              <a:t>FEM</a:t>
            </a:r>
            <a:r>
              <a:rPr kumimoji="1" lang="ja-JP" altLang="en-US" dirty="0"/>
              <a:t>の</a:t>
            </a:r>
            <a:r>
              <a:rPr lang="en-US" altLang="ja-JP" dirty="0"/>
              <a:t>LED</a:t>
            </a:r>
            <a:r>
              <a:rPr lang="ja-JP" altLang="en-US" dirty="0"/>
              <a:t>が点灯せず、</a:t>
            </a:r>
            <a:r>
              <a:rPr lang="en-US" altLang="ja-JP" dirty="0"/>
              <a:t>Data</a:t>
            </a:r>
            <a:r>
              <a:rPr lang="ja-JP" altLang="en-US" dirty="0"/>
              <a:t> </a:t>
            </a:r>
            <a:r>
              <a:rPr lang="en-US" altLang="ja-JP" dirty="0"/>
              <a:t>Fiber</a:t>
            </a:r>
            <a:r>
              <a:rPr lang="ja-JP" altLang="en-US" dirty="0"/>
              <a:t>が</a:t>
            </a:r>
            <a:r>
              <a:rPr lang="en-US" altLang="ja-JP" dirty="0"/>
              <a:t>Latch</a:t>
            </a:r>
          </a:p>
          <a:p>
            <a:pPr marL="0" indent="0">
              <a:buNone/>
            </a:pPr>
            <a:r>
              <a:rPr lang="ja-JP" altLang="en-US" dirty="0"/>
              <a:t>しない</a:t>
            </a:r>
            <a:r>
              <a:rPr kumimoji="1" lang="ja-JP" altLang="en-US" dirty="0"/>
              <a:t> </a:t>
            </a:r>
            <a:endParaRPr kumimoji="1" lang="en-US" altLang="ja-JP" dirty="0"/>
          </a:p>
          <a:p>
            <a:pPr marL="0" indent="0">
              <a:buNone/>
            </a:pPr>
            <a:endParaRPr lang="en-US" altLang="ja-JP" dirty="0"/>
          </a:p>
        </p:txBody>
      </p:sp>
      <p:pic>
        <p:nvPicPr>
          <p:cNvPr id="5" name="図 4">
            <a:extLst>
              <a:ext uri="{FF2B5EF4-FFF2-40B4-BE49-F238E27FC236}">
                <a16:creationId xmlns:a16="http://schemas.microsoft.com/office/drawing/2014/main" id="{3DE5EE21-DE97-D294-8EF6-FD720089A9EE}"/>
              </a:ext>
            </a:extLst>
          </p:cNvPr>
          <p:cNvPicPr>
            <a:picLocks noChangeAspect="1"/>
          </p:cNvPicPr>
          <p:nvPr/>
        </p:nvPicPr>
        <p:blipFill>
          <a:blip r:embed="rId3"/>
          <a:stretch>
            <a:fillRect/>
          </a:stretch>
        </p:blipFill>
        <p:spPr>
          <a:xfrm>
            <a:off x="981974" y="1448175"/>
            <a:ext cx="9239250" cy="823913"/>
          </a:xfrm>
          <a:prstGeom prst="rect">
            <a:avLst/>
          </a:prstGeom>
        </p:spPr>
      </p:pic>
      <p:pic>
        <p:nvPicPr>
          <p:cNvPr id="7" name="図 6">
            <a:extLst>
              <a:ext uri="{FF2B5EF4-FFF2-40B4-BE49-F238E27FC236}">
                <a16:creationId xmlns:a16="http://schemas.microsoft.com/office/drawing/2014/main" id="{9C1FAD6E-5BF6-ACC1-D0DC-58B7A1645877}"/>
              </a:ext>
            </a:extLst>
          </p:cNvPr>
          <p:cNvPicPr>
            <a:picLocks noChangeAspect="1"/>
          </p:cNvPicPr>
          <p:nvPr/>
        </p:nvPicPr>
        <p:blipFill>
          <a:blip r:embed="rId4"/>
          <a:stretch>
            <a:fillRect/>
          </a:stretch>
        </p:blipFill>
        <p:spPr>
          <a:xfrm>
            <a:off x="9111454" y="2518316"/>
            <a:ext cx="1109770" cy="3781754"/>
          </a:xfrm>
          <a:prstGeom prst="rect">
            <a:avLst/>
          </a:prstGeom>
        </p:spPr>
      </p:pic>
    </p:spTree>
    <p:extLst>
      <p:ext uri="{BB962C8B-B14F-4D97-AF65-F5344CB8AC3E}">
        <p14:creationId xmlns:p14="http://schemas.microsoft.com/office/powerpoint/2010/main" val="13645401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en-US" altLang="ja-JP" dirty="0"/>
              <a:t>NW5</a:t>
            </a:r>
            <a:r>
              <a:rPr lang="ja-JP" altLang="en-US" dirty="0"/>
              <a:t> </a:t>
            </a:r>
            <a:r>
              <a:rPr lang="en-US" altLang="ja-JP" dirty="0"/>
              <a:t>A3</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434591"/>
            <a:ext cx="10515600" cy="4351338"/>
          </a:xfrm>
        </p:spPr>
        <p:txBody>
          <a:bodyPr/>
          <a:lstStyle/>
          <a:p>
            <a:r>
              <a:rPr lang="ja-JP" altLang="en-US" dirty="0"/>
              <a:t>キャリブレーションは取れるが正常ではない。</a:t>
            </a:r>
            <a:endParaRPr lang="en-US" altLang="ja-JP" dirty="0"/>
          </a:p>
          <a:p>
            <a:r>
              <a:rPr kumimoji="1" lang="ja-JP" altLang="en-US" dirty="0"/>
              <a:t> </a:t>
            </a:r>
            <a:r>
              <a:rPr lang="ja-JP" altLang="en-US" dirty="0"/>
              <a:t>チップ</a:t>
            </a:r>
            <a:r>
              <a:rPr lang="en-US" altLang="ja-JP" dirty="0"/>
              <a:t>1~5 </a:t>
            </a:r>
            <a:r>
              <a:rPr lang="ja-JP" altLang="en-US" dirty="0"/>
              <a:t>チャンネル</a:t>
            </a:r>
            <a:r>
              <a:rPr lang="en-US" altLang="ja-JP" dirty="0"/>
              <a:t>0~40</a:t>
            </a:r>
            <a:r>
              <a:rPr lang="ja-JP" altLang="en-US" dirty="0"/>
              <a:t>欠け</a:t>
            </a:r>
            <a:endParaRPr lang="en-US" altLang="ja-JP" dirty="0"/>
          </a:p>
          <a:p>
            <a:r>
              <a:rPr lang="ja-JP" altLang="en-US" dirty="0"/>
              <a:t>チップ</a:t>
            </a:r>
            <a:r>
              <a:rPr lang="en-US" altLang="ja-JP" dirty="0"/>
              <a:t>6,7,8 </a:t>
            </a:r>
            <a:r>
              <a:rPr lang="ja-JP" altLang="en-US" dirty="0"/>
              <a:t>チャンネル</a:t>
            </a:r>
            <a:r>
              <a:rPr lang="en-US" altLang="ja-JP" dirty="0"/>
              <a:t>40~100</a:t>
            </a:r>
            <a:r>
              <a:rPr lang="ja-JP" altLang="en-US" dirty="0"/>
              <a:t>欠け</a:t>
            </a:r>
            <a:endParaRPr lang="en-US" altLang="ja-JP" dirty="0"/>
          </a:p>
          <a:p>
            <a:pPr marL="0" indent="0">
              <a:buNone/>
            </a:pPr>
            <a:endParaRPr lang="en-US" altLang="ja-JP" dirty="0"/>
          </a:p>
          <a:p>
            <a:endParaRPr kumimoji="1" lang="en-US" altLang="ja-JP" dirty="0"/>
          </a:p>
          <a:p>
            <a:pPr marL="0" indent="0">
              <a:buNone/>
            </a:pPr>
            <a:endParaRPr lang="en-US" altLang="ja-JP" dirty="0"/>
          </a:p>
        </p:txBody>
      </p:sp>
      <p:pic>
        <p:nvPicPr>
          <p:cNvPr id="5" name="図 4">
            <a:extLst>
              <a:ext uri="{FF2B5EF4-FFF2-40B4-BE49-F238E27FC236}">
                <a16:creationId xmlns:a16="http://schemas.microsoft.com/office/drawing/2014/main" id="{3DE5EE21-DE97-D294-8EF6-FD720089A9EE}"/>
              </a:ext>
            </a:extLst>
          </p:cNvPr>
          <p:cNvPicPr>
            <a:picLocks noChangeAspect="1"/>
          </p:cNvPicPr>
          <p:nvPr/>
        </p:nvPicPr>
        <p:blipFill>
          <a:blip r:embed="rId3"/>
          <a:stretch>
            <a:fillRect/>
          </a:stretch>
        </p:blipFill>
        <p:spPr>
          <a:xfrm>
            <a:off x="981974" y="1448175"/>
            <a:ext cx="9239250" cy="823913"/>
          </a:xfrm>
          <a:prstGeom prst="rect">
            <a:avLst/>
          </a:prstGeom>
        </p:spPr>
      </p:pic>
      <p:pic>
        <p:nvPicPr>
          <p:cNvPr id="9" name="図 8">
            <a:extLst>
              <a:ext uri="{FF2B5EF4-FFF2-40B4-BE49-F238E27FC236}">
                <a16:creationId xmlns:a16="http://schemas.microsoft.com/office/drawing/2014/main" id="{4B76CE92-0E2A-3FFD-B6CE-2968A6A5C119}"/>
              </a:ext>
            </a:extLst>
          </p:cNvPr>
          <p:cNvPicPr>
            <a:picLocks noChangeAspect="1"/>
          </p:cNvPicPr>
          <p:nvPr/>
        </p:nvPicPr>
        <p:blipFill>
          <a:blip r:embed="rId4"/>
          <a:stretch>
            <a:fillRect/>
          </a:stretch>
        </p:blipFill>
        <p:spPr>
          <a:xfrm>
            <a:off x="838200" y="4331929"/>
            <a:ext cx="10271185" cy="1397303"/>
          </a:xfrm>
          <a:prstGeom prst="rect">
            <a:avLst/>
          </a:prstGeom>
        </p:spPr>
      </p:pic>
    </p:spTree>
    <p:extLst>
      <p:ext uri="{BB962C8B-B14F-4D97-AF65-F5344CB8AC3E}">
        <p14:creationId xmlns:p14="http://schemas.microsoft.com/office/powerpoint/2010/main" val="68706733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en-US" altLang="ja-JP" dirty="0"/>
              <a:t>NW5</a:t>
            </a:r>
            <a:r>
              <a:rPr lang="ja-JP" altLang="en-US" dirty="0"/>
              <a:t> </a:t>
            </a:r>
            <a:r>
              <a:rPr lang="en-US" altLang="ja-JP" dirty="0"/>
              <a:t>B3</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キャリブレーションが取れない。</a:t>
            </a:r>
            <a:endParaRPr lang="en-US" altLang="ja-JP" dirty="0"/>
          </a:p>
          <a:p>
            <a:r>
              <a:rPr kumimoji="1" lang="en-US" altLang="ja-JP" dirty="0"/>
              <a:t>FEM</a:t>
            </a:r>
            <a:r>
              <a:rPr kumimoji="1" lang="ja-JP" altLang="en-US" dirty="0"/>
              <a:t>の</a:t>
            </a:r>
            <a:r>
              <a:rPr lang="en-US" altLang="ja-JP" dirty="0"/>
              <a:t>LED</a:t>
            </a:r>
            <a:r>
              <a:rPr kumimoji="1" lang="ja-JP" altLang="en-US" dirty="0"/>
              <a:t>一部不点灯。 </a:t>
            </a:r>
            <a:endParaRPr kumimoji="1" lang="en-US" altLang="ja-JP" dirty="0"/>
          </a:p>
          <a:p>
            <a:pPr marL="0" indent="0">
              <a:buNone/>
            </a:pPr>
            <a:endParaRPr lang="en-US" altLang="ja-JP" dirty="0"/>
          </a:p>
        </p:txBody>
      </p:sp>
      <p:pic>
        <p:nvPicPr>
          <p:cNvPr id="5" name="図 4">
            <a:extLst>
              <a:ext uri="{FF2B5EF4-FFF2-40B4-BE49-F238E27FC236}">
                <a16:creationId xmlns:a16="http://schemas.microsoft.com/office/drawing/2014/main" id="{3DE5EE21-DE97-D294-8EF6-FD720089A9EE}"/>
              </a:ext>
            </a:extLst>
          </p:cNvPr>
          <p:cNvPicPr>
            <a:picLocks noChangeAspect="1"/>
          </p:cNvPicPr>
          <p:nvPr/>
        </p:nvPicPr>
        <p:blipFill>
          <a:blip r:embed="rId2"/>
          <a:stretch>
            <a:fillRect/>
          </a:stretch>
        </p:blipFill>
        <p:spPr>
          <a:xfrm>
            <a:off x="981974" y="1448175"/>
            <a:ext cx="9239250" cy="823913"/>
          </a:xfrm>
          <a:prstGeom prst="rect">
            <a:avLst/>
          </a:prstGeom>
        </p:spPr>
      </p:pic>
      <p:pic>
        <p:nvPicPr>
          <p:cNvPr id="8" name="図 7">
            <a:extLst>
              <a:ext uri="{FF2B5EF4-FFF2-40B4-BE49-F238E27FC236}">
                <a16:creationId xmlns:a16="http://schemas.microsoft.com/office/drawing/2014/main" id="{CA6E6C59-631D-26A8-960A-5E897D482674}"/>
              </a:ext>
            </a:extLst>
          </p:cNvPr>
          <p:cNvPicPr>
            <a:picLocks noChangeAspect="1"/>
          </p:cNvPicPr>
          <p:nvPr/>
        </p:nvPicPr>
        <p:blipFill>
          <a:blip r:embed="rId3"/>
          <a:stretch>
            <a:fillRect/>
          </a:stretch>
        </p:blipFill>
        <p:spPr>
          <a:xfrm>
            <a:off x="8925392" y="2555996"/>
            <a:ext cx="1295832" cy="4015945"/>
          </a:xfrm>
          <a:prstGeom prst="rect">
            <a:avLst/>
          </a:prstGeom>
        </p:spPr>
      </p:pic>
    </p:spTree>
    <p:extLst>
      <p:ext uri="{BB962C8B-B14F-4D97-AF65-F5344CB8AC3E}">
        <p14:creationId xmlns:p14="http://schemas.microsoft.com/office/powerpoint/2010/main" val="14339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en-US" altLang="ja-JP" dirty="0"/>
              <a:t>NW5</a:t>
            </a:r>
            <a:r>
              <a:rPr lang="ja-JP" altLang="en-US" dirty="0"/>
              <a:t> </a:t>
            </a:r>
            <a:r>
              <a:rPr lang="en-US" altLang="ja-JP" dirty="0"/>
              <a:t>D3</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キャリブレーションが取れない。</a:t>
            </a:r>
            <a:endParaRPr lang="en-US" altLang="ja-JP" dirty="0"/>
          </a:p>
          <a:p>
            <a:r>
              <a:rPr kumimoji="1" lang="en-US" altLang="ja-JP" dirty="0"/>
              <a:t>FEM</a:t>
            </a:r>
            <a:r>
              <a:rPr kumimoji="1" lang="ja-JP" altLang="en-US" dirty="0"/>
              <a:t>の</a:t>
            </a:r>
            <a:r>
              <a:rPr kumimoji="1" lang="en-US" altLang="ja-JP" dirty="0"/>
              <a:t>19</a:t>
            </a:r>
            <a:r>
              <a:rPr kumimoji="1" lang="ja-JP" altLang="en-US" dirty="0"/>
              <a:t>番が赤く光っている。 </a:t>
            </a:r>
            <a:endParaRPr kumimoji="1" lang="en-US" altLang="ja-JP" dirty="0"/>
          </a:p>
          <a:p>
            <a:pPr marL="0" indent="0">
              <a:buNone/>
            </a:pPr>
            <a:endParaRPr lang="en-US" altLang="ja-JP" dirty="0"/>
          </a:p>
        </p:txBody>
      </p:sp>
      <p:pic>
        <p:nvPicPr>
          <p:cNvPr id="5" name="図 4">
            <a:extLst>
              <a:ext uri="{FF2B5EF4-FFF2-40B4-BE49-F238E27FC236}">
                <a16:creationId xmlns:a16="http://schemas.microsoft.com/office/drawing/2014/main" id="{3DE5EE21-DE97-D294-8EF6-FD720089A9EE}"/>
              </a:ext>
            </a:extLst>
          </p:cNvPr>
          <p:cNvPicPr>
            <a:picLocks noChangeAspect="1"/>
          </p:cNvPicPr>
          <p:nvPr/>
        </p:nvPicPr>
        <p:blipFill>
          <a:blip r:embed="rId3"/>
          <a:stretch>
            <a:fillRect/>
          </a:stretch>
        </p:blipFill>
        <p:spPr>
          <a:xfrm>
            <a:off x="981974" y="1448175"/>
            <a:ext cx="9239250" cy="823913"/>
          </a:xfrm>
          <a:prstGeom prst="rect">
            <a:avLst/>
          </a:prstGeom>
        </p:spPr>
      </p:pic>
      <p:pic>
        <p:nvPicPr>
          <p:cNvPr id="6" name="図 5">
            <a:extLst>
              <a:ext uri="{FF2B5EF4-FFF2-40B4-BE49-F238E27FC236}">
                <a16:creationId xmlns:a16="http://schemas.microsoft.com/office/drawing/2014/main" id="{918A413C-909B-0A5A-D906-E9C24356E2A2}"/>
              </a:ext>
            </a:extLst>
          </p:cNvPr>
          <p:cNvPicPr>
            <a:picLocks noChangeAspect="1"/>
          </p:cNvPicPr>
          <p:nvPr/>
        </p:nvPicPr>
        <p:blipFill>
          <a:blip r:embed="rId4"/>
          <a:stretch>
            <a:fillRect/>
          </a:stretch>
        </p:blipFill>
        <p:spPr>
          <a:xfrm>
            <a:off x="9015302" y="2618911"/>
            <a:ext cx="1205922" cy="3961895"/>
          </a:xfrm>
          <a:prstGeom prst="rect">
            <a:avLst/>
          </a:prstGeom>
        </p:spPr>
      </p:pic>
    </p:spTree>
    <p:extLst>
      <p:ext uri="{BB962C8B-B14F-4D97-AF65-F5344CB8AC3E}">
        <p14:creationId xmlns:p14="http://schemas.microsoft.com/office/powerpoint/2010/main" val="100243158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SE5</a:t>
            </a:r>
            <a:r>
              <a:rPr lang="ja-JP" altLang="en-US" dirty="0"/>
              <a:t> </a:t>
            </a:r>
            <a:r>
              <a:rPr lang="en-US" altLang="ja-JP" dirty="0"/>
              <a:t>A1</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キャリブレーションは取れるが正常ではない。</a:t>
            </a:r>
            <a:endParaRPr lang="en-US" altLang="ja-JP" dirty="0"/>
          </a:p>
          <a:p>
            <a:endParaRPr kumimoji="1" lang="en-US" altLang="ja-JP" dirty="0"/>
          </a:p>
          <a:p>
            <a:pPr marL="0" indent="0">
              <a:buNone/>
            </a:pPr>
            <a:endParaRPr lang="en-US" altLang="ja-JP" dirty="0"/>
          </a:p>
        </p:txBody>
      </p:sp>
      <p:graphicFrame>
        <p:nvGraphicFramePr>
          <p:cNvPr id="9" name="表 8">
            <a:extLst>
              <a:ext uri="{FF2B5EF4-FFF2-40B4-BE49-F238E27FC236}">
                <a16:creationId xmlns:a16="http://schemas.microsoft.com/office/drawing/2014/main" id="{469A02A4-3B4B-A300-013D-B2DD66345D81}"/>
              </a:ext>
            </a:extLst>
          </p:cNvPr>
          <p:cNvGraphicFramePr>
            <a:graphicFrameLocks noGrp="1"/>
          </p:cNvGraphicFramePr>
          <p:nvPr>
            <p:extLst>
              <p:ext uri="{D42A27DB-BD31-4B8C-83A1-F6EECF244321}">
                <p14:modId xmlns:p14="http://schemas.microsoft.com/office/powerpoint/2010/main" val="3288682466"/>
              </p:ext>
            </p:extLst>
          </p:nvPr>
        </p:nvGraphicFramePr>
        <p:xfrm>
          <a:off x="1041400" y="1321336"/>
          <a:ext cx="10109200" cy="802006"/>
        </p:xfrm>
        <a:graphic>
          <a:graphicData uri="http://schemas.openxmlformats.org/drawingml/2006/table">
            <a:tbl>
              <a:tblPr/>
              <a:tblGrid>
                <a:gridCol w="876300">
                  <a:extLst>
                    <a:ext uri="{9D8B030D-6E8A-4147-A177-3AD203B41FA5}">
                      <a16:colId xmlns:a16="http://schemas.microsoft.com/office/drawing/2014/main" val="1993468258"/>
                    </a:ext>
                  </a:extLst>
                </a:gridCol>
                <a:gridCol w="1003300">
                  <a:extLst>
                    <a:ext uri="{9D8B030D-6E8A-4147-A177-3AD203B41FA5}">
                      <a16:colId xmlns:a16="http://schemas.microsoft.com/office/drawing/2014/main" val="3716392983"/>
                    </a:ext>
                  </a:extLst>
                </a:gridCol>
                <a:gridCol w="685800">
                  <a:extLst>
                    <a:ext uri="{9D8B030D-6E8A-4147-A177-3AD203B41FA5}">
                      <a16:colId xmlns:a16="http://schemas.microsoft.com/office/drawing/2014/main" val="1334509282"/>
                    </a:ext>
                  </a:extLst>
                </a:gridCol>
                <a:gridCol w="685800">
                  <a:extLst>
                    <a:ext uri="{9D8B030D-6E8A-4147-A177-3AD203B41FA5}">
                      <a16:colId xmlns:a16="http://schemas.microsoft.com/office/drawing/2014/main" val="2665380858"/>
                    </a:ext>
                  </a:extLst>
                </a:gridCol>
                <a:gridCol w="685800">
                  <a:extLst>
                    <a:ext uri="{9D8B030D-6E8A-4147-A177-3AD203B41FA5}">
                      <a16:colId xmlns:a16="http://schemas.microsoft.com/office/drawing/2014/main" val="2678083119"/>
                    </a:ext>
                  </a:extLst>
                </a:gridCol>
                <a:gridCol w="685800">
                  <a:extLst>
                    <a:ext uri="{9D8B030D-6E8A-4147-A177-3AD203B41FA5}">
                      <a16:colId xmlns:a16="http://schemas.microsoft.com/office/drawing/2014/main" val="3607388448"/>
                    </a:ext>
                  </a:extLst>
                </a:gridCol>
                <a:gridCol w="685800">
                  <a:extLst>
                    <a:ext uri="{9D8B030D-6E8A-4147-A177-3AD203B41FA5}">
                      <a16:colId xmlns:a16="http://schemas.microsoft.com/office/drawing/2014/main" val="787042073"/>
                    </a:ext>
                  </a:extLst>
                </a:gridCol>
                <a:gridCol w="685800">
                  <a:extLst>
                    <a:ext uri="{9D8B030D-6E8A-4147-A177-3AD203B41FA5}">
                      <a16:colId xmlns:a16="http://schemas.microsoft.com/office/drawing/2014/main" val="1678670968"/>
                    </a:ext>
                  </a:extLst>
                </a:gridCol>
                <a:gridCol w="685800">
                  <a:extLst>
                    <a:ext uri="{9D8B030D-6E8A-4147-A177-3AD203B41FA5}">
                      <a16:colId xmlns:a16="http://schemas.microsoft.com/office/drawing/2014/main" val="3140350001"/>
                    </a:ext>
                  </a:extLst>
                </a:gridCol>
                <a:gridCol w="685800">
                  <a:extLst>
                    <a:ext uri="{9D8B030D-6E8A-4147-A177-3AD203B41FA5}">
                      <a16:colId xmlns:a16="http://schemas.microsoft.com/office/drawing/2014/main" val="3302252228"/>
                    </a:ext>
                  </a:extLst>
                </a:gridCol>
                <a:gridCol w="685800">
                  <a:extLst>
                    <a:ext uri="{9D8B030D-6E8A-4147-A177-3AD203B41FA5}">
                      <a16:colId xmlns:a16="http://schemas.microsoft.com/office/drawing/2014/main" val="851839026"/>
                    </a:ext>
                  </a:extLst>
                </a:gridCol>
                <a:gridCol w="685800">
                  <a:extLst>
                    <a:ext uri="{9D8B030D-6E8A-4147-A177-3AD203B41FA5}">
                      <a16:colId xmlns:a16="http://schemas.microsoft.com/office/drawing/2014/main" val="3855597729"/>
                    </a:ext>
                  </a:extLst>
                </a:gridCol>
                <a:gridCol w="685800">
                  <a:extLst>
                    <a:ext uri="{9D8B030D-6E8A-4147-A177-3AD203B41FA5}">
                      <a16:colId xmlns:a16="http://schemas.microsoft.com/office/drawing/2014/main" val="1488554762"/>
                    </a:ext>
                  </a:extLst>
                </a:gridCol>
                <a:gridCol w="685800">
                  <a:extLst>
                    <a:ext uri="{9D8B030D-6E8A-4147-A177-3AD203B41FA5}">
                      <a16:colId xmlns:a16="http://schemas.microsoft.com/office/drawing/2014/main" val="3200698128"/>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48694"/>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34110360"/>
                  </a:ext>
                </a:extLst>
              </a:tr>
            </a:tbl>
          </a:graphicData>
        </a:graphic>
      </p:graphicFrame>
      <p:pic>
        <p:nvPicPr>
          <p:cNvPr id="11" name="図 10">
            <a:extLst>
              <a:ext uri="{FF2B5EF4-FFF2-40B4-BE49-F238E27FC236}">
                <a16:creationId xmlns:a16="http://schemas.microsoft.com/office/drawing/2014/main" id="{93D9774B-99C3-DCD9-29C8-909897FE34E5}"/>
              </a:ext>
            </a:extLst>
          </p:cNvPr>
          <p:cNvPicPr>
            <a:picLocks noChangeAspect="1"/>
          </p:cNvPicPr>
          <p:nvPr/>
        </p:nvPicPr>
        <p:blipFill>
          <a:blip r:embed="rId2"/>
          <a:stretch>
            <a:fillRect/>
          </a:stretch>
        </p:blipFill>
        <p:spPr>
          <a:xfrm>
            <a:off x="1038188" y="3079553"/>
            <a:ext cx="10115624" cy="1371610"/>
          </a:xfrm>
          <a:prstGeom prst="rect">
            <a:avLst/>
          </a:prstGeom>
        </p:spPr>
      </p:pic>
      <p:pic>
        <p:nvPicPr>
          <p:cNvPr id="13" name="図 12">
            <a:extLst>
              <a:ext uri="{FF2B5EF4-FFF2-40B4-BE49-F238E27FC236}">
                <a16:creationId xmlns:a16="http://schemas.microsoft.com/office/drawing/2014/main" id="{E82D5E15-801B-AF74-A321-69F9E2F306F8}"/>
              </a:ext>
            </a:extLst>
          </p:cNvPr>
          <p:cNvPicPr>
            <a:picLocks noChangeAspect="1"/>
          </p:cNvPicPr>
          <p:nvPr/>
        </p:nvPicPr>
        <p:blipFill>
          <a:blip r:embed="rId3"/>
          <a:stretch>
            <a:fillRect/>
          </a:stretch>
        </p:blipFill>
        <p:spPr>
          <a:xfrm>
            <a:off x="1038188" y="4528398"/>
            <a:ext cx="10112412" cy="1377400"/>
          </a:xfrm>
          <a:prstGeom prst="rect">
            <a:avLst/>
          </a:prstGeom>
        </p:spPr>
      </p:pic>
    </p:spTree>
    <p:extLst>
      <p:ext uri="{BB962C8B-B14F-4D97-AF65-F5344CB8AC3E}">
        <p14:creationId xmlns:p14="http://schemas.microsoft.com/office/powerpoint/2010/main" val="36527737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630</Words>
  <Application>Microsoft Office PowerPoint</Application>
  <PresentationFormat>ワイド画面</PresentationFormat>
  <Paragraphs>339</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HGP創英角ｺﾞｼｯｸUB</vt:lpstr>
      <vt:lpstr>HGS創英角ｺﾞｼｯｸUB</vt:lpstr>
      <vt:lpstr>游ゴシック</vt:lpstr>
      <vt:lpstr>游ゴシック Light</vt:lpstr>
      <vt:lpstr>Arial</vt:lpstr>
      <vt:lpstr>Office テーマ</vt:lpstr>
      <vt:lpstr>BNL ROC ポートチェック</vt:lpstr>
      <vt:lpstr>BNL ROCのポートチェック</vt:lpstr>
      <vt:lpstr>BNL ROCのポートチェック</vt:lpstr>
      <vt:lpstr>結果</vt:lpstr>
      <vt:lpstr>NW5 A1ポート</vt:lpstr>
      <vt:lpstr>NW5 A3ポート</vt:lpstr>
      <vt:lpstr>NW5 B3ポート</vt:lpstr>
      <vt:lpstr>NW5 D3ポート</vt:lpstr>
      <vt:lpstr> SE5 A1ポート</vt:lpstr>
      <vt:lpstr> SE5 C1ポート</vt:lpstr>
      <vt:lpstr> SE5 Dポート</vt:lpstr>
      <vt:lpstr> NE１ B2ポート </vt:lpstr>
      <vt:lpstr> NE１ Cポート </vt:lpstr>
      <vt:lpstr> NE１ Dポート </vt:lpstr>
      <vt:lpstr>結果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BNL ROC ポートチェック</dc:title>
  <dc:creator>藤木 一真</dc:creator>
  <cp:lastModifiedBy>藤木 一真</cp:lastModifiedBy>
  <cp:revision>3</cp:revision>
  <dcterms:created xsi:type="dcterms:W3CDTF">2022-07-26T05:36:56Z</dcterms:created>
  <dcterms:modified xsi:type="dcterms:W3CDTF">2022-07-26T23:34:20Z</dcterms:modified>
</cp:coreProperties>
</file>